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6858000" cx="12192000"/>
  <p:notesSz cx="6858000" cy="9144000"/>
  <p:embeddedFontLst>
    <p:embeddedFont>
      <p:font typeface="Open Sans"/>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7" roundtripDataSignature="AMtx7mg9Xup1BMIaqpiKuyDMCoxNfGYnT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OpenSans-bold.fntdata"/><Relationship Id="rId23" Type="http://schemas.openxmlformats.org/officeDocument/2006/relationships/font" Target="fonts/OpenSans-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font" Target="fonts/OpenSans-boldItalic.fntdata"/><Relationship Id="rId25" Type="http://schemas.openxmlformats.org/officeDocument/2006/relationships/font" Target="fonts/OpenSans-italic.fntdata"/><Relationship Id="rId27" Type="http://customschemas.google.com/relationships/presentationmetadata" Target="metadata"/><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CF%83%CF%87%CE%B5%CE%B4%CE%B9%CE%B1%CF%83%CE%BC%CF%8C%CF%82"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463f4b7b19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3463f4b7b19_0_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51" name="Google Shape;151;g3463f4b7b19_0_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463f4b7b19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g3463f4b7b19_0_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58" name="Google Shape;158;g3463f4b7b19_0_2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463f4b7b19_0_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g3463f4b7b19_0_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65" name="Google Shape;165;g3463f4b7b19_0_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45e16aeeaa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g345e16aeeaa_0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u="sng">
                <a:solidFill>
                  <a:schemeClr val="hlink"/>
                </a:solidFill>
                <a:hlinkClick r:id="rId2"/>
              </a:rPr>
              <a:t>https://www.freepik.com/free-photo/top-view-business-concept-office-accessories-wooden-table-office-supplies-study-work-concept-toning_1191564.htm#fromView=search&amp;page=1&amp;position=5&amp;uuid=7eab1ddc-54d2-4357-bdcd-767c1a9e322b&amp;query=lesson+σχεδιασμός</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172" name="Google Shape;172;g345e16aeeaa_0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45e16aeeaa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g345e16aeeaa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81" name="Google Shape;181;g345e16aeeaa_0_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189" name="Google Shape;189;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58cd5ba7f0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5" name="Google Shape;195;g358cd5ba7f0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https://www.freepik.com/free-vector/learning-concept-illustration_10117870.htm#fromView=search&amp;page=1&amp;position=25&amp;uuid=674852bd-ead3-4395-9508-af21763fddbd&amp;query=learn</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 name="Google Shape;11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b="0" i="0" lang="en-US" sz="1800" u="none" strike="noStrike">
                <a:solidFill>
                  <a:srgbClr val="1D1D1B"/>
                </a:solidFill>
                <a:latin typeface="Calibri"/>
                <a:ea typeface="Calibri"/>
                <a:cs typeface="Calibri"/>
                <a:sym typeface="Calibri"/>
              </a:rPr>
              <a:t>Χωριστείτε σε μικρές ομάδες και δώστε σε κάθε ομάδα ένα φύλλο χαρτί. Στη συνέχεια, βάλτε ένα χρονόμετρο για 2 λεπτά και προκαλέστε τους/τ</a:t>
            </a:r>
            <a:r>
              <a:rPr lang="en-US" sz="1800">
                <a:solidFill>
                  <a:srgbClr val="1D1D1B"/>
                </a:solidFill>
              </a:rPr>
              <a:t>ις</a:t>
            </a:r>
            <a:r>
              <a:rPr b="0" i="0" lang="en-US" sz="1800" u="none" strike="noStrike">
                <a:solidFill>
                  <a:srgbClr val="1D1D1B"/>
                </a:solidFill>
                <a:latin typeface="Calibri"/>
                <a:ea typeface="Calibri"/>
                <a:cs typeface="Calibri"/>
                <a:sym typeface="Calibri"/>
              </a:rPr>
              <a:t> να γράψουν όσα περισσότερα από τα 9 αυθεντικά στοιχεία μάθησης μπορούν να θυμηθούν. Η πρώτη ομάδα που θα τα ολοκληρώσει είναι </a:t>
            </a:r>
            <a:r>
              <a:rPr lang="en-US" sz="1800">
                <a:solidFill>
                  <a:srgbClr val="1D1D1B"/>
                </a:solidFill>
              </a:rPr>
              <a:t>η </a:t>
            </a:r>
            <a:r>
              <a:rPr b="0" i="0" lang="en-US" sz="1800" u="none" strike="noStrike">
                <a:solidFill>
                  <a:srgbClr val="1D1D1B"/>
                </a:solidFill>
                <a:latin typeface="Calibri"/>
                <a:ea typeface="Calibri"/>
                <a:cs typeface="Calibri"/>
                <a:sym typeface="Calibri"/>
              </a:rPr>
              <a:t>νικ</a:t>
            </a:r>
            <a:r>
              <a:rPr lang="en-US" sz="1800">
                <a:solidFill>
                  <a:srgbClr val="1D1D1B"/>
                </a:solidFill>
              </a:rPr>
              <a:t>ήτρια</a:t>
            </a:r>
            <a:r>
              <a:rPr b="0" i="0" lang="en-US" sz="1800" u="none" strike="noStrike">
                <a:solidFill>
                  <a:srgbClr val="1D1D1B"/>
                </a:solidFill>
                <a:latin typeface="Calibri"/>
                <a:ea typeface="Calibri"/>
                <a:cs typeface="Calibri"/>
                <a:sym typeface="Calibri"/>
              </a:rPr>
              <a:t> του 1ου γύρου. </a:t>
            </a:r>
            <a:endParaRPr b="0"/>
          </a:p>
          <a:p>
            <a:pPr indent="-228600" lvl="0" marL="457200" rtl="0" algn="l">
              <a:lnSpc>
                <a:spcPct val="100000"/>
              </a:lnSpc>
              <a:spcBef>
                <a:spcPts val="0"/>
              </a:spcBef>
              <a:spcAft>
                <a:spcPts val="0"/>
              </a:spcAft>
              <a:buSzPts val="1400"/>
              <a:buNone/>
            </a:pPr>
            <a:br>
              <a:rPr b="0" lang="en-US"/>
            </a:br>
            <a:r>
              <a:rPr b="0" i="0" lang="en-US" sz="1800" u="none" strike="noStrike">
                <a:solidFill>
                  <a:srgbClr val="1D1D1B"/>
                </a:solidFill>
                <a:latin typeface="Calibri"/>
                <a:ea typeface="Calibri"/>
                <a:cs typeface="Calibri"/>
                <a:sym typeface="Calibri"/>
              </a:rPr>
              <a:t>Γύρος 2: Η επόμενη πρόκληση είναι να θυμηθείτε ή να βρείτε παραδείγματα για κάθε στοιχείο που σχετίζεται με την πληροφορική. Ο πρώτος/η πρώτη που θα ολοκληρώσει και τα 9 κερδίζει τον 2ο γύρο. </a:t>
            </a:r>
            <a:endParaRPr b="0"/>
          </a:p>
          <a:p>
            <a:pPr indent="-228600" lvl="0" marL="457200" rtl="0" algn="l">
              <a:lnSpc>
                <a:spcPct val="100000"/>
              </a:lnSpc>
              <a:spcBef>
                <a:spcPts val="0"/>
              </a:spcBef>
              <a:spcAft>
                <a:spcPts val="0"/>
              </a:spcAft>
              <a:buSzPts val="1400"/>
              <a:buNone/>
            </a:pPr>
            <a:br>
              <a:rPr b="0" lang="en-US"/>
            </a:br>
            <a:r>
              <a:rPr b="0" i="0" lang="en-US" sz="1800" u="none" strike="noStrike">
                <a:solidFill>
                  <a:srgbClr val="1D1D1B"/>
                </a:solidFill>
                <a:latin typeface="Calibri"/>
                <a:ea typeface="Calibri"/>
                <a:cs typeface="Calibri"/>
                <a:sym typeface="Calibri"/>
              </a:rPr>
              <a:t>Προαιρετικά: Για να προσθέσετε ένα διασκεδαστικό στοιχείο παιχνιδιού, φέρτε ένα κουδούνι και ζητήστε από τις ομάδες να τερματίσουν σε αγώνα δρόμου για να χτυπήσουν το κουδούνι! </a:t>
            </a:r>
            <a:endParaRPr b="0"/>
          </a:p>
          <a:p>
            <a:pPr indent="-228600" lvl="0" marL="457200" rtl="0" algn="l">
              <a:lnSpc>
                <a:spcPct val="100000"/>
              </a:lnSpc>
              <a:spcBef>
                <a:spcPts val="0"/>
              </a:spcBef>
              <a:spcAft>
                <a:spcPts val="0"/>
              </a:spcAft>
              <a:buSzPts val="1400"/>
              <a:buNone/>
            </a:pPr>
            <a:r>
              <a:t/>
            </a:r>
            <a:endParaRPr/>
          </a:p>
        </p:txBody>
      </p:sp>
      <p:sp>
        <p:nvSpPr>
          <p:cNvPr id="119" name="Google Shape;11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45e16aeea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g345e16aeeaa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u="sng">
                <a:solidFill>
                  <a:schemeClr val="hlink"/>
                </a:solidFill>
                <a:hlinkClick r:id="rId2"/>
              </a:rPr>
              <a:t>https://www.freepik.com/free-photo/top-view-chess-pieces_9393780.htm#fromView=search&amp;page=1&amp;position=1&amp;uuid=51d7ea55-1837-4634-b6fe-4bd85863cd8d&amp;query=groups+in+a+circle</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128" name="Google Shape;128;g345e16aeeaa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463f4b7b19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3463f4b7b19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37" name="Google Shape;137;g3463f4b7b19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463f4b7b19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g3463f4b7b19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44" name="Google Shape;144;g3463f4b7b19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5.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6.jpg"/><Relationship Id="rId4" Type="http://schemas.openxmlformats.org/officeDocument/2006/relationships/image" Target="../media/image1.png"/><Relationship Id="rId5"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13.png"/><Relationship Id="rId13" Type="http://schemas.openxmlformats.org/officeDocument/2006/relationships/image" Target="../media/image34.png"/><Relationship Id="rId12" Type="http://schemas.openxmlformats.org/officeDocument/2006/relationships/image" Target="../media/image26.png"/><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14.png"/><Relationship Id="rId4" Type="http://schemas.openxmlformats.org/officeDocument/2006/relationships/image" Target="../media/image9.png"/><Relationship Id="rId9" Type="http://schemas.openxmlformats.org/officeDocument/2006/relationships/image" Target="../media/image12.png"/><Relationship Id="rId5" Type="http://schemas.openxmlformats.org/officeDocument/2006/relationships/image" Target="../media/image10.png"/><Relationship Id="rId6" Type="http://schemas.openxmlformats.org/officeDocument/2006/relationships/image" Target="../media/image15.jpg"/><Relationship Id="rId7" Type="http://schemas.openxmlformats.org/officeDocument/2006/relationships/image" Target="../media/image6.png"/><Relationship Id="rId8"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13.png"/><Relationship Id="rId13" Type="http://schemas.openxmlformats.org/officeDocument/2006/relationships/image" Target="../media/image34.png"/><Relationship Id="rId12" Type="http://schemas.openxmlformats.org/officeDocument/2006/relationships/image" Target="../media/image26.png"/><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14.png"/><Relationship Id="rId4" Type="http://schemas.openxmlformats.org/officeDocument/2006/relationships/image" Target="../media/image9.png"/><Relationship Id="rId9" Type="http://schemas.openxmlformats.org/officeDocument/2006/relationships/image" Target="../media/image12.png"/><Relationship Id="rId5" Type="http://schemas.openxmlformats.org/officeDocument/2006/relationships/image" Target="../media/image10.png"/><Relationship Id="rId6" Type="http://schemas.openxmlformats.org/officeDocument/2006/relationships/image" Target="../media/image15.jpg"/><Relationship Id="rId7" Type="http://schemas.openxmlformats.org/officeDocument/2006/relationships/image" Target="../media/image6.png"/><Relationship Id="rId8"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p4"/>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p4"/>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p4"/>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p4"/>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p4"/>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p4"/>
          <p:cNvGrpSpPr/>
          <p:nvPr/>
        </p:nvGrpSpPr>
        <p:grpSpPr>
          <a:xfrm>
            <a:off x="2179811" y="4729766"/>
            <a:ext cx="7832078" cy="1110328"/>
            <a:chOff x="2179603" y="4888792"/>
            <a:chExt cx="7798544" cy="1110328"/>
          </a:xfrm>
        </p:grpSpPr>
        <p:pic>
          <p:nvPicPr>
            <p:cNvPr id="47" name="Google Shape;47;p4"/>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p4"/>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p4"/>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p4"/>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p4"/>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52" name="Google Shape;52;p4"/>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p4"/>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p4"/>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p4"/>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p4"/>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8cd5ba7f0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8cd5ba7f0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8cd5ba7f0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8cd5ba7f0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8cd5ba7f0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8cd5ba7f0_0_63"/>
          <p:cNvGrpSpPr/>
          <p:nvPr/>
        </p:nvGrpSpPr>
        <p:grpSpPr>
          <a:xfrm>
            <a:off x="2179811" y="4729766"/>
            <a:ext cx="7832078" cy="1110328"/>
            <a:chOff x="2179603" y="4888792"/>
            <a:chExt cx="7798544" cy="1110328"/>
          </a:xfrm>
        </p:grpSpPr>
        <p:pic>
          <p:nvPicPr>
            <p:cNvPr id="67" name="Google Shape;67;g358cd5ba7f0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8cd5ba7f0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8cd5ba7f0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8cd5ba7f0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8cd5ba7f0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8cd5ba7f0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8cd5ba7f0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8cd5ba7f0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8cd5ba7f0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8cd5ba7f0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8cd5ba7f0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8cd5ba7f0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450"/>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8cd5ba7f0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8cd5ba7f0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5.png"/><Relationship Id="rId4"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plannin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tinker-project.eu/resources/framework-and-toolkit/" TargetMode="External"/><Relationship Id="rId4" Type="http://schemas.openxmlformats.org/officeDocument/2006/relationships/hyperlink" Target="about:blank" TargetMode="External"/></Relationships>
</file>

<file path=ppt/slides/_rels/slide16.xml.rels><?xml version="1.0" encoding="UTF-8" standalone="yes"?><Relationships xmlns="http://schemas.openxmlformats.org/package/2006/relationships"><Relationship Id="rId11" Type="http://schemas.openxmlformats.org/officeDocument/2006/relationships/image" Target="../media/image26.png"/><Relationship Id="rId10" Type="http://schemas.openxmlformats.org/officeDocument/2006/relationships/image" Target="../media/image4.png"/><Relationship Id="rId13" Type="http://schemas.openxmlformats.org/officeDocument/2006/relationships/hyperlink" Target="https://tinker-project.eu/elearning/" TargetMode="External"/><Relationship Id="rId12" Type="http://schemas.openxmlformats.org/officeDocument/2006/relationships/image" Target="../media/image34.png"/><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10.png"/><Relationship Id="rId9" Type="http://schemas.openxmlformats.org/officeDocument/2006/relationships/image" Target="../media/image13.png"/><Relationship Id="rId15" Type="http://schemas.openxmlformats.org/officeDocument/2006/relationships/hyperlink" Target="https://creativecommons.org/licenses/by-nc-nd/4.0/" TargetMode="External"/><Relationship Id="rId14" Type="http://schemas.openxmlformats.org/officeDocument/2006/relationships/image" Target="../media/image31.png"/><Relationship Id="rId5" Type="http://schemas.openxmlformats.org/officeDocument/2006/relationships/image" Target="../media/image15.jpg"/><Relationship Id="rId6" Type="http://schemas.openxmlformats.org/officeDocument/2006/relationships/image" Target="../media/image6.png"/><Relationship Id="rId7" Type="http://schemas.openxmlformats.org/officeDocument/2006/relationships/image" Target="../media/image8.png"/><Relationship Id="rId8"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3.png"/><Relationship Id="rId4" Type="http://schemas.openxmlformats.org/officeDocument/2006/relationships/hyperlink" Target="https://www.freepik.com/free-vector/learning-concept-illustration_10117870.htm#fromView=search&amp;page=1&amp;position=25&amp;uuid=674852bd-ead3-4395-9508-af21763fddbd&amp;query=lear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7.png"/><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2.png"/><Relationship Id="rId4" Type="http://schemas.openxmlformats.org/officeDocument/2006/relationships/hyperlink" Target="https://www.freepik.com/free-vector/people-with-gaming-icons-illustration_3226193.htm#fromView=search&amp;page=1&amp;position=0&amp;uuid=381fa352-4e26-446b-a3e6-d53a5a5ab55d&amp;query=game+challeng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6.png"/><Relationship Id="rId4"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nvSpPr>
        <p:spPr>
          <a:xfrm>
            <a:off x="374726" y="2184268"/>
            <a:ext cx="6914700" cy="1334100"/>
          </a:xfrm>
          <a:prstGeom prst="rect">
            <a:avLst/>
          </a:prstGeom>
          <a:noFill/>
          <a:ln>
            <a:noFill/>
          </a:ln>
        </p:spPr>
        <p:txBody>
          <a:bodyPr anchorCtr="0" anchor="ctr" bIns="45700" lIns="91425" spcFirstLastPara="1" rIns="91425" wrap="square" tIns="45700">
            <a:normAutofit fontScale="92500"/>
          </a:bodyPr>
          <a:lstStyle/>
          <a:p>
            <a:pPr indent="0" lvl="0" marL="0" marR="0" rtl="0" algn="l">
              <a:lnSpc>
                <a:spcPct val="90000"/>
              </a:lnSpc>
              <a:spcBef>
                <a:spcPts val="0"/>
              </a:spcBef>
              <a:spcAft>
                <a:spcPts val="0"/>
              </a:spcAft>
              <a:buClr>
                <a:srgbClr val="000000"/>
              </a:buClr>
              <a:buSzPct val="100000"/>
              <a:buFont typeface="Arial"/>
              <a:buNone/>
            </a:pPr>
            <a:r>
              <a:rPr b="1" lang="en-US" sz="3200">
                <a:solidFill>
                  <a:srgbClr val="1D1D1B"/>
                </a:solidFill>
                <a:latin typeface="Calibri"/>
                <a:ea typeface="Calibri"/>
                <a:cs typeface="Calibri"/>
                <a:sym typeface="Calibri"/>
              </a:rPr>
              <a:t>ΠΕ3: Επιμόρφωση εκπαιδευτικών για αυθεντική και συμπεριληπτική ως προς το φύλο εκπαίδευση στην πληροφορική</a:t>
            </a:r>
            <a:endParaRPr b="1" sz="3200">
              <a:solidFill>
                <a:srgbClr val="1D1D1B"/>
              </a:solidFill>
              <a:latin typeface="Calibri"/>
              <a:ea typeface="Calibri"/>
              <a:cs typeface="Calibri"/>
              <a:sym typeface="Calibri"/>
            </a:endParaRPr>
          </a:p>
        </p:txBody>
      </p:sp>
      <p:sp>
        <p:nvSpPr>
          <p:cNvPr id="85" name="Google Shape;85;p3"/>
          <p:cNvSpPr txBox="1"/>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406400" lvl="0" marL="457200" marR="0" rtl="0" algn="l">
              <a:lnSpc>
                <a:spcPct val="90000"/>
              </a:lnSpc>
              <a:spcBef>
                <a:spcPts val="1000"/>
              </a:spcBef>
              <a:spcAft>
                <a:spcPts val="0"/>
              </a:spcAft>
              <a:buClr>
                <a:srgbClr val="000000"/>
              </a:buClr>
              <a:buSzPts val="2800"/>
              <a:buFont typeface="Arial"/>
              <a:buNone/>
            </a:pPr>
            <a:r>
              <a:rPr b="0" i="1" lang="en-US" sz="2800" u="none" cap="none" strike="noStrike">
                <a:solidFill>
                  <a:srgbClr val="1D1D1B"/>
                </a:solidFill>
                <a:latin typeface="Calibri"/>
                <a:ea typeface="Calibri"/>
                <a:cs typeface="Calibri"/>
                <a:sym typeface="Calibri"/>
              </a:rPr>
              <a:t>Επιμορφωτικό σεμινάριο TINKER για την</a:t>
            </a:r>
            <a:endParaRPr b="0" i="1" sz="2800" u="none" cap="none" strike="noStrike">
              <a:solidFill>
                <a:srgbClr val="1D1D1B"/>
              </a:solidFill>
              <a:latin typeface="Calibri"/>
              <a:ea typeface="Calibri"/>
              <a:cs typeface="Calibri"/>
              <a:sym typeface="Calibri"/>
            </a:endParaRPr>
          </a:p>
          <a:p>
            <a:pPr indent="-406400" lvl="0" marL="457200" marR="0" rtl="0" algn="l">
              <a:lnSpc>
                <a:spcPct val="90000"/>
              </a:lnSpc>
              <a:spcBef>
                <a:spcPts val="1000"/>
              </a:spcBef>
              <a:spcAft>
                <a:spcPts val="0"/>
              </a:spcAft>
              <a:buClr>
                <a:srgbClr val="000000"/>
              </a:buClr>
              <a:buSzPts val="2800"/>
              <a:buFont typeface="Arial"/>
              <a:buNone/>
            </a:pPr>
            <a:r>
              <a:rPr b="0" i="1" lang="en-US" sz="2800" u="none" cap="none" strike="noStrike">
                <a:solidFill>
                  <a:srgbClr val="1D1D1B"/>
                </a:solidFill>
                <a:latin typeface="Calibri"/>
                <a:ea typeface="Calibri"/>
                <a:cs typeface="Calibri"/>
                <a:sym typeface="Calibri"/>
              </a:rPr>
              <a:t>πρωτοβάθμια</a:t>
            </a:r>
            <a:r>
              <a:rPr i="1" lang="en-US" sz="2800">
                <a:solidFill>
                  <a:srgbClr val="1D1D1B"/>
                </a:solidFill>
                <a:latin typeface="Calibri"/>
                <a:ea typeface="Calibri"/>
                <a:cs typeface="Calibri"/>
                <a:sym typeface="Calibri"/>
              </a:rPr>
              <a:t> </a:t>
            </a:r>
            <a:r>
              <a:rPr b="0" i="1" lang="en-US" sz="2800" u="none" cap="none" strike="noStrike">
                <a:solidFill>
                  <a:srgbClr val="1D1D1B"/>
                </a:solidFill>
                <a:latin typeface="Calibri"/>
                <a:ea typeface="Calibri"/>
                <a:cs typeface="Calibri"/>
                <a:sym typeface="Calibri"/>
              </a:rPr>
              <a:t>εκπαίδευση</a:t>
            </a:r>
            <a:endParaRPr b="0" i="1" sz="2800" u="none" cap="none" strike="noStrike">
              <a:solidFill>
                <a:srgbClr val="1D1D1B"/>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3463f4b7b19_0_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54" name="Google Shape;154;g3463f4b7b19_0_23"/>
          <p:cNvSpPr txBox="1"/>
          <p:nvPr>
            <p:ph idx="1" type="body"/>
          </p:nvPr>
        </p:nvSpPr>
        <p:spPr>
          <a:xfrm>
            <a:off x="97971" y="11103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Μελέτη περίπτωσης 3: </a:t>
            </a:r>
            <a:r>
              <a:rPr b="1" lang="en-US" sz="2400"/>
              <a:t>Παραμένοντας ασφαλείς στο διαδίκτυο</a:t>
            </a:r>
            <a:endParaRPr/>
          </a:p>
          <a:p>
            <a:pPr indent="0" lvl="0" marL="0" marR="0" rtl="0" algn="l">
              <a:lnSpc>
                <a:spcPct val="90000"/>
              </a:lnSpc>
              <a:spcBef>
                <a:spcPts val="1000"/>
              </a:spcBef>
              <a:spcAft>
                <a:spcPts val="0"/>
              </a:spcAft>
              <a:buClr>
                <a:schemeClr val="accent4"/>
              </a:buClr>
              <a:buSzPts val="2200"/>
              <a:buFont typeface="Arial"/>
              <a:buNone/>
            </a:pPr>
            <a:r>
              <a:t/>
            </a:r>
            <a:endParaRPr b="1"/>
          </a:p>
          <a:p>
            <a:pPr indent="-368300" lvl="0" marL="457200" rtl="0" algn="l">
              <a:lnSpc>
                <a:spcPct val="115000"/>
              </a:lnSpc>
              <a:spcBef>
                <a:spcPts val="1200"/>
              </a:spcBef>
              <a:spcAft>
                <a:spcPts val="0"/>
              </a:spcAft>
              <a:buSzPts val="2200"/>
              <a:buAutoNum type="arabicPeriod"/>
            </a:pPr>
            <a:r>
              <a:rPr lang="en-US"/>
              <a:t>Ποιες πτυχές αυτού του μαθήματος παρέχουν στους/στις μαθητές/μαθήτριες ένα αυθεντικό πλαίσιο για να ασχοληθούν με θέματα ιδιωτικότητας και ασφάλειας στην ψηφιακή τους ζωή; Πώς η χρήση πραγματικών παγκόσμιων στατιστικών στοιχείων ενισχύει αυτή την αυθεντικότητα;</a:t>
            </a:r>
            <a:endParaRPr/>
          </a:p>
          <a:p>
            <a:pPr indent="-368300" lvl="0" marL="457200" rtl="0" algn="l">
              <a:lnSpc>
                <a:spcPct val="115000"/>
              </a:lnSpc>
              <a:spcBef>
                <a:spcPts val="0"/>
              </a:spcBef>
              <a:spcAft>
                <a:spcPts val="0"/>
              </a:spcAft>
              <a:buSzPts val="2200"/>
              <a:buAutoNum type="arabicPeriod"/>
            </a:pPr>
            <a:r>
              <a:rPr lang="en-US"/>
              <a:t>Πώς η άσκηση ρόλων επιτρέπει στους/στις μαθητές/μαθήτριες να υιοθετήσουν πολλαπλές οπτικές γωνίες και να εξασκηθούν στη λήψη αποφάσεων;</a:t>
            </a:r>
            <a:endParaRPr/>
          </a:p>
          <a:p>
            <a:pPr indent="-368300" lvl="0" marL="457200" rtl="0" algn="l">
              <a:lnSpc>
                <a:spcPct val="115000"/>
              </a:lnSpc>
              <a:spcBef>
                <a:spcPts val="0"/>
              </a:spcBef>
              <a:spcAft>
                <a:spcPts val="0"/>
              </a:spcAft>
              <a:buSzPts val="2200"/>
              <a:buAutoNum type="arabicPeriod"/>
            </a:pPr>
            <a:r>
              <a:rPr lang="en-US"/>
              <a:t>Ποια στοιχεία αυθεντικής μάθησης θα μπορούσαν να ενισχυθούν μέσω μιας πιο μακροπρόθεσμης ή βασισμένης σε έργο επέκτασης (π.χ. εκστρατείες ψηφιακής ασφάλειας, εκπαίδευση από ομοτίμους); Πώς θα επηρέαζε αυτό τη δέσμευση των μαθητών/μαθητριών;</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3463f4b7b19_0_2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61" name="Google Shape;161;g3463f4b7b19_0_29"/>
          <p:cNvSpPr txBox="1"/>
          <p:nvPr>
            <p:ph idx="1" type="body"/>
          </p:nvPr>
        </p:nvSpPr>
        <p:spPr>
          <a:xfrm>
            <a:off x="97971" y="9579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Μελέτη περίπτωσης 4: Η ηλιοπαγίδα</a:t>
            </a:r>
            <a:r>
              <a:rPr b="1" lang="en-US" sz="2400"/>
              <a:t> - Βρείτε τα μοτίβα σε μια συνάρτηση</a:t>
            </a:r>
            <a:endParaRPr b="1" sz="2400"/>
          </a:p>
          <a:p>
            <a:pPr indent="0" lvl="0" marL="0" marR="0" rtl="0" algn="l">
              <a:lnSpc>
                <a:spcPct val="90000"/>
              </a:lnSpc>
              <a:spcBef>
                <a:spcPts val="1000"/>
              </a:spcBef>
              <a:spcAft>
                <a:spcPts val="0"/>
              </a:spcAft>
              <a:buClr>
                <a:schemeClr val="accent4"/>
              </a:buClr>
              <a:buSzPts val="2200"/>
              <a:buFont typeface="Arial"/>
              <a:buNone/>
            </a:pPr>
            <a:r>
              <a:t/>
            </a:r>
            <a:endParaRPr b="1"/>
          </a:p>
          <a:p>
            <a:pPr indent="-368300" lvl="0" marL="457200" rtl="0" algn="l">
              <a:lnSpc>
                <a:spcPct val="115000"/>
              </a:lnSpc>
              <a:spcBef>
                <a:spcPts val="1200"/>
              </a:spcBef>
              <a:spcAft>
                <a:spcPts val="0"/>
              </a:spcAft>
              <a:buSzPts val="2200"/>
              <a:buAutoNum type="arabicPeriod"/>
            </a:pPr>
            <a:r>
              <a:rPr lang="en-US"/>
              <a:t>Πώς η πρακτική δημιουργία μιας ηλιοπαγίδας λειτουργεί ως αυθεντική εργασία για τη διδασκαλία αφηρημένων εννοιών κωδικοποίησης, όπως οι συναρτήσεις και τα μοτίβα; Ποιους παραλληλισμούς με τον πραγματικό κόσμο μπορούν να αντλήσουν οι μαθητές/μαθήτριες από αυτή τη δραστηριότητα;</a:t>
            </a:r>
            <a:endParaRPr/>
          </a:p>
          <a:p>
            <a:pPr indent="-368300" lvl="0" marL="457200" rtl="0" algn="l">
              <a:lnSpc>
                <a:spcPct val="115000"/>
              </a:lnSpc>
              <a:spcBef>
                <a:spcPts val="0"/>
              </a:spcBef>
              <a:spcAft>
                <a:spcPts val="0"/>
              </a:spcAft>
              <a:buSzPts val="2200"/>
              <a:buAutoNum type="arabicPeriod"/>
            </a:pPr>
            <a:r>
              <a:rPr lang="en-US"/>
              <a:t>Ποια αυθεντικά στοιχεία μάθησης ενσωματώνονται όταν οι μαθητές σχεδιάζουν, καταγράφουν και παρουσιάζουν τις «λειτουργίες» της ηλιοπαγίδας τους;</a:t>
            </a:r>
            <a:endParaRPr/>
          </a:p>
          <a:p>
            <a:pPr indent="-368300" lvl="0" marL="457200" rtl="0" algn="l">
              <a:lnSpc>
                <a:spcPct val="115000"/>
              </a:lnSpc>
              <a:spcBef>
                <a:spcPts val="0"/>
              </a:spcBef>
              <a:spcAft>
                <a:spcPts val="0"/>
              </a:spcAft>
              <a:buSzPts val="2200"/>
              <a:buAutoNum type="arabicPeriod"/>
            </a:pPr>
            <a:r>
              <a:rPr lang="en-US"/>
              <a:t>Πώς θα μπορούσε αυτή η εργασία να επεκταθεί για να προωθήσει περισσότερες διαθεματικές συνδέσεις; Ποια θα ήταν τα οφέλη ή οι προκλήσεις από κάτι τέτοιο;</a:t>
            </a:r>
            <a:endParaRPr/>
          </a:p>
          <a:p>
            <a:pPr indent="-203200" lvl="0" marL="571500" marR="0" rtl="0" algn="l">
              <a:lnSpc>
                <a:spcPct val="90000"/>
              </a:lnSpc>
              <a:spcBef>
                <a:spcPts val="1200"/>
              </a:spcBef>
              <a:spcAft>
                <a:spcPts val="0"/>
              </a:spcAft>
              <a:buClr>
                <a:schemeClr val="accent4"/>
              </a:buClr>
              <a:buSzPts val="2200"/>
              <a:buFont typeface="Arial"/>
              <a:buNone/>
            </a:pPr>
            <a:r>
              <a:t/>
            </a:r>
            <a:endParaRPr b="1"/>
          </a:p>
          <a:p>
            <a:pPr indent="-203200" lvl="0" marL="571500" marR="0" rtl="0" algn="l">
              <a:lnSpc>
                <a:spcPct val="90000"/>
              </a:lnSpc>
              <a:spcBef>
                <a:spcPts val="1000"/>
              </a:spcBef>
              <a:spcAft>
                <a:spcPts val="0"/>
              </a:spcAft>
              <a:buClr>
                <a:schemeClr val="accent4"/>
              </a:buClr>
              <a:buSzPts val="2200"/>
              <a:buFont typeface="Arial"/>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g3463f4b7b19_0_4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68" name="Google Shape;168;g3463f4b7b19_0_42"/>
          <p:cNvSpPr txBox="1"/>
          <p:nvPr>
            <p:ph idx="1" type="body"/>
          </p:nvPr>
        </p:nvSpPr>
        <p:spPr>
          <a:xfrm>
            <a:off x="97971" y="10341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Ερωτήσεις για συζήτηση σε ολόκληρη την ομάδα</a:t>
            </a:r>
            <a:endParaRPr b="1" sz="2400"/>
          </a:p>
          <a:p>
            <a:pPr indent="-203200" lvl="0" marL="571500" marR="0" rtl="0" algn="l">
              <a:lnSpc>
                <a:spcPct val="90000"/>
              </a:lnSpc>
              <a:spcBef>
                <a:spcPts val="1000"/>
              </a:spcBef>
              <a:spcAft>
                <a:spcPts val="0"/>
              </a:spcAft>
              <a:buClr>
                <a:schemeClr val="accent4"/>
              </a:buClr>
              <a:buSzPts val="2200"/>
              <a:buFont typeface="Arial"/>
              <a:buNone/>
            </a:pPr>
            <a:r>
              <a:t/>
            </a:r>
            <a:endParaRPr b="1"/>
          </a:p>
          <a:p>
            <a:pPr indent="-368300" lvl="0" marL="457200" marR="0" rtl="0" algn="l">
              <a:lnSpc>
                <a:spcPct val="115000"/>
              </a:lnSpc>
              <a:spcBef>
                <a:spcPts val="1000"/>
              </a:spcBef>
              <a:spcAft>
                <a:spcPts val="0"/>
              </a:spcAft>
              <a:buSzPts val="2200"/>
              <a:buAutoNum type="arabicPeriod"/>
            </a:pPr>
            <a:r>
              <a:rPr lang="en-US"/>
              <a:t> Ποια από τα 9 στοιχεία πιστεύετε ότι δεν χρησιμοποιούνται επαρκώς στις τάξεις πληροφορικής - και τι θα χρειαζόταν για να τα ενσωματώσετε πληρέστερα στη δική σας διδασκαλία;</a:t>
            </a:r>
            <a:endParaRPr/>
          </a:p>
          <a:p>
            <a:pPr indent="-368300" lvl="0" marL="457200" marR="0" rtl="0" algn="l">
              <a:lnSpc>
                <a:spcPct val="115000"/>
              </a:lnSpc>
              <a:spcBef>
                <a:spcPts val="0"/>
              </a:spcBef>
              <a:spcAft>
                <a:spcPts val="0"/>
              </a:spcAft>
              <a:buSzPts val="2200"/>
              <a:buAutoNum type="arabicPeriod"/>
            </a:pPr>
            <a:r>
              <a:rPr lang="en-US"/>
              <a:t>Με βάση τα δύο μαθήματα που καλύψαμε, μοιραστείτε τις σκέψεις σας σχετικά με το πώς μπορεί η αυθεντική μάθηση στην πληροφορική να βοηθήσει τους μαθητές/τις μαθήτριες να μετακινηθούν από χρήστες τεχνολογίας σε δημιουργούς τεχνολογίας και λύτες προβλημάτων.</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g345e16aeeaa_0_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3: Συγγραφή μιας αυθεντικής μαθησιακής δραστηριότητας πληροφορικής </a:t>
            </a:r>
            <a:endParaRPr sz="3000"/>
          </a:p>
        </p:txBody>
      </p:sp>
      <p:sp>
        <p:nvSpPr>
          <p:cNvPr id="175" name="Google Shape;175;g345e16aeeaa_0_6"/>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0" lvl="0" marL="368300" marR="0" rtl="0" algn="l">
              <a:lnSpc>
                <a:spcPct val="90000"/>
              </a:lnSpc>
              <a:spcBef>
                <a:spcPts val="1000"/>
              </a:spcBef>
              <a:spcAft>
                <a:spcPts val="0"/>
              </a:spcAft>
              <a:buClr>
                <a:schemeClr val="accent4"/>
              </a:buClr>
              <a:buSzPts val="2200"/>
              <a:buFont typeface="Arial"/>
              <a:buNone/>
            </a:pPr>
            <a:r>
              <a:rPr b="1" lang="en-US"/>
              <a:t>Όλα τα σχέδια μαθήματος πρέπει να περιλαμβάνουν α) αυθεντικό πλαίσιο και β) αυθεντικό έργο και γ) τουλάχιστον 3 άλλα στοιχεία από το μοντέλο αυθεντικής μάθησης. </a:t>
            </a:r>
            <a:endParaRPr/>
          </a:p>
          <a:p>
            <a:pPr indent="0" lvl="0" marL="3683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76" name="Google Shape;176;g345e16aeeaa_0_6"/>
          <p:cNvPicPr preferRelativeResize="0"/>
          <p:nvPr/>
        </p:nvPicPr>
        <p:blipFill rotWithShape="1">
          <a:blip r:embed="rId3">
            <a:alphaModFix/>
          </a:blip>
          <a:srcRect b="0" l="0" r="0" t="0"/>
          <a:stretch/>
        </p:blipFill>
        <p:spPr>
          <a:xfrm>
            <a:off x="2720450" y="2253725"/>
            <a:ext cx="6093701" cy="4062474"/>
          </a:xfrm>
          <a:prstGeom prst="rect">
            <a:avLst/>
          </a:prstGeom>
          <a:noFill/>
          <a:ln>
            <a:noFill/>
          </a:ln>
        </p:spPr>
      </p:pic>
      <p:sp>
        <p:nvSpPr>
          <p:cNvPr id="177" name="Google Shape;177;g345e16aeeaa_0_6"/>
          <p:cNvSpPr txBox="1"/>
          <p:nvPr/>
        </p:nvSpPr>
        <p:spPr>
          <a:xfrm>
            <a:off x="6105200" y="6378950"/>
            <a:ext cx="2723100" cy="479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g345e16aeeaa_0_12"/>
          <p:cNvPicPr preferRelativeResize="0"/>
          <p:nvPr/>
        </p:nvPicPr>
        <p:blipFill rotWithShape="1">
          <a:blip r:embed="rId3">
            <a:alphaModFix amt="13000"/>
          </a:blip>
          <a:srcRect b="0" l="0" r="0" t="0"/>
          <a:stretch/>
        </p:blipFill>
        <p:spPr>
          <a:xfrm>
            <a:off x="496600" y="891928"/>
            <a:ext cx="11627401" cy="5966076"/>
          </a:xfrm>
          <a:prstGeom prst="rect">
            <a:avLst/>
          </a:prstGeom>
          <a:noFill/>
          <a:ln>
            <a:noFill/>
          </a:ln>
        </p:spPr>
      </p:pic>
      <p:sp>
        <p:nvSpPr>
          <p:cNvPr id="184" name="Google Shape;184;g345e16aeeaa_0_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4: Ανασκόπηση και προβληματισμός </a:t>
            </a:r>
            <a:endParaRPr/>
          </a:p>
        </p:txBody>
      </p:sp>
      <p:sp>
        <p:nvSpPr>
          <p:cNvPr id="185" name="Google Shape;185;g345e16aeeaa_0_12"/>
          <p:cNvSpPr txBox="1"/>
          <p:nvPr/>
        </p:nvSpPr>
        <p:spPr>
          <a:xfrm>
            <a:off x="247496" y="1648593"/>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l">
              <a:lnSpc>
                <a:spcPct val="200000"/>
              </a:lnSpc>
              <a:spcBef>
                <a:spcPts val="100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Σήμερα έμαθα για _________. </a:t>
            </a:r>
            <a:endParaRPr b="0" i="0" sz="2500" u="none" cap="none" strike="noStrike">
              <a:solidFill>
                <a:srgbClr val="2B454E"/>
              </a:solidFill>
              <a:latin typeface="Calibri"/>
              <a:ea typeface="Calibri"/>
              <a:cs typeface="Calibri"/>
              <a:sym typeface="Calibri"/>
            </a:endParaRPr>
          </a:p>
          <a:p>
            <a:pPr indent="-387350" lvl="0" marL="457200" marR="0" rtl="0" algn="l">
              <a:lnSpc>
                <a:spcPct val="200000"/>
              </a:lnSpc>
              <a:spcBef>
                <a:spcPts val="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Αφού έμαθα για _____, προβληματίζομαι για τις δικές μου πρακτικές _____.</a:t>
            </a:r>
            <a:endParaRPr b="0" i="0" sz="2500" u="none" cap="none" strike="noStrike">
              <a:solidFill>
                <a:srgbClr val="2B454E"/>
              </a:solidFill>
              <a:latin typeface="Calibri"/>
              <a:ea typeface="Calibri"/>
              <a:cs typeface="Calibri"/>
              <a:sym typeface="Calibri"/>
            </a:endParaRPr>
          </a:p>
          <a:p>
            <a:pPr indent="-387350" lvl="0" marL="457200" marR="0" rtl="0" algn="l">
              <a:lnSpc>
                <a:spcPct val="200000"/>
              </a:lnSpc>
              <a:spcBef>
                <a:spcPts val="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Εξακολουθώ να είμαι περίεργος/περιεργη για __________.</a:t>
            </a:r>
            <a:endParaRPr b="0" i="0" sz="2500" u="none" cap="none" strike="noStrike">
              <a:solidFill>
                <a:srgbClr val="2B454E"/>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8"/>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Βιβλιογραφία</a:t>
            </a:r>
            <a:endParaRPr/>
          </a:p>
        </p:txBody>
      </p:sp>
      <p:sp>
        <p:nvSpPr>
          <p:cNvPr id="192" name="Google Shape;192;p18"/>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SzPts val="2200"/>
              <a:buChar char="•"/>
            </a:pPr>
            <a:r>
              <a:rPr lang="en-US"/>
              <a:t>Σχέδιο TINKER (2024). WP2 / D2.2 Πλαίσιο και εργαλειοθήκη TINKER - Σενάρια μάθησης. Διαθέσιμο στη διεύθυνση </a:t>
            </a:r>
            <a:r>
              <a:rPr lang="en-US" u="sng">
                <a:solidFill>
                  <a:schemeClr val="accent1"/>
                </a:solidFill>
                <a:hlinkClick r:id="rId3">
                  <a:extLst>
                    <a:ext uri="{A12FA001-AC4F-418D-AE19-62706E023703}">
                      <ahyp:hlinkClr val="tx"/>
                    </a:ext>
                  </a:extLst>
                </a:hlinkClick>
              </a:rPr>
              <a:t>https://tinker-project.eu/resources/framework-and-toolkit/</a:t>
            </a:r>
            <a:endParaRPr/>
          </a:p>
          <a:p>
            <a:pPr indent="-342900" lvl="0" marL="571500" rtl="0" algn="l">
              <a:lnSpc>
                <a:spcPct val="90000"/>
              </a:lnSpc>
              <a:spcBef>
                <a:spcPts val="1000"/>
              </a:spcBef>
              <a:spcAft>
                <a:spcPts val="0"/>
              </a:spcAft>
              <a:buSzPts val="2200"/>
              <a:buChar char="•"/>
            </a:pPr>
            <a:r>
              <a:rPr lang="en-US"/>
              <a:t>Σχέδιο TINKER (2024). WP2 / D2.2 Πλαίσιο και εργαλειοθήκη TINKER. Διαθέσιμο στη διεύθυνση </a:t>
            </a:r>
            <a:r>
              <a:rPr lang="en-US" u="sng">
                <a:solidFill>
                  <a:schemeClr val="hlink"/>
                </a:solidFill>
                <a:hlinkClick r:id="rId4"/>
              </a:rPr>
              <a:t>https://tinker- project.eu/resources/framework-and-toolkit/</a:t>
            </a:r>
            <a:endParaRPr/>
          </a:p>
          <a:p>
            <a:pPr indent="0" lvl="0" marL="57150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grpSp>
        <p:nvGrpSpPr>
          <p:cNvPr id="197" name="Google Shape;197;g358cd5ba7f0_0_40"/>
          <p:cNvGrpSpPr/>
          <p:nvPr/>
        </p:nvGrpSpPr>
        <p:grpSpPr>
          <a:xfrm>
            <a:off x="2179811" y="4729766"/>
            <a:ext cx="7832078" cy="1110328"/>
            <a:chOff x="2179603" y="4888792"/>
            <a:chExt cx="7798544" cy="1110328"/>
          </a:xfrm>
        </p:grpSpPr>
        <p:pic>
          <p:nvPicPr>
            <p:cNvPr id="198" name="Google Shape;198;g358cd5ba7f0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199" name="Google Shape;199;g358cd5ba7f0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200" name="Google Shape;200;g358cd5ba7f0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201" name="Google Shape;201;g358cd5ba7f0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202" name="Google Shape;202;g358cd5ba7f0_0_40"/>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203" name="Google Shape;203;g358cd5ba7f0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204" name="Google Shape;204;g358cd5ba7f0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205" name="Google Shape;205;g358cd5ba7f0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206" name="Google Shape;206;g358cd5ba7f0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207" name="Google Shape;207;g358cd5ba7f0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208" name="Google Shape;208;g358cd5ba7f0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https://tinker-project.eu/elearing/</a:t>
            </a:r>
            <a:endParaRPr b="0" i="0" sz="1100" u="none" cap="none" strike="noStrike">
              <a:solidFill>
                <a:srgbClr val="16C45B"/>
              </a:solidFill>
              <a:latin typeface="Calibri"/>
              <a:ea typeface="Calibri"/>
              <a:cs typeface="Calibri"/>
              <a:sym typeface="Calibri"/>
            </a:endParaRPr>
          </a:p>
        </p:txBody>
      </p:sp>
      <p:pic>
        <p:nvPicPr>
          <p:cNvPr id="209" name="Google Shape;209;g358cd5ba7f0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210" name="Google Shape;210;g358cd5ba7f0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1"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2: Πλαίσιο TINKER - Αρχές αυθεντικής μάθησης και πρακτικός οδηγός</a:t>
            </a:r>
            <a:endParaRPr/>
          </a:p>
        </p:txBody>
      </p:sp>
      <p:sp>
        <p:nvSpPr>
          <p:cNvPr id="91" name="Google Shape;91;p2"/>
          <p:cNvSpPr txBox="1"/>
          <p:nvPr>
            <p:ph idx="1" type="subTitle"/>
          </p:nvPr>
        </p:nvSpPr>
        <p:spPr>
          <a:xfrm>
            <a:off x="401325" y="3651825"/>
            <a:ext cx="6479100" cy="129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Υποενότητα 2.2. Επισκόπηση: Αυθεντική μάθηση στην εκπαίδευση στην πληροφορική</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Μαθησιακά αποτελέσματα</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2200"/>
              <a:buNone/>
            </a:pPr>
            <a:r>
              <a:rPr lang="en-US"/>
              <a:t>Στο τέλος αυτής της ενότητας οι εκπαιδευτικοί θα είναι σε θέση να:</a:t>
            </a:r>
            <a:endParaRPr/>
          </a:p>
          <a:p>
            <a:pPr indent="-342900" lvl="1" marL="914400" marR="0" rtl="0" algn="l">
              <a:lnSpc>
                <a:spcPct val="90000"/>
              </a:lnSpc>
              <a:spcBef>
                <a:spcPts val="1200"/>
              </a:spcBef>
              <a:spcAft>
                <a:spcPts val="0"/>
              </a:spcAft>
              <a:buSzPts val="1800"/>
              <a:buChar char="•"/>
            </a:pPr>
            <a:r>
              <a:rPr lang="en-US"/>
              <a:t>Αναλύουν, κριτικάρουν και αξιολογούν την αποτελεσματικότητα των αυθεντικών μαθησιακών εργασιών, αναλύοντας τα αποτελέσματα και την ανατροφοδότηση από μελέτες περιπτώσεων σε τάξεις πληροφορικής της πρωτοβάθμιας εκπαίδευσης.</a:t>
            </a:r>
            <a:endParaRPr/>
          </a:p>
          <a:p>
            <a:pPr indent="-342900" lvl="1" marL="914400" marR="0" rtl="0" algn="l">
              <a:lnSpc>
                <a:spcPct val="90000"/>
              </a:lnSpc>
              <a:spcBef>
                <a:spcPts val="0"/>
              </a:spcBef>
              <a:spcAft>
                <a:spcPts val="0"/>
              </a:spcAft>
              <a:buSzPts val="1800"/>
              <a:buChar char="•"/>
            </a:pPr>
            <a:r>
              <a:rPr lang="en-US"/>
              <a:t>Αναπτύσσουν και βελτιώνουν ένα αυθεντικό σχέδιο μαθήματος χρησιμοποιώντας τουλάχιστον 3 στοιχεία του μοντέλου αυθεντικής μάθησης.</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98" name="Google Shape;98;p5"/>
          <p:cNvPicPr preferRelativeResize="0"/>
          <p:nvPr/>
        </p:nvPicPr>
        <p:blipFill rotWithShape="1">
          <a:blip r:embed="rId3">
            <a:alphaModFix/>
          </a:blip>
          <a:srcRect b="0" l="0" r="0" t="0"/>
          <a:stretch/>
        </p:blipFill>
        <p:spPr>
          <a:xfrm>
            <a:off x="6391600" y="2611175"/>
            <a:ext cx="4020200" cy="4020200"/>
          </a:xfrm>
          <a:prstGeom prst="rect">
            <a:avLst/>
          </a:prstGeom>
          <a:noFill/>
          <a:ln>
            <a:noFill/>
          </a:ln>
        </p:spPr>
      </p:pic>
      <p:sp>
        <p:nvSpPr>
          <p:cNvPr id="99" name="Google Shape;99;p5"/>
          <p:cNvSpPr txBox="1"/>
          <p:nvPr/>
        </p:nvSpPr>
        <p:spPr>
          <a:xfrm>
            <a:off x="7537900" y="6296350"/>
            <a:ext cx="2874000" cy="335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Διαφάνεια 1 - Τίτλος Πακέτου Εργασίας</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2 - Τίτλος ενότητας</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3 - Μαθησιακά αποτελέσματα</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4 - Περιεχόμενα</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5 - Εισαγωγή</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6 - Δραστηριότητα 1 Παγοθραύστης</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7-13 - Δραστηριότητα 2 Εντοπισμός της αυθεντικής μάθησης σε μελέτες περιπτώσεων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14 - Δραστηριότητα 3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15 - Δραστηριότητα 4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Διαφάνεια 16 - Βιβλιογραφία</a:t>
            </a:r>
            <a:endParaRPr/>
          </a:p>
          <a:p>
            <a:pPr indent="0" lvl="0" marL="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sp>
        <p:nvSpPr>
          <p:cNvPr id="113" name="Google Shape;113;p7"/>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marR="0" rtl="0" algn="l">
              <a:lnSpc>
                <a:spcPct val="150000"/>
              </a:lnSpc>
              <a:spcBef>
                <a:spcPts val="1000"/>
              </a:spcBef>
              <a:spcAft>
                <a:spcPts val="0"/>
              </a:spcAft>
              <a:buClr>
                <a:schemeClr val="accent4"/>
              </a:buClr>
              <a:buSzPts val="2200"/>
              <a:buFont typeface="Arial"/>
              <a:buChar char="•"/>
            </a:pPr>
            <a:r>
              <a:rPr lang="en-US"/>
              <a:t>Αυτή η ενότητα επικεντρώνεται στη διασφάλιση ότι οι εκπαιδευόμενοι/εκπαιδευόμενες θα αναπτύξουν μια ολοκληρωμένη κατανόηση της πρακτικής εφαρμογής των 9 στοιχείων σχεδιασμού των αυθεντικών μοντέλων μάθησης. </a:t>
            </a:r>
            <a:endParaRPr/>
          </a:p>
          <a:p>
            <a:pPr indent="-342900" lvl="0" marL="571500" marR="0" rtl="0" algn="l">
              <a:lnSpc>
                <a:spcPct val="150000"/>
              </a:lnSpc>
              <a:spcBef>
                <a:spcPts val="1000"/>
              </a:spcBef>
              <a:spcAft>
                <a:spcPts val="0"/>
              </a:spcAft>
              <a:buSzPts val="2200"/>
              <a:buChar char="•"/>
            </a:pPr>
            <a:r>
              <a:rPr lang="en-US"/>
              <a:t>Οι εκπαιδευόμενοι/εκπαιδευόμενες θα συμμετάσχουν στην ανάλυση 5 διαφορετικών περιπτωσιολογικών μελετών και θα συμμετάσχουν σε συζητήσεις </a:t>
            </a:r>
            <a:br>
              <a:rPr lang="en-US"/>
            </a:br>
            <a:r>
              <a:rPr lang="en-US"/>
              <a:t>σχετικά με τα σχέδια μαθήματος και το περιεχόμενο. </a:t>
            </a:r>
            <a:endParaRPr/>
          </a:p>
          <a:p>
            <a:pPr indent="-342900" lvl="0" marL="571500" marR="0" rtl="0" algn="l">
              <a:lnSpc>
                <a:spcPct val="150000"/>
              </a:lnSpc>
              <a:spcBef>
                <a:spcPts val="1000"/>
              </a:spcBef>
              <a:spcAft>
                <a:spcPts val="0"/>
              </a:spcAft>
              <a:buSzPts val="2200"/>
              <a:buChar char="•"/>
            </a:pPr>
            <a:r>
              <a:rPr lang="en-US"/>
              <a:t>Οι εκπαιδευόμενοι/εκπαιδευόμενες θα ασχοληθούν επίσης με </a:t>
            </a:r>
            <a:br>
              <a:rPr lang="en-US"/>
            </a:br>
            <a:r>
              <a:rPr lang="en-US"/>
              <a:t>την πρακτική εφαρμογή των δεξιοτήτων και των γνώσεων που </a:t>
            </a:r>
            <a:br>
              <a:rPr lang="en-US"/>
            </a:br>
            <a:r>
              <a:rPr lang="en-US"/>
              <a:t>απέκτησαν στην Ενότητα 2, αναπτύσσοντας τα δικά τους </a:t>
            </a:r>
            <a:br>
              <a:rPr lang="en-US"/>
            </a:br>
            <a:r>
              <a:rPr lang="en-US"/>
              <a:t>αυθεντικά σχέδια μαθήματος. </a:t>
            </a:r>
            <a:endParaRPr/>
          </a:p>
          <a:p>
            <a:pPr indent="-203200" lvl="0" marL="571500" marR="0" rtl="0" algn="l">
              <a:lnSpc>
                <a:spcPct val="150000"/>
              </a:lnSpc>
              <a:spcBef>
                <a:spcPts val="1000"/>
              </a:spcBef>
              <a:spcAft>
                <a:spcPts val="0"/>
              </a:spcAft>
              <a:buClr>
                <a:schemeClr val="accent4"/>
              </a:buClr>
              <a:buSzPts val="2200"/>
              <a:buFont typeface="Arial"/>
              <a:buNone/>
            </a:pPr>
            <a:r>
              <a:t/>
            </a:r>
            <a:endParaRPr/>
          </a:p>
        </p:txBody>
      </p:sp>
      <p:pic>
        <p:nvPicPr>
          <p:cNvPr id="114" name="Google Shape;114;p7"/>
          <p:cNvPicPr preferRelativeResize="0"/>
          <p:nvPr/>
        </p:nvPicPr>
        <p:blipFill rotWithShape="1">
          <a:blip r:embed="rId3">
            <a:alphaModFix/>
          </a:blip>
          <a:srcRect b="0" l="0" r="0" t="0"/>
          <a:stretch/>
        </p:blipFill>
        <p:spPr>
          <a:xfrm>
            <a:off x="8460450" y="3292525"/>
            <a:ext cx="3581875" cy="2614851"/>
          </a:xfrm>
          <a:prstGeom prst="rect">
            <a:avLst/>
          </a:prstGeom>
          <a:noFill/>
          <a:ln>
            <a:noFill/>
          </a:ln>
        </p:spPr>
      </p:pic>
      <p:sp>
        <p:nvSpPr>
          <p:cNvPr id="115" name="Google Shape;115;p7"/>
          <p:cNvSpPr txBox="1"/>
          <p:nvPr/>
        </p:nvSpPr>
        <p:spPr>
          <a:xfrm>
            <a:off x="8872400" y="5907375"/>
            <a:ext cx="2964900" cy="3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rgbClr val="16C45B"/>
                </a:solidFill>
                <a:latin typeface="Arial"/>
                <a:ea typeface="Arial"/>
                <a:cs typeface="Arial"/>
                <a:sym typeface="Arial"/>
                <a:hlinkClick r:id="rId4">
                  <a:extLst>
                    <a:ext uri="{A12FA001-AC4F-418D-AE19-62706E023703}">
                      <ahyp:hlinkClr val="tx"/>
                    </a:ext>
                  </a:extLst>
                </a:hlinkClick>
              </a:rPr>
              <a:t>Freepi</a:t>
            </a:r>
            <a:r>
              <a:rPr b="0" i="0" lang="en-US" sz="1400" u="none" cap="none" strike="noStrike">
                <a:solidFill>
                  <a:srgbClr val="000000"/>
                </a:solidFill>
                <a:latin typeface="Arial"/>
                <a:ea typeface="Arial"/>
                <a:cs typeface="Arial"/>
                <a:sym typeface="Arial"/>
              </a:rPr>
              <a:t>k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1: Παγοθραύστης</a:t>
            </a:r>
            <a:endParaRPr/>
          </a:p>
        </p:txBody>
      </p:sp>
      <p:sp>
        <p:nvSpPr>
          <p:cNvPr id="122" name="Google Shape;122;p9"/>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57150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23" name="Google Shape;123;p9"/>
          <p:cNvPicPr preferRelativeResize="0"/>
          <p:nvPr/>
        </p:nvPicPr>
        <p:blipFill rotWithShape="1">
          <a:blip r:embed="rId3">
            <a:alphaModFix/>
          </a:blip>
          <a:srcRect b="0" l="0" r="0" t="0"/>
          <a:stretch/>
        </p:blipFill>
        <p:spPr>
          <a:xfrm>
            <a:off x="3035497" y="1509437"/>
            <a:ext cx="6069300" cy="4328675"/>
          </a:xfrm>
          <a:prstGeom prst="rect">
            <a:avLst/>
          </a:prstGeom>
          <a:noFill/>
          <a:ln>
            <a:noFill/>
          </a:ln>
        </p:spPr>
      </p:pic>
      <p:sp>
        <p:nvSpPr>
          <p:cNvPr id="124" name="Google Shape;124;p9"/>
          <p:cNvSpPr txBox="1"/>
          <p:nvPr/>
        </p:nvSpPr>
        <p:spPr>
          <a:xfrm>
            <a:off x="5027200" y="5838100"/>
            <a:ext cx="4077600" cy="308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345e16aeeaa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31" name="Google Shape;131;g345e16aeeaa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93700" lvl="0" marL="457200" marR="0" rtl="0" algn="l">
              <a:lnSpc>
                <a:spcPct val="150000"/>
              </a:lnSpc>
              <a:spcBef>
                <a:spcPts val="1000"/>
              </a:spcBef>
              <a:spcAft>
                <a:spcPts val="0"/>
              </a:spcAft>
              <a:buSzPts val="2600"/>
              <a:buChar char="•"/>
            </a:pPr>
            <a:r>
              <a:rPr lang="en-US" sz="2600"/>
              <a:t>Σε μικρές ομάδες, επανεξετάστε κάθε σχέδιο μαθήματος και απαντήστε στις κατευθυντήριες ερωτήσεις για κάθε περίπτωση. </a:t>
            </a:r>
            <a:endParaRPr/>
          </a:p>
          <a:p>
            <a:pPr indent="-393700" lvl="0" marL="457200" marR="0" rtl="0" algn="l">
              <a:lnSpc>
                <a:spcPct val="150000"/>
              </a:lnSpc>
              <a:spcBef>
                <a:spcPts val="0"/>
              </a:spcBef>
              <a:spcAft>
                <a:spcPts val="0"/>
              </a:spcAft>
              <a:buSzPts val="2600"/>
              <a:buChar char="•"/>
            </a:pPr>
            <a:r>
              <a:rPr lang="en-US" sz="2600"/>
              <a:t>Όλες οι ομάδες εναλλάσσονται κάθε 7 λεπτά. </a:t>
            </a:r>
            <a:endParaRPr/>
          </a:p>
          <a:p>
            <a:pPr indent="-393700" lvl="0" marL="457200" marR="0" rtl="0" algn="l">
              <a:lnSpc>
                <a:spcPct val="150000"/>
              </a:lnSpc>
              <a:spcBef>
                <a:spcPts val="0"/>
              </a:spcBef>
              <a:spcAft>
                <a:spcPts val="0"/>
              </a:spcAft>
              <a:buSzPts val="2600"/>
              <a:buChar char="•"/>
            </a:pPr>
            <a:r>
              <a:rPr lang="en-US" sz="2600"/>
              <a:t>Στη συνέχεια, συζητήστε ως μεγάλη ομάδα </a:t>
            </a:r>
            <a:br>
              <a:rPr lang="en-US" sz="2600"/>
            </a:br>
            <a:r>
              <a:rPr lang="en-US" sz="2600"/>
              <a:t>τις προτροπές προβληματισμού. </a:t>
            </a:r>
            <a:endParaRPr/>
          </a:p>
        </p:txBody>
      </p:sp>
      <p:pic>
        <p:nvPicPr>
          <p:cNvPr id="132" name="Google Shape;132;g345e16aeeaa_0_0"/>
          <p:cNvPicPr preferRelativeResize="0"/>
          <p:nvPr/>
        </p:nvPicPr>
        <p:blipFill rotWithShape="1">
          <a:blip r:embed="rId3">
            <a:alphaModFix/>
          </a:blip>
          <a:srcRect b="0" l="0" r="0" t="0"/>
          <a:stretch/>
        </p:blipFill>
        <p:spPr>
          <a:xfrm>
            <a:off x="7885350" y="2209975"/>
            <a:ext cx="3983625" cy="3983625"/>
          </a:xfrm>
          <a:prstGeom prst="rect">
            <a:avLst/>
          </a:prstGeom>
          <a:noFill/>
          <a:ln>
            <a:noFill/>
          </a:ln>
        </p:spPr>
      </p:pic>
      <p:sp>
        <p:nvSpPr>
          <p:cNvPr id="133" name="Google Shape;133;g345e16aeeaa_0_0"/>
          <p:cNvSpPr txBox="1"/>
          <p:nvPr/>
        </p:nvSpPr>
        <p:spPr>
          <a:xfrm>
            <a:off x="7887425" y="6307650"/>
            <a:ext cx="4155000" cy="370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3463f4b7b19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40" name="Google Shape;140;g3463f4b7b19_0_11"/>
          <p:cNvSpPr txBox="1"/>
          <p:nvPr>
            <p:ph idx="1" type="body"/>
          </p:nvPr>
        </p:nvSpPr>
        <p:spPr>
          <a:xfrm>
            <a:off x="97971" y="10341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SzPts val="2200"/>
              <a:buNone/>
            </a:pPr>
            <a:r>
              <a:rPr b="1" lang="en-US" sz="2400"/>
              <a:t>Μελέτη περίπτωσης 1: Διάσωση θαλάσσιων χελωνών: Η εκστρατεία για την άγρια ζωή της Κύπρου </a:t>
            </a:r>
            <a:endParaRPr/>
          </a:p>
          <a:p>
            <a:pPr indent="0" lvl="0" marL="0" marR="0" rtl="0" algn="l">
              <a:lnSpc>
                <a:spcPct val="90000"/>
              </a:lnSpc>
              <a:spcBef>
                <a:spcPts val="1000"/>
              </a:spcBef>
              <a:spcAft>
                <a:spcPts val="0"/>
              </a:spcAft>
              <a:buSzPts val="2200"/>
              <a:buNone/>
            </a:pPr>
            <a:r>
              <a:t/>
            </a:r>
            <a:endParaRPr b="1"/>
          </a:p>
          <a:p>
            <a:pPr indent="-368300" lvl="0" marL="457200" marR="0" rtl="0" algn="l">
              <a:lnSpc>
                <a:spcPct val="115000"/>
              </a:lnSpc>
              <a:spcBef>
                <a:spcPts val="1000"/>
              </a:spcBef>
              <a:spcAft>
                <a:spcPts val="0"/>
              </a:spcAft>
              <a:buSzPts val="2200"/>
              <a:buAutoNum type="arabicPeriod"/>
            </a:pPr>
            <a:r>
              <a:rPr lang="en-US"/>
              <a:t>Ποια στοιχεία αυθεντικής μάθησης μπορείτε να εντοπίσετε σε αυτό το σενάριο; Δώστε συγκεκριμένα παραδείγματα.</a:t>
            </a:r>
            <a:endParaRPr/>
          </a:p>
          <a:p>
            <a:pPr indent="-368300" lvl="0" marL="457200" marR="0" rtl="0" algn="l">
              <a:lnSpc>
                <a:spcPct val="115000"/>
              </a:lnSpc>
              <a:spcBef>
                <a:spcPts val="0"/>
              </a:spcBef>
              <a:spcAft>
                <a:spcPts val="0"/>
              </a:spcAft>
              <a:buSzPts val="2200"/>
              <a:buAutoNum type="arabicPeriod"/>
            </a:pPr>
            <a:r>
              <a:rPr lang="en-US"/>
              <a:t>Πώς η δημιουργία μιας εκστρατείας πολυμέσων για πραγματικά ζητήματα σχετικά με την προστασία του περιβάλλοντος ενισχύει την εμπλοκή και την κινητοποίηση των μαθητών/μαθητριών;</a:t>
            </a:r>
            <a:endParaRPr/>
          </a:p>
          <a:p>
            <a:pPr indent="-368300" lvl="0" marL="457200" marR="0" rtl="0" algn="l">
              <a:lnSpc>
                <a:spcPct val="115000"/>
              </a:lnSpc>
              <a:spcBef>
                <a:spcPts val="0"/>
              </a:spcBef>
              <a:spcAft>
                <a:spcPts val="0"/>
              </a:spcAft>
              <a:buSzPts val="2200"/>
              <a:buAutoNum type="arabicPeriod"/>
            </a:pPr>
            <a:r>
              <a:rPr lang="en-US"/>
              <a:t>Ποιος είναι ο ρόλος του ακροατηρίου και του σκοπού στον τρόπο με τον οποίο οι μαθητές/μαθήτριες σχεδιάζουν τις ψηφιακές εκστρατείες τους;</a:t>
            </a:r>
            <a:endParaRPr/>
          </a:p>
          <a:p>
            <a:pPr indent="-368300" lvl="0" marL="457200" marR="0" rtl="0" algn="l">
              <a:lnSpc>
                <a:spcPct val="115000"/>
              </a:lnSpc>
              <a:spcBef>
                <a:spcPts val="0"/>
              </a:spcBef>
              <a:spcAft>
                <a:spcPts val="0"/>
              </a:spcAft>
              <a:buSzPts val="2200"/>
              <a:buAutoNum type="arabicPeriod"/>
            </a:pPr>
            <a:r>
              <a:rPr lang="en-US"/>
              <a:t>Πώς θα μπορούσε αυτή η προσέγγιση να επηρεάσει τις απόψεις των μαθητών/μαθητριών σχετικά με την ικανότητά τους να συμβάλλουν στην περιβαλλοντική αλλαγή;</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3463f4b7b19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2: Εντοπισμός της αυθεντικής μάθησης σε μελέτες περιπτώσεων </a:t>
            </a:r>
            <a:endParaRPr sz="3000"/>
          </a:p>
        </p:txBody>
      </p:sp>
      <p:sp>
        <p:nvSpPr>
          <p:cNvPr id="147" name="Google Shape;147;g3463f4b7b19_0_17"/>
          <p:cNvSpPr txBox="1"/>
          <p:nvPr>
            <p:ph idx="1" type="body"/>
          </p:nvPr>
        </p:nvSpPr>
        <p:spPr>
          <a:xfrm>
            <a:off x="123746" y="113839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Μελέτη περίπτωσης 2: </a:t>
            </a:r>
            <a:r>
              <a:rPr b="1" lang="en-US" sz="2400"/>
              <a:t>Κωδικοποίηση της ημέρας μου: Καθημερινές εργασίες</a:t>
            </a:r>
            <a:endParaRPr b="1" sz="2400"/>
          </a:p>
          <a:p>
            <a:pPr indent="0" lvl="0" marL="0" marR="0" rtl="0" algn="l">
              <a:lnSpc>
                <a:spcPct val="90000"/>
              </a:lnSpc>
              <a:spcBef>
                <a:spcPts val="1000"/>
              </a:spcBef>
              <a:spcAft>
                <a:spcPts val="0"/>
              </a:spcAft>
              <a:buClr>
                <a:schemeClr val="accent4"/>
              </a:buClr>
              <a:buSzPts val="2200"/>
              <a:buFont typeface="Arial"/>
              <a:buNone/>
            </a:pPr>
            <a:r>
              <a:t/>
            </a:r>
            <a:endParaRPr b="1"/>
          </a:p>
          <a:p>
            <a:pPr indent="-368300" lvl="0" marL="457200" rtl="0" algn="l">
              <a:lnSpc>
                <a:spcPct val="115000"/>
              </a:lnSpc>
              <a:spcBef>
                <a:spcPts val="1200"/>
              </a:spcBef>
              <a:spcAft>
                <a:spcPts val="0"/>
              </a:spcAft>
              <a:buSzPts val="2200"/>
              <a:buAutoNum type="arabicPeriod"/>
            </a:pPr>
            <a:r>
              <a:rPr lang="en-US"/>
              <a:t>Ποια στοιχεία του αυθεντικού πλαισίου και της αυθεντικής εργασίας είναι ορατά σε αυτό το σενάριο;</a:t>
            </a:r>
            <a:endParaRPr/>
          </a:p>
          <a:p>
            <a:pPr indent="-368300" lvl="0" marL="457200" rtl="0" algn="l">
              <a:lnSpc>
                <a:spcPct val="115000"/>
              </a:lnSpc>
              <a:spcBef>
                <a:spcPts val="0"/>
              </a:spcBef>
              <a:spcAft>
                <a:spcPts val="0"/>
              </a:spcAft>
              <a:buSzPts val="2200"/>
              <a:buAutoNum type="arabicPeriod"/>
            </a:pPr>
            <a:r>
              <a:rPr lang="en-US"/>
              <a:t>Με ποιους τρόπους η δημιουργία διαγράμματος ροής και η ομαδική εργασία υποστηρίζουν τη συνεργασία και την άρθρωση; Πώς θα μπορούσε ο/η εκπαιδευτικός να ενισχύσει αυτά τα στοιχεία για βαθύτερη αλληλεπίδραση των μαθητών/μαθητριών;</a:t>
            </a:r>
            <a:endParaRPr/>
          </a:p>
          <a:p>
            <a:pPr indent="-368300" lvl="0" marL="457200" rtl="0" algn="l">
              <a:lnSpc>
                <a:spcPct val="115000"/>
              </a:lnSpc>
              <a:spcBef>
                <a:spcPts val="0"/>
              </a:spcBef>
              <a:spcAft>
                <a:spcPts val="0"/>
              </a:spcAft>
              <a:buSzPts val="2200"/>
              <a:buAutoNum type="arabicPeriod"/>
            </a:pPr>
            <a:r>
              <a:rPr lang="en-US"/>
              <a:t>Ποιες πρόσθετες ευκαιρίες σκαλωσιάς ή αναστοχασμού θα μπορούσαν να εισαχθούν για να βοηθήσουν τους/τις μαθητές/μαθήτριες να συγκρίνουν τη σκέψη τους με τον τρόπο με τον οποίο οι πραγματικοί προγραμματιστές διορθώνουν την λογική βήμα προς βήμα; Πώς θα μπορούσε αυτό να προάγει τη μεταγνώση;</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