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5" r:id="rId5"/>
    <p:sldMasterId id="214748365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6858000" cx="12192000"/>
  <p:notesSz cx="6858000" cy="9144000"/>
  <p:embeddedFontLst>
    <p:embeddedFont>
      <p:font typeface="Roboto"/>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5" roundtripDataSignature="AMtx7mi/80HL1gbq+5BSbvbpiSUAVuzI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boldItalic.fntdata"/><Relationship Id="rId20" Type="http://schemas.openxmlformats.org/officeDocument/2006/relationships/slide" Target="slides/slide13.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5.xml"/><Relationship Id="rId44" Type="http://schemas.openxmlformats.org/officeDocument/2006/relationships/font" Target="fonts/OpenSans-boldItalic.fntdata"/><Relationship Id="rId21" Type="http://schemas.openxmlformats.org/officeDocument/2006/relationships/slide" Target="slides/slide14.xml"/><Relationship Id="rId43" Type="http://schemas.openxmlformats.org/officeDocument/2006/relationships/font" Target="fonts/OpenSans-italic.fntdata"/><Relationship Id="rId24" Type="http://schemas.openxmlformats.org/officeDocument/2006/relationships/slide" Target="slides/slide17.xml"/><Relationship Id="rId23" Type="http://schemas.openxmlformats.org/officeDocument/2006/relationships/slide" Target="slides/slide16.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Roboto-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Roboto-italic.fntdata"/><Relationship Id="rId16" Type="http://schemas.openxmlformats.org/officeDocument/2006/relationships/slide" Target="slides/slide9.xml"/><Relationship Id="rId38" Type="http://schemas.openxmlformats.org/officeDocument/2006/relationships/font" Target="fonts/Roboto-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ublications.jrc.ec.europa.eu/repository/handle/JRC128415"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55c8411588_0_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g355c8411588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29f623bc3f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Η διαφάνεια αυτή παρουσιάζει εν συντομία το ιστορικό του σχεδίου δράσης. </a:t>
            </a:r>
            <a:r>
              <a:rPr lang="en-US" sz="1100"/>
              <a:t>Η διαφάνεια αυτή υπογραμμίζει το πολιτικό πλαίσιο που οδηγεί τον Ευρωπαϊκό Χώρο Εκπαίδευσης (ΕΟΧ) και το νέο θεματολόγιο δεξιοτήτων, με ιδιαίτερη έμφαση στην ανάπτυξη ψηφιακών ικανοτήτων. Ένας βασικός παράγοντας που διευκολύνει τη διαδικασία αυτή είναι το </a:t>
            </a:r>
            <a:r>
              <a:rPr b="1" lang="en-US" sz="1100"/>
              <a:t>σχέδιο δράσης για την ψηφιακή εκπαίδευση</a:t>
            </a:r>
            <a:r>
              <a:rPr lang="en-US" sz="1100"/>
              <a:t>, το οποίο καθορίζει πρωτοβουλίες για την ενίσχυση των ψηφιακών δεξιοτήτων και του ψηφιακού γραμματισμού σε ολόκληρη την Ευρώπη. Ευθυγραμμίζεται άμεσα με το </a:t>
            </a:r>
            <a:r>
              <a:rPr b="1" lang="en-US" sz="1100"/>
              <a:t>Ευρωπαϊκό Πλαίσιο Ψηφιακών Ικανοτήτων (DigComp</a:t>
            </a:r>
            <a:r>
              <a:rPr lang="en-US" sz="1100"/>
              <a:t>), παρέχοντας μια δομημένη προσέγγιση για την ενσωμάτωση των ψηφιακών δεξιοτήτων στα συστήματα εκπαίδευσης και κατάρτισης.</a:t>
            </a:r>
            <a:br>
              <a:rPr lang="en-US" sz="1100"/>
            </a:br>
            <a:r>
              <a:rPr lang="en-US" sz="1100"/>
              <a:t>Επιπλέον, το σχέδιο ανάκαμψης </a:t>
            </a:r>
            <a:r>
              <a:rPr b="1" lang="en-US" sz="1100"/>
              <a:t>της ΕΕ για την επόμενη γενιά </a:t>
            </a:r>
            <a:r>
              <a:rPr lang="en-US" sz="1100"/>
              <a:t>διαδραματίζει καθοριστικό ρόλο στην υποστήριξη αυτών των προσπαθειών. Με σημαντική χρηματοδότηση που διατίθεται για τον ψηφιακό μετασχηματισμό, η Επόμενη Γενιά της ΕΕ βοηθά τις χώρες να επενδύσουν σε υποδομές ψηφιακής εκπαίδευσης, στην κατάρτιση των εκπαιδευτικών και στην ανάπτυξη προγραμμάτων σπουδών ευθυγραμμισμένων με το DigComp. Αυτό διασφαλίζει ότι οι μαθητές αποκτούν τις ικανότητες που απαιτούνται για να ευδοκιμήσουν σε μια ολοένα και πιο ψηφιακή κοινωνία και εργατικό δυναμικό. </a:t>
            </a:r>
            <a:br>
              <a:rPr lang="en-US" sz="1100"/>
            </a:br>
            <a:r>
              <a:rPr lang="en-US" sz="1100"/>
              <a:t>Ενισχύοντας τις ψηφιακές δεξιότητες σε όλα τα επίπεδα, οι πολιτικές αυτές συνεργάζονται για τη δημιουργία ενός πιο περιεκτικού και έτοιμου για το μέλλον Ευρωπαϊκού Εκπαιδευτικού Χώρου, εξοπλίζοντας τους μαθητές και τους εργαζόμενους με τα εργαλεία που χρειάζονται για την ψηφιακή εποχή. </a:t>
            </a:r>
            <a:r>
              <a:rPr lang="en-US" sz="1100">
                <a:solidFill>
                  <a:srgbClr val="1D1D1B"/>
                </a:solidFill>
              </a:rPr>
              <a:t>Βασικός μοχλός για τις προσπάθειες αυτές είναι το νέο θεματολόγιο δεξιοτήτων, το οποίο επικεντρώνεται στη δια βίου μάθηση, στις ψηφιακές και πράσινες δεξιότητες και στην προσαρμοστικότητα του εργατικού δυναμικού. Ενισχύοντας τις πολιτικές για την εκπαίδευση και τις δεξιότητες, η ΕΕ στοχεύει στην ενίσχυση της απασχολησιμότητας, της καινοτομίας και της κοινωνικής συνοχής, διασφαλίζοντας ότι τα άτομα και οι οικονομίες θα παραμείνουν ανταγωνιστικά σε έναν ταχέως μεταβαλλόμενο κόσμο.</a:t>
            </a:r>
            <a:endParaRPr sz="1100">
              <a:solidFill>
                <a:srgbClr val="1D1D1B"/>
              </a:solidFill>
            </a:endParaRPr>
          </a:p>
          <a:p>
            <a:pPr indent="0" lvl="0" marL="0" rtl="0" algn="l">
              <a:lnSpc>
                <a:spcPct val="100000"/>
              </a:lnSpc>
              <a:spcBef>
                <a:spcPts val="1000"/>
              </a:spcBef>
              <a:spcAft>
                <a:spcPts val="0"/>
              </a:spcAft>
              <a:buSzPts val="1100"/>
              <a:buNone/>
            </a:pPr>
            <a:r>
              <a:t/>
            </a:r>
            <a:endParaRPr sz="1100">
              <a:solidFill>
                <a:srgbClr val="1D1D1B"/>
              </a:solidFill>
            </a:endParaRPr>
          </a:p>
          <a:p>
            <a:pPr indent="0" lvl="0" marL="0" rtl="0" algn="l">
              <a:lnSpc>
                <a:spcPct val="100000"/>
              </a:lnSpc>
              <a:spcBef>
                <a:spcPts val="1000"/>
              </a:spcBef>
              <a:spcAft>
                <a:spcPts val="0"/>
              </a:spcAft>
              <a:buSzPts val="1100"/>
              <a:buNone/>
            </a:pPr>
            <a:r>
              <a:t/>
            </a:r>
            <a:endParaRPr sz="2400">
              <a:solidFill>
                <a:srgbClr val="7030A0"/>
              </a:solidFill>
            </a:endParaRPr>
          </a:p>
          <a:p>
            <a:pPr indent="0" lvl="0" marL="0" rtl="0" algn="l">
              <a:lnSpc>
                <a:spcPct val="100000"/>
              </a:lnSpc>
              <a:spcBef>
                <a:spcPts val="1000"/>
              </a:spcBef>
              <a:spcAft>
                <a:spcPts val="1000"/>
              </a:spcAft>
              <a:buSzPts val="1100"/>
              <a:buNone/>
            </a:pPr>
            <a:r>
              <a:t/>
            </a:r>
            <a:endParaRPr sz="1100">
              <a:solidFill>
                <a:srgbClr val="1D1D1B"/>
              </a:solidFill>
            </a:endParaRPr>
          </a:p>
        </p:txBody>
      </p:sp>
      <p:sp>
        <p:nvSpPr>
          <p:cNvPr id="193" name="Google Shape;193;g329f623bc3f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υπογραμμίζει τις βασικές πτυχές της προσέγγισης της ΕΕ για τις ψηφιακές ικανότητες και την ψηφιακή εκπαίδευση.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Πρώτον, υπάρχει μια </a:t>
            </a:r>
            <a:r>
              <a:rPr b="1" lang="en-US" sz="1100">
                <a:latin typeface="Arial"/>
                <a:ea typeface="Arial"/>
                <a:cs typeface="Arial"/>
                <a:sym typeface="Arial"/>
              </a:rPr>
              <a:t>ολοκληρωμένη προσέγγιση </a:t>
            </a:r>
            <a:r>
              <a:rPr lang="en-US" sz="1100">
                <a:latin typeface="Arial"/>
                <a:ea typeface="Arial"/>
                <a:cs typeface="Arial"/>
                <a:sym typeface="Arial"/>
              </a:rPr>
              <a:t>για τη χρήση της τεχνολογίας στην εκπαίδευση, διασφαλίζοντας ότι τα ψηφιακά εργαλεία ενσωματώνονται αποτελεσματικά στη διδασκαλία και τη μάθηση, ενώ παράλληλα βελτιώνονται οι ψηφιακές δεξιότητες σε όλα τα επίπεδα της εκπαίδευσης.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Το πεδίο εφαρμογής της ψηφιακής εκπαίδευσης έχει επεκταθεί </a:t>
            </a:r>
            <a:r>
              <a:rPr lang="en-US" sz="1100">
                <a:latin typeface="Arial"/>
                <a:ea typeface="Arial"/>
                <a:cs typeface="Arial"/>
                <a:sym typeface="Arial"/>
              </a:rPr>
              <a:t>πέρα από την τυπική σχολική εκπαίδευση και περιλαμβάνει τη δια βίου μάθηση, αναγνωρίζοντας ότι οι ψηφιακές ικανότητες είναι απαραίτητες καθ' όλη τη διάρκεια της ζωής.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παρούσα στρατηγική έχει σχεδιαστεί </a:t>
            </a:r>
            <a:r>
              <a:rPr b="1" lang="en-US" sz="1100">
                <a:latin typeface="Arial"/>
                <a:ea typeface="Arial"/>
                <a:cs typeface="Arial"/>
                <a:sym typeface="Arial"/>
              </a:rPr>
              <a:t>μακροπρόθεσμα</a:t>
            </a:r>
            <a:r>
              <a:rPr lang="en-US" sz="1100">
                <a:latin typeface="Arial"/>
                <a:ea typeface="Arial"/>
                <a:cs typeface="Arial"/>
                <a:sym typeface="Arial"/>
              </a:rPr>
              <a:t>, καλύπτοντας </a:t>
            </a:r>
            <a:r>
              <a:rPr b="1" lang="en-US" sz="1100">
                <a:latin typeface="Arial"/>
                <a:ea typeface="Arial"/>
                <a:cs typeface="Arial"/>
                <a:sym typeface="Arial"/>
              </a:rPr>
              <a:t>την περίοδο 2021-2027</a:t>
            </a:r>
            <a:r>
              <a:rPr lang="en-US" sz="1100">
                <a:latin typeface="Arial"/>
                <a:ea typeface="Arial"/>
                <a:cs typeface="Arial"/>
                <a:sym typeface="Arial"/>
              </a:rPr>
              <a:t>, σύμφωνα με τους ευρύτερους κύκλους προγραμματισμού και χρηματοδότησης της ΕΕ.</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ψηφιακή εκπαίδευση αναγνωρίζεται πλέον ως </a:t>
            </a:r>
            <a:r>
              <a:rPr b="1" lang="en-US" sz="1100">
                <a:latin typeface="Arial"/>
                <a:ea typeface="Arial"/>
                <a:cs typeface="Arial"/>
                <a:sym typeface="Arial"/>
              </a:rPr>
              <a:t>στρατηγική προτεραιότητα </a:t>
            </a:r>
            <a:r>
              <a:rPr lang="en-US" sz="1100">
                <a:latin typeface="Arial"/>
                <a:ea typeface="Arial"/>
                <a:cs typeface="Arial"/>
                <a:sym typeface="Arial"/>
              </a:rPr>
              <a:t>για την οικοδόμηση μιας Ευρώπης έτοιμης για την ψηφιακή εποχή, διασφαλίζοντας ότι όλοι οι πολίτες διαθέτουν τις δεξιότητες που απαιτούνται για την εργασία, την εκπαίδευση και την καθημερινή ζωή σε έναν ψηφιακό κόσμο.</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Είναι σημαντικό ότι η ψηφιακή εκπαίδευση διαδραματίζει βασικό ρόλο στα </a:t>
            </a:r>
            <a:r>
              <a:rPr b="1" lang="en-US" sz="1100">
                <a:latin typeface="Arial"/>
                <a:ea typeface="Arial"/>
                <a:cs typeface="Arial"/>
                <a:sym typeface="Arial"/>
              </a:rPr>
              <a:t>σχέδια ανάκαμψης και ανθεκτικότητας </a:t>
            </a:r>
            <a:r>
              <a:rPr lang="en-US" sz="1100">
                <a:latin typeface="Arial"/>
                <a:ea typeface="Arial"/>
                <a:cs typeface="Arial"/>
                <a:sym typeface="Arial"/>
              </a:rPr>
              <a:t>των κρατών μελών, συμβάλλοντας στην αντιμετώπιση των προκλήσεων που επιφέρει ο ψηφιακός μετασχηματισμός και οι προσπάθειες οικονομικής ανάκαμψης.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Για να το υποστηρίξει αυτό, η ΕΕ εργάζεται για </a:t>
            </a:r>
            <a:r>
              <a:rPr b="1" lang="en-US" sz="1100">
                <a:latin typeface="Arial"/>
                <a:ea typeface="Arial"/>
                <a:cs typeface="Arial"/>
                <a:sym typeface="Arial"/>
              </a:rPr>
              <a:t>τον καλύτερο συντονισμό των χρηματοδοτικών μέσων</a:t>
            </a:r>
            <a:r>
              <a:rPr lang="en-US" sz="1100">
                <a:latin typeface="Arial"/>
                <a:ea typeface="Arial"/>
                <a:cs typeface="Arial"/>
                <a:sym typeface="Arial"/>
              </a:rPr>
              <a:t>, συμπεριλαμβανομένων του Erasmus+, του προγράμματος "Ορίζοντας Ευρώπη", του προγράμματος "Ψηφιακή Ευρώπη", του ΕΚΤ, του ΕΤΠΑ, του InvestEU και των ταμείων ανάκαμψης και ανθεκτικότητας. Αυτό διασφαλίζει ότι οι πόροι χρησιμοποιούνται αποτελεσματικά και ότι η ανάπτυξη ψηφιακών ικανοτήτων παραμένει κεντρική εστίαση σε πολλαπλές πρωτοβουλίες της ΕΕ.</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0" name="Google Shape;2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29f623bc3f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περιγράφει τις βασικές αρχές του </a:t>
            </a:r>
            <a:r>
              <a:rPr b="1" lang="en-US" sz="1100">
                <a:latin typeface="Arial"/>
                <a:ea typeface="Arial"/>
                <a:cs typeface="Arial"/>
                <a:sym typeface="Arial"/>
              </a:rPr>
              <a:t>σχεδίου δράσης </a:t>
            </a:r>
            <a:r>
              <a:rPr lang="en-US" sz="1100">
                <a:latin typeface="Arial"/>
                <a:ea typeface="Arial"/>
                <a:cs typeface="Arial"/>
                <a:sym typeface="Arial"/>
              </a:rPr>
              <a:t>της ΕΕ </a:t>
            </a:r>
            <a:r>
              <a:rPr b="1" lang="en-US" sz="1100">
                <a:latin typeface="Arial"/>
                <a:ea typeface="Arial"/>
                <a:cs typeface="Arial"/>
                <a:sym typeface="Arial"/>
              </a:rPr>
              <a:t>για τις ψηφιακές δεξιότητες</a:t>
            </a:r>
            <a:r>
              <a:rPr lang="en-US" sz="1100">
                <a:latin typeface="Arial"/>
                <a:ea typeface="Arial"/>
                <a:cs typeface="Arial"/>
                <a:sym typeface="Arial"/>
              </a:rPr>
              <a:t>, το οποίο αποσκοπεί στη διασφάλιση </a:t>
            </a:r>
            <a:r>
              <a:rPr b="1" lang="en-US" sz="1100">
                <a:latin typeface="Arial"/>
                <a:ea typeface="Arial"/>
                <a:cs typeface="Arial"/>
                <a:sym typeface="Arial"/>
              </a:rPr>
              <a:t>υψηλής ποιότητας και χωρίς αποκλεισμούς ψηφιακής εκπαίδευσης </a:t>
            </a:r>
            <a:r>
              <a:rPr lang="en-US" sz="1100">
                <a:latin typeface="Arial"/>
                <a:ea typeface="Arial"/>
                <a:cs typeface="Arial"/>
                <a:sym typeface="Arial"/>
              </a:rPr>
              <a:t>σε όλα τα επίπεδα εκπαίδευσης και κατάρτισης.</a:t>
            </a:r>
            <a:br>
              <a:rPr lang="en-US" sz="1100">
                <a:latin typeface="Arial"/>
                <a:ea typeface="Arial"/>
                <a:cs typeface="Arial"/>
                <a:sym typeface="Arial"/>
              </a:rPr>
            </a:br>
            <a:r>
              <a:rPr b="1" lang="en-US" sz="1100">
                <a:latin typeface="Arial"/>
                <a:ea typeface="Arial"/>
                <a:cs typeface="Arial"/>
                <a:sym typeface="Arial"/>
              </a:rPr>
              <a:t>Η προσέγγιση του συνόλου της κοινωνίας </a:t>
            </a:r>
            <a:r>
              <a:rPr lang="en-US" sz="1100">
                <a:latin typeface="Arial"/>
                <a:ea typeface="Arial"/>
                <a:cs typeface="Arial"/>
                <a:sym typeface="Arial"/>
              </a:rPr>
              <a:t>είναι απαραίτητη - ο μετασχηματισμός της εκπαίδευσης για την ψηφιακή εποχή απαιτεί συνεργασία μεταξύ κυβερνήσεων, εκπαιδευτικών, ιδρυμάτων και βιομηχανίας.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Η ισότητα, η προσβασιμότητα και η συμμετοχικότητα </a:t>
            </a:r>
            <a:r>
              <a:rPr lang="en-US" sz="1100">
                <a:latin typeface="Arial"/>
                <a:ea typeface="Arial"/>
                <a:cs typeface="Arial"/>
                <a:sym typeface="Arial"/>
              </a:rPr>
              <a:t>αποτελούν θεμελιώδεις αρχές, διασφαλίζοντας ότι όλοι οι εκπαιδευόμενοι, ανεξαρτήτως ιστορικού, έχουν πρόσβαση στην ψηφιακή εκπαίδευση. Ωστόσο, αυτό μπορεί να επιτευχθεί μόνο με </a:t>
            </a:r>
            <a:r>
              <a:rPr b="1" lang="en-US" sz="1100">
                <a:latin typeface="Arial"/>
                <a:ea typeface="Arial"/>
                <a:cs typeface="Arial"/>
                <a:sym typeface="Arial"/>
              </a:rPr>
              <a:t>ισχυρή συνδεσιμότητα, επαρκή εξοπλισμό και θεσμική ικανότητα</a:t>
            </a:r>
            <a:r>
              <a:rPr lang="en-US" sz="1100">
                <a:latin typeface="Arial"/>
                <a:ea typeface="Arial"/>
                <a:cs typeface="Arial"/>
                <a:sym typeface="Arial"/>
              </a:rPr>
              <a:t>, μαζί με τις κατάλληλες ψηφιακές δεξιότητες.</a:t>
            </a:r>
            <a:br>
              <a:rPr lang="en-US" sz="1100">
                <a:latin typeface="Arial"/>
                <a:ea typeface="Arial"/>
                <a:cs typeface="Arial"/>
                <a:sym typeface="Arial"/>
              </a:rPr>
            </a:br>
            <a:r>
              <a:rPr b="1" lang="en-US" sz="1100">
                <a:latin typeface="Arial"/>
                <a:ea typeface="Arial"/>
                <a:cs typeface="Arial"/>
                <a:sym typeface="Arial"/>
              </a:rPr>
              <a:t>Οι εκπαιδευτικοί και οι επιμορφωτές/επιμορφώτριες διαδραματίζουν κρίσιμο </a:t>
            </a:r>
            <a:r>
              <a:rPr lang="en-US" sz="1100">
                <a:latin typeface="Arial"/>
                <a:ea typeface="Arial"/>
                <a:cs typeface="Arial"/>
                <a:sym typeface="Arial"/>
              </a:rPr>
              <a:t>ρόλο και πρέπει να είναι τόσο </a:t>
            </a:r>
            <a:r>
              <a:rPr b="1" lang="en-US" sz="1100">
                <a:latin typeface="Arial"/>
                <a:ea typeface="Arial"/>
                <a:cs typeface="Arial"/>
                <a:sym typeface="Arial"/>
              </a:rPr>
              <a:t>ικανοί/ες </a:t>
            </a:r>
            <a:r>
              <a:rPr lang="en-US" sz="1100">
                <a:latin typeface="Arial"/>
                <a:ea typeface="Arial"/>
                <a:cs typeface="Arial"/>
                <a:sym typeface="Arial"/>
              </a:rPr>
              <a:t>όσο </a:t>
            </a:r>
            <a:r>
              <a:rPr b="1" lang="en-US" sz="1100">
                <a:latin typeface="Arial"/>
                <a:ea typeface="Arial"/>
                <a:cs typeface="Arial"/>
                <a:sym typeface="Arial"/>
              </a:rPr>
              <a:t>και σίγουροι/ες </a:t>
            </a:r>
            <a:r>
              <a:rPr lang="en-US" sz="1100">
                <a:latin typeface="Arial"/>
                <a:ea typeface="Arial"/>
                <a:cs typeface="Arial"/>
                <a:sym typeface="Arial"/>
              </a:rPr>
              <a:t>για την αποτελεσματική χρήση της τεχνολογίας στη διδασκαλία τους. </a:t>
            </a:r>
            <a:r>
              <a:rPr b="1" lang="en-US" sz="1100">
                <a:latin typeface="Arial"/>
                <a:ea typeface="Arial"/>
                <a:cs typeface="Arial"/>
                <a:sym typeface="Arial"/>
              </a:rPr>
              <a:t>Οι ηγέτες της εκπαίδευσης </a:t>
            </a:r>
            <a:r>
              <a:rPr lang="en-US" sz="1100">
                <a:latin typeface="Arial"/>
                <a:ea typeface="Arial"/>
                <a:cs typeface="Arial"/>
                <a:sym typeface="Arial"/>
              </a:rPr>
              <a:t>έχουν επίσης βασικό ρόλο στην προώθηση του ψηφιακού μετασχηματισμού στα σχολεία και τα ιδρύματα.</a:t>
            </a:r>
            <a:br>
              <a:rPr lang="en-US" sz="1100">
                <a:latin typeface="Arial"/>
                <a:ea typeface="Arial"/>
                <a:cs typeface="Arial"/>
                <a:sym typeface="Arial"/>
              </a:rPr>
            </a:br>
            <a:r>
              <a:rPr lang="en-US" sz="1100">
                <a:latin typeface="Arial"/>
                <a:ea typeface="Arial"/>
                <a:cs typeface="Arial"/>
                <a:sym typeface="Arial"/>
              </a:rPr>
              <a:t>Ταυτόχρονα, ο </a:t>
            </a:r>
            <a:r>
              <a:rPr b="1" lang="en-US" sz="1100">
                <a:latin typeface="Arial"/>
                <a:ea typeface="Arial"/>
                <a:cs typeface="Arial"/>
                <a:sym typeface="Arial"/>
              </a:rPr>
              <a:t>ψηφιακός αλφαβητισμός είναι απαραίτητος - οι βασικές </a:t>
            </a:r>
            <a:r>
              <a:rPr lang="en-US" sz="1100">
                <a:latin typeface="Arial"/>
                <a:ea typeface="Arial"/>
                <a:cs typeface="Arial"/>
                <a:sym typeface="Arial"/>
              </a:rPr>
              <a:t>ψηφιακές δεξιότητες είναι πλέον απαραίτητες τόσο για τη ζωή όσο και για την εργασία, ενώ </a:t>
            </a:r>
            <a:r>
              <a:rPr b="1" lang="en-US" sz="1100">
                <a:latin typeface="Arial"/>
                <a:ea typeface="Arial"/>
                <a:cs typeface="Arial"/>
                <a:sym typeface="Arial"/>
              </a:rPr>
              <a:t>οι προηγμένες ψηφιακές δεξιότητες </a:t>
            </a:r>
            <a:r>
              <a:rPr lang="en-US" sz="1100">
                <a:latin typeface="Arial"/>
                <a:ea typeface="Arial"/>
                <a:cs typeface="Arial"/>
                <a:sym typeface="Arial"/>
              </a:rPr>
              <a:t>είναι ζωτικής σημασίας για τον ψηφιακό μετασχηματισμό της οικονομίας και της κοινωνίας.</a:t>
            </a:r>
            <a:br>
              <a:rPr lang="en-US" sz="1100">
                <a:latin typeface="Arial"/>
                <a:ea typeface="Arial"/>
                <a:cs typeface="Arial"/>
                <a:sym typeface="Arial"/>
              </a:rPr>
            </a:br>
            <a:r>
              <a:rPr lang="en-US" sz="1100">
                <a:latin typeface="Arial"/>
                <a:ea typeface="Arial"/>
                <a:cs typeface="Arial"/>
                <a:sym typeface="Arial"/>
              </a:rPr>
              <a:t>Τέλος, η εξασφάλιση </a:t>
            </a:r>
            <a:r>
              <a:rPr b="1" lang="en-US" sz="1100">
                <a:latin typeface="Arial"/>
                <a:ea typeface="Arial"/>
                <a:cs typeface="Arial"/>
                <a:sym typeface="Arial"/>
              </a:rPr>
              <a:t>ψηφιακού εκπαιδευτικού περιεχομένου υψηλής ποιότητας </a:t>
            </a:r>
            <a:r>
              <a:rPr lang="en-US" sz="1100">
                <a:latin typeface="Arial"/>
                <a:ea typeface="Arial"/>
                <a:cs typeface="Arial"/>
                <a:sym typeface="Arial"/>
              </a:rPr>
              <a:t>είναι το κλειδί για να καταστεί η μάθηση πιο συναφής, ελκυστική και χωρίς αποκλεισμούς, υποστηρίζοντας τόσο τους μαθητές/τις μαθήτριες όσο και τους/τις εκπαιδευτικούς στην προσαρμογή τους στην ψηφιακή εποχή.</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6" name="Google Shape;206;g329f623bc3f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29f623bc3f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g329f623bc3f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29f623bc3f_0_3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1100"/>
              <a:buNone/>
            </a:pPr>
            <a:r>
              <a:rPr lang="en-US" sz="1100">
                <a:latin typeface="Arial"/>
                <a:ea typeface="Arial"/>
                <a:cs typeface="Arial"/>
                <a:sym typeface="Arial"/>
              </a:rPr>
              <a:t>Αυτή η διαφάνεια επικεντρώνεται στην </a:t>
            </a:r>
            <a:r>
              <a:rPr b="1" lang="en-US" sz="1100">
                <a:latin typeface="Arial"/>
                <a:ea typeface="Arial"/>
                <a:cs typeface="Arial"/>
                <a:sym typeface="Arial"/>
              </a:rPr>
              <a:t>προτεραιότητα 2: Ενίσχυση των ψηφιακών δεξιοτήτων και ικανοτήτων για τον ψηφιακό μετασχηματισμό</a:t>
            </a:r>
            <a:r>
              <a:rPr lang="en-US" sz="1100">
                <a:latin typeface="Arial"/>
                <a:ea typeface="Arial"/>
                <a:cs typeface="Arial"/>
                <a:sym typeface="Arial"/>
              </a:rPr>
              <a:t>. Η ΕΕ αναλαμβάνει διάφορες βασικές δράσεις για να εξοπλίσει τους πολίτες με τις απαραίτητες ψηφιακές δεξιότητες, από τον βασικό γραμματισμό έως την προηγμένη τεχνολογική εμπειρογνωμοσύνη.</a:t>
            </a:r>
            <a:br>
              <a:rPr lang="en-US" sz="1100">
                <a:latin typeface="Arial"/>
                <a:ea typeface="Arial"/>
                <a:cs typeface="Arial"/>
                <a:sym typeface="Arial"/>
              </a:rPr>
            </a:br>
            <a:r>
              <a:rPr lang="en-US" sz="1100">
                <a:latin typeface="Arial"/>
                <a:ea typeface="Arial"/>
                <a:cs typeface="Arial"/>
                <a:sym typeface="Arial"/>
              </a:rPr>
              <a:t>Για </a:t>
            </a:r>
            <a:r>
              <a:rPr b="1" lang="en-US" sz="1100">
                <a:latin typeface="Arial"/>
                <a:ea typeface="Arial"/>
                <a:cs typeface="Arial"/>
                <a:sym typeface="Arial"/>
              </a:rPr>
              <a:t>την προώθηση του ψηφιακού αλφαβητισμού και την καταπολέμηση της παραπληροφόρησης</a:t>
            </a:r>
            <a:r>
              <a:rPr lang="en-US" sz="1100">
                <a:latin typeface="Arial"/>
                <a:ea typeface="Arial"/>
                <a:cs typeface="Arial"/>
                <a:sym typeface="Arial"/>
              </a:rPr>
              <a:t>, αναπτύσσονται κοινές κατευθυντήριες γραμμές για την εκπαίδευση και την κατάρτιση. Επιπλέον, το </a:t>
            </a:r>
            <a:r>
              <a:rPr b="1" lang="en-US" sz="1100">
                <a:latin typeface="Arial"/>
                <a:ea typeface="Arial"/>
                <a:cs typeface="Arial"/>
                <a:sym typeface="Arial"/>
              </a:rPr>
              <a:t>Ευρωπαϊκό Πλαίσιο Ψηφιακών Ικανοτήτων (DigComp</a:t>
            </a:r>
            <a:r>
              <a:rPr lang="en-US" sz="1100">
                <a:latin typeface="Arial"/>
                <a:ea typeface="Arial"/>
                <a:cs typeface="Arial"/>
                <a:sym typeface="Arial"/>
              </a:rPr>
              <a:t>) επικαιροποιείται ώστε να συμπεριλάβει </a:t>
            </a:r>
            <a:r>
              <a:rPr b="1" lang="en-US" sz="1100">
                <a:latin typeface="Arial"/>
                <a:ea typeface="Arial"/>
                <a:cs typeface="Arial"/>
                <a:sym typeface="Arial"/>
              </a:rPr>
              <a:t>δεξιότητες που σχετίζονται με την Τεχνιτλη Νοημοσύνη (ΤΝ )και τα δεδομένα</a:t>
            </a:r>
            <a:r>
              <a:rPr lang="en-US" sz="1100">
                <a:latin typeface="Arial"/>
                <a:ea typeface="Arial"/>
                <a:cs typeface="Arial"/>
                <a:sym typeface="Arial"/>
              </a:rPr>
              <a:t>, μαζί με την ανάπτυξη πόρων εκμάθησης ΤΝ.</a:t>
            </a:r>
            <a:br>
              <a:rPr lang="en-US" sz="1100">
                <a:latin typeface="Arial"/>
                <a:ea typeface="Arial"/>
                <a:cs typeface="Arial"/>
                <a:sym typeface="Arial"/>
              </a:rPr>
            </a:br>
            <a:r>
              <a:rPr lang="en-US" sz="1100">
                <a:latin typeface="Arial"/>
                <a:ea typeface="Arial"/>
                <a:cs typeface="Arial"/>
                <a:sym typeface="Arial"/>
              </a:rPr>
              <a:t>Μια σημαντική πρωτοβουλία είναι η δημιουργία ενός </a:t>
            </a:r>
            <a:r>
              <a:rPr b="1" lang="en-US" sz="1100">
                <a:latin typeface="Arial"/>
                <a:ea typeface="Arial"/>
                <a:cs typeface="Arial"/>
                <a:sym typeface="Arial"/>
              </a:rPr>
              <a:t>ευρωπαϊκού πιστοποιητικού ψηφιακών δεξιοτήτων</a:t>
            </a:r>
            <a:r>
              <a:rPr lang="en-US" sz="1100">
                <a:latin typeface="Arial"/>
                <a:ea typeface="Arial"/>
                <a:cs typeface="Arial"/>
                <a:sym typeface="Arial"/>
              </a:rPr>
              <a:t>, το οποίο θα παρέχει επίσημη αναγνώριση των ψηφιακών ικανοτήτων σε ολόκληρη την ΕΕ. Υπάρχει επίσης πρόταση </a:t>
            </a:r>
            <a:r>
              <a:rPr b="1" lang="en-US" sz="1100">
                <a:latin typeface="Arial"/>
                <a:ea typeface="Arial"/>
                <a:cs typeface="Arial"/>
                <a:sym typeface="Arial"/>
              </a:rPr>
              <a:t>σύστασης ενός Συμβουλίου </a:t>
            </a:r>
            <a:r>
              <a:rPr lang="en-US" sz="1100">
                <a:latin typeface="Arial"/>
                <a:ea typeface="Arial"/>
                <a:cs typeface="Arial"/>
                <a:sym typeface="Arial"/>
              </a:rPr>
              <a:t>για τη βελτίωση της ενσωμάτωσης των ψηφιακών δεξιοτήτων στα προγράμματα σπουδών εκπαίδευσης και κατάρτισης σε όλα τα κράτη μέλη.</a:t>
            </a:r>
            <a:br>
              <a:rPr lang="en-US" sz="1100">
                <a:latin typeface="Arial"/>
                <a:ea typeface="Arial"/>
                <a:cs typeface="Arial"/>
                <a:sym typeface="Arial"/>
              </a:rPr>
            </a:br>
            <a:r>
              <a:rPr lang="en-US" sz="1100">
                <a:latin typeface="Arial"/>
                <a:ea typeface="Arial"/>
                <a:cs typeface="Arial"/>
                <a:sym typeface="Arial"/>
              </a:rPr>
              <a:t>Για την παρακολούθηση της προόδου, καταβάλλονται προσπάθειες για </a:t>
            </a:r>
            <a:r>
              <a:rPr b="1" lang="en-US" sz="1100">
                <a:latin typeface="Arial"/>
                <a:ea typeface="Arial"/>
                <a:cs typeface="Arial"/>
                <a:sym typeface="Arial"/>
              </a:rPr>
              <a:t>τη συλλογή διακρατικών δεδομένων σχετικά με τις ψηφιακές δεξιότητες των μαθητών/μαθητριών </a:t>
            </a:r>
            <a:r>
              <a:rPr lang="en-US" sz="1100">
                <a:latin typeface="Arial"/>
                <a:ea typeface="Arial"/>
                <a:cs typeface="Arial"/>
                <a:sym typeface="Arial"/>
              </a:rPr>
              <a:t>και θα εισαχθεί ένας </a:t>
            </a:r>
            <a:r>
              <a:rPr b="1" lang="en-US" sz="1100">
                <a:latin typeface="Arial"/>
                <a:ea typeface="Arial"/>
                <a:cs typeface="Arial"/>
                <a:sym typeface="Arial"/>
              </a:rPr>
              <a:t>στόχος για τις ψηφιακές ικανότητες των μαθητών/μαθητριών σε επίπεδο ΕΕ</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Για τις </a:t>
            </a:r>
            <a:r>
              <a:rPr b="1" lang="en-US" sz="1100">
                <a:latin typeface="Arial"/>
                <a:ea typeface="Arial"/>
                <a:cs typeface="Arial"/>
                <a:sym typeface="Arial"/>
              </a:rPr>
              <a:t>προηγμένες ψηφιακές δεξιότητες</a:t>
            </a:r>
            <a:r>
              <a:rPr lang="en-US" sz="1100">
                <a:latin typeface="Arial"/>
                <a:ea typeface="Arial"/>
                <a:cs typeface="Arial"/>
                <a:sym typeface="Arial"/>
              </a:rPr>
              <a:t>, το πρόγραμμα </a:t>
            </a:r>
            <a:r>
              <a:rPr b="1" lang="en-US" sz="1100">
                <a:latin typeface="Arial"/>
                <a:ea typeface="Arial"/>
                <a:cs typeface="Arial"/>
                <a:sym typeface="Arial"/>
              </a:rPr>
              <a:t>"Ψηφιακή ευκαιρία πρακτικής άσκησης</a:t>
            </a:r>
            <a:r>
              <a:rPr lang="en-US" sz="1100">
                <a:latin typeface="Arial"/>
                <a:ea typeface="Arial"/>
                <a:cs typeface="Arial"/>
                <a:sym typeface="Arial"/>
              </a:rPr>
              <a:t>" επεκτείνεται, προσφέροντας πιο στοχευμένες ευκαιρίες για φοιτητές/φοιτήτριες και επαγγελματίες.</a:t>
            </a:r>
            <a:br>
              <a:rPr lang="en-US" sz="1100">
                <a:latin typeface="Arial"/>
                <a:ea typeface="Arial"/>
                <a:cs typeface="Arial"/>
                <a:sym typeface="Arial"/>
              </a:rPr>
            </a:br>
            <a:r>
              <a:rPr lang="en-US" sz="1100">
                <a:latin typeface="Arial"/>
                <a:ea typeface="Arial"/>
                <a:cs typeface="Arial"/>
                <a:sym typeface="Arial"/>
              </a:rPr>
              <a:t>Τέλος, η αύξηση </a:t>
            </a:r>
            <a:r>
              <a:rPr b="1" lang="en-US" sz="1100">
                <a:latin typeface="Arial"/>
                <a:ea typeface="Arial"/>
                <a:cs typeface="Arial"/>
                <a:sym typeface="Arial"/>
              </a:rPr>
              <a:t>της συμμετοχής των γυναικών στους τομείς STEM </a:t>
            </a:r>
            <a:r>
              <a:rPr lang="en-US" sz="1100">
                <a:latin typeface="Arial"/>
                <a:ea typeface="Arial"/>
                <a:cs typeface="Arial"/>
                <a:sym typeface="Arial"/>
              </a:rPr>
              <a:t>αποτελεί προτεραιότητα. Αυτό υποστηρίζεται μέσω της συνεργασίας με το </a:t>
            </a:r>
            <a:r>
              <a:rPr b="1" lang="en-US" sz="1100">
                <a:latin typeface="Arial"/>
                <a:ea typeface="Arial"/>
                <a:cs typeface="Arial"/>
                <a:sym typeface="Arial"/>
              </a:rPr>
              <a:t>Ευρωπαϊκό Ινστιτούτο Καινοτομίας και Τεχνολογίας </a:t>
            </a:r>
            <a:r>
              <a:rPr lang="en-US" sz="1100">
                <a:latin typeface="Arial"/>
                <a:ea typeface="Arial"/>
                <a:cs typeface="Arial"/>
                <a:sym typeface="Arial"/>
              </a:rPr>
              <a:t>και τον </a:t>
            </a:r>
            <a:r>
              <a:rPr b="1" lang="en-US" sz="1100">
                <a:latin typeface="Arial"/>
                <a:ea typeface="Arial"/>
                <a:cs typeface="Arial"/>
                <a:sym typeface="Arial"/>
              </a:rPr>
              <a:t>Συνασπισμό STEM της ΕΕ</a:t>
            </a:r>
            <a:r>
              <a:rPr lang="en-US" sz="1100">
                <a:latin typeface="Arial"/>
                <a:ea typeface="Arial"/>
                <a:cs typeface="Arial"/>
                <a:sym typeface="Arial"/>
              </a:rPr>
              <a:t>, ο οποίος εργάζεται για την ανάπτυξη νέων προγραμμάτων σπουδών στην τριτοβάθμια εκπαίδευση στον τομέα </a:t>
            </a:r>
            <a:r>
              <a:rPr b="1" lang="en-US" sz="1100">
                <a:latin typeface="Arial"/>
                <a:ea typeface="Arial"/>
                <a:cs typeface="Arial"/>
                <a:sym typeface="Arial"/>
              </a:rPr>
              <a:t>της μηχανικής και των ΤΠΕ</a:t>
            </a:r>
            <a:r>
              <a:rPr lang="en-US" sz="1100">
                <a:latin typeface="Arial"/>
                <a:ea typeface="Arial"/>
                <a:cs typeface="Arial"/>
                <a:sym typeface="Arial"/>
              </a:rPr>
              <a:t>, με βάση την </a:t>
            </a:r>
            <a:r>
              <a:rPr b="1" lang="en-US" sz="1100">
                <a:latin typeface="Arial"/>
                <a:ea typeface="Arial"/>
                <a:cs typeface="Arial"/>
                <a:sym typeface="Arial"/>
              </a:rPr>
              <a:t>προσέγγιση STEAM - ενσωμάτωση </a:t>
            </a:r>
            <a:r>
              <a:rPr lang="en-US" sz="1100">
                <a:latin typeface="Arial"/>
                <a:ea typeface="Arial"/>
                <a:cs typeface="Arial"/>
                <a:sym typeface="Arial"/>
              </a:rPr>
              <a:t>των τεχνών στις επιστήμες, την τεχνολογία, τη μηχανική και τα μαθηματικά.</a:t>
            </a:r>
            <a:br>
              <a:rPr lang="en-US" sz="1100">
                <a:latin typeface="Arial"/>
                <a:ea typeface="Arial"/>
                <a:cs typeface="Arial"/>
                <a:sym typeface="Arial"/>
              </a:rPr>
            </a:br>
            <a:r>
              <a:rPr lang="en-US" sz="1100">
                <a:latin typeface="Arial"/>
                <a:ea typeface="Arial"/>
                <a:cs typeface="Arial"/>
                <a:sym typeface="Arial"/>
              </a:rPr>
              <a:t>Οι πρωτοβουλίες αυτές στοχεύουν συλλογικά στην προετοιμασία των ατόμων και των κοινωνιών για τον ψηφιακό μετασχηματισμό και στην ενίσχυση της ανταγωνιστικότητας της Ευρώπης στην παγκόσμια ψηφιακή οικονομία.</a:t>
            </a:r>
            <a:endParaRPr/>
          </a:p>
        </p:txBody>
      </p:sp>
      <p:sp>
        <p:nvSpPr>
          <p:cNvPr id="219" name="Google Shape;219;g329f623bc3f_0_3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29f623bc3f_0_40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Αυτός είναι ο ορισμός που δίνεται από το DCF.</a:t>
            </a:r>
            <a:endParaRPr/>
          </a:p>
          <a:p>
            <a:pPr indent="0" lvl="0" marL="0" rtl="0" algn="l">
              <a:lnSpc>
                <a:spcPct val="100000"/>
              </a:lnSpc>
              <a:spcBef>
                <a:spcPts val="0"/>
              </a:spcBef>
              <a:spcAft>
                <a:spcPts val="0"/>
              </a:spcAft>
              <a:buSzPts val="1400"/>
              <a:buNone/>
            </a:pPr>
            <a:r>
              <a:rPr lang="en-US"/>
              <a:t>  Το "Όραμα της ψηφιακής εκπαίδευσης για τα ευρωπαϊκά σχολεία" αναφέρει ότι η ψηφιακή ικανότητα πρέπει να αναπτυχθεί σε κάθε μαθητή/μαθήτρια: "Κάθε μαθητής/μαθήτρια και σπουδαστής/σπουδάστρια αναπτύσσει καθ' όλη τη διάρκεια της εκπαίδευσής του στο Ευρωπαϊκό Σχολείο την ψηφιακή επάρκεια που προάγει την αυτοπεποίθηση, την κριτική, υπεύθυνη και δημιουργική χρήση και εμπλοκή με τις ψηφιακές τεχνολογίες για τη μάθηση, την εργασία και τη συμμετοχή στην κοινωνία".  Η ψηφιακή ικανότητα είναι επίσης μία από τις οκτώ βασικές ικανότητες, ένα σύνολο διαθεματικών αρμοδιοτήτων που ορίζονται στο "Βασικές ικανότητες για τη δια βίου μάθηση στα ευρωπαϊκά σχολεία".  Για την καλύτερη υποστήριξη της ανάπτυξης των ψηφιακών ικανοτήτων, η Κοινή Επιτροπή Διδασκαλίας ενέκρινε το Πλαίσιο Ψηφιακών Ικανοτήτων (ΠΨΙ).</a:t>
            </a:r>
            <a:br>
              <a:rPr lang="en-US"/>
            </a:br>
            <a:r>
              <a:rPr lang="en-US"/>
              <a:t>Το Πλαίσιο Ψηφιακής Ικανότητας (DCF) βασίζεται στο Ευρωπαϊκό Πλαίσιο Ψηφιακής Ικανότητας </a:t>
            </a:r>
            <a:endParaRPr/>
          </a:p>
          <a:p>
            <a:pPr indent="0" lvl="0" marL="0" rtl="0" algn="l">
              <a:lnSpc>
                <a:spcPct val="100000"/>
              </a:lnSpc>
              <a:spcBef>
                <a:spcPts val="0"/>
              </a:spcBef>
              <a:spcAft>
                <a:spcPts val="0"/>
              </a:spcAft>
              <a:buSzPts val="1400"/>
              <a:buNone/>
            </a:pPr>
            <a:r>
              <a:rPr lang="en-US"/>
              <a:t>Framework for Citizens (επίσης γνωστό ως DigComp). Οι κύριοι λόγοι είναι οι εξής: </a:t>
            </a:r>
            <a:br>
              <a:rPr lang="en-US"/>
            </a:br>
            <a:r>
              <a:rPr lang="en-US"/>
              <a:t>- Το DigComp έχει αναπτυχθεί με τη συμβολή μεγάλου αριθμού εμπειρογνωμόνων και έχει εγκριθεί σε ευρωπαϊκό επίπεδο. </a:t>
            </a:r>
            <a:endParaRPr/>
          </a:p>
          <a:p>
            <a:pPr indent="-317500" lvl="0" marL="457200" rtl="0" algn="l">
              <a:lnSpc>
                <a:spcPct val="100000"/>
              </a:lnSpc>
              <a:spcBef>
                <a:spcPts val="0"/>
              </a:spcBef>
              <a:spcAft>
                <a:spcPts val="0"/>
              </a:spcAft>
              <a:buSzPts val="1400"/>
              <a:buChar char="-"/>
            </a:pPr>
            <a:r>
              <a:rPr lang="en-US"/>
              <a:t>Το DigComp συμβάλλει στη δημιουργία μιας κοινής γλώσσας και κατανόησης των ψηφιακών ικανοτήτων. </a:t>
            </a:r>
            <a:endParaRPr/>
          </a:p>
          <a:p>
            <a:pPr indent="-317500" lvl="0" marL="457200" rtl="0" algn="l">
              <a:lnSpc>
                <a:spcPct val="100000"/>
              </a:lnSpc>
              <a:spcBef>
                <a:spcPts val="0"/>
              </a:spcBef>
              <a:spcAft>
                <a:spcPts val="0"/>
              </a:spcAft>
              <a:buSzPts val="1400"/>
              <a:buChar char="-"/>
            </a:pPr>
            <a:r>
              <a:rPr lang="en-US"/>
              <a:t> Το DigComp προσφέρει διαλειτουργικότητα με τα ευρωπαϊκά εθνικά συστήματα, για την καλύτερη αναγνώριση της εκπαίδευσης που παρέχεται στα ευρωπαϊκά σχολεία, καθώς και για την κινητικότητα των μαθητών και των εκπαιδευτικών.</a:t>
            </a:r>
            <a:endParaRPr/>
          </a:p>
        </p:txBody>
      </p:sp>
      <p:sp>
        <p:nvSpPr>
          <p:cNvPr id="226" name="Google Shape;226;g329f623bc3f_0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29f623bc3f_0_4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απεικονίζει τους </a:t>
            </a:r>
            <a:r>
              <a:rPr b="1" lang="en-US" sz="1100">
                <a:latin typeface="Arial"/>
                <a:ea typeface="Arial"/>
                <a:cs typeface="Arial"/>
                <a:sym typeface="Arial"/>
              </a:rPr>
              <a:t>πέντε βασικούς τομείς ικανοτήτων </a:t>
            </a:r>
            <a:r>
              <a:rPr lang="en-US" sz="1100">
                <a:latin typeface="Arial"/>
                <a:ea typeface="Arial"/>
                <a:cs typeface="Arial"/>
                <a:sym typeface="Arial"/>
              </a:rPr>
              <a:t>που ορίζονται από το </a:t>
            </a:r>
            <a:r>
              <a:rPr b="1" lang="en-US" sz="1100">
                <a:latin typeface="Arial"/>
                <a:ea typeface="Arial"/>
                <a:cs typeface="Arial"/>
                <a:sym typeface="Arial"/>
              </a:rPr>
              <a:t>Ευρωπαϊκό Πλαίσιο Ψηφιακής Επάρκειας</a:t>
            </a:r>
            <a:r>
              <a:rPr lang="en-US" sz="1100">
                <a:latin typeface="Arial"/>
                <a:ea typeface="Arial"/>
                <a:cs typeface="Arial"/>
                <a:sym typeface="Arial"/>
              </a:rPr>
              <a:t>. Αυτοί οι τομείς καλύπτουν τις βασικές δεξιότητες που χρειάζονται τα άτομα για να συμμετέχουν αποτελεσματικά στον ψηφιακό κόσμο, τόσο στην εκπαίδευση όσο και στον εργασιακό χώρο.</a:t>
            </a:r>
            <a:br>
              <a:rPr lang="en-US" sz="1100">
                <a:latin typeface="Arial"/>
                <a:ea typeface="Arial"/>
                <a:cs typeface="Arial"/>
                <a:sym typeface="Arial"/>
              </a:rPr>
            </a:br>
            <a:r>
              <a:rPr lang="en-US" sz="1100">
                <a:latin typeface="Arial"/>
                <a:ea typeface="Arial"/>
                <a:cs typeface="Arial"/>
                <a:sym typeface="Arial"/>
              </a:rPr>
              <a:t>Οι τομείς ικανοτήτων 1, 2 και 3 αφορούν ικανότητες που μπορούν να ανασυρθούν όσον αφορά συγκεκριμένες δραστηριότητες και χρήσεις.   Οι τομείς ικανοτήτων 4 και 5 είναι "οριζόντιοι", καθώς εφαρμόζονται σε κάθε είδους δραστηριότητα που διεξάγεται με ψηφιακά μέσα.  Τα στοιχεία επίλυσης προβλημάτων, ειδικότερα, είναι παρόντα σε όλους τους τομείς ικανοτήτων, αλλά ορίστηκε ένας ειδικός τομέας για να τονιστεί η σημασία αυτής της πτυχής για την οικειοποίηση της τεχνολογίας και των ψηφιακών πρακτικών</a:t>
            </a:r>
            <a:endParaRPr sz="1100">
              <a:latin typeface="Arial"/>
              <a:ea typeface="Arial"/>
              <a:cs typeface="Arial"/>
              <a:sym typeface="Arial"/>
            </a:endParaRPr>
          </a:p>
          <a:p>
            <a:pPr indent="0" lvl="0" marL="457200" rtl="0" algn="l">
              <a:lnSpc>
                <a:spcPct val="115000"/>
              </a:lnSpc>
              <a:spcBef>
                <a:spcPts val="1200"/>
              </a:spcBef>
              <a:spcAft>
                <a:spcPts val="0"/>
              </a:spcAft>
              <a:buSzPts val="1400"/>
              <a:buNone/>
            </a:pPr>
            <a:r>
              <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35" name="Google Shape;235;g329f623bc3f_0_4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29f623bc3f_0_4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Εμβαθύνοντας περισσότερο στο Πλαίσιο Ψηφιακών Ικανοτήτων (DCF) Αυτή η διαφάνεια παρέχει μια επισκόπηση των 21 ειδικών ικανοτήτων που περιγράφονται στο Ευρωπαϊκό Πλαίσιο Ψηφιακών Ικανοτήτων (DigComp).</a:t>
            </a:r>
            <a:r>
              <a:rPr lang="en-US" sz="1100">
                <a:latin typeface="Arial"/>
                <a:ea typeface="Arial"/>
                <a:cs typeface="Arial"/>
                <a:sym typeface="Arial"/>
              </a:rPr>
              <a:t>Υπάρχουν 21 ικανότητες που αφορούν αυτούς τους τομείς, οι τίτλοι και οι περιγραφές τους περιγράφονται στη Διάσταση 2. Από κοινού, οι διαστάσεις 1 και 2 αποτελούν το εννοιολογικό μοντέλο αναφοράς. </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Οι πρόσθετες διαστάσεις περιγράφουν τα επίπεδα επάρκειας (Διάσταση 3), τα παραδείγματα γνώσεων, δεξιοτήτων και στάσεων (Διάσταση 4) και τις περιπτώσεις χρήσης (Διάσταση 5). Η τελευταία δημοσίευση, </a:t>
            </a:r>
            <a:r>
              <a:rPr lang="en-US" sz="1100" u="sng">
                <a:solidFill>
                  <a:schemeClr val="hlink"/>
                </a:solidFill>
                <a:latin typeface="Arial"/>
                <a:ea typeface="Arial"/>
                <a:cs typeface="Arial"/>
                <a:sym typeface="Arial"/>
                <a:hlinkClick r:id="rId2"/>
              </a:rPr>
              <a:t>DigComp 2.2</a:t>
            </a:r>
            <a:r>
              <a:rPr lang="en-US" sz="1100">
                <a:latin typeface="Arial"/>
                <a:ea typeface="Arial"/>
                <a:cs typeface="Arial"/>
                <a:sym typeface="Arial"/>
              </a:rPr>
              <a:t>, παρουσιάζει το ενοποιημένο πλαίσιο. Οι 21 ειδικές ικανότητες είναι οι εξής:</a:t>
            </a:r>
            <a:endParaRPr sz="1100">
              <a:latin typeface="Arial"/>
              <a:ea typeface="Arial"/>
              <a:cs typeface="Arial"/>
              <a:sym typeface="Arial"/>
            </a:endParaRPr>
          </a:p>
          <a:p>
            <a:pPr indent="-317500" lvl="0" marL="457200" rtl="0" algn="l">
              <a:lnSpc>
                <a:spcPct val="100000"/>
              </a:lnSpc>
              <a:spcBef>
                <a:spcPts val="1200"/>
              </a:spcBef>
              <a:spcAft>
                <a:spcPts val="0"/>
              </a:spcAft>
              <a:buSzPts val="1400"/>
              <a:buChar char="●"/>
            </a:pPr>
            <a:r>
              <a:rPr b="1" lang="en-US"/>
              <a:t>γνώσεις πληροφοριών και δεδομένων </a:t>
            </a:r>
            <a:r>
              <a:rPr lang="en-US"/>
              <a:t>(3 ικανότητες) - Περιλαμβάνει την ικανότητα αποτελεσματικής αναζήτησης, αξιολόγησης και διαχείρισης ψηφιακών πληροφοριών, διασφαλίζοντας ότι οι χρήστες μπορούν να διακρίνουν τις αξιόπιστες πηγές από την παραπληροφόρηση.</a:t>
            </a:r>
            <a:endParaRPr/>
          </a:p>
          <a:p>
            <a:pPr indent="-317500" lvl="0" marL="457200" rtl="0" algn="l">
              <a:lnSpc>
                <a:spcPct val="100000"/>
              </a:lnSpc>
              <a:spcBef>
                <a:spcPts val="0"/>
              </a:spcBef>
              <a:spcAft>
                <a:spcPts val="0"/>
              </a:spcAft>
              <a:buSzPts val="1400"/>
              <a:buChar char="●"/>
            </a:pPr>
            <a:r>
              <a:rPr b="1" lang="en-US"/>
              <a:t>Επικοινωνία και συνεργασία </a:t>
            </a:r>
            <a:r>
              <a:rPr lang="en-US"/>
              <a:t>(5 ικανότητες) - Επικεντρώνεται στην αποτελεσματική ψηφιακή επικοινωνία, τη διαδικτυακή συνεργασία, τη διαχείριση της ψηφιακής ταυτότητας και την υπεύθυνη συμμετοχή σε ψηφιακές κοινότητες.</a:t>
            </a:r>
            <a:endParaRPr/>
          </a:p>
          <a:p>
            <a:pPr indent="-317500" lvl="0" marL="457200" rtl="0" algn="l">
              <a:lnSpc>
                <a:spcPct val="100000"/>
              </a:lnSpc>
              <a:spcBef>
                <a:spcPts val="0"/>
              </a:spcBef>
              <a:spcAft>
                <a:spcPts val="0"/>
              </a:spcAft>
              <a:buSzPts val="1400"/>
              <a:buChar char="●"/>
            </a:pPr>
            <a:r>
              <a:rPr b="1" lang="en-US"/>
              <a:t>Δημιουργία ψηφιακού περιεχομένου </a:t>
            </a:r>
            <a:r>
              <a:rPr lang="en-US"/>
              <a:t>(4 ικανότητες) - Καλύπτει τη δημιουργία και την επεξεργασία ψηφιακού περιεχομένου, την κατανόηση των πνευματικών δικαιωμάτων και της αδειοδότησης, καθώς και βασικές δεξιότητες προγραμματισμού για την ανάπτυξη ψηφιακών λύσεων.</a:t>
            </a:r>
            <a:endParaRPr/>
          </a:p>
          <a:p>
            <a:pPr indent="-317500" lvl="0" marL="457200" rtl="0" algn="l">
              <a:lnSpc>
                <a:spcPct val="100000"/>
              </a:lnSpc>
              <a:spcBef>
                <a:spcPts val="0"/>
              </a:spcBef>
              <a:spcAft>
                <a:spcPts val="0"/>
              </a:spcAft>
              <a:buSzPts val="1400"/>
              <a:buChar char="●"/>
            </a:pPr>
            <a:r>
              <a:rPr b="1" lang="en-US"/>
              <a:t>Ασφάλεια</a:t>
            </a:r>
            <a:r>
              <a:rPr lang="en-US"/>
              <a:t> (4 ικανότητες) - Αντιμετωπίζει την ευαισθητοποίηση σε θέματα κυβερνοασφάλειας, την προστασία των προσωπικών δεδομένων και της ιδιωτικής ζωής, τη διασφάλιση της ψηφιακής ευημερίας και την προστασία συσκευών και δικτύων.</a:t>
            </a:r>
            <a:endParaRPr/>
          </a:p>
          <a:p>
            <a:pPr indent="-317500" lvl="0" marL="457200" rtl="0" algn="l">
              <a:lnSpc>
                <a:spcPct val="100000"/>
              </a:lnSpc>
              <a:spcBef>
                <a:spcPts val="0"/>
              </a:spcBef>
              <a:spcAft>
                <a:spcPts val="0"/>
              </a:spcAft>
              <a:buSzPts val="1400"/>
              <a:buChar char="●"/>
            </a:pPr>
            <a:r>
              <a:rPr b="1" lang="en-US"/>
              <a:t>Επίλυση προβλημάτων (</a:t>
            </a:r>
            <a:r>
              <a:rPr lang="en-US"/>
              <a:t>5 ικανότητες) - Περιλαμβάνει τον εντοπισμό και την επίλυση τεχνικών ζητημάτων, την προσαρμογή σε νέες τεχνολογίες, τη δημιουργική χρήση ψηφιακών εργαλείων και την κατανόηση των ψηφιακών τάσεων και των επιπτώσεών τους.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Κάθε μία από αυτές τις 21 ικανότητες έχει σχεδιαστεί για να βοηθήσει τα άτομα να πλοηγηθούν αποτελεσματικά στα ψηφιακά περιβάλλοντα, είτε στην εκπαίδευση, είτε στην εργασία, είτε στην καθημερινή ζωή. Το πλαίσιο υποστηρίζει επίσης τους/τις εκπαιδευτικούς και τα υπεύθυνα άτομα χάραξης πολιτικής στην αξιολόγηση και τη βελτίωση των ψηφιακών δεξιοτήτων σε διαφορετικά επίπεδα επάρκειας.</a:t>
            </a:r>
            <a:endParaRPr/>
          </a:p>
        </p:txBody>
      </p:sp>
      <p:sp>
        <p:nvSpPr>
          <p:cNvPr id="242" name="Google Shape;242;g329f623bc3f_0_4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εργασία για το σπίτι είναι ένας τρόπος να καλέσετε τους/τις εκπαιδευτικούς να προβληματιστούν σχετικά με το εθνικό τους πρόγραμμα σπουδών υπό το πρίσμα της επαγγελματικής σας εμπειρίας.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Χωρίστε τους συμμετέχοντες/τις συμμετέχουσες σε μικρές ομάδες (3-4 άτομα ανά ομάδα). Αναθέστε σε κάθε ομάδα έναν συγκεκριμένο τομέα ικανοτήτων (π.χ. επικοινωνία και συνεργασία, ασφάλεια κ.λπ.). Εναλλακτικά, μπορείτε να αναθέσετε σε κάθε ομάδα μία συγκεκριμένη ικανότητα από κάθε μία από τις πέντε περιοχές.</a:t>
            </a:r>
            <a:endParaRPr/>
          </a:p>
          <a:p>
            <a:pPr indent="0" lvl="0" marL="0" rtl="0" algn="l">
              <a:lnSpc>
                <a:spcPct val="100000"/>
              </a:lnSpc>
              <a:spcBef>
                <a:spcPts val="0"/>
              </a:spcBef>
              <a:spcAft>
                <a:spcPts val="0"/>
              </a:spcAft>
              <a:buSzPts val="1400"/>
              <a:buNone/>
            </a:pPr>
            <a:r>
              <a:rPr lang="en-US"/>
              <a:t>Στις ομάδες τους, οι συμμετέχοντες/συμμετέχουσες θα συζητήσουν και θα εντοπίσουν ένα πραγματικό σενάριο ή παράδειγμα όπου οι ικανότητες που τους ανατέθηκαν είναι σχετικές. Για παράδειγμα, αν η ομάδα έχει "Δημιουργία ψηφιακού περιεχομένου", θα μπορούσαν να συζητήσουν πώς χρησιμοποιούνται αυτές οι δεξιότητες κατά τη δημιουργία ενός ιστολογίου ή ενός βίντεο για τα μέσα κοινωνικής δικτύωσης.</a:t>
            </a:r>
            <a:endParaRPr/>
          </a:p>
          <a:p>
            <a:pPr indent="0" lvl="0" marL="0" rtl="0" algn="l">
              <a:lnSpc>
                <a:spcPct val="100000"/>
              </a:lnSpc>
              <a:spcBef>
                <a:spcPts val="0"/>
              </a:spcBef>
              <a:spcAft>
                <a:spcPts val="0"/>
              </a:spcAft>
              <a:buSzPts val="1400"/>
              <a:buNone/>
            </a:pPr>
            <a:r>
              <a:rPr lang="en-US"/>
              <a:t>Κάθε ομάδα θα προετοιμάσει μια σύντομη παρουσίαση (3 λεπτά) που θα συνοψίζει το σενάριό της και θα εξηγεί πώς οι ικανότητες βοηθούν στην επίλυση προβλημάτων ή στη βελτίωση της απόδοσης στο συγκεκριμένο σενάριο. Η ομάδα θα προτείνει επίσης πώς θα αξιολογούσε την επάρκεια στη συγκεκριμένη ικανότητα.</a:t>
            </a:r>
            <a:endParaRPr/>
          </a:p>
          <a:p>
            <a:pPr indent="0" lvl="0" marL="0" rtl="0" algn="l">
              <a:lnSpc>
                <a:spcPct val="100000"/>
              </a:lnSpc>
              <a:spcBef>
                <a:spcPts val="0"/>
              </a:spcBef>
              <a:spcAft>
                <a:spcPts val="0"/>
              </a:spcAft>
              <a:buClr>
                <a:srgbClr val="000000"/>
              </a:buClr>
              <a:buSzPts val="1400"/>
              <a:buFont typeface="Arial"/>
              <a:buNone/>
            </a:pPr>
            <a:r>
              <a:t/>
            </a:r>
            <a:endParaRPr/>
          </a:p>
        </p:txBody>
      </p:sp>
      <p:sp>
        <p:nvSpPr>
          <p:cNvPr id="249" name="Google Shape;24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9f623bc3f_0_4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παρουσιάζει τα </a:t>
            </a:r>
            <a:r>
              <a:rPr b="1" lang="en-US" sz="1100">
                <a:latin typeface="Arial"/>
                <a:ea typeface="Arial"/>
                <a:cs typeface="Arial"/>
                <a:sym typeface="Arial"/>
              </a:rPr>
              <a:t>οκτώ επίπεδα επάρκειας </a:t>
            </a:r>
            <a:r>
              <a:rPr lang="en-US" sz="1100">
                <a:latin typeface="Arial"/>
                <a:ea typeface="Arial"/>
                <a:cs typeface="Arial"/>
                <a:sym typeface="Arial"/>
              </a:rPr>
              <a:t>που ορίζονται στο </a:t>
            </a:r>
            <a:r>
              <a:rPr b="1" lang="en-US" sz="1100">
                <a:latin typeface="Arial"/>
                <a:ea typeface="Arial"/>
                <a:cs typeface="Arial"/>
                <a:sym typeface="Arial"/>
              </a:rPr>
              <a:t>Ευρωπαϊκό Πλαίσιο Ψηφιακών Ικανοτήτων (ΠΨΙ)</a:t>
            </a:r>
            <a:r>
              <a:rPr lang="en-US" sz="1100">
                <a:latin typeface="Arial"/>
                <a:ea typeface="Arial"/>
                <a:cs typeface="Arial"/>
                <a:sym typeface="Arial"/>
              </a:rPr>
              <a:t>. Τα επίπεδα αυτά βοηθούν στην αξιολόγηση και τη διάρθρωση της ανάπτυξης ψηφιακών δεξιοτήτων, που κυμαίνονται από τη βασική έως την ιδιαίτερα εξειδικευμένη τεχνογνωσία.</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Τα επίπεδα επάρκειας ομαδοποιούνται σε τρεις κύριες κατηγορίες:</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Θεμέλιο (Επίπεδα 1-2) </a:t>
            </a:r>
            <a:r>
              <a:rPr lang="en-US" sz="1100">
                <a:latin typeface="Arial"/>
                <a:ea typeface="Arial"/>
                <a:cs typeface="Arial"/>
                <a:sym typeface="Arial"/>
              </a:rPr>
              <a:t>- Σε αυτό το στάδιο, τα άτομα διαθέτουν βασικές ψηφιακές δεξιότητες. Μπορούν να ολοκληρώσουν απλές εργασίες με καθοδήγηση, όπως η αναζήτηση πληροφοριών στο διαδίκτυο ή η χρήση βασικών εργαλείων επικοινωνίας.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Ενδιάμεσο (Επίπεδα 3-4) </a:t>
            </a:r>
            <a:r>
              <a:rPr lang="en-US" sz="1100">
                <a:latin typeface="Arial"/>
                <a:ea typeface="Arial"/>
                <a:cs typeface="Arial"/>
                <a:sym typeface="Arial"/>
              </a:rPr>
              <a:t>- Οι χρήστες μπορούν να ολοκληρώνουν εργασίες ανεξάρτητα, να αξιολογούν κριτικά το ψηφιακό περιεχόμενο και να χρησιμοποιούν ψηφιακά εργαλεία για την επίλυση προβλημάτων και τη συνεργασία.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Προχωρημένοι (Επίπεδα 5-6) </a:t>
            </a:r>
            <a:r>
              <a:rPr lang="en-US" sz="1100">
                <a:latin typeface="Arial"/>
                <a:ea typeface="Arial"/>
                <a:cs typeface="Arial"/>
                <a:sym typeface="Arial"/>
              </a:rPr>
              <a:t>- Τα άτομα σε αυτό το επίπεδο μπορούν να εφαρμόζουν ψηφιακές δεξιότητες σε σύνθετες καταστάσεις, να δημιουργούν ψηφιακό περιεχόμενο, να επιλύουν τεχνικά προβλήματα και να προσαρμόζονται αποτελεσματικά σε νέες τεχνολογίες.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Υψηλά εξειδικευμένο (Επίπεδα 7-8) </a:t>
            </a:r>
            <a:r>
              <a:rPr lang="en-US" sz="1100">
                <a:latin typeface="Arial"/>
                <a:ea typeface="Arial"/>
                <a:cs typeface="Arial"/>
                <a:sym typeface="Arial"/>
              </a:rPr>
              <a:t>- Τα επίπεδα αυτά απευθύνονται σε ειδικούς ψηφιακής τεχνολογίας που μπορούν να αναπτύξουν καινοτόμες ψηφιακές λύσεις, να καθοδηγήσουν άλλους στον ψηφιακό μετασχηματισμό και να συμβάλουν στην προώθηση των ψηφιακών δεξιοτήτων σε επαγγελματικά και στρατηγικά πλαίσια.</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Κάθε επίπεδο περιλαμβάνει </a:t>
            </a:r>
            <a:r>
              <a:rPr b="1" lang="en-US" sz="1100">
                <a:latin typeface="Arial"/>
                <a:ea typeface="Arial"/>
                <a:cs typeface="Arial"/>
                <a:sym typeface="Arial"/>
              </a:rPr>
              <a:t>συγκεκριμένα παραδείγματα γνώσεων, δεξιοτήτων και στάσεων</a:t>
            </a:r>
            <a:r>
              <a:rPr lang="en-US" sz="1100">
                <a:latin typeface="Arial"/>
                <a:ea typeface="Arial"/>
                <a:cs typeface="Arial"/>
                <a:sym typeface="Arial"/>
              </a:rPr>
              <a:t>, επιτρέποντας σε άτομα, εκπαιδευτικούς και εργοδότες να αξιολογούν την ψηφιακή επάρκεια με δομημένο τρόπο. Αυτό το πλαίσιο βοηθά στην προσαρμογή της ψηφιακής εκπαίδευσης και κατάρτισης στις διαφορετικές ανάγκες, από τους καθημερινούς χρήστες έως τους ειδικούς σε θέματα ψηφιακής τεχνολογίας.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55" name="Google Shape;255;g329f623bc3f_0_4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55c841158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g355c841158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29f623bc3f_0_3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διαφάνεια παρουσιάζει τον </a:t>
            </a:r>
            <a:r>
              <a:rPr b="1" lang="en-US" sz="1100">
                <a:latin typeface="Arial"/>
                <a:ea typeface="Arial"/>
                <a:cs typeface="Arial"/>
                <a:sym typeface="Arial"/>
              </a:rPr>
              <a:t>επίσημο ορισμό της ψηφιακής επάρκειας </a:t>
            </a:r>
            <a:r>
              <a:rPr lang="en-US" sz="1100">
                <a:latin typeface="Arial"/>
                <a:ea typeface="Arial"/>
                <a:cs typeface="Arial"/>
                <a:sym typeface="Arial"/>
              </a:rPr>
              <a:t>σύμφωνα με το </a:t>
            </a:r>
            <a:r>
              <a:rPr b="1" lang="en-US" sz="1100">
                <a:latin typeface="Arial"/>
                <a:ea typeface="Arial"/>
                <a:cs typeface="Arial"/>
                <a:sym typeface="Arial"/>
              </a:rPr>
              <a:t>Ευρωπαϊκό Πλαίσιο Ψηφιακής Επάρκειας (ΠΨΙ)</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Το </a:t>
            </a:r>
            <a:r>
              <a:rPr b="1" lang="en-US" sz="1100">
                <a:latin typeface="Arial"/>
                <a:ea typeface="Arial"/>
                <a:cs typeface="Arial"/>
                <a:sym typeface="Arial"/>
              </a:rPr>
              <a:t>(ΠΨΙ) </a:t>
            </a:r>
            <a:r>
              <a:rPr lang="en-US" sz="1100">
                <a:latin typeface="Arial"/>
                <a:ea typeface="Arial"/>
                <a:cs typeface="Arial"/>
                <a:sym typeface="Arial"/>
              </a:rPr>
              <a:t>παρέχει μια δομημένη προσέγγιση για την κατανόηση της ψηφιακής επάρκειας, προσδιορίζοντας </a:t>
            </a:r>
            <a:r>
              <a:rPr b="1" lang="en-US" sz="1100">
                <a:latin typeface="Arial"/>
                <a:ea typeface="Arial"/>
                <a:cs typeface="Arial"/>
                <a:sym typeface="Arial"/>
              </a:rPr>
              <a:t>πέντε βασικούς τομείς </a:t>
            </a:r>
            <a:r>
              <a:rPr lang="en-US" sz="1100">
                <a:latin typeface="Arial"/>
                <a:ea typeface="Arial"/>
                <a:cs typeface="Arial"/>
                <a:sym typeface="Arial"/>
              </a:rPr>
              <a:t>και </a:t>
            </a:r>
            <a:r>
              <a:rPr b="1" lang="en-US" sz="1100">
                <a:latin typeface="Arial"/>
                <a:ea typeface="Arial"/>
                <a:cs typeface="Arial"/>
                <a:sym typeface="Arial"/>
              </a:rPr>
              <a:t>21 ειδικές ικανότητες </a:t>
            </a:r>
            <a:r>
              <a:rPr lang="en-US" sz="1100">
                <a:latin typeface="Arial"/>
                <a:ea typeface="Arial"/>
                <a:cs typeface="Arial"/>
                <a:sym typeface="Arial"/>
              </a:rPr>
              <a:t>που χρειάζονται τα άτομα για να περιηγηθούν αποτελεσματικά στον ψηφιακό κόσμο.</a:t>
            </a:r>
            <a:br>
              <a:rPr lang="en-US" sz="1100">
                <a:latin typeface="Arial"/>
                <a:ea typeface="Arial"/>
                <a:cs typeface="Arial"/>
                <a:sym typeface="Arial"/>
              </a:rPr>
            </a:br>
            <a:r>
              <a:rPr lang="en-US" sz="1100">
                <a:latin typeface="Arial"/>
                <a:ea typeface="Arial"/>
                <a:cs typeface="Arial"/>
                <a:sym typeface="Arial"/>
              </a:rPr>
              <a:t>Εκτός από τον ορισμό αυτών των ικανοτήτων, το DigComp περιγράφει </a:t>
            </a:r>
            <a:r>
              <a:rPr b="1" lang="en-US" sz="1100">
                <a:latin typeface="Arial"/>
                <a:ea typeface="Arial"/>
                <a:cs typeface="Arial"/>
                <a:sym typeface="Arial"/>
              </a:rPr>
              <a:t>οκτώ επίπεδα επάρκειας</a:t>
            </a:r>
            <a:r>
              <a:rPr lang="en-US" sz="1100">
                <a:latin typeface="Arial"/>
                <a:ea typeface="Arial"/>
                <a:cs typeface="Arial"/>
                <a:sym typeface="Arial"/>
              </a:rPr>
              <a:t>, που κυμαίνονται από τα βασικά έως τα προχωρημένα, βοηθώντας τα άτομα και τους εκπαιδευτικούς να αξιολογήσουν την ανάπτυξη ψηφιακών δεξιοτήτων. Περιλαμβάνει επίσης </a:t>
            </a:r>
            <a:r>
              <a:rPr b="1" lang="en-US" sz="1100">
                <a:latin typeface="Arial"/>
                <a:ea typeface="Arial"/>
                <a:cs typeface="Arial"/>
                <a:sym typeface="Arial"/>
              </a:rPr>
              <a:t>παραδείγματα γνώσεων, δεξιοτήτων και στάσεων </a:t>
            </a:r>
            <a:r>
              <a:rPr lang="en-US" sz="1100">
                <a:latin typeface="Arial"/>
                <a:ea typeface="Arial"/>
                <a:cs typeface="Arial"/>
                <a:sym typeface="Arial"/>
              </a:rPr>
              <a:t>που απαιτούνται για την ψηφιακή επάρκεια.</a:t>
            </a:r>
            <a:br>
              <a:rPr lang="en-US" sz="1100">
                <a:latin typeface="Arial"/>
                <a:ea typeface="Arial"/>
                <a:cs typeface="Arial"/>
                <a:sym typeface="Arial"/>
              </a:rPr>
            </a:br>
            <a:r>
              <a:rPr lang="en-US" sz="1100">
                <a:latin typeface="Arial"/>
                <a:ea typeface="Arial"/>
                <a:cs typeface="Arial"/>
                <a:sym typeface="Arial"/>
              </a:rPr>
              <a:t>Επιπλέον, το πλαίσιο αναδεικνύει </a:t>
            </a:r>
            <a:r>
              <a:rPr b="1" lang="en-US" sz="1100">
                <a:latin typeface="Arial"/>
                <a:ea typeface="Arial"/>
                <a:cs typeface="Arial"/>
                <a:sym typeface="Arial"/>
              </a:rPr>
              <a:t>εφαρμογές στον πραγματικό κόσμο</a:t>
            </a:r>
            <a:r>
              <a:rPr lang="en-US" sz="1100">
                <a:latin typeface="Arial"/>
                <a:ea typeface="Arial"/>
                <a:cs typeface="Arial"/>
                <a:sym typeface="Arial"/>
              </a:rPr>
              <a:t>, προσφέροντας περιπτώσεις χρήσης που δείχνουν πώς οι ψηφιακές ικανότητες είναι σχετικές τόσο σε </a:t>
            </a:r>
            <a:r>
              <a:rPr b="1" lang="en-US" sz="1100">
                <a:latin typeface="Arial"/>
                <a:ea typeface="Arial"/>
                <a:cs typeface="Arial"/>
                <a:sym typeface="Arial"/>
              </a:rPr>
              <a:t>εκπαιδευτικά όσο και σε εργασιακά πλαίσια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Με τη χρήση αυτού του πλαισίου, οι εκπαιδευτικοί, τα υπεύθυνα άτομα χάραξης πολιτικής και οι εργοδότες μπορούν να υποστηρίξουν καλύτερα την ανάπτυξη ψηφιακών δεξιοτήτων, διασφαλίζοντας ότι τα άτομα είναι προετοιμασμένα τόσο για τις ακαδημαϊκές όσο και για τις επαγγελματικές προκλήσεις της ψηφιακής εποχής.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64" name="Google Shape;264;g329f623bc3f_0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29f623bc3f_0_4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Σε αυτή τη διαφάνεια και στην επόμενη σειρά διαφανειών αναφέρονται μερικά παραδείγματα του τρόπου με τον οποίο έχει σχεδιαστεί το </a:t>
            </a:r>
            <a:r>
              <a:rPr b="1" lang="en-US" sz="1200">
                <a:latin typeface="Arial"/>
                <a:ea typeface="Arial"/>
                <a:cs typeface="Arial"/>
                <a:sym typeface="Arial"/>
              </a:rPr>
              <a:t>ΠΨΙ</a:t>
            </a:r>
            <a:r>
              <a:rPr lang="en-US"/>
              <a:t> στην έκδοση 2.2.</a:t>
            </a:r>
            <a:endParaRPr/>
          </a:p>
          <a:p>
            <a:pPr indent="0" lvl="0" marL="0" rtl="0" algn="l">
              <a:lnSpc>
                <a:spcPct val="100000"/>
              </a:lnSpc>
              <a:spcBef>
                <a:spcPts val="0"/>
              </a:spcBef>
              <a:spcAft>
                <a:spcPts val="0"/>
              </a:spcAft>
              <a:buSzPts val="1400"/>
              <a:buNone/>
            </a:pPr>
            <a:r>
              <a:rPr lang="en-US"/>
              <a:t>Για κάθε αρμοδιότητα αναφέρεται:</a:t>
            </a:r>
            <a:endParaRPr/>
          </a:p>
          <a:p>
            <a:pPr indent="-317500" lvl="0" marL="457200" rtl="0" algn="l">
              <a:lnSpc>
                <a:spcPct val="100000"/>
              </a:lnSpc>
              <a:spcBef>
                <a:spcPts val="0"/>
              </a:spcBef>
              <a:spcAft>
                <a:spcPts val="0"/>
              </a:spcAft>
              <a:buSzPts val="1400"/>
              <a:buChar char="-"/>
            </a:pPr>
            <a:r>
              <a:rPr lang="en-US"/>
              <a:t>η περιοχή και η περιγραφή της δεξιότητας</a:t>
            </a:r>
            <a:endParaRPr/>
          </a:p>
          <a:p>
            <a:pPr indent="-317500" lvl="0" marL="457200" rtl="0" algn="l">
              <a:lnSpc>
                <a:spcPct val="100000"/>
              </a:lnSpc>
              <a:spcBef>
                <a:spcPts val="0"/>
              </a:spcBef>
              <a:spcAft>
                <a:spcPts val="0"/>
              </a:spcAft>
              <a:buSzPts val="1400"/>
              <a:buChar char="-"/>
            </a:pPr>
            <a:r>
              <a:rPr lang="en-US"/>
              <a:t>το επίπεδο επάρκειας για την ικανότητα</a:t>
            </a:r>
            <a:endParaRPr/>
          </a:p>
          <a:p>
            <a:pPr indent="-317500" lvl="0" marL="457200" rtl="0" algn="l">
              <a:lnSpc>
                <a:spcPct val="100000"/>
              </a:lnSpc>
              <a:spcBef>
                <a:spcPts val="0"/>
              </a:spcBef>
              <a:spcAft>
                <a:spcPts val="0"/>
              </a:spcAft>
              <a:buSzPts val="1400"/>
              <a:buChar char="-"/>
            </a:pPr>
            <a:r>
              <a:rPr lang="en-US"/>
              <a:t>ορισμένα παραδείγματα που εξηγούν τον τρόπο μείωσης της εν λόγοω ικανότητας όσον αφορά τις γνώσεις, τις δεξιότητες και τη συμπεριφορά </a:t>
            </a:r>
            <a:endParaRPr/>
          </a:p>
          <a:p>
            <a:pPr indent="-304800" lvl="0" marL="457200" rtl="0" algn="l">
              <a:lnSpc>
                <a:spcPct val="100000"/>
              </a:lnSpc>
              <a:spcBef>
                <a:spcPts val="0"/>
              </a:spcBef>
              <a:spcAft>
                <a:spcPts val="0"/>
              </a:spcAft>
              <a:buSzPts val="1200"/>
              <a:buChar char="-"/>
            </a:pPr>
            <a:r>
              <a:rPr lang="en-US"/>
              <a:t>ορισμένα μαθησιακά σενάρια που είναι χρήσιμα για την εισαγωγή αυτής της ικανότητας σε τυπικό και μη τυπικό εκπαιδευτικό πλαίσιο.</a:t>
            </a:r>
            <a:endParaRPr/>
          </a:p>
          <a:p>
            <a:pPr indent="0" lvl="0" marL="0" rtl="0" algn="l">
              <a:lnSpc>
                <a:spcPct val="100000"/>
              </a:lnSpc>
              <a:spcBef>
                <a:spcPts val="0"/>
              </a:spcBef>
              <a:spcAft>
                <a:spcPts val="0"/>
              </a:spcAft>
              <a:buSzPts val="1400"/>
              <a:buNone/>
            </a:pPr>
            <a:r>
              <a:rPr lang="en-US"/>
              <a:t>Πιο συγκεκριμένα Αυτή η διαφάνεια μας βοηθά να κατανοήσουμε όχι μόνο τι είναι οι δεξιότητες ψηφιακής αναζήτησης, αλλά και πώς αναπτύσσονται με την πάροδο του χρόνου, πώς μοιάζουν στην πράξη και πώς εφαρμόζονται σε πραγματικές καταστάσεις - από το σχολείο μέχρι την αγορά εργασίας. Παρέχει μια γεφύρωση μεταξύ των αφηρημένων πλαισίων ικανοτήτων και της ουσιαστικής, πρακτικής μάθησης και διδασκαλίας.</a:t>
            </a:r>
            <a:endParaRPr/>
          </a:p>
          <a:p>
            <a:pPr indent="0" lvl="0" marL="0" rtl="0" algn="l">
              <a:lnSpc>
                <a:spcPct val="100000"/>
              </a:lnSpc>
              <a:spcBef>
                <a:spcPts val="0"/>
              </a:spcBef>
              <a:spcAft>
                <a:spcPts val="0"/>
              </a:spcAft>
              <a:buSzPts val="1400"/>
              <a:buNone/>
            </a:pPr>
            <a:r>
              <a:rPr lang="en-US" sz="1100">
                <a:latin typeface="Arial"/>
                <a:ea typeface="Arial"/>
                <a:cs typeface="Arial"/>
                <a:sym typeface="Arial"/>
              </a:rPr>
              <a:t>Η διαφάνεια παρουσιάζει μια λεπτομερή ανάλυση της </a:t>
            </a:r>
            <a:r>
              <a:rPr b="1" lang="en-US" sz="1100">
                <a:latin typeface="Arial"/>
                <a:ea typeface="Arial"/>
                <a:cs typeface="Arial"/>
                <a:sym typeface="Arial"/>
              </a:rPr>
              <a:t>περιοχής ικανοτήτων 1.1 </a:t>
            </a:r>
            <a:r>
              <a:rPr lang="en-US" sz="1100">
                <a:latin typeface="Arial"/>
                <a:ea typeface="Arial"/>
                <a:cs typeface="Arial"/>
                <a:sym typeface="Arial"/>
              </a:rPr>
              <a:t>από το </a:t>
            </a:r>
            <a:r>
              <a:rPr b="1" lang="en-US" sz="1100">
                <a:latin typeface="Arial"/>
                <a:ea typeface="Arial"/>
                <a:cs typeface="Arial"/>
                <a:sym typeface="Arial"/>
              </a:rPr>
              <a:t>πλαίσιο ψηφιακών ικανοτήτων (ΠΨΙ)</a:t>
            </a:r>
            <a:r>
              <a:rPr lang="en-US" sz="1100">
                <a:latin typeface="Arial"/>
                <a:ea typeface="Arial"/>
                <a:cs typeface="Arial"/>
                <a:sym typeface="Arial"/>
              </a:rPr>
              <a:t>:</a:t>
            </a:r>
            <a:br>
              <a:rPr lang="en-US" sz="1100">
                <a:latin typeface="Arial"/>
                <a:ea typeface="Arial"/>
                <a:cs typeface="Arial"/>
                <a:sym typeface="Arial"/>
              </a:rPr>
            </a:br>
            <a:r>
              <a:rPr b="1" lang="en-US" sz="1100">
                <a:latin typeface="Arial"/>
                <a:ea typeface="Arial"/>
                <a:cs typeface="Arial"/>
                <a:sym typeface="Arial"/>
              </a:rPr>
              <a:t> "Περιήγηση, αναζήτηση και φιλτράρισμα δεδομένων, πληροφοριών και ψηφιακού περιεχομένου".</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Οργανώνει την ικανότητα σε </a:t>
            </a:r>
            <a:r>
              <a:rPr b="1" lang="en-US" sz="1100">
                <a:latin typeface="Arial"/>
                <a:ea typeface="Arial"/>
                <a:cs typeface="Arial"/>
                <a:sym typeface="Arial"/>
              </a:rPr>
              <a:t>πέντε διαστάσεις</a:t>
            </a:r>
            <a:r>
              <a:rPr lang="en-US" sz="1100">
                <a:latin typeface="Arial"/>
                <a:ea typeface="Arial"/>
                <a:cs typeface="Arial"/>
                <a:sym typeface="Arial"/>
              </a:rPr>
              <a:t>, κινούμενη από αφηρημένες έννοιες σε συγκεκριμένα, πρακτικά παραδείγματα: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b="1"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Αριστερή στήλη - Διαστάσεις 1 &amp; 2: Περιοχή και ορισμός της ικανότητας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Η διάσταση 1 </a:t>
            </a:r>
            <a:r>
              <a:rPr lang="en-US" sz="1100">
                <a:latin typeface="Arial"/>
                <a:ea typeface="Arial"/>
                <a:cs typeface="Arial"/>
                <a:sym typeface="Arial"/>
              </a:rPr>
              <a:t>προσδιορίζει την </a:t>
            </a:r>
            <a:r>
              <a:rPr b="1" lang="en-US" sz="1100">
                <a:latin typeface="Arial"/>
                <a:ea typeface="Arial"/>
                <a:cs typeface="Arial"/>
                <a:sym typeface="Arial"/>
              </a:rPr>
              <a:t>περιοχή ικανότητας</a:t>
            </a:r>
            <a:r>
              <a:rPr lang="en-US" sz="1100">
                <a:latin typeface="Arial"/>
                <a:ea typeface="Arial"/>
                <a:cs typeface="Arial"/>
                <a:sym typeface="Arial"/>
              </a:rPr>
              <a:t>: Πληροφορική και παιδεία δεδομένων.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Η διάσταση 2 </a:t>
            </a:r>
            <a:r>
              <a:rPr lang="en-US" sz="1100">
                <a:latin typeface="Arial"/>
                <a:ea typeface="Arial"/>
                <a:cs typeface="Arial"/>
                <a:sym typeface="Arial"/>
              </a:rPr>
              <a:t>εστιάζει συγκεκριμένα στην </a:t>
            </a:r>
            <a:r>
              <a:rPr b="1" lang="en-US" sz="1100">
                <a:latin typeface="Arial"/>
                <a:ea typeface="Arial"/>
                <a:cs typeface="Arial"/>
                <a:sym typeface="Arial"/>
              </a:rPr>
              <a:t>Ικανότητα 1.1</a:t>
            </a:r>
            <a:r>
              <a:rPr lang="en-US" sz="1100">
                <a:latin typeface="Arial"/>
                <a:ea typeface="Arial"/>
                <a:cs typeface="Arial"/>
                <a:sym typeface="Arial"/>
              </a:rPr>
              <a:t>, η οποία αφορά:</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Κατανόηση των πληροφοριακών αναγκών,</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Αναζήτηση πληροφοριών/δεδομένων/περιεχομένου στο διαδίκτυο,</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πρόσβαση σε αυτά, αξιολόγησή τους και πλοήγηση μεταξύ των πηγών.</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SzPts val="1400"/>
              <a:buNone/>
            </a:pPr>
            <a:r>
              <a:rPr b="1" lang="en-US" sz="1300">
                <a:latin typeface="Arial"/>
                <a:ea typeface="Arial"/>
                <a:cs typeface="Arial"/>
                <a:sym typeface="Arial"/>
              </a:rPr>
              <a:t>Μεσαίες στήλες - Διάσταση 3 &amp; 4: Επάρκεια και πρακτική γνώση</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Διάσταση 3: Επίπεδο επάρκειας (θεμελίωση έως υψηλή εξειδίκευση)</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στήλη αυτή περιγράφει </a:t>
            </a:r>
            <a:r>
              <a:rPr b="1" lang="en-US" sz="1100">
                <a:latin typeface="Arial"/>
                <a:ea typeface="Arial"/>
                <a:cs typeface="Arial"/>
                <a:sym typeface="Arial"/>
              </a:rPr>
              <a:t>8 επίπεδα εξέλιξης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Βασικές δεξιότητες με υποστήριξη.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Βασικές δεξιότητες με κάποια αυτονομία.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Επίλυση απλών προβλημάτων με αυτονομία.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Περισσότερη αυτονομία, προσαρμογή σε νέες καταστάσεις.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Καθοδήγηση άλλων.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Προηγμένες δεξιότητες σε σύνθετα πλαίσια.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Υψηλού επιπέδου εξειδίκευση με περιορισμένη καθοδήγηση.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Ικανότητα σε επίπεδο εμπειρογνωμόνων να συνεισφέρουν νέες ιδέες στον τομέα.</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Κάθε επίπεδο περιλαμβάνει συγκεκριμένες δηλώσεις </a:t>
            </a:r>
            <a:r>
              <a:rPr b="1" lang="en-US" sz="1100">
                <a:latin typeface="Arial"/>
                <a:ea typeface="Arial"/>
                <a:cs typeface="Arial"/>
                <a:sym typeface="Arial"/>
              </a:rPr>
              <a:t>"Μπορώ..." </a:t>
            </a:r>
            <a:r>
              <a:rPr lang="en-US" sz="1100">
                <a:latin typeface="Arial"/>
                <a:ea typeface="Arial"/>
                <a:cs typeface="Arial"/>
                <a:sym typeface="Arial"/>
              </a:rPr>
              <a:t>που περιγράφουν τι πρέπει να μπορεί να κάνει ένα άτομο στο συγκεκριμένο στάδιο.</a:t>
            </a:r>
            <a:br>
              <a:rPr lang="en-US" sz="1100">
                <a:latin typeface="Arial"/>
                <a:ea typeface="Arial"/>
                <a:cs typeface="Arial"/>
                <a:sym typeface="Arial"/>
              </a:rPr>
            </a:br>
            <a:r>
              <a:rPr lang="en-US" sz="1100">
                <a:latin typeface="Arial"/>
                <a:ea typeface="Arial"/>
                <a:cs typeface="Arial"/>
                <a:sym typeface="Arial"/>
              </a:rPr>
              <a:t> Παραδείγματα: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Επίπεδο 1: «Μπορώ να προσδιορίζω τις πληροφοριακές μου ανάγκες και βρίσκω δεδομένα μέσω μιας απλής αναζήτησης".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Επίπεδο 5: «Μπορώ να ανταποκρίνομαι στις ανάγκες πληροφόρησης και δείχνω πώς να αξιολογώ τις πηγές".</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Διάσταση 4: Παραδείγματα γνώσεων, δεξιοτήτων και στάσεων</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ενότητα παρέχει πρακτικά </a:t>
            </a:r>
            <a:r>
              <a:rPr b="1" lang="en-US" sz="1100">
                <a:latin typeface="Arial"/>
                <a:ea typeface="Arial"/>
                <a:cs typeface="Arial"/>
                <a:sym typeface="Arial"/>
              </a:rPr>
              <a:t>παραδείγματα </a:t>
            </a:r>
            <a:r>
              <a:rPr lang="en-US" sz="1100">
                <a:latin typeface="Arial"/>
                <a:ea typeface="Arial"/>
                <a:cs typeface="Arial"/>
                <a:sym typeface="Arial"/>
              </a:rPr>
              <a:t>που συνδέονται με τα παραπάνω επίπεδα. Χωρίζεται σε:</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Γνώσεις </a:t>
            </a:r>
            <a:r>
              <a:rPr lang="en-US" sz="1100">
                <a:latin typeface="Arial"/>
                <a:ea typeface="Arial"/>
                <a:cs typeface="Arial"/>
                <a:sym typeface="Arial"/>
              </a:rPr>
              <a:t>(π.χ. "Ορισμένα αποτελέσματα αναζήτησης ενδέχεται να μην είναι ελεύθερα διαθέσιμα."),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Δεξιότητες </a:t>
            </a:r>
            <a:r>
              <a:rPr lang="en-US" sz="1100">
                <a:latin typeface="Arial"/>
                <a:ea typeface="Arial"/>
                <a:cs typeface="Arial"/>
                <a:sym typeface="Arial"/>
              </a:rPr>
              <a:t>(π.χ., "Γνωρίζει πώς να επιλέγει μηχανές αναζήτησης που ανταποκρίνονται σε συγκεκριμένες ανάγκες."),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Στάσεις </a:t>
            </a:r>
            <a:r>
              <a:rPr lang="en-US" sz="1100">
                <a:latin typeface="Arial"/>
                <a:ea typeface="Arial"/>
                <a:cs typeface="Arial"/>
                <a:sym typeface="Arial"/>
              </a:rPr>
              <a:t>(π.χ. "Αποφεύγει σκόπιμα τους περισπασμούς και εκτιμά την ιδιωτικότητα στο διαδίκτυο").</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Αυτές βοηθούν να ζωντανέψουν τις δηλώσεις "Μπορώ να...", δείχνοντας τι πρέπει να γνωρίζουν οι μαθητές, να είναι ικανοί να κάνουν και πώς πρέπει να προσεγγίζουν τις ψηφιακές πληροφορίες με υπευθυνότητα.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b="1"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Δεξιά στήλη - Διάσταση 5: Περιπτώσεις χρήσης</a:t>
            </a:r>
            <a:endParaRPr b="1" sz="13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Αυτή η τελευταία στήλη δείχνει </a:t>
            </a:r>
            <a:r>
              <a:rPr b="1" lang="en-US" sz="1100">
                <a:latin typeface="Arial"/>
                <a:ea typeface="Arial"/>
                <a:cs typeface="Arial"/>
                <a:sym typeface="Arial"/>
              </a:rPr>
              <a:t>σενάρια πραγματικής ζωής </a:t>
            </a:r>
            <a:r>
              <a:rPr lang="en-US" sz="1100">
                <a:latin typeface="Arial"/>
                <a:ea typeface="Arial"/>
                <a:cs typeface="Arial"/>
                <a:sym typeface="Arial"/>
              </a:rPr>
              <a:t>όπου εφαρμόζονται αυτές οι ικανότητες.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Αυτά τα παραδείγματα με βάση το πλαίσιο δείχνουν πώς χρησιμοποιούνται οι ψηφιακές δεξιότητες στην καθημερινή ζωή, καθιστώντας το πλαίσιο πιο σχετικό και εφαρμόσιμο.</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72" name="Google Shape;272;g329f623bc3f_0_4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29f623bc3f_0_4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διερευνά την Ικανότητα 2.2, στο πλαίσιο του ευρύτερου τομέα της Επικοινωνίας και της Συνεργασίας, εντός του Πλαισίου Ψηφιακών Ικανοτήτων. Μας ξεναγεί στον τρόπο με τον οποίο αναπτύσσονται οι δεξιότητες ψηφιακής κοινής χρήσης - από την αναγνώριση των βασικών εργαλείων έως τη δημιουργία λύσεων για σύνθετες εργασίες ψηφιακής συνεργασίας. Δείχνει πώς αυτές οι δεξιότητες εφαρμόζονται σε καθημερινά πλαίσια, όπως ο προγραμματισμός εκδηλώσεων ή τα σχολικά έργα, και υπογραμμίζει τη σημασία της ηθικής κοινής χρήσης - πιστοποίηση των πηγών, σεβασμός της ιδιωτικής ζωής και αποφυγή παραπληροφόρησης. Τελικά, πρόκειται για το να είσαι υπεύθυνος και αποτελεσματικός ψηφιακός επικοινωνιολόγος.</a:t>
            </a:r>
            <a:endParaRPr/>
          </a:p>
          <a:p>
            <a:pPr indent="0" lvl="0" marL="0" rtl="0" algn="l">
              <a:lnSpc>
                <a:spcPct val="100000"/>
              </a:lnSpc>
              <a:spcBef>
                <a:spcPts val="0"/>
              </a:spcBef>
              <a:spcAft>
                <a:spcPts val="0"/>
              </a:spcAft>
              <a:buSzPts val="1400"/>
              <a:buNone/>
            </a:pPr>
            <a:r>
              <a:rPr lang="en-US"/>
              <a:t>Η βασική εστίαση εδώ είναι η ικανότητα να μοιράζεσαι δεδομένα, πληροφορίες και ψηφιακό περιεχόμενο κατάλληλα χρησιμοποιώντας τις ψηφιακές τεχνολογίες και να το κάνεις ηθικά, με σωστή αναφορά και απόδοση.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 Αριστερή στήλη - Επισκόπηση ικανοτήτων</a:t>
            </a:r>
            <a:endParaRPr/>
          </a:p>
          <a:p>
            <a:pPr indent="0" lvl="0" marL="0" rtl="0" algn="l">
              <a:lnSpc>
                <a:spcPct val="100000"/>
              </a:lnSpc>
              <a:spcBef>
                <a:spcPts val="0"/>
              </a:spcBef>
              <a:spcAft>
                <a:spcPts val="0"/>
              </a:spcAft>
              <a:buSzPts val="1400"/>
              <a:buNone/>
            </a:pPr>
            <a:r>
              <a:rPr lang="en-US"/>
              <a:t>Διάσταση 1: Ο τομέας ικανοτήτων είναι η επικοινωνία και η συνεργασία.</a:t>
            </a:r>
            <a:endParaRPr/>
          </a:p>
          <a:p>
            <a:pPr indent="0" lvl="0" marL="0" rtl="0" algn="l">
              <a:lnSpc>
                <a:spcPct val="100000"/>
              </a:lnSpc>
              <a:spcBef>
                <a:spcPts val="0"/>
              </a:spcBef>
              <a:spcAft>
                <a:spcPts val="0"/>
              </a:spcAft>
              <a:buSzPts val="1400"/>
              <a:buNone/>
            </a:pPr>
            <a:r>
              <a:rPr lang="en-US"/>
              <a:t>Διάσταση 2: Αυτή η συγκεκριμένη ικανότητα (2.2) αφορά τον τρόπο με τον οποίο οι χρήστες μοιράζονται ψηφιακές πληροφορίες και ενεργούν ως μεσάζοντες, διασφαλίζοντας τη σωστή αναφορά κατά την κοινοποίηση περιεχομένου.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→Μεσαίες στήλες</a:t>
            </a:r>
            <a:endParaRPr/>
          </a:p>
          <a:p>
            <a:pPr indent="0" lvl="0" marL="0" rtl="0" algn="l">
              <a:lnSpc>
                <a:spcPct val="100000"/>
              </a:lnSpc>
              <a:spcBef>
                <a:spcPts val="0"/>
              </a:spcBef>
              <a:spcAft>
                <a:spcPts val="0"/>
              </a:spcAft>
              <a:buSzPts val="1400"/>
              <a:buNone/>
            </a:pPr>
            <a:r>
              <a:rPr b="1" lang="en-US"/>
              <a:t>Διάσταση 3: Επίπεδα επάρκειας</a:t>
            </a:r>
            <a:endParaRPr b="1"/>
          </a:p>
          <a:p>
            <a:pPr indent="0" lvl="0" marL="0" rtl="0" algn="l">
              <a:lnSpc>
                <a:spcPct val="100000"/>
              </a:lnSpc>
              <a:spcBef>
                <a:spcPts val="0"/>
              </a:spcBef>
              <a:spcAft>
                <a:spcPts val="0"/>
              </a:spcAft>
              <a:buSzPts val="1400"/>
              <a:buNone/>
            </a:pPr>
            <a:r>
              <a:rPr lang="en-US"/>
              <a:t>Αυτή η ενότητα παρουσιάζει την εξέλιξη των δεξιοτήτων ψηφιακής κοινής χρήσης σε 8 επίπεδα επάρκειας, από τα βασικά έως τα εξειδικευμένα: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1-2 (θεμέλιο):</a:t>
            </a:r>
            <a:endParaRPr/>
          </a:p>
          <a:p>
            <a:pPr indent="0" lvl="0" marL="0" rtl="0" algn="l">
              <a:lnSpc>
                <a:spcPct val="100000"/>
              </a:lnSpc>
              <a:spcBef>
                <a:spcPts val="0"/>
              </a:spcBef>
              <a:spcAft>
                <a:spcPts val="0"/>
              </a:spcAft>
              <a:buSzPts val="1400"/>
              <a:buNone/>
            </a:pPr>
            <a:r>
              <a:rPr lang="en-US"/>
              <a:t>Οι χρήστες μπορούν να αναγνωρίζουν απλά εργαλεία και να εντοπίζουν την ανάγκη αναφοράς όταν καθοδηγούνται.</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3-4 (Ενδιάμεσα):</a:t>
            </a:r>
            <a:endParaRPr/>
          </a:p>
          <a:p>
            <a:pPr indent="0" lvl="0" marL="0" rtl="0" algn="l">
              <a:lnSpc>
                <a:spcPct val="100000"/>
              </a:lnSpc>
              <a:spcBef>
                <a:spcPts val="0"/>
              </a:spcBef>
              <a:spcAft>
                <a:spcPts val="0"/>
              </a:spcAft>
              <a:buSzPts val="1400"/>
              <a:buNone/>
            </a:pPr>
            <a:r>
              <a:rPr lang="en-US"/>
              <a:t>Οι χρήστες μπορούν να επιλέγουν και να χειρίζονται εργαλεία ανεξάρτητα και να ενεργούν ως διαμεσολαβητές.</a:t>
            </a:r>
            <a:endParaRPr/>
          </a:p>
          <a:p>
            <a:pPr indent="0" lvl="0" marL="0" rtl="0" algn="l">
              <a:lnSpc>
                <a:spcPct val="100000"/>
              </a:lnSpc>
              <a:spcBef>
                <a:spcPts val="0"/>
              </a:spcBef>
              <a:spcAft>
                <a:spcPts val="0"/>
              </a:spcAft>
              <a:buSzPts val="1400"/>
              <a:buNone/>
            </a:pPr>
            <a:r>
              <a:rPr lang="en-US"/>
              <a:t>Παράδειγμα: "Χειρισμός κατάλληλων ψηφιακών τεχνολογιών για την ανταλλαγή δεδομένων".</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5-6 (προχωρημένοι):</a:t>
            </a:r>
            <a:endParaRPr/>
          </a:p>
          <a:p>
            <a:pPr indent="0" lvl="0" marL="0" rtl="0" algn="l">
              <a:lnSpc>
                <a:spcPct val="100000"/>
              </a:lnSpc>
              <a:spcBef>
                <a:spcPts val="0"/>
              </a:spcBef>
              <a:spcAft>
                <a:spcPts val="0"/>
              </a:spcAft>
              <a:buSzPts val="1400"/>
              <a:buNone/>
            </a:pPr>
            <a:r>
              <a:rPr lang="en-US"/>
              <a:t>Οι χρήστες μπορούν να μοιράζονται περιεχόμενο χρησιμοποιώντας μια ποικιλία εργαλείων, να αξιολογούν τα καλύτερα εργαλεία για την κατάσταση και να διαφοροποιούν ανάλογα τις τεχνικές αναφοράς.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Επίπεδα 7-8 (Πολύ εξειδικευμένα):</a:t>
            </a:r>
            <a:endParaRPr/>
          </a:p>
          <a:p>
            <a:pPr indent="0" lvl="0" marL="0" rtl="0" algn="l">
              <a:lnSpc>
                <a:spcPct val="100000"/>
              </a:lnSpc>
              <a:spcBef>
                <a:spcPts val="0"/>
              </a:spcBef>
              <a:spcAft>
                <a:spcPts val="0"/>
              </a:spcAft>
              <a:buSzPts val="1400"/>
              <a:buNone/>
            </a:pPr>
            <a:r>
              <a:rPr lang="en-US"/>
              <a:t>Οι χρήστες δημιουργούν λύσεις σε πολύπλοκα ή απροσδιόριστα προβλήματα, συμβάλλουν σε νέες πρακτικές και προτείνουν καινοτόμες διαδικασίες που σχετίζονται με την ψηφιακή κοινή χρήση.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Διάσταση 4: Παραδείγματα γνώσεων, δεξιοτήτων και στάσεων</a:t>
            </a:r>
            <a:endParaRPr b="1"/>
          </a:p>
          <a:p>
            <a:pPr indent="0" lvl="0" marL="0" rtl="0" algn="l">
              <a:lnSpc>
                <a:spcPct val="100000"/>
              </a:lnSpc>
              <a:spcBef>
                <a:spcPts val="0"/>
              </a:spcBef>
              <a:spcAft>
                <a:spcPts val="0"/>
              </a:spcAft>
              <a:buSzPts val="1400"/>
              <a:buNone/>
            </a:pPr>
            <a:r>
              <a:rPr lang="en-US"/>
              <a:t>Αυτή η ενότητα προσθέτει πρακτικό βάθος σε κάθε επίπεδο. Χωρίζεται σε τρία μέρη: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Γνώσεις:</a:t>
            </a:r>
            <a:endParaRPr/>
          </a:p>
          <a:p>
            <a:pPr indent="0" lvl="0" marL="0" rtl="0" algn="l">
              <a:lnSpc>
                <a:spcPct val="100000"/>
              </a:lnSpc>
              <a:spcBef>
                <a:spcPts val="0"/>
              </a:spcBef>
              <a:spcAft>
                <a:spcPts val="0"/>
              </a:spcAft>
              <a:buSzPts val="1400"/>
              <a:buNone/>
            </a:pPr>
            <a:r>
              <a:rPr lang="en-US"/>
              <a:t>Για παράδειγμα, η κατανόηση του γεγονότος ότι η δημόσια κοινή χρήση εικόνων ή βίντεο μπορεί να έχει συνέπειες για την προστασία της ιδιωτικής ζωής και νομικές συνέπειες, ή η γνώση του ρόλου ενός διαδικτυακού διαμεσολαβητή στη δεοντολογική διαχείριση του ψηφιακού περιεχομένου.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Δεξιότητες:</a:t>
            </a:r>
            <a:endParaRPr/>
          </a:p>
          <a:p>
            <a:pPr indent="0" lvl="0" marL="0" rtl="0" algn="l">
              <a:lnSpc>
                <a:spcPct val="100000"/>
              </a:lnSpc>
              <a:spcBef>
                <a:spcPts val="0"/>
              </a:spcBef>
              <a:spcAft>
                <a:spcPts val="0"/>
              </a:spcAft>
              <a:buSzPts val="1400"/>
              <a:buNone/>
            </a:pPr>
            <a:r>
              <a:rPr lang="en-US"/>
              <a:t>Περιλαμβάνει τη χρήση έξυπνων τηλεφώνων, πλατφόρμων cloud ή εργαλείων τηλεδιάσκεψης για την αποτελεσματική ανταλλαγή δεδομένων - με σεβασμό στην ιδιωτική ζωή, το κοινό και τον σκοπό.</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Στάσεις:</a:t>
            </a:r>
            <a:endParaRPr/>
          </a:p>
          <a:p>
            <a:pPr indent="0" lvl="0" marL="0" rtl="0" algn="l">
              <a:lnSpc>
                <a:spcPct val="100000"/>
              </a:lnSpc>
              <a:spcBef>
                <a:spcPts val="0"/>
              </a:spcBef>
              <a:spcAft>
                <a:spcPts val="0"/>
              </a:spcAft>
              <a:buSzPts val="1400"/>
              <a:buNone/>
            </a:pPr>
            <a:r>
              <a:rPr lang="en-US"/>
              <a:t>Ενθαρρύνει τη δεοντολογική συμπεριφορά, όπως η αναφορά των αυθεντικών πηγών, η αποφυγή παραπληροφόρησης και ο σεβασμός των προτιμήσεων των ανθρώπων όσον αφορά την ψηφιακή έκθεση.</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 Δεξιά στήλη </a:t>
            </a:r>
            <a:r>
              <a:rPr lang="en-US"/>
              <a:t>- Διάσταση 5: Περιπτώσεις χρήσης</a:t>
            </a:r>
            <a:endParaRPr/>
          </a:p>
          <a:p>
            <a:pPr indent="0" lvl="0" marL="0" rtl="0" algn="l">
              <a:lnSpc>
                <a:spcPct val="100000"/>
              </a:lnSpc>
              <a:spcBef>
                <a:spcPts val="0"/>
              </a:spcBef>
              <a:spcAft>
                <a:spcPts val="0"/>
              </a:spcAft>
              <a:buSzPts val="1400"/>
              <a:buNone/>
            </a:pPr>
            <a:r>
              <a:rPr lang="en-US"/>
              <a:t>Δίνονται δύο πραγματικά σενάρια μεσαίου επιπέδου: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Σενάριο απασχόλησης - Οργάνωση μιας εκδήλωσης:</a:t>
            </a:r>
            <a:endParaRPr/>
          </a:p>
          <a:p>
            <a:pPr indent="0" lvl="0" marL="0" rtl="0" algn="l">
              <a:lnSpc>
                <a:spcPct val="100000"/>
              </a:lnSpc>
              <a:spcBef>
                <a:spcPts val="0"/>
              </a:spcBef>
              <a:spcAft>
                <a:spcPts val="0"/>
              </a:spcAft>
              <a:buSzPts val="1400"/>
              <a:buNone/>
            </a:pPr>
            <a:r>
              <a:rPr lang="en-US"/>
              <a:t>Περιλαμβάνει τη χρήση αποθηκευτικού νέφους και κινητών συσκευών για τον συντονισμό του σχεδιασμού εκδήλωσης και την αποτελεσματική κοινή χρήση ψηφιακών ημερήσιων διατάξεων με τα μέλη της ομάδας.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Σενάριο μάθησης - Ομαδική εργασία:</a:t>
            </a:r>
            <a:endParaRPr/>
          </a:p>
          <a:p>
            <a:pPr indent="0" lvl="0" marL="0" rtl="0" algn="l">
              <a:lnSpc>
                <a:spcPct val="100000"/>
              </a:lnSpc>
              <a:spcBef>
                <a:spcPts val="0"/>
              </a:spcBef>
              <a:spcAft>
                <a:spcPts val="0"/>
              </a:spcAft>
              <a:buSzPts val="1400"/>
              <a:buNone/>
            </a:pPr>
            <a:r>
              <a:rPr lang="en-US"/>
              <a:t>Επισημαίνει τη χρήση εργαλείων όπως το Dropbox ή το Google Drive για τη συνεργασία και δίνει έμφαση στη με σεβασμό και ακρίβεια κοινή χρήση εκπαιδευτικού υλικού μεταξύ των συμμαθητών.</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83" name="Google Shape;283;g329f623bc3f_0_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29f623bc3f_0_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δείχνει πώς οι εκπαιδευόμενοι προχωρούν από τον απλό συνδυασμό ψηφιακών στοιχείων στη δημιουργία εντελώς νέων και ουσιαστικών ψηφιακών προϊόντων - είτε πρόκειται για μια παρουσίαση, είτε για έναν οδηγό κατάρτισης, είτε για δημιουργικό περιεχόμενο. Δεν πρόκειται απλώς για επεξεργασία - πρόκειται για βελτίωση, ενσωμάτωση και διασφάλιση ότι αυτό που παράγουμε είναι σχετικό, ηθικό και αποτελεσματικό στα ψηφιακά μας περιβάλλοντα. </a:t>
            </a:r>
            <a:r>
              <a:rPr lang="en-US" sz="1100">
                <a:latin typeface="Arial"/>
                <a:ea typeface="Arial"/>
                <a:cs typeface="Arial"/>
                <a:sym typeface="Arial"/>
              </a:rPr>
              <a:t>Επικεντρώνεται στην ικανότητα </a:t>
            </a:r>
            <a:r>
              <a:rPr b="1" lang="en-US" sz="1100">
                <a:latin typeface="Arial"/>
                <a:ea typeface="Arial"/>
                <a:cs typeface="Arial"/>
                <a:sym typeface="Arial"/>
              </a:rPr>
              <a:t>τροποποίησης, βελτίωσης και ενσωμάτωσης υπάρχοντος ψηφιακού περιεχομένου </a:t>
            </a:r>
            <a:r>
              <a:rPr lang="en-US" sz="1100">
                <a:latin typeface="Arial"/>
                <a:ea typeface="Arial"/>
                <a:cs typeface="Arial"/>
                <a:sym typeface="Arial"/>
              </a:rPr>
              <a:t>για την παραγωγή νέων, πρωτότυπων και ουσιαστικών αποτελεσμάτων - είτε για προσωπικούς, εκπαιδευτικούς ή επαγγελματικούς σκοπούς.</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Αριστερή στήλη - Επισκόπηση περιοχής ικανοτήτων</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Διάσταση 1</a:t>
            </a:r>
            <a:r>
              <a:rPr lang="en-US" sz="1100">
                <a:latin typeface="Arial"/>
                <a:ea typeface="Arial"/>
                <a:cs typeface="Arial"/>
                <a:sym typeface="Arial"/>
              </a:rPr>
              <a:t>: Ο γενικός τομέας ικανοτήτων είναι η </a:t>
            </a:r>
            <a:r>
              <a:rPr b="1" lang="en-US" sz="1100">
                <a:latin typeface="Arial"/>
                <a:ea typeface="Arial"/>
                <a:cs typeface="Arial"/>
                <a:sym typeface="Arial"/>
              </a:rPr>
              <a:t>δημιουργία ψηφιακού περιεχομένου</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Διάσταση 2</a:t>
            </a:r>
            <a:r>
              <a:rPr lang="en-US" sz="1100">
                <a:latin typeface="Arial"/>
                <a:ea typeface="Arial"/>
                <a:cs typeface="Arial"/>
                <a:sym typeface="Arial"/>
              </a:rPr>
              <a:t>: Η Ικανότητα 3.2 αφορά τις δεξιότητες που απαιτούνται για την </a:t>
            </a:r>
            <a:r>
              <a:rPr b="1" lang="en-US" sz="1100">
                <a:latin typeface="Arial"/>
                <a:ea typeface="Arial"/>
                <a:cs typeface="Arial"/>
                <a:sym typeface="Arial"/>
              </a:rPr>
              <a:t>ενσωμάτωση και την εκ νέου επεξεργασία περιεχομένου - μετατρέποντας </a:t>
            </a:r>
            <a:r>
              <a:rPr lang="en-US" sz="1100">
                <a:latin typeface="Arial"/>
                <a:ea typeface="Arial"/>
                <a:cs typeface="Arial"/>
                <a:sym typeface="Arial"/>
              </a:rPr>
              <a:t>το υπάρχον υλικό σε κάτι νέο και σκόπιμο.</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Αυτό περιλαμβάνει την επιλογή εργαλείων, την εφαρμογή αλλαγών, τον συνδυασμό στοιχείων και τη διασφάλιση ότι το τελικό προϊόν είναι σαφές, πρωτότυπο και σχετικό.</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 </a:t>
            </a:r>
            <a:r>
              <a:rPr b="1" lang="en-US" sz="1300">
                <a:latin typeface="Arial"/>
                <a:ea typeface="Arial"/>
                <a:cs typeface="Arial"/>
                <a:sym typeface="Arial"/>
              </a:rPr>
              <a:t>Μέσαία στήλη - Διάσταση 3: Επίπεδα επάρκειας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Ο πυρήνας της διαφάνειας δείχνει πώς αυτή η ικανότητα αναπτύσσεται από τον αρχάριο στον εμπειρογνώμονα σε 8 επίπεδα: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Επίπεδα 1-2 (θεμέλιο)</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είναι σε θέση να </a:t>
            </a:r>
            <a:r>
              <a:rPr b="1" lang="en-US" sz="1100">
                <a:latin typeface="Arial"/>
                <a:ea typeface="Arial"/>
                <a:cs typeface="Arial"/>
                <a:sym typeface="Arial"/>
              </a:rPr>
              <a:t>επιλέγουν και να συνδυάζουν απλά στοιχεία </a:t>
            </a:r>
            <a:r>
              <a:rPr lang="en-US" sz="1100">
                <a:latin typeface="Arial"/>
                <a:ea typeface="Arial"/>
                <a:cs typeface="Arial"/>
                <a:sym typeface="Arial"/>
              </a:rPr>
              <a:t>ψηφιακού περιεχομένου με βοήθεια.</a:t>
            </a:r>
            <a:br>
              <a:rPr lang="en-US" sz="1100">
                <a:latin typeface="Arial"/>
                <a:ea typeface="Arial"/>
                <a:cs typeface="Arial"/>
                <a:sym typeface="Arial"/>
              </a:rPr>
            </a:br>
            <a:r>
              <a:rPr lang="en-US" sz="1100">
                <a:latin typeface="Arial"/>
                <a:ea typeface="Arial"/>
                <a:cs typeface="Arial"/>
                <a:sym typeface="Arial"/>
              </a:rPr>
              <a:t> Παράδειγμα: Προσθήκη εικόνων ή κειμένου σε ένα βασικό έγγραφο.</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3-4 (Ενδιάμεσα)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εργάζονται πιο ανεξάρτητα, επιλέγοντας </a:t>
            </a:r>
            <a:r>
              <a:rPr b="1" lang="en-US" sz="1100">
                <a:latin typeface="Arial"/>
                <a:ea typeface="Arial"/>
                <a:cs typeface="Arial"/>
                <a:sym typeface="Arial"/>
              </a:rPr>
              <a:t>καλά καθορισμένο </a:t>
            </a:r>
            <a:r>
              <a:rPr lang="en-US" sz="1100">
                <a:latin typeface="Arial"/>
                <a:ea typeface="Arial"/>
                <a:cs typeface="Arial"/>
                <a:sym typeface="Arial"/>
              </a:rPr>
              <a:t>ή προσαρμοσμένο περιεχόμενο για να το τροποποιήσουν και να το ενσωματώσουν με νόημα.</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5-6 (προχωρημένοι)</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μπορούν να </a:t>
            </a:r>
            <a:r>
              <a:rPr b="1" lang="en-US" sz="1100">
                <a:latin typeface="Arial"/>
                <a:ea typeface="Arial"/>
                <a:cs typeface="Arial"/>
                <a:sym typeface="Arial"/>
              </a:rPr>
              <a:t>εργαστούν με νέους τύπους περιεχομένου </a:t>
            </a:r>
            <a:r>
              <a:rPr lang="en-US" sz="1100">
                <a:latin typeface="Arial"/>
                <a:ea typeface="Arial"/>
                <a:cs typeface="Arial"/>
                <a:sym typeface="Arial"/>
              </a:rPr>
              <a:t>και να επιλέξουν τους καταλληλότερους τρόπους συνδυασμού, βελτίωσης και μετασχηματισμού τους για την εξυπηρέτηση συγκεκριμένων στόχων.</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Επίπεδα 7-8 (Πολύ εξειδικευμένα)</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Οι χρήστες </a:t>
            </a:r>
            <a:r>
              <a:rPr b="1" lang="en-US" sz="1100">
                <a:latin typeface="Arial"/>
                <a:ea typeface="Arial"/>
                <a:cs typeface="Arial"/>
                <a:sym typeface="Arial"/>
              </a:rPr>
              <a:t>δημιουργούν πρωτότυπες λύσεις </a:t>
            </a:r>
            <a:r>
              <a:rPr lang="en-US" sz="1100">
                <a:latin typeface="Arial"/>
                <a:ea typeface="Arial"/>
                <a:cs typeface="Arial"/>
                <a:sym typeface="Arial"/>
              </a:rPr>
              <a:t>σε πολύπλοκες προκλήσεις, συμβάλλοντας συχνά στον τομέα ή το επάγγελμά τους. Είναι επίσης σε θέση να </a:t>
            </a:r>
            <a:r>
              <a:rPr b="1" lang="en-US" sz="1100">
                <a:latin typeface="Arial"/>
                <a:ea typeface="Arial"/>
                <a:cs typeface="Arial"/>
                <a:sym typeface="Arial"/>
              </a:rPr>
              <a:t>προτείνουν νέες ιδέες </a:t>
            </a:r>
            <a:r>
              <a:rPr lang="en-US" sz="1100">
                <a:latin typeface="Arial"/>
                <a:ea typeface="Arial"/>
                <a:cs typeface="Arial"/>
                <a:sym typeface="Arial"/>
              </a:rPr>
              <a:t>για τον τρόπο αποτελεσματικής αναμόρφωσης του ψηφιακού περιεχομένου.</a:t>
            </a:r>
            <a:endParaRPr sz="1100">
              <a:latin typeface="Arial"/>
              <a:ea typeface="Arial"/>
              <a:cs typeface="Arial"/>
              <a:sym typeface="Arial"/>
            </a:endParaRPr>
          </a:p>
          <a:p>
            <a:pPr indent="-228600" lvl="0" marL="457200" rtl="0" algn="l">
              <a:lnSpc>
                <a:spcPct val="115000"/>
              </a:lnSpc>
              <a:spcBef>
                <a:spcPts val="0"/>
              </a:spcBef>
              <a:spcAft>
                <a:spcPts val="0"/>
              </a:spcAft>
              <a:buClr>
                <a:schemeClr val="dk1"/>
              </a:buClr>
              <a:buSzPts val="1100"/>
              <a:buNone/>
            </a:pPr>
            <a:r>
              <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Μεσαία στήλη - Διάσταση 4: Γνώσεις, δεξιότητες και στάσεις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Αυτό το μέρος συμπληρώνει τα επίπεδα δεξιοτήτων με συγκεκριμένα παραδείγματα:</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Γνώσεις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Κατανόηση ότι η ενσωμάτωση μπορεί να περιλαμβάνει τόσο ψηφιακά όσο και μη ψηφιακά στοιχεία (π.χ. χρήση υλικού Arduino ή ρομποτικής) και αναγνώριση των ηθικών προβληματισμών στο περιεχόμενο που παράγεται με τεχνητή νοημοσύνη.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Δεξιότητες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Περιλαμβάνει τη δημιουργία infographics, την επεξεργασία των μέσων για προσβασιμότητα και τη χρήση ψηφιακών εργαλείων για την επανασύνδεση ή το mashup περιεχομένου σε νέες μορφές.</a:t>
            </a:r>
            <a:br>
              <a:rPr lang="en-US" sz="1100">
                <a:latin typeface="Arial"/>
                <a:ea typeface="Arial"/>
                <a:cs typeface="Arial"/>
                <a:sym typeface="Arial"/>
              </a:rPr>
            </a:br>
            <a:r>
              <a:rPr lang="en-US" sz="1100">
                <a:latin typeface="Arial"/>
                <a:ea typeface="Arial"/>
                <a:cs typeface="Arial"/>
                <a:sym typeface="Arial"/>
              </a:rPr>
              <a:t> Παράδειγμα: Μετατροπή δεδομένων σε διάγραμμα ή συνδυασμός εικόνων και βίντεο σε μια παρουσίαση.</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Στάσεις</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Αντικατοπτρίζει το άνοιγμα στη </a:t>
            </a:r>
            <a:r>
              <a:rPr b="1" lang="en-US" sz="1100">
                <a:latin typeface="Arial"/>
                <a:ea typeface="Arial"/>
                <a:cs typeface="Arial"/>
                <a:sym typeface="Arial"/>
              </a:rPr>
              <a:t>δημιουργική επανάληψη</a:t>
            </a:r>
            <a:r>
              <a:rPr lang="en-US" sz="1100">
                <a:latin typeface="Arial"/>
                <a:ea typeface="Arial"/>
                <a:cs typeface="Arial"/>
                <a:sym typeface="Arial"/>
              </a:rPr>
              <a:t>, την προθυμία να μαθαίνει κανείς από την ανατροφοδότηση και την επιφυλακτικότητα σχετικά με την αξιοπιστία του περιεχομένου (π.χ. βαθιά πλαστά ή επεξεργασμένο με τεχνητή νοημοσύνη υλικό).</a:t>
            </a:r>
            <a:endParaRPr sz="1100">
              <a:latin typeface="Arial"/>
              <a:ea typeface="Arial"/>
              <a:cs typeface="Arial"/>
              <a:sym typeface="Arial"/>
            </a:endParaRPr>
          </a:p>
          <a:p>
            <a:pPr indent="-228600" lvl="0" marL="457200" rtl="0" algn="l">
              <a:lnSpc>
                <a:spcPct val="115000"/>
              </a:lnSpc>
              <a:spcBef>
                <a:spcPts val="0"/>
              </a:spcBef>
              <a:spcAft>
                <a:spcPts val="0"/>
              </a:spcAft>
              <a:buClr>
                <a:schemeClr val="dk1"/>
              </a:buClr>
              <a:buSzPts val="1100"/>
              <a:buNone/>
            </a:pPr>
            <a:r>
              <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Δεξιά στήλη - Διάσταση 5: Περιπτώσεις χρήσης</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Δύο καθημερινά παραδείγματα δείχνουν αυτή την ικανότητα σε δράση σε </a:t>
            </a:r>
            <a:r>
              <a:rPr b="1" lang="en-US" sz="1100">
                <a:latin typeface="Arial"/>
                <a:ea typeface="Arial"/>
                <a:cs typeface="Arial"/>
                <a:sym typeface="Arial"/>
              </a:rPr>
              <a:t>επίπεδο θεμελίωσης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Σενάριο απασχόλησης - Δημιουργία ενός εκπαιδευτικού προγράμματος για το προσωπικό</a:t>
            </a:r>
            <a:r>
              <a:rPr lang="en-US" sz="1100">
                <a:latin typeface="Arial"/>
                <a:ea typeface="Arial"/>
                <a:cs typeface="Arial"/>
                <a:sym typeface="Arial"/>
              </a:rPr>
              <a:t>:  Με καθοδήγηση, ο χρήστης μπορεί να προσθέσει διαλόγους και οπτικό υλικό σε ένα εσωτερικό φροντιστήριο που εξηγεί νέες διαδικασίες - βοηθώντας τους άλλους να κατανοήσουν τις αλλαγές στον χώρο εργασίας.</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Σενάριο μάθησης - Δημιουργία μιας παρουσίασης για συμμαθητές</a:t>
            </a:r>
            <a:r>
              <a:rPr lang="en-US" sz="1100">
                <a:latin typeface="Arial"/>
                <a:ea typeface="Arial"/>
                <a:cs typeface="Arial"/>
                <a:sym typeface="Arial"/>
              </a:rPr>
              <a:t>:  Ο μαθητής δημιουργεί μια παρουσίαση πολυμέσων στο σπίτι, συνδυάζοντας κείμενο, οπτικό υλικό και ψηφιακά εργαλεία, όπως ένας διαδραστικός πίνακας, για να ενισχύσει τη μάθηση στην τάξη.</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sz="1100">
              <a:latin typeface="Arial"/>
              <a:ea typeface="Arial"/>
              <a:cs typeface="Arial"/>
              <a:sym typeface="Arial"/>
            </a:endParaRPr>
          </a:p>
        </p:txBody>
      </p:sp>
      <p:sp>
        <p:nvSpPr>
          <p:cNvPr id="294" name="Google Shape;294;g329f623bc3f_0_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9f623bc3f_0_4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a:solidFill>
                  <a:srgbClr val="000000"/>
                </a:solidFill>
              </a:rPr>
              <a:t>Αυτή η διαφάνεια απεικονίζει τη Διάσταση 4: Ασφάλεια, συγκεκριμένα την Ικανότητα 4.4: Προστασία του περιβάλλοντος. Περιγράφει διαφορετικά επίπεδα επάρκειας και πρακτικά παραδείγματα γνώσεων, δεξιοτήτων και στάσεων που σχετίζονται με την ελαχιστοποίηση των περιβαλλοντικών επιπτώσεων των ψηφιακών τεχνολογιών. </a:t>
            </a:r>
            <a:r>
              <a:rPr lang="en-US"/>
              <a:t>Ικανότητα 4.4: Προστασία του περιβάλλοντος στο πλαίσιο DigComp 2.2 εστιάζει στην υπεύθυνη χρήση των ψηφιακών τεχνολογιών για την ελαχιστοποίηση των περιβαλλοντικών τους επιπτώσεων. Ενθαρρύνει τους χρήστες να κατανοήσουν, να υιοθετήσουν και να προωθήσουν βιώσιμες ψηφιακές πρακτικές.</a:t>
            </a:r>
            <a:endParaRPr>
              <a:solidFill>
                <a:srgbClr val="000000"/>
              </a:solidFill>
            </a:endParaRPr>
          </a:p>
          <a:p>
            <a:pPr indent="0" lvl="0" marL="0" rtl="0" algn="l">
              <a:lnSpc>
                <a:spcPct val="115000"/>
              </a:lnSpc>
              <a:spcBef>
                <a:spcPts val="1400"/>
              </a:spcBef>
              <a:spcAft>
                <a:spcPts val="0"/>
              </a:spcAft>
              <a:buSzPts val="1400"/>
              <a:buNone/>
            </a:pPr>
            <a:r>
              <a:rPr lang="en-US">
                <a:solidFill>
                  <a:srgbClr val="000000"/>
                </a:solidFill>
              </a:rPr>
              <a:t>Βασικές πτυχές που καλύπτονται</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Επίπεδα επάρκειας:</a:t>
            </a:r>
            <a:endParaRPr>
              <a:solidFill>
                <a:srgbClr val="000000"/>
              </a:solidFill>
            </a:endParaRPr>
          </a:p>
          <a:p>
            <a:pPr indent="-304800" lvl="0" marL="457200" rtl="0" algn="l">
              <a:lnSpc>
                <a:spcPct val="115000"/>
              </a:lnSpc>
              <a:spcBef>
                <a:spcPts val="1200"/>
              </a:spcBef>
              <a:spcAft>
                <a:spcPts val="0"/>
              </a:spcAft>
              <a:buSzPts val="1200"/>
              <a:buFont typeface="Calibri"/>
              <a:buAutoNum type="arabicPeriod"/>
            </a:pPr>
            <a:r>
              <a:rPr lang="en-US">
                <a:solidFill>
                  <a:srgbClr val="000000"/>
                </a:solidFill>
              </a:rPr>
              <a:t>Θεμέλιο: </a:t>
            </a:r>
            <a:r>
              <a:rPr lang="en-US"/>
              <a:t>αναγνώριση των περιβαλλοντικών επιπτώσεων της ψηφιακής τεχνολογίας - όπως η κατανάλωση ενέργειας, τα ηλεκτρονικά απόβλητα και η εξάντληση των πόρων.</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Ενδιάμεσο επίπεδο: Αναγνώριση συνήθων περιβαλλοντικών επιπτώσεων και συζήτηση στρατηγικών προστασίας.</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Προχωρημένοι: Επιλογή και εφαρμογή κατάλληλων λύσεων για τη μείωση της ψηφιακής περιβαλλοντικής βλάβης.</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Υψηλά εξειδικευμένο: Ανάπτυξη πολύπλοκων λύσεων, ενσωμάτωση νέων γνώσεων και καθοδήγηση άλλων.</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Παραδείγματα γνώσεων, δεξιοτήτων και στάσεων:</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Επίγνωση των περιβαλλοντικών επιπτώσεων της παραγωγής και χρήσης ψηφιακών συσκευών.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Αναγνώριση της ενεργειακής απόδοσης και των στρατηγικών χαμηλής τεχνολογίας για τη μείωση της κατανάλωσης.</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Κατανόηση "πράσινων" συμπεριφορών κατά την αγορά ψηφιακών συσκευών.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Ικανότητα δημιουργίας και εφαρμογής λύσεων σε πολύπλοκα περιβαλλοντικά ζητήματα.</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Περιπτώσεις χρήσης:</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Απασχόληση: Χρήση των μέσων κοινωνικής δικτύωσης για την ανταλλαγή στρατηγικών προστασίας του περιβάλλοντος εντός των οργανισμών.</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Εκπαίδευση: Αξιοποίηση ψηφιακών εκπαιδευτικών πλατφορμών για τη διάδοση της ευαισθητοποίησης σχετικά με τη βιωσιμότητα.</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Αυτό το πλαίσιο βοηθά τα άτομα να λαμβάνουν τεκμηριωμένες αποφάσεις για τη μείωση του οικολογικού αποτυπώματος της ψηφιακής τεχνολογίας. </a:t>
            </a:r>
            <a:r>
              <a:rPr lang="en-US"/>
              <a:t>Μπορεί να εφαρμοστεί σε διάφορα σενάρια του πραγματικού κόσμου για την προώθηση βιώσιμων ψηφιακών συνηθειών. Ακολουθούν ορισμένοι πρακτικοί τρόποι χρήσης αυτής της αρμοδιότητας:</a:t>
            </a:r>
            <a:endParaRPr/>
          </a:p>
          <a:p>
            <a:pPr indent="0" lvl="0" marL="0" rtl="0" algn="l">
              <a:lnSpc>
                <a:spcPct val="115000"/>
              </a:lnSpc>
              <a:spcBef>
                <a:spcPts val="1400"/>
              </a:spcBef>
              <a:spcAft>
                <a:spcPts val="0"/>
              </a:spcAft>
              <a:buClr>
                <a:schemeClr val="dk1"/>
              </a:buClr>
              <a:buSzPts val="1100"/>
              <a:buFont typeface="Arial"/>
              <a:buNone/>
            </a:pPr>
            <a:r>
              <a:rPr lang="en-US"/>
              <a:t>1. Ενεργειακά αποδοτικές ψηφιακές πρακτικές</a:t>
            </a:r>
            <a:endParaRPr/>
          </a:p>
          <a:p>
            <a:pPr indent="-304800" lvl="0" marL="457200" rtl="0" algn="l">
              <a:lnSpc>
                <a:spcPct val="115000"/>
              </a:lnSpc>
              <a:spcBef>
                <a:spcPts val="1200"/>
              </a:spcBef>
              <a:spcAft>
                <a:spcPts val="0"/>
              </a:spcAft>
              <a:buClr>
                <a:schemeClr val="dk1"/>
              </a:buClr>
              <a:buSzPts val="1200"/>
              <a:buFont typeface="Calibri"/>
              <a:buChar char="●"/>
            </a:pPr>
            <a:r>
              <a:rPr lang="en-US"/>
              <a:t>Προσαρμόστε τις ρυθμίσεις της συσκευής για βέλτιστη χρήση ενέργειας (π.χ. μείωση της φωτεινότητας της οθόνης, χρήση λειτουργιών εξοικονόμησης ενέργειας).</a:t>
            </a:r>
            <a:endParaRPr/>
          </a:p>
          <a:p>
            <a:pPr indent="-304800" lvl="0" marL="457200" rtl="0" algn="l">
              <a:lnSpc>
                <a:spcPct val="115000"/>
              </a:lnSpc>
              <a:spcBef>
                <a:spcPts val="0"/>
              </a:spcBef>
              <a:spcAft>
                <a:spcPts val="0"/>
              </a:spcAft>
              <a:buClr>
                <a:schemeClr val="dk1"/>
              </a:buClr>
              <a:buSzPts val="1200"/>
              <a:buFont typeface="Calibri"/>
              <a:buChar char="●"/>
            </a:pPr>
            <a:r>
              <a:rPr lang="en-US"/>
              <a:t>Απενεργοποιήστε τις αχρησιμοποίητες συσκευές αντί να τις αφήνετε σε κατάσταση αναμονής.</a:t>
            </a:r>
            <a:endParaRPr/>
          </a:p>
          <a:p>
            <a:pPr indent="-304800" lvl="0" marL="457200" rtl="0" algn="l">
              <a:lnSpc>
                <a:spcPct val="115000"/>
              </a:lnSpc>
              <a:spcBef>
                <a:spcPts val="0"/>
              </a:spcBef>
              <a:spcAft>
                <a:spcPts val="0"/>
              </a:spcAft>
              <a:buClr>
                <a:schemeClr val="dk1"/>
              </a:buClr>
              <a:buSzPts val="1200"/>
              <a:buFont typeface="Calibri"/>
              <a:buChar char="●"/>
            </a:pPr>
            <a:r>
              <a:rPr lang="en-US"/>
              <a:t>Επιλέξτε φιλικές προς το περιβάλλον μηχανές αναζήτησης που αντισταθμίζουν το αποτύπωμα άνθρακα.</a:t>
            </a:r>
            <a:endParaRPr/>
          </a:p>
          <a:p>
            <a:pPr indent="0" lvl="0" marL="0" rtl="0" algn="l">
              <a:lnSpc>
                <a:spcPct val="115000"/>
              </a:lnSpc>
              <a:spcBef>
                <a:spcPts val="1400"/>
              </a:spcBef>
              <a:spcAft>
                <a:spcPts val="0"/>
              </a:spcAft>
              <a:buClr>
                <a:schemeClr val="dk1"/>
              </a:buClr>
              <a:buSzPts val="1100"/>
              <a:buFont typeface="Arial"/>
              <a:buNone/>
            </a:pPr>
            <a:r>
              <a:rPr lang="en-US"/>
              <a:t>2. Βιώσιμη ψηφιακή κατανάλωση</a:t>
            </a:r>
            <a:endParaRPr/>
          </a:p>
          <a:p>
            <a:pPr indent="-304800" lvl="0" marL="457200" rtl="0" algn="l">
              <a:lnSpc>
                <a:spcPct val="115000"/>
              </a:lnSpc>
              <a:spcBef>
                <a:spcPts val="1200"/>
              </a:spcBef>
              <a:spcAft>
                <a:spcPts val="0"/>
              </a:spcAft>
              <a:buClr>
                <a:schemeClr val="dk1"/>
              </a:buClr>
              <a:buSzPts val="1200"/>
              <a:buFont typeface="Calibri"/>
              <a:buChar char="●"/>
            </a:pPr>
            <a:r>
              <a:rPr lang="en-US"/>
              <a:t>Επιμηκύνετε τη διάρκεια ζωής των συσκευών μέσω της κατάλληλης συντήρησης, των ενημερώσεων λογισμικού και των επισκευών αντί της συχνής αντικατάστασης των gadgets.</a:t>
            </a:r>
            <a:endParaRPr/>
          </a:p>
          <a:p>
            <a:pPr indent="-304800" lvl="0" marL="457200" rtl="0" algn="l">
              <a:lnSpc>
                <a:spcPct val="115000"/>
              </a:lnSpc>
              <a:spcBef>
                <a:spcPts val="0"/>
              </a:spcBef>
              <a:spcAft>
                <a:spcPts val="0"/>
              </a:spcAft>
              <a:buClr>
                <a:schemeClr val="dk1"/>
              </a:buClr>
              <a:buSzPts val="1200"/>
              <a:buFont typeface="Calibri"/>
              <a:buChar char="●"/>
            </a:pPr>
            <a:r>
              <a:rPr lang="en-US"/>
              <a:t>Ανακυκλώστε υπεύθυνα τα ηλεκτρονικά απόβλητα χρησιμοποιώντας πιστοποιημένα προγράμματα συλλογής ηλεκτρονικών αποβλήτων.</a:t>
            </a:r>
            <a:endParaRPr/>
          </a:p>
          <a:p>
            <a:pPr indent="-304800" lvl="0" marL="457200" rtl="0" algn="l">
              <a:lnSpc>
                <a:spcPct val="115000"/>
              </a:lnSpc>
              <a:spcBef>
                <a:spcPts val="0"/>
              </a:spcBef>
              <a:spcAft>
                <a:spcPts val="0"/>
              </a:spcAft>
              <a:buClr>
                <a:schemeClr val="dk1"/>
              </a:buClr>
              <a:buSzPts val="1200"/>
              <a:buFont typeface="Calibri"/>
              <a:buChar char="●"/>
            </a:pPr>
            <a:r>
              <a:rPr lang="en-US"/>
              <a:t>Προτιμήστε ανακατασκευασμένα ή μεταχειρισμένα ηλεκτρονικά προϊόντα για να μειώσετε τον αντίκτυπο της κατασκευής.</a:t>
            </a:r>
            <a:endParaRPr/>
          </a:p>
          <a:p>
            <a:pPr indent="0" lvl="0" marL="0" rtl="0" algn="l">
              <a:lnSpc>
                <a:spcPct val="115000"/>
              </a:lnSpc>
              <a:spcBef>
                <a:spcPts val="1400"/>
              </a:spcBef>
              <a:spcAft>
                <a:spcPts val="0"/>
              </a:spcAft>
              <a:buClr>
                <a:schemeClr val="dk1"/>
              </a:buClr>
              <a:buSzPts val="1100"/>
              <a:buFont typeface="Arial"/>
              <a:buNone/>
            </a:pPr>
            <a:r>
              <a:rPr lang="en-US"/>
              <a:t>3. Πράσινη ψηφιακή εργασία και εκπαίδευση</a:t>
            </a:r>
            <a:endParaRPr/>
          </a:p>
          <a:p>
            <a:pPr indent="-304800" lvl="0" marL="457200" rtl="0" algn="l">
              <a:lnSpc>
                <a:spcPct val="115000"/>
              </a:lnSpc>
              <a:spcBef>
                <a:spcPts val="1200"/>
              </a:spcBef>
              <a:spcAft>
                <a:spcPts val="0"/>
              </a:spcAft>
              <a:buClr>
                <a:schemeClr val="dk1"/>
              </a:buClr>
              <a:buSzPts val="1200"/>
              <a:buFont typeface="Calibri"/>
              <a:buChar char="●"/>
            </a:pPr>
            <a:r>
              <a:rPr lang="en-US"/>
              <a:t>Προωθήστε περιβάλλοντα εργασίας χωρίς χαρτί, χρησιμοποιώντας ψηφιακά εργαλεία αντί για υπερβολικές εκτυπώσεις.</a:t>
            </a:r>
            <a:endParaRPr/>
          </a:p>
          <a:p>
            <a:pPr indent="-304800" lvl="0" marL="457200" rtl="0" algn="l">
              <a:lnSpc>
                <a:spcPct val="115000"/>
              </a:lnSpc>
              <a:spcBef>
                <a:spcPts val="0"/>
              </a:spcBef>
              <a:spcAft>
                <a:spcPts val="0"/>
              </a:spcAft>
              <a:buClr>
                <a:schemeClr val="dk1"/>
              </a:buClr>
              <a:buSzPts val="1200"/>
              <a:buFont typeface="Calibri"/>
              <a:buChar char="●"/>
            </a:pPr>
            <a:r>
              <a:rPr lang="en-US"/>
              <a:t>Χρησιμοποιήστε αποτελεσματικά την αποθήκευση στο νέφος για να ελαχιστοποιήσετε την περιττή αποθήκευση δεδομένων και την κατανάλωση ενέργειας.</a:t>
            </a:r>
            <a:endParaRPr/>
          </a:p>
          <a:p>
            <a:pPr indent="-304800" lvl="0" marL="457200" rtl="0" algn="l">
              <a:lnSpc>
                <a:spcPct val="115000"/>
              </a:lnSpc>
              <a:spcBef>
                <a:spcPts val="0"/>
              </a:spcBef>
              <a:spcAft>
                <a:spcPts val="0"/>
              </a:spcAft>
              <a:buClr>
                <a:schemeClr val="dk1"/>
              </a:buClr>
              <a:buSzPts val="1200"/>
              <a:buFont typeface="Calibri"/>
              <a:buChar char="●"/>
            </a:pPr>
            <a:r>
              <a:rPr lang="en-US"/>
              <a:t>Ενθαρρύνετε τις εικονικές συσκέψεις αντί των συχνών ταξιδιών για να μειώσετε τις εκπομπές διοξειδίου του άνθρακα.</a:t>
            </a:r>
            <a:endParaRPr/>
          </a:p>
          <a:p>
            <a:pPr indent="0" lvl="0" marL="0" rtl="0" algn="l">
              <a:lnSpc>
                <a:spcPct val="115000"/>
              </a:lnSpc>
              <a:spcBef>
                <a:spcPts val="1400"/>
              </a:spcBef>
              <a:spcAft>
                <a:spcPts val="0"/>
              </a:spcAft>
              <a:buClr>
                <a:schemeClr val="dk1"/>
              </a:buClr>
              <a:buSzPts val="1100"/>
              <a:buFont typeface="Arial"/>
              <a:buNone/>
            </a:pPr>
            <a:r>
              <a:rPr lang="en-US"/>
              <a:t>4. Προάσπιση &amp; ευαισθητοποίηση</a:t>
            </a:r>
            <a:endParaRPr/>
          </a:p>
          <a:p>
            <a:pPr indent="-304800" lvl="0" marL="457200" rtl="0" algn="l">
              <a:lnSpc>
                <a:spcPct val="115000"/>
              </a:lnSpc>
              <a:spcBef>
                <a:spcPts val="1200"/>
              </a:spcBef>
              <a:spcAft>
                <a:spcPts val="0"/>
              </a:spcAft>
              <a:buClr>
                <a:schemeClr val="dk1"/>
              </a:buClr>
              <a:buSzPts val="1200"/>
              <a:buFont typeface="Calibri"/>
              <a:buChar char="●"/>
            </a:pPr>
            <a:r>
              <a:rPr lang="en-US"/>
              <a:t>Μοιραστείτε στρατηγικές προστασίας του περιβάλλοντος μέσω των μέσων κοινωνικής δικτύωσης, των ιστολογίων ή των διαδικτυακών κοινοτήτων.</a:t>
            </a:r>
            <a:endParaRPr/>
          </a:p>
          <a:p>
            <a:pPr indent="-304800" lvl="0" marL="457200" rtl="0" algn="l">
              <a:lnSpc>
                <a:spcPct val="115000"/>
              </a:lnSpc>
              <a:spcBef>
                <a:spcPts val="0"/>
              </a:spcBef>
              <a:spcAft>
                <a:spcPts val="0"/>
              </a:spcAft>
              <a:buClr>
                <a:schemeClr val="dk1"/>
              </a:buClr>
              <a:buSzPts val="1200"/>
              <a:buFont typeface="Calibri"/>
              <a:buChar char="●"/>
            </a:pPr>
            <a:r>
              <a:rPr lang="en-US"/>
              <a:t>Αναπτύξτε ή υποστηρίξτε βιώσιμες τεχνολογικές καινοτομίες, όπως εφαρμογές που παρακολουθούν τη χρήση ενέργειας ή προωθούν φιλικές προς το περιβάλλον συμπεριφορές.</a:t>
            </a:r>
            <a:endParaRPr/>
          </a:p>
          <a:p>
            <a:pPr indent="-304800" lvl="0" marL="457200" rtl="0" algn="l">
              <a:lnSpc>
                <a:spcPct val="115000"/>
              </a:lnSpc>
              <a:spcBef>
                <a:spcPts val="0"/>
              </a:spcBef>
              <a:spcAft>
                <a:spcPts val="0"/>
              </a:spcAft>
              <a:buClr>
                <a:schemeClr val="dk1"/>
              </a:buClr>
              <a:buSzPts val="1200"/>
              <a:buFont typeface="Calibri"/>
              <a:buChar char="●"/>
            </a:pPr>
            <a:r>
              <a:rPr lang="en-US"/>
              <a:t>Εκπαιδεύστε τους άλλους σχετικά με τον περιβαλλοντικό αντίκτυπο της ψηφιακής τεχνολογίας και τον τρόπο ελαχιστοποίησής του.</a:t>
            </a:r>
            <a:endParaRPr/>
          </a:p>
          <a:p>
            <a:pPr indent="0" lvl="0" marL="0" rtl="0" algn="l">
              <a:lnSpc>
                <a:spcPct val="115000"/>
              </a:lnSpc>
              <a:spcBef>
                <a:spcPts val="1200"/>
              </a:spcBef>
              <a:spcAft>
                <a:spcPts val="0"/>
              </a:spcAft>
              <a:buClr>
                <a:schemeClr val="dk1"/>
              </a:buClr>
              <a:buSzPts val="1100"/>
              <a:buFont typeface="Arial"/>
              <a:buNone/>
            </a:pPr>
            <a:r>
              <a:rPr lang="en-US"/>
              <a:t>Κάθε ένα από αυτά τα βήματα συμβάλλει στη δημιουργία ενός πιο βιώσιμου ψηφιακού οικοσυστήματος - μικρές αλλαγές που αθροίζουν σε σημαντικές θετικές επιπτώσεις.</a:t>
            </a:r>
            <a:endParaRPr/>
          </a:p>
          <a:p>
            <a:pPr indent="0" lvl="0" marL="0" rtl="0" algn="l">
              <a:lnSpc>
                <a:spcPct val="115000"/>
              </a:lnSpc>
              <a:spcBef>
                <a:spcPts val="1200"/>
              </a:spcBef>
              <a:spcAft>
                <a:spcPts val="0"/>
              </a:spcAft>
              <a:buSzPts val="1400"/>
              <a:buNone/>
            </a:pPr>
            <a:r>
              <a:t/>
            </a:r>
            <a:endParaRPr>
              <a:solidFill>
                <a:srgbClr val="000000"/>
              </a:solidFill>
            </a:endParaRPr>
          </a:p>
          <a:p>
            <a:pPr indent="0" lvl="0" marL="0" rtl="0" algn="l">
              <a:lnSpc>
                <a:spcPct val="100000"/>
              </a:lnSpc>
              <a:spcBef>
                <a:spcPts val="1200"/>
              </a:spcBef>
              <a:spcAft>
                <a:spcPts val="0"/>
              </a:spcAft>
              <a:buSzPts val="1400"/>
              <a:buNone/>
            </a:pPr>
            <a:r>
              <a:t/>
            </a:r>
            <a:endParaRPr/>
          </a:p>
        </p:txBody>
      </p:sp>
      <p:sp>
        <p:nvSpPr>
          <p:cNvPr id="305" name="Google Shape;305;g329f623bc3f_0_4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29f623bc3f_0_5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Αυτός είναι ο ορισμός που δίνεται από το </a:t>
            </a:r>
            <a:r>
              <a:rPr b="1" lang="en-US" sz="1200">
                <a:latin typeface="Arial"/>
                <a:ea typeface="Arial"/>
                <a:cs typeface="Arial"/>
                <a:sym typeface="Arial"/>
              </a:rPr>
              <a:t>ΠΨΙ</a:t>
            </a:r>
            <a:endParaRPr/>
          </a:p>
        </p:txBody>
      </p:sp>
      <p:sp>
        <p:nvSpPr>
          <p:cNvPr id="316" name="Google Shape;316;g329f623bc3f_0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Αυτή η διαφάνεια παρέχει οδηγίες για μια δραστηριότητα που θα σας βοηθήσει να προβληματιστείτε σχετικά με το σημερινό μάθημα για το </a:t>
            </a:r>
            <a:r>
              <a:rPr b="1" lang="en-US">
                <a:latin typeface="Arial"/>
                <a:ea typeface="Arial"/>
                <a:cs typeface="Arial"/>
                <a:sym typeface="Arial"/>
              </a:rPr>
              <a:t>Ευρωπαϊκό Πλαίσιο Ψηφιακής Επάρκειας (ΠΨΙ)</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Αφιερώστε λίγο χρόνο για να σκεφτείτε πώς το </a:t>
            </a:r>
            <a:r>
              <a:rPr b="1" lang="en-US">
                <a:latin typeface="Arial"/>
                <a:ea typeface="Arial"/>
                <a:cs typeface="Arial"/>
                <a:sym typeface="Arial"/>
              </a:rPr>
              <a:t>ΠΨΙ συνδέεται με τις διδακτικές και μαθησιακές σας πρακτικές</a:t>
            </a:r>
            <a:r>
              <a:rPr lang="en-US">
                <a:latin typeface="Arial"/>
                <a:ea typeface="Arial"/>
                <a:cs typeface="Arial"/>
                <a:sym typeface="Arial"/>
              </a:rPr>
              <a:t>. Πώς οι ικανότητές του ευθυγραμμίζονται τόσο με καταστάσεις </a:t>
            </a:r>
            <a:r>
              <a:rPr b="1" lang="en-US">
                <a:latin typeface="Arial"/>
                <a:ea typeface="Arial"/>
                <a:cs typeface="Arial"/>
                <a:sym typeface="Arial"/>
              </a:rPr>
              <a:t>της πραγματικής ζωής </a:t>
            </a:r>
            <a:r>
              <a:rPr lang="en-US">
                <a:latin typeface="Arial"/>
                <a:ea typeface="Arial"/>
                <a:cs typeface="Arial"/>
                <a:sym typeface="Arial"/>
              </a:rPr>
              <a:t>όσο και με το </a:t>
            </a:r>
            <a:r>
              <a:rPr b="1" lang="en-US">
                <a:latin typeface="Arial"/>
                <a:ea typeface="Arial"/>
                <a:cs typeface="Arial"/>
                <a:sym typeface="Arial"/>
              </a:rPr>
              <a:t>σχολικό πλαίσιο</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Για να εδραιώσετε τη μάθησή σας, δοκιμάστε να εφαρμόσετε </a:t>
            </a:r>
            <a:r>
              <a:rPr b="1" lang="en-US">
                <a:latin typeface="Arial"/>
                <a:ea typeface="Arial"/>
                <a:cs typeface="Arial"/>
                <a:sym typeface="Arial"/>
              </a:rPr>
              <a:t>ένα από τα προτεινόμενα μαθησιακά σενάρια </a:t>
            </a:r>
            <a:r>
              <a:rPr lang="en-US">
                <a:latin typeface="Arial"/>
                <a:ea typeface="Arial"/>
                <a:cs typeface="Arial"/>
                <a:sym typeface="Arial"/>
              </a:rPr>
              <a:t>στις τάξεις σας. Στη συνέχεια, προκαλέστε τον εαυτό σας να </a:t>
            </a:r>
            <a:r>
              <a:rPr b="1" lang="en-US">
                <a:latin typeface="Arial"/>
                <a:ea typeface="Arial"/>
                <a:cs typeface="Arial"/>
                <a:sym typeface="Arial"/>
              </a:rPr>
              <a:t>δημιουργήσει ένα νέο μαθησιακό σενάριο </a:t>
            </a:r>
            <a:r>
              <a:rPr lang="en-US">
                <a:latin typeface="Arial"/>
                <a:ea typeface="Arial"/>
                <a:cs typeface="Arial"/>
                <a:sym typeface="Arial"/>
              </a:rPr>
              <a:t>που να επικεντρώνεται σε μια διαφορετική ψηφιακή ικανότητα.</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15000"/>
              </a:lnSpc>
              <a:spcBef>
                <a:spcPts val="1200"/>
              </a:spcBef>
              <a:spcAft>
                <a:spcPts val="0"/>
              </a:spcAft>
              <a:buSzPts val="1100"/>
              <a:buNone/>
            </a:pPr>
            <a:r>
              <a:rPr lang="en-US">
                <a:latin typeface="Arial"/>
                <a:ea typeface="Arial"/>
                <a:cs typeface="Arial"/>
                <a:sym typeface="Arial"/>
              </a:rPr>
              <a:t>Αυτός ο προβληματισμός και η πρακτική δραστηριότητα θα σας βοηθήσουν να εμβαθύνετε στην κατανόηση του τρόπου με τον οποίο μπορείτε να ενσωματώσετε αποτελεσματικά τις ψηφιακές ικανότητες στη διδασκαλία σας.</a:t>
            </a:r>
            <a:br>
              <a:rPr lang="en-US">
                <a:latin typeface="Arial"/>
                <a:ea typeface="Arial"/>
                <a:cs typeface="Arial"/>
                <a:sym typeface="Arial"/>
              </a:rPr>
            </a:br>
            <a:r>
              <a:rPr lang="en-US">
                <a:latin typeface="Arial"/>
                <a:ea typeface="Arial"/>
                <a:cs typeface="Arial"/>
                <a:sym typeface="Arial"/>
              </a:rPr>
              <a:t>μια δεύτερη δραστηριότητα μπορεί να είναι:</a:t>
            </a:r>
            <a:endParaRPr>
              <a:latin typeface="Arial"/>
              <a:ea typeface="Arial"/>
              <a:cs typeface="Arial"/>
              <a:sym typeface="Arial"/>
            </a:endParaRPr>
          </a:p>
          <a:p>
            <a:pPr indent="0" lvl="0" marL="0" rtl="0" algn="l">
              <a:lnSpc>
                <a:spcPct val="115000"/>
              </a:lnSpc>
              <a:spcBef>
                <a:spcPts val="1200"/>
              </a:spcBef>
              <a:spcAft>
                <a:spcPts val="0"/>
              </a:spcAft>
              <a:buSzPts val="1100"/>
              <a:buNone/>
            </a:pPr>
            <a:r>
              <a:rPr lang="en-US">
                <a:latin typeface="Arial"/>
                <a:ea typeface="Arial"/>
                <a:cs typeface="Arial"/>
                <a:sym typeface="Arial"/>
              </a:rPr>
              <a:t> </a:t>
            </a:r>
            <a:br>
              <a:rPr lang="en-US">
                <a:latin typeface="Arial"/>
                <a:ea typeface="Arial"/>
                <a:cs typeface="Arial"/>
                <a:sym typeface="Arial"/>
              </a:rPr>
            </a:br>
            <a:r>
              <a:rPr lang="en-US">
                <a:solidFill>
                  <a:srgbClr val="1D1D1B"/>
                </a:solidFill>
              </a:rPr>
              <a:t>Οδηγίες</a:t>
            </a:r>
            <a:endParaRPr>
              <a:solidFill>
                <a:srgbClr val="1D1D1B"/>
              </a:solidFill>
            </a:endParaRPr>
          </a:p>
          <a:p>
            <a:pPr indent="-304800" lvl="0" marL="457200" rtl="0" algn="l">
              <a:lnSpc>
                <a:spcPct val="90000"/>
              </a:lnSpc>
              <a:spcBef>
                <a:spcPts val="1200"/>
              </a:spcBef>
              <a:spcAft>
                <a:spcPts val="0"/>
              </a:spcAft>
              <a:buClr>
                <a:srgbClr val="1D1D1B"/>
              </a:buClr>
              <a:buSzPts val="1200"/>
              <a:buChar char="-"/>
            </a:pPr>
            <a:r>
              <a:rPr lang="en-US">
                <a:solidFill>
                  <a:srgbClr val="1D1D1B"/>
                </a:solidFill>
              </a:rPr>
              <a:t>Ομαδοποιήστε τα εκπαιδευόμενα άτομα σε μικρές ομάδες (όχι πάνω από 3 ή 4 ανά ομάδα)</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Δείξτε στα εκπαιδευόμενα άτομα το έγγραφο DCF (ΕΔΩ)</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Ζητήστε από τα εκπαιδευόμενα άτομα να προβληματιστούν σχετικά με μία από τις αναφερόμενες ικανότητες και, ακολουθώντας τη δομή του DCF να σχεδιάσουν τουλάχιστον ένα παράδειγμα μιας δραστηριότητας που μπορεί να γίνει στην τάξη για την τόνωση των μαθητών αυτής της ικανότητας - δραστηριότητα καταιγισμού ιδεών</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Μοιραστείτε τις ιδέες μεταξύ των ομάδων και επισημάνετε τα μηνύματα που πρέπει να πάρετε μαζί σας</a:t>
            </a:r>
            <a:endParaRPr>
              <a:solidFill>
                <a:srgbClr val="1D1D1B"/>
              </a:solidFill>
            </a:endParaRPr>
          </a:p>
          <a:p>
            <a:pPr indent="-228600" lvl="0" marL="457200" rtl="0" algn="l">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327" name="Google Shape;32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555728db8b_0_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εργασία για το σπίτι είναι ένας τρόπος να καλέσετε τους εκπαιδευτικούς να προβληματιστούν σχετικά με το εθνικό τους πρόγραμμα σπουδών υπό το πρίσμα της επαγγελματικής σας εμπειρίας.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Ακολουθεί μια ακολουθία οδηγιών που πρέπει να δώσετε στους εκπαιδευτικούς για να ολοκληρώσουν την εργασία στο σπίτι:</a:t>
            </a:r>
            <a:br>
              <a:rPr lang="en-US"/>
            </a:br>
            <a:r>
              <a:rPr lang="en-US"/>
              <a:t>- Αρχικά ξεκινήστε από το εθνικό σας πρόγραμμα σπουδών για την ψηφιακή εκπαίδευση, αξιολογήστε αν το πρόγραμμα σπουδών είναι πρακτικό, επίκαιρο, ρεαλιστικό ή χρειάζεται μεταρρύθμιση. Η ανάλυσή σας θα πρέπει να είναι συνοπτική, περίπου 300-400 λέξεις, και να βασίζεται στο δικό σας πλαίσιο.</a:t>
            </a:r>
            <a:endParaRPr/>
          </a:p>
          <a:p>
            <a:pPr indent="0" lvl="0" marL="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US"/>
              <a:t>Στη συνέχεια, συνοψίστε εν συντομία τα κύρια σημεία του πλαισίου ψηφιακών ικανοτήτων της ΕΕ (DigComp) και συγκρίνετε το με το εθνικό σας πρόγραμμα σπουδών. Επικεντρωθείτε στους τομείς ευθυγράμμισης και απόκλισης, ιδίως όσον αφορά την ενσωμάτωση των ψηφιακών δεξιοτήτων. Αυτή η ενότητα θα πρέπει να είναι περίπου 400-500 λέξεις.</a:t>
            </a:r>
            <a:endParaRPr/>
          </a:p>
          <a:p>
            <a:pPr indent="-228600" lvl="0" marL="45720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Παρακαλείσθε να διατηρήσετε τη συνολική έκταση κάτω από 1000 λέξεις και να υποβάλετε την εργασία σας σε μορφή PDF ή Word έως την [εισάγετε την προθεσμία].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Η εργασία αυτή αποσκοπεί στην ενθάρρυνση του κριτικού προβληματισμού και στην προώθηση της ευθυγράμμισης με τους ευρωπαϊκούς στόχους για τις ψηφιακές δεξιότητες.</a:t>
            </a:r>
            <a:endParaRPr/>
          </a:p>
        </p:txBody>
      </p:sp>
      <p:sp>
        <p:nvSpPr>
          <p:cNvPr id="333" name="Google Shape;333;g3555728db8b_0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είναι χρήσιμη για να μοιραστείτε με τους εκπαιδευόμενους κάποιες πρόσθετες πληροφορίες σχετικά με το ΠΨΙ, το σχέδιο δράσης και.... Μπορούν να χρησιμοποιήσουν τα έγγραφα ως υλικό για προσωπική μελέτη και ως οδηγό για τις μελλοντικές δραστηριότητες της επιμόρφωσης.</a:t>
            </a:r>
            <a:endParaRPr/>
          </a:p>
        </p:txBody>
      </p:sp>
      <p:sp>
        <p:nvSpPr>
          <p:cNvPr id="339" name="Google Shape;33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5773f6aa0f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5773f6aa0f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διαφάνεια είναι απλώς μια υπενθύμιση για εσάς και ένας τρόπος να παρουσιάσετε στους εκπαιδευόμενους/στις εκπαιδευόμενες ποια είναι τα αναμενόμενα εκπαιδευτικά αποτελέσματα αυτής της ενότητας.</a:t>
            </a:r>
            <a:endParaRPr/>
          </a:p>
        </p:txBody>
      </p:sp>
      <p:sp>
        <p:nvSpPr>
          <p:cNvPr id="140" name="Google Shape;14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555728db8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g3555728db8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g3555728db8b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555728db8b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3555728db8b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4" name="Google Shape;154;g3555728db8b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Με αυτή την εισαγωγική διαφάνεια μπορείτε να εξηγήσετε στους εκπαιδευόμενους/εκπαιδευόμενες το κύριο θέμα της ενότητας και πώς συνδέεται με το έργο TINKER.</a:t>
            </a:r>
            <a:br>
              <a:rPr lang="en-US"/>
            </a:br>
            <a:r>
              <a:rPr lang="en-US"/>
              <a:t>Σε αυτό το μάθημα, θα εξερευνήσουμε το Ευρωπαϊκό Πλαίσιο Ψηφιακών Ικανοτήτων, το οποίο χρησιμεύει ως σημείο αναφοράς για όλες τις χώρες της ΕΕ κατά το σχεδιασμό των εθνικών προγραμμάτων σπουδών. Η κατανόηση αυτού του πλαισίου είναι απαραίτητη για τους/τις εκπαιδευτικούς, καθώς διασφαλίζει ότι οι ψηφιακές δεξιότητες που διδάσκουν ευθυγραμμίζονται με αναγνωρισμένα πρότυπα σε ολόκληρη την Ευρώπη.</a:t>
            </a:r>
            <a:endParaRPr/>
          </a:p>
          <a:p>
            <a:pPr indent="0" lvl="0" marL="0" rtl="0" algn="l">
              <a:lnSpc>
                <a:spcPct val="115000"/>
              </a:lnSpc>
              <a:spcBef>
                <a:spcPts val="1200"/>
              </a:spcBef>
              <a:spcAft>
                <a:spcPts val="0"/>
              </a:spcAft>
              <a:buClr>
                <a:schemeClr val="dk1"/>
              </a:buClr>
              <a:buSzPts val="1100"/>
              <a:buFont typeface="Arial"/>
              <a:buNone/>
            </a:pPr>
            <a:r>
              <a:rPr lang="en-US"/>
              <a:t>Με την εξοικείωση με το πλαίσιο, οι εκπαιδευτικοί μπορούν να αντιμετωπίσουν καλύτερα τις βασικές ψηφιακές ικανότητες που θα χρειαστούν οι μαθητές/μαθήτριες στο μέλλον. Αυτό είναι ζωτικής σημασίας για την προετοιμασία των μαθητών/μαθητριών όχι μόνο για ακαδημαϊκή επιτυχία αλλά και για το εξελισσόμενο ψηφιακό τοπίο στην επαγγελματική τους ζωή.</a:t>
            </a:r>
            <a:endParaRPr/>
          </a:p>
          <a:p>
            <a:pPr indent="0" lvl="0" marL="0" rtl="0" algn="l">
              <a:lnSpc>
                <a:spcPct val="115000"/>
              </a:lnSpc>
              <a:spcBef>
                <a:spcPts val="1200"/>
              </a:spcBef>
              <a:spcAft>
                <a:spcPts val="0"/>
              </a:spcAft>
              <a:buClr>
                <a:schemeClr val="dk1"/>
              </a:buClr>
              <a:buSzPts val="1100"/>
              <a:buFont typeface="Arial"/>
              <a:buNone/>
            </a:pPr>
            <a:r>
              <a:rPr lang="en-US"/>
              <a:t>Το πλαίσιο παρέχει επίσης πρακτική καθοδήγηση για την ενσωμάτωση των ψηφιακών ικανοτήτων στα υφιστάμενα προγράμματα σπουδών. Υποστηρίζει τη διαθεματική μάθηση, βοηθώντας τους/τις εκπαιδευτικούς να ενσωματώσουν τις ψηφιακές δεξιότητες με ουσιαστικό τρόπο, καθιστώντας τα μαθήματα πιο ελκυστικά και συναφή. Τελικά, εξοπλίζει τους μαθητές/τις μαθήτριες με τον ψηφιακό γραμματισμό που χρειάζονται για να ευδοκιμήσουν σε έναν ολοένα και πιο ψηφιακό κόσμο.</a:t>
            </a:r>
            <a:endParaRPr/>
          </a:p>
          <a:p>
            <a:pPr indent="0" lvl="0" marL="0" rtl="0" algn="l">
              <a:lnSpc>
                <a:spcPct val="100000"/>
              </a:lnSpc>
              <a:spcBef>
                <a:spcPts val="1200"/>
              </a:spcBef>
              <a:spcAft>
                <a:spcPts val="0"/>
              </a:spcAft>
              <a:buSzPts val="1400"/>
              <a:buNone/>
            </a:pPr>
            <a:r>
              <a:t/>
            </a:r>
            <a:endParaRPr/>
          </a:p>
        </p:txBody>
      </p:sp>
      <p:sp>
        <p:nvSpPr>
          <p:cNvPr id="160" name="Google Shape;16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ccac1596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4ccac15964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Για αυτή τη δραστηριότητα, θα ξεκινήσουμε με τη συμμετοχή σας σε μια συζήτηση σχετικά με τα τρέχοντα επίπεδα ψηφιακής επάρκειας - DigiComp - στις χώρες της ΕΕ. Σκεφτείτε τι γνωρίζετε σχετικά με το πόσο ψηφιακά προετοιμασμένα είναι τα διάφορα έθνη και τι μπορεί να επηρεάζει αυτές τις διαφορές.</a:t>
            </a:r>
            <a:endParaRPr/>
          </a:p>
          <a:p>
            <a:pPr indent="0" lvl="0" marL="0" rtl="0" algn="l">
              <a:lnSpc>
                <a:spcPct val="115000"/>
              </a:lnSpc>
              <a:spcBef>
                <a:spcPts val="1200"/>
              </a:spcBef>
              <a:spcAft>
                <a:spcPts val="0"/>
              </a:spcAft>
              <a:buClr>
                <a:schemeClr val="dk1"/>
              </a:buClr>
              <a:buSzPts val="1100"/>
              <a:buFont typeface="Arial"/>
              <a:buNone/>
            </a:pPr>
            <a:r>
              <a:rPr lang="en-US"/>
              <a:t>Στη συνέχεια, ας το φέρουμε πιο κοντά στο σπίτι: σκεφτείτε τις δικές σας ψηφιακές δεξιότητες. Τι αναμένεται να είστε σε θέση να κάνετε σήμερα, ως εκπαιδευτικός σε ένα ψηφιακό σχολικό περιβάλλον; Σκεφτείτε πράγματα όπως η χρήση ψηφιακών εργαλείων για τη διδασκαλία, η αξιολόγηση των μαθητών/μαθητριών στο διαδίκτυο, η διαχείριση της ψηφιακής ασφάλειας ή η προώθηση της ψηφιακής ιθαγένειας.</a:t>
            </a:r>
            <a:endParaRPr/>
          </a:p>
          <a:p>
            <a:pPr indent="0" lvl="0" marL="0" rtl="0" algn="l">
              <a:lnSpc>
                <a:spcPct val="115000"/>
              </a:lnSpc>
              <a:spcBef>
                <a:spcPts val="1200"/>
              </a:spcBef>
              <a:spcAft>
                <a:spcPts val="0"/>
              </a:spcAft>
              <a:buClr>
                <a:schemeClr val="dk1"/>
              </a:buClr>
              <a:buSzPts val="1100"/>
              <a:buFont typeface="Arial"/>
              <a:buNone/>
            </a:pPr>
            <a:r>
              <a:rPr lang="en-US"/>
              <a:t>Αυτός ο αυτοστοχασμός θα μας βοηθήσει να καταλάβουμε πού βρισκόμαστε προσωπικά, ενώ παράλληλα θα ανοίξει μια ευρύτερη συζήτηση σχετικά με την εθνική και θεσμική ετοιμότητα στην εποχή της ψηφιακής εκπαίδευσης.</a:t>
            </a:r>
            <a:endParaRPr/>
          </a:p>
          <a:p>
            <a:pPr indent="0" lvl="0" marL="0" rtl="0" algn="l">
              <a:lnSpc>
                <a:spcPct val="100000"/>
              </a:lnSpc>
              <a:spcBef>
                <a:spcPts val="1200"/>
              </a:spcBef>
              <a:spcAft>
                <a:spcPts val="0"/>
              </a:spcAft>
              <a:buSzPts val="1400"/>
              <a:buNone/>
            </a:pPr>
            <a:r>
              <a:t/>
            </a:r>
            <a:endParaRPr/>
          </a:p>
        </p:txBody>
      </p:sp>
      <p:sp>
        <p:nvSpPr>
          <p:cNvPr id="167" name="Google Shape;167;g34ccac15964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Ο ψηφιακός μετασχηματισμός της Ευρώπης θα επιταχυνθεί με την ταχεία πρόοδο νέων τεχνολογιών, όπως η τεχνητή νοημοσύνη, η ρομποτική, το cloud computing και το blockchain. Όπως και οι προηγούμενες μεγάλες τεχνολογικές εξελίξεις, η ψηφιοποίηση επηρεάζει τον τρόπο με τον οποίο οι άνθρωποι ζουν, αλληλεπιδρούν, σπουδάζουν και εργάζονται. Ενώ υπάρχουν πολλές ευκαιρίες που προκύπτουν από τον ψηφιακό μετασχηματισμό, ο μεγαλύτερος κίνδυνος σήμερα είναι μια κοινωνία που δεν είναι προετοιμασμένη για το μέλλον. </a:t>
            </a:r>
            <a:endParaRPr sz="1100">
              <a:solidFill>
                <a:srgbClr val="1D1D1B"/>
              </a:solidFill>
            </a:endParaRPr>
          </a:p>
          <a:p>
            <a:pPr indent="0" lvl="0" marL="0" rtl="0" algn="l">
              <a:lnSpc>
                <a:spcPct val="100000"/>
              </a:lnSpc>
              <a:spcBef>
                <a:spcPts val="1000"/>
              </a:spcBef>
              <a:spcAft>
                <a:spcPts val="0"/>
              </a:spcAft>
              <a:buSzPts val="1100"/>
              <a:buNone/>
            </a:pPr>
            <a:r>
              <a:rPr lang="en-US" sz="1100">
                <a:solidFill>
                  <a:srgbClr val="1D1D1B"/>
                </a:solidFill>
              </a:rPr>
              <a:t>Αυτό το διάγραμμα δείχνει το μέσο επίπεδο ψηφιακών ικανοτήτων στις χώρες της ΕΕ.  - Μια διαφάνεια μπορεί να προστεθεί εδώ→ για να δείξει το επίπεδο των ψηφιακών ικανοτήτων στην Ιταλία, την Ιρλανδία, την Κροατία, τις Κάτω Χώρες και την Κύπρο.</a:t>
            </a:r>
            <a:endParaRPr sz="1100">
              <a:solidFill>
                <a:srgbClr val="1D1D1B"/>
              </a:solidFill>
            </a:endParaRPr>
          </a:p>
          <a:p>
            <a:pPr indent="0" lvl="0" marL="0" rtl="0" algn="l">
              <a:lnSpc>
                <a:spcPct val="100000"/>
              </a:lnSpc>
              <a:spcBef>
                <a:spcPts val="1000"/>
              </a:spcBef>
              <a:spcAft>
                <a:spcPts val="1000"/>
              </a:spcAft>
              <a:buClr>
                <a:schemeClr val="dk1"/>
              </a:buClr>
              <a:buSzPts val="1100"/>
              <a:buFont typeface="Arial"/>
              <a:buNone/>
            </a:pPr>
            <a:r>
              <a:rPr lang="en-US" sz="1100">
                <a:solidFill>
                  <a:srgbClr val="1D1D1B"/>
                </a:solidFill>
              </a:rPr>
              <a:t>Εάν η εκπαίδευση πρόκειται να αποτελέσει τη ραχοκοκαλιά της ανάπτυξης και της ενσωμάτωσης στην ΕΕ, ένα βασικό καθήκον είναι η προετοιμασία των πολιτών για να αξιοποιήσουν στο έπακρο τις ευκαιρίες και να αντιμετωπίσουν τις προκλήσεις ενός ταχέως κινούμενου, παγκοσμιοποιημένου και διασυνδεδεμένου κόσμου. Σε αυτό το πλαίσιο, </a:t>
            </a:r>
            <a:r>
              <a:rPr b="1" lang="en-US" sz="1100">
                <a:solidFill>
                  <a:srgbClr val="1D1D1B"/>
                </a:solidFill>
              </a:rPr>
              <a:t>οι ψηφιακές ικανότητες και δεξιότητες </a:t>
            </a:r>
            <a:r>
              <a:rPr lang="en-US" sz="1100">
                <a:solidFill>
                  <a:srgbClr val="1D1D1B"/>
                </a:solidFill>
              </a:rPr>
              <a:t>είναι απαραίτητες για να δοθεί σε κάθε άτομο η ίδια ευκαιρία να ευδοκιμήσει στη ζωή, να βρει εργασία και να είναι ένας αφοσιωμένος πολίτης. Το </a:t>
            </a:r>
            <a:r>
              <a:rPr b="1" lang="en-US" sz="1100">
                <a:solidFill>
                  <a:srgbClr val="1D1D1B"/>
                </a:solidFill>
              </a:rPr>
              <a:t>όραμα της ψηφιακής εκπαίδευσης για τα ευρωπαϊκά σχολεία </a:t>
            </a:r>
            <a:r>
              <a:rPr lang="en-US" sz="1100">
                <a:solidFill>
                  <a:srgbClr val="1D1D1B"/>
                </a:solidFill>
              </a:rPr>
              <a:t>αναφέρει ότι οι ψηφιακές ικανότητες πρέπει να αναπτυχθούν σε κάθε μαθητή, όπως γράφεται στα επίσημα έγγραφα → Το απόσπασμα βρίσκεται στη διαφάνεια</a:t>
            </a:r>
            <a:endParaRPr/>
          </a:p>
        </p:txBody>
      </p:sp>
      <p:sp>
        <p:nvSpPr>
          <p:cNvPr id="173" name="Google Shape;17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29f623bc3f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SzPts val="1100"/>
              <a:buNone/>
            </a:pPr>
            <a:r>
              <a:rPr lang="en-US" sz="1100">
                <a:solidFill>
                  <a:srgbClr val="1D1D1B"/>
                </a:solidFill>
              </a:rPr>
              <a:t>Αυτή η διαφάνεια μπορεί να χρησιμοποιηθεί για να ενισχύσει την προηγούμενη ή αντί για την προηγούμενη ή ως ένας τρόπος να ενισχυθούν όσα ειπώθηκαν στο προηγούμενο μέρος.</a:t>
            </a:r>
            <a:endParaRPr/>
          </a:p>
        </p:txBody>
      </p:sp>
      <p:sp>
        <p:nvSpPr>
          <p:cNvPr id="182" name="Google Shape;182;g329f623bc3f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6.png"/><Relationship Id="rId13" Type="http://schemas.openxmlformats.org/officeDocument/2006/relationships/image" Target="../media/image3.png"/><Relationship Id="rId12" Type="http://schemas.openxmlformats.org/officeDocument/2006/relationships/image" Target="../media/image11.png"/><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33.jpg"/><Relationship Id="rId7" Type="http://schemas.openxmlformats.org/officeDocument/2006/relationships/image" Target="../media/image4.png"/><Relationship Id="rId8" Type="http://schemas.openxmlformats.org/officeDocument/2006/relationships/image" Target="../media/image2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3.jpg"/><Relationship Id="rId4" Type="http://schemas.openxmlformats.org/officeDocument/2006/relationships/image" Target="../media/image1.png"/><Relationship Id="rId5"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6.png"/><Relationship Id="rId13" Type="http://schemas.openxmlformats.org/officeDocument/2006/relationships/image" Target="../media/image3.png"/><Relationship Id="rId12"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33.jpg"/><Relationship Id="rId7" Type="http://schemas.openxmlformats.org/officeDocument/2006/relationships/image" Target="../media/image4.png"/><Relationship Id="rId8" Type="http://schemas.openxmlformats.org/officeDocument/2006/relationships/image" Target="../media/image29.png"/></Relationships>
</file>

<file path=ppt/slideLayouts/_rels/slideLayout6.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6.png"/><Relationship Id="rId13" Type="http://schemas.openxmlformats.org/officeDocument/2006/relationships/image" Target="../media/image3.png"/><Relationship Id="rId12" Type="http://schemas.openxmlformats.org/officeDocument/2006/relationships/image" Target="../media/image11.png"/><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33.jpg"/><Relationship Id="rId7" Type="http://schemas.openxmlformats.org/officeDocument/2006/relationships/image" Target="../media/image4.png"/><Relationship Id="rId8" Type="http://schemas.openxmlformats.org/officeDocument/2006/relationships/image" Target="../media/image2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3.jpg"/><Relationship Id="rId3"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jpg"/><Relationship Id="rId3" Type="http://schemas.openxmlformats.org/officeDocument/2006/relationships/image" Target="../media/image13.jpg"/><Relationship Id="rId4" Type="http://schemas.openxmlformats.org/officeDocument/2006/relationships/image" Target="../media/image1.png"/><Relationship Id="rId5"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g355c8411588_0_51"/>
          <p:cNvPicPr preferRelativeResize="0"/>
          <p:nvPr/>
        </p:nvPicPr>
        <p:blipFill rotWithShape="1">
          <a:blip r:embed="rId2">
            <a:alphaModFix/>
          </a:blip>
          <a:srcRect b="0" l="0" r="0" t="0"/>
          <a:stretch/>
        </p:blipFill>
        <p:spPr>
          <a:xfrm>
            <a:off x="0" y="0"/>
            <a:ext cx="5135947" cy="6857999"/>
          </a:xfrm>
          <a:prstGeom prst="rect">
            <a:avLst/>
          </a:prstGeom>
          <a:noFill/>
          <a:ln>
            <a:noFill/>
          </a:ln>
        </p:spPr>
      </p:pic>
      <p:sp>
        <p:nvSpPr>
          <p:cNvPr id="17" name="Google Shape;17;g355c8411588_0_51"/>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g355c8411588_0_5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g355c8411588_0_51"/>
          <p:cNvSpPr txBox="1"/>
          <p:nvPr/>
        </p:nvSpPr>
        <p:spPr>
          <a:xfrm>
            <a:off x="2836615" y="6125538"/>
            <a:ext cx="8135100" cy="577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g355c8411588_0_51"/>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g355c8411588_0_51"/>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g355c8411588_0_51"/>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g355c8411588_0_51"/>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09" name="Shape 109"/>
        <p:cNvGrpSpPr/>
        <p:nvPr/>
      </p:nvGrpSpPr>
      <p:grpSpPr>
        <a:xfrm>
          <a:off x="0" y="0"/>
          <a:ext cx="0" cy="0"/>
          <a:chOff x="0" y="0"/>
          <a:chExt cx="0" cy="0"/>
        </a:xfrm>
      </p:grpSpPr>
      <p:sp>
        <p:nvSpPr>
          <p:cNvPr id="110" name="Google Shape;110;p19"/>
          <p:cNvSpPr txBox="1"/>
          <p:nvPr>
            <p:ph type="ctrTitle"/>
          </p:nvPr>
        </p:nvSpPr>
        <p:spPr>
          <a:xfrm>
            <a:off x="2179865" y="2937536"/>
            <a:ext cx="7832271" cy="1600197"/>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111" name="Google Shape;111;p19"/>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112" name="Google Shape;112;p19"/>
          <p:cNvSpPr txBox="1"/>
          <p:nvPr/>
        </p:nvSpPr>
        <p:spPr>
          <a:xfrm>
            <a:off x="2972524" y="6109513"/>
            <a:ext cx="8062185"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13" name="Google Shape;113;p19"/>
          <p:cNvSpPr/>
          <p:nvPr/>
        </p:nvSpPr>
        <p:spPr>
          <a:xfrm flipH="1">
            <a:off x="2172707" y="2913643"/>
            <a:ext cx="7839428"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4" name="Google Shape;114;p19"/>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115" name="Google Shape;115;p19"/>
          <p:cNvGrpSpPr/>
          <p:nvPr/>
        </p:nvGrpSpPr>
        <p:grpSpPr>
          <a:xfrm>
            <a:off x="2179865" y="4729766"/>
            <a:ext cx="7832271" cy="1110328"/>
            <a:chOff x="2179603" y="4888792"/>
            <a:chExt cx="7798545" cy="1110328"/>
          </a:xfrm>
        </p:grpSpPr>
        <p:pic>
          <p:nvPicPr>
            <p:cNvPr id="116" name="Google Shape;116;p19"/>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117" name="Google Shape;117;p19"/>
            <p:cNvPicPr preferRelativeResize="0"/>
            <p:nvPr/>
          </p:nvPicPr>
          <p:blipFill rotWithShape="1">
            <a:blip r:embed="rId5">
              <a:alphaModFix/>
            </a:blip>
            <a:srcRect b="5544" l="9996" r="6842" t="21988"/>
            <a:stretch/>
          </p:blipFill>
          <p:spPr>
            <a:xfrm>
              <a:off x="3796545" y="4949617"/>
              <a:ext cx="1406759" cy="526545"/>
            </a:xfrm>
            <a:prstGeom prst="rect">
              <a:avLst/>
            </a:prstGeom>
            <a:noFill/>
            <a:ln>
              <a:noFill/>
            </a:ln>
          </p:spPr>
        </p:pic>
        <p:pic>
          <p:nvPicPr>
            <p:cNvPr id="118" name="Google Shape;118;p19"/>
            <p:cNvPicPr preferRelativeResize="0"/>
            <p:nvPr/>
          </p:nvPicPr>
          <p:blipFill rotWithShape="1">
            <a:blip r:embed="rId6">
              <a:alphaModFix/>
            </a:blip>
            <a:srcRect b="0" l="0" r="0" t="0"/>
            <a:stretch/>
          </p:blipFill>
          <p:spPr>
            <a:xfrm>
              <a:off x="5134273" y="4888792"/>
              <a:ext cx="1053678" cy="602102"/>
            </a:xfrm>
            <a:prstGeom prst="rect">
              <a:avLst/>
            </a:prstGeom>
            <a:noFill/>
            <a:ln>
              <a:noFill/>
            </a:ln>
          </p:spPr>
        </p:pic>
        <p:pic>
          <p:nvPicPr>
            <p:cNvPr id="119" name="Google Shape;119;p19"/>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120" name="Google Shape;120;p19"/>
            <p:cNvPicPr preferRelativeResize="0"/>
            <p:nvPr/>
          </p:nvPicPr>
          <p:blipFill rotWithShape="1">
            <a:blip r:embed="rId8">
              <a:alphaModFix/>
            </a:blip>
            <a:srcRect b="0" l="6519" r="6458" t="2905"/>
            <a:stretch/>
          </p:blipFill>
          <p:spPr>
            <a:xfrm>
              <a:off x="7781600" y="4945247"/>
              <a:ext cx="2196548" cy="545647"/>
            </a:xfrm>
            <a:prstGeom prst="rect">
              <a:avLst/>
            </a:prstGeom>
            <a:noFill/>
            <a:ln>
              <a:noFill/>
            </a:ln>
          </p:spPr>
        </p:pic>
        <p:pic>
          <p:nvPicPr>
            <p:cNvPr id="121" name="Google Shape;121;p19"/>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122" name="Google Shape;122;p19"/>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123" name="Google Shape;123;p19"/>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124" name="Google Shape;124;p19"/>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125" name="Google Shape;125;p19"/>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g355c8411588_0_60"/>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g355c8411588_0_60"/>
          <p:cNvPicPr preferRelativeResize="0"/>
          <p:nvPr/>
        </p:nvPicPr>
        <p:blipFill rotWithShape="1">
          <a:blip r:embed="rId3">
            <a:alphaModFix/>
          </a:blip>
          <a:srcRect b="0" l="0" r="0" t="0"/>
          <a:stretch/>
        </p:blipFill>
        <p:spPr>
          <a:xfrm>
            <a:off x="0" y="0"/>
            <a:ext cx="5135947" cy="6857999"/>
          </a:xfrm>
          <a:prstGeom prst="rect">
            <a:avLst/>
          </a:prstGeom>
          <a:noFill/>
          <a:ln>
            <a:noFill/>
          </a:ln>
        </p:spPr>
      </p:pic>
      <p:pic>
        <p:nvPicPr>
          <p:cNvPr id="27" name="Google Shape;27;g355c8411588_0_60"/>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
        <p:nvSpPr>
          <p:cNvPr id="28" name="Google Shape;28;g355c8411588_0_60"/>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g355c8411588_0_60"/>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g355c8411588_0_60"/>
          <p:cNvSpPr txBox="1"/>
          <p:nvPr/>
        </p:nvSpPr>
        <p:spPr>
          <a:xfrm>
            <a:off x="2836615" y="6137080"/>
            <a:ext cx="81351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g355c8411588_0_60"/>
          <p:cNvSpPr txBox="1"/>
          <p:nvPr>
            <p:ph type="ctrTitle"/>
          </p:nvPr>
        </p:nvSpPr>
        <p:spPr>
          <a:xfrm>
            <a:off x="374726" y="2184268"/>
            <a:ext cx="48993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g355c8411588_0_60"/>
          <p:cNvSpPr txBox="1"/>
          <p:nvPr>
            <p:ph idx="1" type="subTitle"/>
          </p:nvPr>
        </p:nvSpPr>
        <p:spPr>
          <a:xfrm>
            <a:off x="401324" y="3651830"/>
            <a:ext cx="48993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g355c8411588_0_60"/>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5"/>
          <p:cNvSpPr txBox="1"/>
          <p:nvPr>
            <p:ph idx="1" type="body"/>
          </p:nvPr>
        </p:nvSpPr>
        <p:spPr>
          <a:xfrm>
            <a:off x="97970" y="854672"/>
            <a:ext cx="11944351" cy="550862"/>
          </a:xfrm>
          <a:prstGeom prst="rect">
            <a:avLst/>
          </a:prstGeom>
          <a:noFill/>
          <a:ln>
            <a:noFill/>
          </a:ln>
        </p:spPr>
        <p:txBody>
          <a:bodyPr anchorCtr="0" anchor="ctr" bIns="45700" lIns="91425" spcFirstLastPara="1" rIns="91425" wrap="square" tIns="45700">
            <a:noAutofit/>
          </a:bodyPr>
          <a:lstStyle>
            <a:lvl1pPr indent="-228600" lvl="0" marL="457200" marR="0" rtl="0" algn="just">
              <a:lnSpc>
                <a:spcPct val="90000"/>
              </a:lnSpc>
              <a:spcBef>
                <a:spcPts val="1000"/>
              </a:spcBef>
              <a:spcAft>
                <a:spcPts val="0"/>
              </a:spcAft>
              <a:buClr>
                <a:schemeClr val="accent1"/>
              </a:buClr>
              <a:buSzPts val="2400"/>
              <a:buFont typeface="Arial"/>
              <a:buNone/>
              <a:defRPr b="1" i="0" sz="2400" u="none" cap="none" strike="noStrike">
                <a:solidFill>
                  <a:schemeClr val="accen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Google Shape;40;p15"/>
          <p:cNvSpPr txBox="1"/>
          <p:nvPr>
            <p:ph idx="2" type="body"/>
          </p:nvPr>
        </p:nvSpPr>
        <p:spPr>
          <a:xfrm>
            <a:off x="97971" y="1462685"/>
            <a:ext cx="11944350" cy="528917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41" name="Shape 41"/>
        <p:cNvGrpSpPr/>
        <p:nvPr/>
      </p:nvGrpSpPr>
      <p:grpSpPr>
        <a:xfrm>
          <a:off x="0" y="0"/>
          <a:ext cx="0" cy="0"/>
          <a:chOff x="0" y="0"/>
          <a:chExt cx="0" cy="0"/>
        </a:xfrm>
      </p:grpSpPr>
      <p:sp>
        <p:nvSpPr>
          <p:cNvPr id="42" name="Google Shape;42;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4" name="Shape 44"/>
        <p:cNvGrpSpPr/>
        <p:nvPr/>
      </p:nvGrpSpPr>
      <p:grpSpPr>
        <a:xfrm>
          <a:off x="0" y="0"/>
          <a:ext cx="0" cy="0"/>
          <a:chOff x="0" y="0"/>
          <a:chExt cx="0" cy="0"/>
        </a:xfrm>
      </p:grpSpPr>
      <p:sp>
        <p:nvSpPr>
          <p:cNvPr id="45" name="Google Shape;45;g3555728db8b_0_5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6" name="Google Shape;46;g3555728db8b_0_5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7" name="Google Shape;47;g3555728db8b_0_5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8" name="Google Shape;48;g3555728db8b_0_5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9" name="Google Shape;49;g3555728db8b_0_5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50" name="Google Shape;50;g3555728db8b_0_53"/>
          <p:cNvGrpSpPr/>
          <p:nvPr/>
        </p:nvGrpSpPr>
        <p:grpSpPr>
          <a:xfrm>
            <a:off x="2179811" y="4729766"/>
            <a:ext cx="7832078" cy="1110328"/>
            <a:chOff x="2179603" y="4888792"/>
            <a:chExt cx="7798544" cy="1110328"/>
          </a:xfrm>
        </p:grpSpPr>
        <p:pic>
          <p:nvPicPr>
            <p:cNvPr id="51" name="Google Shape;51;g3555728db8b_0_5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52" name="Google Shape;52;g3555728db8b_0_5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53" name="Google Shape;53;g3555728db8b_0_5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4" name="Google Shape;54;g3555728db8b_0_5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5" name="Google Shape;55;g3555728db8b_0_5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56" name="Google Shape;56;g3555728db8b_0_5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7" name="Google Shape;57;g3555728db8b_0_5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8" name="Google Shape;58;g3555728db8b_0_5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9" name="Google Shape;59;g3555728db8b_0_5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60" name="Google Shape;60;g3555728db8b_0_5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4" name="Shape 64"/>
        <p:cNvGrpSpPr/>
        <p:nvPr/>
      </p:nvGrpSpPr>
      <p:grpSpPr>
        <a:xfrm>
          <a:off x="0" y="0"/>
          <a:ext cx="0" cy="0"/>
          <a:chOff x="0" y="0"/>
          <a:chExt cx="0" cy="0"/>
        </a:xfrm>
      </p:grpSpPr>
      <p:sp>
        <p:nvSpPr>
          <p:cNvPr id="65" name="Google Shape;65;g35773f6aa0f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6" name="Google Shape;66;g35773f6aa0f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7" name="Google Shape;67;g35773f6aa0f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8" name="Google Shape;68;g35773f6aa0f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9" name="Google Shape;69;g35773f6aa0f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70" name="Google Shape;70;g35773f6aa0f_0_63"/>
          <p:cNvGrpSpPr/>
          <p:nvPr/>
        </p:nvGrpSpPr>
        <p:grpSpPr>
          <a:xfrm>
            <a:off x="2179811" y="4729766"/>
            <a:ext cx="7832078" cy="1110328"/>
            <a:chOff x="2179603" y="4888792"/>
            <a:chExt cx="7798544" cy="1110328"/>
          </a:xfrm>
        </p:grpSpPr>
        <p:pic>
          <p:nvPicPr>
            <p:cNvPr id="71" name="Google Shape;71;g35773f6aa0f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72" name="Google Shape;72;g35773f6aa0f_0_6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73" name="Google Shape;73;g35773f6aa0f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4" name="Google Shape;74;g35773f6aa0f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5" name="Google Shape;75;g35773f6aa0f_0_6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76" name="Google Shape;76;g35773f6aa0f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7" name="Google Shape;77;g35773f6aa0f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8" name="Google Shape;78;g35773f6aa0f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9" name="Google Shape;79;g35773f6aa0f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80" name="Google Shape;80;g35773f6aa0f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81" name="Shape 81"/>
        <p:cNvGrpSpPr/>
        <p:nvPr/>
      </p:nvGrpSpPr>
      <p:grpSpPr>
        <a:xfrm>
          <a:off x="0" y="0"/>
          <a:ext cx="0" cy="0"/>
          <a:chOff x="0" y="0"/>
          <a:chExt cx="0" cy="0"/>
        </a:xfrm>
      </p:grpSpPr>
      <p:sp>
        <p:nvSpPr>
          <p:cNvPr id="82" name="Google Shape;82;g35773f6aa0f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g35773f6aa0f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90" name="Shape 90"/>
        <p:cNvGrpSpPr/>
        <p:nvPr/>
      </p:nvGrpSpPr>
      <p:grpSpPr>
        <a:xfrm>
          <a:off x="0" y="0"/>
          <a:ext cx="0" cy="0"/>
          <a:chOff x="0" y="0"/>
          <a:chExt cx="0" cy="0"/>
        </a:xfrm>
      </p:grpSpPr>
      <p:pic>
        <p:nvPicPr>
          <p:cNvPr id="91" name="Google Shape;91;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92" name="Google Shape;92;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3" name="Google Shape;93;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94" name="Google Shape;94;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95" name="Google Shape;95;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97" name="Google Shape;97;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8" name="Google Shape;98;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99"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b="0" l="0" r="0" t="0"/>
          <a:stretch/>
        </p:blipFill>
        <p:spPr>
          <a:xfrm>
            <a:off x="4728054" y="1818991"/>
            <a:ext cx="7463945" cy="3665678"/>
          </a:xfrm>
          <a:prstGeom prst="rect">
            <a:avLst/>
          </a:prstGeom>
          <a:noFill/>
          <a:ln>
            <a:noFill/>
          </a:ln>
        </p:spPr>
      </p:pic>
      <p:pic>
        <p:nvPicPr>
          <p:cNvPr id="101" name="Google Shape;101;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102" name="Google Shape;102;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103" name="Google Shape;103;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 name="Google Shape;104;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105" name="Google Shape;105;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06" name="Google Shape;106;p1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8" name="Google Shape;108;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8627"/>
          </a:srgbClr>
        </a:solidFill>
      </p:bgPr>
    </p:bg>
    <p:spTree>
      <p:nvGrpSpPr>
        <p:cNvPr id="9" name="Shape 9"/>
        <p:cNvGrpSpPr/>
        <p:nvPr/>
      </p:nvGrpSpPr>
      <p:grpSpPr>
        <a:xfrm>
          <a:off x="0" y="0"/>
          <a:ext cx="0" cy="0"/>
          <a:chOff x="0" y="0"/>
          <a:chExt cx="0" cy="0"/>
        </a:xfrm>
      </p:grpSpPr>
      <p:sp>
        <p:nvSpPr>
          <p:cNvPr id="10" name="Google Shape;10;g355c8411588_0_45"/>
          <p:cNvSpPr txBox="1"/>
          <p:nvPr>
            <p:ph type="title"/>
          </p:nvPr>
        </p:nvSpPr>
        <p:spPr>
          <a:xfrm>
            <a:off x="838200" y="365129"/>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g355c8411588_0_4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g355c8411588_0_45"/>
          <p:cNvSpPr txBox="1"/>
          <p:nvPr>
            <p:ph idx="10" type="dt"/>
          </p:nvPr>
        </p:nvSpPr>
        <p:spPr>
          <a:xfrm>
            <a:off x="838200" y="6356354"/>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g355c8411588_0_45"/>
          <p:cNvSpPr txBox="1"/>
          <p:nvPr>
            <p:ph idx="11" type="ftr"/>
          </p:nvPr>
        </p:nvSpPr>
        <p:spPr>
          <a:xfrm>
            <a:off x="4038600" y="6356354"/>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g355c8411588_0_45"/>
          <p:cNvSpPr txBox="1"/>
          <p:nvPr>
            <p:ph idx="12" type="sldNum"/>
          </p:nvPr>
        </p:nvSpPr>
        <p:spPr>
          <a:xfrm>
            <a:off x="8610600" y="6356354"/>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61" name="Shape 61"/>
        <p:cNvGrpSpPr/>
        <p:nvPr/>
      </p:nvGrpSpPr>
      <p:grpSpPr>
        <a:xfrm>
          <a:off x="0" y="0"/>
          <a:ext cx="0" cy="0"/>
          <a:chOff x="0" y="0"/>
          <a:chExt cx="0" cy="0"/>
        </a:xfrm>
      </p:grpSpPr>
      <p:sp>
        <p:nvSpPr>
          <p:cNvPr id="62" name="Google Shape;62;g35773f6aa0f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63" name="Google Shape;63;g35773f6aa0f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6" r:id="rId1"/>
    <p:sldLayoutId id="2147483657"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84" name="Shape 84"/>
        <p:cNvGrpSpPr/>
        <p:nvPr/>
      </p:nvGrpSpPr>
      <p:grpSpPr>
        <a:xfrm>
          <a:off x="0" y="0"/>
          <a:ext cx="0" cy="0"/>
          <a:chOff x="0" y="0"/>
          <a:chExt cx="0" cy="0"/>
        </a:xfrm>
      </p:grpSpPr>
      <p:sp>
        <p:nvSpPr>
          <p:cNvPr id="85" name="Google Shape;85;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7" name="Google Shape;87;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8" name="Google Shape;88;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9" name="Google Shape;89;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5.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8.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4.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5.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education.ec.europa.eu/nl/focus-topics/digital-education/action-plan" TargetMode="External"/><Relationship Id="rId4" Type="http://schemas.openxmlformats.org/officeDocument/2006/relationships/hyperlink" Target="https://commission.europa.eu/strategy-and-policy/priorities-2019-2024/europe-fit-digital-age/europes-digital-decade-digital-targets-2030_nl" TargetMode="External"/><Relationship Id="rId5" Type="http://schemas.openxmlformats.org/officeDocument/2006/relationships/hyperlink" Target="https://eur-lex.europa.eu/legal-content/NL/TXT/PDF/?uri=CELEX:52018DC0022&amp;from=EN" TargetMode="External"/><Relationship Id="rId6" Type="http://schemas.openxmlformats.org/officeDocument/2006/relationships/hyperlink" Target="https://joint-research-centre.ec.europa.eu/system/files/2017-05/digcomp-framework-poster-af-ok.pdf" TargetMode="External"/><Relationship Id="rId7" Type="http://schemas.openxmlformats.org/officeDocument/2006/relationships/hyperlink" Target="https://publications.jrc.ec.europa.eu/repository/handle/JRC106281" TargetMode="External"/><Relationship Id="rId8"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8.png"/><Relationship Id="rId13" Type="http://schemas.openxmlformats.org/officeDocument/2006/relationships/hyperlink" Target="https://tinker-project.eu/elearning/" TargetMode="External"/><Relationship Id="rId12"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6.png"/><Relationship Id="rId15" Type="http://schemas.openxmlformats.org/officeDocument/2006/relationships/hyperlink" Target="https://creativecommons.org/licenses/by-nc-nd/4.0/" TargetMode="External"/><Relationship Id="rId14" Type="http://schemas.openxmlformats.org/officeDocument/2006/relationships/image" Target="../media/image32.png"/><Relationship Id="rId5" Type="http://schemas.openxmlformats.org/officeDocument/2006/relationships/image" Target="../media/image33.jpg"/><Relationship Id="rId6" Type="http://schemas.openxmlformats.org/officeDocument/2006/relationships/image" Target="../media/image4.png"/><Relationship Id="rId7" Type="http://schemas.openxmlformats.org/officeDocument/2006/relationships/image" Target="../media/image29.png"/><Relationship Id="rId8"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www.youtube.com/watch?v=cIDOrZuJzVU" TargetMode="External"/><Relationship Id="rId4"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55c8411588_0_35"/>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77152"/>
              <a:buFont typeface="Calibri"/>
              <a:buNone/>
            </a:pPr>
            <a:r>
              <a:rPr lang="en-US"/>
              <a:t>ΠΕ3: Επιμόρφωση εκπαιδευτικών για</a:t>
            </a:r>
            <a:br>
              <a:rPr lang="en-US"/>
            </a:br>
            <a:r>
              <a:rPr lang="en-US"/>
              <a:t>αυθεντική και συμπεριληπτική ως προς το</a:t>
            </a:r>
            <a:br>
              <a:rPr lang="en-US"/>
            </a:br>
            <a:r>
              <a:rPr lang="en-US"/>
              <a:t>φύλο εκπαίδευση στην πληροφορική</a:t>
            </a:r>
            <a:endParaRPr/>
          </a:p>
        </p:txBody>
      </p:sp>
      <p:sp>
        <p:nvSpPr>
          <p:cNvPr id="131" name="Google Shape;131;g355c8411588_0_35"/>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882"/>
              <a:buNone/>
            </a:pPr>
            <a:r>
              <a:rPr lang="en-US"/>
              <a:t>Επιμορφωτικό σεμινάριο TINKER για την</a:t>
            </a:r>
            <a:endParaRPr/>
          </a:p>
          <a:p>
            <a:pPr indent="-406400" lvl="0" marL="457200" rtl="0" algn="l">
              <a:lnSpc>
                <a:spcPct val="90000"/>
              </a:lnSpc>
              <a:spcBef>
                <a:spcPts val="1000"/>
              </a:spcBef>
              <a:spcAft>
                <a:spcPts val="0"/>
              </a:spcAft>
              <a:buClr>
                <a:schemeClr val="dk1"/>
              </a:buClr>
              <a:buSzPts val="1882"/>
              <a:buNone/>
            </a:pPr>
            <a:r>
              <a:rPr lang="en-US"/>
              <a:t>πρωτοβάθμια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29f623bc3f_0_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Ιστορικό του σχεδίου δράσης για τις ψηφιακές ικανότητες</a:t>
            </a:r>
            <a:endParaRPr b="1" sz="2800">
              <a:solidFill>
                <a:srgbClr val="FFFFFF"/>
              </a:solidFill>
            </a:endParaRPr>
          </a:p>
        </p:txBody>
      </p:sp>
      <p:sp>
        <p:nvSpPr>
          <p:cNvPr id="196" name="Google Shape;196;g329f623bc3f_0_7"/>
          <p:cNvSpPr txBox="1"/>
          <p:nvPr/>
        </p:nvSpPr>
        <p:spPr>
          <a:xfrm>
            <a:off x="284150" y="5326425"/>
            <a:ext cx="11023800" cy="1092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0" lang="en-US" sz="1800" u="none" cap="none" strike="noStrike">
                <a:solidFill>
                  <a:srgbClr val="000000"/>
                </a:solidFill>
                <a:latin typeface="Arial"/>
                <a:ea typeface="Arial"/>
                <a:cs typeface="Arial"/>
                <a:sym typeface="Arial"/>
              </a:rPr>
              <a:t>Το </a:t>
            </a:r>
            <a:r>
              <a:rPr b="0" i="1" lang="en-US" sz="1800" u="none" cap="none" strike="noStrike">
                <a:solidFill>
                  <a:srgbClr val="000000"/>
                </a:solidFill>
                <a:latin typeface="Calibri"/>
                <a:ea typeface="Calibri"/>
                <a:cs typeface="Calibri"/>
                <a:sym typeface="Calibri"/>
              </a:rPr>
              <a:t>σχέδιο δράσης για την ψηφιακή εκπαίδευση DEAP 2021-2027 </a:t>
            </a:r>
            <a:r>
              <a:rPr b="0" i="1" lang="en-US" sz="1800" u="none" cap="none" strike="noStrike">
                <a:solidFill>
                  <a:srgbClr val="1D1D1B"/>
                </a:solidFill>
                <a:latin typeface="Calibri"/>
                <a:ea typeface="Calibri"/>
                <a:cs typeface="Calibri"/>
                <a:sym typeface="Calibri"/>
              </a:rPr>
              <a:t>είναι ένα ολοκληρωμένο πλαίσιο για τον εκσυγχρονισμό της ευρωπαϊκής εκπαίδευσης και των δεξιοτήτων στην ψηφιακή εποχή.</a:t>
            </a:r>
            <a:endParaRPr b="0" i="1" sz="1800" u="none" cap="none" strike="noStrike">
              <a:solidFill>
                <a:srgbClr val="1D1D1B"/>
              </a:solidFill>
              <a:latin typeface="Calibri"/>
              <a:ea typeface="Calibri"/>
              <a:cs typeface="Calibri"/>
              <a:sym typeface="Calibri"/>
            </a:endParaRPr>
          </a:p>
        </p:txBody>
      </p:sp>
      <p:pic>
        <p:nvPicPr>
          <p:cNvPr id="197" name="Google Shape;197;g329f623bc3f_0_7"/>
          <p:cNvPicPr preferRelativeResize="0"/>
          <p:nvPr/>
        </p:nvPicPr>
        <p:blipFill rotWithShape="1">
          <a:blip r:embed="rId3">
            <a:alphaModFix/>
          </a:blip>
          <a:srcRect b="0" l="0" r="0" t="0"/>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None/>
            </a:pPr>
            <a:r>
              <a:rPr lang="en-US" sz="2800">
                <a:solidFill>
                  <a:srgbClr val="FFFFFF"/>
                </a:solidFill>
              </a:rPr>
              <a:t>Βασικές πτυχές του σχεδίου δράσης </a:t>
            </a:r>
            <a:endParaRPr b="1" sz="280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50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Ολοκληρωμένη προσέγγιση </a:t>
            </a:r>
            <a:r>
              <a:rPr b="0" i="0" lang="en-US" sz="1800" u="none" cap="none" strike="noStrike">
                <a:solidFill>
                  <a:srgbClr val="1D1D1B"/>
                </a:solidFill>
                <a:latin typeface="Calibri"/>
                <a:ea typeface="Calibri"/>
                <a:cs typeface="Calibri"/>
                <a:sym typeface="Calibri"/>
              </a:rPr>
              <a:t>για τη χρήση της τεχνολογίας στην </a:t>
            </a:r>
            <a:r>
              <a:rPr b="1" i="0" lang="en-US" sz="1800" u="none" cap="none" strike="noStrike">
                <a:solidFill>
                  <a:srgbClr val="1D1D1B"/>
                </a:solidFill>
                <a:latin typeface="Calibri"/>
                <a:ea typeface="Calibri"/>
                <a:cs typeface="Calibri"/>
                <a:sym typeface="Calibri"/>
              </a:rPr>
              <a:t>εκπαίδευση </a:t>
            </a:r>
            <a:r>
              <a:rPr b="0" i="0" lang="en-US" sz="1800" u="none" cap="none" strike="noStrike">
                <a:solidFill>
                  <a:srgbClr val="1D1D1B"/>
                </a:solidFill>
                <a:latin typeface="Calibri"/>
                <a:ea typeface="Calibri"/>
                <a:cs typeface="Calibri"/>
                <a:sym typeface="Calibri"/>
              </a:rPr>
              <a:t>και τη βελτίωση </a:t>
            </a:r>
            <a:r>
              <a:rPr b="1" i="0" lang="en-US" sz="1800" u="none" cap="none" strike="noStrike">
                <a:solidFill>
                  <a:srgbClr val="1D1D1B"/>
                </a:solidFill>
                <a:latin typeface="Calibri"/>
                <a:ea typeface="Calibri"/>
                <a:cs typeface="Calibri"/>
                <a:sym typeface="Calibri"/>
              </a:rPr>
              <a:t>των ψηφιακών δεξιοτήτων</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Διευρυμένο πεδίο εφαρμογής - </a:t>
            </a:r>
            <a:r>
              <a:rPr b="1" i="0" lang="en-US" sz="1800" u="none" cap="none" strike="noStrike">
                <a:solidFill>
                  <a:srgbClr val="1D1D1B"/>
                </a:solidFill>
                <a:latin typeface="Calibri"/>
                <a:ea typeface="Calibri"/>
                <a:cs typeface="Calibri"/>
                <a:sym typeface="Calibri"/>
              </a:rPr>
              <a:t>πέρα από την τυπική εκπαίδευση και συμπεριλαμβανομένης της δια βίου μάθησης</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Μεγαλύτερη διάρκεια - 2021-2027, ευθυγραμμισμένη με την περίοδο προγραμματισμού της ΕΕ,</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Η ψηφιακή εκπαίδευση ως στρατηγική προτεραιότητα για μια Ευρώπη </a:t>
            </a:r>
            <a:r>
              <a:rPr b="0" i="0" lang="en-US" sz="1800" u="none" cap="none" strike="noStrike">
                <a:solidFill>
                  <a:srgbClr val="1D1D1B"/>
                </a:solidFill>
                <a:latin typeface="Calibri"/>
                <a:ea typeface="Calibri"/>
                <a:cs typeface="Calibri"/>
                <a:sym typeface="Calibri"/>
              </a:rPr>
              <a:t>κατάλληλη για την ψηφιακή εποχή,</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Σημαντική για τα σχέδια ανάκαμψης και ανθεκτικότητας των κρατών μελών,</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Καλύτερες συνέργειες μεταξύ των χρηματοδοτικών μέσων (Erasmus, Ορίζοντας Ευρώπη, Πρόγραμμα Ψηφιακή Ευρώπη, ΕΚΤ, ΕΤΠΑ, InvestEU, Ταμεία ανάκαμψης και ανθεκτικότητας).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329f623bc3f_0_21"/>
          <p:cNvSpPr txBox="1"/>
          <p:nvPr>
            <p:ph idx="2" type="body"/>
          </p:nvPr>
        </p:nvSpPr>
        <p:spPr>
          <a:xfrm>
            <a:off x="0" y="166620"/>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Κατευθυντήριες αρχές του σχεδίου δράσης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09" name="Google Shape;209;g329f623bc3f_0_21"/>
          <p:cNvSpPr txBox="1"/>
          <p:nvPr/>
        </p:nvSpPr>
        <p:spPr>
          <a:xfrm>
            <a:off x="470800" y="1365750"/>
            <a:ext cx="11475600" cy="5250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Υψηλής ποιότητας και χωρίς αποκλεισμούς ψηφιακή εκπαίδευση ως στρατηγικός στόχος σε όλη την εκπαίδευση και κατάρτιση,</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 μετασχηματισμός της εκπαίδευσης για την ψηφιακή εποχή αποτελεί έργο για το σύνολο της κοινωνίας,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Η ισότητα, η προσβασιμότητα και η συμμετοχικότητα είναι θεμελιώδους σημασίας,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Η συνδεσιμότητα, ο εξοπλισμός, η οργανωτική ικανότητα και οι δεξιότητες είναι ζωτικής σημασίας,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Όλοι οι εκπαιδευτικοί και οι επιμορφωτές/επιμορφώτριες πρέπει να είναι ικανοί/ές και σίγουροι/ες χρήστες/χρήστριες της τεχνολογίας.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Οι ηγέτες της εκπαίδευσης διαδραματίζουν βασικό ρόλο στην ψηφιακή εκπαίδευση.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Ο ψηφιακός αλφαβητισμός είναι απαραίτητος: οι βασικές ψηφιακές δεξιότητες, συμπεριλαμβανομένης της εκπαίδευσης στην πληροφορική, είναι απαραίτητες για τη ζωή και την εργασία- οι προηγμένες ψηφιακές δεξιότητες είναι ζωτικής σημασίας για τον ψηφιακό μετασχηματισμό της κοινωνίας και της οικονομίας.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Εκπαιδευτικό περιεχόμενο υψηλής ποιότητας για την ενίσχυση της συνάφειας, της ποιότητας και της συμμετοχικότητας της εκπαίδευσης και της κατάρτισης σε όλα τα επίπεδα.</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329f623bc3f_0_29"/>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Στρατηγικές προτεραιότητες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5" name="Google Shape;215;g329f623bc3f_0_29"/>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29f623bc3f_0_29"/>
          <p:cNvSpPr txBox="1"/>
          <p:nvPr/>
        </p:nvSpPr>
        <p:spPr>
          <a:xfrm>
            <a:off x="333900" y="1216274"/>
            <a:ext cx="11610600" cy="5641725"/>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Προτεραιότητα 1: Ανάπτυξη ενός οικοσυστήματος ψηφιακής εκπαίδευσης υψηλών επιδόσεων</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Έναρξη στρατηγικού διαλόγου με τα κράτη μέλη σχετικά με τους παράγοντες που ευνοούν την επιτυχή ψηφιακή εκπαίδευση,</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Ευρωπαϊκό πλαίσιο περιεχομένου ψηφιακής εκπαίδευσης και σκοπιμότητα μιας ευρωπαϊκής πλατφόρμας ανταλλαγών,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Ενθάρρυνση των Κρατών Μελών να αξιοποιήσουν στο έπακρο τη στήριξη της ΕΕ όσον αφορά την πρόσβαση στο διαδίκτυο, τον ψηφιακό εξοπλισμό και τις εφαρμογές και πλατφόρμες ηλεκτρονικής μάθησης, ιδίως στα εθνικά τους σχέδια ανάκαμψης και ανθεκτικότητας,</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Ενίσχυση των σχεδίων ψηφιακού μετασχηματισμού μέσω σχεδίων συνεργασίας Erasmus. Να στηρίξουν την ψηφιακή παιδαγωγική και την εμπειρογνωμοσύνη στη χρήση ψηφιακών εργαλείων, μέσω εθνικών και διεθνών ανταλλαγών,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Ανάπτυξη ηθικών κατευθυντήριων γραμμών για την τεχνητή νοημοσύνη και τη χρήση δεδομένων στη διδασκαλία και τη μάθηση και ενίσχυση των σχετικών δραστηριοτήτων έρευνας και καινοτομίας.</a:t>
            </a:r>
            <a:endParaRPr b="0" i="0" sz="1800" u="none" cap="none" strike="noStrike">
              <a:solidFill>
                <a:srgbClr val="1D1D1B"/>
              </a:solidFill>
              <a:latin typeface="Calibri"/>
              <a:ea typeface="Calibri"/>
              <a:cs typeface="Calibri"/>
              <a:sym typeface="Calibri"/>
            </a:endParaRPr>
          </a:p>
          <a:p>
            <a:pPr indent="0" lvl="0" marL="45720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29f623bc3f_0_376"/>
          <p:cNvSpPr txBox="1"/>
          <p:nvPr/>
        </p:nvSpPr>
        <p:spPr>
          <a:xfrm>
            <a:off x="276600" y="882316"/>
            <a:ext cx="11391300" cy="5735984"/>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Προτεραιότητα 2: Ενίσχυση των ψηφιακών δεξιοτήτων και ικανοτήτων για τον ψηφιακό μετασχηματισμό</a:t>
            </a:r>
            <a:br>
              <a:rPr b="1" i="0" lang="en-US" sz="1800" u="none" cap="none" strike="noStrike">
                <a:solidFill>
                  <a:srgbClr val="1D1D1B"/>
                </a:solidFill>
                <a:latin typeface="Calibri"/>
                <a:ea typeface="Calibri"/>
                <a:cs typeface="Calibri"/>
                <a:sym typeface="Calibri"/>
              </a:rPr>
            </a:b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Κοινές κατευθυντήριες γραμμές για </a:t>
            </a:r>
            <a:r>
              <a:rPr b="1" i="0" lang="en-US" sz="1800" u="none" cap="none" strike="noStrike">
                <a:solidFill>
                  <a:srgbClr val="1D1D1B"/>
                </a:solidFill>
                <a:latin typeface="Calibri"/>
                <a:ea typeface="Calibri"/>
                <a:cs typeface="Calibri"/>
                <a:sym typeface="Calibri"/>
              </a:rPr>
              <a:t>την προώθηση του ψηφιακού αλφαβητισμού και την αντιμετώπιση της παραπληροφόρησης μέσω της εκπαίδευσης και της κατάρτισης</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Επικαιροποίηση του Ευρωπαϊκού Πλαισίου Ψηφιακών Ικανοτήτων ώστε να </a:t>
            </a:r>
            <a:r>
              <a:rPr b="1" i="0" lang="en-US" sz="1800" u="none" cap="none" strike="noStrike">
                <a:solidFill>
                  <a:srgbClr val="1D1D1B"/>
                </a:solidFill>
                <a:latin typeface="Calibri"/>
                <a:ea typeface="Calibri"/>
                <a:cs typeface="Calibri"/>
                <a:sym typeface="Calibri"/>
              </a:rPr>
              <a:t>συμπεριλάβει τις δεξιότητες που σχετίζονται με την Τεχνητή Νοημοσύνη (ΤΝ) και τα δεδομένα και υποστήριξη της ανάπτυξης μαθησιακών πόρων για την ΤΝ</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Ανάπτυξη ενός ευρωπαϊκού πιστοποιητικού ψηφιακών δεξιοτήτων,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Πρόταση σύστασης ενός Συμβουλίου για τη βελτίωση της παροχής ψηφιακών δεξιοτήτων στην εκπαίδευση και κατάρτιση σε όλα τα προγράμματα σπουδών,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Υποστήριξη της διακρατικής συλλογής δεδομένων σχετικά με τις ψηφιακές δεξιότητες των μαθητών/μαθητριών και εισαγωγή ενός στόχου της ΕΕ για τις ψηφιακές δεξιότητες των μαθητών/μαθητριών,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Ενίσχυση των προηγμένων ψηφιακών δεξιοτήτων μέσω στοχευμένων μέτρων με την επέκταση της πρακτικής άσκησης ψηφιακών ευκαιριών,</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Να ενθαρρύνει τη συμμετοχή των γυναικών στους τομείς STEM </a:t>
            </a:r>
            <a:r>
              <a:rPr b="0" i="0" lang="en-US" sz="1800" u="none" cap="none" strike="noStrike">
                <a:solidFill>
                  <a:srgbClr val="1D1D1B"/>
                </a:solidFill>
                <a:latin typeface="Calibri"/>
                <a:ea typeface="Calibri"/>
                <a:cs typeface="Calibri"/>
                <a:sym typeface="Calibri"/>
              </a:rPr>
              <a:t>σε συνεργασία με το Ευρωπαϊκό Ινστιτούτο Καινοτομίας και Τεχνολογίας και να υποστηρίξει τον συνασπισμό STEM της ΕΕ για την ανάπτυξη νέων προγραμμάτων σπουδών τριτοβάθμιας εκπαίδευσης για τη μηχανική και την τεχνολογία πληροφοριών και επικοινωνιών με βάση την προσέγγιση STEAM. </a:t>
            </a:r>
            <a:endParaRPr b="0" i="0" sz="1800" u="none" cap="none" strike="noStrike">
              <a:solidFill>
                <a:srgbClr val="1D1D1B"/>
              </a:solidFill>
              <a:latin typeface="Calibri"/>
              <a:ea typeface="Calibri"/>
              <a:cs typeface="Calibri"/>
              <a:sym typeface="Calibri"/>
            </a:endParaRPr>
          </a:p>
        </p:txBody>
      </p:sp>
      <p:sp>
        <p:nvSpPr>
          <p:cNvPr id="223" name="Google Shape;223;g329f623bc3f_0_376"/>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marR="0" rtl="0" algn="l">
              <a:lnSpc>
                <a:spcPct val="90000"/>
              </a:lnSpc>
              <a:spcBef>
                <a:spcPts val="1000"/>
              </a:spcBef>
              <a:spcAft>
                <a:spcPts val="0"/>
              </a:spcAft>
              <a:buSzPts val="1800"/>
              <a:buNone/>
            </a:pPr>
            <a:r>
              <a:rPr b="1" lang="en-US" sz="2800">
                <a:solidFill>
                  <a:srgbClr val="FFFFFF"/>
                </a:solidFill>
              </a:rPr>
              <a:t>Στρατηγικές προτεραιότητες</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29f623bc3f_0_404"/>
          <p:cNvSpPr txBox="1"/>
          <p:nvPr>
            <p:ph idx="2" type="body"/>
          </p:nvPr>
        </p:nvSpPr>
        <p:spPr>
          <a:xfrm>
            <a:off x="0" y="14369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Τι σημαίνει "ψηφιακή ικανότητα";</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29" name="Google Shape;229;g329f623bc3f_0_404"/>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g329f623bc3f_0_404"/>
          <p:cNvSpPr txBox="1"/>
          <p:nvPr/>
        </p:nvSpPr>
        <p:spPr>
          <a:xfrm>
            <a:off x="0" y="1383725"/>
            <a:ext cx="6608700" cy="1491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«Η ψηφιακή ικανότητα περιλαμβάνει την «αυτοπεποίθηση, την κριτική σκέψη και την υπεύθυνη χρήση των ψηφιακών τεχνολογιών για τη μάθηση, την εργασία και τη συμμετοχή στην κοινωνία. Ορίζεται ως ένας συνδυασμός γνώσεων, δεξιοτήτων και στάσεων».</a:t>
            </a:r>
            <a:endParaRPr b="0" i="1" sz="1800" u="none" cap="none" strike="noStrike">
              <a:solidFill>
                <a:srgbClr val="1D1D1B"/>
              </a:solidFill>
              <a:latin typeface="Calibri"/>
              <a:ea typeface="Calibri"/>
              <a:cs typeface="Calibri"/>
              <a:sym typeface="Calibri"/>
            </a:endParaRPr>
          </a:p>
        </p:txBody>
      </p:sp>
      <p:pic>
        <p:nvPicPr>
          <p:cNvPr id="231" name="Google Shape;231;g329f623bc3f_0_404"/>
          <p:cNvPicPr preferRelativeResize="0"/>
          <p:nvPr/>
        </p:nvPicPr>
        <p:blipFill rotWithShape="1">
          <a:blip r:embed="rId3">
            <a:alphaModFix/>
          </a:blip>
          <a:srcRect b="0" l="0" r="0" t="0"/>
          <a:stretch/>
        </p:blipFill>
        <p:spPr>
          <a:xfrm>
            <a:off x="6841325" y="816000"/>
            <a:ext cx="4981375" cy="5277975"/>
          </a:xfrm>
          <a:prstGeom prst="rect">
            <a:avLst/>
          </a:prstGeom>
          <a:noFill/>
          <a:ln>
            <a:noFill/>
          </a:ln>
        </p:spPr>
      </p:pic>
      <p:sp>
        <p:nvSpPr>
          <p:cNvPr id="232" name="Google Shape;232;g329f623bc3f_0_404"/>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3</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329f623bc3f_0_425"/>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Οι </a:t>
            </a:r>
            <a:r>
              <a:rPr b="1" lang="en-US" sz="2800">
                <a:solidFill>
                  <a:srgbClr val="FFFFFF"/>
                </a:solidFill>
                <a:extLst>
                  <a:ext uri="http://customooxmlschemas.google.com/">
                    <go:slidesCustomData xmlns:go="http://customooxmlschemas.google.com/" textRoundtripDataId="0"/>
                  </a:ext>
                </a:extLst>
              </a:rPr>
              <a:t>πέντε </a:t>
            </a:r>
            <a:r>
              <a:rPr b="1" lang="en-US" sz="2800">
                <a:solidFill>
                  <a:srgbClr val="FFFFFF"/>
                </a:solidFill>
              </a:rPr>
              <a:t>τομείς αρμοδιοτήτων </a:t>
            </a:r>
            <a:r>
              <a:rPr b="1" lang="en-US" sz="2800">
                <a:solidFill>
                  <a:srgbClr val="FFFFFF"/>
                </a:solidFill>
                <a:extLst>
                  <a:ext uri="http://customooxmlschemas.google.com/">
                    <go:slidesCustomData xmlns:go="http://customooxmlschemas.google.com/" textRoundtripDataId="1"/>
                  </a:ext>
                </a:extLst>
              </a:rPr>
              <a:t>του </a:t>
            </a:r>
            <a:r>
              <a:rPr b="1" lang="en-US" sz="2800">
                <a:solidFill>
                  <a:srgbClr val="FFFFFF"/>
                </a:solidFill>
              </a:rPr>
              <a:t>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38" name="Google Shape;238;g329f623bc3f_0_425"/>
          <p:cNvPicPr preferRelativeResize="0"/>
          <p:nvPr/>
        </p:nvPicPr>
        <p:blipFill rotWithShape="1">
          <a:blip r:embed="rId3">
            <a:alphaModFix/>
          </a:blip>
          <a:srcRect b="0" l="0" r="0" t="0"/>
          <a:stretch/>
        </p:blipFill>
        <p:spPr>
          <a:xfrm>
            <a:off x="-11600" y="1512950"/>
            <a:ext cx="12197476" cy="4881325"/>
          </a:xfrm>
          <a:prstGeom prst="rect">
            <a:avLst/>
          </a:prstGeom>
          <a:noFill/>
          <a:ln>
            <a:noFill/>
          </a:ln>
        </p:spPr>
      </p:pic>
      <p:sp>
        <p:nvSpPr>
          <p:cNvPr id="239" name="Google Shape;239;g329f623bc3f_0_425"/>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7</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329f623bc3f_0_41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800">
                <a:solidFill>
                  <a:srgbClr val="FFFFFF"/>
                </a:solidFill>
              </a:rPr>
              <a:t>Οι 21 ειδικές ικανότητες που εντάσσονται στους πέντε τομείς της ΚΠΑ.</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5" name="Google Shape;245;g329f623bc3f_0_413"/>
          <p:cNvPicPr preferRelativeResize="0"/>
          <p:nvPr/>
        </p:nvPicPr>
        <p:blipFill rotWithShape="1">
          <a:blip r:embed="rId3">
            <a:alphaModFix/>
          </a:blip>
          <a:srcRect b="0" l="0" r="0" t="0"/>
          <a:stretch/>
        </p:blipFill>
        <p:spPr>
          <a:xfrm>
            <a:off x="2575100" y="974325"/>
            <a:ext cx="7041799" cy="5224425"/>
          </a:xfrm>
          <a:prstGeom prst="rect">
            <a:avLst/>
          </a:prstGeom>
          <a:noFill/>
          <a:ln>
            <a:noFill/>
          </a:ln>
        </p:spPr>
      </p:pic>
      <p:sp>
        <p:nvSpPr>
          <p:cNvPr id="246" name="Google Shape;246;g329f623bc3f_0_41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τη σελίδα 4</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0"/>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#1 Ομαδική δραστηριότητα - και αυτοαναστοχασμός </a:t>
            </a:r>
            <a:endParaRPr sz="2800">
              <a:solidFill>
                <a:srgbClr val="FFFFFF"/>
              </a:solidFill>
            </a:endParaRPr>
          </a:p>
        </p:txBody>
      </p:sp>
      <p:sp>
        <p:nvSpPr>
          <p:cNvPr id="252" name="Google Shape;252;p30"/>
          <p:cNvSpPr txBox="1"/>
          <p:nvPr>
            <p:ph idx="2" type="body"/>
          </p:nvPr>
        </p:nvSpPr>
        <p:spPr>
          <a:xfrm>
            <a:off x="97975" y="903474"/>
            <a:ext cx="11944500" cy="5872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a:t>Οδηγίες</a:t>
            </a:r>
            <a:endParaRPr b="1"/>
          </a:p>
          <a:p>
            <a:pPr indent="-342900" lvl="0" marL="457200" rtl="0" algn="l">
              <a:lnSpc>
                <a:spcPct val="90000"/>
              </a:lnSpc>
              <a:spcBef>
                <a:spcPts val="1000"/>
              </a:spcBef>
              <a:spcAft>
                <a:spcPts val="0"/>
              </a:spcAft>
              <a:buSzPts val="1800"/>
              <a:buChar char="●"/>
            </a:pPr>
            <a:r>
              <a:rPr lang="en-US"/>
              <a:t>Προσδιορίστε ένα πραγματικό σενάριο στη ζωή των μαθητών/μαθητριών όπου εφαρμόζεται η ικανότητα</a:t>
            </a:r>
            <a:endParaRPr/>
          </a:p>
          <a:p>
            <a:pPr indent="-342900" lvl="0" marL="457200" rtl="0" algn="l">
              <a:lnSpc>
                <a:spcPct val="90000"/>
              </a:lnSpc>
              <a:spcBef>
                <a:spcPts val="0"/>
              </a:spcBef>
              <a:spcAft>
                <a:spcPts val="0"/>
              </a:spcAft>
              <a:buSzPts val="1800"/>
              <a:buChar char="●"/>
            </a:pPr>
            <a:r>
              <a:rPr lang="en-US"/>
              <a:t>Συζητήστε πώς η ικανότητα υποστηρίζει τη δράση/απόδοση</a:t>
            </a:r>
            <a:endParaRPr/>
          </a:p>
          <a:p>
            <a:pPr indent="-342900" lvl="0" marL="457200" rtl="0" algn="l">
              <a:lnSpc>
                <a:spcPct val="90000"/>
              </a:lnSpc>
              <a:spcBef>
                <a:spcPts val="0"/>
              </a:spcBef>
              <a:spcAft>
                <a:spcPts val="0"/>
              </a:spcAft>
              <a:buSzPts val="1800"/>
              <a:buChar char="●"/>
            </a:pPr>
            <a:r>
              <a:rPr lang="en-US"/>
              <a:t>Προετοιμάστε και παρουσιάστε μια ομαδική παρουσίαση διάρκειας 3 λεπτών</a:t>
            </a:r>
            <a:endParaRPr/>
          </a:p>
          <a:p>
            <a:pPr indent="0" lvl="0" marL="0" rtl="0" algn="l">
              <a:lnSpc>
                <a:spcPct val="90000"/>
              </a:lnSpc>
              <a:spcBef>
                <a:spcPts val="1000"/>
              </a:spcBef>
              <a:spcAft>
                <a:spcPts val="0"/>
              </a:spcAft>
              <a:buSzPts val="1800"/>
              <a:buNone/>
            </a:pPr>
            <a:r>
              <a:rPr b="1" lang="en-US"/>
              <a:t>Χρονοδιάγραμμα</a:t>
            </a:r>
            <a:br>
              <a:rPr lang="en-US"/>
            </a:br>
            <a:r>
              <a:rPr lang="en-US"/>
              <a:t>Ομαδική εργασία: 20-25 λεπτά - Παρουσιάσεις: 3 λεπτά ανά ομάδα + 1-2 λεπτά ερωτήσεις και απαντήσεις</a:t>
            </a:r>
            <a:endParaRPr/>
          </a:p>
          <a:p>
            <a:pPr indent="0" lvl="0" marL="0" rtl="0" algn="l">
              <a:lnSpc>
                <a:spcPct val="90000"/>
              </a:lnSpc>
              <a:spcBef>
                <a:spcPts val="1000"/>
              </a:spcBef>
              <a:spcAft>
                <a:spcPts val="0"/>
              </a:spcAft>
              <a:buSzPts val="1800"/>
              <a:buNone/>
            </a:pPr>
            <a:r>
              <a:rPr b="1" lang="en-US" sz="1800">
                <a:solidFill>
                  <a:schemeClr val="accent4"/>
                </a:solidFill>
              </a:rPr>
              <a:t>Ερωτήσεις για την τόνωση της συζήτησης</a:t>
            </a:r>
            <a:endParaRPr/>
          </a:p>
          <a:p>
            <a:pPr indent="-342900" lvl="1" marL="914400" rtl="0" algn="l">
              <a:lnSpc>
                <a:spcPct val="90000"/>
              </a:lnSpc>
              <a:spcBef>
                <a:spcPts val="500"/>
              </a:spcBef>
              <a:spcAft>
                <a:spcPts val="0"/>
              </a:spcAft>
              <a:buClr>
                <a:schemeClr val="accent4"/>
              </a:buClr>
              <a:buSzPts val="1800"/>
              <a:buChar char="○"/>
            </a:pPr>
            <a:r>
              <a:rPr lang="en-US" sz="1800">
                <a:solidFill>
                  <a:schemeClr val="accent4"/>
                </a:solidFill>
              </a:rPr>
              <a:t>Πόσο καλά το εθνικό σας πρόγραμμα σπουδών αντικατοπτρίζει την ψηφιακή πραγματικότητα των σημερινών τάξεων και μαθητών;μαθητριών (Ενσωματώνονται τα ψηφιακά εργαλεία και οι ψηφιακές δεξιότητες με νόημα ή αντιμετωπίζονται ως πρόσθετα;)</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Ποιους τομείς του πλαισίου DigComp βλέπετε να εκπροσωπούνται σαφώς -ή να λείπουν- από το εθνικό σας πρόγραμμα σπουδών;</a:t>
            </a:r>
            <a:br>
              <a:rPr lang="en-US" sz="1800">
                <a:solidFill>
                  <a:schemeClr val="accent4"/>
                </a:solidFill>
              </a:rPr>
            </a:br>
            <a:r>
              <a:rPr lang="en-US" sz="1800">
                <a:solidFill>
                  <a:schemeClr val="accent4"/>
                </a:solidFill>
              </a:rPr>
              <a:t> (Σκεφτείτε τομείς όπως η ψηφιακή ασφάλεια, η επικοινωνία ή η δημιουργία περιεχομένου).</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Κατά την εμπειρία σας, ποια είναι τα κύρια εμπόδια στην εφαρμογή της ψηφιακής ικανότητας στην καθημερινή διδασκαλία;</a:t>
            </a:r>
            <a:br>
              <a:rPr lang="en-US" sz="1800">
                <a:solidFill>
                  <a:schemeClr val="accent4"/>
                </a:solidFill>
              </a:rPr>
            </a:br>
            <a:r>
              <a:rPr lang="en-US" sz="1800">
                <a:solidFill>
                  <a:schemeClr val="accent4"/>
                </a:solidFill>
              </a:rPr>
              <a:t> (Σκεφτείτε την κατάρτιση των εκπαιδευτικών, τους πόρους ή τους περιορισμούς του προγράμματος σπουδών).</a:t>
            </a: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Ποιες αλλαγές θα έκαναν το εθνικό σας πρόγραμμα σπουδών πιο προσανατολισμένο στο μέλλον και ευθυγραμμισμένο με τις προτεραιότητες της ΕΕ για την ψηφιακή εκπαίδευση;  (Φανταστείτε μια ρεαλιστική βελτίωση που θα μπορούσε να εφαρμοστεί σε τοπικό επίπεδο).</a:t>
            </a:r>
            <a:endParaRPr/>
          </a:p>
          <a:p>
            <a:pPr indent="0" lvl="0" marL="0" rtl="0" algn="l">
              <a:lnSpc>
                <a:spcPct val="90000"/>
              </a:lnSpc>
              <a:spcBef>
                <a:spcPts val="1000"/>
              </a:spcBef>
              <a:spcAft>
                <a:spcPts val="0"/>
              </a:spcAft>
              <a:buSzPts val="18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29f623bc3f_0_43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Τα οκτώ επίπεδα επάρκειας του Ευρωπαϊκού Πλαισίου Ψηφιακής Επάρκειας</a:t>
            </a:r>
            <a:endParaRPr b="1" sz="2800">
              <a:solidFill>
                <a:srgbClr val="FFFFFF"/>
              </a:solidFill>
            </a:endParaRPr>
          </a:p>
        </p:txBody>
      </p:sp>
      <p:sp>
        <p:nvSpPr>
          <p:cNvPr id="258" name="Google Shape;258;g329f623bc3f_0_43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9" name="Google Shape;259;g329f623bc3f_0_438"/>
          <p:cNvPicPr preferRelativeResize="0"/>
          <p:nvPr/>
        </p:nvPicPr>
        <p:blipFill rotWithShape="1">
          <a:blip r:embed="rId3">
            <a:alphaModFix/>
          </a:blip>
          <a:srcRect b="0" l="0" r="0" t="0"/>
          <a:stretch/>
        </p:blipFill>
        <p:spPr>
          <a:xfrm>
            <a:off x="97975" y="1035925"/>
            <a:ext cx="7156199" cy="5070733"/>
          </a:xfrm>
          <a:prstGeom prst="rect">
            <a:avLst/>
          </a:prstGeom>
          <a:noFill/>
          <a:ln>
            <a:noFill/>
          </a:ln>
        </p:spPr>
      </p:pic>
      <p:sp>
        <p:nvSpPr>
          <p:cNvPr id="260" name="Google Shape;260;g329f623bc3f_0_438"/>
          <p:cNvSpPr txBox="1"/>
          <p:nvPr/>
        </p:nvSpPr>
        <p:spPr>
          <a:xfrm>
            <a:off x="7441975" y="2200875"/>
            <a:ext cx="4600500" cy="166196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600" u="none" cap="none" strike="noStrike">
                <a:solidFill>
                  <a:srgbClr val="000000"/>
                </a:solidFill>
                <a:latin typeface="Arial"/>
                <a:ea typeface="Arial"/>
                <a:cs typeface="Arial"/>
                <a:sym typeface="Arial"/>
              </a:rPr>
              <a:t>Κάθε επίπεδο αντιπροσωπεύει ένα βήμα προς τα εμπρός στην απόκτηση των ικανοτήτων από τους πολίτες, ανάλογα με το γνωστικό επίπεδο που απαιτείται, την πολυπλοκότητα των εργασιών που μπορούν να εκτελέσουν και την αυτονομία τους στην ολοκλήρωση της εργασίας.</a:t>
            </a:r>
            <a:endParaRPr b="0" i="1" sz="1600" u="none" cap="none" strike="noStrike">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Carretero, S., Vuorikari, R. και Punie, Y. (2017). DigComp 2.1: Το πλαίσιο ψηφιακής επάρκειας για τους πολίτες με οκτώ επίπεδα επάρκειας και παραδείγματα χρήσης, EUR 28558 EN, doi:10.2760/38842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355c8411588_0_40"/>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500"/>
              <a:buFont typeface="Calibri"/>
              <a:buNone/>
            </a:pPr>
            <a:r>
              <a:rPr lang="en-US" sz="2400"/>
              <a:t>Ενότητα 4: Μαθησιακή εξέλιξη: από την πρώιμη πρωτοβάθμια, στην ανώτερη πρωτοβάθμια και στην κατώτερη δευτεροβάθμια εκπαίδευση πληροφορικής</a:t>
            </a:r>
            <a:endParaRPr sz="2400"/>
          </a:p>
        </p:txBody>
      </p:sp>
      <p:sp>
        <p:nvSpPr>
          <p:cNvPr id="137" name="Google Shape;137;g355c8411588_0_40"/>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4.1: </a:t>
            </a:r>
            <a:r>
              <a:rPr lang="en-US"/>
              <a:t>Τομείς και ικανότητες πληροφορικής, από την προοπτική της ΕΕ</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329f623bc3f_0_39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Το πλαίσιο ψηφιακής επάρκειας 2.2</a:t>
            </a:r>
            <a:br>
              <a:rPr lang="en-US" sz="2800">
                <a:solidFill>
                  <a:srgbClr val="FFFFFF"/>
                </a:solidFill>
              </a:rPr>
            </a:br>
            <a:br>
              <a:rPr lang="en-US" sz="2800">
                <a:solidFill>
                  <a:srgbClr val="FFFFFF"/>
                </a:solidFill>
              </a:rPr>
            </a:br>
            <a:endParaRPr sz="2800">
              <a:solidFill>
                <a:srgbClr val="FFFFFF"/>
              </a:solidFill>
            </a:endParaRPr>
          </a:p>
        </p:txBody>
      </p:sp>
      <p:sp>
        <p:nvSpPr>
          <p:cNvPr id="267" name="Google Shape;267;g329f623bc3f_0_3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"Το Πλαίσιο Ψηφιακής Επάρκειας 2.2 είναι μια περαιτέρω εξέλιξη του Πλαισίου Ψηφιακής Επάρκειας για τους Πολίτες".</a:t>
            </a:r>
            <a:endParaRPr b="1" i="1" sz="1800" u="none" cap="none" strike="noStrike">
              <a:solidFill>
                <a:srgbClr val="1D1D1B"/>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Η επικαιροποιημένη έκδοση του Πλαισίου προσδιορίζει τις βασικές συνιστώσες της ψηφιακής επάρκειας σε πέντε τομείς και 21 ειδικές ικανότητες.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Περιγράφει επίσης οκτώ επίπεδα επάρκειας, παραδείγματα γνώσεων, δεξιοτήτων και στάσεων, καθώς και περιπτώσεις χρήσης σε περιβάλλοντα εκπαίδευσης και απασχόλησης.</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329f623bc3f_0_450"/>
          <p:cNvSpPr txBox="1"/>
          <p:nvPr>
            <p:ph type="title"/>
          </p:nvPr>
        </p:nvSpPr>
        <p:spPr>
          <a:xfrm>
            <a:off x="97970" y="81642"/>
            <a:ext cx="1209403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(1/5)</a:t>
            </a:r>
            <a:endParaRPr b="1" sz="2800">
              <a:solidFill>
                <a:srgbClr val="FFFFFF"/>
              </a:solidFill>
            </a:endParaRPr>
          </a:p>
        </p:txBody>
      </p:sp>
      <p:sp>
        <p:nvSpPr>
          <p:cNvPr id="275" name="Google Shape;275;g329f623bc3f_0_450"/>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6" name="Google Shape;276;g329f623bc3f_0_450"/>
          <p:cNvGrpSpPr/>
          <p:nvPr/>
        </p:nvGrpSpPr>
        <p:grpSpPr>
          <a:xfrm>
            <a:off x="205938" y="1059131"/>
            <a:ext cx="11836966" cy="4918750"/>
            <a:chOff x="359850" y="2273025"/>
            <a:chExt cx="11207125" cy="3853310"/>
          </a:xfrm>
        </p:grpSpPr>
        <p:pic>
          <p:nvPicPr>
            <p:cNvPr id="277" name="Google Shape;277;g329f623bc3f_0_450"/>
            <p:cNvPicPr preferRelativeResize="0"/>
            <p:nvPr/>
          </p:nvPicPr>
          <p:blipFill rotWithShape="1">
            <a:blip r:embed="rId3">
              <a:alphaModFix/>
            </a:blip>
            <a:srcRect b="0" l="0" r="0" t="0"/>
            <a:stretch/>
          </p:blipFill>
          <p:spPr>
            <a:xfrm>
              <a:off x="359850" y="2301149"/>
              <a:ext cx="5550375" cy="3812600"/>
            </a:xfrm>
            <a:prstGeom prst="rect">
              <a:avLst/>
            </a:prstGeom>
            <a:noFill/>
            <a:ln>
              <a:noFill/>
            </a:ln>
          </p:spPr>
        </p:pic>
        <p:pic>
          <p:nvPicPr>
            <p:cNvPr id="278" name="Google Shape;278;g329f623bc3f_0_450"/>
            <p:cNvPicPr preferRelativeResize="0"/>
            <p:nvPr/>
          </p:nvPicPr>
          <p:blipFill rotWithShape="1">
            <a:blip r:embed="rId4">
              <a:alphaModFix/>
            </a:blip>
            <a:srcRect b="0" l="0" r="0" t="0"/>
            <a:stretch/>
          </p:blipFill>
          <p:spPr>
            <a:xfrm>
              <a:off x="5910225" y="2288561"/>
              <a:ext cx="5656750" cy="3837774"/>
            </a:xfrm>
            <a:prstGeom prst="rect">
              <a:avLst/>
            </a:prstGeom>
            <a:noFill/>
            <a:ln>
              <a:noFill/>
            </a:ln>
          </p:spPr>
        </p:pic>
        <p:sp>
          <p:nvSpPr>
            <p:cNvPr id="279" name="Google Shape;279;g329f623bc3f_0_450"/>
            <p:cNvSpPr/>
            <p:nvPr/>
          </p:nvSpPr>
          <p:spPr>
            <a:xfrm>
              <a:off x="426825" y="2273025"/>
              <a:ext cx="163500" cy="1257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0" name="Google Shape;280;g329f623bc3f_0_450"/>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σελίδες 9-10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6" name="Google Shape;286;g329f623bc3f_0_463"/>
          <p:cNvGrpSpPr/>
          <p:nvPr/>
        </p:nvGrpSpPr>
        <p:grpSpPr>
          <a:xfrm>
            <a:off x="133187" y="1497845"/>
            <a:ext cx="11826695" cy="4603242"/>
            <a:chOff x="382800" y="2229000"/>
            <a:chExt cx="11153051" cy="3872175"/>
          </a:xfrm>
        </p:grpSpPr>
        <p:pic>
          <p:nvPicPr>
            <p:cNvPr id="287" name="Google Shape;287;g329f623bc3f_0_463"/>
            <p:cNvPicPr preferRelativeResize="0"/>
            <p:nvPr/>
          </p:nvPicPr>
          <p:blipFill rotWithShape="1">
            <a:blip r:embed="rId3">
              <a:alphaModFix/>
            </a:blip>
            <a:srcRect b="0" l="0" r="0" t="0"/>
            <a:stretch/>
          </p:blipFill>
          <p:spPr>
            <a:xfrm>
              <a:off x="428975" y="2250849"/>
              <a:ext cx="5524374" cy="3850325"/>
            </a:xfrm>
            <a:prstGeom prst="rect">
              <a:avLst/>
            </a:prstGeom>
            <a:noFill/>
            <a:ln>
              <a:noFill/>
            </a:ln>
          </p:spPr>
        </p:pic>
        <p:pic>
          <p:nvPicPr>
            <p:cNvPr id="288" name="Google Shape;288;g329f623bc3f_0_463"/>
            <p:cNvPicPr preferRelativeResize="0"/>
            <p:nvPr/>
          </p:nvPicPr>
          <p:blipFill rotWithShape="1">
            <a:blip r:embed="rId4">
              <a:alphaModFix/>
            </a:blip>
            <a:srcRect b="0" l="0" r="0" t="0"/>
            <a:stretch/>
          </p:blipFill>
          <p:spPr>
            <a:xfrm>
              <a:off x="6011475" y="2294850"/>
              <a:ext cx="5524376" cy="3806325"/>
            </a:xfrm>
            <a:prstGeom prst="rect">
              <a:avLst/>
            </a:prstGeom>
            <a:noFill/>
            <a:ln>
              <a:noFill/>
            </a:ln>
          </p:spPr>
        </p:pic>
        <p:sp>
          <p:nvSpPr>
            <p:cNvPr id="289" name="Google Shape;289;g329f623bc3f_0_463"/>
            <p:cNvSpPr/>
            <p:nvPr/>
          </p:nvSpPr>
          <p:spPr>
            <a:xfrm>
              <a:off x="382800" y="2229000"/>
              <a:ext cx="483900" cy="3081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0" name="Google Shape;290;g329f623bc3f_0_463"/>
          <p:cNvSpPr txBox="1"/>
          <p:nvPr>
            <p:ph type="title"/>
          </p:nvPr>
        </p:nvSpPr>
        <p:spPr>
          <a:xfrm>
            <a:off x="97975" y="81650"/>
            <a:ext cx="120939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(2/5)</a:t>
            </a:r>
            <a:endParaRPr b="1" sz="2800">
              <a:solidFill>
                <a:srgbClr val="FFFFFF"/>
              </a:solidFill>
            </a:endParaRPr>
          </a:p>
        </p:txBody>
      </p:sp>
      <p:sp>
        <p:nvSpPr>
          <p:cNvPr id="291" name="Google Shape;291;g329f623bc3f_0_46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σελίδες 17-18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7" name="Google Shape;297;g329f623bc3f_0_478"/>
          <p:cNvGrpSpPr/>
          <p:nvPr/>
        </p:nvGrpSpPr>
        <p:grpSpPr>
          <a:xfrm>
            <a:off x="98000" y="1038682"/>
            <a:ext cx="11944900" cy="4769379"/>
            <a:chOff x="372425" y="2282274"/>
            <a:chExt cx="11190650" cy="3894324"/>
          </a:xfrm>
        </p:grpSpPr>
        <p:pic>
          <p:nvPicPr>
            <p:cNvPr id="298" name="Google Shape;298;g329f623bc3f_0_478"/>
            <p:cNvPicPr preferRelativeResize="0"/>
            <p:nvPr/>
          </p:nvPicPr>
          <p:blipFill rotWithShape="1">
            <a:blip r:embed="rId3">
              <a:alphaModFix/>
            </a:blip>
            <a:srcRect b="0" l="0" r="0" t="0"/>
            <a:stretch/>
          </p:blipFill>
          <p:spPr>
            <a:xfrm>
              <a:off x="372425" y="2282274"/>
              <a:ext cx="5628674" cy="3894324"/>
            </a:xfrm>
            <a:prstGeom prst="rect">
              <a:avLst/>
            </a:prstGeom>
            <a:noFill/>
            <a:ln>
              <a:noFill/>
            </a:ln>
          </p:spPr>
        </p:pic>
        <p:pic>
          <p:nvPicPr>
            <p:cNvPr id="299" name="Google Shape;299;g329f623bc3f_0_478"/>
            <p:cNvPicPr preferRelativeResize="0"/>
            <p:nvPr/>
          </p:nvPicPr>
          <p:blipFill rotWithShape="1">
            <a:blip r:embed="rId4">
              <a:alphaModFix/>
            </a:blip>
            <a:srcRect b="0" l="0" r="0" t="0"/>
            <a:stretch/>
          </p:blipFill>
          <p:spPr>
            <a:xfrm>
              <a:off x="5971200" y="2351424"/>
              <a:ext cx="5591875" cy="3793750"/>
            </a:xfrm>
            <a:prstGeom prst="rect">
              <a:avLst/>
            </a:prstGeom>
            <a:noFill/>
            <a:ln>
              <a:noFill/>
            </a:ln>
          </p:spPr>
        </p:pic>
        <p:sp>
          <p:nvSpPr>
            <p:cNvPr id="300" name="Google Shape;300;g329f623bc3f_0_478"/>
            <p:cNvSpPr/>
            <p:nvPr/>
          </p:nvSpPr>
          <p:spPr>
            <a:xfrm>
              <a:off x="414250" y="2291875"/>
              <a:ext cx="251400" cy="1824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1" name="Google Shape;301;g329f623bc3f_0_47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3200">
                <a:solidFill>
                  <a:srgbClr val="FFFFFF"/>
                </a:solidFill>
              </a:rPr>
              <a:t>Σύνδεση των στοιχείων του πλαισίου ψηφιακών ικανοτήτων, με παραδείγματα (3/5)</a:t>
            </a:r>
            <a:endParaRPr b="1" sz="3200">
              <a:solidFill>
                <a:srgbClr val="FFFFFF"/>
              </a:solidFill>
            </a:endParaRPr>
          </a:p>
        </p:txBody>
      </p:sp>
      <p:sp>
        <p:nvSpPr>
          <p:cNvPr id="302" name="Google Shape;302;g329f623bc3f_0_47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29-30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8" name="Google Shape;308;g329f623bc3f_0_493"/>
          <p:cNvGrpSpPr/>
          <p:nvPr/>
        </p:nvGrpSpPr>
        <p:grpSpPr>
          <a:xfrm>
            <a:off x="97975" y="1415804"/>
            <a:ext cx="11944410" cy="4816691"/>
            <a:chOff x="426825" y="2238274"/>
            <a:chExt cx="11518236" cy="4026324"/>
          </a:xfrm>
        </p:grpSpPr>
        <p:pic>
          <p:nvPicPr>
            <p:cNvPr id="309" name="Google Shape;309;g329f623bc3f_0_493"/>
            <p:cNvPicPr preferRelativeResize="0"/>
            <p:nvPr/>
          </p:nvPicPr>
          <p:blipFill rotWithShape="1">
            <a:blip r:embed="rId3">
              <a:alphaModFix/>
            </a:blip>
            <a:srcRect b="0" l="0" r="0" t="0"/>
            <a:stretch/>
          </p:blipFill>
          <p:spPr>
            <a:xfrm>
              <a:off x="466700" y="2238274"/>
              <a:ext cx="5813350" cy="4026324"/>
            </a:xfrm>
            <a:prstGeom prst="rect">
              <a:avLst/>
            </a:prstGeom>
            <a:noFill/>
            <a:ln>
              <a:noFill/>
            </a:ln>
          </p:spPr>
        </p:pic>
        <p:pic>
          <p:nvPicPr>
            <p:cNvPr id="310" name="Google Shape;310;g329f623bc3f_0_493"/>
            <p:cNvPicPr preferRelativeResize="0"/>
            <p:nvPr/>
          </p:nvPicPr>
          <p:blipFill rotWithShape="1">
            <a:blip r:embed="rId4">
              <a:alphaModFix/>
            </a:blip>
            <a:srcRect b="0" l="0" r="0" t="0"/>
            <a:stretch/>
          </p:blipFill>
          <p:spPr>
            <a:xfrm>
              <a:off x="6280049" y="2298024"/>
              <a:ext cx="5665012" cy="3966574"/>
            </a:xfrm>
            <a:prstGeom prst="rect">
              <a:avLst/>
            </a:prstGeom>
            <a:noFill/>
            <a:ln>
              <a:noFill/>
            </a:ln>
          </p:spPr>
        </p:pic>
        <p:sp>
          <p:nvSpPr>
            <p:cNvPr id="311" name="Google Shape;311;g329f623bc3f_0_493"/>
            <p:cNvSpPr/>
            <p:nvPr/>
          </p:nvSpPr>
          <p:spPr>
            <a:xfrm>
              <a:off x="426825" y="2241575"/>
              <a:ext cx="427500" cy="2262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2" name="Google Shape;312;g329f623bc3f_0_49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(4/5)</a:t>
            </a:r>
            <a:endParaRPr b="1" sz="2800">
              <a:solidFill>
                <a:srgbClr val="FFFFFF"/>
              </a:solidFill>
            </a:endParaRPr>
          </a:p>
        </p:txBody>
      </p:sp>
      <p:sp>
        <p:nvSpPr>
          <p:cNvPr id="313" name="Google Shape;313;g329f623bc3f_0_49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41 - 42</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9" name="Google Shape;319;g329f623bc3f_0_508"/>
          <p:cNvGrpSpPr/>
          <p:nvPr/>
        </p:nvGrpSpPr>
        <p:grpSpPr>
          <a:xfrm>
            <a:off x="97951" y="1298077"/>
            <a:ext cx="11967397" cy="4870574"/>
            <a:chOff x="410125" y="2231999"/>
            <a:chExt cx="11501583" cy="4032600"/>
          </a:xfrm>
        </p:grpSpPr>
        <p:pic>
          <p:nvPicPr>
            <p:cNvPr id="320" name="Google Shape;320;g329f623bc3f_0_508"/>
            <p:cNvPicPr preferRelativeResize="0"/>
            <p:nvPr/>
          </p:nvPicPr>
          <p:blipFill rotWithShape="1">
            <a:blip r:embed="rId3">
              <a:alphaModFix/>
            </a:blip>
            <a:srcRect b="0" l="0" r="0" t="0"/>
            <a:stretch/>
          </p:blipFill>
          <p:spPr>
            <a:xfrm>
              <a:off x="410125" y="2263424"/>
              <a:ext cx="5775800" cy="4001175"/>
            </a:xfrm>
            <a:prstGeom prst="rect">
              <a:avLst/>
            </a:prstGeom>
            <a:noFill/>
            <a:ln>
              <a:noFill/>
            </a:ln>
          </p:spPr>
        </p:pic>
        <p:pic>
          <p:nvPicPr>
            <p:cNvPr id="321" name="Google Shape;321;g329f623bc3f_0_508"/>
            <p:cNvPicPr preferRelativeResize="0"/>
            <p:nvPr/>
          </p:nvPicPr>
          <p:blipFill rotWithShape="1">
            <a:blip r:embed="rId4">
              <a:alphaModFix/>
            </a:blip>
            <a:srcRect b="0" l="0" r="0" t="0"/>
            <a:stretch/>
          </p:blipFill>
          <p:spPr>
            <a:xfrm>
              <a:off x="6185927" y="2231999"/>
              <a:ext cx="5725781" cy="3969749"/>
            </a:xfrm>
            <a:prstGeom prst="rect">
              <a:avLst/>
            </a:prstGeom>
            <a:noFill/>
            <a:ln>
              <a:noFill/>
            </a:ln>
          </p:spPr>
        </p:pic>
        <p:sp>
          <p:nvSpPr>
            <p:cNvPr id="322" name="Google Shape;322;g329f623bc3f_0_508"/>
            <p:cNvSpPr/>
            <p:nvPr/>
          </p:nvSpPr>
          <p:spPr>
            <a:xfrm>
              <a:off x="426825" y="2266725"/>
              <a:ext cx="282900" cy="207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3" name="Google Shape;323;g329f623bc3f_0_508"/>
          <p:cNvSpPr txBox="1"/>
          <p:nvPr>
            <p:ph type="title"/>
          </p:nvPr>
        </p:nvSpPr>
        <p:spPr>
          <a:xfrm>
            <a:off x="97951" y="56750"/>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Σύνδεση των στοιχείων του πλαισίου ψηφιακών ικανοτήτων, με παραδείγματα (5/5)</a:t>
            </a:r>
            <a:endParaRPr b="1" sz="3400">
              <a:solidFill>
                <a:srgbClr val="FFFFFF"/>
              </a:solidFill>
            </a:endParaRPr>
          </a:p>
        </p:txBody>
      </p:sp>
      <p:sp>
        <p:nvSpPr>
          <p:cNvPr id="324" name="Google Shape;324;g329f623bc3f_0_50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Πηγή: Vuorikari, R., Kluzer, S. και Punie, Y., DigComp 2.2: The Digital Competence Framework for Citizens - With new examples of knowledge, skills and attitudes, EUR 31006 EN, Υπηρεσία Εκδόσεων της Ευρωπαϊκής Ένωσης, Λουξεμβούργο, 2022, ISBN 978-92-76-48882-8, doi:10.2760/115376, JRC128415. - Εικόνα από τις σελ. 47 - 48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9"/>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Αναστοχασμός και συμπέρασμα</a:t>
            </a:r>
            <a:endParaRPr sz="2800">
              <a:solidFill>
                <a:srgbClr val="FFFFFF"/>
              </a:solidFill>
            </a:endParaRPr>
          </a:p>
        </p:txBody>
      </p:sp>
      <p:sp>
        <p:nvSpPr>
          <p:cNvPr id="330" name="Google Shape;330;p29"/>
          <p:cNvSpPr txBox="1"/>
          <p:nvPr>
            <p:ph idx="2" type="body"/>
          </p:nvPr>
        </p:nvSpPr>
        <p:spPr>
          <a:xfrm>
            <a:off x="97900" y="1097999"/>
            <a:ext cx="11944500" cy="37332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200"/>
              </a:spcBef>
              <a:spcAft>
                <a:spcPts val="0"/>
              </a:spcAft>
              <a:buSzPts val="1800"/>
              <a:buNone/>
            </a:pPr>
            <a:r>
              <a:rPr b="0" i="0" lang="en-US" u="none" strike="noStrike">
                <a:solidFill>
                  <a:srgbClr val="1D1D1B"/>
                </a:solidFill>
                <a:latin typeface="Calibri"/>
                <a:ea typeface="Calibri"/>
                <a:cs typeface="Calibri"/>
                <a:sym typeface="Calibri"/>
              </a:rPr>
              <a:t>Σε αυτό το μάθημα, διερευνήσαμε </a:t>
            </a:r>
            <a:r>
              <a:rPr lang="en-US">
                <a:solidFill>
                  <a:srgbClr val="1D1D1B"/>
                </a:solidFill>
              </a:rPr>
              <a:t>τη δομή του Ευρωπαϊκού Πλαισίου Ψηφιακών Ικανοτήτων (ΠΨΙ).</a:t>
            </a:r>
            <a:endParaRPr b="0" i="0" u="none" strike="noStrike">
              <a:solidFill>
                <a:srgbClr val="000000"/>
              </a:solidFill>
            </a:endParaRPr>
          </a:p>
          <a:p>
            <a:pPr indent="-228600" lvl="0" marL="457200" rtl="0" algn="l">
              <a:lnSpc>
                <a:spcPct val="90000"/>
              </a:lnSpc>
              <a:spcBef>
                <a:spcPts val="2400"/>
              </a:spcBef>
              <a:spcAft>
                <a:spcPts val="0"/>
              </a:spcAft>
              <a:buSzPts val="1800"/>
              <a:buNone/>
            </a:pPr>
            <a:r>
              <a:rPr b="0" i="0" lang="en-US" u="none" strike="noStrike">
                <a:solidFill>
                  <a:srgbClr val="1D1D1B"/>
                </a:solidFill>
                <a:latin typeface="Calibri"/>
                <a:ea typeface="Calibri"/>
                <a:cs typeface="Calibri"/>
                <a:sym typeface="Calibri"/>
              </a:rPr>
              <a:t>Σκεφτείτε πώς </a:t>
            </a:r>
            <a:r>
              <a:rPr lang="en-US">
                <a:solidFill>
                  <a:srgbClr val="1D1D1B"/>
                </a:solidFill>
              </a:rPr>
              <a:t>το Πλαίσιο Ψηφιακών Ικανοτήτων μπορεί να συνδεθεί με πρακτικές διδασκαλίας και μάθησης και πώς εναρμονίζεται πλήρως με την πραγματική ζωή και το σχολικό πλαίσιο.</a:t>
            </a:r>
            <a:endParaRPr>
              <a:solidFill>
                <a:srgbClr val="1D1D1B"/>
              </a:solidFill>
            </a:endParaRPr>
          </a:p>
          <a:p>
            <a:pPr indent="-228600" lvl="0" marL="457200" marR="0" rtl="0" algn="l">
              <a:lnSpc>
                <a:spcPct val="90000"/>
              </a:lnSpc>
              <a:spcBef>
                <a:spcPts val="2200"/>
              </a:spcBef>
              <a:spcAft>
                <a:spcPts val="0"/>
              </a:spcAft>
              <a:buClr>
                <a:schemeClr val="accent4"/>
              </a:buClr>
              <a:buSzPts val="1800"/>
              <a:buFont typeface="Arial"/>
              <a:buNone/>
            </a:pPr>
            <a:r>
              <a:rPr lang="en-US"/>
              <a:t>Τέλος, για την εδραίωση της μάθησής σας, εφαρμόστε τουλάχιστον ένα από τα προτεινόμενα σενάρια μάθησης στις τάξεις σας και προσπαθήστε να δημιουργήσετε μόνοι σας ένα άλλο σενάριο μάθησης για μια άλλη ικανότητα.</a:t>
            </a: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3555728db8b_0_70"/>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lang="en-US" sz="2800">
                <a:solidFill>
                  <a:srgbClr val="FFFFFF"/>
                </a:solidFill>
              </a:rPr>
              <a:t>Κατ' οίκον εργασία/ Πρόσθετες εργασίες</a:t>
            </a:r>
            <a:endParaRPr sz="2800">
              <a:solidFill>
                <a:srgbClr val="FFFFFF"/>
              </a:solidFill>
            </a:endParaRPr>
          </a:p>
        </p:txBody>
      </p:sp>
      <p:sp>
        <p:nvSpPr>
          <p:cNvPr id="336" name="Google Shape;336;g3555728db8b_0_70"/>
          <p:cNvSpPr txBox="1"/>
          <p:nvPr>
            <p:ph idx="2" type="body"/>
          </p:nvPr>
        </p:nvSpPr>
        <p:spPr>
          <a:xfrm>
            <a:off x="97969" y="1458954"/>
            <a:ext cx="11944500" cy="53175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a:solidFill>
                  <a:srgbClr val="1D1D1B"/>
                </a:solidFill>
              </a:rPr>
              <a:t>Εμβάθυνση</a:t>
            </a:r>
            <a:br>
              <a:rPr b="1" i="0" lang="en-US" sz="1800" u="none" strike="noStrike">
                <a:solidFill>
                  <a:srgbClr val="1D1D1B"/>
                </a:solidFill>
                <a:latin typeface="Calibri"/>
                <a:ea typeface="Calibri"/>
                <a:cs typeface="Calibri"/>
                <a:sym typeface="Calibri"/>
              </a:rPr>
            </a:br>
            <a:r>
              <a:rPr lang="en-US">
                <a:solidFill>
                  <a:srgbClr val="1D1D1B"/>
                </a:solidFill>
              </a:rPr>
              <a:t>Διαβάστε τη νέα έκδοση του πλαισίου ψηφιακής επάρκειας 2.2</a:t>
            </a:r>
            <a:endParaRPr>
              <a:solidFill>
                <a:srgbClr val="1D1D1B"/>
              </a:solidFill>
            </a:endParaRPr>
          </a:p>
          <a:p>
            <a:pPr indent="-228600" lvl="0" marL="457200" rtl="0" algn="l">
              <a:lnSpc>
                <a:spcPct val="90000"/>
              </a:lnSpc>
              <a:spcBef>
                <a:spcPts val="1000"/>
              </a:spcBef>
              <a:spcAft>
                <a:spcPts val="0"/>
              </a:spcAft>
              <a:buSzPts val="1800"/>
              <a:buNone/>
            </a:pPr>
            <a:r>
              <a:rPr b="1" lang="en-US">
                <a:solidFill>
                  <a:schemeClr val="dk1"/>
                </a:solidFill>
              </a:rPr>
              <a:t>Εφαρμογή</a:t>
            </a:r>
            <a:br>
              <a:rPr b="1" lang="en-US">
                <a:solidFill>
                  <a:schemeClr val="dk1"/>
                </a:solidFill>
              </a:rPr>
            </a:br>
            <a:r>
              <a:rPr lang="en-US">
                <a:solidFill>
                  <a:schemeClr val="dk1"/>
                </a:solidFill>
              </a:rPr>
              <a:t>Προσπαθήστε να βρείτε νέα παραδείγματα εφαρμοσμένα στις ικανότητες + επιλέξτε τουλάχιστον ένα από τα προτεινόμενα σενάρια ανά κάθε μια από τις ικανότητες και προσπαθήστε να τα προσαρμόσετε στους μαθητές σας. </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rPr b="1" lang="en-US">
                <a:solidFill>
                  <a:schemeClr val="dk1"/>
                </a:solidFill>
              </a:rPr>
              <a:t>Εργασία για το σπίτι</a:t>
            </a:r>
            <a:br>
              <a:rPr lang="en-US">
                <a:solidFill>
                  <a:schemeClr val="dk1"/>
                </a:solidFill>
              </a:rPr>
            </a:br>
            <a:r>
              <a:rPr lang="en-US">
                <a:solidFill>
                  <a:schemeClr val="dk1"/>
                </a:solidFill>
              </a:rPr>
              <a:t>Περιγράψτε τις εμπειρίες σας με το εθνικό πρόγραμμα σπουδών. Είναι δύσκολο να επιτευχθεί; Είναι ξεπερασμένο; Είναι καλά διατυπωμένο, ρεαλιστικό και θα πρέπει να χρησιμοποιηθεί ως παράδειγμα; Συγκρίνετε το εθνικό πρόγραμμα σπουδών της χώρας σας με το νέο πλαίσιο ψηφιακών ικανοτήτων της ΕΕ.</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t/>
            </a: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just">
              <a:lnSpc>
                <a:spcPct val="90000"/>
              </a:lnSpc>
              <a:spcBef>
                <a:spcPts val="0"/>
              </a:spcBef>
              <a:spcAft>
                <a:spcPts val="0"/>
              </a:spcAft>
              <a:buClr>
                <a:schemeClr val="accent1"/>
              </a:buClr>
              <a:buSzPts val="2400"/>
              <a:buNone/>
            </a:pPr>
            <a:r>
              <a:rPr lang="en-US" sz="2800"/>
              <a:t>Πρόσθετοι πόροι</a:t>
            </a:r>
            <a:endParaRPr sz="3400"/>
          </a:p>
        </p:txBody>
      </p:sp>
      <p:sp>
        <p:nvSpPr>
          <p:cNvPr id="342" name="Google Shape;342;p44"/>
          <p:cNvSpPr txBox="1"/>
          <p:nvPr>
            <p:ph idx="2" type="body"/>
          </p:nvPr>
        </p:nvSpPr>
        <p:spPr>
          <a:xfrm>
            <a:off x="97981" y="1252400"/>
            <a:ext cx="11537100" cy="5289300"/>
          </a:xfrm>
          <a:prstGeom prst="rect">
            <a:avLst/>
          </a:prstGeom>
          <a:noFill/>
          <a:ln>
            <a:noFill/>
          </a:ln>
        </p:spPr>
        <p:txBody>
          <a:bodyPr anchorCtr="0" anchor="t" bIns="45700" lIns="91425" spcFirstLastPara="1" rIns="91425" wrap="square" tIns="45700">
            <a:noAutofit/>
          </a:bodyPr>
          <a:lstStyle/>
          <a:p>
            <a:pPr indent="-330200" lvl="0" marL="457200" rtl="0" algn="l">
              <a:lnSpc>
                <a:spcPct val="200000"/>
              </a:lnSpc>
              <a:spcBef>
                <a:spcPts val="1000"/>
              </a:spcBef>
              <a:spcAft>
                <a:spcPts val="0"/>
              </a:spcAft>
              <a:buClr>
                <a:srgbClr val="1D1D1B"/>
              </a:buClr>
              <a:buSzPts val="1600"/>
              <a:buChar char="●"/>
            </a:pPr>
            <a:r>
              <a:rPr lang="en-US" sz="1600">
                <a:solidFill>
                  <a:srgbClr val="1D1D1B"/>
                </a:solidFill>
              </a:rPr>
              <a:t>Το δεύτερο ευρωπαϊκό σχέδιο για την ψηφιακή εκπαίδευση - σύνδεσμος </a:t>
            </a:r>
            <a:r>
              <a:rPr lang="en-US" sz="1600" u="sng">
                <a:solidFill>
                  <a:schemeClr val="hlink"/>
                </a:solidFill>
                <a:hlinkClick r:id="rId3"/>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Η ψηφιακή δεκαετία της Ευρώπης: στόχοι για το 2030 - σύνδεσμος </a:t>
            </a:r>
            <a:r>
              <a:rPr lang="en-US" sz="1600" u="sng">
                <a:solidFill>
                  <a:schemeClr val="hlink"/>
                </a:solidFill>
                <a:hlinkClick r:id="rId4"/>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Το πρώτο σχέδιο για την ψηφιακή εκπαίδευση - σύνδεσμος </a:t>
            </a:r>
            <a:r>
              <a:rPr lang="en-US" sz="1600" u="sng">
                <a:solidFill>
                  <a:schemeClr val="hlink"/>
                </a:solidFill>
                <a:hlinkClick r:id="rId5"/>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 Comp - έκδοση Ι - σύνδεσμος ΕΔΩ </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Infographic - επίπεδα ικανοτήτων - σύνδεσμος </a:t>
            </a:r>
            <a:r>
              <a:rPr lang="en-US" sz="1600" u="sng">
                <a:solidFill>
                  <a:schemeClr val="hlink"/>
                </a:solidFill>
                <a:hlinkClick r:id="rId6"/>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DigComp 2.1: Το πλαίσιο ψηφιακών ικανοτήτων για τους πολίτες με οκτώ επίπεδα επάρκειας και παραδείγματα χρήσης (2017) - σύνδεσμος </a:t>
            </a:r>
            <a:r>
              <a:rPr lang="en-US" sz="1600" u="sng">
                <a:solidFill>
                  <a:schemeClr val="hlink"/>
                </a:solidFill>
                <a:hlinkClick r:id="rId7"/>
              </a:rPr>
              <a:t>ΕΔΩ</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DigiCOmp 2.2: Το πλαίσιο ψηφιακής επάρκειας για τους πολίτες - Με νέα παραδείγματα γνώσεων, δεξιοτήτων και στάσεων (2022) - σύνδεσμος </a:t>
            </a:r>
            <a:r>
              <a:rPr lang="en-US" sz="1600" u="sng">
                <a:solidFill>
                  <a:schemeClr val="hlink"/>
                </a:solidFill>
                <a:hlinkClick r:id="rId8"/>
              </a:rPr>
              <a:t>ΕΔΩ</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b="5543" l="9995" r="6843" t="21987"/>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b="0" l="6518" r="6456" t="2903"/>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59" name="Google Shape;359;g35773f6aa0f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i="0" lang="en-US" sz="2800" u="none" strike="noStrike">
                <a:solidFill>
                  <a:srgbClr val="FFFFFF"/>
                </a:solidFill>
                <a:latin typeface="Calibri"/>
                <a:ea typeface="Calibri"/>
                <a:cs typeface="Calibri"/>
                <a:sym typeface="Calibri"/>
              </a:rPr>
              <a:t>Μαθησιακά αποτελέσματα</a:t>
            </a:r>
            <a:endParaRPr sz="2800">
              <a:solidFill>
                <a:srgbClr val="FFFFFF"/>
              </a:solidFill>
            </a:endParaRPr>
          </a:p>
        </p:txBody>
      </p:sp>
      <p:sp>
        <p:nvSpPr>
          <p:cNvPr id="143" name="Google Shape;143;p4"/>
          <p:cNvSpPr txBox="1"/>
          <p:nvPr>
            <p:ph idx="2" type="body"/>
          </p:nvPr>
        </p:nvSpPr>
        <p:spPr>
          <a:xfrm>
            <a:off x="355599" y="1462685"/>
            <a:ext cx="11087101" cy="528917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accent4"/>
              </a:buClr>
              <a:buSzPts val="1800"/>
              <a:buNone/>
            </a:pPr>
            <a:r>
              <a:rPr b="0" i="0" lang="en-US" u="none" strike="noStrike">
                <a:solidFill>
                  <a:srgbClr val="1D1D1B"/>
                </a:solidFill>
                <a:latin typeface="Calibri"/>
                <a:ea typeface="Calibri"/>
                <a:cs typeface="Calibri"/>
                <a:sym typeface="Calibri"/>
              </a:rPr>
              <a:t>Στο τέλος αυτής της ενότητας οι εκπαιδευόμενοι/εκπαιδευόμενες θα είναι σε θέση:</a:t>
            </a:r>
            <a:endParaRPr b="1" i="0" u="none" strike="noStrike">
              <a:solidFill>
                <a:srgbClr val="1D1D1B"/>
              </a:solidFill>
              <a:latin typeface="Calibri"/>
              <a:ea typeface="Calibri"/>
              <a:cs typeface="Calibri"/>
              <a:sym typeface="Calibri"/>
            </a:endParaRPr>
          </a:p>
          <a:p>
            <a:pPr indent="0" lvl="0" marL="0" rtl="0" algn="l">
              <a:lnSpc>
                <a:spcPct val="90000"/>
              </a:lnSpc>
              <a:spcBef>
                <a:spcPts val="0"/>
              </a:spcBef>
              <a:spcAft>
                <a:spcPts val="0"/>
              </a:spcAft>
              <a:buClr>
                <a:schemeClr val="accent4"/>
              </a:buClr>
              <a:buSzPts val="1800"/>
              <a:buNone/>
            </a:pPr>
            <a:r>
              <a:t/>
            </a:r>
            <a:endParaRPr b="1">
              <a:solidFill>
                <a:srgbClr val="1D1D1B"/>
              </a:solidFill>
              <a:latin typeface="Calibri"/>
              <a:ea typeface="Calibri"/>
              <a:cs typeface="Calibri"/>
              <a:sym typeface="Calibri"/>
            </a:endParaRPr>
          </a:p>
          <a:p>
            <a:pPr indent="-285750" lvl="0" marL="285750" rtl="0" algn="l">
              <a:lnSpc>
                <a:spcPct val="90000"/>
              </a:lnSpc>
              <a:spcBef>
                <a:spcPts val="0"/>
              </a:spcBef>
              <a:spcAft>
                <a:spcPts val="0"/>
              </a:spcAft>
              <a:buClr>
                <a:schemeClr val="accent4"/>
              </a:buClr>
              <a:buSzPts val="1800"/>
              <a:buFont typeface="Arial"/>
              <a:buChar char="•"/>
            </a:pPr>
            <a:r>
              <a:rPr b="1" lang="en-US">
                <a:solidFill>
                  <a:srgbClr val="1D1D1B"/>
                </a:solidFill>
              </a:rPr>
              <a:t>Να περιγράφουν </a:t>
            </a:r>
            <a:r>
              <a:rPr lang="en-US">
                <a:solidFill>
                  <a:srgbClr val="1D1D1B"/>
                </a:solidFill>
              </a:rPr>
              <a:t>τους κύριους στόχους και τις προτεραιότητες του πλαισίου ψηφιακών ικανοτήτων και του σχεδίου δράσης για την ψηφιακή εκπαίδευση 2021-2027, όπως περιγράφονται από την ΕΕ.</a:t>
            </a:r>
            <a:endParaRPr>
              <a:solidFill>
                <a:srgbClr val="1D1D1B"/>
              </a:solidFill>
            </a:endParaRPr>
          </a:p>
          <a:p>
            <a:pPr indent="0" lvl="0" marL="457200" rtl="0" algn="l">
              <a:lnSpc>
                <a:spcPct val="90000"/>
              </a:lnSpc>
              <a:spcBef>
                <a:spcPts val="0"/>
              </a:spcBef>
              <a:spcAft>
                <a:spcPts val="0"/>
              </a:spcAft>
              <a:buSzPts val="1800"/>
              <a:buNone/>
            </a:pPr>
            <a:r>
              <a:t/>
            </a:r>
            <a:endParaRPr>
              <a:solidFill>
                <a:srgbClr val="1D1D1B"/>
              </a:solidFill>
            </a:endParaRPr>
          </a:p>
          <a:p>
            <a:pPr indent="-285750" lvl="0" marL="285750" rtl="0" algn="l">
              <a:lnSpc>
                <a:spcPct val="90000"/>
              </a:lnSpc>
              <a:spcBef>
                <a:spcPts val="0"/>
              </a:spcBef>
              <a:spcAft>
                <a:spcPts val="0"/>
              </a:spcAft>
              <a:buClr>
                <a:schemeClr val="accent4"/>
              </a:buClr>
              <a:buSzPts val="1800"/>
              <a:buFont typeface="Arial"/>
              <a:buChar char="•"/>
            </a:pPr>
            <a:r>
              <a:rPr lang="en-US">
                <a:solidFill>
                  <a:srgbClr val="1D1D1B"/>
                </a:solidFill>
              </a:rPr>
              <a:t>Να </a:t>
            </a:r>
            <a:r>
              <a:rPr b="1" lang="en-US">
                <a:solidFill>
                  <a:srgbClr val="1D1D1B"/>
                </a:solidFill>
              </a:rPr>
              <a:t>συνοψίζουν </a:t>
            </a:r>
            <a:r>
              <a:rPr lang="en-US">
                <a:solidFill>
                  <a:srgbClr val="1D1D1B"/>
                </a:solidFill>
              </a:rPr>
              <a:t>τα βασικά ευρήματα της έκθεσης της ΕΕ σχετικά με την αντιμετώπιση του χάσματος μεταξύ των φύλων στην εκπαίδευση STEM και να χρησιμοποιούν τα ευρήματα για τον σχεδιασμό μαθημάτων Πληροφορικής χωρίς αποκλεισμούς φύλου.</a:t>
            </a:r>
            <a:endParaRPr>
              <a:solidFill>
                <a:srgbClr val="1D1D1B"/>
              </a:solidFill>
            </a:endParaRPr>
          </a:p>
          <a:p>
            <a:pPr indent="0" lvl="0" marL="0" rtl="0" algn="l">
              <a:lnSpc>
                <a:spcPct val="90000"/>
              </a:lnSpc>
              <a:spcBef>
                <a:spcPts val="0"/>
              </a:spcBef>
              <a:spcAft>
                <a:spcPts val="0"/>
              </a:spcAft>
              <a:buSzPts val="1800"/>
              <a:buNone/>
            </a:pPr>
            <a:r>
              <a:t/>
            </a: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1 - Τίτλος Πακέτου Εργασίας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Τίτλος υποενότητας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3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Μαθησιακά αποτελέσματα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4 &amp; 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Περιεχόμενα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6 &amp; 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Εισαγωγή</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8 &amp; 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Γιατί ένα σχέδιο δράσης για τις ψηφιακές ικανότητες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10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Ιστορικό του σχεδίου δράσης για τις ψηφιακές ικανότητες</a:t>
            </a:r>
            <a:endParaRPr b="0" i="1"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11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Βασικές πτυχές του σχεδίου δράσης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Κατευθυντήριες αρχές του σχεδίου δράσης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13 &amp; 14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Στρατηγικές προτεραιότητες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Το πλαίσιο ψηφιακών ικανοτήτων 2.2</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Τι σημαίνει "ψηφιακή ικανότητα";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Οι πέντε τομείς ικανοτήτων του πλαισίου ψηφιακής επάρκειας.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18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Οι 21 ειδικές ικανότητες που πλαισιώνονται στους πέντε τομείς </a:t>
            </a:r>
            <a:r>
              <a:rPr b="0" i="0" lang="en-US" sz="2000" u="none" cap="none" strike="noStrike">
                <a:solidFill>
                  <a:schemeClr val="accent4"/>
                </a:solidFill>
                <a:latin typeface="Calibri"/>
                <a:ea typeface="Calibri"/>
                <a:cs typeface="Calibri"/>
                <a:sym typeface="Calibri"/>
              </a:rPr>
              <a:t>του πλαισίου ψηφιακής επάρκειας</a:t>
            </a:r>
            <a:r>
              <a:rPr b="0" i="0" lang="en-US" sz="2000" u="none" cap="none" strike="noStrike">
                <a:solidFill>
                  <a:srgbClr val="2B454E"/>
                </a:solidFill>
                <a:latin typeface="Calibri"/>
                <a:ea typeface="Calibri"/>
                <a:cs typeface="Calibri"/>
                <a:sym typeface="Calibri"/>
              </a:rPr>
              <a:t>.</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Περιεχόμενα (1/2)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19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Τα οκτώ επίπεδα επάρκειας του πλαισίου ψηφιακής επάρκειας</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20 - 24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Γεφύρωση των στοιχείων του Πλαισίου Ψηφιακής Ικανότητας, με παραδείγματα (1-5)</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Αναστοχασμός και συμπέρασμα</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Διαφάνειες 26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Εργασία για το σπίτι/ Πρόσθετες εργασίες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Διαφάνεια 27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Πρόσθετοι πόροι</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Περιεχόμενα (2/2)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Εισαγωγή</a:t>
            </a:r>
            <a:endParaRPr sz="2800">
              <a:solidFill>
                <a:srgbClr val="FFFFFF"/>
              </a:solidFill>
            </a:endParaRPr>
          </a:p>
        </p:txBody>
      </p:sp>
      <p:sp>
        <p:nvSpPr>
          <p:cNvPr id="163" name="Google Shape;163;p24"/>
          <p:cNvSpPr txBox="1"/>
          <p:nvPr>
            <p:ph idx="2" type="body"/>
          </p:nvPr>
        </p:nvSpPr>
        <p:spPr>
          <a:xfrm>
            <a:off x="97971" y="1462685"/>
            <a:ext cx="11789100" cy="5289300"/>
          </a:xfrm>
          <a:prstGeom prst="rect">
            <a:avLst/>
          </a:prstGeom>
          <a:noFill/>
          <a:ln>
            <a:noFill/>
          </a:ln>
        </p:spPr>
        <p:txBody>
          <a:bodyPr anchorCtr="0" anchor="t" bIns="45700" lIns="91425" spcFirstLastPara="1" rIns="91425" wrap="square" tIns="45700">
            <a:noAutofit/>
          </a:bodyPr>
          <a:lstStyle/>
          <a:p>
            <a:pPr indent="-285750" lvl="0" marL="514350" rtl="0" algn="l">
              <a:lnSpc>
                <a:spcPct val="90000"/>
              </a:lnSpc>
              <a:spcBef>
                <a:spcPts val="1000"/>
              </a:spcBef>
              <a:spcAft>
                <a:spcPts val="0"/>
              </a:spcAft>
              <a:buSzPts val="1800"/>
              <a:buFont typeface="Arial"/>
              <a:buChar char="•"/>
            </a:pPr>
            <a:r>
              <a:rPr lang="en-US">
                <a:solidFill>
                  <a:srgbClr val="1D1D1B"/>
                </a:solidFill>
              </a:rPr>
              <a:t>Αυτό το μάθημα επικεντρώνεται στο Πλαίσιο Ψηφιακών Ικανοτήτων, το ευρωπαϊκό πλαίσιο που χρησιμοποιείται ως αναφορά από κάθε χώρα της ΕΕ για το σχεδιασμό των εθνικών προγραμμάτων σπουδών.Η ενημέρωση για το Ευρωπαϊκό Πλαίσιο Ψηφιακών Ικανοτήτων διασφαλίζει ότι οι εκπαιδευτικοί σχεδιάζουν ενότητες που ευθυγραμμίζονται με ευρέως αποδεκτά πρότυπα.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Το θέμα είναι σημαντικό, καθώς ενθαρρύνει την κατανόηση του πλαισίου ικανοτήτων και επιτρέπει στους/στις εκπαιδευτικούς να ασχοληθούν με τις βασικές ψηφιακές ικανότητες που χρειάζονται οι μαθητές/μαθήτριες για το μέλλον.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Το πλαίσιο βοηθά τους/τις εκπαιδευτικούς να ενσωματώσουν αποτελεσματικά τις ψηφιακές ικανότητες στα υπάρχοντα προγράμματα σπουδών. Προσφέρει σαφείς οδηγίες για το πώς να ενσωματώσουν τις ψηφιακές ικανότητες στα μαθήματά τους με ουσιαστικό τρόπο, προωθώντας τη διαθεματική μάθηση και προετοιμάζοντας τους μαθητές για τις ψηφιακές προκλήσεις που θα αντιμετωπίσουν τόσο στο ακαδημαϊκό όσο και στο επαγγελματικό περιβάλλον.</a:t>
            </a:r>
            <a:endParaRPr/>
          </a:p>
          <a:p>
            <a:pPr indent="-228600" lvl="0" marL="457200" marR="0" rtl="0" algn="l">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4ccac15964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Εισαγωγή</a:t>
            </a:r>
            <a:endParaRPr/>
          </a:p>
        </p:txBody>
      </p:sp>
      <p:pic>
        <p:nvPicPr>
          <p:cNvPr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id="170" name="Google Shape;170;g34ccac15964_0_0" title="DigCompEdu">
            <a:hlinkClick r:id="rId3"/>
          </p:cNvPr>
          <p:cNvPicPr preferRelativeResize="0"/>
          <p:nvPr/>
        </p:nvPicPr>
        <p:blipFill rotWithShape="1">
          <a:blip r:embed="rId4">
            <a:alphaModFix/>
          </a:blip>
          <a:srcRect b="0" l="0" r="0" t="0"/>
          <a:stretch/>
        </p:blipFill>
        <p:spPr>
          <a:xfrm>
            <a:off x="1150450" y="1039394"/>
            <a:ext cx="10344200" cy="5818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b="0" l="3521" r="0" t="4950"/>
          <a:stretch/>
        </p:blipFill>
        <p:spPr>
          <a:xfrm>
            <a:off x="6550850" y="1182400"/>
            <a:ext cx="5491476" cy="5462676"/>
          </a:xfrm>
          <a:prstGeom prst="rect">
            <a:avLst/>
          </a:prstGeom>
          <a:noFill/>
          <a:ln>
            <a:noFill/>
          </a:ln>
        </p:spPr>
      </p:pic>
      <p:sp>
        <p:nvSpPr>
          <p:cNvPr id="176" name="Google Shape;176;p25"/>
          <p:cNvSpPr txBox="1"/>
          <p:nvPr/>
        </p:nvSpPr>
        <p:spPr>
          <a:xfrm>
            <a:off x="271525" y="1504425"/>
            <a:ext cx="5824475"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Ο μέσος όρος του επιπέδου ψηφιακών δεξιοτήτων το 2021 εκτιμάται στο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Το ελάχιστο είναι 10,9% για τη Ρουμανία, ενώ το μέγιστο είναι 59% για τις Κάτω Χώρες.</a:t>
            </a:r>
            <a:endParaRPr b="0" i="1" sz="1800" u="none" cap="none" strike="noStrike">
              <a:solidFill>
                <a:srgbClr val="1D1D1B"/>
              </a:solidFill>
              <a:latin typeface="Calibri"/>
              <a:ea typeface="Calibri"/>
              <a:cs typeface="Calibri"/>
              <a:sym typeface="Calibri"/>
            </a:endParaRPr>
          </a:p>
        </p:txBody>
      </p:sp>
      <p:sp>
        <p:nvSpPr>
          <p:cNvPr id="177" name="Google Shape;177;p25"/>
          <p:cNvSpPr txBox="1"/>
          <p:nvPr/>
        </p:nvSpPr>
        <p:spPr>
          <a:xfrm>
            <a:off x="315600" y="4195482"/>
            <a:ext cx="6235250" cy="141861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"Κάθε μαθητής/μαθήτρια και σπουδαστής/σπουδάστρια αναπτύσσει καθ' όλη τη διάρκεια της εκπαίδευσής του στο Ευρωπαϊκό Σχολείο, ψηφιακές δεξιότητες για την προώθηση της σίγουρης, κριτικής, υπεύθυνης και δημιουργικής χρήσης και εμπλοκής με τις ψηφιακές τεχνολογίες για τη μάθηση, την εργασία και τη συμμετοχή στην κοινωνία."</a:t>
            </a:r>
            <a:endParaRPr b="0" i="1" sz="1800" u="none" cap="none" strike="noStrike">
              <a:solidFill>
                <a:srgbClr val="1D1D1B"/>
              </a:solidFill>
              <a:latin typeface="Calibri"/>
              <a:ea typeface="Calibri"/>
              <a:cs typeface="Calibri"/>
              <a:sym typeface="Calibri"/>
            </a:endParaRPr>
          </a:p>
        </p:txBody>
      </p:sp>
      <p:sp>
        <p:nvSpPr>
          <p:cNvPr id="178" name="Google Shape;178;p25"/>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Γιατί ένα σχέδιο δράσης για τις ψηφιακές ικανότητες</a:t>
            </a:r>
            <a:endParaRPr b="1" sz="2800">
              <a:solidFill>
                <a:srgbClr val="FFFFFF"/>
              </a:solidFill>
            </a:endParaRPr>
          </a:p>
        </p:txBody>
      </p:sp>
      <p:sp>
        <p:nvSpPr>
          <p:cNvPr id="179" name="Google Shape;179;p25"/>
          <p:cNvSpPr txBox="1"/>
          <p:nvPr/>
        </p:nvSpPr>
        <p:spPr>
          <a:xfrm>
            <a:off x="173875" y="6418400"/>
            <a:ext cx="11323800" cy="35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Τα δεδομένα και τα γραφήματα προέρχονται από: OSGROVE, J., SOSTERO, M. and BERTONI, E., Mapping DigComp digital competences to the ESCO skills framework for analysis of digital skills in EU online job advertisements, Υπηρεσία Εκδόσεων της Ευρωπαϊκής Ένωσης, Λουξεμβούργο, 2024, doi:10.2760/197497, JRC137060</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329f623bc3f_0_3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Γιατί ένα σχέδιο δράσης για τις ψηφιακές ικανότητες</a:t>
            </a:r>
            <a:endParaRPr b="1" sz="2800">
              <a:solidFill>
                <a:srgbClr val="FFFFFF"/>
              </a:solidFill>
            </a:endParaRPr>
          </a:p>
        </p:txBody>
      </p:sp>
      <p:sp>
        <p:nvSpPr>
          <p:cNvPr id="185" name="Google Shape;185;g329f623bc3f_0_37"/>
          <p:cNvSpPr txBox="1"/>
          <p:nvPr/>
        </p:nvSpPr>
        <p:spPr>
          <a:xfrm>
            <a:off x="315600" y="2277100"/>
            <a:ext cx="4360500"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Ο μέσος όρος του επιπέδου ψηφιακών δεξιοτήτων το 2021 εκτιμάται στο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Το ελάχιστο είναι 10,9% για τη Ρουμανία, ενώ το μέγιστο είναι 59% για τις Κάτω Χώρες.</a:t>
            </a:r>
            <a:endParaRPr b="0" i="1" sz="1800" u="none" cap="none" strike="noStrike">
              <a:solidFill>
                <a:srgbClr val="1D1D1B"/>
              </a:solidFill>
              <a:latin typeface="Calibri"/>
              <a:ea typeface="Calibri"/>
              <a:cs typeface="Calibri"/>
              <a:sym typeface="Calibri"/>
            </a:endParaRPr>
          </a:p>
        </p:txBody>
      </p:sp>
      <p:grpSp>
        <p:nvGrpSpPr>
          <p:cNvPr id="186" name="Google Shape;186;g329f623bc3f_0_37"/>
          <p:cNvGrpSpPr/>
          <p:nvPr/>
        </p:nvGrpSpPr>
        <p:grpSpPr>
          <a:xfrm>
            <a:off x="4299600" y="1600524"/>
            <a:ext cx="7829550" cy="4841762"/>
            <a:chOff x="4299600" y="1600563"/>
            <a:chExt cx="7829550" cy="5191125"/>
          </a:xfrm>
        </p:grpSpPr>
        <p:pic>
          <p:nvPicPr>
            <p:cNvPr id="187" name="Google Shape;187;g329f623bc3f_0_37"/>
            <p:cNvPicPr preferRelativeResize="0"/>
            <p:nvPr/>
          </p:nvPicPr>
          <p:blipFill rotWithShape="1">
            <a:blip r:embed="rId3">
              <a:alphaModFix/>
            </a:blip>
            <a:srcRect b="0" l="0" r="0" t="0"/>
            <a:stretch/>
          </p:blipFill>
          <p:spPr>
            <a:xfrm>
              <a:off x="4299600" y="1600563"/>
              <a:ext cx="7829550" cy="5191125"/>
            </a:xfrm>
            <a:prstGeom prst="rect">
              <a:avLst/>
            </a:prstGeom>
            <a:noFill/>
            <a:ln>
              <a:noFill/>
            </a:ln>
          </p:spPr>
        </p:pic>
        <p:sp>
          <p:nvSpPr>
            <p:cNvPr id="188" name="Google Shape;188;g329f623bc3f_0_37"/>
            <p:cNvSpPr/>
            <p:nvPr/>
          </p:nvSpPr>
          <p:spPr>
            <a:xfrm>
              <a:off x="4424675" y="1644425"/>
              <a:ext cx="3099000" cy="766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9" name="Google Shape;189;g329f623bc3f_0_37"/>
          <p:cNvSpPr txBox="1"/>
          <p:nvPr/>
        </p:nvSpPr>
        <p:spPr>
          <a:xfrm>
            <a:off x="4526925" y="6442275"/>
            <a:ext cx="7374900" cy="3492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900"/>
              <a:buFont typeface="Arial"/>
              <a:buNone/>
            </a:pPr>
            <a:r>
              <a:rPr b="0" i="0" lang="en-US" sz="900" u="none" cap="none" strike="noStrike">
                <a:solidFill>
                  <a:srgbClr val="111111"/>
                </a:solidFill>
                <a:highlight>
                  <a:srgbClr val="FFFFFF"/>
                </a:highlight>
                <a:latin typeface="Roboto"/>
                <a:ea typeface="Roboto"/>
                <a:cs typeface="Roboto"/>
                <a:sym typeface="Roboto"/>
              </a:rPr>
              <a:t>Πηγή: &lt;https://ec.europa.eu/education/sites/ default/files/document-library-docs/deap-factsheet-sept2020_en.pdf (2023-03-15)</a:t>
            </a:r>
            <a:endParaRPr b="0" i="0" sz="900" u="none" cap="none" strike="noStrike">
              <a:solidFill>
                <a:srgbClr val="111111"/>
              </a:solidFill>
              <a:highlight>
                <a:srgbClr val="FFFFFF"/>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g329f623bc3f_0_37"/>
          <p:cNvSpPr txBox="1"/>
          <p:nvPr/>
        </p:nvSpPr>
        <p:spPr>
          <a:xfrm>
            <a:off x="315600" y="4195482"/>
            <a:ext cx="4211325" cy="141861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"Κάθε μαθητής/μαθήτρια και σπουδαστής/σπουδάστρια αναπτύσσει καθ' όλη τη διάρκεια της εκπαίδευσής του στο Ευρωπαϊκό Σχολείο, ψηφιακές δεξιότητες για την προώθηση της σίγουρης, κριτικής, υπεύθυνης και δημιουργικής χρήσης και εμπλοκής με τις ψηφιακές τεχνολογίες για τη μάθηση, την εργασία και τη συμμετοχή στην κοινωνία."</a:t>
            </a:r>
            <a:endParaRPr b="0" i="1" sz="1800" u="none" cap="none" strike="noStrike">
              <a:solidFill>
                <a:srgbClr val="1D1D1B"/>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