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jemWFwD0bPzGLg0L3G6CGxmj/+o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Ας ξεκινήσουμε με τους στόχους της σημερινής ενότητας. Στο τέλος αυτής της ενότητας, θα είστε σε θέση να κάνετε δύο βασικά πράγματα: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Πρώτον, θα είστε σε θέση να </a:t>
            </a:r>
            <a:r>
              <a:rPr b="1" lang="en-US" sz="1100">
                <a:latin typeface="Arial"/>
                <a:ea typeface="Arial"/>
                <a:cs typeface="Arial"/>
                <a:sym typeface="Arial"/>
              </a:rPr>
              <a:t>αναλύσετε και να προβληματιστείτε σχετικά με πραγματικές μελέτες περιπτώσεων στην τάξη</a:t>
            </a:r>
            <a:r>
              <a:rPr lang="en-US" sz="1100">
                <a:latin typeface="Arial"/>
                <a:ea typeface="Arial"/>
                <a:cs typeface="Arial"/>
                <a:sym typeface="Arial"/>
              </a:rPr>
              <a:t>. Θα εξετάσετε δύο σενάρια - ένα αποτελεσματικό και ένα λιγότερο αποτελεσματικό - για να κατανοήσετε καλύτερα πώς η αυθεντική μάθηση επηρεάζει τα αποτελέσματα </a:t>
            </a:r>
            <a:r>
              <a:rPr lang="en-US" sz="1100">
                <a:latin typeface="Arial"/>
                <a:ea typeface="Arial"/>
                <a:cs typeface="Arial"/>
                <a:sym typeface="Arial"/>
              </a:rPr>
              <a:t>των μαθητών/μαθητριών</a:t>
            </a:r>
            <a:r>
              <a:rPr lang="en-US" sz="1100">
                <a:latin typeface="Arial"/>
                <a:ea typeface="Arial"/>
                <a:cs typeface="Arial"/>
                <a:sym typeface="Arial"/>
              </a:rPr>
              <a:t>. Θα εξασκηθείτε στον εντοπισμό των δυνατών και αδύνατων σημείων στο σχεδιασμό του μαθήματος και θα τα συζητήσετε με </a:t>
            </a:r>
            <a:r>
              <a:rPr lang="en-US" sz="1100">
                <a:latin typeface="Arial"/>
                <a:ea typeface="Arial"/>
                <a:cs typeface="Arial"/>
                <a:sym typeface="Arial"/>
              </a:rPr>
              <a:t>τους/τις συναδέλφους/συναδέλφισσες</a:t>
            </a:r>
            <a:r>
              <a:rPr lang="en-US" sz="1100">
                <a:latin typeface="Arial"/>
                <a:ea typeface="Arial"/>
                <a:cs typeface="Arial"/>
                <a:sym typeface="Arial"/>
              </a:rPr>
              <a:t> σας. Αυτό μας βοηθά να αναπτύξουμε μια πιο κριτική, αναστοχαστική νοοτροπία σχετικά με τις δικές μας διδακτικές πρακτικές.</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Δεύτερον, θα μάθετε πώς να </a:t>
            </a:r>
            <a:r>
              <a:rPr b="1" lang="en-US" sz="1100">
                <a:latin typeface="Arial"/>
                <a:ea typeface="Arial"/>
                <a:cs typeface="Arial"/>
                <a:sym typeface="Arial"/>
              </a:rPr>
              <a:t>εφαρμόζετε τόσο ποσοτικές όσο και ποιοτικές μεθόδους για τη μέτρηση της δέσμευσης </a:t>
            </a:r>
            <a:r>
              <a:rPr b="1" lang="en-US" sz="1100">
                <a:latin typeface="Arial"/>
                <a:ea typeface="Arial"/>
                <a:cs typeface="Arial"/>
                <a:sym typeface="Arial"/>
              </a:rPr>
              <a:t>των μαθητών/μαθητριών</a:t>
            </a:r>
            <a:r>
              <a:rPr lang="en-US" sz="1100">
                <a:latin typeface="Arial"/>
                <a:ea typeface="Arial"/>
                <a:cs typeface="Arial"/>
                <a:sym typeface="Arial"/>
              </a:rPr>
              <a:t>. Αυτό σημαίνει ότι θα χρησιμοποιείτε πρακτικά εργαλεία - όπως λίστες ελέγχου, έρευνες και προτροπές αναστοχασμού - για να συλλέγετε στοιχεία τόσο για τη </a:t>
            </a:r>
            <a:r>
              <a:rPr b="1" lang="en-US" sz="1100">
                <a:latin typeface="Arial"/>
                <a:ea typeface="Arial"/>
                <a:cs typeface="Arial"/>
                <a:sym typeface="Arial"/>
              </a:rPr>
              <a:t>γνωστική δέσμευση </a:t>
            </a:r>
            <a:r>
              <a:rPr lang="en-US" sz="1100">
                <a:latin typeface="Arial"/>
                <a:ea typeface="Arial"/>
                <a:cs typeface="Arial"/>
                <a:sym typeface="Arial"/>
              </a:rPr>
              <a:t>(τι σκέφτονται και τι κάνουν οι </a:t>
            </a:r>
            <a:r>
              <a:rPr lang="en-US" sz="1100">
                <a:latin typeface="Arial"/>
                <a:ea typeface="Arial"/>
                <a:cs typeface="Arial"/>
                <a:sym typeface="Arial"/>
              </a:rPr>
              <a:t>μαθητές/μαθήτριες</a:t>
            </a:r>
            <a:r>
              <a:rPr lang="en-US" sz="1100">
                <a:latin typeface="Arial"/>
                <a:ea typeface="Arial"/>
                <a:cs typeface="Arial"/>
                <a:sym typeface="Arial"/>
              </a:rPr>
              <a:t>) όσο και για τη </a:t>
            </a:r>
            <a:r>
              <a:rPr b="1" lang="en-US" sz="1100">
                <a:latin typeface="Arial"/>
                <a:ea typeface="Arial"/>
                <a:cs typeface="Arial"/>
                <a:sym typeface="Arial"/>
              </a:rPr>
              <a:t>συναισθηματική δέσμευση </a:t>
            </a:r>
            <a:r>
              <a:rPr lang="en-US" sz="1100">
                <a:latin typeface="Arial"/>
                <a:ea typeface="Arial"/>
                <a:cs typeface="Arial"/>
                <a:sym typeface="Arial"/>
              </a:rPr>
              <a:t>(πώς αισθάνονται και πώς συνδέονται με τη μάθηση).</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Μαζί, αυτά τα αποτελέσματα θα σας υποστηρίξουν στο σχεδιασμό μαθησιακών εμπειριών που δεν είναι μόνο αυθεντικές και χωρίς αποκλεισμούς, αλλά και μετρήσιμες και αποτελεσματικές - έτσι ώστε να μπορείτε να βελτιώνετε συνεχώς τον τρόπο με τον οποίο υποστηρίζετε όλους τους </a:t>
            </a:r>
            <a:r>
              <a:rPr lang="en-US" sz="1100">
                <a:latin typeface="Arial"/>
                <a:ea typeface="Arial"/>
                <a:cs typeface="Arial"/>
                <a:sym typeface="Arial"/>
              </a:rPr>
              <a:t>μαθητές/μαθήτριες</a:t>
            </a:r>
            <a:r>
              <a:rPr lang="en-US" sz="1100">
                <a:latin typeface="Arial"/>
                <a:ea typeface="Arial"/>
                <a:cs typeface="Arial"/>
                <a:sym typeface="Arial"/>
              </a:rPr>
              <a:t> στην τάξη σας.</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Ο καθένας από εσάς έχει λάβει ένα από τα </a:t>
            </a:r>
            <a:r>
              <a:rPr b="1" lang="en-US" sz="1100">
                <a:latin typeface="Arial"/>
                <a:ea typeface="Arial"/>
                <a:cs typeface="Arial"/>
                <a:sym typeface="Arial"/>
              </a:rPr>
              <a:t>ρεαλιστικά σενάρια </a:t>
            </a:r>
            <a:r>
              <a:rPr lang="en-US" sz="1100">
                <a:latin typeface="Arial"/>
                <a:ea typeface="Arial"/>
                <a:cs typeface="Arial"/>
                <a:sym typeface="Arial"/>
              </a:rPr>
              <a:t>που συζητήσαμε </a:t>
            </a:r>
            <a:r>
              <a:rPr b="1" lang="en-US" sz="1100">
                <a:latin typeface="Arial"/>
                <a:ea typeface="Arial"/>
                <a:cs typeface="Arial"/>
                <a:sym typeface="Arial"/>
              </a:rPr>
              <a:t>στην τάξη.</a:t>
            </a:r>
            <a:r>
              <a:rPr lang="en-US" sz="1100">
                <a:latin typeface="Arial"/>
                <a:ea typeface="Arial"/>
                <a:cs typeface="Arial"/>
                <a:sym typeface="Arial"/>
              </a:rPr>
              <a:t> Αυτά βασίζονται σε κοινές εμπειρίες - δραστηριότητες που προορίζονταν να είναι ελκυστικές, αλλά δεν αξιοποίησαν πλήρως τις δυνατότητές τους.</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καθήκον σας είναι να </a:t>
            </a:r>
            <a:r>
              <a:rPr b="1" lang="en-US" sz="1100">
                <a:latin typeface="Arial"/>
                <a:ea typeface="Arial"/>
                <a:cs typeface="Arial"/>
                <a:sym typeface="Arial"/>
              </a:rPr>
              <a:t>αναλύσετε το σενάριο μέσα από τον φακό της εμπλοκής και το πλαίσιο TINKER</a:t>
            </a:r>
            <a:r>
              <a:rPr lang="en-US" sz="1100">
                <a:latin typeface="Arial"/>
                <a:ea typeface="Arial"/>
                <a:cs typeface="Arial"/>
                <a:sym typeface="Arial"/>
              </a:rPr>
              <a:t>. Προσδιορίστε τι θα μπορούσε να είχε γίνει καλύτερα - και, το σημαντικότερο, </a:t>
            </a:r>
            <a:r>
              <a:rPr b="1" lang="en-US" sz="1100">
                <a:latin typeface="Arial"/>
                <a:ea typeface="Arial"/>
                <a:cs typeface="Arial"/>
                <a:sym typeface="Arial"/>
              </a:rPr>
              <a:t>πώς </a:t>
            </a:r>
            <a:r>
              <a:rPr lang="en-US" sz="1100">
                <a:latin typeface="Arial"/>
                <a:ea typeface="Arial"/>
                <a:cs typeface="Arial"/>
                <a:sym typeface="Arial"/>
              </a:rPr>
              <a:t>θα το βελτιώνατε χρησιμοποιώντας όσα μάθατε για την αυθεντική μάθηση, τη συμμετοχικότητα και τη δέσμευση </a:t>
            </a:r>
            <a:r>
              <a:rPr lang="en-US" sz="1100">
                <a:latin typeface="Arial"/>
                <a:ea typeface="Arial"/>
                <a:cs typeface="Arial"/>
                <a:sym typeface="Arial"/>
              </a:rPr>
              <a:t>των μαθητών/μαθητριών</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Προσπαθήστε να επικεντρωθείτε σε συγκεκριμένες ενέργειες - μικρές αλλαγές που θα μπορούσαν να κάνουν μεγάλη διαφορά στον τρόπο με τον οποίο οι </a:t>
            </a:r>
            <a:r>
              <a:rPr lang="en-US" sz="1100">
                <a:latin typeface="Arial"/>
                <a:ea typeface="Arial"/>
                <a:cs typeface="Arial"/>
                <a:sym typeface="Arial"/>
              </a:rPr>
              <a:t>μαθητές/μαθήτριες</a:t>
            </a:r>
            <a:r>
              <a:rPr lang="en-US" sz="1100">
                <a:latin typeface="Arial"/>
                <a:ea typeface="Arial"/>
                <a:cs typeface="Arial"/>
                <a:sym typeface="Arial"/>
              </a:rPr>
              <a:t> σκέφτονται και αισθάνονται κατά τη διάρκεια της εργασίας.</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774538e2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35774538e2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 Id="rId3" Type="http://schemas.openxmlformats.org/officeDocument/2006/relationships/image" Target="../media/image7.png"/><Relationship Id="rId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21.jpg"/><Relationship Id="rId4" Type="http://schemas.openxmlformats.org/officeDocument/2006/relationships/image" Target="../media/image15.png"/><Relationship Id="rId5"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0.png"/><Relationship Id="rId13" Type="http://schemas.openxmlformats.org/officeDocument/2006/relationships/image" Target="../media/image9.png"/><Relationship Id="rId12" Type="http://schemas.openxmlformats.org/officeDocument/2006/relationships/image" Target="../media/image24.png"/><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14.png"/><Relationship Id="rId9"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8.jpg"/><Relationship Id="rId7" Type="http://schemas.openxmlformats.org/officeDocument/2006/relationships/image" Target="../media/image17.png"/><Relationship Id="rId8"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0.png"/><Relationship Id="rId13" Type="http://schemas.openxmlformats.org/officeDocument/2006/relationships/image" Target="../media/image9.png"/><Relationship Id="rId12" Type="http://schemas.openxmlformats.org/officeDocument/2006/relationships/image" Target="../media/image24.png"/><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14.png"/><Relationship Id="rId9"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8.jpg"/><Relationship Id="rId7" Type="http://schemas.openxmlformats.org/officeDocument/2006/relationships/image" Target="../media/image17.png"/><Relationship Id="rId8"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2.jpg"/></Relationships>
</file>

<file path=ppt/slides/_rels/slide6.xml.rels><?xml version="1.0" encoding="UTF-8" standalone="yes"?><Relationships xmlns="http://schemas.openxmlformats.org/package/2006/relationships"><Relationship Id="rId11" Type="http://schemas.openxmlformats.org/officeDocument/2006/relationships/image" Target="../media/image24.png"/><Relationship Id="rId10" Type="http://schemas.openxmlformats.org/officeDocument/2006/relationships/image" Target="../media/image2.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0.png"/><Relationship Id="rId15" Type="http://schemas.openxmlformats.org/officeDocument/2006/relationships/hyperlink" Target="https://creativecommons.org/licenses/by-nc-nd/4.0/" TargetMode="External"/><Relationship Id="rId14" Type="http://schemas.openxmlformats.org/officeDocument/2006/relationships/image" Target="../media/image20.png"/><Relationship Id="rId5" Type="http://schemas.openxmlformats.org/officeDocument/2006/relationships/image" Target="../media/image8.jpg"/><Relationship Id="rId6" Type="http://schemas.openxmlformats.org/officeDocument/2006/relationships/image" Target="../media/image17.png"/><Relationship Id="rId7" Type="http://schemas.openxmlformats.org/officeDocument/2006/relationships/image" Target="../media/image3.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a:t>
            </a:r>
            <a:endParaRPr/>
          </a:p>
          <a:p>
            <a:pPr indent="0" lvl="0" marL="0" rtl="0" algn="l">
              <a:lnSpc>
                <a:spcPct val="90000"/>
              </a:lnSpc>
              <a:spcBef>
                <a:spcPts val="0"/>
              </a:spcBef>
              <a:spcAft>
                <a:spcPts val="0"/>
              </a:spcAft>
              <a:buClr>
                <a:schemeClr val="dk1"/>
              </a:buClr>
              <a:buSzPct val="69444"/>
              <a:buFont typeface="Calibri"/>
              <a:buNone/>
            </a:pPr>
            <a:r>
              <a:rPr lang="en-US"/>
              <a:t>αυθεντική και συμπεριληπτική ως προς το</a:t>
            </a:r>
            <a:endParaRPr/>
          </a:p>
          <a:p>
            <a:pPr indent="0" lvl="0" marL="0" rtl="0" algn="l">
              <a:lnSpc>
                <a:spcPct val="90000"/>
              </a:lnSpc>
              <a:spcBef>
                <a:spcPts val="0"/>
              </a:spcBef>
              <a:spcAft>
                <a:spcPts val="0"/>
              </a:spcAft>
              <a:buClr>
                <a:schemeClr val="dk1"/>
              </a:buClr>
              <a:buSzPct val="69444"/>
              <a:buFont typeface="Calibri"/>
              <a:buNone/>
            </a:pPr>
            <a:r>
              <a:rPr lang="en-US"/>
              <a:t>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την</a:t>
            </a:r>
            <a:endParaRPr/>
          </a:p>
          <a:p>
            <a:pPr indent="-406400" lvl="0" marL="457200" rtl="0" algn="l">
              <a:lnSpc>
                <a:spcPct val="90000"/>
              </a:lnSpc>
              <a:spcBef>
                <a:spcPts val="1000"/>
              </a:spcBef>
              <a:spcAft>
                <a:spcPts val="0"/>
              </a:spcAft>
              <a:buClr>
                <a:schemeClr val="dk1"/>
              </a:buClr>
              <a:buSzPts val="1600"/>
              <a:buNone/>
            </a:pPr>
            <a:r>
              <a:rPr lang="en-US"/>
              <a:t>πρωτοβάθμια εκπαίδευση</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Ενότητα 5: </a:t>
            </a:r>
            <a:r>
              <a:rPr lang="en-US"/>
              <a:t>Αξιολόγηση των πρακτικών διδασκαλίας και αξιολόγησης στη πρωτοβάθμια και δευτεροβάθμια εκπαίδευση στην πληροφορική</a:t>
            </a:r>
            <a:endParaRPr/>
          </a:p>
          <a:p>
            <a:pPr indent="0" lvl="0" marL="0" rtl="0" algn="l">
              <a:lnSpc>
                <a:spcPct val="90000"/>
              </a:lnSpc>
              <a:spcBef>
                <a:spcPts val="0"/>
              </a:spcBef>
              <a:spcAft>
                <a:spcPts val="0"/>
              </a:spcAft>
              <a:buClr>
                <a:schemeClr val="dk1"/>
              </a:buClr>
              <a:buSzPct val="62500"/>
              <a:buFont typeface="Calibri"/>
              <a:buNone/>
            </a:pPr>
            <a:r>
              <a:t/>
            </a:r>
            <a:endParaRPr/>
          </a:p>
        </p:txBody>
      </p:sp>
      <p:sp>
        <p:nvSpPr>
          <p:cNvPr id="91" name="Google Shape;91;p2"/>
          <p:cNvSpPr txBox="1"/>
          <p:nvPr>
            <p:ph idx="1" type="subTitle"/>
          </p:nvPr>
        </p:nvSpPr>
        <p:spPr>
          <a:xfrm>
            <a:off x="401325" y="3651825"/>
            <a:ext cx="62985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Ενότητα 5.3: </a:t>
            </a:r>
            <a:r>
              <a:rPr lang="en-US"/>
              <a:t>Μελέτη περίπτωσης - Μέτρηση του αντικτύπου της αυθεντικής μάθησης στην τάξη</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Στο τέλος αυτής της ενότητας οι εκπαιδευτικοί θα είναι σε θέση:</a:t>
            </a:r>
            <a:br>
              <a:rPr lang="en-US"/>
            </a:br>
            <a:endParaRPr/>
          </a:p>
          <a:p>
            <a:pPr indent="-368300" lvl="0" marL="914400" rtl="0" algn="l">
              <a:lnSpc>
                <a:spcPct val="100000"/>
              </a:lnSpc>
              <a:spcBef>
                <a:spcPts val="0"/>
              </a:spcBef>
              <a:spcAft>
                <a:spcPts val="0"/>
              </a:spcAft>
              <a:buSzPts val="2200"/>
              <a:buChar char="•"/>
            </a:pPr>
            <a:r>
              <a:rPr lang="en-US"/>
              <a:t>Να αναλύουν μελέτες περιπτώσεων, με βάση την εμπειρία της εξέτασης δύο σεναρίων που αναδεικνύουν τον αντίκτυπο της αυθεντικής μάθησης στα αποτελέσματα </a:t>
            </a:r>
            <a:r>
              <a:rPr lang="en-US"/>
              <a:t>των μαθητών/μαθητριών</a:t>
            </a:r>
            <a:br>
              <a:rPr lang="en-US"/>
            </a:br>
            <a:endParaRPr/>
          </a:p>
          <a:p>
            <a:pPr indent="-368300" lvl="0" marL="914400" rtl="0" algn="l">
              <a:lnSpc>
                <a:spcPct val="100000"/>
              </a:lnSpc>
              <a:spcBef>
                <a:spcPts val="0"/>
              </a:spcBef>
              <a:spcAft>
                <a:spcPts val="0"/>
              </a:spcAft>
              <a:buSzPts val="2200"/>
              <a:buChar char="•"/>
            </a:pPr>
            <a:r>
              <a:rPr lang="en-US"/>
              <a:t>Να αναπτύσσουν μια αναστοχαστική κριτική σχετικά με την εφαρμογή των εργασιών αυθεντικής μάθησης, ανταλλάσσοντας παραδείγματα αποτελεσματικών και αναποτελεσματικών πρακτικών με </a:t>
            </a:r>
            <a:r>
              <a:rPr lang="en-US"/>
              <a:t>τους/τις συναδέλφους/συναδέλφισσες</a:t>
            </a:r>
            <a:r>
              <a:rPr lang="en-US"/>
              <a:t> τους</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#1 Ομαδική δραστηριότητα - πρακτική άσκηση</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Ομαδική δραστηριότητα - πρακτική άσκηση</a:t>
            </a:r>
            <a:endParaRPr/>
          </a:p>
        </p:txBody>
      </p:sp>
      <p:sp>
        <p:nvSpPr>
          <p:cNvPr id="110" name="Google Shape;110;g3436002c3ce_0_6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Διαβάστε τα παρεχόμενα σενάρια για την τάξη</a:t>
            </a:r>
            <a:endParaRPr/>
          </a:p>
          <a:p>
            <a:pPr indent="-342900" lvl="1" marL="914400" rtl="0" algn="l">
              <a:lnSpc>
                <a:spcPct val="115000"/>
              </a:lnSpc>
              <a:spcBef>
                <a:spcPts val="0"/>
              </a:spcBef>
              <a:spcAft>
                <a:spcPts val="0"/>
              </a:spcAft>
              <a:buSzPts val="1800"/>
              <a:buChar char="•"/>
            </a:pPr>
            <a:r>
              <a:rPr lang="en-US"/>
              <a:t>πρώτο το σενάριο Α</a:t>
            </a:r>
            <a:endParaRPr/>
          </a:p>
          <a:p>
            <a:pPr indent="-342900" lvl="1" marL="914400" rtl="0" algn="l">
              <a:lnSpc>
                <a:spcPct val="115000"/>
              </a:lnSpc>
              <a:spcBef>
                <a:spcPts val="0"/>
              </a:spcBef>
              <a:spcAft>
                <a:spcPts val="0"/>
              </a:spcAft>
              <a:buSzPts val="1800"/>
              <a:buChar char="•"/>
            </a:pPr>
            <a:r>
              <a:rPr lang="en-US"/>
              <a:t>στη συνέχεια το σενάριο Β</a:t>
            </a:r>
            <a:br>
              <a:rPr lang="en-US"/>
            </a:br>
            <a:endParaRPr/>
          </a:p>
          <a:p>
            <a:pPr indent="-368300" lvl="0" marL="457200" rtl="0" algn="l">
              <a:lnSpc>
                <a:spcPct val="115000"/>
              </a:lnSpc>
              <a:spcBef>
                <a:spcPts val="0"/>
              </a:spcBef>
              <a:spcAft>
                <a:spcPts val="0"/>
              </a:spcAft>
              <a:buSzPts val="2200"/>
              <a:buChar char="•"/>
            </a:pPr>
            <a:r>
              <a:rPr lang="en-US"/>
              <a:t>Ακολουθήστε τις οδηγίες των σεναρίων:</a:t>
            </a:r>
            <a:endParaRPr/>
          </a:p>
          <a:p>
            <a:pPr indent="-342900" lvl="1" marL="914400" rtl="0" algn="l">
              <a:lnSpc>
                <a:spcPct val="115000"/>
              </a:lnSpc>
              <a:spcBef>
                <a:spcPts val="0"/>
              </a:spcBef>
              <a:spcAft>
                <a:spcPts val="0"/>
              </a:spcAft>
              <a:buSzPts val="1800"/>
              <a:buChar char="•"/>
            </a:pPr>
            <a:r>
              <a:rPr lang="en-US"/>
              <a:t>Προσδιορίστε τουλάχιστον 4 πιθανές βελτιώσεις / χαμένες ευκαιρίες για την εμπλοκή </a:t>
            </a:r>
            <a:r>
              <a:rPr lang="en-US"/>
              <a:t>των μαθητών/μαθητριών</a:t>
            </a:r>
            <a:endParaRPr/>
          </a:p>
          <a:p>
            <a:pPr indent="-342900" lvl="1" marL="914400" rtl="0" algn="l">
              <a:lnSpc>
                <a:spcPct val="115000"/>
              </a:lnSpc>
              <a:spcBef>
                <a:spcPts val="0"/>
              </a:spcBef>
              <a:spcAft>
                <a:spcPts val="0"/>
              </a:spcAft>
              <a:buSzPts val="1800"/>
              <a:buChar char="•"/>
            </a:pPr>
            <a:r>
              <a:rPr lang="en-US"/>
              <a:t>Συνδέστε κάθε βελτίωση / χαμένη ευκαιρία με μια σχετική αρχή του TINKER</a:t>
            </a:r>
            <a:endParaRPr/>
          </a:p>
          <a:p>
            <a:pPr indent="-342900" lvl="1" marL="914400" rtl="0" algn="l">
              <a:lnSpc>
                <a:spcPct val="115000"/>
              </a:lnSpc>
              <a:spcBef>
                <a:spcPts val="0"/>
              </a:spcBef>
              <a:spcAft>
                <a:spcPts val="0"/>
              </a:spcAft>
              <a:buSzPts val="1800"/>
              <a:buChar char="•"/>
            </a:pPr>
            <a:r>
              <a:rPr lang="en-US"/>
              <a:t>Προτείνετε τουλάχιστον 4 βελτιώσεις για τον επανασχεδιασμό </a:t>
            </a:r>
            <a:br>
              <a:rPr lang="en-US"/>
            </a:br>
            <a:r>
              <a:rPr lang="en-US"/>
              <a:t>του μαθήματος για καλύτερη εμπλοκή και αντίκτυπο</a:t>
            </a:r>
            <a:endParaRPr/>
          </a:p>
          <a:p>
            <a:pPr indent="-342900" lvl="1" marL="914400" rtl="0" algn="l">
              <a:lnSpc>
                <a:spcPct val="115000"/>
              </a:lnSpc>
              <a:spcBef>
                <a:spcPts val="0"/>
              </a:spcBef>
              <a:spcAft>
                <a:spcPts val="0"/>
              </a:spcAft>
              <a:buSzPts val="1800"/>
              <a:buChar char="•"/>
            </a:pPr>
            <a:r>
              <a:rPr lang="en-US"/>
              <a:t>Σκεφτείτε το μέγεθος</a:t>
            </a:r>
            <a:r>
              <a:rPr lang="en-US"/>
              <a:t> </a:t>
            </a:r>
            <a:r>
              <a:rPr lang="en-US"/>
              <a:t>της εμπλοκής:</a:t>
            </a:r>
            <a:endParaRPr/>
          </a:p>
          <a:p>
            <a:pPr indent="-320039" lvl="2" marL="1371600" rtl="0" algn="l">
              <a:lnSpc>
                <a:spcPct val="115000"/>
              </a:lnSpc>
              <a:spcBef>
                <a:spcPts val="0"/>
              </a:spcBef>
              <a:spcAft>
                <a:spcPts val="0"/>
              </a:spcAft>
              <a:buSzPts val="1440"/>
              <a:buChar char="•"/>
            </a:pPr>
            <a:r>
              <a:rPr lang="en-US"/>
              <a:t>Πώς θα μπορούσε ο/η εκπαιδευτικός να μετρήσει τη δέσμευση </a:t>
            </a:r>
            <a:br>
              <a:rPr lang="en-US"/>
            </a:br>
            <a:r>
              <a:rPr lang="en-US"/>
              <a:t>κατά τη διάρκεια της εργασίας;</a:t>
            </a:r>
            <a:endParaRPr/>
          </a:p>
          <a:p>
            <a:pPr indent="-320039" lvl="2" marL="1371600" rtl="0" algn="l">
              <a:lnSpc>
                <a:spcPct val="115000"/>
              </a:lnSpc>
              <a:spcBef>
                <a:spcPts val="0"/>
              </a:spcBef>
              <a:spcAft>
                <a:spcPts val="0"/>
              </a:spcAft>
              <a:buSzPts val="1440"/>
              <a:buChar char="•"/>
            </a:pPr>
            <a:r>
              <a:rPr lang="en-US"/>
              <a:t>Ποια εργαλεία ή στρατηγικές θα μπορούσαν να είχαν χρησιμοποιηθεί;</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g35774538e26_0_40"/>
          <p:cNvGrpSpPr/>
          <p:nvPr/>
        </p:nvGrpSpPr>
        <p:grpSpPr>
          <a:xfrm>
            <a:off x="2179811" y="4729766"/>
            <a:ext cx="7832078" cy="1110328"/>
            <a:chOff x="2179603" y="4888792"/>
            <a:chExt cx="7798544" cy="1110328"/>
          </a:xfrm>
        </p:grpSpPr>
        <p:pic>
          <p:nvPicPr>
            <p:cNvPr id="117" name="Google Shape;117;g35774538e2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g35774538e26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19" name="Google Shape;119;g35774538e2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g35774538e2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g35774538e26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122" name="Google Shape;122;g35774538e2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g35774538e2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g35774538e2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g35774538e2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g35774538e2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g35774538e2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g35774538e2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g35774538e2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