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Lst>
  <p:sldSz cy="6858000" cx="12192000"/>
  <p:notesSz cx="6858000" cy="9144000"/>
  <p:embeddedFontLst>
    <p:embeddedFont>
      <p:font typeface="Roboto"/>
      <p:regular r:id="rId26"/>
      <p:bold r:id="rId27"/>
      <p:italic r:id="rId28"/>
      <p:boldItalic r:id="rId29"/>
    </p:embeddedFont>
    <p:embeddedFont>
      <p:font typeface="Open Sans"/>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4" roundtripDataSignature="AMtx7mjbEyvBJgL0nZTEnsS3zUcvqUArS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26" Type="http://schemas.openxmlformats.org/officeDocument/2006/relationships/font" Target="fonts/Roboto-regular.fntdata"/><Relationship Id="rId25" Type="http://schemas.openxmlformats.org/officeDocument/2006/relationships/slide" Target="slides/slide19.xml"/><Relationship Id="rId28" Type="http://schemas.openxmlformats.org/officeDocument/2006/relationships/font" Target="fonts/Roboto-italic.fntdata"/><Relationship Id="rId27" Type="http://schemas.openxmlformats.org/officeDocument/2006/relationships/font" Target="fonts/Roboto-bold.fntdata"/><Relationship Id="rId5" Type="http://schemas.openxmlformats.org/officeDocument/2006/relationships/slideMaster" Target="slideMasters/slideMaster3.xml"/><Relationship Id="rId6" Type="http://schemas.openxmlformats.org/officeDocument/2006/relationships/notesMaster" Target="notesMasters/notesMaster1.xml"/><Relationship Id="rId29" Type="http://schemas.openxmlformats.org/officeDocument/2006/relationships/font" Target="fonts/Roboto-bold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OpenSans-bold.fntdata"/><Relationship Id="rId30" Type="http://schemas.openxmlformats.org/officeDocument/2006/relationships/font" Target="fonts/OpenSans-regular.fntdata"/><Relationship Id="rId11" Type="http://schemas.openxmlformats.org/officeDocument/2006/relationships/slide" Target="slides/slide5.xml"/><Relationship Id="rId33" Type="http://schemas.openxmlformats.org/officeDocument/2006/relationships/font" Target="fonts/OpenSans-boldItalic.fntdata"/><Relationship Id="rId10" Type="http://schemas.openxmlformats.org/officeDocument/2006/relationships/slide" Target="slides/slide4.xml"/><Relationship Id="rId32" Type="http://schemas.openxmlformats.org/officeDocument/2006/relationships/font" Target="fonts/OpenSans-italic.fntdata"/><Relationship Id="rId13" Type="http://schemas.openxmlformats.org/officeDocument/2006/relationships/slide" Target="slides/slide7.xml"/><Relationship Id="rId12" Type="http://schemas.openxmlformats.org/officeDocument/2006/relationships/slide" Target="slides/slide6.xml"/><Relationship Id="rId34" Type="http://customschemas.google.com/relationships/presentationmetadata" Target="meta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inker-project.eu/wp-content/uploads/2025/02/TINKER_WP2_Framework-and-Toolkit_EN_FV.pdf" TargetMode="External"/><Relationship Id="rId3" Type="http://schemas.openxmlformats.org/officeDocument/2006/relationships/hyperlink" Target="https://tinker-project.eu/wp-content/uploads/2025/02/TINKER_WP2_Toolkit_Learning-Scenarios_EN_FV.pdf"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document/d/1rBdSnM2hyGNqNbcWQfpYgiQdwmimV0J8/edit?usp=drive_link&amp;ouid=110976805246476538365&amp;rtpof=true&amp;sd=true"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33f97d2baad_0_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5" name="Google Shape;145;g33f97d2baad_0_1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Ένα Μάθημα που ευθυγραμμίζεται με το Πλαίσιο TINKER θα πρέπει να περιλαμβάνει στοιχεία συνεργασίας και δημιουργικότητας στην επίλυση προβλημάτων.</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Θα πρέπει να είναι συμπεριληπτικό και κατάλληλο για όλους/-λες τους </a:t>
            </a:r>
            <a:r>
              <a:rPr lang="en-US">
                <a:solidFill>
                  <a:srgbClr val="2B454E"/>
                </a:solidFill>
              </a:rPr>
              <a:t>μαθητές/μαθήτριες</a:t>
            </a:r>
            <a:r>
              <a:rPr lang="en-US">
                <a:solidFill>
                  <a:srgbClr val="2B454E"/>
                </a:solidFill>
              </a:rPr>
              <a:t>, ενώ η υλοποίησή του θα πρέπει να περιλαμβάνει αυθεντικές εκπαιδευτικές εμπειρίες, όπως παραδείγματα από τον πραγματικό κόσμο σχετικά με τη διάλεξη.</a:t>
            </a:r>
            <a:endParaRPr>
              <a:solidFill>
                <a:srgbClr val="2B454E"/>
              </a:solidFill>
            </a:endParaRPr>
          </a:p>
        </p:txBody>
      </p:sp>
      <p:sp>
        <p:nvSpPr>
          <p:cNvPr id="146" name="Google Shape;146;g33f97d2baad_0_1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33f97d2baad_0_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2" name="Google Shape;152;g33f97d2baad_0_2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i="1" lang="en-US">
                <a:solidFill>
                  <a:srgbClr val="2B454E"/>
                </a:solidFill>
                <a:extLst>
                  <a:ext uri="http://customooxmlschemas.google.com/">
                    <go:slidesCustomData xmlns:go="http://customooxmlschemas.google.com/" textRoundtripDataId="1"/>
                  </a:ext>
                </a:extLst>
              </a:rPr>
              <a:t>Ξεκινήστε συζητήσεις σχετικά με τα υπάρχοντα μαθήματα των συμμετεχόντων/-χουσών και πόσο αυθεντικά ήταν, αν ήταν συμπεριληπτικά ή όχι. </a:t>
            </a:r>
            <a:endParaRPr i="1">
              <a:solidFill>
                <a:srgbClr val="2B454E"/>
              </a:solidFill>
              <a:extLst>
                <a:ext uri="http://customooxmlschemas.google.com/">
                  <go:slidesCustomData xmlns:go="http://customooxmlschemas.google.com/" textRoundtripDataId="2"/>
                </a:ext>
              </a:extLst>
            </a:endParaRPr>
          </a:p>
          <a:p>
            <a:pPr indent="0" lvl="0" marL="0" rtl="0" algn="l">
              <a:lnSpc>
                <a:spcPct val="90000"/>
              </a:lnSpc>
              <a:spcBef>
                <a:spcPts val="1000"/>
              </a:spcBef>
              <a:spcAft>
                <a:spcPts val="0"/>
              </a:spcAft>
              <a:buSzPts val="1400"/>
              <a:buNone/>
            </a:pPr>
            <a:r>
              <a:t/>
            </a:r>
            <a:endParaRPr i="1">
              <a:solidFill>
                <a:srgbClr val="2B454E"/>
              </a:solidFill>
              <a:extLst>
                <a:ext uri="http://customooxmlschemas.google.com/">
                  <go:slidesCustomData xmlns:go="http://customooxmlschemas.google.com/" textRoundtripDataId="3"/>
                </a:ext>
              </a:extLst>
            </a:endParaRPr>
          </a:p>
          <a:p>
            <a:pPr indent="0" lvl="0" marL="0" rtl="0" algn="l">
              <a:lnSpc>
                <a:spcPct val="90000"/>
              </a:lnSpc>
              <a:spcBef>
                <a:spcPts val="1000"/>
              </a:spcBef>
              <a:spcAft>
                <a:spcPts val="0"/>
              </a:spcAft>
              <a:buSzPts val="1400"/>
              <a:buNone/>
            </a:pPr>
            <a:r>
              <a:rPr i="1" lang="en-US">
                <a:solidFill>
                  <a:srgbClr val="2B454E"/>
                </a:solidFill>
              </a:rPr>
              <a:t>Ενδεικτικές ερωτήσεις:</a:t>
            </a:r>
            <a:endParaRPr i="1">
              <a:solidFill>
                <a:srgbClr val="2B454E"/>
              </a:solidFill>
            </a:endParaRPr>
          </a:p>
          <a:p>
            <a:pPr indent="0" lvl="0" marL="0" rtl="0" algn="l">
              <a:lnSpc>
                <a:spcPct val="90000"/>
              </a:lnSpc>
              <a:spcBef>
                <a:spcPts val="1000"/>
              </a:spcBef>
              <a:spcAft>
                <a:spcPts val="0"/>
              </a:spcAft>
              <a:buSzPts val="1400"/>
              <a:buNone/>
            </a:pPr>
            <a:r>
              <a:t/>
            </a:r>
            <a:endParaRPr sz="3100">
              <a:solidFill>
                <a:srgbClr val="2B454E"/>
              </a:solidFil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"Συνέδεσαν οι μαθητές/-τριές σας το μάθημα με την πραγματική τους ζωή ή με πραγματικά προβλήματα;"</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"Οι </a:t>
            </a:r>
            <a:r>
              <a:rPr lang="en-US" sz="1050">
                <a:solidFill>
                  <a:srgbClr val="444746"/>
                </a:solidFill>
                <a:latin typeface="Roboto"/>
                <a:ea typeface="Roboto"/>
                <a:cs typeface="Roboto"/>
                <a:sym typeface="Roboto"/>
              </a:rPr>
              <a:t>μαθητές/μαθήτριες</a:t>
            </a:r>
            <a:r>
              <a:rPr lang="en-US" sz="1050">
                <a:solidFill>
                  <a:srgbClr val="444746"/>
                </a:solidFill>
                <a:latin typeface="Roboto"/>
                <a:ea typeface="Roboto"/>
                <a:cs typeface="Roboto"/>
                <a:sym typeface="Roboto"/>
              </a:rPr>
              <a:t> έλυναν ένα πρόβλημα ή ολοκλήρωναν μια εργασία που είχε περισσότερες από μία πιθανές λύσεις;"</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"Δώσατε χώρο στους/στις </a:t>
            </a:r>
            <a:r>
              <a:rPr lang="en-US" sz="1050">
                <a:solidFill>
                  <a:srgbClr val="444746"/>
                </a:solidFill>
                <a:latin typeface="Roboto"/>
                <a:ea typeface="Roboto"/>
                <a:cs typeface="Roboto"/>
                <a:sym typeface="Roboto"/>
              </a:rPr>
              <a:t>μαθητές/μαθήτριες</a:t>
            </a:r>
            <a:r>
              <a:rPr lang="en-US" sz="1050">
                <a:solidFill>
                  <a:srgbClr val="444746"/>
                </a:solidFill>
                <a:latin typeface="Roboto"/>
                <a:ea typeface="Roboto"/>
                <a:cs typeface="Roboto"/>
                <a:sym typeface="Roboto"/>
              </a:rPr>
              <a:t> να μοιραστούν τις δικές τους ιδέες, οπτικές ή εμπειρίες;"</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"Ήταν όλοι/-λες οι </a:t>
            </a:r>
            <a:r>
              <a:rPr lang="en-US" sz="1050">
                <a:solidFill>
                  <a:srgbClr val="444746"/>
                </a:solidFill>
                <a:latin typeface="Roboto"/>
                <a:ea typeface="Roboto"/>
                <a:cs typeface="Roboto"/>
                <a:sym typeface="Roboto"/>
              </a:rPr>
              <a:t>μαθητές/μαθήτριες</a:t>
            </a:r>
            <a:r>
              <a:rPr lang="en-US" sz="1050">
                <a:solidFill>
                  <a:srgbClr val="444746"/>
                </a:solidFill>
                <a:latin typeface="Roboto"/>
                <a:ea typeface="Roboto"/>
                <a:cs typeface="Roboto"/>
                <a:sym typeface="Roboto"/>
              </a:rPr>
              <a:t> σε θέση να συμμετέχουν ουσιαστικά, ανεξάρτητα από το υπόβαθρο ή τις ικανότητές τους;"</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sz="1050">
                <a:solidFill>
                  <a:srgbClr val="444746"/>
                </a:solidFill>
                <a:latin typeface="Roboto"/>
                <a:ea typeface="Roboto"/>
                <a:cs typeface="Roboto"/>
                <a:sym typeface="Roboto"/>
              </a:rPr>
              <a:t>"Τα υλικά ή τα παραδείγματα που χρησιμοποιήθηκαν αντικατόπτριζαν την ποικιλομορφία - ως προς το φύλο, την κουλτούρα ή τα πρότυπα;"</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Clr>
                <a:schemeClr val="dk1"/>
              </a:buClr>
              <a:buSzPts val="1100"/>
              <a:buFont typeface="Arial"/>
              <a:buNone/>
            </a:pPr>
            <a:r>
              <a:t/>
            </a:r>
            <a:endParaRPr sz="1100">
              <a:latin typeface="Arial"/>
              <a:ea typeface="Arial"/>
              <a:cs typeface="Arial"/>
              <a:sym typeface="Arial"/>
            </a:endParaRPr>
          </a:p>
          <a:p>
            <a:pPr indent="0" lvl="0" marL="0" rtl="0" algn="l">
              <a:lnSpc>
                <a:spcPct val="90000"/>
              </a:lnSpc>
              <a:spcBef>
                <a:spcPts val="1000"/>
              </a:spcBef>
              <a:spcAft>
                <a:spcPts val="0"/>
              </a:spcAft>
              <a:buClr>
                <a:srgbClr val="2B454E"/>
              </a:buClr>
              <a:buSzPts val="2200"/>
              <a:buFont typeface="Arial"/>
              <a:buNone/>
            </a:pPr>
            <a:r>
              <a:rPr lang="en-US" sz="1050">
                <a:solidFill>
                  <a:srgbClr val="444746"/>
                </a:solidFill>
                <a:latin typeface="Roboto"/>
                <a:ea typeface="Roboto"/>
                <a:cs typeface="Roboto"/>
                <a:sym typeface="Roboto"/>
              </a:rPr>
              <a:t>"Τι παρατηρήσατε σχετικά με τον τρόπο με τον οποίο οι </a:t>
            </a:r>
            <a:r>
              <a:rPr lang="en-US" sz="1050">
                <a:solidFill>
                  <a:srgbClr val="444746"/>
                </a:solidFill>
                <a:latin typeface="Roboto"/>
                <a:ea typeface="Roboto"/>
                <a:cs typeface="Roboto"/>
                <a:sym typeface="Roboto"/>
              </a:rPr>
              <a:t>μαθητές/μαθήτριες</a:t>
            </a:r>
            <a:r>
              <a:rPr lang="en-US" sz="1050">
                <a:solidFill>
                  <a:srgbClr val="444746"/>
                </a:solidFill>
                <a:latin typeface="Roboto"/>
                <a:ea typeface="Roboto"/>
                <a:cs typeface="Roboto"/>
                <a:sym typeface="Roboto"/>
              </a:rPr>
              <a:t> ασχολήθηκαν με την εργασία; Ποιοι/Ποιες έδειξαν ενθουσιασμό; Ποιοι/Ποιες φάνηκαν να διστάζουν;"</a:t>
            </a:r>
            <a:endParaRPr sz="3100">
              <a:solidFill>
                <a:srgbClr val="2B454E"/>
              </a:solidFill>
            </a:endParaRPr>
          </a:p>
          <a:p>
            <a:pPr indent="0" lvl="0" marL="0" rtl="0" algn="l">
              <a:lnSpc>
                <a:spcPct val="90000"/>
              </a:lnSpc>
              <a:spcBef>
                <a:spcPts val="1000"/>
              </a:spcBef>
              <a:spcAft>
                <a:spcPts val="0"/>
              </a:spcAft>
              <a:buSzPts val="1400"/>
              <a:buNone/>
            </a:pPr>
            <a:r>
              <a:t/>
            </a:r>
            <a:endParaRPr i="1">
              <a:solidFill>
                <a:srgbClr val="2B454E"/>
              </a:solidFill>
            </a:endParaRPr>
          </a:p>
        </p:txBody>
      </p:sp>
      <p:sp>
        <p:nvSpPr>
          <p:cNvPr id="153" name="Google Shape;153;g33f97d2baad_0_2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3f97d2baad_0_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9" name="Google Shape;159;g33f97d2baad_0_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Αυτή είναι η Δραστηριότητα 1. Καθοδηγήστε τους/τις συμμετέχοντες/-χουσες στο Πλαίσιο TINKER μέσω του συνδέσμου στη διεύθυνση URL που κοινοποιήθηκε στη διαφάνεια.</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Άμεσος σύνδεσμος στο Πλαίσιο: </a:t>
            </a:r>
            <a:r>
              <a:rPr lang="en-US" u="sng">
                <a:solidFill>
                  <a:schemeClr val="hlink"/>
                </a:solidFill>
                <a:hlinkClick r:id="rId2"/>
              </a:rPr>
              <a:t>https://tinker-project.eu/wp-content/uploads/2025/02/TINKER_WP2_Framework-and-Toolkit_EN_FV.pdf</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Καθοδηγήστε τους/τες να χρησιμοποιήσουν το PDF με όλα τα σχέδια μαθημάτων που βρίσκεται εδώ: </a:t>
            </a:r>
            <a:r>
              <a:rPr b="0" i="0" lang="en-US" sz="1200" u="sng" cap="none" strike="noStrike">
                <a:solidFill>
                  <a:srgbClr val="0563C1"/>
                </a:solidFill>
                <a:latin typeface="Calibri"/>
                <a:ea typeface="Calibri"/>
                <a:cs typeface="Calibri"/>
                <a:sym typeface="Calibri"/>
                <a:hlinkClick r:id="rId3">
                  <a:extLst>
                    <a:ext uri="{A12FA001-AC4F-418D-AE19-62706E023703}">
                      <ahyp:hlinkClr val="tx"/>
                    </a:ext>
                  </a:extLst>
                </a:hlinkClick>
              </a:rPr>
              <a:t>https://tinker-project.eu/wp-content/uploads/2025/02/TINKER_WP2_Toolkit_Learning-Scenarios_EN_FV.pdf</a:t>
            </a:r>
            <a:r>
              <a:rPr lang="en-US">
                <a:solidFill>
                  <a:srgbClr val="2B454E"/>
                </a:solidFill>
              </a:rPr>
              <a:t> </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Αφήστε τους να διαλέξουν 2.</a:t>
            </a:r>
            <a:endParaRPr>
              <a:solidFill>
                <a:srgbClr val="2B454E"/>
              </a:solidFill>
            </a:endParaRPr>
          </a:p>
        </p:txBody>
      </p:sp>
      <p:sp>
        <p:nvSpPr>
          <p:cNvPr id="160" name="Google Shape;160;g33f97d2baad_0_3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40861f7955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8" name="Google Shape;168;g340861f7955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lang="en-US">
                <a:solidFill>
                  <a:srgbClr val="2B454E"/>
                </a:solidFill>
              </a:rPr>
              <a:t>Η Δραστηριότητα 1 συνεχίζεται...</a:t>
            </a:r>
            <a:endParaRPr>
              <a:solidFill>
                <a:srgbClr val="2B454E"/>
              </a:solidFill>
            </a:endParaRPr>
          </a:p>
          <a:p>
            <a:pPr indent="-228600" lvl="0" marL="457200" marR="0" rtl="0" algn="l">
              <a:lnSpc>
                <a:spcPct val="100000"/>
              </a:lnSpc>
              <a:spcBef>
                <a:spcPts val="0"/>
              </a:spcBef>
              <a:spcAft>
                <a:spcPts val="0"/>
              </a:spcAft>
              <a:buClr>
                <a:srgbClr val="000000"/>
              </a:buClr>
              <a:buSzPts val="1400"/>
              <a:buFont typeface="Arial"/>
              <a:buNone/>
            </a:pPr>
            <a:r>
              <a:rPr lang="en-US"/>
              <a:t>Δημιουργήστε ομάδες και αφήστε τους/τις συμμετέχοντες/-χουσες να εργαστούν σε ομάδες για να εντοπίσουν στοιχεία συνεργασίας, δημιουργικότητας και συμμετοχικότητας.</a:t>
            </a:r>
            <a:endParaRPr/>
          </a:p>
          <a:p>
            <a:pPr indent="-228600" lvl="0" marL="457200" marR="0" rtl="0" algn="l">
              <a:lnSpc>
                <a:spcPct val="100000"/>
              </a:lnSpc>
              <a:spcBef>
                <a:spcPts val="0"/>
              </a:spcBef>
              <a:spcAft>
                <a:spcPts val="0"/>
              </a:spcAft>
              <a:buClr>
                <a:srgbClr val="000000"/>
              </a:buClr>
              <a:buSzPts val="1400"/>
              <a:buFont typeface="Arial"/>
              <a:buNone/>
            </a:pPr>
            <a:r>
              <a:rPr lang="en-US"/>
              <a:t>Ενημερώστε τους για τα θέματα συζήτησης στο Moodle (ή σε οποιαδήποτε άλλη πλατφόρμα, αν τα σχέδια έχουν αλλάξει) και αφήστε τους/τες να προσθέσουν την άποψή τους εκεί.</a:t>
            </a:r>
            <a:endParaRPr/>
          </a:p>
          <a:p>
            <a:pPr indent="-228600" lvl="0" marL="457200" marR="0" rtl="0" algn="l">
              <a:lnSpc>
                <a:spcPct val="100000"/>
              </a:lnSpc>
              <a:spcBef>
                <a:spcPts val="0"/>
              </a:spcBef>
              <a:spcAft>
                <a:spcPts val="0"/>
              </a:spcAft>
              <a:buClr>
                <a:srgbClr val="000000"/>
              </a:buClr>
              <a:buSzPts val="1400"/>
              <a:buFont typeface="Arial"/>
              <a:buNone/>
            </a:pPr>
            <a:r>
              <a:rPr lang="en-US"/>
              <a:t>Εναλλακτικά, μπορείτε να κάνετε ανοικτές συζητήσεις στην τάξη.</a:t>
            </a:r>
            <a:endParaRPr/>
          </a:p>
        </p:txBody>
      </p:sp>
      <p:sp>
        <p:nvSpPr>
          <p:cNvPr id="169" name="Google Shape;169;g340861f7955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3f97d2baad_0_5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7" name="Google Shape;177;g33f97d2baad_0_5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Ακολουθεί η Δραστηριότητα 2.</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Καθοδηγήστε τους/τις συμμετέχοντες/-χουσες στο πρότυπο εδώ: </a:t>
            </a:r>
            <a:r>
              <a:rPr lang="en-US" u="sng">
                <a:solidFill>
                  <a:schemeClr val="hlink"/>
                </a:solidFill>
                <a:hlinkClick r:id="rId2"/>
              </a:rPr>
              <a:t>https://docs.google.com/document/d/1rBdSnM2hyGNqNbcWQfpYgiQdwmimV0J8/edit?usp=drive_link&amp;ouid=110976805246476538365&amp;rtpof=true&amp;sd=true</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και αφήστε τους/τες να το συζητήσουν για να κατανοήσουν τα βασικά στοιχεία του.</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Επιτρέψτε τους (σε ομάδες) να προσπαθήσουν να εφαρμόσουν αυτά τα στοιχεία σε ένα από τα υπάρχοντα μαθήματά τους.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Δώστε τους τη δυνατότητα να παρουσιάσουν και να μοιραστούν την εργασία τους μεταξύ τους.</a:t>
            </a:r>
            <a:endParaRPr>
              <a:solidFill>
                <a:srgbClr val="2B454E"/>
              </a:solidFill>
            </a:endParaRPr>
          </a:p>
        </p:txBody>
      </p:sp>
      <p:sp>
        <p:nvSpPr>
          <p:cNvPr id="178" name="Google Shape;178;g33f97d2baad_0_5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g340861f7955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g340861f7955_0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Ενθαρρύνετέ τους/τις συμμετέχοντες/-χουσες να κάνουν το ίδιο πράγμα άλλη μια φορά στον χρόνο που επιθυμούν.</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Ενημερώστε τους για τα θέματα συζήτησης στο Moodle (ή σε οποιαδήποτε άλλη πλατφόρμα, αν τα σχέδια έχουν αλλάξει) και αφήστε τους/τες να προσθέσουν και να μοιραστούν την εργασία τους.</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85" name="Google Shape;185;g340861f7955_0_2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33f97d2baad_0_5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1" name="Google Shape;191;g33f97d2baad_0_5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Αυτή είναι η Δραστηριότητα 3.</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Ενθαρρύνετε τους/τις συμμετέχοντες/-χουσες να δημιουργήσουν ένα νέο σχέδιο μαθήματος από το μηδέν σύμφωνα με τα βασικά στοιχεία του Πλαισίου TINKER.</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Στο τέλος, ξεκινήστε μια συζήτηση στην τάξη. Αφήστε τους/τες να μοιραστούν μεταξύ τους τα νέα τους σχέδια μαθήματος και να δώσουν ανατροφοδότηση ο/η ένας/μία στον/στην άλλο/-λη.</a:t>
            </a:r>
            <a:endParaRPr>
              <a:solidFill>
                <a:srgbClr val="2B454E"/>
              </a:solidFill>
            </a:endParaRPr>
          </a:p>
        </p:txBody>
      </p:sp>
      <p:sp>
        <p:nvSpPr>
          <p:cNvPr id="192" name="Google Shape;192;g33f97d2baad_0_5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3f8e118a43_0_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8" name="Google Shape;198;g33f8e118a43_0_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Ξεκινήστε συζητήσεις για τις τελικές σκέψεις σχετικά με τη συμμετοχικότητα και τα αυθεντικά μαθήματα. Θέστε καίριες ερωτήσεις σχετικά με το πόσο δύσκολο ήταν να μετατρέψετε ένα υπάρχον μάθημα σε μάθημα που ευθυγραμμίζεται με το Πλαίσιο TINKER. Ποιος θα είναι ο στόχος των συμμετεχόντων/-χουσών στο μέλλον για να είναι σίγουροι/-ρες ότι τα μαθήματά τους είναι συμπεριληπτικά;</a:t>
            </a:r>
            <a:endParaRPr/>
          </a:p>
        </p:txBody>
      </p:sp>
      <p:sp>
        <p:nvSpPr>
          <p:cNvPr id="199" name="Google Shape;199;g33f8e118a43_0_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Αυτή η διαφάνεια είναι χρήσιμη για να μοιραστείτε τους συνδέσμους προς 1) τον δικτυακό τόπο (website), 2) το Πλαίσιο, 3) τα Μαθησιακά Σενάρια του TINKER.</a:t>
            </a:r>
            <a:endParaRPr/>
          </a:p>
          <a:p>
            <a:pPr indent="0" lvl="0" marL="0" rtl="0" algn="l">
              <a:lnSpc>
                <a:spcPct val="100000"/>
              </a:lnSpc>
              <a:spcBef>
                <a:spcPts val="0"/>
              </a:spcBef>
              <a:spcAft>
                <a:spcPts val="0"/>
              </a:spcAft>
              <a:buSzPts val="1400"/>
              <a:buNone/>
            </a:pPr>
            <a:r>
              <a:rPr lang="en-US"/>
              <a:t>Επίσης, δίνεται η διεύθυνση URL για το Πρότυπο Σχεδίου Μαθήματος.</a:t>
            </a:r>
            <a:endParaRPr/>
          </a:p>
        </p:txBody>
      </p:sp>
      <p:sp>
        <p:nvSpPr>
          <p:cNvPr id="205" name="Google Shape;20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357737da8c8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3" name="Google Shape;213;g357737da8c8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Αυτή η διαφάνεια μπορεί να χρησιμοποιηθεί ως υπενθύμιση για εσάς και ως ενημέρωση για τους/τις εκπαιδευόμενους/-νες σχετικά με τα αναμενόμενα εκπαιδευτικά αποτελέσματα αυτού του μαθήματος.</a:t>
            </a:r>
            <a:endParaRPr/>
          </a:p>
          <a:p>
            <a:pPr indent="0" lvl="0" marL="0" rtl="0" algn="l">
              <a:lnSpc>
                <a:spcPct val="100000"/>
              </a:lnSpc>
              <a:spcBef>
                <a:spcPts val="0"/>
              </a:spcBef>
              <a:spcAft>
                <a:spcPts val="0"/>
              </a:spcAft>
              <a:buSzPts val="1400"/>
              <a:buNone/>
            </a:pPr>
            <a:r>
              <a:t/>
            </a:r>
            <a:endParaRPr/>
          </a:p>
        </p:txBody>
      </p:sp>
      <p:sp>
        <p:nvSpPr>
          <p:cNvPr id="94" name="Google Shape;94;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304bff6d5c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0" name="Google Shape;100;g304bff6d5c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Αυτός είναι ο κατάλογος των περιεχομένων. Μπορεί να χρησιμοποιηθεί για να δώσει στους/στις συμμετέχοντες/-χουσες μια συνοπτική περιγραφή σχετικά με το τι μπορούν να περιμένουν από το μάθημα.</a:t>
            </a:r>
            <a:endParaRPr/>
          </a:p>
        </p:txBody>
      </p:sp>
      <p:sp>
        <p:nvSpPr>
          <p:cNvPr id="101" name="Google Shape;101;g304bff6d5c4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Αυτό το κεφάλαιο επικεντρώνεται στον σχεδιασμό αποτελεσματικών και συμπεριληπτικών μαθησιακών δραστηριοτήτων με τη χρήση του Πλαισίου TINKER. Το εν λόγω Πλαίσιο δίνει έμφαση στη συνεργασία, τη δημιουργικότητα και τη συμμετοχικότητα στη διδασκαλία. Η εκπαίδευση στην πληροφορική εξελίσσεται ραγδαία απαιτώντας από τους/τις εκπαιδευτικούς να ενσωματώνουν ελκυστικές, μαθητοκεντρικές προσεγγίσεις που προωθούν την επίλυση προβλημάτων και την ομαδική εργασία. Ευθυγραμμίζοντας τα σχέδια μαθημάτων με τις αρχές του TINKER, οι εκπαιδευτικοί μπορούν να δημιουργήσουν αυθεντικές μαθησιακές εμπειρίες που προωθούν τόσο τις ψηφιακές δεξιότητες όσο και τις συμπεριληπτικές παιδαγωγικές μεθόδους.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Αυτό το μάθημα βασίζεται στις προηγούμενες γνώσεις των εκπαιδευτικών σχετικά με τον σχεδιασμό του αναλυτικού προγράμματος. Τους/Τις βοηθά να αναλύσουν επιτυχημένα παραδείγματα μαθημάτων, να τα προσαρμόσουν με συνεργατικές εργασίες και διαμορφωτικές αξιολογήσεις και τέλος, να σχεδιάσουν τα δικά τους σχέδια μαθημάτων τα οποία εναρμονίζονται με το Πλαίσιο TINKER. Μέσα από δραστηριότητες, οι συμμετέχοντες/-χουσες θα αναπτύξουν στρατηγικές για να κάνουν την εκπαίδευση στην πληροφορική πιο ελκυστική, δίκαιη και αποτελεσματική.</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a:p>
            <a:pPr indent="0" lvl="0" marL="0" rtl="0" algn="l">
              <a:lnSpc>
                <a:spcPct val="90000"/>
              </a:lnSpc>
              <a:spcBef>
                <a:spcPts val="1000"/>
              </a:spcBef>
              <a:spcAft>
                <a:spcPts val="0"/>
              </a:spcAft>
              <a:buSzPts val="1400"/>
              <a:buNone/>
            </a:pPr>
            <a:r>
              <a:t/>
            </a:r>
            <a:endParaRPr>
              <a:solidFill>
                <a:srgbClr val="2B454E"/>
              </a:solidFill>
            </a:endParaRPr>
          </a:p>
        </p:txBody>
      </p:sp>
      <p:sp>
        <p:nvSpPr>
          <p:cNvPr id="109" name="Google Shape;10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33f97d2baad_0_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5" name="Google Shape;115;g33f97d2baad_0_4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Πυλώνας Α. Τομείς και Ικανότητες Πληροφορικής: Το πλαίσιο TINKER ανταποκρίνεται στην ανάγκη για μια ενιαία προσέγγιση των ικανοτήτων πληροφορικής.</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Πυλώνας Β. Αυθεντική Μάθηση: Το πλαίσιο TINKER υιοθετεί ένα μοντέλο αυθεντικής μάθησης, το οποίο δίνει έμφαση στην επίλυση πραγματικών προβλημάτων και στην εφαρμογή της γνώσης σε πρακτικά πλαίσια.</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Πυλώνας Γ. Συμπερίληψη των Φύλων: Το Πλαίσιο TINKER υιοθετεί συμπεριληπτικές ως προς το φύλο πρακτικές, οι οποίες ενημερώνονται από την κριτική θεωρία και παιδαγωγική, τη φεμινιστική παιδαγωγική και τη διαθεματικότητα. Αποσκοπεί στην προώθηση της ευαισθητοποίησης σχετικά με την ποικιλομορφία των φύλων, στην αξιολόγηση της προκατάληψης λόγω φύλου, στην εξισορρόπηση των εκπαιδευτικών δραστηριοτήτων, στη χρήση συμπεριληπτικής ως προς το φύλο γλώσσας, στην παροχή προσιτών παραδειγμάτων και στην ενθάρρυνση ανοικτών συζητήσεων.</a:t>
            </a:r>
            <a:endParaRPr>
              <a:solidFill>
                <a:srgbClr val="2B454E"/>
              </a:solidFill>
            </a:endParaRPr>
          </a:p>
          <a:p>
            <a:pPr indent="0" lvl="0" marL="0" rtl="0" algn="l">
              <a:lnSpc>
                <a:spcPct val="90000"/>
              </a:lnSpc>
              <a:spcBef>
                <a:spcPts val="1000"/>
              </a:spcBef>
              <a:spcAft>
                <a:spcPts val="0"/>
              </a:spcAft>
              <a:buSzPts val="1400"/>
              <a:buNone/>
            </a:pPr>
            <a:r>
              <a:rPr lang="en-US">
                <a:solidFill>
                  <a:srgbClr val="2B454E"/>
                </a:solidFill>
              </a:rPr>
              <a:t>Πυλώνας Δ. Επαγγελματική Μάθηση των Εκπαιδευτικών: Ο πυλώνας αυτός αναγνωρίζει ότι για να είναι η εκπαίδευση στην πληροφορική αυθεντική, συμπεριληπτική και ολοκληρωμένη, οι εκπαιδευτικοί πρέπει να είναι καλά προετοιμασμένοι/-νες και να επιδιώκουν τη συνεχή τους ανάπτυξη.</a:t>
            </a:r>
            <a:endParaRPr>
              <a:solidFill>
                <a:srgbClr val="2B454E"/>
              </a:solidFill>
            </a:endParaRPr>
          </a:p>
        </p:txBody>
      </p:sp>
      <p:sp>
        <p:nvSpPr>
          <p:cNvPr id="116" name="Google Shape;116;g33f97d2baad_0_44: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33f97d2baad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3" name="Google Shape;123;g33f97d2baad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Πυλώνας Α. Τομείς και Ικανότητες Πληροφορικής: Το Πλαίσιο TINKER ανταποκρίνεται στην ανάγκη για μια ενιαία προσέγγιση των ικανοτήτων πληροφορικής.</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Πυλώνας Β. Αυθεντική μάθηση: Το Πλαίσιο TINKER υιοθετεί ένα μοντέλο αυθεντικής μάθησης, το οποίο δίνει έμφαση στην επίλυση πραγματικών προβλημάτων και στην εφαρμογή της γνώσης σε πρακτικά πλαίσια.</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Πυλώνας Γ. Συμπερίληψη των Φύλων: Το Πλαίσιο TINKER υιοθετεί πρακτικές που είναι συμπεριληπτικές ως προς το φύλο και ενημερώνονται από την κριτική θεωρία και παιδαγωγική, τη φεμινιστική παιδαγωγική και τη διαθεματικότητα. Αποσκοπεί στην προώθηση της ευαισθητοποίησης σχετικά με την ποικιλομορφία των φύλων, στην αξιολόγηση της προκατάληψης λόγω φύλου, στην εξισορρόπηση των εκπαιδευτικών δραστηριοτήτων, στη χρήση συμπεριληπτικής ως προς το φύλο γλώσσας, στην παροχή προσιτών παραδειγμάτων και στην ενθάρρυνση ανοικτών συζητήσεων.</a:t>
            </a:r>
            <a:endParaRPr>
              <a:solidFill>
                <a:srgbClr val="2B454E"/>
              </a:solidFill>
            </a:endParaRPr>
          </a:p>
          <a:p>
            <a:pPr indent="0" lvl="0" marL="0" rtl="0" algn="l">
              <a:lnSpc>
                <a:spcPct val="90000"/>
              </a:lnSpc>
              <a:spcBef>
                <a:spcPts val="1000"/>
              </a:spcBef>
              <a:spcAft>
                <a:spcPts val="0"/>
              </a:spcAft>
              <a:buClr>
                <a:schemeClr val="dk1"/>
              </a:buClr>
              <a:buSzPts val="1400"/>
              <a:buFont typeface="Arial"/>
              <a:buNone/>
            </a:pPr>
            <a:r>
              <a:rPr lang="en-US">
                <a:solidFill>
                  <a:srgbClr val="2B454E"/>
                </a:solidFill>
              </a:rPr>
              <a:t>Πυλώνας Δ. Επαγγελματική Μάθηση των Εκπαιδευτικών: Ο πυλώνας αυτός αναγνωρίζει ότι για να είναι η εκπαίδευση στην πληροφορική αυθεντική, συμπεριληπτική και ολοκληρωμένη, οι εκπαιδευτικοί πρέπει να είναι καλά προετοιμασμένοι/-νες και να επιδιώκουν τη συνεχή τους ανάπτυξη.</a:t>
            </a:r>
            <a:endParaRPr>
              <a:solidFill>
                <a:srgbClr val="2B454E"/>
              </a:solidFill>
            </a:endParaRPr>
          </a:p>
        </p:txBody>
      </p:sp>
      <p:sp>
        <p:nvSpPr>
          <p:cNvPr id="124" name="Google Shape;124;g33f97d2baad_0_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33f97d2baad_0_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g33f97d2baad_0_1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t>Οι τομείς αυτοί περιλαμβάνουν τα εξής:</a:t>
            </a:r>
            <a:br>
              <a:rPr lang="en-US"/>
            </a:br>
            <a:endParaRPr/>
          </a:p>
          <a:p>
            <a:pPr indent="0" lvl="0" marL="0" rtl="0" algn="l">
              <a:lnSpc>
                <a:spcPct val="90000"/>
              </a:lnSpc>
              <a:spcBef>
                <a:spcPts val="1000"/>
              </a:spcBef>
              <a:spcAft>
                <a:spcPts val="0"/>
              </a:spcAft>
              <a:buSzPts val="1400"/>
              <a:buNone/>
            </a:pPr>
            <a:r>
              <a:rPr lang="en-US">
                <a:solidFill>
                  <a:srgbClr val="2B454E"/>
                </a:solidFill>
                <a:highlight>
                  <a:srgbClr val="00FFFF"/>
                </a:highlight>
              </a:rPr>
              <a:t>Πυλώνας Α</a:t>
            </a:r>
            <a:r>
              <a:rPr lang="en-US" sz="1050">
                <a:solidFill>
                  <a:srgbClr val="444746"/>
                </a:solidFill>
                <a:latin typeface="Roboto"/>
                <a:ea typeface="Roboto"/>
                <a:cs typeface="Roboto"/>
                <a:sym typeface="Roboto"/>
              </a:rPr>
              <a:t>: </a:t>
            </a:r>
            <a:endParaRPr sz="1050">
              <a:solidFill>
                <a:srgbClr val="444746"/>
              </a:solidFill>
              <a:latin typeface="Roboto"/>
              <a:ea typeface="Roboto"/>
              <a:cs typeface="Roboto"/>
              <a:sym typeface="Roboto"/>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Δεδομένα και Πληροφορίες </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Αλγόριθμοι</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Προγραμματισμός</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Υπολογιστικά Συστήματα </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Δίκτυα και Επικοινωνία</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Αλληλεπίδραση Ανθρώπου-Υπολογιστή</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Σχεδιασμός και Ανάπτυξη</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Ψηφιακή Δημιουργικότητα</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Μοντελοποίηση και Προσομοίωση</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Απόρρητο, Ασφάλεια και Προστασία</a:t>
            </a:r>
            <a:endParaRPr/>
          </a:p>
          <a:p>
            <a:pPr indent="0" lvl="0" marL="0" rtl="0" algn="l">
              <a:lnSpc>
                <a:spcPct val="90000"/>
              </a:lnSpc>
              <a:spcBef>
                <a:spcPts val="1000"/>
              </a:spcBef>
              <a:spcAft>
                <a:spcPts val="0"/>
              </a:spcAft>
              <a:buSzPts val="1400"/>
              <a:buNone/>
            </a:pPr>
            <a:r>
              <a:rPr lang="en-US" sz="1050">
                <a:solidFill>
                  <a:srgbClr val="444746"/>
                </a:solidFill>
                <a:latin typeface="Roboto"/>
                <a:ea typeface="Roboto"/>
                <a:cs typeface="Roboto"/>
                <a:sym typeface="Roboto"/>
              </a:rPr>
              <a:t>Υπευθυνότητα και Ενδυνάμωση</a:t>
            </a:r>
            <a:endParaRPr/>
          </a:p>
          <a:p>
            <a:pPr indent="0" lvl="0" marL="0" rtl="0" algn="l">
              <a:lnSpc>
                <a:spcPct val="115000"/>
              </a:lnSpc>
              <a:spcBef>
                <a:spcPts val="0"/>
              </a:spcBef>
              <a:spcAft>
                <a:spcPts val="0"/>
              </a:spcAft>
              <a:buSzPts val="1100"/>
              <a:buNone/>
            </a:pPr>
            <a:r>
              <a:t/>
            </a:r>
            <a:endParaRPr sz="1050">
              <a:solidFill>
                <a:srgbClr val="444746"/>
              </a:solidFill>
              <a:latin typeface="Roboto"/>
              <a:ea typeface="Roboto"/>
              <a:cs typeface="Roboto"/>
              <a:sym typeface="Roboto"/>
            </a:endParaRPr>
          </a:p>
          <a:p>
            <a:pPr indent="0" lvl="0" marL="0" rtl="0" algn="l">
              <a:lnSpc>
                <a:spcPct val="115000"/>
              </a:lnSpc>
              <a:spcBef>
                <a:spcPts val="0"/>
              </a:spcBef>
              <a:spcAft>
                <a:spcPts val="0"/>
              </a:spcAft>
              <a:buSzPts val="1100"/>
              <a:buNone/>
            </a:pPr>
            <a:r>
              <a:t/>
            </a:r>
            <a:endParaRPr sz="1050">
              <a:solidFill>
                <a:srgbClr val="444746"/>
              </a:solidFill>
              <a:highlight>
                <a:srgbClr val="FFFFFF"/>
              </a:highlight>
              <a:latin typeface="Roboto"/>
              <a:ea typeface="Roboto"/>
              <a:cs typeface="Roboto"/>
              <a:sym typeface="Roboto"/>
            </a:endParaRPr>
          </a:p>
          <a:p>
            <a:pPr indent="0" lvl="0" marL="0" rtl="0" algn="l">
              <a:lnSpc>
                <a:spcPct val="115000"/>
              </a:lnSpc>
              <a:spcBef>
                <a:spcPts val="0"/>
              </a:spcBef>
              <a:spcAft>
                <a:spcPts val="0"/>
              </a:spcAft>
              <a:buSzPts val="1100"/>
              <a:buNone/>
            </a:pPr>
            <a:r>
              <a:rPr lang="en-US" sz="1050">
                <a:solidFill>
                  <a:srgbClr val="444746"/>
                </a:solidFill>
                <a:highlight>
                  <a:srgbClr val="FF00FF"/>
                </a:highlight>
                <a:latin typeface="Roboto"/>
                <a:ea typeface="Roboto"/>
                <a:cs typeface="Roboto"/>
                <a:sym typeface="Roboto"/>
              </a:rPr>
              <a:t>Πυλώνας Β:</a:t>
            </a:r>
            <a:endParaRPr sz="1050">
              <a:solidFill>
                <a:srgbClr val="444746"/>
              </a:solidFill>
              <a:highlight>
                <a:srgbClr val="FF00FF"/>
              </a:highlight>
              <a:latin typeface="Roboto"/>
              <a:ea typeface="Roboto"/>
              <a:cs typeface="Roboto"/>
              <a:sym typeface="Roboto"/>
            </a:endParaRPr>
          </a:p>
          <a:p>
            <a:pPr indent="0" lvl="0" marL="0" rtl="0" algn="l">
              <a:lnSpc>
                <a:spcPct val="115000"/>
              </a:lnSpc>
              <a:spcBef>
                <a:spcPts val="0"/>
              </a:spcBef>
              <a:spcAft>
                <a:spcPts val="0"/>
              </a:spcAft>
              <a:buSzPts val="1100"/>
              <a:buNone/>
            </a:pPr>
            <a:r>
              <a:rPr b="1" lang="en-US" sz="1100">
                <a:latin typeface="Arial"/>
                <a:ea typeface="Arial"/>
                <a:cs typeface="Arial"/>
                <a:sym typeface="Arial"/>
              </a:rPr>
              <a:t>Αυθεντικό Πλαίσιο</a:t>
            </a:r>
            <a:r>
              <a:rPr lang="en-US" sz="1100">
                <a:latin typeface="Arial"/>
                <a:ea typeface="Arial"/>
                <a:cs typeface="Arial"/>
                <a:sym typeface="Arial"/>
              </a:rPr>
              <a:t>: Εικονικά ή φυσικά περιβάλλοντα παρακινούν τη μάθηση αντικατοπτρίζοντας τον τρόπο με τον οποίο χρησιμοποιείται η γνώση στην πραγματική ζωή.</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Οι </a:t>
            </a:r>
            <a:r>
              <a:rPr lang="en-US" sz="1100">
                <a:latin typeface="Arial"/>
                <a:ea typeface="Arial"/>
                <a:cs typeface="Arial"/>
                <a:sym typeface="Arial"/>
              </a:rPr>
              <a:t>μαθητές/μαθήτριες</a:t>
            </a:r>
            <a:r>
              <a:rPr lang="en-US" sz="1100">
                <a:latin typeface="Arial"/>
                <a:ea typeface="Arial"/>
                <a:cs typeface="Arial"/>
                <a:sym typeface="Arial"/>
              </a:rPr>
              <a:t> σχεδιάζουν μια βάση δεδομένων για τη διαχείριση των λειτουργιών της σχολικής βιβλιοθήκης συνδέοντας τη μάθησή τους με καθημερινές εμπειρίες όπως η καταλογογράφηση ή ο δανεισμός βιβλίων.</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Αυθεντική Εργασία</a:t>
            </a:r>
            <a:r>
              <a:rPr lang="en-US" sz="1100">
                <a:latin typeface="Arial"/>
                <a:ea typeface="Arial"/>
                <a:cs typeface="Arial"/>
                <a:sym typeface="Arial"/>
              </a:rPr>
              <a:t>: Σύνθετες εργασίες που σχετίζονται με τον πραγματικό κόσμο, είναι διεπιστημονικές και απαιτούν συνεχή προσπάθεια. </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Οι </a:t>
            </a:r>
            <a:r>
              <a:rPr lang="en-US" sz="1100">
                <a:latin typeface="Arial"/>
                <a:ea typeface="Arial"/>
                <a:cs typeface="Arial"/>
                <a:sym typeface="Arial"/>
              </a:rPr>
              <a:t>μαθητές/μαθήτριες</a:t>
            </a:r>
            <a:r>
              <a:rPr lang="en-US" sz="1100">
                <a:latin typeface="Arial"/>
                <a:ea typeface="Arial"/>
                <a:cs typeface="Arial"/>
                <a:sym typeface="Arial"/>
              </a:rPr>
              <a:t> δημιουργούν ένα σύστημα διαχείρισης ψηφιακής βιβλιοθήκης αποφασίζοντας για τα πεδία δεδομένων και τα εργαλεία που θα χρησιμοποιήσουν (π.χ. Google Sheets) και βελτιώνοντας τον σχεδιασμό τους σε διάστημα μερικών εβδομάδων.</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Επιδόσεις Εμπειρογνωμόνων</a:t>
            </a:r>
            <a:r>
              <a:rPr lang="en-US" sz="1100">
                <a:latin typeface="Arial"/>
                <a:ea typeface="Arial"/>
                <a:cs typeface="Arial"/>
                <a:sym typeface="Arial"/>
              </a:rPr>
              <a:t>: Μάθηση από πρότυπα (εμπειρογνώμονες) για την παρατήρηση των εμπειριών της πραγματικής ζωής και την κοινοποίηση ιστοριών.</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Ένας/Μια ειδικός ρομποτικής παρουσιάζει τον προγραμματισμό ρομπότ για εργασίες ανακύκλωσης εξηγώντας τις αποφάσεις με βάση τα δεδομένα.</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Πολλαπλές Οπτικές</a:t>
            </a:r>
            <a:r>
              <a:rPr lang="en-US" sz="1100">
                <a:latin typeface="Arial"/>
                <a:ea typeface="Arial"/>
                <a:cs typeface="Arial"/>
                <a:sym typeface="Arial"/>
              </a:rPr>
              <a:t>: Εξερεύνηση διαφόρων ρόλων και δυνατότητα θέασης των πραγμάτων από διαφορετικές οπτικές γωνίες.</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Οι </a:t>
            </a:r>
            <a:r>
              <a:rPr lang="en-US" sz="1100">
                <a:latin typeface="Arial"/>
                <a:ea typeface="Arial"/>
                <a:cs typeface="Arial"/>
                <a:sym typeface="Arial"/>
              </a:rPr>
              <a:t>μαθητές/μαθήτριες</a:t>
            </a:r>
            <a:r>
              <a:rPr lang="en-US" sz="1100">
                <a:latin typeface="Arial"/>
                <a:ea typeface="Arial"/>
                <a:cs typeface="Arial"/>
                <a:sym typeface="Arial"/>
              </a:rPr>
              <a:t> λαμβάνουν υπόψη τους τις ανάγκες των βιβλιοθηκονόμων, των εκπαιδευτικών και των συμμαθητών/-τριών τους κατά τον σχεδιασμό του συστήματος ψηφιακής βιβλιοθήκης.</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Συνεργασία</a:t>
            </a:r>
            <a:r>
              <a:rPr lang="en-US" sz="1100">
                <a:latin typeface="Arial"/>
                <a:ea typeface="Arial"/>
                <a:cs typeface="Arial"/>
                <a:sym typeface="Arial"/>
              </a:rPr>
              <a:t>: Εργασίες σε ομάδες με κατανομή ρόλων για την επιτυχία ολόκληρης της ομάδας.</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Οι </a:t>
            </a:r>
            <a:r>
              <a:rPr lang="en-US" sz="1100">
                <a:latin typeface="Arial"/>
                <a:ea typeface="Arial"/>
                <a:cs typeface="Arial"/>
                <a:sym typeface="Arial"/>
              </a:rPr>
              <a:t>μαθητές/μαθήτριες</a:t>
            </a:r>
            <a:r>
              <a:rPr lang="en-US" sz="1100">
                <a:latin typeface="Arial"/>
                <a:ea typeface="Arial"/>
                <a:cs typeface="Arial"/>
                <a:sym typeface="Arial"/>
              </a:rPr>
              <a:t> χωρίζονται σε ομάδες αναλαμβάνοντας διαφορετικούς ρόλους -σχεδιασμός διεπαφής/interface, δοκιμές χρηστών/-στριών- για να αναπτύξουν συνεργατικά το σύστημα της βιβλιοθήκης.</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Διατύπωση</a:t>
            </a:r>
            <a:r>
              <a:rPr lang="en-US" sz="1100">
                <a:latin typeface="Arial"/>
                <a:ea typeface="Arial"/>
                <a:cs typeface="Arial"/>
                <a:sym typeface="Arial"/>
              </a:rPr>
              <a:t>: Παρουσίαση της εργασίας και των αποφάσεων μέσω κοινωνικής αλληλεπίδρασης.</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Οι </a:t>
            </a:r>
            <a:r>
              <a:rPr lang="en-US" sz="1100">
                <a:latin typeface="Arial"/>
                <a:ea typeface="Arial"/>
                <a:cs typeface="Arial"/>
                <a:sym typeface="Arial"/>
              </a:rPr>
              <a:t>μαθητές/μαθήτριες</a:t>
            </a:r>
            <a:r>
              <a:rPr lang="en-US" sz="1100">
                <a:latin typeface="Arial"/>
                <a:ea typeface="Arial"/>
                <a:cs typeface="Arial"/>
                <a:sym typeface="Arial"/>
              </a:rPr>
              <a:t> εξηγούν τον σχεδιασμό της διεπαφής χρήστη/-στριας (user interface) χρησιμοποιώντας διαγράμματα και επιδείξεις (demos) στους/στις εκπαιδευτικούς και τους/τις συμμαθητές/-τριές τους.</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Αναστοχασμός</a:t>
            </a:r>
            <a:r>
              <a:rPr lang="en-US" sz="1100">
                <a:latin typeface="Arial"/>
                <a:ea typeface="Arial"/>
                <a:cs typeface="Arial"/>
                <a:sym typeface="Arial"/>
              </a:rPr>
              <a:t>: Κριτική σκέψη σχετικά με τις επιλογές και τον αντίκτυπό τους.</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Οι </a:t>
            </a:r>
            <a:r>
              <a:rPr lang="en-US" sz="1100">
                <a:latin typeface="Arial"/>
                <a:ea typeface="Arial"/>
                <a:cs typeface="Arial"/>
                <a:sym typeface="Arial"/>
              </a:rPr>
              <a:t>μαθητές/μαθήτριες</a:t>
            </a:r>
            <a:r>
              <a:rPr lang="en-US" sz="1100">
                <a:latin typeface="Arial"/>
                <a:ea typeface="Arial"/>
                <a:cs typeface="Arial"/>
                <a:sym typeface="Arial"/>
              </a:rPr>
              <a:t> τηρούν ημερολόγια που περιγράφουν λεπτομερώς τις προκλήσεις, τις αποφάσεις και τις βελτιώσεις κατά τη διάρκεια της ανάπτυξης του έργου.</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Μάθηση με Υποστήριξη (Scaffolding)</a:t>
            </a:r>
            <a:r>
              <a:rPr lang="en-US" sz="1100">
                <a:latin typeface="Arial"/>
                <a:ea typeface="Arial"/>
                <a:cs typeface="Arial"/>
                <a:sym typeface="Arial"/>
              </a:rPr>
              <a:t>: Οι εκπαιδευτικοί παρέχουν καθοδηγούμενη υποστήριξη για την ενεργοποίηση της μεταγνώσης.</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Ένας/Μια εκπαιδευτικός παρουσιάζει ένα μικρό παράδειγμα βάσης δεδομένων καθοδηγώντας τους/τις </a:t>
            </a:r>
            <a:r>
              <a:rPr lang="en-US" sz="1100">
                <a:latin typeface="Arial"/>
                <a:ea typeface="Arial"/>
                <a:cs typeface="Arial"/>
                <a:sym typeface="Arial"/>
              </a:rPr>
              <a:t>μαθητές/μαθήτριες</a:t>
            </a:r>
            <a:r>
              <a:rPr lang="en-US" sz="1100">
                <a:latin typeface="Arial"/>
                <a:ea typeface="Arial"/>
                <a:cs typeface="Arial"/>
                <a:sym typeface="Arial"/>
              </a:rPr>
              <a:t> να το επεκτείνουν για το σύστημα βιβλιοθήκης του σχολείου.</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rPr b="1" lang="en-US" sz="1100">
                <a:latin typeface="Arial"/>
                <a:ea typeface="Arial"/>
                <a:cs typeface="Arial"/>
                <a:sym typeface="Arial"/>
              </a:rPr>
              <a:t>Αυθεντική Αξιολόγηση</a:t>
            </a:r>
            <a:r>
              <a:rPr lang="en-US" sz="1100">
                <a:latin typeface="Arial"/>
                <a:ea typeface="Arial"/>
                <a:cs typeface="Arial"/>
                <a:sym typeface="Arial"/>
              </a:rPr>
              <a:t>: Συνδυασμός διαφορετικών τύπων αξιολόγησης με βάση τις δεξιότητες και τις επιδόσεις και ενσωμάτωσή τους σε εργασίες.</a:t>
            </a:r>
            <a:endParaRPr sz="11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Οι </a:t>
            </a:r>
            <a:r>
              <a:rPr lang="en-US" sz="1100">
                <a:latin typeface="Arial"/>
                <a:ea typeface="Arial"/>
                <a:cs typeface="Arial"/>
                <a:sym typeface="Arial"/>
              </a:rPr>
              <a:t>μαθητές/μαθήτριες</a:t>
            </a:r>
            <a:r>
              <a:rPr lang="en-US" sz="1100">
                <a:latin typeface="Arial"/>
                <a:ea typeface="Arial"/>
                <a:cs typeface="Arial"/>
                <a:sym typeface="Arial"/>
              </a:rPr>
              <a:t> αξιολογούνται για τη λειτουργικότητα του συστήματος βιβλιοθήκης τους, την ομαδική εργασία και τη σαφήνεια του εγχειριδίου χρήσης για μη τεχνικούς/-κές χρήστες/-στριες.</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highlight>
                  <a:srgbClr val="FFFF00"/>
                </a:highlight>
                <a:latin typeface="Arial"/>
                <a:ea typeface="Arial"/>
                <a:cs typeface="Arial"/>
                <a:sym typeface="Arial"/>
              </a:rPr>
              <a:t>Πυλώνας Γ:</a:t>
            </a:r>
            <a:endParaRPr sz="1100">
              <a:highlight>
                <a:srgbClr val="FFFF00"/>
              </a:highlight>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Αρχές για τον Σχεδιασμό Περιβαλλόντων που είναι Συμπεριληπτικά ως προς το Φύλο:</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Διαφορετικά Πρότυπα στο STEM</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Ενσωματώστε στο πρόγραμμα σπουδών μη δυαδικά και γυναικεία πρότυπα.</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Προσκαλέστε μια γυναίκα επιστήμονα δεδομένων (data scientist) να μοιραστεί την εμπειρία της στον σχεδιασμό και τη διαχείριση μεγάλων βάσεων δεδομένων βιβλιοθηκών, για να δείξετε πώς οι γυναίκες συμβάλλουν σε πραγματικές εφαρμογές STEM.</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Συμπεριληπτική ως προς το Φύλο Γλώσσα &amp; Μαθησιακό Υλικό</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Χρησιμοποιήστε γλώσσα χωρίς αποκλεισμούς (π.χ. «αυτό» αντί για «αυτός/αυτή»), αποφύγετε τις υποθέσεις σχετικά με το φύλο των μαθητών/-τριών και αντιμετωπίστε την προκατειλημμένη γλώσσα στην τάξη.</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Βεβαιωθείτε ότι το σύστημα της βιβλιοθήκης χρησιμοποιεί όρους ουδέτερους ως προς το φύλο, όπως «αυτό», αντί για «αυτός/αυτή» στον σχεδιασμό του.</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Ισότιμη Συμμετοχή σε Συνεργατικά Περιβάλλοντα Μάθησης</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Δημιουργήστε ομάδες μεικτού φύλου με ίσους ρόλους και εναλλασσόμενη ηγεσία.</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Χωρίστε τους/τις </a:t>
            </a:r>
            <a:r>
              <a:rPr lang="en-US" sz="1100">
                <a:latin typeface="Arial"/>
                <a:ea typeface="Arial"/>
                <a:cs typeface="Arial"/>
                <a:sym typeface="Arial"/>
              </a:rPr>
              <a:t>μαθητές/μαθήτριες</a:t>
            </a:r>
            <a:r>
              <a:rPr lang="en-US" sz="1100">
                <a:latin typeface="Arial"/>
                <a:ea typeface="Arial"/>
                <a:cs typeface="Arial"/>
                <a:sym typeface="Arial"/>
              </a:rPr>
              <a:t> σε ομάδες μεικτού φύλου για να σχεδιάσουν διαφορετικά στοιχεία του συστήματος της βιβλιοθήκης διασφαλίζοντας ότι η συμβολή κάθε μέλους εκτιμάται εξίσου και ότι οι ηγετικοί ρόλοι εναλλάσσονται δίκαια.</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Αλληλεπιδράσεις στην Τάξη Χωρίς Αποκλεισμούς</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Δώστε ίση προσοχή σε όλους/-λες τους/τις </a:t>
            </a:r>
            <a:r>
              <a:rPr lang="en-US" sz="1100">
                <a:latin typeface="Arial"/>
                <a:ea typeface="Arial"/>
                <a:cs typeface="Arial"/>
                <a:sym typeface="Arial"/>
              </a:rPr>
              <a:t>μαθητές/μαθήτριες</a:t>
            </a:r>
            <a:r>
              <a:rPr lang="en-US" sz="1100">
                <a:latin typeface="Arial"/>
                <a:ea typeface="Arial"/>
                <a:cs typeface="Arial"/>
                <a:sym typeface="Arial"/>
              </a:rPr>
              <a:t>, ανεξαρτήτως φύλου, αμφισβητήστε τα στερεότυπα και καλλιεργήστε ένα υποστηρικτικό περιβάλλον.</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Ενθαρρύνετε την ισότιμη συμμετοχή όλων των μαθητών/-τριών κατά τη διάρκεια ομαδικών εργασιών ακούγοντας ενεργητικά όλες τις ιδέες και παρέχοντας ανατροφοδότηση.</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Πραγματικές Εφαρμογές των STEM</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Χρησιμοποιήστε εργασίες που επιλύουν προβλήματα του πραγματικού κόσμου και βελτιώνουν τη ζωή των ανθρώπων.</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δείξτε πώς τα συστήματα ψηφιακών βιβλιοθηκών βελτιώνουν την πρόσβαση σε πόρους γεφυρώνοντας τα εκπαιδευτικά κενά για τα μη προνομιούχα κορίτσια.</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Κανονικοποίηση της Αποτυχίας και Ενθάρρυνση της Επιμονής</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Τονίστε ότι η αποτυχία είναι ένα φυσικό μέρος της διαδικασίας μάθησης που ενισχύει την ανθεκτικότητα.</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Ενθαρρύνετε τους/τις </a:t>
            </a:r>
            <a:r>
              <a:rPr lang="en-US" sz="1100">
                <a:latin typeface="Arial"/>
                <a:ea typeface="Arial"/>
                <a:cs typeface="Arial"/>
                <a:sym typeface="Arial"/>
              </a:rPr>
              <a:t>μαθητές/μαθήτριες</a:t>
            </a:r>
            <a:r>
              <a:rPr lang="en-US" sz="1100">
                <a:latin typeface="Arial"/>
                <a:ea typeface="Arial"/>
                <a:cs typeface="Arial"/>
                <a:sym typeface="Arial"/>
              </a:rPr>
              <a:t> να θεωρούν την αποσφαλμάτωση (debugging) και την επανάληψη (iteration) στον σχεδιασμό βάσεων δεδομένων ως ευκαιρίες μάθησης.</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Διάφορες Στρατηγικές Διδασκαλίας</a:t>
            </a:r>
            <a:r>
              <a:rPr lang="en-US" sz="1100">
                <a:latin typeface="Arial"/>
                <a:ea typeface="Arial"/>
                <a:cs typeface="Arial"/>
                <a:sym typeface="Arial"/>
              </a:rPr>
              <a:t>:</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lang="en-US" sz="1100">
                <a:latin typeface="Arial"/>
                <a:ea typeface="Arial"/>
                <a:cs typeface="Arial"/>
                <a:sym typeface="Arial"/>
              </a:rPr>
              <a:t>Χρησιμοποιήστε ποικίλες μεθόδους για να ανταποκριθείτε σε διαφορετικά στυλ μάθησης.</a:t>
            </a:r>
            <a:endParaRPr sz="1100">
              <a:latin typeface="Arial"/>
              <a:ea typeface="Arial"/>
              <a:cs typeface="Arial"/>
              <a:sym typeface="Arial"/>
            </a:endParaRPr>
          </a:p>
          <a:p>
            <a:pPr indent="-298450" lvl="1" marL="914400" rtl="0" algn="l">
              <a:lnSpc>
                <a:spcPct val="115000"/>
              </a:lnSpc>
              <a:spcBef>
                <a:spcPts val="0"/>
              </a:spcBef>
              <a:spcAft>
                <a:spcPts val="0"/>
              </a:spcAft>
              <a:buClr>
                <a:schemeClr val="dk1"/>
              </a:buClr>
              <a:buSzPts val="1100"/>
              <a:buChar char="○"/>
            </a:pPr>
            <a:r>
              <a:rPr i="1" lang="en-US" sz="1100">
                <a:latin typeface="Arial"/>
                <a:ea typeface="Arial"/>
                <a:cs typeface="Arial"/>
                <a:sym typeface="Arial"/>
              </a:rPr>
              <a:t>Παράδειγμα</a:t>
            </a:r>
            <a:r>
              <a:rPr lang="en-US" sz="1100">
                <a:latin typeface="Arial"/>
                <a:ea typeface="Arial"/>
                <a:cs typeface="Arial"/>
                <a:sym typeface="Arial"/>
              </a:rPr>
              <a:t>: Διδάξτε τον σχεδιασμό βάσεων δεδομένων μέσω βίντεο, διαγραμμάτων και πρακτικών δραστηριοτήτων για να διασφαλίσετε τη συμμετοχικότητα.</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rPr lang="en-US" sz="1100">
                <a:highlight>
                  <a:srgbClr val="FF00FF"/>
                </a:highlight>
                <a:latin typeface="Arial"/>
                <a:ea typeface="Arial"/>
                <a:cs typeface="Arial"/>
                <a:sym typeface="Arial"/>
              </a:rPr>
              <a:t>Πυλώνας Δ:</a:t>
            </a:r>
            <a:endParaRPr sz="1100">
              <a:highlight>
                <a:srgbClr val="FF00FF"/>
              </a:highlight>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Προϋπηρεσιακή Κατάρτιση Εκπαιδευτικών:</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Εμπλουτισμένα Σεμινάρια</a:t>
            </a:r>
            <a:r>
              <a:rPr lang="en-US" sz="1100">
                <a:latin typeface="Arial"/>
                <a:ea typeface="Arial"/>
                <a:cs typeface="Arial"/>
                <a:sym typeface="Arial"/>
              </a:rPr>
              <a:t>: Εφοδιάστε τους/τις μελλοντικούς/-κές εκπαιδευτικούς με γνώσεις πληροφορικής δίνοντας έμφαση στις εφαρμογές του πραγματικού κόσμου, την ενσωμάτωση της τεχνολογίας στο αναλυτικό πρόγραμμα και την προώθηση της νοοτροπίας ανάπτυξης.</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Έμφαση στην Αυθεντική Μάθηση</a:t>
            </a:r>
            <a:r>
              <a:rPr lang="en-US" sz="1100">
                <a:latin typeface="Arial"/>
                <a:ea typeface="Arial"/>
                <a:cs typeface="Arial"/>
                <a:sym typeface="Arial"/>
              </a:rPr>
              <a:t>: Προσφέρετε πρακτικά εργαστήρια που χρησιμοποιούν μάθηση με τη μέθοδο πρότζεκτ (project-based learning) και συνεργατικά σενάρια εμπνευσμένα από πρακτικές του κλάδου.</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Συμπεριληπτικές ως προς το Φύλο Πρακτικές</a:t>
            </a:r>
            <a:r>
              <a:rPr lang="en-US" sz="1100">
                <a:latin typeface="Arial"/>
                <a:ea typeface="Arial"/>
                <a:cs typeface="Arial"/>
                <a:sym typeface="Arial"/>
              </a:rPr>
              <a:t>: Εκπαιδεύστε τους/τις εκπαιδευτικούς σε στρατηγικές για την ισότητα των φύλων, όπως η συμπεριληπτική γλώσσα, τα ποικίλα πρότυπα και η αντιμετώπιση ασυνείδητων προκαταλήψεων.</a:t>
            </a:r>
            <a:endParaRPr sz="1100">
              <a:latin typeface="Arial"/>
              <a:ea typeface="Arial"/>
              <a:cs typeface="Arial"/>
              <a:sym typeface="Arial"/>
            </a:endParaRPr>
          </a:p>
          <a:p>
            <a:pPr indent="0" lvl="0" marL="0" rtl="0" algn="l">
              <a:lnSpc>
                <a:spcPct val="115000"/>
              </a:lnSpc>
              <a:spcBef>
                <a:spcPts val="1400"/>
              </a:spcBef>
              <a:spcAft>
                <a:spcPts val="0"/>
              </a:spcAft>
              <a:buClr>
                <a:schemeClr val="dk1"/>
              </a:buClr>
              <a:buSzPts val="1100"/>
              <a:buFont typeface="Arial"/>
              <a:buNone/>
            </a:pPr>
            <a:r>
              <a:rPr b="1" lang="en-US" sz="1300">
                <a:latin typeface="Arial"/>
                <a:ea typeface="Arial"/>
                <a:cs typeface="Arial"/>
                <a:sym typeface="Arial"/>
              </a:rPr>
              <a:t>Ενδοϋπηρεσιακή Επαγγελματική Ανάπτυξη Εκπαιδευτικών:</a:t>
            </a:r>
            <a:endParaRPr b="1" sz="1300">
              <a:latin typeface="Arial"/>
              <a:ea typeface="Arial"/>
              <a:cs typeface="Arial"/>
              <a:sym typeface="Arial"/>
            </a:endParaRPr>
          </a:p>
          <a:p>
            <a:pPr indent="-298450" lvl="0" marL="457200" rtl="0" algn="l">
              <a:lnSpc>
                <a:spcPct val="115000"/>
              </a:lnSpc>
              <a:spcBef>
                <a:spcPts val="1200"/>
              </a:spcBef>
              <a:spcAft>
                <a:spcPts val="0"/>
              </a:spcAft>
              <a:buClr>
                <a:schemeClr val="dk1"/>
              </a:buClr>
              <a:buSzPts val="1100"/>
              <a:buAutoNum type="arabicPeriod"/>
            </a:pPr>
            <a:r>
              <a:rPr b="1" lang="en-US" sz="1100">
                <a:latin typeface="Arial"/>
                <a:ea typeface="Arial"/>
                <a:cs typeface="Arial"/>
                <a:sym typeface="Arial"/>
              </a:rPr>
              <a:t>Ικανότητες Πληροφορικής</a:t>
            </a:r>
            <a:r>
              <a:rPr lang="en-US" sz="1100">
                <a:latin typeface="Arial"/>
                <a:ea typeface="Arial"/>
                <a:cs typeface="Arial"/>
                <a:sym typeface="Arial"/>
              </a:rPr>
              <a:t>: Εξασφαλίστε την παροχή εκπαίδευσης σε βασικές έννοιες της πληροφορικής (π.χ. προγραμματισμός, δεδομένα κ.λπ.) παράλληλα με αποτελεσματικές μεθόδους διδασκαλίας, όπως η μάθηση με τη μέθοδο πρότζεκτ (project-based learning), οι οποίες θα ευθυγραμμίζονται με τους ευρύτερους εκπαιδευτικούς στόχους.</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Περιβάλλοντα Αυθεντικής Μάθησης</a:t>
            </a:r>
            <a:r>
              <a:rPr lang="en-US" sz="1100">
                <a:latin typeface="Arial"/>
                <a:ea typeface="Arial"/>
                <a:cs typeface="Arial"/>
                <a:sym typeface="Arial"/>
              </a:rPr>
              <a:t>: Αναπτύξτε στρατηγικές για τη σύνδεση της πληροφορικής με προβλήματα του πραγματικού κόσμου μέσω δραστηριοτήτων συνεργασίας και επίλυσης προβλημάτων.</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AutoNum type="arabicPeriod"/>
            </a:pPr>
            <a:r>
              <a:rPr b="1" lang="en-US" sz="1100">
                <a:latin typeface="Arial"/>
                <a:ea typeface="Arial"/>
                <a:cs typeface="Arial"/>
                <a:sym typeface="Arial"/>
              </a:rPr>
              <a:t>Συμπεριληπτικές ως προς το Φύλο Πρακτικές</a:t>
            </a:r>
            <a:r>
              <a:rPr lang="en-US" sz="1100">
                <a:latin typeface="Arial"/>
                <a:ea typeface="Arial"/>
                <a:cs typeface="Arial"/>
                <a:sym typeface="Arial"/>
              </a:rPr>
              <a:t>: Αντιμετωπίστε τα στερεότυπα και τις ασυνείδητες προκαταλήψεις, προωθήστε την ποικιλομορφία και δημιουργήστε ένα υποστηρικτικό μαθησιακό περιβάλλον για όλους/-λες τους/τις </a:t>
            </a:r>
            <a:r>
              <a:rPr lang="en-US" sz="1100">
                <a:latin typeface="Arial"/>
                <a:ea typeface="Arial"/>
                <a:cs typeface="Arial"/>
                <a:sym typeface="Arial"/>
              </a:rPr>
              <a:t>μαθητές/μαθήτριες</a:t>
            </a:r>
            <a:r>
              <a:rPr lang="en-US" sz="1100">
                <a:latin typeface="Arial"/>
                <a:ea typeface="Arial"/>
                <a:cs typeface="Arial"/>
                <a:sym typeface="Arial"/>
              </a:rPr>
              <a:t>.</a:t>
            </a:r>
            <a:endParaRPr sz="1100">
              <a:latin typeface="Arial"/>
              <a:ea typeface="Arial"/>
              <a:cs typeface="Arial"/>
              <a:sym typeface="Arial"/>
            </a:endParaRPr>
          </a:p>
          <a:p>
            <a:pPr indent="0" lvl="0" marL="0" rtl="0" algn="l">
              <a:lnSpc>
                <a:spcPct val="115000"/>
              </a:lnSpc>
              <a:spcBef>
                <a:spcPts val="1200"/>
              </a:spcBef>
              <a:spcAft>
                <a:spcPts val="0"/>
              </a:spcAft>
              <a:buSzPts val="1400"/>
              <a:buNone/>
            </a:pPr>
            <a:r>
              <a:t/>
            </a:r>
            <a:endParaRPr sz="1100">
              <a:latin typeface="Arial"/>
              <a:ea typeface="Arial"/>
              <a:cs typeface="Arial"/>
              <a:sym typeface="Arial"/>
            </a:endParaRPr>
          </a:p>
          <a:p>
            <a:pPr indent="0" lvl="0" marL="0" rtl="0" algn="l">
              <a:lnSpc>
                <a:spcPct val="115000"/>
              </a:lnSpc>
              <a:spcBef>
                <a:spcPts val="1200"/>
              </a:spcBef>
              <a:spcAft>
                <a:spcPts val="0"/>
              </a:spcAft>
              <a:buSzPts val="1100"/>
              <a:buNone/>
            </a:pPr>
            <a:r>
              <a:t/>
            </a:r>
            <a:endParaRPr sz="1050">
              <a:solidFill>
                <a:srgbClr val="444746"/>
              </a:solidFill>
              <a:highlight>
                <a:srgbClr val="FFFFFF"/>
              </a:highlight>
              <a:latin typeface="Roboto"/>
              <a:ea typeface="Roboto"/>
              <a:cs typeface="Roboto"/>
              <a:sym typeface="Roboto"/>
            </a:endParaRPr>
          </a:p>
        </p:txBody>
      </p:sp>
      <p:sp>
        <p:nvSpPr>
          <p:cNvPr id="131" name="Google Shape;131;g33f97d2baad_0_1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33fb7fd612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 name="Google Shape;137;g33fb7fd6122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400"/>
              <a:buNone/>
            </a:pPr>
            <a:r>
              <a:rPr lang="en-US">
                <a:solidFill>
                  <a:srgbClr val="2B454E"/>
                </a:solidFill>
              </a:rPr>
              <a:t>Ξεκινήστε μια συζήτηση σχετικά με τις προκλήσεις των συμπεριληπτικών και συνεργατικών μαθημάτων.</a:t>
            </a:r>
            <a:endParaRPr/>
          </a:p>
        </p:txBody>
      </p:sp>
      <p:sp>
        <p:nvSpPr>
          <p:cNvPr id="138" name="Google Shape;138;g33fb7fd6122_0_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23.png"/><Relationship Id="rId4" Type="http://schemas.openxmlformats.org/officeDocument/2006/relationships/image" Target="../media/image1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1.jpg"/><Relationship Id="rId4" Type="http://schemas.openxmlformats.org/officeDocument/2006/relationships/image" Target="../media/image14.png"/><Relationship Id="rId5" Type="http://schemas.openxmlformats.org/officeDocument/2006/relationships/image" Target="../media/image2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19.png"/><Relationship Id="rId13" Type="http://schemas.openxmlformats.org/officeDocument/2006/relationships/image" Target="../media/image3.png"/><Relationship Id="rId12" Type="http://schemas.openxmlformats.org/officeDocument/2006/relationships/image" Target="../media/image11.png"/><Relationship Id="rId1" Type="http://schemas.openxmlformats.org/officeDocument/2006/relationships/slideMaster" Target="../slideMasters/slideMaster2.xml"/><Relationship Id="rId2" Type="http://schemas.openxmlformats.org/officeDocument/2006/relationships/image" Target="../media/image23.png"/><Relationship Id="rId3" Type="http://schemas.openxmlformats.org/officeDocument/2006/relationships/image" Target="../media/image10.png"/><Relationship Id="rId4" Type="http://schemas.openxmlformats.org/officeDocument/2006/relationships/image" Target="../media/image8.png"/><Relationship Id="rId9" Type="http://schemas.openxmlformats.org/officeDocument/2006/relationships/image" Target="../media/image15.png"/><Relationship Id="rId5" Type="http://schemas.openxmlformats.org/officeDocument/2006/relationships/image" Target="../media/image24.png"/><Relationship Id="rId6" Type="http://schemas.openxmlformats.org/officeDocument/2006/relationships/image" Target="../media/image9.jpg"/><Relationship Id="rId7" Type="http://schemas.openxmlformats.org/officeDocument/2006/relationships/image" Target="../media/image5.png"/><Relationship Id="rId8"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13.png"/><Relationship Id="rId10" Type="http://schemas.openxmlformats.org/officeDocument/2006/relationships/image" Target="../media/image19.png"/><Relationship Id="rId13" Type="http://schemas.openxmlformats.org/officeDocument/2006/relationships/image" Target="../media/image3.png"/><Relationship Id="rId12" Type="http://schemas.openxmlformats.org/officeDocument/2006/relationships/image" Target="../media/image11.png"/><Relationship Id="rId1" Type="http://schemas.openxmlformats.org/officeDocument/2006/relationships/slideMaster" Target="../slideMasters/slideMaster3.xml"/><Relationship Id="rId2" Type="http://schemas.openxmlformats.org/officeDocument/2006/relationships/image" Target="../media/image23.png"/><Relationship Id="rId3" Type="http://schemas.openxmlformats.org/officeDocument/2006/relationships/image" Target="../media/image10.png"/><Relationship Id="rId4" Type="http://schemas.openxmlformats.org/officeDocument/2006/relationships/image" Target="../media/image8.png"/><Relationship Id="rId9" Type="http://schemas.openxmlformats.org/officeDocument/2006/relationships/image" Target="../media/image15.png"/><Relationship Id="rId5" Type="http://schemas.openxmlformats.org/officeDocument/2006/relationships/image" Target="../media/image24.png"/><Relationship Id="rId6" Type="http://schemas.openxmlformats.org/officeDocument/2006/relationships/image" Target="../media/image9.jpg"/><Relationship Id="rId7" Type="http://schemas.openxmlformats.org/officeDocument/2006/relationships/image" Target="../media/image5.png"/><Relationship Id="rId8" Type="http://schemas.openxmlformats.org/officeDocument/2006/relationships/image" Target="../media/image1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2f8191120_0_99"/>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2f8191120_0_9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2f8191120_0_99"/>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2f8191120_0_99"/>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2f8191120_0_9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2f8191120_0_99"/>
          <p:cNvGrpSpPr/>
          <p:nvPr/>
        </p:nvGrpSpPr>
        <p:grpSpPr>
          <a:xfrm>
            <a:off x="2179811" y="4729766"/>
            <a:ext cx="7832078" cy="1110328"/>
            <a:chOff x="2179603" y="4888792"/>
            <a:chExt cx="7798544" cy="1110328"/>
          </a:xfrm>
        </p:grpSpPr>
        <p:pic>
          <p:nvPicPr>
            <p:cNvPr id="47" name="Google Shape;47;g342f8191120_0_9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2f8191120_0_99"/>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42f8191120_0_99"/>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2f8191120_0_9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2f8191120_0_99"/>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42f8191120_0_9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2f8191120_0_9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2f8191120_0_9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2f8191120_0_9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2f8191120_0_9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0" name="Shape 60"/>
        <p:cNvGrpSpPr/>
        <p:nvPr/>
      </p:nvGrpSpPr>
      <p:grpSpPr>
        <a:xfrm>
          <a:off x="0" y="0"/>
          <a:ext cx="0" cy="0"/>
          <a:chOff x="0" y="0"/>
          <a:chExt cx="0" cy="0"/>
        </a:xfrm>
      </p:grpSpPr>
      <p:sp>
        <p:nvSpPr>
          <p:cNvPr id="61" name="Google Shape;61;g357737da8c8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2" name="Google Shape;62;g357737da8c8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3" name="Google Shape;63;g357737da8c8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4" name="Google Shape;64;g357737da8c8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5" name="Google Shape;65;g357737da8c8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6" name="Google Shape;66;g357737da8c8_0_63"/>
          <p:cNvGrpSpPr/>
          <p:nvPr/>
        </p:nvGrpSpPr>
        <p:grpSpPr>
          <a:xfrm>
            <a:off x="2179811" y="4729766"/>
            <a:ext cx="7832078" cy="1110328"/>
            <a:chOff x="2179603" y="4888792"/>
            <a:chExt cx="7798544" cy="1110328"/>
          </a:xfrm>
        </p:grpSpPr>
        <p:pic>
          <p:nvPicPr>
            <p:cNvPr id="67" name="Google Shape;67;g357737da8c8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68" name="Google Shape;68;g357737da8c8_0_63"/>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69" name="Google Shape;69;g357737da8c8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0" name="Google Shape;70;g357737da8c8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1" name="Google Shape;71;g357737da8c8_0_63"/>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72" name="Google Shape;72;g357737da8c8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3" name="Google Shape;73;g357737da8c8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4" name="Google Shape;74;g357737da8c8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5" name="Google Shape;75;g357737da8c8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6" name="Google Shape;76;g357737da8c8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77" name="Shape 77"/>
        <p:cNvGrpSpPr/>
        <p:nvPr/>
      </p:nvGrpSpPr>
      <p:grpSpPr>
        <a:xfrm>
          <a:off x="0" y="0"/>
          <a:ext cx="0" cy="0"/>
          <a:chOff x="0" y="0"/>
          <a:chExt cx="0" cy="0"/>
        </a:xfrm>
      </p:grpSpPr>
      <p:sp>
        <p:nvSpPr>
          <p:cNvPr id="78" name="Google Shape;78;g357737da8c8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g357737da8c8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737da8c8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737da8c8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s://tinker-project.eu/el/resources/framework-and-toolkit/" TargetMode="External"/><Relationship Id="rId4" Type="http://schemas.openxmlformats.org/officeDocument/2006/relationships/hyperlink" Target="https://tinker-project.eu/wp-content/uploads/2025/06/TINKER_WP2_Toolkit_Learning-Scenarios_FV_el-.pdf" TargetMode="External"/><Relationship Id="rId5" Type="http://schemas.openxmlformats.org/officeDocument/2006/relationships/image" Target="../media/image2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docs.google.com/document/d/1tKqgPpUfjoxfxDQbKOxs2Lhn_aVmNj4G/edit?usp=drive_link&amp;ouid=110976805246476538365&amp;rtpof=true&amp;sd=true" TargetMode="External"/><Relationship Id="rId4" Type="http://schemas.openxmlformats.org/officeDocument/2006/relationships/hyperlink" Target="https://docs.google.com/document/d/1tKqgPpUfjoxfxDQbKOxs2Lhn_aVmNj4G/edit?usp=drive_link&amp;ouid=110976805246476538365&amp;rtpof=true&amp;sd=true" TargetMode="External"/><Relationship Id="rId5" Type="http://schemas.openxmlformats.org/officeDocument/2006/relationships/hyperlink" Target="https://docs.google.com/document/d/1tKqgPpUfjoxfxDQbKOxs2Lhn_aVmNj4G/edit?usp=drive_link&amp;ouid=110976805246476538365&amp;rtpof=true&amp;sd=true"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tinker-project.eu/wp-content/uploads/2025/02/TINKER_WP2_Framework-and-Toolkit_EN_FV.pdf" TargetMode="External"/><Relationship Id="rId4" Type="http://schemas.openxmlformats.org/officeDocument/2006/relationships/hyperlink" Target="https://tinker-project.eu/wp-content/uploads/2025/02/TINKER_WP2_Toolkit_Learning-Scenarios_EN_FV.pdf" TargetMode="External"/><Relationship Id="rId9" Type="http://schemas.openxmlformats.org/officeDocument/2006/relationships/image" Target="../media/image21.jpg"/><Relationship Id="rId5" Type="http://schemas.openxmlformats.org/officeDocument/2006/relationships/hyperlink" Target="https://tinker-project.eu/resources/framework-and-toolkit/" TargetMode="External"/><Relationship Id="rId6" Type="http://schemas.openxmlformats.org/officeDocument/2006/relationships/hyperlink" Target="https://tinker-project.eu/resources/framework-and-toolkit/" TargetMode="External"/><Relationship Id="rId7" Type="http://schemas.openxmlformats.org/officeDocument/2006/relationships/hyperlink" Target="https://docs.google.com/document/d/1tKqgPpUfjoxfxDQbKOxs2Lhn_aVmNj4G/edit?usp=drive_link&amp;ouid=110976805246476538365&amp;rtpof=true&amp;sd=true" TargetMode="External"/><Relationship Id="rId8" Type="http://schemas.openxmlformats.org/officeDocument/2006/relationships/image" Target="../media/image18.png"/></Relationships>
</file>

<file path=ppt/slides/_rels/slide19.xml.rels><?xml version="1.0" encoding="UTF-8" standalone="yes"?><Relationships xmlns="http://schemas.openxmlformats.org/package/2006/relationships"><Relationship Id="rId11" Type="http://schemas.openxmlformats.org/officeDocument/2006/relationships/image" Target="../media/image11.png"/><Relationship Id="rId10" Type="http://schemas.openxmlformats.org/officeDocument/2006/relationships/image" Target="../media/image13.png"/><Relationship Id="rId13" Type="http://schemas.openxmlformats.org/officeDocument/2006/relationships/hyperlink" Target="https://tinker-project.eu/elearning/" TargetMode="External"/><Relationship Id="rId12" Type="http://schemas.openxmlformats.org/officeDocument/2006/relationships/image" Target="../media/image3.png"/><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image" Target="../media/image8.png"/><Relationship Id="rId4" Type="http://schemas.openxmlformats.org/officeDocument/2006/relationships/image" Target="../media/image24.png"/><Relationship Id="rId9" Type="http://schemas.openxmlformats.org/officeDocument/2006/relationships/image" Target="../media/image19.png"/><Relationship Id="rId15" Type="http://schemas.openxmlformats.org/officeDocument/2006/relationships/hyperlink" Target="https://creativecommons.org/licenses/by-nc-nd/4.0/" TargetMode="External"/><Relationship Id="rId14" Type="http://schemas.openxmlformats.org/officeDocument/2006/relationships/image" Target="../media/image20.png"/><Relationship Id="rId5" Type="http://schemas.openxmlformats.org/officeDocument/2006/relationships/image" Target="../media/image9.jpg"/><Relationship Id="rId6" Type="http://schemas.openxmlformats.org/officeDocument/2006/relationships/image" Target="../media/image5.png"/><Relationship Id="rId7" Type="http://schemas.openxmlformats.org/officeDocument/2006/relationships/image" Target="../media/image12.png"/><Relationship Id="rId8"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2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115000"/>
              </a:lnSpc>
              <a:spcBef>
                <a:spcPts val="1200"/>
              </a:spcBef>
              <a:spcAft>
                <a:spcPts val="1200"/>
              </a:spcAft>
              <a:buNone/>
            </a:pPr>
            <a:r>
              <a:rPr lang="en-US"/>
              <a:t>ΠΕ3: Επιμόρφωση εκπαιδευτικών για αυθεντική και συμπεριληπτική ως προς το φύλο εκπαίδευση στην πληροφορική</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SzPts val="1600"/>
              <a:buNone/>
            </a:pPr>
            <a:r>
              <a:rPr lang="en-US">
                <a:solidFill>
                  <a:srgbClr val="1D1D1B"/>
                </a:solidFill>
              </a:rPr>
              <a:t>Επιμορφωτικό σεμινάριο TINKER για την πρωτοβάθμια εκπαίδευση</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g33f97d2baad_0_19"/>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Μάθημα σύμφωνα με το Πλαίσιο TINKER</a:t>
            </a:r>
            <a:endParaRPr/>
          </a:p>
        </p:txBody>
      </p:sp>
      <p:sp>
        <p:nvSpPr>
          <p:cNvPr id="149" name="Google Shape;149;g33f97d2baad_0_19"/>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rPr b="1" lang="en-US" sz="2800"/>
              <a:t>Βασικά στοιχεία ενός μαθήματος που ευθυγραμμίζεται με το Πλαίσιο TINKER:</a:t>
            </a:r>
            <a:endParaRPr b="1" sz="2800"/>
          </a:p>
          <a:p>
            <a:pPr indent="-425450" lvl="0" marL="914400" marR="0" rtl="0" algn="l">
              <a:lnSpc>
                <a:spcPct val="90000"/>
              </a:lnSpc>
              <a:spcBef>
                <a:spcPts val="1000"/>
              </a:spcBef>
              <a:spcAft>
                <a:spcPts val="0"/>
              </a:spcAft>
              <a:buSzPts val="3100"/>
              <a:buChar char="•"/>
            </a:pPr>
            <a:r>
              <a:rPr b="1" lang="en-US" sz="2800"/>
              <a:t>Συνεργασία:</a:t>
            </a:r>
            <a:r>
              <a:rPr lang="en-US" sz="2800"/>
              <a:t> Ενθαρρύνει την ομαδική εργασία και τη μάθηση από συνομηλίκους/-κες.</a:t>
            </a:r>
            <a:endParaRPr sz="2800"/>
          </a:p>
          <a:p>
            <a:pPr indent="0" lvl="0" marL="0" marR="0" rtl="0" algn="l">
              <a:lnSpc>
                <a:spcPct val="90000"/>
              </a:lnSpc>
              <a:spcBef>
                <a:spcPts val="1000"/>
              </a:spcBef>
              <a:spcAft>
                <a:spcPts val="0"/>
              </a:spcAft>
              <a:buSzPts val="2200"/>
              <a:buNone/>
            </a:pPr>
            <a:r>
              <a:t/>
            </a:r>
            <a:endParaRPr sz="2800"/>
          </a:p>
          <a:p>
            <a:pPr indent="-425450" lvl="0" marL="914400" marR="0" rtl="0" algn="l">
              <a:lnSpc>
                <a:spcPct val="90000"/>
              </a:lnSpc>
              <a:spcBef>
                <a:spcPts val="1000"/>
              </a:spcBef>
              <a:spcAft>
                <a:spcPts val="0"/>
              </a:spcAft>
              <a:buSzPts val="3100"/>
              <a:buChar char="•"/>
            </a:pPr>
            <a:r>
              <a:rPr b="1" lang="en-US" sz="2800"/>
              <a:t>Δημιουργικότητα:</a:t>
            </a:r>
            <a:r>
              <a:rPr lang="en-US" sz="2800"/>
              <a:t> Προωθεί καινοτόμες προσεγγίσεις επίλυσης προβλημάτων.</a:t>
            </a:r>
            <a:endParaRPr sz="2800"/>
          </a:p>
          <a:p>
            <a:pPr indent="0" lvl="0" marL="0" marR="0" rtl="0" algn="l">
              <a:lnSpc>
                <a:spcPct val="90000"/>
              </a:lnSpc>
              <a:spcBef>
                <a:spcPts val="1000"/>
              </a:spcBef>
              <a:spcAft>
                <a:spcPts val="0"/>
              </a:spcAft>
              <a:buSzPts val="2200"/>
              <a:buNone/>
            </a:pPr>
            <a:r>
              <a:t/>
            </a:r>
            <a:endParaRPr sz="2800"/>
          </a:p>
          <a:p>
            <a:pPr indent="-425450" lvl="0" marL="914400" marR="0" rtl="0" algn="l">
              <a:lnSpc>
                <a:spcPct val="90000"/>
              </a:lnSpc>
              <a:spcBef>
                <a:spcPts val="1000"/>
              </a:spcBef>
              <a:spcAft>
                <a:spcPts val="0"/>
              </a:spcAft>
              <a:buSzPts val="3100"/>
              <a:buChar char="•"/>
            </a:pPr>
            <a:r>
              <a:rPr b="1" lang="en-US" sz="2800"/>
              <a:t>Συμμετοχικότητα:</a:t>
            </a:r>
            <a:r>
              <a:rPr lang="en-US" sz="2800"/>
              <a:t> Διασφαλίζει ότι όλοι/-λες οι </a:t>
            </a:r>
            <a:r>
              <a:rPr lang="en-US" sz="2800"/>
              <a:t>μαθητές/μαθήτριες</a:t>
            </a:r>
            <a:r>
              <a:rPr lang="en-US" sz="2800"/>
              <a:t> αισθάνονται ότι εκπροσωπούνται και συμμετέχουν.</a:t>
            </a:r>
            <a:endParaRPr sz="2800"/>
          </a:p>
          <a:p>
            <a:pPr indent="0" lvl="0" marL="0" marR="0" rtl="0" algn="l">
              <a:lnSpc>
                <a:spcPct val="90000"/>
              </a:lnSpc>
              <a:spcBef>
                <a:spcPts val="1000"/>
              </a:spcBef>
              <a:spcAft>
                <a:spcPts val="0"/>
              </a:spcAft>
              <a:buSzPts val="2200"/>
              <a:buNone/>
            </a:pPr>
            <a:r>
              <a:t/>
            </a:r>
            <a:endParaRPr sz="2800"/>
          </a:p>
          <a:p>
            <a:pPr indent="-425450" lvl="0" marL="914400" marR="0" rtl="0" algn="l">
              <a:lnSpc>
                <a:spcPct val="90000"/>
              </a:lnSpc>
              <a:spcBef>
                <a:spcPts val="1000"/>
              </a:spcBef>
              <a:spcAft>
                <a:spcPts val="0"/>
              </a:spcAft>
              <a:buSzPts val="3100"/>
              <a:buChar char="•"/>
            </a:pPr>
            <a:r>
              <a:rPr b="1" lang="en-US" sz="2800"/>
              <a:t>Επίλυση προβλημάτων:</a:t>
            </a:r>
            <a:r>
              <a:rPr lang="en-US" sz="2800"/>
              <a:t> Εφαρμόζει δεξιότητες πληροφορικής σε προκλήσεις του πραγματικού κόσμου.</a:t>
            </a:r>
            <a:endParaRPr sz="28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g33f97d2baad_0_2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Μάθημα σύμφωνα με το Πλαίσιο TINKER</a:t>
            </a:r>
            <a:endParaRPr/>
          </a:p>
        </p:txBody>
      </p:sp>
      <p:sp>
        <p:nvSpPr>
          <p:cNvPr id="156" name="Google Shape;156;g33f97d2baad_0_26"/>
          <p:cNvSpPr txBox="1"/>
          <p:nvPr>
            <p:ph idx="1" type="body"/>
          </p:nvPr>
        </p:nvSpPr>
        <p:spPr>
          <a:xfrm>
            <a:off x="97971" y="881743"/>
            <a:ext cx="11944500" cy="58701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rPr b="1" lang="en-US" sz="3100"/>
              <a:t>Ομαδική Συζήτηση: </a:t>
            </a:r>
            <a:endParaRPr b="1" sz="3100"/>
          </a:p>
          <a:p>
            <a:pPr indent="0" lvl="0" marL="0" marR="0" rtl="0" algn="ctr">
              <a:lnSpc>
                <a:spcPct val="90000"/>
              </a:lnSpc>
              <a:spcBef>
                <a:spcPts val="1000"/>
              </a:spcBef>
              <a:spcAft>
                <a:spcPts val="0"/>
              </a:spcAft>
              <a:buClr>
                <a:schemeClr val="accent4"/>
              </a:buClr>
              <a:buSzPts val="2200"/>
              <a:buFont typeface="Arial"/>
              <a:buNone/>
            </a:pPr>
            <a:r>
              <a:rPr lang="en-US" sz="3100"/>
              <a:t>Μπορείτε να μοιραστείτε μαζί μας ένα μάθημα στο οποίο </a:t>
            </a:r>
            <a:endParaRPr sz="3100"/>
          </a:p>
          <a:p>
            <a:pPr indent="0" lvl="0" marL="0" marR="0" rtl="0" algn="ctr">
              <a:lnSpc>
                <a:spcPct val="90000"/>
              </a:lnSpc>
              <a:spcBef>
                <a:spcPts val="1000"/>
              </a:spcBef>
              <a:spcAft>
                <a:spcPts val="0"/>
              </a:spcAft>
              <a:buClr>
                <a:schemeClr val="accent4"/>
              </a:buClr>
              <a:buSzPts val="2200"/>
              <a:buFont typeface="Arial"/>
              <a:buNone/>
            </a:pPr>
            <a:r>
              <a:rPr lang="en-US" sz="3100"/>
              <a:t>ενθαρρύνατε τους/τις </a:t>
            </a:r>
            <a:r>
              <a:rPr lang="en-US" sz="3100"/>
              <a:t>μαθητές/μαθήτριες</a:t>
            </a:r>
            <a:r>
              <a:rPr lang="en-US" sz="3100"/>
              <a:t> να εκφράσουν τις προσωπικές τους ιδέες;</a:t>
            </a:r>
            <a:endParaRPr sz="3100"/>
          </a:p>
          <a:p>
            <a:pPr indent="0" lvl="0" marL="0" marR="0" rtl="0" algn="ctr">
              <a:lnSpc>
                <a:spcPct val="90000"/>
              </a:lnSpc>
              <a:spcBef>
                <a:spcPts val="1000"/>
              </a:spcBef>
              <a:spcAft>
                <a:spcPts val="0"/>
              </a:spcAft>
              <a:buClr>
                <a:schemeClr val="accent4"/>
              </a:buClr>
              <a:buSzPts val="2200"/>
              <a:buFont typeface="Arial"/>
              <a:buNone/>
            </a:pPr>
            <a:r>
              <a:t/>
            </a:r>
            <a:endParaRPr sz="31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g33f97d2baad_0_3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600"/>
              <a:t>Δραστηριότητα 1 - Ανάλυση επιτυχημένων σχεδίων μαθήματος</a:t>
            </a:r>
            <a:endParaRPr sz="3600"/>
          </a:p>
        </p:txBody>
      </p:sp>
      <p:sp>
        <p:nvSpPr>
          <p:cNvPr id="163" name="Google Shape;163;g33f97d2baad_0_3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rPr lang="en-US" sz="3100"/>
              <a:t>Δείτε τα διαθέσιμα σχέδια μαθήματος από το website του έργου:</a:t>
            </a:r>
            <a:endParaRPr sz="3100"/>
          </a:p>
          <a:p>
            <a:pPr indent="0" lvl="0" marL="0" marR="0" rtl="0" algn="ctr">
              <a:lnSpc>
                <a:spcPct val="90000"/>
              </a:lnSpc>
              <a:spcBef>
                <a:spcPts val="1000"/>
              </a:spcBef>
              <a:spcAft>
                <a:spcPts val="0"/>
              </a:spcAft>
              <a:buClr>
                <a:schemeClr val="accent4"/>
              </a:buClr>
              <a:buSzPts val="2200"/>
              <a:buFont typeface="Arial"/>
              <a:buNone/>
            </a:pPr>
            <a:r>
              <a:rPr lang="en-US" sz="3100" u="sng">
                <a:solidFill>
                  <a:schemeClr val="hlink"/>
                </a:solidFill>
                <a:hlinkClick r:id="rId3"/>
              </a:rPr>
              <a:t>https://tinker-project.eu/el/resources/framework-and-toolkit/</a:t>
            </a:r>
            <a:endParaRPr sz="3100"/>
          </a:p>
          <a:p>
            <a:pPr indent="0" lvl="0" marL="0" marR="0" rtl="0" algn="ctr">
              <a:lnSpc>
                <a:spcPct val="90000"/>
              </a:lnSpc>
              <a:spcBef>
                <a:spcPts val="1000"/>
              </a:spcBef>
              <a:spcAft>
                <a:spcPts val="0"/>
              </a:spcAft>
              <a:buClr>
                <a:schemeClr val="accent4"/>
              </a:buClr>
              <a:buSzPts val="2200"/>
              <a:buFont typeface="Arial"/>
              <a:buNone/>
            </a:pPr>
            <a:r>
              <a:t/>
            </a:r>
            <a:endParaRPr sz="3100"/>
          </a:p>
          <a:p>
            <a:pPr indent="0" lvl="0" marL="0" marR="0" rtl="0" algn="ctr">
              <a:lnSpc>
                <a:spcPct val="90000"/>
              </a:lnSpc>
              <a:spcBef>
                <a:spcPts val="1000"/>
              </a:spcBef>
              <a:spcAft>
                <a:spcPts val="0"/>
              </a:spcAft>
              <a:buClr>
                <a:schemeClr val="accent4"/>
              </a:buClr>
              <a:buSzPts val="2200"/>
              <a:buFont typeface="Arial"/>
              <a:buNone/>
            </a:pPr>
            <a:r>
              <a:rPr lang="en-US" sz="3100">
                <a:extLst>
                  <a:ext uri="http://customooxmlschemas.google.com/">
                    <go:slidesCustomData xmlns:go="http://customooxmlschemas.google.com/" textRoundtripDataId="4"/>
                  </a:ext>
                </a:extLst>
              </a:rPr>
              <a:t>Επιλέξτε </a:t>
            </a:r>
            <a:r>
              <a:rPr b="1" lang="en-US" sz="3100">
                <a:extLst>
                  <a:ext uri="http://customooxmlschemas.google.com/">
                    <go:slidesCustomData xmlns:go="http://customooxmlschemas.google.com/" textRoundtripDataId="5"/>
                  </a:ext>
                </a:extLst>
              </a:rPr>
              <a:t>δύο (2) </a:t>
            </a:r>
            <a:r>
              <a:rPr lang="en-US" sz="3100">
                <a:extLst>
                  <a:ext uri="http://customooxmlschemas.google.com/">
                    <go:slidesCustomData xmlns:go="http://customooxmlschemas.google.com/" textRoundtripDataId="6"/>
                  </a:ext>
                </a:extLst>
              </a:rPr>
              <a:t>οποιαδήποτε </a:t>
            </a:r>
            <a:r>
              <a:rPr b="1" lang="en-US" sz="3100">
                <a:extLst>
                  <a:ext uri="http://customooxmlschemas.google.com/">
                    <go:slidesCustomData xmlns:go="http://customooxmlschemas.google.com/" textRoundtripDataId="7"/>
                  </a:ext>
                </a:extLst>
              </a:rPr>
              <a:t>σχέδια μαθημάτων </a:t>
            </a:r>
            <a:r>
              <a:rPr lang="en-US" sz="3100">
                <a:extLst>
                  <a:ext uri="http://customooxmlschemas.google.com/">
                    <go:slidesCustomData xmlns:go="http://customooxmlschemas.google.com/" textRoundtripDataId="8"/>
                  </a:ext>
                </a:extLst>
              </a:rPr>
              <a:t>που ευθυγραμμίζονται με το Πλαίσιο TINKER.</a:t>
            </a:r>
            <a:endParaRPr sz="3100"/>
          </a:p>
          <a:p>
            <a:pPr indent="0" lvl="0" marL="0" rtl="0" algn="ctr">
              <a:lnSpc>
                <a:spcPct val="90000"/>
              </a:lnSpc>
              <a:spcBef>
                <a:spcPts val="1000"/>
              </a:spcBef>
              <a:spcAft>
                <a:spcPts val="0"/>
              </a:spcAft>
              <a:buClr>
                <a:srgbClr val="000000"/>
              </a:buClr>
              <a:buSzPts val="1400"/>
              <a:buFont typeface="Arial"/>
              <a:buNone/>
            </a:pPr>
            <a:r>
              <a:rPr lang="en-US" sz="3000" u="sng">
                <a:solidFill>
                  <a:schemeClr val="hlink"/>
                </a:solidFill>
                <a:hlinkClick r:id="rId4"/>
              </a:rPr>
              <a:t>https://tinker-project.eu/wp-content/uploads/2025/06/TINKER_WP2_Toolkit_Learning-Scenarios_FV_el-.pdf</a:t>
            </a:r>
            <a:endParaRPr sz="3000">
              <a:solidFill>
                <a:schemeClr val="accent1"/>
              </a:solidFill>
            </a:endParaRPr>
          </a:p>
          <a:p>
            <a:pPr indent="0" lvl="0" marL="0" rtl="0" algn="ctr">
              <a:lnSpc>
                <a:spcPct val="90000"/>
              </a:lnSpc>
              <a:spcBef>
                <a:spcPts val="1000"/>
              </a:spcBef>
              <a:spcAft>
                <a:spcPts val="0"/>
              </a:spcAft>
              <a:buClr>
                <a:srgbClr val="000000"/>
              </a:buClr>
              <a:buSzPts val="1400"/>
              <a:buFont typeface="Arial"/>
              <a:buNone/>
            </a:pPr>
            <a:r>
              <a:t/>
            </a:r>
            <a:endParaRPr sz="3000">
              <a:solidFill>
                <a:schemeClr val="accent1"/>
              </a:solidFill>
            </a:endParaRPr>
          </a:p>
          <a:p>
            <a:pPr indent="0" lvl="0" marL="1371600" marR="0" rtl="0" algn="ctr">
              <a:lnSpc>
                <a:spcPct val="90000"/>
              </a:lnSpc>
              <a:spcBef>
                <a:spcPts val="1000"/>
              </a:spcBef>
              <a:spcAft>
                <a:spcPts val="0"/>
              </a:spcAft>
              <a:buSzPts val="2200"/>
              <a:buNone/>
            </a:pPr>
            <a:r>
              <a:t/>
            </a:r>
            <a:endParaRPr sz="3100"/>
          </a:p>
        </p:txBody>
      </p:sp>
      <p:pic>
        <p:nvPicPr>
          <p:cNvPr id="164" name="Google Shape;164;g33f97d2baad_0_38" title="3371552.jpg"/>
          <p:cNvPicPr preferRelativeResize="0"/>
          <p:nvPr/>
        </p:nvPicPr>
        <p:blipFill rotWithShape="1">
          <a:blip r:embed="rId5">
            <a:alphaModFix/>
          </a:blip>
          <a:srcRect b="0" l="0" r="0" t="0"/>
          <a:stretch/>
        </p:blipFill>
        <p:spPr>
          <a:xfrm>
            <a:off x="9311625" y="4605650"/>
            <a:ext cx="1805325" cy="1805325"/>
          </a:xfrm>
          <a:prstGeom prst="rect">
            <a:avLst/>
          </a:prstGeom>
          <a:noFill/>
          <a:ln>
            <a:noFill/>
          </a:ln>
        </p:spPr>
      </p:pic>
      <p:sp>
        <p:nvSpPr>
          <p:cNvPr id="165" name="Google Shape;165;g33f97d2baad_0_38"/>
          <p:cNvSpPr txBox="1"/>
          <p:nvPr/>
        </p:nvSpPr>
        <p:spPr>
          <a:xfrm>
            <a:off x="9372450" y="6285950"/>
            <a:ext cx="2462700" cy="217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g340861f7955_0_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3600"/>
              <a:t>Δραστηριότητα 1 - Ανάλυση επιτυχημένων σχεδίων μαθήματος</a:t>
            </a:r>
            <a:endParaRPr sz="3600"/>
          </a:p>
        </p:txBody>
      </p:sp>
      <p:sp>
        <p:nvSpPr>
          <p:cNvPr id="172" name="Google Shape;172;g340861f7955_0_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b="1" sz="3100"/>
          </a:p>
          <a:p>
            <a:pPr indent="0" lvl="0" marL="0" rtl="0" algn="l">
              <a:lnSpc>
                <a:spcPct val="90000"/>
              </a:lnSpc>
              <a:spcBef>
                <a:spcPts val="1000"/>
              </a:spcBef>
              <a:spcAft>
                <a:spcPts val="0"/>
              </a:spcAft>
              <a:buSzPts val="2200"/>
              <a:buNone/>
            </a:pPr>
            <a:r>
              <a:rPr lang="en-US" sz="3100"/>
              <a:t>Στο νήμα συζήτησης για την ενότητα, μπορείτε να γράψετε τις απόψεις σας: </a:t>
            </a:r>
            <a:endParaRPr sz="3100"/>
          </a:p>
          <a:p>
            <a:pPr indent="-425450" lvl="0" marL="914400" rtl="0" algn="l">
              <a:lnSpc>
                <a:spcPct val="90000"/>
              </a:lnSpc>
              <a:spcBef>
                <a:spcPts val="1000"/>
              </a:spcBef>
              <a:spcAft>
                <a:spcPts val="0"/>
              </a:spcAft>
              <a:buSzPts val="3100"/>
              <a:buChar char="●"/>
            </a:pPr>
            <a:r>
              <a:rPr lang="en-US" sz="3100"/>
              <a:t>Προσδιορίστε στοιχεία </a:t>
            </a:r>
            <a:r>
              <a:rPr b="1" lang="en-US" sz="3100"/>
              <a:t>συνεργασίας, δημιουργικότητας και συμμετοχικότητας </a:t>
            </a:r>
            <a:r>
              <a:rPr lang="en-US" sz="3100"/>
              <a:t>στα επιλεγμένα σχέδια μαθήματος.</a:t>
            </a:r>
            <a:endParaRPr sz="3100"/>
          </a:p>
          <a:p>
            <a:pPr indent="0" lvl="0" marL="914400" rtl="0" algn="l">
              <a:lnSpc>
                <a:spcPct val="90000"/>
              </a:lnSpc>
              <a:spcBef>
                <a:spcPts val="1000"/>
              </a:spcBef>
              <a:spcAft>
                <a:spcPts val="0"/>
              </a:spcAft>
              <a:buSzPts val="2200"/>
              <a:buNone/>
            </a:pPr>
            <a:r>
              <a:t/>
            </a:r>
            <a:endParaRPr sz="3100"/>
          </a:p>
          <a:p>
            <a:pPr indent="-425450" lvl="0" marL="914400" rtl="0" algn="l">
              <a:lnSpc>
                <a:spcPct val="90000"/>
              </a:lnSpc>
              <a:spcBef>
                <a:spcPts val="1000"/>
              </a:spcBef>
              <a:spcAft>
                <a:spcPts val="0"/>
              </a:spcAft>
              <a:buSzPts val="3100"/>
              <a:buChar char="●"/>
            </a:pPr>
            <a:r>
              <a:rPr b="1" lang="en-US" sz="3100"/>
              <a:t>Κάθε ομάδα αναφέρει: </a:t>
            </a:r>
            <a:endParaRPr b="1" sz="3100"/>
          </a:p>
          <a:p>
            <a:pPr indent="-425450" lvl="1" marL="1371600" rtl="0" algn="l">
              <a:lnSpc>
                <a:spcPct val="90000"/>
              </a:lnSpc>
              <a:spcBef>
                <a:spcPts val="0"/>
              </a:spcBef>
              <a:spcAft>
                <a:spcPts val="0"/>
              </a:spcAft>
              <a:buSzPts val="3100"/>
              <a:buChar char="○"/>
            </a:pPr>
            <a:r>
              <a:rPr b="1" lang="en-US" sz="3100"/>
              <a:t>ένα σημαντικό σημείο </a:t>
            </a:r>
            <a:r>
              <a:rPr lang="en-US" sz="3100"/>
              <a:t>και </a:t>
            </a:r>
            <a:endParaRPr sz="3100"/>
          </a:p>
          <a:p>
            <a:pPr indent="-425450" lvl="1" marL="1371600" rtl="0" algn="l">
              <a:lnSpc>
                <a:spcPct val="90000"/>
              </a:lnSpc>
              <a:spcBef>
                <a:spcPts val="0"/>
              </a:spcBef>
              <a:spcAft>
                <a:spcPts val="0"/>
              </a:spcAft>
              <a:buSzPts val="3100"/>
              <a:buChar char="○"/>
            </a:pPr>
            <a:r>
              <a:rPr b="1" lang="en-US" sz="3100"/>
              <a:t>έναν τομέα για βελτίωση</a:t>
            </a:r>
            <a:r>
              <a:rPr lang="en-US" sz="3100"/>
              <a:t>.</a:t>
            </a:r>
            <a:endParaRPr sz="3100"/>
          </a:p>
          <a:p>
            <a:pPr indent="0" lvl="0" marL="1371600" marR="0" rtl="0" algn="l">
              <a:lnSpc>
                <a:spcPct val="90000"/>
              </a:lnSpc>
              <a:spcBef>
                <a:spcPts val="1000"/>
              </a:spcBef>
              <a:spcAft>
                <a:spcPts val="0"/>
              </a:spcAft>
              <a:buSzPts val="2200"/>
              <a:buNone/>
            </a:pPr>
            <a:r>
              <a:t/>
            </a:r>
            <a:endParaRPr sz="3100">
              <a:solidFill>
                <a:schemeClr val="accent4"/>
              </a:solidFill>
            </a:endParaRPr>
          </a:p>
        </p:txBody>
      </p:sp>
      <p:pic>
        <p:nvPicPr>
          <p:cNvPr id="173" name="Google Shape;173;g340861f7955_0_1" title="3371552.jpg"/>
          <p:cNvPicPr preferRelativeResize="0"/>
          <p:nvPr/>
        </p:nvPicPr>
        <p:blipFill rotWithShape="1">
          <a:blip r:embed="rId3">
            <a:alphaModFix/>
          </a:blip>
          <a:srcRect b="0" l="0" r="0" t="0"/>
          <a:stretch/>
        </p:blipFill>
        <p:spPr>
          <a:xfrm>
            <a:off x="9049525" y="3820300"/>
            <a:ext cx="2590675" cy="2590675"/>
          </a:xfrm>
          <a:prstGeom prst="rect">
            <a:avLst/>
          </a:prstGeom>
          <a:noFill/>
          <a:ln>
            <a:noFill/>
          </a:ln>
        </p:spPr>
      </p:pic>
      <p:sp>
        <p:nvSpPr>
          <p:cNvPr id="174" name="Google Shape;174;g340861f7955_0_1"/>
          <p:cNvSpPr txBox="1"/>
          <p:nvPr/>
        </p:nvSpPr>
        <p:spPr>
          <a:xfrm>
            <a:off x="9372450" y="6285949"/>
            <a:ext cx="2462700" cy="465893"/>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Πηγή: Freepik.com</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g33f97d2baad_0_5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300"/>
              <a:t>Δραστηριότητα 2: Προσαρμογή ενός μαθήματος στο Πλαίσιο TINKER</a:t>
            </a:r>
            <a:endParaRPr sz="3300"/>
          </a:p>
        </p:txBody>
      </p:sp>
      <p:sp>
        <p:nvSpPr>
          <p:cNvPr id="181" name="Google Shape;181;g33f97d2baad_0_52"/>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0" lvl="0" marL="0" marR="0" rtl="0" algn="l">
              <a:lnSpc>
                <a:spcPct val="90000"/>
              </a:lnSpc>
              <a:spcBef>
                <a:spcPts val="1000"/>
              </a:spcBef>
              <a:spcAft>
                <a:spcPts val="0"/>
              </a:spcAft>
              <a:buClr>
                <a:schemeClr val="accent4"/>
              </a:buClr>
              <a:buSzPts val="2200"/>
              <a:buFont typeface="Arial"/>
              <a:buNone/>
            </a:pPr>
            <a:r>
              <a:rPr lang="en-US" sz="2900">
                <a:solidFill>
                  <a:srgbClr val="1D1D1B"/>
                </a:solidFill>
              </a:rPr>
              <a:t>Επανεξετάστε τα παρεχόμενα σχέδια μαθήματος και εργαστείτε ως τάξη με σκοπό να εντοπίσετε τα κύρια στοιχεία του προτύπου μαθήματος. </a:t>
            </a:r>
            <a:endParaRPr sz="2900"/>
          </a:p>
          <a:p>
            <a:pPr indent="-425450" lvl="0" marL="914400" marR="0" rtl="0" algn="l">
              <a:lnSpc>
                <a:spcPct val="90000"/>
              </a:lnSpc>
              <a:spcBef>
                <a:spcPts val="1000"/>
              </a:spcBef>
              <a:spcAft>
                <a:spcPts val="0"/>
              </a:spcAft>
              <a:buSzPts val="3100"/>
              <a:buChar char="•"/>
            </a:pPr>
            <a:r>
              <a:rPr lang="en-US" sz="2900"/>
              <a:t>Εξηγήστε τα </a:t>
            </a:r>
            <a:r>
              <a:rPr b="1" lang="en-US" sz="2900"/>
              <a:t>συστατικά</a:t>
            </a:r>
            <a:r>
              <a:rPr lang="en-US" sz="2900"/>
              <a:t> </a:t>
            </a:r>
            <a:r>
              <a:rPr b="1" lang="en-US" sz="2900"/>
              <a:t>στοιχεία </a:t>
            </a:r>
            <a:r>
              <a:rPr lang="en-US" sz="2900" u="sng">
                <a:solidFill>
                  <a:schemeClr val="hlink"/>
                </a:solidFill>
                <a:hlinkClick r:id="rId3"/>
              </a:rPr>
              <a:t>του </a:t>
            </a:r>
            <a:r>
              <a:rPr lang="en-US" sz="2900" u="sng">
                <a:solidFill>
                  <a:schemeClr val="hlink"/>
                </a:solidFill>
                <a:hlinkClick r:id="rId4"/>
                <a:extLst>
                  <a:ext uri="http://customooxmlschemas.google.com/">
                    <go:slidesCustomData xmlns:go="http://customooxmlschemas.google.com/" textRoundtripDataId="9"/>
                  </a:ext>
                </a:extLst>
              </a:rPr>
              <a:t>προτύπου </a:t>
            </a:r>
            <a:r>
              <a:rPr lang="en-US" sz="2900" u="sng">
                <a:solidFill>
                  <a:schemeClr val="hlink"/>
                </a:solidFill>
                <a:hlinkClick r:id="rId5"/>
              </a:rPr>
              <a:t>σχεδιασμού μαθήματος</a:t>
            </a:r>
            <a:r>
              <a:rPr lang="en-US" sz="2900"/>
              <a:t>.</a:t>
            </a:r>
            <a:endParaRPr sz="2900"/>
          </a:p>
          <a:p>
            <a:pPr indent="0" lvl="0" marL="0" marR="0" rtl="0" algn="l">
              <a:lnSpc>
                <a:spcPct val="90000"/>
              </a:lnSpc>
              <a:spcBef>
                <a:spcPts val="1000"/>
              </a:spcBef>
              <a:spcAft>
                <a:spcPts val="0"/>
              </a:spcAft>
              <a:buSzPts val="2200"/>
              <a:buNone/>
            </a:pPr>
            <a:r>
              <a:t/>
            </a:r>
            <a:endParaRPr sz="2900"/>
          </a:p>
          <a:p>
            <a:pPr indent="0" lvl="0" marL="0" rtl="0" algn="l">
              <a:lnSpc>
                <a:spcPct val="90000"/>
              </a:lnSpc>
              <a:spcBef>
                <a:spcPts val="1000"/>
              </a:spcBef>
              <a:spcAft>
                <a:spcPts val="0"/>
              </a:spcAft>
              <a:buClr>
                <a:schemeClr val="accent4"/>
              </a:buClr>
              <a:buSzPts val="2200"/>
              <a:buFont typeface="Arial"/>
              <a:buNone/>
            </a:pPr>
            <a:r>
              <a:rPr lang="en-US" sz="2900"/>
              <a:t>Σε μικρές ομάδες (4-5 συμμετέχοντες/-χουσες): </a:t>
            </a:r>
            <a:endParaRPr sz="2900"/>
          </a:p>
          <a:p>
            <a:pPr indent="-425450" lvl="0" marL="914400" rtl="0" algn="l">
              <a:lnSpc>
                <a:spcPct val="90000"/>
              </a:lnSpc>
              <a:spcBef>
                <a:spcPts val="1000"/>
              </a:spcBef>
              <a:spcAft>
                <a:spcPts val="0"/>
              </a:spcAft>
              <a:buSzPts val="3100"/>
              <a:buChar char="●"/>
            </a:pPr>
            <a:r>
              <a:rPr b="1" lang="en-US" sz="2900"/>
              <a:t>Προσαρμόστε </a:t>
            </a:r>
            <a:r>
              <a:rPr lang="en-US" sz="2900"/>
              <a:t>ένα από τα υπάρχοντα παραδείγματα μαθημάτων σας </a:t>
            </a:r>
            <a:r>
              <a:rPr b="1" lang="en-US" sz="2900"/>
              <a:t>προσθέτοντας</a:t>
            </a:r>
            <a:r>
              <a:rPr lang="en-US" sz="2900"/>
              <a:t>:</a:t>
            </a:r>
            <a:endParaRPr sz="2900"/>
          </a:p>
          <a:p>
            <a:pPr indent="-425450" lvl="1" marL="1371600" marR="0" rtl="0" algn="l">
              <a:lnSpc>
                <a:spcPct val="90000"/>
              </a:lnSpc>
              <a:spcBef>
                <a:spcPts val="0"/>
              </a:spcBef>
              <a:spcAft>
                <a:spcPts val="0"/>
              </a:spcAft>
              <a:buSzPts val="3100"/>
              <a:buChar char="○"/>
            </a:pPr>
            <a:r>
              <a:rPr lang="en-US" sz="2900"/>
              <a:t>Μια νέα </a:t>
            </a:r>
            <a:r>
              <a:rPr b="1" lang="en-US" sz="2900"/>
              <a:t>συνεργατική εργασία</a:t>
            </a:r>
            <a:endParaRPr b="1" sz="2900"/>
          </a:p>
          <a:p>
            <a:pPr indent="-425450" lvl="1" marL="1371600" marR="0" rtl="0" algn="l">
              <a:lnSpc>
                <a:spcPct val="90000"/>
              </a:lnSpc>
              <a:spcBef>
                <a:spcPts val="0"/>
              </a:spcBef>
              <a:spcAft>
                <a:spcPts val="0"/>
              </a:spcAft>
              <a:buSzPts val="3100"/>
              <a:buChar char="○"/>
            </a:pPr>
            <a:r>
              <a:rPr lang="en-US" sz="2900"/>
              <a:t>Μια </a:t>
            </a:r>
            <a:r>
              <a:rPr b="1" lang="en-US" sz="2900"/>
              <a:t>διαμορφωτική αξιολόγηση</a:t>
            </a:r>
            <a:endParaRPr sz="2900"/>
          </a:p>
          <a:p>
            <a:pPr indent="-425450" lvl="0" marL="914400" marR="0" rtl="0" algn="l">
              <a:lnSpc>
                <a:spcPct val="90000"/>
              </a:lnSpc>
              <a:spcBef>
                <a:spcPts val="0"/>
              </a:spcBef>
              <a:spcAft>
                <a:spcPts val="0"/>
              </a:spcAft>
              <a:buSzPts val="3100"/>
              <a:buChar char="●"/>
            </a:pPr>
            <a:r>
              <a:rPr b="1" lang="en-US" sz="2900"/>
              <a:t>Παρουσιάστε </a:t>
            </a:r>
            <a:r>
              <a:rPr lang="en-US" sz="2900"/>
              <a:t>τα προσαρμοσμένα μαθήματά σας.</a:t>
            </a:r>
            <a:endParaRPr sz="29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g340861f7955_0_2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300"/>
              <a:t>Δραστηριότητα 2: Προσαρμογή ενός μαθήματος στο Πλαίσιο TINKER</a:t>
            </a:r>
            <a:endParaRPr sz="3300"/>
          </a:p>
        </p:txBody>
      </p:sp>
      <p:sp>
        <p:nvSpPr>
          <p:cNvPr id="188" name="Google Shape;188;g340861f7955_0_2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sz="3100"/>
          </a:p>
          <a:p>
            <a:pPr indent="0" lvl="0" marL="0" marR="0" rtl="0" algn="l">
              <a:lnSpc>
                <a:spcPct val="90000"/>
              </a:lnSpc>
              <a:spcBef>
                <a:spcPts val="1000"/>
              </a:spcBef>
              <a:spcAft>
                <a:spcPts val="0"/>
              </a:spcAft>
              <a:buSzPts val="2200"/>
              <a:buNone/>
            </a:pPr>
            <a:r>
              <a:t/>
            </a:r>
            <a:endParaRPr sz="3100"/>
          </a:p>
          <a:p>
            <a:pPr indent="0" lvl="0" marL="0" rtl="0" algn="l">
              <a:lnSpc>
                <a:spcPct val="90000"/>
              </a:lnSpc>
              <a:spcBef>
                <a:spcPts val="1000"/>
              </a:spcBef>
              <a:spcAft>
                <a:spcPts val="0"/>
              </a:spcAft>
              <a:buClr>
                <a:schemeClr val="accent4"/>
              </a:buClr>
              <a:buSzPts val="2200"/>
              <a:buFont typeface="Arial"/>
              <a:buNone/>
            </a:pPr>
            <a:r>
              <a:rPr lang="en-US" sz="3100"/>
              <a:t>Σε νήμα συζήτησης, ως ομάδα: </a:t>
            </a:r>
            <a:endParaRPr sz="3100"/>
          </a:p>
          <a:p>
            <a:pPr indent="-425450" lvl="0" marL="914400" rtl="0" algn="l">
              <a:lnSpc>
                <a:spcPct val="90000"/>
              </a:lnSpc>
              <a:spcBef>
                <a:spcPts val="1000"/>
              </a:spcBef>
              <a:spcAft>
                <a:spcPts val="0"/>
              </a:spcAft>
              <a:buSzPts val="3100"/>
              <a:buChar char="●"/>
            </a:pPr>
            <a:r>
              <a:rPr b="1" lang="en-US" sz="3100"/>
              <a:t>Προσαρμόστε </a:t>
            </a:r>
            <a:r>
              <a:rPr lang="en-US" sz="3100"/>
              <a:t>το σχέδιο μαθήματός σας </a:t>
            </a:r>
            <a:r>
              <a:rPr b="1" lang="en-US" sz="3100"/>
              <a:t>προσθέτοντας</a:t>
            </a:r>
            <a:r>
              <a:rPr lang="en-US" sz="3100"/>
              <a:t>:</a:t>
            </a:r>
            <a:endParaRPr sz="3100"/>
          </a:p>
          <a:p>
            <a:pPr indent="-425450" lvl="1" marL="1371600" marR="0" rtl="0" algn="l">
              <a:lnSpc>
                <a:spcPct val="90000"/>
              </a:lnSpc>
              <a:spcBef>
                <a:spcPts val="0"/>
              </a:spcBef>
              <a:spcAft>
                <a:spcPts val="0"/>
              </a:spcAft>
              <a:buSzPts val="3100"/>
              <a:buChar char="○"/>
            </a:pPr>
            <a:r>
              <a:rPr lang="en-US" sz="3100"/>
              <a:t>Μια νέα </a:t>
            </a:r>
            <a:r>
              <a:rPr b="1" lang="en-US" sz="3100"/>
              <a:t>συνεργατική εργασία</a:t>
            </a:r>
            <a:endParaRPr b="1" sz="3100"/>
          </a:p>
          <a:p>
            <a:pPr indent="-425450" lvl="1" marL="1371600" marR="0" rtl="0" algn="l">
              <a:lnSpc>
                <a:spcPct val="90000"/>
              </a:lnSpc>
              <a:spcBef>
                <a:spcPts val="0"/>
              </a:spcBef>
              <a:spcAft>
                <a:spcPts val="0"/>
              </a:spcAft>
              <a:buSzPts val="3100"/>
              <a:buChar char="○"/>
            </a:pPr>
            <a:r>
              <a:rPr lang="en-US" sz="3100"/>
              <a:t>Μια </a:t>
            </a:r>
            <a:r>
              <a:rPr b="1" lang="en-US" sz="3100"/>
              <a:t>διαμορφωτική αξιολόγηση</a:t>
            </a:r>
            <a:endParaRPr b="1" sz="3000"/>
          </a:p>
          <a:p>
            <a:pPr indent="-419100" lvl="1" marL="1371600" rtl="0" algn="l">
              <a:lnSpc>
                <a:spcPct val="100000"/>
              </a:lnSpc>
              <a:spcBef>
                <a:spcPts val="0"/>
              </a:spcBef>
              <a:spcAft>
                <a:spcPts val="0"/>
              </a:spcAft>
              <a:buSzPts val="3000"/>
              <a:buFont typeface="Calibri"/>
              <a:buChar char="○"/>
            </a:pPr>
            <a:r>
              <a:rPr lang="en-US" sz="3000">
                <a:solidFill>
                  <a:srgbClr val="1D1D1B"/>
                </a:solidFill>
              </a:rPr>
              <a:t>Ένα μαθησιακό αποτέλεσμα που είναι ευθυγραμμίζεται με το Πλαίσιο TINKER.</a:t>
            </a:r>
            <a:endParaRPr b="1" sz="3000"/>
          </a:p>
          <a:p>
            <a:pPr indent="0" lvl="0" marL="1371600" marR="0" rtl="0" algn="l">
              <a:lnSpc>
                <a:spcPct val="90000"/>
              </a:lnSpc>
              <a:spcBef>
                <a:spcPts val="1000"/>
              </a:spcBef>
              <a:spcAft>
                <a:spcPts val="0"/>
              </a:spcAft>
              <a:buSzPts val="2200"/>
              <a:buNone/>
            </a:pPr>
            <a:r>
              <a:t/>
            </a:r>
            <a:endParaRPr b="1" sz="3000"/>
          </a:p>
          <a:p>
            <a:pPr indent="-425450" lvl="0" marL="914400" marR="0" rtl="0" algn="l">
              <a:lnSpc>
                <a:spcPct val="90000"/>
              </a:lnSpc>
              <a:spcBef>
                <a:spcPts val="1000"/>
              </a:spcBef>
              <a:spcAft>
                <a:spcPts val="0"/>
              </a:spcAft>
              <a:buSzPts val="3100"/>
              <a:buChar char="●"/>
            </a:pPr>
            <a:r>
              <a:rPr b="1" lang="en-US" sz="3100"/>
              <a:t>Παρουσιάστε </a:t>
            </a:r>
            <a:r>
              <a:rPr lang="en-US" sz="3100"/>
              <a:t>τα προσαρμοσμένα μαθήματά σας σε έναν κοινό ψηφιακό πίνακα (ο σύνδεσμος παρέχεται στο νήμα συζήτησης).</a:t>
            </a:r>
            <a:endParaRPr sz="31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33f97d2baad_0_5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sz="3000"/>
              <a:t>Δραστηριότητα 3: Σχεδιασμός ενός νέου μαθήματος σύμφωνα με το Πλαίσιο TINKER </a:t>
            </a:r>
            <a:endParaRPr sz="3000"/>
          </a:p>
        </p:txBody>
      </p:sp>
      <p:sp>
        <p:nvSpPr>
          <p:cNvPr id="195" name="Google Shape;195;g33f97d2baad_0_58"/>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chemeClr val="accent4"/>
              </a:buClr>
              <a:buSzPts val="2200"/>
              <a:buFont typeface="Arial"/>
              <a:buNone/>
            </a:pPr>
            <a:r>
              <a:t/>
            </a:r>
            <a:endParaRPr sz="3100"/>
          </a:p>
          <a:p>
            <a:pPr indent="-425450" lvl="0" marL="914400" marR="0" rtl="0" algn="l">
              <a:lnSpc>
                <a:spcPct val="90000"/>
              </a:lnSpc>
              <a:spcBef>
                <a:spcPts val="1000"/>
              </a:spcBef>
              <a:spcAft>
                <a:spcPts val="0"/>
              </a:spcAft>
              <a:buSzPts val="3100"/>
              <a:buChar char="●"/>
            </a:pPr>
            <a:r>
              <a:rPr b="1" lang="en-US" sz="2800"/>
              <a:t>Συντάξτε </a:t>
            </a:r>
            <a:r>
              <a:rPr lang="en-US" sz="2800"/>
              <a:t>ένα σχέδιο μαθήματος διάρκειας 45 λεπτών που θα περιλαμβάνει:</a:t>
            </a:r>
            <a:endParaRPr sz="2800"/>
          </a:p>
          <a:p>
            <a:pPr indent="-425450" lvl="1" marL="1371600" marR="0" rtl="0" algn="l">
              <a:lnSpc>
                <a:spcPct val="90000"/>
              </a:lnSpc>
              <a:spcBef>
                <a:spcPts val="0"/>
              </a:spcBef>
              <a:spcAft>
                <a:spcPts val="0"/>
              </a:spcAft>
              <a:buSzPts val="3100"/>
              <a:buChar char="○"/>
            </a:pPr>
            <a:r>
              <a:rPr b="1" lang="en-US" sz="2800"/>
              <a:t>Δύο μαθησιακά αποτελέσματα </a:t>
            </a:r>
            <a:r>
              <a:rPr lang="en-US" sz="2800"/>
              <a:t>ευθυγραμμισμένα με το Πλαίσιο TINKER</a:t>
            </a:r>
            <a:r>
              <a:rPr lang="en-US" sz="2800">
                <a:latin typeface="Arial"/>
                <a:ea typeface="Arial"/>
                <a:cs typeface="Arial"/>
                <a:sym typeface="Arial"/>
              </a:rPr>
              <a:t>·</a:t>
            </a:r>
            <a:endParaRPr sz="2800"/>
          </a:p>
          <a:p>
            <a:pPr indent="-425450" lvl="1" marL="1371600" marR="0" rtl="0" algn="l">
              <a:lnSpc>
                <a:spcPct val="90000"/>
              </a:lnSpc>
              <a:spcBef>
                <a:spcPts val="0"/>
              </a:spcBef>
              <a:spcAft>
                <a:spcPts val="0"/>
              </a:spcAft>
              <a:buSzPts val="3100"/>
              <a:buChar char="○"/>
            </a:pPr>
            <a:r>
              <a:rPr b="1" lang="en-US" sz="2800"/>
              <a:t>Μια συνεργατική εργασία </a:t>
            </a:r>
            <a:r>
              <a:rPr lang="en-US" sz="2800"/>
              <a:t>(π.χ. μια άσκηση προγραμματισμού σε ζεύγη)</a:t>
            </a:r>
            <a:r>
              <a:rPr lang="en-US" sz="2800">
                <a:latin typeface="Arial"/>
                <a:ea typeface="Arial"/>
                <a:cs typeface="Arial"/>
                <a:sym typeface="Arial"/>
              </a:rPr>
              <a:t>·</a:t>
            </a:r>
            <a:endParaRPr sz="2800"/>
          </a:p>
          <a:p>
            <a:pPr indent="-425450" lvl="1" marL="1371600" rtl="0" algn="l">
              <a:lnSpc>
                <a:spcPct val="90000"/>
              </a:lnSpc>
              <a:spcBef>
                <a:spcPts val="0"/>
              </a:spcBef>
              <a:spcAft>
                <a:spcPts val="0"/>
              </a:spcAft>
              <a:buSzPts val="3100"/>
              <a:buChar char="○"/>
            </a:pPr>
            <a:r>
              <a:rPr b="1" lang="en-US" sz="2800"/>
              <a:t>Μία διαμορφωτική αξιολόγηση </a:t>
            </a:r>
            <a:r>
              <a:rPr lang="en-US" sz="2800"/>
              <a:t>(π.χ. ένα έντυπο ανατροφοδότησης από συνομηλίκους/-κες)</a:t>
            </a:r>
            <a:endParaRPr sz="2800"/>
          </a:p>
          <a:p>
            <a:pPr indent="0" lvl="0" marL="0" marR="0" rtl="0" algn="l">
              <a:lnSpc>
                <a:spcPct val="90000"/>
              </a:lnSpc>
              <a:spcBef>
                <a:spcPts val="1000"/>
              </a:spcBef>
              <a:spcAft>
                <a:spcPts val="0"/>
              </a:spcAft>
              <a:buSzPts val="2200"/>
              <a:buNone/>
            </a:pPr>
            <a:r>
              <a:t/>
            </a:r>
            <a:endParaRPr sz="600"/>
          </a:p>
          <a:p>
            <a:pPr indent="-425450" lvl="0" marL="914400" marR="0" rtl="0" algn="l">
              <a:lnSpc>
                <a:spcPct val="90000"/>
              </a:lnSpc>
              <a:spcBef>
                <a:spcPts val="1000"/>
              </a:spcBef>
              <a:spcAft>
                <a:spcPts val="0"/>
              </a:spcAft>
              <a:buSzPts val="3100"/>
              <a:buChar char="●"/>
            </a:pPr>
            <a:r>
              <a:rPr lang="en-US" sz="2800"/>
              <a:t>Ανταλλάξτε προσχέδια μαθήματος και </a:t>
            </a:r>
            <a:r>
              <a:rPr b="1" lang="en-US" sz="2800"/>
              <a:t>δώστε ανατροφοδότηση ο/η ένας/μία στον/στην άλλον/άλλη </a:t>
            </a:r>
            <a:r>
              <a:rPr lang="en-US" sz="2800"/>
              <a:t>χρησιμοποιώντας το παρεχόμενο νήμα συζήτησης.</a:t>
            </a:r>
            <a:endParaRPr sz="2800"/>
          </a:p>
          <a:p>
            <a:pPr indent="-425450" lvl="0" marL="914400" marR="0" rtl="0" algn="l">
              <a:lnSpc>
                <a:spcPct val="90000"/>
              </a:lnSpc>
              <a:spcBef>
                <a:spcPts val="0"/>
              </a:spcBef>
              <a:spcAft>
                <a:spcPts val="0"/>
              </a:spcAft>
              <a:buSzPts val="3100"/>
              <a:buChar char="●"/>
            </a:pPr>
            <a:r>
              <a:rPr b="1" lang="en-US" sz="2900"/>
              <a:t>Συζητήστε </a:t>
            </a:r>
            <a:r>
              <a:rPr lang="en-US" sz="2900"/>
              <a:t>σε ομάδες για τις </a:t>
            </a:r>
            <a:r>
              <a:rPr b="1" lang="en-US" sz="2900"/>
              <a:t>προκλήσεις και </a:t>
            </a:r>
            <a:r>
              <a:rPr lang="en-US" sz="2900"/>
              <a:t>τις</a:t>
            </a:r>
            <a:r>
              <a:rPr b="1" lang="en-US" sz="2900"/>
              <a:t> ιδέες</a:t>
            </a:r>
            <a:r>
              <a:rPr lang="en-US" sz="2900"/>
              <a:t>.</a:t>
            </a:r>
            <a:endParaRPr sz="29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g33f8e118a43_0_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Αναστοχασμός και συμπεράσματα</a:t>
            </a:r>
            <a:endParaRPr/>
          </a:p>
        </p:txBody>
      </p:sp>
      <p:sp>
        <p:nvSpPr>
          <p:cNvPr id="202" name="Google Shape;202;g33f8e118a43_0_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b="1" sz="2600"/>
          </a:p>
          <a:p>
            <a:pPr indent="0" lvl="0" marL="0" rtl="0" algn="l">
              <a:lnSpc>
                <a:spcPct val="90000"/>
              </a:lnSpc>
              <a:spcBef>
                <a:spcPts val="1000"/>
              </a:spcBef>
              <a:spcAft>
                <a:spcPts val="0"/>
              </a:spcAft>
              <a:buSzPts val="2200"/>
              <a:buNone/>
            </a:pPr>
            <a:r>
              <a:rPr lang="en-US" sz="2600"/>
              <a:t>Σε αυτό το μάθημα, εξερευνήσαμε τα </a:t>
            </a:r>
            <a:r>
              <a:rPr b="1" lang="en-US" sz="2600"/>
              <a:t>βασικά στοιχεία ενός μαθήματος που ευθυγραμμίζεται με το Πλαίσιο TINKER</a:t>
            </a:r>
            <a:r>
              <a:rPr lang="en-US" sz="2600"/>
              <a:t>.</a:t>
            </a:r>
            <a:endParaRPr sz="2600"/>
          </a:p>
          <a:p>
            <a:pPr indent="0" lvl="0" marL="0" marR="0" rtl="0" algn="l">
              <a:lnSpc>
                <a:spcPct val="90000"/>
              </a:lnSpc>
              <a:spcBef>
                <a:spcPts val="1000"/>
              </a:spcBef>
              <a:spcAft>
                <a:spcPts val="0"/>
              </a:spcAft>
              <a:buSzPts val="2200"/>
              <a:buNone/>
            </a:pPr>
            <a:r>
              <a:t/>
            </a:r>
            <a:endParaRPr sz="2600"/>
          </a:p>
          <a:p>
            <a:pPr indent="-368300" lvl="0" marL="571500" marR="0" rtl="0" algn="l">
              <a:lnSpc>
                <a:spcPct val="90000"/>
              </a:lnSpc>
              <a:spcBef>
                <a:spcPts val="1000"/>
              </a:spcBef>
              <a:spcAft>
                <a:spcPts val="0"/>
              </a:spcAft>
              <a:buClr>
                <a:schemeClr val="accent4"/>
              </a:buClr>
              <a:buSzPts val="2600"/>
              <a:buChar char="•"/>
            </a:pPr>
            <a:r>
              <a:rPr b="1" lang="en-US" sz="2600"/>
              <a:t>Σκεφτείτε </a:t>
            </a:r>
            <a:r>
              <a:rPr lang="en-US" sz="2600"/>
              <a:t>πώς αυτά τα βασικά στοιχεία μπορούν να βελτιώσουν τις διδακτικές σας πρακτικές.</a:t>
            </a:r>
            <a:endParaRPr sz="2600"/>
          </a:p>
          <a:p>
            <a:pPr indent="0" lvl="0" marL="0" marR="0" rtl="0" algn="l">
              <a:lnSpc>
                <a:spcPct val="90000"/>
              </a:lnSpc>
              <a:spcBef>
                <a:spcPts val="1000"/>
              </a:spcBef>
              <a:spcAft>
                <a:spcPts val="0"/>
              </a:spcAft>
              <a:buSzPts val="2200"/>
              <a:buNone/>
            </a:pPr>
            <a:r>
              <a:t/>
            </a:r>
            <a:endParaRPr sz="2600"/>
          </a:p>
          <a:p>
            <a:pPr indent="-368300" lvl="0" marL="571500" marR="0" rtl="0" algn="l">
              <a:lnSpc>
                <a:spcPct val="90000"/>
              </a:lnSpc>
              <a:spcBef>
                <a:spcPts val="1000"/>
              </a:spcBef>
              <a:spcAft>
                <a:spcPts val="0"/>
              </a:spcAft>
              <a:buClr>
                <a:schemeClr val="accent4"/>
              </a:buClr>
              <a:buSzPts val="2600"/>
              <a:buChar char="•"/>
            </a:pPr>
            <a:r>
              <a:rPr b="1" lang="en-US" sz="2600"/>
              <a:t>Ερωτήσεις </a:t>
            </a:r>
            <a:r>
              <a:rPr lang="en-US" sz="2600"/>
              <a:t>για αναστοχασμό:</a:t>
            </a:r>
            <a:endParaRPr sz="2600"/>
          </a:p>
          <a:p>
            <a:pPr indent="-393700" lvl="1" marL="914400" marR="0" rtl="0" algn="l">
              <a:lnSpc>
                <a:spcPct val="90000"/>
              </a:lnSpc>
              <a:spcBef>
                <a:spcPts val="1000"/>
              </a:spcBef>
              <a:spcAft>
                <a:spcPts val="0"/>
              </a:spcAft>
              <a:buSzPts val="2200"/>
              <a:buChar char="•"/>
            </a:pPr>
            <a:r>
              <a:rPr b="1" lang="en-US" sz="2400"/>
              <a:t>Ποια ήταν η πιο δύσκολη πτυχή της ευθυγράμμισης του μαθήματός σας με τις αρχές του TINKER;</a:t>
            </a:r>
            <a:endParaRPr b="1" sz="2400"/>
          </a:p>
          <a:p>
            <a:pPr indent="0" lvl="0" marL="0" marR="0" rtl="0" algn="l">
              <a:lnSpc>
                <a:spcPct val="90000"/>
              </a:lnSpc>
              <a:spcBef>
                <a:spcPts val="1000"/>
              </a:spcBef>
              <a:spcAft>
                <a:spcPts val="0"/>
              </a:spcAft>
              <a:buSzPts val="2200"/>
              <a:buNone/>
            </a:pPr>
            <a:r>
              <a:t/>
            </a:r>
            <a:endParaRPr sz="2600"/>
          </a:p>
          <a:p>
            <a:pPr indent="-393700" lvl="1" marL="914400" marR="0" rtl="0" algn="l">
              <a:lnSpc>
                <a:spcPct val="90000"/>
              </a:lnSpc>
              <a:spcBef>
                <a:spcPts val="1000"/>
              </a:spcBef>
              <a:spcAft>
                <a:spcPts val="0"/>
              </a:spcAft>
              <a:buSzPts val="2200"/>
              <a:buChar char="•"/>
            </a:pPr>
            <a:r>
              <a:rPr b="1" lang="en-US" sz="2400"/>
              <a:t>Πώς μπορείτε να διασφαλίσετε τη συμπερίληψη των φύλων στα μελλοντικά σας σχέδια μαθήματος;</a:t>
            </a:r>
            <a:endParaRPr b="1" sz="24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17"/>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Πρόσθετοι πόροι</a:t>
            </a:r>
            <a:endParaRPr/>
          </a:p>
        </p:txBody>
      </p:sp>
      <p:sp>
        <p:nvSpPr>
          <p:cNvPr id="208" name="Google Shape;208;p17"/>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425450" lvl="0" marL="457200" marR="0" rtl="0" algn="l">
              <a:lnSpc>
                <a:spcPct val="90000"/>
              </a:lnSpc>
              <a:spcBef>
                <a:spcPts val="1000"/>
              </a:spcBef>
              <a:spcAft>
                <a:spcPts val="0"/>
              </a:spcAft>
              <a:buSzPts val="3100"/>
              <a:buChar char="•"/>
            </a:pPr>
            <a:r>
              <a:rPr lang="en-US" sz="3100"/>
              <a:t>Πλαίσιο και Εργαλειοθήκη TINKER - </a:t>
            </a:r>
            <a:r>
              <a:rPr lang="en-US" sz="3100" u="sng">
                <a:solidFill>
                  <a:schemeClr val="hlink"/>
                </a:solidFill>
                <a:hlinkClick r:id="rId3"/>
              </a:rPr>
              <a:t>PDF</a:t>
            </a:r>
            <a:endParaRPr sz="3100"/>
          </a:p>
          <a:p>
            <a:pPr indent="-425450" lvl="0" marL="457200" marR="0" rtl="0" algn="l">
              <a:lnSpc>
                <a:spcPct val="90000"/>
              </a:lnSpc>
              <a:spcBef>
                <a:spcPts val="0"/>
              </a:spcBef>
              <a:spcAft>
                <a:spcPts val="0"/>
              </a:spcAft>
              <a:buSzPts val="3100"/>
              <a:buChar char="•"/>
            </a:pPr>
            <a:r>
              <a:rPr lang="en-US" sz="3100"/>
              <a:t>Μαθησιακά Σενάρια - </a:t>
            </a:r>
            <a:r>
              <a:rPr lang="en-US" sz="3100" u="sng">
                <a:solidFill>
                  <a:schemeClr val="hlink"/>
                </a:solidFill>
                <a:hlinkClick r:id="rId4"/>
              </a:rPr>
              <a:t>PDF</a:t>
            </a:r>
            <a:endParaRPr sz="3100"/>
          </a:p>
          <a:p>
            <a:pPr indent="-425450" lvl="0" marL="457200" marR="0" rtl="0" algn="l">
              <a:lnSpc>
                <a:spcPct val="90000"/>
              </a:lnSpc>
              <a:spcBef>
                <a:spcPts val="0"/>
              </a:spcBef>
              <a:spcAft>
                <a:spcPts val="0"/>
              </a:spcAft>
              <a:buSzPts val="3100"/>
              <a:buChar char="•"/>
            </a:pPr>
            <a:r>
              <a:rPr lang="en-US" sz="3100"/>
              <a:t>Το πλαίσιο και η εργαλειοθήκη TINKER - </a:t>
            </a:r>
            <a:r>
              <a:rPr lang="en-US" sz="3100" u="sng">
                <a:solidFill>
                  <a:schemeClr val="hlink"/>
                </a:solidFill>
                <a:hlinkClick r:id="rId5"/>
              </a:rPr>
              <a:t>Επισκόπηση (Web) </a:t>
            </a:r>
            <a:r>
              <a:rPr lang="en-US" sz="3100"/>
              <a:t>- </a:t>
            </a:r>
            <a:r>
              <a:rPr lang="en-US" sz="3100" u="sng">
                <a:solidFill>
                  <a:schemeClr val="hlink"/>
                </a:solidFill>
                <a:hlinkClick r:id="rId6"/>
              </a:rPr>
              <a:t>https://tinker-project.eu/resources/framework-and-toolkit/</a:t>
            </a:r>
            <a:endParaRPr sz="3100"/>
          </a:p>
          <a:p>
            <a:pPr indent="-425450" lvl="0" marL="457200" rtl="0" algn="l">
              <a:lnSpc>
                <a:spcPct val="90000"/>
              </a:lnSpc>
              <a:spcBef>
                <a:spcPts val="0"/>
              </a:spcBef>
              <a:spcAft>
                <a:spcPts val="0"/>
              </a:spcAft>
              <a:buClr>
                <a:srgbClr val="2B454E"/>
              </a:buClr>
              <a:buSzPts val="3100"/>
              <a:buChar char="•"/>
            </a:pPr>
            <a:r>
              <a:rPr lang="en-US" sz="3100"/>
              <a:t>Πρότυπο Σχεδίου Μαθήματος - </a:t>
            </a:r>
            <a:r>
              <a:rPr lang="en-US" sz="3100" u="sng">
                <a:solidFill>
                  <a:srgbClr val="16C45B"/>
                </a:solidFill>
                <a:hlinkClick r:id="rId7">
                  <a:extLst>
                    <a:ext uri="{A12FA001-AC4F-418D-AE19-62706E023703}">
                      <ahyp:hlinkClr val="tx"/>
                    </a:ext>
                  </a:extLst>
                </a:hlinkClick>
              </a:rPr>
              <a:t>Link</a:t>
            </a:r>
            <a:endParaRPr sz="3100">
              <a:solidFill>
                <a:srgbClr val="2B454E"/>
              </a:solidFill>
            </a:endParaRPr>
          </a:p>
        </p:txBody>
      </p:sp>
      <p:pic>
        <p:nvPicPr>
          <p:cNvPr id="209" name="Google Shape;209;p17" title="Screenshot 2025-03-14 at 09.34.47.png"/>
          <p:cNvPicPr preferRelativeResize="0"/>
          <p:nvPr/>
        </p:nvPicPr>
        <p:blipFill rotWithShape="1">
          <a:blip r:embed="rId8">
            <a:alphaModFix/>
          </a:blip>
          <a:srcRect b="0" l="0" r="0" t="0"/>
          <a:stretch/>
        </p:blipFill>
        <p:spPr>
          <a:xfrm>
            <a:off x="0" y="3714750"/>
            <a:ext cx="8420100" cy="3143250"/>
          </a:xfrm>
          <a:prstGeom prst="rect">
            <a:avLst/>
          </a:prstGeom>
          <a:noFill/>
          <a:ln>
            <a:noFill/>
          </a:ln>
        </p:spPr>
      </p:pic>
      <p:pic>
        <p:nvPicPr>
          <p:cNvPr id="210" name="Google Shape;210;p17" title="10793.jpg"/>
          <p:cNvPicPr preferRelativeResize="0"/>
          <p:nvPr/>
        </p:nvPicPr>
        <p:blipFill rotWithShape="1">
          <a:blip r:embed="rId9">
            <a:alphaModFix/>
          </a:blip>
          <a:srcRect b="0" l="0" r="0" t="0"/>
          <a:stretch/>
        </p:blipFill>
        <p:spPr>
          <a:xfrm>
            <a:off x="8754200" y="3411500"/>
            <a:ext cx="3269125" cy="2178898"/>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grpSp>
        <p:nvGrpSpPr>
          <p:cNvPr id="215" name="Google Shape;215;g357737da8c8_0_40"/>
          <p:cNvGrpSpPr/>
          <p:nvPr/>
        </p:nvGrpSpPr>
        <p:grpSpPr>
          <a:xfrm>
            <a:off x="2179811" y="4729766"/>
            <a:ext cx="7832078" cy="1110328"/>
            <a:chOff x="2179603" y="4888792"/>
            <a:chExt cx="7798544" cy="1110328"/>
          </a:xfrm>
        </p:grpSpPr>
        <p:pic>
          <p:nvPicPr>
            <p:cNvPr id="216" name="Google Shape;216;g357737da8c8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17" name="Google Shape;217;g357737da8c8_0_4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18" name="Google Shape;218;g357737da8c8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19" name="Google Shape;219;g357737da8c8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20" name="Google Shape;220;g357737da8c8_0_40"/>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221" name="Google Shape;221;g357737da8c8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22" name="Google Shape;222;g357737da8c8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23" name="Google Shape;223;g357737da8c8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24" name="Google Shape;224;g357737da8c8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25" name="Google Shape;225;g357737da8c8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26" name="Google Shape;226;g357737da8c8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27" name="Google Shape;227;g357737da8c8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28" name="Google Shape;228;g357737da8c8_0_40"/>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Creative Commons Αναφορά Δημιουργού-Μη Εμπορική Χρήση-Όχι Παράγωγα 4.0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2"/>
          <p:cNvSpPr txBox="1"/>
          <p:nvPr>
            <p:ph type="ctrTitle"/>
          </p:nvPr>
        </p:nvSpPr>
        <p:spPr>
          <a:xfrm>
            <a:off x="374725" y="2053700"/>
            <a:ext cx="6914700" cy="1691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800"/>
              <a:buNone/>
            </a:pPr>
            <a:r>
              <a:rPr lang="en-US" sz="2680"/>
              <a:t>Ενότητα 6: Σχεδιασμός μάθησης και αξιολόγησης για τάξεις ανώτερης πρωτοβάθμιας/κατώτερης δευτεροβάθμιας εκπαίδευσης με βάση το πλαίσιο TINKER</a:t>
            </a:r>
            <a:endParaRPr sz="2680"/>
          </a:p>
        </p:txBody>
      </p:sp>
      <p:sp>
        <p:nvSpPr>
          <p:cNvPr id="91" name="Google Shape;91;p2"/>
          <p:cNvSpPr txBox="1"/>
          <p:nvPr>
            <p:ph idx="1" type="subTitle"/>
          </p:nvPr>
        </p:nvSpPr>
        <p:spPr>
          <a:xfrm>
            <a:off x="385576" y="3640050"/>
            <a:ext cx="60366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Κεφάλαιο 6.1: </a:t>
            </a:r>
            <a:r>
              <a:rPr lang="en-US"/>
              <a:t>Σχεδιασμός μαθησιακών δραστηριοτήτων ευθυγραμμισμένων με το Πλαίσιο TINKER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97" name="Google Shape;97;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342900" lvl="0" marL="571500" rtl="0" algn="l">
              <a:lnSpc>
                <a:spcPct val="90000"/>
              </a:lnSpc>
              <a:spcBef>
                <a:spcPts val="1000"/>
              </a:spcBef>
              <a:spcAft>
                <a:spcPts val="0"/>
              </a:spcAft>
              <a:buSzPts val="2200"/>
              <a:buChar char="•"/>
            </a:pPr>
            <a:r>
              <a:rPr lang="en-US"/>
              <a:t>Στο τέλος αυτής της ενότητας, οι εκπαιδευτικοί θα είναι σε θέση:</a:t>
            </a:r>
            <a:br>
              <a:rPr lang="en-US"/>
            </a:br>
            <a:endParaRPr/>
          </a:p>
          <a:p>
            <a:pPr indent="-368300" lvl="0" marL="914400" rtl="0" algn="l">
              <a:lnSpc>
                <a:spcPct val="90000"/>
              </a:lnSpc>
              <a:spcBef>
                <a:spcPts val="0"/>
              </a:spcBef>
              <a:spcAft>
                <a:spcPts val="0"/>
              </a:spcAft>
              <a:buSzPts val="2200"/>
              <a:buChar char="•"/>
            </a:pPr>
            <a:r>
              <a:rPr b="1" lang="en-US"/>
              <a:t>Να αξιολογούν και να προσαρμόζουν ένα επιτυχημένο παράδειγμα σχεδιασμού μαθήματος:</a:t>
            </a:r>
            <a:r>
              <a:rPr lang="en-US"/>
              <a:t> Αναλύστε τα παρεχόμενα παραδείγματα σχεδίων μαθήματος και προσαρμόστε τα στις τάξεις σας προσθέτοντας τουλάχιστον μία νέα εργασία και διαμορφωτική αξιολόγηση ευθυγραμμισμένη με τις αρχές του TINKER.</a:t>
            </a:r>
            <a:br>
              <a:rPr lang="en-US"/>
            </a:br>
            <a:endParaRPr/>
          </a:p>
          <a:p>
            <a:pPr indent="-368300" lvl="0" marL="914400" rtl="0" algn="l">
              <a:lnSpc>
                <a:spcPct val="90000"/>
              </a:lnSpc>
              <a:spcBef>
                <a:spcPts val="0"/>
              </a:spcBef>
              <a:spcAft>
                <a:spcPts val="0"/>
              </a:spcAft>
              <a:buSzPts val="2200"/>
              <a:buChar char="•"/>
            </a:pPr>
            <a:r>
              <a:rPr b="1" lang="en-US"/>
              <a:t>Να σχεδιάζουν ένα μάθημα που θα ευθυγραμμίζεται με το Πλαίσιο TINKER: </a:t>
            </a:r>
            <a:r>
              <a:rPr lang="en-US"/>
              <a:t>Αναπτύξτε ένα σχέδιο μαθήματος διάρκειας 45 λεπτών που ενσωματώνει τη συνεργασία, τη δημιουργικότητα και τη συμμετοχικότητα με τουλάχιστον δύο μαθησιακά αποτελέσματα και μία διαμορφωτική αξιολόγηση.</a:t>
            </a:r>
            <a:br>
              <a:rPr lang="en-US"/>
            </a:br>
            <a:endParaRPr/>
          </a:p>
          <a:p>
            <a:pPr indent="-368300" lvl="0" marL="914400" rtl="0" algn="l">
              <a:lnSpc>
                <a:spcPct val="90000"/>
              </a:lnSpc>
              <a:spcBef>
                <a:spcPts val="0"/>
              </a:spcBef>
              <a:spcAft>
                <a:spcPts val="0"/>
              </a:spcAft>
              <a:buSzPts val="2200"/>
              <a:buChar char="•"/>
            </a:pPr>
            <a:r>
              <a:rPr b="1" lang="en-US"/>
              <a:t>Να ευθυγραμμίζουν τα μαθησιακά αποτελέσματα, τις εργασίες και τις αξιολογήσεις με τις αρχές του TINKER:</a:t>
            </a:r>
            <a:r>
              <a:rPr lang="en-US"/>
              <a:t> Διασφαλίστε ότι κάθε στοιχείο είναι συμβατό με το Πλαίσιο TINKER για αυθεντική και  συμπεριληπτική μάθηση.</a:t>
            </a:r>
            <a:br>
              <a:rPr lang="en-US"/>
            </a:br>
            <a:endParaRPr/>
          </a:p>
          <a:p>
            <a:pPr indent="-368300" lvl="0" marL="914400" rtl="0" algn="l">
              <a:lnSpc>
                <a:spcPct val="90000"/>
              </a:lnSpc>
              <a:spcBef>
                <a:spcPts val="0"/>
              </a:spcBef>
              <a:spcAft>
                <a:spcPts val="0"/>
              </a:spcAft>
              <a:buSzPts val="2200"/>
              <a:buChar char="•"/>
            </a:pPr>
            <a:r>
              <a:rPr b="1" lang="en-US"/>
              <a:t>Να ενσωματώνουν συμπεριληπτικές ως προς το φύλο και συνεργατικές πρακτικές μάθησης: </a:t>
            </a:r>
            <a:r>
              <a:rPr lang="en-US"/>
              <a:t>Υλοποιήστε μαθησιακές δραστηριότητες που προάγουν τη συμμετοχικότητα και τη δέσμευση.</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g304bff6d5c4_0_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t>Περιεχόμενα</a:t>
            </a:r>
            <a:endParaRPr/>
          </a:p>
        </p:txBody>
      </p:sp>
      <p:sp>
        <p:nvSpPr>
          <p:cNvPr id="104" name="Google Shape;104;g304bff6d5c4_0_6"/>
          <p:cNvSpPr txBox="1"/>
          <p:nvPr>
            <p:ph idx="1" type="body"/>
          </p:nvPr>
        </p:nvSpPr>
        <p:spPr>
          <a:xfrm>
            <a:off x="97971" y="881743"/>
            <a:ext cx="7681154" cy="5768718"/>
          </a:xfrm>
          <a:prstGeom prst="rect">
            <a:avLst/>
          </a:prstGeom>
          <a:noFill/>
          <a:ln>
            <a:noFill/>
          </a:ln>
        </p:spPr>
        <p:txBody>
          <a:bodyPr anchorCtr="0" anchor="t" bIns="45700" lIns="91425" spcFirstLastPara="1" rIns="91425" wrap="square" tIns="45700">
            <a:spAutoFit/>
          </a:bodyPr>
          <a:lstStyle/>
          <a:p>
            <a:pPr indent="-368300" lvl="0" marL="457200" rtl="0" algn="l">
              <a:lnSpc>
                <a:spcPct val="90000"/>
              </a:lnSpc>
              <a:spcBef>
                <a:spcPts val="1000"/>
              </a:spcBef>
              <a:spcAft>
                <a:spcPts val="0"/>
              </a:spcAft>
              <a:buSzPts val="2200"/>
              <a:buChar char="•"/>
            </a:pPr>
            <a:r>
              <a:rPr lang="en-US"/>
              <a:t>Διαφάνεια 1 - Τίτλος Πακέτου Εργασίας</a:t>
            </a:r>
            <a:endParaRPr/>
          </a:p>
          <a:p>
            <a:pPr indent="-368300" lvl="0" marL="457200" rtl="0" algn="l">
              <a:lnSpc>
                <a:spcPct val="90000"/>
              </a:lnSpc>
              <a:spcBef>
                <a:spcPts val="1000"/>
              </a:spcBef>
              <a:spcAft>
                <a:spcPts val="0"/>
              </a:spcAft>
              <a:buSzPts val="2200"/>
              <a:buChar char="•"/>
            </a:pPr>
            <a:r>
              <a:rPr lang="en-US"/>
              <a:t>Διαφάνεια 2 - Τίτλος ενότητας</a:t>
            </a:r>
            <a:endParaRPr/>
          </a:p>
          <a:p>
            <a:pPr indent="-368300" lvl="0" marL="457200" rtl="0" algn="l">
              <a:lnSpc>
                <a:spcPct val="90000"/>
              </a:lnSpc>
              <a:spcBef>
                <a:spcPts val="1000"/>
              </a:spcBef>
              <a:spcAft>
                <a:spcPts val="0"/>
              </a:spcAft>
              <a:buSzPts val="2200"/>
              <a:buChar char="•"/>
            </a:pPr>
            <a:r>
              <a:rPr lang="en-US"/>
              <a:t>Διαφάνεια 3 - Μαθησιακά αποτελέσματα</a:t>
            </a:r>
            <a:endParaRPr/>
          </a:p>
          <a:p>
            <a:pPr indent="-368300" lvl="0" marL="457200" rtl="0" algn="l">
              <a:lnSpc>
                <a:spcPct val="90000"/>
              </a:lnSpc>
              <a:spcBef>
                <a:spcPts val="1000"/>
              </a:spcBef>
              <a:spcAft>
                <a:spcPts val="0"/>
              </a:spcAft>
              <a:buSzPts val="2200"/>
              <a:buChar char="•"/>
            </a:pPr>
            <a:r>
              <a:rPr lang="en-US"/>
              <a:t>Διαφάνεια 4 - Περιεχόμενα </a:t>
            </a:r>
            <a:endParaRPr/>
          </a:p>
          <a:p>
            <a:pPr indent="-368300" lvl="0" marL="457200" rtl="0" algn="l">
              <a:lnSpc>
                <a:spcPct val="90000"/>
              </a:lnSpc>
              <a:spcBef>
                <a:spcPts val="1000"/>
              </a:spcBef>
              <a:spcAft>
                <a:spcPts val="0"/>
              </a:spcAft>
              <a:buSzPts val="2200"/>
              <a:buChar char="•"/>
            </a:pPr>
            <a:r>
              <a:rPr lang="en-US"/>
              <a:t>Διαφάνειες 5-9 - Εισαγωγή - Τι είναι το Πλαίσιο TINKER;</a:t>
            </a:r>
            <a:endParaRPr/>
          </a:p>
          <a:p>
            <a:pPr indent="-368300" lvl="0" marL="457200" rtl="0" algn="l">
              <a:lnSpc>
                <a:spcPct val="90000"/>
              </a:lnSpc>
              <a:spcBef>
                <a:spcPts val="1000"/>
              </a:spcBef>
              <a:spcAft>
                <a:spcPts val="0"/>
              </a:spcAft>
              <a:buSzPts val="2200"/>
              <a:buChar char="•"/>
            </a:pPr>
            <a:r>
              <a:rPr lang="en-US"/>
              <a:t>Διαφάνειες 10-11 - Μάθημα σύμφωνα με το Πλαίσιο TINKER</a:t>
            </a:r>
            <a:endParaRPr/>
          </a:p>
          <a:p>
            <a:pPr indent="-368300" lvl="0" marL="457200" rtl="0" algn="l">
              <a:lnSpc>
                <a:spcPct val="90000"/>
              </a:lnSpc>
              <a:spcBef>
                <a:spcPts val="1000"/>
              </a:spcBef>
              <a:spcAft>
                <a:spcPts val="0"/>
              </a:spcAft>
              <a:buSzPts val="2200"/>
              <a:buChar char="•"/>
            </a:pPr>
            <a:r>
              <a:rPr lang="en-US"/>
              <a:t>Διαφάνειες 12-13 - Δραστηριότητα #1 - Ανάλυση επιτυχημένων σχεδίων μαθήματος</a:t>
            </a:r>
            <a:endParaRPr/>
          </a:p>
          <a:p>
            <a:pPr indent="-368300" lvl="0" marL="457200" rtl="0" algn="l">
              <a:lnSpc>
                <a:spcPct val="90000"/>
              </a:lnSpc>
              <a:spcBef>
                <a:spcPts val="1000"/>
              </a:spcBef>
              <a:spcAft>
                <a:spcPts val="0"/>
              </a:spcAft>
              <a:buSzPts val="2200"/>
              <a:buChar char="•"/>
            </a:pPr>
            <a:r>
              <a:rPr lang="en-US"/>
              <a:t>Διαφάνειες 14-15 - Δραστηριότητα #2 - Προσαρμογή ενός μαθήματος στο Πλαίσιο TINKER</a:t>
            </a:r>
            <a:endParaRPr/>
          </a:p>
          <a:p>
            <a:pPr indent="-368300" lvl="0" marL="457200" rtl="0" algn="l">
              <a:lnSpc>
                <a:spcPct val="90000"/>
              </a:lnSpc>
              <a:spcBef>
                <a:spcPts val="1000"/>
              </a:spcBef>
              <a:spcAft>
                <a:spcPts val="0"/>
              </a:spcAft>
              <a:buSzPts val="2200"/>
              <a:buChar char="•"/>
            </a:pPr>
            <a:r>
              <a:rPr lang="en-US"/>
              <a:t>Διαφάνεια 16 - Δραστηριότητα #3 - Σχεδιασμός ενός νέου μαθήματος σύμφωνα με το Πλαίσιο TINKER </a:t>
            </a:r>
            <a:endParaRPr/>
          </a:p>
          <a:p>
            <a:pPr indent="-368300" lvl="0" marL="457200" rtl="0" algn="l">
              <a:lnSpc>
                <a:spcPct val="90000"/>
              </a:lnSpc>
              <a:spcBef>
                <a:spcPts val="1000"/>
              </a:spcBef>
              <a:spcAft>
                <a:spcPts val="0"/>
              </a:spcAft>
              <a:buSzPts val="2200"/>
              <a:buChar char="•"/>
            </a:pPr>
            <a:r>
              <a:rPr lang="en-US"/>
              <a:t>Διαφάνεια 17 - Αναστοχασμός και συμπεράσματα</a:t>
            </a:r>
            <a:endParaRPr/>
          </a:p>
          <a:p>
            <a:pPr indent="-368300" lvl="0" marL="457200" rtl="0" algn="l">
              <a:lnSpc>
                <a:spcPct val="90000"/>
              </a:lnSpc>
              <a:spcBef>
                <a:spcPts val="1000"/>
              </a:spcBef>
              <a:spcAft>
                <a:spcPts val="0"/>
              </a:spcAft>
              <a:buSzPts val="2200"/>
              <a:buChar char="•"/>
            </a:pPr>
            <a:r>
              <a:rPr lang="en-US"/>
              <a:t>Διαφάνεια 18 - Πρόσθετοι πόροι</a:t>
            </a:r>
            <a:endParaRPr/>
          </a:p>
        </p:txBody>
      </p:sp>
      <p:pic>
        <p:nvPicPr>
          <p:cNvPr id="105" name="Google Shape;105;g304bff6d5c4_0_6" title="2879838.jpg"/>
          <p:cNvPicPr preferRelativeResize="0"/>
          <p:nvPr/>
        </p:nvPicPr>
        <p:blipFill rotWithShape="1">
          <a:blip r:embed="rId3">
            <a:alphaModFix/>
          </a:blip>
          <a:srcRect b="0" l="0" r="0" t="0"/>
          <a:stretch/>
        </p:blipFill>
        <p:spPr>
          <a:xfrm>
            <a:off x="7779125" y="1700075"/>
            <a:ext cx="4233450" cy="42334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Τι είναι το Πλαίσιο TINKER;</a:t>
            </a:r>
            <a:endParaRPr/>
          </a:p>
        </p:txBody>
      </p:sp>
      <p:sp>
        <p:nvSpPr>
          <p:cNvPr id="112" name="Google Shape;112;p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p>
          <a:p>
            <a:pPr indent="-342900" lvl="0" marL="571500" marR="0" rtl="0" algn="l">
              <a:lnSpc>
                <a:spcPct val="90000"/>
              </a:lnSpc>
              <a:spcBef>
                <a:spcPts val="1000"/>
              </a:spcBef>
              <a:spcAft>
                <a:spcPts val="0"/>
              </a:spcAft>
              <a:buSzPts val="2200"/>
              <a:buChar char="•"/>
            </a:pPr>
            <a:r>
              <a:rPr lang="en-US" sz="2100"/>
              <a:t>Το </a:t>
            </a:r>
            <a:r>
              <a:rPr b="1" lang="en-US" sz="2100"/>
              <a:t>Πλαίσιο TINKER </a:t>
            </a:r>
            <a:r>
              <a:rPr lang="en-US" sz="2100"/>
              <a:t>έχει σχεδιαστεί με σκοπό να </a:t>
            </a:r>
            <a:r>
              <a:rPr b="1" lang="en-US" sz="2100"/>
              <a:t>υποστηρίζει την αυθεντική και συμπεριληπτική ως προς φύλο εκπαίδευση στην πληροφορική </a:t>
            </a:r>
            <a:r>
              <a:rPr lang="en-US" sz="2100"/>
              <a:t>για </a:t>
            </a:r>
            <a:r>
              <a:rPr lang="en-US" sz="2100"/>
              <a:t>μαθητές/μαθήτριες</a:t>
            </a:r>
            <a:r>
              <a:rPr lang="en-US" sz="2100"/>
              <a:t> της ανώτερης πρωτοβάθμιας και κατώτερης δευτεροβάθμιας εκπαίδευσης. Απώτερη επιδιωξή του είναι </a:t>
            </a:r>
            <a:r>
              <a:rPr b="1" lang="en-US" sz="2100"/>
              <a:t>να</a:t>
            </a:r>
            <a:r>
              <a:rPr lang="en-US" sz="2100"/>
              <a:t> </a:t>
            </a:r>
            <a:r>
              <a:rPr b="1" lang="en-US" sz="2100"/>
              <a:t>παρέχει στους/στις εκπαιδευτικούς δομημένη καθοδήγηση</a:t>
            </a:r>
            <a:r>
              <a:rPr lang="en-US" sz="2100"/>
              <a:t>.</a:t>
            </a:r>
            <a:endParaRPr sz="2100"/>
          </a:p>
          <a:p>
            <a:pPr indent="-342900" lvl="0" marL="571500" marR="0" rtl="0" algn="l">
              <a:lnSpc>
                <a:spcPct val="90000"/>
              </a:lnSpc>
              <a:spcBef>
                <a:spcPts val="1000"/>
              </a:spcBef>
              <a:spcAft>
                <a:spcPts val="0"/>
              </a:spcAft>
              <a:buSzPts val="2200"/>
              <a:buChar char="•"/>
            </a:pPr>
            <a:r>
              <a:rPr lang="en-US" sz="2100"/>
              <a:t>Ειδικότερα, το Πλαίσιο TINKER </a:t>
            </a:r>
            <a:r>
              <a:rPr b="1" lang="en-US" sz="2100"/>
              <a:t>έχει τους εξής στόχους</a:t>
            </a:r>
            <a:r>
              <a:rPr lang="en-US" sz="2100"/>
              <a:t>:</a:t>
            </a:r>
            <a:endParaRPr sz="2100"/>
          </a:p>
          <a:p>
            <a:pPr indent="0" lvl="0" marL="0" marR="0" rtl="0" algn="l">
              <a:lnSpc>
                <a:spcPct val="90000"/>
              </a:lnSpc>
              <a:spcBef>
                <a:spcPts val="1000"/>
              </a:spcBef>
              <a:spcAft>
                <a:spcPts val="0"/>
              </a:spcAft>
              <a:buSzPts val="2200"/>
              <a:buNone/>
            </a:pPr>
            <a:r>
              <a:t/>
            </a:r>
            <a:endParaRPr/>
          </a:p>
          <a:p>
            <a:pPr indent="-400050" lvl="1" marL="946150" marR="0" rtl="0" algn="l">
              <a:lnSpc>
                <a:spcPct val="90000"/>
              </a:lnSpc>
              <a:spcBef>
                <a:spcPts val="1000"/>
              </a:spcBef>
              <a:spcAft>
                <a:spcPts val="0"/>
              </a:spcAft>
              <a:buSzPts val="1800"/>
              <a:buFont typeface="Arial"/>
              <a:buAutoNum type="romanLcPeriod"/>
            </a:pPr>
            <a:r>
              <a:rPr b="1" lang="en-US" sz="1700"/>
              <a:t>Να προωθήσει την αυθεντική μάθηση </a:t>
            </a:r>
            <a:r>
              <a:rPr lang="en-US" sz="1700"/>
              <a:t>- Ενθάρρυνση </a:t>
            </a:r>
            <a:r>
              <a:rPr lang="en-US" sz="1700" u="sng"/>
              <a:t>της επίλυσης προβλημάτων του πραγματικού κόσμου</a:t>
            </a:r>
            <a:r>
              <a:rPr lang="en-US" sz="1700"/>
              <a:t>, της διεπιστημονικής μάθησης και </a:t>
            </a:r>
            <a:r>
              <a:rPr lang="en-US" sz="1700" u="sng"/>
              <a:t>των πρακτικών δραστηριοτήτων</a:t>
            </a:r>
            <a:r>
              <a:rPr lang="en-US" sz="1700"/>
              <a:t>.</a:t>
            </a:r>
            <a:endParaRPr sz="1700"/>
          </a:p>
          <a:p>
            <a:pPr indent="-400050" lvl="1" marL="946150" rtl="0" algn="l">
              <a:lnSpc>
                <a:spcPct val="90000"/>
              </a:lnSpc>
              <a:spcBef>
                <a:spcPts val="1000"/>
              </a:spcBef>
              <a:spcAft>
                <a:spcPts val="0"/>
              </a:spcAft>
              <a:buSzPts val="1800"/>
              <a:buFont typeface="Arial"/>
              <a:buAutoNum type="romanLcPeriod"/>
            </a:pPr>
            <a:r>
              <a:rPr b="1" lang="en-US" sz="1700"/>
              <a:t>Να υποστηρίξει τη συμπερίληψη των φύλων </a:t>
            </a:r>
            <a:r>
              <a:rPr lang="en-US" sz="1700"/>
              <a:t>- Αντιμετώπιση </a:t>
            </a:r>
            <a:r>
              <a:rPr lang="en-US" sz="1700" u="sng"/>
              <a:t>των ανισοτήτων μεταξύ των φύλων</a:t>
            </a:r>
            <a:r>
              <a:rPr lang="en-US" sz="1700"/>
              <a:t> στην εκπαίδευση στην πληροφορική και δημιουργία ενός </a:t>
            </a:r>
            <a:r>
              <a:rPr lang="en-US" sz="1700" u="sng"/>
              <a:t>δίκαιου μαθησιακού περιβάλλοντος</a:t>
            </a:r>
            <a:r>
              <a:rPr lang="en-US" sz="1700"/>
              <a:t>.</a:t>
            </a:r>
            <a:endParaRPr sz="1700"/>
          </a:p>
          <a:p>
            <a:pPr indent="-400050" lvl="1" marL="946150" marR="0" rtl="0" algn="l">
              <a:lnSpc>
                <a:spcPct val="90000"/>
              </a:lnSpc>
              <a:spcBef>
                <a:spcPts val="1000"/>
              </a:spcBef>
              <a:spcAft>
                <a:spcPts val="0"/>
              </a:spcAft>
              <a:buSzPts val="1800"/>
              <a:buFont typeface="Arial"/>
              <a:buAutoNum type="romanLcPeriod"/>
            </a:pPr>
            <a:r>
              <a:rPr b="1" lang="en-US" sz="1700"/>
              <a:t>Να αναπτύξει τις ικανότητες πληροφορικής </a:t>
            </a:r>
            <a:r>
              <a:rPr lang="en-US" sz="1700"/>
              <a:t>- Ευθυγράμμιση της διδασκαλίας με </a:t>
            </a:r>
            <a:r>
              <a:rPr lang="en-US" sz="1700" u="sng"/>
              <a:t>βασικές έννοιες της πληροφορικής</a:t>
            </a:r>
            <a:r>
              <a:rPr lang="en-US" sz="1700"/>
              <a:t>, όπως αλγόριθμοι, δομές δεδομένων και προγραμματισμός.</a:t>
            </a:r>
            <a:endParaRPr sz="1700"/>
          </a:p>
          <a:p>
            <a:pPr indent="-400050" lvl="1" marL="946150" marR="0" rtl="0" algn="l">
              <a:lnSpc>
                <a:spcPct val="90000"/>
              </a:lnSpc>
              <a:spcBef>
                <a:spcPts val="1000"/>
              </a:spcBef>
              <a:spcAft>
                <a:spcPts val="0"/>
              </a:spcAft>
              <a:buSzPts val="1800"/>
              <a:buFont typeface="Arial"/>
              <a:buAutoNum type="romanLcPeriod"/>
            </a:pPr>
            <a:r>
              <a:rPr b="1" lang="en-US" sz="1700"/>
              <a:t>Να ενισχύσει την επαγγελματική μάθηση των εκπαιδευτικών </a:t>
            </a:r>
            <a:r>
              <a:rPr lang="en-US" sz="1700"/>
              <a:t>- Παροχή </a:t>
            </a:r>
            <a:r>
              <a:rPr lang="en-US" sz="1700" u="sng"/>
              <a:t>στους/στις εκπαιδευτικούς</a:t>
            </a:r>
            <a:r>
              <a:rPr lang="en-US" sz="1700"/>
              <a:t> της απαραίτητης επιμόρφωσης, πόρων και εργαλείων για την υλοποίηση αποτελεσματικών μαθημάτων πληροφορικής.</a:t>
            </a:r>
            <a:endParaRPr sz="1700"/>
          </a:p>
          <a:p>
            <a:pPr indent="-400050" lvl="1" marL="946150" rtl="0" algn="l">
              <a:lnSpc>
                <a:spcPct val="90000"/>
              </a:lnSpc>
              <a:spcBef>
                <a:spcPts val="1000"/>
              </a:spcBef>
              <a:spcAft>
                <a:spcPts val="0"/>
              </a:spcAft>
              <a:buSzPts val="1800"/>
              <a:buFont typeface="Arial"/>
              <a:buAutoNum type="romanLcPeriod"/>
            </a:pPr>
            <a:r>
              <a:rPr b="1" lang="en-US" sz="1700"/>
              <a:t>Να εξασφαλίσει την ευθυγράμμιση του προγράμματος σπουδών </a:t>
            </a:r>
            <a:r>
              <a:rPr lang="en-US" sz="1700"/>
              <a:t>– Παροχή βοήθειας </a:t>
            </a:r>
            <a:r>
              <a:rPr lang="en-US" sz="1700" u="sng"/>
              <a:t>στους/στις εκπαιδευτικούς</a:t>
            </a:r>
            <a:r>
              <a:rPr lang="en-US" sz="1700"/>
              <a:t> για να ευθυγραμμίσουν την εκπαίδευση στην πληροφορική με τα εθνικά και ευρωπαϊκά πρότυπα του προγράμματος σπουδών.</a:t>
            </a:r>
            <a:endParaRPr sz="1700"/>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g33f97d2baad_0_4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Τι είναι το Πλαίσιο TINKER;</a:t>
            </a:r>
            <a:endParaRPr/>
          </a:p>
        </p:txBody>
      </p:sp>
      <p:sp>
        <p:nvSpPr>
          <p:cNvPr id="119" name="Google Shape;119;g33f97d2baad_0_44"/>
          <p:cNvSpPr txBox="1"/>
          <p:nvPr>
            <p:ph idx="1" type="body"/>
          </p:nvPr>
        </p:nvSpPr>
        <p:spPr>
          <a:xfrm>
            <a:off x="97971" y="881743"/>
            <a:ext cx="4763589" cy="58701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p>
          <a:p>
            <a:pPr indent="0" lvl="0" marL="0" marR="0" rtl="0" algn="l">
              <a:lnSpc>
                <a:spcPct val="90000"/>
              </a:lnSpc>
              <a:spcBef>
                <a:spcPts val="1000"/>
              </a:spcBef>
              <a:spcAft>
                <a:spcPts val="0"/>
              </a:spcAft>
              <a:buSzPts val="2200"/>
              <a:buNone/>
            </a:pPr>
            <a:r>
              <a:rPr lang="en-US"/>
              <a:t>Το</a:t>
            </a:r>
            <a:r>
              <a:rPr b="1" lang="en-US"/>
              <a:t> Πλαίσιο TINKER </a:t>
            </a:r>
            <a:r>
              <a:rPr lang="en-US"/>
              <a:t>βασίζεται </a:t>
            </a:r>
            <a:r>
              <a:rPr b="1" lang="en-US" u="sng"/>
              <a:t>σε τέσσερις (4) βασικούς πυλώνες</a:t>
            </a:r>
            <a:r>
              <a:rPr lang="en-US"/>
              <a:t>:</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pic>
        <p:nvPicPr>
          <p:cNvPr id="120" name="Google Shape;120;g33f97d2baad_0_44"/>
          <p:cNvPicPr preferRelativeResize="0"/>
          <p:nvPr/>
        </p:nvPicPr>
        <p:blipFill>
          <a:blip r:embed="rId3">
            <a:alphaModFix/>
          </a:blip>
          <a:stretch>
            <a:fillRect/>
          </a:stretch>
        </p:blipFill>
        <p:spPr>
          <a:xfrm>
            <a:off x="5050810" y="938917"/>
            <a:ext cx="6991657" cy="5755758"/>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g33f97d2baad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Τι είναι το Πλαίσιο TINKER;</a:t>
            </a:r>
            <a:endParaRPr/>
          </a:p>
        </p:txBody>
      </p:sp>
      <p:sp>
        <p:nvSpPr>
          <p:cNvPr id="127" name="Google Shape;127;g33f97d2baad_0_6"/>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t/>
            </a:r>
            <a:endParaRPr/>
          </a:p>
          <a:p>
            <a:pPr indent="0" lvl="0" marL="0" marR="0" rtl="0" algn="l">
              <a:lnSpc>
                <a:spcPct val="90000"/>
              </a:lnSpc>
              <a:spcBef>
                <a:spcPts val="1000"/>
              </a:spcBef>
              <a:spcAft>
                <a:spcPts val="0"/>
              </a:spcAft>
              <a:buSzPts val="2200"/>
              <a:buNone/>
            </a:pPr>
            <a:r>
              <a:rPr b="1" lang="en-US"/>
              <a:t>Τέσσερις (4) βασικοί πυλώνες:</a:t>
            </a:r>
            <a:endParaRPr/>
          </a:p>
          <a:p>
            <a:pPr indent="-368300" lvl="0" marL="914400" marR="0" rtl="0" algn="l">
              <a:lnSpc>
                <a:spcPct val="90000"/>
              </a:lnSpc>
              <a:spcBef>
                <a:spcPts val="1000"/>
              </a:spcBef>
              <a:spcAft>
                <a:spcPts val="0"/>
              </a:spcAft>
              <a:buSzPts val="2200"/>
              <a:buAutoNum type="arabicPeriod"/>
            </a:pPr>
            <a:r>
              <a:rPr b="1" lang="en-US"/>
              <a:t>Τομείς και Ικανότητες Πληροφορικής </a:t>
            </a:r>
            <a:r>
              <a:rPr lang="en-US"/>
              <a:t>- Επικεντρώνεται σε βασικά θέματα πληροφορικής και βασικές ψηφιακές δεξιότητες.</a:t>
            </a:r>
            <a:endParaRPr/>
          </a:p>
          <a:p>
            <a:pPr indent="0" lvl="0" marL="0" marR="0" rtl="0" algn="l">
              <a:lnSpc>
                <a:spcPct val="90000"/>
              </a:lnSpc>
              <a:spcBef>
                <a:spcPts val="1000"/>
              </a:spcBef>
              <a:spcAft>
                <a:spcPts val="0"/>
              </a:spcAft>
              <a:buSzPts val="2200"/>
              <a:buNone/>
            </a:pPr>
            <a:r>
              <a:t/>
            </a:r>
            <a:endParaRPr/>
          </a:p>
          <a:p>
            <a:pPr indent="-368300" lvl="0" marL="914400" marR="0" rtl="0" algn="l">
              <a:lnSpc>
                <a:spcPct val="90000"/>
              </a:lnSpc>
              <a:spcBef>
                <a:spcPts val="1000"/>
              </a:spcBef>
              <a:spcAft>
                <a:spcPts val="0"/>
              </a:spcAft>
              <a:buSzPts val="2200"/>
              <a:buAutoNum type="arabicPeriod"/>
            </a:pPr>
            <a:r>
              <a:rPr b="1" lang="en-US"/>
              <a:t>Αυθεντική Μάθηση </a:t>
            </a:r>
            <a:r>
              <a:rPr lang="en-US"/>
              <a:t>- Ενθαρρύνει τους/τις </a:t>
            </a:r>
            <a:r>
              <a:rPr lang="en-US"/>
              <a:t>μαθητές/μαθήτριες</a:t>
            </a:r>
            <a:r>
              <a:rPr lang="en-US"/>
              <a:t> να εφαρμόζουν τις γνώσεις τους σε ουσιαστικές, πραγματικές συνθήκες.</a:t>
            </a:r>
            <a:endParaRPr/>
          </a:p>
          <a:p>
            <a:pPr indent="0" lvl="0" marL="0" marR="0" rtl="0" algn="l">
              <a:lnSpc>
                <a:spcPct val="90000"/>
              </a:lnSpc>
              <a:spcBef>
                <a:spcPts val="1000"/>
              </a:spcBef>
              <a:spcAft>
                <a:spcPts val="0"/>
              </a:spcAft>
              <a:buSzPts val="2200"/>
              <a:buNone/>
            </a:pPr>
            <a:r>
              <a:t/>
            </a:r>
            <a:endParaRPr/>
          </a:p>
          <a:p>
            <a:pPr indent="-368300" lvl="0" marL="914400" marR="0" rtl="0" algn="l">
              <a:lnSpc>
                <a:spcPct val="90000"/>
              </a:lnSpc>
              <a:spcBef>
                <a:spcPts val="1000"/>
              </a:spcBef>
              <a:spcAft>
                <a:spcPts val="0"/>
              </a:spcAft>
              <a:buSzPts val="2200"/>
              <a:buAutoNum type="arabicPeriod"/>
            </a:pPr>
            <a:r>
              <a:rPr b="1" lang="en-US"/>
              <a:t>Συμπερίληψη των Φύλων </a:t>
            </a:r>
            <a:r>
              <a:rPr lang="en-US"/>
              <a:t>- Προωθεί στρατηγικές για τη συμπεριληπτική διδασκαλία και τη μείωση των προκαταλήψεων λόγω φύλου στο STEM.</a:t>
            </a:r>
            <a:endParaRPr/>
          </a:p>
          <a:p>
            <a:pPr indent="0" lvl="0" marL="0" marR="0" rtl="0" algn="l">
              <a:lnSpc>
                <a:spcPct val="90000"/>
              </a:lnSpc>
              <a:spcBef>
                <a:spcPts val="1000"/>
              </a:spcBef>
              <a:spcAft>
                <a:spcPts val="0"/>
              </a:spcAft>
              <a:buSzPts val="2200"/>
              <a:buNone/>
            </a:pPr>
            <a:r>
              <a:t/>
            </a:r>
            <a:endParaRPr/>
          </a:p>
          <a:p>
            <a:pPr indent="-368300" lvl="0" marL="914400" marR="0" rtl="0" algn="l">
              <a:lnSpc>
                <a:spcPct val="90000"/>
              </a:lnSpc>
              <a:spcBef>
                <a:spcPts val="1000"/>
              </a:spcBef>
              <a:spcAft>
                <a:spcPts val="0"/>
              </a:spcAft>
              <a:buSzPts val="2200"/>
              <a:buAutoNum type="arabicPeriod"/>
            </a:pPr>
            <a:r>
              <a:rPr b="1" lang="en-US"/>
              <a:t>Επαγγελματική Μάθηση των Εκπαιδευτικών </a:t>
            </a:r>
            <a:r>
              <a:rPr lang="en-US"/>
              <a:t>- Παρέχει εκπαίδευση και πόρους με στόχο να βοηθήσει τους/τις εκπαιδευτικούς να εφαρμόσουν αποτελεσματικά τις αρχές του TINKER.</a:t>
            </a:r>
            <a:endParaRPr/>
          </a:p>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g33f97d2baad_0_12"/>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extLst>
                  <a:ext uri="http://customooxmlschemas.google.com/">
                    <go:slidesCustomData xmlns:go="http://customooxmlschemas.google.com/" textRoundtripDataId="0"/>
                  </a:ext>
                </a:extLst>
              </a:rPr>
              <a:t>Τι είναι το Πλαίσιο TINKER;</a:t>
            </a:r>
            <a:endParaRPr/>
          </a:p>
        </p:txBody>
      </p:sp>
      <p:pic>
        <p:nvPicPr>
          <p:cNvPr id="134" name="Google Shape;134;g33f97d2baad_0_12"/>
          <p:cNvPicPr preferRelativeResize="0"/>
          <p:nvPr/>
        </p:nvPicPr>
        <p:blipFill>
          <a:blip r:embed="rId3">
            <a:alphaModFix/>
          </a:blip>
          <a:stretch>
            <a:fillRect/>
          </a:stretch>
        </p:blipFill>
        <p:spPr>
          <a:xfrm>
            <a:off x="1037288" y="856617"/>
            <a:ext cx="10117417" cy="5755759"/>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g33fb7fd6122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Τι είναι το Πλαίσιο TINKER;</a:t>
            </a:r>
            <a:endParaRPr/>
          </a:p>
        </p:txBody>
      </p:sp>
      <p:sp>
        <p:nvSpPr>
          <p:cNvPr id="141" name="Google Shape;141;g33fb7fd6122_0_0"/>
          <p:cNvSpPr txBox="1"/>
          <p:nvPr>
            <p:ph idx="1" type="body"/>
          </p:nvPr>
        </p:nvSpPr>
        <p:spPr>
          <a:xfrm>
            <a:off x="989250" y="781198"/>
            <a:ext cx="9510600" cy="1581900"/>
          </a:xfrm>
          <a:prstGeom prst="rect">
            <a:avLst/>
          </a:prstGeom>
          <a:noFill/>
          <a:ln>
            <a:noFill/>
          </a:ln>
        </p:spPr>
        <p:txBody>
          <a:bodyPr anchorCtr="0" anchor="ctr" bIns="45700" lIns="91425" spcFirstLastPara="1" rIns="91425" wrap="square" tIns="45700">
            <a:noAutofit/>
          </a:bodyPr>
          <a:lstStyle/>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t/>
            </a:r>
            <a:endParaRPr b="1" sz="3100"/>
          </a:p>
          <a:p>
            <a:pPr indent="0" lvl="0" marL="0" marR="0" rtl="0" algn="ctr">
              <a:lnSpc>
                <a:spcPct val="90000"/>
              </a:lnSpc>
              <a:spcBef>
                <a:spcPts val="1000"/>
              </a:spcBef>
              <a:spcAft>
                <a:spcPts val="0"/>
              </a:spcAft>
              <a:buClr>
                <a:schemeClr val="accent4"/>
              </a:buClr>
              <a:buSzPts val="2200"/>
              <a:buFont typeface="Arial"/>
              <a:buNone/>
            </a:pPr>
            <a:r>
              <a:rPr b="1" lang="en-US" sz="3100"/>
              <a:t>Ποιες είναι οι προκλήσεις στον σχεδιασμό συμπεριληπτικών και συνεργατικών μαθημάτων;</a:t>
            </a:r>
            <a:endParaRPr b="1" sz="3100"/>
          </a:p>
          <a:p>
            <a:pPr indent="0" lvl="0" marL="0" marR="0" rtl="0" algn="ctr">
              <a:lnSpc>
                <a:spcPct val="90000"/>
              </a:lnSpc>
              <a:spcBef>
                <a:spcPts val="1000"/>
              </a:spcBef>
              <a:spcAft>
                <a:spcPts val="0"/>
              </a:spcAft>
              <a:buClr>
                <a:schemeClr val="accent4"/>
              </a:buClr>
              <a:buSzPts val="2200"/>
              <a:buFont typeface="Arial"/>
              <a:buNone/>
            </a:pPr>
            <a:r>
              <a:t/>
            </a:r>
            <a:endParaRPr b="1" sz="3100"/>
          </a:p>
        </p:txBody>
      </p:sp>
      <p:pic>
        <p:nvPicPr>
          <p:cNvPr id="142" name="Google Shape;142;g33fb7fd6122_0_0"/>
          <p:cNvPicPr preferRelativeResize="0"/>
          <p:nvPr/>
        </p:nvPicPr>
        <p:blipFill rotWithShape="1">
          <a:blip r:embed="rId3">
            <a:alphaModFix/>
          </a:blip>
          <a:srcRect b="0" l="-1319" r="1320" t="0"/>
          <a:stretch/>
        </p:blipFill>
        <p:spPr>
          <a:xfrm>
            <a:off x="2927775" y="2511573"/>
            <a:ext cx="5762566" cy="419010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