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h0a6KG44zWliwSeVNJvwAjmYU0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FB63538-091C-499D-9045-AFCA5AB8AC0B}">
  <a:tblStyle styleId="{3FB63538-091C-499D-9045-AFCA5AB8AC0B}"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4"/>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5"/>
                  </a:ext>
                </a:extLst>
              </a:rPr>
              <a:t>Αυτή είναι η Δραστηριότητα 1.</a:t>
            </a:r>
            <a:endParaRPr>
              <a:solidFill>
                <a:srgbClr val="2B454E"/>
              </a:solidFill>
              <a:extLst>
                <a:ext uri="http://customooxmlschemas.google.com/">
                  <go:slidesCustomData xmlns:go="http://customooxmlschemas.google.com/" textRoundtripDataId="26"/>
                </a:ext>
              </a:extLst>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a:t>
            </a:r>
            <a:r>
              <a:rPr lang="en-US">
                <a:solidFill>
                  <a:srgbClr val="2B454E"/>
                </a:solidFill>
              </a:rPr>
              <a:t>μαθητές/μαθήτριες</a:t>
            </a:r>
            <a:r>
              <a:rPr b="0" i="0" lang="en-US" sz="1200" u="none" cap="none" strike="noStrike">
                <a:solidFill>
                  <a:srgbClr val="2B454E"/>
                </a:solidFill>
                <a:latin typeface="Calibri"/>
                <a:ea typeface="Calibri"/>
                <a:cs typeface="Calibri"/>
                <a:sym typeface="Calibri"/>
              </a:rPr>
              <a:t>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 ίδιο/</a:t>
            </a:r>
            <a:r>
              <a:rPr lang="en-US">
                <a:solidFill>
                  <a:srgbClr val="2B454E"/>
                </a:solidFill>
              </a:rPr>
              <a:t>ί</a:t>
            </a:r>
            <a:r>
              <a:rPr b="0" i="0" lang="en-US" sz="1200" u="none" cap="none" strike="noStrike">
                <a:solidFill>
                  <a:srgbClr val="2B454E"/>
                </a:solidFill>
                <a:latin typeface="Calibri"/>
                <a:ea typeface="Calibri"/>
                <a:cs typeface="Calibri"/>
                <a:sym typeface="Calibri"/>
              </a:rPr>
              <a:t>δια τον/τη </a:t>
            </a:r>
            <a:r>
              <a:rPr lang="en-US">
                <a:solidFill>
                  <a:srgbClr val="2B454E"/>
                </a:solidFill>
              </a:rPr>
              <a:t>μαθητή/μαθήτρια</a:t>
            </a:r>
            <a:r>
              <a:rPr b="0" i="0" lang="en-US" sz="1200" u="none" cap="none" strike="noStrike">
                <a:solidFill>
                  <a:srgbClr val="2B454E"/>
                </a:solidFill>
                <a:latin typeface="Calibri"/>
                <a:ea typeface="Calibri"/>
                <a:cs typeface="Calibri"/>
                <a:sym typeface="Calibri"/>
              </a:rPr>
              <a:t>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a:t>
            </a:r>
            <a:r>
              <a:rPr lang="en-US">
                <a:solidFill>
                  <a:srgbClr val="2B454E"/>
                </a:solidFill>
              </a:rPr>
              <a:t>παί</a:t>
            </a:r>
            <a:r>
              <a:rPr b="0" i="0" lang="en-US" sz="1200" u="none" cap="none" strike="noStrike">
                <a:solidFill>
                  <a:srgbClr val="2B454E"/>
                </a:solidFill>
                <a:latin typeface="Calibri"/>
                <a:ea typeface="Calibri"/>
                <a:cs typeface="Calibri"/>
                <a:sym typeface="Calibri"/>
              </a:rPr>
              <a:t>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7"/>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8"/>
                  </a:ext>
                </a:extLst>
              </a:rPr>
              <a:t>Αυτή είναι η Δραστηριότητα 1.</a:t>
            </a:r>
            <a:endParaRPr>
              <a:solidFill>
                <a:srgbClr val="2B454E"/>
              </a:solidFill>
              <a:extLst>
                <a:ext uri="http://customooxmlschemas.google.com/">
                  <go:slidesCustomData xmlns:go="http://customooxmlschemas.google.com/" textRoundtripDataId="29"/>
                </a:ext>
              </a:extLst>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a:t>
            </a:r>
            <a:r>
              <a:rPr lang="en-US">
                <a:solidFill>
                  <a:srgbClr val="2B454E"/>
                </a:solidFill>
              </a:rPr>
              <a:t>μαθητές/μαθήτριες</a:t>
            </a:r>
            <a:r>
              <a:rPr b="0" i="0" lang="en-US" sz="1200" u="none" cap="none" strike="noStrike">
                <a:solidFill>
                  <a:srgbClr val="2B454E"/>
                </a:solidFill>
                <a:latin typeface="Calibri"/>
                <a:ea typeface="Calibri"/>
                <a:cs typeface="Calibri"/>
                <a:sym typeface="Calibri"/>
              </a:rPr>
              <a:t>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a:t>
            </a:r>
            <a:r>
              <a:rPr lang="en-US">
                <a:solidFill>
                  <a:srgbClr val="2B454E"/>
                </a:solidFill>
              </a:rPr>
              <a:t> ίδιο/ίδια</a:t>
            </a:r>
            <a:r>
              <a:rPr b="0" i="0" lang="en-US" sz="1200" u="none" cap="none" strike="noStrike">
                <a:solidFill>
                  <a:srgbClr val="2B454E"/>
                </a:solidFill>
                <a:latin typeface="Calibri"/>
                <a:ea typeface="Calibri"/>
                <a:cs typeface="Calibri"/>
                <a:sym typeface="Calibri"/>
              </a:rPr>
              <a:t> τον/τη </a:t>
            </a:r>
            <a:r>
              <a:rPr lang="en-US">
                <a:solidFill>
                  <a:srgbClr val="2B454E"/>
                </a:solidFill>
              </a:rPr>
              <a:t>μαθητή/μαθήτρια</a:t>
            </a:r>
            <a:r>
              <a:rPr b="0" i="0" lang="en-US" sz="1200" u="none" cap="none" strike="noStrike">
                <a:solidFill>
                  <a:srgbClr val="2B454E"/>
                </a:solidFill>
                <a:latin typeface="Calibri"/>
                <a:ea typeface="Calibri"/>
                <a:cs typeface="Calibri"/>
                <a:sym typeface="Calibri"/>
              </a:rPr>
              <a:t>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1400"/>
              <a:buFont typeface="Arial"/>
              <a:buNone/>
            </a:pPr>
            <a:r>
              <a:rPr b="0" i="0" lang="en-US" sz="1200" u="none" cap="none" strike="noStrike">
                <a:solidFill>
                  <a:srgbClr val="2B454E"/>
                </a:solidFill>
                <a:latin typeface="Calibri"/>
                <a:ea typeface="Calibri"/>
                <a:cs typeface="Calibri"/>
                <a:sym typeface="Calibri"/>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a:t>
            </a:r>
            <a:r>
              <a:rPr lang="en-US">
                <a:solidFill>
                  <a:srgbClr val="2B454E"/>
                </a:solidFill>
              </a:rPr>
              <a:t>παί</a:t>
            </a:r>
            <a:r>
              <a:rPr b="0" i="0" lang="en-US" sz="1200" u="none" cap="none" strike="noStrike">
                <a:solidFill>
                  <a:srgbClr val="2B454E"/>
                </a:solidFill>
                <a:latin typeface="Calibri"/>
                <a:ea typeface="Calibri"/>
                <a:cs typeface="Calibri"/>
                <a:sym typeface="Calibri"/>
              </a:rPr>
              <a:t>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rgbClr val="2B454E"/>
                </a:solidFill>
                <a:latin typeface="Calibri"/>
                <a:ea typeface="Calibri"/>
                <a:cs typeface="Calibri"/>
                <a:sym typeface="Calibri"/>
              </a:rPr>
              <a:t> </a:t>
            </a:r>
            <a:endParaRPr b="0" i="0" sz="1200" u="none" cap="none" strike="noStrike">
              <a:solidFill>
                <a:srgbClr val="2B454E"/>
              </a:solidFill>
              <a:latin typeface="Calibri"/>
              <a:ea typeface="Calibri"/>
              <a:cs typeface="Calibri"/>
              <a:sym typeface="Calibri"/>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30"/>
                  </a:ext>
                </a:extLst>
              </a:rPr>
              <a:t>Χωρίστε τους/τις </a:t>
            </a:r>
            <a:r>
              <a:rPr lang="en-US">
                <a:solidFill>
                  <a:srgbClr val="2B454E"/>
                </a:solidFill>
                <a:extLst>
                  <a:ext uri="http://customooxmlschemas.google.com/">
                    <go:slidesCustomData xmlns:go="http://customooxmlschemas.google.com/" textRoundtripDataId="31"/>
                  </a:ext>
                </a:extLst>
              </a:rPr>
              <a:t>συμμετέχοντες/συμμετέχουσες</a:t>
            </a:r>
            <a:r>
              <a:rPr lang="en-US">
                <a:solidFill>
                  <a:srgbClr val="2B454E"/>
                </a:solidFill>
                <a:extLst>
                  <a:ext uri="http://customooxmlschemas.google.com/">
                    <go:slidesCustomData xmlns:go="http://customooxmlschemas.google.com/" textRoundtripDataId="32"/>
                  </a:ext>
                </a:extLst>
              </a:rPr>
              <a:t> σε ομάδες.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Αφήστε τους/τες να συζητήσουν για το πώς αυτά τα εργαλεία μπορούν να βοηθήσουν ως προς την εμπλοκή, τη δημιουργικότητα και την αξιολόγηση.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Ποιο εργαλείο θεωρούν πιο χρήσιμο;</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Διαφάνειες 19-21 - Δείγμα Κουίζ Moodle</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11-15 - Πρότυπο για τη Δημιουργία Κουίζ</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16-18 - Δείγμα Κουίζ H5P</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Διαφάνειες 19-21 - Δείγμα Κουίζ Moodle</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Δραστηριότητα 2, τελική διαφάνεια...</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Αφήστε τους/τις </a:t>
            </a:r>
            <a:r>
              <a:rPr lang="en-US">
                <a:solidFill>
                  <a:srgbClr val="2B454E"/>
                </a:solidFill>
              </a:rPr>
              <a:t>συμμετέχοντες/συμμετέχουσες</a:t>
            </a:r>
            <a:r>
              <a:rPr lang="en-US">
                <a:solidFill>
                  <a:srgbClr val="2B454E"/>
                </a:solidFill>
              </a:rPr>
              <a:t> να δημιουργήσουν ένα κουίζ χρησιμοποιώντας το H5P.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Ενθαρρύνετε τους/τις </a:t>
            </a:r>
            <a:r>
              <a:rPr lang="en-US">
                <a:solidFill>
                  <a:srgbClr val="2B454E"/>
                </a:solidFill>
              </a:rPr>
              <a:t>συμμετέχοντες/συμμετέχουσες</a:t>
            </a:r>
            <a:r>
              <a:rPr lang="en-US">
                <a:solidFill>
                  <a:srgbClr val="2B454E"/>
                </a:solidFill>
              </a:rPr>
              <a:t> να μοιραστούν τα κουίζ τους και να παρέχουν ανατροφοδότηση μεταξύ τους.</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Σχηματίστε ομάδες με τους/τις </a:t>
            </a:r>
            <a:r>
              <a:rPr lang="en-US">
                <a:solidFill>
                  <a:srgbClr val="2B454E"/>
                </a:solidFill>
              </a:rPr>
              <a:t>συμμετέχοντες/συμμετέχουσες</a:t>
            </a:r>
            <a:r>
              <a:rPr lang="en-US">
                <a:solidFill>
                  <a:srgbClr val="2B454E"/>
                </a:solidFill>
              </a:rPr>
              <a:t>.</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συζητήσουν και να μοιραστούν τις προηγούμενες εμπειρίες τους με ψηφιακά εργαλεία.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a:t>
            </a:r>
            <a:r>
              <a:rPr lang="en-US">
                <a:solidFill>
                  <a:srgbClr val="2B454E"/>
                </a:solidFill>
              </a:rPr>
              <a:t>συμμετέχοντες/συμμετέχουσες</a:t>
            </a:r>
            <a:r>
              <a:rPr lang="en-US">
                <a:solidFill>
                  <a:srgbClr val="2B454E"/>
                </a:solidFill>
              </a:rPr>
              <a:t> να μοιραστούν τις εμπειρίες τους στα νήματα συζήτησης στο Moodle (ή σε οποιαδήποτε άλλη πλατφόρμα, αν τα σχέδια έχουν αλλάξει).</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Αυτές είναι οι αναφορές για τις δημοσιεύσεις που χρησιμοποιήθηκαν.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Επιπλέον, οι 2 τελευταίοι σύνδεσμοι είναι εκπαιδευτικά βίντεο (video tutorials) για τη χρήση του H5P και του Moodle Quiz, αντίστοιχα.</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42f6cef8a4_2_1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rgbClr val="000000"/>
                </a:solidFill>
                <a:latin typeface="Calibri"/>
                <a:ea typeface="Calibri"/>
                <a:cs typeface="Calibri"/>
                <a:sym typeface="Calibri"/>
              </a:rPr>
              <a:t>Αυτή η διαφάνεια είναι χρήσιμη για να μοιραστείτε τους συνδέσμους προς 1) τον δικτυακό τόπο (website), 2) το Πλαίσιο, 3) τα Μαθησιακά Σενάρια του TINKER.</a:t>
            </a:r>
            <a:endParaRPr/>
          </a:p>
          <a:p>
            <a:pPr indent="0" lvl="0" marL="0" rtl="0" algn="l">
              <a:lnSpc>
                <a:spcPct val="100000"/>
              </a:lnSpc>
              <a:spcBef>
                <a:spcPts val="0"/>
              </a:spcBef>
              <a:spcAft>
                <a:spcPts val="0"/>
              </a:spcAft>
              <a:buSzPts val="1400"/>
              <a:buNone/>
            </a:pPr>
            <a:r>
              <a:t/>
            </a:r>
            <a:endParaRPr/>
          </a:p>
        </p:txBody>
      </p:sp>
      <p:sp>
        <p:nvSpPr>
          <p:cNvPr id="278" name="Google Shape;278;g342f6cef8a4_2_1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773e3608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g35773e3608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Αυτή η διαφάνεια μπορεί να χρησιμοποιηθεί ως υπενθύμιση για εσάς και ως ενημέρωση για τους/τις </a:t>
            </a:r>
            <a:r>
              <a:rPr lang="en-US"/>
              <a:t>εκπαιδευόμενους/εκπαιδευόμενες </a:t>
            </a:r>
            <a:r>
              <a:rPr lang="en-US"/>
              <a:t>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Αυτός είναι ο κατάλογος των περιεχομένων. Μπορεί να χρησιμοποιηθεί για να δώσει στους/στις </a:t>
            </a:r>
            <a:r>
              <a:rPr lang="en-US"/>
              <a:t>συμμετέχοντες/συμμετέχουσες</a:t>
            </a:r>
            <a:r>
              <a:rPr lang="en-US"/>
              <a:t> μια συνοπτική περιγραφή σχετικά με το τι μπορούν να περιμένουν από το μάθημα.</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solidFill>
                  <a:srgbClr val="1D1D1B"/>
                </a:solidFill>
              </a:rPr>
              <a:t>Στο σημερινό ταχέως εξελισσόμενο εκπαιδευτικό τοπίο, τα ψηφιακά εργαλεία διαδραματίζουν σπουδαίο ρόλο στην εκπαίδευση στην πληροφορική, καθώς βελτιώνουν τόσο τη διδασκαλία όσο και τις μαθησιακές εμπειρίες. </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Σε αυτό το μάθημα, για να διερευνήσουμε περαιτέρω αυτό το θέμα:</a:t>
            </a:r>
            <a:endParaRPr sz="1100">
              <a:solidFill>
                <a:srgbClr val="1D1D1B"/>
              </a:solidFill>
            </a:endParaRPr>
          </a:p>
          <a:p>
            <a:pPr indent="-342900" lvl="0" marL="342900" marR="0" rtl="0" algn="l">
              <a:lnSpc>
                <a:spcPct val="107000"/>
              </a:lnSpc>
              <a:spcBef>
                <a:spcPts val="0"/>
              </a:spcBef>
              <a:spcAft>
                <a:spcPts val="0"/>
              </a:spcAft>
              <a:buSzPts val="1400"/>
              <a:buFont typeface="Arial"/>
              <a:buChar char="●"/>
            </a:pPr>
            <a:r>
              <a:rPr lang="en-US" sz="1100" u="none" strike="noStrike">
                <a:solidFill>
                  <a:srgbClr val="1D1D1B"/>
                </a:solidFill>
                <a:latin typeface="Calibri"/>
                <a:ea typeface="Calibri"/>
                <a:cs typeface="Calibri"/>
                <a:sym typeface="Calibri"/>
              </a:rPr>
              <a:t>Θα συζητήσουμε  τη σημασία των ψηφιακών εργαλείων στην εκπαίδευση της πληροφορικής και πώς συμβάλλουν στην αποτελεσματικότερη μάθηση.</a:t>
            </a:r>
            <a:endParaRPr sz="11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100" u="none" strike="noStrike">
                <a:solidFill>
                  <a:srgbClr val="1D1D1B"/>
                </a:solidFill>
                <a:latin typeface="Calibri"/>
                <a:ea typeface="Calibri"/>
                <a:cs typeface="Calibri"/>
                <a:sym typeface="Calibri"/>
              </a:rPr>
              <a:t>Θα συνδέσουμε  αυτό το θέμα με τις προηγούμενες εμπειρίες των </a:t>
            </a:r>
            <a:r>
              <a:rPr lang="en-US" sz="1100">
                <a:solidFill>
                  <a:srgbClr val="1D1D1B"/>
                </a:solidFill>
              </a:rPr>
              <a:t>συμμετεχόντων/συμμετεχουσών</a:t>
            </a:r>
            <a:r>
              <a:rPr lang="en-US" sz="1100" u="none" strike="noStrike">
                <a:solidFill>
                  <a:srgbClr val="1D1D1B"/>
                </a:solidFill>
                <a:latin typeface="Calibri"/>
                <a:ea typeface="Calibri"/>
                <a:cs typeface="Calibri"/>
                <a:sym typeface="Calibri"/>
              </a:rPr>
              <a:t> αναλογιζόμενοι/</a:t>
            </a:r>
            <a:r>
              <a:rPr lang="en-US" sz="1100">
                <a:solidFill>
                  <a:srgbClr val="1D1D1B"/>
                </a:solidFill>
              </a:rPr>
              <a:t>αναλογιζόμε</a:t>
            </a:r>
            <a:r>
              <a:rPr lang="en-US" sz="1100" u="none" strike="noStrike">
                <a:solidFill>
                  <a:srgbClr val="1D1D1B"/>
                </a:solidFill>
                <a:latin typeface="Calibri"/>
                <a:ea typeface="Calibri"/>
                <a:cs typeface="Calibri"/>
                <a:sym typeface="Calibri"/>
              </a:rPr>
              <a:t>νες τη χρήση των διαδικτυακών εργαλείων διδασκαλίας και τον αντίκτυπο στις διδακτικές πρακτικές τους.</a:t>
            </a:r>
            <a:endParaRPr/>
          </a:p>
          <a:p>
            <a:pPr indent="-342900" lvl="0" marL="342900" marR="0" rtl="0" algn="l">
              <a:lnSpc>
                <a:spcPct val="107000"/>
              </a:lnSpc>
              <a:spcBef>
                <a:spcPts val="800"/>
              </a:spcBef>
              <a:spcAft>
                <a:spcPts val="0"/>
              </a:spcAft>
              <a:buSzPts val="1400"/>
              <a:buFont typeface="Arial"/>
              <a:buChar char="●"/>
            </a:pPr>
            <a:r>
              <a:rPr lang="en-US" sz="1100">
                <a:solidFill>
                  <a:srgbClr val="1D1D1B"/>
                </a:solidFill>
                <a:latin typeface="Calibri"/>
                <a:ea typeface="Calibri"/>
                <a:cs typeface="Calibri"/>
                <a:sym typeface="Calibri"/>
              </a:rPr>
              <a:t>Θα επισημάνουμε τον τρόπο με τον οποίο αυτά τα ψηφιακά εργαλεία ευθυγραμμίζονται με το Πλαίσιο TINKER προωθώντας συμπεριληπτικές και αυθεντικές μαθησιακές εμπειρίες  για </a:t>
            </a:r>
            <a:r>
              <a:rPr lang="en-US" sz="1100">
                <a:solidFill>
                  <a:srgbClr val="1D1D1B"/>
                </a:solidFill>
              </a:rPr>
              <a:t>όλους/όλες</a:t>
            </a:r>
            <a:r>
              <a:rPr lang="en-US" sz="1100">
                <a:solidFill>
                  <a:srgbClr val="1D1D1B"/>
                </a:solidFill>
                <a:latin typeface="Calibri"/>
                <a:ea typeface="Calibri"/>
                <a:cs typeface="Calibri"/>
                <a:sym typeface="Calibri"/>
              </a:rPr>
              <a:t> τους/τις </a:t>
            </a:r>
            <a:r>
              <a:rPr lang="en-US" sz="1100">
                <a:solidFill>
                  <a:srgbClr val="1D1D1B"/>
                </a:solidFill>
              </a:rPr>
              <a:t>μαθητές/μαθήτριες</a:t>
            </a:r>
            <a:r>
              <a:rPr lang="en-US" sz="1100">
                <a:solidFill>
                  <a:srgbClr val="1D1D1B"/>
                </a:solidFill>
              </a:rPr>
              <a:t>.</a:t>
            </a:r>
            <a:endParaRPr sz="1100">
              <a:solidFill>
                <a:srgbClr val="1D1D1B"/>
              </a:solidFill>
            </a:endParaRPr>
          </a:p>
          <a:p>
            <a:pPr indent="0" lvl="0" marL="0" rtl="0" algn="l">
              <a:lnSpc>
                <a:spcPct val="100000"/>
              </a:lnSpc>
              <a:spcBef>
                <a:spcPts val="1800"/>
              </a:spcBef>
              <a:spcAft>
                <a:spcPts val="0"/>
              </a:spcAft>
              <a:buClr>
                <a:schemeClr val="dk1"/>
              </a:buClr>
              <a:buSzPts val="1100"/>
              <a:buFont typeface="Arial"/>
              <a:buNone/>
            </a:pPr>
            <a:r>
              <a:rPr lang="en-US" sz="1100">
                <a:solidFill>
                  <a:srgbClr val="1D1D1B"/>
                </a:solidFill>
                <a:latin typeface="Calibri"/>
                <a:ea typeface="Calibri"/>
                <a:cs typeface="Calibri"/>
                <a:sym typeface="Calibri"/>
              </a:rPr>
              <a:t>Η συζήτηση αυτή θα προσφέρει πολύτιμες πληροφορίες σχετικά με τον εξελισσόμενο ρόλο της τεχνολογίας στην εκπαίδευση διασφαλίζοντας παράλληλα τη συμμετοχικότητα και την εμπλοκή στα περιβάλλοντα μάθησης</a:t>
            </a:r>
            <a:r>
              <a:rPr lang="en-US" sz="1100">
                <a:solidFill>
                  <a:srgbClr val="1D1D1B"/>
                </a:solidFill>
              </a:rPr>
              <a:t>.</a:t>
            </a:r>
            <a:endParaRPr>
              <a:solidFill>
                <a:srgbClr val="2B454E"/>
              </a:solidFill>
            </a:endParaRPr>
          </a:p>
          <a:p>
            <a:pPr indent="-228600" lvl="0" marL="457200" marR="0" rtl="0" algn="l">
              <a:lnSpc>
                <a:spcPct val="100000"/>
              </a:lnSpc>
              <a:spcBef>
                <a:spcPts val="1000"/>
              </a:spcBef>
              <a:spcAft>
                <a:spcPts val="0"/>
              </a:spcAft>
              <a:buClr>
                <a:srgbClr val="000000"/>
              </a:buClr>
              <a:buSzPts val="1400"/>
              <a:buFont typeface="Arial"/>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εν συντομία πληροφορίες σχετικά με τις παραδοσιακές μεθόδους διδασκαλίας.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Αναφέρετε τα πλεονεκτήματα των ψηφιακών εργαλείων σε σχέση με τις παραδοσιακές μεθόδους διδασκαλίας:</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Αυξάνουν την εμπλοκή.</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Υποστηρίζουν διαφορετικά στυλ μάθησης.</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Παρέχουν άμεση ανατροφοδότηση.</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Τονίτε ότι τα σημερινά ψηφιακά εργαλεία μπορούν να συμβάλουν στη δημιουργία αυθεντικών, συμπεριληπτικών διαλέξεων, οι οποίες ευθυγραμμίζονται απόλυτα με το Πλαίσιο και τους στόχους του TINKER.</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σύντομες πληροφορίες για τα παρακάτωεργαλεία: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Δημιουργία διαδραστικού περιεχομένου όπως κουίζ, βίντεο και παρουσιάσεις. </a:t>
            </a:r>
            <a:r>
              <a:rPr b="0" i="0" lang="en-US" sz="1200" u="sng" cap="none" strike="noStrike">
                <a:solidFill>
                  <a:srgbClr val="0563C1"/>
                </a:solidFill>
                <a:latin typeface="Calibri"/>
                <a:ea typeface="Calibri"/>
                <a:cs typeface="Calibri"/>
                <a:sym typeface="Calibri"/>
                <a:hlinkClick r:id="rId2">
                  <a:extLst>
                    <a:ext uri="{A12FA001-AC4F-418D-AE19-62706E023703}">
                      <ahyp:hlinkClr val="tx"/>
                    </a:ext>
                  </a:extLst>
                </a:hlinkClick>
              </a:rPr>
              <a:t>https://h5p.org/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H5P QUIZ-Ένας δωρεάν τύπος περιεχομένου που βασίζεται σε HTML5 που επιτρέπει στους/στις δημιουργούς να δημιουργούν κουίζ.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Μια πλατφόρμα που βασίζεται σε παιχνίδια για την εκμάθηση προγραμματισμού μέσω πραγματικών προκλήσεων προγραμματισμού.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https://codecombat.com/</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Μια πλατφόρμα μάθησης με ζωντανά κουίζ για ενδιαφέρουσες αξιολογήσεις.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rPr>
              <a:t>https://kahoot.com/</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 Quizzes - Μια λειτουργία του Moodle για τη δημιουργία προσαρμοσμένων κουίζ και αξιολογήσεων. </a:t>
            </a:r>
            <a:r>
              <a:rPr b="0" i="0" lang="en-US" sz="1200" u="sng" cap="none" strike="noStrike">
                <a:solidFill>
                  <a:srgbClr val="0563C1"/>
                </a:solidFill>
                <a:latin typeface="Calibri"/>
                <a:ea typeface="Calibri"/>
                <a:cs typeface="Calibri"/>
                <a:sym typeface="Calibri"/>
                <a:hlinkClick r:id="rId6">
                  <a:extLst>
                    <a:ext uri="{A12FA001-AC4F-418D-AE19-62706E023703}">
                      <ahyp:hlinkClr val="tx"/>
                    </a:ext>
                  </a:extLst>
                </a:hlinkClick>
              </a:rPr>
              <a:t>https://moodle.org/</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Chatbots - Εργαλεία με βάση την Τεχνητή Νοημοσύνη για αυτοματοποιημένες αλληλεπιδράσεις και αξιολογήσεις των </a:t>
            </a:r>
            <a:r>
              <a:rPr lang="en-US"/>
              <a:t>μαθητών/μαθητριών</a:t>
            </a:r>
            <a:r>
              <a:rPr lang="en-US"/>
              <a:t>. Το ChatGPT μπορεί να αποτελέσει ένα τέτοιο παράδειγμα: </a:t>
            </a:r>
            <a:r>
              <a:rPr lang="en-US" u="sng">
                <a:solidFill>
                  <a:schemeClr val="hlink"/>
                </a:solidFill>
                <a:hlinkClick r:id="rId7"/>
              </a:rPr>
              <a:t>https://chatgpt.com/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Ένα διαδραστικό εργαλείο παρουσίασης για ζωντανές δημοσκοπήσεις, κουίζ και ερωτήσεις και απαντήσεις. </a:t>
            </a:r>
            <a:r>
              <a:rPr lang="en-US" u="sng">
                <a:solidFill>
                  <a:schemeClr val="hlink"/>
                </a:solidFill>
                <a:hlinkClick r:id="rId8"/>
              </a:rPr>
              <a:t>https://www.mentimeter.com/</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Ένας συνεργατικός διαδικτυακός πίνακας για την ανταλλαγή ιδεών, αρχείων και πολυμέσων. </a:t>
            </a:r>
            <a:r>
              <a:rPr b="0" i="0" lang="en-US" sz="1200" u="sng" cap="none" strike="noStrike">
                <a:solidFill>
                  <a:srgbClr val="0563C1"/>
                </a:solidFill>
                <a:latin typeface="Calibri"/>
                <a:ea typeface="Calibri"/>
                <a:cs typeface="Calibri"/>
                <a:sym typeface="Calibri"/>
                <a:hlinkClick r:id="rId9">
                  <a:extLst>
                    <a:ext uri="{A12FA001-AC4F-418D-AE19-62706E023703}">
                      <ahyp:hlinkClr val="tx"/>
                    </a:ext>
                  </a:extLst>
                </a:hlinkClick>
              </a:rPr>
              <a:t>https://padlet.com/</a:t>
            </a:r>
            <a:r>
              <a:rPr b="0" i="0" lang="en-US" sz="1200" u="none" cap="none" strike="noStrike">
                <a:solidFill>
                  <a:srgbClr val="000000"/>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Ένας ψηφιακός πίνακας για συνεργασία σε πραγματικό χρόνο. </a:t>
            </a:r>
            <a:r>
              <a:rPr b="0" i="0" lang="en-US" sz="1200" u="sng" cap="none" strike="noStrike">
                <a:solidFill>
                  <a:srgbClr val="0563C1"/>
                </a:solidFill>
                <a:latin typeface="Calibri"/>
                <a:ea typeface="Calibri"/>
                <a:cs typeface="Calibri"/>
                <a:sym typeface="Calibri"/>
                <a:hlinkClick r:id="rId10">
                  <a:extLst>
                    <a:ext uri="{A12FA001-AC4F-418D-AE19-62706E023703}">
                      <ahyp:hlinkClr val="tx"/>
                    </a:ext>
                  </a:extLst>
                </a:hlinkClick>
              </a:rPr>
              <a:t>https://workspace.google.com/products/jamboard/</a:t>
            </a:r>
            <a:r>
              <a:rPr b="0" i="0" lang="en-US" sz="1200" u="none" cap="none" strike="noStrike">
                <a:solidFill>
                  <a:srgbClr val="000000"/>
                </a:solidFill>
                <a:latin typeface="Calibri"/>
                <a:ea typeface="Calibri"/>
                <a:cs typeface="Calibri"/>
                <a:sym typeface="Calibri"/>
              </a:rPr>
              <a:t>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
                  </a:ext>
                </a:extLst>
              </a:rPr>
              <a:t>Αυτή είναι η Δραστηριότητα 1.</a:t>
            </a:r>
            <a:endParaRPr>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
                  </a:ext>
                </a:extLst>
              </a:rPr>
              <a:t>Το H5P είναι μια πλατφόρμα ανοικτού κώδικα που επιτρέπει στους/στις εκπαιδευτικούς να δημιουργούν διαδραστικά κουίζ, αξιολογήσεις και λοιπό ελκυστικό περιεχόμενο. Υποστηρίζει διάφορους τύπους ερωτήσεων, όπως πολλαπλής επιλογής, συμπλήρωσης κενών και drag-and-drop, καθιστώντας τη μάθηση πιο δυναμική και διαδραστική. URL: </a:t>
            </a:r>
            <a:r>
              <a:rPr lang="en-US" u="sng">
                <a:solidFill>
                  <a:schemeClr val="hlink"/>
                </a:solidFill>
                <a:hlinkClick r:id="rId2"/>
                <a:extLst>
                  <a:ext uri="http://customooxmlschemas.google.com/">
                    <go:slidesCustomData xmlns:go="http://customooxmlschemas.google.com/" textRoundtripDataId="5"/>
                  </a:ext>
                </a:extLst>
              </a:rPr>
              <a:t>https://h5p.org/</a:t>
            </a:r>
            <a:endParaRPr>
              <a:solidFill>
                <a:srgbClr val="2B454E"/>
              </a:solidFill>
              <a:extLst>
                <a:ext uri="http://customooxmlschemas.google.com/">
                  <go:slidesCustomData xmlns:go="http://customooxmlschemas.google.com/" textRoundtripDataId="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7"/>
                  </a:ext>
                </a:extLst>
              </a:rPr>
              <a:t>Το H5P Question Set είναι ένα ευέλικτο εργαλείο που επιτρέπει στους/στις εκπαιδευτικούς να δημιουργούν διαδραστικά κουίζ με πολλούς τύπους ερωτήσεων, όπως πολλαπλής επιλογής, σωστού/λάθους, συμπλήρωσης κενών, drag-and-drop και άλλα. Παρέχει άμεση ανατροφοδότηση, βαθμολόγηση και παρακολούθηση της προόδου, με αποτέλεσμα να θεωρείται ένα εξαιρετικό εργαλείο για διαμορφωτική αξιολόγηση. Τα Σύνολα Ερωτήσεων (Question Sets) μπορούν να ενσωματωθούν σε δικτυακούς τόπους, σε συστήματα διαχείρισης μάθησης (LMS) όπως το Moodle ή να χρησιμοποιηθούν ανεξάρτητα για την ενίσχυση της εμπλοκής και της μάθησης.</a:t>
            </a:r>
            <a:endParaRPr>
              <a:solidFill>
                <a:srgbClr val="2B454E"/>
              </a:solidFill>
              <a:extLst>
                <a:ext uri="http://customooxmlschemas.google.com/">
                  <go:slidesCustomData xmlns:go="http://customooxmlschemas.google.com/" textRoundtripDataId="8"/>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9"/>
                  </a:ext>
                </a:extLst>
              </a:rPr>
              <a:t>URL: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extLst>
                  <a:ext uri="http://customooxmlschemas.google.com/">
                    <go:slidesCustomData xmlns:go="http://customooxmlschemas.google.com/" textRoundtripDataId="10"/>
                  </a:ext>
                </a:extLst>
              </a:rPr>
              <a:t>https://h5p.org/question-set</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1"/>
                  </a:ext>
                </a:extLst>
              </a:rPr>
              <a:t> </a:t>
            </a:r>
            <a:endParaRPr>
              <a:solidFill>
                <a:srgbClr val="2B454E"/>
              </a:solidFill>
              <a:extLst>
                <a:ext uri="http://customooxmlschemas.google.com/">
                  <go:slidesCustomData xmlns:go="http://customooxmlschemas.google.com/" textRoundtripDataId="1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3"/>
                  </a:ext>
                </a:extLst>
              </a:rPr>
              <a:t>Το Kahoot! είναι μια πλατφόρμα μάθησης με βάση το παιχνίδι που επιτρέπει στους/στις εκπαιδευτικούς να δημιουργούν και να φιλοξενούν ζωντανά κουίζ, έρευνες και συζητήσεις. Οι </a:t>
            </a:r>
            <a:r>
              <a:rPr lang="en-US">
                <a:solidFill>
                  <a:srgbClr val="2B454E"/>
                </a:solidFill>
                <a:extLst>
                  <a:ext uri="http://customooxmlschemas.google.com/">
                    <go:slidesCustomData xmlns:go="http://customooxmlschemas.google.com/" textRoundtripDataId="14"/>
                  </a:ext>
                </a:extLst>
              </a:rPr>
              <a:t>μαθητές/μαθήτριες</a:t>
            </a:r>
            <a:r>
              <a:rPr lang="en-US">
                <a:solidFill>
                  <a:srgbClr val="2B454E"/>
                </a:solidFill>
                <a:extLst>
                  <a:ext uri="http://customooxmlschemas.google.com/">
                    <go:slidesCustomData xmlns:go="http://customooxmlschemas.google.com/" textRoundtripDataId="15"/>
                  </a:ext>
                </a:extLst>
              </a:rPr>
              <a:t> συμμετέχουν σε πραγματικό χρόνο χρησιμοποιώντας τις συσκευές τους, γεγονός που καθιστά τις αξιολογήσεις διασκεδαστικές και διαδραστικές, ενώ παράλληλα ενθαρρύνει τη συμμετοχή. Προσφέρει επίσης προκλήσεις με ρυθμό που καθορίζεται από τον/την ίδιο/ίδια τον/τη </a:t>
            </a:r>
            <a:r>
              <a:rPr lang="en-US">
                <a:solidFill>
                  <a:srgbClr val="2B454E"/>
                </a:solidFill>
                <a:extLst>
                  <a:ext uri="http://customooxmlschemas.google.com/">
                    <go:slidesCustomData xmlns:go="http://customooxmlschemas.google.com/" textRoundtripDataId="16"/>
                  </a:ext>
                </a:extLst>
              </a:rPr>
              <a:t>μαθητή/μαθήτρια</a:t>
            </a:r>
            <a:r>
              <a:rPr lang="en-US">
                <a:solidFill>
                  <a:srgbClr val="2B454E"/>
                </a:solidFill>
                <a:extLst>
                  <a:ext uri="http://customooxmlschemas.google.com/">
                    <go:slidesCustomData xmlns:go="http://customooxmlschemas.google.com/" textRoundtripDataId="17"/>
                  </a:ext>
                </a:extLst>
              </a:rPr>
              <a:t> για εξ αποστάσεως μάθηση. URL: </a:t>
            </a:r>
            <a:r>
              <a:rPr b="0" i="0" lang="en-US" sz="1200" u="sng" cap="none" strike="noStrike">
                <a:solidFill>
                  <a:srgbClr val="0563C1"/>
                </a:solidFill>
                <a:latin typeface="Calibri"/>
                <a:ea typeface="Calibri"/>
                <a:cs typeface="Calibri"/>
                <a:sym typeface="Calibri"/>
                <a:hlinkClick r:id="rId4">
                  <a:extLst>
                    <a:ext uri="{A12FA001-AC4F-418D-AE19-62706E023703}">
                      <ahyp:hlinkClr val="tx"/>
                    </a:ext>
                  </a:extLst>
                </a:hlinkClick>
                <a:extLst>
                  <a:ext uri="http://customooxmlschemas.google.com/">
                    <go:slidesCustomData xmlns:go="http://customooxmlschemas.google.com/" textRoundtripDataId="18"/>
                  </a:ext>
                </a:extLst>
              </a:rPr>
              <a:t>https://kahoot.com/</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19"/>
                  </a:ext>
                </a:extLst>
              </a:rPr>
              <a:t> </a:t>
            </a:r>
            <a:endParaRPr b="0" i="0"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1"/>
                  </a:ext>
                </a:extLst>
              </a:rPr>
              <a:t>Το CodeCombat είναι ένα διαδραστικό παιχνίδι προγραμματισμού που έχει σχεδιαστεί με στόχο να διδάσκει πραγματικές γλώσσες προγραμματισμού όπως η Python και η JavaScript μέσα από μια διασκεδαστική περιπέτεια σε στυλ RPG. Οι παίκτες/παίκτριες γράφουν πραγματικό κώδικα για να αντιμετωπίσουν προκλήσεις, να λύσουν γρίφους και να προχωρήσουν μέσα από τα επίπεδα, γεγονός που το καθιστά ένα εξαιρετικό εργαλείο για παιγνιώδη εκπαίδευση στον προγραμματισμό. </a:t>
            </a:r>
            <a:r>
              <a:rPr b="0" i="0" lang="en-US" sz="1200" u="sng" cap="none" strike="noStrike">
                <a:solidFill>
                  <a:srgbClr val="0563C1"/>
                </a:solidFill>
                <a:latin typeface="Calibri"/>
                <a:ea typeface="Calibri"/>
                <a:cs typeface="Calibri"/>
                <a:sym typeface="Calibri"/>
                <a:hlinkClick r:id="rId5">
                  <a:extLst>
                    <a:ext uri="{A12FA001-AC4F-418D-AE19-62706E023703}">
                      <ahyp:hlinkClr val="tx"/>
                    </a:ext>
                  </a:extLst>
                </a:hlinkClick>
                <a:extLst>
                  <a:ext uri="http://customooxmlschemas.google.com/">
                    <go:slidesCustomData xmlns:go="http://customooxmlschemas.google.com/" textRoundtripDataId="22"/>
                  </a:ext>
                </a:extLst>
              </a:rPr>
              <a:t>https://codecombat.com/</a:t>
            </a:r>
            <a:r>
              <a:rPr b="0" i="0" lang="en-US" sz="1200" u="none" cap="none" strike="noStrike">
                <a:solidFill>
                  <a:srgbClr val="2B454E"/>
                </a:solidFill>
                <a:latin typeface="Calibri"/>
                <a:ea typeface="Calibri"/>
                <a:cs typeface="Calibri"/>
                <a:sym typeface="Calibri"/>
                <a:extLst>
                  <a:ext uri="http://customooxmlschemas.google.com/">
                    <go:slidesCustomData xmlns:go="http://customooxmlschemas.google.com/" textRoundtripDataId="23"/>
                  </a:ext>
                </a:extLst>
              </a:rPr>
              <a:t> </a:t>
            </a:r>
            <a:endParaRPr>
              <a:solidFill>
                <a:srgbClr val="2B454E"/>
              </a:solidFill>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png"/><Relationship Id="rId4" Type="http://schemas.openxmlformats.org/officeDocument/2006/relationships/image" Target="../media/image3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8.jpg"/><Relationship Id="rId4" Type="http://schemas.openxmlformats.org/officeDocument/2006/relationships/image" Target="../media/image3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25.png"/><Relationship Id="rId13" Type="http://schemas.openxmlformats.org/officeDocument/2006/relationships/image" Target="../media/image9.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4.png"/><Relationship Id="rId4" Type="http://schemas.openxmlformats.org/officeDocument/2006/relationships/image" Target="../media/image5.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1.jpg"/><Relationship Id="rId7" Type="http://schemas.openxmlformats.org/officeDocument/2006/relationships/image" Target="../media/image15.png"/><Relationship Id="rId8"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25.png"/><Relationship Id="rId13" Type="http://schemas.openxmlformats.org/officeDocument/2006/relationships/image" Target="../media/image9.png"/><Relationship Id="rId12"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14.png"/><Relationship Id="rId4" Type="http://schemas.openxmlformats.org/officeDocument/2006/relationships/image" Target="../media/image5.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1.jpg"/><Relationship Id="rId7" Type="http://schemas.openxmlformats.org/officeDocument/2006/relationships/image" Target="../media/image15.png"/><Relationship Id="rId8"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doi.org/10.1080/1554480X.2024.2379789" TargetMode="External"/><Relationship Id="rId4" Type="http://schemas.openxmlformats.org/officeDocument/2006/relationships/hyperlink" Target="https://www.youtube.com/watch?v=-t8vC25bGI4&amp;pp=ygUkcHJhY3RpY2FsIHVzZXMgb2YgaDVwIHF1aXogcXVlc3Rpb25z" TargetMode="External"/><Relationship Id="rId5"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38.png"/></Relationships>
</file>

<file path=ppt/slides/_rels/slide29.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28.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25.png"/><Relationship Id="rId15" Type="http://schemas.openxmlformats.org/officeDocument/2006/relationships/hyperlink" Target="https://creativecommons.org/licenses/by-nc-nd/4.0/" TargetMode="External"/><Relationship Id="rId14" Type="http://schemas.openxmlformats.org/officeDocument/2006/relationships/image" Target="../media/image31.png"/><Relationship Id="rId5" Type="http://schemas.openxmlformats.org/officeDocument/2006/relationships/image" Target="../media/image11.jpg"/><Relationship Id="rId6" Type="http://schemas.openxmlformats.org/officeDocument/2006/relationships/image" Target="../media/image15.png"/><Relationship Id="rId7" Type="http://schemas.openxmlformats.org/officeDocument/2006/relationships/image" Target="../media/image12.png"/><Relationship Id="rId8"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Επιμορφωτικό σεμινάριο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51" name="Google Shape;151;g3501b5cbe11_1_11"/>
          <p:cNvSpPr txBox="1"/>
          <p:nvPr>
            <p:ph idx="1" type="body"/>
          </p:nvPr>
        </p:nvSpPr>
        <p:spPr>
          <a:xfrm>
            <a:off x="97970" y="752202"/>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το Kahoot;</a:t>
            </a:r>
            <a:br>
              <a:rPr b="1" lang="en-US" sz="2100">
                <a:solidFill>
                  <a:srgbClr val="000000"/>
                </a:solidFill>
              </a:rPr>
            </a:br>
            <a:r>
              <a:rPr lang="en-US" sz="2100">
                <a:solidFill>
                  <a:srgbClr val="000000"/>
                </a:solidFill>
              </a:rPr>
              <a:t> Το Kahoot είναι μια </a:t>
            </a:r>
            <a:r>
              <a:rPr b="1" lang="en-US" sz="2100">
                <a:solidFill>
                  <a:srgbClr val="000000"/>
                </a:solidFill>
              </a:rPr>
              <a:t>πλατφόρμα μάθησης με βάση το παιχνίδι </a:t>
            </a:r>
            <a:r>
              <a:rPr lang="en-US" sz="2100">
                <a:solidFill>
                  <a:srgbClr val="000000"/>
                </a:solidFill>
              </a:rPr>
              <a:t>που επιτρέπει στους/στις εκπαιδευτικούς να δημιουργούν και να φιλοξενούν </a:t>
            </a:r>
            <a:r>
              <a:rPr b="1" lang="en-US" sz="2100">
                <a:solidFill>
                  <a:srgbClr val="000000"/>
                </a:solidFill>
              </a:rPr>
              <a:t>ζωντανά κουίζ</a:t>
            </a:r>
            <a:r>
              <a:rPr lang="en-US" sz="2100">
                <a:solidFill>
                  <a:srgbClr val="000000"/>
                </a:solidFill>
              </a:rPr>
              <a:t>, έρευνες και δημοσκοπήσεις για να κάνουν τη μάθηση </a:t>
            </a:r>
            <a:r>
              <a:rPr b="1" lang="en-US" sz="2100">
                <a:solidFill>
                  <a:srgbClr val="000000"/>
                </a:solidFill>
              </a:rPr>
              <a:t>διασκεδαστική, γρήγορη και διαδραστική</a:t>
            </a:r>
            <a:r>
              <a:rPr lang="en-US" sz="2100">
                <a:solidFill>
                  <a:srgbClr val="000000"/>
                </a:solidFill>
              </a:rPr>
              <a:t>.</a:t>
            </a:r>
            <a:endParaRPr sz="21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Βασικά Xαρακτηριστικά: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Πολλαπλοί τύποι ερωτήσεων </a:t>
            </a:r>
            <a:r>
              <a:rPr lang="en-US" sz="1800">
                <a:solidFill>
                  <a:srgbClr val="000000"/>
                </a:solidFill>
              </a:rPr>
              <a:t>– Ασκήσεις πολλαπλής επιλογής, σωστού/λάθους, γρίφοι.</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Ζωντανή ή αυτορυθμιζόμενη μάθηση </a:t>
            </a:r>
            <a:r>
              <a:rPr lang="en-US" sz="1800">
                <a:solidFill>
                  <a:srgbClr val="000000"/>
                </a:solidFill>
              </a:rPr>
              <a:t>- Παιχνίδι στην τάξη ή ανάθεση ως εργασία για το σπίτι.</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Άμεση ανατροφοδότηση &amp; βαθμολογία </a:t>
            </a:r>
            <a:r>
              <a:rPr lang="en-US" sz="1800">
                <a:solidFill>
                  <a:srgbClr val="000000"/>
                </a:solidFill>
              </a:rPr>
              <a:t>- Παρακολουθεί την πρόοδο σε πραγματικό χρόνο.</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Συνεργατικό παιχνίδι </a:t>
            </a:r>
            <a:r>
              <a:rPr lang="en-US" sz="1800">
                <a:solidFill>
                  <a:srgbClr val="000000"/>
                </a:solidFill>
              </a:rPr>
              <a:t>- Η ομαδική λειτουργία προωθεί τη μάθηση μεταξύ συνομηλίκων.</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το Kahoot στην τάξη;</a:t>
            </a:r>
            <a:br>
              <a:rPr b="1" lang="en-US" sz="2100">
                <a:solidFill>
                  <a:srgbClr val="000000"/>
                </a:solidFill>
              </a:rPr>
            </a:br>
            <a:r>
              <a:rPr lang="en-US" sz="2100">
                <a:solidFill>
                  <a:srgbClr val="000000"/>
                </a:solidFill>
              </a:rPr>
              <a:t> ✅ Ενθαρρύνει τη συμμετοχή και τα κίνητρα.</a:t>
            </a:r>
            <a:br>
              <a:rPr lang="en-US" sz="2100">
                <a:solidFill>
                  <a:srgbClr val="000000"/>
                </a:solidFill>
              </a:rPr>
            </a:br>
            <a:r>
              <a:rPr lang="en-US" sz="2100">
                <a:solidFill>
                  <a:srgbClr val="000000"/>
                </a:solidFill>
              </a:rPr>
              <a:t> ✅ Ενισχύει βασικές έννοιες μέσω της παιχνιδοποίησης.</a:t>
            </a:r>
            <a:br>
              <a:rPr lang="en-US" sz="2100">
                <a:solidFill>
                  <a:srgbClr val="000000"/>
                </a:solidFill>
              </a:rPr>
            </a:br>
            <a:r>
              <a:rPr lang="en-US" sz="2100">
                <a:solidFill>
                  <a:srgbClr val="000000"/>
                </a:solidFill>
              </a:rPr>
              <a:t> ✅ Έχει απλή χρήση με οποιαδήποτε συσκευή.</a:t>
            </a:r>
            <a:br>
              <a:rPr lang="en-US" sz="2100">
                <a:solidFill>
                  <a:srgbClr val="000000"/>
                </a:solidFill>
              </a:rPr>
            </a:br>
            <a:r>
              <a:rPr lang="en-US" sz="2100">
                <a:solidFill>
                  <a:srgbClr val="000000"/>
                </a:solidFill>
              </a:rPr>
              <a:t> ✅ Παρέχει διαπιστώσεις σε πραγματικό χρόνο για διαμορφωτική αξιολόγηση.</a:t>
            </a:r>
            <a:endParaRPr sz="21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https://kahoot.com</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b="1" sz="24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9036424" y="4536141"/>
            <a:ext cx="3155576" cy="183776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59" name="Google Shape;159;g3501b5cbe11_1_20"/>
          <p:cNvSpPr txBox="1"/>
          <p:nvPr>
            <p:ph idx="1" type="body"/>
          </p:nvPr>
        </p:nvSpPr>
        <p:spPr>
          <a:xfrm>
            <a:off x="97970" y="5769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τα παιχνίδια κωδικοποίησης;</a:t>
            </a:r>
            <a:br>
              <a:rPr b="1" lang="en-US" sz="2100">
                <a:solidFill>
                  <a:srgbClr val="000000"/>
                </a:solidFill>
              </a:rPr>
            </a:br>
            <a:r>
              <a:rPr lang="en-US" sz="2100">
                <a:solidFill>
                  <a:srgbClr val="000000"/>
                </a:solidFill>
              </a:rPr>
              <a:t>Τα παιχνίδια κωδικοποίησης, όπως το </a:t>
            </a:r>
            <a:r>
              <a:rPr b="1" lang="en-US" sz="2100">
                <a:solidFill>
                  <a:srgbClr val="000000"/>
                </a:solidFill>
              </a:rPr>
              <a:t>CodeCombat</a:t>
            </a:r>
            <a:r>
              <a:rPr lang="en-US" sz="2100">
                <a:solidFill>
                  <a:srgbClr val="000000"/>
                </a:solidFill>
              </a:rPr>
              <a:t>, το </a:t>
            </a:r>
            <a:r>
              <a:rPr b="1" lang="en-US" sz="2100">
                <a:solidFill>
                  <a:srgbClr val="000000"/>
                </a:solidFill>
              </a:rPr>
              <a:t>Scratch </a:t>
            </a:r>
            <a:r>
              <a:rPr lang="en-US" sz="2100">
                <a:solidFill>
                  <a:srgbClr val="000000"/>
                </a:solidFill>
              </a:rPr>
              <a:t>ή το </a:t>
            </a:r>
            <a:r>
              <a:rPr b="1" lang="en-US" sz="2100">
                <a:solidFill>
                  <a:srgbClr val="000000"/>
                </a:solidFill>
              </a:rPr>
              <a:t>Tynker</a:t>
            </a:r>
            <a:r>
              <a:rPr lang="en-US" sz="2100">
                <a:solidFill>
                  <a:srgbClr val="000000"/>
                </a:solidFill>
              </a:rPr>
              <a:t>, διδάσκουν έννοιες προγραμματισμού μέσω </a:t>
            </a:r>
            <a:r>
              <a:rPr b="1" lang="en-US" sz="2100">
                <a:solidFill>
                  <a:srgbClr val="000000"/>
                </a:solidFill>
              </a:rPr>
              <a:t>διαδραστικών, βασισμένων σε παιχνίδια περιβαλλόντων </a:t>
            </a:r>
            <a:r>
              <a:rPr lang="en-US" sz="2100">
                <a:solidFill>
                  <a:srgbClr val="000000"/>
                </a:solidFill>
              </a:rPr>
              <a:t>που κάνουν την εκμάθηση του κώδικα διασκεδαστική και ελκυστική.</a:t>
            </a:r>
            <a:endParaRPr sz="21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Βασικά Χαρακτηριστικά: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Μηχανική παιχνιδιών </a:t>
            </a:r>
            <a:r>
              <a:rPr lang="en-US" sz="1800">
                <a:solidFill>
                  <a:srgbClr val="000000"/>
                </a:solidFill>
              </a:rPr>
              <a:t>- Οι </a:t>
            </a:r>
            <a:r>
              <a:rPr lang="en-US" sz="1800">
                <a:solidFill>
                  <a:srgbClr val="000000"/>
                </a:solidFill>
              </a:rPr>
              <a:t>μαθητές/μαθήτριες</a:t>
            </a:r>
            <a:r>
              <a:rPr lang="en-US" sz="1800">
                <a:solidFill>
                  <a:srgbClr val="000000"/>
                </a:solidFill>
              </a:rPr>
              <a:t> γράφουν πραγματικό κώδικα για να ολοκληρώσουν τα επίπεδα του παιχνιδιού.</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  Υποστηρίζει πολλαπλές γλώσσες </a:t>
            </a:r>
            <a:r>
              <a:rPr lang="en-US" sz="1800">
                <a:solidFill>
                  <a:srgbClr val="000000"/>
                </a:solidFill>
              </a:rPr>
              <a:t>- Python, JavaScript, Blockly κ.λπ.</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Προκλήσεις επίλυσης προβλημάτων </a:t>
            </a:r>
            <a:r>
              <a:rPr lang="en-US" sz="1800">
                <a:solidFill>
                  <a:srgbClr val="000000"/>
                </a:solidFill>
              </a:rPr>
              <a:t>- Χτίστε τη λογική σκέψη μέσα από γρίφους.</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Παρακολούθηση προόδου </a:t>
            </a:r>
            <a:r>
              <a:rPr lang="en-US" sz="1800">
                <a:solidFill>
                  <a:srgbClr val="000000"/>
                </a:solidFill>
              </a:rPr>
              <a:t>- Δείτε την ανάπτυξη του/της </a:t>
            </a:r>
            <a:r>
              <a:rPr lang="en-US" sz="1800">
                <a:solidFill>
                  <a:srgbClr val="000000"/>
                </a:solidFill>
              </a:rPr>
              <a:t>μαθητή/μαθήτρια</a:t>
            </a:r>
            <a:r>
              <a:rPr lang="en-US" sz="1800">
                <a:solidFill>
                  <a:srgbClr val="000000"/>
                </a:solidFill>
              </a:rPr>
              <a:t>ς και την απόκτηση δεξιοτήτων.</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παιχνίδια κωδικοποίησης στην εκπαίδευση;</a:t>
            </a:r>
            <a:br>
              <a:rPr b="1" lang="en-US" sz="2100">
                <a:solidFill>
                  <a:srgbClr val="000000"/>
                </a:solidFill>
              </a:rPr>
            </a:br>
            <a:r>
              <a:rPr lang="en-US" sz="2100">
                <a:solidFill>
                  <a:srgbClr val="000000"/>
                </a:solidFill>
              </a:rPr>
              <a:t> ✅ Κάνουν την κωδικοποίηση προσιτή και ευχάριστη.</a:t>
            </a:r>
            <a:br>
              <a:rPr lang="en-US" sz="2100">
                <a:solidFill>
                  <a:srgbClr val="000000"/>
                </a:solidFill>
              </a:rPr>
            </a:br>
            <a:r>
              <a:rPr lang="en-US" sz="2100">
                <a:solidFill>
                  <a:srgbClr val="000000"/>
                </a:solidFill>
              </a:rPr>
              <a:t> ✅ Ενθαρρύνουν τον πειραματισμό και τη δημιουργικότητα.</a:t>
            </a:r>
            <a:br>
              <a:rPr lang="en-US" sz="2100">
                <a:solidFill>
                  <a:srgbClr val="000000"/>
                </a:solidFill>
              </a:rPr>
            </a:br>
            <a:r>
              <a:rPr lang="en-US" sz="2100">
                <a:solidFill>
                  <a:srgbClr val="000000"/>
                </a:solidFill>
              </a:rPr>
              <a:t> ✅ Αναπτύσσουν την υπολογιστική σκέψη και την ανθεκτικότητα.</a:t>
            </a:r>
            <a:br>
              <a:rPr lang="en-US" sz="2100">
                <a:solidFill>
                  <a:srgbClr val="000000"/>
                </a:solidFill>
              </a:rPr>
            </a:br>
            <a:r>
              <a:rPr lang="en-US" sz="2100">
                <a:solidFill>
                  <a:srgbClr val="000000"/>
                </a:solidFill>
              </a:rPr>
              <a:t> ✅ Είναι ιδανικά για ατομική ή ομαδική εργασία.</a:t>
            </a:r>
            <a:endParaRPr sz="2100">
              <a:solidFill>
                <a:srgbClr val="000000"/>
              </a:solidFill>
            </a:endParaRPr>
          </a:p>
          <a:p>
            <a:pPr indent="0" lvl="0" marL="0" marR="0" rtl="0" algn="l">
              <a:lnSpc>
                <a:spcPct val="90000"/>
              </a:lnSpc>
              <a:spcBef>
                <a:spcPts val="1200"/>
              </a:spcBef>
              <a:spcAft>
                <a:spcPts val="0"/>
              </a:spcAft>
              <a:buSzPts val="2200"/>
              <a:buNone/>
            </a:pPr>
            <a:r>
              <a:rPr b="1" lang="en-US" sz="1800" u="sng">
                <a:solidFill>
                  <a:schemeClr val="hlink"/>
                </a:solidFill>
                <a:hlinkClick r:id="rId3"/>
              </a:rPr>
              <a:t>https://codecombat.com</a:t>
            </a:r>
            <a:endParaRPr b="1" sz="18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9502588" y="4625788"/>
            <a:ext cx="2539882" cy="223221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Συζητήστε </a:t>
            </a:r>
            <a:r>
              <a:rPr lang="en-US" sz="3800"/>
              <a:t>με ποιους τρόπους υποστηρίζει κάθε εργαλείο: </a:t>
            </a:r>
            <a:endParaRPr sz="3800"/>
          </a:p>
          <a:p>
            <a:pPr indent="-469900" lvl="2" marL="1371600" marR="0" rtl="0" algn="l">
              <a:lnSpc>
                <a:spcPct val="90000"/>
              </a:lnSpc>
              <a:spcBef>
                <a:spcPts val="1000"/>
              </a:spcBef>
              <a:spcAft>
                <a:spcPts val="0"/>
              </a:spcAft>
              <a:buSzPts val="3800"/>
              <a:buChar char="•"/>
            </a:pPr>
            <a:r>
              <a:rPr b="1" lang="en-US" sz="3800"/>
              <a:t>την Εμπλοκή</a:t>
            </a:r>
            <a:r>
              <a:rPr b="1" lang="en-US" sz="3800">
                <a:latin typeface="Arial"/>
                <a:ea typeface="Arial"/>
                <a:cs typeface="Arial"/>
                <a:sym typeface="Arial"/>
              </a:rPr>
              <a:t>·</a:t>
            </a:r>
            <a:endParaRPr b="1" sz="3800"/>
          </a:p>
          <a:p>
            <a:pPr indent="-469900" lvl="2" marL="1371600" marR="0" rtl="0" algn="l">
              <a:lnSpc>
                <a:spcPct val="90000"/>
              </a:lnSpc>
              <a:spcBef>
                <a:spcPts val="0"/>
              </a:spcBef>
              <a:spcAft>
                <a:spcPts val="0"/>
              </a:spcAft>
              <a:buSzPts val="3800"/>
              <a:buChar char="•"/>
            </a:pPr>
            <a:r>
              <a:rPr b="1" lang="en-US" sz="3800"/>
              <a:t>τη Δημιουργικότητα</a:t>
            </a:r>
            <a:r>
              <a:rPr b="1" lang="en-US" sz="3800">
                <a:latin typeface="Arial"/>
                <a:ea typeface="Arial"/>
                <a:cs typeface="Arial"/>
                <a:sym typeface="Arial"/>
              </a:rPr>
              <a:t>·</a:t>
            </a:r>
            <a:endParaRPr b="1" sz="3800"/>
          </a:p>
          <a:p>
            <a:pPr indent="-469900" lvl="2" marL="1371600" marR="0" rtl="0" algn="l">
              <a:lnSpc>
                <a:spcPct val="90000"/>
              </a:lnSpc>
              <a:spcBef>
                <a:spcPts val="0"/>
              </a:spcBef>
              <a:spcAft>
                <a:spcPts val="0"/>
              </a:spcAft>
              <a:buSzPts val="3800"/>
              <a:buChar char="•"/>
            </a:pPr>
            <a:r>
              <a:rPr b="1" lang="en-US" sz="3800"/>
              <a:t>την Αξιολόγηση.</a:t>
            </a:r>
            <a:endParaRPr sz="3800"/>
          </a:p>
          <a:p>
            <a:pPr indent="0" lvl="0" marL="0" marR="0" rtl="0" algn="l">
              <a:lnSpc>
                <a:spcPct val="90000"/>
              </a:lnSpc>
              <a:spcBef>
                <a:spcPts val="1000"/>
              </a:spcBef>
              <a:spcAft>
                <a:spcPts val="0"/>
              </a:spcAft>
              <a:buSzPts val="2200"/>
              <a:buNone/>
            </a:pPr>
            <a:r>
              <a:t/>
            </a:r>
            <a:endParaRPr sz="3800"/>
          </a:p>
          <a:p>
            <a:pPr indent="0" lvl="0" marL="0" marR="0" rtl="0" algn="ctr">
              <a:lnSpc>
                <a:spcPct val="90000"/>
              </a:lnSpc>
              <a:spcBef>
                <a:spcPts val="1000"/>
              </a:spcBef>
              <a:spcAft>
                <a:spcPts val="0"/>
              </a:spcAft>
              <a:buSzPts val="2200"/>
              <a:buNone/>
            </a:pPr>
            <a:r>
              <a:rPr b="1" lang="en-US" sz="3800"/>
              <a:t>Ποιο εργαλείο θεωρείτε πιο χρήσιμο για την τάξη;</a:t>
            </a:r>
            <a:endParaRPr b="1" sz="3800"/>
          </a:p>
          <a:p>
            <a:pPr indent="0" lvl="0" marL="0" marR="0" rtl="0" algn="ctr">
              <a:lnSpc>
                <a:spcPct val="90000"/>
              </a:lnSpc>
              <a:spcBef>
                <a:spcPts val="1000"/>
              </a:spcBef>
              <a:spcAft>
                <a:spcPts val="0"/>
              </a:spcAft>
              <a:buSzPts val="2200"/>
              <a:buNone/>
            </a:pPr>
            <a:r>
              <a:rPr lang="en-US" sz="3800"/>
              <a:t>(Συμπεριλάβετε τη γνώμη σας στο νήμα συζήτησης)</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74" name="Google Shape;174;g3408979d82a_0_3"/>
          <p:cNvSpPr txBox="1"/>
          <p:nvPr/>
        </p:nvSpPr>
        <p:spPr>
          <a:xfrm>
            <a:off x="340350" y="947800"/>
            <a:ext cx="11644800" cy="642429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Τίτλος κουίζ:</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(Δώστε στο κουίζ έναν σαφή και περιεκτικό τίτλο, π.χ. «Κουίζ Βασικών Δεξιοτήτων Πληροφορικής» ή «Εισαγωγή στους Αλγόριθμους»)</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Πληροφορίες για το κουίζ</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Διδακτικό αντικείμενο: </a:t>
            </a:r>
            <a:r>
              <a:rPr b="0" i="1" lang="en-US" sz="2400" u="none" cap="none" strike="noStrike">
                <a:solidFill>
                  <a:srgbClr val="000000"/>
                </a:solidFill>
                <a:latin typeface="Calibri"/>
                <a:ea typeface="Calibri"/>
                <a:cs typeface="Calibri"/>
                <a:sym typeface="Calibri"/>
              </a:rPr>
              <a:t>(π.χ. Μαθηματικά, Φυσικές Επιστήμες, Πληροφορική, Ψηφιακός Γραμματισμός)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Βαθμίδα/ Ηλικιακή ομάδα: </a:t>
            </a:r>
            <a:r>
              <a:rPr b="0" i="1" lang="en-US" sz="2400" u="none" cap="none" strike="noStrike">
                <a:solidFill>
                  <a:srgbClr val="000000"/>
                </a:solidFill>
                <a:latin typeface="Calibri"/>
                <a:ea typeface="Calibri"/>
                <a:cs typeface="Calibri"/>
                <a:sym typeface="Calibri"/>
              </a:rPr>
              <a:t>(π.χ. Πρωτοβάθμια: 8-10 ετών, Δευτεροβάθμια: 14-16 ετών)</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Τύπος κουίζ: </a:t>
            </a:r>
            <a:r>
              <a:rPr b="0" i="1" lang="en-US" sz="2400" u="none" cap="none" strike="noStrike">
                <a:solidFill>
                  <a:srgbClr val="000000"/>
                </a:solidFill>
                <a:latin typeface="Calibri"/>
                <a:ea typeface="Calibri"/>
                <a:cs typeface="Calibri"/>
                <a:sym typeface="Calibri"/>
              </a:rPr>
              <a:t>(Διαμορφωτική / Αθροιστική αξιολόγηση / Κουίζ εξάσκησης)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Χρονικό όριο: </a:t>
            </a:r>
            <a:r>
              <a:rPr b="0" i="1" lang="en-US" sz="2400" u="none" cap="none" strike="noStrike">
                <a:solidFill>
                  <a:srgbClr val="000000"/>
                </a:solidFill>
                <a:latin typeface="Calibri"/>
                <a:ea typeface="Calibri"/>
                <a:cs typeface="Calibri"/>
                <a:sym typeface="Calibri"/>
              </a:rPr>
              <a:t>(π.χ. 15 λεπτά, 30 λεπτά ή χωρίς όριο)</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Αριθμός επιτρεπόμενων προσπαθειών: </a:t>
            </a:r>
            <a:r>
              <a:rPr b="0" i="1" lang="en-US" sz="2400" u="none" cap="none" strike="noStrike">
                <a:solidFill>
                  <a:srgbClr val="000000"/>
                </a:solidFill>
                <a:latin typeface="Calibri"/>
                <a:ea typeface="Calibri"/>
                <a:cs typeface="Calibri"/>
                <a:sym typeface="Calibri"/>
              </a:rPr>
              <a:t>(μία/πολλαπλές προσπάθειες)</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Βαθμός επιτυχίας: </a:t>
            </a:r>
            <a:r>
              <a:rPr b="0" i="1" lang="en-US" sz="2400" u="none" cap="none" strike="noStrike">
                <a:solidFill>
                  <a:srgbClr val="000000"/>
                </a:solidFill>
                <a:latin typeface="Calibri"/>
                <a:ea typeface="Calibri"/>
                <a:cs typeface="Calibri"/>
                <a:sym typeface="Calibri"/>
              </a:rPr>
              <a:t>(π.χ. απαιτούμενο ποσοστό επιτυχίας: 70% )</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81" name="Google Shape;181;g3408979d82a_0_73"/>
          <p:cNvSpPr txBox="1"/>
          <p:nvPr/>
        </p:nvSpPr>
        <p:spPr>
          <a:xfrm>
            <a:off x="224120" y="797442"/>
            <a:ext cx="11692200" cy="6512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800"/>
              <a:buFont typeface="Arial"/>
              <a:buNone/>
            </a:pPr>
            <a:r>
              <a:rPr b="1" i="0" lang="en-US" sz="2800" u="none" cap="none" strike="noStrike">
                <a:solidFill>
                  <a:srgbClr val="000000"/>
                </a:solidFill>
                <a:latin typeface="Calibri"/>
                <a:ea typeface="Calibri"/>
                <a:cs typeface="Calibri"/>
                <a:sym typeface="Calibri"/>
              </a:rPr>
              <a:t>2. Μαθησιακοί στόχοι</a:t>
            </a:r>
            <a:endParaRPr b="1" i="0" sz="28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800"/>
              <a:buFont typeface="Arial"/>
              <a:buNone/>
            </a:pPr>
            <a:r>
              <a:rPr b="0" i="1" lang="en-US" sz="2800" u="none" cap="none" strike="noStrike">
                <a:solidFill>
                  <a:srgbClr val="000000"/>
                </a:solidFill>
                <a:latin typeface="Calibri"/>
                <a:ea typeface="Calibri"/>
                <a:cs typeface="Calibri"/>
                <a:sym typeface="Calibri"/>
              </a:rPr>
              <a:t>(Τι πρέπει να μάθουν ή να αποδείξουν οι </a:t>
            </a:r>
            <a:r>
              <a:rPr i="1" lang="en-US" sz="2800">
                <a:latin typeface="Calibri"/>
                <a:ea typeface="Calibri"/>
                <a:cs typeface="Calibri"/>
                <a:sym typeface="Calibri"/>
              </a:rPr>
              <a:t>μαθητές/μαθήτριες</a:t>
            </a:r>
            <a:r>
              <a:rPr b="0" i="1" lang="en-US" sz="2800" u="none" cap="none" strike="noStrike">
                <a:solidFill>
                  <a:srgbClr val="000000"/>
                </a:solidFill>
                <a:latin typeface="Calibri"/>
                <a:ea typeface="Calibri"/>
                <a:cs typeface="Calibri"/>
                <a:sym typeface="Calibri"/>
              </a:rPr>
              <a:t> μέσω αυτού του κουίζ; Χρησιμοποιήστε ρήματα δράσης όπως «εντοπίζω», «εξηγώ», «εφαρμόζω»).</a:t>
            </a: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1: </a:t>
            </a:r>
            <a:r>
              <a:rPr b="0" i="1" lang="en-US" sz="2800" u="none" cap="none" strike="noStrike">
                <a:solidFill>
                  <a:srgbClr val="000000"/>
                </a:solidFill>
                <a:latin typeface="Calibri"/>
                <a:ea typeface="Calibri"/>
                <a:cs typeface="Calibri"/>
                <a:sym typeface="Calibri"/>
              </a:rPr>
              <a:t>(π.χ. να εντοπίζουν τα μέρη ενός Η/Υ)</a:t>
            </a:r>
            <a:br>
              <a:rPr b="0" i="1" lang="en-US" sz="2800" u="none" cap="none" strike="noStrike">
                <a:solidFill>
                  <a:srgbClr val="000000"/>
                </a:solidFill>
                <a:latin typeface="Calibri"/>
                <a:ea typeface="Calibri"/>
                <a:cs typeface="Calibri"/>
                <a:sym typeface="Calibri"/>
              </a:rPr>
            </a:b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2: </a:t>
            </a:r>
            <a:r>
              <a:rPr b="0" i="1" lang="en-US" sz="2800" u="none" cap="none" strike="noStrike">
                <a:solidFill>
                  <a:srgbClr val="000000"/>
                </a:solidFill>
                <a:latin typeface="Calibri"/>
                <a:ea typeface="Calibri"/>
                <a:cs typeface="Calibri"/>
                <a:sym typeface="Calibri"/>
              </a:rPr>
              <a:t>(π.χ. να εφαρμόζουν απλή λογική κωδικοποίησης για την επίλυση ενός προβλήματος)</a:t>
            </a:r>
            <a:br>
              <a:rPr b="0" i="1" lang="en-US" sz="2800" u="none" cap="none" strike="noStrike">
                <a:solidFill>
                  <a:srgbClr val="000000"/>
                </a:solidFill>
                <a:latin typeface="Calibri"/>
                <a:ea typeface="Calibri"/>
                <a:cs typeface="Calibri"/>
                <a:sym typeface="Calibri"/>
              </a:rPr>
            </a:br>
            <a:endParaRPr b="0" i="1" sz="28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2800" u="none" cap="none" strike="noStrike">
                <a:solidFill>
                  <a:srgbClr val="000000"/>
                </a:solidFill>
                <a:latin typeface="Calibri"/>
                <a:ea typeface="Calibri"/>
                <a:cs typeface="Calibri"/>
                <a:sym typeface="Calibri"/>
              </a:rPr>
              <a:t>Στόχος 3: </a:t>
            </a:r>
            <a:r>
              <a:rPr b="0" i="1" lang="en-US" sz="2800" u="none" cap="none" strike="noStrike">
                <a:solidFill>
                  <a:srgbClr val="000000"/>
                </a:solidFill>
                <a:latin typeface="Calibri"/>
                <a:ea typeface="Calibri"/>
                <a:cs typeface="Calibri"/>
                <a:sym typeface="Calibri"/>
              </a:rPr>
              <a:t>(π.χ. να εξηγούν τη σημασία των κανόνων διαδικτυακής ασφάλειας)</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graphicFrame>
        <p:nvGraphicFramePr>
          <p:cNvPr id="188" name="Google Shape;188;g3408979d82a_0_78"/>
          <p:cNvGraphicFramePr/>
          <p:nvPr/>
        </p:nvGraphicFramePr>
        <p:xfrm>
          <a:off x="199825" y="2048000"/>
          <a:ext cx="3000000" cy="3000000"/>
        </p:xfrm>
        <a:graphic>
          <a:graphicData uri="http://schemas.openxmlformats.org/drawingml/2006/table">
            <a:tbl>
              <a:tblPr>
                <a:noFill/>
                <a:tableStyleId>{3FB63538-091C-499D-9045-AFCA5AB8AC0B}</a:tableStyleId>
              </a:tblPr>
              <a:tblGrid>
                <a:gridCol w="396225"/>
                <a:gridCol w="1237750"/>
                <a:gridCol w="2742950"/>
                <a:gridCol w="3006675"/>
                <a:gridCol w="1360400"/>
                <a:gridCol w="2996800"/>
              </a:tblGrid>
              <a:tr h="2286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Τύπος ερώτησης</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Κείμενο ερώτησης</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Επιλογές απάντησης / Μορφή</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Σωστή απάντηση</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Ανατροφοδότηση (προαιρετικά)</a:t>
                      </a:r>
                      <a:endParaRPr b="1"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Πολλαπλή επιλογή</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Ποια είναι η πρωτεύουσα της Γαλλίας;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 Βερολίνο β) Μαδρίτη γ) Παρίσι δ) Ρώμη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γ) Παρίσι</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Σωστά! Το Παρίσι είναι η πρωτεύουσα της Γαλλίας.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Σωστό/Λάθος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Το νερό βράζει στους 100°C.</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 / Λάθος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Σωστό</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Μπράβο! Αυτό ισχύει στο επίπεδο της θάλασσας.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Συμπλήρωση κενών</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Ο μεγαλύτερος πλανήτης του ηλιακού μας συστήματος είναι ο ________.</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Πλαίσιο κειμένου ανοικτού τύπου</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Δίας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Να θυμάστε: Ο Δίας είναι ο μεγαλύτερος πλανήτης!</a:t>
                      </a:r>
                      <a:endParaRPr sz="1600" u="none" cap="none" strike="noStrike">
                        <a:latin typeface="Calibri"/>
                        <a:ea typeface="Calibri"/>
                        <a:cs typeface="Calibri"/>
                        <a:sym typeface="Calibri"/>
                      </a:endParaRPr>
                    </a:p>
                  </a:txBody>
                  <a:tcPr marT="91425" marB="91425" marR="91425" marL="91425"/>
                </a:tc>
              </a:tr>
              <a:tr h="228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Drag and Drop</a:t>
                      </a:r>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Ταξινομήστε τα ζώα σε θηλαστικά και πτηνά.</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Κατάλογος ονομάτων ζώων + κατηγορίες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Σωστή ταξινόμηση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Θηλαστικά: Λιοντάρι, Δελφίνι</a:t>
                      </a:r>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Πουλιά: Παπαγάλος, Αετός.</a:t>
                      </a:r>
                      <a:endParaRPr sz="1600" u="none" cap="none" strike="noStrike">
                        <a:latin typeface="Calibri"/>
                        <a:ea typeface="Calibri"/>
                        <a:cs typeface="Calibri"/>
                        <a:sym typeface="Calibri"/>
                      </a:endParaRPr>
                    </a:p>
                  </a:txBody>
                  <a:tcPr marT="91425" marB="91425" marR="91425" marL="91425"/>
                </a:tc>
              </a:tr>
              <a:tr h="32471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Αντιστοίχιση</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Αντιστοιχίστε τον εφευρέτη με την εφεύρεσή του.</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Αριστερή στήλη: Ονόματα</a:t>
                      </a:r>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Δεξιά στήλη: Εφεύρεσεις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Σωστές αντιστοιχίσεις</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Alan Turing → Επιστήμη των Υπολογιστών.</a:t>
                      </a:r>
                      <a:endParaRPr sz="16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99825" y="502741"/>
            <a:ext cx="11740800" cy="183996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Τύποι ερωτήσεων &amp; δομή</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1200"/>
              </a:spcAft>
              <a:buClr>
                <a:srgbClr val="000000"/>
              </a:buClr>
              <a:buSzPts val="2000"/>
              <a:buFont typeface="Arial"/>
              <a:buNone/>
            </a:pPr>
            <a:r>
              <a:rPr b="0" i="1" lang="en-US" sz="2000" u="none" cap="none" strike="noStrike">
                <a:solidFill>
                  <a:srgbClr val="000000"/>
                </a:solidFill>
                <a:latin typeface="Calibri"/>
                <a:ea typeface="Calibri"/>
                <a:cs typeface="Calibri"/>
                <a:sym typeface="Calibri"/>
              </a:rPr>
              <a:t>(Ένα ισορροπημένο κουίζ περιλαμβάνει ποικίλες μορφές ερωτήσεων για την αξιολόγηση διαφόρων δεξιοτήτων.)</a:t>
            </a:r>
            <a:endParaRPr b="0" i="1" sz="20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196" name="Google Shape;196;g3408979d82a_0_83"/>
          <p:cNvSpPr txBox="1"/>
          <p:nvPr/>
        </p:nvSpPr>
        <p:spPr>
          <a:xfrm>
            <a:off x="0" y="797442"/>
            <a:ext cx="11644800" cy="6672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4. Στρατηγική ανατροφοδότησης</a:t>
            </a:r>
            <a:endParaRPr b="1"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Άμεση Ανατροφοδότηση: </a:t>
            </a:r>
            <a:r>
              <a:rPr b="0" i="0" lang="en-US" sz="2100" u="none" cap="none" strike="noStrike">
                <a:solidFill>
                  <a:srgbClr val="000000"/>
                </a:solidFill>
                <a:latin typeface="Calibri"/>
                <a:ea typeface="Calibri"/>
                <a:cs typeface="Calibri"/>
                <a:sym typeface="Calibri"/>
              </a:rPr>
              <a:t>Για παράδειγμα, εμφάνιση των σωστών απαντήσεων μετά από κάθε ερώτηση ή στο τέλος.</a:t>
            </a:r>
            <a:endParaRPr b="0"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Υποδείξεις (κατά περίπτωση):</a:t>
            </a:r>
            <a:r>
              <a:rPr b="0" i="0" lang="en-US" sz="2100" u="none" cap="none" strike="noStrike">
                <a:solidFill>
                  <a:srgbClr val="000000"/>
                </a:solidFill>
                <a:latin typeface="Calibri"/>
                <a:ea typeface="Calibri"/>
                <a:cs typeface="Calibri"/>
                <a:sym typeface="Calibri"/>
              </a:rPr>
              <a:t> Δώστε προαιρετικές υποδείξεις για δύσκολες ερωτήσεις.</a:t>
            </a:r>
            <a:endParaRPr b="0"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Επιλογές Επανάληψης:</a:t>
            </a:r>
            <a:r>
              <a:rPr b="0" i="0" lang="en-US" sz="2100" u="none" cap="none" strike="noStrike">
                <a:solidFill>
                  <a:srgbClr val="000000"/>
                </a:solidFill>
                <a:latin typeface="Calibri"/>
                <a:ea typeface="Calibri"/>
                <a:cs typeface="Calibri"/>
                <a:sym typeface="Calibri"/>
              </a:rPr>
              <a:t> Επιτρέψτε στους/στις </a:t>
            </a:r>
            <a:r>
              <a:rPr lang="en-US" sz="2100">
                <a:latin typeface="Calibri"/>
                <a:ea typeface="Calibri"/>
                <a:cs typeface="Calibri"/>
                <a:sym typeface="Calibri"/>
              </a:rPr>
              <a:t>μαθητές/μαθήτριες</a:t>
            </a:r>
            <a:r>
              <a:rPr b="0" i="0" lang="en-US" sz="2100" u="none" cap="none" strike="noStrike">
                <a:solidFill>
                  <a:srgbClr val="000000"/>
                </a:solidFill>
                <a:latin typeface="Calibri"/>
                <a:ea typeface="Calibri"/>
                <a:cs typeface="Calibri"/>
                <a:sym typeface="Calibri"/>
              </a:rPr>
              <a:t> να να απαντήσουν ξανά σε ερωτήσεις που απάντησαν λανθασμένα (αν πρόκειται για διαμορφωτική αξιολόγηση).</a:t>
            </a:r>
            <a:endParaRPr b="0" i="0" sz="21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100"/>
              <a:buFont typeface="Arial"/>
              <a:buNone/>
            </a:pPr>
            <a:r>
              <a:t/>
            </a:r>
            <a:endParaRPr b="0" i="0" sz="21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5. Ρυθμίσεις κουίζ &amp; προσβασιμότητα</a:t>
            </a:r>
            <a:endParaRPr b="1" i="0"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Τυχαιοποίηση: </a:t>
            </a:r>
            <a:r>
              <a:rPr b="0" i="1" lang="en-US" sz="2100" u="none" cap="none" strike="noStrike">
                <a:solidFill>
                  <a:srgbClr val="000000"/>
                </a:solidFill>
                <a:latin typeface="Calibri"/>
                <a:ea typeface="Calibri"/>
                <a:cs typeface="Calibri"/>
                <a:sym typeface="Calibri"/>
              </a:rPr>
              <a:t>Ανακατέψτε τις ερωτήσεις και τις επιλογές απαντήσεων για να αποτρέψετε την απομνημόνευση.</a:t>
            </a:r>
            <a:endParaRPr b="0" i="1"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Προσαρμοστική λειτουργία: </a:t>
            </a:r>
            <a:r>
              <a:rPr b="0" i="1" lang="en-US" sz="2100" u="none" cap="none" strike="noStrike">
                <a:solidFill>
                  <a:srgbClr val="000000"/>
                </a:solidFill>
                <a:latin typeface="Calibri"/>
                <a:ea typeface="Calibri"/>
                <a:cs typeface="Calibri"/>
                <a:sym typeface="Calibri"/>
              </a:rPr>
              <a:t>Επιτρέπει υποδείξεις και δεύτερες προσπάθειες για λανθασμένες απαντήσεις.</a:t>
            </a:r>
            <a:endParaRPr b="0" i="1" sz="21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100" u="none" cap="none" strike="noStrike">
                <a:solidFill>
                  <a:srgbClr val="000000"/>
                </a:solidFill>
                <a:latin typeface="Calibri"/>
                <a:ea typeface="Calibri"/>
                <a:cs typeface="Calibri"/>
                <a:sym typeface="Calibri"/>
              </a:rPr>
              <a:t>Προβληματισμοί προσβασιμότητας: </a:t>
            </a:r>
            <a:r>
              <a:rPr b="0" i="1" lang="en-US" sz="2100" u="none" cap="none" strike="noStrike">
                <a:solidFill>
                  <a:srgbClr val="000000"/>
                </a:solidFill>
                <a:latin typeface="Calibri"/>
                <a:ea typeface="Calibri"/>
                <a:cs typeface="Calibri"/>
                <a:sym typeface="Calibri"/>
              </a:rPr>
              <a:t>Εξασφαλίστε την αναγνωσιμότητα, αποφύγετε πολύπλοκες διατυπώσεις, παρέχετε επιλογές ήχου εάν χρειάζεται.</a:t>
            </a:r>
            <a:br>
              <a:rPr b="0" i="1" lang="en-US" sz="2100" u="none" cap="none" strike="noStrike">
                <a:solidFill>
                  <a:srgbClr val="000000"/>
                </a:solidFill>
                <a:latin typeface="Calibri"/>
                <a:ea typeface="Calibri"/>
                <a:cs typeface="Calibri"/>
                <a:sym typeface="Calibri"/>
              </a:rPr>
            </a:br>
            <a:endParaRPr b="0" i="1" sz="21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Σχεδιασμός κουίζ με ένα διαδικτυακό εργαλείο (</a:t>
            </a:r>
            <a:r>
              <a:rPr b="1" lang="en-US" sz="2600">
                <a:solidFill>
                  <a:srgbClr val="FFFFFF"/>
                </a:solidFill>
              </a:rPr>
              <a:t>πρότυπο δημιουργίας κουίζ)</a:t>
            </a:r>
            <a:endParaRPr sz="3300">
              <a:solidFill>
                <a:srgbClr val="FFFFFF"/>
              </a:solidFill>
            </a:endParaRPr>
          </a:p>
        </p:txBody>
      </p:sp>
      <p:sp>
        <p:nvSpPr>
          <p:cNvPr id="203" name="Google Shape;203;g3408979d82a_0_88"/>
          <p:cNvSpPr txBox="1"/>
          <p:nvPr/>
        </p:nvSpPr>
        <p:spPr>
          <a:xfrm>
            <a:off x="64625" y="1055500"/>
            <a:ext cx="11394900" cy="54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Τελική αναθεώρηση &amp; δημοσίευση</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Δοκιμή του κουίζ: </a:t>
            </a:r>
            <a:r>
              <a:rPr b="0" i="1" lang="en-US" sz="2400" u="none" cap="none" strike="noStrike">
                <a:solidFill>
                  <a:srgbClr val="000000"/>
                </a:solidFill>
                <a:latin typeface="Calibri"/>
                <a:ea typeface="Calibri"/>
                <a:cs typeface="Calibri"/>
                <a:sym typeface="Calibri"/>
              </a:rPr>
              <a:t>Ελέγξτε για λάθη, ασαφή διατύπωση και λειτουργικότητα.</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Ορισμός ημερομηνίας λήξης: </a:t>
            </a:r>
            <a:r>
              <a:rPr b="0" i="1" lang="en-US" sz="2400" u="none" cap="none" strike="noStrike">
                <a:solidFill>
                  <a:srgbClr val="000000"/>
                </a:solidFill>
                <a:latin typeface="Calibri"/>
                <a:ea typeface="Calibri"/>
                <a:cs typeface="Calibri"/>
                <a:sym typeface="Calibri"/>
              </a:rPr>
              <a:t>Αν πρόκειται για εργασία ή τεστ.</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Δημοσίευση και παρακολούθηση επιδόσεων: </a:t>
            </a:r>
            <a:r>
              <a:rPr b="0" i="1" lang="en-US" sz="2400" u="none" cap="none" strike="noStrike">
                <a:solidFill>
                  <a:srgbClr val="000000"/>
                </a:solidFill>
                <a:latin typeface="Calibri"/>
                <a:ea typeface="Calibri"/>
                <a:cs typeface="Calibri"/>
                <a:sym typeface="Calibri"/>
              </a:rPr>
              <a:t>Χρησιμοποιήστε εργαλεία ανάλυσης για την παρακολούθηση της προόδου των </a:t>
            </a:r>
            <a:r>
              <a:rPr i="1" lang="en-US" sz="2400">
                <a:latin typeface="Calibri"/>
                <a:ea typeface="Calibri"/>
                <a:cs typeface="Calibri"/>
                <a:sym typeface="Calibri"/>
              </a:rPr>
              <a:t>μαθητών/μαθητριών</a:t>
            </a:r>
            <a:r>
              <a:rPr b="0" i="1" lang="en-US" sz="2400" u="none" cap="none" strike="noStrike">
                <a:solidFill>
                  <a:srgbClr val="000000"/>
                </a:solidFill>
                <a:latin typeface="Calibri"/>
                <a:ea typeface="Calibri"/>
                <a:cs typeface="Calibri"/>
                <a:sym typeface="Calibri"/>
              </a:rPr>
              <a:t>.</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Πρόσθετες σημειώσεις </a:t>
            </a:r>
            <a:r>
              <a:rPr b="1" i="1" lang="en-US" sz="2400" u="none" cap="none" strike="noStrike">
                <a:solidFill>
                  <a:srgbClr val="000000"/>
                </a:solidFill>
                <a:latin typeface="Calibri"/>
                <a:ea typeface="Calibri"/>
                <a:cs typeface="Calibri"/>
                <a:sym typeface="Calibri"/>
              </a:rPr>
              <a:t>(προαιρετικά)</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Ειδικές οδηγίες για τους/τις </a:t>
            </a:r>
            <a:r>
              <a:rPr lang="en-US" sz="2400">
                <a:latin typeface="Calibri"/>
                <a:ea typeface="Calibri"/>
                <a:cs typeface="Calibri"/>
                <a:sym typeface="Calibri"/>
              </a:rPr>
              <a:t>μαθητές/μαθήτριες</a:t>
            </a:r>
            <a:r>
              <a:rPr b="0" i="0" lang="en-US" sz="2400" u="none" cap="none" strike="noStrike">
                <a:solidFill>
                  <a:srgbClr val="000000"/>
                </a:solidFill>
                <a:latin typeface="Calibri"/>
                <a:ea typeface="Calibri"/>
                <a:cs typeface="Calibri"/>
                <a:sym typeface="Calibri"/>
              </a:rPr>
              <a:t>.</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Σύνδεσμος (link) με υλικό μελέτης ή περιεχόμενο αναθεώρησης πριν από το τεστ.</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Σημειώσεις σχετικά με τη δυσκολία του κουίζ ή τον εκτιμώμενο χρόνο ολοκλήρωσης.</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10" name="Google Shape;210;g3408979d82a_0_9"/>
          <p:cNvSpPr txBox="1"/>
          <p:nvPr>
            <p:ph idx="1" type="body"/>
          </p:nvPr>
        </p:nvSpPr>
        <p:spPr>
          <a:xfrm>
            <a:off x="97971" y="797442"/>
            <a:ext cx="867706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200">
                <a:solidFill>
                  <a:srgbClr val="000000"/>
                </a:solidFill>
                <a:latin typeface="Arial"/>
                <a:ea typeface="Arial"/>
                <a:cs typeface="Arial"/>
                <a:sym typeface="Arial"/>
              </a:rPr>
              <a:t>1. Ορίστε ένα κουίζ H5P.</a:t>
            </a:r>
            <a:endParaRPr b="1" sz="12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200">
                <a:solidFill>
                  <a:srgbClr val="000000"/>
                </a:solidFill>
                <a:latin typeface="Arial"/>
                <a:ea typeface="Arial"/>
                <a:cs typeface="Arial"/>
                <a:sym typeface="Arial"/>
              </a:rPr>
              <a:t>Βήμα 1ο: Επιλέξτε τον σωστό τύπο περιεχομένου H5P.</a:t>
            </a:r>
            <a:endParaRPr b="1" sz="12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200">
                <a:solidFill>
                  <a:srgbClr val="000000"/>
                </a:solidFill>
                <a:latin typeface="Arial"/>
                <a:ea typeface="Arial"/>
                <a:cs typeface="Arial"/>
                <a:sym typeface="Arial"/>
              </a:rPr>
              <a:t>Κουίζ (σύνολο ερωτήσεων):</a:t>
            </a:r>
            <a:r>
              <a:rPr lang="en-US" sz="1200">
                <a:solidFill>
                  <a:srgbClr val="000000"/>
                </a:solidFill>
                <a:latin typeface="Arial"/>
                <a:ea typeface="Arial"/>
                <a:cs typeface="Arial"/>
                <a:sym typeface="Arial"/>
              </a:rPr>
              <a:t> Μια συλλογή πολλαπλών τύπων ερωτήσεων.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Πολλαπλή επιλογή:</a:t>
            </a:r>
            <a:r>
              <a:rPr lang="en-US" sz="1200">
                <a:solidFill>
                  <a:srgbClr val="000000"/>
                </a:solidFill>
                <a:latin typeface="Arial"/>
                <a:ea typeface="Arial"/>
                <a:cs typeface="Arial"/>
                <a:sym typeface="Arial"/>
              </a:rPr>
              <a:t> Επιτρέπει μία ή πολλαπλές σωστές απαντήσεις.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Σωστό/Λάθος:</a:t>
            </a:r>
            <a:r>
              <a:rPr lang="en-US" sz="1200">
                <a:solidFill>
                  <a:srgbClr val="000000"/>
                </a:solidFill>
                <a:latin typeface="Arial"/>
                <a:ea typeface="Arial"/>
                <a:cs typeface="Arial"/>
                <a:sym typeface="Arial"/>
              </a:rPr>
              <a:t> Μια απλή δυαδική μορφή ερώτησης.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Συμπλήρωση κενών:</a:t>
            </a:r>
            <a:r>
              <a:rPr lang="en-US" sz="1200">
                <a:solidFill>
                  <a:srgbClr val="000000"/>
                </a:solidFill>
                <a:latin typeface="Arial"/>
                <a:ea typeface="Arial"/>
                <a:cs typeface="Arial"/>
                <a:sym typeface="Arial"/>
              </a:rPr>
              <a:t> Ζητά από τους/τις χρήστες/χρήστριες να πληκτρολογήσουν τις λέξεις που λείπουν.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Drag and Drop: </a:t>
            </a:r>
            <a:r>
              <a:rPr lang="en-US" sz="1200">
                <a:solidFill>
                  <a:srgbClr val="000000"/>
                </a:solidFill>
                <a:latin typeface="Arial"/>
                <a:ea typeface="Arial"/>
                <a:cs typeface="Arial"/>
                <a:sym typeface="Arial"/>
              </a:rPr>
              <a:t>Οι χρήστες/χρήστριες αντιστοιχίζουν στοιχεία σύροντάς τα στις σωστές θέσεις.</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200">
                <a:solidFill>
                  <a:srgbClr val="000000"/>
                </a:solidFill>
                <a:latin typeface="Arial"/>
                <a:ea typeface="Arial"/>
                <a:cs typeface="Arial"/>
                <a:sym typeface="Arial"/>
              </a:rPr>
              <a:t>Flashcards:</a:t>
            </a:r>
            <a:r>
              <a:rPr lang="en-US" sz="1200">
                <a:solidFill>
                  <a:srgbClr val="000000"/>
                </a:solidFill>
                <a:latin typeface="Arial"/>
                <a:ea typeface="Arial"/>
                <a:cs typeface="Arial"/>
                <a:sym typeface="Arial"/>
              </a:rPr>
              <a:t> Ιδανικές για επανάληψη λεξιλογίου ή εννοιών.</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200">
                <a:solidFill>
                  <a:srgbClr val="000000"/>
                </a:solidFill>
                <a:latin typeface="Arial"/>
                <a:ea typeface="Arial"/>
                <a:cs typeface="Arial"/>
                <a:sym typeface="Arial"/>
              </a:rPr>
              <a:t>Βήμα 2ο: Δημιουργήστε ένα νέο κουίζ.</a:t>
            </a:r>
            <a:endParaRPr b="1" sz="12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200">
                <a:solidFill>
                  <a:srgbClr val="000000"/>
                </a:solidFill>
                <a:latin typeface="Arial"/>
                <a:ea typeface="Arial"/>
                <a:cs typeface="Arial"/>
                <a:sym typeface="Arial"/>
              </a:rPr>
              <a:t>Μεταβείτε </a:t>
            </a:r>
            <a:r>
              <a:rPr b="1" lang="en-US" sz="1200">
                <a:solidFill>
                  <a:srgbClr val="000000"/>
                </a:solidFill>
                <a:latin typeface="Arial"/>
                <a:ea typeface="Arial"/>
                <a:cs typeface="Arial"/>
                <a:sym typeface="Arial"/>
              </a:rPr>
              <a:t>στο LMS </a:t>
            </a:r>
            <a:r>
              <a:rPr lang="en-US" sz="1200">
                <a:solidFill>
                  <a:srgbClr val="000000"/>
                </a:solidFill>
                <a:latin typeface="Arial"/>
                <a:ea typeface="Arial"/>
                <a:cs typeface="Arial"/>
                <a:sym typeface="Arial"/>
              </a:rPr>
              <a:t>σας </a:t>
            </a:r>
            <a:r>
              <a:rPr b="1" lang="en-US" sz="1200">
                <a:solidFill>
                  <a:srgbClr val="000000"/>
                </a:solidFill>
                <a:latin typeface="Arial"/>
                <a:ea typeface="Arial"/>
                <a:cs typeface="Arial"/>
                <a:sym typeface="Arial"/>
              </a:rPr>
              <a:t>(</a:t>
            </a:r>
            <a:r>
              <a:rPr lang="en-US" sz="1200">
                <a:solidFill>
                  <a:srgbClr val="000000"/>
                </a:solidFill>
                <a:latin typeface="Arial"/>
                <a:ea typeface="Arial"/>
                <a:cs typeface="Arial"/>
                <a:sym typeface="Arial"/>
              </a:rPr>
              <a:t>π.χ. </a:t>
            </a:r>
            <a:r>
              <a:rPr b="1" lang="en-US" sz="1200">
                <a:solidFill>
                  <a:srgbClr val="000000"/>
                </a:solidFill>
                <a:latin typeface="Arial"/>
                <a:ea typeface="Arial"/>
                <a:cs typeface="Arial"/>
                <a:sym typeface="Arial"/>
              </a:rPr>
              <a:t>Moodle, WordPress, Drupal) </a:t>
            </a:r>
            <a:r>
              <a:rPr lang="en-US" sz="1200">
                <a:solidFill>
                  <a:srgbClr val="000000"/>
                </a:solidFill>
                <a:latin typeface="Arial"/>
                <a:ea typeface="Arial"/>
                <a:cs typeface="Arial"/>
                <a:sym typeface="Arial"/>
              </a:rPr>
              <a:t>στο οποίο είναι εγκατεστημένο το H5P.</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200">
                <a:solidFill>
                  <a:srgbClr val="000000"/>
                </a:solidFill>
                <a:latin typeface="Arial"/>
                <a:ea typeface="Arial"/>
                <a:cs typeface="Arial"/>
                <a:sym typeface="Arial"/>
              </a:rPr>
              <a:t>Επιλέξτε </a:t>
            </a:r>
            <a:r>
              <a:rPr b="1" lang="en-US" sz="1200">
                <a:solidFill>
                  <a:srgbClr val="000000"/>
                </a:solidFill>
                <a:latin typeface="Arial"/>
                <a:ea typeface="Arial"/>
                <a:cs typeface="Arial"/>
                <a:sym typeface="Arial"/>
              </a:rPr>
              <a:t>"Add New H5P Activity" </a:t>
            </a:r>
            <a:r>
              <a:rPr lang="en-US" sz="1200">
                <a:solidFill>
                  <a:srgbClr val="000000"/>
                </a:solidFill>
                <a:latin typeface="Arial"/>
                <a:ea typeface="Arial"/>
                <a:cs typeface="Arial"/>
                <a:sym typeface="Arial"/>
              </a:rPr>
              <a:t>και επιλέξτε </a:t>
            </a:r>
            <a:r>
              <a:rPr b="1" lang="en-US" sz="1200">
                <a:solidFill>
                  <a:srgbClr val="000000"/>
                </a:solidFill>
                <a:latin typeface="Arial"/>
                <a:ea typeface="Arial"/>
                <a:cs typeface="Arial"/>
                <a:sym typeface="Arial"/>
              </a:rPr>
              <a:t>"Question Set" </a:t>
            </a:r>
            <a:r>
              <a:rPr lang="en-US" sz="1200">
                <a:solidFill>
                  <a:srgbClr val="000000"/>
                </a:solidFill>
                <a:latin typeface="Arial"/>
                <a:ea typeface="Arial"/>
                <a:cs typeface="Arial"/>
                <a:sym typeface="Arial"/>
              </a:rPr>
              <a:t>ή τον επιθυμητό τύπο κουίζ.</a:t>
            </a:r>
            <a:br>
              <a:rPr lang="en-US" sz="1200">
                <a:solidFill>
                  <a:srgbClr val="000000"/>
                </a:solidFill>
                <a:latin typeface="Arial"/>
                <a:ea typeface="Arial"/>
                <a:cs typeface="Arial"/>
                <a:sym typeface="Arial"/>
              </a:rPr>
            </a:br>
            <a:endParaRPr sz="1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200">
                <a:solidFill>
                  <a:srgbClr val="000000"/>
                </a:solidFill>
                <a:latin typeface="Arial"/>
                <a:ea typeface="Arial"/>
                <a:cs typeface="Arial"/>
                <a:sym typeface="Arial"/>
              </a:rPr>
              <a:t>Δώστε στο κουίζ σας έναν </a:t>
            </a:r>
            <a:r>
              <a:rPr b="1" lang="en-US" sz="1200">
                <a:solidFill>
                  <a:srgbClr val="000000"/>
                </a:solidFill>
                <a:latin typeface="Arial"/>
                <a:ea typeface="Arial"/>
                <a:cs typeface="Arial"/>
                <a:sym typeface="Arial"/>
              </a:rPr>
              <a:t>τίτλο </a:t>
            </a:r>
            <a:r>
              <a:rPr lang="en-US" sz="1200">
                <a:solidFill>
                  <a:srgbClr val="000000"/>
                </a:solidFill>
                <a:latin typeface="Arial"/>
                <a:ea typeface="Arial"/>
                <a:cs typeface="Arial"/>
                <a:sym typeface="Arial"/>
              </a:rPr>
              <a:t>και μια </a:t>
            </a:r>
            <a:r>
              <a:rPr b="1" lang="en-US" sz="1200">
                <a:solidFill>
                  <a:srgbClr val="000000"/>
                </a:solidFill>
                <a:latin typeface="Arial"/>
                <a:ea typeface="Arial"/>
                <a:cs typeface="Arial"/>
                <a:sym typeface="Arial"/>
              </a:rPr>
              <a:t>σύντομη εισαγωγή </a:t>
            </a:r>
            <a:r>
              <a:rPr lang="en-US" sz="1200">
                <a:solidFill>
                  <a:srgbClr val="000000"/>
                </a:solidFill>
                <a:latin typeface="Arial"/>
                <a:ea typeface="Arial"/>
                <a:cs typeface="Arial"/>
                <a:sym typeface="Arial"/>
              </a:rPr>
              <a:t>για να καθοδηγήσετε τους/τις </a:t>
            </a:r>
            <a:r>
              <a:rPr lang="en-US" sz="1200">
                <a:solidFill>
                  <a:srgbClr val="000000"/>
                </a:solidFill>
                <a:latin typeface="Arial"/>
                <a:ea typeface="Arial"/>
                <a:cs typeface="Arial"/>
                <a:sym typeface="Arial"/>
              </a:rPr>
              <a:t>μαθητές/μαθήτριες</a:t>
            </a:r>
            <a:r>
              <a:rPr lang="en-US" sz="1200">
                <a:solidFill>
                  <a:srgbClr val="000000"/>
                </a:solidFill>
                <a:latin typeface="Arial"/>
                <a:ea typeface="Arial"/>
                <a:cs typeface="Arial"/>
                <a:sym typeface="Arial"/>
              </a:rPr>
              <a:t>.</a:t>
            </a:r>
            <a:endParaRPr b="1" sz="1200"/>
          </a:p>
        </p:txBody>
      </p:sp>
      <p:pic>
        <p:nvPicPr>
          <p:cNvPr id="211" name="Google Shape;211;g3408979d82a_0_9"/>
          <p:cNvPicPr preferRelativeResize="0"/>
          <p:nvPr/>
        </p:nvPicPr>
        <p:blipFill rotWithShape="1">
          <a:blip r:embed="rId3">
            <a:alphaModFix/>
          </a:blip>
          <a:srcRect b="0" l="0" r="0" t="0"/>
          <a:stretch/>
        </p:blipFill>
        <p:spPr>
          <a:xfrm>
            <a:off x="8775032" y="1071760"/>
            <a:ext cx="3416968" cy="266073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18" name="Google Shape;218;g3408979d82a_0_27"/>
          <p:cNvSpPr txBox="1"/>
          <p:nvPr>
            <p:ph idx="1" type="body"/>
          </p:nvPr>
        </p:nvSpPr>
        <p:spPr>
          <a:xfrm>
            <a:off x="97973" y="881750"/>
            <a:ext cx="579750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Σχεδιάστε αποτελεσματικές ερωτήσεις για 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000">
                <a:solidFill>
                  <a:srgbClr val="000000"/>
                </a:solidFill>
                <a:latin typeface="Arial"/>
                <a:ea typeface="Arial"/>
                <a:cs typeface="Arial"/>
                <a:sym typeface="Arial"/>
              </a:rPr>
              <a:t>Γενικές Βέλτιστες Πρακτικές:</a:t>
            </a:r>
            <a:endParaRPr b="1" sz="10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000">
                <a:solidFill>
                  <a:srgbClr val="000000"/>
                </a:solidFill>
                <a:latin typeface="Arial"/>
                <a:ea typeface="Arial"/>
                <a:cs typeface="Arial"/>
                <a:sym typeface="Arial"/>
              </a:rPr>
              <a:t>Χρησιμοποιήστε </a:t>
            </a:r>
            <a:r>
              <a:rPr b="1" lang="en-US" sz="1000">
                <a:solidFill>
                  <a:srgbClr val="000000"/>
                </a:solidFill>
                <a:latin typeface="Arial"/>
                <a:ea typeface="Arial"/>
                <a:cs typeface="Arial"/>
                <a:sym typeface="Arial"/>
              </a:rPr>
              <a:t>σαφή, συνοπτική γλώσσα </a:t>
            </a:r>
            <a:r>
              <a:rPr lang="en-US" sz="1000">
                <a:solidFill>
                  <a:srgbClr val="000000"/>
                </a:solidFill>
                <a:latin typeface="Arial"/>
                <a:ea typeface="Arial"/>
                <a:cs typeface="Arial"/>
                <a:sym typeface="Arial"/>
              </a:rPr>
              <a:t>που να ανταποκρίνεται στο επίπεδο ανάγνωσης των </a:t>
            </a:r>
            <a:r>
              <a:rPr lang="en-US" sz="1000">
                <a:solidFill>
                  <a:srgbClr val="000000"/>
                </a:solidFill>
                <a:latin typeface="Arial"/>
                <a:ea typeface="Arial"/>
                <a:cs typeface="Arial"/>
                <a:sym typeface="Arial"/>
              </a:rPr>
              <a:t>μαθητών/μαθητριών</a:t>
            </a:r>
            <a:r>
              <a:rPr lang="en-US" sz="1000">
                <a:solidFill>
                  <a:srgbClr val="000000"/>
                </a:solidFill>
                <a:latin typeface="Arial"/>
                <a:ea typeface="Arial"/>
                <a:cs typeface="Arial"/>
                <a:sym typeface="Arial"/>
              </a:rPr>
              <a:t>.</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Αποφύγετε </a:t>
            </a:r>
            <a:r>
              <a:rPr b="1" lang="en-US" sz="1000">
                <a:solidFill>
                  <a:srgbClr val="000000"/>
                </a:solidFill>
                <a:latin typeface="Arial"/>
                <a:ea typeface="Arial"/>
                <a:cs typeface="Arial"/>
                <a:sym typeface="Arial"/>
              </a:rPr>
              <a:t>δύσκολες ή παραπλανητικές ερωτήσεις - διατυπώστε </a:t>
            </a:r>
            <a:r>
              <a:rPr lang="en-US" sz="1000">
                <a:solidFill>
                  <a:srgbClr val="000000"/>
                </a:solidFill>
                <a:latin typeface="Arial"/>
                <a:ea typeface="Arial"/>
                <a:cs typeface="Arial"/>
                <a:sym typeface="Arial"/>
              </a:rPr>
              <a:t>τες με σαφήνεια.</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Βεβαιωθείτε ότι </a:t>
            </a:r>
            <a:r>
              <a:rPr b="1" lang="en-US" sz="1000">
                <a:solidFill>
                  <a:srgbClr val="000000"/>
                </a:solidFill>
                <a:latin typeface="Arial"/>
                <a:ea typeface="Arial"/>
                <a:cs typeface="Arial"/>
                <a:sym typeface="Arial"/>
              </a:rPr>
              <a:t>οι ερωτήσεις ευθυγραμμίζονται με τους μαθησιακούς στόχους</a:t>
            </a:r>
            <a:r>
              <a:rPr lang="en-US" sz="1000">
                <a:solidFill>
                  <a:srgbClr val="000000"/>
                </a:solidFill>
                <a:latin typeface="Arial"/>
                <a:ea typeface="Arial"/>
                <a:cs typeface="Arial"/>
                <a:sym typeface="Arial"/>
              </a:rPr>
              <a:t>.</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Συμπεριλάβετε </a:t>
            </a:r>
            <a:r>
              <a:rPr b="1" lang="en-US" sz="1000">
                <a:solidFill>
                  <a:srgbClr val="000000"/>
                </a:solidFill>
                <a:latin typeface="Arial"/>
                <a:ea typeface="Arial"/>
                <a:cs typeface="Arial"/>
                <a:sym typeface="Arial"/>
              </a:rPr>
              <a:t>ανατροφοδότηση για σωστές και λανθασμένες </a:t>
            </a:r>
            <a:r>
              <a:rPr lang="en-US" sz="1000">
                <a:solidFill>
                  <a:srgbClr val="000000"/>
                </a:solidFill>
                <a:latin typeface="Arial"/>
                <a:ea typeface="Arial"/>
                <a:cs typeface="Arial"/>
                <a:sym typeface="Arial"/>
              </a:rPr>
              <a:t>απαντήσεις για να ενισχύσετε τη μάθηση.</a:t>
            </a:r>
            <a:br>
              <a:rPr lang="en-US" sz="1000">
                <a:solidFill>
                  <a:srgbClr val="000000"/>
                </a:solidFill>
                <a:latin typeface="Arial"/>
                <a:ea typeface="Arial"/>
                <a:cs typeface="Arial"/>
                <a:sym typeface="Arial"/>
              </a:rPr>
            </a:br>
            <a:endParaRPr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000">
                <a:solidFill>
                  <a:srgbClr val="000000"/>
                </a:solidFill>
                <a:latin typeface="Arial"/>
                <a:ea typeface="Arial"/>
                <a:cs typeface="Arial"/>
                <a:sym typeface="Arial"/>
              </a:rPr>
              <a:t>Ερωτήσεις Πολλαπλής Επιλογής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000">
                <a:solidFill>
                  <a:srgbClr val="000000"/>
                </a:solidFill>
                <a:latin typeface="Arial"/>
                <a:ea typeface="Arial"/>
                <a:cs typeface="Arial"/>
                <a:sym typeface="Arial"/>
              </a:rPr>
              <a:t>✅ Δώστε </a:t>
            </a:r>
            <a:r>
              <a:rPr b="1" lang="en-US" sz="1000">
                <a:solidFill>
                  <a:srgbClr val="000000"/>
                </a:solidFill>
                <a:latin typeface="Arial"/>
                <a:ea typeface="Arial"/>
                <a:cs typeface="Arial"/>
                <a:sym typeface="Arial"/>
              </a:rPr>
              <a:t>2-4 επιλογές απαντήσεων </a:t>
            </a:r>
            <a:r>
              <a:rPr lang="en-US" sz="1000">
                <a:solidFill>
                  <a:srgbClr val="000000"/>
                </a:solidFill>
                <a:latin typeface="Arial"/>
                <a:ea typeface="Arial"/>
                <a:cs typeface="Arial"/>
                <a:sym typeface="Arial"/>
              </a:rPr>
              <a:t>(μία ή περισσότερες σωστές επιλογές).</a:t>
            </a:r>
            <a:br>
              <a:rPr lang="en-US" sz="1000">
                <a:solidFill>
                  <a:srgbClr val="000000"/>
                </a:solidFill>
                <a:latin typeface="Arial"/>
                <a:ea typeface="Arial"/>
                <a:cs typeface="Arial"/>
                <a:sym typeface="Arial"/>
              </a:rPr>
            </a:br>
            <a:r>
              <a:rPr lang="en-US" sz="1000">
                <a:solidFill>
                  <a:srgbClr val="000000"/>
                </a:solidFill>
                <a:latin typeface="Arial"/>
                <a:ea typeface="Arial"/>
                <a:cs typeface="Arial"/>
                <a:sym typeface="Arial"/>
              </a:rPr>
              <a:t>✅ Αποφύγετε </a:t>
            </a:r>
            <a:r>
              <a:rPr b="1" lang="en-US" sz="1000">
                <a:solidFill>
                  <a:srgbClr val="000000"/>
                </a:solidFill>
                <a:latin typeface="Arial"/>
                <a:ea typeface="Arial"/>
                <a:cs typeface="Arial"/>
                <a:sym typeface="Arial"/>
              </a:rPr>
              <a:t>τις υπερβολικά παρόμοιες </a:t>
            </a:r>
            <a:r>
              <a:rPr lang="en-US" sz="1000">
                <a:solidFill>
                  <a:srgbClr val="000000"/>
                </a:solidFill>
                <a:latin typeface="Arial"/>
                <a:ea typeface="Arial"/>
                <a:cs typeface="Arial"/>
                <a:sym typeface="Arial"/>
              </a:rPr>
              <a:t>επιλογές απαντήσεων.</a:t>
            </a:r>
            <a:br>
              <a:rPr lang="en-US" sz="1000">
                <a:solidFill>
                  <a:srgbClr val="000000"/>
                </a:solidFill>
                <a:latin typeface="Arial"/>
                <a:ea typeface="Arial"/>
                <a:cs typeface="Arial"/>
                <a:sym typeface="Arial"/>
              </a:rPr>
            </a:br>
            <a:r>
              <a:rPr lang="en-US" sz="1000">
                <a:solidFill>
                  <a:srgbClr val="000000"/>
                </a:solidFill>
                <a:latin typeface="Arial"/>
                <a:ea typeface="Arial"/>
                <a:cs typeface="Arial"/>
                <a:sym typeface="Arial"/>
              </a:rPr>
              <a:t>✅ Χρησιμοποιήστε </a:t>
            </a:r>
            <a:r>
              <a:rPr b="1" lang="en-US" sz="1000">
                <a:solidFill>
                  <a:srgbClr val="000000"/>
                </a:solidFill>
                <a:latin typeface="Arial"/>
                <a:ea typeface="Arial"/>
                <a:cs typeface="Arial"/>
                <a:sym typeface="Arial"/>
              </a:rPr>
              <a:t>απαντήσεις αποπροσανατολισμού (λανθασμένες επιλογές) </a:t>
            </a:r>
            <a:r>
              <a:rPr lang="en-US" sz="1000">
                <a:solidFill>
                  <a:srgbClr val="000000"/>
                </a:solidFill>
                <a:latin typeface="Arial"/>
                <a:ea typeface="Arial"/>
                <a:cs typeface="Arial"/>
                <a:sym typeface="Arial"/>
              </a:rPr>
              <a:t>που είναι λογικές αλλά σαφώς λανθασμένες.</a:t>
            </a:r>
            <a:endParaRPr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000">
                <a:solidFill>
                  <a:srgbClr val="000000"/>
                </a:solidFill>
                <a:latin typeface="Arial"/>
                <a:ea typeface="Arial"/>
                <a:cs typeface="Arial"/>
                <a:sym typeface="Arial"/>
              </a:rPr>
              <a:t>🔹 </a:t>
            </a:r>
            <a:r>
              <a:rPr b="1" lang="en-US" sz="1000">
                <a:solidFill>
                  <a:srgbClr val="000000"/>
                </a:solidFill>
                <a:latin typeface="Arial"/>
                <a:ea typeface="Arial"/>
                <a:cs typeface="Arial"/>
                <a:sym typeface="Arial"/>
              </a:rPr>
              <a:t>Παράδειγμα:</a:t>
            </a:r>
            <a:br>
              <a:rPr b="1" lang="en-US" sz="1000">
                <a:solidFill>
                  <a:srgbClr val="000000"/>
                </a:solidFill>
                <a:latin typeface="Arial"/>
                <a:ea typeface="Arial"/>
                <a:cs typeface="Arial"/>
                <a:sym typeface="Arial"/>
              </a:rPr>
            </a:br>
            <a:r>
              <a:rPr i="1" lang="en-US" sz="1000">
                <a:solidFill>
                  <a:srgbClr val="000000"/>
                </a:solidFill>
                <a:latin typeface="Arial"/>
                <a:ea typeface="Arial"/>
                <a:cs typeface="Arial"/>
                <a:sym typeface="Arial"/>
              </a:rPr>
              <a:t> «Ποια είναι η πρωτεύουσα της Γαλλίας;»</a:t>
            </a:r>
            <a:endParaRPr i="1" sz="10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000">
                <a:solidFill>
                  <a:srgbClr val="000000"/>
                </a:solidFill>
                <a:latin typeface="Arial"/>
                <a:ea typeface="Arial"/>
                <a:cs typeface="Arial"/>
                <a:sym typeface="Arial"/>
              </a:rPr>
              <a:t>Βερολίνο</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Μαδρίτη</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 Παρίσι</a:t>
            </a:r>
            <a:endParaRPr sz="10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000">
                <a:solidFill>
                  <a:srgbClr val="000000"/>
                </a:solidFill>
                <a:latin typeface="Arial"/>
                <a:ea typeface="Arial"/>
                <a:cs typeface="Arial"/>
                <a:sym typeface="Arial"/>
              </a:rPr>
              <a:t>Ρώμη</a:t>
            </a:r>
            <a:endParaRPr sz="10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170570" y="881750"/>
            <a:ext cx="5871900" cy="616011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Ερωτήσεις Σωστού/Λάθους</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Χρησιμοποιήστε δηλώσεις που είναι </a:t>
            </a:r>
            <a:r>
              <a:rPr b="1" i="0" lang="en-US" sz="1100" u="none" cap="none" strike="noStrike">
                <a:solidFill>
                  <a:srgbClr val="000000"/>
                </a:solidFill>
                <a:latin typeface="Arial"/>
                <a:ea typeface="Arial"/>
                <a:cs typeface="Arial"/>
                <a:sym typeface="Arial"/>
              </a:rPr>
              <a:t>100% σωστές ή λάθος – χωρίς να υπάρχει </a:t>
            </a:r>
            <a:r>
              <a:rPr b="0" i="0" lang="en-US" sz="1100" u="none" cap="none" strike="noStrike">
                <a:solidFill>
                  <a:srgbClr val="000000"/>
                </a:solidFill>
                <a:latin typeface="Arial"/>
                <a:ea typeface="Arial"/>
                <a:cs typeface="Arial"/>
                <a:sym typeface="Arial"/>
              </a:rPr>
              <a:t>ασάφεια.</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Αποφύγετε τη χρήση </a:t>
            </a:r>
            <a:r>
              <a:rPr b="1" i="0" lang="en-US" sz="1100" u="none" cap="none" strike="noStrike">
                <a:solidFill>
                  <a:srgbClr val="000000"/>
                </a:solidFill>
                <a:latin typeface="Arial"/>
                <a:ea typeface="Arial"/>
                <a:cs typeface="Arial"/>
                <a:sym typeface="Arial"/>
              </a:rPr>
              <a:t>των λέξεων «πάντα» και «ποτέ»</a:t>
            </a:r>
            <a:r>
              <a:rPr b="0" i="0" lang="en-US" sz="1100" u="none" cap="none" strike="noStrike">
                <a:solidFill>
                  <a:srgbClr val="000000"/>
                </a:solidFill>
                <a:latin typeface="Arial"/>
                <a:ea typeface="Arial"/>
                <a:cs typeface="Arial"/>
                <a:sym typeface="Arial"/>
              </a:rPr>
              <a:t>, οι οποίες μπορεί να κάνουν τις απαντήσεις προφανείς.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«Ο ήλιος περιστρέφεται γύρω από τη Γη.»</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 Λάθος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Συμπλήρωση Κενών</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Αποδεχτείτε </a:t>
            </a:r>
            <a:r>
              <a:rPr b="1" i="0" lang="en-US" sz="1100" u="none" cap="none" strike="noStrike">
                <a:solidFill>
                  <a:srgbClr val="000000"/>
                </a:solidFill>
                <a:latin typeface="Arial"/>
                <a:ea typeface="Arial"/>
                <a:cs typeface="Arial"/>
                <a:sym typeface="Arial"/>
              </a:rPr>
              <a:t>πολλαπλές παραλλαγές σωστής απάντησης </a:t>
            </a:r>
            <a:r>
              <a:rPr b="0" i="0" lang="en-US" sz="1100" u="none" cap="none" strike="noStrike">
                <a:solidFill>
                  <a:srgbClr val="000000"/>
                </a:solidFill>
                <a:latin typeface="Arial"/>
                <a:ea typeface="Arial"/>
                <a:cs typeface="Arial"/>
                <a:sym typeface="Arial"/>
              </a:rPr>
              <a:t>(π.χ. «αυγό» και «αβγό»).</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Περιορίστε </a:t>
            </a:r>
            <a:r>
              <a:rPr b="0" i="0" lang="en-US" sz="1100" u="none" cap="none" strike="noStrike">
                <a:solidFill>
                  <a:srgbClr val="000000"/>
                </a:solidFill>
                <a:latin typeface="Arial"/>
                <a:ea typeface="Arial"/>
                <a:cs typeface="Arial"/>
                <a:sym typeface="Arial"/>
              </a:rPr>
              <a:t>τα κενά </a:t>
            </a:r>
            <a:r>
              <a:rPr b="1" i="0" lang="en-US" sz="1100" u="none" cap="none" strike="noStrike">
                <a:solidFill>
                  <a:srgbClr val="000000"/>
                </a:solidFill>
                <a:latin typeface="Arial"/>
                <a:ea typeface="Arial"/>
                <a:cs typeface="Arial"/>
                <a:sym typeface="Arial"/>
              </a:rPr>
              <a:t>σε 1-3 λέξεις </a:t>
            </a:r>
            <a:r>
              <a:rPr b="0" i="0" lang="en-US" sz="1100" u="none" cap="none" strike="noStrike">
                <a:solidFill>
                  <a:srgbClr val="000000"/>
                </a:solidFill>
                <a:latin typeface="Arial"/>
                <a:ea typeface="Arial"/>
                <a:cs typeface="Arial"/>
                <a:sym typeface="Arial"/>
              </a:rPr>
              <a:t>για λόγους σαφήνειας.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«Ο μεγαλύτερος πλανήτης στο ηλιακό μας σύστημα είναι ο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Σωστή απάντηση: Δίας)</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Ερωτήσεις Drag and Drop</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Διατηρήστε τις κατηγορίες </a:t>
            </a:r>
            <a:r>
              <a:rPr b="1" i="0" lang="en-US" sz="1100" u="none" cap="none" strike="noStrike">
                <a:solidFill>
                  <a:srgbClr val="000000"/>
                </a:solidFill>
                <a:latin typeface="Arial"/>
                <a:ea typeface="Arial"/>
                <a:cs typeface="Arial"/>
                <a:sym typeface="Arial"/>
              </a:rPr>
              <a:t>διακριτές και εύκολα κατανοητές</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Περιορίστε τον αριθμό των στοιχείων σε </a:t>
            </a:r>
            <a:r>
              <a:rPr b="1" i="0" lang="en-US" sz="1100" u="none" cap="none" strike="noStrike">
                <a:solidFill>
                  <a:srgbClr val="000000"/>
                </a:solidFill>
                <a:latin typeface="Arial"/>
                <a:ea typeface="Arial"/>
                <a:cs typeface="Arial"/>
                <a:sym typeface="Arial"/>
              </a:rPr>
              <a:t>5-7 για να αποφύγετε τη γνωστική υπερφόρτωση</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Παράδειγμα: </a:t>
            </a:r>
            <a:r>
              <a:rPr b="0" i="1" lang="en-US" sz="1100" u="none" cap="none" strike="noStrike">
                <a:solidFill>
                  <a:srgbClr val="000000"/>
                </a:solidFill>
                <a:latin typeface="Arial"/>
                <a:ea typeface="Arial"/>
                <a:cs typeface="Arial"/>
                <a:sym typeface="Arial"/>
              </a:rPr>
              <a:t>Ταξινόμηση των ζώων σε θηλαστικά και πτηνά.</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Θηλαστικά:</a:t>
            </a:r>
            <a:r>
              <a:rPr b="0" i="0" lang="en-US" sz="1100" u="none" cap="none" strike="noStrike">
                <a:solidFill>
                  <a:srgbClr val="000000"/>
                </a:solidFill>
                <a:latin typeface="Arial"/>
                <a:ea typeface="Arial"/>
                <a:cs typeface="Arial"/>
                <a:sym typeface="Arial"/>
              </a:rPr>
              <a:t> Ελέφαντας, Λιοντάρι, Δελφίνι, Ελέφαντας</a:t>
            </a:r>
            <a:endParaRPr b="0" i="0" sz="1100" u="none" cap="none" strike="noStrike">
              <a:solidFill>
                <a:srgbClr val="000000"/>
              </a:solidFill>
              <a:latin typeface="Arial"/>
              <a:ea typeface="Arial"/>
              <a:cs typeface="Arial"/>
              <a:sym typeface="Arial"/>
            </a:endParaRPr>
          </a:p>
          <a:p>
            <a:pPr indent="-298450" lvl="0" marL="457200" marR="0" rtl="0" algn="l">
              <a:lnSpc>
                <a:spcPct val="115000"/>
              </a:lnSpc>
              <a:spcBef>
                <a:spcPts val="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Πουλιά:</a:t>
            </a:r>
            <a:r>
              <a:rPr b="0" i="0" lang="en-US" sz="1100" u="none" cap="none" strike="noStrike">
                <a:solidFill>
                  <a:srgbClr val="000000"/>
                </a:solidFill>
                <a:latin typeface="Arial"/>
                <a:ea typeface="Arial"/>
                <a:cs typeface="Arial"/>
                <a:sym typeface="Arial"/>
              </a:rPr>
              <a:t> Αετός, Παπαγάλος, Πιγκουίνος</a:t>
            </a:r>
            <a:endParaRPr b="1" i="0" sz="13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1943100"/>
            <a:ext cx="6914821" cy="1575233"/>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6: Σχεδιασμός μάθησης και αξιολόγησης για τάξεις ανώτερης πρωτοβάθμιας/κατώτερης δευτεροβάθμιας εκπαίδευσης με βάση το πλαίσιο TINKER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Κεφάλαιο 6.3: Διαδικτυακά εργαλεία διδασκαλίας και αξιολόγησης</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H5P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Ενισχύστε τη συμμετοχή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Χρησιμοποιήστε πολυμέσα (π.χ. εικόνες, ήχο, βίντεο) </a:t>
            </a:r>
            <a:r>
              <a:rPr lang="en-US" sz="1100">
                <a:solidFill>
                  <a:srgbClr val="000000"/>
                </a:solidFill>
                <a:latin typeface="Arial"/>
                <a:ea typeface="Arial"/>
                <a:cs typeface="Arial"/>
                <a:sym typeface="Arial"/>
              </a:rPr>
              <a:t>για να κάνετε τα κουίζ διαδραστικά.</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Επιτρέψτε την άμεση ανατροφοδότηση</a:t>
            </a:r>
            <a:r>
              <a:rPr lang="en-US" sz="1100">
                <a:solidFill>
                  <a:srgbClr val="000000"/>
                </a:solidFill>
                <a:latin typeface="Arial"/>
                <a:ea typeface="Arial"/>
                <a:cs typeface="Arial"/>
                <a:sym typeface="Arial"/>
              </a:rPr>
              <a:t>, ώστε οι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 να μπορούν να διορθώσουν τυχόν παρανοήσεις.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Παρουσιάστε με τυχαία σειρά τις ερωτήσεις </a:t>
            </a:r>
            <a:r>
              <a:rPr lang="en-US" sz="1100">
                <a:solidFill>
                  <a:srgbClr val="000000"/>
                </a:solidFill>
                <a:latin typeface="Arial"/>
                <a:ea typeface="Arial"/>
                <a:cs typeface="Arial"/>
                <a:sym typeface="Arial"/>
              </a:rPr>
              <a:t>για να αποτρέψετε την απομνημόνευση.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Ορίστε χρονικά όρια </a:t>
            </a:r>
            <a:r>
              <a:rPr lang="en-US" sz="1100">
                <a:solidFill>
                  <a:srgbClr val="000000"/>
                </a:solidFill>
                <a:latin typeface="Arial"/>
                <a:ea typeface="Arial"/>
                <a:cs typeface="Arial"/>
                <a:sym typeface="Arial"/>
              </a:rPr>
              <a:t>για να ενθαρρύνετε τη γρήγορη σκέψη (προαιρετικά).</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Προχωρήστε σε δοκιμή και δημοσίευση του κουίζ.</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Κάντε προεπισκόπηση του κουίζ </a:t>
            </a:r>
            <a:r>
              <a:rPr lang="en-US" sz="1100">
                <a:solidFill>
                  <a:srgbClr val="000000"/>
                </a:solidFill>
                <a:latin typeface="Arial"/>
                <a:ea typeface="Arial"/>
                <a:cs typeface="Arial"/>
                <a:sym typeface="Arial"/>
              </a:rPr>
              <a:t>πριν από τη δημοσίευση για να ελέγξετε για σφάλματα.</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Προσαρμόστε </a:t>
            </a:r>
            <a:r>
              <a:rPr b="1" lang="en-US" sz="1100">
                <a:solidFill>
                  <a:srgbClr val="000000"/>
                </a:solidFill>
                <a:latin typeface="Arial"/>
                <a:ea typeface="Arial"/>
                <a:cs typeface="Arial"/>
                <a:sym typeface="Arial"/>
              </a:rPr>
              <a:t>τις ρυθμίσεις βαθμολόγησης </a:t>
            </a:r>
            <a:r>
              <a:rPr lang="en-US" sz="1100">
                <a:solidFill>
                  <a:srgbClr val="000000"/>
                </a:solidFill>
                <a:latin typeface="Arial"/>
                <a:ea typeface="Arial"/>
                <a:cs typeface="Arial"/>
                <a:sym typeface="Arial"/>
              </a:rPr>
              <a:t>(π.χ. επιτρέψτε επαναληπτικές προσπάθειες ή περιορίστε τις προσπάθειες).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Δημοσιεύστε το κουίζ </a:t>
            </a:r>
            <a:r>
              <a:rPr lang="en-US" sz="1100">
                <a:solidFill>
                  <a:srgbClr val="000000"/>
                </a:solidFill>
                <a:latin typeface="Arial"/>
                <a:ea typeface="Arial"/>
                <a:cs typeface="Arial"/>
                <a:sym typeface="Arial"/>
              </a:rPr>
              <a:t>και ενσωματώστε το στο LMS ή στο website σας.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Παρακολουθήστε </a:t>
            </a:r>
            <a:r>
              <a:rPr b="1" lang="en-US" sz="1100">
                <a:solidFill>
                  <a:srgbClr val="000000"/>
                </a:solidFill>
                <a:latin typeface="Arial"/>
                <a:ea typeface="Arial"/>
                <a:cs typeface="Arial"/>
                <a:sym typeface="Arial"/>
              </a:rPr>
              <a:t>τα αναλυτικά κουίζ </a:t>
            </a:r>
            <a:r>
              <a:rPr lang="en-US" sz="1100">
                <a:solidFill>
                  <a:srgbClr val="000000"/>
                </a:solidFill>
                <a:latin typeface="Arial"/>
                <a:ea typeface="Arial"/>
                <a:cs typeface="Arial"/>
                <a:sym typeface="Arial"/>
              </a:rPr>
              <a:t>(εάν είναι διαθέσιμα) για να παρακολουθείτε τις επιδόσεις των </a:t>
            </a:r>
            <a:r>
              <a:rPr lang="en-US" sz="1100">
                <a:solidFill>
                  <a:srgbClr val="000000"/>
                </a:solidFill>
                <a:latin typeface="Arial"/>
                <a:ea typeface="Arial"/>
                <a:cs typeface="Arial"/>
                <a:sym typeface="Arial"/>
              </a:rPr>
              <a:t>μαθητών/μαθητριών</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Παραδείγματα περιπτώσεων χρήσης</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Πρωτοβάθμια Εκπαίδευση:</a:t>
            </a:r>
            <a:r>
              <a:rPr lang="en-US" sz="1100">
                <a:solidFill>
                  <a:srgbClr val="000000"/>
                </a:solidFill>
                <a:latin typeface="Arial"/>
                <a:ea typeface="Arial"/>
                <a:cs typeface="Arial"/>
                <a:sym typeface="Arial"/>
              </a:rPr>
              <a:t> Κάρτες λεξιλογίου, βασικά μαθηματικά προβλήματα.</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Δευτεροβάθμια Εκπαίδευση:</a:t>
            </a:r>
            <a:r>
              <a:rPr lang="en-US" sz="1100">
                <a:solidFill>
                  <a:srgbClr val="000000"/>
                </a:solidFill>
                <a:latin typeface="Arial"/>
                <a:ea typeface="Arial"/>
                <a:cs typeface="Arial"/>
                <a:sym typeface="Arial"/>
              </a:rPr>
              <a:t> Κουίζ φυσικής, χρονολόγια ιστορίας.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Τριτοβάθμια Εκπαίδευση:</a:t>
            </a:r>
            <a:r>
              <a:rPr lang="en-US" sz="1100">
                <a:solidFill>
                  <a:srgbClr val="000000"/>
                </a:solidFill>
                <a:latin typeface="Arial"/>
                <a:ea typeface="Arial"/>
                <a:cs typeface="Arial"/>
                <a:sym typeface="Arial"/>
              </a:rPr>
              <a:t> Μελέτες περίπτωσης, αξιολογήσεις βάσει σεναρίων.</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Εταιρική Εκπαίδευση:</a:t>
            </a:r>
            <a:r>
              <a:rPr lang="en-US" sz="1100">
                <a:solidFill>
                  <a:srgbClr val="000000"/>
                </a:solidFill>
                <a:latin typeface="Arial"/>
                <a:ea typeface="Arial"/>
                <a:cs typeface="Arial"/>
                <a:sym typeface="Arial"/>
              </a:rPr>
              <a:t> Δοκιμασίες (Τεστ) συμμόρφωσης, έλεγχοι γνώσεων προϊόντων.</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Ακολουθώντας αυτές τις </a:t>
            </a:r>
            <a:r>
              <a:rPr b="1" lang="en-US" sz="1100">
                <a:solidFill>
                  <a:srgbClr val="000000"/>
                </a:solidFill>
                <a:latin typeface="Arial"/>
                <a:ea typeface="Arial"/>
                <a:cs typeface="Arial"/>
                <a:sym typeface="Arial"/>
              </a:rPr>
              <a:t>οδηγίες του εργαλείου H5P Quiz</a:t>
            </a:r>
            <a:r>
              <a:rPr lang="en-US" sz="1100">
                <a:solidFill>
                  <a:srgbClr val="000000"/>
                </a:solidFill>
                <a:latin typeface="Arial"/>
                <a:ea typeface="Arial"/>
                <a:cs typeface="Arial"/>
                <a:sym typeface="Arial"/>
              </a:rPr>
              <a:t>, μπορείτε να δημιουργήσετε ελκυστικές, αποτελεσματικές και διαδραστικές αξιολογήσεις για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 όλων των επιπέδων.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Δημιουργήστε ένα κουίζ στο Moodle.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1ο: Προσθέστε ένα νέο κουίζ.</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Συνδεθείτε στο Moodle </a:t>
            </a:r>
            <a:r>
              <a:rPr lang="en-US" sz="1100">
                <a:solidFill>
                  <a:srgbClr val="000000"/>
                </a:solidFill>
                <a:latin typeface="Arial"/>
                <a:ea typeface="Arial"/>
                <a:cs typeface="Arial"/>
                <a:sym typeface="Arial"/>
              </a:rPr>
              <a:t>και μεταβείτε στο μάθημά σας.</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Ενεργοποιήστε την επεξεργασία </a:t>
            </a:r>
            <a:r>
              <a:rPr lang="en-US" sz="1100">
                <a:solidFill>
                  <a:srgbClr val="000000"/>
                </a:solidFill>
                <a:latin typeface="Arial"/>
                <a:ea typeface="Arial"/>
                <a:cs typeface="Arial"/>
                <a:sym typeface="Arial"/>
              </a:rPr>
              <a:t>(επάνω δεξιά γωνία).</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στην επιλογή </a:t>
            </a:r>
            <a:r>
              <a:rPr b="1" lang="en-US" sz="1100">
                <a:solidFill>
                  <a:srgbClr val="000000"/>
                </a:solidFill>
                <a:latin typeface="Arial"/>
                <a:ea typeface="Arial"/>
                <a:cs typeface="Arial"/>
                <a:sym typeface="Arial"/>
              </a:rPr>
              <a:t>"Προσθήκη δραστηριότητας ή πόρου" </a:t>
            </a:r>
            <a:r>
              <a:rPr lang="en-US" sz="1100">
                <a:solidFill>
                  <a:srgbClr val="000000"/>
                </a:solidFill>
                <a:latin typeface="Arial"/>
                <a:ea typeface="Arial"/>
                <a:cs typeface="Arial"/>
                <a:sym typeface="Arial"/>
              </a:rPr>
              <a:t>και επιλέξτε </a:t>
            </a:r>
            <a:r>
              <a:rPr b="1" lang="en-US" sz="1100">
                <a:solidFill>
                  <a:srgbClr val="000000"/>
                </a:solidFill>
                <a:latin typeface="Arial"/>
                <a:ea typeface="Arial"/>
                <a:cs typeface="Arial"/>
                <a:sym typeface="Arial"/>
              </a:rPr>
              <a:t>"Κουίζ"</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Δώστε στο κουίζ σας ένα </a:t>
            </a:r>
            <a:r>
              <a:rPr b="1" lang="en-US" sz="1100">
                <a:solidFill>
                  <a:srgbClr val="000000"/>
                </a:solidFill>
                <a:latin typeface="Arial"/>
                <a:ea typeface="Arial"/>
                <a:cs typeface="Arial"/>
                <a:sym typeface="Arial"/>
              </a:rPr>
              <a:t>όνομα και μια περιγραφή </a:t>
            </a:r>
            <a:r>
              <a:rPr lang="en-US" sz="1100">
                <a:solidFill>
                  <a:srgbClr val="000000"/>
                </a:solidFill>
                <a:latin typeface="Arial"/>
                <a:ea typeface="Arial"/>
                <a:cs typeface="Arial"/>
                <a:sym typeface="Arial"/>
              </a:rPr>
              <a:t>(π.χ. οδηγίες για τους/τις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Διαμορφώστε </a:t>
            </a:r>
            <a:r>
              <a:rPr b="1" lang="en-US" sz="1100">
                <a:solidFill>
                  <a:srgbClr val="000000"/>
                </a:solidFill>
                <a:latin typeface="Arial"/>
                <a:ea typeface="Arial"/>
                <a:cs typeface="Arial"/>
                <a:sym typeface="Arial"/>
              </a:rPr>
              <a:t>τις ρυθμίσεις χρονομέτρησης, διαβάθμισης και προσπάθειας </a:t>
            </a:r>
            <a:r>
              <a:rPr lang="en-US" sz="1100">
                <a:solidFill>
                  <a:srgbClr val="000000"/>
                </a:solidFill>
                <a:latin typeface="Arial"/>
                <a:ea typeface="Arial"/>
                <a:cs typeface="Arial"/>
                <a:sym typeface="Arial"/>
              </a:rPr>
              <a:t>(βλ. αναλυτικά παρακάτω).</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Ορίστε τις ρυθμίσεις του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Χρονισμός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Ορίστε ημερομηνίες έναρξης και λήξης </a:t>
            </a:r>
            <a:r>
              <a:rPr lang="en-US" sz="1100">
                <a:solidFill>
                  <a:srgbClr val="000000"/>
                </a:solidFill>
                <a:latin typeface="Arial"/>
                <a:ea typeface="Arial"/>
                <a:cs typeface="Arial"/>
                <a:sym typeface="Arial"/>
              </a:rPr>
              <a:t>για τη διαθεσιμότητα των κουίζ.</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Χρονικό όριο </a:t>
            </a:r>
            <a:r>
              <a:rPr lang="en-US" sz="1100">
                <a:solidFill>
                  <a:srgbClr val="000000"/>
                </a:solidFill>
                <a:latin typeface="Arial"/>
                <a:ea typeface="Arial"/>
                <a:cs typeface="Arial"/>
                <a:sym typeface="Arial"/>
              </a:rPr>
              <a:t>(προαιρετικό) για να ελέγξετε σε πόσο χρόνο πρέπει να το ολοκληρώσουν οι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Αυτόματη υποβολή </a:t>
            </a:r>
            <a:r>
              <a:rPr lang="en-US" sz="1100">
                <a:solidFill>
                  <a:srgbClr val="000000"/>
                </a:solidFill>
                <a:latin typeface="Arial"/>
                <a:ea typeface="Arial"/>
                <a:cs typeface="Arial"/>
                <a:sym typeface="Arial"/>
              </a:rPr>
              <a:t>όταν λήξει ο χρόνος ή επιτρέψτε στους/στις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 να υποβάλουν τις απαντήσεις τους σε έντυπη μορφή.</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Προσπάθειες &amp; Βαθμολόγηση</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Μία ή πολλαπλές προσπάθειες </a:t>
            </a:r>
            <a:r>
              <a:rPr lang="en-US" sz="1100">
                <a:solidFill>
                  <a:srgbClr val="000000"/>
                </a:solidFill>
                <a:latin typeface="Arial"/>
                <a:ea typeface="Arial"/>
                <a:cs typeface="Arial"/>
                <a:sym typeface="Arial"/>
              </a:rPr>
              <a:t>(επιλέξτε πόσες προσπάθειες θα έχουν οι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Μέθοδος βαθμολόγησης:</a:t>
            </a:r>
            <a:r>
              <a:rPr lang="en-US" sz="1100">
                <a:solidFill>
                  <a:srgbClr val="000000"/>
                </a:solidFill>
                <a:latin typeface="Arial"/>
                <a:ea typeface="Arial"/>
                <a:cs typeface="Arial"/>
                <a:sym typeface="Arial"/>
              </a:rPr>
              <a:t> Μέγιστη, μέση, πρώτη ή τελευταία προσπάθεια.</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Ανακατέψτε τις ερωτήσεις και τις απαντήσεις </a:t>
            </a:r>
            <a:r>
              <a:rPr lang="en-US" sz="1100">
                <a:solidFill>
                  <a:srgbClr val="000000"/>
                </a:solidFill>
                <a:latin typeface="Arial"/>
                <a:ea typeface="Arial"/>
                <a:cs typeface="Arial"/>
                <a:sym typeface="Arial"/>
              </a:rPr>
              <a:t>για να έχετε μοναδικές δοκιμές ανά μαθητή/μαθήτρια.</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Επιλογές Αναθεώρησης (Ρυθμίσεις Ανατροφοδότησης)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Ελέγξτε πότε οι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 βλέπουν </a:t>
            </a:r>
            <a:r>
              <a:rPr b="1" lang="en-US" sz="1100">
                <a:solidFill>
                  <a:srgbClr val="000000"/>
                </a:solidFill>
                <a:latin typeface="Arial"/>
                <a:ea typeface="Arial"/>
                <a:cs typeface="Arial"/>
                <a:sym typeface="Arial"/>
              </a:rPr>
              <a:t>τους βαθμούς, τις σωστές απαντήσεις και την ανατροφοδότηση </a:t>
            </a:r>
            <a:r>
              <a:rPr lang="en-US" sz="1100">
                <a:solidFill>
                  <a:srgbClr val="000000"/>
                </a:solidFill>
                <a:latin typeface="Arial"/>
                <a:ea typeface="Arial"/>
                <a:cs typeface="Arial"/>
                <a:sym typeface="Arial"/>
              </a:rPr>
              <a:t>(αμέσως, μετά την προσπάθεια ή μετά το κλείσιμο του κουίζ).</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41" name="Google Shape;241;g3408979d82a_0_44"/>
          <p:cNvSpPr txBox="1"/>
          <p:nvPr>
            <p:ph idx="1" type="body"/>
          </p:nvPr>
        </p:nvSpPr>
        <p:spPr>
          <a:xfrm>
            <a:off x="97973" y="881750"/>
            <a:ext cx="5773438"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Προσθέστε ερωτήσεις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1ο: Ανοίξτε το Quiz Editor.</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στο όνομα του κουίζ και επιλέξτε </a:t>
            </a:r>
            <a:r>
              <a:rPr b="1" lang="en-US" sz="1100">
                <a:solidFill>
                  <a:srgbClr val="000000"/>
                </a:solidFill>
                <a:latin typeface="Arial"/>
                <a:ea typeface="Arial"/>
                <a:cs typeface="Arial"/>
                <a:sym typeface="Arial"/>
              </a:rPr>
              <a:t>«Επεξεργασία κουίζ»</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Κάντε κλικ στο </a:t>
            </a:r>
            <a:r>
              <a:rPr b="1" lang="en-US" sz="1100">
                <a:solidFill>
                  <a:srgbClr val="000000"/>
                </a:solidFill>
                <a:latin typeface="Arial"/>
                <a:ea typeface="Arial"/>
                <a:cs typeface="Arial"/>
                <a:sym typeface="Arial"/>
              </a:rPr>
              <a:t>"Προσθήκη" → «Νέα ερώτηση» </a:t>
            </a:r>
            <a:r>
              <a:rPr lang="en-US" sz="1100">
                <a:solidFill>
                  <a:srgbClr val="000000"/>
                </a:solidFill>
                <a:latin typeface="Arial"/>
                <a:ea typeface="Arial"/>
                <a:cs typeface="Arial"/>
                <a:sym typeface="Arial"/>
              </a:rPr>
              <a:t>για να δημιουργήσετε μια ερώτηση.</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2ο: Επιλέξτε έναν τύπο ερώτησης</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Το Moodle προσφέρει διάφορους τύπους ερωτήσεων, όπως: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Πολλαπλής Επιλογής (MCQ) </a:t>
            </a:r>
            <a:r>
              <a:rPr lang="en-US" sz="1100">
                <a:solidFill>
                  <a:srgbClr val="000000"/>
                </a:solidFill>
                <a:latin typeface="Arial"/>
                <a:ea typeface="Arial"/>
                <a:cs typeface="Arial"/>
                <a:sym typeface="Arial"/>
              </a:rPr>
              <a:t>- Μία ή περισσότερες σωστές απαντήσεις.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Σωστό/Λάθος </a:t>
            </a:r>
            <a:r>
              <a:rPr lang="en-US" sz="1100">
                <a:solidFill>
                  <a:srgbClr val="000000"/>
                </a:solidFill>
                <a:latin typeface="Arial"/>
                <a:ea typeface="Arial"/>
                <a:cs typeface="Arial"/>
                <a:sym typeface="Arial"/>
              </a:rPr>
              <a:t>- Απλή δυαδική επιλογή.</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Σύντομης Απάντησης </a:t>
            </a:r>
            <a:r>
              <a:rPr lang="en-US" sz="1100">
                <a:solidFill>
                  <a:srgbClr val="000000"/>
                </a:solidFill>
                <a:latin typeface="Arial"/>
                <a:ea typeface="Arial"/>
                <a:cs typeface="Arial"/>
                <a:sym typeface="Arial"/>
              </a:rPr>
              <a:t>- Οι </a:t>
            </a:r>
            <a:r>
              <a:rPr lang="en-US" sz="1100">
                <a:solidFill>
                  <a:srgbClr val="000000"/>
                </a:solidFill>
                <a:latin typeface="Arial"/>
                <a:ea typeface="Arial"/>
                <a:cs typeface="Arial"/>
                <a:sym typeface="Arial"/>
              </a:rPr>
              <a:t>μαθητές/μαθήτριες</a:t>
            </a:r>
            <a:r>
              <a:rPr lang="en-US" sz="1100">
                <a:solidFill>
                  <a:srgbClr val="000000"/>
                </a:solidFill>
                <a:latin typeface="Arial"/>
                <a:ea typeface="Arial"/>
                <a:cs typeface="Arial"/>
                <a:sym typeface="Arial"/>
              </a:rPr>
              <a:t> πληκτρολογούν μια σύντομη απάντηση.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Αντιστοίχιση </a:t>
            </a:r>
            <a:r>
              <a:rPr lang="en-US" sz="1100">
                <a:solidFill>
                  <a:srgbClr val="000000"/>
                </a:solidFill>
                <a:latin typeface="Arial"/>
                <a:ea typeface="Arial"/>
                <a:cs typeface="Arial"/>
                <a:sym typeface="Arial"/>
              </a:rPr>
              <a:t>- Αντιστοίχιση στοιχείων σε δύο στήλες.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Αριθμητική </a:t>
            </a:r>
            <a:r>
              <a:rPr lang="en-US" sz="1100">
                <a:solidFill>
                  <a:srgbClr val="000000"/>
                </a:solidFill>
                <a:latin typeface="Arial"/>
                <a:ea typeface="Arial"/>
                <a:cs typeface="Arial"/>
                <a:sym typeface="Arial"/>
              </a:rPr>
              <a:t>- Απαντήσεις βασισμένες στα μαθηματικά με ακριβείς τιμές ή εύρος τιμών.</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Drag and Drop </a:t>
            </a:r>
            <a:r>
              <a:rPr lang="en-US" sz="1100">
                <a:solidFill>
                  <a:srgbClr val="000000"/>
                </a:solidFill>
                <a:latin typeface="Arial"/>
                <a:ea typeface="Arial"/>
                <a:cs typeface="Arial"/>
                <a:sym typeface="Arial"/>
              </a:rPr>
              <a:t>- Ταξινόμηση στοιχείων σε σωστές κατηγορίες ή ακολουθίες.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Δοκίμιο </a:t>
            </a:r>
            <a:r>
              <a:rPr lang="en-US" sz="1100">
                <a:solidFill>
                  <a:srgbClr val="000000"/>
                </a:solidFill>
                <a:latin typeface="Arial"/>
                <a:ea typeface="Arial"/>
                <a:cs typeface="Arial"/>
                <a:sym typeface="Arial"/>
              </a:rPr>
              <a:t>- Απαντήσεις που βαθμολογούνται σε έντυπη μορφή.</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Βήμα 3ο: Δημιουργήστε αποτελεσματικές ερωτήσεις.</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Ερωτήσεις Πολλαπλής Επιλογής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Δώστε </a:t>
            </a:r>
            <a:r>
              <a:rPr b="1" lang="en-US" sz="1100">
                <a:solidFill>
                  <a:srgbClr val="000000"/>
                </a:solidFill>
                <a:latin typeface="Arial"/>
                <a:ea typeface="Arial"/>
                <a:cs typeface="Arial"/>
                <a:sym typeface="Arial"/>
              </a:rPr>
              <a:t>σαφείς επιλογές απαντήσεων </a:t>
            </a:r>
            <a:r>
              <a:rPr lang="en-US" sz="1100">
                <a:solidFill>
                  <a:srgbClr val="000000"/>
                </a:solidFill>
                <a:latin typeface="Arial"/>
                <a:ea typeface="Arial"/>
                <a:cs typeface="Arial"/>
                <a:sym typeface="Arial"/>
              </a:rPr>
              <a:t>με μία μόνο καλύτερη απάντηση (ή πολλαπλές αν απαιτείται).</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Αποφύγετε </a:t>
            </a:r>
            <a:r>
              <a:rPr b="1" lang="en-US" sz="1100">
                <a:solidFill>
                  <a:srgbClr val="000000"/>
                </a:solidFill>
                <a:latin typeface="Arial"/>
                <a:ea typeface="Arial"/>
                <a:cs typeface="Arial"/>
                <a:sym typeface="Arial"/>
              </a:rPr>
              <a:t>δύσκολες διατυπώσεις </a:t>
            </a:r>
            <a:r>
              <a:rPr lang="en-US" sz="1100">
                <a:solidFill>
                  <a:srgbClr val="000000"/>
                </a:solidFill>
                <a:latin typeface="Arial"/>
                <a:ea typeface="Arial"/>
                <a:cs typeface="Arial"/>
                <a:sym typeface="Arial"/>
              </a:rPr>
              <a:t>ή αρνητικές απαντήσεις όπως «Ποια ΔΕΝ είναι...».</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Χρησιμοποιήστε </a:t>
            </a:r>
            <a:r>
              <a:rPr b="1" lang="en-US" sz="1100">
                <a:solidFill>
                  <a:srgbClr val="000000"/>
                </a:solidFill>
                <a:latin typeface="Arial"/>
                <a:ea typeface="Arial"/>
                <a:cs typeface="Arial"/>
                <a:sym typeface="Arial"/>
              </a:rPr>
              <a:t>τυχαία σειρά απαντήσεων </a:t>
            </a:r>
            <a:r>
              <a:rPr lang="en-US" sz="1100">
                <a:solidFill>
                  <a:srgbClr val="000000"/>
                </a:solidFill>
                <a:latin typeface="Arial"/>
                <a:ea typeface="Arial"/>
                <a:cs typeface="Arial"/>
                <a:sym typeface="Arial"/>
              </a:rPr>
              <a:t>για να αποτρέψετε την απομνημόνευση.</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9346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«Ποια είναι η πρωτεύουσα της Γαλλίας;»</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Βερολίνο</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Μαδρίτη</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Παρίσι</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Ρώμη</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Σωστού/Λάθους</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Οι δηλώσεις πρέπει να είναι </a:t>
            </a:r>
            <a:r>
              <a:rPr b="1" lang="en-US" sz="1100">
                <a:solidFill>
                  <a:srgbClr val="000000"/>
                </a:solidFill>
                <a:latin typeface="Arial"/>
                <a:ea typeface="Arial"/>
                <a:cs typeface="Arial"/>
                <a:sym typeface="Arial"/>
              </a:rPr>
              <a:t>λογικές και σαφείς</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Αποφύγετε τη χρήση λέξεων </a:t>
            </a:r>
            <a:r>
              <a:rPr b="1" lang="en-US" sz="1100">
                <a:solidFill>
                  <a:srgbClr val="000000"/>
                </a:solidFill>
                <a:latin typeface="Arial"/>
                <a:ea typeface="Arial"/>
                <a:cs typeface="Arial"/>
                <a:sym typeface="Arial"/>
              </a:rPr>
              <a:t>όπως το «πάντα» και το «ποτέ» που εκφράζουν απόλυτες απόψεις</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«Το νερό βράζει στους 100°C στο επίπεδο της θάλασσας.»</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Σωστό</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Σύντομης Απάντησης</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Επιτρέψτε </a:t>
            </a:r>
            <a:r>
              <a:rPr b="1" lang="en-US" sz="1100">
                <a:solidFill>
                  <a:srgbClr val="000000"/>
                </a:solidFill>
                <a:latin typeface="Arial"/>
                <a:ea typeface="Arial"/>
                <a:cs typeface="Arial"/>
                <a:sym typeface="Arial"/>
              </a:rPr>
              <a:t>πολλαπλές παραλλαγές </a:t>
            </a:r>
            <a:r>
              <a:rPr lang="en-US" sz="1100">
                <a:solidFill>
                  <a:srgbClr val="000000"/>
                </a:solidFill>
                <a:latin typeface="Arial"/>
                <a:ea typeface="Arial"/>
                <a:cs typeface="Arial"/>
                <a:sym typeface="Arial"/>
              </a:rPr>
              <a:t>σωστής απάντησης (π.χ. «αυγό» και «αβγό»).</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Να λαμβάνετε υπόψη την πεζότητα των χαρακτήρων </a:t>
            </a:r>
            <a:r>
              <a:rPr b="1" lang="en-US" sz="1100">
                <a:solidFill>
                  <a:srgbClr val="000000"/>
                </a:solidFill>
                <a:latin typeface="Arial"/>
                <a:ea typeface="Arial"/>
                <a:cs typeface="Arial"/>
                <a:sym typeface="Arial"/>
              </a:rPr>
              <a:t>μόνο εάν είναι απαραίτητο</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«Ποιο είναι το χημικό σύμβολο του χρυσού;»</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Σωστή απάντηση: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Ερωτήσεις Drag and Drop</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Χρησιμοποιήστε </a:t>
            </a:r>
            <a:r>
              <a:rPr b="1" lang="en-US" sz="1100">
                <a:solidFill>
                  <a:srgbClr val="000000"/>
                </a:solidFill>
                <a:latin typeface="Arial"/>
                <a:ea typeface="Arial"/>
                <a:cs typeface="Arial"/>
                <a:sym typeface="Arial"/>
              </a:rPr>
              <a:t>σαφείς κατηγορίες </a:t>
            </a:r>
            <a:r>
              <a:rPr lang="en-US" sz="1100">
                <a:solidFill>
                  <a:srgbClr val="000000"/>
                </a:solidFill>
                <a:latin typeface="Arial"/>
                <a:ea typeface="Arial"/>
                <a:cs typeface="Arial"/>
                <a:sym typeface="Arial"/>
              </a:rPr>
              <a:t>για να αποφύγετε τη σύγχυση.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Περιορίστε τα στοιχεία σε </a:t>
            </a:r>
            <a:r>
              <a:rPr b="1" lang="en-US" sz="1100">
                <a:solidFill>
                  <a:srgbClr val="000000"/>
                </a:solidFill>
                <a:latin typeface="Arial"/>
                <a:ea typeface="Arial"/>
                <a:cs typeface="Arial"/>
                <a:sym typeface="Arial"/>
              </a:rPr>
              <a:t>5-7 </a:t>
            </a:r>
            <a:r>
              <a:rPr lang="en-US" sz="1100">
                <a:solidFill>
                  <a:srgbClr val="000000"/>
                </a:solidFill>
                <a:latin typeface="Arial"/>
                <a:ea typeface="Arial"/>
                <a:cs typeface="Arial"/>
                <a:sym typeface="Arial"/>
              </a:rPr>
              <a:t>για καλύτερη αναγνωσιμότητα.</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Παράδειγμα: </a:t>
            </a:r>
            <a:r>
              <a:rPr i="1" lang="en-US" sz="1100">
                <a:solidFill>
                  <a:srgbClr val="000000"/>
                </a:solidFill>
                <a:latin typeface="Arial"/>
                <a:ea typeface="Arial"/>
                <a:cs typeface="Arial"/>
                <a:sym typeface="Arial"/>
              </a:rPr>
              <a:t>Ταξινομήστε τα παρακάτω ζώα σε θηλαστικά και πτηνά:</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Θηλαστικά:</a:t>
            </a:r>
            <a:r>
              <a:rPr lang="en-US" sz="1100">
                <a:solidFill>
                  <a:srgbClr val="000000"/>
                </a:solidFill>
                <a:latin typeface="Arial"/>
                <a:ea typeface="Arial"/>
                <a:cs typeface="Arial"/>
                <a:sym typeface="Arial"/>
              </a:rPr>
              <a:t> Ελέφαντας, Λιοντάρι, Δελφίνι, Ελέφαντας</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Πουλιά:</a:t>
            </a:r>
            <a:r>
              <a:rPr lang="en-US" sz="1100">
                <a:solidFill>
                  <a:srgbClr val="000000"/>
                </a:solidFill>
                <a:latin typeface="Arial"/>
                <a:ea typeface="Arial"/>
                <a:cs typeface="Arial"/>
                <a:sym typeface="Arial"/>
              </a:rPr>
              <a:t> Παπαγάλος, Πιγκουίνος</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Εργαλείο Moodle Quiz</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Ενισχύστε τη συμμετοχή στο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Χρησιμοποιήστε εικόνες, βίντεο και ήχο </a:t>
            </a:r>
            <a:r>
              <a:rPr lang="en-US" sz="1100">
                <a:solidFill>
                  <a:srgbClr val="000000"/>
                </a:solidFill>
                <a:latin typeface="Arial"/>
                <a:ea typeface="Arial"/>
                <a:cs typeface="Arial"/>
                <a:sym typeface="Arial"/>
              </a:rPr>
              <a:t>για διαδραστικές ερωτήσεις.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Ενεργοποιήστε την άμεση ανατροφοδότηση </a:t>
            </a:r>
            <a:r>
              <a:rPr lang="en-US" sz="1100">
                <a:solidFill>
                  <a:srgbClr val="000000"/>
                </a:solidFill>
                <a:latin typeface="Arial"/>
                <a:ea typeface="Arial"/>
                <a:cs typeface="Arial"/>
                <a:sym typeface="Arial"/>
              </a:rPr>
              <a:t>για διαμορφωτική αξιολόγηση.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Ανακατέψτε τη σειρά των ερωτήσεων </a:t>
            </a:r>
            <a:r>
              <a:rPr lang="en-US" sz="1100">
                <a:solidFill>
                  <a:srgbClr val="000000"/>
                </a:solidFill>
                <a:latin typeface="Arial"/>
                <a:ea typeface="Arial"/>
                <a:cs typeface="Arial"/>
                <a:sym typeface="Arial"/>
              </a:rPr>
              <a:t>για να διασφαλίσετε την ακεραιότητα του τεστ.</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Χρησιμοποιήστε υποδείξεις και μηνύματα ανατροφοδότησης </a:t>
            </a:r>
            <a:r>
              <a:rPr lang="en-US" sz="1100">
                <a:solidFill>
                  <a:srgbClr val="000000"/>
                </a:solidFill>
                <a:latin typeface="Arial"/>
                <a:ea typeface="Arial"/>
                <a:cs typeface="Arial"/>
                <a:sym typeface="Arial"/>
              </a:rPr>
              <a:t>για την υποστήριξη της μάθησης.</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Προχωρήστε σε δοκιμή και δημοσίευση του κουίζ.</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Κάντε προεπισκόπηση του κουίζ </a:t>
            </a:r>
            <a:r>
              <a:rPr lang="en-US" sz="1100">
                <a:solidFill>
                  <a:srgbClr val="000000"/>
                </a:solidFill>
                <a:latin typeface="Arial"/>
                <a:ea typeface="Arial"/>
                <a:cs typeface="Arial"/>
                <a:sym typeface="Arial"/>
              </a:rPr>
              <a:t>πριν από τη δημοσίευσή του.</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Προσαρμόστε </a:t>
            </a:r>
            <a:r>
              <a:rPr b="1" lang="en-US" sz="1100">
                <a:solidFill>
                  <a:srgbClr val="000000"/>
                </a:solidFill>
                <a:latin typeface="Arial"/>
                <a:ea typeface="Arial"/>
                <a:cs typeface="Arial"/>
                <a:sym typeface="Arial"/>
              </a:rPr>
              <a:t>τις ρυθμίσεις βαθμολόγησης και ανατροφοδότησης </a:t>
            </a:r>
            <a:r>
              <a:rPr lang="en-US" sz="1100">
                <a:solidFill>
                  <a:srgbClr val="000000"/>
                </a:solidFill>
                <a:latin typeface="Arial"/>
                <a:ea typeface="Arial"/>
                <a:cs typeface="Arial"/>
                <a:sym typeface="Arial"/>
              </a:rPr>
              <a:t>(π.χ. αυτόματη βαθμολόγηση ή χειροκίνητη βαθμολόγηση).</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Δημοσιεύστε το κουίζ </a:t>
            </a:r>
            <a:r>
              <a:rPr lang="en-US" sz="1100">
                <a:solidFill>
                  <a:srgbClr val="000000"/>
                </a:solidFill>
                <a:latin typeface="Arial"/>
                <a:ea typeface="Arial"/>
                <a:cs typeface="Arial"/>
                <a:sym typeface="Arial"/>
              </a:rPr>
              <a:t>και ορίστε ημερομηνίες διαθεσιμότητας.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Χρησιμοποιήστε τις </a:t>
            </a:r>
            <a:r>
              <a:rPr b="1" lang="en-US" sz="1100">
                <a:solidFill>
                  <a:srgbClr val="000000"/>
                </a:solidFill>
                <a:latin typeface="Arial"/>
                <a:ea typeface="Arial"/>
                <a:cs typeface="Arial"/>
                <a:sym typeface="Arial"/>
              </a:rPr>
              <a:t>Αναφορές και Αναλύσεις του Moodle </a:t>
            </a:r>
            <a:r>
              <a:rPr lang="en-US" sz="1100">
                <a:solidFill>
                  <a:srgbClr val="000000"/>
                </a:solidFill>
                <a:latin typeface="Arial"/>
                <a:ea typeface="Arial"/>
                <a:cs typeface="Arial"/>
                <a:sym typeface="Arial"/>
              </a:rPr>
              <a:t>για να παρακολουθήσετε τις επιδόσεις των </a:t>
            </a:r>
            <a:r>
              <a:rPr lang="en-US" sz="1100">
                <a:solidFill>
                  <a:srgbClr val="000000"/>
                </a:solidFill>
                <a:latin typeface="Arial"/>
                <a:ea typeface="Arial"/>
                <a:cs typeface="Arial"/>
                <a:sym typeface="Arial"/>
              </a:rPr>
              <a:t>μαθητών/μαθητριών</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Παράδειγμα περιπτώσεων χρήσης</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Πρωτοβάθμια Εκπαίδευση:</a:t>
            </a:r>
            <a:r>
              <a:rPr lang="en-US" sz="1100">
                <a:solidFill>
                  <a:srgbClr val="000000"/>
                </a:solidFill>
                <a:latin typeface="Arial"/>
                <a:ea typeface="Arial"/>
                <a:cs typeface="Arial"/>
                <a:sym typeface="Arial"/>
              </a:rPr>
              <a:t> Δοκιμασίες (Τεστ) ορθογραφίας, ασκήσεις μαθηματικών, απλά κουίζ φυσικής.</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Δευτεροβάθμια Εκπαίδευση:</a:t>
            </a:r>
            <a:r>
              <a:rPr lang="en-US" sz="1100">
                <a:solidFill>
                  <a:srgbClr val="000000"/>
                </a:solidFill>
                <a:latin typeface="Arial"/>
                <a:ea typeface="Arial"/>
                <a:cs typeface="Arial"/>
                <a:sym typeface="Arial"/>
              </a:rPr>
              <a:t> Χρονολόγια ιστορίας, υπολογισμοί φυσικής, αξιολογήσεις γραμματικής.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Τριτοβάθμια Εκπαίδευση:</a:t>
            </a:r>
            <a:r>
              <a:rPr lang="en-US" sz="1100">
                <a:solidFill>
                  <a:srgbClr val="000000"/>
                </a:solidFill>
                <a:latin typeface="Arial"/>
                <a:ea typeface="Arial"/>
                <a:cs typeface="Arial"/>
                <a:sym typeface="Arial"/>
              </a:rPr>
              <a:t> Μελέτες περίπτωσης, σύντομες απαντήσεις βάσει έρευνας.</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Εταιρική Εκπαίδευση:</a:t>
            </a:r>
            <a:r>
              <a:rPr lang="en-US" sz="1100">
                <a:solidFill>
                  <a:srgbClr val="000000"/>
                </a:solidFill>
                <a:latin typeface="Arial"/>
                <a:ea typeface="Arial"/>
                <a:cs typeface="Arial"/>
                <a:sym typeface="Arial"/>
              </a:rPr>
              <a:t> Δοκιμασίες (Τεστ) συμμόρφωσης, εξετάσεις πιστοποίησης του κλάδου.</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Ακολουθώντας αυτές τις </a:t>
            </a:r>
            <a:r>
              <a:rPr b="1" lang="en-US" sz="1100">
                <a:solidFill>
                  <a:srgbClr val="000000"/>
                </a:solidFill>
                <a:latin typeface="Arial"/>
                <a:ea typeface="Arial"/>
                <a:cs typeface="Arial"/>
                <a:sym typeface="Arial"/>
              </a:rPr>
              <a:t>οδηγίες του Moodle Quiz </a:t>
            </a:r>
            <a:r>
              <a:rPr lang="en-US" sz="1100">
                <a:solidFill>
                  <a:srgbClr val="000000"/>
                </a:solidFill>
                <a:latin typeface="Arial"/>
                <a:ea typeface="Arial"/>
                <a:cs typeface="Arial"/>
                <a:sym typeface="Arial"/>
              </a:rPr>
              <a:t>Tool, οι εκπαιδευτικοί μπορούν να δημιουργήσουν </a:t>
            </a:r>
            <a:r>
              <a:rPr b="1" lang="en-US" sz="1100">
                <a:solidFill>
                  <a:srgbClr val="000000"/>
                </a:solidFill>
                <a:latin typeface="Arial"/>
                <a:ea typeface="Arial"/>
                <a:cs typeface="Arial"/>
                <a:sym typeface="Arial"/>
              </a:rPr>
              <a:t>ελκυστικές, αποτελεσματικές και προσαρμοσμένες αξιολογήσεις </a:t>
            </a:r>
            <a:r>
              <a:rPr lang="en-US" sz="1100">
                <a:solidFill>
                  <a:srgbClr val="000000"/>
                </a:solidFill>
                <a:latin typeface="Arial"/>
                <a:ea typeface="Arial"/>
                <a:cs typeface="Arial"/>
                <a:sym typeface="Arial"/>
              </a:rPr>
              <a:t>που ενισχύουν τη μάθηση των </a:t>
            </a:r>
            <a:r>
              <a:rPr lang="en-US" sz="1100">
                <a:solidFill>
                  <a:srgbClr val="000000"/>
                </a:solidFill>
                <a:latin typeface="Arial"/>
                <a:ea typeface="Arial"/>
                <a:cs typeface="Arial"/>
                <a:sym typeface="Arial"/>
              </a:rPr>
              <a:t>μαθητών/μαθητριών</a:t>
            </a:r>
            <a:r>
              <a:rPr lang="en-US"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Σχεδιασμός κουίζ με ένα διαδικτυακό εργαλείο</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33"/>
                  </a:ext>
                </a:extLst>
              </a:rPr>
              <a:t>Σχεδιάστε ένα κουίζ 5 ερωτήσεων </a:t>
            </a:r>
            <a:r>
              <a:rPr lang="en-US" sz="3100">
                <a:extLst>
                  <a:ext uri="http://customooxmlschemas.google.com/">
                    <go:slidesCustomData xmlns:go="http://customooxmlschemas.google.com/" textRoundtripDataId="34"/>
                  </a:ext>
                </a:extLst>
              </a:rPr>
              <a:t>για ένα θέμα πληροφορικής (π.χ. «Εισαγωγή στους Αλγόριθμους») </a:t>
            </a:r>
            <a:r>
              <a:rPr b="1" lang="en-US" sz="3100">
                <a:extLst>
                  <a:ext uri="http://customooxmlschemas.google.com/">
                    <go:slidesCustomData xmlns:go="http://customooxmlschemas.google.com/" textRoundtripDataId="35"/>
                  </a:ext>
                </a:extLst>
              </a:rPr>
              <a:t>χρησιμοποιώντας το H5P</a:t>
            </a:r>
            <a:r>
              <a:rPr lang="en-US" sz="3100">
                <a:extLst>
                  <a:ext uri="http://customooxmlschemas.google.com/">
                    <go:slidesCustomData xmlns:go="http://customooxmlschemas.google.com/" textRoundtripDataId="36"/>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7"/>
                  </a:ext>
                </a:extLst>
              </a:rPr>
              <a:t>Δοκιμάστε τα κουίζ των άλλων και </a:t>
            </a:r>
            <a:r>
              <a:rPr b="1" lang="en-US" sz="3100">
                <a:extLst>
                  <a:ext uri="http://customooxmlschemas.google.com/">
                    <go:slidesCustomData xmlns:go="http://customooxmlschemas.google.com/" textRoundtripDataId="38"/>
                  </a:ext>
                </a:extLst>
              </a:rPr>
              <a:t>δώστε ανατροφοδότηση </a:t>
            </a:r>
            <a:r>
              <a:rPr lang="en-US" sz="3100">
                <a:extLst>
                  <a:ext uri="http://customooxmlschemas.google.com/">
                    <go:slidesCustomData xmlns:go="http://customooxmlschemas.google.com/" textRoundtripDataId="39"/>
                  </a:ext>
                </a:extLst>
              </a:rPr>
              <a:t>στο νήμα της συζήτησης.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400"/>
              <a:t>Δραστηριότητα 3: Ανταλλαγή βέλτιστων πρακτικών και εμπειριών</a:t>
            </a:r>
            <a:endParaRPr sz="3400"/>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40"/>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41"/>
                  </a:ext>
                </a:extLst>
              </a:rPr>
              <a:t>Μοιραστείτε παραδείγματα ψηφιακών εργαλείων </a:t>
            </a:r>
            <a:r>
              <a:rPr lang="en-US" sz="3100">
                <a:extLst>
                  <a:ext uri="http://customooxmlschemas.google.com/">
                    <go:slidesCustomData xmlns:go="http://customooxmlschemas.google.com/" textRoundtripDataId="42"/>
                  </a:ext>
                </a:extLst>
              </a:rPr>
              <a:t>που έχετε χρησιμοποιήσει με επιτυχία στις τάξεις σας.</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Δημοσιεύστε τις εμπειρίες σας </a:t>
            </a:r>
            <a:r>
              <a:rPr lang="en-US" sz="3100"/>
              <a:t>στον πίνακα συζητήσεων TINKER του εν λόγω μαθήματος.</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Εργασίες για το σπίτι/ Πρόσθετες εργασίες</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Συνεισφορά στον πίνακα συζητήσεων του TINKER:</a:t>
            </a:r>
            <a:r>
              <a:rPr lang="en-US"/>
              <a:t> Μοιραστείτε ένα παράδειγμα ψηφιακού εργαλείου που έχετε χρησιμοποιήσει στην τάξη σας και εξηγήστε τον αντίκτυπό του στη μάθηση των </a:t>
            </a:r>
            <a:r>
              <a:rPr lang="en-US"/>
              <a:t>μαθητών/μαθητριών</a:t>
            </a:r>
            <a:r>
              <a:rPr lang="en-US"/>
              <a:t> σας.</a:t>
            </a:r>
            <a:endParaRPr/>
          </a:p>
          <a:p>
            <a:pPr indent="0" lvl="0" marL="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Περαιτέρω Εξάσκηση:</a:t>
            </a:r>
            <a:r>
              <a:rPr lang="en-US"/>
              <a:t> Εξερευνήστε το website του TINKER και δημιουργήστε μια πρόσθετη διαδραστική δραστηριότητα για τους/τις μαθητές/μαθήτριές σας</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Clr>
                <a:srgbClr val="2B454E"/>
              </a:buClr>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u="sng">
                <a:solidFill>
                  <a:srgbClr val="16C45B"/>
                </a:solidFill>
                <a:highlight>
                  <a:srgbClr val="FFFFFF"/>
                </a:highlight>
                <a:hlinkClick r:id="rId3">
                  <a:extLst>
                    <a:ext uri="{A12FA001-AC4F-418D-AE19-62706E023703}">
                      <ahyp:hlinkClr val="tx"/>
                    </a:ext>
                  </a:extLst>
                </a:hlinkClick>
              </a:rPr>
              <a:t>https://doi.org/10.1080/1554480X.2024.2379789</a:t>
            </a:r>
            <a:r>
              <a:rPr lang="en-US" sz="2800">
                <a:solidFill>
                  <a:srgbClr val="2B454E"/>
                </a:solidFill>
              </a:rPr>
              <a:t>.</a:t>
            </a:r>
            <a:endParaRPr/>
          </a:p>
          <a:p>
            <a:pPr indent="-406400" lvl="0" marL="457200" rtl="0" algn="l">
              <a:lnSpc>
                <a:spcPct val="90000"/>
              </a:lnSpc>
              <a:spcBef>
                <a:spcPts val="0"/>
              </a:spcBef>
              <a:spcAft>
                <a:spcPts val="0"/>
              </a:spcAft>
              <a:buClr>
                <a:srgbClr val="2B454E"/>
              </a:buClr>
              <a:buSzPts val="2800"/>
              <a:buChar char="•"/>
            </a:pPr>
            <a:r>
              <a:rPr lang="en-US" sz="2800">
                <a:solidFill>
                  <a:srgbClr val="2B454E"/>
                </a:solidFill>
              </a:rPr>
              <a:t>Abid Haleem, Mohd Javaid, Mohd Asim Qadri, Rajiv Suman, </a:t>
            </a:r>
            <a:r>
              <a:rPr b="1" lang="en-US" sz="2800">
                <a:solidFill>
                  <a:srgbClr val="2B454E"/>
                </a:solidFill>
              </a:rPr>
              <a:t>Understanding the role of digital technologies in education: A review, Sustainable Operations and Computers</a:t>
            </a:r>
            <a:r>
              <a:rPr lang="en-US" sz="2800">
                <a:solidFill>
                  <a:srgbClr val="2B454E"/>
                </a:solidFill>
              </a:rPr>
              <a:t>, Volume 3, 2022, Pages 275-285, ISSN 2666-4127</a:t>
            </a:r>
            <a:r>
              <a:rPr lang="en-US" sz="2800"/>
              <a:t>, https://doi.org/10.1016/j.susoc.2022.05.004.</a:t>
            </a:r>
            <a:endParaRPr sz="2800"/>
          </a:p>
          <a:p>
            <a:pPr indent="-406400" lvl="0" marL="457200" rtl="0" algn="l">
              <a:lnSpc>
                <a:spcPct val="90000"/>
              </a:lnSpc>
              <a:spcBef>
                <a:spcPts val="0"/>
              </a:spcBef>
              <a:spcAft>
                <a:spcPts val="0"/>
              </a:spcAft>
              <a:buSzPts val="2800"/>
              <a:buChar char="•"/>
            </a:pPr>
            <a:r>
              <a:rPr b="1" lang="en-US" sz="2800"/>
              <a:t>H5P: </a:t>
            </a:r>
            <a:r>
              <a:rPr lang="en-US" sz="2800" u="sng">
                <a:solidFill>
                  <a:schemeClr val="hlink"/>
                </a:solidFill>
                <a:hlinkClick r:id="rId4"/>
              </a:rPr>
              <a:t>https://www.youtube.com/watch?v=-t8vC25bGI4&amp;pp=ygUkcHJhY3RpY2FsIHVzZXMgb2YgaDVwIHF1aXogcXVlc3Rpb25z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5"/>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342f6cef8a4_2_15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81" name="Google Shape;281;g342f6cef8a4_2_15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rtl="0" algn="l">
              <a:lnSpc>
                <a:spcPct val="90000"/>
              </a:lnSpc>
              <a:spcBef>
                <a:spcPts val="1000"/>
              </a:spcBef>
              <a:spcAft>
                <a:spcPts val="0"/>
              </a:spcAft>
              <a:buClr>
                <a:srgbClr val="2B454E"/>
              </a:buClr>
              <a:buSzPts val="3100"/>
              <a:buChar char="•"/>
            </a:pPr>
            <a:r>
              <a:rPr lang="en-US" sz="3100">
                <a:solidFill>
                  <a:srgbClr val="2B454E"/>
                </a:solidFill>
              </a:rPr>
              <a:t>Πλαίσιο και Εργαλειοθήκη TINKER - </a:t>
            </a:r>
            <a:r>
              <a:rPr lang="en-US" sz="3100" u="sng">
                <a:solidFill>
                  <a:srgbClr val="16C45B"/>
                </a:solidFill>
                <a:hlinkClick r:id="rId3">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Μαθησιακά Σενάρια - </a:t>
            </a:r>
            <a:r>
              <a:rPr lang="en-US" sz="3100" u="sng">
                <a:solidFill>
                  <a:srgbClr val="16C45B"/>
                </a:solidFill>
                <a:hlinkClick r:id="rId4">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Το πλαίσιο και η εργαλειοθήκη TINKER - </a:t>
            </a:r>
            <a:r>
              <a:rPr lang="en-US" sz="3100" u="sng">
                <a:solidFill>
                  <a:srgbClr val="16C45B"/>
                </a:solidFill>
                <a:hlinkClick r:id="rId5">
                  <a:extLst>
                    <a:ext uri="{A12FA001-AC4F-418D-AE19-62706E023703}">
                      <ahyp:hlinkClr val="tx"/>
                    </a:ext>
                  </a:extLst>
                </a:hlinkClick>
              </a:rPr>
              <a:t>Επισκόπηση (Web) </a:t>
            </a:r>
            <a:r>
              <a:rPr lang="en-US" sz="3100">
                <a:solidFill>
                  <a:srgbClr val="2B454E"/>
                </a:solidFill>
              </a:rPr>
              <a:t>- </a:t>
            </a:r>
            <a:r>
              <a:rPr lang="en-US" sz="3100" u="sng">
                <a:solidFill>
                  <a:srgbClr val="16C45B"/>
                </a:solidFill>
                <a:hlinkClick r:id="rId6">
                  <a:extLst>
                    <a:ext uri="{A12FA001-AC4F-418D-AE19-62706E023703}">
                      <ahyp:hlinkClr val="tx"/>
                    </a:ext>
                  </a:extLst>
                </a:hlinkClick>
              </a:rPr>
              <a:t>https://tinker-project.eu/resources/framework-and-toolkit/</a:t>
            </a:r>
            <a:endParaRPr sz="3100"/>
          </a:p>
        </p:txBody>
      </p:sp>
      <p:pic>
        <p:nvPicPr>
          <p:cNvPr id="282" name="Google Shape;282;g342f6cef8a4_2_159"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grpSp>
        <p:nvGrpSpPr>
          <p:cNvPr id="287" name="Google Shape;287;g35773e36086_0_40"/>
          <p:cNvGrpSpPr/>
          <p:nvPr/>
        </p:nvGrpSpPr>
        <p:grpSpPr>
          <a:xfrm>
            <a:off x="2179811" y="4729766"/>
            <a:ext cx="7832078" cy="1110328"/>
            <a:chOff x="2179603" y="4888792"/>
            <a:chExt cx="7798544" cy="1110328"/>
          </a:xfrm>
        </p:grpSpPr>
        <p:pic>
          <p:nvPicPr>
            <p:cNvPr id="288" name="Google Shape;288;g35773e3608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9" name="Google Shape;289;g35773e36086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90" name="Google Shape;290;g35773e3608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1" name="Google Shape;291;g35773e3608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2" name="Google Shape;292;g35773e36086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93" name="Google Shape;293;g35773e3608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4" name="Google Shape;294;g35773e3608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5" name="Google Shape;295;g35773e3608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6" name="Google Shape;296;g35773e3608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7" name="Google Shape;297;g35773e3608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8" name="Google Shape;298;g35773e3608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9" name="Google Shape;299;g35773e3608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0" name="Google Shape;300;g35773e36086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Στο τέλος αυτής της ενότητας, οι εκπαιδευτικοί θα είναι σε θέση:</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προσδιορίζουν και να περιγράφουν ψηφιακά εργαλεία για τη διδασκαλία της πληροφορικής:</a:t>
            </a:r>
            <a:r>
              <a:rPr lang="en-US"/>
              <a:t> Εξερευνήστε εργαλεία όπως τα συστήματα απόκρισης κοινού, το H5P και τα παιχνίδια κωδικοποίησης.</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εξηγούν  πώς τα ψηφιακά εργαλεία ενισχύουν την εμπλοκή και τη μάθηση των </a:t>
            </a:r>
            <a:r>
              <a:rPr b="1" lang="en-US"/>
              <a:t>μαθητών/μαθητριών</a:t>
            </a:r>
            <a:r>
              <a:rPr b="1" lang="en-US"/>
              <a:t>:</a:t>
            </a:r>
            <a:r>
              <a:rPr lang="en-US"/>
              <a:t> Συζητήστε τον αντίκτυπο των διαδραστικών εργαλείων στα μαθησιακά αποτελέσματα.</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συγκρίνουν διαφορετικά διαδικτυακά εργαλεία για την αξιολόγηση των ικανοτήτων πληροφορικής:</a:t>
            </a:r>
            <a:r>
              <a:rPr lang="en-US"/>
              <a:t> Αναλύστε εργαλεία όπως τα κουίζ του Moodle, το Kahoot και τα chatbots.</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Να μοιράζονται βέλτιστες πρακτικές για τη χρήση ψηφιακών εργαλείων:</a:t>
            </a:r>
            <a:r>
              <a:rPr lang="en-US"/>
              <a:t> Προσθέστε παραδείγματα από την προσωπική σας πείρα στην κοινότητα TINKER.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pic>
        <p:nvPicPr>
          <p:cNvPr id="104" name="Google Shape;104;g342f6cef8a4_2_188"/>
          <p:cNvPicPr preferRelativeResize="0"/>
          <p:nvPr/>
        </p:nvPicPr>
        <p:blipFill rotWithShape="1">
          <a:blip r:embed="rId3">
            <a:alphaModFix/>
          </a:blip>
          <a:srcRect b="0" l="0" r="0" t="0"/>
          <a:stretch/>
        </p:blipFill>
        <p:spPr>
          <a:xfrm>
            <a:off x="8328425" y="2948450"/>
            <a:ext cx="3418700" cy="3418700"/>
          </a:xfrm>
          <a:prstGeom prst="rect">
            <a:avLst/>
          </a:prstGeom>
          <a:noFill/>
          <a:ln>
            <a:noFill/>
          </a:ln>
        </p:spPr>
      </p:pic>
      <p:sp>
        <p:nvSpPr>
          <p:cNvPr id="105" name="Google Shape;105;g342f6cef8a4_2_188"/>
          <p:cNvSpPr txBox="1"/>
          <p:nvPr/>
        </p:nvSpPr>
        <p:spPr>
          <a:xfrm>
            <a:off x="8733462" y="6551743"/>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8230454"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a:t>Διαφάνεια 1 - Τίτλος Πακέτου Εργασίας</a:t>
            </a:r>
            <a:endParaRPr/>
          </a:p>
          <a:p>
            <a:pPr indent="-330200" lvl="0" marL="571500" rtl="0" algn="l">
              <a:lnSpc>
                <a:spcPct val="90000"/>
              </a:lnSpc>
              <a:spcBef>
                <a:spcPts val="1000"/>
              </a:spcBef>
              <a:spcAft>
                <a:spcPts val="0"/>
              </a:spcAft>
              <a:buSzPts val="2000"/>
              <a:buChar char="•"/>
            </a:pPr>
            <a:r>
              <a:rPr lang="en-US"/>
              <a:t>Διαφάνεια 2 - Τίτλος ενότητας</a:t>
            </a:r>
            <a:endParaRPr/>
          </a:p>
          <a:p>
            <a:pPr indent="-330200" lvl="0" marL="571500" rtl="0" algn="l">
              <a:lnSpc>
                <a:spcPct val="90000"/>
              </a:lnSpc>
              <a:spcBef>
                <a:spcPts val="1000"/>
              </a:spcBef>
              <a:spcAft>
                <a:spcPts val="0"/>
              </a:spcAft>
              <a:buSzPts val="2000"/>
              <a:buChar char="•"/>
            </a:pPr>
            <a:r>
              <a:rPr lang="en-US"/>
              <a:t>Διαφάνεια 3 - Μαθησιακά αποτελέσματα</a:t>
            </a:r>
            <a:endParaRPr/>
          </a:p>
          <a:p>
            <a:pPr indent="-330200" lvl="0" marL="571500" rtl="0" algn="l">
              <a:lnSpc>
                <a:spcPct val="90000"/>
              </a:lnSpc>
              <a:spcBef>
                <a:spcPts val="1000"/>
              </a:spcBef>
              <a:spcAft>
                <a:spcPts val="0"/>
              </a:spcAft>
              <a:buSzPts val="2000"/>
              <a:buChar char="•"/>
            </a:pPr>
            <a:r>
              <a:rPr lang="en-US"/>
              <a:t>Διαφάνεια 4 - Περιεχόμενα</a:t>
            </a:r>
            <a:endParaRPr/>
          </a:p>
          <a:p>
            <a:pPr indent="-342900" lvl="0" marL="571500" rtl="0" algn="l">
              <a:lnSpc>
                <a:spcPct val="90000"/>
              </a:lnSpc>
              <a:spcBef>
                <a:spcPts val="1000"/>
              </a:spcBef>
              <a:spcAft>
                <a:spcPts val="0"/>
              </a:spcAft>
              <a:buSzPts val="2200"/>
              <a:buChar char="•"/>
            </a:pPr>
            <a:r>
              <a:rPr lang="en-US"/>
              <a:t>Διαφάνειες 5-8 - Εισαγωγή - Γιατί να χρησιμοποιείτε ψηφιακά εργαλεία;</a:t>
            </a:r>
            <a:endParaRPr/>
          </a:p>
          <a:p>
            <a:pPr indent="-342900" lvl="0" marL="571500" rtl="0" algn="l">
              <a:lnSpc>
                <a:spcPct val="90000"/>
              </a:lnSpc>
              <a:spcBef>
                <a:spcPts val="1000"/>
              </a:spcBef>
              <a:spcAft>
                <a:spcPts val="0"/>
              </a:spcAft>
              <a:buSzPts val="2200"/>
              <a:buChar char="•"/>
            </a:pPr>
            <a:r>
              <a:rPr lang="en-US"/>
              <a:t>Διαφάνειες 9-12 - Δραστηριότητα #1 - Εξερεύνηση διαδικτυακών εργαλείων για τη διδασκαλία της πληροφορικής</a:t>
            </a:r>
            <a:endParaRPr/>
          </a:p>
          <a:p>
            <a:pPr indent="-342900" lvl="0" marL="571500" rtl="0" algn="l">
              <a:lnSpc>
                <a:spcPct val="90000"/>
              </a:lnSpc>
              <a:spcBef>
                <a:spcPts val="1000"/>
              </a:spcBef>
              <a:spcAft>
                <a:spcPts val="0"/>
              </a:spcAft>
              <a:buSzPts val="2200"/>
              <a:buChar char="•"/>
            </a:pPr>
            <a:r>
              <a:rPr lang="en-US"/>
              <a:t>Διαφάνειες 13-24 - Δραστηριότητα #2 - Σχεδιασμός κουίζ με ένα διαδικτυακό εργαλείο</a:t>
            </a:r>
            <a:endParaRPr/>
          </a:p>
          <a:p>
            <a:pPr indent="-342900" lvl="0" marL="571500" rtl="0" algn="l">
              <a:lnSpc>
                <a:spcPct val="90000"/>
              </a:lnSpc>
              <a:spcBef>
                <a:spcPts val="1000"/>
              </a:spcBef>
              <a:spcAft>
                <a:spcPts val="0"/>
              </a:spcAft>
              <a:buSzPts val="2200"/>
              <a:buChar char="•"/>
            </a:pPr>
            <a:r>
              <a:rPr lang="en-US"/>
              <a:t>Διαφάνεια 25 - Δραστηριότητα #3 - Ανταλλαγή βέλτιστων πρακτικών και εμπειριών</a:t>
            </a:r>
            <a:endParaRPr/>
          </a:p>
          <a:p>
            <a:pPr indent="-342900" lvl="0" marL="571500" rtl="0" algn="l">
              <a:lnSpc>
                <a:spcPct val="90000"/>
              </a:lnSpc>
              <a:spcBef>
                <a:spcPts val="1000"/>
              </a:spcBef>
              <a:spcAft>
                <a:spcPts val="0"/>
              </a:spcAft>
              <a:buSzPts val="2200"/>
              <a:buChar char="•"/>
            </a:pPr>
            <a:r>
              <a:rPr lang="en-US"/>
              <a:t>Διαφάνεια 25 - Εργασίες για το σπίτι/ Πρόσθετες εργασίες</a:t>
            </a:r>
            <a:endParaRPr/>
          </a:p>
          <a:p>
            <a:pPr indent="-342900" lvl="0" marL="571500" rtl="0" algn="l">
              <a:lnSpc>
                <a:spcPct val="90000"/>
              </a:lnSpc>
              <a:spcBef>
                <a:spcPts val="1000"/>
              </a:spcBef>
              <a:spcAft>
                <a:spcPts val="0"/>
              </a:spcAft>
              <a:buSzPts val="2200"/>
              <a:buChar char="•"/>
            </a:pPr>
            <a:r>
              <a:rPr lang="en-US"/>
              <a:t>Διαφάνεια 27 - Πρόσθετοι πόροι</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Επισκόπηση </a:t>
            </a:r>
            <a:r>
              <a:rPr lang="en-US" sz="3300"/>
              <a:t>της σημασίας των </a:t>
            </a:r>
            <a:r>
              <a:rPr b="1" lang="en-US" sz="3300"/>
              <a:t>ψηφιακών εργαλείων στην εκπαίδευση στην πληροφορική</a:t>
            </a:r>
            <a:r>
              <a:rPr lang="en-US" sz="3300"/>
              <a:t>.</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Συζήτηση </a:t>
            </a:r>
            <a:r>
              <a:rPr lang="en-US" sz="3300"/>
              <a:t>εμπειριών με </a:t>
            </a:r>
            <a:r>
              <a:rPr b="1" lang="en-US" sz="3300"/>
              <a:t>διαδικτυακά εργαλεία διδασκαλίας</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Έμφαση </a:t>
            </a:r>
            <a:r>
              <a:rPr lang="en-US" sz="3300"/>
              <a:t>στην ευθυγράμμιση με το </a:t>
            </a:r>
            <a:r>
              <a:rPr b="1" lang="en-US" sz="3300"/>
              <a:t>Πλαίσιο TINKER για συμπεριληπτικές και αυθεντικές μαθησιακές </a:t>
            </a:r>
            <a:r>
              <a:rPr lang="en-US" sz="3300"/>
              <a:t>εμπειρίες.</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20" name="Google Shape;120;g3441028e5a5_0_0"/>
          <p:cNvSpPr txBox="1"/>
          <p:nvPr>
            <p:ph idx="1" type="body"/>
          </p:nvPr>
        </p:nvSpPr>
        <p:spPr>
          <a:xfrm>
            <a:off x="97970" y="881743"/>
            <a:ext cx="7802279"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Παραδοσιακή </a:t>
            </a:r>
            <a:r>
              <a:rPr lang="en-US" sz="3200"/>
              <a:t>διδασκαλία </a:t>
            </a:r>
            <a:r>
              <a:rPr b="1" lang="en-US" sz="3200"/>
              <a:t>έναντι ψηφιακών </a:t>
            </a:r>
            <a:r>
              <a:rPr lang="en-US" sz="3200"/>
              <a:t>εργαλείων</a:t>
            </a:r>
            <a:endParaRPr sz="3200"/>
          </a:p>
          <a:p>
            <a:pPr indent="-431800" lvl="1" marL="1371600" marR="0" rtl="0" algn="l">
              <a:lnSpc>
                <a:spcPct val="90000"/>
              </a:lnSpc>
              <a:spcBef>
                <a:spcPts val="1000"/>
              </a:spcBef>
              <a:spcAft>
                <a:spcPts val="0"/>
              </a:spcAft>
              <a:buSzPts val="2800"/>
              <a:buChar char="○"/>
            </a:pPr>
            <a:r>
              <a:rPr lang="en-US" sz="3000"/>
              <a:t>Υπάρχουν διαφορές μεταξύ τους;</a:t>
            </a:r>
            <a:endParaRPr sz="3000"/>
          </a:p>
          <a:p>
            <a:pPr indent="-431800" lvl="1" marL="1371600" marR="0" rtl="0" algn="l">
              <a:lnSpc>
                <a:spcPct val="90000"/>
              </a:lnSpc>
              <a:spcBef>
                <a:spcPts val="1000"/>
              </a:spcBef>
              <a:spcAft>
                <a:spcPts val="0"/>
              </a:spcAft>
              <a:buSzPts val="2800"/>
              <a:buChar char="○"/>
            </a:pPr>
            <a:r>
              <a:rPr lang="en-US" sz="3000"/>
              <a:t>Τι αλλάζει;</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Οφέλη των ψηφιακών εργαλείων:</a:t>
            </a:r>
            <a:endParaRPr sz="3200"/>
          </a:p>
          <a:p>
            <a:pPr indent="-431800" lvl="1" marL="1371600" marR="0" rtl="0" algn="l">
              <a:lnSpc>
                <a:spcPct val="90000"/>
              </a:lnSpc>
              <a:spcBef>
                <a:spcPts val="1000"/>
              </a:spcBef>
              <a:spcAft>
                <a:spcPts val="0"/>
              </a:spcAft>
              <a:buSzPts val="2800"/>
              <a:buChar char="○"/>
            </a:pPr>
            <a:r>
              <a:rPr lang="en-US" sz="3000"/>
              <a:t>Αυξάνουν την εμπλοκή.</a:t>
            </a:r>
            <a:endParaRPr sz="3000"/>
          </a:p>
          <a:p>
            <a:pPr indent="-431800" lvl="1" marL="1371600" marR="0" rtl="0" algn="l">
              <a:lnSpc>
                <a:spcPct val="90000"/>
              </a:lnSpc>
              <a:spcBef>
                <a:spcPts val="1000"/>
              </a:spcBef>
              <a:spcAft>
                <a:spcPts val="0"/>
              </a:spcAft>
              <a:buSzPts val="2800"/>
              <a:buChar char="○"/>
            </a:pPr>
            <a:r>
              <a:rPr lang="en-US" sz="3000"/>
              <a:t>Υποστηρίζουν διαφορετικά στυλ μάθησης.</a:t>
            </a:r>
            <a:endParaRPr sz="3000"/>
          </a:p>
          <a:p>
            <a:pPr indent="-431800" lvl="1" marL="1371600" marR="0" rtl="0" algn="l">
              <a:lnSpc>
                <a:spcPct val="90000"/>
              </a:lnSpc>
              <a:spcBef>
                <a:spcPts val="1000"/>
              </a:spcBef>
              <a:spcAft>
                <a:spcPts val="0"/>
              </a:spcAft>
              <a:buSzPts val="2800"/>
              <a:buChar char="○"/>
            </a:pPr>
            <a:r>
              <a:rPr lang="en-US" sz="3000"/>
              <a:t>Παρέχουν άμεση ανατροφοδότηση.</a:t>
            </a:r>
            <a:endParaRPr sz="3000"/>
          </a:p>
          <a:p>
            <a:pPr indent="0" lvl="0" marL="0" marR="0" rtl="0" algn="l">
              <a:lnSpc>
                <a:spcPct val="90000"/>
              </a:lnSpc>
              <a:spcBef>
                <a:spcPts val="1000"/>
              </a:spcBef>
              <a:spcAft>
                <a:spcPts val="0"/>
              </a:spcAft>
              <a:buSzPts val="2200"/>
              <a:buNone/>
            </a:pPr>
            <a:r>
              <a:t/>
            </a:r>
            <a:endParaRPr sz="3200"/>
          </a:p>
        </p:txBody>
      </p:sp>
      <p:pic>
        <p:nvPicPr>
          <p:cNvPr id="121" name="Google Shape;121;g3441028e5a5_0_0"/>
          <p:cNvPicPr preferRelativeResize="0"/>
          <p:nvPr/>
        </p:nvPicPr>
        <p:blipFill rotWithShape="1">
          <a:blip r:embed="rId3">
            <a:alphaModFix/>
          </a:blip>
          <a:srcRect b="0" l="0" r="0" t="0"/>
          <a:stretch/>
        </p:blipFill>
        <p:spPr>
          <a:xfrm>
            <a:off x="7900250" y="1613574"/>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Ευθυγράμμιση των ψηφιακών εργαλείων με το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Αυθεντική μάθηση:</a:t>
            </a:r>
            <a:r>
              <a:rPr lang="en-US" sz="2700"/>
              <a:t> Προσομοιώσεις πραγματικού κόσμου και επίλυση προβλημάτων.</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Συμπερίληψη των φύλων:</a:t>
            </a:r>
            <a:r>
              <a:rPr lang="en-US" sz="2700"/>
              <a:t> Προσβάσιμες και ποικίλες μέθοδοι μάθησης.</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Ικανότητες πληροφορικής:</a:t>
            </a:r>
            <a:r>
              <a:rPr lang="en-US" sz="2700"/>
              <a:t> Πρακτικός προγραμματισμός &amp; αξιολογήσεις.</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Γιατί να χρησιμοποιείτε ψηφιακά εργαλεία;</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Κοινά Ψηφιακά Εργαλεία για την Πληροφορική</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Εργαλεία Διδασκαλίας:</a:t>
            </a:r>
            <a:r>
              <a:rPr lang="en-US" sz="2800"/>
              <a:t> H5P (διαδραστικό περιεχόμενο), παιχνίδια κωδικοποίησης (CodeCombat).</a:t>
            </a:r>
            <a:endParaRPr sz="2800"/>
          </a:p>
          <a:p>
            <a:pPr indent="0" lvl="0" marL="0" marR="0" rtl="0" algn="l">
              <a:lnSpc>
                <a:spcPct val="90000"/>
              </a:lnSpc>
              <a:spcBef>
                <a:spcPts val="1000"/>
              </a:spcBef>
              <a:spcAft>
                <a:spcPts val="0"/>
              </a:spcAft>
              <a:buSzPts val="2200"/>
              <a:buNone/>
            </a:pPr>
            <a:r>
              <a:t/>
            </a:r>
            <a:endParaRPr sz="3000"/>
          </a:p>
          <a:p>
            <a:pPr indent="-419100" lvl="1" marL="1371600" rtl="0" algn="l">
              <a:lnSpc>
                <a:spcPct val="90000"/>
              </a:lnSpc>
              <a:spcBef>
                <a:spcPts val="1000"/>
              </a:spcBef>
              <a:spcAft>
                <a:spcPts val="0"/>
              </a:spcAft>
              <a:buSzPts val="2600"/>
              <a:buChar char="○"/>
            </a:pPr>
            <a:r>
              <a:rPr b="1" lang="en-US" sz="2800"/>
              <a:t>Εργαλεία Αξιολόγησης:</a:t>
            </a:r>
            <a:r>
              <a:rPr lang="en-US" sz="2800"/>
              <a:t> Kahoot (ζωντανά κουίζ), Moodle,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Εργαλεία Συνεργασίας:</a:t>
            </a:r>
            <a:r>
              <a:rPr lang="en-US" sz="2800"/>
              <a: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000"/>
              <a:t>Διερεύνηση διαδικτυακών εργαλείων για τη διδασκαλία της πληροφορικής</a:t>
            </a:r>
            <a:endParaRPr sz="3000"/>
          </a:p>
        </p:txBody>
      </p:sp>
      <p:sp>
        <p:nvSpPr>
          <p:cNvPr id="143" name="Google Shape;143;g3501b5cbe11_1_2"/>
          <p:cNvSpPr txBox="1"/>
          <p:nvPr>
            <p:ph idx="1" type="body"/>
          </p:nvPr>
        </p:nvSpPr>
        <p:spPr>
          <a:xfrm>
            <a:off x="97970" y="881743"/>
            <a:ext cx="1051923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100">
                <a:solidFill>
                  <a:srgbClr val="000000"/>
                </a:solidFill>
              </a:rPr>
              <a:t>Τι είναι το H5P; </a:t>
            </a:r>
            <a:r>
              <a:rPr lang="en-US" sz="2100">
                <a:solidFill>
                  <a:srgbClr val="000000"/>
                </a:solidFill>
              </a:rPr>
              <a:t>Το H5P (HTML5 Package) είναι ένα εργαλείο ανοικτού κώδικα που επιτρέπει στους/στις εκπαιδευτικούς να δημιουργούν </a:t>
            </a:r>
            <a:r>
              <a:rPr b="1" lang="en-US" sz="2100">
                <a:solidFill>
                  <a:srgbClr val="000000"/>
                </a:solidFill>
              </a:rPr>
              <a:t>ελκυστικό, διαδραστικό μαθησιακό περιεχόμενο </a:t>
            </a:r>
            <a:r>
              <a:rPr lang="en-US" sz="2100">
                <a:solidFill>
                  <a:srgbClr val="000000"/>
                </a:solidFill>
              </a:rPr>
              <a:t>απευθείας στο πρόγραμμα περιήγησης - χωρίς να απαιτείται κωδικοποίηση.</a:t>
            </a:r>
            <a:endParaRPr sz="2100"/>
          </a:p>
          <a:p>
            <a:pPr indent="0" lvl="0" marL="0" rtl="0" algn="l">
              <a:lnSpc>
                <a:spcPct val="115000"/>
              </a:lnSpc>
              <a:spcBef>
                <a:spcPts val="1200"/>
              </a:spcBef>
              <a:spcAft>
                <a:spcPts val="0"/>
              </a:spcAft>
              <a:buSzPts val="2200"/>
              <a:buNone/>
            </a:pPr>
            <a:r>
              <a:rPr b="1" lang="en-US" sz="2400">
                <a:solidFill>
                  <a:srgbClr val="000000"/>
                </a:solidFill>
              </a:rPr>
              <a:t>Βασικά Χαρακτηριστικά:</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Διαδραστικά βίντεο </a:t>
            </a:r>
            <a:r>
              <a:rPr lang="en-US" sz="1800">
                <a:solidFill>
                  <a:srgbClr val="000000"/>
                </a:solidFill>
              </a:rPr>
              <a:t>- Ενσωματώστε κουίζ και προτροπές σε εκπαιδευτικά βίντεο.</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Παρουσιάσεις μαθημάτων </a:t>
            </a:r>
            <a:r>
              <a:rPr lang="en-US" sz="1800">
                <a:solidFill>
                  <a:srgbClr val="000000"/>
                </a:solidFill>
              </a:rPr>
              <a:t>- Δημιουργήστε ενότητες μάθησης με διαφάνειες.</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Κουίζ και αξιολογήσεις </a:t>
            </a:r>
            <a:r>
              <a:rPr lang="en-US" sz="1800">
                <a:solidFill>
                  <a:srgbClr val="000000"/>
                </a:solidFill>
              </a:rPr>
              <a:t>– Ασκήσεις πολλαπλής επιλογής, drag-and-drop, συμπλήρωση κενών </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Παιχνίδια και δραστηριότητες </a:t>
            </a:r>
            <a:r>
              <a:rPr lang="en-US" sz="1800">
                <a:solidFill>
                  <a:srgbClr val="000000"/>
                </a:solidFill>
              </a:rPr>
              <a:t>– Flash cards, παιχνίδια μνήμης, χρονοδιαγράμματα</a:t>
            </a:r>
            <a:endParaRPr sz="1800">
              <a:solidFill>
                <a:srgbClr val="000000"/>
              </a:solidFill>
            </a:endParaRPr>
          </a:p>
          <a:p>
            <a:pPr indent="0" lvl="0" marL="0" rtl="0" algn="l">
              <a:lnSpc>
                <a:spcPct val="115000"/>
              </a:lnSpc>
              <a:spcBef>
                <a:spcPts val="1200"/>
              </a:spcBef>
              <a:spcAft>
                <a:spcPts val="0"/>
              </a:spcAft>
              <a:buSzPts val="2200"/>
              <a:buNone/>
            </a:pPr>
            <a:r>
              <a:rPr b="1" lang="en-US" sz="2100">
                <a:solidFill>
                  <a:srgbClr val="000000"/>
                </a:solidFill>
              </a:rPr>
              <a:t>Γιατί να χρησιμοποιήσετε το H5P στην τάξη;</a:t>
            </a:r>
            <a:br>
              <a:rPr b="1" lang="en-US" sz="2100">
                <a:solidFill>
                  <a:srgbClr val="000000"/>
                </a:solidFill>
              </a:rPr>
            </a:br>
            <a:r>
              <a:rPr lang="en-US" sz="2100">
                <a:solidFill>
                  <a:srgbClr val="000000"/>
                </a:solidFill>
              </a:rPr>
              <a:t> ✅ Ενισχύει τη δέσμευση των </a:t>
            </a:r>
            <a:r>
              <a:rPr lang="en-US" sz="2100">
                <a:solidFill>
                  <a:srgbClr val="000000"/>
                </a:solidFill>
              </a:rPr>
              <a:t>μαθητών/μαθητριών</a:t>
            </a:r>
            <a:r>
              <a:rPr lang="en-US" sz="2100">
                <a:solidFill>
                  <a:srgbClr val="000000"/>
                </a:solidFill>
              </a:rPr>
              <a:t>.</a:t>
            </a:r>
            <a:br>
              <a:rPr lang="en-US" sz="2100">
                <a:solidFill>
                  <a:srgbClr val="000000"/>
                </a:solidFill>
              </a:rPr>
            </a:br>
            <a:r>
              <a:rPr lang="en-US" sz="2100">
                <a:solidFill>
                  <a:srgbClr val="000000"/>
                </a:solidFill>
              </a:rPr>
              <a:t> ✅ Υποστηρίζει την ενεργητική μάθηση.</a:t>
            </a:r>
            <a:br>
              <a:rPr lang="en-US" sz="2100">
                <a:solidFill>
                  <a:srgbClr val="000000"/>
                </a:solidFill>
              </a:rPr>
            </a:br>
            <a:r>
              <a:rPr lang="en-US" sz="2100">
                <a:solidFill>
                  <a:srgbClr val="000000"/>
                </a:solidFill>
              </a:rPr>
              <a:t> ✅ Ενσωματώνεται εύκολα σε πλατφόρμες όπως το Moodle, το WordPress και το Drupal.</a:t>
            </a:r>
            <a:br>
              <a:rPr lang="en-US" sz="2100">
                <a:solidFill>
                  <a:srgbClr val="000000"/>
                </a:solidFill>
              </a:rPr>
            </a:br>
            <a:r>
              <a:rPr lang="en-US" sz="2100">
                <a:solidFill>
                  <a:srgbClr val="000000"/>
                </a:solidFill>
              </a:rPr>
              <a:t> ✅ Είναι δωρεάν και φιλικό προς τα κινητά τηλέφωνα.</a:t>
            </a:r>
            <a:endParaRPr sz="21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9228667" y="3945467"/>
            <a:ext cx="2963332" cy="149013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