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5" r:id="rId6"/>
    <p:sldMasterId id="2147483658"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Lst>
  <p:sldSz cy="6858000" cx="12192000"/>
  <p:notesSz cx="6858000" cy="9144000"/>
  <p:embeddedFontLst>
    <p:embeddedFont>
      <p:font typeface="Roboto"/>
      <p:regular r:id="rId28"/>
      <p:bold r:id="rId29"/>
      <p:italic r:id="rId30"/>
      <p:boldItalic r:id="rId31"/>
    </p:embeddedFon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jCDf660sFpDsaPYbJGbBsFcRxjk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AE89EDFA-3B76-416D-9C20-2A14FE8B6309}">
  <a:tblStyle styleId="{AE89EDFA-3B76-416D-9C20-2A14FE8B6309}"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5.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font" Target="fonts/Roboto-regular.fntdata"/><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Roboto-bold.fntdata"/><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font" Target="fonts/Roboto-boldItalic.fntdata"/><Relationship Id="rId30" Type="http://schemas.openxmlformats.org/officeDocument/2006/relationships/font" Target="fonts/Roboto-italic.fntdata"/><Relationship Id="rId11" Type="http://schemas.openxmlformats.org/officeDocument/2006/relationships/slide" Target="slides/slide3.xml"/><Relationship Id="rId33" Type="http://schemas.openxmlformats.org/officeDocument/2006/relationships/font" Target="fonts/OpenSans-bold.fntdata"/><Relationship Id="rId10" Type="http://schemas.openxmlformats.org/officeDocument/2006/relationships/slide" Target="slides/slide2.xml"/><Relationship Id="rId32" Type="http://schemas.openxmlformats.org/officeDocument/2006/relationships/font" Target="fonts/OpenSans-regular.fntdata"/><Relationship Id="rId13" Type="http://schemas.openxmlformats.org/officeDocument/2006/relationships/slide" Target="slides/slide5.xml"/><Relationship Id="rId35" Type="http://schemas.openxmlformats.org/officeDocument/2006/relationships/font" Target="fonts/OpenSans-boldItalic.fntdata"/><Relationship Id="rId12" Type="http://schemas.openxmlformats.org/officeDocument/2006/relationships/slide" Target="slides/slide4.xml"/><Relationship Id="rId34" Type="http://schemas.openxmlformats.org/officeDocument/2006/relationships/font" Target="fonts/OpenSans-italic.fntdata"/><Relationship Id="rId15" Type="http://schemas.openxmlformats.org/officeDocument/2006/relationships/slide" Target="slides/slide7.xml"/><Relationship Id="rId14" Type="http://schemas.openxmlformats.org/officeDocument/2006/relationships/slide" Target="slides/slide6.xml"/><Relationship Id="rId36" Type="http://customschemas.google.com/relationships/presentationmetadata" Target="meta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ooks.google.it/books?id=aXyfDwAAQBAJ"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35569507e78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 name="Google Shape;128;g35569507e78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329f623bc3f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a:solidFill>
                  <a:srgbClr val="404040"/>
                </a:solidFill>
              </a:rPr>
              <a:t>Αυτή η διαφάνεια παρέχει στους εκπαιδευτικούς πληροφορίες σχετικά με το γιατί είναι τόσο σημαντικό για αυτούς να ενδυναμωθούν στο ταξίδι τους για τη δημιουργία εμπειριών μάθησης χωρίς αποκλεισμούς φύλου και αυθεντικών εμπειριών μάθησης στην εκπαίδευση της πληροφορικής.  </a:t>
            </a:r>
            <a:endParaRPr>
              <a:solidFill>
                <a:srgbClr val="404040"/>
              </a:solidFill>
            </a:endParaRPr>
          </a:p>
          <a:p>
            <a:pPr indent="0" lvl="0" marL="0" rtl="0" algn="l">
              <a:lnSpc>
                <a:spcPct val="100000"/>
              </a:lnSpc>
              <a:spcBef>
                <a:spcPts val="0"/>
              </a:spcBef>
              <a:spcAft>
                <a:spcPts val="0"/>
              </a:spcAft>
              <a:buClr>
                <a:schemeClr val="dk1"/>
              </a:buClr>
              <a:buSzPts val="1100"/>
              <a:buFont typeface="Arial"/>
              <a:buNone/>
            </a:pPr>
            <a:r>
              <a:rPr lang="en-US">
                <a:solidFill>
                  <a:srgbClr val="404040"/>
                </a:solidFill>
              </a:rPr>
              <a:t>Η Έρευνα Δράσης (ΕΔ) εξοπλίζει τους εκπαιδευτικούς, με μια </a:t>
            </a:r>
            <a:r>
              <a:rPr b="1" lang="en-US">
                <a:solidFill>
                  <a:srgbClr val="404040"/>
                </a:solidFill>
              </a:rPr>
              <a:t>δομημένη, αναστοχαστική διαδικασία </a:t>
            </a:r>
            <a:r>
              <a:rPr lang="en-US">
                <a:solidFill>
                  <a:srgbClr val="404040"/>
                </a:solidFill>
              </a:rPr>
              <a:t>για τον εντοπισμό και την αντιμετώπιση των ανισοτήτων μεταξύ των φύλων, προωθώντας παράλληλα την αυθεντική, πραγματική μάθηση στην πληροφορική. Εδώ είναι ο τρόπος:</a:t>
            </a:r>
            <a:endParaRPr>
              <a:solidFill>
                <a:srgbClr val="404040"/>
              </a:solidFill>
            </a:endParaRPr>
          </a:p>
          <a:p>
            <a:pPr indent="0" lvl="0" marL="0" rtl="0" algn="l">
              <a:lnSpc>
                <a:spcPct val="100000"/>
              </a:lnSpc>
              <a:spcBef>
                <a:spcPts val="0"/>
              </a:spcBef>
              <a:spcAft>
                <a:spcPts val="0"/>
              </a:spcAft>
              <a:buClr>
                <a:schemeClr val="dk1"/>
              </a:buClr>
              <a:buSzPts val="1100"/>
              <a:buFont typeface="Arial"/>
              <a:buNone/>
            </a:pPr>
            <a:r>
              <a:t/>
            </a:r>
            <a:endParaRPr>
              <a:solidFill>
                <a:srgbClr val="404040"/>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Αποδεικτικά τεκμηριωμένες, συγκεκριμένες λύσεις</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404040"/>
                </a:solidFill>
              </a:rPr>
              <a:t>⇒ οι ανισότητες μεταξύ των φύλων εκδηλώνονται διαφορετικά σε κάθε σχολείο και τάξη, επομένως το πλεονέκτημα της ΑΡ είναι ότι μπορείτε να συλλέξετε τοπικά δεδομένα μέσω ερευνών, παρατηρήσεων και να εντοπίσετε τις </a:t>
            </a:r>
            <a:r>
              <a:rPr i="1" lang="en-US">
                <a:solidFill>
                  <a:srgbClr val="404040"/>
                </a:solidFill>
              </a:rPr>
              <a:t>μοναδικές προκλήσεις </a:t>
            </a:r>
            <a:r>
              <a:rPr lang="en-US">
                <a:solidFill>
                  <a:srgbClr val="404040"/>
                </a:solidFill>
              </a:rPr>
              <a:t>που αντιμετωπίζει κάθε τάξη σας. </a:t>
            </a:r>
            <a:endParaRPr>
              <a:solidFill>
                <a:srgbClr val="404040"/>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με επίκεντρο τον μαθητή και χωρίς αποκλεισμούς</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1D1D1B"/>
                </a:solidFill>
              </a:rPr>
              <a:t>⇒ οι φωνές των μαθητών συχνά παραβλέπονται. Η μεθοδολογία ΑΡ δίνει τη δυνατότητα στους εκπαιδευτικούς να συν-ερευνήσουν με τους μαθητές προκειμένου να αποκαλύψουν κρυφές προκαταλήψεις και εμπόδια (π.χ. έρευνες που τους θέτουν ερωτήσεις, κύκλοι μάθησης για να τους κάνουν να εκφράσουν τις προκλήσεις που αντιμετωπίζουν, τις ανάγκες τους να ασχοληθούν περισσότερο με την πληροφορική κ.λπ.) Μέσω της AR μπορείτε να υιοθετήσετε μια διατομεακή προσέγγιση για την ένταξη των φύλων. </a:t>
            </a:r>
            <a:endParaRPr>
              <a:solidFill>
                <a:srgbClr val="1D1D1B"/>
              </a:solidFill>
            </a:endParaRPr>
          </a:p>
          <a:p>
            <a:pPr indent="-304800" lvl="0" marL="457200" rtl="0" algn="l">
              <a:lnSpc>
                <a:spcPct val="100000"/>
              </a:lnSpc>
              <a:spcBef>
                <a:spcPts val="0"/>
              </a:spcBef>
              <a:spcAft>
                <a:spcPts val="0"/>
              </a:spcAft>
              <a:buClr>
                <a:srgbClr val="404040"/>
              </a:buClr>
              <a:buSzPts val="1200"/>
              <a:buFont typeface="Calibri"/>
              <a:buChar char="-"/>
            </a:pPr>
            <a:r>
              <a:rPr b="1" lang="en-US">
                <a:solidFill>
                  <a:srgbClr val="404040"/>
                </a:solidFill>
              </a:rPr>
              <a:t>επαναληπτική βελτίωση</a:t>
            </a:r>
            <a:endParaRPr b="1">
              <a:solidFill>
                <a:srgbClr val="404040"/>
              </a:solidFill>
            </a:endParaRPr>
          </a:p>
          <a:p>
            <a:pPr indent="0" lvl="0" marL="457200" rtl="0" algn="l">
              <a:lnSpc>
                <a:spcPct val="100000"/>
              </a:lnSpc>
              <a:spcBef>
                <a:spcPts val="0"/>
              </a:spcBef>
              <a:spcAft>
                <a:spcPts val="0"/>
              </a:spcAft>
              <a:buClr>
                <a:schemeClr val="dk1"/>
              </a:buClr>
              <a:buSzPts val="1100"/>
              <a:buFont typeface="Arial"/>
              <a:buNone/>
            </a:pPr>
            <a:r>
              <a:rPr lang="en-US">
                <a:solidFill>
                  <a:srgbClr val="1D1D1B"/>
                </a:solidFill>
              </a:rPr>
              <a:t>⇒ Ένα μεμονωμένο εργαστήριο σπάνια διατηρεί τις αλλαγές. Η μεθοδολογία AR έχει μια κυκλική διαδικασία (Προσδιορισμός -&gt; Σχεδιασμός -&gt; Δράση -&gt; Παρατήρηση -&gt; Αναστοχασμός και αντίδραση). </a:t>
            </a:r>
            <a:endParaRPr b="1">
              <a:solidFill>
                <a:srgbClr val="404040"/>
              </a:solidFill>
            </a:endParaRPr>
          </a:p>
          <a:p>
            <a:pPr indent="0" lvl="0" marL="0" rtl="0" algn="l">
              <a:lnSpc>
                <a:spcPct val="100000"/>
              </a:lnSpc>
              <a:spcBef>
                <a:spcPts val="0"/>
              </a:spcBef>
              <a:spcAft>
                <a:spcPts val="1000"/>
              </a:spcAft>
              <a:buSzPts val="1100"/>
              <a:buNone/>
            </a:pPr>
            <a:r>
              <a:t/>
            </a:r>
            <a:endParaRPr>
              <a:solidFill>
                <a:srgbClr val="1D1D1B"/>
              </a:solidFill>
            </a:endParaRPr>
          </a:p>
        </p:txBody>
      </p:sp>
      <p:sp>
        <p:nvSpPr>
          <p:cNvPr id="202" name="Google Shape;202;g329f623bc3f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29f623bc3f_0_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sz="1100"/>
              <a:t>Μια πρόκληση στην τάξη είναι ένα συγκεκριμένο, εφαρμόσιμο πρόβλημα στη διδασκαλία και τη μάθηση που:</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εμποδίζει την πρόοδο: εμποδίζει την εμπλοκή των μαθητών, την ισότητα ή τα μαθησιακά αποτελέσματα (π.χ. τα κορίτσια αποφεύγουν τις εργασίες εντοπισμού σφαλμάτων παρά την καθοδήγηση, οι μη δυαδικοί μαθητές δεν συμμετέχουν σε ανταγωνιστικές δραστηριότητες κωδικοποίησης).</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Έχει αναγνωρίσιμες αιτίες: οι βασικές αιτίες μπορούν να αποκαλυφθούν μέσω δεδομένων - ερευνών, παρατηρήσεων - (π.χ. φόβος αποτυχίας, έλλειψη σχετιζόμενων προτύπων).</a:t>
            </a:r>
            <a:endParaRPr sz="1100"/>
          </a:p>
          <a:p>
            <a:pPr indent="-298450" lvl="0" marL="457200" rtl="0" algn="l">
              <a:lnSpc>
                <a:spcPct val="115000"/>
              </a:lnSpc>
              <a:spcBef>
                <a:spcPts val="0"/>
              </a:spcBef>
              <a:spcAft>
                <a:spcPts val="0"/>
              </a:spcAft>
              <a:buClr>
                <a:schemeClr val="dk1"/>
              </a:buClr>
              <a:buSzPts val="1100"/>
              <a:buFont typeface="Calibri"/>
              <a:buChar char="●"/>
            </a:pPr>
            <a:r>
              <a:rPr lang="en-US" sz="1100"/>
              <a:t>Μπορεί να αντιμετωπιστεί μέσω αλλαγών στην πρακτική σας: Οι λύσεις βρίσκονται υπό τον έλεγχό σας - δεν εξαρτώνται από την αλλαγή πολιτικής (π.χ. παιδαγωγικές στρατηγικές, προσαρμογές πόρων).</a:t>
            </a:r>
            <a:endParaRPr sz="1100"/>
          </a:p>
          <a:p>
            <a:pPr indent="0" lvl="0" marL="0" rtl="0" algn="l">
              <a:lnSpc>
                <a:spcPct val="115000"/>
              </a:lnSpc>
              <a:spcBef>
                <a:spcPts val="0"/>
              </a:spcBef>
              <a:spcAft>
                <a:spcPts val="0"/>
              </a:spcAft>
              <a:buClr>
                <a:schemeClr val="dk1"/>
              </a:buClr>
              <a:buSzPts val="1100"/>
              <a:buFont typeface="Arial"/>
              <a:buNone/>
            </a:pPr>
            <a:r>
              <a:rPr lang="en-US" sz="1100"/>
              <a:t>Σε αντίθεση με τα γενικά διλήμματα, οι προκλήσεις είναι εστιασμένες και μετρήσιμες, γεγονός που τις καθιστά ιδανικές για έρευνα δράσης.</a:t>
            </a:r>
            <a:endParaRPr sz="1100"/>
          </a:p>
          <a:p>
            <a:pPr indent="0" lvl="0" marL="0" rtl="0" algn="l">
              <a:lnSpc>
                <a:spcPct val="100000"/>
              </a:lnSpc>
              <a:spcBef>
                <a:spcPts val="0"/>
              </a:spcBef>
              <a:spcAft>
                <a:spcPts val="0"/>
              </a:spcAft>
              <a:buClr>
                <a:schemeClr val="dk1"/>
              </a:buClr>
              <a:buSzPts val="1100"/>
              <a:buFont typeface="Arial"/>
              <a:buNone/>
            </a:pPr>
            <a:r>
              <a:t/>
            </a:r>
            <a:endParaRPr i="1" sz="1100"/>
          </a:p>
          <a:p>
            <a:pPr indent="0" lvl="0" marL="0" rtl="0" algn="l">
              <a:lnSpc>
                <a:spcPct val="100000"/>
              </a:lnSpc>
              <a:spcBef>
                <a:spcPts val="0"/>
              </a:spcBef>
              <a:spcAft>
                <a:spcPts val="0"/>
              </a:spcAft>
              <a:buClr>
                <a:schemeClr val="dk1"/>
              </a:buClr>
              <a:buSzPts val="1100"/>
              <a:buFont typeface="Arial"/>
              <a:buNone/>
            </a:pPr>
            <a:r>
              <a:rPr lang="en-US" sz="1100"/>
              <a:t>Η διαμόρφωση μιας πρόκλησης στην τάξη προϋποθέτει την τήρηση μιας διαδικασίας 3 βημάτων, η οποία θα ακολουθηθεί στις επόμενες διαφάνειες:</a:t>
            </a:r>
            <a:endParaRPr sz="1100"/>
          </a:p>
          <a:p>
            <a:pPr indent="0" lvl="0" marL="0" rtl="0" algn="l">
              <a:lnSpc>
                <a:spcPct val="100000"/>
              </a:lnSpc>
              <a:spcBef>
                <a:spcPts val="0"/>
              </a:spcBef>
              <a:spcAft>
                <a:spcPts val="0"/>
              </a:spcAft>
              <a:buClr>
                <a:schemeClr val="dk1"/>
              </a:buClr>
              <a:buSzPts val="1100"/>
              <a:buFont typeface="Arial"/>
              <a:buNone/>
            </a:pPr>
            <a:r>
              <a:t/>
            </a:r>
            <a:endParaRPr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Καταιγισμός ιδεών για τις προκλήσεις της τάξης σας</a:t>
            </a:r>
            <a:endParaRPr b="1"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Σκεφτείτε τις προκλήσεις που εντοπίσατε</a:t>
            </a:r>
            <a:endParaRPr b="1" sz="1100"/>
          </a:p>
          <a:p>
            <a:pPr indent="-298450" lvl="0" marL="457200" rtl="0" algn="l">
              <a:lnSpc>
                <a:spcPct val="100000"/>
              </a:lnSpc>
              <a:spcBef>
                <a:spcPts val="0"/>
              </a:spcBef>
              <a:spcAft>
                <a:spcPts val="0"/>
              </a:spcAft>
              <a:buClr>
                <a:schemeClr val="dk1"/>
              </a:buClr>
              <a:buSzPts val="1100"/>
              <a:buFont typeface="Calibri"/>
              <a:buAutoNum type="arabicParenR"/>
            </a:pPr>
            <a:r>
              <a:rPr b="1" lang="en-US" sz="1100"/>
              <a:t>Διαμορφώστε ένα ερώτημα για την πρόκλησή σας</a:t>
            </a:r>
            <a:endParaRPr sz="1100"/>
          </a:p>
        </p:txBody>
      </p:sp>
      <p:sp>
        <p:nvSpPr>
          <p:cNvPr id="209" name="Google Shape;209;g329f623bc3f_0_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solidFill>
                  <a:srgbClr val="404040"/>
                </a:solidFill>
              </a:rPr>
              <a:t>Τώρα, θα ενεργοποιήσουμε την τεχνογνωσία των εκπαιδευτικών μέσω ενός γρήγορου καταιγισμού ιδεών. Θα εντοπίσουν πραγματικές προκλήσεις στην τάξη, όπου η έρευνα δράσης μπορεί να οδηγήσει σε αλλαγές για την ένταξη των φύλων στην πληροφορική.</a:t>
            </a:r>
            <a:endParaRPr>
              <a:solidFill>
                <a:srgbClr val="404040"/>
              </a:solidFill>
            </a:endParaRPr>
          </a:p>
          <a:p>
            <a:pPr indent="0" lvl="0" marL="0" rtl="0" algn="l">
              <a:lnSpc>
                <a:spcPct val="100000"/>
              </a:lnSpc>
              <a:spcBef>
                <a:spcPts val="1200"/>
              </a:spcBef>
              <a:spcAft>
                <a:spcPts val="0"/>
              </a:spcAft>
              <a:buSzPts val="1400"/>
              <a:buNone/>
            </a:pPr>
            <a:r>
              <a:rPr lang="en-US">
                <a:solidFill>
                  <a:srgbClr val="404040"/>
                </a:solidFill>
              </a:rPr>
              <a:t>Οι εκπαιδευτικοί παίρνουν 3 αυτοκόλλητες σημειώσεις, για 5 λεπτά σκέφτονται ατομικά τις 3 παρακάτω ερωτήσεις και καταλήγουν σε 3 διαφορετικές προκλήσεις: </a:t>
            </a:r>
            <a:endParaRPr>
              <a:solidFill>
                <a:srgbClr val="404040"/>
              </a:solidFill>
            </a:endParaRPr>
          </a:p>
          <a:p>
            <a:pPr indent="-304800" lvl="0" marL="457200" rtl="0" algn="l">
              <a:lnSpc>
                <a:spcPct val="100000"/>
              </a:lnSpc>
              <a:spcBef>
                <a:spcPts val="0"/>
              </a:spcBef>
              <a:spcAft>
                <a:spcPts val="0"/>
              </a:spcAft>
              <a:buClr>
                <a:schemeClr val="dk1"/>
              </a:buClr>
              <a:buSzPts val="1200"/>
              <a:buFont typeface="Calibri"/>
              <a:buChar char="●"/>
            </a:pPr>
            <a:r>
              <a:rPr i="1" lang="en-US"/>
              <a:t>Πού παρατηρείτε κενά μεταξύ των φύλων στις δραστηριότητες πληροφορικής; (π.χ. τα κορίτσια αποφεύγουν την ηγεσία στον προγραμματισμό σε ζεύγη, οι μη δυαδικοί μαθητές αποσυνδέονται κατά τη διάρκεια ανταγωνιστικών δραστηριοτήτων, η δυναμική της τάξης)</a:t>
            </a:r>
            <a:endParaRPr i="1"/>
          </a:p>
          <a:p>
            <a:pPr indent="-304800" lvl="0" marL="457200" rtl="0" algn="l">
              <a:lnSpc>
                <a:spcPct val="100000"/>
              </a:lnSpc>
              <a:spcBef>
                <a:spcPts val="0"/>
              </a:spcBef>
              <a:spcAft>
                <a:spcPts val="0"/>
              </a:spcAft>
              <a:buClr>
                <a:srgbClr val="1D1D1B"/>
              </a:buClr>
              <a:buSzPts val="1200"/>
              <a:buFont typeface="Calibri"/>
              <a:buChar char="●"/>
            </a:pPr>
            <a:r>
              <a:rPr i="1" lang="en-US">
                <a:solidFill>
                  <a:srgbClr val="1D1D1B"/>
                </a:solidFill>
              </a:rPr>
              <a:t>Ποια συγκεκριμένα θέματα της πληροφορικής αφήνουν ορισμένους μαθητές πίσω; </a:t>
            </a:r>
            <a:r>
              <a:rPr i="1" lang="en-US"/>
              <a:t>(π.χ. μαθήματα αφηρημένων αλγορίθμων, μέθοδοι αξιολόγησης κ.λπ.) </a:t>
            </a:r>
            <a:endParaRPr i="1">
              <a:solidFill>
                <a:srgbClr val="1D1D1B"/>
              </a:solidFill>
            </a:endParaRPr>
          </a:p>
          <a:p>
            <a:pPr indent="-304800" lvl="0" marL="457200" rtl="0" algn="l">
              <a:lnSpc>
                <a:spcPct val="100000"/>
              </a:lnSpc>
              <a:spcBef>
                <a:spcPts val="0"/>
              </a:spcBef>
              <a:spcAft>
                <a:spcPts val="0"/>
              </a:spcAft>
              <a:buClr>
                <a:srgbClr val="1D1D1B"/>
              </a:buClr>
              <a:buSzPts val="1200"/>
              <a:buFont typeface="Calibri"/>
              <a:buChar char="●"/>
            </a:pPr>
            <a:r>
              <a:rPr i="1" lang="en-US">
                <a:solidFill>
                  <a:srgbClr val="1D1D1B"/>
                </a:solidFill>
              </a:rPr>
              <a:t>Ποια συστημικά εμπόδια εξακολουθούν να υφίστανται; </a:t>
            </a:r>
            <a:r>
              <a:rPr i="1" lang="en-US"/>
              <a:t>(π.χ., πρόσβαση σε οικιακούς υπολογιστές, έμφυλα στερεότυπα σε παραδείγματα του προγράμματος σπουδών)</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Ενθαρρύνετε τους συμμετέχοντες να είναι συγκεκριμένοι!</a:t>
            </a:r>
            <a:endParaRPr/>
          </a:p>
          <a:p>
            <a:pPr indent="0" lvl="0" marL="0" rtl="0" algn="l">
              <a:lnSpc>
                <a:spcPct val="100000"/>
              </a:lnSpc>
              <a:spcBef>
                <a:spcPts val="0"/>
              </a:spcBef>
              <a:spcAft>
                <a:spcPts val="0"/>
              </a:spcAft>
              <a:buSzPts val="1400"/>
              <a:buNone/>
            </a:pPr>
            <a:r>
              <a:rPr lang="en-US"/>
              <a:t>⇒ Για παράδειγμα, αντί για "Τα κορίτσια δεν συμμετέχουν" γράψτε "Τα κορίτσια υποχωρούν έναντι των αγοριών κατά τη διάρκεια των εργαστηρίων υλικού". </a:t>
            </a:r>
            <a:endParaRPr/>
          </a:p>
          <a:p>
            <a:pPr indent="0" lvl="0" marL="0" rtl="0" algn="l">
              <a:lnSpc>
                <a:spcPct val="100000"/>
              </a:lnSpc>
              <a:spcBef>
                <a:spcPts val="0"/>
              </a:spcBef>
              <a:spcAft>
                <a:spcPts val="0"/>
              </a:spcAft>
              <a:buSzPts val="1400"/>
              <a:buNone/>
            </a:pPr>
            <a:r>
              <a:rPr lang="en-US"/>
              <a:t>Ενθαρρύνετε τους συμμετέχοντες να σκεφτούν </a:t>
            </a:r>
            <a:r>
              <a:rPr b="1" lang="en-US"/>
              <a:t>(1) τα μοτίβα που έχουν παρατηρήσει </a:t>
            </a:r>
            <a:r>
              <a:rPr lang="en-US"/>
              <a:t>και </a:t>
            </a:r>
            <a:r>
              <a:rPr b="1" lang="en-US"/>
              <a:t>(2) τα εμπόδια πέρα από το ενδιαφέρον. </a:t>
            </a:r>
            <a:endParaRPr b="1"/>
          </a:p>
          <a:p>
            <a:pPr indent="0" lvl="0" marL="0" rtl="0" algn="l">
              <a:lnSpc>
                <a:spcPct val="100000"/>
              </a:lnSpc>
              <a:spcBef>
                <a:spcPts val="0"/>
              </a:spcBef>
              <a:spcAft>
                <a:spcPts val="0"/>
              </a:spcAft>
              <a:buSzPts val="1400"/>
              <a:buNone/>
            </a:pPr>
            <a:r>
              <a:t/>
            </a:r>
            <a:endParaRPr b="1"/>
          </a:p>
          <a:p>
            <a:pPr indent="0" lvl="0" marL="0" rtl="0" algn="l">
              <a:lnSpc>
                <a:spcPct val="100000"/>
              </a:lnSpc>
              <a:spcBef>
                <a:spcPts val="0"/>
              </a:spcBef>
              <a:spcAft>
                <a:spcPts val="0"/>
              </a:spcAft>
              <a:buSzPts val="1400"/>
              <a:buNone/>
            </a:pPr>
            <a:r>
              <a:rPr lang="en-US"/>
              <a:t>Μην ξεχάσετε να δώσετε υπενθύμιση χρόνου. Αν κάποιος έχει κολλήσει, μπορείτε να του προτείνετε να σκεφτεί το περιεχόμενο του μαθήματος, τη δυναμική της ομάδας ή τους πόρους. </a:t>
            </a:r>
            <a:endParaRPr/>
          </a:p>
          <a:p>
            <a:pPr indent="0" lvl="0" marL="0" rtl="0" algn="l">
              <a:lnSpc>
                <a:spcPct val="100000"/>
              </a:lnSpc>
              <a:spcBef>
                <a:spcPts val="0"/>
              </a:spcBef>
              <a:spcAft>
                <a:spcPts val="0"/>
              </a:spcAft>
              <a:buSzPts val="1400"/>
              <a:buNone/>
            </a:pPr>
            <a:r>
              <a:t/>
            </a:r>
            <a:endParaRPr b="1" i="1"/>
          </a:p>
          <a:p>
            <a:pPr indent="0" lvl="0" marL="0" rtl="0" algn="l">
              <a:lnSpc>
                <a:spcPct val="100000"/>
              </a:lnSpc>
              <a:spcBef>
                <a:spcPts val="0"/>
              </a:spcBef>
              <a:spcAft>
                <a:spcPts val="0"/>
              </a:spcAft>
              <a:buSzPts val="1400"/>
              <a:buNone/>
            </a:pPr>
            <a:r>
              <a:rPr lang="en-US">
                <a:solidFill>
                  <a:srgbClr val="1D1D1B"/>
                </a:solidFill>
              </a:rPr>
              <a:t>Μόλις εντοπίσουν τις προκλήσεις τους, οι εκπαιδευτικοί τοποθετούν τις σημειώσεις τους στον πίνακα, ομαδοποιώντας παρόμοια στοιχεία μαζί, καθώς η ομάδα αναζητά επαναλαμβανόμενα μοτίβα και εκπληκτικά κενά. Αυτές οι αυτοκόλλητες σημειώσεις θα αποτελέσουν τη βάση για τα ερωτήματα της έρευνας δράσης των εκπαιδευτικών. </a:t>
            </a:r>
            <a:endParaRPr>
              <a:solidFill>
                <a:srgbClr val="1D1D1B"/>
              </a:solidFill>
            </a:endParaRPr>
          </a:p>
        </p:txBody>
      </p:sp>
      <p:sp>
        <p:nvSpPr>
          <p:cNvPr id="217" name="Google Shape;21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3434cfbfa7c_0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g3434cfbfa7c_0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Τώρα που οι εκπαιδευτικοί έχουν εντοπίσει δύο ή τρεις προκλήσεις, τους δίνονται 20 λεπτά για να προβληματιστούν σχετικά με καθεμία από αυτές, απαντώντας στις ακόλουθες ερωτήσεις. Καταγράφουν τις απαντήσεις τους.</a:t>
            </a:r>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ΣΗΜΑΣΙΑ</a:t>
            </a:r>
            <a:r>
              <a:rPr lang="en-US">
                <a:solidFill>
                  <a:srgbClr val="1D1D1B"/>
                </a:solidFill>
              </a:rPr>
              <a:t>: Γιατί έχει σημασία αυτή η πρόκληση;</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ΡΙΖΑ</a:t>
            </a:r>
            <a:r>
              <a:rPr lang="en-US">
                <a:solidFill>
                  <a:srgbClr val="1D1D1B"/>
                </a:solidFill>
              </a:rPr>
              <a:t>: Ποια είναι η βασική ένταση;</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ΠΡΟΗΓΟΎΜΕΝΑ ΠΕΙΡΆΜΑΤΑ</a:t>
            </a:r>
            <a:r>
              <a:rPr lang="en-US">
                <a:solidFill>
                  <a:srgbClr val="1D1D1B"/>
                </a:solidFill>
              </a:rPr>
              <a:t>: Τι έχω ήδη δοκιμάσει; Τι λειτούργησε/απέτυχε;</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ΡΥΘΜΙΣΗ:</a:t>
            </a:r>
            <a:r>
              <a:rPr lang="en-US">
                <a:solidFill>
                  <a:srgbClr val="1D1D1B"/>
                </a:solidFill>
              </a:rPr>
              <a:t> Μπορώ να το λύσω προσαρμόζοντας την προσέγγισή μου (δηλαδή, μέσω στρατηγικών διδασκαλίας, όχι μόνο μέσω αλλαγών πολιτικής);</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ΔΙΑΤΜΗΜΑΤΙΚΟΤΗΤΑ</a:t>
            </a:r>
            <a:r>
              <a:rPr lang="en-US">
                <a:solidFill>
                  <a:srgbClr val="1D1D1B"/>
                </a:solidFill>
              </a:rPr>
              <a:t>: Η συγκεκριμένη πρόκληση επηρεάζει άδικα ορισμένες ομάδες μαθητών με βάση τη διασταύρωση των μοναδικών χαρακτηριστικών ταυτότητάς τους (δηλ. το ζήτημα επηρεάζει δυσανάλογα περιθωριοποιημένες ομάδες);</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b="1" lang="en-US">
                <a:solidFill>
                  <a:srgbClr val="1D1D1B"/>
                </a:solidFill>
              </a:rPr>
              <a:t>ΥΠΟΘΕΣΕΙΣ:</a:t>
            </a:r>
            <a:r>
              <a:rPr lang="en-US">
                <a:solidFill>
                  <a:srgbClr val="1D1D1B"/>
                </a:solidFill>
              </a:rPr>
              <a:t> Ποιες υποθέσεις κάνω;</a:t>
            </a:r>
            <a:endParaRPr>
              <a:solidFill>
                <a:srgbClr val="1D1D1B"/>
              </a:solidFill>
            </a:endParaRPr>
          </a:p>
          <a:p>
            <a:pPr indent="0" lvl="0" marL="0" rtl="0" algn="l">
              <a:lnSpc>
                <a:spcPct val="100000"/>
              </a:lnSpc>
              <a:spcBef>
                <a:spcPts val="1000"/>
              </a:spcBef>
              <a:spcAft>
                <a:spcPts val="0"/>
              </a:spcAft>
              <a:buClr>
                <a:schemeClr val="dk1"/>
              </a:buClr>
              <a:buSzPts val="1100"/>
              <a:buFont typeface="Arial"/>
              <a:buNone/>
            </a:pPr>
            <a:r>
              <a:rPr lang="en-US">
                <a:solidFill>
                  <a:srgbClr val="1D1D1B"/>
                </a:solidFill>
              </a:rPr>
              <a:t>Κρατούν τις σημειώσεις τους για αργότερα!</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t/>
            </a:r>
            <a:endParaRPr sz="1800">
              <a:solidFill>
                <a:srgbClr val="2B454E"/>
              </a:solidFill>
            </a:endParaRPr>
          </a:p>
          <a:p>
            <a:pPr indent="0" lvl="0" marL="0" rtl="0" algn="l">
              <a:lnSpc>
                <a:spcPct val="100000"/>
              </a:lnSpc>
              <a:spcBef>
                <a:spcPts val="0"/>
              </a:spcBef>
              <a:spcAft>
                <a:spcPts val="0"/>
              </a:spcAft>
              <a:buSzPts val="1400"/>
              <a:buNone/>
            </a:pPr>
            <a:r>
              <a:t/>
            </a:r>
            <a:endParaRPr/>
          </a:p>
        </p:txBody>
      </p:sp>
      <p:sp>
        <p:nvSpPr>
          <p:cNvPr id="226" name="Google Shape;226;g3434cfbfa7c_0_3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46725dbc0d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sz="1100">
                <a:solidFill>
                  <a:srgbClr val="404040"/>
                </a:solidFill>
              </a:rPr>
              <a:t>Σε αυτή τη διαφάνεια θα μιλήσουμε για το πώς εξελίσσονται τα ερευνητικά ερωτήματα.  Κάθε ταξίδι της Έρευνας Δράσης ξεκινά με μια ακατέργαστη, πραγματική παρατήρηση - αυτό που αποκαλούμε "πρώτο σχέδιο ερώτησης". Αυτές οι ερωτήσεις προέρχονται κατευθείαν από τις εμπειρίες σας στην τάξη και αντικατοπτρίζουν πραγματικές προκλήσεις. Για παράδειγμα, μπορεί να παρατηρήσετε: "Τα κορίτσια δεν ασχολούνται με την κωδικοποίηση", γεγονός που οδηγεί στην αρχική ερώτηση: "Γιατί τα κορίτσια δεν ασχολούνται με την κωδικοποίηση;".</a:t>
            </a:r>
            <a:endParaRPr sz="1100">
              <a:solidFill>
                <a:srgbClr val="404040"/>
              </a:solidFill>
            </a:endParaRPr>
          </a:p>
          <a:p>
            <a:pPr indent="0" lvl="0" marL="0" rtl="0" algn="l">
              <a:lnSpc>
                <a:spcPct val="115000"/>
              </a:lnSpc>
              <a:spcBef>
                <a:spcPts val="0"/>
              </a:spcBef>
              <a:spcAft>
                <a:spcPts val="0"/>
              </a:spcAft>
              <a:buSzPts val="1100"/>
              <a:buNone/>
            </a:pPr>
            <a:r>
              <a:rPr lang="en-US" sz="1100">
                <a:solidFill>
                  <a:srgbClr val="404040"/>
                </a:solidFill>
              </a:rPr>
              <a:t>Αυτό είναι ένα αυθεντικό σημείο εκκίνησης! Αλλά αν σταματούσαμε εδώ, πού θα μας οδηγούσε αυτή η ερώτηση; Πιθανώς σε αδιέξοδες εξηγήσεις όπως "Είναι κοινωνικά στερεότυπα" ή "Απλώς δεν ενδιαφέρονται". Ενώ αυτές μπορεί να περιέχουν πυρήνες αλήθειας, δεν μας βοηθούν, ως εκπαιδευτικούς, να αναλάβουμε δράση. Εδώ είναι που μπαίνει η βελτίωση.</a:t>
            </a:r>
            <a:endParaRPr sz="1100">
              <a:solidFill>
                <a:srgbClr val="404040"/>
              </a:solidFill>
            </a:endParaRPr>
          </a:p>
          <a:p>
            <a:pPr indent="0" lvl="0" marL="0" rtl="0" algn="l">
              <a:lnSpc>
                <a:spcPct val="115000"/>
              </a:lnSpc>
              <a:spcBef>
                <a:spcPts val="0"/>
              </a:spcBef>
              <a:spcAft>
                <a:spcPts val="0"/>
              </a:spcAft>
              <a:buSzPts val="1100"/>
              <a:buNone/>
            </a:pPr>
            <a:r>
              <a:t/>
            </a:r>
            <a:endParaRPr>
              <a:solidFill>
                <a:srgbClr val="404040"/>
              </a:solidFill>
              <a:latin typeface="Roboto"/>
              <a:ea typeface="Roboto"/>
              <a:cs typeface="Roboto"/>
              <a:sym typeface="Roboto"/>
            </a:endParaRPr>
          </a:p>
          <a:p>
            <a:pPr indent="0" lvl="0" marL="0" rtl="0" algn="l">
              <a:lnSpc>
                <a:spcPct val="115000"/>
              </a:lnSpc>
              <a:spcBef>
                <a:spcPts val="0"/>
              </a:spcBef>
              <a:spcAft>
                <a:spcPts val="0"/>
              </a:spcAft>
              <a:buClr>
                <a:schemeClr val="dk1"/>
              </a:buClr>
              <a:buSzPts val="1100"/>
              <a:buFont typeface="Arial"/>
              <a:buNone/>
            </a:pPr>
            <a:r>
              <a:rPr lang="en-US" sz="1100">
                <a:solidFill>
                  <a:srgbClr val="404040"/>
                </a:solidFill>
              </a:rPr>
              <a:t>Για να το μετατρέψουμε σε ένα ερευνητικό ερώτημα που μπορεί να γίνει πράξη, πρέπει να μετατοπίσουμε την εστίαση:</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το "γιατί" στο "πώς μπορώ να το κάνω": Από τη διάγνωση των αιτιών στη δοκιμή των λύσεων.</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το ευρύ στο συγκεκριμένο: Περιορίστε το πεδίο εφαρμογής σε αυτό </a:t>
            </a:r>
            <a:r>
              <a:rPr i="1" lang="en-US" sz="1100">
                <a:solidFill>
                  <a:srgbClr val="404040"/>
                </a:solidFill>
              </a:rPr>
              <a:t>που </a:t>
            </a:r>
            <a:r>
              <a:rPr lang="en-US" sz="1100">
                <a:solidFill>
                  <a:srgbClr val="404040"/>
                </a:solidFill>
              </a:rPr>
              <a:t>μπορείτε να επηρεάσετε στην τάξη σας.</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AutoNum type="arabicPeriod"/>
            </a:pPr>
            <a:r>
              <a:rPr lang="en-US" sz="1100">
                <a:solidFill>
                  <a:srgbClr val="404040"/>
                </a:solidFill>
              </a:rPr>
              <a:t>Από παθητικό σε μετρήσιμο: Σχεδιάστε ερωτήσεις που σας επιτρέπουν να παρακολουθείτε τον αντίκτυπο.</a:t>
            </a:r>
            <a:endParaRPr sz="1100">
              <a:solidFill>
                <a:srgbClr val="404040"/>
              </a:solidFill>
            </a:endParaRPr>
          </a:p>
          <a:p>
            <a:pPr indent="0" lvl="0" marL="0" rtl="0" algn="l">
              <a:lnSpc>
                <a:spcPct val="115000"/>
              </a:lnSpc>
              <a:spcBef>
                <a:spcPts val="0"/>
              </a:spcBef>
              <a:spcAft>
                <a:spcPts val="0"/>
              </a:spcAft>
              <a:buClr>
                <a:schemeClr val="dk1"/>
              </a:buClr>
              <a:buSzPts val="1100"/>
              <a:buFont typeface="Arial"/>
              <a:buNone/>
            </a:pPr>
            <a:r>
              <a:rPr i="1" lang="en-US" sz="1100">
                <a:solidFill>
                  <a:srgbClr val="404040"/>
                </a:solidFill>
              </a:rPr>
              <a:t>Για παράδειγμα, το αρχικό ερώτημα </a:t>
            </a:r>
            <a:r>
              <a:rPr lang="en-US" sz="1100">
                <a:solidFill>
                  <a:srgbClr val="404040"/>
                </a:solidFill>
              </a:rPr>
              <a:t>"Γιατί τα κορίτσια δεν ασχολούνται με τον προγραμματισμό;" μπορεί να γίνει:</a:t>
            </a:r>
            <a:br>
              <a:rPr lang="en-US" sz="1100">
                <a:solidFill>
                  <a:srgbClr val="404040"/>
                </a:solidFill>
              </a:rPr>
            </a:br>
            <a:r>
              <a:rPr i="1" lang="en-US" sz="1100">
                <a:solidFill>
                  <a:srgbClr val="404040"/>
                </a:solidFill>
              </a:rPr>
              <a:t>"Πώς μπορώ να προσαρμόσω τα μαθήματα αλγορίθμου ώστε να αξιοποιήσω τα δυνατά σημεία των κοριτσιών στη συνεργατική επίλυση προβλημάτων;".</a:t>
            </a:r>
            <a:endParaRPr i="1" sz="1100">
              <a:solidFill>
                <a:srgbClr val="404040"/>
              </a:solidFill>
            </a:endParaRPr>
          </a:p>
          <a:p>
            <a:pPr indent="0" lvl="0" marL="0" rtl="0" algn="l">
              <a:lnSpc>
                <a:spcPct val="115000"/>
              </a:lnSpc>
              <a:spcBef>
                <a:spcPts val="0"/>
              </a:spcBef>
              <a:spcAft>
                <a:spcPts val="0"/>
              </a:spcAft>
              <a:buClr>
                <a:schemeClr val="dk1"/>
              </a:buClr>
              <a:buSzPts val="1100"/>
              <a:buFont typeface="Arial"/>
              <a:buNone/>
            </a:pPr>
            <a:r>
              <a:rPr i="1" lang="en-US" sz="1100">
                <a:solidFill>
                  <a:srgbClr val="404040"/>
                </a:solidFill>
              </a:rPr>
              <a:t>Παρατηρείτε τις διαφορές; Η βελτιωμένη εκδοχή:</a:t>
            </a:r>
            <a:endParaRPr i="1"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Επικεντρώνεται στη δράση (προσαρμογή των μαθημάτων)</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Στοχεύει στη σφαίρα ελέγχου σας (οι στρατηγικές διδασκαλίας σας)</a:t>
            </a:r>
            <a:endParaRPr sz="1100">
              <a:solidFill>
                <a:srgbClr val="404040"/>
              </a:solidFill>
            </a:endParaRPr>
          </a:p>
          <a:p>
            <a:pPr indent="-298450" lvl="0" marL="457200" rtl="0" algn="l">
              <a:lnSpc>
                <a:spcPct val="115000"/>
              </a:lnSpc>
              <a:spcBef>
                <a:spcPts val="0"/>
              </a:spcBef>
              <a:spcAft>
                <a:spcPts val="0"/>
              </a:spcAft>
              <a:buClr>
                <a:srgbClr val="404040"/>
              </a:buClr>
              <a:buSzPts val="1100"/>
              <a:buFont typeface="Roboto"/>
              <a:buChar char="●"/>
            </a:pPr>
            <a:r>
              <a:rPr lang="en-US" sz="1100">
                <a:solidFill>
                  <a:srgbClr val="404040"/>
                </a:solidFill>
              </a:rPr>
              <a:t>Προκαλεί μετρήσιμες στρατηγικές (π.χ. παρακολούθηση της συμμετοχής σε συνεργατικές έναντι ατομικών εργασιών)</a:t>
            </a:r>
            <a:endParaRPr sz="1100">
              <a:solidFill>
                <a:srgbClr val="404040"/>
              </a:solidFill>
            </a:endParaRPr>
          </a:p>
          <a:p>
            <a:pPr indent="0" lvl="0" marL="0" rtl="0" algn="l">
              <a:lnSpc>
                <a:spcPct val="100000"/>
              </a:lnSpc>
              <a:spcBef>
                <a:spcPts val="1200"/>
              </a:spcBef>
              <a:spcAft>
                <a:spcPts val="0"/>
              </a:spcAft>
              <a:buSzPts val="1400"/>
              <a:buNone/>
            </a:pPr>
            <a:r>
              <a:rPr lang="en-US" sz="1100">
                <a:solidFill>
                  <a:schemeClr val="dk2"/>
                </a:solidFill>
              </a:rPr>
              <a:t>Για να το προχωρήσετε ακόμη περισσότερο, θα δείτε στην Ενότητα 2 ότι μπορείτε να εφαρμόσετε το πλαίσιο SMART στην ερώτησή σας. </a:t>
            </a:r>
            <a:endParaRPr sz="1100">
              <a:solidFill>
                <a:schemeClr val="dk2"/>
              </a:solidFill>
            </a:endParaRPr>
          </a:p>
          <a:p>
            <a:pPr indent="-298450" lvl="0" marL="457200" rtl="0" algn="l">
              <a:lnSpc>
                <a:spcPct val="100000"/>
              </a:lnSpc>
              <a:spcBef>
                <a:spcPts val="1200"/>
              </a:spcBef>
              <a:spcAft>
                <a:spcPts val="0"/>
              </a:spcAft>
              <a:buClr>
                <a:schemeClr val="dk2"/>
              </a:buClr>
              <a:buSzPts val="1100"/>
              <a:buChar char="●"/>
            </a:pPr>
            <a:r>
              <a:rPr lang="en-US" sz="1100">
                <a:solidFill>
                  <a:schemeClr val="dk2"/>
                </a:solidFill>
              </a:rPr>
              <a:t>Συγκεκριμένα: είναι σαφής η εστίαση (π.χ. συνεργατική επίλυση προβλημάτων σε αλγορίθμους);</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Μετρήσιμο: μπορείτε να παρακολουθείτε την πρόοδο (π.χ. ποσοστά συμμετοχής, έρευνες ανά/μετά την έρευνα);</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Δράση: μπορείτε να εφαρμόσετε την αλλαγή (π.χ. προσαρμογές μαθημάτων);</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Σχετική: ευθυγραμμίζεται με τους στόχους του TINKER (π.χ., χωρίς αποκλεισμούς φύλου);</a:t>
            </a:r>
            <a:endParaRPr sz="1100">
              <a:solidFill>
                <a:schemeClr val="dk2"/>
              </a:solidFill>
            </a:endParaRPr>
          </a:p>
          <a:p>
            <a:pPr indent="-298450" lvl="0" marL="457200" rtl="0" algn="l">
              <a:lnSpc>
                <a:spcPct val="100000"/>
              </a:lnSpc>
              <a:spcBef>
                <a:spcPts val="0"/>
              </a:spcBef>
              <a:spcAft>
                <a:spcPts val="0"/>
              </a:spcAft>
              <a:buClr>
                <a:schemeClr val="dk2"/>
              </a:buClr>
              <a:buSzPts val="1100"/>
              <a:buChar char="●"/>
            </a:pPr>
            <a:r>
              <a:rPr lang="en-US" sz="1100">
                <a:solidFill>
                  <a:schemeClr val="dk2"/>
                </a:solidFill>
              </a:rPr>
              <a:t>Χρονικά περιορισμένη: έχετε ορίσει ένα χρονοδιάγραμμα (π.χ. με χρονικό πλαίσιο 6 εβδομάδων).</a:t>
            </a:r>
            <a:endParaRPr sz="1100">
              <a:solidFill>
                <a:schemeClr val="dk2"/>
              </a:solidFill>
            </a:endParaRPr>
          </a:p>
          <a:p>
            <a:pPr indent="0" lvl="0" marL="0" rtl="0" algn="l">
              <a:lnSpc>
                <a:spcPct val="100000"/>
              </a:lnSpc>
              <a:spcBef>
                <a:spcPts val="1200"/>
              </a:spcBef>
              <a:spcAft>
                <a:spcPts val="0"/>
              </a:spcAft>
              <a:buSzPts val="1400"/>
              <a:buNone/>
            </a:pPr>
            <a:r>
              <a:rPr lang="en-US" sz="1100">
                <a:solidFill>
                  <a:schemeClr val="dk2"/>
                </a:solidFill>
              </a:rPr>
              <a:t>Για παράδειγμα, μια πιο SMART εκδοχή του παραδείγματός μας θα μπορούσε να είναι η εξής: </a:t>
            </a:r>
            <a:endParaRPr sz="1100">
              <a:solidFill>
                <a:schemeClr val="dk2"/>
              </a:solidFill>
            </a:endParaRPr>
          </a:p>
          <a:p>
            <a:pPr indent="0" lvl="0" marL="0" rtl="0" algn="l">
              <a:lnSpc>
                <a:spcPct val="100000"/>
              </a:lnSpc>
              <a:spcBef>
                <a:spcPts val="1200"/>
              </a:spcBef>
              <a:spcAft>
                <a:spcPts val="0"/>
              </a:spcAft>
              <a:buSzPts val="1400"/>
              <a:buNone/>
            </a:pPr>
            <a:r>
              <a:rPr i="1" lang="en-US" sz="1100">
                <a:solidFill>
                  <a:schemeClr val="dk2"/>
                </a:solidFill>
              </a:rPr>
              <a:t>"Μπορεί η ενσωμάτωση μιας συνεργατικής επίλυσης προβλημάτων στα μαθήματα αλγορίθμων να αυξήσει τη συμμετοχή των κοριτσιών κατά 25% σε διάστημα έξι εβδομάδων, όπως μετράται από τις παρατηρήσεις στην τάξη και τις αυτοαξιολογήσεις;"</a:t>
            </a:r>
            <a:endParaRPr sz="1100">
              <a:solidFill>
                <a:schemeClr val="dk2"/>
              </a:solidFill>
            </a:endParaRPr>
          </a:p>
        </p:txBody>
      </p:sp>
      <p:sp>
        <p:nvSpPr>
          <p:cNvPr id="234" name="Google Shape;234;g346725dbc0d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493e720b4e_1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t/>
            </a:r>
            <a:endParaRPr/>
          </a:p>
        </p:txBody>
      </p:sp>
      <p:sp>
        <p:nvSpPr>
          <p:cNvPr id="241" name="Google Shape;241;g3493e720b4e_1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3434cfbfa7c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SzPts val="1100"/>
              <a:buNone/>
            </a:pPr>
            <a:r>
              <a:rPr lang="en-US">
                <a:solidFill>
                  <a:srgbClr val="404040"/>
                </a:solidFill>
              </a:rPr>
              <a:t>Τώρα θα έχετε τους συμμετέχοντες να το εφαρμόσουν στην πράξη! Ας αφιερώσουμε 10 λεπτά για να μετατρέψουμε τις προκλήσεις που εντοπίστηκαν στην τάξη σε πρακτικά ερευνητικά ερωτήματα! </a:t>
            </a:r>
            <a:endParaRPr>
              <a:solidFill>
                <a:srgbClr val="404040"/>
              </a:solidFill>
            </a:endParaRPr>
          </a:p>
          <a:p>
            <a:pPr indent="0" lvl="0" marL="0" rtl="0" algn="l">
              <a:lnSpc>
                <a:spcPct val="115000"/>
              </a:lnSpc>
              <a:spcBef>
                <a:spcPts val="0"/>
              </a:spcBef>
              <a:spcAft>
                <a:spcPts val="0"/>
              </a:spcAft>
              <a:buSzPts val="1100"/>
              <a:buNone/>
            </a:pPr>
            <a:r>
              <a:rPr lang="en-US">
                <a:solidFill>
                  <a:srgbClr val="404040"/>
                </a:solidFill>
              </a:rPr>
              <a:t>Ζητήστε από κάθε μαθητή να καταγράψει σε ένα αυτοκόλλητο σημείωμα το πρώτο σχέδιο ερώτησής του σχετικά με μία από τις προκλήσεις που παρατήρησε (2 λεπτά).</a:t>
            </a:r>
            <a:endParaRPr>
              <a:solidFill>
                <a:srgbClr val="404040"/>
              </a:solidFill>
            </a:endParaRPr>
          </a:p>
          <a:p>
            <a:pPr indent="0" lvl="0" marL="0" rtl="0" algn="l">
              <a:lnSpc>
                <a:spcPct val="115000"/>
              </a:lnSpc>
              <a:spcBef>
                <a:spcPts val="0"/>
              </a:spcBef>
              <a:spcAft>
                <a:spcPts val="0"/>
              </a:spcAft>
              <a:buClr>
                <a:schemeClr val="dk1"/>
              </a:buClr>
              <a:buSzPts val="1100"/>
              <a:buFont typeface="Arial"/>
              <a:buNone/>
            </a:pPr>
            <a:r>
              <a:t/>
            </a:r>
            <a:endParaRPr>
              <a:solidFill>
                <a:srgbClr val="404040"/>
              </a:solidFill>
              <a:latin typeface="Roboto"/>
              <a:ea typeface="Roboto"/>
              <a:cs typeface="Roboto"/>
              <a:sym typeface="Roboto"/>
            </a:endParaRPr>
          </a:p>
          <a:p>
            <a:pPr indent="0" lvl="0" marL="0" rtl="0" algn="l">
              <a:lnSpc>
                <a:spcPct val="100000"/>
              </a:lnSpc>
              <a:spcBef>
                <a:spcPts val="1200"/>
              </a:spcBef>
              <a:spcAft>
                <a:spcPts val="0"/>
              </a:spcAft>
              <a:buSzPts val="1400"/>
              <a:buNone/>
            </a:pPr>
            <a:r>
              <a:rPr lang="en-US"/>
              <a:t>Μόλις τελειώσουν, βάλτε τους μαθητές σε ζευγάρια. Ο συνεργάτης Α μοιράζεται την ερώτησή του, ενώ ο συνεργάτης Β βοηθά στην τελειοποίησή της χρησιμοποιώντας τον κατάλογο ελέγχου: συγκεκριμένο, εφαρμόσιμο, μετρήσιμο!</a:t>
            </a:r>
            <a:endParaRPr/>
          </a:p>
          <a:p>
            <a:pPr indent="0" lvl="0" marL="0" rtl="0" algn="l">
              <a:lnSpc>
                <a:spcPct val="100000"/>
              </a:lnSpc>
              <a:spcBef>
                <a:spcPts val="1200"/>
              </a:spcBef>
              <a:spcAft>
                <a:spcPts val="0"/>
              </a:spcAft>
              <a:buSzPts val="1400"/>
              <a:buNone/>
            </a:pPr>
            <a:r>
              <a:rPr lang="en-US"/>
              <a:t>Ενθαρρύνετε τους εκπαιδευόμενους </a:t>
            </a:r>
            <a:r>
              <a:rPr b="1" lang="en-US">
                <a:solidFill>
                  <a:srgbClr val="1D1D1B"/>
                </a:solidFill>
              </a:rPr>
              <a:t>να είναι κριτικοί στην ερώτησή τους/και στην ερώτηση του/της συνεργάτη τους! </a:t>
            </a:r>
            <a:endParaRPr b="1">
              <a:solidFill>
                <a:srgbClr val="1D1D1B"/>
              </a:solidFill>
            </a:endParaRPr>
          </a:p>
          <a:p>
            <a:pPr indent="-304800" lvl="0" marL="457200" rtl="0" algn="l">
              <a:lnSpc>
                <a:spcPct val="150000"/>
              </a:lnSpc>
              <a:spcBef>
                <a:spcPts val="0"/>
              </a:spcBef>
              <a:spcAft>
                <a:spcPts val="0"/>
              </a:spcAft>
              <a:buClr>
                <a:srgbClr val="1D1D1B"/>
              </a:buClr>
              <a:buSzPts val="1200"/>
              <a:buFont typeface="Calibri"/>
              <a:buChar char="-"/>
            </a:pPr>
            <a:r>
              <a:rPr i="1" lang="en-US">
                <a:solidFill>
                  <a:srgbClr val="1D1D1B"/>
                </a:solidFill>
              </a:rPr>
              <a:t>Επικεντρώνεται στην ισότητα;</a:t>
            </a:r>
            <a:endParaRPr i="1">
              <a:solidFill>
                <a:srgbClr val="1D1D1B"/>
              </a:solidFill>
            </a:endParaRPr>
          </a:p>
          <a:p>
            <a:pPr indent="-304800" lvl="0" marL="457200" rtl="0" algn="l">
              <a:lnSpc>
                <a:spcPct val="150000"/>
              </a:lnSpc>
              <a:spcBef>
                <a:spcPts val="0"/>
              </a:spcBef>
              <a:spcAft>
                <a:spcPts val="0"/>
              </a:spcAft>
              <a:buClr>
                <a:srgbClr val="1D1D1B"/>
              </a:buClr>
              <a:buSzPts val="1200"/>
              <a:buFont typeface="Calibri"/>
              <a:buChar char="-"/>
            </a:pPr>
            <a:r>
              <a:rPr i="1" lang="en-US">
                <a:solidFill>
                  <a:srgbClr val="1D1D1B"/>
                </a:solidFill>
              </a:rPr>
              <a:t>Θα τους οδηγήσει η απάντηση στη βελτίωση της πρακτικής τους;</a:t>
            </a:r>
            <a:endParaRPr/>
          </a:p>
          <a:p>
            <a:pPr indent="0" lvl="0" marL="0" rtl="0" algn="l">
              <a:lnSpc>
                <a:spcPct val="100000"/>
              </a:lnSpc>
              <a:spcBef>
                <a:spcPts val="1200"/>
              </a:spcBef>
              <a:spcAft>
                <a:spcPts val="0"/>
              </a:spcAft>
              <a:buSzPts val="1400"/>
              <a:buNone/>
            </a:pPr>
            <a:r>
              <a:rPr lang="en-US"/>
              <a:t>Αλλάζουν ρόλο και επαναλαμβάνουν! </a:t>
            </a:r>
            <a:endParaRPr/>
          </a:p>
          <a:p>
            <a:pPr indent="0" lvl="0" marL="0" rtl="0" algn="l">
              <a:lnSpc>
                <a:spcPct val="100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rPr lang="en-US"/>
              <a:t>Στο τέλος του χρόνου ζητάτε από 2-3 ζευγάρια να μοιραστούν τις ερωτήσεις τους πριν/μετά και μπορείτε να τους κάνετε κάποιες διερευνητικές ερωτήσεις όπως </a:t>
            </a:r>
            <a:endParaRPr/>
          </a:p>
          <a:p>
            <a:pPr indent="-317500" lvl="0" marL="457200" rtl="0" algn="l">
              <a:lnSpc>
                <a:spcPct val="100000"/>
              </a:lnSpc>
              <a:spcBef>
                <a:spcPts val="1200"/>
              </a:spcBef>
              <a:spcAft>
                <a:spcPts val="0"/>
              </a:spcAft>
              <a:buSzPts val="1400"/>
              <a:buChar char="-"/>
            </a:pPr>
            <a:r>
              <a:rPr lang="en-US"/>
              <a:t>Τι ήταν το πιο δύσκολο στην τελειοποίηση αυτού του σχεδίου;</a:t>
            </a:r>
            <a:endParaRPr/>
          </a:p>
          <a:p>
            <a:pPr indent="-317500" lvl="0" marL="457200" rtl="0" algn="l">
              <a:lnSpc>
                <a:spcPct val="100000"/>
              </a:lnSpc>
              <a:spcBef>
                <a:spcPts val="0"/>
              </a:spcBef>
              <a:spcAft>
                <a:spcPts val="0"/>
              </a:spcAft>
              <a:buSzPts val="1400"/>
              <a:buChar char="-"/>
            </a:pPr>
            <a:r>
              <a:rPr lang="en-US"/>
              <a:t>Πώς θα μπορούσατε να μετρήσετε την επιτυχία;</a:t>
            </a:r>
            <a:endParaRPr/>
          </a:p>
          <a:p>
            <a:pPr indent="0" lvl="0" marL="0" rtl="0" algn="l">
              <a:lnSpc>
                <a:spcPct val="100000"/>
              </a:lnSpc>
              <a:spcBef>
                <a:spcPts val="1200"/>
              </a:spcBef>
              <a:spcAft>
                <a:spcPts val="0"/>
              </a:spcAft>
              <a:buSzPts val="1400"/>
              <a:buNone/>
            </a:pPr>
            <a:r>
              <a:rPr lang="en-US"/>
              <a:t>Πριν κλείσετε μπορείτε να κάνετε τους μαθητές να παρατηρήσουν πώς </a:t>
            </a:r>
            <a:r>
              <a:rPr lang="en-US">
                <a:solidFill>
                  <a:srgbClr val="404040"/>
                </a:solidFill>
              </a:rPr>
              <a:t>οι βελτιωμένες ερωτήσεις μετατρέπουν τις απογοητεύσεις σε πειράματα; Έτσι οδηγείται η αλλαγή!</a:t>
            </a:r>
            <a:endParaRPr>
              <a:solidFill>
                <a:srgbClr val="404040"/>
              </a:solidFill>
            </a:endParaRPr>
          </a:p>
          <a:p>
            <a:pPr indent="0" lvl="0" marL="0" rtl="0" algn="l">
              <a:lnSpc>
                <a:spcPct val="100000"/>
              </a:lnSpc>
              <a:spcBef>
                <a:spcPts val="1200"/>
              </a:spcBef>
              <a:spcAft>
                <a:spcPts val="0"/>
              </a:spcAft>
              <a:buClr>
                <a:schemeClr val="dk1"/>
              </a:buClr>
              <a:buSzPts val="1100"/>
              <a:buFont typeface="Arial"/>
              <a:buNone/>
            </a:pPr>
            <a:r>
              <a:rPr b="1" lang="en-US"/>
              <a:t>Συμβουλή:</a:t>
            </a:r>
            <a:endParaRPr b="1"/>
          </a:p>
          <a:p>
            <a:pPr indent="0" lvl="0" marL="0" rtl="0" algn="l">
              <a:lnSpc>
                <a:spcPct val="100000"/>
              </a:lnSpc>
              <a:spcBef>
                <a:spcPts val="1200"/>
              </a:spcBef>
              <a:spcAft>
                <a:spcPts val="0"/>
              </a:spcAft>
              <a:buSzPts val="1400"/>
              <a:buNone/>
            </a:pPr>
            <a:r>
              <a:rPr lang="en-US"/>
              <a:t>Ρωτήστε: </a:t>
            </a:r>
            <a:r>
              <a:rPr i="1" lang="en-US"/>
              <a:t>"Μπορώ να το αναλύσω περαιτέρω;"</a:t>
            </a:r>
            <a:r>
              <a:rPr lang="en-US"/>
              <a:t> Εάν η ερώτησή σας έχει "και" ή "ή", είναι πιθανότατα πολύ ευρεία.</a:t>
            </a:r>
            <a:endParaRPr/>
          </a:p>
        </p:txBody>
      </p:sp>
      <p:sp>
        <p:nvSpPr>
          <p:cNvPr id="248" name="Google Shape;248;g3434cfbfa7c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g329f623bc3f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0"/>
              </a:spcBef>
              <a:spcAft>
                <a:spcPts val="0"/>
              </a:spcAft>
              <a:buClr>
                <a:schemeClr val="dk1"/>
              </a:buClr>
              <a:buSzPts val="1100"/>
              <a:buFont typeface="Arial"/>
              <a:buNone/>
            </a:pPr>
            <a:r>
              <a:rPr lang="en-US">
                <a:solidFill>
                  <a:srgbClr val="404040"/>
                </a:solidFill>
              </a:rPr>
              <a:t>Αυτή είναι η τελευταία διαφάνεια για να συνοψίσουμε καθώς τελειώνουμε με την 1η Μονάδα. Επανεξετάστε μαζί πόσο μακριά έχετε φτάσει - από τον εντοπισμό των προκλήσεων της τάξης μέχρι τη διαμόρφωση ερευνητικών ερωτημάτων που δίνουν στους εκπαιδευτικούς τη δυνατότητα να προωθήσουν την αλλαγή.</a:t>
            </a:r>
            <a:endParaRPr>
              <a:solidFill>
                <a:srgbClr val="404040"/>
              </a:solidFill>
            </a:endParaRPr>
          </a:p>
          <a:p>
            <a:pPr indent="-317500" lvl="0" marL="457200" rtl="0" algn="l">
              <a:lnSpc>
                <a:spcPct val="115000"/>
              </a:lnSpc>
              <a:spcBef>
                <a:spcPts val="0"/>
              </a:spcBef>
              <a:spcAft>
                <a:spcPts val="0"/>
              </a:spcAft>
              <a:buClr>
                <a:srgbClr val="404040"/>
              </a:buClr>
              <a:buSzPts val="1400"/>
              <a:buChar char="-"/>
            </a:pPr>
            <a:r>
              <a:rPr b="1" lang="en-US">
                <a:solidFill>
                  <a:srgbClr val="404040"/>
                </a:solidFill>
              </a:rPr>
              <a:t>Ανατροφοδότηση: </a:t>
            </a:r>
            <a:r>
              <a:rPr lang="en-US">
                <a:solidFill>
                  <a:srgbClr val="1D1D1B"/>
                </a:solidFill>
              </a:rPr>
              <a:t>Ανοιχτή συζήτηση και μια λέξη για το μάθημα!</a:t>
            </a:r>
            <a:endParaRPr>
              <a:solidFill>
                <a:srgbClr val="1D1D1B"/>
              </a:solidFill>
            </a:endParaRPr>
          </a:p>
          <a:p>
            <a:pPr indent="0" lvl="0" marL="457200" rtl="0" algn="l">
              <a:lnSpc>
                <a:spcPct val="115000"/>
              </a:lnSpc>
              <a:spcBef>
                <a:spcPts val="0"/>
              </a:spcBef>
              <a:spcAft>
                <a:spcPts val="0"/>
              </a:spcAft>
              <a:buSzPts val="1400"/>
              <a:buNone/>
            </a:pPr>
            <a:r>
              <a:t/>
            </a:r>
            <a:endParaRPr b="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Επανεξέταση των βασικών σημείων:</a:t>
            </a:r>
            <a:endParaRPr b="1">
              <a:solidFill>
                <a:srgbClr val="404040"/>
              </a:solidFill>
            </a:endParaRPr>
          </a:p>
          <a:p>
            <a:pPr indent="-317500" lvl="0" marL="457200" rtl="0" algn="l">
              <a:lnSpc>
                <a:spcPct val="115000"/>
              </a:lnSpc>
              <a:spcBef>
                <a:spcPts val="200"/>
              </a:spcBef>
              <a:spcAft>
                <a:spcPts val="0"/>
              </a:spcAft>
              <a:buClr>
                <a:srgbClr val="404040"/>
              </a:buClr>
              <a:buSzPts val="1400"/>
              <a:buChar char="-"/>
            </a:pPr>
            <a:r>
              <a:rPr b="1" lang="en-US">
                <a:solidFill>
                  <a:srgbClr val="404040"/>
                </a:solidFill>
              </a:rPr>
              <a:t>Βασικά στοιχεία της έρευνας δράσης</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Υπενθυμίστε ότι η ΑΡ δεν έχει να κάνει με την αναμονή "τέλειων" λύσεων - έχει να κάνει με τη δοκιμή μικρών αλλαγών στο πλαίσιο σας. </a:t>
            </a:r>
            <a:endParaRPr>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Ο κύκλος είναι επαναληπτικός - κάθε φάση ενημερώνει την επόμενη. Σκεφτείτε το ως ένα σπιράλ βελτίωσης!</a:t>
            </a:r>
            <a:endParaRPr>
              <a:solidFill>
                <a:srgbClr val="404040"/>
              </a:solidFill>
            </a:endParaRPr>
          </a:p>
          <a:p>
            <a:pPr indent="-317500" lvl="0" marL="457200" rtl="0" algn="l">
              <a:lnSpc>
                <a:spcPct val="115000"/>
              </a:lnSpc>
              <a:spcBef>
                <a:spcPts val="0"/>
              </a:spcBef>
              <a:spcAft>
                <a:spcPts val="0"/>
              </a:spcAft>
              <a:buClr>
                <a:srgbClr val="404040"/>
              </a:buClr>
              <a:buSzPts val="1400"/>
              <a:buChar char="-"/>
            </a:pPr>
            <a:r>
              <a:rPr b="1" lang="en-US">
                <a:solidFill>
                  <a:srgbClr val="404040"/>
                </a:solidFill>
              </a:rPr>
              <a:t>Διαμόρφωση ερευνητικών </a:t>
            </a:r>
            <a:r>
              <a:rPr lang="en-US">
                <a:solidFill>
                  <a:srgbClr val="404040"/>
                </a:solidFill>
              </a:rPr>
              <a:t>ερωτημάτων </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Υπογραμμίστε το γεγονός ότι οι ακατέργαστες παρατηρήσεις μετατράπηκαν σε ερωτήματα που μπορούν να αποτελέσουν αντικείμενο δράσης.  Αυτή η μετατόπιση είναι ισχυρή - μετακινείται από την απογοήτευση στον πειραματισμό.</a:t>
            </a:r>
            <a:endParaRPr>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lang="en-US">
                <a:solidFill>
                  <a:srgbClr val="404040"/>
                </a:solidFill>
              </a:rPr>
              <a:t>Υπενθυμίστε στους εκπαιδευόμενους να έχουν αυτά τα κριτήρια πρόχειρα: Συγκεκριμένα, εφαρμόσιμα, μετρήσιμα. Αποτελούν την πυξίδα τους για το σχεδιασμό έρευνας με αντίκτυπο.</a:t>
            </a:r>
            <a:endParaRPr>
              <a:solidFill>
                <a:srgbClr val="404040"/>
              </a:solidFill>
            </a:endParaRPr>
          </a:p>
          <a:p>
            <a:pPr indent="0" lvl="0" marL="0" rtl="0" algn="l">
              <a:lnSpc>
                <a:spcPct val="115000"/>
              </a:lnSpc>
              <a:spcBef>
                <a:spcPts val="0"/>
              </a:spcBef>
              <a:spcAft>
                <a:spcPts val="0"/>
              </a:spcAft>
              <a:buSzPts val="1400"/>
              <a:buNone/>
            </a:pPr>
            <a:r>
              <a:t/>
            </a:r>
            <a:endParaRPr b="1">
              <a:solidFill>
                <a:srgbClr val="404040"/>
              </a:solidFill>
            </a:endParaRPr>
          </a:p>
          <a:p>
            <a:pPr indent="0" lvl="0" marL="0" rtl="0" algn="l">
              <a:lnSpc>
                <a:spcPct val="115000"/>
              </a:lnSpc>
              <a:spcBef>
                <a:spcPts val="0"/>
              </a:spcBef>
              <a:spcAft>
                <a:spcPts val="0"/>
              </a:spcAft>
              <a:buClr>
                <a:schemeClr val="dk1"/>
              </a:buClr>
              <a:buSzPts val="1100"/>
              <a:buFont typeface="Arial"/>
              <a:buNone/>
            </a:pPr>
            <a:r>
              <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Κλείστε τη συνεδρία με το απόσπασμα:</a:t>
            </a:r>
            <a:endParaRPr b="1">
              <a:solidFill>
                <a:srgbClr val="404040"/>
              </a:solidFill>
            </a:endParaRPr>
          </a:p>
          <a:p>
            <a:pPr indent="0" lvl="0" marL="0" rtl="0" algn="l">
              <a:lnSpc>
                <a:spcPct val="115000"/>
              </a:lnSpc>
              <a:spcBef>
                <a:spcPts val="200"/>
              </a:spcBef>
              <a:spcAft>
                <a:spcPts val="0"/>
              </a:spcAft>
              <a:buClr>
                <a:schemeClr val="dk1"/>
              </a:buClr>
              <a:buSzPts val="1100"/>
              <a:buFont typeface="Arial"/>
              <a:buNone/>
            </a:pPr>
            <a:r>
              <a:rPr lang="en-US">
                <a:solidFill>
                  <a:srgbClr val="404040"/>
                </a:solidFill>
              </a:rPr>
              <a:t>"Η έρευνα δράσης μετατρέπει τους εκπαιδευτικούς από επιβάτες σε οδηγούς της εκπαιδευτικής αλλαγής" - αποτυπώνει γιατί αυτή η εργασία έχει σημασία. Πείτε στους εκπαιδευόμενους ότι δεν εφαρμόζουν απλώς τις ιδέες άλλων- παράγουν τα δικά τους στοιχεία για να μεταμορφώσουν τις τάξεις. Ενθαρρύνετέ τους να συνεχίσουν αυτή τη δυναμική!</a:t>
            </a:r>
            <a:endParaRPr>
              <a:solidFill>
                <a:srgbClr val="404040"/>
              </a:solidFill>
            </a:endParaRPr>
          </a:p>
          <a:p>
            <a:pPr indent="0" lvl="0" marL="0" rtl="0" algn="l">
              <a:lnSpc>
                <a:spcPct val="100000"/>
              </a:lnSpc>
              <a:spcBef>
                <a:spcPts val="1200"/>
              </a:spcBef>
              <a:spcAft>
                <a:spcPts val="0"/>
              </a:spcAft>
              <a:buSzPts val="1400"/>
              <a:buNone/>
            </a:pPr>
            <a:r>
              <a:t/>
            </a:r>
            <a:endParaRPr/>
          </a:p>
        </p:txBody>
      </p:sp>
      <p:sp>
        <p:nvSpPr>
          <p:cNvPr id="256" name="Google Shape;256;g329f623bc3f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4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χρήσιμη για να μοιραστείτε με τους εκπαιδευόμενους κάποιες πρόσθετες πληροφορίες σχετικά με την έρευνα δράσης. Μπορούν να χρησιμοποιήσουν τα κοινόχρηστα έγγραφα ως υλικό για προσωπική μελέτη και ως οδηγό για τις μελλοντικές δραστηριότητες.</a:t>
            </a:r>
            <a:endParaRPr/>
          </a:p>
        </p:txBody>
      </p:sp>
      <p:sp>
        <p:nvSpPr>
          <p:cNvPr id="263" name="Google Shape;263;p4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g35773dd4fde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9" name="Google Shape;269;g35773dd4fde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69507e78_0_6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69507e78_0_6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47b5193c4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απλώς μια υπενθύμιση για εσάς και ένας τρόπος να παρουσιάσετε στους εκπαιδευόμενους τα αναμενόμενα εκπαιδευτικά αποτελέσματα αυτής της ενότητας. Αυτή η Ενότητα της Ενότητας 7 θα παρέχει μια επισκόπηση του τι είναι η Έρευνα Δράσης και θα επικεντρωθεί μόνο στον εντοπισμό του προβλήματος χωρίς να ξεκινήσει ακόμη ο σχεδιασμός της παρέμβασης. </a:t>
            </a:r>
            <a:endParaRPr/>
          </a:p>
        </p:txBody>
      </p:sp>
      <p:sp>
        <p:nvSpPr>
          <p:cNvPr id="140" name="Google Shape;140;g347b5193c4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p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Αυτή η διαφάνεια είναι απλώς μια υπενθύμιση για εσάς και ένας τρόπος να παρουσιάσετε στους εκπαιδευόμενους τα αναμενόμενα εκπαιδευτικά αποτελέσματα αυτής της ενότητας. Αυτή η Ενότητα της Ενότητας 7 θα παρέχει μια επισκόπηση του τι είναι η Έρευνα Δράσης και θα επικεντρωθεί μόνο στον εντοπισμό του προβλήματος χωρίς να ξεκινήσει ακόμη ο σχεδιασμός της παρέμβασης. </a:t>
            </a:r>
            <a:endParaRPr/>
          </a:p>
        </p:txBody>
      </p:sp>
      <p:sp>
        <p:nvSpPr>
          <p:cNvPr id="146" name="Google Shape;14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1400"/>
              </a:spcBef>
              <a:spcAft>
                <a:spcPts val="0"/>
              </a:spcAft>
              <a:buSzPts val="1100"/>
              <a:buNone/>
            </a:pPr>
            <a:r>
              <a:rPr lang="en-US">
                <a:solidFill>
                  <a:srgbClr val="404040"/>
                </a:solidFill>
              </a:rPr>
              <a:t>Αυτή η διαφάνεια έχει σκοπό να εισάγει την ομάδα στην έννοια της Έρευνας Δράσης μέσω μιας σύντομης δραστηριότητας που δεν θα πρέπει να διαρκέσει περισσότερο από 10 λεπτά. Προορίζεται να είναι πραγματικά γρήγορη και διαδραστική και να κάνει τους συμμετέχοντες στην κατάρτιση να κατανοήσουν γρήγορα την έννοια της έρευνας δράσης στην τάξη μέσα από ένα παράδειγμα της δικής τους εμπειρίας. </a:t>
            </a:r>
            <a:endParaRPr>
              <a:solidFill>
                <a:srgbClr val="404040"/>
              </a:solidFill>
            </a:endParaRPr>
          </a:p>
          <a:p>
            <a:pPr indent="0" lvl="0" marL="0" rtl="0" algn="l">
              <a:lnSpc>
                <a:spcPct val="150000"/>
              </a:lnSpc>
              <a:spcBef>
                <a:spcPts val="1400"/>
              </a:spcBef>
              <a:spcAft>
                <a:spcPts val="0"/>
              </a:spcAft>
              <a:buSzPts val="1100"/>
              <a:buNone/>
            </a:pPr>
            <a:r>
              <a:rPr lang="en-US">
                <a:solidFill>
                  <a:srgbClr val="404040"/>
                </a:solidFill>
              </a:rPr>
              <a:t>Ακολουθεί η δραστηριότητα: </a:t>
            </a:r>
            <a:endParaRPr>
              <a:solidFill>
                <a:srgbClr val="404040"/>
              </a:solidFill>
            </a:endParaRPr>
          </a:p>
          <a:p>
            <a:pPr indent="0" lvl="0" marL="0" rtl="0" algn="l">
              <a:lnSpc>
                <a:spcPct val="150000"/>
              </a:lnSpc>
              <a:spcBef>
                <a:spcPts val="1400"/>
              </a:spcBef>
              <a:spcAft>
                <a:spcPts val="0"/>
              </a:spcAft>
              <a:buClr>
                <a:schemeClr val="dk1"/>
              </a:buClr>
              <a:buSzPts val="1100"/>
              <a:buFont typeface="Arial"/>
              <a:buNone/>
            </a:pPr>
            <a:r>
              <a:rPr b="1" lang="en-US">
                <a:solidFill>
                  <a:srgbClr val="404040"/>
                </a:solidFill>
              </a:rPr>
              <a:t> "</a:t>
            </a:r>
            <a:r>
              <a:rPr b="1" i="1" lang="en-US">
                <a:solidFill>
                  <a:srgbClr val="404040"/>
                </a:solidFill>
              </a:rPr>
              <a:t>Ποια είναι η δική σας ιστορία αλλαγής;</a:t>
            </a:r>
            <a:r>
              <a:rPr b="1" lang="en-US">
                <a:solidFill>
                  <a:srgbClr val="404040"/>
                </a:solidFill>
              </a:rPr>
              <a:t>"</a:t>
            </a:r>
            <a:endParaRPr b="1">
              <a:solidFill>
                <a:srgbClr val="404040"/>
              </a:solidFill>
            </a:endParaRPr>
          </a:p>
          <a:p>
            <a:pPr indent="0" lvl="0" marL="0" rtl="0" algn="l">
              <a:lnSpc>
                <a:spcPct val="115000"/>
              </a:lnSpc>
              <a:spcBef>
                <a:spcPts val="400"/>
              </a:spcBef>
              <a:spcAft>
                <a:spcPts val="0"/>
              </a:spcAft>
              <a:buSzPts val="1100"/>
              <a:buNone/>
            </a:pPr>
            <a:r>
              <a:rPr b="1" lang="en-US">
                <a:solidFill>
                  <a:srgbClr val="404040"/>
                </a:solidFill>
              </a:rPr>
              <a:t>Χρόνος: </a:t>
            </a:r>
            <a:r>
              <a:rPr lang="en-US">
                <a:solidFill>
                  <a:srgbClr val="404040"/>
                </a:solidFill>
              </a:rPr>
              <a:t>10 λεπτά</a:t>
            </a:r>
            <a:endParaRPr>
              <a:solidFill>
                <a:srgbClr val="404040"/>
              </a:solidFill>
            </a:endParaRPr>
          </a:p>
          <a:p>
            <a:pPr indent="0" lvl="0" marL="0" rtl="0" algn="l">
              <a:lnSpc>
                <a:spcPct val="115000"/>
              </a:lnSpc>
              <a:spcBef>
                <a:spcPts val="0"/>
              </a:spcBef>
              <a:spcAft>
                <a:spcPts val="0"/>
              </a:spcAft>
              <a:buSzPts val="1100"/>
              <a:buNone/>
            </a:pPr>
            <a:r>
              <a:rPr b="1" lang="en-US">
                <a:solidFill>
                  <a:srgbClr val="404040"/>
                </a:solidFill>
              </a:rPr>
              <a:t>Format:</a:t>
            </a:r>
            <a:r>
              <a:rPr lang="en-US">
                <a:solidFill>
                  <a:srgbClr val="404040"/>
                </a:solidFill>
              </a:rPr>
              <a:t> Σκέψου-Ζευγάρι-Μοιράσου</a:t>
            </a:r>
            <a:br>
              <a:rPr lang="en-US">
                <a:solidFill>
                  <a:srgbClr val="404040"/>
                </a:solidFill>
              </a:rPr>
            </a:br>
            <a:r>
              <a:rPr b="1" lang="en-US">
                <a:solidFill>
                  <a:srgbClr val="404040"/>
                </a:solidFill>
              </a:rPr>
              <a:t>Υλικά: Συζήτηση-Μετοχή-Διάλογος-Παρέμβαση: Υλικά:</a:t>
            </a:r>
            <a:r>
              <a:rPr lang="en-US">
                <a:solidFill>
                  <a:srgbClr val="404040"/>
                </a:solidFill>
              </a:rPr>
              <a:t> Κάρτες ευρετηρίου, χρονοδιακόπτης </a:t>
            </a:r>
            <a:endParaRPr>
              <a:solidFill>
                <a:srgbClr val="404040"/>
              </a:solidFill>
            </a:endParaRPr>
          </a:p>
          <a:p>
            <a:pPr indent="0" lvl="0" marL="0" rtl="0" algn="l">
              <a:lnSpc>
                <a:spcPct val="115000"/>
              </a:lnSpc>
              <a:spcBef>
                <a:spcPts val="0"/>
              </a:spcBef>
              <a:spcAft>
                <a:spcPts val="0"/>
              </a:spcAft>
              <a:buSzPts val="1100"/>
              <a:buNone/>
            </a:pPr>
            <a:r>
              <a:t/>
            </a:r>
            <a:endParaRPr>
              <a:solidFill>
                <a:srgbClr val="404040"/>
              </a:solidFill>
            </a:endParaRPr>
          </a:p>
          <a:p>
            <a:pPr indent="0" lvl="0" marL="0" rtl="0" algn="l">
              <a:lnSpc>
                <a:spcPct val="115000"/>
              </a:lnSpc>
              <a:spcBef>
                <a:spcPts val="0"/>
              </a:spcBef>
              <a:spcAft>
                <a:spcPts val="0"/>
              </a:spcAft>
              <a:buClr>
                <a:schemeClr val="dk1"/>
              </a:buClr>
              <a:buSzPts val="1100"/>
              <a:buFont typeface="Arial"/>
              <a:buNone/>
            </a:pPr>
            <a:r>
              <a:rPr b="1" lang="en-US">
                <a:solidFill>
                  <a:srgbClr val="404040"/>
                </a:solidFill>
              </a:rPr>
              <a:t>Βήμα 1: ανάκληση (2 λεπτά)</a:t>
            </a:r>
            <a:endParaRPr b="1">
              <a:solidFill>
                <a:srgbClr val="404040"/>
              </a:solidFill>
            </a:endParaRPr>
          </a:p>
          <a:p>
            <a:pPr indent="-304800" lvl="0" marL="457200" rtl="0" algn="l">
              <a:lnSpc>
                <a:spcPct val="115000"/>
              </a:lnSpc>
              <a:spcBef>
                <a:spcPts val="0"/>
              </a:spcBef>
              <a:spcAft>
                <a:spcPts val="0"/>
              </a:spcAft>
              <a:buClr>
                <a:srgbClr val="404040"/>
              </a:buClr>
              <a:buSzPts val="1200"/>
              <a:buFont typeface="Calibri"/>
              <a:buChar char="●"/>
            </a:pPr>
            <a:r>
              <a:rPr lang="en-US">
                <a:solidFill>
                  <a:srgbClr val="404040"/>
                </a:solidFill>
              </a:rPr>
              <a:t>Δώστε στους συμμετέχοντες στο μάθημα την ακόλουθη προτροπή: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"Σκεφτείτε μια φορά που παρατηρήσατε ένα πρόβλημα στην τάξη, δοκιμάσατε μια αλλαγή και είδατε αποτελέσματα. Σημειώστε τις λέξεις-κλειδιά στην κάρτα σας".</a:t>
            </a:r>
            <a:endParaRPr>
              <a:solidFill>
                <a:srgbClr val="404040"/>
              </a:solidFill>
            </a:endParaRPr>
          </a:p>
          <a:p>
            <a:pPr indent="0" lvl="0" marL="0" rtl="0" algn="l">
              <a:lnSpc>
                <a:spcPct val="115000"/>
              </a:lnSpc>
              <a:spcBef>
                <a:spcPts val="300"/>
              </a:spcBef>
              <a:spcAft>
                <a:spcPts val="0"/>
              </a:spcAft>
              <a:buSzPts val="1400"/>
              <a:buNone/>
            </a:pPr>
            <a:r>
              <a:rPr i="1" lang="en-US">
                <a:solidFill>
                  <a:srgbClr val="404040"/>
                </a:solidFill>
              </a:rPr>
              <a:t>⇒ Παράδειγμα: "Παρατήρησα ότι τα κορίτσια απέφευγαν τον εντοπισμό σφαλμάτων → τα αντιστοίχισα ως "ηγέτες" → είδα περισσότερες προσπάθειες".</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Βήμα 2: Ζευγάρωμα και σύγκριση (3 λεπτά)</a:t>
            </a:r>
            <a:endParaRPr b="1">
              <a:solidFill>
                <a:srgbClr val="404040"/>
              </a:solidFill>
            </a:endParaRPr>
          </a:p>
          <a:p>
            <a:pPr indent="-304800" lvl="0" marL="457200" rtl="0" algn="l">
              <a:lnSpc>
                <a:spcPct val="115000"/>
              </a:lnSpc>
              <a:spcBef>
                <a:spcPts val="200"/>
              </a:spcBef>
              <a:spcAft>
                <a:spcPts val="0"/>
              </a:spcAft>
              <a:buClr>
                <a:srgbClr val="404040"/>
              </a:buClr>
              <a:buSzPts val="1200"/>
              <a:buFont typeface="Calibri"/>
              <a:buChar char="●"/>
            </a:pPr>
            <a:r>
              <a:rPr lang="en-US">
                <a:solidFill>
                  <a:srgbClr val="404040"/>
                </a:solidFill>
              </a:rPr>
              <a:t>Χωρίστε τους εκπαιδευτικούς σε ζευγάρια και ζητήστε τους να μοιραστούν ιστορίες για το πρόβλημα που εντόπισαν, την αλλαγή που δοκίμασαν και τα αποτελέσματα που εντόπισαν,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Μόλις οι εκπαιδευτικοί σχηματιστούν σε ζευγάρια, μοιράζονται τις ιστορίες τους στα ζευγάρια τους. </a:t>
            </a:r>
            <a:endParaRPr>
              <a:solidFill>
                <a:srgbClr val="404040"/>
              </a:solidFill>
            </a:endParaRPr>
          </a:p>
          <a:p>
            <a:pPr indent="0" lvl="0" marL="0" rtl="0" algn="l">
              <a:lnSpc>
                <a:spcPct val="115000"/>
              </a:lnSpc>
              <a:spcBef>
                <a:spcPts val="0"/>
              </a:spcBef>
              <a:spcAft>
                <a:spcPts val="0"/>
              </a:spcAft>
              <a:buSzPts val="1400"/>
              <a:buNone/>
            </a:pPr>
            <a:r>
              <a:rPr lang="en-US">
                <a:solidFill>
                  <a:srgbClr val="404040"/>
                </a:solidFill>
              </a:rPr>
              <a:t>Καθοδηγητικές ερωτήσεις: </a:t>
            </a:r>
            <a:endParaRPr>
              <a:solidFill>
                <a:srgbClr val="404040"/>
              </a:solidFill>
            </a:endParaRPr>
          </a:p>
          <a:p>
            <a:pPr indent="-304800" lvl="1" marL="914400" rtl="0" algn="l">
              <a:lnSpc>
                <a:spcPct val="115000"/>
              </a:lnSpc>
              <a:spcBef>
                <a:spcPts val="300"/>
              </a:spcBef>
              <a:spcAft>
                <a:spcPts val="0"/>
              </a:spcAft>
              <a:buClr>
                <a:srgbClr val="404040"/>
              </a:buClr>
              <a:buSzPts val="1200"/>
              <a:buFont typeface="Calibri"/>
              <a:buChar char="○"/>
            </a:pPr>
            <a:r>
              <a:rPr i="1" lang="en-US">
                <a:solidFill>
                  <a:srgbClr val="404040"/>
                </a:solidFill>
              </a:rPr>
              <a:t>"Πώς εντοπίσατε το πρόβλημα;"</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i="1" lang="en-US">
                <a:solidFill>
                  <a:srgbClr val="404040"/>
                </a:solidFill>
              </a:rPr>
              <a:t>"Με τι έμοιαζε η "αλλαγή" σας;"</a:t>
            </a:r>
            <a:endParaRPr i="1">
              <a:solidFill>
                <a:srgbClr val="404040"/>
              </a:solidFill>
            </a:endParaRPr>
          </a:p>
          <a:p>
            <a:pPr indent="-304800" lvl="1" marL="914400" rtl="0" algn="l">
              <a:lnSpc>
                <a:spcPct val="115000"/>
              </a:lnSpc>
              <a:spcBef>
                <a:spcPts val="0"/>
              </a:spcBef>
              <a:spcAft>
                <a:spcPts val="0"/>
              </a:spcAft>
              <a:buClr>
                <a:srgbClr val="404040"/>
              </a:buClr>
              <a:buSzPts val="1200"/>
              <a:buFont typeface="Calibri"/>
              <a:buChar char="○"/>
            </a:pPr>
            <a:r>
              <a:rPr i="1" lang="en-US">
                <a:solidFill>
                  <a:srgbClr val="404040"/>
                </a:solidFill>
              </a:rPr>
              <a:t>"Πώς καταλάβατε ότι λειτούργησε (ή δεν λειτούργησε);"</a:t>
            </a:r>
            <a:endParaRPr i="1">
              <a:solidFill>
                <a:srgbClr val="404040"/>
              </a:solidFill>
            </a:endParaRPr>
          </a:p>
          <a:p>
            <a:pPr indent="0" lvl="0" marL="0" rtl="0" algn="l">
              <a:lnSpc>
                <a:spcPct val="115000"/>
              </a:lnSpc>
              <a:spcBef>
                <a:spcPts val="1200"/>
              </a:spcBef>
              <a:spcAft>
                <a:spcPts val="0"/>
              </a:spcAft>
              <a:buClr>
                <a:schemeClr val="dk1"/>
              </a:buClr>
              <a:buSzPts val="1100"/>
              <a:buFont typeface="Arial"/>
              <a:buNone/>
            </a:pPr>
            <a:r>
              <a:rPr b="1" lang="en-US">
                <a:solidFill>
                  <a:srgbClr val="404040"/>
                </a:solidFill>
              </a:rPr>
              <a:t>Βήμα 3: Ορίστε μαζί την ΑΡ (5 λεπτά)</a:t>
            </a:r>
            <a:endParaRPr b="1">
              <a:solidFill>
                <a:srgbClr val="404040"/>
              </a:solidFill>
            </a:endParaRPr>
          </a:p>
          <a:p>
            <a:pPr indent="-304800" lvl="0" marL="457200" rtl="0" algn="l">
              <a:lnSpc>
                <a:spcPct val="115000"/>
              </a:lnSpc>
              <a:spcBef>
                <a:spcPts val="200"/>
              </a:spcBef>
              <a:spcAft>
                <a:spcPts val="0"/>
              </a:spcAft>
              <a:buClr>
                <a:srgbClr val="404040"/>
              </a:buClr>
              <a:buSzPts val="1200"/>
              <a:buFont typeface="Calibri"/>
              <a:buChar char="●"/>
            </a:pPr>
            <a:r>
              <a:rPr lang="en-US">
                <a:solidFill>
                  <a:srgbClr val="404040"/>
                </a:solidFill>
              </a:rPr>
              <a:t>Ως συντονιστής θα συγκεντρώσετε τα θέματα στον πίνακα. Καθώς ξεκινάτε μια συζήτηση, θα πρέπει να τονίσετε ότι </a:t>
            </a:r>
            <a:r>
              <a:rPr i="1" lang="en-US">
                <a:solidFill>
                  <a:srgbClr val="404040"/>
                </a:solidFill>
              </a:rPr>
              <a:t>" όλοι παρατήρησαν ένα πρόβλημα, ενήργησαν και προβληματίστηκαν - αυτό είναι η Έρευνα Δράσης!"</a:t>
            </a:r>
            <a:endParaRPr i="1">
              <a:solidFill>
                <a:srgbClr val="404040"/>
              </a:solidFill>
            </a:endParaRPr>
          </a:p>
          <a:p>
            <a:pPr indent="0" lvl="0" marL="0" rtl="0" algn="l">
              <a:lnSpc>
                <a:spcPct val="115000"/>
              </a:lnSpc>
              <a:spcBef>
                <a:spcPts val="300"/>
              </a:spcBef>
              <a:spcAft>
                <a:spcPts val="0"/>
              </a:spcAft>
              <a:buSzPts val="1400"/>
              <a:buNone/>
            </a:pPr>
            <a:r>
              <a:rPr lang="en-US">
                <a:solidFill>
                  <a:srgbClr val="404040"/>
                </a:solidFill>
              </a:rPr>
              <a:t>Με βάση αυτό, ζητήστε από τους συμμετέχοντες να δώσουν έναν συνοπτικό ορισμό της Έρευνας Δράσης! </a:t>
            </a:r>
            <a:endParaRPr>
              <a:solidFill>
                <a:srgbClr val="404040"/>
              </a:solidFill>
            </a:endParaRPr>
          </a:p>
          <a:p>
            <a:pPr indent="0" lvl="0" marL="0" rtl="0" algn="l">
              <a:lnSpc>
                <a:spcPct val="115000"/>
              </a:lnSpc>
              <a:spcBef>
                <a:spcPts val="300"/>
              </a:spcBef>
              <a:spcAft>
                <a:spcPts val="0"/>
              </a:spcAft>
              <a:buSzPts val="1400"/>
              <a:buNone/>
            </a:pPr>
            <a:r>
              <a:rPr lang="en-US">
                <a:solidFill>
                  <a:srgbClr val="404040"/>
                </a:solidFill>
              </a:rPr>
              <a:t>Ένα παράδειγμα είναι το εξής</a:t>
            </a:r>
            <a:r>
              <a:rPr i="1" lang="en-US">
                <a:solidFill>
                  <a:srgbClr val="404040"/>
                </a:solidFill>
              </a:rPr>
              <a:t>: "Η ΕΑ είναι οι εκπαιδευτικοί που μελετούν τις δικές τους τάξεις για να δοκιμάσουν αλλαγές, χρησιμοποιώντας στοιχεία για να βελτιώσουν την ισότητα και τη μάθηση".</a:t>
            </a:r>
            <a:endParaRPr i="1">
              <a:solidFill>
                <a:srgbClr val="404040"/>
              </a:solidFill>
            </a:endParaRPr>
          </a:p>
          <a:p>
            <a:pPr indent="0" lvl="0" marL="0" rtl="0" algn="l">
              <a:lnSpc>
                <a:spcPct val="100000"/>
              </a:lnSpc>
              <a:spcBef>
                <a:spcPts val="1200"/>
              </a:spcBef>
              <a:spcAft>
                <a:spcPts val="0"/>
              </a:spcAft>
              <a:buSzPts val="1400"/>
              <a:buNone/>
            </a:pPr>
            <a:r>
              <a:t/>
            </a:r>
            <a:endParaRPr/>
          </a:p>
        </p:txBody>
      </p:sp>
      <p:sp>
        <p:nvSpPr>
          <p:cNvPr id="152" name="Google Shape;152;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3466ad0f535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Clr>
                <a:schemeClr val="dk1"/>
              </a:buClr>
              <a:buSzPts val="1100"/>
              <a:buFont typeface="Arial"/>
              <a:buNone/>
            </a:pPr>
            <a:r>
              <a:rPr lang="en-US">
                <a:solidFill>
                  <a:srgbClr val="1D1D1B"/>
                </a:solidFill>
              </a:rPr>
              <a:t>Αυτή η διαφάνεια σας επιτρέπει να μετακινηθείτε από τις ιστορίες αλλαγής, ώστε να αρχίσετε να μιλάτε πιο συγκεκριμένα για την έρευνα δράσης. </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rPr lang="en-US">
                <a:solidFill>
                  <a:srgbClr val="1D1D1B"/>
                </a:solidFill>
              </a:rPr>
              <a:t>Ξεκινήστε διαβάζοντας το απόσπασμα, και τονίστε ότι αυτό ακριβώς είναι αυτό που μόλις εξέθεσαν στα παραδείγματα που μόλις μοιράστηκαν στην εισαγωγική δραστηριότητα. </a:t>
            </a:r>
            <a:endParaRPr>
              <a:solidFill>
                <a:srgbClr val="1D1D1B"/>
              </a:solidFill>
            </a:endParaRPr>
          </a:p>
          <a:p>
            <a:pPr indent="0" lvl="0" marL="0" rtl="0" algn="ctr">
              <a:lnSpc>
                <a:spcPct val="90000"/>
              </a:lnSpc>
              <a:spcBef>
                <a:spcPts val="1000"/>
              </a:spcBef>
              <a:spcAft>
                <a:spcPts val="0"/>
              </a:spcAft>
              <a:buClr>
                <a:schemeClr val="dk1"/>
              </a:buClr>
              <a:buSzPts val="1100"/>
              <a:buFont typeface="Arial"/>
              <a:buNone/>
            </a:pPr>
            <a:r>
              <a:rPr lang="en-US">
                <a:solidFill>
                  <a:srgbClr val="1D1D1B"/>
                </a:solidFill>
              </a:rPr>
              <a:t>"Μια έρευνα που γίνεται </a:t>
            </a:r>
            <a:r>
              <a:rPr b="1" i="1" lang="en-US">
                <a:solidFill>
                  <a:srgbClr val="1D1D1B"/>
                </a:solidFill>
              </a:rPr>
              <a:t>από </a:t>
            </a:r>
            <a:r>
              <a:rPr lang="en-US">
                <a:solidFill>
                  <a:srgbClr val="1D1D1B"/>
                </a:solidFill>
              </a:rPr>
              <a:t>εκπαιδευτικούς, </a:t>
            </a:r>
            <a:r>
              <a:rPr b="1" i="1" lang="en-US">
                <a:solidFill>
                  <a:srgbClr val="1D1D1B"/>
                </a:solidFill>
              </a:rPr>
              <a:t>για </a:t>
            </a:r>
            <a:r>
              <a:rPr lang="en-US">
                <a:solidFill>
                  <a:srgbClr val="1D1D1B"/>
                </a:solidFill>
              </a:rPr>
              <a:t>τις τάξεις τους".</a:t>
            </a:r>
            <a:endParaRPr>
              <a:solidFill>
                <a:srgbClr val="1D1D1B"/>
              </a:solidFill>
            </a:endParaRPr>
          </a:p>
          <a:p>
            <a:pPr indent="0" lvl="0" marL="0" rtl="0" algn="l">
              <a:lnSpc>
                <a:spcPct val="90000"/>
              </a:lnSpc>
              <a:spcBef>
                <a:spcPts val="1000"/>
              </a:spcBef>
              <a:spcAft>
                <a:spcPts val="0"/>
              </a:spcAft>
              <a:buSzPts val="1400"/>
              <a:buNone/>
            </a:pPr>
            <a:r>
              <a:rPr lang="en-US">
                <a:solidFill>
                  <a:srgbClr val="1D1D1B"/>
                </a:solidFill>
              </a:rPr>
              <a:t>Αυτό το μάθημα επικεντρώνεται στην </a:t>
            </a:r>
            <a:r>
              <a:rPr b="1" lang="en-US">
                <a:solidFill>
                  <a:srgbClr val="1D1D1B"/>
                </a:solidFill>
              </a:rPr>
              <a:t>έρευνα δράσης </a:t>
            </a:r>
            <a:r>
              <a:rPr lang="en-US">
                <a:solidFill>
                  <a:srgbClr val="1D1D1B"/>
                </a:solidFill>
              </a:rPr>
              <a:t>ως μεθοδολογία για να γίνουν οι εκπαιδευτικοί συνδημιουργοί των αλλαγών στις τάξεις τους. </a:t>
            </a:r>
            <a:endParaRPr>
              <a:solidFill>
                <a:srgbClr val="1D1D1B"/>
              </a:solidFill>
            </a:endParaRPr>
          </a:p>
          <a:p>
            <a:pPr indent="0" lvl="0" marL="0" rtl="0" algn="l">
              <a:lnSpc>
                <a:spcPct val="90000"/>
              </a:lnSpc>
              <a:spcBef>
                <a:spcPts val="1000"/>
              </a:spcBef>
              <a:spcAft>
                <a:spcPts val="0"/>
              </a:spcAft>
              <a:buSzPts val="1400"/>
              <a:buNone/>
            </a:pPr>
            <a:r>
              <a:rPr i="1" lang="en-US">
                <a:solidFill>
                  <a:srgbClr val="1D1D1B"/>
                </a:solidFill>
              </a:rPr>
              <a:t>Η έρευνα δράσης </a:t>
            </a:r>
            <a:r>
              <a:rPr lang="en-US">
                <a:solidFill>
                  <a:srgbClr val="1D1D1B"/>
                </a:solidFill>
              </a:rPr>
              <a:t>ορίζεται ως μια </a:t>
            </a:r>
            <a:r>
              <a:rPr b="1" lang="en-US">
                <a:solidFill>
                  <a:srgbClr val="1D1D1B"/>
                </a:solidFill>
              </a:rPr>
              <a:t>έρευνα που διεξάγεται από εκπαιδευτικούς στο δικό τους περιβάλλον </a:t>
            </a:r>
            <a:r>
              <a:rPr lang="en-US">
                <a:solidFill>
                  <a:srgbClr val="1D1D1B"/>
                </a:solidFill>
              </a:rPr>
              <a:t>με σκοπό να προωθήσουν την πρακτική τους και να βελτιώσουν τη μάθηση των μαθητών τους (Metler, 2019)[1] Είναι μια </a:t>
            </a:r>
            <a:r>
              <a:rPr b="1" lang="en-US">
                <a:solidFill>
                  <a:srgbClr val="1D1D1B"/>
                </a:solidFill>
              </a:rPr>
              <a:t>αναστοχαστική</a:t>
            </a:r>
            <a:r>
              <a:rPr lang="en-US">
                <a:solidFill>
                  <a:srgbClr val="1D1D1B"/>
                </a:solidFill>
              </a:rPr>
              <a:t>, </a:t>
            </a:r>
            <a:r>
              <a:rPr b="1" lang="en-US">
                <a:solidFill>
                  <a:srgbClr val="1D1D1B"/>
                </a:solidFill>
              </a:rPr>
              <a:t>επαναληπτική διαδικασία </a:t>
            </a:r>
            <a:r>
              <a:rPr lang="en-US">
                <a:solidFill>
                  <a:srgbClr val="1D1D1B"/>
                </a:solidFill>
              </a:rPr>
              <a:t>κατά την οποία οι εκπαιδευτικοί διερευνούν τις προκλήσεις της τάξης, εφαρμόζουν λύσεις και αξιολογούν τον αντίκτυπο των λύσεων που έχουν εφαρμόσει.</a:t>
            </a:r>
            <a:endParaRPr>
              <a:solidFill>
                <a:srgbClr val="1D1D1B"/>
              </a:solidFill>
            </a:endParaRPr>
          </a:p>
          <a:p>
            <a:pPr indent="0" lvl="0" marL="0" rtl="0" algn="l">
              <a:lnSpc>
                <a:spcPct val="90000"/>
              </a:lnSpc>
              <a:spcBef>
                <a:spcPts val="1000"/>
              </a:spcBef>
              <a:spcAft>
                <a:spcPts val="0"/>
              </a:spcAft>
              <a:buSzPts val="1400"/>
              <a:buNone/>
            </a:pPr>
            <a:r>
              <a:rPr lang="en-US">
                <a:solidFill>
                  <a:srgbClr val="1D1D1B"/>
                </a:solidFill>
              </a:rPr>
              <a:t>Ένας αυξανόμενος αριθμός εκπαιδευτικών έχει αγκαλιάσει την έρευνα δράσης ως ένα βιώσιμο μοντέλο για την τροποποίηση, αλλαγή και βελτίωση της διδασκαλίας τους, επειδή θεωρούν ότι η έρευνα δράσης ενισχύει την ικανότητά τους να αναπτύσσονται επαγγελματικά, να αυτοαξιολογούνται και να αναλαμβάνουν την ευθύνη για τη δική τους πρακτική. Ως θετική συνέπεια, βελτιώνεται η μάθηση των μαθητών και το μαθησιακό περιβάλλον της τάξης. Μέσω της έρευνας δράσης, οι εκπαιδευτικοί γίνονται ενεργοί εταίροι στην ηγεσία της σχολικής βελτίωσης.</a:t>
            </a:r>
            <a:endParaRPr>
              <a:solidFill>
                <a:srgbClr val="1D1D1B"/>
              </a:solidFill>
            </a:endParaRPr>
          </a:p>
          <a:p>
            <a:pPr indent="0" lvl="0" marL="457200" rtl="0" algn="l">
              <a:lnSpc>
                <a:spcPct val="90000"/>
              </a:lnSpc>
              <a:spcBef>
                <a:spcPts val="1000"/>
              </a:spcBef>
              <a:spcAft>
                <a:spcPts val="0"/>
              </a:spcAft>
              <a:buClr>
                <a:schemeClr val="dk1"/>
              </a:buClr>
              <a:buSzPts val="1100"/>
              <a:buFont typeface="Arial"/>
              <a:buNone/>
            </a:pPr>
            <a:r>
              <a:t/>
            </a:r>
            <a:endParaRPr>
              <a:solidFill>
                <a:srgbClr val="1D1D1B"/>
              </a:solidFill>
            </a:endParaRPr>
          </a:p>
          <a:p>
            <a:pPr indent="0" lvl="0" marL="0" rtl="0" algn="l">
              <a:lnSpc>
                <a:spcPct val="90000"/>
              </a:lnSpc>
              <a:spcBef>
                <a:spcPts val="1000"/>
              </a:spcBef>
              <a:spcAft>
                <a:spcPts val="0"/>
              </a:spcAft>
              <a:buClr>
                <a:schemeClr val="dk1"/>
              </a:buClr>
              <a:buSzPts val="1100"/>
              <a:buFont typeface="Arial"/>
              <a:buNone/>
            </a:pPr>
            <a:r>
              <a:t/>
            </a:r>
            <a:endParaRPr>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rPr lang="en-US"/>
              <a:t>[1] </a:t>
            </a:r>
            <a:r>
              <a:rPr lang="en-US">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u="sng">
                <a:solidFill>
                  <a:srgbClr val="16C45B"/>
                </a:solidFill>
                <a:latin typeface="Arial"/>
                <a:ea typeface="Arial"/>
                <a:cs typeface="Arial"/>
                <a:sym typeface="Arial"/>
                <a:hlinkClick r:id="rId2">
                  <a:extLst>
                    <a:ext uri="{A12FA001-AC4F-418D-AE19-62706E023703}">
                      <ahyp:hlinkClr val="tx"/>
                    </a:ext>
                  </a:extLst>
                </a:hlinkClick>
              </a:rPr>
              <a:t>https://books.google.it/books?id=aXyfDwAAQBAJ</a:t>
            </a:r>
            <a:endParaRPr u="sng">
              <a:solidFill>
                <a:srgbClr val="16C45B"/>
              </a:solidFill>
              <a:latin typeface="Arial"/>
              <a:ea typeface="Arial"/>
              <a:cs typeface="Arial"/>
              <a:sym typeface="Arial"/>
            </a:endParaRPr>
          </a:p>
          <a:p>
            <a:pPr indent="0" lvl="0" marL="0" rtl="0" algn="l">
              <a:lnSpc>
                <a:spcPct val="90000"/>
              </a:lnSpc>
              <a:spcBef>
                <a:spcPts val="1000"/>
              </a:spcBef>
              <a:spcAft>
                <a:spcPts val="0"/>
              </a:spcAft>
              <a:buClr>
                <a:schemeClr val="dk1"/>
              </a:buClr>
              <a:buSzPts val="1100"/>
              <a:buFont typeface="Arial"/>
              <a:buNone/>
            </a:pPr>
            <a:r>
              <a:t/>
            </a:r>
            <a:endParaRPr>
              <a:solidFill>
                <a:srgbClr val="2B454E"/>
              </a:solidFill>
            </a:endParaRPr>
          </a:p>
          <a:p>
            <a:pPr indent="0" lvl="0" marL="0" rtl="0" algn="l">
              <a:lnSpc>
                <a:spcPct val="100000"/>
              </a:lnSpc>
              <a:spcBef>
                <a:spcPts val="1200"/>
              </a:spcBef>
              <a:spcAft>
                <a:spcPts val="0"/>
              </a:spcAft>
              <a:buSzPts val="1400"/>
              <a:buNone/>
            </a:pPr>
            <a:r>
              <a:t/>
            </a:r>
            <a:endParaRPr/>
          </a:p>
        </p:txBody>
      </p:sp>
      <p:sp>
        <p:nvSpPr>
          <p:cNvPr id="159" name="Google Shape;159;g3466ad0f535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343c85d3a64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200"/>
              </a:spcBef>
              <a:spcAft>
                <a:spcPts val="0"/>
              </a:spcAft>
              <a:buSzPts val="1400"/>
              <a:buNone/>
            </a:pPr>
            <a:r>
              <a:rPr lang="en-US">
                <a:solidFill>
                  <a:srgbClr val="1D1D1B"/>
                </a:solidFill>
              </a:rPr>
              <a:t>Αυτή η διαφάνεια παρέχει μια σύντομη επισκόπηση της πλούσιας ιστορικής παράδοσης που γεφυρώνει την κοινωνική δικαιοσύνη, την ενδυνάμωση των εκπαιδευτικών και την επαναληπτική επίλυση προβλημάτων. </a:t>
            </a:r>
            <a:endParaRPr>
              <a:solidFill>
                <a:srgbClr val="1D1D1B"/>
              </a:solidFill>
            </a:endParaRPr>
          </a:p>
          <a:p>
            <a:pPr indent="0" lvl="0" marL="0" rtl="0" algn="l">
              <a:lnSpc>
                <a:spcPct val="100000"/>
              </a:lnSpc>
              <a:spcBef>
                <a:spcPts val="1200"/>
              </a:spcBef>
              <a:spcAft>
                <a:spcPts val="0"/>
              </a:spcAft>
              <a:buSzPts val="1400"/>
              <a:buNone/>
            </a:pPr>
            <a:r>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Η χρήση της έρευνας δράσης (ΕΔ) στο έργο TINKER βασίζεται σε μια πλούσια ιστορική παράδοση που γεφυρώνει την κοινωνική δικαιοσύνη, την ενδυνάμωση των εκπαιδευτικών και την επαναληπτική επίλυση προβλημάτων.</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1: Ξεκινώντας από το έργο του Kurt Lewin τη δεκαετία του 1940, η ΑΡ ξεκίνησε ως κυκλική μέθοδος για την αντιμετώπιση των κοινωνικών ανισοτήτων, η οποία αργότερα υιοθετήθηκε από τους εκπαιδευτικούς για τον εκδημοκρατισμό της έρευνας στην τάξη.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2: Το κίνημα της κριτικής παιδαγωγικής της δεκαετίας του 1970, με επικεφαλής τον Paulo Freire, ενέπνευσε την ΑΡ με έμφαση στη συν-δημιουργία με περιθωριοποιημένες κοινότητες - μια αρχή κεντρική για τον στόχο του TINKER να αντιμετωπίσει τις ανισότητες μεταξύ των φύλων στην πληροφορική.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Εικόνα3: Μέχρι τις δεκαετίες 1980-90, η ΑΡ εξελίχθηκε σε εργαλείο για τη σχολική μεταρρύθμιση υπό την καθοδήγηση των εκπαιδευτικών (Kemmis &amp; McTaggart), δίνοντας έμφαση σε λύσεις που ανταποκρίνονται στο συγκεκριμένο πλαίσιο και είναι προσαρμοσμένες στις ανάγκες των μαθητών.</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4: Βασιζόμενη σε αυτό το θεμέλιο, η εργασία της Bridget Somekh στα τέλη της δεκαετίας 1990-2000 έδειξε πώς η ΑΡ θα μπορούσε να μεταμορφώσει την ενσωμάτωση της τεχνολογίας, με τους εκπαιδευτικούς να ερευνούν συνεργατικά τις ψηφιακές ανισότητες και να επανασχεδιάζουν τα εργαλεία με τους μαθητές - ένας άμεσος πρόδρομος της προσέγγισης του TINKER. </a:t>
            </a:r>
            <a:endParaRPr>
              <a:solidFill>
                <a:srgbClr val="1D1D1B"/>
              </a:solidFill>
            </a:endParaRPr>
          </a:p>
          <a:p>
            <a:pPr indent="0" lvl="0" marL="0" rtl="0" algn="l">
              <a:lnSpc>
                <a:spcPct val="100000"/>
              </a:lnSpc>
              <a:spcBef>
                <a:spcPts val="1200"/>
              </a:spcBef>
              <a:spcAft>
                <a:spcPts val="0"/>
              </a:spcAft>
              <a:buSzPts val="1400"/>
              <a:buNone/>
            </a:pPr>
            <a:r>
              <a:rPr lang="en-US">
                <a:solidFill>
                  <a:srgbClr val="1D1D1B"/>
                </a:solidFill>
              </a:rPr>
              <a:t>Εικόνα 5: Σήμερα, το TINKER βασίζεται σε αυτή την κληρονομιά τοποθετώντας τους εκπαιδευτικούς ως ερευνητές που εντοπίζουν και καταργούν συστημικά εμπόδια (π.χ. σχεδιασμός εργασιών με βάση το φύλο, ελλείψεις πόρων) μέσω παρεμβάσεων που βασίζονται σε στοιχεία. Ο κύκλος 5 βημάτων AR του έργου αντικατοπτρίζει το αρχικό μοντέλο του Lewin, ενώ ενσωματώνει σύγχρονους διατομεακούς φακούς ισότητας, διασφαλίζοντας ότι η συμμετοχικότητα επεκτείνεται πέρα από το φύλο και περιλαμβάνει τη φυλή, την τάξη και την ικανότητα. Ιστορικά, η δύναμη της ΑΡ έγκειται στην προσαρμοστικότητά της - ένα χαρακτηριστικό που αξιοποιεί το TINKER για να μεταμορφώσει την εκπαίδευση στην πληροφορική σε διαφορετικές ευρωπαϊκές τάξεις.</a:t>
            </a:r>
            <a:endParaRPr>
              <a:solidFill>
                <a:srgbClr val="1D1D1B"/>
              </a:solidFill>
            </a:endParaRPr>
          </a:p>
        </p:txBody>
      </p:sp>
      <p:sp>
        <p:nvSpPr>
          <p:cNvPr id="168" name="Google Shape;168;g343c85d3a64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1000"/>
              </a:spcAft>
              <a:buClr>
                <a:schemeClr val="dk1"/>
              </a:buClr>
              <a:buSzPts val="1100"/>
              <a:buFont typeface="Arial"/>
              <a:buNone/>
            </a:pPr>
            <a:r>
              <a:rPr lang="en-US"/>
              <a:t>Ζητήστε από τους συμμετέχοντες να παρακολουθήσουν αυτό το βίντεο, με τους υπότιτλους στη δική σας εθνική γλώσσα!</a:t>
            </a:r>
            <a:endParaRPr/>
          </a:p>
        </p:txBody>
      </p:sp>
      <p:sp>
        <p:nvSpPr>
          <p:cNvPr id="185" name="Google Shape;185;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343c85d3a64_0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Clr>
                <a:schemeClr val="dk1"/>
              </a:buClr>
              <a:buSzPts val="1100"/>
              <a:buFont typeface="Arial"/>
              <a:buNone/>
            </a:pPr>
            <a:r>
              <a:rPr lang="en-US"/>
              <a:t>Αυτή η διαφάνεια έχει ως στόχο να εισάγει τους μαθητές στον κύκλο 5 βημάτων AR.</a:t>
            </a:r>
            <a:endParaRPr/>
          </a:p>
          <a:p>
            <a:pPr indent="0" lvl="0" marL="0" rtl="0" algn="l">
              <a:lnSpc>
                <a:spcPct val="100000"/>
              </a:lnSpc>
              <a:spcBef>
                <a:spcPts val="1000"/>
              </a:spcBef>
              <a:spcAft>
                <a:spcPts val="0"/>
              </a:spcAft>
              <a:buClr>
                <a:schemeClr val="dk1"/>
              </a:buClr>
              <a:buSzPts val="1100"/>
              <a:buFont typeface="Arial"/>
              <a:buNone/>
            </a:pPr>
            <a:r>
              <a:t/>
            </a:r>
            <a:endParaRPr/>
          </a:p>
          <a:p>
            <a:pPr indent="-317500" lvl="0" marL="457200" rtl="0" algn="l">
              <a:lnSpc>
                <a:spcPct val="100000"/>
              </a:lnSpc>
              <a:spcBef>
                <a:spcPts val="1000"/>
              </a:spcBef>
              <a:spcAft>
                <a:spcPts val="0"/>
              </a:spcAft>
              <a:buClr>
                <a:schemeClr val="dk1"/>
              </a:buClr>
              <a:buSzPts val="1400"/>
              <a:buAutoNum type="arabicPeriod"/>
            </a:pPr>
            <a:r>
              <a:rPr lang="en-US"/>
              <a:t>Προσδιορίστε: Η έρευνα δράσης ξεκινά με τον εντοπισμό ενός συγκεκριμένου, παρατηρήσιμου ζητήματος στην τάξη σας. Επικεντρωθείτε σε προκλήσεις που βρίσκονται υπό τον έλεγχό σας, όπως η χαμηλή δέσμευση κατά τη διάρκεια της ομαδικής εργασίας ή η ασυνεπής ολοκλήρωση των εργασιών για το σπίτι. Χρησιμοποιήστε αποδεικτικά στοιχεία -όπως δείγματα εργασίας μαθητών, δεδομένα αξιολόγησης ή ανεκδοτολογικές σημειώσεις- για να ορίσετε με σαφήνεια το πρόβλημα. Αποφύγετε τις ευρείες γενικεύσεις- αντίθετα, περιορίστε το.</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Σχεδιάστε: Αφού προσδιορίσετε το πρόβλημα, οργανώστε καταιγισμό ιδεών με στρατηγικές που βασίζονται σε έρευνες για την αντιμετώπισή του. Εξετάστε μικρές, διαχειρίσιμες αλλαγές, όπως η ενσωμάτωση του think-pair-share για τη συμμετοχή ή η χρήση οπτικών βοηθημάτων για πολύπλοκες οδηγίες. Περιγράψτε πώς θα εφαρμόσετε τη στρατηγική, ποιους πόρους θα χρειαστείτε και πώς θα μετρήσετε την επιτυχία (π.χ. παρακολούθηση των προφορικών συνεισφορών ή των εισιτηρίων εξόδου).</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Ενεργήστε: Εφαρμόστε τη στρατηγική σας στην πράξη παραμένοντας ευέλικτοι. Τεκμηριώστε τη διαδικασία - τι λειτουργεί, τι δεν λειτουργεί, και τυχόν προσαρμογές που κάνετε στα μέσα του μαθήματος. Για παράδειγμα, αν εισαγάγατε την ανατροφοδότηση από ομοτίμους αλλά οι μαθητές δυσκολεύονται με την εποικοδομητική κριτική, μοντελοποιήστε παραδείγματα πριν από την επόμενη συνεδρία. Ο στόχος είναι να δοκιμάσετε την αλλαγή συστηματικά, όχι τέλεια.</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Παρατηρήστε: Συγκεντρώστε στοιχεία για να αξιολογήσετε τον αντίκτυπο της παρέμβασης. Χρησιμοποιήστε τόσο ποσοτικά (π.χ. βαθμολογίες κουίζ, καταμετρήσεις συμμετοχής) όσο και ποιοτικά δεδομένα (π.χ. αναστοχασμοί των μαθητών, παρατηρήσεις στην τάξη). Συγκρίνετε τα αποτελέσματα με τα δεδομένα βάσης για τον εντοπισμό τάσεων. Για παράδειγμα, αν εφαρμόσατε ένα νέο διάγραμμα καθισμάτων, αναλύστε αν μειώθηκαν οι διαταραχές ή αν συγκεκριμένοι μαθητές ασχολήθηκαν περισσότερο.</a:t>
            </a:r>
            <a:endParaRPr/>
          </a:p>
          <a:p>
            <a:pPr indent="-317500" lvl="0" marL="457200" rtl="0" algn="l">
              <a:lnSpc>
                <a:spcPct val="100000"/>
              </a:lnSpc>
              <a:spcBef>
                <a:spcPts val="0"/>
              </a:spcBef>
              <a:spcAft>
                <a:spcPts val="0"/>
              </a:spcAft>
              <a:buClr>
                <a:schemeClr val="dk1"/>
              </a:buClr>
              <a:buSzPts val="1400"/>
              <a:buFont typeface="Calibri"/>
              <a:buAutoNum type="arabicPeriod"/>
            </a:pPr>
            <a:r>
              <a:rPr lang="en-US"/>
              <a:t>Αναστοχασμός και αντίδραση: Αναλύστε τα δεδομένα για να προσδιορίσετε αν η αλλαγή ήταν αποτελεσματική, δίκαιη και βιώσιμη. Έλυσε το αρχικό πρόβλημα; Υπήρχαν ακούσια αποτελέσματα; Με βάση τα συμπεράσματά σας, αποφασίστε αν θα υιοθετήσετε, θα προσαρμόσετε ή θα εγκαταλείψετε τη στρατηγική. Ο αναστοχασμός μπορεί να αποκαλύψει, για παράδειγμα, ότι ενώ η συμμετοχή αυξήθηκε, ορισμένοι μαθητές εξακολουθούν να κυριαρχούν - γεγονός που οδηγεί σε μια αναθεωρημένη προσέγγιση, όπως η δομημένη εναλλαγή.</a:t>
            </a:r>
            <a:endParaRPr/>
          </a:p>
        </p:txBody>
      </p:sp>
      <p:sp>
        <p:nvSpPr>
          <p:cNvPr id="193" name="Google Shape;193;g343c85d3a64_0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 Id="rId3" Type="http://schemas.openxmlformats.org/officeDocument/2006/relationships/image" Target="../media/image4.png"/><Relationship Id="rId4"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10.png"/><Relationship Id="rId13" Type="http://schemas.openxmlformats.org/officeDocument/2006/relationships/image" Target="../media/image14.png"/><Relationship Id="rId12" Type="http://schemas.openxmlformats.org/officeDocument/2006/relationships/image" Target="../media/image7.png"/><Relationship Id="rId1" Type="http://schemas.openxmlformats.org/officeDocument/2006/relationships/slideMaster" Target="../slideMasters/slideMaster4.xml"/><Relationship Id="rId2" Type="http://schemas.openxmlformats.org/officeDocument/2006/relationships/image" Target="../media/image4.png"/><Relationship Id="rId3"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image" Target="../media/image15.jpg"/><Relationship Id="rId7" Type="http://schemas.openxmlformats.org/officeDocument/2006/relationships/image" Target="../media/image13.png"/><Relationship Id="rId8" Type="http://schemas.openxmlformats.org/officeDocument/2006/relationships/image" Target="../media/image16.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g"/><Relationship Id="rId3" Type="http://schemas.openxmlformats.org/officeDocument/2006/relationships/image" Target="../media/image3.jpg"/><Relationship Id="rId4" Type="http://schemas.openxmlformats.org/officeDocument/2006/relationships/image" Target="../media/image2.png"/><Relationship Id="rId5"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10.png"/><Relationship Id="rId13" Type="http://schemas.openxmlformats.org/officeDocument/2006/relationships/image" Target="../media/image14.png"/><Relationship Id="rId12" Type="http://schemas.openxmlformats.org/officeDocument/2006/relationships/image" Target="../media/image7.png"/><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image" Target="../media/image15.jpg"/><Relationship Id="rId7" Type="http://schemas.openxmlformats.org/officeDocument/2006/relationships/image" Target="../media/image13.png"/><Relationship Id="rId8" Type="http://schemas.openxmlformats.org/officeDocument/2006/relationships/image" Target="../media/image16.png"/></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10.png"/><Relationship Id="rId13" Type="http://schemas.openxmlformats.org/officeDocument/2006/relationships/image" Target="../media/image14.png"/><Relationship Id="rId12" Type="http://schemas.openxmlformats.org/officeDocument/2006/relationships/image" Target="../media/image7.png"/><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8.png"/><Relationship Id="rId5" Type="http://schemas.openxmlformats.org/officeDocument/2006/relationships/image" Target="../media/image1.png"/><Relationship Id="rId6" Type="http://schemas.openxmlformats.org/officeDocument/2006/relationships/image" Target="../media/image15.jpg"/><Relationship Id="rId7" Type="http://schemas.openxmlformats.org/officeDocument/2006/relationships/image" Target="../media/image13.png"/><Relationship Id="rId8" Type="http://schemas.openxmlformats.org/officeDocument/2006/relationships/image" Target="../media/image1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3.jpg"/><Relationship Id="rId3" Type="http://schemas.openxmlformats.org/officeDocument/2006/relationships/image" Target="../media/image4.pn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11.jpg"/><Relationship Id="rId3" Type="http://schemas.openxmlformats.org/officeDocument/2006/relationships/image" Target="../media/image3.jpg"/><Relationship Id="rId4" Type="http://schemas.openxmlformats.org/officeDocument/2006/relationships/image" Target="../media/image2.png"/><Relationship Id="rId5"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69507e78_0_4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69507e78_0_4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69507e78_0_4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69507e78_0_4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69507e78_0_4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69507e78_0_4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69507e78_0_4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69507e78_0_4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09" name="Shape 109"/>
        <p:cNvGrpSpPr/>
        <p:nvPr/>
      </p:nvGrpSpPr>
      <p:grpSpPr>
        <a:xfrm>
          <a:off x="0" y="0"/>
          <a:ext cx="0" cy="0"/>
          <a:chOff x="0" y="0"/>
          <a:chExt cx="0" cy="0"/>
        </a:xfrm>
      </p:grpSpPr>
      <p:sp>
        <p:nvSpPr>
          <p:cNvPr id="110" name="Google Shape;110;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1" name="Google Shape;111;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2" name="Google Shape;112;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3" name="Google Shape;113;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4" name="Google Shape;114;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15" name="Google Shape;115;p19"/>
          <p:cNvGrpSpPr/>
          <p:nvPr/>
        </p:nvGrpSpPr>
        <p:grpSpPr>
          <a:xfrm>
            <a:off x="2179865" y="4729766"/>
            <a:ext cx="7832271" cy="1110328"/>
            <a:chOff x="2179603" y="4888792"/>
            <a:chExt cx="7798545" cy="1110328"/>
          </a:xfrm>
        </p:grpSpPr>
        <p:pic>
          <p:nvPicPr>
            <p:cNvPr id="116" name="Google Shape;116;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17" name="Google Shape;117;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18" name="Google Shape;118;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19" name="Google Shape;119;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0" name="Google Shape;120;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1" name="Google Shape;121;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2" name="Google Shape;122;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3" name="Google Shape;123;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24" name="Google Shape;124;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25" name="Google Shape;125;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69507e78_0_5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69507e78_0_5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69507e78_0_5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69507e78_0_5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69507e78_0_5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69507e78_0_5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69507e78_0_5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69507e78_0_5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69507e78_0_5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37" name="Shape 37"/>
        <p:cNvGrpSpPr/>
        <p:nvPr/>
      </p:nvGrpSpPr>
      <p:grpSpPr>
        <a:xfrm>
          <a:off x="0" y="0"/>
          <a:ext cx="0" cy="0"/>
          <a:chOff x="0" y="0"/>
          <a:chExt cx="0" cy="0"/>
        </a:xfrm>
      </p:grpSpPr>
      <p:sp>
        <p:nvSpPr>
          <p:cNvPr id="38" name="Google Shape;38;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0" name="Google Shape;40;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41" name="Shape 41"/>
        <p:cNvGrpSpPr/>
        <p:nvPr/>
      </p:nvGrpSpPr>
      <p:grpSpPr>
        <a:xfrm>
          <a:off x="0" y="0"/>
          <a:ext cx="0" cy="0"/>
          <a:chOff x="0" y="0"/>
          <a:chExt cx="0" cy="0"/>
        </a:xfrm>
      </p:grpSpPr>
      <p:sp>
        <p:nvSpPr>
          <p:cNvPr id="42" name="Google Shape;42;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4" name="Shape 44"/>
        <p:cNvGrpSpPr/>
        <p:nvPr/>
      </p:nvGrpSpPr>
      <p:grpSpPr>
        <a:xfrm>
          <a:off x="0" y="0"/>
          <a:ext cx="0" cy="0"/>
          <a:chOff x="0" y="0"/>
          <a:chExt cx="0" cy="0"/>
        </a:xfrm>
      </p:grpSpPr>
      <p:sp>
        <p:nvSpPr>
          <p:cNvPr id="45" name="Google Shape;45;g3556aa43270_0_38"/>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6" name="Google Shape;46;g3556aa43270_0_38"/>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7" name="Google Shape;47;g3556aa43270_0_38"/>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8" name="Google Shape;48;g3556aa43270_0_38"/>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9" name="Google Shape;49;g3556aa43270_0_38"/>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50" name="Google Shape;50;g3556aa43270_0_38"/>
          <p:cNvGrpSpPr/>
          <p:nvPr/>
        </p:nvGrpSpPr>
        <p:grpSpPr>
          <a:xfrm>
            <a:off x="2179811" y="4729766"/>
            <a:ext cx="7832078" cy="1110328"/>
            <a:chOff x="2179603" y="4888792"/>
            <a:chExt cx="7798544" cy="1110328"/>
          </a:xfrm>
        </p:grpSpPr>
        <p:pic>
          <p:nvPicPr>
            <p:cNvPr id="51" name="Google Shape;51;g3556aa43270_0_38"/>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52" name="Google Shape;52;g3556aa43270_0_38"/>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53" name="Google Shape;53;g3556aa43270_0_38"/>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4" name="Google Shape;54;g3556aa43270_0_38"/>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5" name="Google Shape;55;g3556aa43270_0_38"/>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6" name="Google Shape;56;g3556aa43270_0_38"/>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7" name="Google Shape;57;g3556aa43270_0_38"/>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8" name="Google Shape;58;g3556aa43270_0_38"/>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9" name="Google Shape;59;g3556aa43270_0_38"/>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60" name="Google Shape;60;g3556aa43270_0_38"/>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4" name="Shape 64"/>
        <p:cNvGrpSpPr/>
        <p:nvPr/>
      </p:nvGrpSpPr>
      <p:grpSpPr>
        <a:xfrm>
          <a:off x="0" y="0"/>
          <a:ext cx="0" cy="0"/>
          <a:chOff x="0" y="0"/>
          <a:chExt cx="0" cy="0"/>
        </a:xfrm>
      </p:grpSpPr>
      <p:sp>
        <p:nvSpPr>
          <p:cNvPr id="65" name="Google Shape;65;g35773dd4fde_0_63"/>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6" name="Google Shape;66;g35773dd4fde_0_63"/>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7" name="Google Shape;67;g35773dd4fde_0_63"/>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8" name="Google Shape;68;g35773dd4fde_0_63"/>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9" name="Google Shape;69;g35773dd4fde_0_63"/>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0" name="Google Shape;70;g35773dd4fde_0_63"/>
          <p:cNvGrpSpPr/>
          <p:nvPr/>
        </p:nvGrpSpPr>
        <p:grpSpPr>
          <a:xfrm>
            <a:off x="2179811" y="4729766"/>
            <a:ext cx="7832078" cy="1110328"/>
            <a:chOff x="2179603" y="4888792"/>
            <a:chExt cx="7798544" cy="1110328"/>
          </a:xfrm>
        </p:grpSpPr>
        <p:pic>
          <p:nvPicPr>
            <p:cNvPr id="71" name="Google Shape;71;g35773dd4fde_0_63"/>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2" name="Google Shape;72;g35773dd4fde_0_63"/>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3" name="Google Shape;73;g35773dd4fde_0_63"/>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4" name="Google Shape;74;g35773dd4fde_0_63"/>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5" name="Google Shape;75;g35773dd4fde_0_63"/>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6" name="Google Shape;76;g35773dd4fde_0_63"/>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7" name="Google Shape;77;g35773dd4fde_0_63"/>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8" name="Google Shape;78;g35773dd4fde_0_63"/>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9" name="Google Shape;79;g35773dd4fde_0_63"/>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0" name="Google Shape;80;g35773dd4fde_0_63"/>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1" name="Shape 81"/>
        <p:cNvGrpSpPr/>
        <p:nvPr/>
      </p:nvGrpSpPr>
      <p:grpSpPr>
        <a:xfrm>
          <a:off x="0" y="0"/>
          <a:ext cx="0" cy="0"/>
          <a:chOff x="0" y="0"/>
          <a:chExt cx="0" cy="0"/>
        </a:xfrm>
      </p:grpSpPr>
      <p:sp>
        <p:nvSpPr>
          <p:cNvPr id="82" name="Google Shape;82;g35773dd4fde_0_6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g35773dd4fde_0_6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0" name="Shape 90"/>
        <p:cNvGrpSpPr/>
        <p:nvPr/>
      </p:nvGrpSpPr>
      <p:grpSpPr>
        <a:xfrm>
          <a:off x="0" y="0"/>
          <a:ext cx="0" cy="0"/>
          <a:chOff x="0" y="0"/>
          <a:chExt cx="0" cy="0"/>
        </a:xfrm>
      </p:grpSpPr>
      <p:pic>
        <p:nvPicPr>
          <p:cNvPr id="91" name="Google Shape;91;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2" name="Google Shape;92;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3" name="Google Shape;93;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94" name="Google Shape;94;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95" name="Google Shape;95;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6" name="Google Shape;96;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97" name="Google Shape;97;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8" name="Google Shape;98;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99" name="Shape 99"/>
        <p:cNvGrpSpPr/>
        <p:nvPr/>
      </p:nvGrpSpPr>
      <p:grpSpPr>
        <a:xfrm>
          <a:off x="0" y="0"/>
          <a:ext cx="0" cy="0"/>
          <a:chOff x="0" y="0"/>
          <a:chExt cx="0" cy="0"/>
        </a:xfrm>
      </p:grpSpPr>
      <p:pic>
        <p:nvPicPr>
          <p:cNvPr id="100" name="Google Shape;100;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1" name="Google Shape;101;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2" name="Google Shape;102;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3" name="Google Shape;103;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05" name="Google Shape;105;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6" name="Google Shape;106;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8" name="Google Shape;108;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5.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slideLayout" Target="../slideLayouts/slideLayout5.xml"/><Relationship Id="rId4" Type="http://schemas.openxmlformats.org/officeDocument/2006/relationships/theme" Target="../theme/theme1.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slideLayout" Target="../slideLayouts/slideLayout7.xml"/><Relationship Id="rId3" Type="http://schemas.openxmlformats.org/officeDocument/2006/relationships/theme" Target="../theme/theme2.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slideLayout" Target="../slideLayouts/slideLayout9.xml"/><Relationship Id="rId3" Type="http://schemas.openxmlformats.org/officeDocument/2006/relationships/slideLayout" Target="../slideLayouts/slideLayout10.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69507e78_0_3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69507e78_0_3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69507e78_0_3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69507e78_0_3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69507e78_0_3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 id="2147483654"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1" name="Shape 61"/>
        <p:cNvGrpSpPr/>
        <p:nvPr/>
      </p:nvGrpSpPr>
      <p:grpSpPr>
        <a:xfrm>
          <a:off x="0" y="0"/>
          <a:ext cx="0" cy="0"/>
          <a:chOff x="0" y="0"/>
          <a:chExt cx="0" cy="0"/>
        </a:xfrm>
      </p:grpSpPr>
      <p:sp>
        <p:nvSpPr>
          <p:cNvPr id="62" name="Google Shape;62;g35773dd4fde_0_57"/>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3" name="Google Shape;63;g35773dd4fde_0_5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843"/>
          </a:srgbClr>
        </a:solidFill>
      </p:bgPr>
    </p:bg>
    <p:spTree>
      <p:nvGrpSpPr>
        <p:cNvPr id="84" name="Shape 84"/>
        <p:cNvGrpSpPr/>
        <p:nvPr/>
      </p:nvGrpSpPr>
      <p:grpSpPr>
        <a:xfrm>
          <a:off x="0" y="0"/>
          <a:ext cx="0" cy="0"/>
          <a:chOff x="0" y="0"/>
          <a:chExt cx="0" cy="0"/>
        </a:xfrm>
      </p:grpSpPr>
      <p:sp>
        <p:nvSpPr>
          <p:cNvPr id="85" name="Google Shape;85;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86" name="Google Shape;86;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7" name="Google Shape;87;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8" name="Google Shape;88;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9" name="Google Shape;89;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4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naeyc.org/sites/default/files/globally-shared/downloads/PDFs/resources/pubs/How%20to%20do%20Action%20Research.pdf" TargetMode="External"/><Relationship Id="rId5" Type="http://schemas.openxmlformats.org/officeDocument/2006/relationships/hyperlink" Target="https://www.nfer.ac.uk/media/texbxexa/how_to_run_action_research_do_it_yourself.pdf" TargetMode="External"/><Relationship Id="rId6" Type="http://schemas.openxmlformats.org/officeDocument/2006/relationships/hyperlink" Target="https://www.daneshnamehicsa.ir/userfiles/files/1/9-%20Action%20Research%20in%20Education_%20A%20Practical%20Guide.pdf" TargetMode="External"/></Relationships>
</file>

<file path=ppt/slides/_rels/slide19.xml.rels><?xml version="1.0" encoding="UTF-8" standalone="yes"?><Relationships xmlns="http://schemas.openxmlformats.org/package/2006/relationships"><Relationship Id="rId11" Type="http://schemas.openxmlformats.org/officeDocument/2006/relationships/image" Target="../media/image7.png"/><Relationship Id="rId10" Type="http://schemas.openxmlformats.org/officeDocument/2006/relationships/image" Target="../media/image5.png"/><Relationship Id="rId13" Type="http://schemas.openxmlformats.org/officeDocument/2006/relationships/hyperlink" Target="https://tinker-project.eu/elearning/" TargetMode="External"/><Relationship Id="rId12" Type="http://schemas.openxmlformats.org/officeDocument/2006/relationships/image" Target="../media/image14.png"/><Relationship Id="rId1" Type="http://schemas.openxmlformats.org/officeDocument/2006/relationships/slideLayout" Target="../slideLayouts/slideLayout6.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1.png"/><Relationship Id="rId9" Type="http://schemas.openxmlformats.org/officeDocument/2006/relationships/image" Target="../media/image10.png"/><Relationship Id="rId15" Type="http://schemas.openxmlformats.org/officeDocument/2006/relationships/hyperlink" Target="https://creativecommons.org/licenses/by-nc-nd/4.0/" TargetMode="External"/><Relationship Id="rId14" Type="http://schemas.openxmlformats.org/officeDocument/2006/relationships/image" Target="../media/image39.png"/><Relationship Id="rId5" Type="http://schemas.openxmlformats.org/officeDocument/2006/relationships/image" Target="../media/image15.jpg"/><Relationship Id="rId6" Type="http://schemas.openxmlformats.org/officeDocument/2006/relationships/image" Target="../media/image13.png"/><Relationship Id="rId7" Type="http://schemas.openxmlformats.org/officeDocument/2006/relationships/image" Target="../media/image16.png"/><Relationship Id="rId8"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books.google.it/books?id=aXyfDwAAQBAJ"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37.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3.png"/><Relationship Id="rId8" Type="http://schemas.openxmlformats.org/officeDocument/2006/relationships/image" Target="../media/image3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www.youtube.com/watch?v=Ov3F3pdhNkk" TargetMode="External"/><Relationship Id="rId4" Type="http://schemas.openxmlformats.org/officeDocument/2006/relationships/image" Target="../media/image31.jpg"/><Relationship Id="rId5" Type="http://schemas.openxmlformats.org/officeDocument/2006/relationships/hyperlink" Target="https://www.youtube.com/watch?v=Ov3F3pdhNkk"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g35569507e78_0_3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222"/>
              <a:buFont typeface="Calibri"/>
              <a:buNone/>
            </a:pPr>
            <a:r>
              <a:rPr lang="en-US"/>
              <a:t>WP3: Επιμόρφωση των εκπαιδευτικών για αυθεντική και χωρίς αποκλεισμούς φύλου εκπαίδευση στην πληροφορική</a:t>
            </a:r>
            <a:endParaRPr/>
          </a:p>
        </p:txBody>
      </p:sp>
      <p:sp>
        <p:nvSpPr>
          <p:cNvPr id="131" name="Google Shape;131;g35569507e78_0_3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Μαθήματα κατάρτισης TINKER για την πρωτοβάθμια εκπαίδευση</a:t>
            </a:r>
            <a:endParaRPr/>
          </a:p>
          <a:p>
            <a:pPr indent="-406400" lvl="0" marL="457200" rtl="0" algn="l">
              <a:lnSpc>
                <a:spcPct val="90000"/>
              </a:lnSpc>
              <a:spcBef>
                <a:spcPts val="1000"/>
              </a:spcBef>
              <a:spcAft>
                <a:spcPts val="0"/>
              </a:spcAft>
              <a:buClr>
                <a:schemeClr val="dk1"/>
              </a:buClr>
              <a:buSzPts val="1600"/>
              <a:buNone/>
            </a:pPr>
            <a:r>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g329f623bc3f_0_3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sp>
        <p:nvSpPr>
          <p:cNvPr id="205" name="Google Shape;205;g329f623bc3f_0_37"/>
          <p:cNvSpPr txBox="1"/>
          <p:nvPr/>
        </p:nvSpPr>
        <p:spPr>
          <a:xfrm>
            <a:off x="180225" y="1638550"/>
            <a:ext cx="11486400" cy="52719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Αποδεδειγμένες, συγκεκριμένες λύσεις</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rgbClr val="404040"/>
                </a:solidFill>
                <a:latin typeface="Calibri"/>
                <a:ea typeface="Calibri"/>
                <a:cs typeface="Calibri"/>
                <a:sym typeface="Calibri"/>
              </a:rPr>
              <a:t>Το πλεονέκτημα της ΑΡ είναι ότι μπορείτε να συλλέξετε τοπικά δεδομένα μέσω ερευνών, παρατηρήσεων και να εντοπίσετε τις </a:t>
            </a:r>
            <a:r>
              <a:rPr b="0" i="1" lang="en-US" sz="2200" u="none" cap="none" strike="noStrike">
                <a:solidFill>
                  <a:srgbClr val="404040"/>
                </a:solidFill>
                <a:latin typeface="Calibri"/>
                <a:ea typeface="Calibri"/>
                <a:cs typeface="Calibri"/>
                <a:sym typeface="Calibri"/>
              </a:rPr>
              <a:t>μοναδικές προκλήσεις που σχετίζονται με το χάσμα των φύλων </a:t>
            </a:r>
            <a:r>
              <a:rPr b="0" i="0" lang="en-US" sz="2200" u="none" cap="none" strike="noStrike">
                <a:solidFill>
                  <a:srgbClr val="404040"/>
                </a:solidFill>
                <a:latin typeface="Calibri"/>
                <a:ea typeface="Calibri"/>
                <a:cs typeface="Calibri"/>
                <a:sym typeface="Calibri"/>
              </a:rPr>
              <a:t>που αντιμετωπίζει κάθε τάξη σας. </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Μαθητοκεντρική και χωρίς αποκλεισμούς</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Η μεθοδολογία της ΑΡ δίνει τη δυνατότητα στους εκπαιδευτικούς να συν-ερευνήσουν με τους μαθητές προκειμένου να αποκαλύψουν κρυφές προκαταλήψεις και εμπόδια (π.χ. έρευνες που τους θέτουν ερωτήσεις, κύκλοι μάθησης για να τους κάνουν να εκφράσουν τις προκλήσεις που αντιμετωπίζουν, τις ανάγκες τους να ασχοληθούν περισσότερο με την πληροφορική κ.λπ.) </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1" i="1"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1" i="1" lang="en-US" sz="2200" u="none" cap="none" strike="noStrike">
                <a:solidFill>
                  <a:srgbClr val="404040"/>
                </a:solidFill>
                <a:latin typeface="Calibri"/>
                <a:ea typeface="Calibri"/>
                <a:cs typeface="Calibri"/>
                <a:sym typeface="Calibri"/>
              </a:rPr>
              <a:t>Επαναληπτική βελτίωση</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Η μεθοδολογία AR έχει μια κυκλική διαδικασία</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914400" marR="0" rtl="0" algn="ctr">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 Προσδιορισμός -&gt; Σχεδιασμός -&gt; Δράση -&gt; Παρατήρηση -&gt; Αναστοχασμός &amp; αντίδραση -&gt; Σχεδιασμός -&gt; Δράση κ.λπ. </a:t>
            </a:r>
            <a:endParaRPr b="1"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1" sz="2200" u="none" cap="none" strike="noStrike">
              <a:solidFill>
                <a:srgbClr val="1D1D1B"/>
              </a:solidFill>
              <a:latin typeface="Calibri"/>
              <a:ea typeface="Calibri"/>
              <a:cs typeface="Calibri"/>
              <a:sym typeface="Calibri"/>
            </a:endParaRPr>
          </a:p>
        </p:txBody>
      </p:sp>
      <p:sp>
        <p:nvSpPr>
          <p:cNvPr id="206" name="Google Shape;206;g329f623bc3f_0_37"/>
          <p:cNvSpPr txBox="1"/>
          <p:nvPr>
            <p:ph idx="1" type="body"/>
          </p:nvPr>
        </p:nvSpPr>
        <p:spPr>
          <a:xfrm>
            <a:off x="123750" y="840300"/>
            <a:ext cx="11944500" cy="11415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Πώς η έρευνα δράσης (AR) ενδυναμώνει τους εκπαιδευτικούς να δημιουργήσουν εμπειρίες μάθησης χωρίς αποκλεισμούς φύλου και αυθεντικές εμπειρίες μάθησης στην εκπαίδευση της πληροφορικής;</a:t>
            </a:r>
            <a:endParaRPr/>
          </a:p>
          <a:p>
            <a:pPr indent="0" lvl="0" marL="0" rtl="0" algn="just">
              <a:lnSpc>
                <a:spcPct val="90000"/>
              </a:lnSpc>
              <a:spcBef>
                <a:spcPts val="1000"/>
              </a:spcBef>
              <a:spcAft>
                <a:spcPts val="0"/>
              </a:spcAft>
              <a:buSzPts val="24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g329f623bc3f_0_7"/>
          <p:cNvSpPr txBox="1"/>
          <p:nvPr>
            <p:ph type="title"/>
          </p:nvPr>
        </p:nvSpPr>
        <p:spPr>
          <a:xfrm>
            <a:off x="97970" y="54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12" name="Google Shape;212;g329f623bc3f_0_7"/>
          <p:cNvSpPr txBox="1"/>
          <p:nvPr/>
        </p:nvSpPr>
        <p:spPr>
          <a:xfrm>
            <a:off x="284150" y="5326425"/>
            <a:ext cx="11023800" cy="1092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1000"/>
              </a:spcAft>
              <a:buClr>
                <a:srgbClr val="000000"/>
              </a:buClr>
              <a:buSzPts val="1800"/>
              <a:buFont typeface="Arial"/>
              <a:buNone/>
            </a:pPr>
            <a:r>
              <a:t/>
            </a:r>
            <a:endParaRPr b="0" i="1" sz="1800" u="none" cap="none" strike="noStrike">
              <a:solidFill>
                <a:srgbClr val="1D1D1B"/>
              </a:solidFill>
              <a:latin typeface="Calibri"/>
              <a:ea typeface="Calibri"/>
              <a:cs typeface="Calibri"/>
              <a:sym typeface="Calibri"/>
            </a:endParaRPr>
          </a:p>
        </p:txBody>
      </p:sp>
      <p:sp>
        <p:nvSpPr>
          <p:cNvPr id="213" name="Google Shape;213;g329f623bc3f_0_7"/>
          <p:cNvSpPr txBox="1"/>
          <p:nvPr/>
        </p:nvSpPr>
        <p:spPr>
          <a:xfrm>
            <a:off x="284150" y="1380600"/>
            <a:ext cx="10777800" cy="5271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rgbClr val="404040"/>
                </a:solidFill>
                <a:latin typeface="Calibri"/>
                <a:ea typeface="Calibri"/>
                <a:cs typeface="Calibri"/>
                <a:sym typeface="Calibri"/>
              </a:rPr>
              <a:t>Μια πρόκληση στην τάξη είναι ένα </a:t>
            </a:r>
            <a:r>
              <a:rPr b="1" i="0" lang="en-US" sz="2200" u="none" cap="none" strike="noStrike">
                <a:solidFill>
                  <a:srgbClr val="404040"/>
                </a:solidFill>
                <a:latin typeface="Calibri"/>
                <a:ea typeface="Calibri"/>
                <a:cs typeface="Calibri"/>
                <a:sym typeface="Calibri"/>
              </a:rPr>
              <a:t>συγκεκριμένο, εφαρμόσιμο και μετρήσιμο </a:t>
            </a:r>
            <a:r>
              <a:rPr b="0" i="0" lang="en-US" sz="2200" u="none" cap="none" strike="noStrike">
                <a:solidFill>
                  <a:srgbClr val="404040"/>
                </a:solidFill>
                <a:latin typeface="Calibri"/>
                <a:ea typeface="Calibri"/>
                <a:cs typeface="Calibri"/>
                <a:sym typeface="Calibri"/>
              </a:rPr>
              <a:t>πρόβλημα στη διδασκαλία και τη μάθηση που:</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εμποδίζει την πρόοδο: εμποδίζει τη δέσμευση των μαθητών, την ισότητα ή τα μαθησιακά αποτελέσματα.</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έχει αναγνωρίσιμες αιτίες: τα βαθύτερα αίτια μπορούν να αποκαλυφθούν μέσω δεδομένων (έρευνες, παρατηρήσεις).</a:t>
            </a:r>
            <a:endParaRPr b="0"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Char char="●"/>
            </a:pPr>
            <a:r>
              <a:rPr b="0" i="0" lang="en-US" sz="2200" u="none" cap="none" strike="noStrike">
                <a:solidFill>
                  <a:srgbClr val="404040"/>
                </a:solidFill>
                <a:latin typeface="Calibri"/>
                <a:ea typeface="Calibri"/>
                <a:cs typeface="Calibri"/>
                <a:sym typeface="Calibri"/>
              </a:rPr>
              <a:t>μπορεί να αντιμετωπιστεί μέσω αλλαγών στην πρακτική σας: οι λύσεις βρίσκονται υπό τον έλεγχό σας (δεν εξαρτάται από αλλαγές πολιτικής).</a:t>
            </a:r>
            <a:endParaRPr b="0"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1" lang="en-US" sz="2200" u="none" cap="none" strike="noStrike">
                <a:solidFill>
                  <a:srgbClr val="404040"/>
                </a:solidFill>
                <a:latin typeface="Calibri"/>
                <a:ea typeface="Calibri"/>
                <a:cs typeface="Calibri"/>
                <a:sym typeface="Calibri"/>
              </a:rPr>
              <a:t>Η διαμόρφωση μιας πρόκλησης στην τάξη προϋποθέτει την τήρηση μιας διαδικασίας 3 βημάτων:</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Καταιγισμός ιδεών για τις προκλήσεις της τάξης σας</a:t>
            </a:r>
            <a:endParaRPr b="1"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Αναστοχασμός σχετικά με τις προκλήσεις που εντοπίστηκαν</a:t>
            </a:r>
            <a:endParaRPr b="1" i="0" sz="2200" u="none" cap="none" strike="noStrike">
              <a:solidFill>
                <a:srgbClr val="404040"/>
              </a:solidFill>
              <a:latin typeface="Calibri"/>
              <a:ea typeface="Calibri"/>
              <a:cs typeface="Calibri"/>
              <a:sym typeface="Calibri"/>
            </a:endParaRPr>
          </a:p>
          <a:p>
            <a:pPr indent="-368300" lvl="0" marL="457200" marR="0" rtl="0" algn="l">
              <a:lnSpc>
                <a:spcPct val="100000"/>
              </a:lnSpc>
              <a:spcBef>
                <a:spcPts val="0"/>
              </a:spcBef>
              <a:spcAft>
                <a:spcPts val="0"/>
              </a:spcAft>
              <a:buClr>
                <a:srgbClr val="404040"/>
              </a:buClr>
              <a:buSzPts val="2200"/>
              <a:buFont typeface="Calibri"/>
              <a:buAutoNum type="arabicParenR"/>
            </a:pPr>
            <a:r>
              <a:rPr b="1" i="0" lang="en-US" sz="2200" u="none" cap="none" strike="noStrike">
                <a:solidFill>
                  <a:srgbClr val="404040"/>
                </a:solidFill>
                <a:latin typeface="Calibri"/>
                <a:ea typeface="Calibri"/>
                <a:cs typeface="Calibri"/>
                <a:sym typeface="Calibri"/>
              </a:rPr>
              <a:t>Διαμορφώστε ένα τελικό ερώτημα για την πρόκλησή σας</a:t>
            </a:r>
            <a:endParaRPr b="1" i="0"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rgbClr val="404040"/>
              </a:solidFill>
              <a:latin typeface="Calibri"/>
              <a:ea typeface="Calibri"/>
              <a:cs typeface="Calibri"/>
              <a:sym typeface="Calibri"/>
            </a:endParaRPr>
          </a:p>
        </p:txBody>
      </p:sp>
      <p:sp>
        <p:nvSpPr>
          <p:cNvPr id="214" name="Google Shape;214;g329f623bc3f_0_7"/>
          <p:cNvSpPr txBox="1"/>
          <p:nvPr>
            <p:ph idx="1" type="body"/>
          </p:nvPr>
        </p:nvSpPr>
        <p:spPr>
          <a:xfrm>
            <a:off x="179270" y="829797"/>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Τι είναι μια πρόκληση στην τάξη και πώς να την πλαισιώσετε;</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3"/>
          <p:cNvSpPr txBox="1"/>
          <p:nvPr>
            <p:ph type="title"/>
          </p:nvPr>
        </p:nvSpPr>
        <p:spPr>
          <a:xfrm>
            <a:off x="97970" y="-8"/>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20" name="Google Shape;220;p3"/>
          <p:cNvSpPr txBox="1"/>
          <p:nvPr/>
        </p:nvSpPr>
        <p:spPr>
          <a:xfrm>
            <a:off x="306400" y="1405475"/>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rgbClr val="1D1D1B"/>
                </a:solidFill>
                <a:latin typeface="Calibri"/>
                <a:ea typeface="Calibri"/>
                <a:cs typeface="Calibri"/>
                <a:sym typeface="Calibri"/>
              </a:rPr>
              <a:t>Καταγράψτε ατομικά 2-3 προκλήσεις για τη διδασκαλία της πληροφορικής σε αυτοκόλλητες σημειώσεις.</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rgbClr val="1D1D1B"/>
                </a:solidFill>
                <a:latin typeface="Calibri"/>
                <a:ea typeface="Calibri"/>
                <a:cs typeface="Calibri"/>
                <a:sym typeface="Calibri"/>
              </a:rPr>
              <a:t>Οι ακόλουθες ερωτήσεις μπορούν να σας βοηθήσουν:</a:t>
            </a:r>
            <a:endParaRPr b="0" i="0"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Πού παρατηρείτε κενά μεταξύ των δύο φύλων στις δραστηριότητες πληροφορικής; </a:t>
            </a:r>
            <a:endParaRPr b="0" i="1"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Ποια συγκεκριμένα θέματα της πληροφορικής αφήνουν ορισμένους μαθητές πίσω;</a:t>
            </a:r>
            <a:endParaRPr b="0" i="1" sz="2200" u="none" cap="none" strike="noStrike">
              <a:solidFill>
                <a:srgbClr val="1D1D1B"/>
              </a:solidFill>
              <a:latin typeface="Calibri"/>
              <a:ea typeface="Calibri"/>
              <a:cs typeface="Calibri"/>
              <a:sym typeface="Calibri"/>
            </a:endParaRPr>
          </a:p>
          <a:p>
            <a:pPr indent="-368300" lvl="0" marL="457200" marR="0" rtl="0" algn="l">
              <a:lnSpc>
                <a:spcPct val="150000"/>
              </a:lnSpc>
              <a:spcBef>
                <a:spcPts val="0"/>
              </a:spcBef>
              <a:spcAft>
                <a:spcPts val="0"/>
              </a:spcAft>
              <a:buClr>
                <a:srgbClr val="1D1D1B"/>
              </a:buClr>
              <a:buSzPts val="2200"/>
              <a:buFont typeface="Calibri"/>
              <a:buChar char="●"/>
            </a:pPr>
            <a:r>
              <a:rPr b="0" i="1" lang="en-US" sz="2200" u="none" cap="none" strike="noStrike">
                <a:solidFill>
                  <a:srgbClr val="1D1D1B"/>
                </a:solidFill>
                <a:latin typeface="Calibri"/>
                <a:ea typeface="Calibri"/>
                <a:cs typeface="Calibri"/>
                <a:sym typeface="Calibri"/>
              </a:rPr>
              <a:t>Ποια συστημικά εμπόδια εξακολουθούν να υφίστανται; </a:t>
            </a:r>
            <a:endParaRPr b="0" i="1"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21" name="Google Shape;221;p3"/>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381000" lvl="0" marL="457200" rtl="0" algn="just">
              <a:lnSpc>
                <a:spcPct val="90000"/>
              </a:lnSpc>
              <a:spcBef>
                <a:spcPts val="1000"/>
              </a:spcBef>
              <a:spcAft>
                <a:spcPts val="0"/>
              </a:spcAft>
              <a:buSzPts val="2400"/>
              <a:buAutoNum type="arabicParenR"/>
            </a:pPr>
            <a:r>
              <a:rPr lang="en-US"/>
              <a:t>Καταιγισμός ιδεών για τις προκλήσεις της τάξης σας - Δραστηριότητα#2</a:t>
            </a:r>
            <a:endParaRPr/>
          </a:p>
        </p:txBody>
      </p:sp>
      <p:pic>
        <p:nvPicPr>
          <p:cNvPr id="222" name="Google Shape;222;p3"/>
          <p:cNvPicPr preferRelativeResize="0"/>
          <p:nvPr/>
        </p:nvPicPr>
        <p:blipFill rotWithShape="1">
          <a:blip r:embed="rId3">
            <a:alphaModFix/>
          </a:blip>
          <a:srcRect b="0" l="0" r="0" t="0"/>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3434cfbfa7c_0_30"/>
          <p:cNvSpPr txBox="1"/>
          <p:nvPr>
            <p:ph type="title"/>
          </p:nvPr>
        </p:nvSpPr>
        <p:spPr>
          <a:xfrm>
            <a:off x="97970" y="246042"/>
            <a:ext cx="11944500" cy="715800"/>
          </a:xfrm>
          <a:prstGeom prst="rect">
            <a:avLst/>
          </a:prstGeom>
          <a:noFill/>
          <a:ln>
            <a:noFill/>
          </a:ln>
        </p:spPr>
        <p:txBody>
          <a:bodyPr anchorCtr="0" anchor="ctr" bIns="54000" lIns="54000" spcFirstLastPara="1" rIns="54000" wrap="square" tIns="54000">
            <a:noAutofit/>
          </a:bodyPr>
          <a:lstStyle/>
          <a:p>
            <a:pPr indent="-228600" lvl="0" marL="457200" rtl="0" algn="l">
              <a:lnSpc>
                <a:spcPct val="90000"/>
              </a:lnSpc>
              <a:spcBef>
                <a:spcPts val="1000"/>
              </a:spcBef>
              <a:spcAft>
                <a:spcPts val="0"/>
              </a:spcAft>
              <a:buClr>
                <a:srgbClr val="000000"/>
              </a:buClr>
              <a:buSzPts val="1800"/>
              <a:buFont typeface="Arial"/>
              <a:buNone/>
            </a:pPr>
            <a:r>
              <a:rPr b="1" lang="en-US" sz="2800">
                <a:solidFill>
                  <a:srgbClr val="FFFFFF"/>
                </a:solidFill>
              </a:rPr>
              <a:t>Προσδιορισμός - Διαμόρφωση των προκλήσεων της τάξης</a:t>
            </a:r>
            <a:endParaRPr b="1" sz="2800">
              <a:solidFill>
                <a:srgbClr val="FFFFFF"/>
              </a:solidFill>
            </a:endParaRPr>
          </a:p>
          <a:p>
            <a:pPr indent="0" lvl="0" marL="0" rtl="0" algn="l">
              <a:lnSpc>
                <a:spcPct val="90000"/>
              </a:lnSpc>
              <a:spcBef>
                <a:spcPts val="0"/>
              </a:spcBef>
              <a:spcAft>
                <a:spcPts val="0"/>
              </a:spcAft>
              <a:buSzPts val="3800"/>
              <a:buNone/>
            </a:pPr>
            <a:r>
              <a:t/>
            </a:r>
            <a:endParaRPr/>
          </a:p>
        </p:txBody>
      </p:sp>
      <p:sp>
        <p:nvSpPr>
          <p:cNvPr id="229" name="Google Shape;229;g3434cfbfa7c_0_3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2) Αναστοχασμός σχετικά με τις προκλήσεις που εντοπίστηκαν - Δραστηριότητα #3</a:t>
            </a:r>
            <a:endParaRPr/>
          </a:p>
        </p:txBody>
      </p:sp>
      <p:sp>
        <p:nvSpPr>
          <p:cNvPr id="230" name="Google Shape;230;g3434cfbfa7c_0_30"/>
          <p:cNvSpPr txBox="1"/>
          <p:nvPr>
            <p:ph idx="2" type="body"/>
          </p:nvPr>
        </p:nvSpPr>
        <p:spPr>
          <a:xfrm>
            <a:off x="309350" y="1462700"/>
            <a:ext cx="9106200" cy="52893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1000"/>
              </a:spcBef>
              <a:spcAft>
                <a:spcPts val="0"/>
              </a:spcAft>
              <a:buSzPts val="1800"/>
              <a:buNone/>
            </a:pPr>
            <a:r>
              <a:rPr b="1" i="1" lang="en-US" sz="2200">
                <a:solidFill>
                  <a:schemeClr val="dk1"/>
                </a:solidFill>
              </a:rPr>
              <a:t>Δραστηριότητα: Προβληματιστείτε σχετικά με τις προκλήσεις που εντοπίστηκαν, απαντώντας στις ακόλουθες ερωτήσεις για καθεμία από αυτές. Καταγράψτε τις απαντήσεις σας.  (15 λεπτά)</a:t>
            </a:r>
            <a:endParaRPr b="1"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ΣΗΜΑΣΙΑ</a:t>
            </a:r>
            <a:r>
              <a:rPr lang="en-US" sz="2200">
                <a:solidFill>
                  <a:schemeClr val="dk1"/>
                </a:solidFill>
              </a:rPr>
              <a:t>: Γιατί έχει σημασία αυτή η πρόκληση;</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ΡΙΖΑ</a:t>
            </a:r>
            <a:r>
              <a:rPr lang="en-US" sz="2200">
                <a:solidFill>
                  <a:schemeClr val="dk1"/>
                </a:solidFill>
              </a:rPr>
              <a:t>: Ποια είναι η βασική ένταση;</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ΠΡΟΗΓΟΎΜΕΝΑ ΠΕΙΡΆΜΑΤΑ</a:t>
            </a:r>
            <a:r>
              <a:rPr lang="en-US" sz="2200">
                <a:solidFill>
                  <a:schemeClr val="dk1"/>
                </a:solidFill>
              </a:rPr>
              <a:t>: Τι έχω ήδη δοκιμάσει; Τι λειτούργησε/απέτυχε;</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ΡΥΘΜΙΣΗ:</a:t>
            </a:r>
            <a:r>
              <a:rPr lang="en-US" sz="2200">
                <a:solidFill>
                  <a:schemeClr val="dk1"/>
                </a:solidFill>
              </a:rPr>
              <a:t> Μπορώ να το λύσω προσαρμόζοντας την προσέγγισή μου (δηλαδή, μέσω στρατηγικών διδασκαλίας, όχι μόνο μέσω αλλαγών πολιτικής);</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ΔΙΑΤΜΗΜΑΤΙΚΟΤΗΤΑ</a:t>
            </a:r>
            <a:r>
              <a:rPr lang="en-US" sz="2200">
                <a:solidFill>
                  <a:schemeClr val="dk1"/>
                </a:solidFill>
              </a:rPr>
              <a:t>: Η συγκεκριμένη πρόκληση επηρεάζει άδικα ορισμένες ομάδες μαθητών με βάση τη διασταύρωση των μοναδικών χαρακτηριστικών ταυτότητάς τους (δηλ. το ζήτημα επηρεάζει δυσανάλογα περιθωριοποιημένες ομάδες);</a:t>
            </a:r>
            <a:endParaRPr sz="2200">
              <a:solidFill>
                <a:schemeClr val="dk1"/>
              </a:solidFill>
            </a:endParaRPr>
          </a:p>
          <a:p>
            <a:pPr indent="0" lvl="0" marL="0" rtl="0" algn="l">
              <a:lnSpc>
                <a:spcPct val="100000"/>
              </a:lnSpc>
              <a:spcBef>
                <a:spcPts val="1000"/>
              </a:spcBef>
              <a:spcAft>
                <a:spcPts val="0"/>
              </a:spcAft>
              <a:buSzPts val="1800"/>
              <a:buNone/>
            </a:pPr>
            <a:r>
              <a:rPr b="1" lang="en-US" sz="2200">
                <a:solidFill>
                  <a:schemeClr val="dk1"/>
                </a:solidFill>
              </a:rPr>
              <a:t>ΥΠΟΘΕΣΕΙΣ:</a:t>
            </a:r>
            <a:r>
              <a:rPr lang="en-US" sz="2200">
                <a:solidFill>
                  <a:schemeClr val="dk1"/>
                </a:solidFill>
              </a:rPr>
              <a:t> Ποιες υποθέσεις κάνω;</a:t>
            </a:r>
            <a:endParaRPr sz="2200">
              <a:solidFill>
                <a:schemeClr val="dk1"/>
              </a:solidFill>
            </a:endParaRPr>
          </a:p>
          <a:p>
            <a:pPr indent="0" lvl="0" marL="0" rtl="0" algn="l">
              <a:lnSpc>
                <a:spcPct val="90000"/>
              </a:lnSpc>
              <a:spcBef>
                <a:spcPts val="1000"/>
              </a:spcBef>
              <a:spcAft>
                <a:spcPts val="0"/>
              </a:spcAft>
              <a:buSzPts val="1800"/>
              <a:buNone/>
            </a:pPr>
            <a:r>
              <a:t/>
            </a:r>
            <a:endParaRPr/>
          </a:p>
        </p:txBody>
      </p:sp>
      <p:pic>
        <p:nvPicPr>
          <p:cNvPr id="231" name="Google Shape;231;g3434cfbfa7c_0_30"/>
          <p:cNvPicPr preferRelativeResize="0"/>
          <p:nvPr/>
        </p:nvPicPr>
        <p:blipFill rotWithShape="1">
          <a:blip r:embed="rId3">
            <a:alphaModFix/>
          </a:blip>
          <a:srcRect b="0" l="0" r="0" t="0"/>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46725dbc0d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37" name="Google Shape;237;g346725dbc0d_0_0"/>
          <p:cNvSpPr txBox="1"/>
          <p:nvPr/>
        </p:nvSpPr>
        <p:spPr>
          <a:xfrm>
            <a:off x="274550" y="1462700"/>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Για να διαμορφώσετε ένα καλό ερώτημα έρευνας δράσης, θα πρέπει να:</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Ξεκινήστε από ένα </a:t>
            </a:r>
            <a:r>
              <a:rPr b="1" i="0" lang="en-US" sz="2200" u="none" cap="none" strike="noStrike">
                <a:solidFill>
                  <a:schemeClr val="dk1"/>
                </a:solidFill>
                <a:latin typeface="Calibri"/>
                <a:ea typeface="Calibri"/>
                <a:cs typeface="Calibri"/>
                <a:sym typeface="Calibri"/>
              </a:rPr>
              <a:t>πρώτο σχέδιο ερώτησης </a:t>
            </a:r>
            <a:r>
              <a:rPr b="0" i="0" lang="en-US" sz="2200" u="none" cap="none" strike="noStrike">
                <a:solidFill>
                  <a:schemeClr val="dk1"/>
                </a:solidFill>
                <a:latin typeface="Calibri"/>
                <a:ea typeface="Calibri"/>
                <a:cs typeface="Calibri"/>
                <a:sym typeface="Calibri"/>
              </a:rPr>
              <a:t>που προέρχεται από την ακατέργαστη εμπειρία της τάξης. </a:t>
            </a:r>
            <a:endParaRPr b="0" i="0" sz="2200" u="none" cap="none" strike="noStrike">
              <a:solidFill>
                <a:schemeClr val="dk1"/>
              </a:solidFill>
              <a:latin typeface="Calibri"/>
              <a:ea typeface="Calibri"/>
              <a:cs typeface="Calibri"/>
              <a:sym typeface="Calibri"/>
            </a:endParaRPr>
          </a:p>
          <a:p>
            <a:pPr indent="0" lvl="0" marL="0" marR="0" rtl="0" algn="ctr">
              <a:lnSpc>
                <a:spcPct val="15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                Παράδειγμα: Τα κορίτσια δεν ασχολούνται με την κωδικοποίηση. ⇒ Γιατί τα κορίτσια δεν ασχολούνται με την κωδικοποίηση;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Αυτό το ερώτημα αντικατοπτρίζει την εντοπισμένη πρόκληση, αλλά θα χρειαστεί βελτίωση για να γίνει εφικτή η ανάληψη δράσης.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Το 1ο προσχέδιο ερώτησης πρέπει να βελτιωθεί λαμβάνοντας υπόψη ότι μια καλή ερώτηση:</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εστιάζει στη δράση </a:t>
            </a:r>
            <a:r>
              <a:rPr b="0" i="0" lang="en-US" sz="2200" u="none" cap="none" strike="noStrike">
                <a:solidFill>
                  <a:schemeClr val="dk1"/>
                </a:solidFill>
                <a:latin typeface="Calibri"/>
                <a:ea typeface="Calibri"/>
                <a:cs typeface="Calibri"/>
                <a:sym typeface="Calibri"/>
              </a:rPr>
              <a:t>(π.χ. πώς μπορώ να προσαρμόσω τα μαθήματα αλγορίθμου ώστε να αξιοποιήσω τα δυνατά σημεία των κοριτσιών στη συνεργατική επίλυση προβλημάτων).</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εστιάζει σε κάτι που ο εκπαιδευτικός μπορεί να ελέγξει </a:t>
            </a:r>
            <a:endParaRPr b="0" i="0" sz="2200" u="sng"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sng" cap="none" strike="noStrike">
                <a:solidFill>
                  <a:schemeClr val="dk1"/>
                </a:solidFill>
                <a:latin typeface="Calibri"/>
                <a:ea typeface="Calibri"/>
                <a:cs typeface="Calibri"/>
                <a:sym typeface="Calibri"/>
              </a:rPr>
              <a:t>Προτείνει μετρήσιμες στρατηγικές</a:t>
            </a:r>
            <a:endParaRPr b="0" i="0" sz="2200" u="sng" cap="none" strike="noStrike">
              <a:solidFill>
                <a:schemeClr val="dk1"/>
              </a:solidFill>
              <a:latin typeface="Calibri"/>
              <a:ea typeface="Calibri"/>
              <a:cs typeface="Calibri"/>
              <a:sym typeface="Calibri"/>
            </a:endParaRPr>
          </a:p>
          <a:p>
            <a:pPr indent="0" lvl="0" marL="45720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38" name="Google Shape;238;g346725dbc0d_0_0"/>
          <p:cNvSpPr txBox="1"/>
          <p:nvPr>
            <p:ph idx="1" type="body"/>
          </p:nvPr>
        </p:nvSpPr>
        <p:spPr>
          <a:xfrm>
            <a:off x="97970" y="10748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σας - Δραστηριότητα #4</a:t>
            </a:r>
            <a:endParaRPr/>
          </a:p>
          <a:p>
            <a:pPr indent="0" lvl="0" marL="0" rtl="0" algn="just">
              <a:lnSpc>
                <a:spcPct val="90000"/>
              </a:lnSpc>
              <a:spcBef>
                <a:spcPts val="1000"/>
              </a:spcBef>
              <a:spcAft>
                <a:spcPts val="0"/>
              </a:spcAft>
              <a:buSzPts val="2400"/>
              <a:buNone/>
            </a:pPr>
            <a:r>
              <a:rPr lang="en-US"/>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3493e720b4e_1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44" name="Google Shape;244;g3493e720b4e_1_21"/>
          <p:cNvSpPr txBox="1"/>
          <p:nvPr>
            <p:ph idx="1" type="body"/>
          </p:nvPr>
        </p:nvSpPr>
        <p:spPr>
          <a:xfrm>
            <a:off x="97970" y="10748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 Δραστηριότητα #4</a:t>
            </a:r>
            <a:endParaRPr/>
          </a:p>
          <a:p>
            <a:pPr indent="0" lvl="0" marL="0" rtl="0" algn="just">
              <a:lnSpc>
                <a:spcPct val="90000"/>
              </a:lnSpc>
              <a:spcBef>
                <a:spcPts val="1000"/>
              </a:spcBef>
              <a:spcAft>
                <a:spcPts val="0"/>
              </a:spcAft>
              <a:buSzPts val="2400"/>
              <a:buNone/>
            </a:pPr>
            <a:r>
              <a:rPr lang="en-US"/>
              <a:t> </a:t>
            </a:r>
            <a:endParaRPr/>
          </a:p>
        </p:txBody>
      </p:sp>
      <p:graphicFrame>
        <p:nvGraphicFramePr>
          <p:cNvPr id="245" name="Google Shape;245;g3493e720b4e_1_21"/>
          <p:cNvGraphicFramePr/>
          <p:nvPr/>
        </p:nvGraphicFramePr>
        <p:xfrm>
          <a:off x="422350" y="1903100"/>
          <a:ext cx="3000000" cy="3000000"/>
        </p:xfrm>
        <a:graphic>
          <a:graphicData uri="http://schemas.openxmlformats.org/drawingml/2006/table">
            <a:tbl>
              <a:tblPr>
                <a:noFill/>
                <a:tableStyleId>{AE89EDFA-3B76-416D-9C20-2A14FE8B6309}</a:tableStyleId>
              </a:tblPr>
              <a:tblGrid>
                <a:gridCol w="2571750"/>
                <a:gridCol w="2571750"/>
                <a:gridCol w="2571750"/>
                <a:gridCol w="2571750"/>
              </a:tblGrid>
              <a:tr h="381000">
                <a:tc>
                  <a:txBody>
                    <a:bodyPr/>
                    <a:lstStyle/>
                    <a:p>
                      <a:pPr indent="0" lvl="0" marL="0" marR="0" rtl="0" algn="l">
                        <a:lnSpc>
                          <a:spcPct val="100000"/>
                        </a:lnSpc>
                        <a:spcBef>
                          <a:spcPts val="0"/>
                        </a:spcBef>
                        <a:spcAft>
                          <a:spcPts val="0"/>
                        </a:spcAft>
                        <a:buClr>
                          <a:srgbClr val="000000"/>
                        </a:buClr>
                        <a:buSzPts val="1800"/>
                        <a:buFont typeface="Arial"/>
                        <a:buNone/>
                      </a:pPr>
                      <a:r>
                        <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latin typeface="Calibri"/>
                          <a:ea typeface="Calibri"/>
                          <a:cs typeface="Calibri"/>
                          <a:sym typeface="Calibri"/>
                        </a:rPr>
                        <a:t>Τι σημαίνει αυτό;</a:t>
                      </a:r>
                      <a:endParaRPr b="1"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latin typeface="Calibri"/>
                          <a:ea typeface="Calibri"/>
                          <a:cs typeface="Calibri"/>
                          <a:sym typeface="Calibri"/>
                        </a:rPr>
                        <a:t>Ισχυρή ερώτηση</a:t>
                      </a:r>
                      <a:endParaRPr b="1"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b="1" i="1" lang="en-US" sz="1800" u="none" cap="none" strike="noStrike">
                          <a:solidFill>
                            <a:schemeClr val="dk1"/>
                          </a:solidFill>
                          <a:latin typeface="Calibri"/>
                          <a:ea typeface="Calibri"/>
                          <a:cs typeface="Calibri"/>
                          <a:sym typeface="Calibri"/>
                        </a:rPr>
                        <a:t>Αδύναμη ερώτηση</a:t>
                      </a:r>
                      <a:endParaRPr b="1" i="1" sz="1800" u="none" cap="none" strike="noStrike">
                        <a:solidFill>
                          <a:schemeClr val="dk1"/>
                        </a:solidFill>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Συγκεκριμένη</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στοχεύει σε ένα μόνο, παρατηρήσιμο πρόβλημα</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Πώς επηρεάζει η ανατροφοδότηση των συνομηλίκων την αυτοπεποίθηση των κοριτσιών στην αποσφαλμάτωση;</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solidFill>
                            <a:schemeClr val="dk1"/>
                          </a:solidFill>
                          <a:latin typeface="Calibri"/>
                          <a:ea typeface="Calibri"/>
                          <a:cs typeface="Calibri"/>
                          <a:sym typeface="Calibri"/>
                        </a:rPr>
                        <a:t>Πώς να βελτιωθεί η κωδικοποίηση;</a:t>
                      </a:r>
                      <a:endParaRPr sz="1800" u="none" cap="none" strike="noStrike">
                        <a:solidFill>
                          <a:schemeClr val="dk1"/>
                        </a:solidFill>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1057225">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Δράση </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αλλαγές που πρέπει να εφαρμοστούν άμεσα</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Η χρήση οπτικών εργαλείων προγραμματισμού (όπως το Scratch) αυξάνει τη συμμετοχή των ήσυχων μαθητών;</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Γιατί τα σχολεία δεν παρέχουν καλύτερους υπολογιστές για τον προγραμματισμό;</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r h="381000">
                <a:tc>
                  <a:txBody>
                    <a:bodyPr/>
                    <a:lstStyle/>
                    <a:p>
                      <a:pPr indent="0" lvl="0" marL="0" marR="0" rtl="0" algn="l">
                        <a:lnSpc>
                          <a:spcPct val="100000"/>
                        </a:lnSpc>
                        <a:spcBef>
                          <a:spcPts val="0"/>
                        </a:spcBef>
                        <a:spcAft>
                          <a:spcPts val="0"/>
                        </a:spcAft>
                        <a:buClr>
                          <a:srgbClr val="000000"/>
                        </a:buClr>
                        <a:buSzPts val="1800"/>
                        <a:buFont typeface="Arial"/>
                        <a:buNone/>
                      </a:pPr>
                      <a:r>
                        <a:rPr b="1" lang="en-US" sz="1800" u="none" cap="none" strike="noStrike">
                          <a:latin typeface="Calibri"/>
                          <a:ea typeface="Calibri"/>
                          <a:cs typeface="Calibri"/>
                          <a:sym typeface="Calibri"/>
                        </a:rPr>
                        <a:t>Μετρήσιμα</a:t>
                      </a:r>
                      <a:endParaRPr b="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latin typeface="Calibri"/>
                          <a:ea typeface="Calibri"/>
                          <a:cs typeface="Calibri"/>
                          <a:sym typeface="Calibri"/>
                        </a:rPr>
                        <a:t>παρατηρήσιμα αποτελέσματα που μπορούν να ποσοτικοποιηθούν ή να τεκμηριωθούν</a:t>
                      </a:r>
                      <a:endParaRPr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Η ανάθεση ρόλων "μέντορα προγραμματισμού" αυξάνει τη συνεισφορά των κοριτσιών σε ομαδικά έργα;</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800"/>
                        <a:buFont typeface="Arial"/>
                        <a:buNone/>
                      </a:pPr>
                      <a:r>
                        <a:rPr i="1" lang="en-US" sz="1800" u="none" cap="none" strike="noStrike">
                          <a:latin typeface="Calibri"/>
                          <a:ea typeface="Calibri"/>
                          <a:cs typeface="Calibri"/>
                          <a:sym typeface="Calibri"/>
                        </a:rPr>
                        <a:t>Οι μαθητές απολαμβάνουν περισσότερο τον προγραμματισμό;</a:t>
                      </a:r>
                      <a:endParaRPr i="1" sz="1800" u="none" cap="none" strike="noStrike">
                        <a:latin typeface="Calibri"/>
                        <a:ea typeface="Calibri"/>
                        <a:cs typeface="Calibri"/>
                        <a:sym typeface="Calibri"/>
                      </a:endParaRPr>
                    </a:p>
                  </a:txBody>
                  <a:tcPr marT="91425" marB="91425" marR="91425" marL="91425">
                    <a:lnL cap="flat" cmpd="sng" w="9525">
                      <a:solidFill>
                        <a:schemeClr val="dk1"/>
                      </a:solidFill>
                      <a:prstDash val="solid"/>
                      <a:round/>
                      <a:headEnd len="sm" w="sm" type="none"/>
                      <a:tailEnd len="sm" w="sm" type="none"/>
                    </a:lnL>
                    <a:lnR cap="flat" cmpd="sng" w="9525">
                      <a:solidFill>
                        <a:schemeClr val="dk1"/>
                      </a:solidFill>
                      <a:prstDash val="solid"/>
                      <a:round/>
                      <a:headEnd len="sm" w="sm" type="none"/>
                      <a:tailEnd len="sm" w="sm" type="none"/>
                    </a:lnR>
                    <a:lnT cap="flat" cmpd="sng" w="9525">
                      <a:solidFill>
                        <a:schemeClr val="dk1"/>
                      </a:solidFill>
                      <a:prstDash val="solid"/>
                      <a:round/>
                      <a:headEnd len="sm" w="sm" type="none"/>
                      <a:tailEnd len="sm" w="sm" type="none"/>
                    </a:lnT>
                    <a:lnB cap="flat" cmpd="sng" w="9525">
                      <a:solidFill>
                        <a:schemeClr val="dk1"/>
                      </a:solidFill>
                      <a:prstDash val="solid"/>
                      <a:round/>
                      <a:headEnd len="sm" w="sm" type="none"/>
                      <a:tailEnd len="sm" w="sm" type="none"/>
                    </a:lnB>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3434cfbfa7c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Προσδιορισμός - Διαμόρφωση των προκλήσεων της τάξης</a:t>
            </a:r>
            <a:endParaRPr b="1" sz="2800">
              <a:solidFill>
                <a:srgbClr val="FFFFFF"/>
              </a:solidFill>
            </a:endParaRPr>
          </a:p>
        </p:txBody>
      </p:sp>
      <p:sp>
        <p:nvSpPr>
          <p:cNvPr id="251" name="Google Shape;251;g3434cfbfa7c_0_17"/>
          <p:cNvSpPr txBox="1"/>
          <p:nvPr/>
        </p:nvSpPr>
        <p:spPr>
          <a:xfrm>
            <a:off x="274550" y="1462700"/>
            <a:ext cx="11006700" cy="5159100"/>
          </a:xfrm>
          <a:prstGeom prst="rect">
            <a:avLst/>
          </a:prstGeom>
          <a:noFill/>
          <a:ln>
            <a:noFill/>
          </a:ln>
        </p:spPr>
        <p:txBody>
          <a:bodyPr anchorCtr="0" anchor="t" bIns="91425" lIns="91425" spcFirstLastPara="1" rIns="91425" wrap="square" tIns="91425">
            <a:noAutofit/>
          </a:bodyPr>
          <a:lstStyle/>
          <a:p>
            <a:pPr indent="0" lvl="0" marL="0" marR="0" rtl="0" algn="l">
              <a:lnSpc>
                <a:spcPct val="150000"/>
              </a:lnSpc>
              <a:spcBef>
                <a:spcPts val="0"/>
              </a:spcBef>
              <a:spcAft>
                <a:spcPts val="0"/>
              </a:spcAft>
              <a:buClr>
                <a:srgbClr val="000000"/>
              </a:buClr>
              <a:buSzPts val="2200"/>
              <a:buFont typeface="Arial"/>
              <a:buNone/>
            </a:pPr>
            <a:r>
              <a:rPr b="1" i="1" lang="en-US" sz="2200" u="none" cap="none" strike="noStrike">
                <a:solidFill>
                  <a:schemeClr val="dk1"/>
                </a:solidFill>
                <a:latin typeface="Calibri"/>
                <a:ea typeface="Calibri"/>
                <a:cs typeface="Calibri"/>
                <a:sym typeface="Calibri"/>
              </a:rPr>
              <a:t>Σχεδιάστε ένα ερώτημα για να καθοδηγήσετε την Έρευνα Δράσης! </a:t>
            </a:r>
            <a:endParaRPr b="1" i="1"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Φτιάξτε ένα πρώτο σχέδιο ερώτησης με βάση τις προκλήσεις που εντοπίσατε. </a:t>
            </a:r>
            <a:endParaRPr b="0" i="0" sz="2200" u="none" cap="none" strike="noStrike">
              <a:solidFill>
                <a:schemeClr val="dk1"/>
              </a:solidFill>
              <a:latin typeface="Calibri"/>
              <a:ea typeface="Calibri"/>
              <a:cs typeface="Calibri"/>
              <a:sym typeface="Calibri"/>
            </a:endParaRPr>
          </a:p>
          <a:p>
            <a:pPr indent="-368300" lvl="0" marL="457200" marR="0" rtl="0" algn="l">
              <a:lnSpc>
                <a:spcPct val="15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Απευθυνθείτε σε έναν συνεργάτη και εργαστείτε μαζί για να το βελτιώσετε χρησιμοποιώντας τα ακόλουθα κριτήρια: </a:t>
            </a:r>
            <a:endParaRPr b="0" i="0"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συγκεκριμένα: </a:t>
            </a:r>
            <a:r>
              <a:rPr b="0" i="1" lang="en-US" sz="2200" u="none" cap="none" strike="noStrike">
                <a:solidFill>
                  <a:schemeClr val="dk1"/>
                </a:solidFill>
                <a:latin typeface="Calibri"/>
                <a:ea typeface="Calibri"/>
                <a:cs typeface="Calibri"/>
                <a:sym typeface="Calibri"/>
              </a:rPr>
              <a:t>Επικεντρώνεται σε μια συγκεκριμένη κατάσταση;</a:t>
            </a:r>
            <a:endParaRPr b="0" i="1"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 δραστικό: </a:t>
            </a:r>
            <a:r>
              <a:rPr b="0" i="1" lang="en-US" sz="2200" u="none" cap="none" strike="noStrike">
                <a:solidFill>
                  <a:schemeClr val="dk1"/>
                </a:solidFill>
                <a:latin typeface="Calibri"/>
                <a:ea typeface="Calibri"/>
                <a:cs typeface="Calibri"/>
                <a:sym typeface="Calibri"/>
              </a:rPr>
              <a:t>Μπορεί ο εκπαιδευτικός να δοκιμάσει μια λύση;</a:t>
            </a:r>
            <a:endParaRPr b="0" i="1" sz="2200" u="none" cap="none" strike="noStrike">
              <a:solidFill>
                <a:schemeClr val="dk1"/>
              </a:solidFill>
              <a:latin typeface="Calibri"/>
              <a:ea typeface="Calibri"/>
              <a:cs typeface="Calibri"/>
              <a:sym typeface="Calibri"/>
            </a:endParaRPr>
          </a:p>
          <a:p>
            <a:pPr indent="-368300" lvl="1" marL="914400" marR="0" rtl="0" algn="l">
              <a:lnSpc>
                <a:spcPct val="150000"/>
              </a:lnSpc>
              <a:spcBef>
                <a:spcPts val="0"/>
              </a:spcBef>
              <a:spcAft>
                <a:spcPts val="0"/>
              </a:spcAft>
              <a:buClr>
                <a:schemeClr val="dk1"/>
              </a:buClr>
              <a:buSzPts val="2200"/>
              <a:buFont typeface="Calibri"/>
              <a:buChar char="○"/>
            </a:pPr>
            <a:r>
              <a:rPr b="1" i="1" lang="en-US" sz="2200" u="none" cap="none" strike="noStrike">
                <a:solidFill>
                  <a:schemeClr val="dk1"/>
                </a:solidFill>
                <a:latin typeface="Calibri"/>
                <a:ea typeface="Calibri"/>
                <a:cs typeface="Calibri"/>
                <a:sym typeface="Calibri"/>
              </a:rPr>
              <a:t>μετρήσιμος</a:t>
            </a:r>
            <a:r>
              <a:rPr b="0" i="1" lang="en-US" sz="2200" u="none" cap="none" strike="noStrike">
                <a:solidFill>
                  <a:schemeClr val="dk1"/>
                </a:solidFill>
                <a:latin typeface="Calibri"/>
                <a:ea typeface="Calibri"/>
                <a:cs typeface="Calibri"/>
                <a:sym typeface="Calibri"/>
              </a:rPr>
              <a:t>: Πώς θα ξέρουμε αν λειτουργεί;</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Αφιερώστε δύο λεπτά για τις ερωτήσεις του καθενός από εσάς!</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sng"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a:p>
            <a:pPr indent="0" lvl="0" marL="0" marR="0" rtl="0" algn="l">
              <a:lnSpc>
                <a:spcPct val="150000"/>
              </a:lnSpc>
              <a:spcBef>
                <a:spcPts val="0"/>
              </a:spcBef>
              <a:spcAft>
                <a:spcPts val="0"/>
              </a:spcAft>
              <a:buClr>
                <a:srgbClr val="000000"/>
              </a:buClr>
              <a:buSzPts val="2200"/>
              <a:buFont typeface="Arial"/>
              <a:buNone/>
            </a:pPr>
            <a:r>
              <a:t/>
            </a:r>
            <a:endParaRPr b="0" i="0" sz="2200" u="none" cap="none" strike="noStrike">
              <a:solidFill>
                <a:srgbClr val="1D1D1B"/>
              </a:solidFill>
              <a:latin typeface="Calibri"/>
              <a:ea typeface="Calibri"/>
              <a:cs typeface="Calibri"/>
              <a:sym typeface="Calibri"/>
            </a:endParaRPr>
          </a:p>
        </p:txBody>
      </p:sp>
      <p:sp>
        <p:nvSpPr>
          <p:cNvPr id="252" name="Google Shape;252;g3434cfbfa7c_0_1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3) Διαμορφώστε ένα τελικό ερώτημα για να καθοδηγήσετε την έρευνα δράσης σας - Δραστηριότητα #4</a:t>
            </a:r>
            <a:endParaRPr/>
          </a:p>
        </p:txBody>
      </p:sp>
      <p:sp>
        <p:nvSpPr>
          <p:cNvPr id="253" name="Google Shape;253;g3434cfbfa7c_0_17"/>
          <p:cNvSpPr txBox="1"/>
          <p:nvPr/>
        </p:nvSpPr>
        <p:spPr>
          <a:xfrm>
            <a:off x="6616900" y="3375425"/>
            <a:ext cx="56256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g329f623bc3f_0_21"/>
          <p:cNvSpPr txBox="1"/>
          <p:nvPr>
            <p:ph idx="2" type="body"/>
          </p:nvPr>
        </p:nvSpPr>
        <p:spPr>
          <a:xfrm>
            <a:off x="358200" y="837520"/>
            <a:ext cx="11944500" cy="672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1000"/>
              </a:spcBef>
              <a:spcAft>
                <a:spcPts val="0"/>
              </a:spcAft>
              <a:buSzPts val="1800"/>
              <a:buNone/>
            </a:pPr>
            <a:r>
              <a:rPr b="1" lang="en-US" sz="2400">
                <a:solidFill>
                  <a:srgbClr val="16C45B"/>
                </a:solidFill>
              </a:rPr>
              <a:t>Ανακεφαλαιώστε</a:t>
            </a:r>
            <a:endParaRPr b="1" sz="2400">
              <a:solidFill>
                <a:srgbClr val="16C45B"/>
              </a:solidFill>
            </a:endParaRPr>
          </a:p>
          <a:p>
            <a:pPr indent="-228600" lvl="0" marL="457200" marR="0" rtl="0" algn="l">
              <a:lnSpc>
                <a:spcPct val="90000"/>
              </a:lnSpc>
              <a:spcBef>
                <a:spcPts val="1800"/>
              </a:spcBef>
              <a:spcAft>
                <a:spcPts val="0"/>
              </a:spcAft>
              <a:buClr>
                <a:schemeClr val="accent4"/>
              </a:buClr>
              <a:buSzPts val="1800"/>
              <a:buFont typeface="Arial"/>
              <a:buNone/>
            </a:pPr>
            <a:br>
              <a:rPr lang="en-US" sz="2800"/>
            </a:br>
            <a:br>
              <a:rPr lang="en-US" sz="2800"/>
            </a:br>
            <a:br>
              <a:rPr lang="en-US" sz="2800"/>
            </a:br>
            <a:endParaRPr sz="2800"/>
          </a:p>
        </p:txBody>
      </p:sp>
      <p:sp>
        <p:nvSpPr>
          <p:cNvPr id="259" name="Google Shape;259;g329f623bc3f_0_21"/>
          <p:cNvSpPr txBox="1"/>
          <p:nvPr/>
        </p:nvSpPr>
        <p:spPr>
          <a:xfrm>
            <a:off x="358200" y="1388650"/>
            <a:ext cx="11475600" cy="5250900"/>
          </a:xfrm>
          <a:prstGeom prst="rect">
            <a:avLst/>
          </a:prstGeom>
          <a:noFill/>
          <a:ln>
            <a:noFill/>
          </a:ln>
        </p:spPr>
        <p:txBody>
          <a:bodyPr anchorCtr="0" anchor="t" bIns="91425" lIns="91425" spcFirstLastPara="1" rIns="91425" wrap="square" tIns="91425">
            <a:noAutofit/>
          </a:bodyPr>
          <a:lstStyle/>
          <a:p>
            <a:pPr indent="-368300" lvl="0" marL="457200" marR="0" rtl="0" algn="l">
              <a:lnSpc>
                <a:spcPct val="100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Ανατροφοδότηση: </a:t>
            </a:r>
            <a:r>
              <a:rPr b="0" i="0" lang="en-US" sz="2200" u="none" cap="none" strike="noStrike">
                <a:solidFill>
                  <a:schemeClr val="dk1"/>
                </a:solidFill>
                <a:latin typeface="Calibri"/>
                <a:ea typeface="Calibri"/>
                <a:cs typeface="Calibri"/>
                <a:sym typeface="Calibri"/>
              </a:rPr>
              <a:t>Ανοιχτή συζήτηση και μια λέξη για το μάθημα!</a:t>
            </a:r>
            <a:endParaRPr b="0" i="0" sz="2200" u="none" cap="none" strike="noStrike">
              <a:solidFill>
                <a:schemeClr val="dk1"/>
              </a:solidFill>
              <a:latin typeface="Calibri"/>
              <a:ea typeface="Calibri"/>
              <a:cs typeface="Calibri"/>
              <a:sym typeface="Calibri"/>
            </a:endParaRPr>
          </a:p>
          <a:p>
            <a:pPr indent="-368300" lvl="0" marL="4572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Επανάληψη των βασικών σημείων:</a:t>
            </a:r>
            <a:endParaRPr b="1" i="0" sz="2200" u="none" cap="none" strike="noStrike">
              <a:solidFill>
                <a:schemeClr val="dk1"/>
              </a:solidFill>
              <a:latin typeface="Calibri"/>
              <a:ea typeface="Calibri"/>
              <a:cs typeface="Calibri"/>
              <a:sym typeface="Calibri"/>
            </a:endParaRPr>
          </a:p>
          <a:p>
            <a:pPr indent="-368300" lvl="1" marL="9144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Βασικά στοιχεία της έρευνας δράσης:</a:t>
            </a:r>
            <a:endParaRPr b="1"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Έρευνα υπό την καθοδήγηση του δασκάλου, εστιασμένη στην τάξη για την επίλυση πραγματικών προβλημάτων </a:t>
            </a:r>
            <a:endParaRPr b="0"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Κυκλική διαδικασία: </a:t>
            </a:r>
            <a:r>
              <a:rPr b="1" i="1" lang="en-US" sz="2200" u="none" cap="none" strike="noStrike">
                <a:solidFill>
                  <a:schemeClr val="dk1"/>
                </a:solidFill>
                <a:latin typeface="Calibri"/>
                <a:ea typeface="Calibri"/>
                <a:cs typeface="Calibri"/>
                <a:sym typeface="Calibri"/>
              </a:rPr>
              <a:t>Εντοπισμός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Σχεδιασμός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Δράση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Παρατήρηση </a:t>
            </a:r>
            <a:r>
              <a:rPr b="0" i="1" lang="en-US" sz="2200" u="none" cap="none" strike="noStrike">
                <a:solidFill>
                  <a:schemeClr val="dk1"/>
                </a:solidFill>
                <a:latin typeface="Calibri"/>
                <a:ea typeface="Calibri"/>
                <a:cs typeface="Calibri"/>
                <a:sym typeface="Calibri"/>
              </a:rPr>
              <a:t>-&gt; </a:t>
            </a:r>
            <a:r>
              <a:rPr b="1" i="1" lang="en-US" sz="2200" u="none" cap="none" strike="noStrike">
                <a:solidFill>
                  <a:schemeClr val="dk1"/>
                </a:solidFill>
                <a:latin typeface="Calibri"/>
                <a:ea typeface="Calibri"/>
                <a:cs typeface="Calibri"/>
                <a:sym typeface="Calibri"/>
              </a:rPr>
              <a:t>Αναστοχασμός και αντίδραση</a:t>
            </a:r>
            <a:endParaRPr b="1" i="1" sz="2200" u="none" cap="none" strike="noStrike">
              <a:solidFill>
                <a:schemeClr val="dk1"/>
              </a:solidFill>
              <a:latin typeface="Calibri"/>
              <a:ea typeface="Calibri"/>
              <a:cs typeface="Calibri"/>
              <a:sym typeface="Calibri"/>
            </a:endParaRPr>
          </a:p>
          <a:p>
            <a:pPr indent="0" lvl="0" marL="0" marR="0" rtl="0" algn="l">
              <a:lnSpc>
                <a:spcPct val="115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368300" lvl="1" marL="9144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Διαμόρφωση ερευνητικών ερωτημάτων:</a:t>
            </a:r>
            <a:endParaRPr b="1"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Ξεκινήστε με ακατέργαστες προκλήσεις -&gt; βελτιώστε τες σε ερωτήσεις που μπορούν να αναλάβουν δράση</a:t>
            </a:r>
            <a:endParaRPr b="0" i="0" sz="2200" u="none" cap="none" strike="noStrike">
              <a:solidFill>
                <a:schemeClr val="dk1"/>
              </a:solidFill>
              <a:latin typeface="Calibri"/>
              <a:ea typeface="Calibri"/>
              <a:cs typeface="Calibri"/>
              <a:sym typeface="Calibri"/>
            </a:endParaRPr>
          </a:p>
          <a:p>
            <a:pPr indent="-368300" lvl="2" marL="1371600" marR="0" rtl="0" algn="l">
              <a:lnSpc>
                <a:spcPct val="115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Κριτήρια προς εξέταση: </a:t>
            </a:r>
            <a:r>
              <a:rPr b="1" i="1" lang="en-US" sz="2200" u="none" cap="none" strike="noStrike">
                <a:solidFill>
                  <a:schemeClr val="dk1"/>
                </a:solidFill>
                <a:latin typeface="Calibri"/>
                <a:ea typeface="Calibri"/>
                <a:cs typeface="Calibri"/>
                <a:sym typeface="Calibri"/>
              </a:rPr>
              <a:t>συγκεκριμένα</a:t>
            </a:r>
            <a:r>
              <a:rPr b="0" i="0" lang="en-US" sz="2200" u="none" cap="none" strike="noStrike">
                <a:solidFill>
                  <a:schemeClr val="dk1"/>
                </a:solidFill>
                <a:latin typeface="Calibri"/>
                <a:ea typeface="Calibri"/>
                <a:cs typeface="Calibri"/>
                <a:sym typeface="Calibri"/>
              </a:rPr>
              <a:t>, </a:t>
            </a:r>
            <a:r>
              <a:rPr b="1" i="1" lang="en-US" sz="2200" u="none" cap="none" strike="noStrike">
                <a:solidFill>
                  <a:schemeClr val="dk1"/>
                </a:solidFill>
                <a:latin typeface="Calibri"/>
                <a:ea typeface="Calibri"/>
                <a:cs typeface="Calibri"/>
                <a:sym typeface="Calibri"/>
              </a:rPr>
              <a:t>εφαρμόσιμα</a:t>
            </a:r>
            <a:r>
              <a:rPr b="0" i="0" lang="en-US" sz="2200" u="none" cap="none" strike="noStrike">
                <a:solidFill>
                  <a:schemeClr val="dk1"/>
                </a:solidFill>
                <a:latin typeface="Calibri"/>
                <a:ea typeface="Calibri"/>
                <a:cs typeface="Calibri"/>
                <a:sym typeface="Calibri"/>
              </a:rPr>
              <a:t>, </a:t>
            </a:r>
            <a:r>
              <a:rPr b="1" i="1" lang="en-US" sz="2200" u="none" cap="none" strike="noStrike">
                <a:solidFill>
                  <a:schemeClr val="dk1"/>
                </a:solidFill>
                <a:latin typeface="Calibri"/>
                <a:ea typeface="Calibri"/>
                <a:cs typeface="Calibri"/>
                <a:sym typeface="Calibri"/>
              </a:rPr>
              <a:t>μετρήσιμα</a:t>
            </a:r>
            <a:endParaRPr b="1"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368300" lvl="0" marL="457200" marR="0" rtl="0" algn="l">
              <a:lnSpc>
                <a:spcPct val="115000"/>
              </a:lnSpc>
              <a:spcBef>
                <a:spcPts val="0"/>
              </a:spcBef>
              <a:spcAft>
                <a:spcPts val="0"/>
              </a:spcAft>
              <a:buClr>
                <a:schemeClr val="dk1"/>
              </a:buClr>
              <a:buSzPts val="2200"/>
              <a:buFont typeface="Calibri"/>
              <a:buChar char="●"/>
            </a:pPr>
            <a:r>
              <a:rPr b="1" i="0" lang="en-US" sz="2200" u="none" cap="none" strike="noStrike">
                <a:solidFill>
                  <a:schemeClr val="dk1"/>
                </a:solidFill>
                <a:latin typeface="Calibri"/>
                <a:ea typeface="Calibri"/>
                <a:cs typeface="Calibri"/>
                <a:sym typeface="Calibri"/>
              </a:rPr>
              <a:t>Επόμενα βήματα: </a:t>
            </a:r>
            <a:endParaRPr b="1" i="0" sz="2200" u="none" cap="none" strike="noStrike">
              <a:solidFill>
                <a:schemeClr val="dk1"/>
              </a:solidFill>
              <a:latin typeface="Calibri"/>
              <a:ea typeface="Calibri"/>
              <a:cs typeface="Calibri"/>
              <a:sym typeface="Calibri"/>
            </a:endParaRPr>
          </a:p>
          <a:p>
            <a:pPr indent="-368300" lvl="1" marL="914400" marR="0" rtl="0" algn="l">
              <a:lnSpc>
                <a:spcPct val="100000"/>
              </a:lnSpc>
              <a:spcBef>
                <a:spcPts val="0"/>
              </a:spcBef>
              <a:spcAft>
                <a:spcPts val="0"/>
              </a:spcAft>
              <a:buClr>
                <a:schemeClr val="dk1"/>
              </a:buClr>
              <a:buSzPts val="2200"/>
              <a:buFont typeface="Calibri"/>
              <a:buChar char="○"/>
            </a:pPr>
            <a:r>
              <a:rPr b="0" i="0" lang="en-US" sz="2200" u="none" cap="none" strike="noStrike">
                <a:solidFill>
                  <a:schemeClr val="dk1"/>
                </a:solidFill>
                <a:latin typeface="Calibri"/>
                <a:ea typeface="Calibri"/>
                <a:cs typeface="Calibri"/>
                <a:sym typeface="Calibri"/>
              </a:rPr>
              <a:t>Ενότητα 7.2: Σχεδιασμός παρεμβάσεων για την εντοπισμένη πρόκληση.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"Η έρευνα δράσης μετατρέπει τους εκπαιδευτικούς από επιβάτες σε οδηγούς της εκπαιδευτικής αλλαγής".</a:t>
            </a:r>
            <a:endParaRPr b="0" i="0" sz="2200" u="none" cap="none" strike="noStrike">
              <a:solidFill>
                <a:schemeClr val="dk1"/>
              </a:solidFill>
              <a:latin typeface="Calibri"/>
              <a:ea typeface="Calibri"/>
              <a:cs typeface="Calibri"/>
              <a:sym typeface="Calibri"/>
            </a:endParaRPr>
          </a:p>
        </p:txBody>
      </p:sp>
      <p:sp>
        <p:nvSpPr>
          <p:cNvPr id="260" name="Google Shape;260;g329f623bc3f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228600" lvl="0" marL="457200" rtl="0" algn="l">
              <a:lnSpc>
                <a:spcPct val="90000"/>
              </a:lnSpc>
              <a:spcBef>
                <a:spcPts val="1000"/>
              </a:spcBef>
              <a:spcAft>
                <a:spcPts val="0"/>
              </a:spcAft>
              <a:buClr>
                <a:srgbClr val="000000"/>
              </a:buClr>
              <a:buSzPts val="1800"/>
              <a:buNone/>
            </a:pPr>
            <a:r>
              <a:rPr b="1" lang="en-US" sz="2800">
                <a:solidFill>
                  <a:srgbClr val="FFFFFF"/>
                </a:solidFill>
              </a:rPr>
              <a:t>Αναστοχασμός και συμπέρασμα</a:t>
            </a:r>
            <a:endParaRPr b="1" sz="2800">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4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just">
              <a:lnSpc>
                <a:spcPct val="90000"/>
              </a:lnSpc>
              <a:spcBef>
                <a:spcPts val="0"/>
              </a:spcBef>
              <a:spcAft>
                <a:spcPts val="0"/>
              </a:spcAft>
              <a:buClr>
                <a:schemeClr val="accent1"/>
              </a:buClr>
              <a:buSzPts val="2400"/>
              <a:buNone/>
            </a:pPr>
            <a:r>
              <a:rPr b="1" lang="en-US" sz="2800"/>
              <a:t>Πρόσθετοι πόροι</a:t>
            </a:r>
            <a:endParaRPr b="1" sz="3400"/>
          </a:p>
        </p:txBody>
      </p:sp>
      <p:sp>
        <p:nvSpPr>
          <p:cNvPr id="266" name="Google Shape;266;p44"/>
          <p:cNvSpPr txBox="1"/>
          <p:nvPr>
            <p:ph idx="2" type="body"/>
          </p:nvPr>
        </p:nvSpPr>
        <p:spPr>
          <a:xfrm>
            <a:off x="97981" y="1252400"/>
            <a:ext cx="11537100" cy="5289300"/>
          </a:xfrm>
          <a:prstGeom prst="rect">
            <a:avLst/>
          </a:prstGeom>
          <a:noFill/>
          <a:ln>
            <a:noFill/>
          </a:ln>
        </p:spPr>
        <p:txBody>
          <a:bodyPr anchorCtr="0" anchor="t" bIns="45700" lIns="91425" spcFirstLastPara="1" rIns="91425" wrap="square" tIns="45700">
            <a:noAutofit/>
          </a:bodyPr>
          <a:lstStyle/>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Mertler, C. A. (2019). </a:t>
            </a:r>
            <a:r>
              <a:rPr i="1" lang="en-US" sz="2100">
                <a:solidFill>
                  <a:srgbClr val="000000"/>
                </a:solidFill>
              </a:rPr>
              <a:t>Action Research: Improving Schools and Empowering Educators </a:t>
            </a:r>
            <a:r>
              <a:rPr lang="en-US" sz="2100">
                <a:solidFill>
                  <a:srgbClr val="000000"/>
                </a:solidFill>
              </a:rPr>
              <a:t>(6η έκδοση). SAGE - σύνδεσμος </a:t>
            </a:r>
            <a:r>
              <a:rPr lang="en-US" sz="2100" u="sng">
                <a:solidFill>
                  <a:schemeClr val="hlink"/>
                </a:solidFill>
                <a:hlinkClick r:id="rId3"/>
              </a:rPr>
              <a:t>ΕΔΩ</a:t>
            </a:r>
            <a:r>
              <a:rPr lang="en-US" sz="2100">
                <a:solidFill>
                  <a:srgbClr val="000000"/>
                </a:solidFill>
              </a:rPr>
              <a:t>. </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Teachers Network Leadership Institute (Ινστιτούτο Ηγεσίας του Δικτύου Εκπαιδευτικών). </a:t>
            </a:r>
            <a:r>
              <a:rPr i="1" lang="en-US" sz="2100">
                <a:solidFill>
                  <a:srgbClr val="000000"/>
                </a:solidFill>
              </a:rPr>
              <a:t>Πώς να κάνετε έρευνα δράσης στην τάξη σας - </a:t>
            </a:r>
            <a:r>
              <a:rPr lang="en-US" sz="2100">
                <a:solidFill>
                  <a:srgbClr val="000000"/>
                </a:solidFill>
              </a:rPr>
              <a:t>σύνδεσμος </a:t>
            </a:r>
            <a:r>
              <a:rPr lang="en-US" sz="2100" u="sng">
                <a:solidFill>
                  <a:schemeClr val="hlink"/>
                </a:solidFill>
                <a:hlinkClick r:id="rId4"/>
              </a:rPr>
              <a:t>ΕΔΩ</a:t>
            </a:r>
            <a:r>
              <a:rPr lang="en-US" sz="2100">
                <a:solidFill>
                  <a:srgbClr val="000000"/>
                </a:solidFill>
              </a:rPr>
              <a:t>.</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Εθνικό Ίδρυμα Εκπαιδευτικής Έρευνας (NFER). (n.d.). </a:t>
            </a:r>
            <a:r>
              <a:rPr i="1" lang="en-US" sz="2100">
                <a:solidFill>
                  <a:srgbClr val="000000"/>
                </a:solidFill>
              </a:rPr>
              <a:t>Πώς να εκτελέσετε ένα πρόγραμμα έρευνας δράσης: </a:t>
            </a:r>
            <a:r>
              <a:rPr lang="en-US" sz="2100">
                <a:solidFill>
                  <a:srgbClr val="000000"/>
                </a:solidFill>
              </a:rPr>
              <a:t>Σύνδεσμος </a:t>
            </a:r>
            <a:r>
              <a:rPr lang="en-US" sz="2100" u="sng">
                <a:solidFill>
                  <a:schemeClr val="hlink"/>
                </a:solidFill>
                <a:hlinkClick r:id="rId5"/>
              </a:rPr>
              <a:t>ΕΔΩ</a:t>
            </a:r>
            <a:r>
              <a:rPr lang="en-US" sz="2100">
                <a:solidFill>
                  <a:srgbClr val="000000"/>
                </a:solidFill>
              </a:rPr>
              <a:t>.</a:t>
            </a:r>
            <a:endParaRPr sz="2100">
              <a:solidFill>
                <a:srgbClr val="000000"/>
              </a:solidFill>
            </a:endParaRPr>
          </a:p>
          <a:p>
            <a:pPr indent="0" lvl="0" marL="0" rtl="0" algn="l">
              <a:lnSpc>
                <a:spcPct val="100000"/>
              </a:lnSpc>
              <a:spcBef>
                <a:spcPts val="0"/>
              </a:spcBef>
              <a:spcAft>
                <a:spcPts val="0"/>
              </a:spcAft>
              <a:buSzPts val="1800"/>
              <a:buNone/>
            </a:pPr>
            <a:r>
              <a:t/>
            </a:r>
            <a:endParaRPr sz="2100">
              <a:solidFill>
                <a:srgbClr val="000000"/>
              </a:solidFill>
            </a:endParaRPr>
          </a:p>
          <a:p>
            <a:pPr indent="-361950" lvl="0" marL="457200" rtl="0" algn="l">
              <a:lnSpc>
                <a:spcPct val="100000"/>
              </a:lnSpc>
              <a:spcBef>
                <a:spcPts val="0"/>
              </a:spcBef>
              <a:spcAft>
                <a:spcPts val="0"/>
              </a:spcAft>
              <a:buClr>
                <a:srgbClr val="000000"/>
              </a:buClr>
              <a:buSzPts val="2100"/>
              <a:buFont typeface="Calibri"/>
              <a:buChar char="●"/>
            </a:pPr>
            <a:r>
              <a:rPr lang="en-US" sz="2100">
                <a:solidFill>
                  <a:srgbClr val="000000"/>
                </a:solidFill>
              </a:rPr>
              <a:t>Efron, S. E., &amp; Ravid, R. (2019). </a:t>
            </a:r>
            <a:r>
              <a:rPr i="1" lang="en-US" sz="2100">
                <a:solidFill>
                  <a:srgbClr val="000000"/>
                </a:solidFill>
              </a:rPr>
              <a:t>Έρευνα δράσης στην εκπαίδευση: </a:t>
            </a:r>
            <a:r>
              <a:rPr lang="en-US" sz="2100">
                <a:solidFill>
                  <a:srgbClr val="000000"/>
                </a:solidFill>
              </a:rPr>
              <a:t>(2η έκδοση). Guilford Press. Ανακτήθηκε από - σύνδεσμος </a:t>
            </a:r>
            <a:r>
              <a:rPr lang="en-US" sz="2100" u="sng">
                <a:solidFill>
                  <a:schemeClr val="hlink"/>
                </a:solidFill>
                <a:hlinkClick r:id="rId6"/>
              </a:rPr>
              <a:t>ΕΔΩ</a:t>
            </a:r>
            <a:r>
              <a:rPr lang="en-US" sz="2100">
                <a:solidFill>
                  <a:srgbClr val="000000"/>
                </a:solidFill>
              </a:rPr>
              <a:t>.</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0" name="Shape 270"/>
        <p:cNvGrpSpPr/>
        <p:nvPr/>
      </p:nvGrpSpPr>
      <p:grpSpPr>
        <a:xfrm>
          <a:off x="0" y="0"/>
          <a:ext cx="0" cy="0"/>
          <a:chOff x="0" y="0"/>
          <a:chExt cx="0" cy="0"/>
        </a:xfrm>
      </p:grpSpPr>
      <p:grpSp>
        <p:nvGrpSpPr>
          <p:cNvPr id="271" name="Google Shape;271;g35773dd4fde_0_40"/>
          <p:cNvGrpSpPr/>
          <p:nvPr/>
        </p:nvGrpSpPr>
        <p:grpSpPr>
          <a:xfrm>
            <a:off x="2179811" y="4729766"/>
            <a:ext cx="7832078" cy="1110328"/>
            <a:chOff x="2179603" y="4888792"/>
            <a:chExt cx="7798544" cy="1110328"/>
          </a:xfrm>
        </p:grpSpPr>
        <p:pic>
          <p:nvPicPr>
            <p:cNvPr id="272" name="Google Shape;272;g35773dd4fde_0_4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73" name="Google Shape;273;g35773dd4fde_0_40"/>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74" name="Google Shape;274;g35773dd4fde_0_4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75" name="Google Shape;275;g35773dd4fde_0_4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76" name="Google Shape;276;g35773dd4fde_0_40"/>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77" name="Google Shape;277;g35773dd4fde_0_4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78" name="Google Shape;278;g35773dd4fde_0_4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79" name="Google Shape;279;g35773dd4fde_0_4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80" name="Google Shape;280;g35773dd4fde_0_4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81" name="Google Shape;281;g35773dd4fde_0_4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82" name="Google Shape;282;g35773dd4fde_0_4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83" name="Google Shape;283;g35773dd4fde_0_4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84" name="Google Shape;284;g35773dd4fde_0_4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a:t>
            </a:r>
            <a:r>
              <a:rPr b="1" i="1" lang="en-US" sz="1200" u="none" cap="none" strike="noStrike">
                <a:solidFill>
                  <a:srgbClr val="1D1D1B"/>
                </a:solidFill>
                <a:latin typeface="Calibri"/>
                <a:ea typeface="Calibri"/>
                <a:cs typeface="Calibri"/>
                <a:sym typeface="Calibri"/>
              </a:rPr>
              <a:t>Creative Commons Attribution-NonCommercial-NoDerivs 4.0 International </a:t>
            </a:r>
            <a:r>
              <a:rPr b="1" i="0" lang="en-US" sz="1200" u="none" cap="none" strike="noStrike">
                <a:solidFill>
                  <a:srgbClr val="1D1D1B"/>
                </a:solidFill>
                <a:latin typeface="Calibri"/>
                <a:ea typeface="Calibri"/>
                <a:cs typeface="Calibri"/>
                <a:sym typeface="Calibri"/>
              </a:rPr>
              <a:t>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69507e78_0_60"/>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2000"/>
              <a:buFont typeface="Calibri"/>
              <a:buNone/>
            </a:pPr>
            <a:r>
              <a:rPr lang="en-US"/>
              <a:t>Ενότητα 7 - Έρευνα δράσης: οι εκπαιδευτικοί ως συνδημιουργοί λύσεων</a:t>
            </a:r>
            <a:endParaRPr/>
          </a:p>
        </p:txBody>
      </p:sp>
      <p:sp>
        <p:nvSpPr>
          <p:cNvPr id="137" name="Google Shape;137;g35569507e78_0_60"/>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SzPts val="1600"/>
              <a:buNone/>
            </a:pPr>
            <a:r>
              <a:rPr lang="en-US"/>
              <a:t>Ενότητα 7.1: Προσδιορισμός των προκλήσεων της τάξης και των ερευνητικών ερωτημάτων</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47b5193c43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i="0" lang="en-US" sz="2800" u="none" strike="noStrike">
                <a:solidFill>
                  <a:srgbClr val="FFFFFF"/>
                </a:solidFill>
                <a:latin typeface="Calibri"/>
                <a:ea typeface="Calibri"/>
                <a:cs typeface="Calibri"/>
                <a:sym typeface="Calibri"/>
              </a:rPr>
              <a:t>Μαθησιακά αποτελέσματα</a:t>
            </a:r>
            <a:endParaRPr sz="2800">
              <a:solidFill>
                <a:srgbClr val="FFFFFF"/>
              </a:solidFill>
            </a:endParaRPr>
          </a:p>
        </p:txBody>
      </p:sp>
      <p:sp>
        <p:nvSpPr>
          <p:cNvPr id="143" name="Google Shape;143;g347b5193c43_0_0"/>
          <p:cNvSpPr txBox="1"/>
          <p:nvPr>
            <p:ph idx="2" type="body"/>
          </p:nvPr>
        </p:nvSpPr>
        <p:spPr>
          <a:xfrm>
            <a:off x="345124" y="1148085"/>
            <a:ext cx="11087100" cy="5289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0" i="0" lang="en-US" sz="2200" u="none" strike="noStrike">
                <a:solidFill>
                  <a:srgbClr val="1D1D1B"/>
                </a:solidFill>
                <a:latin typeface="Calibri"/>
                <a:ea typeface="Calibri"/>
                <a:cs typeface="Calibri"/>
                <a:sym typeface="Calibri"/>
              </a:rPr>
              <a:t>Στο τέλος αυτής της </a:t>
            </a:r>
            <a:r>
              <a:rPr lang="en-US" sz="2200">
                <a:solidFill>
                  <a:srgbClr val="1D1D1B"/>
                </a:solidFill>
              </a:rPr>
              <a:t>ενότητας </a:t>
            </a:r>
            <a:r>
              <a:rPr b="0" i="0" lang="en-US" sz="2200" u="none" strike="noStrike">
                <a:solidFill>
                  <a:srgbClr val="1D1D1B"/>
                </a:solidFill>
                <a:latin typeface="Calibri"/>
                <a:ea typeface="Calibri"/>
                <a:cs typeface="Calibri"/>
                <a:sym typeface="Calibri"/>
              </a:rPr>
              <a:t>οι εκπαιδευτικοί θα είναι σε θέση να:</a:t>
            </a:r>
            <a:endParaRPr b="1" i="0" sz="2200" u="none" strike="noStrike">
              <a:solidFill>
                <a:srgbClr val="1D1D1B"/>
              </a:solidFill>
              <a:latin typeface="Calibri"/>
              <a:ea typeface="Calibri"/>
              <a:cs typeface="Calibri"/>
              <a:sym typeface="Calibri"/>
            </a:endParaRPr>
          </a:p>
          <a:p>
            <a:pPr indent="0" lvl="0" marL="0" rtl="0" algn="l">
              <a:lnSpc>
                <a:spcPct val="90000"/>
              </a:lnSpc>
              <a:spcBef>
                <a:spcPts val="0"/>
              </a:spcBef>
              <a:spcAft>
                <a:spcPts val="0"/>
              </a:spcAft>
              <a:buClr>
                <a:schemeClr val="accent4"/>
              </a:buClr>
              <a:buSzPts val="1800"/>
              <a:buNone/>
            </a:pPr>
            <a:r>
              <a:t/>
            </a:r>
            <a:endParaRPr b="1" sz="2200">
              <a:solidFill>
                <a:srgbClr val="1D1D1B"/>
              </a:solidFill>
              <a:latin typeface="Calibri"/>
              <a:ea typeface="Calibri"/>
              <a:cs typeface="Calibri"/>
              <a:sym typeface="Calibri"/>
            </a:endParaRPr>
          </a:p>
          <a:p>
            <a:pPr indent="-285750" lvl="0" marL="285750" rtl="0" algn="l">
              <a:lnSpc>
                <a:spcPct val="90000"/>
              </a:lnSpc>
              <a:spcBef>
                <a:spcPts val="0"/>
              </a:spcBef>
              <a:spcAft>
                <a:spcPts val="0"/>
              </a:spcAft>
              <a:buClr>
                <a:schemeClr val="accent4"/>
              </a:buClr>
              <a:buSzPts val="2200"/>
              <a:buFont typeface="Arial"/>
              <a:buChar char="•"/>
            </a:pPr>
            <a:r>
              <a:rPr b="1" lang="en-US" sz="2200">
                <a:solidFill>
                  <a:srgbClr val="1D1D1B"/>
                </a:solidFill>
              </a:rPr>
              <a:t>Προσδιορίζουν τα βήματα που απαιτούνται για τη διεξαγωγή έρευνας δράσης, </a:t>
            </a:r>
            <a:r>
              <a:rPr lang="en-US" sz="2200">
                <a:solidFill>
                  <a:srgbClr val="1D1D1B"/>
                </a:solidFill>
              </a:rPr>
              <a:t>συμπεριλαμβανομένου του εντοπισμού προβλημάτων, του σχεδιασμού και της εφαρμογής αλλαγών στην τάξη.</a:t>
            </a:r>
            <a:endParaRPr sz="2200">
              <a:solidFill>
                <a:srgbClr val="1D1D1B"/>
              </a:solidFill>
            </a:endParaRPr>
          </a:p>
          <a:p>
            <a:pPr indent="0" lvl="0" marL="457200" rtl="0" algn="l">
              <a:lnSpc>
                <a:spcPct val="90000"/>
              </a:lnSpc>
              <a:spcBef>
                <a:spcPts val="0"/>
              </a:spcBef>
              <a:spcAft>
                <a:spcPts val="0"/>
              </a:spcAft>
              <a:buSzPts val="1800"/>
              <a:buNone/>
            </a:pPr>
            <a:r>
              <a:t/>
            </a:r>
            <a:endParaRPr sz="2200">
              <a:solidFill>
                <a:srgbClr val="1D1D1B"/>
              </a:solidFill>
            </a:endParaRPr>
          </a:p>
          <a:p>
            <a:pPr indent="-285750" lvl="0" marL="285750" rtl="0" algn="l">
              <a:lnSpc>
                <a:spcPct val="90000"/>
              </a:lnSpc>
              <a:spcBef>
                <a:spcPts val="0"/>
              </a:spcBef>
              <a:spcAft>
                <a:spcPts val="0"/>
              </a:spcAft>
              <a:buClr>
                <a:schemeClr val="accent4"/>
              </a:buClr>
              <a:buSzPts val="2200"/>
              <a:buFont typeface="Arial"/>
              <a:buChar char="•"/>
            </a:pPr>
            <a:r>
              <a:rPr b="1" lang="en-US" sz="2200">
                <a:solidFill>
                  <a:srgbClr val="1D1D1B"/>
                </a:solidFill>
              </a:rPr>
              <a:t>Να προσδιορίζουν και να τεκμηριώνουν ένα πρόβλημα της τάξης για Έρευνα Δράσης </a:t>
            </a:r>
            <a:r>
              <a:rPr lang="en-US" sz="2200">
                <a:solidFill>
                  <a:srgbClr val="1D1D1B"/>
                </a:solidFill>
              </a:rPr>
              <a:t>με σκοπό την ενίσχυση των διδακτικών πρακτικών και τη βελτίωση των αποτελεσμάτων της εκπαίδευσης στην πληροφορική.</a:t>
            </a:r>
            <a:endParaRPr sz="2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4"/>
          <p:cNvSpPr txBox="1"/>
          <p:nvPr>
            <p:ph idx="2" type="body"/>
          </p:nvPr>
        </p:nvSpPr>
        <p:spPr>
          <a:xfrm>
            <a:off x="345124" y="1148085"/>
            <a:ext cx="11087100" cy="5289300"/>
          </a:xfrm>
          <a:prstGeom prst="rect">
            <a:avLst/>
          </a:prstGeom>
          <a:noFill/>
          <a:ln>
            <a:noFill/>
          </a:ln>
        </p:spPr>
        <p:txBody>
          <a:bodyPr anchorCtr="0" anchor="t" bIns="45700" lIns="91425" spcFirstLastPara="1" rIns="91425" wrap="square" tIns="45700">
            <a:noAutofit/>
          </a:bodyPr>
          <a:lstStyle/>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1 - Τίτλος WP</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2 - Τίτλος μονάδας</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3 - Μαθησιακά αποτελέσματα</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Διαφάνεια 4 - Περιεχόμενα </a:t>
            </a:r>
            <a:endParaRPr sz="2200">
              <a:solidFill>
                <a:schemeClr val="dk1"/>
              </a:solidFill>
            </a:endParaRPr>
          </a:p>
          <a:p>
            <a:pPr indent="-368300" lvl="0" marL="457200" rtl="0" algn="l">
              <a:lnSpc>
                <a:spcPct val="90000"/>
              </a:lnSpc>
              <a:spcBef>
                <a:spcPts val="1000"/>
              </a:spcBef>
              <a:spcAft>
                <a:spcPts val="0"/>
              </a:spcAft>
              <a:buClr>
                <a:schemeClr val="dk1"/>
              </a:buClr>
              <a:buSzPts val="2200"/>
              <a:buChar char="●"/>
            </a:pPr>
            <a:r>
              <a:rPr lang="en-US" sz="2200">
                <a:solidFill>
                  <a:schemeClr val="dk1"/>
                </a:solidFill>
              </a:rPr>
              <a:t>Διαφάνειες 5-10 - Εισαγωγή - Τι είναι η έρευνα δράσης;</a:t>
            </a:r>
            <a:endParaRPr sz="2200">
              <a:solidFill>
                <a:schemeClr val="dk1"/>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Διαφάνειες 11 - Προσδιορισμός - Διαμόρφωση των προκλήσεων της τάξης</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12 - </a:t>
            </a:r>
            <a:r>
              <a:rPr lang="en-US" sz="2200">
                <a:solidFill>
                  <a:schemeClr val="dk1"/>
                </a:solidFill>
              </a:rPr>
              <a:t>Καταιγισμός ιδεών για τις προκλήσεις της τάξης σας - Δραστηριότητα#2</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13 - </a:t>
            </a:r>
            <a:r>
              <a:rPr lang="en-US" sz="2200">
                <a:solidFill>
                  <a:schemeClr val="dk1"/>
                </a:solidFill>
              </a:rPr>
              <a:t>Αναστοχασμός σχετικά με τις προκλήσεις που εντοπίστηκαν - Δραστηριότητα #3</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Διαφάνειες 14-16 - </a:t>
            </a:r>
            <a:r>
              <a:rPr lang="en-US" sz="2200">
                <a:solidFill>
                  <a:schemeClr val="dk1"/>
                </a:solidFill>
              </a:rPr>
              <a:t>Διαμορφώστε ένα τελικό ερώτημα για να καθοδηγήσετε την Έρευνα Δράσης - Δραστηριότητα #4</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17 - Αναστοχασμός και συμπεράσματα</a:t>
            </a:r>
            <a:endParaRPr sz="2200">
              <a:solidFill>
                <a:schemeClr val="dk2"/>
              </a:solidFill>
            </a:endParaRPr>
          </a:p>
          <a:p>
            <a:pPr indent="-368300" lvl="0" marL="457200" rtl="0" algn="l">
              <a:lnSpc>
                <a:spcPct val="90000"/>
              </a:lnSpc>
              <a:spcBef>
                <a:spcPts val="1000"/>
              </a:spcBef>
              <a:spcAft>
                <a:spcPts val="0"/>
              </a:spcAft>
              <a:buClr>
                <a:schemeClr val="dk2"/>
              </a:buClr>
              <a:buSzPts val="2200"/>
              <a:buChar char="●"/>
            </a:pPr>
            <a:r>
              <a:rPr lang="en-US" sz="2200">
                <a:solidFill>
                  <a:schemeClr val="dk2"/>
                </a:solidFill>
              </a:rPr>
              <a:t>Διαφάνεια 18 - Πρόσθετοι πόροι</a:t>
            </a:r>
            <a:endParaRPr sz="2200">
              <a:solidFill>
                <a:schemeClr val="dk2"/>
              </a:solidFill>
            </a:endParaRPr>
          </a:p>
        </p:txBody>
      </p:sp>
      <p:sp>
        <p:nvSpPr>
          <p:cNvPr id="149" name="Google Shape;149;p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Περιεχόμενο</a:t>
            </a:r>
            <a:endParaRPr sz="28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4"/>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sp>
        <p:nvSpPr>
          <p:cNvPr id="155" name="Google Shape;155;p24"/>
          <p:cNvSpPr txBox="1"/>
          <p:nvPr/>
        </p:nvSpPr>
        <p:spPr>
          <a:xfrm>
            <a:off x="363300" y="1462625"/>
            <a:ext cx="11465400" cy="5883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1: ανάκληση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Σκεφτείτε μια φορά που παρατηρήσατε ένα πρόβλημα στην τάξη, δοκιμάσατε μια αλλαγή και είδατε αποτελέσματα. Σημειώστε τις λέξεις-κλειδιά στην κάρτα σας.</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1" lang="en-US" sz="2200" u="none" cap="none" strike="noStrike">
                <a:solidFill>
                  <a:schemeClr val="dk1"/>
                </a:solidFill>
                <a:latin typeface="Calibri"/>
                <a:ea typeface="Calibri"/>
                <a:cs typeface="Calibri"/>
                <a:sym typeface="Calibri"/>
              </a:rPr>
              <a:t>Παράδειγμα: "Παρατήρησα ότι τα κορίτσια απέφευγαν τον εντοπισμό σφαλμάτων → τα αντιστοίχισα ως "ηγέτες" → είδα περισσότερες προσπάθειες".</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2: ζεύγος &amp; σύγκριση</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0" i="0" lang="en-US" sz="2200" u="none" cap="none" strike="noStrike">
                <a:solidFill>
                  <a:schemeClr val="dk1"/>
                </a:solidFill>
                <a:latin typeface="Calibri"/>
                <a:ea typeface="Calibri"/>
                <a:cs typeface="Calibri"/>
                <a:sym typeface="Calibri"/>
              </a:rPr>
              <a:t>Μοιραστείτε τις ιστορίες σε ζευγάρια χρησιμοποιώντας τις ακόλουθες κατευθυντήριες ερωτήσεις:</a:t>
            </a:r>
            <a:endParaRPr b="0" i="0"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Πώς εντοπίσατε το πρόβλημα;</a:t>
            </a:r>
            <a:endParaRPr b="0" i="1"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Με τι έμοιαζε η αλλαγή που κάνατε;</a:t>
            </a:r>
            <a:endParaRPr b="0" i="1" sz="2200" u="none" cap="none" strike="noStrike">
              <a:solidFill>
                <a:schemeClr val="dk1"/>
              </a:solidFill>
              <a:latin typeface="Calibri"/>
              <a:ea typeface="Calibri"/>
              <a:cs typeface="Calibri"/>
              <a:sym typeface="Calibri"/>
            </a:endParaRPr>
          </a:p>
          <a:p>
            <a:pPr indent="-368300" lvl="0" marL="457200" marR="0" rtl="0" algn="l">
              <a:lnSpc>
                <a:spcPct val="100000"/>
              </a:lnSpc>
              <a:spcBef>
                <a:spcPts val="0"/>
              </a:spcBef>
              <a:spcAft>
                <a:spcPts val="0"/>
              </a:spcAft>
              <a:buClr>
                <a:schemeClr val="dk1"/>
              </a:buClr>
              <a:buSzPts val="2200"/>
              <a:buFont typeface="Calibri"/>
              <a:buChar char="-"/>
            </a:pPr>
            <a:r>
              <a:rPr b="0" i="1" lang="en-US" sz="2200" u="none" cap="none" strike="noStrike">
                <a:solidFill>
                  <a:schemeClr val="dk1"/>
                </a:solidFill>
                <a:latin typeface="Calibri"/>
                <a:ea typeface="Calibri"/>
                <a:cs typeface="Calibri"/>
                <a:sym typeface="Calibri"/>
              </a:rPr>
              <a:t>Πώς καταλάβατε ότι λειτούργησε ή δεν λειτούργησε;</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0" i="1"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chemeClr val="dk1"/>
                </a:solidFill>
                <a:latin typeface="Calibri"/>
                <a:ea typeface="Calibri"/>
                <a:cs typeface="Calibri"/>
                <a:sym typeface="Calibri"/>
              </a:rPr>
              <a:t>Βήμα 3: ορίστε μαζί την έρευνα δράσης</a:t>
            </a:r>
            <a:endParaRPr b="1"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t/>
            </a:r>
            <a:endParaRPr b="1" i="0" sz="2200" u="none" cap="none" strike="noStrike">
              <a:solidFill>
                <a:srgbClr val="404040"/>
              </a:solidFill>
              <a:latin typeface="Calibri"/>
              <a:ea typeface="Calibri"/>
              <a:cs typeface="Calibri"/>
              <a:sym typeface="Calibri"/>
            </a:endParaRPr>
          </a:p>
        </p:txBody>
      </p:sp>
      <p:sp>
        <p:nvSpPr>
          <p:cNvPr id="156" name="Google Shape;156;p24"/>
          <p:cNvSpPr txBox="1"/>
          <p:nvPr>
            <p:ph idx="1" type="body"/>
          </p:nvPr>
        </p:nvSpPr>
        <p:spPr>
          <a:xfrm>
            <a:off x="123745"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Δραστηριότητα #1: Ποια είναι η δική σας ιστορία αλλαγής;</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g3466ad0f535_1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sp>
        <p:nvSpPr>
          <p:cNvPr id="162" name="Google Shape;162;g3466ad0f535_1_0"/>
          <p:cNvSpPr txBox="1"/>
          <p:nvPr>
            <p:ph idx="2" type="body"/>
          </p:nvPr>
        </p:nvSpPr>
        <p:spPr>
          <a:xfrm>
            <a:off x="0" y="1462699"/>
            <a:ext cx="11789100" cy="56610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1000"/>
              </a:spcBef>
              <a:spcAft>
                <a:spcPts val="0"/>
              </a:spcAft>
              <a:buSzPts val="1800"/>
              <a:buNone/>
            </a:pPr>
            <a:r>
              <a:rPr lang="en-US" sz="2200">
                <a:solidFill>
                  <a:schemeClr val="dk1"/>
                </a:solidFill>
              </a:rPr>
              <a:t>"Μια έρευνα που γίνεται </a:t>
            </a:r>
            <a:r>
              <a:rPr b="1" i="1" lang="en-US" sz="2200">
                <a:solidFill>
                  <a:schemeClr val="dk1"/>
                </a:solidFill>
              </a:rPr>
              <a:t>από </a:t>
            </a:r>
            <a:r>
              <a:rPr lang="en-US" sz="2200">
                <a:solidFill>
                  <a:schemeClr val="dk1"/>
                </a:solidFill>
              </a:rPr>
              <a:t>εκπαιδευτικούς, </a:t>
            </a:r>
            <a:r>
              <a:rPr b="1" i="1" lang="en-US" sz="2200">
                <a:solidFill>
                  <a:schemeClr val="dk1"/>
                </a:solidFill>
              </a:rPr>
              <a:t>για </a:t>
            </a:r>
            <a:r>
              <a:rPr lang="en-US" sz="2200">
                <a:solidFill>
                  <a:schemeClr val="dk1"/>
                </a:solidFill>
              </a:rPr>
              <a:t>τις τάξεις τους".</a:t>
            </a:r>
            <a:endParaRPr sz="2200">
              <a:solidFill>
                <a:srgbClr val="1D1D1B"/>
              </a:solidFill>
            </a:endParaRPr>
          </a:p>
          <a:p>
            <a:pPr indent="0" lvl="0" marL="457200" rtl="0" algn="l">
              <a:lnSpc>
                <a:spcPct val="90000"/>
              </a:lnSpc>
              <a:spcBef>
                <a:spcPts val="1000"/>
              </a:spcBef>
              <a:spcAft>
                <a:spcPts val="0"/>
              </a:spcAft>
              <a:buSzPts val="1800"/>
              <a:buNone/>
            </a:pPr>
            <a:r>
              <a:rPr b="1" lang="en-US" sz="2200">
                <a:solidFill>
                  <a:srgbClr val="1D1D1B"/>
                </a:solidFill>
              </a:rPr>
              <a:t>Η έρευνα δράσης </a:t>
            </a:r>
            <a:r>
              <a:rPr lang="en-US" sz="2200">
                <a:solidFill>
                  <a:srgbClr val="1D1D1B"/>
                </a:solidFill>
              </a:rPr>
              <a:t>ως μεθοδολογία για να γίνουν οι εκπαιδευτικοί συνδημιουργοί των αλλαγών στις τάξεις τους. </a:t>
            </a:r>
            <a:endParaRPr sz="2200">
              <a:solidFill>
                <a:srgbClr val="1D1D1B"/>
              </a:solidFill>
            </a:endParaRPr>
          </a:p>
          <a:p>
            <a:pPr indent="0" lvl="0" marL="457200" rtl="0" algn="l">
              <a:lnSpc>
                <a:spcPct val="90000"/>
              </a:lnSpc>
              <a:spcBef>
                <a:spcPts val="1000"/>
              </a:spcBef>
              <a:spcAft>
                <a:spcPts val="0"/>
              </a:spcAft>
              <a:buSzPts val="1800"/>
              <a:buNone/>
            </a:pPr>
            <a:r>
              <a:rPr i="1" lang="en-US" sz="2200">
                <a:solidFill>
                  <a:srgbClr val="1D1D1B"/>
                </a:solidFill>
              </a:rPr>
              <a:t>Η έρευνα δράσης </a:t>
            </a:r>
            <a:r>
              <a:rPr lang="en-US" sz="2200">
                <a:solidFill>
                  <a:schemeClr val="dk1"/>
                </a:solidFill>
              </a:rPr>
              <a:t>ορίζεται ως μια </a:t>
            </a:r>
            <a:r>
              <a:rPr b="1" lang="en-US" sz="2200">
                <a:solidFill>
                  <a:schemeClr val="dk1"/>
                </a:solidFill>
              </a:rPr>
              <a:t>έρευνα που διεξάγεται από εκπαιδευτικούς στα δικά τους περιβάλλοντα </a:t>
            </a:r>
            <a:r>
              <a:rPr lang="en-US" sz="2200">
                <a:solidFill>
                  <a:schemeClr val="dk1"/>
                </a:solidFill>
              </a:rPr>
              <a:t>με σκοπό να προωθήσουν την πρακτική τους και να βελτιώσουν τη μάθηση των μαθητών τους (Metler, 2019)[1] Είναι μια </a:t>
            </a:r>
            <a:r>
              <a:rPr b="1" lang="en-US" sz="2200">
                <a:solidFill>
                  <a:schemeClr val="dk1"/>
                </a:solidFill>
              </a:rPr>
              <a:t>αναστοχαστική</a:t>
            </a:r>
            <a:r>
              <a:rPr lang="en-US" sz="2200">
                <a:solidFill>
                  <a:schemeClr val="dk1"/>
                </a:solidFill>
              </a:rPr>
              <a:t>, </a:t>
            </a:r>
            <a:r>
              <a:rPr b="1" lang="en-US" sz="2200">
                <a:solidFill>
                  <a:schemeClr val="dk1"/>
                </a:solidFill>
              </a:rPr>
              <a:t>επαναληπτική διαδικασία </a:t>
            </a:r>
            <a:r>
              <a:rPr lang="en-US" sz="2200">
                <a:solidFill>
                  <a:schemeClr val="dk1"/>
                </a:solidFill>
              </a:rPr>
              <a:t>κατά την οποία οι εκπαιδευτικοί διερευνούν τις προκλήσεις της τάξης, εφαρμόζουν λύσεις και αξιολογούν τον αντίκτυπο των λύσεων που έχουν εφαρμόσει.</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457200" rtl="0" algn="l">
              <a:lnSpc>
                <a:spcPct val="90000"/>
              </a:lnSpc>
              <a:spcBef>
                <a:spcPts val="1000"/>
              </a:spcBef>
              <a:spcAft>
                <a:spcPts val="0"/>
              </a:spcAft>
              <a:buSzPts val="1800"/>
              <a:buNone/>
            </a:pPr>
            <a:r>
              <a:t/>
            </a:r>
            <a:endParaRPr sz="2200">
              <a:solidFill>
                <a:schemeClr val="dk1"/>
              </a:solidFill>
            </a:endParaRPr>
          </a:p>
          <a:p>
            <a:pPr indent="0" lvl="0" marL="0" rtl="0" algn="l">
              <a:lnSpc>
                <a:spcPct val="90000"/>
              </a:lnSpc>
              <a:spcBef>
                <a:spcPts val="1000"/>
              </a:spcBef>
              <a:spcAft>
                <a:spcPts val="0"/>
              </a:spcAft>
              <a:buSzPts val="1800"/>
              <a:buNone/>
            </a:pPr>
            <a:r>
              <a:t/>
            </a:r>
            <a:endParaRPr sz="1100">
              <a:solidFill>
                <a:srgbClr val="000000"/>
              </a:solidFill>
              <a:latin typeface="Arial"/>
              <a:ea typeface="Arial"/>
              <a:cs typeface="Arial"/>
              <a:sym typeface="Arial"/>
            </a:endParaRPr>
          </a:p>
          <a:p>
            <a:pPr indent="0" lvl="0" marL="0" rtl="0" algn="l">
              <a:lnSpc>
                <a:spcPct val="90000"/>
              </a:lnSpc>
              <a:spcBef>
                <a:spcPts val="1000"/>
              </a:spcBef>
              <a:spcAft>
                <a:spcPts val="0"/>
              </a:spcAft>
              <a:buSzPts val="1800"/>
              <a:buNone/>
            </a:pPr>
            <a:r>
              <a:t/>
            </a:r>
            <a:endParaRPr sz="1100">
              <a:solidFill>
                <a:srgbClr val="000000"/>
              </a:solidFill>
              <a:latin typeface="Arial"/>
              <a:ea typeface="Arial"/>
              <a:cs typeface="Arial"/>
              <a:sym typeface="Arial"/>
            </a:endParaRPr>
          </a:p>
          <a:p>
            <a:pPr indent="0" lvl="0" marL="0" rtl="0" algn="l">
              <a:lnSpc>
                <a:spcPct val="90000"/>
              </a:lnSpc>
              <a:spcBef>
                <a:spcPts val="1000"/>
              </a:spcBef>
              <a:spcAft>
                <a:spcPts val="0"/>
              </a:spcAft>
              <a:buSzPts val="1800"/>
              <a:buNone/>
            </a:pPr>
            <a:r>
              <a:rPr lang="en-US" sz="1000">
                <a:solidFill>
                  <a:srgbClr val="000000"/>
                </a:solidFill>
              </a:rPr>
              <a:t>[1] </a:t>
            </a:r>
            <a:r>
              <a:rPr lang="en-US" sz="1100">
                <a:solidFill>
                  <a:srgbClr val="000000"/>
                </a:solidFill>
                <a:latin typeface="Arial"/>
                <a:ea typeface="Arial"/>
                <a:cs typeface="Arial"/>
                <a:sym typeface="Arial"/>
              </a:rPr>
              <a:t>Mertler, C. A. (2019). Έρευνα δράσης: Βελτίωση των σχολείων και ενδυνάμωση των εκπαιδευτικών (6η έκδοση). SAGE Publications. </a:t>
            </a:r>
            <a:r>
              <a:rPr lang="en-US" sz="1100" u="sng">
                <a:solidFill>
                  <a:schemeClr val="hlink"/>
                </a:solidFill>
                <a:latin typeface="Arial"/>
                <a:ea typeface="Arial"/>
                <a:cs typeface="Arial"/>
                <a:sym typeface="Arial"/>
                <a:hlinkClick r:id="rId3"/>
              </a:rPr>
              <a:t>https://books.google.it/books?id=aXyfDwAAQBAJ</a:t>
            </a:r>
            <a:endParaRPr sz="1100" u="sng">
              <a:solidFill>
                <a:schemeClr val="hlink"/>
              </a:solidFill>
              <a:latin typeface="Arial"/>
              <a:ea typeface="Arial"/>
              <a:cs typeface="Arial"/>
              <a:sym typeface="Arial"/>
            </a:endParaRPr>
          </a:p>
          <a:p>
            <a:pPr indent="0" lvl="0" marL="0" rtl="0" algn="l">
              <a:lnSpc>
                <a:spcPct val="90000"/>
              </a:lnSpc>
              <a:spcBef>
                <a:spcPts val="1000"/>
              </a:spcBef>
              <a:spcAft>
                <a:spcPts val="0"/>
              </a:spcAft>
              <a:buSzPts val="1800"/>
              <a:buNone/>
            </a:pPr>
            <a:r>
              <a:t/>
            </a:r>
            <a:endParaRPr/>
          </a:p>
          <a:p>
            <a:pPr indent="-228600" lvl="0" marL="457200" marR="0" rtl="0" algn="l">
              <a:lnSpc>
                <a:spcPct val="90000"/>
              </a:lnSpc>
              <a:spcBef>
                <a:spcPts val="1000"/>
              </a:spcBef>
              <a:spcAft>
                <a:spcPts val="0"/>
              </a:spcAft>
              <a:buClr>
                <a:schemeClr val="accent4"/>
              </a:buClr>
              <a:buSzPts val="1800"/>
              <a:buFont typeface="Arial"/>
              <a:buNone/>
            </a:pPr>
            <a:br>
              <a:rPr lang="en-US"/>
            </a:br>
            <a:br>
              <a:rPr lang="en-US"/>
            </a:br>
            <a:endParaRPr/>
          </a:p>
        </p:txBody>
      </p:sp>
      <p:sp>
        <p:nvSpPr>
          <p:cNvPr id="163" name="Google Shape;163;g3466ad0f535_1_0"/>
          <p:cNvSpPr/>
          <p:nvPr/>
        </p:nvSpPr>
        <p:spPr>
          <a:xfrm>
            <a:off x="949250" y="4264500"/>
            <a:ext cx="4430100" cy="2162100"/>
          </a:xfrm>
          <a:prstGeom prst="roundRect">
            <a:avLst>
              <a:gd fmla="val 16667" name="adj"/>
            </a:avLst>
          </a:prstGeom>
          <a:solidFill>
            <a:srgbClr val="16C45B"/>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137160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Σημασία</a:t>
            </a:r>
            <a:endParaRPr b="1"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Σύνδεση της θεωρίας με την πράξη</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Βελτίωση της εκπαιδευτικής πρακτικής</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Σύνδεση με τη βελτίωση του σχολείου</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Ενδυνάμωση των εκπαιδευτικών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Επαγγελματική ανάπτυξη</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Προάσπιση της κοινωνικής δικαιοσύνης</a:t>
            </a:r>
            <a:endParaRPr b="0" i="0" sz="1800" u="none" cap="none" strike="noStrike">
              <a:solidFill>
                <a:srgbClr val="000000"/>
              </a:solidFill>
              <a:latin typeface="Calibri"/>
              <a:ea typeface="Calibri"/>
              <a:cs typeface="Calibri"/>
              <a:sym typeface="Calibri"/>
            </a:endParaRPr>
          </a:p>
        </p:txBody>
      </p:sp>
      <p:sp>
        <p:nvSpPr>
          <p:cNvPr id="164" name="Google Shape;164;g3466ad0f535_1_0"/>
          <p:cNvSpPr/>
          <p:nvPr/>
        </p:nvSpPr>
        <p:spPr>
          <a:xfrm>
            <a:off x="6690975" y="4264500"/>
            <a:ext cx="4430100" cy="2162100"/>
          </a:xfrm>
          <a:prstGeom prst="roundRect">
            <a:avLst>
              <a:gd fmla="val 16667" name="adj"/>
            </a:avLst>
          </a:prstGeom>
          <a:solidFill>
            <a:srgbClr val="16C45B"/>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1371600" marR="0" rtl="0" algn="l">
              <a:lnSpc>
                <a:spcPct val="100000"/>
              </a:lnSpc>
              <a:spcBef>
                <a:spcPts val="0"/>
              </a:spcBef>
              <a:spcAft>
                <a:spcPts val="0"/>
              </a:spcAft>
              <a:buClr>
                <a:srgbClr val="000000"/>
              </a:buClr>
              <a:buSzPts val="1800"/>
              <a:buFont typeface="Arial"/>
              <a:buNone/>
            </a:pPr>
            <a:r>
              <a:rPr b="1" i="0" lang="en-US" sz="1800" u="none" cap="none" strike="noStrike">
                <a:solidFill>
                  <a:srgbClr val="000000"/>
                </a:solidFill>
                <a:latin typeface="Calibri"/>
                <a:ea typeface="Calibri"/>
                <a:cs typeface="Calibri"/>
                <a:sym typeface="Calibri"/>
              </a:rPr>
              <a:t>Εφαρμογές</a:t>
            </a:r>
            <a:endParaRPr b="1"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Εντοπισμός προβλημάτων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Ανάπτυξη και δοκιμή λύσεων</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Προετοιμαζόμενοι εκπαιδευτικοί</a:t>
            </a:r>
            <a:endParaRPr b="0" i="0" sz="1800" u="none" cap="none" strike="noStrike">
              <a:solidFill>
                <a:srgbClr val="000000"/>
              </a:solidFill>
              <a:latin typeface="Calibri"/>
              <a:ea typeface="Calibri"/>
              <a:cs typeface="Calibri"/>
              <a:sym typeface="Calibri"/>
            </a:endParaRPr>
          </a:p>
          <a:p>
            <a:pPr indent="-342900" lvl="0" marL="457200" marR="0" rtl="0" algn="l">
              <a:lnSpc>
                <a:spcPct val="100000"/>
              </a:lnSpc>
              <a:spcBef>
                <a:spcPts val="0"/>
              </a:spcBef>
              <a:spcAft>
                <a:spcPts val="0"/>
              </a:spcAft>
              <a:buClr>
                <a:srgbClr val="000000"/>
              </a:buClr>
              <a:buSzPts val="1800"/>
              <a:buFont typeface="Calibri"/>
              <a:buChar char="●"/>
            </a:pPr>
            <a:r>
              <a:rPr b="0" i="0" lang="en-US" sz="1800" u="none" cap="none" strike="noStrike">
                <a:solidFill>
                  <a:srgbClr val="000000"/>
                </a:solidFill>
                <a:latin typeface="Calibri"/>
                <a:ea typeface="Calibri"/>
                <a:cs typeface="Calibri"/>
                <a:sym typeface="Calibri"/>
              </a:rPr>
              <a:t>Επαγγελματική ανάπτυξη κατά τη διάρκεια της υπηρεσίας</a:t>
            </a:r>
            <a:endParaRPr b="0" i="0" sz="1800" u="none" cap="none" strike="noStrike">
              <a:solidFill>
                <a:srgbClr val="000000"/>
              </a:solidFill>
              <a:latin typeface="Calibri"/>
              <a:ea typeface="Calibri"/>
              <a:cs typeface="Calibri"/>
              <a:sym typeface="Calibri"/>
            </a:endParaRPr>
          </a:p>
        </p:txBody>
      </p:sp>
      <p:sp>
        <p:nvSpPr>
          <p:cNvPr id="165" name="Google Shape;165;g3466ad0f535_1_0"/>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Ορισμός</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g343c85d3a64_0_6"/>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 Τι είναι η έρευνα δράσης;</a:t>
            </a:r>
            <a:endParaRPr sz="2800">
              <a:solidFill>
                <a:srgbClr val="FFFFFF"/>
              </a:solidFill>
            </a:endParaRPr>
          </a:p>
        </p:txBody>
      </p:sp>
      <p:pic>
        <p:nvPicPr>
          <p:cNvPr id="171" name="Google Shape;171;g343c85d3a64_0_6"/>
          <p:cNvPicPr preferRelativeResize="0"/>
          <p:nvPr/>
        </p:nvPicPr>
        <p:blipFill rotWithShape="1">
          <a:blip r:embed="rId3">
            <a:alphaModFix/>
          </a:blip>
          <a:srcRect b="0" l="0" r="0" t="0"/>
          <a:stretch/>
        </p:blipFill>
        <p:spPr>
          <a:xfrm>
            <a:off x="3410650" y="4745025"/>
            <a:ext cx="1526293" cy="1926950"/>
          </a:xfrm>
          <a:prstGeom prst="rect">
            <a:avLst/>
          </a:prstGeom>
          <a:noFill/>
          <a:ln>
            <a:noFill/>
          </a:ln>
        </p:spPr>
      </p:pic>
      <p:pic>
        <p:nvPicPr>
          <p:cNvPr id="172" name="Google Shape;172;g343c85d3a64_0_6"/>
          <p:cNvPicPr preferRelativeResize="0"/>
          <p:nvPr/>
        </p:nvPicPr>
        <p:blipFill rotWithShape="1">
          <a:blip r:embed="rId4">
            <a:alphaModFix/>
          </a:blip>
          <a:srcRect b="0" l="0" r="0" t="0"/>
          <a:stretch/>
        </p:blipFill>
        <p:spPr>
          <a:xfrm>
            <a:off x="422400" y="1502050"/>
            <a:ext cx="1284626" cy="1926950"/>
          </a:xfrm>
          <a:prstGeom prst="rect">
            <a:avLst/>
          </a:prstGeom>
          <a:noFill/>
          <a:ln>
            <a:noFill/>
          </a:ln>
        </p:spPr>
      </p:pic>
      <p:sp>
        <p:nvSpPr>
          <p:cNvPr id="173" name="Google Shape;173;g343c85d3a64_0_6"/>
          <p:cNvSpPr txBox="1"/>
          <p:nvPr/>
        </p:nvSpPr>
        <p:spPr>
          <a:xfrm>
            <a:off x="2005150" y="1618175"/>
            <a:ext cx="12846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Kurt Lewin</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επινόησε το μοντέλο </a:t>
            </a:r>
            <a:r>
              <a:rPr b="1" i="0" lang="en-US" sz="1400" u="none" cap="none" strike="noStrike">
                <a:solidFill>
                  <a:srgbClr val="000000"/>
                </a:solidFill>
                <a:latin typeface="Arial"/>
                <a:ea typeface="Arial"/>
                <a:cs typeface="Arial"/>
                <a:sym typeface="Arial"/>
              </a:rPr>
              <a:t>της</a:t>
            </a:r>
            <a:r>
              <a:rPr b="0" i="0" lang="en-US" sz="1400" u="none" cap="none" strike="noStrike">
                <a:solidFill>
                  <a:srgbClr val="000000"/>
                </a:solidFill>
                <a:latin typeface="Arial"/>
                <a:ea typeface="Arial"/>
                <a:cs typeface="Arial"/>
                <a:sym typeface="Arial"/>
              </a:rPr>
              <a:t> "έρευνας δράσης</a:t>
            </a:r>
            <a:endParaRPr b="0" i="0" sz="1400" u="none" cap="none" strike="noStrike">
              <a:solidFill>
                <a:srgbClr val="000000"/>
              </a:solidFill>
              <a:latin typeface="Arial"/>
              <a:ea typeface="Arial"/>
              <a:cs typeface="Arial"/>
              <a:sym typeface="Arial"/>
            </a:endParaRPr>
          </a:p>
        </p:txBody>
      </p:sp>
      <p:pic>
        <p:nvPicPr>
          <p:cNvPr id="174" name="Google Shape;174;g343c85d3a64_0_6"/>
          <p:cNvPicPr preferRelativeResize="0"/>
          <p:nvPr/>
        </p:nvPicPr>
        <p:blipFill rotWithShape="1">
          <a:blip r:embed="rId5">
            <a:alphaModFix/>
          </a:blip>
          <a:srcRect b="0" l="0" r="0" t="13269"/>
          <a:stretch/>
        </p:blipFill>
        <p:spPr>
          <a:xfrm>
            <a:off x="5737900" y="797450"/>
            <a:ext cx="1526300" cy="2962201"/>
          </a:xfrm>
          <a:prstGeom prst="rect">
            <a:avLst/>
          </a:prstGeom>
          <a:noFill/>
          <a:ln>
            <a:noFill/>
          </a:ln>
        </p:spPr>
      </p:pic>
      <p:sp>
        <p:nvSpPr>
          <p:cNvPr id="175" name="Google Shape;175;g343c85d3a64_0_6"/>
          <p:cNvSpPr txBox="1"/>
          <p:nvPr/>
        </p:nvSpPr>
        <p:spPr>
          <a:xfrm>
            <a:off x="4350425" y="922750"/>
            <a:ext cx="15264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 Kemmis &amp; R. Mctaggart</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Η ΑΡ ως εργαλείο για</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σχολική μεταρρύθμιση υπό την καθοδήγηση των εκπαιδευτικών </a:t>
            </a:r>
            <a:endParaRPr b="0" i="0" sz="1400" u="none" cap="none" strike="noStrike">
              <a:solidFill>
                <a:srgbClr val="000000"/>
              </a:solidFill>
              <a:latin typeface="Arial"/>
              <a:ea typeface="Arial"/>
              <a:cs typeface="Arial"/>
              <a:sym typeface="Arial"/>
            </a:endParaRPr>
          </a:p>
        </p:txBody>
      </p:sp>
      <p:pic>
        <p:nvPicPr>
          <p:cNvPr id="176" name="Google Shape;176;g343c85d3a64_0_6"/>
          <p:cNvPicPr preferRelativeResize="0"/>
          <p:nvPr/>
        </p:nvPicPr>
        <p:blipFill rotWithShape="1">
          <a:blip r:embed="rId6">
            <a:alphaModFix/>
          </a:blip>
          <a:srcRect b="0" l="0" r="0" t="0"/>
          <a:stretch/>
        </p:blipFill>
        <p:spPr>
          <a:xfrm>
            <a:off x="10324048" y="1823050"/>
            <a:ext cx="1718426" cy="1459999"/>
          </a:xfrm>
          <a:prstGeom prst="rect">
            <a:avLst/>
          </a:prstGeom>
          <a:noFill/>
          <a:ln>
            <a:noFill/>
          </a:ln>
        </p:spPr>
      </p:pic>
      <p:sp>
        <p:nvSpPr>
          <p:cNvPr id="177" name="Google Shape;177;g343c85d3a64_0_6"/>
          <p:cNvSpPr txBox="1"/>
          <p:nvPr/>
        </p:nvSpPr>
        <p:spPr>
          <a:xfrm>
            <a:off x="1884250" y="4745025"/>
            <a:ext cx="15264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Paulo Freire</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εφάρμοσε την έρευνα δράσης για την κοινωνική δικαιοσύνη, κοινότητες ως συν-ερευνητές</a:t>
            </a:r>
            <a:endParaRPr b="0" i="0" sz="1400" u="none" cap="none" strike="noStrike">
              <a:solidFill>
                <a:srgbClr val="000000"/>
              </a:solidFill>
              <a:latin typeface="Arial"/>
              <a:ea typeface="Arial"/>
              <a:cs typeface="Arial"/>
              <a:sym typeface="Arial"/>
            </a:endParaRPr>
          </a:p>
        </p:txBody>
      </p:sp>
      <p:pic>
        <p:nvPicPr>
          <p:cNvPr id="178" name="Google Shape;178;g343c85d3a64_0_6"/>
          <p:cNvPicPr preferRelativeResize="0"/>
          <p:nvPr/>
        </p:nvPicPr>
        <p:blipFill rotWithShape="1">
          <a:blip r:embed="rId7">
            <a:alphaModFix/>
          </a:blip>
          <a:srcRect b="0" l="0" r="0" t="0"/>
          <a:stretch/>
        </p:blipFill>
        <p:spPr>
          <a:xfrm>
            <a:off x="123750" y="3592488"/>
            <a:ext cx="11944501" cy="949012"/>
          </a:xfrm>
          <a:prstGeom prst="rect">
            <a:avLst/>
          </a:prstGeom>
          <a:noFill/>
          <a:ln>
            <a:noFill/>
          </a:ln>
        </p:spPr>
      </p:pic>
      <p:sp>
        <p:nvSpPr>
          <p:cNvPr id="179" name="Google Shape;179;g343c85d3a64_0_6"/>
          <p:cNvSpPr txBox="1"/>
          <p:nvPr/>
        </p:nvSpPr>
        <p:spPr>
          <a:xfrm>
            <a:off x="8797650" y="1588350"/>
            <a:ext cx="1526400" cy="2004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TINKER</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Κύκλος 5 βημάτων ΑΡ που εφαρμόζεται με διατομεακό φακό για να μετασχηματίσει την ένταξη του φύλου στην εκπαίδευση της πληροφορικής </a:t>
            </a:r>
            <a:endParaRPr b="0" i="0" sz="1400" u="none" cap="none" strike="noStrike">
              <a:solidFill>
                <a:srgbClr val="000000"/>
              </a:solidFill>
              <a:latin typeface="Arial"/>
              <a:ea typeface="Arial"/>
              <a:cs typeface="Arial"/>
              <a:sym typeface="Arial"/>
            </a:endParaRPr>
          </a:p>
        </p:txBody>
      </p:sp>
      <p:sp>
        <p:nvSpPr>
          <p:cNvPr id="180" name="Google Shape;180;g343c85d3a64_0_6"/>
          <p:cNvSpPr txBox="1"/>
          <p:nvPr/>
        </p:nvSpPr>
        <p:spPr>
          <a:xfrm>
            <a:off x="5876825" y="4861150"/>
            <a:ext cx="1284600" cy="1694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Bridget Somekh</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πρωτοπόρος στην AR ως μέσο ενσωμάτωσης της τεχνολογίας στην τάξη</a:t>
            </a:r>
            <a:endParaRPr b="0" i="0" sz="1400" u="none" cap="none" strike="noStrike">
              <a:solidFill>
                <a:srgbClr val="000000"/>
              </a:solidFill>
              <a:latin typeface="Arial"/>
              <a:ea typeface="Arial"/>
              <a:cs typeface="Arial"/>
              <a:sym typeface="Arial"/>
            </a:endParaRPr>
          </a:p>
        </p:txBody>
      </p:sp>
      <p:pic>
        <p:nvPicPr>
          <p:cNvPr id="181" name="Google Shape;181;g343c85d3a64_0_6"/>
          <p:cNvPicPr preferRelativeResize="0"/>
          <p:nvPr/>
        </p:nvPicPr>
        <p:blipFill rotWithShape="1">
          <a:blip r:embed="rId8">
            <a:alphaModFix/>
          </a:blip>
          <a:srcRect b="0" l="0" r="0" t="0"/>
          <a:stretch/>
        </p:blipFill>
        <p:spPr>
          <a:xfrm>
            <a:off x="7222250" y="4677084"/>
            <a:ext cx="1284625" cy="1830591"/>
          </a:xfrm>
          <a:prstGeom prst="rect">
            <a:avLst/>
          </a:prstGeom>
          <a:noFill/>
          <a:ln>
            <a:noFill/>
          </a:ln>
        </p:spPr>
      </p:pic>
      <p:sp>
        <p:nvSpPr>
          <p:cNvPr id="182" name="Google Shape;182;g343c85d3a64_0_6"/>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Ιστορική επισκόπηση</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5"/>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pic>
        <p:nvPicPr>
          <p:cNvPr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id="188" name="Google Shape;188;p25" title="What is Action Research? A Visual Explanation.">
            <a:hlinkClick r:id="rId3"/>
          </p:cNvPr>
          <p:cNvPicPr preferRelativeResize="0"/>
          <p:nvPr/>
        </p:nvPicPr>
        <p:blipFill rotWithShape="1">
          <a:blip r:embed="rId4">
            <a:alphaModFix/>
          </a:blip>
          <a:srcRect b="0" l="0" r="0" t="0"/>
          <a:stretch/>
        </p:blipFill>
        <p:spPr>
          <a:xfrm>
            <a:off x="2059825" y="1567025"/>
            <a:ext cx="8118125" cy="4566450"/>
          </a:xfrm>
          <a:prstGeom prst="rect">
            <a:avLst/>
          </a:prstGeom>
          <a:noFill/>
          <a:ln>
            <a:noFill/>
          </a:ln>
        </p:spPr>
      </p:pic>
      <p:sp>
        <p:nvSpPr>
          <p:cNvPr id="189" name="Google Shape;189;p25"/>
          <p:cNvSpPr txBox="1"/>
          <p:nvPr/>
        </p:nvSpPr>
        <p:spPr>
          <a:xfrm>
            <a:off x="915975" y="6270850"/>
            <a:ext cx="10334100" cy="587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Τι είναι η έρευνα δράσης; Μια οπτική εξήγηση. John Spencer</a:t>
            </a:r>
            <a:r>
              <a:rPr b="0" i="0" lang="en-US" sz="1400" u="sng" cap="none" strike="noStrike">
                <a:solidFill>
                  <a:schemeClr val="hlink"/>
                </a:solidFill>
                <a:latin typeface="Arial"/>
                <a:ea typeface="Arial"/>
                <a:cs typeface="Arial"/>
                <a:sym typeface="Arial"/>
                <a:hlinkClick r:id="rId5"/>
              </a:rPr>
              <a:t>.</a:t>
            </a:r>
            <a:r>
              <a:rPr b="0" i="0" lang="en-US" sz="1400" u="none" cap="none" strike="noStrike">
                <a:solidFill>
                  <a:srgbClr val="000000"/>
                </a:solidFill>
                <a:latin typeface="Arial"/>
                <a:ea typeface="Arial"/>
                <a:cs typeface="Arial"/>
                <a:sym typeface="Arial"/>
              </a:rPr>
              <a:t>https://www.youtube.com/watch?v=Ov3F3pdhNkk. </a:t>
            </a:r>
            <a:r>
              <a:rPr b="0" i="1" lang="en-US" sz="1400" u="none" cap="none" strike="noStrike">
                <a:solidFill>
                  <a:srgbClr val="000000"/>
                </a:solidFill>
                <a:latin typeface="Arial"/>
                <a:ea typeface="Arial"/>
                <a:cs typeface="Arial"/>
                <a:sym typeface="Arial"/>
              </a:rPr>
              <a:t> </a:t>
            </a:r>
            <a:endParaRPr b="0" i="1" sz="1400" u="none" cap="none" strike="noStrike">
              <a:solidFill>
                <a:srgbClr val="000000"/>
              </a:solidFill>
              <a:latin typeface="Arial"/>
              <a:ea typeface="Arial"/>
              <a:cs typeface="Arial"/>
              <a:sym typeface="Arial"/>
            </a:endParaRPr>
          </a:p>
        </p:txBody>
      </p:sp>
      <p:sp>
        <p:nvSpPr>
          <p:cNvPr id="190" name="Google Shape;190;p25"/>
          <p:cNvSpPr txBox="1"/>
          <p:nvPr>
            <p:ph idx="1" type="body"/>
          </p:nvPr>
        </p:nvSpPr>
        <p:spPr>
          <a:xfrm>
            <a:off x="123745" y="85467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Βίντεο: Τι είναι η Έρευνα Δράσης;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8"/>
                                        </p:tgtEl>
                                        <p:attrNameLst>
                                          <p:attrName>style.visibility</p:attrName>
                                        </p:attrNameLst>
                                      </p:cBhvr>
                                      <p:to>
                                        <p:strVal val="visible"/>
                                      </p:to>
                                    </p:set>
                                    <p:animEffect filter="fade" transition="in">
                                      <p:cBhvr>
                                        <p:cTn dur="1000"/>
                                        <p:tgtEl>
                                          <p:spTgt spid="18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g343c85d3a64_0_29"/>
          <p:cNvSpPr txBox="1"/>
          <p:nvPr/>
        </p:nvSpPr>
        <p:spPr>
          <a:xfrm>
            <a:off x="271525" y="1504425"/>
            <a:ext cx="5824500" cy="4237200"/>
          </a:xfrm>
          <a:prstGeom prst="rect">
            <a:avLst/>
          </a:prstGeom>
          <a:noFill/>
          <a:ln>
            <a:noFill/>
          </a:ln>
        </p:spPr>
        <p:txBody>
          <a:bodyPr anchorCtr="0" anchor="t" bIns="91425" lIns="91425" spcFirstLastPara="1" rIns="91425" wrap="square" tIns="91425">
            <a:noAutofit/>
          </a:bodyPr>
          <a:lstStyle/>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1- Προσδιορισμός: </a:t>
            </a:r>
            <a:r>
              <a:rPr b="0" i="0" lang="en-US" sz="2200" u="none" cap="none" strike="noStrike">
                <a:solidFill>
                  <a:srgbClr val="404040"/>
                </a:solidFill>
                <a:latin typeface="Calibri"/>
                <a:ea typeface="Calibri"/>
                <a:cs typeface="Calibri"/>
                <a:sym typeface="Calibri"/>
              </a:rPr>
              <a:t>προσδιορισμός ή ορισμός του προβλήματος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2 - Σχέδιο: </a:t>
            </a:r>
            <a:r>
              <a:rPr b="0" i="0" lang="en-US" sz="2200" u="none" cap="none" strike="noStrike">
                <a:solidFill>
                  <a:srgbClr val="404040"/>
                </a:solidFill>
                <a:latin typeface="Calibri"/>
                <a:ea typeface="Calibri"/>
                <a:cs typeface="Calibri"/>
                <a:sym typeface="Calibri"/>
              </a:rPr>
              <a:t>εξέταση εναλλακτικών τρόπων δράσης για την επίλυση ενός προβλήματος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3 - Πράξη: </a:t>
            </a:r>
            <a:r>
              <a:rPr b="0" i="0" lang="en-US" sz="2200" u="none" cap="none" strike="noStrike">
                <a:solidFill>
                  <a:srgbClr val="404040"/>
                </a:solidFill>
                <a:latin typeface="Calibri"/>
                <a:ea typeface="Calibri"/>
                <a:cs typeface="Calibri"/>
                <a:sym typeface="Calibri"/>
              </a:rPr>
              <a:t>επιλογή και εφαρμογή ενός τρόπου δράσης</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4 - Παρατήρηση: </a:t>
            </a:r>
            <a:r>
              <a:rPr b="0" i="0" lang="en-US" sz="2200" u="none" cap="none" strike="noStrike">
                <a:solidFill>
                  <a:srgbClr val="404040"/>
                </a:solidFill>
                <a:latin typeface="Calibri"/>
                <a:ea typeface="Calibri"/>
                <a:cs typeface="Calibri"/>
                <a:sym typeface="Calibri"/>
              </a:rPr>
              <a:t>συλλογή και ανάλυση δεδομένων</a:t>
            </a:r>
            <a:endParaRPr b="0" i="0" sz="2200" u="none" cap="none" strike="noStrike">
              <a:solidFill>
                <a:srgbClr val="404040"/>
              </a:solidFill>
              <a:latin typeface="Calibri"/>
              <a:ea typeface="Calibri"/>
              <a:cs typeface="Calibri"/>
              <a:sym typeface="Calibri"/>
            </a:endParaRPr>
          </a:p>
          <a:p>
            <a:pPr indent="-228600" lvl="0" marL="457200" marR="0" rtl="0" algn="l">
              <a:lnSpc>
                <a:spcPct val="115000"/>
              </a:lnSpc>
              <a:spcBef>
                <a:spcPts val="1200"/>
              </a:spcBef>
              <a:spcAft>
                <a:spcPts val="0"/>
              </a:spcAft>
              <a:buClr>
                <a:srgbClr val="000000"/>
              </a:buClr>
              <a:buSzPts val="2200"/>
              <a:buFont typeface="Arial"/>
              <a:buNone/>
            </a:pPr>
            <a:r>
              <a:rPr b="1" i="0" lang="en-US" sz="2200" u="none" cap="none" strike="noStrike">
                <a:solidFill>
                  <a:srgbClr val="404040"/>
                </a:solidFill>
                <a:latin typeface="Calibri"/>
                <a:ea typeface="Calibri"/>
                <a:cs typeface="Calibri"/>
                <a:sym typeface="Calibri"/>
              </a:rPr>
              <a:t>5 - Αναστοχασμός και αντίδραση: </a:t>
            </a:r>
            <a:r>
              <a:rPr b="0" i="0" lang="en-US" sz="2200" u="none" cap="none" strike="noStrike">
                <a:solidFill>
                  <a:srgbClr val="404040"/>
                </a:solidFill>
                <a:latin typeface="Calibri"/>
                <a:ea typeface="Calibri"/>
                <a:cs typeface="Calibri"/>
                <a:sym typeface="Calibri"/>
              </a:rPr>
              <a:t>αξιολόγηση της αλλαγής και αντίδραση αν χρειάζεται</a:t>
            </a:r>
            <a:endParaRPr b="1" i="0" sz="2000" u="none" cap="none" strike="noStrike">
              <a:solidFill>
                <a:srgbClr val="1D1D1B"/>
              </a:solidFill>
              <a:latin typeface="Calibri"/>
              <a:ea typeface="Calibri"/>
              <a:cs typeface="Calibri"/>
              <a:sym typeface="Calibri"/>
            </a:endParaRPr>
          </a:p>
        </p:txBody>
      </p:sp>
      <p:sp>
        <p:nvSpPr>
          <p:cNvPr id="196" name="Google Shape;196;g343c85d3a64_0_29"/>
          <p:cNvSpPr txBox="1"/>
          <p:nvPr>
            <p:ph type="title"/>
          </p:nvPr>
        </p:nvSpPr>
        <p:spPr>
          <a:xfrm>
            <a:off x="123745" y="78617"/>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accent4"/>
              </a:buClr>
              <a:buSzPts val="1800"/>
              <a:buNone/>
            </a:pPr>
            <a:r>
              <a:rPr b="1" lang="en-US" sz="2800">
                <a:solidFill>
                  <a:srgbClr val="FFFFFF"/>
                </a:solidFill>
              </a:rPr>
              <a:t>Εισαγωγή - Τι είναι η έρευνα δράσης;</a:t>
            </a:r>
            <a:endParaRPr b="1" sz="2800">
              <a:solidFill>
                <a:srgbClr val="FFFFFF"/>
              </a:solidFill>
            </a:endParaRPr>
          </a:p>
        </p:txBody>
      </p:sp>
      <p:pic>
        <p:nvPicPr>
          <p:cNvPr id="197" name="Google Shape;197;g343c85d3a64_0_29"/>
          <p:cNvPicPr preferRelativeResize="0"/>
          <p:nvPr/>
        </p:nvPicPr>
        <p:blipFill rotWithShape="1">
          <a:blip r:embed="rId3">
            <a:alphaModFix/>
          </a:blip>
          <a:srcRect b="15933" l="13897" r="13904" t="-11344"/>
          <a:stretch/>
        </p:blipFill>
        <p:spPr>
          <a:xfrm>
            <a:off x="5538663" y="78625"/>
            <a:ext cx="6919163" cy="6858002"/>
          </a:xfrm>
          <a:prstGeom prst="rect">
            <a:avLst/>
          </a:prstGeom>
          <a:noFill/>
          <a:ln>
            <a:noFill/>
          </a:ln>
        </p:spPr>
      </p:pic>
      <p:cxnSp>
        <p:nvCxnSpPr>
          <p:cNvPr id="198" name="Google Shape;198;g343c85d3a64_0_29"/>
          <p:cNvCxnSpPr/>
          <p:nvPr/>
        </p:nvCxnSpPr>
        <p:spPr>
          <a:xfrm flipH="1" rot="10800000">
            <a:off x="7771400" y="3617775"/>
            <a:ext cx="2453700" cy="10500"/>
          </a:xfrm>
          <a:prstGeom prst="straightConnector1">
            <a:avLst/>
          </a:prstGeom>
          <a:noFill/>
          <a:ln cap="flat" cmpd="sng" w="19050">
            <a:solidFill>
              <a:schemeClr val="accent3"/>
            </a:solidFill>
            <a:prstDash val="solid"/>
            <a:round/>
            <a:headEnd len="sm" w="sm" type="none"/>
            <a:tailEnd len="med" w="med" type="stealth"/>
          </a:ln>
        </p:spPr>
      </p:cxnSp>
      <p:sp>
        <p:nvSpPr>
          <p:cNvPr id="199" name="Google Shape;199;g343c85d3a64_0_29"/>
          <p:cNvSpPr txBox="1"/>
          <p:nvPr>
            <p:ph idx="1" type="body"/>
          </p:nvPr>
        </p:nvSpPr>
        <p:spPr>
          <a:xfrm>
            <a:off x="123745" y="874022"/>
            <a:ext cx="11944500" cy="550800"/>
          </a:xfrm>
          <a:prstGeom prst="rect">
            <a:avLst/>
          </a:prstGeom>
          <a:noFill/>
          <a:ln>
            <a:noFill/>
          </a:ln>
        </p:spPr>
        <p:txBody>
          <a:bodyPr anchorCtr="0" anchor="ctr" bIns="45700" lIns="91425" spcFirstLastPara="1" rIns="91425" wrap="square" tIns="45700">
            <a:noAutofit/>
          </a:bodyPr>
          <a:lstStyle/>
          <a:p>
            <a:pPr indent="0" lvl="0" marL="0" rtl="0" algn="just">
              <a:lnSpc>
                <a:spcPct val="90000"/>
              </a:lnSpc>
              <a:spcBef>
                <a:spcPts val="1000"/>
              </a:spcBef>
              <a:spcAft>
                <a:spcPts val="0"/>
              </a:spcAft>
              <a:buSzPts val="2400"/>
              <a:buNone/>
            </a:pPr>
            <a:r>
              <a:rPr lang="en-US"/>
              <a:t>Ο κύκλος της έρευνας δράσης 5 βημάτων</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2014-07-11T09:12:14.0000000Z</dcterms:created>
  <dc:creator>2Fast4u</dc:creator>
</cp:coreProperties>
</file>