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Lst>
  <p:sldSz cy="6858000" cx="12192000"/>
  <p:notesSz cx="6858000" cy="9144000"/>
  <p:embeddedFontLst>
    <p:embeddedFont>
      <p:font typeface="Open Sans"/>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1" roundtripDataSignature="AMtx7mjxUgaOxMQFMzA3maetlq+wnrJ1L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C81BD76-4BD2-4C45-9A21-8F80D7438A7C}">
  <a:tblStyle styleId="{BC81BD76-4BD2-4C45-9A21-8F80D7438A7C}"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OpenSans-bold.fntdata"/><Relationship Id="rId27" Type="http://schemas.openxmlformats.org/officeDocument/2006/relationships/font" Target="fonts/OpenSans-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OpenSans-italic.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customschemas.google.com/relationships/presentationmetadata" Target="metadata"/><Relationship Id="rId30" Type="http://schemas.openxmlformats.org/officeDocument/2006/relationships/font" Target="fonts/Open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3556a82191b_1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1" name="Google Shape;111;g3556a82191b_1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marR="0" rtl="0" algn="l">
              <a:lnSpc>
                <a:spcPct val="100000"/>
              </a:lnSpc>
              <a:spcBef>
                <a:spcPts val="1000"/>
              </a:spcBef>
              <a:spcAft>
                <a:spcPts val="0"/>
              </a:spcAft>
              <a:buClr>
                <a:schemeClr val="dk1"/>
              </a:buClr>
              <a:buSzPts val="1100"/>
              <a:buFont typeface="Arial"/>
              <a:buNone/>
            </a:pPr>
            <a:r>
              <a:rPr i="1" lang="en-US">
                <a:solidFill>
                  <a:srgbClr val="404040"/>
                </a:solidFill>
              </a:rPr>
              <a:t>Αυτή η διαφάνεια, όπως και η προηγούμενη, σας δίνει τη δυνατότητα να ξεκινήσετε από μια πρόκληση - τα κορίτσια που αποσυνδέονται κατά τη διάρκεια ανταγωνιστικών προκλήσεων κωδικοποίησης - και να εξερευνήσετε τις διάφορες πιθανές στρατηγικές για την αντιμετώπιση της πρόκλησης. </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lang="en-US">
                <a:solidFill>
                  <a:srgbClr val="404040"/>
                </a:solidFill>
              </a:rPr>
              <a:t>Στρατηγική#3 </a:t>
            </a:r>
            <a:r>
              <a:rPr b="1" i="0" lang="en-US">
                <a:solidFill>
                  <a:srgbClr val="404040"/>
                </a:solidFill>
              </a:rPr>
              <a:t>Τροποποιημένη αξιολόγηση </a:t>
            </a:r>
            <a:r>
              <a:rPr i="0" lang="en-US">
                <a:solidFill>
                  <a:srgbClr val="404040"/>
                </a:solidFill>
              </a:rPr>
              <a:t>- επανασχεδιασμός των κριτηρίων βαθμολόγησης ώστε να δίνεται προτεραιότητα στη </a:t>
            </a:r>
            <a:r>
              <a:rPr b="1" i="0" lang="en-US">
                <a:solidFill>
                  <a:srgbClr val="404040"/>
                </a:solidFill>
              </a:rPr>
              <a:t>συνεργασία, τη δημιουργικότητα και την ανάπτυξη </a:t>
            </a:r>
            <a:r>
              <a:rPr i="0" lang="en-US">
                <a:solidFill>
                  <a:srgbClr val="404040"/>
                </a:solidFill>
              </a:rPr>
              <a:t>έναντι της ταχύτητας ή του ανταγωνισμού (π.χ., χρονομετρημένα τεστ, ανταμοιβές "πρώτος στο τέλος").</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παραδοσιακές αξιολογήσεις (π.χ. ασκήσεις ταχύτητας κωδικοποίησης) ευνοούν τους μαθητές που εργάζονται γρήγορα, μειονεκτώντας συχνά σε εκείνους που σκέφτονται βαθιά ή συνεργάζονται.  Οι ρουμπρίκες, ωστόσο, </a:t>
            </a:r>
            <a:r>
              <a:rPr b="1" i="0" lang="en-US">
                <a:solidFill>
                  <a:srgbClr val="404040"/>
                </a:solidFill>
              </a:rPr>
              <a:t>επιβραβεύουν (1) τη διαδικασία, (2) την ομαδική εργασία, (3) την επανάληψη</a:t>
            </a:r>
            <a:r>
              <a:rPr i="0" lang="en-US">
                <a:solidFill>
                  <a:srgbClr val="404040"/>
                </a:solidFill>
              </a:rPr>
              <a:t>.</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Τα έμφυλα στερεότυπα (π.χ., "τα αγόρια είναι εκ φύσεως καλύτερα στην ΚΣ") ευδοκιμούν σε αξιολογήσεις με υψηλή πίεση και ατομικές αξιολογήσεις. Έτσι, η </a:t>
            </a:r>
            <a:r>
              <a:rPr b="1" i="0" lang="en-US">
                <a:solidFill>
                  <a:srgbClr val="404040"/>
                </a:solidFill>
              </a:rPr>
              <a:t>έμφαση στη συνεργασία δείχνει την ικανότητα ως μαθημένη δεξιότητα </a:t>
            </a:r>
            <a:r>
              <a:rPr i="0" lang="en-US">
                <a:solidFill>
                  <a:srgbClr val="404040"/>
                </a:solidFill>
              </a:rPr>
              <a:t>και όχι ως έμφυτο ταλέντο. Μαθητές από μη παραδοσιακό υπόβαθρο μπορεί να υπερέχουν στο σχεδιασμό ή στη διαμόρφωση προβλημάτων αλλά να δυσκολεύονται με τη σύνταξη. Οι ρουμπρίκες μπορούν να σταθμίσουν τον σχεδιασμό με επίκεντρο τον χρήστη (π.χ. "εξήγησε πώς η εφαρμογή ανταποκρίνεται σε μια κοινοτική ανάγκη") τη δημιουργικότητα (π.χ. "χρησιμοποίησε αντισυμβατικές προσεγγίσεις για την επίλυση ενός προβλήματος").</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Μετρήσιμα αποτελέσματα</a:t>
            </a:r>
            <a:endParaRPr/>
          </a:p>
          <a:p>
            <a:pPr indent="-273050" lvl="1" marL="742950" rtl="0" algn="l">
              <a:lnSpc>
                <a:spcPct val="100000"/>
              </a:lnSpc>
              <a:spcBef>
                <a:spcPts val="1000"/>
              </a:spcBef>
              <a:spcAft>
                <a:spcPts val="0"/>
              </a:spcAft>
              <a:buSzPts val="1200"/>
              <a:buFont typeface="Arial"/>
              <a:buChar char="•"/>
            </a:pPr>
            <a:r>
              <a:rPr b="1" lang="en-US"/>
              <a:t>Παρακολούθηση των ποσοστών ολοκλήρωσης ανά φύλο: </a:t>
            </a:r>
            <a:r>
              <a:rPr lang="en-US"/>
              <a:t>παρακολούθηση του μέσου όρου των βαθμών πριν/μετά τις αλλαγές στις ρουμπρίκες, με ανάλυση ανά φύλο/άλλα χαρακτηριστικά ταυτότητας.</a:t>
            </a:r>
            <a:endParaRPr/>
          </a:p>
          <a:p>
            <a:pPr indent="-273050" lvl="1" marL="742950" rtl="0" algn="l">
              <a:lnSpc>
                <a:spcPct val="100000"/>
              </a:lnSpc>
              <a:spcBef>
                <a:spcPts val="0"/>
              </a:spcBef>
              <a:spcAft>
                <a:spcPts val="0"/>
              </a:spcAft>
              <a:buSzPts val="1200"/>
              <a:buFont typeface="Arial"/>
              <a:buChar char="•"/>
            </a:pPr>
            <a:r>
              <a:rPr b="1" lang="en-US"/>
              <a:t>Ισορροπία συμμετοχής</a:t>
            </a:r>
            <a:r>
              <a:rPr lang="en-US"/>
              <a:t>: υπολογίστε τις συνεισφορές των περιθωριοποιημένων μαθητών σε ομαδικά έργα VS ατομικές εργασίες.</a:t>
            </a:r>
            <a:endParaRPr/>
          </a:p>
          <a:p>
            <a:pPr indent="-273050" lvl="1" marL="742950" rtl="0" algn="l">
              <a:lnSpc>
                <a:spcPct val="100000"/>
              </a:lnSpc>
              <a:spcBef>
                <a:spcPts val="0"/>
              </a:spcBef>
              <a:spcAft>
                <a:spcPts val="0"/>
              </a:spcAft>
              <a:buSzPts val="1200"/>
              <a:buFont typeface="Arial"/>
              <a:buChar char="•"/>
            </a:pPr>
            <a:r>
              <a:rPr b="1" lang="en-US"/>
              <a:t>Έρευνα εμπιστοσύνης: </a:t>
            </a:r>
            <a:r>
              <a:rPr lang="en-US"/>
              <a:t>ερώτηση προς τους φοιτητές σχετικά με τα κριτήρια αξιολόγησης, για να διαπιστωθεί αν τα κριτήρια αξιολόγησης καθιστούν τα δυνατά σημεία αξιολογημένα. </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marR="0" rtl="0" algn="l">
              <a:lnSpc>
                <a:spcPct val="100000"/>
              </a:lnSpc>
              <a:spcBef>
                <a:spcPts val="1000"/>
              </a:spcBef>
              <a:spcAft>
                <a:spcPts val="0"/>
              </a:spcAft>
              <a:buClr>
                <a:srgbClr val="000000"/>
              </a:buClr>
              <a:buSzPts val="1200"/>
              <a:buFont typeface="Calibri"/>
              <a:buChar char="•"/>
            </a:pPr>
            <a:r>
              <a:rPr i="1" lang="en-US"/>
              <a:t>Συν-δημιουργήστε ρουμπρίκες με τους μαθητές: </a:t>
            </a:r>
            <a:r>
              <a:rPr i="0" lang="en-US"/>
              <a:t>βάλτε τους μαθητές να είναι ενεργοί στον καθορισμό των δεξιοτήτων που πρέπει να αξιολογηθούν για το έργο.</a:t>
            </a:r>
            <a:endParaRPr/>
          </a:p>
          <a:p>
            <a:pPr indent="-177800" lvl="1" marL="628650" marR="0" rtl="0" algn="l">
              <a:lnSpc>
                <a:spcPct val="100000"/>
              </a:lnSpc>
              <a:spcBef>
                <a:spcPts val="0"/>
              </a:spcBef>
              <a:spcAft>
                <a:spcPts val="0"/>
              </a:spcAft>
              <a:buClr>
                <a:srgbClr val="000000"/>
              </a:buClr>
              <a:buSzPts val="1200"/>
              <a:buFont typeface="Calibri"/>
              <a:buChar char="•"/>
            </a:pPr>
            <a:r>
              <a:rPr i="1" lang="en-US"/>
              <a:t>Χρησιμοποιήστε τη βαθμολόγηση της δεξιοτεχνίας: </a:t>
            </a:r>
            <a:r>
              <a:rPr i="0" lang="en-US"/>
              <a:t>επιτρέψτε τις αναθεωρήσεις και την επανυποβολή</a:t>
            </a:r>
            <a:r>
              <a:rPr i="0" lang="en-US" u="none" cap="none" strike="noStrike">
                <a:solidFill>
                  <a:srgbClr val="000000"/>
                </a:solidFill>
              </a:rPr>
              <a:t>, ώστε οι μαθητές να βελτιώνονται επαναληπτικά.</a:t>
            </a:r>
            <a:endParaRPr/>
          </a:p>
          <a:p>
            <a:pPr indent="-17780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Αποφύγετε τα χρονομετρημένα τεστ: αντικαταστήστε τα χρονομετρημένα τεστ με </a:t>
            </a:r>
            <a:r>
              <a:rPr i="0" lang="en-US" u="none" cap="none" strike="noStrike">
                <a:solidFill>
                  <a:srgbClr val="000000"/>
                </a:solidFill>
              </a:rPr>
              <a:t>προκλήσεις </a:t>
            </a:r>
            <a:r>
              <a:rPr i="1" lang="en-US" u="none" cap="none" strike="noStrike">
                <a:solidFill>
                  <a:srgbClr val="000000"/>
                </a:solidFill>
              </a:rPr>
              <a:t>για το σπίτι (</a:t>
            </a:r>
            <a:r>
              <a:rPr i="1" lang="en-US" u="sng" cap="none" strike="noStrike">
                <a:solidFill>
                  <a:srgbClr val="000000"/>
                </a:solidFill>
              </a:rPr>
              <a:t>αν και μόνο αν </a:t>
            </a:r>
            <a:r>
              <a:rPr i="0" lang="en-US" u="none" cap="none" strike="noStrike">
                <a:solidFill>
                  <a:srgbClr val="000000"/>
                </a:solidFill>
              </a:rPr>
              <a:t>όλοι έχουν πρόσβαση σε συσκευή στο σπίτι) ή με ορόσημα που έχουν σχεδιαστεί με τη βοήθεια σκαλωσιάς.</a:t>
            </a:r>
            <a:endParaRPr i="0" u="none" cap="none" strike="noStrike">
              <a:solidFill>
                <a:srgbClr val="000000"/>
              </a:solidFill>
            </a:endParaRPr>
          </a:p>
          <a:p>
            <a:pPr indent="0" lvl="0" marL="914400" marR="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Στρατηγική </a:t>
            </a:r>
            <a:endParaRPr/>
          </a:p>
          <a:p>
            <a:pPr indent="0" lvl="1" marL="457200" rtl="0" algn="l">
              <a:lnSpc>
                <a:spcPct val="100000"/>
              </a:lnSpc>
              <a:spcBef>
                <a:spcPts val="2000"/>
              </a:spcBef>
              <a:spcAft>
                <a:spcPts val="0"/>
              </a:spcAft>
              <a:buClr>
                <a:schemeClr val="dk1"/>
              </a:buClr>
              <a:buSzPts val="1100"/>
              <a:buFont typeface="Arial"/>
              <a:buNone/>
            </a:pPr>
            <a:r>
              <a:rPr i="0" lang="en-US">
                <a:solidFill>
                  <a:srgbClr val="404040"/>
                </a:solidFill>
              </a:rPr>
              <a:t>Παιχνιδοποίηση με ποικιλομορφία ρόλων - ενσωμάτωση στοιχείων που μοιάζουν με παιχνίδι (π.χ. πόντοι, κονκάρδες, αποστολές) με ποικίλες, μη στερεοτυπικές επιλογές ρόλων για την εμπλοκή των μαθητών σε δραστηριότητες κωδικοποίησης. </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παραδοσιακοί τεχνολογικοί ρόλοι (π.χ. "Code Ninja") συχνά ευθυγραμμίζονται με ανδρικά στερεότυπα, αποξενώνοντας ορισμένους μαθητές. Ως εκ τούτου, είναι ζωτικής σημασίας </a:t>
            </a:r>
            <a:r>
              <a:rPr b="1" i="0" lang="en-US">
                <a:solidFill>
                  <a:srgbClr val="404040"/>
                </a:solidFill>
              </a:rPr>
              <a:t>η προσφυγή σε ουδέτερους ή περιεκτικούς τίτλους ρόλων</a:t>
            </a:r>
            <a:r>
              <a:rPr i="0" lang="en-US">
                <a:solidFill>
                  <a:srgbClr val="404040"/>
                </a:solidFill>
              </a:rPr>
              <a:t>, όπως "ντετέκτιβ δεδομένων", "εξερευνητής λογικής", "αρχιτέκτονας συστημάτων". Αποφύγετε την προσφυγή σε σημασιολογία που ανήκει στο λεξιλόγιο του πολέμου/της μάχης/της επίθεσης (π.χ. πολεμιστής, νίντζα κ.λπ.).</a:t>
            </a:r>
            <a:endParaRPr/>
          </a:p>
          <a:p>
            <a:pPr indent="0" lvl="1" marL="0" marR="0" rtl="0" algn="l">
              <a:lnSpc>
                <a:spcPct val="100000"/>
              </a:lnSpc>
              <a:spcBef>
                <a:spcPts val="0"/>
              </a:spcBef>
              <a:spcAft>
                <a:spcPts val="0"/>
              </a:spcAft>
              <a:buClr>
                <a:schemeClr val="dk1"/>
              </a:buClr>
              <a:buSzPts val="1100"/>
              <a:buFont typeface="Arial"/>
              <a:buNone/>
            </a:pPr>
            <a:r>
              <a:rPr lang="en-US"/>
              <a:t>Η παιχνιδοποίηση </a:t>
            </a:r>
            <a:r>
              <a:rPr i="0" lang="en-US">
                <a:solidFill>
                  <a:srgbClr val="404040"/>
                </a:solidFill>
              </a:rPr>
              <a:t>συχνά ανταμείβει την ταχύτητα ή τον ανταγωνισμό, ευνοώντας τις κυρίαρχες ομάδες. Τα ονόματα ρόλων μπορούν μάλλον να δώσουν έμφαση στην (1) συνεργασία, (2) δημιουργικότητα, (3) διαμόρφωση προβλημάτων. </a:t>
            </a:r>
            <a:endParaRPr/>
          </a:p>
          <a:p>
            <a:pPr indent="0" lvl="1" marL="0" marR="0" rtl="0" algn="l">
              <a:lnSpc>
                <a:spcPct val="100000"/>
              </a:lnSpc>
              <a:spcBef>
                <a:spcPts val="0"/>
              </a:spcBef>
              <a:spcAft>
                <a:spcPts val="0"/>
              </a:spcAft>
              <a:buClr>
                <a:schemeClr val="dk1"/>
              </a:buClr>
              <a:buSzPts val="1100"/>
              <a:buFont typeface="Arial"/>
              <a:buNone/>
            </a:pPr>
            <a:r>
              <a:rPr i="0" lang="en-US">
                <a:solidFill>
                  <a:srgbClr val="404040"/>
                </a:solidFill>
              </a:rPr>
              <a:t>Οι περιθωριοποιημένοι μαθητές μπορεί να αποφεύγουν ρόλους που φέρουν τίτλους "υψηλής πίεσης". Ως εκ τούτου, </a:t>
            </a:r>
            <a:r>
              <a:rPr b="1" i="0" lang="en-US">
                <a:solidFill>
                  <a:srgbClr val="404040"/>
                </a:solidFill>
              </a:rPr>
              <a:t>προβλέψτε για τους ρόλους με ονόματα που τους κάνουν να αισθάνονται ότι το διακύβευμα είναι χαμηλό</a:t>
            </a:r>
            <a:r>
              <a:rPr i="0" lang="en-US">
                <a:solidFill>
                  <a:srgbClr val="404040"/>
                </a:solidFill>
              </a:rPr>
              <a:t>, έτσι ώστε σταδιακά να αποκτήσουν αυτοπεποίθηση.  </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lang="en-US">
                <a:solidFill>
                  <a:srgbClr val="404040"/>
                </a:solidFill>
              </a:rPr>
              <a:t>Μετρήσιμα </a:t>
            </a:r>
            <a:r>
              <a:rPr b="1" i="0" lang="en-US">
                <a:solidFill>
                  <a:srgbClr val="404040"/>
                </a:solidFill>
              </a:rPr>
              <a:t>αποτελέσματα</a:t>
            </a:r>
            <a:endParaRPr/>
          </a:p>
          <a:p>
            <a:pPr indent="-273050" lvl="1" marL="742950" rtl="0" algn="l">
              <a:lnSpc>
                <a:spcPct val="100000"/>
              </a:lnSpc>
              <a:spcBef>
                <a:spcPts val="0"/>
              </a:spcBef>
              <a:spcAft>
                <a:spcPts val="0"/>
              </a:spcAft>
              <a:buSzPts val="1200"/>
              <a:buFont typeface="Arial"/>
              <a:buChar char="•"/>
            </a:pPr>
            <a:r>
              <a:rPr b="1" lang="en-US"/>
              <a:t>Παρακολούθηση της επιλογής ρόλων ανά φύλο: </a:t>
            </a:r>
            <a:r>
              <a:rPr lang="en-US"/>
              <a:t>καταγράψτε τους ρόλους που επιλέγουν οι μαθητές, με ανάλυση ανά φύλο/άλλα χαρακτηριστικά ταυτότητας.</a:t>
            </a:r>
            <a:endParaRPr i="0" u="none" cap="none" strike="noStrike">
              <a:solidFill>
                <a:srgbClr val="000000"/>
              </a:solidFill>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Διάρκεια εμπλοκής: </a:t>
            </a:r>
            <a:r>
              <a:rPr i="0" lang="en-US" u="none" cap="none" strike="noStrike">
                <a:solidFill>
                  <a:srgbClr val="000000"/>
                </a:solidFill>
              </a:rPr>
              <a:t>σύγκριση του χρόνου ενασχόλησης περιθωριοποιημένων μαθητών με διαφορετικούς ρόλους σε σχέση με την παραδοσιακή παιχνιδοποίηση. </a:t>
            </a:r>
            <a:endParaRPr/>
          </a:p>
          <a:p>
            <a:pPr indent="-273050" lvl="1" marL="742950" rtl="0" algn="l">
              <a:lnSpc>
                <a:spcPct val="100000"/>
              </a:lnSpc>
              <a:spcBef>
                <a:spcPts val="0"/>
              </a:spcBef>
              <a:spcAft>
                <a:spcPts val="0"/>
              </a:spcAft>
              <a:buSzPts val="1200"/>
              <a:buFont typeface="Arial"/>
              <a:buChar char="•"/>
            </a:pPr>
            <a:r>
              <a:rPr b="1" i="0" lang="en-US" u="none" cap="none" strike="noStrike">
                <a:solidFill>
                  <a:srgbClr val="000000"/>
                </a:solidFill>
              </a:rPr>
              <a:t>Αυτοαναφερόμενη άνεση: </a:t>
            </a:r>
            <a:r>
              <a:rPr i="0" lang="en-US" u="none" cap="none" strike="noStrike">
                <a:solidFill>
                  <a:srgbClr val="000000"/>
                </a:solidFill>
              </a:rPr>
              <a:t>έρευνα για το επίπεδο ένταξης που βίωσαν οι μαθητές κατά τη διάρκεια της δραστηριότητας.</a:t>
            </a:r>
            <a:endParaRPr i="0" u="none" cap="none" strike="noStrike">
              <a:solidFill>
                <a:srgbClr val="000000"/>
              </a:solidFill>
            </a:endParaRPr>
          </a:p>
          <a:p>
            <a:pPr indent="0" lvl="0" marL="914400" rtl="0" algn="l">
              <a:lnSpc>
                <a:spcPct val="100000"/>
              </a:lnSpc>
              <a:spcBef>
                <a:spcPts val="0"/>
              </a:spcBef>
              <a:spcAft>
                <a:spcPts val="0"/>
              </a:spcAft>
              <a:buSzPts val="1400"/>
              <a:buNone/>
            </a:pPr>
            <a:r>
              <a:t/>
            </a:r>
            <a:endParaRPr>
              <a:solidFill>
                <a:srgbClr val="00000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a:solidFill>
                  <a:srgbClr val="404040"/>
                </a:solidFill>
              </a:rPr>
              <a:t>Γλώσσα ρόλων ελέγχου: αντικατάσταση στερεοτυπικών όρων. Αποφύγετε τους έμφυλους όρους.  </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Εναλλαγή ρόλων: </a:t>
            </a:r>
            <a:r>
              <a:rPr i="0" lang="en-US">
                <a:solidFill>
                  <a:srgbClr val="404040"/>
                </a:solidFill>
              </a:rPr>
              <a:t>Αποτρέψτε την τυποποίηση χρησιμοποιώντας τυχαία ανάθεση ή επιλογή του μαθητή.</a:t>
            </a:r>
            <a:endParaRPr/>
          </a:p>
          <a:p>
            <a:pPr indent="-158750" lvl="1" marL="628650" marR="0" rtl="0" algn="l">
              <a:lnSpc>
                <a:spcPct val="100000"/>
              </a:lnSpc>
              <a:spcBef>
                <a:spcPts val="0"/>
              </a:spcBef>
              <a:spcAft>
                <a:spcPts val="0"/>
              </a:spcAft>
              <a:buClr>
                <a:srgbClr val="000000"/>
              </a:buClr>
              <a:buSzPts val="1200"/>
              <a:buFont typeface="Calibri"/>
              <a:buChar char="•"/>
            </a:pPr>
            <a:r>
              <a:rPr i="1" lang="en-US" u="none" cap="none" strike="noStrike">
                <a:solidFill>
                  <a:srgbClr val="000000"/>
                </a:solidFill>
              </a:rPr>
              <a:t>Επισημάνετε τις συνδέσεις με τον πραγματικό κόσμο, δείχνοντας πώς οι ρόλοι αντικατοπτρίζουν τις θέσεις εργασίας στον τομέα της τεχνολογίας.</a:t>
            </a:r>
            <a:endParaRPr b="1"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83" name="Google Shape;183;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g329f623bc3f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στη Δραστηριότητα #2.</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Δημιουργήστε μικρές ομάδες των 3-4 ατόμων  </a:t>
            </a:r>
            <a:endParaRPr b="1">
              <a:solidFill>
                <a:srgbClr val="404040"/>
              </a:solidFill>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Κάθε διδάσκων μοιράζεται ένα από τα ερωτήματα πρόκλησης από την Ενότητα 1, τα οποία επεξεργάζεται στη Δραστηριότητα #2.</a:t>
            </a:r>
            <a:endParaRPr/>
          </a:p>
          <a:p>
            <a:pPr indent="-317500" lvl="0" marL="457200" rtl="0" algn="l">
              <a:lnSpc>
                <a:spcPct val="100000"/>
              </a:lnSpc>
              <a:spcBef>
                <a:spcPts val="0"/>
              </a:spcBef>
              <a:spcAft>
                <a:spcPts val="0"/>
              </a:spcAft>
              <a:buClr>
                <a:srgbClr val="404040"/>
              </a:buClr>
              <a:buSzPts val="1400"/>
              <a:buChar char="●"/>
            </a:pPr>
            <a:r>
              <a:rPr b="1" lang="en-US">
                <a:solidFill>
                  <a:srgbClr val="404040"/>
                </a:solidFill>
              </a:rPr>
              <a:t>Μαζί οι εκπαιδευτικοί κάνουν καταιγισμό ιδεών για 2-3 πιθανές στρατηγικές παρέμβασης για κάθε ερώτησή τους.</a:t>
            </a:r>
            <a:endParaRPr/>
          </a:p>
          <a:p>
            <a:pPr indent="0" lvl="0" marL="0" rtl="0" algn="l">
              <a:lnSpc>
                <a:spcPct val="100000"/>
              </a:lnSpc>
              <a:spcBef>
                <a:spcPts val="0"/>
              </a:spcBef>
              <a:spcAft>
                <a:spcPts val="0"/>
              </a:spcAft>
              <a:buClr>
                <a:srgbClr val="404040"/>
              </a:buClr>
              <a:buSzPts val="2200"/>
              <a:buNone/>
            </a:pPr>
            <a:r>
              <a:rPr lang="en-US">
                <a:solidFill>
                  <a:srgbClr val="404040"/>
                </a:solidFill>
              </a:rPr>
              <a:t> Οι εκπαιδευτικοί καταφεύγουν στον κατάλογο για να σκεφτούν και να αξιολογήσουν κάθε παρέμβαση:</a:t>
            </a:r>
            <a:endParaRPr/>
          </a:p>
          <a:p>
            <a:pPr indent="-330200" lvl="8" marL="342900" rtl="0" algn="l">
              <a:lnSpc>
                <a:spcPct val="100000"/>
              </a:lnSpc>
              <a:spcBef>
                <a:spcPts val="0"/>
              </a:spcBef>
              <a:spcAft>
                <a:spcPts val="0"/>
              </a:spcAft>
              <a:buSzPts val="1200"/>
              <a:buFont typeface="Calibri"/>
              <a:buChar char="-"/>
            </a:pPr>
            <a:r>
              <a:rPr i="1" lang="en-US">
                <a:solidFill>
                  <a:schemeClr val="dk1"/>
                </a:solidFill>
              </a:rPr>
              <a:t>Είναι ευθυγραμμισμένο με τις αρχές της εκπαίδευσης στην πληροφορική;</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Αντιμετωπίζει την ένταξη των φύλων;</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Είναι πρακτικά εφαρμόσιμο;</a:t>
            </a:r>
            <a:endParaRPr i="1">
              <a:solidFill>
                <a:schemeClr val="dk1"/>
              </a:solidFill>
            </a:endParaRPr>
          </a:p>
          <a:p>
            <a:pPr indent="-330200" lvl="5" marL="342900" rtl="0" algn="l">
              <a:lnSpc>
                <a:spcPct val="100000"/>
              </a:lnSpc>
              <a:spcBef>
                <a:spcPts val="0"/>
              </a:spcBef>
              <a:spcAft>
                <a:spcPts val="0"/>
              </a:spcAft>
              <a:buSzPts val="1200"/>
              <a:buFont typeface="Calibri"/>
              <a:buChar char="-"/>
            </a:pPr>
            <a:r>
              <a:rPr i="1" lang="en-US">
                <a:solidFill>
                  <a:schemeClr val="dk1"/>
                </a:solidFill>
              </a:rPr>
              <a:t>Ποια μετρήσιμα αποτελέσματα θα μπορούσαμε να παρακολουθήσουμε;</a:t>
            </a:r>
            <a:endParaRPr i="1">
              <a:solidFill>
                <a:schemeClr val="dk1"/>
              </a:solidFill>
            </a:endParaRPr>
          </a:p>
          <a:p>
            <a:pPr indent="-228600" lvl="4" marL="457200" rtl="0" algn="l">
              <a:lnSpc>
                <a:spcPct val="100000"/>
              </a:lnSpc>
              <a:spcBef>
                <a:spcPts val="0"/>
              </a:spcBef>
              <a:spcAft>
                <a:spcPts val="0"/>
              </a:spcAft>
              <a:buClr>
                <a:srgbClr val="404040"/>
              </a:buClr>
              <a:buSzPts val="2200"/>
              <a:buFont typeface="Calibri"/>
              <a:buNone/>
            </a:pPr>
            <a:r>
              <a:t/>
            </a:r>
            <a:endParaRPr b="1">
              <a:solidFill>
                <a:srgbClr val="404040"/>
              </a:solidFill>
            </a:endParaRPr>
          </a:p>
          <a:p>
            <a:pPr indent="-304800" lvl="4" marL="457200" rtl="0" algn="l">
              <a:lnSpc>
                <a:spcPct val="100000"/>
              </a:lnSpc>
              <a:spcBef>
                <a:spcPts val="0"/>
              </a:spcBef>
              <a:spcAft>
                <a:spcPts val="0"/>
              </a:spcAft>
              <a:buClr>
                <a:srgbClr val="404040"/>
              </a:buClr>
              <a:buSzPts val="1200"/>
              <a:buFont typeface="Calibri"/>
              <a:buChar char="●"/>
            </a:pPr>
            <a:r>
              <a:rPr b="1" lang="en-US">
                <a:solidFill>
                  <a:schemeClr val="dk1"/>
                </a:solidFill>
              </a:rPr>
              <a:t>Κοινή χρήση από τις ομάδες: κάθε ομάδα παρουσιάζει στην ομάδα μία ιδέα παρέμβασης.</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192" name="Google Shape;192;g329f623bc3f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29f623bc3f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sz="1100">
                <a:solidFill>
                  <a:srgbClr val="1D1D1B"/>
                </a:solidFill>
              </a:rPr>
              <a:t>Αυτή η διαφάνεια σας δίνει τη δυνατότητα να παρουσιάσετε τα 3 πρώτα βήματα της διαδικασίας 5 βημάτων για τη δημιουργία ενός σχεδίου έρευνας δράσης.</a:t>
            </a:r>
            <a:endParaRPr sz="1100"/>
          </a:p>
          <a:p>
            <a:pPr indent="0" lvl="0" marL="228600" rtl="0" algn="l">
              <a:lnSpc>
                <a:spcPct val="100000"/>
              </a:lnSpc>
              <a:spcBef>
                <a:spcPts val="0"/>
              </a:spcBef>
              <a:spcAft>
                <a:spcPts val="0"/>
              </a:spcAft>
              <a:buSzPts val="1400"/>
              <a:buFont typeface="Arial"/>
              <a:buNone/>
            </a:pPr>
            <a:r>
              <a:t/>
            </a:r>
            <a:endParaRPr i="1"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Ερευνητικό ερώτημα: </a:t>
            </a:r>
            <a:r>
              <a:rPr lang="en-US" sz="1100">
                <a:solidFill>
                  <a:srgbClr val="1D1D1B"/>
                </a:solidFill>
              </a:rPr>
              <a:t>βελτίωση του ερωτήματος της Ενότητας 1 με τη χρήση των κριτηρίων SMART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Συγκεκριμένο | Μετρήσιμο | Δράσιμο | Σχετικό | Χρονοδιάγραμμα</a:t>
            </a:r>
            <a:endParaRPr sz="1100"/>
          </a:p>
          <a:p>
            <a:pPr indent="0" lvl="1" marL="457200" rtl="0" algn="l">
              <a:lnSpc>
                <a:spcPct val="100000"/>
              </a:lnSpc>
              <a:spcBef>
                <a:spcPts val="0"/>
              </a:spcBef>
              <a:spcAft>
                <a:spcPts val="0"/>
              </a:spcAft>
              <a:buSzPts val="1400"/>
              <a:buFont typeface="Arial"/>
              <a:buNone/>
            </a:pPr>
            <a:r>
              <a:t/>
            </a:r>
            <a:endParaRPr i="0" sz="1100">
              <a:solidFill>
                <a:srgbClr val="404040"/>
              </a:solidFill>
            </a:endParaRPr>
          </a:p>
          <a:p>
            <a:pPr indent="0" lvl="1" marL="457200" rtl="0" algn="l">
              <a:lnSpc>
                <a:spcPct val="100000"/>
              </a:lnSpc>
              <a:spcBef>
                <a:spcPts val="0"/>
              </a:spcBef>
              <a:spcAft>
                <a:spcPts val="0"/>
              </a:spcAft>
              <a:buSzPts val="1400"/>
              <a:buFont typeface="Arial"/>
              <a:buNone/>
            </a:pPr>
            <a:r>
              <a:rPr i="0" lang="en-US" sz="1100">
                <a:solidFill>
                  <a:srgbClr val="404040"/>
                </a:solidFill>
              </a:rPr>
              <a:t>Παράδειγμα:</a:t>
            </a:r>
            <a:endParaRPr sz="1100"/>
          </a:p>
          <a:p>
            <a:pPr indent="0" lvl="1" marL="457200" rtl="0" algn="l">
              <a:lnSpc>
                <a:spcPct val="100000"/>
              </a:lnSpc>
              <a:spcBef>
                <a:spcPts val="0"/>
              </a:spcBef>
              <a:spcAft>
                <a:spcPts val="0"/>
              </a:spcAft>
              <a:buSzPts val="1400"/>
              <a:buFont typeface="Arial"/>
              <a:buNone/>
            </a:pPr>
            <a:r>
              <a:rPr i="1" lang="en-US" sz="1100">
                <a:solidFill>
                  <a:srgbClr val="404040"/>
                </a:solidFill>
              </a:rPr>
              <a:t>πριν: </a:t>
            </a:r>
            <a:r>
              <a:rPr i="0" lang="en-US" sz="1100">
                <a:solidFill>
                  <a:srgbClr val="404040"/>
                </a:solidFill>
              </a:rPr>
              <a:t>Πώς να εμπλέξουμε τα κορίτσια στον προγραμματισμό;</a:t>
            </a:r>
            <a:endParaRPr sz="1100"/>
          </a:p>
          <a:p>
            <a:pPr indent="-228600" lvl="0" marL="457200" marR="0" rtl="0" algn="l">
              <a:lnSpc>
                <a:spcPct val="100000"/>
              </a:lnSpc>
              <a:spcBef>
                <a:spcPts val="0"/>
              </a:spcBef>
              <a:spcAft>
                <a:spcPts val="0"/>
              </a:spcAft>
              <a:buClr>
                <a:srgbClr val="000000"/>
              </a:buClr>
              <a:buSzPts val="1400"/>
              <a:buFont typeface="Arial"/>
              <a:buNone/>
            </a:pPr>
            <a:r>
              <a:rPr i="1" lang="en-US" sz="1100"/>
              <a:t>	μετά: </a:t>
            </a:r>
            <a:r>
              <a:rPr i="0" lang="en-US" sz="1100">
                <a:solidFill>
                  <a:srgbClr val="404040"/>
                </a:solidFill>
              </a:rPr>
              <a:t>Πώς ο σχεδιασμός αλγορίθμων υπό την καθοδήγηση των συνομηλίκων αυξάνει τη συμμετοχή των κοριτσιών σε ομαδικές εργασίες Python σε διάστημα 4 εβδομάδων;</a:t>
            </a:r>
            <a:endParaRPr sz="1100"/>
          </a:p>
          <a:p>
            <a:pPr indent="-228600" lvl="0" marL="457200" marR="0" rtl="0" algn="l">
              <a:lnSpc>
                <a:spcPct val="100000"/>
              </a:lnSpc>
              <a:spcBef>
                <a:spcPts val="0"/>
              </a:spcBef>
              <a:spcAft>
                <a:spcPts val="0"/>
              </a:spcAft>
              <a:buClr>
                <a:srgbClr val="000000"/>
              </a:buClr>
              <a:buSzPts val="1400"/>
              <a:buFont typeface="Arial"/>
              <a:buNone/>
            </a:pPr>
            <a:r>
              <a:t/>
            </a:r>
            <a:endParaRPr b="1" i="0" sz="1100">
              <a:solidFill>
                <a:srgbClr val="404040"/>
              </a:solidFill>
            </a:endParaRPr>
          </a:p>
          <a:p>
            <a:pPr indent="-298450" lvl="0" marL="457200" rtl="0" algn="l">
              <a:lnSpc>
                <a:spcPct val="100000"/>
              </a:lnSpc>
              <a:spcBef>
                <a:spcPts val="0"/>
              </a:spcBef>
              <a:spcAft>
                <a:spcPts val="0"/>
              </a:spcAft>
              <a:buClr>
                <a:srgbClr val="1D1D1B"/>
              </a:buClr>
              <a:buSzPts val="1100"/>
              <a:buChar char="●"/>
            </a:pPr>
            <a:r>
              <a:rPr b="1" lang="en-US" sz="1100">
                <a:solidFill>
                  <a:srgbClr val="1D1D1B"/>
                </a:solidFill>
              </a:rPr>
              <a:t>Στρατηγική παρέμβασης:</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Οι εκπαιδευόμενοι επιλέγουν μία στρατηγική από τον καταιγισμό ιδεών της προηγούμενης δραστηριότητας και την βελτιώνουν ώστε να διασφαλίσουν ότι (α) ευθυγραμμίζεται με τους στόχους της πληροφορικής και (β) έχει σχεδιαστεί για την αντιμετώπιση της αιτίας. </a:t>
            </a:r>
            <a:endParaRPr sz="1100"/>
          </a:p>
          <a:p>
            <a:pPr indent="0" lvl="0" marL="228600" rtl="0" algn="l">
              <a:lnSpc>
                <a:spcPct val="100000"/>
              </a:lnSpc>
              <a:spcBef>
                <a:spcPts val="0"/>
              </a:spcBef>
              <a:spcAft>
                <a:spcPts val="0"/>
              </a:spcAft>
              <a:buSzPts val="1400"/>
              <a:buFont typeface="Arial"/>
              <a:buNone/>
            </a:pPr>
            <a:r>
              <a:t/>
            </a:r>
            <a:endParaRPr sz="1100">
              <a:solidFill>
                <a:srgbClr val="1D1D1B"/>
              </a:solidFill>
            </a:endParaRPr>
          </a:p>
          <a:p>
            <a:pPr indent="-152400" lvl="0" marL="400050" rtl="0" algn="l">
              <a:lnSpc>
                <a:spcPct val="100000"/>
              </a:lnSpc>
              <a:spcBef>
                <a:spcPts val="0"/>
              </a:spcBef>
              <a:spcAft>
                <a:spcPts val="0"/>
              </a:spcAft>
              <a:buSzPts val="1100"/>
              <a:buFont typeface="Calibri"/>
              <a:buChar char="•"/>
            </a:pPr>
            <a:r>
              <a:rPr b="1" lang="en-US" sz="1100">
                <a:solidFill>
                  <a:srgbClr val="1D1D1B"/>
                </a:solidFill>
              </a:rPr>
              <a:t>Βήματα υλοποίησης:</a:t>
            </a:r>
            <a:endParaRPr b="1" sz="1100"/>
          </a:p>
          <a:p>
            <a:pPr indent="0" lvl="0" marL="228600" rtl="0" algn="l">
              <a:lnSpc>
                <a:spcPct val="100000"/>
              </a:lnSpc>
              <a:spcBef>
                <a:spcPts val="0"/>
              </a:spcBef>
              <a:spcAft>
                <a:spcPts val="0"/>
              </a:spcAft>
              <a:buSzPts val="1400"/>
              <a:buFont typeface="Arial"/>
              <a:buNone/>
            </a:pPr>
            <a:r>
              <a:rPr lang="en-US" sz="1100">
                <a:solidFill>
                  <a:srgbClr val="1D1D1B"/>
                </a:solidFill>
              </a:rPr>
              <a:t>Οι μαθητές απαντούν στις τρεις ακόλουθες ερωτήσεις: </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Τι θα κάνεις;,</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Πότε θα το κάνετε;,</a:t>
            </a:r>
            <a:endParaRPr sz="1100"/>
          </a:p>
          <a:p>
            <a:pPr indent="-152400" lvl="0" marL="400050" rtl="0" algn="l">
              <a:lnSpc>
                <a:spcPct val="100000"/>
              </a:lnSpc>
              <a:spcBef>
                <a:spcPts val="0"/>
              </a:spcBef>
              <a:spcAft>
                <a:spcPts val="0"/>
              </a:spcAft>
              <a:buSzPts val="1100"/>
              <a:buFont typeface="Calibri"/>
              <a:buChar char="-"/>
            </a:pPr>
            <a:r>
              <a:rPr i="1" lang="en-US" sz="1100">
                <a:solidFill>
                  <a:srgbClr val="1D1D1B"/>
                </a:solidFill>
              </a:rPr>
              <a:t>Ποιος εμπλέκεται;</a:t>
            </a:r>
            <a:endParaRPr sz="1100"/>
          </a:p>
          <a:p>
            <a:pPr indent="-82550" lvl="0" marL="400050" rtl="0" algn="l">
              <a:lnSpc>
                <a:spcPct val="100000"/>
              </a:lnSpc>
              <a:spcBef>
                <a:spcPts val="0"/>
              </a:spcBef>
              <a:spcAft>
                <a:spcPts val="0"/>
              </a:spcAft>
              <a:buSzPts val="1400"/>
              <a:buFont typeface="Calibri"/>
              <a:buNone/>
            </a:pPr>
            <a:r>
              <a:t/>
            </a:r>
            <a:endParaRPr i="1" sz="1100">
              <a:solidFill>
                <a:srgbClr val="1D1D1B"/>
              </a:solidFill>
            </a:endParaRPr>
          </a:p>
          <a:p>
            <a:pPr indent="0" lvl="0" marL="228600" rtl="0" algn="l">
              <a:lnSpc>
                <a:spcPct val="100000"/>
              </a:lnSpc>
              <a:spcBef>
                <a:spcPts val="0"/>
              </a:spcBef>
              <a:spcAft>
                <a:spcPts val="0"/>
              </a:spcAft>
              <a:buSzPts val="1400"/>
              <a:buFont typeface="Arial"/>
              <a:buNone/>
            </a:pPr>
            <a:r>
              <a:rPr lang="en-US" sz="1100">
                <a:solidFill>
                  <a:srgbClr val="1D1D1B"/>
                </a:solidFill>
              </a:rPr>
              <a:t>Χωρίστε την παρέμβασή σας σε τρία βήματα με καθορισμένη προθεσμία. </a:t>
            </a:r>
            <a:endParaRPr sz="1100"/>
          </a:p>
          <a:p>
            <a:pPr indent="0" lvl="0" marL="228600" rtl="0" algn="l">
              <a:lnSpc>
                <a:spcPct val="100000"/>
              </a:lnSpc>
              <a:spcBef>
                <a:spcPts val="0"/>
              </a:spcBef>
              <a:spcAft>
                <a:spcPts val="0"/>
              </a:spcAft>
              <a:buSzPts val="1400"/>
              <a:buFont typeface="Calibri"/>
              <a:buNone/>
            </a:pPr>
            <a:r>
              <a:t/>
            </a:r>
            <a:endParaRPr sz="1100">
              <a:solidFill>
                <a:srgbClr val="1D1D1B"/>
              </a:solidFill>
            </a:endParaRPr>
          </a:p>
          <a:p>
            <a:pPr indent="0" lvl="0" marL="228600" rtl="0" algn="l">
              <a:lnSpc>
                <a:spcPct val="100000"/>
              </a:lnSpc>
              <a:spcBef>
                <a:spcPts val="0"/>
              </a:spcBef>
              <a:spcAft>
                <a:spcPts val="0"/>
              </a:spcAft>
              <a:buSzPts val="1400"/>
              <a:buFont typeface="Arial"/>
              <a:buNone/>
            </a:pPr>
            <a:r>
              <a:rPr b="1" i="1" lang="en-US" sz="1100" u="sng">
                <a:solidFill>
                  <a:srgbClr val="404040"/>
                </a:solidFill>
              </a:rPr>
              <a:t>Παράδειγμα:</a:t>
            </a:r>
            <a:endParaRPr b="1"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1:</a:t>
            </a:r>
            <a:r>
              <a:rPr i="0" lang="en-US" sz="1100">
                <a:solidFill>
                  <a:srgbClr val="404040"/>
                </a:solidFill>
              </a:rPr>
              <a:t> Εκπαίδευση των μαθητών στα πρωτόκολλα προγραμματισμού σε ζεύγη.</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2-3: </a:t>
            </a:r>
            <a:r>
              <a:rPr i="0" lang="en-US" sz="1100">
                <a:solidFill>
                  <a:srgbClr val="404040"/>
                </a:solidFill>
              </a:rPr>
              <a:t>Αναθέστε ζεύγη με ισορροπία μεταξύ των δύο φύλων- τα κορίτσια αναλαμβάνουν καθήκοντα εντοπισμού σφαλμάτων.</a:t>
            </a:r>
            <a:endParaRPr sz="1100"/>
          </a:p>
          <a:p>
            <a:pPr indent="0" lvl="0" marL="228600" rtl="0" algn="l">
              <a:lnSpc>
                <a:spcPct val="100000"/>
              </a:lnSpc>
              <a:spcBef>
                <a:spcPts val="0"/>
              </a:spcBef>
              <a:spcAft>
                <a:spcPts val="0"/>
              </a:spcAft>
              <a:buSzPts val="1400"/>
              <a:buFont typeface="Arial"/>
              <a:buNone/>
            </a:pPr>
            <a:r>
              <a:rPr i="1" lang="en-US" sz="1100">
                <a:solidFill>
                  <a:srgbClr val="404040"/>
                </a:solidFill>
              </a:rPr>
              <a:t>Εβδομάδα 4:</a:t>
            </a:r>
            <a:r>
              <a:rPr i="0" lang="en-US" sz="1100">
                <a:solidFill>
                  <a:srgbClr val="404040"/>
                </a:solidFill>
              </a:rPr>
              <a:t> Έρευνα για την εμπειρία των φοιτητών.</a:t>
            </a:r>
            <a:endParaRPr sz="1100"/>
          </a:p>
          <a:p>
            <a:pPr indent="0" lvl="0" marL="228600" rtl="0" algn="l">
              <a:lnSpc>
                <a:spcPct val="100000"/>
              </a:lnSpc>
              <a:spcBef>
                <a:spcPts val="0"/>
              </a:spcBef>
              <a:spcAft>
                <a:spcPts val="0"/>
              </a:spcAft>
              <a:buSzPts val="1400"/>
              <a:buFont typeface="Arial"/>
              <a:buNone/>
            </a:pPr>
            <a:r>
              <a:t/>
            </a:r>
            <a:endParaRPr i="0" sz="1100">
              <a:solidFill>
                <a:srgbClr val="404040"/>
              </a:solidFill>
            </a:endParaRPr>
          </a:p>
          <a:p>
            <a:pPr indent="0" lvl="0" marL="0" rtl="0" algn="l">
              <a:lnSpc>
                <a:spcPct val="100000"/>
              </a:lnSpc>
              <a:spcBef>
                <a:spcPts val="1000"/>
              </a:spcBef>
              <a:spcAft>
                <a:spcPts val="1000"/>
              </a:spcAft>
              <a:buSzPts val="1100"/>
              <a:buNone/>
            </a:pPr>
            <a:r>
              <a:t/>
            </a:r>
            <a:endParaRPr sz="1100">
              <a:solidFill>
                <a:srgbClr val="1D1D1B"/>
              </a:solidFill>
            </a:endParaRPr>
          </a:p>
        </p:txBody>
      </p:sp>
      <p:sp>
        <p:nvSpPr>
          <p:cNvPr id="199" name="Google Shape;199;g329f623bc3f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p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Αυτή η διαφάνεια σας δίνει τη δυνατότητα να παρουσιάσετε το 4ο πρώτο βήμα της διαδικασίας 5 βημάτων για τη δημιουργία ενός σχεδίου έρευνας δράσης.</a:t>
            </a:r>
            <a:endParaRPr/>
          </a:p>
          <a:p>
            <a:pPr indent="0" lvl="0" marL="228600" rtl="0" algn="l">
              <a:lnSpc>
                <a:spcPct val="100000"/>
              </a:lnSpc>
              <a:spcBef>
                <a:spcPts val="0"/>
              </a:spcBef>
              <a:spcAft>
                <a:spcPts val="0"/>
              </a:spcAft>
              <a:buSzPts val="1400"/>
              <a:buFont typeface="Arial"/>
              <a:buNone/>
            </a:pPr>
            <a:r>
              <a:t/>
            </a:r>
            <a:endParaRPr/>
          </a:p>
          <a:p>
            <a:pPr indent="-158750" lvl="0" marL="400050" rtl="0" algn="l">
              <a:lnSpc>
                <a:spcPct val="100000"/>
              </a:lnSpc>
              <a:spcBef>
                <a:spcPts val="0"/>
              </a:spcBef>
              <a:spcAft>
                <a:spcPts val="0"/>
              </a:spcAft>
              <a:buSzPts val="1200"/>
              <a:buFont typeface="Calibri"/>
              <a:buChar char="•"/>
            </a:pPr>
            <a:r>
              <a:rPr lang="en-US">
                <a:solidFill>
                  <a:srgbClr val="1D1D1B"/>
                </a:solidFill>
              </a:rPr>
              <a:t>Μέθοδοι συλλογής δεδομένων</a:t>
            </a:r>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επιλέγουν 1 έως 2 μεθόδους για τη μέτρηση του αντίκτυπου.</a:t>
            </a:r>
            <a:endParaRPr/>
          </a:p>
          <a:p>
            <a:pPr indent="0" lvl="0" marL="228600" rtl="0" algn="l">
              <a:lnSpc>
                <a:spcPct val="100000"/>
              </a:lnSpc>
              <a:spcBef>
                <a:spcPts val="0"/>
              </a:spcBef>
              <a:spcAft>
                <a:spcPts val="0"/>
              </a:spcAft>
              <a:buSzPts val="1400"/>
              <a:buFont typeface="Arial"/>
              <a:buNone/>
            </a:pPr>
            <a:r>
              <a:rPr i="1" lang="en-US">
                <a:solidFill>
                  <a:srgbClr val="1D1D1B"/>
                </a:solidFill>
              </a:rPr>
              <a:t>Ποιοτικά: Ποιοι αριθμοί θα δείξουν την αλλαγή;</a:t>
            </a:r>
            <a:endParaRPr/>
          </a:p>
          <a:p>
            <a:pPr indent="0" lvl="0" marL="228600" rtl="0" algn="l">
              <a:lnSpc>
                <a:spcPct val="100000"/>
              </a:lnSpc>
              <a:spcBef>
                <a:spcPts val="0"/>
              </a:spcBef>
              <a:spcAft>
                <a:spcPts val="0"/>
              </a:spcAft>
              <a:buSzPts val="1400"/>
              <a:buFont typeface="Arial"/>
              <a:buNone/>
            </a:pPr>
            <a:r>
              <a:rPr i="1" lang="en-US">
                <a:solidFill>
                  <a:srgbClr val="1D1D1B"/>
                </a:solidFill>
              </a:rPr>
              <a:t>Ποσοτικά: Ποιες ιστορίες ή ανατροφοδότηση θα αποκαλύψουν το γιατί;</a:t>
            </a:r>
            <a:endParaRPr/>
          </a:p>
          <a:p>
            <a:pPr indent="0" lvl="0" marL="228600" rtl="0" algn="l">
              <a:lnSpc>
                <a:spcPct val="100000"/>
              </a:lnSpc>
              <a:spcBef>
                <a:spcPts val="0"/>
              </a:spcBef>
              <a:spcAft>
                <a:spcPts val="0"/>
              </a:spcAft>
              <a:buSzPts val="1400"/>
              <a:buFont typeface="Arial"/>
              <a:buNone/>
            </a:pPr>
            <a:r>
              <a:t/>
            </a:r>
            <a:endParaRPr i="1">
              <a:solidFill>
                <a:srgbClr val="1D1D1B"/>
              </a:solidFill>
            </a:endParaRPr>
          </a:p>
          <a:p>
            <a:pPr indent="0" lvl="0" marL="228600" rtl="0" algn="l">
              <a:lnSpc>
                <a:spcPct val="100000"/>
              </a:lnSpc>
              <a:spcBef>
                <a:spcPts val="0"/>
              </a:spcBef>
              <a:spcAft>
                <a:spcPts val="0"/>
              </a:spcAft>
              <a:buSzPts val="1400"/>
              <a:buFont typeface="Arial"/>
              <a:buNone/>
            </a:pPr>
            <a:r>
              <a:rPr i="1" lang="en-US">
                <a:solidFill>
                  <a:srgbClr val="1D1D1B"/>
                </a:solidFill>
              </a:rPr>
              <a:t>Καθορίζουν σαφώς τη </a:t>
            </a:r>
            <a:r>
              <a:rPr b="1" i="1" lang="en-US">
                <a:solidFill>
                  <a:srgbClr val="1D1D1B"/>
                </a:solidFill>
              </a:rPr>
              <a:t>μέθοδο</a:t>
            </a:r>
            <a:r>
              <a:rPr i="1" lang="en-US">
                <a:solidFill>
                  <a:srgbClr val="1D1D1B"/>
                </a:solidFill>
              </a:rPr>
              <a:t>, </a:t>
            </a:r>
            <a:r>
              <a:rPr b="1" i="1" lang="en-US">
                <a:solidFill>
                  <a:srgbClr val="1D1D1B"/>
                </a:solidFill>
              </a:rPr>
              <a:t>τι πρέπει να παρακολουθείται</a:t>
            </a:r>
            <a:r>
              <a:rPr i="1" lang="en-US">
                <a:solidFill>
                  <a:srgbClr val="1D1D1B"/>
                </a:solidFill>
              </a:rPr>
              <a:t>, το </a:t>
            </a:r>
            <a:r>
              <a:rPr b="1" i="1" lang="en-US">
                <a:solidFill>
                  <a:srgbClr val="1D1D1B"/>
                </a:solidFill>
              </a:rPr>
              <a:t>εργαλείο </a:t>
            </a:r>
            <a:r>
              <a:rPr i="1" lang="en-US">
                <a:solidFill>
                  <a:srgbClr val="1D1D1B"/>
                </a:solidFill>
              </a:rPr>
              <a:t>και τη </a:t>
            </a:r>
            <a:r>
              <a:rPr b="1" i="1" lang="en-US">
                <a:solidFill>
                  <a:srgbClr val="1D1D1B"/>
                </a:solidFill>
              </a:rPr>
              <a:t>συχνότητα</a:t>
            </a:r>
            <a:r>
              <a:rPr i="1" lang="en-US">
                <a:solidFill>
                  <a:srgbClr val="1D1D1B"/>
                </a:solidFill>
              </a:rPr>
              <a:t>.</a:t>
            </a:r>
            <a:endParaRPr/>
          </a:p>
          <a:p>
            <a:pPr indent="0" lvl="0" marL="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Σχέδιο συνεργασίας</a:t>
            </a:r>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χαρτογραφούν το δίκτυο υποστήριξής τους:</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Συνάδελφοι: </a:t>
            </a:r>
            <a:r>
              <a:rPr i="0" lang="en-US">
                <a:solidFill>
                  <a:srgbClr val="1D1D1B"/>
                </a:solidFill>
              </a:rPr>
              <a:t>ποιος θα βοηθήσει στην υλοποίηση/ανάλυση;</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Φοιτητές: </a:t>
            </a:r>
            <a:r>
              <a:rPr i="0" lang="en-US">
                <a:solidFill>
                  <a:srgbClr val="1D1D1B"/>
                </a:solidFill>
              </a:rPr>
              <a:t>πώς οι μαθητές θα συνδιαχειρίζονται τη διαδικασία;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Καθορίζουν με σαφήνεια τον τύπο του "</a:t>
            </a:r>
            <a:r>
              <a:rPr b="1" i="0" lang="en-US">
                <a:solidFill>
                  <a:srgbClr val="1D1D1B"/>
                </a:solidFill>
              </a:rPr>
              <a:t>συνεργάτη</a:t>
            </a:r>
            <a:r>
              <a:rPr i="0" lang="en-US">
                <a:solidFill>
                  <a:srgbClr val="1D1D1B"/>
                </a:solidFill>
              </a:rPr>
              <a:t>", τον </a:t>
            </a:r>
            <a:r>
              <a:rPr b="1" i="0" lang="en-US">
                <a:solidFill>
                  <a:srgbClr val="1D1D1B"/>
                </a:solidFill>
              </a:rPr>
              <a:t>ρόλο </a:t>
            </a:r>
            <a:r>
              <a:rPr i="0" lang="en-US">
                <a:solidFill>
                  <a:srgbClr val="1D1D1B"/>
                </a:solidFill>
              </a:rPr>
              <a:t>του και τη </a:t>
            </a:r>
            <a:r>
              <a:rPr b="1" i="0" lang="en-US">
                <a:solidFill>
                  <a:srgbClr val="1D1D1B"/>
                </a:solidFill>
              </a:rPr>
              <a:t>δράση</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a:solidFill>
                <a:srgbClr val="1D1D1B"/>
              </a:solidFill>
            </a:endParaRPr>
          </a:p>
        </p:txBody>
      </p:sp>
      <p:sp>
        <p:nvSpPr>
          <p:cNvPr id="208" name="Google Shape;208;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1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i="1" lang="en-US">
                <a:solidFill>
                  <a:srgbClr val="1D1D1B"/>
                </a:solidFill>
              </a:rPr>
              <a:t>Αυτή η διαφάνεια σας επιτρέπει να παρουσιάσετε το 5ο βήμα της διαδικασίας 5 βημάτων για την οικοδόμηση ενός Σχεδίου Έρευνας Δράσης.</a:t>
            </a:r>
            <a:endParaRPr i="1">
              <a:solidFill>
                <a:srgbClr val="1D1D1B"/>
              </a:solidFill>
            </a:endParaRPr>
          </a:p>
          <a:p>
            <a:pPr indent="0" lvl="0" marL="228600" rtl="0" algn="l">
              <a:lnSpc>
                <a:spcPct val="100000"/>
              </a:lnSpc>
              <a:spcBef>
                <a:spcPts val="0"/>
              </a:spcBef>
              <a:spcAft>
                <a:spcPts val="0"/>
              </a:spcAft>
              <a:buSzPts val="1400"/>
              <a:buFont typeface="Arial"/>
              <a:buNone/>
            </a:pPr>
            <a:r>
              <a:t/>
            </a:r>
            <a:endParaRPr>
              <a:solidFill>
                <a:srgbClr val="1D1D1B"/>
              </a:solidFill>
            </a:endParaRPr>
          </a:p>
          <a:p>
            <a:pPr indent="-158750" lvl="0" marL="400050" rtl="0" algn="l">
              <a:lnSpc>
                <a:spcPct val="100000"/>
              </a:lnSpc>
              <a:spcBef>
                <a:spcPts val="0"/>
              </a:spcBef>
              <a:spcAft>
                <a:spcPts val="0"/>
              </a:spcAft>
              <a:buSzPts val="1200"/>
              <a:buFont typeface="Calibri"/>
              <a:buChar char="•"/>
            </a:pPr>
            <a:r>
              <a:rPr lang="en-US">
                <a:solidFill>
                  <a:srgbClr val="1D1D1B"/>
                </a:solidFill>
              </a:rPr>
              <a:t>Σχέδιο συνεργασίας</a:t>
            </a:r>
            <a:endParaRPr/>
          </a:p>
          <a:p>
            <a:pPr indent="0" lvl="0" marL="228600" rtl="0" algn="l">
              <a:lnSpc>
                <a:spcPct val="100000"/>
              </a:lnSpc>
              <a:spcBef>
                <a:spcPts val="0"/>
              </a:spcBef>
              <a:spcAft>
                <a:spcPts val="0"/>
              </a:spcAft>
              <a:buSzPts val="1400"/>
              <a:buFont typeface="Arial"/>
              <a:buNone/>
            </a:pPr>
            <a:r>
              <a:rPr lang="en-US">
                <a:solidFill>
                  <a:srgbClr val="1D1D1B"/>
                </a:solidFill>
              </a:rPr>
              <a:t>Οι εκπαιδευόμενοι χαρτογραφούν το δίκτυο υποστήριξής τους:</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Συνάδελφοι: </a:t>
            </a:r>
            <a:r>
              <a:rPr i="0" lang="en-US">
                <a:solidFill>
                  <a:srgbClr val="1D1D1B"/>
                </a:solidFill>
              </a:rPr>
              <a:t>ποιος θα βοηθήσει στην υλοποίηση/ανάλυση;</a:t>
            </a:r>
            <a:endParaRPr/>
          </a:p>
          <a:p>
            <a:pPr indent="-158750" lvl="0" marL="400050" rtl="0" algn="l">
              <a:lnSpc>
                <a:spcPct val="100000"/>
              </a:lnSpc>
              <a:spcBef>
                <a:spcPts val="0"/>
              </a:spcBef>
              <a:spcAft>
                <a:spcPts val="0"/>
              </a:spcAft>
              <a:buSzPts val="1200"/>
              <a:buFont typeface="Calibri"/>
              <a:buChar char="-"/>
            </a:pPr>
            <a:r>
              <a:rPr i="1" lang="en-US">
                <a:solidFill>
                  <a:srgbClr val="1D1D1B"/>
                </a:solidFill>
              </a:rPr>
              <a:t>Φοιτητές: </a:t>
            </a:r>
            <a:r>
              <a:rPr i="0" lang="en-US">
                <a:solidFill>
                  <a:srgbClr val="1D1D1B"/>
                </a:solidFill>
              </a:rPr>
              <a:t>πώς οι μαθητές θα συνδιαχειρίζονται τη διαδικασία; </a:t>
            </a:r>
            <a:endParaRPr/>
          </a:p>
          <a:p>
            <a:pPr indent="0" lvl="0" marL="228600" rtl="0" algn="l">
              <a:lnSpc>
                <a:spcPct val="100000"/>
              </a:lnSpc>
              <a:spcBef>
                <a:spcPts val="0"/>
              </a:spcBef>
              <a:spcAft>
                <a:spcPts val="0"/>
              </a:spcAft>
              <a:buSzPts val="1400"/>
              <a:buFont typeface="Calibri"/>
              <a:buNone/>
            </a:pPr>
            <a:r>
              <a:t/>
            </a:r>
            <a:endParaRPr i="0">
              <a:solidFill>
                <a:srgbClr val="1D1D1B"/>
              </a:solidFill>
            </a:endParaRPr>
          </a:p>
          <a:p>
            <a:pPr indent="0" lvl="0" marL="228600" rtl="0" algn="l">
              <a:lnSpc>
                <a:spcPct val="100000"/>
              </a:lnSpc>
              <a:spcBef>
                <a:spcPts val="0"/>
              </a:spcBef>
              <a:spcAft>
                <a:spcPts val="0"/>
              </a:spcAft>
              <a:buSzPts val="1400"/>
              <a:buFont typeface="Arial"/>
              <a:buNone/>
            </a:pPr>
            <a:r>
              <a:rPr i="0" lang="en-US">
                <a:solidFill>
                  <a:srgbClr val="1D1D1B"/>
                </a:solidFill>
              </a:rPr>
              <a:t>Καθορίζουν με σαφήνεια τον τύπο του "</a:t>
            </a:r>
            <a:r>
              <a:rPr b="1" i="0" lang="en-US">
                <a:solidFill>
                  <a:srgbClr val="1D1D1B"/>
                </a:solidFill>
              </a:rPr>
              <a:t>συνεργάτη</a:t>
            </a:r>
            <a:r>
              <a:rPr i="0" lang="en-US">
                <a:solidFill>
                  <a:srgbClr val="1D1D1B"/>
                </a:solidFill>
              </a:rPr>
              <a:t>", τον </a:t>
            </a:r>
            <a:r>
              <a:rPr b="1" i="0" lang="en-US">
                <a:solidFill>
                  <a:srgbClr val="1D1D1B"/>
                </a:solidFill>
              </a:rPr>
              <a:t>ρόλο </a:t>
            </a:r>
            <a:r>
              <a:rPr i="0" lang="en-US">
                <a:solidFill>
                  <a:srgbClr val="1D1D1B"/>
                </a:solidFill>
              </a:rPr>
              <a:t>του και τη </a:t>
            </a:r>
            <a:r>
              <a:rPr b="1" i="0" lang="en-US">
                <a:solidFill>
                  <a:srgbClr val="1D1D1B"/>
                </a:solidFill>
              </a:rPr>
              <a:t>δράση</a:t>
            </a:r>
            <a:r>
              <a:rPr i="0" lang="en-US">
                <a:solidFill>
                  <a:srgbClr val="1D1D1B"/>
                </a:solidFill>
              </a:rPr>
              <a:t>.</a:t>
            </a:r>
            <a:endParaRPr/>
          </a:p>
          <a:p>
            <a:pPr indent="-101600" lvl="0" marL="171450" rtl="0" algn="l">
              <a:lnSpc>
                <a:spcPct val="100000"/>
              </a:lnSpc>
              <a:spcBef>
                <a:spcPts val="1000"/>
              </a:spcBef>
              <a:spcAft>
                <a:spcPts val="1000"/>
              </a:spcAft>
              <a:buSzPts val="1100"/>
              <a:buFont typeface="Calibri"/>
              <a:buNone/>
            </a:pPr>
            <a:r>
              <a:t/>
            </a:r>
            <a:endParaRPr i="1" sz="1100">
              <a:solidFill>
                <a:srgbClr val="1D1D1B"/>
              </a:solidFill>
              <a:latin typeface="Arial"/>
              <a:ea typeface="Arial"/>
              <a:cs typeface="Arial"/>
              <a:sym typeface="Arial"/>
            </a:endParaRPr>
          </a:p>
        </p:txBody>
      </p:sp>
      <p:sp>
        <p:nvSpPr>
          <p:cNvPr id="217" name="Google Shape;21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στη Δραστηριότητα #3 που επικεντρώνεται στην ανάπτυξη ενός σχεδίου έρευνας δράσης.</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0" lvl="0" marL="88900" rtl="0" algn="l">
              <a:lnSpc>
                <a:spcPct val="100000"/>
              </a:lnSpc>
              <a:spcBef>
                <a:spcPts val="0"/>
              </a:spcBef>
              <a:spcAft>
                <a:spcPts val="0"/>
              </a:spcAft>
              <a:buClr>
                <a:srgbClr val="404040"/>
              </a:buClr>
              <a:buSzPts val="2200"/>
              <a:buFont typeface="Calibri"/>
              <a:buNone/>
            </a:pPr>
            <a:r>
              <a:rPr lang="en-US">
                <a:solidFill>
                  <a:srgbClr val="404040"/>
                </a:solidFill>
              </a:rPr>
              <a:t>Θα καλέσετε τους μαθητές να συμπληρώσουν το δικό τους πρότυπο σχεδίου έρευνας δράσης.</a:t>
            </a:r>
            <a:endParaRPr/>
          </a:p>
          <a:p>
            <a:pPr indent="0" lvl="0" marL="88900" rtl="0" algn="l">
              <a:lnSpc>
                <a:spcPct val="100000"/>
              </a:lnSpc>
              <a:spcBef>
                <a:spcPts val="0"/>
              </a:spcBef>
              <a:spcAft>
                <a:spcPts val="0"/>
              </a:spcAft>
              <a:buClr>
                <a:srgbClr val="404040"/>
              </a:buClr>
              <a:buSzPts val="2200"/>
              <a:buFont typeface="Calibri"/>
              <a:buNone/>
            </a:pPr>
            <a:r>
              <a:t/>
            </a:r>
            <a:endParaRPr>
              <a:solidFill>
                <a:srgbClr val="404040"/>
              </a:solidFill>
            </a:endParaRPr>
          </a:p>
          <a:p>
            <a:pPr indent="-215900" lvl="0" marL="457200" rtl="0" algn="l">
              <a:lnSpc>
                <a:spcPct val="107000"/>
              </a:lnSpc>
              <a:spcBef>
                <a:spcPts val="0"/>
              </a:spcBef>
              <a:spcAft>
                <a:spcPts val="0"/>
              </a:spcAft>
              <a:buSzPts val="1200"/>
              <a:buFont typeface="Calibri"/>
              <a:buChar char="•"/>
            </a:pPr>
            <a:r>
              <a:rPr b="1" lang="en-US"/>
              <a:t>Οδηγίες:</a:t>
            </a:r>
            <a:endParaRPr/>
          </a:p>
          <a:p>
            <a:pPr indent="-215900" lvl="0" marL="228600" rtl="0" algn="l">
              <a:lnSpc>
                <a:spcPct val="107000"/>
              </a:lnSpc>
              <a:spcBef>
                <a:spcPts val="800"/>
              </a:spcBef>
              <a:spcAft>
                <a:spcPts val="0"/>
              </a:spcAft>
              <a:buSzPts val="1200"/>
              <a:buFont typeface="Calibri"/>
              <a:buAutoNum type="arabicPeriod"/>
            </a:pPr>
            <a:r>
              <a:rPr lang="en-US"/>
              <a:t>Χρησιμοποιώντας το εκλεπτυσμένο ερευνητικό τους ερώτημα, οι μαθητές συντάσσουν ένα σχέδιο έρευνας δράσης.</a:t>
            </a:r>
            <a:endParaRPr/>
          </a:p>
          <a:p>
            <a:pPr indent="0" lvl="0" marL="0" rtl="0" algn="l">
              <a:lnSpc>
                <a:spcPct val="107000"/>
              </a:lnSpc>
              <a:spcBef>
                <a:spcPts val="800"/>
              </a:spcBef>
              <a:spcAft>
                <a:spcPts val="0"/>
              </a:spcAft>
              <a:buSzPts val="1400"/>
              <a:buFont typeface="Arial"/>
              <a:buNone/>
            </a:pPr>
            <a:r>
              <a:rPr lang="en-US"/>
              <a:t>Στο σχέδιο δράσης περιλαμβάνονται: 2) τη </a:t>
            </a:r>
            <a:r>
              <a:rPr i="1" lang="en-US"/>
              <a:t>στρατηγική παρέμβασης</a:t>
            </a:r>
            <a:r>
              <a:rPr lang="en-US"/>
              <a:t>, 3) 3 </a:t>
            </a:r>
            <a:r>
              <a:rPr i="1" lang="en-US"/>
              <a:t>βήματα εφαρμογής </a:t>
            </a:r>
            <a:r>
              <a:rPr lang="en-US"/>
              <a:t>(ή περισσότερα), 4) τις </a:t>
            </a:r>
            <a:r>
              <a:rPr i="1" lang="en-US"/>
              <a:t>μεθόδους συλλογής δεδομένων </a:t>
            </a:r>
            <a:r>
              <a:rPr lang="en-US"/>
              <a:t>στις οποίες θα καταφύγουν, και τελικά 5) το </a:t>
            </a:r>
            <a:r>
              <a:rPr i="1" lang="en-US"/>
              <a:t>σχέδιο συνεργασίας </a:t>
            </a:r>
            <a:r>
              <a:rPr lang="en-US"/>
              <a:t>που παραθέτει τις διάφορες συνεργασίες που θα έχουν για την επιτυχή εφαρμογή του σχεδίου τους.</a:t>
            </a:r>
            <a:endParaRPr/>
          </a:p>
          <a:p>
            <a:pPr indent="0" lvl="0" marL="0" rtl="0" algn="l">
              <a:lnSpc>
                <a:spcPct val="107000"/>
              </a:lnSpc>
              <a:spcBef>
                <a:spcPts val="800"/>
              </a:spcBef>
              <a:spcAft>
                <a:spcPts val="0"/>
              </a:spcAft>
              <a:buSzPts val="1400"/>
              <a:buFont typeface="Arial"/>
              <a:buNone/>
            </a:pPr>
            <a:r>
              <a:rPr lang="en-US"/>
              <a:t>2. Συγκροτούνται σε ζευγάρια για να δώσουν/λάβουν ανατροφοδότηση χρησιμοποιώντας τη ρουμπρίκα.</a:t>
            </a:r>
            <a:endParaRPr/>
          </a:p>
          <a:p>
            <a:pPr indent="0" lvl="0" marL="0" rtl="0" algn="l">
              <a:lnSpc>
                <a:spcPct val="107000"/>
              </a:lnSpc>
              <a:spcBef>
                <a:spcPts val="800"/>
              </a:spcBef>
              <a:spcAft>
                <a:spcPts val="0"/>
              </a:spcAft>
              <a:buSzPts val="1400"/>
              <a:buFont typeface="Arial"/>
              <a:buNone/>
            </a:pPr>
            <a:r>
              <a:rPr lang="en-US"/>
              <a:t>Αξιολογούν το σχέδιο των συναδέλφων τους με βάση τα ακόλουθα κριτήρια:</a:t>
            </a:r>
            <a:endParaRPr/>
          </a:p>
          <a:p>
            <a:pPr indent="-298450" lvl="1" marL="742950" rtl="0" algn="l">
              <a:lnSpc>
                <a:spcPct val="107000"/>
              </a:lnSpc>
              <a:spcBef>
                <a:spcPts val="0"/>
              </a:spcBef>
              <a:spcAft>
                <a:spcPts val="0"/>
              </a:spcAft>
              <a:buSzPts val="1200"/>
              <a:buFont typeface="Calibri"/>
              <a:buChar char="o"/>
            </a:pPr>
            <a:r>
              <a:rPr lang="en-US"/>
              <a:t>Σαφήνεια του ερευνητικού ερωτήματος</a:t>
            </a:r>
            <a:endParaRPr/>
          </a:p>
          <a:p>
            <a:pPr indent="-298450" lvl="1" marL="742950" rtl="0" algn="l">
              <a:lnSpc>
                <a:spcPct val="107000"/>
              </a:lnSpc>
              <a:spcBef>
                <a:spcPts val="0"/>
              </a:spcBef>
              <a:spcAft>
                <a:spcPts val="0"/>
              </a:spcAft>
              <a:buSzPts val="1200"/>
              <a:buFont typeface="Calibri"/>
              <a:buChar char="o"/>
            </a:pPr>
            <a:r>
              <a:rPr lang="en-US"/>
              <a:t>Σκοπιμότητα της παρέμβασης</a:t>
            </a:r>
            <a:endParaRPr/>
          </a:p>
          <a:p>
            <a:pPr indent="-298450" lvl="1" marL="742950" rtl="0" algn="l">
              <a:lnSpc>
                <a:spcPct val="107000"/>
              </a:lnSpc>
              <a:spcBef>
                <a:spcPts val="0"/>
              </a:spcBef>
              <a:spcAft>
                <a:spcPts val="0"/>
              </a:spcAft>
              <a:buSzPts val="1200"/>
              <a:buFont typeface="Calibri"/>
              <a:buChar char="o"/>
            </a:pPr>
            <a:r>
              <a:rPr lang="en-US"/>
              <a:t>Καταλληλότητα της συλλογής δεδομένων</a:t>
            </a:r>
            <a:endParaRPr/>
          </a:p>
          <a:p>
            <a:pPr indent="-298450" lvl="1" marL="742950" rtl="0" algn="l">
              <a:lnSpc>
                <a:spcPct val="107000"/>
              </a:lnSpc>
              <a:spcBef>
                <a:spcPts val="0"/>
              </a:spcBef>
              <a:spcAft>
                <a:spcPts val="0"/>
              </a:spcAft>
              <a:buSzPts val="1200"/>
              <a:buFont typeface="Calibri"/>
              <a:buChar char="o"/>
            </a:pPr>
            <a:r>
              <a:rPr lang="en-US"/>
              <a:t>Δυνατότητα συνεργασίας</a:t>
            </a:r>
            <a:endParaRPr/>
          </a:p>
          <a:p>
            <a:pPr indent="-88900" lvl="0" marL="88900" rtl="0" algn="l">
              <a:lnSpc>
                <a:spcPct val="100000"/>
              </a:lnSpc>
              <a:spcBef>
                <a:spcPts val="80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88900" lvl="0" marL="88900" rtl="0" algn="l">
              <a:lnSpc>
                <a:spcPct val="100000"/>
              </a:lnSpc>
              <a:spcBef>
                <a:spcPts val="0"/>
              </a:spcBef>
              <a:spcAft>
                <a:spcPts val="0"/>
              </a:spcAft>
              <a:buClr>
                <a:srgbClr val="404040"/>
              </a:buClr>
              <a:buSzPts val="2200"/>
              <a:buNone/>
            </a:pPr>
            <a:r>
              <a:rPr b="1" lang="en-US">
                <a:solidFill>
                  <a:srgbClr val="404040"/>
                </a:solidFill>
              </a:rPr>
              <a:t>Διαχείριση χρόνου: </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Ατομική σύνταξη.</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Ανατροφοδότηση από ομότιμους.</a:t>
            </a:r>
            <a:endParaRPr/>
          </a:p>
          <a:p>
            <a:pPr indent="-215900" lvl="0" marL="457200" rtl="0" algn="l">
              <a:lnSpc>
                <a:spcPct val="100000"/>
              </a:lnSpc>
              <a:spcBef>
                <a:spcPts val="0"/>
              </a:spcBef>
              <a:spcAft>
                <a:spcPts val="0"/>
              </a:spcAft>
              <a:buSzPts val="1200"/>
              <a:buFont typeface="Arial"/>
              <a:buChar char="•"/>
            </a:pPr>
            <a:r>
              <a:rPr b="1" i="0" lang="en-US">
                <a:solidFill>
                  <a:srgbClr val="404040"/>
                </a:solidFill>
              </a:rPr>
              <a:t>5 λεπτά: </a:t>
            </a:r>
            <a:r>
              <a:rPr i="0" lang="en-US">
                <a:solidFill>
                  <a:srgbClr val="404040"/>
                </a:solidFill>
              </a:rPr>
              <a:t>Αναθεωρήσεις.</a:t>
            </a:r>
            <a:endParaRPr/>
          </a:p>
          <a:p>
            <a:pPr indent="-88900" lvl="0" marL="88900" rtl="0" algn="l">
              <a:lnSpc>
                <a:spcPct val="100000"/>
              </a:lnSpc>
              <a:spcBef>
                <a:spcPts val="0"/>
              </a:spcBef>
              <a:spcAft>
                <a:spcPts val="0"/>
              </a:spcAft>
              <a:buClr>
                <a:srgbClr val="404040"/>
              </a:buClr>
              <a:buSzPts val="2200"/>
              <a:buNone/>
            </a:pPr>
            <a:r>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25" name="Google Shape;225;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1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88900" rtl="0" algn="l">
              <a:lnSpc>
                <a:spcPct val="100000"/>
              </a:lnSpc>
              <a:spcBef>
                <a:spcPts val="0"/>
              </a:spcBef>
              <a:spcAft>
                <a:spcPts val="0"/>
              </a:spcAft>
              <a:buClr>
                <a:srgbClr val="404040"/>
              </a:buClr>
              <a:buSzPts val="2200"/>
              <a:buFont typeface="Calibri"/>
              <a:buNone/>
            </a:pPr>
            <a:r>
              <a:rPr i="1" lang="en-US">
                <a:solidFill>
                  <a:srgbClr val="404040"/>
                </a:solidFill>
              </a:rPr>
              <a:t>Αυτή η διαφάνεια είναι αφιερωμένη στο κλείσιμο και την εισαγωγή στα επόμενα βήματα.</a:t>
            </a:r>
            <a:endParaRPr sz="400"/>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0" lvl="0" marL="88900" rtl="0" algn="l">
              <a:lnSpc>
                <a:spcPct val="100000"/>
              </a:lnSpc>
              <a:spcBef>
                <a:spcPts val="0"/>
              </a:spcBef>
              <a:spcAft>
                <a:spcPts val="0"/>
              </a:spcAft>
              <a:buClr>
                <a:srgbClr val="404040"/>
              </a:buClr>
              <a:buSzPts val="2200"/>
              <a:buFont typeface="Calibri"/>
              <a:buNone/>
            </a:pPr>
            <a:r>
              <a:t/>
            </a:r>
            <a:endParaRPr b="0" sz="2000">
              <a:solidFill>
                <a:srgbClr val="404040"/>
              </a:solidFill>
              <a:latin typeface="Arial"/>
              <a:ea typeface="Arial"/>
              <a:cs typeface="Arial"/>
              <a:sym typeface="Arial"/>
            </a:endParaRPr>
          </a:p>
          <a:p>
            <a:pPr indent="-88900" lvl="0" marL="88900" rtl="0" algn="l">
              <a:lnSpc>
                <a:spcPct val="100000"/>
              </a:lnSpc>
              <a:spcBef>
                <a:spcPts val="0"/>
              </a:spcBef>
              <a:spcAft>
                <a:spcPts val="0"/>
              </a:spcAft>
              <a:buClr>
                <a:srgbClr val="404040"/>
              </a:buClr>
              <a:buSzPts val="2200"/>
              <a:buNone/>
            </a:pPr>
            <a:r>
              <a:t/>
            </a:r>
            <a:endParaRPr b="1" sz="2000">
              <a:solidFill>
                <a:srgbClr val="404040"/>
              </a:solidFill>
              <a:latin typeface="Arial"/>
              <a:ea typeface="Arial"/>
              <a:cs typeface="Arial"/>
              <a:sym typeface="Aria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33" name="Google Shape;23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sz="1100">
                <a:latin typeface="Arial"/>
                <a:ea typeface="Arial"/>
                <a:cs typeface="Arial"/>
                <a:sym typeface="Arial"/>
              </a:rPr>
              <a:t>Αυτή η διαφάνεια είναι χρήσιμη για να μοιραστείτε με τους εκπαιδευόμενους κάποιες πρόσθετες πληροφορίες σχετικά με την έρευνα δράσης SMART στόχοι κ.λπ. Μπορούν να χρησιμοποιήσουν τα κοινόχρηστα έγγραφα ως υλικό για προσωπική μελέτη και ως οδηγό για τις μελλοντικές δραστηριότητες.</a:t>
            </a:r>
            <a:endParaRPr i="1" sz="1100">
              <a:latin typeface="Arial"/>
              <a:ea typeface="Arial"/>
              <a:cs typeface="Arial"/>
              <a:sym typeface="Arial"/>
            </a:endParaRPr>
          </a:p>
        </p:txBody>
      </p:sp>
      <p:sp>
        <p:nvSpPr>
          <p:cNvPr id="239" name="Google Shape;239;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5774147b8d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5" name="Google Shape;245;g35774147b8d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3556a82191b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Παρουσιάστε στους εκπαιδευόμενους την Ενότητα 2 της Ενότητας 7 σχετικά με το σχεδιασμό παρεμβάσεων μέσω συνεργατικής έρευνας δράσης.</a:t>
            </a:r>
            <a:endParaRPr/>
          </a:p>
        </p:txBody>
      </p:sp>
      <p:sp>
        <p:nvSpPr>
          <p:cNvPr id="117" name="Google Shape;117;g3556a82191b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i="1" lang="en-US">
                <a:latin typeface="Arial"/>
                <a:ea typeface="Arial"/>
                <a:cs typeface="Arial"/>
                <a:sym typeface="Arial"/>
              </a:rPr>
              <a:t>Αυτή η διαφάνεια είναι ένας τρόπος για να εισαγάγετε στους εκπαιδευόμενους τα αναμενόμενα εκπαιδευτικά αποτελέσματα αυτής της δεύτερης ενότητας της ενότητας 7.</a:t>
            </a:r>
            <a:endParaRPr/>
          </a:p>
          <a:p>
            <a:pPr indent="0" lvl="0" marL="0" rtl="0" algn="l">
              <a:lnSpc>
                <a:spcPct val="100000"/>
              </a:lnSpc>
              <a:spcBef>
                <a:spcPts val="0"/>
              </a:spcBef>
              <a:spcAft>
                <a:spcPts val="0"/>
              </a:spcAft>
              <a:buSzPts val="1400"/>
              <a:buNone/>
            </a:pPr>
            <a:r>
              <a:t/>
            </a:r>
            <a:endParaRPr i="1">
              <a:latin typeface="Arial"/>
              <a:ea typeface="Arial"/>
              <a:cs typeface="Arial"/>
              <a:sym typeface="Arial"/>
            </a:endParaRPr>
          </a:p>
          <a:p>
            <a:pPr indent="0" lvl="0" marL="0" rtl="0" algn="l">
              <a:lnSpc>
                <a:spcPct val="100000"/>
              </a:lnSpc>
              <a:spcBef>
                <a:spcPts val="0"/>
              </a:spcBef>
              <a:spcAft>
                <a:spcPts val="0"/>
              </a:spcAft>
              <a:buSzPts val="1400"/>
              <a:buNone/>
            </a:pPr>
            <a:r>
              <a:rPr lang="en-US">
                <a:latin typeface="Arial"/>
                <a:ea typeface="Arial"/>
                <a:cs typeface="Arial"/>
                <a:sym typeface="Arial"/>
              </a:rPr>
              <a:t>Αυτή η δεύτερη Ενότητα σκοπεύει να βασιστεί στα ερευνητικά ερωτήματα που περιγράφηκαν κατά τη διάρκεια των δραστηριοτήτων της Ενότητας 1, για να δημιουργήσει ένα σχέδιο δράσης με σκοπό την αντιμετώπιση του προβλήματος που έχουν εντοπίσει. Αυτή η δεύτερη Ενότητα θα διαρκέσει μία ώρα και θα δώσει στους εκπαιδευτικούς τη δυνατότητα να (α) σχεδιάσουν ένα Σχέδιο Έρευνας Δράσης με μετρήσιμα αποτελέσματα, (β) επιλέξουν μεθόδους συλλογής δεδομένων, (γ) συνεργαστούν με τους συναδέλφους τους για να βελτιώσουν και να δοκιμάσουν τις παρεμβάσεις.</a:t>
            </a:r>
            <a:endParaRPr>
              <a:latin typeface="Arial"/>
              <a:ea typeface="Arial"/>
              <a:cs typeface="Arial"/>
              <a:sym typeface="Arial"/>
            </a:endParaRPr>
          </a:p>
        </p:txBody>
      </p:sp>
      <p:sp>
        <p:nvSpPr>
          <p:cNvPr id="123" name="Google Shape;12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29" name="Google Shape;129;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Clr>
                <a:srgbClr val="000000"/>
              </a:buClr>
              <a:buSzPts val="1400"/>
              <a:buFont typeface="Arial"/>
              <a:buNone/>
            </a:pPr>
            <a:r>
              <a:rPr i="1" lang="en-US">
                <a:latin typeface="Arial"/>
                <a:ea typeface="Arial"/>
                <a:cs typeface="Arial"/>
                <a:sym typeface="Arial"/>
              </a:rPr>
              <a:t>Αυτή η διαφάνεια παρέχει μια επισκόπηση του περιεχομένου του μαθήματος.</a:t>
            </a:r>
            <a:endParaRPr/>
          </a:p>
        </p:txBody>
      </p:sp>
      <p:sp>
        <p:nvSpPr>
          <p:cNvPr id="130" name="Google Shape;130;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228600" rtl="0" algn="l">
              <a:lnSpc>
                <a:spcPct val="100000"/>
              </a:lnSpc>
              <a:spcBef>
                <a:spcPts val="0"/>
              </a:spcBef>
              <a:spcAft>
                <a:spcPts val="0"/>
              </a:spcAft>
              <a:buSzPts val="1400"/>
              <a:buFont typeface="Arial"/>
              <a:buNone/>
            </a:pPr>
            <a:r>
              <a:rPr b="0" i="1" lang="en-US" sz="1100" u="none">
                <a:solidFill>
                  <a:srgbClr val="404040"/>
                </a:solidFill>
                <a:latin typeface="Arial"/>
                <a:ea typeface="Arial"/>
                <a:cs typeface="Arial"/>
                <a:sym typeface="Arial"/>
              </a:rPr>
              <a:t>Αυτή η διαφάνεια είναι μια σύντομη υπενθύμιση του περιεχομένου της Ενότητας # 1.</a:t>
            </a:r>
            <a:endParaRPr/>
          </a:p>
          <a:p>
            <a:pPr indent="0" lvl="0" marL="228600" rtl="0" algn="l">
              <a:lnSpc>
                <a:spcPct val="100000"/>
              </a:lnSpc>
              <a:spcBef>
                <a:spcPts val="0"/>
              </a:spcBef>
              <a:spcAft>
                <a:spcPts val="0"/>
              </a:spcAft>
              <a:buSzPts val="1400"/>
              <a:buFont typeface="Arial"/>
              <a:buNone/>
            </a:pPr>
            <a:r>
              <a:t/>
            </a:r>
            <a:endParaRPr b="0" i="1" sz="1100" u="none">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Ο κύκλος της έρευνας δράσης:</a:t>
            </a:r>
            <a:endParaRPr/>
          </a:p>
          <a:p>
            <a:pPr indent="-228600" lvl="0" marL="457200" rtl="0" algn="l">
              <a:lnSpc>
                <a:spcPct val="100000"/>
              </a:lnSpc>
              <a:spcBef>
                <a:spcPts val="0"/>
              </a:spcBef>
              <a:spcAft>
                <a:spcPts val="0"/>
              </a:spcAft>
              <a:buSzPts val="1400"/>
              <a:buFont typeface="Arial"/>
              <a:buChar char="•"/>
            </a:pPr>
            <a:r>
              <a:rPr b="1" i="0" lang="en-US" sz="1100" u="sng">
                <a:solidFill>
                  <a:srgbClr val="404040"/>
                </a:solidFill>
                <a:latin typeface="Arial"/>
                <a:ea typeface="Arial"/>
                <a:cs typeface="Arial"/>
                <a:sym typeface="Arial"/>
              </a:rPr>
              <a:t>Προσδιορίστε</a:t>
            </a:r>
            <a:r>
              <a:rPr b="1" i="0" lang="en-US" sz="1100">
                <a:solidFill>
                  <a:srgbClr val="404040"/>
                </a:solidFill>
                <a:latin typeface="Arial"/>
                <a:ea typeface="Arial"/>
                <a:cs typeface="Arial"/>
                <a:sym typeface="Arial"/>
              </a:rPr>
              <a:t>: </a:t>
            </a:r>
            <a:r>
              <a:rPr b="0" i="0" lang="en-US" sz="1100">
                <a:solidFill>
                  <a:srgbClr val="404040"/>
                </a:solidFill>
                <a:latin typeface="Arial"/>
                <a:ea typeface="Arial"/>
                <a:cs typeface="Arial"/>
                <a:sym typeface="Arial"/>
              </a:rPr>
              <a:t>Εντοπίστε μια </a:t>
            </a:r>
            <a:r>
              <a:rPr b="0" i="1" lang="en-US" sz="1100">
                <a:solidFill>
                  <a:srgbClr val="404040"/>
                </a:solidFill>
                <a:latin typeface="Arial"/>
                <a:ea typeface="Arial"/>
                <a:cs typeface="Arial"/>
                <a:sym typeface="Arial"/>
              </a:rPr>
              <a:t>συγκεκριμένη </a:t>
            </a:r>
            <a:r>
              <a:rPr b="0" i="0" lang="en-US" sz="1100">
                <a:solidFill>
                  <a:srgbClr val="404040"/>
                </a:solidFill>
                <a:latin typeface="Arial"/>
                <a:ea typeface="Arial"/>
                <a:cs typeface="Arial"/>
                <a:sym typeface="Arial"/>
              </a:rPr>
              <a:t>πρόκληση της τάξης (π.χ. "Τα κορίτσια αποσύρονται κατά τη διάρκεια εργασιών κωδικοποίησης").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Σχέδιο:</a:t>
            </a:r>
            <a:r>
              <a:rPr b="0" i="0" lang="en-US" sz="1100">
                <a:solidFill>
                  <a:srgbClr val="404040"/>
                </a:solidFill>
                <a:latin typeface="Arial"/>
                <a:ea typeface="Arial"/>
                <a:cs typeface="Arial"/>
                <a:sym typeface="Arial"/>
              </a:rPr>
              <a:t> π.χ. "Προγραμματισμός σε ζευγάρια με εναλλασσόμενους ηγετικούς ρόλους").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Πράξη:</a:t>
            </a:r>
            <a:r>
              <a:rPr b="0" i="0" lang="en-US" sz="1100">
                <a:solidFill>
                  <a:srgbClr val="404040"/>
                </a:solidFill>
                <a:latin typeface="Arial"/>
                <a:ea typeface="Arial"/>
                <a:cs typeface="Arial"/>
                <a:sym typeface="Arial"/>
              </a:rPr>
              <a:t> Εφαρμόστε τη στρατηγική στην τάξη σας.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Παρατηρήστε:</a:t>
            </a:r>
            <a:r>
              <a:rPr b="0" i="0" lang="en-US" sz="1100">
                <a:solidFill>
                  <a:srgbClr val="404040"/>
                </a:solidFill>
                <a:latin typeface="Arial"/>
                <a:ea typeface="Arial"/>
                <a:cs typeface="Arial"/>
                <a:sym typeface="Arial"/>
              </a:rPr>
              <a:t> Συλλογή δεδομένων (έρευνες, ποσοστά συμμετοχής, δείγματα εργασίας).</a:t>
            </a:r>
            <a:endParaRPr/>
          </a:p>
          <a:p>
            <a:pPr indent="-228600" lvl="0" marL="45720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Σκέψου:</a:t>
            </a:r>
            <a:r>
              <a:rPr b="0" i="0" lang="en-US" sz="1100">
                <a:solidFill>
                  <a:srgbClr val="404040"/>
                </a:solidFill>
                <a:latin typeface="Arial"/>
                <a:ea typeface="Arial"/>
                <a:cs typeface="Arial"/>
                <a:sym typeface="Arial"/>
              </a:rPr>
              <a:t> Αναλύστε τα αποτελέσματα και προσαρμόστε την προσέγγιση.</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39700" lvl="0" marL="4572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1" i="0" lang="en-US" sz="1100" u="none">
                <a:solidFill>
                  <a:srgbClr val="404040"/>
                </a:solidFill>
                <a:latin typeface="Arial"/>
                <a:ea typeface="Arial"/>
                <a:cs typeface="Arial"/>
                <a:sym typeface="Arial"/>
              </a:rPr>
              <a:t>- Σημασία των καλά διατυπωμένων ερευνητικών ερωτημάτων</a:t>
            </a:r>
            <a:endParaRPr/>
          </a:p>
          <a:p>
            <a:pPr indent="0" lvl="0" marL="228600" rtl="0" algn="l">
              <a:lnSpc>
                <a:spcPct val="100000"/>
              </a:lnSpc>
              <a:spcBef>
                <a:spcPts val="0"/>
              </a:spcBef>
              <a:spcAft>
                <a:spcPts val="0"/>
              </a:spcAft>
              <a:buSzPts val="1400"/>
              <a:buFont typeface="Arial"/>
              <a:buNone/>
            </a:pPr>
            <a:r>
              <a:t/>
            </a:r>
            <a:endParaRPr b="0" i="0" sz="1100" u="none">
              <a:solidFill>
                <a:srgbClr val="404040"/>
              </a:solidFill>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b="0" i="0" lang="en-US" sz="1100" u="none">
                <a:solidFill>
                  <a:srgbClr val="404040"/>
                </a:solidFill>
                <a:latin typeface="Arial"/>
                <a:ea typeface="Arial"/>
                <a:cs typeface="Arial"/>
                <a:sym typeface="Arial"/>
              </a:rPr>
              <a:t>Κριτήρια για ισχυρές ερωτήσεις:</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Συγκεκριμένα: επικεντρώνονται σε ένα θέμα (π.χ. </a:t>
            </a:r>
            <a:r>
              <a:rPr b="0" i="1" lang="en-US" sz="1100">
                <a:solidFill>
                  <a:srgbClr val="404040"/>
                </a:solidFill>
                <a:latin typeface="Arial"/>
                <a:ea typeface="Arial"/>
                <a:cs typeface="Arial"/>
                <a:sym typeface="Arial"/>
              </a:rPr>
              <a:t>"Πώς επηρεάζει η ανατροφοδότηση από τους συνομηλίκους την αυτοπεποίθηση των κοριτσιών στην αποσφαλμάτωση;" </a:t>
            </a:r>
            <a:r>
              <a:rPr b="0" i="0" lang="en-US" sz="1100">
                <a:solidFill>
                  <a:srgbClr val="404040"/>
                </a:solidFill>
                <a:latin typeface="Arial"/>
                <a:ea typeface="Arial"/>
                <a:cs typeface="Arial"/>
                <a:sym typeface="Arial"/>
              </a:rPr>
              <a:t>έναντι ασαφούς </a:t>
            </a:r>
            <a:r>
              <a:rPr b="0" i="1" lang="en-US" sz="1100">
                <a:solidFill>
                  <a:srgbClr val="404040"/>
                </a:solidFill>
                <a:latin typeface="Arial"/>
                <a:ea typeface="Arial"/>
                <a:cs typeface="Arial"/>
                <a:sym typeface="Arial"/>
              </a:rPr>
              <a:t>"Πώς να βελτιωθεί η κωδικοποίηση;"</a:t>
            </a:r>
            <a:r>
              <a:rPr b="0" i="0" lang="en-US" sz="1100">
                <a:solidFill>
                  <a:srgbClr val="404040"/>
                </a:solidFill>
                <a:latin typeface="Arial"/>
                <a:ea typeface="Arial"/>
                <a:cs typeface="Arial"/>
                <a:sym typeface="Arial"/>
              </a:rPr>
              <a:t>). Η ερώτηση θα πρέπει να στοχεύει </a:t>
            </a:r>
            <a:r>
              <a:rPr b="1" i="0" lang="en-US" sz="1100">
                <a:solidFill>
                  <a:srgbClr val="404040"/>
                </a:solidFill>
                <a:latin typeface="Arial"/>
                <a:ea typeface="Arial"/>
                <a:cs typeface="Arial"/>
                <a:sym typeface="Arial"/>
              </a:rPr>
              <a:t>σε ένα μόνο, παρατηρήσιμο πρόβλημα - όχι σε </a:t>
            </a:r>
            <a:r>
              <a:rPr b="0" i="0" lang="en-US" sz="1100">
                <a:solidFill>
                  <a:srgbClr val="404040"/>
                </a:solidFill>
                <a:latin typeface="Arial"/>
                <a:ea typeface="Arial"/>
                <a:cs typeface="Arial"/>
                <a:sym typeface="Arial"/>
              </a:rPr>
              <a:t>πολλαπλά ζητήματα ή ευρεία θέματα.</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Δράσιμες: οι λύσεις είναι υπό τον έλεγχό σας (π.χ. στρατηγικές διδασκαλίας, όχι αλλαγές πολιτικής). Η ερώτηση θα πρέπει να εστιάζει σε αλλαγές που </a:t>
            </a:r>
            <a:r>
              <a:rPr b="1" i="0" lang="en-US" sz="1100">
                <a:solidFill>
                  <a:srgbClr val="404040"/>
                </a:solidFill>
                <a:latin typeface="Arial"/>
                <a:ea typeface="Arial"/>
                <a:cs typeface="Arial"/>
                <a:sym typeface="Arial"/>
              </a:rPr>
              <a:t>μπορείτε να εφαρμόσετε άμεσα </a:t>
            </a:r>
            <a:r>
              <a:rPr b="0" i="0" lang="en-US" sz="1100">
                <a:solidFill>
                  <a:srgbClr val="404040"/>
                </a:solidFill>
                <a:latin typeface="Arial"/>
                <a:ea typeface="Arial"/>
                <a:cs typeface="Arial"/>
                <a:sym typeface="Arial"/>
              </a:rPr>
              <a:t>στην τάξη σας (π.χ. μέθοδοι διδασκαλίας, δραστηριότητες, εργαλεία).</a:t>
            </a:r>
            <a:endParaRPr/>
          </a:p>
          <a:p>
            <a:pPr indent="-171450" lvl="1" marL="857250" rtl="0" algn="l">
              <a:lnSpc>
                <a:spcPct val="100000"/>
              </a:lnSpc>
              <a:spcBef>
                <a:spcPts val="0"/>
              </a:spcBef>
              <a:spcAft>
                <a:spcPts val="0"/>
              </a:spcAft>
              <a:buSzPts val="1400"/>
              <a:buFont typeface="Arial"/>
              <a:buChar char="-"/>
            </a:pPr>
            <a:r>
              <a:rPr b="0" i="0" lang="en-US" sz="1100">
                <a:solidFill>
                  <a:srgbClr val="404040"/>
                </a:solidFill>
                <a:latin typeface="Arial"/>
                <a:ea typeface="Arial"/>
                <a:cs typeface="Arial"/>
                <a:sym typeface="Arial"/>
              </a:rPr>
              <a:t>Μετρήσιμα: τα αποτελέσματα μπορούν να παρακολουθούνται (π.χ. ποσοστά συμμετοχής, βαθμολογίες κουίζ, απαντήσεις σε έρευνες). Η ερώτηση θα πρέπει να συνδέεται με παρατηρήσιμα αποτελέσματα που μπορείτε να ποσοτικοποιήσετε ή να τεκμηριώσετε.</a:t>
            </a:r>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228600" lvl="0" marL="457200" rtl="0" algn="l">
              <a:lnSpc>
                <a:spcPct val="100000"/>
              </a:lnSpc>
              <a:spcBef>
                <a:spcPts val="0"/>
              </a:spcBef>
              <a:spcAft>
                <a:spcPts val="0"/>
              </a:spcAft>
              <a:buSzPts val="1400"/>
              <a:buFont typeface="Arial"/>
              <a:buChar char="•"/>
            </a:pPr>
            <a:r>
              <a:rPr lang="en-US" sz="1100">
                <a:latin typeface="Arial"/>
                <a:ea typeface="Arial"/>
                <a:cs typeface="Arial"/>
                <a:sym typeface="Arial"/>
              </a:rPr>
              <a:t>π.χ.: </a:t>
            </a:r>
            <a:r>
              <a:rPr b="0" i="1" lang="en-US" sz="1100">
                <a:solidFill>
                  <a:srgbClr val="404040"/>
                </a:solidFill>
                <a:latin typeface="Arial"/>
                <a:ea typeface="Arial"/>
                <a:cs typeface="Arial"/>
                <a:sym typeface="Arial"/>
              </a:rPr>
              <a:t>πρώτο προσχέδιο:</a:t>
            </a:r>
            <a:r>
              <a:rPr b="0" i="0" lang="en-US" sz="1100">
                <a:solidFill>
                  <a:srgbClr val="404040"/>
                </a:solidFill>
                <a:latin typeface="Arial"/>
                <a:ea typeface="Arial"/>
                <a:cs typeface="Arial"/>
                <a:sym typeface="Arial"/>
              </a:rPr>
              <a:t> "Γιατί τα κορίτσια αποφεύγουν τη ρομποτική;" 🡺 </a:t>
            </a:r>
            <a:r>
              <a:rPr b="0" i="1" lang="en-US" sz="1100">
                <a:solidFill>
                  <a:srgbClr val="404040"/>
                </a:solidFill>
                <a:latin typeface="Arial"/>
                <a:ea typeface="Arial"/>
                <a:cs typeface="Arial"/>
                <a:sym typeface="Arial"/>
              </a:rPr>
              <a:t>βελτιωμένο:</a:t>
            </a:r>
            <a:r>
              <a:rPr b="0" i="0" lang="en-US" sz="1100">
                <a:solidFill>
                  <a:srgbClr val="404040"/>
                </a:solidFill>
                <a:latin typeface="Arial"/>
                <a:ea typeface="Arial"/>
                <a:cs typeface="Arial"/>
                <a:sym typeface="Arial"/>
              </a:rPr>
              <a:t> "Πώς μπορώ να επανασχεδιάσω τους ρόλους της ομάδας ρομποτικής για να αυξήσω τη συμμετοχή των κοριτσιών στην ηγεσία;"</a:t>
            </a:r>
            <a:endParaRPr/>
          </a:p>
          <a:p>
            <a:pPr indent="0" lvl="0" marL="228600" rtl="0" algn="l">
              <a:lnSpc>
                <a:spcPct val="100000"/>
              </a:lnSpc>
              <a:spcBef>
                <a:spcPts val="0"/>
              </a:spcBef>
              <a:spcAft>
                <a:spcPts val="0"/>
              </a:spcAft>
              <a:buSzPts val="1400"/>
              <a:buFont typeface="Arial"/>
              <a:buNone/>
            </a:pPr>
            <a:r>
              <a:t/>
            </a:r>
            <a:endParaRPr b="0" i="0" sz="1100">
              <a:solidFill>
                <a:srgbClr val="404040"/>
              </a:solidFill>
              <a:latin typeface="Arial"/>
              <a:ea typeface="Arial"/>
              <a:cs typeface="Arial"/>
              <a:sym typeface="Arial"/>
            </a:endParaRPr>
          </a:p>
          <a:p>
            <a:pPr indent="-171450" lvl="0" marL="400050" rtl="0" algn="l">
              <a:lnSpc>
                <a:spcPct val="100000"/>
              </a:lnSpc>
              <a:spcBef>
                <a:spcPts val="0"/>
              </a:spcBef>
              <a:spcAft>
                <a:spcPts val="0"/>
              </a:spcAft>
              <a:buSzPts val="1400"/>
              <a:buFont typeface="Arial"/>
              <a:buChar char="-"/>
            </a:pPr>
            <a:r>
              <a:rPr b="1" i="0" lang="en-US" sz="1100">
                <a:solidFill>
                  <a:srgbClr val="404040"/>
                </a:solidFill>
                <a:latin typeface="Arial"/>
                <a:ea typeface="Arial"/>
                <a:cs typeface="Arial"/>
                <a:sym typeface="Arial"/>
              </a:rPr>
              <a:t>Σύνδεση μεταξύ εντοπισμένων προκλήσεων και σχεδιασμού παρεμβάσεων</a:t>
            </a:r>
            <a:endParaRPr/>
          </a:p>
          <a:p>
            <a:pPr indent="0" lvl="0" marL="228600" rtl="0" algn="l">
              <a:lnSpc>
                <a:spcPct val="100000"/>
              </a:lnSpc>
              <a:spcBef>
                <a:spcPts val="0"/>
              </a:spcBef>
              <a:spcAft>
                <a:spcPts val="0"/>
              </a:spcAft>
              <a:buSzPts val="1400"/>
              <a:buFont typeface="Calibri"/>
              <a:buNone/>
            </a:pPr>
            <a:r>
              <a:t/>
            </a:r>
            <a:endParaRPr b="1" i="0" sz="1100">
              <a:solidFill>
                <a:srgbClr val="404040"/>
              </a:solidFill>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rPr b="0" i="0" lang="en-US" sz="1100">
                <a:solidFill>
                  <a:srgbClr val="404040"/>
                </a:solidFill>
                <a:latin typeface="Arial"/>
                <a:ea typeface="Arial"/>
                <a:cs typeface="Arial"/>
                <a:sym typeface="Arial"/>
              </a:rPr>
              <a:t>Το ερευνητικό σας ερώτημα </a:t>
            </a:r>
            <a:r>
              <a:rPr b="0" i="1" lang="en-US" sz="1100">
                <a:solidFill>
                  <a:srgbClr val="404040"/>
                </a:solidFill>
                <a:latin typeface="Arial"/>
                <a:ea typeface="Arial"/>
                <a:cs typeface="Arial"/>
                <a:sym typeface="Arial"/>
              </a:rPr>
              <a:t>διαμορφώνει άμεσα </a:t>
            </a:r>
            <a:r>
              <a:rPr b="0" i="0" lang="en-US" sz="1100">
                <a:solidFill>
                  <a:srgbClr val="404040"/>
                </a:solidFill>
                <a:latin typeface="Arial"/>
                <a:ea typeface="Arial"/>
                <a:cs typeface="Arial"/>
                <a:sym typeface="Arial"/>
              </a:rPr>
              <a:t>την παρέμβασή σας! Τώρα που εντοπίσαμε τις προκλήσεις και διαμορφώσαμε τα ερωτήματα, θα σχεδιάσουμε στοχευμένες παρεμβάσεις για να δοκιμάσουμε λύσεις - σε συνεργασία! Είναι το επίκεντρο αυτής της δεύτερης Ενότητας στην οποία θα δώσουμε έμφαση στις φάσεις </a:t>
            </a:r>
            <a:r>
              <a:rPr b="0" i="1" lang="en-US" sz="1100">
                <a:solidFill>
                  <a:srgbClr val="404040"/>
                </a:solidFill>
                <a:latin typeface="Arial"/>
                <a:ea typeface="Arial"/>
                <a:cs typeface="Arial"/>
                <a:sym typeface="Arial"/>
              </a:rPr>
              <a:t>του Σχεδίου </a:t>
            </a:r>
            <a:r>
              <a:rPr b="0" i="0" lang="en-US" sz="1100">
                <a:solidFill>
                  <a:srgbClr val="404040"/>
                </a:solidFill>
                <a:latin typeface="Arial"/>
                <a:ea typeface="Arial"/>
                <a:cs typeface="Arial"/>
                <a:sym typeface="Arial"/>
              </a:rPr>
              <a:t>και της </a:t>
            </a:r>
            <a:r>
              <a:rPr b="0" i="1" lang="en-US" sz="1100">
                <a:solidFill>
                  <a:srgbClr val="404040"/>
                </a:solidFill>
                <a:latin typeface="Arial"/>
                <a:ea typeface="Arial"/>
                <a:cs typeface="Arial"/>
                <a:sym typeface="Arial"/>
              </a:rPr>
              <a:t>Πράξης</a:t>
            </a:r>
            <a:r>
              <a:rPr b="0" i="0" lang="en-US" sz="1100">
                <a:solidFill>
                  <a:srgbClr val="404040"/>
                </a:solidFill>
                <a:latin typeface="Arial"/>
                <a:ea typeface="Arial"/>
                <a:cs typeface="Arial"/>
                <a:sym typeface="Arial"/>
              </a:rPr>
              <a:t>!</a:t>
            </a:r>
            <a:endParaRPr/>
          </a:p>
          <a:p>
            <a:pPr indent="-228600" lvl="0" marL="457200" marR="0" rtl="0" algn="l">
              <a:lnSpc>
                <a:spcPct val="100000"/>
              </a:lnSpc>
              <a:spcBef>
                <a:spcPts val="0"/>
              </a:spcBef>
              <a:spcAft>
                <a:spcPts val="0"/>
              </a:spcAft>
              <a:buClr>
                <a:srgbClr val="000000"/>
              </a:buClr>
              <a:buSzPts val="1400"/>
              <a:buFont typeface="Arial"/>
              <a:buNone/>
            </a:pPr>
            <a:br>
              <a:rPr b="0" i="0" lang="en-US" sz="1100">
                <a:solidFill>
                  <a:srgbClr val="404040"/>
                </a:solidFill>
                <a:latin typeface="Arial"/>
                <a:ea typeface="Arial"/>
                <a:cs typeface="Arial"/>
                <a:sym typeface="Arial"/>
              </a:rPr>
            </a:br>
            <a:endParaRPr b="0" i="0" sz="1100">
              <a:solidFill>
                <a:srgbClr val="404040"/>
              </a:solidFill>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228600" rtl="0" algn="l">
              <a:lnSpc>
                <a:spcPct val="100000"/>
              </a:lnSpc>
              <a:spcBef>
                <a:spcPts val="0"/>
              </a:spcBef>
              <a:spcAft>
                <a:spcPts val="0"/>
              </a:spcAft>
              <a:buSzPts val="1400"/>
              <a:buFont typeface="Arial"/>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sz="1100">
              <a:latin typeface="Arial"/>
              <a:ea typeface="Arial"/>
              <a:cs typeface="Arial"/>
              <a:sym typeface="Arial"/>
            </a:endParaRPr>
          </a:p>
        </p:txBody>
      </p:sp>
      <p:sp>
        <p:nvSpPr>
          <p:cNvPr id="136" name="Google Shape;13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343c85d3a6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i="1" lang="en-US"/>
              <a:t>Αυτή η διαφάνεια σας επιτρέπει να ορίσετε τη συνεργατική έρευνα δράσης.</a:t>
            </a:r>
            <a:endParaRPr/>
          </a:p>
          <a:p>
            <a:pPr indent="0" lvl="0" marL="0" rtl="0" algn="l">
              <a:lnSpc>
                <a:spcPct val="100000"/>
              </a:lnSpc>
              <a:spcBef>
                <a:spcPts val="1200"/>
              </a:spcBef>
              <a:spcAft>
                <a:spcPts val="0"/>
              </a:spcAft>
              <a:buSzPts val="1400"/>
              <a:buNone/>
            </a:pPr>
            <a:r>
              <a:rPr lang="en-US"/>
              <a:t>Η συνεργατική έρευνα δράσης είναι: "Μια συμμετοχική διαδικασία όπου εκπαιδευτικοί συνεργάζονται για να διερευνήσουν κοινές ανησυχίες, να εφαρμόσουν λύσεις και να αξιολογήσουν τον αντίκτυπο".</a:t>
            </a:r>
            <a:endParaRPr/>
          </a:p>
          <a:p>
            <a:pPr indent="0" lvl="0" marL="0" rtl="0" algn="l">
              <a:lnSpc>
                <a:spcPct val="100000"/>
              </a:lnSpc>
              <a:spcBef>
                <a:spcPts val="1200"/>
              </a:spcBef>
              <a:spcAft>
                <a:spcPts val="0"/>
              </a:spcAft>
              <a:buSzPts val="1400"/>
              <a:buNone/>
            </a:pPr>
            <a:r>
              <a:rPr lang="en-US"/>
              <a:t>Σε αντίθεση με την ατομική έρευνα, αυτή είναι μια ομαδική προσπάθεια - θα συνεργαστείτε με συναδέλφους για να αντιμετωπίσετε προβλήματα που αφορούν όλους σας. Σκεφτείτε το ως μια επαγγελματική κοινότητα μάθησης με επίκεντρο τη δοκιμή πραγματικών λύσεων στην τάξη".</a:t>
            </a:r>
            <a:endParaRPr i="1"/>
          </a:p>
          <a:p>
            <a:pPr indent="-228600" lvl="0" marL="457200" marR="0" rtl="0" algn="l">
              <a:lnSpc>
                <a:spcPct val="100000"/>
              </a:lnSpc>
              <a:spcBef>
                <a:spcPts val="0"/>
              </a:spcBef>
              <a:spcAft>
                <a:spcPts val="0"/>
              </a:spcAft>
              <a:buClr>
                <a:srgbClr val="000000"/>
              </a:buClr>
              <a:buSzPts val="1400"/>
              <a:buFont typeface="Arial"/>
              <a:buNone/>
            </a:pPr>
            <a:r>
              <a:t/>
            </a:r>
            <a:endParaRPr u="sng"/>
          </a:p>
          <a:p>
            <a:pPr indent="-228600" lvl="0" marL="457200" marR="0" rtl="0" algn="l">
              <a:lnSpc>
                <a:spcPct val="100000"/>
              </a:lnSpc>
              <a:spcBef>
                <a:spcPts val="0"/>
              </a:spcBef>
              <a:spcAft>
                <a:spcPts val="0"/>
              </a:spcAft>
              <a:buClr>
                <a:srgbClr val="000000"/>
              </a:buClr>
              <a:buSzPts val="1400"/>
              <a:buFont typeface="Arial"/>
              <a:buNone/>
            </a:pPr>
            <a:r>
              <a:rPr lang="en-US" sz="1200" u="sng"/>
              <a:t>Οφέλη:  </a:t>
            </a:r>
            <a:endParaRPr/>
          </a:p>
          <a:p>
            <a:pPr indent="-342900" lvl="0" marL="342900" rtl="0" algn="l">
              <a:lnSpc>
                <a:spcPct val="100000"/>
              </a:lnSpc>
              <a:spcBef>
                <a:spcPts val="0"/>
              </a:spcBef>
              <a:spcAft>
                <a:spcPts val="0"/>
              </a:spcAft>
              <a:buClr>
                <a:schemeClr val="dk1"/>
              </a:buClr>
              <a:buSzPts val="1400"/>
              <a:buFont typeface="Arial"/>
              <a:buChar char="•"/>
            </a:pPr>
            <a:r>
              <a:rPr b="1" lang="en-US" sz="1200"/>
              <a:t>Κοινή τεχνογνωσία και διαφορετικές προοπτικές </a:t>
            </a:r>
            <a:r>
              <a:rPr i="0" lang="en-US" sz="1200"/>
              <a:t>🡺 </a:t>
            </a:r>
            <a:r>
              <a:rPr i="1" lang="en-US"/>
              <a:t>Η συνεργασία μετατρέπει τα ατομικά τυφλά σημεία σε συλλογικές γνώσεις.</a:t>
            </a:r>
            <a:endParaRPr i="1" sz="1200"/>
          </a:p>
          <a:p>
            <a:pPr indent="-342900" lvl="0" marL="342900" rtl="0" algn="l">
              <a:lnSpc>
                <a:spcPct val="100000"/>
              </a:lnSpc>
              <a:spcBef>
                <a:spcPts val="0"/>
              </a:spcBef>
              <a:spcAft>
                <a:spcPts val="0"/>
              </a:spcAft>
              <a:buClr>
                <a:schemeClr val="dk1"/>
              </a:buClr>
              <a:buSzPts val="1400"/>
              <a:buFont typeface="Calibri"/>
              <a:buChar char="•"/>
            </a:pPr>
            <a:r>
              <a:rPr lang="en-US"/>
              <a:t>Κάθε δάσκαλος συνεισφέρει ξεχωριστές δεξιότητες - όπως τεχνογνωσία, ισχυρή διαχείριση της τάξης ή πολιτισμική διορατικότητα. Η συνεργασία μεταξύ διαφορετικών γνωστικών αντικειμένων βοηθά τις ομάδες να εντοπίζουν πιο γρήγορα τα υποκείμενα ζητήματα.</a:t>
            </a:r>
            <a:endParaRPr sz="1200"/>
          </a:p>
          <a:p>
            <a:pPr indent="-342900" lvl="0" marL="342900" rtl="0" algn="l">
              <a:lnSpc>
                <a:spcPct val="100000"/>
              </a:lnSpc>
              <a:spcBef>
                <a:spcPts val="0"/>
              </a:spcBef>
              <a:spcAft>
                <a:spcPts val="0"/>
              </a:spcAft>
              <a:buClr>
                <a:schemeClr val="dk1"/>
              </a:buClr>
              <a:buSzPts val="1400"/>
              <a:buFont typeface="Arial"/>
              <a:buChar char="•"/>
            </a:pPr>
            <a:r>
              <a:rPr b="1" lang="en-US" sz="1200"/>
              <a:t>Πιο ισχυρά δεδομένα 🡺 </a:t>
            </a:r>
            <a:r>
              <a:rPr i="1" lang="en-US" sz="1200"/>
              <a:t>Πολλαπλές αίθουσες διδασκαλίας = ισχυρότερα αποδεικτικά στοιχεία</a:t>
            </a:r>
            <a:endParaRPr i="1" sz="1200"/>
          </a:p>
          <a:p>
            <a:pPr indent="0" lvl="1" marL="457200" rtl="0" algn="l">
              <a:lnSpc>
                <a:spcPct val="100000"/>
              </a:lnSpc>
              <a:spcBef>
                <a:spcPts val="0"/>
              </a:spcBef>
              <a:spcAft>
                <a:spcPts val="0"/>
              </a:spcAft>
              <a:buSzPts val="1400"/>
              <a:buFont typeface="Arial"/>
              <a:buNone/>
            </a:pPr>
            <a:r>
              <a:rPr i="0" lang="en-US" sz="1200"/>
              <a:t>Η διεξαγωγή μιας συνεργατικής έρευνας </a:t>
            </a:r>
            <a:r>
              <a:rPr lang="en-US"/>
              <a:t>βοηθά στην αποφυγή εξαγωγής συμπερασμάτων από περιορισμένα δεδομένα (π.χ. η επιτυχία μιας τάξης μπορεί να μην είναι αντιπροσωπευτική).</a:t>
            </a:r>
            <a:br>
              <a:rPr lang="en-US"/>
            </a:br>
            <a:r>
              <a:rPr lang="en-US"/>
              <a:t>Αποκαλύπτει τάσεις σε διαφορετικές ομάδες μαθητών</a:t>
            </a:r>
            <a:endParaRPr b="1" i="0" sz="1200"/>
          </a:p>
          <a:p>
            <a:pPr indent="-342900" lvl="0" marL="342900" rtl="0" algn="l">
              <a:lnSpc>
                <a:spcPct val="100000"/>
              </a:lnSpc>
              <a:spcBef>
                <a:spcPts val="0"/>
              </a:spcBef>
              <a:spcAft>
                <a:spcPts val="0"/>
              </a:spcAft>
              <a:buClr>
                <a:schemeClr val="dk1"/>
              </a:buClr>
              <a:buSzPts val="1400"/>
              <a:buFont typeface="Arial"/>
              <a:buChar char="•"/>
            </a:pPr>
            <a:r>
              <a:rPr b="1" lang="en-US" sz="1200"/>
              <a:t>Βιώσιμες βελτιώσεις 🡺 </a:t>
            </a:r>
            <a:r>
              <a:rPr i="1" lang="en-US" sz="1200"/>
              <a:t>Η συλλογική δράση δημιουργεί θεσμική αλλαγή. </a:t>
            </a:r>
            <a:endParaRPr/>
          </a:p>
          <a:p>
            <a:pPr indent="0" lvl="1" marL="457200" rtl="0" algn="l">
              <a:lnSpc>
                <a:spcPct val="100000"/>
              </a:lnSpc>
              <a:spcBef>
                <a:spcPts val="0"/>
              </a:spcBef>
              <a:spcAft>
                <a:spcPts val="0"/>
              </a:spcAft>
              <a:buSzPts val="1400"/>
              <a:buFont typeface="Arial"/>
              <a:buNone/>
            </a:pPr>
            <a:r>
              <a:rPr lang="en-US"/>
              <a:t>Όταν οι εκπαιδευτικοί μοιράζονται την ιδιοκτησία των πρωτοβουλιών, είναι πιο αφοσιωμένοι και δεσμευμένοι, με αποτέλεσμα η επαγγελματική ανάπτυξη να έχει περισσότερο νόημα και να μην μοιάζει με μια περαστική τάση. Τα σχολεία που προωθούν τη συνεργασία μεταξύ του προσωπικού τείνουν να έχουν υψηλότερα ποσοστά διατήρησης των εκπαιδευτικών (Hargreaves, 2019).</a:t>
            </a:r>
            <a:endParaRPr b="1" sz="1200"/>
          </a:p>
          <a:p>
            <a:pPr indent="-254000" lvl="0" marL="342900" rtl="0" algn="l">
              <a:lnSpc>
                <a:spcPct val="100000"/>
              </a:lnSpc>
              <a:spcBef>
                <a:spcPts val="0"/>
              </a:spcBef>
              <a:spcAft>
                <a:spcPts val="0"/>
              </a:spcAft>
              <a:buSzPts val="1400"/>
              <a:buFont typeface="Arial"/>
              <a:buNone/>
            </a:pPr>
            <a:r>
              <a:t/>
            </a:r>
            <a:endParaRPr b="1" sz="1200"/>
          </a:p>
          <a:p>
            <a:pPr indent="-342900" lvl="0" marL="342900" rtl="0" algn="l">
              <a:lnSpc>
                <a:spcPct val="100000"/>
              </a:lnSpc>
              <a:spcBef>
                <a:spcPts val="0"/>
              </a:spcBef>
              <a:spcAft>
                <a:spcPts val="0"/>
              </a:spcAft>
              <a:buClr>
                <a:schemeClr val="dk1"/>
              </a:buClr>
              <a:buSzPts val="1400"/>
              <a:buFont typeface="Arial"/>
              <a:buChar char="•"/>
            </a:pPr>
            <a:r>
              <a:rPr b="1" lang="en-US" sz="1200"/>
              <a:t>Επαγγελματική κοινότητα μάθησης 🡺 </a:t>
            </a:r>
            <a:r>
              <a:rPr i="1" lang="en-US" sz="1200"/>
              <a:t>Από την "τάξη μου" στον "κοινό μας χώρο μάθησης". </a:t>
            </a:r>
            <a:r>
              <a:rPr lang="en-US"/>
              <a:t>Οι κοινές εκπαιδευτικές κοινότητες ενισχύουν την εμπιστοσύνη των εκπαιδευτικών στις ικανότητές τους (Vescio et al., 2008).</a:t>
            </a:r>
            <a:br>
              <a:rPr lang="en-US"/>
            </a:br>
            <a:r>
              <a:rPr lang="en-US"/>
              <a:t>Ενισχύουν μια συνεργατική κουλτούρα που επικεντρώνεται στη συλλογική ανάπτυξη και όχι στην ατομική διόρθωση.</a:t>
            </a:r>
            <a:endParaRPr/>
          </a:p>
          <a:p>
            <a:pPr indent="0" lvl="0" marL="0" rtl="0" algn="l">
              <a:lnSpc>
                <a:spcPct val="100000"/>
              </a:lnSpc>
              <a:spcBef>
                <a:spcPts val="0"/>
              </a:spcBef>
              <a:spcAft>
                <a:spcPts val="0"/>
              </a:spcAft>
              <a:buSzPts val="1400"/>
              <a:buFont typeface="Arial"/>
              <a:buNone/>
            </a:pPr>
            <a:r>
              <a:t/>
            </a:r>
            <a:endParaRPr b="1" i="1"/>
          </a:p>
          <a:p>
            <a:pPr indent="0" lvl="0" marL="0" marR="0" rtl="0" algn="l">
              <a:lnSpc>
                <a:spcPct val="100000"/>
              </a:lnSpc>
              <a:spcBef>
                <a:spcPts val="0"/>
              </a:spcBef>
              <a:spcAft>
                <a:spcPts val="0"/>
              </a:spcAft>
              <a:buClr>
                <a:srgbClr val="000000"/>
              </a:buClr>
              <a:buSzPts val="1400"/>
              <a:buFont typeface="Arial"/>
              <a:buNone/>
            </a:pPr>
            <a:r>
              <a:rPr b="1" i="1" lang="en-US"/>
              <a:t>Αναστοχασμός: </a:t>
            </a:r>
            <a:r>
              <a:rPr i="1" lang="en-US"/>
              <a:t>Έχετε ποτέ λύσει μια διδακτική πρόκληση με καταιγισμό ιδεών με έναν ή περισσότερους συναδέλφους; Μήπως κάποιοι από εσάς θέλουν να μοιραστούν τις εμπειρίες τους;</a:t>
            </a:r>
            <a:endParaRPr/>
          </a:p>
          <a:p>
            <a:pPr indent="0" lvl="0" marL="0" rtl="0" algn="l">
              <a:lnSpc>
                <a:spcPct val="100000"/>
              </a:lnSpc>
              <a:spcBef>
                <a:spcPts val="0"/>
              </a:spcBef>
              <a:spcAft>
                <a:spcPts val="0"/>
              </a:spcAft>
              <a:buSzPts val="1400"/>
              <a:buFont typeface="Arial"/>
              <a:buNone/>
            </a:pPr>
            <a:r>
              <a:t/>
            </a:r>
            <a:endParaRPr i="1"/>
          </a:p>
          <a:p>
            <a:pPr indent="0" lvl="0" marL="0" rtl="0" algn="l">
              <a:lnSpc>
                <a:spcPct val="100000"/>
              </a:lnSpc>
              <a:spcBef>
                <a:spcPts val="0"/>
              </a:spcBef>
              <a:spcAft>
                <a:spcPts val="0"/>
              </a:spcAft>
              <a:buSzPts val="1400"/>
              <a:buFont typeface="Arial"/>
              <a:buNone/>
            </a:pPr>
            <a:r>
              <a:rPr b="1" i="1" lang="en-US" sz="1200"/>
              <a:t>Προαιρετικό - Διαδραστικό στοιχείο</a:t>
            </a:r>
            <a:r>
              <a:rPr i="1" lang="en-US" sz="1200"/>
              <a:t>:</a:t>
            </a:r>
            <a:endParaRPr i="1" sz="1200"/>
          </a:p>
          <a:p>
            <a:pPr indent="0" lvl="0" marL="0" rtl="0" algn="l">
              <a:lnSpc>
                <a:spcPct val="100000"/>
              </a:lnSpc>
              <a:spcBef>
                <a:spcPts val="0"/>
              </a:spcBef>
              <a:spcAft>
                <a:spcPts val="0"/>
              </a:spcAft>
              <a:buSzPts val="1000"/>
              <a:buFont typeface="Noto Sans Symbols"/>
              <a:buNone/>
            </a:pPr>
            <a:r>
              <a:rPr lang="en-US" sz="1200"/>
              <a:t>Δημοσκοπήσεις (μέσω Mentimeter ή αυτοκόλλητων σημειώσεων): </a:t>
            </a:r>
            <a:r>
              <a:rPr i="1" lang="en-US" sz="1200"/>
              <a:t>"Ποιο πλεονέκτημα έχει μεγαλύτερη απήχηση σε εσάς; Γιατί;"</a:t>
            </a:r>
            <a:endParaRPr sz="1200"/>
          </a:p>
          <a:p>
            <a:pPr indent="0" lvl="0" marL="0" rtl="0" algn="l">
              <a:lnSpc>
                <a:spcPct val="100000"/>
              </a:lnSpc>
              <a:spcBef>
                <a:spcPts val="0"/>
              </a:spcBef>
              <a:spcAft>
                <a:spcPts val="0"/>
              </a:spcAft>
              <a:buSzPts val="1400"/>
              <a:buFont typeface="Arial"/>
              <a:buNone/>
            </a:pPr>
            <a:r>
              <a:t/>
            </a:r>
            <a:endParaRPr b="0" i="1">
              <a:solidFill>
                <a:srgbClr val="1D1D1B"/>
              </a:solidFill>
              <a:latin typeface="Arial"/>
              <a:ea typeface="Arial"/>
              <a:cs typeface="Arial"/>
              <a:sym typeface="Arial"/>
            </a:endParaRPr>
          </a:p>
        </p:txBody>
      </p:sp>
      <p:sp>
        <p:nvSpPr>
          <p:cNvPr id="148" name="Google Shape;148;g343c85d3a6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Αυτή η διαφάνεια αφορά μια 15λεπτη δραστηριότητα μικρών ομάδων για την αξιοποίηση διαφορετικών προοπτικών για ερωτήματα Έρευνας Δράσης. </a:t>
            </a:r>
            <a:endParaRPr b="1"/>
          </a:p>
          <a:p>
            <a:pPr indent="0" lvl="0" marL="0" rtl="0" algn="l">
              <a:lnSpc>
                <a:spcPct val="100000"/>
              </a:lnSpc>
              <a:spcBef>
                <a:spcPts val="2000"/>
              </a:spcBef>
              <a:spcAft>
                <a:spcPts val="0"/>
              </a:spcAft>
              <a:buClr>
                <a:schemeClr val="dk1"/>
              </a:buClr>
              <a:buSzPts val="1100"/>
              <a:buFont typeface="Arial"/>
              <a:buNone/>
            </a:pPr>
            <a:r>
              <a:rPr b="1" lang="en-US"/>
              <a:t>Δραστηριότητα #1 Challenge Swap συνεργατικός καταιγισμός ιδεών</a:t>
            </a:r>
            <a:endParaRPr/>
          </a:p>
          <a:p>
            <a:pPr indent="0" lvl="0" marL="0" rtl="0" algn="l">
              <a:lnSpc>
                <a:spcPct val="100000"/>
              </a:lnSpc>
              <a:spcBef>
                <a:spcPts val="2000"/>
              </a:spcBef>
              <a:spcAft>
                <a:spcPts val="0"/>
              </a:spcAft>
              <a:buClr>
                <a:schemeClr val="dk1"/>
              </a:buClr>
              <a:buSzPts val="1100"/>
              <a:buFont typeface="Arial"/>
              <a:buNone/>
            </a:pPr>
            <a:r>
              <a:rPr lang="en-US"/>
              <a:t>- Ετοιμαστείτε: Καλέστε τους μαθητές να σκεφτούν </a:t>
            </a:r>
            <a:r>
              <a:rPr i="0" lang="en-US">
                <a:solidFill>
                  <a:srgbClr val="404040"/>
                </a:solidFill>
              </a:rPr>
              <a:t>μια επίμονη πρόκληση στην τάξη τους που σχετίζεται με την ένταξη ή τη συμμετοχή των φύλων. Τη γράφουν σε ένα αυτοκόλλητο σημείωμα με αυτή τη μορφή:</a:t>
            </a:r>
            <a:endParaRPr i="0">
              <a:solidFill>
                <a:srgbClr val="404040"/>
              </a:solidFill>
            </a:endParaRPr>
          </a:p>
          <a:p>
            <a:pPr indent="0" lvl="0" marL="0" rtl="0" algn="l">
              <a:lnSpc>
                <a:spcPct val="100000"/>
              </a:lnSpc>
              <a:spcBef>
                <a:spcPts val="2000"/>
              </a:spcBef>
              <a:spcAft>
                <a:spcPts val="0"/>
              </a:spcAft>
              <a:buClr>
                <a:schemeClr val="dk1"/>
              </a:buClr>
              <a:buSzPts val="1100"/>
              <a:buFont typeface="Arial"/>
              <a:buNone/>
            </a:pPr>
            <a:r>
              <a:rPr b="1" i="0" lang="en-US">
                <a:solidFill>
                  <a:srgbClr val="404040"/>
                </a:solidFill>
              </a:rPr>
              <a:t>[ομάδα μαθητών] + [χάσμα συμπεριφοράς/δεξιοτήτων] + [πλαίσιο].</a:t>
            </a:r>
            <a:r>
              <a:rPr i="0" lang="en-US">
                <a:solidFill>
                  <a:srgbClr val="404040"/>
                </a:solidFill>
              </a:rPr>
              <a:t>  🡺 Π.χ., "Τα κορίτσια + αποφεύγουν τις εργασίες αποσφαλμάτωσης + κατά τη διάρκεια του ανεξάρτητου χρόνου κωδικοποίησης".</a:t>
            </a:r>
            <a:endParaRPr i="0">
              <a:solidFill>
                <a:srgbClr val="404040"/>
              </a:solidFill>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Γύρος 1: Δημιουργήστε ομάδες των 3. Ο εκπαιδευτικός Α μοιράζεται την πρόκληση με τους άλλους δύο συναδέλφους του. Σε κάθε ομάδα δίνεται η ακόλουθη εργασία: </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Να κάνετε διευκρινιστικές ερωτήσεις για να αποκαλύψετε τα βαθύτερα αίτια (π.χ., "Πιστεύετε ότι φταίει η αυτοπεποίθηση, το ενδιαφέρον ή η δυναμική των συνομηλίκων;")</a:t>
            </a:r>
            <a:endParaRPr/>
          </a:p>
          <a:p>
            <a:pPr indent="-171450" lvl="1" marL="628650" rtl="0" algn="l">
              <a:lnSpc>
                <a:spcPct val="100000"/>
              </a:lnSpc>
              <a:spcBef>
                <a:spcPts val="2000"/>
              </a:spcBef>
              <a:spcAft>
                <a:spcPts val="0"/>
              </a:spcAft>
              <a:buClr>
                <a:schemeClr val="dk1"/>
              </a:buClr>
              <a:buSzPts val="1100"/>
              <a:buFont typeface="Calibri"/>
              <a:buChar char="🡺"/>
            </a:pPr>
            <a:r>
              <a:rPr i="1" lang="en-US">
                <a:solidFill>
                  <a:srgbClr val="404040"/>
                </a:solidFill>
              </a:rPr>
              <a:t> Καταιγισμός ιδεών για τις οπτικές γωνίες που ο δάσκαλος μπορεί να μην έχει λάβει υπόψη του (π.χ., "Θα μπορούσε η διεπαφή αποσφαλμάτωσης να είναι εκφοβιστική;" ή "Έχετε δοκιμάσει ζευγάρια αποσφαλμάτωσης από ομότιμους;")</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Γύρος 2 και 3: επαναλάβετε για τους δασκάλους Β και Γ</a:t>
            </a:r>
            <a:endParaRPr/>
          </a:p>
          <a:p>
            <a:pPr indent="-171450" lvl="0" marL="171450" rtl="0" algn="l">
              <a:lnSpc>
                <a:spcPct val="100000"/>
              </a:lnSpc>
              <a:spcBef>
                <a:spcPts val="2000"/>
              </a:spcBef>
              <a:spcAft>
                <a:spcPts val="0"/>
              </a:spcAft>
              <a:buClr>
                <a:schemeClr val="dk1"/>
              </a:buClr>
              <a:buSzPts val="1100"/>
              <a:buFont typeface="Calibri"/>
              <a:buChar char="-"/>
            </a:pPr>
            <a:r>
              <a:rPr i="0" lang="en-US">
                <a:solidFill>
                  <a:srgbClr val="404040"/>
                </a:solidFill>
              </a:rPr>
              <a:t>Εξειδίκευση: οι μαθητές αναθεωρούν την αρχική τους πρόκληση με βάση την ανατροφοδότηση της ομάδας χρησιμοποιώντας τον κατάλογο ελέγχου: </a:t>
            </a:r>
            <a:r>
              <a:rPr i="1" lang="en-US">
                <a:solidFill>
                  <a:srgbClr val="404040"/>
                </a:solidFill>
              </a:rPr>
              <a:t>συγκεκριμένη, εφαρμόσιμη, μετρήσιμη.</a:t>
            </a:r>
            <a:endParaRPr i="0"/>
          </a:p>
          <a:p>
            <a:pPr indent="0" lvl="0" marL="0" rtl="0" algn="l">
              <a:lnSpc>
                <a:spcPct val="100000"/>
              </a:lnSpc>
              <a:spcBef>
                <a:spcPts val="2000"/>
              </a:spcBef>
              <a:spcAft>
                <a:spcPts val="1000"/>
              </a:spcAft>
              <a:buClr>
                <a:schemeClr val="dk1"/>
              </a:buClr>
              <a:buSzPts val="1100"/>
              <a:buFont typeface="Arial"/>
              <a:buNone/>
            </a:pPr>
            <a:r>
              <a:t/>
            </a:r>
            <a:endParaRPr/>
          </a:p>
        </p:txBody>
      </p:sp>
      <p:sp>
        <p:nvSpPr>
          <p:cNvPr id="157" name="Google Shape;157;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343c85d3a64_0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i="1" lang="en-US"/>
              <a:t>Αυτή η διαφάνεια χρησιμεύει ως μέσο για να εισαγάγει τους εκπαιδευόμενους στις βασικές αρχές για αποτελεσματικές παρεμβάσεις έρευνας δράσης.</a:t>
            </a:r>
            <a:endParaRPr/>
          </a:p>
          <a:p>
            <a:pPr indent="0" lvl="0" marL="0" rtl="0" algn="l">
              <a:lnSpc>
                <a:spcPct val="100000"/>
              </a:lnSpc>
              <a:spcBef>
                <a:spcPts val="2000"/>
              </a:spcBef>
              <a:spcAft>
                <a:spcPts val="0"/>
              </a:spcAft>
              <a:buClr>
                <a:schemeClr val="dk1"/>
              </a:buClr>
              <a:buSzPts val="1100"/>
              <a:buFont typeface="Arial"/>
              <a:buNone/>
            </a:pPr>
            <a:r>
              <a:rPr b="1" lang="en-US"/>
              <a:t>1 - Ευθυγραμμίζεται με τους στόχους της πληροφορικής</a:t>
            </a:r>
            <a:r>
              <a:rPr lang="en-US"/>
              <a:t>: (π.χ. αλγόριθμοι, δομές δεδομένων, αποσφαλμάτωση), ενώ παράλληλα θα πρέπει να επιλύονται ζητήματα δέσμευσης/ισοτιμίας.</a:t>
            </a:r>
            <a:endParaRPr/>
          </a:p>
          <a:p>
            <a:pPr indent="0" lvl="0" marL="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Αποφεύγει τις επιφανειακές διορθώσεις (π.χ. να κάνει την κωδικοποίηση "διασκεδαστική" χωρίς την ανάπτυξη δεξιοτήτων).</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Εξασφαλίζει ότι οι μαθητές αποκτούν μεταβιβάσιμες δεξιότητες για μελλοντική εκμάθηση CS.</a:t>
            </a:r>
            <a:endParaRPr i="1"/>
          </a:p>
          <a:p>
            <a:pPr indent="0" lvl="0" marL="0" rtl="0" algn="l">
              <a:lnSpc>
                <a:spcPct val="100000"/>
              </a:lnSpc>
              <a:spcBef>
                <a:spcPts val="2000"/>
              </a:spcBef>
              <a:spcAft>
                <a:spcPts val="0"/>
              </a:spcAft>
              <a:buClr>
                <a:schemeClr val="dk1"/>
              </a:buClr>
              <a:buSzPts val="1100"/>
              <a:buFont typeface="Arial"/>
              <a:buNone/>
            </a:pPr>
            <a:r>
              <a:rPr b="1" lang="en-US"/>
              <a:t>2 - Προωθεί την ένταξη των φύλων</a:t>
            </a:r>
            <a:r>
              <a:rPr lang="en-US"/>
              <a:t>: Σχεδιασμός στρατηγικών που καταργούν ενεργά τα εμπόδια που αντιμετωπίζουν περιθωριοποιημένες ομάδες (π.χ. κορίτσια, μη δυαδικοί μαθητές, υποεκπροσωπούμενες μειονότητες).</a:t>
            </a:r>
            <a:endParaRPr/>
          </a:p>
          <a:p>
            <a:pPr indent="0" lvl="0" marL="0" marR="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marR="0" rtl="0" algn="l">
              <a:lnSpc>
                <a:spcPct val="100000"/>
              </a:lnSpc>
              <a:spcBef>
                <a:spcPts val="0"/>
              </a:spcBef>
              <a:spcAft>
                <a:spcPts val="0"/>
              </a:spcAft>
              <a:buClr>
                <a:schemeClr val="dk1"/>
              </a:buClr>
              <a:buSzPts val="1100"/>
              <a:buFont typeface="Calibri"/>
              <a:buChar char="•"/>
            </a:pPr>
            <a:r>
              <a:rPr lang="en-US"/>
              <a:t>Οι προσεγγίσεις "ουδέτερου φύλου" συχνά διατηρούν το status quo (π.χ. τα αγόρια κυριαρχούν στις εργασίες κωδικοποίησης ανοικτού τύπου).</a:t>
            </a:r>
            <a:endParaRPr/>
          </a:p>
          <a:p>
            <a:pPr indent="-171450" lvl="1" marL="628650" marR="0" rtl="0" algn="l">
              <a:lnSpc>
                <a:spcPct val="100000"/>
              </a:lnSpc>
              <a:spcBef>
                <a:spcPts val="0"/>
              </a:spcBef>
              <a:spcAft>
                <a:spcPts val="0"/>
              </a:spcAft>
              <a:buClr>
                <a:schemeClr val="dk1"/>
              </a:buClr>
              <a:buSzPts val="1100"/>
              <a:buFont typeface="Calibri"/>
              <a:buChar char="•"/>
            </a:pPr>
            <a:r>
              <a:rPr lang="en-US"/>
              <a:t>Ο σχεδιασμός χωρίς αποκλεισμούς κλείνει τα κενά συμμετοχής.</a:t>
            </a:r>
            <a:endParaRPr/>
          </a:p>
          <a:p>
            <a:pPr indent="0" lvl="0" marL="0" rtl="0" algn="l">
              <a:lnSpc>
                <a:spcPct val="100000"/>
              </a:lnSpc>
              <a:spcBef>
                <a:spcPts val="2000"/>
              </a:spcBef>
              <a:spcAft>
                <a:spcPts val="0"/>
              </a:spcAft>
              <a:buClr>
                <a:schemeClr val="dk1"/>
              </a:buClr>
              <a:buSzPts val="1100"/>
              <a:buFont typeface="Arial"/>
              <a:buNone/>
            </a:pPr>
            <a:r>
              <a:rPr b="1" lang="en-US"/>
              <a:t>3 -Προσδιορισμός των αιτιών που έχουν εντοπιστεί</a:t>
            </a:r>
            <a:r>
              <a:rPr lang="en-US"/>
              <a:t>: </a:t>
            </a:r>
            <a:r>
              <a:rPr i="0" lang="en-US">
                <a:solidFill>
                  <a:srgbClr val="404040"/>
                </a:solidFill>
              </a:rPr>
              <a:t>Βασίστε τις παρεμβάσεις </a:t>
            </a:r>
            <a:r>
              <a:rPr b="1" i="0" lang="en-US">
                <a:solidFill>
                  <a:srgbClr val="404040"/>
                </a:solidFill>
              </a:rPr>
              <a:t>σε στοιχεία από την τάξη σας </a:t>
            </a:r>
            <a:r>
              <a:rPr i="0" lang="en-US">
                <a:solidFill>
                  <a:srgbClr val="404040"/>
                </a:solidFill>
              </a:rPr>
              <a:t>(έρευνες, παρατηρήσεις) και όχι σε υποθέσεις.</a:t>
            </a:r>
            <a:endParaRPr/>
          </a:p>
          <a:p>
            <a:pPr indent="0" lvl="0" marL="0" marR="0" rtl="0" algn="l">
              <a:lnSpc>
                <a:spcPct val="100000"/>
              </a:lnSpc>
              <a:spcBef>
                <a:spcPts val="2000"/>
              </a:spcBef>
              <a:spcAft>
                <a:spcPts val="0"/>
              </a:spcAft>
              <a:buClr>
                <a:schemeClr val="dk1"/>
              </a:buClr>
              <a:buSzPts val="1100"/>
              <a:buFont typeface="Arial"/>
              <a:buNone/>
            </a:pPr>
            <a:r>
              <a:rPr i="1" lang="en-US"/>
              <a:t>Γιατί; </a:t>
            </a:r>
            <a:endParaRPr/>
          </a:p>
          <a:p>
            <a:pPr indent="-171450" lvl="1" marL="628650" marR="0" rtl="0" algn="l">
              <a:lnSpc>
                <a:spcPct val="100000"/>
              </a:lnSpc>
              <a:spcBef>
                <a:spcPts val="2000"/>
              </a:spcBef>
              <a:spcAft>
                <a:spcPts val="0"/>
              </a:spcAft>
              <a:buClr>
                <a:schemeClr val="dk1"/>
              </a:buClr>
              <a:buSzPts val="1100"/>
              <a:buFont typeface="Calibri"/>
              <a:buChar char="•"/>
            </a:pPr>
            <a:r>
              <a:rPr lang="en-US"/>
              <a:t>Η λανθασμένη διάγνωση των προβλημάτων οδηγεί σε αναποτελεσματικές λύσεις (π.χ., υποθέτοντας ότι τα κορίτσια αντιπαθούν τον προγραμματισμό, ενώ στην πραγματικότητα φοβούνται τη δημόσια αποτυχία).</a:t>
            </a:r>
            <a:endParaRPr/>
          </a:p>
          <a:p>
            <a:pPr indent="0" lvl="0" marL="0" rtl="0" algn="l">
              <a:lnSpc>
                <a:spcPct val="100000"/>
              </a:lnSpc>
              <a:spcBef>
                <a:spcPts val="2000"/>
              </a:spcBef>
              <a:spcAft>
                <a:spcPts val="0"/>
              </a:spcAft>
              <a:buClr>
                <a:schemeClr val="dk1"/>
              </a:buClr>
              <a:buSzPts val="1100"/>
              <a:buFont typeface="Arial"/>
              <a:buNone/>
            </a:pPr>
            <a:r>
              <a:rPr b="1" lang="en-US"/>
              <a:t>4 - Υπό τον έλεγχό σας: </a:t>
            </a:r>
            <a:r>
              <a:rPr i="0" lang="en-US">
                <a:solidFill>
                  <a:srgbClr val="404040"/>
                </a:solidFill>
              </a:rPr>
              <a:t>Επικεντρωθείτε σε αλλαγές </a:t>
            </a:r>
            <a:r>
              <a:rPr b="1" i="0" lang="en-US">
                <a:solidFill>
                  <a:srgbClr val="404040"/>
                </a:solidFill>
              </a:rPr>
              <a:t>που μπορείτε να εφαρμόσετε άμεσα </a:t>
            </a:r>
            <a:r>
              <a:rPr i="0" lang="en-US">
                <a:solidFill>
                  <a:srgbClr val="404040"/>
                </a:solidFill>
              </a:rPr>
              <a:t>με τους υπάρχοντες πόρους.</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Γιατί; </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Οι εκπαιδευτικοί αποθαρρύνονται περιμένοντας συστημικές αλλαγές (π.χ. νέο πρόγραμμα σπουδών).</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Μικρά, εφαρμόσιμα βήματα δημιουργούν δυναμική.</a:t>
            </a:r>
            <a:endParaRPr b="1" i="0"/>
          </a:p>
          <a:p>
            <a:pPr indent="0" lvl="0" marL="0" rtl="0" algn="l">
              <a:lnSpc>
                <a:spcPct val="100000"/>
              </a:lnSpc>
              <a:spcBef>
                <a:spcPts val="2000"/>
              </a:spcBef>
              <a:spcAft>
                <a:spcPts val="0"/>
              </a:spcAft>
              <a:buClr>
                <a:schemeClr val="dk1"/>
              </a:buClr>
              <a:buSzPts val="1100"/>
              <a:buFont typeface="Arial"/>
              <a:buNone/>
            </a:pPr>
            <a:r>
              <a:rPr b="1" lang="en-US"/>
              <a:t>5 - Μετρήσιμα αποτελέσματα: </a:t>
            </a:r>
            <a:r>
              <a:rPr i="0" lang="en-US">
                <a:solidFill>
                  <a:srgbClr val="404040"/>
                </a:solidFill>
              </a:rPr>
              <a:t>Καθορίστε </a:t>
            </a:r>
            <a:r>
              <a:rPr b="1" i="0" lang="en-US">
                <a:solidFill>
                  <a:srgbClr val="404040"/>
                </a:solidFill>
              </a:rPr>
              <a:t>συγκεκριμένες μετρήσεις επιτυχίας </a:t>
            </a:r>
            <a:r>
              <a:rPr i="0" lang="en-US">
                <a:solidFill>
                  <a:srgbClr val="404040"/>
                </a:solidFill>
              </a:rPr>
              <a:t>πριν από την εφαρμογή.</a:t>
            </a:r>
            <a:endParaRPr/>
          </a:p>
          <a:p>
            <a:pPr indent="0" lvl="0" marL="0" rtl="0" algn="l">
              <a:lnSpc>
                <a:spcPct val="100000"/>
              </a:lnSpc>
              <a:spcBef>
                <a:spcPts val="2000"/>
              </a:spcBef>
              <a:spcAft>
                <a:spcPts val="0"/>
              </a:spcAft>
              <a:buClr>
                <a:schemeClr val="dk1"/>
              </a:buClr>
              <a:buSzPts val="1100"/>
              <a:buFont typeface="Arial"/>
              <a:buNone/>
            </a:pPr>
            <a:r>
              <a:rPr i="1" lang="en-US">
                <a:solidFill>
                  <a:srgbClr val="404040"/>
                </a:solidFill>
              </a:rPr>
              <a:t>Γιατί;</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Σας οδηγεί σε αόριστους ισχυρισμούς όπως "άρεσε στους μαθητές".</a:t>
            </a:r>
            <a:endParaRPr/>
          </a:p>
          <a:p>
            <a:pPr indent="-171450" lvl="1" marL="628650" rtl="0" algn="l">
              <a:lnSpc>
                <a:spcPct val="100000"/>
              </a:lnSpc>
              <a:spcBef>
                <a:spcPts val="0"/>
              </a:spcBef>
              <a:spcAft>
                <a:spcPts val="0"/>
              </a:spcAft>
              <a:buClr>
                <a:schemeClr val="dk1"/>
              </a:buClr>
              <a:buSzPts val="1100"/>
              <a:buFont typeface="Calibri"/>
              <a:buChar char="•"/>
            </a:pPr>
            <a:r>
              <a:rPr i="0" lang="en-US">
                <a:solidFill>
                  <a:srgbClr val="404040"/>
                </a:solidFill>
              </a:rPr>
              <a:t>Παρέχει στοιχεία για την κλιμάκωση αποτελεσματικών στρατηγικών.</a:t>
            </a:r>
            <a:endParaRPr/>
          </a:p>
        </p:txBody>
      </p:sp>
      <p:sp>
        <p:nvSpPr>
          <p:cNvPr id="167" name="Google Shape;167;g343c85d3a64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457200" rtl="0" algn="l">
              <a:lnSpc>
                <a:spcPct val="100000"/>
              </a:lnSpc>
              <a:spcBef>
                <a:spcPts val="1000"/>
              </a:spcBef>
              <a:spcAft>
                <a:spcPts val="0"/>
              </a:spcAft>
              <a:buClr>
                <a:schemeClr val="dk1"/>
              </a:buClr>
              <a:buSzPts val="1100"/>
              <a:buFont typeface="Arial"/>
              <a:buNone/>
            </a:pPr>
            <a:r>
              <a:rPr i="1" lang="en-US">
                <a:solidFill>
                  <a:srgbClr val="404040"/>
                </a:solidFill>
              </a:rPr>
              <a:t>Αυτή η διαφάνεια και η επόμενη σας δίνουν τη δυνατότητα να ξεκινήσετε από μια πρόκληση - τα κορίτσια που αποσυνδέονται κατά τη διάρκεια ανταγωνιστικών προκλήσεων κωδικοποίησης - και να εξερευνήσετε τις διάφορες πιθανές στρατηγικές για την αντιμετώπιση της πρόκλησης. </a:t>
            </a:r>
            <a:endParaRPr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Στρατηγική #1 - </a:t>
            </a:r>
            <a:r>
              <a:rPr b="1" lang="en-US"/>
              <a:t>Μάθηση με βάση το έργο (PBL) με αυθεντικά σενάρια </a:t>
            </a:r>
            <a:r>
              <a:rPr lang="en-US"/>
              <a:t>- </a:t>
            </a:r>
            <a:r>
              <a:rPr i="0" lang="en-US">
                <a:solidFill>
                  <a:srgbClr val="404040"/>
                </a:solidFill>
              </a:rPr>
              <a:t>οι μαθητές εργάζονται σε εκτεταμένα έργα που επιλύουν </a:t>
            </a:r>
            <a:r>
              <a:rPr b="1" i="0" lang="en-US">
                <a:solidFill>
                  <a:srgbClr val="404040"/>
                </a:solidFill>
              </a:rPr>
              <a:t>προβλήματα του πραγματικού κόσμου </a:t>
            </a:r>
            <a:r>
              <a:rPr i="0" lang="en-US">
                <a:solidFill>
                  <a:srgbClr val="404040"/>
                </a:solidFill>
              </a:rPr>
              <a:t>(π.χ. σχεδιασμός μιας εφαρμογής υγειονομικής περίθαλψης για αγροτικές κλινικές, δημιουργία ενός συστήματος παρακολούθησης της βιωσιμότητας) αντί για αφηρημένες ασκήσεις κωδικοποίησης.</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b="1">
              <a:solidFill>
                <a:srgbClr val="404040"/>
              </a:solidFill>
            </a:endParaRPr>
          </a:p>
          <a:p>
            <a:pPr indent="0" lvl="0" marL="0" rtl="0" algn="l">
              <a:lnSpc>
                <a:spcPct val="100000"/>
              </a:lnSpc>
              <a:spcBef>
                <a:spcPts val="2000"/>
              </a:spcBef>
              <a:spcAft>
                <a:spcPts val="0"/>
              </a:spcAft>
              <a:buSzPts val="1400"/>
              <a:buNone/>
            </a:pPr>
            <a:r>
              <a:rPr lang="en-US"/>
              <a:t>Οι παραδοσιακές εργασίες προγραμματισμού (π.χ. ανάπτυξη παιχνιδιών) συχνά ευθυγραμμίζονται με στερεοτυπικά "ανδρικά" ενδιαφέροντα, αποξενώνοντας ορισμένους μαθητές. Η PBL χρησιμοποιεί </a:t>
            </a:r>
            <a:r>
              <a:rPr b="1" lang="en-US"/>
              <a:t>προβλήματα του πραγματικού κόσμου </a:t>
            </a:r>
            <a:r>
              <a:rPr lang="en-US"/>
              <a:t>για να προσελκύσει τα ποικίλα ενδιαφέροντα των μαθητών. Τα έργα που έχουν τις ρίζες τους σε πραγματικές ανάγκες (π.χ., εργαλεία προσβασιμότητας) δείχνουν την τεχνολογία ως </a:t>
            </a:r>
            <a:r>
              <a:rPr b="1" lang="en-US"/>
              <a:t>εργαλείο για την ισότητα, όχι μόνο για τον ανταγωνισμό</a:t>
            </a:r>
            <a:r>
              <a:rPr lang="en-US"/>
              <a:t>. </a:t>
            </a:r>
            <a:r>
              <a:rPr i="0" lang="en-US" u="none" cap="none" strike="noStrike">
                <a:solidFill>
                  <a:srgbClr val="000000"/>
                </a:solidFill>
              </a:rPr>
              <a:t>Οι ρόλοι μπορούν να ανατεθούν με βάση τα δυνατά σημεία (π.χ. "σχεδιαστής UI", "ερευνητής δεδομένων"), διασφαλίζοντας ότι όλες οι συνεισφορές εκτιμώνται.</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Μετρήσιμο αποτέλεσμα</a:t>
            </a:r>
            <a:endParaRPr/>
          </a:p>
          <a:p>
            <a:pPr indent="-177800" lvl="1" marL="628650" rtl="0" algn="l">
              <a:lnSpc>
                <a:spcPct val="100000"/>
              </a:lnSpc>
              <a:spcBef>
                <a:spcPts val="0"/>
              </a:spcBef>
              <a:spcAft>
                <a:spcPts val="0"/>
              </a:spcAft>
              <a:buClr>
                <a:schemeClr val="dk1"/>
              </a:buClr>
              <a:buSzPts val="1200"/>
              <a:buFont typeface="Arial"/>
              <a:buChar char="•"/>
            </a:pPr>
            <a:r>
              <a:rPr b="1" lang="en-US"/>
              <a:t>Ποικιλομορφία συμμετοχής: </a:t>
            </a:r>
            <a:r>
              <a:rPr i="0" lang="en-US" u="none" cap="none" strike="noStrike">
                <a:solidFill>
                  <a:srgbClr val="000000"/>
                </a:solidFill>
              </a:rPr>
              <a:t>Σύγκριση των ποσοστών συμμετοχής ανά φύλο/υπόβαθρο σε PBL έναντι παραδοσιακών εργαστηρίων.</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Αυτοαναφορές μαθητών: </a:t>
            </a:r>
            <a:r>
              <a:rPr i="0" lang="en-US" u="none" cap="none" strike="noStrike">
                <a:solidFill>
                  <a:srgbClr val="000000"/>
                </a:solidFill>
              </a:rPr>
              <a:t>έρευνες πριν/μετά τη χρήση της κωδικοποίησης για την επίλυση προβλημάτων.</a:t>
            </a:r>
            <a:endParaRPr/>
          </a:p>
          <a:p>
            <a:pPr indent="-177800" lvl="1" marL="628650" rtl="0" algn="l">
              <a:lnSpc>
                <a:spcPct val="100000"/>
              </a:lnSpc>
              <a:spcBef>
                <a:spcPts val="0"/>
              </a:spcBef>
              <a:spcAft>
                <a:spcPts val="0"/>
              </a:spcAft>
              <a:buClr>
                <a:schemeClr val="dk1"/>
              </a:buClr>
              <a:buSzPts val="1200"/>
              <a:buFont typeface="Arial"/>
              <a:buChar char="•"/>
            </a:pPr>
            <a:r>
              <a:rPr b="1" lang="en-US"/>
              <a:t>Μετρήστε τις παραλλαγές λύσεων που δημιουργούν οι μαθητές</a:t>
            </a:r>
            <a:r>
              <a:rPr lang="en-US"/>
              <a:t>: Παρακολουθήστε τον αριθμό των μοναδικών προσεγγίσεων του προβλήματος (π.χ., 5 διαφορετικά σχέδια εφαρμογών για μια πρόκληση στον τομέα της υγειονομικής περίθαλψης).</a:t>
            </a:r>
            <a:endParaRPr/>
          </a:p>
          <a:p>
            <a:pPr indent="0" lvl="0" marL="0" rtl="0" algn="l">
              <a:lnSpc>
                <a:spcPct val="100000"/>
              </a:lnSpc>
              <a:spcBef>
                <a:spcPts val="0"/>
              </a:spcBef>
              <a:spcAft>
                <a:spcPts val="0"/>
              </a:spcAft>
              <a:buSzPts val="1400"/>
              <a:buNone/>
            </a:pPr>
            <a:r>
              <a:t/>
            </a:r>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a:t>Επιλέξτε σχετικά θέματα</a:t>
            </a:r>
            <a:r>
              <a:rPr lang="en-US"/>
              <a:t>: κάντε έρευνα στους μαθητές σχετικά με τα προβλήματα που τους απασχολούν.</a:t>
            </a:r>
            <a:endParaRPr/>
          </a:p>
          <a:p>
            <a:pPr indent="-177800" lvl="1" marL="628650" rtl="0" algn="l">
              <a:lnSpc>
                <a:spcPct val="100000"/>
              </a:lnSpc>
              <a:spcBef>
                <a:spcPts val="0"/>
              </a:spcBef>
              <a:spcAft>
                <a:spcPts val="0"/>
              </a:spcAft>
              <a:buClr>
                <a:schemeClr val="dk1"/>
              </a:buClr>
              <a:buSzPts val="1200"/>
              <a:buFont typeface="Calibri"/>
              <a:buChar char="•"/>
            </a:pPr>
            <a:r>
              <a:rPr i="1" lang="en-US"/>
              <a:t>Σκαλωσιά χωρίς αποκλεισμούς</a:t>
            </a:r>
            <a:r>
              <a:rPr lang="en-US"/>
              <a:t>: παρέχετε πρότυπα για μαθητές με λιγότερη αυτοπεποίθηση στην κωδικοποίηση.</a:t>
            </a:r>
            <a:endParaRPr/>
          </a:p>
          <a:p>
            <a:pPr indent="-177800" lvl="1" marL="628650" rtl="0" algn="l">
              <a:lnSpc>
                <a:spcPct val="100000"/>
              </a:lnSpc>
              <a:spcBef>
                <a:spcPts val="0"/>
              </a:spcBef>
              <a:spcAft>
                <a:spcPts val="0"/>
              </a:spcAft>
              <a:buClr>
                <a:schemeClr val="dk1"/>
              </a:buClr>
              <a:buSzPts val="1200"/>
              <a:buFont typeface="Calibri"/>
              <a:buChar char="•"/>
            </a:pPr>
            <a:r>
              <a:rPr i="1" lang="en-US"/>
              <a:t>Παρουσίαση διαφορετικών προτύπων</a:t>
            </a:r>
            <a:endParaRPr b="1" i="0">
              <a:solidFill>
                <a:srgbClr val="404040"/>
              </a:solidFill>
            </a:endParaRPr>
          </a:p>
          <a:p>
            <a:pPr indent="0" lvl="1" marL="0" rtl="0" algn="l">
              <a:lnSpc>
                <a:spcPct val="100000"/>
              </a:lnSpc>
              <a:spcBef>
                <a:spcPts val="2000"/>
              </a:spcBef>
              <a:spcAft>
                <a:spcPts val="0"/>
              </a:spcAft>
              <a:buClr>
                <a:schemeClr val="dk1"/>
              </a:buClr>
              <a:buSzPts val="1100"/>
              <a:buFont typeface="Arial"/>
              <a:buNone/>
            </a:pPr>
            <a:r>
              <a:rPr b="1" i="0" lang="en-US">
                <a:solidFill>
                  <a:srgbClr val="404040"/>
                </a:solidFill>
              </a:rPr>
              <a:t>Στρατηγική #2 - Προγραμματισμός σε ζεύγη μικτού φύλου με εναλλαγή ρόλων </a:t>
            </a:r>
            <a:r>
              <a:rPr i="0" lang="en-US">
                <a:solidFill>
                  <a:srgbClr val="404040"/>
                </a:solidFill>
              </a:rPr>
              <a:t>- μια συνεργατική προσέγγιση προγραμματισμού όπου δύο μαθητές (σκόπιμα σε ζεύγη με ισορροπία μεταξύ των δύο φύλων) εργάζονται μαζί σε έναν υπολογιστή, εναλλάσσοντας ρόλους ως "οδηγός" (γράφει κώδικα) και "πλοηγός" (ελέγχει και καθοδηγεί).</a:t>
            </a:r>
            <a:endParaRPr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Πώς αντιμετωπίζει την ένταξη</a:t>
            </a:r>
            <a:endParaRPr/>
          </a:p>
          <a:p>
            <a:pPr indent="0" lvl="1" marL="0" rtl="0" algn="l">
              <a:lnSpc>
                <a:spcPct val="100000"/>
              </a:lnSpc>
              <a:spcBef>
                <a:spcPts val="2000"/>
              </a:spcBef>
              <a:spcAft>
                <a:spcPts val="0"/>
              </a:spcAft>
              <a:buClr>
                <a:schemeClr val="dk1"/>
              </a:buClr>
              <a:buSzPts val="1100"/>
              <a:buFont typeface="Arial"/>
              <a:buNone/>
            </a:pPr>
            <a:r>
              <a:rPr lang="en-US"/>
              <a:t>Τα έμφυλα στερεότυπα (π.χ. "τα αγόρια είναι καλύτερα στην κωδικοποίηση") μπορούν να υπονομεύσουν την εμπιστοσύνη των περιθωριοποιημένων ομάδων. </a:t>
            </a:r>
            <a:r>
              <a:rPr b="1" lang="en-US"/>
              <a:t>Τα ζευγάρια μεικτών φύλων </a:t>
            </a:r>
            <a:r>
              <a:rPr lang="en-US"/>
              <a:t>ομαλοποιούν τη συνεργασία, δείχνοντας όλα τα φύλα ως εξίσου ικανά. </a:t>
            </a:r>
            <a:r>
              <a:rPr b="1" i="0" lang="en-US" u="none" cap="none" strike="noStrike">
                <a:solidFill>
                  <a:srgbClr val="000000"/>
                </a:solidFill>
              </a:rPr>
              <a:t>Η εναλλαγή ρόλων </a:t>
            </a:r>
            <a:r>
              <a:rPr i="0" lang="en-US" u="none" cap="none" strike="noStrike">
                <a:solidFill>
                  <a:srgbClr val="000000"/>
                </a:solidFill>
              </a:rPr>
              <a:t>εξασφαλίζει την ίση συνεισφορά (π.χ. χρονομετρητές "οδηγού/πλοηγού").</a:t>
            </a:r>
            <a:endParaRPr b="1" i="0">
              <a:solidFill>
                <a:srgbClr val="404040"/>
              </a:solidFill>
            </a:endParaRPr>
          </a:p>
          <a:p>
            <a:pPr indent="-317500" lvl="0" marL="457200" rtl="0" algn="l">
              <a:lnSpc>
                <a:spcPct val="100000"/>
              </a:lnSpc>
              <a:spcBef>
                <a:spcPts val="2000"/>
              </a:spcBef>
              <a:spcAft>
                <a:spcPts val="0"/>
              </a:spcAft>
              <a:buClr>
                <a:srgbClr val="404040"/>
              </a:buClr>
              <a:buSzPts val="1400"/>
              <a:buChar char="-"/>
            </a:pPr>
            <a:r>
              <a:rPr b="1" i="0" lang="en-US">
                <a:solidFill>
                  <a:srgbClr val="404040"/>
                </a:solidFill>
              </a:rPr>
              <a:t>Μετρήσιμα αποτελέσματα</a:t>
            </a:r>
            <a:endParaRPr/>
          </a:p>
          <a:p>
            <a:pPr indent="-177800" lvl="1" marL="628650" rtl="0" algn="l">
              <a:lnSpc>
                <a:spcPct val="100000"/>
              </a:lnSpc>
              <a:spcBef>
                <a:spcPts val="0"/>
              </a:spcBef>
              <a:spcAft>
                <a:spcPts val="0"/>
              </a:spcAft>
              <a:buClr>
                <a:schemeClr val="dk1"/>
              </a:buClr>
              <a:buSzPts val="1200"/>
              <a:buFont typeface="Arial"/>
              <a:buChar char="•"/>
            </a:pPr>
            <a:r>
              <a:rPr b="1" lang="en-US"/>
              <a:t>Ποσοστά ολοκλήρωσης ανά φύλο: </a:t>
            </a:r>
            <a:r>
              <a:rPr i="0" lang="en-US" u="none" cap="none" strike="noStrike">
                <a:solidFill>
                  <a:srgbClr val="000000"/>
                </a:solidFill>
              </a:rPr>
              <a:t>Συγκρίνετε το % των ολοκληρωμένων εργασιών μεταξύ ζευγαριών μεικτού φύλου και ομάδων ενός φύλου.</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Ισοζύγιο συμμετοχής: </a:t>
            </a:r>
            <a:r>
              <a:rPr i="0" lang="en-US" u="none" cap="none" strike="noStrike">
                <a:solidFill>
                  <a:srgbClr val="000000"/>
                </a:solidFill>
              </a:rPr>
              <a:t>Συμμετοχή: Καταμέτρηση γραμμών κώδικα/συμβολών ανά ρόλο.</a:t>
            </a:r>
            <a:endParaRPr/>
          </a:p>
          <a:p>
            <a:pPr indent="-177800" lvl="1" marL="628650" rtl="0" algn="l">
              <a:lnSpc>
                <a:spcPct val="100000"/>
              </a:lnSpc>
              <a:spcBef>
                <a:spcPts val="0"/>
              </a:spcBef>
              <a:spcAft>
                <a:spcPts val="0"/>
              </a:spcAft>
              <a:buClr>
                <a:schemeClr val="dk1"/>
              </a:buClr>
              <a:buSzPts val="1200"/>
              <a:buFont typeface="Arial"/>
              <a:buChar char="•"/>
            </a:pPr>
            <a:r>
              <a:rPr b="1" i="0" lang="en-US" u="none" cap="none" strike="noStrike">
                <a:solidFill>
                  <a:srgbClr val="000000"/>
                </a:solidFill>
              </a:rPr>
              <a:t>Έρευνες εμπιστοσύνης: </a:t>
            </a:r>
            <a:r>
              <a:rPr i="0" lang="en-US" u="none" cap="none" strike="noStrike">
                <a:solidFill>
                  <a:srgbClr val="000000"/>
                </a:solidFill>
              </a:rPr>
              <a:t>αξιολογήσεις πριν/μετά τη δραστηριότητα.</a:t>
            </a:r>
            <a:endParaRPr b="1" i="0">
              <a:solidFill>
                <a:srgbClr val="404040"/>
              </a:solidFill>
            </a:endParaRPr>
          </a:p>
          <a:p>
            <a:pPr indent="0" lvl="1" marL="457200" rtl="0" algn="l">
              <a:lnSpc>
                <a:spcPct val="100000"/>
              </a:lnSpc>
              <a:spcBef>
                <a:spcPts val="2000"/>
              </a:spcBef>
              <a:spcAft>
                <a:spcPts val="0"/>
              </a:spcAft>
              <a:buClr>
                <a:schemeClr val="dk1"/>
              </a:buClr>
              <a:buSzPts val="1100"/>
              <a:buFont typeface="Arial"/>
              <a:buNone/>
            </a:pPr>
            <a:r>
              <a:rPr b="1" i="0" lang="en-US">
                <a:solidFill>
                  <a:srgbClr val="404040"/>
                </a:solidFill>
              </a:rPr>
              <a:t>Συμβουλή εφαρμογής</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Αναθέστε τα ζεύγη στρατηγικά</a:t>
            </a:r>
            <a:r>
              <a:rPr i="0" lang="en-US" u="none" cap="none" strike="noStrike">
                <a:solidFill>
                  <a:srgbClr val="000000"/>
                </a:solidFill>
              </a:rPr>
              <a:t>: στοχεύστε σε ισορροπημένες αναλογίες σε όλες τις ομάδες.</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Εκπαιδεύστε τους μαθητές στη συνεργασία: </a:t>
            </a:r>
            <a:r>
              <a:rPr i="0" lang="en-US" u="none" cap="none" strike="noStrike">
                <a:solidFill>
                  <a:srgbClr val="000000"/>
                </a:solidFill>
              </a:rPr>
              <a:t>διδάξτε την ενεργητική ακρόαση και την εποικοδομητική ανατροφοδότηση (π.χ.: Μου αρέσει ο τρόπος που... Ίσως θα μπορούσαμε να δοκιμάσουμε...)</a:t>
            </a:r>
            <a:endParaRPr/>
          </a:p>
          <a:p>
            <a:pPr indent="-177800" lvl="1" marL="628650" rtl="0" algn="l">
              <a:lnSpc>
                <a:spcPct val="100000"/>
              </a:lnSpc>
              <a:spcBef>
                <a:spcPts val="0"/>
              </a:spcBef>
              <a:spcAft>
                <a:spcPts val="0"/>
              </a:spcAft>
              <a:buClr>
                <a:schemeClr val="dk1"/>
              </a:buClr>
              <a:buSzPts val="1200"/>
              <a:buFont typeface="Calibri"/>
              <a:buChar char="•"/>
            </a:pPr>
            <a:r>
              <a:rPr i="1" lang="en-US" u="none" cap="none" strike="noStrike">
                <a:solidFill>
                  <a:srgbClr val="000000"/>
                </a:solidFill>
              </a:rPr>
              <a:t>Αντιμετώπιση της απώθησης: </a:t>
            </a:r>
            <a:r>
              <a:rPr i="0" lang="en-US" u="none" cap="none" strike="noStrike">
                <a:solidFill>
                  <a:srgbClr val="000000"/>
                </a:solidFill>
              </a:rPr>
              <a:t>Καθώς ορισμένοι μαθητές μπορεί να αντισταθούν. Πλαισιώστε το ως μια "επαγγελματική δεξιότητα" που χρησιμοποιείται σε πραγματικούς χώρους εργασίας.</a:t>
            </a:r>
            <a:endParaRPr/>
          </a:p>
        </p:txBody>
      </p:sp>
      <p:sp>
        <p:nvSpPr>
          <p:cNvPr id="174" name="Google Shape;17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5.png"/><Relationship Id="rId4" Type="http://schemas.openxmlformats.org/officeDocument/2006/relationships/image" Target="../media/image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6.png"/><Relationship Id="rId5"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2.png"/><Relationship Id="rId13" Type="http://schemas.openxmlformats.org/officeDocument/2006/relationships/image" Target="../media/image26.png"/><Relationship Id="rId12" Type="http://schemas.openxmlformats.org/officeDocument/2006/relationships/image" Target="../media/image11.png"/><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27.jpg"/><Relationship Id="rId7" Type="http://schemas.openxmlformats.org/officeDocument/2006/relationships/image" Target="../media/image23.png"/><Relationship Id="rId8" Type="http://schemas.openxmlformats.org/officeDocument/2006/relationships/image" Target="../media/image17.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2.jpg"/><Relationship Id="rId3" Type="http://schemas.openxmlformats.org/officeDocument/2006/relationships/image" Target="../media/image5.png"/><Relationship Id="rId4"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jpg"/><Relationship Id="rId3" Type="http://schemas.openxmlformats.org/officeDocument/2006/relationships/image" Target="../media/image2.jpg"/><Relationship Id="rId4" Type="http://schemas.openxmlformats.org/officeDocument/2006/relationships/image" Target="../media/image6.png"/><Relationship Id="rId5"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1" Type="http://schemas.openxmlformats.org/officeDocument/2006/relationships/image" Target="../media/image9.png"/><Relationship Id="rId10" Type="http://schemas.openxmlformats.org/officeDocument/2006/relationships/image" Target="../media/image12.png"/><Relationship Id="rId13" Type="http://schemas.openxmlformats.org/officeDocument/2006/relationships/image" Target="../media/image26.png"/><Relationship Id="rId12" Type="http://schemas.openxmlformats.org/officeDocument/2006/relationships/image" Target="../media/image11.png"/><Relationship Id="rId1" Type="http://schemas.openxmlformats.org/officeDocument/2006/relationships/slideMaster" Target="../slideMasters/slideMaster4.xml"/><Relationship Id="rId2" Type="http://schemas.openxmlformats.org/officeDocument/2006/relationships/image" Target="../media/image5.png"/><Relationship Id="rId3" Type="http://schemas.openxmlformats.org/officeDocument/2006/relationships/image" Target="../media/image10.png"/><Relationship Id="rId4" Type="http://schemas.openxmlformats.org/officeDocument/2006/relationships/image" Target="../media/image8.png"/><Relationship Id="rId9"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27.jpg"/><Relationship Id="rId7" Type="http://schemas.openxmlformats.org/officeDocument/2006/relationships/image" Target="../media/image23.png"/><Relationship Id="rId8" Type="http://schemas.openxmlformats.org/officeDocument/2006/relationships/image" Target="../media/image17.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6a82191b_1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6a82191b_1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6a82191b_1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6a82191b_1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6a82191b_1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6a82191b_1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6a82191b_1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6a82191b_1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6a82191b_1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6a82191b_1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6a82191b_1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6a82191b_1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6a82191b_1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6a82191b_1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6a82191b_1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6a82191b_1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6a82191b_1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41" name="Shape 41"/>
        <p:cNvGrpSpPr/>
        <p:nvPr/>
      </p:nvGrpSpPr>
      <p:grpSpPr>
        <a:xfrm>
          <a:off x="0" y="0"/>
          <a:ext cx="0" cy="0"/>
          <a:chOff x="0" y="0"/>
          <a:chExt cx="0" cy="0"/>
        </a:xfrm>
      </p:grpSpPr>
      <p:sp>
        <p:nvSpPr>
          <p:cNvPr id="42" name="Google Shape;4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7" name="Shape 47"/>
        <p:cNvGrpSpPr/>
        <p:nvPr/>
      </p:nvGrpSpPr>
      <p:grpSpPr>
        <a:xfrm>
          <a:off x="0" y="0"/>
          <a:ext cx="0" cy="0"/>
          <a:chOff x="0" y="0"/>
          <a:chExt cx="0" cy="0"/>
        </a:xfrm>
      </p:grpSpPr>
      <p:sp>
        <p:nvSpPr>
          <p:cNvPr id="48" name="Google Shape;48;g35774147b8d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9" name="Google Shape;49;g35774147b8d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50" name="Google Shape;50;g35774147b8d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51" name="Google Shape;51;g35774147b8d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52" name="Google Shape;52;g35774147b8d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53" name="Google Shape;53;g35774147b8d_0_80"/>
          <p:cNvGrpSpPr/>
          <p:nvPr/>
        </p:nvGrpSpPr>
        <p:grpSpPr>
          <a:xfrm>
            <a:off x="2179811" y="4729766"/>
            <a:ext cx="7832078" cy="1110328"/>
            <a:chOff x="2179603" y="4888792"/>
            <a:chExt cx="7798544" cy="1110328"/>
          </a:xfrm>
        </p:grpSpPr>
        <p:pic>
          <p:nvPicPr>
            <p:cNvPr id="54" name="Google Shape;54;g35774147b8d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55" name="Google Shape;55;g35774147b8d_0_8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56" name="Google Shape;56;g35774147b8d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7" name="Google Shape;57;g35774147b8d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8" name="Google Shape;58;g35774147b8d_0_8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9" name="Google Shape;59;g35774147b8d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60" name="Google Shape;60;g35774147b8d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61" name="Google Shape;61;g35774147b8d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62" name="Google Shape;62;g35774147b8d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63" name="Google Shape;63;g35774147b8d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g35774147b8d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g35774147b8d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73" name="Shape 73"/>
        <p:cNvGrpSpPr/>
        <p:nvPr/>
      </p:nvGrpSpPr>
      <p:grpSpPr>
        <a:xfrm>
          <a:off x="0" y="0"/>
          <a:ext cx="0" cy="0"/>
          <a:chOff x="0" y="0"/>
          <a:chExt cx="0" cy="0"/>
        </a:xfrm>
      </p:grpSpPr>
      <p:pic>
        <p:nvPicPr>
          <p:cNvPr id="74" name="Google Shape;74;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75" name="Google Shape;75;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6" name="Google Shape;76;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77" name="Google Shape;77;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8" name="Google Shape;78;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80" name="Google Shape;80;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1" name="Google Shape;81;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82" name="Shape 82"/>
        <p:cNvGrpSpPr/>
        <p:nvPr/>
      </p:nvGrpSpPr>
      <p:grpSpPr>
        <a:xfrm>
          <a:off x="0" y="0"/>
          <a:ext cx="0" cy="0"/>
          <a:chOff x="0" y="0"/>
          <a:chExt cx="0" cy="0"/>
        </a:xfrm>
      </p:grpSpPr>
      <p:pic>
        <p:nvPicPr>
          <p:cNvPr id="83" name="Google Shape;83;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84" name="Google Shape;84;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85" name="Google Shape;85;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86" name="Google Shape;86;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88" name="Google Shape;88;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89" name="Google Shape;89;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1" name="Google Shape;91;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92" name="Shape 92"/>
        <p:cNvGrpSpPr/>
        <p:nvPr/>
      </p:nvGrpSpPr>
      <p:grpSpPr>
        <a:xfrm>
          <a:off x="0" y="0"/>
          <a:ext cx="0" cy="0"/>
          <a:chOff x="0" y="0"/>
          <a:chExt cx="0" cy="0"/>
        </a:xfrm>
      </p:grpSpPr>
      <p:sp>
        <p:nvSpPr>
          <p:cNvPr id="93" name="Google Shape;93;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94" name="Google Shape;94;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95" name="Google Shape;95;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6" name="Google Shape;96;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7" name="Google Shape;97;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98" name="Google Shape;98;p19"/>
          <p:cNvGrpSpPr/>
          <p:nvPr/>
        </p:nvGrpSpPr>
        <p:grpSpPr>
          <a:xfrm>
            <a:off x="2179865" y="4729766"/>
            <a:ext cx="7832271" cy="1110328"/>
            <a:chOff x="2179603" y="4888792"/>
            <a:chExt cx="7798545" cy="1110328"/>
          </a:xfrm>
        </p:grpSpPr>
        <p:pic>
          <p:nvPicPr>
            <p:cNvPr id="99" name="Google Shape;99;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00" name="Google Shape;100;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01" name="Google Shape;101;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02" name="Google Shape;102;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03" name="Google Shape;103;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04" name="Google Shape;104;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05" name="Google Shape;105;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06" name="Google Shape;106;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07" name="Google Shape;107;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08" name="Google Shape;108;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3.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5.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1.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slideLayout" Target="../slideLayouts/slideLayout9.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6a82191b_1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6a82191b_1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6a82191b_1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6a82191b_1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6a82191b_1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44" name="Shape 44"/>
        <p:cNvGrpSpPr/>
        <p:nvPr/>
      </p:nvGrpSpPr>
      <p:grpSpPr>
        <a:xfrm>
          <a:off x="0" y="0"/>
          <a:ext cx="0" cy="0"/>
          <a:chOff x="0" y="0"/>
          <a:chExt cx="0" cy="0"/>
        </a:xfrm>
      </p:grpSpPr>
      <p:sp>
        <p:nvSpPr>
          <p:cNvPr id="45" name="Google Shape;45;g35774147b8d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46" name="Google Shape;46;g35774147b8d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69" name="Google Shape;6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0" name="Google Shape;70;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1" name="Google Shape;71;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72" name="Google Shape;72;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 id="2147483660"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36.png"/><Relationship Id="rId4" Type="http://schemas.openxmlformats.org/officeDocument/2006/relationships/image" Target="../media/image3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www.clee.org/wp-content/uploads/2024/07/consultancy.pdf" TargetMode="External"/><Relationship Id="rId5" Type="http://schemas.openxmlformats.org/officeDocument/2006/relationships/hyperlink" Target="https://books.google.it/books?id=_KahDwAAQBAJ&amp;lpg=PP1&amp;pg=PP1#v=onepage&amp;q&amp;f=false" TargetMode="External"/><Relationship Id="rId6" Type="http://schemas.openxmlformats.org/officeDocument/2006/relationships/hyperlink" Target="https://www.ucop.edu/local-human-resources/_files/performance-appraisal/How+to+write+SMART+Goals+v2.pdf" TargetMode="External"/></Relationships>
</file>

<file path=ppt/slides/_rels/slide18.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9.png"/><Relationship Id="rId13" Type="http://schemas.openxmlformats.org/officeDocument/2006/relationships/hyperlink" Target="https://tinker-project.eu/elearning/" TargetMode="External"/><Relationship Id="rId12" Type="http://schemas.openxmlformats.org/officeDocument/2006/relationships/image" Target="../media/image26.png"/><Relationship Id="rId1" Type="http://schemas.openxmlformats.org/officeDocument/2006/relationships/slideLayout" Target="../slideLayouts/slideLayout5.xml"/><Relationship Id="rId2" Type="http://schemas.openxmlformats.org/officeDocument/2006/relationships/notesSlide" Target="../notesSlides/notesSlide18.xml"/><Relationship Id="rId3" Type="http://schemas.openxmlformats.org/officeDocument/2006/relationships/image" Target="../media/image8.png"/><Relationship Id="rId4" Type="http://schemas.openxmlformats.org/officeDocument/2006/relationships/image" Target="../media/image16.png"/><Relationship Id="rId9" Type="http://schemas.openxmlformats.org/officeDocument/2006/relationships/image" Target="../media/image12.png"/><Relationship Id="rId15" Type="http://schemas.openxmlformats.org/officeDocument/2006/relationships/hyperlink" Target="https://creativecommons.org/licenses/by-nc-nd/4.0/" TargetMode="External"/><Relationship Id="rId14" Type="http://schemas.openxmlformats.org/officeDocument/2006/relationships/image" Target="../media/image35.png"/><Relationship Id="rId5" Type="http://schemas.openxmlformats.org/officeDocument/2006/relationships/image" Target="../media/image27.jpg"/><Relationship Id="rId6" Type="http://schemas.openxmlformats.org/officeDocument/2006/relationships/image" Target="../media/image23.png"/><Relationship Id="rId7" Type="http://schemas.openxmlformats.org/officeDocument/2006/relationships/image" Target="../media/image17.png"/><Relationship Id="rId8"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andyhargreaves.com/uploads/5/2/9/2/5292616/seminar_series_274-april2018.pdf" TargetMode="Externa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3.png"/><Relationship Id="rId4" Type="http://schemas.openxmlformats.org/officeDocument/2006/relationships/image" Target="../media/image32.png"/><Relationship Id="rId5" Type="http://schemas.openxmlformats.org/officeDocument/2006/relationships/image" Target="../media/image3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g3556a82191b_1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Επιμόρφωση των εκπαιδευτικών για αυθεντική και χωρίς αποκλεισμούς φύλου εκπαίδευση στην πληροφορική</a:t>
            </a:r>
            <a:endParaRPr/>
          </a:p>
        </p:txBody>
      </p:sp>
      <p:sp>
        <p:nvSpPr>
          <p:cNvPr id="114" name="Google Shape;114;g3556a82191b_1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Σεμινάριο κατάρτισης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7"/>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86" name="Google Shape;186;p7"/>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87" name="Google Shape;187;p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Παράδειγμα στρατηγικών παρέμβασης</a:t>
            </a:r>
            <a:endParaRPr/>
          </a:p>
        </p:txBody>
      </p:sp>
      <p:graphicFrame>
        <p:nvGraphicFramePr>
          <p:cNvPr id="188" name="Google Shape;188;p7"/>
          <p:cNvGraphicFramePr/>
          <p:nvPr/>
        </p:nvGraphicFramePr>
        <p:xfrm>
          <a:off x="261257" y="1621536"/>
          <a:ext cx="3000000" cy="3000000"/>
        </p:xfrm>
        <a:graphic>
          <a:graphicData uri="http://schemas.openxmlformats.org/drawingml/2006/table">
            <a:tbl>
              <a:tblPr bandRow="1" firstRow="1">
                <a:noFill/>
                <a:tableStyleId>{BC81BD76-4BD2-4C45-9A21-8F80D7438A7C}</a:tableStyleId>
              </a:tblPr>
              <a:tblGrid>
                <a:gridCol w="1355875"/>
                <a:gridCol w="3989400"/>
                <a:gridCol w="4096550"/>
                <a:gridCol w="2278425"/>
              </a:tblGrid>
              <a:tr h="280975">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Στρατηγική</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Πώς αντιμετωπίζει την ένταξη</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Μετρήσιμα αποτελέσματα</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Συμβουλή εφαρμογής</a:t>
                      </a:r>
                      <a:endParaRPr b="1" sz="1400" u="none" cap="none" strike="noStrike"/>
                    </a:p>
                  </a:txBody>
                  <a:tcPr marT="45725" marB="45725" marR="91450" marL="91450"/>
                </a:tc>
              </a:tr>
              <a:tr h="205120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Τροποποιημένες εκτιμήσεις</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Μειώνει </a:t>
                      </a:r>
                      <a:r>
                        <a:rPr b="1" lang="en-US" sz="1400" u="none" cap="none" strike="noStrike"/>
                        <a:t>την προκατάληψη έναντι των αναστοχαστικών μαθητών</a:t>
                      </a:r>
                      <a:endParaRPr b="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Αντιμετωπίζει τα στερεότυπα για την "ευφυΐα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Επικυρώνει </a:t>
                      </a:r>
                      <a:r>
                        <a:rPr b="1" lang="en-US" sz="1400" u="none" cap="none" strike="noStrike"/>
                        <a:t>διαφορετικές δυνάμεις</a:t>
                      </a:r>
                      <a:endParaRPr b="1" sz="1400" u="none" cap="none" strike="noStrike"/>
                    </a:p>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Παρακολούθηση των ποσοστών ολοκλήρωσης ανά φύλο: παρακολούθηση του μέσου όρου των βαθμών πριν/μετά τις αλλαγές στις ρουμπρίκες, με ανάλυση ανά φύλο/άλλα χαρακτηριστικά ταυτότητας.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Ισορροπία συμμετοχής: υπολογίστε τις συνεισφορές των περιθωριοποιημένων μαθητών σε ομαδικά έργα VS ατομικές εργασίες.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Έρευνα εμπιστοσύνης: ερώτηση προς τους φοιτητές σχετικά με τα κριτήρια αξιολόγησης, για να διαπιστωθεί αν τα κριτήρια αξιολόγησης καθιστούν τα δυνατά σημεία αξιολογημένα. </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Συν-δημιουργήστε ρουμπρίκες με τους μαθητές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Χρησιμοποιήστε τη διαβάθμιση της δεξιοτεχνίας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Αποφύγετε τα χρονομετρημένα τεστ</a:t>
                      </a:r>
                      <a:endParaRPr i="0" sz="1400" u="none" cap="none" strike="noStrike"/>
                    </a:p>
                  </a:txBody>
                  <a:tcPr marT="45725" marB="45725" marR="91450" marL="91450"/>
                </a:tc>
              </a:tr>
              <a:tr h="2300775">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Παιχνιδοποίηση με ποικιλομορφία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Αντιμετωπίζει τα στερεοτυπικά πρότυπα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Εκτιμά τις ποικίλες δεξιότητες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Μειώνει το άγχος απόδοσης</a:t>
                      </a:r>
                      <a:endParaRPr sz="1400" u="none" cap="none" strike="noStrike"/>
                    </a:p>
                    <a:p>
                      <a:pPr indent="-196850" lvl="0" marL="285750" marR="0" rtl="0" algn="l">
                        <a:lnSpc>
                          <a:spcPct val="100000"/>
                        </a:lnSpc>
                        <a:spcBef>
                          <a:spcPts val="0"/>
                        </a:spcBef>
                        <a:spcAft>
                          <a:spcPts val="0"/>
                        </a:spcAft>
                        <a:buClr>
                          <a:srgbClr val="000000"/>
                        </a:buClr>
                        <a:buSzPts val="1400"/>
                        <a:buFont typeface="Arial"/>
                        <a:buNone/>
                      </a:pPr>
                      <a:r>
                        <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Παρακολούθηση της επιλογής ρόλων ανά φύλο: καταγράψτε τους ρόλους που επιλέγουν οι μαθητές, με ανάλυση ανά φύλο/άλλα χαρακτηριστικά ταυτότητας.</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Διάρκεια εμπλοκής: σύγκριση του χρόνου ενασχόλησης περιθωριοποιημένων μαθητών με διαφορετικούς ρόλους σε σχέση με την παραδοσιακή παιχνιδοποίηση. </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Αυτοαναφερόμενη άνεση: έρευνα για το επίπεδο ένταξης που βίωσαν οι μαθητές κατά τη διάρκεια της δραστηριότητας.</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Γλώσσα ρόλων ελέγχου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Εναλλαγή ρόλων</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Επισημάνετε τις συνδέσεις με τον πραγματικό κόσμο</a:t>
                      </a:r>
                      <a:endParaRPr sz="1400" u="none" cap="none" strike="noStrike"/>
                    </a:p>
                  </a:txBody>
                  <a:tcPr marT="45725" marB="45725" marR="91450" marL="91450"/>
                </a:tc>
              </a:tr>
            </a:tbl>
          </a:graphicData>
        </a:graphic>
      </p:graphicFrame>
      <p:sp>
        <p:nvSpPr>
          <p:cNvPr id="189" name="Google Shape;189;p7"/>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Τα κορίτσια αποσυνδέονται κατά τη διάρκεια ανταγωνιστικών προκλήσεων κωδικοποίησης.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g329f623bc3f_0_3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#2 Παρέμβαση - καταιγισμός ιδεών</a:t>
            </a:r>
            <a:endParaRPr b="1" sz="2800">
              <a:solidFill>
                <a:srgbClr val="FFFFFF"/>
              </a:solidFill>
            </a:endParaRPr>
          </a:p>
        </p:txBody>
      </p:sp>
      <p:sp>
        <p:nvSpPr>
          <p:cNvPr id="195" name="Google Shape;195;g329f623bc3f_0_37"/>
          <p:cNvSpPr txBox="1"/>
          <p:nvPr/>
        </p:nvSpPr>
        <p:spPr>
          <a:xfrm>
            <a:off x="280175" y="108980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Σε μικρές ομάδες των 3-4 ατόμων, κάντε συλλογικό καταιγισμό ιδεών σχετικά με τις παρεμβάσεις για το ερώτημα που εντοπίσατε στην Ενότητα 1 και επεξεργαστήκατε στη Δραστηριότητα #1. </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1" sz="2200" u="none" cap="none" strike="noStrike">
              <a:solidFill>
                <a:schemeClr val="dk1"/>
              </a:solidFill>
              <a:latin typeface="Arial"/>
              <a:ea typeface="Arial"/>
              <a:cs typeface="Arial"/>
              <a:sym typeface="Arial"/>
            </a:endParaRPr>
          </a:p>
        </p:txBody>
      </p:sp>
      <p:pic>
        <p:nvPicPr>
          <p:cNvPr id="196" name="Google Shape;196;g329f623bc3f_0_37"/>
          <p:cNvPicPr preferRelativeResize="0"/>
          <p:nvPr/>
        </p:nvPicPr>
        <p:blipFill rotWithShape="1">
          <a:blip r:embed="rId3">
            <a:alphaModFix/>
          </a:blip>
          <a:srcRect b="0" l="0" r="0" t="0"/>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29f623bc3f_0_7"/>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02" name="Google Shape;202;g329f623bc3f_0_7"/>
          <p:cNvSpPr txBox="1"/>
          <p:nvPr/>
        </p:nvSpPr>
        <p:spPr>
          <a:xfrm>
            <a:off x="284150" y="5326425"/>
            <a:ext cx="11023800" cy="10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000"/>
              </a:spcAft>
              <a:buClr>
                <a:srgbClr val="000000"/>
              </a:buClr>
              <a:buSzPts val="1800"/>
              <a:buFont typeface="Arial"/>
              <a:buNone/>
            </a:pPr>
            <a:r>
              <a:t/>
            </a:r>
            <a:endParaRPr b="0" i="1" sz="1800" u="none" cap="none" strike="noStrike">
              <a:solidFill>
                <a:srgbClr val="1D1D1B"/>
              </a:solidFill>
              <a:latin typeface="Calibri"/>
              <a:ea typeface="Calibri"/>
              <a:cs typeface="Calibri"/>
              <a:sym typeface="Calibri"/>
            </a:endParaRPr>
          </a:p>
        </p:txBody>
      </p:sp>
      <p:sp>
        <p:nvSpPr>
          <p:cNvPr id="203" name="Google Shape;203;g329f623bc3f_0_7"/>
          <p:cNvSpPr txBox="1"/>
          <p:nvPr/>
        </p:nvSpPr>
        <p:spPr>
          <a:xfrm>
            <a:off x="284150" y="1296641"/>
            <a:ext cx="10777800" cy="52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0" i="1" lang="en-US" sz="2000" u="none" cap="none" strike="noStrike">
                <a:solidFill>
                  <a:schemeClr val="dk1"/>
                </a:solidFill>
                <a:latin typeface="Arial"/>
                <a:ea typeface="Arial"/>
                <a:cs typeface="Arial"/>
                <a:sym typeface="Arial"/>
              </a:rPr>
              <a:t>Μια διαδικασία 5 βημάτων:</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368300" lvl="0" marL="457200" marR="0" rtl="0" algn="l">
              <a:lnSpc>
                <a:spcPct val="100000"/>
              </a:lnSpc>
              <a:spcBef>
                <a:spcPts val="0"/>
              </a:spcBef>
              <a:spcAft>
                <a:spcPts val="0"/>
              </a:spcAft>
              <a:buClr>
                <a:schemeClr val="dk1"/>
              </a:buClr>
              <a:buSzPts val="2200"/>
              <a:buFont typeface="Calibri"/>
              <a:buAutoNum type="arabicParenR"/>
            </a:pPr>
            <a:r>
              <a:rPr b="1" i="0" lang="en-US" sz="2200" u="none" cap="none" strike="noStrike">
                <a:solidFill>
                  <a:schemeClr val="dk1"/>
                </a:solidFill>
                <a:latin typeface="Arial"/>
                <a:ea typeface="Arial"/>
                <a:cs typeface="Arial"/>
                <a:sym typeface="Arial"/>
              </a:rPr>
              <a:t>Ερευνητικό ερώτημα (</a:t>
            </a:r>
            <a:r>
              <a:rPr b="1" i="1" lang="en-US" sz="2200" u="none" cap="none" strike="noStrike">
                <a:solidFill>
                  <a:schemeClr val="dk1"/>
                </a:solidFill>
                <a:latin typeface="Arial"/>
                <a:ea typeface="Arial"/>
                <a:cs typeface="Arial"/>
                <a:sym typeface="Arial"/>
              </a:rPr>
              <a:t>SMART</a:t>
            </a:r>
            <a:r>
              <a:rPr b="1" i="0" lang="en-US" sz="2200" u="none" cap="none" strike="noStrike">
                <a:solidFill>
                  <a:schemeClr val="dk1"/>
                </a:solidFill>
                <a:latin typeface="Arial"/>
                <a:ea typeface="Arial"/>
                <a:cs typeface="Arial"/>
                <a:sym typeface="Arial"/>
              </a:rPr>
              <a:t>)</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Συγκεκριμένα | Μετρήσιμα | Δράσιμα | Σχετικά | Χρονικά δεσμευμένα</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Στρατηγική παρέμβασης</a:t>
            </a:r>
            <a:endParaRPr b="0" i="0" sz="1400" u="none" cap="none" strike="noStrike">
              <a:solidFill>
                <a:schemeClr val="dk1"/>
              </a:solidFill>
              <a:latin typeface="Arial"/>
              <a:ea typeface="Arial"/>
              <a:cs typeface="Arial"/>
              <a:sym typeface="Arial"/>
            </a:endParaRPr>
          </a:p>
          <a:p>
            <a:pPr indent="-457200" lvl="0" marL="685800" marR="0" rtl="0" algn="l">
              <a:lnSpc>
                <a:spcPct val="100000"/>
              </a:lnSpc>
              <a:spcBef>
                <a:spcPts val="0"/>
              </a:spcBef>
              <a:spcAft>
                <a:spcPts val="0"/>
              </a:spcAft>
              <a:buClr>
                <a:schemeClr val="dk1"/>
              </a:buClr>
              <a:buSzPts val="2000"/>
              <a:buFont typeface="Arial"/>
              <a:buAutoNum type="alphaLcParenBoth"/>
            </a:pPr>
            <a:r>
              <a:rPr b="0" i="0" lang="en-US" sz="2000" u="none" cap="none" strike="noStrike">
                <a:solidFill>
                  <a:schemeClr val="dk1"/>
                </a:solidFill>
                <a:latin typeface="Arial"/>
                <a:ea typeface="Arial"/>
                <a:cs typeface="Arial"/>
                <a:sym typeface="Arial"/>
              </a:rPr>
              <a:t>ευθυγραμμισμένη με τους στόχους της πληροφορικής και β) σχεδιασμένη για την αντιμετώπιση των βαθύτερων αιτιών. </a:t>
            </a:r>
            <a:endParaRPr b="0" i="0" sz="1400" u="none" cap="none" strike="noStrike">
              <a:solidFill>
                <a:schemeClr val="dk1"/>
              </a:solidFill>
              <a:latin typeface="Arial"/>
              <a:ea typeface="Arial"/>
              <a:cs typeface="Arial"/>
              <a:sym typeface="Arial"/>
            </a:endParaRPr>
          </a:p>
          <a:p>
            <a:pPr indent="0" lvl="0" marL="228600" marR="0" rtl="0" algn="l">
              <a:lnSpc>
                <a:spcPct val="100000"/>
              </a:lnSpc>
              <a:spcBef>
                <a:spcPts val="0"/>
              </a:spcBef>
              <a:spcAft>
                <a:spcPts val="0"/>
              </a:spcAft>
              <a:buClr>
                <a:srgbClr val="000000"/>
              </a:buClr>
              <a:buSzPts val="2000"/>
              <a:buFont typeface="Arial"/>
              <a:buNone/>
            </a:pPr>
            <a:r>
              <a:t/>
            </a:r>
            <a:endParaRPr b="1" i="0" sz="20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Βήματα εφαρμογής</a:t>
            </a:r>
            <a:endParaRPr b="0" i="0" sz="1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Arial"/>
                <a:ea typeface="Arial"/>
                <a:cs typeface="Arial"/>
                <a:sym typeface="Arial"/>
              </a:rPr>
              <a:t>3 βήματα μετά από κάθε ένα από τα </a:t>
            </a:r>
            <a:r>
              <a:rPr b="1" i="0" lang="en-US" sz="2200" u="none" cap="none" strike="noStrike">
                <a:solidFill>
                  <a:schemeClr val="dk1"/>
                </a:solidFill>
                <a:latin typeface="Arial"/>
                <a:ea typeface="Arial"/>
                <a:cs typeface="Arial"/>
                <a:sym typeface="Arial"/>
              </a:rPr>
              <a:t>3Ws:</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Τι θα συμβεί;</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Πότε θα συμβεί;</a:t>
            </a:r>
            <a:endParaRPr b="0" i="0" sz="1400" u="none" cap="none" strike="noStrike">
              <a:solidFill>
                <a:schemeClr val="dk1"/>
              </a:solidFill>
              <a:latin typeface="Arial"/>
              <a:ea typeface="Arial"/>
              <a:cs typeface="Arial"/>
              <a:sym typeface="Arial"/>
            </a:endParaRPr>
          </a:p>
          <a:p>
            <a:pPr indent="-342900" lvl="0" marL="431800" marR="0" rtl="0" algn="l">
              <a:lnSpc>
                <a:spcPct val="100000"/>
              </a:lnSpc>
              <a:spcBef>
                <a:spcPts val="0"/>
              </a:spcBef>
              <a:spcAft>
                <a:spcPts val="0"/>
              </a:spcAft>
              <a:buClr>
                <a:schemeClr val="dk1"/>
              </a:buClr>
              <a:buSzPts val="2200"/>
              <a:buFont typeface="Arial"/>
              <a:buChar char="-"/>
            </a:pPr>
            <a:r>
              <a:rPr b="0" i="0" lang="en-US" sz="2000" u="none" cap="none" strike="noStrike">
                <a:solidFill>
                  <a:schemeClr val="dk1"/>
                </a:solidFill>
                <a:latin typeface="Arial"/>
                <a:ea typeface="Arial"/>
                <a:cs typeface="Arial"/>
                <a:sym typeface="Arial"/>
              </a:rPr>
              <a:t>Ποιος είναι υπεύθυνος;</a:t>
            </a:r>
            <a:endParaRPr b="0" i="0" sz="1400" u="none" cap="none" strike="noStrike">
              <a:solidFill>
                <a:schemeClr val="dk1"/>
              </a:solidFill>
              <a:latin typeface="Arial"/>
              <a:ea typeface="Arial"/>
              <a:cs typeface="Arial"/>
              <a:sym typeface="Arial"/>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203200" lvl="0" marL="431800" marR="0" rtl="0" algn="l">
              <a:lnSpc>
                <a:spcPct val="100000"/>
              </a:lnSpc>
              <a:spcBef>
                <a:spcPts val="0"/>
              </a:spcBef>
              <a:spcAft>
                <a:spcPts val="0"/>
              </a:spcAft>
              <a:buClr>
                <a:srgbClr val="404040"/>
              </a:buClr>
              <a:buSzPts val="2200"/>
              <a:buFont typeface="Arial"/>
              <a:buNone/>
            </a:pPr>
            <a:r>
              <a:t/>
            </a:r>
            <a:endParaRPr b="0" i="0" sz="2000" u="none" cap="none" strike="noStrike">
              <a:solidFill>
                <a:schemeClr val="dk1"/>
              </a:solidFill>
              <a:latin typeface="Calibri"/>
              <a:ea typeface="Calibri"/>
              <a:cs typeface="Calibri"/>
              <a:sym typeface="Calibri"/>
            </a:endParaRPr>
          </a:p>
          <a:p>
            <a:pPr indent="0" lvl="0" marL="88900" marR="0" rtl="0" algn="l">
              <a:lnSpc>
                <a:spcPct val="100000"/>
              </a:lnSpc>
              <a:spcBef>
                <a:spcPts val="0"/>
              </a:spcBef>
              <a:spcAft>
                <a:spcPts val="0"/>
              </a:spcAft>
              <a:buClr>
                <a:srgbClr val="000000"/>
              </a:buClr>
              <a:buSzPts val="2200"/>
              <a:buFont typeface="Arial"/>
              <a:buNone/>
            </a:pPr>
            <a:r>
              <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04" name="Google Shape;204;g329f623bc3f_0_7"/>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latin typeface="Calibri"/>
                <a:ea typeface="Calibri"/>
                <a:cs typeface="Calibri"/>
                <a:sym typeface="Calibri"/>
              </a:rPr>
              <a:t>Από τις ιδέες στη δράση: οικοδόμηση του σχεδίου έρευνας δράσης σας</a:t>
            </a:r>
            <a:endParaRPr>
              <a:latin typeface="Calibri"/>
              <a:ea typeface="Calibri"/>
              <a:cs typeface="Calibri"/>
              <a:sym typeface="Calibri"/>
            </a:endParaRPr>
          </a:p>
        </p:txBody>
      </p:sp>
      <p:graphicFrame>
        <p:nvGraphicFramePr>
          <p:cNvPr id="205" name="Google Shape;205;g329f623bc3f_0_7"/>
          <p:cNvGraphicFramePr/>
          <p:nvPr/>
        </p:nvGraphicFramePr>
        <p:xfrm>
          <a:off x="316992" y="5872575"/>
          <a:ext cx="3000000" cy="3000000"/>
        </p:xfrm>
        <a:graphic>
          <a:graphicData uri="http://schemas.openxmlformats.org/drawingml/2006/table">
            <a:tbl>
              <a:tblPr bandRow="1" firstRow="1">
                <a:noFill/>
                <a:tableStyleId>{BC81BD76-4BD2-4C45-9A21-8F80D7438A7C}</a:tableStyleId>
              </a:tblPr>
              <a:tblGrid>
                <a:gridCol w="1999150"/>
                <a:gridCol w="2032000"/>
                <a:gridCol w="2032000"/>
                <a:gridCol w="20320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Βήμα</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Τι;</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Πότε;</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Ποιος;</a:t>
                      </a:r>
                      <a:endParaRPr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1) ....</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a:t>
                      </a:r>
                      <a:endParaRPr sz="1400" u="none" cap="none" strike="noStrike"/>
                    </a:p>
                  </a:txBody>
                  <a:tcPr marT="45725" marB="45725" marR="91450" marL="9145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9"/>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11" name="Google Shape;211;p9"/>
          <p:cNvSpPr txBox="1"/>
          <p:nvPr/>
        </p:nvSpPr>
        <p:spPr>
          <a:xfrm>
            <a:off x="284150" y="1240750"/>
            <a:ext cx="4705800" cy="24186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Μέθοδοι συλλογής δεδομένων</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Δείγματα εργασίας μαθητών</a:t>
            </a:r>
            <a:endParaRPr b="0" i="0" sz="14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Παρατηρήσεις στην τάξη (από ομότιμους ή τον εαυτό τους)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Έρευνες/ερωτηματολόγια</a:t>
            </a:r>
            <a:endParaRPr b="0" i="0" sz="18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
        <p:nvSpPr>
          <p:cNvPr id="212" name="Google Shape;212;p9"/>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Από τις ιδέες στη δράση: οικοδόμηση του σχεδίου έρευνας δράσης σας</a:t>
            </a:r>
            <a:endParaRPr/>
          </a:p>
        </p:txBody>
      </p:sp>
      <p:graphicFrame>
        <p:nvGraphicFramePr>
          <p:cNvPr id="213" name="Google Shape;213;p9"/>
          <p:cNvGraphicFramePr/>
          <p:nvPr/>
        </p:nvGraphicFramePr>
        <p:xfrm>
          <a:off x="480800" y="3167729"/>
          <a:ext cx="3000000" cy="3000000"/>
        </p:xfrm>
        <a:graphic>
          <a:graphicData uri="http://schemas.openxmlformats.org/drawingml/2006/table">
            <a:tbl>
              <a:tblPr bandRow="1" firstRow="1">
                <a:noFill/>
                <a:tableStyleId>{BC81BD76-4BD2-4C45-9A21-8F80D7438A7C}</a:tableStyleId>
              </a:tblPr>
              <a:tblGrid>
                <a:gridCol w="2419025"/>
                <a:gridCol w="2383225"/>
                <a:gridCol w="2383225"/>
                <a:gridCol w="2263325"/>
              </a:tblGrid>
              <a:tr h="365075">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Μέθοδος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Τι να παρακολουθείτε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Εργαλείο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latin typeface="Arial"/>
                          <a:ea typeface="Arial"/>
                          <a:cs typeface="Arial"/>
                          <a:sym typeface="Arial"/>
                        </a:rPr>
                        <a:t>Συχνότητα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2042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Υποβολές κωδικών</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 των κοριτσιών που υποβάλλουν αποσφαλματωμένο κώδικα σε σχέση με τα αγόρια</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LMS (π.χ., Google classroom)</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Εβδομαδιαία</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7520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Έρευνες εμπιστοσύνης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Αξιολογήσεις πριν/μετά: "Πόσο σίγουροι αισθάνεστε για την αποσφαλμάτωση;" (κλίμακα 1-5).</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Ανώνυμη φόρμα Google</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Προ-παρέμβαση + Εβδομάδα 4</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412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Σημειώσεις παρατήρησης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Καταγράψτε τη συμμετοχή των φύλων στις συζητήσεις ζεύγους.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Ρουμπρίκα: "μιλάει 2+ φορές ανά συνεδρία"</a:t>
                      </a:r>
                      <a:endParaRPr sz="1600" u="none" cap="none" strike="noStrike">
                        <a:latin typeface="Arial"/>
                        <a:ea typeface="Arial"/>
                        <a:cs typeface="Arial"/>
                        <a:sym typeface="Arial"/>
                      </a:endParaRPr>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latin typeface="Arial"/>
                          <a:ea typeface="Arial"/>
                          <a:cs typeface="Arial"/>
                          <a:sym typeface="Arial"/>
                        </a:rPr>
                        <a:t>Συνεδρίες 1, 3, 5</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14" name="Google Shape;214;p9"/>
          <p:cNvSpPr txBox="1"/>
          <p:nvPr/>
        </p:nvSpPr>
        <p:spPr>
          <a:xfrm>
            <a:off x="4753800" y="1145350"/>
            <a:ext cx="4705800" cy="2418600"/>
          </a:xfrm>
          <a:prstGeom prst="rect">
            <a:avLst/>
          </a:prstGeom>
          <a:noFill/>
          <a:ln>
            <a:noFill/>
          </a:ln>
        </p:spPr>
        <p:txBody>
          <a:bodyPr anchorCtr="0" anchor="t" bIns="91425" lIns="91425" spcFirstLastPara="1" rIns="91425" wrap="square" tIns="91425">
            <a:noAutofit/>
          </a:bodyPr>
          <a:lstStyle/>
          <a:p>
            <a:pPr indent="0" lvl="0" marL="45720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Arial"/>
              <a:ea typeface="Arial"/>
              <a:cs typeface="Arial"/>
              <a:sym typeface="Arial"/>
            </a:endParaRPr>
          </a:p>
          <a:p>
            <a:pPr indent="-342900" lvl="1"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Συζητήσεις σε ομάδες εστίασης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Αποτελέσματα αξιολόγησης</a:t>
            </a:r>
            <a:endParaRPr b="0" i="0" sz="1800" u="none" cap="none" strike="noStrike">
              <a:solidFill>
                <a:schemeClr val="dk1"/>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000"/>
              <a:buFont typeface="Noto Sans Symbols"/>
              <a:buChar char="∙"/>
            </a:pPr>
            <a:r>
              <a:rPr b="0" i="0" lang="en-US" sz="1800" u="none" cap="none" strike="noStrike">
                <a:solidFill>
                  <a:schemeClr val="dk1"/>
                </a:solidFill>
                <a:latin typeface="Arial"/>
                <a:ea typeface="Arial"/>
                <a:cs typeface="Arial"/>
                <a:sym typeface="Arial"/>
              </a:rPr>
              <a:t>Παρακολούθηση της συμμετοχής</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16"/>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Δημιουργία ενός σχεδίου έρευνας δράσης</a:t>
            </a:r>
            <a:endParaRPr b="1" sz="2800">
              <a:solidFill>
                <a:srgbClr val="FFFFFF"/>
              </a:solidFill>
            </a:endParaRPr>
          </a:p>
        </p:txBody>
      </p:sp>
      <p:sp>
        <p:nvSpPr>
          <p:cNvPr id="220" name="Google Shape;220;p1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Από τις ιδέες στη δράση: οικοδόμηση του σχεδίου έρευνας δράσης σας</a:t>
            </a:r>
            <a:endParaRPr/>
          </a:p>
        </p:txBody>
      </p:sp>
      <p:graphicFrame>
        <p:nvGraphicFramePr>
          <p:cNvPr id="221" name="Google Shape;221;p16"/>
          <p:cNvGraphicFramePr/>
          <p:nvPr/>
        </p:nvGraphicFramePr>
        <p:xfrm>
          <a:off x="271958" y="2553903"/>
          <a:ext cx="3000000" cy="3000000"/>
        </p:xfrm>
        <a:graphic>
          <a:graphicData uri="http://schemas.openxmlformats.org/drawingml/2006/table">
            <a:tbl>
              <a:tblPr bandRow="1" firstRow="1">
                <a:noFill/>
                <a:tableStyleId>{BC81BD76-4BD2-4C45-9A21-8F80D7438A7C}</a:tableStyleId>
              </a:tblPr>
              <a:tblGrid>
                <a:gridCol w="2709325"/>
                <a:gridCol w="2709325"/>
                <a:gridCol w="2709325"/>
              </a:tblGrid>
              <a:tr h="370850">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Συνεργάτης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Ρόλος</a:t>
                      </a:r>
                      <a:endParaRPr b="1" sz="20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2000"/>
                        <a:buFont typeface="Arial"/>
                        <a:buNone/>
                      </a:pPr>
                      <a:r>
                        <a:rPr b="1" lang="en-US" sz="2000" u="none" cap="none" strike="noStrike"/>
                        <a:t>Δράση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Φοιτητές</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Παροχή ανατροφοδότησης σχετικά με τη δυναμική της εργασίας σε ζεύγη</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Κατά τη διάρκεια της εβδομάδας 3, οργανώστε μια ομάδα εστίασης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370850">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Καθηγητής μαθηματικών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Σύγκριση στρατηγικών εργασίας ζεύγους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Μοιραστείτε τις ρουμπρίκες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267775">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Φοιτητές </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Συν-σχεδιασμός της διαδικασίας ανωνυμίας</a:t>
                      </a:r>
                      <a:endParaRPr sz="16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600"/>
                        <a:buFont typeface="Arial"/>
                        <a:buNone/>
                      </a:pPr>
                      <a:r>
                        <a:rPr lang="en-US" sz="1600" u="none" cap="none" strike="noStrike"/>
                        <a:t>Ψηφοφορία σχετικά με τις επιλογές πλατφόρμας (π.χ. έντυπα GG, Padlet κ.λπ.)</a:t>
                      </a:r>
                      <a:endParaRPr sz="1400" u="none" cap="none" strike="noStrike"/>
                    </a:p>
                  </a:txBody>
                  <a:tcPr marT="45725" marB="45725" marR="91450" marL="914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22" name="Google Shape;222;p16"/>
          <p:cNvSpPr txBox="1"/>
          <p:nvPr/>
        </p:nvSpPr>
        <p:spPr>
          <a:xfrm>
            <a:off x="271958" y="1294330"/>
            <a:ext cx="13626900" cy="1323600"/>
          </a:xfrm>
          <a:prstGeom prst="rect">
            <a:avLst/>
          </a:prstGeom>
          <a:noFill/>
          <a:ln>
            <a:noFill/>
          </a:ln>
        </p:spPr>
        <p:txBody>
          <a:bodyPr anchorCtr="0" anchor="t" bIns="45700" lIns="91425" spcFirstLastPara="1" rIns="91425" wrap="square" tIns="45700">
            <a:spAutoFit/>
          </a:bodyPr>
          <a:lstStyle/>
          <a:p>
            <a:pPr indent="0" lvl="0" marL="8890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5) Σχέδιο συνεργασίας</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Συνάδελφοι: ποιος θα βοηθήσει στην υλοποίηση/ανάλυση;,</a:t>
            </a:r>
            <a:endParaRPr b="0" i="0" sz="1400" u="none" cap="none" strike="noStrike">
              <a:solidFill>
                <a:schemeClr val="dk1"/>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Φοιτητές: πώς οι μαθητές θα συνδιαχειρίζονται τη διαδικασία; </a:t>
            </a:r>
            <a:endParaRPr b="0" i="0" sz="1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6" name="Shape 226"/>
        <p:cNvGrpSpPr/>
        <p:nvPr/>
      </p:nvGrpSpPr>
      <p:grpSpPr>
        <a:xfrm>
          <a:off x="0" y="0"/>
          <a:ext cx="0" cy="0"/>
          <a:chOff x="0" y="0"/>
          <a:chExt cx="0" cy="0"/>
        </a:xfrm>
      </p:grpSpPr>
      <p:sp>
        <p:nvSpPr>
          <p:cNvPr id="227" name="Google Shape;227;p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#3 Ανάπτυξη σχεδίου</a:t>
            </a:r>
            <a:endParaRPr b="1" sz="2800">
              <a:solidFill>
                <a:srgbClr val="FFFFFF"/>
              </a:solidFill>
            </a:endParaRPr>
          </a:p>
        </p:txBody>
      </p:sp>
      <p:sp>
        <p:nvSpPr>
          <p:cNvPr id="228" name="Google Shape;228;p17"/>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rgbClr val="1D1D1B"/>
                </a:solidFill>
                <a:latin typeface="Arial"/>
                <a:ea typeface="Arial"/>
                <a:cs typeface="Arial"/>
                <a:sym typeface="Arial"/>
              </a:rPr>
              <a:t>Συντάξτε το δικό σας σχέδιο έρευνας δράσης! </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Συμπληρώστε το πρότυπο έγγραφο Σχέδιο έρευνας δράσης</a:t>
            </a:r>
            <a:endParaRPr b="0" i="0" sz="1400" u="none" cap="none" strike="noStrike">
              <a:solidFill>
                <a:srgbClr val="000000"/>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pic>
        <p:nvPicPr>
          <p:cNvPr id="229" name="Google Shape;229;p17"/>
          <p:cNvPicPr preferRelativeResize="0"/>
          <p:nvPr/>
        </p:nvPicPr>
        <p:blipFill rotWithShape="1">
          <a:blip r:embed="rId3">
            <a:alphaModFix/>
          </a:blip>
          <a:srcRect b="0" l="0" r="0" t="0"/>
          <a:stretch/>
        </p:blipFill>
        <p:spPr>
          <a:xfrm>
            <a:off x="760322" y="2241646"/>
            <a:ext cx="3551228" cy="3642676"/>
          </a:xfrm>
          <a:prstGeom prst="rect">
            <a:avLst/>
          </a:prstGeom>
          <a:noFill/>
          <a:ln>
            <a:noFill/>
          </a:ln>
        </p:spPr>
      </p:pic>
      <p:pic>
        <p:nvPicPr>
          <p:cNvPr id="230" name="Google Shape;230;p17"/>
          <p:cNvPicPr preferRelativeResize="0"/>
          <p:nvPr/>
        </p:nvPicPr>
        <p:blipFill rotWithShape="1">
          <a:blip r:embed="rId4">
            <a:alphaModFix/>
          </a:blip>
          <a:srcRect b="0" l="0" r="0" t="0"/>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18"/>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Ανακεφαλαίωση &amp; επόμενα βήματα</a:t>
            </a:r>
            <a:endParaRPr b="1" sz="2800">
              <a:solidFill>
                <a:srgbClr val="FFFFFF"/>
              </a:solidFill>
            </a:endParaRPr>
          </a:p>
        </p:txBody>
      </p:sp>
      <p:sp>
        <p:nvSpPr>
          <p:cNvPr id="236" name="Google Shape;236;p18"/>
          <p:cNvSpPr txBox="1"/>
          <p:nvPr/>
        </p:nvSpPr>
        <p:spPr>
          <a:xfrm>
            <a:off x="352800" y="1150760"/>
            <a:ext cx="11486400" cy="5271900"/>
          </a:xfrm>
          <a:prstGeom prst="rect">
            <a:avLst/>
          </a:prstGeom>
          <a:noFill/>
          <a:ln>
            <a:noFill/>
          </a:ln>
        </p:spPr>
        <p:txBody>
          <a:bodyPr anchorCtr="0" anchor="t" bIns="91425" lIns="91425" spcFirstLastPara="1" rIns="91425" wrap="square" tIns="91425">
            <a:noAutofit/>
          </a:bodyPr>
          <a:lstStyle/>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Βασικά συμπεράσματα:</a:t>
            </a:r>
            <a:endParaRPr b="0" i="0" sz="1400" u="none" cap="none" strike="noStrike">
              <a:solidFill>
                <a:srgbClr val="000000"/>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Οι αποτελεσματικές παρεμβάσεις είναι στοχευμένες, μετρήσιμες και συνεργατικές</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Η συλλογή δεδομένων πρέπει να είναι σκόπιμη και διαχειρίσιμη</a:t>
            </a:r>
            <a:endParaRPr b="0" i="0" sz="1800" u="none" cap="none" strike="noStrike">
              <a:solidFill>
                <a:schemeClr val="dk1"/>
              </a:solidFill>
              <a:latin typeface="Arial"/>
              <a:ea typeface="Arial"/>
              <a:cs typeface="Arial"/>
              <a:sym typeface="Arial"/>
            </a:endParaRPr>
          </a:p>
          <a:p>
            <a:pPr indent="-342900" lvl="0" marL="457200" marR="0" rtl="0" algn="l">
              <a:lnSpc>
                <a:spcPct val="107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Η συνεργασία ενισχύει την εγκυρότητα και τον αντίκτυπο της έρευνας</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800"/>
              </a:spcBef>
              <a:spcAft>
                <a:spcPts val="0"/>
              </a:spcAft>
              <a:buClr>
                <a:srgbClr val="000000"/>
              </a:buClr>
              <a:buSzPts val="2400"/>
              <a:buFont typeface="Arial"/>
              <a:buNone/>
            </a:pPr>
            <a:r>
              <a:t/>
            </a:r>
            <a:endParaRPr b="1" i="0" sz="24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400"/>
              <a:buFont typeface="Arial"/>
              <a:buNone/>
            </a:pPr>
            <a:r>
              <a:rPr b="1" i="0" lang="en-US" sz="2400" u="none" cap="none" strike="noStrike">
                <a:solidFill>
                  <a:schemeClr val="dk1"/>
                </a:solidFill>
                <a:latin typeface="Arial"/>
                <a:ea typeface="Arial"/>
                <a:cs typeface="Arial"/>
                <a:sym typeface="Arial"/>
              </a:rPr>
              <a:t>Επόμενα βήματα:</a:t>
            </a:r>
            <a:endParaRPr b="0" i="0" sz="1400" u="none" cap="none" strike="noStrike">
              <a:solidFill>
                <a:srgbClr val="000000"/>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Εφαρμόστε το σχέδιο έρευνας δράσης σας</a:t>
            </a:r>
            <a:endParaRPr b="1"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Καταγράψτε τη διαδικασία και τα ευρήματά σας</a:t>
            </a:r>
            <a:endParaRPr b="0" i="0" sz="1800" u="none" cap="none" strike="noStrike">
              <a:solidFill>
                <a:schemeClr val="dk1"/>
              </a:solidFill>
              <a:latin typeface="Arial"/>
              <a:ea typeface="Arial"/>
              <a:cs typeface="Arial"/>
              <a:sym typeface="Arial"/>
            </a:endParaRPr>
          </a:p>
          <a:p>
            <a:pPr indent="-342900" lvl="0" marL="457200" marR="0" rtl="0" algn="l">
              <a:lnSpc>
                <a:spcPct val="100000"/>
              </a:lnSpc>
              <a:spcBef>
                <a:spcPts val="0"/>
              </a:spcBef>
              <a:spcAft>
                <a:spcPts val="0"/>
              </a:spcAft>
              <a:buClr>
                <a:schemeClr val="dk1"/>
              </a:buClr>
              <a:buSzPts val="1800"/>
              <a:buFont typeface="Arial"/>
              <a:buChar char="●"/>
            </a:pPr>
            <a:r>
              <a:rPr b="0" i="0" lang="en-US" sz="1800" u="none" cap="none" strike="noStrike">
                <a:solidFill>
                  <a:schemeClr val="dk1"/>
                </a:solidFill>
                <a:latin typeface="Arial"/>
                <a:ea typeface="Arial"/>
                <a:cs typeface="Arial"/>
                <a:sym typeface="Arial"/>
              </a:rPr>
              <a:t>Ενότητα 8: </a:t>
            </a:r>
            <a:r>
              <a:rPr b="0" i="1" lang="en-US" sz="1800" u="none" cap="none" strike="noStrike">
                <a:solidFill>
                  <a:schemeClr val="dk1"/>
                </a:solidFill>
                <a:latin typeface="Arial"/>
                <a:ea typeface="Arial"/>
                <a:cs typeface="Arial"/>
                <a:sym typeface="Arial"/>
              </a:rPr>
              <a:t>Εργαστήριο - συν-σχεδιασμός και αξιολόγηση μαθησιακών σεναρίων για τη διδασκαλία και την αξιολόγηση </a:t>
            </a:r>
            <a:r>
              <a:rPr b="0" i="1" lang="en-US" sz="1800" u="none" cap="none" strike="noStrike">
                <a:solidFill>
                  <a:schemeClr val="dk1"/>
                </a:solidFill>
                <a:latin typeface="Arial"/>
                <a:ea typeface="Arial"/>
                <a:cs typeface="Arial"/>
                <a:sym typeface="Arial"/>
                <a:extLst>
                  <a:ext uri="http://customooxmlschemas.google.com/">
                    <go:slidesCustomData xmlns:go="http://customooxmlschemas.google.com/" textRoundtripDataId="0"/>
                  </a:ext>
                </a:extLst>
              </a:rPr>
              <a:t>της πληροφορικής</a:t>
            </a:r>
            <a:r>
              <a:rPr b="0" i="1" lang="en-US" sz="1800" u="none" cap="none" strike="noStrike">
                <a:solidFill>
                  <a:schemeClr val="dk1"/>
                </a:solidFill>
                <a:latin typeface="Arial"/>
                <a:ea typeface="Arial"/>
                <a:cs typeface="Arial"/>
                <a:sym typeface="Arial"/>
              </a:rPr>
              <a:t>, με βάση το πλαίσιο TINKER.</a:t>
            </a:r>
            <a:endParaRPr b="0" i="0" sz="18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Arial"/>
              <a:ea typeface="Arial"/>
              <a:cs typeface="Arial"/>
              <a:sym typeface="Arial"/>
            </a:endParaRPr>
          </a:p>
          <a:p>
            <a:pPr indent="0" lvl="0" marL="8890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Arial"/>
                <a:ea typeface="Arial"/>
                <a:cs typeface="Arial"/>
                <a:sym typeface="Arial"/>
              </a:rPr>
              <a:t>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just">
              <a:lnSpc>
                <a:spcPct val="90000"/>
              </a:lnSpc>
              <a:spcBef>
                <a:spcPts val="0"/>
              </a:spcBef>
              <a:spcAft>
                <a:spcPts val="0"/>
              </a:spcAft>
              <a:buClr>
                <a:schemeClr val="accent1"/>
              </a:buClr>
              <a:buSzPts val="2400"/>
              <a:buNone/>
            </a:pPr>
            <a:r>
              <a:rPr lang="en-US" sz="2800"/>
              <a:t>Πρόσθετοι πόροι</a:t>
            </a:r>
            <a:endParaRPr sz="3400"/>
          </a:p>
        </p:txBody>
      </p:sp>
      <p:sp>
        <p:nvSpPr>
          <p:cNvPr id="242" name="Google Shape;242;p44"/>
          <p:cNvSpPr txBox="1"/>
          <p:nvPr>
            <p:ph idx="2" type="body"/>
          </p:nvPr>
        </p:nvSpPr>
        <p:spPr>
          <a:xfrm>
            <a:off x="234306" y="979750"/>
            <a:ext cx="11537100" cy="5289300"/>
          </a:xfrm>
          <a:prstGeom prst="rect">
            <a:avLst/>
          </a:prstGeom>
          <a:noFill/>
          <a:ln>
            <a:noFill/>
          </a:ln>
        </p:spPr>
        <p:txBody>
          <a:bodyPr anchorCtr="0" anchor="t" bIns="45700" lIns="91425" spcFirstLastPara="1" rIns="91425" wrap="square" tIns="45700">
            <a:noAutofit/>
          </a:bodyPr>
          <a:lstStyle/>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Η ηγεσία του συνεργατικού επαγγελματισμού. Κέντρο Στρατηγικής Εκπαίδευσης (Αυστραλία). </a:t>
            </a:r>
            <a:r>
              <a:rPr lang="en-US" sz="1400" u="sng">
                <a:solidFill>
                  <a:schemeClr val="hlink"/>
                </a:solidFill>
                <a:latin typeface="Arial"/>
                <a:ea typeface="Arial"/>
                <a:cs typeface="Arial"/>
                <a:sym typeface="Arial"/>
                <a:hlinkClick r:id="rId3"/>
              </a:rPr>
              <a:t>https://www.</a:t>
            </a:r>
            <a:r>
              <a:rPr lang="en-US" sz="1400">
                <a:solidFill>
                  <a:srgbClr val="1D1D1B"/>
                </a:solidFill>
                <a:latin typeface="Arial"/>
                <a:ea typeface="Arial"/>
                <a:cs typeface="Arial"/>
                <a:sym typeface="Arial"/>
              </a:rPr>
              <a:t>andyhargreaves.com/uploads/5/2/9/2/5292616/seminar_series_274-april2018.pdf </a:t>
            </a:r>
            <a:endParaRPr sz="1400"/>
          </a:p>
          <a:p>
            <a:pPr indent="-317500" lvl="0" marL="457200" rtl="0" algn="l">
              <a:lnSpc>
                <a:spcPct val="200000"/>
              </a:lnSpc>
              <a:spcBef>
                <a:spcPts val="1000"/>
              </a:spcBef>
              <a:spcAft>
                <a:spcPts val="0"/>
              </a:spcAft>
              <a:buClr>
                <a:srgbClr val="1D1D1B"/>
              </a:buClr>
              <a:buSzPts val="1400"/>
              <a:buFont typeface="Arial"/>
              <a:buChar char="●"/>
            </a:pPr>
            <a:r>
              <a:rPr b="0" i="0" lang="en-US" sz="1400">
                <a:solidFill>
                  <a:schemeClr val="dk1"/>
                </a:solidFill>
                <a:latin typeface="Arial"/>
                <a:ea typeface="Arial"/>
                <a:cs typeface="Arial"/>
                <a:sym typeface="Arial"/>
              </a:rPr>
              <a:t>Dunne, F., Evans, P., &amp; Thompson-Grove, G. (n.d.). </a:t>
            </a:r>
            <a:r>
              <a:rPr b="0" i="1" lang="en-US" sz="1400">
                <a:solidFill>
                  <a:schemeClr val="dk1"/>
                </a:solidFill>
                <a:latin typeface="Arial"/>
                <a:ea typeface="Arial"/>
                <a:cs typeface="Arial"/>
                <a:sym typeface="Arial"/>
              </a:rPr>
              <a:t>Πρωτόκολλο συμβουλευτικής: Πλαισίωση διλημμάτων συμβουλευτικής</a:t>
            </a:r>
            <a:r>
              <a:rPr b="0" i="0" lang="en-US" sz="1400">
                <a:solidFill>
                  <a:schemeClr val="dk1"/>
                </a:solidFill>
                <a:latin typeface="Arial"/>
                <a:ea typeface="Arial"/>
                <a:cs typeface="Arial"/>
                <a:sym typeface="Arial"/>
              </a:rPr>
              <a:t>. Coalition of Essential Schools &amp; Annenberg Institute for School Reform. </a:t>
            </a:r>
            <a:r>
              <a:rPr b="0" i="0" lang="en-US" sz="1400" u="sng">
                <a:solidFill>
                  <a:schemeClr val="hlink"/>
                </a:solidFill>
                <a:latin typeface="Arial"/>
                <a:ea typeface="Arial"/>
                <a:cs typeface="Arial"/>
                <a:sym typeface="Arial"/>
                <a:hlinkClick r:id="rId4"/>
              </a:rPr>
              <a:t>https://www.</a:t>
            </a:r>
            <a:r>
              <a:rPr b="0" i="0" lang="en-US" sz="1400">
                <a:solidFill>
                  <a:schemeClr val="dk1"/>
                </a:solidFill>
                <a:latin typeface="Arial"/>
                <a:ea typeface="Arial"/>
                <a:cs typeface="Arial"/>
                <a:sym typeface="Arial"/>
              </a:rPr>
              <a:t>clee.org/wp-content/uploads/2024/07/consultancy.pdf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sz="1400" u="sng">
                <a:solidFill>
                  <a:schemeClr val="hlink"/>
                </a:solidFill>
                <a:latin typeface="Arial"/>
                <a:ea typeface="Arial"/>
                <a:cs typeface="Arial"/>
                <a:sym typeface="Arial"/>
                <a:hlinkClick r:id="rId5"/>
              </a:rPr>
              <a:t>https://books.</a:t>
            </a:r>
            <a:r>
              <a:rPr lang="en-US" sz="1400">
                <a:solidFill>
                  <a:srgbClr val="1D1D1B"/>
                </a:solidFill>
                <a:latin typeface="Arial"/>
                <a:ea typeface="Arial"/>
                <a:cs typeface="Arial"/>
                <a:sym typeface="Arial"/>
              </a:rPr>
              <a:t>google.it/books?id=_KahDwAAQBAJ&amp;lpg=PP1&amp;pg=PP1#v=onepage&amp;q&amp;f=false </a:t>
            </a:r>
            <a:endParaRPr sz="1400"/>
          </a:p>
          <a:p>
            <a:pPr indent="-317500" lvl="0" marL="457200" rtl="0" algn="l">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Ανασκόπηση της έρευνας σχετικά με τον αντίκτυπο των επαγγελματικών κοινοτήτων μάθησης στη διδακτική πρακτική και τη μάθηση των μαθητών. Teaching and Teacher Education, 24(1), 80-91. 10.1016/j.tate.2007.01.004. https://rb.gy/erhvry.</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Πανεπιστήμιο της Καλιφόρνια. (n.d.). Πώς να γράψετε στόχους SMART (v2). Γραφείο του Προέδρου του Πανεπιστημίου της Καλιφόρνια. </a:t>
            </a:r>
            <a:r>
              <a:rPr lang="en-US" sz="1400" u="sng">
                <a:solidFill>
                  <a:schemeClr val="hlink"/>
                </a:solidFill>
                <a:latin typeface="Arial"/>
                <a:ea typeface="Arial"/>
                <a:cs typeface="Arial"/>
                <a:sym typeface="Arial"/>
                <a:hlinkClick r:id="rId6"/>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indent="-317500" lvl="0" marL="457200" rtl="0" algn="l">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Σεμινάρια έρευνας δράσης. (2023, 15 Ιανουαρίου). Συγγραφή ερευνητικών ερωτήσεων SMART για έρευνα δράσης [βίντεο]. YouTube. https://www.youtube.com/watch?v=U4IU-y9-J8Q.</a:t>
            </a:r>
            <a:endParaRPr sz="14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a:p>
            <a:pPr indent="-228600" lvl="0" marL="457200" rtl="0" algn="l">
              <a:lnSpc>
                <a:spcPct val="200000"/>
              </a:lnSpc>
              <a:spcBef>
                <a:spcPts val="1000"/>
              </a:spcBef>
              <a:spcAft>
                <a:spcPts val="0"/>
              </a:spcAft>
              <a:buClr>
                <a:srgbClr val="1D1D1B"/>
              </a:buClr>
              <a:buSzPts val="1600"/>
              <a:buNone/>
            </a:pPr>
            <a:r>
              <a:t/>
            </a: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6" name="Shape 246"/>
        <p:cNvGrpSpPr/>
        <p:nvPr/>
      </p:nvGrpSpPr>
      <p:grpSpPr>
        <a:xfrm>
          <a:off x="0" y="0"/>
          <a:ext cx="0" cy="0"/>
          <a:chOff x="0" y="0"/>
          <a:chExt cx="0" cy="0"/>
        </a:xfrm>
      </p:grpSpPr>
      <p:grpSp>
        <p:nvGrpSpPr>
          <p:cNvPr id="247" name="Google Shape;247;g35774147b8d_0_57"/>
          <p:cNvGrpSpPr/>
          <p:nvPr/>
        </p:nvGrpSpPr>
        <p:grpSpPr>
          <a:xfrm>
            <a:off x="2179811" y="4729766"/>
            <a:ext cx="7832078" cy="1110328"/>
            <a:chOff x="2179603" y="4888792"/>
            <a:chExt cx="7798544" cy="1110328"/>
          </a:xfrm>
        </p:grpSpPr>
        <p:pic>
          <p:nvPicPr>
            <p:cNvPr id="248" name="Google Shape;248;g35774147b8d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49" name="Google Shape;249;g35774147b8d_0_57"/>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50" name="Google Shape;250;g35774147b8d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51" name="Google Shape;251;g35774147b8d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52" name="Google Shape;252;g35774147b8d_0_57"/>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53" name="Google Shape;253;g35774147b8d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54" name="Google Shape;254;g35774147b8d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55" name="Google Shape;255;g35774147b8d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56" name="Google Shape;256;g35774147b8d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57" name="Google Shape;257;g35774147b8d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58" name="Google Shape;258;g35774147b8d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59" name="Google Shape;259;g35774147b8d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60" name="Google Shape;260;g35774147b8d_0_57"/>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g3556a82191b_1_4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Ενότητα 7 - Έρευνα δράσης: οι εκπαιδευτικοί ως συνδημιουργοί λύσεων</a:t>
            </a:r>
            <a:endParaRPr/>
          </a:p>
        </p:txBody>
      </p:sp>
      <p:sp>
        <p:nvSpPr>
          <p:cNvPr id="120" name="Google Shape;120;g3556a82191b_1_4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Ενότητα 7.2: Συνεργατική έρευνα δράσης: σχεδιασμός παρεμβάσεων</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26" name="Google Shape;126;p4"/>
          <p:cNvSpPr txBox="1"/>
          <p:nvPr>
            <p:ph idx="2" type="body"/>
          </p:nvPr>
        </p:nvSpPr>
        <p:spPr>
          <a:xfrm>
            <a:off x="355599" y="1462685"/>
            <a:ext cx="11087101" cy="5289179"/>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000" u="none" strike="noStrike">
                <a:solidFill>
                  <a:srgbClr val="1D1D1B"/>
                </a:solidFill>
                <a:latin typeface="Arial"/>
                <a:ea typeface="Arial"/>
                <a:cs typeface="Arial"/>
                <a:sym typeface="Arial"/>
              </a:rPr>
              <a:t>Στο τέλος αυτής της </a:t>
            </a:r>
            <a:r>
              <a:rPr lang="en-US" sz="2000">
                <a:solidFill>
                  <a:srgbClr val="1D1D1B"/>
                </a:solidFill>
                <a:latin typeface="Arial"/>
                <a:ea typeface="Arial"/>
                <a:cs typeface="Arial"/>
                <a:sym typeface="Arial"/>
              </a:rPr>
              <a:t>ενότητας </a:t>
            </a:r>
            <a:r>
              <a:rPr b="0" i="0" lang="en-US" sz="2000" u="none" strike="noStrike">
                <a:solidFill>
                  <a:srgbClr val="1D1D1B"/>
                </a:solidFill>
                <a:latin typeface="Arial"/>
                <a:ea typeface="Arial"/>
                <a:cs typeface="Arial"/>
                <a:sym typeface="Arial"/>
              </a:rPr>
              <a:t>οι εκπαιδευτικοί θα είναι σε θέση να:</a:t>
            </a:r>
            <a:endParaRPr b="1" i="0" sz="2000" u="none" strike="noStrike">
              <a:solidFill>
                <a:srgbClr val="1D1D1B"/>
              </a:solidFill>
              <a:latin typeface="Arial"/>
              <a:ea typeface="Arial"/>
              <a:cs typeface="Arial"/>
              <a:sym typeface="Arial"/>
            </a:endParaRPr>
          </a:p>
          <a:p>
            <a:pPr indent="0" lvl="0" marL="0" rtl="0" algn="l">
              <a:lnSpc>
                <a:spcPct val="90000"/>
              </a:lnSpc>
              <a:spcBef>
                <a:spcPts val="0"/>
              </a:spcBef>
              <a:spcAft>
                <a:spcPts val="0"/>
              </a:spcAft>
              <a:buClr>
                <a:schemeClr val="accent4"/>
              </a:buClr>
              <a:buSzPts val="1800"/>
              <a:buNone/>
            </a:pPr>
            <a:r>
              <a:t/>
            </a:r>
            <a:endParaRPr b="1"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Σχεδιάστε και εφαρμόστε ένα σχέδιο έρευνας δράσης με μετρήσιμα αποτελέσματα.</a:t>
            </a:r>
            <a:endParaRPr/>
          </a:p>
          <a:p>
            <a:pPr indent="0" lvl="0" marL="0" rtl="0" algn="l">
              <a:lnSpc>
                <a:spcPct val="90000"/>
              </a:lnSpc>
              <a:spcBef>
                <a:spcPts val="0"/>
              </a:spcBef>
              <a:spcAft>
                <a:spcPts val="0"/>
              </a:spcAft>
              <a:buClr>
                <a:schemeClr val="accent4"/>
              </a:buClr>
              <a:buSzPts val="1800"/>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Συνεργασία με συναδέλφους για την ανάπτυξη και βελτίωση των παρεμβάσεων.</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Δημιουργία στοχευμένων λύσεων ευθυγραμμισμένων με τους στόχους της πληροφορικής και την ένταξη των φύλων.</a:t>
            </a:r>
            <a:endParaRPr/>
          </a:p>
          <a:p>
            <a:pPr indent="-228600" lvl="0" marL="342900" rtl="0" algn="l">
              <a:lnSpc>
                <a:spcPct val="90000"/>
              </a:lnSpc>
              <a:spcBef>
                <a:spcPts val="0"/>
              </a:spcBef>
              <a:spcAft>
                <a:spcPts val="0"/>
              </a:spcAft>
              <a:buClr>
                <a:schemeClr val="accent4"/>
              </a:buClr>
              <a:buSzPts val="1800"/>
              <a:buFont typeface="Arial"/>
              <a:buNone/>
            </a:pPr>
            <a:r>
              <a:t/>
            </a:r>
            <a:endParaRPr sz="2000">
              <a:solidFill>
                <a:srgbClr val="1D1D1B"/>
              </a:solidFill>
              <a:latin typeface="Arial"/>
              <a:ea typeface="Arial"/>
              <a:cs typeface="Arial"/>
              <a:sym typeface="Arial"/>
            </a:endParaRPr>
          </a:p>
          <a:p>
            <a:pPr indent="-342900" lvl="0" marL="342900" rtl="0" algn="l">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Κατασκευάστε ένα λεπτομερές σχέδιο με ερωτήσεις SMART, σαφή βήματα και μεθόδους συλλογής δεδομένων.</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sz="2800"/>
              <a:t>Περιεχόμενο</a:t>
            </a:r>
            <a:endParaRPr/>
          </a:p>
        </p:txBody>
      </p:sp>
      <p:sp>
        <p:nvSpPr>
          <p:cNvPr id="133" name="Google Shape;133;p5"/>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1 - Τίτλος WP</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2 - Τίτλος μονάδας</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3 - Μαθησιακά αποτελέσματα</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4 - Περιεχόμενο</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5 - Ανακεφαλαίωση από την Ενότητα 1</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6 - Εισαγωγή στη συνεργατική έρευνα δράσης</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7 - Δραστηριότητα #1 Πρόκληση - ανταλλαγή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8 - Βασικές αρχές για αποτελεσματικές παρεμβάσεις</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9&amp;10 - Παράδειγμα στρατηγικών παρέμβασης </a:t>
            </a:r>
            <a:endParaRPr sz="2400">
              <a:solidFill>
                <a:schemeClr val="dk1"/>
              </a:solidFill>
              <a:latin typeface="Arial"/>
              <a:ea typeface="Arial"/>
              <a:cs typeface="Arial"/>
              <a:sym typeface="Arial"/>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11 - Δραστηριότητα #2 Παρέμβαση - καταιγισμός ιδεών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12-14 - Δημιουργία ενός σχεδίου έρευνας δράσης</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15 - Δραστηριότητα #3 Ανάπτυξη σχεδίου </a:t>
            </a:r>
            <a:endParaRPr/>
          </a:p>
          <a:p>
            <a:pPr indent="-228600" lvl="0" marL="457200" rtl="0" algn="l">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Διαφάνεια 16 - Ανακεφαλαίωση &amp; επόμενα βήματα</a:t>
            </a:r>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a:solidFill>
                <a:srgbClr val="404040"/>
              </a:solidFill>
              <a:latin typeface="Arial"/>
              <a:ea typeface="Arial"/>
              <a:cs typeface="Arial"/>
              <a:sym typeface="Arial"/>
            </a:endParaRPr>
          </a:p>
          <a:p>
            <a:pPr indent="-114300" lvl="0" marL="457200" rtl="0" algn="l">
              <a:lnSpc>
                <a:spcPct val="90000"/>
              </a:lnSpc>
              <a:spcBef>
                <a:spcPts val="1000"/>
              </a:spcBef>
              <a:spcAft>
                <a:spcPts val="0"/>
              </a:spcAft>
              <a:buSzPts val="1800"/>
              <a:buFont typeface="Arial"/>
              <a:buNone/>
            </a:pPr>
            <a:r>
              <a:t/>
            </a: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Ανακεφαλαίωση από την Ενότητα 1 </a:t>
            </a:r>
            <a:endParaRPr/>
          </a:p>
        </p:txBody>
      </p:sp>
      <p:sp>
        <p:nvSpPr>
          <p:cNvPr id="139" name="Google Shape;139;p24"/>
          <p:cNvSpPr txBox="1"/>
          <p:nvPr>
            <p:ph idx="2" type="body"/>
          </p:nvPr>
        </p:nvSpPr>
        <p:spPr>
          <a:xfrm>
            <a:off x="0" y="1020568"/>
            <a:ext cx="11789100" cy="56610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
        <p:nvSpPr>
          <p:cNvPr id="140" name="Google Shape;140;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sng" cap="none" strike="noStrike">
                <a:solidFill>
                  <a:srgbClr val="000000"/>
                </a:solidFill>
                <a:latin typeface="Arial"/>
                <a:ea typeface="Arial"/>
                <a:cs typeface="Arial"/>
                <a:sym typeface="Arial"/>
              </a:rPr>
              <a:t>Προσδιορισμός </a:t>
            </a:r>
            <a:r>
              <a:rPr b="1" i="0" lang="en-US" sz="3200" u="none" cap="none" strike="noStrike">
                <a:solidFill>
                  <a:srgbClr val="000000"/>
                </a:solidFill>
                <a:latin typeface="Arial"/>
                <a:ea typeface="Arial"/>
                <a:cs typeface="Arial"/>
                <a:sym typeface="Arial"/>
              </a:rPr>
              <a:t>→ Σχεδιασμός → Δράση → Παρατήρηση → Αναστοχασμός</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1" name="Google Shape;141;p24"/>
          <p:cNvSpPr txBox="1"/>
          <p:nvPr/>
        </p:nvSpPr>
        <p:spPr>
          <a:xfrm>
            <a:off x="715992" y="2971800"/>
            <a:ext cx="10842024"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Σημασία των </a:t>
            </a:r>
            <a:r>
              <a:rPr b="1" i="0" lang="en-US" sz="2000" u="sng" cap="none" strike="noStrike">
                <a:solidFill>
                  <a:srgbClr val="000000"/>
                </a:solidFill>
                <a:latin typeface="Arial"/>
                <a:ea typeface="Arial"/>
                <a:cs typeface="Arial"/>
                <a:sym typeface="Arial"/>
              </a:rPr>
              <a:t>καλά διατυπωμένων ερευνητικών ερωτημάτων </a:t>
            </a:r>
            <a:r>
              <a:rPr b="0" i="0" lang="en-US" sz="2000" u="none" cap="none" strike="noStrike">
                <a:solidFill>
                  <a:srgbClr val="000000"/>
                </a:solidFill>
                <a:latin typeface="Arial"/>
                <a:ea typeface="Arial"/>
                <a:cs typeface="Arial"/>
                <a:sym typeface="Arial"/>
              </a:rPr>
              <a:t>(συγκεκριμένα, εφαρμόσιμα, μετρήσιμα)</a:t>
            </a:r>
            <a:endParaRPr b="0" i="0" sz="1400" u="none" cap="none" strike="noStrike">
              <a:solidFill>
                <a:srgbClr val="000000"/>
              </a:solidFill>
              <a:latin typeface="Arial"/>
              <a:ea typeface="Arial"/>
              <a:cs typeface="Arial"/>
              <a:sym typeface="Arial"/>
            </a:endParaRPr>
          </a:p>
        </p:txBody>
      </p:sp>
      <p:sp>
        <p:nvSpPr>
          <p:cNvPr id="142" name="Google Shape;142;p24"/>
          <p:cNvSpPr txBox="1"/>
          <p:nvPr/>
        </p:nvSpPr>
        <p:spPr>
          <a:xfrm>
            <a:off x="715992" y="1316226"/>
            <a:ext cx="10127412" cy="61555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Ο </a:t>
            </a:r>
            <a:r>
              <a:rPr b="1" i="0" lang="en-US" sz="2000" u="none" cap="none" strike="noStrike">
                <a:solidFill>
                  <a:srgbClr val="000000"/>
                </a:solidFill>
                <a:latin typeface="Arial"/>
                <a:ea typeface="Arial"/>
                <a:cs typeface="Arial"/>
                <a:sym typeface="Arial"/>
              </a:rPr>
              <a:t>κύκλος της έρευνας δράσης: </a:t>
            </a:r>
            <a:r>
              <a:rPr b="0" i="0" lang="en-US" sz="2000" u="none" cap="none" strike="noStrike">
                <a:solidFill>
                  <a:srgbClr val="000000"/>
                </a:solidFill>
                <a:latin typeface="Arial"/>
                <a:ea typeface="Arial"/>
                <a:cs typeface="Arial"/>
                <a:sym typeface="Arial"/>
              </a:rPr>
              <a:t>μια επαναληπτική διαδικασία με επίκεντρο τον μαθητή.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3" name="Google Shape;143;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200"/>
              <a:buFont typeface="Arial"/>
              <a:buNone/>
            </a:pPr>
            <a:r>
              <a:rPr b="1" i="0" lang="en-US" sz="3200" u="none" cap="none" strike="noStrike">
                <a:solidFill>
                  <a:srgbClr val="000000"/>
                </a:solidFill>
                <a:latin typeface="Arial"/>
                <a:ea typeface="Arial"/>
                <a:cs typeface="Arial"/>
                <a:sym typeface="Arial"/>
              </a:rPr>
              <a:t>Ερευνητικό ερώτημα → Σχεδιασμός παρέμβασης</a:t>
            </a:r>
            <a:endParaRPr b="1" i="0" sz="3200" u="none" cap="none" strike="noStrike">
              <a:solidFill>
                <a:srgbClr val="000000"/>
              </a:solidFill>
              <a:latin typeface="Arial"/>
              <a:ea typeface="Arial"/>
              <a:cs typeface="Arial"/>
              <a:sym typeface="Arial"/>
            </a:endParaRPr>
          </a:p>
        </p:txBody>
      </p:sp>
      <p:sp>
        <p:nvSpPr>
          <p:cNvPr id="144" name="Google Shape;144;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1" lang="en-US" sz="2000" u="none" cap="none" strike="noStrike">
                <a:solidFill>
                  <a:srgbClr val="000000"/>
                </a:solidFill>
                <a:latin typeface="Arial"/>
                <a:ea typeface="Arial"/>
                <a:cs typeface="Arial"/>
                <a:sym typeface="Arial"/>
              </a:rPr>
              <a:t>Γιατί τα κορίτσια αποφεύγουν τη ρομποτική; 🡺 Πώς μπορώ να επανασχεδιάσω τους ρόλους της ομάδας ρομποτικής για να αυξήσω τη συμμετοχή των κοριτσιών στην ηγεσία;</a:t>
            </a:r>
            <a:endParaRPr b="0" i="0" sz="1400" u="none" cap="none" strike="noStrike">
              <a:solidFill>
                <a:srgbClr val="000000"/>
              </a:solidFill>
              <a:latin typeface="Arial"/>
              <a:ea typeface="Arial"/>
              <a:cs typeface="Arial"/>
              <a:sym typeface="Arial"/>
            </a:endParaRPr>
          </a:p>
        </p:txBody>
      </p:sp>
      <p:sp>
        <p:nvSpPr>
          <p:cNvPr id="145" name="Google Shape;145;p24"/>
          <p:cNvSpPr txBox="1"/>
          <p:nvPr/>
        </p:nvSpPr>
        <p:spPr>
          <a:xfrm>
            <a:off x="735384" y="4421647"/>
            <a:ext cx="10842024" cy="83099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rgbClr val="000000"/>
                </a:solidFill>
                <a:latin typeface="Arial"/>
                <a:ea typeface="Arial"/>
                <a:cs typeface="Arial"/>
                <a:sym typeface="Arial"/>
              </a:rPr>
              <a:t>- Σύνδεση μεταξύ των </a:t>
            </a:r>
            <a:r>
              <a:rPr b="1" i="0" lang="en-US" sz="2000" u="none" cap="none" strike="noStrike">
                <a:solidFill>
                  <a:srgbClr val="000000"/>
                </a:solidFill>
                <a:latin typeface="Arial"/>
                <a:ea typeface="Arial"/>
                <a:cs typeface="Arial"/>
                <a:sym typeface="Arial"/>
              </a:rPr>
              <a:t>εντοπισμένων προκλήσεων και του σχεδιασμού της παρέμβασης</a:t>
            </a:r>
            <a:endParaRPr b="1" i="0" sz="2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g343c85d3a64_0_6"/>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στη συνεργατική έρευνα δράσης</a:t>
            </a:r>
            <a:endParaRPr sz="2800">
              <a:solidFill>
                <a:srgbClr val="FFFFFF"/>
              </a:solidFill>
            </a:endParaRPr>
          </a:p>
        </p:txBody>
      </p:sp>
      <p:sp>
        <p:nvSpPr>
          <p:cNvPr id="151" name="Google Shape;151;g343c85d3a64_0_6"/>
          <p:cNvSpPr txBox="1"/>
          <p:nvPr/>
        </p:nvSpPr>
        <p:spPr>
          <a:xfrm>
            <a:off x="97970" y="926592"/>
            <a:ext cx="12313920" cy="461665"/>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400"/>
              <a:buFont typeface="Arial"/>
              <a:buNone/>
            </a:pPr>
            <a:r>
              <a:rPr b="0" i="0" lang="en-US" sz="2400" u="none" cap="none" strike="noStrike">
                <a:solidFill>
                  <a:schemeClr val="accent1"/>
                </a:solidFill>
                <a:latin typeface="Calibri"/>
                <a:ea typeface="Calibri"/>
                <a:cs typeface="Calibri"/>
                <a:sym typeface="Calibri"/>
              </a:rPr>
              <a:t>Συνεργατική έρευνα δράσης: ισχυρότεροι μαζί</a:t>
            </a:r>
            <a:endParaRPr b="0" i="0" sz="2400" u="none" cap="none" strike="noStrike">
              <a:solidFill>
                <a:schemeClr val="accent1"/>
              </a:solidFill>
              <a:latin typeface="Calibri"/>
              <a:ea typeface="Calibri"/>
              <a:cs typeface="Calibri"/>
              <a:sym typeface="Calibri"/>
            </a:endParaRPr>
          </a:p>
        </p:txBody>
      </p:sp>
      <p:sp>
        <p:nvSpPr>
          <p:cNvPr id="152" name="Google Shape;152;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cap="flat" cmpd="sng" w="9525">
            <a:solidFill>
              <a:schemeClr val="dk1"/>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US" sz="2000" u="none" cap="none" strike="noStrike">
                <a:solidFill>
                  <a:schemeClr val="dk1"/>
                </a:solidFill>
                <a:latin typeface="Arial"/>
                <a:ea typeface="Arial"/>
                <a:cs typeface="Arial"/>
                <a:sym typeface="Arial"/>
              </a:rPr>
              <a:t>Μια συμμετοχική διαδικασία κατά την οποία οι εκπαιδευτικοί συνεργάζονται για να διερευνήσουν κοινές ανησυχίες, να εφαρμόσουν λύσεις και να αξιολογήσουν τον αντίκτυπο.</a:t>
            </a:r>
            <a:endParaRPr b="0" i="0" sz="2000" u="none" cap="none" strike="noStrike">
              <a:solidFill>
                <a:schemeClr val="dk1"/>
              </a:solidFill>
              <a:latin typeface="Arial"/>
              <a:ea typeface="Arial"/>
              <a:cs typeface="Arial"/>
              <a:sym typeface="Arial"/>
            </a:endParaRPr>
          </a:p>
        </p:txBody>
      </p:sp>
      <p:sp>
        <p:nvSpPr>
          <p:cNvPr id="153" name="Google Shape;153;g343c85d3a64_0_6"/>
          <p:cNvSpPr txBox="1"/>
          <p:nvPr/>
        </p:nvSpPr>
        <p:spPr>
          <a:xfrm>
            <a:off x="719328" y="3167390"/>
            <a:ext cx="10625328" cy="163121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000000"/>
                </a:solidFill>
                <a:latin typeface="Arial"/>
                <a:ea typeface="Arial"/>
                <a:cs typeface="Arial"/>
                <a:sym typeface="Arial"/>
              </a:rPr>
              <a:t>Οφέλη: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Κοινή εμπειρογνωμοσύνη και διαφορετικές προοπτικές</a:t>
            </a:r>
            <a:endParaRPr b="0" i="0" sz="20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Πιο αξιόπιστα δεδομένα</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Βιώσιμες βελτιώσεις </a:t>
            </a:r>
            <a:endParaRPr b="0" i="0" sz="1400" u="none" cap="none" strike="noStrike">
              <a:solidFill>
                <a:srgbClr val="000000"/>
              </a:solidFill>
              <a:latin typeface="Arial"/>
              <a:ea typeface="Arial"/>
              <a:cs typeface="Arial"/>
              <a:sym typeface="Arial"/>
            </a:endParaRPr>
          </a:p>
          <a:p>
            <a:pPr indent="-342900" lvl="0" marL="342900" marR="0" rtl="0" algn="l">
              <a:lnSpc>
                <a:spcPct val="100000"/>
              </a:lnSpc>
              <a:spcBef>
                <a:spcPts val="0"/>
              </a:spcBef>
              <a:spcAft>
                <a:spcPts val="0"/>
              </a:spcAft>
              <a:buClr>
                <a:srgbClr val="000000"/>
              </a:buClr>
              <a:buSzPts val="2000"/>
              <a:buFont typeface="Arial"/>
              <a:buChar char="•"/>
            </a:pPr>
            <a:r>
              <a:rPr b="0" i="0" lang="en-US" sz="2000" u="none" cap="none" strike="noStrike">
                <a:solidFill>
                  <a:srgbClr val="000000"/>
                </a:solidFill>
                <a:latin typeface="Arial"/>
                <a:ea typeface="Arial"/>
                <a:cs typeface="Arial"/>
                <a:sym typeface="Arial"/>
              </a:rPr>
              <a:t>Επαγγελματική κοινότητα μάθησης</a:t>
            </a:r>
            <a:endParaRPr b="0" i="0" sz="1400" u="none" cap="none" strike="noStrike">
              <a:solidFill>
                <a:srgbClr val="000000"/>
              </a:solidFill>
              <a:latin typeface="Arial"/>
              <a:ea typeface="Arial"/>
              <a:cs typeface="Arial"/>
              <a:sym typeface="Arial"/>
            </a:endParaRPr>
          </a:p>
        </p:txBody>
      </p:sp>
      <p:sp>
        <p:nvSpPr>
          <p:cNvPr id="154" name="Google Shape;154;g343c85d3a64_0_6"/>
          <p:cNvSpPr txBox="1"/>
          <p:nvPr/>
        </p:nvSpPr>
        <p:spPr>
          <a:xfrm>
            <a:off x="97970" y="6037694"/>
            <a:ext cx="11594592" cy="73866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Hargreaves, A., &amp; O'Connor, M. T. (2019). Η ηγεσία του συνεργατικού επαγγελματισμού. Κέντρο Στρατηγικής Εκπαίδευσης (Αυστραλία). </a:t>
            </a:r>
            <a:r>
              <a:rPr b="0" i="0" lang="en-US" sz="1050" u="sng" cap="none" strike="noStrike">
                <a:solidFill>
                  <a:srgbClr val="000000"/>
                </a:solidFill>
                <a:latin typeface="Arial"/>
                <a:ea typeface="Arial"/>
                <a:cs typeface="Arial"/>
                <a:sym typeface="Arial"/>
                <a:hlinkClick r:id="rId3">
                  <a:extLst>
                    <a:ext uri="{A12FA001-AC4F-418D-AE19-62706E023703}">
                      <ahyp:hlinkClr val="tx"/>
                    </a:ext>
                  </a:extLst>
                </a:hlinkClick>
              </a:rPr>
              <a:t>https://www.</a:t>
            </a:r>
            <a:r>
              <a:rPr b="0" i="0" lang="en-US" sz="1050" u="none" cap="none" strike="noStrike">
                <a:solidFill>
                  <a:srgbClr val="000000"/>
                </a:solidFill>
                <a:latin typeface="Arial"/>
                <a:ea typeface="Arial"/>
                <a:cs typeface="Arial"/>
                <a:sym typeface="Arial"/>
              </a:rPr>
              <a:t>andyhargreaves.com/uploads/5/2/9/2/5292616/seminar_series_274-april2018.pdf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rgbClr val="000000"/>
                </a:solidFill>
                <a:latin typeface="Arial"/>
                <a:ea typeface="Arial"/>
                <a:cs typeface="Arial"/>
                <a:sym typeface="Arial"/>
              </a:rPr>
              <a:t>Vescio, V., Ross, D., &amp; Adams, A. (2008). Ανασκόπηση της έρευνας σχετικά με τον αντίκτυπο των επαγγελματικών κοινοτήτων μάθησης στη διδακτική πρακτική και τη μάθηση των μαθητών. Teaching and Teacher Education, 24(1), 80-91.</a:t>
            </a:r>
            <a:r>
              <a:rPr b="0" i="0" lang="en-US" sz="1050" u="sng" cap="none" strike="noStrike">
                <a:solidFill>
                  <a:srgbClr val="000000"/>
                </a:solidFill>
                <a:latin typeface="Arial"/>
                <a:ea typeface="Arial"/>
                <a:cs typeface="Arial"/>
                <a:sym typeface="Arial"/>
                <a:hlinkClick r:id="rId4">
                  <a:extLst>
                    <a:ext uri="{A12FA001-AC4F-418D-AE19-62706E023703}">
                      <ahyp:hlinkClr val="tx"/>
                    </a:ext>
                  </a:extLst>
                </a:hlinkClick>
              </a:rPr>
              <a:t> 10.1016/j.tate.2007.01.004</a:t>
            </a:r>
            <a:endParaRPr b="0" i="0" sz="105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5"/>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Δραστηριότητα #1 Πρόκληση - ανταλλαγή</a:t>
            </a:r>
            <a:endParaRPr b="1" sz="2800">
              <a:solidFill>
                <a:srgbClr val="FFFFFF"/>
              </a:solidFill>
            </a:endParaRPr>
          </a:p>
        </p:txBody>
      </p:sp>
      <p:sp>
        <p:nvSpPr>
          <p:cNvPr id="160" name="Google Shape;160;p25"/>
          <p:cNvSpPr txBox="1"/>
          <p:nvPr/>
        </p:nvSpPr>
        <p:spPr>
          <a:xfrm>
            <a:off x="646171" y="2394015"/>
            <a:ext cx="10899600" cy="4125000"/>
          </a:xfrm>
          <a:prstGeom prst="rect">
            <a:avLst/>
          </a:prstGeom>
          <a:noFill/>
          <a:ln>
            <a:noFill/>
          </a:ln>
        </p:spPr>
        <p:txBody>
          <a:bodyPr anchorCtr="0" anchor="t" bIns="45700" lIns="91425" spcFirstLastPara="1" rIns="91425" wrap="square" tIns="45700">
            <a:spAutoFit/>
          </a:bodyPr>
          <a:lstStyle/>
          <a:p>
            <a:pPr indent="-273050" lvl="0" marL="285750" marR="0" rtl="0" algn="l">
              <a:lnSpc>
                <a:spcPct val="100000"/>
              </a:lnSpc>
              <a:spcBef>
                <a:spcPts val="0"/>
              </a:spcBef>
              <a:spcAft>
                <a:spcPts val="0"/>
              </a:spcAft>
              <a:buClr>
                <a:srgbClr val="000000"/>
              </a:buClr>
              <a:buSzPts val="1800"/>
              <a:buFont typeface="Arial"/>
              <a:buChar char="•"/>
            </a:pPr>
            <a:r>
              <a:rPr b="1" i="0" lang="en-US" sz="1800" u="none" cap="none" strike="noStrike">
                <a:solidFill>
                  <a:srgbClr val="000000"/>
                </a:solidFill>
                <a:latin typeface="Arial"/>
                <a:ea typeface="Arial"/>
                <a:cs typeface="Arial"/>
                <a:sym typeface="Arial"/>
              </a:rPr>
              <a:t>Ετοιμαστείτε: </a:t>
            </a:r>
            <a:r>
              <a:rPr b="0" i="0" lang="en-US" sz="1800" u="none" cap="none" strike="noStrike">
                <a:solidFill>
                  <a:srgbClr val="000000"/>
                </a:solidFill>
                <a:latin typeface="Arial"/>
                <a:ea typeface="Arial"/>
                <a:cs typeface="Arial"/>
                <a:sym typeface="Arial"/>
              </a:rPr>
              <a:t>Πάρτε μία από τις επίμονες προκλήσεις που εντοπίσατε και επεξεργαστήκατε στην Ενότητα 1. Γράψτε την σε ένα αυτοκόλλητο σημείωμα ακολουθώντας αυτή τη μορφή: </a:t>
            </a:r>
            <a:endParaRPr b="0" i="0" sz="26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700"/>
              <a:buFont typeface="Arial"/>
              <a:buNone/>
            </a:pPr>
            <a:r>
              <a:rPr b="1" i="0" lang="en-US" sz="1700" u="none" cap="none" strike="noStrike">
                <a:solidFill>
                  <a:schemeClr val="dk1"/>
                </a:solidFill>
                <a:latin typeface="Arial"/>
                <a:ea typeface="Arial"/>
                <a:cs typeface="Arial"/>
                <a:sym typeface="Arial"/>
              </a:rPr>
              <a:t>[ομάδα μαθητών] + [χάσμα συμπεριφοράς/δεξιοτήτων] + [πλαίσιο].</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t/>
            </a:r>
            <a:endParaRPr b="1" i="0" sz="2800" u="none" cap="none" strike="noStrike">
              <a:solidFill>
                <a:srgbClr val="40404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Γύρος 1 - Ο δάσκαλος Α μοιράζεται την πρόκλησή του</a:t>
            </a:r>
            <a:endParaRPr b="1" i="0" sz="2000" u="none" cap="none" strike="noStrike">
              <a:solidFill>
                <a:srgbClr val="000000"/>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Να κάνετε διευκρινιστικές ερωτήσεις για να αποκαλύψετε τα βαθύτερα αίτια (π.χ. "Πιστεύετε ότι φταίει η αυτοπεποίθηση, το ενδιαφέρον ή η δυναμική των συνομηλίκων;").</a:t>
            </a:r>
            <a:endParaRPr b="0" i="0" sz="1600" u="none" cap="none" strike="noStrike">
              <a:solidFill>
                <a:schemeClr val="dk1"/>
              </a:solidFill>
              <a:latin typeface="Arial"/>
              <a:ea typeface="Arial"/>
              <a:cs typeface="Arial"/>
              <a:sym typeface="Arial"/>
            </a:endParaRPr>
          </a:p>
          <a:p>
            <a:pPr indent="-330200" lvl="0" marL="914400" marR="0" rtl="0" algn="l">
              <a:lnSpc>
                <a:spcPct val="100000"/>
              </a:lnSpc>
              <a:spcBef>
                <a:spcPts val="0"/>
              </a:spcBef>
              <a:spcAft>
                <a:spcPts val="0"/>
              </a:spcAft>
              <a:buClr>
                <a:schemeClr val="dk1"/>
              </a:buClr>
              <a:buSzPts val="1600"/>
              <a:buFont typeface="Arial"/>
              <a:buAutoNum type="arabicParenBoth"/>
            </a:pPr>
            <a:r>
              <a:rPr b="0" i="0" lang="en-US" sz="1600" u="none" cap="none" strike="noStrike">
                <a:solidFill>
                  <a:schemeClr val="dk1"/>
                </a:solidFill>
                <a:latin typeface="Arial"/>
                <a:ea typeface="Arial"/>
                <a:cs typeface="Arial"/>
                <a:sym typeface="Arial"/>
              </a:rPr>
              <a:t>Καταιγισμός ιδεών για τις οπτικές γωνίες που ο δάσκαλος μπορεί να μην έχει λάβει υπόψη του (π.χ., "Θα μπορούσε η διεπαφή αποσφαλμάτωσης να είναι εκφοβιστική;" ή "Έχετε δοκιμάσει ζευγάρια αποσφαλμάτωσης από ομοτίμους;")</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Γύρος 2 &amp; 3: Επαναλάβετε για τους εκπαιδευτικούς Β και Γ</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000"/>
              <a:buFont typeface="Arial"/>
              <a:buNone/>
            </a:pPr>
            <a:r>
              <a:t/>
            </a:r>
            <a:endParaRPr b="1" i="0" sz="20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rgbClr val="000000"/>
              </a:buClr>
              <a:buSzPts val="2000"/>
              <a:buFont typeface="Arial"/>
              <a:buChar char="•"/>
            </a:pPr>
            <a:r>
              <a:rPr b="1" i="0" lang="en-US" sz="2000" u="none" cap="none" strike="noStrike">
                <a:solidFill>
                  <a:srgbClr val="000000"/>
                </a:solidFill>
                <a:latin typeface="Arial"/>
                <a:ea typeface="Arial"/>
                <a:cs typeface="Arial"/>
                <a:sym typeface="Arial"/>
              </a:rPr>
              <a:t>Εξειδίκευση: </a:t>
            </a:r>
            <a:r>
              <a:rPr b="0" i="0" lang="en-US" sz="1700" u="none" cap="none" strike="noStrike">
                <a:solidFill>
                  <a:schemeClr val="dk1"/>
                </a:solidFill>
                <a:latin typeface="Arial"/>
                <a:ea typeface="Arial"/>
                <a:cs typeface="Arial"/>
                <a:sym typeface="Arial"/>
              </a:rPr>
              <a:t>αναθεωρήστε την αρχική σας πρόκληση με βάση την ανατροφοδότηση της ομάδας χρησιμοποιώντας τον κατάλογο ελέγχου: </a:t>
            </a:r>
            <a:r>
              <a:rPr b="0" i="1" lang="en-US" sz="1700" u="none" cap="none" strike="noStrike">
                <a:solidFill>
                  <a:schemeClr val="dk1"/>
                </a:solidFill>
                <a:latin typeface="Arial"/>
                <a:ea typeface="Arial"/>
                <a:cs typeface="Arial"/>
                <a:sym typeface="Arial"/>
              </a:rPr>
              <a:t>συγκεκριμένη, εφαρμόσιμη, μετρήσιμη.</a:t>
            </a:r>
            <a:endParaRPr b="1" i="0" sz="2500" u="none" cap="none" strike="noStrike">
              <a:solidFill>
                <a:schemeClr val="dk1"/>
              </a:solidFill>
              <a:latin typeface="Arial"/>
              <a:ea typeface="Arial"/>
              <a:cs typeface="Arial"/>
              <a:sym typeface="Arial"/>
            </a:endParaRPr>
          </a:p>
        </p:txBody>
      </p:sp>
      <p:sp>
        <p:nvSpPr>
          <p:cNvPr id="161" name="Google Shape;161;p25"/>
          <p:cNvSpPr txBox="1"/>
          <p:nvPr/>
        </p:nvSpPr>
        <p:spPr>
          <a:xfrm>
            <a:off x="1670304" y="1477366"/>
            <a:ext cx="11301900" cy="569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3100"/>
              <a:buFont typeface="Arial"/>
              <a:buNone/>
            </a:pPr>
            <a:r>
              <a:rPr b="0" i="0" lang="en-US" sz="3100" u="none" cap="none" strike="noStrike">
                <a:solidFill>
                  <a:srgbClr val="000000"/>
                </a:solidFill>
                <a:latin typeface="Arial"/>
                <a:ea typeface="Arial"/>
                <a:cs typeface="Arial"/>
                <a:sym typeface="Arial"/>
              </a:rPr>
              <a:t>Ανταλλαγή 🡺 Καταιγισμός ιδεών 🡺 Βελτίωση</a:t>
            </a:r>
            <a:endParaRPr b="0" i="0" sz="3100" u="none" cap="none" strike="noStrike">
              <a:solidFill>
                <a:srgbClr val="000000"/>
              </a:solidFill>
              <a:latin typeface="Arial"/>
              <a:ea typeface="Arial"/>
              <a:cs typeface="Arial"/>
              <a:sym typeface="Arial"/>
            </a:endParaRPr>
          </a:p>
        </p:txBody>
      </p:sp>
      <p:pic>
        <p:nvPicPr>
          <p:cNvPr id="162" name="Google Shape;162;p25"/>
          <p:cNvPicPr preferRelativeResize="0"/>
          <p:nvPr/>
        </p:nvPicPr>
        <p:blipFill rotWithShape="1">
          <a:blip r:embed="rId3">
            <a:alphaModFix/>
          </a:blip>
          <a:srcRect b="0" l="0" r="0" t="0"/>
          <a:stretch/>
        </p:blipFill>
        <p:spPr>
          <a:xfrm>
            <a:off x="878802" y="1366351"/>
            <a:ext cx="791496" cy="791475"/>
          </a:xfrm>
          <a:prstGeom prst="rect">
            <a:avLst/>
          </a:prstGeom>
          <a:noFill/>
          <a:ln>
            <a:noFill/>
          </a:ln>
        </p:spPr>
      </p:pic>
      <p:pic>
        <p:nvPicPr>
          <p:cNvPr id="163" name="Google Shape;163;p25"/>
          <p:cNvPicPr preferRelativeResize="0"/>
          <p:nvPr/>
        </p:nvPicPr>
        <p:blipFill rotWithShape="1">
          <a:blip r:embed="rId4">
            <a:alphaModFix/>
          </a:blip>
          <a:srcRect b="0" l="0" r="0" t="0"/>
          <a:stretch/>
        </p:blipFill>
        <p:spPr>
          <a:xfrm>
            <a:off x="3889324" y="1305413"/>
            <a:ext cx="939650" cy="913326"/>
          </a:xfrm>
          <a:prstGeom prst="rect">
            <a:avLst/>
          </a:prstGeom>
          <a:noFill/>
          <a:ln>
            <a:noFill/>
          </a:ln>
        </p:spPr>
      </p:pic>
      <p:pic>
        <p:nvPicPr>
          <p:cNvPr id="164" name="Google Shape;164;p25"/>
          <p:cNvPicPr preferRelativeResize="0"/>
          <p:nvPr/>
        </p:nvPicPr>
        <p:blipFill rotWithShape="1">
          <a:blip r:embed="rId5">
            <a:alphaModFix/>
          </a:blip>
          <a:srcRect b="0" l="0" r="0" t="0"/>
          <a:stretch/>
        </p:blipFill>
        <p:spPr>
          <a:xfrm>
            <a:off x="78699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g343c85d3a64_0_29"/>
          <p:cNvSpPr txBox="1"/>
          <p:nvPr/>
        </p:nvSpPr>
        <p:spPr>
          <a:xfrm>
            <a:off x="271500" y="1405472"/>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1 - Ευθυγράμμιση με τους στόχους της πληροφορικής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2 - Προωθεί την ένταξη των φύλων</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3 - ριζωμένη σε αναγνωρισμένες αιτίες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4 - Υπό τον έλεγχό σας</a:t>
            </a:r>
            <a:endParaRPr b="0" i="0" sz="2200" u="none" cap="none" strike="noStrike">
              <a:solidFill>
                <a:schemeClr val="dk1"/>
              </a:solidFill>
              <a:latin typeface="Arial"/>
              <a:ea typeface="Arial"/>
              <a:cs typeface="Arial"/>
              <a:sym typeface="Arial"/>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chemeClr val="dk1"/>
                </a:solidFill>
                <a:latin typeface="Arial"/>
                <a:ea typeface="Arial"/>
                <a:cs typeface="Arial"/>
                <a:sym typeface="Arial"/>
              </a:rPr>
              <a:t>5 - Μετρήσιμα αποτελέσματα</a:t>
            </a:r>
            <a:endParaRPr b="1" i="0" sz="2000" u="none" cap="none" strike="noStrike">
              <a:solidFill>
                <a:schemeClr val="dk1"/>
              </a:solidFill>
              <a:latin typeface="Arial"/>
              <a:ea typeface="Arial"/>
              <a:cs typeface="Arial"/>
              <a:sym typeface="Arial"/>
            </a:endParaRPr>
          </a:p>
        </p:txBody>
      </p:sp>
      <p:sp>
        <p:nvSpPr>
          <p:cNvPr id="170" name="Google Shape;170;g343c85d3a64_0_29"/>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71" name="Google Shape;171;g343c85d3a64_0_29"/>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Βασικές αρχές για αποτελεσματικές παρεμβάσεις</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6"/>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000"/>
              <a:buFont typeface="Arial"/>
              <a:buNone/>
            </a:pPr>
            <a:r>
              <a:t/>
            </a:r>
            <a:endParaRPr b="1" i="0" sz="2000" u="none" cap="none" strike="noStrike">
              <a:solidFill>
                <a:srgbClr val="1D1D1B"/>
              </a:solidFill>
              <a:latin typeface="Calibri"/>
              <a:ea typeface="Calibri"/>
              <a:cs typeface="Calibri"/>
              <a:sym typeface="Calibri"/>
            </a:endParaRPr>
          </a:p>
        </p:txBody>
      </p:sp>
      <p:sp>
        <p:nvSpPr>
          <p:cNvPr id="177" name="Google Shape;177;p6"/>
          <p:cNvSpPr txBox="1"/>
          <p:nvPr>
            <p:ph type="title"/>
          </p:nvPr>
        </p:nvSpPr>
        <p:spPr>
          <a:xfrm>
            <a:off x="123750" y="0"/>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Από το πρόβλημα στις λύσεις: σχεδιασμός παρεμβάσεων με αντίκτυπο</a:t>
            </a:r>
            <a:endParaRPr b="1" sz="2800">
              <a:solidFill>
                <a:srgbClr val="FFFFFF"/>
              </a:solidFill>
            </a:endParaRPr>
          </a:p>
        </p:txBody>
      </p:sp>
      <p:sp>
        <p:nvSpPr>
          <p:cNvPr id="178" name="Google Shape;178;p6"/>
          <p:cNvSpPr txBox="1"/>
          <p:nvPr>
            <p:ph idx="1" type="body"/>
          </p:nvPr>
        </p:nvSpPr>
        <p:spPr>
          <a:xfrm>
            <a:off x="97970" y="745841"/>
            <a:ext cx="11944500" cy="550800"/>
          </a:xfrm>
          <a:prstGeom prst="rect">
            <a:avLst/>
          </a:prstGeom>
          <a:noFill/>
          <a:ln>
            <a:noFill/>
          </a:ln>
        </p:spPr>
        <p:txBody>
          <a:bodyPr anchorCtr="0" anchor="ctr" bIns="45700" lIns="91425" spcFirstLastPara="1" rIns="91425" wrap="square" tIns="45700">
            <a:noAutofit/>
          </a:bodyPr>
          <a:lstStyle/>
          <a:p>
            <a:pPr indent="0" lvl="0" marL="76200" rtl="0" algn="just">
              <a:lnSpc>
                <a:spcPct val="90000"/>
              </a:lnSpc>
              <a:spcBef>
                <a:spcPts val="1000"/>
              </a:spcBef>
              <a:spcAft>
                <a:spcPts val="0"/>
              </a:spcAft>
              <a:buSzPts val="2400"/>
              <a:buNone/>
            </a:pPr>
            <a:r>
              <a:rPr lang="en-US"/>
              <a:t>Παράδειγμα στρατηγικών παρέμβασης</a:t>
            </a:r>
            <a:endParaRPr/>
          </a:p>
        </p:txBody>
      </p:sp>
      <p:graphicFrame>
        <p:nvGraphicFramePr>
          <p:cNvPr id="179" name="Google Shape;179;p6"/>
          <p:cNvGraphicFramePr/>
          <p:nvPr/>
        </p:nvGraphicFramePr>
        <p:xfrm>
          <a:off x="207264" y="1697500"/>
          <a:ext cx="3000000" cy="3000000"/>
        </p:xfrm>
        <a:graphic>
          <a:graphicData uri="http://schemas.openxmlformats.org/drawingml/2006/table">
            <a:tbl>
              <a:tblPr bandRow="1" firstRow="1">
                <a:noFill/>
                <a:tableStyleId>{BC81BD76-4BD2-4C45-9A21-8F80D7438A7C}</a:tableStyleId>
              </a:tblPr>
              <a:tblGrid>
                <a:gridCol w="1158250"/>
                <a:gridCol w="4206250"/>
                <a:gridCol w="3560075"/>
                <a:gridCol w="2877300"/>
              </a:tblGrid>
              <a:tr h="370850">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Στρατηγική</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Πώς αντιμετωπίζει την ένταξη</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Μετρήσιμα αποτελέσματα</a:t>
                      </a:r>
                      <a:endParaRPr b="1"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b="1" lang="en-US" sz="1400" u="none" cap="none" strike="noStrike"/>
                        <a:t>Συμβουλή εφαρμογής</a:t>
                      </a:r>
                      <a:endParaRPr b="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Μάθηση βάσει σχεδίου (PBL) με αυθεντικά σενάρια</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Αντιπαραβάλλει τα στερεοτυπικά "ανδρικά" ενδιαφέροντα,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Χρησιμοποιεί </a:t>
                      </a:r>
                      <a:r>
                        <a:rPr b="1" lang="en-US" sz="1400" u="none" cap="none" strike="noStrike"/>
                        <a:t>προβλήματα του πραγματικού κόσμου </a:t>
                      </a:r>
                      <a:r>
                        <a:rPr lang="en-US" sz="1400" u="none" cap="none" strike="noStrike"/>
                        <a:t>για να προσελκύσει τα διαφορετικά ενδιαφέροντα των μαθητών. </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ριζωμένη σε πραγματικές ανάγκες που δείχνουν την τεχνολογία ως </a:t>
                      </a:r>
                      <a:r>
                        <a:rPr b="1" lang="en-US" sz="1400" u="none" cap="none" strike="noStrike"/>
                        <a:t>εργαλείο για την ισότητα και όχι μόνο για τον ανταγωνισμό</a:t>
                      </a:r>
                      <a:r>
                        <a:rPr lang="en-US" sz="1400" u="none" cap="none" strike="noStrike"/>
                        <a:t>.</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Η ανάθεση ρόλων μπορεί να γίνει με βάση τα δυνατά σημεία, διασφαλίζοντας ότι όλες οι συνεισφορές εκτιμώνται.</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Καταμετρήστε τις παραλλαγές λύσεων που δημιουργούν οι μαθητές: Παρακολούθηση του αριθμού των μοναδικών προσεγγίσεων του προβλήματος</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Ποικιλομορφία συμμετοχής: </a:t>
                      </a:r>
                      <a:r>
                        <a:rPr b="0" i="0" lang="en-US" sz="1400" u="none" cap="none" strike="noStrike">
                          <a:solidFill>
                            <a:srgbClr val="000000"/>
                          </a:solidFill>
                          <a:latin typeface="Arial"/>
                          <a:ea typeface="Arial"/>
                          <a:cs typeface="Arial"/>
                          <a:sym typeface="Arial"/>
                        </a:rPr>
                        <a:t>Συγκρίνετε τα ποσοστά συμμετοχής ανάλογα με το φύλο και/ή το υπόβαθρο σε PBL και παραδοσιακά εργαστήρια.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Αυτοαναφορές μαθητών: έρευνες πριν/μετά τη χρήση της κωδικοποίησης για την επίλυση προβλημάτων.</a:t>
                      </a:r>
                      <a:endParaRPr b="0"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t>Επιλέξτε σχετικά θέματα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Σκαλωσιά χωρίς αποκλεισμούς</a:t>
                      </a:r>
                      <a:endParaRPr i="1"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i="1" lang="en-US" sz="1400" u="none" cap="none" strike="noStrike"/>
                        <a:t>Παρουσίαση διαφορετικών προτύπων</a:t>
                      </a:r>
                      <a:endParaRPr i="1" sz="1400" u="none" cap="none" strike="noStrike"/>
                    </a:p>
                  </a:txBody>
                  <a:tcPr marT="45725" marB="45725" marR="91450" marL="91450"/>
                </a:tc>
              </a:tr>
              <a:tr h="370850">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Προγραμματισμός ζεύγους μικτού φύλου με εναλλαγή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lang="en-US" sz="1400" u="none" cap="none" strike="noStrike"/>
                        <a:t>Κανονικοποίηση της συνεργασίας μέσω </a:t>
                      </a:r>
                      <a:r>
                        <a:rPr b="1" lang="en-US" sz="1400" u="none" cap="none" strike="noStrike"/>
                        <a:t>ζευγαριών μεικτού φύλου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Εξασφάλιση ισότιμης συμβολής μέσω της </a:t>
                      </a:r>
                      <a:r>
                        <a:rPr b="1" i="0" lang="en-US" sz="1400" u="none" cap="none" strike="noStrike">
                          <a:solidFill>
                            <a:srgbClr val="000000"/>
                          </a:solidFill>
                          <a:latin typeface="Arial"/>
                          <a:ea typeface="Arial"/>
                          <a:cs typeface="Arial"/>
                          <a:sym typeface="Arial"/>
                        </a:rPr>
                        <a:t>εναλλαγής ρόλων</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lang="en-US" sz="1400" u="none" cap="none" strike="noStrike"/>
                        <a:t>Ποσοστά ολοκλήρωσης ανά φύλο: </a:t>
                      </a:r>
                      <a:r>
                        <a:rPr b="0" i="0" lang="en-US" sz="1400" u="none" cap="none" strike="noStrike">
                          <a:solidFill>
                            <a:srgbClr val="000000"/>
                          </a:solidFill>
                          <a:latin typeface="Arial"/>
                          <a:ea typeface="Arial"/>
                          <a:cs typeface="Arial"/>
                          <a:sym typeface="Arial"/>
                        </a:rPr>
                        <a:t>Συγκρίνετε το % των ολοκληρωμένων εργασιών μεταξύ ζευγαριών μεικτού φύλου και ομάδων ενός φύλου.</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Ισοζύγιο συμμετοχής: Συμμετοχή: Μετρήστε τις γραμμές κώδικα/συμβολές ανά ρόλο.</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0" lang="en-US" sz="1400" u="none" cap="none" strike="noStrike">
                          <a:solidFill>
                            <a:srgbClr val="000000"/>
                          </a:solidFill>
                          <a:latin typeface="Arial"/>
                          <a:ea typeface="Arial"/>
                          <a:cs typeface="Arial"/>
                          <a:sym typeface="Arial"/>
                        </a:rPr>
                        <a:t>Έρευνες εμπιστοσύνης: αξιολογήσεις πριν/μετά τη δραστηριότητα.</a:t>
                      </a:r>
                      <a:endParaRPr sz="1400" u="none" cap="none" strike="noStrike"/>
                    </a:p>
                  </a:txBody>
                  <a:tcPr marT="45725" marB="45725" marR="91450" marL="91450"/>
                </a:tc>
                <a:tc>
                  <a:txBody>
                    <a:bodyPr/>
                    <a:lstStyle/>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Αναθέστε ζεύγη στρατηγικά</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Εκπαίδευση των μαθητών στη συνεργασία</a:t>
                      </a:r>
                      <a:endParaRPr sz="1400" u="none" cap="none" strike="noStrike"/>
                    </a:p>
                    <a:p>
                      <a:pPr indent="-285750" lvl="0" marL="285750" marR="0" rtl="0" algn="l">
                        <a:lnSpc>
                          <a:spcPct val="100000"/>
                        </a:lnSpc>
                        <a:spcBef>
                          <a:spcPts val="0"/>
                        </a:spcBef>
                        <a:spcAft>
                          <a:spcPts val="0"/>
                        </a:spcAft>
                        <a:buClr>
                          <a:srgbClr val="000000"/>
                        </a:buClr>
                        <a:buSzPts val="1400"/>
                        <a:buFont typeface="Arial"/>
                        <a:buChar char="-"/>
                      </a:pPr>
                      <a:r>
                        <a:rPr b="0" i="1" lang="en-US" sz="1400" u="none" cap="none" strike="noStrike">
                          <a:solidFill>
                            <a:srgbClr val="000000"/>
                          </a:solidFill>
                          <a:latin typeface="Arial"/>
                          <a:ea typeface="Arial"/>
                          <a:cs typeface="Arial"/>
                          <a:sym typeface="Arial"/>
                        </a:rPr>
                        <a:t>Αντιμετώπιση της απώθησης</a:t>
                      </a:r>
                      <a:endParaRPr sz="1400" u="none" cap="none" strike="noStrike"/>
                    </a:p>
                  </a:txBody>
                  <a:tcPr marT="45725" marB="45725" marR="91450" marL="91450"/>
                </a:tc>
              </a:tr>
            </a:tbl>
          </a:graphicData>
        </a:graphic>
      </p:graphicFrame>
      <p:sp>
        <p:nvSpPr>
          <p:cNvPr id="180" name="Google Shape;180;p6"/>
          <p:cNvSpPr txBox="1"/>
          <p:nvPr/>
        </p:nvSpPr>
        <p:spPr>
          <a:xfrm>
            <a:off x="149530" y="1217851"/>
            <a:ext cx="11030459" cy="30777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1" lang="en-US" sz="1400" u="none" cap="none" strike="noStrike">
                <a:solidFill>
                  <a:srgbClr val="000000"/>
                </a:solidFill>
                <a:latin typeface="Arial"/>
                <a:ea typeface="Arial"/>
                <a:cs typeface="Arial"/>
                <a:sym typeface="Arial"/>
              </a:rPr>
              <a:t>Τα κορίτσια αποσυνδέονται κατά τη διάρκεια ανταγωνιστικών προκλήσεων κωδικοποίησης.</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