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custom-properties+xml" PartName="/docProps/custom.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Types>
</file>

<file path=_rels/.rels><?xml version="1.0" encoding="UTF-8" standalone="yes"?><Relationships xmlns="http://schemas.openxmlformats.org/package/2006/relationships"><Relationship Id="rId1" Type="http://schemas.openxmlformats.org/officeDocument/2006/relationships/custom-properties" Target="docProps/custom.xml"/><Relationship Id="rId2" Type="http://schemas.openxmlformats.org/package/2006/relationships/metadata/core-properties" Target="docProps/core.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 id="2147483651"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Lst>
  <p:sldSz cy="6858000" cx="12192000"/>
  <p:notesSz cx="6858000" cy="9144000"/>
  <p:embeddedFontLst>
    <p:embeddedFont>
      <p:font typeface="Quattrocento Sans"/>
      <p:regular r:id="rId32"/>
      <p:bold r:id="rId33"/>
      <p:italic r:id="rId34"/>
      <p:boldItalic r:id="rId35"/>
    </p:embeddedFont>
    <p:embeddedFont>
      <p:font typeface="Open Sans"/>
      <p:regular r:id="rId36"/>
      <p:bold r:id="rId37"/>
      <p:italic r:id="rId38"/>
      <p:boldItalic r:id="rId3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40" roundtripDataSignature="AMtx7mghJ2KCVK9JbVbABj9ymcX5Knrv+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D3A39C9F-2955-4D92-BCDB-AAA3D28CAEED}">
  <a:tblStyle styleId="{D3A39C9F-2955-4D92-BCDB-AAA3D28CAEED}" styleName="Table_0">
    <a:wholeTbl>
      <a:tcTxStyle b="off" i="off">
        <a:font>
          <a:latin typeface="Arial"/>
          <a:ea typeface="Arial"/>
          <a:cs typeface="Arial"/>
        </a:font>
        <a:schemeClr val="dk1"/>
      </a:tcTxStyle>
      <a:tcStyle>
        <a:tcBdr>
          <a:left>
            <a:ln cap="flat" cmpd="sng" w="12700">
              <a:solidFill>
                <a:schemeClr val="lt1"/>
              </a:solidFill>
              <a:prstDash val="solid"/>
              <a:round/>
              <a:headEnd len="sm" w="sm" type="none"/>
              <a:tailEnd len="sm" w="sm" type="none"/>
            </a:ln>
          </a:left>
          <a:right>
            <a:ln cap="flat" cmpd="sng" w="12700">
              <a:solidFill>
                <a:schemeClr val="lt1"/>
              </a:solidFill>
              <a:prstDash val="solid"/>
              <a:round/>
              <a:headEnd len="sm" w="sm" type="none"/>
              <a:tailEnd len="sm" w="sm" type="none"/>
            </a:ln>
          </a:right>
          <a:top>
            <a:ln cap="flat" cmpd="sng" w="12700">
              <a:solidFill>
                <a:schemeClr val="lt1"/>
              </a:solidFill>
              <a:prstDash val="solid"/>
              <a:round/>
              <a:headEnd len="sm" w="sm" type="none"/>
              <a:tailEnd len="sm" w="sm" type="none"/>
            </a:ln>
          </a:top>
          <a:bottom>
            <a:ln cap="flat" cmpd="sng" w="12700">
              <a:solidFill>
                <a:schemeClr val="lt1"/>
              </a:solidFill>
              <a:prstDash val="solid"/>
              <a:round/>
              <a:headEnd len="sm" w="sm" type="none"/>
              <a:tailEnd len="sm" w="sm" type="none"/>
            </a:ln>
          </a:bottom>
          <a:insideH>
            <a:ln cap="flat" cmpd="sng" w="12700">
              <a:solidFill>
                <a:schemeClr val="lt1"/>
              </a:solidFill>
              <a:prstDash val="solid"/>
              <a:round/>
              <a:headEnd len="sm" w="sm" type="none"/>
              <a:tailEnd len="sm" w="sm" type="none"/>
            </a:ln>
          </a:insideH>
          <a:insideV>
            <a:ln cap="flat" cmpd="sng" w="12700">
              <a:solidFill>
                <a:schemeClr val="lt1"/>
              </a:solidFill>
              <a:prstDash val="solid"/>
              <a:round/>
              <a:headEnd len="sm" w="sm" type="none"/>
              <a:tailEnd len="sm" w="sm" type="none"/>
            </a:ln>
          </a:insideV>
        </a:tcBdr>
        <a:fill>
          <a:solidFill>
            <a:srgbClr val="E7F5E9"/>
          </a:solidFill>
        </a:fill>
      </a:tcStyle>
    </a:wholeTbl>
    <a:band1H>
      <a:tcTxStyle/>
      <a:tcStyle>
        <a:fill>
          <a:solidFill>
            <a:srgbClr val="CAEAD0"/>
          </a:solidFill>
        </a:fill>
      </a:tcStyle>
    </a:band1H>
    <a:band2H>
      <a:tcTxStyle/>
    </a:band2H>
    <a:band1V>
      <a:tcTxStyle/>
      <a:tcStyle>
        <a:fill>
          <a:solidFill>
            <a:srgbClr val="CAEAD0"/>
          </a:solidFill>
        </a:fill>
      </a:tcStyle>
    </a:band1V>
    <a:band2V>
      <a:tcTxStyle/>
    </a:band2V>
    <a:lastCol>
      <a:tcTxStyle b="on" i="off">
        <a:font>
          <a:latin typeface="Arial"/>
          <a:ea typeface="Arial"/>
          <a:cs typeface="Arial"/>
        </a:font>
        <a:schemeClr val="lt1"/>
      </a:tcTxStyle>
      <a:tcStyle>
        <a:fill>
          <a:solidFill>
            <a:schemeClr val="accent1"/>
          </a:solidFill>
        </a:fill>
      </a:tcStyle>
    </a:lastCol>
    <a:firstCol>
      <a:tcTxStyle b="on" i="off">
        <a:font>
          <a:latin typeface="Arial"/>
          <a:ea typeface="Arial"/>
          <a:cs typeface="Arial"/>
        </a:font>
        <a:schemeClr val="lt1"/>
      </a:tcTxStyle>
      <a:tcStyle>
        <a:fill>
          <a:solidFill>
            <a:schemeClr val="accent1"/>
          </a:solidFill>
        </a:fill>
      </a:tcStyle>
    </a:firstCol>
    <a:lastRow>
      <a:tcTxStyle b="on" i="off">
        <a:font>
          <a:latin typeface="Arial"/>
          <a:ea typeface="Arial"/>
          <a:cs typeface="Arial"/>
        </a:font>
        <a:schemeClr val="lt1"/>
      </a:tcTxStyle>
      <a:tcStyle>
        <a:tcBdr>
          <a:top>
            <a:ln cap="flat" cmpd="sng" w="38100">
              <a:solidFill>
                <a:schemeClr val="lt1"/>
              </a:solidFill>
              <a:prstDash val="solid"/>
              <a:round/>
              <a:headEnd len="sm" w="sm" type="none"/>
              <a:tailEnd len="sm" w="sm" type="none"/>
            </a:ln>
          </a:top>
        </a:tcBdr>
        <a:fill>
          <a:solidFill>
            <a:schemeClr val="accent1"/>
          </a:solidFill>
        </a:fill>
      </a:tcStyle>
    </a:lastRow>
    <a:seCell>
      <a:tcTxStyle/>
    </a:seCell>
    <a:swCell>
      <a:tcTxStyle/>
    </a:swCell>
    <a:firstRow>
      <a:tcTxStyle b="on" i="off">
        <a:font>
          <a:latin typeface="Arial"/>
          <a:ea typeface="Arial"/>
          <a:cs typeface="Arial"/>
        </a:font>
        <a:schemeClr val="lt1"/>
      </a:tcTxStyle>
      <a:tcStyle>
        <a:tcBdr>
          <a:bottom>
            <a:ln cap="flat" cmpd="sng" w="38100">
              <a:solidFill>
                <a:schemeClr val="lt1"/>
              </a:solidFill>
              <a:prstDash val="solid"/>
              <a:round/>
              <a:headEnd len="sm" w="sm" type="none"/>
              <a:tailEnd len="sm" w="sm" type="none"/>
            </a:ln>
          </a:bottom>
        </a:tcBdr>
        <a:fill>
          <a:solidFill>
            <a:schemeClr val="accent1"/>
          </a:solidFill>
        </a:fill>
      </a:tcStyle>
    </a:firstRow>
    <a:neCell>
      <a:tcTxStyle/>
    </a:neCell>
    <a:nwCell>
      <a:tcTxStyle/>
    </a:nwCell>
  </a:tblStyle>
</a:tblStyleLst>
</file>

<file path=ppt/_rels/presentation.xml.rels><?xml version="1.0" encoding="UTF-8" standalone="yes"?><Relationships xmlns="http://schemas.openxmlformats.org/package/2006/relationships"><Relationship Id="rId40" Type="http://customschemas.google.com/relationships/presentationmetadata" Target="metadata"/><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3.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5" Type="http://schemas.openxmlformats.org/officeDocument/2006/relationships/slideMaster" Target="slideMasters/slideMaster2.xml"/><Relationship Id="rId6" Type="http://schemas.openxmlformats.org/officeDocument/2006/relationships/notesMaster" Target="notesMasters/notesMaster1.xml"/><Relationship Id="rId29" Type="http://schemas.openxmlformats.org/officeDocument/2006/relationships/slide" Target="slides/slide23.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slide" Target="slides/slide25.xml"/><Relationship Id="rId30" Type="http://schemas.openxmlformats.org/officeDocument/2006/relationships/slide" Target="slides/slide24.xml"/><Relationship Id="rId11" Type="http://schemas.openxmlformats.org/officeDocument/2006/relationships/slide" Target="slides/slide5.xml"/><Relationship Id="rId33" Type="http://schemas.openxmlformats.org/officeDocument/2006/relationships/font" Target="fonts/QuattrocentoSans-bold.fntdata"/><Relationship Id="rId10" Type="http://schemas.openxmlformats.org/officeDocument/2006/relationships/slide" Target="slides/slide4.xml"/><Relationship Id="rId32" Type="http://schemas.openxmlformats.org/officeDocument/2006/relationships/font" Target="fonts/QuattrocentoSans-regular.fntdata"/><Relationship Id="rId13" Type="http://schemas.openxmlformats.org/officeDocument/2006/relationships/slide" Target="slides/slide7.xml"/><Relationship Id="rId35" Type="http://schemas.openxmlformats.org/officeDocument/2006/relationships/font" Target="fonts/QuattrocentoSans-boldItalic.fntdata"/><Relationship Id="rId12" Type="http://schemas.openxmlformats.org/officeDocument/2006/relationships/slide" Target="slides/slide6.xml"/><Relationship Id="rId34" Type="http://schemas.openxmlformats.org/officeDocument/2006/relationships/font" Target="fonts/QuattrocentoSans-italic.fntdata"/><Relationship Id="rId15" Type="http://schemas.openxmlformats.org/officeDocument/2006/relationships/slide" Target="slides/slide9.xml"/><Relationship Id="rId37" Type="http://schemas.openxmlformats.org/officeDocument/2006/relationships/font" Target="fonts/OpenSans-bold.fntdata"/><Relationship Id="rId14" Type="http://schemas.openxmlformats.org/officeDocument/2006/relationships/slide" Target="slides/slide8.xml"/><Relationship Id="rId36" Type="http://schemas.openxmlformats.org/officeDocument/2006/relationships/font" Target="fonts/OpenSans-regular.fntdata"/><Relationship Id="rId17" Type="http://schemas.openxmlformats.org/officeDocument/2006/relationships/slide" Target="slides/slide11.xml"/><Relationship Id="rId39" Type="http://schemas.openxmlformats.org/officeDocument/2006/relationships/font" Target="fonts/OpenSans-boldItalic.fntdata"/><Relationship Id="rId16" Type="http://schemas.openxmlformats.org/officeDocument/2006/relationships/slide" Target="slides/slide10.xml"/><Relationship Id="rId38" Type="http://schemas.openxmlformats.org/officeDocument/2006/relationships/font" Target="fonts/OpenSans-italic.fntdata"/><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 name="Shape 58"/>
        <p:cNvGrpSpPr/>
        <p:nvPr/>
      </p:nvGrpSpPr>
      <p:grpSpPr>
        <a:xfrm>
          <a:off x="0" y="0"/>
          <a:ext cx="0" cy="0"/>
          <a:chOff x="0" y="0"/>
          <a:chExt cx="0" cy="0"/>
        </a:xfrm>
      </p:grpSpPr>
      <p:sp>
        <p:nvSpPr>
          <p:cNvPr id="59" name="Google Shape;59;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b="0" i="0" sz="1200" u="none" cap="none" strike="noStrike">
              <a:solidFill>
                <a:schemeClr val="dk1"/>
              </a:solidFill>
              <a:latin typeface="Calibri"/>
              <a:ea typeface="Calibri"/>
              <a:cs typeface="Calibri"/>
              <a:sym typeface="Calibri"/>
            </a:endParaRPr>
          </a:p>
        </p:txBody>
      </p:sp>
      <p:sp>
        <p:nvSpPr>
          <p:cNvPr id="60" name="Google Shape;60;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 name="Shape 119"/>
        <p:cNvGrpSpPr/>
        <p:nvPr/>
      </p:nvGrpSpPr>
      <p:grpSpPr>
        <a:xfrm>
          <a:off x="0" y="0"/>
          <a:ext cx="0" cy="0"/>
          <a:chOff x="0" y="0"/>
          <a:chExt cx="0" cy="0"/>
        </a:xfrm>
      </p:grpSpPr>
      <p:sp>
        <p:nvSpPr>
          <p:cNvPr id="120" name="Google Shape;120;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1" name="Google Shape;121;p1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0"/>
              </a:spcBef>
              <a:spcAft>
                <a:spcPts val="0"/>
              </a:spcAft>
              <a:buClr>
                <a:srgbClr val="000000"/>
              </a:buClr>
              <a:buSzPts val="1400"/>
              <a:buFont typeface="Arial"/>
              <a:buNone/>
            </a:pPr>
            <a:r>
              <a:rPr lang="en-US" sz="1800"/>
              <a:t>Ας εξερευνήσουμε τώρα τη μέθοδο Jigsaw μέσω μιας πρακτικής δραστηριότητας.</a:t>
            </a:r>
            <a:endParaRPr sz="1800"/>
          </a:p>
          <a:p>
            <a:pPr indent="-228600" lvl="0" marL="457200" marR="0" rtl="0" algn="l">
              <a:lnSpc>
                <a:spcPct val="100000"/>
              </a:lnSpc>
              <a:spcBef>
                <a:spcPts val="0"/>
              </a:spcBef>
              <a:spcAft>
                <a:spcPts val="0"/>
              </a:spcAft>
              <a:buClr>
                <a:srgbClr val="000000"/>
              </a:buClr>
              <a:buSzPts val="1400"/>
              <a:buFont typeface="Arial"/>
              <a:buNone/>
            </a:pPr>
            <a:r>
              <a:t/>
            </a:r>
            <a:endParaRPr sz="1800"/>
          </a:p>
          <a:p>
            <a:pPr indent="-228600" lvl="0" marL="457200" marR="0" rtl="0" algn="l">
              <a:lnSpc>
                <a:spcPct val="100000"/>
              </a:lnSpc>
              <a:spcBef>
                <a:spcPts val="0"/>
              </a:spcBef>
              <a:spcAft>
                <a:spcPts val="0"/>
              </a:spcAft>
              <a:buClr>
                <a:srgbClr val="000000"/>
              </a:buClr>
              <a:buSzPts val="1400"/>
              <a:buFont typeface="Arial"/>
              <a:buNone/>
            </a:pPr>
            <a:r>
              <a:rPr lang="en-US" sz="1800"/>
              <a:t>Θα ξεκινήσετε με </a:t>
            </a:r>
            <a:r>
              <a:rPr i="1" lang="en-US" sz="1800"/>
              <a:t>ομάδες εμπειρογνωμόνων</a:t>
            </a:r>
            <a:r>
              <a:rPr lang="en-US" sz="1800"/>
              <a:t>. Η μία ομάδα θα αναλύσει μια πραγματική παραβίαση του απορρήτου των δεδομένων - ήταν αυθεντική; Σχετική; Η άλλη θα αξιολογήσει πόσο περιεκτική είναι η υπόθεση - ποιος εκπροσωπείται ή αποκλείεται;</a:t>
            </a:r>
            <a:endParaRPr sz="1800"/>
          </a:p>
          <a:p>
            <a:pPr indent="-228600" lvl="0" marL="457200" marR="0" rtl="0" algn="l">
              <a:lnSpc>
                <a:spcPct val="100000"/>
              </a:lnSpc>
              <a:spcBef>
                <a:spcPts val="0"/>
              </a:spcBef>
              <a:spcAft>
                <a:spcPts val="0"/>
              </a:spcAft>
              <a:buClr>
                <a:srgbClr val="000000"/>
              </a:buClr>
              <a:buSzPts val="1400"/>
              <a:buFont typeface="Arial"/>
              <a:buNone/>
            </a:pPr>
            <a:r>
              <a:t/>
            </a:r>
            <a:endParaRPr sz="1800"/>
          </a:p>
          <a:p>
            <a:pPr indent="-228600" lvl="0" marL="457200" marR="0" rtl="0" algn="l">
              <a:lnSpc>
                <a:spcPct val="100000"/>
              </a:lnSpc>
              <a:spcBef>
                <a:spcPts val="0"/>
              </a:spcBef>
              <a:spcAft>
                <a:spcPts val="0"/>
              </a:spcAft>
              <a:buClr>
                <a:srgbClr val="000000"/>
              </a:buClr>
              <a:buSzPts val="1400"/>
              <a:buFont typeface="Arial"/>
              <a:buNone/>
            </a:pPr>
            <a:r>
              <a:rPr lang="en-US" sz="1800"/>
              <a:t>Στη συνέχεια, θα ξαναομαδοποιηθούμε σε </a:t>
            </a:r>
            <a:r>
              <a:rPr i="1" lang="en-US" sz="1800"/>
              <a:t>ομάδες Jigsaw</a:t>
            </a:r>
            <a:r>
              <a:rPr lang="en-US" sz="1800"/>
              <a:t>, όπου ο καθένας θα μοιραστεί την εμπειρογνωμοσύνη του. Μαζί, θα </a:t>
            </a:r>
            <a:r>
              <a:rPr b="1" lang="en-US" sz="1800"/>
              <a:t>δημιουργήσετε μια σύντομη ιδέα μαθήματος </a:t>
            </a:r>
            <a:r>
              <a:rPr lang="en-US" sz="1800"/>
              <a:t>που αφορά τόσο την αυθεντικότητα όσο και την ένταξη των φύλων.</a:t>
            </a:r>
            <a:endParaRPr sz="1800"/>
          </a:p>
          <a:p>
            <a:pPr indent="-228600" lvl="0" marL="457200" marR="0" rtl="0" algn="l">
              <a:lnSpc>
                <a:spcPct val="100000"/>
              </a:lnSpc>
              <a:spcBef>
                <a:spcPts val="0"/>
              </a:spcBef>
              <a:spcAft>
                <a:spcPts val="0"/>
              </a:spcAft>
              <a:buClr>
                <a:srgbClr val="000000"/>
              </a:buClr>
              <a:buSzPts val="1400"/>
              <a:buFont typeface="Arial"/>
              <a:buNone/>
            </a:pPr>
            <a:r>
              <a:t/>
            </a:r>
            <a:endParaRPr sz="1800"/>
          </a:p>
          <a:p>
            <a:pPr indent="-228600" lvl="0" marL="457200" marR="0" rtl="0" algn="l">
              <a:lnSpc>
                <a:spcPct val="100000"/>
              </a:lnSpc>
              <a:spcBef>
                <a:spcPts val="0"/>
              </a:spcBef>
              <a:spcAft>
                <a:spcPts val="0"/>
              </a:spcAft>
              <a:buClr>
                <a:srgbClr val="000000"/>
              </a:buClr>
              <a:buSzPts val="1400"/>
              <a:buFont typeface="Arial"/>
              <a:buNone/>
            </a:pPr>
            <a:r>
              <a:rPr lang="en-US" sz="1800"/>
              <a:t>Αυτή η δραστηριότητα αντικατοπτρίζει αυτό που ζητάμε από </a:t>
            </a:r>
            <a:r>
              <a:rPr lang="en-US" sz="1800"/>
              <a:t>τους/τις μαθητές/μαθήτριες</a:t>
            </a:r>
            <a:r>
              <a:rPr lang="en-US" sz="1800"/>
              <a:t>: να συνεργαστούν, να φέρουν διαφορετικές απόψεις και να σχεδιάσουν κάτι ουσιαστικό. Σκεφτείτε πώς αυτό θα μπορούσε να εφαρμοστεί στο δικό σας γνωστικό αντικείμενο.</a:t>
            </a:r>
            <a:endParaRPr sz="1800"/>
          </a:p>
          <a:p>
            <a:pPr indent="-228600" lvl="0" marL="457200" marR="0" rtl="0" algn="l">
              <a:lnSpc>
                <a:spcPct val="100000"/>
              </a:lnSpc>
              <a:spcBef>
                <a:spcPts val="0"/>
              </a:spcBef>
              <a:spcAft>
                <a:spcPts val="0"/>
              </a:spcAft>
              <a:buClr>
                <a:srgbClr val="000000"/>
              </a:buClr>
              <a:buSzPts val="1400"/>
              <a:buFont typeface="Arial"/>
              <a:buNone/>
            </a:pPr>
            <a:r>
              <a:t/>
            </a:r>
            <a:endParaRPr b="1" sz="1800"/>
          </a:p>
          <a:p>
            <a:pPr indent="-228600" lvl="0" marL="457200" marR="0" rtl="0" algn="l">
              <a:lnSpc>
                <a:spcPct val="100000"/>
              </a:lnSpc>
              <a:spcBef>
                <a:spcPts val="0"/>
              </a:spcBef>
              <a:spcAft>
                <a:spcPts val="0"/>
              </a:spcAft>
              <a:buClr>
                <a:srgbClr val="000000"/>
              </a:buClr>
              <a:buSzPts val="1400"/>
              <a:buFont typeface="Arial"/>
              <a:buNone/>
            </a:pPr>
            <a:r>
              <a:rPr b="1" lang="en-US" sz="1800"/>
              <a:t>Πραγματοποιήστε έναν αναστοχασμό σε ολόκληρη την ομάδα (5 λεπτά):</a:t>
            </a:r>
            <a:endParaRPr sz="1800"/>
          </a:p>
          <a:p>
            <a:pPr indent="-228600" lvl="0" marL="457200" marR="0" rtl="0" algn="l">
              <a:lnSpc>
                <a:spcPct val="100000"/>
              </a:lnSpc>
              <a:spcBef>
                <a:spcPts val="0"/>
              </a:spcBef>
              <a:spcAft>
                <a:spcPts val="0"/>
              </a:spcAft>
              <a:buClr>
                <a:srgbClr val="000000"/>
              </a:buClr>
              <a:buSzPts val="1400"/>
              <a:buFont typeface="Arial"/>
              <a:buNone/>
            </a:pPr>
            <a:r>
              <a:rPr lang="en-US" sz="1800"/>
              <a:t>Πώς αυτή η μέθοδος υποστήριξε τη συνεργασία;</a:t>
            </a:r>
            <a:endParaRPr sz="1800"/>
          </a:p>
          <a:p>
            <a:pPr indent="-228600" lvl="0" marL="457200" marR="0" rtl="0" algn="l">
              <a:lnSpc>
                <a:spcPct val="100000"/>
              </a:lnSpc>
              <a:spcBef>
                <a:spcPts val="0"/>
              </a:spcBef>
              <a:spcAft>
                <a:spcPts val="0"/>
              </a:spcAft>
              <a:buClr>
                <a:srgbClr val="000000"/>
              </a:buClr>
              <a:buSzPts val="1400"/>
              <a:buFont typeface="Arial"/>
              <a:buNone/>
            </a:pPr>
            <a:r>
              <a:rPr lang="en-US" sz="1800"/>
              <a:t>Πώς μπορεί να εφαρμοστεί αυτή η διαδικασία στη διδακτική σας πρακτική;</a:t>
            </a:r>
            <a:endParaRPr sz="1800"/>
          </a:p>
          <a:p>
            <a:pPr indent="-228600" lvl="0" marL="457200" marR="0" rtl="0" algn="l">
              <a:lnSpc>
                <a:spcPct val="100000"/>
              </a:lnSpc>
              <a:spcBef>
                <a:spcPts val="0"/>
              </a:spcBef>
              <a:spcAft>
                <a:spcPts val="0"/>
              </a:spcAft>
              <a:buClr>
                <a:srgbClr val="000000"/>
              </a:buClr>
              <a:buSzPts val="1400"/>
              <a:buFont typeface="Arial"/>
              <a:buNone/>
            </a:pPr>
            <a:r>
              <a:t/>
            </a:r>
            <a:endParaRPr sz="1800"/>
          </a:p>
        </p:txBody>
      </p:sp>
      <p:sp>
        <p:nvSpPr>
          <p:cNvPr id="122" name="Google Shape;122;p1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 name="Shape 135"/>
        <p:cNvGrpSpPr/>
        <p:nvPr/>
      </p:nvGrpSpPr>
      <p:grpSpPr>
        <a:xfrm>
          <a:off x="0" y="0"/>
          <a:ext cx="0" cy="0"/>
          <a:chOff x="0" y="0"/>
          <a:chExt cx="0" cy="0"/>
        </a:xfrm>
      </p:grpSpPr>
      <p:sp>
        <p:nvSpPr>
          <p:cNvPr id="136" name="Google Shape;136;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7" name="Google Shape;137;p1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0"/>
              </a:spcBef>
              <a:spcAft>
                <a:spcPts val="0"/>
              </a:spcAft>
              <a:buClr>
                <a:srgbClr val="000000"/>
              </a:buClr>
              <a:buSzPts val="1400"/>
              <a:buFont typeface="Arial"/>
              <a:buNone/>
            </a:pPr>
            <a:r>
              <a:rPr lang="en-US"/>
              <a:t>Αυτό το βίντεο παρουσιάζει τη μέθοδο RoundRobin Brainstorming. Παρακολουθήστε το βίντεο και στη συνέχεια θα συζητήσουμε αυτή τη συνεργατική τεχνική.</a:t>
            </a:r>
            <a:endParaRPr/>
          </a:p>
          <a:p>
            <a:pPr indent="-228600" lvl="0" marL="457200" marR="0" rtl="0" algn="l">
              <a:lnSpc>
                <a:spcPct val="100000"/>
              </a:lnSpc>
              <a:spcBef>
                <a:spcPts val="0"/>
              </a:spcBef>
              <a:spcAft>
                <a:spcPts val="0"/>
              </a:spcAft>
              <a:buClr>
                <a:srgbClr val="000000"/>
              </a:buClr>
              <a:buSzPts val="1400"/>
              <a:buFont typeface="Arial"/>
              <a:buNone/>
            </a:pPr>
            <a:r>
              <a:t/>
            </a:r>
            <a:endParaRPr/>
          </a:p>
        </p:txBody>
      </p:sp>
      <p:sp>
        <p:nvSpPr>
          <p:cNvPr id="138" name="Google Shape;138;p1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 name="Shape 143"/>
        <p:cNvGrpSpPr/>
        <p:nvPr/>
      </p:nvGrpSpPr>
      <p:grpSpPr>
        <a:xfrm>
          <a:off x="0" y="0"/>
          <a:ext cx="0" cy="0"/>
          <a:chOff x="0" y="0"/>
          <a:chExt cx="0" cy="0"/>
        </a:xfrm>
      </p:grpSpPr>
      <p:sp>
        <p:nvSpPr>
          <p:cNvPr id="144" name="Google Shape;144;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5" name="Google Shape;145;p1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0"/>
              </a:spcBef>
              <a:spcAft>
                <a:spcPts val="0"/>
              </a:spcAft>
              <a:buClr>
                <a:srgbClr val="000000"/>
              </a:buClr>
              <a:buSzPts val="1400"/>
              <a:buFont typeface="Arial"/>
              <a:buNone/>
            </a:pPr>
            <a:r>
              <a:rPr lang="en-US"/>
              <a:t>Σε αντίθεση με τις ανοιχτές συζητήσεις όπου επικρατούν οι κυρίαρχες φωνές, το Round Robin επιβάλλει ίσο χρόνο ομιλίας. Μια μελέτη του 2021 έδειξε ότι ενίσχυσε τις συνεισφορές των εσωστρεφών εκπαιδευτικών κατά 58% (Koch et al., 2020). Συνδέστε το με τους στόχους ένταξης των δύο φύλων του TINKER: οι δομημένες εναλλαγές αποτρέπουν τις ανδροκρατούμενες συζητήσεις τεχνολογίας.</a:t>
            </a:r>
            <a:endParaRPr/>
          </a:p>
        </p:txBody>
      </p:sp>
      <p:sp>
        <p:nvSpPr>
          <p:cNvPr id="146" name="Google Shape;146;p1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 name="Shape 150"/>
        <p:cNvGrpSpPr/>
        <p:nvPr/>
      </p:nvGrpSpPr>
      <p:grpSpPr>
        <a:xfrm>
          <a:off x="0" y="0"/>
          <a:ext cx="0" cy="0"/>
          <a:chOff x="0" y="0"/>
          <a:chExt cx="0" cy="0"/>
        </a:xfrm>
      </p:grpSpPr>
      <p:sp>
        <p:nvSpPr>
          <p:cNvPr id="151" name="Google Shape;151;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2" name="Google Shape;152;p1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0"/>
              </a:spcBef>
              <a:spcAft>
                <a:spcPts val="0"/>
              </a:spcAft>
              <a:buClr>
                <a:srgbClr val="000000"/>
              </a:buClr>
              <a:buSzPts val="1400"/>
              <a:buFont typeface="Arial"/>
              <a:buNone/>
            </a:pPr>
            <a:r>
              <a:rPr lang="en-US"/>
              <a:t>Η έρευνα δείχνει ότι το Round Robin παράγει 27% περισσότερες καινοτόμες λύσεις από το μη δομημένο brainstorming (Topping, 2009). Σε μια ολλανδική ομάδα CS, βοήθησε να αναδυθούν "κρυφές" στρατηγικές ενσωμάτωσης, όπως τα μη δυαδικά άβαταρ κωδικοποίησης (Margolis &amp; Fisher, 2002). Σε αντίθεση με τις "ελεύθερες για όλους" συζητήσεις όπου το 70% του χρόνου ομιλίας πηγαίνει σε 2-3 άτομα (Aronson &amp; Patnoe, 2011).</a:t>
            </a:r>
            <a:endParaRPr/>
          </a:p>
        </p:txBody>
      </p:sp>
      <p:sp>
        <p:nvSpPr>
          <p:cNvPr id="153" name="Google Shape;153;p1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 name="Shape 157"/>
        <p:cNvGrpSpPr/>
        <p:nvPr/>
      </p:nvGrpSpPr>
      <p:grpSpPr>
        <a:xfrm>
          <a:off x="0" y="0"/>
          <a:ext cx="0" cy="0"/>
          <a:chOff x="0" y="0"/>
          <a:chExt cx="0" cy="0"/>
        </a:xfrm>
      </p:grpSpPr>
      <p:sp>
        <p:nvSpPr>
          <p:cNvPr id="158" name="Google Shape;158;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9" name="Google Shape;159;p1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0"/>
              </a:spcBef>
              <a:spcAft>
                <a:spcPts val="0"/>
              </a:spcAft>
              <a:buClr>
                <a:srgbClr val="000000"/>
              </a:buClr>
              <a:buSzPts val="1400"/>
              <a:buFont typeface="Arial"/>
              <a:buNone/>
            </a:pPr>
            <a:r>
              <a:t/>
            </a:r>
            <a:endParaRPr b="0" i="0" sz="1200" u="none" cap="none" strike="noStrike">
              <a:solidFill>
                <a:schemeClr val="dk1"/>
              </a:solidFill>
              <a:latin typeface="Calibri"/>
              <a:ea typeface="Calibri"/>
              <a:cs typeface="Calibri"/>
              <a:sym typeface="Calibri"/>
            </a:endParaRPr>
          </a:p>
          <a:p>
            <a:pPr indent="-228600" lvl="0" marL="457200" marR="0" rtl="0" algn="l">
              <a:lnSpc>
                <a:spcPct val="100000"/>
              </a:lnSpc>
              <a:spcBef>
                <a:spcPts val="0"/>
              </a:spcBef>
              <a:spcAft>
                <a:spcPts val="0"/>
              </a:spcAft>
              <a:buClr>
                <a:srgbClr val="000000"/>
              </a:buClr>
              <a:buSzPts val="1400"/>
              <a:buFont typeface="Arial"/>
              <a:buNone/>
            </a:pPr>
            <a:r>
              <a:rPr lang="en-US"/>
              <a:t>Όπως φαίνεται στο σχήμα, η επιτυχία της εφαρμογής της μεθόδου RoundRobin εξαρτάται από την ικανότητα των εμπλεκόμενων μελών να μετατρέπουν την κριτική σε εποικοδομητική ενθάρρυνση. Όπως υπαγορεύουν όλες οι μέθοδοι καταιγισμού ιδεών, η αρνητική ανατροφοδότηση δεν προσθέτει σε μια ουσιαστική διορατικότητα.  Είναι σημαντικό να ακούγονται όλες οι φωνές και να διασφαλίζεται η ισότητα της συμμετοχής. Ως εκ τούτου, χρειάζεται ένα χρονόμετρο. </a:t>
            </a:r>
            <a:endParaRPr/>
          </a:p>
        </p:txBody>
      </p:sp>
      <p:sp>
        <p:nvSpPr>
          <p:cNvPr id="160" name="Google Shape;160;p1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4" name="Shape 164"/>
        <p:cNvGrpSpPr/>
        <p:nvPr/>
      </p:nvGrpSpPr>
      <p:grpSpPr>
        <a:xfrm>
          <a:off x="0" y="0"/>
          <a:ext cx="0" cy="0"/>
          <a:chOff x="0" y="0"/>
          <a:chExt cx="0" cy="0"/>
        </a:xfrm>
      </p:grpSpPr>
      <p:sp>
        <p:nvSpPr>
          <p:cNvPr id="165" name="Google Shape;165;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6" name="Google Shape;166;p1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0"/>
              </a:spcBef>
              <a:spcAft>
                <a:spcPts val="0"/>
              </a:spcAft>
              <a:buClr>
                <a:srgbClr val="000000"/>
              </a:buClr>
              <a:buSzPts val="1400"/>
              <a:buFont typeface="Arial"/>
              <a:buNone/>
            </a:pPr>
            <a:r>
              <a:rPr lang="en-US"/>
              <a:t>Τώρα θα προχωρήσουμε σε μια συνεργατική δραστηριότητα χρησιμοποιώντας τη μέθοδο RoundRobin. Θα εργαστείτε σε μικρές ομάδες για να προβληματιστείτε σχετικά με το πώς διδάσκεται σήμερα η Πληροφορική στη χώρα σας και να μάθετε από τις εμπειρίες των άλλων.</a:t>
            </a:r>
            <a:endParaRPr/>
          </a:p>
          <a:p>
            <a:pPr indent="-228600" lvl="0" marL="457200" marR="0" rtl="0" algn="l">
              <a:lnSpc>
                <a:spcPct val="100000"/>
              </a:lnSpc>
              <a:spcBef>
                <a:spcPts val="0"/>
              </a:spcBef>
              <a:spcAft>
                <a:spcPts val="0"/>
              </a:spcAft>
              <a:buClr>
                <a:srgbClr val="000000"/>
              </a:buClr>
              <a:buSzPts val="1400"/>
              <a:buFont typeface="Arial"/>
              <a:buNone/>
            </a:pPr>
            <a:r>
              <a:t/>
            </a:r>
            <a:endParaRPr/>
          </a:p>
          <a:p>
            <a:pPr indent="0" lvl="0" marL="228600" rtl="0" algn="l">
              <a:lnSpc>
                <a:spcPct val="100000"/>
              </a:lnSpc>
              <a:spcBef>
                <a:spcPts val="0"/>
              </a:spcBef>
              <a:spcAft>
                <a:spcPts val="0"/>
              </a:spcAft>
              <a:buSzPts val="1400"/>
              <a:buFont typeface="Arial"/>
              <a:buNone/>
            </a:pPr>
            <a:r>
              <a:rPr lang="en-US"/>
              <a:t>Βήμα 1: </a:t>
            </a:r>
            <a:br>
              <a:rPr lang="en-US"/>
            </a:br>
            <a:r>
              <a:rPr lang="en-US"/>
              <a:t>Παρακαλούμε συγκεντρωθείτε σε ομάδες των 3-4 ατόμων. Αφιερώστε λίγο χρόνο για να αναθέσετε αυτούς τους ρόλους:</a:t>
            </a:r>
            <a:endParaRPr/>
          </a:p>
          <a:p>
            <a:pPr indent="-228600" lvl="0" marL="457200" rtl="0" algn="l">
              <a:lnSpc>
                <a:spcPct val="100000"/>
              </a:lnSpc>
              <a:spcBef>
                <a:spcPts val="0"/>
              </a:spcBef>
              <a:spcAft>
                <a:spcPts val="0"/>
              </a:spcAft>
              <a:buSzPts val="1400"/>
              <a:buFont typeface="Arial"/>
              <a:buChar char="•"/>
            </a:pPr>
            <a:r>
              <a:rPr lang="en-US"/>
              <a:t>Ένας από εσάς θα είναι ο </a:t>
            </a:r>
            <a:r>
              <a:rPr b="1" lang="en-US"/>
              <a:t>Συντονιστής </a:t>
            </a:r>
            <a:r>
              <a:rPr lang="en-US"/>
              <a:t>- θα καθοδηγεί την ομάδα και θα κινεί τα πράγματα.</a:t>
            </a:r>
            <a:endParaRPr/>
          </a:p>
          <a:p>
            <a:pPr indent="-228600" lvl="0" marL="457200" rtl="0" algn="l">
              <a:lnSpc>
                <a:spcPct val="100000"/>
              </a:lnSpc>
              <a:spcBef>
                <a:spcPts val="0"/>
              </a:spcBef>
              <a:spcAft>
                <a:spcPts val="0"/>
              </a:spcAft>
              <a:buSzPts val="1400"/>
              <a:buFont typeface="Arial"/>
              <a:buChar char="•"/>
            </a:pPr>
            <a:r>
              <a:rPr lang="en-US"/>
              <a:t>Ένας από εσάς θα είναι ο </a:t>
            </a:r>
            <a:r>
              <a:rPr b="1" lang="en-US"/>
              <a:t>χρονομέτρης </a:t>
            </a:r>
            <a:r>
              <a:rPr lang="en-US"/>
              <a:t>- κρατώντας κάθε ομιλητή στα 60 δευτερόλεπτα.</a:t>
            </a:r>
            <a:endParaRPr/>
          </a:p>
          <a:p>
            <a:pPr indent="-228600" lvl="0" marL="457200" rtl="0" algn="l">
              <a:lnSpc>
                <a:spcPct val="100000"/>
              </a:lnSpc>
              <a:spcBef>
                <a:spcPts val="0"/>
              </a:spcBef>
              <a:spcAft>
                <a:spcPts val="0"/>
              </a:spcAft>
              <a:buSzPts val="1400"/>
              <a:buFont typeface="Arial"/>
              <a:buChar char="•"/>
            </a:pPr>
            <a:r>
              <a:rPr lang="en-US"/>
              <a:t>Ένας θα είναι ο </a:t>
            </a:r>
            <a:r>
              <a:rPr b="1" lang="en-US"/>
              <a:t>καταγραφέας </a:t>
            </a:r>
            <a:r>
              <a:rPr lang="en-US"/>
              <a:t>- θα καταγράφει κάθε ιδέα χωρίς να την κρίνει ή να την επαναδιατυπώνει.</a:t>
            </a:r>
            <a:endParaRPr/>
          </a:p>
          <a:p>
            <a:pPr indent="-228600" lvl="0" marL="457200" rtl="0" algn="l">
              <a:lnSpc>
                <a:spcPct val="100000"/>
              </a:lnSpc>
              <a:spcBef>
                <a:spcPts val="0"/>
              </a:spcBef>
              <a:spcAft>
                <a:spcPts val="0"/>
              </a:spcAft>
              <a:buSzPts val="1400"/>
              <a:buFont typeface="Arial"/>
              <a:buChar char="•"/>
            </a:pPr>
            <a:r>
              <a:rPr lang="en-US"/>
              <a:t>Προαιρετικά, μπορείτε να επιλέξετε έναν </a:t>
            </a:r>
            <a:r>
              <a:rPr b="1" lang="en-US"/>
              <a:t>Παρατηρητή Ισότητας </a:t>
            </a:r>
            <a:r>
              <a:rPr lang="en-US"/>
              <a:t>- για να υπενθυμίζει στην ομάδα να αποφεύγει την κριτική και να διατηρεί τον τόνο με σεβασμό.</a:t>
            </a:r>
            <a:endParaRPr/>
          </a:p>
          <a:p>
            <a:pPr indent="-139700" lvl="0" marL="457200" rtl="0" algn="l">
              <a:lnSpc>
                <a:spcPct val="100000"/>
              </a:lnSpc>
              <a:spcBef>
                <a:spcPts val="0"/>
              </a:spcBef>
              <a:spcAft>
                <a:spcPts val="0"/>
              </a:spcAft>
              <a:buSzPts val="1400"/>
              <a:buFont typeface="Arial"/>
              <a:buNone/>
            </a:pPr>
            <a:r>
              <a:t/>
            </a:r>
            <a:endParaRPr/>
          </a:p>
          <a:p>
            <a:pPr indent="0" lvl="0" marL="228600" rtl="0" algn="l">
              <a:lnSpc>
                <a:spcPct val="100000"/>
              </a:lnSpc>
              <a:spcBef>
                <a:spcPts val="0"/>
              </a:spcBef>
              <a:spcAft>
                <a:spcPts val="0"/>
              </a:spcAft>
              <a:buSzPts val="1400"/>
              <a:buFont typeface="Arial"/>
              <a:buNone/>
            </a:pPr>
            <a:r>
              <a:rPr lang="en-US"/>
              <a:t>Βήμα 2: </a:t>
            </a:r>
            <a:endParaRPr/>
          </a:p>
          <a:p>
            <a:pPr indent="0" lvl="0" marL="228600" rtl="0" algn="l">
              <a:lnSpc>
                <a:spcPct val="100000"/>
              </a:lnSpc>
              <a:spcBef>
                <a:spcPts val="0"/>
              </a:spcBef>
              <a:spcAft>
                <a:spcPts val="0"/>
              </a:spcAft>
              <a:buSzPts val="1400"/>
              <a:buFont typeface="Arial"/>
              <a:buNone/>
            </a:pPr>
            <a:r>
              <a:rPr lang="en-US"/>
              <a:t>Ο καθένας σας θα απαντήσει στην ερώτηση:</a:t>
            </a:r>
            <a:br>
              <a:rPr lang="en-US"/>
            </a:br>
            <a:r>
              <a:rPr i="1" lang="en-US"/>
              <a:t>"Ποιες είναι οι βασικές προκλήσεις ή τα δυνατά σημεία στον τρόπο με τον οποίο διδάσκεται σήμερα η Πληροφορική στη χώρα σας;"</a:t>
            </a:r>
            <a:endParaRPr i="1"/>
          </a:p>
          <a:p>
            <a:pPr indent="0" lvl="0" marL="228600" rtl="0" algn="l">
              <a:lnSpc>
                <a:spcPct val="100000"/>
              </a:lnSpc>
              <a:spcBef>
                <a:spcPts val="0"/>
              </a:spcBef>
              <a:spcAft>
                <a:spcPts val="0"/>
              </a:spcAft>
              <a:buSzPts val="1400"/>
              <a:buFont typeface="Arial"/>
              <a:buNone/>
            </a:pPr>
            <a:r>
              <a:rPr lang="en-US"/>
              <a:t>Ο καθένας από εσάς μιλάει μία φορά - μόλις 30 δευτερόλεπτα. Δεν υπάρχουν σχόλια, ερωτήσεις ή συζητήσεις σε αυτό το σημείο - απλώς ακούτε.</a:t>
            </a:r>
            <a:endParaRPr i="1"/>
          </a:p>
          <a:p>
            <a:pPr indent="0" lvl="0" marL="228600" rtl="0" algn="l">
              <a:lnSpc>
                <a:spcPct val="100000"/>
              </a:lnSpc>
              <a:spcBef>
                <a:spcPts val="0"/>
              </a:spcBef>
              <a:spcAft>
                <a:spcPts val="0"/>
              </a:spcAft>
              <a:buSzPts val="1400"/>
              <a:buFont typeface="Arial"/>
              <a:buNone/>
            </a:pPr>
            <a:r>
              <a:t/>
            </a:r>
            <a:endParaRPr i="1"/>
          </a:p>
          <a:p>
            <a:pPr indent="0" lvl="0" marL="228600" rtl="0" algn="l">
              <a:lnSpc>
                <a:spcPct val="100000"/>
              </a:lnSpc>
              <a:spcBef>
                <a:spcPts val="0"/>
              </a:spcBef>
              <a:spcAft>
                <a:spcPts val="0"/>
              </a:spcAft>
              <a:buSzPts val="1400"/>
              <a:buFont typeface="Arial"/>
              <a:buNone/>
            </a:pPr>
            <a:r>
              <a:rPr b="0" i="0" lang="en-US"/>
              <a:t>Βήμα 3: </a:t>
            </a:r>
            <a:endParaRPr b="0" i="0"/>
          </a:p>
          <a:p>
            <a:pPr indent="0" lvl="0" marL="228600" rtl="0" algn="l">
              <a:lnSpc>
                <a:spcPct val="100000"/>
              </a:lnSpc>
              <a:spcBef>
                <a:spcPts val="0"/>
              </a:spcBef>
              <a:spcAft>
                <a:spcPts val="0"/>
              </a:spcAft>
              <a:buSzPts val="1400"/>
              <a:buFont typeface="Arial"/>
              <a:buNone/>
            </a:pPr>
            <a:r>
              <a:rPr lang="en-US"/>
              <a:t>Αφού ο καθένας έχει μοιραστεί τις απόψεις του, αφιερώστε πέντε λεπτά για να εξετάσετε τις ιδέες που συγκεντρώσατε. Τι κοινά θέματα παρατηρείτε; Βρείτε 2-3 κοινές ιδέες και γράψτε τις με σαφήνεια - αυτές θα μας βοηθήσουν να κατανοήσουμε το τοπίο ευρύτερα.</a:t>
            </a:r>
            <a:endParaRPr/>
          </a:p>
          <a:p>
            <a:pPr indent="0" lvl="0" marL="228600" rtl="0" algn="l">
              <a:lnSpc>
                <a:spcPct val="100000"/>
              </a:lnSpc>
              <a:spcBef>
                <a:spcPts val="0"/>
              </a:spcBef>
              <a:spcAft>
                <a:spcPts val="0"/>
              </a:spcAft>
              <a:buSzPts val="1400"/>
              <a:buFont typeface="Arial"/>
              <a:buNone/>
            </a:pPr>
            <a:r>
              <a:t/>
            </a:r>
            <a:endParaRPr b="0" i="0"/>
          </a:p>
          <a:p>
            <a:pPr indent="0" lvl="0" marL="228600" marR="0" rtl="0" algn="l">
              <a:lnSpc>
                <a:spcPct val="100000"/>
              </a:lnSpc>
              <a:spcBef>
                <a:spcPts val="0"/>
              </a:spcBef>
              <a:spcAft>
                <a:spcPts val="0"/>
              </a:spcAft>
              <a:buClr>
                <a:srgbClr val="000000"/>
              </a:buClr>
              <a:buSzPts val="1400"/>
              <a:buFont typeface="Arial"/>
              <a:buNone/>
            </a:pPr>
            <a:r>
              <a:rPr b="0" i="0" lang="en-US"/>
              <a:t>Βήμα 4:</a:t>
            </a:r>
            <a:br>
              <a:rPr b="0" i="0" lang="en-US"/>
            </a:br>
            <a:r>
              <a:rPr lang="en-US"/>
              <a:t>Κάθε ομάδα θα έχει ένα λεπτό για να μοιραστεί τις κορυφαίες ιδέες της με τους υπόλοιπους. Επιλέξτε ένα άτομο για να παρουσιάσει για την ομάδα.</a:t>
            </a:r>
            <a:endParaRPr/>
          </a:p>
          <a:p>
            <a:pPr indent="0" lvl="0" marL="228600" rtl="0" algn="l">
              <a:lnSpc>
                <a:spcPct val="100000"/>
              </a:lnSpc>
              <a:spcBef>
                <a:spcPts val="0"/>
              </a:spcBef>
              <a:spcAft>
                <a:spcPts val="0"/>
              </a:spcAft>
              <a:buSzPts val="1400"/>
              <a:buFont typeface="Arial"/>
              <a:buNone/>
            </a:pPr>
            <a:r>
              <a:t/>
            </a:r>
            <a:endParaRPr b="0" i="0"/>
          </a:p>
          <a:p>
            <a:pPr indent="0" lvl="0" marL="228600" rtl="0" algn="l">
              <a:lnSpc>
                <a:spcPct val="100000"/>
              </a:lnSpc>
              <a:spcBef>
                <a:spcPts val="0"/>
              </a:spcBef>
              <a:spcAft>
                <a:spcPts val="0"/>
              </a:spcAft>
              <a:buSzPts val="1400"/>
              <a:buFont typeface="Arial"/>
              <a:buNone/>
            </a:pPr>
            <a:r>
              <a:t/>
            </a:r>
            <a:endParaRPr b="0" i="0"/>
          </a:p>
          <a:p>
            <a:pPr indent="-228600" lvl="0" marL="457200" marR="0" rtl="0" algn="l">
              <a:lnSpc>
                <a:spcPct val="100000"/>
              </a:lnSpc>
              <a:spcBef>
                <a:spcPts val="0"/>
              </a:spcBef>
              <a:spcAft>
                <a:spcPts val="0"/>
              </a:spcAft>
              <a:buClr>
                <a:srgbClr val="000000"/>
              </a:buClr>
              <a:buSzPts val="1400"/>
              <a:buFont typeface="Arial"/>
              <a:buNone/>
            </a:pPr>
            <a:r>
              <a:t/>
            </a:r>
            <a:endParaRPr b="0" i="0"/>
          </a:p>
        </p:txBody>
      </p:sp>
      <p:sp>
        <p:nvSpPr>
          <p:cNvPr id="167" name="Google Shape;167;p1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p1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b="0" i="0" sz="1200" u="none" cap="none" strike="noStrike">
              <a:solidFill>
                <a:schemeClr val="dk1"/>
              </a:solidFill>
              <a:latin typeface="Calibri"/>
              <a:ea typeface="Calibri"/>
              <a:cs typeface="Calibri"/>
              <a:sym typeface="Calibri"/>
            </a:endParaRPr>
          </a:p>
        </p:txBody>
      </p:sp>
      <p:sp>
        <p:nvSpPr>
          <p:cNvPr id="173" name="Google Shape;173;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6" name="Shape 176"/>
        <p:cNvGrpSpPr/>
        <p:nvPr/>
      </p:nvGrpSpPr>
      <p:grpSpPr>
        <a:xfrm>
          <a:off x="0" y="0"/>
          <a:ext cx="0" cy="0"/>
          <a:chOff x="0" y="0"/>
          <a:chExt cx="0" cy="0"/>
        </a:xfrm>
      </p:grpSpPr>
      <p:sp>
        <p:nvSpPr>
          <p:cNvPr id="177" name="Google Shape;177;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8" name="Google Shape;178;p1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0"/>
              </a:spcBef>
              <a:spcAft>
                <a:spcPts val="0"/>
              </a:spcAft>
              <a:buClr>
                <a:srgbClr val="000000"/>
              </a:buClr>
              <a:buSzPts val="1400"/>
              <a:buFont typeface="Arial"/>
              <a:buNone/>
            </a:pPr>
            <a:r>
              <a:rPr lang="en-US" sz="1800"/>
              <a:t>Όταν χρησιμοποιείτε τη μέθοδο Jigsaw στην πράξη, μπορεί να αναγνωρίσετε αυτά τα ζητήματα:</a:t>
            </a:r>
            <a:endParaRPr sz="1800"/>
          </a:p>
          <a:p>
            <a:pPr indent="-228600" lvl="0" marL="457200" marR="0" rtl="0" algn="l">
              <a:lnSpc>
                <a:spcPct val="100000"/>
              </a:lnSpc>
              <a:spcBef>
                <a:spcPts val="0"/>
              </a:spcBef>
              <a:spcAft>
                <a:spcPts val="0"/>
              </a:spcAft>
              <a:buClr>
                <a:srgbClr val="000000"/>
              </a:buClr>
              <a:buSzPts val="1400"/>
              <a:buFont typeface="Arial"/>
              <a:buNone/>
            </a:pPr>
            <a:r>
              <a:t/>
            </a:r>
            <a:endParaRPr b="1" sz="1800"/>
          </a:p>
          <a:p>
            <a:pPr indent="-228600" lvl="0" marL="457200" marR="0" rtl="0" algn="l">
              <a:lnSpc>
                <a:spcPct val="100000"/>
              </a:lnSpc>
              <a:spcBef>
                <a:spcPts val="0"/>
              </a:spcBef>
              <a:spcAft>
                <a:spcPts val="0"/>
              </a:spcAft>
              <a:buClr>
                <a:srgbClr val="000000"/>
              </a:buClr>
              <a:buSzPts val="1400"/>
              <a:buFont typeface="Arial"/>
              <a:buNone/>
            </a:pPr>
            <a:r>
              <a:rPr b="1" lang="en-US" sz="1800"/>
              <a:t>Ανιση συμμετοχή </a:t>
            </a:r>
            <a:r>
              <a:rPr lang="en-US" sz="1800"/>
              <a:t>- μία ή δύο φωνές κυριαρχούν και οι πιο ήσυχοι μαθητές μένουν έξω.</a:t>
            </a:r>
            <a:endParaRPr sz="1800"/>
          </a:p>
          <a:p>
            <a:pPr indent="-228600" lvl="0" marL="457200" marR="0" rtl="0" algn="l">
              <a:lnSpc>
                <a:spcPct val="100000"/>
              </a:lnSpc>
              <a:spcBef>
                <a:spcPts val="0"/>
              </a:spcBef>
              <a:spcAft>
                <a:spcPts val="0"/>
              </a:spcAft>
              <a:buClr>
                <a:srgbClr val="000000"/>
              </a:buClr>
              <a:buSzPts val="1400"/>
              <a:buFont typeface="Arial"/>
              <a:buNone/>
            </a:pPr>
            <a:r>
              <a:rPr b="1" lang="en-US" sz="1800"/>
              <a:t>Υπέρβαση του χρόνου </a:t>
            </a:r>
            <a:r>
              <a:rPr lang="en-US" sz="1800"/>
              <a:t>- ειδικά στη φάση του εμπειρογνώμονα ή της σύνθεσης, αν κανείς δεν παρακολουθεί.</a:t>
            </a:r>
            <a:endParaRPr sz="1800"/>
          </a:p>
          <a:p>
            <a:pPr indent="-228600" lvl="0" marL="457200" marR="0" rtl="0" algn="l">
              <a:lnSpc>
                <a:spcPct val="100000"/>
              </a:lnSpc>
              <a:spcBef>
                <a:spcPts val="0"/>
              </a:spcBef>
              <a:spcAft>
                <a:spcPts val="0"/>
              </a:spcAft>
              <a:buClr>
                <a:srgbClr val="000000"/>
              </a:buClr>
              <a:buSzPts val="1400"/>
              <a:buFont typeface="Arial"/>
              <a:buNone/>
            </a:pPr>
            <a:r>
              <a:rPr b="1" lang="en-US" sz="1800"/>
              <a:t>Επιφανειακή σύνθεση </a:t>
            </a:r>
            <a:r>
              <a:rPr lang="en-US" sz="1800"/>
              <a:t>- οι ομάδες συχνά απλώς κολλούν τις ιδέες όλων μαζί χωρίς να δημιουργούν ένα σαφές, ενιαίο μήνυμα.</a:t>
            </a:r>
            <a:endParaRPr sz="1800"/>
          </a:p>
          <a:p>
            <a:pPr indent="-228600" lvl="0" marL="457200" marR="0" rtl="0" algn="l">
              <a:lnSpc>
                <a:spcPct val="100000"/>
              </a:lnSpc>
              <a:spcBef>
                <a:spcPts val="0"/>
              </a:spcBef>
              <a:spcAft>
                <a:spcPts val="0"/>
              </a:spcAft>
              <a:buClr>
                <a:srgbClr val="000000"/>
              </a:buClr>
              <a:buSzPts val="1400"/>
              <a:buFont typeface="Arial"/>
              <a:buNone/>
            </a:pPr>
            <a:r>
              <a:t/>
            </a:r>
            <a:endParaRPr sz="1800">
              <a:latin typeface="Calibri"/>
              <a:ea typeface="Calibri"/>
              <a:cs typeface="Calibri"/>
              <a:sym typeface="Calibri"/>
            </a:endParaRPr>
          </a:p>
          <a:p>
            <a:pPr indent="-228600" lvl="0" marL="457200" marR="0" rtl="0" algn="l">
              <a:lnSpc>
                <a:spcPct val="100000"/>
              </a:lnSpc>
              <a:spcBef>
                <a:spcPts val="0"/>
              </a:spcBef>
              <a:spcAft>
                <a:spcPts val="0"/>
              </a:spcAft>
              <a:buClr>
                <a:srgbClr val="000000"/>
              </a:buClr>
              <a:buSzPts val="1400"/>
              <a:buFont typeface="Arial"/>
              <a:buNone/>
            </a:pPr>
            <a:r>
              <a:rPr lang="en-US" sz="1800">
                <a:latin typeface="Calibri"/>
                <a:ea typeface="Calibri"/>
                <a:cs typeface="Calibri"/>
                <a:sym typeface="Calibri"/>
              </a:rPr>
              <a:t>Σε ένα ελληνικό πιλοτικό πρόγραμμα, οι καθηγητές παρέλειψαν τη φάση του εμπειρογνώμονα, με αποτέλεσμα επιφανειακά αποτελέσματα. Διόρθωση: Οι εκπαιδευτές πρέπει να μοντελοποιήσουν τη διαδικασία - να δείξουν μια κακή σύνθεση (π.χ. αντιγραφή-επικόλληση ιδεών) έναντι μιας καλής (ολοκληρωμένες ιδέες). Παραθέστε το εύρημα του Aronson: "Το παζλ αποτυγχάνει χωρίς δομή" (2011)". Είναι κατανοητό ότι η εποικοδομητική σύνθεση των ενοράσεων και η συγχώνευση των ιδεών είναι υψίστης σημασίας στην περίπτωση της μεθόδου JIGSAW.</a:t>
            </a:r>
            <a:endParaRPr sz="1800">
              <a:latin typeface="Calibri"/>
              <a:ea typeface="Calibri"/>
              <a:cs typeface="Calibri"/>
              <a:sym typeface="Calibri"/>
            </a:endParaRPr>
          </a:p>
          <a:p>
            <a:pPr indent="-228600" lvl="0" marL="457200" marR="0" rtl="0" algn="l">
              <a:lnSpc>
                <a:spcPct val="100000"/>
              </a:lnSpc>
              <a:spcBef>
                <a:spcPts val="0"/>
              </a:spcBef>
              <a:spcAft>
                <a:spcPts val="0"/>
              </a:spcAft>
              <a:buClr>
                <a:srgbClr val="000000"/>
              </a:buClr>
              <a:buSzPts val="1400"/>
              <a:buFont typeface="Arial"/>
              <a:buNone/>
            </a:pPr>
            <a:r>
              <a:t/>
            </a:r>
            <a:endParaRPr sz="1800">
              <a:latin typeface="Calibri"/>
              <a:ea typeface="Calibri"/>
              <a:cs typeface="Calibri"/>
              <a:sym typeface="Calibri"/>
            </a:endParaRPr>
          </a:p>
          <a:p>
            <a:pPr indent="-228600" lvl="0" marL="457200" marR="0" rtl="0" algn="l">
              <a:lnSpc>
                <a:spcPct val="100000"/>
              </a:lnSpc>
              <a:spcBef>
                <a:spcPts val="0"/>
              </a:spcBef>
              <a:spcAft>
                <a:spcPts val="0"/>
              </a:spcAft>
              <a:buClr>
                <a:srgbClr val="000000"/>
              </a:buClr>
              <a:buSzPts val="1400"/>
              <a:buFont typeface="Arial"/>
              <a:buNone/>
            </a:pPr>
            <a:r>
              <a:rPr lang="en-US" sz="1800">
                <a:latin typeface="Calibri"/>
                <a:ea typeface="Calibri"/>
                <a:cs typeface="Calibri"/>
                <a:sym typeface="Calibri"/>
              </a:rPr>
              <a:t>Μπορείτε να σκεφτείτε τρόπους για να ξεπεραστούν αυτές οι προκλήσεις; (Καταιγισμός ιδεών)</a:t>
            </a:r>
            <a:endParaRPr sz="1800">
              <a:latin typeface="Calibri"/>
              <a:ea typeface="Calibri"/>
              <a:cs typeface="Calibri"/>
              <a:sym typeface="Calibri"/>
            </a:endParaRPr>
          </a:p>
          <a:p>
            <a:pPr indent="-228600" lvl="0" marL="457200" marR="0" rtl="0" algn="l">
              <a:lnSpc>
                <a:spcPct val="100000"/>
              </a:lnSpc>
              <a:spcBef>
                <a:spcPts val="0"/>
              </a:spcBef>
              <a:spcAft>
                <a:spcPts val="0"/>
              </a:spcAft>
              <a:buClr>
                <a:srgbClr val="000000"/>
              </a:buClr>
              <a:buSzPts val="1400"/>
              <a:buFont typeface="Arial"/>
              <a:buNone/>
            </a:pPr>
            <a:r>
              <a:t/>
            </a:r>
            <a:endParaRPr sz="1800">
              <a:latin typeface="Calibri"/>
              <a:ea typeface="Calibri"/>
              <a:cs typeface="Calibri"/>
              <a:sym typeface="Calibri"/>
            </a:endParaRPr>
          </a:p>
        </p:txBody>
      </p:sp>
      <p:sp>
        <p:nvSpPr>
          <p:cNvPr id="179" name="Google Shape;179;p1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4" name="Shape 184"/>
        <p:cNvGrpSpPr/>
        <p:nvPr/>
      </p:nvGrpSpPr>
      <p:grpSpPr>
        <a:xfrm>
          <a:off x="0" y="0"/>
          <a:ext cx="0" cy="0"/>
          <a:chOff x="0" y="0"/>
          <a:chExt cx="0" cy="0"/>
        </a:xfrm>
      </p:grpSpPr>
      <p:sp>
        <p:nvSpPr>
          <p:cNvPr id="185" name="Google Shape;185;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6" name="Google Shape;186;p1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0"/>
              </a:spcBef>
              <a:spcAft>
                <a:spcPts val="0"/>
              </a:spcAft>
              <a:buClr>
                <a:srgbClr val="000000"/>
              </a:buClr>
              <a:buSzPts val="1400"/>
              <a:buFont typeface="Arial"/>
              <a:buNone/>
            </a:pPr>
            <a:r>
              <a:t/>
            </a:r>
            <a:endParaRPr b="0" i="0" sz="1200" u="none" cap="none" strike="noStrike">
              <a:solidFill>
                <a:schemeClr val="dk1"/>
              </a:solidFill>
              <a:latin typeface="Calibri"/>
              <a:ea typeface="Calibri"/>
              <a:cs typeface="Calibri"/>
              <a:sym typeface="Calibri"/>
            </a:endParaRPr>
          </a:p>
        </p:txBody>
      </p:sp>
      <p:sp>
        <p:nvSpPr>
          <p:cNvPr id="187" name="Google Shape;187;p1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1" name="Shape 191"/>
        <p:cNvGrpSpPr/>
        <p:nvPr/>
      </p:nvGrpSpPr>
      <p:grpSpPr>
        <a:xfrm>
          <a:off x="0" y="0"/>
          <a:ext cx="0" cy="0"/>
          <a:chOff x="0" y="0"/>
          <a:chExt cx="0" cy="0"/>
        </a:xfrm>
      </p:grpSpPr>
      <p:sp>
        <p:nvSpPr>
          <p:cNvPr id="192" name="Google Shape;192;p1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b="0" i="0" sz="1200" u="none" cap="none" strike="noStrike">
              <a:solidFill>
                <a:schemeClr val="dk1"/>
              </a:solidFill>
              <a:latin typeface="Calibri"/>
              <a:ea typeface="Calibri"/>
              <a:cs typeface="Calibri"/>
              <a:sym typeface="Calibri"/>
            </a:endParaRPr>
          </a:p>
        </p:txBody>
      </p:sp>
      <p:sp>
        <p:nvSpPr>
          <p:cNvPr id="193" name="Google Shape;193;p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 name="Shape 64"/>
        <p:cNvGrpSpPr/>
        <p:nvPr/>
      </p:nvGrpSpPr>
      <p:grpSpPr>
        <a:xfrm>
          <a:off x="0" y="0"/>
          <a:ext cx="0" cy="0"/>
          <a:chOff x="0" y="0"/>
          <a:chExt cx="0" cy="0"/>
        </a:xfrm>
      </p:grpSpPr>
      <p:sp>
        <p:nvSpPr>
          <p:cNvPr id="65" name="Google Shape;65;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b="0" i="0" sz="1200" u="none" cap="none" strike="noStrike">
              <a:solidFill>
                <a:schemeClr val="dk1"/>
              </a:solidFill>
              <a:latin typeface="Calibri"/>
              <a:ea typeface="Calibri"/>
              <a:cs typeface="Calibri"/>
              <a:sym typeface="Calibri"/>
            </a:endParaRPr>
          </a:p>
        </p:txBody>
      </p:sp>
      <p:sp>
        <p:nvSpPr>
          <p:cNvPr id="66" name="Google Shape;66;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6" name="Shape 196"/>
        <p:cNvGrpSpPr/>
        <p:nvPr/>
      </p:nvGrpSpPr>
      <p:grpSpPr>
        <a:xfrm>
          <a:off x="0" y="0"/>
          <a:ext cx="0" cy="0"/>
          <a:chOff x="0" y="0"/>
          <a:chExt cx="0" cy="0"/>
        </a:xfrm>
      </p:grpSpPr>
      <p:sp>
        <p:nvSpPr>
          <p:cNvPr id="197" name="Google Shape;197;p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8" name="Google Shape;198;p2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0"/>
              </a:spcBef>
              <a:spcAft>
                <a:spcPts val="0"/>
              </a:spcAft>
              <a:buClr>
                <a:srgbClr val="000000"/>
              </a:buClr>
              <a:buSzPts val="1400"/>
              <a:buFont typeface="Arial"/>
              <a:buNone/>
            </a:pPr>
            <a:r>
              <a:rPr lang="en-US"/>
              <a:t>Η πρώτη </a:t>
            </a:r>
            <a:r>
              <a:rPr b="1" lang="en-US"/>
              <a:t>πρόκληση </a:t>
            </a:r>
            <a:r>
              <a:rPr lang="en-US"/>
              <a:t>είναι οι </a:t>
            </a:r>
            <a:r>
              <a:rPr b="1" lang="en-US"/>
              <a:t>επαναλαμβανόμενες ιδέες</a:t>
            </a:r>
            <a:r>
              <a:rPr lang="en-US"/>
              <a:t>. Όταν ένα άτομο μοιράζεται, το επόμενο μπορεί απλώς να επαναλάβει ή να επαναδιατυπώσει ελαφρώς την ίδια σκέψη. Αυτό περιορίζει την πρωτοτυπία.</a:t>
            </a:r>
            <a:endParaRPr/>
          </a:p>
          <a:p>
            <a:pPr indent="-228600" lvl="0" marL="457200" marR="0" rtl="0" algn="l">
              <a:lnSpc>
                <a:spcPct val="100000"/>
              </a:lnSpc>
              <a:spcBef>
                <a:spcPts val="0"/>
              </a:spcBef>
              <a:spcAft>
                <a:spcPts val="0"/>
              </a:spcAft>
              <a:buClr>
                <a:srgbClr val="000000"/>
              </a:buClr>
              <a:buSzPts val="1400"/>
              <a:buFont typeface="Arial"/>
              <a:buNone/>
            </a:pPr>
            <a:r>
              <a:rPr lang="en-US"/>
              <a:t>Η δεύτερη είναι η </a:t>
            </a:r>
            <a:r>
              <a:rPr b="1" lang="en-US"/>
              <a:t>πίεση του χρόνου</a:t>
            </a:r>
            <a:r>
              <a:rPr lang="en-US"/>
              <a:t>. Η παροχή μόλις 30 δευτερολέπτων ανά άτομο μπορεί να οδηγήσει σε άγχος - κάποιοι παγώνουν, άλλοι φλυαρούν.</a:t>
            </a:r>
            <a:endParaRPr/>
          </a:p>
          <a:p>
            <a:pPr indent="-228600" lvl="0" marL="457200" marR="0" rtl="0" algn="l">
              <a:lnSpc>
                <a:spcPct val="100000"/>
              </a:lnSpc>
              <a:spcBef>
                <a:spcPts val="0"/>
              </a:spcBef>
              <a:spcAft>
                <a:spcPts val="0"/>
              </a:spcAft>
              <a:buClr>
                <a:srgbClr val="000000"/>
              </a:buClr>
              <a:buSzPts val="1400"/>
              <a:buFont typeface="Arial"/>
              <a:buNone/>
            </a:pPr>
            <a:r>
              <a:rPr lang="en-US"/>
              <a:t>Και έπειτα υπάρχουν </a:t>
            </a:r>
            <a:r>
              <a:rPr b="1" lang="en-US"/>
              <a:t>οι κυρίαρχες προσωπικότητες</a:t>
            </a:r>
            <a:r>
              <a:rPr lang="en-US"/>
              <a:t>. Ακόμα και σε μια δομημένη μέθοδο όπως η RoundRobin, κάποιοι μιλούν περισσότερο, διακόπτουν ή επηρεάζουν υπερβολικά τον τόνο.</a:t>
            </a:r>
            <a:endParaRPr/>
          </a:p>
          <a:p>
            <a:pPr indent="-228600" lvl="0" marL="457200" marR="0" rtl="0" algn="l">
              <a:lnSpc>
                <a:spcPct val="100000"/>
              </a:lnSpc>
              <a:spcBef>
                <a:spcPts val="0"/>
              </a:spcBef>
              <a:spcAft>
                <a:spcPts val="0"/>
              </a:spcAft>
              <a:buClr>
                <a:srgbClr val="000000"/>
              </a:buClr>
              <a:buSzPts val="1400"/>
              <a:buFont typeface="Arial"/>
              <a:buNone/>
            </a:pPr>
            <a:r>
              <a:t/>
            </a:r>
            <a:endParaRPr/>
          </a:p>
          <a:p>
            <a:pPr indent="-228600" lvl="0" marL="457200" marR="0" rtl="0" algn="l">
              <a:lnSpc>
                <a:spcPct val="100000"/>
              </a:lnSpc>
              <a:spcBef>
                <a:spcPts val="0"/>
              </a:spcBef>
              <a:spcAft>
                <a:spcPts val="0"/>
              </a:spcAft>
              <a:buClr>
                <a:srgbClr val="000000"/>
              </a:buClr>
              <a:buSzPts val="1400"/>
              <a:buFont typeface="Arial"/>
              <a:buNone/>
            </a:pPr>
            <a:r>
              <a:t/>
            </a:r>
            <a:endParaRPr/>
          </a:p>
          <a:p>
            <a:pPr indent="-228600" lvl="0" marL="457200" marR="0" rtl="0" algn="l">
              <a:lnSpc>
                <a:spcPct val="100000"/>
              </a:lnSpc>
              <a:spcBef>
                <a:spcPts val="0"/>
              </a:spcBef>
              <a:spcAft>
                <a:spcPts val="0"/>
              </a:spcAft>
              <a:buClr>
                <a:srgbClr val="000000"/>
              </a:buClr>
              <a:buSzPts val="1400"/>
              <a:buFont typeface="Arial"/>
              <a:buNone/>
            </a:pPr>
            <a:r>
              <a:rPr lang="en-US"/>
              <a:t>Μπορείτε να σκεφτείτε τρόπους για να ξεπεράσετε αυτές τις προκλήσεις;</a:t>
            </a:r>
            <a:endParaRPr/>
          </a:p>
          <a:p>
            <a:pPr indent="-228600" lvl="0" marL="457200" marR="0" rtl="0" algn="l">
              <a:lnSpc>
                <a:spcPct val="100000"/>
              </a:lnSpc>
              <a:spcBef>
                <a:spcPts val="0"/>
              </a:spcBef>
              <a:spcAft>
                <a:spcPts val="0"/>
              </a:spcAft>
              <a:buClr>
                <a:srgbClr val="000000"/>
              </a:buClr>
              <a:buSzPts val="1400"/>
              <a:buFont typeface="Arial"/>
              <a:buNone/>
            </a:pPr>
            <a:r>
              <a:t/>
            </a:r>
            <a:endParaRPr/>
          </a:p>
        </p:txBody>
      </p:sp>
      <p:sp>
        <p:nvSpPr>
          <p:cNvPr id="199" name="Google Shape;199;p2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4" name="Shape 204"/>
        <p:cNvGrpSpPr/>
        <p:nvPr/>
      </p:nvGrpSpPr>
      <p:grpSpPr>
        <a:xfrm>
          <a:off x="0" y="0"/>
          <a:ext cx="0" cy="0"/>
          <a:chOff x="0" y="0"/>
          <a:chExt cx="0" cy="0"/>
        </a:xfrm>
      </p:grpSpPr>
      <p:sp>
        <p:nvSpPr>
          <p:cNvPr id="205" name="Google Shape;205;p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6" name="Google Shape;206;p2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0"/>
              </a:spcBef>
              <a:spcAft>
                <a:spcPts val="0"/>
              </a:spcAft>
              <a:buClr>
                <a:srgbClr val="000000"/>
              </a:buClr>
              <a:buSzPts val="1400"/>
              <a:buFont typeface="Arial"/>
              <a:buNone/>
            </a:pPr>
            <a:r>
              <a:rPr lang="en-US"/>
              <a:t>Δεδομένου ότι η μέθοδος RoundRobin εξαρτάται σε μεγάλο βαθμό από τη συγχώνευση ιδεών, θα πρέπει να ξεπεραστεί το εμπόδιο των επαναλαμβανόμενων ιδεών. Η ανάθεση επιμέρους θεμάτων σε ομάδες θα μπορούσε να δώσει λύση σε αυτό το ζήτημα. Παράλληλα, δεδομένου ότι θα πρέπει να διασφαλιστεί η ισότιμη συμμετοχή, η αντιμετώπιση της πρόκλησης της πίεσης του χρόνου είναι υψίστης σημασίας. Τέλος, οι έρευνες έχουν αποδείξει ότι οι κυρίαρχες προσωπικότητες δεν συμβάλλουν σε μια ουσιαστική διορατικότητα. Ως εκ τούτου, είναι ζωτικής σημασίας η τυχαιοποίηση των ομιλητών προκειμένου να αποφευχθεί η διακυβέρνηση των ομάδων από ένα εξουσιαστικό και κυρίαρχο πνεύμα (Bambino, 2002). </a:t>
            </a:r>
            <a:endParaRPr/>
          </a:p>
        </p:txBody>
      </p:sp>
      <p:sp>
        <p:nvSpPr>
          <p:cNvPr id="207" name="Google Shape;207;p2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1" name="Shape 211"/>
        <p:cNvGrpSpPr/>
        <p:nvPr/>
      </p:nvGrpSpPr>
      <p:grpSpPr>
        <a:xfrm>
          <a:off x="0" y="0"/>
          <a:ext cx="0" cy="0"/>
          <a:chOff x="0" y="0"/>
          <a:chExt cx="0" cy="0"/>
        </a:xfrm>
      </p:grpSpPr>
      <p:sp>
        <p:nvSpPr>
          <p:cNvPr id="212" name="Google Shape;212;p2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100"/>
              <a:buNone/>
            </a:pPr>
            <a:r>
              <a:t/>
            </a:r>
            <a:endParaRPr b="0" i="0" sz="1200" u="none" cap="none" strike="noStrike">
              <a:solidFill>
                <a:schemeClr val="dk1"/>
              </a:solidFill>
              <a:latin typeface="Calibri"/>
              <a:ea typeface="Calibri"/>
              <a:cs typeface="Calibri"/>
              <a:sym typeface="Calibri"/>
            </a:endParaRPr>
          </a:p>
        </p:txBody>
      </p:sp>
      <p:sp>
        <p:nvSpPr>
          <p:cNvPr id="213" name="Google Shape;213;p2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7" name="Shape 217"/>
        <p:cNvGrpSpPr/>
        <p:nvPr/>
      </p:nvGrpSpPr>
      <p:grpSpPr>
        <a:xfrm>
          <a:off x="0" y="0"/>
          <a:ext cx="0" cy="0"/>
          <a:chOff x="0" y="0"/>
          <a:chExt cx="0" cy="0"/>
        </a:xfrm>
      </p:grpSpPr>
      <p:sp>
        <p:nvSpPr>
          <p:cNvPr id="218" name="Google Shape;218;p2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9" name="Google Shape;219;p2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0"/>
              </a:spcBef>
              <a:spcAft>
                <a:spcPts val="0"/>
              </a:spcAft>
              <a:buClr>
                <a:srgbClr val="000000"/>
              </a:buClr>
              <a:buSzPts val="1400"/>
              <a:buFont typeface="Arial"/>
              <a:buNone/>
            </a:pPr>
            <a:r>
              <a:t/>
            </a:r>
            <a:endParaRPr b="0" i="0" sz="1200" u="none" cap="none" strike="noStrike">
              <a:solidFill>
                <a:schemeClr val="dk1"/>
              </a:solidFill>
              <a:latin typeface="Calibri"/>
              <a:ea typeface="Calibri"/>
              <a:cs typeface="Calibri"/>
              <a:sym typeface="Calibri"/>
            </a:endParaRPr>
          </a:p>
        </p:txBody>
      </p:sp>
      <p:sp>
        <p:nvSpPr>
          <p:cNvPr id="220" name="Google Shape;220;p2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4" name="Shape 224"/>
        <p:cNvGrpSpPr/>
        <p:nvPr/>
      </p:nvGrpSpPr>
      <p:grpSpPr>
        <a:xfrm>
          <a:off x="0" y="0"/>
          <a:ext cx="0" cy="0"/>
          <a:chOff x="0" y="0"/>
          <a:chExt cx="0" cy="0"/>
        </a:xfrm>
      </p:grpSpPr>
      <p:sp>
        <p:nvSpPr>
          <p:cNvPr id="225" name="Google Shape;225;p2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b="0" i="0" sz="1200" u="none" cap="none" strike="noStrike">
              <a:solidFill>
                <a:schemeClr val="dk1"/>
              </a:solidFill>
              <a:latin typeface="Calibri"/>
              <a:ea typeface="Calibri"/>
              <a:cs typeface="Calibri"/>
              <a:sym typeface="Calibri"/>
            </a:endParaRPr>
          </a:p>
        </p:txBody>
      </p:sp>
      <p:sp>
        <p:nvSpPr>
          <p:cNvPr id="226" name="Google Shape;226;p2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0" name="Shape 240"/>
        <p:cNvGrpSpPr/>
        <p:nvPr/>
      </p:nvGrpSpPr>
      <p:grpSpPr>
        <a:xfrm>
          <a:off x="0" y="0"/>
          <a:ext cx="0" cy="0"/>
          <a:chOff x="0" y="0"/>
          <a:chExt cx="0" cy="0"/>
        </a:xfrm>
      </p:grpSpPr>
      <p:sp>
        <p:nvSpPr>
          <p:cNvPr id="241" name="Google Shape;241;p2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b="0" i="0" sz="1200" u="none" cap="none" strike="noStrike">
              <a:solidFill>
                <a:schemeClr val="dk1"/>
              </a:solidFill>
              <a:latin typeface="Calibri"/>
              <a:ea typeface="Calibri"/>
              <a:cs typeface="Calibri"/>
              <a:sym typeface="Calibri"/>
            </a:endParaRPr>
          </a:p>
        </p:txBody>
      </p:sp>
      <p:sp>
        <p:nvSpPr>
          <p:cNvPr id="242" name="Google Shape;242;p2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b="0" i="0" sz="1200" u="none" cap="none" strike="noStrike">
              <a:solidFill>
                <a:schemeClr val="dk1"/>
              </a:solidFill>
              <a:latin typeface="Calibri"/>
              <a:ea typeface="Calibri"/>
              <a:cs typeface="Calibri"/>
              <a:sym typeface="Calibri"/>
            </a:endParaRPr>
          </a:p>
        </p:txBody>
      </p:sp>
      <p:sp>
        <p:nvSpPr>
          <p:cNvPr id="72" name="Google Shape;72;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b="0" i="0" sz="1200" u="none" cap="none" strike="noStrike">
              <a:solidFill>
                <a:schemeClr val="dk1"/>
              </a:solidFill>
              <a:latin typeface="Calibri"/>
              <a:ea typeface="Calibri"/>
              <a:cs typeface="Calibri"/>
              <a:sym typeface="Calibri"/>
            </a:endParaRPr>
          </a:p>
        </p:txBody>
      </p:sp>
      <p:sp>
        <p:nvSpPr>
          <p:cNvPr id="78" name="Google Shape;78;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1200"/>
              </a:spcBef>
              <a:spcAft>
                <a:spcPts val="0"/>
              </a:spcAft>
              <a:buSzPts val="1400"/>
              <a:buNone/>
            </a:pPr>
            <a:r>
              <a:t/>
            </a:r>
            <a:endParaRPr b="0" i="0" sz="1200" u="none" cap="none" strike="noStrike">
              <a:solidFill>
                <a:schemeClr val="dk1"/>
              </a:solidFill>
              <a:latin typeface="Calibri"/>
              <a:ea typeface="Calibri"/>
              <a:cs typeface="Calibri"/>
              <a:sym typeface="Calibri"/>
            </a:endParaRPr>
          </a:p>
        </p:txBody>
      </p:sp>
      <p:sp>
        <p:nvSpPr>
          <p:cNvPr id="84" name="Google Shape;84;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 name="Shape 88"/>
        <p:cNvGrpSpPr/>
        <p:nvPr/>
      </p:nvGrpSpPr>
      <p:grpSpPr>
        <a:xfrm>
          <a:off x="0" y="0"/>
          <a:ext cx="0" cy="0"/>
          <a:chOff x="0" y="0"/>
          <a:chExt cx="0" cy="0"/>
        </a:xfrm>
      </p:grpSpPr>
      <p:sp>
        <p:nvSpPr>
          <p:cNvPr id="89" name="Google Shape;89;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lang="en-US"/>
              <a:t>Η μάθηση δεν είναι μια ατομική δραστηριότητα - συμβαίνει καλύτερα όταν αλληλεπιδρούμε με άλλους. Αυτό βασίζεται στον κοινωνικό κονστρουκτιβισμό (Vygotsky, 1978), ο οποίος δείχνει ότι η μάθηση συμβαίνει μέσω του διαλόγου, των κοινών εμπειριών και της συν-κατασκευής του νοήματος.</a:t>
            </a:r>
            <a:endParaRPr/>
          </a:p>
          <a:p>
            <a:pPr indent="-228600" lvl="0" marL="457200" marR="0" rtl="0" algn="l">
              <a:lnSpc>
                <a:spcPct val="100000"/>
              </a:lnSpc>
              <a:spcBef>
                <a:spcPts val="0"/>
              </a:spcBef>
              <a:spcAft>
                <a:spcPts val="0"/>
              </a:spcAft>
              <a:buClr>
                <a:srgbClr val="000000"/>
              </a:buClr>
              <a:buSzPts val="1400"/>
              <a:buFont typeface="Arial"/>
              <a:buNone/>
            </a:pPr>
            <a:r>
              <a:t/>
            </a:r>
            <a:endParaRPr/>
          </a:p>
          <a:p>
            <a:pPr indent="-228600" lvl="0" marL="457200" marR="0" rtl="0" algn="l">
              <a:lnSpc>
                <a:spcPct val="100000"/>
              </a:lnSpc>
              <a:spcBef>
                <a:spcPts val="0"/>
              </a:spcBef>
              <a:spcAft>
                <a:spcPts val="0"/>
              </a:spcAft>
              <a:buClr>
                <a:srgbClr val="000000"/>
              </a:buClr>
              <a:buSzPts val="1400"/>
              <a:buFont typeface="Arial"/>
              <a:buNone/>
            </a:pPr>
            <a:r>
              <a:rPr lang="en-US"/>
              <a:t>Σε αυτή τη διαφάνεια, παρουσιάζουμε πέντε στρατηγικές συνεργασίας που μπορούν να υποστηρίξουν τον συν-σχεδιασμό σεναρίων μάθησης. Ακολουθεί μια σύντομη επισκόπηση της καθεμιάς:</a:t>
            </a:r>
            <a:endParaRPr/>
          </a:p>
          <a:p>
            <a:pPr indent="-228600" lvl="0" marL="457200" rtl="0" algn="l">
              <a:lnSpc>
                <a:spcPct val="100000"/>
              </a:lnSpc>
              <a:spcBef>
                <a:spcPts val="0"/>
              </a:spcBef>
              <a:spcAft>
                <a:spcPts val="0"/>
              </a:spcAft>
              <a:buSzPts val="1400"/>
              <a:buFont typeface="Arial"/>
              <a:buChar char="•"/>
            </a:pPr>
            <a:r>
              <a:rPr b="1" lang="en-US"/>
              <a:t>Μέθοδος Jigsaw</a:t>
            </a:r>
            <a:r>
              <a:rPr lang="en-US"/>
              <a:t>: Οι εκπαιδευτικοί ή οι εκπαιδευόμενοι γίνονται ο καθένας "ειδικοί" σε ένα μέρος ενός θέματος και στη συνέχεια διδάσκουν </a:t>
            </a:r>
            <a:r>
              <a:rPr lang="en-US"/>
              <a:t>τους/τις συμμαθητές/συμμαθήτριες</a:t>
            </a:r>
            <a:r>
              <a:rPr lang="en-US"/>
              <a:t> τους. </a:t>
            </a:r>
            <a:endParaRPr/>
          </a:p>
          <a:p>
            <a:pPr indent="-228600" lvl="0" marL="457200" rtl="0" algn="l">
              <a:lnSpc>
                <a:spcPct val="100000"/>
              </a:lnSpc>
              <a:spcBef>
                <a:spcPts val="0"/>
              </a:spcBef>
              <a:spcAft>
                <a:spcPts val="0"/>
              </a:spcAft>
              <a:buSzPts val="1400"/>
              <a:buFont typeface="Arial"/>
              <a:buChar char="•"/>
            </a:pPr>
            <a:r>
              <a:rPr b="1" lang="en-US"/>
              <a:t>Καταιγισμός ιδεών σε στρογγυλό κύκλο</a:t>
            </a:r>
            <a:r>
              <a:rPr lang="en-US"/>
              <a:t>: Όλοι μοιράζονται εναλλάξ ιδέες, διασφαλίζοντας ότι όλοι οι συμμετέχοντες συνεισφέρουν.</a:t>
            </a:r>
            <a:endParaRPr/>
          </a:p>
          <a:p>
            <a:pPr indent="-228600" lvl="0" marL="457200" rtl="0" algn="l">
              <a:lnSpc>
                <a:spcPct val="100000"/>
              </a:lnSpc>
              <a:spcBef>
                <a:spcPts val="0"/>
              </a:spcBef>
              <a:spcAft>
                <a:spcPts val="0"/>
              </a:spcAft>
              <a:buSzPts val="1400"/>
              <a:buFont typeface="Arial"/>
              <a:buChar char="•"/>
            </a:pPr>
            <a:r>
              <a:rPr b="1" lang="en-US"/>
              <a:t>Πρωτόκολλα αξιολόγησης από </a:t>
            </a:r>
            <a:r>
              <a:rPr b="1" lang="en-US"/>
              <a:t>ομότιμους/ομότιμες</a:t>
            </a:r>
            <a:r>
              <a:rPr lang="en-US"/>
              <a:t>: Οι ομάδες ανταλλάσσουν τα σενάριά τους και δίνουν η μία στην άλλη δομημένη ανατροφοδότηση. </a:t>
            </a:r>
            <a:endParaRPr/>
          </a:p>
          <a:p>
            <a:pPr indent="-228600" lvl="0" marL="457200" rtl="0" algn="l">
              <a:lnSpc>
                <a:spcPct val="100000"/>
              </a:lnSpc>
              <a:spcBef>
                <a:spcPts val="0"/>
              </a:spcBef>
              <a:spcAft>
                <a:spcPts val="0"/>
              </a:spcAft>
              <a:buSzPts val="1400"/>
              <a:buFont typeface="Arial"/>
              <a:buChar char="•"/>
            </a:pPr>
            <a:r>
              <a:rPr b="1" lang="en-US"/>
              <a:t>Συν-σχεδιασμός σεναρίων</a:t>
            </a:r>
            <a:r>
              <a:rPr lang="en-US"/>
              <a:t>: Οι συμμετέχοντες κατασκευάζουν σενάρια από κοινού. </a:t>
            </a:r>
            <a:endParaRPr/>
          </a:p>
          <a:p>
            <a:pPr indent="-228600" lvl="0" marL="457200" rtl="0" algn="l">
              <a:lnSpc>
                <a:spcPct val="100000"/>
              </a:lnSpc>
              <a:spcBef>
                <a:spcPts val="0"/>
              </a:spcBef>
              <a:spcAft>
                <a:spcPts val="0"/>
              </a:spcAft>
              <a:buSzPts val="1400"/>
              <a:buFont typeface="Arial"/>
              <a:buChar char="•"/>
            </a:pPr>
            <a:r>
              <a:rPr b="1" lang="en-US"/>
              <a:t>Προκλήσεις και λύσεις</a:t>
            </a:r>
            <a:r>
              <a:rPr lang="en-US"/>
              <a:t>: Οι ομάδες εντοπίζουν κοινά εμπόδια (όπως ο χρόνος, οι πόροι ή η κατανόηση) και συνεργάζονται για την επίλυσή τους.</a:t>
            </a:r>
            <a:endParaRPr/>
          </a:p>
          <a:p>
            <a:pPr indent="0" lvl="0" marL="228600" rtl="0" algn="l">
              <a:lnSpc>
                <a:spcPct val="100000"/>
              </a:lnSpc>
              <a:spcBef>
                <a:spcPts val="0"/>
              </a:spcBef>
              <a:spcAft>
                <a:spcPts val="0"/>
              </a:spcAft>
              <a:buSzPts val="1400"/>
              <a:buFont typeface="Arial"/>
              <a:buNone/>
            </a:pPr>
            <a:r>
              <a:t/>
            </a:r>
            <a:endParaRPr b="0"/>
          </a:p>
          <a:p>
            <a:pPr indent="0" lvl="0" marL="228600" rtl="0" algn="l">
              <a:lnSpc>
                <a:spcPct val="100000"/>
              </a:lnSpc>
              <a:spcBef>
                <a:spcPts val="0"/>
              </a:spcBef>
              <a:spcAft>
                <a:spcPts val="0"/>
              </a:spcAft>
              <a:buSzPts val="1400"/>
              <a:buFont typeface="Arial"/>
              <a:buNone/>
            </a:pPr>
            <a:r>
              <a:rPr b="0" lang="en-US"/>
              <a:t>Σε αυτή την ενότητα, θα επικεντρωθούμε σε δύο από τις βασικές στρατηγικές:</a:t>
            </a:r>
            <a:endParaRPr b="0"/>
          </a:p>
          <a:p>
            <a:pPr indent="-171450" lvl="0" marL="400050" rtl="0" algn="l">
              <a:lnSpc>
                <a:spcPct val="100000"/>
              </a:lnSpc>
              <a:spcBef>
                <a:spcPts val="0"/>
              </a:spcBef>
              <a:spcAft>
                <a:spcPts val="0"/>
              </a:spcAft>
              <a:buSzPts val="1400"/>
              <a:buFont typeface="Arial"/>
              <a:buChar char="•"/>
            </a:pPr>
            <a:r>
              <a:rPr lang="en-US"/>
              <a:t>Μέθοδος Jigsaw</a:t>
            </a:r>
            <a:endParaRPr/>
          </a:p>
          <a:p>
            <a:pPr indent="-171450" lvl="0" marL="400050" rtl="0" algn="l">
              <a:lnSpc>
                <a:spcPct val="100000"/>
              </a:lnSpc>
              <a:spcBef>
                <a:spcPts val="0"/>
              </a:spcBef>
              <a:spcAft>
                <a:spcPts val="0"/>
              </a:spcAft>
              <a:buSzPts val="1400"/>
              <a:buFont typeface="Arial"/>
              <a:buChar char="•"/>
            </a:pPr>
            <a:r>
              <a:rPr lang="en-US"/>
              <a:t>Καταιγισμός ιδεών με στρογγυλό κύκλο</a:t>
            </a:r>
            <a:endParaRPr/>
          </a:p>
        </p:txBody>
      </p:sp>
      <p:sp>
        <p:nvSpPr>
          <p:cNvPr id="90" name="Google Shape;90;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7" name="Google Shape;97;p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0"/>
              </a:spcBef>
              <a:spcAft>
                <a:spcPts val="0"/>
              </a:spcAft>
              <a:buClr>
                <a:srgbClr val="000000"/>
              </a:buClr>
              <a:buSzPts val="1400"/>
              <a:buFont typeface="Arial"/>
              <a:buNone/>
            </a:pPr>
            <a:r>
              <a:rPr lang="en-US"/>
              <a:t>Αυτό το βίντεο παρουσιάζει τη μέθοδο JIGSAW. </a:t>
            </a:r>
            <a:endParaRPr/>
          </a:p>
          <a:p>
            <a:pPr indent="-228600" lvl="0" marL="457200" marR="0" rtl="0" algn="l">
              <a:lnSpc>
                <a:spcPct val="100000"/>
              </a:lnSpc>
              <a:spcBef>
                <a:spcPts val="0"/>
              </a:spcBef>
              <a:spcAft>
                <a:spcPts val="0"/>
              </a:spcAft>
              <a:buClr>
                <a:srgbClr val="000000"/>
              </a:buClr>
              <a:buSzPts val="1400"/>
              <a:buFont typeface="Arial"/>
              <a:buNone/>
            </a:pPr>
            <a:r>
              <a:rPr lang="en-US"/>
              <a:t>Ας παρακολουθήσουμε το βίντεο και στη συνέχεια θα συζητήσουμε αυτή τη συνεργατική τεχνική. </a:t>
            </a:r>
            <a:endParaRPr/>
          </a:p>
          <a:p>
            <a:pPr indent="-228600" lvl="0" marL="457200" marR="0" rtl="0" algn="l">
              <a:lnSpc>
                <a:spcPct val="100000"/>
              </a:lnSpc>
              <a:spcBef>
                <a:spcPts val="0"/>
              </a:spcBef>
              <a:spcAft>
                <a:spcPts val="0"/>
              </a:spcAft>
              <a:buClr>
                <a:srgbClr val="000000"/>
              </a:buClr>
              <a:buSzPts val="1400"/>
              <a:buFont typeface="Arial"/>
              <a:buNone/>
            </a:pPr>
            <a:r>
              <a:rPr lang="en-US"/>
              <a:t>Είναι σημαντικό να κατανοήσουμε πώς το κάθε μέλος της ομάδας συμβάλλει στην τελική διαπίστωση.</a:t>
            </a:r>
            <a:endParaRPr/>
          </a:p>
        </p:txBody>
      </p:sp>
      <p:sp>
        <p:nvSpPr>
          <p:cNvPr id="98" name="Google Shape;98;p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6" name="Google Shape;106;p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0"/>
              </a:spcBef>
              <a:spcAft>
                <a:spcPts val="0"/>
              </a:spcAft>
              <a:buClr>
                <a:srgbClr val="000000"/>
              </a:buClr>
              <a:buSzPts val="1400"/>
              <a:buFont typeface="Arial"/>
              <a:buNone/>
            </a:pPr>
            <a:r>
              <a:rPr b="1" lang="en-US"/>
              <a:t>Η μέθοδος Jigsaw </a:t>
            </a:r>
            <a:r>
              <a:rPr lang="en-US"/>
              <a:t>είναι μια τεχνική συνεργατικής μάθησης που αναπτύχθηκε αρχικά για να μειώσει τις φυλετικές εντάσεις και να προωθήσει την ομαδική εργασία χωρίς αποκλεισμούς στις τάξεις.</a:t>
            </a:r>
            <a:endParaRPr/>
          </a:p>
          <a:p>
            <a:pPr indent="-228600" lvl="0" marL="457200" marR="0" rtl="0" algn="l">
              <a:lnSpc>
                <a:spcPct val="100000"/>
              </a:lnSpc>
              <a:spcBef>
                <a:spcPts val="0"/>
              </a:spcBef>
              <a:spcAft>
                <a:spcPts val="0"/>
              </a:spcAft>
              <a:buClr>
                <a:srgbClr val="000000"/>
              </a:buClr>
              <a:buSzPts val="1400"/>
              <a:buFont typeface="Arial"/>
              <a:buNone/>
            </a:pPr>
            <a:r>
              <a:t/>
            </a:r>
            <a:endParaRPr/>
          </a:p>
          <a:p>
            <a:pPr indent="0" lvl="0" marL="228600" rtl="0" algn="l">
              <a:lnSpc>
                <a:spcPct val="100000"/>
              </a:lnSpc>
              <a:spcBef>
                <a:spcPts val="0"/>
              </a:spcBef>
              <a:spcAft>
                <a:spcPts val="0"/>
              </a:spcAft>
              <a:buSzPts val="1400"/>
              <a:buFont typeface="Arial"/>
              <a:buNone/>
            </a:pPr>
            <a:r>
              <a:rPr lang="en-US"/>
              <a:t>"Η έρευνα του Aronson έδειξε ότι η παραδοσιακή ανταγωνιστική μάθηση επιδείνωνε την ανισότητα. Το Jigsaw επιβάλλει τη συνεργασία - κάθε μέλος κατέχει ένα "κομμάτι" της λύσης. Παρέχεται ουσιαστική ανατροφοδότηση με τη σύνθεση των γνώσεων των ειδικών και των μικτών ομάδων. Είναι σημαντικό να αναφερθεί ότι σε ένα σχολείο του Τέξας, το Jigsaw μείωσε τις διαφορές επίδοσης κατά 22% (Aronson &amp; Patnoe, 2011). Επισημάνετε ότι αυτό αντικατοπτρίζει τους στόχους του TINKER για την ισότητα στην εκπαίδευση της πληροφορικής".</a:t>
            </a:r>
            <a:endParaRPr/>
          </a:p>
        </p:txBody>
      </p:sp>
      <p:sp>
        <p:nvSpPr>
          <p:cNvPr id="107" name="Google Shape;107;p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4" name="Google Shape;114;p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Font typeface="Arial"/>
              <a:buChar char="•"/>
            </a:pPr>
            <a:r>
              <a:rPr lang="en-US"/>
              <a:t>Η μέθοδος Jigsaw δίνει σε όλους έναν ρόλο. Ενθαρρύνει τους πιο ήσυχους μαθητές να συμμετέχουν και μειώνει τις κυρίαρχες φωνές.</a:t>
            </a:r>
            <a:endParaRPr/>
          </a:p>
          <a:p>
            <a:pPr indent="-228600" lvl="0" marL="457200" rtl="0" algn="l">
              <a:lnSpc>
                <a:spcPct val="100000"/>
              </a:lnSpc>
              <a:spcBef>
                <a:spcPts val="0"/>
              </a:spcBef>
              <a:spcAft>
                <a:spcPts val="0"/>
              </a:spcAft>
              <a:buSzPts val="1400"/>
              <a:buFont typeface="Arial"/>
              <a:buChar char="•"/>
            </a:pPr>
            <a:r>
              <a:rPr lang="en-US"/>
              <a:t>Όταν οι μαθητές διδάσκουν αυτό που έχουν μάθει, το θυμούνται καλύτερα - έως και 40% περισσότερο, σύμφωνα με τον Topping (2009).</a:t>
            </a:r>
            <a:endParaRPr/>
          </a:p>
          <a:p>
            <a:pPr indent="-228600" lvl="0" marL="457200" rtl="0" algn="l">
              <a:lnSpc>
                <a:spcPct val="100000"/>
              </a:lnSpc>
              <a:spcBef>
                <a:spcPts val="0"/>
              </a:spcBef>
              <a:spcAft>
                <a:spcPts val="0"/>
              </a:spcAft>
              <a:buSzPts val="1400"/>
              <a:buFont typeface="Arial"/>
              <a:buChar char="•"/>
            </a:pPr>
            <a:r>
              <a:rPr lang="en-US"/>
              <a:t>Είναι επίσης αποδοτική ως προς το χρόνο. Κάθε ομάδα εργάζεται σε ένα διαφορετικό μέρος και στη συνέχεια συγκεντρώνει τις ιδέες της.</a:t>
            </a:r>
            <a:endParaRPr/>
          </a:p>
          <a:p>
            <a:pPr indent="-228600" lvl="0" marL="457200" rtl="0" algn="l">
              <a:lnSpc>
                <a:spcPct val="100000"/>
              </a:lnSpc>
              <a:spcBef>
                <a:spcPts val="0"/>
              </a:spcBef>
              <a:spcAft>
                <a:spcPts val="0"/>
              </a:spcAft>
              <a:buSzPts val="1400"/>
              <a:buFont typeface="Arial"/>
              <a:buChar char="•"/>
            </a:pPr>
            <a:r>
              <a:rPr lang="en-US"/>
              <a:t>Και λειτουργεί: σε μια φινλανδική τάξη πληροφορικής, η συμμετοχή των κοριτσιών αυξήθηκε κατά 35% με τη χρήση αυτής της μεθόδου (Koch et al., 2020). Αυτή είναι μια ισχυρή περίπτωση για τη χρήση της για την υποστήριξη της ισότητας και της δέσμευσης.</a:t>
            </a:r>
            <a:endParaRPr/>
          </a:p>
        </p:txBody>
      </p:sp>
      <p:sp>
        <p:nvSpPr>
          <p:cNvPr id="115" name="Google Shape;115;p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jpg"/><Relationship Id="rId3" Type="http://schemas.openxmlformats.org/officeDocument/2006/relationships/image" Target="../media/image15.png"/><Relationship Id="rId4" Type="http://schemas.openxmlformats.org/officeDocument/2006/relationships/image" Target="../media/image34.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g"/><Relationship Id="rId3" Type="http://schemas.openxmlformats.org/officeDocument/2006/relationships/image" Target="../media/image11.jpg"/><Relationship Id="rId4" Type="http://schemas.openxmlformats.org/officeDocument/2006/relationships/image" Target="../media/image34.png"/><Relationship Id="rId5" Type="http://schemas.openxmlformats.org/officeDocument/2006/relationships/image" Target="../media/image15.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1" Type="http://schemas.openxmlformats.org/officeDocument/2006/relationships/image" Target="../media/image5.png"/><Relationship Id="rId10" Type="http://schemas.openxmlformats.org/officeDocument/2006/relationships/image" Target="../media/image13.png"/><Relationship Id="rId13" Type="http://schemas.openxmlformats.org/officeDocument/2006/relationships/image" Target="../media/image3.png"/><Relationship Id="rId12" Type="http://schemas.openxmlformats.org/officeDocument/2006/relationships/image" Target="../media/image20.png"/><Relationship Id="rId1" Type="http://schemas.openxmlformats.org/officeDocument/2006/relationships/slideMaster" Target="../slideMasters/slideMaster2.xml"/><Relationship Id="rId2" Type="http://schemas.openxmlformats.org/officeDocument/2006/relationships/image" Target="../media/image15.png"/><Relationship Id="rId3" Type="http://schemas.openxmlformats.org/officeDocument/2006/relationships/image" Target="../media/image1.png"/><Relationship Id="rId4" Type="http://schemas.openxmlformats.org/officeDocument/2006/relationships/image" Target="../media/image35.png"/><Relationship Id="rId9" Type="http://schemas.openxmlformats.org/officeDocument/2006/relationships/image" Target="../media/image7.png"/><Relationship Id="rId5" Type="http://schemas.openxmlformats.org/officeDocument/2006/relationships/image" Target="../media/image9.png"/><Relationship Id="rId6" Type="http://schemas.openxmlformats.org/officeDocument/2006/relationships/image" Target="../media/image6.jpg"/><Relationship Id="rId7" Type="http://schemas.openxmlformats.org/officeDocument/2006/relationships/image" Target="../media/image10.png"/><Relationship Id="rId8"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Slide">
  <p:cSld name="1_Title Slide">
    <p:spTree>
      <p:nvGrpSpPr>
        <p:cNvPr id="15" name="Shape 15"/>
        <p:cNvGrpSpPr/>
        <p:nvPr/>
      </p:nvGrpSpPr>
      <p:grpSpPr>
        <a:xfrm>
          <a:off x="0" y="0"/>
          <a:ext cx="0" cy="0"/>
          <a:chOff x="0" y="0"/>
          <a:chExt cx="0" cy="0"/>
        </a:xfrm>
      </p:grpSpPr>
      <p:pic>
        <p:nvPicPr>
          <p:cNvPr id="16" name="Google Shape;16;p27"/>
          <p:cNvPicPr preferRelativeResize="0"/>
          <p:nvPr/>
        </p:nvPicPr>
        <p:blipFill rotWithShape="1">
          <a:blip r:embed="rId2">
            <a:alphaModFix/>
          </a:blip>
          <a:srcRect b="0" l="0" r="0" t="0"/>
          <a:stretch/>
        </p:blipFill>
        <p:spPr>
          <a:xfrm>
            <a:off x="0" y="0"/>
            <a:ext cx="5135947" cy="6858000"/>
          </a:xfrm>
          <a:prstGeom prst="rect">
            <a:avLst/>
          </a:prstGeom>
          <a:noFill/>
          <a:ln>
            <a:noFill/>
          </a:ln>
        </p:spPr>
      </p:pic>
      <p:sp>
        <p:nvSpPr>
          <p:cNvPr id="17" name="Google Shape;17;p27"/>
          <p:cNvSpPr/>
          <p:nvPr/>
        </p:nvSpPr>
        <p:spPr>
          <a:xfrm>
            <a:off x="1" y="2184266"/>
            <a:ext cx="310895" cy="133118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18" name="Google Shape;18;p27"/>
          <p:cNvPicPr preferRelativeResize="0"/>
          <p:nvPr/>
        </p:nvPicPr>
        <p:blipFill rotWithShape="1">
          <a:blip r:embed="rId3">
            <a:alphaModFix/>
          </a:blip>
          <a:srcRect b="0" l="0" r="0" t="0"/>
          <a:stretch/>
        </p:blipFill>
        <p:spPr>
          <a:xfrm>
            <a:off x="759995" y="6036971"/>
            <a:ext cx="1954590" cy="754217"/>
          </a:xfrm>
          <a:prstGeom prst="rect">
            <a:avLst/>
          </a:prstGeom>
          <a:noFill/>
          <a:ln>
            <a:noFill/>
          </a:ln>
        </p:spPr>
      </p:pic>
      <p:sp>
        <p:nvSpPr>
          <p:cNvPr id="19" name="Google Shape;19;p27"/>
          <p:cNvSpPr txBox="1"/>
          <p:nvPr/>
        </p:nvSpPr>
        <p:spPr>
          <a:xfrm>
            <a:off x="2836615" y="6125538"/>
            <a:ext cx="8134996" cy="57708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50"/>
              <a:buFont typeface="Arial"/>
              <a:buNone/>
            </a:pPr>
            <a:r>
              <a:rPr b="0" i="0" lang="en-US" sz="105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20" name="Google Shape;20;p27"/>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2000">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 name="Google Shape;21;p27"/>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16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22" name="Google Shape;22;p27"/>
          <p:cNvSpPr/>
          <p:nvPr/>
        </p:nvSpPr>
        <p:spPr>
          <a:xfrm flipH="1" rot="-5400000">
            <a:off x="-507419" y="4140073"/>
            <a:ext cx="1331189" cy="3163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23" name="Google Shape;23;p27"/>
          <p:cNvPicPr preferRelativeResize="0"/>
          <p:nvPr/>
        </p:nvPicPr>
        <p:blipFill rotWithShape="1">
          <a:blip r:embed="rId4">
            <a:alphaModFix/>
          </a:blip>
          <a:srcRect b="0" l="0" r="0" t="0"/>
          <a:stretch/>
        </p:blipFill>
        <p:spPr>
          <a:xfrm>
            <a:off x="310896" y="331763"/>
            <a:ext cx="4020874" cy="1101324"/>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Title Slide">
  <p:cSld name="4_Title Slide">
    <p:spTree>
      <p:nvGrpSpPr>
        <p:cNvPr id="24" name="Shape 24"/>
        <p:cNvGrpSpPr/>
        <p:nvPr/>
      </p:nvGrpSpPr>
      <p:grpSpPr>
        <a:xfrm>
          <a:off x="0" y="0"/>
          <a:ext cx="0" cy="0"/>
          <a:chOff x="0" y="0"/>
          <a:chExt cx="0" cy="0"/>
        </a:xfrm>
      </p:grpSpPr>
      <p:pic>
        <p:nvPicPr>
          <p:cNvPr id="25" name="Google Shape;25;p28"/>
          <p:cNvPicPr preferRelativeResize="0"/>
          <p:nvPr/>
        </p:nvPicPr>
        <p:blipFill rotWithShape="1">
          <a:blip r:embed="rId2">
            <a:alphaModFix/>
          </a:blip>
          <a:srcRect b="0" l="0" r="0" t="0"/>
          <a:stretch/>
        </p:blipFill>
        <p:spPr>
          <a:xfrm>
            <a:off x="4728054" y="1818991"/>
            <a:ext cx="7463945" cy="3665678"/>
          </a:xfrm>
          <a:prstGeom prst="rect">
            <a:avLst/>
          </a:prstGeom>
          <a:noFill/>
          <a:ln>
            <a:noFill/>
          </a:ln>
        </p:spPr>
      </p:pic>
      <p:pic>
        <p:nvPicPr>
          <p:cNvPr id="26" name="Google Shape;26;p28"/>
          <p:cNvPicPr preferRelativeResize="0"/>
          <p:nvPr/>
        </p:nvPicPr>
        <p:blipFill rotWithShape="1">
          <a:blip r:embed="rId3">
            <a:alphaModFix/>
          </a:blip>
          <a:srcRect b="0" l="0" r="0" t="0"/>
          <a:stretch/>
        </p:blipFill>
        <p:spPr>
          <a:xfrm>
            <a:off x="0" y="0"/>
            <a:ext cx="5135947" cy="6858000"/>
          </a:xfrm>
          <a:prstGeom prst="rect">
            <a:avLst/>
          </a:prstGeom>
          <a:noFill/>
          <a:ln>
            <a:noFill/>
          </a:ln>
        </p:spPr>
      </p:pic>
      <p:pic>
        <p:nvPicPr>
          <p:cNvPr id="27" name="Google Shape;27;p28"/>
          <p:cNvPicPr preferRelativeResize="0"/>
          <p:nvPr/>
        </p:nvPicPr>
        <p:blipFill rotWithShape="1">
          <a:blip r:embed="rId4">
            <a:alphaModFix/>
          </a:blip>
          <a:srcRect b="0" l="0" r="0" t="0"/>
          <a:stretch/>
        </p:blipFill>
        <p:spPr>
          <a:xfrm>
            <a:off x="310896" y="331763"/>
            <a:ext cx="4020874" cy="1101324"/>
          </a:xfrm>
          <a:prstGeom prst="rect">
            <a:avLst/>
          </a:prstGeom>
          <a:noFill/>
          <a:ln>
            <a:noFill/>
          </a:ln>
        </p:spPr>
      </p:pic>
      <p:sp>
        <p:nvSpPr>
          <p:cNvPr id="28" name="Google Shape;28;p28"/>
          <p:cNvSpPr/>
          <p:nvPr/>
        </p:nvSpPr>
        <p:spPr>
          <a:xfrm>
            <a:off x="1" y="2184266"/>
            <a:ext cx="310895" cy="133118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29" name="Google Shape;29;p28"/>
          <p:cNvPicPr preferRelativeResize="0"/>
          <p:nvPr/>
        </p:nvPicPr>
        <p:blipFill rotWithShape="1">
          <a:blip r:embed="rId5">
            <a:alphaModFix/>
          </a:blip>
          <a:srcRect b="0" l="0" r="0" t="0"/>
          <a:stretch/>
        </p:blipFill>
        <p:spPr>
          <a:xfrm>
            <a:off x="759995" y="6036971"/>
            <a:ext cx="1954590" cy="754217"/>
          </a:xfrm>
          <a:prstGeom prst="rect">
            <a:avLst/>
          </a:prstGeom>
          <a:noFill/>
          <a:ln>
            <a:noFill/>
          </a:ln>
        </p:spPr>
      </p:pic>
      <p:sp>
        <p:nvSpPr>
          <p:cNvPr id="30" name="Google Shape;30;p28"/>
          <p:cNvSpPr txBox="1"/>
          <p:nvPr/>
        </p:nvSpPr>
        <p:spPr>
          <a:xfrm>
            <a:off x="2836615" y="6137080"/>
            <a:ext cx="8134996" cy="55399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31" name="Google Shape;31;p28"/>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2000">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2" name="Google Shape;32;p28"/>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16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33" name="Google Shape;33;p28"/>
          <p:cNvSpPr/>
          <p:nvPr/>
        </p:nvSpPr>
        <p:spPr>
          <a:xfrm flipH="1" rot="-5400000">
            <a:off x="-507419" y="4140073"/>
            <a:ext cx="1331189" cy="3163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title Content - 2col">
  <p:cSld name="Title Subtitle Content - 2col">
    <p:spTree>
      <p:nvGrpSpPr>
        <p:cNvPr id="37" name="Shape 37"/>
        <p:cNvGrpSpPr/>
        <p:nvPr/>
      </p:nvGrpSpPr>
      <p:grpSpPr>
        <a:xfrm>
          <a:off x="0" y="0"/>
          <a:ext cx="0" cy="0"/>
          <a:chOff x="0" y="0"/>
          <a:chExt cx="0" cy="0"/>
        </a:xfrm>
      </p:grpSpPr>
      <p:sp>
        <p:nvSpPr>
          <p:cNvPr id="38" name="Google Shape;38;p30"/>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9" name="Google Shape;39;p30"/>
          <p:cNvSpPr txBox="1"/>
          <p:nvPr>
            <p:ph idx="1" type="body"/>
          </p:nvPr>
        </p:nvSpPr>
        <p:spPr>
          <a:xfrm>
            <a:off x="97970" y="854672"/>
            <a:ext cx="11944351" cy="550862"/>
          </a:xfrm>
          <a:prstGeom prst="rect">
            <a:avLst/>
          </a:prstGeom>
          <a:noFill/>
          <a:ln>
            <a:noFill/>
          </a:ln>
        </p:spPr>
        <p:txBody>
          <a:bodyPr anchorCtr="0" anchor="ctr" bIns="45700" lIns="91425" spcFirstLastPara="1" rIns="91425" wrap="square" tIns="45700">
            <a:noAutofit/>
          </a:bodyPr>
          <a:lstStyle>
            <a:lvl1pPr indent="-228600" lvl="0" marL="457200" marR="0" rtl="0" algn="just">
              <a:lnSpc>
                <a:spcPct val="90000"/>
              </a:lnSpc>
              <a:spcBef>
                <a:spcPts val="1000"/>
              </a:spcBef>
              <a:spcAft>
                <a:spcPts val="0"/>
              </a:spcAft>
              <a:buClr>
                <a:schemeClr val="accent1"/>
              </a:buClr>
              <a:buSzPts val="2400"/>
              <a:buFont typeface="Arial"/>
              <a:buNone/>
              <a:defRPr b="1" i="0" sz="2400" u="none" cap="none" strike="noStrike">
                <a:solidFill>
                  <a:schemeClr val="accent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40" name="Google Shape;40;p30"/>
          <p:cNvSpPr txBox="1"/>
          <p:nvPr>
            <p:ph idx="2" type="body"/>
          </p:nvPr>
        </p:nvSpPr>
        <p:spPr>
          <a:xfrm>
            <a:off x="97971" y="1462685"/>
            <a:ext cx="11944350" cy="5289179"/>
          </a:xfrm>
          <a:prstGeom prst="rect">
            <a:avLst/>
          </a:prstGeom>
          <a:noFill/>
          <a:ln>
            <a:noFill/>
          </a:ln>
        </p:spPr>
        <p:txBody>
          <a:bodyPr anchorCtr="0" anchor="t" bIns="45700" lIns="91425" spcFirstLastPara="1" rIns="91425" wrap="square" tIns="45700">
            <a:noAutofit/>
          </a:bodyPr>
          <a:lstStyle>
            <a:lvl1pPr indent="-228600" lvl="0" marL="457200" marR="0" rtl="0" algn="l">
              <a:lnSpc>
                <a:spcPct val="90000"/>
              </a:lnSpc>
              <a:spcBef>
                <a:spcPts val="1000"/>
              </a:spcBef>
              <a:spcAft>
                <a:spcPts val="0"/>
              </a:spcAft>
              <a:buClr>
                <a:schemeClr val="accent4"/>
              </a:buClr>
              <a:buSzPts val="1800"/>
              <a:buFont typeface="Arial"/>
              <a:buNone/>
              <a:defRPr b="0" i="0" sz="1800" u="none" cap="none" strike="noStrike">
                <a:solidFill>
                  <a:schemeClr val="accent4"/>
                </a:solidFill>
                <a:latin typeface="Calibri"/>
                <a:ea typeface="Calibri"/>
                <a:cs typeface="Calibri"/>
                <a:sym typeface="Calibri"/>
              </a:defRPr>
            </a:lvl1pPr>
            <a:lvl2pPr indent="-368300" lvl="1" marL="9144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2pPr>
            <a:lvl3pPr indent="-368300" lvl="2" marL="13716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41" name="Shape 41"/>
        <p:cNvGrpSpPr/>
        <p:nvPr/>
      </p:nvGrpSpPr>
      <p:grpSpPr>
        <a:xfrm>
          <a:off x="0" y="0"/>
          <a:ext cx="0" cy="0"/>
          <a:chOff x="0" y="0"/>
          <a:chExt cx="0" cy="0"/>
        </a:xfrm>
      </p:grpSpPr>
      <p:sp>
        <p:nvSpPr>
          <p:cNvPr id="42" name="Google Shape;42;p31"/>
          <p:cNvSpPr txBox="1"/>
          <p:nvPr>
            <p:ph type="ctrTitle"/>
          </p:nvPr>
        </p:nvSpPr>
        <p:spPr>
          <a:xfrm>
            <a:off x="2179865" y="2937536"/>
            <a:ext cx="7832271" cy="1600197"/>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43" name="Google Shape;43;p31"/>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44" name="Google Shape;44;p31"/>
          <p:cNvSpPr txBox="1"/>
          <p:nvPr/>
        </p:nvSpPr>
        <p:spPr>
          <a:xfrm>
            <a:off x="2972524" y="6109513"/>
            <a:ext cx="8062185" cy="55399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45" name="Google Shape;45;p31"/>
          <p:cNvSpPr/>
          <p:nvPr/>
        </p:nvSpPr>
        <p:spPr>
          <a:xfrm flipH="1">
            <a:off x="2172707" y="2913643"/>
            <a:ext cx="7839428" cy="45719"/>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46" name="Google Shape;46;p31"/>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47" name="Google Shape;47;p31"/>
          <p:cNvGrpSpPr/>
          <p:nvPr/>
        </p:nvGrpSpPr>
        <p:grpSpPr>
          <a:xfrm>
            <a:off x="2179865" y="4729766"/>
            <a:ext cx="7832271" cy="1110328"/>
            <a:chOff x="2179603" y="4888792"/>
            <a:chExt cx="7798545" cy="1110328"/>
          </a:xfrm>
        </p:grpSpPr>
        <p:pic>
          <p:nvPicPr>
            <p:cNvPr id="48" name="Google Shape;48;p31"/>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49" name="Google Shape;49;p31"/>
            <p:cNvPicPr preferRelativeResize="0"/>
            <p:nvPr/>
          </p:nvPicPr>
          <p:blipFill rotWithShape="1">
            <a:blip r:embed="rId5">
              <a:alphaModFix/>
            </a:blip>
            <a:srcRect b="5544" l="9996" r="6842" t="21988"/>
            <a:stretch/>
          </p:blipFill>
          <p:spPr>
            <a:xfrm>
              <a:off x="3796545" y="4949617"/>
              <a:ext cx="1406759" cy="526545"/>
            </a:xfrm>
            <a:prstGeom prst="rect">
              <a:avLst/>
            </a:prstGeom>
            <a:noFill/>
            <a:ln>
              <a:noFill/>
            </a:ln>
          </p:spPr>
        </p:pic>
        <p:pic>
          <p:nvPicPr>
            <p:cNvPr id="50" name="Google Shape;50;p31"/>
            <p:cNvPicPr preferRelativeResize="0"/>
            <p:nvPr/>
          </p:nvPicPr>
          <p:blipFill rotWithShape="1">
            <a:blip r:embed="rId6">
              <a:alphaModFix/>
            </a:blip>
            <a:srcRect b="0" l="0" r="0" t="0"/>
            <a:stretch/>
          </p:blipFill>
          <p:spPr>
            <a:xfrm>
              <a:off x="5134273" y="4888792"/>
              <a:ext cx="1053678" cy="602102"/>
            </a:xfrm>
            <a:prstGeom prst="rect">
              <a:avLst/>
            </a:prstGeom>
            <a:noFill/>
            <a:ln>
              <a:noFill/>
            </a:ln>
          </p:spPr>
        </p:pic>
        <p:pic>
          <p:nvPicPr>
            <p:cNvPr id="51" name="Google Shape;51;p31"/>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52" name="Google Shape;52;p31"/>
            <p:cNvPicPr preferRelativeResize="0"/>
            <p:nvPr/>
          </p:nvPicPr>
          <p:blipFill rotWithShape="1">
            <a:blip r:embed="rId8">
              <a:alphaModFix/>
            </a:blip>
            <a:srcRect b="0" l="6519" r="6458" t="2905"/>
            <a:stretch/>
          </p:blipFill>
          <p:spPr>
            <a:xfrm>
              <a:off x="7781600" y="4945247"/>
              <a:ext cx="2196548" cy="545647"/>
            </a:xfrm>
            <a:prstGeom prst="rect">
              <a:avLst/>
            </a:prstGeom>
            <a:noFill/>
            <a:ln>
              <a:noFill/>
            </a:ln>
          </p:spPr>
        </p:pic>
        <p:pic>
          <p:nvPicPr>
            <p:cNvPr id="53" name="Google Shape;53;p31"/>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54" name="Google Shape;54;p31"/>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55" name="Google Shape;55;p31"/>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56" name="Google Shape;56;p31"/>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57" name="Google Shape;57;p31"/>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theme" Target="../theme/theme3.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slideLayout" Target="../slideLayouts/slideLayout4.xml"/><Relationship Id="rId3"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1">
            <a:alpha val="0"/>
          </a:schemeClr>
        </a:solidFill>
      </p:bgPr>
    </p:bg>
    <p:spTree>
      <p:nvGrpSpPr>
        <p:cNvPr id="9" name="Shape 9"/>
        <p:cNvGrpSpPr/>
        <p:nvPr/>
      </p:nvGrpSpPr>
      <p:grpSpPr>
        <a:xfrm>
          <a:off x="0" y="0"/>
          <a:ext cx="0" cy="0"/>
          <a:chOff x="0" y="0"/>
          <a:chExt cx="0" cy="0"/>
        </a:xfrm>
      </p:grpSpPr>
      <p:sp>
        <p:nvSpPr>
          <p:cNvPr id="10" name="Google Shape;10;p26"/>
          <p:cNvSpPr txBox="1"/>
          <p:nvPr>
            <p:ph type="title"/>
          </p:nvPr>
        </p:nvSpPr>
        <p:spPr>
          <a:xfrm>
            <a:off x="838200" y="365129"/>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p26"/>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26"/>
          <p:cNvSpPr txBox="1"/>
          <p:nvPr>
            <p:ph idx="10" type="dt"/>
          </p:nvPr>
        </p:nvSpPr>
        <p:spPr>
          <a:xfrm>
            <a:off x="838200" y="6356354"/>
            <a:ext cx="27432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98989"/>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3" name="Google Shape;13;p26"/>
          <p:cNvSpPr txBox="1"/>
          <p:nvPr>
            <p:ph idx="11" type="ftr"/>
          </p:nvPr>
        </p:nvSpPr>
        <p:spPr>
          <a:xfrm>
            <a:off x="4038600" y="6356354"/>
            <a:ext cx="4114800"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98989"/>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4" name="Google Shape;14;p26"/>
          <p:cNvSpPr txBox="1"/>
          <p:nvPr>
            <p:ph idx="12" type="sldNum"/>
          </p:nvPr>
        </p:nvSpPr>
        <p:spPr>
          <a:xfrm>
            <a:off x="8610600" y="6356354"/>
            <a:ext cx="27432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1">
            <a:alpha val="0"/>
          </a:schemeClr>
        </a:solidFill>
      </p:bgPr>
    </p:bg>
    <p:spTree>
      <p:nvGrpSpPr>
        <p:cNvPr id="34" name="Shape 34"/>
        <p:cNvGrpSpPr/>
        <p:nvPr/>
      </p:nvGrpSpPr>
      <p:grpSpPr>
        <a:xfrm>
          <a:off x="0" y="0"/>
          <a:ext cx="0" cy="0"/>
          <a:chOff x="0" y="0"/>
          <a:chExt cx="0" cy="0"/>
        </a:xfrm>
      </p:grpSpPr>
      <p:sp>
        <p:nvSpPr>
          <p:cNvPr id="35" name="Google Shape;35;p29"/>
          <p:cNvSpPr/>
          <p:nvPr/>
        </p:nvSpPr>
        <p:spPr>
          <a:xfrm>
            <a:off x="0" y="0"/>
            <a:ext cx="12192000" cy="797521"/>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Open Sans"/>
              <a:ea typeface="Open Sans"/>
              <a:cs typeface="Open Sans"/>
              <a:sym typeface="Open Sans"/>
            </a:endParaRPr>
          </a:p>
        </p:txBody>
      </p:sp>
      <p:sp>
        <p:nvSpPr>
          <p:cNvPr id="36" name="Google Shape;36;p29"/>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marR="0" rtl="0" algn="l">
              <a:lnSpc>
                <a:spcPct val="90000"/>
              </a:lnSpc>
              <a:spcBef>
                <a:spcPts val="0"/>
              </a:spcBef>
              <a:spcAft>
                <a:spcPts val="0"/>
              </a:spcAft>
              <a:buClr>
                <a:schemeClr val="lt2"/>
              </a:buClr>
              <a:buSzPts val="3800"/>
              <a:buFont typeface="Calibri"/>
              <a:buNone/>
              <a:defRPr b="0" i="0" sz="3800" u="none" cap="none" strike="noStrike">
                <a:solidFill>
                  <a:schemeClr val="lt2"/>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52" r:id="rId1"/>
    <p:sldLayoutId id="2147483653" r:id="rId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hyperlink" Target="https://www.youtube.com/watch?v=tMBu5XZs-LA" TargetMode="External"/><Relationship Id="rId4" Type="http://schemas.openxmlformats.org/officeDocument/2006/relationships/hyperlink" Target="https://www.youtube.com/watch?v=tMBu5XZs-LA" TargetMode="External"/><Relationship Id="rId5" Type="http://schemas.openxmlformats.org/officeDocument/2006/relationships/image" Target="../media/image2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27.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16.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 Id="rId3" Type="http://schemas.openxmlformats.org/officeDocument/2006/relationships/image" Target="../media/image16.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1" Type="http://schemas.openxmlformats.org/officeDocument/2006/relationships/image" Target="../media/image20.png"/><Relationship Id="rId10" Type="http://schemas.openxmlformats.org/officeDocument/2006/relationships/image" Target="../media/image5.png"/><Relationship Id="rId12" Type="http://schemas.openxmlformats.org/officeDocument/2006/relationships/image" Target="../media/image3.png"/><Relationship Id="rId1" Type="http://schemas.openxmlformats.org/officeDocument/2006/relationships/slideLayout" Target="../slideLayouts/slideLayout4.xml"/><Relationship Id="rId2" Type="http://schemas.openxmlformats.org/officeDocument/2006/relationships/notesSlide" Target="../notesSlides/notesSlide24.xml"/><Relationship Id="rId3" Type="http://schemas.openxmlformats.org/officeDocument/2006/relationships/image" Target="../media/image35.png"/><Relationship Id="rId4" Type="http://schemas.openxmlformats.org/officeDocument/2006/relationships/image" Target="../media/image9.png"/><Relationship Id="rId9" Type="http://schemas.openxmlformats.org/officeDocument/2006/relationships/image" Target="../media/image13.png"/><Relationship Id="rId5" Type="http://schemas.openxmlformats.org/officeDocument/2006/relationships/image" Target="../media/image6.jpg"/><Relationship Id="rId6" Type="http://schemas.openxmlformats.org/officeDocument/2006/relationships/image" Target="../media/image10.png"/><Relationship Id="rId7" Type="http://schemas.openxmlformats.org/officeDocument/2006/relationships/image" Target="../media/image2.png"/><Relationship Id="rId8" Type="http://schemas.openxmlformats.org/officeDocument/2006/relationships/image" Target="../media/image7.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1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hyperlink" Target="https://www.youtube.com/watch?v=euhtXUgBEts" TargetMode="External"/><Relationship Id="rId4" Type="http://schemas.openxmlformats.org/officeDocument/2006/relationships/image" Target="../media/image28.png"/><Relationship Id="rId5" Type="http://schemas.openxmlformats.org/officeDocument/2006/relationships/hyperlink" Target="https://www.youtube.com/watch?v=euhtXUgBEts" TargetMode="External"/><Relationship Id="rId6" Type="http://schemas.openxmlformats.org/officeDocument/2006/relationships/image" Target="../media/image3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30.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 name="Shape 61"/>
        <p:cNvGrpSpPr/>
        <p:nvPr/>
      </p:nvGrpSpPr>
      <p:grpSpPr>
        <a:xfrm>
          <a:off x="0" y="0"/>
          <a:ext cx="0" cy="0"/>
          <a:chOff x="0" y="0"/>
          <a:chExt cx="0" cy="0"/>
        </a:xfrm>
      </p:grpSpPr>
      <p:sp>
        <p:nvSpPr>
          <p:cNvPr id="62" name="Google Shape;62;p1"/>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Autofit/>
          </a:bodyPr>
          <a:lstStyle/>
          <a:p>
            <a:pPr indent="0" lvl="0" marL="0" rtl="0" algn="l">
              <a:lnSpc>
                <a:spcPct val="115000"/>
              </a:lnSpc>
              <a:spcBef>
                <a:spcPts val="1200"/>
              </a:spcBef>
              <a:spcAft>
                <a:spcPts val="1200"/>
              </a:spcAft>
              <a:buNone/>
            </a:pPr>
            <a:r>
              <a:rPr lang="en-US" sz="2500">
                <a:solidFill>
                  <a:schemeClr val="accent4"/>
                </a:solidFill>
              </a:rPr>
              <a:t>ΠΕ3: Επιμόρφωση εκπαιδευτικών για αυθεντική και συμπεριληπτική ως προς το φύλο εκπαίδευση στην πληροφορικ</a:t>
            </a:r>
            <a:r>
              <a:rPr lang="en-US" sz="2500">
                <a:solidFill>
                  <a:schemeClr val="accent4"/>
                </a:solidFill>
              </a:rPr>
              <a:t>ή</a:t>
            </a:r>
            <a:endParaRPr sz="2500">
              <a:solidFill>
                <a:schemeClr val="accent4"/>
              </a:solidFill>
            </a:endParaRPr>
          </a:p>
        </p:txBody>
      </p:sp>
      <p:sp>
        <p:nvSpPr>
          <p:cNvPr id="63" name="Google Shape;63;p1"/>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1600"/>
              <a:buNone/>
            </a:pPr>
            <a:r>
              <a:rPr lang="en-US" sz="2600"/>
              <a:t>Επιμορφωτικό σεμινάριο TINKER για την πρωτοβάθμια εκπαίδευση</a:t>
            </a:r>
            <a:endParaRPr sz="260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3" name="Shape 123"/>
        <p:cNvGrpSpPr/>
        <p:nvPr/>
      </p:nvGrpSpPr>
      <p:grpSpPr>
        <a:xfrm>
          <a:off x="0" y="0"/>
          <a:ext cx="0" cy="0"/>
          <a:chOff x="0" y="0"/>
          <a:chExt cx="0" cy="0"/>
        </a:xfrm>
      </p:grpSpPr>
      <p:sp>
        <p:nvSpPr>
          <p:cNvPr id="124" name="Google Shape;124;p10"/>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b="1" lang="en-US" sz="3200"/>
              <a:t> Διαδικασία βήμα προς βήμα: Δραστηριότητα 1</a:t>
            </a:r>
            <a:endParaRPr b="1" sz="3200"/>
          </a:p>
        </p:txBody>
      </p:sp>
      <p:sp>
        <p:nvSpPr>
          <p:cNvPr id="125" name="Google Shape;125;p10"/>
          <p:cNvSpPr/>
          <p:nvPr/>
        </p:nvSpPr>
        <p:spPr>
          <a:xfrm>
            <a:off x="3606800" y="1526583"/>
            <a:ext cx="8428038" cy="1995386"/>
          </a:xfrm>
          <a:prstGeom prst="rect">
            <a:avLst/>
          </a:prstGeom>
          <a:noFill/>
          <a:ln>
            <a:noFill/>
          </a:ln>
        </p:spPr>
        <p:txBody>
          <a:bodyPr anchorCtr="0" anchor="ctr" bIns="10155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1" i="0" lang="en-US" sz="1800" u="none" cap="none" strike="noStrike">
                <a:solidFill>
                  <a:schemeClr val="dk1"/>
                </a:solidFill>
                <a:latin typeface="Calibri"/>
                <a:ea typeface="Calibri"/>
                <a:cs typeface="Calibri"/>
                <a:sym typeface="Calibri"/>
              </a:rPr>
              <a:t>Ομάδα Α - Ομάδα αυθεντικότητας</a:t>
            </a:r>
            <a:br>
              <a:rPr b="0" i="0" lang="en-US" sz="1800" u="none" cap="none" strike="noStrike">
                <a:solidFill>
                  <a:schemeClr val="dk1"/>
                </a:solidFill>
                <a:latin typeface="Calibri"/>
                <a:ea typeface="Calibri"/>
                <a:cs typeface="Calibri"/>
                <a:sym typeface="Calibri"/>
              </a:rPr>
            </a:br>
            <a:r>
              <a:rPr b="0" i="0" lang="en-US" sz="1800" u="none" cap="none" strike="noStrike">
                <a:solidFill>
                  <a:schemeClr val="dk1"/>
                </a:solidFill>
                <a:latin typeface="Calibri"/>
                <a:ea typeface="Calibri"/>
                <a:cs typeface="Calibri"/>
                <a:sym typeface="Calibri"/>
              </a:rPr>
              <a:t>- Εξετάστε μια παραβίαση της ιδιωτικότητας των δεδομένων σε πραγματικό κόσμο (π.χ. διαρροή δεδομένων στο Facebook).</a:t>
            </a:r>
            <a:br>
              <a:rPr b="0" i="0" lang="en-US" sz="1800" u="none" cap="none" strike="noStrike">
                <a:solidFill>
                  <a:schemeClr val="dk1"/>
                </a:solidFill>
                <a:latin typeface="Calibri"/>
                <a:ea typeface="Calibri"/>
                <a:cs typeface="Calibri"/>
                <a:sym typeface="Calibri"/>
              </a:rPr>
            </a:br>
            <a:r>
              <a:rPr b="0" i="0" lang="en-US" sz="1800" u="none" cap="none" strike="noStrike">
                <a:solidFill>
                  <a:schemeClr val="dk1"/>
                </a:solidFill>
                <a:latin typeface="Calibri"/>
                <a:ea typeface="Calibri"/>
                <a:cs typeface="Calibri"/>
                <a:sym typeface="Calibri"/>
              </a:rPr>
              <a:t>- Τι την καθιστά αυθεντική; Γιατί έχει σημασία για </a:t>
            </a:r>
            <a:r>
              <a:rPr lang="en-US" sz="1800">
                <a:solidFill>
                  <a:schemeClr val="dk1"/>
                </a:solidFill>
                <a:latin typeface="Calibri"/>
                <a:ea typeface="Calibri"/>
                <a:cs typeface="Calibri"/>
                <a:sym typeface="Calibri"/>
              </a:rPr>
              <a:t>τους/τις μαθητές/μαθήτριες</a:t>
            </a:r>
            <a:r>
              <a:rPr b="0" i="0" lang="en-US" sz="1800" u="none" cap="none" strike="noStrike">
                <a:solidFill>
                  <a:schemeClr val="dk1"/>
                </a:solidFill>
                <a:latin typeface="Calibri"/>
                <a:ea typeface="Calibri"/>
                <a:cs typeface="Calibri"/>
                <a:sym typeface="Calibri"/>
              </a:rPr>
              <a:t>;</a:t>
            </a:r>
            <a:endParaRPr b="0" i="0" sz="18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000"/>
              <a:buFont typeface="Arial"/>
              <a:buNone/>
            </a:pPr>
            <a:r>
              <a:rPr b="1" i="0" lang="en-US" sz="1800" u="none" cap="none" strike="noStrike">
                <a:solidFill>
                  <a:schemeClr val="dk1"/>
                </a:solidFill>
                <a:latin typeface="Calibri"/>
                <a:ea typeface="Calibri"/>
                <a:cs typeface="Calibri"/>
                <a:sym typeface="Calibri"/>
              </a:rPr>
              <a:t>Ομάδα Β - Ομάδα ενσωμάτωσης</a:t>
            </a:r>
            <a:br>
              <a:rPr b="0" i="0" lang="en-US" sz="1800" u="none" cap="none" strike="noStrike">
                <a:solidFill>
                  <a:schemeClr val="dk1"/>
                </a:solidFill>
                <a:latin typeface="Calibri"/>
                <a:ea typeface="Calibri"/>
                <a:cs typeface="Calibri"/>
                <a:sym typeface="Calibri"/>
              </a:rPr>
            </a:br>
            <a:r>
              <a:rPr b="0" i="0" lang="en-US" sz="1800" u="none" cap="none" strike="noStrike">
                <a:solidFill>
                  <a:schemeClr val="dk1"/>
                </a:solidFill>
                <a:latin typeface="Calibri"/>
                <a:ea typeface="Calibri"/>
                <a:cs typeface="Calibri"/>
                <a:sym typeface="Calibri"/>
              </a:rPr>
              <a:t>- Εξετάστε αν εκπροσωπούνται διαφορετικές ταυτότητες και δημογραφικά στοιχεία.</a:t>
            </a:r>
            <a:br>
              <a:rPr b="0" i="0" lang="en-US" sz="1800" u="none" cap="none" strike="noStrike">
                <a:solidFill>
                  <a:schemeClr val="dk1"/>
                </a:solidFill>
                <a:latin typeface="Calibri"/>
                <a:ea typeface="Calibri"/>
                <a:cs typeface="Calibri"/>
                <a:sym typeface="Calibri"/>
              </a:rPr>
            </a:br>
            <a:r>
              <a:rPr b="0" i="0" lang="en-US" sz="1800" u="none" cap="none" strike="noStrike">
                <a:solidFill>
                  <a:schemeClr val="dk1"/>
                </a:solidFill>
                <a:latin typeface="Calibri"/>
                <a:ea typeface="Calibri"/>
                <a:cs typeface="Calibri"/>
                <a:sym typeface="Calibri"/>
              </a:rPr>
              <a:t>- Συμπεριλαμβάνονται περιθωριοποιημένες ομάδες στην αφήγηση;</a:t>
            </a:r>
            <a:endParaRPr b="0" i="0" sz="1800" u="none" cap="none" strike="noStrike">
              <a:solidFill>
                <a:schemeClr val="dk1"/>
              </a:solidFill>
              <a:latin typeface="Calibri"/>
              <a:ea typeface="Calibri"/>
              <a:cs typeface="Calibri"/>
              <a:sym typeface="Calibri"/>
            </a:endParaRPr>
          </a:p>
        </p:txBody>
      </p:sp>
      <p:sp>
        <p:nvSpPr>
          <p:cNvPr id="126" name="Google Shape;126;p10"/>
          <p:cNvSpPr/>
          <p:nvPr/>
        </p:nvSpPr>
        <p:spPr>
          <a:xfrm>
            <a:off x="157162" y="729138"/>
            <a:ext cx="11877676" cy="887390"/>
          </a:xfrm>
          <a:prstGeom prst="rect">
            <a:avLst/>
          </a:prstGeom>
          <a:noFill/>
          <a:ln>
            <a:noFill/>
          </a:ln>
        </p:spPr>
        <p:txBody>
          <a:bodyPr anchorCtr="0" anchor="ctr" bIns="10155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0" i="0" lang="en-US" sz="2400" u="none" cap="none" strike="noStrike">
                <a:solidFill>
                  <a:schemeClr val="accent1"/>
                </a:solidFill>
                <a:latin typeface="Calibri"/>
                <a:ea typeface="Calibri"/>
                <a:cs typeface="Calibri"/>
                <a:sym typeface="Calibri"/>
              </a:rPr>
              <a:t>Συν-σχεδιασμός ενός αυθεντικού μαθησιακού σεναρίου για την προστασία της ιδιωτικότητας των δεδομένων με τη χρήση της μεθόδου Jigsaw, το οποίο θα περιλαμβάνει και τα δύο φύλα</a:t>
            </a:r>
            <a:endParaRPr b="0" i="0" sz="2400" u="none" cap="none" strike="noStrike">
              <a:solidFill>
                <a:schemeClr val="accent1"/>
              </a:solidFill>
              <a:latin typeface="Calibri"/>
              <a:ea typeface="Calibri"/>
              <a:cs typeface="Calibri"/>
              <a:sym typeface="Calibri"/>
            </a:endParaRPr>
          </a:p>
        </p:txBody>
      </p:sp>
      <p:cxnSp>
        <p:nvCxnSpPr>
          <p:cNvPr id="127" name="Google Shape;127;p10"/>
          <p:cNvCxnSpPr/>
          <p:nvPr/>
        </p:nvCxnSpPr>
        <p:spPr>
          <a:xfrm>
            <a:off x="3403600" y="1515093"/>
            <a:ext cx="0" cy="5088907"/>
          </a:xfrm>
          <a:prstGeom prst="straightConnector1">
            <a:avLst/>
          </a:prstGeom>
          <a:noFill/>
          <a:ln cap="flat" cmpd="sng" w="9525">
            <a:solidFill>
              <a:srgbClr val="10C357"/>
            </a:solidFill>
            <a:prstDash val="solid"/>
            <a:round/>
            <a:headEnd len="sm" w="sm" type="none"/>
            <a:tailEnd len="sm" w="sm" type="none"/>
          </a:ln>
        </p:spPr>
      </p:cxnSp>
      <p:sp>
        <p:nvSpPr>
          <p:cNvPr id="128" name="Google Shape;128;p10"/>
          <p:cNvSpPr txBox="1"/>
          <p:nvPr/>
        </p:nvSpPr>
        <p:spPr>
          <a:xfrm>
            <a:off x="157157" y="1634391"/>
            <a:ext cx="3246300" cy="1754700"/>
          </a:xfrm>
          <a:prstGeom prst="rect">
            <a:avLst/>
          </a:prstGeom>
          <a:noFill/>
          <a:ln>
            <a:noFill/>
          </a:ln>
        </p:spPr>
        <p:txBody>
          <a:bodyPr anchorCtr="0" anchor="t" bIns="45700" lIns="91425" spcFirstLastPara="1" rIns="91425" wrap="square" tIns="45700">
            <a:spAutoFit/>
          </a:bodyPr>
          <a:lstStyle/>
          <a:p>
            <a:pPr indent="-444500" lvl="0" marL="457200" marR="0" rtl="0" algn="l">
              <a:lnSpc>
                <a:spcPct val="100000"/>
              </a:lnSpc>
              <a:spcBef>
                <a:spcPts val="0"/>
              </a:spcBef>
              <a:spcAft>
                <a:spcPts val="0"/>
              </a:spcAft>
              <a:buClr>
                <a:schemeClr val="dk1"/>
              </a:buClr>
              <a:buSzPts val="1800"/>
              <a:buFont typeface="Arial"/>
              <a:buAutoNum type="arabicPeriod"/>
            </a:pPr>
            <a:r>
              <a:rPr b="1" i="0" lang="en-US" sz="1800" u="none" cap="none" strike="noStrike">
                <a:solidFill>
                  <a:schemeClr val="dk1"/>
                </a:solidFill>
                <a:latin typeface="Calibri"/>
                <a:ea typeface="Calibri"/>
                <a:cs typeface="Calibri"/>
                <a:sym typeface="Calibri"/>
              </a:rPr>
              <a:t>Σχηματισμός ομάδων εμπειρογνωμόνων </a:t>
            </a:r>
            <a:endParaRPr b="1" i="0" sz="18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000"/>
              <a:buFont typeface="Arial"/>
              <a:buNone/>
            </a:pPr>
            <a:r>
              <a:rPr b="0" i="0" lang="en-US" sz="1800" u="none" cap="none" strike="noStrike">
                <a:solidFill>
                  <a:srgbClr val="000000"/>
                </a:solidFill>
                <a:latin typeface="Calibri"/>
                <a:ea typeface="Calibri"/>
                <a:cs typeface="Calibri"/>
                <a:sym typeface="Calibri"/>
              </a:rPr>
              <a:t>Χωριστείτε σε ομάδες των δύο ατόμων. Κάθε ομάδα διερευνά έναν διαφορετικό φακό και γίνεται "εμπειρογνώμονες"</a:t>
            </a:r>
            <a:endParaRPr sz="1800">
              <a:latin typeface="Calibri"/>
              <a:ea typeface="Calibri"/>
              <a:cs typeface="Calibri"/>
              <a:sym typeface="Calibri"/>
            </a:endParaRPr>
          </a:p>
        </p:txBody>
      </p:sp>
      <p:sp>
        <p:nvSpPr>
          <p:cNvPr id="129" name="Google Shape;129;p10"/>
          <p:cNvSpPr txBox="1"/>
          <p:nvPr/>
        </p:nvSpPr>
        <p:spPr>
          <a:xfrm>
            <a:off x="157161" y="4043021"/>
            <a:ext cx="3246300" cy="1200600"/>
          </a:xfrm>
          <a:prstGeom prst="rect">
            <a:avLst/>
          </a:prstGeom>
          <a:noFill/>
          <a:ln>
            <a:noFill/>
          </a:ln>
        </p:spPr>
        <p:txBody>
          <a:bodyPr anchorCtr="0" anchor="t" bIns="45700" lIns="91425" spcFirstLastPara="1" rIns="91425" wrap="square" tIns="45700">
            <a:spAutoFit/>
          </a:bodyPr>
          <a:lstStyle/>
          <a:p>
            <a:pPr indent="-444500" lvl="0" marL="457200" marR="0" rtl="0" algn="l">
              <a:lnSpc>
                <a:spcPct val="100000"/>
              </a:lnSpc>
              <a:spcBef>
                <a:spcPts val="0"/>
              </a:spcBef>
              <a:spcAft>
                <a:spcPts val="0"/>
              </a:spcAft>
              <a:buClr>
                <a:schemeClr val="dk1"/>
              </a:buClr>
              <a:buSzPts val="1800"/>
              <a:buFont typeface="Arial"/>
              <a:buAutoNum type="arabicPeriod" startAt="2"/>
            </a:pPr>
            <a:r>
              <a:rPr b="1" i="0" lang="en-US" sz="1800" u="none" cap="none" strike="noStrike">
                <a:solidFill>
                  <a:schemeClr val="dk1"/>
                </a:solidFill>
                <a:latin typeface="Calibri"/>
                <a:ea typeface="Calibri"/>
                <a:cs typeface="Calibri"/>
                <a:sym typeface="Calibri"/>
              </a:rPr>
              <a:t>Σχηματίστε ομάδες παζλ</a:t>
            </a:r>
            <a:endParaRPr b="1" i="0" sz="18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000"/>
              <a:buFont typeface="Arial"/>
              <a:buNone/>
            </a:pPr>
            <a:r>
              <a:rPr b="0" i="0" lang="en-US" sz="1800" u="none" cap="none" strike="noStrike">
                <a:solidFill>
                  <a:srgbClr val="000000"/>
                </a:solidFill>
                <a:latin typeface="Calibri"/>
                <a:ea typeface="Calibri"/>
                <a:cs typeface="Calibri"/>
                <a:sym typeface="Calibri"/>
              </a:rPr>
              <a:t>Αναμείξτε σε νέες ομάδες με ένα μέλος από κάθε ομάδα εμπειρογνωμόνων. </a:t>
            </a:r>
            <a:endParaRPr b="0" i="0" sz="1800" u="none" cap="none" strike="noStrike">
              <a:solidFill>
                <a:srgbClr val="000000"/>
              </a:solidFill>
              <a:latin typeface="Calibri"/>
              <a:ea typeface="Calibri"/>
              <a:cs typeface="Calibri"/>
              <a:sym typeface="Calibri"/>
            </a:endParaRPr>
          </a:p>
        </p:txBody>
      </p:sp>
      <p:sp>
        <p:nvSpPr>
          <p:cNvPr id="130" name="Google Shape;130;p10"/>
          <p:cNvSpPr/>
          <p:nvPr/>
        </p:nvSpPr>
        <p:spPr>
          <a:xfrm>
            <a:off x="3599317" y="4094001"/>
            <a:ext cx="8435400" cy="764400"/>
          </a:xfrm>
          <a:prstGeom prst="rect">
            <a:avLst/>
          </a:prstGeom>
          <a:noFill/>
          <a:ln>
            <a:noFill/>
          </a:ln>
        </p:spPr>
        <p:txBody>
          <a:bodyPr anchorCtr="0" anchor="ctr" bIns="101550" lIns="91425" spcFirstLastPara="1" rIns="91425" wrap="square" tIns="45700">
            <a:spAutoFit/>
          </a:bodyPr>
          <a:lstStyle/>
          <a:p>
            <a:pPr indent="-273050" lvl="0" marL="285750" marR="0" rtl="0" algn="l">
              <a:lnSpc>
                <a:spcPct val="100000"/>
              </a:lnSpc>
              <a:spcBef>
                <a:spcPts val="0"/>
              </a:spcBef>
              <a:spcAft>
                <a:spcPts val="0"/>
              </a:spcAft>
              <a:buClr>
                <a:srgbClr val="000000"/>
              </a:buClr>
              <a:buSzPts val="1800"/>
              <a:buFont typeface="Arial"/>
              <a:buChar char="•"/>
            </a:pPr>
            <a:r>
              <a:rPr b="0" i="0" lang="en-US" sz="1800" u="none" cap="none" strike="noStrike">
                <a:solidFill>
                  <a:srgbClr val="000000"/>
                </a:solidFill>
                <a:latin typeface="Calibri"/>
                <a:ea typeface="Calibri"/>
                <a:cs typeface="Calibri"/>
                <a:sym typeface="Calibri"/>
              </a:rPr>
              <a:t>Κάθε άτομο διδάσκει το υποθέμα του σ</a:t>
            </a:r>
            <a:r>
              <a:rPr lang="en-US" sz="1800">
                <a:latin typeface="Calibri"/>
                <a:ea typeface="Calibri"/>
                <a:cs typeface="Calibri"/>
                <a:sym typeface="Calibri"/>
              </a:rPr>
              <a:t>τους/τις συμμαθητές/συμμαθήτριες</a:t>
            </a:r>
            <a:r>
              <a:rPr b="0" i="0" lang="en-US" sz="1800" u="none" cap="none" strike="noStrike">
                <a:solidFill>
                  <a:srgbClr val="000000"/>
                </a:solidFill>
                <a:latin typeface="Calibri"/>
                <a:ea typeface="Calibri"/>
                <a:cs typeface="Calibri"/>
                <a:sym typeface="Calibri"/>
              </a:rPr>
              <a:t> του.</a:t>
            </a:r>
            <a:endParaRPr b="0" i="0" sz="1800" u="none" cap="none" strike="noStrike">
              <a:solidFill>
                <a:srgbClr val="000000"/>
              </a:solidFill>
              <a:latin typeface="Calibri"/>
              <a:ea typeface="Calibri"/>
              <a:cs typeface="Calibri"/>
              <a:sym typeface="Calibri"/>
            </a:endParaRPr>
          </a:p>
          <a:p>
            <a:pPr indent="-273050" lvl="0" marL="285750" marR="0" rtl="0" algn="l">
              <a:lnSpc>
                <a:spcPct val="100000"/>
              </a:lnSpc>
              <a:spcBef>
                <a:spcPts val="0"/>
              </a:spcBef>
              <a:spcAft>
                <a:spcPts val="0"/>
              </a:spcAft>
              <a:buClr>
                <a:srgbClr val="000000"/>
              </a:buClr>
              <a:buSzPts val="1800"/>
              <a:buFont typeface="Arial"/>
              <a:buChar char="•"/>
            </a:pPr>
            <a:r>
              <a:rPr b="0" i="0" lang="en-US" sz="1800" u="none" cap="none" strike="noStrike">
                <a:solidFill>
                  <a:srgbClr val="000000"/>
                </a:solidFill>
                <a:latin typeface="Calibri"/>
                <a:ea typeface="Calibri"/>
                <a:cs typeface="Calibri"/>
                <a:sym typeface="Calibri"/>
              </a:rPr>
              <a:t>Όλοι μαθαίνουν όλα τα μέρη του θέματος ο ένας από τον άλλο.</a:t>
            </a:r>
            <a:endParaRPr b="0" i="0" sz="1800" u="none" cap="none" strike="noStrike">
              <a:solidFill>
                <a:srgbClr val="000000"/>
              </a:solidFill>
              <a:latin typeface="Calibri"/>
              <a:ea typeface="Calibri"/>
              <a:cs typeface="Calibri"/>
              <a:sym typeface="Calibri"/>
            </a:endParaRPr>
          </a:p>
        </p:txBody>
      </p:sp>
      <p:sp>
        <p:nvSpPr>
          <p:cNvPr id="131" name="Google Shape;131;p10"/>
          <p:cNvSpPr txBox="1"/>
          <p:nvPr/>
        </p:nvSpPr>
        <p:spPr>
          <a:xfrm>
            <a:off x="157160" y="5506421"/>
            <a:ext cx="3246300" cy="369300"/>
          </a:xfrm>
          <a:prstGeom prst="rect">
            <a:avLst/>
          </a:prstGeom>
          <a:noFill/>
          <a:ln>
            <a:noFill/>
          </a:ln>
        </p:spPr>
        <p:txBody>
          <a:bodyPr anchorCtr="0" anchor="t" bIns="45700" lIns="91425" spcFirstLastPara="1" rIns="91425" wrap="square" tIns="45700">
            <a:spAutoFit/>
          </a:bodyPr>
          <a:lstStyle/>
          <a:p>
            <a:pPr indent="-444500" lvl="0" marL="457200" marR="0" rtl="0" algn="l">
              <a:lnSpc>
                <a:spcPct val="100000"/>
              </a:lnSpc>
              <a:spcBef>
                <a:spcPts val="0"/>
              </a:spcBef>
              <a:spcAft>
                <a:spcPts val="0"/>
              </a:spcAft>
              <a:buClr>
                <a:schemeClr val="dk1"/>
              </a:buClr>
              <a:buSzPts val="1800"/>
              <a:buFont typeface="Arial"/>
              <a:buAutoNum type="arabicPeriod" startAt="3"/>
            </a:pPr>
            <a:r>
              <a:rPr b="1" i="0" lang="en-US" sz="1800" u="none" cap="none" strike="noStrike">
                <a:solidFill>
                  <a:schemeClr val="dk1"/>
                </a:solidFill>
                <a:latin typeface="Calibri"/>
                <a:ea typeface="Calibri"/>
                <a:cs typeface="Calibri"/>
                <a:sym typeface="Calibri"/>
              </a:rPr>
              <a:t>Συνθέστε και εφαρμόστε</a:t>
            </a:r>
            <a:endParaRPr b="0" i="0" sz="1800" u="none" cap="none" strike="noStrike">
              <a:solidFill>
                <a:srgbClr val="000000"/>
              </a:solidFill>
              <a:latin typeface="Calibri"/>
              <a:ea typeface="Calibri"/>
              <a:cs typeface="Calibri"/>
              <a:sym typeface="Calibri"/>
            </a:endParaRPr>
          </a:p>
        </p:txBody>
      </p:sp>
      <p:sp>
        <p:nvSpPr>
          <p:cNvPr id="132" name="Google Shape;132;p10"/>
          <p:cNvSpPr txBox="1"/>
          <p:nvPr/>
        </p:nvSpPr>
        <p:spPr>
          <a:xfrm>
            <a:off x="3623732" y="5400243"/>
            <a:ext cx="7044300" cy="923400"/>
          </a:xfrm>
          <a:prstGeom prst="rect">
            <a:avLst/>
          </a:prstGeom>
          <a:noFill/>
          <a:ln>
            <a:noFill/>
          </a:ln>
        </p:spPr>
        <p:txBody>
          <a:bodyPr anchorCtr="0" anchor="t" bIns="45700" lIns="91425" spcFirstLastPara="1" rIns="91425" wrap="square" tIns="45700">
            <a:spAutoFit/>
          </a:bodyPr>
          <a:lstStyle/>
          <a:p>
            <a:pPr indent="-273050" lvl="0" marL="285750" marR="0" rtl="0" algn="l">
              <a:lnSpc>
                <a:spcPct val="100000"/>
              </a:lnSpc>
              <a:spcBef>
                <a:spcPts val="0"/>
              </a:spcBef>
              <a:spcAft>
                <a:spcPts val="0"/>
              </a:spcAft>
              <a:buClr>
                <a:srgbClr val="000000"/>
              </a:buClr>
              <a:buSzPts val="1800"/>
              <a:buFont typeface="Arial"/>
              <a:buChar char="•"/>
            </a:pPr>
            <a:r>
              <a:rPr b="0" i="0" lang="en-US" sz="1800" u="none" cap="none" strike="noStrike">
                <a:solidFill>
                  <a:srgbClr val="000000"/>
                </a:solidFill>
                <a:latin typeface="Calibri"/>
                <a:ea typeface="Calibri"/>
                <a:cs typeface="Calibri"/>
                <a:sym typeface="Calibri"/>
              </a:rPr>
              <a:t>Συνδυάστε τις γνώσεις για να συνδιαμορφώσετε ένα σύντομο σενάριο στην τάξη σχετικά με την προστασία της ιδιωτικής ζωής των δεδομένων</a:t>
            </a:r>
            <a:endParaRPr b="0" i="0" sz="1800" u="none" cap="none" strike="noStrike">
              <a:solidFill>
                <a:schemeClr val="dk1"/>
              </a:solidFill>
              <a:latin typeface="Calibri"/>
              <a:ea typeface="Calibri"/>
              <a:cs typeface="Calibri"/>
              <a:sym typeface="Calibri"/>
            </a:endParaRPr>
          </a:p>
        </p:txBody>
      </p:sp>
      <p:sp>
        <p:nvSpPr>
          <p:cNvPr id="133" name="Google Shape;133;p10"/>
          <p:cNvSpPr txBox="1"/>
          <p:nvPr/>
        </p:nvSpPr>
        <p:spPr>
          <a:xfrm>
            <a:off x="157159" y="6206418"/>
            <a:ext cx="3246300" cy="369300"/>
          </a:xfrm>
          <a:prstGeom prst="rect">
            <a:avLst/>
          </a:prstGeom>
          <a:noFill/>
          <a:ln>
            <a:noFill/>
          </a:ln>
        </p:spPr>
        <p:txBody>
          <a:bodyPr anchorCtr="0" anchor="t" bIns="45700" lIns="91425" spcFirstLastPara="1" rIns="91425" wrap="square" tIns="45700">
            <a:spAutoFit/>
          </a:bodyPr>
          <a:lstStyle/>
          <a:p>
            <a:pPr indent="-444500" lvl="0" marL="457200" marR="0" rtl="0" algn="l">
              <a:lnSpc>
                <a:spcPct val="100000"/>
              </a:lnSpc>
              <a:spcBef>
                <a:spcPts val="0"/>
              </a:spcBef>
              <a:spcAft>
                <a:spcPts val="0"/>
              </a:spcAft>
              <a:buClr>
                <a:schemeClr val="dk1"/>
              </a:buClr>
              <a:buSzPts val="1800"/>
              <a:buFont typeface="Arial"/>
              <a:buAutoNum type="arabicPeriod" startAt="4"/>
            </a:pPr>
            <a:r>
              <a:rPr b="1" i="0" lang="en-US" sz="1800" u="none" cap="none" strike="noStrike">
                <a:solidFill>
                  <a:schemeClr val="dk1"/>
                </a:solidFill>
                <a:latin typeface="Calibri"/>
                <a:ea typeface="Calibri"/>
                <a:cs typeface="Calibri"/>
                <a:sym typeface="Calibri"/>
              </a:rPr>
              <a:t>Αναστοχασμός</a:t>
            </a:r>
            <a:endParaRPr b="0" i="0" sz="1800" u="none" cap="none" strike="noStrike">
              <a:solidFill>
                <a:srgbClr val="000000"/>
              </a:solidFill>
              <a:latin typeface="Calibri"/>
              <a:ea typeface="Calibri"/>
              <a:cs typeface="Calibri"/>
              <a:sym typeface="Calibri"/>
            </a:endParaRPr>
          </a:p>
        </p:txBody>
      </p:sp>
      <p:sp>
        <p:nvSpPr>
          <p:cNvPr id="134" name="Google Shape;134;p10"/>
          <p:cNvSpPr txBox="1"/>
          <p:nvPr/>
        </p:nvSpPr>
        <p:spPr>
          <a:xfrm>
            <a:off x="3606799" y="6232168"/>
            <a:ext cx="7044300" cy="369300"/>
          </a:xfrm>
          <a:prstGeom prst="rect">
            <a:avLst/>
          </a:prstGeom>
          <a:noFill/>
          <a:ln>
            <a:noFill/>
          </a:ln>
        </p:spPr>
        <p:txBody>
          <a:bodyPr anchorCtr="0" anchor="t" bIns="45700" lIns="91425" spcFirstLastPara="1" rIns="91425" wrap="square" tIns="45700">
            <a:spAutoFit/>
          </a:bodyPr>
          <a:lstStyle/>
          <a:p>
            <a:pPr indent="-273050" lvl="0" marL="285750" marR="0" rtl="0" algn="l">
              <a:lnSpc>
                <a:spcPct val="100000"/>
              </a:lnSpc>
              <a:spcBef>
                <a:spcPts val="0"/>
              </a:spcBef>
              <a:spcAft>
                <a:spcPts val="0"/>
              </a:spcAft>
              <a:buClr>
                <a:srgbClr val="000000"/>
              </a:buClr>
              <a:buSzPts val="1800"/>
              <a:buFont typeface="Arial"/>
              <a:buChar char="•"/>
            </a:pPr>
            <a:r>
              <a:rPr b="0" i="0" lang="en-US" sz="1800" u="none" cap="none" strike="noStrike">
                <a:solidFill>
                  <a:srgbClr val="000000"/>
                </a:solidFill>
                <a:latin typeface="Calibri"/>
                <a:ea typeface="Calibri"/>
                <a:cs typeface="Calibri"/>
                <a:sym typeface="Calibri"/>
              </a:rPr>
              <a:t>Συζήτηση στην ολομέλεια</a:t>
            </a:r>
            <a:endParaRPr b="0" i="0" sz="1800" u="none" cap="none" strike="noStrike">
              <a:solidFill>
                <a:schemeClr val="dk1"/>
              </a:solidFill>
              <a:latin typeface="Calibri"/>
              <a:ea typeface="Calibri"/>
              <a:cs typeface="Calibri"/>
              <a:sym typeface="Calibri"/>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9" name="Shape 139"/>
        <p:cNvGrpSpPr/>
        <p:nvPr/>
      </p:nvGrpSpPr>
      <p:grpSpPr>
        <a:xfrm>
          <a:off x="0" y="0"/>
          <a:ext cx="0" cy="0"/>
          <a:chOff x="0" y="0"/>
          <a:chExt cx="0" cy="0"/>
        </a:xfrm>
      </p:grpSpPr>
      <p:sp>
        <p:nvSpPr>
          <p:cNvPr id="140" name="Google Shape;140;p11"/>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b="1" lang="en-US" sz="3200"/>
              <a:t>Καταιγισμός ιδεών RoundRobin</a:t>
            </a:r>
            <a:endParaRPr b="1" sz="3200"/>
          </a:p>
        </p:txBody>
      </p:sp>
      <p:sp>
        <p:nvSpPr>
          <p:cNvPr id="141" name="Google Shape;141;p11"/>
          <p:cNvSpPr txBox="1"/>
          <p:nvPr>
            <p:ph idx="2" type="body"/>
          </p:nvPr>
        </p:nvSpPr>
        <p:spPr>
          <a:xfrm>
            <a:off x="149679" y="797521"/>
            <a:ext cx="6177642" cy="566979"/>
          </a:xfrm>
          <a:prstGeom prst="rect">
            <a:avLst/>
          </a:prstGeom>
          <a:noFill/>
          <a:ln>
            <a:noFill/>
          </a:ln>
        </p:spPr>
        <p:txBody>
          <a:bodyPr anchorCtr="0" anchor="t" bIns="45700" lIns="91425" spcFirstLastPara="1" rIns="91425" wrap="square" tIns="45700">
            <a:noAutofit/>
          </a:bodyPr>
          <a:lstStyle/>
          <a:p>
            <a:pPr indent="-228600" lvl="0" marL="457200" marR="0" rtl="0" algn="l">
              <a:lnSpc>
                <a:spcPct val="90000"/>
              </a:lnSpc>
              <a:spcBef>
                <a:spcPts val="1000"/>
              </a:spcBef>
              <a:spcAft>
                <a:spcPts val="0"/>
              </a:spcAft>
              <a:buClr>
                <a:schemeClr val="accent4"/>
              </a:buClr>
              <a:buSzPts val="1800"/>
              <a:buFont typeface="Arial"/>
              <a:buNone/>
            </a:pPr>
            <a:r>
              <a:rPr lang="en-US" u="sng">
                <a:solidFill>
                  <a:schemeClr val="hlink"/>
                </a:solidFill>
                <a:hlinkClick r:id="rId3"/>
              </a:rPr>
              <a:t>https://www.youtube.com/watch?v=tMBu5XZs-LA</a:t>
            </a:r>
            <a:endParaRPr u="sng">
              <a:solidFill>
                <a:schemeClr val="hlink"/>
              </a:solidFill>
            </a:endParaRPr>
          </a:p>
          <a:p>
            <a:pPr indent="-228600" lvl="0" marL="457200" marR="0" rtl="0" algn="l">
              <a:lnSpc>
                <a:spcPct val="90000"/>
              </a:lnSpc>
              <a:spcBef>
                <a:spcPts val="1000"/>
              </a:spcBef>
              <a:spcAft>
                <a:spcPts val="0"/>
              </a:spcAft>
              <a:buClr>
                <a:schemeClr val="accent4"/>
              </a:buClr>
              <a:buSzPts val="1800"/>
              <a:buFont typeface="Arial"/>
              <a:buNone/>
            </a:pPr>
            <a:r>
              <a:t/>
            </a:r>
            <a:endParaRPr u="sng">
              <a:solidFill>
                <a:schemeClr val="hlink"/>
              </a:solidFill>
            </a:endParaRPr>
          </a:p>
          <a:p>
            <a:pPr indent="-228600" lvl="0" marL="457200" marR="0" rtl="0" algn="l">
              <a:lnSpc>
                <a:spcPct val="90000"/>
              </a:lnSpc>
              <a:spcBef>
                <a:spcPts val="1000"/>
              </a:spcBef>
              <a:spcAft>
                <a:spcPts val="0"/>
              </a:spcAft>
              <a:buClr>
                <a:schemeClr val="accent4"/>
              </a:buClr>
              <a:buSzPts val="1800"/>
              <a:buFont typeface="Arial"/>
              <a:buNone/>
            </a:pPr>
            <a:r>
              <a:t/>
            </a:r>
            <a:endParaRPr u="sng">
              <a:solidFill>
                <a:schemeClr val="hlink"/>
              </a:solidFill>
            </a:endParaRPr>
          </a:p>
        </p:txBody>
      </p:sp>
      <p:pic>
        <p:nvPicPr>
          <p:cNvPr id="142" name="Google Shape;142;p11">
            <a:hlinkClick r:id="rId4"/>
          </p:cNvPr>
          <p:cNvPicPr preferRelativeResize="0"/>
          <p:nvPr/>
        </p:nvPicPr>
        <p:blipFill rotWithShape="1">
          <a:blip r:embed="rId5">
            <a:alphaModFix/>
          </a:blip>
          <a:srcRect b="0" l="0" r="0" t="0"/>
          <a:stretch/>
        </p:blipFill>
        <p:spPr>
          <a:xfrm>
            <a:off x="2008337" y="1364500"/>
            <a:ext cx="8123615" cy="5240458"/>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7" name="Shape 147"/>
        <p:cNvGrpSpPr/>
        <p:nvPr/>
      </p:nvGrpSpPr>
      <p:grpSpPr>
        <a:xfrm>
          <a:off x="0" y="0"/>
          <a:ext cx="0" cy="0"/>
          <a:chOff x="0" y="0"/>
          <a:chExt cx="0" cy="0"/>
        </a:xfrm>
      </p:grpSpPr>
      <p:sp>
        <p:nvSpPr>
          <p:cNvPr id="148" name="Google Shape;148;p12"/>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b="1" lang="en-US" sz="3200"/>
              <a:t>Ιστορικό &amp; θεωρητικές βάσεις</a:t>
            </a:r>
            <a:endParaRPr b="1" sz="3200"/>
          </a:p>
        </p:txBody>
      </p:sp>
      <p:sp>
        <p:nvSpPr>
          <p:cNvPr id="149" name="Google Shape;149;p12"/>
          <p:cNvSpPr txBox="1"/>
          <p:nvPr>
            <p:ph idx="2" type="body"/>
          </p:nvPr>
        </p:nvSpPr>
        <p:spPr>
          <a:xfrm>
            <a:off x="97971" y="1462685"/>
            <a:ext cx="11944350" cy="3414115"/>
          </a:xfrm>
          <a:prstGeom prst="rect">
            <a:avLst/>
          </a:prstGeom>
          <a:noFill/>
          <a:ln>
            <a:noFill/>
          </a:ln>
        </p:spPr>
        <p:txBody>
          <a:bodyPr anchorCtr="0" anchor="t" bIns="45700" lIns="91425" spcFirstLastPara="1" rIns="91425" wrap="square" tIns="45700">
            <a:noAutofit/>
          </a:bodyPr>
          <a:lstStyle/>
          <a:p>
            <a:pPr indent="-285750" lvl="0" marL="514350" marR="0" rtl="0" algn="l">
              <a:lnSpc>
                <a:spcPct val="90000"/>
              </a:lnSpc>
              <a:spcBef>
                <a:spcPts val="1000"/>
              </a:spcBef>
              <a:spcAft>
                <a:spcPts val="0"/>
              </a:spcAft>
              <a:buClr>
                <a:schemeClr val="accent4"/>
              </a:buClr>
              <a:buSzPts val="1800"/>
              <a:buFont typeface="Arial"/>
              <a:buChar char="•"/>
            </a:pPr>
            <a:r>
              <a:rPr lang="en-US" sz="2800"/>
              <a:t>Προέρχεται από τις τεχνικές καταιγισμού ιδεών (Osborn, 1953).</a:t>
            </a:r>
            <a:endParaRPr sz="2800"/>
          </a:p>
          <a:p>
            <a:pPr indent="-285750" lvl="0" marL="514350" marR="0" rtl="0" algn="l">
              <a:lnSpc>
                <a:spcPct val="90000"/>
              </a:lnSpc>
              <a:spcBef>
                <a:spcPts val="1000"/>
              </a:spcBef>
              <a:spcAft>
                <a:spcPts val="0"/>
              </a:spcAft>
              <a:buClr>
                <a:schemeClr val="accent4"/>
              </a:buClr>
              <a:buSzPts val="1800"/>
              <a:buFont typeface="Arial"/>
              <a:buChar char="•"/>
            </a:pPr>
            <a:r>
              <a:rPr lang="en-US" sz="2800"/>
              <a:t>Θεμελιώνεται στη θεωρία της ισότητας (Adams, 1965) - δίκαιη κατανομή της συμμετοχής.</a:t>
            </a:r>
            <a:endParaRPr sz="2800"/>
          </a:p>
          <a:p>
            <a:pPr indent="-285750" lvl="0" marL="514350" marR="0" rtl="0" algn="l">
              <a:lnSpc>
                <a:spcPct val="90000"/>
              </a:lnSpc>
              <a:spcBef>
                <a:spcPts val="1000"/>
              </a:spcBef>
              <a:spcAft>
                <a:spcPts val="0"/>
              </a:spcAft>
              <a:buClr>
                <a:schemeClr val="accent4"/>
              </a:buClr>
              <a:buSzPts val="1800"/>
              <a:buFont typeface="Arial"/>
              <a:buChar char="•"/>
            </a:pPr>
            <a:r>
              <a:rPr lang="en-US" sz="2800"/>
              <a:t>Αποδείχθηκε ότι αυξάνει την ποικιλομορφία των ιδεών κατά 40% (Topping, 2009).</a:t>
            </a:r>
            <a:endParaRPr sz="2800"/>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4" name="Shape 154"/>
        <p:cNvGrpSpPr/>
        <p:nvPr/>
      </p:nvGrpSpPr>
      <p:grpSpPr>
        <a:xfrm>
          <a:off x="0" y="0"/>
          <a:ext cx="0" cy="0"/>
          <a:chOff x="0" y="0"/>
          <a:chExt cx="0" cy="0"/>
        </a:xfrm>
      </p:grpSpPr>
      <p:sp>
        <p:nvSpPr>
          <p:cNvPr id="155" name="Google Shape;155;p13"/>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b="1" lang="en-US" sz="3200"/>
              <a:t>Οφέλη του RoundRobin Brainstorming</a:t>
            </a:r>
            <a:endParaRPr b="1" sz="3200"/>
          </a:p>
        </p:txBody>
      </p:sp>
      <p:sp>
        <p:nvSpPr>
          <p:cNvPr id="156" name="Google Shape;156;p13"/>
          <p:cNvSpPr txBox="1"/>
          <p:nvPr>
            <p:ph idx="2" type="body"/>
          </p:nvPr>
        </p:nvSpPr>
        <p:spPr>
          <a:xfrm>
            <a:off x="97971" y="1462685"/>
            <a:ext cx="11944350" cy="5289179"/>
          </a:xfrm>
          <a:prstGeom prst="rect">
            <a:avLst/>
          </a:prstGeom>
          <a:noFill/>
          <a:ln>
            <a:noFill/>
          </a:ln>
        </p:spPr>
        <p:txBody>
          <a:bodyPr anchorCtr="0" anchor="t" bIns="45700" lIns="91425" spcFirstLastPara="1" rIns="91425" wrap="square" tIns="45700">
            <a:noAutofit/>
          </a:bodyPr>
          <a:lstStyle/>
          <a:p>
            <a:pPr indent="-228600" lvl="0" marL="457200" marR="0" rtl="0" algn="l">
              <a:lnSpc>
                <a:spcPct val="90000"/>
              </a:lnSpc>
              <a:spcBef>
                <a:spcPts val="1000"/>
              </a:spcBef>
              <a:spcAft>
                <a:spcPts val="0"/>
              </a:spcAft>
              <a:buClr>
                <a:schemeClr val="accent4"/>
              </a:buClr>
              <a:buSzPts val="1800"/>
              <a:buFont typeface="Arial"/>
              <a:buNone/>
            </a:pPr>
            <a:r>
              <a:rPr b="1" lang="en-US" sz="2800"/>
              <a:t>Ισότητα</a:t>
            </a:r>
            <a:r>
              <a:rPr b="1" lang="en-US" sz="2800"/>
              <a:t>:</a:t>
            </a:r>
            <a:r>
              <a:rPr lang="en-US" sz="2800"/>
              <a:t> Εγγυάται τη συμμετοχή όλων.</a:t>
            </a:r>
            <a:endParaRPr sz="2800"/>
          </a:p>
          <a:p>
            <a:pPr indent="-228600" lvl="0" marL="457200" marR="0" rtl="0" algn="l">
              <a:lnSpc>
                <a:spcPct val="90000"/>
              </a:lnSpc>
              <a:spcBef>
                <a:spcPts val="1000"/>
              </a:spcBef>
              <a:spcAft>
                <a:spcPts val="0"/>
              </a:spcAft>
              <a:buClr>
                <a:schemeClr val="accent4"/>
              </a:buClr>
              <a:buSzPts val="1800"/>
              <a:buFont typeface="Arial"/>
              <a:buNone/>
            </a:pPr>
            <a:r>
              <a:rPr b="1" lang="en-US" sz="2800"/>
              <a:t>Βαθύτερη μάθηση:</a:t>
            </a:r>
            <a:r>
              <a:rPr lang="en-US" sz="2800"/>
              <a:t> Αξιοποιεί τη συλλογική νοημοσύνη.</a:t>
            </a:r>
            <a:endParaRPr sz="2800"/>
          </a:p>
          <a:p>
            <a:pPr indent="-228600" lvl="0" marL="457200" marR="0" rtl="0" algn="l">
              <a:lnSpc>
                <a:spcPct val="90000"/>
              </a:lnSpc>
              <a:spcBef>
                <a:spcPts val="1000"/>
              </a:spcBef>
              <a:spcAft>
                <a:spcPts val="0"/>
              </a:spcAft>
              <a:buClr>
                <a:schemeClr val="accent4"/>
              </a:buClr>
              <a:buSzPts val="1800"/>
              <a:buFont typeface="Arial"/>
              <a:buNone/>
            </a:pPr>
            <a:r>
              <a:rPr b="1" lang="en-US" sz="2800"/>
              <a:t>Αποδοτικότητα: </a:t>
            </a:r>
            <a:r>
              <a:rPr lang="en-US" sz="2800"/>
              <a:t>Μειώνει τις παρεκκλίσεις από το θέμα.</a:t>
            </a:r>
            <a:endParaRPr sz="280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sp>
        <p:nvSpPr>
          <p:cNvPr id="162" name="Google Shape;162;p14"/>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b="1" lang="en-US" sz="2800"/>
              <a:t>Ένα βασικό στοιχείο για την επιτυχία</a:t>
            </a:r>
            <a:endParaRPr b="1" sz="2800"/>
          </a:p>
        </p:txBody>
      </p:sp>
      <p:pic>
        <p:nvPicPr>
          <p:cNvPr descr="Εικόνα που περιέχει κείμενο, στιγμιότυπο οθόνης, διάγραμμα, γραμματοσειρά&#10;&#10;Το περιεχόμενο που δημιουργείται από τεχνολογία AI ενδέχεται να είναι εσφαλμένο." id="163" name="Google Shape;163;p14"/>
          <p:cNvPicPr preferRelativeResize="0"/>
          <p:nvPr/>
        </p:nvPicPr>
        <p:blipFill rotWithShape="1">
          <a:blip r:embed="rId3">
            <a:alphaModFix/>
          </a:blip>
          <a:srcRect b="0" l="0" r="0" t="0"/>
          <a:stretch/>
        </p:blipFill>
        <p:spPr>
          <a:xfrm>
            <a:off x="2974728" y="929611"/>
            <a:ext cx="6242543" cy="5674389"/>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8" name="Shape 168"/>
        <p:cNvGrpSpPr/>
        <p:nvPr/>
      </p:nvGrpSpPr>
      <p:grpSpPr>
        <a:xfrm>
          <a:off x="0" y="0"/>
          <a:ext cx="0" cy="0"/>
          <a:chOff x="0" y="0"/>
          <a:chExt cx="0" cy="0"/>
        </a:xfrm>
      </p:grpSpPr>
      <p:sp>
        <p:nvSpPr>
          <p:cNvPr id="169" name="Google Shape;169;p15"/>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b="1" lang="en-US" sz="2800"/>
              <a:t>Διαδικασία βήμα προς βήμα: Δραστηριότητα 2</a:t>
            </a:r>
            <a:endParaRPr b="1" sz="2800"/>
          </a:p>
        </p:txBody>
      </p:sp>
      <p:sp>
        <p:nvSpPr>
          <p:cNvPr id="170" name="Google Shape;170;p15"/>
          <p:cNvSpPr txBox="1"/>
          <p:nvPr>
            <p:ph idx="2" type="body"/>
          </p:nvPr>
        </p:nvSpPr>
        <p:spPr>
          <a:xfrm>
            <a:off x="97970" y="1100735"/>
            <a:ext cx="11944350" cy="5757265"/>
          </a:xfrm>
          <a:prstGeom prst="rect">
            <a:avLst/>
          </a:prstGeom>
          <a:noFill/>
          <a:ln>
            <a:noFill/>
          </a:ln>
        </p:spPr>
        <p:txBody>
          <a:bodyPr anchorCtr="0" anchor="t" bIns="45700" lIns="91425" spcFirstLastPara="1" rIns="91425" wrap="square" tIns="45700">
            <a:noAutofit/>
          </a:bodyPr>
          <a:lstStyle/>
          <a:p>
            <a:pPr indent="0" lvl="0" marL="228600" rtl="0" algn="l">
              <a:lnSpc>
                <a:spcPct val="90000"/>
              </a:lnSpc>
              <a:spcBef>
                <a:spcPts val="1000"/>
              </a:spcBef>
              <a:spcAft>
                <a:spcPts val="0"/>
              </a:spcAft>
              <a:buSzPts val="1800"/>
              <a:buNone/>
            </a:pPr>
            <a:r>
              <a:rPr b="1" lang="en-US" sz="2400"/>
              <a:t>Σε ομάδες των 3-4 ατόμων: </a:t>
            </a:r>
            <a:endParaRPr b="1" sz="2400"/>
          </a:p>
          <a:p>
            <a:pPr indent="-17144" lvl="0" marL="457200" rtl="0" algn="l">
              <a:lnSpc>
                <a:spcPct val="90000"/>
              </a:lnSpc>
              <a:spcBef>
                <a:spcPts val="1000"/>
              </a:spcBef>
              <a:spcAft>
                <a:spcPts val="0"/>
              </a:spcAft>
              <a:buSzPts val="1800"/>
              <a:buNone/>
            </a:pPr>
            <a:r>
              <a:rPr b="1" i="1" lang="en-US" sz="2400">
                <a:solidFill>
                  <a:schemeClr val="accent1"/>
                </a:solidFill>
              </a:rPr>
              <a:t>Ποιες είναι οι βασικές προκλήσεις ή τα δυνατά σημεία στον τρόπο με τον οποίο διδάσκεται σήμερα η Πληροφορική στη χώρα σας;</a:t>
            </a:r>
            <a:endParaRPr b="1" i="1" sz="2400">
              <a:solidFill>
                <a:schemeClr val="accent1"/>
              </a:solidFill>
            </a:endParaRPr>
          </a:p>
          <a:p>
            <a:pPr indent="-17144" lvl="0" marL="457200" rtl="0" algn="l">
              <a:lnSpc>
                <a:spcPct val="90000"/>
              </a:lnSpc>
              <a:spcBef>
                <a:spcPts val="1000"/>
              </a:spcBef>
              <a:spcAft>
                <a:spcPts val="0"/>
              </a:spcAft>
              <a:buSzPts val="1800"/>
              <a:buNone/>
            </a:pPr>
            <a:r>
              <a:t/>
            </a:r>
            <a:endParaRPr b="1" i="1" sz="2400">
              <a:solidFill>
                <a:schemeClr val="accent1"/>
              </a:solidFill>
            </a:endParaRPr>
          </a:p>
          <a:p>
            <a:pPr indent="-17144" lvl="0" marL="457200" rtl="0" algn="l">
              <a:lnSpc>
                <a:spcPct val="90000"/>
              </a:lnSpc>
              <a:spcBef>
                <a:spcPts val="1000"/>
              </a:spcBef>
              <a:spcAft>
                <a:spcPts val="0"/>
              </a:spcAft>
              <a:buSzPts val="1800"/>
              <a:buNone/>
            </a:pPr>
            <a:r>
              <a:t/>
            </a:r>
            <a:endParaRPr b="1" i="1" sz="1200">
              <a:solidFill>
                <a:schemeClr val="accent1"/>
              </a:solidFill>
            </a:endParaRPr>
          </a:p>
          <a:p>
            <a:pPr indent="-17144" lvl="0" marL="457200" rtl="0" algn="l">
              <a:lnSpc>
                <a:spcPct val="90000"/>
              </a:lnSpc>
              <a:spcBef>
                <a:spcPts val="1000"/>
              </a:spcBef>
              <a:spcAft>
                <a:spcPts val="0"/>
              </a:spcAft>
              <a:buSzPts val="1800"/>
              <a:buNone/>
            </a:pPr>
            <a:r>
              <a:rPr b="1" i="1" lang="en-US" sz="2400" u="sng"/>
              <a:t>ΒΗΜΑΤΑ: </a:t>
            </a:r>
            <a:endParaRPr b="1" i="1" sz="2400" u="sng"/>
          </a:p>
          <a:p>
            <a:pPr indent="-228600" lvl="0" marL="457200" marR="0" rtl="0" algn="l">
              <a:lnSpc>
                <a:spcPct val="90000"/>
              </a:lnSpc>
              <a:spcBef>
                <a:spcPts val="1000"/>
              </a:spcBef>
              <a:spcAft>
                <a:spcPts val="0"/>
              </a:spcAft>
              <a:buClr>
                <a:schemeClr val="accent4"/>
              </a:buClr>
              <a:buSzPts val="1800"/>
              <a:buFont typeface="Arial"/>
              <a:buNone/>
            </a:pPr>
            <a:r>
              <a:rPr b="1" lang="en-US" sz="2400"/>
              <a:t>1. Αναθέστε ρόλους στην ομάδα</a:t>
            </a:r>
            <a:endParaRPr b="1" sz="2400"/>
          </a:p>
          <a:p>
            <a:pPr indent="-228600" lvl="0" marL="457200" marR="0" rtl="0" algn="l">
              <a:lnSpc>
                <a:spcPct val="90000"/>
              </a:lnSpc>
              <a:spcBef>
                <a:spcPts val="1000"/>
              </a:spcBef>
              <a:spcAft>
                <a:spcPts val="0"/>
              </a:spcAft>
              <a:buClr>
                <a:schemeClr val="accent4"/>
              </a:buClr>
              <a:buSzPts val="1800"/>
              <a:buFont typeface="Arial"/>
              <a:buNone/>
            </a:pPr>
            <a:r>
              <a:rPr b="1" lang="en-US" sz="2400"/>
              <a:t>2. Μοιραστείτε εναλλάξ τις ιδέες σας (30 δευτερόλεπτα ο καθένας): </a:t>
            </a:r>
            <a:r>
              <a:rPr lang="en-US" sz="2400"/>
              <a:t>ο καθένας μοιράζεται μία ιδέα χωρίς διακοπή</a:t>
            </a:r>
            <a:endParaRPr sz="2400"/>
          </a:p>
          <a:p>
            <a:pPr indent="-228600" lvl="0" marL="457200" marR="0" rtl="0" algn="l">
              <a:lnSpc>
                <a:spcPct val="90000"/>
              </a:lnSpc>
              <a:spcBef>
                <a:spcPts val="1000"/>
              </a:spcBef>
              <a:spcAft>
                <a:spcPts val="0"/>
              </a:spcAft>
              <a:buClr>
                <a:schemeClr val="accent4"/>
              </a:buClr>
              <a:buSzPts val="1800"/>
              <a:buFont typeface="Arial"/>
              <a:buNone/>
            </a:pPr>
            <a:r>
              <a:rPr b="1" lang="en-US" sz="2400"/>
              <a:t>3. Συγκεντρώστε τις ιδέες (5 λεπτά): </a:t>
            </a:r>
            <a:r>
              <a:rPr lang="en-US" sz="2400"/>
              <a:t>συζητήστε και συγχωνεύστε τις ιδέες σε 2-3 κοινά θέματα</a:t>
            </a:r>
            <a:endParaRPr sz="2400"/>
          </a:p>
          <a:p>
            <a:pPr indent="-228600" lvl="0" marL="457200" marR="0" rtl="0" algn="l">
              <a:lnSpc>
                <a:spcPct val="90000"/>
              </a:lnSpc>
              <a:spcBef>
                <a:spcPts val="1000"/>
              </a:spcBef>
              <a:spcAft>
                <a:spcPts val="0"/>
              </a:spcAft>
              <a:buClr>
                <a:schemeClr val="accent4"/>
              </a:buClr>
              <a:buSzPts val="1800"/>
              <a:buFont typeface="Arial"/>
              <a:buNone/>
            </a:pPr>
            <a:r>
              <a:rPr b="1" lang="en-US" sz="2400"/>
              <a:t>4. Παρουσιάστε σε 1 λεπτό </a:t>
            </a:r>
            <a:endParaRPr b="1" sz="2400"/>
          </a:p>
          <a:p>
            <a:pPr indent="-228600" lvl="0" marL="457200" marR="0" rtl="0" algn="l">
              <a:lnSpc>
                <a:spcPct val="90000"/>
              </a:lnSpc>
              <a:spcBef>
                <a:spcPts val="1000"/>
              </a:spcBef>
              <a:spcAft>
                <a:spcPts val="0"/>
              </a:spcAft>
              <a:buClr>
                <a:schemeClr val="accent4"/>
              </a:buClr>
              <a:buSzPts val="1800"/>
              <a:buFont typeface="Arial"/>
              <a:buNone/>
            </a:pPr>
            <a:r>
              <a:t/>
            </a:r>
            <a:endParaRPr b="1" sz="240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4" name="Shape 174"/>
        <p:cNvGrpSpPr/>
        <p:nvPr/>
      </p:nvGrpSpPr>
      <p:grpSpPr>
        <a:xfrm>
          <a:off x="0" y="0"/>
          <a:ext cx="0" cy="0"/>
          <a:chOff x="0" y="0"/>
          <a:chExt cx="0" cy="0"/>
        </a:xfrm>
      </p:grpSpPr>
      <p:sp>
        <p:nvSpPr>
          <p:cNvPr id="175" name="Google Shape;175;p16"/>
          <p:cNvSpPr txBox="1"/>
          <p:nvPr>
            <p:ph type="title"/>
          </p:nvPr>
        </p:nvSpPr>
        <p:spPr>
          <a:xfrm>
            <a:off x="1343024" y="2539577"/>
            <a:ext cx="9505951" cy="1778845"/>
          </a:xfrm>
          <a:prstGeom prst="rect">
            <a:avLst/>
          </a:prstGeom>
          <a:noFill/>
          <a:ln>
            <a:noFill/>
          </a:ln>
        </p:spPr>
        <p:txBody>
          <a:bodyPr anchorCtr="0" anchor="ctr" bIns="54000" lIns="54000" spcFirstLastPara="1" rIns="54000" wrap="square" tIns="54000">
            <a:noAutofit/>
          </a:bodyPr>
          <a:lstStyle/>
          <a:p>
            <a:pPr indent="0" lvl="0" marL="0" rtl="0" algn="ctr">
              <a:lnSpc>
                <a:spcPct val="90000"/>
              </a:lnSpc>
              <a:spcBef>
                <a:spcPts val="0"/>
              </a:spcBef>
              <a:spcAft>
                <a:spcPts val="0"/>
              </a:spcAft>
              <a:buSzPts val="3800"/>
              <a:buNone/>
            </a:pPr>
            <a:r>
              <a:rPr lang="en-US" sz="4800">
                <a:solidFill>
                  <a:schemeClr val="accent1"/>
                </a:solidFill>
              </a:rPr>
              <a:t>Ποιες προκλήσεις αντιμετωπίσατε κατά τη χρήση της μεθόδου Jigsaw και πώς θα τις αντιμετωπίζατε;</a:t>
            </a:r>
            <a:endParaRPr sz="4800">
              <a:solidFill>
                <a:schemeClr val="accent1"/>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0" name="Shape 180"/>
        <p:cNvGrpSpPr/>
        <p:nvPr/>
      </p:nvGrpSpPr>
      <p:grpSpPr>
        <a:xfrm>
          <a:off x="0" y="0"/>
          <a:ext cx="0" cy="0"/>
          <a:chOff x="0" y="0"/>
          <a:chExt cx="0" cy="0"/>
        </a:xfrm>
      </p:grpSpPr>
      <p:sp>
        <p:nvSpPr>
          <p:cNvPr id="181" name="Google Shape;181;p17"/>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Προκλήσεις στην εφαρμογή (Jigsaw)</a:t>
            </a:r>
            <a:endParaRPr/>
          </a:p>
        </p:txBody>
      </p:sp>
      <p:sp>
        <p:nvSpPr>
          <p:cNvPr id="182" name="Google Shape;182;p17"/>
          <p:cNvSpPr txBox="1"/>
          <p:nvPr>
            <p:ph idx="2" type="body"/>
          </p:nvPr>
        </p:nvSpPr>
        <p:spPr>
          <a:xfrm>
            <a:off x="97970" y="1569542"/>
            <a:ext cx="5101559" cy="4668455"/>
          </a:xfrm>
          <a:prstGeom prst="rect">
            <a:avLst/>
          </a:prstGeom>
          <a:noFill/>
          <a:ln>
            <a:noFill/>
          </a:ln>
        </p:spPr>
        <p:txBody>
          <a:bodyPr anchorCtr="0" anchor="t" bIns="45700" lIns="91425" spcFirstLastPara="1" rIns="91425" wrap="square" tIns="45700">
            <a:noAutofit/>
          </a:bodyPr>
          <a:lstStyle/>
          <a:p>
            <a:pPr indent="-342900" lvl="0" marL="571500" marR="0" rtl="0" algn="l">
              <a:lnSpc>
                <a:spcPct val="90000"/>
              </a:lnSpc>
              <a:spcBef>
                <a:spcPts val="1000"/>
              </a:spcBef>
              <a:spcAft>
                <a:spcPts val="0"/>
              </a:spcAft>
              <a:buClr>
                <a:schemeClr val="accent4"/>
              </a:buClr>
              <a:buSzPts val="1800"/>
              <a:buFont typeface="Arial"/>
              <a:buAutoNum type="arabicPeriod"/>
            </a:pPr>
            <a:r>
              <a:rPr b="1" lang="en-US" sz="2400"/>
              <a:t>Άνιση </a:t>
            </a:r>
            <a:r>
              <a:rPr b="1" lang="en-US" sz="2400"/>
              <a:t>συμμετοχή</a:t>
            </a:r>
            <a:endParaRPr b="1" sz="2400"/>
          </a:p>
          <a:p>
            <a:pPr indent="-9525" lvl="0" marL="457200" marR="0" rtl="0" algn="l">
              <a:lnSpc>
                <a:spcPct val="90000"/>
              </a:lnSpc>
              <a:spcBef>
                <a:spcPts val="1000"/>
              </a:spcBef>
              <a:spcAft>
                <a:spcPts val="0"/>
              </a:spcAft>
              <a:buClr>
                <a:schemeClr val="accent4"/>
              </a:buClr>
              <a:buSzPts val="1800"/>
              <a:buFont typeface="Arial"/>
              <a:buNone/>
            </a:pPr>
            <a:r>
              <a:rPr lang="en-US" sz="2400"/>
              <a:t>Ορισμένα μέλη κυριαρχούν- άλλα σιωπούν.</a:t>
            </a:r>
            <a:endParaRPr sz="2400"/>
          </a:p>
          <a:p>
            <a:pPr indent="-457200" lvl="0" marL="685800" marR="0" rtl="0" algn="l">
              <a:lnSpc>
                <a:spcPct val="90000"/>
              </a:lnSpc>
              <a:spcBef>
                <a:spcPts val="1000"/>
              </a:spcBef>
              <a:spcAft>
                <a:spcPts val="0"/>
              </a:spcAft>
              <a:buClr>
                <a:schemeClr val="accent4"/>
              </a:buClr>
              <a:buSzPts val="1800"/>
              <a:buFont typeface="Arial"/>
              <a:buAutoNum type="arabicPeriod" startAt="2"/>
            </a:pPr>
            <a:r>
              <a:rPr b="1" lang="en-US" sz="2400"/>
              <a:t>Υπερβάσεις χρόνου</a:t>
            </a:r>
            <a:endParaRPr b="1" sz="2400"/>
          </a:p>
          <a:p>
            <a:pPr indent="-9525" lvl="0" marL="457200" marR="0" rtl="0" algn="l">
              <a:lnSpc>
                <a:spcPct val="90000"/>
              </a:lnSpc>
              <a:spcBef>
                <a:spcPts val="1000"/>
              </a:spcBef>
              <a:spcAft>
                <a:spcPts val="0"/>
              </a:spcAft>
              <a:buClr>
                <a:schemeClr val="accent4"/>
              </a:buClr>
              <a:buSzPts val="1800"/>
              <a:buFont typeface="Arial"/>
              <a:buNone/>
            </a:pPr>
            <a:r>
              <a:rPr lang="en-US" sz="2400"/>
              <a:t>Οι ομάδες χάνουν την εστίασή τους ή αφιερώνουν πολύ χρόνο σε μια φάση.</a:t>
            </a:r>
            <a:endParaRPr sz="2400"/>
          </a:p>
          <a:p>
            <a:pPr indent="-457200" lvl="0" marL="685800" marR="0" rtl="0" algn="l">
              <a:lnSpc>
                <a:spcPct val="90000"/>
              </a:lnSpc>
              <a:spcBef>
                <a:spcPts val="1000"/>
              </a:spcBef>
              <a:spcAft>
                <a:spcPts val="0"/>
              </a:spcAft>
              <a:buClr>
                <a:schemeClr val="accent4"/>
              </a:buClr>
              <a:buSzPts val="1800"/>
              <a:buFont typeface="Arial"/>
              <a:buAutoNum type="arabicPeriod" startAt="3"/>
            </a:pPr>
            <a:r>
              <a:rPr b="1" lang="en-US" sz="2400"/>
              <a:t>Επιφανειακή σύνθεση</a:t>
            </a:r>
            <a:endParaRPr b="1" sz="2400"/>
          </a:p>
          <a:p>
            <a:pPr indent="-9525" lvl="0" marL="457200" marR="0" rtl="0" algn="l">
              <a:lnSpc>
                <a:spcPct val="90000"/>
              </a:lnSpc>
              <a:spcBef>
                <a:spcPts val="1000"/>
              </a:spcBef>
              <a:spcAft>
                <a:spcPts val="0"/>
              </a:spcAft>
              <a:buClr>
                <a:schemeClr val="accent4"/>
              </a:buClr>
              <a:buSzPts val="1800"/>
              <a:buFont typeface="Arial"/>
              <a:buNone/>
            </a:pPr>
            <a:r>
              <a:rPr lang="en-US" sz="2400"/>
              <a:t>Τα τελικά αποτελέσματα είναι copy-paste, χωρίς ουσιαστική ενσωμάτωση.</a:t>
            </a:r>
            <a:endParaRPr sz="2400"/>
          </a:p>
        </p:txBody>
      </p:sp>
      <p:pic>
        <p:nvPicPr>
          <p:cNvPr descr="Εικόνα που περιέχει κείμενο, στιγμιότυπο οθόνης&#10;&#10;Το περιεχόμενο που δημιουργείται από τεχνολογία AI ενδέχεται να είναι εσφαλμένο." id="183" name="Google Shape;183;p17"/>
          <p:cNvPicPr preferRelativeResize="0"/>
          <p:nvPr/>
        </p:nvPicPr>
        <p:blipFill rotWithShape="1">
          <a:blip r:embed="rId3">
            <a:alphaModFix/>
          </a:blip>
          <a:srcRect b="0" l="0" r="0" t="0"/>
          <a:stretch/>
        </p:blipFill>
        <p:spPr>
          <a:xfrm>
            <a:off x="5593977" y="1569542"/>
            <a:ext cx="5946321" cy="3718915"/>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8" name="Shape 188"/>
        <p:cNvGrpSpPr/>
        <p:nvPr/>
      </p:nvGrpSpPr>
      <p:grpSpPr>
        <a:xfrm>
          <a:off x="0" y="0"/>
          <a:ext cx="0" cy="0"/>
          <a:chOff x="0" y="0"/>
          <a:chExt cx="0" cy="0"/>
        </a:xfrm>
      </p:grpSpPr>
      <p:sp>
        <p:nvSpPr>
          <p:cNvPr id="189" name="Google Shape;189;p18"/>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Λύσεις (Jigsaw)</a:t>
            </a:r>
            <a:endParaRPr/>
          </a:p>
        </p:txBody>
      </p:sp>
      <p:graphicFrame>
        <p:nvGraphicFramePr>
          <p:cNvPr id="190" name="Google Shape;190;p18"/>
          <p:cNvGraphicFramePr/>
          <p:nvPr/>
        </p:nvGraphicFramePr>
        <p:xfrm>
          <a:off x="989532" y="2021375"/>
          <a:ext cx="3000000" cy="3000000"/>
        </p:xfrm>
        <a:graphic>
          <a:graphicData uri="http://schemas.openxmlformats.org/drawingml/2006/table">
            <a:tbl>
              <a:tblPr bandRow="1" firstRow="1">
                <a:noFill/>
                <a:tableStyleId>{D3A39C9F-2955-4D92-BCDB-AAA3D28CAEED}</a:tableStyleId>
              </a:tblPr>
              <a:tblGrid>
                <a:gridCol w="3761750"/>
                <a:gridCol w="6451175"/>
              </a:tblGrid>
              <a:tr h="776950">
                <a:tc>
                  <a:txBody>
                    <a:bodyPr/>
                    <a:lstStyle/>
                    <a:p>
                      <a:pPr indent="0" lvl="0" marL="0" marR="0" rtl="0" algn="ctr">
                        <a:lnSpc>
                          <a:spcPct val="100000"/>
                        </a:lnSpc>
                        <a:spcBef>
                          <a:spcPts val="0"/>
                        </a:spcBef>
                        <a:spcAft>
                          <a:spcPts val="0"/>
                        </a:spcAft>
                        <a:buClr>
                          <a:srgbClr val="000000"/>
                        </a:buClr>
                        <a:buSzPts val="2800"/>
                        <a:buFont typeface="Arial"/>
                        <a:buNone/>
                      </a:pPr>
                      <a:r>
                        <a:rPr lang="en-US" sz="2800" u="none" cap="none" strike="noStrike">
                          <a:solidFill>
                            <a:schemeClr val="lt2"/>
                          </a:solidFill>
                          <a:latin typeface="Calibri"/>
                          <a:ea typeface="Calibri"/>
                          <a:cs typeface="Calibri"/>
                          <a:sym typeface="Calibri"/>
                        </a:rPr>
                        <a:t>Πρόκληση</a:t>
                      </a:r>
                      <a:endParaRPr sz="2800" u="none" cap="none" strike="noStrike">
                        <a:solidFill>
                          <a:schemeClr val="lt2"/>
                        </a:solidFill>
                        <a:latin typeface="Calibri"/>
                        <a:ea typeface="Calibri"/>
                        <a:cs typeface="Calibri"/>
                        <a:sym typeface="Calibri"/>
                      </a:endParaRPr>
                    </a:p>
                  </a:txBody>
                  <a:tcPr marT="45725" marB="45725" marR="91450" marL="91450"/>
                </a:tc>
                <a:tc>
                  <a:txBody>
                    <a:bodyPr/>
                    <a:lstStyle/>
                    <a:p>
                      <a:pPr indent="0" lvl="0" marL="0" marR="0" rtl="0" algn="ctr">
                        <a:lnSpc>
                          <a:spcPct val="100000"/>
                        </a:lnSpc>
                        <a:spcBef>
                          <a:spcPts val="0"/>
                        </a:spcBef>
                        <a:spcAft>
                          <a:spcPts val="0"/>
                        </a:spcAft>
                        <a:buClr>
                          <a:srgbClr val="000000"/>
                        </a:buClr>
                        <a:buSzPts val="2800"/>
                        <a:buFont typeface="Arial"/>
                        <a:buNone/>
                      </a:pPr>
                      <a:r>
                        <a:rPr lang="en-US" sz="2800" u="none" cap="none" strike="noStrike">
                          <a:solidFill>
                            <a:schemeClr val="lt2"/>
                          </a:solidFill>
                          <a:latin typeface="Calibri"/>
                          <a:ea typeface="Calibri"/>
                          <a:cs typeface="Calibri"/>
                          <a:sym typeface="Calibri"/>
                        </a:rPr>
                        <a:t>Λύση</a:t>
                      </a:r>
                      <a:endParaRPr sz="2800" u="none" cap="none" strike="noStrike">
                        <a:solidFill>
                          <a:schemeClr val="lt2"/>
                        </a:solidFill>
                        <a:latin typeface="Calibri"/>
                        <a:ea typeface="Calibri"/>
                        <a:cs typeface="Calibri"/>
                        <a:sym typeface="Calibri"/>
                      </a:endParaRPr>
                    </a:p>
                  </a:txBody>
                  <a:tcPr marT="45725" marB="45725" marR="91450" marL="91450"/>
                </a:tc>
              </a:tr>
              <a:tr h="776950">
                <a:tc>
                  <a:txBody>
                    <a:bodyPr/>
                    <a:lstStyle/>
                    <a:p>
                      <a:pPr indent="0" lvl="0" marL="0" marR="0" rtl="0" algn="l">
                        <a:lnSpc>
                          <a:spcPct val="100000"/>
                        </a:lnSpc>
                        <a:spcBef>
                          <a:spcPts val="0"/>
                        </a:spcBef>
                        <a:spcAft>
                          <a:spcPts val="0"/>
                        </a:spcAft>
                        <a:buClr>
                          <a:srgbClr val="000000"/>
                        </a:buClr>
                        <a:buSzPts val="2400"/>
                        <a:buFont typeface="Arial"/>
                        <a:buNone/>
                      </a:pPr>
                      <a:r>
                        <a:rPr lang="en-US" sz="2400">
                          <a:latin typeface="Calibri"/>
                          <a:ea typeface="Calibri"/>
                          <a:cs typeface="Calibri"/>
                          <a:sym typeface="Calibri"/>
                        </a:rPr>
                        <a:t>Άνιση </a:t>
                      </a:r>
                      <a:r>
                        <a:rPr lang="en-US" sz="2400" u="none" cap="none" strike="noStrike">
                          <a:latin typeface="Calibri"/>
                          <a:ea typeface="Calibri"/>
                          <a:cs typeface="Calibri"/>
                          <a:sym typeface="Calibri"/>
                        </a:rPr>
                        <a:t>συμμετοχή</a:t>
                      </a:r>
                      <a:endParaRPr sz="2400" u="none" cap="none" strike="noStrike">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400"/>
                        <a:buFont typeface="Arial"/>
                        <a:buNone/>
                      </a:pPr>
                      <a:r>
                        <a:t/>
                      </a:r>
                      <a:endParaRPr sz="2400" u="none" cap="none" strike="noStrike">
                        <a:latin typeface="Calibri"/>
                        <a:ea typeface="Calibri"/>
                        <a:cs typeface="Calibri"/>
                        <a:sym typeface="Calibri"/>
                      </a:endParaRPr>
                    </a:p>
                  </a:txBody>
                  <a:tcPr marT="45725" marB="45725" marR="91450" marL="91450"/>
                </a:tc>
                <a:tc>
                  <a:txBody>
                    <a:bodyPr/>
                    <a:lstStyle/>
                    <a:p>
                      <a:pPr indent="0" lvl="0" marL="0" marR="0" rtl="0" algn="l">
                        <a:lnSpc>
                          <a:spcPct val="100000"/>
                        </a:lnSpc>
                        <a:spcBef>
                          <a:spcPts val="0"/>
                        </a:spcBef>
                        <a:spcAft>
                          <a:spcPts val="0"/>
                        </a:spcAft>
                        <a:buClr>
                          <a:srgbClr val="000000"/>
                        </a:buClr>
                        <a:buSzPts val="2400"/>
                        <a:buFont typeface="Arial"/>
                        <a:buNone/>
                      </a:pPr>
                      <a:r>
                        <a:rPr lang="en-US" sz="2400" u="none" cap="none" strike="noStrike">
                          <a:latin typeface="Calibri"/>
                          <a:ea typeface="Calibri"/>
                          <a:cs typeface="Calibri"/>
                          <a:sym typeface="Calibri"/>
                        </a:rPr>
                        <a:t>Ανάθεση ρόλων (π.χ. χρονομέτρης)</a:t>
                      </a:r>
                      <a:endParaRPr sz="2400" u="none" cap="none" strike="noStrike">
                        <a:latin typeface="Calibri"/>
                        <a:ea typeface="Calibri"/>
                        <a:cs typeface="Calibri"/>
                        <a:sym typeface="Calibri"/>
                      </a:endParaRPr>
                    </a:p>
                  </a:txBody>
                  <a:tcPr marT="45725" marB="45725" marR="91450" marL="91450"/>
                </a:tc>
              </a:tr>
              <a:tr h="776950">
                <a:tc>
                  <a:txBody>
                    <a:bodyPr/>
                    <a:lstStyle/>
                    <a:p>
                      <a:pPr indent="0" lvl="0" marL="0" marR="0" rtl="0" algn="l">
                        <a:lnSpc>
                          <a:spcPct val="100000"/>
                        </a:lnSpc>
                        <a:spcBef>
                          <a:spcPts val="0"/>
                        </a:spcBef>
                        <a:spcAft>
                          <a:spcPts val="0"/>
                        </a:spcAft>
                        <a:buClr>
                          <a:srgbClr val="000000"/>
                        </a:buClr>
                        <a:buSzPts val="2400"/>
                        <a:buFont typeface="Arial"/>
                        <a:buNone/>
                      </a:pPr>
                      <a:r>
                        <a:rPr lang="en-US" sz="2400" u="none" cap="none" strike="noStrike">
                          <a:latin typeface="Calibri"/>
                          <a:ea typeface="Calibri"/>
                          <a:cs typeface="Calibri"/>
                          <a:sym typeface="Calibri"/>
                        </a:rPr>
                        <a:t>Υπερβάσεις χρόνου</a:t>
                      </a:r>
                      <a:endParaRPr sz="2400" u="none" cap="none" strike="noStrike">
                        <a:latin typeface="Calibri"/>
                        <a:ea typeface="Calibri"/>
                        <a:cs typeface="Calibri"/>
                        <a:sym typeface="Calibri"/>
                      </a:endParaRPr>
                    </a:p>
                  </a:txBody>
                  <a:tcPr marT="45725" marB="45725" marR="91450" marL="91450"/>
                </a:tc>
                <a:tc>
                  <a:txBody>
                    <a:bodyPr/>
                    <a:lstStyle/>
                    <a:p>
                      <a:pPr indent="0" lvl="0" marL="0" marR="0" rtl="0" algn="l">
                        <a:lnSpc>
                          <a:spcPct val="100000"/>
                        </a:lnSpc>
                        <a:spcBef>
                          <a:spcPts val="0"/>
                        </a:spcBef>
                        <a:spcAft>
                          <a:spcPts val="0"/>
                        </a:spcAft>
                        <a:buClr>
                          <a:srgbClr val="000000"/>
                        </a:buClr>
                        <a:buSzPts val="2400"/>
                        <a:buFont typeface="Arial"/>
                        <a:buNone/>
                      </a:pPr>
                      <a:r>
                        <a:rPr lang="en-US" sz="2400" u="none" cap="none" strike="noStrike">
                          <a:latin typeface="Calibri"/>
                          <a:ea typeface="Calibri"/>
                          <a:cs typeface="Calibri"/>
                          <a:sym typeface="Calibri"/>
                        </a:rPr>
                        <a:t>Χρήση ορατών χρονομέτρων αντίστροφης μέτρησης</a:t>
                      </a:r>
                      <a:endParaRPr sz="2400" u="none" cap="none" strike="noStrike">
                        <a:latin typeface="Calibri"/>
                        <a:ea typeface="Calibri"/>
                        <a:cs typeface="Calibri"/>
                        <a:sym typeface="Calibri"/>
                      </a:endParaRPr>
                    </a:p>
                  </a:txBody>
                  <a:tcPr marT="45725" marB="45725" marR="91450" marL="91450"/>
                </a:tc>
              </a:tr>
              <a:tr h="776950">
                <a:tc>
                  <a:txBody>
                    <a:bodyPr/>
                    <a:lstStyle/>
                    <a:p>
                      <a:pPr indent="0" lvl="0" marL="0" marR="0" rtl="0" algn="l">
                        <a:lnSpc>
                          <a:spcPct val="100000"/>
                        </a:lnSpc>
                        <a:spcBef>
                          <a:spcPts val="0"/>
                        </a:spcBef>
                        <a:spcAft>
                          <a:spcPts val="0"/>
                        </a:spcAft>
                        <a:buClr>
                          <a:srgbClr val="000000"/>
                        </a:buClr>
                        <a:buSzPts val="2400"/>
                        <a:buFont typeface="Arial"/>
                        <a:buNone/>
                      </a:pPr>
                      <a:r>
                        <a:rPr lang="en-US" sz="2400" u="none" cap="none" strike="noStrike">
                          <a:latin typeface="Calibri"/>
                          <a:ea typeface="Calibri"/>
                          <a:cs typeface="Calibri"/>
                          <a:sym typeface="Calibri"/>
                        </a:rPr>
                        <a:t>Επιφανειακή σύνθεση</a:t>
                      </a:r>
                      <a:endParaRPr sz="2400" u="none" cap="none" strike="noStrike">
                        <a:latin typeface="Calibri"/>
                        <a:ea typeface="Calibri"/>
                        <a:cs typeface="Calibri"/>
                        <a:sym typeface="Calibri"/>
                      </a:endParaRPr>
                    </a:p>
                  </a:txBody>
                  <a:tcPr marT="45725" marB="45725" marR="91450" marL="91450"/>
                </a:tc>
                <a:tc>
                  <a:txBody>
                    <a:bodyPr/>
                    <a:lstStyle/>
                    <a:p>
                      <a:pPr indent="0" lvl="0" marL="0" marR="0" rtl="0" algn="l">
                        <a:lnSpc>
                          <a:spcPct val="100000"/>
                        </a:lnSpc>
                        <a:spcBef>
                          <a:spcPts val="0"/>
                        </a:spcBef>
                        <a:spcAft>
                          <a:spcPts val="0"/>
                        </a:spcAft>
                        <a:buClr>
                          <a:srgbClr val="000000"/>
                        </a:buClr>
                        <a:buSzPts val="2400"/>
                        <a:buFont typeface="Arial"/>
                        <a:buNone/>
                      </a:pPr>
                      <a:r>
                        <a:rPr lang="en-US" sz="2400" u="none" cap="none" strike="noStrike">
                          <a:latin typeface="Calibri"/>
                          <a:ea typeface="Calibri"/>
                          <a:cs typeface="Calibri"/>
                          <a:sym typeface="Calibri"/>
                        </a:rPr>
                        <a:t>Παροχή προτύπων για τη συγχώνευση ιδεών</a:t>
                      </a:r>
                      <a:endParaRPr sz="2400" u="none" cap="none" strike="noStrike">
                        <a:latin typeface="Calibri"/>
                        <a:ea typeface="Calibri"/>
                        <a:cs typeface="Calibri"/>
                        <a:sym typeface="Calibri"/>
                      </a:endParaRPr>
                    </a:p>
                  </a:txBody>
                  <a:tcPr marT="45725" marB="45725" marR="91450" marL="91450"/>
                </a:tc>
              </a:tr>
            </a:tbl>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4" name="Shape 194"/>
        <p:cNvGrpSpPr/>
        <p:nvPr/>
      </p:nvGrpSpPr>
      <p:grpSpPr>
        <a:xfrm>
          <a:off x="0" y="0"/>
          <a:ext cx="0" cy="0"/>
          <a:chOff x="0" y="0"/>
          <a:chExt cx="0" cy="0"/>
        </a:xfrm>
      </p:grpSpPr>
      <p:sp>
        <p:nvSpPr>
          <p:cNvPr id="195" name="Google Shape;195;p19"/>
          <p:cNvSpPr txBox="1"/>
          <p:nvPr>
            <p:ph type="title"/>
          </p:nvPr>
        </p:nvSpPr>
        <p:spPr>
          <a:xfrm>
            <a:off x="1343024" y="2539577"/>
            <a:ext cx="9505951" cy="1778845"/>
          </a:xfrm>
          <a:prstGeom prst="rect">
            <a:avLst/>
          </a:prstGeom>
          <a:noFill/>
          <a:ln>
            <a:noFill/>
          </a:ln>
        </p:spPr>
        <p:txBody>
          <a:bodyPr anchorCtr="0" anchor="ctr" bIns="54000" lIns="54000" spcFirstLastPara="1" rIns="54000" wrap="square" tIns="54000">
            <a:noAutofit/>
          </a:bodyPr>
          <a:lstStyle/>
          <a:p>
            <a:pPr indent="0" lvl="0" marL="0" rtl="0" algn="ctr">
              <a:lnSpc>
                <a:spcPct val="90000"/>
              </a:lnSpc>
              <a:spcBef>
                <a:spcPts val="0"/>
              </a:spcBef>
              <a:spcAft>
                <a:spcPts val="0"/>
              </a:spcAft>
              <a:buSzPts val="3800"/>
              <a:buNone/>
            </a:pPr>
            <a:r>
              <a:rPr lang="en-US" sz="4800">
                <a:solidFill>
                  <a:schemeClr val="accent1"/>
                </a:solidFill>
              </a:rPr>
              <a:t>Ποιες προκλήσεις αντιμετωπίσατε κατά τη χρήση της μεθόδου RoundRobin και πώς θα τις αντιμετωπίζατε;</a:t>
            </a:r>
            <a:endParaRPr sz="4800">
              <a:solidFill>
                <a:schemeClr val="accent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 name="Shape 67"/>
        <p:cNvGrpSpPr/>
        <p:nvPr/>
      </p:nvGrpSpPr>
      <p:grpSpPr>
        <a:xfrm>
          <a:off x="0" y="0"/>
          <a:ext cx="0" cy="0"/>
          <a:chOff x="0" y="0"/>
          <a:chExt cx="0" cy="0"/>
        </a:xfrm>
      </p:grpSpPr>
      <p:sp>
        <p:nvSpPr>
          <p:cNvPr id="68" name="Google Shape;68;p2"/>
          <p:cNvSpPr txBox="1"/>
          <p:nvPr>
            <p:ph type="ctrTitle"/>
          </p:nvPr>
        </p:nvSpPr>
        <p:spPr>
          <a:xfrm>
            <a:off x="281341" y="2155860"/>
            <a:ext cx="5053024" cy="1334100"/>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11111"/>
              <a:buFont typeface="Calibri"/>
              <a:buNone/>
            </a:pPr>
            <a:r>
              <a:rPr lang="en-US"/>
              <a:t>Ενότητα 8: Εργαστήριο: συμμετοχικός σχεδιασμός και αξιολόγηση μαθησιακών σεναρίων για τη διδασκαλία και αξιολόγηση της πληροφορικής στην ανώτερη πρωτοβάθμια και κατώτερη δευτεροβάθμια εκπαίδευση με βάση το Πλαίσιο TINKER</a:t>
            </a:r>
            <a:endParaRPr sz="1800">
              <a:solidFill>
                <a:srgbClr val="000000"/>
              </a:solidFill>
              <a:latin typeface="Calibri"/>
              <a:ea typeface="Calibri"/>
              <a:cs typeface="Calibri"/>
              <a:sym typeface="Calibri"/>
            </a:endParaRPr>
          </a:p>
        </p:txBody>
      </p:sp>
      <p:sp>
        <p:nvSpPr>
          <p:cNvPr id="69" name="Google Shape;69;p2"/>
          <p:cNvSpPr txBox="1"/>
          <p:nvPr>
            <p:ph idx="1" type="subTitle"/>
          </p:nvPr>
        </p:nvSpPr>
        <p:spPr>
          <a:xfrm>
            <a:off x="401325" y="3728025"/>
            <a:ext cx="4892400" cy="1292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1600"/>
              <a:buNone/>
            </a:pPr>
            <a:r>
              <a:rPr lang="en-US" sz="1800">
                <a:solidFill>
                  <a:srgbClr val="1D1D1B"/>
                </a:solidFill>
              </a:rPr>
              <a:t>Υποενότητα 8.1: Συνεργατική δημιουργία αποτελεσματικών μαθησιακών σεναρίων</a:t>
            </a:r>
            <a:endParaRPr sz="1800">
              <a:solidFill>
                <a:srgbClr val="1D1D1B"/>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0" name="Shape 200"/>
        <p:cNvGrpSpPr/>
        <p:nvPr/>
      </p:nvGrpSpPr>
      <p:grpSpPr>
        <a:xfrm>
          <a:off x="0" y="0"/>
          <a:ext cx="0" cy="0"/>
          <a:chOff x="0" y="0"/>
          <a:chExt cx="0" cy="0"/>
        </a:xfrm>
      </p:grpSpPr>
      <p:sp>
        <p:nvSpPr>
          <p:cNvPr id="201" name="Google Shape;201;p20"/>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b="1" lang="en-US" sz="3200"/>
              <a:t>Προκλήσεις στην εφαρμογή (RoundRobin)</a:t>
            </a:r>
            <a:endParaRPr b="1" sz="3200"/>
          </a:p>
        </p:txBody>
      </p:sp>
      <p:pic>
        <p:nvPicPr>
          <p:cNvPr descr="Εικόνα που περιέχει κείμενο, στιγμιότυπο οθόνης&#10;&#10;Το περιεχόμενο που δημιουργείται από τεχνολογία AI ενδέχεται να είναι εσφαλμένο." id="202" name="Google Shape;202;p20"/>
          <p:cNvPicPr preferRelativeResize="0"/>
          <p:nvPr/>
        </p:nvPicPr>
        <p:blipFill rotWithShape="1">
          <a:blip r:embed="rId3">
            <a:alphaModFix/>
          </a:blip>
          <a:srcRect b="0" l="0" r="0" t="0"/>
          <a:stretch/>
        </p:blipFill>
        <p:spPr>
          <a:xfrm>
            <a:off x="5498646" y="1612723"/>
            <a:ext cx="6419850" cy="4303983"/>
          </a:xfrm>
          <a:prstGeom prst="rect">
            <a:avLst/>
          </a:prstGeom>
          <a:noFill/>
          <a:ln>
            <a:noFill/>
          </a:ln>
        </p:spPr>
      </p:pic>
      <p:sp>
        <p:nvSpPr>
          <p:cNvPr id="203" name="Google Shape;203;p20"/>
          <p:cNvSpPr txBox="1"/>
          <p:nvPr/>
        </p:nvSpPr>
        <p:spPr>
          <a:xfrm>
            <a:off x="97970" y="1569542"/>
            <a:ext cx="5101559" cy="4668455"/>
          </a:xfrm>
          <a:prstGeom prst="rect">
            <a:avLst/>
          </a:prstGeom>
          <a:noFill/>
          <a:ln>
            <a:noFill/>
          </a:ln>
        </p:spPr>
        <p:txBody>
          <a:bodyPr anchorCtr="0" anchor="t" bIns="45700" lIns="91425" spcFirstLastPara="1" rIns="91425" wrap="square" tIns="45700">
            <a:noAutofit/>
          </a:bodyPr>
          <a:lstStyle/>
          <a:p>
            <a:pPr indent="-342900" lvl="0" marL="571500" marR="0" rtl="0" algn="l">
              <a:lnSpc>
                <a:spcPct val="90000"/>
              </a:lnSpc>
              <a:spcBef>
                <a:spcPts val="1200"/>
              </a:spcBef>
              <a:spcAft>
                <a:spcPts val="0"/>
              </a:spcAft>
              <a:buClr>
                <a:schemeClr val="accent4"/>
              </a:buClr>
              <a:buSzPts val="1800"/>
              <a:buFont typeface="Arial"/>
              <a:buAutoNum type="arabicPeriod"/>
            </a:pPr>
            <a:r>
              <a:rPr b="1" i="0" lang="en-US" sz="2400" u="none" cap="none" strike="noStrike">
                <a:solidFill>
                  <a:schemeClr val="accent4"/>
                </a:solidFill>
                <a:latin typeface="Calibri"/>
                <a:ea typeface="Calibri"/>
                <a:cs typeface="Calibri"/>
                <a:sym typeface="Calibri"/>
              </a:rPr>
              <a:t>Επαναλαμβανόμενες ιδέες</a:t>
            </a:r>
            <a:br>
              <a:rPr b="1" i="0" lang="en-US" sz="2400" u="none" cap="none" strike="noStrike">
                <a:solidFill>
                  <a:schemeClr val="accent4"/>
                </a:solidFill>
                <a:latin typeface="Calibri"/>
                <a:ea typeface="Calibri"/>
                <a:cs typeface="Calibri"/>
                <a:sym typeface="Calibri"/>
              </a:rPr>
            </a:br>
            <a:r>
              <a:rPr b="0" i="0" lang="en-US" sz="2400" u="none" cap="none" strike="noStrike">
                <a:solidFill>
                  <a:schemeClr val="accent4"/>
                </a:solidFill>
                <a:latin typeface="Calibri"/>
                <a:ea typeface="Calibri"/>
                <a:cs typeface="Calibri"/>
                <a:sym typeface="Calibri"/>
              </a:rPr>
              <a:t>Οι απαντήσεις τείνουν να επαναλαμβάνουν τα ίδια σημεία.</a:t>
            </a:r>
            <a:endParaRPr b="0" i="0" sz="2400" u="none" cap="none" strike="noStrike">
              <a:solidFill>
                <a:schemeClr val="accent4"/>
              </a:solidFill>
              <a:latin typeface="Calibri"/>
              <a:ea typeface="Calibri"/>
              <a:cs typeface="Calibri"/>
              <a:sym typeface="Calibri"/>
            </a:endParaRPr>
          </a:p>
          <a:p>
            <a:pPr indent="-342900" lvl="0" marL="571500" marR="0" rtl="0" algn="l">
              <a:lnSpc>
                <a:spcPct val="90000"/>
              </a:lnSpc>
              <a:spcBef>
                <a:spcPts val="1000"/>
              </a:spcBef>
              <a:spcAft>
                <a:spcPts val="0"/>
              </a:spcAft>
              <a:buClr>
                <a:schemeClr val="accent4"/>
              </a:buClr>
              <a:buSzPts val="1800"/>
              <a:buFont typeface="Arial"/>
              <a:buAutoNum type="arabicPeriod"/>
            </a:pPr>
            <a:r>
              <a:rPr b="1" i="0" lang="en-US" sz="2400" u="none" cap="none" strike="noStrike">
                <a:solidFill>
                  <a:schemeClr val="accent4"/>
                </a:solidFill>
                <a:latin typeface="Calibri"/>
                <a:ea typeface="Calibri"/>
                <a:cs typeface="Calibri"/>
                <a:sym typeface="Calibri"/>
              </a:rPr>
              <a:t>Πίεση χρόνου</a:t>
            </a:r>
            <a:endParaRPr b="1" i="0" sz="2400" u="none" cap="none" strike="noStrike">
              <a:solidFill>
                <a:schemeClr val="accent4"/>
              </a:solidFill>
              <a:latin typeface="Calibri"/>
              <a:ea typeface="Calibri"/>
              <a:cs typeface="Calibri"/>
              <a:sym typeface="Calibri"/>
            </a:endParaRPr>
          </a:p>
          <a:p>
            <a:pPr indent="-9525" lvl="0" marL="457200" marR="0" rtl="0" algn="l">
              <a:lnSpc>
                <a:spcPct val="90000"/>
              </a:lnSpc>
              <a:spcBef>
                <a:spcPts val="1000"/>
              </a:spcBef>
              <a:spcAft>
                <a:spcPts val="0"/>
              </a:spcAft>
              <a:buClr>
                <a:schemeClr val="accent4"/>
              </a:buClr>
              <a:buSzPts val="1800"/>
              <a:buFont typeface="Arial"/>
              <a:buNone/>
            </a:pPr>
            <a:r>
              <a:rPr b="0" i="0" lang="en-US" sz="2400" u="none" cap="none" strike="noStrike">
                <a:solidFill>
                  <a:schemeClr val="accent4"/>
                </a:solidFill>
                <a:latin typeface="Calibri"/>
                <a:ea typeface="Calibri"/>
                <a:cs typeface="Calibri"/>
                <a:sym typeface="Calibri"/>
              </a:rPr>
              <a:t>Τα όρια των 30 δευτερολέπτων μπορεί να φαίνονται βιαστικά ή αγχωτικά.</a:t>
            </a:r>
            <a:endParaRPr b="0" i="0" sz="2400" u="none" cap="none" strike="noStrike">
              <a:solidFill>
                <a:schemeClr val="accent4"/>
              </a:solidFill>
              <a:latin typeface="Calibri"/>
              <a:ea typeface="Calibri"/>
              <a:cs typeface="Calibri"/>
              <a:sym typeface="Calibri"/>
            </a:endParaRPr>
          </a:p>
          <a:p>
            <a:pPr indent="-457200" lvl="0" marL="636905" marR="0" rtl="0" algn="l">
              <a:lnSpc>
                <a:spcPct val="90000"/>
              </a:lnSpc>
              <a:spcBef>
                <a:spcPts val="1000"/>
              </a:spcBef>
              <a:spcAft>
                <a:spcPts val="0"/>
              </a:spcAft>
              <a:buClr>
                <a:schemeClr val="accent4"/>
              </a:buClr>
              <a:buSzPts val="1800"/>
              <a:buFont typeface="Arial"/>
              <a:buAutoNum type="arabicPeriod" startAt="3"/>
            </a:pPr>
            <a:r>
              <a:rPr b="1" i="0" lang="en-US" sz="2400" u="none" cap="none" strike="noStrike">
                <a:solidFill>
                  <a:schemeClr val="accent4"/>
                </a:solidFill>
                <a:latin typeface="Calibri"/>
                <a:ea typeface="Calibri"/>
                <a:cs typeface="Calibri"/>
                <a:sym typeface="Calibri"/>
              </a:rPr>
              <a:t>Κυρίαρχες προσωπικότητες</a:t>
            </a:r>
            <a:endParaRPr b="1" i="0" sz="2400" u="none" cap="none" strike="noStrike">
              <a:solidFill>
                <a:schemeClr val="accent4"/>
              </a:solidFill>
              <a:latin typeface="Calibri"/>
              <a:ea typeface="Calibri"/>
              <a:cs typeface="Calibri"/>
              <a:sym typeface="Calibri"/>
            </a:endParaRPr>
          </a:p>
          <a:p>
            <a:pPr indent="-9525" lvl="0" marL="457200" marR="0" rtl="0" algn="l">
              <a:lnSpc>
                <a:spcPct val="90000"/>
              </a:lnSpc>
              <a:spcBef>
                <a:spcPts val="1000"/>
              </a:spcBef>
              <a:spcAft>
                <a:spcPts val="0"/>
              </a:spcAft>
              <a:buClr>
                <a:schemeClr val="accent4"/>
              </a:buClr>
              <a:buSzPts val="1800"/>
              <a:buFont typeface="Arial"/>
              <a:buNone/>
            </a:pPr>
            <a:r>
              <a:rPr b="0" i="0" lang="en-US" sz="2400" u="none" cap="none" strike="noStrike">
                <a:solidFill>
                  <a:schemeClr val="accent4"/>
                </a:solidFill>
                <a:latin typeface="Calibri"/>
                <a:ea typeface="Calibri"/>
                <a:cs typeface="Calibri"/>
                <a:sym typeface="Calibri"/>
              </a:rPr>
              <a:t>Ορισμένοι συμμετέχοντες πιέζουν τα όρια του χρόνου ή του τόνου.</a:t>
            </a:r>
            <a:endParaRPr b="0" i="0" sz="2400" u="none" cap="none" strike="noStrike">
              <a:solidFill>
                <a:schemeClr val="accent4"/>
              </a:solidFill>
              <a:latin typeface="Calibri"/>
              <a:ea typeface="Calibri"/>
              <a:cs typeface="Calibri"/>
              <a:sym typeface="Calibri"/>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8" name="Shape 208"/>
        <p:cNvGrpSpPr/>
        <p:nvPr/>
      </p:nvGrpSpPr>
      <p:grpSpPr>
        <a:xfrm>
          <a:off x="0" y="0"/>
          <a:ext cx="0" cy="0"/>
          <a:chOff x="0" y="0"/>
          <a:chExt cx="0" cy="0"/>
        </a:xfrm>
      </p:grpSpPr>
      <p:sp>
        <p:nvSpPr>
          <p:cNvPr id="209" name="Google Shape;209;p21"/>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b="1" lang="en-US" sz="3200"/>
              <a:t>Λύσεις (RoundRobin)</a:t>
            </a:r>
            <a:endParaRPr b="1" sz="3200"/>
          </a:p>
        </p:txBody>
      </p:sp>
      <p:graphicFrame>
        <p:nvGraphicFramePr>
          <p:cNvPr id="210" name="Google Shape;210;p21"/>
          <p:cNvGraphicFramePr/>
          <p:nvPr/>
        </p:nvGraphicFramePr>
        <p:xfrm>
          <a:off x="989532" y="2021375"/>
          <a:ext cx="3000000" cy="3000000"/>
        </p:xfrm>
        <a:graphic>
          <a:graphicData uri="http://schemas.openxmlformats.org/drawingml/2006/table">
            <a:tbl>
              <a:tblPr bandRow="1" firstRow="1">
                <a:noFill/>
                <a:tableStyleId>{D3A39C9F-2955-4D92-BCDB-AAA3D28CAEED}</a:tableStyleId>
              </a:tblPr>
              <a:tblGrid>
                <a:gridCol w="3869350"/>
                <a:gridCol w="6343600"/>
              </a:tblGrid>
              <a:tr h="776950">
                <a:tc>
                  <a:txBody>
                    <a:bodyPr/>
                    <a:lstStyle/>
                    <a:p>
                      <a:pPr indent="0" lvl="0" marL="0" marR="0" rtl="0" algn="ctr">
                        <a:lnSpc>
                          <a:spcPct val="100000"/>
                        </a:lnSpc>
                        <a:spcBef>
                          <a:spcPts val="0"/>
                        </a:spcBef>
                        <a:spcAft>
                          <a:spcPts val="0"/>
                        </a:spcAft>
                        <a:buClr>
                          <a:srgbClr val="000000"/>
                        </a:buClr>
                        <a:buSzPts val="2800"/>
                        <a:buFont typeface="Arial"/>
                        <a:buNone/>
                      </a:pPr>
                      <a:r>
                        <a:rPr lang="en-US" sz="2800" u="none" cap="none" strike="noStrike">
                          <a:solidFill>
                            <a:schemeClr val="lt2"/>
                          </a:solidFill>
                          <a:latin typeface="Calibri"/>
                          <a:ea typeface="Calibri"/>
                          <a:cs typeface="Calibri"/>
                          <a:sym typeface="Calibri"/>
                        </a:rPr>
                        <a:t>Πρόκληση</a:t>
                      </a:r>
                      <a:endParaRPr sz="2800" u="none" cap="none" strike="noStrike">
                        <a:solidFill>
                          <a:schemeClr val="lt2"/>
                        </a:solidFill>
                        <a:latin typeface="Calibri"/>
                        <a:ea typeface="Calibri"/>
                        <a:cs typeface="Calibri"/>
                        <a:sym typeface="Calibri"/>
                      </a:endParaRPr>
                    </a:p>
                  </a:txBody>
                  <a:tcPr marT="45725" marB="45725" marR="91450" marL="91450"/>
                </a:tc>
                <a:tc>
                  <a:txBody>
                    <a:bodyPr/>
                    <a:lstStyle/>
                    <a:p>
                      <a:pPr indent="0" lvl="0" marL="0" marR="0" rtl="0" algn="ctr">
                        <a:lnSpc>
                          <a:spcPct val="100000"/>
                        </a:lnSpc>
                        <a:spcBef>
                          <a:spcPts val="0"/>
                        </a:spcBef>
                        <a:spcAft>
                          <a:spcPts val="0"/>
                        </a:spcAft>
                        <a:buClr>
                          <a:srgbClr val="000000"/>
                        </a:buClr>
                        <a:buSzPts val="2800"/>
                        <a:buFont typeface="Arial"/>
                        <a:buNone/>
                      </a:pPr>
                      <a:r>
                        <a:rPr lang="en-US" sz="2800" u="none" cap="none" strike="noStrike">
                          <a:solidFill>
                            <a:schemeClr val="lt2"/>
                          </a:solidFill>
                          <a:latin typeface="Calibri"/>
                          <a:ea typeface="Calibri"/>
                          <a:cs typeface="Calibri"/>
                          <a:sym typeface="Calibri"/>
                        </a:rPr>
                        <a:t>Λύση</a:t>
                      </a:r>
                      <a:endParaRPr sz="2800" u="none" cap="none" strike="noStrike">
                        <a:solidFill>
                          <a:schemeClr val="lt2"/>
                        </a:solidFill>
                        <a:latin typeface="Calibri"/>
                        <a:ea typeface="Calibri"/>
                        <a:cs typeface="Calibri"/>
                        <a:sym typeface="Calibri"/>
                      </a:endParaRPr>
                    </a:p>
                  </a:txBody>
                  <a:tcPr marT="45725" marB="45725" marR="91450" marL="91450"/>
                </a:tc>
              </a:tr>
              <a:tr h="776950">
                <a:tc>
                  <a:txBody>
                    <a:bodyPr/>
                    <a:lstStyle/>
                    <a:p>
                      <a:pPr indent="0" lvl="0" marL="0" marR="0" rtl="0" algn="l">
                        <a:lnSpc>
                          <a:spcPct val="100000"/>
                        </a:lnSpc>
                        <a:spcBef>
                          <a:spcPts val="0"/>
                        </a:spcBef>
                        <a:spcAft>
                          <a:spcPts val="0"/>
                        </a:spcAft>
                        <a:buClr>
                          <a:srgbClr val="000000"/>
                        </a:buClr>
                        <a:buSzPts val="2400"/>
                        <a:buFont typeface="Arial"/>
                        <a:buNone/>
                      </a:pPr>
                      <a:r>
                        <a:rPr lang="en-US" sz="2400" u="none" cap="none" strike="noStrike">
                          <a:latin typeface="Calibri"/>
                          <a:ea typeface="Calibri"/>
                          <a:cs typeface="Calibri"/>
                          <a:sym typeface="Calibri"/>
                        </a:rPr>
                        <a:t>Επαναλαμβανόμενες ιδέες</a:t>
                      </a:r>
                      <a:endParaRPr sz="2400" u="none" cap="none" strike="noStrike">
                        <a:latin typeface="Calibri"/>
                        <a:ea typeface="Calibri"/>
                        <a:cs typeface="Calibri"/>
                        <a:sym typeface="Calibri"/>
                      </a:endParaRPr>
                    </a:p>
                  </a:txBody>
                  <a:tcPr marT="45725" marB="45725" marR="91450" marL="91450"/>
                </a:tc>
                <a:tc>
                  <a:txBody>
                    <a:bodyPr/>
                    <a:lstStyle/>
                    <a:p>
                      <a:pPr indent="0" lvl="0" marL="0" marR="0" rtl="0" algn="l">
                        <a:lnSpc>
                          <a:spcPct val="100000"/>
                        </a:lnSpc>
                        <a:spcBef>
                          <a:spcPts val="0"/>
                        </a:spcBef>
                        <a:spcAft>
                          <a:spcPts val="0"/>
                        </a:spcAft>
                        <a:buClr>
                          <a:srgbClr val="000000"/>
                        </a:buClr>
                        <a:buSzPts val="2400"/>
                        <a:buFont typeface="Arial"/>
                        <a:buNone/>
                      </a:pPr>
                      <a:r>
                        <a:rPr lang="en-US" sz="2400" u="none" cap="none" strike="noStrike">
                          <a:latin typeface="Calibri"/>
                          <a:ea typeface="Calibri"/>
                          <a:cs typeface="Calibri"/>
                          <a:sym typeface="Calibri"/>
                        </a:rPr>
                        <a:t>Ανάθεση υποθεμάτων (π.χ. περιεχόμενο, γλώσσα)</a:t>
                      </a:r>
                      <a:endParaRPr sz="2400" u="none" cap="none" strike="noStrike">
                        <a:latin typeface="Calibri"/>
                        <a:ea typeface="Calibri"/>
                        <a:cs typeface="Calibri"/>
                        <a:sym typeface="Calibri"/>
                      </a:endParaRPr>
                    </a:p>
                  </a:txBody>
                  <a:tcPr marT="45725" marB="45725" marR="91450" marL="91450"/>
                </a:tc>
              </a:tr>
              <a:tr h="776950">
                <a:tc>
                  <a:txBody>
                    <a:bodyPr/>
                    <a:lstStyle/>
                    <a:p>
                      <a:pPr indent="0" lvl="0" marL="0" marR="0" rtl="0" algn="l">
                        <a:lnSpc>
                          <a:spcPct val="100000"/>
                        </a:lnSpc>
                        <a:spcBef>
                          <a:spcPts val="0"/>
                        </a:spcBef>
                        <a:spcAft>
                          <a:spcPts val="0"/>
                        </a:spcAft>
                        <a:buClr>
                          <a:srgbClr val="000000"/>
                        </a:buClr>
                        <a:buSzPts val="2400"/>
                        <a:buFont typeface="Arial"/>
                        <a:buNone/>
                      </a:pPr>
                      <a:r>
                        <a:rPr lang="en-US" sz="2400" u="none" cap="none" strike="noStrike">
                          <a:latin typeface="Calibri"/>
                          <a:ea typeface="Calibri"/>
                          <a:cs typeface="Calibri"/>
                          <a:sym typeface="Calibri"/>
                        </a:rPr>
                        <a:t>Πίεση χρόνου</a:t>
                      </a:r>
                      <a:endParaRPr sz="2400" u="none" cap="none" strike="noStrike">
                        <a:latin typeface="Calibri"/>
                        <a:ea typeface="Calibri"/>
                        <a:cs typeface="Calibri"/>
                        <a:sym typeface="Calibri"/>
                      </a:endParaRPr>
                    </a:p>
                  </a:txBody>
                  <a:tcPr marT="45725" marB="45725" marR="91450" marL="91450"/>
                </a:tc>
                <a:tc>
                  <a:txBody>
                    <a:bodyPr/>
                    <a:lstStyle/>
                    <a:p>
                      <a:pPr indent="0" lvl="0" marL="0" marR="0" rtl="0" algn="l">
                        <a:lnSpc>
                          <a:spcPct val="100000"/>
                        </a:lnSpc>
                        <a:spcBef>
                          <a:spcPts val="0"/>
                        </a:spcBef>
                        <a:spcAft>
                          <a:spcPts val="0"/>
                        </a:spcAft>
                        <a:buClr>
                          <a:srgbClr val="000000"/>
                        </a:buClr>
                        <a:buSzPts val="2400"/>
                        <a:buFont typeface="Arial"/>
                        <a:buNone/>
                      </a:pPr>
                      <a:r>
                        <a:rPr lang="en-US" sz="2400" u="none" cap="none" strike="noStrike">
                          <a:latin typeface="Calibri"/>
                          <a:ea typeface="Calibri"/>
                          <a:cs typeface="Calibri"/>
                          <a:sym typeface="Calibri"/>
                        </a:rPr>
                        <a:t>Χρησιμοποιήστε όριο 1 ιδέα ανά στροφή</a:t>
                      </a:r>
                      <a:endParaRPr sz="2400" u="none" cap="none" strike="noStrike">
                        <a:latin typeface="Calibri"/>
                        <a:ea typeface="Calibri"/>
                        <a:cs typeface="Calibri"/>
                        <a:sym typeface="Calibri"/>
                      </a:endParaRPr>
                    </a:p>
                  </a:txBody>
                  <a:tcPr marT="45725" marB="45725" marR="91450" marL="91450"/>
                </a:tc>
              </a:tr>
              <a:tr h="776950">
                <a:tc>
                  <a:txBody>
                    <a:bodyPr/>
                    <a:lstStyle/>
                    <a:p>
                      <a:pPr indent="0" lvl="0" marL="0" marR="0" rtl="0" algn="l">
                        <a:lnSpc>
                          <a:spcPct val="100000"/>
                        </a:lnSpc>
                        <a:spcBef>
                          <a:spcPts val="0"/>
                        </a:spcBef>
                        <a:spcAft>
                          <a:spcPts val="0"/>
                        </a:spcAft>
                        <a:buClr>
                          <a:srgbClr val="000000"/>
                        </a:buClr>
                        <a:buSzPts val="2400"/>
                        <a:buFont typeface="Arial"/>
                        <a:buNone/>
                      </a:pPr>
                      <a:r>
                        <a:rPr lang="en-US" sz="2400" u="none" cap="none" strike="noStrike">
                          <a:latin typeface="Calibri"/>
                          <a:ea typeface="Calibri"/>
                          <a:cs typeface="Calibri"/>
                          <a:sym typeface="Calibri"/>
                        </a:rPr>
                        <a:t>Κυρίαρχες προσωπικότητες</a:t>
                      </a:r>
                      <a:endParaRPr sz="2400" u="none" cap="none" strike="noStrike">
                        <a:latin typeface="Calibri"/>
                        <a:ea typeface="Calibri"/>
                        <a:cs typeface="Calibri"/>
                        <a:sym typeface="Calibri"/>
                      </a:endParaRPr>
                    </a:p>
                  </a:txBody>
                  <a:tcPr marT="45725" marB="45725" marR="91450" marL="91450"/>
                </a:tc>
                <a:tc>
                  <a:txBody>
                    <a:bodyPr/>
                    <a:lstStyle/>
                    <a:p>
                      <a:pPr indent="0" lvl="0" marL="0" marR="0" rtl="0" algn="l">
                        <a:lnSpc>
                          <a:spcPct val="100000"/>
                        </a:lnSpc>
                        <a:spcBef>
                          <a:spcPts val="0"/>
                        </a:spcBef>
                        <a:spcAft>
                          <a:spcPts val="0"/>
                        </a:spcAft>
                        <a:buClr>
                          <a:srgbClr val="000000"/>
                        </a:buClr>
                        <a:buSzPts val="2400"/>
                        <a:buFont typeface="Arial"/>
                        <a:buNone/>
                      </a:pPr>
                      <a:r>
                        <a:rPr lang="en-US" sz="2400" u="none" cap="none" strike="noStrike">
                          <a:latin typeface="Calibri"/>
                          <a:ea typeface="Calibri"/>
                          <a:cs typeface="Calibri"/>
                          <a:sym typeface="Calibri"/>
                        </a:rPr>
                        <a:t>Τυχαία σειρά ομιλητών</a:t>
                      </a:r>
                      <a:endParaRPr sz="2400" u="none" cap="none" strike="noStrike">
                        <a:latin typeface="Calibri"/>
                        <a:ea typeface="Calibri"/>
                        <a:cs typeface="Calibri"/>
                        <a:sym typeface="Calibri"/>
                      </a:endParaRPr>
                    </a:p>
                  </a:txBody>
                  <a:tcPr marT="45725" marB="45725" marR="91450" marL="91450"/>
                </a:tc>
              </a:tr>
            </a:tbl>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4" name="Shape 214"/>
        <p:cNvGrpSpPr/>
        <p:nvPr/>
      </p:nvGrpSpPr>
      <p:grpSpPr>
        <a:xfrm>
          <a:off x="0" y="0"/>
          <a:ext cx="0" cy="0"/>
          <a:chOff x="0" y="0"/>
          <a:chExt cx="0" cy="0"/>
        </a:xfrm>
      </p:grpSpPr>
      <p:sp>
        <p:nvSpPr>
          <p:cNvPr id="215" name="Google Shape;215;p22"/>
          <p:cNvSpPr txBox="1"/>
          <p:nvPr/>
        </p:nvSpPr>
        <p:spPr>
          <a:xfrm>
            <a:off x="271524" y="1153551"/>
            <a:ext cx="11185369" cy="5373858"/>
          </a:xfrm>
          <a:prstGeom prst="rect">
            <a:avLst/>
          </a:prstGeom>
          <a:noFill/>
          <a:ln>
            <a:noFill/>
          </a:ln>
        </p:spPr>
        <p:txBody>
          <a:bodyPr anchorCtr="0" anchor="t" bIns="91425" lIns="91425" spcFirstLastPara="1" rIns="91425" wrap="square" tIns="91425">
            <a:noAutofit/>
          </a:bodyPr>
          <a:lstStyle/>
          <a:p>
            <a:pPr indent="-342900" lvl="0" marL="342900" marR="0" rtl="0" algn="l">
              <a:lnSpc>
                <a:spcPct val="107000"/>
              </a:lnSpc>
              <a:spcBef>
                <a:spcPts val="800"/>
              </a:spcBef>
              <a:spcAft>
                <a:spcPts val="0"/>
              </a:spcAft>
              <a:buClr>
                <a:srgbClr val="000000"/>
              </a:buClr>
              <a:buSzPts val="1800"/>
              <a:buFont typeface="Arial"/>
              <a:buChar char="•"/>
            </a:pPr>
            <a:r>
              <a:rPr b="0" i="0" lang="en-US" sz="2400" u="none" cap="none" strike="noStrike">
                <a:solidFill>
                  <a:srgbClr val="000000"/>
                </a:solidFill>
                <a:latin typeface="Calibri"/>
                <a:ea typeface="Calibri"/>
                <a:cs typeface="Calibri"/>
                <a:sym typeface="Calibri"/>
              </a:rPr>
              <a:t>Η εφαρμογή συνεργατικών στρατηγικών ενισχύει την ανταλλαγή εμπειρογνωμοσύνης, προωθεί την ισότητα και βελτιώνει τον ποιοτικό έλεγχο.</a:t>
            </a:r>
            <a:endParaRPr b="0" i="0" sz="2400" u="none" cap="none" strike="noStrike">
              <a:solidFill>
                <a:srgbClr val="000000"/>
              </a:solidFill>
              <a:latin typeface="Calibri"/>
              <a:ea typeface="Calibri"/>
              <a:cs typeface="Calibri"/>
              <a:sym typeface="Calibri"/>
            </a:endParaRPr>
          </a:p>
          <a:p>
            <a:pPr indent="-342900" lvl="0" marL="342900" marR="0" rtl="0" algn="l">
              <a:lnSpc>
                <a:spcPct val="107000"/>
              </a:lnSpc>
              <a:spcBef>
                <a:spcPts val="800"/>
              </a:spcBef>
              <a:spcAft>
                <a:spcPts val="0"/>
              </a:spcAft>
              <a:buClr>
                <a:srgbClr val="000000"/>
              </a:buClr>
              <a:buSzPts val="1800"/>
              <a:buFont typeface="Arial"/>
              <a:buChar char="•"/>
            </a:pPr>
            <a:r>
              <a:rPr b="0" i="0" lang="en-US" sz="2400" u="none" cap="none" strike="noStrike">
                <a:solidFill>
                  <a:srgbClr val="000000"/>
                </a:solidFill>
                <a:latin typeface="Calibri"/>
                <a:ea typeface="Calibri"/>
                <a:cs typeface="Calibri"/>
                <a:sym typeface="Calibri"/>
              </a:rPr>
              <a:t>Η μέθοδος Jigsaw εξαρτάται σε μεγάλο βαθμό από την καλή συγχώνευση των ιδεών των ομάδων, ενώ το Brainstorming RoundRobin βασίζεται στη θετική εναλλασσόμενη ανατροφοδότηση.</a:t>
            </a:r>
            <a:endParaRPr b="0" i="0" sz="2400" u="none" cap="none" strike="noStrike">
              <a:solidFill>
                <a:srgbClr val="000000"/>
              </a:solidFill>
              <a:latin typeface="Calibri"/>
              <a:ea typeface="Calibri"/>
              <a:cs typeface="Calibri"/>
              <a:sym typeface="Calibri"/>
            </a:endParaRPr>
          </a:p>
          <a:p>
            <a:pPr indent="0" lvl="0" marL="0" marR="0" rtl="0" algn="l">
              <a:lnSpc>
                <a:spcPct val="107000"/>
              </a:lnSpc>
              <a:spcBef>
                <a:spcPts val="800"/>
              </a:spcBef>
              <a:spcAft>
                <a:spcPts val="800"/>
              </a:spcAft>
              <a:buClr>
                <a:srgbClr val="000000"/>
              </a:buClr>
              <a:buSzPts val="1100"/>
              <a:buFont typeface="Arial"/>
              <a:buNone/>
            </a:pPr>
            <a:r>
              <a:t/>
            </a:r>
            <a:endParaRPr b="1" i="0" sz="2400" u="none" cap="none" strike="noStrike">
              <a:solidFill>
                <a:srgbClr val="000000"/>
              </a:solidFill>
              <a:latin typeface="Calibri"/>
              <a:ea typeface="Calibri"/>
              <a:cs typeface="Calibri"/>
              <a:sym typeface="Calibri"/>
            </a:endParaRPr>
          </a:p>
        </p:txBody>
      </p:sp>
      <p:sp>
        <p:nvSpPr>
          <p:cNvPr id="216" name="Google Shape;216;p22"/>
          <p:cNvSpPr txBox="1"/>
          <p:nvPr>
            <p:ph type="title"/>
          </p:nvPr>
        </p:nvSpPr>
        <p:spPr>
          <a:xfrm>
            <a:off x="97970" y="81642"/>
            <a:ext cx="11944500" cy="715800"/>
          </a:xfrm>
          <a:prstGeom prst="rect">
            <a:avLst/>
          </a:prstGeom>
          <a:noFill/>
          <a:ln>
            <a:noFill/>
          </a:ln>
        </p:spPr>
        <p:txBody>
          <a:bodyPr anchorCtr="0" anchor="ctr" bIns="54000" lIns="91425" spcFirstLastPara="1" rIns="54000" wrap="square" tIns="54000">
            <a:noAutofit/>
          </a:bodyPr>
          <a:lstStyle/>
          <a:p>
            <a:pPr indent="0" lvl="0" marL="0" rtl="0" algn="l">
              <a:lnSpc>
                <a:spcPct val="90000"/>
              </a:lnSpc>
              <a:spcBef>
                <a:spcPts val="0"/>
              </a:spcBef>
              <a:spcAft>
                <a:spcPts val="0"/>
              </a:spcAft>
              <a:buClr>
                <a:schemeClr val="accent4"/>
              </a:buClr>
              <a:buSzPts val="1800"/>
              <a:buNone/>
            </a:pPr>
            <a:r>
              <a:rPr b="1" lang="en-US" sz="3200">
                <a:solidFill>
                  <a:srgbClr val="FFFFFF"/>
                </a:solidFill>
              </a:rPr>
              <a:t>Αναστοχασμός και συμπέρασμα</a:t>
            </a:r>
            <a:endParaRPr b="1" sz="3200">
              <a:solidFill>
                <a:srgbClr val="FFFFFF"/>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1" name="Shape 221"/>
        <p:cNvGrpSpPr/>
        <p:nvPr/>
      </p:nvGrpSpPr>
      <p:grpSpPr>
        <a:xfrm>
          <a:off x="0" y="0"/>
          <a:ext cx="0" cy="0"/>
          <a:chOff x="0" y="0"/>
          <a:chExt cx="0" cy="0"/>
        </a:xfrm>
      </p:grpSpPr>
      <p:sp>
        <p:nvSpPr>
          <p:cNvPr id="222" name="Google Shape;222;p23"/>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b="1" lang="en-US" sz="3200"/>
              <a:t>Εργασία στο σπίτι</a:t>
            </a:r>
            <a:endParaRPr b="1" sz="3200"/>
          </a:p>
        </p:txBody>
      </p:sp>
      <p:sp>
        <p:nvSpPr>
          <p:cNvPr id="223" name="Google Shape;223;p23"/>
          <p:cNvSpPr txBox="1"/>
          <p:nvPr>
            <p:ph idx="2" type="body"/>
          </p:nvPr>
        </p:nvSpPr>
        <p:spPr>
          <a:xfrm>
            <a:off x="97971" y="1462685"/>
            <a:ext cx="11944350" cy="5289179"/>
          </a:xfrm>
          <a:prstGeom prst="rect">
            <a:avLst/>
          </a:prstGeom>
          <a:noFill/>
          <a:ln>
            <a:noFill/>
          </a:ln>
        </p:spPr>
        <p:txBody>
          <a:bodyPr anchorCtr="0" anchor="t" bIns="45700" lIns="91425" spcFirstLastPara="1" rIns="91425" wrap="square" tIns="45700">
            <a:noAutofit/>
          </a:bodyPr>
          <a:lstStyle/>
          <a:p>
            <a:pPr indent="-228600" lvl="0" marL="457200" marR="0" rtl="0" algn="l">
              <a:lnSpc>
                <a:spcPct val="90000"/>
              </a:lnSpc>
              <a:spcBef>
                <a:spcPts val="1000"/>
              </a:spcBef>
              <a:spcAft>
                <a:spcPts val="0"/>
              </a:spcAft>
              <a:buClr>
                <a:schemeClr val="accent4"/>
              </a:buClr>
              <a:buSzPts val="1800"/>
              <a:buFont typeface="Arial"/>
              <a:buNone/>
            </a:pPr>
            <a:r>
              <a:rPr lang="en-US" sz="2800"/>
              <a:t>    Αποφασίστε έναν τομέα πληροφορικής που θα διδάξετε στην τάξη σας και χρησιμοποιήστε τη μέθοδο Jigsaw ή RoundRobin για να συνδιαμορφώσετε μια μαθησιακή δραστηριότητα, διασφαλίζοντας την αυθεντικότητα και τη συμπερίληψη των φύλων.</a:t>
            </a:r>
            <a:endParaRPr sz="2800"/>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7" name="Shape 227"/>
        <p:cNvGrpSpPr/>
        <p:nvPr/>
      </p:nvGrpSpPr>
      <p:grpSpPr>
        <a:xfrm>
          <a:off x="0" y="0"/>
          <a:ext cx="0" cy="0"/>
          <a:chOff x="0" y="0"/>
          <a:chExt cx="0" cy="0"/>
        </a:xfrm>
      </p:grpSpPr>
      <p:grpSp>
        <p:nvGrpSpPr>
          <p:cNvPr id="228" name="Google Shape;228;p24"/>
          <p:cNvGrpSpPr/>
          <p:nvPr/>
        </p:nvGrpSpPr>
        <p:grpSpPr>
          <a:xfrm>
            <a:off x="2179865" y="4729766"/>
            <a:ext cx="7832271" cy="1110328"/>
            <a:chOff x="2179603" y="4888792"/>
            <a:chExt cx="7798545" cy="1110328"/>
          </a:xfrm>
        </p:grpSpPr>
        <p:pic>
          <p:nvPicPr>
            <p:cNvPr id="229" name="Google Shape;229;p24"/>
            <p:cNvPicPr preferRelativeResize="0"/>
            <p:nvPr/>
          </p:nvPicPr>
          <p:blipFill rotWithShape="1">
            <a:blip r:embed="rId3">
              <a:alphaModFix/>
            </a:blip>
            <a:srcRect b="0" l="0" r="0" t="0"/>
            <a:stretch/>
          </p:blipFill>
          <p:spPr>
            <a:xfrm>
              <a:off x="2179603" y="4888792"/>
              <a:ext cx="1468783" cy="526545"/>
            </a:xfrm>
            <a:prstGeom prst="rect">
              <a:avLst/>
            </a:prstGeom>
            <a:noFill/>
            <a:ln>
              <a:noFill/>
            </a:ln>
          </p:spPr>
        </p:pic>
        <p:pic>
          <p:nvPicPr>
            <p:cNvPr id="230" name="Google Shape;230;p24"/>
            <p:cNvPicPr preferRelativeResize="0"/>
            <p:nvPr/>
          </p:nvPicPr>
          <p:blipFill rotWithShape="1">
            <a:blip r:embed="rId4">
              <a:alphaModFix/>
            </a:blip>
            <a:srcRect b="5544" l="9996" r="6842" t="21988"/>
            <a:stretch/>
          </p:blipFill>
          <p:spPr>
            <a:xfrm>
              <a:off x="3796545" y="4949617"/>
              <a:ext cx="1406759" cy="526545"/>
            </a:xfrm>
            <a:prstGeom prst="rect">
              <a:avLst/>
            </a:prstGeom>
            <a:noFill/>
            <a:ln>
              <a:noFill/>
            </a:ln>
          </p:spPr>
        </p:pic>
        <p:pic>
          <p:nvPicPr>
            <p:cNvPr id="231" name="Google Shape;231;p24"/>
            <p:cNvPicPr preferRelativeResize="0"/>
            <p:nvPr/>
          </p:nvPicPr>
          <p:blipFill rotWithShape="1">
            <a:blip r:embed="rId5">
              <a:alphaModFix/>
            </a:blip>
            <a:srcRect b="0" l="0" r="0" t="0"/>
            <a:stretch/>
          </p:blipFill>
          <p:spPr>
            <a:xfrm>
              <a:off x="5134273" y="4888792"/>
              <a:ext cx="1053678" cy="602102"/>
            </a:xfrm>
            <a:prstGeom prst="rect">
              <a:avLst/>
            </a:prstGeom>
            <a:noFill/>
            <a:ln>
              <a:noFill/>
            </a:ln>
          </p:spPr>
        </p:pic>
        <p:pic>
          <p:nvPicPr>
            <p:cNvPr id="232" name="Google Shape;232;p24"/>
            <p:cNvPicPr preferRelativeResize="0"/>
            <p:nvPr/>
          </p:nvPicPr>
          <p:blipFill rotWithShape="1">
            <a:blip r:embed="rId6">
              <a:alphaModFix/>
            </a:blip>
            <a:srcRect b="0" l="0" r="0" t="0"/>
            <a:stretch/>
          </p:blipFill>
          <p:spPr>
            <a:xfrm>
              <a:off x="6187951" y="4960895"/>
              <a:ext cx="1500530" cy="545647"/>
            </a:xfrm>
            <a:prstGeom prst="rect">
              <a:avLst/>
            </a:prstGeom>
            <a:noFill/>
            <a:ln>
              <a:noFill/>
            </a:ln>
          </p:spPr>
        </p:pic>
        <p:pic>
          <p:nvPicPr>
            <p:cNvPr id="233" name="Google Shape;233;p24"/>
            <p:cNvPicPr preferRelativeResize="0"/>
            <p:nvPr/>
          </p:nvPicPr>
          <p:blipFill rotWithShape="1">
            <a:blip r:embed="rId7">
              <a:alphaModFix/>
            </a:blip>
            <a:srcRect b="0" l="6519" r="6458" t="2905"/>
            <a:stretch/>
          </p:blipFill>
          <p:spPr>
            <a:xfrm>
              <a:off x="7781600" y="4945247"/>
              <a:ext cx="2196548" cy="545647"/>
            </a:xfrm>
            <a:prstGeom prst="rect">
              <a:avLst/>
            </a:prstGeom>
            <a:noFill/>
            <a:ln>
              <a:noFill/>
            </a:ln>
          </p:spPr>
        </p:pic>
        <p:pic>
          <p:nvPicPr>
            <p:cNvPr id="234" name="Google Shape;234;p24"/>
            <p:cNvPicPr preferRelativeResize="0"/>
            <p:nvPr/>
          </p:nvPicPr>
          <p:blipFill rotWithShape="1">
            <a:blip r:embed="rId8">
              <a:alphaModFix/>
            </a:blip>
            <a:srcRect b="0" l="0" r="0" t="0"/>
            <a:stretch/>
          </p:blipFill>
          <p:spPr>
            <a:xfrm>
              <a:off x="2288672" y="5654827"/>
              <a:ext cx="1679028" cy="342900"/>
            </a:xfrm>
            <a:prstGeom prst="rect">
              <a:avLst/>
            </a:prstGeom>
            <a:noFill/>
            <a:ln>
              <a:noFill/>
            </a:ln>
          </p:spPr>
        </p:pic>
        <p:pic>
          <p:nvPicPr>
            <p:cNvPr id="235" name="Google Shape;235;p24"/>
            <p:cNvPicPr preferRelativeResize="0"/>
            <p:nvPr/>
          </p:nvPicPr>
          <p:blipFill rotWithShape="1">
            <a:blip r:embed="rId9">
              <a:alphaModFix/>
            </a:blip>
            <a:srcRect b="0" l="0" r="0" t="0"/>
            <a:stretch/>
          </p:blipFill>
          <p:spPr>
            <a:xfrm>
              <a:off x="4247100" y="5578646"/>
              <a:ext cx="2083568" cy="414346"/>
            </a:xfrm>
            <a:prstGeom prst="rect">
              <a:avLst/>
            </a:prstGeom>
            <a:noFill/>
            <a:ln>
              <a:noFill/>
            </a:ln>
          </p:spPr>
        </p:pic>
        <p:pic>
          <p:nvPicPr>
            <p:cNvPr id="236" name="Google Shape;236;p24"/>
            <p:cNvPicPr preferRelativeResize="0"/>
            <p:nvPr/>
          </p:nvPicPr>
          <p:blipFill rotWithShape="1">
            <a:blip r:embed="rId10">
              <a:alphaModFix/>
            </a:blip>
            <a:srcRect b="0" l="0" r="0" t="0"/>
            <a:stretch/>
          </p:blipFill>
          <p:spPr>
            <a:xfrm>
              <a:off x="6500192" y="5578645"/>
              <a:ext cx="1357332" cy="414344"/>
            </a:xfrm>
            <a:prstGeom prst="rect">
              <a:avLst/>
            </a:prstGeom>
            <a:noFill/>
            <a:ln>
              <a:noFill/>
            </a:ln>
          </p:spPr>
        </p:pic>
        <p:pic>
          <p:nvPicPr>
            <p:cNvPr id="237" name="Google Shape;237;p24"/>
            <p:cNvPicPr preferRelativeResize="0"/>
            <p:nvPr/>
          </p:nvPicPr>
          <p:blipFill rotWithShape="1">
            <a:blip r:embed="rId11">
              <a:alphaModFix/>
            </a:blip>
            <a:srcRect b="0" l="0" r="0" t="0"/>
            <a:stretch/>
          </p:blipFill>
          <p:spPr>
            <a:xfrm>
              <a:off x="8024163" y="5561390"/>
              <a:ext cx="897748" cy="414345"/>
            </a:xfrm>
            <a:prstGeom prst="rect">
              <a:avLst/>
            </a:prstGeom>
            <a:noFill/>
            <a:ln>
              <a:noFill/>
            </a:ln>
          </p:spPr>
        </p:pic>
        <p:pic>
          <p:nvPicPr>
            <p:cNvPr id="238" name="Google Shape;238;p24"/>
            <p:cNvPicPr preferRelativeResize="0"/>
            <p:nvPr/>
          </p:nvPicPr>
          <p:blipFill rotWithShape="1">
            <a:blip r:embed="rId12">
              <a:alphaModFix/>
            </a:blip>
            <a:srcRect b="0" l="0" r="0" t="0"/>
            <a:stretch/>
          </p:blipFill>
          <p:spPr>
            <a:xfrm>
              <a:off x="9179152" y="5522870"/>
              <a:ext cx="457200" cy="476250"/>
            </a:xfrm>
            <a:prstGeom prst="rect">
              <a:avLst/>
            </a:prstGeom>
            <a:noFill/>
            <a:ln>
              <a:noFill/>
            </a:ln>
          </p:spPr>
        </p:pic>
      </p:grpSp>
      <p:sp>
        <p:nvSpPr>
          <p:cNvPr id="239" name="Google Shape;239;p24"/>
          <p:cNvSpPr/>
          <p:nvPr/>
        </p:nvSpPr>
        <p:spPr>
          <a:xfrm>
            <a:off x="1254125" y="1759459"/>
            <a:ext cx="12192000" cy="457200"/>
          </a:xfrm>
          <a:prstGeom prst="rect">
            <a:avLst/>
          </a:prstGeom>
          <a:noFill/>
          <a:ln>
            <a:noFill/>
          </a:ln>
        </p:spPr>
        <p:txBody>
          <a:bodyPr anchorCtr="0" anchor="ctr"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3" name="Shape 243"/>
        <p:cNvGrpSpPr/>
        <p:nvPr/>
      </p:nvGrpSpPr>
      <p:grpSpPr>
        <a:xfrm>
          <a:off x="0" y="0"/>
          <a:ext cx="0" cy="0"/>
          <a:chOff x="0" y="0"/>
          <a:chExt cx="0" cy="0"/>
        </a:xfrm>
      </p:grpSpPr>
      <p:sp>
        <p:nvSpPr>
          <p:cNvPr id="244" name="Google Shape;244;p25"/>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Βιβλιογραφία</a:t>
            </a:r>
            <a:endParaRPr/>
          </a:p>
        </p:txBody>
      </p:sp>
      <p:sp>
        <p:nvSpPr>
          <p:cNvPr id="245" name="Google Shape;245;p25"/>
          <p:cNvSpPr txBox="1"/>
          <p:nvPr>
            <p:ph idx="1" type="body"/>
          </p:nvPr>
        </p:nvSpPr>
        <p:spPr>
          <a:xfrm>
            <a:off x="97970" y="854672"/>
            <a:ext cx="11944351" cy="550862"/>
          </a:xfrm>
          <a:prstGeom prst="rect">
            <a:avLst/>
          </a:prstGeom>
          <a:noFill/>
          <a:ln>
            <a:noFill/>
          </a:ln>
        </p:spPr>
        <p:txBody>
          <a:bodyPr anchorCtr="0" anchor="ctr" bIns="45700" lIns="91425" spcFirstLastPara="1" rIns="91425" wrap="square" tIns="45700">
            <a:noAutofit/>
          </a:bodyPr>
          <a:lstStyle/>
          <a:p>
            <a:pPr indent="-228600" lvl="0" marL="457200" marR="0" rtl="0" algn="just">
              <a:lnSpc>
                <a:spcPct val="90000"/>
              </a:lnSpc>
              <a:spcBef>
                <a:spcPts val="1000"/>
              </a:spcBef>
              <a:spcAft>
                <a:spcPts val="0"/>
              </a:spcAft>
              <a:buClr>
                <a:schemeClr val="accent1"/>
              </a:buClr>
              <a:buSzPts val="2400"/>
              <a:buFont typeface="Arial"/>
              <a:buNone/>
            </a:pPr>
            <a:r>
              <a:t/>
            </a:r>
            <a:endParaRPr b="1" i="0" sz="2400" u="none" cap="none" strike="noStrike">
              <a:solidFill>
                <a:schemeClr val="accent1"/>
              </a:solidFill>
              <a:latin typeface="Calibri"/>
              <a:ea typeface="Calibri"/>
              <a:cs typeface="Calibri"/>
              <a:sym typeface="Calibri"/>
            </a:endParaRPr>
          </a:p>
        </p:txBody>
      </p:sp>
      <p:sp>
        <p:nvSpPr>
          <p:cNvPr id="246" name="Google Shape;246;p25"/>
          <p:cNvSpPr txBox="1"/>
          <p:nvPr>
            <p:ph idx="2" type="body"/>
          </p:nvPr>
        </p:nvSpPr>
        <p:spPr>
          <a:xfrm>
            <a:off x="97971" y="1462685"/>
            <a:ext cx="11944350" cy="5289179"/>
          </a:xfrm>
          <a:prstGeom prst="rect">
            <a:avLst/>
          </a:prstGeom>
          <a:noFill/>
          <a:ln>
            <a:noFill/>
          </a:ln>
        </p:spPr>
        <p:txBody>
          <a:bodyPr anchorCtr="0" anchor="t" bIns="45700" lIns="91425" spcFirstLastPara="1" rIns="91425" wrap="square" tIns="45700">
            <a:noAutofit/>
          </a:bodyPr>
          <a:lstStyle/>
          <a:p>
            <a:pPr indent="-228600" lvl="0" marL="457200" rtl="0" algn="l">
              <a:lnSpc>
                <a:spcPct val="107000"/>
              </a:lnSpc>
              <a:spcBef>
                <a:spcPts val="1000"/>
              </a:spcBef>
              <a:spcAft>
                <a:spcPts val="0"/>
              </a:spcAft>
              <a:buSzPts val="1800"/>
              <a:buNone/>
            </a:pPr>
            <a:r>
              <a:rPr lang="en-US" sz="1800">
                <a:solidFill>
                  <a:srgbClr val="000000"/>
                </a:solidFill>
                <a:latin typeface="Quattrocento Sans"/>
                <a:ea typeface="Quattrocento Sans"/>
                <a:cs typeface="Quattrocento Sans"/>
                <a:sym typeface="Quattrocento Sans"/>
              </a:rPr>
              <a:t>Aronson, E., &amp; Patnoe, S. (2011). The Jigsaw Classroom. Sage.</a:t>
            </a:r>
            <a:endParaRPr sz="1800">
              <a:solidFill>
                <a:srgbClr val="000000"/>
              </a:solidFill>
              <a:latin typeface="Calibri"/>
              <a:ea typeface="Calibri"/>
              <a:cs typeface="Calibri"/>
              <a:sym typeface="Calibri"/>
            </a:endParaRPr>
          </a:p>
          <a:p>
            <a:pPr indent="-228600" lvl="0" marL="457200" rtl="0" algn="l">
              <a:lnSpc>
                <a:spcPct val="107000"/>
              </a:lnSpc>
              <a:spcBef>
                <a:spcPts val="1800"/>
              </a:spcBef>
              <a:spcAft>
                <a:spcPts val="0"/>
              </a:spcAft>
              <a:buSzPts val="1800"/>
              <a:buNone/>
            </a:pPr>
            <a:r>
              <a:rPr lang="en-US" sz="1800">
                <a:solidFill>
                  <a:srgbClr val="000000"/>
                </a:solidFill>
                <a:latin typeface="Quattrocento Sans"/>
                <a:ea typeface="Quattrocento Sans"/>
                <a:cs typeface="Quattrocento Sans"/>
                <a:sym typeface="Quattrocento Sans"/>
              </a:rPr>
              <a:t>Bambino, D. (2002). Κριτικοί φίλοι. Educational Leadership, 59(6), 25-27.</a:t>
            </a:r>
            <a:endParaRPr sz="1800">
              <a:solidFill>
                <a:srgbClr val="000000"/>
              </a:solidFill>
              <a:latin typeface="Calibri"/>
              <a:ea typeface="Calibri"/>
              <a:cs typeface="Calibri"/>
              <a:sym typeface="Calibri"/>
            </a:endParaRPr>
          </a:p>
          <a:p>
            <a:pPr indent="-228600" lvl="0" marL="457200" rtl="0" algn="l">
              <a:lnSpc>
                <a:spcPct val="107000"/>
              </a:lnSpc>
              <a:spcBef>
                <a:spcPts val="1800"/>
              </a:spcBef>
              <a:spcAft>
                <a:spcPts val="0"/>
              </a:spcAft>
              <a:buSzPts val="1800"/>
              <a:buNone/>
            </a:pPr>
            <a:r>
              <a:rPr lang="en-US" sz="1800">
                <a:solidFill>
                  <a:srgbClr val="000000"/>
                </a:solidFill>
                <a:latin typeface="Quattrocento Sans"/>
                <a:ea typeface="Quattrocento Sans"/>
                <a:cs typeface="Quattrocento Sans"/>
                <a:sym typeface="Quattrocento Sans"/>
              </a:rPr>
              <a:t>Johnson, D.W., &amp; Johnson, R.T. (1999). Μαθαίνοντας μαζί και μόνοι. Allyn &amp; Bacon.</a:t>
            </a:r>
            <a:endParaRPr sz="1800">
              <a:solidFill>
                <a:srgbClr val="000000"/>
              </a:solidFill>
              <a:latin typeface="Calibri"/>
              <a:ea typeface="Calibri"/>
              <a:cs typeface="Calibri"/>
              <a:sym typeface="Calibri"/>
            </a:endParaRPr>
          </a:p>
          <a:p>
            <a:pPr indent="-228600" lvl="0" marL="457200" rtl="0" algn="l">
              <a:lnSpc>
                <a:spcPct val="107000"/>
              </a:lnSpc>
              <a:spcBef>
                <a:spcPts val="1800"/>
              </a:spcBef>
              <a:spcAft>
                <a:spcPts val="0"/>
              </a:spcAft>
              <a:buSzPts val="1800"/>
              <a:buNone/>
            </a:pPr>
            <a:r>
              <a:rPr lang="en-US" sz="1800">
                <a:solidFill>
                  <a:srgbClr val="000000"/>
                </a:solidFill>
                <a:latin typeface="Quattrocento Sans"/>
                <a:ea typeface="Quattrocento Sans"/>
                <a:cs typeface="Quattrocento Sans"/>
                <a:sym typeface="Quattrocento Sans"/>
              </a:rPr>
              <a:t>Koch, M., et al. Σχεδιασμός χωρίς αποκλεισμούς φύλου στην εκπαίδευση στην ΚΑ. ACM SIGCSE, 51(1), 12-18.</a:t>
            </a:r>
            <a:endParaRPr sz="1800">
              <a:solidFill>
                <a:srgbClr val="000000"/>
              </a:solidFill>
              <a:latin typeface="Calibri"/>
              <a:ea typeface="Calibri"/>
              <a:cs typeface="Calibri"/>
              <a:sym typeface="Calibri"/>
            </a:endParaRPr>
          </a:p>
          <a:p>
            <a:pPr indent="-228600" lvl="0" marL="457200" rtl="0" algn="l">
              <a:lnSpc>
                <a:spcPct val="107000"/>
              </a:lnSpc>
              <a:spcBef>
                <a:spcPts val="1800"/>
              </a:spcBef>
              <a:spcAft>
                <a:spcPts val="0"/>
              </a:spcAft>
              <a:buSzPts val="1800"/>
              <a:buNone/>
            </a:pPr>
            <a:r>
              <a:rPr lang="en-US" sz="1800">
                <a:solidFill>
                  <a:srgbClr val="000000"/>
                </a:solidFill>
                <a:latin typeface="Quattrocento Sans"/>
                <a:ea typeface="Quattrocento Sans"/>
                <a:cs typeface="Quattrocento Sans"/>
                <a:sym typeface="Quattrocento Sans"/>
              </a:rPr>
              <a:t>Margolis, J., &amp; Fisher, A. (2002). Unlocking the Clubhouse. MIT Press.</a:t>
            </a:r>
            <a:endParaRPr sz="1800">
              <a:solidFill>
                <a:srgbClr val="000000"/>
              </a:solidFill>
              <a:latin typeface="Quattrocento Sans"/>
              <a:ea typeface="Quattrocento Sans"/>
              <a:cs typeface="Quattrocento Sans"/>
              <a:sym typeface="Quattrocento Sans"/>
            </a:endParaRPr>
          </a:p>
          <a:p>
            <a:pPr indent="-228600" lvl="0" marL="457200" rtl="0" algn="l">
              <a:lnSpc>
                <a:spcPct val="107000"/>
              </a:lnSpc>
              <a:spcBef>
                <a:spcPts val="1800"/>
              </a:spcBef>
              <a:spcAft>
                <a:spcPts val="0"/>
              </a:spcAft>
              <a:buSzPts val="1800"/>
              <a:buNone/>
            </a:pPr>
            <a:r>
              <a:rPr b="1" lang="en-US">
                <a:solidFill>
                  <a:srgbClr val="000000"/>
                </a:solidFill>
                <a:latin typeface="Quattrocento Sans"/>
                <a:ea typeface="Quattrocento Sans"/>
                <a:cs typeface="Quattrocento Sans"/>
                <a:sym typeface="Quattrocento Sans"/>
              </a:rPr>
              <a:t>Ιστοσελίδες:</a:t>
            </a:r>
            <a:endParaRPr b="1">
              <a:solidFill>
                <a:srgbClr val="000000"/>
              </a:solidFill>
              <a:latin typeface="Quattrocento Sans"/>
              <a:ea typeface="Quattrocento Sans"/>
              <a:cs typeface="Quattrocento Sans"/>
              <a:sym typeface="Quattrocento Sans"/>
            </a:endParaRPr>
          </a:p>
          <a:p>
            <a:pPr indent="-228600" lvl="0" marL="457200" rtl="0" algn="l">
              <a:lnSpc>
                <a:spcPct val="107000"/>
              </a:lnSpc>
              <a:spcBef>
                <a:spcPts val="1800"/>
              </a:spcBef>
              <a:spcAft>
                <a:spcPts val="0"/>
              </a:spcAft>
              <a:buSzPts val="1800"/>
              <a:buNone/>
            </a:pPr>
            <a:r>
              <a:rPr lang="en-US" sz="1800">
                <a:solidFill>
                  <a:srgbClr val="000000"/>
                </a:solidFill>
                <a:latin typeface="Calibri"/>
                <a:ea typeface="Calibri"/>
                <a:cs typeface="Calibri"/>
                <a:sym typeface="Calibri"/>
              </a:rPr>
              <a:t>https://www.youtube.com/watch?v=euhtXUgBEts, The Jigsaw Method, πρόσβαση στις 15/5/2025.</a:t>
            </a:r>
            <a:endParaRPr sz="1800">
              <a:solidFill>
                <a:srgbClr val="000000"/>
              </a:solidFill>
              <a:latin typeface="Calibri"/>
              <a:ea typeface="Calibri"/>
              <a:cs typeface="Calibri"/>
              <a:sym typeface="Calibri"/>
            </a:endParaRPr>
          </a:p>
          <a:p>
            <a:pPr indent="-228600" lvl="0" marL="457200" rtl="0" algn="l">
              <a:lnSpc>
                <a:spcPct val="107000"/>
              </a:lnSpc>
              <a:spcBef>
                <a:spcPts val="1800"/>
              </a:spcBef>
              <a:spcAft>
                <a:spcPts val="0"/>
              </a:spcAft>
              <a:buSzPts val="1800"/>
              <a:buNone/>
            </a:pPr>
            <a:r>
              <a:rPr lang="en-US" sz="1800">
                <a:solidFill>
                  <a:srgbClr val="000000"/>
                </a:solidFill>
                <a:latin typeface="Calibri"/>
                <a:ea typeface="Calibri"/>
                <a:cs typeface="Calibri"/>
                <a:sym typeface="Calibri"/>
              </a:rPr>
              <a:t>https://www.youtube.com/watch?v=tMBu5XZs-LA, Steps of RoundRobin, πρόσβαση στις 15/5/2025.</a:t>
            </a:r>
            <a:endParaRPr sz="1800">
              <a:solidFill>
                <a:srgbClr val="000000"/>
              </a:solidFill>
              <a:latin typeface="Calibri"/>
              <a:ea typeface="Calibri"/>
              <a:cs typeface="Calibri"/>
              <a:sym typeface="Calibri"/>
            </a:endParaRPr>
          </a:p>
          <a:p>
            <a:pPr indent="-228600" lvl="0" marL="457200" rtl="0" algn="l">
              <a:lnSpc>
                <a:spcPct val="107000"/>
              </a:lnSpc>
              <a:spcBef>
                <a:spcPts val="1800"/>
              </a:spcBef>
              <a:spcAft>
                <a:spcPts val="0"/>
              </a:spcAft>
              <a:buSzPts val="1800"/>
              <a:buNone/>
            </a:pPr>
            <a:r>
              <a:t/>
            </a:r>
            <a:endParaRPr sz="1800">
              <a:solidFill>
                <a:srgbClr val="000000"/>
              </a:solidFill>
              <a:latin typeface="Calibri"/>
              <a:ea typeface="Calibri"/>
              <a:cs typeface="Calibri"/>
              <a:sym typeface="Calibri"/>
            </a:endParaRPr>
          </a:p>
          <a:p>
            <a:pPr indent="-228600" lvl="0" marL="457200" rtl="0" algn="l">
              <a:lnSpc>
                <a:spcPct val="107000"/>
              </a:lnSpc>
              <a:spcBef>
                <a:spcPts val="1800"/>
              </a:spcBef>
              <a:spcAft>
                <a:spcPts val="0"/>
              </a:spcAft>
              <a:buSzPts val="1800"/>
              <a:buNone/>
            </a:pPr>
            <a:r>
              <a:t/>
            </a:r>
            <a:endParaRPr sz="1800">
              <a:solidFill>
                <a:srgbClr val="000000"/>
              </a:solidFill>
              <a:latin typeface="Calibri"/>
              <a:ea typeface="Calibri"/>
              <a:cs typeface="Calibri"/>
              <a:sym typeface="Calibri"/>
            </a:endParaRPr>
          </a:p>
          <a:p>
            <a:pPr indent="-228600" lvl="0" marL="457200" rtl="0" algn="l">
              <a:lnSpc>
                <a:spcPct val="107000"/>
              </a:lnSpc>
              <a:spcBef>
                <a:spcPts val="1800"/>
              </a:spcBef>
              <a:spcAft>
                <a:spcPts val="0"/>
              </a:spcAft>
              <a:buSzPts val="1800"/>
              <a:buNone/>
            </a:pPr>
            <a:r>
              <a:t/>
            </a:r>
            <a:endParaRPr sz="1800">
              <a:solidFill>
                <a:srgbClr val="000000"/>
              </a:solidFill>
              <a:latin typeface="Calibri"/>
              <a:ea typeface="Calibri"/>
              <a:cs typeface="Calibri"/>
              <a:sym typeface="Calibri"/>
            </a:endParaRPr>
          </a:p>
          <a:p>
            <a:pPr indent="-228600" lvl="0" marL="457200" marR="0" rtl="0" algn="l">
              <a:lnSpc>
                <a:spcPct val="90000"/>
              </a:lnSpc>
              <a:spcBef>
                <a:spcPts val="1800"/>
              </a:spcBef>
              <a:spcAft>
                <a:spcPts val="0"/>
              </a:spcAft>
              <a:buClr>
                <a:schemeClr val="accent4"/>
              </a:buClr>
              <a:buSzPts val="1800"/>
              <a:buFont typeface="Arial"/>
              <a:buNone/>
            </a:pPr>
            <a:r>
              <a:t/>
            </a:r>
            <a:endParaRPr sz="1800">
              <a:solidFill>
                <a:srgbClr val="000000"/>
              </a:solidFill>
              <a:latin typeface="Calibri"/>
              <a:ea typeface="Calibri"/>
              <a:cs typeface="Calibri"/>
              <a:sym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 name="Shape 73"/>
        <p:cNvGrpSpPr/>
        <p:nvPr/>
      </p:nvGrpSpPr>
      <p:grpSpPr>
        <a:xfrm>
          <a:off x="0" y="0"/>
          <a:ext cx="0" cy="0"/>
          <a:chOff x="0" y="0"/>
          <a:chExt cx="0" cy="0"/>
        </a:xfrm>
      </p:grpSpPr>
      <p:sp>
        <p:nvSpPr>
          <p:cNvPr id="74" name="Google Shape;74;p3"/>
          <p:cNvSpPr txBox="1"/>
          <p:nvPr>
            <p:ph type="title"/>
          </p:nvPr>
        </p:nvSpPr>
        <p:spPr>
          <a:xfrm>
            <a:off x="97970" y="81642"/>
            <a:ext cx="11944351" cy="715879"/>
          </a:xfrm>
          <a:prstGeom prst="rect">
            <a:avLst/>
          </a:prstGeom>
          <a:noFill/>
          <a:ln>
            <a:noFill/>
          </a:ln>
        </p:spPr>
        <p:txBody>
          <a:bodyPr anchorCtr="0" anchor="ctr" bIns="54000" lIns="91425"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b="1" i="0" lang="en-US" sz="3200" u="none" strike="noStrike">
                <a:solidFill>
                  <a:srgbClr val="FFFFFF"/>
                </a:solidFill>
                <a:latin typeface="Calibri"/>
                <a:ea typeface="Calibri"/>
                <a:cs typeface="Calibri"/>
                <a:sym typeface="Calibri"/>
              </a:rPr>
              <a:t>Μαθησιακά αποτελέσματα</a:t>
            </a:r>
            <a:endParaRPr sz="3200">
              <a:solidFill>
                <a:srgbClr val="FFFFFF"/>
              </a:solidFill>
            </a:endParaRPr>
          </a:p>
        </p:txBody>
      </p:sp>
      <p:sp>
        <p:nvSpPr>
          <p:cNvPr id="75" name="Google Shape;75;p3"/>
          <p:cNvSpPr txBox="1"/>
          <p:nvPr>
            <p:ph idx="2" type="body"/>
          </p:nvPr>
        </p:nvSpPr>
        <p:spPr>
          <a:xfrm>
            <a:off x="355599" y="1462685"/>
            <a:ext cx="11087101" cy="3414115"/>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accent4"/>
              </a:buClr>
              <a:buSzPts val="1800"/>
              <a:buNone/>
            </a:pPr>
            <a:r>
              <a:rPr b="1" i="1" lang="en-US" sz="2400" u="none" strike="noStrike">
                <a:solidFill>
                  <a:srgbClr val="1D1D1B"/>
                </a:solidFill>
                <a:latin typeface="Calibri"/>
                <a:ea typeface="Calibri"/>
                <a:cs typeface="Calibri"/>
                <a:sym typeface="Calibri"/>
              </a:rPr>
              <a:t>Στο τέλος αυτής της ενότητας οι εκπαιδευτικοί θα είναι σε θέση:</a:t>
            </a:r>
            <a:endParaRPr b="1" i="1" sz="2400" u="none" strike="noStrike">
              <a:solidFill>
                <a:srgbClr val="1D1D1B"/>
              </a:solidFill>
              <a:latin typeface="Calibri"/>
              <a:ea typeface="Calibri"/>
              <a:cs typeface="Calibri"/>
              <a:sym typeface="Calibri"/>
            </a:endParaRPr>
          </a:p>
          <a:p>
            <a:pPr indent="0" lvl="0" marL="0" rtl="0" algn="l">
              <a:lnSpc>
                <a:spcPct val="90000"/>
              </a:lnSpc>
              <a:spcBef>
                <a:spcPts val="0"/>
              </a:spcBef>
              <a:spcAft>
                <a:spcPts val="0"/>
              </a:spcAft>
              <a:buClr>
                <a:schemeClr val="accent4"/>
              </a:buClr>
              <a:buSzPts val="1800"/>
              <a:buNone/>
            </a:pPr>
            <a:r>
              <a:t/>
            </a:r>
            <a:endParaRPr b="1" sz="2400">
              <a:solidFill>
                <a:srgbClr val="1D1D1B"/>
              </a:solidFill>
              <a:latin typeface="Calibri"/>
              <a:ea typeface="Calibri"/>
              <a:cs typeface="Calibri"/>
              <a:sym typeface="Calibri"/>
            </a:endParaRPr>
          </a:p>
          <a:p>
            <a:pPr indent="-342900" lvl="0" marL="342900" rtl="0" algn="l">
              <a:lnSpc>
                <a:spcPct val="90000"/>
              </a:lnSpc>
              <a:spcBef>
                <a:spcPts val="0"/>
              </a:spcBef>
              <a:spcAft>
                <a:spcPts val="0"/>
              </a:spcAft>
              <a:buClr>
                <a:schemeClr val="accent4"/>
              </a:buClr>
              <a:buSzPts val="1800"/>
              <a:buFont typeface="Arial"/>
              <a:buChar char="•"/>
            </a:pPr>
            <a:r>
              <a:rPr lang="en-US" sz="2400">
                <a:solidFill>
                  <a:srgbClr val="1D1D1B"/>
                </a:solidFill>
                <a:latin typeface="Calibri"/>
                <a:ea typeface="Calibri"/>
                <a:cs typeface="Calibri"/>
                <a:sym typeface="Calibri"/>
              </a:rPr>
              <a:t>Να εφαρμόζουν δομημένες συνεργατικές τεχνικές για το σχεδιασμό μαθησιακών σεναρίων για </a:t>
            </a:r>
            <a:r>
              <a:rPr lang="en-US" sz="2400">
                <a:solidFill>
                  <a:srgbClr val="1D1D1B"/>
                </a:solidFill>
              </a:rPr>
              <a:t>το μάθημα της </a:t>
            </a:r>
            <a:r>
              <a:rPr lang="en-US" sz="2400">
                <a:solidFill>
                  <a:srgbClr val="1D1D1B"/>
                </a:solidFill>
                <a:latin typeface="Calibri"/>
                <a:ea typeface="Calibri"/>
                <a:cs typeface="Calibri"/>
                <a:sym typeface="Calibri"/>
              </a:rPr>
              <a:t>Πληροφορικής.</a:t>
            </a:r>
            <a:endParaRPr sz="2400"/>
          </a:p>
          <a:p>
            <a:pPr indent="-342900" lvl="0" marL="342900" rtl="0" algn="l">
              <a:lnSpc>
                <a:spcPct val="90000"/>
              </a:lnSpc>
              <a:spcBef>
                <a:spcPts val="0"/>
              </a:spcBef>
              <a:spcAft>
                <a:spcPts val="0"/>
              </a:spcAft>
              <a:buClr>
                <a:schemeClr val="accent4"/>
              </a:buClr>
              <a:buSzPts val="1800"/>
              <a:buFont typeface="Arial"/>
              <a:buChar char="•"/>
            </a:pPr>
            <a:r>
              <a:rPr lang="en-US" sz="2400">
                <a:solidFill>
                  <a:srgbClr val="1D1D1B"/>
                </a:solidFill>
                <a:latin typeface="Calibri"/>
                <a:ea typeface="Calibri"/>
                <a:cs typeface="Calibri"/>
                <a:sym typeface="Calibri"/>
              </a:rPr>
              <a:t>Να εφαρμόζουν στρατηγικές καταιγισμού ιδεών και δημιουργίας συναίνεσης για να παράγουν ιδέες για μαθήματα χωρίς αποκλεισμούς.</a:t>
            </a:r>
            <a:endParaRPr sz="2400"/>
          </a:p>
          <a:p>
            <a:pPr indent="-342900" lvl="0" marL="342900" rtl="0" algn="l">
              <a:lnSpc>
                <a:spcPct val="90000"/>
              </a:lnSpc>
              <a:spcBef>
                <a:spcPts val="0"/>
              </a:spcBef>
              <a:spcAft>
                <a:spcPts val="0"/>
              </a:spcAft>
              <a:buClr>
                <a:schemeClr val="accent4"/>
              </a:buClr>
              <a:buSzPts val="1800"/>
              <a:buFont typeface="Arial"/>
              <a:buChar char="•"/>
            </a:pPr>
            <a:r>
              <a:rPr lang="en-US" sz="2400">
                <a:solidFill>
                  <a:srgbClr val="1D1D1B"/>
                </a:solidFill>
              </a:rPr>
              <a:t>Να ενσωματώνουν τις αρχές της Αυθεντικής Μάθησης και της Συμπερίληψης των Φύλων στον συνεργατικό σχεδιασμό.</a:t>
            </a:r>
            <a:endParaRPr sz="2400">
              <a:solidFill>
                <a:srgbClr val="1D1D1B"/>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 name="Shape 79"/>
        <p:cNvGrpSpPr/>
        <p:nvPr/>
      </p:nvGrpSpPr>
      <p:grpSpPr>
        <a:xfrm>
          <a:off x="0" y="0"/>
          <a:ext cx="0" cy="0"/>
          <a:chOff x="0" y="0"/>
          <a:chExt cx="0" cy="0"/>
        </a:xfrm>
      </p:grpSpPr>
      <p:sp>
        <p:nvSpPr>
          <p:cNvPr id="80" name="Google Shape;80;p4"/>
          <p:cNvSpPr txBox="1"/>
          <p:nvPr>
            <p:ph type="title"/>
          </p:nvPr>
        </p:nvSpPr>
        <p:spPr>
          <a:xfrm>
            <a:off x="97970" y="81642"/>
            <a:ext cx="11944351" cy="715879"/>
          </a:xfrm>
          <a:prstGeom prst="rect">
            <a:avLst/>
          </a:prstGeom>
          <a:noFill/>
          <a:ln>
            <a:noFill/>
          </a:ln>
        </p:spPr>
        <p:txBody>
          <a:bodyPr anchorCtr="0" anchor="ctr" bIns="54000" lIns="91425"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b="1" lang="en-US" sz="3200">
                <a:solidFill>
                  <a:srgbClr val="FFFFFF"/>
                </a:solidFill>
              </a:rPr>
              <a:t>Περιεχόμενα</a:t>
            </a:r>
            <a:endParaRPr sz="3200">
              <a:solidFill>
                <a:srgbClr val="FFFFFF"/>
              </a:solidFill>
            </a:endParaRPr>
          </a:p>
        </p:txBody>
      </p:sp>
      <p:sp>
        <p:nvSpPr>
          <p:cNvPr id="81" name="Google Shape;81;p4"/>
          <p:cNvSpPr txBox="1"/>
          <p:nvPr>
            <p:ph idx="2" type="body"/>
          </p:nvPr>
        </p:nvSpPr>
        <p:spPr>
          <a:xfrm>
            <a:off x="355599" y="1462685"/>
            <a:ext cx="11087101" cy="5289179"/>
          </a:xfrm>
          <a:prstGeom prst="rect">
            <a:avLst/>
          </a:prstGeom>
          <a:noFill/>
          <a:ln>
            <a:noFill/>
          </a:ln>
        </p:spPr>
        <p:txBody>
          <a:bodyPr anchorCtr="0" anchor="t" bIns="45700" lIns="91425" spcFirstLastPara="1" rIns="91425" wrap="square" tIns="45700">
            <a:noAutofit/>
          </a:bodyPr>
          <a:lstStyle/>
          <a:p>
            <a:pPr indent="-406400" lvl="0" marL="457200" rtl="0" algn="l">
              <a:lnSpc>
                <a:spcPct val="90000"/>
              </a:lnSpc>
              <a:spcBef>
                <a:spcPts val="0"/>
              </a:spcBef>
              <a:spcAft>
                <a:spcPts val="0"/>
              </a:spcAft>
              <a:buClr>
                <a:srgbClr val="1D1D1B"/>
              </a:buClr>
              <a:buSzPts val="2800"/>
              <a:buFont typeface="Calibri"/>
              <a:buChar char="●"/>
            </a:pPr>
            <a:r>
              <a:rPr lang="en-US" sz="2800">
                <a:solidFill>
                  <a:srgbClr val="1D1D1B"/>
                </a:solidFill>
                <a:latin typeface="Calibri"/>
                <a:ea typeface="Calibri"/>
                <a:cs typeface="Calibri"/>
                <a:sym typeface="Calibri"/>
              </a:rPr>
              <a:t>Εισαγωγή </a:t>
            </a:r>
            <a:endParaRPr sz="2800">
              <a:solidFill>
                <a:srgbClr val="1D1D1B"/>
              </a:solidFill>
              <a:latin typeface="Calibri"/>
              <a:ea typeface="Calibri"/>
              <a:cs typeface="Calibri"/>
              <a:sym typeface="Calibri"/>
            </a:endParaRPr>
          </a:p>
          <a:p>
            <a:pPr indent="-406400" lvl="0" marL="457200" rtl="0" algn="l">
              <a:lnSpc>
                <a:spcPct val="90000"/>
              </a:lnSpc>
              <a:spcBef>
                <a:spcPts val="0"/>
              </a:spcBef>
              <a:spcAft>
                <a:spcPts val="0"/>
              </a:spcAft>
              <a:buClr>
                <a:srgbClr val="1D1D1B"/>
              </a:buClr>
              <a:buSzPts val="2800"/>
              <a:buChar char="●"/>
            </a:pPr>
            <a:r>
              <a:rPr lang="en-US" sz="2800">
                <a:solidFill>
                  <a:srgbClr val="1D1D1B"/>
                </a:solidFill>
              </a:rPr>
              <a:t>Η ανάγκη για συνεργασία</a:t>
            </a:r>
            <a:endParaRPr sz="2800"/>
          </a:p>
          <a:p>
            <a:pPr indent="-406400" lvl="0" marL="457200" rtl="0" algn="l">
              <a:lnSpc>
                <a:spcPct val="90000"/>
              </a:lnSpc>
              <a:spcBef>
                <a:spcPts val="0"/>
              </a:spcBef>
              <a:spcAft>
                <a:spcPts val="0"/>
              </a:spcAft>
              <a:buClr>
                <a:srgbClr val="1D1D1B"/>
              </a:buClr>
              <a:buSzPts val="2800"/>
              <a:buFont typeface="Calibri"/>
              <a:buChar char="●"/>
            </a:pPr>
            <a:r>
              <a:rPr lang="en-US" sz="2800">
                <a:solidFill>
                  <a:srgbClr val="1D1D1B"/>
                </a:solidFill>
                <a:latin typeface="Calibri"/>
                <a:ea typeface="Calibri"/>
                <a:cs typeface="Calibri"/>
                <a:sym typeface="Calibri"/>
              </a:rPr>
              <a:t>Η μέθοδος Jigsaw</a:t>
            </a:r>
            <a:endParaRPr sz="2800"/>
          </a:p>
          <a:p>
            <a:pPr indent="-406400" lvl="0" marL="457200" rtl="0" algn="l">
              <a:lnSpc>
                <a:spcPct val="90000"/>
              </a:lnSpc>
              <a:spcBef>
                <a:spcPts val="0"/>
              </a:spcBef>
              <a:spcAft>
                <a:spcPts val="0"/>
              </a:spcAft>
              <a:buClr>
                <a:srgbClr val="1D1D1B"/>
              </a:buClr>
              <a:buSzPts val="2800"/>
              <a:buChar char="●"/>
            </a:pPr>
            <a:r>
              <a:rPr lang="en-US" sz="2800">
                <a:solidFill>
                  <a:srgbClr val="1D1D1B"/>
                </a:solidFill>
              </a:rPr>
              <a:t>Καταιγισμός ιδεών RoundRobin</a:t>
            </a:r>
            <a:endParaRPr sz="2800"/>
          </a:p>
          <a:p>
            <a:pPr indent="-406400" lvl="0" marL="457200" rtl="0" algn="l">
              <a:lnSpc>
                <a:spcPct val="90000"/>
              </a:lnSpc>
              <a:spcBef>
                <a:spcPts val="0"/>
              </a:spcBef>
              <a:spcAft>
                <a:spcPts val="0"/>
              </a:spcAft>
              <a:buClr>
                <a:srgbClr val="1D1D1B"/>
              </a:buClr>
              <a:buSzPts val="2800"/>
              <a:buChar char="●"/>
            </a:pPr>
            <a:r>
              <a:rPr lang="en-US" sz="2800">
                <a:solidFill>
                  <a:srgbClr val="1D1D1B"/>
                </a:solidFill>
              </a:rPr>
              <a:t>Προκλήσεις και λύσεις</a:t>
            </a:r>
            <a:endParaRPr sz="2800"/>
          </a:p>
          <a:p>
            <a:pPr indent="-406400" lvl="0" marL="457200" rtl="0" algn="l">
              <a:lnSpc>
                <a:spcPct val="90000"/>
              </a:lnSpc>
              <a:spcBef>
                <a:spcPts val="0"/>
              </a:spcBef>
              <a:spcAft>
                <a:spcPts val="0"/>
              </a:spcAft>
              <a:buClr>
                <a:srgbClr val="1D1D1B"/>
              </a:buClr>
              <a:buSzPts val="2800"/>
              <a:buChar char="●"/>
            </a:pPr>
            <a:r>
              <a:rPr lang="en-US" sz="2800">
                <a:solidFill>
                  <a:srgbClr val="1D1D1B"/>
                </a:solidFill>
                <a:latin typeface="Calibri"/>
                <a:ea typeface="Calibri"/>
                <a:cs typeface="Calibri"/>
                <a:sym typeface="Calibri"/>
              </a:rPr>
              <a:t>Αναστοχασμός και </a:t>
            </a:r>
            <a:r>
              <a:rPr lang="en-US" sz="2800">
                <a:solidFill>
                  <a:srgbClr val="1D1D1B"/>
                </a:solidFill>
              </a:rPr>
              <a:t>συμπέρασμα</a:t>
            </a:r>
            <a:endParaRPr sz="2800"/>
          </a:p>
          <a:p>
            <a:pPr indent="-406400" lvl="0" marL="457200" rtl="0" algn="l">
              <a:lnSpc>
                <a:spcPct val="90000"/>
              </a:lnSpc>
              <a:spcBef>
                <a:spcPts val="0"/>
              </a:spcBef>
              <a:spcAft>
                <a:spcPts val="0"/>
              </a:spcAft>
              <a:buClr>
                <a:srgbClr val="1D1D1B"/>
              </a:buClr>
              <a:buSzPts val="2800"/>
              <a:buChar char="●"/>
            </a:pPr>
            <a:r>
              <a:rPr lang="en-US" sz="2800">
                <a:solidFill>
                  <a:srgbClr val="1D1D1B"/>
                </a:solidFill>
              </a:rPr>
              <a:t>Εργασία για το σπίτι</a:t>
            </a:r>
            <a:endParaRPr sz="2800"/>
          </a:p>
          <a:p>
            <a:pPr indent="-406400" lvl="0" marL="457200" rtl="0" algn="l">
              <a:lnSpc>
                <a:spcPct val="90000"/>
              </a:lnSpc>
              <a:spcBef>
                <a:spcPts val="0"/>
              </a:spcBef>
              <a:spcAft>
                <a:spcPts val="0"/>
              </a:spcAft>
              <a:buClr>
                <a:srgbClr val="1D1D1B"/>
              </a:buClr>
              <a:buSzPts val="2800"/>
              <a:buChar char="●"/>
            </a:pPr>
            <a:r>
              <a:rPr lang="en-US" sz="2800">
                <a:solidFill>
                  <a:srgbClr val="1D1D1B"/>
                </a:solidFill>
              </a:rPr>
              <a:t>Βιβλιογραφία</a:t>
            </a:r>
            <a:endParaRPr sz="2800">
              <a:solidFill>
                <a:srgbClr val="1D1D1B"/>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 name="Shape 85"/>
        <p:cNvGrpSpPr/>
        <p:nvPr/>
      </p:nvGrpSpPr>
      <p:grpSpPr>
        <a:xfrm>
          <a:off x="0" y="0"/>
          <a:ext cx="0" cy="0"/>
          <a:chOff x="0" y="0"/>
          <a:chExt cx="0" cy="0"/>
        </a:xfrm>
      </p:grpSpPr>
      <p:sp>
        <p:nvSpPr>
          <p:cNvPr id="86" name="Google Shape;86;p5"/>
          <p:cNvSpPr txBox="1"/>
          <p:nvPr>
            <p:ph type="title"/>
          </p:nvPr>
        </p:nvSpPr>
        <p:spPr>
          <a:xfrm>
            <a:off x="97970" y="81642"/>
            <a:ext cx="11944351" cy="715879"/>
          </a:xfrm>
          <a:prstGeom prst="rect">
            <a:avLst/>
          </a:prstGeom>
          <a:noFill/>
          <a:ln>
            <a:noFill/>
          </a:ln>
        </p:spPr>
        <p:txBody>
          <a:bodyPr anchorCtr="0" anchor="ctr" bIns="54000" lIns="91425" spcFirstLastPara="1" rIns="54000" wrap="square" tIns="54000">
            <a:noAutofit/>
          </a:bodyPr>
          <a:lstStyle/>
          <a:p>
            <a:pPr indent="0" lvl="0" marL="0" marR="0" rtl="0" algn="l">
              <a:lnSpc>
                <a:spcPct val="90000"/>
              </a:lnSpc>
              <a:spcBef>
                <a:spcPts val="0"/>
              </a:spcBef>
              <a:spcAft>
                <a:spcPts val="0"/>
              </a:spcAft>
              <a:buClr>
                <a:schemeClr val="lt2"/>
              </a:buClr>
              <a:buSzPts val="3800"/>
              <a:buFont typeface="Calibri"/>
              <a:buNone/>
            </a:pPr>
            <a:r>
              <a:rPr b="1" lang="en-US" sz="3200">
                <a:solidFill>
                  <a:srgbClr val="FFFFFF"/>
                </a:solidFill>
              </a:rPr>
              <a:t>Εισαγωγή</a:t>
            </a:r>
            <a:endParaRPr sz="3200">
              <a:solidFill>
                <a:srgbClr val="FFFFFF"/>
              </a:solidFill>
            </a:endParaRPr>
          </a:p>
        </p:txBody>
      </p:sp>
      <p:sp>
        <p:nvSpPr>
          <p:cNvPr id="87" name="Google Shape;87;p5"/>
          <p:cNvSpPr txBox="1"/>
          <p:nvPr>
            <p:ph idx="2" type="body"/>
          </p:nvPr>
        </p:nvSpPr>
        <p:spPr>
          <a:xfrm>
            <a:off x="175" y="908978"/>
            <a:ext cx="11789100" cy="5565900"/>
          </a:xfrm>
          <a:prstGeom prst="rect">
            <a:avLst/>
          </a:prstGeom>
          <a:noFill/>
          <a:ln>
            <a:noFill/>
          </a:ln>
        </p:spPr>
        <p:txBody>
          <a:bodyPr anchorCtr="0" anchor="t" bIns="45700" lIns="91425" spcFirstLastPara="1" rIns="91425" wrap="square" tIns="45700">
            <a:noAutofit/>
          </a:bodyPr>
          <a:lstStyle/>
          <a:p>
            <a:pPr indent="-17144" lvl="0" marL="457200" rtl="0" algn="l">
              <a:lnSpc>
                <a:spcPct val="90000"/>
              </a:lnSpc>
              <a:spcBef>
                <a:spcPts val="1000"/>
              </a:spcBef>
              <a:spcAft>
                <a:spcPts val="0"/>
              </a:spcAft>
              <a:buSzPts val="1800"/>
              <a:buNone/>
            </a:pPr>
            <a:r>
              <a:rPr lang="en-US" sz="2400"/>
              <a:t>Αυτή η ενότητα επικεντρώνεται σε συνεργατικές στρατηγικές για το σχεδιασμό αποτελεσματικών σεναρίων μάθησης στο μάθημα της Πληροφορικής. Οι εκπαιδευτικοί θα μάθουν να σχεδιάζουν αυθεντικά και συμπεριληπτικά ως προς το φύλο σενάρια πληροφορικής χρησιμοποιώντας τεκμηριωμένες συνεργατικές στρατηγικές, βασισμένες στον κοινωνικό κονστρουκτιβισμό και την συμπεριληπτική παιδαγωγική.</a:t>
            </a:r>
            <a:endParaRPr sz="2400"/>
          </a:p>
          <a:p>
            <a:pPr indent="-17144" lvl="0" marL="457200" rtl="0" algn="l">
              <a:lnSpc>
                <a:spcPct val="90000"/>
              </a:lnSpc>
              <a:spcBef>
                <a:spcPts val="1000"/>
              </a:spcBef>
              <a:spcAft>
                <a:spcPts val="0"/>
              </a:spcAft>
              <a:buSzPts val="1800"/>
              <a:buNone/>
            </a:pPr>
            <a:r>
              <a:rPr lang="en-US" sz="2400"/>
              <a:t> Αναλυτικότερα, η ενότητα ασχολείται με τη μέθοδο JIGSAW και την τεχνική καταιγισμού ιδεών Round-Robin. Αυτές οι πρακτικές (μεταξύ άλλων συνεργατικών μεθόδων) όχι μόνο βοηθούν στη συν-ανάπτυξη μαθησιακών σεναρίων, αλλά η ανατροφοδότηση που αποκτάται μπορεί να αξιοποιηθεί με κατάλληλα πρωτόκολλα αξιολόγησης από ομοτίμους/ομότιμες στη διαδικασία αξιολόγησης. </a:t>
            </a:r>
            <a:endParaRPr sz="2400"/>
          </a:p>
          <a:p>
            <a:pPr indent="-17144" lvl="0" marL="457200" rtl="0" algn="l">
              <a:lnSpc>
                <a:spcPct val="90000"/>
              </a:lnSpc>
              <a:spcBef>
                <a:spcPts val="1000"/>
              </a:spcBef>
              <a:spcAft>
                <a:spcPts val="0"/>
              </a:spcAft>
              <a:buSzPts val="1800"/>
              <a:buNone/>
            </a:pPr>
            <a:r>
              <a:rPr lang="en-US" sz="2400"/>
              <a:t>Η ενότητα παρουσιάζει τη θεωρία πίσω από τις αντίστοιχες συνεργατικές μεθόδους και παραδείγματα για το πώς μπορούν να χρησιμοποιηθούν οι μέθοδοι αυτές.</a:t>
            </a:r>
            <a:endParaRPr sz="2400"/>
          </a:p>
          <a:p>
            <a:pPr indent="-17144" lvl="0" marL="457200" rtl="0" algn="l">
              <a:lnSpc>
                <a:spcPct val="90000"/>
              </a:lnSpc>
              <a:spcBef>
                <a:spcPts val="1000"/>
              </a:spcBef>
              <a:spcAft>
                <a:spcPts val="0"/>
              </a:spcAft>
              <a:buSzPts val="1800"/>
              <a:buNone/>
            </a:pPr>
            <a:r>
              <a:rPr lang="en-US" sz="2400"/>
              <a:t> Παράλληλα, τονίζονται οι προκλήσεις και τα εμπόδια στη χρήση αυτών των συνεργατικών στρατηγικών και παρέχονται λύσεις για την αντιμετώπιση αυτών των δυσκολιών.</a:t>
            </a:r>
            <a:br>
              <a:rPr lang="en-US" sz="2800"/>
            </a:br>
            <a:endParaRPr sz="280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1" name="Shape 91"/>
        <p:cNvGrpSpPr/>
        <p:nvPr/>
      </p:nvGrpSpPr>
      <p:grpSpPr>
        <a:xfrm>
          <a:off x="0" y="0"/>
          <a:ext cx="0" cy="0"/>
          <a:chOff x="0" y="0"/>
          <a:chExt cx="0" cy="0"/>
        </a:xfrm>
      </p:grpSpPr>
      <p:sp>
        <p:nvSpPr>
          <p:cNvPr id="92" name="Google Shape;92;p6"/>
          <p:cNvSpPr txBox="1"/>
          <p:nvPr>
            <p:ph type="title"/>
          </p:nvPr>
        </p:nvSpPr>
        <p:spPr>
          <a:xfrm>
            <a:off x="97970" y="81642"/>
            <a:ext cx="11944351" cy="715879"/>
          </a:xfrm>
          <a:prstGeom prst="rect">
            <a:avLst/>
          </a:prstGeom>
          <a:noFill/>
          <a:ln>
            <a:noFill/>
          </a:ln>
        </p:spPr>
        <p:txBody>
          <a:bodyPr anchorCtr="0" anchor="ctr" bIns="54000" lIns="91425" spcFirstLastPara="1" rIns="54000" wrap="square" tIns="54000">
            <a:noAutofit/>
          </a:bodyPr>
          <a:lstStyle/>
          <a:p>
            <a:pPr indent="0" lvl="0" marL="0" marR="0" rtl="0" algn="l">
              <a:lnSpc>
                <a:spcPct val="90000"/>
              </a:lnSpc>
              <a:spcBef>
                <a:spcPts val="0"/>
              </a:spcBef>
              <a:spcAft>
                <a:spcPts val="0"/>
              </a:spcAft>
              <a:buClr>
                <a:schemeClr val="lt2"/>
              </a:buClr>
              <a:buSzPts val="3800"/>
              <a:buFont typeface="Calibri"/>
              <a:buNone/>
            </a:pPr>
            <a:r>
              <a:rPr b="1" lang="en-US" sz="3200">
                <a:solidFill>
                  <a:srgbClr val="FFFFFF"/>
                </a:solidFill>
              </a:rPr>
              <a:t>Η ανάγκη για συνεργασία </a:t>
            </a:r>
            <a:endParaRPr sz="3200">
              <a:solidFill>
                <a:srgbClr val="FFFFFF"/>
              </a:solidFill>
            </a:endParaRPr>
          </a:p>
        </p:txBody>
      </p:sp>
      <p:sp>
        <p:nvSpPr>
          <p:cNvPr id="93" name="Google Shape;93;p6"/>
          <p:cNvSpPr txBox="1"/>
          <p:nvPr>
            <p:ph idx="2" type="body"/>
          </p:nvPr>
        </p:nvSpPr>
        <p:spPr>
          <a:xfrm>
            <a:off x="97970" y="2286361"/>
            <a:ext cx="4767012" cy="2652115"/>
          </a:xfrm>
          <a:prstGeom prst="rect">
            <a:avLst/>
          </a:prstGeom>
          <a:noFill/>
          <a:ln>
            <a:noFill/>
          </a:ln>
        </p:spPr>
        <p:txBody>
          <a:bodyPr anchorCtr="0" anchor="t" bIns="45700" lIns="91425" spcFirstLastPara="1" rIns="91425" wrap="square" tIns="45700">
            <a:noAutofit/>
          </a:bodyPr>
          <a:lstStyle/>
          <a:p>
            <a:pPr indent="-228600" lvl="0" marL="457200" marR="0" rtl="0" algn="l">
              <a:lnSpc>
                <a:spcPct val="90000"/>
              </a:lnSpc>
              <a:spcBef>
                <a:spcPts val="1000"/>
              </a:spcBef>
              <a:spcAft>
                <a:spcPts val="0"/>
              </a:spcAft>
              <a:buClr>
                <a:schemeClr val="accent4"/>
              </a:buClr>
              <a:buSzPts val="1800"/>
              <a:buFont typeface="Arial"/>
              <a:buNone/>
            </a:pPr>
            <a:r>
              <a:rPr lang="en-US" sz="2400"/>
              <a:t>Γιατί να συνεργαστείτε;</a:t>
            </a:r>
            <a:endParaRPr sz="2400"/>
          </a:p>
          <a:p>
            <a:pPr indent="-228600" lvl="0" marL="457200" marR="0" rtl="0" algn="l">
              <a:lnSpc>
                <a:spcPct val="90000"/>
              </a:lnSpc>
              <a:spcBef>
                <a:spcPts val="1000"/>
              </a:spcBef>
              <a:spcAft>
                <a:spcPts val="0"/>
              </a:spcAft>
              <a:buClr>
                <a:schemeClr val="accent4"/>
              </a:buClr>
              <a:buSzPts val="1800"/>
              <a:buFont typeface="Arial"/>
              <a:buNone/>
            </a:pPr>
            <a:r>
              <a:rPr lang="en-US" sz="2400"/>
              <a:t>- Η μάθηση </a:t>
            </a:r>
            <a:r>
              <a:rPr lang="en-US" sz="2400"/>
              <a:t>είναι </a:t>
            </a:r>
            <a:r>
              <a:rPr lang="en-US" sz="2400"/>
              <a:t>κοινωνική</a:t>
            </a:r>
            <a:endParaRPr sz="2400"/>
          </a:p>
          <a:p>
            <a:pPr indent="-228600" lvl="0" marL="457200" marR="0" rtl="0" algn="l">
              <a:lnSpc>
                <a:spcPct val="90000"/>
              </a:lnSpc>
              <a:spcBef>
                <a:spcPts val="1000"/>
              </a:spcBef>
              <a:spcAft>
                <a:spcPts val="0"/>
              </a:spcAft>
              <a:buClr>
                <a:schemeClr val="accent4"/>
              </a:buClr>
              <a:buSzPts val="1800"/>
              <a:buFont typeface="Arial"/>
              <a:buNone/>
            </a:pPr>
            <a:r>
              <a:rPr lang="en-US" sz="2400"/>
              <a:t>- Ενίσχυση της ανταλλαγής εμπειρογνωμοσύνης</a:t>
            </a:r>
            <a:endParaRPr sz="2400"/>
          </a:p>
          <a:p>
            <a:pPr indent="-228600" lvl="0" marL="457200" marR="0" rtl="0" algn="l">
              <a:lnSpc>
                <a:spcPct val="90000"/>
              </a:lnSpc>
              <a:spcBef>
                <a:spcPts val="1000"/>
              </a:spcBef>
              <a:spcAft>
                <a:spcPts val="0"/>
              </a:spcAft>
              <a:buClr>
                <a:schemeClr val="accent4"/>
              </a:buClr>
              <a:buSzPts val="1800"/>
              <a:buFont typeface="Arial"/>
              <a:buNone/>
            </a:pPr>
            <a:r>
              <a:rPr lang="en-US" sz="2400"/>
              <a:t>- Προώθηση της ισότητας</a:t>
            </a:r>
            <a:endParaRPr sz="2400"/>
          </a:p>
          <a:p>
            <a:pPr indent="-228600" lvl="0" marL="457200" marR="0" rtl="0" algn="l">
              <a:lnSpc>
                <a:spcPct val="90000"/>
              </a:lnSpc>
              <a:spcBef>
                <a:spcPts val="1000"/>
              </a:spcBef>
              <a:spcAft>
                <a:spcPts val="0"/>
              </a:spcAft>
              <a:buClr>
                <a:schemeClr val="accent4"/>
              </a:buClr>
              <a:buSzPts val="1800"/>
              <a:buFont typeface="Arial"/>
              <a:buNone/>
            </a:pPr>
            <a:r>
              <a:rPr lang="en-US" sz="2400"/>
              <a:t>- Βελτίωση του ποιοτικού ελέγχου</a:t>
            </a:r>
            <a:endParaRPr sz="2400"/>
          </a:p>
          <a:p>
            <a:pPr indent="-228600" lvl="0" marL="457200" marR="0" rtl="0" algn="l">
              <a:lnSpc>
                <a:spcPct val="90000"/>
              </a:lnSpc>
              <a:spcBef>
                <a:spcPts val="1000"/>
              </a:spcBef>
              <a:spcAft>
                <a:spcPts val="0"/>
              </a:spcAft>
              <a:buClr>
                <a:schemeClr val="accent4"/>
              </a:buClr>
              <a:buSzPts val="1800"/>
              <a:buFont typeface="Arial"/>
              <a:buNone/>
            </a:pPr>
            <a:br>
              <a:rPr lang="en-US" sz="2400"/>
            </a:br>
            <a:br>
              <a:rPr lang="en-US" sz="2400"/>
            </a:br>
            <a:endParaRPr sz="2400"/>
          </a:p>
        </p:txBody>
      </p:sp>
      <p:pic>
        <p:nvPicPr>
          <p:cNvPr descr="Εικόνα που περιέχει κείμενο, στιγμιότυπο οθόνης, γραμματοσειρά, σχεδίαση&#10;&#10;Το περιεχόμενο που δημιουργείται από τεχνολογία AI ενδέχεται να είναι εσφαλμένο." id="94" name="Google Shape;94;p6"/>
          <p:cNvPicPr preferRelativeResize="0"/>
          <p:nvPr/>
        </p:nvPicPr>
        <p:blipFill rotWithShape="1">
          <a:blip r:embed="rId3">
            <a:alphaModFix/>
          </a:blip>
          <a:srcRect b="0" l="0" r="0" t="0"/>
          <a:stretch/>
        </p:blipFill>
        <p:spPr>
          <a:xfrm>
            <a:off x="4864983" y="1027585"/>
            <a:ext cx="7177338" cy="5169669"/>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 name="Shape 99"/>
        <p:cNvGrpSpPr/>
        <p:nvPr/>
      </p:nvGrpSpPr>
      <p:grpSpPr>
        <a:xfrm>
          <a:off x="0" y="0"/>
          <a:ext cx="0" cy="0"/>
          <a:chOff x="0" y="0"/>
          <a:chExt cx="0" cy="0"/>
        </a:xfrm>
      </p:grpSpPr>
      <p:sp>
        <p:nvSpPr>
          <p:cNvPr id="100" name="Google Shape;100;p7"/>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b="1" lang="en-US" sz="3200"/>
              <a:t>Η μέθοδος Jigsaw</a:t>
            </a:r>
            <a:endParaRPr b="1" sz="3200"/>
          </a:p>
        </p:txBody>
      </p:sp>
      <p:sp>
        <p:nvSpPr>
          <p:cNvPr id="101" name="Google Shape;101;p7"/>
          <p:cNvSpPr txBox="1"/>
          <p:nvPr>
            <p:ph idx="2" type="body"/>
          </p:nvPr>
        </p:nvSpPr>
        <p:spPr>
          <a:xfrm>
            <a:off x="97971" y="1135117"/>
            <a:ext cx="11944350" cy="5616747"/>
          </a:xfrm>
          <a:prstGeom prst="rect">
            <a:avLst/>
          </a:prstGeom>
          <a:noFill/>
          <a:ln>
            <a:noFill/>
          </a:ln>
        </p:spPr>
        <p:txBody>
          <a:bodyPr anchorCtr="0" anchor="t" bIns="45700" lIns="91425" spcFirstLastPara="1" rIns="91425" wrap="square" tIns="45700">
            <a:noAutofit/>
          </a:bodyPr>
          <a:lstStyle/>
          <a:p>
            <a:pPr indent="-228600" lvl="0" marL="457200" marR="0" rtl="0" algn="l">
              <a:lnSpc>
                <a:spcPct val="90000"/>
              </a:lnSpc>
              <a:spcBef>
                <a:spcPts val="1000"/>
              </a:spcBef>
              <a:spcAft>
                <a:spcPts val="0"/>
              </a:spcAft>
              <a:buClr>
                <a:schemeClr val="accent4"/>
              </a:buClr>
              <a:buSzPts val="1800"/>
              <a:buFont typeface="Arial"/>
              <a:buNone/>
            </a:pPr>
            <a:r>
              <a:rPr lang="en-US" u="sng">
                <a:solidFill>
                  <a:schemeClr val="hlink"/>
                </a:solidFill>
                <a:hlinkClick r:id="rId3"/>
              </a:rPr>
              <a:t>https://www.youtube.com/watch?v=euhtXUgBEts</a:t>
            </a:r>
            <a:endParaRPr u="sng">
              <a:solidFill>
                <a:schemeClr val="hlink"/>
              </a:solidFill>
            </a:endParaRPr>
          </a:p>
          <a:p>
            <a:pPr indent="-228600" lvl="0" marL="457200" marR="0" rtl="0" algn="l">
              <a:lnSpc>
                <a:spcPct val="90000"/>
              </a:lnSpc>
              <a:spcBef>
                <a:spcPts val="1000"/>
              </a:spcBef>
              <a:spcAft>
                <a:spcPts val="0"/>
              </a:spcAft>
              <a:buClr>
                <a:schemeClr val="accent4"/>
              </a:buClr>
              <a:buSzPts val="1800"/>
              <a:buFont typeface="Arial"/>
              <a:buNone/>
            </a:pPr>
            <a:r>
              <a:t/>
            </a:r>
            <a:endParaRPr u="sng">
              <a:solidFill>
                <a:schemeClr val="hlink"/>
              </a:solidFill>
            </a:endParaRPr>
          </a:p>
          <a:p>
            <a:pPr indent="-228600" lvl="0" marL="457200" marR="0" rtl="0" algn="l">
              <a:lnSpc>
                <a:spcPct val="90000"/>
              </a:lnSpc>
              <a:spcBef>
                <a:spcPts val="1000"/>
              </a:spcBef>
              <a:spcAft>
                <a:spcPts val="0"/>
              </a:spcAft>
              <a:buClr>
                <a:schemeClr val="accent4"/>
              </a:buClr>
              <a:buSzPts val="1800"/>
              <a:buFont typeface="Arial"/>
              <a:buNone/>
            </a:pPr>
            <a:r>
              <a:t/>
            </a:r>
            <a:endParaRPr u="sng">
              <a:solidFill>
                <a:schemeClr val="hlink"/>
              </a:solidFill>
            </a:endParaRPr>
          </a:p>
          <a:p>
            <a:pPr indent="-228600" lvl="0" marL="457200" marR="0" rtl="0" algn="l">
              <a:lnSpc>
                <a:spcPct val="90000"/>
              </a:lnSpc>
              <a:spcBef>
                <a:spcPts val="1000"/>
              </a:spcBef>
              <a:spcAft>
                <a:spcPts val="0"/>
              </a:spcAft>
              <a:buClr>
                <a:schemeClr val="accent4"/>
              </a:buClr>
              <a:buSzPts val="1800"/>
              <a:buFont typeface="Arial"/>
              <a:buNone/>
            </a:pPr>
            <a:r>
              <a:t/>
            </a:r>
            <a:endParaRPr u="sng">
              <a:solidFill>
                <a:schemeClr val="hlink"/>
              </a:solidFill>
            </a:endParaRPr>
          </a:p>
        </p:txBody>
      </p:sp>
      <p:pic>
        <p:nvPicPr>
          <p:cNvPr descr="Εικόνα που περιέχει κείμενο, στιγμιότυπο οθόνης, διάγραμμα, γραμματοσειρά&#10;&#10;Το περιεχόμενο που δημιουργείται από τεχνολογία AI ενδέχεται να είναι εσφαλμένο." id="102" name="Google Shape;102;p7"/>
          <p:cNvPicPr preferRelativeResize="0"/>
          <p:nvPr/>
        </p:nvPicPr>
        <p:blipFill rotWithShape="1">
          <a:blip r:embed="rId4">
            <a:alphaModFix/>
          </a:blip>
          <a:srcRect b="0" l="0" r="0" t="0"/>
          <a:stretch/>
        </p:blipFill>
        <p:spPr>
          <a:xfrm>
            <a:off x="5902779" y="1462087"/>
            <a:ext cx="6191250" cy="3933825"/>
          </a:xfrm>
          <a:prstGeom prst="rect">
            <a:avLst/>
          </a:prstGeom>
          <a:noFill/>
          <a:ln>
            <a:noFill/>
          </a:ln>
        </p:spPr>
      </p:pic>
      <p:pic>
        <p:nvPicPr>
          <p:cNvPr id="103" name="Google Shape;103;p7">
            <a:hlinkClick r:id="rId5"/>
          </p:cNvPr>
          <p:cNvPicPr preferRelativeResize="0"/>
          <p:nvPr/>
        </p:nvPicPr>
        <p:blipFill rotWithShape="1">
          <a:blip r:embed="rId6">
            <a:alphaModFix/>
          </a:blip>
          <a:srcRect b="0" l="0" r="0" t="0"/>
          <a:stretch/>
        </p:blipFill>
        <p:spPr>
          <a:xfrm>
            <a:off x="149679" y="1699146"/>
            <a:ext cx="5685441" cy="4023738"/>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 name="Shape 108"/>
        <p:cNvGrpSpPr/>
        <p:nvPr/>
      </p:nvGrpSpPr>
      <p:grpSpPr>
        <a:xfrm>
          <a:off x="0" y="0"/>
          <a:ext cx="0" cy="0"/>
          <a:chOff x="0" y="0"/>
          <a:chExt cx="0" cy="0"/>
        </a:xfrm>
      </p:grpSpPr>
      <p:sp>
        <p:nvSpPr>
          <p:cNvPr id="109" name="Google Shape;109;p8"/>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b="1" lang="en-US" sz="2800"/>
              <a:t>Ιστορικό της μεθόδου Jigsaw</a:t>
            </a:r>
            <a:endParaRPr b="1" sz="2800"/>
          </a:p>
        </p:txBody>
      </p:sp>
      <p:sp>
        <p:nvSpPr>
          <p:cNvPr id="110" name="Google Shape;110;p8"/>
          <p:cNvSpPr txBox="1"/>
          <p:nvPr>
            <p:ph idx="2" type="body"/>
          </p:nvPr>
        </p:nvSpPr>
        <p:spPr>
          <a:xfrm>
            <a:off x="97971" y="954157"/>
            <a:ext cx="5327469" cy="5797707"/>
          </a:xfrm>
          <a:prstGeom prst="rect">
            <a:avLst/>
          </a:prstGeom>
          <a:noFill/>
          <a:ln>
            <a:noFill/>
          </a:ln>
        </p:spPr>
        <p:txBody>
          <a:bodyPr anchorCtr="0" anchor="t" bIns="45700" lIns="91425" spcFirstLastPara="1" rIns="91425" wrap="square" tIns="45700">
            <a:noAutofit/>
          </a:bodyPr>
          <a:lstStyle/>
          <a:p>
            <a:pPr indent="-285750" lvl="0" marL="514350" rtl="0" algn="l">
              <a:lnSpc>
                <a:spcPct val="107000"/>
              </a:lnSpc>
              <a:spcBef>
                <a:spcPts val="1000"/>
              </a:spcBef>
              <a:spcAft>
                <a:spcPts val="0"/>
              </a:spcAft>
              <a:buSzPts val="1800"/>
              <a:buFont typeface="Arial"/>
              <a:buChar char="•"/>
            </a:pPr>
            <a:r>
              <a:rPr lang="en-US" sz="2400">
                <a:latin typeface="Calibri"/>
                <a:ea typeface="Calibri"/>
                <a:cs typeface="Calibri"/>
                <a:sym typeface="Calibri"/>
              </a:rPr>
              <a:t>Αναπτύχθηκε από τον Elliot Aronson (1971) για τη μείωση των φυλετικών εντάσεων στις τάξεις</a:t>
            </a:r>
            <a:endParaRPr sz="2400">
              <a:latin typeface="Calibri"/>
              <a:ea typeface="Calibri"/>
              <a:cs typeface="Calibri"/>
              <a:sym typeface="Calibri"/>
            </a:endParaRPr>
          </a:p>
          <a:p>
            <a:pPr indent="-285750" lvl="0" marL="514350" rtl="0" algn="l">
              <a:lnSpc>
                <a:spcPct val="107000"/>
              </a:lnSpc>
              <a:spcBef>
                <a:spcPts val="1800"/>
              </a:spcBef>
              <a:spcAft>
                <a:spcPts val="0"/>
              </a:spcAft>
              <a:buSzPts val="1800"/>
              <a:buFont typeface="Arial"/>
              <a:buChar char="•"/>
            </a:pPr>
            <a:r>
              <a:rPr lang="en-US" sz="2400">
                <a:latin typeface="Calibri"/>
                <a:ea typeface="Calibri"/>
                <a:cs typeface="Calibri"/>
                <a:sym typeface="Calibri"/>
              </a:rPr>
              <a:t>Έχει τις ρίζες της στη θεωρία της κοινωνικής αλληλεξάρτησης (Johnson &amp; Johnson, 1999)</a:t>
            </a:r>
            <a:endParaRPr sz="2400"/>
          </a:p>
          <a:p>
            <a:pPr indent="-285750" lvl="0" marL="514350" rtl="0" algn="l">
              <a:lnSpc>
                <a:spcPct val="107000"/>
              </a:lnSpc>
              <a:spcBef>
                <a:spcPts val="1800"/>
              </a:spcBef>
              <a:spcAft>
                <a:spcPts val="0"/>
              </a:spcAft>
              <a:buSzPts val="1800"/>
              <a:buFont typeface="Arial"/>
              <a:buChar char="•"/>
            </a:pPr>
            <a:r>
              <a:rPr lang="en-US" sz="2400">
                <a:latin typeface="Calibri"/>
                <a:ea typeface="Calibri"/>
                <a:cs typeface="Calibri"/>
                <a:sym typeface="Calibri"/>
              </a:rPr>
              <a:t>Βασίζεται σε στοιχεία</a:t>
            </a:r>
            <a:r>
              <a:rPr lang="en-US" sz="2400"/>
              <a:t>.</a:t>
            </a:r>
            <a:r>
              <a:rPr lang="en-US" sz="2400">
                <a:latin typeface="Calibri"/>
                <a:ea typeface="Calibri"/>
                <a:cs typeface="Calibri"/>
                <a:sym typeface="Calibri"/>
              </a:rPr>
              <a:t> (Koch et al., 2020)</a:t>
            </a:r>
            <a:endParaRPr sz="2400">
              <a:latin typeface="Calibri"/>
              <a:ea typeface="Calibri"/>
              <a:cs typeface="Calibri"/>
              <a:sym typeface="Calibri"/>
            </a:endParaRPr>
          </a:p>
          <a:p>
            <a:pPr indent="-285750" lvl="0" marL="514350" rtl="0" algn="l">
              <a:lnSpc>
                <a:spcPct val="107000"/>
              </a:lnSpc>
              <a:spcBef>
                <a:spcPts val="1800"/>
              </a:spcBef>
              <a:spcAft>
                <a:spcPts val="0"/>
              </a:spcAft>
              <a:buSzPts val="1800"/>
              <a:buFont typeface="Arial"/>
              <a:buChar char="•"/>
            </a:pPr>
            <a:r>
              <a:rPr lang="en-US" sz="2400"/>
              <a:t>Μειώνει τις διαφορές επίδοσης κατά </a:t>
            </a:r>
            <a:r>
              <a:rPr b="1" lang="en-US" sz="2400"/>
              <a:t>22% </a:t>
            </a:r>
            <a:r>
              <a:rPr lang="en-US" sz="2400"/>
              <a:t>στα σχολεία των ΗΠΑ (Aronson &amp; Patnoe, 2011)</a:t>
            </a:r>
            <a:endParaRPr sz="2400">
              <a:latin typeface="Calibri"/>
              <a:ea typeface="Calibri"/>
              <a:cs typeface="Calibri"/>
              <a:sym typeface="Calibri"/>
            </a:endParaRPr>
          </a:p>
          <a:p>
            <a:pPr indent="-228600" lvl="0" marL="457200" marR="0" rtl="0" algn="l">
              <a:lnSpc>
                <a:spcPct val="90000"/>
              </a:lnSpc>
              <a:spcBef>
                <a:spcPts val="1800"/>
              </a:spcBef>
              <a:spcAft>
                <a:spcPts val="0"/>
              </a:spcAft>
              <a:buClr>
                <a:schemeClr val="accent4"/>
              </a:buClr>
              <a:buSzPts val="1800"/>
              <a:buFont typeface="Arial"/>
              <a:buNone/>
            </a:pPr>
            <a:r>
              <a:t/>
            </a:r>
            <a:endParaRPr sz="2400"/>
          </a:p>
        </p:txBody>
      </p:sp>
      <p:pic>
        <p:nvPicPr>
          <p:cNvPr descr="Εικόνα που περιέχει κείμενο, στιγμιότυπο οθόνης, γραμματοσειρά, διάγραμμα&#10;&#10;Το περιεχόμενο που δημιουργείται από τεχνολογία AI ενδέχεται να είναι εσφαλμένο." id="111" name="Google Shape;111;p8"/>
          <p:cNvPicPr preferRelativeResize="0"/>
          <p:nvPr/>
        </p:nvPicPr>
        <p:blipFill rotWithShape="1">
          <a:blip r:embed="rId3">
            <a:alphaModFix/>
          </a:blip>
          <a:srcRect b="0" l="0" r="0" t="0"/>
          <a:stretch/>
        </p:blipFill>
        <p:spPr>
          <a:xfrm>
            <a:off x="5530668" y="1216639"/>
            <a:ext cx="6563361" cy="5272741"/>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6" name="Shape 116"/>
        <p:cNvGrpSpPr/>
        <p:nvPr/>
      </p:nvGrpSpPr>
      <p:grpSpPr>
        <a:xfrm>
          <a:off x="0" y="0"/>
          <a:ext cx="0" cy="0"/>
          <a:chOff x="0" y="0"/>
          <a:chExt cx="0" cy="0"/>
        </a:xfrm>
      </p:grpSpPr>
      <p:sp>
        <p:nvSpPr>
          <p:cNvPr id="117" name="Google Shape;117;p9"/>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b="1" lang="en-US" sz="3200"/>
              <a:t>Οφέλη της μεθόδου Jigsaw</a:t>
            </a:r>
            <a:endParaRPr b="1" sz="3200"/>
          </a:p>
        </p:txBody>
      </p:sp>
      <p:sp>
        <p:nvSpPr>
          <p:cNvPr id="118" name="Google Shape;118;p9"/>
          <p:cNvSpPr txBox="1"/>
          <p:nvPr>
            <p:ph idx="2" type="body"/>
          </p:nvPr>
        </p:nvSpPr>
        <p:spPr>
          <a:xfrm>
            <a:off x="97971" y="952501"/>
            <a:ext cx="11944350" cy="5799364"/>
          </a:xfrm>
          <a:prstGeom prst="rect">
            <a:avLst/>
          </a:prstGeom>
          <a:noFill/>
          <a:ln>
            <a:noFill/>
          </a:ln>
        </p:spPr>
        <p:txBody>
          <a:bodyPr anchorCtr="0" anchor="t" bIns="45700" lIns="91425" spcFirstLastPara="1" rIns="91425" wrap="square" tIns="45700">
            <a:noAutofit/>
          </a:bodyPr>
          <a:lstStyle/>
          <a:p>
            <a:pPr indent="-228600" lvl="0" marL="457200" marR="0" rtl="0" algn="l">
              <a:lnSpc>
                <a:spcPct val="90000"/>
              </a:lnSpc>
              <a:spcBef>
                <a:spcPts val="1000"/>
              </a:spcBef>
              <a:spcAft>
                <a:spcPts val="0"/>
              </a:spcAft>
              <a:buClr>
                <a:schemeClr val="accent4"/>
              </a:buClr>
              <a:buSzPts val="1800"/>
              <a:buFont typeface="Arial"/>
              <a:buNone/>
            </a:pPr>
            <a:r>
              <a:rPr b="1" lang="en-US" sz="2800"/>
              <a:t>Ισότητα</a:t>
            </a:r>
            <a:r>
              <a:rPr b="1" lang="en-US" sz="2800"/>
              <a:t>:</a:t>
            </a:r>
            <a:r>
              <a:rPr lang="en-US" sz="2800"/>
              <a:t> Κάθε φωνή έχει σημασία- κάθε μαθητής/μαθήτρια φέρνει κάτι ουσιαστικό στην ομάδα, </a:t>
            </a:r>
            <a:endParaRPr sz="2800"/>
          </a:p>
          <a:p>
            <a:pPr indent="-228600" lvl="0" marL="457200" marR="0" rtl="0" algn="l">
              <a:lnSpc>
                <a:spcPct val="90000"/>
              </a:lnSpc>
              <a:spcBef>
                <a:spcPts val="1000"/>
              </a:spcBef>
              <a:spcAft>
                <a:spcPts val="0"/>
              </a:spcAft>
              <a:buClr>
                <a:schemeClr val="accent4"/>
              </a:buClr>
              <a:buSzPts val="1800"/>
              <a:buFont typeface="Arial"/>
              <a:buNone/>
            </a:pPr>
            <a:r>
              <a:rPr b="1" lang="en-US" sz="2800"/>
              <a:t>Βαθύτερη μάθηση: </a:t>
            </a:r>
            <a:r>
              <a:rPr lang="en-US" sz="2800"/>
              <a:t>Οι εμπειρογνώμονες διδάσκουν </a:t>
            </a:r>
            <a:r>
              <a:rPr lang="en-US" sz="2800"/>
              <a:t>τους/τις ομότιμους/ομότιμες/ομότιμες</a:t>
            </a:r>
            <a:r>
              <a:rPr lang="en-US" sz="2800"/>
              <a:t> → ενισχύει τη συγκράτηση πάνω από 40% (Topping, 2009)</a:t>
            </a:r>
            <a:endParaRPr sz="2800"/>
          </a:p>
          <a:p>
            <a:pPr indent="-228600" lvl="0" marL="457200" marR="0" rtl="0" algn="l">
              <a:lnSpc>
                <a:spcPct val="90000"/>
              </a:lnSpc>
              <a:spcBef>
                <a:spcPts val="1000"/>
              </a:spcBef>
              <a:spcAft>
                <a:spcPts val="0"/>
              </a:spcAft>
              <a:buClr>
                <a:schemeClr val="accent4"/>
              </a:buClr>
              <a:buSzPts val="1800"/>
              <a:buFont typeface="Arial"/>
              <a:buNone/>
            </a:pPr>
            <a:r>
              <a:rPr b="1" lang="en-US" sz="2800"/>
              <a:t>Αποτελεσματικότητα: </a:t>
            </a:r>
            <a:r>
              <a:rPr lang="en-US" sz="2800"/>
              <a:t>Οι ομάδες εργάζονται σε διαφορετικά μέρη της εργασίας ταυτόχρονα.</a:t>
            </a:r>
            <a:endParaRPr sz="2800"/>
          </a:p>
          <a:p>
            <a:pPr indent="-228600" lvl="0" marL="457200" marR="0" rtl="0" algn="l">
              <a:lnSpc>
                <a:spcPct val="90000"/>
              </a:lnSpc>
              <a:spcBef>
                <a:spcPts val="1000"/>
              </a:spcBef>
              <a:spcAft>
                <a:spcPts val="0"/>
              </a:spcAft>
              <a:buClr>
                <a:schemeClr val="accent4"/>
              </a:buClr>
              <a:buSzPts val="1800"/>
              <a:buFont typeface="Arial"/>
              <a:buNone/>
            </a:pPr>
            <a:r>
              <a:t/>
            </a:r>
            <a:endParaRPr sz="2400"/>
          </a:p>
          <a:p>
            <a:pPr indent="0" lvl="1" marL="546100" rtl="0" algn="l">
              <a:lnSpc>
                <a:spcPct val="90000"/>
              </a:lnSpc>
              <a:spcBef>
                <a:spcPts val="500"/>
              </a:spcBef>
              <a:spcAft>
                <a:spcPts val="0"/>
              </a:spcAft>
              <a:buSzPts val="2200"/>
              <a:buNone/>
            </a:pPr>
            <a:r>
              <a:rPr b="1" i="1" lang="en-US" sz="2400"/>
              <a:t>Έρευνες δείχνουν </a:t>
            </a:r>
            <a:r>
              <a:rPr b="1" i="1" lang="en-US" sz="2400"/>
              <a:t>ότι: </a:t>
            </a:r>
            <a:endParaRPr b="1" i="1" sz="2400"/>
          </a:p>
          <a:p>
            <a:pPr indent="-368300" lvl="1" marL="914400" rtl="0" algn="l">
              <a:lnSpc>
                <a:spcPct val="90000"/>
              </a:lnSpc>
              <a:spcBef>
                <a:spcPts val="500"/>
              </a:spcBef>
              <a:spcAft>
                <a:spcPts val="0"/>
              </a:spcAft>
              <a:buSzPts val="2200"/>
              <a:buChar char="•"/>
            </a:pPr>
            <a:r>
              <a:rPr lang="en-US" sz="2400"/>
              <a:t>η μέθοδος </a:t>
            </a:r>
            <a:r>
              <a:rPr lang="en-US" sz="2400"/>
              <a:t>Jigsaw μειώνει την "κοινωνική απραξία" - όλοι είναι υπόλογοι</a:t>
            </a:r>
            <a:endParaRPr sz="2400"/>
          </a:p>
          <a:p>
            <a:pPr indent="-368300" lvl="1" marL="914400" rtl="0" algn="l">
              <a:lnSpc>
                <a:spcPct val="90000"/>
              </a:lnSpc>
              <a:spcBef>
                <a:spcPts val="500"/>
              </a:spcBef>
              <a:spcAft>
                <a:spcPts val="0"/>
              </a:spcAft>
              <a:buSzPts val="2200"/>
              <a:buChar char="•"/>
            </a:pPr>
            <a:r>
              <a:rPr lang="en-US" sz="2400"/>
              <a:t>Η συμμετοχή των κοριτσιών αυξήθηκε κατά </a:t>
            </a:r>
            <a:r>
              <a:rPr b="1" lang="en-US" sz="2400"/>
              <a:t>35% </a:t>
            </a:r>
            <a:r>
              <a:rPr lang="en-US" sz="2400"/>
              <a:t>στο φινλανδικό μάθημα Πληροφορικής με τη μέθοδο Jigsaw (Koch et al., 2020)</a:t>
            </a:r>
            <a:endParaRPr sz="2400"/>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CARDET Course template - Cover pag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2025-07-28T12:27:16Z</dcterms:created>
  <dc:creator>2Fast4u</dc:creator>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F9C8CCABAC8F49D7BF18A889D42AFD09_13</vt:lpwstr>
  </property>
  <property fmtid="{D5CDD505-2E9C-101B-9397-08002B2CF9AE}" pid="3" name="KSOProductBuildVer">
    <vt:lpwstr>1033-12.2.0.21931</vt:lpwstr>
  </property>
</Properties>
</file>