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6858000" cx="12192000"/>
  <p:notesSz cx="6858000" cy="9144000"/>
  <p:embeddedFontLs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g2DTt5Bvc/A0g4Y5zLcnTbx5/w9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5.xml"/><Relationship Id="rId22" Type="http://schemas.openxmlformats.org/officeDocument/2006/relationships/font" Target="fonts/OpenSans-boldItalic.fntdata"/><Relationship Id="rId10" Type="http://schemas.openxmlformats.org/officeDocument/2006/relationships/slide" Target="slides/slide4.xml"/><Relationship Id="rId21"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font" Target="fonts/Open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t.ufl.edu/resources/the-learning-process/designing-the-learning-experience/blooms-taxonomy/"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66942d174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Πώς να ενισχύσετε την ενεργό συμμετοχή και εμπλοκή των </a:t>
            </a:r>
            <a:r>
              <a:rPr lang="en-US"/>
              <a:t>μαθητών/μαθητριών</a:t>
            </a:r>
            <a:r>
              <a:rPr lang="en-US"/>
              <a:t> στη μάθηση, μέσω των μαθησιακών σας σεναρίων: </a:t>
            </a:r>
            <a:endParaRPr/>
          </a:p>
          <a:p>
            <a:pPr indent="-298450" lvl="0" marL="457200" rtl="0" algn="l">
              <a:lnSpc>
                <a:spcPct val="100000"/>
              </a:lnSpc>
              <a:spcBef>
                <a:spcPts val="0"/>
              </a:spcBef>
              <a:spcAft>
                <a:spcPts val="0"/>
              </a:spcAft>
              <a:buClr>
                <a:schemeClr val="dk1"/>
              </a:buClr>
              <a:buSzPts val="1100"/>
              <a:buChar char="●"/>
            </a:pPr>
            <a:r>
              <a:rPr b="1" lang="en-US" sz="1100">
                <a:latin typeface="Arial"/>
                <a:ea typeface="Arial"/>
                <a:cs typeface="Arial"/>
                <a:sym typeface="Arial"/>
              </a:rPr>
              <a:t>Διαδραστικές δραστηριότητες</a:t>
            </a:r>
            <a:r>
              <a:rPr lang="en-US" sz="1100">
                <a:latin typeface="Arial"/>
                <a:ea typeface="Arial"/>
                <a:cs typeface="Arial"/>
                <a:sym typeface="Arial"/>
              </a:rPr>
              <a:t>: Συμπεριλάβετε ομαδικές εργασίες, συζητήσεις, παιχνίδια ρόλων ή πρακτικά πειράματα που εμπλέκουν ενεργά τους μαθητές.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Ενσωμάτωση τεχνολογίας</a:t>
            </a:r>
            <a:r>
              <a:rPr lang="en-US" sz="1100">
                <a:latin typeface="Arial"/>
                <a:ea typeface="Arial"/>
                <a:cs typeface="Arial"/>
                <a:sym typeface="Arial"/>
              </a:rPr>
              <a:t>: Χρησιμοποιήστε ψηφιακά εργαλεία, εφαρμογές ή πολυμέσα για να κάνετε το μάθημα πιο δυναμικό και να ανταποκριθείτε σε διαφορετικά μαθησιακά στυλ.</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Επιλογή μαθητή</a:t>
            </a:r>
            <a:r>
              <a:rPr lang="en-US" sz="1100">
                <a:latin typeface="Arial"/>
                <a:ea typeface="Arial"/>
                <a:cs typeface="Arial"/>
                <a:sym typeface="Arial"/>
              </a:rPr>
              <a:t>: Όπου είναι δυνατόν, δώστε στους μαθητές επιλογές για τον τρόπο με τον οποίο προσεγγίζουν ή ολοκληρώνουν τις εργασίες, επιτρέποντας την εξατομικευμένη μάθηση.</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Παιχνιδοποίηση</a:t>
            </a:r>
            <a:r>
              <a:rPr lang="en-US" sz="1100">
                <a:latin typeface="Arial"/>
                <a:ea typeface="Arial"/>
                <a:cs typeface="Arial"/>
                <a:sym typeface="Arial"/>
              </a:rPr>
              <a:t>: Ενσωματώστε στοιχεία παιχνιδιών (π.χ. πόντους, κονκάρδες ή προκλήσεις) για να κάνετε τη διαδικασία μάθησης πιο διασκεδαστική και παρακινητική.</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70" name="Google Shape;170;g3466942d174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466942d174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Διαφοροποιημένη διδασκαλία</a:t>
            </a:r>
            <a:r>
              <a:rPr lang="en-US" sz="1100">
                <a:latin typeface="Arial"/>
                <a:ea typeface="Arial"/>
                <a:cs typeface="Arial"/>
                <a:sym typeface="Arial"/>
              </a:rPr>
              <a:t>: Παροχή διαφορετικών τρόπων στους μαθητές για την επίτευξη των στόχων. Για παράδειγμα, προσφέρετε αναγνωστικό υλικό σε διαφορετικά επίπεδα δυσκολίας ή δώστε στους μαθητές τη δυνατότητα να επιδείξουν την κατανόησή τους μέσω γραπτού λόγου, ζωγραφικής ή παρουσιάσεων.</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Ευέλικτη ομαδοποίηση</a:t>
            </a:r>
            <a:r>
              <a:rPr lang="en-US" sz="1100">
                <a:latin typeface="Arial"/>
                <a:ea typeface="Arial"/>
                <a:cs typeface="Arial"/>
                <a:sym typeface="Arial"/>
              </a:rPr>
              <a:t>: Επιτρέψτε στους μαθητές να εργάζονται ατομικά, σε ζευγάρια ή σε ομάδες ανάλογα με την εργασία και τις μαθησιακές τους ανάγκες.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Μάθηση με τη βοήθεια σκαλωσιάς (Scaffolded learning)</a:t>
            </a:r>
            <a:r>
              <a:rPr lang="en-US" sz="1100">
                <a:latin typeface="Arial"/>
                <a:ea typeface="Arial"/>
                <a:cs typeface="Arial"/>
                <a:sym typeface="Arial"/>
              </a:rPr>
              <a:t>: Διαίρεση της μαθησιακής διαδικασίας σε μικρότερα βήματα για την υποστήριξη των </a:t>
            </a:r>
            <a:r>
              <a:rPr lang="en-US" sz="1100">
                <a:latin typeface="Arial"/>
                <a:ea typeface="Arial"/>
                <a:cs typeface="Arial"/>
                <a:sym typeface="Arial"/>
              </a:rPr>
              <a:t>μαθητών/μαθητριών</a:t>
            </a:r>
            <a:r>
              <a:rPr lang="en-US" sz="1100">
                <a:latin typeface="Arial"/>
                <a:ea typeface="Arial"/>
                <a:cs typeface="Arial"/>
                <a:sym typeface="Arial"/>
              </a:rPr>
              <a:t> που μπορεί να χρειάζονται επιπλέον βοήθεια.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Προσαρμογές για διαφορετικούς μαθητές</a:t>
            </a:r>
            <a:r>
              <a:rPr lang="en-US" sz="1100">
                <a:latin typeface="Arial"/>
                <a:ea typeface="Arial"/>
                <a:cs typeface="Arial"/>
                <a:sym typeface="Arial"/>
              </a:rPr>
              <a:t>: Τροποποίηση του υλικού ή της διδασκαλίας για μαθητές με ειδικές ανάγκες (π.χ., χρήση οπτικών βοηθημάτων, παροχή παρατεταμένου χρόνου).</a:t>
            </a:r>
            <a:endParaRPr sz="1100">
              <a:latin typeface="Arial"/>
              <a:ea typeface="Arial"/>
              <a:cs typeface="Arial"/>
              <a:sym typeface="Arial"/>
            </a:endParaRPr>
          </a:p>
          <a:p>
            <a:pPr indent="0" lvl="0" marL="457200" rtl="0" algn="l">
              <a:lnSpc>
                <a:spcPct val="115000"/>
              </a:lnSpc>
              <a:spcBef>
                <a:spcPts val="1200"/>
              </a:spcBef>
              <a:spcAft>
                <a:spcPts val="0"/>
              </a:spcAft>
              <a:buSzPts val="1400"/>
              <a:buNone/>
            </a:pPr>
            <a:r>
              <a:t/>
            </a:r>
            <a:endParaRPr/>
          </a:p>
          <a:p>
            <a:pPr indent="0" lvl="0" marL="0" rtl="0" algn="l">
              <a:lnSpc>
                <a:spcPct val="100000"/>
              </a:lnSpc>
              <a:spcBef>
                <a:spcPts val="1200"/>
              </a:spcBef>
              <a:spcAft>
                <a:spcPts val="0"/>
              </a:spcAft>
              <a:buSzPts val="1400"/>
              <a:buNone/>
            </a:pPr>
            <a:r>
              <a:t/>
            </a:r>
            <a:endParaRPr/>
          </a:p>
        </p:txBody>
      </p:sp>
      <p:sp>
        <p:nvSpPr>
          <p:cNvPr id="186" name="Google Shape;186;g3466942d174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7dbd50df4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g357dbd50df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7dbd50df4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57dbd50df4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rgbClr val="000000"/>
              </a:buClr>
              <a:buSzPts val="1400"/>
              <a:buFont typeface="Arial"/>
              <a:buNone/>
            </a:pPr>
            <a:r>
              <a:rPr lang="en-US"/>
              <a:t>Ο Dr. Bruce Tuckman εισήγαγε το 1965 ένα μοντέλο που περιγράφει τις διακριτές φάσεις που συνήθως περνούν οι ομάδες καθώς σχηματίζονται και αναπτύσσονται. Τα στάδια αυτά είναι τα εξής: </a:t>
            </a:r>
            <a:r>
              <a:rPr b="1" lang="en-US"/>
              <a:t>Διαμόρφωση</a:t>
            </a:r>
            <a:r>
              <a:rPr lang="en-US"/>
              <a:t>, </a:t>
            </a:r>
            <a:r>
              <a:rPr b="1" lang="en-US"/>
              <a:t>Καταιγισμός</a:t>
            </a:r>
            <a:r>
              <a:rPr lang="en-US"/>
              <a:t>, </a:t>
            </a:r>
            <a:r>
              <a:rPr b="1" lang="en-US"/>
              <a:t>Κανονικοποίηση</a:t>
            </a:r>
            <a:r>
              <a:rPr lang="en-US"/>
              <a:t>, </a:t>
            </a:r>
            <a:r>
              <a:rPr b="1" lang="en-US"/>
              <a:t>Εκτέλεση </a:t>
            </a:r>
            <a:r>
              <a:rPr lang="en-US"/>
              <a:t>και </a:t>
            </a:r>
            <a:r>
              <a:rPr b="1" lang="en-US"/>
              <a:t>Αναβολή</a:t>
            </a:r>
            <a:r>
              <a:rPr lang="en-US"/>
              <a:t>. Η κατανόηση αυτών των σταδίων βοηθά τους συντονιστές, να καθοδηγήσουν τις ομάδες προς την αποτελεσματική συνεργασία και την παραγωγικότητα.</a:t>
            </a:r>
            <a:endParaRPr/>
          </a:p>
          <a:p>
            <a:pPr indent="0" lvl="0" marL="0" marR="0" rtl="0" algn="l">
              <a:lnSpc>
                <a:spcPct val="90000"/>
              </a:lnSpc>
              <a:spcBef>
                <a:spcPts val="1000"/>
              </a:spcBef>
              <a:spcAft>
                <a:spcPts val="0"/>
              </a:spcAft>
              <a:buClr>
                <a:srgbClr val="000000"/>
              </a:buClr>
              <a:buSzPts val="1400"/>
              <a:buFont typeface="Arial"/>
              <a:buNone/>
            </a:pPr>
            <a:r>
              <a:rPr lang="en-US"/>
              <a:t>1. ΔΙΑΜΟΡΦΩΣΗ: Μεγάλη εξάρτηση από τον ηγέτη για καθοδήγηση και κατεύθυνση. Μικρή συμφωνία σχετικά με τους στόχους της ομάδας εκτός της γενικής επισκόπησης του έργου. Οι ατομικοί ρόλοι και οι αρμοδιότητες είναι ασαφείς.</a:t>
            </a:r>
            <a:endParaRPr/>
          </a:p>
          <a:p>
            <a:pPr indent="0" lvl="0" marL="0" marR="0" rtl="0" algn="l">
              <a:lnSpc>
                <a:spcPct val="90000"/>
              </a:lnSpc>
              <a:spcBef>
                <a:spcPts val="1000"/>
              </a:spcBef>
              <a:spcAft>
                <a:spcPts val="0"/>
              </a:spcAft>
              <a:buClr>
                <a:srgbClr val="000000"/>
              </a:buClr>
              <a:buSzPts val="1400"/>
              <a:buFont typeface="Arial"/>
              <a:buNone/>
            </a:pPr>
            <a:r>
              <a:rPr lang="en-US"/>
              <a:t>2. STORMING: Η απογοήτευση σχετικά με τους ρόλους, την κατεύθυνση ή την πρόοδο μπορεί να προκαλέσει σύγκρουση. Ορισμένα μέλη μπορεί να αισθάνονται καταβεβλημένα από τη δυναμική της ομάδας. </a:t>
            </a:r>
            <a:endParaRPr/>
          </a:p>
          <a:p>
            <a:pPr indent="0" lvl="0" marL="0" marR="0" rtl="0" algn="l">
              <a:lnSpc>
                <a:spcPct val="90000"/>
              </a:lnSpc>
              <a:spcBef>
                <a:spcPts val="1000"/>
              </a:spcBef>
              <a:spcAft>
                <a:spcPts val="0"/>
              </a:spcAft>
              <a:buClr>
                <a:srgbClr val="000000"/>
              </a:buClr>
              <a:buSzPts val="1400"/>
              <a:buFont typeface="Arial"/>
              <a:buNone/>
            </a:pPr>
            <a:r>
              <a:rPr lang="en-US"/>
              <a:t>3. ΚΑΝΟΝΙΚΟΠΟΙΗΣΗ: Τα μέλη της ομάδας θεσπίζουν νόρμες και βασικούς κανόνες για τον τρόπο με τον οποίο θα εργάζονται μαζί. Αυξάνεται η συνεργασία και η συνοχή της ομάδας. Η ομάδα αρχίζει να αισθάνεται πιο ενωμένη και επικεντρωμένη στους γενικούς στόχους.</a:t>
            </a:r>
            <a:endParaRPr/>
          </a:p>
          <a:p>
            <a:pPr indent="0" lvl="0" marL="0" marR="0" rtl="0" algn="l">
              <a:lnSpc>
                <a:spcPct val="90000"/>
              </a:lnSpc>
              <a:spcBef>
                <a:spcPts val="1000"/>
              </a:spcBef>
              <a:spcAft>
                <a:spcPts val="0"/>
              </a:spcAft>
              <a:buClr>
                <a:srgbClr val="000000"/>
              </a:buClr>
              <a:buSzPts val="1400"/>
              <a:buFont typeface="Arial"/>
              <a:buNone/>
            </a:pPr>
            <a:r>
              <a:rPr lang="en-US"/>
              <a:t>4. ΑΠΟΤΕΛΕΣΜΑΤΙΚΟΤΗΤΑ: Η ομάδα είναι σε θέση να λαμβάνει αποφάσεις και να επιλύει προβλήματα αποτελεσματικά. Η παραγωγικότητα είναι στο υψηλότερο επίπεδο και η ομάδα επιτυγχάνει τους στόχους της. </a:t>
            </a:r>
            <a:endParaRPr/>
          </a:p>
          <a:p>
            <a:pPr indent="0" lvl="0" marL="0" marR="0" rtl="0" algn="l">
              <a:lnSpc>
                <a:spcPct val="90000"/>
              </a:lnSpc>
              <a:spcBef>
                <a:spcPts val="1000"/>
              </a:spcBef>
              <a:spcAft>
                <a:spcPts val="0"/>
              </a:spcAft>
              <a:buClr>
                <a:srgbClr val="000000"/>
              </a:buClr>
              <a:buSzPts val="1400"/>
              <a:buFont typeface="Arial"/>
              <a:buNone/>
            </a:pPr>
            <a:r>
              <a:rPr lang="en-US"/>
              <a:t>5. ΑΝΤΙΜΕΤΩΠΙΣΗ: Ολοκλήρωση των εργασιών, εορτασμός των επιτευγμάτων &amp; αξιολόγηση της απόδοσης της ομάδας. </a:t>
            </a:r>
            <a:endParaRPr/>
          </a:p>
          <a:p>
            <a:pPr indent="0" lvl="0" marL="0" rtl="0" algn="l">
              <a:lnSpc>
                <a:spcPct val="90000"/>
              </a:lnSpc>
              <a:spcBef>
                <a:spcPts val="1000"/>
              </a:spcBef>
              <a:spcAft>
                <a:spcPts val="0"/>
              </a:spcAft>
              <a:buSzPts val="1400"/>
              <a:buNone/>
            </a:pPr>
            <a:br>
              <a:rPr lang="en-US"/>
            </a:br>
            <a:r>
              <a:rPr lang="en-US"/>
              <a:t>Με την κατανόηση του μοντέλου του Tuckman, οι εκπαιδευτικοί και οι διαμεσολαβητές μπορούν να υποστηρίξουν καλύτερα τη δυναμική της ομάδας και να βοηθήσουν τους μαθητές να περιηγηθούν στις φάσεις ανάπτυξης της ομάδας, διασφαλίζοντας ότι θα φτάσουν πιο αποτελεσματικά στο στάδιο της εκτέλεσης.</a:t>
            </a:r>
            <a:endParaRPr/>
          </a:p>
        </p:txBody>
      </p:sp>
      <p:sp>
        <p:nvSpPr>
          <p:cNvPr id="107" name="Google Shape;10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Ο εκπαιδευτής θα πρέπει να μοιράσει τις κάρτες με τους ρόλους σε όλους τους συμμετέχοντες κάθε ομάδας. Οι κάρτες θα έχουν τον ρόλο και την περιγραφή του, με τη διανομή των καρτών κάθε μέλος της ομάδας αναλαμβάνει έναν συγκεκριμένο ρόλο.</a:t>
            </a:r>
            <a:endParaRPr/>
          </a:p>
          <a:p>
            <a:pPr indent="0" lvl="0" marL="0" rtl="0" algn="l">
              <a:lnSpc>
                <a:spcPct val="100000"/>
              </a:lnSpc>
              <a:spcBef>
                <a:spcPts val="0"/>
              </a:spcBef>
              <a:spcAft>
                <a:spcPts val="0"/>
              </a:spcAft>
              <a:buSzPts val="1400"/>
              <a:buNone/>
            </a:pPr>
            <a:r>
              <a:rPr lang="en-US"/>
              <a:t>Τα μέλη μπορούν να επιλέξουν ή να επιλέξουν τυχαία τους ρόλους τους, εξαρτάται από τον συντονιστή.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Σκοπός αυτής της δραστηριότητας είναι κάθε ομάδα να αναπτύξει ένα σχέδιο δράσης, το οποίο θα περιλαμβάνει όλες τις ενέργειες που θα κάνει για να αναπτύξει το μαθησιακό σενάριο στο τέλος της ενότητας. </a:t>
            </a:r>
            <a:endParaRPr/>
          </a:p>
          <a:p>
            <a:pPr indent="0" lvl="0" marL="0" rtl="0" algn="l">
              <a:lnSpc>
                <a:spcPct val="100000"/>
              </a:lnSpc>
              <a:spcBef>
                <a:spcPts val="0"/>
              </a:spcBef>
              <a:spcAft>
                <a:spcPts val="0"/>
              </a:spcAft>
              <a:buSzPts val="1400"/>
              <a:buNone/>
            </a:pPr>
            <a:r>
              <a:rPr lang="en-US"/>
              <a:t>Αυτό το σχέδιο δράσης θα πρέπει να περιλαμβάνει: </a:t>
            </a:r>
            <a:endParaRPr/>
          </a:p>
          <a:p>
            <a:pPr indent="0" lvl="0" marL="0" rtl="0" algn="l">
              <a:lnSpc>
                <a:spcPct val="100000"/>
              </a:lnSpc>
              <a:spcBef>
                <a:spcPts val="0"/>
              </a:spcBef>
              <a:spcAft>
                <a:spcPts val="0"/>
              </a:spcAft>
              <a:buSzPts val="1400"/>
              <a:buNone/>
            </a:pPr>
            <a:r>
              <a:rPr lang="en-US"/>
              <a:t>-ενέργειες/ βήματα για την ανάπτυξη του μαθησιακού σεναρίου</a:t>
            </a:r>
            <a:endParaRPr/>
          </a:p>
          <a:p>
            <a:pPr indent="0" lvl="0" marL="0" rtl="0" algn="l">
              <a:lnSpc>
                <a:spcPct val="100000"/>
              </a:lnSpc>
              <a:spcBef>
                <a:spcPts val="0"/>
              </a:spcBef>
              <a:spcAft>
                <a:spcPts val="0"/>
              </a:spcAft>
              <a:buSzPts val="1400"/>
              <a:buNone/>
            </a:pPr>
            <a:r>
              <a:rPr lang="en-US"/>
              <a:t>-αρμοδιότητες κάθε μέλους</a:t>
            </a:r>
            <a:endParaRPr/>
          </a:p>
          <a:p>
            <a:pPr indent="0" lvl="0" marL="0" rtl="0" algn="l">
              <a:lnSpc>
                <a:spcPct val="100000"/>
              </a:lnSpc>
              <a:spcBef>
                <a:spcPts val="0"/>
              </a:spcBef>
              <a:spcAft>
                <a:spcPts val="0"/>
              </a:spcAft>
              <a:buSzPts val="1400"/>
              <a:buNone/>
            </a:pPr>
            <a:r>
              <a:rPr lang="en-US"/>
              <a:t>-θέματα/ιδέες για μαθησιακά σενάρια</a:t>
            </a:r>
            <a:endParaRPr/>
          </a:p>
        </p:txBody>
      </p:sp>
      <p:sp>
        <p:nvSpPr>
          <p:cNvPr id="125" name="Google Shape;12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5f1a797ee3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ΡΟΛΟΙ:</a:t>
            </a:r>
            <a:endParaRPr/>
          </a:p>
          <a:p>
            <a:pPr indent="-228600" lvl="0" marL="228600" rtl="0" algn="l">
              <a:lnSpc>
                <a:spcPct val="100000"/>
              </a:lnSpc>
              <a:spcBef>
                <a:spcPts val="0"/>
              </a:spcBef>
              <a:spcAft>
                <a:spcPts val="0"/>
              </a:spcAft>
              <a:buSzPts val="1400"/>
              <a:buAutoNum type="arabicPeriod"/>
            </a:pPr>
            <a:r>
              <a:rPr lang="en-US"/>
              <a:t>Συντονιστής/Συντονίστρια</a:t>
            </a:r>
            <a:r>
              <a:rPr lang="en-US"/>
              <a:t> και </a:t>
            </a:r>
            <a:r>
              <a:rPr lang="en-US"/>
              <a:t>Συντονιστής/Συντονίστρια</a:t>
            </a:r>
            <a:r>
              <a:rPr lang="en-US"/>
              <a:t> αξιολόγησης: καθοδηγεί την ομάδα και αναπτύσσει το υλικό για την αξιολόγηση και την αξιολόγηση. </a:t>
            </a:r>
            <a:endParaRPr/>
          </a:p>
          <a:p>
            <a:pPr indent="-228600" lvl="0" marL="228600" rtl="0" algn="l">
              <a:lnSpc>
                <a:spcPct val="100000"/>
              </a:lnSpc>
              <a:spcBef>
                <a:spcPts val="0"/>
              </a:spcBef>
              <a:spcAft>
                <a:spcPts val="0"/>
              </a:spcAft>
              <a:buSzPts val="1400"/>
              <a:buAutoNum type="arabicPeriod"/>
            </a:pPr>
            <a:r>
              <a:rPr lang="en-US"/>
              <a:t>Ειδικός στο πρόγραμμα σπουδών: ελέγξτε ότι το σενάριο ευθυγραμμίζεται με το πρόγραμμα σπουδών πληροφορικής.</a:t>
            </a:r>
            <a:endParaRPr/>
          </a:p>
          <a:p>
            <a:pPr indent="-228600" lvl="0" marL="228600" rtl="0" algn="l">
              <a:lnSpc>
                <a:spcPct val="100000"/>
              </a:lnSpc>
              <a:spcBef>
                <a:spcPts val="0"/>
              </a:spcBef>
              <a:spcAft>
                <a:spcPts val="0"/>
              </a:spcAft>
              <a:buSzPts val="1400"/>
              <a:buAutoNum type="arabicPeriod"/>
            </a:pPr>
            <a:r>
              <a:rPr lang="en-US"/>
              <a:t>Σχεδιαστής αυθεντικής μάθησης: υπεύθυνος για τη δημιουργία δραστηριοτήτων με βάση τη μεθοδολογία της αυθεντικής μάθησης</a:t>
            </a:r>
            <a:endParaRPr/>
          </a:p>
          <a:p>
            <a:pPr indent="-228600" lvl="0" marL="228600" rtl="0" algn="l">
              <a:lnSpc>
                <a:spcPct val="100000"/>
              </a:lnSpc>
              <a:spcBef>
                <a:spcPts val="0"/>
              </a:spcBef>
              <a:spcAft>
                <a:spcPts val="0"/>
              </a:spcAft>
              <a:buSzPts val="1400"/>
              <a:buAutoNum type="arabicPeriod"/>
            </a:pPr>
            <a:r>
              <a:rPr lang="en-US"/>
              <a:t>Ειδικός σε θέματα ένταξης: υπεύθυνος για να διασφαλίζει ότι το σενάριο περιλαμβάνει όλα τα φύλα και να προτείνει τρόπους για να γίνει πιο περιεκτικό.</a:t>
            </a:r>
            <a:endParaRPr/>
          </a:p>
          <a:p>
            <a:pPr indent="-228600" lvl="0" marL="228600" rtl="0" algn="l">
              <a:lnSpc>
                <a:spcPct val="100000"/>
              </a:lnSpc>
              <a:spcBef>
                <a:spcPts val="0"/>
              </a:spcBef>
              <a:spcAft>
                <a:spcPts val="0"/>
              </a:spcAft>
              <a:buSzPts val="1400"/>
              <a:buAutoNum type="arabicPeriod"/>
            </a:pPr>
            <a:r>
              <a:rPr lang="en-US"/>
              <a:t>Διαχειριστής πόρων: εντοπίζει άρθρα, βίντεο, πόρους και υλικά για την ανάπτυξη περιεχομένου και δραστηριοτήτων.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Ως εκ τούτου, όλα τα μέλη θα πρέπει να βοηθήσουν στη διαδικασία ανάπτυξης του μαθησιακού σεναρίου.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Πρέπει να συζητήσουν και να κατανείμουν τους ρόλους με βάση τις δυνάμεις και τα ενδιαφέροντά τους. </a:t>
            </a:r>
            <a:endParaRPr/>
          </a:p>
        </p:txBody>
      </p:sp>
      <p:sp>
        <p:nvSpPr>
          <p:cNvPr id="133" name="Google Shape;133;g35f1a797ee3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e74b83e7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Για να δημιουργήσουμε σαφείς μαθησιακούς στόχους, μπορούμε να χρησιμοποιήσουμε το πλαίσιο της ταξινόμησης του Bloom: </a:t>
            </a:r>
            <a:br>
              <a:rPr lang="en-US"/>
            </a:br>
            <a:r>
              <a:rPr i="1" lang="en-US"/>
              <a:t>- Οι μαθητές θα είναι σε θέση να απαριθμούν τα στάδια του κύκλου του νερού</a:t>
            </a:r>
            <a:r>
              <a:rPr lang="en-US"/>
              <a:t>.</a:t>
            </a:r>
            <a:endParaRPr/>
          </a:p>
          <a:p>
            <a:pPr indent="0" lvl="0" marL="0" rtl="0" algn="l">
              <a:lnSpc>
                <a:spcPct val="100000"/>
              </a:lnSpc>
              <a:spcBef>
                <a:spcPts val="0"/>
              </a:spcBef>
              <a:spcAft>
                <a:spcPts val="0"/>
              </a:spcAft>
              <a:buSzPts val="1400"/>
              <a:buNone/>
            </a:pPr>
            <a:r>
              <a:rPr lang="en-US"/>
              <a:t>-Κατανόηση: π.χ. </a:t>
            </a:r>
            <a:r>
              <a:rPr i="1" lang="en-US"/>
              <a:t>Οι μαθητές θα είναι σε θέση να εξηγήσουν πώς η εξάτμιση οδηγεί στο σχηματισμό σύννεφων</a:t>
            </a:r>
            <a:r>
              <a:rPr lang="en-US"/>
              <a:t>.</a:t>
            </a:r>
            <a:endParaRPr/>
          </a:p>
          <a:p>
            <a:pPr indent="0" lvl="0" marL="0" rtl="0" algn="l">
              <a:lnSpc>
                <a:spcPct val="100000"/>
              </a:lnSpc>
              <a:spcBef>
                <a:spcPts val="0"/>
              </a:spcBef>
              <a:spcAft>
                <a:spcPts val="0"/>
              </a:spcAft>
              <a:buSzPts val="1400"/>
              <a:buNone/>
            </a:pPr>
            <a:r>
              <a:rPr lang="en-US"/>
              <a:t>- Εφαρμογή: π.χ. </a:t>
            </a:r>
            <a:r>
              <a:rPr i="1" lang="en-US"/>
              <a:t>Οι μαθητές θα είναι σε θέση να επιδείξουν τον κύκλο του νερού χρησιμοποιώντας ένα απλό πείραμα</a:t>
            </a:r>
            <a:r>
              <a:rPr lang="en-US"/>
              <a:t>.</a:t>
            </a:r>
            <a:endParaRPr i="1"/>
          </a:p>
          <a:p>
            <a:pPr indent="0" lvl="0" marL="0" rtl="0" algn="l">
              <a:lnSpc>
                <a:spcPct val="100000"/>
              </a:lnSpc>
              <a:spcBef>
                <a:spcPts val="0"/>
              </a:spcBef>
              <a:spcAft>
                <a:spcPts val="0"/>
              </a:spcAft>
              <a:buSzPts val="1400"/>
              <a:buNone/>
            </a:pPr>
            <a:r>
              <a:rPr lang="en-US"/>
              <a:t>- Ανάλυση: π.χ. </a:t>
            </a:r>
            <a:r>
              <a:rPr i="1" lang="en-US"/>
              <a:t>Οι μαθητές θα συγκρίνουν τον κύκλο του νερού σε διαφορετικά κλίματα και θα αναλύσουν τις παραλλαγές.</a:t>
            </a:r>
            <a:endParaRPr i="1"/>
          </a:p>
          <a:p>
            <a:pPr indent="0" lvl="0" marL="0" rtl="0" algn="l">
              <a:lnSpc>
                <a:spcPct val="100000"/>
              </a:lnSpc>
              <a:spcBef>
                <a:spcPts val="0"/>
              </a:spcBef>
              <a:spcAft>
                <a:spcPts val="0"/>
              </a:spcAft>
              <a:buSzPts val="1400"/>
              <a:buNone/>
            </a:pPr>
            <a:r>
              <a:rPr lang="en-US"/>
              <a:t>- Αξιολόγηση: π.χ. </a:t>
            </a:r>
            <a:r>
              <a:rPr i="1" lang="en-US"/>
              <a:t>Οι μαθητές θα αξιολογήσουν τον αντίκτυπο της αποψίλωσης των δασών στον κύκλο του νερού και θα προτείνουν λύσεις.</a:t>
            </a:r>
            <a:endParaRPr i="1"/>
          </a:p>
          <a:p>
            <a:pPr indent="0" lvl="0" marL="0" rtl="0" algn="l">
              <a:lnSpc>
                <a:spcPct val="100000"/>
              </a:lnSpc>
              <a:spcBef>
                <a:spcPts val="0"/>
              </a:spcBef>
              <a:spcAft>
                <a:spcPts val="0"/>
              </a:spcAft>
              <a:buSzPts val="1400"/>
              <a:buNone/>
            </a:pPr>
            <a:r>
              <a:rPr lang="en-US"/>
              <a:t>- Δημιουργία: π.χ. </a:t>
            </a:r>
            <a:r>
              <a:rPr i="1" lang="en-US"/>
              <a:t>Οι μαθητές θα δημιουργήσουν μια εκστρατεία ευαισθητοποίησης του κοινού για την εξοικονόμηση νερού. </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lang="en-US"/>
              <a:t>Όταν σχεδιάζετε ένα μαθησιακό σενάριο, βεβαιωθείτε ότι οι στόχοι καλύπτουν πολλαπλά επίπεδα της ταξινόμησης του Bloom. </a:t>
            </a:r>
            <a:endParaRPr/>
          </a:p>
          <a:p>
            <a:pPr indent="0" lvl="0" marL="0" rtl="0" algn="l">
              <a:lnSpc>
                <a:spcPct val="100000"/>
              </a:lnSpc>
              <a:spcBef>
                <a:spcPts val="0"/>
              </a:spcBef>
              <a:spcAft>
                <a:spcPts val="0"/>
              </a:spcAft>
              <a:buSzPts val="1400"/>
              <a:buNone/>
            </a:pPr>
            <a:r>
              <a:rPr lang="en-US"/>
              <a:t>Ένα ισορροπημένο μάθημα πρέπει να περιλαμβάνει δεξιότητες σκέψης κατώτερης τάξης (LOTS) για την οικοδόμηση γνώσεων και δεξιότητες σκέψης ανώτερης τάξης (HOTS) για την προώθηση της δημιουργικότητας και της επίλυσης προβλημάτων.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1" lang="en-US"/>
              <a:t>Ερωτήσεις για συζήτηση: </a:t>
            </a:r>
            <a:endParaRPr b="1"/>
          </a:p>
          <a:p>
            <a:pPr indent="0" lvl="0" marL="0" rtl="0" algn="l">
              <a:lnSpc>
                <a:spcPct val="100000"/>
              </a:lnSpc>
              <a:spcBef>
                <a:spcPts val="0"/>
              </a:spcBef>
              <a:spcAft>
                <a:spcPts val="0"/>
              </a:spcAft>
              <a:buSzPts val="1400"/>
              <a:buNone/>
            </a:pPr>
            <a:r>
              <a:rPr lang="en-US" u="sng"/>
              <a:t>Αρχή: </a:t>
            </a:r>
            <a:br>
              <a:rPr lang="en-US" u="sng"/>
            </a:br>
            <a:r>
              <a:rPr lang="en-US"/>
              <a:t>-Τι γνωρίζετε ήδη για την Ταξινόμηση του Bloom; Την έχετε χρησιμοποιήσει στο παρελθόν; </a:t>
            </a:r>
            <a:endParaRPr/>
          </a:p>
          <a:p>
            <a:pPr indent="0" lvl="0" marL="0" rtl="0" algn="l">
              <a:lnSpc>
                <a:spcPct val="100000"/>
              </a:lnSpc>
              <a:spcBef>
                <a:spcPts val="0"/>
              </a:spcBef>
              <a:spcAft>
                <a:spcPts val="0"/>
              </a:spcAft>
              <a:buSzPts val="1400"/>
              <a:buNone/>
            </a:pPr>
            <a:r>
              <a:rPr lang="en-US"/>
              <a:t>-Γιατί πιστεύετε ότι οι μαθησιακοί στόχοι είναι σημαντικοί στο σχεδιασμό μαθημάτων; </a:t>
            </a:r>
            <a:endParaRPr/>
          </a:p>
          <a:p>
            <a:pPr indent="0" lvl="0" marL="0" rtl="0" algn="l">
              <a:lnSpc>
                <a:spcPct val="100000"/>
              </a:lnSpc>
              <a:spcBef>
                <a:spcPts val="0"/>
              </a:spcBef>
              <a:spcAft>
                <a:spcPts val="0"/>
              </a:spcAft>
              <a:buSzPts val="1400"/>
              <a:buNone/>
            </a:pPr>
            <a:r>
              <a:rPr lang="en-US" u="sng"/>
              <a:t>Αφού εξήγησε: </a:t>
            </a:r>
            <a:endParaRPr u="sng"/>
          </a:p>
          <a:p>
            <a:pPr indent="0" lvl="0" marL="0" rtl="0" algn="l">
              <a:lnSpc>
                <a:spcPct val="100000"/>
              </a:lnSpc>
              <a:spcBef>
                <a:spcPts val="0"/>
              </a:spcBef>
              <a:spcAft>
                <a:spcPts val="0"/>
              </a:spcAft>
              <a:buSzPts val="1400"/>
              <a:buNone/>
            </a:pPr>
            <a:r>
              <a:rPr lang="en-US"/>
              <a:t>-Μπορείτε να δώσετε ένα παράδειγμα μιας δραστηριότητας που έχετε χρησιμοποιήσει στην τάξη και η οποία εντάσσεται στα επίπεδα "Ανάλυση" ή "Αξιολόγηση";</a:t>
            </a:r>
            <a:endParaRPr/>
          </a:p>
          <a:p>
            <a:pPr indent="0" lvl="0" marL="0" rtl="0" algn="l">
              <a:lnSpc>
                <a:spcPct val="100000"/>
              </a:lnSpc>
              <a:spcBef>
                <a:spcPts val="0"/>
              </a:spcBef>
              <a:spcAft>
                <a:spcPts val="0"/>
              </a:spcAft>
              <a:buSzPts val="1400"/>
              <a:buNone/>
            </a:pPr>
            <a:r>
              <a:rPr lang="en-US"/>
              <a:t>-Πώς </a:t>
            </a:r>
            <a:r>
              <a:rPr lang="en-US" sz="1100">
                <a:latin typeface="Arial"/>
                <a:ea typeface="Arial"/>
                <a:cs typeface="Arial"/>
                <a:sym typeface="Arial"/>
              </a:rPr>
              <a:t>ένας στόχος μαθήματος θα ήταν διαφορετικός στο επίπεδο "Θυμηθείτε" σε σχέση με το επίπεδο "Δημιουργία";</a:t>
            </a:r>
            <a:endParaRPr sz="1100">
              <a:latin typeface="Arial"/>
              <a:ea typeface="Arial"/>
              <a:cs typeface="Arial"/>
              <a:sym typeface="Arial"/>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-Πάρτε ένα τυπικό θέμα που διδάσκετε (π.χ. φωτοσύνθεση, κλάσματα ή κωδικοποίηση). Πώς θα μπορούσατε να γράψετε έναν μαθησιακό στόχο για κάθε επίπεδο της Ταξινόμησης του Bloom για το συγκεκριμένο θέμα;</a:t>
            </a:r>
            <a:br>
              <a:rPr lang="en-US" sz="1100">
                <a:latin typeface="Arial"/>
                <a:ea typeface="Arial"/>
                <a:cs typeface="Arial"/>
                <a:sym typeface="Arial"/>
              </a:rPr>
            </a:br>
            <a:r>
              <a:rPr lang="en-US" sz="1100" u="sng">
                <a:latin typeface="Arial"/>
                <a:ea typeface="Arial"/>
                <a:cs typeface="Arial"/>
                <a:sym typeface="Arial"/>
              </a:rPr>
              <a:t>Αξιολόγηση: </a:t>
            </a:r>
            <a:endParaRPr sz="1100" u="sng">
              <a:latin typeface="Arial"/>
              <a:ea typeface="Arial"/>
              <a:cs typeface="Arial"/>
              <a:sym typeface="Arial"/>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-Ποια υποστήριξη ή πόροι θα σας βοηθούσαν να νιώσετε μεγαλύτερη αυτοπεποίθηση στη συγγραφή στόχων σε όλα τα επίπεδα του Bloom's;</a:t>
            </a:r>
            <a:endParaRPr sz="1100">
              <a:latin typeface="Arial"/>
              <a:ea typeface="Arial"/>
              <a:cs typeface="Arial"/>
              <a:sym typeface="Arial"/>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Πηγή για την εικόνα και περισσότερες πληροφορίες: </a:t>
            </a:r>
            <a:r>
              <a:rPr i="1" lang="en-US" u="sng">
                <a:solidFill>
                  <a:schemeClr val="hlink"/>
                </a:solidFill>
                <a:hlinkClick r:id="rId2"/>
              </a:rPr>
              <a:t>https:</a:t>
            </a:r>
            <a:r>
              <a:rPr i="1" lang="en-US"/>
              <a:t>//citt.ufl.edu/resources/the-learning-process/designing-the-learning-experience/blooms-taxonomy/ </a:t>
            </a:r>
            <a:endParaRPr i="1"/>
          </a:p>
        </p:txBody>
      </p:sp>
      <p:sp>
        <p:nvSpPr>
          <p:cNvPr id="139" name="Google Shape;139;g34e74b83e7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4fc96bd33c_0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lang="en-US"/>
              <a:t>Ένα καλό μαθησιακό σενάριο θα πρέπει να ευθυγραμμίζεται με τα ευρύτερα πρότυπα του προγράμματος σπουδών και τους μαθησιακούς στόχους που έχει θέσει το σχολείο, η περιοχή ή η χώρα σας. </a:t>
            </a:r>
            <a:br>
              <a:rPr lang="en-US"/>
            </a:br>
            <a:r>
              <a:rPr lang="en-US"/>
              <a:t>Αυτό διασφαλίζει ότι οι δραστηριότητες δεν είναι μόνο ελκυστικές αλλά και ότι βοηθούν τους μαθητές να αναπτύξουν τις απαραίτητες γνώσεις και δεξιότητες που απαιτούνται για το επίπεδο της τάξης τους.</a:t>
            </a:r>
            <a:endParaRPr/>
          </a:p>
          <a:p>
            <a:pPr indent="0" lvl="0" marL="0" rtl="0" algn="l">
              <a:lnSpc>
                <a:spcPct val="115000"/>
              </a:lnSpc>
              <a:spcBef>
                <a:spcPts val="1200"/>
              </a:spcBef>
              <a:spcAft>
                <a:spcPts val="0"/>
              </a:spcAft>
              <a:buClr>
                <a:schemeClr val="dk1"/>
              </a:buClr>
              <a:buSzPts val="1100"/>
              <a:buFont typeface="Arial"/>
              <a:buNone/>
            </a:pPr>
            <a:r>
              <a:rPr lang="en-US"/>
              <a:t>Οι συνδέσεις με τον πραγματικό κόσμο ευθυγραμμίζονται με τις αρχές της αυθεντικής μάθησης (σύνδεση με τις ενότητες 1 &amp; 2).</a:t>
            </a:r>
            <a:endParaRPr/>
          </a:p>
          <a:p>
            <a:pPr indent="0" lvl="0" marL="0" rtl="0" algn="l">
              <a:lnSpc>
                <a:spcPct val="100000"/>
              </a:lnSpc>
              <a:spcBef>
                <a:spcPts val="1200"/>
              </a:spcBef>
              <a:spcAft>
                <a:spcPts val="0"/>
              </a:spcAft>
              <a:buSzPts val="1400"/>
              <a:buNone/>
            </a:pPr>
            <a:r>
              <a:t/>
            </a:r>
            <a:endParaRPr/>
          </a:p>
        </p:txBody>
      </p:sp>
      <p:sp>
        <p:nvSpPr>
          <p:cNvPr id="159" name="Google Shape;159;g34fc96bd33c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1.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6.png"/><Relationship Id="rId13" Type="http://schemas.openxmlformats.org/officeDocument/2006/relationships/image" Target="../media/image21.png"/><Relationship Id="rId12" Type="http://schemas.openxmlformats.org/officeDocument/2006/relationships/image" Target="../media/image24.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19.png"/><Relationship Id="rId5" Type="http://schemas.openxmlformats.org/officeDocument/2006/relationships/image" Target="../media/image10.png"/><Relationship Id="rId6" Type="http://schemas.openxmlformats.org/officeDocument/2006/relationships/image" Target="../media/image13.jpg"/><Relationship Id="rId7" Type="http://schemas.openxmlformats.org/officeDocument/2006/relationships/image" Target="../media/image26.png"/><Relationship Id="rId8" Type="http://schemas.openxmlformats.org/officeDocument/2006/relationships/image" Target="../media/image3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6.png"/><Relationship Id="rId13" Type="http://schemas.openxmlformats.org/officeDocument/2006/relationships/image" Target="../media/image21.png"/><Relationship Id="rId12" Type="http://schemas.openxmlformats.org/officeDocument/2006/relationships/image" Target="../media/image24.png"/><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19.png"/><Relationship Id="rId5" Type="http://schemas.openxmlformats.org/officeDocument/2006/relationships/image" Target="../media/image10.png"/><Relationship Id="rId6" Type="http://schemas.openxmlformats.org/officeDocument/2006/relationships/image" Target="../media/image13.jpg"/><Relationship Id="rId7" Type="http://schemas.openxmlformats.org/officeDocument/2006/relationships/image" Target="../media/image26.png"/><Relationship Id="rId8" Type="http://schemas.openxmlformats.org/officeDocument/2006/relationships/image" Target="../media/image3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bd50df4_0_4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bd50df4_0_4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bd50df4_0_4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bd50df4_0_4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bd50df4_0_4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bd50df4_0_4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bd50df4_0_4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bd50df4_0_44"/>
          <p:cNvGrpSpPr/>
          <p:nvPr/>
        </p:nvGrpSpPr>
        <p:grpSpPr>
          <a:xfrm>
            <a:off x="2179811" y="4729766"/>
            <a:ext cx="7832078" cy="1110328"/>
            <a:chOff x="2179603" y="4888792"/>
            <a:chExt cx="7798544" cy="1110328"/>
          </a:xfrm>
        </p:grpSpPr>
        <p:pic>
          <p:nvPicPr>
            <p:cNvPr id="70" name="Google Shape;70;g357dbd50df4_0_4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bd50df4_0_44"/>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2" name="Google Shape;72;g357dbd50df4_0_4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bd50df4_0_4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bd50df4_0_44"/>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5" name="Google Shape;75;g357dbd50df4_0_4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bd50df4_0_4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bd50df4_0_4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bd50df4_0_4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bd50df4_0_4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274"/>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bd50df4_0_3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bd50df4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1.png"/></Relationships>
</file>

<file path=ppt/slides/_rels/slide12.xml.rels><?xml version="1.0" encoding="UTF-8" standalone="yes"?><Relationships xmlns="http://schemas.openxmlformats.org/package/2006/relationships"><Relationship Id="rId11" Type="http://schemas.openxmlformats.org/officeDocument/2006/relationships/image" Target="../media/image24.png"/><Relationship Id="rId10" Type="http://schemas.openxmlformats.org/officeDocument/2006/relationships/image" Target="../media/image5.png"/><Relationship Id="rId13" Type="http://schemas.openxmlformats.org/officeDocument/2006/relationships/hyperlink" Target="https://tinker-project.eu/elearning/" TargetMode="External"/><Relationship Id="rId12" Type="http://schemas.openxmlformats.org/officeDocument/2006/relationships/image" Target="../media/image21.png"/><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image" Target="../media/image6.png"/><Relationship Id="rId15" Type="http://schemas.openxmlformats.org/officeDocument/2006/relationships/hyperlink" Target="https://creativecommons.org/licenses/by-nc-nd/4.0/" TargetMode="External"/><Relationship Id="rId14" Type="http://schemas.openxmlformats.org/officeDocument/2006/relationships/image" Target="../media/image37.png"/><Relationship Id="rId5" Type="http://schemas.openxmlformats.org/officeDocument/2006/relationships/image" Target="../media/image13.jpg"/><Relationship Id="rId6" Type="http://schemas.openxmlformats.org/officeDocument/2006/relationships/image" Target="../media/image26.png"/><Relationship Id="rId7" Type="http://schemas.openxmlformats.org/officeDocument/2006/relationships/image" Target="../media/image35.png"/><Relationship Id="rId8"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4.jpg"/><Relationship Id="rId4" Type="http://schemas.openxmlformats.org/officeDocument/2006/relationships/hyperlink" Target="https://www.pexels.com/photo/top-view-photo-of-group-of-people-using-macbook-while-discussing-318277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15000"/>
              </a:lnSpc>
              <a:spcBef>
                <a:spcPts val="1200"/>
              </a:spcBef>
              <a:spcAft>
                <a:spcPts val="1200"/>
              </a:spcAft>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Σεμινάριο κατάρτισης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66942d174_0_4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200"/>
              <a:t>Δραστηριότητα 3 - Βασικά συστατικά των αποτελεσματικών μαθησιακών σεναρίων</a:t>
            </a:r>
            <a:endParaRPr b="1" sz="3200"/>
          </a:p>
        </p:txBody>
      </p:sp>
      <p:pic>
        <p:nvPicPr>
          <p:cNvPr id="173" name="Google Shape;173;g3466942d174_0_46" title="1. Clear Objectives - visual selection (6).png"/>
          <p:cNvPicPr preferRelativeResize="0"/>
          <p:nvPr/>
        </p:nvPicPr>
        <p:blipFill rotWithShape="1">
          <a:blip r:embed="rId3">
            <a:alphaModFix/>
          </a:blip>
          <a:srcRect b="0" l="0" r="0" t="10538"/>
          <a:stretch/>
        </p:blipFill>
        <p:spPr>
          <a:xfrm>
            <a:off x="2610375" y="925100"/>
            <a:ext cx="6302300" cy="5932900"/>
          </a:xfrm>
          <a:prstGeom prst="rect">
            <a:avLst/>
          </a:prstGeom>
          <a:noFill/>
          <a:ln>
            <a:noFill/>
          </a:ln>
        </p:spPr>
      </p:pic>
      <p:sp>
        <p:nvSpPr>
          <p:cNvPr id="174" name="Google Shape;174;g3466942d174_0_46"/>
          <p:cNvSpPr txBox="1"/>
          <p:nvPr/>
        </p:nvSpPr>
        <p:spPr>
          <a:xfrm>
            <a:off x="354367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Ενεργός συμμετοχή</a:t>
            </a:r>
            <a:endParaRPr b="0" i="0" sz="1400" u="none" cap="none" strike="noStrike">
              <a:solidFill>
                <a:srgbClr val="000000"/>
              </a:solidFill>
              <a:latin typeface="Arial"/>
              <a:ea typeface="Arial"/>
              <a:cs typeface="Arial"/>
              <a:sym typeface="Arial"/>
            </a:endParaRPr>
          </a:p>
        </p:txBody>
      </p:sp>
      <p:sp>
        <p:nvSpPr>
          <p:cNvPr id="175" name="Google Shape;175;g3466942d174_0_46"/>
          <p:cNvSpPr txBox="1"/>
          <p:nvPr/>
        </p:nvSpPr>
        <p:spPr>
          <a:xfrm>
            <a:off x="34932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Ενισχυμένα κίνητρα</a:t>
            </a:r>
            <a:endParaRPr b="0" i="0" sz="1400" u="none" cap="none" strike="noStrike">
              <a:solidFill>
                <a:srgbClr val="000000"/>
              </a:solidFill>
              <a:latin typeface="Arial"/>
              <a:ea typeface="Arial"/>
              <a:cs typeface="Arial"/>
              <a:sym typeface="Arial"/>
            </a:endParaRPr>
          </a:p>
        </p:txBody>
      </p:sp>
      <p:sp>
        <p:nvSpPr>
          <p:cNvPr id="176" name="Google Shape;176;g3466942d174_0_46"/>
          <p:cNvSpPr txBox="1"/>
          <p:nvPr/>
        </p:nvSpPr>
        <p:spPr>
          <a:xfrm>
            <a:off x="3543675" y="41398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Απολαυστική μάθηση</a:t>
            </a:r>
            <a:endParaRPr b="0" i="0" sz="1400" u="none" cap="none" strike="noStrike">
              <a:solidFill>
                <a:srgbClr val="000000"/>
              </a:solidFill>
              <a:latin typeface="Arial"/>
              <a:ea typeface="Arial"/>
              <a:cs typeface="Arial"/>
              <a:sym typeface="Arial"/>
            </a:endParaRPr>
          </a:p>
        </p:txBody>
      </p:sp>
      <p:sp>
        <p:nvSpPr>
          <p:cNvPr id="177" name="Google Shape;177;g3466942d174_0_46"/>
          <p:cNvSpPr txBox="1"/>
          <p:nvPr/>
        </p:nvSpPr>
        <p:spPr>
          <a:xfrm>
            <a:off x="354367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Εξατομικευμένη μάθηση</a:t>
            </a:r>
            <a:endParaRPr b="0" i="0" sz="1400" u="none" cap="none" strike="noStrike">
              <a:solidFill>
                <a:srgbClr val="000000"/>
              </a:solidFill>
              <a:latin typeface="Arial"/>
              <a:ea typeface="Arial"/>
              <a:cs typeface="Arial"/>
              <a:sym typeface="Arial"/>
            </a:endParaRPr>
          </a:p>
        </p:txBody>
      </p:sp>
      <p:sp>
        <p:nvSpPr>
          <p:cNvPr id="178" name="Google Shape;178;g3466942d174_0_46"/>
          <p:cNvSpPr txBox="1"/>
          <p:nvPr/>
        </p:nvSpPr>
        <p:spPr>
          <a:xfrm>
            <a:off x="3543675" y="58187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Δυναμικά μαθήματα</a:t>
            </a:r>
            <a:endParaRPr b="0" i="0" sz="1400" u="none" cap="none" strike="noStrike">
              <a:solidFill>
                <a:srgbClr val="000000"/>
              </a:solidFill>
              <a:latin typeface="Arial"/>
              <a:ea typeface="Arial"/>
              <a:cs typeface="Arial"/>
              <a:sym typeface="Arial"/>
            </a:endParaRPr>
          </a:p>
        </p:txBody>
      </p:sp>
      <p:sp>
        <p:nvSpPr>
          <p:cNvPr id="179" name="Google Shape;179;g3466942d174_0_46"/>
          <p:cNvSpPr txBox="1"/>
          <p:nvPr/>
        </p:nvSpPr>
        <p:spPr>
          <a:xfrm>
            <a:off x="689002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Εντατική σε πόρους</a:t>
            </a:r>
            <a:endParaRPr b="0" i="0" sz="1400" u="none" cap="none" strike="noStrike">
              <a:solidFill>
                <a:srgbClr val="000000"/>
              </a:solidFill>
              <a:latin typeface="Arial"/>
              <a:ea typeface="Arial"/>
              <a:cs typeface="Arial"/>
              <a:sym typeface="Arial"/>
            </a:endParaRPr>
          </a:p>
        </p:txBody>
      </p:sp>
      <p:sp>
        <p:nvSpPr>
          <p:cNvPr id="180" name="Google Shape;180;g3466942d174_0_46"/>
          <p:cNvSpPr txBox="1"/>
          <p:nvPr/>
        </p:nvSpPr>
        <p:spPr>
          <a:xfrm>
            <a:off x="68900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Πιθανοί περισπασμοί </a:t>
            </a:r>
            <a:endParaRPr b="0" i="0" sz="1400" u="none" cap="none" strike="noStrike">
              <a:solidFill>
                <a:srgbClr val="000000"/>
              </a:solidFill>
              <a:latin typeface="Arial"/>
              <a:ea typeface="Arial"/>
              <a:cs typeface="Arial"/>
              <a:sym typeface="Arial"/>
            </a:endParaRPr>
          </a:p>
        </p:txBody>
      </p:sp>
      <p:sp>
        <p:nvSpPr>
          <p:cNvPr id="181" name="Google Shape;181;g3466942d174_0_46"/>
          <p:cNvSpPr txBox="1"/>
          <p:nvPr/>
        </p:nvSpPr>
        <p:spPr>
          <a:xfrm>
            <a:off x="6890025" y="4076775"/>
            <a:ext cx="17214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Προκλήσεις εφαρμογής </a:t>
            </a:r>
            <a:endParaRPr b="0" i="0" sz="1400" u="none" cap="none" strike="noStrike">
              <a:solidFill>
                <a:srgbClr val="000000"/>
              </a:solidFill>
              <a:latin typeface="Arial"/>
              <a:ea typeface="Arial"/>
              <a:cs typeface="Arial"/>
              <a:sym typeface="Arial"/>
            </a:endParaRPr>
          </a:p>
        </p:txBody>
      </p:sp>
      <p:sp>
        <p:nvSpPr>
          <p:cNvPr id="182" name="Google Shape;182;g3466942d174_0_46"/>
          <p:cNvSpPr txBox="1"/>
          <p:nvPr/>
        </p:nvSpPr>
        <p:spPr>
          <a:xfrm>
            <a:off x="689002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Χρονοβόρα</a:t>
            </a:r>
            <a:endParaRPr b="0" i="0" sz="1400" u="none" cap="none" strike="noStrike">
              <a:solidFill>
                <a:srgbClr val="000000"/>
              </a:solidFill>
              <a:latin typeface="Arial"/>
              <a:ea typeface="Arial"/>
              <a:cs typeface="Arial"/>
              <a:sym typeface="Arial"/>
            </a:endParaRPr>
          </a:p>
        </p:txBody>
      </p:sp>
      <p:sp>
        <p:nvSpPr>
          <p:cNvPr id="183" name="Google Shape;183;g3466942d174_0_46"/>
          <p:cNvSpPr txBox="1"/>
          <p:nvPr/>
        </p:nvSpPr>
        <p:spPr>
          <a:xfrm>
            <a:off x="6890025" y="57431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Ανώμαλο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συμμετοχή</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3466942d174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300"/>
              <a:t>Δραστηριότητα 3 - Βασικά συστατικά των αποτελεσματικών μαθησιακών σεναρίων</a:t>
            </a:r>
            <a:endParaRPr b="1" sz="3300"/>
          </a:p>
        </p:txBody>
      </p:sp>
      <p:pic>
        <p:nvPicPr>
          <p:cNvPr id="189" name="Google Shape;189;g3466942d174_0_54" title="1. Clear Objectives - visual selection (7).png"/>
          <p:cNvPicPr preferRelativeResize="0"/>
          <p:nvPr/>
        </p:nvPicPr>
        <p:blipFill rotWithShape="1">
          <a:blip r:embed="rId3">
            <a:alphaModFix/>
          </a:blip>
          <a:srcRect b="0" l="0" r="0" t="0"/>
          <a:stretch/>
        </p:blipFill>
        <p:spPr>
          <a:xfrm>
            <a:off x="599675" y="872000"/>
            <a:ext cx="9986851" cy="590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pSp>
        <p:nvGrpSpPr>
          <p:cNvPr id="194" name="Google Shape;194;g35661765773_0_0"/>
          <p:cNvGrpSpPr/>
          <p:nvPr/>
        </p:nvGrpSpPr>
        <p:grpSpPr>
          <a:xfrm>
            <a:off x="2179811" y="4729766"/>
            <a:ext cx="7832078" cy="1110328"/>
            <a:chOff x="2179603" y="4888792"/>
            <a:chExt cx="7798544" cy="1110328"/>
          </a:xfrm>
        </p:grpSpPr>
        <p:pic>
          <p:nvPicPr>
            <p:cNvPr id="195" name="Google Shape;195;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96" name="Google Shape;196;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97" name="Google Shape;197;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98" name="Google Shape;198;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99" name="Google Shape;199;g35661765773_0_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00" name="Google Shape;200;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01" name="Google Shape;201;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02" name="Google Shape;202;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03" name="Google Shape;203;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04" name="Google Shape;204;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05" name="Google Shape;205;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06" name="Google Shape;206;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07" name="Google Shape;207;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800"/>
              <a:buFont typeface="Calibri"/>
              <a:buNone/>
            </a:pPr>
            <a:r>
              <a:rPr lang="en-US" sz="2480"/>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sz="2480"/>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115000"/>
              </a:lnSpc>
              <a:spcBef>
                <a:spcPts val="1200"/>
              </a:spcBef>
              <a:spcAft>
                <a:spcPts val="1200"/>
              </a:spcAft>
              <a:buNone/>
            </a:pPr>
            <a:r>
              <a:rPr lang="en-US"/>
              <a:t>Υποενότητa 8.3: Φάση ομαδικής εργασίας - ανάπτυξη εργαστηρίου μάθησης</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357dbd50df4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g357dbd50df4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Στο τέλος αυτής της ενότητας οι εκπαιδευτικοί θα είναι σε θέση να:</a:t>
            </a:r>
            <a:endParaRPr/>
          </a:p>
          <a:p>
            <a:pPr indent="-254000" lvl="1" marL="914400" rtl="0" algn="l">
              <a:lnSpc>
                <a:spcPct val="90000"/>
              </a:lnSpc>
              <a:spcBef>
                <a:spcPts val="500"/>
              </a:spcBef>
              <a:spcAft>
                <a:spcPts val="0"/>
              </a:spcAft>
              <a:buSzPts val="1800"/>
              <a:buNone/>
            </a:pPr>
            <a:r>
              <a:t/>
            </a:r>
            <a:endParaRPr/>
          </a:p>
          <a:p>
            <a:pPr indent="-457200" lvl="0" marL="1282700" marR="0" rtl="0" algn="l">
              <a:lnSpc>
                <a:spcPct val="90000"/>
              </a:lnSpc>
              <a:spcBef>
                <a:spcPts val="1000"/>
              </a:spcBef>
              <a:spcAft>
                <a:spcPts val="0"/>
              </a:spcAft>
              <a:buClr>
                <a:schemeClr val="accent4"/>
              </a:buClr>
              <a:buSzPts val="2200"/>
              <a:buFont typeface="Arial"/>
              <a:buChar char="•"/>
            </a:pPr>
            <a:r>
              <a:rPr lang="en-US"/>
              <a:t>Αναπτύξουν</a:t>
            </a:r>
            <a:r>
              <a:rPr lang="en-US"/>
              <a:t> σαφή και ουσιαστικά μαθησιακά σενάρια που ευθυγραμμίζονται με τους στόχους του έργου και του προγράμματος σπουδών.</a:t>
            </a:r>
            <a:endParaRPr/>
          </a:p>
          <a:p>
            <a:pPr indent="-457200" lvl="0" marL="1282700" marR="0" rtl="0" algn="l">
              <a:lnSpc>
                <a:spcPct val="90000"/>
              </a:lnSpc>
              <a:spcBef>
                <a:spcPts val="1000"/>
              </a:spcBef>
              <a:spcAft>
                <a:spcPts val="0"/>
              </a:spcAft>
              <a:buClr>
                <a:schemeClr val="accent4"/>
              </a:buClr>
              <a:buSzPts val="2200"/>
              <a:buFont typeface="Arial"/>
              <a:buChar char="•"/>
            </a:pPr>
            <a:r>
              <a:rPr lang="en-US"/>
              <a:t>Ενσωματώσουν στρατηγικές διαφοροποίησης και ένταξης για την προσαρμογή διαφορετικών </a:t>
            </a:r>
            <a:r>
              <a:rPr lang="en-US"/>
              <a:t>μαθητών/μαθητριών</a:t>
            </a:r>
            <a:r>
              <a:rPr lang="en-US"/>
              <a:t> σε μαθησιακά σενάρια</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57dbd50df4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03" name="Google Shape;103;g357dbd50df4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Διαφάνεια 4 - Περιεχόμενα </a:t>
            </a:r>
            <a:endParaRPr sz="2000"/>
          </a:p>
          <a:p>
            <a:pPr indent="-330200" lvl="0" marL="571500" rtl="0" algn="l">
              <a:lnSpc>
                <a:spcPct val="90000"/>
              </a:lnSpc>
              <a:spcBef>
                <a:spcPts val="1000"/>
              </a:spcBef>
              <a:spcAft>
                <a:spcPts val="0"/>
              </a:spcAft>
              <a:buSzPts val="2000"/>
              <a:buChar char="•"/>
            </a:pPr>
            <a:r>
              <a:rPr lang="en-US" sz="2000"/>
              <a:t>Διαφάνεια 5 - Δραστηριότητα 1 - Στάδια ανάπτυξης ομάδων</a:t>
            </a:r>
            <a:endParaRPr sz="2000"/>
          </a:p>
          <a:p>
            <a:pPr indent="-330200" lvl="0" marL="571500" rtl="0" algn="l">
              <a:lnSpc>
                <a:spcPct val="90000"/>
              </a:lnSpc>
              <a:spcBef>
                <a:spcPts val="1000"/>
              </a:spcBef>
              <a:spcAft>
                <a:spcPts val="0"/>
              </a:spcAft>
              <a:buSzPts val="2000"/>
              <a:buChar char="•"/>
            </a:pPr>
            <a:r>
              <a:rPr lang="en-US" sz="2000"/>
              <a:t>Διαφάνεια 6 - Δραστηριότητα 2 - Δημιουργία ομάδων</a:t>
            </a:r>
            <a:endParaRPr sz="2000"/>
          </a:p>
          <a:p>
            <a:pPr indent="-330200" lvl="0" marL="571500" rtl="0" algn="l">
              <a:lnSpc>
                <a:spcPct val="90000"/>
              </a:lnSpc>
              <a:spcBef>
                <a:spcPts val="1000"/>
              </a:spcBef>
              <a:spcAft>
                <a:spcPts val="0"/>
              </a:spcAft>
              <a:buSzPts val="2000"/>
              <a:buChar char="•"/>
            </a:pPr>
            <a:r>
              <a:rPr lang="en-US" sz="2000"/>
              <a:t>Διαφάνειες 7-10 - Δραστηριότητα 3 - Βασικά συστατικά των αποτελεσματικών σεναρίων μάθησης</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Στάδια ανάπτυξης της ομάδας</a:t>
            </a:r>
            <a:endParaRPr b="1"/>
          </a:p>
        </p:txBody>
      </p:sp>
      <p:sp>
        <p:nvSpPr>
          <p:cNvPr id="110" name="Google Shape;110;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111" name="Google Shape;111;p9"/>
          <p:cNvPicPr preferRelativeResize="0"/>
          <p:nvPr/>
        </p:nvPicPr>
        <p:blipFill rotWithShape="1">
          <a:blip r:embed="rId3">
            <a:alphaModFix/>
          </a:blip>
          <a:srcRect b="0" l="0" r="0" t="0"/>
          <a:stretch/>
        </p:blipFill>
        <p:spPr>
          <a:xfrm>
            <a:off x="432916" y="1028985"/>
            <a:ext cx="11274458" cy="5575635"/>
          </a:xfrm>
          <a:prstGeom prst="rect">
            <a:avLst/>
          </a:prstGeom>
          <a:noFill/>
          <a:ln>
            <a:noFill/>
          </a:ln>
        </p:spPr>
      </p:pic>
      <p:sp>
        <p:nvSpPr>
          <p:cNvPr id="112" name="Google Shape;112;p9"/>
          <p:cNvSpPr txBox="1"/>
          <p:nvPr/>
        </p:nvSpPr>
        <p:spPr>
          <a:xfrm>
            <a:off x="3644450" y="1263275"/>
            <a:ext cx="55218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555555"/>
                </a:solidFill>
                <a:latin typeface="Arial"/>
                <a:ea typeface="Arial"/>
                <a:cs typeface="Arial"/>
                <a:sym typeface="Arial"/>
              </a:rPr>
              <a:t>Στάδια ανάπτυξης της ομάδας</a:t>
            </a:r>
            <a:endParaRPr b="1" i="0" sz="2500" u="none" cap="none" strike="noStrike">
              <a:solidFill>
                <a:srgbClr val="555555"/>
              </a:solidFill>
              <a:latin typeface="Arial"/>
              <a:ea typeface="Arial"/>
              <a:cs typeface="Arial"/>
              <a:sym typeface="Arial"/>
            </a:endParaRPr>
          </a:p>
        </p:txBody>
      </p:sp>
      <p:sp>
        <p:nvSpPr>
          <p:cNvPr id="113" name="Google Shape;113;p9"/>
          <p:cNvSpPr txBox="1"/>
          <p:nvPr/>
        </p:nvSpPr>
        <p:spPr>
          <a:xfrm>
            <a:off x="5132000" y="2233875"/>
            <a:ext cx="18360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lang="en-US" sz="1500">
                <a:solidFill>
                  <a:srgbClr val="555555"/>
                </a:solidFill>
              </a:rPr>
              <a:t>Κανονικοποίηση</a:t>
            </a:r>
            <a:endParaRPr b="1" sz="1500">
              <a:solidFill>
                <a:srgbClr val="555555"/>
              </a:solidFill>
            </a:endParaRPr>
          </a:p>
          <a:p>
            <a:pPr indent="0" lvl="0" marL="0" marR="0" rtl="0" algn="l">
              <a:lnSpc>
                <a:spcPct val="100000"/>
              </a:lnSpc>
              <a:spcBef>
                <a:spcPts val="0"/>
              </a:spcBef>
              <a:spcAft>
                <a:spcPts val="0"/>
              </a:spcAft>
              <a:buClr>
                <a:srgbClr val="000000"/>
              </a:buClr>
              <a:buSzPts val="2000"/>
              <a:buFont typeface="Arial"/>
              <a:buNone/>
            </a:pPr>
            <a:r>
              <a:t/>
            </a:r>
            <a:endParaRPr b="1" sz="1500">
              <a:solidFill>
                <a:srgbClr val="555555"/>
              </a:solidFill>
            </a:endParaRPr>
          </a:p>
        </p:txBody>
      </p:sp>
      <p:sp>
        <p:nvSpPr>
          <p:cNvPr id="114" name="Google Shape;114;p9"/>
          <p:cNvSpPr txBox="1"/>
          <p:nvPr/>
        </p:nvSpPr>
        <p:spPr>
          <a:xfrm>
            <a:off x="798725" y="2310650"/>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lang="en-US" sz="1700">
                <a:solidFill>
                  <a:srgbClr val="555555"/>
                </a:solidFill>
              </a:rPr>
              <a:t>Διαμόρφωση</a:t>
            </a:r>
            <a:endParaRPr b="1" i="0" sz="1700" u="none" cap="none" strike="noStrike">
              <a:solidFill>
                <a:srgbClr val="555555"/>
              </a:solidFill>
              <a:latin typeface="Arial"/>
              <a:ea typeface="Arial"/>
              <a:cs typeface="Arial"/>
              <a:sym typeface="Arial"/>
            </a:endParaRPr>
          </a:p>
        </p:txBody>
      </p:sp>
      <p:sp>
        <p:nvSpPr>
          <p:cNvPr id="115" name="Google Shape;115;p9"/>
          <p:cNvSpPr txBox="1"/>
          <p:nvPr/>
        </p:nvSpPr>
        <p:spPr>
          <a:xfrm>
            <a:off x="3167650" y="223387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lang="en-US" sz="1800">
                <a:solidFill>
                  <a:srgbClr val="555555"/>
                </a:solidFill>
              </a:rPr>
              <a:t>Καταιγισμός</a:t>
            </a:r>
            <a:endParaRPr b="1" i="0" sz="1800" u="none" cap="none" strike="noStrike">
              <a:solidFill>
                <a:srgbClr val="555555"/>
              </a:solidFill>
              <a:latin typeface="Arial"/>
              <a:ea typeface="Arial"/>
              <a:cs typeface="Arial"/>
              <a:sym typeface="Arial"/>
            </a:endParaRPr>
          </a:p>
        </p:txBody>
      </p:sp>
      <p:sp>
        <p:nvSpPr>
          <p:cNvPr id="116" name="Google Shape;116;p9"/>
          <p:cNvSpPr txBox="1"/>
          <p:nvPr/>
        </p:nvSpPr>
        <p:spPr>
          <a:xfrm>
            <a:off x="7240700" y="217422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rgbClr val="555555"/>
                </a:solidFill>
                <a:latin typeface="Arial"/>
                <a:ea typeface="Arial"/>
                <a:cs typeface="Arial"/>
                <a:sym typeface="Arial"/>
              </a:rPr>
              <a:t>Εκτέλεση</a:t>
            </a:r>
            <a:endParaRPr b="1" i="0" sz="1800" u="none" cap="none" strike="noStrike">
              <a:solidFill>
                <a:srgbClr val="555555"/>
              </a:solidFill>
              <a:latin typeface="Arial"/>
              <a:ea typeface="Arial"/>
              <a:cs typeface="Arial"/>
              <a:sym typeface="Arial"/>
            </a:endParaRPr>
          </a:p>
        </p:txBody>
      </p:sp>
      <p:sp>
        <p:nvSpPr>
          <p:cNvPr id="117" name="Google Shape;117;p9"/>
          <p:cNvSpPr txBox="1"/>
          <p:nvPr/>
        </p:nvSpPr>
        <p:spPr>
          <a:xfrm>
            <a:off x="9321950" y="2233875"/>
            <a:ext cx="18360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Αναβολή</a:t>
            </a:r>
            <a:endParaRPr b="1" i="0" sz="2000" u="none" cap="none" strike="noStrike">
              <a:solidFill>
                <a:srgbClr val="555555"/>
              </a:solidFill>
              <a:latin typeface="Arial"/>
              <a:ea typeface="Arial"/>
              <a:cs typeface="Arial"/>
              <a:sym typeface="Arial"/>
            </a:endParaRPr>
          </a:p>
        </p:txBody>
      </p:sp>
      <p:sp>
        <p:nvSpPr>
          <p:cNvPr id="118" name="Google Shape;118;p9"/>
          <p:cNvSpPr txBox="1"/>
          <p:nvPr/>
        </p:nvSpPr>
        <p:spPr>
          <a:xfrm>
            <a:off x="833175" y="2701550"/>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Αρχικό στάδιο με ευγενικές και συγκρατημένες αλληλεπιδράσεις</a:t>
            </a:r>
            <a:endParaRPr b="1" i="0" sz="1400" u="none" cap="none" strike="noStrike">
              <a:solidFill>
                <a:srgbClr val="787878"/>
              </a:solidFill>
              <a:latin typeface="Arial"/>
              <a:ea typeface="Arial"/>
              <a:cs typeface="Arial"/>
              <a:sym typeface="Arial"/>
            </a:endParaRPr>
          </a:p>
        </p:txBody>
      </p:sp>
      <p:sp>
        <p:nvSpPr>
          <p:cNvPr id="119" name="Google Shape;119;p9"/>
          <p:cNvSpPr txBox="1"/>
          <p:nvPr/>
        </p:nvSpPr>
        <p:spPr>
          <a:xfrm>
            <a:off x="2799825" y="2624775"/>
            <a:ext cx="22503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Συγκρούσεις και αγώνες εξουσίας καθώς τα μέλη διεκδικούν τον εαυτό τους</a:t>
            </a:r>
            <a:endParaRPr b="1" i="0" sz="1400" u="none" cap="none" strike="noStrike">
              <a:solidFill>
                <a:srgbClr val="787878"/>
              </a:solidFill>
              <a:latin typeface="Arial"/>
              <a:ea typeface="Arial"/>
              <a:cs typeface="Arial"/>
              <a:sym typeface="Arial"/>
            </a:endParaRPr>
          </a:p>
        </p:txBody>
      </p:sp>
      <p:sp>
        <p:nvSpPr>
          <p:cNvPr id="120" name="Google Shape;120;p9"/>
          <p:cNvSpPr txBox="1"/>
          <p:nvPr/>
        </p:nvSpPr>
        <p:spPr>
          <a:xfrm>
            <a:off x="50363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Καθορισμός ρόλων και αυξημένη συνεργασία</a:t>
            </a:r>
            <a:endParaRPr b="1" i="0" sz="1400" u="none" cap="none" strike="noStrike">
              <a:solidFill>
                <a:srgbClr val="787878"/>
              </a:solidFill>
              <a:latin typeface="Arial"/>
              <a:ea typeface="Arial"/>
              <a:cs typeface="Arial"/>
              <a:sym typeface="Arial"/>
            </a:endParaRPr>
          </a:p>
        </p:txBody>
      </p:sp>
      <p:sp>
        <p:nvSpPr>
          <p:cNvPr id="121" name="Google Shape;121;p9"/>
          <p:cNvSpPr txBox="1"/>
          <p:nvPr/>
        </p:nvSpPr>
        <p:spPr>
          <a:xfrm>
            <a:off x="7103950" y="2669363"/>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Κορυφαία αποδοτικότητα με υψηλή εμπιστοσύνη και αυτονομία</a:t>
            </a:r>
            <a:endParaRPr b="1" i="0" sz="1400" u="none" cap="none" strike="noStrike">
              <a:solidFill>
                <a:srgbClr val="787878"/>
              </a:solidFill>
              <a:latin typeface="Arial"/>
              <a:ea typeface="Arial"/>
              <a:cs typeface="Arial"/>
              <a:sym typeface="Arial"/>
            </a:endParaRPr>
          </a:p>
        </p:txBody>
      </p:sp>
      <p:sp>
        <p:nvSpPr>
          <p:cNvPr id="122" name="Google Shape;122;p9"/>
          <p:cNvSpPr txBox="1"/>
          <p:nvPr/>
        </p:nvSpPr>
        <p:spPr>
          <a:xfrm>
            <a:off x="93219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Διάλυση της ομάδας με ανάμεικτα συναισθήματα και προβληματισμούς</a:t>
            </a:r>
            <a:endParaRPr b="1" i="0" sz="1400" u="none" cap="none" strike="noStrike">
              <a:solidFill>
                <a:srgbClr val="787878"/>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Δραστηριότητα 2 - Σχηματισμός των ομάδων</a:t>
            </a:r>
            <a:endParaRPr b="1"/>
          </a:p>
        </p:txBody>
      </p:sp>
      <p:sp>
        <p:nvSpPr>
          <p:cNvPr id="128" name="Google Shape;128;p16"/>
          <p:cNvSpPr txBox="1"/>
          <p:nvPr>
            <p:ph idx="1" type="body"/>
          </p:nvPr>
        </p:nvSpPr>
        <p:spPr>
          <a:xfrm>
            <a:off x="182812" y="1454168"/>
            <a:ext cx="4134664" cy="4055798"/>
          </a:xfrm>
          <a:prstGeom prst="rect">
            <a:avLst/>
          </a:prstGeom>
          <a:noFill/>
          <a:ln>
            <a:noFill/>
          </a:ln>
        </p:spPr>
        <p:txBody>
          <a:bodyPr anchorCtr="0" anchor="t" bIns="45700" lIns="91425" spcFirstLastPara="1" rIns="91425" wrap="square" tIns="45700">
            <a:noAutofit/>
          </a:bodyPr>
          <a:lstStyle/>
          <a:p>
            <a:pPr indent="-457200" lvl="0" marL="825500" rtl="0" algn="l">
              <a:lnSpc>
                <a:spcPct val="90000"/>
              </a:lnSpc>
              <a:spcBef>
                <a:spcPts val="1000"/>
              </a:spcBef>
              <a:spcAft>
                <a:spcPts val="0"/>
              </a:spcAft>
              <a:buSzPts val="2200"/>
              <a:buFont typeface="Arial"/>
              <a:buAutoNum type="arabicPeriod"/>
            </a:pPr>
            <a:r>
              <a:rPr lang="en-US"/>
              <a:t>Σχηματίστε την ομάδα σας</a:t>
            </a:r>
            <a:endParaRPr/>
          </a:p>
          <a:p>
            <a:pPr indent="-457200" lvl="0" marL="825500" rtl="0" algn="l">
              <a:lnSpc>
                <a:spcPct val="90000"/>
              </a:lnSpc>
              <a:spcBef>
                <a:spcPts val="1000"/>
              </a:spcBef>
              <a:spcAft>
                <a:spcPts val="0"/>
              </a:spcAft>
              <a:buSzPts val="2200"/>
              <a:buFont typeface="Arial"/>
              <a:buAutoNum type="arabicPeriod"/>
            </a:pPr>
            <a:r>
              <a:rPr lang="en-US"/>
              <a:t>Παρουσιάστε τον ρόλο σας και τα κύρια καθήκοντά του</a:t>
            </a:r>
            <a:endParaRPr/>
          </a:p>
          <a:p>
            <a:pPr indent="-457200" lvl="0" marL="825500" rtl="0" algn="l">
              <a:lnSpc>
                <a:spcPct val="90000"/>
              </a:lnSpc>
              <a:spcBef>
                <a:spcPts val="1000"/>
              </a:spcBef>
              <a:spcAft>
                <a:spcPts val="0"/>
              </a:spcAft>
              <a:buSzPts val="2200"/>
              <a:buFont typeface="Arial"/>
              <a:buAutoNum type="arabicPeriod"/>
            </a:pPr>
            <a:r>
              <a:rPr lang="en-US"/>
              <a:t>Αποσαφηνίστε τον στόχο της ομάδας σας </a:t>
            </a:r>
            <a:endParaRPr/>
          </a:p>
          <a:p>
            <a:pPr indent="-457200" lvl="0" marL="825500" rtl="0" algn="l">
              <a:lnSpc>
                <a:spcPct val="90000"/>
              </a:lnSpc>
              <a:spcBef>
                <a:spcPts val="1000"/>
              </a:spcBef>
              <a:spcAft>
                <a:spcPts val="0"/>
              </a:spcAft>
              <a:buSzPts val="2200"/>
              <a:buAutoNum type="arabicPeriod"/>
            </a:pPr>
            <a:r>
              <a:rPr lang="en-US"/>
              <a:t>Αναπτύξτε το σχέδιο δράσης σας</a:t>
            </a:r>
            <a:endParaRPr/>
          </a:p>
        </p:txBody>
      </p:sp>
      <p:pic>
        <p:nvPicPr>
          <p:cNvPr id="129" name="Google Shape;129;p16"/>
          <p:cNvPicPr preferRelativeResize="0"/>
          <p:nvPr/>
        </p:nvPicPr>
        <p:blipFill rotWithShape="1">
          <a:blip r:embed="rId3">
            <a:alphaModFix/>
          </a:blip>
          <a:srcRect b="0" l="0" r="0" t="0"/>
          <a:stretch/>
        </p:blipFill>
        <p:spPr>
          <a:xfrm>
            <a:off x="5020591" y="961533"/>
            <a:ext cx="6815833" cy="4548433"/>
          </a:xfrm>
          <a:prstGeom prst="rect">
            <a:avLst/>
          </a:prstGeom>
          <a:noFill/>
          <a:ln>
            <a:noFill/>
          </a:ln>
        </p:spPr>
      </p:pic>
      <p:sp>
        <p:nvSpPr>
          <p:cNvPr id="130" name="Google Shape;130;p16"/>
          <p:cNvSpPr txBox="1"/>
          <p:nvPr/>
        </p:nvSpPr>
        <p:spPr>
          <a:xfrm>
            <a:off x="9189150" y="5873500"/>
            <a:ext cx="2435100" cy="56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a:t>
            </a:r>
            <a:r>
              <a:rPr b="0" i="0" lang="en-US" sz="1400" u="sng" cap="none" strike="noStrike">
                <a:solidFill>
                  <a:schemeClr val="hlink"/>
                </a:solidFill>
                <a:latin typeface="Arial"/>
                <a:ea typeface="Arial"/>
                <a:cs typeface="Arial"/>
                <a:sym typeface="Arial"/>
                <a:hlinkClick r:id="rId4"/>
              </a:rPr>
              <a:t>pexels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5f1a797ee3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Δραστηριότητα 2 - Σχηματισμός των ομάδων</a:t>
            </a:r>
            <a:endParaRPr b="1"/>
          </a:p>
        </p:txBody>
      </p:sp>
      <p:sp>
        <p:nvSpPr>
          <p:cNvPr id="136" name="Google Shape;136;g35f1a797ee3_0_6"/>
          <p:cNvSpPr txBox="1"/>
          <p:nvPr>
            <p:ph idx="1" type="body"/>
          </p:nvPr>
        </p:nvSpPr>
        <p:spPr>
          <a:xfrm>
            <a:off x="338825" y="1152025"/>
            <a:ext cx="11195700" cy="443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200"/>
              <a:buNone/>
            </a:pPr>
            <a:r>
              <a:rPr b="1" lang="en-US" sz="2000">
                <a:solidFill>
                  <a:srgbClr val="000000"/>
                </a:solidFill>
              </a:rPr>
              <a:t>ΡΟΛΟΙ</a:t>
            </a:r>
            <a:r>
              <a:rPr lang="en-US" sz="2000">
                <a:solidFill>
                  <a:srgbClr val="000000"/>
                </a:solidFill>
              </a:rPr>
              <a:t>:</a:t>
            </a:r>
            <a:br>
              <a:rPr lang="en-US" sz="2000">
                <a:solidFill>
                  <a:srgbClr val="000000"/>
                </a:solidFill>
              </a:rPr>
            </a:b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Διευκολυντής/διευκολύντρια και συντονιστής/συντονίστρια αξιολόγησης:</a:t>
            </a:r>
            <a:r>
              <a:rPr lang="en-US" sz="2000">
                <a:solidFill>
                  <a:srgbClr val="000000"/>
                </a:solidFill>
              </a:rPr>
              <a:t>: καθοδηγεί την ομάδα και αναπτύσσει το υλικό για την αξιολόγηση και την αξιολόγηση. </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Ειδικός στο πρόγραμμα σπουδών</a:t>
            </a:r>
            <a:r>
              <a:rPr lang="en-US" sz="2000">
                <a:solidFill>
                  <a:srgbClr val="000000"/>
                </a:solidFill>
              </a:rPr>
              <a:t>: ελέγξτε ότι το σενάριο ευθυγραμμίζεται με το πρόγραμμα σπουδών πληροφορικής.</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Σχεδιαστής/Σχεδιάστρια αυθεντικής μάθησης</a:t>
            </a:r>
            <a:r>
              <a:rPr lang="en-US" sz="2000">
                <a:solidFill>
                  <a:srgbClr val="000000"/>
                </a:solidFill>
              </a:rPr>
              <a:t>: υπεύθυνος για τη δημιουργία δραστηριοτήτων με βάση τη μεθοδολογία της αυθεντικής μάθησης</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Ειδικός σε θέματα ένταξης</a:t>
            </a:r>
            <a:r>
              <a:rPr lang="en-US" sz="2000">
                <a:solidFill>
                  <a:srgbClr val="000000"/>
                </a:solidFill>
              </a:rPr>
              <a:t>: υπεύθυνος για να διασφαλίζει ότι το σενάριο περιλαμβάνει όλα τα φύλα και να προτείνει τρόπους για να γίνει πιο περιεκτικό.</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Διαχειριστής/Διαχειρίστρια πόρων</a:t>
            </a:r>
            <a:r>
              <a:rPr lang="en-US" sz="2000">
                <a:solidFill>
                  <a:srgbClr val="000000"/>
                </a:solidFill>
              </a:rPr>
              <a:t>: εντοπίζει άρθρα, βίντεο, πόρους και υλικά για την ανάπτυξη περιεχομένου και δραστηριοτήτων.</a:t>
            </a:r>
            <a:endParaRPr sz="2000">
              <a:solidFill>
                <a:srgbClr val="000000"/>
              </a:solidFill>
            </a:endParaRPr>
          </a:p>
          <a:p>
            <a:pPr indent="0" lvl="0" marL="0" rtl="0" algn="l">
              <a:lnSpc>
                <a:spcPct val="90000"/>
              </a:lnSpc>
              <a:spcBef>
                <a:spcPts val="1000"/>
              </a:spcBef>
              <a:spcAft>
                <a:spcPts val="0"/>
              </a:spcAft>
              <a:buSzPts val="2200"/>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e74b83e7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Δραστηριότητα 3 - Βασικά </a:t>
            </a:r>
            <a:r>
              <a:rPr b="1" lang="en-US" sz="3200"/>
              <a:t>συστατικά </a:t>
            </a:r>
            <a:r>
              <a:rPr b="1" lang="en-US" sz="3200"/>
              <a:t>των αποτελεσματικών μαθησιακών σεναρίων</a:t>
            </a:r>
            <a:endParaRPr b="1" sz="3200"/>
          </a:p>
        </p:txBody>
      </p:sp>
      <p:pic>
        <p:nvPicPr>
          <p:cNvPr id="142" name="Google Shape;142;g34e74b83e71_0_0" title="Blooms-Taxonomy-941x569.png"/>
          <p:cNvPicPr preferRelativeResize="0"/>
          <p:nvPr/>
        </p:nvPicPr>
        <p:blipFill rotWithShape="1">
          <a:blip r:embed="rId3">
            <a:alphaModFix/>
          </a:blip>
          <a:srcRect b="0" l="0" r="0" t="0"/>
          <a:stretch/>
        </p:blipFill>
        <p:spPr>
          <a:xfrm>
            <a:off x="795100" y="895782"/>
            <a:ext cx="9599249" cy="5804424"/>
          </a:xfrm>
          <a:prstGeom prst="rect">
            <a:avLst/>
          </a:prstGeom>
          <a:noFill/>
          <a:ln>
            <a:noFill/>
          </a:ln>
        </p:spPr>
      </p:pic>
      <p:sp>
        <p:nvSpPr>
          <p:cNvPr id="143" name="Google Shape;143;g34e74b83e71_0_0"/>
          <p:cNvSpPr txBox="1"/>
          <p:nvPr/>
        </p:nvSpPr>
        <p:spPr>
          <a:xfrm>
            <a:off x="1425350" y="995875"/>
            <a:ext cx="7695900" cy="538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Arial"/>
                <a:ea typeface="Arial"/>
                <a:cs typeface="Arial"/>
                <a:sym typeface="Arial"/>
              </a:rPr>
              <a:t>ΤΑΞΙΝΌΜΗΣΗ ΤΟΥ BLOOM - ΓΝΩΣΤΙΚΌΣ ΤΟΜΈΑΣ (2001)</a:t>
            </a:r>
            <a:endParaRPr b="1" i="0" sz="2400" u="none" cap="none" strike="noStrike">
              <a:solidFill>
                <a:srgbClr val="000000"/>
              </a:solidFill>
              <a:latin typeface="Arial"/>
              <a:ea typeface="Arial"/>
              <a:cs typeface="Arial"/>
              <a:sym typeface="Arial"/>
            </a:endParaRPr>
          </a:p>
        </p:txBody>
      </p:sp>
      <p:sp>
        <p:nvSpPr>
          <p:cNvPr id="144" name="Google Shape;144;g34e74b83e71_0_0"/>
          <p:cNvSpPr txBox="1"/>
          <p:nvPr/>
        </p:nvSpPr>
        <p:spPr>
          <a:xfrm rot="-5400000">
            <a:off x="-894550" y="3758175"/>
            <a:ext cx="4230600" cy="5466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ΚΑΤΏΤΕΡΗΣ ΤΆΞΗΣ ΑΝΏΤΕΡΗΣ ΤΆΞΗΣ</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ΔΕΞΙΌΤΗΤΕΣ ΣΚΈΨΗΣ ΔΕΞΙΌΤΗΤΕΣ ΣΚΈΨΗΣ</a:t>
            </a:r>
            <a:endParaRPr b="1" i="0" sz="1200" u="none" cap="none" strike="noStrike">
              <a:solidFill>
                <a:srgbClr val="000000"/>
              </a:solidFill>
              <a:latin typeface="Arial"/>
              <a:ea typeface="Arial"/>
              <a:cs typeface="Arial"/>
              <a:sym typeface="Arial"/>
            </a:endParaRPr>
          </a:p>
        </p:txBody>
      </p:sp>
      <p:sp>
        <p:nvSpPr>
          <p:cNvPr id="145" name="Google Shape;145;g34e74b83e71_0_0"/>
          <p:cNvSpPr txBox="1"/>
          <p:nvPr/>
        </p:nvSpPr>
        <p:spPr>
          <a:xfrm>
            <a:off x="4706025" y="19161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ΔΗΜΙΟΥΡΓΙΑ</a:t>
            </a:r>
            <a:endParaRPr b="1" i="0" sz="1700" u="none" cap="none" strike="noStrike">
              <a:solidFill>
                <a:srgbClr val="000000"/>
              </a:solidFill>
              <a:latin typeface="Arial"/>
              <a:ea typeface="Arial"/>
              <a:cs typeface="Arial"/>
              <a:sym typeface="Arial"/>
            </a:endParaRPr>
          </a:p>
        </p:txBody>
      </p:sp>
      <p:sp>
        <p:nvSpPr>
          <p:cNvPr id="146" name="Google Shape;146;g34e74b83e71_0_0"/>
          <p:cNvSpPr txBox="1"/>
          <p:nvPr/>
        </p:nvSpPr>
        <p:spPr>
          <a:xfrm>
            <a:off x="4854125" y="236052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Χρησιμοποιήστε πληροφορίες για να δημιουργήσετε κάτι νέο</a:t>
            </a:r>
            <a:endParaRPr b="0" i="0" sz="1000" u="none" cap="none" strike="noStrike">
              <a:solidFill>
                <a:srgbClr val="000000"/>
              </a:solidFill>
              <a:latin typeface="Arial"/>
              <a:ea typeface="Arial"/>
              <a:cs typeface="Arial"/>
              <a:sym typeface="Arial"/>
            </a:endParaRPr>
          </a:p>
        </p:txBody>
      </p:sp>
      <p:sp>
        <p:nvSpPr>
          <p:cNvPr id="147" name="Google Shape;147;g34e74b83e71_0_0"/>
          <p:cNvSpPr txBox="1"/>
          <p:nvPr/>
        </p:nvSpPr>
        <p:spPr>
          <a:xfrm>
            <a:off x="5177400" y="27250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ΑΞΙΟΛΟΓΗΣΗ</a:t>
            </a:r>
            <a:endParaRPr b="1" i="0" sz="1700" u="none" cap="none" strike="noStrike">
              <a:solidFill>
                <a:srgbClr val="000000"/>
              </a:solidFill>
              <a:latin typeface="Arial"/>
              <a:ea typeface="Arial"/>
              <a:cs typeface="Arial"/>
              <a:sym typeface="Arial"/>
            </a:endParaRPr>
          </a:p>
        </p:txBody>
      </p:sp>
      <p:sp>
        <p:nvSpPr>
          <p:cNvPr id="148" name="Google Shape;148;g34e74b83e71_0_0"/>
          <p:cNvSpPr txBox="1"/>
          <p:nvPr/>
        </p:nvSpPr>
        <p:spPr>
          <a:xfrm>
            <a:off x="5500700" y="3508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ΑΝΑΛΥΣΗ</a:t>
            </a:r>
            <a:endParaRPr b="1" i="0" sz="1700" u="none" cap="none" strike="noStrike">
              <a:solidFill>
                <a:srgbClr val="000000"/>
              </a:solidFill>
              <a:latin typeface="Arial"/>
              <a:ea typeface="Arial"/>
              <a:cs typeface="Arial"/>
              <a:sym typeface="Arial"/>
            </a:endParaRPr>
          </a:p>
        </p:txBody>
      </p:sp>
      <p:sp>
        <p:nvSpPr>
          <p:cNvPr id="149" name="Google Shape;149;g34e74b83e71_0_0"/>
          <p:cNvSpPr txBox="1"/>
          <p:nvPr/>
        </p:nvSpPr>
        <p:spPr>
          <a:xfrm>
            <a:off x="5858150" y="43428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ΕΦΑΡΜΟΓΗ</a:t>
            </a:r>
            <a:endParaRPr b="1" i="0" sz="1700" u="none" cap="none" strike="noStrike">
              <a:solidFill>
                <a:srgbClr val="000000"/>
              </a:solidFill>
              <a:latin typeface="Arial"/>
              <a:ea typeface="Arial"/>
              <a:cs typeface="Arial"/>
              <a:sym typeface="Arial"/>
            </a:endParaRPr>
          </a:p>
        </p:txBody>
      </p:sp>
      <p:sp>
        <p:nvSpPr>
          <p:cNvPr id="150" name="Google Shape;150;g34e74b83e71_0_0"/>
          <p:cNvSpPr txBox="1"/>
          <p:nvPr/>
        </p:nvSpPr>
        <p:spPr>
          <a:xfrm>
            <a:off x="6283950" y="504342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ΚΑΤΑΝΟΗΣΗ</a:t>
            </a:r>
            <a:endParaRPr b="1" i="0" sz="1700" u="none" cap="none" strike="noStrike">
              <a:solidFill>
                <a:srgbClr val="000000"/>
              </a:solidFill>
              <a:latin typeface="Arial"/>
              <a:ea typeface="Arial"/>
              <a:cs typeface="Arial"/>
              <a:sym typeface="Arial"/>
            </a:endParaRPr>
          </a:p>
        </p:txBody>
      </p:sp>
      <p:sp>
        <p:nvSpPr>
          <p:cNvPr id="151" name="Google Shape;151;g34e74b83e71_0_0"/>
          <p:cNvSpPr txBox="1"/>
          <p:nvPr/>
        </p:nvSpPr>
        <p:spPr>
          <a:xfrm>
            <a:off x="6652825" y="5875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ΘΥΜΗΘΕΙΑ</a:t>
            </a:r>
            <a:endParaRPr b="1" i="0" sz="1700" u="none" cap="none" strike="noStrike">
              <a:solidFill>
                <a:srgbClr val="000000"/>
              </a:solidFill>
              <a:latin typeface="Arial"/>
              <a:ea typeface="Arial"/>
              <a:cs typeface="Arial"/>
              <a:sym typeface="Arial"/>
            </a:endParaRPr>
          </a:p>
        </p:txBody>
      </p:sp>
      <p:sp>
        <p:nvSpPr>
          <p:cNvPr id="152" name="Google Shape;152;g34e74b83e71_0_0"/>
          <p:cNvSpPr txBox="1"/>
          <p:nvPr/>
        </p:nvSpPr>
        <p:spPr>
          <a:xfrm>
            <a:off x="5245775" y="315657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Να εξετάζετε πληροφορίες και να κρίνετε </a:t>
            </a:r>
            <a:endParaRPr b="0" i="0" sz="1000" u="none" cap="none" strike="noStrike">
              <a:solidFill>
                <a:srgbClr val="000000"/>
              </a:solidFill>
              <a:latin typeface="Arial"/>
              <a:ea typeface="Arial"/>
              <a:cs typeface="Arial"/>
              <a:sym typeface="Arial"/>
            </a:endParaRPr>
          </a:p>
        </p:txBody>
      </p:sp>
      <p:sp>
        <p:nvSpPr>
          <p:cNvPr id="153" name="Google Shape;153;g34e74b83e71_0_0"/>
          <p:cNvSpPr txBox="1"/>
          <p:nvPr/>
        </p:nvSpPr>
        <p:spPr>
          <a:xfrm>
            <a:off x="5631350" y="3996675"/>
            <a:ext cx="3529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Διαχωρίστε τα γνωστά και εντοπίστε τις σχέσεις </a:t>
            </a:r>
            <a:endParaRPr b="0" i="0" sz="1000" u="none" cap="none" strike="noStrike">
              <a:solidFill>
                <a:srgbClr val="000000"/>
              </a:solidFill>
              <a:latin typeface="Arial"/>
              <a:ea typeface="Arial"/>
              <a:cs typeface="Arial"/>
              <a:sym typeface="Arial"/>
            </a:endParaRPr>
          </a:p>
        </p:txBody>
      </p:sp>
      <p:sp>
        <p:nvSpPr>
          <p:cNvPr id="154" name="Google Shape;154;g34e74b83e71_0_0"/>
          <p:cNvSpPr txBox="1"/>
          <p:nvPr/>
        </p:nvSpPr>
        <p:spPr>
          <a:xfrm>
            <a:off x="5993375" y="4762875"/>
            <a:ext cx="3964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Χρησιμοποιήστε πληροφορίες για να δημιουργήσετε κάτι νέο (αλλά παρόμοιο).</a:t>
            </a:r>
            <a:endParaRPr b="0" i="0" sz="1000" u="none" cap="none" strike="noStrike">
              <a:solidFill>
                <a:srgbClr val="000000"/>
              </a:solidFill>
              <a:latin typeface="Arial"/>
              <a:ea typeface="Arial"/>
              <a:cs typeface="Arial"/>
              <a:sym typeface="Arial"/>
            </a:endParaRPr>
          </a:p>
        </p:txBody>
      </p:sp>
      <p:sp>
        <p:nvSpPr>
          <p:cNvPr id="155" name="Google Shape;155;g34e74b83e71_0_0"/>
          <p:cNvSpPr txBox="1"/>
          <p:nvPr/>
        </p:nvSpPr>
        <p:spPr>
          <a:xfrm>
            <a:off x="6340925" y="553045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Κατανόηση της έννοιας του εκπαιδευτικού υλικού</a:t>
            </a:r>
            <a:endParaRPr b="0" i="0" sz="1000" u="none" cap="none" strike="noStrike">
              <a:solidFill>
                <a:srgbClr val="000000"/>
              </a:solidFill>
              <a:latin typeface="Arial"/>
              <a:ea typeface="Arial"/>
              <a:cs typeface="Arial"/>
              <a:sym typeface="Arial"/>
            </a:endParaRPr>
          </a:p>
        </p:txBody>
      </p:sp>
      <p:sp>
        <p:nvSpPr>
          <p:cNvPr id="156" name="Google Shape;156;g34e74b83e71_0_0"/>
          <p:cNvSpPr txBox="1"/>
          <p:nvPr/>
        </p:nvSpPr>
        <p:spPr>
          <a:xfrm>
            <a:off x="6766725" y="636230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Ανάκληση συγκεκριμένων γεγονότων</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fc96bd33c_0_1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100"/>
              <a:t>Δραστηριότητα 3 - Βασικά συστατικά των αποτελεσματικών μαθησιακών σεναρίων</a:t>
            </a:r>
            <a:endParaRPr sz="3100"/>
          </a:p>
        </p:txBody>
      </p:sp>
      <p:pic>
        <p:nvPicPr>
          <p:cNvPr id="162" name="Google Shape;162;g34fc96bd33c_0_14" title="1. Clear Objectives - visual selection (3).png"/>
          <p:cNvPicPr preferRelativeResize="0"/>
          <p:nvPr/>
        </p:nvPicPr>
        <p:blipFill rotWithShape="1">
          <a:blip r:embed="rId3">
            <a:alphaModFix/>
          </a:blip>
          <a:srcRect b="0" l="28300" r="39937" t="0"/>
          <a:stretch/>
        </p:blipFill>
        <p:spPr>
          <a:xfrm>
            <a:off x="3354575" y="948725"/>
            <a:ext cx="3517250" cy="5707975"/>
          </a:xfrm>
          <a:prstGeom prst="rect">
            <a:avLst/>
          </a:prstGeom>
          <a:noFill/>
          <a:ln>
            <a:noFill/>
          </a:ln>
        </p:spPr>
      </p:pic>
      <p:sp>
        <p:nvSpPr>
          <p:cNvPr id="163" name="Google Shape;163;g34fc96bd33c_0_14"/>
          <p:cNvSpPr txBox="1"/>
          <p:nvPr/>
        </p:nvSpPr>
        <p:spPr>
          <a:xfrm>
            <a:off x="7087900" y="143977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4E88E7"/>
                </a:solidFill>
                <a:latin typeface="Arial"/>
                <a:ea typeface="Arial"/>
                <a:cs typeface="Arial"/>
                <a:sym typeface="Arial"/>
              </a:rPr>
              <a:t>Πλαίσια Προγραμμάτων Σπουδών</a:t>
            </a:r>
            <a:endParaRPr b="1" i="0" sz="2200" u="none" cap="none" strike="noStrike">
              <a:solidFill>
                <a:srgbClr val="4E88E7"/>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Εξασφαλίζει την ευθυγράμμιση με τα εκπαιδευτικά πρότυπα</a:t>
            </a:r>
            <a:endParaRPr b="0" i="0" sz="1900" u="none" cap="none" strike="noStrike">
              <a:solidFill>
                <a:srgbClr val="555555"/>
              </a:solidFill>
              <a:latin typeface="Arial"/>
              <a:ea typeface="Arial"/>
              <a:cs typeface="Arial"/>
              <a:sym typeface="Arial"/>
            </a:endParaRPr>
          </a:p>
        </p:txBody>
      </p:sp>
      <p:sp>
        <p:nvSpPr>
          <p:cNvPr id="164" name="Google Shape;164;g34fc96bd33c_0_14"/>
          <p:cNvSpPr txBox="1"/>
          <p:nvPr/>
        </p:nvSpPr>
        <p:spPr>
          <a:xfrm>
            <a:off x="7087900" y="296462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3FC584"/>
                </a:solidFill>
                <a:latin typeface="Arial"/>
                <a:ea typeface="Arial"/>
                <a:cs typeface="Arial"/>
                <a:sym typeface="Arial"/>
              </a:rPr>
              <a:t>Διαθεματικές συνδέσεις</a:t>
            </a:r>
            <a:endParaRPr b="1" i="0" sz="2200" u="none" cap="none" strike="noStrike">
              <a:solidFill>
                <a:srgbClr val="3FC5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Ενισχύει τη διεπιστημονική μάθηση</a:t>
            </a:r>
            <a:endParaRPr b="0" i="0" sz="1900" u="none" cap="none" strike="noStrike">
              <a:solidFill>
                <a:srgbClr val="555555"/>
              </a:solidFill>
              <a:latin typeface="Arial"/>
              <a:ea typeface="Arial"/>
              <a:cs typeface="Arial"/>
              <a:sym typeface="Arial"/>
            </a:endParaRPr>
          </a:p>
        </p:txBody>
      </p:sp>
      <p:sp>
        <p:nvSpPr>
          <p:cNvPr id="165" name="Google Shape;165;g34fc96bd33c_0_14"/>
          <p:cNvSpPr txBox="1"/>
          <p:nvPr/>
        </p:nvSpPr>
        <p:spPr>
          <a:xfrm>
            <a:off x="6989275" y="4631500"/>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94BE3C"/>
                </a:solidFill>
                <a:latin typeface="Arial"/>
                <a:ea typeface="Arial"/>
                <a:cs typeface="Arial"/>
                <a:sym typeface="Arial"/>
              </a:rPr>
              <a:t>Συνδέσεις με τον πραγματικό κόσμο</a:t>
            </a:r>
            <a:endParaRPr b="1" i="0" sz="2200" u="none" cap="none" strike="noStrike">
              <a:solidFill>
                <a:srgbClr val="94BE3C"/>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Αυξάνει την πρακτική εφαρμογή και την εμπλοκή των φοιτητών</a:t>
            </a:r>
            <a:endParaRPr b="0" i="0" sz="1900" u="none" cap="none" strike="noStrike">
              <a:solidFill>
                <a:srgbClr val="555555"/>
              </a:solidFill>
              <a:latin typeface="Arial"/>
              <a:ea typeface="Arial"/>
              <a:cs typeface="Arial"/>
              <a:sym typeface="Arial"/>
            </a:endParaRPr>
          </a:p>
        </p:txBody>
      </p:sp>
      <p:pic>
        <p:nvPicPr>
          <p:cNvPr id="166" name="Google Shape;166;g34fc96bd33c_0_14" title="1. Clear Objectives - visual selection (3).png"/>
          <p:cNvPicPr preferRelativeResize="0"/>
          <p:nvPr/>
        </p:nvPicPr>
        <p:blipFill rotWithShape="1">
          <a:blip r:embed="rId3">
            <a:alphaModFix/>
          </a:blip>
          <a:srcRect b="55465" l="0" r="71583" t="18471"/>
          <a:stretch/>
        </p:blipFill>
        <p:spPr>
          <a:xfrm>
            <a:off x="295650" y="2044900"/>
            <a:ext cx="3147175" cy="1487725"/>
          </a:xfrm>
          <a:prstGeom prst="rect">
            <a:avLst/>
          </a:prstGeom>
          <a:noFill/>
          <a:ln>
            <a:noFill/>
          </a:ln>
        </p:spPr>
      </p:pic>
      <p:sp>
        <p:nvSpPr>
          <p:cNvPr id="167" name="Google Shape;167;g34fc96bd33c_0_14"/>
          <p:cNvSpPr txBox="1"/>
          <p:nvPr/>
        </p:nvSpPr>
        <p:spPr>
          <a:xfrm>
            <a:off x="394288" y="3429000"/>
            <a:ext cx="2949900" cy="1071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rgbClr val="555555"/>
                </a:solidFill>
                <a:latin typeface="Arial"/>
                <a:ea typeface="Arial"/>
                <a:cs typeface="Arial"/>
                <a:sym typeface="Arial"/>
              </a:rPr>
              <a:t>Πώς εξασφαλίζεται η συνάφεια ενός μαθησιακού σεναρίου; </a:t>
            </a:r>
            <a:endParaRPr b="1" i="0" sz="2200" u="none" cap="none" strike="noStrike">
              <a:solidFill>
                <a:srgbClr val="55555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