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858000" cy="9144000"/>
  <p:embeddedFontLst>
    <p:embeddedFont>
      <p:font typeface="Open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h+pVcBiAYoVrbhCa+GGMWhy2cY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regular.fntdata"/><Relationship Id="rId11" Type="http://schemas.openxmlformats.org/officeDocument/2006/relationships/slide" Target="slides/slide5.xml"/><Relationship Id="rId22" Type="http://schemas.openxmlformats.org/officeDocument/2006/relationships/font" Target="fonts/OpenSans-italic.fntdata"/><Relationship Id="rId10" Type="http://schemas.openxmlformats.org/officeDocument/2006/relationships/slide" Target="slides/slide4.xml"/><Relationship Id="rId21" Type="http://schemas.openxmlformats.org/officeDocument/2006/relationships/font" Target="fonts/OpenSans-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OpenSans-boldItalic.fntdata"/><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b="1" lang="en-US"/>
              <a:t>Ρωτήστε την ομάδα:</a:t>
            </a:r>
            <a:endParaRPr b="1"/>
          </a:p>
          <a:p>
            <a:pPr indent="-304800" lvl="0" marL="457200" rtl="0" algn="l">
              <a:lnSpc>
                <a:spcPct val="115000"/>
              </a:lnSpc>
              <a:spcBef>
                <a:spcPts val="1200"/>
              </a:spcBef>
              <a:spcAft>
                <a:spcPts val="0"/>
              </a:spcAft>
              <a:buSzPts val="1200"/>
              <a:buFont typeface="Calibri"/>
              <a:buChar char="●"/>
            </a:pPr>
            <a:r>
              <a:rPr i="1" lang="en-US"/>
              <a:t>Γιατί οι </a:t>
            </a:r>
            <a:r>
              <a:rPr i="1" lang="en-US"/>
              <a:t>μαθητές/μαθήτριες</a:t>
            </a:r>
            <a:r>
              <a:rPr i="1" lang="en-US"/>
              <a:t> μπορεί να ανταποκριθούν πιο ανοιχτά στην ανατροφοδότηση από έναν συμμαθητή παρά από έναν καθηγητή;</a:t>
            </a:r>
            <a:endParaRPr i="1"/>
          </a:p>
          <a:p>
            <a:pPr indent="-304800" lvl="0" marL="457200" rtl="0" algn="l">
              <a:lnSpc>
                <a:spcPct val="115000"/>
              </a:lnSpc>
              <a:spcBef>
                <a:spcPts val="0"/>
              </a:spcBef>
              <a:spcAft>
                <a:spcPts val="0"/>
              </a:spcAft>
              <a:buSzPts val="1200"/>
              <a:buFont typeface="Calibri"/>
              <a:buChar char="●"/>
            </a:pPr>
            <a:r>
              <a:rPr i="1" lang="en-US"/>
              <a:t>Τι κερδίζουν οι αξιολογητές όταν δίνουν ανατροφοδότηση στους συναδέλφους τους; </a:t>
            </a:r>
            <a:endParaRPr/>
          </a:p>
          <a:p>
            <a:pPr indent="-304800" lvl="0" marL="457200" rtl="0" algn="l">
              <a:lnSpc>
                <a:spcPct val="115000"/>
              </a:lnSpc>
              <a:spcBef>
                <a:spcPts val="0"/>
              </a:spcBef>
              <a:spcAft>
                <a:spcPts val="0"/>
              </a:spcAft>
              <a:buSzPts val="1200"/>
              <a:buFont typeface="Calibri"/>
              <a:buChar char="●"/>
            </a:pPr>
            <a:r>
              <a:rPr i="1" lang="en-US"/>
              <a:t>Μπορείτε να θυμηθείτε μια φορά που η κριτική της εργασίας κάποιου άλλου σας έκανε να προβληματιστείτε για τη δική σας;</a:t>
            </a:r>
            <a:endParaRPr b="1"/>
          </a:p>
          <a:p>
            <a:pPr indent="-304800" lvl="0" marL="457200" rtl="0" algn="l">
              <a:lnSpc>
                <a:spcPct val="115000"/>
              </a:lnSpc>
              <a:spcBef>
                <a:spcPts val="0"/>
              </a:spcBef>
              <a:spcAft>
                <a:spcPts val="0"/>
              </a:spcAft>
              <a:buSzPts val="1200"/>
              <a:buFont typeface="Calibri"/>
              <a:buChar char="●"/>
            </a:pPr>
            <a:r>
              <a:rPr i="1" lang="en-US"/>
              <a:t>Έχετε παρατηρήσει ότι η αξιολόγηση από ομοτίμους οδηγεί σε περισσότερη συνεργασία ή συζήτηση;</a:t>
            </a:r>
            <a:endParaRPr i="1"/>
          </a:p>
          <a:p>
            <a:pPr indent="-304800" lvl="0" marL="457200" rtl="0" algn="l">
              <a:lnSpc>
                <a:spcPct val="115000"/>
              </a:lnSpc>
              <a:spcBef>
                <a:spcPts val="0"/>
              </a:spcBef>
              <a:spcAft>
                <a:spcPts val="0"/>
              </a:spcAft>
              <a:buSzPts val="1200"/>
              <a:buFont typeface="Calibri"/>
              <a:buChar char="●"/>
            </a:pPr>
            <a:r>
              <a:rPr i="1" lang="en-US"/>
              <a:t>Πώς μπορεί η αξιολόγηση από ομοτίμους να προωθήσει τη δέσμευση, την κριτική σκέψη και τη συνεργασία;</a:t>
            </a:r>
            <a:endParaRPr i="1"/>
          </a:p>
          <a:p>
            <a:pPr indent="-304800" lvl="0" marL="457200" rtl="0" algn="l">
              <a:lnSpc>
                <a:spcPct val="115000"/>
              </a:lnSpc>
              <a:spcBef>
                <a:spcPts val="0"/>
              </a:spcBef>
              <a:spcAft>
                <a:spcPts val="0"/>
              </a:spcAft>
              <a:buSzPts val="1200"/>
              <a:buFont typeface="Calibri"/>
              <a:buChar char="●"/>
            </a:pPr>
            <a:r>
              <a:rPr i="1" lang="en-US"/>
              <a:t>Τι συμβαίνει στο ρόλο σας ως εκπαιδευτικού όταν οι </a:t>
            </a:r>
            <a:r>
              <a:rPr i="1" lang="en-US"/>
              <a:t>μαθητές/μαθήτριες</a:t>
            </a:r>
            <a:r>
              <a:rPr i="1" lang="en-US"/>
              <a:t> αρχίζουν να δίνουν ο ένας στον άλλον ουσιαστική ανατροφοδότηση; </a:t>
            </a:r>
            <a:r>
              <a:rPr lang="en-US"/>
              <a:t>(Επισημάνετε τη μετατόπιση προς την κατεύθυνση του προπονητή ή του διευκολυντή).</a:t>
            </a:r>
            <a:endParaRPr/>
          </a:p>
          <a:p>
            <a:pPr indent="0" lvl="0" marL="0" rtl="0" algn="l">
              <a:lnSpc>
                <a:spcPct val="115000"/>
              </a:lnSpc>
              <a:spcBef>
                <a:spcPts val="1200"/>
              </a:spcBef>
              <a:spcAft>
                <a:spcPts val="0"/>
              </a:spcAft>
              <a:buSzPts val="1400"/>
              <a:buNone/>
            </a:pPr>
            <a:r>
              <a:rPr lang="en-US"/>
              <a:t>Συλλέξτε μερικές απαντήσεις και ενθαρρύνετε τη συζήτηση.</a:t>
            </a:r>
            <a:endParaRPr/>
          </a:p>
          <a:p>
            <a:pPr indent="0" lvl="0" marL="0" rtl="0" algn="l">
              <a:lnSpc>
                <a:spcPct val="100000"/>
              </a:lnSpc>
              <a:spcBef>
                <a:spcPts val="1200"/>
              </a:spcBef>
              <a:spcAft>
                <a:spcPts val="0"/>
              </a:spcAft>
              <a:buSzPts val="1400"/>
              <a:buNone/>
            </a:pPr>
            <a:r>
              <a:t/>
            </a:r>
            <a:endParaRPr/>
          </a:p>
        </p:txBody>
      </p:sp>
      <p:sp>
        <p:nvSpPr>
          <p:cNvPr id="149" name="Google Shape;14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Μετά την παραπάνω άσκηση, ο δάσκαλος θα πρέπει να συζητήσει με τους συμμετέχοντες τις δυνάμεις/αδυναμίες που εντοπίστηκαν.</a:t>
            </a:r>
            <a:endParaRPr/>
          </a:p>
        </p:txBody>
      </p:sp>
      <p:sp>
        <p:nvSpPr>
          <p:cNvPr id="157" name="Google Shape;1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167" name="Google Shape;16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566176535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g3566176535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7dc52a0f6_0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357dc52a0f6_0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Εξηγήστε στους συμμετέχοντες τι είναι η αυτοαξιολόγηση</a:t>
            </a:r>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Μέσω της αυτοαξιολόγησης, μπορείτε να εντοπίσετε τα δυνατά και τα αδύνατα σημεία σας και, ως εκ τούτου, να ενισχύσετε τις ικανότητές σας στην κριτική σκέψη, αμφισβητώντας τον εαυτό σας και τα όσα γνωρίζετε για ένα συγκεκριμένο θέμα. Ταυτόχρονα, μπορεί να βελτιώσει τις ικανότητές σας στην επίλυση προβλημάτων, καθώς καταλαβαίνετε πώς να γίνετε καλύτεροι και να προσεγγίζετε τις προκλήσεις σας με βάση το τι είστε ικανοί να κάνετε. Τέλος, η αυτοαξιολόγηση προωθεί την αυτοκατευθυνόμενη μάθηση, δίνοντάς σας τη δυνατότητα να αναλάβετε την ευθύνη της ανάπτυξής σας και να αναζητήσετε αυτά που χρειάζεστε για να μάθετε αποτελεσματικά.</a:t>
            </a:r>
            <a:endParaRPr/>
          </a:p>
        </p:txBody>
      </p:sp>
      <p:sp>
        <p:nvSpPr>
          <p:cNvPr id="123" name="Google Shape;12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solidFill>
                  <a:srgbClr val="1D1D1B"/>
                </a:solidFill>
              </a:rPr>
              <a:t>Σχηματίστε τους συμμετέχοντες σε ομάδες (περίπου 4 συμμετέχοντες ανά ομάδα).</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Κάθε συμμετέχων θα πρέπει να επανεξετάσει το εργαλείο αυτοαναστοχασμού που είναι διαθέσιμο στο πλαίσιο Tinker και να ενημερώσει ο ένας τον άλλον για τα στοιχεία που περιλαμβάνονται.</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Κάθε συμμετέχων θα πρέπει να συμπληρώσει το εργαλείο αυτοαναστοχασμού αξιολογώντας τις διδακτικές του πρακτικές με βάση το πλαίσιο TINKER.</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Με βάση το συμπληρωμένο έντυπο αυτοαναστοχασμού, οι συμμετέχοντες συζητούν στις ομάδες τους τα δυνατά και αδύνατα σημεία τους και προσπαθούν να εντοπίσουν λύσεις.</a:t>
            </a:r>
            <a:endParaRPr/>
          </a:p>
          <a:p>
            <a:pPr indent="0" lvl="0" marL="0" rtl="0" algn="l">
              <a:lnSpc>
                <a:spcPct val="100000"/>
              </a:lnSpc>
              <a:spcBef>
                <a:spcPts val="0"/>
              </a:spcBef>
              <a:spcAft>
                <a:spcPts val="0"/>
              </a:spcAft>
              <a:buSzPts val="1400"/>
              <a:buNone/>
            </a:pPr>
            <a:r>
              <a:rPr lang="en-US"/>
              <a:t>Μετά την παραπάνω άσκηση, ο δάσκαλος θα πρέπει να συζητήσει με τους συμμετέχοντες τα δυνατά/αδύνατα σημεία που εντοπίστηκαν και να τους παράσχει σχετικές προτάσεις.</a:t>
            </a:r>
            <a:endParaRPr/>
          </a:p>
        </p:txBody>
      </p:sp>
      <p:sp>
        <p:nvSpPr>
          <p:cNvPr id="132" name="Google Shape;13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Αξιολόγηση από ομότιμους ως εργαλείο βαθμολόγησης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Σε ορισμένα πλαίσια, ιδίως σε μάθηση βάσει σχεδίου ή σε ομαδική εργασία, οι αξιολογήσεις από ομότιμους μπορούν να συμβάλλουν στους τελικούς βαθμούς.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Αυτό είναι χρήσιμο για την αξιολόγηση των ατομικών συνεισφορών σε ομαδικές εργασίες ή για τη συλλογή ενός ευρύτερου φάσματος ανατροφοδότησης σχετικά με την απόδοση των μαθητών.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Σημαντικό: πρέπει να είναι δομημένη, βασισμένη σε κριτήρια και διαφανής, ώστε να διασφαλίζεται η δικαιοσύνη και η συνέπεια.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Ως εργαλείο αξιολόγησης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Η ανατροφοδότηση από ομότιμους παρέχει πολύτιμα δεδομένα διαμορφωτικής αξιολόγησης.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Ενθαρρύνει την αυτοαξιολόγηση, απαιτώντας την κριτική σκέψη σχετικά με την ποιότητα της εργασίας και τα μαθησιακά αποτελέσματα.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Μπορεί επίσης να ελαφρύνει το φορτίο αξιολόγησης για τον εκπαιδευτικό, ενώ παράλληλα προάγει μια κουλτούρα τάξης πλούσια σε ανατροφοδότηση.</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3. Η αξιολόγηση από ομότιμους ως εργαλείο μάθησης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Ίσως το πιο σημαντικό, η αξιολόγηση από ομοτίμους είναι μια ισχυρή στρατηγική μάθησης.</a:t>
            </a:r>
            <a:endParaRPr/>
          </a:p>
        </p:txBody>
      </p:sp>
      <p:sp>
        <p:nvSpPr>
          <p:cNvPr id="141" name="Google Shape;14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13.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jpg"/><Relationship Id="rId3" Type="http://schemas.openxmlformats.org/officeDocument/2006/relationships/image" Target="../media/image10.jpg"/><Relationship Id="rId4" Type="http://schemas.openxmlformats.org/officeDocument/2006/relationships/image" Target="../media/image1.png"/><Relationship Id="rId5"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9.png"/><Relationship Id="rId13" Type="http://schemas.openxmlformats.org/officeDocument/2006/relationships/image" Target="../media/image8.png"/><Relationship Id="rId12" Type="http://schemas.openxmlformats.org/officeDocument/2006/relationships/image" Target="../media/image36.png"/><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16.png"/><Relationship Id="rId4" Type="http://schemas.openxmlformats.org/officeDocument/2006/relationships/image" Target="../media/image20.png"/><Relationship Id="rId9"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11.jpg"/><Relationship Id="rId7" Type="http://schemas.openxmlformats.org/officeDocument/2006/relationships/image" Target="../media/image5.png"/><Relationship Id="rId8"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9.png"/><Relationship Id="rId13" Type="http://schemas.openxmlformats.org/officeDocument/2006/relationships/image" Target="../media/image8.png"/><Relationship Id="rId12" Type="http://schemas.openxmlformats.org/officeDocument/2006/relationships/image" Target="../media/image36.png"/><Relationship Id="rId1" Type="http://schemas.openxmlformats.org/officeDocument/2006/relationships/slideMaster" Target="../slideMasters/slideMaster3.xml"/><Relationship Id="rId2" Type="http://schemas.openxmlformats.org/officeDocument/2006/relationships/image" Target="../media/image13.png"/><Relationship Id="rId3" Type="http://schemas.openxmlformats.org/officeDocument/2006/relationships/image" Target="../media/image16.png"/><Relationship Id="rId4" Type="http://schemas.openxmlformats.org/officeDocument/2006/relationships/image" Target="../media/image20.png"/><Relationship Id="rId9"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11.jpg"/><Relationship Id="rId7" Type="http://schemas.openxmlformats.org/officeDocument/2006/relationships/image" Target="../media/image5.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c52a0f6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c52a0f6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c52a0f6_0_3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c52a0f6_0_3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c52a0f6_0_3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c52a0f6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1" Type="http://schemas.openxmlformats.org/officeDocument/2006/relationships/image" Target="../media/image36.png"/><Relationship Id="rId10" Type="http://schemas.openxmlformats.org/officeDocument/2006/relationships/image" Target="../media/image4.png"/><Relationship Id="rId13" Type="http://schemas.openxmlformats.org/officeDocument/2006/relationships/hyperlink" Target="https://tinker-project.eu/elearning/" TargetMode="External"/><Relationship Id="rId12"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9.png"/><Relationship Id="rId15" Type="http://schemas.openxmlformats.org/officeDocument/2006/relationships/hyperlink" Target="https://creativecommons.org/licenses/by-nc-nd/4.0/" TargetMode="External"/><Relationship Id="rId14" Type="http://schemas.openxmlformats.org/officeDocument/2006/relationships/image" Target="../media/image28.png"/><Relationship Id="rId5" Type="http://schemas.openxmlformats.org/officeDocument/2006/relationships/image" Target="../media/image11.jpg"/><Relationship Id="rId6" Type="http://schemas.openxmlformats.org/officeDocument/2006/relationships/image" Target="../media/image5.png"/><Relationship Id="rId7" Type="http://schemas.openxmlformats.org/officeDocument/2006/relationships/image" Target="../media/image7.png"/><Relationship Id="rId8"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resources/framework-and-toolkit/" TargetMode="Externa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Η αξιολόγηση από ομότιμους ως εργαλείο μάθησης</a:t>
            </a:r>
            <a:endParaRPr b="1"/>
          </a:p>
        </p:txBody>
      </p:sp>
      <p:sp>
        <p:nvSpPr>
          <p:cNvPr id="152" name="Google Shape;152;p1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9"/>
                  </a:ext>
                </a:extLst>
              </a:rPr>
              <a:t>Χρησιμοποιώντας την αξιολόγηση από ομοτίμους ως εργαλείο μάθησης:</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Οι αποδέκτες της ανατροφοδότησης μπορούν να αντιδράσουν καλύτερα από ό,τι στα σχόλια των εκπαιδευτικών,</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Μπορεί να ενθαρρύνει ένα πιο συνεργατικό, συναδελφικό περιβάλλον μάθησης, όπου μπορεί να λάβει χώρα παραγωγική και διορατική μάθηση,</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Ενισχύει μια εκπαίδευση που εστιάζει περισσότερο στον μαθητή και βασίζεται στην ενεργό μάθηση. </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Δημιουργεί </a:t>
            </a:r>
            <a:r>
              <a:rPr b="1" lang="en-US"/>
              <a:t>δέσμευση</a:t>
            </a:r>
            <a:r>
              <a:rPr lang="en-US"/>
              <a:t>, </a:t>
            </a:r>
            <a:r>
              <a:rPr b="1" lang="en-US"/>
              <a:t>κριτική σκέψη </a:t>
            </a:r>
            <a:r>
              <a:rPr lang="en-US"/>
              <a:t>και </a:t>
            </a:r>
            <a:r>
              <a:rPr b="1" lang="en-US"/>
              <a:t>συνεργασία</a:t>
            </a:r>
            <a:r>
              <a:rPr lang="en-US"/>
              <a:t>.</a:t>
            </a:r>
            <a:endParaRPr/>
          </a:p>
        </p:txBody>
      </p:sp>
      <p:pic>
        <p:nvPicPr>
          <p:cNvPr descr="Manager pointing at glass wall while coworker thinking about plan tracery" id="153" name="Google Shape;153;p19"/>
          <p:cNvPicPr preferRelativeResize="0"/>
          <p:nvPr/>
        </p:nvPicPr>
        <p:blipFill rotWithShape="1">
          <a:blip r:embed="rId3">
            <a:alphaModFix/>
          </a:blip>
          <a:srcRect b="0" l="0" r="0" t="0"/>
          <a:stretch/>
        </p:blipFill>
        <p:spPr>
          <a:xfrm>
            <a:off x="3984686" y="3816803"/>
            <a:ext cx="4222627" cy="2813183"/>
          </a:xfrm>
          <a:prstGeom prst="rect">
            <a:avLst/>
          </a:prstGeom>
          <a:noFill/>
          <a:ln>
            <a:noFill/>
          </a:ln>
        </p:spPr>
      </p:pic>
      <p:sp>
        <p:nvSpPr>
          <p:cNvPr id="154" name="Google Shape;154;p19"/>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100"/>
              <a:t>Δραστηριότητα 2 - αξιολόγηση των μαθησιακών σεναρίων από ομοτίμους</a:t>
            </a:r>
            <a:endParaRPr b="1" sz="3100"/>
          </a:p>
        </p:txBody>
      </p:sp>
      <p:sp>
        <p:nvSpPr>
          <p:cNvPr id="160" name="Google Shape;160;p20"/>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0" i="0" lang="en-US" sz="2300" u="none" cap="none" strike="noStrike">
                <a:solidFill>
                  <a:schemeClr val="lt2"/>
                </a:solidFill>
                <a:latin typeface="Calibri"/>
                <a:ea typeface="Calibri"/>
                <a:cs typeface="Calibri"/>
                <a:sym typeface="Calibri"/>
              </a:rPr>
              <a:t>Χρησιμοποιήστε το υπόδειγμα "TINKER_WP3_Peer Review Protocol for Learning Scenarios" για να προχωρήσετε στην αξιολόγηση από ομότιμους του μαθησιακού σεναρίου μιας άλλης ομάδας.</a:t>
            </a:r>
            <a:endParaRPr b="0" i="0" sz="1400" u="none" cap="none" strike="noStrike">
              <a:solidFill>
                <a:srgbClr val="000000"/>
              </a:solidFill>
              <a:latin typeface="Calibri"/>
              <a:ea typeface="Calibri"/>
              <a:cs typeface="Calibri"/>
              <a:sym typeface="Calibri"/>
            </a:endParaRPr>
          </a:p>
        </p:txBody>
      </p:sp>
      <p:sp>
        <p:nvSpPr>
          <p:cNvPr id="161" name="Google Shape;161;p20"/>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2"/>
                </a:solidFill>
                <a:latin typeface="Calibri"/>
                <a:ea typeface="Calibri"/>
                <a:cs typeface="Calibri"/>
                <a:sym typeface="Calibri"/>
              </a:rPr>
              <a:t>Με βάση την ανατροφοδότηση που λάβατε από τη διαδικασία αξιολόγησης από ομότιμους, βελτιώστε ανάλογα το μαθησιακό σας σενάριο.</a:t>
            </a:r>
            <a:endParaRPr b="0" i="0" sz="1600" u="none" cap="none" strike="noStrike">
              <a:solidFill>
                <a:schemeClr val="lt2"/>
              </a:solidFill>
              <a:latin typeface="Calibri"/>
              <a:ea typeface="Calibri"/>
              <a:cs typeface="Calibri"/>
              <a:sym typeface="Calibri"/>
            </a:endParaRPr>
          </a:p>
        </p:txBody>
      </p:sp>
      <p:pic>
        <p:nvPicPr>
          <p:cNvPr id="162" name="Google Shape;162;p20"/>
          <p:cNvPicPr preferRelativeResize="0"/>
          <p:nvPr/>
        </p:nvPicPr>
        <p:blipFill rotWithShape="1">
          <a:blip r:embed="rId3">
            <a:alphaModFix/>
          </a:blip>
          <a:srcRect b="0" l="0" r="0" t="0"/>
          <a:stretch/>
        </p:blipFill>
        <p:spPr>
          <a:xfrm>
            <a:off x="735050" y="3812230"/>
            <a:ext cx="2466975" cy="2343150"/>
          </a:xfrm>
          <a:prstGeom prst="rect">
            <a:avLst/>
          </a:prstGeom>
          <a:noFill/>
          <a:ln>
            <a:noFill/>
          </a:ln>
        </p:spPr>
      </p:pic>
      <p:sp>
        <p:nvSpPr>
          <p:cNvPr id="163" name="Google Shape;163;p20"/>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170" name="Google Shape;170;p1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Allen, D. και K. Tanner (2006). Rubrics: Εργαλεία για τη σαφή διατύπωση των μαθησιακών στόχων και των κριτηρίων αξιολόγησης τόσο για τους εκπαιδευτικούς όσο και για τους </a:t>
            </a:r>
            <a:r>
              <a:rPr lang="en-US"/>
              <a:t>μαθητές/μαθήτριες</a:t>
            </a:r>
            <a:r>
              <a:rPr lang="en-US"/>
              <a:t>. CBE - Life Sciences Education 5: 197-203.</a:t>
            </a:r>
            <a:endParaRPr/>
          </a:p>
          <a:p>
            <a:pPr indent="-342900" lvl="0" marL="571500" rtl="0" algn="l">
              <a:lnSpc>
                <a:spcPct val="90000"/>
              </a:lnSpc>
              <a:spcBef>
                <a:spcPts val="1000"/>
              </a:spcBef>
              <a:spcAft>
                <a:spcPts val="0"/>
              </a:spcAft>
              <a:buSzPts val="2200"/>
              <a:buChar char="•"/>
            </a:pPr>
            <a:r>
              <a:rPr lang="en-US"/>
              <a:t>De Meulemeester, A., Peleman, R., Pauwels, N.S. and Buysse, H., 2021, September. Αξιολόγηση από ομότιμους, αυτοαξιολόγηση και βαθμολόγηση από τον καθηγητή στο πλαίσιο ενός μαθήματος πληροφοριακού γραμματισμού. Στο </a:t>
            </a:r>
            <a:r>
              <a:rPr i="1" lang="en-US"/>
              <a:t>Ευρωπαϊκό Συνέδριο για τον Πληροφοριακό Γραμματισμό </a:t>
            </a:r>
            <a:r>
              <a:rPr lang="en-US"/>
              <a:t>(σσ. 490-501). Cham: Springer International Publishing.</a:t>
            </a:r>
            <a:endParaRPr/>
          </a:p>
          <a:p>
            <a:pPr indent="-342900" lvl="0" marL="571500" rtl="0" algn="l">
              <a:lnSpc>
                <a:spcPct val="90000"/>
              </a:lnSpc>
              <a:spcBef>
                <a:spcPts val="1000"/>
              </a:spcBef>
              <a:spcAft>
                <a:spcPts val="0"/>
              </a:spcAft>
              <a:buSzPts val="2200"/>
              <a:buChar char="•"/>
            </a:pPr>
            <a:r>
              <a:rPr lang="en-US"/>
              <a:t>Rourke, A., 2013. Αξιολόγηση "ως" μάθηση: Ο ρόλος που μπορεί να διαδραματίσει η αξιολόγηση από ομότιμους και η αυτοαξιολόγηση για την ενίσχυση της μάθησης των μαθητών. International Journal of Technology, Knowledge and Society: 8(3).</a:t>
            </a:r>
            <a:endParaRPr/>
          </a:p>
          <a:p>
            <a:pPr indent="-342900" lvl="0" marL="571500" marR="0" rtl="0" algn="l">
              <a:lnSpc>
                <a:spcPct val="90000"/>
              </a:lnSpc>
              <a:spcBef>
                <a:spcPts val="1000"/>
              </a:spcBef>
              <a:spcAft>
                <a:spcPts val="0"/>
              </a:spcAft>
              <a:buClr>
                <a:schemeClr val="accent4"/>
              </a:buClr>
              <a:buSzPts val="2200"/>
              <a:buFont typeface="Arial"/>
              <a:buChar char="•"/>
            </a:pPr>
            <a:r>
              <a:rPr lang="en-US"/>
              <a:t>Stevens, D. D. και A. J. Levi (2013). Εισαγωγή στις ρουμπρίκες: ένα εργαλείο αξιολόγησης για την εξοικονόμηση χρόνου βαθμολόγησης, τη μετάδοση αποτελεσματικής ανατροφοδότησης και την προώθηση της μάθησης των μαθητών. Stylus Publishing, Sterling, VA, ΗΠΑ.</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Wolf, K., M. Connelly και A. Komara (2008). A tale of two rubrics: improving teaching and learning across the content areas through assessment. Journal of Effective Teaching 8: 21-32.</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Wormeli, R. (2006). Το δίκαιο δεν είναι πάντα ίσο: αξιολόγηση και βαθμολόγηση στη διαφοροποιημένη τάξη. Stenhouse Publishers, Portland, ME, ΗΠΑ.</a:t>
            </a:r>
            <a:endParaRPr/>
          </a:p>
          <a:p>
            <a:pPr indent="-342900" lvl="0" marL="571500" marR="0" rtl="0" algn="l">
              <a:lnSpc>
                <a:spcPct val="90000"/>
              </a:lnSpc>
              <a:spcBef>
                <a:spcPts val="1000"/>
              </a:spcBef>
              <a:spcAft>
                <a:spcPts val="0"/>
              </a:spcAft>
              <a:buSzPts val="2200"/>
              <a:buChar char="•"/>
            </a:pPr>
            <a:r>
              <a:rPr lang="en-US"/>
              <a:t>Τεχνολογία Πληροφοριών Πανεπιστήμιο της Φλόριντα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pSp>
        <p:nvGrpSpPr>
          <p:cNvPr id="175" name="Google Shape;175;g35661765773_0_0"/>
          <p:cNvGrpSpPr/>
          <p:nvPr/>
        </p:nvGrpSpPr>
        <p:grpSpPr>
          <a:xfrm>
            <a:off x="2179811" y="4729766"/>
            <a:ext cx="7832078" cy="1110328"/>
            <a:chOff x="2179603" y="4888792"/>
            <a:chExt cx="7798544" cy="1110328"/>
          </a:xfrm>
        </p:grpSpPr>
        <p:pic>
          <p:nvPicPr>
            <p:cNvPr id="176" name="Google Shape;176;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77" name="Google Shape;177;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78" name="Google Shape;178;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79" name="Google Shape;179;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80" name="Google Shape;180;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181" name="Google Shape;181;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82" name="Google Shape;182;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83" name="Google Shape;183;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84" name="Google Shape;184;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85" name="Google Shape;185;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86" name="Google Shape;186;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87" name="Google Shape;187;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88" name="Google Shape;188;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3566176535c_0_0"/>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Ενότητα 8: Εργαστήριο: συν-σχεδιασμός και αξιολόγηση μαθησιακών σεναρίων για τη διδασκαλία και την αξιολόγηση της πληροφορικής στη δευτεροβάθμια εκπαίδευση, με βάση το πλαίσιο TINKER</a:t>
            </a:r>
            <a:endParaRPr/>
          </a:p>
        </p:txBody>
      </p:sp>
      <p:sp>
        <p:nvSpPr>
          <p:cNvPr id="91" name="Google Shape;91;g3566176535c_0_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Υποενότητα 8.4: </a:t>
            </a:r>
            <a:r>
              <a:rPr lang="en-US"/>
              <a:t>Φάση ομαδικής εργασίας - ανάπτυξη εργαστηρίου μάθησης</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2400"/>
              <a:t>Στο τέλος αυτής της ενότητας οι εκπαιδευτικοί θα είναι σε θέση να:</a:t>
            </a:r>
            <a:endParaRPr/>
          </a:p>
          <a:p>
            <a:pPr indent="-457200" lvl="0" marL="825500" marR="0" rtl="0" algn="l">
              <a:lnSpc>
                <a:spcPct val="90000"/>
              </a:lnSpc>
              <a:spcBef>
                <a:spcPts val="1000"/>
              </a:spcBef>
              <a:spcAft>
                <a:spcPts val="0"/>
              </a:spcAft>
              <a:buClr>
                <a:schemeClr val="accent4"/>
              </a:buClr>
              <a:buSzPts val="2200"/>
              <a:buFont typeface="Arial"/>
              <a:buChar char="•"/>
            </a:pPr>
            <a:r>
              <a:rPr lang="en-US"/>
              <a:t>Συμμετέχουν σε συνεδρίες αξιολόγησης από ομοτίμους για την ανταλλαγή ιδεών, την παροχή εποικοδομητικής ανατροφοδότησης και τη βελτίωση των διδακτικών ενοτήτων με βάση την αντίστοιχη ανατροφοδότηση.</a:t>
            </a:r>
            <a:endParaRPr/>
          </a:p>
          <a:p>
            <a:pPr indent="-457200" lvl="0" marL="825500" marR="0" rtl="0" algn="l">
              <a:lnSpc>
                <a:spcPct val="90000"/>
              </a:lnSpc>
              <a:spcBef>
                <a:spcPts val="1000"/>
              </a:spcBef>
              <a:spcAft>
                <a:spcPts val="0"/>
              </a:spcAft>
              <a:buClr>
                <a:schemeClr val="accent4"/>
              </a:buClr>
              <a:buSzPts val="2200"/>
              <a:buFont typeface="Arial"/>
              <a:buChar char="•"/>
            </a:pPr>
            <a:r>
              <a:rPr lang="en-US"/>
              <a:t>Αναστοχάζονται κριτικά για τις δικές τους διδακτικές πρακτικές και τις ενότητες που ανέπτυξαν, εντοπίζοντας τους δυνατούς τομείς και τις ευκαιρίες βελτίωσης.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98" name="Google Shape;98;p5"/>
          <p:cNvPicPr preferRelativeResize="0"/>
          <p:nvPr/>
        </p:nvPicPr>
        <p:blipFill rotWithShape="1">
          <a:blip r:embed="rId3">
            <a:alphaModFix/>
          </a:blip>
          <a:srcRect b="0" l="0" r="0" t="0"/>
          <a:stretch/>
        </p:blipFill>
        <p:spPr>
          <a:xfrm>
            <a:off x="9348388" y="3998563"/>
            <a:ext cx="2447925" cy="2505075"/>
          </a:xfrm>
          <a:prstGeom prst="rect">
            <a:avLst/>
          </a:prstGeom>
          <a:noFill/>
          <a:ln>
            <a:noFill/>
          </a:ln>
        </p:spPr>
      </p:pic>
      <p:sp>
        <p:nvSpPr>
          <p:cNvPr id="99" name="Google Shape;99;p5"/>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357dc52a0f6_0_2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5" name="Google Shape;105;g357dc52a0f6_0_2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Τι είναι η αυτοαξιολόγηση;</a:t>
            </a:r>
            <a:endParaRPr sz="2000"/>
          </a:p>
          <a:p>
            <a:pPr indent="-330200" lvl="0" marL="571500" rtl="0" algn="l">
              <a:lnSpc>
                <a:spcPct val="90000"/>
              </a:lnSpc>
              <a:spcBef>
                <a:spcPts val="1000"/>
              </a:spcBef>
              <a:spcAft>
                <a:spcPts val="0"/>
              </a:spcAft>
              <a:buSzPts val="2000"/>
              <a:buChar char="•"/>
            </a:pPr>
            <a:r>
              <a:rPr lang="en-US" sz="2000"/>
              <a:t>Διαφάνεια 6 - Γιατί να χρησιμοποιήσετε την αυτοαξιολόγηση;</a:t>
            </a:r>
            <a:endParaRPr sz="2000"/>
          </a:p>
          <a:p>
            <a:pPr indent="-330200" lvl="0" marL="571500" rtl="0" algn="l">
              <a:lnSpc>
                <a:spcPct val="90000"/>
              </a:lnSpc>
              <a:spcBef>
                <a:spcPts val="1000"/>
              </a:spcBef>
              <a:spcAft>
                <a:spcPts val="0"/>
              </a:spcAft>
              <a:buSzPts val="2000"/>
              <a:buChar char="•"/>
            </a:pPr>
            <a:r>
              <a:rPr lang="en-US" sz="2000"/>
              <a:t>Διαφάνεια 7 - Δεξιότητες που αναπτύσσονται μέσω της αυτοαξιολόγησης</a:t>
            </a:r>
            <a:endParaRPr sz="2000"/>
          </a:p>
          <a:p>
            <a:pPr indent="-330200" lvl="0" marL="571500" rtl="0" algn="l">
              <a:lnSpc>
                <a:spcPct val="90000"/>
              </a:lnSpc>
              <a:spcBef>
                <a:spcPts val="1000"/>
              </a:spcBef>
              <a:spcAft>
                <a:spcPts val="0"/>
              </a:spcAft>
              <a:buSzPts val="2000"/>
              <a:buChar char="•"/>
            </a:pPr>
            <a:r>
              <a:rPr lang="en-US" sz="2000"/>
              <a:t>Διαφάνεια 8 - Δραστηριότητα 1 - αυτοαξιολόγηση</a:t>
            </a:r>
            <a:endParaRPr sz="2000"/>
          </a:p>
          <a:p>
            <a:pPr indent="-330200" lvl="0" marL="571500" rtl="0" algn="l">
              <a:lnSpc>
                <a:spcPct val="90000"/>
              </a:lnSpc>
              <a:spcBef>
                <a:spcPts val="1000"/>
              </a:spcBef>
              <a:spcAft>
                <a:spcPts val="0"/>
              </a:spcAft>
              <a:buSzPts val="2000"/>
              <a:buChar char="•"/>
            </a:pPr>
            <a:r>
              <a:rPr lang="en-US" sz="2000"/>
              <a:t>Διαφάνεια 9 - Τι είναι η αξιολόγηση "peer review";</a:t>
            </a:r>
            <a:endParaRPr sz="2000"/>
          </a:p>
          <a:p>
            <a:pPr indent="-330200" lvl="0" marL="571500" rtl="0" algn="l">
              <a:lnSpc>
                <a:spcPct val="90000"/>
              </a:lnSpc>
              <a:spcBef>
                <a:spcPts val="1000"/>
              </a:spcBef>
              <a:spcAft>
                <a:spcPts val="0"/>
              </a:spcAft>
              <a:buSzPts val="2000"/>
              <a:buChar char="•"/>
            </a:pPr>
            <a:r>
              <a:rPr lang="en-US" sz="2000"/>
              <a:t>Διαφάνεια 10 - Η αξιολόγηση από ομότιμους ως εργαλείο μάθησης</a:t>
            </a:r>
            <a:endParaRPr sz="2000"/>
          </a:p>
          <a:p>
            <a:pPr indent="-330200" lvl="0" marL="571500" rtl="0" algn="l">
              <a:lnSpc>
                <a:spcPct val="90000"/>
              </a:lnSpc>
              <a:spcBef>
                <a:spcPts val="1000"/>
              </a:spcBef>
              <a:spcAft>
                <a:spcPts val="0"/>
              </a:spcAft>
              <a:buSzPts val="2000"/>
              <a:buChar char="•"/>
            </a:pPr>
            <a:r>
              <a:rPr lang="en-US" sz="2000"/>
              <a:t>Διαφάνεια 11 - Δραστηριότητα 2 - αξιολόγηση σεναρίων μάθησης από ομοτίμους</a:t>
            </a:r>
            <a:endParaRPr sz="2000"/>
          </a:p>
          <a:p>
            <a:pPr indent="-330200" lvl="0" marL="571500" rtl="0" algn="l">
              <a:lnSpc>
                <a:spcPct val="90000"/>
              </a:lnSpc>
              <a:spcBef>
                <a:spcPts val="1000"/>
              </a:spcBef>
              <a:spcAft>
                <a:spcPts val="0"/>
              </a:spcAft>
              <a:buSzPts val="2000"/>
              <a:buChar char="•"/>
            </a:pPr>
            <a:r>
              <a:rPr lang="en-US" sz="2000"/>
              <a:t>Διαφάνεια 12 - Βιβλιογραφία</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Τι είναι η αυτοαξιολόγηση;</a:t>
            </a:r>
            <a:endParaRPr b="1"/>
          </a:p>
        </p:txBody>
      </p:sp>
      <p:sp>
        <p:nvSpPr>
          <p:cNvPr id="111" name="Google Shape;111;p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b="1" lang="en-US">
                <a:extLst>
                  <a:ext uri="http://customooxmlschemas.google.com/">
                    <go:slidesCustomData xmlns:go="http://customooxmlschemas.google.com/" textRoundtripDataId="0"/>
                  </a:ext>
                </a:extLst>
              </a:rPr>
              <a:t>Ορισμός</a:t>
            </a:r>
            <a:r>
              <a:rPr lang="en-US"/>
              <a:t>:</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Μια μέθοδος μάθησης όπου οι </a:t>
            </a:r>
            <a:r>
              <a:rPr lang="en-US"/>
              <a:t>μαθητές/μαθήτριες</a:t>
            </a:r>
            <a:r>
              <a:rPr lang="en-US"/>
              <a:t> αξιολογούν τις επιδόσεις τους, προωθώντας τον αναστοχασμό και την προσωπική ευθύνη.</a:t>
            </a:r>
            <a:endParaRPr/>
          </a:p>
          <a:p>
            <a:pPr indent="0" lvl="0" marL="88900" rtl="0" algn="l">
              <a:lnSpc>
                <a:spcPct val="90000"/>
              </a:lnSpc>
              <a:spcBef>
                <a:spcPts val="1000"/>
              </a:spcBef>
              <a:spcAft>
                <a:spcPts val="0"/>
              </a:spcAft>
              <a:buSzPts val="2200"/>
              <a:buNone/>
            </a:pPr>
            <a:r>
              <a:t/>
            </a:r>
            <a:endParaRPr/>
          </a:p>
        </p:txBody>
      </p:sp>
      <p:pic>
        <p:nvPicPr>
          <p:cNvPr id="112" name="Google Shape;112;p1"/>
          <p:cNvPicPr preferRelativeResize="0"/>
          <p:nvPr/>
        </p:nvPicPr>
        <p:blipFill rotWithShape="1">
          <a:blip r:embed="rId3">
            <a:alphaModFix/>
          </a:blip>
          <a:srcRect b="0" l="0" r="0" t="0"/>
          <a:stretch/>
        </p:blipFill>
        <p:spPr>
          <a:xfrm>
            <a:off x="2923425" y="2257749"/>
            <a:ext cx="6293450" cy="4192775"/>
          </a:xfrm>
          <a:prstGeom prst="rect">
            <a:avLst/>
          </a:prstGeom>
          <a:noFill/>
          <a:ln>
            <a:noFill/>
          </a:ln>
        </p:spPr>
      </p:pic>
      <p:sp>
        <p:nvSpPr>
          <p:cNvPr id="113" name="Google Shape;113;p1"/>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Γιατί να χρησιμοποιήσετε την αυτοαξιολόγηση;</a:t>
            </a:r>
            <a:endParaRPr b="1"/>
          </a:p>
        </p:txBody>
      </p:sp>
      <p:sp>
        <p:nvSpPr>
          <p:cNvPr id="119" name="Google Shape;119;p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68300" lvl="0" marL="457200" marR="0" rtl="0" algn="l">
              <a:lnSpc>
                <a:spcPct val="90000"/>
              </a:lnSpc>
              <a:spcBef>
                <a:spcPts val="1000"/>
              </a:spcBef>
              <a:spcAft>
                <a:spcPts val="0"/>
              </a:spcAft>
              <a:buClr>
                <a:schemeClr val="accent4"/>
              </a:buClr>
              <a:buSzPts val="2200"/>
              <a:buFont typeface="Arial"/>
              <a:buChar char="•"/>
            </a:pPr>
            <a:r>
              <a:rPr lang="en-US"/>
              <a:t>Η αυτοαξιολόγηση ενθαρρύνει:</a:t>
            </a:r>
            <a:endParaRPr/>
          </a:p>
          <a:p>
            <a:pPr indent="-342900" lvl="1" marL="914400" rtl="0" algn="l">
              <a:lnSpc>
                <a:spcPct val="90000"/>
              </a:lnSpc>
              <a:spcBef>
                <a:spcPts val="500"/>
              </a:spcBef>
              <a:spcAft>
                <a:spcPts val="0"/>
              </a:spcAft>
              <a:buSzPts val="1800"/>
              <a:buChar char="•"/>
            </a:pPr>
            <a:r>
              <a:rPr lang="en-US"/>
              <a:t>Αναστοχασμός,</a:t>
            </a:r>
            <a:endParaRPr/>
          </a:p>
          <a:p>
            <a:pPr indent="-342900" lvl="1" marL="914400" rtl="0" algn="l">
              <a:lnSpc>
                <a:spcPct val="90000"/>
              </a:lnSpc>
              <a:spcBef>
                <a:spcPts val="500"/>
              </a:spcBef>
              <a:spcAft>
                <a:spcPts val="0"/>
              </a:spcAft>
              <a:buSzPts val="1800"/>
              <a:buChar char="•"/>
            </a:pPr>
            <a:r>
              <a:rPr lang="en-US"/>
              <a:t>Ενεργητική μάθηση, </a:t>
            </a:r>
            <a:endParaRPr/>
          </a:p>
          <a:p>
            <a:pPr indent="-342900" lvl="1" marL="914400" rtl="0" algn="l">
              <a:lnSpc>
                <a:spcPct val="90000"/>
              </a:lnSpc>
              <a:spcBef>
                <a:spcPts val="500"/>
              </a:spcBef>
              <a:spcAft>
                <a:spcPts val="0"/>
              </a:spcAft>
              <a:buSzPts val="1800"/>
              <a:buChar char="•"/>
            </a:pPr>
            <a:r>
              <a:rPr lang="en-US"/>
              <a:t>Προσωπική ιδιοκτησία.</a:t>
            </a:r>
            <a:endParaRPr/>
          </a:p>
          <a:p>
            <a:pPr indent="-228600" lvl="1" marL="9144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0" name="Google Shape;120;p4"/>
          <p:cNvSpPr/>
          <p:nvPr/>
        </p:nvSpPr>
        <p:spPr>
          <a:xfrm>
            <a:off x="3189341" y="2693778"/>
            <a:ext cx="5761608" cy="2246050"/>
          </a:xfrm>
          <a:custGeom>
            <a:rect b="b" l="l" r="r" t="t"/>
            <a:pathLst>
              <a:path extrusionOk="0" h="120000" w="120000">
                <a:moveTo>
                  <a:pt x="0" y="0"/>
                </a:moveTo>
                <a:lnTo>
                  <a:pt x="120000" y="0"/>
                </a:lnTo>
                <a:lnTo>
                  <a:pt x="120000" y="120000"/>
                </a:lnTo>
                <a:lnTo>
                  <a:pt x="0" y="120000"/>
                </a:lnTo>
                <a:close/>
              </a:path>
              <a:path extrusionOk="0" fill="none" h="120000" w="12000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cap="flat" cmpd="sng" w="9525">
            <a:solidFill>
              <a:srgbClr val="10C357"/>
            </a:solidFill>
            <a:prstDash val="solid"/>
            <a:round/>
            <a:headEnd len="sm" w="sm" type="none"/>
            <a:tailEnd len="sm" w="sm" type="none"/>
          </a:ln>
          <a:effectLst>
            <a:outerShdw blurRad="40000"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Calibri"/>
                <a:ea typeface="Calibri"/>
                <a:cs typeface="Calibri"/>
                <a:sym typeface="Calibri"/>
              </a:rPr>
              <a:t>"Η αυτοαξιολόγηση και η αξιολόγηση από ομότιμους δίνουν στους </a:t>
            </a:r>
            <a:r>
              <a:rPr lang="en-US" sz="1600">
                <a:solidFill>
                  <a:schemeClr val="dk1"/>
                </a:solidFill>
                <a:latin typeface="Calibri"/>
                <a:ea typeface="Calibri"/>
                <a:cs typeface="Calibri"/>
                <a:sym typeface="Calibri"/>
              </a:rPr>
              <a:t>μαθητές/μαθήτριες</a:t>
            </a:r>
            <a:r>
              <a:rPr b="0" i="0" lang="en-US" sz="1600" u="none" cap="none" strike="noStrike">
                <a:solidFill>
                  <a:schemeClr val="dk1"/>
                </a:solidFill>
                <a:latin typeface="Calibri"/>
                <a:ea typeface="Calibri"/>
                <a:cs typeface="Calibri"/>
                <a:sym typeface="Calibri"/>
              </a:rPr>
              <a:t> μεγαλύτερη ιδιοκτησία, οι </a:t>
            </a:r>
            <a:r>
              <a:rPr lang="en-US" sz="1600">
                <a:solidFill>
                  <a:schemeClr val="dk1"/>
                </a:solidFill>
                <a:latin typeface="Calibri"/>
                <a:ea typeface="Calibri"/>
                <a:cs typeface="Calibri"/>
                <a:sym typeface="Calibri"/>
              </a:rPr>
              <a:t>μαθητές/μαθήτριες</a:t>
            </a:r>
            <a:r>
              <a:rPr b="0" i="0" lang="en-US" sz="1600" u="none" cap="none" strike="noStrike">
                <a:solidFill>
                  <a:schemeClr val="dk1"/>
                </a:solidFill>
                <a:latin typeface="Calibri"/>
                <a:ea typeface="Calibri"/>
                <a:cs typeface="Calibri"/>
                <a:sym typeface="Calibri"/>
              </a:rPr>
              <a:t> είναι ενεργοί και συμμετέχουν στη διαδικασία και μπορούν να μοιραστούν εμπειρίες σχετικά με τη διαδικασία. Αυτό θα τους οδηγήσει στο να γίνουν πιο ανεξάρτητοι. Η χρήση της ανατροφοδότησης των συμμαθητών τους και ο συνδυασμός της με την αυτοαξιολόγηση, θεωρείται πιο αποτελεσματική για τη βελτιστοποίηση των επιδόσεων".</a:t>
            </a:r>
            <a:endParaRPr b="0" i="0" sz="1600" u="none" cap="none" strike="noStrike">
              <a:solidFill>
                <a:srgbClr val="000000"/>
              </a:solidFill>
              <a:latin typeface="Calibri"/>
              <a:ea typeface="Calibri"/>
              <a:cs typeface="Calibri"/>
              <a:sym typeface="Calibri"/>
            </a:endParaRPr>
          </a:p>
          <a:p>
            <a:pPr indent="0" lvl="0" marL="0" marR="0" rtl="0" algn="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Calibri"/>
                <a:ea typeface="Calibri"/>
                <a:cs typeface="Calibri"/>
                <a:sym typeface="Calibri"/>
              </a:rPr>
              <a:t>De Meulemeester, κ.ά. (2021)</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Δεξιότητες που αναπτύσσονται μέσω της αυτοαξιολόγησης</a:t>
            </a:r>
            <a:endParaRPr b="1"/>
          </a:p>
        </p:txBody>
      </p:sp>
      <p:sp>
        <p:nvSpPr>
          <p:cNvPr id="126" name="Google Shape;126;p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1" marL="5715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7" name="Google Shape;127;p8"/>
          <p:cNvSpPr/>
          <p:nvPr/>
        </p:nvSpPr>
        <p:spPr>
          <a:xfrm>
            <a:off x="124287" y="2228295"/>
            <a:ext cx="3693110" cy="3027286"/>
          </a:xfrm>
          <a:prstGeom prst="roundRect">
            <a:avLst>
              <a:gd fmla="val 16667"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Κριτική σκέψη</a:t>
            </a:r>
            <a:endParaRPr b="0" i="0" sz="2000" u="none" cap="none" strike="noStrike">
              <a:solidFill>
                <a:srgbClr val="FFFFFF"/>
              </a:solidFill>
              <a:latin typeface="Calibri"/>
              <a:ea typeface="Calibri"/>
              <a:cs typeface="Calibri"/>
              <a:sym typeface="Calibri"/>
            </a:endParaRPr>
          </a:p>
        </p:txBody>
      </p:sp>
      <p:sp>
        <p:nvSpPr>
          <p:cNvPr id="128" name="Google Shape;128;p8"/>
          <p:cNvSpPr/>
          <p:nvPr/>
        </p:nvSpPr>
        <p:spPr>
          <a:xfrm>
            <a:off x="4134036" y="2228295"/>
            <a:ext cx="3994951" cy="3027286"/>
          </a:xfrm>
          <a:prstGeom prst="triangle">
            <a:avLst>
              <a:gd fmla="val 50000"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en-US" sz="1900" u="none" cap="none" strike="noStrike">
                <a:solidFill>
                  <a:srgbClr val="FFFFFF"/>
                </a:solidFill>
                <a:latin typeface="Calibri"/>
                <a:ea typeface="Calibri"/>
                <a:cs typeface="Calibri"/>
                <a:sym typeface="Calibri"/>
              </a:rPr>
              <a:t>Επίλυση προβλημάτων</a:t>
            </a:r>
            <a:endParaRPr b="0" i="0" sz="1900" u="none" cap="none" strike="noStrike">
              <a:solidFill>
                <a:srgbClr val="FFFFFF"/>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9" name="Google Shape;129;p8"/>
          <p:cNvSpPr/>
          <p:nvPr/>
        </p:nvSpPr>
        <p:spPr>
          <a:xfrm>
            <a:off x="8513718" y="2228295"/>
            <a:ext cx="3409026" cy="3027286"/>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Αυτοκατευθυνόμενη μάθηση</a:t>
            </a:r>
            <a:endParaRPr b="0" i="0" sz="2000" u="none" cap="none" strike="noStrik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1 - αυτοαξιολόγηση</a:t>
            </a:r>
            <a:endParaRPr b="1"/>
          </a:p>
        </p:txBody>
      </p:sp>
      <p:sp>
        <p:nvSpPr>
          <p:cNvPr id="135" name="Google Shape;135;p15"/>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Calibri"/>
                <a:ea typeface="Calibri"/>
                <a:cs typeface="Calibri"/>
                <a:sym typeface="Calibri"/>
              </a:rPr>
              <a:t>Χρησιμοποιώντας το εργαλείο αυτοαναστοχασμού που περιλαμβάνεται στο </a:t>
            </a:r>
            <a:r>
              <a:rPr b="0" i="0" lang="en-US" sz="2300" u="sng" cap="none" strike="noStrike">
                <a:solidFill>
                  <a:srgbClr val="FFFFFF"/>
                </a:solidFill>
                <a:latin typeface="Calibri"/>
                <a:ea typeface="Calibri"/>
                <a:cs typeface="Calibri"/>
                <a:sym typeface="Calibri"/>
                <a:hlinkClick r:id="rId3">
                  <a:extLst>
                    <a:ext uri="{A12FA001-AC4F-418D-AE19-62706E023703}">
                      <ahyp:hlinkClr val="tx"/>
                    </a:ext>
                  </a:extLst>
                </a:hlinkClick>
              </a:rPr>
              <a:t>πλαίσιο Tinker </a:t>
            </a:r>
            <a:r>
              <a:rPr b="0" i="0" lang="en-US" sz="2300" u="none" cap="none" strike="noStrike">
                <a:solidFill>
                  <a:srgbClr val="FFFFFF"/>
                </a:solidFill>
                <a:latin typeface="Calibri"/>
                <a:ea typeface="Calibri"/>
                <a:cs typeface="Calibri"/>
                <a:sym typeface="Calibri"/>
              </a:rPr>
              <a:t>(σελίδες 44-47), αξιολογήστε τις διδακτικές σας πρακτικές σε σχέση με το πλαίσιο TINKER.</a:t>
            </a:r>
            <a:endParaRPr b="0" i="0" sz="1400" u="none" cap="none" strike="noStrike">
              <a:solidFill>
                <a:srgbClr val="FFFFFF"/>
              </a:solidFill>
              <a:latin typeface="Calibri"/>
              <a:ea typeface="Calibri"/>
              <a:cs typeface="Calibri"/>
              <a:sym typeface="Calibri"/>
            </a:endParaRPr>
          </a:p>
        </p:txBody>
      </p:sp>
      <p:sp>
        <p:nvSpPr>
          <p:cNvPr id="136" name="Google Shape;136;p15"/>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FFFFFF"/>
                </a:solidFill>
                <a:latin typeface="Calibri"/>
                <a:ea typeface="Calibri"/>
                <a:cs typeface="Calibri"/>
                <a:sym typeface="Calibri"/>
              </a:rPr>
              <a:t>Κατά τη διάρκεια του αυτο-αναστοχασμού, υπάρχουν δύο κύριες πτυχές που πρέπει να εξετάσετε: σημειώστε αν η διδακτική σας πρακτική και το σχέδιο μαθήματος που ετοιμάσατε στην προηγούμενη δραστηριότητα ακολουθούν τις αρχές της αυθεντικής μάθησης και της ένταξης των φύλων.</a:t>
            </a:r>
            <a:endParaRPr b="0" i="0" sz="1600" u="none" cap="none" strike="noStrike">
              <a:solidFill>
                <a:srgbClr val="FFFFFF"/>
              </a:solidFill>
              <a:latin typeface="Calibri"/>
              <a:ea typeface="Calibri"/>
              <a:cs typeface="Calibri"/>
              <a:sym typeface="Calibri"/>
            </a:endParaRPr>
          </a:p>
        </p:txBody>
      </p:sp>
      <p:pic>
        <p:nvPicPr>
          <p:cNvPr id="137" name="Google Shape;137;p15"/>
          <p:cNvPicPr preferRelativeResize="0"/>
          <p:nvPr/>
        </p:nvPicPr>
        <p:blipFill rotWithShape="1">
          <a:blip r:embed="rId4">
            <a:alphaModFix/>
          </a:blip>
          <a:srcRect b="0" l="0" r="0" t="0"/>
          <a:stretch/>
        </p:blipFill>
        <p:spPr>
          <a:xfrm>
            <a:off x="735050" y="3812230"/>
            <a:ext cx="2466975" cy="2343150"/>
          </a:xfrm>
          <a:prstGeom prst="rect">
            <a:avLst/>
          </a:prstGeom>
          <a:noFill/>
          <a:ln>
            <a:noFill/>
          </a:ln>
        </p:spPr>
      </p:pic>
      <p:sp>
        <p:nvSpPr>
          <p:cNvPr id="138" name="Google Shape;138;p15"/>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Τι είναι η αξιολόγηση "</a:t>
            </a:r>
            <a:r>
              <a:rPr b="1" lang="en-US">
                <a:extLst>
                  <a:ext uri="http://customooxmlschemas.google.com/">
                    <go:slidesCustomData xmlns:go="http://customooxmlschemas.google.com/" textRoundtripDataId="1"/>
                  </a:ext>
                </a:extLst>
              </a:rPr>
              <a:t>peer </a:t>
            </a:r>
            <a:r>
              <a:rPr b="1" lang="en-US"/>
              <a:t>review";</a:t>
            </a:r>
            <a:endParaRPr b="1"/>
          </a:p>
        </p:txBody>
      </p:sp>
      <p:sp>
        <p:nvSpPr>
          <p:cNvPr id="144" name="Google Shape;144;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ctr">
              <a:lnSpc>
                <a:spcPct val="90000"/>
              </a:lnSpc>
              <a:spcBef>
                <a:spcPts val="1000"/>
              </a:spcBef>
              <a:spcAft>
                <a:spcPts val="0"/>
              </a:spcAft>
              <a:buSzPts val="2200"/>
              <a:buNone/>
            </a:pPr>
            <a:r>
              <a:rPr lang="en-US"/>
              <a:t>"Μια διευθέτηση για τους ομοτίμους να εξετάζουν το επίπεδο, την αξία, την αξία, την ποιότητα ή την επιτυχία των προϊόντων ή των αποτελεσμάτων της μάθησης άλλων ατόμων με παρόμοια κατάσταση" (Topping, Smith, Swanson &amp;Elliot, 2000, σ. 150)"</a:t>
            </a:r>
            <a:endParaRPr/>
          </a:p>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2"/>
                  </a:ext>
                </a:extLst>
              </a:rPr>
              <a:t>Η αξιολόγηση από ομότιμους μπορεί να είναι:</a:t>
            </a:r>
            <a:endParaRPr>
              <a:extLst>
                <a:ext uri="http://customooxmlschemas.google.com/">
                  <go:slidesCustomData xmlns:go="http://customooxmlschemas.google.com/" textRoundtripDataId="3"/>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4"/>
                  </a:ext>
                </a:extLst>
              </a:rPr>
              <a:t>ένα εργαλείο βαθμολόγησης,</a:t>
            </a:r>
            <a:endParaRPr>
              <a:extLst>
                <a:ext uri="http://customooxmlschemas.google.com/">
                  <go:slidesCustomData xmlns:go="http://customooxmlschemas.google.com/" textRoundtripDataId="5"/>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6"/>
                  </a:ext>
                </a:extLst>
              </a:rPr>
              <a:t>ένα εργαλείο αξιολόγησης,</a:t>
            </a:r>
            <a:endParaRPr>
              <a:extLst>
                <a:ext uri="http://customooxmlschemas.google.com/">
                  <go:slidesCustomData xmlns:go="http://customooxmlschemas.google.com/" textRoundtripDataId="7"/>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8"/>
                  </a:ext>
                </a:extLst>
              </a:rPr>
              <a:t>ένα εργαλείο μάθησης.</a:t>
            </a:r>
            <a:endParaRPr/>
          </a:p>
          <a:p>
            <a:pPr indent="0" lvl="0" marL="0" marR="0" rtl="0" algn="l">
              <a:lnSpc>
                <a:spcPct val="90000"/>
              </a:lnSpc>
              <a:spcBef>
                <a:spcPts val="1000"/>
              </a:spcBef>
              <a:spcAft>
                <a:spcPts val="0"/>
              </a:spcAft>
              <a:buSzPts val="2200"/>
              <a:buNone/>
            </a:pPr>
            <a:r>
              <a:rPr lang="en-US"/>
              <a:t>Η αξιολόγηση από ομότιμους συχνά συνδυάζεται με αυτοαξιολόγηση για βαθύτερη μάθηση.</a:t>
            </a:r>
            <a:endParaRPr/>
          </a:p>
        </p:txBody>
      </p:sp>
      <p:pic>
        <p:nvPicPr>
          <p:cNvPr descr="Group of people brainstorming meeting in the room" id="145" name="Google Shape;145;p17"/>
          <p:cNvPicPr preferRelativeResize="0"/>
          <p:nvPr/>
        </p:nvPicPr>
        <p:blipFill rotWithShape="1">
          <a:blip r:embed="rId3">
            <a:alphaModFix/>
          </a:blip>
          <a:srcRect b="0" l="0" r="0" t="0"/>
          <a:stretch/>
        </p:blipFill>
        <p:spPr>
          <a:xfrm>
            <a:off x="3983589" y="3870951"/>
            <a:ext cx="4173125" cy="2785850"/>
          </a:xfrm>
          <a:prstGeom prst="rect">
            <a:avLst/>
          </a:prstGeom>
          <a:noFill/>
          <a:ln>
            <a:noFill/>
          </a:ln>
        </p:spPr>
      </p:pic>
      <p:sp>
        <p:nvSpPr>
          <p:cNvPr id="146" name="Google Shape;146;p17"/>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