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1"/>
    <p:sldMasterId id="2147483651" r:id="rId2"/>
    <p:sldMasterId id="2147483654" r:id="rId3"/>
  </p:sldMasterIdLst>
  <p:notesMasterIdLst>
    <p:notesMasterId r:id="rId26"/>
  </p:notesMasterIdLst>
  <p:sldIdLst>
    <p:sldId id="256" r:id="rId4"/>
    <p:sldId id="257" r:id="rId5"/>
    <p:sldId id="258" r:id="rId6"/>
    <p:sldId id="259" r:id="rId7"/>
    <p:sldId id="260" r:id="rId8"/>
    <p:sldId id="261" r:id="rId9"/>
    <p:sldId id="262" r:id="rId10"/>
    <p:sldId id="263" r:id="rId11"/>
    <p:sldId id="264" r:id="rId12"/>
    <p:sldId id="265" r:id="rId13"/>
    <p:sldId id="266" r:id="rId14"/>
    <p:sldId id="267" r:id="rId15"/>
    <p:sldId id="268" r:id="rId16"/>
    <p:sldId id="269" r:id="rId17"/>
    <p:sldId id="270" r:id="rId18"/>
    <p:sldId id="271" r:id="rId19"/>
    <p:sldId id="272" r:id="rId20"/>
    <p:sldId id="273" r:id="rId21"/>
    <p:sldId id="274" r:id="rId22"/>
    <p:sldId id="275" r:id="rId23"/>
    <p:sldId id="276" r:id="rId24"/>
    <p:sldId id="277" r:id="rId25"/>
  </p:sldIdLst>
  <p:sldSz cx="12192000" cy="6858000"/>
  <p:notesSz cx="6858000" cy="9144000"/>
  <p:embeddedFontLst>
    <p:embeddedFont>
      <p:font typeface="Open Sans" panose="020B0606030504020204" pitchFamily="34" charset="0"/>
      <p:regular r:id="rId27"/>
      <p:bold r:id="rId28"/>
      <p:italic r:id="rId29"/>
      <p:boldItalic r:id="rId30"/>
    </p:embeddedFont>
    <p:embeddedFont>
      <p:font typeface="Roboto" panose="02000000000000000000" pitchFamily="2" charset="0"/>
      <p:regular r:id="rId31"/>
      <p:bold r:id="rId32"/>
      <p:italic r:id="rId33"/>
      <p:boldItalic r:id="rId34"/>
    </p:embeddedFont>
    <p:embeddedFont>
      <p:font typeface="Roboto Medium" panose="02000000000000000000" pitchFamily="2" charset="0"/>
      <p:regular r:id="rId35"/>
      <p:bold r:id="rId36"/>
      <p:italic r:id="rId37"/>
      <p:boldItalic r:id="rId38"/>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 uri="GoogleSlidesCustomDataVersion2">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r:id="rId41" roundtripDataSignature="AMtx7mjJmGeQ/8vS+cbhnHERhH0ib9pRTw=="/>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10C1507-CB72-404B-AF31-695151A84A4B}" v="9" dt="2025-07-22T12:02:49.386"/>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p:restoredLeft sz="34603" autoAdjust="0"/>
    <p:restoredTop sz="86384" autoAdjust="0"/>
  </p:normalViewPr>
  <p:slideViewPr>
    <p:cSldViewPr snapToGrid="0">
      <p:cViewPr varScale="1">
        <p:scale>
          <a:sx n="62" d="100"/>
          <a:sy n="62" d="100"/>
        </p:scale>
        <p:origin x="90" y="228"/>
      </p:cViewPr>
      <p:guideLst/>
    </p:cSldViewPr>
  </p:slideViewPr>
  <p:outlineViewPr>
    <p:cViewPr>
      <p:scale>
        <a:sx n="33" d="100"/>
        <a:sy n="33" d="100"/>
      </p:scale>
      <p:origin x="0" y="-11718"/>
    </p:cViewPr>
  </p:outlin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notesMaster" Target="notesMasters/notesMaster1.xml"/><Relationship Id="rId21" Type="http://schemas.openxmlformats.org/officeDocument/2006/relationships/slide" Target="slides/slide18.xml"/><Relationship Id="rId34" Type="http://schemas.openxmlformats.org/officeDocument/2006/relationships/font" Target="fonts/font8.fntdata"/><Relationship Id="rId42" Type="http://schemas.openxmlformats.org/officeDocument/2006/relationships/presProps" Target="presProps.xml"/><Relationship Id="rId47" Type="http://schemas.microsoft.com/office/2015/10/relationships/revisionInfo" Target="revisionInfo.xml"/><Relationship Id="rId7" Type="http://schemas.openxmlformats.org/officeDocument/2006/relationships/slide" Target="slides/slide4.xml"/><Relationship Id="rId2" Type="http://schemas.openxmlformats.org/officeDocument/2006/relationships/slideMaster" Target="slideMasters/slideMaster2.xml"/><Relationship Id="rId16" Type="http://schemas.openxmlformats.org/officeDocument/2006/relationships/slide" Target="slides/slide13.xml"/><Relationship Id="rId29" Type="http://schemas.openxmlformats.org/officeDocument/2006/relationships/font" Target="fonts/font3.fntdata"/><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font" Target="fonts/font6.fntdata"/><Relationship Id="rId37" Type="http://schemas.openxmlformats.org/officeDocument/2006/relationships/font" Target="fonts/font11.fntdata"/><Relationship Id="rId45" Type="http://schemas.openxmlformats.org/officeDocument/2006/relationships/tableStyles" Target="tableStyle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font" Target="fonts/font2.fntdata"/><Relationship Id="rId36" Type="http://schemas.openxmlformats.org/officeDocument/2006/relationships/font" Target="fonts/font10.fntdata"/><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font" Target="fonts/font5.fntdata"/><Relationship Id="rId44" Type="http://schemas.openxmlformats.org/officeDocument/2006/relationships/theme" Target="theme/theme1.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font" Target="fonts/font1.fntdata"/><Relationship Id="rId30" Type="http://schemas.openxmlformats.org/officeDocument/2006/relationships/font" Target="fonts/font4.fntdata"/><Relationship Id="rId35" Type="http://schemas.openxmlformats.org/officeDocument/2006/relationships/font" Target="fonts/font9.fntdata"/><Relationship Id="rId43" Type="http://schemas.openxmlformats.org/officeDocument/2006/relationships/viewProps" Target="viewProps.xml"/><Relationship Id="rId8" Type="http://schemas.openxmlformats.org/officeDocument/2006/relationships/slide" Target="slides/slide5.xml"/><Relationship Id="rId3" Type="http://schemas.openxmlformats.org/officeDocument/2006/relationships/slideMaster" Target="slideMasters/slideMaster3.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font" Target="fonts/font7.fntdata"/><Relationship Id="rId38" Type="http://schemas.openxmlformats.org/officeDocument/2006/relationships/font" Target="fonts/font12.fntdata"/><Relationship Id="rId46" Type="http://schemas.microsoft.com/office/2016/11/relationships/changesInfo" Target="changesInfos/changesInfo1.xml"/><Relationship Id="rId20" Type="http://schemas.openxmlformats.org/officeDocument/2006/relationships/slide" Target="slides/slide17.xml"/><Relationship Id="rId41" Type="http://customschemas.google.com/relationships/presentationmetadata" Target="metadata"/></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Juraj Petrović" userId="0f0ce73e-f782-4785-b8cc-5840a43cb3e0" providerId="ADAL" clId="{110C1507-CB72-404B-AF31-695151A84A4B}"/>
    <pc:docChg chg="undo custSel modSld modMainMaster">
      <pc:chgData name="Juraj Petrović" userId="0f0ce73e-f782-4785-b8cc-5840a43cb3e0" providerId="ADAL" clId="{110C1507-CB72-404B-AF31-695151A84A4B}" dt="2025-07-22T12:03:18.528" v="690" actId="14826"/>
      <pc:docMkLst>
        <pc:docMk/>
      </pc:docMkLst>
      <pc:sldChg chg="modSp mod">
        <pc:chgData name="Juraj Petrović" userId="0f0ce73e-f782-4785-b8cc-5840a43cb3e0" providerId="ADAL" clId="{110C1507-CB72-404B-AF31-695151A84A4B}" dt="2025-07-21T11:23:40.067" v="682" actId="790"/>
        <pc:sldMkLst>
          <pc:docMk/>
          <pc:sldMk cId="0" sldId="256"/>
        </pc:sldMkLst>
        <pc:spChg chg="mod">
          <ac:chgData name="Juraj Petrović" userId="0f0ce73e-f782-4785-b8cc-5840a43cb3e0" providerId="ADAL" clId="{110C1507-CB72-404B-AF31-695151A84A4B}" dt="2025-07-21T11:23:40.067" v="682" actId="790"/>
          <ac:spMkLst>
            <pc:docMk/>
            <pc:sldMk cId="0" sldId="256"/>
            <ac:spMk id="84" creationId="{00000000-0000-0000-0000-000000000000}"/>
          </ac:spMkLst>
        </pc:spChg>
        <pc:spChg chg="mod">
          <ac:chgData name="Juraj Petrović" userId="0f0ce73e-f782-4785-b8cc-5840a43cb3e0" providerId="ADAL" clId="{110C1507-CB72-404B-AF31-695151A84A4B}" dt="2025-07-21T11:23:40.067" v="682" actId="790"/>
          <ac:spMkLst>
            <pc:docMk/>
            <pc:sldMk cId="0" sldId="256"/>
            <ac:spMk id="85" creationId="{00000000-0000-0000-0000-000000000000}"/>
          </ac:spMkLst>
        </pc:spChg>
      </pc:sldChg>
      <pc:sldChg chg="modSp mod">
        <pc:chgData name="Juraj Petrović" userId="0f0ce73e-f782-4785-b8cc-5840a43cb3e0" providerId="ADAL" clId="{110C1507-CB72-404B-AF31-695151A84A4B}" dt="2025-07-21T11:23:40.067" v="682" actId="790"/>
        <pc:sldMkLst>
          <pc:docMk/>
          <pc:sldMk cId="0" sldId="257"/>
        </pc:sldMkLst>
        <pc:spChg chg="mod">
          <ac:chgData name="Juraj Petrović" userId="0f0ce73e-f782-4785-b8cc-5840a43cb3e0" providerId="ADAL" clId="{110C1507-CB72-404B-AF31-695151A84A4B}" dt="2025-07-21T11:23:40.067" v="682" actId="790"/>
          <ac:spMkLst>
            <pc:docMk/>
            <pc:sldMk cId="0" sldId="257"/>
            <ac:spMk id="90" creationId="{00000000-0000-0000-0000-000000000000}"/>
          </ac:spMkLst>
        </pc:spChg>
        <pc:spChg chg="mod">
          <ac:chgData name="Juraj Petrović" userId="0f0ce73e-f782-4785-b8cc-5840a43cb3e0" providerId="ADAL" clId="{110C1507-CB72-404B-AF31-695151A84A4B}" dt="2025-07-21T11:23:40.067" v="682" actId="790"/>
          <ac:spMkLst>
            <pc:docMk/>
            <pc:sldMk cId="0" sldId="257"/>
            <ac:spMk id="91" creationId="{00000000-0000-0000-0000-000000000000}"/>
          </ac:spMkLst>
        </pc:spChg>
      </pc:sldChg>
      <pc:sldChg chg="modSp mod">
        <pc:chgData name="Juraj Petrović" userId="0f0ce73e-f782-4785-b8cc-5840a43cb3e0" providerId="ADAL" clId="{110C1507-CB72-404B-AF31-695151A84A4B}" dt="2025-07-21T11:23:40.067" v="682" actId="790"/>
        <pc:sldMkLst>
          <pc:docMk/>
          <pc:sldMk cId="0" sldId="258"/>
        </pc:sldMkLst>
        <pc:spChg chg="mod">
          <ac:chgData name="Juraj Petrović" userId="0f0ce73e-f782-4785-b8cc-5840a43cb3e0" providerId="ADAL" clId="{110C1507-CB72-404B-AF31-695151A84A4B}" dt="2025-07-21T11:23:40.067" v="682" actId="790"/>
          <ac:spMkLst>
            <pc:docMk/>
            <pc:sldMk cId="0" sldId="258"/>
            <ac:spMk id="96" creationId="{00000000-0000-0000-0000-000000000000}"/>
          </ac:spMkLst>
        </pc:spChg>
        <pc:spChg chg="mod">
          <ac:chgData name="Juraj Petrović" userId="0f0ce73e-f782-4785-b8cc-5840a43cb3e0" providerId="ADAL" clId="{110C1507-CB72-404B-AF31-695151A84A4B}" dt="2025-07-21T11:23:40.067" v="682" actId="790"/>
          <ac:spMkLst>
            <pc:docMk/>
            <pc:sldMk cId="0" sldId="258"/>
            <ac:spMk id="97" creationId="{00000000-0000-0000-0000-000000000000}"/>
          </ac:spMkLst>
        </pc:spChg>
      </pc:sldChg>
      <pc:sldChg chg="modSp mod">
        <pc:chgData name="Juraj Petrović" userId="0f0ce73e-f782-4785-b8cc-5840a43cb3e0" providerId="ADAL" clId="{110C1507-CB72-404B-AF31-695151A84A4B}" dt="2025-07-21T11:23:40.067" v="682" actId="790"/>
        <pc:sldMkLst>
          <pc:docMk/>
          <pc:sldMk cId="0" sldId="259"/>
        </pc:sldMkLst>
        <pc:spChg chg="mod">
          <ac:chgData name="Juraj Petrović" userId="0f0ce73e-f782-4785-b8cc-5840a43cb3e0" providerId="ADAL" clId="{110C1507-CB72-404B-AF31-695151A84A4B}" dt="2025-07-21T11:23:40.067" v="682" actId="790"/>
          <ac:spMkLst>
            <pc:docMk/>
            <pc:sldMk cId="0" sldId="259"/>
            <ac:spMk id="103" creationId="{00000000-0000-0000-0000-000000000000}"/>
          </ac:spMkLst>
        </pc:spChg>
        <pc:spChg chg="mod">
          <ac:chgData name="Juraj Petrović" userId="0f0ce73e-f782-4785-b8cc-5840a43cb3e0" providerId="ADAL" clId="{110C1507-CB72-404B-AF31-695151A84A4B}" dt="2025-07-21T11:23:40.067" v="682" actId="790"/>
          <ac:spMkLst>
            <pc:docMk/>
            <pc:sldMk cId="0" sldId="259"/>
            <ac:spMk id="104" creationId="{00000000-0000-0000-0000-000000000000}"/>
          </ac:spMkLst>
        </pc:spChg>
      </pc:sldChg>
      <pc:sldChg chg="modSp mod">
        <pc:chgData name="Juraj Petrović" userId="0f0ce73e-f782-4785-b8cc-5840a43cb3e0" providerId="ADAL" clId="{110C1507-CB72-404B-AF31-695151A84A4B}" dt="2025-07-21T11:23:40.067" v="682" actId="790"/>
        <pc:sldMkLst>
          <pc:docMk/>
          <pc:sldMk cId="0" sldId="260"/>
        </pc:sldMkLst>
        <pc:spChg chg="mod">
          <ac:chgData name="Juraj Petrović" userId="0f0ce73e-f782-4785-b8cc-5840a43cb3e0" providerId="ADAL" clId="{110C1507-CB72-404B-AF31-695151A84A4B}" dt="2025-07-21T11:23:40.067" v="682" actId="790"/>
          <ac:spMkLst>
            <pc:docMk/>
            <pc:sldMk cId="0" sldId="260"/>
            <ac:spMk id="110" creationId="{00000000-0000-0000-0000-000000000000}"/>
          </ac:spMkLst>
        </pc:spChg>
        <pc:spChg chg="mod">
          <ac:chgData name="Juraj Petrović" userId="0f0ce73e-f782-4785-b8cc-5840a43cb3e0" providerId="ADAL" clId="{110C1507-CB72-404B-AF31-695151A84A4B}" dt="2025-07-21T11:23:40.067" v="682" actId="790"/>
          <ac:spMkLst>
            <pc:docMk/>
            <pc:sldMk cId="0" sldId="260"/>
            <ac:spMk id="111" creationId="{00000000-0000-0000-0000-000000000000}"/>
          </ac:spMkLst>
        </pc:spChg>
      </pc:sldChg>
      <pc:sldChg chg="modSp mod modNotesTx">
        <pc:chgData name="Juraj Petrović" userId="0f0ce73e-f782-4785-b8cc-5840a43cb3e0" providerId="ADAL" clId="{110C1507-CB72-404B-AF31-695151A84A4B}" dt="2025-07-21T11:23:40.067" v="682" actId="790"/>
        <pc:sldMkLst>
          <pc:docMk/>
          <pc:sldMk cId="0" sldId="261"/>
        </pc:sldMkLst>
        <pc:spChg chg="mod">
          <ac:chgData name="Juraj Petrović" userId="0f0ce73e-f782-4785-b8cc-5840a43cb3e0" providerId="ADAL" clId="{110C1507-CB72-404B-AF31-695151A84A4B}" dt="2025-07-21T11:23:40.067" v="682" actId="790"/>
          <ac:spMkLst>
            <pc:docMk/>
            <pc:sldMk cId="0" sldId="261"/>
            <ac:spMk id="117" creationId="{00000000-0000-0000-0000-000000000000}"/>
          </ac:spMkLst>
        </pc:spChg>
        <pc:spChg chg="mod">
          <ac:chgData name="Juraj Petrović" userId="0f0ce73e-f782-4785-b8cc-5840a43cb3e0" providerId="ADAL" clId="{110C1507-CB72-404B-AF31-695151A84A4B}" dt="2025-07-21T11:23:40.067" v="682" actId="790"/>
          <ac:spMkLst>
            <pc:docMk/>
            <pc:sldMk cId="0" sldId="261"/>
            <ac:spMk id="118" creationId="{00000000-0000-0000-0000-000000000000}"/>
          </ac:spMkLst>
        </pc:spChg>
        <pc:spChg chg="mod">
          <ac:chgData name="Juraj Petrović" userId="0f0ce73e-f782-4785-b8cc-5840a43cb3e0" providerId="ADAL" clId="{110C1507-CB72-404B-AF31-695151A84A4B}" dt="2025-07-21T11:23:40.067" v="682" actId="790"/>
          <ac:spMkLst>
            <pc:docMk/>
            <pc:sldMk cId="0" sldId="261"/>
            <ac:spMk id="120" creationId="{00000000-0000-0000-0000-000000000000}"/>
          </ac:spMkLst>
        </pc:spChg>
      </pc:sldChg>
      <pc:sldChg chg="modSp mod modNotesTx">
        <pc:chgData name="Juraj Petrović" userId="0f0ce73e-f782-4785-b8cc-5840a43cb3e0" providerId="ADAL" clId="{110C1507-CB72-404B-AF31-695151A84A4B}" dt="2025-07-21T11:23:40.067" v="682" actId="790"/>
        <pc:sldMkLst>
          <pc:docMk/>
          <pc:sldMk cId="0" sldId="262"/>
        </pc:sldMkLst>
        <pc:spChg chg="mod">
          <ac:chgData name="Juraj Petrović" userId="0f0ce73e-f782-4785-b8cc-5840a43cb3e0" providerId="ADAL" clId="{110C1507-CB72-404B-AF31-695151A84A4B}" dt="2025-07-21T11:23:40.067" v="682" actId="790"/>
          <ac:spMkLst>
            <pc:docMk/>
            <pc:sldMk cId="0" sldId="262"/>
            <ac:spMk id="126" creationId="{00000000-0000-0000-0000-000000000000}"/>
          </ac:spMkLst>
        </pc:spChg>
        <pc:spChg chg="mod">
          <ac:chgData name="Juraj Petrović" userId="0f0ce73e-f782-4785-b8cc-5840a43cb3e0" providerId="ADAL" clId="{110C1507-CB72-404B-AF31-695151A84A4B}" dt="2025-07-21T11:23:40.067" v="682" actId="790"/>
          <ac:spMkLst>
            <pc:docMk/>
            <pc:sldMk cId="0" sldId="262"/>
            <ac:spMk id="127" creationId="{00000000-0000-0000-0000-000000000000}"/>
          </ac:spMkLst>
        </pc:spChg>
        <pc:spChg chg="mod">
          <ac:chgData name="Juraj Petrović" userId="0f0ce73e-f782-4785-b8cc-5840a43cb3e0" providerId="ADAL" clId="{110C1507-CB72-404B-AF31-695151A84A4B}" dt="2025-07-21T11:23:40.067" v="682" actId="790"/>
          <ac:spMkLst>
            <pc:docMk/>
            <pc:sldMk cId="0" sldId="262"/>
            <ac:spMk id="128" creationId="{00000000-0000-0000-0000-000000000000}"/>
          </ac:spMkLst>
        </pc:spChg>
        <pc:spChg chg="mod">
          <ac:chgData name="Juraj Petrović" userId="0f0ce73e-f782-4785-b8cc-5840a43cb3e0" providerId="ADAL" clId="{110C1507-CB72-404B-AF31-695151A84A4B}" dt="2025-07-21T11:23:40.067" v="682" actId="790"/>
          <ac:spMkLst>
            <pc:docMk/>
            <pc:sldMk cId="0" sldId="262"/>
            <ac:spMk id="129" creationId="{00000000-0000-0000-0000-000000000000}"/>
          </ac:spMkLst>
        </pc:spChg>
        <pc:spChg chg="mod">
          <ac:chgData name="Juraj Petrović" userId="0f0ce73e-f782-4785-b8cc-5840a43cb3e0" providerId="ADAL" clId="{110C1507-CB72-404B-AF31-695151A84A4B}" dt="2025-07-21T11:23:40.067" v="682" actId="790"/>
          <ac:spMkLst>
            <pc:docMk/>
            <pc:sldMk cId="0" sldId="262"/>
            <ac:spMk id="130" creationId="{00000000-0000-0000-0000-000000000000}"/>
          </ac:spMkLst>
        </pc:spChg>
        <pc:spChg chg="mod">
          <ac:chgData name="Juraj Petrović" userId="0f0ce73e-f782-4785-b8cc-5840a43cb3e0" providerId="ADAL" clId="{110C1507-CB72-404B-AF31-695151A84A4B}" dt="2025-07-21T11:23:40.067" v="682" actId="790"/>
          <ac:spMkLst>
            <pc:docMk/>
            <pc:sldMk cId="0" sldId="262"/>
            <ac:spMk id="132" creationId="{00000000-0000-0000-0000-000000000000}"/>
          </ac:spMkLst>
        </pc:spChg>
      </pc:sldChg>
      <pc:sldChg chg="modSp mod">
        <pc:chgData name="Juraj Petrović" userId="0f0ce73e-f782-4785-b8cc-5840a43cb3e0" providerId="ADAL" clId="{110C1507-CB72-404B-AF31-695151A84A4B}" dt="2025-07-21T11:23:40.067" v="682" actId="790"/>
        <pc:sldMkLst>
          <pc:docMk/>
          <pc:sldMk cId="0" sldId="263"/>
        </pc:sldMkLst>
        <pc:spChg chg="mod">
          <ac:chgData name="Juraj Petrović" userId="0f0ce73e-f782-4785-b8cc-5840a43cb3e0" providerId="ADAL" clId="{110C1507-CB72-404B-AF31-695151A84A4B}" dt="2025-07-21T11:23:40.067" v="682" actId="790"/>
          <ac:spMkLst>
            <pc:docMk/>
            <pc:sldMk cId="0" sldId="263"/>
            <ac:spMk id="138" creationId="{00000000-0000-0000-0000-000000000000}"/>
          </ac:spMkLst>
        </pc:spChg>
        <pc:spChg chg="mod">
          <ac:chgData name="Juraj Petrović" userId="0f0ce73e-f782-4785-b8cc-5840a43cb3e0" providerId="ADAL" clId="{110C1507-CB72-404B-AF31-695151A84A4B}" dt="2025-07-21T11:23:40.067" v="682" actId="790"/>
          <ac:spMkLst>
            <pc:docMk/>
            <pc:sldMk cId="0" sldId="263"/>
            <ac:spMk id="139" creationId="{00000000-0000-0000-0000-000000000000}"/>
          </ac:spMkLst>
        </pc:spChg>
        <pc:spChg chg="mod">
          <ac:chgData name="Juraj Petrović" userId="0f0ce73e-f782-4785-b8cc-5840a43cb3e0" providerId="ADAL" clId="{110C1507-CB72-404B-AF31-695151A84A4B}" dt="2025-07-21T11:23:40.067" v="682" actId="790"/>
          <ac:spMkLst>
            <pc:docMk/>
            <pc:sldMk cId="0" sldId="263"/>
            <ac:spMk id="141" creationId="{00000000-0000-0000-0000-000000000000}"/>
          </ac:spMkLst>
        </pc:spChg>
      </pc:sldChg>
      <pc:sldChg chg="modSp mod">
        <pc:chgData name="Juraj Petrović" userId="0f0ce73e-f782-4785-b8cc-5840a43cb3e0" providerId="ADAL" clId="{110C1507-CB72-404B-AF31-695151A84A4B}" dt="2025-07-21T11:23:40.067" v="682" actId="790"/>
        <pc:sldMkLst>
          <pc:docMk/>
          <pc:sldMk cId="0" sldId="264"/>
        </pc:sldMkLst>
        <pc:spChg chg="mod">
          <ac:chgData name="Juraj Petrović" userId="0f0ce73e-f782-4785-b8cc-5840a43cb3e0" providerId="ADAL" clId="{110C1507-CB72-404B-AF31-695151A84A4B}" dt="2025-07-21T11:23:40.067" v="682" actId="790"/>
          <ac:spMkLst>
            <pc:docMk/>
            <pc:sldMk cId="0" sldId="264"/>
            <ac:spMk id="147" creationId="{00000000-0000-0000-0000-000000000000}"/>
          </ac:spMkLst>
        </pc:spChg>
        <pc:spChg chg="mod">
          <ac:chgData name="Juraj Petrović" userId="0f0ce73e-f782-4785-b8cc-5840a43cb3e0" providerId="ADAL" clId="{110C1507-CB72-404B-AF31-695151A84A4B}" dt="2025-07-21T11:23:40.067" v="682" actId="790"/>
          <ac:spMkLst>
            <pc:docMk/>
            <pc:sldMk cId="0" sldId="264"/>
            <ac:spMk id="148" creationId="{00000000-0000-0000-0000-000000000000}"/>
          </ac:spMkLst>
        </pc:spChg>
        <pc:spChg chg="mod">
          <ac:chgData name="Juraj Petrović" userId="0f0ce73e-f782-4785-b8cc-5840a43cb3e0" providerId="ADAL" clId="{110C1507-CB72-404B-AF31-695151A84A4B}" dt="2025-07-21T11:23:40.067" v="682" actId="790"/>
          <ac:spMkLst>
            <pc:docMk/>
            <pc:sldMk cId="0" sldId="264"/>
            <ac:spMk id="151" creationId="{00000000-0000-0000-0000-000000000000}"/>
          </ac:spMkLst>
        </pc:spChg>
      </pc:sldChg>
      <pc:sldChg chg="modSp mod modNotesTx">
        <pc:chgData name="Juraj Petrović" userId="0f0ce73e-f782-4785-b8cc-5840a43cb3e0" providerId="ADAL" clId="{110C1507-CB72-404B-AF31-695151A84A4B}" dt="2025-07-21T11:23:40.067" v="682" actId="790"/>
        <pc:sldMkLst>
          <pc:docMk/>
          <pc:sldMk cId="0" sldId="265"/>
        </pc:sldMkLst>
        <pc:spChg chg="mod">
          <ac:chgData name="Juraj Petrović" userId="0f0ce73e-f782-4785-b8cc-5840a43cb3e0" providerId="ADAL" clId="{110C1507-CB72-404B-AF31-695151A84A4B}" dt="2025-07-21T11:23:40.067" v="682" actId="790"/>
          <ac:spMkLst>
            <pc:docMk/>
            <pc:sldMk cId="0" sldId="265"/>
            <ac:spMk id="157" creationId="{00000000-0000-0000-0000-000000000000}"/>
          </ac:spMkLst>
        </pc:spChg>
        <pc:spChg chg="mod">
          <ac:chgData name="Juraj Petrović" userId="0f0ce73e-f782-4785-b8cc-5840a43cb3e0" providerId="ADAL" clId="{110C1507-CB72-404B-AF31-695151A84A4B}" dt="2025-07-21T11:23:40.067" v="682" actId="790"/>
          <ac:spMkLst>
            <pc:docMk/>
            <pc:sldMk cId="0" sldId="265"/>
            <ac:spMk id="158" creationId="{00000000-0000-0000-0000-000000000000}"/>
          </ac:spMkLst>
        </pc:spChg>
        <pc:spChg chg="mod">
          <ac:chgData name="Juraj Petrović" userId="0f0ce73e-f782-4785-b8cc-5840a43cb3e0" providerId="ADAL" clId="{110C1507-CB72-404B-AF31-695151A84A4B}" dt="2025-07-21T11:23:40.067" v="682" actId="790"/>
          <ac:spMkLst>
            <pc:docMk/>
            <pc:sldMk cId="0" sldId="265"/>
            <ac:spMk id="160" creationId="{00000000-0000-0000-0000-000000000000}"/>
          </ac:spMkLst>
        </pc:spChg>
      </pc:sldChg>
      <pc:sldChg chg="modSp mod modNotesTx">
        <pc:chgData name="Juraj Petrović" userId="0f0ce73e-f782-4785-b8cc-5840a43cb3e0" providerId="ADAL" clId="{110C1507-CB72-404B-AF31-695151A84A4B}" dt="2025-07-21T11:23:40.067" v="682" actId="790"/>
        <pc:sldMkLst>
          <pc:docMk/>
          <pc:sldMk cId="0" sldId="266"/>
        </pc:sldMkLst>
        <pc:spChg chg="mod">
          <ac:chgData name="Juraj Petrović" userId="0f0ce73e-f782-4785-b8cc-5840a43cb3e0" providerId="ADAL" clId="{110C1507-CB72-404B-AF31-695151A84A4B}" dt="2025-07-21T11:23:40.067" v="682" actId="790"/>
          <ac:spMkLst>
            <pc:docMk/>
            <pc:sldMk cId="0" sldId="266"/>
            <ac:spMk id="166" creationId="{00000000-0000-0000-0000-000000000000}"/>
          </ac:spMkLst>
        </pc:spChg>
        <pc:spChg chg="mod">
          <ac:chgData name="Juraj Petrović" userId="0f0ce73e-f782-4785-b8cc-5840a43cb3e0" providerId="ADAL" clId="{110C1507-CB72-404B-AF31-695151A84A4B}" dt="2025-07-21T11:23:40.067" v="682" actId="790"/>
          <ac:spMkLst>
            <pc:docMk/>
            <pc:sldMk cId="0" sldId="266"/>
            <ac:spMk id="167" creationId="{00000000-0000-0000-0000-000000000000}"/>
          </ac:spMkLst>
        </pc:spChg>
        <pc:spChg chg="mod">
          <ac:chgData name="Juraj Petrović" userId="0f0ce73e-f782-4785-b8cc-5840a43cb3e0" providerId="ADAL" clId="{110C1507-CB72-404B-AF31-695151A84A4B}" dt="2025-07-21T11:23:40.067" v="682" actId="790"/>
          <ac:spMkLst>
            <pc:docMk/>
            <pc:sldMk cId="0" sldId="266"/>
            <ac:spMk id="170" creationId="{00000000-0000-0000-0000-000000000000}"/>
          </ac:spMkLst>
        </pc:spChg>
      </pc:sldChg>
      <pc:sldChg chg="modSp mod modNotesTx">
        <pc:chgData name="Juraj Petrović" userId="0f0ce73e-f782-4785-b8cc-5840a43cb3e0" providerId="ADAL" clId="{110C1507-CB72-404B-AF31-695151A84A4B}" dt="2025-07-21T11:23:40.067" v="682" actId="790"/>
        <pc:sldMkLst>
          <pc:docMk/>
          <pc:sldMk cId="0" sldId="267"/>
        </pc:sldMkLst>
        <pc:spChg chg="mod">
          <ac:chgData name="Juraj Petrović" userId="0f0ce73e-f782-4785-b8cc-5840a43cb3e0" providerId="ADAL" clId="{110C1507-CB72-404B-AF31-695151A84A4B}" dt="2025-07-21T11:23:40.067" v="682" actId="790"/>
          <ac:spMkLst>
            <pc:docMk/>
            <pc:sldMk cId="0" sldId="267"/>
            <ac:spMk id="176" creationId="{00000000-0000-0000-0000-000000000000}"/>
          </ac:spMkLst>
        </pc:spChg>
        <pc:spChg chg="mod">
          <ac:chgData name="Juraj Petrović" userId="0f0ce73e-f782-4785-b8cc-5840a43cb3e0" providerId="ADAL" clId="{110C1507-CB72-404B-AF31-695151A84A4B}" dt="2025-07-21T11:23:40.067" v="682" actId="790"/>
          <ac:spMkLst>
            <pc:docMk/>
            <pc:sldMk cId="0" sldId="267"/>
            <ac:spMk id="177" creationId="{00000000-0000-0000-0000-000000000000}"/>
          </ac:spMkLst>
        </pc:spChg>
        <pc:spChg chg="mod">
          <ac:chgData name="Juraj Petrović" userId="0f0ce73e-f782-4785-b8cc-5840a43cb3e0" providerId="ADAL" clId="{110C1507-CB72-404B-AF31-695151A84A4B}" dt="2025-07-21T11:23:40.067" v="682" actId="790"/>
          <ac:spMkLst>
            <pc:docMk/>
            <pc:sldMk cId="0" sldId="267"/>
            <ac:spMk id="179" creationId="{00000000-0000-0000-0000-000000000000}"/>
          </ac:spMkLst>
        </pc:spChg>
      </pc:sldChg>
      <pc:sldChg chg="modSp mod">
        <pc:chgData name="Juraj Petrović" userId="0f0ce73e-f782-4785-b8cc-5840a43cb3e0" providerId="ADAL" clId="{110C1507-CB72-404B-AF31-695151A84A4B}" dt="2025-07-21T11:23:40.067" v="682" actId="790"/>
        <pc:sldMkLst>
          <pc:docMk/>
          <pc:sldMk cId="0" sldId="268"/>
        </pc:sldMkLst>
        <pc:spChg chg="mod">
          <ac:chgData name="Juraj Petrović" userId="0f0ce73e-f782-4785-b8cc-5840a43cb3e0" providerId="ADAL" clId="{110C1507-CB72-404B-AF31-695151A84A4B}" dt="2025-07-21T11:23:40.067" v="682" actId="790"/>
          <ac:spMkLst>
            <pc:docMk/>
            <pc:sldMk cId="0" sldId="268"/>
            <ac:spMk id="185" creationId="{00000000-0000-0000-0000-000000000000}"/>
          </ac:spMkLst>
        </pc:spChg>
        <pc:spChg chg="mod">
          <ac:chgData name="Juraj Petrović" userId="0f0ce73e-f782-4785-b8cc-5840a43cb3e0" providerId="ADAL" clId="{110C1507-CB72-404B-AF31-695151A84A4B}" dt="2025-07-21T11:23:40.067" v="682" actId="790"/>
          <ac:spMkLst>
            <pc:docMk/>
            <pc:sldMk cId="0" sldId="268"/>
            <ac:spMk id="186" creationId="{00000000-0000-0000-0000-000000000000}"/>
          </ac:spMkLst>
        </pc:spChg>
        <pc:spChg chg="mod">
          <ac:chgData name="Juraj Petrović" userId="0f0ce73e-f782-4785-b8cc-5840a43cb3e0" providerId="ADAL" clId="{110C1507-CB72-404B-AF31-695151A84A4B}" dt="2025-07-21T11:23:40.067" v="682" actId="790"/>
          <ac:spMkLst>
            <pc:docMk/>
            <pc:sldMk cId="0" sldId="268"/>
            <ac:spMk id="187" creationId="{00000000-0000-0000-0000-000000000000}"/>
          </ac:spMkLst>
        </pc:spChg>
        <pc:spChg chg="mod">
          <ac:chgData name="Juraj Petrović" userId="0f0ce73e-f782-4785-b8cc-5840a43cb3e0" providerId="ADAL" clId="{110C1507-CB72-404B-AF31-695151A84A4B}" dt="2025-07-21T11:23:40.067" v="682" actId="790"/>
          <ac:spMkLst>
            <pc:docMk/>
            <pc:sldMk cId="0" sldId="268"/>
            <ac:spMk id="189" creationId="{00000000-0000-0000-0000-000000000000}"/>
          </ac:spMkLst>
        </pc:spChg>
      </pc:sldChg>
      <pc:sldChg chg="modSp mod modNotesTx">
        <pc:chgData name="Juraj Petrović" userId="0f0ce73e-f782-4785-b8cc-5840a43cb3e0" providerId="ADAL" clId="{110C1507-CB72-404B-AF31-695151A84A4B}" dt="2025-07-21T11:23:40.067" v="682" actId="790"/>
        <pc:sldMkLst>
          <pc:docMk/>
          <pc:sldMk cId="0" sldId="269"/>
        </pc:sldMkLst>
        <pc:spChg chg="mod">
          <ac:chgData name="Juraj Petrović" userId="0f0ce73e-f782-4785-b8cc-5840a43cb3e0" providerId="ADAL" clId="{110C1507-CB72-404B-AF31-695151A84A4B}" dt="2025-07-21T11:23:40.067" v="682" actId="790"/>
          <ac:spMkLst>
            <pc:docMk/>
            <pc:sldMk cId="0" sldId="269"/>
            <ac:spMk id="195" creationId="{00000000-0000-0000-0000-000000000000}"/>
          </ac:spMkLst>
        </pc:spChg>
        <pc:spChg chg="mod">
          <ac:chgData name="Juraj Petrović" userId="0f0ce73e-f782-4785-b8cc-5840a43cb3e0" providerId="ADAL" clId="{110C1507-CB72-404B-AF31-695151A84A4B}" dt="2025-07-21T11:23:40.067" v="682" actId="790"/>
          <ac:spMkLst>
            <pc:docMk/>
            <pc:sldMk cId="0" sldId="269"/>
            <ac:spMk id="196" creationId="{00000000-0000-0000-0000-000000000000}"/>
          </ac:spMkLst>
        </pc:spChg>
        <pc:spChg chg="mod">
          <ac:chgData name="Juraj Petrović" userId="0f0ce73e-f782-4785-b8cc-5840a43cb3e0" providerId="ADAL" clId="{110C1507-CB72-404B-AF31-695151A84A4B}" dt="2025-07-21T11:23:40.067" v="682" actId="790"/>
          <ac:spMkLst>
            <pc:docMk/>
            <pc:sldMk cId="0" sldId="269"/>
            <ac:spMk id="197" creationId="{00000000-0000-0000-0000-000000000000}"/>
          </ac:spMkLst>
        </pc:spChg>
        <pc:spChg chg="mod">
          <ac:chgData name="Juraj Petrović" userId="0f0ce73e-f782-4785-b8cc-5840a43cb3e0" providerId="ADAL" clId="{110C1507-CB72-404B-AF31-695151A84A4B}" dt="2025-07-21T11:23:40.067" v="682" actId="790"/>
          <ac:spMkLst>
            <pc:docMk/>
            <pc:sldMk cId="0" sldId="269"/>
            <ac:spMk id="198" creationId="{00000000-0000-0000-0000-000000000000}"/>
          </ac:spMkLst>
        </pc:spChg>
        <pc:spChg chg="mod">
          <ac:chgData name="Juraj Petrović" userId="0f0ce73e-f782-4785-b8cc-5840a43cb3e0" providerId="ADAL" clId="{110C1507-CB72-404B-AF31-695151A84A4B}" dt="2025-07-21T11:23:40.067" v="682" actId="790"/>
          <ac:spMkLst>
            <pc:docMk/>
            <pc:sldMk cId="0" sldId="269"/>
            <ac:spMk id="200" creationId="{00000000-0000-0000-0000-000000000000}"/>
          </ac:spMkLst>
        </pc:spChg>
        <pc:spChg chg="mod">
          <ac:chgData name="Juraj Petrović" userId="0f0ce73e-f782-4785-b8cc-5840a43cb3e0" providerId="ADAL" clId="{110C1507-CB72-404B-AF31-695151A84A4B}" dt="2025-07-21T11:23:40.067" v="682" actId="790"/>
          <ac:spMkLst>
            <pc:docMk/>
            <pc:sldMk cId="0" sldId="269"/>
            <ac:spMk id="201" creationId="{00000000-0000-0000-0000-000000000000}"/>
          </ac:spMkLst>
        </pc:spChg>
      </pc:sldChg>
      <pc:sldChg chg="modSp mod modNotesTx">
        <pc:chgData name="Juraj Petrović" userId="0f0ce73e-f782-4785-b8cc-5840a43cb3e0" providerId="ADAL" clId="{110C1507-CB72-404B-AF31-695151A84A4B}" dt="2025-07-21T11:23:40.067" v="682" actId="790"/>
        <pc:sldMkLst>
          <pc:docMk/>
          <pc:sldMk cId="0" sldId="270"/>
        </pc:sldMkLst>
        <pc:spChg chg="mod">
          <ac:chgData name="Juraj Petrović" userId="0f0ce73e-f782-4785-b8cc-5840a43cb3e0" providerId="ADAL" clId="{110C1507-CB72-404B-AF31-695151A84A4B}" dt="2025-07-21T11:23:40.067" v="682" actId="790"/>
          <ac:spMkLst>
            <pc:docMk/>
            <pc:sldMk cId="0" sldId="270"/>
            <ac:spMk id="207" creationId="{00000000-0000-0000-0000-000000000000}"/>
          </ac:spMkLst>
        </pc:spChg>
        <pc:spChg chg="mod">
          <ac:chgData name="Juraj Petrović" userId="0f0ce73e-f782-4785-b8cc-5840a43cb3e0" providerId="ADAL" clId="{110C1507-CB72-404B-AF31-695151A84A4B}" dt="2025-07-21T11:23:40.067" v="682" actId="790"/>
          <ac:spMkLst>
            <pc:docMk/>
            <pc:sldMk cId="0" sldId="270"/>
            <ac:spMk id="208" creationId="{00000000-0000-0000-0000-000000000000}"/>
          </ac:spMkLst>
        </pc:spChg>
        <pc:spChg chg="mod">
          <ac:chgData name="Juraj Petrović" userId="0f0ce73e-f782-4785-b8cc-5840a43cb3e0" providerId="ADAL" clId="{110C1507-CB72-404B-AF31-695151A84A4B}" dt="2025-07-21T11:23:40.067" v="682" actId="790"/>
          <ac:spMkLst>
            <pc:docMk/>
            <pc:sldMk cId="0" sldId="270"/>
            <ac:spMk id="211" creationId="{00000000-0000-0000-0000-000000000000}"/>
          </ac:spMkLst>
        </pc:spChg>
      </pc:sldChg>
      <pc:sldChg chg="modSp mod">
        <pc:chgData name="Juraj Petrović" userId="0f0ce73e-f782-4785-b8cc-5840a43cb3e0" providerId="ADAL" clId="{110C1507-CB72-404B-AF31-695151A84A4B}" dt="2025-07-21T11:23:40.067" v="682" actId="790"/>
        <pc:sldMkLst>
          <pc:docMk/>
          <pc:sldMk cId="0" sldId="271"/>
        </pc:sldMkLst>
        <pc:spChg chg="mod">
          <ac:chgData name="Juraj Petrović" userId="0f0ce73e-f782-4785-b8cc-5840a43cb3e0" providerId="ADAL" clId="{110C1507-CB72-404B-AF31-695151A84A4B}" dt="2025-07-21T11:16:50.456" v="557" actId="20577"/>
          <ac:spMkLst>
            <pc:docMk/>
            <pc:sldMk cId="0" sldId="271"/>
            <ac:spMk id="217" creationId="{00000000-0000-0000-0000-000000000000}"/>
          </ac:spMkLst>
        </pc:spChg>
        <pc:spChg chg="mod">
          <ac:chgData name="Juraj Petrović" userId="0f0ce73e-f782-4785-b8cc-5840a43cb3e0" providerId="ADAL" clId="{110C1507-CB72-404B-AF31-695151A84A4B}" dt="2025-07-21T11:23:40.067" v="682" actId="790"/>
          <ac:spMkLst>
            <pc:docMk/>
            <pc:sldMk cId="0" sldId="271"/>
            <ac:spMk id="219" creationId="{00000000-0000-0000-0000-000000000000}"/>
          </ac:spMkLst>
        </pc:spChg>
        <pc:spChg chg="mod">
          <ac:chgData name="Juraj Petrović" userId="0f0ce73e-f782-4785-b8cc-5840a43cb3e0" providerId="ADAL" clId="{110C1507-CB72-404B-AF31-695151A84A4B}" dt="2025-07-21T11:23:40.067" v="682" actId="790"/>
          <ac:spMkLst>
            <pc:docMk/>
            <pc:sldMk cId="0" sldId="271"/>
            <ac:spMk id="220" creationId="{00000000-0000-0000-0000-000000000000}"/>
          </ac:spMkLst>
        </pc:spChg>
        <pc:spChg chg="mod">
          <ac:chgData name="Juraj Petrović" userId="0f0ce73e-f782-4785-b8cc-5840a43cb3e0" providerId="ADAL" clId="{110C1507-CB72-404B-AF31-695151A84A4B}" dt="2025-07-21T11:23:40.067" v="682" actId="790"/>
          <ac:spMkLst>
            <pc:docMk/>
            <pc:sldMk cId="0" sldId="271"/>
            <ac:spMk id="221" creationId="{00000000-0000-0000-0000-000000000000}"/>
          </ac:spMkLst>
        </pc:spChg>
        <pc:spChg chg="mod">
          <ac:chgData name="Juraj Petrović" userId="0f0ce73e-f782-4785-b8cc-5840a43cb3e0" providerId="ADAL" clId="{110C1507-CB72-404B-AF31-695151A84A4B}" dt="2025-07-21T11:23:40.067" v="682" actId="790"/>
          <ac:spMkLst>
            <pc:docMk/>
            <pc:sldMk cId="0" sldId="271"/>
            <ac:spMk id="223" creationId="{00000000-0000-0000-0000-000000000000}"/>
          </ac:spMkLst>
        </pc:spChg>
        <pc:spChg chg="mod">
          <ac:chgData name="Juraj Petrović" userId="0f0ce73e-f782-4785-b8cc-5840a43cb3e0" providerId="ADAL" clId="{110C1507-CB72-404B-AF31-695151A84A4B}" dt="2025-07-21T11:23:40.067" v="682" actId="790"/>
          <ac:spMkLst>
            <pc:docMk/>
            <pc:sldMk cId="0" sldId="271"/>
            <ac:spMk id="224" creationId="{00000000-0000-0000-0000-000000000000}"/>
          </ac:spMkLst>
        </pc:spChg>
        <pc:spChg chg="mod">
          <ac:chgData name="Juraj Petrović" userId="0f0ce73e-f782-4785-b8cc-5840a43cb3e0" providerId="ADAL" clId="{110C1507-CB72-404B-AF31-695151A84A4B}" dt="2025-07-21T11:23:40.067" v="682" actId="790"/>
          <ac:spMkLst>
            <pc:docMk/>
            <pc:sldMk cId="0" sldId="271"/>
            <ac:spMk id="225" creationId="{00000000-0000-0000-0000-000000000000}"/>
          </ac:spMkLst>
        </pc:spChg>
        <pc:spChg chg="mod">
          <ac:chgData name="Juraj Petrović" userId="0f0ce73e-f782-4785-b8cc-5840a43cb3e0" providerId="ADAL" clId="{110C1507-CB72-404B-AF31-695151A84A4B}" dt="2025-07-21T11:23:40.067" v="682" actId="790"/>
          <ac:spMkLst>
            <pc:docMk/>
            <pc:sldMk cId="0" sldId="271"/>
            <ac:spMk id="227" creationId="{00000000-0000-0000-0000-000000000000}"/>
          </ac:spMkLst>
        </pc:spChg>
        <pc:spChg chg="mod">
          <ac:chgData name="Juraj Petrović" userId="0f0ce73e-f782-4785-b8cc-5840a43cb3e0" providerId="ADAL" clId="{110C1507-CB72-404B-AF31-695151A84A4B}" dt="2025-07-21T11:23:40.067" v="682" actId="790"/>
          <ac:spMkLst>
            <pc:docMk/>
            <pc:sldMk cId="0" sldId="271"/>
            <ac:spMk id="228" creationId="{00000000-0000-0000-0000-000000000000}"/>
          </ac:spMkLst>
        </pc:spChg>
        <pc:spChg chg="mod">
          <ac:chgData name="Juraj Petrović" userId="0f0ce73e-f782-4785-b8cc-5840a43cb3e0" providerId="ADAL" clId="{110C1507-CB72-404B-AF31-695151A84A4B}" dt="2025-07-21T11:23:40.067" v="682" actId="790"/>
          <ac:spMkLst>
            <pc:docMk/>
            <pc:sldMk cId="0" sldId="271"/>
            <ac:spMk id="234" creationId="{00000000-0000-0000-0000-000000000000}"/>
          </ac:spMkLst>
        </pc:spChg>
        <pc:spChg chg="mod">
          <ac:chgData name="Juraj Petrović" userId="0f0ce73e-f782-4785-b8cc-5840a43cb3e0" providerId="ADAL" clId="{110C1507-CB72-404B-AF31-695151A84A4B}" dt="2025-07-21T11:17:37.802" v="570" actId="20577"/>
          <ac:spMkLst>
            <pc:docMk/>
            <pc:sldMk cId="0" sldId="271"/>
            <ac:spMk id="235" creationId="{00000000-0000-0000-0000-000000000000}"/>
          </ac:spMkLst>
        </pc:spChg>
        <pc:spChg chg="mod">
          <ac:chgData name="Juraj Petrović" userId="0f0ce73e-f782-4785-b8cc-5840a43cb3e0" providerId="ADAL" clId="{110C1507-CB72-404B-AF31-695151A84A4B}" dt="2025-07-21T11:23:40.067" v="682" actId="790"/>
          <ac:spMkLst>
            <pc:docMk/>
            <pc:sldMk cId="0" sldId="271"/>
            <ac:spMk id="237" creationId="{00000000-0000-0000-0000-000000000000}"/>
          </ac:spMkLst>
        </pc:spChg>
        <pc:grpChg chg="mod">
          <ac:chgData name="Juraj Petrović" userId="0f0ce73e-f782-4785-b8cc-5840a43cb3e0" providerId="ADAL" clId="{110C1507-CB72-404B-AF31-695151A84A4B}" dt="2025-07-21T11:16:49.855" v="556" actId="14100"/>
          <ac:grpSpMkLst>
            <pc:docMk/>
            <pc:sldMk cId="0" sldId="271"/>
            <ac:grpSpMk id="226" creationId="{00000000-0000-0000-0000-000000000000}"/>
          </ac:grpSpMkLst>
        </pc:grpChg>
        <pc:grpChg chg="mod">
          <ac:chgData name="Juraj Petrović" userId="0f0ce73e-f782-4785-b8cc-5840a43cb3e0" providerId="ADAL" clId="{110C1507-CB72-404B-AF31-695151A84A4B}" dt="2025-07-21T11:16:55.556" v="559" actId="14100"/>
          <ac:grpSpMkLst>
            <pc:docMk/>
            <pc:sldMk cId="0" sldId="271"/>
            <ac:grpSpMk id="236" creationId="{00000000-0000-0000-0000-000000000000}"/>
          </ac:grpSpMkLst>
        </pc:grpChg>
      </pc:sldChg>
      <pc:sldChg chg="modSp mod modNotesTx">
        <pc:chgData name="Juraj Petrović" userId="0f0ce73e-f782-4785-b8cc-5840a43cb3e0" providerId="ADAL" clId="{110C1507-CB72-404B-AF31-695151A84A4B}" dt="2025-07-21T11:23:40.067" v="682" actId="790"/>
        <pc:sldMkLst>
          <pc:docMk/>
          <pc:sldMk cId="0" sldId="272"/>
        </pc:sldMkLst>
        <pc:spChg chg="mod">
          <ac:chgData name="Juraj Petrović" userId="0f0ce73e-f782-4785-b8cc-5840a43cb3e0" providerId="ADAL" clId="{110C1507-CB72-404B-AF31-695151A84A4B}" dt="2025-07-21T11:23:40.067" v="682" actId="790"/>
          <ac:spMkLst>
            <pc:docMk/>
            <pc:sldMk cId="0" sldId="272"/>
            <ac:spMk id="243" creationId="{00000000-0000-0000-0000-000000000000}"/>
          </ac:spMkLst>
        </pc:spChg>
        <pc:spChg chg="mod">
          <ac:chgData name="Juraj Petrović" userId="0f0ce73e-f782-4785-b8cc-5840a43cb3e0" providerId="ADAL" clId="{110C1507-CB72-404B-AF31-695151A84A4B}" dt="2025-07-21T11:23:40.067" v="682" actId="790"/>
          <ac:spMkLst>
            <pc:docMk/>
            <pc:sldMk cId="0" sldId="272"/>
            <ac:spMk id="244" creationId="{00000000-0000-0000-0000-000000000000}"/>
          </ac:spMkLst>
        </pc:spChg>
        <pc:spChg chg="mod">
          <ac:chgData name="Juraj Petrović" userId="0f0ce73e-f782-4785-b8cc-5840a43cb3e0" providerId="ADAL" clId="{110C1507-CB72-404B-AF31-695151A84A4B}" dt="2025-07-21T11:23:40.067" v="682" actId="790"/>
          <ac:spMkLst>
            <pc:docMk/>
            <pc:sldMk cId="0" sldId="272"/>
            <ac:spMk id="246" creationId="{00000000-0000-0000-0000-000000000000}"/>
          </ac:spMkLst>
        </pc:spChg>
      </pc:sldChg>
      <pc:sldChg chg="modSp mod">
        <pc:chgData name="Juraj Petrović" userId="0f0ce73e-f782-4785-b8cc-5840a43cb3e0" providerId="ADAL" clId="{110C1507-CB72-404B-AF31-695151A84A4B}" dt="2025-07-21T11:23:40.067" v="682" actId="790"/>
        <pc:sldMkLst>
          <pc:docMk/>
          <pc:sldMk cId="0" sldId="273"/>
        </pc:sldMkLst>
        <pc:spChg chg="mod">
          <ac:chgData name="Juraj Petrović" userId="0f0ce73e-f782-4785-b8cc-5840a43cb3e0" providerId="ADAL" clId="{110C1507-CB72-404B-AF31-695151A84A4B}" dt="2025-07-21T11:23:40.067" v="682" actId="790"/>
          <ac:spMkLst>
            <pc:docMk/>
            <pc:sldMk cId="0" sldId="273"/>
            <ac:spMk id="251" creationId="{00000000-0000-0000-0000-000000000000}"/>
          </ac:spMkLst>
        </pc:spChg>
        <pc:spChg chg="mod">
          <ac:chgData name="Juraj Petrović" userId="0f0ce73e-f782-4785-b8cc-5840a43cb3e0" providerId="ADAL" clId="{110C1507-CB72-404B-AF31-695151A84A4B}" dt="2025-07-21T11:23:40.067" v="682" actId="790"/>
          <ac:spMkLst>
            <pc:docMk/>
            <pc:sldMk cId="0" sldId="273"/>
            <ac:spMk id="252" creationId="{00000000-0000-0000-0000-000000000000}"/>
          </ac:spMkLst>
        </pc:spChg>
        <pc:spChg chg="mod">
          <ac:chgData name="Juraj Petrović" userId="0f0ce73e-f782-4785-b8cc-5840a43cb3e0" providerId="ADAL" clId="{110C1507-CB72-404B-AF31-695151A84A4B}" dt="2025-07-21T11:23:40.067" v="682" actId="790"/>
          <ac:spMkLst>
            <pc:docMk/>
            <pc:sldMk cId="0" sldId="273"/>
            <ac:spMk id="254" creationId="{00000000-0000-0000-0000-000000000000}"/>
          </ac:spMkLst>
        </pc:spChg>
      </pc:sldChg>
      <pc:sldChg chg="modSp mod">
        <pc:chgData name="Juraj Petrović" userId="0f0ce73e-f782-4785-b8cc-5840a43cb3e0" providerId="ADAL" clId="{110C1507-CB72-404B-AF31-695151A84A4B}" dt="2025-07-21T11:23:40.067" v="682" actId="790"/>
        <pc:sldMkLst>
          <pc:docMk/>
          <pc:sldMk cId="0" sldId="274"/>
        </pc:sldMkLst>
        <pc:spChg chg="mod">
          <ac:chgData name="Juraj Petrović" userId="0f0ce73e-f782-4785-b8cc-5840a43cb3e0" providerId="ADAL" clId="{110C1507-CB72-404B-AF31-695151A84A4B}" dt="2025-07-21T11:23:40.067" v="682" actId="790"/>
          <ac:spMkLst>
            <pc:docMk/>
            <pc:sldMk cId="0" sldId="274"/>
            <ac:spMk id="260" creationId="{00000000-0000-0000-0000-000000000000}"/>
          </ac:spMkLst>
        </pc:spChg>
        <pc:spChg chg="mod">
          <ac:chgData name="Juraj Petrović" userId="0f0ce73e-f782-4785-b8cc-5840a43cb3e0" providerId="ADAL" clId="{110C1507-CB72-404B-AF31-695151A84A4B}" dt="2025-07-21T11:23:40.067" v="682" actId="790"/>
          <ac:spMkLst>
            <pc:docMk/>
            <pc:sldMk cId="0" sldId="274"/>
            <ac:spMk id="261" creationId="{00000000-0000-0000-0000-000000000000}"/>
          </ac:spMkLst>
        </pc:spChg>
        <pc:spChg chg="mod">
          <ac:chgData name="Juraj Petrović" userId="0f0ce73e-f782-4785-b8cc-5840a43cb3e0" providerId="ADAL" clId="{110C1507-CB72-404B-AF31-695151A84A4B}" dt="2025-07-21T11:23:40.067" v="682" actId="790"/>
          <ac:spMkLst>
            <pc:docMk/>
            <pc:sldMk cId="0" sldId="274"/>
            <ac:spMk id="262" creationId="{00000000-0000-0000-0000-000000000000}"/>
          </ac:spMkLst>
        </pc:spChg>
        <pc:spChg chg="mod">
          <ac:chgData name="Juraj Petrović" userId="0f0ce73e-f782-4785-b8cc-5840a43cb3e0" providerId="ADAL" clId="{110C1507-CB72-404B-AF31-695151A84A4B}" dt="2025-07-21T11:23:40.067" v="682" actId="790"/>
          <ac:spMkLst>
            <pc:docMk/>
            <pc:sldMk cId="0" sldId="274"/>
            <ac:spMk id="263" creationId="{00000000-0000-0000-0000-000000000000}"/>
          </ac:spMkLst>
        </pc:spChg>
        <pc:spChg chg="mod">
          <ac:chgData name="Juraj Petrović" userId="0f0ce73e-f782-4785-b8cc-5840a43cb3e0" providerId="ADAL" clId="{110C1507-CB72-404B-AF31-695151A84A4B}" dt="2025-07-21T11:23:40.067" v="682" actId="790"/>
          <ac:spMkLst>
            <pc:docMk/>
            <pc:sldMk cId="0" sldId="274"/>
            <ac:spMk id="265" creationId="{00000000-0000-0000-0000-000000000000}"/>
          </ac:spMkLst>
        </pc:spChg>
        <pc:spChg chg="mod">
          <ac:chgData name="Juraj Petrović" userId="0f0ce73e-f782-4785-b8cc-5840a43cb3e0" providerId="ADAL" clId="{110C1507-CB72-404B-AF31-695151A84A4B}" dt="2025-07-21T11:23:40.067" v="682" actId="790"/>
          <ac:spMkLst>
            <pc:docMk/>
            <pc:sldMk cId="0" sldId="274"/>
            <ac:spMk id="266" creationId="{00000000-0000-0000-0000-000000000000}"/>
          </ac:spMkLst>
        </pc:spChg>
      </pc:sldChg>
      <pc:sldChg chg="modSp mod">
        <pc:chgData name="Juraj Petrović" userId="0f0ce73e-f782-4785-b8cc-5840a43cb3e0" providerId="ADAL" clId="{110C1507-CB72-404B-AF31-695151A84A4B}" dt="2025-07-21T11:23:40.067" v="682" actId="790"/>
        <pc:sldMkLst>
          <pc:docMk/>
          <pc:sldMk cId="0" sldId="275"/>
        </pc:sldMkLst>
        <pc:spChg chg="mod">
          <ac:chgData name="Juraj Petrović" userId="0f0ce73e-f782-4785-b8cc-5840a43cb3e0" providerId="ADAL" clId="{110C1507-CB72-404B-AF31-695151A84A4B}" dt="2025-07-21T11:23:40.067" v="682" actId="790"/>
          <ac:spMkLst>
            <pc:docMk/>
            <pc:sldMk cId="0" sldId="275"/>
            <ac:spMk id="272" creationId="{00000000-0000-0000-0000-000000000000}"/>
          </ac:spMkLst>
        </pc:spChg>
        <pc:spChg chg="mod">
          <ac:chgData name="Juraj Petrović" userId="0f0ce73e-f782-4785-b8cc-5840a43cb3e0" providerId="ADAL" clId="{110C1507-CB72-404B-AF31-695151A84A4B}" dt="2025-07-21T11:23:40.067" v="682" actId="790"/>
          <ac:spMkLst>
            <pc:docMk/>
            <pc:sldMk cId="0" sldId="275"/>
            <ac:spMk id="273" creationId="{00000000-0000-0000-0000-000000000000}"/>
          </ac:spMkLst>
        </pc:spChg>
        <pc:spChg chg="mod">
          <ac:chgData name="Juraj Petrović" userId="0f0ce73e-f782-4785-b8cc-5840a43cb3e0" providerId="ADAL" clId="{110C1507-CB72-404B-AF31-695151A84A4B}" dt="2025-07-21T11:23:40.067" v="682" actId="790"/>
          <ac:spMkLst>
            <pc:docMk/>
            <pc:sldMk cId="0" sldId="275"/>
            <ac:spMk id="275" creationId="{00000000-0000-0000-0000-000000000000}"/>
          </ac:spMkLst>
        </pc:spChg>
        <pc:spChg chg="mod">
          <ac:chgData name="Juraj Petrović" userId="0f0ce73e-f782-4785-b8cc-5840a43cb3e0" providerId="ADAL" clId="{110C1507-CB72-404B-AF31-695151A84A4B}" dt="2025-07-21T11:23:40.067" v="682" actId="790"/>
          <ac:spMkLst>
            <pc:docMk/>
            <pc:sldMk cId="0" sldId="275"/>
            <ac:spMk id="276" creationId="{00000000-0000-0000-0000-000000000000}"/>
          </ac:spMkLst>
        </pc:spChg>
      </pc:sldChg>
      <pc:sldChg chg="modSp mod">
        <pc:chgData name="Juraj Petrović" userId="0f0ce73e-f782-4785-b8cc-5840a43cb3e0" providerId="ADAL" clId="{110C1507-CB72-404B-AF31-695151A84A4B}" dt="2025-07-21T11:23:40.067" v="682" actId="790"/>
        <pc:sldMkLst>
          <pc:docMk/>
          <pc:sldMk cId="0" sldId="276"/>
        </pc:sldMkLst>
        <pc:spChg chg="mod">
          <ac:chgData name="Juraj Petrović" userId="0f0ce73e-f782-4785-b8cc-5840a43cb3e0" providerId="ADAL" clId="{110C1507-CB72-404B-AF31-695151A84A4B}" dt="2025-07-21T11:23:40.067" v="682" actId="790"/>
          <ac:spMkLst>
            <pc:docMk/>
            <pc:sldMk cId="0" sldId="276"/>
            <ac:spMk id="282" creationId="{00000000-0000-0000-0000-000000000000}"/>
          </ac:spMkLst>
        </pc:spChg>
        <pc:spChg chg="mod">
          <ac:chgData name="Juraj Petrović" userId="0f0ce73e-f782-4785-b8cc-5840a43cb3e0" providerId="ADAL" clId="{110C1507-CB72-404B-AF31-695151A84A4B}" dt="2025-07-21T11:23:40.067" v="682" actId="790"/>
          <ac:spMkLst>
            <pc:docMk/>
            <pc:sldMk cId="0" sldId="276"/>
            <ac:spMk id="283" creationId="{00000000-0000-0000-0000-000000000000}"/>
          </ac:spMkLst>
        </pc:spChg>
      </pc:sldChg>
      <pc:sldChg chg="modSp mod">
        <pc:chgData name="Juraj Petrović" userId="0f0ce73e-f782-4785-b8cc-5840a43cb3e0" providerId="ADAL" clId="{110C1507-CB72-404B-AF31-695151A84A4B}" dt="2025-07-21T11:23:40.067" v="682" actId="790"/>
        <pc:sldMkLst>
          <pc:docMk/>
          <pc:sldMk cId="0" sldId="277"/>
        </pc:sldMkLst>
        <pc:spChg chg="mod">
          <ac:chgData name="Juraj Petrović" userId="0f0ce73e-f782-4785-b8cc-5840a43cb3e0" providerId="ADAL" clId="{110C1507-CB72-404B-AF31-695151A84A4B}" dt="2025-07-21T11:23:40.067" v="682" actId="790"/>
          <ac:spMkLst>
            <pc:docMk/>
            <pc:sldMk cId="0" sldId="277"/>
            <ac:spMk id="299" creationId="{00000000-0000-0000-0000-000000000000}"/>
          </ac:spMkLst>
        </pc:spChg>
        <pc:spChg chg="mod">
          <ac:chgData name="Juraj Petrović" userId="0f0ce73e-f782-4785-b8cc-5840a43cb3e0" providerId="ADAL" clId="{110C1507-CB72-404B-AF31-695151A84A4B}" dt="2025-07-21T11:23:40.067" v="682" actId="790"/>
          <ac:spMkLst>
            <pc:docMk/>
            <pc:sldMk cId="0" sldId="277"/>
            <ac:spMk id="301" creationId="{00000000-0000-0000-0000-000000000000}"/>
          </ac:spMkLst>
        </pc:spChg>
      </pc:sldChg>
      <pc:sldMasterChg chg="modSldLayout">
        <pc:chgData name="Juraj Petrović" userId="0f0ce73e-f782-4785-b8cc-5840a43cb3e0" providerId="ADAL" clId="{110C1507-CB72-404B-AF31-695151A84A4B}" dt="2025-07-22T12:03:18.528" v="690" actId="14826"/>
        <pc:sldMasterMkLst>
          <pc:docMk/>
          <pc:sldMasterMk cId="0" sldId="2147483648"/>
        </pc:sldMasterMkLst>
        <pc:sldLayoutChg chg="modSp mod">
          <pc:chgData name="Juraj Petrović" userId="0f0ce73e-f782-4785-b8cc-5840a43cb3e0" providerId="ADAL" clId="{110C1507-CB72-404B-AF31-695151A84A4B}" dt="2025-07-22T12:03:18.528" v="690" actId="14826"/>
          <pc:sldLayoutMkLst>
            <pc:docMk/>
            <pc:sldMasterMk cId="0" sldId="2147483648"/>
            <pc:sldLayoutMk cId="0" sldId="2147483649"/>
          </pc:sldLayoutMkLst>
          <pc:spChg chg="mod">
            <ac:chgData name="Juraj Petrović" userId="0f0ce73e-f782-4785-b8cc-5840a43cb3e0" providerId="ADAL" clId="{110C1507-CB72-404B-AF31-695151A84A4B}" dt="2025-07-22T12:02:38.957" v="683"/>
            <ac:spMkLst>
              <pc:docMk/>
              <pc:sldMasterMk cId="0" sldId="2147483648"/>
              <pc:sldLayoutMk cId="0" sldId="2147483649"/>
              <ac:spMk id="19" creationId="{00000000-0000-0000-0000-000000000000}"/>
            </ac:spMkLst>
          </pc:spChg>
          <pc:picChg chg="mod">
            <ac:chgData name="Juraj Petrović" userId="0f0ce73e-f782-4785-b8cc-5840a43cb3e0" providerId="ADAL" clId="{110C1507-CB72-404B-AF31-695151A84A4B}" dt="2025-07-22T12:03:18.528" v="690" actId="14826"/>
            <ac:picMkLst>
              <pc:docMk/>
              <pc:sldMasterMk cId="0" sldId="2147483648"/>
              <pc:sldLayoutMk cId="0" sldId="2147483649"/>
              <ac:picMk id="18" creationId="{00000000-0000-0000-0000-000000000000}"/>
            </ac:picMkLst>
          </pc:picChg>
        </pc:sldLayoutChg>
        <pc:sldLayoutChg chg="modSp mod">
          <pc:chgData name="Juraj Petrović" userId="0f0ce73e-f782-4785-b8cc-5840a43cb3e0" providerId="ADAL" clId="{110C1507-CB72-404B-AF31-695151A84A4B}" dt="2025-07-22T12:03:12.015" v="689" actId="14826"/>
          <pc:sldLayoutMkLst>
            <pc:docMk/>
            <pc:sldMasterMk cId="0" sldId="2147483648"/>
            <pc:sldLayoutMk cId="0" sldId="2147483650"/>
          </pc:sldLayoutMkLst>
          <pc:spChg chg="mod">
            <ac:chgData name="Juraj Petrović" userId="0f0ce73e-f782-4785-b8cc-5840a43cb3e0" providerId="ADAL" clId="{110C1507-CB72-404B-AF31-695151A84A4B}" dt="2025-07-22T12:02:41.735" v="684"/>
            <ac:spMkLst>
              <pc:docMk/>
              <pc:sldMasterMk cId="0" sldId="2147483648"/>
              <pc:sldLayoutMk cId="0" sldId="2147483650"/>
              <ac:spMk id="30" creationId="{00000000-0000-0000-0000-000000000000}"/>
            </ac:spMkLst>
          </pc:spChg>
          <pc:picChg chg="mod">
            <ac:chgData name="Juraj Petrović" userId="0f0ce73e-f782-4785-b8cc-5840a43cb3e0" providerId="ADAL" clId="{110C1507-CB72-404B-AF31-695151A84A4B}" dt="2025-07-22T12:03:12.015" v="689" actId="14826"/>
            <ac:picMkLst>
              <pc:docMk/>
              <pc:sldMasterMk cId="0" sldId="2147483648"/>
              <pc:sldLayoutMk cId="0" sldId="2147483650"/>
              <ac:picMk id="29" creationId="{00000000-0000-0000-0000-000000000000}"/>
            </ac:picMkLst>
          </pc:picChg>
        </pc:sldLayoutChg>
      </pc:sldMasterChg>
      <pc:sldMasterChg chg="modSldLayout">
        <pc:chgData name="Juraj Petrović" userId="0f0ce73e-f782-4785-b8cc-5840a43cb3e0" providerId="ADAL" clId="{110C1507-CB72-404B-AF31-695151A84A4B}" dt="2025-07-22T12:03:04.795" v="688" actId="14826"/>
        <pc:sldMasterMkLst>
          <pc:docMk/>
          <pc:sldMasterMk cId="0" sldId="2147483651"/>
        </pc:sldMasterMkLst>
        <pc:sldLayoutChg chg="modSp mod">
          <pc:chgData name="Juraj Petrović" userId="0f0ce73e-f782-4785-b8cc-5840a43cb3e0" providerId="ADAL" clId="{110C1507-CB72-404B-AF31-695151A84A4B}" dt="2025-07-22T12:03:04.795" v="688" actId="14826"/>
          <pc:sldLayoutMkLst>
            <pc:docMk/>
            <pc:sldMasterMk cId="0" sldId="2147483651"/>
            <pc:sldLayoutMk cId="0" sldId="2147483653"/>
          </pc:sldLayoutMkLst>
          <pc:spChg chg="mod">
            <ac:chgData name="Juraj Petrović" userId="0f0ce73e-f782-4785-b8cc-5840a43cb3e0" providerId="ADAL" clId="{110C1507-CB72-404B-AF31-695151A84A4B}" dt="2025-07-22T12:02:45.979" v="685"/>
            <ac:spMkLst>
              <pc:docMk/>
              <pc:sldMasterMk cId="0" sldId="2147483651"/>
              <pc:sldLayoutMk cId="0" sldId="2147483653"/>
              <ac:spMk id="43" creationId="{00000000-0000-0000-0000-000000000000}"/>
            </ac:spMkLst>
          </pc:spChg>
          <pc:picChg chg="mod">
            <ac:chgData name="Juraj Petrović" userId="0f0ce73e-f782-4785-b8cc-5840a43cb3e0" providerId="ADAL" clId="{110C1507-CB72-404B-AF31-695151A84A4B}" dt="2025-07-22T12:03:04.795" v="688" actId="14826"/>
            <ac:picMkLst>
              <pc:docMk/>
              <pc:sldMasterMk cId="0" sldId="2147483651"/>
              <pc:sldLayoutMk cId="0" sldId="2147483653"/>
              <ac:picMk id="42" creationId="{00000000-0000-0000-0000-000000000000}"/>
            </ac:picMkLst>
          </pc:picChg>
        </pc:sldLayoutChg>
      </pc:sldMasterChg>
      <pc:sldMasterChg chg="modSldLayout">
        <pc:chgData name="Juraj Petrović" userId="0f0ce73e-f782-4785-b8cc-5840a43cb3e0" providerId="ADAL" clId="{110C1507-CB72-404B-AF31-695151A84A4B}" dt="2025-07-22T12:02:57.946" v="687" actId="14826"/>
        <pc:sldMasterMkLst>
          <pc:docMk/>
          <pc:sldMasterMk cId="0" sldId="2147483654"/>
        </pc:sldMasterMkLst>
        <pc:sldLayoutChg chg="modSp mod">
          <pc:chgData name="Juraj Petrović" userId="0f0ce73e-f782-4785-b8cc-5840a43cb3e0" providerId="ADAL" clId="{110C1507-CB72-404B-AF31-695151A84A4B}" dt="2025-07-22T12:02:57.946" v="687" actId="14826"/>
          <pc:sldLayoutMkLst>
            <pc:docMk/>
            <pc:sldMasterMk cId="0" sldId="2147483654"/>
            <pc:sldLayoutMk cId="0" sldId="2147483656"/>
          </pc:sldLayoutMkLst>
          <pc:spChg chg="mod">
            <ac:chgData name="Juraj Petrović" userId="0f0ce73e-f782-4785-b8cc-5840a43cb3e0" providerId="ADAL" clId="{110C1507-CB72-404B-AF31-695151A84A4B}" dt="2025-07-22T12:02:49.386" v="686"/>
            <ac:spMkLst>
              <pc:docMk/>
              <pc:sldMasterMk cId="0" sldId="2147483654"/>
              <pc:sldLayoutMk cId="0" sldId="2147483656"/>
              <ac:spMk id="66" creationId="{00000000-0000-0000-0000-000000000000}"/>
            </ac:spMkLst>
          </pc:spChg>
          <pc:picChg chg="mod">
            <ac:chgData name="Juraj Petrović" userId="0f0ce73e-f782-4785-b8cc-5840a43cb3e0" providerId="ADAL" clId="{110C1507-CB72-404B-AF31-695151A84A4B}" dt="2025-07-22T12:02:57.946" v="687" actId="14826"/>
            <ac:picMkLst>
              <pc:docMk/>
              <pc:sldMasterMk cId="0" sldId="2147483654"/>
              <pc:sldLayoutMk cId="0" sldId="2147483656"/>
              <ac:picMk id="65" creationId="{00000000-0000-0000-0000-000000000000}"/>
            </ac:picMkLst>
          </pc:picChg>
        </pc:sldLayoutChg>
      </pc:sldMaster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L="914400" marR="0" lvl="1"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2pPr>
            <a:lvl3pPr marL="1371600" marR="0" lvl="2"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3pPr>
            <a:lvl4pPr marL="1828800" marR="0" lvl="3"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4pPr>
            <a:lvl5pPr marL="2286000" marR="0" lvl="4"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5pPr>
            <a:lvl6pPr marL="2743200" marR="0" lvl="5"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6pPr>
            <a:lvl7pPr marL="3200400" marR="0" lvl="6"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7pPr>
            <a:lvl8pPr marL="3657600" marR="0" lvl="7"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8pPr>
            <a:lvl9pPr marL="4114800" marR="0" lvl="8"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chemeClr val="dk1"/>
                </a:solidFill>
                <a:latin typeface="Calibri"/>
                <a:ea typeface="Calibri"/>
                <a:cs typeface="Calibri"/>
                <a:sym typeface="Calibri"/>
              </a:rPr>
              <a:t>‹#›</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0"/>
        <p:cNvGrpSpPr/>
        <p:nvPr/>
      </p:nvGrpSpPr>
      <p:grpSpPr>
        <a:xfrm>
          <a:off x="0" y="0"/>
          <a:ext cx="0" cy="0"/>
          <a:chOff x="0" y="0"/>
          <a:chExt cx="0" cy="0"/>
        </a:xfrm>
      </p:grpSpPr>
      <p:sp>
        <p:nvSpPr>
          <p:cNvPr id="81" name="Google Shape;81;p3: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82" name="Google Shape;82;p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2"/>
        <p:cNvGrpSpPr/>
        <p:nvPr/>
      </p:nvGrpSpPr>
      <p:grpSpPr>
        <a:xfrm>
          <a:off x="0" y="0"/>
          <a:ext cx="0" cy="0"/>
          <a:chOff x="0" y="0"/>
          <a:chExt cx="0" cy="0"/>
        </a:xfrm>
      </p:grpSpPr>
      <p:sp>
        <p:nvSpPr>
          <p:cNvPr id="153" name="Google Shape;153;g34b85d504c5_0_2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4" name="Google Shape;154;g34b85d504c5_0_23: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r>
              <a:rPr lang="en-US" sz="1400" b="1" dirty="0" err="1"/>
              <a:t>Višestruke</a:t>
            </a:r>
            <a:r>
              <a:rPr lang="en-US" sz="1400" b="1" dirty="0"/>
              <a:t> </a:t>
            </a:r>
            <a:r>
              <a:rPr lang="en-US" sz="1400" b="1" dirty="0" err="1"/>
              <a:t>perspektive</a:t>
            </a:r>
            <a:r>
              <a:rPr lang="en-US" sz="1400" b="1" dirty="0"/>
              <a:t> u </a:t>
            </a:r>
            <a:r>
              <a:rPr lang="en-US" sz="1400" b="1" dirty="0" err="1"/>
              <a:t>ulogama</a:t>
            </a:r>
            <a:r>
              <a:rPr lang="en-US" sz="1400" b="1" dirty="0"/>
              <a:t>:</a:t>
            </a:r>
            <a:r>
              <a:rPr lang="en-US" sz="1400" dirty="0"/>
              <a:t> </a:t>
            </a:r>
            <a:r>
              <a:rPr lang="en-US" sz="1400" dirty="0" err="1"/>
              <a:t>Pružanje</a:t>
            </a:r>
            <a:r>
              <a:rPr lang="en-US" sz="1400" dirty="0"/>
              <a:t> </a:t>
            </a:r>
            <a:r>
              <a:rPr lang="en-US" sz="1400" dirty="0" err="1"/>
              <a:t>prilike</a:t>
            </a:r>
            <a:r>
              <a:rPr lang="en-US" sz="1400" dirty="0"/>
              <a:t> </a:t>
            </a:r>
            <a:r>
              <a:rPr lang="en-US" sz="1400" dirty="0" err="1"/>
              <a:t>učenicima</a:t>
            </a:r>
            <a:r>
              <a:rPr lang="en-US" sz="1400" dirty="0"/>
              <a:t> da </a:t>
            </a:r>
            <a:r>
              <a:rPr lang="en-US" sz="1400" dirty="0" err="1"/>
              <a:t>usvoje</a:t>
            </a:r>
            <a:r>
              <a:rPr lang="en-US" sz="1400" dirty="0"/>
              <a:t> </a:t>
            </a:r>
            <a:r>
              <a:rPr lang="en-US" sz="1400" dirty="0" err="1"/>
              <a:t>različite</a:t>
            </a:r>
            <a:r>
              <a:rPr lang="en-US" sz="1400" dirty="0"/>
              <a:t> </a:t>
            </a:r>
            <a:r>
              <a:rPr lang="en-US" sz="1400" dirty="0" err="1"/>
              <a:t>uloge</a:t>
            </a:r>
            <a:r>
              <a:rPr lang="en-US" sz="1400" dirty="0"/>
              <a:t> </a:t>
            </a:r>
            <a:r>
              <a:rPr lang="en-US" sz="1400" dirty="0" err="1"/>
              <a:t>i</a:t>
            </a:r>
            <a:r>
              <a:rPr lang="en-US" sz="1400" dirty="0"/>
              <a:t> </a:t>
            </a:r>
            <a:r>
              <a:rPr lang="en-US" sz="1400" dirty="0" err="1"/>
              <a:t>sagledaju</a:t>
            </a:r>
            <a:r>
              <a:rPr lang="en-US" sz="1400" dirty="0"/>
              <a:t> </a:t>
            </a:r>
            <a:r>
              <a:rPr lang="en-US" sz="1400" dirty="0" err="1"/>
              <a:t>stvari</a:t>
            </a:r>
            <a:r>
              <a:rPr lang="en-US" sz="1400" dirty="0"/>
              <a:t> </a:t>
            </a:r>
            <a:r>
              <a:rPr lang="en-US" sz="1400" dirty="0" err="1"/>
              <a:t>iz</a:t>
            </a:r>
            <a:r>
              <a:rPr lang="en-US" sz="1400" dirty="0"/>
              <a:t> </a:t>
            </a:r>
            <a:r>
              <a:rPr lang="en-US" sz="1400" dirty="0" err="1"/>
              <a:t>različitih</a:t>
            </a:r>
            <a:r>
              <a:rPr lang="en-US" sz="1400" dirty="0"/>
              <a:t> </a:t>
            </a:r>
            <a:r>
              <a:rPr lang="en-US" sz="1400" dirty="0" err="1"/>
              <a:t>perspektiva</a:t>
            </a:r>
            <a:r>
              <a:rPr lang="en-US" sz="1400" dirty="0"/>
              <a:t>. </a:t>
            </a:r>
            <a:r>
              <a:rPr lang="en-US" sz="1400" dirty="0" err="1"/>
              <a:t>Poticanje</a:t>
            </a:r>
            <a:r>
              <a:rPr lang="en-US" sz="1400" dirty="0"/>
              <a:t> </a:t>
            </a:r>
            <a:r>
              <a:rPr lang="en-US" sz="1400" dirty="0" err="1"/>
              <a:t>učenika</a:t>
            </a:r>
            <a:r>
              <a:rPr lang="en-US" sz="1400" dirty="0"/>
              <a:t> da </a:t>
            </a:r>
            <a:r>
              <a:rPr lang="en-US" sz="1400" dirty="0" err="1"/>
              <a:t>tijekom</a:t>
            </a:r>
            <a:r>
              <a:rPr lang="en-US" sz="1400" dirty="0"/>
              <a:t> </a:t>
            </a:r>
            <a:r>
              <a:rPr lang="en-US" sz="1400" dirty="0" err="1"/>
              <a:t>projekata</a:t>
            </a:r>
            <a:r>
              <a:rPr lang="en-US" sz="1400" dirty="0"/>
              <a:t> </a:t>
            </a:r>
            <a:r>
              <a:rPr lang="en-US" sz="1400" dirty="0" err="1"/>
              <a:t>i</a:t>
            </a:r>
            <a:r>
              <a:rPr lang="en-US" sz="1400" dirty="0"/>
              <a:t> </a:t>
            </a:r>
            <a:r>
              <a:rPr lang="en-US" sz="1400" dirty="0" err="1"/>
              <a:t>aktivnosti</a:t>
            </a:r>
            <a:r>
              <a:rPr lang="en-US" sz="1400" dirty="0"/>
              <a:t> </a:t>
            </a:r>
            <a:r>
              <a:rPr lang="en-US" sz="1400" dirty="0" err="1"/>
              <a:t>preuzimaju</a:t>
            </a:r>
            <a:r>
              <a:rPr lang="en-US" sz="1400" dirty="0"/>
              <a:t> </a:t>
            </a:r>
            <a:r>
              <a:rPr lang="en-US" sz="1400" dirty="0" err="1"/>
              <a:t>različite</a:t>
            </a:r>
            <a:r>
              <a:rPr lang="en-US" sz="1400" dirty="0"/>
              <a:t> </a:t>
            </a:r>
            <a:r>
              <a:rPr lang="en-US" sz="1400" dirty="0" err="1"/>
              <a:t>uloge</a:t>
            </a:r>
            <a:r>
              <a:rPr lang="en-US" sz="1400" dirty="0"/>
              <a:t> </a:t>
            </a:r>
            <a:r>
              <a:rPr lang="en-US" sz="1400" dirty="0" err="1"/>
              <a:t>može</a:t>
            </a:r>
            <a:r>
              <a:rPr lang="en-US" sz="1400" dirty="0"/>
              <a:t> </a:t>
            </a:r>
            <a:r>
              <a:rPr lang="en-US" sz="1400" dirty="0" err="1"/>
              <a:t>poboljšati</a:t>
            </a:r>
            <a:r>
              <a:rPr lang="en-US" sz="1400" dirty="0"/>
              <a:t> </a:t>
            </a:r>
            <a:r>
              <a:rPr lang="en-US" sz="1400" dirty="0" err="1"/>
              <a:t>razumijevanje</a:t>
            </a:r>
            <a:r>
              <a:rPr lang="en-US" sz="1400" dirty="0"/>
              <a:t> </a:t>
            </a:r>
            <a:r>
              <a:rPr lang="en-US" sz="1400" dirty="0" err="1"/>
              <a:t>različitih</a:t>
            </a:r>
            <a:r>
              <a:rPr lang="en-US" sz="1400" dirty="0"/>
              <a:t> </a:t>
            </a:r>
            <a:r>
              <a:rPr lang="en-US" sz="1400" dirty="0" err="1"/>
              <a:t>gledišta</a:t>
            </a:r>
            <a:r>
              <a:rPr lang="en-US" sz="1400" dirty="0"/>
              <a:t>, </a:t>
            </a:r>
            <a:r>
              <a:rPr lang="en-US" sz="1400" dirty="0" err="1"/>
              <a:t>istovremeno</a:t>
            </a:r>
            <a:r>
              <a:rPr lang="en-US" sz="1400" dirty="0"/>
              <a:t> </a:t>
            </a:r>
            <a:r>
              <a:rPr lang="en-US" sz="1400" dirty="0" err="1"/>
              <a:t>izazivajući</a:t>
            </a:r>
            <a:r>
              <a:rPr lang="en-US" sz="1400" dirty="0"/>
              <a:t> </a:t>
            </a:r>
            <a:r>
              <a:rPr lang="en-US" sz="1400" dirty="0" err="1"/>
              <a:t>rodne</a:t>
            </a:r>
            <a:r>
              <a:rPr lang="en-US" sz="1400" dirty="0"/>
              <a:t> </a:t>
            </a:r>
            <a:r>
              <a:rPr lang="en-US" sz="1400" dirty="0" err="1"/>
              <a:t>pretpostavke</a:t>
            </a:r>
            <a:r>
              <a:rPr lang="en-US" sz="1400" dirty="0"/>
              <a:t> o </a:t>
            </a:r>
            <a:r>
              <a:rPr lang="en-US" sz="1400" dirty="0" err="1"/>
              <a:t>ulogama</a:t>
            </a:r>
            <a:r>
              <a:rPr lang="en-US" sz="1400" dirty="0"/>
              <a:t> </a:t>
            </a:r>
            <a:r>
              <a:rPr lang="en-US" sz="1400" dirty="0" err="1"/>
              <a:t>i</a:t>
            </a:r>
            <a:r>
              <a:rPr lang="en-US" sz="1400" dirty="0"/>
              <a:t> </a:t>
            </a:r>
            <a:r>
              <a:rPr lang="en-US" sz="1400" dirty="0" err="1"/>
              <a:t>odgovornostima</a:t>
            </a:r>
            <a:r>
              <a:rPr lang="en-US" sz="1400" dirty="0"/>
              <a:t>. </a:t>
            </a:r>
            <a:r>
              <a:rPr lang="en-US" sz="1400" dirty="0" err="1"/>
              <a:t>Također</a:t>
            </a:r>
            <a:r>
              <a:rPr lang="en-US" sz="1400" dirty="0"/>
              <a:t>, </a:t>
            </a:r>
            <a:r>
              <a:rPr lang="en-US" sz="1400" dirty="0" err="1"/>
              <a:t>osigurava</a:t>
            </a:r>
            <a:r>
              <a:rPr lang="en-US" sz="1400" dirty="0"/>
              <a:t> </a:t>
            </a:r>
            <a:r>
              <a:rPr lang="en-US" sz="1400" dirty="0" err="1"/>
              <a:t>ravnopravno</a:t>
            </a:r>
            <a:r>
              <a:rPr lang="en-US" sz="1400" dirty="0"/>
              <a:t> </a:t>
            </a:r>
            <a:r>
              <a:rPr lang="en-US" sz="1400" dirty="0" err="1"/>
              <a:t>uključivanje</a:t>
            </a:r>
            <a:r>
              <a:rPr lang="en-US" sz="1400" dirty="0"/>
              <a:t> </a:t>
            </a:r>
            <a:r>
              <a:rPr lang="en-US" sz="1400" dirty="0" err="1"/>
              <a:t>svih</a:t>
            </a:r>
            <a:r>
              <a:rPr lang="en-US" sz="1400" dirty="0"/>
              <a:t> </a:t>
            </a:r>
            <a:r>
              <a:rPr lang="en-US" sz="1400" dirty="0" err="1"/>
              <a:t>učenika</a:t>
            </a:r>
            <a:r>
              <a:rPr lang="en-US" sz="1400" dirty="0"/>
              <a:t> u </a:t>
            </a:r>
            <a:r>
              <a:rPr lang="en-US" sz="1400" dirty="0" err="1"/>
              <a:t>sve</a:t>
            </a:r>
            <a:r>
              <a:rPr lang="en-US" sz="1400" dirty="0"/>
              <a:t> </a:t>
            </a:r>
            <a:r>
              <a:rPr lang="en-US" sz="1400" dirty="0" err="1"/>
              <a:t>uloge</a:t>
            </a:r>
            <a:r>
              <a:rPr lang="en-US" sz="1400" dirty="0"/>
              <a:t> </a:t>
            </a:r>
            <a:r>
              <a:rPr lang="en-US" sz="1400" dirty="0" err="1"/>
              <a:t>i</a:t>
            </a:r>
            <a:r>
              <a:rPr lang="en-US" sz="1400" dirty="0"/>
              <a:t> </a:t>
            </a:r>
            <a:r>
              <a:rPr lang="en-US" sz="1400" dirty="0" err="1"/>
              <a:t>ravnomjernu</a:t>
            </a:r>
            <a:r>
              <a:rPr lang="en-US" sz="1400" dirty="0"/>
              <a:t> </a:t>
            </a:r>
            <a:r>
              <a:rPr lang="en-US" sz="1400" dirty="0" err="1"/>
              <a:t>raspodjelu</a:t>
            </a:r>
            <a:r>
              <a:rPr lang="en-US" sz="1400" dirty="0"/>
              <a:t> </a:t>
            </a:r>
            <a:r>
              <a:rPr lang="en-US" sz="1400" dirty="0" err="1"/>
              <a:t>odgovornosti</a:t>
            </a:r>
            <a:r>
              <a:rPr lang="en-US" sz="1400" dirty="0"/>
              <a:t>.</a:t>
            </a:r>
          </a:p>
          <a:p>
            <a:r>
              <a:rPr lang="en-US" sz="1400" b="1" dirty="0" err="1"/>
              <a:t>Suradnja</a:t>
            </a:r>
            <a:r>
              <a:rPr lang="en-US" sz="1400" b="1" dirty="0"/>
              <a:t>:</a:t>
            </a:r>
            <a:r>
              <a:rPr lang="en-US" sz="1400" dirty="0"/>
              <a:t> </a:t>
            </a:r>
            <a:r>
              <a:rPr lang="en-US" sz="1400" dirty="0" err="1"/>
              <a:t>Zadatci</a:t>
            </a:r>
            <a:r>
              <a:rPr lang="en-US" sz="1400" dirty="0"/>
              <a:t> </a:t>
            </a:r>
            <a:r>
              <a:rPr lang="en-US" sz="1400" dirty="0" err="1"/>
              <a:t>usmjereni</a:t>
            </a:r>
            <a:r>
              <a:rPr lang="en-US" sz="1400" dirty="0"/>
              <a:t> </a:t>
            </a:r>
            <a:r>
              <a:rPr lang="en-US" sz="1400" dirty="0" err="1"/>
              <a:t>na</a:t>
            </a:r>
            <a:r>
              <a:rPr lang="en-US" sz="1400" dirty="0"/>
              <a:t> rad u </a:t>
            </a:r>
            <a:r>
              <a:rPr lang="en-US" sz="1400" dirty="0" err="1"/>
              <a:t>grupama</a:t>
            </a:r>
            <a:r>
              <a:rPr lang="en-US" sz="1400" dirty="0"/>
              <a:t>, </a:t>
            </a:r>
            <a:r>
              <a:rPr lang="en-US" sz="1400" dirty="0" err="1"/>
              <a:t>parovima</a:t>
            </a:r>
            <a:r>
              <a:rPr lang="en-US" sz="1400" dirty="0"/>
              <a:t> </a:t>
            </a:r>
            <a:r>
              <a:rPr lang="en-US" sz="1400" dirty="0" err="1"/>
              <a:t>ili</a:t>
            </a:r>
            <a:r>
              <a:rPr lang="en-US" sz="1400" dirty="0"/>
              <a:t> </a:t>
            </a:r>
            <a:r>
              <a:rPr lang="en-US" sz="1400" dirty="0" err="1"/>
              <a:t>timovima</a:t>
            </a:r>
            <a:r>
              <a:rPr lang="en-US" sz="1400" dirty="0"/>
              <a:t>, s </a:t>
            </a:r>
            <a:r>
              <a:rPr lang="en-US" sz="1400" dirty="0" err="1"/>
              <a:t>ciljem</a:t>
            </a:r>
            <a:r>
              <a:rPr lang="en-US" sz="1400" dirty="0"/>
              <a:t> </a:t>
            </a:r>
            <a:r>
              <a:rPr lang="en-US" sz="1400" dirty="0" err="1"/>
              <a:t>zajedničkog</a:t>
            </a:r>
            <a:r>
              <a:rPr lang="en-US" sz="1400" dirty="0"/>
              <a:t> </a:t>
            </a:r>
            <a:r>
              <a:rPr lang="en-US" sz="1400" dirty="0" err="1"/>
              <a:t>uspjeha</a:t>
            </a:r>
            <a:r>
              <a:rPr lang="en-US" sz="1400" dirty="0"/>
              <a:t> </a:t>
            </a:r>
            <a:r>
              <a:rPr lang="en-US" sz="1400" dirty="0" err="1"/>
              <a:t>cijelog</a:t>
            </a:r>
            <a:r>
              <a:rPr lang="en-US" sz="1400" dirty="0"/>
              <a:t> </a:t>
            </a:r>
            <a:r>
              <a:rPr lang="en-US" sz="1400" dirty="0" err="1"/>
              <a:t>tima</a:t>
            </a:r>
            <a:r>
              <a:rPr lang="en-US" sz="1400" dirty="0"/>
              <a:t>. </a:t>
            </a:r>
            <a:r>
              <a:rPr lang="en-US" sz="1400" dirty="0" err="1"/>
              <a:t>Suradnički</a:t>
            </a:r>
            <a:r>
              <a:rPr lang="en-US" sz="1400" dirty="0"/>
              <a:t> </a:t>
            </a:r>
            <a:r>
              <a:rPr lang="en-US" sz="1400" dirty="0" err="1"/>
              <a:t>zadaci</a:t>
            </a:r>
            <a:r>
              <a:rPr lang="en-US" sz="1400" dirty="0"/>
              <a:t> </a:t>
            </a:r>
            <a:r>
              <a:rPr lang="en-US" sz="1400" dirty="0" err="1"/>
              <a:t>promiču</a:t>
            </a:r>
            <a:r>
              <a:rPr lang="en-US" sz="1400" dirty="0"/>
              <a:t> </a:t>
            </a:r>
            <a:r>
              <a:rPr lang="en-US" sz="1400" dirty="0" err="1"/>
              <a:t>timski</a:t>
            </a:r>
            <a:r>
              <a:rPr lang="en-US" sz="1400" dirty="0"/>
              <a:t> rad </a:t>
            </a:r>
            <a:r>
              <a:rPr lang="en-US" sz="1400" dirty="0" err="1"/>
              <a:t>i</a:t>
            </a:r>
            <a:r>
              <a:rPr lang="en-US" sz="1400" dirty="0"/>
              <a:t> </a:t>
            </a:r>
            <a:r>
              <a:rPr lang="en-US" sz="1400" dirty="0" err="1"/>
              <a:t>podršku</a:t>
            </a:r>
            <a:r>
              <a:rPr lang="en-US" sz="1400" dirty="0"/>
              <a:t> </a:t>
            </a:r>
            <a:r>
              <a:rPr lang="en-US" sz="1400" dirty="0" err="1"/>
              <a:t>među</a:t>
            </a:r>
            <a:r>
              <a:rPr lang="en-US" sz="1400" dirty="0"/>
              <a:t> </a:t>
            </a:r>
            <a:r>
              <a:rPr lang="en-US" sz="1400" dirty="0" err="1"/>
              <a:t>vršnjacima</a:t>
            </a:r>
            <a:r>
              <a:rPr lang="en-US" sz="1400" dirty="0"/>
              <a:t>, </a:t>
            </a:r>
            <a:r>
              <a:rPr lang="en-US" sz="1400" dirty="0" err="1"/>
              <a:t>stvarajući</a:t>
            </a:r>
            <a:r>
              <a:rPr lang="en-US" sz="1400" dirty="0"/>
              <a:t> </a:t>
            </a:r>
            <a:r>
              <a:rPr lang="en-US" sz="1400" dirty="0" err="1"/>
              <a:t>uključivije</a:t>
            </a:r>
            <a:r>
              <a:rPr lang="en-US" sz="1400" dirty="0"/>
              <a:t> </a:t>
            </a:r>
            <a:r>
              <a:rPr lang="en-US" sz="1400" dirty="0" err="1"/>
              <a:t>okruženje</a:t>
            </a:r>
            <a:r>
              <a:rPr lang="en-US" sz="1400" dirty="0"/>
              <a:t> u </a:t>
            </a:r>
            <a:r>
              <a:rPr lang="en-US" sz="1400" dirty="0" err="1"/>
              <a:t>kojem</a:t>
            </a:r>
            <a:r>
              <a:rPr lang="en-US" sz="1400" dirty="0"/>
              <a:t> se </a:t>
            </a:r>
            <a:r>
              <a:rPr lang="en-US" sz="1400" dirty="0" err="1"/>
              <a:t>svi</a:t>
            </a:r>
            <a:r>
              <a:rPr lang="en-US" sz="1400" dirty="0"/>
              <a:t> </a:t>
            </a:r>
            <a:r>
              <a:rPr lang="en-US" sz="1400" dirty="0" err="1"/>
              <a:t>učenici</a:t>
            </a:r>
            <a:r>
              <a:rPr lang="hr-HR" sz="1400" dirty="0"/>
              <a:t> </a:t>
            </a:r>
            <a:r>
              <a:rPr lang="en-US" sz="1400" dirty="0" err="1"/>
              <a:t>mogu</a:t>
            </a:r>
            <a:r>
              <a:rPr lang="en-US" sz="1400" dirty="0"/>
              <a:t> </a:t>
            </a:r>
            <a:r>
              <a:rPr lang="en-US" sz="1400" dirty="0" err="1"/>
              <a:t>osjećati</a:t>
            </a:r>
            <a:r>
              <a:rPr lang="en-US" sz="1400" dirty="0"/>
              <a:t> </a:t>
            </a:r>
            <a:r>
              <a:rPr lang="en-US" sz="1400" dirty="0" err="1"/>
              <a:t>cijenjeno</a:t>
            </a:r>
            <a:r>
              <a:rPr lang="en-US" sz="1400" dirty="0"/>
              <a:t> </a:t>
            </a:r>
            <a:r>
              <a:rPr lang="en-US" sz="1400" dirty="0" err="1"/>
              <a:t>i</a:t>
            </a:r>
            <a:r>
              <a:rPr lang="en-US" sz="1400" dirty="0"/>
              <a:t> </a:t>
            </a:r>
            <a:r>
              <a:rPr lang="en-US" sz="1400" dirty="0" err="1"/>
              <a:t>vrijedno</a:t>
            </a:r>
            <a:r>
              <a:rPr lang="en-US" sz="1400" dirty="0"/>
              <a:t>.</a:t>
            </a:r>
          </a:p>
        </p:txBody>
      </p:sp>
      <p:sp>
        <p:nvSpPr>
          <p:cNvPr id="155" name="Google Shape;155;g34b85d504c5_0_23: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10</a:t>
            </a:fld>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1"/>
        <p:cNvGrpSpPr/>
        <p:nvPr/>
      </p:nvGrpSpPr>
      <p:grpSpPr>
        <a:xfrm>
          <a:off x="0" y="0"/>
          <a:ext cx="0" cy="0"/>
          <a:chOff x="0" y="0"/>
          <a:chExt cx="0" cy="0"/>
        </a:xfrm>
      </p:grpSpPr>
      <p:sp>
        <p:nvSpPr>
          <p:cNvPr id="162" name="Google Shape;162;g34b85d504c5_0_3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3" name="Google Shape;163;g34b85d504c5_0_33: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457200" lvl="0" indent="-311150" algn="l" rtl="0">
              <a:lnSpc>
                <a:spcPct val="90000"/>
              </a:lnSpc>
              <a:spcBef>
                <a:spcPts val="1000"/>
              </a:spcBef>
              <a:spcAft>
                <a:spcPts val="0"/>
              </a:spcAft>
              <a:buClr>
                <a:srgbClr val="2B454E"/>
              </a:buClr>
              <a:buSzPts val="1300"/>
              <a:buChar char="●"/>
            </a:pPr>
            <a:r>
              <a:rPr lang="hr" sz="1300" b="1" dirty="0">
                <a:solidFill>
                  <a:srgbClr val="2B454E"/>
                </a:solidFill>
              </a:rPr>
              <a:t>Artikulacija: </a:t>
            </a:r>
            <a:r>
              <a:rPr lang="hr" sz="1300" dirty="0">
                <a:solidFill>
                  <a:srgbClr val="2B454E"/>
                </a:solidFill>
              </a:rPr>
              <a:t>prilika za artikuliranje misli i rezultata, javno iznošenje argumenta i postizanje razumijevanja putem društvene interakcije.</a:t>
            </a:r>
            <a:endParaRPr sz="1300" dirty="0">
              <a:solidFill>
                <a:srgbClr val="2B454E"/>
              </a:solidFill>
            </a:endParaRPr>
          </a:p>
          <a:p>
            <a:pPr marL="1371600" lvl="2" indent="-311150" algn="l" rtl="0">
              <a:lnSpc>
                <a:spcPct val="90000"/>
              </a:lnSpc>
              <a:spcBef>
                <a:spcPts val="0"/>
              </a:spcBef>
              <a:spcAft>
                <a:spcPts val="0"/>
              </a:spcAft>
              <a:buClr>
                <a:srgbClr val="1D1D1B"/>
              </a:buClr>
              <a:buSzPts val="1300"/>
              <a:buChar char="■"/>
            </a:pPr>
            <a:r>
              <a:rPr lang="hr" sz="1300" dirty="0">
                <a:solidFill>
                  <a:srgbClr val="1D1D1B"/>
                </a:solidFill>
              </a:rPr>
              <a:t>Pružanje prilika i sigurnog prostora učenicima za izražavanje svojih misli i rezultata može izgraditi samopouzdanje kod svih pojedinaca koji bi u tradicionalnim okruženjima mogli biti manje skloni izražavanju mišljenja, što koristi svim učenicima.</a:t>
            </a:r>
            <a:endParaRPr sz="1300" dirty="0">
              <a:solidFill>
                <a:srgbClr val="1D1D1B"/>
              </a:solidFill>
            </a:endParaRPr>
          </a:p>
          <a:p>
            <a:pPr marL="1371600" lvl="0" indent="0" algn="l" rtl="0">
              <a:lnSpc>
                <a:spcPct val="90000"/>
              </a:lnSpc>
              <a:spcBef>
                <a:spcPts val="0"/>
              </a:spcBef>
              <a:spcAft>
                <a:spcPts val="0"/>
              </a:spcAft>
              <a:buClr>
                <a:schemeClr val="dk1"/>
              </a:buClr>
              <a:buSzPts val="1100"/>
              <a:buFont typeface="Arial"/>
              <a:buNone/>
            </a:pPr>
            <a:endParaRPr sz="1300" dirty="0">
              <a:solidFill>
                <a:srgbClr val="2B454E"/>
              </a:solidFill>
            </a:endParaRPr>
          </a:p>
          <a:p>
            <a:pPr marL="457200" lvl="0" indent="-311150" algn="l" rtl="0">
              <a:lnSpc>
                <a:spcPct val="90000"/>
              </a:lnSpc>
              <a:spcBef>
                <a:spcPts val="0"/>
              </a:spcBef>
              <a:spcAft>
                <a:spcPts val="0"/>
              </a:spcAft>
              <a:buClr>
                <a:srgbClr val="2B454E"/>
              </a:buClr>
              <a:buSzPts val="1300"/>
              <a:buChar char="●"/>
            </a:pPr>
            <a:r>
              <a:rPr lang="hr" sz="1300" b="1" dirty="0">
                <a:solidFill>
                  <a:srgbClr val="2B454E"/>
                </a:solidFill>
              </a:rPr>
              <a:t>Refleksija: </a:t>
            </a:r>
            <a:r>
              <a:rPr lang="hr" sz="1300" dirty="0">
                <a:solidFill>
                  <a:srgbClr val="2B454E"/>
                </a:solidFill>
              </a:rPr>
              <a:t>prilika za razmišljanje, promišljanje i raspravu o izborima, bilo u djelovanju (dok se donosi odluka) ili o djelovanju (nakon donošenja odluke) – refleksija je također društveni proces.</a:t>
            </a:r>
            <a:endParaRPr sz="1300" dirty="0">
              <a:solidFill>
                <a:srgbClr val="2B454E"/>
              </a:solidFill>
            </a:endParaRPr>
          </a:p>
          <a:p>
            <a:pPr marL="1371600" lvl="2" indent="-311150" algn="l" rtl="0">
              <a:lnSpc>
                <a:spcPct val="90000"/>
              </a:lnSpc>
              <a:spcBef>
                <a:spcPts val="0"/>
              </a:spcBef>
              <a:spcAft>
                <a:spcPts val="0"/>
              </a:spcAft>
              <a:buClr>
                <a:srgbClr val="1D1D1B"/>
              </a:buClr>
              <a:buSzPts val="1300"/>
              <a:buChar char="■"/>
            </a:pPr>
            <a:r>
              <a:rPr lang="hr" sz="1300" dirty="0">
                <a:solidFill>
                  <a:srgbClr val="1D1D1B"/>
                </a:solidFill>
              </a:rPr>
              <a:t>Poticanje refleksije omogućuje svim učenicima bez obzira na spol da procesuiraju svoje učenje i predrasude, što dovodi do veće samosvijesti i inkluzivnijeg načina razmišljanja unutar zajednice učenja. Kako bi se osigurala rodna uključenost i suradnja, učenici također mogu raditi u suradničkim grupama koje omogućuju raspravu i društvenu refleksiju.</a:t>
            </a:r>
            <a:endParaRPr sz="1300" dirty="0">
              <a:solidFill>
                <a:srgbClr val="1D1D1B"/>
              </a:solidFill>
            </a:endParaRPr>
          </a:p>
          <a:p>
            <a:pPr marL="0" lvl="0" indent="0" algn="l" rtl="0">
              <a:spcBef>
                <a:spcPts val="0"/>
              </a:spcBef>
              <a:spcAft>
                <a:spcPts val="0"/>
              </a:spcAft>
              <a:buNone/>
            </a:pPr>
            <a:endParaRPr sz="1300" dirty="0"/>
          </a:p>
        </p:txBody>
      </p:sp>
      <p:sp>
        <p:nvSpPr>
          <p:cNvPr id="164" name="Google Shape;164;g34b85d504c5_0_33: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11</a:t>
            </a:fld>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1"/>
        <p:cNvGrpSpPr/>
        <p:nvPr/>
      </p:nvGrpSpPr>
      <p:grpSpPr>
        <a:xfrm>
          <a:off x="0" y="0"/>
          <a:ext cx="0" cy="0"/>
          <a:chOff x="0" y="0"/>
          <a:chExt cx="0" cy="0"/>
        </a:xfrm>
      </p:grpSpPr>
      <p:sp>
        <p:nvSpPr>
          <p:cNvPr id="172" name="Google Shape;172;g34b85d504c5_0_5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73" name="Google Shape;173;g34b85d504c5_0_50: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r>
              <a:rPr lang="en-US" sz="1400" b="1" dirty="0"/>
              <a:t>Podrška:</a:t>
            </a:r>
            <a:r>
              <a:rPr lang="en-US" sz="1400" dirty="0"/>
              <a:t> </a:t>
            </a:r>
            <a:r>
              <a:rPr lang="en-US" sz="1400" dirty="0" err="1"/>
              <a:t>Pružanje</a:t>
            </a:r>
            <a:r>
              <a:rPr lang="en-US" sz="1400" dirty="0"/>
              <a:t> </a:t>
            </a:r>
            <a:r>
              <a:rPr lang="en-US" sz="1400" dirty="0" err="1"/>
              <a:t>prilagođene</a:t>
            </a:r>
            <a:r>
              <a:rPr lang="en-US" sz="1400" dirty="0"/>
              <a:t> </a:t>
            </a:r>
            <a:r>
              <a:rPr lang="en-US" sz="1400" dirty="0" err="1"/>
              <a:t>pomoći</a:t>
            </a:r>
            <a:r>
              <a:rPr lang="en-US" sz="1400" dirty="0"/>
              <a:t> </a:t>
            </a:r>
            <a:r>
              <a:rPr lang="en-US" sz="1400" dirty="0" err="1"/>
              <a:t>i</a:t>
            </a:r>
            <a:r>
              <a:rPr lang="en-US" sz="1400" dirty="0"/>
              <a:t> </a:t>
            </a:r>
            <a:r>
              <a:rPr lang="en-US" sz="1400" dirty="0" err="1"/>
              <a:t>vođenja</a:t>
            </a:r>
            <a:r>
              <a:rPr lang="en-US" sz="1400" dirty="0"/>
              <a:t> </a:t>
            </a:r>
            <a:r>
              <a:rPr lang="en-US" sz="1400" dirty="0" err="1"/>
              <a:t>koja</a:t>
            </a:r>
            <a:r>
              <a:rPr lang="en-US" sz="1400" dirty="0"/>
              <a:t> </a:t>
            </a:r>
            <a:r>
              <a:rPr lang="en-US" sz="1400" dirty="0" err="1"/>
              <a:t>potiče</a:t>
            </a:r>
            <a:r>
              <a:rPr lang="en-US" sz="1400" dirty="0"/>
              <a:t> </a:t>
            </a:r>
            <a:r>
              <a:rPr lang="en-US" sz="1400" dirty="0" err="1"/>
              <a:t>metakogniciju</a:t>
            </a:r>
            <a:r>
              <a:rPr lang="en-US" sz="1400" dirty="0"/>
              <a:t> </a:t>
            </a:r>
            <a:r>
              <a:rPr lang="en-US" sz="1400" dirty="0" err="1"/>
              <a:t>može</a:t>
            </a:r>
            <a:r>
              <a:rPr lang="en-US" sz="1400" dirty="0"/>
              <a:t> </a:t>
            </a:r>
            <a:r>
              <a:rPr lang="en-US" sz="1400" dirty="0" err="1"/>
              <a:t>koristiti</a:t>
            </a:r>
            <a:r>
              <a:rPr lang="en-US" sz="1400" dirty="0"/>
              <a:t> </a:t>
            </a:r>
            <a:r>
              <a:rPr lang="en-US" sz="1400" dirty="0" err="1"/>
              <a:t>svim</a:t>
            </a:r>
            <a:r>
              <a:rPr lang="en-US" sz="1400" dirty="0"/>
              <a:t> </a:t>
            </a:r>
            <a:r>
              <a:rPr lang="en-US" sz="1400" dirty="0" err="1"/>
              <a:t>učenicima</a:t>
            </a:r>
            <a:r>
              <a:rPr lang="en-US" sz="1400" dirty="0"/>
              <a:t>, bez </a:t>
            </a:r>
            <a:r>
              <a:rPr lang="en-US" sz="1400" dirty="0" err="1"/>
              <a:t>obzira</a:t>
            </a:r>
            <a:r>
              <a:rPr lang="en-US" sz="1400" dirty="0"/>
              <a:t> </a:t>
            </a:r>
            <a:r>
              <a:rPr lang="en-US" sz="1400" dirty="0" err="1"/>
              <a:t>na</a:t>
            </a:r>
            <a:r>
              <a:rPr lang="en-US" sz="1400" dirty="0"/>
              <a:t> </a:t>
            </a:r>
            <a:r>
              <a:rPr lang="en-US" sz="1400" dirty="0" err="1"/>
              <a:t>njihov</a:t>
            </a:r>
            <a:r>
              <a:rPr lang="en-US" sz="1400" dirty="0"/>
              <a:t> </a:t>
            </a:r>
            <a:r>
              <a:rPr lang="en-US" sz="1400" dirty="0" err="1"/>
              <a:t>spol</a:t>
            </a:r>
            <a:r>
              <a:rPr lang="en-US" sz="1400" dirty="0"/>
              <a:t>, a </a:t>
            </a:r>
            <a:r>
              <a:rPr lang="en-US" sz="1400" dirty="0" err="1"/>
              <a:t>posebno</a:t>
            </a:r>
            <a:r>
              <a:rPr lang="en-US" sz="1400" dirty="0"/>
              <a:t> </a:t>
            </a:r>
            <a:r>
              <a:rPr lang="en-US" sz="1400" dirty="0" err="1"/>
              <a:t>onima</a:t>
            </a:r>
            <a:r>
              <a:rPr lang="en-US" sz="1400" dirty="0"/>
              <a:t> koji se </a:t>
            </a:r>
            <a:r>
              <a:rPr lang="en-US" sz="1400" dirty="0" err="1"/>
              <a:t>osjećaju</a:t>
            </a:r>
            <a:r>
              <a:rPr lang="en-US" sz="1400" dirty="0"/>
              <a:t> </a:t>
            </a:r>
            <a:r>
              <a:rPr lang="en-US" sz="1400" dirty="0" err="1"/>
              <a:t>manje</a:t>
            </a:r>
            <a:r>
              <a:rPr lang="en-US" sz="1400" dirty="0"/>
              <a:t> </a:t>
            </a:r>
            <a:r>
              <a:rPr lang="en-US" sz="1400" dirty="0" err="1"/>
              <a:t>samopouzdano</a:t>
            </a:r>
            <a:r>
              <a:rPr lang="en-US" sz="1400" dirty="0"/>
              <a:t> </a:t>
            </a:r>
            <a:r>
              <a:rPr lang="en-US" sz="1400" dirty="0" err="1"/>
              <a:t>ili</a:t>
            </a:r>
            <a:r>
              <a:rPr lang="en-US" sz="1400" dirty="0"/>
              <a:t> </a:t>
            </a:r>
            <a:r>
              <a:rPr lang="en-US" sz="1400" dirty="0" err="1"/>
              <a:t>imaju</a:t>
            </a:r>
            <a:r>
              <a:rPr lang="en-US" sz="1400" dirty="0"/>
              <a:t> </a:t>
            </a:r>
            <a:r>
              <a:rPr lang="en-US" sz="1400" dirty="0" err="1"/>
              <a:t>različite</a:t>
            </a:r>
            <a:r>
              <a:rPr lang="en-US" sz="1400" dirty="0"/>
              <a:t> </a:t>
            </a:r>
            <a:r>
              <a:rPr lang="en-US" sz="1400" dirty="0" err="1"/>
              <a:t>stilove</a:t>
            </a:r>
            <a:r>
              <a:rPr lang="en-US" sz="1400" dirty="0"/>
              <a:t> </a:t>
            </a:r>
            <a:r>
              <a:rPr lang="en-US" sz="1400" dirty="0" err="1"/>
              <a:t>učenja</a:t>
            </a:r>
            <a:r>
              <a:rPr lang="en-US" sz="1400" dirty="0"/>
              <a:t>. Time se </a:t>
            </a:r>
            <a:r>
              <a:rPr lang="hr-HR" sz="1400" dirty="0"/>
              <a:t>umanjuju</a:t>
            </a:r>
            <a:r>
              <a:rPr lang="en-US" sz="1400" dirty="0"/>
              <a:t> </a:t>
            </a:r>
            <a:r>
              <a:rPr lang="en-US" sz="1400" dirty="0" err="1"/>
              <a:t>rodne</a:t>
            </a:r>
            <a:r>
              <a:rPr lang="en-US" sz="1400" dirty="0"/>
              <a:t> </a:t>
            </a:r>
            <a:r>
              <a:rPr lang="en-US" sz="1400" dirty="0" err="1"/>
              <a:t>razlike</a:t>
            </a:r>
            <a:r>
              <a:rPr lang="en-US" sz="1400" dirty="0"/>
              <a:t> u </a:t>
            </a:r>
            <a:r>
              <a:rPr lang="en-US" sz="1400" dirty="0" err="1"/>
              <a:t>samopouzdanju</a:t>
            </a:r>
            <a:r>
              <a:rPr lang="en-US" sz="1400" dirty="0"/>
              <a:t> u </a:t>
            </a:r>
            <a:r>
              <a:rPr lang="en-US" sz="1400" dirty="0" err="1"/>
              <a:t>području</a:t>
            </a:r>
            <a:r>
              <a:rPr lang="en-US" sz="1400" dirty="0"/>
              <a:t> </a:t>
            </a:r>
            <a:r>
              <a:rPr lang="en-US" sz="1400" dirty="0" err="1"/>
              <a:t>informatike</a:t>
            </a:r>
            <a:r>
              <a:rPr lang="en-US" sz="1400" dirty="0"/>
              <a:t>.</a:t>
            </a:r>
          </a:p>
          <a:p>
            <a:r>
              <a:rPr lang="en-US" sz="1400" b="1" dirty="0" err="1"/>
              <a:t>Autentičn</a:t>
            </a:r>
            <a:r>
              <a:rPr lang="hr-HR" sz="1400" b="1" dirty="0"/>
              <a:t>o vrednovanje</a:t>
            </a:r>
            <a:r>
              <a:rPr lang="en-US" sz="1400" b="1" dirty="0"/>
              <a:t>:</a:t>
            </a:r>
            <a:r>
              <a:rPr lang="en-US" sz="1400" dirty="0"/>
              <a:t> </a:t>
            </a:r>
            <a:r>
              <a:rPr lang="hr-HR" sz="1400" dirty="0"/>
              <a:t>Vrednovanje </a:t>
            </a:r>
            <a:r>
              <a:rPr lang="en-US" sz="1400" dirty="0"/>
              <a:t>je </a:t>
            </a:r>
            <a:r>
              <a:rPr lang="en-US" sz="1400" dirty="0" err="1"/>
              <a:t>integriran</a:t>
            </a:r>
            <a:r>
              <a:rPr lang="hr-HR" sz="1400" dirty="0"/>
              <a:t>o</a:t>
            </a:r>
            <a:r>
              <a:rPr lang="en-US" sz="1400" dirty="0"/>
              <a:t> u </a:t>
            </a:r>
            <a:r>
              <a:rPr lang="en-US" sz="1400" dirty="0" err="1"/>
              <a:t>nastavni</a:t>
            </a:r>
            <a:r>
              <a:rPr lang="en-US" sz="1400" dirty="0"/>
              <a:t> </a:t>
            </a:r>
            <a:r>
              <a:rPr lang="en-US" sz="1400" dirty="0" err="1"/>
              <a:t>proces</a:t>
            </a:r>
            <a:r>
              <a:rPr lang="en-US" sz="1400" dirty="0"/>
              <a:t>, a ne </a:t>
            </a:r>
            <a:r>
              <a:rPr lang="en-US" sz="1400" dirty="0" err="1"/>
              <a:t>odvojen</a:t>
            </a:r>
            <a:r>
              <a:rPr lang="hr-HR" sz="1400" dirty="0"/>
              <a:t>o od njega</a:t>
            </a:r>
            <a:r>
              <a:rPr lang="en-US" sz="1400" dirty="0"/>
              <a:t>, </a:t>
            </a:r>
            <a:r>
              <a:rPr lang="hr-HR" sz="1400" dirty="0"/>
              <a:t>pri čemu</a:t>
            </a:r>
            <a:r>
              <a:rPr lang="en-US" sz="1400" dirty="0"/>
              <a:t> </a:t>
            </a:r>
            <a:r>
              <a:rPr lang="en-US" sz="1400" dirty="0" err="1"/>
              <a:t>učenici</a:t>
            </a:r>
            <a:r>
              <a:rPr lang="en-US" sz="1400" dirty="0"/>
              <a:t> </a:t>
            </a:r>
            <a:r>
              <a:rPr lang="en-US" sz="1400" dirty="0" err="1"/>
              <a:t>koriste</a:t>
            </a:r>
            <a:r>
              <a:rPr lang="en-US" sz="1400" dirty="0"/>
              <a:t> </a:t>
            </a:r>
            <a:r>
              <a:rPr lang="en-US" sz="1400" dirty="0" err="1"/>
              <a:t>širok</a:t>
            </a:r>
            <a:r>
              <a:rPr lang="en-US" sz="1400" dirty="0"/>
              <a:t> </a:t>
            </a:r>
            <a:r>
              <a:rPr lang="en-US" sz="1400" dirty="0" err="1"/>
              <a:t>spektar</a:t>
            </a:r>
            <a:r>
              <a:rPr lang="en-US" sz="1400" dirty="0"/>
              <a:t> </a:t>
            </a:r>
            <a:r>
              <a:rPr lang="en-US" sz="1400" dirty="0" err="1"/>
              <a:t>vještina</a:t>
            </a:r>
            <a:r>
              <a:rPr lang="en-US" sz="1400" dirty="0"/>
              <a:t> </a:t>
            </a:r>
            <a:r>
              <a:rPr lang="en-US" sz="1400" dirty="0" err="1"/>
              <a:t>i</a:t>
            </a:r>
            <a:r>
              <a:rPr lang="en-US" sz="1400" dirty="0"/>
              <a:t> </a:t>
            </a:r>
            <a:r>
              <a:rPr lang="en-US" sz="1400" dirty="0" err="1"/>
              <a:t>predstavljaju</a:t>
            </a:r>
            <a:r>
              <a:rPr lang="en-US" sz="1400" dirty="0"/>
              <a:t> </a:t>
            </a:r>
            <a:r>
              <a:rPr lang="en-US" sz="1400" dirty="0" err="1"/>
              <a:t>svoje</a:t>
            </a:r>
            <a:r>
              <a:rPr lang="en-US" sz="1400" dirty="0"/>
              <a:t> </a:t>
            </a:r>
            <a:r>
              <a:rPr lang="en-US" sz="1400" dirty="0" err="1"/>
              <a:t>rezultate</a:t>
            </a:r>
            <a:r>
              <a:rPr lang="en-US" sz="1400" dirty="0"/>
              <a:t> </a:t>
            </a:r>
            <a:r>
              <a:rPr lang="en-US" sz="1400" dirty="0" err="1"/>
              <a:t>ili</a:t>
            </a:r>
            <a:r>
              <a:rPr lang="en-US" sz="1400" dirty="0"/>
              <a:t> </a:t>
            </a:r>
            <a:r>
              <a:rPr lang="en-US" sz="1400" dirty="0" err="1"/>
              <a:t>proizvode</a:t>
            </a:r>
            <a:r>
              <a:rPr lang="en-US" sz="1400" dirty="0"/>
              <a:t> koji se </a:t>
            </a:r>
            <a:r>
              <a:rPr lang="hr-HR" sz="1400" dirty="0"/>
              <a:t>vrednuju</a:t>
            </a:r>
            <a:r>
              <a:rPr lang="en-US" sz="1400" dirty="0"/>
              <a:t> </a:t>
            </a:r>
            <a:r>
              <a:rPr lang="en-US" sz="1400" dirty="0" err="1"/>
              <a:t>prema</a:t>
            </a:r>
            <a:r>
              <a:rPr lang="en-US" sz="1400" dirty="0"/>
              <a:t> </a:t>
            </a:r>
            <a:r>
              <a:rPr lang="en-US" sz="1400" dirty="0" err="1"/>
              <a:t>prikladnim</a:t>
            </a:r>
            <a:r>
              <a:rPr lang="en-US" sz="1400" dirty="0"/>
              <a:t> </a:t>
            </a:r>
            <a:r>
              <a:rPr lang="en-US" sz="1400" dirty="0" err="1"/>
              <a:t>kriterijima</a:t>
            </a:r>
            <a:r>
              <a:rPr lang="en-US" sz="1400" dirty="0"/>
              <a:t> </a:t>
            </a:r>
            <a:r>
              <a:rPr lang="en-US" sz="1400" dirty="0" err="1"/>
              <a:t>usklađenim</a:t>
            </a:r>
            <a:r>
              <a:rPr lang="en-US" sz="1400" dirty="0"/>
              <a:t> s </a:t>
            </a:r>
            <a:r>
              <a:rPr lang="en-US" sz="1400" dirty="0" err="1"/>
              <a:t>zadatkom</a:t>
            </a:r>
            <a:r>
              <a:rPr lang="en-US" sz="1400" dirty="0"/>
              <a:t>. </a:t>
            </a:r>
            <a:r>
              <a:rPr lang="en-US" sz="1400" dirty="0" err="1"/>
              <a:t>Korištenje</a:t>
            </a:r>
            <a:r>
              <a:rPr lang="en-US" sz="1400" dirty="0"/>
              <a:t> </a:t>
            </a:r>
            <a:r>
              <a:rPr lang="en-US" sz="1400" dirty="0" err="1"/>
              <a:t>različitih</a:t>
            </a:r>
            <a:r>
              <a:rPr lang="en-US" sz="1400" dirty="0"/>
              <a:t> </a:t>
            </a:r>
            <a:r>
              <a:rPr lang="en-US" sz="1400" dirty="0" err="1"/>
              <a:t>metoda</a:t>
            </a:r>
            <a:r>
              <a:rPr lang="en-US" sz="1400" dirty="0"/>
              <a:t> </a:t>
            </a:r>
            <a:r>
              <a:rPr lang="hr-HR" sz="1400" dirty="0"/>
              <a:t>vrednovanja</a:t>
            </a:r>
            <a:r>
              <a:rPr lang="en-US" sz="1400" dirty="0"/>
              <a:t> </a:t>
            </a:r>
            <a:r>
              <a:rPr lang="en-US" sz="1400" dirty="0" err="1"/>
              <a:t>koje</a:t>
            </a:r>
            <a:r>
              <a:rPr lang="en-US" sz="1400" dirty="0"/>
              <a:t> </a:t>
            </a:r>
            <a:r>
              <a:rPr lang="hr-HR" sz="1400" dirty="0"/>
              <a:t>ispituju</a:t>
            </a:r>
            <a:r>
              <a:rPr lang="en-US" sz="1400" dirty="0"/>
              <a:t> </a:t>
            </a:r>
            <a:r>
              <a:rPr lang="en-US" sz="1400" dirty="0" err="1"/>
              <a:t>različite</a:t>
            </a:r>
            <a:r>
              <a:rPr lang="en-US" sz="1400" dirty="0"/>
              <a:t> </a:t>
            </a:r>
            <a:r>
              <a:rPr lang="en-US" sz="1400" dirty="0" err="1"/>
              <a:t>vještine</a:t>
            </a:r>
            <a:r>
              <a:rPr lang="en-US" sz="1400" dirty="0"/>
              <a:t> </a:t>
            </a:r>
            <a:r>
              <a:rPr lang="en-US" sz="1400" dirty="0" err="1"/>
              <a:t>i</a:t>
            </a:r>
            <a:r>
              <a:rPr lang="en-US" sz="1400" dirty="0"/>
              <a:t> </a:t>
            </a:r>
            <a:r>
              <a:rPr lang="en-US" sz="1400" dirty="0" err="1"/>
              <a:t>stvaranje</a:t>
            </a:r>
            <a:r>
              <a:rPr lang="en-US" sz="1400" dirty="0"/>
              <a:t> </a:t>
            </a:r>
            <a:r>
              <a:rPr lang="en-US" sz="1400" dirty="0" err="1"/>
              <a:t>opipljivih</a:t>
            </a:r>
            <a:r>
              <a:rPr lang="en-US" sz="1400" dirty="0"/>
              <a:t> </a:t>
            </a:r>
            <a:r>
              <a:rPr lang="en-US" sz="1400" dirty="0" err="1"/>
              <a:t>proizvoda</a:t>
            </a:r>
            <a:r>
              <a:rPr lang="en-US" sz="1400" dirty="0"/>
              <a:t> </a:t>
            </a:r>
            <a:r>
              <a:rPr lang="en-US" sz="1400" dirty="0" err="1"/>
              <a:t>omogućuje</a:t>
            </a:r>
            <a:r>
              <a:rPr lang="en-US" sz="1400" dirty="0"/>
              <a:t> </a:t>
            </a:r>
            <a:r>
              <a:rPr lang="en-US" sz="1400" dirty="0" err="1"/>
              <a:t>ravnopravnije</a:t>
            </a:r>
            <a:r>
              <a:rPr lang="en-US" sz="1400" dirty="0"/>
              <a:t> </a:t>
            </a:r>
            <a:r>
              <a:rPr lang="en-US" sz="1400" dirty="0" err="1"/>
              <a:t>prilike</a:t>
            </a:r>
            <a:r>
              <a:rPr lang="en-US" sz="1400" dirty="0"/>
              <a:t> </a:t>
            </a:r>
            <a:r>
              <a:rPr lang="en-US" sz="1400" dirty="0" err="1"/>
              <a:t>svim</a:t>
            </a:r>
            <a:r>
              <a:rPr lang="en-US" sz="1400" dirty="0"/>
              <a:t> </a:t>
            </a:r>
            <a:r>
              <a:rPr lang="en-US" sz="1400" dirty="0" err="1"/>
              <a:t>učenicima</a:t>
            </a:r>
            <a:r>
              <a:rPr lang="en-US" sz="1400" dirty="0"/>
              <a:t> da </a:t>
            </a:r>
            <a:r>
              <a:rPr lang="en-US" sz="1400" dirty="0" err="1"/>
              <a:t>pokažu</a:t>
            </a:r>
            <a:r>
              <a:rPr lang="en-US" sz="1400" dirty="0"/>
              <a:t> </a:t>
            </a:r>
            <a:r>
              <a:rPr lang="en-US" sz="1400" dirty="0" err="1"/>
              <a:t>svoje</a:t>
            </a:r>
            <a:r>
              <a:rPr lang="en-US" sz="1400" dirty="0"/>
              <a:t> </a:t>
            </a:r>
            <a:r>
              <a:rPr lang="en-US" sz="1400" dirty="0" err="1"/>
              <a:t>znanje</a:t>
            </a:r>
            <a:r>
              <a:rPr lang="hr-HR" sz="1400" dirty="0"/>
              <a:t>.</a:t>
            </a:r>
            <a:endParaRPr lang="en-US" sz="1400" dirty="0"/>
          </a:p>
          <a:p>
            <a:pPr marL="0" lvl="0" indent="0" algn="l" rtl="0">
              <a:spcBef>
                <a:spcPts val="0"/>
              </a:spcBef>
              <a:spcAft>
                <a:spcPts val="0"/>
              </a:spcAft>
              <a:buNone/>
            </a:pPr>
            <a:endParaRPr sz="1300" dirty="0"/>
          </a:p>
        </p:txBody>
      </p:sp>
      <p:sp>
        <p:nvSpPr>
          <p:cNvPr id="174" name="Google Shape;174;g34b85d504c5_0_50: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12</a:t>
            </a:fld>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0"/>
        <p:cNvGrpSpPr/>
        <p:nvPr/>
      </p:nvGrpSpPr>
      <p:grpSpPr>
        <a:xfrm>
          <a:off x="0" y="0"/>
          <a:ext cx="0" cy="0"/>
          <a:chOff x="0" y="0"/>
          <a:chExt cx="0" cy="0"/>
        </a:xfrm>
      </p:grpSpPr>
      <p:sp>
        <p:nvSpPr>
          <p:cNvPr id="181" name="Google Shape;181;g34b85d504c5_0_6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82" name="Google Shape;182;g34b85d504c5_0_69: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83" name="Google Shape;183;g34b85d504c5_0_69: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US"/>
              <a:t>13</a:t>
            </a:fld>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0"/>
        <p:cNvGrpSpPr/>
        <p:nvPr/>
      </p:nvGrpSpPr>
      <p:grpSpPr>
        <a:xfrm>
          <a:off x="0" y="0"/>
          <a:ext cx="0" cy="0"/>
          <a:chOff x="0" y="0"/>
          <a:chExt cx="0" cy="0"/>
        </a:xfrm>
      </p:grpSpPr>
      <p:sp>
        <p:nvSpPr>
          <p:cNvPr id="191" name="Google Shape;191;g34b85d504c5_0_5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92" name="Google Shape;192;g34b85d504c5_0_58: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1000"/>
              </a:spcBef>
              <a:spcAft>
                <a:spcPts val="0"/>
              </a:spcAft>
              <a:buSzPts val="1400"/>
              <a:buNone/>
            </a:pPr>
            <a:r>
              <a:rPr lang="hr" dirty="0">
                <a:solidFill>
                  <a:srgbClr val="2B454E"/>
                </a:solidFill>
              </a:rPr>
              <a:t>Podijelite sudionike u grupe. Na temelju dostupnih primjera autentičnih koncepata učenja, svakoj će grupi biti dodijeljena jedna kartica sa scenarijem i pokušat će opisati početne strategije za integriranje ili poboljšanje autentičnih iskustava učenja u informatičko obrazovanje kako bi učenje bilo zanimljivije i smislenije.</a:t>
            </a:r>
          </a:p>
          <a:p>
            <a:pPr marL="0" lvl="0" indent="0" algn="l" rtl="0">
              <a:lnSpc>
                <a:spcPct val="90000"/>
              </a:lnSpc>
              <a:spcBef>
                <a:spcPts val="1000"/>
              </a:spcBef>
              <a:spcAft>
                <a:spcPts val="0"/>
              </a:spcAft>
              <a:buSzPts val="1400"/>
              <a:buNone/>
            </a:pPr>
            <a:endParaRPr dirty="0">
              <a:solidFill>
                <a:srgbClr val="2B454E"/>
              </a:solidFill>
            </a:endParaRPr>
          </a:p>
          <a:p>
            <a:pPr marL="0" lvl="0" indent="0" algn="l" rtl="0">
              <a:lnSpc>
                <a:spcPct val="90000"/>
              </a:lnSpc>
              <a:spcBef>
                <a:spcPts val="1000"/>
              </a:spcBef>
              <a:spcAft>
                <a:spcPts val="0"/>
              </a:spcAft>
              <a:buSzPts val="1400"/>
              <a:buNone/>
            </a:pPr>
            <a:r>
              <a:rPr lang="hr" dirty="0">
                <a:solidFill>
                  <a:srgbClr val="2B454E"/>
                </a:solidFill>
              </a:rPr>
              <a:t>Kako bi se olakšala šira rasprava, sudionici će formirati nove grupe, osiguravajući zastupljenost svake izvorne grupe, kako bi podijelili i raspravljali o svojim primjerima autentičnih načela učenja. Svaka grupa dijeli jedan primjer autentičnog načela učenja na alatu za suradnju, kao što je Padlet.</a:t>
            </a:r>
            <a:endParaRPr dirty="0">
              <a:solidFill>
                <a:srgbClr val="2B454E"/>
              </a:solidFill>
            </a:endParaRPr>
          </a:p>
        </p:txBody>
      </p:sp>
      <p:sp>
        <p:nvSpPr>
          <p:cNvPr id="193" name="Google Shape;193;g34b85d504c5_0_58: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chemeClr val="dk1"/>
                </a:solidFill>
                <a:latin typeface="Calibri"/>
                <a:ea typeface="Calibri"/>
                <a:cs typeface="Calibri"/>
                <a:sym typeface="Calibri"/>
              </a:rPr>
              <a:t>14</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2"/>
        <p:cNvGrpSpPr/>
        <p:nvPr/>
      </p:nvGrpSpPr>
      <p:grpSpPr>
        <a:xfrm>
          <a:off x="0" y="0"/>
          <a:ext cx="0" cy="0"/>
          <a:chOff x="0" y="0"/>
          <a:chExt cx="0" cy="0"/>
        </a:xfrm>
      </p:grpSpPr>
      <p:sp>
        <p:nvSpPr>
          <p:cNvPr id="203" name="Google Shape;203;g34bb7fa468f_0_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04" name="Google Shape;204;g34bb7fa468f_0_0: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lnSpc>
                <a:spcPct val="107916"/>
              </a:lnSpc>
              <a:spcBef>
                <a:spcPts val="0"/>
              </a:spcBef>
              <a:spcAft>
                <a:spcPts val="800"/>
              </a:spcAft>
              <a:buClr>
                <a:schemeClr val="dk1"/>
              </a:buClr>
              <a:buSzPts val="1100"/>
              <a:buFont typeface="Arial"/>
              <a:buNone/>
            </a:pPr>
            <a:r>
              <a:rPr lang="hr" dirty="0"/>
              <a:t>Škole i učionice karakteriziraju temeljna očekivanja i uvjerenja koja promiču „skriveni kurikulum“ (Gordon, 1982.). Rodna očekivanja u školama mogu utjecati na uvjerenja učenika o kompetencijama, preferencije i buduću motivaciju za karijeru (Vleuten i sur., 2016.).</a:t>
            </a:r>
            <a:endParaRPr dirty="0"/>
          </a:p>
        </p:txBody>
      </p:sp>
      <p:sp>
        <p:nvSpPr>
          <p:cNvPr id="205" name="Google Shape;205;g34bb7fa468f_0_0: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US"/>
              <a:t>15</a:t>
            </a:fld>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2"/>
        <p:cNvGrpSpPr/>
        <p:nvPr/>
      </p:nvGrpSpPr>
      <p:grpSpPr>
        <a:xfrm>
          <a:off x="0" y="0"/>
          <a:ext cx="0" cy="0"/>
          <a:chOff x="0" y="0"/>
          <a:chExt cx="0" cy="0"/>
        </a:xfrm>
      </p:grpSpPr>
      <p:sp>
        <p:nvSpPr>
          <p:cNvPr id="213" name="Google Shape;213;g34bb7fa468f_0_2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4" name="Google Shape;214;g34bb7fa468f_0_27: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lnSpc>
                <a:spcPct val="107916"/>
              </a:lnSpc>
              <a:spcBef>
                <a:spcPts val="0"/>
              </a:spcBef>
              <a:spcAft>
                <a:spcPts val="800"/>
              </a:spcAft>
              <a:buClr>
                <a:schemeClr val="dk1"/>
              </a:buClr>
              <a:buSzPts val="1100"/>
              <a:buFont typeface="Arial"/>
              <a:buNone/>
            </a:pPr>
            <a:r>
              <a:rPr lang="en-US" dirty="0"/>
              <a:t>Kako bi se </a:t>
            </a:r>
            <a:r>
              <a:rPr lang="en-US" dirty="0" err="1"/>
              <a:t>riješila</a:t>
            </a:r>
            <a:r>
              <a:rPr lang="en-US" dirty="0"/>
              <a:t> </a:t>
            </a:r>
            <a:r>
              <a:rPr lang="en-US" dirty="0" err="1"/>
              <a:t>skrivena</a:t>
            </a:r>
            <a:r>
              <a:rPr lang="en-US" dirty="0"/>
              <a:t> </a:t>
            </a:r>
            <a:r>
              <a:rPr lang="en-US" dirty="0" err="1"/>
              <a:t>uvjerenja</a:t>
            </a:r>
            <a:r>
              <a:rPr lang="en-US" dirty="0"/>
              <a:t> </a:t>
            </a:r>
            <a:r>
              <a:rPr lang="en-US" dirty="0" err="1"/>
              <a:t>vezana</a:t>
            </a:r>
            <a:r>
              <a:rPr lang="en-US" dirty="0"/>
              <a:t> </a:t>
            </a:r>
            <a:r>
              <a:rPr lang="en-US" dirty="0" err="1"/>
              <a:t>uz</a:t>
            </a:r>
            <a:r>
              <a:rPr lang="en-US" dirty="0"/>
              <a:t> rod, </a:t>
            </a:r>
            <a:r>
              <a:rPr lang="en-US" dirty="0" err="1"/>
              <a:t>potrebno</a:t>
            </a:r>
            <a:r>
              <a:rPr lang="en-US" dirty="0"/>
              <a:t> je </a:t>
            </a:r>
            <a:r>
              <a:rPr lang="en-US" dirty="0" err="1"/>
              <a:t>primijeniti</a:t>
            </a:r>
            <a:r>
              <a:rPr lang="en-US" dirty="0"/>
              <a:t> </a:t>
            </a:r>
            <a:r>
              <a:rPr lang="en-US" dirty="0" err="1"/>
              <a:t>rodno</a:t>
            </a:r>
            <a:r>
              <a:rPr lang="en-US" dirty="0"/>
              <a:t> </a:t>
            </a:r>
            <a:r>
              <a:rPr lang="en-US" dirty="0" err="1"/>
              <a:t>uključive</a:t>
            </a:r>
            <a:r>
              <a:rPr lang="en-US" dirty="0"/>
              <a:t> </a:t>
            </a:r>
            <a:r>
              <a:rPr lang="en-US" dirty="0" err="1"/>
              <a:t>pristupe</a:t>
            </a:r>
            <a:r>
              <a:rPr lang="en-US" dirty="0"/>
              <a:t>. Oni se </a:t>
            </a:r>
            <a:r>
              <a:rPr lang="en-US" dirty="0" err="1"/>
              <a:t>temelje</a:t>
            </a:r>
            <a:r>
              <a:rPr lang="en-US" dirty="0"/>
              <a:t> </a:t>
            </a:r>
            <a:r>
              <a:rPr lang="en-US" dirty="0" err="1"/>
              <a:t>na</a:t>
            </a:r>
            <a:r>
              <a:rPr lang="en-US" dirty="0"/>
              <a:t> </a:t>
            </a:r>
            <a:r>
              <a:rPr lang="en-US" dirty="0" err="1"/>
              <a:t>načelima</a:t>
            </a:r>
            <a:r>
              <a:rPr lang="en-US" dirty="0"/>
              <a:t> </a:t>
            </a:r>
            <a:r>
              <a:rPr lang="en-US" dirty="0" err="1"/>
              <a:t>kritičke</a:t>
            </a:r>
            <a:r>
              <a:rPr lang="en-US" dirty="0"/>
              <a:t> </a:t>
            </a:r>
            <a:r>
              <a:rPr lang="en-US" dirty="0" err="1"/>
              <a:t>teorije</a:t>
            </a:r>
            <a:r>
              <a:rPr lang="en-US" dirty="0"/>
              <a:t> </a:t>
            </a:r>
            <a:r>
              <a:rPr lang="en-US" dirty="0" err="1"/>
              <a:t>i</a:t>
            </a:r>
            <a:r>
              <a:rPr lang="en-US" dirty="0"/>
              <a:t> </a:t>
            </a:r>
            <a:r>
              <a:rPr lang="en-US" dirty="0" err="1"/>
              <a:t>pedagogije</a:t>
            </a:r>
            <a:r>
              <a:rPr lang="en-US" dirty="0"/>
              <a:t>, </a:t>
            </a:r>
            <a:r>
              <a:rPr lang="en-US" dirty="0" err="1"/>
              <a:t>koje</a:t>
            </a:r>
            <a:r>
              <a:rPr lang="en-US" dirty="0"/>
              <a:t> </a:t>
            </a:r>
            <a:r>
              <a:rPr lang="en-US" dirty="0" err="1"/>
              <a:t>ispituju</a:t>
            </a:r>
            <a:r>
              <a:rPr lang="en-US" dirty="0"/>
              <a:t> </a:t>
            </a:r>
            <a:r>
              <a:rPr lang="en-US" dirty="0" err="1"/>
              <a:t>odnose</a:t>
            </a:r>
            <a:r>
              <a:rPr lang="en-US" dirty="0"/>
              <a:t> </a:t>
            </a:r>
            <a:r>
              <a:rPr lang="en-US" dirty="0" err="1"/>
              <a:t>moći</a:t>
            </a:r>
            <a:r>
              <a:rPr lang="en-US" dirty="0"/>
              <a:t> u </a:t>
            </a:r>
            <a:r>
              <a:rPr lang="en-US" dirty="0" err="1"/>
              <a:t>učionici</a:t>
            </a:r>
            <a:r>
              <a:rPr lang="en-US" dirty="0"/>
              <a:t>, </a:t>
            </a:r>
            <a:r>
              <a:rPr lang="en-US" dirty="0" err="1"/>
              <a:t>feminističke</a:t>
            </a:r>
            <a:r>
              <a:rPr lang="en-US" dirty="0"/>
              <a:t> </a:t>
            </a:r>
            <a:r>
              <a:rPr lang="en-US" dirty="0" err="1"/>
              <a:t>pedagogije</a:t>
            </a:r>
            <a:r>
              <a:rPr lang="en-US" dirty="0"/>
              <a:t> </a:t>
            </a:r>
            <a:r>
              <a:rPr lang="en-US" dirty="0" err="1"/>
              <a:t>koja</a:t>
            </a:r>
            <a:r>
              <a:rPr lang="en-US" dirty="0"/>
              <a:t> </a:t>
            </a:r>
            <a:r>
              <a:rPr lang="en-US" dirty="0" err="1"/>
              <a:t>tvrdi</a:t>
            </a:r>
            <a:r>
              <a:rPr lang="en-US" dirty="0"/>
              <a:t> da rod </a:t>
            </a:r>
            <a:r>
              <a:rPr lang="en-US" dirty="0" err="1"/>
              <a:t>utječe</a:t>
            </a:r>
            <a:r>
              <a:rPr lang="en-US" dirty="0"/>
              <a:t> </a:t>
            </a:r>
            <a:r>
              <a:rPr lang="en-US" dirty="0" err="1"/>
              <a:t>na</a:t>
            </a:r>
            <a:r>
              <a:rPr lang="en-US" dirty="0"/>
              <a:t> to </a:t>
            </a:r>
            <a:r>
              <a:rPr lang="en-US" dirty="0" err="1"/>
              <a:t>što</a:t>
            </a:r>
            <a:r>
              <a:rPr lang="en-US" dirty="0"/>
              <a:t> se </a:t>
            </a:r>
            <a:r>
              <a:rPr lang="en-US" dirty="0" err="1"/>
              <a:t>uči</a:t>
            </a:r>
            <a:r>
              <a:rPr lang="en-US" dirty="0"/>
              <a:t> </a:t>
            </a:r>
            <a:r>
              <a:rPr lang="en-US" dirty="0" err="1"/>
              <a:t>i</a:t>
            </a:r>
            <a:r>
              <a:rPr lang="en-US" dirty="0"/>
              <a:t> </a:t>
            </a:r>
            <a:r>
              <a:rPr lang="en-US" dirty="0" err="1"/>
              <a:t>kako</a:t>
            </a:r>
            <a:r>
              <a:rPr lang="en-US" dirty="0"/>
              <a:t> se </a:t>
            </a:r>
            <a:r>
              <a:rPr lang="en-US" dirty="0" err="1"/>
              <a:t>uči</a:t>
            </a:r>
            <a:r>
              <a:rPr lang="en-US" dirty="0"/>
              <a:t> (McClure, 2000), </a:t>
            </a:r>
            <a:r>
              <a:rPr lang="en-US" dirty="0" err="1"/>
              <a:t>kao</a:t>
            </a:r>
            <a:r>
              <a:rPr lang="en-US" dirty="0"/>
              <a:t> </a:t>
            </a:r>
            <a:r>
              <a:rPr lang="en-US" dirty="0" err="1"/>
              <a:t>i</a:t>
            </a:r>
            <a:r>
              <a:rPr lang="en-US" dirty="0"/>
              <a:t> </a:t>
            </a:r>
            <a:r>
              <a:rPr lang="en-US" dirty="0" err="1"/>
              <a:t>na</a:t>
            </a:r>
            <a:r>
              <a:rPr lang="en-US" dirty="0"/>
              <a:t> </a:t>
            </a:r>
            <a:r>
              <a:rPr lang="en-US" dirty="0" err="1"/>
              <a:t>intersekcionalnosti</a:t>
            </a:r>
            <a:r>
              <a:rPr lang="en-US" dirty="0"/>
              <a:t> </a:t>
            </a:r>
            <a:r>
              <a:rPr lang="en-US" dirty="0" err="1"/>
              <a:t>koja</a:t>
            </a:r>
            <a:r>
              <a:rPr lang="en-US" dirty="0"/>
              <a:t> </a:t>
            </a:r>
            <a:r>
              <a:rPr lang="en-US" dirty="0" err="1"/>
              <a:t>zauzima</a:t>
            </a:r>
            <a:r>
              <a:rPr lang="en-US" dirty="0"/>
              <a:t> </a:t>
            </a:r>
            <a:r>
              <a:rPr lang="en-US" dirty="0" err="1"/>
              <a:t>stav</a:t>
            </a:r>
            <a:r>
              <a:rPr lang="en-US" dirty="0"/>
              <a:t> da </a:t>
            </a:r>
            <a:r>
              <a:rPr lang="en-US" dirty="0" err="1"/>
              <a:t>presjek</a:t>
            </a:r>
            <a:r>
              <a:rPr lang="en-US" dirty="0"/>
              <a:t> </a:t>
            </a:r>
            <a:r>
              <a:rPr lang="en-US" dirty="0" err="1"/>
              <a:t>više</a:t>
            </a:r>
            <a:r>
              <a:rPr lang="en-US" dirty="0"/>
              <a:t> </a:t>
            </a:r>
            <a:r>
              <a:rPr lang="en-US" dirty="0" err="1"/>
              <a:t>identiteta</a:t>
            </a:r>
            <a:r>
              <a:rPr lang="en-US" dirty="0"/>
              <a:t>, </a:t>
            </a:r>
            <a:r>
              <a:rPr lang="en-US" dirty="0" err="1"/>
              <a:t>uključujući</a:t>
            </a:r>
            <a:r>
              <a:rPr lang="en-US" dirty="0"/>
              <a:t> </a:t>
            </a:r>
            <a:r>
              <a:rPr lang="en-US" dirty="0" err="1"/>
              <a:t>i</a:t>
            </a:r>
            <a:r>
              <a:rPr lang="en-US" dirty="0"/>
              <a:t> rod, </a:t>
            </a:r>
            <a:r>
              <a:rPr lang="en-US" dirty="0" err="1"/>
              <a:t>može</a:t>
            </a:r>
            <a:r>
              <a:rPr lang="en-US" dirty="0"/>
              <a:t> </a:t>
            </a:r>
            <a:r>
              <a:rPr lang="en-US" dirty="0" err="1"/>
              <a:t>uzrokovati</a:t>
            </a:r>
            <a:r>
              <a:rPr lang="en-US" dirty="0"/>
              <a:t> </a:t>
            </a:r>
            <a:r>
              <a:rPr lang="en-US" dirty="0" err="1"/>
              <a:t>diskriminaciju</a:t>
            </a:r>
            <a:r>
              <a:rPr lang="en-US" dirty="0"/>
              <a:t> (Crenshaw, 1989).</a:t>
            </a:r>
            <a:endParaRPr dirty="0"/>
          </a:p>
        </p:txBody>
      </p:sp>
      <p:sp>
        <p:nvSpPr>
          <p:cNvPr id="215" name="Google Shape;215;g34bb7fa468f_0_27: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16</a:t>
            </a:fld>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9"/>
        <p:cNvGrpSpPr/>
        <p:nvPr/>
      </p:nvGrpSpPr>
      <p:grpSpPr>
        <a:xfrm>
          <a:off x="0" y="0"/>
          <a:ext cx="0" cy="0"/>
          <a:chOff x="0" y="0"/>
          <a:chExt cx="0" cy="0"/>
        </a:xfrm>
      </p:grpSpPr>
      <p:sp>
        <p:nvSpPr>
          <p:cNvPr id="240" name="Google Shape;240;g34bb7fa468f_0_271: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r>
              <a:rPr lang="hr" dirty="0"/>
              <a:t>Neke potencijalne rodne predrasude u obrazovanju uključuju sljedeće:</a:t>
            </a:r>
            <a:endParaRPr dirty="0"/>
          </a:p>
          <a:p>
            <a:r>
              <a:rPr lang="en-US" b="1" dirty="0" err="1"/>
              <a:t>Nedovoljna</a:t>
            </a:r>
            <a:r>
              <a:rPr lang="en-US" b="1" dirty="0"/>
              <a:t> </a:t>
            </a:r>
            <a:r>
              <a:rPr lang="en-US" b="1" dirty="0" err="1"/>
              <a:t>zastupljenost</a:t>
            </a:r>
            <a:r>
              <a:rPr lang="en-US" b="1" dirty="0"/>
              <a:t> </a:t>
            </a:r>
            <a:r>
              <a:rPr lang="en-US" b="1" dirty="0" err="1"/>
              <a:t>žena</a:t>
            </a:r>
            <a:r>
              <a:rPr lang="en-US" b="1" dirty="0"/>
              <a:t>/</a:t>
            </a:r>
            <a:r>
              <a:rPr lang="en-US" b="1" dirty="0" err="1"/>
              <a:t>rodno</a:t>
            </a:r>
            <a:r>
              <a:rPr lang="en-US" b="1" dirty="0"/>
              <a:t> </a:t>
            </a:r>
            <a:r>
              <a:rPr lang="en-US" b="1" dirty="0" err="1"/>
              <a:t>različitih</a:t>
            </a:r>
            <a:r>
              <a:rPr lang="en-US" b="1" dirty="0"/>
              <a:t> </a:t>
            </a:r>
            <a:r>
              <a:rPr lang="en-US" b="1" dirty="0" err="1"/>
              <a:t>osoba</a:t>
            </a:r>
            <a:r>
              <a:rPr lang="en-US" b="1" dirty="0"/>
              <a:t>:</a:t>
            </a:r>
            <a:r>
              <a:rPr lang="en-US" dirty="0"/>
              <a:t> </a:t>
            </a:r>
            <a:r>
              <a:rPr lang="en-US" dirty="0" err="1"/>
              <a:t>Materijali</a:t>
            </a:r>
            <a:r>
              <a:rPr lang="en-US" dirty="0"/>
              <a:t>, </a:t>
            </a:r>
            <a:r>
              <a:rPr lang="en-US" dirty="0" err="1"/>
              <a:t>sadržaji</a:t>
            </a:r>
            <a:r>
              <a:rPr lang="en-US" dirty="0"/>
              <a:t> </a:t>
            </a:r>
            <a:r>
              <a:rPr lang="en-US" dirty="0" err="1"/>
              <a:t>i</a:t>
            </a:r>
            <a:r>
              <a:rPr lang="en-US" dirty="0"/>
              <a:t> </a:t>
            </a:r>
            <a:r>
              <a:rPr lang="en-US" dirty="0" err="1"/>
              <a:t>aktivnosti</a:t>
            </a:r>
            <a:r>
              <a:rPr lang="en-US" dirty="0"/>
              <a:t> </a:t>
            </a:r>
            <a:r>
              <a:rPr lang="en-US" dirty="0" err="1"/>
              <a:t>često</a:t>
            </a:r>
            <a:r>
              <a:rPr lang="en-US" dirty="0"/>
              <a:t> </a:t>
            </a:r>
            <a:r>
              <a:rPr lang="en-US" dirty="0" err="1"/>
              <a:t>prikazuju</a:t>
            </a:r>
            <a:r>
              <a:rPr lang="en-US" dirty="0"/>
              <a:t> </a:t>
            </a:r>
            <a:r>
              <a:rPr lang="en-US" dirty="0" err="1"/>
              <a:t>muškarce</a:t>
            </a:r>
            <a:r>
              <a:rPr lang="en-US" dirty="0"/>
              <a:t>, </a:t>
            </a:r>
            <a:r>
              <a:rPr lang="en-US" dirty="0" err="1"/>
              <a:t>dok</a:t>
            </a:r>
            <a:r>
              <a:rPr lang="en-US" dirty="0"/>
              <a:t> </a:t>
            </a:r>
            <a:r>
              <a:rPr lang="en-US" dirty="0" err="1"/>
              <a:t>su</a:t>
            </a:r>
            <a:r>
              <a:rPr lang="en-US" dirty="0"/>
              <a:t> </a:t>
            </a:r>
            <a:r>
              <a:rPr lang="en-US" dirty="0" err="1"/>
              <a:t>žene</a:t>
            </a:r>
            <a:r>
              <a:rPr lang="en-US" dirty="0"/>
              <a:t> </a:t>
            </a:r>
            <a:r>
              <a:rPr lang="en-US" dirty="0" err="1"/>
              <a:t>i</a:t>
            </a:r>
            <a:r>
              <a:rPr lang="en-US" dirty="0"/>
              <a:t> </a:t>
            </a:r>
            <a:r>
              <a:rPr lang="en-US" dirty="0" err="1"/>
              <a:t>osobe</a:t>
            </a:r>
            <a:r>
              <a:rPr lang="en-US" dirty="0"/>
              <a:t> </a:t>
            </a:r>
            <a:r>
              <a:rPr lang="en-US" dirty="0" err="1"/>
              <a:t>drugih</a:t>
            </a:r>
            <a:r>
              <a:rPr lang="en-US" dirty="0"/>
              <a:t> </a:t>
            </a:r>
            <a:r>
              <a:rPr lang="en-US" dirty="0" err="1"/>
              <a:t>rodova</a:t>
            </a:r>
            <a:r>
              <a:rPr lang="en-US" dirty="0"/>
              <a:t> </a:t>
            </a:r>
            <a:r>
              <a:rPr lang="en-US" dirty="0" err="1"/>
              <a:t>rijetko</a:t>
            </a:r>
            <a:r>
              <a:rPr lang="en-US" dirty="0"/>
              <a:t> </a:t>
            </a:r>
            <a:r>
              <a:rPr lang="en-US" dirty="0" err="1"/>
              <a:t>ili</a:t>
            </a:r>
            <a:r>
              <a:rPr lang="en-US" dirty="0"/>
              <a:t> </a:t>
            </a:r>
            <a:r>
              <a:rPr lang="en-US" dirty="0" err="1"/>
              <a:t>nikad</a:t>
            </a:r>
            <a:r>
              <a:rPr lang="en-US" dirty="0"/>
              <a:t> </a:t>
            </a:r>
            <a:r>
              <a:rPr lang="en-US" dirty="0" err="1"/>
              <a:t>predstavljene</a:t>
            </a:r>
            <a:r>
              <a:rPr lang="en-US" dirty="0"/>
              <a:t> </a:t>
            </a:r>
            <a:r>
              <a:rPr lang="en-US" dirty="0" err="1"/>
              <a:t>kao</a:t>
            </a:r>
            <a:r>
              <a:rPr lang="en-US" dirty="0"/>
              <a:t> </a:t>
            </a:r>
            <a:r>
              <a:rPr lang="en-US" dirty="0" err="1"/>
              <a:t>značajne</a:t>
            </a:r>
            <a:r>
              <a:rPr lang="en-US" dirty="0"/>
              <a:t> </a:t>
            </a:r>
            <a:r>
              <a:rPr lang="en-US" dirty="0" err="1"/>
              <a:t>osobe</a:t>
            </a:r>
            <a:r>
              <a:rPr lang="en-US" dirty="0"/>
              <a:t> u </a:t>
            </a:r>
            <a:r>
              <a:rPr lang="en-US" dirty="0" err="1"/>
              <a:t>području</a:t>
            </a:r>
            <a:r>
              <a:rPr lang="en-US" dirty="0"/>
              <a:t>.</a:t>
            </a:r>
          </a:p>
          <a:p>
            <a:r>
              <a:rPr lang="en-US" b="1" dirty="0" err="1"/>
              <a:t>Oslabljen</a:t>
            </a:r>
            <a:r>
              <a:rPr lang="en-US" b="1" dirty="0"/>
              <a:t> </a:t>
            </a:r>
            <a:r>
              <a:rPr lang="en-US" b="1" dirty="0" err="1"/>
              <a:t>osjećaj</a:t>
            </a:r>
            <a:r>
              <a:rPr lang="en-US" b="1" dirty="0"/>
              <a:t> </a:t>
            </a:r>
            <a:r>
              <a:rPr lang="en-US" b="1" dirty="0" err="1"/>
              <a:t>osnaživanja</a:t>
            </a:r>
            <a:r>
              <a:rPr lang="en-US" b="1" dirty="0"/>
              <a:t> </a:t>
            </a:r>
            <a:r>
              <a:rPr lang="en-US" b="1" dirty="0" err="1"/>
              <a:t>temeljen</a:t>
            </a:r>
            <a:r>
              <a:rPr lang="en-US" b="1" dirty="0"/>
              <a:t> </a:t>
            </a:r>
            <a:r>
              <a:rPr lang="en-US" b="1" dirty="0" err="1"/>
              <a:t>na</a:t>
            </a:r>
            <a:r>
              <a:rPr lang="en-US" b="1" dirty="0"/>
              <a:t> </a:t>
            </a:r>
            <a:r>
              <a:rPr lang="en-US" b="1" dirty="0" err="1"/>
              <a:t>spolu</a:t>
            </a:r>
            <a:r>
              <a:rPr lang="en-US" b="1" dirty="0"/>
              <a:t>:</a:t>
            </a:r>
            <a:r>
              <a:rPr lang="en-US" dirty="0"/>
              <a:t> </a:t>
            </a:r>
            <a:r>
              <a:rPr lang="en-US" dirty="0" err="1"/>
              <a:t>Materijali</a:t>
            </a:r>
            <a:r>
              <a:rPr lang="en-US" dirty="0"/>
              <a:t>, </a:t>
            </a:r>
            <a:r>
              <a:rPr lang="en-US" dirty="0" err="1"/>
              <a:t>sadržaji</a:t>
            </a:r>
            <a:r>
              <a:rPr lang="en-US" dirty="0"/>
              <a:t> </a:t>
            </a:r>
            <a:r>
              <a:rPr lang="en-US" dirty="0" err="1"/>
              <a:t>ili</a:t>
            </a:r>
            <a:r>
              <a:rPr lang="en-US" dirty="0"/>
              <a:t> </a:t>
            </a:r>
            <a:r>
              <a:rPr lang="en-US" dirty="0" err="1"/>
              <a:t>aktivnosti</a:t>
            </a:r>
            <a:r>
              <a:rPr lang="en-US" dirty="0"/>
              <a:t> </a:t>
            </a:r>
            <a:r>
              <a:rPr lang="en-US" dirty="0" err="1"/>
              <a:t>implicitno</a:t>
            </a:r>
            <a:r>
              <a:rPr lang="en-US" dirty="0"/>
              <a:t> </a:t>
            </a:r>
            <a:r>
              <a:rPr lang="en-US" dirty="0" err="1"/>
              <a:t>ili</a:t>
            </a:r>
            <a:r>
              <a:rPr lang="en-US" dirty="0"/>
              <a:t> </a:t>
            </a:r>
            <a:r>
              <a:rPr lang="en-US" dirty="0" err="1"/>
              <a:t>eksplicitno</a:t>
            </a:r>
            <a:r>
              <a:rPr lang="en-US" dirty="0"/>
              <a:t> </a:t>
            </a:r>
            <a:r>
              <a:rPr lang="en-US" dirty="0" err="1"/>
              <a:t>obeshrabruju</a:t>
            </a:r>
            <a:r>
              <a:rPr lang="en-US" dirty="0"/>
              <a:t> </a:t>
            </a:r>
            <a:r>
              <a:rPr lang="en-US" dirty="0" err="1"/>
              <a:t>ili</a:t>
            </a:r>
            <a:r>
              <a:rPr lang="en-US" dirty="0"/>
              <a:t> </a:t>
            </a:r>
            <a:r>
              <a:rPr lang="en-US" dirty="0" err="1"/>
              <a:t>ograničavaju</a:t>
            </a:r>
            <a:r>
              <a:rPr lang="en-US" dirty="0"/>
              <a:t> </a:t>
            </a:r>
            <a:r>
              <a:rPr lang="en-US" dirty="0" err="1"/>
              <a:t>osnaživanje</a:t>
            </a:r>
            <a:r>
              <a:rPr lang="en-US" dirty="0"/>
              <a:t> </a:t>
            </a:r>
            <a:r>
              <a:rPr lang="en-US" dirty="0" err="1"/>
              <a:t>pojedinaca</a:t>
            </a:r>
            <a:r>
              <a:rPr lang="en-US" dirty="0"/>
              <a:t> </a:t>
            </a:r>
            <a:r>
              <a:rPr lang="en-US" dirty="0" err="1"/>
              <a:t>na</a:t>
            </a:r>
            <a:r>
              <a:rPr lang="en-US" dirty="0"/>
              <a:t> </a:t>
            </a:r>
            <a:r>
              <a:rPr lang="en-US" dirty="0" err="1"/>
              <a:t>temelju</a:t>
            </a:r>
            <a:r>
              <a:rPr lang="en-US" dirty="0"/>
              <a:t> </a:t>
            </a:r>
            <a:r>
              <a:rPr lang="en-US" dirty="0" err="1"/>
              <a:t>njihovog</a:t>
            </a:r>
            <a:r>
              <a:rPr lang="en-US" dirty="0"/>
              <a:t> </a:t>
            </a:r>
            <a:r>
              <a:rPr lang="en-US" dirty="0" err="1"/>
              <a:t>roda</a:t>
            </a:r>
            <a:r>
              <a:rPr lang="en-US" dirty="0"/>
              <a:t>. Na </a:t>
            </a:r>
            <a:r>
              <a:rPr lang="en-US" dirty="0" err="1"/>
              <a:t>primjer</a:t>
            </a:r>
            <a:r>
              <a:rPr lang="en-US" dirty="0"/>
              <a:t>, </a:t>
            </a:r>
            <a:r>
              <a:rPr lang="en-US" dirty="0" err="1"/>
              <a:t>sugeriranje</a:t>
            </a:r>
            <a:r>
              <a:rPr lang="en-US" dirty="0"/>
              <a:t> da </a:t>
            </a:r>
            <a:r>
              <a:rPr lang="en-US" dirty="0" err="1"/>
              <a:t>su</a:t>
            </a:r>
            <a:r>
              <a:rPr lang="en-US" dirty="0"/>
              <a:t> </a:t>
            </a:r>
            <a:r>
              <a:rPr lang="en-US" dirty="0" err="1"/>
              <a:t>određene</a:t>
            </a:r>
            <a:r>
              <a:rPr lang="en-US" dirty="0"/>
              <a:t> </a:t>
            </a:r>
            <a:r>
              <a:rPr lang="en-US" dirty="0" err="1"/>
              <a:t>uloge</a:t>
            </a:r>
            <a:r>
              <a:rPr lang="en-US" dirty="0"/>
              <a:t> </a:t>
            </a:r>
            <a:r>
              <a:rPr lang="en-US" dirty="0" err="1"/>
              <a:t>ili</a:t>
            </a:r>
            <a:r>
              <a:rPr lang="en-US" dirty="0"/>
              <a:t> </a:t>
            </a:r>
            <a:r>
              <a:rPr lang="en-US" dirty="0" err="1"/>
              <a:t>aktivnosti</a:t>
            </a:r>
            <a:r>
              <a:rPr lang="en-US" dirty="0"/>
              <a:t> "</a:t>
            </a:r>
            <a:r>
              <a:rPr lang="en-US" dirty="0" err="1"/>
              <a:t>prikladnije</a:t>
            </a:r>
            <a:r>
              <a:rPr lang="en-US" dirty="0"/>
              <a:t>" za </a:t>
            </a:r>
            <a:r>
              <a:rPr lang="en-US" dirty="0" err="1"/>
              <a:t>jedan</a:t>
            </a:r>
            <a:r>
              <a:rPr lang="en-US" dirty="0"/>
              <a:t> </a:t>
            </a:r>
            <a:r>
              <a:rPr lang="en-US" dirty="0" err="1"/>
              <a:t>spol</a:t>
            </a:r>
            <a:r>
              <a:rPr lang="en-US" dirty="0"/>
              <a:t> </a:t>
            </a:r>
            <a:r>
              <a:rPr lang="en-US" dirty="0" err="1"/>
              <a:t>nego</a:t>
            </a:r>
            <a:r>
              <a:rPr lang="en-US" dirty="0"/>
              <a:t> za </a:t>
            </a:r>
            <a:r>
              <a:rPr lang="en-US" dirty="0" err="1"/>
              <a:t>drugi</a:t>
            </a:r>
            <a:r>
              <a:rPr lang="en-US" dirty="0"/>
              <a:t>.</a:t>
            </a:r>
          </a:p>
          <a:p>
            <a:r>
              <a:rPr lang="en-US" b="1" dirty="0" err="1"/>
              <a:t>Nedostatak</a:t>
            </a:r>
            <a:r>
              <a:rPr lang="en-US" b="1" dirty="0"/>
              <a:t> </a:t>
            </a:r>
            <a:r>
              <a:rPr lang="en-US" b="1" dirty="0" err="1"/>
              <a:t>raznolikih</a:t>
            </a:r>
            <a:r>
              <a:rPr lang="en-US" b="1" dirty="0"/>
              <a:t> </a:t>
            </a:r>
            <a:r>
              <a:rPr lang="en-US" b="1" dirty="0" err="1"/>
              <a:t>uzora</a:t>
            </a:r>
            <a:r>
              <a:rPr lang="en-US" b="1" dirty="0"/>
              <a:t>:</a:t>
            </a:r>
            <a:r>
              <a:rPr lang="en-US" dirty="0"/>
              <a:t> </a:t>
            </a:r>
            <a:r>
              <a:rPr lang="en-US" dirty="0" err="1"/>
              <a:t>Materijali</a:t>
            </a:r>
            <a:r>
              <a:rPr lang="en-US" dirty="0"/>
              <a:t> </a:t>
            </a:r>
            <a:r>
              <a:rPr lang="en-US" dirty="0" err="1"/>
              <a:t>i</a:t>
            </a:r>
            <a:r>
              <a:rPr lang="en-US" dirty="0"/>
              <a:t> </a:t>
            </a:r>
            <a:r>
              <a:rPr lang="en-US" dirty="0" err="1"/>
              <a:t>aktivnosti</a:t>
            </a:r>
            <a:r>
              <a:rPr lang="en-US" dirty="0"/>
              <a:t> </a:t>
            </a:r>
            <a:r>
              <a:rPr lang="en-US" dirty="0" err="1"/>
              <a:t>uglavnom</a:t>
            </a:r>
            <a:r>
              <a:rPr lang="en-US" dirty="0"/>
              <a:t> </a:t>
            </a:r>
            <a:r>
              <a:rPr lang="en-US" dirty="0" err="1"/>
              <a:t>predstavljaju</a:t>
            </a:r>
            <a:r>
              <a:rPr lang="en-US" dirty="0"/>
              <a:t> </a:t>
            </a:r>
            <a:r>
              <a:rPr lang="en-US" dirty="0" err="1"/>
              <a:t>uzore</a:t>
            </a:r>
            <a:r>
              <a:rPr lang="en-US" dirty="0"/>
              <a:t> </a:t>
            </a:r>
            <a:r>
              <a:rPr lang="en-US" dirty="0" err="1"/>
              <a:t>jednog</a:t>
            </a:r>
            <a:r>
              <a:rPr lang="en-US" dirty="0"/>
              <a:t> </a:t>
            </a:r>
            <a:r>
              <a:rPr lang="en-US" dirty="0" err="1"/>
              <a:t>spola</a:t>
            </a:r>
            <a:r>
              <a:rPr lang="en-US" dirty="0"/>
              <a:t>, </a:t>
            </a:r>
            <a:r>
              <a:rPr lang="en-US" dirty="0" err="1"/>
              <a:t>čime</a:t>
            </a:r>
            <a:r>
              <a:rPr lang="en-US" dirty="0"/>
              <a:t> se </a:t>
            </a:r>
            <a:r>
              <a:rPr lang="en-US" dirty="0" err="1"/>
              <a:t>smanjuje</a:t>
            </a:r>
            <a:r>
              <a:rPr lang="en-US" dirty="0"/>
              <a:t> </a:t>
            </a:r>
            <a:r>
              <a:rPr lang="en-US" dirty="0" err="1"/>
              <a:t>izloženost</a:t>
            </a:r>
            <a:r>
              <a:rPr lang="en-US" dirty="0"/>
              <a:t> </a:t>
            </a:r>
            <a:r>
              <a:rPr lang="en-US" dirty="0" err="1"/>
              <a:t>i</a:t>
            </a:r>
            <a:r>
              <a:rPr lang="en-US" dirty="0"/>
              <a:t> </a:t>
            </a:r>
            <a:r>
              <a:rPr lang="en-US" dirty="0" err="1"/>
              <a:t>inspiracija</a:t>
            </a:r>
            <a:r>
              <a:rPr lang="en-US" dirty="0"/>
              <a:t> za </a:t>
            </a:r>
            <a:r>
              <a:rPr lang="en-US" dirty="0" err="1"/>
              <a:t>osobe</a:t>
            </a:r>
            <a:r>
              <a:rPr lang="en-US" dirty="0"/>
              <a:t> </a:t>
            </a:r>
            <a:r>
              <a:rPr lang="en-US" dirty="0" err="1"/>
              <a:t>drugih</a:t>
            </a:r>
            <a:r>
              <a:rPr lang="en-US" dirty="0"/>
              <a:t> </a:t>
            </a:r>
            <a:r>
              <a:rPr lang="en-US" dirty="0" err="1"/>
              <a:t>rodova</a:t>
            </a:r>
            <a:r>
              <a:rPr lang="en-US" dirty="0"/>
              <a:t>. To </a:t>
            </a:r>
            <a:r>
              <a:rPr lang="en-US" dirty="0" err="1"/>
              <a:t>može</a:t>
            </a:r>
            <a:r>
              <a:rPr lang="en-US" dirty="0"/>
              <a:t> </a:t>
            </a:r>
            <a:r>
              <a:rPr lang="en-US" dirty="0" err="1"/>
              <a:t>učiniti</a:t>
            </a:r>
            <a:r>
              <a:rPr lang="en-US" dirty="0"/>
              <a:t> </a:t>
            </a:r>
            <a:r>
              <a:rPr lang="en-US" dirty="0" err="1"/>
              <a:t>neka</a:t>
            </a:r>
            <a:r>
              <a:rPr lang="en-US" dirty="0"/>
              <a:t> </a:t>
            </a:r>
            <a:r>
              <a:rPr lang="en-US" dirty="0" err="1"/>
              <a:t>područja</a:t>
            </a:r>
            <a:r>
              <a:rPr lang="en-US" dirty="0"/>
              <a:t> </a:t>
            </a:r>
            <a:r>
              <a:rPr lang="en-US" dirty="0" err="1"/>
              <a:t>ili</a:t>
            </a:r>
            <a:r>
              <a:rPr lang="en-US" dirty="0"/>
              <a:t> </a:t>
            </a:r>
            <a:r>
              <a:rPr lang="en-US" dirty="0" err="1"/>
              <a:t>postignuća</a:t>
            </a:r>
            <a:r>
              <a:rPr lang="en-US" dirty="0"/>
              <a:t> </a:t>
            </a:r>
            <a:r>
              <a:rPr lang="en-US" dirty="0" err="1"/>
              <a:t>nedostižnim</a:t>
            </a:r>
            <a:r>
              <a:rPr lang="en-US" dirty="0"/>
              <a:t> </a:t>
            </a:r>
            <a:r>
              <a:rPr lang="en-US" dirty="0" err="1"/>
              <a:t>ili</a:t>
            </a:r>
            <a:r>
              <a:rPr lang="en-US" dirty="0"/>
              <a:t> </a:t>
            </a:r>
            <a:r>
              <a:rPr lang="en-US" dirty="0" err="1"/>
              <a:t>manje</a:t>
            </a:r>
            <a:r>
              <a:rPr lang="en-US" dirty="0"/>
              <a:t> </a:t>
            </a:r>
            <a:r>
              <a:rPr lang="en-US" dirty="0" err="1"/>
              <a:t>relevantnim</a:t>
            </a:r>
            <a:r>
              <a:rPr lang="en-US" dirty="0"/>
              <a:t>.</a:t>
            </a:r>
          </a:p>
          <a:p>
            <a:r>
              <a:rPr lang="en-US" b="1" dirty="0" err="1"/>
              <a:t>Stereotipni</a:t>
            </a:r>
            <a:r>
              <a:rPr lang="en-US" b="1" dirty="0"/>
              <a:t> </a:t>
            </a:r>
            <a:r>
              <a:rPr lang="en-US" b="1" dirty="0" err="1"/>
              <a:t>prikazi</a:t>
            </a:r>
            <a:r>
              <a:rPr lang="en-US" b="1" dirty="0"/>
              <a:t>:</a:t>
            </a:r>
            <a:r>
              <a:rPr lang="en-US" dirty="0"/>
              <a:t> </a:t>
            </a:r>
            <a:r>
              <a:rPr lang="en-US" dirty="0" err="1"/>
              <a:t>Tekstovi</a:t>
            </a:r>
            <a:r>
              <a:rPr lang="en-US" dirty="0"/>
              <a:t> </a:t>
            </a:r>
            <a:r>
              <a:rPr lang="en-US" dirty="0" err="1"/>
              <a:t>i</a:t>
            </a:r>
            <a:r>
              <a:rPr lang="en-US" dirty="0"/>
              <a:t> </a:t>
            </a:r>
            <a:r>
              <a:rPr lang="en-US" dirty="0" err="1"/>
              <a:t>slike</a:t>
            </a:r>
            <a:r>
              <a:rPr lang="en-US" dirty="0"/>
              <a:t> u </a:t>
            </a:r>
            <a:r>
              <a:rPr lang="en-US" dirty="0" err="1"/>
              <a:t>materijalima</a:t>
            </a:r>
            <a:r>
              <a:rPr lang="en-US" dirty="0"/>
              <a:t>, </a:t>
            </a:r>
            <a:r>
              <a:rPr lang="en-US" dirty="0" err="1"/>
              <a:t>sadržajima</a:t>
            </a:r>
            <a:r>
              <a:rPr lang="en-US" dirty="0"/>
              <a:t> </a:t>
            </a:r>
            <a:r>
              <a:rPr lang="en-US" dirty="0" err="1"/>
              <a:t>i</a:t>
            </a:r>
            <a:r>
              <a:rPr lang="en-US" dirty="0"/>
              <a:t> </a:t>
            </a:r>
            <a:r>
              <a:rPr lang="en-US" dirty="0" err="1"/>
              <a:t>aktivnostima</a:t>
            </a:r>
            <a:r>
              <a:rPr lang="en-US" dirty="0"/>
              <a:t> </a:t>
            </a:r>
            <a:r>
              <a:rPr lang="en-US" dirty="0" err="1"/>
              <a:t>prikazuju</a:t>
            </a:r>
            <a:r>
              <a:rPr lang="en-US" dirty="0"/>
              <a:t> </a:t>
            </a:r>
            <a:r>
              <a:rPr lang="en-US" dirty="0" err="1"/>
              <a:t>likove</a:t>
            </a:r>
            <a:r>
              <a:rPr lang="en-US" dirty="0"/>
              <a:t> </a:t>
            </a:r>
            <a:r>
              <a:rPr lang="en-US" dirty="0" err="1"/>
              <a:t>na</a:t>
            </a:r>
            <a:r>
              <a:rPr lang="en-US" dirty="0"/>
              <a:t> </a:t>
            </a:r>
            <a:r>
              <a:rPr lang="en-US" dirty="0" err="1"/>
              <a:t>stereotipan</a:t>
            </a:r>
            <a:r>
              <a:rPr lang="en-US" dirty="0"/>
              <a:t> </a:t>
            </a:r>
            <a:r>
              <a:rPr lang="en-US" dirty="0" err="1"/>
              <a:t>način</a:t>
            </a:r>
            <a:r>
              <a:rPr lang="en-US" dirty="0"/>
              <a:t> </a:t>
            </a:r>
            <a:r>
              <a:rPr lang="en-US" dirty="0" err="1"/>
              <a:t>prema</a:t>
            </a:r>
            <a:r>
              <a:rPr lang="en-US" dirty="0"/>
              <a:t> </a:t>
            </a:r>
            <a:r>
              <a:rPr lang="en-US" dirty="0" err="1"/>
              <a:t>spolu</a:t>
            </a:r>
            <a:r>
              <a:rPr lang="en-US" dirty="0"/>
              <a:t> (</a:t>
            </a:r>
            <a:r>
              <a:rPr lang="en-US" dirty="0" err="1"/>
              <a:t>npr</a:t>
            </a:r>
            <a:r>
              <a:rPr lang="en-US" dirty="0"/>
              <a:t>. </a:t>
            </a:r>
            <a:r>
              <a:rPr lang="en-US" dirty="0" err="1"/>
              <a:t>pasivne</a:t>
            </a:r>
            <a:r>
              <a:rPr lang="en-US" dirty="0"/>
              <a:t> </a:t>
            </a:r>
            <a:r>
              <a:rPr lang="en-US" dirty="0" err="1"/>
              <a:t>žene</a:t>
            </a:r>
            <a:r>
              <a:rPr lang="en-US" dirty="0"/>
              <a:t>, </a:t>
            </a:r>
            <a:r>
              <a:rPr lang="en-US" dirty="0" err="1"/>
              <a:t>agresivni</a:t>
            </a:r>
            <a:r>
              <a:rPr lang="en-US" dirty="0"/>
              <a:t> </a:t>
            </a:r>
            <a:r>
              <a:rPr lang="en-US" dirty="0" err="1"/>
              <a:t>muškarci</a:t>
            </a:r>
            <a:r>
              <a:rPr lang="en-US" dirty="0"/>
              <a:t>; </a:t>
            </a:r>
            <a:r>
              <a:rPr lang="en-US" dirty="0" err="1"/>
              <a:t>žene</a:t>
            </a:r>
            <a:r>
              <a:rPr lang="en-US" dirty="0"/>
              <a:t> u </a:t>
            </a:r>
            <a:r>
              <a:rPr lang="en-US" dirty="0" err="1"/>
              <a:t>domaćim</a:t>
            </a:r>
            <a:r>
              <a:rPr lang="en-US" dirty="0"/>
              <a:t> </a:t>
            </a:r>
            <a:r>
              <a:rPr lang="en-US" dirty="0" err="1"/>
              <a:t>ulogama</a:t>
            </a:r>
            <a:r>
              <a:rPr lang="en-US" dirty="0"/>
              <a:t>, </a:t>
            </a:r>
            <a:r>
              <a:rPr lang="en-US" dirty="0" err="1"/>
              <a:t>muškarci</a:t>
            </a:r>
            <a:r>
              <a:rPr lang="en-US" dirty="0"/>
              <a:t> u </a:t>
            </a:r>
            <a:r>
              <a:rPr lang="en-US" dirty="0" err="1"/>
              <a:t>profesionalnim</a:t>
            </a:r>
            <a:r>
              <a:rPr lang="en-US" dirty="0"/>
              <a:t>).</a:t>
            </a:r>
          </a:p>
          <a:p>
            <a:r>
              <a:rPr lang="en-US" b="1" dirty="0" err="1"/>
              <a:t>Rodno</a:t>
            </a:r>
            <a:r>
              <a:rPr lang="en-US" b="1" dirty="0"/>
              <a:t> </a:t>
            </a:r>
            <a:r>
              <a:rPr lang="en-US" b="1" dirty="0" err="1"/>
              <a:t>obilježeni</a:t>
            </a:r>
            <a:r>
              <a:rPr lang="en-US" b="1" dirty="0"/>
              <a:t> </a:t>
            </a:r>
            <a:r>
              <a:rPr lang="en-US" b="1" dirty="0" err="1"/>
              <a:t>jezik</a:t>
            </a:r>
            <a:r>
              <a:rPr lang="en-US" b="1" dirty="0"/>
              <a:t>:</a:t>
            </a:r>
            <a:r>
              <a:rPr lang="en-US" dirty="0"/>
              <a:t> Jezik </a:t>
            </a:r>
            <a:r>
              <a:rPr lang="en-US" dirty="0" err="1"/>
              <a:t>korišten</a:t>
            </a:r>
            <a:r>
              <a:rPr lang="en-US" dirty="0"/>
              <a:t> u </a:t>
            </a:r>
            <a:r>
              <a:rPr lang="en-US" dirty="0" err="1"/>
              <a:t>materijalima</a:t>
            </a:r>
            <a:r>
              <a:rPr lang="en-US" dirty="0"/>
              <a:t>, </a:t>
            </a:r>
            <a:r>
              <a:rPr lang="en-US" dirty="0" err="1"/>
              <a:t>sadržajima</a:t>
            </a:r>
            <a:r>
              <a:rPr lang="en-US" dirty="0"/>
              <a:t> </a:t>
            </a:r>
            <a:r>
              <a:rPr lang="en-US" dirty="0" err="1"/>
              <a:t>i</a:t>
            </a:r>
            <a:r>
              <a:rPr lang="en-US" dirty="0"/>
              <a:t> </a:t>
            </a:r>
            <a:r>
              <a:rPr lang="en-US" dirty="0" err="1"/>
              <a:t>aktivnostima</a:t>
            </a:r>
            <a:r>
              <a:rPr lang="en-US" dirty="0"/>
              <a:t> </a:t>
            </a:r>
            <a:r>
              <a:rPr lang="en-US" dirty="0" err="1"/>
              <a:t>pojačava</a:t>
            </a:r>
            <a:r>
              <a:rPr lang="en-US" dirty="0"/>
              <a:t> </a:t>
            </a:r>
            <a:r>
              <a:rPr lang="en-US" dirty="0" err="1"/>
              <a:t>rodne</a:t>
            </a:r>
            <a:r>
              <a:rPr lang="en-US" dirty="0"/>
              <a:t> </a:t>
            </a:r>
            <a:r>
              <a:rPr lang="en-US" dirty="0" err="1"/>
              <a:t>stereotipe</a:t>
            </a:r>
            <a:r>
              <a:rPr lang="en-US" dirty="0"/>
              <a:t> </a:t>
            </a:r>
            <a:r>
              <a:rPr lang="en-US" dirty="0" err="1"/>
              <a:t>ili</a:t>
            </a:r>
            <a:r>
              <a:rPr lang="en-US" dirty="0"/>
              <a:t> </a:t>
            </a:r>
            <a:r>
              <a:rPr lang="en-US" dirty="0" err="1"/>
              <a:t>predrasude</a:t>
            </a:r>
            <a:r>
              <a:rPr lang="en-US" dirty="0"/>
              <a:t> (</a:t>
            </a:r>
            <a:r>
              <a:rPr lang="en-US" dirty="0" err="1"/>
              <a:t>npr</a:t>
            </a:r>
            <a:r>
              <a:rPr lang="en-US" dirty="0"/>
              <a:t>. </a:t>
            </a:r>
            <a:r>
              <a:rPr lang="en-US" dirty="0" err="1"/>
              <a:t>korištenje</a:t>
            </a:r>
            <a:r>
              <a:rPr lang="en-US" dirty="0"/>
              <a:t> </a:t>
            </a:r>
            <a:r>
              <a:rPr lang="hr-HR" dirty="0"/>
              <a:t>samo </a:t>
            </a:r>
            <a:r>
              <a:rPr lang="en-US" dirty="0" err="1"/>
              <a:t>muških</a:t>
            </a:r>
            <a:r>
              <a:rPr lang="en-US" dirty="0"/>
              <a:t> </a:t>
            </a:r>
            <a:r>
              <a:rPr lang="en-US" dirty="0" err="1"/>
              <a:t>zamjenica</a:t>
            </a:r>
            <a:r>
              <a:rPr lang="en-US" dirty="0"/>
              <a:t>, </a:t>
            </a:r>
            <a:r>
              <a:rPr lang="en-US" dirty="0" err="1"/>
              <a:t>korištenje</a:t>
            </a:r>
            <a:r>
              <a:rPr lang="en-US" dirty="0"/>
              <a:t> </a:t>
            </a:r>
            <a:r>
              <a:rPr lang="en-US" dirty="0" err="1"/>
              <a:t>rodno</a:t>
            </a:r>
            <a:r>
              <a:rPr lang="en-US" dirty="0"/>
              <a:t> </a:t>
            </a:r>
            <a:r>
              <a:rPr lang="en-US" dirty="0" err="1"/>
              <a:t>obilježenih</a:t>
            </a:r>
            <a:r>
              <a:rPr lang="en-US" dirty="0"/>
              <a:t> termina koji </a:t>
            </a:r>
            <a:r>
              <a:rPr lang="en-US" dirty="0" err="1"/>
              <a:t>isključuju</a:t>
            </a:r>
            <a:r>
              <a:rPr lang="en-US" dirty="0"/>
              <a:t> </a:t>
            </a:r>
            <a:r>
              <a:rPr lang="en-US" dirty="0" err="1"/>
              <a:t>ili</a:t>
            </a:r>
            <a:r>
              <a:rPr lang="en-US" dirty="0"/>
              <a:t> </a:t>
            </a:r>
            <a:r>
              <a:rPr lang="en-US" dirty="0" err="1"/>
              <a:t>marginaliziraju</a:t>
            </a:r>
            <a:r>
              <a:rPr lang="en-US" dirty="0"/>
              <a:t>).</a:t>
            </a:r>
          </a:p>
          <a:p>
            <a:r>
              <a:rPr lang="en-US" b="1" dirty="0" err="1"/>
              <a:t>Nedostatak</a:t>
            </a:r>
            <a:r>
              <a:rPr lang="en-US" b="1" dirty="0"/>
              <a:t> </a:t>
            </a:r>
            <a:r>
              <a:rPr lang="en-US" b="1" dirty="0" err="1"/>
              <a:t>prihvaćanja</a:t>
            </a:r>
            <a:r>
              <a:rPr lang="en-US" b="1" dirty="0"/>
              <a:t> </a:t>
            </a:r>
            <a:r>
              <a:rPr lang="en-US" b="1" dirty="0" err="1"/>
              <a:t>rodne</a:t>
            </a:r>
            <a:r>
              <a:rPr lang="en-US" b="1" dirty="0"/>
              <a:t> </a:t>
            </a:r>
            <a:r>
              <a:rPr lang="en-US" b="1" dirty="0" err="1"/>
              <a:t>raznolikosti</a:t>
            </a:r>
            <a:r>
              <a:rPr lang="en-US" b="1" dirty="0"/>
              <a:t>:</a:t>
            </a:r>
            <a:r>
              <a:rPr lang="en-US" dirty="0"/>
              <a:t> </a:t>
            </a:r>
            <a:r>
              <a:rPr lang="en-US" dirty="0" err="1"/>
              <a:t>Materijali</a:t>
            </a:r>
            <a:r>
              <a:rPr lang="en-US" dirty="0"/>
              <a:t>, </a:t>
            </a:r>
            <a:r>
              <a:rPr lang="en-US" dirty="0" err="1"/>
              <a:t>sadržaji</a:t>
            </a:r>
            <a:r>
              <a:rPr lang="en-US" dirty="0"/>
              <a:t> </a:t>
            </a:r>
            <a:r>
              <a:rPr lang="en-US" dirty="0" err="1"/>
              <a:t>i</a:t>
            </a:r>
            <a:r>
              <a:rPr lang="en-US" dirty="0"/>
              <a:t> </a:t>
            </a:r>
            <a:r>
              <a:rPr lang="en-US" dirty="0" err="1"/>
              <a:t>aktivnosti</a:t>
            </a:r>
            <a:r>
              <a:rPr lang="en-US" dirty="0"/>
              <a:t> ne </a:t>
            </a:r>
            <a:r>
              <a:rPr lang="en-US" dirty="0" err="1"/>
              <a:t>promiču</a:t>
            </a:r>
            <a:r>
              <a:rPr lang="en-US" dirty="0"/>
              <a:t> </a:t>
            </a:r>
            <a:r>
              <a:rPr lang="en-US" dirty="0" err="1"/>
              <a:t>ili</a:t>
            </a:r>
            <a:r>
              <a:rPr lang="en-US" dirty="0"/>
              <a:t> </a:t>
            </a:r>
            <a:r>
              <a:rPr lang="en-US" dirty="0" err="1"/>
              <a:t>čak</a:t>
            </a:r>
            <a:r>
              <a:rPr lang="en-US" dirty="0"/>
              <a:t> </a:t>
            </a:r>
            <a:r>
              <a:rPr lang="en-US" dirty="0" err="1"/>
              <a:t>aktivno</a:t>
            </a:r>
            <a:r>
              <a:rPr lang="en-US" dirty="0"/>
              <a:t> </a:t>
            </a:r>
            <a:r>
              <a:rPr lang="en-US" dirty="0" err="1"/>
              <a:t>obeshrabruju</a:t>
            </a:r>
            <a:r>
              <a:rPr lang="en-US" dirty="0"/>
              <a:t> </a:t>
            </a:r>
            <a:r>
              <a:rPr lang="en-US" dirty="0" err="1"/>
              <a:t>prihvaćanje</a:t>
            </a:r>
            <a:r>
              <a:rPr lang="en-US" dirty="0"/>
              <a:t> </a:t>
            </a:r>
            <a:r>
              <a:rPr lang="en-US" dirty="0" err="1"/>
              <a:t>različitih</a:t>
            </a:r>
            <a:r>
              <a:rPr lang="en-US" dirty="0"/>
              <a:t> </a:t>
            </a:r>
            <a:r>
              <a:rPr lang="en-US" dirty="0" err="1"/>
              <a:t>rodnih</a:t>
            </a:r>
            <a:r>
              <a:rPr lang="en-US" dirty="0"/>
              <a:t> </a:t>
            </a:r>
            <a:r>
              <a:rPr lang="en-US" dirty="0" err="1"/>
              <a:t>identiteta</a:t>
            </a:r>
            <a:r>
              <a:rPr lang="en-US" dirty="0"/>
              <a:t> </a:t>
            </a:r>
            <a:r>
              <a:rPr lang="en-US" dirty="0" err="1"/>
              <a:t>i</a:t>
            </a:r>
            <a:r>
              <a:rPr lang="en-US" dirty="0"/>
              <a:t> </a:t>
            </a:r>
            <a:r>
              <a:rPr lang="en-US" dirty="0" err="1"/>
              <a:t>izraza</a:t>
            </a:r>
            <a:r>
              <a:rPr lang="en-US" dirty="0"/>
              <a:t>.</a:t>
            </a:r>
          </a:p>
          <a:p>
            <a:r>
              <a:rPr lang="en-US" b="1" dirty="0" err="1"/>
              <a:t>Zanemarivanje</a:t>
            </a:r>
            <a:r>
              <a:rPr lang="en-US" b="1" dirty="0"/>
              <a:t> </a:t>
            </a:r>
            <a:r>
              <a:rPr lang="en-US" b="1" dirty="0" err="1"/>
              <a:t>intersekcionalnosti</a:t>
            </a:r>
            <a:r>
              <a:rPr lang="en-US" b="1" dirty="0"/>
              <a:t>:</a:t>
            </a:r>
            <a:r>
              <a:rPr lang="en-US" dirty="0"/>
              <a:t> </a:t>
            </a:r>
            <a:r>
              <a:rPr lang="en-US" dirty="0" err="1"/>
              <a:t>Materijali</a:t>
            </a:r>
            <a:r>
              <a:rPr lang="en-US" dirty="0"/>
              <a:t>, </a:t>
            </a:r>
            <a:r>
              <a:rPr lang="en-US" dirty="0" err="1"/>
              <a:t>sadržaji</a:t>
            </a:r>
            <a:r>
              <a:rPr lang="en-US" dirty="0"/>
              <a:t> </a:t>
            </a:r>
            <a:r>
              <a:rPr lang="en-US" dirty="0" err="1"/>
              <a:t>i</a:t>
            </a:r>
            <a:r>
              <a:rPr lang="en-US" dirty="0"/>
              <a:t> </a:t>
            </a:r>
            <a:r>
              <a:rPr lang="en-US" dirty="0" err="1"/>
              <a:t>aktivnosti</a:t>
            </a:r>
            <a:r>
              <a:rPr lang="en-US" dirty="0"/>
              <a:t> </a:t>
            </a:r>
            <a:r>
              <a:rPr lang="en-US" dirty="0" err="1"/>
              <a:t>prikazuju</a:t>
            </a:r>
            <a:r>
              <a:rPr lang="en-US" dirty="0"/>
              <a:t> </a:t>
            </a:r>
            <a:r>
              <a:rPr lang="en-US" dirty="0" err="1"/>
              <a:t>jedinstvenu</a:t>
            </a:r>
            <a:r>
              <a:rPr lang="en-US" dirty="0"/>
              <a:t> </a:t>
            </a:r>
            <a:r>
              <a:rPr lang="en-US" dirty="0" err="1"/>
              <a:t>rodnu</a:t>
            </a:r>
            <a:r>
              <a:rPr lang="en-US" dirty="0"/>
              <a:t> </a:t>
            </a:r>
            <a:r>
              <a:rPr lang="en-US" dirty="0" err="1"/>
              <a:t>perspektivu</a:t>
            </a:r>
            <a:r>
              <a:rPr lang="en-US" dirty="0"/>
              <a:t> </a:t>
            </a:r>
            <a:r>
              <a:rPr lang="en-US" dirty="0" err="1"/>
              <a:t>i</a:t>
            </a:r>
            <a:r>
              <a:rPr lang="en-US" dirty="0"/>
              <a:t> ne </a:t>
            </a:r>
            <a:r>
              <a:rPr lang="en-US" dirty="0" err="1"/>
              <a:t>uzimaju</a:t>
            </a:r>
            <a:r>
              <a:rPr lang="en-US" dirty="0"/>
              <a:t> u </a:t>
            </a:r>
            <a:r>
              <a:rPr lang="en-US" dirty="0" err="1"/>
              <a:t>obzir</a:t>
            </a:r>
            <a:r>
              <a:rPr lang="en-US" dirty="0"/>
              <a:t> </a:t>
            </a:r>
            <a:r>
              <a:rPr lang="en-US" dirty="0" err="1"/>
              <a:t>kako</a:t>
            </a:r>
            <a:r>
              <a:rPr lang="en-US" dirty="0"/>
              <a:t> se rod </a:t>
            </a:r>
            <a:r>
              <a:rPr lang="en-US" dirty="0" err="1"/>
              <a:t>isprepliće</a:t>
            </a:r>
            <a:r>
              <a:rPr lang="en-US" dirty="0"/>
              <a:t> s </a:t>
            </a:r>
            <a:r>
              <a:rPr lang="en-US" dirty="0" err="1"/>
              <a:t>drugim</a:t>
            </a:r>
            <a:r>
              <a:rPr lang="en-US" dirty="0"/>
              <a:t> </a:t>
            </a:r>
            <a:r>
              <a:rPr lang="en-US" dirty="0" err="1"/>
              <a:t>aspektima</a:t>
            </a:r>
            <a:r>
              <a:rPr lang="en-US" dirty="0"/>
              <a:t> </a:t>
            </a:r>
            <a:r>
              <a:rPr lang="en-US" dirty="0" err="1"/>
              <a:t>identiteta</a:t>
            </a:r>
            <a:r>
              <a:rPr lang="en-US" dirty="0"/>
              <a:t> (</a:t>
            </a:r>
            <a:r>
              <a:rPr lang="en-US" dirty="0" err="1"/>
              <a:t>poput</a:t>
            </a:r>
            <a:r>
              <a:rPr lang="en-US" dirty="0"/>
              <a:t> rase, </a:t>
            </a:r>
            <a:r>
              <a:rPr lang="en-US" dirty="0" err="1"/>
              <a:t>etničke</a:t>
            </a:r>
            <a:r>
              <a:rPr lang="en-US" dirty="0"/>
              <a:t> </a:t>
            </a:r>
            <a:r>
              <a:rPr lang="en-US" dirty="0" err="1"/>
              <a:t>pripadnosti</a:t>
            </a:r>
            <a:r>
              <a:rPr lang="en-US" dirty="0"/>
              <a:t>, </a:t>
            </a:r>
            <a:r>
              <a:rPr lang="en-US" dirty="0" err="1"/>
              <a:t>klase</a:t>
            </a:r>
            <a:r>
              <a:rPr lang="en-US" dirty="0"/>
              <a:t>), </a:t>
            </a:r>
            <a:r>
              <a:rPr lang="en-US" dirty="0" err="1"/>
              <a:t>stvarajući</a:t>
            </a:r>
            <a:r>
              <a:rPr lang="en-US" dirty="0"/>
              <a:t> </a:t>
            </a:r>
            <a:r>
              <a:rPr lang="en-US" dirty="0" err="1"/>
              <a:t>jedinstvena</a:t>
            </a:r>
            <a:r>
              <a:rPr lang="en-US" dirty="0"/>
              <a:t> </a:t>
            </a:r>
            <a:r>
              <a:rPr lang="en-US" dirty="0" err="1"/>
              <a:t>iskustva</a:t>
            </a:r>
            <a:r>
              <a:rPr lang="en-US" dirty="0"/>
              <a:t> </a:t>
            </a:r>
            <a:r>
              <a:rPr lang="en-US" dirty="0" err="1"/>
              <a:t>i</a:t>
            </a:r>
            <a:r>
              <a:rPr lang="en-US" dirty="0"/>
              <a:t> </a:t>
            </a:r>
            <a:r>
              <a:rPr lang="en-US" dirty="0" err="1"/>
              <a:t>perspektive</a:t>
            </a:r>
            <a:r>
              <a:rPr lang="en-US" dirty="0"/>
              <a:t>.</a:t>
            </a:r>
          </a:p>
        </p:txBody>
      </p:sp>
      <p:sp>
        <p:nvSpPr>
          <p:cNvPr id="241" name="Google Shape;241;g34bb7fa468f_0_27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7"/>
        <p:cNvGrpSpPr/>
        <p:nvPr/>
      </p:nvGrpSpPr>
      <p:grpSpPr>
        <a:xfrm>
          <a:off x="0" y="0"/>
          <a:ext cx="0" cy="0"/>
          <a:chOff x="0" y="0"/>
          <a:chExt cx="0" cy="0"/>
        </a:xfrm>
      </p:grpSpPr>
      <p:sp>
        <p:nvSpPr>
          <p:cNvPr id="248" name="Google Shape;248;g34bb7fa468f_1_0: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r>
              <a:rPr lang="en-US" b="1" dirty="0" err="1"/>
              <a:t>Procjena</a:t>
            </a:r>
            <a:r>
              <a:rPr lang="en-US" b="1" dirty="0"/>
              <a:t> </a:t>
            </a:r>
            <a:r>
              <a:rPr lang="en-US" b="1" dirty="0" err="1"/>
              <a:t>i</a:t>
            </a:r>
            <a:r>
              <a:rPr lang="en-US" b="1" dirty="0"/>
              <a:t> </a:t>
            </a:r>
            <a:r>
              <a:rPr lang="en-US" b="1" dirty="0" err="1"/>
              <a:t>podizanje</a:t>
            </a:r>
            <a:r>
              <a:rPr lang="en-US" b="1" dirty="0"/>
              <a:t> </a:t>
            </a:r>
            <a:r>
              <a:rPr lang="en-US" b="1" dirty="0" err="1"/>
              <a:t>svijesti</a:t>
            </a:r>
            <a:r>
              <a:rPr lang="en-US" b="1" dirty="0"/>
              <a:t> o </a:t>
            </a:r>
            <a:r>
              <a:rPr lang="en-US" b="1" dirty="0" err="1"/>
              <a:t>rodnim</a:t>
            </a:r>
            <a:r>
              <a:rPr lang="en-US" b="1" dirty="0"/>
              <a:t> </a:t>
            </a:r>
            <a:r>
              <a:rPr lang="en-US" b="1" dirty="0" err="1"/>
              <a:t>predrasudama</a:t>
            </a:r>
            <a:r>
              <a:rPr lang="en-US" b="1" dirty="0"/>
              <a:t>:</a:t>
            </a:r>
            <a:r>
              <a:rPr lang="en-US" dirty="0"/>
              <a:t> </a:t>
            </a:r>
            <a:r>
              <a:rPr lang="en-US" dirty="0" err="1"/>
              <a:t>Aktivno</a:t>
            </a:r>
            <a:r>
              <a:rPr lang="en-US" dirty="0"/>
              <a:t> </a:t>
            </a:r>
            <a:r>
              <a:rPr lang="en-US" dirty="0" err="1"/>
              <a:t>prepoznavanje</a:t>
            </a:r>
            <a:r>
              <a:rPr lang="en-US" dirty="0"/>
              <a:t> </a:t>
            </a:r>
            <a:r>
              <a:rPr lang="en-US" dirty="0" err="1"/>
              <a:t>i</a:t>
            </a:r>
            <a:r>
              <a:rPr lang="en-US" dirty="0"/>
              <a:t> </a:t>
            </a:r>
            <a:r>
              <a:rPr lang="en-US" dirty="0" err="1"/>
              <a:t>stvaranje</a:t>
            </a:r>
            <a:r>
              <a:rPr lang="en-US" dirty="0"/>
              <a:t> </a:t>
            </a:r>
            <a:r>
              <a:rPr lang="en-US" dirty="0" err="1"/>
              <a:t>razumijevanja</a:t>
            </a:r>
            <a:r>
              <a:rPr lang="en-US" dirty="0"/>
              <a:t> o </a:t>
            </a:r>
            <a:r>
              <a:rPr lang="en-US" dirty="0" err="1"/>
              <a:t>rodnim</a:t>
            </a:r>
            <a:r>
              <a:rPr lang="en-US" dirty="0"/>
              <a:t> </a:t>
            </a:r>
            <a:r>
              <a:rPr lang="en-US" dirty="0" err="1"/>
              <a:t>predrasudama</a:t>
            </a:r>
            <a:r>
              <a:rPr lang="en-US" dirty="0"/>
              <a:t> </a:t>
            </a:r>
            <a:r>
              <a:rPr lang="en-US" dirty="0" err="1"/>
              <a:t>unutar</a:t>
            </a:r>
            <a:r>
              <a:rPr lang="en-US" dirty="0"/>
              <a:t> </a:t>
            </a:r>
            <a:r>
              <a:rPr lang="en-US" dirty="0" err="1"/>
              <a:t>materijala</a:t>
            </a:r>
            <a:r>
              <a:rPr lang="en-US" dirty="0"/>
              <a:t> </a:t>
            </a:r>
            <a:r>
              <a:rPr lang="en-US" dirty="0" err="1"/>
              <a:t>i</a:t>
            </a:r>
            <a:r>
              <a:rPr lang="en-US" dirty="0"/>
              <a:t> </a:t>
            </a:r>
            <a:r>
              <a:rPr lang="en-US" dirty="0" err="1"/>
              <a:t>praksi</a:t>
            </a:r>
            <a:r>
              <a:rPr lang="en-US" dirty="0"/>
              <a:t> u </a:t>
            </a:r>
            <a:r>
              <a:rPr lang="en-US" dirty="0" err="1"/>
              <a:t>informatici</a:t>
            </a:r>
            <a:r>
              <a:rPr lang="en-US" dirty="0"/>
              <a:t>.</a:t>
            </a:r>
          </a:p>
          <a:p>
            <a:r>
              <a:rPr lang="en-US" b="1" dirty="0" err="1"/>
              <a:t>Uravnoteženje</a:t>
            </a:r>
            <a:r>
              <a:rPr lang="en-US" b="1" dirty="0"/>
              <a:t> </a:t>
            </a:r>
            <a:r>
              <a:rPr lang="en-US" b="1" dirty="0" err="1"/>
              <a:t>obrazovnih</a:t>
            </a:r>
            <a:r>
              <a:rPr lang="en-US" b="1" dirty="0"/>
              <a:t> </a:t>
            </a:r>
            <a:r>
              <a:rPr lang="en-US" b="1" dirty="0" err="1"/>
              <a:t>aktivnosti</a:t>
            </a:r>
            <a:r>
              <a:rPr lang="en-US" b="1" dirty="0"/>
              <a:t>:</a:t>
            </a:r>
            <a:r>
              <a:rPr lang="en-US" dirty="0"/>
              <a:t> </a:t>
            </a:r>
            <a:r>
              <a:rPr lang="en-US" dirty="0" err="1"/>
              <a:t>Osigurati</a:t>
            </a:r>
            <a:r>
              <a:rPr lang="en-US" dirty="0"/>
              <a:t> da </a:t>
            </a:r>
            <a:r>
              <a:rPr lang="en-US" dirty="0" err="1"/>
              <a:t>aktivnosti</a:t>
            </a:r>
            <a:r>
              <a:rPr lang="en-US" dirty="0"/>
              <a:t> </a:t>
            </a:r>
            <a:r>
              <a:rPr lang="en-US" dirty="0" err="1"/>
              <a:t>učenja</a:t>
            </a:r>
            <a:r>
              <a:rPr lang="en-US" dirty="0"/>
              <a:t> </a:t>
            </a:r>
            <a:r>
              <a:rPr lang="en-US" dirty="0" err="1"/>
              <a:t>informatike</a:t>
            </a:r>
            <a:r>
              <a:rPr lang="en-US" dirty="0"/>
              <a:t> </a:t>
            </a:r>
            <a:r>
              <a:rPr lang="en-US" dirty="0" err="1"/>
              <a:t>privlače</a:t>
            </a:r>
            <a:r>
              <a:rPr lang="en-US" dirty="0"/>
              <a:t> </a:t>
            </a:r>
            <a:r>
              <a:rPr lang="en-US" dirty="0" err="1"/>
              <a:t>i</a:t>
            </a:r>
            <a:r>
              <a:rPr lang="en-US" dirty="0"/>
              <a:t> </a:t>
            </a:r>
            <a:r>
              <a:rPr lang="en-US" dirty="0" err="1"/>
              <a:t>uključuju</a:t>
            </a:r>
            <a:r>
              <a:rPr lang="en-US" dirty="0"/>
              <a:t> </a:t>
            </a:r>
            <a:r>
              <a:rPr lang="en-US" dirty="0" err="1"/>
              <a:t>pojedince</a:t>
            </a:r>
            <a:r>
              <a:rPr lang="en-US" dirty="0"/>
              <a:t> </a:t>
            </a:r>
            <a:r>
              <a:rPr lang="en-US" dirty="0" err="1"/>
              <a:t>svih</a:t>
            </a:r>
            <a:r>
              <a:rPr lang="en-US" dirty="0"/>
              <a:t> </a:t>
            </a:r>
            <a:r>
              <a:rPr lang="en-US" dirty="0" err="1"/>
              <a:t>rodova</a:t>
            </a:r>
            <a:r>
              <a:rPr lang="en-US" dirty="0"/>
              <a:t>.</a:t>
            </a:r>
          </a:p>
          <a:p>
            <a:r>
              <a:rPr lang="en-US" b="1" dirty="0" err="1"/>
              <a:t>Korištenje</a:t>
            </a:r>
            <a:r>
              <a:rPr lang="en-US" b="1" dirty="0"/>
              <a:t> </a:t>
            </a:r>
            <a:r>
              <a:rPr lang="en-US" b="1" dirty="0" err="1"/>
              <a:t>rodno</a:t>
            </a:r>
            <a:r>
              <a:rPr lang="en-US" b="1" dirty="0"/>
              <a:t> uključivog </a:t>
            </a:r>
            <a:r>
              <a:rPr lang="en-US" b="1" dirty="0" err="1"/>
              <a:t>jezika</a:t>
            </a:r>
            <a:r>
              <a:rPr lang="en-US" b="1" dirty="0"/>
              <a:t>:</a:t>
            </a:r>
            <a:r>
              <a:rPr lang="en-US" dirty="0"/>
              <a:t> </a:t>
            </a:r>
            <a:r>
              <a:rPr lang="en-US" dirty="0" err="1"/>
              <a:t>Primjenjivati</a:t>
            </a:r>
            <a:r>
              <a:rPr lang="en-US" dirty="0"/>
              <a:t> </a:t>
            </a:r>
            <a:r>
              <a:rPr lang="en-US" dirty="0" err="1"/>
              <a:t>jezik</a:t>
            </a:r>
            <a:r>
              <a:rPr lang="en-US" dirty="0"/>
              <a:t> u </a:t>
            </a:r>
            <a:r>
              <a:rPr lang="en-US" dirty="0" err="1"/>
              <a:t>podučavanju</a:t>
            </a:r>
            <a:r>
              <a:rPr lang="en-US" dirty="0"/>
              <a:t> </a:t>
            </a:r>
            <a:r>
              <a:rPr lang="en-US" dirty="0" err="1"/>
              <a:t>i</a:t>
            </a:r>
            <a:r>
              <a:rPr lang="en-US" dirty="0"/>
              <a:t> </a:t>
            </a:r>
            <a:r>
              <a:rPr lang="en-US" dirty="0" err="1"/>
              <a:t>materijalima</a:t>
            </a:r>
            <a:r>
              <a:rPr lang="en-US" dirty="0"/>
              <a:t> </a:t>
            </a:r>
            <a:r>
              <a:rPr lang="en-US" dirty="0" err="1"/>
              <a:t>informatike</a:t>
            </a:r>
            <a:r>
              <a:rPr lang="en-US" dirty="0"/>
              <a:t> koji je </a:t>
            </a:r>
            <a:r>
              <a:rPr lang="en-US" dirty="0" err="1"/>
              <a:t>uključiv</a:t>
            </a:r>
            <a:r>
              <a:rPr lang="en-US" dirty="0"/>
              <a:t> </a:t>
            </a:r>
            <a:r>
              <a:rPr lang="en-US" dirty="0" err="1"/>
              <a:t>i</a:t>
            </a:r>
            <a:r>
              <a:rPr lang="en-US" dirty="0"/>
              <a:t> </a:t>
            </a:r>
            <a:r>
              <a:rPr lang="en-US" dirty="0" err="1"/>
              <a:t>izbjegava</a:t>
            </a:r>
            <a:r>
              <a:rPr lang="en-US" dirty="0"/>
              <a:t> </a:t>
            </a:r>
            <a:r>
              <a:rPr lang="en-US" dirty="0" err="1"/>
              <a:t>rodne</a:t>
            </a:r>
            <a:r>
              <a:rPr lang="en-US" dirty="0"/>
              <a:t> </a:t>
            </a:r>
            <a:r>
              <a:rPr lang="en-US" dirty="0" err="1"/>
              <a:t>stereotipe</a:t>
            </a:r>
            <a:r>
              <a:rPr lang="en-US" dirty="0"/>
              <a:t>.</a:t>
            </a:r>
          </a:p>
          <a:p>
            <a:r>
              <a:rPr lang="en-US" b="1" dirty="0" err="1"/>
              <a:t>Osiguravanje</a:t>
            </a:r>
            <a:r>
              <a:rPr lang="en-US" b="1" dirty="0"/>
              <a:t> </a:t>
            </a:r>
            <a:r>
              <a:rPr lang="en-US" b="1" dirty="0" err="1"/>
              <a:t>pristupačnih</a:t>
            </a:r>
            <a:r>
              <a:rPr lang="en-US" b="1" dirty="0"/>
              <a:t> </a:t>
            </a:r>
            <a:r>
              <a:rPr lang="en-US" b="1" dirty="0" err="1"/>
              <a:t>i</a:t>
            </a:r>
            <a:r>
              <a:rPr lang="en-US" b="1" dirty="0"/>
              <a:t> </a:t>
            </a:r>
            <a:r>
              <a:rPr lang="en-US" b="1" dirty="0" err="1"/>
              <a:t>raznolikih</a:t>
            </a:r>
            <a:r>
              <a:rPr lang="en-US" b="1" dirty="0"/>
              <a:t> </a:t>
            </a:r>
            <a:r>
              <a:rPr lang="en-US" b="1" dirty="0" err="1"/>
              <a:t>uzora</a:t>
            </a:r>
            <a:r>
              <a:rPr lang="en-US" b="1" dirty="0"/>
              <a:t>:</a:t>
            </a:r>
            <a:r>
              <a:rPr lang="en-US" dirty="0"/>
              <a:t> </a:t>
            </a:r>
            <a:r>
              <a:rPr lang="en-US" dirty="0" err="1"/>
              <a:t>Prikazivati</a:t>
            </a:r>
            <a:r>
              <a:rPr lang="en-US" dirty="0"/>
              <a:t> </a:t>
            </a:r>
            <a:r>
              <a:rPr lang="en-US" dirty="0" err="1"/>
              <a:t>ženske</a:t>
            </a:r>
            <a:r>
              <a:rPr lang="en-US" dirty="0"/>
              <a:t> </a:t>
            </a:r>
            <a:r>
              <a:rPr lang="en-US" dirty="0" err="1"/>
              <a:t>i</a:t>
            </a:r>
            <a:r>
              <a:rPr lang="en-US" dirty="0"/>
              <a:t> </a:t>
            </a:r>
            <a:r>
              <a:rPr lang="en-US" dirty="0" err="1"/>
              <a:t>rodne</a:t>
            </a:r>
            <a:r>
              <a:rPr lang="en-US" dirty="0"/>
              <a:t> </a:t>
            </a:r>
            <a:r>
              <a:rPr lang="en-US" dirty="0" err="1"/>
              <a:t>manjinske</a:t>
            </a:r>
            <a:r>
              <a:rPr lang="en-US" dirty="0"/>
              <a:t> </a:t>
            </a:r>
            <a:r>
              <a:rPr lang="en-US" dirty="0" err="1"/>
              <a:t>uzore</a:t>
            </a:r>
            <a:r>
              <a:rPr lang="en-US" dirty="0"/>
              <a:t> u </a:t>
            </a:r>
            <a:r>
              <a:rPr lang="en-US" dirty="0" err="1"/>
              <a:t>računarstvu</a:t>
            </a:r>
            <a:r>
              <a:rPr lang="en-US" dirty="0"/>
              <a:t> </a:t>
            </a:r>
            <a:r>
              <a:rPr lang="en-US" dirty="0" err="1"/>
              <a:t>kako</a:t>
            </a:r>
            <a:r>
              <a:rPr lang="en-US" dirty="0"/>
              <a:t> bi se </a:t>
            </a:r>
            <a:r>
              <a:rPr lang="en-US" dirty="0" err="1"/>
              <a:t>proširila</a:t>
            </a:r>
            <a:r>
              <a:rPr lang="en-US" dirty="0"/>
              <a:t> </a:t>
            </a:r>
            <a:r>
              <a:rPr lang="en-US" dirty="0" err="1"/>
              <a:t>percepcija</a:t>
            </a:r>
            <a:r>
              <a:rPr lang="en-US" dirty="0"/>
              <a:t> o tome </a:t>
            </a:r>
            <a:r>
              <a:rPr lang="en-US" dirty="0" err="1"/>
              <a:t>tko</a:t>
            </a:r>
            <a:r>
              <a:rPr lang="en-US" dirty="0"/>
              <a:t> </a:t>
            </a:r>
            <a:r>
              <a:rPr lang="en-US" dirty="0" err="1"/>
              <a:t>pripada</a:t>
            </a:r>
            <a:r>
              <a:rPr lang="en-US" dirty="0"/>
              <a:t> tom </a:t>
            </a:r>
            <a:r>
              <a:rPr lang="en-US" dirty="0" err="1"/>
              <a:t>području</a:t>
            </a:r>
            <a:r>
              <a:rPr lang="en-US" dirty="0"/>
              <a:t>.</a:t>
            </a:r>
          </a:p>
          <a:p>
            <a:r>
              <a:rPr lang="en-US" b="1" dirty="0" err="1"/>
              <a:t>Otvorene</a:t>
            </a:r>
            <a:r>
              <a:rPr lang="en-US" b="1" dirty="0"/>
              <a:t> </a:t>
            </a:r>
            <a:r>
              <a:rPr lang="en-US" b="1" dirty="0" err="1"/>
              <a:t>rasprave</a:t>
            </a:r>
            <a:r>
              <a:rPr lang="en-US" b="1" dirty="0"/>
              <a:t> o </a:t>
            </a:r>
            <a:r>
              <a:rPr lang="en-US" b="1" dirty="0" err="1"/>
              <a:t>rodnim</a:t>
            </a:r>
            <a:r>
              <a:rPr lang="en-US" b="1" dirty="0"/>
              <a:t> </a:t>
            </a:r>
            <a:r>
              <a:rPr lang="en-US" b="1" dirty="0" err="1"/>
              <a:t>normama</a:t>
            </a:r>
            <a:r>
              <a:rPr lang="en-US" b="1" dirty="0"/>
              <a:t>:</a:t>
            </a:r>
            <a:r>
              <a:rPr lang="en-US" dirty="0"/>
              <a:t> </a:t>
            </a:r>
            <a:r>
              <a:rPr lang="en-US" dirty="0" err="1"/>
              <a:t>Omogućiti</a:t>
            </a:r>
            <a:r>
              <a:rPr lang="en-US" dirty="0"/>
              <a:t> </a:t>
            </a:r>
            <a:r>
              <a:rPr lang="en-US" dirty="0" err="1"/>
              <a:t>razgovore</a:t>
            </a:r>
            <a:r>
              <a:rPr lang="en-US" dirty="0"/>
              <a:t> u </a:t>
            </a:r>
            <a:r>
              <a:rPr lang="en-US" dirty="0" err="1"/>
              <a:t>učionicama</a:t>
            </a:r>
            <a:r>
              <a:rPr lang="en-US" dirty="0"/>
              <a:t> </a:t>
            </a:r>
            <a:r>
              <a:rPr lang="en-US" dirty="0" err="1"/>
              <a:t>informatike</a:t>
            </a:r>
            <a:r>
              <a:rPr lang="en-US" dirty="0"/>
              <a:t> koji </a:t>
            </a:r>
            <a:r>
              <a:rPr lang="en-US" dirty="0" err="1"/>
              <a:t>izazivaju</a:t>
            </a:r>
            <a:r>
              <a:rPr lang="en-US" dirty="0"/>
              <a:t> </a:t>
            </a:r>
            <a:r>
              <a:rPr lang="en-US" dirty="0" err="1"/>
              <a:t>tradicionalne</a:t>
            </a:r>
            <a:r>
              <a:rPr lang="en-US" dirty="0"/>
              <a:t> </a:t>
            </a:r>
            <a:r>
              <a:rPr lang="en-US" dirty="0" err="1"/>
              <a:t>rodne</a:t>
            </a:r>
            <a:r>
              <a:rPr lang="en-US" dirty="0"/>
              <a:t> </a:t>
            </a:r>
            <a:r>
              <a:rPr lang="en-US" dirty="0" err="1"/>
              <a:t>norme</a:t>
            </a:r>
            <a:r>
              <a:rPr lang="en-US" dirty="0"/>
              <a:t> </a:t>
            </a:r>
            <a:r>
              <a:rPr lang="en-US" dirty="0" err="1"/>
              <a:t>i</a:t>
            </a:r>
            <a:r>
              <a:rPr lang="en-US" dirty="0"/>
              <a:t> </a:t>
            </a:r>
            <a:r>
              <a:rPr lang="en-US" dirty="0" err="1"/>
              <a:t>stereotipe</a:t>
            </a:r>
            <a:r>
              <a:rPr lang="en-US" dirty="0"/>
              <a:t>.</a:t>
            </a:r>
          </a:p>
          <a:p>
            <a:r>
              <a:rPr lang="en-US" b="1" dirty="0" err="1"/>
              <a:t>Primjena</a:t>
            </a:r>
            <a:r>
              <a:rPr lang="en-US" b="1" dirty="0"/>
              <a:t> </a:t>
            </a:r>
            <a:r>
              <a:rPr lang="en-US" b="1" dirty="0" err="1"/>
              <a:t>iskustvenog</a:t>
            </a:r>
            <a:r>
              <a:rPr lang="en-US" b="1" dirty="0"/>
              <a:t> </a:t>
            </a:r>
            <a:r>
              <a:rPr lang="en-US" b="1" dirty="0" err="1"/>
              <a:t>učenja</a:t>
            </a:r>
            <a:r>
              <a:rPr lang="en-US" b="1" dirty="0"/>
              <a:t>:</a:t>
            </a:r>
            <a:r>
              <a:rPr lang="en-US" dirty="0"/>
              <a:t> </a:t>
            </a:r>
            <a:r>
              <a:rPr lang="en-US" dirty="0" err="1"/>
              <a:t>Koristiti</a:t>
            </a:r>
            <a:r>
              <a:rPr lang="en-US" dirty="0"/>
              <a:t> </a:t>
            </a:r>
            <a:r>
              <a:rPr lang="en-US" dirty="0" err="1"/>
              <a:t>praktične</a:t>
            </a:r>
            <a:r>
              <a:rPr lang="en-US" dirty="0"/>
              <a:t> </a:t>
            </a:r>
            <a:r>
              <a:rPr lang="en-US" dirty="0" err="1"/>
              <a:t>i</a:t>
            </a:r>
            <a:r>
              <a:rPr lang="en-US" dirty="0"/>
              <a:t> </a:t>
            </a:r>
            <a:r>
              <a:rPr lang="en-US" dirty="0" err="1"/>
              <a:t>aktivne</a:t>
            </a:r>
            <a:r>
              <a:rPr lang="en-US" dirty="0"/>
              <a:t> </a:t>
            </a:r>
            <a:r>
              <a:rPr lang="en-US" dirty="0" err="1"/>
              <a:t>metode</a:t>
            </a:r>
            <a:r>
              <a:rPr lang="en-US" dirty="0"/>
              <a:t> </a:t>
            </a:r>
            <a:r>
              <a:rPr lang="en-US" dirty="0" err="1"/>
              <a:t>učenja</a:t>
            </a:r>
            <a:r>
              <a:rPr lang="en-US" dirty="0"/>
              <a:t> u </a:t>
            </a:r>
            <a:r>
              <a:rPr lang="en-US" dirty="0" err="1"/>
              <a:t>informatici</a:t>
            </a:r>
            <a:r>
              <a:rPr lang="en-US" dirty="0"/>
              <a:t> </a:t>
            </a:r>
            <a:r>
              <a:rPr lang="en-US" dirty="0" err="1"/>
              <a:t>koje</a:t>
            </a:r>
            <a:r>
              <a:rPr lang="en-US" dirty="0"/>
              <a:t> </a:t>
            </a:r>
            <a:r>
              <a:rPr lang="en-US" dirty="0" err="1"/>
              <a:t>mogu</a:t>
            </a:r>
            <a:r>
              <a:rPr lang="en-US" dirty="0"/>
              <a:t> </a:t>
            </a:r>
            <a:r>
              <a:rPr lang="en-US" dirty="0" err="1"/>
              <a:t>uključiti</a:t>
            </a:r>
            <a:r>
              <a:rPr lang="en-US" dirty="0"/>
              <a:t> </a:t>
            </a:r>
            <a:r>
              <a:rPr lang="en-US" dirty="0" err="1"/>
              <a:t>raznolike</a:t>
            </a:r>
            <a:r>
              <a:rPr lang="en-US" dirty="0"/>
              <a:t> </a:t>
            </a:r>
            <a:r>
              <a:rPr lang="en-US" dirty="0" err="1"/>
              <a:t>učenike</a:t>
            </a:r>
            <a:r>
              <a:rPr lang="en-US" dirty="0"/>
              <a:t>.</a:t>
            </a:r>
          </a:p>
          <a:p>
            <a:r>
              <a:rPr lang="en-US" b="1" dirty="0" err="1"/>
              <a:t>Izravno</a:t>
            </a:r>
            <a:r>
              <a:rPr lang="en-US" b="1" dirty="0"/>
              <a:t> </a:t>
            </a:r>
            <a:r>
              <a:rPr lang="en-US" b="1" dirty="0" err="1"/>
              <a:t>suprotstavljanje</a:t>
            </a:r>
            <a:r>
              <a:rPr lang="en-US" b="1" dirty="0"/>
              <a:t> </a:t>
            </a:r>
            <a:r>
              <a:rPr lang="en-US" b="1" dirty="0" err="1"/>
              <a:t>stereotipima</a:t>
            </a:r>
            <a:r>
              <a:rPr lang="en-US" b="1" dirty="0"/>
              <a:t>:</a:t>
            </a:r>
            <a:r>
              <a:rPr lang="en-US" dirty="0"/>
              <a:t> </a:t>
            </a:r>
            <a:r>
              <a:rPr lang="en-US" dirty="0" err="1"/>
              <a:t>Provoditi</a:t>
            </a:r>
            <a:r>
              <a:rPr lang="en-US" dirty="0"/>
              <a:t> </a:t>
            </a:r>
            <a:r>
              <a:rPr lang="en-US" dirty="0" err="1"/>
              <a:t>specifične</a:t>
            </a:r>
            <a:r>
              <a:rPr lang="en-US" dirty="0"/>
              <a:t> </a:t>
            </a:r>
            <a:r>
              <a:rPr lang="en-US" dirty="0" err="1"/>
              <a:t>strategije</a:t>
            </a:r>
            <a:r>
              <a:rPr lang="en-US" dirty="0"/>
              <a:t> u </a:t>
            </a:r>
            <a:r>
              <a:rPr lang="en-US" dirty="0" err="1"/>
              <a:t>informatici</a:t>
            </a:r>
            <a:r>
              <a:rPr lang="en-US" dirty="0"/>
              <a:t> za </a:t>
            </a:r>
            <a:r>
              <a:rPr lang="en-US" dirty="0" err="1"/>
              <a:t>aktivno</a:t>
            </a:r>
            <a:r>
              <a:rPr lang="en-US" dirty="0"/>
              <a:t> </a:t>
            </a:r>
            <a:r>
              <a:rPr lang="en-US" dirty="0" err="1"/>
              <a:t>izazivanje</a:t>
            </a:r>
            <a:r>
              <a:rPr lang="en-US" dirty="0"/>
              <a:t> </a:t>
            </a:r>
            <a:r>
              <a:rPr lang="en-US" dirty="0" err="1"/>
              <a:t>i</a:t>
            </a:r>
            <a:r>
              <a:rPr lang="en-US" dirty="0"/>
              <a:t> </a:t>
            </a:r>
            <a:r>
              <a:rPr lang="en-US" dirty="0" err="1"/>
              <a:t>razbijanje</a:t>
            </a:r>
            <a:r>
              <a:rPr lang="en-US" dirty="0"/>
              <a:t> </a:t>
            </a:r>
            <a:r>
              <a:rPr lang="en-US" dirty="0" err="1"/>
              <a:t>rodnih</a:t>
            </a:r>
            <a:r>
              <a:rPr lang="en-US" dirty="0"/>
              <a:t> </a:t>
            </a:r>
            <a:r>
              <a:rPr lang="en-US" dirty="0" err="1"/>
              <a:t>stereotipa</a:t>
            </a:r>
            <a:r>
              <a:rPr lang="en-US" dirty="0"/>
              <a:t> </a:t>
            </a:r>
            <a:r>
              <a:rPr lang="en-US" dirty="0" err="1"/>
              <a:t>vezanih</a:t>
            </a:r>
            <a:r>
              <a:rPr lang="en-US" dirty="0"/>
              <a:t> </a:t>
            </a:r>
            <a:r>
              <a:rPr lang="en-US" dirty="0" err="1"/>
              <a:t>uz</a:t>
            </a:r>
            <a:r>
              <a:rPr lang="en-US" dirty="0"/>
              <a:t> </a:t>
            </a:r>
            <a:r>
              <a:rPr lang="en-US" dirty="0" err="1"/>
              <a:t>računarstvo</a:t>
            </a:r>
            <a:r>
              <a:rPr lang="en-US" dirty="0"/>
              <a:t>.</a:t>
            </a:r>
          </a:p>
          <a:p>
            <a:r>
              <a:rPr lang="en-US" b="1" dirty="0" err="1"/>
              <a:t>Poticanje</a:t>
            </a:r>
            <a:r>
              <a:rPr lang="en-US" b="1" dirty="0"/>
              <a:t> </a:t>
            </a:r>
            <a:r>
              <a:rPr lang="en-US" b="1" dirty="0" err="1"/>
              <a:t>interesa</a:t>
            </a:r>
            <a:r>
              <a:rPr lang="en-US" b="1" dirty="0"/>
              <a:t> </a:t>
            </a:r>
            <a:r>
              <a:rPr lang="en-US" b="1" dirty="0" err="1"/>
              <a:t>kroz</a:t>
            </a:r>
            <a:r>
              <a:rPr lang="en-US" b="1" dirty="0"/>
              <a:t> </a:t>
            </a:r>
            <a:r>
              <a:rPr lang="en-US" b="1" dirty="0" err="1"/>
              <a:t>relevantnost</a:t>
            </a:r>
            <a:r>
              <a:rPr lang="en-US" b="1" dirty="0"/>
              <a:t>:</a:t>
            </a:r>
            <a:r>
              <a:rPr lang="en-US" dirty="0"/>
              <a:t> Istaknuti </a:t>
            </a:r>
            <a:r>
              <a:rPr lang="en-US" dirty="0" err="1"/>
              <a:t>društveni</a:t>
            </a:r>
            <a:r>
              <a:rPr lang="en-US" dirty="0"/>
              <a:t> </a:t>
            </a:r>
            <a:r>
              <a:rPr lang="en-US" dirty="0" err="1"/>
              <a:t>utjecaj</a:t>
            </a:r>
            <a:r>
              <a:rPr lang="en-US" dirty="0"/>
              <a:t> </a:t>
            </a:r>
            <a:r>
              <a:rPr lang="en-US" dirty="0" err="1"/>
              <a:t>i</a:t>
            </a:r>
            <a:r>
              <a:rPr lang="en-US" dirty="0"/>
              <a:t> </a:t>
            </a:r>
            <a:r>
              <a:rPr lang="en-US" dirty="0" err="1"/>
              <a:t>interdisciplinarnu</a:t>
            </a:r>
            <a:r>
              <a:rPr lang="en-US" dirty="0"/>
              <a:t> </a:t>
            </a:r>
            <a:r>
              <a:rPr lang="en-US" dirty="0" err="1"/>
              <a:t>prirodu</a:t>
            </a:r>
            <a:r>
              <a:rPr lang="en-US" dirty="0"/>
              <a:t> </a:t>
            </a:r>
            <a:r>
              <a:rPr lang="en-US" dirty="0" err="1"/>
              <a:t>računarstva</a:t>
            </a:r>
            <a:r>
              <a:rPr lang="en-US" dirty="0"/>
              <a:t> </a:t>
            </a:r>
            <a:r>
              <a:rPr lang="en-US" dirty="0" err="1"/>
              <a:t>kako</a:t>
            </a:r>
            <a:r>
              <a:rPr lang="en-US" dirty="0"/>
              <a:t> bi se </a:t>
            </a:r>
            <a:r>
              <a:rPr lang="en-US" dirty="0" err="1"/>
              <a:t>proširio</a:t>
            </a:r>
            <a:r>
              <a:rPr lang="en-US" dirty="0"/>
              <a:t> </a:t>
            </a:r>
            <a:r>
              <a:rPr lang="en-US" dirty="0" err="1"/>
              <a:t>interes</a:t>
            </a:r>
            <a:r>
              <a:rPr lang="en-US" dirty="0"/>
              <a:t>.</a:t>
            </a:r>
          </a:p>
          <a:p>
            <a:r>
              <a:rPr lang="en-US" b="1" dirty="0" err="1"/>
              <a:t>Pružanje</a:t>
            </a:r>
            <a:r>
              <a:rPr lang="en-US" b="1" dirty="0"/>
              <a:t> </a:t>
            </a:r>
            <a:r>
              <a:rPr lang="en-US" b="1" dirty="0" err="1"/>
              <a:t>različitih</a:t>
            </a:r>
            <a:r>
              <a:rPr lang="en-US" b="1" dirty="0"/>
              <a:t> </a:t>
            </a:r>
            <a:r>
              <a:rPr lang="en-US" b="1" dirty="0" err="1"/>
              <a:t>mogućnosti</a:t>
            </a:r>
            <a:r>
              <a:rPr lang="en-US" b="1" dirty="0"/>
              <a:t> za </a:t>
            </a:r>
            <a:r>
              <a:rPr lang="en-US" b="1" dirty="0" err="1"/>
              <a:t>angažman</a:t>
            </a:r>
            <a:r>
              <a:rPr lang="en-US" b="1" dirty="0"/>
              <a:t>:</a:t>
            </a:r>
            <a:r>
              <a:rPr lang="en-US" dirty="0"/>
              <a:t> </a:t>
            </a:r>
            <a:r>
              <a:rPr lang="en-US" dirty="0" err="1"/>
              <a:t>Nuditi</a:t>
            </a:r>
            <a:r>
              <a:rPr lang="en-US" dirty="0"/>
              <a:t> </a:t>
            </a:r>
            <a:r>
              <a:rPr lang="en-US" dirty="0" err="1"/>
              <a:t>aktivnosti</a:t>
            </a:r>
            <a:r>
              <a:rPr lang="en-US" dirty="0"/>
              <a:t> </a:t>
            </a:r>
            <a:r>
              <a:rPr lang="en-US" dirty="0" err="1"/>
              <a:t>informatike</a:t>
            </a:r>
            <a:r>
              <a:rPr lang="en-US" dirty="0"/>
              <a:t> </a:t>
            </a:r>
            <a:r>
              <a:rPr lang="en-US" dirty="0" err="1"/>
              <a:t>i</a:t>
            </a:r>
            <a:r>
              <a:rPr lang="en-US" dirty="0"/>
              <a:t> </a:t>
            </a:r>
            <a:r>
              <a:rPr lang="en-US" dirty="0" err="1"/>
              <a:t>izvan</a:t>
            </a:r>
            <a:r>
              <a:rPr lang="en-US" dirty="0"/>
              <a:t> </a:t>
            </a:r>
            <a:r>
              <a:rPr lang="en-US" dirty="0" err="1"/>
              <a:t>mreže</a:t>
            </a:r>
            <a:r>
              <a:rPr lang="en-US" dirty="0"/>
              <a:t> </a:t>
            </a:r>
            <a:r>
              <a:rPr lang="en-US" dirty="0" err="1"/>
              <a:t>i</a:t>
            </a:r>
            <a:r>
              <a:rPr lang="en-US" dirty="0"/>
              <a:t> online (</a:t>
            </a:r>
            <a:r>
              <a:rPr lang="en-US" dirty="0" err="1"/>
              <a:t>rasprave</a:t>
            </a:r>
            <a:r>
              <a:rPr lang="en-US" dirty="0"/>
              <a:t>, </a:t>
            </a:r>
            <a:r>
              <a:rPr lang="en-US" dirty="0" err="1"/>
              <a:t>refleksije</a:t>
            </a:r>
            <a:r>
              <a:rPr lang="en-US" dirty="0"/>
              <a:t>, </a:t>
            </a:r>
            <a:r>
              <a:rPr lang="en-US" dirty="0" err="1"/>
              <a:t>igre</a:t>
            </a:r>
            <a:r>
              <a:rPr lang="en-US" dirty="0"/>
              <a:t>, </a:t>
            </a:r>
            <a:r>
              <a:rPr lang="en-US" dirty="0" err="1"/>
              <a:t>vizualno</a:t>
            </a:r>
            <a:r>
              <a:rPr lang="en-US" dirty="0"/>
              <a:t> </a:t>
            </a:r>
            <a:r>
              <a:rPr lang="en-US" dirty="0" err="1"/>
              <a:t>programiranje</a:t>
            </a:r>
            <a:r>
              <a:rPr lang="en-US" dirty="0"/>
              <a:t>) </a:t>
            </a:r>
            <a:r>
              <a:rPr lang="en-US" dirty="0" err="1"/>
              <a:t>kako</a:t>
            </a:r>
            <a:r>
              <a:rPr lang="en-US" dirty="0"/>
              <a:t> bi se </a:t>
            </a:r>
            <a:r>
              <a:rPr lang="en-US" dirty="0" err="1"/>
              <a:t>zadovoljili</a:t>
            </a:r>
            <a:r>
              <a:rPr lang="en-US" dirty="0"/>
              <a:t> </a:t>
            </a:r>
            <a:r>
              <a:rPr lang="en-US" dirty="0" err="1"/>
              <a:t>različiti</a:t>
            </a:r>
            <a:r>
              <a:rPr lang="en-US" dirty="0"/>
              <a:t> </a:t>
            </a:r>
            <a:r>
              <a:rPr lang="en-US" dirty="0" err="1"/>
              <a:t>stilovi</a:t>
            </a:r>
            <a:r>
              <a:rPr lang="en-US" dirty="0"/>
              <a:t> </a:t>
            </a:r>
            <a:r>
              <a:rPr lang="en-US" dirty="0" err="1"/>
              <a:t>i</a:t>
            </a:r>
            <a:r>
              <a:rPr lang="en-US" dirty="0"/>
              <a:t> </a:t>
            </a:r>
            <a:r>
              <a:rPr lang="en-US" dirty="0" err="1"/>
              <a:t>preferencije</a:t>
            </a:r>
            <a:r>
              <a:rPr lang="en-US" dirty="0"/>
              <a:t> </a:t>
            </a:r>
            <a:r>
              <a:rPr lang="en-US" dirty="0" err="1"/>
              <a:t>učenja</a:t>
            </a:r>
            <a:r>
              <a:rPr lang="en-US" dirty="0"/>
              <a:t>.</a:t>
            </a:r>
          </a:p>
          <a:p>
            <a:r>
              <a:rPr lang="en-US" b="1" dirty="0" err="1"/>
              <a:t>Izgradnja</a:t>
            </a:r>
            <a:r>
              <a:rPr lang="en-US" b="1" dirty="0"/>
              <a:t> </a:t>
            </a:r>
            <a:r>
              <a:rPr lang="en-US" b="1" dirty="0" err="1"/>
              <a:t>samopouzdanja</a:t>
            </a:r>
            <a:r>
              <a:rPr lang="en-US" b="1" dirty="0"/>
              <a:t>:</a:t>
            </a:r>
            <a:r>
              <a:rPr lang="en-US" dirty="0"/>
              <a:t> </a:t>
            </a:r>
            <a:r>
              <a:rPr lang="en-US" dirty="0" err="1"/>
              <a:t>Njegovati</a:t>
            </a:r>
            <a:r>
              <a:rPr lang="en-US" dirty="0"/>
              <a:t> </a:t>
            </a:r>
            <a:r>
              <a:rPr lang="en-US" dirty="0" err="1"/>
              <a:t>poticajno</a:t>
            </a:r>
            <a:r>
              <a:rPr lang="en-US" dirty="0"/>
              <a:t> </a:t>
            </a:r>
            <a:r>
              <a:rPr lang="en-US" dirty="0" err="1"/>
              <a:t>okruženje</a:t>
            </a:r>
            <a:r>
              <a:rPr lang="en-US" dirty="0"/>
              <a:t> za </a:t>
            </a:r>
            <a:r>
              <a:rPr lang="en-US" dirty="0" err="1"/>
              <a:t>učenje</a:t>
            </a:r>
            <a:r>
              <a:rPr lang="en-US" dirty="0"/>
              <a:t> </a:t>
            </a:r>
            <a:r>
              <a:rPr lang="en-US" dirty="0" err="1"/>
              <a:t>informatike</a:t>
            </a:r>
            <a:r>
              <a:rPr lang="en-US" dirty="0"/>
              <a:t> s </a:t>
            </a:r>
            <a:r>
              <a:rPr lang="en-US" dirty="0" err="1"/>
              <a:t>prilikama</a:t>
            </a:r>
            <a:r>
              <a:rPr lang="en-US" dirty="0"/>
              <a:t> za </a:t>
            </a:r>
            <a:r>
              <a:rPr lang="en-US" dirty="0" err="1"/>
              <a:t>uspjeh</a:t>
            </a:r>
            <a:r>
              <a:rPr lang="en-US" dirty="0"/>
              <a:t> bez </a:t>
            </a:r>
            <a:r>
              <a:rPr lang="en-US" dirty="0" err="1"/>
              <a:t>visokog</a:t>
            </a:r>
            <a:r>
              <a:rPr lang="en-US" dirty="0"/>
              <a:t> </a:t>
            </a:r>
            <a:r>
              <a:rPr lang="en-US" dirty="0" err="1"/>
              <a:t>pritiska</a:t>
            </a:r>
            <a:r>
              <a:rPr lang="en-US" dirty="0"/>
              <a:t>, </a:t>
            </a:r>
            <a:r>
              <a:rPr lang="en-US" dirty="0" err="1"/>
              <a:t>pristupom</a:t>
            </a:r>
            <a:r>
              <a:rPr lang="en-US" dirty="0"/>
              <a:t> </a:t>
            </a:r>
            <a:r>
              <a:rPr lang="en-US" dirty="0" err="1"/>
              <a:t>usmjerenim</a:t>
            </a:r>
            <a:r>
              <a:rPr lang="en-US" dirty="0"/>
              <a:t> </a:t>
            </a:r>
            <a:r>
              <a:rPr lang="en-US" dirty="0" err="1"/>
              <a:t>na</a:t>
            </a:r>
            <a:r>
              <a:rPr lang="en-US" dirty="0"/>
              <a:t> </a:t>
            </a:r>
            <a:r>
              <a:rPr lang="en-US" dirty="0" err="1"/>
              <a:t>rast</a:t>
            </a:r>
            <a:r>
              <a:rPr lang="en-US" dirty="0"/>
              <a:t> </a:t>
            </a:r>
            <a:r>
              <a:rPr lang="en-US" dirty="0" err="1"/>
              <a:t>i</a:t>
            </a:r>
            <a:r>
              <a:rPr lang="en-US" dirty="0"/>
              <a:t> </a:t>
            </a:r>
            <a:r>
              <a:rPr lang="en-US" dirty="0" err="1"/>
              <a:t>samostalnim</a:t>
            </a:r>
            <a:r>
              <a:rPr lang="en-US" dirty="0"/>
              <a:t> </a:t>
            </a:r>
            <a:r>
              <a:rPr lang="en-US" dirty="0" err="1"/>
              <a:t>projektima</a:t>
            </a:r>
            <a:r>
              <a:rPr lang="en-US" dirty="0"/>
              <a:t>.</a:t>
            </a:r>
          </a:p>
          <a:p>
            <a:r>
              <a:rPr lang="en-US" b="1" dirty="0" err="1"/>
              <a:t>Slijeđenje</a:t>
            </a:r>
            <a:r>
              <a:rPr lang="en-US" b="1" dirty="0"/>
              <a:t> </a:t>
            </a:r>
            <a:r>
              <a:rPr lang="en-US" b="1" dirty="0" err="1"/>
              <a:t>motivacijskog</a:t>
            </a:r>
            <a:r>
              <a:rPr lang="en-US" b="1" dirty="0"/>
              <a:t> </a:t>
            </a:r>
            <a:r>
              <a:rPr lang="en-US" b="1" dirty="0" err="1"/>
              <a:t>ciklusa</a:t>
            </a:r>
            <a:r>
              <a:rPr lang="en-US" b="1" dirty="0"/>
              <a:t>:</a:t>
            </a:r>
            <a:r>
              <a:rPr lang="en-US" dirty="0"/>
              <a:t> </a:t>
            </a:r>
            <a:r>
              <a:rPr lang="en-US" dirty="0" err="1"/>
              <a:t>Strukturirati</a:t>
            </a:r>
            <a:r>
              <a:rPr lang="en-US" dirty="0"/>
              <a:t> </a:t>
            </a:r>
            <a:r>
              <a:rPr lang="en-US" dirty="0" err="1"/>
              <a:t>aktivnosti</a:t>
            </a:r>
            <a:r>
              <a:rPr lang="en-US" dirty="0"/>
              <a:t> </a:t>
            </a:r>
            <a:r>
              <a:rPr lang="en-US" dirty="0" err="1"/>
              <a:t>učenja</a:t>
            </a:r>
            <a:r>
              <a:rPr lang="en-US" dirty="0"/>
              <a:t> </a:t>
            </a:r>
            <a:r>
              <a:rPr lang="en-US" dirty="0" err="1"/>
              <a:t>informatike</a:t>
            </a:r>
            <a:r>
              <a:rPr lang="en-US" dirty="0"/>
              <a:t> </a:t>
            </a:r>
            <a:r>
              <a:rPr lang="en-US" dirty="0" err="1"/>
              <a:t>tako</a:t>
            </a:r>
            <a:r>
              <a:rPr lang="en-US" dirty="0"/>
              <a:t> da </a:t>
            </a:r>
            <a:r>
              <a:rPr lang="en-US" dirty="0" err="1"/>
              <a:t>uspostave</a:t>
            </a:r>
            <a:r>
              <a:rPr lang="en-US" dirty="0"/>
              <a:t> </a:t>
            </a:r>
            <a:r>
              <a:rPr lang="en-US" dirty="0" err="1"/>
              <a:t>početni</a:t>
            </a:r>
            <a:r>
              <a:rPr lang="en-US" dirty="0"/>
              <a:t> </a:t>
            </a:r>
            <a:r>
              <a:rPr lang="en-US" dirty="0" err="1"/>
              <a:t>kontakt</a:t>
            </a:r>
            <a:r>
              <a:rPr lang="en-US" dirty="0"/>
              <a:t>, </a:t>
            </a:r>
            <a:r>
              <a:rPr lang="en-US" dirty="0" err="1"/>
              <a:t>potaknu</a:t>
            </a:r>
            <a:r>
              <a:rPr lang="en-US" dirty="0"/>
              <a:t> </a:t>
            </a:r>
            <a:r>
              <a:rPr lang="en-US" dirty="0" err="1"/>
              <a:t>interes</a:t>
            </a:r>
            <a:r>
              <a:rPr lang="en-US" dirty="0"/>
              <a:t> </a:t>
            </a:r>
            <a:r>
              <a:rPr lang="en-US" dirty="0" err="1"/>
              <a:t>i</a:t>
            </a:r>
            <a:r>
              <a:rPr lang="en-US" dirty="0"/>
              <a:t> </a:t>
            </a:r>
            <a:r>
              <a:rPr lang="en-US" dirty="0" err="1"/>
              <a:t>održe</a:t>
            </a:r>
            <a:r>
              <a:rPr lang="en-US" dirty="0"/>
              <a:t> </a:t>
            </a:r>
            <a:r>
              <a:rPr lang="en-US" dirty="0" err="1"/>
              <a:t>motivaciju</a:t>
            </a:r>
            <a:r>
              <a:rPr lang="en-US" dirty="0"/>
              <a:t>, </a:t>
            </a:r>
            <a:r>
              <a:rPr lang="en-US" dirty="0" err="1"/>
              <a:t>osobito</a:t>
            </a:r>
            <a:r>
              <a:rPr lang="en-US" dirty="0"/>
              <a:t> </a:t>
            </a:r>
            <a:r>
              <a:rPr lang="en-US" dirty="0" err="1"/>
              <a:t>kod</a:t>
            </a:r>
            <a:r>
              <a:rPr lang="en-US" dirty="0"/>
              <a:t> </a:t>
            </a:r>
            <a:r>
              <a:rPr lang="en-US" dirty="0" err="1"/>
              <a:t>djevojaka</a:t>
            </a:r>
            <a:r>
              <a:rPr lang="en-US" dirty="0"/>
              <a:t> </a:t>
            </a:r>
            <a:r>
              <a:rPr lang="en-US" dirty="0" err="1"/>
              <a:t>i</a:t>
            </a:r>
            <a:r>
              <a:rPr lang="en-US" dirty="0"/>
              <a:t> </a:t>
            </a:r>
            <a:r>
              <a:rPr lang="en-US" dirty="0" err="1"/>
              <a:t>rodnih</a:t>
            </a:r>
            <a:r>
              <a:rPr lang="en-US" dirty="0"/>
              <a:t> </a:t>
            </a:r>
            <a:r>
              <a:rPr lang="en-US" dirty="0" err="1"/>
              <a:t>manjina</a:t>
            </a:r>
            <a:r>
              <a:rPr lang="en-US" dirty="0"/>
              <a:t>.</a:t>
            </a:r>
          </a:p>
          <a:p>
            <a:r>
              <a:rPr lang="en-US" b="1" dirty="0" err="1"/>
              <a:t>Usklađivanje</a:t>
            </a:r>
            <a:r>
              <a:rPr lang="en-US" b="1" dirty="0"/>
              <a:t> s </a:t>
            </a:r>
            <a:r>
              <a:rPr lang="en-US" b="1" dirty="0" err="1"/>
              <a:t>autentičnim</a:t>
            </a:r>
            <a:r>
              <a:rPr lang="en-US" b="1" dirty="0"/>
              <a:t> </a:t>
            </a:r>
            <a:r>
              <a:rPr lang="en-US" b="1" dirty="0" err="1"/>
              <a:t>učenjem</a:t>
            </a:r>
            <a:r>
              <a:rPr lang="en-US" b="1" dirty="0"/>
              <a:t>:</a:t>
            </a:r>
            <a:r>
              <a:rPr lang="en-US" dirty="0"/>
              <a:t> Integrirati </a:t>
            </a:r>
            <a:r>
              <a:rPr lang="en-US" dirty="0" err="1"/>
              <a:t>iskustveno</a:t>
            </a:r>
            <a:r>
              <a:rPr lang="en-US" dirty="0"/>
              <a:t> </a:t>
            </a:r>
            <a:r>
              <a:rPr lang="en-US" dirty="0" err="1"/>
              <a:t>učenje</a:t>
            </a:r>
            <a:r>
              <a:rPr lang="en-US" dirty="0"/>
              <a:t>, </a:t>
            </a:r>
            <a:r>
              <a:rPr lang="en-US" dirty="0" err="1"/>
              <a:t>ključni</a:t>
            </a:r>
            <a:r>
              <a:rPr lang="en-US" dirty="0"/>
              <a:t> </a:t>
            </a:r>
            <a:r>
              <a:rPr lang="en-US" dirty="0" err="1"/>
              <a:t>dio</a:t>
            </a:r>
            <a:r>
              <a:rPr lang="en-US" dirty="0"/>
              <a:t> </a:t>
            </a:r>
            <a:r>
              <a:rPr lang="en-US" dirty="0" err="1"/>
              <a:t>rodno</a:t>
            </a:r>
            <a:r>
              <a:rPr lang="en-US" dirty="0"/>
              <a:t> </a:t>
            </a:r>
            <a:r>
              <a:rPr lang="en-US" dirty="0" err="1"/>
              <a:t>uključivih</a:t>
            </a:r>
            <a:r>
              <a:rPr lang="en-US" dirty="0"/>
              <a:t> </a:t>
            </a:r>
            <a:r>
              <a:rPr lang="en-US" dirty="0" err="1"/>
              <a:t>praksi</a:t>
            </a:r>
            <a:r>
              <a:rPr lang="en-US" dirty="0"/>
              <a:t>, s </a:t>
            </a:r>
            <a:r>
              <a:rPr lang="en-US" dirty="0" err="1"/>
              <a:t>modelima</a:t>
            </a:r>
            <a:r>
              <a:rPr lang="en-US" dirty="0"/>
              <a:t> </a:t>
            </a:r>
            <a:r>
              <a:rPr lang="en-US" dirty="0" err="1"/>
              <a:t>autentičnog</a:t>
            </a:r>
            <a:r>
              <a:rPr lang="en-US" dirty="0"/>
              <a:t> </a:t>
            </a:r>
            <a:r>
              <a:rPr lang="en-US" dirty="0" err="1"/>
              <a:t>učenja</a:t>
            </a:r>
            <a:r>
              <a:rPr lang="en-US" dirty="0"/>
              <a:t> u </a:t>
            </a:r>
            <a:r>
              <a:rPr lang="en-US" dirty="0" err="1"/>
              <a:t>informatici</a:t>
            </a:r>
            <a:r>
              <a:rPr lang="en-US" dirty="0"/>
              <a:t>.</a:t>
            </a:r>
          </a:p>
        </p:txBody>
      </p:sp>
      <p:sp>
        <p:nvSpPr>
          <p:cNvPr id="249" name="Google Shape;249;g34bb7fa468f_1_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5"/>
        <p:cNvGrpSpPr/>
        <p:nvPr/>
      </p:nvGrpSpPr>
      <p:grpSpPr>
        <a:xfrm>
          <a:off x="0" y="0"/>
          <a:ext cx="0" cy="0"/>
          <a:chOff x="0" y="0"/>
          <a:chExt cx="0" cy="0"/>
        </a:xfrm>
      </p:grpSpPr>
      <p:sp>
        <p:nvSpPr>
          <p:cNvPr id="256" name="Google Shape;256;g34bb7fa468f_0_27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57" name="Google Shape;257;g34bb7fa468f_0_279: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1000"/>
              </a:spcBef>
              <a:spcAft>
                <a:spcPts val="0"/>
              </a:spcAft>
              <a:buSzPts val="1400"/>
              <a:buNone/>
            </a:pPr>
            <a:r>
              <a:rPr lang="hr" dirty="0">
                <a:solidFill>
                  <a:srgbClr val="2B454E"/>
                </a:solidFill>
              </a:rPr>
              <a:t>Podijelite sudionike u grupe i neka rasprave o pitanjima prikazanim na slajdu. Zamolite grupe da podijele svoja zapažanja o prevladavanju prepreka za uključivanje spolova, zapisujući svoje ideje u alat za suradnju, kao što je Padlet.</a:t>
            </a:r>
            <a:endParaRPr dirty="0">
              <a:solidFill>
                <a:srgbClr val="2B454E"/>
              </a:solidFill>
            </a:endParaRPr>
          </a:p>
          <a:p>
            <a:pPr marL="0" lvl="0" indent="0" algn="l" rtl="0">
              <a:lnSpc>
                <a:spcPct val="90000"/>
              </a:lnSpc>
              <a:spcBef>
                <a:spcPts val="1000"/>
              </a:spcBef>
              <a:spcAft>
                <a:spcPts val="0"/>
              </a:spcAft>
              <a:buSzPts val="1400"/>
              <a:buNone/>
            </a:pPr>
            <a:endParaRPr dirty="0">
              <a:solidFill>
                <a:srgbClr val="2B454E"/>
              </a:solidFill>
            </a:endParaRPr>
          </a:p>
        </p:txBody>
      </p:sp>
      <p:sp>
        <p:nvSpPr>
          <p:cNvPr id="258" name="Google Shape;258;g34bb7fa468f_0_279: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chemeClr val="dk1"/>
                </a:solidFill>
                <a:latin typeface="Calibri"/>
                <a:ea typeface="Calibri"/>
                <a:cs typeface="Calibri"/>
                <a:sym typeface="Calibri"/>
              </a:rPr>
              <a:t>19</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6"/>
        <p:cNvGrpSpPr/>
        <p:nvPr/>
      </p:nvGrpSpPr>
      <p:grpSpPr>
        <a:xfrm>
          <a:off x="0" y="0"/>
          <a:ext cx="0" cy="0"/>
          <a:chOff x="0" y="0"/>
          <a:chExt cx="0" cy="0"/>
        </a:xfrm>
      </p:grpSpPr>
      <p:sp>
        <p:nvSpPr>
          <p:cNvPr id="87" name="Google Shape;87;p2: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88" name="Google Shape;88;p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7"/>
        <p:cNvGrpSpPr/>
        <p:nvPr/>
      </p:nvGrpSpPr>
      <p:grpSpPr>
        <a:xfrm>
          <a:off x="0" y="0"/>
          <a:ext cx="0" cy="0"/>
          <a:chOff x="0" y="0"/>
          <a:chExt cx="0" cy="0"/>
        </a:xfrm>
      </p:grpSpPr>
      <p:sp>
        <p:nvSpPr>
          <p:cNvPr id="268" name="Google Shape;268;g34bb7fa468f_1_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69" name="Google Shape;269;g34bb7fa468f_1_8: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1000"/>
              </a:spcBef>
              <a:spcAft>
                <a:spcPts val="0"/>
              </a:spcAft>
              <a:buSzPts val="1400"/>
              <a:buNone/>
            </a:pPr>
            <a:endParaRPr>
              <a:solidFill>
                <a:srgbClr val="2B454E"/>
              </a:solidFill>
            </a:endParaRPr>
          </a:p>
        </p:txBody>
      </p:sp>
      <p:sp>
        <p:nvSpPr>
          <p:cNvPr id="270" name="Google Shape;270;g34bb7fa468f_1_8: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chemeClr val="dk1"/>
                </a:solidFill>
                <a:latin typeface="Calibri"/>
                <a:ea typeface="Calibri"/>
                <a:cs typeface="Calibri"/>
                <a:sym typeface="Calibri"/>
              </a:rPr>
              <a:t>20</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7"/>
        <p:cNvGrpSpPr/>
        <p:nvPr/>
      </p:nvGrpSpPr>
      <p:grpSpPr>
        <a:xfrm>
          <a:off x="0" y="0"/>
          <a:ext cx="0" cy="0"/>
          <a:chOff x="0" y="0"/>
          <a:chExt cx="0" cy="0"/>
        </a:xfrm>
      </p:grpSpPr>
      <p:sp>
        <p:nvSpPr>
          <p:cNvPr id="278" name="Google Shape;278;p1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79" name="Google Shape;279;p18: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228600" lvl="0" indent="0" algn="l" rtl="0">
              <a:lnSpc>
                <a:spcPct val="100000"/>
              </a:lnSpc>
              <a:spcBef>
                <a:spcPts val="0"/>
              </a:spcBef>
              <a:spcAft>
                <a:spcPts val="0"/>
              </a:spcAft>
              <a:buSzPts val="1400"/>
              <a:buFont typeface="Arial"/>
              <a:buNone/>
            </a:pPr>
            <a:endParaRPr/>
          </a:p>
        </p:txBody>
      </p:sp>
      <p:sp>
        <p:nvSpPr>
          <p:cNvPr id="280" name="Google Shape;280;p18: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chemeClr val="dk1"/>
                </a:solidFill>
                <a:latin typeface="Calibri"/>
                <a:ea typeface="Calibri"/>
                <a:cs typeface="Calibri"/>
                <a:sym typeface="Calibri"/>
              </a:rPr>
              <a:t>21</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4"/>
        <p:cNvGrpSpPr/>
        <p:nvPr/>
      </p:nvGrpSpPr>
      <p:grpSpPr>
        <a:xfrm>
          <a:off x="0" y="0"/>
          <a:ext cx="0" cy="0"/>
          <a:chOff x="0" y="0"/>
          <a:chExt cx="0" cy="0"/>
        </a:xfrm>
      </p:grpSpPr>
      <p:sp>
        <p:nvSpPr>
          <p:cNvPr id="285" name="Google Shape;285;g3577355ad18_0_40: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86" name="Google Shape;286;g3577355ad18_0_4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2"/>
        <p:cNvGrpSpPr/>
        <p:nvPr/>
      </p:nvGrpSpPr>
      <p:grpSpPr>
        <a:xfrm>
          <a:off x="0" y="0"/>
          <a:ext cx="0" cy="0"/>
          <a:chOff x="0" y="0"/>
          <a:chExt cx="0" cy="0"/>
        </a:xfrm>
      </p:grpSpPr>
      <p:sp>
        <p:nvSpPr>
          <p:cNvPr id="93" name="Google Shape;93;p5: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94" name="Google Shape;94;p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8"/>
        <p:cNvGrpSpPr/>
        <p:nvPr/>
      </p:nvGrpSpPr>
      <p:grpSpPr>
        <a:xfrm>
          <a:off x="0" y="0"/>
          <a:ext cx="0" cy="0"/>
          <a:chOff x="0" y="0"/>
          <a:chExt cx="0" cy="0"/>
        </a:xfrm>
      </p:grpSpPr>
      <p:sp>
        <p:nvSpPr>
          <p:cNvPr id="99" name="Google Shape;99;p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00" name="Google Shape;100;p6: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457200" marR="0" lvl="0" indent="-228600" algn="l" rtl="0">
              <a:lnSpc>
                <a:spcPct val="100000"/>
              </a:lnSpc>
              <a:spcBef>
                <a:spcPts val="0"/>
              </a:spcBef>
              <a:spcAft>
                <a:spcPts val="0"/>
              </a:spcAft>
              <a:buClr>
                <a:srgbClr val="000000"/>
              </a:buClr>
              <a:buSzPts val="1400"/>
              <a:buFont typeface="Arial"/>
              <a:buNone/>
            </a:pPr>
            <a:endParaRPr/>
          </a:p>
        </p:txBody>
      </p:sp>
      <p:sp>
        <p:nvSpPr>
          <p:cNvPr id="101" name="Google Shape;101;p6: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chemeClr val="dk1"/>
                </a:solidFill>
                <a:latin typeface="Calibri"/>
                <a:ea typeface="Calibri"/>
                <a:cs typeface="Calibri"/>
                <a:sym typeface="Calibri"/>
              </a:rPr>
              <a:t>4</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5"/>
        <p:cNvGrpSpPr/>
        <p:nvPr/>
      </p:nvGrpSpPr>
      <p:grpSpPr>
        <a:xfrm>
          <a:off x="0" y="0"/>
          <a:ext cx="0" cy="0"/>
          <a:chOff x="0" y="0"/>
          <a:chExt cx="0" cy="0"/>
        </a:xfrm>
      </p:grpSpPr>
      <p:sp>
        <p:nvSpPr>
          <p:cNvPr id="106" name="Google Shape;106;g34bb7fa468f_0_1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07" name="Google Shape;107;g34bb7fa468f_0_12: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457200" marR="0" lvl="0" indent="-228600" algn="l" rtl="0">
              <a:lnSpc>
                <a:spcPct val="100000"/>
              </a:lnSpc>
              <a:spcBef>
                <a:spcPts val="0"/>
              </a:spcBef>
              <a:spcAft>
                <a:spcPts val="0"/>
              </a:spcAft>
              <a:buClr>
                <a:srgbClr val="000000"/>
              </a:buClr>
              <a:buSzPts val="1400"/>
              <a:buFont typeface="Arial"/>
              <a:buNone/>
            </a:pPr>
            <a:endParaRPr/>
          </a:p>
        </p:txBody>
      </p:sp>
      <p:sp>
        <p:nvSpPr>
          <p:cNvPr id="108" name="Google Shape;108;g34bb7fa468f_0_12: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chemeClr val="dk1"/>
                </a:solidFill>
                <a:latin typeface="Calibri"/>
                <a:ea typeface="Calibri"/>
                <a:cs typeface="Calibri"/>
                <a:sym typeface="Calibri"/>
              </a:rPr>
              <a:t>5</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2"/>
        <p:cNvGrpSpPr/>
        <p:nvPr/>
      </p:nvGrpSpPr>
      <p:grpSpPr>
        <a:xfrm>
          <a:off x="0" y="0"/>
          <a:ext cx="0" cy="0"/>
          <a:chOff x="0" y="0"/>
          <a:chExt cx="0" cy="0"/>
        </a:xfrm>
      </p:grpSpPr>
      <p:sp>
        <p:nvSpPr>
          <p:cNvPr id="113" name="Google Shape;113;p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14" name="Google Shape;114;p7: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dirty="0"/>
              <a:t>Ova </a:t>
            </a:r>
            <a:r>
              <a:rPr lang="en-US" dirty="0" err="1"/>
              <a:t>cjelina</a:t>
            </a:r>
            <a:r>
              <a:rPr lang="en-US" dirty="0"/>
              <a:t> </a:t>
            </a:r>
            <a:r>
              <a:rPr lang="en-US" dirty="0" err="1"/>
              <a:t>pruža</a:t>
            </a:r>
            <a:r>
              <a:rPr lang="en-US" dirty="0"/>
              <a:t> </a:t>
            </a:r>
            <a:r>
              <a:rPr lang="en-US" dirty="0" err="1"/>
              <a:t>detljniji</a:t>
            </a:r>
            <a:r>
              <a:rPr lang="en-US" dirty="0"/>
              <a:t> </a:t>
            </a:r>
            <a:r>
              <a:rPr lang="en-US" dirty="0" err="1"/>
              <a:t>uvid</a:t>
            </a:r>
            <a:r>
              <a:rPr lang="en-US" dirty="0"/>
              <a:t> u </a:t>
            </a:r>
            <a:r>
              <a:rPr lang="en-US" b="1" dirty="0" err="1"/>
              <a:t>autentično</a:t>
            </a:r>
            <a:r>
              <a:rPr lang="en-US" b="1" dirty="0"/>
              <a:t> </a:t>
            </a:r>
            <a:r>
              <a:rPr lang="en-US" b="1" dirty="0" err="1"/>
              <a:t>učenje</a:t>
            </a:r>
            <a:r>
              <a:rPr lang="en-US" b="1" dirty="0"/>
              <a:t> </a:t>
            </a:r>
            <a:r>
              <a:rPr lang="en-US" dirty="0" err="1"/>
              <a:t>i</a:t>
            </a:r>
            <a:r>
              <a:rPr lang="en-US" dirty="0"/>
              <a:t> </a:t>
            </a:r>
            <a:r>
              <a:rPr lang="en-US" b="1" dirty="0" err="1"/>
              <a:t>rodnu</a:t>
            </a:r>
            <a:r>
              <a:rPr lang="en-US" b="1" dirty="0"/>
              <a:t> </a:t>
            </a:r>
            <a:r>
              <a:rPr lang="en-US" b="1" dirty="0" err="1"/>
              <a:t>uključivost</a:t>
            </a:r>
            <a:r>
              <a:rPr lang="en-US" b="1" dirty="0"/>
              <a:t> </a:t>
            </a:r>
            <a:r>
              <a:rPr lang="en-US" dirty="0" err="1"/>
              <a:t>te</a:t>
            </a:r>
            <a:r>
              <a:rPr lang="en-US" dirty="0"/>
              <a:t> </a:t>
            </a:r>
            <a:r>
              <a:rPr lang="en-US" dirty="0" err="1"/>
              <a:t>učinke</a:t>
            </a:r>
            <a:r>
              <a:rPr lang="en-US" dirty="0"/>
              <a:t> </a:t>
            </a:r>
            <a:r>
              <a:rPr lang="en-US" b="1" dirty="0" err="1"/>
              <a:t>rodnih</a:t>
            </a:r>
            <a:r>
              <a:rPr lang="en-US" b="1" dirty="0"/>
              <a:t> </a:t>
            </a:r>
            <a:r>
              <a:rPr lang="en-US" b="1" dirty="0" err="1"/>
              <a:t>predrasuda</a:t>
            </a:r>
            <a:r>
              <a:rPr lang="en-US" b="1" dirty="0"/>
              <a:t> </a:t>
            </a:r>
            <a:r>
              <a:rPr lang="en-US" dirty="0"/>
              <a:t>u </a:t>
            </a:r>
            <a:r>
              <a:rPr lang="en-US" dirty="0" err="1"/>
              <a:t>obrazovanju</a:t>
            </a:r>
            <a:r>
              <a:rPr lang="en-US" dirty="0"/>
              <a:t> </a:t>
            </a:r>
            <a:r>
              <a:rPr lang="en-US" dirty="0" err="1"/>
              <a:t>i</a:t>
            </a:r>
            <a:r>
              <a:rPr lang="en-US" dirty="0"/>
              <a:t> </a:t>
            </a:r>
            <a:r>
              <a:rPr lang="en-US" dirty="0" err="1"/>
              <a:t>informatici</a:t>
            </a:r>
            <a:r>
              <a:rPr lang="hr" dirty="0">
                <a:solidFill>
                  <a:srgbClr val="2B454E"/>
                </a:solidFill>
              </a:rPr>
              <a:t>.</a:t>
            </a:r>
            <a:endParaRPr dirty="0">
              <a:solidFill>
                <a:srgbClr val="2B454E"/>
              </a:solidFill>
            </a:endParaRPr>
          </a:p>
          <a:p>
            <a:pPr marL="457200" marR="0" lvl="0" indent="-228600" algn="l" rtl="0">
              <a:lnSpc>
                <a:spcPct val="100000"/>
              </a:lnSpc>
              <a:spcBef>
                <a:spcPts val="0"/>
              </a:spcBef>
              <a:spcAft>
                <a:spcPts val="0"/>
              </a:spcAft>
              <a:buClr>
                <a:srgbClr val="000000"/>
              </a:buClr>
              <a:buSzPts val="1400"/>
              <a:buFont typeface="Arial"/>
              <a:buNone/>
            </a:pPr>
            <a:r>
              <a:rPr lang="hr" dirty="0">
                <a:solidFill>
                  <a:srgbClr val="2B454E"/>
                </a:solidFill>
              </a:rPr>
              <a:t>Do kraja ovog modula steći ćete dublje razumijevanje koncepata autentičnog učenja, raspravljati o njihovoj relevantnosti i koristima za informatičko obrazovanje, s posebnim naglaskom na povećanje rodne uključivosti, analizu scenarija učenja, opisivanje početnih strategija za integraciju autentičnog učenja i identificiranje praktičnih koraka za rješavanje i smanjenje rodnih predrasuda u informatičkom obrazovanju kako bi se stvorilo inkluzivnije okruženje za učenje.</a:t>
            </a:r>
            <a:endParaRPr dirty="0">
              <a:solidFill>
                <a:srgbClr val="2B454E"/>
              </a:solidFill>
            </a:endParaRPr>
          </a:p>
          <a:p>
            <a:pPr marL="457200" marR="0" lvl="0" indent="-228600" algn="l" rtl="0">
              <a:lnSpc>
                <a:spcPct val="100000"/>
              </a:lnSpc>
              <a:spcBef>
                <a:spcPts val="0"/>
              </a:spcBef>
              <a:spcAft>
                <a:spcPts val="0"/>
              </a:spcAft>
              <a:buClr>
                <a:srgbClr val="000000"/>
              </a:buClr>
              <a:buSzPts val="1400"/>
              <a:buFont typeface="Arial"/>
              <a:buNone/>
            </a:pPr>
            <a:endParaRPr dirty="0">
              <a:solidFill>
                <a:srgbClr val="2B454E"/>
              </a:solidFill>
            </a:endParaRPr>
          </a:p>
          <a:p>
            <a:pPr marL="457200" marR="0" lvl="0" indent="-228600" algn="l" rtl="0">
              <a:lnSpc>
                <a:spcPct val="100000"/>
              </a:lnSpc>
              <a:spcBef>
                <a:spcPts val="0"/>
              </a:spcBef>
              <a:spcAft>
                <a:spcPts val="0"/>
              </a:spcAft>
              <a:buClr>
                <a:srgbClr val="000000"/>
              </a:buClr>
              <a:buSzPts val="1400"/>
              <a:buFont typeface="Arial"/>
              <a:buNone/>
            </a:pPr>
            <a:endParaRPr dirty="0">
              <a:solidFill>
                <a:srgbClr val="2B454E"/>
              </a:solidFill>
            </a:endParaRPr>
          </a:p>
        </p:txBody>
      </p:sp>
      <p:sp>
        <p:nvSpPr>
          <p:cNvPr id="115" name="Google Shape;115;p7: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chemeClr val="dk1"/>
                </a:solidFill>
                <a:latin typeface="Calibri"/>
                <a:ea typeface="Calibri"/>
                <a:cs typeface="Calibri"/>
                <a:sym typeface="Calibri"/>
              </a:rPr>
              <a:t>6</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1"/>
        <p:cNvGrpSpPr/>
        <p:nvPr/>
      </p:nvGrpSpPr>
      <p:grpSpPr>
        <a:xfrm>
          <a:off x="0" y="0"/>
          <a:ext cx="0" cy="0"/>
          <a:chOff x="0" y="0"/>
          <a:chExt cx="0" cy="0"/>
        </a:xfrm>
      </p:grpSpPr>
      <p:sp>
        <p:nvSpPr>
          <p:cNvPr id="122" name="Google Shape;122;p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23" name="Google Shape;123;p9: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1000"/>
              </a:spcBef>
              <a:spcAft>
                <a:spcPts val="0"/>
              </a:spcAft>
              <a:buSzPts val="1400"/>
              <a:buNone/>
            </a:pPr>
            <a:r>
              <a:rPr lang="hr" dirty="0">
                <a:solidFill>
                  <a:srgbClr val="2B454E"/>
                </a:solidFill>
              </a:rPr>
              <a:t>Trener traži od sudionika da podijele svoja zapažanja zapisivanjem svojih misli na alatu za suradnju, kao što je Padlet, a zatim ukratko ističe ključne zaključke iz Padleta.</a:t>
            </a:r>
            <a:endParaRPr dirty="0">
              <a:solidFill>
                <a:srgbClr val="2B454E"/>
              </a:solidFill>
            </a:endParaRPr>
          </a:p>
        </p:txBody>
      </p:sp>
      <p:sp>
        <p:nvSpPr>
          <p:cNvPr id="124" name="Google Shape;124;p9: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chemeClr val="dk1"/>
                </a:solidFill>
                <a:latin typeface="Calibri"/>
                <a:ea typeface="Calibri"/>
                <a:cs typeface="Calibri"/>
                <a:sym typeface="Calibri"/>
              </a:rPr>
              <a:t>7</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3"/>
        <p:cNvGrpSpPr/>
        <p:nvPr/>
      </p:nvGrpSpPr>
      <p:grpSpPr>
        <a:xfrm>
          <a:off x="0" y="0"/>
          <a:ext cx="0" cy="0"/>
          <a:chOff x="0" y="0"/>
          <a:chExt cx="0" cy="0"/>
        </a:xfrm>
      </p:grpSpPr>
      <p:sp>
        <p:nvSpPr>
          <p:cNvPr id="134" name="Google Shape;134;g34b85d504c5_0_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5" name="Google Shape;135;g34b85d504c5_0_7: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r>
              <a:rPr lang="en-US" dirty="0"/>
              <a:t>U </a:t>
            </a:r>
            <a:r>
              <a:rPr lang="en-US" dirty="0" err="1"/>
              <a:t>ovom</a:t>
            </a:r>
            <a:r>
              <a:rPr lang="en-US" dirty="0"/>
              <a:t> </a:t>
            </a:r>
            <a:r>
              <a:rPr lang="en-US" dirty="0" err="1"/>
              <a:t>dijelu</a:t>
            </a:r>
            <a:r>
              <a:rPr lang="en-US" dirty="0"/>
              <a:t> bit </a:t>
            </a:r>
            <a:r>
              <a:rPr lang="en-US" dirty="0" err="1"/>
              <a:t>ćete</a:t>
            </a:r>
            <a:r>
              <a:rPr lang="en-US" dirty="0"/>
              <a:t> </a:t>
            </a:r>
            <a:r>
              <a:rPr lang="en-US" dirty="0" err="1"/>
              <a:t>upoznati</a:t>
            </a:r>
            <a:r>
              <a:rPr lang="en-US" dirty="0"/>
              <a:t> s </a:t>
            </a:r>
            <a:r>
              <a:rPr lang="en-US" dirty="0" err="1"/>
              <a:t>glavnim</a:t>
            </a:r>
            <a:r>
              <a:rPr lang="en-US" dirty="0"/>
              <a:t> </a:t>
            </a:r>
            <a:r>
              <a:rPr lang="en-US" dirty="0" err="1"/>
              <a:t>načelima</a:t>
            </a:r>
            <a:r>
              <a:rPr lang="en-US" dirty="0"/>
              <a:t> </a:t>
            </a:r>
            <a:r>
              <a:rPr lang="en-US" dirty="0" err="1"/>
              <a:t>autentičnog</a:t>
            </a:r>
            <a:r>
              <a:rPr lang="en-US" dirty="0"/>
              <a:t> </a:t>
            </a:r>
            <a:r>
              <a:rPr lang="en-US" dirty="0" err="1"/>
              <a:t>učenja</a:t>
            </a:r>
            <a:r>
              <a:rPr lang="en-US" dirty="0"/>
              <a:t> </a:t>
            </a:r>
            <a:r>
              <a:rPr lang="en-US" dirty="0" err="1"/>
              <a:t>i</a:t>
            </a:r>
            <a:r>
              <a:rPr lang="en-US" dirty="0"/>
              <a:t> </a:t>
            </a:r>
            <a:r>
              <a:rPr lang="en-US" dirty="0" err="1"/>
              <a:t>razumjet</a:t>
            </a:r>
            <a:r>
              <a:rPr lang="en-US" dirty="0"/>
              <a:t> </a:t>
            </a:r>
            <a:r>
              <a:rPr lang="en-US" dirty="0" err="1"/>
              <a:t>ćete</a:t>
            </a:r>
            <a:r>
              <a:rPr lang="en-US" dirty="0"/>
              <a:t> </a:t>
            </a:r>
            <a:r>
              <a:rPr lang="en-US" dirty="0" err="1"/>
              <a:t>kako</a:t>
            </a:r>
            <a:r>
              <a:rPr lang="en-US" dirty="0"/>
              <a:t> </a:t>
            </a:r>
            <a:r>
              <a:rPr lang="en-US" dirty="0" err="1"/>
              <a:t>svako</a:t>
            </a:r>
            <a:r>
              <a:rPr lang="en-US" dirty="0"/>
              <a:t> od </a:t>
            </a:r>
            <a:r>
              <a:rPr lang="en-US" dirty="0" err="1"/>
              <a:t>njih</a:t>
            </a:r>
            <a:r>
              <a:rPr lang="en-US" dirty="0"/>
              <a:t> </a:t>
            </a:r>
            <a:r>
              <a:rPr lang="en-US" dirty="0" err="1"/>
              <a:t>može</a:t>
            </a:r>
            <a:r>
              <a:rPr lang="en-US" dirty="0"/>
              <a:t> </a:t>
            </a:r>
            <a:r>
              <a:rPr lang="en-US" dirty="0" err="1"/>
              <a:t>unaprijediti</a:t>
            </a:r>
            <a:r>
              <a:rPr lang="en-US" dirty="0"/>
              <a:t> </a:t>
            </a:r>
            <a:r>
              <a:rPr lang="en-US" dirty="0" err="1"/>
              <a:t>rodnu</a:t>
            </a:r>
            <a:r>
              <a:rPr lang="en-US" dirty="0"/>
              <a:t> uključivost.</a:t>
            </a:r>
          </a:p>
          <a:p>
            <a:r>
              <a:rPr lang="en-US" b="1" dirty="0" err="1"/>
              <a:t>Autentični</a:t>
            </a:r>
            <a:r>
              <a:rPr lang="en-US" b="1" dirty="0"/>
              <a:t> </a:t>
            </a:r>
            <a:r>
              <a:rPr lang="en-US" b="1" dirty="0" err="1"/>
              <a:t>kontekst</a:t>
            </a:r>
            <a:r>
              <a:rPr lang="en-US" b="1" dirty="0"/>
              <a:t>:</a:t>
            </a:r>
            <a:r>
              <a:rPr lang="en-US" dirty="0"/>
              <a:t> Virtualno </a:t>
            </a:r>
            <a:r>
              <a:rPr lang="en-US" dirty="0" err="1"/>
              <a:t>ili</a:t>
            </a:r>
            <a:r>
              <a:rPr lang="en-US" dirty="0"/>
              <a:t> </a:t>
            </a:r>
            <a:r>
              <a:rPr lang="en-US" dirty="0" err="1"/>
              <a:t>fizičko</a:t>
            </a:r>
            <a:r>
              <a:rPr lang="en-US" dirty="0"/>
              <a:t> </a:t>
            </a:r>
            <a:r>
              <a:rPr lang="en-US" dirty="0" err="1"/>
              <a:t>okruženje</a:t>
            </a:r>
            <a:r>
              <a:rPr lang="en-US" dirty="0"/>
              <a:t> </a:t>
            </a:r>
            <a:r>
              <a:rPr lang="en-US" dirty="0" err="1"/>
              <a:t>koje</a:t>
            </a:r>
            <a:r>
              <a:rPr lang="en-US" dirty="0"/>
              <a:t> </a:t>
            </a:r>
            <a:r>
              <a:rPr lang="en-US" dirty="0" err="1"/>
              <a:t>odražava</a:t>
            </a:r>
            <a:r>
              <a:rPr lang="en-US" dirty="0"/>
              <a:t> </a:t>
            </a:r>
            <a:r>
              <a:rPr lang="en-US" dirty="0" err="1"/>
              <a:t>način</a:t>
            </a:r>
            <a:r>
              <a:rPr lang="en-US" dirty="0"/>
              <a:t> </a:t>
            </a:r>
            <a:r>
              <a:rPr lang="en-US" dirty="0" err="1"/>
              <a:t>na</a:t>
            </a:r>
            <a:r>
              <a:rPr lang="en-US" dirty="0"/>
              <a:t> koji se </a:t>
            </a:r>
            <a:r>
              <a:rPr lang="en-US" dirty="0" err="1"/>
              <a:t>znanje</a:t>
            </a:r>
            <a:r>
              <a:rPr lang="en-US" dirty="0"/>
              <a:t> </a:t>
            </a:r>
            <a:r>
              <a:rPr lang="en-US" dirty="0" err="1"/>
              <a:t>koristi</a:t>
            </a:r>
            <a:r>
              <a:rPr lang="en-US" dirty="0"/>
              <a:t> u </a:t>
            </a:r>
            <a:r>
              <a:rPr lang="en-US" dirty="0" err="1"/>
              <a:t>stvarnom</a:t>
            </a:r>
            <a:r>
              <a:rPr lang="en-US" dirty="0"/>
              <a:t> </a:t>
            </a:r>
            <a:r>
              <a:rPr lang="en-US" dirty="0" err="1"/>
              <a:t>životu</a:t>
            </a:r>
            <a:r>
              <a:rPr lang="en-US" dirty="0"/>
              <a:t>, bez </a:t>
            </a:r>
            <a:r>
              <a:rPr lang="en-US" dirty="0" err="1"/>
              <a:t>pojednostavljivanja</a:t>
            </a:r>
            <a:r>
              <a:rPr lang="en-US" dirty="0"/>
              <a:t>, </a:t>
            </a:r>
            <a:r>
              <a:rPr lang="en-US" dirty="0" err="1"/>
              <a:t>te</a:t>
            </a:r>
            <a:r>
              <a:rPr lang="en-US" dirty="0"/>
              <a:t> </a:t>
            </a:r>
            <a:r>
              <a:rPr lang="en-US" dirty="0" err="1"/>
              <a:t>potiče</a:t>
            </a:r>
            <a:r>
              <a:rPr lang="en-US" dirty="0"/>
              <a:t> </a:t>
            </a:r>
            <a:r>
              <a:rPr lang="en-US" dirty="0" err="1"/>
              <a:t>motivaciju</a:t>
            </a:r>
            <a:r>
              <a:rPr lang="en-US" dirty="0"/>
              <a:t> za </a:t>
            </a:r>
            <a:r>
              <a:rPr lang="en-US" dirty="0" err="1"/>
              <a:t>učenje</a:t>
            </a:r>
            <a:r>
              <a:rPr lang="en-US" dirty="0"/>
              <a:t>.</a:t>
            </a:r>
            <a:br>
              <a:rPr lang="en-US" dirty="0"/>
            </a:br>
            <a:r>
              <a:rPr lang="en-US" dirty="0" err="1"/>
              <a:t>Odabir</a:t>
            </a:r>
            <a:r>
              <a:rPr lang="en-US" dirty="0"/>
              <a:t> </a:t>
            </a:r>
            <a:r>
              <a:rPr lang="en-US" dirty="0" err="1"/>
              <a:t>stvarnih</a:t>
            </a:r>
            <a:r>
              <a:rPr lang="en-US" dirty="0"/>
              <a:t> </a:t>
            </a:r>
            <a:r>
              <a:rPr lang="en-US" dirty="0" err="1"/>
              <a:t>konteksta</a:t>
            </a:r>
            <a:r>
              <a:rPr lang="en-US" dirty="0"/>
              <a:t> koji </a:t>
            </a:r>
            <a:r>
              <a:rPr lang="en-US" dirty="0" err="1"/>
              <a:t>su</a:t>
            </a:r>
            <a:r>
              <a:rPr lang="en-US" dirty="0"/>
              <a:t> </a:t>
            </a:r>
            <a:r>
              <a:rPr lang="en-US" dirty="0" err="1"/>
              <a:t>povezani</a:t>
            </a:r>
            <a:r>
              <a:rPr lang="en-US" dirty="0"/>
              <a:t> s </a:t>
            </a:r>
            <a:r>
              <a:rPr lang="en-US" dirty="0" err="1"/>
              <a:t>različitim</a:t>
            </a:r>
            <a:r>
              <a:rPr lang="en-US" dirty="0"/>
              <a:t> </a:t>
            </a:r>
            <a:r>
              <a:rPr lang="en-US" dirty="0" err="1"/>
              <a:t>interesima</a:t>
            </a:r>
            <a:r>
              <a:rPr lang="en-US" dirty="0"/>
              <a:t> </a:t>
            </a:r>
            <a:r>
              <a:rPr lang="en-US" dirty="0" err="1"/>
              <a:t>i</a:t>
            </a:r>
            <a:r>
              <a:rPr lang="en-US" dirty="0"/>
              <a:t> </a:t>
            </a:r>
            <a:r>
              <a:rPr lang="en-US" dirty="0" err="1"/>
              <a:t>iskustvima</a:t>
            </a:r>
            <a:r>
              <a:rPr lang="en-US" dirty="0"/>
              <a:t> </a:t>
            </a:r>
            <a:r>
              <a:rPr lang="en-US" dirty="0" err="1"/>
              <a:t>može</a:t>
            </a:r>
            <a:r>
              <a:rPr lang="en-US" dirty="0"/>
              <a:t> </a:t>
            </a:r>
            <a:r>
              <a:rPr lang="en-US" dirty="0" err="1"/>
              <a:t>učiniti</a:t>
            </a:r>
            <a:r>
              <a:rPr lang="en-US" dirty="0"/>
              <a:t> </a:t>
            </a:r>
            <a:r>
              <a:rPr lang="en-US" dirty="0" err="1"/>
              <a:t>informatičko</a:t>
            </a:r>
            <a:r>
              <a:rPr lang="en-US" dirty="0"/>
              <a:t> </a:t>
            </a:r>
            <a:r>
              <a:rPr lang="en-US" dirty="0" err="1"/>
              <a:t>područje</a:t>
            </a:r>
            <a:r>
              <a:rPr lang="en-US" dirty="0"/>
              <a:t> </a:t>
            </a:r>
            <a:r>
              <a:rPr lang="en-US" dirty="0" err="1"/>
              <a:t>relevantnijim</a:t>
            </a:r>
            <a:r>
              <a:rPr lang="en-US" dirty="0"/>
              <a:t> za </a:t>
            </a:r>
            <a:r>
              <a:rPr lang="en-US" dirty="0" err="1"/>
              <a:t>širi</a:t>
            </a:r>
            <a:r>
              <a:rPr lang="en-US" dirty="0"/>
              <a:t> </a:t>
            </a:r>
            <a:r>
              <a:rPr lang="en-US" dirty="0" err="1"/>
              <a:t>krug</a:t>
            </a:r>
            <a:r>
              <a:rPr lang="en-US" dirty="0"/>
              <a:t> </a:t>
            </a:r>
            <a:r>
              <a:rPr lang="en-US" dirty="0" err="1"/>
              <a:t>učenika</a:t>
            </a:r>
            <a:r>
              <a:rPr lang="en-US" dirty="0"/>
              <a:t>, </a:t>
            </a:r>
            <a:r>
              <a:rPr lang="en-US" dirty="0" err="1"/>
              <a:t>uključujući</a:t>
            </a:r>
            <a:r>
              <a:rPr lang="en-US" dirty="0"/>
              <a:t> one koji se </a:t>
            </a:r>
            <a:r>
              <a:rPr lang="en-US" dirty="0" err="1"/>
              <a:t>možda</a:t>
            </a:r>
            <a:r>
              <a:rPr lang="en-US" dirty="0"/>
              <a:t> </a:t>
            </a:r>
            <a:r>
              <a:rPr lang="en-US" dirty="0" err="1"/>
              <a:t>tradicionalno</a:t>
            </a:r>
            <a:r>
              <a:rPr lang="en-US" dirty="0"/>
              <a:t> ne vide u </a:t>
            </a:r>
            <a:r>
              <a:rPr lang="en-US" dirty="0" err="1"/>
              <a:t>području</a:t>
            </a:r>
            <a:r>
              <a:rPr lang="en-US" dirty="0"/>
              <a:t> </a:t>
            </a:r>
            <a:r>
              <a:rPr lang="en-US" dirty="0" err="1"/>
              <a:t>informatike</a:t>
            </a:r>
            <a:r>
              <a:rPr lang="en-US" dirty="0"/>
              <a:t>.</a:t>
            </a:r>
          </a:p>
        </p:txBody>
      </p:sp>
      <p:sp>
        <p:nvSpPr>
          <p:cNvPr id="136" name="Google Shape;136;g34b85d504c5_0_7: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US"/>
              <a:t>8</a:t>
            </a:fld>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2"/>
        <p:cNvGrpSpPr/>
        <p:nvPr/>
      </p:nvGrpSpPr>
      <p:grpSpPr>
        <a:xfrm>
          <a:off x="0" y="0"/>
          <a:ext cx="0" cy="0"/>
          <a:chOff x="0" y="0"/>
          <a:chExt cx="0" cy="0"/>
        </a:xfrm>
      </p:grpSpPr>
      <p:sp>
        <p:nvSpPr>
          <p:cNvPr id="143" name="Google Shape;143;g34b85d504c5_0_1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4" name="Google Shape;144;g34b85d504c5_0_14: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r>
              <a:rPr lang="en-US" sz="1400" b="1" dirty="0" err="1"/>
              <a:t>Autentični</a:t>
            </a:r>
            <a:r>
              <a:rPr lang="en-US" sz="1400" b="1" dirty="0"/>
              <a:t> </a:t>
            </a:r>
            <a:r>
              <a:rPr lang="en-US" sz="1400" b="1" dirty="0" err="1"/>
              <a:t>zadatak</a:t>
            </a:r>
            <a:r>
              <a:rPr lang="en-US" sz="1400" b="1" dirty="0"/>
              <a:t>:</a:t>
            </a:r>
            <a:r>
              <a:rPr lang="en-US" sz="1400" dirty="0"/>
              <a:t> </a:t>
            </a:r>
            <a:r>
              <a:rPr lang="en-US" sz="1400" dirty="0" err="1"/>
              <a:t>Zadatci</a:t>
            </a:r>
            <a:r>
              <a:rPr lang="en-US" sz="1400" dirty="0"/>
              <a:t> koji </a:t>
            </a:r>
            <a:r>
              <a:rPr lang="en-US" sz="1400" dirty="0" err="1"/>
              <a:t>su</a:t>
            </a:r>
            <a:r>
              <a:rPr lang="en-US" sz="1400" dirty="0"/>
              <a:t> </a:t>
            </a:r>
            <a:r>
              <a:rPr lang="en-US" sz="1400" dirty="0" err="1"/>
              <a:t>složeni</a:t>
            </a:r>
            <a:r>
              <a:rPr lang="en-US" sz="1400" dirty="0"/>
              <a:t> (</a:t>
            </a:r>
            <a:r>
              <a:rPr lang="en-US" sz="1400" dirty="0" err="1"/>
              <a:t>nisu</a:t>
            </a:r>
            <a:r>
              <a:rPr lang="en-US" sz="1400" dirty="0"/>
              <a:t> </a:t>
            </a:r>
            <a:r>
              <a:rPr lang="en-US" sz="1400" dirty="0" err="1"/>
              <a:t>unaprijed</a:t>
            </a:r>
            <a:r>
              <a:rPr lang="en-US" sz="1400" dirty="0"/>
              <a:t> </a:t>
            </a:r>
            <a:r>
              <a:rPr lang="en-US" sz="1400" dirty="0" err="1"/>
              <a:t>definirani</a:t>
            </a:r>
            <a:r>
              <a:rPr lang="en-US" sz="1400" dirty="0"/>
              <a:t> </a:t>
            </a:r>
            <a:r>
              <a:rPr lang="en-US" sz="1400" dirty="0" err="1"/>
              <a:t>koraci</a:t>
            </a:r>
            <a:r>
              <a:rPr lang="en-US" sz="1400" dirty="0"/>
              <a:t> </a:t>
            </a:r>
            <a:r>
              <a:rPr lang="en-US" sz="1400" dirty="0" err="1"/>
              <a:t>koje</a:t>
            </a:r>
            <a:r>
              <a:rPr lang="en-US" sz="1400" dirty="0"/>
              <a:t> </a:t>
            </a:r>
            <a:r>
              <a:rPr lang="en-US" sz="1400" dirty="0" err="1"/>
              <a:t>učenici</a:t>
            </a:r>
            <a:r>
              <a:rPr lang="en-US" sz="1400" dirty="0"/>
              <a:t> </a:t>
            </a:r>
            <a:r>
              <a:rPr lang="en-US" sz="1400" dirty="0" err="1"/>
              <a:t>moraju</a:t>
            </a:r>
            <a:r>
              <a:rPr lang="en-US" sz="1400" dirty="0"/>
              <a:t> </a:t>
            </a:r>
            <a:r>
              <a:rPr lang="en-US" sz="1400" dirty="0" err="1"/>
              <a:t>slijediti</a:t>
            </a:r>
            <a:r>
              <a:rPr lang="en-US" sz="1400" dirty="0"/>
              <a:t>), </a:t>
            </a:r>
            <a:r>
              <a:rPr lang="en-US" sz="1400" dirty="0" err="1"/>
              <a:t>imaju</a:t>
            </a:r>
            <a:r>
              <a:rPr lang="en-US" sz="1400" dirty="0"/>
              <a:t> </a:t>
            </a:r>
            <a:r>
              <a:rPr lang="en-US" sz="1400" dirty="0" err="1"/>
              <a:t>stvarnu</a:t>
            </a:r>
            <a:r>
              <a:rPr lang="en-US" sz="1400" dirty="0"/>
              <a:t> </a:t>
            </a:r>
            <a:r>
              <a:rPr lang="en-US" sz="1400" dirty="0" err="1"/>
              <a:t>relevantnost</a:t>
            </a:r>
            <a:r>
              <a:rPr lang="en-US" sz="1400" dirty="0"/>
              <a:t>, </a:t>
            </a:r>
            <a:r>
              <a:rPr lang="en-US" sz="1400" dirty="0" err="1"/>
              <a:t>interdisciplinarni</a:t>
            </a:r>
            <a:r>
              <a:rPr lang="en-US" sz="1400" dirty="0"/>
              <a:t> </a:t>
            </a:r>
            <a:r>
              <a:rPr lang="en-US" sz="1400" dirty="0" err="1"/>
              <a:t>su</a:t>
            </a:r>
            <a:r>
              <a:rPr lang="en-US" sz="1400" dirty="0"/>
              <a:t>, </a:t>
            </a:r>
            <a:r>
              <a:rPr lang="en-US" sz="1400" dirty="0" err="1"/>
              <a:t>zahtijevaju</a:t>
            </a:r>
            <a:r>
              <a:rPr lang="en-US" sz="1400" dirty="0"/>
              <a:t> </a:t>
            </a:r>
            <a:r>
              <a:rPr lang="en-US" sz="1400" dirty="0" err="1"/>
              <a:t>stvaranje</a:t>
            </a:r>
            <a:r>
              <a:rPr lang="en-US" sz="1400" dirty="0"/>
              <a:t> (a ne </a:t>
            </a:r>
            <a:r>
              <a:rPr lang="en-US" sz="1400" dirty="0" err="1"/>
              <a:t>samo</a:t>
            </a:r>
            <a:r>
              <a:rPr lang="en-US" sz="1400" dirty="0"/>
              <a:t> </a:t>
            </a:r>
            <a:r>
              <a:rPr lang="en-US" sz="1400" dirty="0" err="1"/>
              <a:t>ponavljanje</a:t>
            </a:r>
            <a:r>
              <a:rPr lang="en-US" sz="1400" dirty="0"/>
              <a:t>) </a:t>
            </a:r>
            <a:r>
              <a:rPr lang="en-US" sz="1400" dirty="0" err="1"/>
              <a:t>te</a:t>
            </a:r>
            <a:r>
              <a:rPr lang="en-US" sz="1400" dirty="0"/>
              <a:t> se ne </a:t>
            </a:r>
            <a:r>
              <a:rPr lang="en-US" sz="1400" dirty="0" err="1"/>
              <a:t>mogu</a:t>
            </a:r>
            <a:r>
              <a:rPr lang="en-US" sz="1400" dirty="0"/>
              <a:t> </a:t>
            </a:r>
            <a:r>
              <a:rPr lang="en-US" sz="1400" dirty="0" err="1"/>
              <a:t>riješiti</a:t>
            </a:r>
            <a:r>
              <a:rPr lang="en-US" sz="1400" dirty="0"/>
              <a:t> </a:t>
            </a:r>
            <a:r>
              <a:rPr lang="en-US" sz="1400" dirty="0" err="1"/>
              <a:t>odmah</a:t>
            </a:r>
            <a:r>
              <a:rPr lang="en-US" sz="1400" dirty="0"/>
              <a:t>, </a:t>
            </a:r>
            <a:r>
              <a:rPr lang="en-US" sz="1400" dirty="0" err="1"/>
              <a:t>već</a:t>
            </a:r>
            <a:r>
              <a:rPr lang="en-US" sz="1400" dirty="0"/>
              <a:t> </a:t>
            </a:r>
            <a:r>
              <a:rPr lang="en-US" sz="1400" dirty="0" err="1"/>
              <a:t>zahtijevaju</a:t>
            </a:r>
            <a:r>
              <a:rPr lang="en-US" sz="1400" dirty="0"/>
              <a:t> </a:t>
            </a:r>
            <a:r>
              <a:rPr lang="en-US" sz="1400" dirty="0" err="1"/>
              <a:t>kontinuirano</a:t>
            </a:r>
            <a:r>
              <a:rPr lang="en-US" sz="1400" dirty="0"/>
              <a:t> </a:t>
            </a:r>
            <a:r>
              <a:rPr lang="en-US" sz="1400" dirty="0" err="1"/>
              <a:t>istraživanje</a:t>
            </a:r>
            <a:r>
              <a:rPr lang="en-US" sz="1400" dirty="0"/>
              <a:t> </a:t>
            </a:r>
            <a:r>
              <a:rPr lang="en-US" sz="1400" dirty="0" err="1"/>
              <a:t>tijekom</a:t>
            </a:r>
            <a:r>
              <a:rPr lang="en-US" sz="1400" dirty="0"/>
              <a:t> </a:t>
            </a:r>
            <a:r>
              <a:rPr lang="en-US" sz="1400" dirty="0" err="1"/>
              <a:t>određenog</a:t>
            </a:r>
            <a:r>
              <a:rPr lang="en-US" sz="1400" dirty="0"/>
              <a:t> </a:t>
            </a:r>
            <a:r>
              <a:rPr lang="en-US" sz="1400" dirty="0" err="1"/>
              <a:t>vremena</a:t>
            </a:r>
            <a:r>
              <a:rPr lang="en-US" sz="1400" dirty="0"/>
              <a:t>. </a:t>
            </a:r>
            <a:r>
              <a:rPr lang="en-US" sz="1400" dirty="0" err="1"/>
              <a:t>Dizajniranje</a:t>
            </a:r>
            <a:r>
              <a:rPr lang="en-US" sz="1400" dirty="0"/>
              <a:t> </a:t>
            </a:r>
            <a:r>
              <a:rPr lang="en-US" sz="1400" dirty="0" err="1"/>
              <a:t>složenih</a:t>
            </a:r>
            <a:r>
              <a:rPr lang="en-US" sz="1400" dirty="0"/>
              <a:t>, </a:t>
            </a:r>
            <a:r>
              <a:rPr lang="en-US" sz="1400" dirty="0" err="1"/>
              <a:t>interdisciplinarnih</a:t>
            </a:r>
            <a:r>
              <a:rPr lang="en-US" sz="1400" dirty="0"/>
              <a:t> </a:t>
            </a:r>
            <a:r>
              <a:rPr lang="en-US" sz="1400" dirty="0" err="1"/>
              <a:t>zadataka</a:t>
            </a:r>
            <a:r>
              <a:rPr lang="en-US" sz="1400" dirty="0"/>
              <a:t> </a:t>
            </a:r>
            <a:r>
              <a:rPr lang="en-US" sz="1400" dirty="0" err="1"/>
              <a:t>omogućit</a:t>
            </a:r>
            <a:r>
              <a:rPr lang="en-US" sz="1400" dirty="0"/>
              <a:t> </a:t>
            </a:r>
            <a:r>
              <a:rPr lang="en-US" sz="1400" dirty="0" err="1"/>
              <a:t>će</a:t>
            </a:r>
            <a:r>
              <a:rPr lang="en-US" sz="1400" dirty="0"/>
              <a:t> </a:t>
            </a:r>
            <a:r>
              <a:rPr lang="en-US" sz="1400" dirty="0" err="1"/>
              <a:t>učenicima</a:t>
            </a:r>
            <a:r>
              <a:rPr lang="en-US" sz="1400" dirty="0"/>
              <a:t> s </a:t>
            </a:r>
            <a:r>
              <a:rPr lang="en-US" sz="1400" dirty="0" err="1"/>
              <a:t>različitim</a:t>
            </a:r>
            <a:r>
              <a:rPr lang="en-US" sz="1400" dirty="0"/>
              <a:t> </a:t>
            </a:r>
            <a:r>
              <a:rPr lang="en-US" sz="1400" dirty="0" err="1"/>
              <a:t>vještinama</a:t>
            </a:r>
            <a:r>
              <a:rPr lang="en-US" sz="1400" dirty="0"/>
              <a:t> </a:t>
            </a:r>
            <a:r>
              <a:rPr lang="en-US" sz="1400" dirty="0" err="1"/>
              <a:t>i</a:t>
            </a:r>
            <a:r>
              <a:rPr lang="en-US" sz="1400" dirty="0"/>
              <a:t> </a:t>
            </a:r>
            <a:r>
              <a:rPr lang="en-US" sz="1400" dirty="0" err="1"/>
              <a:t>perspektivama</a:t>
            </a:r>
            <a:r>
              <a:rPr lang="en-US" sz="1400" dirty="0"/>
              <a:t>, bez </a:t>
            </a:r>
            <a:r>
              <a:rPr lang="en-US" sz="1400" dirty="0" err="1"/>
              <a:t>obzira</a:t>
            </a:r>
            <a:r>
              <a:rPr lang="en-US" sz="1400" dirty="0"/>
              <a:t> </a:t>
            </a:r>
            <a:r>
              <a:rPr lang="en-US" sz="1400" dirty="0" err="1"/>
              <a:t>na</a:t>
            </a:r>
            <a:r>
              <a:rPr lang="en-US" sz="1400" dirty="0"/>
              <a:t> </a:t>
            </a:r>
            <a:r>
              <a:rPr lang="en-US" sz="1400" dirty="0" err="1"/>
              <a:t>njihov</a:t>
            </a:r>
            <a:r>
              <a:rPr lang="en-US" sz="1400" dirty="0"/>
              <a:t> </a:t>
            </a:r>
            <a:r>
              <a:rPr lang="en-US" sz="1400" dirty="0" err="1"/>
              <a:t>spol</a:t>
            </a:r>
            <a:r>
              <a:rPr lang="en-US" sz="1400" dirty="0"/>
              <a:t>, da </a:t>
            </a:r>
            <a:r>
              <a:rPr lang="en-US" sz="1400" dirty="0" err="1"/>
              <a:t>značeće</a:t>
            </a:r>
            <a:r>
              <a:rPr lang="en-US" sz="1400" dirty="0"/>
              <a:t> </a:t>
            </a:r>
            <a:r>
              <a:rPr lang="en-US" sz="1400" dirty="0" err="1"/>
              <a:t>doprinesu</a:t>
            </a:r>
            <a:r>
              <a:rPr lang="en-US" sz="1400" dirty="0"/>
              <a:t>, </a:t>
            </a:r>
            <a:r>
              <a:rPr lang="en-US" sz="1400" dirty="0" err="1"/>
              <a:t>nadilazeći</a:t>
            </a:r>
            <a:r>
              <a:rPr lang="en-US" sz="1400" dirty="0"/>
              <a:t> </a:t>
            </a:r>
            <a:r>
              <a:rPr lang="en-US" sz="1400" dirty="0" err="1"/>
              <a:t>moguće</a:t>
            </a:r>
            <a:r>
              <a:rPr lang="en-US" sz="1400" dirty="0"/>
              <a:t> </a:t>
            </a:r>
            <a:r>
              <a:rPr lang="en-US" sz="1400" dirty="0" err="1"/>
              <a:t>rodne</a:t>
            </a:r>
            <a:r>
              <a:rPr lang="en-US" sz="1400" dirty="0"/>
              <a:t> </a:t>
            </a:r>
            <a:r>
              <a:rPr lang="en-US" sz="1400" dirty="0" err="1"/>
              <a:t>stereotipe</a:t>
            </a:r>
            <a:r>
              <a:rPr lang="en-US" sz="1400" dirty="0"/>
              <a:t> o </a:t>
            </a:r>
            <a:r>
              <a:rPr lang="en-US" sz="1400" dirty="0" err="1"/>
              <a:t>tehničkim</a:t>
            </a:r>
            <a:r>
              <a:rPr lang="en-US" sz="1400" dirty="0"/>
              <a:t> </a:t>
            </a:r>
            <a:r>
              <a:rPr lang="en-US" sz="1400" dirty="0" err="1"/>
              <a:t>sposobnostima</a:t>
            </a:r>
            <a:r>
              <a:rPr lang="en-US" sz="1400" dirty="0"/>
              <a:t>.</a:t>
            </a:r>
          </a:p>
          <a:p>
            <a:r>
              <a:rPr lang="en-US" sz="1400" b="1" dirty="0" err="1"/>
              <a:t>Stručno</a:t>
            </a:r>
            <a:r>
              <a:rPr lang="en-US" sz="1400" b="1" dirty="0"/>
              <a:t> </a:t>
            </a:r>
            <a:r>
              <a:rPr lang="en-US" sz="1400" b="1" dirty="0" err="1"/>
              <a:t>izvođenje</a:t>
            </a:r>
            <a:r>
              <a:rPr lang="en-US" sz="1400" b="1" dirty="0"/>
              <a:t>:</a:t>
            </a:r>
            <a:r>
              <a:rPr lang="en-US" sz="1400" dirty="0"/>
              <a:t> </a:t>
            </a:r>
            <a:r>
              <a:rPr lang="en-US" sz="1400" dirty="0" err="1"/>
              <a:t>Omogućit</a:t>
            </a:r>
            <a:r>
              <a:rPr lang="en-US" sz="1400" dirty="0"/>
              <a:t> </a:t>
            </a:r>
            <a:r>
              <a:rPr lang="en-US" sz="1400" dirty="0" err="1"/>
              <a:t>će</a:t>
            </a:r>
            <a:r>
              <a:rPr lang="en-US" sz="1400" dirty="0"/>
              <a:t> se </a:t>
            </a:r>
            <a:r>
              <a:rPr lang="en-US" sz="1400" dirty="0" err="1"/>
              <a:t>pristup</a:t>
            </a:r>
            <a:r>
              <a:rPr lang="en-US" sz="1400" dirty="0"/>
              <a:t> </a:t>
            </a:r>
            <a:r>
              <a:rPr lang="en-US" sz="1400" dirty="0" err="1"/>
              <a:t>stručnjacima</a:t>
            </a:r>
            <a:r>
              <a:rPr lang="en-US" sz="1400" dirty="0"/>
              <a:t>, </a:t>
            </a:r>
            <a:r>
              <a:rPr lang="en-US" sz="1400" dirty="0" err="1"/>
              <a:t>prikazivanje</a:t>
            </a:r>
            <a:r>
              <a:rPr lang="en-US" sz="1400" dirty="0"/>
              <a:t> </a:t>
            </a:r>
            <a:r>
              <a:rPr lang="en-US" sz="1400" dirty="0" err="1"/>
              <a:t>načina</a:t>
            </a:r>
            <a:r>
              <a:rPr lang="en-US" sz="1400" dirty="0"/>
              <a:t> </a:t>
            </a:r>
            <a:r>
              <a:rPr lang="en-US" sz="1400" dirty="0" err="1"/>
              <a:t>razmišljanja</a:t>
            </a:r>
            <a:r>
              <a:rPr lang="en-US" sz="1400" dirty="0"/>
              <a:t> </a:t>
            </a:r>
            <a:r>
              <a:rPr lang="en-US" sz="1400" dirty="0" err="1"/>
              <a:t>i</a:t>
            </a:r>
            <a:r>
              <a:rPr lang="en-US" sz="1400" dirty="0"/>
              <a:t> rada </a:t>
            </a:r>
            <a:r>
              <a:rPr lang="en-US" sz="1400" dirty="0" err="1"/>
              <a:t>stručnjaka</a:t>
            </a:r>
            <a:r>
              <a:rPr lang="en-US" sz="1400" dirty="0"/>
              <a:t>, </a:t>
            </a:r>
            <a:r>
              <a:rPr lang="en-US" sz="1400" dirty="0" err="1"/>
              <a:t>promatranje</a:t>
            </a:r>
            <a:r>
              <a:rPr lang="en-US" sz="1400" dirty="0"/>
              <a:t> </a:t>
            </a:r>
            <a:r>
              <a:rPr lang="en-US" sz="1400" dirty="0" err="1"/>
              <a:t>stvarnih</a:t>
            </a:r>
            <a:r>
              <a:rPr lang="en-US" sz="1400" dirty="0"/>
              <a:t> </a:t>
            </a:r>
            <a:r>
              <a:rPr lang="en-US" sz="1400" dirty="0" err="1"/>
              <a:t>životnih</a:t>
            </a:r>
            <a:r>
              <a:rPr lang="en-US" sz="1400" dirty="0"/>
              <a:t> </a:t>
            </a:r>
            <a:r>
              <a:rPr lang="en-US" sz="1400" dirty="0" err="1"/>
              <a:t>situacija</a:t>
            </a:r>
            <a:r>
              <a:rPr lang="en-US" sz="1400" dirty="0"/>
              <a:t> </a:t>
            </a:r>
            <a:r>
              <a:rPr lang="en-US" sz="1400" dirty="0" err="1"/>
              <a:t>i</a:t>
            </a:r>
            <a:r>
              <a:rPr lang="en-US" sz="1400" dirty="0"/>
              <a:t> </a:t>
            </a:r>
            <a:r>
              <a:rPr lang="en-US" sz="1400" dirty="0" err="1"/>
              <a:t>pružanje</a:t>
            </a:r>
            <a:r>
              <a:rPr lang="en-US" sz="1400" dirty="0"/>
              <a:t> </a:t>
            </a:r>
            <a:r>
              <a:rPr lang="en-US" sz="1400" dirty="0" err="1"/>
              <a:t>prilika</a:t>
            </a:r>
            <a:r>
              <a:rPr lang="en-US" sz="1400" dirty="0"/>
              <a:t> za </a:t>
            </a:r>
            <a:r>
              <a:rPr lang="en-US" sz="1400" dirty="0" err="1"/>
              <a:t>dijeljenje</a:t>
            </a:r>
            <a:r>
              <a:rPr lang="en-US" sz="1400" dirty="0"/>
              <a:t> </a:t>
            </a:r>
            <a:r>
              <a:rPr lang="en-US" sz="1400" dirty="0" err="1"/>
              <a:t>priča</a:t>
            </a:r>
            <a:r>
              <a:rPr lang="en-US" sz="1400" dirty="0"/>
              <a:t> </a:t>
            </a:r>
            <a:r>
              <a:rPr lang="en-US" sz="1400" dirty="0" err="1"/>
              <a:t>i</a:t>
            </a:r>
            <a:r>
              <a:rPr lang="en-US" sz="1400" dirty="0"/>
              <a:t> </a:t>
            </a:r>
            <a:r>
              <a:rPr lang="en-US" sz="1400" dirty="0" err="1"/>
              <a:t>iskustava</a:t>
            </a:r>
            <a:r>
              <a:rPr lang="en-US" sz="1400" dirty="0"/>
              <a:t>. </a:t>
            </a:r>
            <a:r>
              <a:rPr lang="en-US" sz="1400" dirty="0" err="1"/>
              <a:t>Predstavljanje</a:t>
            </a:r>
            <a:r>
              <a:rPr lang="en-US" sz="1400" dirty="0"/>
              <a:t> </a:t>
            </a:r>
            <a:r>
              <a:rPr lang="en-US" sz="1400" dirty="0" err="1"/>
              <a:t>različitih</a:t>
            </a:r>
            <a:r>
              <a:rPr lang="en-US" sz="1400" dirty="0"/>
              <a:t> </a:t>
            </a:r>
            <a:r>
              <a:rPr lang="en-US" sz="1400" dirty="0" err="1"/>
              <a:t>uzora</a:t>
            </a:r>
            <a:r>
              <a:rPr lang="en-US" sz="1400" dirty="0"/>
              <a:t> (</a:t>
            </a:r>
            <a:r>
              <a:rPr lang="en-US" sz="1400" dirty="0" err="1"/>
              <a:t>prema</a:t>
            </a:r>
            <a:r>
              <a:rPr lang="en-US" sz="1400" dirty="0"/>
              <a:t> </a:t>
            </a:r>
            <a:r>
              <a:rPr lang="en-US" sz="1400" dirty="0" err="1"/>
              <a:t>spolu</a:t>
            </a:r>
            <a:r>
              <a:rPr lang="en-US" sz="1400" dirty="0"/>
              <a:t>, </a:t>
            </a:r>
            <a:r>
              <a:rPr lang="en-US" sz="1400" dirty="0" err="1"/>
              <a:t>podrijetlu</a:t>
            </a:r>
            <a:r>
              <a:rPr lang="en-US" sz="1400" dirty="0"/>
              <a:t> </a:t>
            </a:r>
            <a:r>
              <a:rPr lang="en-US" sz="1400" dirty="0" err="1"/>
              <a:t>i</a:t>
            </a:r>
            <a:r>
              <a:rPr lang="en-US" sz="1400" dirty="0"/>
              <a:t> sl.) u </a:t>
            </a:r>
            <a:r>
              <a:rPr lang="en-US" sz="1400" dirty="0" err="1"/>
              <a:t>području</a:t>
            </a:r>
            <a:r>
              <a:rPr lang="en-US" sz="1400" dirty="0"/>
              <a:t> </a:t>
            </a:r>
            <a:r>
              <a:rPr lang="en-US" sz="1400" dirty="0" err="1"/>
              <a:t>informatike</a:t>
            </a:r>
            <a:r>
              <a:rPr lang="en-US" sz="1400" dirty="0"/>
              <a:t> </a:t>
            </a:r>
            <a:r>
              <a:rPr lang="en-US" sz="1400" dirty="0" err="1"/>
              <a:t>nadahnut</a:t>
            </a:r>
            <a:r>
              <a:rPr lang="en-US" sz="1400" dirty="0"/>
              <a:t> </a:t>
            </a:r>
            <a:r>
              <a:rPr lang="en-US" sz="1400" dirty="0" err="1"/>
              <a:t>će</a:t>
            </a:r>
            <a:r>
              <a:rPr lang="en-US" sz="1400" dirty="0"/>
              <a:t> </a:t>
            </a:r>
            <a:r>
              <a:rPr lang="en-US" sz="1400" dirty="0" err="1"/>
              <a:t>sve</a:t>
            </a:r>
            <a:r>
              <a:rPr lang="en-US" sz="1400" dirty="0"/>
              <a:t> </a:t>
            </a:r>
            <a:r>
              <a:rPr lang="en-US" sz="1400" dirty="0" err="1"/>
              <a:t>učenike</a:t>
            </a:r>
            <a:r>
              <a:rPr lang="en-US" sz="1400" dirty="0"/>
              <a:t> </a:t>
            </a:r>
            <a:r>
              <a:rPr lang="en-US" sz="1400" dirty="0" err="1"/>
              <a:t>i</a:t>
            </a:r>
            <a:r>
              <a:rPr lang="en-US" sz="1400" dirty="0"/>
              <a:t> </a:t>
            </a:r>
            <a:r>
              <a:rPr lang="en-US" sz="1400" dirty="0" err="1"/>
              <a:t>izazvat</a:t>
            </a:r>
            <a:r>
              <a:rPr lang="en-US" sz="1400" dirty="0"/>
              <a:t> </a:t>
            </a:r>
            <a:r>
              <a:rPr lang="en-US" sz="1400" dirty="0" err="1"/>
              <a:t>će</a:t>
            </a:r>
            <a:r>
              <a:rPr lang="en-US" sz="1400" dirty="0"/>
              <a:t> </a:t>
            </a:r>
            <a:r>
              <a:rPr lang="en-US" sz="1400" dirty="0" err="1"/>
              <a:t>rodne</a:t>
            </a:r>
            <a:r>
              <a:rPr lang="en-US" sz="1400" dirty="0"/>
              <a:t> </a:t>
            </a:r>
            <a:r>
              <a:rPr lang="en-US" sz="1400" dirty="0" err="1"/>
              <a:t>stereotipe</a:t>
            </a:r>
            <a:r>
              <a:rPr lang="en-US" sz="1400" dirty="0"/>
              <a:t> o tome </a:t>
            </a:r>
            <a:r>
              <a:rPr lang="en-US" sz="1400" dirty="0" err="1"/>
              <a:t>tko</a:t>
            </a:r>
            <a:r>
              <a:rPr lang="en-US" sz="1400" dirty="0"/>
              <a:t> </a:t>
            </a:r>
            <a:r>
              <a:rPr lang="en-US" sz="1400" dirty="0" err="1"/>
              <a:t>može</a:t>
            </a:r>
            <a:r>
              <a:rPr lang="en-US" sz="1400" dirty="0"/>
              <a:t> </a:t>
            </a:r>
            <a:r>
              <a:rPr lang="en-US" sz="1400" dirty="0" err="1"/>
              <a:t>uspjeti</a:t>
            </a:r>
            <a:r>
              <a:rPr lang="en-US" sz="1400" dirty="0"/>
              <a:t> </a:t>
            </a:r>
            <a:r>
              <a:rPr lang="en-US" sz="1400" dirty="0" err="1"/>
              <a:t>i</a:t>
            </a:r>
            <a:r>
              <a:rPr lang="en-US" sz="1400" dirty="0"/>
              <a:t> </a:t>
            </a:r>
            <a:r>
              <a:rPr lang="en-US" sz="1400" dirty="0" err="1"/>
              <a:t>razvijati</a:t>
            </a:r>
            <a:r>
              <a:rPr lang="en-US" sz="1400" dirty="0"/>
              <a:t> </a:t>
            </a:r>
            <a:r>
              <a:rPr lang="en-US" sz="1400" dirty="0" err="1"/>
              <a:t>karijeru</a:t>
            </a:r>
            <a:r>
              <a:rPr lang="en-US" sz="1400" dirty="0"/>
              <a:t> u </a:t>
            </a:r>
            <a:r>
              <a:rPr lang="en-US" sz="1400" dirty="0" err="1"/>
              <a:t>ovom</a:t>
            </a:r>
            <a:r>
              <a:rPr lang="en-US" sz="1400" dirty="0"/>
              <a:t> </a:t>
            </a:r>
            <a:r>
              <a:rPr lang="en-US" sz="1400" dirty="0" err="1"/>
              <a:t>području</a:t>
            </a:r>
            <a:r>
              <a:rPr lang="en-US" sz="1400" dirty="0"/>
              <a:t>.</a:t>
            </a:r>
          </a:p>
        </p:txBody>
      </p:sp>
      <p:sp>
        <p:nvSpPr>
          <p:cNvPr id="145" name="Google Shape;145;g34b85d504c5_0_14: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9</a:t>
            </a:fld>
            <a:endParaRPr/>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image" Target="../media/image4.jpg"/><Relationship Id="rId1" Type="http://schemas.openxmlformats.org/officeDocument/2006/relationships/slideMaster" Target="../slideMasters/slideMaster1.xml"/><Relationship Id="rId5" Type="http://schemas.openxmlformats.org/officeDocument/2006/relationships/image" Target="../media/image2.png"/><Relationship Id="rId4" Type="http://schemas.openxmlformats.org/officeDocument/2006/relationships/image" Target="../media/image3.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8" Type="http://schemas.openxmlformats.org/officeDocument/2006/relationships/image" Target="../media/image10.png"/><Relationship Id="rId13" Type="http://schemas.openxmlformats.org/officeDocument/2006/relationships/image" Target="../media/image15.png"/><Relationship Id="rId3" Type="http://schemas.openxmlformats.org/officeDocument/2006/relationships/image" Target="../media/image5.png"/><Relationship Id="rId7" Type="http://schemas.openxmlformats.org/officeDocument/2006/relationships/image" Target="../media/image9.png"/><Relationship Id="rId12" Type="http://schemas.openxmlformats.org/officeDocument/2006/relationships/image" Target="../media/image14.png"/><Relationship Id="rId2" Type="http://schemas.openxmlformats.org/officeDocument/2006/relationships/image" Target="../media/image2.png"/><Relationship Id="rId1" Type="http://schemas.openxmlformats.org/officeDocument/2006/relationships/slideMaster" Target="../slideMasters/slideMaster2.xml"/><Relationship Id="rId6" Type="http://schemas.openxmlformats.org/officeDocument/2006/relationships/image" Target="../media/image8.jpg"/><Relationship Id="rId11" Type="http://schemas.openxmlformats.org/officeDocument/2006/relationships/image" Target="../media/image13.png"/><Relationship Id="rId5" Type="http://schemas.openxmlformats.org/officeDocument/2006/relationships/image" Target="../media/image7.png"/><Relationship Id="rId10" Type="http://schemas.openxmlformats.org/officeDocument/2006/relationships/image" Target="../media/image12.png"/><Relationship Id="rId4" Type="http://schemas.openxmlformats.org/officeDocument/2006/relationships/image" Target="../media/image6.png"/><Relationship Id="rId9" Type="http://schemas.openxmlformats.org/officeDocument/2006/relationships/image" Target="../media/image11.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8" Type="http://schemas.openxmlformats.org/officeDocument/2006/relationships/image" Target="../media/image10.png"/><Relationship Id="rId13" Type="http://schemas.openxmlformats.org/officeDocument/2006/relationships/image" Target="../media/image15.png"/><Relationship Id="rId3" Type="http://schemas.openxmlformats.org/officeDocument/2006/relationships/image" Target="../media/image5.png"/><Relationship Id="rId7" Type="http://schemas.openxmlformats.org/officeDocument/2006/relationships/image" Target="../media/image9.png"/><Relationship Id="rId12" Type="http://schemas.openxmlformats.org/officeDocument/2006/relationships/image" Target="../media/image14.png"/><Relationship Id="rId2" Type="http://schemas.openxmlformats.org/officeDocument/2006/relationships/image" Target="../media/image2.png"/><Relationship Id="rId1" Type="http://schemas.openxmlformats.org/officeDocument/2006/relationships/slideMaster" Target="../slideMasters/slideMaster3.xml"/><Relationship Id="rId6" Type="http://schemas.openxmlformats.org/officeDocument/2006/relationships/image" Target="../media/image8.jpg"/><Relationship Id="rId11" Type="http://schemas.openxmlformats.org/officeDocument/2006/relationships/image" Target="../media/image13.png"/><Relationship Id="rId5" Type="http://schemas.openxmlformats.org/officeDocument/2006/relationships/image" Target="../media/image7.png"/><Relationship Id="rId10" Type="http://schemas.openxmlformats.org/officeDocument/2006/relationships/image" Target="../media/image12.png"/><Relationship Id="rId4" Type="http://schemas.openxmlformats.org/officeDocument/2006/relationships/image" Target="../media/image6.png"/><Relationship Id="rId9" Type="http://schemas.openxmlformats.org/officeDocument/2006/relationships/image" Target="../media/image11.png"/></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1_Title Slide">
  <p:cSld name="1_Title Slide">
    <p:bg>
      <p:bgPr>
        <a:solidFill>
          <a:srgbClr val="FFFFFF"/>
        </a:solidFill>
        <a:effectLst/>
      </p:bgPr>
    </p:bg>
    <p:spTree>
      <p:nvGrpSpPr>
        <p:cNvPr id="1" name="Shape 15"/>
        <p:cNvGrpSpPr/>
        <p:nvPr/>
      </p:nvGrpSpPr>
      <p:grpSpPr>
        <a:xfrm>
          <a:off x="0" y="0"/>
          <a:ext cx="0" cy="0"/>
          <a:chOff x="0" y="0"/>
          <a:chExt cx="0" cy="0"/>
        </a:xfrm>
      </p:grpSpPr>
      <p:pic>
        <p:nvPicPr>
          <p:cNvPr id="16" name="Google Shape;16;p11"/>
          <p:cNvPicPr preferRelativeResize="0"/>
          <p:nvPr/>
        </p:nvPicPr>
        <p:blipFill rotWithShape="1">
          <a:blip r:embed="rId2">
            <a:alphaModFix/>
          </a:blip>
          <a:srcRect/>
          <a:stretch/>
        </p:blipFill>
        <p:spPr>
          <a:xfrm>
            <a:off x="0" y="0"/>
            <a:ext cx="5135947" cy="6858000"/>
          </a:xfrm>
          <a:prstGeom prst="rect">
            <a:avLst/>
          </a:prstGeom>
          <a:noFill/>
          <a:ln>
            <a:noFill/>
          </a:ln>
        </p:spPr>
      </p:pic>
      <p:sp>
        <p:nvSpPr>
          <p:cNvPr id="17" name="Google Shape;17;p11"/>
          <p:cNvSpPr/>
          <p:nvPr/>
        </p:nvSpPr>
        <p:spPr>
          <a:xfrm>
            <a:off x="1" y="2184266"/>
            <a:ext cx="310895" cy="1331189"/>
          </a:xfrm>
          <a:prstGeom prst="rect">
            <a:avLst/>
          </a:prstGeom>
          <a:solidFill>
            <a:schemeClr val="accent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18" name="Google Shape;18;p11"/>
          <p:cNvPicPr preferRelativeResize="0"/>
          <p:nvPr/>
        </p:nvPicPr>
        <p:blipFill rotWithShape="1">
          <a:blip r:embed="rId3"/>
          <a:srcRect/>
          <a:stretch/>
        </p:blipFill>
        <p:spPr>
          <a:xfrm>
            <a:off x="759995" y="6162238"/>
            <a:ext cx="1954590" cy="503682"/>
          </a:xfrm>
          <a:prstGeom prst="rect">
            <a:avLst/>
          </a:prstGeom>
          <a:noFill/>
          <a:ln>
            <a:noFill/>
          </a:ln>
        </p:spPr>
      </p:pic>
      <p:sp>
        <p:nvSpPr>
          <p:cNvPr id="19" name="Google Shape;19;p11"/>
          <p:cNvSpPr txBox="1"/>
          <p:nvPr/>
        </p:nvSpPr>
        <p:spPr>
          <a:xfrm>
            <a:off x="2836615" y="6125538"/>
            <a:ext cx="8134996" cy="577081"/>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050"/>
              <a:buFont typeface="Arial"/>
              <a:buNone/>
            </a:pPr>
            <a:r>
              <a:rPr lang="en-US" sz="1050" b="0" i="0" u="none" strike="noStrike" cap="none" dirty="0" err="1">
                <a:solidFill>
                  <a:schemeClr val="dk1"/>
                </a:solidFill>
                <a:latin typeface="Calibri"/>
                <a:ea typeface="Calibri"/>
                <a:cs typeface="Calibri"/>
                <a:sym typeface="Calibri"/>
              </a:rPr>
              <a:t>Financirano</a:t>
            </a:r>
            <a:r>
              <a:rPr lang="en-US" sz="1050" b="0" i="0" u="none" strike="noStrike" cap="none" dirty="0">
                <a:solidFill>
                  <a:schemeClr val="dk1"/>
                </a:solidFill>
                <a:latin typeface="Calibri"/>
                <a:ea typeface="Calibri"/>
                <a:cs typeface="Calibri"/>
                <a:sym typeface="Calibri"/>
              </a:rPr>
              <a:t> od </a:t>
            </a:r>
            <a:r>
              <a:rPr lang="en-US" sz="1050" b="0" i="0" u="none" strike="noStrike" cap="none" dirty="0" err="1">
                <a:solidFill>
                  <a:schemeClr val="dk1"/>
                </a:solidFill>
                <a:latin typeface="Calibri"/>
                <a:ea typeface="Calibri"/>
                <a:cs typeface="Calibri"/>
                <a:sym typeface="Calibri"/>
              </a:rPr>
              <a:t>strane</a:t>
            </a:r>
            <a:r>
              <a:rPr lang="en-US" sz="1050" b="0" i="0" u="none" strike="noStrike" cap="none" dirty="0">
                <a:solidFill>
                  <a:schemeClr val="dk1"/>
                </a:solidFill>
                <a:latin typeface="Calibri"/>
                <a:ea typeface="Calibri"/>
                <a:cs typeface="Calibri"/>
                <a:sym typeface="Calibri"/>
              </a:rPr>
              <a:t> </a:t>
            </a:r>
            <a:r>
              <a:rPr lang="en-US" sz="1050" b="0" i="0" u="none" strike="noStrike" cap="none" dirty="0" err="1">
                <a:solidFill>
                  <a:schemeClr val="dk1"/>
                </a:solidFill>
                <a:latin typeface="Calibri"/>
                <a:ea typeface="Calibri"/>
                <a:cs typeface="Calibri"/>
                <a:sym typeface="Calibri"/>
              </a:rPr>
              <a:t>Europske</a:t>
            </a:r>
            <a:r>
              <a:rPr lang="en-US" sz="1050" b="0" i="0" u="none" strike="noStrike" cap="none" dirty="0">
                <a:solidFill>
                  <a:schemeClr val="dk1"/>
                </a:solidFill>
                <a:latin typeface="Calibri"/>
                <a:ea typeface="Calibri"/>
                <a:cs typeface="Calibri"/>
                <a:sym typeface="Calibri"/>
              </a:rPr>
              <a:t> </a:t>
            </a:r>
            <a:r>
              <a:rPr lang="en-US" sz="1050" b="0" i="0" u="none" strike="noStrike" cap="none" dirty="0" err="1">
                <a:solidFill>
                  <a:schemeClr val="dk1"/>
                </a:solidFill>
                <a:latin typeface="Calibri"/>
                <a:ea typeface="Calibri"/>
                <a:cs typeface="Calibri"/>
                <a:sym typeface="Calibri"/>
              </a:rPr>
              <a:t>unije</a:t>
            </a:r>
            <a:r>
              <a:rPr lang="en-US" sz="1050" b="0" i="0" u="none" strike="noStrike" cap="none" dirty="0">
                <a:solidFill>
                  <a:schemeClr val="dk1"/>
                </a:solidFill>
                <a:latin typeface="Calibri"/>
                <a:ea typeface="Calibri"/>
                <a:cs typeface="Calibri"/>
                <a:sym typeface="Calibri"/>
              </a:rPr>
              <a:t>. </a:t>
            </a:r>
            <a:r>
              <a:rPr lang="en-US" sz="1050" b="0" i="0" u="none" strike="noStrike" cap="none" dirty="0" err="1">
                <a:solidFill>
                  <a:schemeClr val="dk1"/>
                </a:solidFill>
                <a:latin typeface="Calibri"/>
                <a:ea typeface="Calibri"/>
                <a:cs typeface="Calibri"/>
                <a:sym typeface="Calibri"/>
              </a:rPr>
              <a:t>Izneseni</a:t>
            </a:r>
            <a:r>
              <a:rPr lang="en-US" sz="1050" b="0" i="0" u="none" strike="noStrike" cap="none" dirty="0">
                <a:solidFill>
                  <a:schemeClr val="dk1"/>
                </a:solidFill>
                <a:latin typeface="Calibri"/>
                <a:ea typeface="Calibri"/>
                <a:cs typeface="Calibri"/>
                <a:sym typeface="Calibri"/>
              </a:rPr>
              <a:t> </a:t>
            </a:r>
            <a:r>
              <a:rPr lang="en-US" sz="1050" b="0" i="0" u="none" strike="noStrike" cap="none" dirty="0" err="1">
                <a:solidFill>
                  <a:schemeClr val="dk1"/>
                </a:solidFill>
                <a:latin typeface="Calibri"/>
                <a:ea typeface="Calibri"/>
                <a:cs typeface="Calibri"/>
                <a:sym typeface="Calibri"/>
              </a:rPr>
              <a:t>stavovi</a:t>
            </a:r>
            <a:r>
              <a:rPr lang="en-US" sz="1050" b="0" i="0" u="none" strike="noStrike" cap="none" dirty="0">
                <a:solidFill>
                  <a:schemeClr val="dk1"/>
                </a:solidFill>
                <a:latin typeface="Calibri"/>
                <a:ea typeface="Calibri"/>
                <a:cs typeface="Calibri"/>
                <a:sym typeface="Calibri"/>
              </a:rPr>
              <a:t> </a:t>
            </a:r>
            <a:r>
              <a:rPr lang="en-US" sz="1050" b="0" i="0" u="none" strike="noStrike" cap="none" dirty="0" err="1">
                <a:solidFill>
                  <a:schemeClr val="dk1"/>
                </a:solidFill>
                <a:latin typeface="Calibri"/>
                <a:ea typeface="Calibri"/>
                <a:cs typeface="Calibri"/>
                <a:sym typeface="Calibri"/>
              </a:rPr>
              <a:t>i</a:t>
            </a:r>
            <a:r>
              <a:rPr lang="en-US" sz="1050" b="0" i="0" u="none" strike="noStrike" cap="none" dirty="0">
                <a:solidFill>
                  <a:schemeClr val="dk1"/>
                </a:solidFill>
                <a:latin typeface="Calibri"/>
                <a:ea typeface="Calibri"/>
                <a:cs typeface="Calibri"/>
                <a:sym typeface="Calibri"/>
              </a:rPr>
              <a:t> </a:t>
            </a:r>
            <a:r>
              <a:rPr lang="en-US" sz="1050" b="0" i="0" u="none" strike="noStrike" cap="none" dirty="0" err="1">
                <a:solidFill>
                  <a:schemeClr val="dk1"/>
                </a:solidFill>
                <a:latin typeface="Calibri"/>
                <a:ea typeface="Calibri"/>
                <a:cs typeface="Calibri"/>
                <a:sym typeface="Calibri"/>
              </a:rPr>
              <a:t>mišljenja</a:t>
            </a:r>
            <a:r>
              <a:rPr lang="en-US" sz="1050" b="0" i="0" u="none" strike="noStrike" cap="none" dirty="0">
                <a:solidFill>
                  <a:schemeClr val="dk1"/>
                </a:solidFill>
                <a:latin typeface="Calibri"/>
                <a:ea typeface="Calibri"/>
                <a:cs typeface="Calibri"/>
                <a:sym typeface="Calibri"/>
              </a:rPr>
              <a:t> </a:t>
            </a:r>
            <a:r>
              <a:rPr lang="en-US" sz="1050" b="0" i="0" u="none" strike="noStrike" cap="none" dirty="0" err="1">
                <a:solidFill>
                  <a:schemeClr val="dk1"/>
                </a:solidFill>
                <a:latin typeface="Calibri"/>
                <a:ea typeface="Calibri"/>
                <a:cs typeface="Calibri"/>
                <a:sym typeface="Calibri"/>
              </a:rPr>
              <a:t>su</a:t>
            </a:r>
            <a:r>
              <a:rPr lang="en-US" sz="1050" b="0" i="0" u="none" strike="noStrike" cap="none" dirty="0">
                <a:solidFill>
                  <a:schemeClr val="dk1"/>
                </a:solidFill>
                <a:latin typeface="Calibri"/>
                <a:ea typeface="Calibri"/>
                <a:cs typeface="Calibri"/>
                <a:sym typeface="Calibri"/>
              </a:rPr>
              <a:t>, </a:t>
            </a:r>
            <a:r>
              <a:rPr lang="en-US" sz="1050" b="0" i="0" u="none" strike="noStrike" cap="none" dirty="0" err="1">
                <a:solidFill>
                  <a:schemeClr val="dk1"/>
                </a:solidFill>
                <a:latin typeface="Calibri"/>
                <a:ea typeface="Calibri"/>
                <a:cs typeface="Calibri"/>
                <a:sym typeface="Calibri"/>
              </a:rPr>
              <a:t>međutim</a:t>
            </a:r>
            <a:r>
              <a:rPr lang="en-US" sz="1050" b="0" i="0" u="none" strike="noStrike" cap="none" dirty="0">
                <a:solidFill>
                  <a:schemeClr val="dk1"/>
                </a:solidFill>
                <a:latin typeface="Calibri"/>
                <a:ea typeface="Calibri"/>
                <a:cs typeface="Calibri"/>
                <a:sym typeface="Calibri"/>
              </a:rPr>
              <a:t>, </a:t>
            </a:r>
            <a:r>
              <a:rPr lang="en-US" sz="1050" b="0" i="0" u="none" strike="noStrike" cap="none" dirty="0" err="1">
                <a:solidFill>
                  <a:schemeClr val="dk1"/>
                </a:solidFill>
                <a:latin typeface="Calibri"/>
                <a:ea typeface="Calibri"/>
                <a:cs typeface="Calibri"/>
                <a:sym typeface="Calibri"/>
              </a:rPr>
              <a:t>isključivo</a:t>
            </a:r>
            <a:r>
              <a:rPr lang="en-US" sz="1050" b="0" i="0" u="none" strike="noStrike" cap="none" dirty="0">
                <a:solidFill>
                  <a:schemeClr val="dk1"/>
                </a:solidFill>
                <a:latin typeface="Calibri"/>
                <a:ea typeface="Calibri"/>
                <a:cs typeface="Calibri"/>
                <a:sym typeface="Calibri"/>
              </a:rPr>
              <a:t> </a:t>
            </a:r>
            <a:r>
              <a:rPr lang="en-US" sz="1050" b="0" i="0" u="none" strike="noStrike" cap="none" dirty="0" err="1">
                <a:solidFill>
                  <a:schemeClr val="dk1"/>
                </a:solidFill>
                <a:latin typeface="Calibri"/>
                <a:ea typeface="Calibri"/>
                <a:cs typeface="Calibri"/>
                <a:sym typeface="Calibri"/>
              </a:rPr>
              <a:t>stavovi</a:t>
            </a:r>
            <a:r>
              <a:rPr lang="en-US" sz="1050" b="0" i="0" u="none" strike="noStrike" cap="none" dirty="0">
                <a:solidFill>
                  <a:schemeClr val="dk1"/>
                </a:solidFill>
                <a:latin typeface="Calibri"/>
                <a:ea typeface="Calibri"/>
                <a:cs typeface="Calibri"/>
                <a:sym typeface="Calibri"/>
              </a:rPr>
              <a:t> </a:t>
            </a:r>
            <a:r>
              <a:rPr lang="en-US" sz="1050" b="0" i="0" u="none" strike="noStrike" cap="none" dirty="0" err="1">
                <a:solidFill>
                  <a:schemeClr val="dk1"/>
                </a:solidFill>
                <a:latin typeface="Calibri"/>
                <a:ea typeface="Calibri"/>
                <a:cs typeface="Calibri"/>
                <a:sym typeface="Calibri"/>
              </a:rPr>
              <a:t>autora</a:t>
            </a:r>
            <a:r>
              <a:rPr lang="en-US" sz="1050" b="0" i="0" u="none" strike="noStrike" cap="none" dirty="0">
                <a:solidFill>
                  <a:schemeClr val="dk1"/>
                </a:solidFill>
                <a:latin typeface="Calibri"/>
                <a:ea typeface="Calibri"/>
                <a:cs typeface="Calibri"/>
                <a:sym typeface="Calibri"/>
              </a:rPr>
              <a:t>/</a:t>
            </a:r>
            <a:r>
              <a:rPr lang="en-US" sz="1050" b="0" i="0" u="none" strike="noStrike" cap="none" dirty="0" err="1">
                <a:solidFill>
                  <a:schemeClr val="dk1"/>
                </a:solidFill>
                <a:latin typeface="Calibri"/>
                <a:ea typeface="Calibri"/>
                <a:cs typeface="Calibri"/>
                <a:sym typeface="Calibri"/>
              </a:rPr>
              <a:t>autorica</a:t>
            </a:r>
            <a:r>
              <a:rPr lang="en-US" sz="1050" b="0" i="0" u="none" strike="noStrike" cap="none" dirty="0">
                <a:solidFill>
                  <a:schemeClr val="dk1"/>
                </a:solidFill>
                <a:latin typeface="Calibri"/>
                <a:ea typeface="Calibri"/>
                <a:cs typeface="Calibri"/>
                <a:sym typeface="Calibri"/>
              </a:rPr>
              <a:t> </a:t>
            </a:r>
            <a:r>
              <a:rPr lang="en-US" sz="1050" b="0" i="0" u="none" strike="noStrike" cap="none" dirty="0" err="1">
                <a:solidFill>
                  <a:schemeClr val="dk1"/>
                </a:solidFill>
                <a:latin typeface="Calibri"/>
                <a:ea typeface="Calibri"/>
                <a:cs typeface="Calibri"/>
                <a:sym typeface="Calibri"/>
              </a:rPr>
              <a:t>i</a:t>
            </a:r>
            <a:r>
              <a:rPr lang="en-US" sz="1050" b="0" i="0" u="none" strike="noStrike" cap="none" dirty="0">
                <a:solidFill>
                  <a:schemeClr val="dk1"/>
                </a:solidFill>
                <a:latin typeface="Calibri"/>
                <a:ea typeface="Calibri"/>
                <a:cs typeface="Calibri"/>
                <a:sym typeface="Calibri"/>
              </a:rPr>
              <a:t> ne </a:t>
            </a:r>
            <a:r>
              <a:rPr lang="en-US" sz="1050" b="0" i="0" u="none" strike="noStrike" cap="none" dirty="0" err="1">
                <a:solidFill>
                  <a:schemeClr val="dk1"/>
                </a:solidFill>
                <a:latin typeface="Calibri"/>
                <a:ea typeface="Calibri"/>
                <a:cs typeface="Calibri"/>
                <a:sym typeface="Calibri"/>
              </a:rPr>
              <a:t>odražavaju</a:t>
            </a:r>
            <a:r>
              <a:rPr lang="en-US" sz="1050" b="0" i="0" u="none" strike="noStrike" cap="none" dirty="0">
                <a:solidFill>
                  <a:schemeClr val="dk1"/>
                </a:solidFill>
                <a:latin typeface="Calibri"/>
                <a:ea typeface="Calibri"/>
                <a:cs typeface="Calibri"/>
                <a:sym typeface="Calibri"/>
              </a:rPr>
              <a:t> </a:t>
            </a:r>
            <a:r>
              <a:rPr lang="en-US" sz="1050" b="0" i="0" u="none" strike="noStrike" cap="none" dirty="0" err="1">
                <a:solidFill>
                  <a:schemeClr val="dk1"/>
                </a:solidFill>
                <a:latin typeface="Calibri"/>
                <a:ea typeface="Calibri"/>
                <a:cs typeface="Calibri"/>
                <a:sym typeface="Calibri"/>
              </a:rPr>
              <a:t>nužno</a:t>
            </a:r>
            <a:r>
              <a:rPr lang="en-US" sz="1050" b="0" i="0" u="none" strike="noStrike" cap="none" dirty="0">
                <a:solidFill>
                  <a:schemeClr val="dk1"/>
                </a:solidFill>
                <a:latin typeface="Calibri"/>
                <a:ea typeface="Calibri"/>
                <a:cs typeface="Calibri"/>
                <a:sym typeface="Calibri"/>
              </a:rPr>
              <a:t> </a:t>
            </a:r>
            <a:r>
              <a:rPr lang="en-US" sz="1050" b="0" i="0" u="none" strike="noStrike" cap="none" dirty="0" err="1">
                <a:solidFill>
                  <a:schemeClr val="dk1"/>
                </a:solidFill>
                <a:latin typeface="Calibri"/>
                <a:ea typeface="Calibri"/>
                <a:cs typeface="Calibri"/>
                <a:sym typeface="Calibri"/>
              </a:rPr>
              <a:t>stavove</a:t>
            </a:r>
            <a:r>
              <a:rPr lang="en-US" sz="1050" b="0" i="0" u="none" strike="noStrike" cap="none" dirty="0">
                <a:solidFill>
                  <a:schemeClr val="dk1"/>
                </a:solidFill>
                <a:latin typeface="Calibri"/>
                <a:ea typeface="Calibri"/>
                <a:cs typeface="Calibri"/>
                <a:sym typeface="Calibri"/>
              </a:rPr>
              <a:t> </a:t>
            </a:r>
            <a:r>
              <a:rPr lang="en-US" sz="1050" b="0" i="0" u="none" strike="noStrike" cap="none" dirty="0" err="1">
                <a:solidFill>
                  <a:schemeClr val="dk1"/>
                </a:solidFill>
                <a:latin typeface="Calibri"/>
                <a:ea typeface="Calibri"/>
                <a:cs typeface="Calibri"/>
                <a:sym typeface="Calibri"/>
              </a:rPr>
              <a:t>Europske</a:t>
            </a:r>
            <a:r>
              <a:rPr lang="en-US" sz="1050" b="0" i="0" u="none" strike="noStrike" cap="none" dirty="0">
                <a:solidFill>
                  <a:schemeClr val="dk1"/>
                </a:solidFill>
                <a:latin typeface="Calibri"/>
                <a:ea typeface="Calibri"/>
                <a:cs typeface="Calibri"/>
                <a:sym typeface="Calibri"/>
              </a:rPr>
              <a:t> </a:t>
            </a:r>
            <a:r>
              <a:rPr lang="en-US" sz="1050" b="0" i="0" u="none" strike="noStrike" cap="none" dirty="0" err="1">
                <a:solidFill>
                  <a:schemeClr val="dk1"/>
                </a:solidFill>
                <a:latin typeface="Calibri"/>
                <a:ea typeface="Calibri"/>
                <a:cs typeface="Calibri"/>
                <a:sym typeface="Calibri"/>
              </a:rPr>
              <a:t>unije</a:t>
            </a:r>
            <a:r>
              <a:rPr lang="en-US" sz="1050" b="0" i="0" u="none" strike="noStrike" cap="none" dirty="0">
                <a:solidFill>
                  <a:schemeClr val="dk1"/>
                </a:solidFill>
                <a:latin typeface="Calibri"/>
                <a:ea typeface="Calibri"/>
                <a:cs typeface="Calibri"/>
                <a:sym typeface="Calibri"/>
              </a:rPr>
              <a:t> </a:t>
            </a:r>
            <a:r>
              <a:rPr lang="en-US" sz="1050" b="0" i="0" u="none" strike="noStrike" cap="none" dirty="0" err="1">
                <a:solidFill>
                  <a:schemeClr val="dk1"/>
                </a:solidFill>
                <a:latin typeface="Calibri"/>
                <a:ea typeface="Calibri"/>
                <a:cs typeface="Calibri"/>
                <a:sym typeface="Calibri"/>
              </a:rPr>
              <a:t>ili</a:t>
            </a:r>
            <a:r>
              <a:rPr lang="en-US" sz="1050" b="0" i="0" u="none" strike="noStrike" cap="none" dirty="0">
                <a:solidFill>
                  <a:schemeClr val="dk1"/>
                </a:solidFill>
                <a:latin typeface="Calibri"/>
                <a:ea typeface="Calibri"/>
                <a:cs typeface="Calibri"/>
                <a:sym typeface="Calibri"/>
              </a:rPr>
              <a:t> </a:t>
            </a:r>
            <a:r>
              <a:rPr lang="en-US" sz="1050" b="0" i="0" u="none" strike="noStrike" cap="none" dirty="0" err="1">
                <a:solidFill>
                  <a:schemeClr val="dk1"/>
                </a:solidFill>
                <a:latin typeface="Calibri"/>
                <a:ea typeface="Calibri"/>
                <a:cs typeface="Calibri"/>
                <a:sym typeface="Calibri"/>
              </a:rPr>
              <a:t>Izvršne</a:t>
            </a:r>
            <a:r>
              <a:rPr lang="en-US" sz="1050" b="0" i="0" u="none" strike="noStrike" cap="none" dirty="0">
                <a:solidFill>
                  <a:schemeClr val="dk1"/>
                </a:solidFill>
                <a:latin typeface="Calibri"/>
                <a:ea typeface="Calibri"/>
                <a:cs typeface="Calibri"/>
                <a:sym typeface="Calibri"/>
              </a:rPr>
              <a:t> </a:t>
            </a:r>
            <a:r>
              <a:rPr lang="en-US" sz="1050" b="0" i="0" u="none" strike="noStrike" cap="none" dirty="0" err="1">
                <a:solidFill>
                  <a:schemeClr val="dk1"/>
                </a:solidFill>
                <a:latin typeface="Calibri"/>
                <a:ea typeface="Calibri"/>
                <a:cs typeface="Calibri"/>
                <a:sym typeface="Calibri"/>
              </a:rPr>
              <a:t>agencije</a:t>
            </a:r>
            <a:r>
              <a:rPr lang="en-US" sz="1050" b="0" i="0" u="none" strike="noStrike" cap="none" dirty="0">
                <a:solidFill>
                  <a:schemeClr val="dk1"/>
                </a:solidFill>
                <a:latin typeface="Calibri"/>
                <a:ea typeface="Calibri"/>
                <a:cs typeface="Calibri"/>
                <a:sym typeface="Calibri"/>
              </a:rPr>
              <a:t> za </a:t>
            </a:r>
            <a:r>
              <a:rPr lang="en-US" sz="1050" b="0" i="0" u="none" strike="noStrike" cap="none" dirty="0" err="1">
                <a:solidFill>
                  <a:schemeClr val="dk1"/>
                </a:solidFill>
                <a:latin typeface="Calibri"/>
                <a:ea typeface="Calibri"/>
                <a:cs typeface="Calibri"/>
                <a:sym typeface="Calibri"/>
              </a:rPr>
              <a:t>obrazovanje</a:t>
            </a:r>
            <a:r>
              <a:rPr lang="en-US" sz="1050" b="0" i="0" u="none" strike="noStrike" cap="none" dirty="0">
                <a:solidFill>
                  <a:schemeClr val="dk1"/>
                </a:solidFill>
                <a:latin typeface="Calibri"/>
                <a:ea typeface="Calibri"/>
                <a:cs typeface="Calibri"/>
                <a:sym typeface="Calibri"/>
              </a:rPr>
              <a:t> </a:t>
            </a:r>
            <a:r>
              <a:rPr lang="en-US" sz="1050" b="0" i="0" u="none" strike="noStrike" cap="none" dirty="0" err="1">
                <a:solidFill>
                  <a:schemeClr val="dk1"/>
                </a:solidFill>
                <a:latin typeface="Calibri"/>
                <a:ea typeface="Calibri"/>
                <a:cs typeface="Calibri"/>
                <a:sym typeface="Calibri"/>
              </a:rPr>
              <a:t>i</a:t>
            </a:r>
            <a:r>
              <a:rPr lang="en-US" sz="1050" b="0" i="0" u="none" strike="noStrike" cap="none" dirty="0">
                <a:solidFill>
                  <a:schemeClr val="dk1"/>
                </a:solidFill>
                <a:latin typeface="Calibri"/>
                <a:ea typeface="Calibri"/>
                <a:cs typeface="Calibri"/>
                <a:sym typeface="Calibri"/>
              </a:rPr>
              <a:t> </a:t>
            </a:r>
            <a:r>
              <a:rPr lang="en-US" sz="1050" b="0" i="0" u="none" strike="noStrike" cap="none" dirty="0" err="1">
                <a:solidFill>
                  <a:schemeClr val="dk1"/>
                </a:solidFill>
                <a:latin typeface="Calibri"/>
                <a:ea typeface="Calibri"/>
                <a:cs typeface="Calibri"/>
                <a:sym typeface="Calibri"/>
              </a:rPr>
              <a:t>kulturu</a:t>
            </a:r>
            <a:r>
              <a:rPr lang="en-US" sz="1050" b="0" i="0" u="none" strike="noStrike" cap="none" dirty="0">
                <a:solidFill>
                  <a:schemeClr val="dk1"/>
                </a:solidFill>
                <a:latin typeface="Calibri"/>
                <a:ea typeface="Calibri"/>
                <a:cs typeface="Calibri"/>
                <a:sym typeface="Calibri"/>
              </a:rPr>
              <a:t> (EACEA). Ni </a:t>
            </a:r>
            <a:r>
              <a:rPr lang="en-US" sz="1050" b="0" i="0" u="none" strike="noStrike" cap="none" dirty="0" err="1">
                <a:solidFill>
                  <a:schemeClr val="dk1"/>
                </a:solidFill>
                <a:latin typeface="Calibri"/>
                <a:ea typeface="Calibri"/>
                <a:cs typeface="Calibri"/>
                <a:sym typeface="Calibri"/>
              </a:rPr>
              <a:t>Europska</a:t>
            </a:r>
            <a:r>
              <a:rPr lang="en-US" sz="1050" b="0" i="0" u="none" strike="noStrike" cap="none" dirty="0">
                <a:solidFill>
                  <a:schemeClr val="dk1"/>
                </a:solidFill>
                <a:latin typeface="Calibri"/>
                <a:ea typeface="Calibri"/>
                <a:cs typeface="Calibri"/>
                <a:sym typeface="Calibri"/>
              </a:rPr>
              <a:t> </a:t>
            </a:r>
            <a:r>
              <a:rPr lang="en-US" sz="1050" b="0" i="0" u="none" strike="noStrike" cap="none" dirty="0" err="1">
                <a:solidFill>
                  <a:schemeClr val="dk1"/>
                </a:solidFill>
                <a:latin typeface="Calibri"/>
                <a:ea typeface="Calibri"/>
                <a:cs typeface="Calibri"/>
                <a:sym typeface="Calibri"/>
              </a:rPr>
              <a:t>unija</a:t>
            </a:r>
            <a:r>
              <a:rPr lang="en-US" sz="1050" b="0" i="0" u="none" strike="noStrike" cap="none" dirty="0">
                <a:solidFill>
                  <a:schemeClr val="dk1"/>
                </a:solidFill>
                <a:latin typeface="Calibri"/>
                <a:ea typeface="Calibri"/>
                <a:cs typeface="Calibri"/>
                <a:sym typeface="Calibri"/>
              </a:rPr>
              <a:t> </a:t>
            </a:r>
            <a:r>
              <a:rPr lang="en-US" sz="1050" b="0" i="0" u="none" strike="noStrike" cap="none" dirty="0" err="1">
                <a:solidFill>
                  <a:schemeClr val="dk1"/>
                </a:solidFill>
                <a:latin typeface="Calibri"/>
                <a:ea typeface="Calibri"/>
                <a:cs typeface="Calibri"/>
                <a:sym typeface="Calibri"/>
              </a:rPr>
              <a:t>ni</a:t>
            </a:r>
            <a:r>
              <a:rPr lang="en-US" sz="1050" b="0" i="0" u="none" strike="noStrike" cap="none" dirty="0">
                <a:solidFill>
                  <a:schemeClr val="dk1"/>
                </a:solidFill>
                <a:latin typeface="Calibri"/>
                <a:ea typeface="Calibri"/>
                <a:cs typeface="Calibri"/>
                <a:sym typeface="Calibri"/>
              </a:rPr>
              <a:t> </a:t>
            </a:r>
            <a:r>
              <a:rPr lang="en-US" sz="1050" b="0" i="0" u="none" strike="noStrike" cap="none" dirty="0" err="1">
                <a:solidFill>
                  <a:schemeClr val="dk1"/>
                </a:solidFill>
                <a:latin typeface="Calibri"/>
                <a:ea typeface="Calibri"/>
                <a:cs typeface="Calibri"/>
                <a:sym typeface="Calibri"/>
              </a:rPr>
              <a:t>tijelo</a:t>
            </a:r>
            <a:r>
              <a:rPr lang="en-US" sz="1050" b="0" i="0" u="none" strike="noStrike" cap="none" dirty="0">
                <a:solidFill>
                  <a:schemeClr val="dk1"/>
                </a:solidFill>
                <a:latin typeface="Calibri"/>
                <a:ea typeface="Calibri"/>
                <a:cs typeface="Calibri"/>
                <a:sym typeface="Calibri"/>
              </a:rPr>
              <a:t> </a:t>
            </a:r>
            <a:r>
              <a:rPr lang="en-US" sz="1050" b="0" i="0" u="none" strike="noStrike" cap="none" dirty="0" err="1">
                <a:solidFill>
                  <a:schemeClr val="dk1"/>
                </a:solidFill>
                <a:latin typeface="Calibri"/>
                <a:ea typeface="Calibri"/>
                <a:cs typeface="Calibri"/>
                <a:sym typeface="Calibri"/>
              </a:rPr>
              <a:t>koje</a:t>
            </a:r>
            <a:r>
              <a:rPr lang="en-US" sz="1050" b="0" i="0" u="none" strike="noStrike" cap="none" dirty="0">
                <a:solidFill>
                  <a:schemeClr val="dk1"/>
                </a:solidFill>
                <a:latin typeface="Calibri"/>
                <a:ea typeface="Calibri"/>
                <a:cs typeface="Calibri"/>
                <a:sym typeface="Calibri"/>
              </a:rPr>
              <a:t> </a:t>
            </a:r>
            <a:r>
              <a:rPr lang="en-US" sz="1050" b="0" i="0" u="none" strike="noStrike" cap="none" dirty="0" err="1">
                <a:solidFill>
                  <a:schemeClr val="dk1"/>
                </a:solidFill>
                <a:latin typeface="Calibri"/>
                <a:ea typeface="Calibri"/>
                <a:cs typeface="Calibri"/>
                <a:sym typeface="Calibri"/>
              </a:rPr>
              <a:t>dodjeljuje</a:t>
            </a:r>
            <a:r>
              <a:rPr lang="en-US" sz="1050" b="0" i="0" u="none" strike="noStrike" cap="none" dirty="0">
                <a:solidFill>
                  <a:schemeClr val="dk1"/>
                </a:solidFill>
                <a:latin typeface="Calibri"/>
                <a:ea typeface="Calibri"/>
                <a:cs typeface="Calibri"/>
                <a:sym typeface="Calibri"/>
              </a:rPr>
              <a:t> </a:t>
            </a:r>
            <a:r>
              <a:rPr lang="en-US" sz="1050" b="0" i="0" u="none" strike="noStrike" cap="none" dirty="0" err="1">
                <a:solidFill>
                  <a:schemeClr val="dk1"/>
                </a:solidFill>
                <a:latin typeface="Calibri"/>
                <a:ea typeface="Calibri"/>
                <a:cs typeface="Calibri"/>
                <a:sym typeface="Calibri"/>
              </a:rPr>
              <a:t>sredstva</a:t>
            </a:r>
            <a:r>
              <a:rPr lang="en-US" sz="1050" b="0" i="0" u="none" strike="noStrike" cap="none" dirty="0">
                <a:solidFill>
                  <a:schemeClr val="dk1"/>
                </a:solidFill>
                <a:latin typeface="Calibri"/>
                <a:ea typeface="Calibri"/>
                <a:cs typeface="Calibri"/>
                <a:sym typeface="Calibri"/>
              </a:rPr>
              <a:t> ne </a:t>
            </a:r>
            <a:r>
              <a:rPr lang="en-US" sz="1050" b="0" i="0" u="none" strike="noStrike" cap="none" dirty="0" err="1">
                <a:solidFill>
                  <a:schemeClr val="dk1"/>
                </a:solidFill>
                <a:latin typeface="Calibri"/>
                <a:ea typeface="Calibri"/>
                <a:cs typeface="Calibri"/>
                <a:sym typeface="Calibri"/>
              </a:rPr>
              <a:t>mogu</a:t>
            </a:r>
            <a:r>
              <a:rPr lang="en-US" sz="1050" b="0" i="0" u="none" strike="noStrike" cap="none" dirty="0">
                <a:solidFill>
                  <a:schemeClr val="dk1"/>
                </a:solidFill>
                <a:latin typeface="Calibri"/>
                <a:ea typeface="Calibri"/>
                <a:cs typeface="Calibri"/>
                <a:sym typeface="Calibri"/>
              </a:rPr>
              <a:t> se </a:t>
            </a:r>
            <a:r>
              <a:rPr lang="en-US" sz="1050" b="0" i="0" u="none" strike="noStrike" cap="none" dirty="0" err="1">
                <a:solidFill>
                  <a:schemeClr val="dk1"/>
                </a:solidFill>
                <a:latin typeface="Calibri"/>
                <a:ea typeface="Calibri"/>
                <a:cs typeface="Calibri"/>
                <a:sym typeface="Calibri"/>
              </a:rPr>
              <a:t>smatrati</a:t>
            </a:r>
            <a:r>
              <a:rPr lang="en-US" sz="1050" b="0" i="0" u="none" strike="noStrike" cap="none" dirty="0">
                <a:solidFill>
                  <a:schemeClr val="dk1"/>
                </a:solidFill>
                <a:latin typeface="Calibri"/>
                <a:ea typeface="Calibri"/>
                <a:cs typeface="Calibri"/>
                <a:sym typeface="Calibri"/>
              </a:rPr>
              <a:t> </a:t>
            </a:r>
            <a:r>
              <a:rPr lang="en-US" sz="1050" b="0" i="0" u="none" strike="noStrike" cap="none" dirty="0" err="1">
                <a:solidFill>
                  <a:schemeClr val="dk1"/>
                </a:solidFill>
                <a:latin typeface="Calibri"/>
                <a:ea typeface="Calibri"/>
                <a:cs typeface="Calibri"/>
                <a:sym typeface="Calibri"/>
              </a:rPr>
              <a:t>odgovornima</a:t>
            </a:r>
            <a:r>
              <a:rPr lang="en-US" sz="1050" b="0" i="0" u="none" strike="noStrike" cap="none" dirty="0">
                <a:solidFill>
                  <a:schemeClr val="dk1"/>
                </a:solidFill>
                <a:latin typeface="Calibri"/>
                <a:ea typeface="Calibri"/>
                <a:cs typeface="Calibri"/>
                <a:sym typeface="Calibri"/>
              </a:rPr>
              <a:t> za </a:t>
            </a:r>
            <a:r>
              <a:rPr lang="en-US" sz="1050" b="0" i="0" u="none" strike="noStrike" cap="none" dirty="0" err="1">
                <a:solidFill>
                  <a:schemeClr val="dk1"/>
                </a:solidFill>
                <a:latin typeface="Calibri"/>
                <a:ea typeface="Calibri"/>
                <a:cs typeface="Calibri"/>
                <a:sym typeface="Calibri"/>
              </a:rPr>
              <a:t>njih</a:t>
            </a:r>
            <a:r>
              <a:rPr lang="en-US" sz="1050" b="0" i="0" u="none" strike="noStrike" cap="none" dirty="0">
                <a:solidFill>
                  <a:schemeClr val="dk1"/>
                </a:solidFill>
                <a:latin typeface="Calibri"/>
                <a:ea typeface="Calibri"/>
                <a:cs typeface="Calibri"/>
                <a:sym typeface="Calibri"/>
              </a:rPr>
              <a:t>. </a:t>
            </a:r>
            <a:r>
              <a:rPr lang="en-US" sz="1050" b="0" i="0" u="none" strike="noStrike" cap="none" dirty="0" err="1">
                <a:solidFill>
                  <a:schemeClr val="dk1"/>
                </a:solidFill>
                <a:latin typeface="Calibri"/>
                <a:ea typeface="Calibri"/>
                <a:cs typeface="Calibri"/>
                <a:sym typeface="Calibri"/>
              </a:rPr>
              <a:t>Broj</a:t>
            </a:r>
            <a:r>
              <a:rPr lang="en-US" sz="1050" b="0" i="0" u="none" strike="noStrike" cap="none" dirty="0">
                <a:solidFill>
                  <a:schemeClr val="dk1"/>
                </a:solidFill>
                <a:latin typeface="Calibri"/>
                <a:ea typeface="Calibri"/>
                <a:cs typeface="Calibri"/>
                <a:sym typeface="Calibri"/>
              </a:rPr>
              <a:t> </a:t>
            </a:r>
            <a:r>
              <a:rPr lang="en-US" sz="1050" b="0" i="0" u="none" strike="noStrike" cap="none" dirty="0" err="1">
                <a:solidFill>
                  <a:schemeClr val="dk1"/>
                </a:solidFill>
                <a:latin typeface="Calibri"/>
                <a:ea typeface="Calibri"/>
                <a:cs typeface="Calibri"/>
                <a:sym typeface="Calibri"/>
              </a:rPr>
              <a:t>projekta</a:t>
            </a:r>
            <a:r>
              <a:rPr lang="en-US" sz="1050" b="0" i="0" u="none" strike="noStrike" cap="none" dirty="0">
                <a:solidFill>
                  <a:schemeClr val="dk1"/>
                </a:solidFill>
                <a:latin typeface="Calibri"/>
                <a:ea typeface="Calibri"/>
                <a:cs typeface="Calibri"/>
                <a:sym typeface="Calibri"/>
              </a:rPr>
              <a:t>: 101132887</a:t>
            </a:r>
            <a:endParaRPr sz="1400" b="0" i="0" u="none" strike="noStrike" cap="none" dirty="0">
              <a:solidFill>
                <a:srgbClr val="000000"/>
              </a:solidFill>
              <a:latin typeface="Arial"/>
              <a:ea typeface="Arial"/>
              <a:cs typeface="Arial"/>
              <a:sym typeface="Arial"/>
            </a:endParaRPr>
          </a:p>
        </p:txBody>
      </p:sp>
      <p:sp>
        <p:nvSpPr>
          <p:cNvPr id="20" name="Google Shape;20;p11"/>
          <p:cNvSpPr txBox="1">
            <a:spLocks noGrp="1"/>
          </p:cNvSpPr>
          <p:nvPr>
            <p:ph type="ctrTitle"/>
          </p:nvPr>
        </p:nvSpPr>
        <p:spPr>
          <a:xfrm>
            <a:off x="374726" y="2184268"/>
            <a:ext cx="6914821" cy="1334065"/>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2000"/>
              <a:buFont typeface="Calibri"/>
              <a:buNone/>
              <a:defRPr sz="3200" b="1">
                <a:solidFill>
                  <a:schemeClr val="dk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1" name="Google Shape;21;p11"/>
          <p:cNvSpPr txBox="1">
            <a:spLocks noGrp="1"/>
          </p:cNvSpPr>
          <p:nvPr>
            <p:ph type="subTitle" idx="1"/>
          </p:nvPr>
        </p:nvSpPr>
        <p:spPr>
          <a:xfrm>
            <a:off x="401324" y="3651830"/>
            <a:ext cx="6893057" cy="1292830"/>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1000"/>
              </a:spcBef>
              <a:spcAft>
                <a:spcPts val="0"/>
              </a:spcAft>
              <a:buClr>
                <a:schemeClr val="dk1"/>
              </a:buClr>
              <a:buSzPts val="1600"/>
              <a:buNone/>
              <a:defRPr sz="2800" b="0" i="1">
                <a:solidFill>
                  <a:schemeClr val="dk1"/>
                </a:solidFill>
                <a:latin typeface="Calibri"/>
                <a:ea typeface="Calibri"/>
                <a:cs typeface="Calibri"/>
                <a:sym typeface="Calibri"/>
              </a:defRPr>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
        <p:nvSpPr>
          <p:cNvPr id="22" name="Google Shape;22;p11"/>
          <p:cNvSpPr/>
          <p:nvPr/>
        </p:nvSpPr>
        <p:spPr>
          <a:xfrm rot="-5400000" flipH="1">
            <a:off x="-507419" y="4140073"/>
            <a:ext cx="1331189" cy="316348"/>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23" name="Google Shape;23;p11"/>
          <p:cNvPicPr preferRelativeResize="0"/>
          <p:nvPr/>
        </p:nvPicPr>
        <p:blipFill rotWithShape="1">
          <a:blip r:embed="rId4">
            <a:alphaModFix/>
          </a:blip>
          <a:srcRect/>
          <a:stretch/>
        </p:blipFill>
        <p:spPr>
          <a:xfrm>
            <a:off x="310896" y="331763"/>
            <a:ext cx="4020874" cy="1101324"/>
          </a:xfrm>
          <a:prstGeom prst="rect">
            <a:avLst/>
          </a:prstGeom>
          <a:noFill/>
          <a:ln>
            <a:noFill/>
          </a:ln>
        </p:spPr>
      </p:pic>
    </p:spTree>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4_Title Slide">
  <p:cSld name="4_Title Slide">
    <p:spTree>
      <p:nvGrpSpPr>
        <p:cNvPr id="1" name="Shape 24"/>
        <p:cNvGrpSpPr/>
        <p:nvPr/>
      </p:nvGrpSpPr>
      <p:grpSpPr>
        <a:xfrm>
          <a:off x="0" y="0"/>
          <a:ext cx="0" cy="0"/>
          <a:chOff x="0" y="0"/>
          <a:chExt cx="0" cy="0"/>
        </a:xfrm>
      </p:grpSpPr>
      <p:pic>
        <p:nvPicPr>
          <p:cNvPr id="25" name="Google Shape;25;p12"/>
          <p:cNvPicPr preferRelativeResize="0"/>
          <p:nvPr/>
        </p:nvPicPr>
        <p:blipFill rotWithShape="1">
          <a:blip r:embed="rId2">
            <a:alphaModFix/>
          </a:blip>
          <a:srcRect/>
          <a:stretch/>
        </p:blipFill>
        <p:spPr>
          <a:xfrm>
            <a:off x="6384471" y="2628899"/>
            <a:ext cx="5807528" cy="2855769"/>
          </a:xfrm>
          <a:prstGeom prst="rect">
            <a:avLst/>
          </a:prstGeom>
          <a:noFill/>
          <a:ln>
            <a:noFill/>
          </a:ln>
        </p:spPr>
      </p:pic>
      <p:pic>
        <p:nvPicPr>
          <p:cNvPr id="26" name="Google Shape;26;p12"/>
          <p:cNvPicPr preferRelativeResize="0"/>
          <p:nvPr/>
        </p:nvPicPr>
        <p:blipFill rotWithShape="1">
          <a:blip r:embed="rId3">
            <a:alphaModFix/>
          </a:blip>
          <a:srcRect/>
          <a:stretch/>
        </p:blipFill>
        <p:spPr>
          <a:xfrm>
            <a:off x="0" y="0"/>
            <a:ext cx="5135947" cy="6858000"/>
          </a:xfrm>
          <a:prstGeom prst="rect">
            <a:avLst/>
          </a:prstGeom>
          <a:noFill/>
          <a:ln>
            <a:noFill/>
          </a:ln>
        </p:spPr>
      </p:pic>
      <p:pic>
        <p:nvPicPr>
          <p:cNvPr id="27" name="Google Shape;27;p12"/>
          <p:cNvPicPr preferRelativeResize="0"/>
          <p:nvPr/>
        </p:nvPicPr>
        <p:blipFill rotWithShape="1">
          <a:blip r:embed="rId4">
            <a:alphaModFix/>
          </a:blip>
          <a:srcRect/>
          <a:stretch/>
        </p:blipFill>
        <p:spPr>
          <a:xfrm>
            <a:off x="310896" y="331763"/>
            <a:ext cx="4020874" cy="1101324"/>
          </a:xfrm>
          <a:prstGeom prst="rect">
            <a:avLst/>
          </a:prstGeom>
          <a:noFill/>
          <a:ln>
            <a:noFill/>
          </a:ln>
        </p:spPr>
      </p:pic>
      <p:sp>
        <p:nvSpPr>
          <p:cNvPr id="28" name="Google Shape;28;p12"/>
          <p:cNvSpPr/>
          <p:nvPr/>
        </p:nvSpPr>
        <p:spPr>
          <a:xfrm>
            <a:off x="1" y="2184266"/>
            <a:ext cx="310895" cy="1331189"/>
          </a:xfrm>
          <a:prstGeom prst="rect">
            <a:avLst/>
          </a:prstGeom>
          <a:solidFill>
            <a:schemeClr val="accent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29" name="Google Shape;29;p12"/>
          <p:cNvPicPr preferRelativeResize="0"/>
          <p:nvPr/>
        </p:nvPicPr>
        <p:blipFill rotWithShape="1">
          <a:blip r:embed="rId5"/>
          <a:srcRect/>
          <a:stretch/>
        </p:blipFill>
        <p:spPr>
          <a:xfrm>
            <a:off x="759995" y="6162238"/>
            <a:ext cx="1954590" cy="503682"/>
          </a:xfrm>
          <a:prstGeom prst="rect">
            <a:avLst/>
          </a:prstGeom>
          <a:noFill/>
          <a:ln>
            <a:noFill/>
          </a:ln>
        </p:spPr>
      </p:pic>
      <p:sp>
        <p:nvSpPr>
          <p:cNvPr id="30" name="Google Shape;30;p12"/>
          <p:cNvSpPr txBox="1"/>
          <p:nvPr/>
        </p:nvSpPr>
        <p:spPr>
          <a:xfrm>
            <a:off x="2836615" y="6137080"/>
            <a:ext cx="8134996" cy="553998"/>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000"/>
              <a:buFont typeface="Arial"/>
              <a:buNone/>
            </a:pPr>
            <a:r>
              <a:rPr lang="en-US" sz="1000" b="0" i="0" u="none" strike="noStrike" cap="none" dirty="0" err="1">
                <a:solidFill>
                  <a:schemeClr val="dk1"/>
                </a:solidFill>
                <a:latin typeface="Calibri"/>
                <a:ea typeface="Calibri"/>
                <a:cs typeface="Calibri"/>
                <a:sym typeface="Calibri"/>
              </a:rPr>
              <a:t>Financirano</a:t>
            </a:r>
            <a:r>
              <a:rPr lang="en-US" sz="1000" b="0" i="0" u="none" strike="noStrike" cap="none" dirty="0">
                <a:solidFill>
                  <a:schemeClr val="dk1"/>
                </a:solidFill>
                <a:latin typeface="Calibri"/>
                <a:ea typeface="Calibri"/>
                <a:cs typeface="Calibri"/>
                <a:sym typeface="Calibri"/>
              </a:rPr>
              <a:t> od </a:t>
            </a:r>
            <a:r>
              <a:rPr lang="en-US" sz="1000" b="0" i="0" u="none" strike="noStrike" cap="none" dirty="0" err="1">
                <a:solidFill>
                  <a:schemeClr val="dk1"/>
                </a:solidFill>
                <a:latin typeface="Calibri"/>
                <a:ea typeface="Calibri"/>
                <a:cs typeface="Calibri"/>
                <a:sym typeface="Calibri"/>
              </a:rPr>
              <a:t>strane</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Europske</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unije</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Izneseni</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stavovi</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i</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mišljenja</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su</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međutim</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isključivo</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stavovi</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autora</a:t>
            </a:r>
            <a:r>
              <a:rPr lang="en-US" sz="1000" b="0" i="0" u="none" strike="noStrike" cap="none" dirty="0">
                <a:solidFill>
                  <a:schemeClr val="dk1"/>
                </a:solidFill>
                <a:latin typeface="Calibri"/>
                <a:ea typeface="Calibri"/>
                <a:cs typeface="Calibri"/>
                <a:sym typeface="Calibri"/>
              </a:rPr>
              <a:t>/</a:t>
            </a:r>
            <a:r>
              <a:rPr lang="en-US" sz="1000" b="0" i="0" u="none" strike="noStrike" cap="none" dirty="0" err="1">
                <a:solidFill>
                  <a:schemeClr val="dk1"/>
                </a:solidFill>
                <a:latin typeface="Calibri"/>
                <a:ea typeface="Calibri"/>
                <a:cs typeface="Calibri"/>
                <a:sym typeface="Calibri"/>
              </a:rPr>
              <a:t>autorica</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i</a:t>
            </a:r>
            <a:r>
              <a:rPr lang="en-US" sz="1000" b="0" i="0" u="none" strike="noStrike" cap="none" dirty="0">
                <a:solidFill>
                  <a:schemeClr val="dk1"/>
                </a:solidFill>
                <a:latin typeface="Calibri"/>
                <a:ea typeface="Calibri"/>
                <a:cs typeface="Calibri"/>
                <a:sym typeface="Calibri"/>
              </a:rPr>
              <a:t> ne </a:t>
            </a:r>
            <a:r>
              <a:rPr lang="en-US" sz="1000" b="0" i="0" u="none" strike="noStrike" cap="none" dirty="0" err="1">
                <a:solidFill>
                  <a:schemeClr val="dk1"/>
                </a:solidFill>
                <a:latin typeface="Calibri"/>
                <a:ea typeface="Calibri"/>
                <a:cs typeface="Calibri"/>
                <a:sym typeface="Calibri"/>
              </a:rPr>
              <a:t>odražavaju</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nužno</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stavove</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Europske</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unije</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ili</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Izvršne</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agencije</a:t>
            </a:r>
            <a:r>
              <a:rPr lang="en-US" sz="1000" b="0" i="0" u="none" strike="noStrike" cap="none" dirty="0">
                <a:solidFill>
                  <a:schemeClr val="dk1"/>
                </a:solidFill>
                <a:latin typeface="Calibri"/>
                <a:ea typeface="Calibri"/>
                <a:cs typeface="Calibri"/>
                <a:sym typeface="Calibri"/>
              </a:rPr>
              <a:t> za </a:t>
            </a:r>
            <a:r>
              <a:rPr lang="en-US" sz="1000" b="0" i="0" u="none" strike="noStrike" cap="none" dirty="0" err="1">
                <a:solidFill>
                  <a:schemeClr val="dk1"/>
                </a:solidFill>
                <a:latin typeface="Calibri"/>
                <a:ea typeface="Calibri"/>
                <a:cs typeface="Calibri"/>
                <a:sym typeface="Calibri"/>
              </a:rPr>
              <a:t>obrazovanje</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i</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kulturu</a:t>
            </a:r>
            <a:r>
              <a:rPr lang="en-US" sz="1000" b="0" i="0" u="none" strike="noStrike" cap="none" dirty="0">
                <a:solidFill>
                  <a:schemeClr val="dk1"/>
                </a:solidFill>
                <a:latin typeface="Calibri"/>
                <a:ea typeface="Calibri"/>
                <a:cs typeface="Calibri"/>
                <a:sym typeface="Calibri"/>
              </a:rPr>
              <a:t> (EACEA). Ni </a:t>
            </a:r>
            <a:r>
              <a:rPr lang="en-US" sz="1000" b="0" i="0" u="none" strike="noStrike" cap="none" dirty="0" err="1">
                <a:solidFill>
                  <a:schemeClr val="dk1"/>
                </a:solidFill>
                <a:latin typeface="Calibri"/>
                <a:ea typeface="Calibri"/>
                <a:cs typeface="Calibri"/>
                <a:sym typeface="Calibri"/>
              </a:rPr>
              <a:t>Europska</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unija</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ni</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tijelo</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koje</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dodjeljuje</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sredstva</a:t>
            </a:r>
            <a:r>
              <a:rPr lang="en-US" sz="1000" b="0" i="0" u="none" strike="noStrike" cap="none" dirty="0">
                <a:solidFill>
                  <a:schemeClr val="dk1"/>
                </a:solidFill>
                <a:latin typeface="Calibri"/>
                <a:ea typeface="Calibri"/>
                <a:cs typeface="Calibri"/>
                <a:sym typeface="Calibri"/>
              </a:rPr>
              <a:t> ne </a:t>
            </a:r>
            <a:r>
              <a:rPr lang="en-US" sz="1000" b="0" i="0" u="none" strike="noStrike" cap="none" dirty="0" err="1">
                <a:solidFill>
                  <a:schemeClr val="dk1"/>
                </a:solidFill>
                <a:latin typeface="Calibri"/>
                <a:ea typeface="Calibri"/>
                <a:cs typeface="Calibri"/>
                <a:sym typeface="Calibri"/>
              </a:rPr>
              <a:t>mogu</a:t>
            </a:r>
            <a:r>
              <a:rPr lang="en-US" sz="1000" b="0" i="0" u="none" strike="noStrike" cap="none" dirty="0">
                <a:solidFill>
                  <a:schemeClr val="dk1"/>
                </a:solidFill>
                <a:latin typeface="Calibri"/>
                <a:ea typeface="Calibri"/>
                <a:cs typeface="Calibri"/>
                <a:sym typeface="Calibri"/>
              </a:rPr>
              <a:t> se </a:t>
            </a:r>
            <a:r>
              <a:rPr lang="en-US" sz="1000" b="0" i="0" u="none" strike="noStrike" cap="none" dirty="0" err="1">
                <a:solidFill>
                  <a:schemeClr val="dk1"/>
                </a:solidFill>
                <a:latin typeface="Calibri"/>
                <a:ea typeface="Calibri"/>
                <a:cs typeface="Calibri"/>
                <a:sym typeface="Calibri"/>
              </a:rPr>
              <a:t>smatrati</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odgovornima</a:t>
            </a:r>
            <a:r>
              <a:rPr lang="en-US" sz="1000" b="0" i="0" u="none" strike="noStrike" cap="none" dirty="0">
                <a:solidFill>
                  <a:schemeClr val="dk1"/>
                </a:solidFill>
                <a:latin typeface="Calibri"/>
                <a:ea typeface="Calibri"/>
                <a:cs typeface="Calibri"/>
                <a:sym typeface="Calibri"/>
              </a:rPr>
              <a:t> za </a:t>
            </a:r>
            <a:r>
              <a:rPr lang="en-US" sz="1000" b="0" i="0" u="none" strike="noStrike" cap="none" dirty="0" err="1">
                <a:solidFill>
                  <a:schemeClr val="dk1"/>
                </a:solidFill>
                <a:latin typeface="Calibri"/>
                <a:ea typeface="Calibri"/>
                <a:cs typeface="Calibri"/>
                <a:sym typeface="Calibri"/>
              </a:rPr>
              <a:t>njih</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Broj</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projekta</a:t>
            </a:r>
            <a:r>
              <a:rPr lang="en-US" sz="1000" b="0" i="0" u="none" strike="noStrike" cap="none" dirty="0">
                <a:solidFill>
                  <a:schemeClr val="dk1"/>
                </a:solidFill>
                <a:latin typeface="Calibri"/>
                <a:ea typeface="Calibri"/>
                <a:cs typeface="Calibri"/>
                <a:sym typeface="Calibri"/>
              </a:rPr>
              <a:t>: 101132887</a:t>
            </a:r>
            <a:endParaRPr sz="1400" b="0" i="0" u="none" strike="noStrike" cap="none" dirty="0">
              <a:solidFill>
                <a:srgbClr val="000000"/>
              </a:solidFill>
              <a:latin typeface="Arial"/>
              <a:ea typeface="Arial"/>
              <a:cs typeface="Arial"/>
              <a:sym typeface="Arial"/>
            </a:endParaRPr>
          </a:p>
        </p:txBody>
      </p:sp>
      <p:sp>
        <p:nvSpPr>
          <p:cNvPr id="31" name="Google Shape;31;p12"/>
          <p:cNvSpPr txBox="1">
            <a:spLocks noGrp="1"/>
          </p:cNvSpPr>
          <p:nvPr>
            <p:ph type="ctrTitle"/>
          </p:nvPr>
        </p:nvSpPr>
        <p:spPr>
          <a:xfrm>
            <a:off x="374726" y="2184268"/>
            <a:ext cx="4899403" cy="1334065"/>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2000"/>
              <a:buFont typeface="Calibri"/>
              <a:buNone/>
              <a:defRPr sz="3200" b="1"/>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2" name="Google Shape;32;p12"/>
          <p:cNvSpPr txBox="1">
            <a:spLocks noGrp="1"/>
          </p:cNvSpPr>
          <p:nvPr>
            <p:ph type="subTitle" idx="1"/>
          </p:nvPr>
        </p:nvSpPr>
        <p:spPr>
          <a:xfrm>
            <a:off x="401324" y="3651830"/>
            <a:ext cx="4899403" cy="1292830"/>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1000"/>
              </a:spcBef>
              <a:spcAft>
                <a:spcPts val="0"/>
              </a:spcAft>
              <a:buClr>
                <a:schemeClr val="dk1"/>
              </a:buClr>
              <a:buSzPts val="1600"/>
              <a:buNone/>
              <a:defRPr sz="2800" b="0" i="1">
                <a:solidFill>
                  <a:schemeClr val="dk1"/>
                </a:solidFill>
                <a:latin typeface="Calibri"/>
                <a:ea typeface="Calibri"/>
                <a:cs typeface="Calibri"/>
                <a:sym typeface="Calibri"/>
              </a:defRPr>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
        <p:nvSpPr>
          <p:cNvPr id="33" name="Google Shape;33;p12"/>
          <p:cNvSpPr/>
          <p:nvPr/>
        </p:nvSpPr>
        <p:spPr>
          <a:xfrm rot="-5400000" flipH="1">
            <a:off x="-507419" y="4140073"/>
            <a:ext cx="1331189" cy="316348"/>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Tree>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Text - 1col">
  <p:cSld name="Title Text - 1col">
    <p:spTree>
      <p:nvGrpSpPr>
        <p:cNvPr id="1" name="Shape 37"/>
        <p:cNvGrpSpPr/>
        <p:nvPr/>
      </p:nvGrpSpPr>
      <p:grpSpPr>
        <a:xfrm>
          <a:off x="0" y="0"/>
          <a:ext cx="0" cy="0"/>
          <a:chOff x="0" y="0"/>
          <a:chExt cx="0" cy="0"/>
        </a:xfrm>
      </p:grpSpPr>
      <p:sp>
        <p:nvSpPr>
          <p:cNvPr id="38" name="Google Shape;38;p14"/>
          <p:cNvSpPr txBox="1">
            <a:spLocks noGrp="1"/>
          </p:cNvSpPr>
          <p:nvPr>
            <p:ph type="title"/>
          </p:nvPr>
        </p:nvSpPr>
        <p:spPr>
          <a:xfrm>
            <a:off x="97970" y="81642"/>
            <a:ext cx="11944351" cy="715879"/>
          </a:xfrm>
          <a:prstGeom prst="rect">
            <a:avLst/>
          </a:prstGeom>
          <a:noFill/>
          <a:ln>
            <a:noFill/>
          </a:ln>
        </p:spPr>
        <p:txBody>
          <a:bodyPr spcFirstLastPara="1" wrap="square" lIns="54000" tIns="54000" rIns="54000" bIns="54000" anchor="ctr" anchorCtr="0">
            <a:noAutofit/>
          </a:bodyPr>
          <a:lstStyle>
            <a:lvl1pPr lvl="0" algn="l">
              <a:lnSpc>
                <a:spcPct val="90000"/>
              </a:lnSpc>
              <a:spcBef>
                <a:spcPts val="0"/>
              </a:spcBef>
              <a:spcAft>
                <a:spcPts val="0"/>
              </a:spcAft>
              <a:buClr>
                <a:schemeClr val="lt2"/>
              </a:buClr>
              <a:buSzPts val="3800"/>
              <a:buFont typeface="Calibri"/>
              <a:buNone/>
              <a:defRPr>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9" name="Google Shape;39;p14"/>
          <p:cNvSpPr txBox="1">
            <a:spLocks noGrp="1"/>
          </p:cNvSpPr>
          <p:nvPr>
            <p:ph type="body" idx="1"/>
          </p:nvPr>
        </p:nvSpPr>
        <p:spPr>
          <a:xfrm>
            <a:off x="97971" y="881743"/>
            <a:ext cx="11944350" cy="5870121"/>
          </a:xfrm>
          <a:prstGeom prst="rect">
            <a:avLst/>
          </a:prstGeom>
          <a:noFill/>
          <a:ln>
            <a:noFill/>
          </a:ln>
        </p:spPr>
        <p:txBody>
          <a:bodyPr spcFirstLastPara="1" wrap="square" lIns="91425" tIns="45700" rIns="91425" bIns="45700" anchor="t" anchorCtr="0">
            <a:noAutofit/>
          </a:bodyPr>
          <a:lstStyle>
            <a:lvl1pPr marL="457200" marR="0" lvl="0" indent="-368300" algn="l" rtl="0">
              <a:lnSpc>
                <a:spcPct val="90000"/>
              </a:lnSpc>
              <a:spcBef>
                <a:spcPts val="1000"/>
              </a:spcBef>
              <a:spcAft>
                <a:spcPts val="0"/>
              </a:spcAft>
              <a:buClr>
                <a:schemeClr val="accent4"/>
              </a:buClr>
              <a:buSzPts val="2200"/>
              <a:buFont typeface="Arial"/>
              <a:buChar char="•"/>
              <a:defRPr sz="2200" b="0" i="0" u="none" strike="noStrike" cap="none">
                <a:solidFill>
                  <a:schemeClr val="accent4"/>
                </a:solidFill>
                <a:latin typeface="Calibri"/>
                <a:ea typeface="Calibri"/>
                <a:cs typeface="Calibri"/>
                <a:sym typeface="Calibri"/>
              </a:defRPr>
            </a:lvl1pPr>
            <a:lvl2pPr marL="914400" marR="0" lvl="1" indent="-342900" algn="l" rtl="0">
              <a:lnSpc>
                <a:spcPct val="90000"/>
              </a:lnSpc>
              <a:spcBef>
                <a:spcPts val="500"/>
              </a:spcBef>
              <a:spcAft>
                <a:spcPts val="0"/>
              </a:spcAft>
              <a:buClr>
                <a:schemeClr val="dk1"/>
              </a:buClr>
              <a:buSzPts val="1800"/>
              <a:buFont typeface="Arial"/>
              <a:buChar char="•"/>
              <a:defRPr sz="2000" b="0" i="0" u="none" strike="noStrike" cap="none">
                <a:solidFill>
                  <a:schemeClr val="dk1"/>
                </a:solidFill>
                <a:latin typeface="Calibri"/>
                <a:ea typeface="Calibri"/>
                <a:cs typeface="Calibri"/>
                <a:sym typeface="Calibri"/>
              </a:defRPr>
            </a:lvl2pPr>
            <a:lvl3pPr marL="1371600" marR="0" lvl="2" indent="-320039" algn="l" rtl="0">
              <a:lnSpc>
                <a:spcPct val="90000"/>
              </a:lnSpc>
              <a:spcBef>
                <a:spcPts val="500"/>
              </a:spcBef>
              <a:spcAft>
                <a:spcPts val="0"/>
              </a:spcAft>
              <a:buClr>
                <a:schemeClr val="dk1"/>
              </a:buClr>
              <a:buSzPts val="1440"/>
              <a:buFont typeface="Arial"/>
              <a:buChar char="•"/>
              <a:defRPr sz="1800" b="0" i="0" u="none" strike="noStrike" cap="none">
                <a:solidFill>
                  <a:schemeClr val="dk1"/>
                </a:solidFill>
                <a:latin typeface="Calibri"/>
                <a:ea typeface="Calibri"/>
                <a:cs typeface="Calibri"/>
                <a:sym typeface="Calibri"/>
              </a:defRPr>
            </a:lvl3pPr>
            <a:lvl4pPr marL="1828800" marR="0" lvl="3" indent="-368300" algn="l" rtl="0">
              <a:lnSpc>
                <a:spcPct val="90000"/>
              </a:lnSpc>
              <a:spcBef>
                <a:spcPts val="500"/>
              </a:spcBef>
              <a:spcAft>
                <a:spcPts val="0"/>
              </a:spcAft>
              <a:buClr>
                <a:schemeClr val="dk1"/>
              </a:buClr>
              <a:buSzPts val="2200"/>
              <a:buFont typeface="Arial"/>
              <a:buChar char="•"/>
              <a:defRPr sz="2200" b="0" i="0" u="none" strike="noStrike" cap="none">
                <a:solidFill>
                  <a:schemeClr val="dk1"/>
                </a:solidFill>
                <a:latin typeface="Calibri"/>
                <a:ea typeface="Calibri"/>
                <a:cs typeface="Calibri"/>
                <a:sym typeface="Calibri"/>
              </a:defRPr>
            </a:lvl4pPr>
            <a:lvl5pPr marL="2286000" marR="0" lvl="4" indent="-368300" algn="l" rtl="0">
              <a:lnSpc>
                <a:spcPct val="90000"/>
              </a:lnSpc>
              <a:spcBef>
                <a:spcPts val="500"/>
              </a:spcBef>
              <a:spcAft>
                <a:spcPts val="0"/>
              </a:spcAft>
              <a:buClr>
                <a:schemeClr val="dk1"/>
              </a:buClr>
              <a:buSzPts val="2200"/>
              <a:buFont typeface="Arial"/>
              <a:buChar char="•"/>
              <a:defRPr sz="22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2_Title Slide">
  <p:cSld name="2_Title Slide">
    <p:spTree>
      <p:nvGrpSpPr>
        <p:cNvPr id="1" name="Shape 40"/>
        <p:cNvGrpSpPr/>
        <p:nvPr/>
      </p:nvGrpSpPr>
      <p:grpSpPr>
        <a:xfrm>
          <a:off x="0" y="0"/>
          <a:ext cx="0" cy="0"/>
          <a:chOff x="0" y="0"/>
          <a:chExt cx="0" cy="0"/>
        </a:xfrm>
      </p:grpSpPr>
      <p:sp>
        <p:nvSpPr>
          <p:cNvPr id="41" name="Google Shape;41;g352978d78f2_0_41"/>
          <p:cNvSpPr txBox="1">
            <a:spLocks noGrp="1"/>
          </p:cNvSpPr>
          <p:nvPr>
            <p:ph type="ctrTitle"/>
          </p:nvPr>
        </p:nvSpPr>
        <p:spPr>
          <a:xfrm>
            <a:off x="2179865" y="2937536"/>
            <a:ext cx="7832400" cy="1600200"/>
          </a:xfrm>
          <a:prstGeom prst="rect">
            <a:avLst/>
          </a:prstGeom>
          <a:noFill/>
          <a:ln>
            <a:noFill/>
          </a:ln>
        </p:spPr>
        <p:txBody>
          <a:bodyPr spcFirstLastPara="1" wrap="square" lIns="91425" tIns="45700" rIns="91425" bIns="45700" anchor="ctr" anchorCtr="0">
            <a:normAutofit/>
          </a:bodyPr>
          <a:lstStyle>
            <a:lvl1pPr lvl="0" algn="ctr">
              <a:lnSpc>
                <a:spcPct val="90000"/>
              </a:lnSpc>
              <a:spcBef>
                <a:spcPts val="0"/>
              </a:spcBef>
              <a:spcAft>
                <a:spcPts val="0"/>
              </a:spcAft>
              <a:buClr>
                <a:schemeClr val="accent1"/>
              </a:buClr>
              <a:buSzPts val="2000"/>
              <a:buFont typeface="Calibri"/>
              <a:buNone/>
              <a:defRPr sz="2000" b="1">
                <a:solidFill>
                  <a:schemeClr val="accent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pic>
        <p:nvPicPr>
          <p:cNvPr id="42" name="Google Shape;42;g352978d78f2_0_41"/>
          <p:cNvPicPr preferRelativeResize="0"/>
          <p:nvPr/>
        </p:nvPicPr>
        <p:blipFill rotWithShape="1">
          <a:blip r:embed="rId2"/>
          <a:srcRect/>
          <a:stretch/>
        </p:blipFill>
        <p:spPr>
          <a:xfrm>
            <a:off x="1025498" y="6150701"/>
            <a:ext cx="1830180" cy="471623"/>
          </a:xfrm>
          <a:prstGeom prst="rect">
            <a:avLst/>
          </a:prstGeom>
          <a:noFill/>
          <a:ln>
            <a:noFill/>
          </a:ln>
        </p:spPr>
      </p:pic>
      <p:sp>
        <p:nvSpPr>
          <p:cNvPr id="43" name="Google Shape;43;g352978d78f2_0_41"/>
          <p:cNvSpPr txBox="1"/>
          <p:nvPr/>
        </p:nvSpPr>
        <p:spPr>
          <a:xfrm>
            <a:off x="2972524" y="6109513"/>
            <a:ext cx="8062200" cy="5541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000"/>
              <a:buFont typeface="Arial"/>
              <a:buNone/>
            </a:pPr>
            <a:r>
              <a:rPr lang="en-US" sz="1000" b="0" i="0" u="none" strike="noStrike" cap="none" dirty="0" err="1">
                <a:solidFill>
                  <a:schemeClr val="dk1"/>
                </a:solidFill>
                <a:latin typeface="Calibri"/>
                <a:ea typeface="Calibri"/>
                <a:cs typeface="Calibri"/>
                <a:sym typeface="Calibri"/>
              </a:rPr>
              <a:t>Financirano</a:t>
            </a:r>
            <a:r>
              <a:rPr lang="en-US" sz="1000" b="0" i="0" u="none" strike="noStrike" cap="none" dirty="0">
                <a:solidFill>
                  <a:schemeClr val="dk1"/>
                </a:solidFill>
                <a:latin typeface="Calibri"/>
                <a:ea typeface="Calibri"/>
                <a:cs typeface="Calibri"/>
                <a:sym typeface="Calibri"/>
              </a:rPr>
              <a:t> od </a:t>
            </a:r>
            <a:r>
              <a:rPr lang="en-US" sz="1000" b="0" i="0" u="none" strike="noStrike" cap="none" dirty="0" err="1">
                <a:solidFill>
                  <a:schemeClr val="dk1"/>
                </a:solidFill>
                <a:latin typeface="Calibri"/>
                <a:ea typeface="Calibri"/>
                <a:cs typeface="Calibri"/>
                <a:sym typeface="Calibri"/>
              </a:rPr>
              <a:t>strane</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Europske</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unije</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Izneseni</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stavovi</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i</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mišljenja</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su</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međutim</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isključivo</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stavovi</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autora</a:t>
            </a:r>
            <a:r>
              <a:rPr lang="en-US" sz="1000" b="0" i="0" u="none" strike="noStrike" cap="none" dirty="0">
                <a:solidFill>
                  <a:schemeClr val="dk1"/>
                </a:solidFill>
                <a:latin typeface="Calibri"/>
                <a:ea typeface="Calibri"/>
                <a:cs typeface="Calibri"/>
                <a:sym typeface="Calibri"/>
              </a:rPr>
              <a:t>/</a:t>
            </a:r>
            <a:r>
              <a:rPr lang="en-US" sz="1000" b="0" i="0" u="none" strike="noStrike" cap="none" dirty="0" err="1">
                <a:solidFill>
                  <a:schemeClr val="dk1"/>
                </a:solidFill>
                <a:latin typeface="Calibri"/>
                <a:ea typeface="Calibri"/>
                <a:cs typeface="Calibri"/>
                <a:sym typeface="Calibri"/>
              </a:rPr>
              <a:t>autorica</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i</a:t>
            </a:r>
            <a:r>
              <a:rPr lang="en-US" sz="1000" b="0" i="0" u="none" strike="noStrike" cap="none" dirty="0">
                <a:solidFill>
                  <a:schemeClr val="dk1"/>
                </a:solidFill>
                <a:latin typeface="Calibri"/>
                <a:ea typeface="Calibri"/>
                <a:cs typeface="Calibri"/>
                <a:sym typeface="Calibri"/>
              </a:rPr>
              <a:t> ne </a:t>
            </a:r>
            <a:r>
              <a:rPr lang="en-US" sz="1000" b="0" i="0" u="none" strike="noStrike" cap="none" dirty="0" err="1">
                <a:solidFill>
                  <a:schemeClr val="dk1"/>
                </a:solidFill>
                <a:latin typeface="Calibri"/>
                <a:ea typeface="Calibri"/>
                <a:cs typeface="Calibri"/>
                <a:sym typeface="Calibri"/>
              </a:rPr>
              <a:t>odražavaju</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nužno</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stavove</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Europske</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unije</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ili</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Izvršne</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agencije</a:t>
            </a:r>
            <a:r>
              <a:rPr lang="en-US" sz="1000" b="0" i="0" u="none" strike="noStrike" cap="none" dirty="0">
                <a:solidFill>
                  <a:schemeClr val="dk1"/>
                </a:solidFill>
                <a:latin typeface="Calibri"/>
                <a:ea typeface="Calibri"/>
                <a:cs typeface="Calibri"/>
                <a:sym typeface="Calibri"/>
              </a:rPr>
              <a:t> za </a:t>
            </a:r>
            <a:r>
              <a:rPr lang="en-US" sz="1000" b="0" i="0" u="none" strike="noStrike" cap="none" dirty="0" err="1">
                <a:solidFill>
                  <a:schemeClr val="dk1"/>
                </a:solidFill>
                <a:latin typeface="Calibri"/>
                <a:ea typeface="Calibri"/>
                <a:cs typeface="Calibri"/>
                <a:sym typeface="Calibri"/>
              </a:rPr>
              <a:t>obrazovanje</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i</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kulturu</a:t>
            </a:r>
            <a:r>
              <a:rPr lang="en-US" sz="1000" b="0" i="0" u="none" strike="noStrike" cap="none" dirty="0">
                <a:solidFill>
                  <a:schemeClr val="dk1"/>
                </a:solidFill>
                <a:latin typeface="Calibri"/>
                <a:ea typeface="Calibri"/>
                <a:cs typeface="Calibri"/>
                <a:sym typeface="Calibri"/>
              </a:rPr>
              <a:t> (EACEA). Ni </a:t>
            </a:r>
            <a:r>
              <a:rPr lang="en-US" sz="1000" b="0" i="0" u="none" strike="noStrike" cap="none" dirty="0" err="1">
                <a:solidFill>
                  <a:schemeClr val="dk1"/>
                </a:solidFill>
                <a:latin typeface="Calibri"/>
                <a:ea typeface="Calibri"/>
                <a:cs typeface="Calibri"/>
                <a:sym typeface="Calibri"/>
              </a:rPr>
              <a:t>Europska</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unija</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ni</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tijelo</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koje</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dodjeljuje</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sredstva</a:t>
            </a:r>
            <a:r>
              <a:rPr lang="en-US" sz="1000" b="0" i="0" u="none" strike="noStrike" cap="none" dirty="0">
                <a:solidFill>
                  <a:schemeClr val="dk1"/>
                </a:solidFill>
                <a:latin typeface="Calibri"/>
                <a:ea typeface="Calibri"/>
                <a:cs typeface="Calibri"/>
                <a:sym typeface="Calibri"/>
              </a:rPr>
              <a:t> ne </a:t>
            </a:r>
            <a:r>
              <a:rPr lang="en-US" sz="1000" b="0" i="0" u="none" strike="noStrike" cap="none" dirty="0" err="1">
                <a:solidFill>
                  <a:schemeClr val="dk1"/>
                </a:solidFill>
                <a:latin typeface="Calibri"/>
                <a:ea typeface="Calibri"/>
                <a:cs typeface="Calibri"/>
                <a:sym typeface="Calibri"/>
              </a:rPr>
              <a:t>mogu</a:t>
            </a:r>
            <a:r>
              <a:rPr lang="en-US" sz="1000" b="0" i="0" u="none" strike="noStrike" cap="none" dirty="0">
                <a:solidFill>
                  <a:schemeClr val="dk1"/>
                </a:solidFill>
                <a:latin typeface="Calibri"/>
                <a:ea typeface="Calibri"/>
                <a:cs typeface="Calibri"/>
                <a:sym typeface="Calibri"/>
              </a:rPr>
              <a:t> se </a:t>
            </a:r>
            <a:r>
              <a:rPr lang="en-US" sz="1000" b="0" i="0" u="none" strike="noStrike" cap="none" dirty="0" err="1">
                <a:solidFill>
                  <a:schemeClr val="dk1"/>
                </a:solidFill>
                <a:latin typeface="Calibri"/>
                <a:ea typeface="Calibri"/>
                <a:cs typeface="Calibri"/>
                <a:sym typeface="Calibri"/>
              </a:rPr>
              <a:t>smatrati</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odgovornima</a:t>
            </a:r>
            <a:r>
              <a:rPr lang="en-US" sz="1000" b="0" i="0" u="none" strike="noStrike" cap="none" dirty="0">
                <a:solidFill>
                  <a:schemeClr val="dk1"/>
                </a:solidFill>
                <a:latin typeface="Calibri"/>
                <a:ea typeface="Calibri"/>
                <a:cs typeface="Calibri"/>
                <a:sym typeface="Calibri"/>
              </a:rPr>
              <a:t> za </a:t>
            </a:r>
            <a:r>
              <a:rPr lang="en-US" sz="1000" b="0" i="0" u="none" strike="noStrike" cap="none" dirty="0" err="1">
                <a:solidFill>
                  <a:schemeClr val="dk1"/>
                </a:solidFill>
                <a:latin typeface="Calibri"/>
                <a:ea typeface="Calibri"/>
                <a:cs typeface="Calibri"/>
                <a:sym typeface="Calibri"/>
              </a:rPr>
              <a:t>njih</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Broj</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projekta</a:t>
            </a:r>
            <a:r>
              <a:rPr lang="en-US" sz="1000" b="0" i="0" u="none" strike="noStrike" cap="none" dirty="0">
                <a:solidFill>
                  <a:schemeClr val="dk1"/>
                </a:solidFill>
                <a:latin typeface="Calibri"/>
                <a:ea typeface="Calibri"/>
                <a:cs typeface="Calibri"/>
                <a:sym typeface="Calibri"/>
              </a:rPr>
              <a:t>: 101132887</a:t>
            </a:r>
            <a:endParaRPr sz="1400" b="0" i="0" u="none" strike="noStrike" cap="none" dirty="0">
              <a:solidFill>
                <a:srgbClr val="000000"/>
              </a:solidFill>
              <a:latin typeface="Arial"/>
              <a:ea typeface="Arial"/>
              <a:cs typeface="Arial"/>
              <a:sym typeface="Arial"/>
            </a:endParaRPr>
          </a:p>
        </p:txBody>
      </p:sp>
      <p:sp>
        <p:nvSpPr>
          <p:cNvPr id="44" name="Google Shape;44;g352978d78f2_0_41"/>
          <p:cNvSpPr/>
          <p:nvPr/>
        </p:nvSpPr>
        <p:spPr>
          <a:xfrm flipH="1">
            <a:off x="2172835" y="2913643"/>
            <a:ext cx="7839300" cy="45600"/>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45" name="Google Shape;45;g352978d78f2_0_41"/>
          <p:cNvPicPr preferRelativeResize="0"/>
          <p:nvPr/>
        </p:nvPicPr>
        <p:blipFill rotWithShape="1">
          <a:blip r:embed="rId3">
            <a:alphaModFix/>
          </a:blip>
          <a:srcRect/>
          <a:stretch/>
        </p:blipFill>
        <p:spPr>
          <a:xfrm>
            <a:off x="7421273" y="1441862"/>
            <a:ext cx="2208335" cy="1898073"/>
          </a:xfrm>
          <a:prstGeom prst="rect">
            <a:avLst/>
          </a:prstGeom>
          <a:noFill/>
          <a:ln>
            <a:noFill/>
          </a:ln>
        </p:spPr>
      </p:pic>
      <p:grpSp>
        <p:nvGrpSpPr>
          <p:cNvPr id="46" name="Google Shape;46;g352978d78f2_0_41"/>
          <p:cNvGrpSpPr/>
          <p:nvPr/>
        </p:nvGrpSpPr>
        <p:grpSpPr>
          <a:xfrm>
            <a:off x="2179811" y="4729766"/>
            <a:ext cx="7832078" cy="1110328"/>
            <a:chOff x="2179603" y="4888792"/>
            <a:chExt cx="7798544" cy="1110328"/>
          </a:xfrm>
        </p:grpSpPr>
        <p:pic>
          <p:nvPicPr>
            <p:cNvPr id="47" name="Google Shape;47;g352978d78f2_0_41"/>
            <p:cNvPicPr preferRelativeResize="0"/>
            <p:nvPr/>
          </p:nvPicPr>
          <p:blipFill rotWithShape="1">
            <a:blip r:embed="rId4">
              <a:alphaModFix/>
            </a:blip>
            <a:srcRect/>
            <a:stretch/>
          </p:blipFill>
          <p:spPr>
            <a:xfrm>
              <a:off x="2179603" y="4888792"/>
              <a:ext cx="1468783" cy="526545"/>
            </a:xfrm>
            <a:prstGeom prst="rect">
              <a:avLst/>
            </a:prstGeom>
            <a:noFill/>
            <a:ln>
              <a:noFill/>
            </a:ln>
          </p:spPr>
        </p:pic>
        <p:pic>
          <p:nvPicPr>
            <p:cNvPr id="48" name="Google Shape;48;g352978d78f2_0_41"/>
            <p:cNvPicPr preferRelativeResize="0"/>
            <p:nvPr/>
          </p:nvPicPr>
          <p:blipFill rotWithShape="1">
            <a:blip r:embed="rId5">
              <a:alphaModFix/>
            </a:blip>
            <a:srcRect l="9995" t="21987" r="6844" b="5543"/>
            <a:stretch/>
          </p:blipFill>
          <p:spPr>
            <a:xfrm>
              <a:off x="3796545" y="4949617"/>
              <a:ext cx="1406759" cy="526545"/>
            </a:xfrm>
            <a:prstGeom prst="rect">
              <a:avLst/>
            </a:prstGeom>
            <a:noFill/>
            <a:ln>
              <a:noFill/>
            </a:ln>
          </p:spPr>
        </p:pic>
        <p:pic>
          <p:nvPicPr>
            <p:cNvPr id="49" name="Google Shape;49;g352978d78f2_0_41"/>
            <p:cNvPicPr preferRelativeResize="0"/>
            <p:nvPr/>
          </p:nvPicPr>
          <p:blipFill rotWithShape="1">
            <a:blip r:embed="rId6">
              <a:alphaModFix/>
            </a:blip>
            <a:srcRect/>
            <a:stretch/>
          </p:blipFill>
          <p:spPr>
            <a:xfrm>
              <a:off x="5134273" y="4888792"/>
              <a:ext cx="1053679" cy="602102"/>
            </a:xfrm>
            <a:prstGeom prst="rect">
              <a:avLst/>
            </a:prstGeom>
            <a:noFill/>
            <a:ln>
              <a:noFill/>
            </a:ln>
          </p:spPr>
        </p:pic>
        <p:pic>
          <p:nvPicPr>
            <p:cNvPr id="50" name="Google Shape;50;g352978d78f2_0_41"/>
            <p:cNvPicPr preferRelativeResize="0"/>
            <p:nvPr/>
          </p:nvPicPr>
          <p:blipFill rotWithShape="1">
            <a:blip r:embed="rId7">
              <a:alphaModFix/>
            </a:blip>
            <a:srcRect/>
            <a:stretch/>
          </p:blipFill>
          <p:spPr>
            <a:xfrm>
              <a:off x="6187951" y="4960895"/>
              <a:ext cx="1500530" cy="545647"/>
            </a:xfrm>
            <a:prstGeom prst="rect">
              <a:avLst/>
            </a:prstGeom>
            <a:noFill/>
            <a:ln>
              <a:noFill/>
            </a:ln>
          </p:spPr>
        </p:pic>
        <p:pic>
          <p:nvPicPr>
            <p:cNvPr id="51" name="Google Shape;51;g352978d78f2_0_41"/>
            <p:cNvPicPr preferRelativeResize="0"/>
            <p:nvPr/>
          </p:nvPicPr>
          <p:blipFill rotWithShape="1">
            <a:blip r:embed="rId8">
              <a:alphaModFix/>
            </a:blip>
            <a:srcRect l="6518" t="2903" r="6457"/>
            <a:stretch/>
          </p:blipFill>
          <p:spPr>
            <a:xfrm>
              <a:off x="7781600" y="4945247"/>
              <a:ext cx="2196547" cy="545647"/>
            </a:xfrm>
            <a:prstGeom prst="rect">
              <a:avLst/>
            </a:prstGeom>
            <a:noFill/>
            <a:ln>
              <a:noFill/>
            </a:ln>
          </p:spPr>
        </p:pic>
        <p:pic>
          <p:nvPicPr>
            <p:cNvPr id="52" name="Google Shape;52;g352978d78f2_0_41"/>
            <p:cNvPicPr preferRelativeResize="0"/>
            <p:nvPr/>
          </p:nvPicPr>
          <p:blipFill rotWithShape="1">
            <a:blip r:embed="rId9">
              <a:alphaModFix/>
            </a:blip>
            <a:srcRect/>
            <a:stretch/>
          </p:blipFill>
          <p:spPr>
            <a:xfrm>
              <a:off x="2288672" y="5654827"/>
              <a:ext cx="1679028" cy="342900"/>
            </a:xfrm>
            <a:prstGeom prst="rect">
              <a:avLst/>
            </a:prstGeom>
            <a:noFill/>
            <a:ln>
              <a:noFill/>
            </a:ln>
          </p:spPr>
        </p:pic>
        <p:pic>
          <p:nvPicPr>
            <p:cNvPr id="53" name="Google Shape;53;g352978d78f2_0_41"/>
            <p:cNvPicPr preferRelativeResize="0"/>
            <p:nvPr/>
          </p:nvPicPr>
          <p:blipFill rotWithShape="1">
            <a:blip r:embed="rId10">
              <a:alphaModFix/>
            </a:blip>
            <a:srcRect/>
            <a:stretch/>
          </p:blipFill>
          <p:spPr>
            <a:xfrm>
              <a:off x="4247100" y="5578646"/>
              <a:ext cx="2083568" cy="414346"/>
            </a:xfrm>
            <a:prstGeom prst="rect">
              <a:avLst/>
            </a:prstGeom>
            <a:noFill/>
            <a:ln>
              <a:noFill/>
            </a:ln>
          </p:spPr>
        </p:pic>
        <p:pic>
          <p:nvPicPr>
            <p:cNvPr id="54" name="Google Shape;54;g352978d78f2_0_41"/>
            <p:cNvPicPr preferRelativeResize="0"/>
            <p:nvPr/>
          </p:nvPicPr>
          <p:blipFill rotWithShape="1">
            <a:blip r:embed="rId11">
              <a:alphaModFix/>
            </a:blip>
            <a:srcRect/>
            <a:stretch/>
          </p:blipFill>
          <p:spPr>
            <a:xfrm>
              <a:off x="6500192" y="5578645"/>
              <a:ext cx="1357332" cy="414344"/>
            </a:xfrm>
            <a:prstGeom prst="rect">
              <a:avLst/>
            </a:prstGeom>
            <a:noFill/>
            <a:ln>
              <a:noFill/>
            </a:ln>
          </p:spPr>
        </p:pic>
        <p:pic>
          <p:nvPicPr>
            <p:cNvPr id="55" name="Google Shape;55;g352978d78f2_0_41"/>
            <p:cNvPicPr preferRelativeResize="0"/>
            <p:nvPr/>
          </p:nvPicPr>
          <p:blipFill rotWithShape="1">
            <a:blip r:embed="rId12">
              <a:alphaModFix/>
            </a:blip>
            <a:srcRect/>
            <a:stretch/>
          </p:blipFill>
          <p:spPr>
            <a:xfrm>
              <a:off x="8024163" y="5561390"/>
              <a:ext cx="897748" cy="414345"/>
            </a:xfrm>
            <a:prstGeom prst="rect">
              <a:avLst/>
            </a:prstGeom>
            <a:noFill/>
            <a:ln>
              <a:noFill/>
            </a:ln>
          </p:spPr>
        </p:pic>
        <p:pic>
          <p:nvPicPr>
            <p:cNvPr id="56" name="Google Shape;56;g352978d78f2_0_41"/>
            <p:cNvPicPr preferRelativeResize="0"/>
            <p:nvPr/>
          </p:nvPicPr>
          <p:blipFill rotWithShape="1">
            <a:blip r:embed="rId13">
              <a:alphaModFix/>
            </a:blip>
            <a:srcRect/>
            <a:stretch/>
          </p:blipFill>
          <p:spPr>
            <a:xfrm>
              <a:off x="9179152" y="5522870"/>
              <a:ext cx="457200" cy="476250"/>
            </a:xfrm>
            <a:prstGeom prst="rect">
              <a:avLst/>
            </a:prstGeom>
            <a:noFill/>
            <a:ln>
              <a:noFill/>
            </a:ln>
          </p:spPr>
        </p:pic>
      </p:gr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Text - 1col">
  <p:cSld name="Title Text - 1col">
    <p:spTree>
      <p:nvGrpSpPr>
        <p:cNvPr id="1" name="Shape 60"/>
        <p:cNvGrpSpPr/>
        <p:nvPr/>
      </p:nvGrpSpPr>
      <p:grpSpPr>
        <a:xfrm>
          <a:off x="0" y="0"/>
          <a:ext cx="0" cy="0"/>
          <a:chOff x="0" y="0"/>
          <a:chExt cx="0" cy="0"/>
        </a:xfrm>
      </p:grpSpPr>
      <p:sp>
        <p:nvSpPr>
          <p:cNvPr id="61" name="Google Shape;61;g3577355ad18_0_60"/>
          <p:cNvSpPr txBox="1">
            <a:spLocks noGrp="1"/>
          </p:cNvSpPr>
          <p:nvPr>
            <p:ph type="title"/>
          </p:nvPr>
        </p:nvSpPr>
        <p:spPr>
          <a:xfrm>
            <a:off x="97970" y="81642"/>
            <a:ext cx="11944500" cy="715800"/>
          </a:xfrm>
          <a:prstGeom prst="rect">
            <a:avLst/>
          </a:prstGeom>
          <a:noFill/>
          <a:ln>
            <a:noFill/>
          </a:ln>
        </p:spPr>
        <p:txBody>
          <a:bodyPr spcFirstLastPara="1" wrap="square" lIns="54000" tIns="54000" rIns="54000" bIns="54000" anchor="ctr" anchorCtr="0">
            <a:noAutofit/>
          </a:bodyPr>
          <a:lstStyle>
            <a:lvl1pPr lvl="0" algn="l">
              <a:lnSpc>
                <a:spcPct val="90000"/>
              </a:lnSpc>
              <a:spcBef>
                <a:spcPts val="0"/>
              </a:spcBef>
              <a:spcAft>
                <a:spcPts val="0"/>
              </a:spcAft>
              <a:buClr>
                <a:schemeClr val="lt2"/>
              </a:buClr>
              <a:buSzPts val="3800"/>
              <a:buFont typeface="Calibri"/>
              <a:buNone/>
              <a:defRPr>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2" name="Google Shape;62;g3577355ad18_0_60"/>
          <p:cNvSpPr txBox="1">
            <a:spLocks noGrp="1"/>
          </p:cNvSpPr>
          <p:nvPr>
            <p:ph type="body" idx="1"/>
          </p:nvPr>
        </p:nvSpPr>
        <p:spPr>
          <a:xfrm>
            <a:off x="97971" y="881743"/>
            <a:ext cx="11944500" cy="5870100"/>
          </a:xfrm>
          <a:prstGeom prst="rect">
            <a:avLst/>
          </a:prstGeom>
          <a:noFill/>
          <a:ln>
            <a:noFill/>
          </a:ln>
        </p:spPr>
        <p:txBody>
          <a:bodyPr spcFirstLastPara="1" wrap="square" lIns="91425" tIns="45700" rIns="91425" bIns="45700" anchor="t" anchorCtr="0">
            <a:noAutofit/>
          </a:bodyPr>
          <a:lstStyle>
            <a:lvl1pPr marL="457200" marR="0" lvl="0" indent="-368300" algn="l">
              <a:lnSpc>
                <a:spcPct val="90000"/>
              </a:lnSpc>
              <a:spcBef>
                <a:spcPts val="1000"/>
              </a:spcBef>
              <a:spcAft>
                <a:spcPts val="0"/>
              </a:spcAft>
              <a:buClr>
                <a:schemeClr val="accent4"/>
              </a:buClr>
              <a:buSzPts val="2200"/>
              <a:buFont typeface="Arial"/>
              <a:buChar char="•"/>
              <a:defRPr sz="2200" b="0" i="0" u="none" strike="noStrike" cap="none">
                <a:solidFill>
                  <a:schemeClr val="accent4"/>
                </a:solidFill>
                <a:latin typeface="Calibri"/>
                <a:ea typeface="Calibri"/>
                <a:cs typeface="Calibri"/>
                <a:sym typeface="Calibri"/>
              </a:defRPr>
            </a:lvl1pPr>
            <a:lvl2pPr marL="914400" marR="0" lvl="1" indent="-342900" algn="l">
              <a:lnSpc>
                <a:spcPct val="90000"/>
              </a:lnSpc>
              <a:spcBef>
                <a:spcPts val="500"/>
              </a:spcBef>
              <a:spcAft>
                <a:spcPts val="0"/>
              </a:spcAft>
              <a:buClr>
                <a:schemeClr val="dk1"/>
              </a:buClr>
              <a:buSzPts val="1800"/>
              <a:buFont typeface="Arial"/>
              <a:buChar char="•"/>
              <a:defRPr sz="2000" b="0" i="0" u="none" strike="noStrike" cap="none">
                <a:solidFill>
                  <a:schemeClr val="dk1"/>
                </a:solidFill>
                <a:latin typeface="Calibri"/>
                <a:ea typeface="Calibri"/>
                <a:cs typeface="Calibri"/>
                <a:sym typeface="Calibri"/>
              </a:defRPr>
            </a:lvl2pPr>
            <a:lvl3pPr marL="1371600" marR="0" lvl="2" indent="-320039" algn="l">
              <a:lnSpc>
                <a:spcPct val="90000"/>
              </a:lnSpc>
              <a:spcBef>
                <a:spcPts val="500"/>
              </a:spcBef>
              <a:spcAft>
                <a:spcPts val="0"/>
              </a:spcAft>
              <a:buClr>
                <a:schemeClr val="dk1"/>
              </a:buClr>
              <a:buSzPts val="1440"/>
              <a:buFont typeface="Arial"/>
              <a:buChar char="•"/>
              <a:defRPr sz="1800" b="0" i="0" u="none" strike="noStrike" cap="none">
                <a:solidFill>
                  <a:schemeClr val="dk1"/>
                </a:solidFill>
                <a:latin typeface="Calibri"/>
                <a:ea typeface="Calibri"/>
                <a:cs typeface="Calibri"/>
                <a:sym typeface="Calibri"/>
              </a:defRPr>
            </a:lvl3pPr>
            <a:lvl4pPr marL="1828800" marR="0" lvl="3" indent="-368300" algn="l">
              <a:lnSpc>
                <a:spcPct val="90000"/>
              </a:lnSpc>
              <a:spcBef>
                <a:spcPts val="500"/>
              </a:spcBef>
              <a:spcAft>
                <a:spcPts val="0"/>
              </a:spcAft>
              <a:buClr>
                <a:schemeClr val="dk1"/>
              </a:buClr>
              <a:buSzPts val="2200"/>
              <a:buFont typeface="Arial"/>
              <a:buChar char="•"/>
              <a:defRPr sz="2200" b="0" i="0" u="none" strike="noStrike" cap="none">
                <a:solidFill>
                  <a:schemeClr val="dk1"/>
                </a:solidFill>
                <a:latin typeface="Calibri"/>
                <a:ea typeface="Calibri"/>
                <a:cs typeface="Calibri"/>
                <a:sym typeface="Calibri"/>
              </a:defRPr>
            </a:lvl4pPr>
            <a:lvl5pPr marL="2286000" marR="0" lvl="4" indent="-368300" algn="l">
              <a:lnSpc>
                <a:spcPct val="90000"/>
              </a:lnSpc>
              <a:spcBef>
                <a:spcPts val="500"/>
              </a:spcBef>
              <a:spcAft>
                <a:spcPts val="0"/>
              </a:spcAft>
              <a:buClr>
                <a:schemeClr val="dk1"/>
              </a:buClr>
              <a:buSzPts val="2200"/>
              <a:buFont typeface="Arial"/>
              <a:buChar char="•"/>
              <a:defRPr sz="2200" b="0" i="0" u="none" strike="noStrike" cap="none">
                <a:solidFill>
                  <a:schemeClr val="dk1"/>
                </a:solidFill>
                <a:latin typeface="Calibri"/>
                <a:ea typeface="Calibri"/>
                <a:cs typeface="Calibri"/>
                <a:sym typeface="Calibri"/>
              </a:defRPr>
            </a:lvl5pPr>
            <a:lvl6pPr marL="2743200" marR="0" lvl="5"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2_Title Slide">
  <p:cSld name="2_Title Slide">
    <p:spTree>
      <p:nvGrpSpPr>
        <p:cNvPr id="1" name="Shape 63"/>
        <p:cNvGrpSpPr/>
        <p:nvPr/>
      </p:nvGrpSpPr>
      <p:grpSpPr>
        <a:xfrm>
          <a:off x="0" y="0"/>
          <a:ext cx="0" cy="0"/>
          <a:chOff x="0" y="0"/>
          <a:chExt cx="0" cy="0"/>
        </a:xfrm>
      </p:grpSpPr>
      <p:sp>
        <p:nvSpPr>
          <p:cNvPr id="64" name="Google Shape;64;g3577355ad18_0_63"/>
          <p:cNvSpPr txBox="1">
            <a:spLocks noGrp="1"/>
          </p:cNvSpPr>
          <p:nvPr>
            <p:ph type="ctrTitle"/>
          </p:nvPr>
        </p:nvSpPr>
        <p:spPr>
          <a:xfrm>
            <a:off x="2179865" y="2937536"/>
            <a:ext cx="7832400" cy="1600200"/>
          </a:xfrm>
          <a:prstGeom prst="rect">
            <a:avLst/>
          </a:prstGeom>
          <a:noFill/>
          <a:ln>
            <a:noFill/>
          </a:ln>
        </p:spPr>
        <p:txBody>
          <a:bodyPr spcFirstLastPara="1" wrap="square" lIns="91425" tIns="45700" rIns="91425" bIns="45700" anchor="ctr" anchorCtr="0">
            <a:normAutofit/>
          </a:bodyPr>
          <a:lstStyle>
            <a:lvl1pPr lvl="0" algn="ctr">
              <a:lnSpc>
                <a:spcPct val="90000"/>
              </a:lnSpc>
              <a:spcBef>
                <a:spcPts val="0"/>
              </a:spcBef>
              <a:spcAft>
                <a:spcPts val="0"/>
              </a:spcAft>
              <a:buClr>
                <a:schemeClr val="accent1"/>
              </a:buClr>
              <a:buSzPts val="2000"/>
              <a:buFont typeface="Calibri"/>
              <a:buNone/>
              <a:defRPr sz="2000" b="1">
                <a:solidFill>
                  <a:schemeClr val="accent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pic>
        <p:nvPicPr>
          <p:cNvPr id="65" name="Google Shape;65;g3577355ad18_0_63"/>
          <p:cNvPicPr preferRelativeResize="0"/>
          <p:nvPr/>
        </p:nvPicPr>
        <p:blipFill rotWithShape="1">
          <a:blip r:embed="rId2"/>
          <a:srcRect/>
          <a:stretch/>
        </p:blipFill>
        <p:spPr>
          <a:xfrm>
            <a:off x="1025498" y="6150701"/>
            <a:ext cx="1830180" cy="471623"/>
          </a:xfrm>
          <a:prstGeom prst="rect">
            <a:avLst/>
          </a:prstGeom>
          <a:noFill/>
          <a:ln>
            <a:noFill/>
          </a:ln>
        </p:spPr>
      </p:pic>
      <p:sp>
        <p:nvSpPr>
          <p:cNvPr id="66" name="Google Shape;66;g3577355ad18_0_63"/>
          <p:cNvSpPr txBox="1"/>
          <p:nvPr/>
        </p:nvSpPr>
        <p:spPr>
          <a:xfrm>
            <a:off x="2972524" y="6109513"/>
            <a:ext cx="8062200" cy="5541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000"/>
              <a:buFont typeface="Arial"/>
              <a:buNone/>
            </a:pPr>
            <a:r>
              <a:rPr lang="en-US" sz="1000" b="0" i="0" u="none" strike="noStrike" cap="none" dirty="0" err="1">
                <a:solidFill>
                  <a:schemeClr val="dk1"/>
                </a:solidFill>
                <a:latin typeface="Calibri"/>
                <a:ea typeface="Calibri"/>
                <a:cs typeface="Calibri"/>
                <a:sym typeface="Calibri"/>
              </a:rPr>
              <a:t>Financirano</a:t>
            </a:r>
            <a:r>
              <a:rPr lang="en-US" sz="1000" b="0" i="0" u="none" strike="noStrike" cap="none" dirty="0">
                <a:solidFill>
                  <a:schemeClr val="dk1"/>
                </a:solidFill>
                <a:latin typeface="Calibri"/>
                <a:ea typeface="Calibri"/>
                <a:cs typeface="Calibri"/>
                <a:sym typeface="Calibri"/>
              </a:rPr>
              <a:t> od </a:t>
            </a:r>
            <a:r>
              <a:rPr lang="en-US" sz="1000" b="0" i="0" u="none" strike="noStrike" cap="none" dirty="0" err="1">
                <a:solidFill>
                  <a:schemeClr val="dk1"/>
                </a:solidFill>
                <a:latin typeface="Calibri"/>
                <a:ea typeface="Calibri"/>
                <a:cs typeface="Calibri"/>
                <a:sym typeface="Calibri"/>
              </a:rPr>
              <a:t>strane</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Europske</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unije</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Izneseni</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stavovi</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i</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mišljenja</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su</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međutim</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isključivo</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stavovi</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autora</a:t>
            </a:r>
            <a:r>
              <a:rPr lang="en-US" sz="1000" b="0" i="0" u="none" strike="noStrike" cap="none" dirty="0">
                <a:solidFill>
                  <a:schemeClr val="dk1"/>
                </a:solidFill>
                <a:latin typeface="Calibri"/>
                <a:ea typeface="Calibri"/>
                <a:cs typeface="Calibri"/>
                <a:sym typeface="Calibri"/>
              </a:rPr>
              <a:t>/</a:t>
            </a:r>
            <a:r>
              <a:rPr lang="en-US" sz="1000" b="0" i="0" u="none" strike="noStrike" cap="none" dirty="0" err="1">
                <a:solidFill>
                  <a:schemeClr val="dk1"/>
                </a:solidFill>
                <a:latin typeface="Calibri"/>
                <a:ea typeface="Calibri"/>
                <a:cs typeface="Calibri"/>
                <a:sym typeface="Calibri"/>
              </a:rPr>
              <a:t>autorica</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i</a:t>
            </a:r>
            <a:r>
              <a:rPr lang="en-US" sz="1000" b="0" i="0" u="none" strike="noStrike" cap="none" dirty="0">
                <a:solidFill>
                  <a:schemeClr val="dk1"/>
                </a:solidFill>
                <a:latin typeface="Calibri"/>
                <a:ea typeface="Calibri"/>
                <a:cs typeface="Calibri"/>
                <a:sym typeface="Calibri"/>
              </a:rPr>
              <a:t> ne </a:t>
            </a:r>
            <a:r>
              <a:rPr lang="en-US" sz="1000" b="0" i="0" u="none" strike="noStrike" cap="none" dirty="0" err="1">
                <a:solidFill>
                  <a:schemeClr val="dk1"/>
                </a:solidFill>
                <a:latin typeface="Calibri"/>
                <a:ea typeface="Calibri"/>
                <a:cs typeface="Calibri"/>
                <a:sym typeface="Calibri"/>
              </a:rPr>
              <a:t>odražavaju</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nužno</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stavove</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Europske</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unije</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ili</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Izvršne</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agencije</a:t>
            </a:r>
            <a:r>
              <a:rPr lang="en-US" sz="1000" b="0" i="0" u="none" strike="noStrike" cap="none" dirty="0">
                <a:solidFill>
                  <a:schemeClr val="dk1"/>
                </a:solidFill>
                <a:latin typeface="Calibri"/>
                <a:ea typeface="Calibri"/>
                <a:cs typeface="Calibri"/>
                <a:sym typeface="Calibri"/>
              </a:rPr>
              <a:t> za </a:t>
            </a:r>
            <a:r>
              <a:rPr lang="en-US" sz="1000" b="0" i="0" u="none" strike="noStrike" cap="none" dirty="0" err="1">
                <a:solidFill>
                  <a:schemeClr val="dk1"/>
                </a:solidFill>
                <a:latin typeface="Calibri"/>
                <a:ea typeface="Calibri"/>
                <a:cs typeface="Calibri"/>
                <a:sym typeface="Calibri"/>
              </a:rPr>
              <a:t>obrazovanje</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i</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kulturu</a:t>
            </a:r>
            <a:r>
              <a:rPr lang="en-US" sz="1000" b="0" i="0" u="none" strike="noStrike" cap="none" dirty="0">
                <a:solidFill>
                  <a:schemeClr val="dk1"/>
                </a:solidFill>
                <a:latin typeface="Calibri"/>
                <a:ea typeface="Calibri"/>
                <a:cs typeface="Calibri"/>
                <a:sym typeface="Calibri"/>
              </a:rPr>
              <a:t> (EACEA). Ni </a:t>
            </a:r>
            <a:r>
              <a:rPr lang="en-US" sz="1000" b="0" i="0" u="none" strike="noStrike" cap="none" dirty="0" err="1">
                <a:solidFill>
                  <a:schemeClr val="dk1"/>
                </a:solidFill>
                <a:latin typeface="Calibri"/>
                <a:ea typeface="Calibri"/>
                <a:cs typeface="Calibri"/>
                <a:sym typeface="Calibri"/>
              </a:rPr>
              <a:t>Europska</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unija</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ni</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tijelo</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koje</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dodjeljuje</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sredstva</a:t>
            </a:r>
            <a:r>
              <a:rPr lang="en-US" sz="1000" b="0" i="0" u="none" strike="noStrike" cap="none" dirty="0">
                <a:solidFill>
                  <a:schemeClr val="dk1"/>
                </a:solidFill>
                <a:latin typeface="Calibri"/>
                <a:ea typeface="Calibri"/>
                <a:cs typeface="Calibri"/>
                <a:sym typeface="Calibri"/>
              </a:rPr>
              <a:t> ne </a:t>
            </a:r>
            <a:r>
              <a:rPr lang="en-US" sz="1000" b="0" i="0" u="none" strike="noStrike" cap="none" dirty="0" err="1">
                <a:solidFill>
                  <a:schemeClr val="dk1"/>
                </a:solidFill>
                <a:latin typeface="Calibri"/>
                <a:ea typeface="Calibri"/>
                <a:cs typeface="Calibri"/>
                <a:sym typeface="Calibri"/>
              </a:rPr>
              <a:t>mogu</a:t>
            </a:r>
            <a:r>
              <a:rPr lang="en-US" sz="1000" b="0" i="0" u="none" strike="noStrike" cap="none" dirty="0">
                <a:solidFill>
                  <a:schemeClr val="dk1"/>
                </a:solidFill>
                <a:latin typeface="Calibri"/>
                <a:ea typeface="Calibri"/>
                <a:cs typeface="Calibri"/>
                <a:sym typeface="Calibri"/>
              </a:rPr>
              <a:t> se </a:t>
            </a:r>
            <a:r>
              <a:rPr lang="en-US" sz="1000" b="0" i="0" u="none" strike="noStrike" cap="none" dirty="0" err="1">
                <a:solidFill>
                  <a:schemeClr val="dk1"/>
                </a:solidFill>
                <a:latin typeface="Calibri"/>
                <a:ea typeface="Calibri"/>
                <a:cs typeface="Calibri"/>
                <a:sym typeface="Calibri"/>
              </a:rPr>
              <a:t>smatrati</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odgovornima</a:t>
            </a:r>
            <a:r>
              <a:rPr lang="en-US" sz="1000" b="0" i="0" u="none" strike="noStrike" cap="none" dirty="0">
                <a:solidFill>
                  <a:schemeClr val="dk1"/>
                </a:solidFill>
                <a:latin typeface="Calibri"/>
                <a:ea typeface="Calibri"/>
                <a:cs typeface="Calibri"/>
                <a:sym typeface="Calibri"/>
              </a:rPr>
              <a:t> za </a:t>
            </a:r>
            <a:r>
              <a:rPr lang="en-US" sz="1000" b="0" i="0" u="none" strike="noStrike" cap="none" dirty="0" err="1">
                <a:solidFill>
                  <a:schemeClr val="dk1"/>
                </a:solidFill>
                <a:latin typeface="Calibri"/>
                <a:ea typeface="Calibri"/>
                <a:cs typeface="Calibri"/>
                <a:sym typeface="Calibri"/>
              </a:rPr>
              <a:t>njih</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Broj</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projekta</a:t>
            </a:r>
            <a:r>
              <a:rPr lang="en-US" sz="1000" b="0" i="0" u="none" strike="noStrike" cap="none" dirty="0">
                <a:solidFill>
                  <a:schemeClr val="dk1"/>
                </a:solidFill>
                <a:latin typeface="Calibri"/>
                <a:ea typeface="Calibri"/>
                <a:cs typeface="Calibri"/>
                <a:sym typeface="Calibri"/>
              </a:rPr>
              <a:t>: 101132887</a:t>
            </a:r>
            <a:endParaRPr sz="1400" b="0" i="0" u="none" strike="noStrike" cap="none" dirty="0">
              <a:solidFill>
                <a:srgbClr val="000000"/>
              </a:solidFill>
              <a:latin typeface="Arial"/>
              <a:ea typeface="Arial"/>
              <a:cs typeface="Arial"/>
              <a:sym typeface="Arial"/>
            </a:endParaRPr>
          </a:p>
        </p:txBody>
      </p:sp>
      <p:sp>
        <p:nvSpPr>
          <p:cNvPr id="67" name="Google Shape;67;g3577355ad18_0_63"/>
          <p:cNvSpPr/>
          <p:nvPr/>
        </p:nvSpPr>
        <p:spPr>
          <a:xfrm flipH="1">
            <a:off x="2172835" y="2913643"/>
            <a:ext cx="7839300" cy="45600"/>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68" name="Google Shape;68;g3577355ad18_0_63"/>
          <p:cNvPicPr preferRelativeResize="0"/>
          <p:nvPr/>
        </p:nvPicPr>
        <p:blipFill rotWithShape="1">
          <a:blip r:embed="rId3">
            <a:alphaModFix/>
          </a:blip>
          <a:srcRect/>
          <a:stretch/>
        </p:blipFill>
        <p:spPr>
          <a:xfrm>
            <a:off x="7421273" y="1441862"/>
            <a:ext cx="2208335" cy="1898073"/>
          </a:xfrm>
          <a:prstGeom prst="rect">
            <a:avLst/>
          </a:prstGeom>
          <a:noFill/>
          <a:ln>
            <a:noFill/>
          </a:ln>
        </p:spPr>
      </p:pic>
      <p:grpSp>
        <p:nvGrpSpPr>
          <p:cNvPr id="69" name="Google Shape;69;g3577355ad18_0_63"/>
          <p:cNvGrpSpPr/>
          <p:nvPr/>
        </p:nvGrpSpPr>
        <p:grpSpPr>
          <a:xfrm>
            <a:off x="2179811" y="4729766"/>
            <a:ext cx="7832078" cy="1110328"/>
            <a:chOff x="2179603" y="4888792"/>
            <a:chExt cx="7798544" cy="1110328"/>
          </a:xfrm>
        </p:grpSpPr>
        <p:pic>
          <p:nvPicPr>
            <p:cNvPr id="70" name="Google Shape;70;g3577355ad18_0_63"/>
            <p:cNvPicPr preferRelativeResize="0"/>
            <p:nvPr/>
          </p:nvPicPr>
          <p:blipFill rotWithShape="1">
            <a:blip r:embed="rId4">
              <a:alphaModFix/>
            </a:blip>
            <a:srcRect/>
            <a:stretch/>
          </p:blipFill>
          <p:spPr>
            <a:xfrm>
              <a:off x="2179603" y="4888792"/>
              <a:ext cx="1468783" cy="526545"/>
            </a:xfrm>
            <a:prstGeom prst="rect">
              <a:avLst/>
            </a:prstGeom>
            <a:noFill/>
            <a:ln>
              <a:noFill/>
            </a:ln>
          </p:spPr>
        </p:pic>
        <p:pic>
          <p:nvPicPr>
            <p:cNvPr id="71" name="Google Shape;71;g3577355ad18_0_63"/>
            <p:cNvPicPr preferRelativeResize="0"/>
            <p:nvPr/>
          </p:nvPicPr>
          <p:blipFill rotWithShape="1">
            <a:blip r:embed="rId5">
              <a:alphaModFix/>
            </a:blip>
            <a:srcRect l="9995" t="21987" r="6844" b="5543"/>
            <a:stretch/>
          </p:blipFill>
          <p:spPr>
            <a:xfrm>
              <a:off x="3796545" y="4949617"/>
              <a:ext cx="1406759" cy="526545"/>
            </a:xfrm>
            <a:prstGeom prst="rect">
              <a:avLst/>
            </a:prstGeom>
            <a:noFill/>
            <a:ln>
              <a:noFill/>
            </a:ln>
          </p:spPr>
        </p:pic>
        <p:pic>
          <p:nvPicPr>
            <p:cNvPr id="72" name="Google Shape;72;g3577355ad18_0_63"/>
            <p:cNvPicPr preferRelativeResize="0"/>
            <p:nvPr/>
          </p:nvPicPr>
          <p:blipFill rotWithShape="1">
            <a:blip r:embed="rId6">
              <a:alphaModFix/>
            </a:blip>
            <a:srcRect/>
            <a:stretch/>
          </p:blipFill>
          <p:spPr>
            <a:xfrm>
              <a:off x="5134273" y="4888792"/>
              <a:ext cx="1053679" cy="602102"/>
            </a:xfrm>
            <a:prstGeom prst="rect">
              <a:avLst/>
            </a:prstGeom>
            <a:noFill/>
            <a:ln>
              <a:noFill/>
            </a:ln>
          </p:spPr>
        </p:pic>
        <p:pic>
          <p:nvPicPr>
            <p:cNvPr id="73" name="Google Shape;73;g3577355ad18_0_63"/>
            <p:cNvPicPr preferRelativeResize="0"/>
            <p:nvPr/>
          </p:nvPicPr>
          <p:blipFill rotWithShape="1">
            <a:blip r:embed="rId7">
              <a:alphaModFix/>
            </a:blip>
            <a:srcRect/>
            <a:stretch/>
          </p:blipFill>
          <p:spPr>
            <a:xfrm>
              <a:off x="6187951" y="4960895"/>
              <a:ext cx="1500530" cy="545647"/>
            </a:xfrm>
            <a:prstGeom prst="rect">
              <a:avLst/>
            </a:prstGeom>
            <a:noFill/>
            <a:ln>
              <a:noFill/>
            </a:ln>
          </p:spPr>
        </p:pic>
        <p:pic>
          <p:nvPicPr>
            <p:cNvPr id="74" name="Google Shape;74;g3577355ad18_0_63"/>
            <p:cNvPicPr preferRelativeResize="0"/>
            <p:nvPr/>
          </p:nvPicPr>
          <p:blipFill rotWithShape="1">
            <a:blip r:embed="rId8">
              <a:alphaModFix/>
            </a:blip>
            <a:srcRect l="6518" t="2903" r="6457"/>
            <a:stretch/>
          </p:blipFill>
          <p:spPr>
            <a:xfrm>
              <a:off x="7781600" y="4945247"/>
              <a:ext cx="2196547" cy="545647"/>
            </a:xfrm>
            <a:prstGeom prst="rect">
              <a:avLst/>
            </a:prstGeom>
            <a:noFill/>
            <a:ln>
              <a:noFill/>
            </a:ln>
          </p:spPr>
        </p:pic>
        <p:pic>
          <p:nvPicPr>
            <p:cNvPr id="75" name="Google Shape;75;g3577355ad18_0_63"/>
            <p:cNvPicPr preferRelativeResize="0"/>
            <p:nvPr/>
          </p:nvPicPr>
          <p:blipFill rotWithShape="1">
            <a:blip r:embed="rId9">
              <a:alphaModFix/>
            </a:blip>
            <a:srcRect/>
            <a:stretch/>
          </p:blipFill>
          <p:spPr>
            <a:xfrm>
              <a:off x="2288672" y="5654827"/>
              <a:ext cx="1679028" cy="342900"/>
            </a:xfrm>
            <a:prstGeom prst="rect">
              <a:avLst/>
            </a:prstGeom>
            <a:noFill/>
            <a:ln>
              <a:noFill/>
            </a:ln>
          </p:spPr>
        </p:pic>
        <p:pic>
          <p:nvPicPr>
            <p:cNvPr id="76" name="Google Shape;76;g3577355ad18_0_63"/>
            <p:cNvPicPr preferRelativeResize="0"/>
            <p:nvPr/>
          </p:nvPicPr>
          <p:blipFill rotWithShape="1">
            <a:blip r:embed="rId10">
              <a:alphaModFix/>
            </a:blip>
            <a:srcRect/>
            <a:stretch/>
          </p:blipFill>
          <p:spPr>
            <a:xfrm>
              <a:off x="4247100" y="5578646"/>
              <a:ext cx="2083568" cy="414346"/>
            </a:xfrm>
            <a:prstGeom prst="rect">
              <a:avLst/>
            </a:prstGeom>
            <a:noFill/>
            <a:ln>
              <a:noFill/>
            </a:ln>
          </p:spPr>
        </p:pic>
        <p:pic>
          <p:nvPicPr>
            <p:cNvPr id="77" name="Google Shape;77;g3577355ad18_0_63"/>
            <p:cNvPicPr preferRelativeResize="0"/>
            <p:nvPr/>
          </p:nvPicPr>
          <p:blipFill rotWithShape="1">
            <a:blip r:embed="rId11">
              <a:alphaModFix/>
            </a:blip>
            <a:srcRect/>
            <a:stretch/>
          </p:blipFill>
          <p:spPr>
            <a:xfrm>
              <a:off x="6500192" y="5578645"/>
              <a:ext cx="1357332" cy="414344"/>
            </a:xfrm>
            <a:prstGeom prst="rect">
              <a:avLst/>
            </a:prstGeom>
            <a:noFill/>
            <a:ln>
              <a:noFill/>
            </a:ln>
          </p:spPr>
        </p:pic>
        <p:pic>
          <p:nvPicPr>
            <p:cNvPr id="78" name="Google Shape;78;g3577355ad18_0_63"/>
            <p:cNvPicPr preferRelativeResize="0"/>
            <p:nvPr/>
          </p:nvPicPr>
          <p:blipFill rotWithShape="1">
            <a:blip r:embed="rId12">
              <a:alphaModFix/>
            </a:blip>
            <a:srcRect/>
            <a:stretch/>
          </p:blipFill>
          <p:spPr>
            <a:xfrm>
              <a:off x="8024163" y="5561390"/>
              <a:ext cx="897748" cy="414345"/>
            </a:xfrm>
            <a:prstGeom prst="rect">
              <a:avLst/>
            </a:prstGeom>
            <a:noFill/>
            <a:ln>
              <a:noFill/>
            </a:ln>
          </p:spPr>
        </p:pic>
        <p:pic>
          <p:nvPicPr>
            <p:cNvPr id="79" name="Google Shape;79;g3577355ad18_0_63"/>
            <p:cNvPicPr preferRelativeResize="0"/>
            <p:nvPr/>
          </p:nvPicPr>
          <p:blipFill rotWithShape="1">
            <a:blip r:embed="rId13">
              <a:alphaModFix/>
            </a:blip>
            <a:srcRect/>
            <a:stretch/>
          </p:blipFill>
          <p:spPr>
            <a:xfrm>
              <a:off x="9179152" y="5522870"/>
              <a:ext cx="457200" cy="476250"/>
            </a:xfrm>
            <a:prstGeom prst="rect">
              <a:avLst/>
            </a:prstGeom>
            <a:noFill/>
            <a:ln>
              <a:noFill/>
            </a:ln>
          </p:spPr>
        </p:pic>
      </p:gr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4.xml"/><Relationship Id="rId1" Type="http://schemas.openxmlformats.org/officeDocument/2006/relationships/slideLayout" Target="../slideLayouts/slideLayout3.xml"/></Relationships>
</file>

<file path=ppt/slideMasters/_rels/slideMaster3.xml.rels><?xml version="1.0" encoding="UTF-8" standalone="yes"?>
<Relationships xmlns="http://schemas.openxmlformats.org/package/2006/relationships"><Relationship Id="rId3" Type="http://schemas.openxmlformats.org/officeDocument/2006/relationships/theme" Target="../theme/theme3.xml"/><Relationship Id="rId2" Type="http://schemas.openxmlformats.org/officeDocument/2006/relationships/slideLayout" Target="../slideLayouts/slideLayout6.xml"/><Relationship Id="rId1" Type="http://schemas.openxmlformats.org/officeDocument/2006/relationships/slideLayout" Target="../slideLayouts/slideLayout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alpha val="48627"/>
          </a:srgbClr>
        </a:solidFill>
        <a:effectLst/>
      </p:bgPr>
    </p:bg>
    <p:spTree>
      <p:nvGrpSpPr>
        <p:cNvPr id="1" name="Shape 9"/>
        <p:cNvGrpSpPr/>
        <p:nvPr/>
      </p:nvGrpSpPr>
      <p:grpSpPr>
        <a:xfrm>
          <a:off x="0" y="0"/>
          <a:ext cx="0" cy="0"/>
          <a:chOff x="0" y="0"/>
          <a:chExt cx="0" cy="0"/>
        </a:xfrm>
      </p:grpSpPr>
      <p:sp>
        <p:nvSpPr>
          <p:cNvPr id="10" name="Google Shape;10;p10"/>
          <p:cNvSpPr txBox="1">
            <a:spLocks noGrp="1"/>
          </p:cNvSpPr>
          <p:nvPr>
            <p:ph type="title"/>
          </p:nvPr>
        </p:nvSpPr>
        <p:spPr>
          <a:xfrm>
            <a:off x="838200" y="365129"/>
            <a:ext cx="105156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11" name="Google Shape;11;p10"/>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2" name="Google Shape;12;p10"/>
          <p:cNvSpPr txBox="1">
            <a:spLocks noGrp="1"/>
          </p:cNvSpPr>
          <p:nvPr>
            <p:ph type="dt" idx="10"/>
          </p:nvPr>
        </p:nvSpPr>
        <p:spPr>
          <a:xfrm>
            <a:off x="838200" y="6356354"/>
            <a:ext cx="2743200" cy="365125"/>
          </a:xfrm>
          <a:prstGeom prst="rect">
            <a:avLst/>
          </a:prstGeom>
          <a:noFill/>
          <a:ln>
            <a:noFill/>
          </a:ln>
        </p:spPr>
        <p:txBody>
          <a:bodyPr spcFirstLastPara="1" wrap="square" lIns="91425" tIns="45700" rIns="91425" bIns="45700" anchor="ctr"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rgbClr val="898989"/>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13" name="Google Shape;13;p10"/>
          <p:cNvSpPr txBox="1">
            <a:spLocks noGrp="1"/>
          </p:cNvSpPr>
          <p:nvPr>
            <p:ph type="ftr" idx="11"/>
          </p:nvPr>
        </p:nvSpPr>
        <p:spPr>
          <a:xfrm>
            <a:off x="4038600" y="6356354"/>
            <a:ext cx="4114800" cy="365125"/>
          </a:xfrm>
          <a:prstGeom prst="rect">
            <a:avLst/>
          </a:prstGeom>
          <a:noFill/>
          <a:ln>
            <a:noFill/>
          </a:ln>
        </p:spPr>
        <p:txBody>
          <a:bodyPr spcFirstLastPara="1" wrap="square" lIns="91425" tIns="45700" rIns="91425" bIns="45700" anchor="ctr" anchorCtr="0">
            <a:noAutofit/>
          </a:bodyPr>
          <a:lstStyle>
            <a:lvl1pPr marR="0" lvl="0" algn="ctr" rtl="0">
              <a:lnSpc>
                <a:spcPct val="100000"/>
              </a:lnSpc>
              <a:spcBef>
                <a:spcPts val="0"/>
              </a:spcBef>
              <a:spcAft>
                <a:spcPts val="0"/>
              </a:spcAft>
              <a:buClr>
                <a:srgbClr val="000000"/>
              </a:buClr>
              <a:buSzPts val="1400"/>
              <a:buFont typeface="Arial"/>
              <a:buNone/>
              <a:defRPr sz="1200" b="0" i="0" u="none" strike="noStrike" cap="none">
                <a:solidFill>
                  <a:srgbClr val="898989"/>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14" name="Google Shape;14;p10"/>
          <p:cNvSpPr txBox="1">
            <a:spLocks noGrp="1"/>
          </p:cNvSpPr>
          <p:nvPr>
            <p:ph type="sldNum" idx="12"/>
          </p:nvPr>
        </p:nvSpPr>
        <p:spPr>
          <a:xfrm>
            <a:off x="8610600" y="6356354"/>
            <a:ext cx="2743200" cy="365125"/>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lt2">
            <a:alpha val="0"/>
          </a:schemeClr>
        </a:solidFill>
        <a:effectLst/>
      </p:bgPr>
    </p:bg>
    <p:spTree>
      <p:nvGrpSpPr>
        <p:cNvPr id="1" name="Shape 34"/>
        <p:cNvGrpSpPr/>
        <p:nvPr/>
      </p:nvGrpSpPr>
      <p:grpSpPr>
        <a:xfrm>
          <a:off x="0" y="0"/>
          <a:ext cx="0" cy="0"/>
          <a:chOff x="0" y="0"/>
          <a:chExt cx="0" cy="0"/>
        </a:xfrm>
      </p:grpSpPr>
      <p:sp>
        <p:nvSpPr>
          <p:cNvPr id="35" name="Google Shape;35;p13"/>
          <p:cNvSpPr/>
          <p:nvPr/>
        </p:nvSpPr>
        <p:spPr>
          <a:xfrm>
            <a:off x="0" y="0"/>
            <a:ext cx="12192000" cy="797521"/>
          </a:xfrm>
          <a:prstGeom prst="rect">
            <a:avLst/>
          </a:prstGeom>
          <a:solidFill>
            <a:schemeClr val="accent3"/>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Open Sans"/>
              <a:ea typeface="Open Sans"/>
              <a:cs typeface="Open Sans"/>
              <a:sym typeface="Open Sans"/>
            </a:endParaRPr>
          </a:p>
        </p:txBody>
      </p:sp>
      <p:sp>
        <p:nvSpPr>
          <p:cNvPr id="36" name="Google Shape;36;p13"/>
          <p:cNvSpPr txBox="1">
            <a:spLocks noGrp="1"/>
          </p:cNvSpPr>
          <p:nvPr>
            <p:ph type="title"/>
          </p:nvPr>
        </p:nvSpPr>
        <p:spPr>
          <a:xfrm>
            <a:off x="97970" y="81642"/>
            <a:ext cx="11944351" cy="715879"/>
          </a:xfrm>
          <a:prstGeom prst="rect">
            <a:avLst/>
          </a:prstGeom>
          <a:noFill/>
          <a:ln>
            <a:noFill/>
          </a:ln>
        </p:spPr>
        <p:txBody>
          <a:bodyPr spcFirstLastPara="1" wrap="square" lIns="54000" tIns="54000" rIns="54000" bIns="54000" anchor="ctr" anchorCtr="0">
            <a:noAutofit/>
          </a:bodyPr>
          <a:lstStyle>
            <a:lvl1pPr marR="0" lvl="0" algn="l" rtl="0">
              <a:lnSpc>
                <a:spcPct val="90000"/>
              </a:lnSpc>
              <a:spcBef>
                <a:spcPts val="0"/>
              </a:spcBef>
              <a:spcAft>
                <a:spcPts val="0"/>
              </a:spcAft>
              <a:buClr>
                <a:schemeClr val="lt2"/>
              </a:buClr>
              <a:buSzPts val="3800"/>
              <a:buFont typeface="Calibri"/>
              <a:buNone/>
              <a:defRPr sz="3800" b="0" i="0" u="none" strike="noStrike" cap="none">
                <a:solidFill>
                  <a:schemeClr val="lt2"/>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sldLayoutIdLst>
    <p:sldLayoutId id="2147483652" r:id="rId1"/>
    <p:sldLayoutId id="2147483653" r:id="rId2"/>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extLst>
    <p:ext uri="{27BBF7A9-308A-43DC-89C8-2F10F3537804}">
      <p15:sldGuideLst xmlns:p15="http://schemas.microsoft.com/office/powerpoint/2012/main">
        <p15:guide id="1" orient="horz" pos="2160">
          <p15:clr>
            <a:srgbClr val="F26B43"/>
          </p15:clr>
        </p15:guide>
        <p15:guide id="2" pos="3840">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lt2">
            <a:alpha val="0"/>
          </a:schemeClr>
        </a:solidFill>
        <a:effectLst/>
      </p:bgPr>
    </p:bg>
    <p:spTree>
      <p:nvGrpSpPr>
        <p:cNvPr id="1" name="Shape 57"/>
        <p:cNvGrpSpPr/>
        <p:nvPr/>
      </p:nvGrpSpPr>
      <p:grpSpPr>
        <a:xfrm>
          <a:off x="0" y="0"/>
          <a:ext cx="0" cy="0"/>
          <a:chOff x="0" y="0"/>
          <a:chExt cx="0" cy="0"/>
        </a:xfrm>
      </p:grpSpPr>
      <p:sp>
        <p:nvSpPr>
          <p:cNvPr id="58" name="Google Shape;58;g3577355ad18_0_57"/>
          <p:cNvSpPr/>
          <p:nvPr/>
        </p:nvSpPr>
        <p:spPr>
          <a:xfrm>
            <a:off x="0" y="0"/>
            <a:ext cx="12192000" cy="797400"/>
          </a:xfrm>
          <a:prstGeom prst="rect">
            <a:avLst/>
          </a:prstGeom>
          <a:solidFill>
            <a:schemeClr val="accent3"/>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Open Sans"/>
              <a:ea typeface="Open Sans"/>
              <a:cs typeface="Open Sans"/>
              <a:sym typeface="Open Sans"/>
            </a:endParaRPr>
          </a:p>
        </p:txBody>
      </p:sp>
      <p:sp>
        <p:nvSpPr>
          <p:cNvPr id="59" name="Google Shape;59;g3577355ad18_0_57"/>
          <p:cNvSpPr txBox="1">
            <a:spLocks noGrp="1"/>
          </p:cNvSpPr>
          <p:nvPr>
            <p:ph type="title"/>
          </p:nvPr>
        </p:nvSpPr>
        <p:spPr>
          <a:xfrm>
            <a:off x="97970" y="81642"/>
            <a:ext cx="11944500" cy="715800"/>
          </a:xfrm>
          <a:prstGeom prst="rect">
            <a:avLst/>
          </a:prstGeom>
          <a:noFill/>
          <a:ln>
            <a:noFill/>
          </a:ln>
        </p:spPr>
        <p:txBody>
          <a:bodyPr spcFirstLastPara="1" wrap="square" lIns="54000" tIns="54000" rIns="54000" bIns="54000" anchor="ctr" anchorCtr="0">
            <a:noAutofit/>
          </a:bodyPr>
          <a:lstStyle>
            <a:lvl1pPr marR="0" lvl="0" algn="l">
              <a:lnSpc>
                <a:spcPct val="90000"/>
              </a:lnSpc>
              <a:spcBef>
                <a:spcPts val="0"/>
              </a:spcBef>
              <a:spcAft>
                <a:spcPts val="0"/>
              </a:spcAft>
              <a:buClr>
                <a:schemeClr val="lt2"/>
              </a:buClr>
              <a:buSzPts val="3800"/>
              <a:buFont typeface="Calibri"/>
              <a:buNone/>
              <a:defRPr sz="3800" b="0" i="0" u="none" strike="noStrike" cap="none">
                <a:solidFill>
                  <a:schemeClr val="lt2"/>
                </a:solidFill>
                <a:latin typeface="Calibri"/>
                <a:ea typeface="Calibri"/>
                <a:cs typeface="Calibri"/>
                <a:sym typeface="Calibri"/>
              </a:defRPr>
            </a:lvl1pPr>
            <a:lvl2pPr marR="0" lvl="1" algn="l">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sldLayoutIdLst>
    <p:sldLayoutId id="2147483655" r:id="rId1"/>
    <p:sldLayoutId id="2147483656" r:id="rId2"/>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extLst>
    <p:ext uri="{27BBF7A9-308A-43DC-89C8-2F10F3537804}">
      <p15:sldGuideLst xmlns:p15="http://schemas.microsoft.com/office/powerpoint/2012/main">
        <p15:guide id="1" orient="horz" pos="2160">
          <p15:clr>
            <a:srgbClr val="F26B43"/>
          </p15:clr>
        </p15:guide>
        <p15:guide id="2" pos="3840">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hyperlink" Target="https://www.openaccessgovernment.org/gender-inequality-computer-science-early-elementary-school-years/159177/" TargetMode="External"/><Relationship Id="rId2" Type="http://schemas.openxmlformats.org/officeDocument/2006/relationships/notesSlide" Target="../notesSlides/notesSlide15.xml"/><Relationship Id="rId1" Type="http://schemas.openxmlformats.org/officeDocument/2006/relationships/slideLayout" Target="../slideLayouts/slideLayout3.xml"/><Relationship Id="rId4" Type="http://schemas.openxmlformats.org/officeDocument/2006/relationships/image" Target="../media/image25.pn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3" Type="http://schemas.openxmlformats.org/officeDocument/2006/relationships/hyperlink" Target="https://www.cwjobs.co.uk/advice/importance-of-female-role-models-in-stem" TargetMode="External"/><Relationship Id="rId2" Type="http://schemas.openxmlformats.org/officeDocument/2006/relationships/notesSlide" Target="../notesSlides/notesSlide17.xml"/><Relationship Id="rId1" Type="http://schemas.openxmlformats.org/officeDocument/2006/relationships/slideLayout" Target="../slideLayouts/slideLayout3.xml"/><Relationship Id="rId4" Type="http://schemas.openxmlformats.org/officeDocument/2006/relationships/image" Target="../media/image26.png"/></Relationships>
</file>

<file path=ppt/slides/_rels/slide18.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3" Type="http://schemas.openxmlformats.org/officeDocument/2006/relationships/hyperlink" Target="http://chicagounbound.uchicago.edu/uclf/vol1989/iss1/8" TargetMode="External"/><Relationship Id="rId7" Type="http://schemas.openxmlformats.org/officeDocument/2006/relationships/hyperlink" Target="https://doi.org/10.1080/03055698.2016.1160821" TargetMode="External"/><Relationship Id="rId2" Type="http://schemas.openxmlformats.org/officeDocument/2006/relationships/notesSlide" Target="../notesSlides/notesSlide21.xml"/><Relationship Id="rId1" Type="http://schemas.openxmlformats.org/officeDocument/2006/relationships/slideLayout" Target="../slideLayouts/slideLayout3.xml"/><Relationship Id="rId6" Type="http://schemas.openxmlformats.org/officeDocument/2006/relationships/hyperlink" Target="https://doi.org/10.2307/4352498" TargetMode="External"/><Relationship Id="rId5" Type="http://schemas.openxmlformats.org/officeDocument/2006/relationships/hyperlink" Target="https://doi.org/10.1007/978-1-4614-3185-5_32" TargetMode="External"/><Relationship Id="rId4" Type="http://schemas.openxmlformats.org/officeDocument/2006/relationships/hyperlink" Target="https://doi.org/10.1111/j.1467-9752.1982.tb00611.x" TargetMode="External"/></Relationships>
</file>

<file path=ppt/slides/_rels/slide22.xml.rels><?xml version="1.0" encoding="UTF-8" standalone="yes"?>
<Relationships xmlns="http://schemas.openxmlformats.org/package/2006/relationships"><Relationship Id="rId8" Type="http://schemas.openxmlformats.org/officeDocument/2006/relationships/image" Target="../media/image11.png"/><Relationship Id="rId13" Type="http://schemas.openxmlformats.org/officeDocument/2006/relationships/hyperlink" Target="https://tinker-project.eu/elearning/" TargetMode="External"/><Relationship Id="rId3" Type="http://schemas.openxmlformats.org/officeDocument/2006/relationships/image" Target="../media/image6.png"/><Relationship Id="rId7" Type="http://schemas.openxmlformats.org/officeDocument/2006/relationships/image" Target="../media/image10.png"/><Relationship Id="rId12" Type="http://schemas.openxmlformats.org/officeDocument/2006/relationships/image" Target="../media/image15.png"/><Relationship Id="rId2" Type="http://schemas.openxmlformats.org/officeDocument/2006/relationships/notesSlide" Target="../notesSlides/notesSlide22.xml"/><Relationship Id="rId1" Type="http://schemas.openxmlformats.org/officeDocument/2006/relationships/slideLayout" Target="../slideLayouts/slideLayout6.xml"/><Relationship Id="rId6" Type="http://schemas.openxmlformats.org/officeDocument/2006/relationships/image" Target="../media/image9.png"/><Relationship Id="rId11" Type="http://schemas.openxmlformats.org/officeDocument/2006/relationships/image" Target="../media/image14.png"/><Relationship Id="rId5" Type="http://schemas.openxmlformats.org/officeDocument/2006/relationships/image" Target="../media/image8.jpg"/><Relationship Id="rId15" Type="http://schemas.openxmlformats.org/officeDocument/2006/relationships/hyperlink" Target="https://creativecommons.org/licenses/by-nc-nd/4.0/" TargetMode="External"/><Relationship Id="rId10" Type="http://schemas.openxmlformats.org/officeDocument/2006/relationships/image" Target="../media/image13.png"/><Relationship Id="rId4" Type="http://schemas.openxmlformats.org/officeDocument/2006/relationships/image" Target="../media/image7.png"/><Relationship Id="rId9" Type="http://schemas.openxmlformats.org/officeDocument/2006/relationships/image" Target="../media/image12.png"/><Relationship Id="rId14" Type="http://schemas.openxmlformats.org/officeDocument/2006/relationships/image" Target="../media/image28.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9.xml"/><Relationship Id="rId1" Type="http://schemas.openxmlformats.org/officeDocument/2006/relationships/slideLayout" Target="../slideLayouts/slideLayout3.xml"/><Relationship Id="rId4" Type="http://schemas.openxmlformats.org/officeDocument/2006/relationships/image" Target="../media/image2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83"/>
        <p:cNvGrpSpPr/>
        <p:nvPr/>
      </p:nvGrpSpPr>
      <p:grpSpPr>
        <a:xfrm>
          <a:off x="0" y="0"/>
          <a:ext cx="0" cy="0"/>
          <a:chOff x="0" y="0"/>
          <a:chExt cx="0" cy="0"/>
        </a:xfrm>
      </p:grpSpPr>
      <p:sp>
        <p:nvSpPr>
          <p:cNvPr id="84" name="Google Shape;84;p3"/>
          <p:cNvSpPr txBox="1">
            <a:spLocks noGrp="1"/>
          </p:cNvSpPr>
          <p:nvPr>
            <p:ph type="ctrTitle"/>
          </p:nvPr>
        </p:nvSpPr>
        <p:spPr>
          <a:xfrm>
            <a:off x="374726" y="2184268"/>
            <a:ext cx="6914700" cy="1334100"/>
          </a:xfrm>
          <a:prstGeom prst="rect">
            <a:avLst/>
          </a:prstGeom>
          <a:noFill/>
          <a:ln>
            <a:noFill/>
          </a:ln>
        </p:spPr>
        <p:txBody>
          <a:bodyPr spcFirstLastPara="1" wrap="square" lIns="91425" tIns="45700" rIns="91425" bIns="45700" anchor="ctr" anchorCtr="0">
            <a:normAutofit fontScale="90000"/>
          </a:bodyPr>
          <a:lstStyle/>
          <a:p>
            <a:pPr marL="0" lvl="0" indent="0" algn="l" rtl="0">
              <a:lnSpc>
                <a:spcPct val="90000"/>
              </a:lnSpc>
              <a:spcBef>
                <a:spcPts val="0"/>
              </a:spcBef>
              <a:spcAft>
                <a:spcPts val="0"/>
              </a:spcAft>
              <a:buClr>
                <a:schemeClr val="dk1"/>
              </a:buClr>
              <a:buSzPct val="69444"/>
              <a:buFont typeface="Calibri"/>
              <a:buNone/>
            </a:pPr>
            <a:r>
              <a:rPr lang="hr-HR" noProof="0" dirty="0"/>
              <a:t>WP3: Obučavanje učitelja za autentično i rodno uključivo informatičko obrazovanje</a:t>
            </a:r>
          </a:p>
        </p:txBody>
      </p:sp>
      <p:sp>
        <p:nvSpPr>
          <p:cNvPr id="85" name="Google Shape;85;p3"/>
          <p:cNvSpPr txBox="1">
            <a:spLocks noGrp="1"/>
          </p:cNvSpPr>
          <p:nvPr>
            <p:ph type="subTitle" idx="1"/>
          </p:nvPr>
        </p:nvSpPr>
        <p:spPr>
          <a:xfrm>
            <a:off x="401324" y="3651830"/>
            <a:ext cx="6893100" cy="1292700"/>
          </a:xfrm>
          <a:prstGeom prst="rect">
            <a:avLst/>
          </a:prstGeom>
          <a:noFill/>
          <a:ln>
            <a:noFill/>
          </a:ln>
        </p:spPr>
        <p:txBody>
          <a:bodyPr spcFirstLastPara="1" wrap="square" lIns="91425" tIns="45700" rIns="91425" bIns="45700" anchor="ctr" anchorCtr="0">
            <a:normAutofit/>
          </a:bodyPr>
          <a:lstStyle/>
          <a:p>
            <a:pPr marL="457200" lvl="0" indent="-406400" algn="l" rtl="0">
              <a:spcBef>
                <a:spcPts val="1000"/>
              </a:spcBef>
              <a:spcAft>
                <a:spcPts val="0"/>
              </a:spcAft>
              <a:buClr>
                <a:schemeClr val="dk1"/>
              </a:buClr>
              <a:buSzPts val="1600"/>
              <a:buNone/>
            </a:pPr>
            <a:r>
              <a:rPr lang="hr-HR" noProof="0" dirty="0"/>
              <a:t>TINKER trening za učitelje koji poučavaju učenike starosti 10 do 12 godina</a:t>
            </a:r>
          </a:p>
          <a:p>
            <a:pPr marL="457200" lvl="0" indent="-406400" algn="l" rtl="0">
              <a:lnSpc>
                <a:spcPct val="90000"/>
              </a:lnSpc>
              <a:spcBef>
                <a:spcPts val="1000"/>
              </a:spcBef>
              <a:spcAft>
                <a:spcPts val="0"/>
              </a:spcAft>
              <a:buClr>
                <a:schemeClr val="dk1"/>
              </a:buClr>
              <a:buSzPts val="1600"/>
              <a:buNone/>
            </a:pPr>
            <a:endParaRPr lang="hr-HR" noProof="0"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56"/>
        <p:cNvGrpSpPr/>
        <p:nvPr/>
      </p:nvGrpSpPr>
      <p:grpSpPr>
        <a:xfrm>
          <a:off x="0" y="0"/>
          <a:ext cx="0" cy="0"/>
          <a:chOff x="0" y="0"/>
          <a:chExt cx="0" cy="0"/>
        </a:xfrm>
      </p:grpSpPr>
      <p:sp>
        <p:nvSpPr>
          <p:cNvPr id="157" name="Google Shape;157;g34b85d504c5_0_23"/>
          <p:cNvSpPr txBox="1">
            <a:spLocks noGrp="1"/>
          </p:cNvSpPr>
          <p:nvPr>
            <p:ph type="title"/>
          </p:nvPr>
        </p:nvSpPr>
        <p:spPr>
          <a:xfrm>
            <a:off x="97970" y="81642"/>
            <a:ext cx="11944500" cy="715800"/>
          </a:xfrm>
          <a:prstGeom prst="rect">
            <a:avLst/>
          </a:prstGeom>
        </p:spPr>
        <p:txBody>
          <a:bodyPr spcFirstLastPara="1" wrap="square" lIns="54000" tIns="54000" rIns="54000" bIns="54000" anchor="ctr" anchorCtr="0">
            <a:noAutofit/>
          </a:bodyPr>
          <a:lstStyle/>
          <a:p>
            <a:pPr marL="0" lvl="0" indent="0" algn="l" rtl="0">
              <a:spcBef>
                <a:spcPts val="0"/>
              </a:spcBef>
              <a:spcAft>
                <a:spcPts val="0"/>
              </a:spcAft>
              <a:buNone/>
            </a:pPr>
            <a:r>
              <a:rPr lang="hr-HR" noProof="0" dirty="0"/>
              <a:t>Temelj: principi autentičnog učenja - 3</a:t>
            </a:r>
          </a:p>
        </p:txBody>
      </p:sp>
      <p:sp>
        <p:nvSpPr>
          <p:cNvPr id="158" name="Google Shape;158;g34b85d504c5_0_23"/>
          <p:cNvSpPr txBox="1">
            <a:spLocks noGrp="1"/>
          </p:cNvSpPr>
          <p:nvPr>
            <p:ph type="body" idx="1"/>
          </p:nvPr>
        </p:nvSpPr>
        <p:spPr>
          <a:xfrm>
            <a:off x="97973" y="881750"/>
            <a:ext cx="5997900" cy="5870100"/>
          </a:xfrm>
          <a:prstGeom prst="rect">
            <a:avLst/>
          </a:prstGeom>
        </p:spPr>
        <p:txBody>
          <a:bodyPr spcFirstLastPara="1" wrap="square" lIns="91425" tIns="45700" rIns="91425" bIns="45700" anchor="t" anchorCtr="0">
            <a:noAutofit/>
          </a:bodyPr>
          <a:lstStyle/>
          <a:p>
            <a:pPr marL="457200" lvl="0" indent="0" algn="l" rtl="0">
              <a:spcBef>
                <a:spcPts val="1000"/>
              </a:spcBef>
              <a:spcAft>
                <a:spcPts val="0"/>
              </a:spcAft>
              <a:buNone/>
            </a:pPr>
            <a:endParaRPr lang="hr-HR" sz="2300" b="1" noProof="0" dirty="0"/>
          </a:p>
          <a:p>
            <a:pPr marL="457200" lvl="0" indent="-374650" algn="l" rtl="0">
              <a:spcBef>
                <a:spcPts val="1000"/>
              </a:spcBef>
              <a:spcAft>
                <a:spcPts val="0"/>
              </a:spcAft>
              <a:buSzPts val="2300"/>
              <a:buChar char="●"/>
            </a:pPr>
            <a:r>
              <a:rPr lang="hr-HR" sz="2300" b="1" noProof="0" dirty="0"/>
              <a:t>Višestruke perspektive: </a:t>
            </a:r>
            <a:r>
              <a:rPr lang="hr-HR" sz="2300" noProof="0" dirty="0"/>
              <a:t>Prilika za usvajanje različitih uloga i sagledavanje stvari iz različitih gledišta.</a:t>
            </a:r>
            <a:endParaRPr lang="hr-HR" sz="2300" noProof="0" dirty="0">
              <a:solidFill>
                <a:schemeClr val="dk1"/>
              </a:solidFill>
            </a:endParaRPr>
          </a:p>
          <a:p>
            <a:pPr marL="1371600" lvl="0" indent="0" algn="l" rtl="0">
              <a:spcBef>
                <a:spcPts val="1000"/>
              </a:spcBef>
              <a:spcAft>
                <a:spcPts val="0"/>
              </a:spcAft>
              <a:buNone/>
            </a:pPr>
            <a:endParaRPr lang="hr-HR" sz="2300" noProof="0" dirty="0"/>
          </a:p>
          <a:p>
            <a:pPr marL="1371600" lvl="0" indent="0" algn="l" rtl="0">
              <a:spcBef>
                <a:spcPts val="1000"/>
              </a:spcBef>
              <a:spcAft>
                <a:spcPts val="0"/>
              </a:spcAft>
              <a:buNone/>
            </a:pPr>
            <a:endParaRPr lang="hr-HR" sz="2300" noProof="0" dirty="0"/>
          </a:p>
          <a:p>
            <a:pPr marL="1371600" lvl="0" indent="0" algn="l" rtl="0">
              <a:spcBef>
                <a:spcPts val="1000"/>
              </a:spcBef>
              <a:spcAft>
                <a:spcPts val="0"/>
              </a:spcAft>
              <a:buNone/>
            </a:pPr>
            <a:endParaRPr lang="hr-HR" sz="2300" noProof="0" dirty="0"/>
          </a:p>
          <a:p>
            <a:pPr marL="457200" lvl="0" indent="-374650" algn="l" rtl="0">
              <a:spcBef>
                <a:spcPts val="1000"/>
              </a:spcBef>
              <a:spcAft>
                <a:spcPts val="0"/>
              </a:spcAft>
              <a:buSzPts val="2300"/>
              <a:buChar char="●"/>
            </a:pPr>
            <a:r>
              <a:rPr lang="hr-HR" sz="2300" b="1" noProof="0" dirty="0"/>
              <a:t>Suradnja: </a:t>
            </a:r>
            <a:r>
              <a:rPr lang="hr-HR" sz="2300" noProof="0" dirty="0"/>
              <a:t>Zadaci namijenjeni grupama, parovima ili timovima, pri čemu je za uspjeh važan doprinos cijelog tima.</a:t>
            </a:r>
          </a:p>
        </p:txBody>
      </p:sp>
      <p:sp>
        <p:nvSpPr>
          <p:cNvPr id="160" name="Google Shape;160;g34b85d504c5_0_23"/>
          <p:cNvSpPr txBox="1"/>
          <p:nvPr/>
        </p:nvSpPr>
        <p:spPr>
          <a:xfrm>
            <a:off x="9551775" y="6443725"/>
            <a:ext cx="2640300" cy="3459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hr-HR" i="1" noProof="0" dirty="0">
                <a:latin typeface="Calibri"/>
                <a:ea typeface="Calibri"/>
                <a:cs typeface="Calibri"/>
                <a:sym typeface="Calibri"/>
              </a:rPr>
              <a:t>Izvor slike: </a:t>
            </a:r>
            <a:r>
              <a:rPr lang="hr-HR" i="1" noProof="0" dirty="0" err="1">
                <a:latin typeface="Calibri"/>
                <a:ea typeface="Calibri"/>
                <a:cs typeface="Calibri"/>
                <a:sym typeface="Calibri"/>
              </a:rPr>
              <a:t>Freepik</a:t>
            </a:r>
            <a:endParaRPr lang="hr-HR" i="1" noProof="0" dirty="0">
              <a:latin typeface="Calibri"/>
              <a:ea typeface="Calibri"/>
              <a:cs typeface="Calibri"/>
              <a:sym typeface="Calibri"/>
            </a:endParaRPr>
          </a:p>
        </p:txBody>
      </p:sp>
      <p:pic>
        <p:nvPicPr>
          <p:cNvPr id="2" name="Picture 1">
            <a:extLst>
              <a:ext uri="{FF2B5EF4-FFF2-40B4-BE49-F238E27FC236}">
                <a16:creationId xmlns:a16="http://schemas.microsoft.com/office/drawing/2014/main" id="{3687F71E-5B0A-E915-B888-D9EB10B271ED}"/>
              </a:ext>
            </a:extLst>
          </p:cNvPr>
          <p:cNvPicPr>
            <a:picLocks noChangeAspect="1"/>
          </p:cNvPicPr>
          <p:nvPr/>
        </p:nvPicPr>
        <p:blipFill>
          <a:blip r:embed="rId3"/>
          <a:stretch>
            <a:fillRect/>
          </a:stretch>
        </p:blipFill>
        <p:spPr>
          <a:xfrm>
            <a:off x="6870348" y="1701800"/>
            <a:ext cx="4874901" cy="3454400"/>
          </a:xfrm>
          <a:prstGeom prst="rect">
            <a:avLst/>
          </a:prstGeom>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65"/>
        <p:cNvGrpSpPr/>
        <p:nvPr/>
      </p:nvGrpSpPr>
      <p:grpSpPr>
        <a:xfrm>
          <a:off x="0" y="0"/>
          <a:ext cx="0" cy="0"/>
          <a:chOff x="0" y="0"/>
          <a:chExt cx="0" cy="0"/>
        </a:xfrm>
      </p:grpSpPr>
      <p:sp>
        <p:nvSpPr>
          <p:cNvPr id="166" name="Google Shape;166;g34b85d504c5_0_33"/>
          <p:cNvSpPr txBox="1">
            <a:spLocks noGrp="1"/>
          </p:cNvSpPr>
          <p:nvPr>
            <p:ph type="title"/>
          </p:nvPr>
        </p:nvSpPr>
        <p:spPr>
          <a:xfrm>
            <a:off x="97970" y="81642"/>
            <a:ext cx="11944500" cy="715800"/>
          </a:xfrm>
          <a:prstGeom prst="rect">
            <a:avLst/>
          </a:prstGeom>
        </p:spPr>
        <p:txBody>
          <a:bodyPr spcFirstLastPara="1" wrap="square" lIns="54000" tIns="54000" rIns="54000" bIns="54000" anchor="ctr" anchorCtr="0">
            <a:noAutofit/>
          </a:bodyPr>
          <a:lstStyle/>
          <a:p>
            <a:pPr marL="0" lvl="0" indent="0" algn="l" rtl="0">
              <a:spcBef>
                <a:spcPts val="0"/>
              </a:spcBef>
              <a:spcAft>
                <a:spcPts val="0"/>
              </a:spcAft>
              <a:buNone/>
            </a:pPr>
            <a:r>
              <a:rPr lang="hr-HR" noProof="0" dirty="0"/>
              <a:t>Temelj: principi autentičnog učenja - 4</a:t>
            </a:r>
          </a:p>
        </p:txBody>
      </p:sp>
      <p:sp>
        <p:nvSpPr>
          <p:cNvPr id="167" name="Google Shape;167;g34b85d504c5_0_33"/>
          <p:cNvSpPr txBox="1">
            <a:spLocks noGrp="1"/>
          </p:cNvSpPr>
          <p:nvPr>
            <p:ph type="body" idx="1"/>
          </p:nvPr>
        </p:nvSpPr>
        <p:spPr>
          <a:xfrm>
            <a:off x="97975" y="881750"/>
            <a:ext cx="6432000" cy="5870100"/>
          </a:xfrm>
          <a:prstGeom prst="rect">
            <a:avLst/>
          </a:prstGeom>
        </p:spPr>
        <p:txBody>
          <a:bodyPr spcFirstLastPara="1" wrap="square" lIns="91425" tIns="45700" rIns="91425" bIns="45700" anchor="t" anchorCtr="0">
            <a:noAutofit/>
          </a:bodyPr>
          <a:lstStyle/>
          <a:p>
            <a:pPr lvl="0" indent="-374650">
              <a:buSzPts val="2300"/>
              <a:buChar char="●"/>
            </a:pPr>
            <a:r>
              <a:rPr lang="hr-HR" sz="2300" b="1" noProof="0" dirty="0"/>
              <a:t>Artikulacija: </a:t>
            </a:r>
            <a:r>
              <a:rPr lang="hr-HR" sz="2400" noProof="0" dirty="0"/>
              <a:t>Prilika za izražavanje misli i rezultata, javno predstavljanje argumenata te postizanje razumijevanja kroz društvenu interakciju.</a:t>
            </a:r>
            <a:endParaRPr lang="hr-HR" sz="2300" noProof="0" dirty="0">
              <a:solidFill>
                <a:schemeClr val="dk1"/>
              </a:solidFill>
            </a:endParaRPr>
          </a:p>
          <a:p>
            <a:pPr marL="1371600" lvl="0" indent="0" algn="l" rtl="0">
              <a:spcBef>
                <a:spcPts val="1000"/>
              </a:spcBef>
              <a:spcAft>
                <a:spcPts val="0"/>
              </a:spcAft>
              <a:buNone/>
            </a:pPr>
            <a:endParaRPr lang="hr-HR" sz="2300" noProof="0" dirty="0">
              <a:solidFill>
                <a:schemeClr val="dk1"/>
              </a:solidFill>
            </a:endParaRPr>
          </a:p>
          <a:p>
            <a:pPr marL="1371600" lvl="0" indent="0" algn="l" rtl="0">
              <a:spcBef>
                <a:spcPts val="1000"/>
              </a:spcBef>
              <a:spcAft>
                <a:spcPts val="0"/>
              </a:spcAft>
              <a:buNone/>
            </a:pPr>
            <a:endParaRPr lang="hr-HR" sz="2300" noProof="0" dirty="0">
              <a:solidFill>
                <a:schemeClr val="dk1"/>
              </a:solidFill>
            </a:endParaRPr>
          </a:p>
          <a:p>
            <a:pPr marL="1371600" lvl="0" indent="0" algn="l" rtl="0">
              <a:spcBef>
                <a:spcPts val="1000"/>
              </a:spcBef>
              <a:spcAft>
                <a:spcPts val="0"/>
              </a:spcAft>
              <a:buNone/>
            </a:pPr>
            <a:endParaRPr lang="hr-HR" sz="2300" noProof="0" dirty="0">
              <a:solidFill>
                <a:schemeClr val="dk1"/>
              </a:solidFill>
            </a:endParaRPr>
          </a:p>
          <a:p>
            <a:pPr marL="1371600" lvl="0" indent="0" algn="l" rtl="0">
              <a:spcBef>
                <a:spcPts val="1000"/>
              </a:spcBef>
              <a:spcAft>
                <a:spcPts val="0"/>
              </a:spcAft>
              <a:buNone/>
            </a:pPr>
            <a:endParaRPr lang="hr-HR" sz="2300" noProof="0" dirty="0">
              <a:solidFill>
                <a:schemeClr val="dk1"/>
              </a:solidFill>
            </a:endParaRPr>
          </a:p>
          <a:p>
            <a:pPr lvl="0" indent="-374650">
              <a:spcBef>
                <a:spcPts val="0"/>
              </a:spcBef>
              <a:buSzPts val="2300"/>
              <a:buChar char="●"/>
            </a:pPr>
            <a:r>
              <a:rPr lang="hr-HR" sz="2300" b="1" noProof="0" dirty="0"/>
              <a:t>Refleksija: </a:t>
            </a:r>
            <a:r>
              <a:rPr lang="hr-HR" sz="2400" noProof="0" dirty="0"/>
              <a:t>Prilika za razmišljanje, promišljanje i raspravu o odlukama, bilo tijekom donošenja odluka (refleksija u akciji) ili nakon njih (refleksija o akciji) – refleksija je također i društveni proces.</a:t>
            </a:r>
            <a:endParaRPr lang="hr-HR" sz="2300" noProof="0" dirty="0"/>
          </a:p>
        </p:txBody>
      </p:sp>
      <p:sp>
        <p:nvSpPr>
          <p:cNvPr id="170" name="Google Shape;170;g34b85d504c5_0_33"/>
          <p:cNvSpPr txBox="1"/>
          <p:nvPr/>
        </p:nvSpPr>
        <p:spPr>
          <a:xfrm>
            <a:off x="9551775" y="6443725"/>
            <a:ext cx="2640300" cy="3459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hr-HR" i="1" noProof="0" dirty="0">
                <a:latin typeface="Calibri"/>
                <a:ea typeface="Calibri"/>
                <a:cs typeface="Calibri"/>
                <a:sym typeface="Calibri"/>
              </a:rPr>
              <a:t>Izvor slike: </a:t>
            </a:r>
            <a:r>
              <a:rPr lang="hr-HR" i="1" noProof="0" dirty="0" err="1">
                <a:latin typeface="Calibri"/>
                <a:ea typeface="Calibri"/>
                <a:cs typeface="Calibri"/>
                <a:sym typeface="Calibri"/>
              </a:rPr>
              <a:t>Freepik</a:t>
            </a:r>
            <a:endParaRPr lang="hr-HR" i="1" noProof="0" dirty="0">
              <a:latin typeface="Calibri"/>
              <a:ea typeface="Calibri"/>
              <a:cs typeface="Calibri"/>
              <a:sym typeface="Calibri"/>
            </a:endParaRPr>
          </a:p>
        </p:txBody>
      </p:sp>
      <p:pic>
        <p:nvPicPr>
          <p:cNvPr id="2" name="Picture 1">
            <a:extLst>
              <a:ext uri="{FF2B5EF4-FFF2-40B4-BE49-F238E27FC236}">
                <a16:creationId xmlns:a16="http://schemas.microsoft.com/office/drawing/2014/main" id="{49CAA38F-0100-77CE-2A31-52836D7D1FC5}"/>
              </a:ext>
            </a:extLst>
          </p:cNvPr>
          <p:cNvPicPr>
            <a:picLocks noChangeAspect="1"/>
          </p:cNvPicPr>
          <p:nvPr/>
        </p:nvPicPr>
        <p:blipFill>
          <a:blip r:embed="rId3"/>
          <a:stretch>
            <a:fillRect/>
          </a:stretch>
        </p:blipFill>
        <p:spPr>
          <a:xfrm>
            <a:off x="7842250" y="1130300"/>
            <a:ext cx="3879850" cy="5197194"/>
          </a:xfrm>
          <a:prstGeom prst="rect">
            <a:avLst/>
          </a:prstGeom>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75"/>
        <p:cNvGrpSpPr/>
        <p:nvPr/>
      </p:nvGrpSpPr>
      <p:grpSpPr>
        <a:xfrm>
          <a:off x="0" y="0"/>
          <a:ext cx="0" cy="0"/>
          <a:chOff x="0" y="0"/>
          <a:chExt cx="0" cy="0"/>
        </a:xfrm>
      </p:grpSpPr>
      <p:sp>
        <p:nvSpPr>
          <p:cNvPr id="176" name="Google Shape;176;g34b85d504c5_0_50"/>
          <p:cNvSpPr txBox="1">
            <a:spLocks noGrp="1"/>
          </p:cNvSpPr>
          <p:nvPr>
            <p:ph type="title"/>
          </p:nvPr>
        </p:nvSpPr>
        <p:spPr>
          <a:xfrm>
            <a:off x="97970" y="81642"/>
            <a:ext cx="11944500" cy="715800"/>
          </a:xfrm>
          <a:prstGeom prst="rect">
            <a:avLst/>
          </a:prstGeom>
        </p:spPr>
        <p:txBody>
          <a:bodyPr spcFirstLastPara="1" wrap="square" lIns="54000" tIns="54000" rIns="54000" bIns="54000" anchor="ctr" anchorCtr="0">
            <a:noAutofit/>
          </a:bodyPr>
          <a:lstStyle/>
          <a:p>
            <a:pPr marL="0" lvl="0" indent="0" algn="l" rtl="0">
              <a:spcBef>
                <a:spcPts val="0"/>
              </a:spcBef>
              <a:spcAft>
                <a:spcPts val="0"/>
              </a:spcAft>
              <a:buNone/>
            </a:pPr>
            <a:r>
              <a:rPr lang="hr-HR" noProof="0" dirty="0"/>
              <a:t>Temelj: principi autentičnog učenja - 5</a:t>
            </a:r>
          </a:p>
        </p:txBody>
      </p:sp>
      <p:sp>
        <p:nvSpPr>
          <p:cNvPr id="177" name="Google Shape;177;g34b85d504c5_0_50"/>
          <p:cNvSpPr txBox="1">
            <a:spLocks noGrp="1"/>
          </p:cNvSpPr>
          <p:nvPr>
            <p:ph type="body" idx="1"/>
          </p:nvPr>
        </p:nvSpPr>
        <p:spPr>
          <a:xfrm>
            <a:off x="97973" y="881750"/>
            <a:ext cx="5997900" cy="5870100"/>
          </a:xfrm>
          <a:prstGeom prst="rect">
            <a:avLst/>
          </a:prstGeom>
        </p:spPr>
        <p:txBody>
          <a:bodyPr spcFirstLastPara="1" wrap="square" lIns="91425" tIns="45700" rIns="91425" bIns="45700" anchor="t" anchorCtr="0">
            <a:noAutofit/>
          </a:bodyPr>
          <a:lstStyle/>
          <a:p>
            <a:pPr marL="457200" lvl="0" indent="0" algn="l" rtl="0">
              <a:spcBef>
                <a:spcPts val="1000"/>
              </a:spcBef>
              <a:spcAft>
                <a:spcPts val="0"/>
              </a:spcAft>
              <a:buNone/>
            </a:pPr>
            <a:endParaRPr lang="hr-HR" sz="2300" b="1" noProof="0" dirty="0"/>
          </a:p>
          <a:p>
            <a:pPr marL="457200" lvl="0" indent="0" algn="l" rtl="0">
              <a:spcBef>
                <a:spcPts val="1000"/>
              </a:spcBef>
              <a:spcAft>
                <a:spcPts val="0"/>
              </a:spcAft>
              <a:buNone/>
            </a:pPr>
            <a:endParaRPr lang="hr-HR" sz="2300" b="1" noProof="0" dirty="0"/>
          </a:p>
          <a:p>
            <a:r>
              <a:rPr lang="hr-HR" b="1" noProof="0" dirty="0"/>
              <a:t>Podrška (engl. </a:t>
            </a:r>
            <a:r>
              <a:rPr lang="hr-HR" b="1" i="1" noProof="0" dirty="0" err="1"/>
              <a:t>scaffolding</a:t>
            </a:r>
            <a:r>
              <a:rPr lang="hr-HR" b="1" noProof="0" dirty="0"/>
              <a:t>):</a:t>
            </a:r>
            <a:r>
              <a:rPr lang="hr-HR" noProof="0" dirty="0"/>
              <a:t> Pomoć i vođenje, usmjereno na poticanje </a:t>
            </a:r>
            <a:r>
              <a:rPr lang="hr-HR" noProof="0" dirty="0" err="1"/>
              <a:t>metakognicije</a:t>
            </a:r>
            <a:r>
              <a:rPr lang="hr-HR" noProof="0" dirty="0"/>
              <a:t>, odnosno razmišljanja o vlastitom procesu učenja.</a:t>
            </a:r>
          </a:p>
          <a:p>
            <a:pPr marL="88900" indent="0">
              <a:buNone/>
            </a:pPr>
            <a:endParaRPr lang="hr-HR" noProof="0" dirty="0"/>
          </a:p>
          <a:p>
            <a:r>
              <a:rPr lang="hr-HR" b="1" noProof="0" dirty="0"/>
              <a:t>Autentično vrednovanje:</a:t>
            </a:r>
            <a:r>
              <a:rPr lang="hr-HR" noProof="0" dirty="0"/>
              <a:t> Vrednovanje je integrirano u nastavni proces, a ne odvojeno od njega, pri čemu učenici koriste širok spektar vještina i predstavljaju svoje rezultate ili proizvode koji se vrednuju prema prikladnim kriterijima usklađenim s zadatkom.</a:t>
            </a:r>
          </a:p>
        </p:txBody>
      </p:sp>
      <p:sp>
        <p:nvSpPr>
          <p:cNvPr id="179" name="Google Shape;179;g34b85d504c5_0_50"/>
          <p:cNvSpPr txBox="1"/>
          <p:nvPr/>
        </p:nvSpPr>
        <p:spPr>
          <a:xfrm>
            <a:off x="9551775" y="6443725"/>
            <a:ext cx="2640300" cy="3459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hr-HR" i="1" noProof="0" dirty="0">
                <a:latin typeface="Calibri"/>
                <a:ea typeface="Calibri"/>
                <a:cs typeface="Calibri"/>
                <a:sym typeface="Calibri"/>
              </a:rPr>
              <a:t>Izvor slike: </a:t>
            </a:r>
            <a:r>
              <a:rPr lang="hr-HR" i="1" noProof="0" dirty="0" err="1">
                <a:latin typeface="Calibri"/>
                <a:ea typeface="Calibri"/>
                <a:cs typeface="Calibri"/>
                <a:sym typeface="Calibri"/>
              </a:rPr>
              <a:t>Freepik</a:t>
            </a:r>
            <a:endParaRPr lang="hr-HR" i="1" noProof="0" dirty="0">
              <a:latin typeface="Calibri"/>
              <a:ea typeface="Calibri"/>
              <a:cs typeface="Calibri"/>
              <a:sym typeface="Calibri"/>
            </a:endParaRPr>
          </a:p>
        </p:txBody>
      </p:sp>
      <p:pic>
        <p:nvPicPr>
          <p:cNvPr id="2" name="Picture 1">
            <a:extLst>
              <a:ext uri="{FF2B5EF4-FFF2-40B4-BE49-F238E27FC236}">
                <a16:creationId xmlns:a16="http://schemas.microsoft.com/office/drawing/2014/main" id="{BF914604-1B91-7F69-5AB4-794BBF73FD25}"/>
              </a:ext>
            </a:extLst>
          </p:cNvPr>
          <p:cNvPicPr>
            <a:picLocks noChangeAspect="1"/>
          </p:cNvPicPr>
          <p:nvPr/>
        </p:nvPicPr>
        <p:blipFill>
          <a:blip r:embed="rId3"/>
          <a:stretch>
            <a:fillRect/>
          </a:stretch>
        </p:blipFill>
        <p:spPr>
          <a:xfrm>
            <a:off x="6894236" y="1762125"/>
            <a:ext cx="4890628" cy="3333750"/>
          </a:xfrm>
          <a:prstGeom prst="rect">
            <a:avLst/>
          </a:prstGeom>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84"/>
        <p:cNvGrpSpPr/>
        <p:nvPr/>
      </p:nvGrpSpPr>
      <p:grpSpPr>
        <a:xfrm>
          <a:off x="0" y="0"/>
          <a:ext cx="0" cy="0"/>
          <a:chOff x="0" y="0"/>
          <a:chExt cx="0" cy="0"/>
        </a:xfrm>
      </p:grpSpPr>
      <p:sp>
        <p:nvSpPr>
          <p:cNvPr id="185" name="Google Shape;185;g34b85d504c5_0_69"/>
          <p:cNvSpPr txBox="1">
            <a:spLocks noGrp="1"/>
          </p:cNvSpPr>
          <p:nvPr>
            <p:ph type="title"/>
          </p:nvPr>
        </p:nvSpPr>
        <p:spPr>
          <a:xfrm>
            <a:off x="97970" y="81642"/>
            <a:ext cx="11944500" cy="715800"/>
          </a:xfrm>
          <a:prstGeom prst="rect">
            <a:avLst/>
          </a:prstGeom>
        </p:spPr>
        <p:txBody>
          <a:bodyPr spcFirstLastPara="1" wrap="square" lIns="54000" tIns="54000" rIns="54000" bIns="54000" anchor="ctr" anchorCtr="0">
            <a:noAutofit/>
          </a:bodyPr>
          <a:lstStyle/>
          <a:p>
            <a:pPr marL="0" lvl="0" indent="0" algn="l" rtl="0">
              <a:spcBef>
                <a:spcPts val="0"/>
              </a:spcBef>
              <a:spcAft>
                <a:spcPts val="0"/>
              </a:spcAft>
              <a:buNone/>
            </a:pPr>
            <a:r>
              <a:rPr lang="hr-HR" noProof="0" dirty="0"/>
              <a:t>Zašto autentično učenje u informatici?</a:t>
            </a:r>
          </a:p>
        </p:txBody>
      </p:sp>
      <p:sp>
        <p:nvSpPr>
          <p:cNvPr id="186" name="Google Shape;186;g34b85d504c5_0_69"/>
          <p:cNvSpPr txBox="1">
            <a:spLocks noGrp="1"/>
          </p:cNvSpPr>
          <p:nvPr>
            <p:ph type="body" idx="1"/>
          </p:nvPr>
        </p:nvSpPr>
        <p:spPr>
          <a:xfrm>
            <a:off x="97971" y="881743"/>
            <a:ext cx="11944500" cy="5870100"/>
          </a:xfrm>
          <a:prstGeom prst="rect">
            <a:avLst/>
          </a:prstGeom>
        </p:spPr>
        <p:txBody>
          <a:bodyPr spcFirstLastPara="1" wrap="square" lIns="91425" tIns="45700" rIns="91425" bIns="45700" anchor="t" anchorCtr="0">
            <a:noAutofit/>
          </a:bodyPr>
          <a:lstStyle/>
          <a:p>
            <a:pPr marL="457200" lvl="0" indent="-393700" algn="l" rtl="0">
              <a:spcBef>
                <a:spcPts val="1000"/>
              </a:spcBef>
              <a:spcAft>
                <a:spcPts val="0"/>
              </a:spcAft>
              <a:buSzPts val="2600"/>
              <a:buChar char="●"/>
            </a:pPr>
            <a:r>
              <a:rPr lang="hr-HR" sz="2600" b="1" noProof="0" dirty="0"/>
              <a:t>Primjena u stvarnom svijetu</a:t>
            </a:r>
            <a:r>
              <a:rPr lang="hr-HR" sz="2600" noProof="0" dirty="0"/>
              <a:t>: Izravno povezuje informatičke koncepte s praktičnim scenarijima (npr. analiza stvarnih skupova podataka)</a:t>
            </a:r>
          </a:p>
          <a:p>
            <a:pPr marL="457200" lvl="0" indent="-393700" algn="l" rtl="0">
              <a:spcBef>
                <a:spcPts val="0"/>
              </a:spcBef>
              <a:spcAft>
                <a:spcPts val="0"/>
              </a:spcAft>
              <a:buSzPts val="2600"/>
              <a:buChar char="●"/>
            </a:pPr>
            <a:r>
              <a:rPr lang="hr-HR" sz="2600" b="1" noProof="0" dirty="0"/>
              <a:t>Veća uključenost</a:t>
            </a:r>
            <a:r>
              <a:rPr lang="hr-HR" sz="2600" noProof="0" dirty="0"/>
              <a:t>: Rješavanje relevantnih problema povećava interes i motivaciju učenika za informatiku</a:t>
            </a:r>
          </a:p>
          <a:p>
            <a:pPr marL="457200" lvl="0" indent="-393700" algn="l" rtl="0">
              <a:spcBef>
                <a:spcPts val="0"/>
              </a:spcBef>
              <a:spcAft>
                <a:spcPts val="0"/>
              </a:spcAft>
              <a:buSzPts val="2600"/>
              <a:buChar char="●"/>
            </a:pPr>
            <a:r>
              <a:rPr lang="hr-HR" sz="2600" b="1" noProof="0" dirty="0"/>
              <a:t>Smisleno učenje</a:t>
            </a:r>
            <a:r>
              <a:rPr lang="hr-HR" sz="2600" noProof="0" dirty="0"/>
              <a:t>: Učenici vide izravan utjecaj i korisnost svojih informatičkih vještina</a:t>
            </a:r>
          </a:p>
          <a:p>
            <a:pPr marL="457200" lvl="0" indent="-393700" algn="l" rtl="0">
              <a:spcBef>
                <a:spcPts val="0"/>
              </a:spcBef>
              <a:spcAft>
                <a:spcPts val="0"/>
              </a:spcAft>
              <a:buSzPts val="2600"/>
              <a:buChar char="●"/>
            </a:pPr>
            <a:r>
              <a:rPr lang="hr-HR" sz="2600" b="1" noProof="0" dirty="0"/>
              <a:t>Razvoj vještina</a:t>
            </a:r>
            <a:r>
              <a:rPr lang="hr-HR" sz="2600" noProof="0" dirty="0"/>
              <a:t>: Potiče kritičko razmišljanje, rješavanje problema, suradnju i komunikaciju</a:t>
            </a:r>
          </a:p>
          <a:p>
            <a:pPr marL="0" lvl="0" indent="0" algn="l" rtl="0">
              <a:spcBef>
                <a:spcPts val="1000"/>
              </a:spcBef>
              <a:spcAft>
                <a:spcPts val="0"/>
              </a:spcAft>
              <a:buNone/>
            </a:pPr>
            <a:endParaRPr lang="hr-HR" sz="2600" noProof="0" dirty="0"/>
          </a:p>
          <a:p>
            <a:pPr marL="0" lvl="0" indent="0" algn="l" rtl="0">
              <a:spcBef>
                <a:spcPts val="1000"/>
              </a:spcBef>
              <a:spcAft>
                <a:spcPts val="0"/>
              </a:spcAft>
              <a:buNone/>
            </a:pPr>
            <a:endParaRPr lang="hr-HR" sz="2600" noProof="0" dirty="0"/>
          </a:p>
        </p:txBody>
      </p:sp>
      <p:sp>
        <p:nvSpPr>
          <p:cNvPr id="187" name="Google Shape;187;g34b85d504c5_0_69"/>
          <p:cNvSpPr/>
          <p:nvPr/>
        </p:nvSpPr>
        <p:spPr>
          <a:xfrm>
            <a:off x="3781825" y="4051675"/>
            <a:ext cx="4576800" cy="1822200"/>
          </a:xfrm>
          <a:prstGeom prst="snipRoundRect">
            <a:avLst>
              <a:gd name="adj1" fmla="val 16667"/>
              <a:gd name="adj2" fmla="val 16667"/>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lvl="0" algn="ctr"/>
            <a:r>
              <a:rPr lang="hr-HR" sz="2100" noProof="0" dirty="0"/>
              <a:t>Pristupi autentičnom učenju pomiču se od mehaničkog usvajanja činjenica prema praktičnom razumijevanju informatike</a:t>
            </a:r>
            <a:r>
              <a:rPr lang="hr-HR" sz="2800" noProof="0" dirty="0"/>
              <a:t>.</a:t>
            </a:r>
            <a:endParaRPr lang="hr-HR" sz="2500" b="1" noProof="0" dirty="0">
              <a:latin typeface="Calibri"/>
              <a:ea typeface="Calibri"/>
              <a:cs typeface="Calibri"/>
              <a:sym typeface="Calibri"/>
            </a:endParaRPr>
          </a:p>
        </p:txBody>
      </p:sp>
      <p:pic>
        <p:nvPicPr>
          <p:cNvPr id="188" name="Google Shape;188;g34b85d504c5_0_69"/>
          <p:cNvPicPr preferRelativeResize="0"/>
          <p:nvPr/>
        </p:nvPicPr>
        <p:blipFill>
          <a:blip r:embed="rId3">
            <a:alphaModFix/>
          </a:blip>
          <a:stretch>
            <a:fillRect/>
          </a:stretch>
        </p:blipFill>
        <p:spPr>
          <a:xfrm>
            <a:off x="10674400" y="4317371"/>
            <a:ext cx="1517600" cy="2540625"/>
          </a:xfrm>
          <a:prstGeom prst="rect">
            <a:avLst/>
          </a:prstGeom>
          <a:noFill/>
          <a:ln>
            <a:noFill/>
          </a:ln>
        </p:spPr>
      </p:pic>
      <p:sp>
        <p:nvSpPr>
          <p:cNvPr id="189" name="Google Shape;189;g34b85d504c5_0_69"/>
          <p:cNvSpPr txBox="1"/>
          <p:nvPr/>
        </p:nvSpPr>
        <p:spPr>
          <a:xfrm>
            <a:off x="7698750" y="6443725"/>
            <a:ext cx="3121800" cy="3459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hr-HR" i="1" noProof="0" dirty="0">
                <a:latin typeface="Calibri"/>
                <a:ea typeface="Calibri"/>
                <a:cs typeface="Calibri"/>
                <a:sym typeface="Calibri"/>
              </a:rPr>
              <a:t>Izvor slike: web stranica projekta TINKER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94"/>
        <p:cNvGrpSpPr/>
        <p:nvPr/>
      </p:nvGrpSpPr>
      <p:grpSpPr>
        <a:xfrm>
          <a:off x="0" y="0"/>
          <a:ext cx="0" cy="0"/>
          <a:chOff x="0" y="0"/>
          <a:chExt cx="0" cy="0"/>
        </a:xfrm>
      </p:grpSpPr>
      <p:sp>
        <p:nvSpPr>
          <p:cNvPr id="195" name="Google Shape;195;g34b85d504c5_0_58"/>
          <p:cNvSpPr txBox="1"/>
          <p:nvPr/>
        </p:nvSpPr>
        <p:spPr>
          <a:xfrm>
            <a:off x="97971" y="881743"/>
            <a:ext cx="11944500" cy="5870100"/>
          </a:xfrm>
          <a:prstGeom prst="rect">
            <a:avLst/>
          </a:prstGeom>
          <a:noFill/>
          <a:ln>
            <a:noFill/>
          </a:ln>
        </p:spPr>
        <p:txBody>
          <a:bodyPr spcFirstLastPara="1" wrap="square" lIns="91425" tIns="45700" rIns="91425" bIns="45700" anchor="t" anchorCtr="0">
            <a:noAutofit/>
          </a:bodyPr>
          <a:lstStyle/>
          <a:p>
            <a:pPr marL="571500" lvl="0" indent="-203200" algn="l" rtl="0">
              <a:lnSpc>
                <a:spcPct val="90000"/>
              </a:lnSpc>
              <a:spcBef>
                <a:spcPts val="1000"/>
              </a:spcBef>
              <a:spcAft>
                <a:spcPts val="0"/>
              </a:spcAft>
              <a:buNone/>
            </a:pPr>
            <a:endParaRPr lang="hr-HR" sz="2200" noProof="0" dirty="0">
              <a:solidFill>
                <a:srgbClr val="2B454E"/>
              </a:solidFill>
              <a:latin typeface="Calibri"/>
              <a:ea typeface="Calibri"/>
              <a:cs typeface="Calibri"/>
              <a:sym typeface="Calibri"/>
            </a:endParaRPr>
          </a:p>
          <a:p>
            <a:pPr marL="571500" lvl="0" indent="-203200" algn="l" rtl="0">
              <a:lnSpc>
                <a:spcPct val="90000"/>
              </a:lnSpc>
              <a:spcBef>
                <a:spcPts val="1000"/>
              </a:spcBef>
              <a:spcAft>
                <a:spcPts val="0"/>
              </a:spcAft>
              <a:buNone/>
            </a:pPr>
            <a:endParaRPr lang="hr-HR" sz="2200" noProof="0" dirty="0">
              <a:solidFill>
                <a:srgbClr val="2B454E"/>
              </a:solidFill>
              <a:latin typeface="Calibri"/>
              <a:ea typeface="Calibri"/>
              <a:cs typeface="Calibri"/>
              <a:sym typeface="Calibri"/>
            </a:endParaRPr>
          </a:p>
        </p:txBody>
      </p:sp>
      <p:sp>
        <p:nvSpPr>
          <p:cNvPr id="196" name="Google Shape;196;g34b85d504c5_0_58"/>
          <p:cNvSpPr/>
          <p:nvPr/>
        </p:nvSpPr>
        <p:spPr>
          <a:xfrm rot="10800000">
            <a:off x="3728425" y="4113000"/>
            <a:ext cx="4370400" cy="2330700"/>
          </a:xfrm>
          <a:prstGeom prst="wedgeRoundRectCallout">
            <a:avLst>
              <a:gd name="adj1" fmla="val -20833"/>
              <a:gd name="adj2" fmla="val 62500"/>
              <a:gd name="adj3" fmla="val 0"/>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lang="hr-HR" noProof="0" dirty="0"/>
          </a:p>
        </p:txBody>
      </p:sp>
      <p:sp>
        <p:nvSpPr>
          <p:cNvPr id="197" name="Google Shape;197;g34b85d504c5_0_58"/>
          <p:cNvSpPr txBox="1">
            <a:spLocks noGrp="1"/>
          </p:cNvSpPr>
          <p:nvPr>
            <p:ph type="title"/>
          </p:nvPr>
        </p:nvSpPr>
        <p:spPr>
          <a:xfrm>
            <a:off x="97970" y="81642"/>
            <a:ext cx="11944500" cy="715800"/>
          </a:xfrm>
          <a:prstGeom prst="rect">
            <a:avLst/>
          </a:prstGeom>
          <a:noFill/>
          <a:ln>
            <a:noFill/>
          </a:ln>
        </p:spPr>
        <p:txBody>
          <a:bodyPr spcFirstLastPara="1" wrap="square" lIns="54000" tIns="54000" rIns="54000" bIns="54000" anchor="ctr" anchorCtr="0">
            <a:noAutofit/>
          </a:bodyPr>
          <a:lstStyle/>
          <a:p>
            <a:pPr marL="0" lvl="0" indent="0" algn="l" rtl="0">
              <a:spcBef>
                <a:spcPts val="0"/>
              </a:spcBef>
              <a:spcAft>
                <a:spcPts val="0"/>
              </a:spcAft>
              <a:buClr>
                <a:schemeClr val="lt2"/>
              </a:buClr>
              <a:buSzPts val="3800"/>
              <a:buFont typeface="Calibri"/>
              <a:buNone/>
            </a:pPr>
            <a:r>
              <a:rPr lang="hr-HR" noProof="0" dirty="0"/>
              <a:t>Aktivnost 2: grupna aktivnost</a:t>
            </a:r>
          </a:p>
        </p:txBody>
      </p:sp>
      <p:sp>
        <p:nvSpPr>
          <p:cNvPr id="198" name="Google Shape;198;g34b85d504c5_0_58"/>
          <p:cNvSpPr txBox="1"/>
          <p:nvPr/>
        </p:nvSpPr>
        <p:spPr>
          <a:xfrm>
            <a:off x="232425" y="1010050"/>
            <a:ext cx="11736000" cy="2816100"/>
          </a:xfrm>
          <a:prstGeom prst="rect">
            <a:avLst/>
          </a:prstGeom>
          <a:solidFill>
            <a:srgbClr val="D1D1D1"/>
          </a:solidFill>
          <a:ln>
            <a:noFill/>
          </a:ln>
        </p:spPr>
        <p:txBody>
          <a:bodyPr spcFirstLastPara="1" wrap="square" lIns="91425" tIns="91425" rIns="91425" bIns="91425" anchor="t" anchorCtr="0">
            <a:noAutofit/>
          </a:bodyPr>
          <a:lstStyle/>
          <a:p>
            <a:pPr lvl="0" algn="ctr"/>
            <a:r>
              <a:rPr lang="hr-HR" sz="2500" b="1" noProof="0" dirty="0">
                <a:solidFill>
                  <a:srgbClr val="1D1D1B"/>
                </a:solidFill>
                <a:latin typeface="Calibri"/>
                <a:ea typeface="Calibri"/>
                <a:cs typeface="Calibri"/>
                <a:sym typeface="Calibri"/>
              </a:rPr>
              <a:t>Korak 1 </a:t>
            </a:r>
            <a:r>
              <a:rPr lang="hr-HR" sz="2500" noProof="0" dirty="0">
                <a:solidFill>
                  <a:srgbClr val="1D1D1B"/>
                </a:solidFill>
                <a:latin typeface="Calibri"/>
                <a:ea typeface="Calibri"/>
                <a:cs typeface="Calibri"/>
                <a:sym typeface="Calibri"/>
              </a:rPr>
              <a:t>: Na temelju principa autentičnog učenja o kojima smo raspravljali, u grupama pročitajte zadani scenarij </a:t>
            </a:r>
            <a:r>
              <a:rPr lang="hr-HR" sz="2500" noProof="0" dirty="0">
                <a:solidFill>
                  <a:srgbClr val="1D1D1B"/>
                </a:solidFill>
                <a:latin typeface="Calibri"/>
                <a:cs typeface="Calibri"/>
              </a:rPr>
              <a:t>te napravite </a:t>
            </a:r>
            <a:r>
              <a:rPr lang="hr-HR" sz="2500" i="1" noProof="0" dirty="0">
                <a:solidFill>
                  <a:srgbClr val="1D1D1B"/>
                </a:solidFill>
                <a:latin typeface="Calibri"/>
                <a:cs typeface="Calibri"/>
              </a:rPr>
              <a:t>brainstorming</a:t>
            </a:r>
            <a:r>
              <a:rPr lang="hr-HR" sz="2500" noProof="0" dirty="0">
                <a:solidFill>
                  <a:srgbClr val="1D1D1B"/>
                </a:solidFill>
                <a:latin typeface="Calibri"/>
                <a:cs typeface="Calibri"/>
              </a:rPr>
              <a:t> i opišite početne strategije za integriranje iskustava autentičnog učenja u obrazovanje iz informatike kako bi učenje bilo zanimljivije i smislenije za učenike. </a:t>
            </a:r>
          </a:p>
          <a:p>
            <a:pPr lvl="0" algn="ctr"/>
            <a:r>
              <a:rPr lang="hr-HR" sz="2500" b="1" noProof="0" dirty="0">
                <a:solidFill>
                  <a:srgbClr val="1D1D1B"/>
                </a:solidFill>
                <a:latin typeface="Calibri"/>
                <a:ea typeface="Calibri"/>
                <a:cs typeface="Calibri"/>
                <a:sym typeface="Calibri"/>
              </a:rPr>
              <a:t>Korak 2 </a:t>
            </a:r>
            <a:r>
              <a:rPr lang="hr-HR" sz="2500" noProof="0" dirty="0">
                <a:solidFill>
                  <a:srgbClr val="1D1D1B"/>
                </a:solidFill>
                <a:latin typeface="Calibri"/>
                <a:ea typeface="Calibri"/>
                <a:cs typeface="Calibri"/>
                <a:sym typeface="Calibri"/>
              </a:rPr>
              <a:t>: Formirajte nove grupe. Osigurajte da vaša nova grupa ima barem jednog predstavnika iz svake od izvornih grupa.</a:t>
            </a:r>
          </a:p>
          <a:p>
            <a:pPr marL="0" lvl="0" indent="0" algn="ctr" rtl="0">
              <a:spcBef>
                <a:spcPts val="0"/>
              </a:spcBef>
              <a:spcAft>
                <a:spcPts val="0"/>
              </a:spcAft>
              <a:buNone/>
            </a:pPr>
            <a:endParaRPr lang="hr-HR" sz="2500" noProof="0" dirty="0">
              <a:solidFill>
                <a:srgbClr val="1D1D1B"/>
              </a:solidFill>
              <a:latin typeface="Calibri"/>
              <a:ea typeface="Calibri"/>
              <a:cs typeface="Calibri"/>
              <a:sym typeface="Calibri"/>
            </a:endParaRPr>
          </a:p>
        </p:txBody>
      </p:sp>
      <p:pic>
        <p:nvPicPr>
          <p:cNvPr id="199" name="Google Shape;199;g34b85d504c5_0_58"/>
          <p:cNvPicPr preferRelativeResize="0"/>
          <p:nvPr/>
        </p:nvPicPr>
        <p:blipFill>
          <a:blip r:embed="rId3">
            <a:alphaModFix/>
          </a:blip>
          <a:stretch>
            <a:fillRect/>
          </a:stretch>
        </p:blipFill>
        <p:spPr>
          <a:xfrm>
            <a:off x="783063" y="4024438"/>
            <a:ext cx="2447925" cy="2505075"/>
          </a:xfrm>
          <a:prstGeom prst="rect">
            <a:avLst/>
          </a:prstGeom>
          <a:noFill/>
          <a:ln>
            <a:noFill/>
          </a:ln>
        </p:spPr>
      </p:pic>
      <p:sp>
        <p:nvSpPr>
          <p:cNvPr id="200" name="Google Shape;200;g34b85d504c5_0_58"/>
          <p:cNvSpPr txBox="1"/>
          <p:nvPr/>
        </p:nvSpPr>
        <p:spPr>
          <a:xfrm>
            <a:off x="3930125" y="4274375"/>
            <a:ext cx="4034100" cy="19947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hr-HR" sz="1900" noProof="0" dirty="0">
                <a:latin typeface="Calibri"/>
                <a:ea typeface="Calibri"/>
                <a:cs typeface="Calibri"/>
                <a:sym typeface="Calibri"/>
              </a:rPr>
              <a:t>Unutar vaše nove, raznolike grupe, podijelite primjere autentičnih načela učenja i strategije koje je razvila vaša izvorna grupa.</a:t>
            </a:r>
          </a:p>
          <a:p>
            <a:pPr marL="0" lvl="0" indent="0" algn="l" rtl="0">
              <a:spcBef>
                <a:spcPts val="0"/>
              </a:spcBef>
              <a:spcAft>
                <a:spcPts val="0"/>
              </a:spcAft>
              <a:buNone/>
            </a:pPr>
            <a:r>
              <a:rPr lang="hr-HR" sz="1900" noProof="0" dirty="0">
                <a:latin typeface="Calibri"/>
                <a:ea typeface="Calibri"/>
                <a:cs typeface="Calibri"/>
                <a:sym typeface="Calibri"/>
              </a:rPr>
              <a:t>Raspravite o različitim pristupima i identificirajte zajedničke teme ili posebno učinkovite strategije.</a:t>
            </a:r>
          </a:p>
        </p:txBody>
      </p:sp>
      <p:sp>
        <p:nvSpPr>
          <p:cNvPr id="201" name="Google Shape;201;g34b85d504c5_0_58"/>
          <p:cNvSpPr txBox="1"/>
          <p:nvPr/>
        </p:nvSpPr>
        <p:spPr>
          <a:xfrm>
            <a:off x="9070350" y="6443725"/>
            <a:ext cx="3121800" cy="3459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hr-HR" i="1" noProof="0" dirty="0">
                <a:latin typeface="Calibri"/>
                <a:ea typeface="Calibri"/>
                <a:cs typeface="Calibri"/>
                <a:sym typeface="Calibri"/>
              </a:rPr>
              <a:t>Izvor slike: web stranica projekta TINKER</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206"/>
        <p:cNvGrpSpPr/>
        <p:nvPr/>
      </p:nvGrpSpPr>
      <p:grpSpPr>
        <a:xfrm>
          <a:off x="0" y="0"/>
          <a:ext cx="0" cy="0"/>
          <a:chOff x="0" y="0"/>
          <a:chExt cx="0" cy="0"/>
        </a:xfrm>
      </p:grpSpPr>
      <p:sp>
        <p:nvSpPr>
          <p:cNvPr id="207" name="Google Shape;207;g34bb7fa468f_0_0"/>
          <p:cNvSpPr txBox="1">
            <a:spLocks noGrp="1"/>
          </p:cNvSpPr>
          <p:nvPr>
            <p:ph type="title"/>
          </p:nvPr>
        </p:nvSpPr>
        <p:spPr>
          <a:xfrm>
            <a:off x="97970" y="81642"/>
            <a:ext cx="11944500" cy="715800"/>
          </a:xfrm>
          <a:prstGeom prst="rect">
            <a:avLst/>
          </a:prstGeom>
        </p:spPr>
        <p:txBody>
          <a:bodyPr spcFirstLastPara="1" wrap="square" lIns="54000" tIns="54000" rIns="54000" bIns="54000" anchor="ctr" anchorCtr="0">
            <a:noAutofit/>
          </a:bodyPr>
          <a:lstStyle/>
          <a:p>
            <a:pPr marL="0" lvl="0" indent="0" algn="l" rtl="0">
              <a:spcBef>
                <a:spcPts val="0"/>
              </a:spcBef>
              <a:spcAft>
                <a:spcPts val="0"/>
              </a:spcAft>
              <a:buNone/>
            </a:pPr>
            <a:r>
              <a:rPr lang="hr-HR" noProof="0" dirty="0"/>
              <a:t>Razumijevanje rodne </a:t>
            </a:r>
            <a:r>
              <a:rPr lang="hr-HR" noProof="0" dirty="0" err="1"/>
              <a:t>uključivosti</a:t>
            </a:r>
            <a:r>
              <a:rPr lang="hr-HR" noProof="0" dirty="0"/>
              <a:t> i rodnih predrasuda - 1</a:t>
            </a:r>
          </a:p>
        </p:txBody>
      </p:sp>
      <p:sp>
        <p:nvSpPr>
          <p:cNvPr id="208" name="Google Shape;208;g34bb7fa468f_0_0"/>
          <p:cNvSpPr txBox="1">
            <a:spLocks noGrp="1"/>
          </p:cNvSpPr>
          <p:nvPr>
            <p:ph type="body" idx="1"/>
          </p:nvPr>
        </p:nvSpPr>
        <p:spPr>
          <a:xfrm>
            <a:off x="97971" y="881743"/>
            <a:ext cx="11944500" cy="5870100"/>
          </a:xfrm>
          <a:prstGeom prst="rect">
            <a:avLst/>
          </a:prstGeom>
        </p:spPr>
        <p:txBody>
          <a:bodyPr spcFirstLastPara="1" wrap="square" lIns="91425" tIns="45700" rIns="91425" bIns="45700" anchor="t" anchorCtr="0">
            <a:noAutofit/>
          </a:bodyPr>
          <a:lstStyle/>
          <a:p>
            <a:pPr marL="457200" lvl="0" indent="-368300" algn="l" rtl="0">
              <a:lnSpc>
                <a:spcPct val="115000"/>
              </a:lnSpc>
              <a:spcBef>
                <a:spcPts val="1000"/>
              </a:spcBef>
              <a:spcAft>
                <a:spcPts val="0"/>
              </a:spcAft>
              <a:buSzPts val="2200"/>
              <a:buChar char="●"/>
            </a:pPr>
            <a:r>
              <a:rPr lang="hr-HR" b="1" noProof="0" dirty="0"/>
              <a:t>Skriveni kurikulum: </a:t>
            </a:r>
            <a:r>
              <a:rPr lang="hr-HR" noProof="0" dirty="0"/>
              <a:t>Škole imaju temeljna očekivanja i uvjerenja</a:t>
            </a:r>
          </a:p>
          <a:p>
            <a:pPr marL="457200" lvl="0" indent="-368300" algn="l" rtl="0">
              <a:lnSpc>
                <a:spcPct val="115000"/>
              </a:lnSpc>
              <a:spcBef>
                <a:spcPts val="0"/>
              </a:spcBef>
              <a:spcAft>
                <a:spcPts val="0"/>
              </a:spcAft>
              <a:buSzPts val="2200"/>
              <a:buChar char="●"/>
            </a:pPr>
            <a:r>
              <a:rPr lang="hr-HR" b="1" noProof="0" dirty="0"/>
              <a:t>Rodna očekivanja: </a:t>
            </a:r>
            <a:r>
              <a:rPr lang="hr-HR" noProof="0" dirty="0"/>
              <a:t>Utječu na to koliko se učenici osjećaju sposobnima</a:t>
            </a:r>
          </a:p>
          <a:p>
            <a:pPr marL="457200" lvl="0" indent="-368300" algn="l" rtl="0">
              <a:lnSpc>
                <a:spcPct val="115000"/>
              </a:lnSpc>
              <a:spcBef>
                <a:spcPts val="0"/>
              </a:spcBef>
              <a:spcAft>
                <a:spcPts val="0"/>
              </a:spcAft>
              <a:buSzPts val="2200"/>
              <a:buChar char="●"/>
            </a:pPr>
            <a:r>
              <a:rPr lang="hr-HR" b="1" noProof="0" dirty="0"/>
              <a:t>Dugoročni učinci</a:t>
            </a:r>
            <a:r>
              <a:rPr lang="hr-HR" noProof="0" dirty="0"/>
              <a:t>: To može utjecati na interese i izbor karijere učenika</a:t>
            </a:r>
          </a:p>
        </p:txBody>
      </p:sp>
      <p:sp>
        <p:nvSpPr>
          <p:cNvPr id="211" name="Google Shape;211;g34bb7fa468f_0_0"/>
          <p:cNvSpPr txBox="1"/>
          <p:nvPr/>
        </p:nvSpPr>
        <p:spPr>
          <a:xfrm>
            <a:off x="3401575" y="6189425"/>
            <a:ext cx="5337300" cy="2583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hr-HR" u="sng" noProof="0" dirty="0">
                <a:solidFill>
                  <a:schemeClr val="hlink"/>
                </a:solidFill>
                <a:latin typeface="Calibri"/>
                <a:ea typeface="Calibri"/>
                <a:cs typeface="Calibri"/>
                <a:sym typeface="Calibri"/>
                <a:hlinkClick r:id="rId3"/>
              </a:rPr>
              <a:t>https://www.openaccessgovernment.org/gender-inequality-computer-science-early-elementary-school-years/159177/</a:t>
            </a:r>
            <a:r>
              <a:rPr lang="hr-HR" noProof="0" dirty="0">
                <a:latin typeface="Calibri"/>
                <a:ea typeface="Calibri"/>
                <a:cs typeface="Calibri"/>
                <a:sym typeface="Calibri"/>
              </a:rPr>
              <a:t> </a:t>
            </a:r>
          </a:p>
        </p:txBody>
      </p:sp>
      <p:pic>
        <p:nvPicPr>
          <p:cNvPr id="2" name="Picture 1">
            <a:extLst>
              <a:ext uri="{FF2B5EF4-FFF2-40B4-BE49-F238E27FC236}">
                <a16:creationId xmlns:a16="http://schemas.microsoft.com/office/drawing/2014/main" id="{2B9D2D17-1A09-A0DA-EC8A-C1B874B14D1E}"/>
              </a:ext>
            </a:extLst>
          </p:cNvPr>
          <p:cNvPicPr>
            <a:picLocks noChangeAspect="1"/>
          </p:cNvPicPr>
          <p:nvPr/>
        </p:nvPicPr>
        <p:blipFill>
          <a:blip r:embed="rId4"/>
          <a:stretch>
            <a:fillRect/>
          </a:stretch>
        </p:blipFill>
        <p:spPr>
          <a:xfrm>
            <a:off x="2299970" y="2463004"/>
            <a:ext cx="7225030" cy="3172369"/>
          </a:xfrm>
          <a:prstGeom prst="rect">
            <a:avLst/>
          </a:prstGeom>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216"/>
        <p:cNvGrpSpPr/>
        <p:nvPr/>
      </p:nvGrpSpPr>
      <p:grpSpPr>
        <a:xfrm>
          <a:off x="0" y="0"/>
          <a:ext cx="0" cy="0"/>
          <a:chOff x="0" y="0"/>
          <a:chExt cx="0" cy="0"/>
        </a:xfrm>
      </p:grpSpPr>
      <p:sp>
        <p:nvSpPr>
          <p:cNvPr id="217" name="Google Shape;217;g34bb7fa468f_0_27"/>
          <p:cNvSpPr txBox="1">
            <a:spLocks noGrp="1"/>
          </p:cNvSpPr>
          <p:nvPr>
            <p:ph type="title"/>
          </p:nvPr>
        </p:nvSpPr>
        <p:spPr>
          <a:xfrm>
            <a:off x="97970" y="81642"/>
            <a:ext cx="11944500" cy="715800"/>
          </a:xfrm>
          <a:prstGeom prst="rect">
            <a:avLst/>
          </a:prstGeom>
        </p:spPr>
        <p:txBody>
          <a:bodyPr spcFirstLastPara="1" wrap="square" lIns="54000" tIns="54000" rIns="54000" bIns="54000" anchor="ctr" anchorCtr="0">
            <a:noAutofit/>
          </a:bodyPr>
          <a:lstStyle/>
          <a:p>
            <a:pPr marL="0" lvl="0" indent="0" algn="l" rtl="0">
              <a:spcBef>
                <a:spcPts val="0"/>
              </a:spcBef>
              <a:spcAft>
                <a:spcPts val="0"/>
              </a:spcAft>
              <a:buNone/>
            </a:pPr>
            <a:r>
              <a:rPr lang="hr-HR" noProof="0" dirty="0"/>
              <a:t>Razumijevanje rodne uključenosti i rodnih predrasuda - 2</a:t>
            </a:r>
          </a:p>
        </p:txBody>
      </p:sp>
      <p:grpSp>
        <p:nvGrpSpPr>
          <p:cNvPr id="218" name="Google Shape;218;g34bb7fa468f_0_27"/>
          <p:cNvGrpSpPr/>
          <p:nvPr/>
        </p:nvGrpSpPr>
        <p:grpSpPr>
          <a:xfrm>
            <a:off x="947542" y="1764175"/>
            <a:ext cx="9734304" cy="975576"/>
            <a:chOff x="710674" y="1323164"/>
            <a:chExt cx="7300911" cy="731700"/>
          </a:xfrm>
        </p:grpSpPr>
        <p:sp>
          <p:nvSpPr>
            <p:cNvPr id="219" name="Google Shape;219;g34bb7fa468f_0_27"/>
            <p:cNvSpPr txBox="1"/>
            <p:nvPr/>
          </p:nvSpPr>
          <p:spPr>
            <a:xfrm>
              <a:off x="710674" y="1373350"/>
              <a:ext cx="2004300" cy="629700"/>
            </a:xfrm>
            <a:prstGeom prst="rect">
              <a:avLst/>
            </a:prstGeom>
            <a:noFill/>
            <a:ln>
              <a:noFill/>
            </a:ln>
          </p:spPr>
          <p:txBody>
            <a:bodyPr spcFirstLastPara="1" wrap="square" lIns="121900" tIns="60925" rIns="121900" bIns="60925" anchor="ctr" anchorCtr="0">
              <a:noAutofit/>
            </a:bodyPr>
            <a:lstStyle/>
            <a:p>
              <a:pPr marL="0" lvl="0" indent="0" algn="r" rtl="0">
                <a:lnSpc>
                  <a:spcPct val="90000"/>
                </a:lnSpc>
                <a:spcBef>
                  <a:spcPts val="0"/>
                </a:spcBef>
                <a:spcAft>
                  <a:spcPts val="0"/>
                </a:spcAft>
                <a:buNone/>
              </a:pPr>
              <a:r>
                <a:rPr lang="hr-HR" sz="2800" b="1" noProof="0" dirty="0">
                  <a:solidFill>
                    <a:srgbClr val="085630"/>
                  </a:solidFill>
                  <a:latin typeface="Calibri"/>
                  <a:ea typeface="Calibri"/>
                  <a:cs typeface="Calibri"/>
                  <a:sym typeface="Calibri"/>
                </a:rPr>
                <a:t>Kritička teorija i pedagogija</a:t>
              </a:r>
            </a:p>
          </p:txBody>
        </p:sp>
        <p:sp>
          <p:nvSpPr>
            <p:cNvPr id="220" name="Google Shape;220;g34bb7fa468f_0_27"/>
            <p:cNvSpPr/>
            <p:nvPr/>
          </p:nvSpPr>
          <p:spPr>
            <a:xfrm>
              <a:off x="2789785" y="1323164"/>
              <a:ext cx="5221800" cy="731700"/>
            </a:xfrm>
            <a:prstGeom prst="rect">
              <a:avLst/>
            </a:prstGeom>
            <a:solidFill>
              <a:srgbClr val="085630"/>
            </a:solidFill>
            <a:ln>
              <a:noFill/>
            </a:ln>
          </p:spPr>
          <p:txBody>
            <a:bodyPr spcFirstLastPara="1" wrap="square" lIns="121900" tIns="60925" rIns="121900" bIns="60925" anchor="ctr" anchorCtr="0">
              <a:noAutofit/>
            </a:bodyPr>
            <a:lstStyle/>
            <a:p>
              <a:pPr marL="0" lvl="0" indent="0" algn="l" rtl="0">
                <a:spcBef>
                  <a:spcPts val="0"/>
                </a:spcBef>
                <a:spcAft>
                  <a:spcPts val="0"/>
                </a:spcAft>
                <a:buNone/>
              </a:pPr>
              <a:endParaRPr lang="hr-HR" noProof="0" dirty="0"/>
            </a:p>
          </p:txBody>
        </p:sp>
        <p:sp>
          <p:nvSpPr>
            <p:cNvPr id="221" name="Google Shape;221;g34bb7fa468f_0_27"/>
            <p:cNvSpPr txBox="1"/>
            <p:nvPr/>
          </p:nvSpPr>
          <p:spPr>
            <a:xfrm>
              <a:off x="2914389" y="1407440"/>
              <a:ext cx="4765800" cy="575400"/>
            </a:xfrm>
            <a:prstGeom prst="rect">
              <a:avLst/>
            </a:prstGeom>
            <a:noFill/>
            <a:ln>
              <a:noFill/>
            </a:ln>
          </p:spPr>
          <p:txBody>
            <a:bodyPr spcFirstLastPara="1" wrap="square" lIns="121900" tIns="60925" rIns="121900" bIns="60925" anchor="ctr" anchorCtr="0">
              <a:noAutofit/>
            </a:bodyPr>
            <a:lstStyle/>
            <a:p>
              <a:pPr marL="0" lvl="0" indent="0" algn="l" rtl="0">
                <a:lnSpc>
                  <a:spcPct val="115000"/>
                </a:lnSpc>
                <a:spcBef>
                  <a:spcPts val="0"/>
                </a:spcBef>
                <a:spcAft>
                  <a:spcPts val="0"/>
                </a:spcAft>
                <a:buNone/>
              </a:pPr>
              <a:r>
                <a:rPr lang="hr-HR" sz="1600" noProof="0" dirty="0" err="1">
                  <a:solidFill>
                    <a:srgbClr val="FFFFFF"/>
                  </a:solidFill>
                  <a:latin typeface="Roboto"/>
                  <a:ea typeface="Roboto"/>
                  <a:cs typeface="Roboto"/>
                  <a:sym typeface="Roboto"/>
                </a:rPr>
                <a:t>Lorem</a:t>
              </a:r>
              <a:r>
                <a:rPr lang="hr-HR" sz="1600" noProof="0" dirty="0">
                  <a:solidFill>
                    <a:srgbClr val="FFFFFF"/>
                  </a:solidFill>
                  <a:latin typeface="Roboto"/>
                  <a:ea typeface="Roboto"/>
                  <a:cs typeface="Roboto"/>
                  <a:sym typeface="Roboto"/>
                </a:rPr>
                <a:t> </a:t>
              </a:r>
              <a:r>
                <a:rPr lang="hr-HR" sz="1600" noProof="0" dirty="0" err="1">
                  <a:solidFill>
                    <a:srgbClr val="FFFFFF"/>
                  </a:solidFill>
                  <a:latin typeface="Roboto"/>
                  <a:ea typeface="Roboto"/>
                  <a:cs typeface="Roboto"/>
                  <a:sym typeface="Roboto"/>
                </a:rPr>
                <a:t>ipsum</a:t>
              </a:r>
              <a:r>
                <a:rPr lang="hr-HR" sz="1600" noProof="0" dirty="0">
                  <a:solidFill>
                    <a:srgbClr val="FFFFFF"/>
                  </a:solidFill>
                  <a:latin typeface="Roboto"/>
                  <a:ea typeface="Roboto"/>
                  <a:cs typeface="Roboto"/>
                  <a:sym typeface="Roboto"/>
                </a:rPr>
                <a:t> </a:t>
              </a:r>
              <a:r>
                <a:rPr lang="hr-HR" sz="1600" noProof="0" dirty="0" err="1">
                  <a:solidFill>
                    <a:srgbClr val="FFFFFF"/>
                  </a:solidFill>
                  <a:latin typeface="Roboto"/>
                  <a:ea typeface="Roboto"/>
                  <a:cs typeface="Roboto"/>
                  <a:sym typeface="Roboto"/>
                </a:rPr>
                <a:t>dolor</a:t>
              </a:r>
              <a:r>
                <a:rPr lang="hr-HR" sz="1600" noProof="0" dirty="0">
                  <a:solidFill>
                    <a:srgbClr val="FFFFFF"/>
                  </a:solidFill>
                  <a:latin typeface="Roboto"/>
                  <a:ea typeface="Roboto"/>
                  <a:cs typeface="Roboto"/>
                  <a:sym typeface="Roboto"/>
                </a:rPr>
                <a:t> sit </a:t>
              </a:r>
              <a:r>
                <a:rPr lang="hr-HR" sz="1600" noProof="0" dirty="0" err="1">
                  <a:solidFill>
                    <a:srgbClr val="FFFFFF"/>
                  </a:solidFill>
                  <a:latin typeface="Roboto"/>
                  <a:ea typeface="Roboto"/>
                  <a:cs typeface="Roboto"/>
                  <a:sym typeface="Roboto"/>
                </a:rPr>
                <a:t>amet</a:t>
              </a:r>
              <a:r>
                <a:rPr lang="hr-HR" sz="1600" noProof="0" dirty="0">
                  <a:solidFill>
                    <a:srgbClr val="FFFFFF"/>
                  </a:solidFill>
                  <a:latin typeface="Roboto"/>
                  <a:ea typeface="Roboto"/>
                  <a:cs typeface="Roboto"/>
                  <a:sym typeface="Roboto"/>
                </a:rPr>
                <a:t>, </a:t>
              </a:r>
              <a:r>
                <a:rPr lang="hr-HR" sz="1600" noProof="0" dirty="0" err="1">
                  <a:solidFill>
                    <a:srgbClr val="FFFFFF"/>
                  </a:solidFill>
                  <a:latin typeface="Roboto"/>
                  <a:ea typeface="Roboto"/>
                  <a:cs typeface="Roboto"/>
                  <a:sym typeface="Roboto"/>
                </a:rPr>
                <a:t>consectetur</a:t>
              </a:r>
              <a:r>
                <a:rPr lang="hr-HR" sz="1600" noProof="0" dirty="0">
                  <a:solidFill>
                    <a:srgbClr val="FFFFFF"/>
                  </a:solidFill>
                  <a:latin typeface="Roboto"/>
                  <a:ea typeface="Roboto"/>
                  <a:cs typeface="Roboto"/>
                  <a:sym typeface="Roboto"/>
                </a:rPr>
                <a:t> </a:t>
              </a:r>
              <a:r>
                <a:rPr lang="hr-HR" sz="1600" noProof="0" dirty="0" err="1">
                  <a:solidFill>
                    <a:srgbClr val="FFFFFF"/>
                  </a:solidFill>
                  <a:latin typeface="Roboto"/>
                  <a:ea typeface="Roboto"/>
                  <a:cs typeface="Roboto"/>
                  <a:sym typeface="Roboto"/>
                </a:rPr>
                <a:t>adipiscing</a:t>
              </a:r>
              <a:r>
                <a:rPr lang="hr-HR" sz="1600" noProof="0" dirty="0">
                  <a:solidFill>
                    <a:srgbClr val="FFFFFF"/>
                  </a:solidFill>
                  <a:latin typeface="Roboto"/>
                  <a:ea typeface="Roboto"/>
                  <a:cs typeface="Roboto"/>
                  <a:sym typeface="Roboto"/>
                </a:rPr>
                <a:t> </a:t>
              </a:r>
              <a:r>
                <a:rPr lang="hr-HR" sz="1600" noProof="0" dirty="0" err="1">
                  <a:solidFill>
                    <a:srgbClr val="FFFFFF"/>
                  </a:solidFill>
                  <a:latin typeface="Roboto"/>
                  <a:ea typeface="Roboto"/>
                  <a:cs typeface="Roboto"/>
                  <a:sym typeface="Roboto"/>
                </a:rPr>
                <a:t>elit</a:t>
              </a:r>
              <a:r>
                <a:rPr lang="hr-HR" sz="1600" noProof="0" dirty="0">
                  <a:solidFill>
                    <a:srgbClr val="FFFFFF"/>
                  </a:solidFill>
                  <a:latin typeface="Roboto"/>
                  <a:ea typeface="Roboto"/>
                  <a:cs typeface="Roboto"/>
                  <a:sym typeface="Roboto"/>
                </a:rPr>
                <a:t>. </a:t>
              </a:r>
              <a:r>
                <a:rPr lang="hr-HR" sz="1600" noProof="0" dirty="0" err="1">
                  <a:solidFill>
                    <a:srgbClr val="FFFFFF"/>
                  </a:solidFill>
                  <a:latin typeface="Roboto"/>
                  <a:ea typeface="Roboto"/>
                  <a:cs typeface="Roboto"/>
                  <a:sym typeface="Roboto"/>
                </a:rPr>
                <a:t>Duis</a:t>
              </a:r>
              <a:r>
                <a:rPr lang="hr-HR" sz="1600" noProof="0" dirty="0">
                  <a:solidFill>
                    <a:srgbClr val="FFFFFF"/>
                  </a:solidFill>
                  <a:latin typeface="Roboto"/>
                  <a:ea typeface="Roboto"/>
                  <a:cs typeface="Roboto"/>
                  <a:sym typeface="Roboto"/>
                </a:rPr>
                <a:t> sit </a:t>
              </a:r>
              <a:r>
                <a:rPr lang="hr-HR" sz="1600" noProof="0" dirty="0" err="1">
                  <a:solidFill>
                    <a:srgbClr val="FFFFFF"/>
                  </a:solidFill>
                  <a:latin typeface="Roboto"/>
                  <a:ea typeface="Roboto"/>
                  <a:cs typeface="Roboto"/>
                  <a:sym typeface="Roboto"/>
                </a:rPr>
                <a:t>amet</a:t>
              </a:r>
              <a:r>
                <a:rPr lang="hr-HR" sz="1600" noProof="0" dirty="0">
                  <a:solidFill>
                    <a:srgbClr val="FFFFFF"/>
                  </a:solidFill>
                  <a:latin typeface="Roboto"/>
                  <a:ea typeface="Roboto"/>
                  <a:cs typeface="Roboto"/>
                  <a:sym typeface="Roboto"/>
                </a:rPr>
                <a:t> odio </a:t>
              </a:r>
              <a:r>
                <a:rPr lang="hr-HR" sz="1600" noProof="0" dirty="0" err="1">
                  <a:solidFill>
                    <a:srgbClr val="FFFFFF"/>
                  </a:solidFill>
                  <a:latin typeface="Roboto"/>
                  <a:ea typeface="Roboto"/>
                  <a:cs typeface="Roboto"/>
                  <a:sym typeface="Roboto"/>
                </a:rPr>
                <a:t>vel</a:t>
              </a:r>
              <a:r>
                <a:rPr lang="hr-HR" sz="1600" noProof="0" dirty="0">
                  <a:solidFill>
                    <a:srgbClr val="FFFFFF"/>
                  </a:solidFill>
                  <a:latin typeface="Roboto"/>
                  <a:ea typeface="Roboto"/>
                  <a:cs typeface="Roboto"/>
                  <a:sym typeface="Roboto"/>
                </a:rPr>
                <a:t> </a:t>
              </a:r>
              <a:r>
                <a:rPr lang="hr-HR" sz="1600" noProof="0" dirty="0" err="1">
                  <a:solidFill>
                    <a:srgbClr val="FFFFFF"/>
                  </a:solidFill>
                  <a:latin typeface="Roboto"/>
                  <a:ea typeface="Roboto"/>
                  <a:cs typeface="Roboto"/>
                  <a:sym typeface="Roboto"/>
                </a:rPr>
                <a:t>purus</a:t>
              </a:r>
              <a:r>
                <a:rPr lang="hr-HR" sz="1600" noProof="0" dirty="0">
                  <a:solidFill>
                    <a:srgbClr val="FFFFFF"/>
                  </a:solidFill>
                  <a:latin typeface="Roboto"/>
                  <a:ea typeface="Roboto"/>
                  <a:cs typeface="Roboto"/>
                  <a:sym typeface="Roboto"/>
                </a:rPr>
                <a:t> </a:t>
              </a:r>
              <a:r>
                <a:rPr lang="hr-HR" sz="1600" noProof="0" dirty="0" err="1">
                  <a:solidFill>
                    <a:srgbClr val="FFFFFF"/>
                  </a:solidFill>
                  <a:latin typeface="Roboto"/>
                  <a:ea typeface="Roboto"/>
                  <a:cs typeface="Roboto"/>
                  <a:sym typeface="Roboto"/>
                </a:rPr>
                <a:t>bibendum</a:t>
              </a:r>
              <a:r>
                <a:rPr lang="hr-HR" sz="1600" noProof="0" dirty="0">
                  <a:solidFill>
                    <a:srgbClr val="FFFFFF"/>
                  </a:solidFill>
                  <a:latin typeface="Roboto"/>
                  <a:ea typeface="Roboto"/>
                  <a:cs typeface="Roboto"/>
                  <a:sym typeface="Roboto"/>
                </a:rPr>
                <a:t> </a:t>
              </a:r>
              <a:r>
                <a:rPr lang="hr-HR" sz="1600" noProof="0" dirty="0" err="1">
                  <a:solidFill>
                    <a:srgbClr val="FFFFFF"/>
                  </a:solidFill>
                  <a:latin typeface="Roboto"/>
                  <a:ea typeface="Roboto"/>
                  <a:cs typeface="Roboto"/>
                  <a:sym typeface="Roboto"/>
                </a:rPr>
                <a:t>luctus</a:t>
              </a:r>
              <a:r>
                <a:rPr lang="hr-HR" sz="1600" noProof="0" dirty="0">
                  <a:solidFill>
                    <a:srgbClr val="FFFFFF"/>
                  </a:solidFill>
                  <a:latin typeface="Roboto"/>
                  <a:ea typeface="Roboto"/>
                  <a:cs typeface="Roboto"/>
                  <a:sym typeface="Roboto"/>
                </a:rPr>
                <a:t>.</a:t>
              </a:r>
            </a:p>
          </p:txBody>
        </p:sp>
      </p:grpSp>
      <p:grpSp>
        <p:nvGrpSpPr>
          <p:cNvPr id="222" name="Google Shape;222;g34bb7fa468f_0_27"/>
          <p:cNvGrpSpPr/>
          <p:nvPr/>
        </p:nvGrpSpPr>
        <p:grpSpPr>
          <a:xfrm>
            <a:off x="10" y="2943293"/>
            <a:ext cx="10199852" cy="975576"/>
            <a:chOff x="7" y="2207525"/>
            <a:chExt cx="7650080" cy="731700"/>
          </a:xfrm>
        </p:grpSpPr>
        <p:sp>
          <p:nvSpPr>
            <p:cNvPr id="223" name="Google Shape;223;g34bb7fa468f_0_27"/>
            <p:cNvSpPr txBox="1"/>
            <p:nvPr/>
          </p:nvSpPr>
          <p:spPr>
            <a:xfrm>
              <a:off x="7" y="2257725"/>
              <a:ext cx="2715300" cy="629700"/>
            </a:xfrm>
            <a:prstGeom prst="rect">
              <a:avLst/>
            </a:prstGeom>
            <a:noFill/>
            <a:ln>
              <a:noFill/>
            </a:ln>
          </p:spPr>
          <p:txBody>
            <a:bodyPr spcFirstLastPara="1" wrap="square" lIns="121900" tIns="60925" rIns="121900" bIns="60925" anchor="ctr" anchorCtr="0">
              <a:noAutofit/>
            </a:bodyPr>
            <a:lstStyle/>
            <a:p>
              <a:pPr marL="0" lvl="0" indent="0" algn="r" rtl="0">
                <a:lnSpc>
                  <a:spcPct val="90000"/>
                </a:lnSpc>
                <a:spcBef>
                  <a:spcPts val="0"/>
                </a:spcBef>
                <a:spcAft>
                  <a:spcPts val="0"/>
                </a:spcAft>
                <a:buNone/>
              </a:pPr>
              <a:r>
                <a:rPr lang="hr-HR" sz="2800" b="1" noProof="0" dirty="0">
                  <a:solidFill>
                    <a:srgbClr val="085630"/>
                  </a:solidFill>
                  <a:latin typeface="Calibri"/>
                  <a:ea typeface="Calibri"/>
                  <a:cs typeface="Calibri"/>
                  <a:sym typeface="Calibri"/>
                </a:rPr>
                <a:t>Feministička pedagogija</a:t>
              </a:r>
              <a:endParaRPr lang="hr-HR" sz="5400" noProof="0" dirty="0">
                <a:solidFill>
                  <a:srgbClr val="0B713F"/>
                </a:solidFill>
                <a:latin typeface="Roboto Medium"/>
                <a:ea typeface="Roboto Medium"/>
                <a:cs typeface="Roboto Medium"/>
                <a:sym typeface="Roboto Medium"/>
              </a:endParaRPr>
            </a:p>
          </p:txBody>
        </p:sp>
        <p:sp>
          <p:nvSpPr>
            <p:cNvPr id="224" name="Google Shape;224;g34bb7fa468f_0_27"/>
            <p:cNvSpPr/>
            <p:nvPr/>
          </p:nvSpPr>
          <p:spPr>
            <a:xfrm>
              <a:off x="2789787" y="2207525"/>
              <a:ext cx="4860300" cy="731700"/>
            </a:xfrm>
            <a:prstGeom prst="rect">
              <a:avLst/>
            </a:prstGeom>
            <a:solidFill>
              <a:srgbClr val="0B713F"/>
            </a:solidFill>
            <a:ln>
              <a:noFill/>
            </a:ln>
          </p:spPr>
          <p:txBody>
            <a:bodyPr spcFirstLastPara="1" wrap="square" lIns="121900" tIns="60925" rIns="121900" bIns="60925" anchor="ctr" anchorCtr="0">
              <a:noAutofit/>
            </a:bodyPr>
            <a:lstStyle/>
            <a:p>
              <a:pPr marL="0" lvl="0" indent="0" algn="l" rtl="0">
                <a:spcBef>
                  <a:spcPts val="0"/>
                </a:spcBef>
                <a:spcAft>
                  <a:spcPts val="0"/>
                </a:spcAft>
                <a:buNone/>
              </a:pPr>
              <a:endParaRPr lang="hr-HR" noProof="0" dirty="0"/>
            </a:p>
          </p:txBody>
        </p:sp>
        <p:sp>
          <p:nvSpPr>
            <p:cNvPr id="225" name="Google Shape;225;g34bb7fa468f_0_27"/>
            <p:cNvSpPr txBox="1"/>
            <p:nvPr/>
          </p:nvSpPr>
          <p:spPr>
            <a:xfrm>
              <a:off x="2914387" y="2414096"/>
              <a:ext cx="4373100" cy="330600"/>
            </a:xfrm>
            <a:prstGeom prst="rect">
              <a:avLst/>
            </a:prstGeom>
            <a:noFill/>
            <a:ln>
              <a:noFill/>
            </a:ln>
          </p:spPr>
          <p:txBody>
            <a:bodyPr spcFirstLastPara="1" wrap="square" lIns="121900" tIns="60925" rIns="121900" bIns="60925" anchor="ctr" anchorCtr="0">
              <a:noAutofit/>
            </a:bodyPr>
            <a:lstStyle/>
            <a:p>
              <a:pPr marL="0" lvl="0" indent="0" algn="l" rtl="0">
                <a:lnSpc>
                  <a:spcPct val="115000"/>
                </a:lnSpc>
                <a:spcBef>
                  <a:spcPts val="0"/>
                </a:spcBef>
                <a:spcAft>
                  <a:spcPts val="0"/>
                </a:spcAft>
                <a:buNone/>
              </a:pPr>
              <a:r>
                <a:rPr lang="hr-HR" sz="1600" noProof="0" dirty="0" err="1">
                  <a:solidFill>
                    <a:srgbClr val="FFFFFF"/>
                  </a:solidFill>
                  <a:latin typeface="Roboto"/>
                  <a:ea typeface="Roboto"/>
                  <a:cs typeface="Roboto"/>
                  <a:sym typeface="Roboto"/>
                </a:rPr>
                <a:t>Lorem</a:t>
              </a:r>
              <a:r>
                <a:rPr lang="hr-HR" sz="1600" noProof="0" dirty="0">
                  <a:solidFill>
                    <a:srgbClr val="FFFFFF"/>
                  </a:solidFill>
                  <a:latin typeface="Roboto"/>
                  <a:ea typeface="Roboto"/>
                  <a:cs typeface="Roboto"/>
                  <a:sym typeface="Roboto"/>
                </a:rPr>
                <a:t> </a:t>
              </a:r>
              <a:r>
                <a:rPr lang="hr-HR" sz="1600" noProof="0" dirty="0" err="1">
                  <a:solidFill>
                    <a:srgbClr val="FFFFFF"/>
                  </a:solidFill>
                  <a:latin typeface="Roboto"/>
                  <a:ea typeface="Roboto"/>
                  <a:cs typeface="Roboto"/>
                  <a:sym typeface="Roboto"/>
                </a:rPr>
                <a:t>ipsum</a:t>
              </a:r>
              <a:r>
                <a:rPr lang="hr-HR" sz="1600" noProof="0" dirty="0">
                  <a:solidFill>
                    <a:srgbClr val="FFFFFF"/>
                  </a:solidFill>
                  <a:latin typeface="Roboto"/>
                  <a:ea typeface="Roboto"/>
                  <a:cs typeface="Roboto"/>
                  <a:sym typeface="Roboto"/>
                </a:rPr>
                <a:t> </a:t>
              </a:r>
              <a:r>
                <a:rPr lang="hr-HR" sz="1600" noProof="0" dirty="0" err="1">
                  <a:solidFill>
                    <a:srgbClr val="FFFFFF"/>
                  </a:solidFill>
                  <a:latin typeface="Roboto"/>
                  <a:ea typeface="Roboto"/>
                  <a:cs typeface="Roboto"/>
                  <a:sym typeface="Roboto"/>
                </a:rPr>
                <a:t>dolor</a:t>
              </a:r>
              <a:r>
                <a:rPr lang="hr-HR" sz="1600" noProof="0" dirty="0">
                  <a:solidFill>
                    <a:srgbClr val="FFFFFF"/>
                  </a:solidFill>
                  <a:latin typeface="Roboto"/>
                  <a:ea typeface="Roboto"/>
                  <a:cs typeface="Roboto"/>
                  <a:sym typeface="Roboto"/>
                </a:rPr>
                <a:t> sit </a:t>
              </a:r>
              <a:r>
                <a:rPr lang="hr-HR" sz="1600" noProof="0" dirty="0" err="1">
                  <a:solidFill>
                    <a:srgbClr val="FFFFFF"/>
                  </a:solidFill>
                  <a:latin typeface="Roboto"/>
                  <a:ea typeface="Roboto"/>
                  <a:cs typeface="Roboto"/>
                  <a:sym typeface="Roboto"/>
                </a:rPr>
                <a:t>amet</a:t>
              </a:r>
              <a:r>
                <a:rPr lang="hr-HR" sz="1600" noProof="0" dirty="0">
                  <a:solidFill>
                    <a:srgbClr val="FFFFFF"/>
                  </a:solidFill>
                  <a:latin typeface="Roboto"/>
                  <a:ea typeface="Roboto"/>
                  <a:cs typeface="Roboto"/>
                  <a:sym typeface="Roboto"/>
                </a:rPr>
                <a:t>, </a:t>
              </a:r>
              <a:r>
                <a:rPr lang="hr-HR" sz="1600" noProof="0" dirty="0" err="1">
                  <a:solidFill>
                    <a:srgbClr val="FFFFFF"/>
                  </a:solidFill>
                  <a:latin typeface="Roboto"/>
                  <a:ea typeface="Roboto"/>
                  <a:cs typeface="Roboto"/>
                  <a:sym typeface="Roboto"/>
                </a:rPr>
                <a:t>consectetur</a:t>
              </a:r>
              <a:r>
                <a:rPr lang="hr-HR" sz="1600" noProof="0" dirty="0">
                  <a:solidFill>
                    <a:srgbClr val="FFFFFF"/>
                  </a:solidFill>
                  <a:latin typeface="Roboto"/>
                  <a:ea typeface="Roboto"/>
                  <a:cs typeface="Roboto"/>
                  <a:sym typeface="Roboto"/>
                </a:rPr>
                <a:t> </a:t>
              </a:r>
              <a:r>
                <a:rPr lang="hr-HR" sz="1600" noProof="0" dirty="0" err="1">
                  <a:solidFill>
                    <a:srgbClr val="FFFFFF"/>
                  </a:solidFill>
                  <a:latin typeface="Roboto"/>
                  <a:ea typeface="Roboto"/>
                  <a:cs typeface="Roboto"/>
                  <a:sym typeface="Roboto"/>
                </a:rPr>
                <a:t>adipiscing</a:t>
              </a:r>
              <a:r>
                <a:rPr lang="hr-HR" sz="1600" noProof="0" dirty="0">
                  <a:solidFill>
                    <a:srgbClr val="FFFFFF"/>
                  </a:solidFill>
                  <a:latin typeface="Roboto"/>
                  <a:ea typeface="Roboto"/>
                  <a:cs typeface="Roboto"/>
                  <a:sym typeface="Roboto"/>
                </a:rPr>
                <a:t> </a:t>
              </a:r>
              <a:r>
                <a:rPr lang="hr-HR" sz="1600" noProof="0" dirty="0" err="1">
                  <a:solidFill>
                    <a:srgbClr val="FFFFFF"/>
                  </a:solidFill>
                  <a:latin typeface="Roboto"/>
                  <a:ea typeface="Roboto"/>
                  <a:cs typeface="Roboto"/>
                  <a:sym typeface="Roboto"/>
                </a:rPr>
                <a:t>elit</a:t>
              </a:r>
              <a:r>
                <a:rPr lang="hr-HR" sz="1600" noProof="0" dirty="0">
                  <a:solidFill>
                    <a:srgbClr val="FFFFFF"/>
                  </a:solidFill>
                  <a:latin typeface="Roboto"/>
                  <a:ea typeface="Roboto"/>
                  <a:cs typeface="Roboto"/>
                  <a:sym typeface="Roboto"/>
                </a:rPr>
                <a:t>. </a:t>
              </a:r>
              <a:r>
                <a:rPr lang="hr-HR" sz="1600" noProof="0" dirty="0" err="1">
                  <a:solidFill>
                    <a:srgbClr val="FFFFFF"/>
                  </a:solidFill>
                  <a:latin typeface="Roboto"/>
                  <a:ea typeface="Roboto"/>
                  <a:cs typeface="Roboto"/>
                  <a:sym typeface="Roboto"/>
                </a:rPr>
                <a:t>Duis</a:t>
              </a:r>
              <a:r>
                <a:rPr lang="hr-HR" sz="1600" noProof="0" dirty="0">
                  <a:solidFill>
                    <a:srgbClr val="FFFFFF"/>
                  </a:solidFill>
                  <a:latin typeface="Roboto"/>
                  <a:ea typeface="Roboto"/>
                  <a:cs typeface="Roboto"/>
                  <a:sym typeface="Roboto"/>
                </a:rPr>
                <a:t> sit </a:t>
              </a:r>
              <a:r>
                <a:rPr lang="hr-HR" sz="1600" noProof="0" dirty="0" err="1">
                  <a:solidFill>
                    <a:srgbClr val="FFFFFF"/>
                  </a:solidFill>
                  <a:latin typeface="Roboto"/>
                  <a:ea typeface="Roboto"/>
                  <a:cs typeface="Roboto"/>
                  <a:sym typeface="Roboto"/>
                </a:rPr>
                <a:t>amet</a:t>
              </a:r>
              <a:r>
                <a:rPr lang="hr-HR" sz="1600" noProof="0" dirty="0">
                  <a:solidFill>
                    <a:srgbClr val="FFFFFF"/>
                  </a:solidFill>
                  <a:latin typeface="Roboto"/>
                  <a:ea typeface="Roboto"/>
                  <a:cs typeface="Roboto"/>
                  <a:sym typeface="Roboto"/>
                </a:rPr>
                <a:t> odio </a:t>
              </a:r>
              <a:r>
                <a:rPr lang="hr-HR" sz="1600" noProof="0" dirty="0" err="1">
                  <a:solidFill>
                    <a:srgbClr val="FFFFFF"/>
                  </a:solidFill>
                  <a:latin typeface="Roboto"/>
                  <a:ea typeface="Roboto"/>
                  <a:cs typeface="Roboto"/>
                  <a:sym typeface="Roboto"/>
                </a:rPr>
                <a:t>vel</a:t>
              </a:r>
              <a:r>
                <a:rPr lang="hr-HR" sz="1600" noProof="0" dirty="0">
                  <a:solidFill>
                    <a:srgbClr val="FFFFFF"/>
                  </a:solidFill>
                  <a:latin typeface="Roboto"/>
                  <a:ea typeface="Roboto"/>
                  <a:cs typeface="Roboto"/>
                  <a:sym typeface="Roboto"/>
                </a:rPr>
                <a:t> </a:t>
              </a:r>
              <a:r>
                <a:rPr lang="hr-HR" sz="1600" noProof="0" dirty="0" err="1">
                  <a:solidFill>
                    <a:srgbClr val="FFFFFF"/>
                  </a:solidFill>
                  <a:latin typeface="Roboto"/>
                  <a:ea typeface="Roboto"/>
                  <a:cs typeface="Roboto"/>
                  <a:sym typeface="Roboto"/>
                </a:rPr>
                <a:t>purus</a:t>
              </a:r>
              <a:r>
                <a:rPr lang="hr-HR" sz="1600" noProof="0" dirty="0">
                  <a:solidFill>
                    <a:srgbClr val="FFFFFF"/>
                  </a:solidFill>
                  <a:latin typeface="Roboto"/>
                  <a:ea typeface="Roboto"/>
                  <a:cs typeface="Roboto"/>
                  <a:sym typeface="Roboto"/>
                </a:rPr>
                <a:t> </a:t>
              </a:r>
              <a:r>
                <a:rPr lang="hr-HR" sz="1600" noProof="0" dirty="0" err="1">
                  <a:solidFill>
                    <a:srgbClr val="FFFFFF"/>
                  </a:solidFill>
                  <a:latin typeface="Roboto"/>
                  <a:ea typeface="Roboto"/>
                  <a:cs typeface="Roboto"/>
                  <a:sym typeface="Roboto"/>
                </a:rPr>
                <a:t>bibendum</a:t>
              </a:r>
              <a:r>
                <a:rPr lang="hr-HR" sz="1600" noProof="0" dirty="0">
                  <a:solidFill>
                    <a:srgbClr val="FFFFFF"/>
                  </a:solidFill>
                  <a:latin typeface="Roboto"/>
                  <a:ea typeface="Roboto"/>
                  <a:cs typeface="Roboto"/>
                  <a:sym typeface="Roboto"/>
                </a:rPr>
                <a:t> </a:t>
              </a:r>
              <a:r>
                <a:rPr lang="hr-HR" sz="1600" noProof="0" dirty="0" err="1">
                  <a:solidFill>
                    <a:srgbClr val="FFFFFF"/>
                  </a:solidFill>
                  <a:latin typeface="Roboto"/>
                  <a:ea typeface="Roboto"/>
                  <a:cs typeface="Roboto"/>
                  <a:sym typeface="Roboto"/>
                </a:rPr>
                <a:t>luctus</a:t>
              </a:r>
              <a:r>
                <a:rPr lang="hr-HR" sz="1600" noProof="0" dirty="0">
                  <a:solidFill>
                    <a:srgbClr val="FFFFFF"/>
                  </a:solidFill>
                  <a:latin typeface="Roboto"/>
                  <a:ea typeface="Roboto"/>
                  <a:cs typeface="Roboto"/>
                  <a:sym typeface="Roboto"/>
                </a:rPr>
                <a:t>.</a:t>
              </a:r>
            </a:p>
          </p:txBody>
        </p:sp>
      </p:grpSp>
      <p:grpSp>
        <p:nvGrpSpPr>
          <p:cNvPr id="226" name="Google Shape;226;g34bb7fa468f_0_27"/>
          <p:cNvGrpSpPr/>
          <p:nvPr/>
        </p:nvGrpSpPr>
        <p:grpSpPr>
          <a:xfrm>
            <a:off x="662851" y="4118064"/>
            <a:ext cx="9053422" cy="975576"/>
            <a:chOff x="497151" y="3088625"/>
            <a:chExt cx="6790237" cy="731700"/>
          </a:xfrm>
        </p:grpSpPr>
        <p:sp>
          <p:nvSpPr>
            <p:cNvPr id="227" name="Google Shape;227;g34bb7fa468f_0_27"/>
            <p:cNvSpPr txBox="1"/>
            <p:nvPr/>
          </p:nvSpPr>
          <p:spPr>
            <a:xfrm>
              <a:off x="497151" y="3138828"/>
              <a:ext cx="2217900" cy="629700"/>
            </a:xfrm>
            <a:prstGeom prst="rect">
              <a:avLst/>
            </a:prstGeom>
            <a:noFill/>
            <a:ln>
              <a:noFill/>
            </a:ln>
          </p:spPr>
          <p:txBody>
            <a:bodyPr spcFirstLastPara="1" wrap="square" lIns="121900" tIns="60925" rIns="121900" bIns="60925" anchor="ctr" anchorCtr="0">
              <a:noAutofit/>
            </a:bodyPr>
            <a:lstStyle/>
            <a:p>
              <a:pPr marL="0" lvl="0" indent="0" algn="r" rtl="0">
                <a:lnSpc>
                  <a:spcPct val="90000"/>
                </a:lnSpc>
                <a:spcBef>
                  <a:spcPts val="0"/>
                </a:spcBef>
                <a:spcAft>
                  <a:spcPts val="0"/>
                </a:spcAft>
                <a:buNone/>
              </a:pPr>
              <a:r>
                <a:rPr lang="hr-HR" sz="2400" b="1" noProof="0" dirty="0" err="1">
                  <a:solidFill>
                    <a:srgbClr val="085630"/>
                  </a:solidFill>
                  <a:latin typeface="Calibri"/>
                  <a:ea typeface="Calibri"/>
                  <a:cs typeface="Calibri"/>
                  <a:sym typeface="Calibri"/>
                </a:rPr>
                <a:t>Intersekcionalnost</a:t>
              </a:r>
              <a:endParaRPr lang="hr-HR" sz="4800" noProof="0" dirty="0">
                <a:solidFill>
                  <a:srgbClr val="0B7743"/>
                </a:solidFill>
                <a:latin typeface="Roboto Medium"/>
                <a:ea typeface="Roboto Medium"/>
                <a:cs typeface="Roboto Medium"/>
                <a:sym typeface="Roboto Medium"/>
              </a:endParaRPr>
            </a:p>
          </p:txBody>
        </p:sp>
        <p:sp>
          <p:nvSpPr>
            <p:cNvPr id="228" name="Google Shape;228;g34bb7fa468f_0_27"/>
            <p:cNvSpPr/>
            <p:nvPr/>
          </p:nvSpPr>
          <p:spPr>
            <a:xfrm>
              <a:off x="2789787" y="3088625"/>
              <a:ext cx="4497600" cy="731700"/>
            </a:xfrm>
            <a:prstGeom prst="rect">
              <a:avLst/>
            </a:prstGeom>
            <a:solidFill>
              <a:srgbClr val="0B7743"/>
            </a:solidFill>
            <a:ln>
              <a:noFill/>
            </a:ln>
          </p:spPr>
          <p:txBody>
            <a:bodyPr spcFirstLastPara="1" wrap="square" lIns="121900" tIns="60925" rIns="121900" bIns="60925" anchor="ctr" anchorCtr="0">
              <a:noAutofit/>
            </a:bodyPr>
            <a:lstStyle/>
            <a:p>
              <a:pPr marL="0" lvl="0" indent="0" algn="l" rtl="0">
                <a:spcBef>
                  <a:spcPts val="0"/>
                </a:spcBef>
                <a:spcAft>
                  <a:spcPts val="0"/>
                </a:spcAft>
                <a:buNone/>
              </a:pPr>
              <a:endParaRPr lang="hr-HR" noProof="0" dirty="0"/>
            </a:p>
          </p:txBody>
        </p:sp>
        <p:sp>
          <p:nvSpPr>
            <p:cNvPr id="229" name="Google Shape;229;g34bb7fa468f_0_27"/>
            <p:cNvSpPr txBox="1"/>
            <p:nvPr/>
          </p:nvSpPr>
          <p:spPr>
            <a:xfrm>
              <a:off x="2914388" y="3295180"/>
              <a:ext cx="3849900" cy="330600"/>
            </a:xfrm>
            <a:prstGeom prst="rect">
              <a:avLst/>
            </a:prstGeom>
            <a:noFill/>
            <a:ln>
              <a:noFill/>
            </a:ln>
          </p:spPr>
          <p:txBody>
            <a:bodyPr spcFirstLastPara="1" wrap="square" lIns="121900" tIns="60925" rIns="121900" bIns="60925" anchor="ctr" anchorCtr="0">
              <a:noAutofit/>
            </a:bodyPr>
            <a:lstStyle/>
            <a:p>
              <a:pPr marL="0" lvl="0" indent="0" algn="l" rtl="0">
                <a:lnSpc>
                  <a:spcPct val="115000"/>
                </a:lnSpc>
                <a:spcBef>
                  <a:spcPts val="0"/>
                </a:spcBef>
                <a:spcAft>
                  <a:spcPts val="0"/>
                </a:spcAft>
                <a:buNone/>
              </a:pPr>
              <a:r>
                <a:rPr lang="hr-HR" sz="1600" noProof="0" dirty="0" err="1">
                  <a:solidFill>
                    <a:srgbClr val="FFFFFF"/>
                  </a:solidFill>
                  <a:latin typeface="Roboto"/>
                  <a:ea typeface="Roboto"/>
                  <a:cs typeface="Roboto"/>
                  <a:sym typeface="Roboto"/>
                </a:rPr>
                <a:t>Lorem</a:t>
              </a:r>
              <a:r>
                <a:rPr lang="hr-HR" sz="1600" noProof="0" dirty="0">
                  <a:solidFill>
                    <a:srgbClr val="FFFFFF"/>
                  </a:solidFill>
                  <a:latin typeface="Roboto"/>
                  <a:ea typeface="Roboto"/>
                  <a:cs typeface="Roboto"/>
                  <a:sym typeface="Roboto"/>
                </a:rPr>
                <a:t> </a:t>
              </a:r>
              <a:r>
                <a:rPr lang="hr-HR" sz="1600" noProof="0" dirty="0" err="1">
                  <a:solidFill>
                    <a:srgbClr val="FFFFFF"/>
                  </a:solidFill>
                  <a:latin typeface="Roboto"/>
                  <a:ea typeface="Roboto"/>
                  <a:cs typeface="Roboto"/>
                  <a:sym typeface="Roboto"/>
                </a:rPr>
                <a:t>ipsum</a:t>
              </a:r>
              <a:r>
                <a:rPr lang="hr-HR" sz="1600" noProof="0" dirty="0">
                  <a:solidFill>
                    <a:srgbClr val="FFFFFF"/>
                  </a:solidFill>
                  <a:latin typeface="Roboto"/>
                  <a:ea typeface="Roboto"/>
                  <a:cs typeface="Roboto"/>
                  <a:sym typeface="Roboto"/>
                </a:rPr>
                <a:t> </a:t>
              </a:r>
              <a:r>
                <a:rPr lang="hr-HR" sz="1600" noProof="0" dirty="0" err="1">
                  <a:solidFill>
                    <a:srgbClr val="FFFFFF"/>
                  </a:solidFill>
                  <a:latin typeface="Roboto"/>
                  <a:ea typeface="Roboto"/>
                  <a:cs typeface="Roboto"/>
                  <a:sym typeface="Roboto"/>
                </a:rPr>
                <a:t>dolor</a:t>
              </a:r>
              <a:r>
                <a:rPr lang="hr-HR" sz="1600" noProof="0" dirty="0">
                  <a:solidFill>
                    <a:srgbClr val="FFFFFF"/>
                  </a:solidFill>
                  <a:latin typeface="Roboto"/>
                  <a:ea typeface="Roboto"/>
                  <a:cs typeface="Roboto"/>
                  <a:sym typeface="Roboto"/>
                </a:rPr>
                <a:t> sit </a:t>
              </a:r>
              <a:r>
                <a:rPr lang="hr-HR" sz="1600" noProof="0" dirty="0" err="1">
                  <a:solidFill>
                    <a:srgbClr val="FFFFFF"/>
                  </a:solidFill>
                  <a:latin typeface="Roboto"/>
                  <a:ea typeface="Roboto"/>
                  <a:cs typeface="Roboto"/>
                  <a:sym typeface="Roboto"/>
                </a:rPr>
                <a:t>amet</a:t>
              </a:r>
              <a:r>
                <a:rPr lang="hr-HR" sz="1600" noProof="0" dirty="0">
                  <a:solidFill>
                    <a:srgbClr val="FFFFFF"/>
                  </a:solidFill>
                  <a:latin typeface="Roboto"/>
                  <a:ea typeface="Roboto"/>
                  <a:cs typeface="Roboto"/>
                  <a:sym typeface="Roboto"/>
                </a:rPr>
                <a:t>, </a:t>
              </a:r>
              <a:r>
                <a:rPr lang="hr-HR" sz="1600" noProof="0" dirty="0" err="1">
                  <a:solidFill>
                    <a:srgbClr val="FFFFFF"/>
                  </a:solidFill>
                  <a:latin typeface="Roboto"/>
                  <a:ea typeface="Roboto"/>
                  <a:cs typeface="Roboto"/>
                  <a:sym typeface="Roboto"/>
                </a:rPr>
                <a:t>consectetur</a:t>
              </a:r>
              <a:r>
                <a:rPr lang="hr-HR" sz="1600" noProof="0" dirty="0">
                  <a:solidFill>
                    <a:srgbClr val="FFFFFF"/>
                  </a:solidFill>
                  <a:latin typeface="Roboto"/>
                  <a:ea typeface="Roboto"/>
                  <a:cs typeface="Roboto"/>
                  <a:sym typeface="Roboto"/>
                </a:rPr>
                <a:t> </a:t>
              </a:r>
              <a:r>
                <a:rPr lang="hr-HR" sz="1600" noProof="0" dirty="0" err="1">
                  <a:solidFill>
                    <a:srgbClr val="FFFFFF"/>
                  </a:solidFill>
                  <a:latin typeface="Roboto"/>
                  <a:ea typeface="Roboto"/>
                  <a:cs typeface="Roboto"/>
                  <a:sym typeface="Roboto"/>
                </a:rPr>
                <a:t>adipiscing</a:t>
              </a:r>
              <a:r>
                <a:rPr lang="hr-HR" sz="1600" noProof="0" dirty="0">
                  <a:solidFill>
                    <a:srgbClr val="FFFFFF"/>
                  </a:solidFill>
                  <a:latin typeface="Roboto"/>
                  <a:ea typeface="Roboto"/>
                  <a:cs typeface="Roboto"/>
                  <a:sym typeface="Roboto"/>
                </a:rPr>
                <a:t> </a:t>
              </a:r>
              <a:r>
                <a:rPr lang="hr-HR" sz="1600" noProof="0" dirty="0" err="1">
                  <a:solidFill>
                    <a:srgbClr val="FFFFFF"/>
                  </a:solidFill>
                  <a:latin typeface="Roboto"/>
                  <a:ea typeface="Roboto"/>
                  <a:cs typeface="Roboto"/>
                  <a:sym typeface="Roboto"/>
                </a:rPr>
                <a:t>elit</a:t>
              </a:r>
              <a:r>
                <a:rPr lang="hr-HR" sz="1600" noProof="0" dirty="0">
                  <a:solidFill>
                    <a:srgbClr val="FFFFFF"/>
                  </a:solidFill>
                  <a:latin typeface="Roboto"/>
                  <a:ea typeface="Roboto"/>
                  <a:cs typeface="Roboto"/>
                  <a:sym typeface="Roboto"/>
                </a:rPr>
                <a:t>. </a:t>
              </a:r>
              <a:r>
                <a:rPr lang="hr-HR" sz="1600" noProof="0" dirty="0" err="1">
                  <a:solidFill>
                    <a:srgbClr val="FFFFFF"/>
                  </a:solidFill>
                  <a:latin typeface="Roboto"/>
                  <a:ea typeface="Roboto"/>
                  <a:cs typeface="Roboto"/>
                  <a:sym typeface="Roboto"/>
                </a:rPr>
                <a:t>Duis</a:t>
              </a:r>
              <a:r>
                <a:rPr lang="hr-HR" sz="1600" noProof="0" dirty="0">
                  <a:solidFill>
                    <a:srgbClr val="FFFFFF"/>
                  </a:solidFill>
                  <a:latin typeface="Roboto"/>
                  <a:ea typeface="Roboto"/>
                  <a:cs typeface="Roboto"/>
                  <a:sym typeface="Roboto"/>
                </a:rPr>
                <a:t> sit </a:t>
              </a:r>
              <a:r>
                <a:rPr lang="hr-HR" sz="1600" noProof="0" dirty="0" err="1">
                  <a:solidFill>
                    <a:srgbClr val="FFFFFF"/>
                  </a:solidFill>
                  <a:latin typeface="Roboto"/>
                  <a:ea typeface="Roboto"/>
                  <a:cs typeface="Roboto"/>
                  <a:sym typeface="Roboto"/>
                </a:rPr>
                <a:t>amet</a:t>
              </a:r>
              <a:r>
                <a:rPr lang="hr-HR" sz="1600" noProof="0" dirty="0">
                  <a:solidFill>
                    <a:srgbClr val="FFFFFF"/>
                  </a:solidFill>
                  <a:latin typeface="Roboto"/>
                  <a:ea typeface="Roboto"/>
                  <a:cs typeface="Roboto"/>
                  <a:sym typeface="Roboto"/>
                </a:rPr>
                <a:t> odio </a:t>
              </a:r>
              <a:r>
                <a:rPr lang="hr-HR" sz="1600" noProof="0" dirty="0" err="1">
                  <a:solidFill>
                    <a:srgbClr val="FFFFFF"/>
                  </a:solidFill>
                  <a:latin typeface="Roboto"/>
                  <a:ea typeface="Roboto"/>
                  <a:cs typeface="Roboto"/>
                  <a:sym typeface="Roboto"/>
                </a:rPr>
                <a:t>vel</a:t>
              </a:r>
              <a:r>
                <a:rPr lang="hr-HR" sz="1600" noProof="0" dirty="0">
                  <a:solidFill>
                    <a:srgbClr val="FFFFFF"/>
                  </a:solidFill>
                  <a:latin typeface="Roboto"/>
                  <a:ea typeface="Roboto"/>
                  <a:cs typeface="Roboto"/>
                  <a:sym typeface="Roboto"/>
                </a:rPr>
                <a:t> </a:t>
              </a:r>
              <a:r>
                <a:rPr lang="hr-HR" sz="1600" noProof="0" dirty="0" err="1">
                  <a:solidFill>
                    <a:srgbClr val="FFFFFF"/>
                  </a:solidFill>
                  <a:latin typeface="Roboto"/>
                  <a:ea typeface="Roboto"/>
                  <a:cs typeface="Roboto"/>
                  <a:sym typeface="Roboto"/>
                </a:rPr>
                <a:t>purus</a:t>
              </a:r>
              <a:r>
                <a:rPr lang="hr-HR" sz="1600" noProof="0" dirty="0">
                  <a:solidFill>
                    <a:srgbClr val="FFFFFF"/>
                  </a:solidFill>
                  <a:latin typeface="Roboto"/>
                  <a:ea typeface="Roboto"/>
                  <a:cs typeface="Roboto"/>
                  <a:sym typeface="Roboto"/>
                </a:rPr>
                <a:t> </a:t>
              </a:r>
              <a:r>
                <a:rPr lang="hr-HR" sz="1600" noProof="0" dirty="0" err="1">
                  <a:solidFill>
                    <a:srgbClr val="FFFFFF"/>
                  </a:solidFill>
                  <a:latin typeface="Roboto"/>
                  <a:ea typeface="Roboto"/>
                  <a:cs typeface="Roboto"/>
                  <a:sym typeface="Roboto"/>
                </a:rPr>
                <a:t>bibendum</a:t>
              </a:r>
              <a:r>
                <a:rPr lang="hr-HR" sz="1600" noProof="0" dirty="0">
                  <a:solidFill>
                    <a:srgbClr val="FFFFFF"/>
                  </a:solidFill>
                  <a:latin typeface="Roboto"/>
                  <a:ea typeface="Roboto"/>
                  <a:cs typeface="Roboto"/>
                  <a:sym typeface="Roboto"/>
                </a:rPr>
                <a:t> </a:t>
              </a:r>
              <a:r>
                <a:rPr lang="hr-HR" sz="1600" noProof="0" dirty="0" err="1">
                  <a:solidFill>
                    <a:srgbClr val="FFFFFF"/>
                  </a:solidFill>
                  <a:latin typeface="Roboto"/>
                  <a:ea typeface="Roboto"/>
                  <a:cs typeface="Roboto"/>
                  <a:sym typeface="Roboto"/>
                </a:rPr>
                <a:t>luctus</a:t>
              </a:r>
              <a:r>
                <a:rPr lang="hr-HR" sz="1600" noProof="0" dirty="0">
                  <a:solidFill>
                    <a:srgbClr val="FFFFFF"/>
                  </a:solidFill>
                  <a:latin typeface="Roboto"/>
                  <a:ea typeface="Roboto"/>
                  <a:cs typeface="Roboto"/>
                  <a:sym typeface="Roboto"/>
                </a:rPr>
                <a:t>.</a:t>
              </a:r>
            </a:p>
          </p:txBody>
        </p:sp>
      </p:grpSp>
      <p:grpSp>
        <p:nvGrpSpPr>
          <p:cNvPr id="230" name="Google Shape;230;g34bb7fa468f_0_27"/>
          <p:cNvGrpSpPr/>
          <p:nvPr/>
        </p:nvGrpSpPr>
        <p:grpSpPr>
          <a:xfrm>
            <a:off x="3719621" y="1764175"/>
            <a:ext cx="6962226" cy="975576"/>
            <a:chOff x="2789785" y="1323164"/>
            <a:chExt cx="5221800" cy="731700"/>
          </a:xfrm>
        </p:grpSpPr>
        <p:sp>
          <p:nvSpPr>
            <p:cNvPr id="231" name="Google Shape;231;g34bb7fa468f_0_27"/>
            <p:cNvSpPr/>
            <p:nvPr/>
          </p:nvSpPr>
          <p:spPr>
            <a:xfrm>
              <a:off x="2789785" y="1323164"/>
              <a:ext cx="5221800" cy="731700"/>
            </a:xfrm>
            <a:prstGeom prst="rect">
              <a:avLst/>
            </a:prstGeom>
            <a:solidFill>
              <a:srgbClr val="085630"/>
            </a:solidFill>
            <a:ln>
              <a:noFill/>
            </a:ln>
          </p:spPr>
          <p:txBody>
            <a:bodyPr spcFirstLastPara="1" wrap="square" lIns="121900" tIns="60925" rIns="121900" bIns="60925" anchor="ctr" anchorCtr="0">
              <a:noAutofit/>
            </a:bodyPr>
            <a:lstStyle/>
            <a:p>
              <a:pPr marL="0" lvl="0" indent="0" algn="l" rtl="0">
                <a:spcBef>
                  <a:spcPts val="0"/>
                </a:spcBef>
                <a:spcAft>
                  <a:spcPts val="0"/>
                </a:spcAft>
                <a:buNone/>
              </a:pPr>
              <a:endParaRPr lang="hr-HR" noProof="0" dirty="0"/>
            </a:p>
          </p:txBody>
        </p:sp>
        <p:sp>
          <p:nvSpPr>
            <p:cNvPr id="232" name="Google Shape;232;g34bb7fa468f_0_27"/>
            <p:cNvSpPr txBox="1"/>
            <p:nvPr/>
          </p:nvSpPr>
          <p:spPr>
            <a:xfrm>
              <a:off x="2914389" y="1407440"/>
              <a:ext cx="4765800" cy="575400"/>
            </a:xfrm>
            <a:prstGeom prst="rect">
              <a:avLst/>
            </a:prstGeom>
            <a:noFill/>
            <a:ln>
              <a:noFill/>
            </a:ln>
          </p:spPr>
          <p:txBody>
            <a:bodyPr spcFirstLastPara="1" wrap="square" lIns="121900" tIns="60925" rIns="121900" bIns="60925" anchor="ctr" anchorCtr="0">
              <a:noAutofit/>
            </a:bodyPr>
            <a:lstStyle/>
            <a:p>
              <a:pPr marL="0" lvl="0" indent="0" algn="ctr" rtl="0">
                <a:lnSpc>
                  <a:spcPct val="107916"/>
                </a:lnSpc>
                <a:spcBef>
                  <a:spcPts val="0"/>
                </a:spcBef>
                <a:spcAft>
                  <a:spcPts val="800"/>
                </a:spcAft>
                <a:buNone/>
              </a:pPr>
              <a:r>
                <a:rPr lang="hr-HR" sz="2000" noProof="0" dirty="0">
                  <a:solidFill>
                    <a:schemeClr val="lt2"/>
                  </a:solidFill>
                  <a:latin typeface="Calibri"/>
                  <a:ea typeface="Calibri"/>
                  <a:cs typeface="Calibri"/>
                  <a:sym typeface="Calibri"/>
                </a:rPr>
                <a:t>Ispitivanje odnosa moći u učionici</a:t>
              </a:r>
            </a:p>
          </p:txBody>
        </p:sp>
      </p:grpSp>
      <p:grpSp>
        <p:nvGrpSpPr>
          <p:cNvPr id="233" name="Google Shape;233;g34bb7fa468f_0_27"/>
          <p:cNvGrpSpPr/>
          <p:nvPr/>
        </p:nvGrpSpPr>
        <p:grpSpPr>
          <a:xfrm>
            <a:off x="3719623" y="2943293"/>
            <a:ext cx="6480238" cy="975576"/>
            <a:chOff x="2789787" y="2207525"/>
            <a:chExt cx="4860300" cy="731700"/>
          </a:xfrm>
        </p:grpSpPr>
        <p:sp>
          <p:nvSpPr>
            <p:cNvPr id="234" name="Google Shape;234;g34bb7fa468f_0_27"/>
            <p:cNvSpPr/>
            <p:nvPr/>
          </p:nvSpPr>
          <p:spPr>
            <a:xfrm>
              <a:off x="2789787" y="2207525"/>
              <a:ext cx="4860300" cy="731700"/>
            </a:xfrm>
            <a:prstGeom prst="rect">
              <a:avLst/>
            </a:prstGeom>
            <a:solidFill>
              <a:srgbClr val="0B713F"/>
            </a:solidFill>
            <a:ln>
              <a:noFill/>
            </a:ln>
          </p:spPr>
          <p:txBody>
            <a:bodyPr spcFirstLastPara="1" wrap="square" lIns="121900" tIns="60925" rIns="121900" bIns="60925" anchor="ctr" anchorCtr="0">
              <a:noAutofit/>
            </a:bodyPr>
            <a:lstStyle/>
            <a:p>
              <a:pPr marL="0" lvl="0" indent="0" algn="l" rtl="0">
                <a:spcBef>
                  <a:spcPts val="0"/>
                </a:spcBef>
                <a:spcAft>
                  <a:spcPts val="0"/>
                </a:spcAft>
                <a:buNone/>
              </a:pPr>
              <a:endParaRPr lang="hr-HR" noProof="0" dirty="0"/>
            </a:p>
          </p:txBody>
        </p:sp>
        <p:sp>
          <p:nvSpPr>
            <p:cNvPr id="235" name="Google Shape;235;g34bb7fa468f_0_27"/>
            <p:cNvSpPr txBox="1"/>
            <p:nvPr/>
          </p:nvSpPr>
          <p:spPr>
            <a:xfrm>
              <a:off x="2914387" y="2414096"/>
              <a:ext cx="4373100" cy="330600"/>
            </a:xfrm>
            <a:prstGeom prst="rect">
              <a:avLst/>
            </a:prstGeom>
            <a:noFill/>
            <a:ln>
              <a:noFill/>
            </a:ln>
          </p:spPr>
          <p:txBody>
            <a:bodyPr spcFirstLastPara="1" wrap="square" lIns="121900" tIns="60925" rIns="121900" bIns="60925" anchor="ctr" anchorCtr="0">
              <a:noAutofit/>
            </a:bodyPr>
            <a:lstStyle/>
            <a:p>
              <a:pPr marL="0" lvl="0" indent="0" algn="ctr" rtl="0">
                <a:lnSpc>
                  <a:spcPct val="115000"/>
                </a:lnSpc>
                <a:spcBef>
                  <a:spcPts val="0"/>
                </a:spcBef>
                <a:spcAft>
                  <a:spcPts val="0"/>
                </a:spcAft>
                <a:buNone/>
              </a:pPr>
              <a:r>
                <a:rPr lang="hr-HR" sz="2000" noProof="0" dirty="0">
                  <a:solidFill>
                    <a:schemeClr val="lt2"/>
                  </a:solidFill>
                  <a:latin typeface="Calibri"/>
                  <a:ea typeface="Calibri"/>
                  <a:cs typeface="Calibri"/>
                  <a:sym typeface="Calibri"/>
                </a:rPr>
                <a:t>Spol utječe na ono što se poučava i kako</a:t>
              </a:r>
              <a:endParaRPr lang="hr-HR" sz="1600" noProof="0" dirty="0">
                <a:solidFill>
                  <a:srgbClr val="FFFFFF"/>
                </a:solidFill>
                <a:latin typeface="Roboto"/>
                <a:ea typeface="Roboto"/>
                <a:cs typeface="Roboto"/>
                <a:sym typeface="Roboto"/>
              </a:endParaRPr>
            </a:p>
          </p:txBody>
        </p:sp>
      </p:grpSp>
      <p:grpSp>
        <p:nvGrpSpPr>
          <p:cNvPr id="236" name="Google Shape;236;g34bb7fa468f_0_27"/>
          <p:cNvGrpSpPr/>
          <p:nvPr/>
        </p:nvGrpSpPr>
        <p:grpSpPr>
          <a:xfrm>
            <a:off x="3885752" y="4118064"/>
            <a:ext cx="6354244" cy="975576"/>
            <a:chOff x="2789787" y="3088625"/>
            <a:chExt cx="4497600" cy="731700"/>
          </a:xfrm>
        </p:grpSpPr>
        <p:sp>
          <p:nvSpPr>
            <p:cNvPr id="237" name="Google Shape;237;g34bb7fa468f_0_27"/>
            <p:cNvSpPr/>
            <p:nvPr/>
          </p:nvSpPr>
          <p:spPr>
            <a:xfrm>
              <a:off x="2789787" y="3088625"/>
              <a:ext cx="4497600" cy="731700"/>
            </a:xfrm>
            <a:prstGeom prst="rect">
              <a:avLst/>
            </a:prstGeom>
            <a:solidFill>
              <a:srgbClr val="0B7743"/>
            </a:solidFill>
            <a:ln>
              <a:noFill/>
            </a:ln>
          </p:spPr>
          <p:txBody>
            <a:bodyPr spcFirstLastPara="1" wrap="square" lIns="121900" tIns="60925" rIns="121900" bIns="60925" anchor="ctr" anchorCtr="0">
              <a:noAutofit/>
            </a:bodyPr>
            <a:lstStyle/>
            <a:p>
              <a:pPr marL="0" lvl="0" indent="0" algn="l" rtl="0">
                <a:spcBef>
                  <a:spcPts val="0"/>
                </a:spcBef>
                <a:spcAft>
                  <a:spcPts val="0"/>
                </a:spcAft>
                <a:buNone/>
              </a:pPr>
              <a:endParaRPr lang="hr-HR" noProof="0" dirty="0"/>
            </a:p>
          </p:txBody>
        </p:sp>
        <p:sp>
          <p:nvSpPr>
            <p:cNvPr id="238" name="Google Shape;238;g34bb7fa468f_0_27"/>
            <p:cNvSpPr txBox="1"/>
            <p:nvPr/>
          </p:nvSpPr>
          <p:spPr>
            <a:xfrm>
              <a:off x="2914389" y="3295180"/>
              <a:ext cx="3849900" cy="330600"/>
            </a:xfrm>
            <a:prstGeom prst="rect">
              <a:avLst/>
            </a:prstGeom>
            <a:noFill/>
            <a:ln>
              <a:noFill/>
            </a:ln>
          </p:spPr>
          <p:txBody>
            <a:bodyPr spcFirstLastPara="1" wrap="square" lIns="121900" tIns="60925" rIns="121900" bIns="60925" anchor="ctr" anchorCtr="0">
              <a:noAutofit/>
            </a:bodyPr>
            <a:lstStyle/>
            <a:p>
              <a:pPr marL="0" lvl="0" indent="0" algn="ctr" rtl="0">
                <a:lnSpc>
                  <a:spcPct val="115000"/>
                </a:lnSpc>
                <a:spcBef>
                  <a:spcPts val="0"/>
                </a:spcBef>
                <a:spcAft>
                  <a:spcPts val="0"/>
                </a:spcAft>
                <a:buNone/>
              </a:pPr>
              <a:r>
                <a:rPr lang="hr-HR" sz="2000" noProof="0" dirty="0">
                  <a:solidFill>
                    <a:schemeClr val="lt2"/>
                  </a:solidFill>
                  <a:latin typeface="Calibri"/>
                  <a:ea typeface="Calibri"/>
                  <a:cs typeface="Calibri"/>
                  <a:sym typeface="Calibri"/>
                </a:rPr>
                <a:t>Presjek višestrukih identiteta, uključujući rod, može dovesti do diskriminacije.</a:t>
              </a:r>
              <a:endParaRPr lang="hr-HR" sz="1600" noProof="0" dirty="0">
                <a:solidFill>
                  <a:srgbClr val="FFFFFF"/>
                </a:solidFill>
                <a:latin typeface="Roboto"/>
                <a:ea typeface="Roboto"/>
                <a:cs typeface="Roboto"/>
                <a:sym typeface="Roboto"/>
              </a:endParaRPr>
            </a:p>
          </p:txBody>
        </p:sp>
      </p:gr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242"/>
        <p:cNvGrpSpPr/>
        <p:nvPr/>
      </p:nvGrpSpPr>
      <p:grpSpPr>
        <a:xfrm>
          <a:off x="0" y="0"/>
          <a:ext cx="0" cy="0"/>
          <a:chOff x="0" y="0"/>
          <a:chExt cx="0" cy="0"/>
        </a:xfrm>
      </p:grpSpPr>
      <p:sp>
        <p:nvSpPr>
          <p:cNvPr id="243" name="Google Shape;243;g34bb7fa468f_0_271"/>
          <p:cNvSpPr txBox="1">
            <a:spLocks noGrp="1"/>
          </p:cNvSpPr>
          <p:nvPr>
            <p:ph type="title"/>
          </p:nvPr>
        </p:nvSpPr>
        <p:spPr>
          <a:xfrm>
            <a:off x="97970" y="81642"/>
            <a:ext cx="11944500" cy="715800"/>
          </a:xfrm>
          <a:prstGeom prst="rect">
            <a:avLst/>
          </a:prstGeom>
          <a:noFill/>
          <a:ln>
            <a:noFill/>
          </a:ln>
        </p:spPr>
        <p:txBody>
          <a:bodyPr spcFirstLastPara="1" wrap="square" lIns="54000" tIns="54000" rIns="54000" bIns="54000" anchor="ctr" anchorCtr="0">
            <a:noAutofit/>
          </a:bodyPr>
          <a:lstStyle/>
          <a:p>
            <a:pPr marL="0" lvl="0" indent="0" algn="l" rtl="0">
              <a:lnSpc>
                <a:spcPct val="90000"/>
              </a:lnSpc>
              <a:spcBef>
                <a:spcPts val="0"/>
              </a:spcBef>
              <a:spcAft>
                <a:spcPts val="0"/>
              </a:spcAft>
              <a:buClr>
                <a:schemeClr val="lt2"/>
              </a:buClr>
              <a:buSzPts val="3800"/>
              <a:buFont typeface="Calibri"/>
              <a:buNone/>
            </a:pPr>
            <a:r>
              <a:rPr lang="hr-HR" noProof="0" dirty="0"/>
              <a:t>Uobičajene rodne predrasude u obrazovanju</a:t>
            </a:r>
          </a:p>
        </p:txBody>
      </p:sp>
      <p:sp>
        <p:nvSpPr>
          <p:cNvPr id="244" name="Google Shape;244;g34bb7fa468f_0_271"/>
          <p:cNvSpPr txBox="1">
            <a:spLocks noGrp="1"/>
          </p:cNvSpPr>
          <p:nvPr>
            <p:ph type="body" idx="1"/>
          </p:nvPr>
        </p:nvSpPr>
        <p:spPr>
          <a:xfrm>
            <a:off x="97971" y="881743"/>
            <a:ext cx="11944500" cy="5870100"/>
          </a:xfrm>
          <a:prstGeom prst="rect">
            <a:avLst/>
          </a:prstGeom>
          <a:noFill/>
          <a:ln>
            <a:noFill/>
          </a:ln>
        </p:spPr>
        <p:txBody>
          <a:bodyPr spcFirstLastPara="1" wrap="square" lIns="91425" tIns="45700" rIns="91425" bIns="45700" anchor="t" anchorCtr="0">
            <a:noAutofit/>
          </a:bodyPr>
          <a:lstStyle/>
          <a:p>
            <a:r>
              <a:rPr lang="hr-HR" sz="2400" noProof="0" dirty="0"/>
              <a:t>Nedovoljna zastupljenost žena/rodno različitih osoba</a:t>
            </a:r>
          </a:p>
          <a:p>
            <a:r>
              <a:rPr lang="hr-HR" sz="2400" noProof="0" dirty="0"/>
              <a:t>Oslabljen osjećaj osnaživanja temeljen na spolu</a:t>
            </a:r>
          </a:p>
          <a:p>
            <a:r>
              <a:rPr lang="hr-HR" sz="2400" noProof="0" dirty="0"/>
              <a:t>Nedostatak raznolikih uzora</a:t>
            </a:r>
          </a:p>
          <a:p>
            <a:r>
              <a:rPr lang="hr-HR" sz="2400" noProof="0" dirty="0"/>
              <a:t>Stereotipni prikazi</a:t>
            </a:r>
          </a:p>
          <a:p>
            <a:r>
              <a:rPr lang="hr-HR" sz="2400" noProof="0" dirty="0"/>
              <a:t>Rodno obilježeni jezik</a:t>
            </a:r>
          </a:p>
          <a:p>
            <a:r>
              <a:rPr lang="hr-HR" sz="2400" noProof="0" dirty="0"/>
              <a:t>Nedostatak prihvaćanja rodne raznolikosti</a:t>
            </a:r>
          </a:p>
          <a:p>
            <a:r>
              <a:rPr lang="hr-HR" sz="2400" noProof="0" dirty="0"/>
              <a:t>Zanemarivanje </a:t>
            </a:r>
            <a:r>
              <a:rPr lang="hr-HR" sz="2400" noProof="0" dirty="0" err="1"/>
              <a:t>intersekcionalnosti</a:t>
            </a:r>
            <a:endParaRPr lang="hr-HR" sz="2400" noProof="0" dirty="0"/>
          </a:p>
          <a:p>
            <a:pPr marL="0" lvl="0" indent="0" algn="just" rtl="0">
              <a:lnSpc>
                <a:spcPct val="100000"/>
              </a:lnSpc>
              <a:spcBef>
                <a:spcPts val="0"/>
              </a:spcBef>
              <a:spcAft>
                <a:spcPts val="0"/>
              </a:spcAft>
              <a:buNone/>
            </a:pPr>
            <a:endParaRPr lang="hr-HR" sz="2500" noProof="0" dirty="0">
              <a:solidFill>
                <a:schemeClr val="dk1"/>
              </a:solidFill>
            </a:endParaRPr>
          </a:p>
          <a:p>
            <a:pPr marL="0" lvl="0" indent="0" algn="just" rtl="0">
              <a:lnSpc>
                <a:spcPct val="100000"/>
              </a:lnSpc>
              <a:spcBef>
                <a:spcPts val="0"/>
              </a:spcBef>
              <a:spcAft>
                <a:spcPts val="0"/>
              </a:spcAft>
              <a:buNone/>
            </a:pPr>
            <a:endParaRPr lang="hr-HR" sz="2500" noProof="0" dirty="0">
              <a:solidFill>
                <a:schemeClr val="dk1"/>
              </a:solidFill>
            </a:endParaRPr>
          </a:p>
        </p:txBody>
      </p:sp>
      <p:sp>
        <p:nvSpPr>
          <p:cNvPr id="246" name="Google Shape;246;g34bb7fa468f_0_271"/>
          <p:cNvSpPr txBox="1"/>
          <p:nvPr/>
        </p:nvSpPr>
        <p:spPr>
          <a:xfrm>
            <a:off x="6579075" y="5839350"/>
            <a:ext cx="5102700" cy="2439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hr-HR" u="sng" noProof="0" dirty="0">
                <a:solidFill>
                  <a:schemeClr val="hlink"/>
                </a:solidFill>
                <a:latin typeface="Calibri"/>
                <a:ea typeface="Calibri"/>
                <a:cs typeface="Calibri"/>
                <a:sym typeface="Calibri"/>
                <a:hlinkClick r:id="rId3"/>
              </a:rPr>
              <a:t>https://www.cwjobs.co.uk/advice/importance-of-female-role-models-in-stem</a:t>
            </a:r>
            <a:r>
              <a:rPr lang="hr-HR" noProof="0" dirty="0">
                <a:latin typeface="Calibri"/>
                <a:ea typeface="Calibri"/>
                <a:cs typeface="Calibri"/>
                <a:sym typeface="Calibri"/>
              </a:rPr>
              <a:t> </a:t>
            </a:r>
          </a:p>
        </p:txBody>
      </p:sp>
      <p:pic>
        <p:nvPicPr>
          <p:cNvPr id="2" name="Picture 1">
            <a:extLst>
              <a:ext uri="{FF2B5EF4-FFF2-40B4-BE49-F238E27FC236}">
                <a16:creationId xmlns:a16="http://schemas.microsoft.com/office/drawing/2014/main" id="{E7358A15-138B-735A-8761-879E9A1DB921}"/>
              </a:ext>
            </a:extLst>
          </p:cNvPr>
          <p:cNvPicPr>
            <a:picLocks noChangeAspect="1"/>
          </p:cNvPicPr>
          <p:nvPr/>
        </p:nvPicPr>
        <p:blipFill>
          <a:blip r:embed="rId4"/>
          <a:stretch>
            <a:fillRect/>
          </a:stretch>
        </p:blipFill>
        <p:spPr>
          <a:xfrm>
            <a:off x="6579075" y="2222500"/>
            <a:ext cx="4741333" cy="2667000"/>
          </a:xfrm>
          <a:prstGeom prst="rect">
            <a:avLst/>
          </a:prstGeom>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250"/>
        <p:cNvGrpSpPr/>
        <p:nvPr/>
      </p:nvGrpSpPr>
      <p:grpSpPr>
        <a:xfrm>
          <a:off x="0" y="0"/>
          <a:ext cx="0" cy="0"/>
          <a:chOff x="0" y="0"/>
          <a:chExt cx="0" cy="0"/>
        </a:xfrm>
      </p:grpSpPr>
      <p:sp>
        <p:nvSpPr>
          <p:cNvPr id="251" name="Google Shape;251;g34bb7fa468f_1_0"/>
          <p:cNvSpPr txBox="1">
            <a:spLocks noGrp="1"/>
          </p:cNvSpPr>
          <p:nvPr>
            <p:ph type="title"/>
          </p:nvPr>
        </p:nvSpPr>
        <p:spPr>
          <a:xfrm>
            <a:off x="97970" y="81642"/>
            <a:ext cx="11944500" cy="715800"/>
          </a:xfrm>
          <a:prstGeom prst="rect">
            <a:avLst/>
          </a:prstGeom>
          <a:noFill/>
          <a:ln>
            <a:noFill/>
          </a:ln>
        </p:spPr>
        <p:txBody>
          <a:bodyPr spcFirstLastPara="1" wrap="square" lIns="54000" tIns="54000" rIns="54000" bIns="54000" anchor="ctr" anchorCtr="0">
            <a:noAutofit/>
          </a:bodyPr>
          <a:lstStyle/>
          <a:p>
            <a:pPr marL="0" lvl="0" indent="0" algn="l" rtl="0">
              <a:lnSpc>
                <a:spcPct val="90000"/>
              </a:lnSpc>
              <a:spcBef>
                <a:spcPts val="0"/>
              </a:spcBef>
              <a:spcAft>
                <a:spcPts val="0"/>
              </a:spcAft>
              <a:buClr>
                <a:schemeClr val="lt2"/>
              </a:buClr>
              <a:buSzPts val="3800"/>
              <a:buFont typeface="Calibri"/>
              <a:buNone/>
            </a:pPr>
            <a:r>
              <a:rPr lang="hr-HR" noProof="0" dirty="0"/>
              <a:t>Smanjenje rodnih predrasuda u informatičkom obrazovanju</a:t>
            </a:r>
          </a:p>
        </p:txBody>
      </p:sp>
      <p:sp>
        <p:nvSpPr>
          <p:cNvPr id="252" name="Google Shape;252;g34bb7fa468f_1_0"/>
          <p:cNvSpPr txBox="1">
            <a:spLocks noGrp="1"/>
          </p:cNvSpPr>
          <p:nvPr>
            <p:ph type="body" idx="1"/>
          </p:nvPr>
        </p:nvSpPr>
        <p:spPr>
          <a:xfrm>
            <a:off x="97971" y="881743"/>
            <a:ext cx="11944500" cy="5870100"/>
          </a:xfrm>
          <a:prstGeom prst="rect">
            <a:avLst/>
          </a:prstGeom>
          <a:noFill/>
          <a:ln>
            <a:noFill/>
          </a:ln>
        </p:spPr>
        <p:txBody>
          <a:bodyPr spcFirstLastPara="1" wrap="square" lIns="91425" tIns="45700" rIns="91425" bIns="45700" anchor="t" anchorCtr="0">
            <a:noAutofit/>
          </a:bodyPr>
          <a:lstStyle/>
          <a:p>
            <a:r>
              <a:rPr lang="hr-HR" sz="2400" noProof="0" dirty="0"/>
              <a:t>Procijeniti i podići svijest o rodnim predrasudama</a:t>
            </a:r>
          </a:p>
          <a:p>
            <a:r>
              <a:rPr lang="hr-HR" sz="2400" noProof="0" dirty="0"/>
              <a:t>Uravnotežiti obrazovne aktivnosti</a:t>
            </a:r>
          </a:p>
          <a:p>
            <a:r>
              <a:rPr lang="hr-HR" sz="2400" noProof="0" dirty="0"/>
              <a:t>Koristiti uključiv jezik</a:t>
            </a:r>
          </a:p>
          <a:p>
            <a:r>
              <a:rPr lang="hr-HR" sz="2400" noProof="0" dirty="0"/>
              <a:t>Osigurati pristupačne i raznolike uzore</a:t>
            </a:r>
          </a:p>
          <a:p>
            <a:r>
              <a:rPr lang="hr-HR" sz="2400" noProof="0" dirty="0"/>
              <a:t>Otvoriti rasprave o rodnim normama</a:t>
            </a:r>
          </a:p>
          <a:p>
            <a:r>
              <a:rPr lang="hr-HR" sz="2400" noProof="0" dirty="0"/>
              <a:t>Primijeniti iskustveno učenje</a:t>
            </a:r>
          </a:p>
          <a:p>
            <a:r>
              <a:rPr lang="hr-HR" sz="2400" noProof="0" dirty="0"/>
              <a:t>Izravno suprotstaviti se stereotipima</a:t>
            </a:r>
          </a:p>
          <a:p>
            <a:r>
              <a:rPr lang="hr-HR" sz="2400" noProof="0" dirty="0"/>
              <a:t>Potaknuti interes kroz relevantnost</a:t>
            </a:r>
          </a:p>
          <a:p>
            <a:r>
              <a:rPr lang="hr-HR" sz="2400" noProof="0" dirty="0"/>
              <a:t>Pružiti različite mogućnosti angažmana</a:t>
            </a:r>
          </a:p>
          <a:p>
            <a:r>
              <a:rPr lang="hr-HR" sz="2400" noProof="0" dirty="0"/>
              <a:t>Izgraditi samopouzdanje</a:t>
            </a:r>
          </a:p>
          <a:p>
            <a:r>
              <a:rPr lang="hr-HR" sz="2400" noProof="0" dirty="0"/>
              <a:t>Slijediti motivacijski ciklus</a:t>
            </a:r>
          </a:p>
          <a:p>
            <a:r>
              <a:rPr lang="hr-HR" sz="2400" noProof="0" dirty="0"/>
              <a:t>Uskladiti s autentičnim učenjem</a:t>
            </a:r>
          </a:p>
        </p:txBody>
      </p:sp>
      <p:pic>
        <p:nvPicPr>
          <p:cNvPr id="253" name="Google Shape;253;g34bb7fa468f_1_0"/>
          <p:cNvPicPr preferRelativeResize="0"/>
          <p:nvPr/>
        </p:nvPicPr>
        <p:blipFill>
          <a:blip r:embed="rId3">
            <a:alphaModFix/>
          </a:blip>
          <a:stretch>
            <a:fillRect/>
          </a:stretch>
        </p:blipFill>
        <p:spPr>
          <a:xfrm>
            <a:off x="6444500" y="1928272"/>
            <a:ext cx="5172850" cy="3446225"/>
          </a:xfrm>
          <a:prstGeom prst="rect">
            <a:avLst/>
          </a:prstGeom>
          <a:noFill/>
          <a:ln>
            <a:noFill/>
          </a:ln>
        </p:spPr>
      </p:pic>
      <p:sp>
        <p:nvSpPr>
          <p:cNvPr id="254" name="Google Shape;254;g34bb7fa468f_1_0"/>
          <p:cNvSpPr txBox="1"/>
          <p:nvPr/>
        </p:nvSpPr>
        <p:spPr>
          <a:xfrm>
            <a:off x="9551775" y="6443725"/>
            <a:ext cx="2640300" cy="3459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hr-HR" i="1" noProof="0" dirty="0">
                <a:latin typeface="Calibri"/>
                <a:ea typeface="Calibri"/>
                <a:cs typeface="Calibri"/>
                <a:sym typeface="Calibri"/>
              </a:rPr>
              <a:t>Izvor slike: </a:t>
            </a:r>
            <a:r>
              <a:rPr lang="hr-HR" i="1" noProof="0" dirty="0" err="1">
                <a:latin typeface="Calibri"/>
                <a:ea typeface="Calibri"/>
                <a:cs typeface="Calibri"/>
                <a:sym typeface="Calibri"/>
              </a:rPr>
              <a:t>Freepik</a:t>
            </a:r>
            <a:endParaRPr lang="hr-HR" i="1" noProof="0" dirty="0">
              <a:latin typeface="Calibri"/>
              <a:ea typeface="Calibri"/>
              <a:cs typeface="Calibri"/>
              <a:sym typeface="Calibri"/>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259"/>
        <p:cNvGrpSpPr/>
        <p:nvPr/>
      </p:nvGrpSpPr>
      <p:grpSpPr>
        <a:xfrm>
          <a:off x="0" y="0"/>
          <a:ext cx="0" cy="0"/>
          <a:chOff x="0" y="0"/>
          <a:chExt cx="0" cy="0"/>
        </a:xfrm>
      </p:grpSpPr>
      <p:sp>
        <p:nvSpPr>
          <p:cNvPr id="260" name="Google Shape;260;g34bb7fa468f_0_279"/>
          <p:cNvSpPr txBox="1"/>
          <p:nvPr/>
        </p:nvSpPr>
        <p:spPr>
          <a:xfrm>
            <a:off x="97971" y="881743"/>
            <a:ext cx="11944500" cy="5870100"/>
          </a:xfrm>
          <a:prstGeom prst="rect">
            <a:avLst/>
          </a:prstGeom>
          <a:noFill/>
          <a:ln>
            <a:noFill/>
          </a:ln>
        </p:spPr>
        <p:txBody>
          <a:bodyPr spcFirstLastPara="1" wrap="square" lIns="91425" tIns="45700" rIns="91425" bIns="45700" anchor="t" anchorCtr="0">
            <a:noAutofit/>
          </a:bodyPr>
          <a:lstStyle/>
          <a:p>
            <a:pPr marL="571500" lvl="0" indent="-203200" algn="l" rtl="0">
              <a:lnSpc>
                <a:spcPct val="90000"/>
              </a:lnSpc>
              <a:spcBef>
                <a:spcPts val="1000"/>
              </a:spcBef>
              <a:spcAft>
                <a:spcPts val="0"/>
              </a:spcAft>
              <a:buNone/>
            </a:pPr>
            <a:endParaRPr lang="hr-HR" sz="2200" noProof="0" dirty="0">
              <a:solidFill>
                <a:srgbClr val="2B454E"/>
              </a:solidFill>
              <a:latin typeface="Calibri"/>
              <a:ea typeface="Calibri"/>
              <a:cs typeface="Calibri"/>
              <a:sym typeface="Calibri"/>
            </a:endParaRPr>
          </a:p>
          <a:p>
            <a:pPr marL="571500" lvl="0" indent="-203200" algn="l" rtl="0">
              <a:lnSpc>
                <a:spcPct val="90000"/>
              </a:lnSpc>
              <a:spcBef>
                <a:spcPts val="1000"/>
              </a:spcBef>
              <a:spcAft>
                <a:spcPts val="0"/>
              </a:spcAft>
              <a:buNone/>
            </a:pPr>
            <a:endParaRPr lang="hr-HR" sz="2200" noProof="0" dirty="0">
              <a:solidFill>
                <a:srgbClr val="2B454E"/>
              </a:solidFill>
              <a:latin typeface="Calibri"/>
              <a:ea typeface="Calibri"/>
              <a:cs typeface="Calibri"/>
              <a:sym typeface="Calibri"/>
            </a:endParaRPr>
          </a:p>
        </p:txBody>
      </p:sp>
      <p:sp>
        <p:nvSpPr>
          <p:cNvPr id="261" name="Google Shape;261;g34bb7fa468f_0_279"/>
          <p:cNvSpPr/>
          <p:nvPr/>
        </p:nvSpPr>
        <p:spPr>
          <a:xfrm rot="10800000">
            <a:off x="3728425" y="4113000"/>
            <a:ext cx="4370400" cy="2330700"/>
          </a:xfrm>
          <a:prstGeom prst="wedgeRoundRectCallout">
            <a:avLst>
              <a:gd name="adj1" fmla="val -20833"/>
              <a:gd name="adj2" fmla="val 62500"/>
              <a:gd name="adj3" fmla="val 0"/>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lang="hr-HR" noProof="0" dirty="0"/>
          </a:p>
        </p:txBody>
      </p:sp>
      <p:sp>
        <p:nvSpPr>
          <p:cNvPr id="262" name="Google Shape;262;g34bb7fa468f_0_279"/>
          <p:cNvSpPr txBox="1">
            <a:spLocks noGrp="1"/>
          </p:cNvSpPr>
          <p:nvPr>
            <p:ph type="title"/>
          </p:nvPr>
        </p:nvSpPr>
        <p:spPr>
          <a:xfrm>
            <a:off x="97970" y="81642"/>
            <a:ext cx="11944500" cy="715800"/>
          </a:xfrm>
          <a:prstGeom prst="rect">
            <a:avLst/>
          </a:prstGeom>
          <a:noFill/>
          <a:ln>
            <a:noFill/>
          </a:ln>
        </p:spPr>
        <p:txBody>
          <a:bodyPr spcFirstLastPara="1" wrap="square" lIns="54000" tIns="54000" rIns="54000" bIns="54000" anchor="ctr" anchorCtr="0">
            <a:noAutofit/>
          </a:bodyPr>
          <a:lstStyle/>
          <a:p>
            <a:pPr marL="0" lvl="0" indent="0" algn="l" rtl="0">
              <a:spcBef>
                <a:spcPts val="0"/>
              </a:spcBef>
              <a:spcAft>
                <a:spcPts val="0"/>
              </a:spcAft>
              <a:buClr>
                <a:schemeClr val="lt2"/>
              </a:buClr>
              <a:buSzPts val="3800"/>
              <a:buFont typeface="Calibri"/>
              <a:buNone/>
            </a:pPr>
            <a:r>
              <a:rPr lang="hr-HR" noProof="0" dirty="0"/>
              <a:t>Aktivnost 3: poticaj za </a:t>
            </a:r>
            <a:r>
              <a:rPr lang="hr-HR" noProof="0" dirty="0" err="1"/>
              <a:t>samorefleksiju</a:t>
            </a:r>
            <a:endParaRPr lang="hr-HR" noProof="0" dirty="0"/>
          </a:p>
        </p:txBody>
      </p:sp>
      <p:sp>
        <p:nvSpPr>
          <p:cNvPr id="263" name="Google Shape;263;g34bb7fa468f_0_279"/>
          <p:cNvSpPr txBox="1"/>
          <p:nvPr/>
        </p:nvSpPr>
        <p:spPr>
          <a:xfrm>
            <a:off x="232425" y="1010050"/>
            <a:ext cx="11736000" cy="2816100"/>
          </a:xfrm>
          <a:prstGeom prst="rect">
            <a:avLst/>
          </a:prstGeom>
          <a:solidFill>
            <a:srgbClr val="D1D1D1"/>
          </a:solid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hr-HR" sz="2500" b="1" noProof="0" dirty="0">
                <a:solidFill>
                  <a:srgbClr val="1D1D1B"/>
                </a:solidFill>
                <a:latin typeface="Calibri"/>
                <a:ea typeface="Calibri"/>
                <a:cs typeface="Calibri"/>
                <a:sym typeface="Calibri"/>
              </a:rPr>
              <a:t>Podržavate li i kako rodnu </a:t>
            </a:r>
            <a:r>
              <a:rPr lang="hr-HR" sz="2500" b="1" noProof="0" dirty="0" err="1">
                <a:solidFill>
                  <a:srgbClr val="1D1D1B"/>
                </a:solidFill>
                <a:latin typeface="Calibri"/>
                <a:ea typeface="Calibri"/>
                <a:cs typeface="Calibri"/>
                <a:sym typeface="Calibri"/>
              </a:rPr>
              <a:t>uključivost</a:t>
            </a:r>
            <a:r>
              <a:rPr lang="hr-HR" sz="2500" b="1" noProof="0" dirty="0">
                <a:solidFill>
                  <a:srgbClr val="1D1D1B"/>
                </a:solidFill>
                <a:latin typeface="Calibri"/>
                <a:ea typeface="Calibri"/>
                <a:cs typeface="Calibri"/>
                <a:sym typeface="Calibri"/>
              </a:rPr>
              <a:t> u svojoj učionici?</a:t>
            </a:r>
            <a:endParaRPr lang="hr-HR" sz="2500" noProof="0" dirty="0">
              <a:solidFill>
                <a:srgbClr val="1D1D1B"/>
              </a:solidFill>
              <a:latin typeface="Calibri"/>
              <a:ea typeface="Calibri"/>
              <a:cs typeface="Calibri"/>
              <a:sym typeface="Calibri"/>
            </a:endParaRPr>
          </a:p>
          <a:p>
            <a:pPr marL="0" lvl="0" indent="0" algn="ctr" rtl="0">
              <a:spcBef>
                <a:spcPts val="0"/>
              </a:spcBef>
              <a:spcAft>
                <a:spcPts val="0"/>
              </a:spcAft>
              <a:buNone/>
            </a:pPr>
            <a:endParaRPr lang="hr-HR" sz="2500" b="1" noProof="0" dirty="0">
              <a:solidFill>
                <a:srgbClr val="1D1D1B"/>
              </a:solidFill>
              <a:latin typeface="Calibri"/>
              <a:ea typeface="Calibri"/>
              <a:cs typeface="Calibri"/>
              <a:sym typeface="Calibri"/>
            </a:endParaRPr>
          </a:p>
          <a:p>
            <a:pPr marL="0" lvl="0" indent="0" algn="ctr" rtl="0">
              <a:spcBef>
                <a:spcPts val="0"/>
              </a:spcBef>
              <a:spcAft>
                <a:spcPts val="0"/>
              </a:spcAft>
              <a:buNone/>
            </a:pPr>
            <a:r>
              <a:rPr lang="hr-HR" sz="2500" b="1" noProof="0" dirty="0">
                <a:solidFill>
                  <a:srgbClr val="1D1D1B"/>
                </a:solidFill>
                <a:latin typeface="Calibri"/>
                <a:ea typeface="Calibri"/>
                <a:cs typeface="Calibri"/>
                <a:sym typeface="Calibri"/>
              </a:rPr>
              <a:t>Koje su, po vašem mišljenju, neke od najvažnijih prepreka u primjeni strategija rodne </a:t>
            </a:r>
            <a:r>
              <a:rPr lang="hr-HR" sz="2500" b="1" noProof="0" dirty="0" err="1">
                <a:solidFill>
                  <a:srgbClr val="1D1D1B"/>
                </a:solidFill>
                <a:latin typeface="Calibri"/>
                <a:ea typeface="Calibri"/>
                <a:cs typeface="Calibri"/>
                <a:sym typeface="Calibri"/>
              </a:rPr>
              <a:t>ukjučivosti</a:t>
            </a:r>
            <a:r>
              <a:rPr lang="hr-HR" sz="2500" b="1" noProof="0" dirty="0">
                <a:solidFill>
                  <a:srgbClr val="1D1D1B"/>
                </a:solidFill>
                <a:latin typeface="Calibri"/>
                <a:ea typeface="Calibri"/>
                <a:cs typeface="Calibri"/>
                <a:sym typeface="Calibri"/>
              </a:rPr>
              <a:t> u vašem razredu i kako bi se one mogle prevladati?</a:t>
            </a:r>
            <a:endParaRPr lang="hr-HR" sz="2500" noProof="0" dirty="0">
              <a:solidFill>
                <a:srgbClr val="1D1D1B"/>
              </a:solidFill>
              <a:latin typeface="Calibri"/>
              <a:ea typeface="Calibri"/>
              <a:cs typeface="Calibri"/>
              <a:sym typeface="Calibri"/>
            </a:endParaRPr>
          </a:p>
          <a:p>
            <a:pPr marL="0" lvl="0" indent="0" algn="ctr" rtl="0">
              <a:spcBef>
                <a:spcPts val="0"/>
              </a:spcBef>
              <a:spcAft>
                <a:spcPts val="0"/>
              </a:spcAft>
              <a:buNone/>
            </a:pPr>
            <a:endParaRPr lang="hr-HR" sz="2500" noProof="0" dirty="0">
              <a:solidFill>
                <a:srgbClr val="1D1D1B"/>
              </a:solidFill>
              <a:latin typeface="Calibri"/>
              <a:ea typeface="Calibri"/>
              <a:cs typeface="Calibri"/>
              <a:sym typeface="Calibri"/>
            </a:endParaRPr>
          </a:p>
        </p:txBody>
      </p:sp>
      <p:pic>
        <p:nvPicPr>
          <p:cNvPr id="264" name="Google Shape;264;g34bb7fa468f_0_279"/>
          <p:cNvPicPr preferRelativeResize="0"/>
          <p:nvPr/>
        </p:nvPicPr>
        <p:blipFill>
          <a:blip r:embed="rId3">
            <a:alphaModFix/>
          </a:blip>
          <a:stretch>
            <a:fillRect/>
          </a:stretch>
        </p:blipFill>
        <p:spPr>
          <a:xfrm>
            <a:off x="783063" y="4024438"/>
            <a:ext cx="2447925" cy="2505075"/>
          </a:xfrm>
          <a:prstGeom prst="rect">
            <a:avLst/>
          </a:prstGeom>
          <a:noFill/>
          <a:ln>
            <a:noFill/>
          </a:ln>
        </p:spPr>
      </p:pic>
      <p:sp>
        <p:nvSpPr>
          <p:cNvPr id="265" name="Google Shape;265;g34bb7fa468f_0_279"/>
          <p:cNvSpPr txBox="1"/>
          <p:nvPr/>
        </p:nvSpPr>
        <p:spPr>
          <a:xfrm>
            <a:off x="3930125" y="4274375"/>
            <a:ext cx="4034100" cy="19947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endParaRPr lang="hr-HR" sz="1900" noProof="0" dirty="0">
              <a:latin typeface="Calibri"/>
              <a:ea typeface="Calibri"/>
              <a:cs typeface="Calibri"/>
              <a:sym typeface="Calibri"/>
            </a:endParaRPr>
          </a:p>
          <a:p>
            <a:pPr lvl="0" algn="ctr"/>
            <a:r>
              <a:rPr lang="hr-HR" sz="2000" noProof="0" dirty="0"/>
              <a:t>Podijelite svoja razmišljanja o prevladavanju prepreka rodnoj </a:t>
            </a:r>
            <a:r>
              <a:rPr lang="hr-HR" sz="2000" noProof="0" dirty="0" err="1"/>
              <a:t>uključivosti</a:t>
            </a:r>
            <a:r>
              <a:rPr lang="hr-HR" sz="1900" noProof="0" dirty="0">
                <a:latin typeface="Calibri"/>
                <a:ea typeface="Calibri"/>
                <a:cs typeface="Calibri"/>
                <a:sym typeface="Calibri"/>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1"/>
                  </a:ext>
                </a:extLst>
              </a:rPr>
              <a:t>.</a:t>
            </a:r>
            <a:endParaRPr lang="hr-HR" sz="1900" noProof="0" dirty="0">
              <a:latin typeface="Calibri"/>
              <a:ea typeface="Calibri"/>
              <a:cs typeface="Calibri"/>
              <a:sym typeface="Calibri"/>
            </a:endParaRPr>
          </a:p>
        </p:txBody>
      </p:sp>
      <p:sp>
        <p:nvSpPr>
          <p:cNvPr id="266" name="Google Shape;266;g34bb7fa468f_0_279"/>
          <p:cNvSpPr txBox="1"/>
          <p:nvPr/>
        </p:nvSpPr>
        <p:spPr>
          <a:xfrm>
            <a:off x="9070350" y="6443725"/>
            <a:ext cx="3121800" cy="3459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hr-HR" i="1" noProof="0" dirty="0">
                <a:latin typeface="Calibri"/>
                <a:ea typeface="Calibri"/>
                <a:cs typeface="Calibri"/>
                <a:sym typeface="Calibri"/>
              </a:rPr>
              <a:t>Izvor slike: web stranica projekta TINKER</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89"/>
        <p:cNvGrpSpPr/>
        <p:nvPr/>
      </p:nvGrpSpPr>
      <p:grpSpPr>
        <a:xfrm>
          <a:off x="0" y="0"/>
          <a:ext cx="0" cy="0"/>
          <a:chOff x="0" y="0"/>
          <a:chExt cx="0" cy="0"/>
        </a:xfrm>
      </p:grpSpPr>
      <p:sp>
        <p:nvSpPr>
          <p:cNvPr id="90" name="Google Shape;90;p2"/>
          <p:cNvSpPr txBox="1">
            <a:spLocks noGrp="1"/>
          </p:cNvSpPr>
          <p:nvPr>
            <p:ph type="ctrTitle"/>
          </p:nvPr>
        </p:nvSpPr>
        <p:spPr>
          <a:xfrm>
            <a:off x="374726" y="2184268"/>
            <a:ext cx="6914700" cy="1334100"/>
          </a:xfrm>
          <a:prstGeom prst="rect">
            <a:avLst/>
          </a:prstGeom>
          <a:noFill/>
          <a:ln>
            <a:noFill/>
          </a:ln>
        </p:spPr>
        <p:txBody>
          <a:bodyPr spcFirstLastPara="1" wrap="square" lIns="91425" tIns="45700" rIns="91425" bIns="45700" anchor="ctr" anchorCtr="0">
            <a:normAutofit fontScale="90000"/>
          </a:bodyPr>
          <a:lstStyle/>
          <a:p>
            <a:pPr lvl="0">
              <a:buSzPct val="62500"/>
            </a:pPr>
            <a:r>
              <a:rPr lang="hr-HR" noProof="0" dirty="0"/>
              <a:t>Modul 1: Pregled TINKER projekta i uvod u autentično učenje i rodnu </a:t>
            </a:r>
            <a:r>
              <a:rPr lang="hr-HR" noProof="0" dirty="0" err="1"/>
              <a:t>uključivost</a:t>
            </a:r>
            <a:endParaRPr lang="hr-HR" noProof="0" dirty="0"/>
          </a:p>
        </p:txBody>
      </p:sp>
      <p:sp>
        <p:nvSpPr>
          <p:cNvPr id="91" name="Google Shape;91;p2"/>
          <p:cNvSpPr txBox="1">
            <a:spLocks noGrp="1"/>
          </p:cNvSpPr>
          <p:nvPr>
            <p:ph type="subTitle" idx="1"/>
          </p:nvPr>
        </p:nvSpPr>
        <p:spPr>
          <a:xfrm>
            <a:off x="401324" y="3651830"/>
            <a:ext cx="6893100" cy="129270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1600"/>
              <a:buNone/>
            </a:pPr>
            <a:r>
              <a:rPr lang="hr-HR" noProof="0" dirty="0"/>
              <a:t>Cjelina 1.2: Uvod u autentično učenje i rodnu </a:t>
            </a:r>
            <a:r>
              <a:rPr lang="hr-HR" noProof="0" dirty="0" err="1"/>
              <a:t>uključivost</a:t>
            </a:r>
            <a:r>
              <a:rPr lang="hr-HR" noProof="0" dirty="0"/>
              <a:t> u informatičkom obrazovanju</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271"/>
        <p:cNvGrpSpPr/>
        <p:nvPr/>
      </p:nvGrpSpPr>
      <p:grpSpPr>
        <a:xfrm>
          <a:off x="0" y="0"/>
          <a:ext cx="0" cy="0"/>
          <a:chOff x="0" y="0"/>
          <a:chExt cx="0" cy="0"/>
        </a:xfrm>
      </p:grpSpPr>
      <p:sp>
        <p:nvSpPr>
          <p:cNvPr id="272" name="Google Shape;272;g34bb7fa468f_1_8"/>
          <p:cNvSpPr txBox="1"/>
          <p:nvPr/>
        </p:nvSpPr>
        <p:spPr>
          <a:xfrm>
            <a:off x="97971" y="881743"/>
            <a:ext cx="11944500" cy="5870100"/>
          </a:xfrm>
          <a:prstGeom prst="rect">
            <a:avLst/>
          </a:prstGeom>
          <a:noFill/>
          <a:ln>
            <a:noFill/>
          </a:ln>
        </p:spPr>
        <p:txBody>
          <a:bodyPr spcFirstLastPara="1" wrap="square" lIns="91425" tIns="45700" rIns="91425" bIns="45700" anchor="t" anchorCtr="0">
            <a:noAutofit/>
          </a:bodyPr>
          <a:lstStyle/>
          <a:p>
            <a:pPr marL="571500" lvl="0" indent="-203200" algn="l" rtl="0">
              <a:lnSpc>
                <a:spcPct val="90000"/>
              </a:lnSpc>
              <a:spcBef>
                <a:spcPts val="1000"/>
              </a:spcBef>
              <a:spcAft>
                <a:spcPts val="0"/>
              </a:spcAft>
              <a:buNone/>
            </a:pPr>
            <a:endParaRPr lang="hr-HR" sz="2200" noProof="0" dirty="0">
              <a:solidFill>
                <a:srgbClr val="2B454E"/>
              </a:solidFill>
              <a:latin typeface="Calibri"/>
              <a:ea typeface="Calibri"/>
              <a:cs typeface="Calibri"/>
              <a:sym typeface="Calibri"/>
            </a:endParaRPr>
          </a:p>
          <a:p>
            <a:pPr marL="571500" lvl="0" indent="-203200" algn="l" rtl="0">
              <a:lnSpc>
                <a:spcPct val="90000"/>
              </a:lnSpc>
              <a:spcBef>
                <a:spcPts val="1000"/>
              </a:spcBef>
              <a:spcAft>
                <a:spcPts val="0"/>
              </a:spcAft>
              <a:buNone/>
            </a:pPr>
            <a:endParaRPr lang="hr-HR" sz="2200" noProof="0" dirty="0">
              <a:solidFill>
                <a:srgbClr val="2B454E"/>
              </a:solidFill>
              <a:latin typeface="Calibri"/>
              <a:ea typeface="Calibri"/>
              <a:cs typeface="Calibri"/>
              <a:sym typeface="Calibri"/>
            </a:endParaRPr>
          </a:p>
        </p:txBody>
      </p:sp>
      <p:sp>
        <p:nvSpPr>
          <p:cNvPr id="273" name="Google Shape;273;g34bb7fa468f_1_8"/>
          <p:cNvSpPr txBox="1">
            <a:spLocks noGrp="1"/>
          </p:cNvSpPr>
          <p:nvPr>
            <p:ph type="title"/>
          </p:nvPr>
        </p:nvSpPr>
        <p:spPr>
          <a:xfrm>
            <a:off x="97970" y="81642"/>
            <a:ext cx="11944500" cy="715800"/>
          </a:xfrm>
          <a:prstGeom prst="rect">
            <a:avLst/>
          </a:prstGeom>
          <a:noFill/>
          <a:ln>
            <a:noFill/>
          </a:ln>
        </p:spPr>
        <p:txBody>
          <a:bodyPr spcFirstLastPara="1" wrap="square" lIns="54000" tIns="54000" rIns="54000" bIns="54000" anchor="ctr" anchorCtr="0">
            <a:noAutofit/>
          </a:bodyPr>
          <a:lstStyle/>
          <a:p>
            <a:pPr marL="0" lvl="0" indent="0" algn="l" rtl="0">
              <a:spcBef>
                <a:spcPts val="0"/>
              </a:spcBef>
              <a:spcAft>
                <a:spcPts val="0"/>
              </a:spcAft>
              <a:buClr>
                <a:schemeClr val="lt2"/>
              </a:buClr>
              <a:buSzPts val="3800"/>
              <a:buFont typeface="Calibri"/>
              <a:buNone/>
            </a:pPr>
            <a:r>
              <a:rPr lang="hr-HR" noProof="0" dirty="0"/>
              <a:t>Refleksija</a:t>
            </a:r>
          </a:p>
        </p:txBody>
      </p:sp>
      <p:pic>
        <p:nvPicPr>
          <p:cNvPr id="274" name="Google Shape;274;g34bb7fa468f_1_8"/>
          <p:cNvPicPr preferRelativeResize="0"/>
          <p:nvPr/>
        </p:nvPicPr>
        <p:blipFill>
          <a:blip r:embed="rId3">
            <a:alphaModFix/>
          </a:blip>
          <a:stretch>
            <a:fillRect/>
          </a:stretch>
        </p:blipFill>
        <p:spPr>
          <a:xfrm>
            <a:off x="828737" y="3429003"/>
            <a:ext cx="3029790" cy="3100525"/>
          </a:xfrm>
          <a:prstGeom prst="rect">
            <a:avLst/>
          </a:prstGeom>
          <a:noFill/>
          <a:ln>
            <a:noFill/>
          </a:ln>
        </p:spPr>
      </p:pic>
      <p:sp>
        <p:nvSpPr>
          <p:cNvPr id="275" name="Google Shape;275;g34bb7fa468f_1_8"/>
          <p:cNvSpPr/>
          <p:nvPr/>
        </p:nvSpPr>
        <p:spPr>
          <a:xfrm>
            <a:off x="3589700" y="881750"/>
            <a:ext cx="7202400" cy="3255900"/>
          </a:xfrm>
          <a:prstGeom prst="cloudCallout">
            <a:avLst>
              <a:gd name="adj1" fmla="val -20833"/>
              <a:gd name="adj2" fmla="val 62500"/>
            </a:avLst>
          </a:prstGeom>
          <a:solidFill>
            <a:srgbClr val="F2F2F2"/>
          </a:solidFill>
          <a:ln w="9525" cap="flat" cmpd="sng">
            <a:solidFill>
              <a:srgbClr val="1D1D1B"/>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hr-HR" sz="2500" noProof="0" dirty="0">
                <a:latin typeface="Calibri"/>
                <a:ea typeface="Calibri"/>
                <a:cs typeface="Calibri"/>
                <a:sym typeface="Calibri"/>
              </a:rPr>
              <a:t>Razmislite o tome kako su vaše nastavne prakse usklađene s autentičnim i rodno </a:t>
            </a:r>
            <a:r>
              <a:rPr lang="hr-HR" sz="2500" noProof="0" dirty="0" err="1">
                <a:latin typeface="Calibri"/>
                <a:ea typeface="Calibri"/>
                <a:cs typeface="Calibri"/>
                <a:sym typeface="Calibri"/>
              </a:rPr>
              <a:t>uključivim</a:t>
            </a:r>
            <a:r>
              <a:rPr lang="hr-HR" sz="2500" noProof="0" dirty="0">
                <a:latin typeface="Calibri"/>
                <a:ea typeface="Calibri"/>
                <a:cs typeface="Calibri"/>
                <a:sym typeface="Calibri"/>
              </a:rPr>
              <a:t> praksama.</a:t>
            </a:r>
            <a:endParaRPr lang="hr-HR" noProof="0" dirty="0"/>
          </a:p>
        </p:txBody>
      </p:sp>
      <p:sp>
        <p:nvSpPr>
          <p:cNvPr id="276" name="Google Shape;276;g34bb7fa468f_1_8"/>
          <p:cNvSpPr txBox="1"/>
          <p:nvPr/>
        </p:nvSpPr>
        <p:spPr>
          <a:xfrm>
            <a:off x="9070350" y="6443725"/>
            <a:ext cx="3121800" cy="3459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hr-HR" i="1" noProof="0" dirty="0">
                <a:latin typeface="Calibri"/>
                <a:ea typeface="Calibri"/>
                <a:cs typeface="Calibri"/>
                <a:sym typeface="Calibri"/>
              </a:rPr>
              <a:t>Izvor slike: web stranica projekta TINKER</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281"/>
        <p:cNvGrpSpPr/>
        <p:nvPr/>
      </p:nvGrpSpPr>
      <p:grpSpPr>
        <a:xfrm>
          <a:off x="0" y="0"/>
          <a:ext cx="0" cy="0"/>
          <a:chOff x="0" y="0"/>
          <a:chExt cx="0" cy="0"/>
        </a:xfrm>
      </p:grpSpPr>
      <p:sp>
        <p:nvSpPr>
          <p:cNvPr id="282" name="Google Shape;282;p18"/>
          <p:cNvSpPr txBox="1">
            <a:spLocks noGrp="1"/>
          </p:cNvSpPr>
          <p:nvPr>
            <p:ph type="title"/>
          </p:nvPr>
        </p:nvSpPr>
        <p:spPr>
          <a:xfrm>
            <a:off x="97970" y="81642"/>
            <a:ext cx="11944351" cy="715879"/>
          </a:xfrm>
          <a:prstGeom prst="rect">
            <a:avLst/>
          </a:prstGeom>
          <a:noFill/>
          <a:ln>
            <a:noFill/>
          </a:ln>
        </p:spPr>
        <p:txBody>
          <a:bodyPr spcFirstLastPara="1" wrap="square" lIns="54000" tIns="54000" rIns="54000" bIns="54000" anchor="ctr" anchorCtr="0">
            <a:noAutofit/>
          </a:bodyPr>
          <a:lstStyle/>
          <a:p>
            <a:pPr marL="0" lvl="0" indent="0" algn="l" rtl="0">
              <a:lnSpc>
                <a:spcPct val="90000"/>
              </a:lnSpc>
              <a:spcBef>
                <a:spcPts val="0"/>
              </a:spcBef>
              <a:spcAft>
                <a:spcPts val="0"/>
              </a:spcAft>
              <a:buClr>
                <a:schemeClr val="lt2"/>
              </a:buClr>
              <a:buSzPts val="3800"/>
              <a:buFont typeface="Calibri"/>
              <a:buNone/>
            </a:pPr>
            <a:r>
              <a:rPr lang="hr-HR" noProof="0" dirty="0"/>
              <a:t>Literatura</a:t>
            </a:r>
          </a:p>
        </p:txBody>
      </p:sp>
      <p:sp>
        <p:nvSpPr>
          <p:cNvPr id="283" name="Google Shape;283;p18"/>
          <p:cNvSpPr txBox="1">
            <a:spLocks noGrp="1"/>
          </p:cNvSpPr>
          <p:nvPr>
            <p:ph type="body" idx="1"/>
          </p:nvPr>
        </p:nvSpPr>
        <p:spPr>
          <a:xfrm>
            <a:off x="97971" y="881743"/>
            <a:ext cx="11944350" cy="5870121"/>
          </a:xfrm>
          <a:prstGeom prst="rect">
            <a:avLst/>
          </a:prstGeom>
          <a:noFill/>
          <a:ln>
            <a:noFill/>
          </a:ln>
        </p:spPr>
        <p:txBody>
          <a:bodyPr spcFirstLastPara="1" wrap="square" lIns="91425" tIns="45700" rIns="91425" bIns="45700" anchor="t" anchorCtr="0">
            <a:noAutofit/>
          </a:bodyPr>
          <a:lstStyle/>
          <a:p>
            <a:pPr fontAlgn="base"/>
            <a:r>
              <a:rPr lang="hr-HR" noProof="0" dirty="0" err="1"/>
              <a:t>Crenshaw</a:t>
            </a:r>
            <a:r>
              <a:rPr lang="hr-HR" noProof="0" dirty="0"/>
              <a:t>, K. (1989.) ‘</a:t>
            </a:r>
            <a:r>
              <a:rPr lang="hr-HR" noProof="0" dirty="0" err="1"/>
              <a:t>Demarginalizing</a:t>
            </a:r>
            <a:r>
              <a:rPr lang="hr-HR" noProof="0" dirty="0"/>
              <a:t> </a:t>
            </a:r>
            <a:r>
              <a:rPr lang="hr-HR" noProof="0" dirty="0" err="1"/>
              <a:t>the</a:t>
            </a:r>
            <a:r>
              <a:rPr lang="hr-HR" noProof="0" dirty="0"/>
              <a:t> </a:t>
            </a:r>
            <a:r>
              <a:rPr lang="hr-HR" noProof="0" dirty="0" err="1"/>
              <a:t>intersection</a:t>
            </a:r>
            <a:r>
              <a:rPr lang="hr-HR" noProof="0" dirty="0"/>
              <a:t> </a:t>
            </a:r>
            <a:r>
              <a:rPr lang="hr-HR" noProof="0" dirty="0" err="1"/>
              <a:t>of</a:t>
            </a:r>
            <a:r>
              <a:rPr lang="hr-HR" noProof="0" dirty="0"/>
              <a:t> race </a:t>
            </a:r>
            <a:r>
              <a:rPr lang="hr-HR" noProof="0" dirty="0" err="1"/>
              <a:t>and</a:t>
            </a:r>
            <a:r>
              <a:rPr lang="hr-HR" noProof="0" dirty="0"/>
              <a:t> sex: a </a:t>
            </a:r>
            <a:r>
              <a:rPr lang="hr-HR" noProof="0" dirty="0" err="1"/>
              <a:t>black</a:t>
            </a:r>
            <a:r>
              <a:rPr lang="hr-HR" noProof="0" dirty="0"/>
              <a:t> feminist </a:t>
            </a:r>
            <a:r>
              <a:rPr lang="hr-HR" noProof="0" dirty="0" err="1"/>
              <a:t>critique</a:t>
            </a:r>
            <a:r>
              <a:rPr lang="hr-HR" noProof="0" dirty="0"/>
              <a:t> </a:t>
            </a:r>
            <a:r>
              <a:rPr lang="hr-HR" noProof="0" dirty="0" err="1"/>
              <a:t>of</a:t>
            </a:r>
            <a:r>
              <a:rPr lang="hr-HR" noProof="0" dirty="0"/>
              <a:t> </a:t>
            </a:r>
            <a:r>
              <a:rPr lang="hr-HR" noProof="0" dirty="0" err="1"/>
              <a:t>antidiscrimination</a:t>
            </a:r>
            <a:r>
              <a:rPr lang="hr-HR" noProof="0" dirty="0"/>
              <a:t> </a:t>
            </a:r>
            <a:r>
              <a:rPr lang="hr-HR" noProof="0" dirty="0" err="1"/>
              <a:t>doctrine</a:t>
            </a:r>
            <a:r>
              <a:rPr lang="hr-HR" noProof="0" dirty="0"/>
              <a:t>, Feminist </a:t>
            </a:r>
            <a:r>
              <a:rPr lang="hr-HR" noProof="0" dirty="0" err="1"/>
              <a:t>theory</a:t>
            </a:r>
            <a:r>
              <a:rPr lang="hr-HR" noProof="0" dirty="0"/>
              <a:t> </a:t>
            </a:r>
            <a:r>
              <a:rPr lang="hr-HR" noProof="0" dirty="0" err="1"/>
              <a:t>and</a:t>
            </a:r>
            <a:r>
              <a:rPr lang="hr-HR" noProof="0" dirty="0"/>
              <a:t> </a:t>
            </a:r>
            <a:r>
              <a:rPr lang="hr-HR" noProof="0" dirty="0" err="1"/>
              <a:t>antiracist</a:t>
            </a:r>
            <a:r>
              <a:rPr lang="hr-HR" noProof="0" dirty="0"/>
              <a:t> </a:t>
            </a:r>
            <a:r>
              <a:rPr lang="hr-HR" noProof="0" dirty="0" err="1"/>
              <a:t>politics</a:t>
            </a:r>
            <a:r>
              <a:rPr lang="hr-HR" noProof="0" dirty="0"/>
              <a:t>’, </a:t>
            </a:r>
            <a:r>
              <a:rPr lang="hr-HR" i="1" noProof="0" dirty="0"/>
              <a:t>University </a:t>
            </a:r>
            <a:r>
              <a:rPr lang="hr-HR" i="1" noProof="0" dirty="0" err="1"/>
              <a:t>of</a:t>
            </a:r>
            <a:r>
              <a:rPr lang="hr-HR" i="1" noProof="0" dirty="0"/>
              <a:t> Chicago Legal Forum</a:t>
            </a:r>
            <a:r>
              <a:rPr lang="hr-HR" noProof="0" dirty="0"/>
              <a:t>, 1(8). </a:t>
            </a:r>
            <a:r>
              <a:rPr lang="hr-HR" noProof="0" dirty="0" err="1"/>
              <a:t>Available</a:t>
            </a:r>
            <a:r>
              <a:rPr lang="hr-HR" noProof="0" dirty="0"/>
              <a:t> at:  </a:t>
            </a:r>
            <a:r>
              <a:rPr lang="hr-HR" u="sng" noProof="0" dirty="0">
                <a:hlinkClick r:id="rId3"/>
              </a:rPr>
              <a:t>http://chicagounbound.uchicago.edu/uclf/vol1989/iss1/8</a:t>
            </a:r>
            <a:endParaRPr lang="hr-HR" noProof="0" dirty="0"/>
          </a:p>
          <a:p>
            <a:pPr fontAlgn="base"/>
            <a:r>
              <a:rPr lang="hr-HR" noProof="0" dirty="0"/>
              <a:t>Gordon (1982.) ‘</a:t>
            </a:r>
            <a:r>
              <a:rPr lang="hr-HR" noProof="0" dirty="0" err="1"/>
              <a:t>The</a:t>
            </a:r>
            <a:r>
              <a:rPr lang="hr-HR" noProof="0" dirty="0"/>
              <a:t> </a:t>
            </a:r>
            <a:r>
              <a:rPr lang="hr-HR" noProof="0" dirty="0" err="1"/>
              <a:t>concept</a:t>
            </a:r>
            <a:r>
              <a:rPr lang="hr-HR" noProof="0" dirty="0"/>
              <a:t> </a:t>
            </a:r>
            <a:r>
              <a:rPr lang="hr-HR" noProof="0" dirty="0" err="1"/>
              <a:t>of</a:t>
            </a:r>
            <a:r>
              <a:rPr lang="hr-HR" noProof="0" dirty="0"/>
              <a:t> </a:t>
            </a:r>
            <a:r>
              <a:rPr lang="hr-HR" noProof="0" dirty="0" err="1"/>
              <a:t>the</a:t>
            </a:r>
            <a:r>
              <a:rPr lang="hr-HR" noProof="0" dirty="0"/>
              <a:t> </a:t>
            </a:r>
            <a:r>
              <a:rPr lang="hr-HR" noProof="0" dirty="0" err="1"/>
              <a:t>hidden</a:t>
            </a:r>
            <a:r>
              <a:rPr lang="hr-HR" noProof="0" dirty="0"/>
              <a:t> </a:t>
            </a:r>
            <a:r>
              <a:rPr lang="hr-HR" noProof="0" dirty="0" err="1"/>
              <a:t>curriculum</a:t>
            </a:r>
            <a:r>
              <a:rPr lang="hr-HR" noProof="0" dirty="0"/>
              <a:t>’. </a:t>
            </a:r>
            <a:r>
              <a:rPr lang="hr-HR" i="1" noProof="0" dirty="0"/>
              <a:t>Journal </a:t>
            </a:r>
            <a:r>
              <a:rPr lang="hr-HR" i="1" noProof="0" dirty="0" err="1"/>
              <a:t>of</a:t>
            </a:r>
            <a:r>
              <a:rPr lang="hr-HR" i="1" noProof="0" dirty="0"/>
              <a:t> </a:t>
            </a:r>
            <a:r>
              <a:rPr lang="hr-HR" i="1" noProof="0" dirty="0" err="1"/>
              <a:t>Philosophy</a:t>
            </a:r>
            <a:r>
              <a:rPr lang="hr-HR" i="1" noProof="0" dirty="0"/>
              <a:t> </a:t>
            </a:r>
            <a:r>
              <a:rPr lang="hr-HR" i="1" noProof="0" dirty="0" err="1"/>
              <a:t>of</a:t>
            </a:r>
            <a:r>
              <a:rPr lang="hr-HR" i="1" noProof="0" dirty="0"/>
              <a:t> </a:t>
            </a:r>
            <a:r>
              <a:rPr lang="hr-HR" i="1" noProof="0" dirty="0" err="1"/>
              <a:t>Education</a:t>
            </a:r>
            <a:r>
              <a:rPr lang="hr-HR" noProof="0" dirty="0"/>
              <a:t>, 16(2), str. 187–198. </a:t>
            </a:r>
            <a:r>
              <a:rPr lang="hr-HR" noProof="0" dirty="0" err="1"/>
              <a:t>Available</a:t>
            </a:r>
            <a:r>
              <a:rPr lang="hr-HR" noProof="0" dirty="0"/>
              <a:t> at: </a:t>
            </a:r>
            <a:r>
              <a:rPr lang="hr-HR" u="sng" noProof="0" dirty="0">
                <a:hlinkClick r:id="rId4"/>
              </a:rPr>
              <a:t>https://doi.org/10.1111/j.1467-9752.1982.tb00611.x</a:t>
            </a:r>
            <a:endParaRPr lang="hr-HR" noProof="0" dirty="0"/>
          </a:p>
          <a:p>
            <a:pPr fontAlgn="base"/>
            <a:r>
              <a:rPr lang="hr-HR" noProof="0" dirty="0" err="1"/>
              <a:t>Herrington</a:t>
            </a:r>
            <a:r>
              <a:rPr lang="hr-HR" noProof="0" dirty="0"/>
              <a:t>, J., Reeves, T.C., Oliver, R. (2014.) ‘</a:t>
            </a:r>
            <a:r>
              <a:rPr lang="hr-HR" noProof="0" dirty="0" err="1"/>
              <a:t>Authentic</a:t>
            </a:r>
            <a:r>
              <a:rPr lang="hr-HR" noProof="0" dirty="0"/>
              <a:t> </a:t>
            </a:r>
            <a:r>
              <a:rPr lang="hr-HR" noProof="0" dirty="0" err="1"/>
              <a:t>Learning</a:t>
            </a:r>
            <a:r>
              <a:rPr lang="hr-HR" noProof="0" dirty="0"/>
              <a:t> </a:t>
            </a:r>
            <a:r>
              <a:rPr lang="hr-HR" noProof="0" dirty="0" err="1"/>
              <a:t>Environments</a:t>
            </a:r>
            <a:r>
              <a:rPr lang="hr-HR" noProof="0" dirty="0"/>
              <a:t>’. In: </a:t>
            </a:r>
            <a:r>
              <a:rPr lang="hr-HR" noProof="0" dirty="0" err="1"/>
              <a:t>Spector</a:t>
            </a:r>
            <a:r>
              <a:rPr lang="hr-HR" noProof="0" dirty="0"/>
              <a:t>, J., Merrill, M., </a:t>
            </a:r>
            <a:r>
              <a:rPr lang="hr-HR" noProof="0" dirty="0" err="1"/>
              <a:t>Elen</a:t>
            </a:r>
            <a:r>
              <a:rPr lang="hr-HR" noProof="0" dirty="0"/>
              <a:t>, J., </a:t>
            </a:r>
            <a:r>
              <a:rPr lang="hr-HR" noProof="0" dirty="0" err="1"/>
              <a:t>Bishop</a:t>
            </a:r>
            <a:r>
              <a:rPr lang="hr-HR" noProof="0" dirty="0"/>
              <a:t>, M. (</a:t>
            </a:r>
            <a:r>
              <a:rPr lang="hr-HR" noProof="0" dirty="0" err="1"/>
              <a:t>eds</a:t>
            </a:r>
            <a:r>
              <a:rPr lang="hr-HR" noProof="0" dirty="0"/>
              <a:t>) </a:t>
            </a:r>
            <a:r>
              <a:rPr lang="hr-HR" i="1" noProof="0" dirty="0" err="1"/>
              <a:t>Handbook</a:t>
            </a:r>
            <a:r>
              <a:rPr lang="hr-HR" i="1" noProof="0" dirty="0"/>
              <a:t> </a:t>
            </a:r>
            <a:r>
              <a:rPr lang="hr-HR" i="1" noProof="0" dirty="0" err="1"/>
              <a:t>of</a:t>
            </a:r>
            <a:r>
              <a:rPr lang="hr-HR" i="1" noProof="0" dirty="0"/>
              <a:t> Research on </a:t>
            </a:r>
            <a:r>
              <a:rPr lang="hr-HR" i="1" noProof="0" dirty="0" err="1"/>
              <a:t>Educational</a:t>
            </a:r>
            <a:r>
              <a:rPr lang="hr-HR" i="1" noProof="0" dirty="0"/>
              <a:t> Communications </a:t>
            </a:r>
            <a:r>
              <a:rPr lang="hr-HR" i="1" noProof="0" dirty="0" err="1"/>
              <a:t>and</a:t>
            </a:r>
            <a:r>
              <a:rPr lang="hr-HR" i="1" noProof="0" dirty="0"/>
              <a:t> Technology</a:t>
            </a:r>
            <a:r>
              <a:rPr lang="hr-HR" noProof="0" dirty="0"/>
              <a:t>. New York, NY: Springer. </a:t>
            </a:r>
            <a:r>
              <a:rPr lang="hr-HR" noProof="0" dirty="0" err="1"/>
              <a:t>Available</a:t>
            </a:r>
            <a:r>
              <a:rPr lang="hr-HR" noProof="0" dirty="0"/>
              <a:t> at: </a:t>
            </a:r>
            <a:r>
              <a:rPr lang="hr-HR" u="sng" noProof="0" dirty="0">
                <a:hlinkClick r:id="rId5"/>
              </a:rPr>
              <a:t>https://doi.org/10.1007/978-1-4614-3185-5_32</a:t>
            </a:r>
            <a:endParaRPr lang="hr-HR" noProof="0" dirty="0"/>
          </a:p>
          <a:p>
            <a:pPr fontAlgn="base"/>
            <a:r>
              <a:rPr lang="hr-HR" noProof="0" dirty="0" err="1"/>
              <a:t>McClure</a:t>
            </a:r>
            <a:r>
              <a:rPr lang="hr-HR" noProof="0" dirty="0"/>
              <a:t>, Laura (2000.) ‘Feminist </a:t>
            </a:r>
            <a:r>
              <a:rPr lang="hr-HR" noProof="0" dirty="0" err="1"/>
              <a:t>pedagogy</a:t>
            </a:r>
            <a:r>
              <a:rPr lang="hr-HR" noProof="0" dirty="0"/>
              <a:t> </a:t>
            </a:r>
            <a:r>
              <a:rPr lang="hr-HR" noProof="0" dirty="0" err="1"/>
              <a:t>and</a:t>
            </a:r>
            <a:r>
              <a:rPr lang="hr-HR" noProof="0" dirty="0"/>
              <a:t> </a:t>
            </a:r>
            <a:r>
              <a:rPr lang="hr-HR" noProof="0" dirty="0" err="1"/>
              <a:t>the</a:t>
            </a:r>
            <a:r>
              <a:rPr lang="hr-HR" noProof="0" dirty="0"/>
              <a:t> </a:t>
            </a:r>
            <a:r>
              <a:rPr lang="hr-HR" noProof="0" dirty="0" err="1"/>
              <a:t>classics</a:t>
            </a:r>
            <a:r>
              <a:rPr lang="hr-HR" noProof="0" dirty="0"/>
              <a:t>’. </a:t>
            </a:r>
            <a:r>
              <a:rPr lang="hr-HR" i="1" noProof="0" dirty="0" err="1"/>
              <a:t>The</a:t>
            </a:r>
            <a:r>
              <a:rPr lang="hr-HR" i="1" noProof="0" dirty="0"/>
              <a:t> </a:t>
            </a:r>
            <a:r>
              <a:rPr lang="hr-HR" i="1" noProof="0" dirty="0" err="1"/>
              <a:t>Classical</a:t>
            </a:r>
            <a:r>
              <a:rPr lang="hr-HR" i="1" noProof="0" dirty="0"/>
              <a:t> World</a:t>
            </a:r>
            <a:r>
              <a:rPr lang="hr-HR" noProof="0" dirty="0"/>
              <a:t>, 94(1), str. 53–55. Dostupno na: </a:t>
            </a:r>
            <a:r>
              <a:rPr lang="hr-HR" u="sng" noProof="0" dirty="0">
                <a:hlinkClick r:id="rId6"/>
              </a:rPr>
              <a:t>https://doi.org/10.2307/4352498</a:t>
            </a:r>
            <a:endParaRPr lang="hr-HR" noProof="0" dirty="0"/>
          </a:p>
          <a:p>
            <a:pPr fontAlgn="base"/>
            <a:r>
              <a:rPr lang="hr-HR" noProof="0" dirty="0"/>
              <a:t>Van </a:t>
            </a:r>
            <a:r>
              <a:rPr lang="hr-HR" noProof="0" dirty="0" err="1"/>
              <a:t>Der</a:t>
            </a:r>
            <a:r>
              <a:rPr lang="hr-HR" noProof="0" dirty="0"/>
              <a:t> </a:t>
            </a:r>
            <a:r>
              <a:rPr lang="hr-HR" noProof="0" dirty="0" err="1"/>
              <a:t>Vleuten</a:t>
            </a:r>
            <a:r>
              <a:rPr lang="hr-HR" noProof="0" dirty="0"/>
              <a:t>, M., Jaspers, E., </a:t>
            </a:r>
            <a:r>
              <a:rPr lang="hr-HR" noProof="0" dirty="0" err="1"/>
              <a:t>Maas</a:t>
            </a:r>
            <a:r>
              <a:rPr lang="hr-HR" noProof="0" dirty="0"/>
              <a:t>, I., &amp; Van </a:t>
            </a:r>
            <a:r>
              <a:rPr lang="hr-HR" noProof="0" dirty="0" err="1"/>
              <a:t>Der</a:t>
            </a:r>
            <a:r>
              <a:rPr lang="hr-HR" noProof="0" dirty="0"/>
              <a:t> </a:t>
            </a:r>
            <a:r>
              <a:rPr lang="hr-HR" noProof="0" dirty="0" err="1"/>
              <a:t>Lippe</a:t>
            </a:r>
            <a:r>
              <a:rPr lang="hr-HR" noProof="0" dirty="0"/>
              <a:t>, T. (2016.). ‘Boys’ </a:t>
            </a:r>
            <a:r>
              <a:rPr lang="hr-HR" noProof="0" dirty="0" err="1"/>
              <a:t>and</a:t>
            </a:r>
            <a:r>
              <a:rPr lang="hr-HR" noProof="0" dirty="0"/>
              <a:t> </a:t>
            </a:r>
            <a:r>
              <a:rPr lang="hr-HR" noProof="0" dirty="0" err="1"/>
              <a:t>girls</a:t>
            </a:r>
            <a:r>
              <a:rPr lang="hr-HR" noProof="0" dirty="0"/>
              <a:t>’ </a:t>
            </a:r>
            <a:r>
              <a:rPr lang="hr-HR" noProof="0" dirty="0" err="1"/>
              <a:t>educational</a:t>
            </a:r>
            <a:r>
              <a:rPr lang="hr-HR" noProof="0" dirty="0"/>
              <a:t> </a:t>
            </a:r>
            <a:r>
              <a:rPr lang="hr-HR" noProof="0" dirty="0" err="1"/>
              <a:t>choices</a:t>
            </a:r>
            <a:r>
              <a:rPr lang="hr-HR" noProof="0" dirty="0"/>
              <a:t> </a:t>
            </a:r>
            <a:r>
              <a:rPr lang="hr-HR" noProof="0" dirty="0" err="1"/>
              <a:t>in</a:t>
            </a:r>
            <a:r>
              <a:rPr lang="hr-HR" noProof="0" dirty="0"/>
              <a:t> </a:t>
            </a:r>
            <a:r>
              <a:rPr lang="hr-HR" noProof="0" dirty="0" err="1"/>
              <a:t>secondary</a:t>
            </a:r>
            <a:r>
              <a:rPr lang="hr-HR" noProof="0" dirty="0"/>
              <a:t> </a:t>
            </a:r>
            <a:r>
              <a:rPr lang="hr-HR" noProof="0" dirty="0" err="1"/>
              <a:t>education</a:t>
            </a:r>
            <a:r>
              <a:rPr lang="hr-HR" noProof="0" dirty="0"/>
              <a:t>. </a:t>
            </a:r>
            <a:r>
              <a:rPr lang="hr-HR" noProof="0" dirty="0" err="1"/>
              <a:t>The</a:t>
            </a:r>
            <a:r>
              <a:rPr lang="hr-HR" noProof="0" dirty="0"/>
              <a:t> role </a:t>
            </a:r>
            <a:r>
              <a:rPr lang="hr-HR" noProof="0" dirty="0" err="1"/>
              <a:t>of</a:t>
            </a:r>
            <a:r>
              <a:rPr lang="hr-HR" noProof="0" dirty="0"/>
              <a:t> </a:t>
            </a:r>
            <a:r>
              <a:rPr lang="hr-HR" noProof="0" dirty="0" err="1"/>
              <a:t>gender</a:t>
            </a:r>
            <a:r>
              <a:rPr lang="hr-HR" noProof="0" dirty="0"/>
              <a:t> </a:t>
            </a:r>
            <a:r>
              <a:rPr lang="hr-HR" noProof="0" dirty="0" err="1"/>
              <a:t>ideology</a:t>
            </a:r>
            <a:r>
              <a:rPr lang="hr-HR" noProof="0" dirty="0"/>
              <a:t>’. </a:t>
            </a:r>
            <a:r>
              <a:rPr lang="hr-HR" i="1" noProof="0" dirty="0" err="1"/>
              <a:t>Educational</a:t>
            </a:r>
            <a:r>
              <a:rPr lang="hr-HR" i="1" noProof="0" dirty="0"/>
              <a:t> </a:t>
            </a:r>
            <a:r>
              <a:rPr lang="hr-HR" i="1" noProof="0" dirty="0" err="1"/>
              <a:t>Studies</a:t>
            </a:r>
            <a:r>
              <a:rPr lang="hr-HR" noProof="0" dirty="0"/>
              <a:t>, 42(2), str. 181–200. Dostupno na: </a:t>
            </a:r>
            <a:r>
              <a:rPr lang="hr-HR" u="sng" noProof="0" dirty="0">
                <a:hlinkClick r:id="rId7"/>
              </a:rPr>
              <a:t>https://doi.org/10.1080/03055698.2016.1160821</a:t>
            </a:r>
            <a:r>
              <a:rPr lang="hr-HR" noProof="0" dirty="0"/>
              <a:t> </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287"/>
        <p:cNvGrpSpPr/>
        <p:nvPr/>
      </p:nvGrpSpPr>
      <p:grpSpPr>
        <a:xfrm>
          <a:off x="0" y="0"/>
          <a:ext cx="0" cy="0"/>
          <a:chOff x="0" y="0"/>
          <a:chExt cx="0" cy="0"/>
        </a:xfrm>
      </p:grpSpPr>
      <p:grpSp>
        <p:nvGrpSpPr>
          <p:cNvPr id="288" name="Google Shape;288;g3577355ad18_0_40"/>
          <p:cNvGrpSpPr/>
          <p:nvPr/>
        </p:nvGrpSpPr>
        <p:grpSpPr>
          <a:xfrm>
            <a:off x="2179811" y="4729766"/>
            <a:ext cx="7832078" cy="1110328"/>
            <a:chOff x="2179603" y="4888792"/>
            <a:chExt cx="7798544" cy="1110328"/>
          </a:xfrm>
        </p:grpSpPr>
        <p:pic>
          <p:nvPicPr>
            <p:cNvPr id="289" name="Google Shape;289;g3577355ad18_0_40"/>
            <p:cNvPicPr preferRelativeResize="0"/>
            <p:nvPr/>
          </p:nvPicPr>
          <p:blipFill rotWithShape="1">
            <a:blip r:embed="rId3">
              <a:alphaModFix/>
            </a:blip>
            <a:srcRect/>
            <a:stretch/>
          </p:blipFill>
          <p:spPr>
            <a:xfrm>
              <a:off x="2179603" y="4888792"/>
              <a:ext cx="1468783" cy="526545"/>
            </a:xfrm>
            <a:prstGeom prst="rect">
              <a:avLst/>
            </a:prstGeom>
            <a:noFill/>
            <a:ln>
              <a:noFill/>
            </a:ln>
          </p:spPr>
        </p:pic>
        <p:pic>
          <p:nvPicPr>
            <p:cNvPr id="290" name="Google Shape;290;g3577355ad18_0_40"/>
            <p:cNvPicPr preferRelativeResize="0"/>
            <p:nvPr/>
          </p:nvPicPr>
          <p:blipFill rotWithShape="1">
            <a:blip r:embed="rId4">
              <a:alphaModFix/>
            </a:blip>
            <a:srcRect l="9995" t="21987" r="6844" b="5543"/>
            <a:stretch/>
          </p:blipFill>
          <p:spPr>
            <a:xfrm>
              <a:off x="3796545" y="4949617"/>
              <a:ext cx="1406759" cy="526545"/>
            </a:xfrm>
            <a:prstGeom prst="rect">
              <a:avLst/>
            </a:prstGeom>
            <a:noFill/>
            <a:ln>
              <a:noFill/>
            </a:ln>
          </p:spPr>
        </p:pic>
        <p:pic>
          <p:nvPicPr>
            <p:cNvPr id="291" name="Google Shape;291;g3577355ad18_0_40"/>
            <p:cNvPicPr preferRelativeResize="0"/>
            <p:nvPr/>
          </p:nvPicPr>
          <p:blipFill rotWithShape="1">
            <a:blip r:embed="rId5">
              <a:alphaModFix/>
            </a:blip>
            <a:srcRect/>
            <a:stretch/>
          </p:blipFill>
          <p:spPr>
            <a:xfrm>
              <a:off x="5134273" y="4888792"/>
              <a:ext cx="1053679" cy="602102"/>
            </a:xfrm>
            <a:prstGeom prst="rect">
              <a:avLst/>
            </a:prstGeom>
            <a:noFill/>
            <a:ln>
              <a:noFill/>
            </a:ln>
          </p:spPr>
        </p:pic>
        <p:pic>
          <p:nvPicPr>
            <p:cNvPr id="292" name="Google Shape;292;g3577355ad18_0_40"/>
            <p:cNvPicPr preferRelativeResize="0"/>
            <p:nvPr/>
          </p:nvPicPr>
          <p:blipFill rotWithShape="1">
            <a:blip r:embed="rId6">
              <a:alphaModFix/>
            </a:blip>
            <a:srcRect/>
            <a:stretch/>
          </p:blipFill>
          <p:spPr>
            <a:xfrm>
              <a:off x="6187951" y="4960895"/>
              <a:ext cx="1500530" cy="545647"/>
            </a:xfrm>
            <a:prstGeom prst="rect">
              <a:avLst/>
            </a:prstGeom>
            <a:noFill/>
            <a:ln>
              <a:noFill/>
            </a:ln>
          </p:spPr>
        </p:pic>
        <p:pic>
          <p:nvPicPr>
            <p:cNvPr id="293" name="Google Shape;293;g3577355ad18_0_40"/>
            <p:cNvPicPr preferRelativeResize="0"/>
            <p:nvPr/>
          </p:nvPicPr>
          <p:blipFill rotWithShape="1">
            <a:blip r:embed="rId7">
              <a:alphaModFix/>
            </a:blip>
            <a:srcRect l="6518" t="2903" r="6457"/>
            <a:stretch/>
          </p:blipFill>
          <p:spPr>
            <a:xfrm>
              <a:off x="7781600" y="4945247"/>
              <a:ext cx="2196547" cy="545647"/>
            </a:xfrm>
            <a:prstGeom prst="rect">
              <a:avLst/>
            </a:prstGeom>
            <a:noFill/>
            <a:ln>
              <a:noFill/>
            </a:ln>
          </p:spPr>
        </p:pic>
        <p:pic>
          <p:nvPicPr>
            <p:cNvPr id="294" name="Google Shape;294;g3577355ad18_0_40"/>
            <p:cNvPicPr preferRelativeResize="0"/>
            <p:nvPr/>
          </p:nvPicPr>
          <p:blipFill rotWithShape="1">
            <a:blip r:embed="rId8">
              <a:alphaModFix/>
            </a:blip>
            <a:srcRect/>
            <a:stretch/>
          </p:blipFill>
          <p:spPr>
            <a:xfrm>
              <a:off x="2288672" y="5654827"/>
              <a:ext cx="1679028" cy="342900"/>
            </a:xfrm>
            <a:prstGeom prst="rect">
              <a:avLst/>
            </a:prstGeom>
            <a:noFill/>
            <a:ln>
              <a:noFill/>
            </a:ln>
          </p:spPr>
        </p:pic>
        <p:pic>
          <p:nvPicPr>
            <p:cNvPr id="295" name="Google Shape;295;g3577355ad18_0_40"/>
            <p:cNvPicPr preferRelativeResize="0"/>
            <p:nvPr/>
          </p:nvPicPr>
          <p:blipFill rotWithShape="1">
            <a:blip r:embed="rId9">
              <a:alphaModFix/>
            </a:blip>
            <a:srcRect/>
            <a:stretch/>
          </p:blipFill>
          <p:spPr>
            <a:xfrm>
              <a:off x="4247100" y="5578646"/>
              <a:ext cx="2083568" cy="414346"/>
            </a:xfrm>
            <a:prstGeom prst="rect">
              <a:avLst/>
            </a:prstGeom>
            <a:noFill/>
            <a:ln>
              <a:noFill/>
            </a:ln>
          </p:spPr>
        </p:pic>
        <p:pic>
          <p:nvPicPr>
            <p:cNvPr id="296" name="Google Shape;296;g3577355ad18_0_40"/>
            <p:cNvPicPr preferRelativeResize="0"/>
            <p:nvPr/>
          </p:nvPicPr>
          <p:blipFill rotWithShape="1">
            <a:blip r:embed="rId10">
              <a:alphaModFix/>
            </a:blip>
            <a:srcRect/>
            <a:stretch/>
          </p:blipFill>
          <p:spPr>
            <a:xfrm>
              <a:off x="6500192" y="5578645"/>
              <a:ext cx="1357332" cy="414344"/>
            </a:xfrm>
            <a:prstGeom prst="rect">
              <a:avLst/>
            </a:prstGeom>
            <a:noFill/>
            <a:ln>
              <a:noFill/>
            </a:ln>
          </p:spPr>
        </p:pic>
        <p:pic>
          <p:nvPicPr>
            <p:cNvPr id="297" name="Google Shape;297;g3577355ad18_0_40"/>
            <p:cNvPicPr preferRelativeResize="0"/>
            <p:nvPr/>
          </p:nvPicPr>
          <p:blipFill rotWithShape="1">
            <a:blip r:embed="rId11">
              <a:alphaModFix/>
            </a:blip>
            <a:srcRect/>
            <a:stretch/>
          </p:blipFill>
          <p:spPr>
            <a:xfrm>
              <a:off x="8024163" y="5561390"/>
              <a:ext cx="897748" cy="414345"/>
            </a:xfrm>
            <a:prstGeom prst="rect">
              <a:avLst/>
            </a:prstGeom>
            <a:noFill/>
            <a:ln>
              <a:noFill/>
            </a:ln>
          </p:spPr>
        </p:pic>
        <p:pic>
          <p:nvPicPr>
            <p:cNvPr id="298" name="Google Shape;298;g3577355ad18_0_40"/>
            <p:cNvPicPr preferRelativeResize="0"/>
            <p:nvPr/>
          </p:nvPicPr>
          <p:blipFill rotWithShape="1">
            <a:blip r:embed="rId12">
              <a:alphaModFix/>
            </a:blip>
            <a:srcRect/>
            <a:stretch/>
          </p:blipFill>
          <p:spPr>
            <a:xfrm>
              <a:off x="9179152" y="5522870"/>
              <a:ext cx="457200" cy="476250"/>
            </a:xfrm>
            <a:prstGeom prst="rect">
              <a:avLst/>
            </a:prstGeom>
            <a:noFill/>
            <a:ln>
              <a:noFill/>
            </a:ln>
          </p:spPr>
        </p:pic>
      </p:grpSp>
      <p:sp>
        <p:nvSpPr>
          <p:cNvPr id="299" name="Google Shape;299;g3577355ad18_0_40"/>
          <p:cNvSpPr txBox="1"/>
          <p:nvPr/>
        </p:nvSpPr>
        <p:spPr>
          <a:xfrm>
            <a:off x="3324150" y="2453100"/>
            <a:ext cx="3173700" cy="354000"/>
          </a:xfrm>
          <a:prstGeom prst="rect">
            <a:avLst/>
          </a:prstGeom>
          <a:noFill/>
          <a:ln>
            <a:noFill/>
          </a:ln>
        </p:spPr>
        <p:txBody>
          <a:bodyPr spcFirstLastPara="1" wrap="square" lIns="91425" tIns="91425" rIns="91425" bIns="91425" anchor="t" anchorCtr="0">
            <a:spAutoFit/>
          </a:bodyPr>
          <a:lstStyle/>
          <a:p>
            <a:pPr marL="0" lvl="0" indent="0" algn="just" rtl="0">
              <a:lnSpc>
                <a:spcPct val="107916"/>
              </a:lnSpc>
              <a:spcBef>
                <a:spcPts val="0"/>
              </a:spcBef>
              <a:spcAft>
                <a:spcPts val="800"/>
              </a:spcAft>
              <a:buNone/>
            </a:pPr>
            <a:r>
              <a:rPr lang="hr-HR" sz="1100" noProof="0" dirty="0">
                <a:solidFill>
                  <a:srgbClr val="1D1D1B"/>
                </a:solidFill>
                <a:latin typeface="Calibri"/>
                <a:ea typeface="Calibri"/>
                <a:cs typeface="Calibri"/>
                <a:sym typeface="Calibri"/>
              </a:rPr>
              <a:t>Dostupno na </a:t>
            </a:r>
            <a:r>
              <a:rPr lang="hr-HR" sz="1100" u="sng" noProof="0" dirty="0">
                <a:solidFill>
                  <a:schemeClr val="hlink"/>
                </a:solidFill>
                <a:latin typeface="Calibri"/>
                <a:ea typeface="Calibri"/>
                <a:cs typeface="Calibri"/>
                <a:sym typeface="Calibri"/>
                <a:hlinkClick r:id="rId13"/>
              </a:rPr>
              <a:t>https://tinker-project.eu/elearning/</a:t>
            </a:r>
            <a:endParaRPr lang="hr-HR" sz="1100" noProof="0" dirty="0">
              <a:solidFill>
                <a:srgbClr val="16C45B"/>
              </a:solidFill>
              <a:latin typeface="Calibri"/>
              <a:ea typeface="Calibri"/>
              <a:cs typeface="Calibri"/>
              <a:sym typeface="Calibri"/>
            </a:endParaRPr>
          </a:p>
        </p:txBody>
      </p:sp>
      <p:pic>
        <p:nvPicPr>
          <p:cNvPr id="300" name="Google Shape;300;g3577355ad18_0_40"/>
          <p:cNvPicPr preferRelativeResize="0"/>
          <p:nvPr/>
        </p:nvPicPr>
        <p:blipFill>
          <a:blip r:embed="rId14">
            <a:alphaModFix/>
          </a:blip>
          <a:stretch>
            <a:fillRect/>
          </a:stretch>
        </p:blipFill>
        <p:spPr>
          <a:xfrm>
            <a:off x="4222188" y="3563650"/>
            <a:ext cx="1171575" cy="409575"/>
          </a:xfrm>
          <a:prstGeom prst="rect">
            <a:avLst/>
          </a:prstGeom>
          <a:noFill/>
          <a:ln>
            <a:noFill/>
          </a:ln>
        </p:spPr>
      </p:pic>
      <p:sp>
        <p:nvSpPr>
          <p:cNvPr id="301" name="Google Shape;301;g3577355ad18_0_40"/>
          <p:cNvSpPr txBox="1"/>
          <p:nvPr/>
        </p:nvSpPr>
        <p:spPr>
          <a:xfrm>
            <a:off x="1646350" y="2994850"/>
            <a:ext cx="5987700" cy="568800"/>
          </a:xfrm>
          <a:prstGeom prst="rect">
            <a:avLst/>
          </a:prstGeom>
          <a:noFill/>
          <a:ln>
            <a:noFill/>
          </a:ln>
        </p:spPr>
        <p:txBody>
          <a:bodyPr spcFirstLastPara="1" wrap="square" lIns="91425" tIns="91425" rIns="91425" bIns="91425" anchor="t" anchorCtr="0">
            <a:spAutoFit/>
          </a:bodyPr>
          <a:lstStyle/>
          <a:p>
            <a:pPr marL="360045" lvl="0" indent="1904" algn="ctr" rtl="0">
              <a:lnSpc>
                <a:spcPct val="107916"/>
              </a:lnSpc>
              <a:spcBef>
                <a:spcPts val="0"/>
              </a:spcBef>
              <a:spcAft>
                <a:spcPts val="800"/>
              </a:spcAft>
              <a:buNone/>
            </a:pPr>
            <a:r>
              <a:rPr lang="hr-HR" sz="1200" b="1" noProof="0" dirty="0">
                <a:solidFill>
                  <a:srgbClr val="1D1D1B"/>
                </a:solidFill>
                <a:latin typeface="Calibri"/>
                <a:ea typeface="Calibri"/>
                <a:cs typeface="Calibri"/>
                <a:sym typeface="Calibri"/>
              </a:rPr>
              <a:t>Ova publikacija je licencirana pod međunarodnom licencom </a:t>
            </a:r>
            <a:r>
              <a:rPr lang="hr-HR" sz="1200" b="1" i="1" noProof="0" dirty="0">
                <a:solidFill>
                  <a:srgbClr val="1D1D1B"/>
                </a:solidFill>
                <a:latin typeface="Calibri"/>
                <a:ea typeface="Calibri"/>
                <a:cs typeface="Calibri"/>
                <a:sym typeface="Calibri"/>
              </a:rPr>
              <a:t>Creative </a:t>
            </a:r>
            <a:r>
              <a:rPr lang="hr-HR" sz="1200" b="1" i="1" noProof="0" dirty="0" err="1">
                <a:solidFill>
                  <a:srgbClr val="1D1D1B"/>
                </a:solidFill>
                <a:latin typeface="Calibri"/>
                <a:ea typeface="Calibri"/>
                <a:cs typeface="Calibri"/>
                <a:sym typeface="Calibri"/>
              </a:rPr>
              <a:t>Commons</a:t>
            </a:r>
            <a:r>
              <a:rPr lang="hr-HR" sz="1200" b="1" i="1" noProof="0" dirty="0">
                <a:solidFill>
                  <a:srgbClr val="1D1D1B"/>
                </a:solidFill>
                <a:latin typeface="Calibri"/>
                <a:ea typeface="Calibri"/>
                <a:cs typeface="Calibri"/>
                <a:sym typeface="Calibri"/>
              </a:rPr>
              <a:t> Imenovanje autora-Nekomercijalno-Bez prerada 4.0 ( </a:t>
            </a:r>
            <a:r>
              <a:rPr lang="hr-HR" sz="1200" b="1" u="sng" noProof="0" dirty="0">
                <a:solidFill>
                  <a:srgbClr val="16C45B"/>
                </a:solidFill>
                <a:latin typeface="Calibri"/>
                <a:ea typeface="Calibri"/>
                <a:cs typeface="Calibri"/>
                <a:sym typeface="Calibri"/>
                <a:hlinkClick r:id="rId15">
                  <a:extLst>
                    <a:ext uri="{A12FA001-AC4F-418D-AE19-62706E023703}">
                      <ahyp:hlinkClr xmlns:ahyp="http://schemas.microsoft.com/office/drawing/2018/hyperlinkcolor" val="tx"/>
                    </a:ext>
                  </a:extLst>
                </a:hlinkClick>
              </a:rPr>
              <a:t>CC BY-NC-ND 4.0 </a:t>
            </a:r>
            <a:r>
              <a:rPr lang="hr-HR" sz="1200" b="1" noProof="0" dirty="0">
                <a:solidFill>
                  <a:srgbClr val="1D1D1B"/>
                </a:solidFill>
                <a:latin typeface="Calibri"/>
                <a:ea typeface="Calibri"/>
                <a:cs typeface="Calibri"/>
                <a:sym typeface="Calibri"/>
              </a:rPr>
              <a:t>).</a:t>
            </a:r>
            <a:endParaRPr lang="hr-HR" noProof="0"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95"/>
        <p:cNvGrpSpPr/>
        <p:nvPr/>
      </p:nvGrpSpPr>
      <p:grpSpPr>
        <a:xfrm>
          <a:off x="0" y="0"/>
          <a:ext cx="0" cy="0"/>
          <a:chOff x="0" y="0"/>
          <a:chExt cx="0" cy="0"/>
        </a:xfrm>
      </p:grpSpPr>
      <p:sp>
        <p:nvSpPr>
          <p:cNvPr id="96" name="Google Shape;96;p5"/>
          <p:cNvSpPr txBox="1">
            <a:spLocks noGrp="1"/>
          </p:cNvSpPr>
          <p:nvPr>
            <p:ph type="title"/>
          </p:nvPr>
        </p:nvSpPr>
        <p:spPr>
          <a:xfrm>
            <a:off x="97970" y="81642"/>
            <a:ext cx="11944351" cy="715879"/>
          </a:xfrm>
          <a:prstGeom prst="rect">
            <a:avLst/>
          </a:prstGeom>
          <a:noFill/>
          <a:ln>
            <a:noFill/>
          </a:ln>
        </p:spPr>
        <p:txBody>
          <a:bodyPr spcFirstLastPara="1" wrap="square" lIns="54000" tIns="54000" rIns="54000" bIns="54000" anchor="ctr" anchorCtr="0">
            <a:noAutofit/>
          </a:bodyPr>
          <a:lstStyle/>
          <a:p>
            <a:pPr marL="0" lvl="0" indent="0" algn="l" rtl="0">
              <a:lnSpc>
                <a:spcPct val="90000"/>
              </a:lnSpc>
              <a:spcBef>
                <a:spcPts val="0"/>
              </a:spcBef>
              <a:spcAft>
                <a:spcPts val="0"/>
              </a:spcAft>
              <a:buClr>
                <a:schemeClr val="lt2"/>
              </a:buClr>
              <a:buSzPts val="3800"/>
              <a:buFont typeface="Calibri"/>
              <a:buNone/>
            </a:pPr>
            <a:r>
              <a:rPr lang="hr-HR" noProof="0" dirty="0"/>
              <a:t>Ishodi učenja</a:t>
            </a:r>
          </a:p>
        </p:txBody>
      </p:sp>
      <p:sp>
        <p:nvSpPr>
          <p:cNvPr id="97" name="Google Shape;97;p5"/>
          <p:cNvSpPr txBox="1">
            <a:spLocks noGrp="1"/>
          </p:cNvSpPr>
          <p:nvPr>
            <p:ph type="body" idx="1"/>
          </p:nvPr>
        </p:nvSpPr>
        <p:spPr>
          <a:xfrm>
            <a:off x="97971" y="881743"/>
            <a:ext cx="11944350" cy="5870121"/>
          </a:xfrm>
          <a:prstGeom prst="rect">
            <a:avLst/>
          </a:prstGeom>
          <a:noFill/>
          <a:ln>
            <a:noFill/>
          </a:ln>
        </p:spPr>
        <p:txBody>
          <a:bodyPr spcFirstLastPara="1" wrap="square" lIns="91425" tIns="45700" rIns="91425" bIns="45700" anchor="t" anchorCtr="0">
            <a:noAutofit/>
          </a:bodyPr>
          <a:lstStyle/>
          <a:p>
            <a:pPr marL="0" lvl="0" indent="0">
              <a:buNone/>
            </a:pPr>
            <a:r>
              <a:rPr lang="hr-HR" sz="2400" noProof="0" dirty="0"/>
              <a:t>Do kraja ove cjeline učitelji će moći:</a:t>
            </a:r>
          </a:p>
          <a:p>
            <a:r>
              <a:rPr lang="hr-HR" sz="2400" noProof="0" dirty="0"/>
              <a:t>Definirati i objasniti značajke autentičnog učenja potrebne za osmišljavanje autentičnog okruženja za učenje</a:t>
            </a:r>
          </a:p>
          <a:p>
            <a:r>
              <a:rPr lang="hr-HR" sz="2400" noProof="0" dirty="0"/>
              <a:t>Navesti primjere autentičnog učenja u stvarnim učioničkim scenarijima</a:t>
            </a:r>
          </a:p>
          <a:p>
            <a:r>
              <a:rPr lang="hr-HR" sz="2400" noProof="0" dirty="0"/>
              <a:t>Razumjeti kako koncepti autentičnog učenja mogu unaprijediti rodnu </a:t>
            </a:r>
            <a:r>
              <a:rPr lang="hr-HR" sz="2400" noProof="0" dirty="0" err="1"/>
              <a:t>uključivost</a:t>
            </a:r>
            <a:endParaRPr lang="hr-HR" sz="2400" noProof="0" dirty="0"/>
          </a:p>
          <a:p>
            <a:r>
              <a:rPr lang="hr-HR" sz="2400" noProof="0" dirty="0"/>
              <a:t>Prepoznati rodne pristranosti u informatičkom obrazovanju i raspraviti o njihovim učincima</a:t>
            </a:r>
          </a:p>
          <a:p>
            <a:r>
              <a:rPr lang="hr-HR" sz="2400" noProof="0" dirty="0"/>
              <a:t>Osmisliti aktivnost autentičnog učenja s naglaskom na rodnu </a:t>
            </a:r>
            <a:r>
              <a:rPr lang="hr-HR" sz="2400" noProof="0" dirty="0" err="1"/>
              <a:t>uključivost</a:t>
            </a:r>
            <a:endParaRPr lang="hr-HR" sz="2400" noProof="0" dirty="0"/>
          </a:p>
          <a:p>
            <a:r>
              <a:rPr lang="hr-HR" sz="2400" noProof="0" dirty="0"/>
              <a:t>Promišljati o vlastitoj praksi poučavanja i istražiti načine kako primijeniti koncepte autentičnog učenja i smanjiti rodne pristranosti u informatičkom obrazovanju</a:t>
            </a:r>
          </a:p>
          <a:p>
            <a:pPr marL="571500" marR="0" lvl="0" indent="0" algn="l" rtl="0">
              <a:lnSpc>
                <a:spcPct val="90000"/>
              </a:lnSpc>
              <a:spcBef>
                <a:spcPts val="1000"/>
              </a:spcBef>
              <a:spcAft>
                <a:spcPts val="0"/>
              </a:spcAft>
              <a:buNone/>
            </a:pPr>
            <a:endParaRPr lang="hr-HR" noProof="0" dirty="0"/>
          </a:p>
          <a:p>
            <a:pPr marL="914400" lvl="1" indent="-254000" algn="l" rtl="0">
              <a:lnSpc>
                <a:spcPct val="90000"/>
              </a:lnSpc>
              <a:spcBef>
                <a:spcPts val="500"/>
              </a:spcBef>
              <a:spcAft>
                <a:spcPts val="0"/>
              </a:spcAft>
              <a:buSzPts val="1800"/>
              <a:buNone/>
            </a:pPr>
            <a:endParaRPr lang="hr-HR" noProof="0" dirty="0"/>
          </a:p>
          <a:p>
            <a:pPr marL="571500" marR="0" lvl="0" indent="-203200" algn="l" rtl="0">
              <a:lnSpc>
                <a:spcPct val="90000"/>
              </a:lnSpc>
              <a:spcBef>
                <a:spcPts val="1000"/>
              </a:spcBef>
              <a:spcAft>
                <a:spcPts val="0"/>
              </a:spcAft>
              <a:buClr>
                <a:schemeClr val="accent4"/>
              </a:buClr>
              <a:buSzPts val="2200"/>
              <a:buFont typeface="Arial"/>
              <a:buNone/>
            </a:pPr>
            <a:endParaRPr lang="hr-HR" noProof="0" dirty="0"/>
          </a:p>
          <a:p>
            <a:pPr marL="571500" marR="0" lvl="0" indent="-203200" algn="l" rtl="0">
              <a:lnSpc>
                <a:spcPct val="90000"/>
              </a:lnSpc>
              <a:spcBef>
                <a:spcPts val="1000"/>
              </a:spcBef>
              <a:spcAft>
                <a:spcPts val="0"/>
              </a:spcAft>
              <a:buClr>
                <a:schemeClr val="accent4"/>
              </a:buClr>
              <a:buSzPts val="2200"/>
              <a:buFont typeface="Arial"/>
              <a:buNone/>
            </a:pPr>
            <a:endParaRPr lang="hr-HR" noProof="0"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02"/>
        <p:cNvGrpSpPr/>
        <p:nvPr/>
      </p:nvGrpSpPr>
      <p:grpSpPr>
        <a:xfrm>
          <a:off x="0" y="0"/>
          <a:ext cx="0" cy="0"/>
          <a:chOff x="0" y="0"/>
          <a:chExt cx="0" cy="0"/>
        </a:xfrm>
      </p:grpSpPr>
      <p:sp>
        <p:nvSpPr>
          <p:cNvPr id="103" name="Google Shape;103;p6"/>
          <p:cNvSpPr txBox="1">
            <a:spLocks noGrp="1"/>
          </p:cNvSpPr>
          <p:nvPr>
            <p:ph type="title"/>
          </p:nvPr>
        </p:nvSpPr>
        <p:spPr>
          <a:xfrm>
            <a:off x="97970" y="81642"/>
            <a:ext cx="11944351" cy="715879"/>
          </a:xfrm>
          <a:prstGeom prst="rect">
            <a:avLst/>
          </a:prstGeom>
          <a:noFill/>
          <a:ln>
            <a:noFill/>
          </a:ln>
        </p:spPr>
        <p:txBody>
          <a:bodyPr spcFirstLastPara="1" wrap="square" lIns="54000" tIns="54000" rIns="54000" bIns="54000" anchor="ctr" anchorCtr="0">
            <a:noAutofit/>
          </a:bodyPr>
          <a:lstStyle/>
          <a:p>
            <a:pPr marL="0" lvl="0" indent="0" algn="l" rtl="0">
              <a:lnSpc>
                <a:spcPct val="90000"/>
              </a:lnSpc>
              <a:spcBef>
                <a:spcPts val="0"/>
              </a:spcBef>
              <a:spcAft>
                <a:spcPts val="0"/>
              </a:spcAft>
              <a:buClr>
                <a:schemeClr val="lt2"/>
              </a:buClr>
              <a:buSzPts val="3800"/>
              <a:buFont typeface="Calibri"/>
              <a:buNone/>
            </a:pPr>
            <a:r>
              <a:rPr lang="hr-HR" noProof="0" dirty="0"/>
              <a:t>Sadržaj (1/2)</a:t>
            </a:r>
          </a:p>
        </p:txBody>
      </p:sp>
      <p:sp>
        <p:nvSpPr>
          <p:cNvPr id="104" name="Google Shape;104;p6"/>
          <p:cNvSpPr txBox="1">
            <a:spLocks noGrp="1"/>
          </p:cNvSpPr>
          <p:nvPr>
            <p:ph type="body" idx="1"/>
          </p:nvPr>
        </p:nvSpPr>
        <p:spPr>
          <a:xfrm>
            <a:off x="97971" y="881743"/>
            <a:ext cx="11944350" cy="5870121"/>
          </a:xfrm>
          <a:prstGeom prst="rect">
            <a:avLst/>
          </a:prstGeom>
          <a:noFill/>
          <a:ln>
            <a:noFill/>
          </a:ln>
        </p:spPr>
        <p:txBody>
          <a:bodyPr spcFirstLastPara="1" wrap="square" lIns="91425" tIns="45700" rIns="91425" bIns="45700" anchor="t" anchorCtr="0">
            <a:noAutofit/>
          </a:bodyPr>
          <a:lstStyle/>
          <a:p>
            <a:pPr marL="571500" lvl="0" indent="-330200" algn="l" rtl="0">
              <a:spcBef>
                <a:spcPts val="1000"/>
              </a:spcBef>
              <a:spcAft>
                <a:spcPts val="0"/>
              </a:spcAft>
              <a:buSzPts val="2000"/>
              <a:buChar char="•"/>
            </a:pPr>
            <a:r>
              <a:rPr lang="hr-HR" sz="2000" noProof="0" dirty="0" err="1"/>
              <a:t>Prikaznica</a:t>
            </a:r>
            <a:r>
              <a:rPr lang="hr-HR" sz="2000" noProof="0" dirty="0"/>
              <a:t> 1 - Naslov WP-a</a:t>
            </a:r>
          </a:p>
          <a:p>
            <a:pPr marL="571500" lvl="0" indent="-330200">
              <a:buSzPts val="2000"/>
            </a:pPr>
            <a:r>
              <a:rPr lang="hr-HR" sz="2000" noProof="0" dirty="0" err="1"/>
              <a:t>Prikaznica</a:t>
            </a:r>
            <a:r>
              <a:rPr lang="hr-HR" sz="2000" noProof="0" dirty="0"/>
              <a:t> 2 - Naziv cjeline</a:t>
            </a:r>
          </a:p>
          <a:p>
            <a:pPr marL="571500" lvl="0" indent="-330200">
              <a:buSzPts val="2000"/>
            </a:pPr>
            <a:r>
              <a:rPr lang="hr-HR" sz="2000" noProof="0" dirty="0" err="1"/>
              <a:t>Prikaznica</a:t>
            </a:r>
            <a:r>
              <a:rPr lang="hr-HR" sz="2000" noProof="0" dirty="0"/>
              <a:t> 3 - Ishodi učenja</a:t>
            </a:r>
          </a:p>
          <a:p>
            <a:pPr marL="571500" lvl="0" indent="-330200">
              <a:buSzPts val="2000"/>
            </a:pPr>
            <a:r>
              <a:rPr lang="hr-HR" sz="2000" noProof="0" dirty="0" err="1"/>
              <a:t>Prikaznice</a:t>
            </a:r>
            <a:r>
              <a:rPr lang="hr-HR" sz="2000" noProof="0" dirty="0"/>
              <a:t> 4 i 5 - Sadržaj</a:t>
            </a:r>
          </a:p>
          <a:p>
            <a:pPr marL="571500" lvl="0" indent="-330200">
              <a:buSzPts val="2000"/>
            </a:pPr>
            <a:r>
              <a:rPr lang="hr-HR" sz="2000" noProof="0" dirty="0" err="1"/>
              <a:t>Prikaznica</a:t>
            </a:r>
            <a:r>
              <a:rPr lang="hr-HR" sz="2000" noProof="0" dirty="0"/>
              <a:t> 6 - Uvod</a:t>
            </a:r>
          </a:p>
          <a:p>
            <a:pPr marL="571500" lvl="0" indent="-330200">
              <a:buSzPts val="2000"/>
            </a:pPr>
            <a:r>
              <a:rPr lang="hr-HR" sz="2000" noProof="0" dirty="0" err="1"/>
              <a:t>Prikaznica</a:t>
            </a:r>
            <a:r>
              <a:rPr lang="hr-HR" sz="2000" noProof="0" dirty="0"/>
              <a:t> 7 - Aktivnost 1: dobrodošlica i uvod</a:t>
            </a:r>
          </a:p>
          <a:p>
            <a:pPr marL="571500" lvl="0" indent="-330200">
              <a:buSzPts val="2000"/>
            </a:pPr>
            <a:r>
              <a:rPr lang="hr-HR" sz="2000" noProof="0" dirty="0" err="1"/>
              <a:t>Prikaznica</a:t>
            </a:r>
            <a:r>
              <a:rPr lang="hr-HR" sz="2000" noProof="0" dirty="0"/>
              <a:t> 8 - Temelj: principi autentičnog učenja - 1</a:t>
            </a:r>
          </a:p>
          <a:p>
            <a:pPr marL="571500" lvl="0" indent="-330200">
              <a:buSzPts val="2000"/>
            </a:pPr>
            <a:r>
              <a:rPr lang="hr-HR" sz="2000" noProof="0" dirty="0" err="1"/>
              <a:t>Prikaznica</a:t>
            </a:r>
            <a:r>
              <a:rPr lang="hr-HR" sz="2000" noProof="0" dirty="0"/>
              <a:t> 9 - Temelj: principi autentičnog učenja - 2</a:t>
            </a:r>
          </a:p>
          <a:p>
            <a:pPr marL="571500" lvl="0" indent="-330200">
              <a:buSzPts val="2000"/>
            </a:pPr>
            <a:r>
              <a:rPr lang="hr-HR" sz="2000" noProof="0" dirty="0" err="1"/>
              <a:t>Prikaznica</a:t>
            </a:r>
            <a:r>
              <a:rPr lang="hr-HR" sz="2000" noProof="0" dirty="0"/>
              <a:t> 10 - Temelj: principi autentičnog učenja - 3</a:t>
            </a:r>
          </a:p>
          <a:p>
            <a:pPr marL="571500" lvl="0" indent="-330200">
              <a:buSzPts val="2000"/>
            </a:pPr>
            <a:r>
              <a:rPr lang="hr-HR" sz="2000" noProof="0" dirty="0" err="1"/>
              <a:t>Prikaznica</a:t>
            </a:r>
            <a:r>
              <a:rPr lang="hr-HR" sz="2000" noProof="0" dirty="0"/>
              <a:t> 11 - Temelj: principi autentičnog učenja - 4</a:t>
            </a:r>
          </a:p>
          <a:p>
            <a:pPr marL="571500" lvl="0" indent="-330200">
              <a:buSzPts val="2000"/>
            </a:pPr>
            <a:r>
              <a:rPr lang="hr-HR" sz="2000" noProof="0" dirty="0" err="1"/>
              <a:t>Prikaznica</a:t>
            </a:r>
            <a:r>
              <a:rPr lang="hr-HR" sz="2000" noProof="0" dirty="0"/>
              <a:t> 12 - Temelj: principi autentičnog učenja - 5</a:t>
            </a:r>
          </a:p>
          <a:p>
            <a:pPr marL="571500" lvl="0" indent="-330200">
              <a:buSzPts val="2000"/>
            </a:pPr>
            <a:r>
              <a:rPr lang="hr-HR" sz="2000" noProof="0" dirty="0" err="1"/>
              <a:t>Prikaznica</a:t>
            </a:r>
            <a:r>
              <a:rPr lang="hr-HR" sz="2000" noProof="0" dirty="0"/>
              <a:t> 13 - Zašto autentično učenje u informatici?</a:t>
            </a:r>
          </a:p>
          <a:p>
            <a:pPr marL="571500" lvl="0" indent="-330200">
              <a:buSzPts val="2000"/>
            </a:pPr>
            <a:r>
              <a:rPr lang="hr-HR" sz="2000" noProof="0" dirty="0" err="1"/>
              <a:t>Prikaznica</a:t>
            </a:r>
            <a:r>
              <a:rPr lang="hr-HR" sz="2000" noProof="0" dirty="0"/>
              <a:t> 14 - Aktivnost 2: grupna aktivnost</a:t>
            </a:r>
          </a:p>
          <a:p>
            <a:pPr marL="571500" lvl="0" indent="-330200">
              <a:buSzPts val="2000"/>
            </a:pPr>
            <a:r>
              <a:rPr lang="hr-HR" sz="2000" noProof="0" dirty="0" err="1"/>
              <a:t>Prikaznica</a:t>
            </a:r>
            <a:r>
              <a:rPr lang="hr-HR" sz="2000" noProof="0" dirty="0"/>
              <a:t> 15 - Razumijevanje rodne </a:t>
            </a:r>
            <a:r>
              <a:rPr lang="hr-HR" sz="2000" noProof="0" dirty="0" err="1"/>
              <a:t>uključivosti</a:t>
            </a:r>
            <a:r>
              <a:rPr lang="hr-HR" sz="2000" noProof="0" dirty="0"/>
              <a:t> i rodnih predrasuda - 1</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sp>
        <p:nvSpPr>
          <p:cNvPr id="110" name="Google Shape;110;g34bb7fa468f_0_12"/>
          <p:cNvSpPr txBox="1">
            <a:spLocks noGrp="1"/>
          </p:cNvSpPr>
          <p:nvPr>
            <p:ph type="title"/>
          </p:nvPr>
        </p:nvSpPr>
        <p:spPr>
          <a:xfrm>
            <a:off x="97970" y="81642"/>
            <a:ext cx="11944500" cy="715800"/>
          </a:xfrm>
          <a:prstGeom prst="rect">
            <a:avLst/>
          </a:prstGeom>
          <a:noFill/>
          <a:ln>
            <a:noFill/>
          </a:ln>
        </p:spPr>
        <p:txBody>
          <a:bodyPr spcFirstLastPara="1" wrap="square" lIns="54000" tIns="54000" rIns="54000" bIns="54000" anchor="ctr" anchorCtr="0">
            <a:noAutofit/>
          </a:bodyPr>
          <a:lstStyle/>
          <a:p>
            <a:pPr marL="0" lvl="0" indent="0" algn="l" rtl="0">
              <a:lnSpc>
                <a:spcPct val="90000"/>
              </a:lnSpc>
              <a:spcBef>
                <a:spcPts val="0"/>
              </a:spcBef>
              <a:spcAft>
                <a:spcPts val="0"/>
              </a:spcAft>
              <a:buClr>
                <a:schemeClr val="lt2"/>
              </a:buClr>
              <a:buSzPts val="3800"/>
              <a:buFont typeface="Calibri"/>
              <a:buNone/>
            </a:pPr>
            <a:r>
              <a:rPr lang="hr-HR" noProof="0" dirty="0"/>
              <a:t>Sadržaj (2/2)</a:t>
            </a:r>
          </a:p>
        </p:txBody>
      </p:sp>
      <p:sp>
        <p:nvSpPr>
          <p:cNvPr id="111" name="Google Shape;111;g34bb7fa468f_0_12"/>
          <p:cNvSpPr txBox="1">
            <a:spLocks noGrp="1"/>
          </p:cNvSpPr>
          <p:nvPr>
            <p:ph type="body" idx="1"/>
          </p:nvPr>
        </p:nvSpPr>
        <p:spPr>
          <a:xfrm>
            <a:off x="97971" y="881743"/>
            <a:ext cx="11944500" cy="5870100"/>
          </a:xfrm>
          <a:prstGeom prst="rect">
            <a:avLst/>
          </a:prstGeom>
          <a:noFill/>
          <a:ln>
            <a:noFill/>
          </a:ln>
        </p:spPr>
        <p:txBody>
          <a:bodyPr spcFirstLastPara="1" wrap="square" lIns="91425" tIns="45700" rIns="91425" bIns="45700" anchor="t" anchorCtr="0">
            <a:noAutofit/>
          </a:bodyPr>
          <a:lstStyle/>
          <a:p>
            <a:pPr marL="571500" lvl="0" indent="-330200">
              <a:buSzPts val="2000"/>
            </a:pPr>
            <a:r>
              <a:rPr lang="hr-HR" sz="2000" noProof="0" dirty="0" err="1"/>
              <a:t>Prikaznica</a:t>
            </a:r>
            <a:r>
              <a:rPr lang="hr-HR" sz="2000" noProof="0" dirty="0"/>
              <a:t> 16 - Razumijevanje rodne </a:t>
            </a:r>
            <a:r>
              <a:rPr lang="hr-HR" sz="2000" noProof="0" dirty="0" err="1"/>
              <a:t>uključivosti</a:t>
            </a:r>
            <a:r>
              <a:rPr lang="hr-HR" sz="2000" noProof="0" dirty="0"/>
              <a:t> i rodnih predrasuda - 2</a:t>
            </a:r>
          </a:p>
          <a:p>
            <a:pPr marL="571500" lvl="0" indent="-330200">
              <a:buSzPts val="2000"/>
            </a:pPr>
            <a:r>
              <a:rPr lang="hr-HR" sz="2000" noProof="0" dirty="0" err="1"/>
              <a:t>Prikaznica</a:t>
            </a:r>
            <a:r>
              <a:rPr lang="hr-HR" sz="2000" noProof="0" dirty="0"/>
              <a:t> 17 - Uobičajene rodne predrasude u obrazovanju</a:t>
            </a:r>
          </a:p>
          <a:p>
            <a:pPr marL="571500" lvl="0" indent="-330200">
              <a:buSzPts val="2000"/>
            </a:pPr>
            <a:r>
              <a:rPr lang="hr-HR" sz="2000" noProof="0" dirty="0" err="1"/>
              <a:t>Prikaznica</a:t>
            </a:r>
            <a:r>
              <a:rPr lang="hr-HR" sz="2000" noProof="0" dirty="0"/>
              <a:t> 18 - Smanjenje rodnih predrasuda u informatičkom obrazovanju</a:t>
            </a:r>
          </a:p>
          <a:p>
            <a:pPr marL="571500" lvl="0" indent="-330200">
              <a:buSzPts val="2000"/>
            </a:pPr>
            <a:r>
              <a:rPr lang="hr-HR" sz="2000" noProof="0" dirty="0" err="1"/>
              <a:t>Prikaznica</a:t>
            </a:r>
            <a:r>
              <a:rPr lang="hr-HR" sz="2000" noProof="0" dirty="0"/>
              <a:t> 19 - Aktivnost 3: poticaj za </a:t>
            </a:r>
            <a:r>
              <a:rPr lang="hr-HR" sz="2000" noProof="0" dirty="0" err="1"/>
              <a:t>samorefleksiju</a:t>
            </a:r>
            <a:endParaRPr lang="hr-HR" sz="2000" noProof="0" dirty="0"/>
          </a:p>
          <a:p>
            <a:pPr marL="571500" lvl="0" indent="-330200">
              <a:buSzPts val="2000"/>
            </a:pPr>
            <a:r>
              <a:rPr lang="hr-HR" sz="2000" noProof="0" dirty="0" err="1"/>
              <a:t>Prikaznica</a:t>
            </a:r>
            <a:r>
              <a:rPr lang="hr-HR" sz="2000" noProof="0" dirty="0"/>
              <a:t> 20 - Refleksija</a:t>
            </a:r>
          </a:p>
          <a:p>
            <a:pPr marL="571500" lvl="0" indent="-330200">
              <a:buSzPts val="2000"/>
            </a:pPr>
            <a:r>
              <a:rPr lang="hr-HR" sz="2000" noProof="0" dirty="0" err="1"/>
              <a:t>Prikaznica</a:t>
            </a:r>
            <a:r>
              <a:rPr lang="hr-HR" sz="2000" noProof="0" dirty="0"/>
              <a:t> 21 - Literatura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16"/>
        <p:cNvGrpSpPr/>
        <p:nvPr/>
      </p:nvGrpSpPr>
      <p:grpSpPr>
        <a:xfrm>
          <a:off x="0" y="0"/>
          <a:ext cx="0" cy="0"/>
          <a:chOff x="0" y="0"/>
          <a:chExt cx="0" cy="0"/>
        </a:xfrm>
      </p:grpSpPr>
      <p:sp>
        <p:nvSpPr>
          <p:cNvPr id="117" name="Google Shape;117;p7"/>
          <p:cNvSpPr txBox="1">
            <a:spLocks noGrp="1"/>
          </p:cNvSpPr>
          <p:nvPr>
            <p:ph type="title"/>
          </p:nvPr>
        </p:nvSpPr>
        <p:spPr>
          <a:xfrm>
            <a:off x="97970" y="81642"/>
            <a:ext cx="11944351" cy="715879"/>
          </a:xfrm>
          <a:prstGeom prst="rect">
            <a:avLst/>
          </a:prstGeom>
          <a:noFill/>
          <a:ln>
            <a:noFill/>
          </a:ln>
        </p:spPr>
        <p:txBody>
          <a:bodyPr spcFirstLastPara="1" wrap="square" lIns="54000" tIns="54000" rIns="54000" bIns="54000" anchor="ctr" anchorCtr="0">
            <a:noAutofit/>
          </a:bodyPr>
          <a:lstStyle/>
          <a:p>
            <a:pPr marL="0" lvl="0" indent="0" algn="l" rtl="0">
              <a:lnSpc>
                <a:spcPct val="90000"/>
              </a:lnSpc>
              <a:spcBef>
                <a:spcPts val="0"/>
              </a:spcBef>
              <a:spcAft>
                <a:spcPts val="0"/>
              </a:spcAft>
              <a:buClr>
                <a:schemeClr val="lt2"/>
              </a:buClr>
              <a:buSzPts val="3800"/>
              <a:buFont typeface="Calibri"/>
              <a:buNone/>
            </a:pPr>
            <a:r>
              <a:rPr lang="hr-HR" noProof="0" dirty="0"/>
              <a:t>Uvod</a:t>
            </a:r>
          </a:p>
        </p:txBody>
      </p:sp>
      <p:sp>
        <p:nvSpPr>
          <p:cNvPr id="118" name="Google Shape;118;p7"/>
          <p:cNvSpPr txBox="1">
            <a:spLocks noGrp="1"/>
          </p:cNvSpPr>
          <p:nvPr>
            <p:ph type="body" idx="1"/>
          </p:nvPr>
        </p:nvSpPr>
        <p:spPr>
          <a:xfrm>
            <a:off x="97973" y="881750"/>
            <a:ext cx="5997900" cy="5870100"/>
          </a:xfrm>
          <a:prstGeom prst="rect">
            <a:avLst/>
          </a:prstGeom>
          <a:noFill/>
          <a:ln>
            <a:noFill/>
          </a:ln>
        </p:spPr>
        <p:txBody>
          <a:bodyPr spcFirstLastPara="1" wrap="square" lIns="91425" tIns="45700" rIns="91425" bIns="45700" anchor="t" anchorCtr="0">
            <a:noAutofit/>
          </a:bodyPr>
          <a:lstStyle/>
          <a:p>
            <a:pPr marL="571500" marR="0" lvl="0" indent="-342900" algn="just" rtl="0">
              <a:lnSpc>
                <a:spcPct val="90000"/>
              </a:lnSpc>
              <a:spcBef>
                <a:spcPts val="1000"/>
              </a:spcBef>
              <a:spcAft>
                <a:spcPts val="0"/>
              </a:spcAft>
              <a:buClr>
                <a:schemeClr val="accent4"/>
              </a:buClr>
              <a:buSzPts val="2200"/>
              <a:buFont typeface="Arial"/>
              <a:buChar char="•"/>
            </a:pPr>
            <a:r>
              <a:rPr lang="hr-HR" noProof="0" dirty="0"/>
              <a:t>Ova cjelina pruža </a:t>
            </a:r>
            <a:r>
              <a:rPr lang="hr-HR" noProof="0" dirty="0" err="1"/>
              <a:t>detljniji</a:t>
            </a:r>
            <a:r>
              <a:rPr lang="hr-HR" noProof="0" dirty="0"/>
              <a:t> uvid u </a:t>
            </a:r>
            <a:r>
              <a:rPr lang="hr-HR" b="1" noProof="0" dirty="0"/>
              <a:t>autentično učenje </a:t>
            </a:r>
            <a:r>
              <a:rPr lang="hr-HR" noProof="0" dirty="0"/>
              <a:t>i </a:t>
            </a:r>
            <a:r>
              <a:rPr lang="hr-HR" b="1" noProof="0" dirty="0"/>
              <a:t>rodnu </a:t>
            </a:r>
            <a:r>
              <a:rPr lang="hr-HR" b="1" noProof="0" dirty="0" err="1"/>
              <a:t>uključivost</a:t>
            </a:r>
            <a:r>
              <a:rPr lang="hr-HR" b="1" noProof="0" dirty="0"/>
              <a:t> </a:t>
            </a:r>
            <a:r>
              <a:rPr lang="hr-HR" noProof="0" dirty="0"/>
              <a:t>te učinke </a:t>
            </a:r>
            <a:r>
              <a:rPr lang="hr-HR" b="1" noProof="0" dirty="0"/>
              <a:t>rodnih predrasuda </a:t>
            </a:r>
            <a:r>
              <a:rPr lang="hr-HR" noProof="0" dirty="0"/>
              <a:t>u obrazovanju i informatici</a:t>
            </a:r>
          </a:p>
          <a:p>
            <a:pPr marL="571500" marR="0" lvl="0" indent="-342900" algn="just" rtl="0">
              <a:lnSpc>
                <a:spcPct val="90000"/>
              </a:lnSpc>
              <a:spcBef>
                <a:spcPts val="1000"/>
              </a:spcBef>
              <a:spcAft>
                <a:spcPts val="0"/>
              </a:spcAft>
              <a:buClr>
                <a:schemeClr val="accent4"/>
              </a:buClr>
              <a:buSzPts val="2200"/>
              <a:buFont typeface="Arial"/>
              <a:buChar char="•"/>
            </a:pPr>
            <a:r>
              <a:rPr lang="hr-HR" noProof="0" dirty="0"/>
              <a:t>Do kraja ovog modula steći ćete dublje razumijevanje koncepata uključenih u  </a:t>
            </a:r>
            <a:r>
              <a:rPr lang="hr-HR" b="1" noProof="0" dirty="0"/>
              <a:t>autentično učenje </a:t>
            </a:r>
            <a:r>
              <a:rPr lang="hr-HR" noProof="0" dirty="0"/>
              <a:t>i njihovog značaja za </a:t>
            </a:r>
            <a:r>
              <a:rPr lang="hr-HR" b="1" noProof="0" dirty="0"/>
              <a:t>rodnu </a:t>
            </a:r>
            <a:r>
              <a:rPr lang="hr-HR" b="1" noProof="0" dirty="0" err="1"/>
              <a:t>uključivost</a:t>
            </a:r>
            <a:r>
              <a:rPr lang="hr-HR" b="1" noProof="0" dirty="0"/>
              <a:t> </a:t>
            </a:r>
            <a:r>
              <a:rPr lang="hr-HR" noProof="0" dirty="0"/>
              <a:t>u informatičkom obrazovanju, uključujući analizu scenarija i razvoj početnih strategija integracije i koraka za smanjenje pristranosti.</a:t>
            </a:r>
          </a:p>
          <a:p>
            <a:pPr marL="571500" marR="0" lvl="0" indent="-203200" algn="l" rtl="0">
              <a:lnSpc>
                <a:spcPct val="90000"/>
              </a:lnSpc>
              <a:spcBef>
                <a:spcPts val="1000"/>
              </a:spcBef>
              <a:spcAft>
                <a:spcPts val="0"/>
              </a:spcAft>
              <a:buClr>
                <a:schemeClr val="accent4"/>
              </a:buClr>
              <a:buSzPts val="2200"/>
              <a:buFont typeface="Arial"/>
              <a:buNone/>
            </a:pPr>
            <a:endParaRPr lang="hr-HR" noProof="0" dirty="0"/>
          </a:p>
        </p:txBody>
      </p:sp>
      <p:sp>
        <p:nvSpPr>
          <p:cNvPr id="120" name="Google Shape;120;p7"/>
          <p:cNvSpPr txBox="1"/>
          <p:nvPr/>
        </p:nvSpPr>
        <p:spPr>
          <a:xfrm>
            <a:off x="9551775" y="6443725"/>
            <a:ext cx="2640300" cy="3459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hr-HR" i="1" noProof="0" dirty="0">
                <a:latin typeface="Calibri"/>
                <a:ea typeface="Calibri"/>
                <a:cs typeface="Calibri"/>
                <a:sym typeface="Calibri"/>
              </a:rPr>
              <a:t>Izvor slike: </a:t>
            </a:r>
            <a:r>
              <a:rPr lang="hr-HR" i="1" noProof="0" dirty="0" err="1">
                <a:latin typeface="Calibri"/>
                <a:ea typeface="Calibri"/>
                <a:cs typeface="Calibri"/>
                <a:sym typeface="Calibri"/>
              </a:rPr>
              <a:t>Freepik</a:t>
            </a:r>
            <a:endParaRPr lang="hr-HR" i="1" noProof="0" dirty="0">
              <a:latin typeface="Calibri"/>
              <a:ea typeface="Calibri"/>
              <a:cs typeface="Calibri"/>
              <a:sym typeface="Calibri"/>
            </a:endParaRPr>
          </a:p>
        </p:txBody>
      </p:sp>
      <p:pic>
        <p:nvPicPr>
          <p:cNvPr id="2" name="Picture 1">
            <a:extLst>
              <a:ext uri="{FF2B5EF4-FFF2-40B4-BE49-F238E27FC236}">
                <a16:creationId xmlns:a16="http://schemas.microsoft.com/office/drawing/2014/main" id="{04321809-785C-B946-A3EF-DF410E803C2D}"/>
              </a:ext>
            </a:extLst>
          </p:cNvPr>
          <p:cNvPicPr>
            <a:picLocks noChangeAspect="1"/>
          </p:cNvPicPr>
          <p:nvPr/>
        </p:nvPicPr>
        <p:blipFill>
          <a:blip r:embed="rId3"/>
          <a:stretch>
            <a:fillRect/>
          </a:stretch>
        </p:blipFill>
        <p:spPr>
          <a:xfrm>
            <a:off x="7331841" y="1766176"/>
            <a:ext cx="4587052" cy="3047562"/>
          </a:xfrm>
          <a:prstGeom prst="rect">
            <a:avLst/>
          </a:prstGeo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25"/>
        <p:cNvGrpSpPr/>
        <p:nvPr/>
      </p:nvGrpSpPr>
      <p:grpSpPr>
        <a:xfrm>
          <a:off x="0" y="0"/>
          <a:ext cx="0" cy="0"/>
          <a:chOff x="0" y="0"/>
          <a:chExt cx="0" cy="0"/>
        </a:xfrm>
      </p:grpSpPr>
      <p:sp>
        <p:nvSpPr>
          <p:cNvPr id="126" name="Google Shape;126;p9"/>
          <p:cNvSpPr/>
          <p:nvPr/>
        </p:nvSpPr>
        <p:spPr>
          <a:xfrm rot="10800000">
            <a:off x="3728425" y="3198600"/>
            <a:ext cx="4370400" cy="2330700"/>
          </a:xfrm>
          <a:prstGeom prst="wedgeRoundRectCallout">
            <a:avLst>
              <a:gd name="adj1" fmla="val -20833"/>
              <a:gd name="adj2" fmla="val 62500"/>
              <a:gd name="adj3" fmla="val 0"/>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lang="hr-HR" noProof="0" dirty="0"/>
          </a:p>
        </p:txBody>
      </p:sp>
      <p:sp>
        <p:nvSpPr>
          <p:cNvPr id="127" name="Google Shape;127;p9"/>
          <p:cNvSpPr txBox="1">
            <a:spLocks noGrp="1"/>
          </p:cNvSpPr>
          <p:nvPr>
            <p:ph type="title"/>
          </p:nvPr>
        </p:nvSpPr>
        <p:spPr>
          <a:xfrm>
            <a:off x="97970" y="81642"/>
            <a:ext cx="11944351" cy="715879"/>
          </a:xfrm>
          <a:prstGeom prst="rect">
            <a:avLst/>
          </a:prstGeom>
          <a:noFill/>
          <a:ln>
            <a:noFill/>
          </a:ln>
        </p:spPr>
        <p:txBody>
          <a:bodyPr spcFirstLastPara="1" wrap="square" lIns="54000" tIns="54000" rIns="54000" bIns="54000" anchor="ctr" anchorCtr="0">
            <a:noAutofit/>
          </a:bodyPr>
          <a:lstStyle/>
          <a:p>
            <a:pPr marL="0" lvl="0" indent="0" algn="l" rtl="0">
              <a:spcBef>
                <a:spcPts val="0"/>
              </a:spcBef>
              <a:spcAft>
                <a:spcPts val="0"/>
              </a:spcAft>
              <a:buClr>
                <a:schemeClr val="lt2"/>
              </a:buClr>
              <a:buSzPts val="3800"/>
              <a:buFont typeface="Calibri"/>
              <a:buNone/>
            </a:pPr>
            <a:r>
              <a:rPr lang="hr-HR" noProof="0" dirty="0"/>
              <a:t>Aktivnost 1: dobrodošlica i uvod</a:t>
            </a:r>
          </a:p>
        </p:txBody>
      </p:sp>
      <p:sp>
        <p:nvSpPr>
          <p:cNvPr id="128" name="Google Shape;128;p9"/>
          <p:cNvSpPr txBox="1"/>
          <p:nvPr/>
        </p:nvSpPr>
        <p:spPr>
          <a:xfrm>
            <a:off x="97971" y="881743"/>
            <a:ext cx="11944500" cy="5870100"/>
          </a:xfrm>
          <a:prstGeom prst="rect">
            <a:avLst/>
          </a:prstGeom>
          <a:noFill/>
          <a:ln>
            <a:noFill/>
          </a:ln>
        </p:spPr>
        <p:txBody>
          <a:bodyPr spcFirstLastPara="1" wrap="square" lIns="91425" tIns="45700" rIns="91425" bIns="45700" anchor="t" anchorCtr="0">
            <a:noAutofit/>
          </a:bodyPr>
          <a:lstStyle/>
          <a:p>
            <a:pPr marL="571500" lvl="0" indent="-203200" algn="l" rtl="0">
              <a:lnSpc>
                <a:spcPct val="90000"/>
              </a:lnSpc>
              <a:spcBef>
                <a:spcPts val="1000"/>
              </a:spcBef>
              <a:spcAft>
                <a:spcPts val="0"/>
              </a:spcAft>
              <a:buNone/>
            </a:pPr>
            <a:endParaRPr lang="hr-HR" sz="2200" noProof="0" dirty="0">
              <a:solidFill>
                <a:srgbClr val="2B454E"/>
              </a:solidFill>
              <a:latin typeface="Calibri"/>
              <a:ea typeface="Calibri"/>
              <a:cs typeface="Calibri"/>
              <a:sym typeface="Calibri"/>
            </a:endParaRPr>
          </a:p>
          <a:p>
            <a:pPr marL="571500" lvl="0" indent="-203200" algn="l" rtl="0">
              <a:lnSpc>
                <a:spcPct val="90000"/>
              </a:lnSpc>
              <a:spcBef>
                <a:spcPts val="1000"/>
              </a:spcBef>
              <a:spcAft>
                <a:spcPts val="0"/>
              </a:spcAft>
              <a:buNone/>
            </a:pPr>
            <a:endParaRPr lang="hr-HR" sz="2200" noProof="0" dirty="0">
              <a:solidFill>
                <a:srgbClr val="2B454E"/>
              </a:solidFill>
              <a:latin typeface="Calibri"/>
              <a:ea typeface="Calibri"/>
              <a:cs typeface="Calibri"/>
              <a:sym typeface="Calibri"/>
            </a:endParaRPr>
          </a:p>
        </p:txBody>
      </p:sp>
      <p:sp>
        <p:nvSpPr>
          <p:cNvPr id="129" name="Google Shape;129;p9"/>
          <p:cNvSpPr txBox="1"/>
          <p:nvPr/>
        </p:nvSpPr>
        <p:spPr>
          <a:xfrm>
            <a:off x="232425" y="1010050"/>
            <a:ext cx="11736000" cy="1936800"/>
          </a:xfrm>
          <a:prstGeom prst="rect">
            <a:avLst/>
          </a:prstGeom>
          <a:solidFill>
            <a:srgbClr val="D1D1D1"/>
          </a:solid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hr-HR" sz="2500" noProof="0" dirty="0">
                <a:solidFill>
                  <a:srgbClr val="1D1D1B"/>
                </a:solidFill>
                <a:latin typeface="Calibri"/>
                <a:ea typeface="Calibri"/>
                <a:cs typeface="Calibri"/>
                <a:sym typeface="Calibri"/>
              </a:rPr>
              <a:t>Razmislite o tome što ste do sada naučili o autentičnom učenju.</a:t>
            </a:r>
          </a:p>
          <a:p>
            <a:pPr marL="0" lvl="0" indent="0" algn="ctr" rtl="0">
              <a:spcBef>
                <a:spcPts val="0"/>
              </a:spcBef>
              <a:spcAft>
                <a:spcPts val="0"/>
              </a:spcAft>
              <a:buNone/>
            </a:pPr>
            <a:r>
              <a:rPr lang="hr-HR" sz="2500" noProof="0" dirty="0">
                <a:solidFill>
                  <a:srgbClr val="1D1D1B"/>
                </a:solidFill>
                <a:latin typeface="Calibri"/>
                <a:ea typeface="Calibri"/>
                <a:cs typeface="Calibri"/>
                <a:sym typeface="Calibri"/>
              </a:rPr>
              <a:t>Razmotrite glavne načine na koje možete primijeniti</a:t>
            </a:r>
            <a:br>
              <a:rPr lang="hr-HR" sz="2500" noProof="0" dirty="0">
                <a:solidFill>
                  <a:srgbClr val="1D1D1B"/>
                </a:solidFill>
                <a:latin typeface="Calibri"/>
                <a:ea typeface="Calibri"/>
                <a:cs typeface="Calibri"/>
                <a:sym typeface="Calibri"/>
              </a:rPr>
            </a:br>
            <a:r>
              <a:rPr lang="hr-HR" sz="2500" noProof="0" dirty="0">
                <a:solidFill>
                  <a:srgbClr val="1D1D1B"/>
                </a:solidFill>
                <a:latin typeface="Calibri"/>
                <a:ea typeface="Calibri"/>
                <a:cs typeface="Calibri"/>
                <a:sym typeface="Calibri"/>
              </a:rPr>
              <a:t>prakse autentičnog učenja u svojoj učionici.</a:t>
            </a:r>
          </a:p>
        </p:txBody>
      </p:sp>
      <p:sp>
        <p:nvSpPr>
          <p:cNvPr id="130" name="Google Shape;130;p9"/>
          <p:cNvSpPr txBox="1"/>
          <p:nvPr/>
        </p:nvSpPr>
        <p:spPr>
          <a:xfrm>
            <a:off x="3733150" y="3420400"/>
            <a:ext cx="4232400" cy="21090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endParaRPr lang="hr-HR" sz="2500" noProof="0" dirty="0">
              <a:latin typeface="Calibri"/>
              <a:ea typeface="Calibri"/>
              <a:cs typeface="Calibri"/>
              <a:sym typeface="Calibri"/>
            </a:endParaRPr>
          </a:p>
          <a:p>
            <a:pPr marL="0" lvl="0" indent="0" algn="ctr" rtl="0">
              <a:spcBef>
                <a:spcPts val="0"/>
              </a:spcBef>
              <a:spcAft>
                <a:spcPts val="0"/>
              </a:spcAft>
              <a:buNone/>
            </a:pPr>
            <a:r>
              <a:rPr lang="hr-HR" sz="2500" noProof="0" dirty="0">
                <a:latin typeface="Calibri"/>
                <a:ea typeface="Calibri"/>
                <a:cs typeface="Calibri"/>
                <a:sym typeface="Calibri"/>
              </a:rPr>
              <a:t>Podijelite svoja razmišljanja.</a:t>
            </a:r>
          </a:p>
        </p:txBody>
      </p:sp>
      <p:pic>
        <p:nvPicPr>
          <p:cNvPr id="131" name="Google Shape;131;p9"/>
          <p:cNvPicPr preferRelativeResize="0"/>
          <p:nvPr/>
        </p:nvPicPr>
        <p:blipFill>
          <a:blip r:embed="rId3">
            <a:alphaModFix/>
          </a:blip>
          <a:stretch>
            <a:fillRect/>
          </a:stretch>
        </p:blipFill>
        <p:spPr>
          <a:xfrm>
            <a:off x="783063" y="3262438"/>
            <a:ext cx="2447925" cy="2505075"/>
          </a:xfrm>
          <a:prstGeom prst="rect">
            <a:avLst/>
          </a:prstGeom>
          <a:noFill/>
          <a:ln>
            <a:noFill/>
          </a:ln>
        </p:spPr>
      </p:pic>
      <p:sp>
        <p:nvSpPr>
          <p:cNvPr id="132" name="Google Shape;132;p9"/>
          <p:cNvSpPr txBox="1"/>
          <p:nvPr/>
        </p:nvSpPr>
        <p:spPr>
          <a:xfrm>
            <a:off x="9070350" y="6443725"/>
            <a:ext cx="3121800" cy="3459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hr-HR" i="1" noProof="0" dirty="0">
                <a:latin typeface="Calibri"/>
                <a:ea typeface="Calibri"/>
                <a:cs typeface="Calibri"/>
                <a:sym typeface="Calibri"/>
              </a:rPr>
              <a:t>Izvor slike: web stranica projekta TINKER</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37"/>
        <p:cNvGrpSpPr/>
        <p:nvPr/>
      </p:nvGrpSpPr>
      <p:grpSpPr>
        <a:xfrm>
          <a:off x="0" y="0"/>
          <a:ext cx="0" cy="0"/>
          <a:chOff x="0" y="0"/>
          <a:chExt cx="0" cy="0"/>
        </a:xfrm>
      </p:grpSpPr>
      <p:sp>
        <p:nvSpPr>
          <p:cNvPr id="138" name="Google Shape;138;g34b85d504c5_0_7"/>
          <p:cNvSpPr txBox="1">
            <a:spLocks noGrp="1"/>
          </p:cNvSpPr>
          <p:nvPr>
            <p:ph type="title"/>
          </p:nvPr>
        </p:nvSpPr>
        <p:spPr>
          <a:xfrm>
            <a:off x="97970" y="81642"/>
            <a:ext cx="11944500" cy="715800"/>
          </a:xfrm>
          <a:prstGeom prst="rect">
            <a:avLst/>
          </a:prstGeom>
        </p:spPr>
        <p:txBody>
          <a:bodyPr spcFirstLastPara="1" wrap="square" lIns="54000" tIns="54000" rIns="54000" bIns="54000" anchor="ctr" anchorCtr="0">
            <a:noAutofit/>
          </a:bodyPr>
          <a:lstStyle/>
          <a:p>
            <a:pPr marL="0" lvl="0" indent="0" algn="l" rtl="0">
              <a:spcBef>
                <a:spcPts val="0"/>
              </a:spcBef>
              <a:spcAft>
                <a:spcPts val="0"/>
              </a:spcAft>
              <a:buNone/>
            </a:pPr>
            <a:r>
              <a:rPr lang="hr-HR" noProof="0" dirty="0"/>
              <a:t>Temelj: principi autentičnog učenja - 1</a:t>
            </a:r>
          </a:p>
        </p:txBody>
      </p:sp>
      <p:sp>
        <p:nvSpPr>
          <p:cNvPr id="139" name="Google Shape;139;g34b85d504c5_0_7"/>
          <p:cNvSpPr txBox="1">
            <a:spLocks noGrp="1"/>
          </p:cNvSpPr>
          <p:nvPr>
            <p:ph type="body" idx="1"/>
          </p:nvPr>
        </p:nvSpPr>
        <p:spPr>
          <a:xfrm>
            <a:off x="97971" y="881743"/>
            <a:ext cx="11944500" cy="5870100"/>
          </a:xfrm>
          <a:prstGeom prst="rect">
            <a:avLst/>
          </a:prstGeom>
        </p:spPr>
        <p:txBody>
          <a:bodyPr spcFirstLastPara="1" wrap="square" lIns="91425" tIns="45700" rIns="91425" bIns="45700" anchor="t" anchorCtr="0">
            <a:noAutofit/>
          </a:bodyPr>
          <a:lstStyle/>
          <a:p>
            <a:pPr marL="457200" lvl="0" indent="-374650" algn="l" rtl="0">
              <a:spcBef>
                <a:spcPts val="1000"/>
              </a:spcBef>
              <a:spcAft>
                <a:spcPts val="0"/>
              </a:spcAft>
              <a:buSzPts val="2300"/>
              <a:buChar char="●"/>
            </a:pPr>
            <a:r>
              <a:rPr lang="hr-HR" sz="2300" b="1" noProof="0" dirty="0"/>
              <a:t>Autentični kontekst: </a:t>
            </a:r>
            <a:r>
              <a:rPr lang="hr-HR" sz="2300" noProof="0" dirty="0"/>
              <a:t>Virtualno ili fizičko okruženje koje odražava način na koji se znanje koristi u stvarnom životu, bez pojednostavljenja, motivirajući za učenje.</a:t>
            </a:r>
          </a:p>
          <a:p>
            <a:pPr marL="0" lvl="0" indent="0" algn="l" rtl="0">
              <a:spcBef>
                <a:spcPts val="1000"/>
              </a:spcBef>
              <a:spcAft>
                <a:spcPts val="0"/>
              </a:spcAft>
              <a:buNone/>
            </a:pPr>
            <a:endParaRPr lang="hr-HR" sz="2300" noProof="0" dirty="0"/>
          </a:p>
          <a:p>
            <a:pPr marL="0" lvl="0" indent="0" algn="l" rtl="0">
              <a:spcBef>
                <a:spcPts val="1000"/>
              </a:spcBef>
              <a:spcAft>
                <a:spcPts val="0"/>
              </a:spcAft>
              <a:buNone/>
            </a:pPr>
            <a:endParaRPr lang="hr-HR" sz="2300" noProof="0" dirty="0"/>
          </a:p>
        </p:txBody>
      </p:sp>
      <p:sp>
        <p:nvSpPr>
          <p:cNvPr id="141" name="Google Shape;141;g34b85d504c5_0_7"/>
          <p:cNvSpPr txBox="1"/>
          <p:nvPr/>
        </p:nvSpPr>
        <p:spPr>
          <a:xfrm>
            <a:off x="9551775" y="6443725"/>
            <a:ext cx="2640300" cy="3459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hr-HR" i="1" noProof="0" dirty="0">
                <a:latin typeface="Calibri"/>
                <a:ea typeface="Calibri"/>
                <a:cs typeface="Calibri"/>
                <a:sym typeface="Calibri"/>
              </a:rPr>
              <a:t>Izvor slike: </a:t>
            </a:r>
            <a:r>
              <a:rPr lang="hr-HR" i="1" noProof="0" dirty="0" err="1">
                <a:latin typeface="Calibri"/>
                <a:ea typeface="Calibri"/>
                <a:cs typeface="Calibri"/>
                <a:sym typeface="Calibri"/>
              </a:rPr>
              <a:t>Freepik</a:t>
            </a:r>
            <a:endParaRPr lang="hr-HR" i="1" noProof="0" dirty="0">
              <a:latin typeface="Calibri"/>
              <a:ea typeface="Calibri"/>
              <a:cs typeface="Calibri"/>
              <a:sym typeface="Calibri"/>
            </a:endParaRPr>
          </a:p>
        </p:txBody>
      </p:sp>
      <p:pic>
        <p:nvPicPr>
          <p:cNvPr id="2" name="Picture 1">
            <a:extLst>
              <a:ext uri="{FF2B5EF4-FFF2-40B4-BE49-F238E27FC236}">
                <a16:creationId xmlns:a16="http://schemas.microsoft.com/office/drawing/2014/main" id="{B2E3A2F4-ACB1-BA93-46F4-8512516CBF2E}"/>
              </a:ext>
            </a:extLst>
          </p:cNvPr>
          <p:cNvPicPr>
            <a:picLocks noChangeAspect="1"/>
          </p:cNvPicPr>
          <p:nvPr/>
        </p:nvPicPr>
        <p:blipFill>
          <a:blip r:embed="rId3"/>
          <a:stretch>
            <a:fillRect/>
          </a:stretch>
        </p:blipFill>
        <p:spPr>
          <a:xfrm>
            <a:off x="3385613" y="2076450"/>
            <a:ext cx="5420773" cy="3575050"/>
          </a:xfrm>
          <a:prstGeom prst="rect">
            <a:avLst/>
          </a:prstGeom>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46"/>
        <p:cNvGrpSpPr/>
        <p:nvPr/>
      </p:nvGrpSpPr>
      <p:grpSpPr>
        <a:xfrm>
          <a:off x="0" y="0"/>
          <a:ext cx="0" cy="0"/>
          <a:chOff x="0" y="0"/>
          <a:chExt cx="0" cy="0"/>
        </a:xfrm>
      </p:grpSpPr>
      <p:sp>
        <p:nvSpPr>
          <p:cNvPr id="147" name="Google Shape;147;g34b85d504c5_0_14"/>
          <p:cNvSpPr txBox="1">
            <a:spLocks noGrp="1"/>
          </p:cNvSpPr>
          <p:nvPr>
            <p:ph type="title"/>
          </p:nvPr>
        </p:nvSpPr>
        <p:spPr>
          <a:xfrm>
            <a:off x="97970" y="81642"/>
            <a:ext cx="11944500" cy="715800"/>
          </a:xfrm>
          <a:prstGeom prst="rect">
            <a:avLst/>
          </a:prstGeom>
        </p:spPr>
        <p:txBody>
          <a:bodyPr spcFirstLastPara="1" wrap="square" lIns="54000" tIns="54000" rIns="54000" bIns="54000" anchor="ctr" anchorCtr="0">
            <a:noAutofit/>
          </a:bodyPr>
          <a:lstStyle/>
          <a:p>
            <a:pPr marL="0" lvl="0" indent="0" algn="l" rtl="0">
              <a:spcBef>
                <a:spcPts val="0"/>
              </a:spcBef>
              <a:spcAft>
                <a:spcPts val="0"/>
              </a:spcAft>
              <a:buNone/>
            </a:pPr>
            <a:r>
              <a:rPr lang="hr-HR" noProof="0" dirty="0"/>
              <a:t>Temelj: principi autentičnog učenja - 2</a:t>
            </a:r>
          </a:p>
        </p:txBody>
      </p:sp>
      <p:sp>
        <p:nvSpPr>
          <p:cNvPr id="148" name="Google Shape;148;g34b85d504c5_0_14"/>
          <p:cNvSpPr txBox="1">
            <a:spLocks noGrp="1"/>
          </p:cNvSpPr>
          <p:nvPr>
            <p:ph type="body" idx="1"/>
          </p:nvPr>
        </p:nvSpPr>
        <p:spPr>
          <a:xfrm>
            <a:off x="97971" y="881743"/>
            <a:ext cx="11944500" cy="5870100"/>
          </a:xfrm>
          <a:prstGeom prst="rect">
            <a:avLst/>
          </a:prstGeom>
        </p:spPr>
        <p:txBody>
          <a:bodyPr spcFirstLastPara="1" wrap="square" lIns="91425" tIns="45700" rIns="91425" bIns="45700" anchor="t" anchorCtr="0">
            <a:noAutofit/>
          </a:bodyPr>
          <a:lstStyle/>
          <a:p>
            <a:r>
              <a:rPr lang="hr-HR" sz="2400" b="1" noProof="0" dirty="0"/>
              <a:t>Autentični zadatak:</a:t>
            </a:r>
            <a:r>
              <a:rPr lang="hr-HR" sz="2400" noProof="0" dirty="0"/>
              <a:t> Zadatci koji su složeni (nisu unaprijed definirani koraci koje učenici moraju slijediti), imaju stvarnu relevantnost, interdisciplinarni su, zahtijevaju stvaranje (a ne samo ponavljanje) te se ne mogu riješiti odmah, već zahtijevaju kontinuirano istraživanje tijekom određenog vremena.</a:t>
            </a:r>
          </a:p>
          <a:p>
            <a:r>
              <a:rPr lang="hr-HR" sz="2400" b="1" noProof="0" dirty="0"/>
              <a:t>Stručno izvođenje:</a:t>
            </a:r>
            <a:r>
              <a:rPr lang="hr-HR" sz="2400" noProof="0" dirty="0"/>
              <a:t> Pristup stručnjacima, promatranje načina razmišljanja i rada stručnjaka, promatranje stvarnih životnih situacija te mogućnost dijeljenja priča i iskustava.</a:t>
            </a:r>
          </a:p>
          <a:p>
            <a:pPr marL="1371600" lvl="0" indent="0" algn="l" rtl="0">
              <a:spcBef>
                <a:spcPts val="1000"/>
              </a:spcBef>
              <a:spcAft>
                <a:spcPts val="0"/>
              </a:spcAft>
              <a:buNone/>
            </a:pPr>
            <a:endParaRPr lang="hr-HR" noProof="0" dirty="0"/>
          </a:p>
        </p:txBody>
      </p:sp>
      <p:pic>
        <p:nvPicPr>
          <p:cNvPr id="149" name="Google Shape;149;g34b85d504c5_0_14"/>
          <p:cNvPicPr preferRelativeResize="0"/>
          <p:nvPr/>
        </p:nvPicPr>
        <p:blipFill>
          <a:blip r:embed="rId3">
            <a:alphaModFix/>
          </a:blip>
          <a:stretch>
            <a:fillRect/>
          </a:stretch>
        </p:blipFill>
        <p:spPr>
          <a:xfrm>
            <a:off x="3000363" y="3905538"/>
            <a:ext cx="3095625" cy="2085975"/>
          </a:xfrm>
          <a:prstGeom prst="rect">
            <a:avLst/>
          </a:prstGeom>
          <a:noFill/>
          <a:ln>
            <a:noFill/>
          </a:ln>
        </p:spPr>
      </p:pic>
      <p:pic>
        <p:nvPicPr>
          <p:cNvPr id="150" name="Google Shape;150;g34b85d504c5_0_14"/>
          <p:cNvPicPr preferRelativeResize="0"/>
          <p:nvPr/>
        </p:nvPicPr>
        <p:blipFill>
          <a:blip r:embed="rId4">
            <a:alphaModFix/>
          </a:blip>
          <a:stretch>
            <a:fillRect/>
          </a:stretch>
        </p:blipFill>
        <p:spPr>
          <a:xfrm>
            <a:off x="6384838" y="3967463"/>
            <a:ext cx="3133725" cy="1962150"/>
          </a:xfrm>
          <a:prstGeom prst="rect">
            <a:avLst/>
          </a:prstGeom>
          <a:noFill/>
          <a:ln>
            <a:noFill/>
          </a:ln>
        </p:spPr>
      </p:pic>
      <p:sp>
        <p:nvSpPr>
          <p:cNvPr id="151" name="Google Shape;151;g34b85d504c5_0_14"/>
          <p:cNvSpPr txBox="1"/>
          <p:nvPr/>
        </p:nvSpPr>
        <p:spPr>
          <a:xfrm>
            <a:off x="9070350" y="6443725"/>
            <a:ext cx="3121800" cy="3459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hr-HR" i="1" noProof="0" dirty="0">
                <a:latin typeface="Calibri"/>
                <a:ea typeface="Calibri"/>
                <a:cs typeface="Calibri"/>
                <a:sym typeface="Calibri"/>
              </a:rPr>
              <a:t>Izvor slike: web stranica projekta TINKER</a:t>
            </a:r>
          </a:p>
        </p:txBody>
      </p:sp>
    </p:spTree>
  </p:cSld>
  <p:clrMapOvr>
    <a:masterClrMapping/>
  </p:clrMapOvr>
</p:sld>
</file>

<file path=ppt/theme/theme1.xml><?xml version="1.0" encoding="utf-8"?>
<a:theme xmlns:a="http://schemas.openxmlformats.org/drawingml/2006/main" name="CARDET Course template - Cover page">
  <a:themeElements>
    <a:clrScheme name="TINKER">
      <a:dk1>
        <a:srgbClr val="1D1D1B"/>
      </a:dk1>
      <a:lt1>
        <a:srgbClr val="D1D1D1"/>
      </a:lt1>
      <a:dk2>
        <a:srgbClr val="1D1D1B"/>
      </a:dk2>
      <a:lt2>
        <a:srgbClr val="F2F2F2"/>
      </a:lt2>
      <a:accent1>
        <a:srgbClr val="16C45B"/>
      </a:accent1>
      <a:accent2>
        <a:srgbClr val="1D1D1B"/>
      </a:accent2>
      <a:accent3>
        <a:srgbClr val="16C45B"/>
      </a:accent3>
      <a:accent4>
        <a:srgbClr val="2B454E"/>
      </a:accent4>
      <a:accent5>
        <a:srgbClr val="C36358"/>
      </a:accent5>
      <a:accent6>
        <a:srgbClr val="16C45B"/>
      </a:accent6>
      <a:hlink>
        <a:srgbClr val="16C45B"/>
      </a:hlink>
      <a:folHlink>
        <a:srgbClr val="16C45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ARDET Course template">
  <a:themeElements>
    <a:clrScheme name="TINKER">
      <a:dk1>
        <a:srgbClr val="1D1D1B"/>
      </a:dk1>
      <a:lt1>
        <a:srgbClr val="D1D1D1"/>
      </a:lt1>
      <a:dk2>
        <a:srgbClr val="1D1D1B"/>
      </a:dk2>
      <a:lt2>
        <a:srgbClr val="F2F2F2"/>
      </a:lt2>
      <a:accent1>
        <a:srgbClr val="16C45B"/>
      </a:accent1>
      <a:accent2>
        <a:srgbClr val="1D1D1B"/>
      </a:accent2>
      <a:accent3>
        <a:srgbClr val="16C45B"/>
      </a:accent3>
      <a:accent4>
        <a:srgbClr val="2B454E"/>
      </a:accent4>
      <a:accent5>
        <a:srgbClr val="C36358"/>
      </a:accent5>
      <a:accent6>
        <a:srgbClr val="16C45B"/>
      </a:accent6>
      <a:hlink>
        <a:srgbClr val="16C45B"/>
      </a:hlink>
      <a:folHlink>
        <a:srgbClr val="16C45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CARDET Course template">
  <a:themeElements>
    <a:clrScheme name="TINKER">
      <a:dk1>
        <a:srgbClr val="1D1D1B"/>
      </a:dk1>
      <a:lt1>
        <a:srgbClr val="D1D1D1"/>
      </a:lt1>
      <a:dk2>
        <a:srgbClr val="1D1D1B"/>
      </a:dk2>
      <a:lt2>
        <a:srgbClr val="F2F2F2"/>
      </a:lt2>
      <a:accent1>
        <a:srgbClr val="16C45B"/>
      </a:accent1>
      <a:accent2>
        <a:srgbClr val="1D1D1B"/>
      </a:accent2>
      <a:accent3>
        <a:srgbClr val="16C45B"/>
      </a:accent3>
      <a:accent4>
        <a:srgbClr val="2B454E"/>
      </a:accent4>
      <a:accent5>
        <a:srgbClr val="C36358"/>
      </a:accent5>
      <a:accent6>
        <a:srgbClr val="16C45B"/>
      </a:accent6>
      <a:hlink>
        <a:srgbClr val="16C45B"/>
      </a:hlink>
      <a:folHlink>
        <a:srgbClr val="16C45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74</TotalTime>
  <Words>3022</Words>
  <Application>Microsoft Office PowerPoint</Application>
  <PresentationFormat>Widescreen</PresentationFormat>
  <Paragraphs>203</Paragraphs>
  <Slides>22</Slides>
  <Notes>22</Notes>
  <HiddenSlides>0</HiddenSlides>
  <MMClips>0</MMClips>
  <ScaleCrop>false</ScaleCrop>
  <HeadingPairs>
    <vt:vector size="6" baseType="variant">
      <vt:variant>
        <vt:lpstr>Fonts Used</vt:lpstr>
      </vt:variant>
      <vt:variant>
        <vt:i4>5</vt:i4>
      </vt:variant>
      <vt:variant>
        <vt:lpstr>Theme</vt:lpstr>
      </vt:variant>
      <vt:variant>
        <vt:i4>3</vt:i4>
      </vt:variant>
      <vt:variant>
        <vt:lpstr>Slide Titles</vt:lpstr>
      </vt:variant>
      <vt:variant>
        <vt:i4>22</vt:i4>
      </vt:variant>
    </vt:vector>
  </HeadingPairs>
  <TitlesOfParts>
    <vt:vector size="30" baseType="lpstr">
      <vt:lpstr>Roboto</vt:lpstr>
      <vt:lpstr>Roboto Medium</vt:lpstr>
      <vt:lpstr>Arial</vt:lpstr>
      <vt:lpstr>Open Sans</vt:lpstr>
      <vt:lpstr>Calibri</vt:lpstr>
      <vt:lpstr>CARDET Course template - Cover page</vt:lpstr>
      <vt:lpstr>CARDET Course template</vt:lpstr>
      <vt:lpstr>CARDET Course template</vt:lpstr>
      <vt:lpstr>WP3: Obučavanje učitelja za autentično i rodno uključivo informatičko obrazovanje</vt:lpstr>
      <vt:lpstr>Modul 1: Pregled TINKER projekta i uvod u autentično učenje i rodnu uključivost</vt:lpstr>
      <vt:lpstr>Ishodi učenja</vt:lpstr>
      <vt:lpstr>Sadržaj (1/2)</vt:lpstr>
      <vt:lpstr>Sadržaj (2/2)</vt:lpstr>
      <vt:lpstr>Uvod</vt:lpstr>
      <vt:lpstr>Aktivnost 1: dobrodošlica i uvod</vt:lpstr>
      <vt:lpstr>Temelj: principi autentičnog učenja - 1</vt:lpstr>
      <vt:lpstr>Temelj: principi autentičnog učenja - 2</vt:lpstr>
      <vt:lpstr>Temelj: principi autentičnog učenja - 3</vt:lpstr>
      <vt:lpstr>Temelj: principi autentičnog učenja - 4</vt:lpstr>
      <vt:lpstr>Temelj: principi autentičnog učenja - 5</vt:lpstr>
      <vt:lpstr>Zašto autentično učenje u informatici?</vt:lpstr>
      <vt:lpstr>Aktivnost 2: grupna aktivnost</vt:lpstr>
      <vt:lpstr>Razumijevanje rodne uključivosti i rodnih predrasuda - 1</vt:lpstr>
      <vt:lpstr>Razumijevanje rodne uključenosti i rodnih predrasuda - 2</vt:lpstr>
      <vt:lpstr>Uobičajene rodne predrasude u obrazovanju</vt:lpstr>
      <vt:lpstr>Smanjenje rodnih predrasuda u informatičkom obrazovanju</vt:lpstr>
      <vt:lpstr>Aktivnost 3: poticaj za samorefleksiju</vt:lpstr>
      <vt:lpstr>Refleksija</vt:lpstr>
      <vt:lpstr>Literatura</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2Fast4u</dc:creator>
  <cp:lastModifiedBy>Juraj Petrović</cp:lastModifiedBy>
  <cp:revision>2</cp:revision>
  <dcterms:created xsi:type="dcterms:W3CDTF">2014-07-11T09:12:14Z</dcterms:created>
  <dcterms:modified xsi:type="dcterms:W3CDTF">2025-07-22T12:03:22Z</dcterms:modified>
</cp:coreProperties>
</file>