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  <p:sldMasterId id="2147483654" r:id="rId3"/>
  </p:sldMasterIdLst>
  <p:notesMasterIdLst>
    <p:notesMasterId r:id="rId2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embeddedFontLst>
    <p:embeddedFont>
      <p:font typeface="Open Sans" panose="020B0606030504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hzKLSIrU9UO1W8w9rvKr1BcD+B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BDC587-061B-4057-83A1-0060C34FE0BC}" v="4" dt="2025-07-22T12:04:27.7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384" autoAdjust="0"/>
  </p:normalViewPr>
  <p:slideViewPr>
    <p:cSldViewPr snapToGrid="0">
      <p:cViewPr varScale="1">
        <p:scale>
          <a:sx n="29" d="100"/>
          <a:sy n="29" d="100"/>
        </p:scale>
        <p:origin x="43" y="715"/>
      </p:cViewPr>
      <p:guideLst/>
    </p:cSldViewPr>
  </p:slideViewPr>
  <p:outlineViewPr>
    <p:cViewPr>
      <p:scale>
        <a:sx n="33" d="100"/>
        <a:sy n="33" d="100"/>
      </p:scale>
      <p:origin x="0" y="-1045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customschemas.google.com/relationships/presentationmetadata" Target="meta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aj Petrović" userId="0f0ce73e-f782-4785-b8cc-5840a43cb3e0" providerId="ADAL" clId="{2ABDC587-061B-4057-83A1-0060C34FE0BC}"/>
    <pc:docChg chg="modSld modMainMaster">
      <pc:chgData name="Juraj Petrović" userId="0f0ce73e-f782-4785-b8cc-5840a43cb3e0" providerId="ADAL" clId="{2ABDC587-061B-4057-83A1-0060C34FE0BC}" dt="2025-07-22T12:04:27.740" v="31"/>
      <pc:docMkLst>
        <pc:docMk/>
      </pc:docMkLst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56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6"/>
            <ac:spMk id="84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6"/>
            <ac:spMk id="85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21T13:39:29.765" v="23" actId="20577"/>
        <pc:sldMkLst>
          <pc:docMk/>
          <pc:sldMk cId="0" sldId="257"/>
        </pc:sldMkLst>
        <pc:spChg chg="mod">
          <ac:chgData name="Juraj Petrović" userId="0f0ce73e-f782-4785-b8cc-5840a43cb3e0" providerId="ADAL" clId="{2ABDC587-061B-4057-83A1-0060C34FE0BC}" dt="2025-07-21T13:39:29.765" v="23" actId="20577"/>
          <ac:spMkLst>
            <pc:docMk/>
            <pc:sldMk cId="0" sldId="257"/>
            <ac:spMk id="90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7"/>
            <ac:spMk id="91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58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8"/>
            <ac:spMk id="96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8"/>
            <ac:spMk id="97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8"/>
            <ac:spMk id="99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59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9"/>
            <ac:spMk id="105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59"/>
            <ac:spMk id="106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0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0"/>
            <ac:spMk id="112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0"/>
            <ac:spMk id="113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0"/>
            <ac:spMk id="115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1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1"/>
            <ac:spMk id="121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1"/>
            <ac:spMk id="122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1"/>
            <ac:spMk id="124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2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2"/>
            <ac:spMk id="130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2"/>
            <ac:spMk id="131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2"/>
            <ac:spMk id="133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3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3"/>
            <ac:spMk id="139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3"/>
            <ac:spMk id="140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4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4"/>
            <ac:spMk id="146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4"/>
            <ac:spMk id="147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5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5"/>
            <ac:spMk id="153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5"/>
            <ac:spMk id="154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6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6"/>
            <ac:spMk id="160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6"/>
            <ac:spMk id="161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7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7"/>
            <ac:spMk id="167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7"/>
            <ac:spMk id="168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8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8"/>
            <ac:spMk id="174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8"/>
            <ac:spMk id="175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69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9"/>
            <ac:spMk id="181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9"/>
            <ac:spMk id="182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69"/>
            <ac:spMk id="184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70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0"/>
            <ac:spMk id="191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0"/>
            <ac:spMk id="192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71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1"/>
            <ac:spMk id="198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1"/>
            <ac:spMk id="199" creationId="{00000000-0000-0000-0000-000000000000}"/>
          </ac:spMkLst>
        </pc:spChg>
      </pc:sldChg>
      <pc:sldChg chg="modSp mod">
        <pc:chgData name="Juraj Petrović" userId="0f0ce73e-f782-4785-b8cc-5840a43cb3e0" providerId="ADAL" clId="{2ABDC587-061B-4057-83A1-0060C34FE0BC}" dt="2025-07-18T12:37:50.130" v="10" actId="790"/>
        <pc:sldMkLst>
          <pc:docMk/>
          <pc:sldMk cId="0" sldId="272"/>
        </pc:sldMkLst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2"/>
            <ac:spMk id="215" creationId="{00000000-0000-0000-0000-000000000000}"/>
          </ac:spMkLst>
        </pc:spChg>
        <pc:spChg chg="mod">
          <ac:chgData name="Juraj Petrović" userId="0f0ce73e-f782-4785-b8cc-5840a43cb3e0" providerId="ADAL" clId="{2ABDC587-061B-4057-83A1-0060C34FE0BC}" dt="2025-07-18T12:37:50.130" v="10" actId="790"/>
          <ac:spMkLst>
            <pc:docMk/>
            <pc:sldMk cId="0" sldId="272"/>
            <ac:spMk id="217" creationId="{00000000-0000-0000-0000-000000000000}"/>
          </ac:spMkLst>
        </pc:spChg>
      </pc:sldChg>
      <pc:sldMasterChg chg="modSldLayout">
        <pc:chgData name="Juraj Petrović" userId="0f0ce73e-f782-4785-b8cc-5840a43cb3e0" providerId="ADAL" clId="{2ABDC587-061B-4057-83A1-0060C34FE0BC}" dt="2025-07-22T12:04:27.740" v="31"/>
        <pc:sldMasterMkLst>
          <pc:docMk/>
          <pc:sldMasterMk cId="0" sldId="2147483648"/>
        </pc:sldMasterMkLst>
        <pc:sldLayoutChg chg="modSp mod">
          <pc:chgData name="Juraj Petrović" userId="0f0ce73e-f782-4785-b8cc-5840a43cb3e0" providerId="ADAL" clId="{2ABDC587-061B-4057-83A1-0060C34FE0BC}" dt="2025-07-22T12:04:27.740" v="31"/>
          <pc:sldLayoutMkLst>
            <pc:docMk/>
            <pc:sldMasterMk cId="0" sldId="2147483648"/>
            <pc:sldLayoutMk cId="0" sldId="2147483649"/>
          </pc:sldLayoutMkLst>
          <pc:spChg chg="mod">
            <ac:chgData name="Juraj Petrović" userId="0f0ce73e-f782-4785-b8cc-5840a43cb3e0" providerId="ADAL" clId="{2ABDC587-061B-4057-83A1-0060C34FE0BC}" dt="2025-07-22T12:04:27.740" v="31"/>
            <ac:spMkLst>
              <pc:docMk/>
              <pc:sldMasterMk cId="0" sldId="2147483648"/>
              <pc:sldLayoutMk cId="0" sldId="2147483649"/>
              <ac:spMk id="19" creationId="{00000000-0000-0000-0000-000000000000}"/>
            </ac:spMkLst>
          </pc:spChg>
          <pc:picChg chg="mod">
            <ac:chgData name="Juraj Petrović" userId="0f0ce73e-f782-4785-b8cc-5840a43cb3e0" providerId="ADAL" clId="{2ABDC587-061B-4057-83A1-0060C34FE0BC}" dt="2025-07-22T12:03:48.095" v="24" actId="14826"/>
            <ac:picMkLst>
              <pc:docMk/>
              <pc:sldMasterMk cId="0" sldId="2147483648"/>
              <pc:sldLayoutMk cId="0" sldId="2147483649"/>
              <ac:picMk id="18" creationId="{00000000-0000-0000-0000-000000000000}"/>
            </ac:picMkLst>
          </pc:picChg>
        </pc:sldLayoutChg>
        <pc:sldLayoutChg chg="modSp mod">
          <pc:chgData name="Juraj Petrović" userId="0f0ce73e-f782-4785-b8cc-5840a43cb3e0" providerId="ADAL" clId="{2ABDC587-061B-4057-83A1-0060C34FE0BC}" dt="2025-07-22T12:04:24.470" v="30"/>
          <pc:sldLayoutMkLst>
            <pc:docMk/>
            <pc:sldMasterMk cId="0" sldId="2147483648"/>
            <pc:sldLayoutMk cId="0" sldId="2147483650"/>
          </pc:sldLayoutMkLst>
          <pc:spChg chg="mod">
            <ac:chgData name="Juraj Petrović" userId="0f0ce73e-f782-4785-b8cc-5840a43cb3e0" providerId="ADAL" clId="{2ABDC587-061B-4057-83A1-0060C34FE0BC}" dt="2025-07-22T12:04:24.470" v="30"/>
            <ac:spMkLst>
              <pc:docMk/>
              <pc:sldMasterMk cId="0" sldId="2147483648"/>
              <pc:sldLayoutMk cId="0" sldId="2147483650"/>
              <ac:spMk id="30" creationId="{00000000-0000-0000-0000-000000000000}"/>
            </ac:spMkLst>
          </pc:spChg>
          <pc:picChg chg="mod">
            <ac:chgData name="Juraj Petrović" userId="0f0ce73e-f782-4785-b8cc-5840a43cb3e0" providerId="ADAL" clId="{2ABDC587-061B-4057-83A1-0060C34FE0BC}" dt="2025-07-22T12:03:53.777" v="25" actId="14826"/>
            <ac:picMkLst>
              <pc:docMk/>
              <pc:sldMasterMk cId="0" sldId="2147483648"/>
              <pc:sldLayoutMk cId="0" sldId="2147483650"/>
              <ac:picMk id="29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2ABDC587-061B-4057-83A1-0060C34FE0BC}" dt="2025-07-22T12:04:20.848" v="29"/>
        <pc:sldMasterMkLst>
          <pc:docMk/>
          <pc:sldMasterMk cId="0" sldId="2147483651"/>
        </pc:sldMasterMkLst>
        <pc:sldLayoutChg chg="modSp mod">
          <pc:chgData name="Juraj Petrović" userId="0f0ce73e-f782-4785-b8cc-5840a43cb3e0" providerId="ADAL" clId="{2ABDC587-061B-4057-83A1-0060C34FE0BC}" dt="2025-07-22T12:04:20.848" v="29"/>
          <pc:sldLayoutMkLst>
            <pc:docMk/>
            <pc:sldMasterMk cId="0" sldId="2147483651"/>
            <pc:sldLayoutMk cId="0" sldId="2147483653"/>
          </pc:sldLayoutMkLst>
          <pc:spChg chg="mod">
            <ac:chgData name="Juraj Petrović" userId="0f0ce73e-f782-4785-b8cc-5840a43cb3e0" providerId="ADAL" clId="{2ABDC587-061B-4057-83A1-0060C34FE0BC}" dt="2025-07-22T12:04:20.848" v="29"/>
            <ac:spMkLst>
              <pc:docMk/>
              <pc:sldMasterMk cId="0" sldId="2147483651"/>
              <pc:sldLayoutMk cId="0" sldId="2147483653"/>
              <ac:spMk id="43" creationId="{00000000-0000-0000-0000-000000000000}"/>
            </ac:spMkLst>
          </pc:spChg>
          <pc:picChg chg="mod">
            <ac:chgData name="Juraj Petrović" userId="0f0ce73e-f782-4785-b8cc-5840a43cb3e0" providerId="ADAL" clId="{2ABDC587-061B-4057-83A1-0060C34FE0BC}" dt="2025-07-22T12:04:00.984" v="26" actId="14826"/>
            <ac:picMkLst>
              <pc:docMk/>
              <pc:sldMasterMk cId="0" sldId="2147483651"/>
              <pc:sldLayoutMk cId="0" sldId="2147483653"/>
              <ac:picMk id="42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2ABDC587-061B-4057-83A1-0060C34FE0BC}" dt="2025-07-22T12:04:15.872" v="28"/>
        <pc:sldMasterMkLst>
          <pc:docMk/>
          <pc:sldMasterMk cId="0" sldId="2147483654"/>
        </pc:sldMasterMkLst>
        <pc:sldLayoutChg chg="modSp mod">
          <pc:chgData name="Juraj Petrović" userId="0f0ce73e-f782-4785-b8cc-5840a43cb3e0" providerId="ADAL" clId="{2ABDC587-061B-4057-83A1-0060C34FE0BC}" dt="2025-07-22T12:04:15.872" v="28"/>
          <pc:sldLayoutMkLst>
            <pc:docMk/>
            <pc:sldMasterMk cId="0" sldId="2147483654"/>
            <pc:sldLayoutMk cId="0" sldId="2147483655"/>
          </pc:sldLayoutMkLst>
          <pc:spChg chg="mod">
            <ac:chgData name="Juraj Petrović" userId="0f0ce73e-f782-4785-b8cc-5840a43cb3e0" providerId="ADAL" clId="{2ABDC587-061B-4057-83A1-0060C34FE0BC}" dt="2025-07-22T12:04:15.872" v="28"/>
            <ac:spMkLst>
              <pc:docMk/>
              <pc:sldMasterMk cId="0" sldId="2147483654"/>
              <pc:sldLayoutMk cId="0" sldId="2147483655"/>
              <ac:spMk id="63" creationId="{00000000-0000-0000-0000-000000000000}"/>
            </ac:spMkLst>
          </pc:spChg>
          <pc:picChg chg="mod">
            <ac:chgData name="Juraj Petrović" userId="0f0ce73e-f782-4785-b8cc-5840a43cb3e0" providerId="ADAL" clId="{2ABDC587-061B-4057-83A1-0060C34FE0BC}" dt="2025-07-22T12:04:08.498" v="27" actId="14826"/>
            <ac:picMkLst>
              <pc:docMk/>
              <pc:sldMasterMk cId="0" sldId="2147483654"/>
              <pc:sldLayoutMk cId="0" sldId="2147483655"/>
              <ac:picMk id="62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463f4b7b19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g3463f4b7b19_0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g3463f4b7b19_0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463f4b7b19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g3463f4b7b19_0_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" name="Google Shape;158;g3463f4b7b19_0_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463f4b7b1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g3463f4b7b19_0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g3463f4b7b19_0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45e16aeea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g345e16aeeaa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https://www.freepik.com/free-photo/top-view-business-concept-office-accessories-wooden-table-office-supplies-study-work-concept-toning_1191564.htm#fromView=search&amp;page=1&amp;position=5&amp;uuid=7eab1ddc-54d2-4357-bdcd-767c1a9e322b&amp;query=lesson+planning</a:t>
            </a:r>
            <a:endParaRPr/>
          </a:p>
        </p:txBody>
      </p:sp>
      <p:sp>
        <p:nvSpPr>
          <p:cNvPr id="179" name="Google Shape;179;g345e16aeeaa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45e16aeea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g345e16aeeaa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g345e16aeeaa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196" name="Google Shape;19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58cd5ba7f0_0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g358cd5ba7f0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https://www.freepik.com/free-vector/learning-concept-illustration_10117870.htm#fromView=search&amp;page=1&amp;position=25&amp;uuid=674852bd-ead3-4395-9508-af21763fddbd&amp;query=learn</a:t>
            </a:r>
            <a:endParaRPr/>
          </a:p>
        </p:txBody>
      </p:sp>
      <p:sp>
        <p:nvSpPr>
          <p:cNvPr id="94" name="Google Shape;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3" name="Google Shape;10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10" name="Google Shape;11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Podijelite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se u male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grupe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svakoj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grupi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dajte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list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papira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Zatim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pokrenite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mjerač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vremena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2 minute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potaknite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ih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da </a:t>
            </a:r>
            <a:r>
              <a:rPr lang="hr-HR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se </a:t>
            </a:r>
            <a:r>
              <a:rPr lang="hr-HR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risjete</a:t>
            </a:r>
            <a:r>
              <a:rPr lang="hr-HR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što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više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hr-HR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ukupno 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9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autentičnih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elemenata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učenja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hr-HR" sz="1800" b="0" i="0" u="none" strike="noStrike" dirty="0">
              <a:solidFill>
                <a:srgbClr val="1D1D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hr-HR" sz="1800" b="0" i="0" u="none" strike="noStrike" dirty="0">
              <a:solidFill>
                <a:srgbClr val="1D1D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Sljedeći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izazov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je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zapamtiti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osmisliti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primjere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svaki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element </a:t>
            </a:r>
            <a:r>
              <a:rPr lang="hr-HR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autentičnog učenja i to primjer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vezan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uz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informatiku</a:t>
            </a:r>
            <a:r>
              <a:rPr lang="en-US" sz="1800" b="0" i="0" u="none" strike="noStrike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19" name="Google Shape;11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45e16aeea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g345e16aeea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https://www.freepik.com/free-photo/top-view-chess-pieces_9393780.htm#fromView=search&amp;page=1&amp;position=1&amp;uuid=51d7ea55-1837-4634-b6fe-4bd85863cd8d&amp;query=groups+in+a+circle</a:t>
            </a:r>
            <a:endParaRPr/>
          </a:p>
        </p:txBody>
      </p:sp>
      <p:sp>
        <p:nvSpPr>
          <p:cNvPr id="128" name="Google Shape;128;g345e16aeea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463f4b7b19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g3463f4b7b19_0_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g3463f4b7b19_0_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463f4b7b19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3463f4b7b19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g3463f4b7b19_0_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1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1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1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1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1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2"/>
          <p:cNvPicPr preferRelativeResize="0"/>
          <p:nvPr/>
        </p:nvPicPr>
        <p:blipFill rotWithShape="1">
          <a:blip r:embed="rId5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2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12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2" name="Google Shape;42;p4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4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4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p4"/>
            <p:cNvPicPr preferRelativeResize="0"/>
            <p:nvPr/>
          </p:nvPicPr>
          <p:blipFill rotWithShape="1">
            <a:blip r:embed="rId5">
              <a:alphaModFix/>
            </a:blip>
            <a:srcRect l="9995" t="21987" r="6842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p4"/>
            <p:cNvPicPr preferRelativeResize="0"/>
            <p:nvPr/>
          </p:nvPicPr>
          <p:blipFill rotWithShape="1">
            <a:blip r:embed="rId8">
              <a:alphaModFix/>
            </a:blip>
            <a:srcRect l="6518" t="2903" r="6455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4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4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8cd5ba7f0_0_63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g358cd5ba7f0_0_63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358cd5ba7f0_0_63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58cd5ba7f0_0_63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g358cd5ba7f0_0_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g358cd5ba7f0_0_63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67" name="Google Shape;67;g358cd5ba7f0_0_6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g358cd5ba7f0_0_63"/>
            <p:cNvPicPr preferRelativeResize="0"/>
            <p:nvPr/>
          </p:nvPicPr>
          <p:blipFill rotWithShape="1">
            <a:blip r:embed="rId5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g358cd5ba7f0_0_6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70;g358cd5ba7f0_0_6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g358cd5ba7f0_0_63"/>
            <p:cNvPicPr preferRelativeResize="0"/>
            <p:nvPr/>
          </p:nvPicPr>
          <p:blipFill rotWithShape="1">
            <a:blip r:embed="rId8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g358cd5ba7f0_0_6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g358cd5ba7f0_0_6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g358cd5ba7f0_0_6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g358cd5ba7f0_0_63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g358cd5ba7f0_0_63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8cd5ba7f0_0_6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g358cd5ba7f0_0_6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7843"/>
          </a:srgb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1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8cd5ba7f0_0_57"/>
          <p:cNvSpPr/>
          <p:nvPr/>
        </p:nvSpPr>
        <p:spPr>
          <a:xfrm>
            <a:off x="0" y="0"/>
            <a:ext cx="12192000" cy="79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" name="Google Shape;59;g358cd5ba7f0_0_5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photo/top-view-business-concept-office-accessories-wooden-table-office-supplies-study-work-concept-toning_1191564.htm#fromView=search&amp;page=1&amp;position=5&amp;uuid=7eab1ddc-54d2-4357-bdcd-767c1a9e322b&amp;query=lesson+planni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inker-project.eu/resources/framework-and-toolkit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hyperlink" Target="about:blank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tinker-project.eu/elearning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5" Type="http://schemas.openxmlformats.org/officeDocument/2006/relationships/hyperlink" Target="https://creativecommons.org/licenses/by-nc-nd/4.0/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learning-concept-illustration_10117870.htm#fromView=search&amp;page=1&amp;position=25&amp;uuid=674852bd-ead3-4395-9508-af21763fddbd&amp;query=lear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student-guy-studying-internet-watching-online-lecture-computer-talking-math-tutor-through-video-call-cartoon-illustration_12699851.htm#fromView=search&amp;page=1&amp;position=29&amp;uuid=f5e4204b-dca3-4e33-a561-e271651ad41e&amp;query=learni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people-with-gaming-icons-illustration_3226193.htm#fromView=search&amp;page=1&amp;position=0&amp;uuid=381fa352-4e26-446b-a3e6-d53a5a5ab55d&amp;query=game+challeng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photo/top-view-chess-pieces_9393780.htm#fromView=search&amp;page=1&amp;position=1&amp;uuid=51d7ea55-1837-4634-b6fe-4bd85863cd8d&amp;query=groups+in+a+circl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hr-HR" noProof="0" dirty="0"/>
              <a:t>WP3: Obučavanje učitelja za autentično i rodno uključivo informatičko obrazovanje</a:t>
            </a:r>
          </a:p>
        </p:txBody>
      </p:sp>
      <p:sp>
        <p:nvSpPr>
          <p:cNvPr id="85" name="Google Shape;85;p3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hr-HR" noProof="0" dirty="0"/>
              <a:t>TINKER trening za učitelje koji poučavaju učenike starosti 10 do 12 godina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463f4b7b19_0_2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54" name="Google Shape;154;g3463f4b7b19_0_23"/>
          <p:cNvSpPr txBox="1">
            <a:spLocks noGrp="1"/>
          </p:cNvSpPr>
          <p:nvPr>
            <p:ph type="body" idx="1"/>
          </p:nvPr>
        </p:nvSpPr>
        <p:spPr>
          <a:xfrm>
            <a:off x="97971" y="11103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None/>
            </a:pPr>
            <a:r>
              <a:rPr lang="hr-HR" sz="2400" b="1" noProof="0" dirty="0"/>
              <a:t>Studija slučaja 3: </a:t>
            </a:r>
            <a:r>
              <a:rPr lang="en-GB" sz="2400" dirty="0" err="1"/>
              <a:t>Ostanite</a:t>
            </a:r>
            <a:r>
              <a:rPr lang="en-GB" sz="2400" dirty="0"/>
              <a:t> </a:t>
            </a:r>
            <a:r>
              <a:rPr lang="en-GB" sz="2400" dirty="0" err="1"/>
              <a:t>sigurni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mreži</a:t>
            </a:r>
            <a:endParaRPr lang="en-GB" sz="2400" b="1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b="1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Koji aspekti ove lekcije pružaju autentičan kontekst učenicima za bavljenje pitanjima privatnosti i sigurnosti u svojim digitalnim životima? Kako korištenje stvarne globalne statistike poboljšava tu autentičnost?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Kako zadatak igranja uloga omogućuje učenicima da usvoje višestruke perspektive i vježbaju donošenje odluka?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Koji autentični elementi učenja mogli bi se ojačati dugoročnijim ili projektnim proširenjem (npr. kampanje digitalne sigurnosti, vršnjačka edukacija)? Kako bi to utjecalo na angažman učenika?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463f4b7b19_0_2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61" name="Google Shape;161;g3463f4b7b19_0_29"/>
          <p:cNvSpPr txBox="1">
            <a:spLocks noGrp="1"/>
          </p:cNvSpPr>
          <p:nvPr>
            <p:ph type="body" idx="1"/>
          </p:nvPr>
        </p:nvSpPr>
        <p:spPr>
          <a:xfrm>
            <a:off x="97971" y="9579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400" b="1" noProof="0" dirty="0"/>
              <a:t>Studija slučaja 4: Hvatač sunca - Pronađite uzorke u funkciji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b="1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Kako praktična izrada hvatača sunca djeluje kao autentičan zadatak za podučavanje apstraktnih koncepata kodiranja poput funkcija i uzoraka? Koje paralele sa stvarnim svijetom učenici mogu izvući iz ove aktivnosti?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Koji su autentični elementi učenja ugrađeni kada učenici dizajniraju, bilježe i prezentiraju svoje „funkcije“ hvatača sunca?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Kako bi se ovaj zadatak mogao proširiti kako bi se potaknule interdisciplinarne veze? Koje bi bile prednosti ili izazovi toga?</a:t>
            </a:r>
            <a:endParaRPr lang="hr-HR" b="1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b="1" noProof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463f4b7b19_0_4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75" name="Google Shape;175;g3463f4b7b19_0_42"/>
          <p:cNvSpPr txBox="1">
            <a:spLocks noGrp="1"/>
          </p:cNvSpPr>
          <p:nvPr>
            <p:ph type="body" idx="1"/>
          </p:nvPr>
        </p:nvSpPr>
        <p:spPr>
          <a:xfrm>
            <a:off x="97971" y="10341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400" b="1" noProof="0" dirty="0"/>
              <a:t>Pitanja za zajedničku raspravu</a:t>
            </a:r>
            <a:endParaRPr lang="hr-HR" b="1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Koji se od 9 elemenata po vašem mišljenju najmanje koristi u učionicama informatike - i što bi bilo potrebno da ih se potpunije integrira u nastavu?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 temelju dvije obrađene cjeline, podijelite svoja razmišljanja o tome kako autentično učenje informatike može pomoći učenicima da od korisnika tehnologije prijeđu na kreatore i </a:t>
            </a:r>
            <a:r>
              <a:rPr lang="hr-HR" noProof="0" dirty="0" err="1"/>
              <a:t>rješavatelje</a:t>
            </a:r>
            <a:r>
              <a:rPr lang="hr-HR" noProof="0" dirty="0"/>
              <a:t> problema.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45e16aeeaa_0_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3: Kreiranje autentične aktivnosti iz informatike</a:t>
            </a:r>
          </a:p>
        </p:txBody>
      </p:sp>
      <p:sp>
        <p:nvSpPr>
          <p:cNvPr id="182" name="Google Shape;182;g345e16aeeaa_0_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368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noProof="0" dirty="0"/>
              <a:t>Svi aktivnosti moraju uključivati a) autentični kontekst i b) autentični zadatak i c) najmanje 3 druga elementa iz autentičnog modela učenja.</a:t>
            </a:r>
            <a:endParaRPr lang="hr-HR" noProof="0" dirty="0"/>
          </a:p>
          <a:p>
            <a:pPr marL="368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83" name="Google Shape;183;g345e16aeeaa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20450" y="2253725"/>
            <a:ext cx="6093701" cy="406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345e16aeeaa_0_6"/>
          <p:cNvSpPr txBox="1"/>
          <p:nvPr/>
        </p:nvSpPr>
        <p:spPr>
          <a:xfrm>
            <a:off x="6105200" y="6378950"/>
            <a:ext cx="2723100" cy="4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g345e16aeeaa_0_12"/>
          <p:cNvPicPr preferRelativeResize="0"/>
          <p:nvPr/>
        </p:nvPicPr>
        <p:blipFill rotWithShape="1">
          <a:blip r:embed="rId3">
            <a:alphaModFix amt="13000"/>
          </a:blip>
          <a:srcRect/>
          <a:stretch/>
        </p:blipFill>
        <p:spPr>
          <a:xfrm>
            <a:off x="496600" y="891928"/>
            <a:ext cx="11627401" cy="596607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45e16aeeaa_0_1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4: Pregled i promišljanje</a:t>
            </a:r>
          </a:p>
        </p:txBody>
      </p:sp>
      <p:sp>
        <p:nvSpPr>
          <p:cNvPr id="192" name="Google Shape;192;g345e16aeeaa_0_12"/>
          <p:cNvSpPr txBox="1"/>
          <p:nvPr/>
        </p:nvSpPr>
        <p:spPr>
          <a:xfrm>
            <a:off x="247496" y="16485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735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lang="hr-HR" sz="2500" b="0" i="0" u="none" strike="noStrike" cap="none" noProof="0" dirty="0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Danas sam naučio/la o _________.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lang="hr-HR" sz="2500" b="0" i="0" u="none" strike="noStrike" cap="none" noProof="0" dirty="0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Nakon što sam naučio/la o _____, razmišljam o vlastitim praksama _____.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lang="hr-HR" sz="2500" b="0" i="0" u="none" strike="noStrike" cap="none" noProof="0" dirty="0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Još me zanima __________.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Literatura</a:t>
            </a:r>
          </a:p>
        </p:txBody>
      </p:sp>
      <p:sp>
        <p:nvSpPr>
          <p:cNvPr id="199" name="Google Shape;199;p18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Projekt TINKER (2024). WP2 / D2.2 Okvir i alati TINKER – Scenariji učenja. Dostupno na </a:t>
            </a:r>
            <a:r>
              <a:rPr lang="hr-HR" u="sng" noProof="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https://tinker-project.eu/resources/framework-and-toolkit/</a:t>
            </a:r>
            <a:endParaRPr lang="hr-HR" noProof="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Projekt TINKER (2024). WP2 / D2.2 Okvir i alati TINKER. Dostupno na </a:t>
            </a:r>
            <a:r>
              <a:rPr lang="hr-HR" u="sng" noProof="0" dirty="0">
                <a:solidFill>
                  <a:schemeClr val="hlink"/>
                </a:solidFill>
                <a:hlinkClick r:id="rId4"/>
              </a:rPr>
              <a:t>https://tinker-project.eu/resources/framework-and-toolkit/</a:t>
            </a:r>
            <a:endParaRPr lang="hr-HR" noProof="0" dirty="0"/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g358cd5ba7f0_0_4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205" name="Google Shape;205;g358cd5ba7f0_0_4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g358cd5ba7f0_0_40"/>
            <p:cNvPicPr preferRelativeResize="0"/>
            <p:nvPr/>
          </p:nvPicPr>
          <p:blipFill rotWithShape="1">
            <a:blip r:embed="rId4">
              <a:alphaModFix/>
            </a:blip>
            <a:srcRect l="9995" t="21987" r="6843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g358cd5ba7f0_0_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g358cd5ba7f0_0_4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g358cd5ba7f0_0_40"/>
            <p:cNvPicPr preferRelativeResize="0"/>
            <p:nvPr/>
          </p:nvPicPr>
          <p:blipFill rotWithShape="1">
            <a:blip r:embed="rId7">
              <a:alphaModFix/>
            </a:blip>
            <a:srcRect l="6518" t="2903" r="6456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0" name="Google Shape;210;g358cd5ba7f0_0_4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g358cd5ba7f0_0_4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g358cd5ba7f0_0_4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g358cd5ba7f0_0_4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g358cd5ba7f0_0_4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5" name="Google Shape;215;g358cd5ba7f0_0_40"/>
          <p:cNvSpPr txBox="1"/>
          <p:nvPr/>
        </p:nvSpPr>
        <p:spPr>
          <a:xfrm>
            <a:off x="3324150" y="2453100"/>
            <a:ext cx="3173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hr-HR" sz="1100" b="0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Dostupno na </a:t>
            </a:r>
            <a:r>
              <a:rPr lang="hr-HR" sz="1100" b="0" i="0" u="sng" strike="noStrike" cap="none" noProof="0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https://tinker-project.eu/elearning/</a:t>
            </a:r>
            <a:endParaRPr lang="hr-HR" sz="1100" b="0" i="0" u="none" strike="noStrike" cap="none" noProof="0" dirty="0">
              <a:solidFill>
                <a:srgbClr val="16C4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g358cd5ba7f0_0_4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222188" y="3563650"/>
            <a:ext cx="1171575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g358cd5ba7f0_0_40"/>
          <p:cNvSpPr txBox="1"/>
          <p:nvPr/>
        </p:nvSpPr>
        <p:spPr>
          <a:xfrm>
            <a:off x="1646350" y="2994850"/>
            <a:ext cx="59877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60045" marR="0" lvl="0" indent="1902" algn="ctr" rtl="0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Ova publikacija je licencirana pod međunarodnom licencom 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Creative </a:t>
            </a:r>
            <a:r>
              <a:rPr lang="hr-HR" sz="1200" b="1" i="1" u="none" strike="noStrike" cap="none" noProof="0" dirty="0" err="1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Commons</a:t>
            </a:r>
            <a:r>
              <a:rPr lang="hr-HR" sz="1200" b="1" i="1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 Imenovanje autora-Nekomercijalno-Bez prerada 4.0 ( </a:t>
            </a:r>
            <a:r>
              <a:rPr lang="hr-HR" sz="1200" b="1" i="0" u="sng" strike="noStrike" cap="none" noProof="0" dirty="0">
                <a:solidFill>
                  <a:srgbClr val="16C45B"/>
                </a:solid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 4.0 </a:t>
            </a:r>
            <a:r>
              <a:rPr lang="hr-HR" sz="1200" b="1" i="0" u="none" strike="noStrike" cap="none" noProof="0" dirty="0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hr-HR" noProof="0" dirty="0"/>
              <a:t>Modul 2: TINKER okvir - </a:t>
            </a:r>
            <a:r>
              <a:rPr lang="hr-HR" noProof="0"/>
              <a:t>principi autentičnog učenja </a:t>
            </a:r>
            <a:r>
              <a:rPr lang="hr-HR" noProof="0" dirty="0"/>
              <a:t>i praktični vodič</a:t>
            </a:r>
          </a:p>
        </p:txBody>
      </p:sp>
      <p:sp>
        <p:nvSpPr>
          <p:cNvPr id="91" name="Google Shape;91;p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Cjelina 2.2: Autentično učenje u informatičkom obrazovanju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Ishodi učenja</a:t>
            </a:r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noProof="0" dirty="0"/>
              <a:t>Do kraja ove cjeline učitelji će moći: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Analizirati, vrednovati i procijeniti učinkovitost autentičnih zadataka analizirajući ishode i povratne informacije iz studija slučaja u učionicama informatike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Razviti i usavršiti plan lekcije autentičnog učenja koristeći najmanje 3 elementa autentičnog učenja</a:t>
            </a:r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914400" lvl="1" indent="-254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98" name="Google Shape;9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91600" y="2611175"/>
            <a:ext cx="4020200" cy="402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5"/>
          <p:cNvSpPr txBox="1"/>
          <p:nvPr/>
        </p:nvSpPr>
        <p:spPr>
          <a:xfrm>
            <a:off x="7537900" y="6296350"/>
            <a:ext cx="2874000" cy="3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</a:t>
            </a:r>
          </a:p>
        </p:txBody>
      </p:sp>
      <p:sp>
        <p:nvSpPr>
          <p:cNvPr id="106" name="Google Shape;106;p6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1 - Naslov WP-a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2 - Naziv cjeline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3 - Ishodi učenja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4 - Sadržaj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5 - Uvod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6 - Aktivnost 1: Razbijanje leda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Prikaznice 7-13 - Aktivnost 2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14 - Aktivnost 3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15 - Aktivnost 4</a:t>
            </a: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Prikaznica 16 - Literatura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Uvod</a:t>
            </a:r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hr-HR" noProof="0" dirty="0"/>
              <a:t>Ova je cjelina usmjerena na osiguravanje da učenici razviju sveobuhvatno razumijevanje praktične primjene 9 elemenata dizajna autentičnih modela učenja.</a:t>
            </a:r>
          </a:p>
          <a:p>
            <a:pPr marL="571500" marR="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Učitelji će analizirati 5 različitih studija slučaja i sudjelovati u raspravama o planovima i sadržaju nastavnih cjelina.</a:t>
            </a:r>
          </a:p>
          <a:p>
            <a:pPr marL="571500" marR="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Učitelji će također praktički primijeniti vještine i znanje stečeno u 2. cjelini razvijajući vlastite autentične planove nastavnih cjelina.</a:t>
            </a:r>
          </a:p>
          <a:p>
            <a:pPr marL="571500" marR="0" lvl="0" indent="-203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14" name="Google Shape;11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81319" y="3856931"/>
            <a:ext cx="3503805" cy="211932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7"/>
          <p:cNvSpPr txBox="1"/>
          <p:nvPr/>
        </p:nvSpPr>
        <p:spPr>
          <a:xfrm>
            <a:off x="8872400" y="5907375"/>
            <a:ext cx="2964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rgbClr val="16C45B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1: Probijanje leda</a:t>
            </a:r>
          </a:p>
        </p:txBody>
      </p:sp>
      <p:sp>
        <p:nvSpPr>
          <p:cNvPr id="122" name="Google Shape;122;p9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23" name="Google Shape;12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35497" y="1509437"/>
            <a:ext cx="6069300" cy="4328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9"/>
          <p:cNvSpPr txBox="1"/>
          <p:nvPr/>
        </p:nvSpPr>
        <p:spPr>
          <a:xfrm>
            <a:off x="5027200" y="5838100"/>
            <a:ext cx="4077600" cy="3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45e16aeeaa_0_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31" name="Google Shape;131;g345e16aeeaa_0_0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937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hr-HR" sz="2600" noProof="0" dirty="0"/>
              <a:t>U malim grupama pregledajte svaku studiju slučaja i</a:t>
            </a:r>
            <a:br>
              <a:rPr lang="hr-HR" sz="2600" noProof="0" dirty="0"/>
            </a:br>
            <a:r>
              <a:rPr lang="hr-HR" sz="2600" noProof="0" dirty="0"/>
              <a:t>odgovorite na pitanja za svaku studiju slučaja.</a:t>
            </a:r>
            <a:endParaRPr lang="hr-HR" noProof="0" dirty="0"/>
          </a:p>
          <a:p>
            <a:pPr marL="457200" marR="0" lvl="0" indent="-3937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hr-HR" sz="2600" noProof="0" dirty="0"/>
              <a:t>Sve grupe se izmjenjuju svakih 7 minuta.</a:t>
            </a:r>
            <a:endParaRPr lang="hr-HR" noProof="0" dirty="0"/>
          </a:p>
          <a:p>
            <a:pPr marL="457200" marR="0" lvl="0" indent="-3937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hr-HR" sz="2600" noProof="0" dirty="0"/>
              <a:t>Zatim zajednički odgovorite na otvorena pitanja.</a:t>
            </a:r>
            <a:endParaRPr lang="hr-HR" noProof="0" dirty="0"/>
          </a:p>
        </p:txBody>
      </p:sp>
      <p:pic>
        <p:nvPicPr>
          <p:cNvPr id="132" name="Google Shape;132;g345e16aeeaa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2609" y="2531165"/>
            <a:ext cx="3586366" cy="366243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345e16aeeaa_0_0"/>
          <p:cNvSpPr txBox="1"/>
          <p:nvPr/>
        </p:nvSpPr>
        <p:spPr>
          <a:xfrm>
            <a:off x="7887425" y="6307650"/>
            <a:ext cx="41550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463f4b7b19_0_1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40" name="Google Shape;140;g3463f4b7b19_0_11"/>
          <p:cNvSpPr txBox="1">
            <a:spLocks noGrp="1"/>
          </p:cNvSpPr>
          <p:nvPr>
            <p:ph type="body" idx="1"/>
          </p:nvPr>
        </p:nvSpPr>
        <p:spPr>
          <a:xfrm>
            <a:off x="97971" y="10341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2400" b="1" noProof="0" dirty="0"/>
              <a:t>Studija slučaja 1: Spašavanje morskih kornjača: Kampanja za divlje životinje na Cipru</a:t>
            </a: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b="1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Koje elemente autentičnog učenja možete prepoznati u ovom scenariju?</a:t>
            </a:r>
            <a:br>
              <a:rPr lang="hr-HR" noProof="0" dirty="0"/>
            </a:br>
            <a:r>
              <a:rPr lang="hr-HR" noProof="0" dirty="0"/>
              <a:t>Navedite konkretne primjere.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Kako stvaranje multimedijske kampanje za stvarna pitanja očuvanja prirode produbljuje angažman i motivaciju učenika?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Kakvu ulogu publika i svrha imaju u načinu na koji učenici dizajniraju svoje digitalne kampanje?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Kako bi ovaj pristup mogao utjecati na stavove učenika o njihovoj sposobnosti da doprinesu promjenama okoliša?</a:t>
            </a:r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463f4b7b19_0_1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sz="3200" noProof="0" dirty="0"/>
              <a:t>Aktivnost 2: Prepoznavanje autentičnog učenja u studijama slučaja</a:t>
            </a:r>
          </a:p>
        </p:txBody>
      </p:sp>
      <p:sp>
        <p:nvSpPr>
          <p:cNvPr id="147" name="Google Shape;147;g3463f4b7b19_0_17"/>
          <p:cNvSpPr txBox="1">
            <a:spLocks noGrp="1"/>
          </p:cNvSpPr>
          <p:nvPr>
            <p:ph type="body" idx="1"/>
          </p:nvPr>
        </p:nvSpPr>
        <p:spPr>
          <a:xfrm>
            <a:off x="123746" y="11383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400" b="1" noProof="0" dirty="0"/>
              <a:t>Studija slučaja 2: Code My Day: Redoslijed svakodnevnih zadataka</a:t>
            </a:r>
            <a:endParaRPr lang="en-GB" sz="2400" b="1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b="1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Koji su elementi autentičnog konteksta i zadatka vidljivi u ovoj lekciji?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 koje načine izrada dijagrama toka i grupni rad podržavaju suradnju i artikulaciju? Kako bi učitelj mogao poboljšati ove elemente za dublju interakciju učenika?</a:t>
            </a:r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endParaRPr lang="hr-HR" noProof="0" dirty="0"/>
          </a:p>
          <a:p>
            <a:pPr marL="457200" marR="0" lvl="0" indent="-3683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Koje dodatne mogućnosti za potporu ili refleksiju bi se mogle uvesti kako bi se učenicima pomoglo da usporede svoje razmišljanje s načinom na koji pravi programeri otklanjaju pogreške u logici korak po korak? Kako bi to moglo potaknuti metakogniciju?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1013</Words>
  <Application>Microsoft Office PowerPoint</Application>
  <PresentationFormat>Widescreen</PresentationFormat>
  <Paragraphs>106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Arial</vt:lpstr>
      <vt:lpstr>Open Sans</vt:lpstr>
      <vt:lpstr>CARDET Course template - Cover page</vt:lpstr>
      <vt:lpstr>CARDET Course template</vt:lpstr>
      <vt:lpstr>CARDET Course template</vt:lpstr>
      <vt:lpstr>WP3: Obučavanje učitelja za autentično i rodno uključivo informatičko obrazovanje</vt:lpstr>
      <vt:lpstr>Modul 2: TINKER okvir - principi autentičnog učenja i praktični vodič</vt:lpstr>
      <vt:lpstr>Ishodi učenja</vt:lpstr>
      <vt:lpstr>Sadržaj</vt:lpstr>
      <vt:lpstr>Uvod</vt:lpstr>
      <vt:lpstr>Aktivnost 1: Probijanje leda</vt:lpstr>
      <vt:lpstr>Aktivnost 2: Prepoznavanje autentičnog učenja u studijama slučaja</vt:lpstr>
      <vt:lpstr>Aktivnost 2: Prepoznavanje autentičnog učenja u studijama slučaja</vt:lpstr>
      <vt:lpstr>Aktivnost 2: Prepoznavanje autentičnog učenja u studijama slučaja</vt:lpstr>
      <vt:lpstr>Aktivnost 2: Prepoznavanje autentičnog učenja u studijama slučaja</vt:lpstr>
      <vt:lpstr>Aktivnost 2: Prepoznavanje autentičnog učenja u studijama slučaja</vt:lpstr>
      <vt:lpstr>Aktivnost 2: Prepoznavanje autentičnog učenja u studijama slučaja</vt:lpstr>
      <vt:lpstr>Aktivnost 3: Kreiranje autentične aktivnosti iz informatike</vt:lpstr>
      <vt:lpstr>Aktivnost 4: Pregled i promišljanje</vt:lpstr>
      <vt:lpstr>Literatura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2Fast4u</dc:creator>
  <cp:lastModifiedBy>Chrysanthi Konstanti</cp:lastModifiedBy>
  <cp:revision>3</cp:revision>
  <dcterms:created xsi:type="dcterms:W3CDTF">2014-07-11T09:12:14Z</dcterms:created>
  <dcterms:modified xsi:type="dcterms:W3CDTF">2025-07-31T01:03:56Z</dcterms:modified>
</cp:coreProperties>
</file>