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5" r:id="rId3"/>
    <p:sldMasterId id="2147483658" r:id="rId4"/>
    <p:sldMasterId id="2147483661" r:id="rId5"/>
  </p:sldMasterIdLst>
  <p:notesMasterIdLst>
    <p:notesMasterId r:id="rId28"/>
  </p:notesMasterIdLst>
  <p:sldIdLst>
    <p:sldId id="256" r:id="rId6"/>
    <p:sldId id="257" r:id="rId7"/>
    <p:sldId id="259" r:id="rId8"/>
    <p:sldId id="258" r:id="rId9"/>
    <p:sldId id="260" r:id="rId10"/>
    <p:sldId id="261" r:id="rId11"/>
    <p:sldId id="262" r:id="rId12"/>
    <p:sldId id="263"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jBmtyT4Fi5eXdANkU+V8JJEy9/P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5B6BE8-9B4B-46C0-8789-70A705B5DDED}" v="12" dt="2025-07-22T12:07:01.644"/>
  </p1510:revLst>
</p1510:revInfo>
</file>

<file path=ppt/tableStyles.xml><?xml version="1.0" encoding="utf-8"?>
<a:tblStyleLst xmlns:a="http://schemas.openxmlformats.org/drawingml/2006/main" def="{60EFF265-5955-4D86-9A02-DCDF4EF2F3C6}">
  <a:tblStyle styleId="{60EFF265-5955-4D86-9A02-DCDF4EF2F3C6}"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54296" autoAdjust="0"/>
  </p:normalViewPr>
  <p:slideViewPr>
    <p:cSldViewPr snapToGrid="0">
      <p:cViewPr varScale="1">
        <p:scale>
          <a:sx n="69" d="100"/>
          <a:sy n="69" d="100"/>
        </p:scale>
        <p:origin x="534" y="72"/>
      </p:cViewPr>
      <p:guideLst/>
    </p:cSldViewPr>
  </p:slideViewPr>
  <p:outlineViewPr>
    <p:cViewPr>
      <p:scale>
        <a:sx n="33" d="100"/>
        <a:sy n="33" d="100"/>
      </p:scale>
      <p:origin x="0" y="-1928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42"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1.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4.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3.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2.fntdata"/><Relationship Id="rId43"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raj Petrović" userId="0f0ce73e-f782-4785-b8cc-5840a43cb3e0" providerId="ADAL" clId="{A95B6BE8-9B4B-46C0-8789-70A705B5DDED}"/>
    <pc:docChg chg="custSel modSld modMainMaster">
      <pc:chgData name="Juraj Petrović" userId="0f0ce73e-f782-4785-b8cc-5840a43cb3e0" providerId="ADAL" clId="{A95B6BE8-9B4B-46C0-8789-70A705B5DDED}" dt="2025-07-22T12:07:01.644" v="40"/>
      <pc:docMkLst>
        <pc:docMk/>
      </pc:docMkLst>
      <pc:sldChg chg="modSp mod">
        <pc:chgData name="Juraj Petrović" userId="0f0ce73e-f782-4785-b8cc-5840a43cb3e0" providerId="ADAL" clId="{A95B6BE8-9B4B-46C0-8789-70A705B5DDED}" dt="2025-07-17T10:17:07.210" v="17" actId="790"/>
        <pc:sldMkLst>
          <pc:docMk/>
          <pc:sldMk cId="0" sldId="256"/>
        </pc:sldMkLst>
        <pc:spChg chg="mod">
          <ac:chgData name="Juraj Petrović" userId="0f0ce73e-f782-4785-b8cc-5840a43cb3e0" providerId="ADAL" clId="{A95B6BE8-9B4B-46C0-8789-70A705B5DDED}" dt="2025-07-17T10:17:07.210" v="17" actId="790"/>
          <ac:spMkLst>
            <pc:docMk/>
            <pc:sldMk cId="0" sldId="256"/>
            <ac:spMk id="136" creationId="{00000000-0000-0000-0000-000000000000}"/>
          </ac:spMkLst>
        </pc:spChg>
        <pc:spChg chg="mod">
          <ac:chgData name="Juraj Petrović" userId="0f0ce73e-f782-4785-b8cc-5840a43cb3e0" providerId="ADAL" clId="{A95B6BE8-9B4B-46C0-8789-70A705B5DDED}" dt="2025-07-17T10:17:07.210" v="17" actId="790"/>
          <ac:spMkLst>
            <pc:docMk/>
            <pc:sldMk cId="0" sldId="256"/>
            <ac:spMk id="137" creationId="{00000000-0000-0000-0000-000000000000}"/>
          </ac:spMkLst>
        </pc:spChg>
      </pc:sldChg>
      <pc:sldChg chg="modSp mod">
        <pc:chgData name="Juraj Petrović" userId="0f0ce73e-f782-4785-b8cc-5840a43cb3e0" providerId="ADAL" clId="{A95B6BE8-9B4B-46C0-8789-70A705B5DDED}" dt="2025-07-17T14:19:07.161" v="26" actId="20577"/>
        <pc:sldMkLst>
          <pc:docMk/>
          <pc:sldMk cId="0" sldId="257"/>
        </pc:sldMkLst>
        <pc:spChg chg="mod">
          <ac:chgData name="Juraj Petrović" userId="0f0ce73e-f782-4785-b8cc-5840a43cb3e0" providerId="ADAL" clId="{A95B6BE8-9B4B-46C0-8789-70A705B5DDED}" dt="2025-07-17T10:17:07.210" v="17" actId="790"/>
          <ac:spMkLst>
            <pc:docMk/>
            <pc:sldMk cId="0" sldId="257"/>
            <ac:spMk id="142" creationId="{00000000-0000-0000-0000-000000000000}"/>
          </ac:spMkLst>
        </pc:spChg>
        <pc:spChg chg="mod">
          <ac:chgData name="Juraj Petrović" userId="0f0ce73e-f782-4785-b8cc-5840a43cb3e0" providerId="ADAL" clId="{A95B6BE8-9B4B-46C0-8789-70A705B5DDED}" dt="2025-07-17T14:19:07.161" v="26" actId="20577"/>
          <ac:spMkLst>
            <pc:docMk/>
            <pc:sldMk cId="0" sldId="257"/>
            <ac:spMk id="143"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58"/>
        </pc:sldMkLst>
        <pc:spChg chg="mod">
          <ac:chgData name="Juraj Petrović" userId="0f0ce73e-f782-4785-b8cc-5840a43cb3e0" providerId="ADAL" clId="{A95B6BE8-9B4B-46C0-8789-70A705B5DDED}" dt="2025-07-17T10:17:07.210" v="17" actId="790"/>
          <ac:spMkLst>
            <pc:docMk/>
            <pc:sldMk cId="0" sldId="258"/>
            <ac:spMk id="149" creationId="{00000000-0000-0000-0000-000000000000}"/>
          </ac:spMkLst>
        </pc:spChg>
        <pc:spChg chg="mod">
          <ac:chgData name="Juraj Petrović" userId="0f0ce73e-f782-4785-b8cc-5840a43cb3e0" providerId="ADAL" clId="{A95B6BE8-9B4B-46C0-8789-70A705B5DDED}" dt="2025-07-17T10:17:07.210" v="17" actId="790"/>
          <ac:spMkLst>
            <pc:docMk/>
            <pc:sldMk cId="0" sldId="258"/>
            <ac:spMk id="150" creationId="{00000000-0000-0000-0000-000000000000}"/>
          </ac:spMkLst>
        </pc:spChg>
        <pc:spChg chg="mod">
          <ac:chgData name="Juraj Petrović" userId="0f0ce73e-f782-4785-b8cc-5840a43cb3e0" providerId="ADAL" clId="{A95B6BE8-9B4B-46C0-8789-70A705B5DDED}" dt="2025-07-17T10:17:07.210" v="17" actId="790"/>
          <ac:spMkLst>
            <pc:docMk/>
            <pc:sldMk cId="0" sldId="258"/>
            <ac:spMk id="151"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59"/>
        </pc:sldMkLst>
        <pc:spChg chg="mod">
          <ac:chgData name="Juraj Petrović" userId="0f0ce73e-f782-4785-b8cc-5840a43cb3e0" providerId="ADAL" clId="{A95B6BE8-9B4B-46C0-8789-70A705B5DDED}" dt="2025-07-17T10:17:07.210" v="17" actId="790"/>
          <ac:spMkLst>
            <pc:docMk/>
            <pc:sldMk cId="0" sldId="259"/>
            <ac:spMk id="156" creationId="{00000000-0000-0000-0000-000000000000}"/>
          </ac:spMkLst>
        </pc:spChg>
        <pc:spChg chg="mod">
          <ac:chgData name="Juraj Petrović" userId="0f0ce73e-f782-4785-b8cc-5840a43cb3e0" providerId="ADAL" clId="{A95B6BE8-9B4B-46C0-8789-70A705B5DDED}" dt="2025-07-17T10:17:07.210" v="17" actId="790"/>
          <ac:spMkLst>
            <pc:docMk/>
            <pc:sldMk cId="0" sldId="259"/>
            <ac:spMk id="157"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0"/>
        </pc:sldMkLst>
        <pc:spChg chg="mod">
          <ac:chgData name="Juraj Petrović" userId="0f0ce73e-f782-4785-b8cc-5840a43cb3e0" providerId="ADAL" clId="{A95B6BE8-9B4B-46C0-8789-70A705B5DDED}" dt="2025-07-17T10:17:07.210" v="17" actId="790"/>
          <ac:spMkLst>
            <pc:docMk/>
            <pc:sldMk cId="0" sldId="260"/>
            <ac:spMk id="162" creationId="{00000000-0000-0000-0000-000000000000}"/>
          </ac:spMkLst>
        </pc:spChg>
        <pc:spChg chg="mod">
          <ac:chgData name="Juraj Petrović" userId="0f0ce73e-f782-4785-b8cc-5840a43cb3e0" providerId="ADAL" clId="{A95B6BE8-9B4B-46C0-8789-70A705B5DDED}" dt="2025-07-17T10:17:07.210" v="17" actId="790"/>
          <ac:spMkLst>
            <pc:docMk/>
            <pc:sldMk cId="0" sldId="260"/>
            <ac:spMk id="163"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1"/>
        </pc:sldMkLst>
        <pc:spChg chg="mod">
          <ac:chgData name="Juraj Petrović" userId="0f0ce73e-f782-4785-b8cc-5840a43cb3e0" providerId="ADAL" clId="{A95B6BE8-9B4B-46C0-8789-70A705B5DDED}" dt="2025-07-17T10:17:07.210" v="17" actId="790"/>
          <ac:spMkLst>
            <pc:docMk/>
            <pc:sldMk cId="0" sldId="261"/>
            <ac:spMk id="168"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2"/>
        </pc:sldMkLst>
        <pc:spChg chg="mod">
          <ac:chgData name="Juraj Petrović" userId="0f0ce73e-f782-4785-b8cc-5840a43cb3e0" providerId="ADAL" clId="{A95B6BE8-9B4B-46C0-8789-70A705B5DDED}" dt="2025-07-17T10:17:07.210" v="17" actId="790"/>
          <ac:spMkLst>
            <pc:docMk/>
            <pc:sldMk cId="0" sldId="262"/>
            <ac:spMk id="174" creationId="{00000000-0000-0000-0000-000000000000}"/>
          </ac:spMkLst>
        </pc:spChg>
        <pc:spChg chg="mod">
          <ac:chgData name="Juraj Petrović" userId="0f0ce73e-f782-4785-b8cc-5840a43cb3e0" providerId="ADAL" clId="{A95B6BE8-9B4B-46C0-8789-70A705B5DDED}" dt="2025-07-17T10:17:07.210" v="17" actId="790"/>
          <ac:spMkLst>
            <pc:docMk/>
            <pc:sldMk cId="0" sldId="262"/>
            <ac:spMk id="175" creationId="{00000000-0000-0000-0000-000000000000}"/>
          </ac:spMkLst>
        </pc:spChg>
        <pc:spChg chg="mod">
          <ac:chgData name="Juraj Petrović" userId="0f0ce73e-f782-4785-b8cc-5840a43cb3e0" providerId="ADAL" clId="{A95B6BE8-9B4B-46C0-8789-70A705B5DDED}" dt="2025-07-17T10:17:07.210" v="17" actId="790"/>
          <ac:spMkLst>
            <pc:docMk/>
            <pc:sldMk cId="0" sldId="262"/>
            <ac:spMk id="176" creationId="{00000000-0000-0000-0000-000000000000}"/>
          </ac:spMkLst>
        </pc:spChg>
      </pc:sldChg>
      <pc:sldChg chg="modSp mod">
        <pc:chgData name="Juraj Petrović" userId="0f0ce73e-f782-4785-b8cc-5840a43cb3e0" providerId="ADAL" clId="{A95B6BE8-9B4B-46C0-8789-70A705B5DDED}" dt="2025-07-17T10:17:52.518" v="18" actId="6549"/>
        <pc:sldMkLst>
          <pc:docMk/>
          <pc:sldMk cId="0" sldId="263"/>
        </pc:sldMkLst>
        <pc:spChg chg="mod">
          <ac:chgData name="Juraj Petrović" userId="0f0ce73e-f782-4785-b8cc-5840a43cb3e0" providerId="ADAL" clId="{A95B6BE8-9B4B-46C0-8789-70A705B5DDED}" dt="2025-07-17T10:17:07.210" v="17" actId="790"/>
          <ac:spMkLst>
            <pc:docMk/>
            <pc:sldMk cId="0" sldId="263"/>
            <ac:spMk id="181" creationId="{00000000-0000-0000-0000-000000000000}"/>
          </ac:spMkLst>
        </pc:spChg>
        <pc:spChg chg="mod">
          <ac:chgData name="Juraj Petrović" userId="0f0ce73e-f782-4785-b8cc-5840a43cb3e0" providerId="ADAL" clId="{A95B6BE8-9B4B-46C0-8789-70A705B5DDED}" dt="2025-07-17T10:17:52.518" v="18" actId="6549"/>
          <ac:spMkLst>
            <pc:docMk/>
            <pc:sldMk cId="0" sldId="263"/>
            <ac:spMk id="182" creationId="{00000000-0000-0000-0000-000000000000}"/>
          </ac:spMkLst>
        </pc:spChg>
        <pc:spChg chg="mod">
          <ac:chgData name="Juraj Petrović" userId="0f0ce73e-f782-4785-b8cc-5840a43cb3e0" providerId="ADAL" clId="{A95B6BE8-9B4B-46C0-8789-70A705B5DDED}" dt="2025-07-17T10:17:07.210" v="17" actId="790"/>
          <ac:spMkLst>
            <pc:docMk/>
            <pc:sldMk cId="0" sldId="263"/>
            <ac:spMk id="184"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5"/>
        </pc:sldMkLst>
        <pc:spChg chg="mod">
          <ac:chgData name="Juraj Petrović" userId="0f0ce73e-f782-4785-b8cc-5840a43cb3e0" providerId="ADAL" clId="{A95B6BE8-9B4B-46C0-8789-70A705B5DDED}" dt="2025-07-17T10:17:07.210" v="17" actId="790"/>
          <ac:spMkLst>
            <pc:docMk/>
            <pc:sldMk cId="0" sldId="265"/>
            <ac:spMk id="208"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09"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0"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1"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2"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3"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4" creationId="{00000000-0000-0000-0000-000000000000}"/>
          </ac:spMkLst>
        </pc:spChg>
        <pc:spChg chg="mod">
          <ac:chgData name="Juraj Petrović" userId="0f0ce73e-f782-4785-b8cc-5840a43cb3e0" providerId="ADAL" clId="{A95B6BE8-9B4B-46C0-8789-70A705B5DDED}" dt="2025-07-17T10:17:07.210" v="17" actId="790"/>
          <ac:spMkLst>
            <pc:docMk/>
            <pc:sldMk cId="0" sldId="265"/>
            <ac:spMk id="215"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6"/>
        </pc:sldMkLst>
        <pc:spChg chg="mod">
          <ac:chgData name="Juraj Petrović" userId="0f0ce73e-f782-4785-b8cc-5840a43cb3e0" providerId="ADAL" clId="{A95B6BE8-9B4B-46C0-8789-70A705B5DDED}" dt="2025-07-17T10:17:07.210" v="17" actId="790"/>
          <ac:spMkLst>
            <pc:docMk/>
            <pc:sldMk cId="0" sldId="266"/>
            <ac:spMk id="220" creationId="{00000000-0000-0000-0000-000000000000}"/>
          </ac:spMkLst>
        </pc:spChg>
        <pc:spChg chg="mod">
          <ac:chgData name="Juraj Petrović" userId="0f0ce73e-f782-4785-b8cc-5840a43cb3e0" providerId="ADAL" clId="{A95B6BE8-9B4B-46C0-8789-70A705B5DDED}" dt="2025-07-17T10:17:07.210" v="17" actId="790"/>
          <ac:spMkLst>
            <pc:docMk/>
            <pc:sldMk cId="0" sldId="266"/>
            <ac:spMk id="222"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7"/>
        </pc:sldMkLst>
        <pc:spChg chg="mod">
          <ac:chgData name="Juraj Petrović" userId="0f0ce73e-f782-4785-b8cc-5840a43cb3e0" providerId="ADAL" clId="{A95B6BE8-9B4B-46C0-8789-70A705B5DDED}" dt="2025-07-17T10:17:07.210" v="17" actId="790"/>
          <ac:spMkLst>
            <pc:docMk/>
            <pc:sldMk cId="0" sldId="267"/>
            <ac:spMk id="227" creationId="{00000000-0000-0000-0000-000000000000}"/>
          </ac:spMkLst>
        </pc:spChg>
        <pc:spChg chg="mod">
          <ac:chgData name="Juraj Petrović" userId="0f0ce73e-f782-4785-b8cc-5840a43cb3e0" providerId="ADAL" clId="{A95B6BE8-9B4B-46C0-8789-70A705B5DDED}" dt="2025-07-17T10:17:07.210" v="17" actId="790"/>
          <ac:spMkLst>
            <pc:docMk/>
            <pc:sldMk cId="0" sldId="267"/>
            <ac:spMk id="228" creationId="{00000000-0000-0000-0000-000000000000}"/>
          </ac:spMkLst>
        </pc:spChg>
        <pc:spChg chg="mod">
          <ac:chgData name="Juraj Petrović" userId="0f0ce73e-f782-4785-b8cc-5840a43cb3e0" providerId="ADAL" clId="{A95B6BE8-9B4B-46C0-8789-70A705B5DDED}" dt="2025-07-17T10:17:07.210" v="17" actId="790"/>
          <ac:spMkLst>
            <pc:docMk/>
            <pc:sldMk cId="0" sldId="267"/>
            <ac:spMk id="229"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8"/>
        </pc:sldMkLst>
        <pc:spChg chg="mod">
          <ac:chgData name="Juraj Petrović" userId="0f0ce73e-f782-4785-b8cc-5840a43cb3e0" providerId="ADAL" clId="{A95B6BE8-9B4B-46C0-8789-70A705B5DDED}" dt="2025-07-17T10:17:07.210" v="17" actId="790"/>
          <ac:spMkLst>
            <pc:docMk/>
            <pc:sldMk cId="0" sldId="268"/>
            <ac:spMk id="235" creationId="{00000000-0000-0000-0000-000000000000}"/>
          </ac:spMkLst>
        </pc:spChg>
        <pc:spChg chg="mod">
          <ac:chgData name="Juraj Petrović" userId="0f0ce73e-f782-4785-b8cc-5840a43cb3e0" providerId="ADAL" clId="{A95B6BE8-9B4B-46C0-8789-70A705B5DDED}" dt="2025-07-17T10:17:07.210" v="17" actId="790"/>
          <ac:spMkLst>
            <pc:docMk/>
            <pc:sldMk cId="0" sldId="268"/>
            <ac:spMk id="236" creationId="{00000000-0000-0000-0000-000000000000}"/>
          </ac:spMkLst>
        </pc:spChg>
        <pc:spChg chg="mod">
          <ac:chgData name="Juraj Petrović" userId="0f0ce73e-f782-4785-b8cc-5840a43cb3e0" providerId="ADAL" clId="{A95B6BE8-9B4B-46C0-8789-70A705B5DDED}" dt="2025-07-17T10:17:07.210" v="17" actId="790"/>
          <ac:spMkLst>
            <pc:docMk/>
            <pc:sldMk cId="0" sldId="268"/>
            <ac:spMk id="237"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69"/>
        </pc:sldMkLst>
        <pc:spChg chg="mod">
          <ac:chgData name="Juraj Petrović" userId="0f0ce73e-f782-4785-b8cc-5840a43cb3e0" providerId="ADAL" clId="{A95B6BE8-9B4B-46C0-8789-70A705B5DDED}" dt="2025-07-17T10:17:07.210" v="17" actId="790"/>
          <ac:spMkLst>
            <pc:docMk/>
            <pc:sldMk cId="0" sldId="269"/>
            <ac:spMk id="242" creationId="{00000000-0000-0000-0000-000000000000}"/>
          </ac:spMkLst>
        </pc:spChg>
        <pc:spChg chg="mod">
          <ac:chgData name="Juraj Petrović" userId="0f0ce73e-f782-4785-b8cc-5840a43cb3e0" providerId="ADAL" clId="{A95B6BE8-9B4B-46C0-8789-70A705B5DDED}" dt="2025-07-17T10:17:07.210" v="17" actId="790"/>
          <ac:spMkLst>
            <pc:docMk/>
            <pc:sldMk cId="0" sldId="269"/>
            <ac:spMk id="243"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0"/>
        </pc:sldMkLst>
        <pc:spChg chg="mod">
          <ac:chgData name="Juraj Petrović" userId="0f0ce73e-f782-4785-b8cc-5840a43cb3e0" providerId="ADAL" clId="{A95B6BE8-9B4B-46C0-8789-70A705B5DDED}" dt="2025-07-17T10:17:07.210" v="17" actId="790"/>
          <ac:spMkLst>
            <pc:docMk/>
            <pc:sldMk cId="0" sldId="270"/>
            <ac:spMk id="248" creationId="{00000000-0000-0000-0000-000000000000}"/>
          </ac:spMkLst>
        </pc:spChg>
        <pc:spChg chg="mod">
          <ac:chgData name="Juraj Petrović" userId="0f0ce73e-f782-4785-b8cc-5840a43cb3e0" providerId="ADAL" clId="{A95B6BE8-9B4B-46C0-8789-70A705B5DDED}" dt="2025-07-17T10:17:07.210" v="17" actId="790"/>
          <ac:spMkLst>
            <pc:docMk/>
            <pc:sldMk cId="0" sldId="270"/>
            <ac:spMk id="249" creationId="{00000000-0000-0000-0000-000000000000}"/>
          </ac:spMkLst>
        </pc:spChg>
        <pc:spChg chg="mod">
          <ac:chgData name="Juraj Petrović" userId="0f0ce73e-f782-4785-b8cc-5840a43cb3e0" providerId="ADAL" clId="{A95B6BE8-9B4B-46C0-8789-70A705B5DDED}" dt="2025-07-17T10:17:07.210" v="17" actId="790"/>
          <ac:spMkLst>
            <pc:docMk/>
            <pc:sldMk cId="0" sldId="270"/>
            <ac:spMk id="250"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1"/>
        </pc:sldMkLst>
        <pc:spChg chg="mod">
          <ac:chgData name="Juraj Petrović" userId="0f0ce73e-f782-4785-b8cc-5840a43cb3e0" providerId="ADAL" clId="{A95B6BE8-9B4B-46C0-8789-70A705B5DDED}" dt="2025-07-17T10:17:07.210" v="17" actId="790"/>
          <ac:spMkLst>
            <pc:docMk/>
            <pc:sldMk cId="0" sldId="271"/>
            <ac:spMk id="255" creationId="{00000000-0000-0000-0000-000000000000}"/>
          </ac:spMkLst>
        </pc:spChg>
        <pc:spChg chg="mod">
          <ac:chgData name="Juraj Petrović" userId="0f0ce73e-f782-4785-b8cc-5840a43cb3e0" providerId="ADAL" clId="{A95B6BE8-9B4B-46C0-8789-70A705B5DDED}" dt="2025-07-17T10:17:07.210" v="17" actId="790"/>
          <ac:spMkLst>
            <pc:docMk/>
            <pc:sldMk cId="0" sldId="271"/>
            <ac:spMk id="256"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2"/>
        </pc:sldMkLst>
        <pc:spChg chg="mod">
          <ac:chgData name="Juraj Petrović" userId="0f0ce73e-f782-4785-b8cc-5840a43cb3e0" providerId="ADAL" clId="{A95B6BE8-9B4B-46C0-8789-70A705B5DDED}" dt="2025-07-17T10:17:07.210" v="17" actId="790"/>
          <ac:spMkLst>
            <pc:docMk/>
            <pc:sldMk cId="0" sldId="272"/>
            <ac:spMk id="261" creationId="{00000000-0000-0000-0000-000000000000}"/>
          </ac:spMkLst>
        </pc:spChg>
        <pc:spChg chg="mod">
          <ac:chgData name="Juraj Petrović" userId="0f0ce73e-f782-4785-b8cc-5840a43cb3e0" providerId="ADAL" clId="{A95B6BE8-9B4B-46C0-8789-70A705B5DDED}" dt="2025-07-17T10:17:07.210" v="17" actId="790"/>
          <ac:spMkLst>
            <pc:docMk/>
            <pc:sldMk cId="0" sldId="272"/>
            <ac:spMk id="263" creationId="{00000000-0000-0000-0000-000000000000}"/>
          </ac:spMkLst>
        </pc:spChg>
        <pc:graphicFrameChg chg="modGraphic">
          <ac:chgData name="Juraj Petrović" userId="0f0ce73e-f782-4785-b8cc-5840a43cb3e0" providerId="ADAL" clId="{A95B6BE8-9B4B-46C0-8789-70A705B5DDED}" dt="2025-07-17T10:17:07.210" v="17" actId="790"/>
          <ac:graphicFrameMkLst>
            <pc:docMk/>
            <pc:sldMk cId="0" sldId="272"/>
            <ac:graphicFrameMk id="262" creationId="{00000000-0000-0000-0000-000000000000}"/>
          </ac:graphicFrameMkLst>
        </pc:graphicFrameChg>
      </pc:sldChg>
      <pc:sldChg chg="modSp mod">
        <pc:chgData name="Juraj Petrović" userId="0f0ce73e-f782-4785-b8cc-5840a43cb3e0" providerId="ADAL" clId="{A95B6BE8-9B4B-46C0-8789-70A705B5DDED}" dt="2025-07-17T10:17:07.210" v="17" actId="790"/>
        <pc:sldMkLst>
          <pc:docMk/>
          <pc:sldMk cId="0" sldId="273"/>
        </pc:sldMkLst>
        <pc:spChg chg="mod">
          <ac:chgData name="Juraj Petrović" userId="0f0ce73e-f782-4785-b8cc-5840a43cb3e0" providerId="ADAL" clId="{A95B6BE8-9B4B-46C0-8789-70A705B5DDED}" dt="2025-07-17T10:17:07.210" v="17" actId="790"/>
          <ac:spMkLst>
            <pc:docMk/>
            <pc:sldMk cId="0" sldId="273"/>
            <ac:spMk id="268" creationId="{00000000-0000-0000-0000-000000000000}"/>
          </ac:spMkLst>
        </pc:spChg>
        <pc:spChg chg="mod">
          <ac:chgData name="Juraj Petrović" userId="0f0ce73e-f782-4785-b8cc-5840a43cb3e0" providerId="ADAL" clId="{A95B6BE8-9B4B-46C0-8789-70A705B5DDED}" dt="2025-07-17T10:17:07.210" v="17" actId="790"/>
          <ac:spMkLst>
            <pc:docMk/>
            <pc:sldMk cId="0" sldId="273"/>
            <ac:spMk id="270"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4"/>
        </pc:sldMkLst>
        <pc:spChg chg="mod">
          <ac:chgData name="Juraj Petrović" userId="0f0ce73e-f782-4785-b8cc-5840a43cb3e0" providerId="ADAL" clId="{A95B6BE8-9B4B-46C0-8789-70A705B5DDED}" dt="2025-07-17T10:17:07.210" v="17" actId="790"/>
          <ac:spMkLst>
            <pc:docMk/>
            <pc:sldMk cId="0" sldId="274"/>
            <ac:spMk id="275" creationId="{00000000-0000-0000-0000-000000000000}"/>
          </ac:spMkLst>
        </pc:spChg>
        <pc:spChg chg="mod">
          <ac:chgData name="Juraj Petrović" userId="0f0ce73e-f782-4785-b8cc-5840a43cb3e0" providerId="ADAL" clId="{A95B6BE8-9B4B-46C0-8789-70A705B5DDED}" dt="2025-07-17T10:17:07.210" v="17" actId="790"/>
          <ac:spMkLst>
            <pc:docMk/>
            <pc:sldMk cId="0" sldId="274"/>
            <ac:spMk id="276" creationId="{00000000-0000-0000-0000-000000000000}"/>
          </ac:spMkLst>
        </pc:spChg>
      </pc:sldChg>
      <pc:sldChg chg="modSp mod">
        <pc:chgData name="Juraj Petrović" userId="0f0ce73e-f782-4785-b8cc-5840a43cb3e0" providerId="ADAL" clId="{A95B6BE8-9B4B-46C0-8789-70A705B5DDED}" dt="2025-07-17T10:18:18.325" v="19" actId="313"/>
        <pc:sldMkLst>
          <pc:docMk/>
          <pc:sldMk cId="0" sldId="275"/>
        </pc:sldMkLst>
        <pc:spChg chg="mod">
          <ac:chgData name="Juraj Petrović" userId="0f0ce73e-f782-4785-b8cc-5840a43cb3e0" providerId="ADAL" clId="{A95B6BE8-9B4B-46C0-8789-70A705B5DDED}" dt="2025-07-17T10:17:07.210" v="17" actId="790"/>
          <ac:spMkLst>
            <pc:docMk/>
            <pc:sldMk cId="0" sldId="275"/>
            <ac:spMk id="281" creationId="{00000000-0000-0000-0000-000000000000}"/>
          </ac:spMkLst>
        </pc:spChg>
        <pc:spChg chg="mod">
          <ac:chgData name="Juraj Petrović" userId="0f0ce73e-f782-4785-b8cc-5840a43cb3e0" providerId="ADAL" clId="{A95B6BE8-9B4B-46C0-8789-70A705B5DDED}" dt="2025-07-17T10:18:18.325" v="19" actId="313"/>
          <ac:spMkLst>
            <pc:docMk/>
            <pc:sldMk cId="0" sldId="275"/>
            <ac:spMk id="282"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6"/>
        </pc:sldMkLst>
        <pc:spChg chg="mod">
          <ac:chgData name="Juraj Petrović" userId="0f0ce73e-f782-4785-b8cc-5840a43cb3e0" providerId="ADAL" clId="{A95B6BE8-9B4B-46C0-8789-70A705B5DDED}" dt="2025-07-17T10:17:07.210" v="17" actId="790"/>
          <ac:spMkLst>
            <pc:docMk/>
            <pc:sldMk cId="0" sldId="276"/>
            <ac:spMk id="287" creationId="{00000000-0000-0000-0000-000000000000}"/>
          </ac:spMkLst>
        </pc:spChg>
        <pc:spChg chg="mod">
          <ac:chgData name="Juraj Petrović" userId="0f0ce73e-f782-4785-b8cc-5840a43cb3e0" providerId="ADAL" clId="{A95B6BE8-9B4B-46C0-8789-70A705B5DDED}" dt="2025-07-17T10:17:07.210" v="17" actId="790"/>
          <ac:spMkLst>
            <pc:docMk/>
            <pc:sldMk cId="0" sldId="276"/>
            <ac:spMk id="288"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7"/>
        </pc:sldMkLst>
        <pc:spChg chg="mod">
          <ac:chgData name="Juraj Petrović" userId="0f0ce73e-f782-4785-b8cc-5840a43cb3e0" providerId="ADAL" clId="{A95B6BE8-9B4B-46C0-8789-70A705B5DDED}" dt="2025-07-17T10:17:07.210" v="17" actId="790"/>
          <ac:spMkLst>
            <pc:docMk/>
            <pc:sldMk cId="0" sldId="277"/>
            <ac:spMk id="293" creationId="{00000000-0000-0000-0000-000000000000}"/>
          </ac:spMkLst>
        </pc:spChg>
        <pc:spChg chg="mod">
          <ac:chgData name="Juraj Petrović" userId="0f0ce73e-f782-4785-b8cc-5840a43cb3e0" providerId="ADAL" clId="{A95B6BE8-9B4B-46C0-8789-70A705B5DDED}" dt="2025-07-17T10:17:07.210" v="17" actId="790"/>
          <ac:spMkLst>
            <pc:docMk/>
            <pc:sldMk cId="0" sldId="277"/>
            <ac:spMk id="294" creationId="{00000000-0000-0000-0000-000000000000}"/>
          </ac:spMkLst>
        </pc:spChg>
      </pc:sldChg>
      <pc:sldChg chg="modSp mod">
        <pc:chgData name="Juraj Petrović" userId="0f0ce73e-f782-4785-b8cc-5840a43cb3e0" providerId="ADAL" clId="{A95B6BE8-9B4B-46C0-8789-70A705B5DDED}" dt="2025-07-17T10:17:07.210" v="17" actId="790"/>
        <pc:sldMkLst>
          <pc:docMk/>
          <pc:sldMk cId="0" sldId="278"/>
        </pc:sldMkLst>
        <pc:spChg chg="mod">
          <ac:chgData name="Juraj Petrović" userId="0f0ce73e-f782-4785-b8cc-5840a43cb3e0" providerId="ADAL" clId="{A95B6BE8-9B4B-46C0-8789-70A705B5DDED}" dt="2025-07-17T10:17:07.210" v="17" actId="790"/>
          <ac:spMkLst>
            <pc:docMk/>
            <pc:sldMk cId="0" sldId="278"/>
            <ac:spMk id="310" creationId="{00000000-0000-0000-0000-000000000000}"/>
          </ac:spMkLst>
        </pc:spChg>
        <pc:spChg chg="mod">
          <ac:chgData name="Juraj Petrović" userId="0f0ce73e-f782-4785-b8cc-5840a43cb3e0" providerId="ADAL" clId="{A95B6BE8-9B4B-46C0-8789-70A705B5DDED}" dt="2025-07-17T10:17:07.210" v="17" actId="790"/>
          <ac:spMkLst>
            <pc:docMk/>
            <pc:sldMk cId="0" sldId="278"/>
            <ac:spMk id="312" creationId="{00000000-0000-0000-0000-000000000000}"/>
          </ac:spMkLst>
        </pc:spChg>
      </pc:sldChg>
      <pc:sldMasterChg chg="modSldLayout">
        <pc:chgData name="Juraj Petrović" userId="0f0ce73e-f782-4785-b8cc-5840a43cb3e0" providerId="ADAL" clId="{A95B6BE8-9B4B-46C0-8789-70A705B5DDED}" dt="2025-07-22T12:07:01.644" v="40"/>
        <pc:sldMasterMkLst>
          <pc:docMk/>
          <pc:sldMasterMk cId="0" sldId="2147483648"/>
        </pc:sldMasterMkLst>
        <pc:sldLayoutChg chg="modSp mod">
          <pc:chgData name="Juraj Petrović" userId="0f0ce73e-f782-4785-b8cc-5840a43cb3e0" providerId="ADAL" clId="{A95B6BE8-9B4B-46C0-8789-70A705B5DDED}" dt="2025-07-22T12:06:56.458" v="38"/>
          <pc:sldLayoutMkLst>
            <pc:docMk/>
            <pc:sldMasterMk cId="0" sldId="2147483648"/>
            <pc:sldLayoutMk cId="0" sldId="2147483649"/>
          </pc:sldLayoutMkLst>
          <pc:spChg chg="mod">
            <ac:chgData name="Juraj Petrović" userId="0f0ce73e-f782-4785-b8cc-5840a43cb3e0" providerId="ADAL" clId="{A95B6BE8-9B4B-46C0-8789-70A705B5DDED}" dt="2025-07-22T12:06:56.458" v="38"/>
            <ac:spMkLst>
              <pc:docMk/>
              <pc:sldMasterMk cId="0" sldId="2147483648"/>
              <pc:sldLayoutMk cId="0" sldId="2147483649"/>
              <ac:spMk id="19" creationId="{00000000-0000-0000-0000-000000000000}"/>
            </ac:spMkLst>
          </pc:spChg>
          <pc:picChg chg="mod">
            <ac:chgData name="Juraj Petrović" userId="0f0ce73e-f782-4785-b8cc-5840a43cb3e0" providerId="ADAL" clId="{A95B6BE8-9B4B-46C0-8789-70A705B5DDED}" dt="2025-07-22T12:06:49.665" v="37" actId="14826"/>
            <ac:picMkLst>
              <pc:docMk/>
              <pc:sldMasterMk cId="0" sldId="2147483648"/>
              <pc:sldLayoutMk cId="0" sldId="2147483649"/>
              <ac:picMk id="18" creationId="{00000000-0000-0000-0000-000000000000}"/>
            </ac:picMkLst>
          </pc:picChg>
        </pc:sldLayoutChg>
        <pc:sldLayoutChg chg="modSp mod">
          <pc:chgData name="Juraj Petrović" userId="0f0ce73e-f782-4785-b8cc-5840a43cb3e0" providerId="ADAL" clId="{A95B6BE8-9B4B-46C0-8789-70A705B5DDED}" dt="2025-07-22T12:06:58.924" v="39"/>
          <pc:sldLayoutMkLst>
            <pc:docMk/>
            <pc:sldMasterMk cId="0" sldId="2147483648"/>
            <pc:sldLayoutMk cId="0" sldId="2147483650"/>
          </pc:sldLayoutMkLst>
          <pc:spChg chg="mod">
            <ac:chgData name="Juraj Petrović" userId="0f0ce73e-f782-4785-b8cc-5840a43cb3e0" providerId="ADAL" clId="{A95B6BE8-9B4B-46C0-8789-70A705B5DDED}" dt="2025-07-22T12:06:58.924" v="39"/>
            <ac:spMkLst>
              <pc:docMk/>
              <pc:sldMasterMk cId="0" sldId="2147483648"/>
              <pc:sldLayoutMk cId="0" sldId="2147483650"/>
              <ac:spMk id="30" creationId="{00000000-0000-0000-0000-000000000000}"/>
            </ac:spMkLst>
          </pc:spChg>
          <pc:picChg chg="mod">
            <ac:chgData name="Juraj Petrović" userId="0f0ce73e-f782-4785-b8cc-5840a43cb3e0" providerId="ADAL" clId="{A95B6BE8-9B4B-46C0-8789-70A705B5DDED}" dt="2025-07-22T12:06:44.936" v="36" actId="14826"/>
            <ac:picMkLst>
              <pc:docMk/>
              <pc:sldMasterMk cId="0" sldId="2147483648"/>
              <pc:sldLayoutMk cId="0" sldId="2147483650"/>
              <ac:picMk id="29" creationId="{00000000-0000-0000-0000-000000000000}"/>
            </ac:picMkLst>
          </pc:picChg>
        </pc:sldLayoutChg>
        <pc:sldLayoutChg chg="modSp mod">
          <pc:chgData name="Juraj Petrović" userId="0f0ce73e-f782-4785-b8cc-5840a43cb3e0" providerId="ADAL" clId="{A95B6BE8-9B4B-46C0-8789-70A705B5DDED}" dt="2025-07-22T12:07:01.644" v="40"/>
          <pc:sldLayoutMkLst>
            <pc:docMk/>
            <pc:sldMasterMk cId="0" sldId="2147483648"/>
            <pc:sldLayoutMk cId="0" sldId="2147483651"/>
          </pc:sldLayoutMkLst>
          <pc:spChg chg="mod">
            <ac:chgData name="Juraj Petrović" userId="0f0ce73e-f782-4785-b8cc-5840a43cb3e0" providerId="ADAL" clId="{A95B6BE8-9B4B-46C0-8789-70A705B5DDED}" dt="2025-07-22T12:07:01.644" v="40"/>
            <ac:spMkLst>
              <pc:docMk/>
              <pc:sldMasterMk cId="0" sldId="2147483648"/>
              <pc:sldLayoutMk cId="0" sldId="2147483651"/>
              <ac:spMk id="37" creationId="{00000000-0000-0000-0000-000000000000}"/>
            </ac:spMkLst>
          </pc:spChg>
          <pc:picChg chg="mod">
            <ac:chgData name="Juraj Petrović" userId="0f0ce73e-f782-4785-b8cc-5840a43cb3e0" providerId="ADAL" clId="{A95B6BE8-9B4B-46C0-8789-70A705B5DDED}" dt="2025-07-22T12:06:39.854" v="35" actId="14826"/>
            <ac:picMkLst>
              <pc:docMk/>
              <pc:sldMasterMk cId="0" sldId="2147483648"/>
              <pc:sldLayoutMk cId="0" sldId="2147483651"/>
              <ac:picMk id="36" creationId="{00000000-0000-0000-0000-000000000000}"/>
            </ac:picMkLst>
          </pc:picChg>
        </pc:sldLayoutChg>
      </pc:sldMasterChg>
      <pc:sldMasterChg chg="modSldLayout">
        <pc:chgData name="Juraj Petrović" userId="0f0ce73e-f782-4785-b8cc-5840a43cb3e0" providerId="ADAL" clId="{A95B6BE8-9B4B-46C0-8789-70A705B5DDED}" dt="2025-07-22T12:06:32.178" v="34" actId="14826"/>
        <pc:sldMasterMkLst>
          <pc:docMk/>
          <pc:sldMasterMk cId="0" sldId="2147483655"/>
        </pc:sldMasterMkLst>
        <pc:sldLayoutChg chg="modSp mod">
          <pc:chgData name="Juraj Petrović" userId="0f0ce73e-f782-4785-b8cc-5840a43cb3e0" providerId="ADAL" clId="{A95B6BE8-9B4B-46C0-8789-70A705B5DDED}" dt="2025-07-22T12:06:32.178" v="34" actId="14826"/>
          <pc:sldLayoutMkLst>
            <pc:docMk/>
            <pc:sldMasterMk cId="0" sldId="2147483655"/>
            <pc:sldLayoutMk cId="0" sldId="2147483657"/>
          </pc:sldLayoutMkLst>
          <pc:spChg chg="mod">
            <ac:chgData name="Juraj Petrović" userId="0f0ce73e-f782-4785-b8cc-5840a43cb3e0" providerId="ADAL" clId="{A95B6BE8-9B4B-46C0-8789-70A705B5DDED}" dt="2025-07-22T12:06:23.291" v="33"/>
            <ac:spMkLst>
              <pc:docMk/>
              <pc:sldMasterMk cId="0" sldId="2147483655"/>
              <pc:sldLayoutMk cId="0" sldId="2147483657"/>
              <ac:spMk id="70" creationId="{00000000-0000-0000-0000-000000000000}"/>
            </ac:spMkLst>
          </pc:spChg>
          <pc:picChg chg="mod">
            <ac:chgData name="Juraj Petrović" userId="0f0ce73e-f782-4785-b8cc-5840a43cb3e0" providerId="ADAL" clId="{A95B6BE8-9B4B-46C0-8789-70A705B5DDED}" dt="2025-07-22T12:06:32.178" v="34" actId="14826"/>
            <ac:picMkLst>
              <pc:docMk/>
              <pc:sldMasterMk cId="0" sldId="2147483655"/>
              <pc:sldLayoutMk cId="0" sldId="2147483657"/>
              <ac:picMk id="69" creationId="{00000000-0000-0000-0000-000000000000}"/>
            </ac:picMkLst>
          </pc:picChg>
        </pc:sldLayoutChg>
      </pc:sldMasterChg>
      <pc:sldMasterChg chg="modSldLayout">
        <pc:chgData name="Juraj Petrović" userId="0f0ce73e-f782-4785-b8cc-5840a43cb3e0" providerId="ADAL" clId="{A95B6BE8-9B4B-46C0-8789-70A705B5DDED}" dt="2025-07-22T12:06:19.127" v="32"/>
        <pc:sldMasterMkLst>
          <pc:docMk/>
          <pc:sldMasterMk cId="0" sldId="2147483658"/>
        </pc:sldMasterMkLst>
        <pc:sldLayoutChg chg="modSp mod">
          <pc:chgData name="Juraj Petrović" userId="0f0ce73e-f782-4785-b8cc-5840a43cb3e0" providerId="ADAL" clId="{A95B6BE8-9B4B-46C0-8789-70A705B5DDED}" dt="2025-07-22T12:06:19.127" v="32"/>
          <pc:sldLayoutMkLst>
            <pc:docMk/>
            <pc:sldMasterMk cId="0" sldId="2147483658"/>
            <pc:sldLayoutMk cId="0" sldId="2147483659"/>
          </pc:sldLayoutMkLst>
          <pc:spChg chg="mod">
            <ac:chgData name="Juraj Petrović" userId="0f0ce73e-f782-4785-b8cc-5840a43cb3e0" providerId="ADAL" clId="{A95B6BE8-9B4B-46C0-8789-70A705B5DDED}" dt="2025-07-22T12:06:19.127" v="32"/>
            <ac:spMkLst>
              <pc:docMk/>
              <pc:sldMasterMk cId="0" sldId="2147483658"/>
              <pc:sldLayoutMk cId="0" sldId="2147483659"/>
              <ac:spMk id="94" creationId="{00000000-0000-0000-0000-000000000000}"/>
            </ac:spMkLst>
          </pc:spChg>
          <pc:picChg chg="mod">
            <ac:chgData name="Juraj Petrović" userId="0f0ce73e-f782-4785-b8cc-5840a43cb3e0" providerId="ADAL" clId="{A95B6BE8-9B4B-46C0-8789-70A705B5DDED}" dt="2025-07-22T12:05:53.670" v="27" actId="14826"/>
            <ac:picMkLst>
              <pc:docMk/>
              <pc:sldMasterMk cId="0" sldId="2147483658"/>
              <pc:sldLayoutMk cId="0" sldId="2147483659"/>
              <ac:picMk id="93" creationId="{00000000-0000-0000-0000-000000000000}"/>
            </ac:picMkLst>
          </pc:picChg>
        </pc:sldLayoutChg>
        <pc:sldLayoutChg chg="modSp mod">
          <pc:chgData name="Juraj Petrović" userId="0f0ce73e-f782-4785-b8cc-5840a43cb3e0" providerId="ADAL" clId="{A95B6BE8-9B4B-46C0-8789-70A705B5DDED}" dt="2025-07-22T12:06:16.300" v="31"/>
          <pc:sldLayoutMkLst>
            <pc:docMk/>
            <pc:sldMasterMk cId="0" sldId="2147483658"/>
            <pc:sldLayoutMk cId="0" sldId="2147483660"/>
          </pc:sldLayoutMkLst>
          <pc:spChg chg="mod">
            <ac:chgData name="Juraj Petrović" userId="0f0ce73e-f782-4785-b8cc-5840a43cb3e0" providerId="ADAL" clId="{A95B6BE8-9B4B-46C0-8789-70A705B5DDED}" dt="2025-07-22T12:06:16.300" v="31"/>
            <ac:spMkLst>
              <pc:docMk/>
              <pc:sldMasterMk cId="0" sldId="2147483658"/>
              <pc:sldLayoutMk cId="0" sldId="2147483660"/>
              <ac:spMk id="105" creationId="{00000000-0000-0000-0000-000000000000}"/>
            </ac:spMkLst>
          </pc:spChg>
          <pc:picChg chg="mod">
            <ac:chgData name="Juraj Petrović" userId="0f0ce73e-f782-4785-b8cc-5840a43cb3e0" providerId="ADAL" clId="{A95B6BE8-9B4B-46C0-8789-70A705B5DDED}" dt="2025-07-22T12:05:59.870" v="28" actId="14826"/>
            <ac:picMkLst>
              <pc:docMk/>
              <pc:sldMasterMk cId="0" sldId="2147483658"/>
              <pc:sldLayoutMk cId="0" sldId="2147483660"/>
              <ac:picMk id="104" creationId="{00000000-0000-0000-0000-000000000000}"/>
            </ac:picMkLst>
          </pc:picChg>
        </pc:sldLayoutChg>
      </pc:sldMasterChg>
      <pc:sldMasterChg chg="modSldLayout">
        <pc:chgData name="Juraj Petrović" userId="0f0ce73e-f782-4785-b8cc-5840a43cb3e0" providerId="ADAL" clId="{A95B6BE8-9B4B-46C0-8789-70A705B5DDED}" dt="2025-07-22T12:06:13.325" v="30"/>
        <pc:sldMasterMkLst>
          <pc:docMk/>
          <pc:sldMasterMk cId="0" sldId="2147483661"/>
        </pc:sldMasterMkLst>
        <pc:sldLayoutChg chg="modSp mod">
          <pc:chgData name="Juraj Petrović" userId="0f0ce73e-f782-4785-b8cc-5840a43cb3e0" providerId="ADAL" clId="{A95B6BE8-9B4B-46C0-8789-70A705B5DDED}" dt="2025-07-22T12:06:13.325" v="30"/>
          <pc:sldLayoutMkLst>
            <pc:docMk/>
            <pc:sldMasterMk cId="0" sldId="2147483661"/>
            <pc:sldLayoutMk cId="0" sldId="2147483663"/>
          </pc:sldLayoutMkLst>
          <pc:spChg chg="mod">
            <ac:chgData name="Juraj Petrović" userId="0f0ce73e-f782-4785-b8cc-5840a43cb3e0" providerId="ADAL" clId="{A95B6BE8-9B4B-46C0-8789-70A705B5DDED}" dt="2025-07-22T12:06:13.325" v="30"/>
            <ac:spMkLst>
              <pc:docMk/>
              <pc:sldMasterMk cId="0" sldId="2147483661"/>
              <pc:sldLayoutMk cId="0" sldId="2147483663"/>
              <ac:spMk id="118" creationId="{00000000-0000-0000-0000-000000000000}"/>
            </ac:spMkLst>
          </pc:spChg>
          <pc:picChg chg="mod">
            <ac:chgData name="Juraj Petrović" userId="0f0ce73e-f782-4785-b8cc-5840a43cb3e0" providerId="ADAL" clId="{A95B6BE8-9B4B-46C0-8789-70A705B5DDED}" dt="2025-07-22T12:06:05.961" v="29" actId="14826"/>
            <ac:picMkLst>
              <pc:docMk/>
              <pc:sldMasterMk cId="0" sldId="2147483661"/>
              <pc:sldLayoutMk cId="0" sldId="2147483663"/>
              <ac:picMk id="117"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ted.com/talks/i_spy_my_unconscious_gender_bia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igital-strategy.ec.europa.eu/en/policies/women-digital"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doi.org/10.1007/s11528-022-00728-7" TargetMode="External"/><Relationship Id="rId5" Type="http://schemas.openxmlformats.org/officeDocument/2006/relationships/hyperlink" Target="https://op.europa.eu/en/web/eu-law-and-publications/publication-detail/-/publication/67d5a207-4da1-11ec-91ac-01aa75ed71a1" TargetMode="External"/><Relationship Id="rId4" Type="http://schemas.openxmlformats.org/officeDocument/2006/relationships/hyperlink" Target="https://digital-strategy.ec.europa.eu/en/factpages/state-digital-decade-2024-report"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5a695ed3b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4" name="Google Shape;134;g355a695ed3b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4bc8fb6652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1000"/>
              </a:spcAft>
              <a:buClr>
                <a:schemeClr val="dk1"/>
              </a:buClr>
              <a:buSzPts val="1100"/>
              <a:buFont typeface="Arial"/>
              <a:buNone/>
            </a:pPr>
            <a:r>
              <a:rPr lang="hr" sz="1500" dirty="0"/>
              <a:t>Ekološki okvir čimbenika koji utječu na sudjelovanje, postignuća i napredovanje djevojčica i žena u STEM studijima. Ukratko pokažite učiteljima.</a:t>
            </a:r>
            <a:endParaRPr sz="1500" dirty="0"/>
          </a:p>
        </p:txBody>
      </p:sp>
      <p:sp>
        <p:nvSpPr>
          <p:cNvPr id="218" name="Google Shape;218;g34bc8fb6652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4baa110314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sz="1400" dirty="0">
                <a:solidFill>
                  <a:srgbClr val="1D1D1B"/>
                </a:solidFill>
              </a:rPr>
              <a:t>Uvedite svjesne i nesvjesne predrasude, posebno rodne predrasude. Podržite sudionike da kritički promišljaju.</a:t>
            </a:r>
            <a:endParaRPr sz="1400" dirty="0">
              <a:solidFill>
                <a:srgbClr val="1D1D1B"/>
              </a:solidFill>
            </a:endParaRPr>
          </a:p>
          <a:p>
            <a:pPr marL="0" lvl="0" indent="0" algn="l" rtl="0">
              <a:lnSpc>
                <a:spcPct val="100000"/>
              </a:lnSpc>
              <a:spcBef>
                <a:spcPts val="0"/>
              </a:spcBef>
              <a:spcAft>
                <a:spcPts val="0"/>
              </a:spcAft>
              <a:buSzPts val="1400"/>
              <a:buNone/>
            </a:pP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hr" sz="1400" dirty="0">
                <a:solidFill>
                  <a:srgbClr val="1D1D1B"/>
                </a:solidFill>
              </a:rPr>
              <a:t>Predstavite temu nesvjesne rodne pristranosti kroz </a:t>
            </a:r>
            <a:r>
              <a:rPr lang="hr" sz="1400" u="sng" dirty="0">
                <a:solidFill>
                  <a:srgbClr val="1155CC"/>
                </a:solidFill>
                <a:hlinkClick r:id="rId3">
                  <a:extLst>
                    <a:ext uri="{A12FA001-AC4F-418D-AE19-62706E023703}">
                      <ahyp:hlinkClr xmlns:ahyp="http://schemas.microsoft.com/office/drawing/2018/hyperlinkcolor" val="tx"/>
                    </a:ext>
                  </a:extLst>
                </a:hlinkClick>
              </a:rPr>
              <a:t>ovaj </a:t>
            </a:r>
            <a:r>
              <a:rPr lang="hr" sz="1400" dirty="0">
                <a:solidFill>
                  <a:srgbClr val="1D1D1B"/>
                </a:solidFill>
              </a:rPr>
              <a:t>video</a:t>
            </a: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hr" sz="1400" dirty="0">
                <a:solidFill>
                  <a:srgbClr val="1D1D1B"/>
                </a:solidFill>
              </a:rPr>
              <a:t>Povedite raspravu o svjesnim i nesvjesnim rodnim predrasudama, tražeći od sudionika da podijele primjere u kojima su razmišljali ili djelovali na pristran način.</a:t>
            </a: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hr" sz="1400" dirty="0">
                <a:solidFill>
                  <a:srgbClr val="1D1D1B"/>
                </a:solidFill>
              </a:rPr>
              <a:t>Na </a:t>
            </a:r>
            <a:r>
              <a:rPr lang="en-US" sz="1400" dirty="0" err="1">
                <a:solidFill>
                  <a:srgbClr val="1D1D1B"/>
                </a:solidFill>
              </a:rPr>
              <a:t>Prikaznici</a:t>
            </a:r>
            <a:r>
              <a:rPr lang="hr" sz="1400" dirty="0">
                <a:solidFill>
                  <a:srgbClr val="1D1D1B"/>
                </a:solidFill>
              </a:rPr>
              <a:t> su neka pitanja za raspravu.</a:t>
            </a:r>
            <a:endParaRPr sz="1400" dirty="0">
              <a:solidFill>
                <a:srgbClr val="2B454E"/>
              </a:solidFill>
            </a:endParaRPr>
          </a:p>
        </p:txBody>
      </p:sp>
      <p:sp>
        <p:nvSpPr>
          <p:cNvPr id="225" name="Google Shape;225;g34baa110314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34baa110314_1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hr" sz="1400" dirty="0">
                <a:solidFill>
                  <a:srgbClr val="1D1D1B"/>
                </a:solidFill>
              </a:rPr>
              <a:t>Raspravite o utjecaju rodno uvjetovanog jezika i stereotipa u informatičkom obrazovanju, resursima i procjenama, uključujući promicanje raznolikih uzora. Osigurajte da je ova rasprava prilagođena lokalnom kontekstu, uzimajući u obzir nacionalne politike u vezi s mladima te rodnim identitetom i priznavanjem. Ako je potrebno/prikladno, pozovite učitelje da podijele izazove s kojima se suočavaju u podršci učenicima koji pripadaju rodnim manjinama i moguće strategije kako bi se osiguralo da se ti učenici osjećaju sigurno, viđeno i poštovano.</a:t>
            </a:r>
            <a:endParaRPr sz="1400" dirty="0"/>
          </a:p>
        </p:txBody>
      </p:sp>
      <p:sp>
        <p:nvSpPr>
          <p:cNvPr id="233" name="Google Shape;233;g34baa110314_1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hr" sz="1400" b="1" dirty="0">
                <a:solidFill>
                  <a:srgbClr val="1D1D1B"/>
                </a:solidFill>
              </a:rPr>
              <a:t>Aktivnost 2: Rodno </a:t>
            </a:r>
            <a:r>
              <a:rPr lang="en-US" sz="1400" b="1" dirty="0" err="1">
                <a:solidFill>
                  <a:srgbClr val="1D1D1B"/>
                </a:solidFill>
              </a:rPr>
              <a:t>uključiv</a:t>
            </a:r>
            <a:r>
              <a:rPr lang="hr" sz="1400" b="1" dirty="0">
                <a:solidFill>
                  <a:srgbClr val="1D1D1B"/>
                </a:solidFill>
              </a:rPr>
              <a:t> jezik u učionicama informatike</a:t>
            </a:r>
            <a:endParaRPr sz="1400" dirty="0">
              <a:solidFill>
                <a:srgbClr val="2B454E"/>
              </a:solidFill>
            </a:endParaRPr>
          </a:p>
          <a:p>
            <a:pPr marL="0" lvl="0" indent="0" algn="l" rtl="0">
              <a:lnSpc>
                <a:spcPct val="90000"/>
              </a:lnSpc>
              <a:spcBef>
                <a:spcPts val="1000"/>
              </a:spcBef>
              <a:spcAft>
                <a:spcPts val="0"/>
              </a:spcAft>
              <a:buSzPts val="1400"/>
              <a:buNone/>
            </a:pPr>
            <a:endParaRPr sz="1400" dirty="0">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hr" sz="1400" dirty="0">
                <a:solidFill>
                  <a:srgbClr val="2B454E"/>
                </a:solidFill>
              </a:rPr>
              <a:t>Revizija scenarija: </a:t>
            </a:r>
            <a:r>
              <a:rPr lang="hr" sz="1400" dirty="0">
                <a:solidFill>
                  <a:srgbClr val="1D1D1B"/>
                </a:solidFill>
              </a:rPr>
              <a:t>Sudionicima dajte kratke dijaloge u učionici, upute za lekciju ili primjere povratnih informacija koji uključuju rodno pristran jezik. Učitelji ih prepisuju koristeći uključive termine i uravnoteženu zastupljenost.</a:t>
            </a:r>
            <a:br>
              <a:rPr lang="en-US" sz="1400" dirty="0">
                <a:solidFill>
                  <a:srgbClr val="1D1D1B"/>
                </a:solidFill>
              </a:rPr>
            </a:br>
            <a:endParaRPr sz="1400" dirty="0">
              <a:solidFill>
                <a:srgbClr val="1D1D1B"/>
              </a:solidFill>
            </a:endParaRPr>
          </a:p>
          <a:p>
            <a:pPr marL="457200" lvl="0" indent="-317500" algn="l" rtl="0">
              <a:lnSpc>
                <a:spcPct val="90000"/>
              </a:lnSpc>
              <a:spcBef>
                <a:spcPts val="0"/>
              </a:spcBef>
              <a:spcAft>
                <a:spcPts val="0"/>
              </a:spcAft>
              <a:buClr>
                <a:srgbClr val="2B454E"/>
              </a:buClr>
              <a:buSzPts val="1400"/>
              <a:buAutoNum type="arabicPeriod"/>
            </a:pPr>
            <a:r>
              <a:rPr lang="hr" sz="1400" dirty="0">
                <a:solidFill>
                  <a:srgbClr val="2B454E"/>
                </a:solidFill>
              </a:rPr>
              <a:t>Refleksija: </a:t>
            </a:r>
            <a:r>
              <a:rPr lang="hr" sz="1400" dirty="0">
                <a:solidFill>
                  <a:srgbClr val="1D1D1B"/>
                </a:solidFill>
              </a:rPr>
              <a:t>Grupe dijele svoje revidirane tekstove i raspravljaju o tome kako suptilne promjene jezika mogu utjecati na inkluzivnost u učionici.</a:t>
            </a:r>
            <a:endParaRPr sz="1400" dirty="0"/>
          </a:p>
        </p:txBody>
      </p:sp>
      <p:sp>
        <p:nvSpPr>
          <p:cNvPr id="240" name="Google Shape;24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4bc8fb665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rgbClr val="2B454E"/>
              </a:buClr>
              <a:buSzPts val="1800"/>
              <a:buFont typeface="Arial"/>
              <a:buNone/>
            </a:pPr>
            <a:r>
              <a:rPr lang="hr" sz="1400" dirty="0"/>
              <a:t>Istaknite važnost </a:t>
            </a:r>
            <a:r>
              <a:rPr lang="hr" sz="1400" dirty="0" err="1"/>
              <a:t>normalizacije </a:t>
            </a:r>
            <a:r>
              <a:rPr lang="hr" sz="1400" dirty="0"/>
              <a:t>neuspjeha i poticanja ustrajnosti. Iako je neuspjeh prirodan i nužan dio učenja informatike, djevojčice i rodne manjine često </a:t>
            </a:r>
            <a:r>
              <a:rPr lang="hr" sz="1400" dirty="0" err="1"/>
              <a:t>internaliziraju </a:t>
            </a:r>
            <a:r>
              <a:rPr lang="hr" sz="1400" dirty="0"/>
              <a:t>pogreške kao nedostatak sposobnosti, što ih može obeshrabriti da nastave. Potaknite učitelje da </a:t>
            </a:r>
            <a:r>
              <a:rPr lang="hr" sz="1400" dirty="0" err="1"/>
              <a:t>normaliziraju </a:t>
            </a:r>
            <a:r>
              <a:rPr lang="hr" sz="1400" dirty="0"/>
              <a:t>pokušaje i pogreške, istaknite otklanjanje pogrešaka i rješavanje problema kao bitne vještine te pohvalite ustrajnost. To pomaže u izgradnji samopouzdanja i podržava inkluzivnije okruženje u učionici usmjereno na rast.</a:t>
            </a:r>
            <a:endParaRPr sz="1400" dirty="0"/>
          </a:p>
          <a:p>
            <a:pPr marL="0" lvl="1" indent="0" algn="l" rtl="0">
              <a:lnSpc>
                <a:spcPct val="90000"/>
              </a:lnSpc>
              <a:spcBef>
                <a:spcPts val="0"/>
              </a:spcBef>
              <a:spcAft>
                <a:spcPts val="0"/>
              </a:spcAft>
              <a:buClr>
                <a:srgbClr val="2B454E"/>
              </a:buClr>
              <a:buSzPts val="1800"/>
              <a:buFont typeface="Arial"/>
              <a:buNone/>
            </a:pPr>
            <a:endParaRPr sz="1400" dirty="0"/>
          </a:p>
          <a:p>
            <a:pPr marL="0" lvl="1" indent="0" algn="l" rtl="0">
              <a:lnSpc>
                <a:spcPct val="90000"/>
              </a:lnSpc>
              <a:spcBef>
                <a:spcPts val="0"/>
              </a:spcBef>
              <a:spcAft>
                <a:spcPts val="0"/>
              </a:spcAft>
              <a:buClr>
                <a:srgbClr val="2B454E"/>
              </a:buClr>
              <a:buSzPts val="1800"/>
              <a:buFont typeface="Arial"/>
              <a:buNone/>
            </a:pPr>
            <a:r>
              <a:rPr lang="hr" sz="1400" dirty="0"/>
              <a:t>Ključne točke razgovora:</a:t>
            </a:r>
            <a:endParaRPr sz="1400" dirty="0"/>
          </a:p>
          <a:p>
            <a:pPr marL="457200" lvl="0" indent="-317500" algn="l" rtl="0">
              <a:lnSpc>
                <a:spcPct val="115000"/>
              </a:lnSpc>
              <a:spcBef>
                <a:spcPts val="1200"/>
              </a:spcBef>
              <a:spcAft>
                <a:spcPts val="0"/>
              </a:spcAft>
              <a:buClr>
                <a:schemeClr val="dk1"/>
              </a:buClr>
              <a:buSzPts val="1400"/>
              <a:buFont typeface="Calibri"/>
              <a:buChar char="●"/>
            </a:pPr>
            <a:r>
              <a:rPr lang="hr" sz="1400" dirty="0"/>
              <a:t>Djevojke i pripadnici rodnih manjina često prijavljuju niže samopouzdanje u informatici i STEM predmetima. To ih može navesti na vjerovanje da pogreške znače da "nisu dobri u tome" - štetan, samoispunjujući način razmišljanja. Nasuprot tome, dječaci češće pripisuju neuspjeh trudu ili pripremi, a ne sposobnostima.</a:t>
            </a:r>
            <a:endParaRPr sz="1400" dirty="0"/>
          </a:p>
          <a:p>
            <a:pPr marL="457200" lvl="0" indent="-317500" algn="l" rtl="0">
              <a:lnSpc>
                <a:spcPct val="115000"/>
              </a:lnSpc>
              <a:spcBef>
                <a:spcPts val="0"/>
              </a:spcBef>
              <a:spcAft>
                <a:spcPts val="0"/>
              </a:spcAft>
              <a:buClr>
                <a:schemeClr val="dk1"/>
              </a:buClr>
              <a:buSzPts val="1400"/>
              <a:buFont typeface="Calibri"/>
              <a:buChar char="●"/>
            </a:pPr>
            <a:r>
              <a:rPr lang="hr" sz="1400" dirty="0"/>
              <a:t>Međutim, pogreške nisu neuspjesi - one su prirodan i bitan dio učenja informatike. Naglasite </a:t>
            </a:r>
            <a:r>
              <a:rPr lang="hr" sz="1400" i="1" dirty="0"/>
              <a:t>Metodu pokušaja i pogrešaka </a:t>
            </a:r>
            <a:r>
              <a:rPr lang="hr" sz="1400" dirty="0"/>
              <a:t>kao valjan i vrijedan proces u programiranju i dizajnu sustava.</a:t>
            </a:r>
            <a:endParaRPr sz="1400" dirty="0"/>
          </a:p>
          <a:p>
            <a:pPr marL="457200" lvl="0" indent="-317500" algn="l" rtl="0">
              <a:lnSpc>
                <a:spcPct val="115000"/>
              </a:lnSpc>
              <a:spcBef>
                <a:spcPts val="0"/>
              </a:spcBef>
              <a:spcAft>
                <a:spcPts val="0"/>
              </a:spcAft>
              <a:buClr>
                <a:schemeClr val="dk1"/>
              </a:buClr>
              <a:buSzPts val="1400"/>
              <a:buFont typeface="Calibri"/>
              <a:buChar char="●"/>
            </a:pPr>
            <a:r>
              <a:rPr lang="hr" sz="1400" dirty="0"/>
              <a:t>Učitelji se tome mogu suprotstaviti na sljedeći način:</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Otvoreno razgovarati o neuspjehu kao koraku prema učenju.</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Modeliranje načina razmišljanja usmjerenog na rast: „Učimo radeći, a ponekad i neuspjehom.“</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Poticanje upornosti, ne samo točnih odgovora.</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Naglašavajući da su </a:t>
            </a:r>
            <a:r>
              <a:rPr lang="hr" sz="1400" i="1" dirty="0"/>
              <a:t>otklanjanje pogrešaka, revizija i rješavanje problema </a:t>
            </a:r>
            <a:r>
              <a:rPr lang="hr" sz="1400" dirty="0"/>
              <a:t>normalni dijelovi rada.</a:t>
            </a:r>
            <a:endParaRPr sz="1400" dirty="0"/>
          </a:p>
          <a:p>
            <a:pPr marL="914400" lvl="1" indent="-317500" algn="l" rtl="0">
              <a:lnSpc>
                <a:spcPct val="115000"/>
              </a:lnSpc>
              <a:spcBef>
                <a:spcPts val="0"/>
              </a:spcBef>
              <a:spcAft>
                <a:spcPts val="0"/>
              </a:spcAft>
              <a:buClr>
                <a:schemeClr val="dk1"/>
              </a:buClr>
              <a:buSzPts val="1400"/>
              <a:buFont typeface="Calibri"/>
              <a:buChar char="○"/>
            </a:pPr>
            <a:r>
              <a:rPr lang="hr" sz="1400" dirty="0"/>
              <a:t>Pomaganje svim učenicima da preoblikuju pogreške kao prilike za napredak.</a:t>
            </a:r>
            <a:endParaRPr sz="1400" dirty="0"/>
          </a:p>
        </p:txBody>
      </p:sp>
      <p:sp>
        <p:nvSpPr>
          <p:cNvPr id="246" name="Google Shape;246;g34bc8fb665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34bc8fb6652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 sz="1400" dirty="0"/>
              <a:t>Raspravite o važnosti poticanja bavljenja informatikom izvan učionice.</a:t>
            </a:r>
            <a:endParaRPr sz="1400" dirty="0"/>
          </a:p>
          <a:p>
            <a:pPr marL="457200" lvl="0" indent="-317500" algn="l" rtl="0">
              <a:lnSpc>
                <a:spcPct val="115000"/>
              </a:lnSpc>
              <a:spcBef>
                <a:spcPts val="1200"/>
              </a:spcBef>
              <a:spcAft>
                <a:spcPts val="0"/>
              </a:spcAft>
              <a:buSzPts val="1400"/>
              <a:buChar char="●"/>
            </a:pPr>
            <a:r>
              <a:rPr lang="hr" sz="1400" dirty="0"/>
              <a:t>Proširenje učenja izvan učionice pomaže učenicima da shvate stvarnu vrijednost informatike. Poticanje sudjelovanja u klubovima, kampovima ili natjecanjima programiranja - posebno onima namijenjenima djevojčicama i nedovoljno zastupljenim skupinama - može izgraditi samopouzdanje i potaknuti dugoročni interes.</a:t>
            </a:r>
            <a:endParaRPr sz="1400" dirty="0"/>
          </a:p>
          <a:p>
            <a:pPr marL="457200" lvl="0" indent="-317500" algn="l" rtl="0">
              <a:lnSpc>
                <a:spcPct val="115000"/>
              </a:lnSpc>
              <a:spcBef>
                <a:spcPts val="0"/>
              </a:spcBef>
              <a:spcAft>
                <a:spcPts val="0"/>
              </a:spcAft>
              <a:buSzPts val="1400"/>
              <a:buChar char="●"/>
            </a:pPr>
            <a:r>
              <a:rPr lang="hr" sz="1400" dirty="0"/>
              <a:t>Rano izlaganje kodiranju ili igrama rješavanja problema može postaviti temelje za budući angažman. Učitelji također mogu potaknuti interes povezivanjem informatike sa stvarnim problemima, poput korištenja umjetne inteligencije u zdravstvu ili znanosti o okolišu. Ovi primjeri pomažu učenicima, posebno djevojčicama i rodnim manjinama, da vide kako tehnologija može napraviti razliku u područjima koja ih zanimaju.</a:t>
            </a:r>
            <a:endParaRPr sz="1400" dirty="0"/>
          </a:p>
          <a:p>
            <a:pPr marL="457200" lvl="0" indent="-317500" algn="l" rtl="0">
              <a:lnSpc>
                <a:spcPct val="115000"/>
              </a:lnSpc>
              <a:spcBef>
                <a:spcPts val="0"/>
              </a:spcBef>
              <a:spcAft>
                <a:spcPts val="0"/>
              </a:spcAft>
              <a:buSzPts val="1400"/>
              <a:buChar char="●"/>
            </a:pPr>
            <a:r>
              <a:rPr lang="hr" sz="1400" dirty="0"/>
              <a:t>Uključivanje različitih uzora - gostujućih predavača, bivših učenika ili stručnjaka - da podijele svoja iskustva može pomoći </a:t>
            </a:r>
            <a:r>
              <a:rPr lang="en-US" sz="1400" dirty="0" err="1"/>
              <a:t>učenicima</a:t>
            </a:r>
            <a:r>
              <a:rPr lang="hr" sz="1400" dirty="0"/>
              <a:t> da vizualiziraju buduće puteve u tehnologiji i osjete pripadnost tom području.</a:t>
            </a:r>
            <a:endParaRPr sz="1400" dirty="0"/>
          </a:p>
        </p:txBody>
      </p:sp>
      <p:sp>
        <p:nvSpPr>
          <p:cNvPr id="253" name="Google Shape;253;g34bc8fb6652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4bf62e7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hr" sz="1400" dirty="0"/>
              <a:t>Predstavite tri pedagoške strategije iz gornje tablice, ističući kako svaka od ovih strategija može pomoći u promicanju rodne uključenosti. Raspravite o tome kako se one odnose na autentično učenje.</a:t>
            </a:r>
            <a:endParaRPr sz="1400" dirty="0"/>
          </a:p>
          <a:p>
            <a:pPr marL="0" lvl="0" indent="0" algn="l" rtl="0">
              <a:lnSpc>
                <a:spcPct val="115000"/>
              </a:lnSpc>
              <a:spcBef>
                <a:spcPts val="1200"/>
              </a:spcBef>
              <a:spcAft>
                <a:spcPts val="0"/>
              </a:spcAft>
              <a:buSzPts val="1400"/>
              <a:buNone/>
            </a:pPr>
            <a:r>
              <a:rPr lang="hr" sz="1400" dirty="0"/>
              <a:t>Aktivnost 3:</a:t>
            </a:r>
            <a:endParaRPr sz="1400" dirty="0"/>
          </a:p>
          <a:p>
            <a:pPr marL="457200" lvl="0" indent="-317500" algn="l" rtl="0">
              <a:lnSpc>
                <a:spcPct val="100000"/>
              </a:lnSpc>
              <a:spcBef>
                <a:spcPts val="1200"/>
              </a:spcBef>
              <a:spcAft>
                <a:spcPts val="0"/>
              </a:spcAft>
              <a:buClr>
                <a:srgbClr val="1D1D1B"/>
              </a:buClr>
              <a:buSzPts val="1400"/>
              <a:buFont typeface="Calibri"/>
              <a:buAutoNum type="arabicParenR"/>
            </a:pPr>
            <a:r>
              <a:rPr lang="hr" sz="1400" dirty="0">
                <a:solidFill>
                  <a:srgbClr val="1D1D1B"/>
                </a:solidFill>
              </a:rPr>
              <a:t>Grupni rad: podijelite sudionike u grupe i svakoj grupi dodijelite jednu od tri strategije. Razredu dajte tradicionalni nacrt plana lekcije za predmet iz nastavnog plana i programa informatike. Svaka grupa predložit će alternativnu metodu poučavanja ovog gradiva koristeći svoju dodijeljenu strategiju.</a:t>
            </a: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AutoNum type="arabicParenR"/>
            </a:pPr>
            <a:r>
              <a:rPr lang="hr" sz="1400" dirty="0">
                <a:solidFill>
                  <a:srgbClr val="1D1D1B"/>
                </a:solidFill>
              </a:rPr>
              <a:t>Prezentacije: grupe će ukratko predstaviti svoje planove lekcija razredu.</a:t>
            </a:r>
            <a:endParaRPr sz="1400" dirty="0">
              <a:solidFill>
                <a:srgbClr val="1D1D1B"/>
              </a:solidFill>
            </a:endParaRPr>
          </a:p>
          <a:p>
            <a:pPr marL="0" lvl="0" indent="0" algn="l" rtl="0">
              <a:lnSpc>
                <a:spcPct val="115000"/>
              </a:lnSpc>
              <a:spcBef>
                <a:spcPts val="1200"/>
              </a:spcBef>
              <a:spcAft>
                <a:spcPts val="1200"/>
              </a:spcAft>
              <a:buSzPts val="1400"/>
              <a:buNone/>
            </a:pPr>
            <a:endParaRPr sz="1400" dirty="0"/>
          </a:p>
        </p:txBody>
      </p:sp>
      <p:sp>
        <p:nvSpPr>
          <p:cNvPr id="259" name="Google Shape;259;g34bf62e7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hr" sz="1400" dirty="0">
                <a:solidFill>
                  <a:srgbClr val="2B454E"/>
                </a:solidFill>
              </a:rPr>
              <a:t>Aktivnost 4:</a:t>
            </a:r>
            <a:endParaRPr sz="1400" dirty="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hr" sz="1400" dirty="0">
                <a:solidFill>
                  <a:srgbClr val="2B454E"/>
                </a:solidFill>
              </a:rPr>
              <a:t>Analiza scenarija:</a:t>
            </a:r>
            <a:endParaRPr sz="1400" dirty="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hr" sz="1400" dirty="0">
                <a:solidFill>
                  <a:srgbClr val="1D1D1B"/>
                </a:solidFill>
              </a:rPr>
              <a:t>Razmotrite različite scenarije u učionici u kojima dolazi do rodne neravnoteže ili isključivanja. </a:t>
            </a:r>
            <a:r>
              <a:rPr lang="hr" sz="1400" dirty="0" err="1">
                <a:solidFill>
                  <a:srgbClr val="1D1D1B"/>
                </a:solidFill>
              </a:rPr>
              <a:t>Npr. </a:t>
            </a:r>
            <a:r>
              <a:rPr lang="hr" sz="1400" dirty="0">
                <a:solidFill>
                  <a:srgbClr val="1D1D1B"/>
                </a:solidFill>
              </a:rPr>
              <a:t>Scenarij 1 (jedan učenik dominira raspravom u učionici dok drugi oklijevaju sudjelovati), scenarij 2 (učitelj nesvjesno daje više tehničkih povratnih informacija dječacima, a više povratnih informacija temeljenih na ohrabrenju djevojčicama). Podijelite sudionike u različite grupe i dodijelite im jedan scenarij za pregled. Svaka grupa raspravlja o problemu, kako takva situacija utječe na učenike i kako bi mogli promijeniti situaciju kako bi bila uključivija.</a:t>
            </a:r>
            <a:endParaRPr sz="1400" dirty="0">
              <a:solidFill>
                <a:srgbClr val="1D1D1B"/>
              </a:solidFill>
            </a:endParaRPr>
          </a:p>
          <a:p>
            <a:pPr marL="457200" lvl="1" indent="0" algn="l" rtl="0">
              <a:lnSpc>
                <a:spcPct val="90000"/>
              </a:lnSpc>
              <a:spcBef>
                <a:spcPts val="0"/>
              </a:spcBef>
              <a:spcAft>
                <a:spcPts val="0"/>
              </a:spcAft>
              <a:buClr>
                <a:schemeClr val="dk1"/>
              </a:buClr>
              <a:buSzPts val="2200"/>
              <a:buFont typeface="Arial"/>
              <a:buNone/>
            </a:pPr>
            <a:endParaRPr sz="1400" dirty="0">
              <a:solidFill>
                <a:srgbClr val="1D1D1B"/>
              </a:solidFill>
            </a:endParaRPr>
          </a:p>
          <a:p>
            <a:pPr marL="457200" lvl="0" indent="-431800" algn="l" rtl="0">
              <a:lnSpc>
                <a:spcPct val="90000"/>
              </a:lnSpc>
              <a:spcBef>
                <a:spcPts val="0"/>
              </a:spcBef>
              <a:spcAft>
                <a:spcPts val="0"/>
              </a:spcAft>
              <a:buClr>
                <a:srgbClr val="2B454E"/>
              </a:buClr>
              <a:buSzPts val="1400"/>
              <a:buAutoNum type="arabicPeriod"/>
            </a:pPr>
            <a:r>
              <a:rPr lang="hr" sz="1400" dirty="0">
                <a:solidFill>
                  <a:srgbClr val="2B454E"/>
                </a:solidFill>
              </a:rPr>
              <a:t>Grupna rasprava:</a:t>
            </a:r>
            <a:endParaRPr sz="1400" dirty="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hr" sz="1400" dirty="0">
                <a:solidFill>
                  <a:srgbClr val="1D1D1B"/>
                </a:solidFill>
              </a:rPr>
              <a:t>Svaka grupa predstavlja svoju analizu i predložena rješenja. Voditelj ističe najbolje prakse za promicanje rodno uključivog sudjelovanja u učionicama informatike (npr. strukturirano izmjenjivanje, uravnotežene grupne uloge, nepristrane strategije povratnih informacija).</a:t>
            </a:r>
            <a:endParaRPr sz="1400" dirty="0">
              <a:solidFill>
                <a:srgbClr val="1D1D1B"/>
              </a:solidFill>
            </a:endParaRPr>
          </a:p>
          <a:p>
            <a:pPr marL="457200" lvl="1" indent="0" algn="l" rtl="0">
              <a:lnSpc>
                <a:spcPct val="90000"/>
              </a:lnSpc>
              <a:spcBef>
                <a:spcPts val="0"/>
              </a:spcBef>
              <a:spcAft>
                <a:spcPts val="0"/>
              </a:spcAft>
              <a:buClr>
                <a:schemeClr val="dk1"/>
              </a:buClr>
              <a:buSzPts val="2200"/>
              <a:buFont typeface="Arial"/>
              <a:buNone/>
            </a:pPr>
            <a:endParaRPr sz="1400" dirty="0">
              <a:solidFill>
                <a:srgbClr val="1D1D1B"/>
              </a:solidFill>
            </a:endParaRPr>
          </a:p>
          <a:p>
            <a:pPr marL="457200" lvl="0" indent="-431800" algn="l" rtl="0">
              <a:lnSpc>
                <a:spcPct val="90000"/>
              </a:lnSpc>
              <a:spcBef>
                <a:spcPts val="0"/>
              </a:spcBef>
              <a:spcAft>
                <a:spcPts val="0"/>
              </a:spcAft>
              <a:buClr>
                <a:srgbClr val="2B454E"/>
              </a:buClr>
              <a:buSzPts val="1400"/>
              <a:buAutoNum type="arabicPeriod"/>
            </a:pPr>
            <a:r>
              <a:rPr lang="hr" sz="1400" dirty="0">
                <a:solidFill>
                  <a:srgbClr val="2B454E"/>
                </a:solidFill>
              </a:rPr>
              <a:t>Koraci djelovanja:</a:t>
            </a:r>
            <a:endParaRPr sz="1400" dirty="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hr" sz="1400" dirty="0">
                <a:solidFill>
                  <a:srgbClr val="1D1D1B"/>
                </a:solidFill>
              </a:rPr>
              <a:t>Zamolite svakog polaznika da zapiše tri konkretna postupka koje će poduzeti kako bi stvorili uključiviju atmosferu. Pozovite sudionike da podijele svoje odgovore.</a:t>
            </a:r>
            <a:endParaRPr sz="1400" dirty="0"/>
          </a:p>
        </p:txBody>
      </p:sp>
      <p:sp>
        <p:nvSpPr>
          <p:cNvPr id="266" name="Google Shape;26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sz="1400" dirty="0"/>
              <a:t>Sažmite elemente praksi koje uključuju rodnu ravnopravnost o kojima se raspravljalo na prethodnim </a:t>
            </a:r>
            <a:r>
              <a:rPr lang="en-US" sz="1400" dirty="0" err="1"/>
              <a:t>Prikaznica</a:t>
            </a:r>
            <a:r>
              <a:rPr lang="hr" sz="1400" dirty="0"/>
              <a:t>ovima i aktivnostima prema TINKER okviru.</a:t>
            </a:r>
            <a:endParaRPr sz="1400" dirty="0"/>
          </a:p>
        </p:txBody>
      </p:sp>
      <p:sp>
        <p:nvSpPr>
          <p:cNvPr id="273" name="Google Shape;27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34e6d97799b_0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sz="1400"/>
              <a:t>Sažmite modul i zamolite sudionike da razmotre pitanja za refleksiju.</a:t>
            </a:r>
            <a:endParaRPr sz="1400"/>
          </a:p>
        </p:txBody>
      </p:sp>
      <p:sp>
        <p:nvSpPr>
          <p:cNvPr id="279" name="Google Shape;279;g34e6d97799b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55a695ed3b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g355a695ed3b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sz="1400"/>
              <a:t>Neke dodatne zadatke polaznici mogu obaviti izvan nastave.</a:t>
            </a:r>
            <a:endParaRPr sz="1400"/>
          </a:p>
        </p:txBody>
      </p:sp>
      <p:sp>
        <p:nvSpPr>
          <p:cNvPr id="285" name="Google Shape;285;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1" name="Google Shape;29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35774b28f35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7" name="Google Shape;297;g35774b28f35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4d60cfd5f6_0_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154" name="Google Shape;154;g34d60cfd5f6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4d60cfd5f6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34d60cfd5f6_0_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p:txBody>
      </p:sp>
      <p:sp>
        <p:nvSpPr>
          <p:cNvPr id="147" name="Google Shape;147;g34d60cfd5f6_0_3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1800"/>
              <a:buNone/>
            </a:pPr>
            <a:r>
              <a:rPr lang="hr" sz="1400" dirty="0">
                <a:solidFill>
                  <a:srgbClr val="2B454E"/>
                </a:solidFill>
              </a:rPr>
              <a:t>Ova lekcija usredotočuje se na </a:t>
            </a:r>
            <a:r>
              <a:rPr lang="hr" sz="1400" b="1" dirty="0">
                <a:solidFill>
                  <a:srgbClr val="2B454E"/>
                </a:solidFill>
              </a:rPr>
              <a:t>rodno uključive prakse poučavanja i vrednovanja u informatičkom obrazovanju</a:t>
            </a:r>
            <a:r>
              <a:rPr lang="hr" sz="1400" dirty="0">
                <a:solidFill>
                  <a:srgbClr val="2B454E"/>
                </a:solidFill>
              </a:rPr>
              <a:t>, s ciljem opremanja učitelja alatima za stvaranje pravednijeg okruženja za učenje.</a:t>
            </a:r>
            <a:br>
              <a:rPr lang="en-US" sz="1400" dirty="0"/>
            </a:br>
            <a:endParaRPr sz="1400" dirty="0"/>
          </a:p>
          <a:p>
            <a:pPr marL="457200" lvl="0" indent="-330200" algn="l" rtl="0">
              <a:spcBef>
                <a:spcPts val="0"/>
              </a:spcBef>
              <a:spcAft>
                <a:spcPts val="0"/>
              </a:spcAft>
              <a:buClr>
                <a:srgbClr val="1D1D1B"/>
              </a:buClr>
              <a:buSzPts val="1600"/>
              <a:buChar char="●"/>
            </a:pPr>
            <a:r>
              <a:rPr lang="hr" sz="1400" dirty="0">
                <a:solidFill>
                  <a:srgbClr val="1D1D1B"/>
                </a:solidFill>
              </a:rPr>
              <a:t>Rodne razlike u informatičkom obrazovanju i dalje utječu na angažman i sudjelovanje učenika, posebno djevojčica i učenika </a:t>
            </a:r>
            <a:r>
              <a:rPr lang="hr" sz="1400" dirty="0" err="1">
                <a:solidFill>
                  <a:srgbClr val="1D1D1B"/>
                </a:solidFill>
              </a:rPr>
              <a:t>marginaliziranih </a:t>
            </a:r>
            <a:r>
              <a:rPr lang="hr" sz="1400" dirty="0">
                <a:solidFill>
                  <a:srgbClr val="1D1D1B"/>
                </a:solidFill>
              </a:rPr>
              <a:t>rodnih identiteta. Te razlike često proizlaze iz nesvjesnih predrasuda, ograničenih uzora i okruženja u učionici oblikovanog tradicionalnim rodnim očekivanjima. Bez namjernog djelovanja, ovi čimbenici mogu dovesti do nižeg samopouzdanja, smanjenog interesa i osjećaja isključenosti iz područja.</a:t>
            </a:r>
            <a:endParaRPr sz="1400" dirty="0">
              <a:solidFill>
                <a:srgbClr val="1D1D1B"/>
              </a:solidFill>
            </a:endParaRPr>
          </a:p>
          <a:p>
            <a:pPr marL="457200" lvl="0" indent="-330200" algn="l" rtl="0">
              <a:lnSpc>
                <a:spcPct val="115000"/>
              </a:lnSpc>
              <a:spcBef>
                <a:spcPts val="0"/>
              </a:spcBef>
              <a:spcAft>
                <a:spcPts val="0"/>
              </a:spcAft>
              <a:buClr>
                <a:srgbClr val="1D1D1B"/>
              </a:buClr>
              <a:buSzPts val="1600"/>
              <a:buChar char="●"/>
            </a:pPr>
            <a:r>
              <a:rPr lang="hr" sz="1400" dirty="0">
                <a:solidFill>
                  <a:srgbClr val="1D1D1B"/>
                </a:solidFill>
              </a:rPr>
              <a:t>Ova cjelina upoznaje edukatore s praksama koje uključuju rodnu ravnopravnost osmišljenima za rješavanje ovih izazova i poticanje jednakosti u informatičkom obrazovanju. Oslanjajući se na feminističku pedagogiju, cjelina naglašava važnost uključivog jezika, raznolike zastupljenosti i pravednog vrednovanja. Učitelji će istražiti kako svakodnevne odluke u učionici - od formulacije zadatka do strukture grupnog rada - mogu pojačati ili razbiti rodne stereotipe.</a:t>
            </a:r>
            <a:endParaRPr sz="1400" dirty="0">
              <a:solidFill>
                <a:srgbClr val="1D1D1B"/>
              </a:solidFill>
            </a:endParaRPr>
          </a:p>
          <a:p>
            <a:pPr marL="457200" lvl="0" indent="-317500" algn="l" rtl="0">
              <a:lnSpc>
                <a:spcPct val="115000"/>
              </a:lnSpc>
              <a:spcBef>
                <a:spcPts val="0"/>
              </a:spcBef>
              <a:spcAft>
                <a:spcPts val="0"/>
              </a:spcAft>
              <a:buClr>
                <a:srgbClr val="1D1D1B"/>
              </a:buClr>
              <a:buSzPts val="1400"/>
              <a:buChar char="●"/>
            </a:pPr>
            <a:r>
              <a:rPr lang="hr" sz="1400" dirty="0">
                <a:solidFill>
                  <a:srgbClr val="1D1D1B"/>
                </a:solidFill>
              </a:rPr>
              <a:t>Do kraja ove jedinice, učitelji će biti opremljeni alatima i razumijevanjem za stvaranje iskustava učenja u kojima se svaki učenik - bez obzira na spol - osjeća viđenim, podržanim i osnaženim za uspjeh u informatici.</a:t>
            </a:r>
            <a:endParaRPr sz="1400" dirty="0">
              <a:solidFill>
                <a:srgbClr val="1D1D1B"/>
              </a:solidFill>
            </a:endParaRPr>
          </a:p>
          <a:p>
            <a:pPr marL="0" lvl="0" indent="0" algn="l" rtl="0">
              <a:lnSpc>
                <a:spcPct val="100000"/>
              </a:lnSpc>
              <a:spcBef>
                <a:spcPts val="0"/>
              </a:spcBef>
              <a:spcAft>
                <a:spcPts val="0"/>
              </a:spcAft>
              <a:buSzPts val="1400"/>
              <a:buNone/>
            </a:pPr>
            <a:endParaRPr sz="1400" dirty="0"/>
          </a:p>
        </p:txBody>
      </p:sp>
      <p:sp>
        <p:nvSpPr>
          <p:cNvPr id="160" name="Google Shape;16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49a1326777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hr" sz="1400" dirty="0"/>
              <a:t>Kako bi se potaknulo otvoreno sudjelovanje u raspravama u okviru ove cjeline, korisno je da se polaznici/grupa zajednički dogovori o nekim osnovnim pravilima. U ovom trenutku trebali biste istaknuti sudionicima koliko je važno imati poštovanje prema drugim sudionicima kada se raspravlja o osjetljivim temama.</a:t>
            </a:r>
            <a:endParaRPr sz="1400" dirty="0"/>
          </a:p>
          <a:p>
            <a:pPr marL="0" lvl="0" indent="0" algn="l" rtl="0">
              <a:lnSpc>
                <a:spcPct val="115000"/>
              </a:lnSpc>
              <a:spcBef>
                <a:spcPts val="1200"/>
              </a:spcBef>
              <a:spcAft>
                <a:spcPts val="0"/>
              </a:spcAft>
              <a:buClr>
                <a:schemeClr val="dk1"/>
              </a:buClr>
              <a:buSzPts val="1100"/>
              <a:buFont typeface="Arial"/>
              <a:buNone/>
            </a:pPr>
            <a:endParaRPr lang="hr" sz="1400" dirty="0"/>
          </a:p>
          <a:p>
            <a:pPr marL="0" lvl="0" indent="0" algn="l" rtl="0">
              <a:lnSpc>
                <a:spcPct val="115000"/>
              </a:lnSpc>
              <a:spcBef>
                <a:spcPts val="1200"/>
              </a:spcBef>
              <a:spcAft>
                <a:spcPts val="0"/>
              </a:spcAft>
              <a:buClr>
                <a:schemeClr val="dk1"/>
              </a:buClr>
              <a:buSzPts val="1100"/>
              <a:buFont typeface="Arial"/>
              <a:buNone/>
            </a:pPr>
            <a:r>
              <a:rPr lang="hr" sz="1400" dirty="0"/>
              <a:t>Zamolite polaznike da osmisle osnovna pravila za raspravu i zabilježe.</a:t>
            </a:r>
            <a:endParaRPr sz="1400" dirty="0"/>
          </a:p>
          <a:p>
            <a:pPr marL="0" lvl="0" indent="0" algn="l" rtl="0">
              <a:lnSpc>
                <a:spcPct val="115000"/>
              </a:lnSpc>
              <a:spcBef>
                <a:spcPts val="1200"/>
              </a:spcBef>
              <a:spcAft>
                <a:spcPts val="0"/>
              </a:spcAft>
              <a:buClr>
                <a:schemeClr val="dk1"/>
              </a:buClr>
              <a:buSzPts val="1100"/>
              <a:buFont typeface="Arial"/>
              <a:buNone/>
            </a:pPr>
            <a:r>
              <a:rPr lang="hr" sz="1400" dirty="0"/>
              <a:t>Neki prijedlozi uključuju:</a:t>
            </a:r>
            <a:endParaRPr sz="1400" dirty="0"/>
          </a:p>
          <a:p>
            <a:pPr marL="457200" lvl="0" indent="-317500" algn="l" rtl="0">
              <a:lnSpc>
                <a:spcPct val="115000"/>
              </a:lnSpc>
              <a:spcBef>
                <a:spcPts val="1200"/>
              </a:spcBef>
              <a:spcAft>
                <a:spcPts val="0"/>
              </a:spcAft>
              <a:buSzPts val="1400"/>
              <a:buFont typeface="Calibri"/>
              <a:buChar char="●"/>
            </a:pPr>
            <a:r>
              <a:rPr lang="hr" sz="1400" dirty="0"/>
              <a:t>Isključimo zvuk na našim mobitelima.</a:t>
            </a:r>
            <a:endParaRPr sz="1400" dirty="0"/>
          </a:p>
          <a:p>
            <a:pPr marL="457200" lvl="0" indent="-317500" algn="l" rtl="0">
              <a:lnSpc>
                <a:spcPct val="115000"/>
              </a:lnSpc>
              <a:spcBef>
                <a:spcPts val="0"/>
              </a:spcBef>
              <a:spcAft>
                <a:spcPts val="0"/>
              </a:spcAft>
              <a:buSzPts val="1400"/>
              <a:buFont typeface="Calibri"/>
              <a:buChar char="●"/>
            </a:pPr>
            <a:r>
              <a:rPr lang="hr" sz="1400" dirty="0"/>
              <a:t>Ne donosimo pretpostavke o iskustvima i identitetima drugih ljudi.</a:t>
            </a:r>
            <a:endParaRPr sz="1400" dirty="0"/>
          </a:p>
          <a:p>
            <a:pPr marL="457200" lvl="0" indent="-317500" algn="l" rtl="0">
              <a:lnSpc>
                <a:spcPct val="115000"/>
              </a:lnSpc>
              <a:spcBef>
                <a:spcPts val="0"/>
              </a:spcBef>
              <a:spcAft>
                <a:spcPts val="0"/>
              </a:spcAft>
              <a:buSzPts val="1400"/>
              <a:buFont typeface="Calibri"/>
              <a:buChar char="●"/>
            </a:pPr>
            <a:r>
              <a:rPr lang="hr" sz="1400" dirty="0"/>
              <a:t>Prihvaćamo raznolikost ljudskog iskustva i postojanja.</a:t>
            </a:r>
            <a:endParaRPr sz="1400" dirty="0"/>
          </a:p>
          <a:p>
            <a:pPr marL="457200" lvl="0" indent="-317500" algn="l" rtl="0">
              <a:lnSpc>
                <a:spcPct val="115000"/>
              </a:lnSpc>
              <a:spcBef>
                <a:spcPts val="0"/>
              </a:spcBef>
              <a:spcAft>
                <a:spcPts val="0"/>
              </a:spcAft>
              <a:buSzPts val="1400"/>
              <a:buFont typeface="Calibri"/>
              <a:buChar char="●"/>
            </a:pPr>
            <a:r>
              <a:rPr lang="hr" sz="1400" dirty="0"/>
              <a:t>Sva pitanja smatramo važnima.</a:t>
            </a:r>
            <a:endParaRPr sz="1400" dirty="0"/>
          </a:p>
          <a:p>
            <a:pPr marL="457200" lvl="0" indent="-317500" algn="l" rtl="0">
              <a:lnSpc>
                <a:spcPct val="115000"/>
              </a:lnSpc>
              <a:spcBef>
                <a:spcPts val="0"/>
              </a:spcBef>
              <a:spcAft>
                <a:spcPts val="0"/>
              </a:spcAft>
              <a:buSzPts val="1400"/>
              <a:buFont typeface="Calibri"/>
              <a:buChar char="●"/>
            </a:pPr>
            <a:r>
              <a:rPr lang="hr" sz="1400" dirty="0"/>
              <a:t>Otvoreni smo za nove ideje i prijedloge.</a:t>
            </a:r>
            <a:endParaRPr sz="1400" dirty="0"/>
          </a:p>
          <a:p>
            <a:pPr marL="457200" lvl="0" indent="-317500" algn="l" rtl="0">
              <a:lnSpc>
                <a:spcPct val="115000"/>
              </a:lnSpc>
              <a:spcBef>
                <a:spcPts val="0"/>
              </a:spcBef>
              <a:spcAft>
                <a:spcPts val="0"/>
              </a:spcAft>
              <a:buSzPts val="1400"/>
              <a:buFont typeface="Calibri"/>
              <a:buChar char="●"/>
            </a:pPr>
            <a:r>
              <a:rPr lang="hr" sz="1400" dirty="0"/>
              <a:t>Poštujemo tuđa mišljenja.</a:t>
            </a:r>
            <a:endParaRPr sz="1400" dirty="0"/>
          </a:p>
          <a:p>
            <a:pPr marL="457200" lvl="0" indent="-317500" algn="l" rtl="0">
              <a:lnSpc>
                <a:spcPct val="115000"/>
              </a:lnSpc>
              <a:spcBef>
                <a:spcPts val="0"/>
              </a:spcBef>
              <a:spcAft>
                <a:spcPts val="0"/>
              </a:spcAft>
              <a:buSzPts val="1400"/>
              <a:buFont typeface="Calibri"/>
              <a:buChar char="●"/>
            </a:pPr>
            <a:r>
              <a:rPr lang="hr" sz="1400" dirty="0"/>
              <a:t>Ne kritiziramo tuđa mišljenja. Ako se ne slažemo, jednostavno iznesemo svoje mišljenje kada dođe naš red.</a:t>
            </a:r>
            <a:endParaRPr sz="1400" dirty="0"/>
          </a:p>
          <a:p>
            <a:pPr marL="457200" lvl="0" indent="-317500" algn="l" rtl="0">
              <a:lnSpc>
                <a:spcPct val="115000"/>
              </a:lnSpc>
              <a:spcBef>
                <a:spcPts val="0"/>
              </a:spcBef>
              <a:spcAft>
                <a:spcPts val="0"/>
              </a:spcAft>
              <a:buSzPts val="1400"/>
              <a:buFont typeface="Calibri"/>
              <a:buChar char="●"/>
            </a:pPr>
            <a:r>
              <a:rPr lang="hr" sz="1400" dirty="0"/>
              <a:t>Prije nego što izrazimo mišljenja ili osjećaje, pazimo da odaberemo riječi i fraze koje ne vrijeđaju nijednu osobu ili skupinu.</a:t>
            </a:r>
            <a:endParaRPr sz="1400" dirty="0"/>
          </a:p>
          <a:p>
            <a:pPr marL="457200" lvl="0" indent="-317500" algn="l" rtl="0">
              <a:lnSpc>
                <a:spcPct val="115000"/>
              </a:lnSpc>
              <a:spcBef>
                <a:spcPts val="0"/>
              </a:spcBef>
              <a:spcAft>
                <a:spcPts val="0"/>
              </a:spcAft>
              <a:buSzPts val="1400"/>
              <a:buFont typeface="Calibri"/>
              <a:buChar char="●"/>
            </a:pPr>
            <a:r>
              <a:rPr lang="hr" sz="1400" dirty="0"/>
              <a:t>Osobni podaci i mišljenja izražena u grupi su povjerljivi i ostaju unutar grupe.</a:t>
            </a:r>
            <a:endParaRPr sz="1400" dirty="0"/>
          </a:p>
          <a:p>
            <a:pPr marL="0" lvl="0" indent="0" algn="l" rtl="0">
              <a:lnSpc>
                <a:spcPct val="115000"/>
              </a:lnSpc>
              <a:spcBef>
                <a:spcPts val="1200"/>
              </a:spcBef>
              <a:spcAft>
                <a:spcPts val="1200"/>
              </a:spcAft>
              <a:buSzPts val="1100"/>
              <a:buNone/>
            </a:pPr>
            <a:endParaRPr dirty="0"/>
          </a:p>
        </p:txBody>
      </p:sp>
      <p:sp>
        <p:nvSpPr>
          <p:cNvPr id="166" name="Google Shape;166;g349a1326777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7500" algn="l" rtl="0">
              <a:lnSpc>
                <a:spcPct val="90000"/>
              </a:lnSpc>
              <a:spcBef>
                <a:spcPts val="0"/>
              </a:spcBef>
              <a:spcAft>
                <a:spcPts val="0"/>
              </a:spcAft>
              <a:buClr>
                <a:srgbClr val="2B454E"/>
              </a:buClr>
              <a:buSzPts val="1400"/>
              <a:buAutoNum type="arabicPeriod"/>
            </a:pPr>
            <a:r>
              <a:rPr lang="hr" sz="1400" dirty="0">
                <a:solidFill>
                  <a:srgbClr val="2B454E"/>
                </a:solidFill>
              </a:rPr>
              <a:t>Anketa za zagrijavanje:</a:t>
            </a:r>
            <a:endParaRPr sz="1400" dirty="0">
              <a:solidFill>
                <a:srgbClr val="2B454E"/>
              </a:solidFill>
            </a:endParaRPr>
          </a:p>
          <a:p>
            <a:pPr marL="457200" lvl="1" indent="0" algn="l" rtl="0">
              <a:lnSpc>
                <a:spcPct val="90000"/>
              </a:lnSpc>
              <a:spcBef>
                <a:spcPts val="0"/>
              </a:spcBef>
              <a:spcAft>
                <a:spcPts val="0"/>
              </a:spcAft>
              <a:buClr>
                <a:srgbClr val="2B454E"/>
              </a:buClr>
              <a:buSzPts val="1800"/>
              <a:buFont typeface="Arial"/>
              <a:buNone/>
            </a:pPr>
            <a:r>
              <a:rPr lang="hr" sz="1400" dirty="0">
                <a:solidFill>
                  <a:srgbClr val="1D1D1B"/>
                </a:solidFill>
              </a:rPr>
              <a:t>Koristite digitalni alat za provođenje interaktivne ankete (Mentimeter, Kahoot itd.) kako biste postavili pitanja o rodnoj zastupljenosti u informatici.</a:t>
            </a:r>
            <a:endParaRPr sz="1400" dirty="0">
              <a:solidFill>
                <a:srgbClr val="1D1D1B"/>
              </a:solidFill>
            </a:endParaRPr>
          </a:p>
          <a:p>
            <a:pPr marL="342900" lvl="0" indent="-228600" algn="l" rtl="0">
              <a:lnSpc>
                <a:spcPct val="90000"/>
              </a:lnSpc>
              <a:spcBef>
                <a:spcPts val="0"/>
              </a:spcBef>
              <a:spcAft>
                <a:spcPts val="0"/>
              </a:spcAft>
              <a:buClr>
                <a:srgbClr val="2B454E"/>
              </a:buClr>
              <a:buSzPts val="1800"/>
              <a:buFont typeface="Arial"/>
              <a:buNone/>
            </a:pPr>
            <a:endParaRPr sz="1400" dirty="0">
              <a:solidFill>
                <a:srgbClr val="2B454E"/>
              </a:solidFill>
            </a:endParaRPr>
          </a:p>
          <a:p>
            <a:pPr marL="342900" lvl="0" indent="-317500" algn="l" rtl="0">
              <a:lnSpc>
                <a:spcPct val="90000"/>
              </a:lnSpc>
              <a:spcBef>
                <a:spcPts val="0"/>
              </a:spcBef>
              <a:spcAft>
                <a:spcPts val="0"/>
              </a:spcAft>
              <a:buClr>
                <a:srgbClr val="2B454E"/>
              </a:buClr>
              <a:buSzPts val="1400"/>
              <a:buAutoNum type="arabicPeriod"/>
            </a:pPr>
            <a:r>
              <a:rPr lang="hr" sz="1400" dirty="0">
                <a:solidFill>
                  <a:srgbClr val="2B454E"/>
                </a:solidFill>
              </a:rPr>
              <a:t>Rasprava:</a:t>
            </a:r>
            <a:endParaRPr sz="1400" dirty="0">
              <a:solidFill>
                <a:srgbClr val="2B454E"/>
              </a:solidFill>
            </a:endParaRPr>
          </a:p>
          <a:p>
            <a:pPr marL="457200" lvl="1" indent="0" algn="l" rtl="0">
              <a:lnSpc>
                <a:spcPct val="90000"/>
              </a:lnSpc>
              <a:spcBef>
                <a:spcPts val="0"/>
              </a:spcBef>
              <a:spcAft>
                <a:spcPts val="0"/>
              </a:spcAft>
              <a:buClr>
                <a:srgbClr val="2B454E"/>
              </a:buClr>
              <a:buSzPts val="1800"/>
              <a:buFont typeface="Arial"/>
              <a:buNone/>
            </a:pPr>
            <a:r>
              <a:rPr lang="hr" sz="1400" dirty="0">
                <a:solidFill>
                  <a:srgbClr val="1D1D1B"/>
                </a:solidFill>
              </a:rPr>
              <a:t>Zamolite sudionike da podijele svoja iskustva ili percepcije o rodnoj zastupljenosti u vlastitim učionicama.</a:t>
            </a:r>
            <a:endParaRPr sz="1400" dirty="0"/>
          </a:p>
        </p:txBody>
      </p:sp>
      <p:sp>
        <p:nvSpPr>
          <p:cNvPr id="172" name="Google Shape;17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45e120be2b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hr" sz="1400" b="1" dirty="0">
                <a:solidFill>
                  <a:srgbClr val="1D1D1B"/>
                </a:solidFill>
              </a:rPr>
              <a:t>Istaknuite</a:t>
            </a:r>
            <a:r>
              <a:rPr lang="hr" sz="1400" dirty="0">
                <a:solidFill>
                  <a:srgbClr val="1D1D1B"/>
                </a:solidFill>
              </a:rPr>
              <a:t> rodne razlike u informatičkom obrazovanju i raspravite zašto je rodna uključivost važna.</a:t>
            </a:r>
            <a:endParaRPr sz="1400" dirty="0">
              <a:solidFill>
                <a:srgbClr val="1D1D1B"/>
              </a:solidFill>
            </a:endParaRPr>
          </a:p>
          <a:p>
            <a:pPr marL="457200" lvl="0" indent="-317500" algn="l" rtl="0">
              <a:lnSpc>
                <a:spcPct val="107916"/>
              </a:lnSpc>
              <a:spcBef>
                <a:spcPts val="1000"/>
              </a:spcBef>
              <a:spcAft>
                <a:spcPts val="0"/>
              </a:spcAft>
              <a:buClr>
                <a:srgbClr val="1D1D1B"/>
              </a:buClr>
              <a:buSzPts val="1400"/>
              <a:buFont typeface="Calibri"/>
              <a:buChar char="●"/>
            </a:pPr>
            <a:r>
              <a:rPr lang="hr" sz="1400" dirty="0">
                <a:solidFill>
                  <a:srgbClr val="1D1D1B"/>
                </a:solidFill>
              </a:rPr>
              <a:t>Žene čine samo jednu trećinu osoba u STEM području ( </a:t>
            </a:r>
            <a:r>
              <a:rPr lang="hr" sz="1400" u="sng" dirty="0">
                <a:solidFill>
                  <a:srgbClr val="1155CC"/>
                </a:solidFill>
                <a:hlinkClick r:id="rId3">
                  <a:extLst>
                    <a:ext uri="{A12FA001-AC4F-418D-AE19-62706E023703}">
                      <ahyp:hlinkClr xmlns:ahyp="http://schemas.microsoft.com/office/drawing/2018/hyperlinkcolor" val="tx"/>
                    </a:ext>
                  </a:extLst>
                </a:hlinkClick>
              </a:rPr>
              <a:t>Eurostat, 2022. </a:t>
            </a:r>
            <a:r>
              <a:rPr lang="hr" sz="1400" dirty="0">
                <a:solidFill>
                  <a:srgbClr val="1D1D1B"/>
                </a:solidFill>
              </a:rPr>
              <a:t>) i jednu petinu IT stručnjaka ( </a:t>
            </a:r>
            <a:r>
              <a:rPr lang="hr" sz="1400" u="sng" dirty="0">
                <a:solidFill>
                  <a:srgbClr val="1155CC"/>
                </a:solidFill>
                <a:hlinkClick r:id="rId4">
                  <a:extLst>
                    <a:ext uri="{A12FA001-AC4F-418D-AE19-62706E023703}">
                      <ahyp:hlinkClr xmlns:ahyp="http://schemas.microsoft.com/office/drawing/2018/hyperlinkcolor" val="tx"/>
                    </a:ext>
                  </a:extLst>
                </a:hlinkClick>
              </a:rPr>
              <a:t>Izvješće o napretku digitalnog desetljeća, 2024. </a:t>
            </a:r>
            <a:r>
              <a:rPr lang="hr" sz="1400" dirty="0">
                <a:solidFill>
                  <a:srgbClr val="1D1D1B"/>
                </a:solidFill>
              </a:rPr>
              <a:t>)</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U mlađoj dobi djevojčice obično postižu bolje rezultate od dječaka u informatici. Međutim, djevojčice obično gube interes za STEM predmete kako odrastaju ( </a:t>
            </a:r>
            <a:r>
              <a:rPr lang="hr" sz="1400" u="sng" dirty="0">
                <a:solidFill>
                  <a:srgbClr val="1155CC"/>
                </a:solidFill>
                <a:hlinkClick r:id="rId5">
                  <a:extLst>
                    <a:ext uri="{A12FA001-AC4F-418D-AE19-62706E023703}">
                      <ahyp:hlinkClr xmlns:ahyp="http://schemas.microsoft.com/office/drawing/2018/hyperlinkcolor" val="tx"/>
                    </a:ext>
                  </a:extLst>
                </a:hlinkClick>
              </a:rPr>
              <a:t>SheFigures, 2021 </a:t>
            </a:r>
            <a:r>
              <a:rPr lang="hr" sz="1400" dirty="0">
                <a:solidFill>
                  <a:srgbClr val="1D1D1B"/>
                </a:solidFill>
              </a:rPr>
              <a:t>).</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Čini se da interes za računarstvo i informatiku kod djevojčica naglo opada između 10. i 12. godine, s minimalnim oporavkom u kasnijim obrazovnim </a:t>
            </a:r>
            <a:r>
              <a:rPr lang="hr" sz="1400" dirty="0"/>
              <a:t>fazama ( </a:t>
            </a:r>
            <a:r>
              <a:rPr lang="hr" sz="1400" u="sng" dirty="0">
                <a:hlinkClick r:id="rId6"/>
              </a:rPr>
              <a:t>Ren, 2022. </a:t>
            </a:r>
            <a:r>
              <a:rPr lang="hr" sz="1400" dirty="0"/>
              <a:t>) .</a:t>
            </a:r>
            <a:endParaRPr sz="1400" dirty="0"/>
          </a:p>
          <a:p>
            <a:pPr marL="0" lvl="0" indent="0" algn="l" rtl="0">
              <a:lnSpc>
                <a:spcPct val="107916"/>
              </a:lnSpc>
              <a:spcBef>
                <a:spcPts val="1000"/>
              </a:spcBef>
              <a:spcAft>
                <a:spcPts val="1000"/>
              </a:spcAft>
              <a:buClr>
                <a:schemeClr val="dk1"/>
              </a:buClr>
              <a:buSzPts val="1100"/>
              <a:buFont typeface="Arial"/>
              <a:buNone/>
            </a:pPr>
            <a:r>
              <a:rPr lang="hr" sz="1400" b="1" dirty="0">
                <a:solidFill>
                  <a:srgbClr val="1D1D1B"/>
                </a:solidFill>
              </a:rPr>
              <a:t>Ishod: </a:t>
            </a:r>
            <a:r>
              <a:rPr lang="hr" sz="1400" dirty="0">
                <a:solidFill>
                  <a:srgbClr val="1D1D1B"/>
                </a:solidFill>
              </a:rPr>
              <a:t>Učitelji će imati dublje razumijevanje stvarnosti rodnih razlika i izazova u obrazovanju, posebno u vezi s informatikom i STEM obrazovanjem.</a:t>
            </a:r>
            <a:endParaRPr sz="1500" dirty="0"/>
          </a:p>
        </p:txBody>
      </p:sp>
      <p:sp>
        <p:nvSpPr>
          <p:cNvPr id="179" name="Google Shape;179;g345e120be2b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4baa110314_1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Povedite raspravu o čimbenicima koji doprinose rodnoj nejednakosti u informatici i STEM-u. Potaknite sudionike na kritičko razmišljanje i promišljanje o različitim slojevima utjecaja, od šireg društva do okruženja u učionici.</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Možete odabrati grupni aktivnost – kreiranje </a:t>
            </a:r>
            <a:r>
              <a:rPr lang="hr" sz="1400" i="1" dirty="0">
                <a:solidFill>
                  <a:srgbClr val="1D1D1B"/>
                </a:solidFill>
              </a:rPr>
              <a:t>mentalne mape </a:t>
            </a:r>
            <a:r>
              <a:rPr lang="hr" sz="1400" dirty="0">
                <a:solidFill>
                  <a:srgbClr val="1D1D1B"/>
                </a:solidFill>
              </a:rPr>
              <a:t>problema, organiziranu u četiri razine:</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hr" sz="1400" dirty="0">
                <a:solidFill>
                  <a:srgbClr val="1D1D1B"/>
                </a:solidFill>
              </a:rPr>
              <a:t>Društvena razina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hr" sz="1400" dirty="0">
                <a:solidFill>
                  <a:srgbClr val="1D1D1B"/>
                </a:solidFill>
              </a:rPr>
              <a:t>Razina cijele škole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hr" sz="1400" dirty="0">
                <a:solidFill>
                  <a:srgbClr val="1D1D1B"/>
                </a:solidFill>
              </a:rPr>
              <a:t>Interakcije učenika i nastavnika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hr" sz="1400" dirty="0">
                <a:solidFill>
                  <a:srgbClr val="1D1D1B"/>
                </a:solidFill>
              </a:rPr>
              <a:t>Dinamika vršnjaka u učionici</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endParaRPr lang="h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Za vođenje rasprave koristite sljedeće teme i objašnjenja:</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hr" sz="1400" b="1" dirty="0">
                <a:solidFill>
                  <a:srgbClr val="1D1D1B"/>
                </a:solidFill>
              </a:rPr>
              <a:t>Društveni čimbenici</a:t>
            </a:r>
            <a:endParaRPr sz="1400" b="1" dirty="0">
              <a:solidFill>
                <a:srgbClr val="1D1D1B"/>
              </a:solidFill>
            </a:endParaRPr>
          </a:p>
          <a:p>
            <a:pPr marL="0" lvl="0" indent="0" algn="l" rtl="0">
              <a:lnSpc>
                <a:spcPct val="107916"/>
              </a:lnSpc>
              <a:spcBef>
                <a:spcPts val="1000"/>
              </a:spcBef>
              <a:spcAft>
                <a:spcPts val="0"/>
              </a:spcAft>
              <a:buClr>
                <a:schemeClr val="dk1"/>
              </a:buClr>
              <a:buSzPts val="1100"/>
              <a:buFont typeface="Arial"/>
              <a:buNone/>
            </a:pPr>
            <a:r>
              <a:rPr lang="hr" sz="1400" dirty="0">
                <a:solidFill>
                  <a:srgbClr val="1D1D1B"/>
                </a:solidFill>
              </a:rPr>
              <a:t>Kulturne norme i obiteljska očekivanja oblikuju ideje učenika o spolu i izboru predmeta. Ove društvene poruke često sugeriraju da su dječaci prikladniji za predmete poput informatike, dok djevojčice nisu.</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Ključne točke:</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hr" sz="1400" dirty="0">
                <a:solidFill>
                  <a:srgbClr val="1D1D1B"/>
                </a:solidFill>
              </a:rPr>
              <a:t>Djevojke su često od malih nogu izložene stereotipima koji informatiku prikazuju kao „muško“ područje.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Te ideje mogu utjecati na njihovo samopouzdanje i interes čak i prije nego što uopće krenu na sat informatike.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Kada djevojčice vjeruju da su manje sposobne ili manje iskusne od dječaka u informatici, to ih može obeshrabriti da sudjeluju.</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Nedostatak svijesti o širokom rasponu karijera u IT-u (i vještinama koje su u njima uključene) može ograničiti njihovu motivaciju.</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Ovi čimbenici zajedno smanjuju povjerenje djevojčica u informatiku, slabe njihove karijerne težnje i otežavaju im da se zamisle u informatičkim ulogama.</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i="1" dirty="0">
                <a:solidFill>
                  <a:srgbClr val="1D1D1B"/>
                </a:solidFill>
              </a:rPr>
              <a:t>Poticaj za raspravu: </a:t>
            </a:r>
            <a:r>
              <a:rPr lang="hr" sz="1400" dirty="0">
                <a:solidFill>
                  <a:srgbClr val="1D1D1B"/>
                </a:solidFill>
              </a:rPr>
              <a:t>Možete li se sjetiti nekih poruka – kod kuće, u medijima ili u društvu – koje bi mogle obeshrabriti djevojke i učenike rodnih manjina da odaberu informatiku?</a:t>
            </a:r>
          </a:p>
          <a:p>
            <a:pPr marL="0" lvl="0" indent="0" algn="l" rtl="0">
              <a:lnSpc>
                <a:spcPct val="107916"/>
              </a:lnSpc>
              <a:spcBef>
                <a:spcPts val="1200"/>
              </a:spcBef>
              <a:spcAft>
                <a:spcPts val="0"/>
              </a:spcAft>
              <a:buClr>
                <a:schemeClr val="dk1"/>
              </a:buClr>
              <a:buSzPts val="1100"/>
              <a:buFont typeface="Arial"/>
              <a:buNone/>
            </a:pPr>
            <a:endParaRPr lang="hr" sz="1400" b="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b="0" dirty="0">
                <a:solidFill>
                  <a:srgbClr val="1D1D1B"/>
                </a:solidFill>
              </a:rPr>
              <a:t>B. </a:t>
            </a:r>
            <a:r>
              <a:rPr lang="hr" sz="1400" b="1" dirty="0">
                <a:solidFill>
                  <a:srgbClr val="1D1D1B"/>
                </a:solidFill>
              </a:rPr>
              <a:t>Razina cijele škole</a:t>
            </a:r>
            <a:endParaRPr sz="1400" b="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Na školskoj razini razgovarajte o utjecaju </a:t>
            </a:r>
            <a:r>
              <a:rPr lang="hr" sz="1400" i="1" dirty="0">
                <a:solidFill>
                  <a:srgbClr val="1D1D1B"/>
                </a:solidFill>
              </a:rPr>
              <a:t>skrivenog kurikuluma </a:t>
            </a:r>
            <a:r>
              <a:rPr lang="hr" sz="1400" dirty="0">
                <a:solidFill>
                  <a:srgbClr val="1D1D1B"/>
                </a:solidFill>
              </a:rPr>
              <a:t>- neizrečenih normi i vrijednosti koje se komuniciraju u svakodnevnom školskom životu.</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Ključne točke:</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hr" sz="1400" dirty="0">
                <a:solidFill>
                  <a:srgbClr val="1D1D1B"/>
                </a:solidFill>
              </a:rPr>
              <a:t>Škole mogu nenamjerno pojačavati rodne norme kroz materijale, očekivanja učitelja ili čak i to koji se učenici potiču na pohađanje određenih predmeta.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Ove suptilne poruke mogu oblikovati ideje učenika o vlastitim sposobnostima i potencijalnim karijerama.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Rodna ideologija u školama može utjecati na samopouzdanje učenika i dugoročnu motivaciju, posebno u odnosu na informatiku i STEM predmete.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Stavovi učitelja također utječu na to kako vršnjaci, pa čak i roditelji, percipiraju potencijal djevojčica i učenika iz rodnih manjina u informatici i STEM-u – to može stvoriti domino efekt.</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i="1" dirty="0">
                <a:solidFill>
                  <a:srgbClr val="1D1D1B"/>
                </a:solidFill>
              </a:rPr>
              <a:t>Poticaj za raspravu: </a:t>
            </a:r>
            <a:r>
              <a:rPr lang="hr" sz="1400" dirty="0">
                <a:solidFill>
                  <a:srgbClr val="1D1D1B"/>
                </a:solidFill>
              </a:rPr>
              <a:t>Koji su neki primjeri neizrečenih poruka koje škole mogu poslati o tome tko „pripada“ informatici ili znanosti?</a:t>
            </a:r>
          </a:p>
          <a:p>
            <a:pPr marL="0" lvl="0" indent="0" algn="l" rtl="0">
              <a:lnSpc>
                <a:spcPct val="107916"/>
              </a:lnSpc>
              <a:spcBef>
                <a:spcPts val="1200"/>
              </a:spcBef>
              <a:spcAft>
                <a:spcPts val="0"/>
              </a:spcAft>
              <a:buClr>
                <a:schemeClr val="dk1"/>
              </a:buClr>
              <a:buSzPts val="1100"/>
              <a:buFont typeface="Arial"/>
              <a:buNone/>
            </a:pPr>
            <a:endParaRPr lang="h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C. </a:t>
            </a:r>
            <a:r>
              <a:rPr lang="hr" sz="1400" b="1" dirty="0">
                <a:solidFill>
                  <a:srgbClr val="1D1D1B"/>
                </a:solidFill>
              </a:rPr>
              <a:t>Interakcije učenika i nastavnika</a:t>
            </a:r>
            <a:endParaRPr sz="1400" b="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Objasnite kako učitelji mogu utjecati na sudjelovanje učenika u informatici - čak i nenamjerno.</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Ključne točke:</a:t>
            </a:r>
            <a:endParaRPr sz="1400" dirty="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hr" sz="1400" dirty="0">
                <a:solidFill>
                  <a:srgbClr val="1D1D1B"/>
                </a:solidFill>
              </a:rPr>
              <a:t>Učitelji mogu (često nesvjesno) imati pristrana očekivanja o sposobnostima učenika i različito komunicirati s dječacima i djevojčicama u učionicama informatike ili STEM-a.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Na primjer, dječacima se mogu postavljati izazovnija pitanja, dok se djevojčicama pruža više pomoći ili se hvale za trud, a ne za sposobnost.</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Ovi obrasci mogu pojačati ideju da su dječaci „prirodno talentiraniji“ u tehničkim predmetima.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Djevojke i pripadnici rodnih manjina koje osjećaju da se prema njima postupa drugačije mogu početi osjećati da ne pripadaju tom području.</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i="1" dirty="0">
                <a:solidFill>
                  <a:srgbClr val="1D1D1B"/>
                </a:solidFill>
              </a:rPr>
              <a:t>Poticaj za raspravu: </a:t>
            </a:r>
            <a:r>
              <a:rPr lang="hr" sz="1400" dirty="0">
                <a:solidFill>
                  <a:srgbClr val="1D1D1B"/>
                </a:solidFill>
              </a:rPr>
              <a:t>Kakve vrste ponašanja u učionici ili stilova poučavanja mogle bi podržati ili obeshrabriti djevojčice i rodne manjine u bavljenju STEM-om. </a:t>
            </a:r>
          </a:p>
          <a:p>
            <a:pPr marL="0" lvl="0" indent="0" algn="l" rtl="0">
              <a:lnSpc>
                <a:spcPct val="107916"/>
              </a:lnSpc>
              <a:spcBef>
                <a:spcPts val="1200"/>
              </a:spcBef>
              <a:spcAft>
                <a:spcPts val="0"/>
              </a:spcAft>
              <a:buClr>
                <a:schemeClr val="dk1"/>
              </a:buClr>
              <a:buSzPts val="1100"/>
              <a:buFont typeface="Arial"/>
              <a:buNone/>
            </a:pPr>
            <a:endParaRPr lang="h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D. </a:t>
            </a:r>
            <a:r>
              <a:rPr lang="hr" sz="1400" b="1" dirty="0">
                <a:solidFill>
                  <a:srgbClr val="1D1D1B"/>
                </a:solidFill>
              </a:rPr>
              <a:t>Vršnjačka dinamika u učionici</a:t>
            </a:r>
            <a:endParaRPr sz="1400" b="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Društvena dinamika među učenicima može biti jednako utjecajna kao i interakcije između učitelja i učenika. Dinamika vršnjaka posebno je utjecajna za učenike u višem osnovnoškolskom obrazovanju, što je kritično razdoblje za djevojčice i učenike rodnih manjina koji gube interes za informatiku.</a:t>
            </a:r>
            <a:endParaRPr sz="1400"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hr" sz="1400" dirty="0">
                <a:solidFill>
                  <a:srgbClr val="1D1D1B"/>
                </a:solidFill>
              </a:rPr>
              <a:t>Ključne točke: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Vršnjačke grupe mogu same dodijeliti određene uloge u grupnim aktivnostima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Djevojke i rodne manjine mogu se suočiti s maltretiranjem, rodnim nekonformizmom ili isključenjem prilikom sudjelovanja u informatici.</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Seksističko </a:t>
            </a:r>
            <a:r>
              <a:rPr lang="hr" sz="1400" dirty="0" err="1">
                <a:solidFill>
                  <a:srgbClr val="1D1D1B"/>
                </a:solidFill>
              </a:rPr>
              <a:t>ponašanje </a:t>
            </a:r>
            <a:r>
              <a:rPr lang="hr" sz="1400" dirty="0">
                <a:solidFill>
                  <a:srgbClr val="1D1D1B"/>
                </a:solidFill>
              </a:rPr>
              <a:t>može stvoriti nesigurno ili negostoljubivo okruženje.</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Ova iskustva mogu obeshrabriti djevojke i druge marginalizirane učenike da nastave s informatikom i STEM predmetima.</a:t>
            </a:r>
            <a:endParaRPr sz="1400" dirty="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hr" sz="1400" dirty="0">
                <a:solidFill>
                  <a:srgbClr val="1D1D1B"/>
                </a:solidFill>
              </a:rPr>
              <a:t>Učitelji imaju važnu ulogu u reagiranju na isključujuća </a:t>
            </a:r>
            <a:r>
              <a:rPr lang="hr" sz="1400" dirty="0" err="1">
                <a:solidFill>
                  <a:srgbClr val="1D1D1B"/>
                </a:solidFill>
              </a:rPr>
              <a:t>ponašanja </a:t>
            </a:r>
            <a:r>
              <a:rPr lang="hr" sz="1400" dirty="0">
                <a:solidFill>
                  <a:srgbClr val="1D1D1B"/>
                </a:solidFill>
              </a:rPr>
              <a:t>i promicanju uključivih stavova</a:t>
            </a:r>
            <a:endParaRPr sz="1400" dirty="0">
              <a:solidFill>
                <a:srgbClr val="1D1D1B"/>
              </a:solidFill>
            </a:endParaRPr>
          </a:p>
          <a:p>
            <a:pPr marL="0" lvl="0" indent="0" algn="l" rtl="0">
              <a:lnSpc>
                <a:spcPct val="107916"/>
              </a:lnSpc>
              <a:spcBef>
                <a:spcPts val="1200"/>
              </a:spcBef>
              <a:spcAft>
                <a:spcPts val="1200"/>
              </a:spcAft>
              <a:buClr>
                <a:schemeClr val="dk1"/>
              </a:buClr>
              <a:buSzPts val="1100"/>
              <a:buFont typeface="Arial"/>
              <a:buNone/>
            </a:pPr>
            <a:r>
              <a:rPr lang="hr" sz="1400" i="1" dirty="0">
                <a:solidFill>
                  <a:srgbClr val="1D1D1B"/>
                </a:solidFill>
              </a:rPr>
              <a:t>Poticaj za raspravu: </a:t>
            </a:r>
            <a:r>
              <a:rPr lang="hr" sz="1400" dirty="0">
                <a:solidFill>
                  <a:srgbClr val="1D1D1B"/>
                </a:solidFill>
              </a:rPr>
              <a:t>Kakvu ulogu igraju kolege iz razreda u podržavanju ili odvraćanju drugih od informatike?</a:t>
            </a:r>
            <a:endParaRPr sz="1400" dirty="0">
              <a:solidFill>
                <a:srgbClr val="1D1D1B"/>
              </a:solidFill>
            </a:endParaRPr>
          </a:p>
        </p:txBody>
      </p:sp>
      <p:sp>
        <p:nvSpPr>
          <p:cNvPr id="206" name="Google Shape;206;g34baa110314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5.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srcRect/>
          <a:stretch/>
        </p:blipFill>
        <p:spPr>
          <a:xfrm>
            <a:off x="759995" y="6162238"/>
            <a:ext cx="1954590" cy="503682"/>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dirty="0" err="1">
                <a:solidFill>
                  <a:schemeClr val="dk1"/>
                </a:solidFill>
                <a:latin typeface="Calibri"/>
                <a:ea typeface="Calibri"/>
                <a:cs typeface="Calibri"/>
                <a:sym typeface="Calibri"/>
              </a:rPr>
              <a:t>Financirano</a:t>
            </a:r>
            <a:r>
              <a:rPr lang="en-US" sz="1050" b="0" i="0" u="none" strike="noStrike" cap="none" dirty="0">
                <a:solidFill>
                  <a:schemeClr val="dk1"/>
                </a:solidFill>
                <a:latin typeface="Calibri"/>
                <a:ea typeface="Calibri"/>
                <a:cs typeface="Calibri"/>
                <a:sym typeface="Calibri"/>
              </a:rPr>
              <a:t> od </a:t>
            </a:r>
            <a:r>
              <a:rPr lang="en-US" sz="1050" b="0" i="0" u="none" strike="noStrike" cap="none" dirty="0" err="1">
                <a:solidFill>
                  <a:schemeClr val="dk1"/>
                </a:solidFill>
                <a:latin typeface="Calibri"/>
                <a:ea typeface="Calibri"/>
                <a:cs typeface="Calibri"/>
                <a:sym typeface="Calibri"/>
              </a:rPr>
              <a:t>strane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Izneseni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mišljenja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međutim</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isključivo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autora</a:t>
            </a:r>
            <a:r>
              <a:rPr lang="en-US" sz="1050" b="0" i="0" u="none" strike="noStrike" cap="none" dirty="0">
                <a:solidFill>
                  <a:schemeClr val="dk1"/>
                </a:solidFill>
                <a:latin typeface="Calibri"/>
                <a:ea typeface="Calibri"/>
                <a:cs typeface="Calibri"/>
                <a:sym typeface="Calibri"/>
              </a:rPr>
              <a:t>/</a:t>
            </a:r>
            <a:r>
              <a:rPr lang="en-US" sz="1050" b="0" i="0" u="none" strike="noStrike" cap="none" dirty="0" err="1">
                <a:solidFill>
                  <a:schemeClr val="dk1"/>
                </a:solidFill>
                <a:latin typeface="Calibri"/>
                <a:ea typeface="Calibri"/>
                <a:cs typeface="Calibri"/>
                <a:sym typeface="Calibri"/>
              </a:rPr>
              <a:t>autorica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odražavaju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nužno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ili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Izvršne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agencije</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obrazovanje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kulturu</a:t>
            </a:r>
            <a:r>
              <a:rPr lang="en-US" sz="1050" b="0" i="0" u="none" strike="noStrike" cap="none" dirty="0">
                <a:solidFill>
                  <a:schemeClr val="dk1"/>
                </a:solidFill>
                <a:latin typeface="Calibri"/>
                <a:ea typeface="Calibri"/>
                <a:cs typeface="Calibri"/>
                <a:sym typeface="Calibri"/>
              </a:rPr>
              <a:t> (EACEA). Ni </a:t>
            </a:r>
            <a:r>
              <a:rPr lang="en-US" sz="1050" b="0" i="0" u="none" strike="noStrike" cap="none" dirty="0" err="1">
                <a:solidFill>
                  <a:schemeClr val="dk1"/>
                </a:solidFill>
                <a:latin typeface="Calibri"/>
                <a:ea typeface="Calibri"/>
                <a:cs typeface="Calibri"/>
                <a:sym typeface="Calibri"/>
              </a:rPr>
              <a:t>Europska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tijelo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koje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dodjeljuje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sredstva</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mogu</a:t>
            </a:r>
            <a:r>
              <a:rPr lang="en-US" sz="1050" b="0" i="0" u="none" strike="noStrike" cap="none" dirty="0">
                <a:solidFill>
                  <a:schemeClr val="dk1"/>
                </a:solidFill>
                <a:latin typeface="Calibri"/>
                <a:ea typeface="Calibri"/>
                <a:cs typeface="Calibri"/>
                <a:sym typeface="Calibri"/>
              </a:rPr>
              <a:t> se </a:t>
            </a:r>
            <a:r>
              <a:rPr lang="en-US" sz="1050" b="0" i="0" u="none" strike="noStrike" cap="none" dirty="0" err="1">
                <a:solidFill>
                  <a:schemeClr val="dk1"/>
                </a:solidFill>
                <a:latin typeface="Calibri"/>
                <a:ea typeface="Calibri"/>
                <a:cs typeface="Calibri"/>
                <a:sym typeface="Calibri"/>
              </a:rPr>
              <a:t>smatrati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odgovornima</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njih</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Broj</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projekta</a:t>
            </a:r>
            <a:r>
              <a:rPr lang="en-US" sz="105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112"/>
        <p:cNvGrpSpPr/>
        <p:nvPr/>
      </p:nvGrpSpPr>
      <p:grpSpPr>
        <a:xfrm>
          <a:off x="0" y="0"/>
          <a:ext cx="0" cy="0"/>
          <a:chOff x="0" y="0"/>
          <a:chExt cx="0" cy="0"/>
        </a:xfrm>
      </p:grpSpPr>
      <p:sp>
        <p:nvSpPr>
          <p:cNvPr id="113" name="Google Shape;113;g35774b28f35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g35774b28f35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15"/>
        <p:cNvGrpSpPr/>
        <p:nvPr/>
      </p:nvGrpSpPr>
      <p:grpSpPr>
        <a:xfrm>
          <a:off x="0" y="0"/>
          <a:ext cx="0" cy="0"/>
          <a:chOff x="0" y="0"/>
          <a:chExt cx="0" cy="0"/>
        </a:xfrm>
      </p:grpSpPr>
      <p:sp>
        <p:nvSpPr>
          <p:cNvPr id="116" name="Google Shape;116;g35774b28f35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7" name="Google Shape;117;g35774b28f35_0_80"/>
          <p:cNvPicPr preferRelativeResize="0"/>
          <p:nvPr/>
        </p:nvPicPr>
        <p:blipFill rotWithShape="1">
          <a:blip r:embed="rId2"/>
          <a:srcRect/>
          <a:stretch/>
        </p:blipFill>
        <p:spPr>
          <a:xfrm>
            <a:off x="1025498" y="6150701"/>
            <a:ext cx="1830180" cy="471623"/>
          </a:xfrm>
          <a:prstGeom prst="rect">
            <a:avLst/>
          </a:prstGeom>
          <a:noFill/>
          <a:ln>
            <a:noFill/>
          </a:ln>
        </p:spPr>
      </p:pic>
      <p:sp>
        <p:nvSpPr>
          <p:cNvPr id="118" name="Google Shape;118;g35774b28f35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119" name="Google Shape;119;g35774b28f35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0" name="Google Shape;120;g35774b28f35_0_80"/>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121" name="Google Shape;121;g35774b28f35_0_80"/>
          <p:cNvGrpSpPr/>
          <p:nvPr/>
        </p:nvGrpSpPr>
        <p:grpSpPr>
          <a:xfrm>
            <a:off x="2179811" y="4729766"/>
            <a:ext cx="7832078" cy="1110328"/>
            <a:chOff x="2179603" y="4888792"/>
            <a:chExt cx="7798544" cy="1110328"/>
          </a:xfrm>
        </p:grpSpPr>
        <p:pic>
          <p:nvPicPr>
            <p:cNvPr id="122" name="Google Shape;122;g35774b28f35_0_80"/>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123" name="Google Shape;123;g35774b28f35_0_80"/>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124" name="Google Shape;124;g35774b28f35_0_80"/>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125" name="Google Shape;125;g35774b28f35_0_80"/>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126" name="Google Shape;126;g35774b28f35_0_80"/>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127" name="Google Shape;127;g35774b28f35_0_80"/>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128" name="Google Shape;128;g35774b28f35_0_80"/>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129" name="Google Shape;129;g35774b28f35_0_80"/>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130" name="Google Shape;130;g35774b28f35_0_80"/>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131" name="Google Shape;131;g35774b28f35_0_80"/>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srcRect/>
          <a:stretch/>
        </p:blipFill>
        <p:spPr>
          <a:xfrm>
            <a:off x="759995" y="6162238"/>
            <a:ext cx="1954590" cy="503682"/>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srcRect/>
          <a:stretch/>
        </p:blipFill>
        <p:spPr>
          <a:xfrm>
            <a:off x="1025498" y="6150701"/>
            <a:ext cx="1830180" cy="471623"/>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4"/>
        <p:cNvGrpSpPr/>
        <p:nvPr/>
      </p:nvGrpSpPr>
      <p:grpSpPr>
        <a:xfrm>
          <a:off x="0" y="0"/>
          <a:ext cx="0" cy="0"/>
          <a:chOff x="0" y="0"/>
          <a:chExt cx="0" cy="0"/>
        </a:xfrm>
      </p:grpSpPr>
      <p:sp>
        <p:nvSpPr>
          <p:cNvPr id="65" name="Google Shape;65;g34d60cfd5f6_0_5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g34d60cfd5f6_0_5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7"/>
        <p:cNvGrpSpPr/>
        <p:nvPr/>
      </p:nvGrpSpPr>
      <p:grpSpPr>
        <a:xfrm>
          <a:off x="0" y="0"/>
          <a:ext cx="0" cy="0"/>
          <a:chOff x="0" y="0"/>
          <a:chExt cx="0" cy="0"/>
        </a:xfrm>
      </p:grpSpPr>
      <p:sp>
        <p:nvSpPr>
          <p:cNvPr id="68" name="Google Shape;68;g34d60cfd5f6_0_54"/>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9" name="Google Shape;69;g34d60cfd5f6_0_54"/>
          <p:cNvPicPr preferRelativeResize="0"/>
          <p:nvPr/>
        </p:nvPicPr>
        <p:blipFill rotWithShape="1">
          <a:blip r:embed="rId2"/>
          <a:srcRect/>
          <a:stretch/>
        </p:blipFill>
        <p:spPr>
          <a:xfrm>
            <a:off x="1025498" y="6150701"/>
            <a:ext cx="1830180" cy="471623"/>
          </a:xfrm>
          <a:prstGeom prst="rect">
            <a:avLst/>
          </a:prstGeom>
          <a:noFill/>
          <a:ln>
            <a:noFill/>
          </a:ln>
        </p:spPr>
      </p:pic>
      <p:sp>
        <p:nvSpPr>
          <p:cNvPr id="70" name="Google Shape;70;g34d60cfd5f6_0_54"/>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71" name="Google Shape;71;g34d60cfd5f6_0_54"/>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2" name="Google Shape;72;g34d60cfd5f6_0_54"/>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73" name="Google Shape;73;g34d60cfd5f6_0_54"/>
          <p:cNvGrpSpPr/>
          <p:nvPr/>
        </p:nvGrpSpPr>
        <p:grpSpPr>
          <a:xfrm>
            <a:off x="2179811" y="4729766"/>
            <a:ext cx="7832078" cy="1110328"/>
            <a:chOff x="2179603" y="4888792"/>
            <a:chExt cx="7798544" cy="1110328"/>
          </a:xfrm>
        </p:grpSpPr>
        <p:pic>
          <p:nvPicPr>
            <p:cNvPr id="74" name="Google Shape;74;g34d60cfd5f6_0_54"/>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75" name="Google Shape;75;g34d60cfd5f6_0_54"/>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76" name="Google Shape;76;g34d60cfd5f6_0_54"/>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77" name="Google Shape;77;g34d60cfd5f6_0_54"/>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78" name="Google Shape;78;g34d60cfd5f6_0_54"/>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79" name="Google Shape;79;g34d60cfd5f6_0_54"/>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80" name="Google Shape;80;g34d60cfd5f6_0_54"/>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81" name="Google Shape;81;g34d60cfd5f6_0_54"/>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82" name="Google Shape;82;g34d60cfd5f6_0_54"/>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83" name="Google Shape;83;g34d60cfd5f6_0_54"/>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90"/>
        <p:cNvGrpSpPr/>
        <p:nvPr/>
      </p:nvGrpSpPr>
      <p:grpSpPr>
        <a:xfrm>
          <a:off x="0" y="0"/>
          <a:ext cx="0" cy="0"/>
          <a:chOff x="0" y="0"/>
          <a:chExt cx="0" cy="0"/>
        </a:xfrm>
      </p:grpSpPr>
      <p:pic>
        <p:nvPicPr>
          <p:cNvPr id="91" name="Google Shape;91;g355a695ed3b_0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92" name="Google Shape;92;g355a695ed3b_0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3" name="Google Shape;93;g355a695ed3b_0_51"/>
          <p:cNvPicPr preferRelativeResize="0"/>
          <p:nvPr/>
        </p:nvPicPr>
        <p:blipFill rotWithShape="1">
          <a:blip r:embed="rId3"/>
          <a:srcRect/>
          <a:stretch/>
        </p:blipFill>
        <p:spPr>
          <a:xfrm>
            <a:off x="759995" y="6162238"/>
            <a:ext cx="1954590" cy="503682"/>
          </a:xfrm>
          <a:prstGeom prst="rect">
            <a:avLst/>
          </a:prstGeom>
          <a:noFill/>
          <a:ln>
            <a:noFill/>
          </a:ln>
        </p:spPr>
      </p:pic>
      <p:sp>
        <p:nvSpPr>
          <p:cNvPr id="94" name="Google Shape;94;g355a695ed3b_0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dirty="0" err="1">
                <a:solidFill>
                  <a:schemeClr val="dk1"/>
                </a:solidFill>
                <a:latin typeface="Calibri"/>
                <a:ea typeface="Calibri"/>
                <a:cs typeface="Calibri"/>
                <a:sym typeface="Calibri"/>
              </a:rPr>
              <a:t>Financirano</a:t>
            </a:r>
            <a:r>
              <a:rPr lang="en-US" sz="1050" b="0" i="0" u="none" strike="noStrike" cap="none" dirty="0">
                <a:solidFill>
                  <a:schemeClr val="dk1"/>
                </a:solidFill>
                <a:latin typeface="Calibri"/>
                <a:ea typeface="Calibri"/>
                <a:cs typeface="Calibri"/>
                <a:sym typeface="Calibri"/>
              </a:rPr>
              <a:t> od </a:t>
            </a:r>
            <a:r>
              <a:rPr lang="en-US" sz="1050" b="0" i="0" u="none" strike="noStrike" cap="none" dirty="0" err="1">
                <a:solidFill>
                  <a:schemeClr val="dk1"/>
                </a:solidFill>
                <a:latin typeface="Calibri"/>
                <a:ea typeface="Calibri"/>
                <a:cs typeface="Calibri"/>
                <a:sym typeface="Calibri"/>
              </a:rPr>
              <a:t>strane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Izneseni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mišljenja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međutim</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isključivo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autora</a:t>
            </a:r>
            <a:r>
              <a:rPr lang="en-US" sz="1050" b="0" i="0" u="none" strike="noStrike" cap="none" dirty="0">
                <a:solidFill>
                  <a:schemeClr val="dk1"/>
                </a:solidFill>
                <a:latin typeface="Calibri"/>
                <a:ea typeface="Calibri"/>
                <a:cs typeface="Calibri"/>
                <a:sym typeface="Calibri"/>
              </a:rPr>
              <a:t>/</a:t>
            </a:r>
            <a:r>
              <a:rPr lang="en-US" sz="1050" b="0" i="0" u="none" strike="noStrike" cap="none" dirty="0" err="1">
                <a:solidFill>
                  <a:schemeClr val="dk1"/>
                </a:solidFill>
                <a:latin typeface="Calibri"/>
                <a:ea typeface="Calibri"/>
                <a:cs typeface="Calibri"/>
                <a:sym typeface="Calibri"/>
              </a:rPr>
              <a:t>autorica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odražavaju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nužno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ili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Izvršne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agencije</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obrazovanje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kulturu</a:t>
            </a:r>
            <a:r>
              <a:rPr lang="en-US" sz="1050" b="0" i="0" u="none" strike="noStrike" cap="none" dirty="0">
                <a:solidFill>
                  <a:schemeClr val="dk1"/>
                </a:solidFill>
                <a:latin typeface="Calibri"/>
                <a:ea typeface="Calibri"/>
                <a:cs typeface="Calibri"/>
                <a:sym typeface="Calibri"/>
              </a:rPr>
              <a:t> (EACEA). Ni </a:t>
            </a:r>
            <a:r>
              <a:rPr lang="en-US" sz="1050" b="0" i="0" u="none" strike="noStrike" cap="none" dirty="0" err="1">
                <a:solidFill>
                  <a:schemeClr val="dk1"/>
                </a:solidFill>
                <a:latin typeface="Calibri"/>
                <a:ea typeface="Calibri"/>
                <a:cs typeface="Calibri"/>
                <a:sym typeface="Calibri"/>
              </a:rPr>
              <a:t>Europska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tijelo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koje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dodjeljuje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sredstva</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mogu</a:t>
            </a:r>
            <a:r>
              <a:rPr lang="en-US" sz="1050" b="0" i="0" u="none" strike="noStrike" cap="none" dirty="0">
                <a:solidFill>
                  <a:schemeClr val="dk1"/>
                </a:solidFill>
                <a:latin typeface="Calibri"/>
                <a:ea typeface="Calibri"/>
                <a:cs typeface="Calibri"/>
                <a:sym typeface="Calibri"/>
              </a:rPr>
              <a:t> se </a:t>
            </a:r>
            <a:r>
              <a:rPr lang="en-US" sz="1050" b="0" i="0" u="none" strike="noStrike" cap="none" dirty="0" err="1">
                <a:solidFill>
                  <a:schemeClr val="dk1"/>
                </a:solidFill>
                <a:latin typeface="Calibri"/>
                <a:ea typeface="Calibri"/>
                <a:cs typeface="Calibri"/>
                <a:sym typeface="Calibri"/>
              </a:rPr>
              <a:t>smatrati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odgovornima</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njih</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Broj</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projekta</a:t>
            </a:r>
            <a:r>
              <a:rPr lang="en-US" sz="105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95" name="Google Shape;95;g355a695ed3b_0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g355a695ed3b_0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7" name="Google Shape;97;g355a695ed3b_0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8" name="Google Shape;98;g355a695ed3b_0_51"/>
          <p:cNvPicPr preferRelativeResize="0"/>
          <p:nvPr/>
        </p:nvPicPr>
        <p:blipFill rotWithShape="1">
          <a:blip r:embed="rId4">
            <a:alphaModFix/>
          </a:blip>
          <a:srcRect/>
          <a:stretch/>
        </p:blipFill>
        <p:spPr>
          <a:xfrm>
            <a:off x="310896" y="331763"/>
            <a:ext cx="4020876"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99"/>
        <p:cNvGrpSpPr/>
        <p:nvPr/>
      </p:nvGrpSpPr>
      <p:grpSpPr>
        <a:xfrm>
          <a:off x="0" y="0"/>
          <a:ext cx="0" cy="0"/>
          <a:chOff x="0" y="0"/>
          <a:chExt cx="0" cy="0"/>
        </a:xfrm>
      </p:grpSpPr>
      <p:pic>
        <p:nvPicPr>
          <p:cNvPr id="100" name="Google Shape;100;g355a695ed3b_0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101" name="Google Shape;101;g355a695ed3b_0_60"/>
          <p:cNvPicPr preferRelativeResize="0"/>
          <p:nvPr/>
        </p:nvPicPr>
        <p:blipFill rotWithShape="1">
          <a:blip r:embed="rId3">
            <a:alphaModFix/>
          </a:blip>
          <a:srcRect/>
          <a:stretch/>
        </p:blipFill>
        <p:spPr>
          <a:xfrm>
            <a:off x="0" y="0"/>
            <a:ext cx="5135947" cy="6857999"/>
          </a:xfrm>
          <a:prstGeom prst="rect">
            <a:avLst/>
          </a:prstGeom>
          <a:noFill/>
          <a:ln>
            <a:noFill/>
          </a:ln>
        </p:spPr>
      </p:pic>
      <p:pic>
        <p:nvPicPr>
          <p:cNvPr id="102" name="Google Shape;102;g355a695ed3b_0_60"/>
          <p:cNvPicPr preferRelativeResize="0"/>
          <p:nvPr/>
        </p:nvPicPr>
        <p:blipFill rotWithShape="1">
          <a:blip r:embed="rId4">
            <a:alphaModFix/>
          </a:blip>
          <a:srcRect/>
          <a:stretch/>
        </p:blipFill>
        <p:spPr>
          <a:xfrm>
            <a:off x="310896" y="331763"/>
            <a:ext cx="4020876" cy="1101324"/>
          </a:xfrm>
          <a:prstGeom prst="rect">
            <a:avLst/>
          </a:prstGeom>
          <a:noFill/>
          <a:ln>
            <a:noFill/>
          </a:ln>
        </p:spPr>
      </p:pic>
      <p:sp>
        <p:nvSpPr>
          <p:cNvPr id="103" name="Google Shape;103;g355a695ed3b_0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4" name="Google Shape;104;g355a695ed3b_0_60"/>
          <p:cNvPicPr preferRelativeResize="0"/>
          <p:nvPr/>
        </p:nvPicPr>
        <p:blipFill rotWithShape="1">
          <a:blip r:embed="rId5"/>
          <a:srcRect/>
          <a:stretch/>
        </p:blipFill>
        <p:spPr>
          <a:xfrm>
            <a:off x="759995" y="6162238"/>
            <a:ext cx="1954590" cy="503682"/>
          </a:xfrm>
          <a:prstGeom prst="rect">
            <a:avLst/>
          </a:prstGeom>
          <a:noFill/>
          <a:ln>
            <a:noFill/>
          </a:ln>
        </p:spPr>
      </p:pic>
      <p:sp>
        <p:nvSpPr>
          <p:cNvPr id="105" name="Google Shape;105;g355a695ed3b_0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106" name="Google Shape;106;g355a695ed3b_0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g355a695ed3b_0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8" name="Google Shape;108;g355a695ed3b_0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1"/>
        <p:cNvGrpSpPr/>
        <p:nvPr/>
      </p:nvGrpSpPr>
      <p:grpSpPr>
        <a:xfrm>
          <a:off x="0" y="0"/>
          <a:ext cx="0" cy="0"/>
          <a:chOff x="0" y="0"/>
          <a:chExt cx="0" cy="0"/>
        </a:xfrm>
      </p:grpSpPr>
      <p:sp>
        <p:nvSpPr>
          <p:cNvPr id="62" name="Google Shape;62;g34d60cfd5f6_0_48"/>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63" name="Google Shape;63;g34d60cfd5f6_0_4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alpha val="48630"/>
          </a:srgbClr>
        </a:solidFill>
        <a:effectLst/>
      </p:bgPr>
    </p:bg>
    <p:spTree>
      <p:nvGrpSpPr>
        <p:cNvPr id="1" name="Shape 84"/>
        <p:cNvGrpSpPr/>
        <p:nvPr/>
      </p:nvGrpSpPr>
      <p:grpSpPr>
        <a:xfrm>
          <a:off x="0" y="0"/>
          <a:ext cx="0" cy="0"/>
          <a:chOff x="0" y="0"/>
          <a:chExt cx="0" cy="0"/>
        </a:xfrm>
      </p:grpSpPr>
      <p:sp>
        <p:nvSpPr>
          <p:cNvPr id="85" name="Google Shape;85;g355a695ed3b_0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g355a695ed3b_0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g355a695ed3b_0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g355a695ed3b_0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g355a695ed3b_0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109"/>
        <p:cNvGrpSpPr/>
        <p:nvPr/>
      </p:nvGrpSpPr>
      <p:grpSpPr>
        <a:xfrm>
          <a:off x="0" y="0"/>
          <a:ext cx="0" cy="0"/>
          <a:chOff x="0" y="0"/>
          <a:chExt cx="0" cy="0"/>
        </a:xfrm>
      </p:grpSpPr>
      <p:sp>
        <p:nvSpPr>
          <p:cNvPr id="110" name="Google Shape;110;g35774b28f35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111" name="Google Shape;111;g35774b28f35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hyperlink" Target="https://unesdoc.unesco.org/in/documentViewer.xhtml?v=2.1.196&amp;id=p::usmarcdef_0000253479&amp;file=/in/rest/annotationSVC/DownloadWatermarkedAttachment/attach_import_ccbcb480-54ca-46ab-8992-888ee40254b6%3F_%3D253479eng.pdf&amp;locale=en&amp;multi=true&amp;ark=/ark:/48223/pf0000253479/PDF/253479eng.pdf#%5B%7B%22num%22%3A242%2C%22gen%22%3A0%7D%2C%7B%22name%22%3A%22XYZ%22%7D%2C-3%2C842%2C0%5D"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nXd0-GQ6h2U"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ecb.europa.eu/ecb-and-you/youth-initiatives/girls_it_bootcamp/html/index.en.html"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https://girlswhocode.com/"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hyperlink" Target="https://unesdoc.unesco.org/ark:/48223/pf0000253479" TargetMode="External"/><Relationship Id="rId3" Type="http://schemas.openxmlformats.org/officeDocument/2006/relationships/hyperlink" Target="https://doi.org/10.1145/2983468.2983517" TargetMode="External"/><Relationship Id="rId7" Type="http://schemas.openxmlformats.org/officeDocument/2006/relationships/hyperlink" Target="https://unesdoc.unesco.org/ark:/48223/pf0000248254"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hyperlink" Target="https://www.stonewall.org.uk/resources/list-lgbtq-terms" TargetMode="External"/><Relationship Id="rId5" Type="http://schemas.openxmlformats.org/officeDocument/2006/relationships/hyperlink" Target="https://doi.org/10.1080/08993408.2010.527686" TargetMode="External"/><Relationship Id="rId4" Type="http://schemas.openxmlformats.org/officeDocument/2006/relationships/hyperlink" Target="https://doi.org/10.2766/260477"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doi.org/10.1007/s10639-020-10379-x" TargetMode="External"/><Relationship Id="rId3" Type="http://schemas.openxmlformats.org/officeDocument/2006/relationships/hyperlink" Target="https://digital-strategy.ec.europa.eu/en/policies/women-digital" TargetMode="External"/><Relationship Id="rId7" Type="http://schemas.openxmlformats.org/officeDocument/2006/relationships/hyperlink" Target="https://doi.org/10.1145/3568813.3600131"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op.europa.eu/en/web/eu-law-and-publications/publication-detail/-/publication/67d5a207-4da1-11ec-91ac-01aa75ed71a1" TargetMode="External"/><Relationship Id="rId5" Type="http://schemas.openxmlformats.org/officeDocument/2006/relationships/hyperlink" Target="https://doi.org/10.1007/s11528-022-00728-7"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5a695ed3b_0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hr-HR" noProof="0" dirty="0"/>
              <a:t>WP3: Obučavanje učitelja za autentično i rodno uključivo informatičko obrazovanje</a:t>
            </a:r>
          </a:p>
        </p:txBody>
      </p:sp>
      <p:sp>
        <p:nvSpPr>
          <p:cNvPr id="137" name="Google Shape;137;g355a695ed3b_0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lvl="0"/>
            <a:r>
              <a:rPr lang="hr-HR" noProof="0" dirty="0"/>
              <a:t>TINKER trening za učitelje koji poučavaju učenike starosti 10 do 12 godina</a:t>
            </a:r>
          </a:p>
          <a:p>
            <a:pPr marL="457200" lvl="0" indent="-406400" algn="l" rtl="0">
              <a:lnSpc>
                <a:spcPct val="90000"/>
              </a:lnSpc>
              <a:spcBef>
                <a:spcPts val="1000"/>
              </a:spcBef>
              <a:spcAft>
                <a:spcPts val="0"/>
              </a:spcAft>
              <a:buClr>
                <a:schemeClr val="dk1"/>
              </a:buClr>
              <a:buSzPts val="1600"/>
              <a:buNone/>
            </a:pPr>
            <a:endParaRPr lang="hr-HR"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34bc8fb6652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200" noProof="0" dirty="0">
                <a:solidFill>
                  <a:srgbClr val="FFFFFF"/>
                </a:solidFill>
              </a:rPr>
              <a:t>Razumijevanje rodne nejednakosti u informatičkom obrazovanju</a:t>
            </a:r>
            <a:endParaRPr lang="hr-HR" sz="4000" noProof="0" dirty="0">
              <a:solidFill>
                <a:srgbClr val="FFFFFF"/>
              </a:solidFill>
            </a:endParaRPr>
          </a:p>
        </p:txBody>
      </p:sp>
      <p:pic>
        <p:nvPicPr>
          <p:cNvPr id="221" name="Google Shape;221;g34bc8fb6652_0_17"/>
          <p:cNvPicPr preferRelativeResize="0"/>
          <p:nvPr/>
        </p:nvPicPr>
        <p:blipFill rotWithShape="1">
          <a:blip r:embed="rId3">
            <a:alphaModFix/>
          </a:blip>
          <a:srcRect/>
          <a:stretch/>
        </p:blipFill>
        <p:spPr>
          <a:xfrm>
            <a:off x="1429774" y="867375"/>
            <a:ext cx="9280924" cy="5519300"/>
          </a:xfrm>
          <a:prstGeom prst="rect">
            <a:avLst/>
          </a:prstGeom>
          <a:noFill/>
          <a:ln>
            <a:noFill/>
          </a:ln>
        </p:spPr>
      </p:pic>
      <p:sp>
        <p:nvSpPr>
          <p:cNvPr id="222" name="Google Shape;222;g34bc8fb6652_0_17"/>
          <p:cNvSpPr txBox="1"/>
          <p:nvPr/>
        </p:nvSpPr>
        <p:spPr>
          <a:xfrm>
            <a:off x="1429675" y="6310900"/>
            <a:ext cx="9280800" cy="61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hr-HR" sz="1000" b="0" i="0" u="none" strike="noStrike" cap="none" noProof="0" dirty="0">
                <a:solidFill>
                  <a:srgbClr val="000000"/>
                </a:solidFill>
                <a:latin typeface="Arial"/>
                <a:ea typeface="Arial"/>
                <a:cs typeface="Arial"/>
                <a:sym typeface="Arial"/>
              </a:rPr>
              <a:t>Izvor: </a:t>
            </a:r>
            <a:r>
              <a:rPr lang="hr-HR" sz="1000" b="0" i="0" u="sng" strike="noStrike" cap="none" noProof="0" dirty="0">
                <a:solidFill>
                  <a:schemeClr val="hlink"/>
                </a:solidFill>
                <a:latin typeface="Arial"/>
                <a:ea typeface="Arial"/>
                <a:cs typeface="Arial"/>
                <a:sym typeface="Arial"/>
                <a:hlinkClick r:id="rId4"/>
              </a:rPr>
              <a:t>UNESCO, 2017. </a:t>
            </a:r>
            <a:r>
              <a:rPr lang="hr-HR" sz="1000" b="0" i="0" u="none" strike="noStrike" cap="none" noProof="0" dirty="0">
                <a:solidFill>
                  <a:srgbClr val="000000"/>
                </a:solidFill>
                <a:latin typeface="Arial"/>
                <a:ea typeface="Arial"/>
                <a:cs typeface="Arial"/>
                <a:sym typeface="Arial"/>
              </a:rPr>
              <a:t>Dešifriranje </a:t>
            </a:r>
            <a:r>
              <a:rPr lang="hr-HR" sz="1000" b="0" i="1" u="none" strike="noStrike" cap="none" noProof="0" dirty="0">
                <a:solidFill>
                  <a:srgbClr val="000000"/>
                </a:solidFill>
                <a:highlight>
                  <a:srgbClr val="FFFFFF"/>
                </a:highlight>
                <a:latin typeface="Arial"/>
                <a:ea typeface="Arial"/>
                <a:cs typeface="Arial"/>
                <a:sym typeface="Arial"/>
              </a:rPr>
              <a:t>koda: Obrazovanje djevojčica i žena u znanosti, tehnologiji, inženjerstvu i matematici (STEM) </a:t>
            </a:r>
            <a:r>
              <a:rPr lang="hr-HR" sz="1000" b="0" i="0" u="none" strike="noStrike" cap="none" noProof="0" dirty="0">
                <a:solidFill>
                  <a:srgbClr val="000000"/>
                </a:solidFill>
                <a:highlight>
                  <a:srgbClr val="FFFFFF"/>
                </a:highlight>
                <a:latin typeface="Arial"/>
                <a:ea typeface="Arial"/>
                <a:cs typeface="Arial"/>
                <a:sym typeface="Arial"/>
              </a:rPr>
              <a:t>.</a:t>
            </a:r>
          </a:p>
          <a:p>
            <a:pPr marL="0" marR="0" lvl="0" indent="0" algn="l" rtl="0">
              <a:lnSpc>
                <a:spcPct val="100000"/>
              </a:lnSpc>
              <a:spcBef>
                <a:spcPts val="0"/>
              </a:spcBef>
              <a:spcAft>
                <a:spcPts val="0"/>
              </a:spcAft>
              <a:buClr>
                <a:srgbClr val="000000"/>
              </a:buClr>
              <a:buSzPts val="1000"/>
              <a:buFont typeface="Arial"/>
              <a:buNone/>
            </a:pPr>
            <a:endParaRPr lang="hr-HR" sz="1000" b="0" i="0" u="none" strike="noStrike" cap="none" noProof="0" dirty="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34baa110314_1_4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Rješavanje problema rodnih predrasuda</a:t>
            </a:r>
            <a:endParaRPr lang="hr-HR" sz="4400" noProof="0" dirty="0">
              <a:solidFill>
                <a:srgbClr val="FFFFFF"/>
              </a:solidFill>
            </a:endParaRPr>
          </a:p>
        </p:txBody>
      </p:sp>
      <p:sp>
        <p:nvSpPr>
          <p:cNvPr id="228" name="Google Shape;228;g34baa110314_1_40"/>
          <p:cNvSpPr txBox="1">
            <a:spLocks noGrp="1"/>
          </p:cNvSpPr>
          <p:nvPr>
            <p:ph type="body" idx="2"/>
          </p:nvPr>
        </p:nvSpPr>
        <p:spPr>
          <a:xfrm>
            <a:off x="97975" y="1170650"/>
            <a:ext cx="3576600" cy="1813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hr-HR" sz="2800" noProof="0" dirty="0">
                <a:solidFill>
                  <a:srgbClr val="16C45B"/>
                </a:solidFill>
              </a:rPr>
              <a:t>„Primjećujem svoju nesvjesnu rodnu pristranost.“</a:t>
            </a:r>
          </a:p>
          <a:p>
            <a:pPr marL="0" lvl="0" indent="0" algn="l" rtl="0">
              <a:lnSpc>
                <a:spcPct val="90000"/>
              </a:lnSpc>
              <a:spcBef>
                <a:spcPts val="0"/>
              </a:spcBef>
              <a:spcAft>
                <a:spcPts val="0"/>
              </a:spcAft>
              <a:buSzPts val="1800"/>
              <a:buNone/>
            </a:pPr>
            <a:endParaRPr lang="hr-HR" sz="2500" noProof="0" dirty="0"/>
          </a:p>
          <a:p>
            <a:pPr marL="0" lvl="0" indent="0" algn="l" rtl="0">
              <a:lnSpc>
                <a:spcPct val="90000"/>
              </a:lnSpc>
              <a:spcBef>
                <a:spcPts val="0"/>
              </a:spcBef>
              <a:spcAft>
                <a:spcPts val="0"/>
              </a:spcAft>
              <a:buSzPts val="1800"/>
              <a:buNone/>
            </a:pPr>
            <a:r>
              <a:rPr lang="hr-HR" sz="2000" noProof="0" dirty="0" err="1"/>
              <a:t>TEDxYouth</a:t>
            </a:r>
            <a:r>
              <a:rPr lang="hr-HR" sz="2000" noProof="0" dirty="0"/>
              <a:t> govor 17-godišnje učenice u Dublinu.</a:t>
            </a:r>
          </a:p>
        </p:txBody>
      </p:sp>
      <p:sp>
        <p:nvSpPr>
          <p:cNvPr id="229" name="Google Shape;229;g34baa110314_1_40"/>
          <p:cNvSpPr txBox="1">
            <a:spLocks noGrp="1"/>
          </p:cNvSpPr>
          <p:nvPr>
            <p:ph type="body" idx="2"/>
          </p:nvPr>
        </p:nvSpPr>
        <p:spPr>
          <a:xfrm>
            <a:off x="97975" y="5012975"/>
            <a:ext cx="12017400" cy="1670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hr-HR" sz="2300" b="1" noProof="0" dirty="0"/>
              <a:t>Pitanja za raspravu</a:t>
            </a:r>
            <a:endParaRPr lang="hr-HR" sz="2300" noProof="0" dirty="0"/>
          </a:p>
          <a:p>
            <a:pPr marL="457200" lvl="0" indent="-374650" algn="l" rtl="0">
              <a:lnSpc>
                <a:spcPct val="90000"/>
              </a:lnSpc>
              <a:spcBef>
                <a:spcPts val="0"/>
              </a:spcBef>
              <a:spcAft>
                <a:spcPts val="0"/>
              </a:spcAft>
              <a:buSzPts val="2300"/>
              <a:buChar char="●"/>
            </a:pPr>
            <a:r>
              <a:rPr lang="hr-HR" sz="2300" noProof="0" dirty="0"/>
              <a:t>Očekujete li drugačije ponašanje od dječaka i djevojčica?</a:t>
            </a:r>
          </a:p>
          <a:p>
            <a:pPr marL="457200" lvl="0" indent="-374650" algn="l" rtl="0">
              <a:lnSpc>
                <a:spcPct val="90000"/>
              </a:lnSpc>
              <a:spcBef>
                <a:spcPts val="0"/>
              </a:spcBef>
              <a:spcAft>
                <a:spcPts val="0"/>
              </a:spcAft>
              <a:buSzPts val="2300"/>
              <a:buChar char="●"/>
            </a:pPr>
            <a:r>
              <a:rPr lang="hr-HR" sz="2300" noProof="0" dirty="0"/>
              <a:t>Donosite li pretpostavke o tome kakav </a:t>
            </a:r>
            <a:r>
              <a:rPr lang="hr-HR" sz="2300" noProof="0" dirty="0" err="1"/>
              <a:t>kurikularni</a:t>
            </a:r>
            <a:r>
              <a:rPr lang="hr-HR" sz="2300" noProof="0" dirty="0"/>
              <a:t> sadržaj preferiraju dječaci i djevojčice?</a:t>
            </a:r>
          </a:p>
          <a:p>
            <a:pPr marL="457200" lvl="0" indent="-374650" algn="l" rtl="0">
              <a:lnSpc>
                <a:spcPct val="90000"/>
              </a:lnSpc>
              <a:spcBef>
                <a:spcPts val="0"/>
              </a:spcBef>
              <a:spcAft>
                <a:spcPts val="0"/>
              </a:spcAft>
              <a:buSzPts val="2300"/>
              <a:buChar char="●"/>
            </a:pPr>
            <a:r>
              <a:rPr lang="hr-HR" sz="2300" noProof="0" dirty="0"/>
              <a:t>Označavate li pojedince kao prirodno dobre u nekom predmetu?</a:t>
            </a:r>
          </a:p>
          <a:p>
            <a:pPr marL="457200" lvl="0" indent="-374650" algn="l" rtl="0">
              <a:lnSpc>
                <a:spcPct val="90000"/>
              </a:lnSpc>
              <a:spcBef>
                <a:spcPts val="0"/>
              </a:spcBef>
              <a:spcAft>
                <a:spcPts val="0"/>
              </a:spcAft>
              <a:buSzPts val="2300"/>
              <a:buChar char="●"/>
            </a:pPr>
            <a:r>
              <a:rPr lang="hr-HR" sz="2300" noProof="0" dirty="0"/>
              <a:t>Imate li jednaka očekivanja od djevojčica i dječaka?</a:t>
            </a:r>
          </a:p>
        </p:txBody>
      </p:sp>
      <p:pic>
        <p:nvPicPr>
          <p:cNvPr id="230" name="Google Shape;230;g34baa110314_1_40"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title="&quot;I Spy My Unconscious Gender Bias.&quot; | Georgina Dowling | TEDxYouth@DúnLaoghaire">
            <a:hlinkClick r:id="rId3"/>
          </p:cNvPr>
          <p:cNvPicPr preferRelativeResize="0"/>
          <p:nvPr/>
        </p:nvPicPr>
        <p:blipFill>
          <a:blip r:embed="rId4">
            <a:alphaModFix/>
          </a:blip>
          <a:stretch>
            <a:fillRect/>
          </a:stretch>
        </p:blipFill>
        <p:spPr>
          <a:xfrm>
            <a:off x="4006175" y="1018250"/>
            <a:ext cx="6709226" cy="3773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Effect transition="in" filter="fade">
                                      <p:cBhvr>
                                        <p:cTn id="7" dur="1000"/>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34baa110314_1_4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Jezik, resursi i procjene koji uključuju rodnu ravnopravnost</a:t>
            </a:r>
            <a:endParaRPr lang="hr-HR" sz="4400" noProof="0" dirty="0">
              <a:solidFill>
                <a:srgbClr val="FFFFFF"/>
              </a:solidFill>
            </a:endParaRPr>
          </a:p>
        </p:txBody>
      </p:sp>
      <p:sp>
        <p:nvSpPr>
          <p:cNvPr id="236" name="Google Shape;236;g34baa110314_1_47"/>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hr-HR" sz="2500" noProof="0" dirty="0"/>
              <a:t>Rodno neutralan jezik</a:t>
            </a:r>
          </a:p>
          <a:p>
            <a:pPr marL="457200" lvl="0" indent="-387350" algn="l" rtl="0">
              <a:lnSpc>
                <a:spcPct val="90000"/>
              </a:lnSpc>
              <a:spcBef>
                <a:spcPts val="0"/>
              </a:spcBef>
              <a:spcAft>
                <a:spcPts val="0"/>
              </a:spcAft>
              <a:buSzPts val="2500"/>
              <a:buChar char="●"/>
            </a:pPr>
            <a:endParaRPr lang="hr-HR" sz="2500" noProof="0" dirty="0"/>
          </a:p>
          <a:p>
            <a:pPr marL="457200" lvl="0" indent="-387350" algn="l" rtl="0">
              <a:lnSpc>
                <a:spcPct val="90000"/>
              </a:lnSpc>
              <a:spcBef>
                <a:spcPts val="0"/>
              </a:spcBef>
              <a:spcAft>
                <a:spcPts val="0"/>
              </a:spcAft>
              <a:buSzPts val="2500"/>
              <a:buChar char="●"/>
            </a:pPr>
            <a:r>
              <a:rPr lang="hr-HR" sz="2500" noProof="0" dirty="0"/>
              <a:t>Izbjegavanje rodnih pretpostavki i stereotipa</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Uvažavanje i poštivanje učenika</a:t>
            </a:r>
          </a:p>
          <a:p>
            <a:pPr marL="457200" lvl="0" indent="-387350" algn="l" rtl="0">
              <a:lnSpc>
                <a:spcPct val="90000"/>
              </a:lnSpc>
              <a:spcBef>
                <a:spcPts val="0"/>
              </a:spcBef>
              <a:spcAft>
                <a:spcPts val="0"/>
              </a:spcAft>
              <a:buSzPts val="2500"/>
              <a:buChar char="●"/>
            </a:pPr>
            <a:endParaRPr lang="hr-HR" sz="2500" noProof="0" dirty="0"/>
          </a:p>
          <a:p>
            <a:pPr marL="457200" lvl="0" indent="-387350" algn="l" rtl="0">
              <a:lnSpc>
                <a:spcPct val="90000"/>
              </a:lnSpc>
              <a:spcBef>
                <a:spcPts val="0"/>
              </a:spcBef>
              <a:spcAft>
                <a:spcPts val="0"/>
              </a:spcAft>
              <a:buSzPts val="2500"/>
              <a:buChar char="●"/>
            </a:pPr>
            <a:r>
              <a:rPr lang="hr-HR" sz="2500" noProof="0" dirty="0"/>
              <a:t>Raznolikost u korištenju primjera i uzora</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Korištenje primjera iz stvarnog svijeta koji pokazuju da muškarci nisu jedini</a:t>
            </a:r>
            <a:br>
              <a:rPr lang="hr-HR" sz="2500" noProof="0" dirty="0"/>
            </a:br>
            <a:r>
              <a:rPr lang="hr-HR" sz="2500" noProof="0" dirty="0"/>
              <a:t>koji čine razliku u informatici, znanosti i tehnologiji</a:t>
            </a:r>
          </a:p>
        </p:txBody>
      </p:sp>
      <p:sp>
        <p:nvSpPr>
          <p:cNvPr id="237" name="Google Shape;237;g34baa110314_1_47"/>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hr-HR" noProof="0" dirty="0"/>
              <a:t>Kako možemo raditi na rodnoj uključivosti?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Aktivnost 2: Rodno uključiv jezik u učionicama informatike</a:t>
            </a:r>
            <a:endParaRPr lang="hr-HR" sz="4400" noProof="0" dirty="0">
              <a:solidFill>
                <a:srgbClr val="FFFFFF"/>
              </a:solidFill>
            </a:endParaRPr>
          </a:p>
        </p:txBody>
      </p:sp>
      <p:sp>
        <p:nvSpPr>
          <p:cNvPr id="243" name="Google Shape;243;p3"/>
          <p:cNvSpPr txBox="1">
            <a:spLocks noGrp="1"/>
          </p:cNvSpPr>
          <p:nvPr>
            <p:ph type="body" idx="2"/>
          </p:nvPr>
        </p:nvSpPr>
        <p:spPr>
          <a:xfrm>
            <a:off x="97975" y="1891305"/>
            <a:ext cx="11944500" cy="18285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chemeClr val="accent4"/>
              </a:buClr>
              <a:buSzPts val="1800"/>
              <a:buNone/>
            </a:pPr>
            <a:r>
              <a:rPr lang="hr-HR" sz="2400" noProof="0" dirty="0">
                <a:solidFill>
                  <a:schemeClr val="accent4"/>
                </a:solidFill>
              </a:rPr>
              <a:t>Izdvojite deset minuta za čitanje primjera dijaloga u učionici, uputa za lekciju ili primjera povratnih informacija koje su vam dane.</a:t>
            </a:r>
          </a:p>
          <a:p>
            <a:pPr marL="0" lvl="1" indent="0" algn="l" rtl="0">
              <a:lnSpc>
                <a:spcPct val="90000"/>
              </a:lnSpc>
              <a:spcBef>
                <a:spcPts val="0"/>
              </a:spcBef>
              <a:spcAft>
                <a:spcPts val="0"/>
              </a:spcAft>
              <a:buClr>
                <a:schemeClr val="accent4"/>
              </a:buClr>
              <a:buSzPts val="1800"/>
              <a:buNone/>
            </a:pPr>
            <a:endParaRPr lang="hr-HR" sz="2400" noProof="0" dirty="0">
              <a:solidFill>
                <a:schemeClr val="accent4"/>
              </a:solidFill>
            </a:endParaRPr>
          </a:p>
          <a:p>
            <a:pPr marL="0" lvl="1" indent="0" algn="l" rtl="0">
              <a:lnSpc>
                <a:spcPct val="90000"/>
              </a:lnSpc>
              <a:spcBef>
                <a:spcPts val="0"/>
              </a:spcBef>
              <a:spcAft>
                <a:spcPts val="0"/>
              </a:spcAft>
              <a:buClr>
                <a:schemeClr val="accent4"/>
              </a:buClr>
              <a:buSzPts val="1800"/>
              <a:buNone/>
            </a:pPr>
            <a:r>
              <a:rPr lang="hr-HR" sz="2400" noProof="0" dirty="0">
                <a:solidFill>
                  <a:schemeClr val="accent4"/>
                </a:solidFill>
              </a:rPr>
              <a:t>Pokušajte prepoznati rodno pristran jezik ili </a:t>
            </a:r>
            <a:r>
              <a:rPr lang="hr-HR" sz="2400" noProof="0" dirty="0" err="1">
                <a:solidFill>
                  <a:schemeClr val="accent4"/>
                </a:solidFill>
              </a:rPr>
              <a:t>stereotipiranje</a:t>
            </a:r>
            <a:r>
              <a:rPr lang="hr-HR" sz="2400" noProof="0" dirty="0">
                <a:solidFill>
                  <a:schemeClr val="accent4"/>
                </a:solidFill>
              </a:rPr>
              <a:t> i uredite tekstove kako bi bili </a:t>
            </a:r>
            <a:r>
              <a:rPr lang="hr-HR" sz="2400" noProof="0" dirty="0" err="1">
                <a:solidFill>
                  <a:schemeClr val="accent4"/>
                </a:solidFill>
              </a:rPr>
              <a:t>uključiviji</a:t>
            </a:r>
            <a:r>
              <a:rPr lang="hr-HR" sz="2400" noProof="0" dirty="0">
                <a:solidFill>
                  <a:schemeClr val="accent4"/>
                </a:solidFill>
              </a:rPr>
              <a:t>.</a:t>
            </a:r>
            <a:endParaRPr lang="hr-HR" noProof="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34bc8fb6652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Normalizacija neuspjeha i poticanje ustrajnosti</a:t>
            </a:r>
            <a:endParaRPr lang="hr-HR" sz="4400" noProof="0" dirty="0">
              <a:solidFill>
                <a:srgbClr val="FFFFFF"/>
              </a:solidFill>
            </a:endParaRPr>
          </a:p>
        </p:txBody>
      </p:sp>
      <p:sp>
        <p:nvSpPr>
          <p:cNvPr id="249" name="Google Shape;249;g34bc8fb6652_0_0"/>
          <p:cNvSpPr txBox="1">
            <a:spLocks noGrp="1"/>
          </p:cNvSpPr>
          <p:nvPr>
            <p:ph type="body" idx="2"/>
          </p:nvPr>
        </p:nvSpPr>
        <p:spPr>
          <a:xfrm>
            <a:off x="97975" y="2431050"/>
            <a:ext cx="11695800" cy="40233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hr-HR" sz="2500" noProof="0" dirty="0"/>
              <a:t>Strah od neuspjeha je prepreka za učenike s niskim samopouzdanjem</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Djevojke češće pripisuju neuspjeh </a:t>
            </a:r>
            <a:r>
              <a:rPr lang="hr-HR" sz="2500" b="1" noProof="0" dirty="0"/>
              <a:t>nedostatku sposobnosti. </a:t>
            </a:r>
            <a:br>
              <a:rPr lang="hr-HR" sz="2500" noProof="0" dirty="0"/>
            </a:br>
            <a:r>
              <a:rPr lang="hr-HR" sz="2500" noProof="0" dirty="0"/>
              <a:t>Dječaci češće pripisuju neuspjeh </a:t>
            </a:r>
            <a:r>
              <a:rPr lang="hr-HR" sz="2500" b="1" noProof="0" dirty="0"/>
              <a:t>nedostatku pripreme ili truda.</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Ali pogreške su dio učenja - poput otklanjanja pogrešaka u programskom kodu!</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Potaknite upornost, a ne savršene odgovore</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Pokušaji i pogreške su vrijedan proces u programiranju: rješavanje problema, otklanjanje pogrešaka i revizija su sve dijelovi programerskog rada.</a:t>
            </a:r>
          </a:p>
        </p:txBody>
      </p:sp>
      <p:sp>
        <p:nvSpPr>
          <p:cNvPr id="250" name="Google Shape;250;g34bc8fb6652_0_0"/>
          <p:cNvSpPr txBox="1">
            <a:spLocks noGrp="1"/>
          </p:cNvSpPr>
          <p:nvPr>
            <p:ph type="body" idx="1"/>
          </p:nvPr>
        </p:nvSpPr>
        <p:spPr>
          <a:xfrm>
            <a:off x="-98555" y="11659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hr-HR" sz="3100" noProof="0" dirty="0"/>
              <a:t>Učimo radeći, a ponekad i kroz neuspjeh.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34bc8fb6652_0_1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Izvan učionice: poticanje angažmana u informatici</a:t>
            </a:r>
            <a:endParaRPr lang="hr-HR" sz="4400" noProof="0" dirty="0">
              <a:solidFill>
                <a:srgbClr val="FFFFFF"/>
              </a:solidFill>
            </a:endParaRPr>
          </a:p>
        </p:txBody>
      </p:sp>
      <p:sp>
        <p:nvSpPr>
          <p:cNvPr id="256" name="Google Shape;256;g34bc8fb6652_0_10"/>
          <p:cNvSpPr txBox="1">
            <a:spLocks noGrp="1"/>
          </p:cNvSpPr>
          <p:nvPr>
            <p:ph type="body" idx="2"/>
          </p:nvPr>
        </p:nvSpPr>
        <p:spPr>
          <a:xfrm>
            <a:off x="97975" y="1450625"/>
            <a:ext cx="119445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hr-HR" sz="2500" noProof="0" dirty="0"/>
              <a:t>Potaknite sudjelovanje u klubovima ili kampovima vezanim uz informatiku (npr. </a:t>
            </a:r>
            <a:r>
              <a:rPr lang="hr-HR" sz="2500" u="sng" noProof="0" dirty="0" err="1">
                <a:solidFill>
                  <a:schemeClr val="hlink"/>
                </a:solidFill>
                <a:hlinkClick r:id="rId3"/>
              </a:rPr>
              <a:t>Girls</a:t>
            </a:r>
            <a:r>
              <a:rPr lang="hr-HR" sz="2500" u="sng" noProof="0" dirty="0">
                <a:solidFill>
                  <a:schemeClr val="hlink"/>
                </a:solidFill>
                <a:hlinkClick r:id="rId3"/>
              </a:rPr>
              <a:t>' IT </a:t>
            </a:r>
            <a:r>
              <a:rPr lang="hr-HR" sz="2500" u="sng" noProof="0" dirty="0" err="1">
                <a:solidFill>
                  <a:schemeClr val="hlink"/>
                </a:solidFill>
                <a:hlinkClick r:id="rId3"/>
              </a:rPr>
              <a:t>Bootcamp</a:t>
            </a:r>
            <a:r>
              <a:rPr lang="hr-HR" sz="2500" u="sng" noProof="0" dirty="0">
                <a:solidFill>
                  <a:schemeClr val="hlink"/>
                </a:solidFill>
                <a:hlinkClick r:id="rId3"/>
              </a:rPr>
              <a:t> </a:t>
            </a:r>
            <a:r>
              <a:rPr lang="hr-HR" sz="2500" noProof="0" dirty="0"/>
              <a:t>, </a:t>
            </a:r>
            <a:r>
              <a:rPr lang="hr-HR" sz="2500" u="sng" noProof="0" dirty="0" err="1">
                <a:solidFill>
                  <a:schemeClr val="hlink"/>
                </a:solidFill>
                <a:hlinkClick r:id="rId4"/>
              </a:rPr>
              <a:t>Girls</a:t>
            </a:r>
            <a:r>
              <a:rPr lang="hr-HR" sz="2500" u="sng" noProof="0" dirty="0">
                <a:solidFill>
                  <a:schemeClr val="hlink"/>
                </a:solidFill>
                <a:hlinkClick r:id="rId4"/>
              </a:rPr>
              <a:t> Who </a:t>
            </a:r>
            <a:r>
              <a:rPr lang="hr-HR" sz="2500" u="sng" noProof="0" dirty="0" err="1">
                <a:solidFill>
                  <a:schemeClr val="hlink"/>
                </a:solidFill>
                <a:hlinkClick r:id="rId4"/>
              </a:rPr>
              <a:t>Code</a:t>
            </a:r>
            <a:r>
              <a:rPr lang="hr-HR" sz="2500" u="sng" noProof="0" dirty="0">
                <a:solidFill>
                  <a:schemeClr val="hlink"/>
                </a:solidFill>
                <a:hlinkClick r:id="rId4"/>
              </a:rPr>
              <a:t> </a:t>
            </a:r>
            <a:r>
              <a:rPr lang="hr-HR" sz="2500" noProof="0" dirty="0"/>
              <a:t>, klubovi robotike, kampovi kodiranja, </a:t>
            </a:r>
            <a:r>
              <a:rPr lang="hr-HR" sz="2500" noProof="0" dirty="0" err="1"/>
              <a:t>hackathoni</a:t>
            </a:r>
            <a:r>
              <a:rPr lang="hr-HR" sz="2500" noProof="0" dirty="0"/>
              <a:t>)</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Rano izlaganje kodiranju, robotici ili igrama rješavanja problema (u osnovnoškolskoj dobi) može potaknuti kasnije bavljenje informatikom</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Navedite primjere primjene informatike u stvarnom svijetu, uključujući visoko obrazovanje i mogućnosti karijere, znanstvena otkrića i tehnološke inovacije</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Istaknite primjene STEM-a koje su možda manje poznate, a mogle bi biti zanimljive učenicima, uključujući društvena pitanja, znanost o okolišu ili zdravstvo</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Uključite u nastavu gostujuće predavače poput bivših učenika i učenica koji su nastavili studirati informatiku ili raznolike stručnjake koji rade u tom području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34bf62e773a_0_0"/>
          <p:cNvSpPr txBox="1">
            <a:spLocks noGrp="1"/>
          </p:cNvSpPr>
          <p:nvPr>
            <p:ph type="title"/>
          </p:nvPr>
        </p:nvSpPr>
        <p:spPr>
          <a:xfrm>
            <a:off x="97975" y="81650"/>
            <a:ext cx="120939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2700" noProof="0" dirty="0">
                <a:solidFill>
                  <a:srgbClr val="FFFFFF"/>
                </a:solidFill>
              </a:rPr>
              <a:t>Pedagoške strategije: iskustveno učenje, eksperimentiranje i pristupi temeljeni na igri</a:t>
            </a:r>
            <a:endParaRPr lang="hr-HR" sz="2600" noProof="0" dirty="0">
              <a:solidFill>
                <a:srgbClr val="FFFFFF"/>
              </a:solidFill>
            </a:endParaRPr>
          </a:p>
        </p:txBody>
      </p:sp>
      <p:graphicFrame>
        <p:nvGraphicFramePr>
          <p:cNvPr id="262" name="Google Shape;262;g34bf62e773a_0_0"/>
          <p:cNvGraphicFramePr/>
          <p:nvPr>
            <p:extLst>
              <p:ext uri="{D42A27DB-BD31-4B8C-83A1-F6EECF244321}">
                <p14:modId xmlns:p14="http://schemas.microsoft.com/office/powerpoint/2010/main" val="2595794957"/>
              </p:ext>
            </p:extLst>
          </p:nvPr>
        </p:nvGraphicFramePr>
        <p:xfrm>
          <a:off x="928100" y="1301038"/>
          <a:ext cx="10335800" cy="4038985"/>
        </p:xfrm>
        <a:graphic>
          <a:graphicData uri="http://schemas.openxmlformats.org/drawingml/2006/table">
            <a:tbl>
              <a:tblPr>
                <a:noFill/>
                <a:tableStyleId>{60EFF265-5955-4D86-9A02-DCDF4EF2F3C6}</a:tableStyleId>
              </a:tblPr>
              <a:tblGrid>
                <a:gridCol w="3184525">
                  <a:extLst>
                    <a:ext uri="{9D8B030D-6E8A-4147-A177-3AD203B41FA5}">
                      <a16:colId xmlns:a16="http://schemas.microsoft.com/office/drawing/2014/main" val="20000"/>
                    </a:ext>
                  </a:extLst>
                </a:gridCol>
                <a:gridCol w="3659650">
                  <a:extLst>
                    <a:ext uri="{9D8B030D-6E8A-4147-A177-3AD203B41FA5}">
                      <a16:colId xmlns:a16="http://schemas.microsoft.com/office/drawing/2014/main" val="20001"/>
                    </a:ext>
                  </a:extLst>
                </a:gridCol>
                <a:gridCol w="3491625">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700"/>
                        <a:buFont typeface="Arial"/>
                        <a:buNone/>
                      </a:pPr>
                      <a:r>
                        <a:rPr lang="hr-HR" sz="1700" b="1" u="none" strike="noStrike" cap="none" noProof="0" dirty="0">
                          <a:solidFill>
                            <a:srgbClr val="FFFFFF"/>
                          </a:solidFill>
                        </a:rPr>
                        <a:t>Iskustveno </a:t>
                      </a:r>
                      <a:r>
                        <a:rPr lang="hr-HR" sz="1700" b="1" noProof="0" dirty="0">
                          <a:solidFill>
                            <a:srgbClr val="FFFFFF"/>
                          </a:solidFill>
                        </a:rPr>
                        <a:t>učenje</a:t>
                      </a:r>
                      <a:endParaRPr lang="hr-HR" sz="1700" b="1" u="none" strike="noStrike" cap="none" noProof="0" dirty="0">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hr-HR" sz="1700" b="1" u="none" strike="noStrike" cap="none" noProof="0" dirty="0">
                          <a:solidFill>
                            <a:srgbClr val="FFFFFF"/>
                          </a:solidFill>
                        </a:rPr>
                        <a:t>Istraživanje i eksperimentiranje</a:t>
                      </a: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hr-HR" sz="1700" b="1" noProof="0" dirty="0">
                          <a:solidFill>
                            <a:srgbClr val="FFFFFF"/>
                          </a:solidFill>
                        </a:rPr>
                        <a:t>Pristup zasnovan </a:t>
                      </a:r>
                      <a:r>
                        <a:rPr lang="hr-HR" sz="1700" b="1" u="none" strike="noStrike" cap="none" noProof="0" dirty="0">
                          <a:solidFill>
                            <a:srgbClr val="FFFFFF"/>
                          </a:solidFill>
                        </a:rPr>
                        <a:t>na igri​</a:t>
                      </a: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extLst>
                  <a:ext uri="{0D108BD9-81ED-4DB2-BD59-A6C34878D82A}">
                    <a16:rowId xmlns:a16="http://schemas.microsoft.com/office/drawing/2014/main" val="10000"/>
                  </a:ext>
                </a:extLst>
              </a:tr>
              <a:tr h="381000">
                <a:tc>
                  <a:txBody>
                    <a:bodyPr/>
                    <a:lstStyle/>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Učenje kroz iskustvo i refleksiju</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Primjena znanja u stvarnim scenarijima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Autentične i osobno značajne aktivnosti</a:t>
                      </a:r>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r>
                        <a:rPr lang="hr-HR" sz="1400" u="none" strike="noStrike" cap="none" noProof="0" dirty="0"/>
                        <a:t>Ciklični model motivacije:</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Prvi kontakt s temom</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Poticanje interesa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Održivost interesa</a:t>
                      </a:r>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Samostalno i razigrano istraživanje materijala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Otvorena istraga</a:t>
                      </a:r>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p>
                      <a:pPr marL="0" marR="0" lvl="0" indent="0" algn="l" rtl="0">
                        <a:lnSpc>
                          <a:spcPct val="115000"/>
                        </a:lnSpc>
                        <a:spcBef>
                          <a:spcPts val="0"/>
                        </a:spcBef>
                        <a:spcAft>
                          <a:spcPts val="0"/>
                        </a:spcAft>
                        <a:buClr>
                          <a:srgbClr val="000000"/>
                        </a:buClr>
                        <a:buSzPts val="1400"/>
                        <a:buFont typeface="Arial"/>
                        <a:buNone/>
                      </a:pPr>
                      <a:r>
                        <a:rPr lang="hr-HR" sz="1400" u="none" strike="noStrike" cap="none" noProof="0" dirty="0"/>
                        <a:t>Iterativni ciklus eksperimentiranja i interpretacije:</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Definiranje osobnih ciljeva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Provode eksperimente kako bi postigli svoje ciljeve</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Bilježe zapažanja i interpretacije na temelju tih rezultata</a:t>
                      </a:r>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Digitalne i analogne igre za informatiku</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Alternativno okruženje u učionici s visokim potencijalom za angažman</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Suradničke aktivnosti potiču društvenu interakciju</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Aktivno sudjelovanje može podržati dublje razumijevanje koncepata i primjena</a:t>
                      </a:r>
                    </a:p>
                    <a:p>
                      <a:pPr marL="457200" marR="0" lvl="0" indent="-317500" algn="l" rtl="0">
                        <a:lnSpc>
                          <a:spcPct val="115000"/>
                        </a:lnSpc>
                        <a:spcBef>
                          <a:spcPts val="0"/>
                        </a:spcBef>
                        <a:spcAft>
                          <a:spcPts val="0"/>
                        </a:spcAft>
                        <a:buClr>
                          <a:srgbClr val="000000"/>
                        </a:buClr>
                        <a:buSzPts val="1400"/>
                        <a:buFont typeface="Arial"/>
                        <a:buChar char="●"/>
                      </a:pPr>
                      <a:r>
                        <a:rPr lang="hr-HR" sz="1400" u="none" strike="noStrike" cap="none" noProof="0" dirty="0"/>
                        <a:t>Dizajn igara razvija računalno razmišljanje i informatičko znanje kroz kolaborativne, kreativne i narativne tehnike</a:t>
                      </a:r>
                    </a:p>
                    <a:p>
                      <a:pPr marL="0" marR="0" lvl="0" indent="0" algn="l" rtl="0">
                        <a:lnSpc>
                          <a:spcPct val="115000"/>
                        </a:lnSpc>
                        <a:spcBef>
                          <a:spcPts val="0"/>
                        </a:spcBef>
                        <a:spcAft>
                          <a:spcPts val="0"/>
                        </a:spcAft>
                        <a:buClr>
                          <a:srgbClr val="000000"/>
                        </a:buClr>
                        <a:buSzPts val="1400"/>
                        <a:buFont typeface="Arial"/>
                        <a:buNone/>
                      </a:pPr>
                      <a:endParaRPr lang="hr-HR" sz="1400" u="none" strike="noStrike" cap="none" noProof="0" dirty="0"/>
                    </a:p>
                  </a:txBody>
                  <a:tcPr marL="91425" marR="91425" marT="91425" marB="91425">
                    <a:lnT w="9525" cap="flat" cmpd="sng">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p:sp>
        <p:nvSpPr>
          <p:cNvPr id="263" name="Google Shape;263;g34bf62e773a_0_0"/>
          <p:cNvSpPr txBox="1"/>
          <p:nvPr/>
        </p:nvSpPr>
        <p:spPr>
          <a:xfrm>
            <a:off x="606000" y="6088975"/>
            <a:ext cx="10980000" cy="53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hr-HR" sz="1600" b="1" i="0" u="none" strike="noStrike" cap="none" noProof="0" dirty="0">
                <a:solidFill>
                  <a:srgbClr val="000000"/>
                </a:solidFill>
                <a:latin typeface="Arial"/>
                <a:ea typeface="Arial"/>
                <a:cs typeface="Arial"/>
                <a:sym typeface="Arial"/>
              </a:rPr>
              <a:t>Aktivnost 3: U grupama ćete izraditi nacrt plana lekcije za poučavanje teme iz vašeg nastavnog plana koristeći jedan od ovih pristupa. Svaka grupa će predstaviti svoj plan lekcije razredu.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Stvaranje uključivog okruženja u učionici</a:t>
            </a:r>
            <a:endParaRPr lang="hr-HR" sz="4400" noProof="0" dirty="0">
              <a:solidFill>
                <a:srgbClr val="FFFFFF"/>
              </a:solidFill>
            </a:endParaRPr>
          </a:p>
        </p:txBody>
      </p:sp>
      <p:pic>
        <p:nvPicPr>
          <p:cNvPr id="269" name="Google Shape;269;p6"/>
          <p:cNvPicPr preferRelativeResize="0"/>
          <p:nvPr/>
        </p:nvPicPr>
        <p:blipFill rotWithShape="1">
          <a:blip r:embed="rId3">
            <a:alphaModFix/>
          </a:blip>
          <a:srcRect/>
          <a:stretch/>
        </p:blipFill>
        <p:spPr>
          <a:xfrm>
            <a:off x="2607813" y="1580159"/>
            <a:ext cx="6924675" cy="4610100"/>
          </a:xfrm>
          <a:prstGeom prst="rect">
            <a:avLst/>
          </a:prstGeom>
          <a:noFill/>
          <a:ln>
            <a:noFill/>
          </a:ln>
        </p:spPr>
      </p:pic>
      <p:sp>
        <p:nvSpPr>
          <p:cNvPr id="270" name="Google Shape;270;p6"/>
          <p:cNvSpPr txBox="1">
            <a:spLocks noGrp="1"/>
          </p:cNvSpPr>
          <p:nvPr>
            <p:ph type="body" idx="1"/>
          </p:nvPr>
        </p:nvSpPr>
        <p:spPr>
          <a:xfrm>
            <a:off x="123745" y="1029347"/>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hr-HR" noProof="0" dirty="0"/>
              <a:t>Aktivnost 4: scenariji u učionici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9"/>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Sažetak: 8 elemenata rodne uključivosti</a:t>
            </a:r>
            <a:endParaRPr lang="hr-HR" sz="4400" noProof="0" dirty="0">
              <a:solidFill>
                <a:srgbClr val="FFFFFF"/>
              </a:solidFill>
            </a:endParaRPr>
          </a:p>
        </p:txBody>
      </p:sp>
      <p:sp>
        <p:nvSpPr>
          <p:cNvPr id="276" name="Google Shape;276;p29"/>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HR" noProof="0" dirty="0"/>
              <a:t>TINKER okvir opisuje 8 ključnih elemenata koji potiču rodnu uključivost:</a:t>
            </a:r>
            <a:br>
              <a:rPr lang="hr-HR" noProof="0" dirty="0"/>
            </a:br>
            <a:endParaRPr lang="hr-HR" noProof="0" dirty="0"/>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Raznolikiji uzori u STEM-u</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Materijali i jezik za učenje koji potiču rodnu ravnopravnost</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Pravedni angažman i uključenost u okruženjima za kolaborativno učenje</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Uključive interakcije u učionici</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Primjena STEM-a u stvarnom svijetu</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Poticanje istraživanja i primjene IT-a u stvarnom svijetu izvan učionice</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Normalizacija neuspjeha i poticanje ustrajnosti</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Raznolike strategije poučavanja</a:t>
            </a:r>
          </a:p>
          <a:p>
            <a:pPr marL="0" lvl="0" indent="0" algn="l" rtl="0">
              <a:lnSpc>
                <a:spcPct val="90000"/>
              </a:lnSpc>
              <a:spcBef>
                <a:spcPts val="0"/>
              </a:spcBef>
              <a:spcAft>
                <a:spcPts val="0"/>
              </a:spcAft>
              <a:buClr>
                <a:schemeClr val="accent4"/>
              </a:buClr>
              <a:buSzPts val="1800"/>
              <a:buNone/>
            </a:pPr>
            <a:endParaRPr lang="hr-HR" noProof="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34e6d97799b_0_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Razmišljanje i zaključak</a:t>
            </a:r>
            <a:endParaRPr lang="hr-HR" sz="4400" noProof="0" dirty="0">
              <a:solidFill>
                <a:srgbClr val="FFFFFF"/>
              </a:solidFill>
            </a:endParaRPr>
          </a:p>
        </p:txBody>
      </p:sp>
      <p:sp>
        <p:nvSpPr>
          <p:cNvPr id="282" name="Google Shape;282;g34e6d97799b_0_4"/>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HR" noProof="0" dirty="0"/>
              <a:t>Tijekom ove cjeline istraživali smo važnost rodno uključivog poučavanja u informatičkom obrazovanju. Ispitali smo kako se </a:t>
            </a:r>
            <a:r>
              <a:rPr lang="hr-HR" b="1" noProof="0" dirty="0"/>
              <a:t>rodne predrasude </a:t>
            </a:r>
            <a:r>
              <a:rPr lang="hr-HR" noProof="0" dirty="0"/>
              <a:t>mogu manifestirati u učionici, nastavnim materijalima i ocjenjivanju te raspravljali o strategijama za stvaranje pravednijeg i </a:t>
            </a:r>
            <a:r>
              <a:rPr lang="hr-HR" noProof="0" dirty="0" err="1"/>
              <a:t>podržavajućeg</a:t>
            </a:r>
            <a:r>
              <a:rPr lang="hr-HR" noProof="0" dirty="0"/>
              <a:t> okruženja za učenje.</a:t>
            </a:r>
          </a:p>
          <a:p>
            <a:pPr marL="0" lvl="0" indent="0" algn="l" rtl="0">
              <a:lnSpc>
                <a:spcPct val="90000"/>
              </a:lnSpc>
              <a:spcBef>
                <a:spcPts val="0"/>
              </a:spcBef>
              <a:spcAft>
                <a:spcPts val="0"/>
              </a:spcAft>
              <a:buClr>
                <a:schemeClr val="accent4"/>
              </a:buClr>
              <a:buSzPts val="1800"/>
              <a:buNone/>
            </a:pPr>
            <a:endParaRPr lang="hr-HR" noProof="0" dirty="0"/>
          </a:p>
          <a:p>
            <a:pPr marL="0" lvl="0" indent="0" algn="l" rtl="0">
              <a:lnSpc>
                <a:spcPct val="90000"/>
              </a:lnSpc>
              <a:spcBef>
                <a:spcPts val="0"/>
              </a:spcBef>
              <a:spcAft>
                <a:spcPts val="0"/>
              </a:spcAft>
              <a:buClr>
                <a:schemeClr val="accent4"/>
              </a:buClr>
              <a:buSzPts val="1800"/>
              <a:buNone/>
            </a:pPr>
            <a:r>
              <a:rPr lang="hr-HR" noProof="0" dirty="0"/>
              <a:t>Naučili smo </a:t>
            </a:r>
            <a:r>
              <a:rPr lang="hr-HR" b="1" noProof="0" dirty="0"/>
              <a:t>prepoznati uobičajene rodne predrasude </a:t>
            </a:r>
            <a:r>
              <a:rPr lang="hr-HR" noProof="0" dirty="0"/>
              <a:t>u informatičkom obrazovanju, poput nedovoljne zastupljenosti u primjerima, nejednakog sudjelovanja i rodnih pretpostavki u procjenama. Istražili smo kako </a:t>
            </a:r>
            <a:r>
              <a:rPr lang="hr-HR" b="1" noProof="0" dirty="0"/>
              <a:t>jezik koji uključuje rodnu ravnopravnost i raznoliki prikazi </a:t>
            </a:r>
            <a:r>
              <a:rPr lang="hr-HR" noProof="0" dirty="0"/>
              <a:t>mogu potaknuti pravednije okruženje za učenje. Također su se raspravljale </a:t>
            </a:r>
            <a:r>
              <a:rPr lang="hr-HR" b="1" noProof="0" dirty="0"/>
              <a:t>praktične intervencije u učionici</a:t>
            </a:r>
            <a:r>
              <a:rPr lang="hr-HR" noProof="0" dirty="0"/>
              <a:t>, uključujući strukturirano naizmjenično sudjelovanje, uravnotežene povratne informacije i rasprave temeljene na scenarijima, kako bi se potaknulo jednako sudjelovanje među učenicima.</a:t>
            </a:r>
          </a:p>
          <a:p>
            <a:pPr marL="0" lvl="0" indent="0" algn="l" rtl="0">
              <a:lnSpc>
                <a:spcPct val="90000"/>
              </a:lnSpc>
              <a:spcBef>
                <a:spcPts val="0"/>
              </a:spcBef>
              <a:spcAft>
                <a:spcPts val="0"/>
              </a:spcAft>
              <a:buClr>
                <a:schemeClr val="accent4"/>
              </a:buClr>
              <a:buSzPts val="1800"/>
              <a:buNone/>
            </a:pPr>
            <a:br>
              <a:rPr lang="hr-HR" noProof="0" dirty="0"/>
            </a:br>
            <a:endParaRPr lang="hr-HR" noProof="0" dirty="0"/>
          </a:p>
          <a:p>
            <a:pPr marL="0" lvl="0" indent="0" algn="l" rtl="0">
              <a:lnSpc>
                <a:spcPct val="90000"/>
              </a:lnSpc>
              <a:spcBef>
                <a:spcPts val="0"/>
              </a:spcBef>
              <a:spcAft>
                <a:spcPts val="0"/>
              </a:spcAft>
              <a:buClr>
                <a:schemeClr val="accent4"/>
              </a:buClr>
              <a:buSzPts val="1800"/>
              <a:buNone/>
            </a:pPr>
            <a:r>
              <a:rPr lang="hr-HR" b="1" noProof="0" dirty="0"/>
              <a:t>Pitanja za razmišljanje</a:t>
            </a:r>
            <a:br>
              <a:rPr lang="hr-HR" noProof="0" dirty="0"/>
            </a:br>
            <a:endParaRPr lang="hr-HR" noProof="0" dirty="0"/>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Jeste li danas naučili nešto o rodnoj uključivosti u informatici,  o čemu niste prethodno razmišljali?</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Koje se rodne predrasude najčešće pojavljuju u informatici?</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Koje strategiju iz ovog modula primjenjujete u svojoj učionici i zašto?</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Koje su dvije konkretne radnje koje možete poduzeti kako biste svoju nastavu informatike učinili </a:t>
            </a:r>
            <a:r>
              <a:rPr lang="hr-HR" noProof="0" dirty="0" err="1">
                <a:solidFill>
                  <a:srgbClr val="000000"/>
                </a:solidFill>
              </a:rPr>
              <a:t>uključivijom</a:t>
            </a:r>
            <a:r>
              <a:rPr lang="hr-HR" noProof="0" dirty="0">
                <a:solidFill>
                  <a:srgbClr val="000000"/>
                </a:solidFill>
              </a:rPr>
              <a:t>?</a:t>
            </a:r>
            <a:br>
              <a:rPr lang="hr-HR" noProof="0" dirty="0">
                <a:solidFill>
                  <a:srgbClr val="000000"/>
                </a:solidFill>
              </a:rPr>
            </a:br>
            <a:endParaRPr lang="hr-HR" noProof="0"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hr-HR" noProof="0" dirty="0">
                <a:solidFill>
                  <a:srgbClr val="000000"/>
                </a:solidFill>
              </a:rPr>
              <a:t>Očekujete li ikakve izazove u primjeni praksi koje uključuju rodnu ravnopravnost?</a:t>
            </a:r>
          </a:p>
          <a:p>
            <a:pPr marL="0" lvl="0" indent="0" algn="l" rtl="0">
              <a:lnSpc>
                <a:spcPct val="90000"/>
              </a:lnSpc>
              <a:spcBef>
                <a:spcPts val="0"/>
              </a:spcBef>
              <a:spcAft>
                <a:spcPts val="0"/>
              </a:spcAft>
              <a:buClr>
                <a:schemeClr val="accent4"/>
              </a:buClr>
              <a:buSzPts val="1800"/>
              <a:buNone/>
            </a:pPr>
            <a:endParaRPr lang="hr-HR" noProof="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55a695ed3b_0_4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hr-HR" noProof="0" dirty="0"/>
              <a:t>Modul 3: TINKER okvir - rodno uključiv pristup informatičkoj nastavi i vrednovanju</a:t>
            </a:r>
          </a:p>
        </p:txBody>
      </p:sp>
      <p:sp>
        <p:nvSpPr>
          <p:cNvPr id="143" name="Google Shape;143;g355a695ed3b_0_40"/>
          <p:cNvSpPr txBox="1">
            <a:spLocks noGrp="1"/>
          </p:cNvSpPr>
          <p:nvPr>
            <p:ph type="subTitle" idx="1"/>
          </p:nvPr>
        </p:nvSpPr>
        <p:spPr>
          <a:xfrm>
            <a:off x="401324" y="3651830"/>
            <a:ext cx="632926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hr-HR" noProof="0"/>
              <a:t>Cjelina </a:t>
            </a:r>
            <a:r>
              <a:rPr lang="hr-HR" noProof="0" dirty="0"/>
              <a:t>3.1: Značajke i primjeri rodno uključivih praksi u informatičkom obrazovanju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0"/>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rPr>
              <a:t>Domaća zadaća / Dodatni zadaci</a:t>
            </a:r>
            <a:endParaRPr lang="hr-HR" sz="4400" noProof="0" dirty="0">
              <a:solidFill>
                <a:srgbClr val="FFFFFF"/>
              </a:solidFill>
            </a:endParaRPr>
          </a:p>
        </p:txBody>
      </p:sp>
      <p:sp>
        <p:nvSpPr>
          <p:cNvPr id="288" name="Google Shape;288;p30"/>
          <p:cNvSpPr txBox="1">
            <a:spLocks noGrp="1"/>
          </p:cNvSpPr>
          <p:nvPr>
            <p:ph type="body" idx="2"/>
          </p:nvPr>
        </p:nvSpPr>
        <p:spPr>
          <a:xfrm>
            <a:off x="97969" y="1458954"/>
            <a:ext cx="11944350" cy="53174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HR" b="1" noProof="0" dirty="0"/>
              <a:t>Promatranje i refleksija u učionici </a:t>
            </a:r>
            <a:r>
              <a:rPr lang="hr-HR" noProof="0" dirty="0"/>
              <a:t>:</a:t>
            </a:r>
          </a:p>
          <a:p>
            <a:pPr marL="0" lvl="0" indent="0" algn="l" rtl="0">
              <a:lnSpc>
                <a:spcPct val="90000"/>
              </a:lnSpc>
              <a:spcBef>
                <a:spcPts val="0"/>
              </a:spcBef>
              <a:spcAft>
                <a:spcPts val="0"/>
              </a:spcAft>
              <a:buClr>
                <a:schemeClr val="accent4"/>
              </a:buClr>
              <a:buSzPts val="1800"/>
              <a:buNone/>
            </a:pPr>
            <a:r>
              <a:rPr lang="hr-HR" noProof="0" dirty="0"/>
              <a:t>Promatrajte jedan od vlastitih sati informatike i zabilježite o sudjelovanju učenika, distribuciji povratnih informacija i korištenju jezika. Nakon sata, razmislite o dinamici u učionici. Koristeći ono što ste naučili u ovoj cjelini napravite popis s postupcima koje biste mogli poduzeti kako biste svoju nastavu učinili </a:t>
            </a:r>
            <a:r>
              <a:rPr lang="hr-HR" noProof="0" dirty="0" err="1"/>
              <a:t>uključivijom</a:t>
            </a:r>
            <a:r>
              <a:rPr lang="hr-HR" noProof="0" dirty="0"/>
              <a:t>.</a:t>
            </a:r>
          </a:p>
          <a:p>
            <a:pPr marL="0" lvl="0" indent="0" algn="l" rtl="0">
              <a:lnSpc>
                <a:spcPct val="90000"/>
              </a:lnSpc>
              <a:spcBef>
                <a:spcPts val="0"/>
              </a:spcBef>
              <a:spcAft>
                <a:spcPts val="0"/>
              </a:spcAft>
              <a:buClr>
                <a:schemeClr val="accent4"/>
              </a:buClr>
              <a:buSzPts val="1800"/>
              <a:buNone/>
            </a:pPr>
            <a:endParaRPr lang="hr-HR" noProof="0" dirty="0"/>
          </a:p>
          <a:p>
            <a:pPr marL="0" lvl="0" indent="0" algn="l" rtl="0">
              <a:lnSpc>
                <a:spcPct val="90000"/>
              </a:lnSpc>
              <a:spcBef>
                <a:spcPts val="0"/>
              </a:spcBef>
              <a:spcAft>
                <a:spcPts val="0"/>
              </a:spcAft>
              <a:buClr>
                <a:schemeClr val="accent4"/>
              </a:buClr>
              <a:buSzPts val="1800"/>
              <a:buNone/>
            </a:pPr>
            <a:endParaRPr lang="hr-HR" noProof="0" dirty="0"/>
          </a:p>
          <a:p>
            <a:pPr marL="0" lvl="0" indent="0" algn="l" rtl="0">
              <a:lnSpc>
                <a:spcPct val="90000"/>
              </a:lnSpc>
              <a:spcBef>
                <a:spcPts val="0"/>
              </a:spcBef>
              <a:spcAft>
                <a:spcPts val="0"/>
              </a:spcAft>
              <a:buClr>
                <a:schemeClr val="accent4"/>
              </a:buClr>
              <a:buSzPts val="1800"/>
              <a:buNone/>
            </a:pPr>
            <a:r>
              <a:rPr lang="hr-HR" b="1" noProof="0" dirty="0"/>
              <a:t>Razvoj uključivog plana nastavne cjeline</a:t>
            </a:r>
            <a:r>
              <a:rPr lang="hr-HR" noProof="0" dirty="0"/>
              <a:t>:</a:t>
            </a:r>
          </a:p>
          <a:p>
            <a:pPr marL="0" lvl="0" indent="0" algn="l" rtl="0">
              <a:lnSpc>
                <a:spcPct val="90000"/>
              </a:lnSpc>
              <a:spcBef>
                <a:spcPts val="0"/>
              </a:spcBef>
              <a:spcAft>
                <a:spcPts val="0"/>
              </a:spcAft>
              <a:buClr>
                <a:schemeClr val="accent4"/>
              </a:buClr>
              <a:buSzPts val="1800"/>
              <a:buNone/>
            </a:pPr>
            <a:r>
              <a:rPr lang="hr-HR" noProof="0" dirty="0"/>
              <a:t>Osmislite mini plan nastavne cjeline (15-20 min) o odabranoj temi iz informatike, osiguravajući jezik koji uključuje rodnu ravnopravnost, raznolike primjere i pravedne metode ocjenjivanja. Pripremite kratko objašnjenje kako ta nastavna cjelina potiče uključivost.</a:t>
            </a:r>
          </a:p>
          <a:p>
            <a:pPr marL="0" lvl="0" indent="0" algn="l" rtl="0">
              <a:lnSpc>
                <a:spcPct val="90000"/>
              </a:lnSpc>
              <a:spcBef>
                <a:spcPts val="0"/>
              </a:spcBef>
              <a:spcAft>
                <a:spcPts val="0"/>
              </a:spcAft>
              <a:buClr>
                <a:schemeClr val="accent4"/>
              </a:buClr>
              <a:buSzPts val="1800"/>
              <a:buNone/>
            </a:pPr>
            <a:endParaRPr lang="hr-HR" noProof="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sz="3600" noProof="0" dirty="0">
                <a:solidFill>
                  <a:srgbClr val="FFFFFF"/>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Dodatni resursi</a:t>
            </a:r>
            <a:endParaRPr lang="hr-HR" sz="4400" noProof="0" dirty="0">
              <a:solidFill>
                <a:srgbClr val="FFFFFF"/>
              </a:solidFill>
            </a:endParaRPr>
          </a:p>
        </p:txBody>
      </p:sp>
      <p:sp>
        <p:nvSpPr>
          <p:cNvPr id="294" name="Google Shape;294;p23"/>
          <p:cNvSpPr txBox="1">
            <a:spLocks noGrp="1"/>
          </p:cNvSpPr>
          <p:nvPr>
            <p:ph type="body" idx="2"/>
          </p:nvPr>
        </p:nvSpPr>
        <p:spPr>
          <a:xfrm>
            <a:off x="97971" y="1101110"/>
            <a:ext cx="11944500" cy="5289300"/>
          </a:xfrm>
          <a:prstGeom prst="rect">
            <a:avLst/>
          </a:prstGeom>
          <a:noFill/>
          <a:ln>
            <a:noFill/>
          </a:ln>
        </p:spPr>
        <p:txBody>
          <a:bodyPr spcFirstLastPara="1" wrap="square" lIns="91425" tIns="45700" rIns="91425" bIns="45700" anchor="t" anchorCtr="0">
            <a:noAutofit/>
          </a:bodyPr>
          <a:lstStyle/>
          <a:p>
            <a:pPr marL="285750" lvl="0" indent="-266700">
              <a:spcBef>
                <a:spcPts val="0"/>
              </a:spcBef>
              <a:buSzPts val="1500"/>
              <a:buFont typeface="Calibri"/>
              <a:buChar char="•"/>
            </a:pPr>
            <a:r>
              <a:rPr lang="hr-HR" sz="1500" noProof="0" dirty="0" err="1">
                <a:solidFill>
                  <a:srgbClr val="1D1D1B"/>
                </a:solidFill>
              </a:rPr>
              <a:t>Dagienė</a:t>
            </a:r>
            <a:r>
              <a:rPr lang="hr-HR" sz="1500" noProof="0" dirty="0">
                <a:solidFill>
                  <a:srgbClr val="1D1D1B"/>
                </a:solidFill>
              </a:rPr>
              <a:t>, V., </a:t>
            </a:r>
            <a:r>
              <a:rPr lang="hr-HR" sz="1500" noProof="0" dirty="0" err="1">
                <a:solidFill>
                  <a:srgbClr val="1D1D1B"/>
                </a:solidFill>
              </a:rPr>
              <a:t>Stupurienė</a:t>
            </a:r>
            <a:r>
              <a:rPr lang="hr-HR" sz="1500" noProof="0" dirty="0">
                <a:solidFill>
                  <a:srgbClr val="1D1D1B"/>
                </a:solidFill>
              </a:rPr>
              <a:t>, G., &amp; </a:t>
            </a:r>
            <a:r>
              <a:rPr lang="hr-HR" sz="1500" noProof="0" dirty="0" err="1">
                <a:solidFill>
                  <a:srgbClr val="1D1D1B"/>
                </a:solidFill>
              </a:rPr>
              <a:t>Vinikienė</a:t>
            </a:r>
            <a:r>
              <a:rPr lang="hr-HR" sz="1500" noProof="0" dirty="0">
                <a:solidFill>
                  <a:srgbClr val="1D1D1B"/>
                </a:solidFill>
              </a:rPr>
              <a:t>, L. (2016.) ‘</a:t>
            </a:r>
            <a:r>
              <a:rPr lang="hr-HR" sz="1500" noProof="0" dirty="0" err="1">
                <a:solidFill>
                  <a:srgbClr val="1D1D1B"/>
                </a:solidFill>
              </a:rPr>
              <a:t>Promoting</a:t>
            </a:r>
            <a:r>
              <a:rPr lang="hr-HR" sz="1500" noProof="0" dirty="0">
                <a:solidFill>
                  <a:srgbClr val="1D1D1B"/>
                </a:solidFill>
              </a:rPr>
              <a:t> </a:t>
            </a:r>
            <a:r>
              <a:rPr lang="hr-HR" sz="1500" noProof="0" dirty="0" err="1">
                <a:solidFill>
                  <a:srgbClr val="1D1D1B"/>
                </a:solidFill>
              </a:rPr>
              <a:t>Inclusive</a:t>
            </a:r>
            <a:r>
              <a:rPr lang="hr-HR" sz="1500" noProof="0" dirty="0">
                <a:solidFill>
                  <a:srgbClr val="1D1D1B"/>
                </a:solidFill>
              </a:rPr>
              <a:t> </a:t>
            </a:r>
            <a:r>
              <a:rPr lang="hr-HR" sz="1500" noProof="0" dirty="0" err="1">
                <a:solidFill>
                  <a:srgbClr val="1D1D1B"/>
                </a:solidFill>
              </a:rPr>
              <a:t>Informatics</a:t>
            </a:r>
            <a:r>
              <a:rPr lang="hr-HR" sz="1500" noProof="0" dirty="0">
                <a:solidFill>
                  <a:srgbClr val="1D1D1B"/>
                </a:solidFill>
              </a:rPr>
              <a:t> </a:t>
            </a:r>
            <a:r>
              <a:rPr lang="hr-HR" sz="1500" noProof="0" dirty="0" err="1">
                <a:solidFill>
                  <a:srgbClr val="1D1D1B"/>
                </a:solidFill>
              </a:rPr>
              <a:t>Education</a:t>
            </a:r>
            <a:r>
              <a:rPr lang="hr-HR" sz="1500" noProof="0" dirty="0">
                <a:solidFill>
                  <a:srgbClr val="1D1D1B"/>
                </a:solidFill>
              </a:rPr>
              <a:t> </a:t>
            </a:r>
            <a:r>
              <a:rPr lang="hr-HR" sz="1500" noProof="0" dirty="0" err="1">
                <a:solidFill>
                  <a:srgbClr val="1D1D1B"/>
                </a:solidFill>
              </a:rPr>
              <a:t>Through</a:t>
            </a:r>
            <a:r>
              <a:rPr lang="hr-HR" sz="1500" noProof="0" dirty="0">
                <a:solidFill>
                  <a:srgbClr val="1D1D1B"/>
                </a:solidFill>
              </a:rPr>
              <a:t> </a:t>
            </a:r>
            <a:r>
              <a:rPr lang="hr-HR" sz="1500" noProof="0" dirty="0" err="1">
                <a:solidFill>
                  <a:srgbClr val="1D1D1B"/>
                </a:solidFill>
              </a:rPr>
              <a:t>the</a:t>
            </a:r>
            <a:r>
              <a:rPr lang="hr-HR" sz="1500" noProof="0" dirty="0">
                <a:solidFill>
                  <a:srgbClr val="1D1D1B"/>
                </a:solidFill>
              </a:rPr>
              <a:t> </a:t>
            </a:r>
            <a:r>
              <a:rPr lang="hr-HR" sz="1500" noProof="0" dirty="0" err="1">
                <a:solidFill>
                  <a:srgbClr val="1D1D1B"/>
                </a:solidFill>
              </a:rPr>
              <a:t>Bebras</a:t>
            </a:r>
            <a:r>
              <a:rPr lang="hr-HR" sz="1500" noProof="0" dirty="0">
                <a:solidFill>
                  <a:srgbClr val="1D1D1B"/>
                </a:solidFill>
              </a:rPr>
              <a:t> </a:t>
            </a:r>
            <a:r>
              <a:rPr lang="hr-HR" sz="1500" noProof="0" dirty="0" err="1">
                <a:solidFill>
                  <a:srgbClr val="1D1D1B"/>
                </a:solidFill>
              </a:rPr>
              <a:t>Challenge</a:t>
            </a:r>
            <a:r>
              <a:rPr lang="hr-HR" sz="1500" noProof="0" dirty="0">
                <a:solidFill>
                  <a:srgbClr val="1D1D1B"/>
                </a:solidFill>
              </a:rPr>
              <a:t> to All K-12 </a:t>
            </a:r>
            <a:r>
              <a:rPr lang="hr-HR" sz="1500" noProof="0" dirty="0" err="1">
                <a:solidFill>
                  <a:srgbClr val="1D1D1B"/>
                </a:solidFill>
              </a:rPr>
              <a:t>Students</a:t>
            </a:r>
            <a:r>
              <a:rPr lang="hr-HR" sz="1500" noProof="0" dirty="0">
                <a:solidFill>
                  <a:srgbClr val="1D1D1B"/>
                </a:solidFill>
              </a:rPr>
              <a:t>’, </a:t>
            </a:r>
            <a:r>
              <a:rPr lang="hr-HR" sz="1500" i="1" noProof="0" dirty="0" err="1">
                <a:solidFill>
                  <a:srgbClr val="1D1D1B"/>
                </a:solidFill>
              </a:rPr>
              <a:t>Proceedings</a:t>
            </a:r>
            <a:r>
              <a:rPr lang="hr-HR" sz="1500" i="1" noProof="0" dirty="0">
                <a:solidFill>
                  <a:srgbClr val="1D1D1B"/>
                </a:solidFill>
              </a:rPr>
              <a:t> </a:t>
            </a:r>
            <a:r>
              <a:rPr lang="hr-HR" sz="1500" i="1" noProof="0" dirty="0" err="1">
                <a:solidFill>
                  <a:srgbClr val="1D1D1B"/>
                </a:solidFill>
              </a:rPr>
              <a:t>of</a:t>
            </a:r>
            <a:r>
              <a:rPr lang="hr-HR" sz="1500" i="1" noProof="0" dirty="0">
                <a:solidFill>
                  <a:srgbClr val="1D1D1B"/>
                </a:solidFill>
              </a:rPr>
              <a:t> </a:t>
            </a:r>
            <a:r>
              <a:rPr lang="hr-HR" sz="1500" i="1" noProof="0" dirty="0" err="1">
                <a:solidFill>
                  <a:srgbClr val="1D1D1B"/>
                </a:solidFill>
              </a:rPr>
              <a:t>the</a:t>
            </a:r>
            <a:r>
              <a:rPr lang="hr-HR" sz="1500" i="1" noProof="0" dirty="0">
                <a:solidFill>
                  <a:srgbClr val="1D1D1B"/>
                </a:solidFill>
              </a:rPr>
              <a:t> 17th International </a:t>
            </a:r>
            <a:r>
              <a:rPr lang="hr-HR" sz="1500" i="1" noProof="0" dirty="0" err="1">
                <a:solidFill>
                  <a:srgbClr val="1D1D1B"/>
                </a:solidFill>
              </a:rPr>
              <a:t>Conference</a:t>
            </a:r>
            <a:r>
              <a:rPr lang="hr-HR" sz="1500" i="1" noProof="0" dirty="0">
                <a:solidFill>
                  <a:srgbClr val="1D1D1B"/>
                </a:solidFill>
              </a:rPr>
              <a:t> on Computer Systems </a:t>
            </a:r>
            <a:r>
              <a:rPr lang="hr-HR" sz="1500" i="1" noProof="0" dirty="0" err="1">
                <a:solidFill>
                  <a:srgbClr val="1D1D1B"/>
                </a:solidFill>
              </a:rPr>
              <a:t>and</a:t>
            </a:r>
            <a:r>
              <a:rPr lang="hr-HR" sz="1500" i="1" noProof="0" dirty="0">
                <a:solidFill>
                  <a:srgbClr val="1D1D1B"/>
                </a:solidFill>
              </a:rPr>
              <a:t> Technologies 2016</a:t>
            </a:r>
            <a:r>
              <a:rPr lang="hr-HR" sz="1500" noProof="0" dirty="0">
                <a:solidFill>
                  <a:srgbClr val="1D1D1B"/>
                </a:solidFill>
              </a:rPr>
              <a:t>, str. 407–414. </a:t>
            </a:r>
            <a:r>
              <a:rPr lang="hr-HR" sz="1500" u="sng" noProof="0" dirty="0">
                <a:solidFill>
                  <a:schemeClr val="hlink"/>
                </a:solidFill>
                <a:hlinkClick r:id="rId3"/>
              </a:rPr>
              <a:t>https://doi.org/10.1145/2983468.2983517</a:t>
            </a:r>
            <a:r>
              <a:rPr lang="hr-HR" sz="1500" noProof="0" dirty="0"/>
              <a:t> </a:t>
            </a:r>
          </a:p>
          <a:p>
            <a:pPr marL="285750" lvl="0" indent="-171450">
              <a:spcBef>
                <a:spcPts val="0"/>
              </a:spcBef>
            </a:pPr>
            <a:endParaRPr lang="hr-HR" sz="1500" noProof="0" dirty="0"/>
          </a:p>
          <a:p>
            <a:pPr marL="285750" lvl="0" indent="-266700">
              <a:spcBef>
                <a:spcPts val="0"/>
              </a:spcBef>
              <a:buSzPts val="1500"/>
              <a:buFont typeface="Calibri"/>
              <a:buChar char="•"/>
            </a:pPr>
            <a:r>
              <a:rPr lang="hr-HR" sz="1500" noProof="0" dirty="0" err="1">
                <a:solidFill>
                  <a:srgbClr val="1D1D1B"/>
                </a:solidFill>
              </a:rPr>
              <a:t>Evagorou</a:t>
            </a:r>
            <a:r>
              <a:rPr lang="hr-HR" sz="1500" noProof="0" dirty="0">
                <a:solidFill>
                  <a:srgbClr val="1D1D1B"/>
                </a:solidFill>
              </a:rPr>
              <a:t>, M., </a:t>
            </a:r>
            <a:r>
              <a:rPr lang="hr-HR" sz="1500" noProof="0" dirty="0" err="1">
                <a:solidFill>
                  <a:srgbClr val="1D1D1B"/>
                </a:solidFill>
              </a:rPr>
              <a:t>Puig</a:t>
            </a:r>
            <a:r>
              <a:rPr lang="hr-HR" sz="1500" noProof="0" dirty="0">
                <a:solidFill>
                  <a:srgbClr val="1D1D1B"/>
                </a:solidFill>
              </a:rPr>
              <a:t>, B., </a:t>
            </a:r>
            <a:r>
              <a:rPr lang="hr-HR" sz="1500" noProof="0" dirty="0" err="1">
                <a:solidFill>
                  <a:srgbClr val="1D1D1B"/>
                </a:solidFill>
              </a:rPr>
              <a:t>Bayram</a:t>
            </a:r>
            <a:r>
              <a:rPr lang="hr-HR" sz="1500" noProof="0" dirty="0">
                <a:solidFill>
                  <a:srgbClr val="1D1D1B"/>
                </a:solidFill>
              </a:rPr>
              <a:t>, D., &amp; </a:t>
            </a:r>
            <a:r>
              <a:rPr lang="hr-HR" sz="1500" noProof="0" dirty="0" err="1">
                <a:solidFill>
                  <a:srgbClr val="1D1D1B"/>
                </a:solidFill>
              </a:rPr>
              <a:t>Janeckova</a:t>
            </a:r>
            <a:r>
              <a:rPr lang="hr-HR" sz="1500" noProof="0" dirty="0">
                <a:solidFill>
                  <a:srgbClr val="1D1D1B"/>
                </a:solidFill>
              </a:rPr>
              <a:t>, H. (2024.) ‘</a:t>
            </a:r>
            <a:r>
              <a:rPr lang="hr-HR" sz="1500" noProof="0" dirty="0" err="1">
                <a:solidFill>
                  <a:srgbClr val="1D1D1B"/>
                </a:solidFill>
              </a:rPr>
              <a:t>Addressing</a:t>
            </a:r>
            <a:r>
              <a:rPr lang="hr-HR" sz="1500" noProof="0" dirty="0">
                <a:solidFill>
                  <a:srgbClr val="1D1D1B"/>
                </a:solidFill>
              </a:rPr>
              <a:t> </a:t>
            </a:r>
            <a:r>
              <a:rPr lang="hr-HR" sz="1500" noProof="0" dirty="0" err="1">
                <a:solidFill>
                  <a:srgbClr val="1D1D1B"/>
                </a:solidFill>
              </a:rPr>
              <a:t>the</a:t>
            </a:r>
            <a:r>
              <a:rPr lang="hr-HR" sz="1500" noProof="0" dirty="0">
                <a:solidFill>
                  <a:srgbClr val="1D1D1B"/>
                </a:solidFill>
              </a:rPr>
              <a:t> </a:t>
            </a:r>
            <a:r>
              <a:rPr lang="hr-HR" sz="1500" noProof="0" dirty="0" err="1">
                <a:solidFill>
                  <a:srgbClr val="1D1D1B"/>
                </a:solidFill>
              </a:rPr>
              <a:t>gender</a:t>
            </a:r>
            <a:r>
              <a:rPr lang="hr-HR" sz="1500" noProof="0" dirty="0">
                <a:solidFill>
                  <a:srgbClr val="1D1D1B"/>
                </a:solidFill>
              </a:rPr>
              <a:t> </a:t>
            </a:r>
            <a:r>
              <a:rPr lang="hr-HR" sz="1500" noProof="0" dirty="0" err="1">
                <a:solidFill>
                  <a:srgbClr val="1D1D1B"/>
                </a:solidFill>
              </a:rPr>
              <a:t>gap</a:t>
            </a:r>
            <a:r>
              <a:rPr lang="hr-HR" sz="1500" noProof="0" dirty="0">
                <a:solidFill>
                  <a:srgbClr val="1D1D1B"/>
                </a:solidFill>
              </a:rPr>
              <a:t> </a:t>
            </a:r>
            <a:r>
              <a:rPr lang="hr-HR" sz="1500" noProof="0" dirty="0" err="1">
                <a:solidFill>
                  <a:srgbClr val="1D1D1B"/>
                </a:solidFill>
              </a:rPr>
              <a:t>in</a:t>
            </a:r>
            <a:r>
              <a:rPr lang="hr-HR" sz="1500" noProof="0" dirty="0">
                <a:solidFill>
                  <a:srgbClr val="1D1D1B"/>
                </a:solidFill>
              </a:rPr>
              <a:t> STEM </a:t>
            </a:r>
            <a:r>
              <a:rPr lang="hr-HR" sz="1500" noProof="0" dirty="0" err="1">
                <a:solidFill>
                  <a:srgbClr val="1D1D1B"/>
                </a:solidFill>
              </a:rPr>
              <a:t>education</a:t>
            </a:r>
            <a:r>
              <a:rPr lang="hr-HR" sz="1500" noProof="0" dirty="0">
                <a:solidFill>
                  <a:srgbClr val="1D1D1B"/>
                </a:solidFill>
              </a:rPr>
              <a:t> </a:t>
            </a:r>
            <a:r>
              <a:rPr lang="hr-HR" sz="1500" noProof="0" dirty="0" err="1">
                <a:solidFill>
                  <a:srgbClr val="1D1D1B"/>
                </a:solidFill>
              </a:rPr>
              <a:t>across</a:t>
            </a:r>
            <a:r>
              <a:rPr lang="hr-HR" sz="1500" noProof="0" dirty="0">
                <a:solidFill>
                  <a:srgbClr val="1D1D1B"/>
                </a:solidFill>
              </a:rPr>
              <a:t> </a:t>
            </a:r>
            <a:r>
              <a:rPr lang="hr-HR" sz="1500" noProof="0" dirty="0" err="1">
                <a:solidFill>
                  <a:srgbClr val="1D1D1B"/>
                </a:solidFill>
              </a:rPr>
              <a:t>educational</a:t>
            </a:r>
            <a:r>
              <a:rPr lang="hr-HR" sz="1500" noProof="0" dirty="0">
                <a:solidFill>
                  <a:srgbClr val="1D1D1B"/>
                </a:solidFill>
              </a:rPr>
              <a:t> </a:t>
            </a:r>
            <a:r>
              <a:rPr lang="hr-HR" sz="1500" noProof="0" dirty="0" err="1">
                <a:solidFill>
                  <a:srgbClr val="1D1D1B"/>
                </a:solidFill>
              </a:rPr>
              <a:t>levels</a:t>
            </a:r>
            <a:r>
              <a:rPr lang="hr-HR" sz="1500" noProof="0" dirty="0">
                <a:solidFill>
                  <a:srgbClr val="1D1D1B"/>
                </a:solidFill>
              </a:rPr>
              <a:t>’, </a:t>
            </a:r>
            <a:r>
              <a:rPr lang="hr-HR" sz="1500" i="1" noProof="0" dirty="0">
                <a:solidFill>
                  <a:srgbClr val="1D1D1B"/>
                </a:solidFill>
              </a:rPr>
              <a:t>Luxembourg: </a:t>
            </a:r>
            <a:r>
              <a:rPr lang="hr-HR" sz="1500" i="1" noProof="0" dirty="0" err="1">
                <a:solidFill>
                  <a:srgbClr val="1D1D1B"/>
                </a:solidFill>
              </a:rPr>
              <a:t>Publications</a:t>
            </a:r>
            <a:r>
              <a:rPr lang="hr-HR" sz="1500" i="1" noProof="0" dirty="0">
                <a:solidFill>
                  <a:srgbClr val="1D1D1B"/>
                </a:solidFill>
              </a:rPr>
              <a:t> Office </a:t>
            </a:r>
            <a:r>
              <a:rPr lang="hr-HR" sz="1500" i="1" noProof="0" dirty="0" err="1">
                <a:solidFill>
                  <a:srgbClr val="1D1D1B"/>
                </a:solidFill>
              </a:rPr>
              <a:t>of</a:t>
            </a:r>
            <a:r>
              <a:rPr lang="hr-HR" sz="1500" i="1" noProof="0" dirty="0">
                <a:solidFill>
                  <a:srgbClr val="1D1D1B"/>
                </a:solidFill>
              </a:rPr>
              <a:t> </a:t>
            </a:r>
            <a:r>
              <a:rPr lang="hr-HR" sz="1500" i="1" noProof="0" dirty="0" err="1">
                <a:solidFill>
                  <a:srgbClr val="1D1D1B"/>
                </a:solidFill>
              </a:rPr>
              <a:t>the</a:t>
            </a:r>
            <a:r>
              <a:rPr lang="hr-HR" sz="1500" i="1" noProof="0" dirty="0">
                <a:solidFill>
                  <a:srgbClr val="1D1D1B"/>
                </a:solidFill>
              </a:rPr>
              <a:t> European Union</a:t>
            </a:r>
            <a:r>
              <a:rPr lang="hr-HR" sz="1500" noProof="0" dirty="0">
                <a:solidFill>
                  <a:srgbClr val="1D1D1B"/>
                </a:solidFill>
              </a:rPr>
              <a:t>.</a:t>
            </a:r>
            <a:r>
              <a:rPr lang="hr-HR" sz="1500" noProof="0" dirty="0"/>
              <a:t> </a:t>
            </a:r>
            <a:r>
              <a:rPr lang="hr-HR" sz="1500" u="sng" noProof="0" dirty="0">
                <a:solidFill>
                  <a:schemeClr val="hlink"/>
                </a:solidFill>
                <a:hlinkClick r:id="rId4"/>
              </a:rPr>
              <a:t>https://doi.org/10.2766/260477</a:t>
            </a:r>
            <a:r>
              <a:rPr lang="hr-HR" sz="1500" noProof="0" dirty="0"/>
              <a:t>  </a:t>
            </a:r>
          </a:p>
          <a:p>
            <a:pPr marL="285750" lvl="0" indent="-171450">
              <a:spcBef>
                <a:spcPts val="0"/>
              </a:spcBef>
            </a:pPr>
            <a:endParaRPr lang="hr-HR" sz="1500" noProof="0" dirty="0"/>
          </a:p>
          <a:p>
            <a:pPr marL="285750" lvl="0" indent="-266700">
              <a:spcBef>
                <a:spcPts val="0"/>
              </a:spcBef>
              <a:buSzPts val="1500"/>
              <a:buFont typeface="Calibri"/>
              <a:buChar char="•"/>
            </a:pPr>
            <a:r>
              <a:rPr lang="hr-HR" sz="1500" noProof="0" dirty="0" err="1">
                <a:solidFill>
                  <a:srgbClr val="1D1D1B"/>
                </a:solidFill>
              </a:rPr>
              <a:t>Koppi</a:t>
            </a:r>
            <a:r>
              <a:rPr lang="hr-HR" sz="1500" noProof="0" dirty="0">
                <a:solidFill>
                  <a:srgbClr val="1D1D1B"/>
                </a:solidFill>
              </a:rPr>
              <a:t>, T., </a:t>
            </a:r>
            <a:r>
              <a:rPr lang="hr-HR" sz="1500" noProof="0" dirty="0" err="1">
                <a:solidFill>
                  <a:srgbClr val="1D1D1B"/>
                </a:solidFill>
              </a:rPr>
              <a:t>Sheard</a:t>
            </a:r>
            <a:r>
              <a:rPr lang="hr-HR" sz="1500" noProof="0" dirty="0">
                <a:solidFill>
                  <a:srgbClr val="1D1D1B"/>
                </a:solidFill>
              </a:rPr>
              <a:t>, J., </a:t>
            </a:r>
            <a:r>
              <a:rPr lang="hr-HR" sz="1500" noProof="0" dirty="0" err="1">
                <a:solidFill>
                  <a:srgbClr val="1D1D1B"/>
                </a:solidFill>
              </a:rPr>
              <a:t>Naghdy</a:t>
            </a:r>
            <a:r>
              <a:rPr lang="hr-HR" sz="1500" noProof="0" dirty="0">
                <a:solidFill>
                  <a:srgbClr val="1D1D1B"/>
                </a:solidFill>
              </a:rPr>
              <a:t>, F., Edwards, S. L., &amp; </a:t>
            </a:r>
            <a:r>
              <a:rPr lang="hr-HR" sz="1500" noProof="0" dirty="0" err="1">
                <a:solidFill>
                  <a:srgbClr val="1D1D1B"/>
                </a:solidFill>
              </a:rPr>
              <a:t>Brookes</a:t>
            </a:r>
            <a:r>
              <a:rPr lang="hr-HR" sz="1500" noProof="0" dirty="0">
                <a:solidFill>
                  <a:srgbClr val="1D1D1B"/>
                </a:solidFill>
              </a:rPr>
              <a:t>, W. (2010.) ‘</a:t>
            </a:r>
            <a:r>
              <a:rPr lang="hr-HR" sz="1500" noProof="0" dirty="0" err="1">
                <a:solidFill>
                  <a:srgbClr val="1D1D1B"/>
                </a:solidFill>
              </a:rPr>
              <a:t>Towards</a:t>
            </a:r>
            <a:r>
              <a:rPr lang="hr-HR" sz="1500" noProof="0" dirty="0">
                <a:solidFill>
                  <a:srgbClr val="1D1D1B"/>
                </a:solidFill>
              </a:rPr>
              <a:t> a </a:t>
            </a:r>
            <a:r>
              <a:rPr lang="hr-HR" sz="1500" noProof="0" dirty="0" err="1">
                <a:solidFill>
                  <a:srgbClr val="1D1D1B"/>
                </a:solidFill>
              </a:rPr>
              <a:t>gender</a:t>
            </a:r>
            <a:r>
              <a:rPr lang="hr-HR" sz="1500" noProof="0" dirty="0">
                <a:solidFill>
                  <a:srgbClr val="1D1D1B"/>
                </a:solidFill>
              </a:rPr>
              <a:t> </a:t>
            </a:r>
            <a:r>
              <a:rPr lang="hr-HR" sz="1500" noProof="0" dirty="0" err="1">
                <a:solidFill>
                  <a:srgbClr val="1D1D1B"/>
                </a:solidFill>
              </a:rPr>
              <a:t>inclusive</a:t>
            </a:r>
            <a:r>
              <a:rPr lang="hr-HR" sz="1500" noProof="0" dirty="0">
                <a:solidFill>
                  <a:srgbClr val="1D1D1B"/>
                </a:solidFill>
              </a:rPr>
              <a:t> </a:t>
            </a:r>
            <a:r>
              <a:rPr lang="hr-HR" sz="1500" noProof="0" dirty="0" err="1">
                <a:solidFill>
                  <a:srgbClr val="1D1D1B"/>
                </a:solidFill>
              </a:rPr>
              <a:t>information</a:t>
            </a:r>
            <a:r>
              <a:rPr lang="hr-HR" sz="1500" noProof="0" dirty="0">
                <a:solidFill>
                  <a:srgbClr val="1D1D1B"/>
                </a:solidFill>
              </a:rPr>
              <a:t> </a:t>
            </a:r>
            <a:r>
              <a:rPr lang="hr-HR" sz="1500" noProof="0" dirty="0" err="1">
                <a:solidFill>
                  <a:srgbClr val="1D1D1B"/>
                </a:solidFill>
              </a:rPr>
              <a:t>and</a:t>
            </a:r>
            <a:r>
              <a:rPr lang="hr-HR" sz="1500" noProof="0" dirty="0">
                <a:solidFill>
                  <a:srgbClr val="1D1D1B"/>
                </a:solidFill>
              </a:rPr>
              <a:t> </a:t>
            </a:r>
            <a:r>
              <a:rPr lang="hr-HR" sz="1500" noProof="0" dirty="0" err="1">
                <a:solidFill>
                  <a:srgbClr val="1D1D1B"/>
                </a:solidFill>
              </a:rPr>
              <a:t>communications</a:t>
            </a:r>
            <a:r>
              <a:rPr lang="hr-HR" sz="1500" noProof="0" dirty="0">
                <a:solidFill>
                  <a:srgbClr val="1D1D1B"/>
                </a:solidFill>
              </a:rPr>
              <a:t> </a:t>
            </a:r>
            <a:r>
              <a:rPr lang="hr-HR" sz="1500" noProof="0" dirty="0" err="1">
                <a:solidFill>
                  <a:srgbClr val="1D1D1B"/>
                </a:solidFill>
              </a:rPr>
              <a:t>technology</a:t>
            </a:r>
            <a:r>
              <a:rPr lang="hr-HR" sz="1500" noProof="0" dirty="0">
                <a:solidFill>
                  <a:srgbClr val="1D1D1B"/>
                </a:solidFill>
              </a:rPr>
              <a:t> </a:t>
            </a:r>
            <a:r>
              <a:rPr lang="hr-HR" sz="1500" noProof="0" dirty="0" err="1">
                <a:solidFill>
                  <a:srgbClr val="1D1D1B"/>
                </a:solidFill>
              </a:rPr>
              <a:t>curriculum</a:t>
            </a:r>
            <a:r>
              <a:rPr lang="hr-HR" sz="1500" noProof="0" dirty="0">
                <a:solidFill>
                  <a:srgbClr val="1D1D1B"/>
                </a:solidFill>
              </a:rPr>
              <a:t>: A </a:t>
            </a:r>
            <a:r>
              <a:rPr lang="hr-HR" sz="1500" noProof="0" dirty="0" err="1">
                <a:solidFill>
                  <a:srgbClr val="1D1D1B"/>
                </a:solidFill>
              </a:rPr>
              <a:t>perspective</a:t>
            </a:r>
            <a:r>
              <a:rPr lang="hr-HR" sz="1500" noProof="0" dirty="0">
                <a:solidFill>
                  <a:srgbClr val="1D1D1B"/>
                </a:solidFill>
              </a:rPr>
              <a:t> </a:t>
            </a:r>
            <a:r>
              <a:rPr lang="hr-HR" sz="1500" noProof="0" dirty="0" err="1">
                <a:solidFill>
                  <a:srgbClr val="1D1D1B"/>
                </a:solidFill>
              </a:rPr>
              <a:t>from</a:t>
            </a:r>
            <a:r>
              <a:rPr lang="hr-HR" sz="1500" noProof="0" dirty="0">
                <a:solidFill>
                  <a:srgbClr val="1D1D1B"/>
                </a:solidFill>
              </a:rPr>
              <a:t> </a:t>
            </a:r>
            <a:r>
              <a:rPr lang="hr-HR" sz="1500" noProof="0" dirty="0" err="1">
                <a:solidFill>
                  <a:srgbClr val="1D1D1B"/>
                </a:solidFill>
              </a:rPr>
              <a:t>graduates</a:t>
            </a:r>
            <a:r>
              <a:rPr lang="hr-HR" sz="1500" noProof="0" dirty="0">
                <a:solidFill>
                  <a:srgbClr val="1D1D1B"/>
                </a:solidFill>
              </a:rPr>
              <a:t> </a:t>
            </a:r>
            <a:r>
              <a:rPr lang="hr-HR" sz="1500" noProof="0" dirty="0" err="1">
                <a:solidFill>
                  <a:srgbClr val="1D1D1B"/>
                </a:solidFill>
              </a:rPr>
              <a:t>in</a:t>
            </a:r>
            <a:r>
              <a:rPr lang="hr-HR" sz="1500" noProof="0" dirty="0">
                <a:solidFill>
                  <a:srgbClr val="1D1D1B"/>
                </a:solidFill>
              </a:rPr>
              <a:t> </a:t>
            </a:r>
            <a:r>
              <a:rPr lang="hr-HR" sz="1500" noProof="0" dirty="0" err="1">
                <a:solidFill>
                  <a:srgbClr val="1D1D1B"/>
                </a:solidFill>
              </a:rPr>
              <a:t>the</a:t>
            </a:r>
            <a:r>
              <a:rPr lang="hr-HR" sz="1500" noProof="0" dirty="0">
                <a:solidFill>
                  <a:srgbClr val="1D1D1B"/>
                </a:solidFill>
              </a:rPr>
              <a:t> </a:t>
            </a:r>
            <a:r>
              <a:rPr lang="hr-HR" sz="1500" noProof="0" dirty="0" err="1">
                <a:solidFill>
                  <a:srgbClr val="1D1D1B"/>
                </a:solidFill>
              </a:rPr>
              <a:t>workforce</a:t>
            </a:r>
            <a:r>
              <a:rPr lang="hr-HR" sz="1500" noProof="0" dirty="0">
                <a:solidFill>
                  <a:srgbClr val="1D1D1B"/>
                </a:solidFill>
              </a:rPr>
              <a:t>’, </a:t>
            </a:r>
            <a:r>
              <a:rPr lang="hr-HR" sz="1500" i="1" noProof="0" dirty="0">
                <a:solidFill>
                  <a:srgbClr val="1D1D1B"/>
                </a:solidFill>
              </a:rPr>
              <a:t>Computer Science </a:t>
            </a:r>
            <a:r>
              <a:rPr lang="hr-HR" sz="1500" i="1" noProof="0" dirty="0" err="1">
                <a:solidFill>
                  <a:srgbClr val="1D1D1B"/>
                </a:solidFill>
              </a:rPr>
              <a:t>Education</a:t>
            </a:r>
            <a:r>
              <a:rPr lang="hr-HR" sz="1500" noProof="0" dirty="0">
                <a:solidFill>
                  <a:srgbClr val="1D1D1B"/>
                </a:solidFill>
              </a:rPr>
              <a:t>, 20(4), str. 265–282. </a:t>
            </a:r>
            <a:r>
              <a:rPr lang="hr-HR" sz="1500" u="sng" noProof="0" dirty="0">
                <a:solidFill>
                  <a:schemeClr val="hlink"/>
                </a:solidFill>
                <a:hlinkClick r:id="rId5"/>
              </a:rPr>
              <a:t>https://doi.org/10.1080/08993408.2010.527686</a:t>
            </a:r>
            <a:r>
              <a:rPr lang="hr-HR" sz="1500" noProof="0" dirty="0"/>
              <a:t> </a:t>
            </a:r>
            <a:br>
              <a:rPr lang="hr-HR" sz="1500" noProof="0" dirty="0"/>
            </a:br>
            <a:endParaRPr lang="hr-HR" sz="1500" noProof="0" dirty="0"/>
          </a:p>
          <a:p>
            <a:pPr marL="285750" lvl="0" indent="-266700">
              <a:spcBef>
                <a:spcPts val="0"/>
              </a:spcBef>
              <a:buSzPts val="1500"/>
              <a:buFont typeface="Calibri"/>
              <a:buChar char="•"/>
            </a:pPr>
            <a:r>
              <a:rPr lang="hr-HR" sz="1500" noProof="0" dirty="0" err="1">
                <a:solidFill>
                  <a:srgbClr val="000000"/>
                </a:solidFill>
              </a:rPr>
              <a:t>Stonewall</a:t>
            </a:r>
            <a:r>
              <a:rPr lang="hr-HR" sz="1500" noProof="0" dirty="0">
                <a:solidFill>
                  <a:srgbClr val="000000"/>
                </a:solidFill>
              </a:rPr>
              <a:t> (bez datuma) </a:t>
            </a:r>
            <a:r>
              <a:rPr lang="hr-HR" sz="1500" i="1" noProof="0" dirty="0">
                <a:solidFill>
                  <a:srgbClr val="000000"/>
                </a:solidFill>
              </a:rPr>
              <a:t>List </a:t>
            </a:r>
            <a:r>
              <a:rPr lang="hr-HR" sz="1500" i="1" noProof="0" dirty="0" err="1">
                <a:solidFill>
                  <a:srgbClr val="000000"/>
                </a:solidFill>
              </a:rPr>
              <a:t>of</a:t>
            </a:r>
            <a:r>
              <a:rPr lang="hr-HR" sz="1500" i="1" noProof="0" dirty="0">
                <a:solidFill>
                  <a:srgbClr val="000000"/>
                </a:solidFill>
              </a:rPr>
              <a:t> LGBTQ+ </a:t>
            </a:r>
            <a:r>
              <a:rPr lang="hr-HR" sz="1500" i="1" noProof="0" dirty="0" err="1">
                <a:solidFill>
                  <a:srgbClr val="000000"/>
                </a:solidFill>
              </a:rPr>
              <a:t>terms</a:t>
            </a:r>
            <a:r>
              <a:rPr lang="hr-HR" sz="1500" noProof="0" dirty="0">
                <a:solidFill>
                  <a:srgbClr val="000000"/>
                </a:solidFill>
              </a:rPr>
              <a:t>.</a:t>
            </a:r>
            <a:r>
              <a:rPr lang="hr-HR" sz="1500" noProof="0" dirty="0">
                <a:solidFill>
                  <a:srgbClr val="000000"/>
                </a:solidFill>
                <a:uFill>
                  <a:noFill/>
                </a:uFill>
                <a:hlinkClick r:id="rId6">
                  <a:extLst>
                    <a:ext uri="{A12FA001-AC4F-418D-AE19-62706E023703}">
                      <ahyp:hlinkClr xmlns:ahyp="http://schemas.microsoft.com/office/drawing/2018/hyperlinkcolor" val="tx"/>
                    </a:ext>
                  </a:extLst>
                </a:hlinkClick>
              </a:rPr>
              <a:t> Dostupno na: </a:t>
            </a:r>
            <a:r>
              <a:rPr lang="hr-HR" sz="1500" u="sng" noProof="0" dirty="0">
                <a:solidFill>
                  <a:schemeClr val="hlink"/>
                </a:solidFill>
                <a:hlinkClick r:id="rId6"/>
              </a:rPr>
              <a:t>https://www.stonewall.org.uk/resources/list-lgbtq-terms</a:t>
            </a:r>
            <a:br>
              <a:rPr lang="hr-HR" sz="1500" noProof="0" dirty="0"/>
            </a:br>
            <a:br>
              <a:rPr lang="hr-HR" sz="1500" noProof="0" dirty="0"/>
            </a:br>
            <a:endParaRPr lang="hr-HR" sz="1500" noProof="0" dirty="0"/>
          </a:p>
          <a:p>
            <a:pPr marL="285750" lvl="0" indent="-266700">
              <a:spcBef>
                <a:spcPts val="0"/>
              </a:spcBef>
              <a:buSzPts val="1500"/>
              <a:buChar char="•"/>
            </a:pPr>
            <a:r>
              <a:rPr lang="hr-HR" sz="1500" noProof="0" dirty="0">
                <a:solidFill>
                  <a:srgbClr val="000000"/>
                </a:solidFill>
              </a:rPr>
              <a:t>UNESCO (2017.) </a:t>
            </a:r>
            <a:r>
              <a:rPr lang="hr-HR" sz="1500" i="1" noProof="0" dirty="0">
                <a:solidFill>
                  <a:srgbClr val="000000"/>
                </a:solidFill>
              </a:rPr>
              <a:t>A </a:t>
            </a:r>
            <a:r>
              <a:rPr lang="hr-HR" sz="1500" i="1" noProof="0" dirty="0" err="1">
                <a:solidFill>
                  <a:srgbClr val="000000"/>
                </a:solidFill>
              </a:rPr>
              <a:t>guide</a:t>
            </a:r>
            <a:r>
              <a:rPr lang="hr-HR" sz="1500" i="1" noProof="0" dirty="0">
                <a:solidFill>
                  <a:srgbClr val="000000"/>
                </a:solidFill>
              </a:rPr>
              <a:t> for </a:t>
            </a:r>
            <a:r>
              <a:rPr lang="hr-HR" sz="1500" i="1" noProof="0" dirty="0" err="1">
                <a:solidFill>
                  <a:srgbClr val="000000"/>
                </a:solidFill>
              </a:rPr>
              <a:t>ensuring</a:t>
            </a:r>
            <a:r>
              <a:rPr lang="hr-HR" sz="1500" i="1" noProof="0" dirty="0">
                <a:solidFill>
                  <a:srgbClr val="000000"/>
                </a:solidFill>
              </a:rPr>
              <a:t> </a:t>
            </a:r>
            <a:r>
              <a:rPr lang="hr-HR" sz="1500" i="1" noProof="0" dirty="0" err="1">
                <a:solidFill>
                  <a:srgbClr val="000000"/>
                </a:solidFill>
              </a:rPr>
              <a:t>inclusion</a:t>
            </a:r>
            <a:r>
              <a:rPr lang="hr-HR" sz="1500" i="1" noProof="0" dirty="0">
                <a:solidFill>
                  <a:srgbClr val="000000"/>
                </a:solidFill>
              </a:rPr>
              <a:t> </a:t>
            </a:r>
            <a:r>
              <a:rPr lang="hr-HR" sz="1500" i="1" noProof="0" dirty="0" err="1">
                <a:solidFill>
                  <a:srgbClr val="000000"/>
                </a:solidFill>
              </a:rPr>
              <a:t>and</a:t>
            </a:r>
            <a:r>
              <a:rPr lang="hr-HR" sz="1500" i="1" noProof="0" dirty="0">
                <a:solidFill>
                  <a:srgbClr val="000000"/>
                </a:solidFill>
              </a:rPr>
              <a:t> </a:t>
            </a:r>
            <a:r>
              <a:rPr lang="hr-HR" sz="1500" i="1" noProof="0" dirty="0" err="1">
                <a:solidFill>
                  <a:srgbClr val="000000"/>
                </a:solidFill>
              </a:rPr>
              <a:t>equity</a:t>
            </a:r>
            <a:r>
              <a:rPr lang="hr-HR" sz="1500" i="1" noProof="0" dirty="0">
                <a:solidFill>
                  <a:srgbClr val="000000"/>
                </a:solidFill>
              </a:rPr>
              <a:t> </a:t>
            </a:r>
            <a:r>
              <a:rPr lang="hr-HR" sz="1500" i="1" noProof="0" dirty="0" err="1">
                <a:solidFill>
                  <a:srgbClr val="000000"/>
                </a:solidFill>
              </a:rPr>
              <a:t>in</a:t>
            </a:r>
            <a:r>
              <a:rPr lang="hr-HR" sz="1500" i="1" noProof="0" dirty="0">
                <a:solidFill>
                  <a:srgbClr val="000000"/>
                </a:solidFill>
              </a:rPr>
              <a:t> </a:t>
            </a:r>
            <a:r>
              <a:rPr lang="hr-HR" sz="1500" i="1" noProof="0" dirty="0" err="1">
                <a:solidFill>
                  <a:srgbClr val="000000"/>
                </a:solidFill>
              </a:rPr>
              <a:t>education</a:t>
            </a:r>
            <a:r>
              <a:rPr lang="hr-HR" sz="1500" noProof="0" dirty="0">
                <a:solidFill>
                  <a:srgbClr val="000000"/>
                </a:solidFill>
              </a:rPr>
              <a:t>. Dostupno na: </a:t>
            </a:r>
            <a:r>
              <a:rPr lang="hr-HR" sz="1500" noProof="0" dirty="0">
                <a:solidFill>
                  <a:srgbClr val="000000"/>
                </a:solidFill>
                <a:hlinkClick r:id="rId7"/>
              </a:rPr>
              <a:t>https://unesdoc.unesco.org/ark:/48223/pf0000248254</a:t>
            </a:r>
            <a:endParaRPr lang="hr-HR" sz="1500" noProof="0" dirty="0">
              <a:solidFill>
                <a:srgbClr val="000000"/>
              </a:solidFill>
            </a:endParaRPr>
          </a:p>
          <a:p>
            <a:pPr marL="285750" lvl="0" indent="-266700">
              <a:spcBef>
                <a:spcPts val="0"/>
              </a:spcBef>
              <a:buSzPts val="1500"/>
              <a:buChar char="•"/>
            </a:pPr>
            <a:endParaRPr lang="hr-HR" sz="1500" noProof="0" dirty="0">
              <a:solidFill>
                <a:srgbClr val="1D1D1B"/>
              </a:solidFill>
            </a:endParaRPr>
          </a:p>
          <a:p>
            <a:pPr marL="285750" lvl="0" indent="-266700">
              <a:spcBef>
                <a:spcPts val="0"/>
              </a:spcBef>
              <a:buSzPts val="1500"/>
              <a:buChar char="•"/>
            </a:pPr>
            <a:r>
              <a:rPr lang="hr-HR" sz="1500" noProof="0" dirty="0">
                <a:solidFill>
                  <a:srgbClr val="1D1D1B"/>
                </a:solidFill>
              </a:rPr>
              <a:t>UNESCO (2017.) </a:t>
            </a:r>
            <a:r>
              <a:rPr lang="hr-HR" sz="1500" i="1" noProof="0" dirty="0" err="1">
                <a:solidFill>
                  <a:srgbClr val="1D1D1B"/>
                </a:solidFill>
              </a:rPr>
              <a:t>Cracking</a:t>
            </a:r>
            <a:r>
              <a:rPr lang="hr-HR" sz="1500" i="1" noProof="0" dirty="0">
                <a:solidFill>
                  <a:srgbClr val="1D1D1B"/>
                </a:solidFill>
              </a:rPr>
              <a:t> </a:t>
            </a:r>
            <a:r>
              <a:rPr lang="hr-HR" sz="1500" i="1" noProof="0" dirty="0" err="1">
                <a:solidFill>
                  <a:srgbClr val="1D1D1B"/>
                </a:solidFill>
              </a:rPr>
              <a:t>the</a:t>
            </a:r>
            <a:r>
              <a:rPr lang="hr-HR" sz="1500" i="1" noProof="0" dirty="0">
                <a:solidFill>
                  <a:srgbClr val="1D1D1B"/>
                </a:solidFill>
              </a:rPr>
              <a:t> </a:t>
            </a:r>
            <a:r>
              <a:rPr lang="hr-HR" sz="1500" i="1" noProof="0" dirty="0" err="1">
                <a:solidFill>
                  <a:srgbClr val="1D1D1B"/>
                </a:solidFill>
              </a:rPr>
              <a:t>code</a:t>
            </a:r>
            <a:r>
              <a:rPr lang="hr-HR" sz="1500" i="1" noProof="0" dirty="0">
                <a:solidFill>
                  <a:srgbClr val="1D1D1B"/>
                </a:solidFill>
              </a:rPr>
              <a:t>: </a:t>
            </a:r>
            <a:r>
              <a:rPr lang="hr-HR" sz="1500" i="1" noProof="0" dirty="0" err="1">
                <a:solidFill>
                  <a:srgbClr val="1D1D1B"/>
                </a:solidFill>
              </a:rPr>
              <a:t>Girls</a:t>
            </a:r>
            <a:r>
              <a:rPr lang="hr-HR" sz="1500" i="1" noProof="0" dirty="0">
                <a:solidFill>
                  <a:srgbClr val="1D1D1B"/>
                </a:solidFill>
              </a:rPr>
              <a:t>’ </a:t>
            </a:r>
            <a:r>
              <a:rPr lang="hr-HR" sz="1500" i="1" noProof="0" dirty="0" err="1">
                <a:solidFill>
                  <a:srgbClr val="1D1D1B"/>
                </a:solidFill>
              </a:rPr>
              <a:t>and</a:t>
            </a:r>
            <a:r>
              <a:rPr lang="hr-HR" sz="1500" i="1" noProof="0" dirty="0">
                <a:solidFill>
                  <a:srgbClr val="1D1D1B"/>
                </a:solidFill>
              </a:rPr>
              <a:t> </a:t>
            </a:r>
            <a:r>
              <a:rPr lang="hr-HR" sz="1500" i="1" noProof="0" dirty="0" err="1">
                <a:solidFill>
                  <a:srgbClr val="1D1D1B"/>
                </a:solidFill>
              </a:rPr>
              <a:t>women’s</a:t>
            </a:r>
            <a:r>
              <a:rPr lang="hr-HR" sz="1500" i="1" noProof="0" dirty="0">
                <a:solidFill>
                  <a:srgbClr val="1D1D1B"/>
                </a:solidFill>
              </a:rPr>
              <a:t> </a:t>
            </a:r>
            <a:r>
              <a:rPr lang="hr-HR" sz="1500" i="1" noProof="0" dirty="0" err="1">
                <a:solidFill>
                  <a:srgbClr val="1D1D1B"/>
                </a:solidFill>
              </a:rPr>
              <a:t>education</a:t>
            </a:r>
            <a:r>
              <a:rPr lang="hr-HR" sz="1500" i="1" noProof="0" dirty="0">
                <a:solidFill>
                  <a:srgbClr val="1D1D1B"/>
                </a:solidFill>
              </a:rPr>
              <a:t> </a:t>
            </a:r>
            <a:r>
              <a:rPr lang="hr-HR" sz="1500" i="1" noProof="0" dirty="0" err="1">
                <a:solidFill>
                  <a:srgbClr val="1D1D1B"/>
                </a:solidFill>
              </a:rPr>
              <a:t>in</a:t>
            </a:r>
            <a:r>
              <a:rPr lang="hr-HR" sz="1500" i="1" noProof="0" dirty="0">
                <a:solidFill>
                  <a:srgbClr val="1D1D1B"/>
                </a:solidFill>
              </a:rPr>
              <a:t> </a:t>
            </a:r>
            <a:r>
              <a:rPr lang="hr-HR" sz="1500" i="1" noProof="0" dirty="0" err="1">
                <a:solidFill>
                  <a:srgbClr val="1D1D1B"/>
                </a:solidFill>
              </a:rPr>
              <a:t>science</a:t>
            </a:r>
            <a:r>
              <a:rPr lang="hr-HR" sz="1500" i="1" noProof="0" dirty="0">
                <a:solidFill>
                  <a:srgbClr val="1D1D1B"/>
                </a:solidFill>
              </a:rPr>
              <a:t>, </a:t>
            </a:r>
            <a:r>
              <a:rPr lang="hr-HR" sz="1500" i="1" noProof="0" dirty="0" err="1">
                <a:solidFill>
                  <a:srgbClr val="1D1D1B"/>
                </a:solidFill>
              </a:rPr>
              <a:t>technology</a:t>
            </a:r>
            <a:r>
              <a:rPr lang="hr-HR" sz="1500" i="1" noProof="0" dirty="0">
                <a:solidFill>
                  <a:srgbClr val="1D1D1B"/>
                </a:solidFill>
              </a:rPr>
              <a:t>, </a:t>
            </a:r>
            <a:r>
              <a:rPr lang="hr-HR" sz="1500" i="1" noProof="0" dirty="0" err="1">
                <a:solidFill>
                  <a:srgbClr val="1D1D1B"/>
                </a:solidFill>
              </a:rPr>
              <a:t>engineering</a:t>
            </a:r>
            <a:r>
              <a:rPr lang="hr-HR" sz="1500" i="1" noProof="0" dirty="0">
                <a:solidFill>
                  <a:srgbClr val="1D1D1B"/>
                </a:solidFill>
              </a:rPr>
              <a:t> </a:t>
            </a:r>
            <a:r>
              <a:rPr lang="hr-HR" sz="1500" i="1" noProof="0" dirty="0" err="1">
                <a:solidFill>
                  <a:srgbClr val="1D1D1B"/>
                </a:solidFill>
              </a:rPr>
              <a:t>and</a:t>
            </a:r>
            <a:r>
              <a:rPr lang="hr-HR" sz="1500" i="1" noProof="0" dirty="0">
                <a:solidFill>
                  <a:srgbClr val="1D1D1B"/>
                </a:solidFill>
              </a:rPr>
              <a:t> </a:t>
            </a:r>
            <a:r>
              <a:rPr lang="hr-HR" sz="1500" i="1" noProof="0" dirty="0" err="1">
                <a:solidFill>
                  <a:srgbClr val="1D1D1B"/>
                </a:solidFill>
              </a:rPr>
              <a:t>mathematics</a:t>
            </a:r>
            <a:r>
              <a:rPr lang="hr-HR" sz="1500" i="1" noProof="0" dirty="0">
                <a:solidFill>
                  <a:srgbClr val="1D1D1B"/>
                </a:solidFill>
              </a:rPr>
              <a:t> (STEM)</a:t>
            </a:r>
            <a:r>
              <a:rPr lang="hr-HR" sz="1500" noProof="0" dirty="0">
                <a:solidFill>
                  <a:srgbClr val="1D1D1B"/>
                </a:solidFill>
              </a:rPr>
              <a:t>. Dostupno na: </a:t>
            </a:r>
            <a:r>
              <a:rPr lang="hr-HR" sz="1500" u="sng" noProof="0" dirty="0">
                <a:solidFill>
                  <a:schemeClr val="hlink"/>
                </a:solidFill>
                <a:hlinkClick r:id="rId8"/>
              </a:rPr>
              <a:t>https://unesdoc.unesco.org/ark:/48223/pf0000253479</a:t>
            </a:r>
            <a:endParaRPr lang="hr-HR" sz="1500" noProof="0" dirty="0"/>
          </a:p>
          <a:p>
            <a:pPr marL="285750" lvl="0" indent="-171450" algn="l" rtl="0">
              <a:lnSpc>
                <a:spcPct val="90000"/>
              </a:lnSpc>
              <a:spcBef>
                <a:spcPts val="0"/>
              </a:spcBef>
              <a:spcAft>
                <a:spcPts val="0"/>
              </a:spcAft>
              <a:buClr>
                <a:schemeClr val="accent4"/>
              </a:buClr>
              <a:buSzPts val="1800"/>
              <a:buFont typeface="Arial"/>
              <a:buNone/>
            </a:pPr>
            <a:endParaRPr lang="hr-HR" sz="1500" noProof="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grpSp>
        <p:nvGrpSpPr>
          <p:cNvPr id="299" name="Google Shape;299;g35774b28f35_0_57"/>
          <p:cNvGrpSpPr/>
          <p:nvPr/>
        </p:nvGrpSpPr>
        <p:grpSpPr>
          <a:xfrm>
            <a:off x="2179811" y="4729766"/>
            <a:ext cx="7832078" cy="1110328"/>
            <a:chOff x="2179603" y="4888792"/>
            <a:chExt cx="7798544" cy="1110328"/>
          </a:xfrm>
        </p:grpSpPr>
        <p:pic>
          <p:nvPicPr>
            <p:cNvPr id="300" name="Google Shape;300;g35774b28f35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301" name="Google Shape;301;g35774b28f35_0_57"/>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302" name="Google Shape;302;g35774b28f35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303" name="Google Shape;303;g35774b28f35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304" name="Google Shape;304;g35774b28f35_0_57"/>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305" name="Google Shape;305;g35774b28f35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306" name="Google Shape;306;g35774b28f35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307" name="Google Shape;307;g35774b28f35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308" name="Google Shape;308;g35774b28f35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309" name="Google Shape;309;g35774b28f35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310" name="Google Shape;310;g35774b28f35_0_57"/>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hr-HR" sz="1100" noProof="0" dirty="0">
                <a:solidFill>
                  <a:srgbClr val="1D1D1B"/>
                </a:solidFill>
                <a:latin typeface="Calibri"/>
                <a:ea typeface="Calibri"/>
                <a:cs typeface="Calibri"/>
                <a:sym typeface="Calibri"/>
              </a:rPr>
              <a:t>Dostupno na </a:t>
            </a:r>
            <a:r>
              <a:rPr lang="hr-HR" sz="1100" u="sng" noProof="0" dirty="0">
                <a:solidFill>
                  <a:schemeClr val="hlink"/>
                </a:solidFill>
                <a:latin typeface="Calibri"/>
                <a:ea typeface="Calibri"/>
                <a:cs typeface="Calibri"/>
                <a:sym typeface="Calibri"/>
                <a:hlinkClick r:id="rId13"/>
              </a:rPr>
              <a:t>https://tinker-project.eu/elearning/</a:t>
            </a:r>
            <a:endParaRPr lang="hr-HR" sz="1100" noProof="0" dirty="0">
              <a:solidFill>
                <a:srgbClr val="16C45B"/>
              </a:solidFill>
              <a:latin typeface="Calibri"/>
              <a:ea typeface="Calibri"/>
              <a:cs typeface="Calibri"/>
              <a:sym typeface="Calibri"/>
            </a:endParaRPr>
          </a:p>
        </p:txBody>
      </p:sp>
      <p:pic>
        <p:nvPicPr>
          <p:cNvPr id="311" name="Google Shape;311;g35774b28f35_0_57"/>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312" name="Google Shape;312;g35774b28f35_0_57"/>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hr-HR" sz="1200" b="1" noProof="0" dirty="0">
                <a:solidFill>
                  <a:srgbClr val="1D1D1B"/>
                </a:solidFill>
                <a:latin typeface="Calibri"/>
                <a:ea typeface="Calibri"/>
                <a:cs typeface="Calibri"/>
                <a:sym typeface="Calibri"/>
              </a:rPr>
              <a:t>Ova publikacija je licencirana pod međunarodnom licencom </a:t>
            </a:r>
            <a:r>
              <a:rPr lang="hr-HR" sz="1200" b="1" i="1" noProof="0" dirty="0">
                <a:solidFill>
                  <a:srgbClr val="1D1D1B"/>
                </a:solidFill>
                <a:latin typeface="Calibri"/>
                <a:ea typeface="Calibri"/>
                <a:cs typeface="Calibri"/>
                <a:sym typeface="Calibri"/>
              </a:rPr>
              <a:t>Creative </a:t>
            </a:r>
            <a:r>
              <a:rPr lang="hr-HR" sz="1200" b="1" i="1" noProof="0" dirty="0" err="1">
                <a:solidFill>
                  <a:srgbClr val="1D1D1B"/>
                </a:solidFill>
                <a:latin typeface="Calibri"/>
                <a:ea typeface="Calibri"/>
                <a:cs typeface="Calibri"/>
                <a:sym typeface="Calibri"/>
              </a:rPr>
              <a:t>Commons</a:t>
            </a:r>
            <a:r>
              <a:rPr lang="hr-HR" sz="1200" b="1" i="1" noProof="0" dirty="0">
                <a:solidFill>
                  <a:srgbClr val="1D1D1B"/>
                </a:solidFill>
                <a:latin typeface="Calibri"/>
                <a:ea typeface="Calibri"/>
                <a:cs typeface="Calibri"/>
                <a:sym typeface="Calibri"/>
              </a:rPr>
              <a:t> Imenovanje autora-Nekomercijalno-Bez prerada 4.0 ( </a:t>
            </a:r>
            <a:r>
              <a:rPr lang="hr-HR" sz="1200" b="1" u="sng" noProof="0" dirty="0">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 </a:t>
            </a:r>
            <a:r>
              <a:rPr lang="hr-HR" sz="1200" b="1" noProof="0" dirty="0">
                <a:solidFill>
                  <a:srgbClr val="1D1D1B"/>
                </a:solidFill>
                <a:latin typeface="Calibri"/>
                <a:ea typeface="Calibri"/>
                <a:cs typeface="Calibri"/>
                <a:sym typeface="Calibri"/>
              </a:rPr>
              <a:t>).</a:t>
            </a:r>
            <a:endParaRPr lang="hr-HR" noProof="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34d60cfd5f6_0_4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Ishodi učenja</a:t>
            </a:r>
          </a:p>
        </p:txBody>
      </p:sp>
      <p:sp>
        <p:nvSpPr>
          <p:cNvPr id="157" name="Google Shape;157;g34d60cfd5f6_0_4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buNone/>
            </a:pPr>
            <a:r>
              <a:rPr lang="hr-HR" sz="2400" noProof="0" dirty="0"/>
              <a:t>Do kraja ove cjeline učitelji će moći:</a:t>
            </a:r>
          </a:p>
          <a:p>
            <a:pPr marL="457200" lvl="0" indent="-368300" algn="l" rtl="0">
              <a:lnSpc>
                <a:spcPct val="150000"/>
              </a:lnSpc>
              <a:spcBef>
                <a:spcPts val="1000"/>
              </a:spcBef>
              <a:spcAft>
                <a:spcPts val="0"/>
              </a:spcAft>
              <a:buSzPts val="2200"/>
              <a:buChar char="•"/>
            </a:pPr>
            <a:r>
              <a:rPr lang="hr-HR" sz="2400" noProof="0" dirty="0"/>
              <a:t>Prepoznati i implementirati karakteristike zadataka koji uključuju rodnu ravnopravnost i podržavaju uključivost, te objasniti kako te karakteristike mogu smanjiti rodne predrasude i potaknuti jednako sudjelovanje.</a:t>
            </a:r>
          </a:p>
          <a:p>
            <a:pPr marL="457200" lvl="0" indent="-368300" algn="l" rtl="0">
              <a:lnSpc>
                <a:spcPct val="150000"/>
              </a:lnSpc>
              <a:spcBef>
                <a:spcPts val="1000"/>
              </a:spcBef>
              <a:spcAft>
                <a:spcPts val="0"/>
              </a:spcAft>
              <a:buSzPts val="2200"/>
              <a:buChar char="•"/>
            </a:pPr>
            <a:r>
              <a:rPr lang="hr-HR" sz="2400" noProof="0" dirty="0"/>
              <a:t>Primijeniti strategije za poticanje rodne uključivosti u nastavne prakse informatike, uzimajući u obzir najbolje prakse iz istraživanja i studija slučaja.</a:t>
            </a:r>
          </a:p>
          <a:p>
            <a:pPr marL="0" lvl="0" indent="0" algn="l" rtl="0">
              <a:spcBef>
                <a:spcPts val="1000"/>
              </a:spcBef>
              <a:spcAft>
                <a:spcPts val="0"/>
              </a:spcAft>
              <a:buNone/>
            </a:pPr>
            <a:endParaRPr lang="hr-HR" noProof="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4d60cfd5f6_0_37"/>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Sadržaj</a:t>
            </a:r>
            <a:endParaRPr lang="hr-HR" noProof="0" dirty="0"/>
          </a:p>
        </p:txBody>
      </p:sp>
      <p:sp>
        <p:nvSpPr>
          <p:cNvPr id="150" name="Google Shape;150;g34d60cfd5f6_0_37"/>
          <p:cNvSpPr txBox="1">
            <a:spLocks noGrp="1"/>
          </p:cNvSpPr>
          <p:nvPr>
            <p:ph type="body" idx="1"/>
          </p:nvPr>
        </p:nvSpPr>
        <p:spPr>
          <a:xfrm>
            <a:off x="97973" y="881750"/>
            <a:ext cx="5808600" cy="5870100"/>
          </a:xfrm>
          <a:prstGeom prst="rect">
            <a:avLst/>
          </a:prstGeom>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hr-HR" sz="2000" noProof="0" dirty="0"/>
              <a:t>Prikaznica 1 - Naslov WP-a</a:t>
            </a:r>
          </a:p>
          <a:p>
            <a:pPr marL="571500" lvl="0" indent="-330200" algn="l" rtl="0">
              <a:spcBef>
                <a:spcPts val="1000"/>
              </a:spcBef>
              <a:spcAft>
                <a:spcPts val="0"/>
              </a:spcAft>
              <a:buSzPts val="2000"/>
              <a:buChar char="•"/>
            </a:pPr>
            <a:r>
              <a:rPr lang="hr-HR" sz="2000" noProof="0" dirty="0"/>
              <a:t>Prikaznica 2 - Naziv jedinice</a:t>
            </a:r>
          </a:p>
          <a:p>
            <a:pPr marL="571500" lvl="0" indent="-330200">
              <a:buSzPts val="2000"/>
            </a:pPr>
            <a:r>
              <a:rPr lang="hr-HR" sz="2000" noProof="0" dirty="0"/>
              <a:t>Prikaznica 3 - Ishodi učenja</a:t>
            </a:r>
          </a:p>
          <a:p>
            <a:pPr marL="571500" lvl="0" indent="-330200">
              <a:buSzPts val="2000"/>
            </a:pPr>
            <a:r>
              <a:rPr lang="hr-HR" sz="2000" noProof="0" dirty="0"/>
              <a:t>Prikaznica 4 - Sadržaj</a:t>
            </a:r>
          </a:p>
          <a:p>
            <a:pPr marL="571500" lvl="0" indent="-330200" algn="l" rtl="0">
              <a:spcBef>
                <a:spcPts val="1000"/>
              </a:spcBef>
              <a:spcAft>
                <a:spcPts val="0"/>
              </a:spcAft>
              <a:buSzPts val="2000"/>
              <a:buChar char="•"/>
            </a:pPr>
            <a:r>
              <a:rPr lang="hr-HR" sz="2000" noProof="0" dirty="0"/>
              <a:t>Prikaznica 5 - Uvod</a:t>
            </a:r>
          </a:p>
          <a:p>
            <a:pPr marL="571500" lvl="0" indent="-330200" algn="l" rtl="0">
              <a:spcBef>
                <a:spcPts val="1000"/>
              </a:spcBef>
              <a:spcAft>
                <a:spcPts val="0"/>
              </a:spcAft>
              <a:buSzPts val="2000"/>
              <a:buChar char="•"/>
            </a:pPr>
            <a:r>
              <a:rPr lang="hr-HR" sz="2000" noProof="0" dirty="0"/>
              <a:t>Prikaznica 6 - Osnovna pravila za raspravu</a:t>
            </a:r>
          </a:p>
          <a:p>
            <a:pPr marL="571500" lvl="0" indent="-330200" algn="l" rtl="0">
              <a:spcBef>
                <a:spcPts val="1000"/>
              </a:spcBef>
              <a:spcAft>
                <a:spcPts val="0"/>
              </a:spcAft>
              <a:buSzPts val="2000"/>
              <a:buChar char="•"/>
            </a:pPr>
            <a:r>
              <a:rPr lang="hr-HR" sz="2000" noProof="0" dirty="0"/>
              <a:t>Prikaznica 7 - Zagrijavanje: rodna uključivost</a:t>
            </a:r>
          </a:p>
          <a:p>
            <a:pPr marL="571500" lvl="0" indent="-330200" algn="l" rtl="0">
              <a:spcBef>
                <a:spcPts val="1000"/>
              </a:spcBef>
              <a:spcAft>
                <a:spcPts val="0"/>
              </a:spcAft>
              <a:buSzPts val="2000"/>
              <a:buChar char="•"/>
            </a:pPr>
            <a:r>
              <a:rPr lang="hr-HR" sz="2000" noProof="0" dirty="0"/>
              <a:t>Prikaznica 8 - Rodna nejednakost u informatici i STEM obrazovanju</a:t>
            </a:r>
          </a:p>
          <a:p>
            <a:pPr marL="571500" lvl="0" indent="-330200" algn="l" rtl="0">
              <a:spcBef>
                <a:spcPts val="1000"/>
              </a:spcBef>
              <a:spcAft>
                <a:spcPts val="0"/>
              </a:spcAft>
              <a:buSzPts val="2000"/>
              <a:buChar char="•"/>
            </a:pPr>
            <a:r>
              <a:rPr lang="hr-HR" sz="2000" noProof="0" dirty="0"/>
              <a:t>Prikaznice 9 i 10 - Razumijevanje rodne nejednakosti u informatičkom obrazovanju</a:t>
            </a:r>
          </a:p>
          <a:p>
            <a:pPr marL="571500" lvl="0" indent="-330200" algn="l" rtl="0">
              <a:spcBef>
                <a:spcPts val="1000"/>
              </a:spcBef>
              <a:spcAft>
                <a:spcPts val="0"/>
              </a:spcAft>
              <a:buSzPts val="2000"/>
              <a:buChar char="•"/>
            </a:pPr>
            <a:r>
              <a:rPr lang="hr-HR" sz="2000" noProof="0" dirty="0"/>
              <a:t>Prikaznica 11 - Rješavanje problema rodnih predrasuda</a:t>
            </a:r>
          </a:p>
          <a:p>
            <a:pPr marL="571500" lvl="0" indent="-330200" algn="l" rtl="0">
              <a:spcBef>
                <a:spcPts val="1000"/>
              </a:spcBef>
              <a:spcAft>
                <a:spcPts val="0"/>
              </a:spcAft>
              <a:buSzPts val="2000"/>
              <a:buChar char="•"/>
            </a:pPr>
            <a:r>
              <a:rPr lang="hr-HR" sz="2000" noProof="0" dirty="0"/>
              <a:t>Prikaznica 12 - Jezik, resursi i procjene koji uključuju rodnu ravnopravnost</a:t>
            </a:r>
          </a:p>
        </p:txBody>
      </p:sp>
      <p:sp>
        <p:nvSpPr>
          <p:cNvPr id="151" name="Google Shape;151;g34d60cfd5f6_0_37"/>
          <p:cNvSpPr txBox="1">
            <a:spLocks noGrp="1"/>
          </p:cNvSpPr>
          <p:nvPr>
            <p:ph type="body" idx="1"/>
          </p:nvPr>
        </p:nvSpPr>
        <p:spPr>
          <a:xfrm>
            <a:off x="5970373" y="891375"/>
            <a:ext cx="6143400" cy="5870100"/>
          </a:xfrm>
          <a:prstGeom prst="rect">
            <a:avLst/>
          </a:prstGeom>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hr-HR" sz="2000" noProof="0" dirty="0"/>
              <a:t>Prikaznica 13 - Rodno uključiv jezik u učionicama informatike</a:t>
            </a:r>
          </a:p>
          <a:p>
            <a:pPr marL="571500" lvl="0" indent="-330200" algn="l" rtl="0">
              <a:spcBef>
                <a:spcPts val="1000"/>
              </a:spcBef>
              <a:spcAft>
                <a:spcPts val="0"/>
              </a:spcAft>
              <a:buSzPts val="2000"/>
              <a:buChar char="•"/>
            </a:pPr>
            <a:r>
              <a:rPr lang="hr-HR" sz="2000" noProof="0" dirty="0"/>
              <a:t>Prikaznica 14 - Normalizacija neuspjeha i poticanje ustrajnosti</a:t>
            </a:r>
          </a:p>
          <a:p>
            <a:pPr marL="571500" lvl="0" indent="-330200" algn="l" rtl="0">
              <a:spcBef>
                <a:spcPts val="1000"/>
              </a:spcBef>
              <a:spcAft>
                <a:spcPts val="0"/>
              </a:spcAft>
              <a:buSzPts val="2000"/>
              <a:buChar char="•"/>
            </a:pPr>
            <a:r>
              <a:rPr lang="hr-HR" sz="2000" noProof="0" dirty="0"/>
              <a:t>Prikaznica 15 - Izvan učionice: poticanje angažmana s informatikom</a:t>
            </a:r>
          </a:p>
          <a:p>
            <a:pPr marL="571500" lvl="0" indent="-330200" algn="l" rtl="0">
              <a:spcBef>
                <a:spcPts val="1000"/>
              </a:spcBef>
              <a:spcAft>
                <a:spcPts val="0"/>
              </a:spcAft>
              <a:buSzPts val="2000"/>
              <a:buChar char="•"/>
            </a:pPr>
            <a:r>
              <a:rPr lang="hr-HR" sz="2000" noProof="0" dirty="0"/>
              <a:t>Prikaznica 16 - Pedagoške strategije: iskustveno učenje, eksperimentiranje i pristupi temeljeni na igri</a:t>
            </a:r>
          </a:p>
          <a:p>
            <a:pPr marL="571500" lvl="0" indent="-330200" algn="l" rtl="0">
              <a:spcBef>
                <a:spcPts val="1000"/>
              </a:spcBef>
              <a:spcAft>
                <a:spcPts val="0"/>
              </a:spcAft>
              <a:buSzPts val="2000"/>
              <a:buChar char="•"/>
            </a:pPr>
            <a:r>
              <a:rPr lang="hr-HR" sz="2000" noProof="0" dirty="0"/>
              <a:t>Prikaznica 17 - Stvaranje uključivog okruženja u učionici</a:t>
            </a:r>
          </a:p>
          <a:p>
            <a:pPr marL="571500" lvl="0" indent="-330200" algn="l" rtl="0">
              <a:spcBef>
                <a:spcPts val="1000"/>
              </a:spcBef>
              <a:spcAft>
                <a:spcPts val="0"/>
              </a:spcAft>
              <a:buSzPts val="2000"/>
              <a:buChar char="•"/>
            </a:pPr>
            <a:r>
              <a:rPr lang="hr-HR" sz="2000" noProof="0" dirty="0"/>
              <a:t>Prikaznica 18 - Sažetak: 8 elemenata rodne uključivosti</a:t>
            </a:r>
          </a:p>
          <a:p>
            <a:pPr marL="571500" lvl="0" indent="-330200" algn="l" rtl="0">
              <a:spcBef>
                <a:spcPts val="1000"/>
              </a:spcBef>
              <a:spcAft>
                <a:spcPts val="0"/>
              </a:spcAft>
              <a:buSzPts val="2000"/>
              <a:buChar char="•"/>
            </a:pPr>
            <a:r>
              <a:rPr lang="hr-HR" sz="2000" noProof="0" dirty="0"/>
              <a:t>Prikaznica 19 - Refleksija i zaključak</a:t>
            </a:r>
          </a:p>
          <a:p>
            <a:pPr marL="571500" lvl="0" indent="-330200" algn="l" rtl="0">
              <a:spcBef>
                <a:spcPts val="1000"/>
              </a:spcBef>
              <a:spcAft>
                <a:spcPts val="0"/>
              </a:spcAft>
              <a:buSzPts val="2000"/>
              <a:buChar char="•"/>
            </a:pPr>
            <a:r>
              <a:rPr lang="hr-HR" sz="2000" noProof="0" dirty="0"/>
              <a:t>Prikaznica 20 - Domaća zadaća / Dodatni zadaci</a:t>
            </a:r>
          </a:p>
          <a:p>
            <a:pPr marL="571500" lvl="0" indent="-330200" algn="l" rtl="0">
              <a:spcBef>
                <a:spcPts val="1000"/>
              </a:spcBef>
              <a:spcAft>
                <a:spcPts val="0"/>
              </a:spcAft>
              <a:buSzPts val="2000"/>
              <a:buChar char="•"/>
            </a:pPr>
            <a:r>
              <a:rPr lang="hr-HR" sz="2000" noProof="0" dirty="0"/>
              <a:t>Prikaznica 21 - Dodatni resursi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lvl="0"/>
            <a:r>
              <a:rPr lang="hr-HR" noProof="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0"/>
                  </a:ext>
                </a:extLst>
              </a:rPr>
              <a:t>Uvod</a:t>
            </a:r>
            <a:endParaRPr lang="hr-HR" b="1" noProof="0" dirty="0">
              <a:solidFill>
                <a:srgbClr val="FFFFFF"/>
              </a:solidFill>
            </a:endParaRPr>
          </a:p>
        </p:txBody>
      </p:sp>
      <p:sp>
        <p:nvSpPr>
          <p:cNvPr id="163" name="Google Shape;163;p25"/>
          <p:cNvSpPr txBox="1">
            <a:spLocks noGrp="1"/>
          </p:cNvSpPr>
          <p:nvPr>
            <p:ph type="body" idx="2"/>
          </p:nvPr>
        </p:nvSpPr>
        <p:spPr>
          <a:xfrm>
            <a:off x="97975" y="1061275"/>
            <a:ext cx="11944500" cy="54630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800"/>
              <a:buNone/>
            </a:pPr>
            <a:r>
              <a:rPr lang="hr-HR" noProof="0" dirty="0">
                <a:solidFill>
                  <a:srgbClr val="1D1D1B"/>
                </a:solidFill>
              </a:rPr>
              <a:t>U ovoj cjelini, polaznici će:</a:t>
            </a:r>
          </a:p>
          <a:p>
            <a:pPr marL="457200" lvl="0" indent="-298450" algn="l" rtl="0">
              <a:lnSpc>
                <a:spcPct val="115000"/>
              </a:lnSpc>
              <a:spcBef>
                <a:spcPts val="1200"/>
              </a:spcBef>
              <a:spcAft>
                <a:spcPts val="0"/>
              </a:spcAft>
              <a:buClr>
                <a:srgbClr val="000000"/>
              </a:buClr>
              <a:buSzPts val="1100"/>
              <a:buChar char="●"/>
            </a:pPr>
            <a:r>
              <a:rPr lang="hr-HR" noProof="0" dirty="0">
                <a:solidFill>
                  <a:srgbClr val="1D1D1B"/>
                </a:solidFill>
              </a:rPr>
              <a:t>Prepoznati važnost rodno uključivog poučavanja i vrednovanja u informatičkom obrazovanju</a:t>
            </a:r>
          </a:p>
          <a:p>
            <a:pPr marL="457200" lvl="0" indent="-298450" algn="l" rtl="0">
              <a:lnSpc>
                <a:spcPct val="115000"/>
              </a:lnSpc>
              <a:spcBef>
                <a:spcPts val="0"/>
              </a:spcBef>
              <a:spcAft>
                <a:spcPts val="0"/>
              </a:spcAft>
              <a:buClr>
                <a:srgbClr val="000000"/>
              </a:buClr>
              <a:buSzPts val="1100"/>
              <a:buChar char="●"/>
            </a:pPr>
            <a:r>
              <a:rPr lang="hr-HR" noProof="0" dirty="0">
                <a:solidFill>
                  <a:srgbClr val="1D1D1B"/>
                </a:solidFill>
              </a:rPr>
              <a:t>Kritički se osvrnuti na </a:t>
            </a:r>
            <a:r>
              <a:rPr lang="hr-HR" noProof="0" dirty="0">
                <a:solidFill>
                  <a:schemeClr val="dk1"/>
                </a:solidFill>
              </a:rPr>
              <a:t>nesvjesne rodne predrasude</a:t>
            </a:r>
            <a:endParaRPr lang="hr-HR" noProof="0" dirty="0">
              <a:solidFill>
                <a:srgbClr val="1D1D1B"/>
              </a:solidFill>
            </a:endParaRPr>
          </a:p>
          <a:p>
            <a:pPr marL="457200" lvl="0" indent="-298450" algn="l" rtl="0">
              <a:lnSpc>
                <a:spcPct val="115000"/>
              </a:lnSpc>
              <a:spcBef>
                <a:spcPts val="0"/>
              </a:spcBef>
              <a:spcAft>
                <a:spcPts val="0"/>
              </a:spcAft>
              <a:buClr>
                <a:srgbClr val="000000"/>
              </a:buClr>
              <a:buSzPts val="1100"/>
              <a:buChar char="●"/>
            </a:pPr>
            <a:r>
              <a:rPr lang="hr-HR" noProof="0" dirty="0">
                <a:solidFill>
                  <a:srgbClr val="1D1D1B"/>
                </a:solidFill>
              </a:rPr>
              <a:t>Razumjeti </a:t>
            </a:r>
            <a:r>
              <a:rPr lang="hr-HR" noProof="0" dirty="0">
                <a:solidFill>
                  <a:schemeClr val="dk1"/>
                </a:solidFill>
              </a:rPr>
              <a:t>ključnu terminologiju i praksu korištenja jezika koji uključuje rodne aspekte</a:t>
            </a:r>
            <a:endParaRPr lang="hr-HR" noProof="0" dirty="0">
              <a:solidFill>
                <a:srgbClr val="1D1D1B"/>
              </a:solidFill>
            </a:endParaRPr>
          </a:p>
          <a:p>
            <a:pPr marL="457200" lvl="0" indent="-298450" algn="l" rtl="0">
              <a:lnSpc>
                <a:spcPct val="115000"/>
              </a:lnSpc>
              <a:spcBef>
                <a:spcPts val="0"/>
              </a:spcBef>
              <a:spcAft>
                <a:spcPts val="0"/>
              </a:spcAft>
              <a:buClr>
                <a:srgbClr val="000000"/>
              </a:buClr>
              <a:buSzPts val="1100"/>
              <a:buChar char="●"/>
            </a:pPr>
            <a:r>
              <a:rPr lang="hr-HR" noProof="0" dirty="0">
                <a:solidFill>
                  <a:srgbClr val="1D1D1B"/>
                </a:solidFill>
              </a:rPr>
              <a:t>Koristiti uključiv jezik i primjere s kojima se učenici mogu poistovjetiti kako bi stvorili uključivo okruženje za učenje</a:t>
            </a:r>
          </a:p>
          <a:p>
            <a:pPr marL="457200" lvl="0" indent="-298450" algn="l" rtl="0">
              <a:lnSpc>
                <a:spcPct val="115000"/>
              </a:lnSpc>
              <a:spcBef>
                <a:spcPts val="0"/>
              </a:spcBef>
              <a:spcAft>
                <a:spcPts val="0"/>
              </a:spcAft>
              <a:buClr>
                <a:srgbClr val="1D1D1B"/>
              </a:buClr>
              <a:buSzPts val="1100"/>
              <a:buChar char="●"/>
            </a:pPr>
            <a:r>
              <a:rPr lang="hr-HR" noProof="0" dirty="0">
                <a:solidFill>
                  <a:srgbClr val="1D1D1B"/>
                </a:solidFill>
              </a:rPr>
              <a:t>Prilagoditi metode vrednovanja kako bi se osiguralo da su pravedni i podržavaju sve učenike</a:t>
            </a:r>
          </a:p>
          <a:p>
            <a:pPr marL="457200" lvl="0" indent="-298450" algn="l" rtl="0">
              <a:lnSpc>
                <a:spcPct val="115000"/>
              </a:lnSpc>
              <a:spcBef>
                <a:spcPts val="0"/>
              </a:spcBef>
              <a:spcAft>
                <a:spcPts val="0"/>
              </a:spcAft>
              <a:buClr>
                <a:srgbClr val="1D1D1B"/>
              </a:buClr>
              <a:buSzPts val="1100"/>
              <a:buChar char="●"/>
            </a:pPr>
            <a:r>
              <a:rPr lang="hr-HR" noProof="0" dirty="0">
                <a:solidFill>
                  <a:srgbClr val="1D1D1B"/>
                </a:solidFill>
              </a:rPr>
              <a:t>Provesti praktične strategije u učionici koje aktivno promiču uključivost i potiču sudjelovanje</a:t>
            </a:r>
            <a:endParaRPr lang="hr-HR" noProof="0" dirty="0"/>
          </a:p>
          <a:p>
            <a:pPr marL="0" lvl="0" indent="0" algn="l" rtl="0">
              <a:lnSpc>
                <a:spcPct val="90000"/>
              </a:lnSpc>
              <a:spcBef>
                <a:spcPts val="1200"/>
              </a:spcBef>
              <a:spcAft>
                <a:spcPts val="0"/>
              </a:spcAft>
              <a:buClr>
                <a:schemeClr val="accent4"/>
              </a:buClr>
              <a:buSzPts val="1800"/>
              <a:buNone/>
            </a:pPr>
            <a:endParaRPr lang="hr-HR" noProof="0" dirty="0"/>
          </a:p>
          <a:p>
            <a:pPr marL="0" lvl="0" indent="0" algn="l" rtl="0">
              <a:lnSpc>
                <a:spcPct val="90000"/>
              </a:lnSpc>
              <a:spcBef>
                <a:spcPts val="0"/>
              </a:spcBef>
              <a:spcAft>
                <a:spcPts val="0"/>
              </a:spcAft>
              <a:buClr>
                <a:schemeClr val="accent4"/>
              </a:buClr>
              <a:buSzPts val="1800"/>
              <a:buNone/>
            </a:pPr>
            <a:r>
              <a:rPr lang="hr-HR" noProof="0" dirty="0"/>
              <a:t>Aktivnosti</a:t>
            </a:r>
          </a:p>
          <a:p>
            <a:pPr marL="0" lvl="0" indent="0" algn="l" rtl="0">
              <a:lnSpc>
                <a:spcPct val="90000"/>
              </a:lnSpc>
              <a:spcBef>
                <a:spcPts val="0"/>
              </a:spcBef>
              <a:spcAft>
                <a:spcPts val="0"/>
              </a:spcAft>
              <a:buClr>
                <a:schemeClr val="accent4"/>
              </a:buClr>
              <a:buSzPts val="1800"/>
              <a:buNone/>
            </a:pPr>
            <a:endParaRPr lang="hr-HR" noProof="0" dirty="0"/>
          </a:p>
          <a:p>
            <a:pPr marL="800100" lvl="0" indent="-342900" algn="l" rtl="0">
              <a:lnSpc>
                <a:spcPct val="90000"/>
              </a:lnSpc>
              <a:spcBef>
                <a:spcPts val="0"/>
              </a:spcBef>
              <a:spcAft>
                <a:spcPts val="0"/>
              </a:spcAft>
              <a:buClr>
                <a:schemeClr val="accent4"/>
              </a:buClr>
              <a:buSzPts val="1800"/>
              <a:buFont typeface="Arial"/>
              <a:buAutoNum type="arabicPeriod"/>
            </a:pPr>
            <a:r>
              <a:rPr lang="hr-HR" noProof="0" dirty="0"/>
              <a:t>Istraživanje rodnih predrasuda u informatici</a:t>
            </a:r>
          </a:p>
          <a:p>
            <a:pPr marL="800100" lvl="0" indent="-342900" algn="l" rtl="0">
              <a:lnSpc>
                <a:spcPct val="90000"/>
              </a:lnSpc>
              <a:spcBef>
                <a:spcPts val="0"/>
              </a:spcBef>
              <a:spcAft>
                <a:spcPts val="0"/>
              </a:spcAft>
              <a:buClr>
                <a:schemeClr val="accent4"/>
              </a:buClr>
              <a:buSzPts val="1800"/>
              <a:buFont typeface="Arial"/>
              <a:buAutoNum type="arabicPeriod"/>
            </a:pPr>
            <a:r>
              <a:rPr lang="hr-HR" noProof="0" dirty="0"/>
              <a:t>Rodno uključiv jezik u učionicama informatike</a:t>
            </a:r>
          </a:p>
          <a:p>
            <a:pPr marL="800100" lvl="0" indent="-342900" algn="l" rtl="0">
              <a:lnSpc>
                <a:spcPct val="90000"/>
              </a:lnSpc>
              <a:spcBef>
                <a:spcPts val="0"/>
              </a:spcBef>
              <a:spcAft>
                <a:spcPts val="0"/>
              </a:spcAft>
              <a:buClr>
                <a:schemeClr val="accent4"/>
              </a:buClr>
              <a:buSzPts val="1800"/>
              <a:buFont typeface="Arial"/>
              <a:buAutoNum type="arabicPeriod"/>
            </a:pPr>
            <a:r>
              <a:rPr lang="hr-HR" noProof="0" dirty="0"/>
              <a:t>Rodno uključive strategije poučavanja</a:t>
            </a:r>
          </a:p>
          <a:p>
            <a:pPr marL="800100" lvl="0" indent="-342900" algn="l" rtl="0">
              <a:lnSpc>
                <a:spcPct val="90000"/>
              </a:lnSpc>
              <a:spcBef>
                <a:spcPts val="0"/>
              </a:spcBef>
              <a:spcAft>
                <a:spcPts val="0"/>
              </a:spcAft>
              <a:buClr>
                <a:schemeClr val="accent4"/>
              </a:buClr>
              <a:buSzPts val="1800"/>
              <a:buFont typeface="Arial"/>
              <a:buAutoNum type="arabicPeriod"/>
            </a:pPr>
            <a:r>
              <a:rPr lang="hr-HR" noProof="0" dirty="0"/>
              <a:t>Stvaranje uključivog okruženja u učionici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9a1326777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HR" noProof="0" dirty="0">
                <a:solidFill>
                  <a:srgbClr val="FFFFFF"/>
                </a:solidFill>
              </a:rPr>
              <a:t>Osnovna pravila za raspravu</a:t>
            </a:r>
          </a:p>
        </p:txBody>
      </p:sp>
      <p:pic>
        <p:nvPicPr>
          <p:cNvPr id="169" name="Google Shape;169;g349a1326777_0_21"/>
          <p:cNvPicPr preferRelativeResize="0"/>
          <p:nvPr/>
        </p:nvPicPr>
        <p:blipFill rotWithShape="1">
          <a:blip r:embed="rId3">
            <a:alphaModFix/>
          </a:blip>
          <a:srcRect/>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solidFill>
                  <a:srgbClr val="FFFFFF"/>
                </a:solidFill>
              </a:rPr>
              <a:t>Zagrijavanje: rodna uključivost</a:t>
            </a:r>
          </a:p>
        </p:txBody>
      </p:sp>
      <p:sp>
        <p:nvSpPr>
          <p:cNvPr id="175" name="Google Shape;175;p26"/>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hr-HR" sz="2500" noProof="0" dirty="0"/>
              <a:t>Je li rodna uključivost u informatici problem u vašoj školi?</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Tko se od učenika prema vašem iskustvu najviše interesira za informatiku i zašto?</a:t>
            </a:r>
            <a:br>
              <a:rPr lang="hr-HR" sz="2500" noProof="0" dirty="0"/>
            </a:br>
            <a:endParaRPr lang="hr-HR" sz="2500" noProof="0" dirty="0"/>
          </a:p>
          <a:p>
            <a:pPr marL="457200" lvl="0" indent="-387350" algn="l" rtl="0">
              <a:lnSpc>
                <a:spcPct val="90000"/>
              </a:lnSpc>
              <a:spcBef>
                <a:spcPts val="0"/>
              </a:spcBef>
              <a:spcAft>
                <a:spcPts val="0"/>
              </a:spcAft>
              <a:buSzPts val="2500"/>
              <a:buChar char="●"/>
            </a:pPr>
            <a:r>
              <a:rPr lang="hr-HR" sz="2500" noProof="0" dirty="0"/>
              <a:t>Smatrate li da je rodna zastupljenost u informatici važno pitanje?</a:t>
            </a:r>
          </a:p>
        </p:txBody>
      </p:sp>
      <p:sp>
        <p:nvSpPr>
          <p:cNvPr id="176" name="Google Shape;176;p26"/>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endParaRPr lang="hr-HR" noProof="0" dirty="0"/>
          </a:p>
          <a:p>
            <a:pPr marL="457200" marR="0" lvl="0" indent="-228600" algn="just" rtl="0">
              <a:lnSpc>
                <a:spcPct val="90000"/>
              </a:lnSpc>
              <a:spcBef>
                <a:spcPts val="1000"/>
              </a:spcBef>
              <a:spcAft>
                <a:spcPts val="0"/>
              </a:spcAft>
              <a:buClr>
                <a:schemeClr val="accent1"/>
              </a:buClr>
              <a:buSzPts val="2400"/>
              <a:buFont typeface="Arial"/>
              <a:buNone/>
            </a:pPr>
            <a:r>
              <a:rPr lang="hr-HR" noProof="0" dirty="0"/>
              <a:t>Aktivnost 1: rasprava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345e120be2b_0_2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solidFill>
                  <a:srgbClr val="FFFFFF"/>
                </a:solidFill>
              </a:rPr>
              <a:t>Rodna nejednakost u informatici i STEM obrazovanju</a:t>
            </a:r>
          </a:p>
        </p:txBody>
      </p:sp>
      <p:sp>
        <p:nvSpPr>
          <p:cNvPr id="182" name="Google Shape;182;g345e120be2b_0_20"/>
          <p:cNvSpPr txBox="1">
            <a:spLocks noGrp="1"/>
          </p:cNvSpPr>
          <p:nvPr>
            <p:ph type="body" idx="2"/>
          </p:nvPr>
        </p:nvSpPr>
        <p:spPr>
          <a:xfrm>
            <a:off x="433375" y="1415975"/>
            <a:ext cx="5330400" cy="4885200"/>
          </a:xfrm>
          <a:prstGeom prst="rect">
            <a:avLst/>
          </a:prstGeom>
          <a:noFill/>
          <a:ln>
            <a:noFill/>
          </a:ln>
        </p:spPr>
        <p:txBody>
          <a:bodyPr spcFirstLastPara="1" wrap="square" lIns="91425" tIns="45700" rIns="91425" bIns="45700" anchor="t" anchorCtr="0">
            <a:noAutofit/>
          </a:bodyPr>
          <a:lstStyle/>
          <a:p>
            <a:pPr marL="457200" lvl="0" indent="-342900" algn="l" rtl="0">
              <a:lnSpc>
                <a:spcPct val="107916"/>
              </a:lnSpc>
              <a:spcBef>
                <a:spcPts val="0"/>
              </a:spcBef>
              <a:spcAft>
                <a:spcPts val="0"/>
              </a:spcAft>
              <a:buClr>
                <a:srgbClr val="151515"/>
              </a:buClr>
              <a:buSzPts val="1800"/>
              <a:buFont typeface="Calibri"/>
              <a:buChar char="●"/>
            </a:pPr>
            <a:r>
              <a:rPr lang="hr-HR" noProof="0" dirty="0">
                <a:solidFill>
                  <a:srgbClr val="151515"/>
                </a:solidFill>
              </a:rPr>
              <a:t>Žene čine samo jednu trećinu diplomiranih osoba u STEM području </a:t>
            </a:r>
            <a:r>
              <a:rPr lang="hr-HR" noProof="0" dirty="0">
                <a:solidFill>
                  <a:srgbClr val="1D1D1B"/>
                </a:solidFill>
              </a:rPr>
              <a:t>( </a:t>
            </a:r>
            <a:r>
              <a:rPr lang="hr-HR" u="sng" noProof="0" dirty="0">
                <a:solidFill>
                  <a:srgbClr val="2ED16F"/>
                </a:solidFill>
                <a:hlinkClick r:id="rId3">
                  <a:extLst>
                    <a:ext uri="{A12FA001-AC4F-418D-AE19-62706E023703}">
                      <ahyp:hlinkClr xmlns:ahyp="http://schemas.microsoft.com/office/drawing/2018/hyperlinkcolor" val="tx"/>
                    </a:ext>
                  </a:extLst>
                </a:hlinkClick>
              </a:rPr>
              <a:t>Eurostat, 2022. </a:t>
            </a:r>
            <a:r>
              <a:rPr lang="hr-HR" noProof="0" dirty="0">
                <a:solidFill>
                  <a:srgbClr val="1D1D1B"/>
                </a:solidFill>
              </a:rPr>
              <a:t>) </a:t>
            </a:r>
            <a:r>
              <a:rPr lang="hr-HR" noProof="0" dirty="0">
                <a:solidFill>
                  <a:srgbClr val="151515"/>
                </a:solidFill>
              </a:rPr>
              <a:t>i jednu petinu IT stručnjaka </a:t>
            </a:r>
            <a:r>
              <a:rPr lang="hr-HR" noProof="0" dirty="0">
                <a:solidFill>
                  <a:srgbClr val="1D1D1B"/>
                </a:solidFill>
              </a:rPr>
              <a:t>(</a:t>
            </a:r>
            <a:r>
              <a:rPr lang="hr-HR" u="sng" noProof="0" dirty="0">
                <a:solidFill>
                  <a:srgbClr val="2ED16F"/>
                </a:solidFill>
                <a:hlinkClick r:id="rId4">
                  <a:extLst>
                    <a:ext uri="{A12FA001-AC4F-418D-AE19-62706E023703}">
                      <ahyp:hlinkClr xmlns:ahyp="http://schemas.microsoft.com/office/drawing/2018/hyperlinkcolor" val="tx"/>
                    </a:ext>
                  </a:extLst>
                </a:hlinkClick>
              </a:rPr>
              <a:t>Izvješće o napretku digitalnog desetljeća, 2024. </a:t>
            </a:r>
            <a:r>
              <a:rPr lang="hr-HR" noProof="0" dirty="0">
                <a:solidFill>
                  <a:srgbClr val="1D1D1B"/>
                </a:solidFill>
              </a:rPr>
              <a:t>)</a:t>
            </a:r>
            <a:r>
              <a:rPr lang="hr-HR" noProof="0" dirty="0">
                <a:solidFill>
                  <a:srgbClr val="151515"/>
                </a:solidFill>
              </a:rPr>
              <a:t>.</a:t>
            </a:r>
            <a:br>
              <a:rPr lang="hr-HR" noProof="0" dirty="0">
                <a:solidFill>
                  <a:srgbClr val="151515"/>
                </a:solidFill>
                <a:highlight>
                  <a:srgbClr val="FFFFFF"/>
                </a:highlight>
              </a:rPr>
            </a:br>
            <a:endParaRPr lang="hr-HR" noProof="0" dirty="0">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hr-HR" noProof="0" dirty="0">
                <a:solidFill>
                  <a:srgbClr val="151515"/>
                </a:solidFill>
                <a:highlight>
                  <a:srgbClr val="FFFFFF"/>
                </a:highlight>
              </a:rPr>
              <a:t>Interes za računarstvo i informatiku posebno je nizak među djevojčicama (</a:t>
            </a:r>
            <a:r>
              <a:rPr lang="hr-HR" u="sng" noProof="0" dirty="0" err="1">
                <a:solidFill>
                  <a:schemeClr val="hlink"/>
                </a:solidFill>
                <a:highlight>
                  <a:srgbClr val="FFFFFF"/>
                </a:highlight>
                <a:hlinkClick r:id="rId5"/>
              </a:rPr>
              <a:t>Ren</a:t>
            </a:r>
            <a:r>
              <a:rPr lang="hr-HR" u="sng" noProof="0" dirty="0">
                <a:solidFill>
                  <a:schemeClr val="hlink"/>
                </a:solidFill>
                <a:highlight>
                  <a:srgbClr val="FFFFFF"/>
                </a:highlight>
                <a:hlinkClick r:id="rId5"/>
              </a:rPr>
              <a:t>, 2022.)</a:t>
            </a:r>
            <a:r>
              <a:rPr lang="hr-HR" noProof="0" dirty="0">
                <a:solidFill>
                  <a:srgbClr val="151515"/>
                </a:solidFill>
                <a:highlight>
                  <a:srgbClr val="FFFFFF"/>
                </a:highlight>
              </a:rPr>
              <a:t>.</a:t>
            </a:r>
            <a:br>
              <a:rPr lang="hr-HR" noProof="0" dirty="0">
                <a:solidFill>
                  <a:srgbClr val="151515"/>
                </a:solidFill>
                <a:highlight>
                  <a:srgbClr val="FFFFFF"/>
                </a:highlight>
              </a:rPr>
            </a:br>
            <a:endParaRPr lang="hr-HR" noProof="0" dirty="0">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hr-HR" noProof="0" dirty="0">
                <a:solidFill>
                  <a:srgbClr val="151515"/>
                </a:solidFill>
                <a:highlight>
                  <a:srgbClr val="FFFFFF"/>
                </a:highlight>
              </a:rPr>
              <a:t>U mlađoj dobi djevojčice obično postižu bolje rezultate od dječaka u informatici. Međutim, djevojčice obično gube interes za STEM predmete kako odrastaju </a:t>
            </a:r>
            <a:r>
              <a:rPr lang="hr-HR" noProof="0" dirty="0">
                <a:solidFill>
                  <a:srgbClr val="1D1D1B"/>
                </a:solidFill>
              </a:rPr>
              <a:t>( </a:t>
            </a:r>
            <a:r>
              <a:rPr lang="hr-HR" u="sng" noProof="0" dirty="0" err="1">
                <a:solidFill>
                  <a:srgbClr val="2ED16F"/>
                </a:solidFill>
                <a:hlinkClick r:id="rId6">
                  <a:extLst>
                    <a:ext uri="{A12FA001-AC4F-418D-AE19-62706E023703}">
                      <ahyp:hlinkClr xmlns:ahyp="http://schemas.microsoft.com/office/drawing/2018/hyperlinkcolor" val="tx"/>
                    </a:ext>
                  </a:extLst>
                </a:hlinkClick>
              </a:rPr>
              <a:t>SheFigures</a:t>
            </a:r>
            <a:r>
              <a:rPr lang="hr-HR" u="sng" noProof="0" dirty="0">
                <a:solidFill>
                  <a:srgbClr val="2ED16F"/>
                </a:solidFill>
                <a:hlinkClick r:id="rId6">
                  <a:extLst>
                    <a:ext uri="{A12FA001-AC4F-418D-AE19-62706E023703}">
                      <ahyp:hlinkClr xmlns:ahyp="http://schemas.microsoft.com/office/drawing/2018/hyperlinkcolor" val="tx"/>
                    </a:ext>
                  </a:extLst>
                </a:hlinkClick>
              </a:rPr>
              <a:t>, 2021 </a:t>
            </a:r>
            <a:r>
              <a:rPr lang="hr-HR" noProof="0" dirty="0">
                <a:solidFill>
                  <a:srgbClr val="1D1D1B"/>
                </a:solidFill>
              </a:rPr>
              <a:t>) </a:t>
            </a:r>
            <a:r>
              <a:rPr lang="hr-HR" noProof="0" dirty="0">
                <a:solidFill>
                  <a:srgbClr val="151515"/>
                </a:solidFill>
                <a:highlight>
                  <a:srgbClr val="FFFFFF"/>
                </a:highlight>
              </a:rPr>
              <a:t>.</a:t>
            </a:r>
            <a:br>
              <a:rPr lang="hr-HR" noProof="0" dirty="0">
                <a:solidFill>
                  <a:srgbClr val="151515"/>
                </a:solidFill>
                <a:highlight>
                  <a:srgbClr val="FFFFFF"/>
                </a:highlight>
              </a:rPr>
            </a:br>
            <a:endParaRPr lang="hr-HR" noProof="0" dirty="0">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hr-HR" noProof="0" dirty="0">
                <a:solidFill>
                  <a:srgbClr val="151515"/>
                </a:solidFill>
                <a:highlight>
                  <a:srgbClr val="FFFFFF"/>
                </a:highlight>
              </a:rPr>
              <a:t>Dob između 10  i 12 godina kritično je razdoblje tijekom kojeg se smanjuje interes djevojčica za informatiku ( </a:t>
            </a:r>
            <a:r>
              <a:rPr lang="hr-HR" u="sng" noProof="0" dirty="0">
                <a:solidFill>
                  <a:schemeClr val="hlink"/>
                </a:solidFill>
                <a:highlight>
                  <a:srgbClr val="FFFFFF"/>
                </a:highlight>
                <a:hlinkClick r:id="rId7"/>
              </a:rPr>
              <a:t>De </a:t>
            </a:r>
            <a:r>
              <a:rPr lang="hr-HR" u="sng" noProof="0" dirty="0" err="1">
                <a:solidFill>
                  <a:schemeClr val="hlink"/>
                </a:solidFill>
                <a:highlight>
                  <a:srgbClr val="FFFFFF"/>
                </a:highlight>
                <a:hlinkClick r:id="rId7"/>
              </a:rPr>
              <a:t>Wit</a:t>
            </a:r>
            <a:r>
              <a:rPr lang="hr-HR" u="sng" noProof="0" dirty="0">
                <a:solidFill>
                  <a:schemeClr val="hlink"/>
                </a:solidFill>
                <a:highlight>
                  <a:srgbClr val="FFFFFF"/>
                </a:highlight>
                <a:hlinkClick r:id="rId7"/>
              </a:rPr>
              <a:t> i sur., 2023 </a:t>
            </a:r>
            <a:r>
              <a:rPr lang="hr-HR" noProof="0" dirty="0">
                <a:solidFill>
                  <a:srgbClr val="151515"/>
                </a:solidFill>
                <a:highlight>
                  <a:srgbClr val="FFFFFF"/>
                </a:highlight>
              </a:rPr>
              <a:t>.; </a:t>
            </a:r>
            <a:r>
              <a:rPr lang="hr-HR" u="sng" noProof="0" dirty="0" err="1">
                <a:solidFill>
                  <a:schemeClr val="hlink"/>
                </a:solidFill>
                <a:highlight>
                  <a:srgbClr val="FFFFFF"/>
                </a:highlight>
                <a:hlinkClick r:id="rId8"/>
              </a:rPr>
              <a:t>Happe</a:t>
            </a:r>
            <a:r>
              <a:rPr lang="hr-HR" u="sng" noProof="0" dirty="0">
                <a:solidFill>
                  <a:schemeClr val="hlink"/>
                </a:solidFill>
                <a:highlight>
                  <a:srgbClr val="FFFFFF"/>
                </a:highlight>
                <a:hlinkClick r:id="rId8"/>
              </a:rPr>
              <a:t> i sur., 2021. </a:t>
            </a:r>
            <a:r>
              <a:rPr lang="hr-HR" noProof="0" dirty="0">
                <a:solidFill>
                  <a:srgbClr val="151515"/>
                </a:solidFill>
                <a:highlight>
                  <a:srgbClr val="FFFFFF"/>
                </a:highlight>
              </a:rPr>
              <a:t>).</a:t>
            </a:r>
          </a:p>
        </p:txBody>
      </p:sp>
      <p:pic>
        <p:nvPicPr>
          <p:cNvPr id="183" name="Google Shape;183;g345e120be2b_0_20" title="10287296.jpg"/>
          <p:cNvPicPr preferRelativeResize="0"/>
          <p:nvPr/>
        </p:nvPicPr>
        <p:blipFill rotWithShape="1">
          <a:blip r:embed="rId9">
            <a:alphaModFix/>
          </a:blip>
          <a:srcRect/>
          <a:stretch/>
        </p:blipFill>
        <p:spPr>
          <a:xfrm>
            <a:off x="6363075" y="1144975"/>
            <a:ext cx="5427175" cy="5427175"/>
          </a:xfrm>
          <a:prstGeom prst="rect">
            <a:avLst/>
          </a:prstGeom>
          <a:noFill/>
          <a:ln>
            <a:noFill/>
          </a:ln>
        </p:spPr>
      </p:pic>
      <p:sp>
        <p:nvSpPr>
          <p:cNvPr id="184" name="Google Shape;184;g345e120be2b_0_20"/>
          <p:cNvSpPr/>
          <p:nvPr/>
        </p:nvSpPr>
        <p:spPr>
          <a:xfrm>
            <a:off x="7169625" y="1232200"/>
            <a:ext cx="3632400" cy="870600"/>
          </a:xfrm>
          <a:prstGeom prst="rect">
            <a:avLst/>
          </a:prstGeom>
          <a:solidFill>
            <a:srgbClr val="C1E5E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lang="hr-HR" sz="1400" b="0" i="0" u="none" strike="noStrike" cap="none" noProof="0" dirty="0">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34baa110314_1_25"/>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sz="3200" noProof="0" dirty="0">
                <a:solidFill>
                  <a:srgbClr val="FFFFFF"/>
                </a:solidFill>
              </a:rPr>
              <a:t>Razumijevanje rodne nejednakosti u informatičkom obrazovanju</a:t>
            </a:r>
          </a:p>
        </p:txBody>
      </p:sp>
      <p:sp>
        <p:nvSpPr>
          <p:cNvPr id="209" name="Google Shape;209;g34baa110314_1_25"/>
          <p:cNvSpPr/>
          <p:nvPr/>
        </p:nvSpPr>
        <p:spPr>
          <a:xfrm>
            <a:off x="3178675" y="992900"/>
            <a:ext cx="5783100" cy="5783100"/>
          </a:xfrm>
          <a:prstGeom prst="ellipse">
            <a:avLst/>
          </a:prstGeom>
          <a:solidFill>
            <a:srgbClr val="CAF9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lang="hr-HR" sz="1400" b="0" i="0" u="none" strike="noStrike" cap="none" noProof="0" dirty="0">
              <a:solidFill>
                <a:srgbClr val="000000"/>
              </a:solidFill>
              <a:latin typeface="Arial"/>
              <a:ea typeface="Arial"/>
              <a:cs typeface="Arial"/>
              <a:sym typeface="Arial"/>
            </a:endParaRPr>
          </a:p>
        </p:txBody>
      </p:sp>
      <p:sp>
        <p:nvSpPr>
          <p:cNvPr id="210" name="Google Shape;210;g34baa110314_1_25"/>
          <p:cNvSpPr/>
          <p:nvPr/>
        </p:nvSpPr>
        <p:spPr>
          <a:xfrm>
            <a:off x="4111675" y="1922550"/>
            <a:ext cx="3917100" cy="3917400"/>
          </a:xfrm>
          <a:prstGeom prst="ellipse">
            <a:avLst/>
          </a:prstGeom>
          <a:solidFill>
            <a:srgbClr val="61ED9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lang="hr-HR" sz="1400" b="0" i="0" u="none" strike="noStrike" cap="none" noProof="0" dirty="0">
              <a:solidFill>
                <a:srgbClr val="000000"/>
              </a:solidFill>
              <a:latin typeface="Arial"/>
              <a:ea typeface="Arial"/>
              <a:cs typeface="Arial"/>
              <a:sym typeface="Arial"/>
            </a:endParaRPr>
          </a:p>
        </p:txBody>
      </p:sp>
      <p:sp>
        <p:nvSpPr>
          <p:cNvPr id="211" name="Google Shape;211;g34baa110314_1_25"/>
          <p:cNvSpPr/>
          <p:nvPr/>
        </p:nvSpPr>
        <p:spPr>
          <a:xfrm>
            <a:off x="5178900" y="2967350"/>
            <a:ext cx="1834200" cy="1834200"/>
          </a:xfrm>
          <a:prstGeom prst="ellipse">
            <a:avLst/>
          </a:prstGeom>
          <a:solidFill>
            <a:srgbClr val="2ED16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lang="hr-HR" sz="1400" b="0" i="0" u="none" strike="noStrike" cap="none" noProof="0" dirty="0">
              <a:solidFill>
                <a:srgbClr val="000000"/>
              </a:solidFill>
              <a:latin typeface="Arial"/>
              <a:ea typeface="Arial"/>
              <a:cs typeface="Arial"/>
              <a:sym typeface="Arial"/>
            </a:endParaRPr>
          </a:p>
        </p:txBody>
      </p:sp>
      <p:sp>
        <p:nvSpPr>
          <p:cNvPr id="212" name="Google Shape;212;g34baa110314_1_25"/>
          <p:cNvSpPr txBox="1"/>
          <p:nvPr/>
        </p:nvSpPr>
        <p:spPr>
          <a:xfrm>
            <a:off x="8225100" y="1344300"/>
            <a:ext cx="2228700" cy="1008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hr-HR" sz="3000" b="1" i="0" u="none" strike="noStrike" cap="none" noProof="0" dirty="0">
                <a:solidFill>
                  <a:schemeClr val="accent6"/>
                </a:solidFill>
                <a:latin typeface="Calibri"/>
                <a:ea typeface="Calibri"/>
                <a:cs typeface="Calibri"/>
                <a:sym typeface="Calibri"/>
              </a:rPr>
              <a:t>društvena razina</a:t>
            </a:r>
          </a:p>
        </p:txBody>
      </p:sp>
      <p:sp>
        <p:nvSpPr>
          <p:cNvPr id="213" name="Google Shape;213;g34baa110314_1_25"/>
          <p:cNvSpPr txBox="1"/>
          <p:nvPr/>
        </p:nvSpPr>
        <p:spPr>
          <a:xfrm>
            <a:off x="4242600" y="5767100"/>
            <a:ext cx="37068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700"/>
              <a:buFont typeface="Arial"/>
              <a:buNone/>
            </a:pPr>
            <a:r>
              <a:rPr lang="hr-HR" sz="2500" b="1" i="0" u="none" strike="noStrike" cap="none" noProof="0" dirty="0">
                <a:solidFill>
                  <a:srgbClr val="16C45B"/>
                </a:solidFill>
                <a:latin typeface="Calibri"/>
                <a:ea typeface="Calibri"/>
                <a:cs typeface="Calibri"/>
                <a:sym typeface="Calibri"/>
              </a:rPr>
              <a:t>cijela škola</a:t>
            </a:r>
          </a:p>
          <a:p>
            <a:pPr marL="0" marR="0" lvl="0" indent="0" algn="ctr" rtl="0">
              <a:lnSpc>
                <a:spcPct val="100000"/>
              </a:lnSpc>
              <a:spcBef>
                <a:spcPts val="0"/>
              </a:spcBef>
              <a:spcAft>
                <a:spcPts val="0"/>
              </a:spcAft>
              <a:buClr>
                <a:srgbClr val="000000"/>
              </a:buClr>
              <a:buSzPts val="2700"/>
              <a:buFont typeface="Arial"/>
              <a:buNone/>
            </a:pPr>
            <a:r>
              <a:rPr lang="hr-HR" sz="2500" b="1" i="0" u="none" strike="noStrike" cap="none" noProof="0" dirty="0">
                <a:solidFill>
                  <a:srgbClr val="16C45B"/>
                </a:solidFill>
                <a:latin typeface="Calibri"/>
                <a:ea typeface="Calibri"/>
                <a:cs typeface="Calibri"/>
                <a:sym typeface="Calibri"/>
              </a:rPr>
              <a:t>razina</a:t>
            </a:r>
          </a:p>
        </p:txBody>
      </p:sp>
      <p:sp>
        <p:nvSpPr>
          <p:cNvPr id="214" name="Google Shape;214;g34baa110314_1_25"/>
          <p:cNvSpPr txBox="1"/>
          <p:nvPr/>
        </p:nvSpPr>
        <p:spPr>
          <a:xfrm>
            <a:off x="4824300" y="2143950"/>
            <a:ext cx="25434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100"/>
              <a:buFont typeface="Arial"/>
              <a:buNone/>
            </a:pPr>
            <a:r>
              <a:rPr lang="hr-HR" sz="1900" b="1" i="0" u="none" strike="noStrike" cap="none" noProof="0" dirty="0">
                <a:solidFill>
                  <a:srgbClr val="F2F2F2"/>
                </a:solidFill>
                <a:latin typeface="Calibri"/>
                <a:ea typeface="Calibri"/>
                <a:cs typeface="Calibri"/>
                <a:sym typeface="Calibri"/>
              </a:rPr>
              <a:t>interakcije učenika i nastavnika</a:t>
            </a:r>
          </a:p>
        </p:txBody>
      </p:sp>
      <p:sp>
        <p:nvSpPr>
          <p:cNvPr id="215" name="Google Shape;215;g34baa110314_1_25"/>
          <p:cNvSpPr txBox="1"/>
          <p:nvPr/>
        </p:nvSpPr>
        <p:spPr>
          <a:xfrm>
            <a:off x="5372275" y="3429000"/>
            <a:ext cx="1548300" cy="90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hr-HR" sz="1800" b="1" i="0" u="none" strike="noStrike" cap="none" noProof="0" dirty="0">
                <a:solidFill>
                  <a:srgbClr val="F3F3F3"/>
                </a:solidFill>
                <a:latin typeface="Calibri"/>
                <a:ea typeface="Calibri"/>
                <a:cs typeface="Calibri"/>
                <a:sym typeface="Calibri"/>
              </a:rPr>
              <a:t>dinamika vršnjaka u razredu</a:t>
            </a: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3876</Words>
  <Application>Microsoft Office PowerPoint</Application>
  <PresentationFormat>Widescreen</PresentationFormat>
  <Paragraphs>285</Paragraphs>
  <Slides>22</Slides>
  <Notes>22</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22</vt:i4>
      </vt:variant>
    </vt:vector>
  </HeadingPairs>
  <TitlesOfParts>
    <vt:vector size="30" baseType="lpstr">
      <vt:lpstr>Open Sans</vt:lpstr>
      <vt:lpstr>Arial</vt:lpstr>
      <vt:lpstr>Calibri</vt:lpstr>
      <vt:lpstr>CARDET Course template - Cover page</vt:lpstr>
      <vt:lpstr>CARDET Course template</vt:lpstr>
      <vt:lpstr>CARDET Course template</vt:lpstr>
      <vt:lpstr>CARDET Course template - Cover page</vt:lpstr>
      <vt:lpstr>CARDET Course template</vt:lpstr>
      <vt:lpstr>WP3: Obučavanje učitelja za autentično i rodno uključivo informatičko obrazovanje</vt:lpstr>
      <vt:lpstr>Modul 3: TINKER okvir - rodno uključiv pristup informatičkoj nastavi i vrednovanju</vt:lpstr>
      <vt:lpstr>Ishodi učenja</vt:lpstr>
      <vt:lpstr>Sadržaj</vt:lpstr>
      <vt:lpstr>Uvod</vt:lpstr>
      <vt:lpstr>Osnovna pravila za raspravu</vt:lpstr>
      <vt:lpstr>Zagrijavanje: rodna uključivost</vt:lpstr>
      <vt:lpstr>Rodna nejednakost u informatici i STEM obrazovanju</vt:lpstr>
      <vt:lpstr>Razumijevanje rodne nejednakosti u informatičkom obrazovanju</vt:lpstr>
      <vt:lpstr>Razumijevanje rodne nejednakosti u informatičkom obrazovanju</vt:lpstr>
      <vt:lpstr>Rješavanje problema rodnih predrasuda</vt:lpstr>
      <vt:lpstr>Jezik, resursi i procjene koji uključuju rodnu ravnopravnost</vt:lpstr>
      <vt:lpstr>Aktivnost 2: Rodno uključiv jezik u učionicama informatike</vt:lpstr>
      <vt:lpstr>Normalizacija neuspjeha i poticanje ustrajnosti</vt:lpstr>
      <vt:lpstr>Izvan učionice: poticanje angažmana u informatici</vt:lpstr>
      <vt:lpstr>Pedagoške strategije: iskustveno učenje, eksperimentiranje i pristupi temeljeni na igri</vt:lpstr>
      <vt:lpstr>Stvaranje uključivog okruženja u učionici</vt:lpstr>
      <vt:lpstr>Sažetak: 8 elemenata rodne uključivosti</vt:lpstr>
      <vt:lpstr>Razmišljanje i zaključak</vt:lpstr>
      <vt:lpstr>Domaća zadaća / Dodatni zadaci</vt:lpstr>
      <vt:lpstr>Dodatni resursi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Juraj Petrović</cp:lastModifiedBy>
  <cp:revision>20</cp:revision>
  <dcterms:created xsi:type="dcterms:W3CDTF">2014-07-11T09:12:14Z</dcterms:created>
  <dcterms:modified xsi:type="dcterms:W3CDTF">2025-07-22T12:07:10Z</dcterms:modified>
</cp:coreProperties>
</file>