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2" r:id="rId2"/>
    <p:sldMasterId id="2147483655" r:id="rId3"/>
  </p:sldMasterIdLst>
  <p:notesMasterIdLst>
    <p:notesMasterId r:id="rId25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12192000" cy="6858000"/>
  <p:notesSz cx="6858000" cy="9144000"/>
  <p:embeddedFontLst>
    <p:embeddedFont>
      <p:font typeface="Open Sans" panose="020B0606030504020204" pitchFamily="3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2" roundtripDataSignature="AMtx7mgL6yNlnvJ27HU+0eAmAp2s4ct6b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3CF10C-3758-4243-9726-489641BC2D0D}" v="17" dt="2025-07-22T12:10:31.4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61397" autoAdjust="0"/>
  </p:normalViewPr>
  <p:slideViewPr>
    <p:cSldViewPr snapToGrid="0">
      <p:cViewPr varScale="1">
        <p:scale>
          <a:sx n="69" d="100"/>
          <a:sy n="69" d="100"/>
        </p:scale>
        <p:origin x="534" y="72"/>
      </p:cViewPr>
      <p:guideLst/>
    </p:cSldViewPr>
  </p:slideViewPr>
  <p:outlineViewPr>
    <p:cViewPr>
      <p:scale>
        <a:sx n="33" d="100"/>
        <a:sy n="33" d="100"/>
      </p:scale>
      <p:origin x="0" y="-2569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1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customschemas.google.com/relationships/presentationmetadata" Target="metadata"/><Relationship Id="rId37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font" Target="fonts/font3.fntdata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2.fntdata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raj Petrović" userId="0f0ce73e-f782-4785-b8cc-5840a43cb3e0" providerId="ADAL" clId="{CC3CF10C-3758-4243-9726-489641BC2D0D}"/>
    <pc:docChg chg="undo custSel modSld modMainMaster">
      <pc:chgData name="Juraj Petrović" userId="0f0ce73e-f782-4785-b8cc-5840a43cb3e0" providerId="ADAL" clId="{CC3CF10C-3758-4243-9726-489641BC2D0D}" dt="2025-07-22T12:11:01.887" v="759" actId="14826"/>
      <pc:docMkLst>
        <pc:docMk/>
      </pc:docMkLst>
      <pc:sldChg chg="modSp mod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56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56"/>
            <ac:spMk id="101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56"/>
            <ac:spMk id="102" creationId="{00000000-0000-0000-0000-000000000000}"/>
          </ac:spMkLst>
        </pc:spChg>
      </pc:sldChg>
      <pc:sldChg chg="modSp mod">
        <pc:chgData name="Juraj Petrović" userId="0f0ce73e-f782-4785-b8cc-5840a43cb3e0" providerId="ADAL" clId="{CC3CF10C-3758-4243-9726-489641BC2D0D}" dt="2025-07-17T15:05:17.303" v="702"/>
        <pc:sldMkLst>
          <pc:docMk/>
          <pc:sldMk cId="0" sldId="257"/>
        </pc:sldMkLst>
        <pc:spChg chg="mod">
          <ac:chgData name="Juraj Petrović" userId="0f0ce73e-f782-4785-b8cc-5840a43cb3e0" providerId="ADAL" clId="{CC3CF10C-3758-4243-9726-489641BC2D0D}" dt="2025-07-17T15:05:17.303" v="702"/>
          <ac:spMkLst>
            <pc:docMk/>
            <pc:sldMk cId="0" sldId="257"/>
            <ac:spMk id="107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57"/>
            <ac:spMk id="108" creationId="{00000000-0000-0000-0000-000000000000}"/>
          </ac:spMkLst>
        </pc:spChg>
      </pc:sldChg>
      <pc:sldChg chg="modSp mod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58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58"/>
            <ac:spMk id="113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58"/>
            <ac:spMk id="114" creationId="{00000000-0000-0000-0000-000000000000}"/>
          </ac:spMkLst>
        </pc:spChg>
      </pc:sldChg>
      <pc:sldChg chg="modSp mod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59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59"/>
            <ac:spMk id="119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59"/>
            <ac:spMk id="120" creationId="{00000000-0000-0000-0000-000000000000}"/>
          </ac:spMkLst>
        </pc:spChg>
      </pc:sldChg>
      <pc:sldChg chg="modSp mod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60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0"/>
            <ac:spMk id="125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0"/>
            <ac:spMk id="126" creationId="{00000000-0000-0000-0000-000000000000}"/>
          </ac:spMkLst>
        </pc:spChg>
      </pc:sldChg>
      <pc:sldChg chg="modSp mod modNotesTx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61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1"/>
            <ac:spMk id="132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1"/>
            <ac:spMk id="133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1"/>
            <ac:spMk id="135" creationId="{00000000-0000-0000-0000-000000000000}"/>
          </ac:spMkLst>
        </pc:spChg>
      </pc:sldChg>
      <pc:sldChg chg="modSp mod modNotesTx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62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2"/>
            <ac:spMk id="141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2"/>
            <ac:spMk id="142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2"/>
            <ac:spMk id="144" creationId="{00000000-0000-0000-0000-000000000000}"/>
          </ac:spMkLst>
        </pc:spChg>
      </pc:sldChg>
      <pc:sldChg chg="modSp mod modNotesTx">
        <pc:chgData name="Juraj Petrović" userId="0f0ce73e-f782-4785-b8cc-5840a43cb3e0" providerId="ADAL" clId="{CC3CF10C-3758-4243-9726-489641BC2D0D}" dt="2025-07-18T12:33:15.996" v="710" actId="20577"/>
        <pc:sldMkLst>
          <pc:docMk/>
          <pc:sldMk cId="0" sldId="263"/>
        </pc:sldMkLst>
        <pc:spChg chg="mod">
          <ac:chgData name="Juraj Petrović" userId="0f0ce73e-f782-4785-b8cc-5840a43cb3e0" providerId="ADAL" clId="{CC3CF10C-3758-4243-9726-489641BC2D0D}" dt="2025-07-18T12:33:15.996" v="710" actId="20577"/>
          <ac:spMkLst>
            <pc:docMk/>
            <pc:sldMk cId="0" sldId="263"/>
            <ac:spMk id="150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3"/>
            <ac:spMk id="151" creationId="{00000000-0000-0000-0000-000000000000}"/>
          </ac:spMkLst>
        </pc:spChg>
      </pc:sldChg>
      <pc:sldChg chg="modSp mod modNotesTx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64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4"/>
            <ac:spMk id="157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4"/>
            <ac:spMk id="158" creationId="{00000000-0000-0000-0000-000000000000}"/>
          </ac:spMkLst>
        </pc:spChg>
      </pc:sldChg>
      <pc:sldChg chg="modSp mod modNotesTx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65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5"/>
            <ac:spMk id="165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5"/>
            <ac:spMk id="166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5"/>
            <ac:spMk id="168" creationId="{00000000-0000-0000-0000-000000000000}"/>
          </ac:spMkLst>
        </pc:spChg>
      </pc:sldChg>
      <pc:sldChg chg="modSp mod modNotesTx">
        <pc:chgData name="Juraj Petrović" userId="0f0ce73e-f782-4785-b8cc-5840a43cb3e0" providerId="ADAL" clId="{CC3CF10C-3758-4243-9726-489641BC2D0D}" dt="2025-07-17T14:49:51.530" v="701" actId="20577"/>
        <pc:sldMkLst>
          <pc:docMk/>
          <pc:sldMk cId="0" sldId="266"/>
        </pc:sldMkLst>
        <pc:spChg chg="mod">
          <ac:chgData name="Juraj Petrović" userId="0f0ce73e-f782-4785-b8cc-5840a43cb3e0" providerId="ADAL" clId="{CC3CF10C-3758-4243-9726-489641BC2D0D}" dt="2025-07-17T14:49:22.327" v="677" actId="1037"/>
          <ac:spMkLst>
            <pc:docMk/>
            <pc:sldMk cId="0" sldId="266"/>
            <ac:spMk id="174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6"/>
            <ac:spMk id="175" creationId="{00000000-0000-0000-0000-000000000000}"/>
          </ac:spMkLst>
        </pc:spChg>
      </pc:sldChg>
      <pc:sldChg chg="modSp mod modNotesTx">
        <pc:chgData name="Juraj Petrović" userId="0f0ce73e-f782-4785-b8cc-5840a43cb3e0" providerId="ADAL" clId="{CC3CF10C-3758-4243-9726-489641BC2D0D}" dt="2025-07-22T08:22:52.196" v="749" actId="6549"/>
        <pc:sldMkLst>
          <pc:docMk/>
          <pc:sldMk cId="0" sldId="267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7"/>
            <ac:spMk id="182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7"/>
            <ac:spMk id="183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7"/>
            <ac:spMk id="185" creationId="{00000000-0000-0000-0000-000000000000}"/>
          </ac:spMkLst>
        </pc:spChg>
      </pc:sldChg>
      <pc:sldChg chg="modSp mod modNotesTx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68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8"/>
            <ac:spMk id="191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8"/>
            <ac:spMk id="192" creationId="{00000000-0000-0000-0000-000000000000}"/>
          </ac:spMkLst>
        </pc:spChg>
      </pc:sldChg>
      <pc:sldChg chg="modSp mod modNotesTx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69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9"/>
            <ac:spMk id="199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9"/>
            <ac:spMk id="200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69"/>
            <ac:spMk id="202" creationId="{00000000-0000-0000-0000-000000000000}"/>
          </ac:spMkLst>
        </pc:spChg>
      </pc:sldChg>
      <pc:sldChg chg="modSp mod modNotesTx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70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0"/>
            <ac:spMk id="208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0"/>
            <ac:spMk id="209" creationId="{00000000-0000-0000-0000-000000000000}"/>
          </ac:spMkLst>
        </pc:spChg>
      </pc:sldChg>
      <pc:sldChg chg="modSp mod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71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1"/>
            <ac:spMk id="214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1"/>
            <ac:spMk id="215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1"/>
            <ac:spMk id="217" creationId="{00000000-0000-0000-0000-000000000000}"/>
          </ac:spMkLst>
        </pc:spChg>
      </pc:sldChg>
      <pc:sldChg chg="modSp mod modNotesTx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72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2"/>
            <ac:spMk id="222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2"/>
            <ac:spMk id="223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2"/>
            <ac:spMk id="225" creationId="{00000000-0000-0000-0000-000000000000}"/>
          </ac:spMkLst>
        </pc:spChg>
      </pc:sldChg>
      <pc:sldChg chg="modSp mod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73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3"/>
            <ac:spMk id="230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3"/>
            <ac:spMk id="231" creationId="{00000000-0000-0000-0000-000000000000}"/>
          </ac:spMkLst>
        </pc:spChg>
      </pc:sldChg>
      <pc:sldChg chg="modSp mod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74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4"/>
            <ac:spMk id="236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4"/>
            <ac:spMk id="237" creationId="{00000000-0000-0000-0000-000000000000}"/>
          </ac:spMkLst>
        </pc:spChg>
      </pc:sldChg>
      <pc:sldChg chg="modSp mod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75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5"/>
            <ac:spMk id="243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5"/>
            <ac:spMk id="244" creationId="{00000000-0000-0000-0000-000000000000}"/>
          </ac:spMkLst>
        </pc:spChg>
      </pc:sldChg>
      <pc:sldChg chg="modSp mod">
        <pc:chgData name="Juraj Petrović" userId="0f0ce73e-f782-4785-b8cc-5840a43cb3e0" providerId="ADAL" clId="{CC3CF10C-3758-4243-9726-489641BC2D0D}" dt="2025-07-17T14:48:16.968" v="625" actId="790"/>
        <pc:sldMkLst>
          <pc:docMk/>
          <pc:sldMk cId="0" sldId="276"/>
        </pc:sldMkLst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6"/>
            <ac:spMk id="260" creationId="{00000000-0000-0000-0000-000000000000}"/>
          </ac:spMkLst>
        </pc:spChg>
        <pc:spChg chg="mod">
          <ac:chgData name="Juraj Petrović" userId="0f0ce73e-f782-4785-b8cc-5840a43cb3e0" providerId="ADAL" clId="{CC3CF10C-3758-4243-9726-489641BC2D0D}" dt="2025-07-17T14:48:16.968" v="625" actId="790"/>
          <ac:spMkLst>
            <pc:docMk/>
            <pc:sldMk cId="0" sldId="276"/>
            <ac:spMk id="262" creationId="{00000000-0000-0000-0000-000000000000}"/>
          </ac:spMkLst>
        </pc:spChg>
      </pc:sldChg>
      <pc:sldMasterChg chg="modSldLayout">
        <pc:chgData name="Juraj Petrović" userId="0f0ce73e-f782-4785-b8cc-5840a43cb3e0" providerId="ADAL" clId="{CC3CF10C-3758-4243-9726-489641BC2D0D}" dt="2025-07-22T12:10:49.954" v="757" actId="14826"/>
        <pc:sldMasterMkLst>
          <pc:docMk/>
          <pc:sldMasterMk cId="0" sldId="2147483648"/>
        </pc:sldMasterMkLst>
        <pc:sldLayoutChg chg="modSp mod">
          <pc:chgData name="Juraj Petrović" userId="0f0ce73e-f782-4785-b8cc-5840a43cb3e0" providerId="ADAL" clId="{CC3CF10C-3758-4243-9726-489641BC2D0D}" dt="2025-07-22T12:10:40.953" v="755" actId="14826"/>
          <pc:sldLayoutMkLst>
            <pc:docMk/>
            <pc:sldMasterMk cId="0" sldId="2147483648"/>
            <pc:sldLayoutMk cId="0" sldId="2147483649"/>
          </pc:sldLayoutMkLst>
          <pc:spChg chg="mod">
            <ac:chgData name="Juraj Petrović" userId="0f0ce73e-f782-4785-b8cc-5840a43cb3e0" providerId="ADAL" clId="{CC3CF10C-3758-4243-9726-489641BC2D0D}" dt="2025-07-22T12:10:15.085" v="750"/>
            <ac:spMkLst>
              <pc:docMk/>
              <pc:sldMasterMk cId="0" sldId="2147483648"/>
              <pc:sldLayoutMk cId="0" sldId="2147483649"/>
              <ac:spMk id="19" creationId="{00000000-0000-0000-0000-000000000000}"/>
            </ac:spMkLst>
          </pc:spChg>
          <pc:picChg chg="mod">
            <ac:chgData name="Juraj Petrović" userId="0f0ce73e-f782-4785-b8cc-5840a43cb3e0" providerId="ADAL" clId="{CC3CF10C-3758-4243-9726-489641BC2D0D}" dt="2025-07-22T12:10:40.953" v="755" actId="14826"/>
            <ac:picMkLst>
              <pc:docMk/>
              <pc:sldMasterMk cId="0" sldId="2147483648"/>
              <pc:sldLayoutMk cId="0" sldId="2147483649"/>
              <ac:picMk id="18" creationId="{00000000-0000-0000-0000-000000000000}"/>
            </ac:picMkLst>
          </pc:picChg>
        </pc:sldLayoutChg>
        <pc:sldLayoutChg chg="modSp mod">
          <pc:chgData name="Juraj Petrović" userId="0f0ce73e-f782-4785-b8cc-5840a43cb3e0" providerId="ADAL" clId="{CC3CF10C-3758-4243-9726-489641BC2D0D}" dt="2025-07-22T12:10:45.443" v="756" actId="14826"/>
          <pc:sldLayoutMkLst>
            <pc:docMk/>
            <pc:sldMasterMk cId="0" sldId="2147483648"/>
            <pc:sldLayoutMk cId="0" sldId="2147483650"/>
          </pc:sldLayoutMkLst>
          <pc:spChg chg="mod">
            <ac:chgData name="Juraj Petrović" userId="0f0ce73e-f782-4785-b8cc-5840a43cb3e0" providerId="ADAL" clId="{CC3CF10C-3758-4243-9726-489641BC2D0D}" dt="2025-07-22T12:10:20.514" v="751"/>
            <ac:spMkLst>
              <pc:docMk/>
              <pc:sldMasterMk cId="0" sldId="2147483648"/>
              <pc:sldLayoutMk cId="0" sldId="2147483650"/>
              <ac:spMk id="30" creationId="{00000000-0000-0000-0000-000000000000}"/>
            </ac:spMkLst>
          </pc:spChg>
          <pc:picChg chg="mod">
            <ac:chgData name="Juraj Petrović" userId="0f0ce73e-f782-4785-b8cc-5840a43cb3e0" providerId="ADAL" clId="{CC3CF10C-3758-4243-9726-489641BC2D0D}" dt="2025-07-22T12:10:45.443" v="756" actId="14826"/>
            <ac:picMkLst>
              <pc:docMk/>
              <pc:sldMasterMk cId="0" sldId="2147483648"/>
              <pc:sldLayoutMk cId="0" sldId="2147483650"/>
              <ac:picMk id="29" creationId="{00000000-0000-0000-0000-000000000000}"/>
            </ac:picMkLst>
          </pc:picChg>
        </pc:sldLayoutChg>
        <pc:sldLayoutChg chg="modSp mod">
          <pc:chgData name="Juraj Petrović" userId="0f0ce73e-f782-4785-b8cc-5840a43cb3e0" providerId="ADAL" clId="{CC3CF10C-3758-4243-9726-489641BC2D0D}" dt="2025-07-22T12:10:49.954" v="757" actId="14826"/>
          <pc:sldLayoutMkLst>
            <pc:docMk/>
            <pc:sldMasterMk cId="0" sldId="2147483648"/>
            <pc:sldLayoutMk cId="0" sldId="2147483651"/>
          </pc:sldLayoutMkLst>
          <pc:spChg chg="mod">
            <ac:chgData name="Juraj Petrović" userId="0f0ce73e-f782-4785-b8cc-5840a43cb3e0" providerId="ADAL" clId="{CC3CF10C-3758-4243-9726-489641BC2D0D}" dt="2025-07-22T12:10:23.096" v="752"/>
            <ac:spMkLst>
              <pc:docMk/>
              <pc:sldMasterMk cId="0" sldId="2147483648"/>
              <pc:sldLayoutMk cId="0" sldId="2147483651"/>
              <ac:spMk id="37" creationId="{00000000-0000-0000-0000-000000000000}"/>
            </ac:spMkLst>
          </pc:spChg>
          <pc:picChg chg="mod">
            <ac:chgData name="Juraj Petrović" userId="0f0ce73e-f782-4785-b8cc-5840a43cb3e0" providerId="ADAL" clId="{CC3CF10C-3758-4243-9726-489641BC2D0D}" dt="2025-07-22T12:10:49.954" v="757" actId="14826"/>
            <ac:picMkLst>
              <pc:docMk/>
              <pc:sldMasterMk cId="0" sldId="2147483648"/>
              <pc:sldLayoutMk cId="0" sldId="2147483651"/>
              <ac:picMk id="36" creationId="{00000000-0000-0000-0000-000000000000}"/>
            </ac:picMkLst>
          </pc:picChg>
        </pc:sldLayoutChg>
      </pc:sldMasterChg>
      <pc:sldMasterChg chg="modSldLayout">
        <pc:chgData name="Juraj Petrović" userId="0f0ce73e-f782-4785-b8cc-5840a43cb3e0" providerId="ADAL" clId="{CC3CF10C-3758-4243-9726-489641BC2D0D}" dt="2025-07-22T12:10:56.162" v="758" actId="14826"/>
        <pc:sldMasterMkLst>
          <pc:docMk/>
          <pc:sldMasterMk cId="0" sldId="2147483652"/>
        </pc:sldMasterMkLst>
        <pc:sldLayoutChg chg="modSp mod">
          <pc:chgData name="Juraj Petrović" userId="0f0ce73e-f782-4785-b8cc-5840a43cb3e0" providerId="ADAL" clId="{CC3CF10C-3758-4243-9726-489641BC2D0D}" dt="2025-07-22T12:10:56.162" v="758" actId="14826"/>
          <pc:sldLayoutMkLst>
            <pc:docMk/>
            <pc:sldMasterMk cId="0" sldId="2147483652"/>
            <pc:sldLayoutMk cId="0" sldId="2147483654"/>
          </pc:sldLayoutMkLst>
          <pc:spChg chg="mod">
            <ac:chgData name="Juraj Petrović" userId="0f0ce73e-f782-4785-b8cc-5840a43cb3e0" providerId="ADAL" clId="{CC3CF10C-3758-4243-9726-489641BC2D0D}" dt="2025-07-22T12:10:27.421" v="753"/>
            <ac:spMkLst>
              <pc:docMk/>
              <pc:sldMasterMk cId="0" sldId="2147483652"/>
              <pc:sldLayoutMk cId="0" sldId="2147483654"/>
              <ac:spMk id="60" creationId="{00000000-0000-0000-0000-000000000000}"/>
            </ac:spMkLst>
          </pc:spChg>
          <pc:picChg chg="mod">
            <ac:chgData name="Juraj Petrović" userId="0f0ce73e-f782-4785-b8cc-5840a43cb3e0" providerId="ADAL" clId="{CC3CF10C-3758-4243-9726-489641BC2D0D}" dt="2025-07-22T12:10:56.162" v="758" actId="14826"/>
            <ac:picMkLst>
              <pc:docMk/>
              <pc:sldMasterMk cId="0" sldId="2147483652"/>
              <pc:sldLayoutMk cId="0" sldId="2147483654"/>
              <ac:picMk id="59" creationId="{00000000-0000-0000-0000-000000000000}"/>
            </ac:picMkLst>
          </pc:picChg>
        </pc:sldLayoutChg>
      </pc:sldMasterChg>
      <pc:sldMasterChg chg="modSldLayout">
        <pc:chgData name="Juraj Petrović" userId="0f0ce73e-f782-4785-b8cc-5840a43cb3e0" providerId="ADAL" clId="{CC3CF10C-3758-4243-9726-489641BC2D0D}" dt="2025-07-22T12:11:01.887" v="759" actId="14826"/>
        <pc:sldMasterMkLst>
          <pc:docMk/>
          <pc:sldMasterMk cId="0" sldId="2147483655"/>
        </pc:sldMasterMkLst>
        <pc:sldLayoutChg chg="modSp mod">
          <pc:chgData name="Juraj Petrović" userId="0f0ce73e-f782-4785-b8cc-5840a43cb3e0" providerId="ADAL" clId="{CC3CF10C-3758-4243-9726-489641BC2D0D}" dt="2025-07-22T12:11:01.887" v="759" actId="14826"/>
          <pc:sldLayoutMkLst>
            <pc:docMk/>
            <pc:sldMasterMk cId="0" sldId="2147483655"/>
            <pc:sldLayoutMk cId="0" sldId="2147483657"/>
          </pc:sldLayoutMkLst>
          <pc:spChg chg="mod">
            <ac:chgData name="Juraj Petrović" userId="0f0ce73e-f782-4785-b8cc-5840a43cb3e0" providerId="ADAL" clId="{CC3CF10C-3758-4243-9726-489641BC2D0D}" dt="2025-07-22T12:10:31.450" v="754"/>
            <ac:spMkLst>
              <pc:docMk/>
              <pc:sldMasterMk cId="0" sldId="2147483655"/>
              <pc:sldLayoutMk cId="0" sldId="2147483657"/>
              <ac:spMk id="83" creationId="{00000000-0000-0000-0000-000000000000}"/>
            </ac:spMkLst>
          </pc:spChg>
          <pc:picChg chg="mod">
            <ac:chgData name="Juraj Petrović" userId="0f0ce73e-f782-4785-b8cc-5840a43cb3e0" providerId="ADAL" clId="{CC3CF10C-3758-4243-9726-489641BC2D0D}" dt="2025-07-22T12:11:01.887" v="759" actId="14826"/>
            <ac:picMkLst>
              <pc:docMk/>
              <pc:sldMasterMk cId="0" sldId="2147483655"/>
              <pc:sldLayoutMk cId="0" sldId="2147483657"/>
              <ac:picMk id="82" creationId="{00000000-0000-0000-0000-00000000000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eop.ku.edu/using-focus-groups-education-research-and-evaluation-practices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45dc87e41b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345dc87e41b_0_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Kako bi procijenile i poboljšale nastavne prakse na strukturiran i smislen način, mnoge obrazovne institucije oslanjaju se na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standardizirane alate za promatranje i evaluaciju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. Među najpriznatijim okvirima su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Danielsonov okvir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CLASS (Sustav bodovanja procjene u učionici)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Marzanov model evaluacije nastavnika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. Ovdje su navedeni kao dobri primjeri i prakse koje nastavnici mogu samostalno detaljnije istražiti ako imaju interesa.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Danielsonov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okvir za poučavanje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koji je razvila Charlotte Danielson, jedan je od najšire prihvaćenih modela. Temelji se na četiri ključna područja: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Planiranje i priprema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Okruženje u učionici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Nastava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Profesionalne odgovornosti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. Ovaj okvir naglašava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refleksivnu praksu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učenje usmjereno na učenika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profesionalni rast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a često se koristi ne samo za evaluaciju već i za mentorstvo i razvoj učitelja.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CLASS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(Sustav bodovanja za procjenu nastave u učionici)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prvenstveno se usredotočuje na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kvalitetu interakcija učitelja i učenika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. Procjenjuje područja kao što su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emocionalna podrška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organizacija učionice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nastavna podrška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. Izvorno razvijen za predškolski odgoj, CLASS se sada široko primjenjuje u svim razredima kako bi se razumjelo kako relacijska i emocionalna dinamika u učionici utječu na učenje i razvoj učenika.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Marzanov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model evaluacije učitelja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koji je kreirao dr. Robert Marzano,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okvir je utemeljen na istraživanju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usmjeren na poboljšanje postignuća učenika kroz učinkovite nastavne strategije. Sastoji se od četiri područja: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Strategije i ponašanja u učionici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Planiranje i priprema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Promišljanje o poučavanju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te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Kolegijalnost i profesionalnost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. Stavlja snažan naglasak na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postavljanje ciljeva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nastavu temeljenu na podacima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kontinuirano usavršavanje učitelja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Svaki od ovih modela nudi drugačiju perspektivu kroz koju se može promatrati i podržavati nastavna praksa, a često se odabiru na temelju institucionalnih ciljeva, obrazovnog konteksta i željenih ishoda profesionalnog razvoja.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Ti su primjeri ovdje kako bi sudionici naučili/obnovili svoje znanje o njima, ali mogli bi biti previše detaljni/sveobuhvatni da bi ih se u potpunosti primijenilo u ovom kontekstu.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g345dc87e41b_0_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45dc87e41b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345dc87e41b_0_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Dobro poučavanje mora biti prepoznatljivo u podacima o učinku učenika. To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se odnosi na mjerljive informacije koje pokazuju koliko dobro učenici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uče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napreduju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postižu svoje obrazovne ciljeve ili ishode učenja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. Ovi podaci mogu doći iz različitih izvora i mogu se koristiti kao pokazatelj dobrih nastavnih praksi. Jedno ključno područje su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rezultati ocjenjivanja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koji uključuju i </a:t>
            </a:r>
            <a:r>
              <a:rPr lang="hr" sz="1100" b="1">
                <a:latin typeface="Arial"/>
                <a:ea typeface="Arial"/>
                <a:cs typeface="Arial"/>
                <a:sym typeface="Arial"/>
              </a:rPr>
              <a:t>formativna vrednovanja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- poput kvizova i školskih radova koji se koriste za praćenje učenja tijekom nastave - 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sumativna vrednovanja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poput jediničnih testova ili završnih ispita koji ocjenjuju učenje na kraju razdoblja.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Uz akademski uspjeh, podaci o učenicima uključuju 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metrike ponašanja i angažmana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koje su posebno relevantne u digitalnim okruženjima za učenje poput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Moodlea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ili drugih sustava za upravljanje učenjem. Ove metrike mogu pratiti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stope sudjelovanja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pohađanje nastave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dovršavanje zadataka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količinu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vremena koju učenici provode na zadacima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unutar platforme - sve dostupno u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Moodle zapisnicima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. Zajedno, ove podatkovne točke pomažu nastavnicima i školama da bolje razumiju potrebe učenika, prilagode nastavu i podrže poboljšane ishode učenja.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g345dc87e41b_0_3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47a9509dc2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347a9509dc2_0_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Sve je više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znanstvenih istraživanja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koja podržavaju korištenje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Sustava za prikupljanje povratne infomracije od publike </a:t>
            </a:r>
            <a:r>
              <a:rPr lang="hr" sz="1100" b="0" i="0" dirty="0">
                <a:latin typeface="Arial"/>
                <a:ea typeface="Arial"/>
                <a:cs typeface="Arial"/>
                <a:sym typeface="Arial"/>
              </a:rPr>
              <a:t>(engl. </a:t>
            </a:r>
            <a:r>
              <a:rPr lang="hr" sz="1100" b="0" i="1" dirty="0">
                <a:latin typeface="Arial"/>
                <a:ea typeface="Arial"/>
                <a:cs typeface="Arial"/>
                <a:sym typeface="Arial"/>
              </a:rPr>
              <a:t>audience response systems</a:t>
            </a:r>
            <a:r>
              <a:rPr lang="hr" sz="1100" b="0" i="0" dirty="0">
                <a:latin typeface="Arial"/>
                <a:ea typeface="Arial"/>
                <a:cs typeface="Arial"/>
                <a:sym typeface="Arial"/>
              </a:rPr>
              <a:t>, ARS)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u obrazovanju. Ove studije pokazuju da ARS alati mogu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poboljšati angažman, ishode učenja i kvalitetu vrednovanja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posebno kada se promišljeno koriste u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formativnim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sumativnim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kontekstima.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Sustavi </a:t>
            </a:r>
            <a:r>
              <a:rPr lang="pl-PL" sz="1100" dirty="0">
                <a:latin typeface="Arial"/>
                <a:ea typeface="Arial"/>
                <a:cs typeface="Arial"/>
                <a:sym typeface="Arial"/>
              </a:rPr>
              <a:t>za prikupljanje povratne infomracije od publike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pružaju jednostavan i učinkovit način prikupljanja podataka o učeničkim rezultatima i mišljenjima. Omogućuju učenicima da odgovaraju na pitanja ili upute u stvarnom vremenu pomoću uređaja poput pametnih telefona, tableta ili računala. Popularne platforme koje podržavaju ovaj pristup uključuju Kahoot, Socrative, Mentimeter (trebali biste unaprijed pripremiti materijale i pitanja na platformi) i AudIT (ad hoc - postavljate pitanja gdje god želite i samo koristite sustav za dobivanje odgovora).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Integracijom ovih alata u nastavu, učitelji mogu prikupiti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trenutne povratne informacije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o razumijevanju i perspektivama učenika. Ovaj pristup ne samo da potiče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sudjelovanje učenika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posebno među tišim učenicima, već i potiče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refleksiju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metakognitivnu svjesnost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. Osim toga, dodaje sloj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interaktivnosti i angažmana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iskustvu učenja, čineći nastavu dinamičnijom i usmjerenom na učenika.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U kontekstu ove prezentacije, sustavi za odgovor publike vrijedan su alat za prikupljanje informacija o ishodima učenja učenika (sumativna i formativna vrednovanja), kao i alat za dobivanje povratnih informacija od učenika u vezi s nastavnim praksama.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g347a9509dc2_0_6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47a9509dc2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47a9509dc2_0_9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Ova p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rikaznica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 može biti praktična vježba ako sudionici imaju računala (što nije tako praktično na pametnim telefonima) ili se može predstaviti samo kao primjer koji sudionici mogu samostalno istražiti kao domaću zadaću.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AudIT je sustav </a:t>
            </a:r>
            <a:r>
              <a:rPr lang="hr" sz="1100" b="0" dirty="0">
                <a:latin typeface="Arial"/>
                <a:ea typeface="Arial"/>
                <a:cs typeface="Arial"/>
                <a:sym typeface="Arial"/>
              </a:rPr>
              <a:t>za prikupljanje povratne infomracije od publike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osmišljen kako bi se smanjila količina pripreme nastavnika za korištenje sustava. Za razliku od moćnih alata poput Kahoota gdje morate unaprijed pripremiti materijale, AudIT pretpostavlja da ćete postavljati pitanja u prezentaciji, na ploči, čak i usmeno, te da vam je potreban samo sustav za odgovor publike kako biste prikupili i prikazali podatke od svojih sudionika. I dalje možete pripremiti pitanja u AudIT-u ako želite.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g347a9509dc2_0_9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45dc87e41b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345dc87e41b_0_6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Individualni intervjui i fokusne grupe vrijedni su alati za procjenu nastavnih praksi putem otvorenih, kvalitativnih povratnih informacija.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Individualni intervjui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provode se sa učeincima, kolegama ili mentorima kako bi se istražile metode nastavnika, okruženje u učionici i ukupni utjecaj nastave. Ovi razgovori omogućuju osobne refleksije i dubinska zapažanja koja se možda neće pojaviti u anketama ili formalnim vrednovanjima.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Fokusne grupe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s druge strane, okupljaju male skupine učenika ili vršnjaka kako bi raspravljali o temama vezanim uz nastavu. Ovaj format potiče dijalog, promišljanje i usporedbu različitih perspektiva, što često dovodi do dubljeg uvida u učinkovitost specifičnih nastavnih strategija i pristupa u učionici.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intervjui i fokusne grupe posebno su korisni za istraživanje kako učenici doživljavaju svoja iskustva učenja, razumijevanje kako različite metode poučavanja utječu na različite tipove učenika i prikupljanje ideja za poboljšanje na fleksibilan i otvoren način. Da bi bile učinkovite, ove metode trebaju biti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dobro strukturirane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pružati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anonimnost ili povjerljivost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gdje je to prikladno i stvarati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siguran i prostor pun poštovanja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u kojem se sudionici osjećaju ugodno dijeleći iskrene povratne informacije.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g345dc87e41b_0_6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490f2697b1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490f2697b1_0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Primjer fokusne grupe s </a:t>
            </a:r>
            <a:r>
              <a:rPr lang="hr" sz="11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https://ceop.ku.edu/using-focus-groups-education-research-and-evaluation-practices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Za provođenje učinkovite fokusne grupe, proces se može podijeliti u tri ključne faze: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priprema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vođenje sesije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analiza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U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fazi pripreme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započnite jasnim definiranjem svrhe fokus grupe i identificiranjem ciljanih sudionika, idealno između šest i deset pojedinaca. Dodijelite moderatora čija će uloga biti voditi raspravu i osigurati da se čuju svi glasovi. Razvijte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polustrukturirani vodič za raspravu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koji uključuje otvorena pitanja - počevši s općim uputama i postupno se sužavajući na specifičnija ili detaljnija pitanja relevantna za temu.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Tijekom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faze provedbe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moderator bi trebao slijediti pripremljeni protokol, istovremeno ostavljajući dovoljno fleksibilnosti sudionicima da istraže srodne ideje, izraze osobna mišljenja i podijele primjere. Okruženje bi trebalo poticati otvoren i iskren dijalog. Ako je prikladno i uz pristanak, sesija se može snimiti kako bi se osigurala točnost analize.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U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fazi analize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pregledajte odgovore i napišite jasan sažetak ključnih točaka o kojima se raspravljalo za svako pitanje. Istaknite i uključite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posebno ilustrativne citate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koji obuhvaćaju zajedničke teme ili jedinstvene perspektive koje dijele sudionici. Ovaj pristup pruža i strukturu i bogatstvo interpretaciji kvalitativnih podataka.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g3490f2697b1_0_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47a9509dc2_0_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" dirty="0"/>
              <a:t>Provedite ovu grupnu aktivnost. Potaknite sudionike da podijele iskustva - možda već imaju iskustva s alatima koji su opisani, možda su ih koristili i mogu preporučiti neke druge alate koji bolje odgovaraju njihovom specifičnom kontekstu.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" dirty="0"/>
              <a:t>Ova vježba bi trebala trajati otprilike 10 minuta.</a:t>
            </a:r>
            <a:endParaRPr dirty="0"/>
          </a:p>
        </p:txBody>
      </p:sp>
      <p:sp>
        <p:nvSpPr>
          <p:cNvPr id="212" name="Google Shape;212;g347a9509dc2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347a9509dc2_0_1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r" dirty="0"/>
              <a:t>U ovoj lekciji istražili smo neke alate koji se obično koriste u vrednovanju nastavnih praksi u informatičkom obrazovanju ili obrazovanju općenito. Usredotočili smo se na alate koji se oslanjaju na doprinos vršnjačkih učitelja ili učenika i usredotočili smo se na četiri vrste alata: ankete/upitnike za učenike, protokole promatranja nastave, podatke o učeničkim rezultatima i intervjui / fokusne grupe.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0" name="Google Shape;220;g347a9509dc2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5" name="Google Shape;10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0" name="Google Shape;240;p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/>
          </a:p>
        </p:txBody>
      </p:sp>
      <p:sp>
        <p:nvSpPr>
          <p:cNvPr id="241" name="Google Shape;241;p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35773c2373d_0_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7" name="Google Shape;247;g35773c2373d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54cee9ef4c_1_5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g354cee9ef4c_1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Poticanje refleksivne nastavne prakse ključno je za kontinuirano usavršavanje učitelja. Razumijevanjem kako interpretirati i djelovati na temelju rezultata vrednovanja, učitelji mogu stvoriti uključivija i učinkovitija okruženja za učenje.</a:t>
            </a: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U prethodnoj lekciji istražili smo alate za samoprocjenu koje učitelji mogu koristiti samostalno, bez potrebe za pomoći drugih. Ti alati uključuju kriterije vrednovanja, kontrolne liste i rubrike koje pomažu u razjašnjavanju nastavnih ciljeva i očekivanja. Dnevnici samoprocjene nude prostor za osobnu refleksiju, dok video snimke nastave pružaju priliku za promatranje vlastite prakse iz drugačije perspektive i prepoznavanje područja za rast.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2B454E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dirty="0">
                <a:solidFill>
                  <a:srgbClr val="2B454E"/>
                </a:solidFill>
              </a:rPr>
              <a:t>Sada se okrećemo alatima koji se mogu koristiti </a:t>
            </a:r>
            <a:r>
              <a:rPr lang="hr" b="1" dirty="0">
                <a:solidFill>
                  <a:srgbClr val="2B454E"/>
                </a:solidFill>
              </a:rPr>
              <a:t>uz pomoć </a:t>
            </a:r>
            <a:r>
              <a:rPr lang="hr" dirty="0">
                <a:solidFill>
                  <a:srgbClr val="2B454E"/>
                </a:solidFill>
              </a:rPr>
              <a:t>kolega ili učenika. To uključuje ankete ili upitnike među učenicima koji prikupljaju vrijedne povratne informacije o učinkovitosti poučavanja i iskustvu u učionici. Protokoli promatranja nastave pružaju strukturirane uvide od kolega. Podaci o učinku učenika pomažu u praćenju ishoda učenja i ističu područja koja zahtijevaju prilagodbu nastave. Konačno, intervjui ili fokusne grupe omogućuju dublje, nijansiranije povratne informacije kroz razgovor i zajedničku refleksiju.</a:t>
            </a:r>
            <a:endParaRPr dirty="0">
              <a:solidFill>
                <a:srgbClr val="2B454E"/>
              </a:solidFill>
            </a:endParaRPr>
          </a:p>
        </p:txBody>
      </p:sp>
      <p:sp>
        <p:nvSpPr>
          <p:cNvPr id="130" name="Google Shape;130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4317d68e50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4317d68e50_0_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Za procjenu učinkovitosti, angažmana i jasnoće poučavanja, jedan od najvrjednijih pristupa je prikupljanje povratnih informacija izravno od učenika - primarne publike. Ove povratne informacije mogu se prikupiti putem pažljivo osmišljenih anketa, koje mogu uključivati različite vrste pitanja.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Uobičajeni i učinkoviti format je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Likertova skala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gdje učenici označavaju razinu slaganja s određenim tvrdnjama (npr. od "Potpuno se slažem" do "Uopće se ne slažem"). Osim toga,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otvorena pitanja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mogu pružiti dublji uvid omogućujući učenicima da izraze svoje misli vlastitim riječima. Često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kombinacija obje vrste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daje najuravnoteženije i najinformativnije povratne informacije.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Učitelji mogu koristiti iste kriterije ili pitanja za ocjenjivanje iz cjeline 5.1.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34317d68e50_0_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47a9509dc2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47a9509dc2_0_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Ankete se mogu provoditi u nekoliko formata ovisno o kontekstu i dostupnim resursima.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Tiskane ankete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korisne su u tradicionalnim učionicama, dok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digitalni alati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poput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Google obrazaca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Microsoft obrazaca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nude besplatan i pristupačan način prikupljanja i analize odgovora online. Za interaktivnije i zanimljivije sesije povratnih informacija, nastavnici mogu koristiti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sustave za odgovore publike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kao što su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Kahoot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Mentimeter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ili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AudIT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koji omogućuju unos u stvarnom vremenu tijekom ili nakon nastave. Ove ankete mogu se lako podijeliti s učenicima pomoću izravne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poveznice ili QR koda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što pojednostavljuje proces distribucije.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Korištenje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digitalnih alata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ne samo da pojednostavljuje proces prikupljanja, već i olakšava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automatsku obradu i vizualizaciju podataka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što olakšava tumačenje rezultata i prepoznavanje trendova. Važno je napomenuti da se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anonimne ankete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toplo preporučuju jer potiču </a:t>
            </a:r>
            <a:r>
              <a:rPr lang="hr" sz="1100" b="1" dirty="0">
                <a:latin typeface="Arial"/>
                <a:ea typeface="Arial"/>
                <a:cs typeface="Arial"/>
                <a:sym typeface="Arial"/>
              </a:rPr>
              <a:t>iskrenije i otvorenije odgovore 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, što dovodi do pouzdanijih i praktičnijih povratnih informacija.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g347a9509dc2_0_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47a9509dc2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47a9509dc2_0_8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Ova p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rikaznica</a:t>
            </a:r>
            <a:r>
              <a:rPr lang="hr" sz="1100" dirty="0">
                <a:latin typeface="Arial"/>
                <a:ea typeface="Arial"/>
                <a:cs typeface="Arial"/>
                <a:sym typeface="Arial"/>
              </a:rPr>
              <a:t> može biti praktična vježba ako sudionici imaju računala (nije tako praktično na pametnim telefonima) ili se može prikazati samo kao primjer.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g347a9509dc2_0_8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bg>
      <p:bgPr>
        <a:solidFill>
          <a:srgbClr val="FFFFFF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513594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1"/>
          <p:cNvSpPr/>
          <p:nvPr/>
        </p:nvSpPr>
        <p:spPr>
          <a:xfrm>
            <a:off x="1" y="2184266"/>
            <a:ext cx="310895" cy="13311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1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1"/>
          <p:cNvSpPr txBox="1"/>
          <p:nvPr/>
        </p:nvSpPr>
        <p:spPr>
          <a:xfrm>
            <a:off x="2836615" y="6125538"/>
            <a:ext cx="8134996" cy="577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1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1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8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11"/>
          <p:cNvSpPr/>
          <p:nvPr/>
        </p:nvSpPr>
        <p:spPr>
          <a:xfrm rot="-5400000" flipH="1">
            <a:off x="-507419" y="4140073"/>
            <a:ext cx="1331189" cy="316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" name="Google Shape;23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4" cy="110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384471" y="2628899"/>
            <a:ext cx="5807528" cy="2855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513594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4" cy="1101324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2"/>
          <p:cNvSpPr/>
          <p:nvPr/>
        </p:nvSpPr>
        <p:spPr>
          <a:xfrm>
            <a:off x="1" y="2184266"/>
            <a:ext cx="310895" cy="13311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12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2"/>
          <p:cNvSpPr txBox="1"/>
          <p:nvPr/>
        </p:nvSpPr>
        <p:spPr>
          <a:xfrm>
            <a:off x="2836615" y="6137080"/>
            <a:ext cx="8134996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12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4899403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32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4899403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8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3" name="Google Shape;33;p12"/>
          <p:cNvSpPr/>
          <p:nvPr/>
        </p:nvSpPr>
        <p:spPr>
          <a:xfrm rot="-5400000" flipH="1">
            <a:off x="-507419" y="4140073"/>
            <a:ext cx="1331189" cy="316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9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271" cy="1600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6" name="Google Shape;36;p19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19"/>
          <p:cNvSpPr txBox="1"/>
          <p:nvPr/>
        </p:nvSpPr>
        <p:spPr>
          <a:xfrm>
            <a:off x="2972524" y="6109513"/>
            <a:ext cx="8062185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19"/>
          <p:cNvSpPr/>
          <p:nvPr/>
        </p:nvSpPr>
        <p:spPr>
          <a:xfrm flipH="1">
            <a:off x="2172707" y="2913643"/>
            <a:ext cx="7839428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39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0" name="Google Shape;40;p19"/>
          <p:cNvGrpSpPr/>
          <p:nvPr/>
        </p:nvGrpSpPr>
        <p:grpSpPr>
          <a:xfrm>
            <a:off x="2179865" y="4729766"/>
            <a:ext cx="7832271" cy="1110328"/>
            <a:chOff x="2179603" y="4888792"/>
            <a:chExt cx="7798545" cy="1110328"/>
          </a:xfrm>
        </p:grpSpPr>
        <p:pic>
          <p:nvPicPr>
            <p:cNvPr id="41" name="Google Shape;41;p19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" name="Google Shape;42;p19"/>
            <p:cNvPicPr preferRelativeResize="0"/>
            <p:nvPr/>
          </p:nvPicPr>
          <p:blipFill rotWithShape="1">
            <a:blip r:embed="rId5">
              <a:alphaModFix/>
            </a:blip>
            <a:srcRect l="9996" t="21988" r="6842" b="5544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" name="Google Shape;43;p19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8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" name="Google Shape;44;p19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" name="Google Shape;45;p19"/>
            <p:cNvPicPr preferRelativeResize="0"/>
            <p:nvPr/>
          </p:nvPicPr>
          <p:blipFill rotWithShape="1">
            <a:blip r:embed="rId8">
              <a:alphaModFix/>
            </a:blip>
            <a:srcRect l="6519" t="2905" r="6458"/>
            <a:stretch/>
          </p:blipFill>
          <p:spPr>
            <a:xfrm>
              <a:off x="7781600" y="4945247"/>
              <a:ext cx="2196548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" name="Google Shape;46;p19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" name="Google Shape;47;p19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" name="Google Shape;48;p19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" name="Google Shape;49;p19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0" name="Google Shape;50;p19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Text - 1col">
  <p:cSld name="Title Text - 1col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54cee9ef4c_1_38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4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59" name="Google Shape;59;g354cee9ef4c_1_38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g354cee9ef4c_1_38"/>
          <p:cNvSpPr txBox="1"/>
          <p:nvPr/>
        </p:nvSpPr>
        <p:spPr>
          <a:xfrm>
            <a:off x="2972524" y="6109513"/>
            <a:ext cx="806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g354cee9ef4c_1_38"/>
          <p:cNvSpPr/>
          <p:nvPr/>
        </p:nvSpPr>
        <p:spPr>
          <a:xfrm flipH="1">
            <a:off x="2172835" y="2913643"/>
            <a:ext cx="7839300" cy="4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" name="Google Shape;62;g354cee9ef4c_1_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" name="Google Shape;63;g354cee9ef4c_1_38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64" name="Google Shape;64;g354cee9ef4c_1_38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" name="Google Shape;65;g354cee9ef4c_1_38"/>
            <p:cNvPicPr preferRelativeResize="0"/>
            <p:nvPr/>
          </p:nvPicPr>
          <p:blipFill rotWithShape="1">
            <a:blip r:embed="rId5">
              <a:alphaModFix/>
            </a:blip>
            <a:srcRect l="9995" t="21987" r="6844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" name="Google Shape;66;g354cee9ef4c_1_38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" name="Google Shape;67;g354cee9ef4c_1_38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" name="Google Shape;68;g354cee9ef4c_1_38"/>
            <p:cNvPicPr preferRelativeResize="0"/>
            <p:nvPr/>
          </p:nvPicPr>
          <p:blipFill rotWithShape="1">
            <a:blip r:embed="rId8">
              <a:alphaModFix/>
            </a:blip>
            <a:srcRect l="6518" t="2903" r="6457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" name="Google Shape;69;g354cee9ef4c_1_38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" name="Google Shape;70;g354cee9ef4c_1_38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Google Shape;71;g354cee9ef4c_1_38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Google Shape;72;g354cee9ef4c_1_38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Google Shape;73;g354cee9ef4c_1_38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Text - 1col">
  <p:cSld name="Title Text - 1col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5773c2373d_0_60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g35773c2373d_0_60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5773c2373d_0_63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4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82" name="Google Shape;82;g35773c2373d_0_63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g35773c2373d_0_63"/>
          <p:cNvSpPr txBox="1"/>
          <p:nvPr/>
        </p:nvSpPr>
        <p:spPr>
          <a:xfrm>
            <a:off x="2972524" y="6109513"/>
            <a:ext cx="806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g35773c2373d_0_63"/>
          <p:cNvSpPr/>
          <p:nvPr/>
        </p:nvSpPr>
        <p:spPr>
          <a:xfrm flipH="1">
            <a:off x="2172835" y="2913643"/>
            <a:ext cx="7839300" cy="4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5" name="Google Shape;85;g35773c2373d_0_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6" name="Google Shape;86;g35773c2373d_0_63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87" name="Google Shape;87;g35773c2373d_0_6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" name="Google Shape;88;g35773c2373d_0_63"/>
            <p:cNvPicPr preferRelativeResize="0"/>
            <p:nvPr/>
          </p:nvPicPr>
          <p:blipFill rotWithShape="1">
            <a:blip r:embed="rId5">
              <a:alphaModFix/>
            </a:blip>
            <a:srcRect l="9995" t="21987" r="6844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" name="Google Shape;89;g35773c2373d_0_6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" name="Google Shape;90;g35773c2373d_0_63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" name="Google Shape;91;g35773c2373d_0_63"/>
            <p:cNvPicPr preferRelativeResize="0"/>
            <p:nvPr/>
          </p:nvPicPr>
          <p:blipFill rotWithShape="1">
            <a:blip r:embed="rId8">
              <a:alphaModFix/>
            </a:blip>
            <a:srcRect l="6518" t="2903" r="6457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" name="Google Shape;92;g35773c2373d_0_63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" name="Google Shape;93;g35773c2373d_0_63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" name="Google Shape;94;g35773c2373d_0_63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" name="Google Shape;95;g35773c2373d_0_63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" name="Google Shape;96;g35773c2373d_0_63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48627"/>
          </a:srgb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0"/>
          </a:schemeClr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/>
          <p:nvPr/>
        </p:nvSpPr>
        <p:spPr>
          <a:xfrm>
            <a:off x="0" y="0"/>
            <a:ext cx="12192000" cy="7975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3" name="Google Shape;53;p1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0"/>
          </a:schemeClr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773c2373d_0_57"/>
          <p:cNvSpPr/>
          <p:nvPr/>
        </p:nvSpPr>
        <p:spPr>
          <a:xfrm>
            <a:off x="0" y="0"/>
            <a:ext cx="12192000" cy="79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" name="Google Shape;76;g35773c2373d_0_57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  <p:sldLayoutId id="2147483657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anielsongroup.org/framework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g"/><Relationship Id="rId5" Type="http://schemas.openxmlformats.org/officeDocument/2006/relationships/hyperlink" Target="https://www.google.com/url?sa=t&amp;source=web&amp;rct=j&amp;opi=89978449&amp;url=https://ospi.k12.wa.us/sites/default/files/2023-10/marzano_teacher_evaluation_model.pdf&amp;ved=2ahUKEwjxyc64yayMAxWZ3QIHHWW5FkoQFnoECCEQAQ&amp;usg=AOvVaw07qwGbbbEYZeuTs9rUh844" TargetMode="External"/><Relationship Id="rId4" Type="http://schemas.openxmlformats.org/officeDocument/2006/relationships/hyperlink" Target="https://teachstone.com/class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kahoot.com/" TargetMode="External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udit.altii.online/" TargetMode="External"/><Relationship Id="rId5" Type="http://schemas.openxmlformats.org/officeDocument/2006/relationships/hyperlink" Target="https://www.mentimeter.com/" TargetMode="External"/><Relationship Id="rId4" Type="http://schemas.openxmlformats.org/officeDocument/2006/relationships/hyperlink" Target="https://www.socrative.com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audit.altii.online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hyperlink" Target="http://audit.altii.online/s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danielsongroup.org/framework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ospi.k12.wa.us/sites/default/files/2023-10/marzano_teacher_evaluation_model.pdf" TargetMode="External"/><Relationship Id="rId4" Type="http://schemas.openxmlformats.org/officeDocument/2006/relationships/hyperlink" Target="https://teachstone.com/class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ceop.ku.edu/using-focus-groups-education-research-and-evaluation-practices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hyperlink" Target="https://tinker-project.eu/elearning/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jpg"/><Relationship Id="rId15" Type="http://schemas.openxmlformats.org/officeDocument/2006/relationships/hyperlink" Target="https://creativecommons.org/licenses/by-nc-nd/4.0/" TargetMode="External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audit.altii.online/" TargetMode="External"/><Relationship Id="rId3" Type="http://schemas.openxmlformats.org/officeDocument/2006/relationships/hyperlink" Target="https://workspace.google.com/products/forms/" TargetMode="External"/><Relationship Id="rId7" Type="http://schemas.openxmlformats.org/officeDocument/2006/relationships/hyperlink" Target="https://www.mentimeter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kahoot.com/" TargetMode="External"/><Relationship Id="rId5" Type="http://schemas.openxmlformats.org/officeDocument/2006/relationships/hyperlink" Target="https://moodle.org/" TargetMode="External"/><Relationship Id="rId4" Type="http://schemas.openxmlformats.org/officeDocument/2006/relationships/hyperlink" Target="https://www.microsoft.com/en-us/microsoft-365/online-surveys-polls-quizzes" TargetMode="External"/><Relationship Id="rId9" Type="http://schemas.openxmlformats.org/officeDocument/2006/relationships/hyperlink" Target="https://www.qr-code-generator.com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9444"/>
              <a:buFont typeface="Calibri"/>
              <a:buNone/>
            </a:pPr>
            <a:r>
              <a:rPr lang="hr-HR" noProof="0" dirty="0"/>
              <a:t>WP3: Obučavanje učitelja za autentično i rodno uključivo informatičko obrazovanje</a:t>
            </a:r>
          </a:p>
        </p:txBody>
      </p:sp>
      <p:sp>
        <p:nvSpPr>
          <p:cNvPr id="102" name="Google Shape;102;p3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hr-HR" noProof="0" dirty="0"/>
              <a:t>TINKER trening za učitelje koji poučavaju učenike starosti 10 do 12 godina</a:t>
            </a:r>
          </a:p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lang="hr-HR" noProof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45dc87e41b_0_17"/>
          <p:cNvSpPr txBox="1">
            <a:spLocks noGrp="1"/>
          </p:cNvSpPr>
          <p:nvPr>
            <p:ph type="body" idx="1"/>
          </p:nvPr>
        </p:nvSpPr>
        <p:spPr>
          <a:xfrm>
            <a:off x="97975" y="881750"/>
            <a:ext cx="11944500" cy="5870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/>
              <a:t>Drugi učitelji mogu promatrati nastavu koristeći strukturiranu rubriku/kontrolni popis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/>
              <a:t>Alternativa: </a:t>
            </a:r>
            <a:r>
              <a:rPr lang="hr-HR" b="1" noProof="0" dirty="0"/>
              <a:t>standardizirani protokoli promatranja u učionici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sz="1800" noProof="0" dirty="0"/>
              <a:t>Promatrači gledaju i ocjenjuju nastavu (uživo ili snimku)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sz="1800" noProof="0" dirty="0"/>
              <a:t>Rezultati se koriste za pružanje strukturiranih povratnih informacija</a:t>
            </a:r>
            <a:br>
              <a:rPr lang="hr-HR" sz="1800" noProof="0" dirty="0"/>
            </a:br>
            <a:endParaRPr lang="hr-HR" sz="1800" noProof="0" dirty="0"/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u="sng" noProof="0" dirty="0" err="1">
                <a:solidFill>
                  <a:schemeClr val="hlink"/>
                </a:solidFill>
                <a:hlinkClick r:id="rId3"/>
              </a:rPr>
              <a:t>Danielsonov</a:t>
            </a:r>
            <a:r>
              <a:rPr lang="hr-HR" u="sng" noProof="0" dirty="0">
                <a:solidFill>
                  <a:schemeClr val="hlink"/>
                </a:solidFill>
                <a:hlinkClick r:id="rId3"/>
              </a:rPr>
              <a:t> radni okvir</a:t>
            </a:r>
            <a:endParaRPr lang="hr-HR" noProof="0" dirty="0"/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SzPts val="1440"/>
              <a:buChar char="•"/>
            </a:pPr>
            <a:r>
              <a:rPr lang="hr-HR" noProof="0" dirty="0"/>
              <a:t>Četiri domene: Planiranje i priprema, Okruženje u učionici, Nastava, Profesionalne odgovornosti, svaka uključujući specifične komponente i razine uspješnosti (nezadovoljavajuće, osnovno, dobro, izvrsno)</a:t>
            </a:r>
            <a:br>
              <a:rPr lang="hr-HR" noProof="0" dirty="0"/>
            </a:br>
            <a:endParaRPr lang="hr-HR" noProof="0" dirty="0"/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u="sng" noProof="0" dirty="0">
                <a:solidFill>
                  <a:schemeClr val="hlink"/>
                </a:solidFill>
                <a:hlinkClick r:id="rId4"/>
              </a:rPr>
              <a:t>CLASS (Sustav bodovanja za ocjenjivanje u učionici)</a:t>
            </a:r>
            <a:endParaRPr lang="hr-HR" noProof="0" dirty="0"/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SzPts val="1440"/>
              <a:buChar char="•"/>
            </a:pPr>
            <a:r>
              <a:rPr lang="hr-HR" noProof="0" dirty="0"/>
              <a:t>Tri glavne domene, svaka s detaljnim kriterijima: </a:t>
            </a:r>
            <a:br>
              <a:rPr lang="hr-HR" noProof="0" dirty="0"/>
            </a:br>
            <a:r>
              <a:rPr lang="hr-HR" noProof="0" dirty="0"/>
              <a:t>emocionalna podrška, organizacija učionice, nastavna podrška</a:t>
            </a:r>
            <a:br>
              <a:rPr lang="hr-HR" noProof="0" dirty="0"/>
            </a:br>
            <a:endParaRPr lang="hr-HR" noProof="0" dirty="0"/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u="sng" noProof="0" dirty="0" err="1">
                <a:solidFill>
                  <a:schemeClr val="hlink"/>
                </a:solidFill>
                <a:hlinkClick r:id="rId5"/>
              </a:rPr>
              <a:t>Marzanov</a:t>
            </a:r>
            <a:r>
              <a:rPr lang="hr-HR" u="sng" noProof="0" dirty="0">
                <a:solidFill>
                  <a:schemeClr val="hlink"/>
                </a:solidFill>
                <a:hlinkClick r:id="rId5"/>
              </a:rPr>
              <a:t> model ocjenjivanja nastavnika</a:t>
            </a:r>
            <a:endParaRPr lang="hr-HR" noProof="0" dirty="0"/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SzPts val="1440"/>
              <a:buChar char="•"/>
            </a:pPr>
            <a:r>
              <a:rPr lang="hr-HR" noProof="0" dirty="0"/>
              <a:t>Detaljna rubrika temeljena na četiri područja: </a:t>
            </a:r>
            <a:br>
              <a:rPr lang="hr-HR" noProof="0" dirty="0"/>
            </a:br>
            <a:r>
              <a:rPr lang="hr-HR" noProof="0" dirty="0"/>
              <a:t>Strategije i ponašanje u učionici, planiranje i priprema, </a:t>
            </a:r>
            <a:br>
              <a:rPr lang="hr-HR" noProof="0" dirty="0"/>
            </a:br>
            <a:r>
              <a:rPr lang="hr-HR" noProof="0" dirty="0"/>
              <a:t>promišljanje o poučavanju, kolegijalnost i profesionalnost</a:t>
            </a:r>
          </a:p>
          <a:p>
            <a:pPr marL="685800" marR="0" lvl="0" indent="-2286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1200" noProof="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hr-HR" noProof="0" dirty="0"/>
          </a:p>
        </p:txBody>
      </p:sp>
      <p:sp>
        <p:nvSpPr>
          <p:cNvPr id="166" name="Google Shape;166;g345dc87e41b_0_17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noProof="0" dirty="0"/>
              <a:t>Protokoli promatranja u učionici</a:t>
            </a:r>
          </a:p>
        </p:txBody>
      </p:sp>
      <p:pic>
        <p:nvPicPr>
          <p:cNvPr id="167" name="Google Shape;167;g345dc87e41b_0_17" title="15680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837500" y="4354850"/>
            <a:ext cx="2204974" cy="2204974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g345dc87e41b_0_17"/>
          <p:cNvSpPr txBox="1"/>
          <p:nvPr/>
        </p:nvSpPr>
        <p:spPr>
          <a:xfrm>
            <a:off x="10051866" y="6444040"/>
            <a:ext cx="2441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Freepik.com</a:t>
            </a:r>
            <a:endParaRPr lang="hr-HR" noProof="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45dc87e41b_0_39"/>
          <p:cNvSpPr txBox="1">
            <a:spLocks noGrp="1"/>
          </p:cNvSpPr>
          <p:nvPr>
            <p:ph type="body" idx="1"/>
          </p:nvPr>
        </p:nvSpPr>
        <p:spPr>
          <a:xfrm>
            <a:off x="137734" y="881750"/>
            <a:ext cx="11944500" cy="5870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/>
              <a:t>Mjerljive informacije o tome koliko su učenici: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/>
              <a:t>naučili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/>
              <a:t>napreduju</a:t>
            </a:r>
            <a:r>
              <a:rPr lang="hr-HR" noProof="0" dirty="0"/>
              <a:t>, i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/>
              <a:t>ispunjavaju obrazovne ciljeve/ishode učenja</a:t>
            </a:r>
            <a:br>
              <a:rPr lang="hr-HR" b="1" noProof="0" dirty="0"/>
            </a:br>
            <a:endParaRPr lang="hr-HR" b="1" noProof="0" dirty="0"/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/>
              <a:t>To može uključivati: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/>
              <a:t>rezultate vrednovanja</a:t>
            </a:r>
          </a:p>
          <a:p>
            <a:pPr lvl="2" indent="-368300">
              <a:buClr>
                <a:srgbClr val="000000"/>
              </a:buClr>
            </a:pPr>
            <a:r>
              <a:rPr lang="hr-HR" dirty="0"/>
              <a:t>formativna vrednovanja </a:t>
            </a:r>
            <a:r>
              <a:rPr lang="hr-HR" noProof="0" dirty="0"/>
              <a:t>(kvizovi, rad u razredu)</a:t>
            </a: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Char char="•"/>
            </a:pPr>
            <a:r>
              <a:rPr lang="hr-HR" noProof="0" dirty="0" err="1"/>
              <a:t>sumativna</a:t>
            </a:r>
            <a:r>
              <a:rPr lang="hr-HR" noProof="0" dirty="0"/>
              <a:t> vrednovanja (testovi i ispiti)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/>
              <a:t>metrike ponašanja i angažmana </a:t>
            </a:r>
            <a:br>
              <a:rPr lang="hr-HR" b="1" noProof="0" dirty="0"/>
            </a:br>
            <a:r>
              <a:rPr lang="hr-HR" noProof="0" dirty="0"/>
              <a:t>na primjer, u sustavu za upravljanje učenjem poput </a:t>
            </a:r>
            <a:r>
              <a:rPr lang="hr-HR" noProof="0" dirty="0" err="1"/>
              <a:t>Moodlea</a:t>
            </a:r>
            <a:endParaRPr lang="hr-HR" noProof="0" dirty="0"/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Char char="•"/>
            </a:pPr>
            <a:r>
              <a:rPr lang="hr-HR" noProof="0" dirty="0"/>
              <a:t>stopa sudjelovanja</a:t>
            </a: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Char char="•"/>
            </a:pPr>
            <a:r>
              <a:rPr lang="hr-HR" noProof="0" dirty="0"/>
              <a:t>posjećenost</a:t>
            </a: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Char char="•"/>
            </a:pPr>
            <a:r>
              <a:rPr lang="hr-HR" noProof="0" dirty="0"/>
              <a:t>dovršetak zadatka</a:t>
            </a: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Char char="•"/>
            </a:pPr>
            <a:r>
              <a:rPr lang="hr-HR" noProof="0" dirty="0"/>
              <a:t>vrijeme provedeno na zadatku na digitalnim platformama</a:t>
            </a:r>
          </a:p>
          <a:p>
            <a:pPr marL="685800" marR="0" lvl="0" indent="-2286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1200" noProof="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hr-HR" noProof="0" dirty="0"/>
          </a:p>
        </p:txBody>
      </p:sp>
      <p:sp>
        <p:nvSpPr>
          <p:cNvPr id="175" name="Google Shape;175;g345dc87e41b_0_39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noProof="0" dirty="0"/>
              <a:t>Podaci o uspjehu učenika</a:t>
            </a:r>
          </a:p>
        </p:txBody>
      </p:sp>
      <p:pic>
        <p:nvPicPr>
          <p:cNvPr id="176" name="Google Shape;176;g345dc87e41b_0_39" descr="Moodle LMS Review | PCMa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59475" y="4286250"/>
            <a:ext cx="3958351" cy="2229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47a9509dc2_0_61"/>
          <p:cNvSpPr txBox="1">
            <a:spLocks noGrp="1"/>
          </p:cNvSpPr>
          <p:nvPr>
            <p:ph type="body" idx="1"/>
          </p:nvPr>
        </p:nvSpPr>
        <p:spPr>
          <a:xfrm>
            <a:off x="97975" y="881750"/>
            <a:ext cx="11944500" cy="5870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/>
              <a:t>Jednostavan i lak način za prikupljanje podataka o uspjehu učenika/mišljenjima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/>
              <a:t>Omogućite učenicima da </a:t>
            </a:r>
            <a:r>
              <a:rPr lang="hr-HR" b="1" noProof="0" dirty="0"/>
              <a:t>odgovore na pitanja u stvarnom vremenu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korištenje uređaja poput pametnih telefona, tableta ili računala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Popularni: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unaprijed pripremljena pitanja: </a:t>
            </a:r>
            <a:r>
              <a:rPr lang="hr-HR" u="sng" noProof="0" dirty="0" err="1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Kahoot</a:t>
            </a:r>
            <a:r>
              <a:rPr lang="hr-HR" noProof="0" dirty="0">
                <a:solidFill>
                  <a:srgbClr val="000000"/>
                </a:solidFill>
              </a:rPr>
              <a:t>, </a:t>
            </a:r>
            <a:r>
              <a:rPr lang="hr-HR" u="sng" noProof="0" dirty="0" err="1">
                <a:solidFill>
                  <a:schemeClr val="hlink"/>
                </a:solidFill>
                <a:hlinkClick r:id="rId4"/>
              </a:rPr>
              <a:t>Socrative</a:t>
            </a:r>
            <a:r>
              <a:rPr lang="hr-HR" noProof="0" dirty="0">
                <a:solidFill>
                  <a:srgbClr val="000000"/>
                </a:solidFill>
              </a:rPr>
              <a:t>, </a:t>
            </a:r>
            <a:r>
              <a:rPr lang="hr-HR" u="sng" noProof="0" dirty="0" err="1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Mentimeter</a:t>
            </a:r>
            <a:endParaRPr lang="hr-HR" noProof="0" dirty="0"/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i="1" noProof="0" dirty="0">
                <a:solidFill>
                  <a:srgbClr val="000000"/>
                </a:solidFill>
              </a:rPr>
              <a:t>ad </a:t>
            </a:r>
            <a:r>
              <a:rPr lang="hr-HR" i="1" noProof="0" dirty="0" err="1">
                <a:solidFill>
                  <a:srgbClr val="000000"/>
                </a:solidFill>
              </a:rPr>
              <a:t>hoc</a:t>
            </a:r>
            <a:r>
              <a:rPr lang="hr-HR" i="1" noProof="0" dirty="0">
                <a:solidFill>
                  <a:srgbClr val="000000"/>
                </a:solidFill>
              </a:rPr>
              <a:t> </a:t>
            </a:r>
            <a:r>
              <a:rPr lang="hr-HR" noProof="0" dirty="0">
                <a:solidFill>
                  <a:srgbClr val="000000"/>
                </a:solidFill>
              </a:rPr>
              <a:t>pitanja ili pitanja u prezentaciji: </a:t>
            </a:r>
            <a:r>
              <a:rPr lang="hr-HR" u="sng" noProof="0" dirty="0">
                <a:solidFill>
                  <a:schemeClr val="accent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Audit</a:t>
            </a:r>
            <a:endParaRPr lang="hr-HR" b="1" noProof="0" dirty="0"/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Podržavaju: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Trenutne povratne informacije o razumijevanju </a:t>
            </a:r>
            <a:r>
              <a:rPr lang="hr-HR" noProof="0" dirty="0"/>
              <a:t>i </a:t>
            </a:r>
            <a:r>
              <a:rPr lang="hr-HR" b="1" noProof="0" dirty="0"/>
              <a:t>mišljenjima 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Povećanje </a:t>
            </a:r>
            <a:r>
              <a:rPr lang="hr-HR" b="1" noProof="0" dirty="0"/>
              <a:t>sudjelovanja učenika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Potiče </a:t>
            </a:r>
            <a:r>
              <a:rPr lang="hr-HR" b="1" noProof="0" dirty="0"/>
              <a:t>refleksiju </a:t>
            </a:r>
            <a:r>
              <a:rPr lang="hr-HR" noProof="0" dirty="0"/>
              <a:t>i </a:t>
            </a:r>
            <a:r>
              <a:rPr lang="hr-HR" b="1" noProof="0" dirty="0" err="1"/>
              <a:t>metakogniciju</a:t>
            </a:r>
            <a:endParaRPr lang="hr-HR" b="1" noProof="0" dirty="0"/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Dodaju </a:t>
            </a:r>
            <a:r>
              <a:rPr lang="hr-HR" b="1" noProof="0" dirty="0"/>
              <a:t>interaktivnost </a:t>
            </a:r>
            <a:r>
              <a:rPr lang="hr-HR" noProof="0" dirty="0"/>
              <a:t>u lekcije</a:t>
            </a:r>
          </a:p>
        </p:txBody>
      </p:sp>
      <p:sp>
        <p:nvSpPr>
          <p:cNvPr id="183" name="Google Shape;183;g347a9509dc2_0_61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lvl="0"/>
            <a:r>
              <a:rPr lang="hr-HR" sz="4000" noProof="0" dirty="0"/>
              <a:t>Sustavi za prikupljanje povratne informacije od publike</a:t>
            </a:r>
            <a:endParaRPr lang="hr-HR" noProof="0" dirty="0"/>
          </a:p>
        </p:txBody>
      </p:sp>
      <p:pic>
        <p:nvPicPr>
          <p:cNvPr id="184" name="Google Shape;184;g347a9509dc2_0_6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135900" y="2815800"/>
            <a:ext cx="3541500" cy="3541500"/>
          </a:xfrm>
          <a:prstGeom prst="flowChartAlternateProcess">
            <a:avLst/>
          </a:prstGeom>
          <a:noFill/>
          <a:ln>
            <a:noFill/>
          </a:ln>
        </p:spPr>
      </p:pic>
      <p:sp>
        <p:nvSpPr>
          <p:cNvPr id="185" name="Google Shape;185;g347a9509dc2_0_61"/>
          <p:cNvSpPr txBox="1"/>
          <p:nvPr/>
        </p:nvSpPr>
        <p:spPr>
          <a:xfrm>
            <a:off x="9116903" y="6357290"/>
            <a:ext cx="2441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Freepik.com</a:t>
            </a:r>
            <a:endParaRPr lang="hr-HR" noProof="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47a9509dc2_0_91"/>
          <p:cNvSpPr txBox="1">
            <a:spLocks noGrp="1"/>
          </p:cNvSpPr>
          <p:nvPr>
            <p:ph type="body" idx="1"/>
          </p:nvPr>
        </p:nvSpPr>
        <p:spPr>
          <a:xfrm>
            <a:off x="97975" y="881750"/>
            <a:ext cx="11944500" cy="5870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Odaberite ulogu </a:t>
            </a:r>
            <a:r>
              <a:rPr lang="hr-HR" i="1" noProof="0" dirty="0">
                <a:solidFill>
                  <a:srgbClr val="000000"/>
                </a:solidFill>
              </a:rPr>
              <a:t>učitelja </a:t>
            </a:r>
            <a:r>
              <a:rPr lang="hr-HR" noProof="0" dirty="0">
                <a:solidFill>
                  <a:srgbClr val="000000"/>
                </a:solidFill>
              </a:rPr>
              <a:t>i otvorite </a:t>
            </a:r>
            <a:r>
              <a:rPr lang="hr-HR" i="1" noProof="0" dirty="0">
                <a:solidFill>
                  <a:srgbClr val="000000"/>
                </a:solidFill>
              </a:rPr>
              <a:t>novu </a:t>
            </a:r>
            <a:r>
              <a:rPr lang="hr-HR" u="sng" noProof="0" dirty="0">
                <a:solidFill>
                  <a:schemeClr val="hlink"/>
                </a:solidFill>
                <a:hlinkClick r:id="rId3"/>
              </a:rPr>
              <a:t>sobu </a:t>
            </a:r>
            <a:endParaRPr lang="hr-HR" b="1" noProof="0" dirty="0">
              <a:solidFill>
                <a:srgbClr val="000000"/>
              </a:solidFill>
            </a:endParaRP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Pozovite svoju publiku dijeljenjem ID-a sobe ili QR koda ( </a:t>
            </a:r>
            <a:r>
              <a:rPr lang="hr-HR" u="sng" noProof="0" dirty="0">
                <a:solidFill>
                  <a:schemeClr val="hlink"/>
                </a:solidFill>
                <a:hlinkClick r:id="rId4"/>
              </a:rPr>
              <a:t>http://audit.altii.online/s/ </a:t>
            </a:r>
            <a:r>
              <a:rPr lang="hr-HR" noProof="0" dirty="0">
                <a:solidFill>
                  <a:srgbClr val="000000"/>
                </a:solidFill>
              </a:rPr>
              <a:t>)</a:t>
            </a:r>
            <a:endParaRPr lang="hr-HR" b="1" noProof="0" dirty="0">
              <a:solidFill>
                <a:srgbClr val="000000"/>
              </a:solidFill>
            </a:endParaRP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Postavite pitanje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u vašoj prezentaciji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usmeno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na ploči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Konfigurirajte postavke pitanja u sučelju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Pozovite svoju publiku da glasa</a:t>
            </a:r>
            <a:endParaRPr lang="hr-HR" b="1" i="1" noProof="0" dirty="0">
              <a:solidFill>
                <a:srgbClr val="000000"/>
              </a:solidFill>
            </a:endParaRP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Prikažite odgovore i reagirajte na temelju njih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odgovorite na pitanja učenika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dajte im povratne informacije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prilagodite tijek svog predavanja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Ručni izvoz podataka za dodjelu bodova za zadatke</a:t>
            </a:r>
          </a:p>
        </p:txBody>
      </p:sp>
      <p:sp>
        <p:nvSpPr>
          <p:cNvPr id="192" name="Google Shape;192;g347a9509dc2_0_91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noProof="0" dirty="0"/>
              <a:t>Primjer - </a:t>
            </a:r>
            <a:r>
              <a:rPr lang="hr-HR" noProof="0" dirty="0" err="1"/>
              <a:t>AuditIT</a:t>
            </a:r>
            <a:endParaRPr lang="hr-HR" noProof="0" dirty="0"/>
          </a:p>
        </p:txBody>
      </p:sp>
      <p:pic>
        <p:nvPicPr>
          <p:cNvPr id="193" name="Google Shape;193;g347a9509dc2_0_9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2675" y="2754025"/>
            <a:ext cx="4997900" cy="3569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45dc87e41b_0_67"/>
          <p:cNvSpPr txBox="1">
            <a:spLocks noGrp="1"/>
          </p:cNvSpPr>
          <p:nvPr>
            <p:ph type="body" idx="1"/>
          </p:nvPr>
        </p:nvSpPr>
        <p:spPr>
          <a:xfrm>
            <a:off x="97975" y="881750"/>
            <a:ext cx="11944500" cy="5870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/>
              <a:t>Intervjui jedan na jedan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/>
              <a:t>sa učenicima, kolegama ili mentorima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u vezi s metodama učitelja, razrednom klimom ili utjecajem nastavnog procesa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/>
              <a:t>Fokusne grupe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male grupe učenika ili kolega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potiču dijalog, promišljanje i uspoređivanje perspektiva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/>
              <a:t>dublji uvid u učinkovitost nastavnih strategija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/>
              <a:t>Obje metode su posebno korisne za: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Istraživanje kako učenici doživljavaju svoje iskustvo učenja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Razumijevanje kako nastavni pristupi utječu na različite učenike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Prikupljanje ideja za poboljšanje u otvorenijem, fleksibilnijem formatu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/>
              <a:t>Obje metode bi trebale biti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dobro strukturirane,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osigurati anonimnost ili povjerljivost,</a:t>
            </a:r>
          </a:p>
          <a:p>
            <a:pPr lvl="1" indent="-368300">
              <a:buClr>
                <a:srgbClr val="000000"/>
              </a:buClr>
            </a:pPr>
            <a:r>
              <a:rPr lang="hr-HR" noProof="0" dirty="0"/>
              <a:t>stvoriti siguran i prostor pun poštovanja za iskrene povratne informacije</a:t>
            </a:r>
          </a:p>
          <a:p>
            <a:pPr marL="685800" marR="0" lvl="0" indent="-2286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1200" noProof="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hr-HR" noProof="0" dirty="0"/>
          </a:p>
        </p:txBody>
      </p:sp>
      <p:sp>
        <p:nvSpPr>
          <p:cNvPr id="200" name="Google Shape;200;g345dc87e41b_0_67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noProof="0" dirty="0"/>
              <a:t>Intervjui / fokusne grupe</a:t>
            </a:r>
          </a:p>
        </p:txBody>
      </p:sp>
      <p:pic>
        <p:nvPicPr>
          <p:cNvPr id="201" name="Google Shape;201;g345dc87e41b_0_67" title="2234550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27900" y="3598175"/>
            <a:ext cx="2921550" cy="292155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g345dc87e41b_0_67"/>
          <p:cNvSpPr txBox="1"/>
          <p:nvPr/>
        </p:nvSpPr>
        <p:spPr>
          <a:xfrm>
            <a:off x="9380653" y="6519715"/>
            <a:ext cx="2441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Freepik.com</a:t>
            </a:r>
            <a:endParaRPr lang="hr-HR" noProof="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490f2697b1_0_5"/>
          <p:cNvSpPr txBox="1">
            <a:spLocks noGrp="1"/>
          </p:cNvSpPr>
          <p:nvPr>
            <p:ph type="body" idx="1"/>
          </p:nvPr>
        </p:nvSpPr>
        <p:spPr>
          <a:xfrm>
            <a:off x="97975" y="881750"/>
            <a:ext cx="11944500" cy="5870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b="1" noProof="0" dirty="0"/>
              <a:t>Priprema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Definirajte </a:t>
            </a:r>
            <a:r>
              <a:rPr lang="hr-HR" b="1" noProof="0" dirty="0"/>
              <a:t>svrhu</a:t>
            </a:r>
            <a:r>
              <a:rPr lang="hr-HR" noProof="0" dirty="0"/>
              <a:t>, </a:t>
            </a:r>
            <a:r>
              <a:rPr lang="hr-HR" b="1" noProof="0" dirty="0"/>
              <a:t>sudionike </a:t>
            </a:r>
            <a:r>
              <a:rPr lang="hr-HR" noProof="0" dirty="0"/>
              <a:t>(6-10), dodijelite uloge 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Pripremite </a:t>
            </a:r>
            <a:r>
              <a:rPr lang="hr-HR" noProof="0" dirty="0" err="1"/>
              <a:t>polustrukturirani</a:t>
            </a:r>
            <a:r>
              <a:rPr lang="hr-HR" noProof="0" dirty="0"/>
              <a:t> </a:t>
            </a:r>
            <a:r>
              <a:rPr lang="hr-HR" b="1" noProof="0" dirty="0"/>
              <a:t>protokol</a:t>
            </a:r>
            <a:r>
              <a:rPr lang="hr-HR" noProof="0" dirty="0"/>
              <a:t>/pitanja: </a:t>
            </a:r>
            <a:br>
              <a:rPr lang="hr-HR" noProof="0" dirty="0"/>
            </a:br>
            <a:r>
              <a:rPr lang="hr-HR" noProof="0" dirty="0"/>
              <a:t>općenitija pitanja nakon kojih slijede specifičnije i detaljnije opcije</a:t>
            </a:r>
            <a:br>
              <a:rPr lang="hr-HR" noProof="0" dirty="0"/>
            </a:br>
            <a:endParaRPr lang="hr-HR" noProof="0" dirty="0"/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b="1" noProof="0" dirty="0"/>
              <a:t>Provedba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/>
              <a:t>Slijedite protokol, </a:t>
            </a:r>
            <a:r>
              <a:rPr lang="hr-HR" noProof="0" dirty="0"/>
              <a:t>ali omogućite dovoljno fleksibilnosti sudionicima da odstupe </a:t>
            </a:r>
            <a:br>
              <a:rPr lang="hr-HR" noProof="0" dirty="0"/>
            </a:br>
            <a:r>
              <a:rPr lang="hr-HR" noProof="0" dirty="0"/>
              <a:t>od pitanja kako bi izrazili mišljenje i naveli primjere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/>
              <a:t>Bilježite odgovore</a:t>
            </a:r>
            <a:br>
              <a:rPr lang="hr-HR" noProof="0" dirty="0"/>
            </a:br>
            <a:endParaRPr lang="hr-HR" b="1" noProof="0" dirty="0"/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b="1" noProof="0" dirty="0"/>
              <a:t>Analiza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Napišite </a:t>
            </a:r>
            <a:r>
              <a:rPr lang="hr-HR" b="1" noProof="0" dirty="0"/>
              <a:t>sažetak </a:t>
            </a:r>
            <a:r>
              <a:rPr lang="hr-HR" noProof="0" dirty="0"/>
              <a:t>odgovora za svako pitanje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/>
              <a:t>Odaberite najilustrativnije </a:t>
            </a:r>
            <a:r>
              <a:rPr lang="hr-HR" b="1" noProof="0" dirty="0"/>
              <a:t>citate</a:t>
            </a:r>
          </a:p>
          <a:p>
            <a:pPr marL="685800" marR="0" lvl="0" indent="-2286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1200" noProof="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hr-HR" noProof="0" dirty="0"/>
          </a:p>
        </p:txBody>
      </p:sp>
      <p:sp>
        <p:nvSpPr>
          <p:cNvPr id="209" name="Google Shape;209;g3490f2697b1_0_5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noProof="0" dirty="0"/>
              <a:t>Fokusne grupe - primjer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347a9509dc2_0_2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#1 Grupna aktivnost – Korišteni alati i iskustva</a:t>
            </a:r>
          </a:p>
        </p:txBody>
      </p:sp>
      <p:sp>
        <p:nvSpPr>
          <p:cNvPr id="215" name="Google Shape;215;g347a9509dc2_0_23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r>
              <a:rPr lang="hr-HR" noProof="0" dirty="0"/>
              <a:t>Istražili smo</a:t>
            </a:r>
          </a:p>
          <a:p>
            <a:pPr marL="914400" lvl="1" indent="-381000" algn="l" rtl="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Char char="•"/>
            </a:pPr>
            <a:r>
              <a:rPr lang="hr-HR" noProof="0" dirty="0">
                <a:solidFill>
                  <a:schemeClr val="accent4"/>
                </a:solidFill>
              </a:rPr>
              <a:t>Učeničke ankete / upitnici</a:t>
            </a:r>
          </a:p>
          <a:p>
            <a:pPr marL="914400" lvl="1" indent="-381000" algn="l" rtl="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Char char="•"/>
            </a:pPr>
            <a:r>
              <a:rPr lang="hr-HR" noProof="0" dirty="0">
                <a:solidFill>
                  <a:schemeClr val="accent4"/>
                </a:solidFill>
              </a:rPr>
              <a:t>Protokoli promatranja u učionici</a:t>
            </a:r>
          </a:p>
          <a:p>
            <a:pPr marL="914400" lvl="1" indent="-381000" algn="l" rtl="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Char char="•"/>
            </a:pPr>
            <a:r>
              <a:rPr lang="hr-HR" noProof="0" dirty="0">
                <a:solidFill>
                  <a:schemeClr val="accent4"/>
                </a:solidFill>
              </a:rPr>
              <a:t>Podaci o uspjehu učenika</a:t>
            </a:r>
          </a:p>
          <a:p>
            <a:pPr marL="914400" lvl="1" indent="-381000" algn="l" rtl="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Char char="•"/>
            </a:pPr>
            <a:r>
              <a:rPr lang="hr-HR" noProof="0" dirty="0">
                <a:solidFill>
                  <a:schemeClr val="accent4"/>
                </a:solidFill>
              </a:rPr>
              <a:t>Samoprocjena i refleksija</a:t>
            </a:r>
          </a:p>
          <a:p>
            <a:pPr marL="914400" lvl="1" indent="-381000" algn="l" rtl="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Char char="•"/>
            </a:pPr>
            <a:r>
              <a:rPr lang="hr-HR" noProof="0" dirty="0">
                <a:solidFill>
                  <a:schemeClr val="accent4"/>
                </a:solidFill>
              </a:rPr>
              <a:t>Intervjui / fokusne grupe</a:t>
            </a:r>
            <a:endParaRPr lang="hr-HR" noProof="0" dirty="0"/>
          </a:p>
          <a:p>
            <a:pPr marL="5715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r>
              <a:rPr lang="hr-HR" noProof="0" dirty="0"/>
              <a:t>Podijelite svoja iskustva s grupom:</a:t>
            </a:r>
          </a:p>
          <a:p>
            <a:pPr marL="914400" lvl="1" indent="-368300" algn="l" rtl="0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Jeste li već koristili neki od opisanih alata </a:t>
            </a:r>
            <a:br>
              <a:rPr lang="hr-HR" b="1" noProof="0" dirty="0"/>
            </a:br>
            <a:r>
              <a:rPr lang="hr-HR" b="1" noProof="0" dirty="0"/>
              <a:t>za procjenu svojih nastavnih praksi?</a:t>
            </a:r>
          </a:p>
          <a:p>
            <a:pPr lvl="1" indent="-368300">
              <a:spcBef>
                <a:spcPts val="1000"/>
              </a:spcBef>
            </a:pPr>
            <a:r>
              <a:rPr lang="hr-HR" b="1" noProof="0" dirty="0"/>
              <a:t>Koje od njih (ne) biste preporučili i zašto?</a:t>
            </a:r>
          </a:p>
          <a:p>
            <a:pPr marL="914400" lvl="1" indent="-368300" algn="l" rtl="0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Jeste li naišli na neke specifične prepreke prilikom njihovog korištenja?</a:t>
            </a:r>
          </a:p>
          <a:p>
            <a:pPr marL="914400" lvl="1" indent="-368300" algn="l" rtl="0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Koristite li neke druge tehnike/alate koje biste preporučili?</a:t>
            </a:r>
          </a:p>
        </p:txBody>
      </p:sp>
      <p:pic>
        <p:nvPicPr>
          <p:cNvPr id="216" name="Google Shape;216;g347a9509dc2_0_23" descr="Slika na kojoj se prikazuje namještaj, odijevanje, crtić, ilustracija&#10;&#10;Sadržaj koji je generirala umjetna inteligencija možda nije točan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56297" y="3441939"/>
            <a:ext cx="2993365" cy="2993365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g347a9509dc2_0_23"/>
          <p:cNvSpPr txBox="1"/>
          <p:nvPr/>
        </p:nvSpPr>
        <p:spPr>
          <a:xfrm>
            <a:off x="9603782" y="6442817"/>
            <a:ext cx="2441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Freepik.com</a:t>
            </a:r>
            <a:endParaRPr lang="hr-HR" noProof="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47a9509dc2_0_107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Razmišljanja i zaključci</a:t>
            </a:r>
          </a:p>
        </p:txBody>
      </p:sp>
      <p:sp>
        <p:nvSpPr>
          <p:cNvPr id="223" name="Google Shape;223;g347a9509dc2_0_107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Ključni alati koji pomažu u evaluaciji nastavnih praksi </a:t>
            </a:r>
            <a:br>
              <a:rPr lang="hr-HR" noProof="0" dirty="0"/>
            </a:br>
            <a:r>
              <a:rPr lang="hr-HR" noProof="0" dirty="0"/>
              <a:t>uz pomoć učitelja ili učenika: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učeničke ankete / upitnici,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protokoli promatranja nastave u učionici,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podaci o uspjehu učenika i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intervjui / fokusne grupe</a:t>
            </a:r>
            <a:br>
              <a:rPr lang="hr-HR" b="1" noProof="0" dirty="0"/>
            </a:br>
            <a:endParaRPr lang="hr-HR" b="1" noProof="0" dirty="0"/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Mogu se </a:t>
            </a:r>
            <a:r>
              <a:rPr lang="hr-HR" b="1" noProof="0" dirty="0"/>
              <a:t>potpomoći tehnologijom </a:t>
            </a:r>
            <a:br>
              <a:rPr lang="hr-HR" noProof="0" dirty="0"/>
            </a:br>
            <a:r>
              <a:rPr lang="hr-HR" noProof="0" dirty="0"/>
              <a:t>za pojednostavljenje prikupljanja i obrade podataka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sustavi za prikupljanje povratne informacije</a:t>
            </a:r>
            <a:br>
              <a:rPr lang="hr-HR" noProof="0" dirty="0"/>
            </a:br>
            <a:r>
              <a:rPr lang="hr-HR" noProof="0" dirty="0"/>
              <a:t>od publike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sustavi za upravljanje učenjem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dijeljeni dokumenti poput Google obrazaca</a:t>
            </a:r>
          </a:p>
        </p:txBody>
      </p:sp>
      <p:pic>
        <p:nvPicPr>
          <p:cNvPr id="224" name="Google Shape;224;g347a9509dc2_0_107" descr="A clipboard with check marks and a magnifying glas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96446" y="2190007"/>
            <a:ext cx="3872346" cy="3872346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g347a9509dc2_0_107"/>
          <p:cNvSpPr txBox="1"/>
          <p:nvPr/>
        </p:nvSpPr>
        <p:spPr>
          <a:xfrm>
            <a:off x="7328200" y="6062350"/>
            <a:ext cx="3795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</a:t>
            </a:r>
            <a:r>
              <a:rPr lang="hr-HR" noProof="0" dirty="0" err="1"/>
              <a:t>ChatGPT</a:t>
            </a:r>
            <a:r>
              <a:rPr lang="hr-HR" noProof="0" dirty="0"/>
              <a:t>, slika generirana umjetnom inteligencijom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0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Domaća zadaća / dodatni zadaci</a:t>
            </a:r>
          </a:p>
        </p:txBody>
      </p:sp>
      <p:sp>
        <p:nvSpPr>
          <p:cNvPr id="231" name="Google Shape;231;p40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858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Arial"/>
              <a:buAutoNum type="arabicPeriod"/>
            </a:pPr>
            <a:r>
              <a:rPr lang="hr-HR" b="1" noProof="0" dirty="0"/>
              <a:t>Isprobajte sustav za prikupljanje povratne informacije od publike po vašem izboru. </a:t>
            </a:r>
            <a:r>
              <a:rPr lang="hr-HR" noProof="0" dirty="0"/>
              <a:t>U ovoj prezentaciji spomenuto ih je nekoliko. Odaberite jedan, pripremite kviz za nastavnu cjelinu koju vaši učenici smatraju izazovnom i provedite kviz nakon ili tijekom cjeline.</a:t>
            </a:r>
          </a:p>
          <a:p>
            <a:pPr marL="685800" lvl="0" indent="-457200">
              <a:buFont typeface="Arial"/>
              <a:buAutoNum type="arabicPeriod"/>
            </a:pPr>
            <a:r>
              <a:rPr lang="hr-HR" b="1" noProof="0" dirty="0"/>
              <a:t>Procijenite korisnost sustava za prikupljanje povratne informacije od publike. </a:t>
            </a:r>
            <a:r>
              <a:rPr lang="hr-HR" noProof="0" dirty="0"/>
              <a:t>Je li vam pružio vrijedne povratne informacije? Je li pomogao učenicima da procijene vlastito znanje? Možete li se sjetiti konteksta u kojima bi korištenje sustava za odgovor publike bilo više ili manje korisno?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41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Dodatni resursi</a:t>
            </a:r>
          </a:p>
        </p:txBody>
      </p:sp>
      <p:sp>
        <p:nvSpPr>
          <p:cNvPr id="237" name="Google Shape;237;p41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/>
            <a:r>
              <a:rPr lang="hr-HR" u="sng" noProof="0" dirty="0" err="1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Danielson</a:t>
            </a:r>
            <a:r>
              <a:rPr lang="hr-HR" u="sng" noProof="0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hr-HR" u="sng" noProof="0" dirty="0" err="1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framework</a:t>
            </a:r>
            <a:endParaRPr lang="hr-HR" noProof="0" dirty="0"/>
          </a:p>
          <a:p>
            <a:pPr marL="571500" lvl="0" indent="-342900"/>
            <a:r>
              <a:rPr lang="hr-HR" u="sng" noProof="0" dirty="0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CLASS (</a:t>
            </a:r>
            <a:r>
              <a:rPr lang="hr-HR" u="sng" noProof="0" dirty="0" err="1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Classroom</a:t>
            </a:r>
            <a:r>
              <a:rPr lang="hr-HR" u="sng" noProof="0" dirty="0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hr-HR" u="sng" noProof="0" dirty="0" err="1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Assessment</a:t>
            </a:r>
            <a:r>
              <a:rPr lang="hr-HR" u="sng" noProof="0" dirty="0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hr-HR" u="sng" noProof="0" dirty="0" err="1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Scoring</a:t>
            </a:r>
            <a:r>
              <a:rPr lang="hr-HR" u="sng" noProof="0" dirty="0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System)</a:t>
            </a:r>
            <a:endParaRPr lang="hr-HR" noProof="0" dirty="0"/>
          </a:p>
          <a:p>
            <a:pPr marL="571500" lvl="0" indent="-342900"/>
            <a:r>
              <a:rPr lang="hr-HR" u="sng" noProof="0" dirty="0" err="1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Marzano</a:t>
            </a:r>
            <a:r>
              <a:rPr lang="hr-HR" u="sng" noProof="0" dirty="0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hr-HR" u="sng" noProof="0" dirty="0" err="1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Teacher</a:t>
            </a:r>
            <a:r>
              <a:rPr lang="hr-HR" u="sng" noProof="0" dirty="0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hr-HR" u="sng" noProof="0" dirty="0" err="1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Evaluation</a:t>
            </a:r>
            <a:r>
              <a:rPr lang="hr-HR" u="sng" noProof="0" dirty="0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Model</a:t>
            </a:r>
            <a:endParaRPr lang="hr-HR" b="1" noProof="0" dirty="0">
              <a:solidFill>
                <a:srgbClr val="000000"/>
              </a:solidFill>
            </a:endParaRPr>
          </a:p>
          <a:p>
            <a:pPr marL="571500" marR="0" lvl="0" indent="-215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Arial"/>
              <a:buNone/>
            </a:pPr>
            <a:endParaRPr lang="hr-HR" sz="2000" noProof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>
              <a:buSzPct val="69444"/>
            </a:pPr>
            <a:r>
              <a:rPr lang="hr-HR" noProof="0" dirty="0"/>
              <a:t>Modul 5: </a:t>
            </a:r>
            <a:r>
              <a:rPr lang="en-US" dirty="0" err="1"/>
              <a:t>Vrednovanje</a:t>
            </a:r>
            <a:r>
              <a:rPr lang="en-US" dirty="0"/>
              <a:t> </a:t>
            </a:r>
            <a:r>
              <a:rPr lang="en-US" dirty="0" err="1"/>
              <a:t>nastavnih</a:t>
            </a:r>
            <a:r>
              <a:rPr lang="en-US" dirty="0"/>
              <a:t> </a:t>
            </a:r>
            <a:r>
              <a:rPr lang="en-US" dirty="0" err="1"/>
              <a:t>strategija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oblika</a:t>
            </a:r>
            <a:r>
              <a:rPr lang="en-US" dirty="0"/>
              <a:t> </a:t>
            </a:r>
            <a:r>
              <a:rPr lang="en-US" dirty="0" err="1"/>
              <a:t>vrednovanja</a:t>
            </a:r>
            <a:r>
              <a:rPr lang="en-US" dirty="0"/>
              <a:t> u </a:t>
            </a:r>
            <a:r>
              <a:rPr lang="en-US" dirty="0" err="1"/>
              <a:t>osnovnoškolskom</a:t>
            </a:r>
            <a:r>
              <a:rPr lang="en-US" dirty="0"/>
              <a:t> </a:t>
            </a:r>
            <a:r>
              <a:rPr lang="en-US" dirty="0" err="1"/>
              <a:t>informatičkom</a:t>
            </a:r>
            <a:r>
              <a:rPr lang="en-US" dirty="0"/>
              <a:t> </a:t>
            </a:r>
            <a:r>
              <a:rPr lang="en-US"/>
              <a:t>obrazovanju</a:t>
            </a:r>
            <a:endParaRPr lang="hr-HR" noProof="0" dirty="0"/>
          </a:p>
        </p:txBody>
      </p:sp>
      <p:sp>
        <p:nvSpPr>
          <p:cNvPr id="108" name="Google Shape;108;p2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hr-HR" noProof="0" dirty="0"/>
              <a:t>Cjelina 5.2: Ostali alati za vrednovanje </a:t>
            </a:r>
            <a:br>
              <a:rPr lang="hr-HR" noProof="0" dirty="0"/>
            </a:br>
            <a:r>
              <a:rPr lang="hr-HR" noProof="0" dirty="0"/>
              <a:t>nastavnih praksi u informatici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2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Literatura</a:t>
            </a:r>
          </a:p>
        </p:txBody>
      </p:sp>
      <p:sp>
        <p:nvSpPr>
          <p:cNvPr id="244" name="Google Shape;244;p42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/>
            <a:r>
              <a:rPr lang="hr-HR" noProof="0" dirty="0" err="1"/>
              <a:t>Danielson</a:t>
            </a:r>
            <a:r>
              <a:rPr lang="hr-HR" noProof="0" dirty="0"/>
              <a:t>, C. (2013.). </a:t>
            </a:r>
            <a:r>
              <a:rPr lang="hr-HR" noProof="0" dirty="0" err="1"/>
              <a:t>The</a:t>
            </a:r>
            <a:r>
              <a:rPr lang="hr-HR" noProof="0" dirty="0"/>
              <a:t> Framework for </a:t>
            </a:r>
            <a:r>
              <a:rPr lang="hr-HR" noProof="0" dirty="0" err="1"/>
              <a:t>Teaching</a:t>
            </a:r>
            <a:r>
              <a:rPr lang="hr-HR" noProof="0" dirty="0"/>
              <a:t>: </a:t>
            </a:r>
            <a:r>
              <a:rPr lang="hr-HR" noProof="0" dirty="0" err="1"/>
              <a:t>Evaluation</a:t>
            </a:r>
            <a:r>
              <a:rPr lang="hr-HR" noProof="0" dirty="0"/>
              <a:t> Instrument. Princeton, NJ; </a:t>
            </a:r>
            <a:r>
              <a:rPr lang="hr-HR" noProof="0" dirty="0" err="1"/>
              <a:t>The</a:t>
            </a:r>
            <a:r>
              <a:rPr lang="hr-HR" noProof="0" dirty="0"/>
              <a:t> </a:t>
            </a:r>
            <a:r>
              <a:rPr lang="hr-HR" noProof="0" dirty="0" err="1"/>
              <a:t>Danielson</a:t>
            </a:r>
            <a:r>
              <a:rPr lang="hr-HR" noProof="0" dirty="0"/>
              <a:t> Group.</a:t>
            </a:r>
          </a:p>
          <a:p>
            <a:pPr marL="571500" lvl="0" indent="-342900"/>
            <a:r>
              <a:rPr lang="hr-HR" noProof="0" dirty="0" err="1"/>
              <a:t>Marzano</a:t>
            </a:r>
            <a:r>
              <a:rPr lang="hr-HR" noProof="0" dirty="0"/>
              <a:t>, R. J. (2009.). </a:t>
            </a:r>
            <a:r>
              <a:rPr lang="hr-HR" noProof="0" dirty="0" err="1"/>
              <a:t>Classroom</a:t>
            </a:r>
            <a:r>
              <a:rPr lang="hr-HR" noProof="0" dirty="0"/>
              <a:t> Management </a:t>
            </a:r>
            <a:r>
              <a:rPr lang="hr-HR" noProof="0" dirty="0" err="1"/>
              <a:t>that</a:t>
            </a:r>
            <a:r>
              <a:rPr lang="hr-HR" noProof="0" dirty="0"/>
              <a:t> Works—Research </a:t>
            </a:r>
            <a:r>
              <a:rPr lang="hr-HR" noProof="0" dirty="0" err="1"/>
              <a:t>Based</a:t>
            </a:r>
            <a:r>
              <a:rPr lang="hr-HR" noProof="0" dirty="0"/>
              <a:t> </a:t>
            </a:r>
            <a:r>
              <a:rPr lang="hr-HR" noProof="0" dirty="0" err="1"/>
              <a:t>Strategies</a:t>
            </a:r>
            <a:r>
              <a:rPr lang="hr-HR" noProof="0" dirty="0"/>
              <a:t> for </a:t>
            </a:r>
            <a:r>
              <a:rPr lang="hr-HR" noProof="0" dirty="0" err="1"/>
              <a:t>Every</a:t>
            </a:r>
            <a:r>
              <a:rPr lang="hr-HR" noProof="0" dirty="0"/>
              <a:t> </a:t>
            </a:r>
            <a:r>
              <a:rPr lang="hr-HR" noProof="0" dirty="0" err="1"/>
              <a:t>Teacher</a:t>
            </a:r>
            <a:r>
              <a:rPr lang="hr-HR" noProof="0" dirty="0"/>
              <a:t>. New York: Pearson </a:t>
            </a:r>
            <a:r>
              <a:rPr lang="hr-HR" noProof="0" dirty="0" err="1"/>
              <a:t>Education</a:t>
            </a:r>
            <a:r>
              <a:rPr lang="hr-HR" noProof="0" dirty="0"/>
              <a:t> Inc.</a:t>
            </a:r>
          </a:p>
          <a:p>
            <a:pPr marL="571500" lvl="0" indent="-342900"/>
            <a:r>
              <a:rPr lang="hr-HR" noProof="0" dirty="0"/>
              <a:t>Ruth Wood, </a:t>
            </a:r>
            <a:r>
              <a:rPr lang="hr-HR" noProof="0" dirty="0" err="1"/>
              <a:t>Shaista</a:t>
            </a:r>
            <a:r>
              <a:rPr lang="hr-HR" noProof="0" dirty="0"/>
              <a:t> </a:t>
            </a:r>
            <a:r>
              <a:rPr lang="hr-HR" noProof="0" dirty="0" err="1"/>
              <a:t>Shirazi</a:t>
            </a:r>
            <a:r>
              <a:rPr lang="hr-HR" noProof="0" dirty="0"/>
              <a:t> (2020.), A </a:t>
            </a:r>
            <a:r>
              <a:rPr lang="hr-HR" noProof="0" dirty="0" err="1"/>
              <a:t>systematic</a:t>
            </a:r>
            <a:r>
              <a:rPr lang="hr-HR" noProof="0" dirty="0"/>
              <a:t> </a:t>
            </a:r>
            <a:r>
              <a:rPr lang="hr-HR" noProof="0" dirty="0" err="1"/>
              <a:t>review</a:t>
            </a:r>
            <a:r>
              <a:rPr lang="hr-HR" noProof="0" dirty="0"/>
              <a:t> </a:t>
            </a:r>
            <a:r>
              <a:rPr lang="hr-HR" noProof="0" dirty="0" err="1"/>
              <a:t>of</a:t>
            </a:r>
            <a:r>
              <a:rPr lang="hr-HR" noProof="0" dirty="0"/>
              <a:t> </a:t>
            </a:r>
            <a:r>
              <a:rPr lang="hr-HR" noProof="0" dirty="0" err="1"/>
              <a:t>audience</a:t>
            </a:r>
            <a:r>
              <a:rPr lang="hr-HR" noProof="0" dirty="0"/>
              <a:t> </a:t>
            </a:r>
            <a:r>
              <a:rPr lang="hr-HR" noProof="0" dirty="0" err="1"/>
              <a:t>response</a:t>
            </a:r>
            <a:r>
              <a:rPr lang="hr-HR" noProof="0" dirty="0"/>
              <a:t> </a:t>
            </a:r>
            <a:r>
              <a:rPr lang="hr-HR" noProof="0" dirty="0" err="1"/>
              <a:t>systems</a:t>
            </a:r>
            <a:r>
              <a:rPr lang="hr-HR" noProof="0" dirty="0"/>
              <a:t> for </a:t>
            </a:r>
            <a:r>
              <a:rPr lang="hr-HR" noProof="0" dirty="0" err="1"/>
              <a:t>teaching</a:t>
            </a:r>
            <a:r>
              <a:rPr lang="hr-HR" noProof="0" dirty="0"/>
              <a:t> </a:t>
            </a:r>
            <a:r>
              <a:rPr lang="hr-HR" noProof="0" dirty="0" err="1"/>
              <a:t>and</a:t>
            </a:r>
            <a:r>
              <a:rPr lang="hr-HR" noProof="0" dirty="0"/>
              <a:t> </a:t>
            </a:r>
            <a:r>
              <a:rPr lang="hr-HR" noProof="0" dirty="0" err="1"/>
              <a:t>learning</a:t>
            </a:r>
            <a:r>
              <a:rPr lang="hr-HR" noProof="0" dirty="0"/>
              <a:t> </a:t>
            </a:r>
            <a:r>
              <a:rPr lang="hr-HR" noProof="0" dirty="0" err="1"/>
              <a:t>in</a:t>
            </a:r>
            <a:r>
              <a:rPr lang="hr-HR" noProof="0" dirty="0"/>
              <a:t> </a:t>
            </a:r>
            <a:r>
              <a:rPr lang="hr-HR" noProof="0" dirty="0" err="1"/>
              <a:t>higher</a:t>
            </a:r>
            <a:r>
              <a:rPr lang="hr-HR" noProof="0" dirty="0"/>
              <a:t> </a:t>
            </a:r>
            <a:r>
              <a:rPr lang="hr-HR" noProof="0" dirty="0" err="1"/>
              <a:t>education</a:t>
            </a:r>
            <a:r>
              <a:rPr lang="hr-HR" noProof="0" dirty="0"/>
              <a:t>: </a:t>
            </a:r>
            <a:r>
              <a:rPr lang="hr-HR" noProof="0" dirty="0" err="1"/>
              <a:t>The</a:t>
            </a:r>
            <a:r>
              <a:rPr lang="hr-HR" noProof="0" dirty="0"/>
              <a:t> student </a:t>
            </a:r>
            <a:r>
              <a:rPr lang="hr-HR" noProof="0" dirty="0" err="1"/>
              <a:t>experience</a:t>
            </a:r>
            <a:r>
              <a:rPr lang="hr-HR" noProof="0" dirty="0"/>
              <a:t>. </a:t>
            </a:r>
            <a:r>
              <a:rPr lang="hr-HR" i="1" noProof="0" dirty="0" err="1"/>
              <a:t>Computers</a:t>
            </a:r>
            <a:r>
              <a:rPr lang="hr-HR" i="1" noProof="0" dirty="0"/>
              <a:t> &amp; </a:t>
            </a:r>
            <a:r>
              <a:rPr lang="hr-HR" i="1" noProof="0" dirty="0" err="1"/>
              <a:t>Education</a:t>
            </a:r>
            <a:r>
              <a:rPr lang="hr-HR" noProof="0" dirty="0"/>
              <a:t>, vol 153, 2020.</a:t>
            </a:r>
          </a:p>
          <a:p>
            <a:pPr marL="571500" lvl="0" indent="-342900"/>
            <a:r>
              <a:rPr lang="hr-HR" noProof="0" dirty="0" err="1"/>
              <a:t>Kardash</a:t>
            </a:r>
            <a:r>
              <a:rPr lang="hr-HR" noProof="0" dirty="0"/>
              <a:t>, N. </a:t>
            </a:r>
            <a:r>
              <a:rPr lang="hr-HR" noProof="0" dirty="0" err="1"/>
              <a:t>Using</a:t>
            </a:r>
            <a:r>
              <a:rPr lang="hr-HR" noProof="0" dirty="0"/>
              <a:t> </a:t>
            </a:r>
            <a:r>
              <a:rPr lang="hr-HR" noProof="0" dirty="0" err="1"/>
              <a:t>Focus</a:t>
            </a:r>
            <a:r>
              <a:rPr lang="hr-HR" noProof="0" dirty="0"/>
              <a:t> </a:t>
            </a:r>
            <a:r>
              <a:rPr lang="hr-HR" noProof="0" dirty="0" err="1"/>
              <a:t>Groups</a:t>
            </a:r>
            <a:r>
              <a:rPr lang="hr-HR" noProof="0" dirty="0"/>
              <a:t> </a:t>
            </a:r>
            <a:r>
              <a:rPr lang="hr-HR" noProof="0" dirty="0" err="1"/>
              <a:t>in</a:t>
            </a:r>
            <a:r>
              <a:rPr lang="hr-HR" noProof="0" dirty="0"/>
              <a:t> </a:t>
            </a:r>
            <a:r>
              <a:rPr lang="hr-HR" noProof="0" dirty="0" err="1"/>
              <a:t>Education</a:t>
            </a:r>
            <a:r>
              <a:rPr lang="hr-HR" noProof="0" dirty="0"/>
              <a:t> Research </a:t>
            </a:r>
            <a:r>
              <a:rPr lang="hr-HR" noProof="0" dirty="0" err="1"/>
              <a:t>and</a:t>
            </a:r>
            <a:r>
              <a:rPr lang="hr-HR" noProof="0" dirty="0"/>
              <a:t> </a:t>
            </a:r>
            <a:r>
              <a:rPr lang="hr-HR" noProof="0" dirty="0" err="1"/>
              <a:t>Evaluation</a:t>
            </a:r>
            <a:r>
              <a:rPr lang="hr-HR" noProof="0" dirty="0"/>
              <a:t> </a:t>
            </a:r>
            <a:r>
              <a:rPr lang="hr-HR" noProof="0" dirty="0" err="1"/>
              <a:t>Practices</a:t>
            </a:r>
            <a:r>
              <a:rPr lang="hr-HR" noProof="0" dirty="0"/>
              <a:t>. </a:t>
            </a:r>
            <a:r>
              <a:rPr lang="hr-HR" noProof="0" dirty="0" err="1"/>
              <a:t>Center</a:t>
            </a:r>
            <a:r>
              <a:rPr lang="hr-HR" noProof="0" dirty="0"/>
              <a:t> for </a:t>
            </a:r>
            <a:r>
              <a:rPr lang="hr-HR" noProof="0" dirty="0" err="1"/>
              <a:t>Educational</a:t>
            </a:r>
            <a:r>
              <a:rPr lang="hr-HR" noProof="0" dirty="0"/>
              <a:t> </a:t>
            </a:r>
            <a:r>
              <a:rPr lang="hr-HR" noProof="0" dirty="0" err="1"/>
              <a:t>Opportunity</a:t>
            </a:r>
            <a:r>
              <a:rPr lang="hr-HR" noProof="0" dirty="0"/>
              <a:t> </a:t>
            </a:r>
            <a:r>
              <a:rPr lang="hr-HR" noProof="0" dirty="0" err="1"/>
              <a:t>Programs</a:t>
            </a:r>
            <a:r>
              <a:rPr lang="hr-HR" noProof="0" dirty="0"/>
              <a:t>, University </a:t>
            </a:r>
            <a:r>
              <a:rPr lang="hr-HR" noProof="0" dirty="0" err="1"/>
              <a:t>of</a:t>
            </a:r>
            <a:r>
              <a:rPr lang="hr-HR" noProof="0" dirty="0"/>
              <a:t> Kansas. Dostupno na: </a:t>
            </a:r>
            <a:r>
              <a:rPr lang="hr-HR" u="sng" noProof="0" dirty="0">
                <a:solidFill>
                  <a:schemeClr val="hlink"/>
                </a:solidFill>
                <a:hlinkClick r:id="rId3"/>
              </a:rPr>
              <a:t>https://ceop.ku.edu/using-focus-groups-education-research-and-evaluation-practices</a:t>
            </a:r>
            <a:r>
              <a:rPr lang="hr-HR" noProof="0" dirty="0"/>
              <a:t> </a:t>
            </a:r>
          </a:p>
          <a:p>
            <a:pPr marL="685800" lvl="0" indent="-317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Arial"/>
              <a:buNone/>
            </a:pPr>
            <a:endParaRPr lang="hr-HR" noProof="0" dirty="0"/>
          </a:p>
          <a:p>
            <a:pPr marL="685800" lvl="0" indent="-317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Arial"/>
              <a:buNone/>
            </a:pPr>
            <a:endParaRPr lang="hr-HR" noProof="0" dirty="0"/>
          </a:p>
          <a:p>
            <a:pPr marL="685800" lvl="0" indent="-317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Arial"/>
              <a:buNone/>
            </a:pPr>
            <a:endParaRPr lang="hr-HR" noProof="0" dirty="0"/>
          </a:p>
          <a:p>
            <a:pPr marL="5715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noProof="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9" name="Google Shape;249;g35773c2373d_0_40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250" name="Google Shape;250;g35773c2373d_0_4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1" name="Google Shape;251;g35773c2373d_0_40"/>
            <p:cNvPicPr preferRelativeResize="0"/>
            <p:nvPr/>
          </p:nvPicPr>
          <p:blipFill rotWithShape="1">
            <a:blip r:embed="rId4">
              <a:alphaModFix/>
            </a:blip>
            <a:srcRect l="9995" t="21987" r="6844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2" name="Google Shape;252;g35773c2373d_0_4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3" name="Google Shape;253;g35773c2373d_0_4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4" name="Google Shape;254;g35773c2373d_0_40"/>
            <p:cNvPicPr preferRelativeResize="0"/>
            <p:nvPr/>
          </p:nvPicPr>
          <p:blipFill rotWithShape="1">
            <a:blip r:embed="rId7">
              <a:alphaModFix/>
            </a:blip>
            <a:srcRect l="6518" t="2903" r="6457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5" name="Google Shape;255;g35773c2373d_0_40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6" name="Google Shape;256;g35773c2373d_0_40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7" name="Google Shape;257;g35773c2373d_0_40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8" name="Google Shape;258;g35773c2373d_0_40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9" name="Google Shape;259;g35773c2373d_0_40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60" name="Google Shape;260;g35773c2373d_0_40"/>
          <p:cNvSpPr txBox="1"/>
          <p:nvPr/>
        </p:nvSpPr>
        <p:spPr>
          <a:xfrm>
            <a:off x="3324150" y="2453100"/>
            <a:ext cx="31737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hr-HR" sz="1100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Dostupno na </a:t>
            </a:r>
            <a:r>
              <a:rPr lang="hr-HR" sz="1100" u="sng" noProof="0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3"/>
              </a:rPr>
              <a:t>https://tinker-project.eu/elearning/</a:t>
            </a:r>
            <a:endParaRPr lang="hr-HR" sz="1100" noProof="0" dirty="0">
              <a:solidFill>
                <a:srgbClr val="16C45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1" name="Google Shape;261;g35773c2373d_0_40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4222188" y="3563650"/>
            <a:ext cx="1171575" cy="409575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g35773c2373d_0_40"/>
          <p:cNvSpPr txBox="1"/>
          <p:nvPr/>
        </p:nvSpPr>
        <p:spPr>
          <a:xfrm>
            <a:off x="1646350" y="2994850"/>
            <a:ext cx="5987700" cy="5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60045" lvl="0" indent="1904" algn="ctr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hr-HR" sz="1200" b="1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Ova publikacija je licencirana pod međunarodnom licencom </a:t>
            </a:r>
            <a:r>
              <a:rPr lang="hr-HR" sz="1200" b="1" i="1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Creative </a:t>
            </a:r>
            <a:r>
              <a:rPr lang="hr-HR" sz="1200" b="1" i="1" noProof="0" dirty="0" err="1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Commons</a:t>
            </a:r>
            <a:r>
              <a:rPr lang="hr-HR" sz="1200" b="1" i="1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 Imenovanje autora-Nekomercijalno-Bez prerada 4.0 ( </a:t>
            </a:r>
            <a:r>
              <a:rPr lang="hr-HR" sz="1200" b="1" u="sng" noProof="0" dirty="0">
                <a:solidFill>
                  <a:srgbClr val="16C45B"/>
                </a:solidFill>
                <a:latin typeface="Calibri"/>
                <a:ea typeface="Calibri"/>
                <a:cs typeface="Calibri"/>
                <a:sym typeface="Calibri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 4.0 </a:t>
            </a:r>
            <a:r>
              <a:rPr lang="hr-HR" sz="1200" b="1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endParaRPr lang="hr-HR" noProof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Ishodi učenja</a:t>
            </a:r>
          </a:p>
        </p:txBody>
      </p:sp>
      <p:sp>
        <p:nvSpPr>
          <p:cNvPr id="114" name="Google Shape;114;p5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r>
              <a:rPr lang="hr-HR" noProof="0" dirty="0"/>
              <a:t>Do kraja ove cjeline učitelji će moći:</a:t>
            </a:r>
            <a:br>
              <a:rPr lang="hr-HR" noProof="0" dirty="0"/>
            </a:br>
            <a:endParaRPr lang="hr-HR" noProof="0" dirty="0"/>
          </a:p>
          <a:p>
            <a:pPr marL="914400" lvl="1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Opisati, razviti i procijeniti alate za vrednovanje nastavnih praksi:</a:t>
            </a: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SzPts val="1440"/>
              <a:buChar char="•"/>
            </a:pPr>
            <a:r>
              <a:rPr lang="hr-HR" noProof="0" dirty="0"/>
              <a:t>učeničke ankete / upitnike</a:t>
            </a: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SzPts val="1440"/>
              <a:buChar char="•"/>
            </a:pPr>
            <a:r>
              <a:rPr lang="hr-HR" noProof="0" dirty="0"/>
              <a:t>protokole promatranja u učionici</a:t>
            </a: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SzPts val="1440"/>
              <a:buChar char="•"/>
            </a:pPr>
            <a:r>
              <a:rPr lang="hr-HR" noProof="0" dirty="0"/>
              <a:t>podatke o uspjehu učenika</a:t>
            </a: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SzPts val="1440"/>
              <a:buChar char="•"/>
            </a:pPr>
            <a:r>
              <a:rPr lang="hr-HR" noProof="0" dirty="0"/>
              <a:t>intervjue / fokusne grupe</a:t>
            </a:r>
          </a:p>
          <a:p>
            <a:pPr marL="5715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noProof="0" dirty="0"/>
          </a:p>
          <a:p>
            <a:pPr marL="5715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None/>
            </a:pPr>
            <a:endParaRPr lang="hr-HR" noProof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1 - Naslov WP-a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2 - Naziv cjeline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3 - Ishodi učenja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Prikaznice 4 i 5 - Sadržaj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6 - Uvod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7 - Učeničke ankete / upitnici - što i kako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8 - Učeničke ankete / upitnici - alati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9 - Primjer - Google obrasci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10 - Protokoli promatranja u učionici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11 - Podaci o uspješnosti učenika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12 - Sustavi za prikupljanje povratne informacije od publike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13 - Primjer - </a:t>
            </a:r>
            <a:r>
              <a:rPr lang="hr-HR" sz="2000" noProof="0" dirty="0" err="1"/>
              <a:t>AuditIT</a:t>
            </a:r>
            <a:endParaRPr lang="hr-HR" sz="2000" noProof="0" dirty="0"/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14 - Intervjui / fokusne grupe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15 - #1 Grupna aktivnost – Korišteni alati i iskustva</a:t>
            </a:r>
          </a:p>
        </p:txBody>
      </p:sp>
      <p:sp>
        <p:nvSpPr>
          <p:cNvPr id="120" name="Google Shape;120;p6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Sadržaj (1/2)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54cee9ef4c_1_55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Sadržaj (2/2)</a:t>
            </a:r>
          </a:p>
        </p:txBody>
      </p:sp>
      <p:sp>
        <p:nvSpPr>
          <p:cNvPr id="126" name="Google Shape;126;g354cee9ef4c_1_55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16 - Razmišljanja i zaključci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17 - Domaća zadaća / dodatni zadaci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18 - Dodatni resursi</a:t>
            </a:r>
          </a:p>
          <a:p>
            <a:pPr marL="571500" lvl="0" indent="-330200" algn="l" rtl="0"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19 - Literatura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9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Uvod</a:t>
            </a:r>
          </a:p>
        </p:txBody>
      </p:sp>
      <p:sp>
        <p:nvSpPr>
          <p:cNvPr id="133" name="Google Shape;133;p9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r>
              <a:rPr lang="hr-HR" noProof="0" dirty="0"/>
              <a:t>Poticanje refleksivne nastavne prakse ključno je za kontinuirano usavršavanje učitelja</a:t>
            </a:r>
          </a:p>
          <a:p>
            <a:pPr marL="5715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r>
              <a:rPr lang="hr-HR" noProof="0" dirty="0"/>
              <a:t>Razumijevanjem kako interpretirati i djelovati na temelju rezultata vrednovanja, </a:t>
            </a:r>
            <a:br>
              <a:rPr lang="hr-HR" noProof="0" dirty="0"/>
            </a:br>
            <a:r>
              <a:rPr lang="hr-HR" noProof="0" dirty="0"/>
              <a:t>učitelji mogu stvoriti </a:t>
            </a:r>
            <a:r>
              <a:rPr lang="hr-HR" b="1" noProof="0" dirty="0" err="1"/>
              <a:t>uključivija</a:t>
            </a:r>
            <a:r>
              <a:rPr lang="hr-HR" b="1" noProof="0" dirty="0"/>
              <a:t> </a:t>
            </a:r>
            <a:r>
              <a:rPr lang="hr-HR" noProof="0" dirty="0"/>
              <a:t>i </a:t>
            </a:r>
            <a:r>
              <a:rPr lang="hr-HR" b="1" noProof="0" dirty="0"/>
              <a:t>učinkovitija okruženja za učenje</a:t>
            </a:r>
          </a:p>
          <a:p>
            <a:pPr marL="5715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</a:pPr>
            <a:r>
              <a:rPr lang="hr-HR" noProof="0" dirty="0"/>
              <a:t>U prethodnoj cjelini: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Kriteriji vrednovanja / kontrolne liste / rubrike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Dnevnici samoprocjene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Video snimke nastave</a:t>
            </a:r>
            <a:br>
              <a:rPr lang="hr-HR" noProof="0" dirty="0"/>
            </a:br>
            <a:endParaRPr lang="hr-HR" noProof="0" dirty="0"/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Sada, alati koje možete koristiti </a:t>
            </a:r>
            <a:br>
              <a:rPr lang="hr-HR" noProof="0" dirty="0"/>
            </a:br>
            <a:r>
              <a:rPr lang="hr-HR" b="1" noProof="0" dirty="0"/>
              <a:t>uz pomoć kolega ili učenika</a:t>
            </a:r>
            <a:r>
              <a:rPr lang="hr-HR" noProof="0" dirty="0"/>
              <a:t>: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Učeničke ankete / upitnici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Protokoli promatranja u učionici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Podaci o uspjehu učenika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Intervjui / fokusne grupe</a:t>
            </a:r>
          </a:p>
        </p:txBody>
      </p:sp>
      <p:pic>
        <p:nvPicPr>
          <p:cNvPr id="134" name="Google Shape;134;p9" descr="Slika na kojoj se prikazuje odijevanje, osoba, obuća, namještaj&#10;&#10;Sadržaj koji je generirala umjetna inteligencija možda nije točan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41466" y="3429004"/>
            <a:ext cx="6096002" cy="2199131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9"/>
          <p:cNvSpPr txBox="1"/>
          <p:nvPr/>
        </p:nvSpPr>
        <p:spPr>
          <a:xfrm>
            <a:off x="7454003" y="5730840"/>
            <a:ext cx="2441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Freepik.com</a:t>
            </a:r>
            <a:endParaRPr lang="hr-HR" noProof="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4317d68e50_0_2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noProof="0" dirty="0"/>
              <a:t>Učeničke ankete / upitnici - što i kako</a:t>
            </a:r>
          </a:p>
        </p:txBody>
      </p:sp>
      <p:sp>
        <p:nvSpPr>
          <p:cNvPr id="142" name="Google Shape;142;g34317d68e50_0_24"/>
          <p:cNvSpPr txBox="1">
            <a:spLocks noGrp="1"/>
          </p:cNvSpPr>
          <p:nvPr>
            <p:ph type="body" idx="1"/>
          </p:nvPr>
        </p:nvSpPr>
        <p:spPr>
          <a:xfrm>
            <a:off x="97975" y="881750"/>
            <a:ext cx="11944500" cy="5870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Prikupite povratne informacije o učinkovitosti, angažmanu i jasnoći poučavanja </a:t>
            </a:r>
            <a:br>
              <a:rPr lang="hr-HR" noProof="0" dirty="0"/>
            </a:br>
            <a:r>
              <a:rPr lang="hr-HR" b="1" noProof="0" dirty="0"/>
              <a:t>izravno od svoje glavne publike</a:t>
            </a:r>
            <a:br>
              <a:rPr lang="hr-HR" b="1" noProof="0" dirty="0"/>
            </a:br>
            <a:endParaRPr lang="hr-HR" b="1" noProof="0" dirty="0"/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Vrste pitanja u anketi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pitanja uz </a:t>
            </a:r>
            <a:r>
              <a:rPr lang="hr-HR" noProof="0" dirty="0" err="1">
                <a:solidFill>
                  <a:srgbClr val="000000"/>
                </a:solidFill>
              </a:rPr>
              <a:t>Likertove</a:t>
            </a:r>
            <a:r>
              <a:rPr lang="hr-HR" noProof="0" dirty="0">
                <a:solidFill>
                  <a:srgbClr val="000000"/>
                </a:solidFill>
              </a:rPr>
              <a:t> skale (npr. </a:t>
            </a:r>
            <a:r>
              <a:rPr lang="hr-HR" i="1" noProof="0" dirty="0">
                <a:solidFill>
                  <a:srgbClr val="000000"/>
                </a:solidFill>
              </a:rPr>
              <a:t>Potpuno se slažem </a:t>
            </a:r>
            <a:r>
              <a:rPr lang="hr-HR" noProof="0" dirty="0">
                <a:solidFill>
                  <a:srgbClr val="000000"/>
                </a:solidFill>
              </a:rPr>
              <a:t>→ </a:t>
            </a:r>
            <a:r>
              <a:rPr lang="hr-HR" i="1" noProof="0" dirty="0">
                <a:solidFill>
                  <a:srgbClr val="000000"/>
                </a:solidFill>
              </a:rPr>
              <a:t>Uopće se ne slažem</a:t>
            </a:r>
            <a:r>
              <a:rPr lang="hr-HR" noProof="0" dirty="0">
                <a:solidFill>
                  <a:srgbClr val="000000"/>
                </a:solidFill>
              </a:rPr>
              <a:t>)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otvorena pitanja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ili kombinacija obje vrste pitanja</a:t>
            </a:r>
            <a:br>
              <a:rPr lang="hr-HR" noProof="0" dirty="0">
                <a:solidFill>
                  <a:srgbClr val="000000"/>
                </a:solidFill>
              </a:rPr>
            </a:br>
            <a:endParaRPr lang="hr-HR" noProof="0" dirty="0">
              <a:solidFill>
                <a:srgbClr val="000000"/>
              </a:solidFill>
            </a:endParaRP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Uobičajene teme: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Jasnoća objašnjenja </a:t>
            </a:r>
            <a:r>
              <a:rPr lang="hr-HR" noProof="0" dirty="0"/>
              <a:t>– Razumijem li što učitelj/</a:t>
            </a:r>
            <a:r>
              <a:rPr lang="hr-HR" noProof="0" dirty="0" err="1"/>
              <a:t>ica</a:t>
            </a:r>
            <a:r>
              <a:rPr lang="hr-HR" noProof="0" dirty="0"/>
              <a:t> objašnjava?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Angažiranost u nastavi </a:t>
            </a:r>
            <a:r>
              <a:rPr lang="hr-HR" noProof="0" dirty="0"/>
              <a:t>– Je li mi nastavna cjelina zanimljiva?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Podrška </a:t>
            </a:r>
            <a:r>
              <a:rPr lang="hr-HR" noProof="0" dirty="0"/>
              <a:t>– Pomaže li mi učitelj/</a:t>
            </a:r>
            <a:r>
              <a:rPr lang="hr-HR" noProof="0" dirty="0" err="1"/>
              <a:t>ica</a:t>
            </a:r>
            <a:r>
              <a:rPr lang="hr-HR" noProof="0" dirty="0"/>
              <a:t> kada ne razumijem?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Atmosfera u učionici </a:t>
            </a:r>
            <a:r>
              <a:rPr lang="hr-HR" noProof="0" dirty="0"/>
              <a:t>– Osjećam li se sigurno i poštovano?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Sudjelovanje </a:t>
            </a:r>
            <a:r>
              <a:rPr lang="hr-HR" noProof="0" dirty="0"/>
              <a:t>– Imam li priliku sudjelovati i postavljati pitanja?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Organizacija nastave </a:t>
            </a:r>
            <a:r>
              <a:rPr lang="hr-HR" noProof="0" dirty="0"/>
              <a:t>– Znam li što se od mene očekuje?</a:t>
            </a:r>
          </a:p>
          <a:p>
            <a:pPr marL="5715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hr-HR" b="1" noProof="0" dirty="0">
              <a:solidFill>
                <a:srgbClr val="000000"/>
              </a:solidFill>
            </a:endParaRPr>
          </a:p>
          <a:p>
            <a:pPr marL="685800" marR="0" lvl="0" indent="-2286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1200" noProof="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hr-HR" noProof="0" dirty="0"/>
          </a:p>
        </p:txBody>
      </p:sp>
      <p:pic>
        <p:nvPicPr>
          <p:cNvPr id="143" name="Google Shape;143;g34317d68e50_0_24" title="6269310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90275" y="3429000"/>
            <a:ext cx="3029825" cy="3029825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g34317d68e50_0_24"/>
          <p:cNvSpPr txBox="1"/>
          <p:nvPr/>
        </p:nvSpPr>
        <p:spPr>
          <a:xfrm>
            <a:off x="9478691" y="6444040"/>
            <a:ext cx="2441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Izvor: Freepik.com</a:t>
            </a:r>
            <a:endParaRPr lang="hr-HR" noProof="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47a9509dc2_0_1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noProof="0" dirty="0"/>
              <a:t>Učeničke ankete / upitnici - alati</a:t>
            </a:r>
          </a:p>
        </p:txBody>
      </p:sp>
      <p:sp>
        <p:nvSpPr>
          <p:cNvPr id="151" name="Google Shape;151;g347a9509dc2_0_13"/>
          <p:cNvSpPr txBox="1">
            <a:spLocks noGrp="1"/>
          </p:cNvSpPr>
          <p:nvPr>
            <p:ph type="body" idx="1"/>
          </p:nvPr>
        </p:nvSpPr>
        <p:spPr>
          <a:xfrm>
            <a:off x="97975" y="881750"/>
            <a:ext cx="11944500" cy="5870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Mogu biti: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b="1" noProof="0" dirty="0"/>
              <a:t>tiskane ankete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besplatni online </a:t>
            </a:r>
            <a:r>
              <a:rPr lang="hr-HR" b="1" noProof="0" dirty="0"/>
              <a:t>alati opće namjene </a:t>
            </a:r>
            <a:r>
              <a:rPr lang="hr-HR" noProof="0" dirty="0"/>
              <a:t>poput </a:t>
            </a:r>
            <a:r>
              <a:rPr lang="hr-HR" u="sng" noProof="0" dirty="0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Google obrazaca </a:t>
            </a:r>
            <a:r>
              <a:rPr lang="hr-HR" noProof="0" dirty="0">
                <a:solidFill>
                  <a:srgbClr val="000000"/>
                </a:solidFill>
              </a:rPr>
              <a:t>, </a:t>
            </a:r>
            <a:r>
              <a:rPr lang="hr-HR" u="sng" noProof="0" dirty="0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Microsoft obrazaca</a:t>
            </a:r>
            <a:endParaRPr lang="hr-HR" noProof="0" dirty="0">
              <a:solidFill>
                <a:srgbClr val="000000"/>
              </a:solidFill>
            </a:endParaRP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>
                <a:solidFill>
                  <a:srgbClr val="000000"/>
                </a:solidFill>
              </a:rPr>
              <a:t>sustavi za upravljanje učenjem </a:t>
            </a:r>
            <a:r>
              <a:rPr lang="hr-HR" noProof="0" dirty="0">
                <a:solidFill>
                  <a:srgbClr val="000000"/>
                </a:solidFill>
              </a:rPr>
              <a:t>poput </a:t>
            </a:r>
            <a:r>
              <a:rPr lang="hr-HR" u="sng" noProof="0" dirty="0" err="1">
                <a:solidFill>
                  <a:schemeClr val="hlink"/>
                </a:solidFill>
                <a:hlinkClick r:id="rId5"/>
              </a:rPr>
              <a:t>Moodlea</a:t>
            </a:r>
            <a:endParaRPr lang="hr-HR" noProof="0" dirty="0">
              <a:solidFill>
                <a:srgbClr val="000000"/>
              </a:solidFill>
            </a:endParaRP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unaprijed definirane ankete poput </a:t>
            </a:r>
            <a:br>
              <a:rPr lang="hr-HR" noProof="0" dirty="0">
                <a:solidFill>
                  <a:srgbClr val="000000"/>
                </a:solidFill>
              </a:rPr>
            </a:br>
            <a:r>
              <a:rPr lang="hr-HR" noProof="0" dirty="0">
                <a:solidFill>
                  <a:srgbClr val="000000"/>
                </a:solidFill>
              </a:rPr>
              <a:t>COLLES-a (Anketa o konstruktivističkom online okruženju za učenje) </a:t>
            </a:r>
            <a:br>
              <a:rPr lang="hr-HR" noProof="0" dirty="0">
                <a:solidFill>
                  <a:srgbClr val="000000"/>
                </a:solidFill>
              </a:rPr>
            </a:br>
            <a:r>
              <a:rPr lang="hr-HR" noProof="0" dirty="0">
                <a:solidFill>
                  <a:srgbClr val="000000"/>
                </a:solidFill>
              </a:rPr>
              <a:t>i ATTLS-a (Anketa o stavovima prema razmišljanju i učenju)</a:t>
            </a: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ili dizajnirajte vlastitu prilagođenu anketu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Sustavi za odgovor publike poput </a:t>
            </a:r>
            <a:r>
              <a:rPr lang="hr-HR" u="sng" noProof="0" dirty="0" err="1">
                <a:solidFill>
                  <a:schemeClr val="hlink"/>
                </a:solidFill>
                <a:hlinkClick r:id="rId6"/>
              </a:rPr>
              <a:t>Kahoota</a:t>
            </a:r>
            <a:r>
              <a:rPr lang="hr-HR" noProof="0" dirty="0">
                <a:solidFill>
                  <a:srgbClr val="000000"/>
                </a:solidFill>
              </a:rPr>
              <a:t>, </a:t>
            </a:r>
            <a:r>
              <a:rPr lang="hr-HR" u="sng" noProof="0" dirty="0" err="1">
                <a:solidFill>
                  <a:schemeClr val="hlink"/>
                </a:solidFill>
                <a:hlinkClick r:id="rId7"/>
              </a:rPr>
              <a:t>Mentimetera</a:t>
            </a:r>
            <a:r>
              <a:rPr lang="hr-HR" noProof="0" dirty="0">
                <a:solidFill>
                  <a:srgbClr val="000000"/>
                </a:solidFill>
              </a:rPr>
              <a:t>, </a:t>
            </a:r>
            <a:r>
              <a:rPr lang="hr-HR" u="sng" noProof="0" dirty="0" err="1">
                <a:solidFill>
                  <a:schemeClr val="hlink"/>
                </a:solidFill>
                <a:hlinkClick r:id="rId8"/>
              </a:rPr>
              <a:t>AudIT</a:t>
            </a:r>
            <a:r>
              <a:rPr lang="hr-HR" u="sng" noProof="0" dirty="0">
                <a:solidFill>
                  <a:schemeClr val="hlink"/>
                </a:solidFill>
                <a:hlinkClick r:id="rId8"/>
              </a:rPr>
              <a:t>-a</a:t>
            </a:r>
            <a:endParaRPr lang="hr-HR" noProof="0" dirty="0">
              <a:solidFill>
                <a:srgbClr val="000000"/>
              </a:solidFill>
            </a:endParaRP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podijelite ih pomoću poveznice ili </a:t>
            </a:r>
            <a:r>
              <a:rPr lang="hr-HR" u="sng" noProof="0" dirty="0">
                <a:solidFill>
                  <a:schemeClr val="hlink"/>
                </a:solidFill>
                <a:hlinkClick r:id="rId9"/>
              </a:rPr>
              <a:t>QR koda</a:t>
            </a:r>
            <a:endParaRPr lang="hr-HR" noProof="0" dirty="0">
              <a:solidFill>
                <a:srgbClr val="000000"/>
              </a:solidFill>
            </a:endParaRPr>
          </a:p>
          <a:p>
            <a:pPr marL="1371600" lvl="2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Char char="•"/>
            </a:pPr>
            <a:r>
              <a:rPr lang="hr-HR" noProof="0" dirty="0">
                <a:solidFill>
                  <a:srgbClr val="000000"/>
                </a:solidFill>
              </a:rPr>
              <a:t>digitalni alati omogućuju lakšu obradu rezultata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>
                <a:solidFill>
                  <a:srgbClr val="000000"/>
                </a:solidFill>
              </a:rPr>
              <a:t>3-2-1 izlazne karte </a:t>
            </a:r>
            <a:r>
              <a:rPr lang="hr-HR" noProof="0" dirty="0">
                <a:solidFill>
                  <a:srgbClr val="000000"/>
                </a:solidFill>
              </a:rPr>
              <a:t>(</a:t>
            </a:r>
            <a:r>
              <a:rPr lang="hr-HR" i="1" noProof="0" dirty="0">
                <a:solidFill>
                  <a:srgbClr val="000000"/>
                </a:solidFill>
              </a:rPr>
              <a:t>engl. </a:t>
            </a:r>
            <a:r>
              <a:rPr lang="hr-HR" i="1" noProof="0" dirty="0" err="1">
                <a:solidFill>
                  <a:srgbClr val="000000"/>
                </a:solidFill>
              </a:rPr>
              <a:t>exit</a:t>
            </a:r>
            <a:r>
              <a:rPr lang="hr-HR" i="1" noProof="0" dirty="0">
                <a:solidFill>
                  <a:srgbClr val="000000"/>
                </a:solidFill>
              </a:rPr>
              <a:t> </a:t>
            </a:r>
            <a:r>
              <a:rPr lang="hr-HR" i="1" noProof="0" dirty="0" err="1">
                <a:solidFill>
                  <a:srgbClr val="000000"/>
                </a:solidFill>
              </a:rPr>
              <a:t>tickets</a:t>
            </a:r>
            <a:r>
              <a:rPr lang="hr-HR" noProof="0" dirty="0">
                <a:solidFill>
                  <a:srgbClr val="000000"/>
                </a:solidFill>
              </a:rPr>
              <a:t>) - </a:t>
            </a:r>
            <a:r>
              <a:rPr lang="hr-HR" sz="1800" noProof="0" dirty="0">
                <a:solidFill>
                  <a:srgbClr val="000000"/>
                </a:solidFill>
              </a:rPr>
              <a:t>strukturirani alat za refleksiju koji se obično daje na kraju lekcije ili sata </a:t>
            </a:r>
            <a:r>
              <a:rPr lang="hr-HR" sz="1800" b="1" noProof="0" dirty="0">
                <a:solidFill>
                  <a:srgbClr val="000000"/>
                </a:solidFill>
              </a:rPr>
              <a:t>(3 stvari koje su naučili, 2 stvari koje su smatrali zanimljivima ili o kojima žele saznati više, 1 pitanje koje još imaju)</a:t>
            </a:r>
            <a:endParaRPr lang="hr-HR" sz="1800" noProof="0" dirty="0">
              <a:solidFill>
                <a:srgbClr val="000000"/>
              </a:solidFill>
            </a:endParaRP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b="1" noProof="0" dirty="0">
                <a:solidFill>
                  <a:srgbClr val="000000"/>
                </a:solidFill>
              </a:rPr>
              <a:t>jednominutni odgovor </a:t>
            </a:r>
            <a:r>
              <a:rPr lang="hr-HR" sz="1800" noProof="0" dirty="0">
                <a:solidFill>
                  <a:srgbClr val="000000"/>
                </a:solidFill>
              </a:rPr>
              <a:t>(kratak pisani odgovor na pitanje koje postavi nastavnik, dovršen za otprilike jednu minutu. Obično se piše na kraju sata i usredotočuje se na ključne zaključke ili područja nedoumica.)</a:t>
            </a:r>
            <a:br>
              <a:rPr lang="hr-HR" sz="1800" noProof="0" dirty="0">
                <a:solidFill>
                  <a:srgbClr val="000000"/>
                </a:solidFill>
              </a:rPr>
            </a:br>
            <a:endParaRPr lang="hr-HR" noProof="0" dirty="0">
              <a:solidFill>
                <a:srgbClr val="000000"/>
              </a:solidFill>
            </a:endParaRP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hr-HR" sz="2000" b="1" noProof="0" dirty="0">
                <a:solidFill>
                  <a:srgbClr val="000000"/>
                </a:solidFill>
              </a:rPr>
              <a:t>Anonimne</a:t>
            </a:r>
            <a:r>
              <a:rPr lang="hr-HR" b="1" noProof="0" dirty="0">
                <a:solidFill>
                  <a:srgbClr val="000000"/>
                </a:solidFill>
              </a:rPr>
              <a:t> </a:t>
            </a:r>
            <a:r>
              <a:rPr lang="hr-HR" sz="2000" b="1" noProof="0" dirty="0">
                <a:solidFill>
                  <a:srgbClr val="000000"/>
                </a:solidFill>
              </a:rPr>
              <a:t>ankete </a:t>
            </a:r>
            <a:r>
              <a:rPr lang="hr-HR" sz="2000" noProof="0" dirty="0">
                <a:solidFill>
                  <a:srgbClr val="000000"/>
                </a:solidFill>
              </a:rPr>
              <a:t>potiču </a:t>
            </a:r>
            <a:r>
              <a:rPr lang="hr-HR" sz="2000" b="1" noProof="0" dirty="0">
                <a:solidFill>
                  <a:srgbClr val="000000"/>
                </a:solidFill>
              </a:rPr>
              <a:t>iskrene odgovore</a:t>
            </a:r>
          </a:p>
          <a:p>
            <a:pPr marL="5715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hr-HR" noProof="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hr-HR" noProof="0" dirty="0">
              <a:solidFill>
                <a:srgbClr val="000000"/>
              </a:solidFill>
            </a:endParaRPr>
          </a:p>
          <a:p>
            <a:pPr marL="685800" marR="0" lvl="0" indent="-2286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1200" noProof="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hr-HR" noProof="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47a9509dc2_0_81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noProof="0" dirty="0"/>
              <a:t>Primjer - Google obrasci</a:t>
            </a:r>
          </a:p>
        </p:txBody>
      </p:sp>
      <p:sp>
        <p:nvSpPr>
          <p:cNvPr id="158" name="Google Shape;158;g347a9509dc2_0_81"/>
          <p:cNvSpPr txBox="1">
            <a:spLocks noGrp="1"/>
          </p:cNvSpPr>
          <p:nvPr>
            <p:ph type="body" idx="1"/>
          </p:nvPr>
        </p:nvSpPr>
        <p:spPr>
          <a:xfrm>
            <a:off x="97975" y="881750"/>
            <a:ext cx="11944500" cy="5870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AutoNum type="arabicPeriod"/>
            </a:pPr>
            <a:r>
              <a:rPr lang="hr-HR" noProof="0" dirty="0">
                <a:solidFill>
                  <a:srgbClr val="000000"/>
                </a:solidFill>
              </a:rPr>
              <a:t>Prijavite se na svoj Gmail račun i </a:t>
            </a:r>
            <a:r>
              <a:rPr lang="hr-HR" b="1" noProof="0" dirty="0">
                <a:solidFill>
                  <a:srgbClr val="000000"/>
                </a:solidFill>
              </a:rPr>
              <a:t>otvorite Google disk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AutoNum type="arabicPeriod"/>
            </a:pPr>
            <a:r>
              <a:rPr lang="hr-HR" noProof="0" dirty="0">
                <a:solidFill>
                  <a:srgbClr val="000000"/>
                </a:solidFill>
              </a:rPr>
              <a:t>Kliknite </a:t>
            </a:r>
            <a:r>
              <a:rPr lang="hr-HR" b="1" i="1" noProof="0" dirty="0">
                <a:solidFill>
                  <a:srgbClr val="000000"/>
                </a:solidFill>
              </a:rPr>
              <a:t>Novo </a:t>
            </a:r>
            <a:r>
              <a:rPr lang="hr-HR" b="1" noProof="0" dirty="0">
                <a:solidFill>
                  <a:srgbClr val="000000"/>
                </a:solidFill>
              </a:rPr>
              <a:t>/ </a:t>
            </a:r>
            <a:r>
              <a:rPr lang="hr-HR" b="1" i="1" noProof="0" dirty="0">
                <a:solidFill>
                  <a:srgbClr val="000000"/>
                </a:solidFill>
              </a:rPr>
              <a:t>Google tablice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AutoNum type="arabicPeriod"/>
            </a:pPr>
            <a:r>
              <a:rPr lang="hr-HR" noProof="0" dirty="0">
                <a:solidFill>
                  <a:srgbClr val="000000"/>
                </a:solidFill>
              </a:rPr>
              <a:t>Napišite </a:t>
            </a:r>
            <a:r>
              <a:rPr lang="hr-HR" b="1" noProof="0" dirty="0">
                <a:solidFill>
                  <a:srgbClr val="000000"/>
                </a:solidFill>
              </a:rPr>
              <a:t>objašnjenje ankete </a:t>
            </a:r>
            <a:r>
              <a:rPr lang="hr-HR" noProof="0" dirty="0">
                <a:solidFill>
                  <a:srgbClr val="000000"/>
                </a:solidFill>
              </a:rPr>
              <a:t>kako bi vaši učenici znali što od njih očekujete</a:t>
            </a: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AutoNum type="arabicPeriod"/>
            </a:pPr>
            <a:r>
              <a:rPr lang="hr-HR" noProof="0" dirty="0">
                <a:solidFill>
                  <a:srgbClr val="000000"/>
                </a:solidFill>
              </a:rPr>
              <a:t>Sastavite upitnik koristeći </a:t>
            </a:r>
            <a:r>
              <a:rPr lang="hr-HR" b="1" noProof="0" dirty="0">
                <a:solidFill>
                  <a:srgbClr val="000000"/>
                </a:solidFill>
              </a:rPr>
              <a:t>višestruki izbor, tabelu, tekstualni odgovor </a:t>
            </a:r>
            <a:r>
              <a:rPr lang="hr-HR" noProof="0" dirty="0">
                <a:solidFill>
                  <a:srgbClr val="000000"/>
                </a:solidFill>
              </a:rPr>
              <a:t>ili druge stavke, na primjer:</a:t>
            </a:r>
            <a:br>
              <a:rPr lang="hr-HR" noProof="0" dirty="0">
                <a:solidFill>
                  <a:srgbClr val="000000"/>
                </a:solidFill>
              </a:rPr>
            </a:br>
            <a:endParaRPr lang="hr-HR" noProof="0" dirty="0">
              <a:solidFill>
                <a:srgbClr val="000000"/>
              </a:solidFill>
            </a:endParaRP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i="1" noProof="0" dirty="0">
                <a:solidFill>
                  <a:srgbClr val="000000"/>
                </a:solidFill>
              </a:rPr>
              <a:t>Razumijem li što učitelj/</a:t>
            </a:r>
            <a:r>
              <a:rPr lang="hr-HR" i="1" noProof="0" dirty="0" err="1">
                <a:solidFill>
                  <a:srgbClr val="000000"/>
                </a:solidFill>
              </a:rPr>
              <a:t>ica</a:t>
            </a:r>
            <a:r>
              <a:rPr lang="hr-HR" i="1" noProof="0" dirty="0">
                <a:solidFill>
                  <a:srgbClr val="000000"/>
                </a:solidFill>
              </a:rPr>
              <a:t> objašnjava?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i="1" noProof="0" dirty="0">
                <a:solidFill>
                  <a:srgbClr val="000000"/>
                </a:solidFill>
              </a:rPr>
              <a:t>Je li mi cjelina zanimljiva?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i="1" noProof="0" dirty="0">
                <a:solidFill>
                  <a:srgbClr val="000000"/>
                </a:solidFill>
              </a:rPr>
              <a:t>Pomaže li mi učitelj/</a:t>
            </a:r>
            <a:r>
              <a:rPr lang="hr-HR" i="1" noProof="0" dirty="0" err="1">
                <a:solidFill>
                  <a:srgbClr val="000000"/>
                </a:solidFill>
              </a:rPr>
              <a:t>ica</a:t>
            </a:r>
            <a:r>
              <a:rPr lang="hr-HR" i="1" noProof="0" dirty="0">
                <a:solidFill>
                  <a:srgbClr val="000000"/>
                </a:solidFill>
              </a:rPr>
              <a:t> kada nešto ne razumijem?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i="1" noProof="0" dirty="0">
                <a:solidFill>
                  <a:srgbClr val="000000"/>
                </a:solidFill>
              </a:rPr>
              <a:t>Osjećam li se sigurno i poštovano?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i="1" noProof="0" dirty="0">
                <a:solidFill>
                  <a:srgbClr val="000000"/>
                </a:solidFill>
              </a:rPr>
              <a:t>Imam li priliku sudjelovati i postavljati pitanja?</a:t>
            </a:r>
          </a:p>
          <a:p>
            <a:pPr marL="914400" lvl="1" indent="-3683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hr-HR" i="1" noProof="0" dirty="0">
                <a:solidFill>
                  <a:srgbClr val="000000"/>
                </a:solidFill>
              </a:rPr>
              <a:t>Znam li što se od mene očekuje tijekom sata? </a:t>
            </a:r>
            <a:br>
              <a:rPr lang="hr-HR" noProof="0" dirty="0">
                <a:solidFill>
                  <a:srgbClr val="000000"/>
                </a:solidFill>
              </a:rPr>
            </a:br>
            <a:br>
              <a:rPr lang="hr-HR" noProof="0" dirty="0">
                <a:solidFill>
                  <a:srgbClr val="000000"/>
                </a:solidFill>
              </a:rPr>
            </a:br>
            <a:r>
              <a:rPr lang="hr-HR" noProof="0" dirty="0">
                <a:solidFill>
                  <a:srgbClr val="000000"/>
                </a:solidFill>
              </a:rPr>
              <a:t>Koristite pitanja u obliku </a:t>
            </a:r>
            <a:r>
              <a:rPr lang="hr-HR" i="1" noProof="0" dirty="0">
                <a:solidFill>
                  <a:srgbClr val="000000"/>
                </a:solidFill>
              </a:rPr>
              <a:t>mreže </a:t>
            </a:r>
            <a:r>
              <a:rPr lang="hr-HR" noProof="0" dirty="0">
                <a:solidFill>
                  <a:srgbClr val="000000"/>
                </a:solidFill>
              </a:rPr>
              <a:t>s odgovorima </a:t>
            </a:r>
            <a:r>
              <a:rPr lang="hr-HR" noProof="0" dirty="0" err="1">
                <a:solidFill>
                  <a:srgbClr val="000000"/>
                </a:solidFill>
              </a:rPr>
              <a:t>Likertove</a:t>
            </a:r>
            <a:r>
              <a:rPr lang="hr-HR" noProof="0" dirty="0">
                <a:solidFill>
                  <a:srgbClr val="000000"/>
                </a:solidFill>
              </a:rPr>
              <a:t> ljestvice: </a:t>
            </a:r>
            <a:br>
              <a:rPr lang="hr-HR" noProof="0" dirty="0">
                <a:solidFill>
                  <a:srgbClr val="000000"/>
                </a:solidFill>
              </a:rPr>
            </a:br>
            <a:r>
              <a:rPr lang="hr-HR" i="1" noProof="0" dirty="0">
                <a:solidFill>
                  <a:srgbClr val="000000"/>
                </a:solidFill>
              </a:rPr>
              <a:t>Uopće se ne slažem, Ne slažem se, Niti se slažem niti se ne slažem (neutralno), Slažem se, U potpunosti se slažem</a:t>
            </a:r>
            <a:br>
              <a:rPr lang="hr-HR" noProof="0" dirty="0">
                <a:solidFill>
                  <a:srgbClr val="000000"/>
                </a:solidFill>
              </a:rPr>
            </a:br>
            <a:endParaRPr lang="hr-HR" noProof="0" dirty="0">
              <a:solidFill>
                <a:srgbClr val="000000"/>
              </a:solidFill>
            </a:endParaRPr>
          </a:p>
          <a:p>
            <a:pPr marL="5715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AutoNum type="arabicPeriod"/>
            </a:pPr>
            <a:r>
              <a:rPr lang="hr-HR" noProof="0" dirty="0">
                <a:solidFill>
                  <a:srgbClr val="000000"/>
                </a:solidFill>
              </a:rPr>
              <a:t>Podijelite anketu sa svojim učenicima putem </a:t>
            </a:r>
            <a:r>
              <a:rPr lang="hr-HR" b="1" noProof="0" dirty="0">
                <a:solidFill>
                  <a:srgbClr val="000000"/>
                </a:solidFill>
              </a:rPr>
              <a:t>poveznice </a:t>
            </a:r>
            <a:r>
              <a:rPr lang="hr-HR" noProof="0" dirty="0">
                <a:solidFill>
                  <a:srgbClr val="000000"/>
                </a:solidFill>
              </a:rPr>
              <a:t>ili generirajte </a:t>
            </a:r>
            <a:r>
              <a:rPr lang="hr-HR" b="1" noProof="0" dirty="0">
                <a:solidFill>
                  <a:srgbClr val="000000"/>
                </a:solidFill>
              </a:rPr>
              <a:t>QR kod </a:t>
            </a:r>
            <a:r>
              <a:rPr lang="hr-HR" noProof="0" dirty="0">
                <a:solidFill>
                  <a:srgbClr val="000000"/>
                </a:solidFill>
              </a:rPr>
              <a:t>iz poveznice</a:t>
            </a:r>
          </a:p>
          <a:p>
            <a:pPr marL="685800" marR="0" lvl="0" indent="-2286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hr-HR" sz="1200" noProof="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hr-HR" noProof="0" dirty="0"/>
          </a:p>
        </p:txBody>
      </p:sp>
      <p:pic>
        <p:nvPicPr>
          <p:cNvPr id="159" name="Google Shape;159;g347a9509dc2_0_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4450" y="2897638"/>
            <a:ext cx="2495700" cy="18384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ARDET Course template - Cover pag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ARDET Course templat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ARDET Course templat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3559</Words>
  <Application>Microsoft Office PowerPoint</Application>
  <PresentationFormat>Widescreen</PresentationFormat>
  <Paragraphs>270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Open Sans</vt:lpstr>
      <vt:lpstr>Arial</vt:lpstr>
      <vt:lpstr>Calibri</vt:lpstr>
      <vt:lpstr>CARDET Course template - Cover page</vt:lpstr>
      <vt:lpstr>CARDET Course template</vt:lpstr>
      <vt:lpstr>CARDET Course template</vt:lpstr>
      <vt:lpstr>WP3: Obučavanje učitelja za autentično i rodno uključivo informatičko obrazovanje</vt:lpstr>
      <vt:lpstr>Modul 5: Vrednovanje nastavnih strategija i oblika vrednovanja u osnovnoškolskom informatičkom obrazovanju</vt:lpstr>
      <vt:lpstr>Ishodi učenja</vt:lpstr>
      <vt:lpstr>Sadržaj (1/2)</vt:lpstr>
      <vt:lpstr>Sadržaj (2/2)</vt:lpstr>
      <vt:lpstr>Uvod</vt:lpstr>
      <vt:lpstr>Učeničke ankete / upitnici - što i kako</vt:lpstr>
      <vt:lpstr>Učeničke ankete / upitnici - alati</vt:lpstr>
      <vt:lpstr>Primjer - Google obrasci</vt:lpstr>
      <vt:lpstr>Protokoli promatranja u učionici</vt:lpstr>
      <vt:lpstr>Podaci o uspjehu učenika</vt:lpstr>
      <vt:lpstr>Sustavi za prikupljanje povratne informacije od publike</vt:lpstr>
      <vt:lpstr>Primjer - AuditIT</vt:lpstr>
      <vt:lpstr>Intervjui / fokusne grupe</vt:lpstr>
      <vt:lpstr>Fokusne grupe - primjer</vt:lpstr>
      <vt:lpstr>#1 Grupna aktivnost – Korišteni alati i iskustva</vt:lpstr>
      <vt:lpstr>Razmišljanja i zaključci</vt:lpstr>
      <vt:lpstr>Domaća zadaća / dodatni zadaci</vt:lpstr>
      <vt:lpstr>Dodatni resursi</vt:lpstr>
      <vt:lpstr>Literatura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2Fast4u</dc:creator>
  <cp:lastModifiedBy>Juraj Petrović</cp:lastModifiedBy>
  <cp:revision>2</cp:revision>
  <dcterms:created xsi:type="dcterms:W3CDTF">2014-07-11T09:12:14Z</dcterms:created>
  <dcterms:modified xsi:type="dcterms:W3CDTF">2025-07-22T12:11:03Z</dcterms:modified>
</cp:coreProperties>
</file>