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2" r:id="rId2"/>
    <p:sldMasterId id="2147483656" r:id="rId3"/>
    <p:sldMasterId id="2147483659" r:id="rId4"/>
  </p:sldMasterIdLst>
  <p:notesMasterIdLst>
    <p:notesMasterId r:id="rId2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x="12192000" cy="6858000"/>
  <p:notesSz cx="6858000" cy="9144000"/>
  <p:embeddedFontLst>
    <p:embeddedFont>
      <p:font typeface="Open Sans" panose="020B0606030504020204" pitchFamily="34" charset="0"/>
      <p:regular r:id="rId25"/>
      <p:bold r:id="rId26"/>
      <p:italic r:id="rId27"/>
      <p:boldItalic r:id="rId28"/>
    </p:embeddedFont>
    <p:embeddedFont>
      <p:font typeface="Roboto" panose="02000000000000000000" pitchFamily="2"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6" roundtripDataSignature="AMtx7miSIKPSSnCLIL3VT1AwCgN/bT9is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CFA755-49DB-456F-8D3C-FDF53AFBBAA7}" v="13" dt="2025-07-22T12:16:56.129"/>
  </p1510:revLst>
</p1510:revInfo>
</file>

<file path=ppt/tableStyles.xml><?xml version="1.0" encoding="utf-8"?>
<a:tblStyleLst xmlns:a="http://schemas.openxmlformats.org/drawingml/2006/main" def="{D2E19183-A365-41C5-9D7F-4783C5A088D4}">
  <a:tblStyle styleId="{D2E19183-A365-41C5-9D7F-4783C5A088D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60596" autoAdjust="0"/>
  </p:normalViewPr>
  <p:slideViewPr>
    <p:cSldViewPr snapToGrid="0">
      <p:cViewPr varScale="1">
        <p:scale>
          <a:sx n="69" d="100"/>
          <a:sy n="69" d="100"/>
        </p:scale>
        <p:origin x="534" y="72"/>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2.fntdata"/><Relationship Id="rId39" Type="http://schemas.openxmlformats.org/officeDocument/2006/relationships/theme" Target="theme/theme1.xml"/><Relationship Id="rId21" Type="http://schemas.openxmlformats.org/officeDocument/2006/relationships/slide" Target="slides/slide17.xml"/><Relationship Id="rId42"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1.fntdata"/><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5.fntdata"/><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4.fntdata"/><Relationship Id="rId36" Type="http://customschemas.google.com/relationships/presentationmetadata" Target="meta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7.fnt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3.fntdata"/><Relationship Id="rId30" Type="http://schemas.openxmlformats.org/officeDocument/2006/relationships/font" Target="fonts/font6.fntdata"/><Relationship Id="rId8" Type="http://schemas.openxmlformats.org/officeDocument/2006/relationships/slide" Target="slides/slide4.xml"/><Relationship Id="rId3"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raj Petrović" userId="0f0ce73e-f782-4785-b8cc-5840a43cb3e0" providerId="ADAL" clId="{4CCFA755-49DB-456F-8D3C-FDF53AFBBAA7}"/>
    <pc:docChg chg="undo custSel modSld modMainMaster">
      <pc:chgData name="Juraj Petrović" userId="0f0ce73e-f782-4785-b8cc-5840a43cb3e0" providerId="ADAL" clId="{4CCFA755-49DB-456F-8D3C-FDF53AFBBAA7}" dt="2025-07-22T12:16:56.129" v="673"/>
      <pc:docMkLst>
        <pc:docMk/>
      </pc:docMkLst>
      <pc:sldChg chg="modSp mod">
        <pc:chgData name="Juraj Petrović" userId="0f0ce73e-f782-4785-b8cc-5840a43cb3e0" providerId="ADAL" clId="{4CCFA755-49DB-456F-8D3C-FDF53AFBBAA7}" dt="2025-07-18T13:07:29.996" v="615" actId="790"/>
        <pc:sldMkLst>
          <pc:docMk/>
          <pc:sldMk cId="0" sldId="256"/>
        </pc:sldMkLst>
        <pc:spChg chg="mod">
          <ac:chgData name="Juraj Petrović" userId="0f0ce73e-f782-4785-b8cc-5840a43cb3e0" providerId="ADAL" clId="{4CCFA755-49DB-456F-8D3C-FDF53AFBBAA7}" dt="2025-07-18T13:07:29.996" v="615" actId="790"/>
          <ac:spMkLst>
            <pc:docMk/>
            <pc:sldMk cId="0" sldId="256"/>
            <ac:spMk id="130" creationId="{00000000-0000-0000-0000-000000000000}"/>
          </ac:spMkLst>
        </pc:spChg>
        <pc:spChg chg="mod">
          <ac:chgData name="Juraj Petrović" userId="0f0ce73e-f782-4785-b8cc-5840a43cb3e0" providerId="ADAL" clId="{4CCFA755-49DB-456F-8D3C-FDF53AFBBAA7}" dt="2025-07-18T13:07:29.996" v="615" actId="790"/>
          <ac:spMkLst>
            <pc:docMk/>
            <pc:sldMk cId="0" sldId="256"/>
            <ac:spMk id="131" creationId="{00000000-0000-0000-0000-000000000000}"/>
          </ac:spMkLst>
        </pc:spChg>
      </pc:sldChg>
      <pc:sldChg chg="modSp mod">
        <pc:chgData name="Juraj Petrović" userId="0f0ce73e-f782-4785-b8cc-5840a43cb3e0" providerId="ADAL" clId="{4CCFA755-49DB-456F-8D3C-FDF53AFBBAA7}" dt="2025-07-22T09:51:19.223" v="649" actId="1076"/>
        <pc:sldMkLst>
          <pc:docMk/>
          <pc:sldMk cId="0" sldId="257"/>
        </pc:sldMkLst>
        <pc:spChg chg="mod">
          <ac:chgData name="Juraj Petrović" userId="0f0ce73e-f782-4785-b8cc-5840a43cb3e0" providerId="ADAL" clId="{4CCFA755-49DB-456F-8D3C-FDF53AFBBAA7}" dt="2025-07-18T13:07:29.996" v="615" actId="790"/>
          <ac:spMkLst>
            <pc:docMk/>
            <pc:sldMk cId="0" sldId="257"/>
            <ac:spMk id="136" creationId="{00000000-0000-0000-0000-000000000000}"/>
          </ac:spMkLst>
        </pc:spChg>
        <pc:spChg chg="mod">
          <ac:chgData name="Juraj Petrović" userId="0f0ce73e-f782-4785-b8cc-5840a43cb3e0" providerId="ADAL" clId="{4CCFA755-49DB-456F-8D3C-FDF53AFBBAA7}" dt="2025-07-22T09:51:19.223" v="649" actId="1076"/>
          <ac:spMkLst>
            <pc:docMk/>
            <pc:sldMk cId="0" sldId="257"/>
            <ac:spMk id="137" creationId="{00000000-0000-0000-0000-000000000000}"/>
          </ac:spMkLst>
        </pc:spChg>
      </pc:sldChg>
      <pc:sldChg chg="modSp mod modNotesTx">
        <pc:chgData name="Juraj Petrović" userId="0f0ce73e-f782-4785-b8cc-5840a43cb3e0" providerId="ADAL" clId="{4CCFA755-49DB-456F-8D3C-FDF53AFBBAA7}" dt="2025-07-18T13:08:19.123" v="617" actId="255"/>
        <pc:sldMkLst>
          <pc:docMk/>
          <pc:sldMk cId="0" sldId="258"/>
        </pc:sldMkLst>
        <pc:spChg chg="mod">
          <ac:chgData name="Juraj Petrović" userId="0f0ce73e-f782-4785-b8cc-5840a43cb3e0" providerId="ADAL" clId="{4CCFA755-49DB-456F-8D3C-FDF53AFBBAA7}" dt="2025-07-18T13:08:19.123" v="617" actId="255"/>
          <ac:spMkLst>
            <pc:docMk/>
            <pc:sldMk cId="0" sldId="258"/>
            <ac:spMk id="142" creationId="{00000000-0000-0000-0000-000000000000}"/>
          </ac:spMkLst>
        </pc:spChg>
        <pc:spChg chg="mod">
          <ac:chgData name="Juraj Petrović" userId="0f0ce73e-f782-4785-b8cc-5840a43cb3e0" providerId="ADAL" clId="{4CCFA755-49DB-456F-8D3C-FDF53AFBBAA7}" dt="2025-07-18T13:07:29.996" v="615" actId="790"/>
          <ac:spMkLst>
            <pc:docMk/>
            <pc:sldMk cId="0" sldId="258"/>
            <ac:spMk id="143" creationId="{00000000-0000-0000-0000-000000000000}"/>
          </ac:spMkLst>
        </pc:spChg>
      </pc:sldChg>
      <pc:sldChg chg="modSp mod modNotesTx">
        <pc:chgData name="Juraj Petrović" userId="0f0ce73e-f782-4785-b8cc-5840a43cb3e0" providerId="ADAL" clId="{4CCFA755-49DB-456F-8D3C-FDF53AFBBAA7}" dt="2025-07-22T09:56:38.242" v="655" actId="20577"/>
        <pc:sldMkLst>
          <pc:docMk/>
          <pc:sldMk cId="0" sldId="259"/>
        </pc:sldMkLst>
        <pc:spChg chg="mod">
          <ac:chgData name="Juraj Petrović" userId="0f0ce73e-f782-4785-b8cc-5840a43cb3e0" providerId="ADAL" clId="{4CCFA755-49DB-456F-8D3C-FDF53AFBBAA7}" dt="2025-07-22T09:56:38.242" v="655" actId="20577"/>
          <ac:spMkLst>
            <pc:docMk/>
            <pc:sldMk cId="0" sldId="259"/>
            <ac:spMk id="148" creationId="{00000000-0000-0000-0000-000000000000}"/>
          </ac:spMkLst>
        </pc:spChg>
        <pc:spChg chg="mod">
          <ac:chgData name="Juraj Petrović" userId="0f0ce73e-f782-4785-b8cc-5840a43cb3e0" providerId="ADAL" clId="{4CCFA755-49DB-456F-8D3C-FDF53AFBBAA7}" dt="2025-07-18T13:08:37.186" v="619" actId="255"/>
          <ac:spMkLst>
            <pc:docMk/>
            <pc:sldMk cId="0" sldId="259"/>
            <ac:spMk id="149" creationId="{00000000-0000-0000-0000-000000000000}"/>
          </ac:spMkLst>
        </pc:spChg>
      </pc:sldChg>
      <pc:sldChg chg="modSp mod modNotesTx">
        <pc:chgData name="Juraj Petrović" userId="0f0ce73e-f782-4785-b8cc-5840a43cb3e0" providerId="ADAL" clId="{4CCFA755-49DB-456F-8D3C-FDF53AFBBAA7}" dt="2025-07-18T13:08:43.515" v="621" actId="255"/>
        <pc:sldMkLst>
          <pc:docMk/>
          <pc:sldMk cId="0" sldId="260"/>
        </pc:sldMkLst>
        <pc:spChg chg="mod">
          <ac:chgData name="Juraj Petrović" userId="0f0ce73e-f782-4785-b8cc-5840a43cb3e0" providerId="ADAL" clId="{4CCFA755-49DB-456F-8D3C-FDF53AFBBAA7}" dt="2025-07-18T13:08:43.515" v="621" actId="255"/>
          <ac:spMkLst>
            <pc:docMk/>
            <pc:sldMk cId="0" sldId="260"/>
            <ac:spMk id="154" creationId="{00000000-0000-0000-0000-000000000000}"/>
          </ac:spMkLst>
        </pc:spChg>
        <pc:spChg chg="mod">
          <ac:chgData name="Juraj Petrović" userId="0f0ce73e-f782-4785-b8cc-5840a43cb3e0" providerId="ADAL" clId="{4CCFA755-49DB-456F-8D3C-FDF53AFBBAA7}" dt="2025-07-18T13:07:29.996" v="615" actId="790"/>
          <ac:spMkLst>
            <pc:docMk/>
            <pc:sldMk cId="0" sldId="260"/>
            <ac:spMk id="155" creationId="{00000000-0000-0000-0000-000000000000}"/>
          </ac:spMkLst>
        </pc:spChg>
        <pc:spChg chg="mod">
          <ac:chgData name="Juraj Petrović" userId="0f0ce73e-f782-4785-b8cc-5840a43cb3e0" providerId="ADAL" clId="{4CCFA755-49DB-456F-8D3C-FDF53AFBBAA7}" dt="2025-07-18T13:07:29.996" v="615" actId="790"/>
          <ac:spMkLst>
            <pc:docMk/>
            <pc:sldMk cId="0" sldId="260"/>
            <ac:spMk id="156" creationId="{00000000-0000-0000-0000-000000000000}"/>
          </ac:spMkLst>
        </pc:spChg>
      </pc:sldChg>
      <pc:sldChg chg="modSp mod modNotesTx">
        <pc:chgData name="Juraj Petrović" userId="0f0ce73e-f782-4785-b8cc-5840a43cb3e0" providerId="ADAL" clId="{4CCFA755-49DB-456F-8D3C-FDF53AFBBAA7}" dt="2025-07-18T13:08:49.739" v="623" actId="255"/>
        <pc:sldMkLst>
          <pc:docMk/>
          <pc:sldMk cId="0" sldId="261"/>
        </pc:sldMkLst>
        <pc:spChg chg="mod">
          <ac:chgData name="Juraj Petrović" userId="0f0ce73e-f782-4785-b8cc-5840a43cb3e0" providerId="ADAL" clId="{4CCFA755-49DB-456F-8D3C-FDF53AFBBAA7}" dt="2025-07-18T13:08:49.739" v="623" actId="255"/>
          <ac:spMkLst>
            <pc:docMk/>
            <pc:sldMk cId="0" sldId="261"/>
            <ac:spMk id="161" creationId="{00000000-0000-0000-0000-000000000000}"/>
          </ac:spMkLst>
        </pc:spChg>
        <pc:spChg chg="mod">
          <ac:chgData name="Juraj Petrović" userId="0f0ce73e-f782-4785-b8cc-5840a43cb3e0" providerId="ADAL" clId="{4CCFA755-49DB-456F-8D3C-FDF53AFBBAA7}" dt="2025-07-18T13:07:29.996" v="615" actId="790"/>
          <ac:spMkLst>
            <pc:docMk/>
            <pc:sldMk cId="0" sldId="261"/>
            <ac:spMk id="162" creationId="{00000000-0000-0000-0000-000000000000}"/>
          </ac:spMkLst>
        </pc:spChg>
        <pc:spChg chg="mod">
          <ac:chgData name="Juraj Petrović" userId="0f0ce73e-f782-4785-b8cc-5840a43cb3e0" providerId="ADAL" clId="{4CCFA755-49DB-456F-8D3C-FDF53AFBBAA7}" dt="2025-07-18T13:07:29.996" v="615" actId="790"/>
          <ac:spMkLst>
            <pc:docMk/>
            <pc:sldMk cId="0" sldId="261"/>
            <ac:spMk id="163" creationId="{00000000-0000-0000-0000-000000000000}"/>
          </ac:spMkLst>
        </pc:spChg>
        <pc:spChg chg="mod">
          <ac:chgData name="Juraj Petrović" userId="0f0ce73e-f782-4785-b8cc-5840a43cb3e0" providerId="ADAL" clId="{4CCFA755-49DB-456F-8D3C-FDF53AFBBAA7}" dt="2025-07-18T13:07:29.996" v="615" actId="790"/>
          <ac:spMkLst>
            <pc:docMk/>
            <pc:sldMk cId="0" sldId="261"/>
            <ac:spMk id="164" creationId="{00000000-0000-0000-0000-000000000000}"/>
          </ac:spMkLst>
        </pc:spChg>
        <pc:spChg chg="mod">
          <ac:chgData name="Juraj Petrović" userId="0f0ce73e-f782-4785-b8cc-5840a43cb3e0" providerId="ADAL" clId="{4CCFA755-49DB-456F-8D3C-FDF53AFBBAA7}" dt="2025-07-18T13:07:29.996" v="615" actId="790"/>
          <ac:spMkLst>
            <pc:docMk/>
            <pc:sldMk cId="0" sldId="261"/>
            <ac:spMk id="165" creationId="{00000000-0000-0000-0000-000000000000}"/>
          </ac:spMkLst>
        </pc:spChg>
      </pc:sldChg>
      <pc:sldChg chg="modSp mod modNotesTx">
        <pc:chgData name="Juraj Petrović" userId="0f0ce73e-f782-4785-b8cc-5840a43cb3e0" providerId="ADAL" clId="{4CCFA755-49DB-456F-8D3C-FDF53AFBBAA7}" dt="2025-07-18T13:08:55.909" v="625" actId="255"/>
        <pc:sldMkLst>
          <pc:docMk/>
          <pc:sldMk cId="0" sldId="262"/>
        </pc:sldMkLst>
        <pc:spChg chg="mod">
          <ac:chgData name="Juraj Petrović" userId="0f0ce73e-f782-4785-b8cc-5840a43cb3e0" providerId="ADAL" clId="{4CCFA755-49DB-456F-8D3C-FDF53AFBBAA7}" dt="2025-07-18T13:08:55.909" v="625" actId="255"/>
          <ac:spMkLst>
            <pc:docMk/>
            <pc:sldMk cId="0" sldId="262"/>
            <ac:spMk id="170" creationId="{00000000-0000-0000-0000-000000000000}"/>
          </ac:spMkLst>
        </pc:spChg>
        <pc:spChg chg="mod">
          <ac:chgData name="Juraj Petrović" userId="0f0ce73e-f782-4785-b8cc-5840a43cb3e0" providerId="ADAL" clId="{4CCFA755-49DB-456F-8D3C-FDF53AFBBAA7}" dt="2025-07-18T13:07:29.996" v="615" actId="790"/>
          <ac:spMkLst>
            <pc:docMk/>
            <pc:sldMk cId="0" sldId="262"/>
            <ac:spMk id="173" creationId="{00000000-0000-0000-0000-000000000000}"/>
          </ac:spMkLst>
        </pc:spChg>
        <pc:spChg chg="mod">
          <ac:chgData name="Juraj Petrović" userId="0f0ce73e-f782-4785-b8cc-5840a43cb3e0" providerId="ADAL" clId="{4CCFA755-49DB-456F-8D3C-FDF53AFBBAA7}" dt="2025-07-18T13:07:29.996" v="615" actId="790"/>
          <ac:spMkLst>
            <pc:docMk/>
            <pc:sldMk cId="0" sldId="262"/>
            <ac:spMk id="175" creationId="{00000000-0000-0000-0000-000000000000}"/>
          </ac:spMkLst>
        </pc:spChg>
        <pc:spChg chg="mod">
          <ac:chgData name="Juraj Petrović" userId="0f0ce73e-f782-4785-b8cc-5840a43cb3e0" providerId="ADAL" clId="{4CCFA755-49DB-456F-8D3C-FDF53AFBBAA7}" dt="2025-07-18T13:07:29.996" v="615" actId="790"/>
          <ac:spMkLst>
            <pc:docMk/>
            <pc:sldMk cId="0" sldId="262"/>
            <ac:spMk id="177" creationId="{00000000-0000-0000-0000-000000000000}"/>
          </ac:spMkLst>
        </pc:spChg>
        <pc:spChg chg="mod">
          <ac:chgData name="Juraj Petrović" userId="0f0ce73e-f782-4785-b8cc-5840a43cb3e0" providerId="ADAL" clId="{4CCFA755-49DB-456F-8D3C-FDF53AFBBAA7}" dt="2025-07-18T13:07:29.996" v="615" actId="790"/>
          <ac:spMkLst>
            <pc:docMk/>
            <pc:sldMk cId="0" sldId="262"/>
            <ac:spMk id="179" creationId="{00000000-0000-0000-0000-000000000000}"/>
          </ac:spMkLst>
        </pc:spChg>
        <pc:spChg chg="mod">
          <ac:chgData name="Juraj Petrović" userId="0f0ce73e-f782-4785-b8cc-5840a43cb3e0" providerId="ADAL" clId="{4CCFA755-49DB-456F-8D3C-FDF53AFBBAA7}" dt="2025-07-18T13:07:29.996" v="615" actId="790"/>
          <ac:spMkLst>
            <pc:docMk/>
            <pc:sldMk cId="0" sldId="262"/>
            <ac:spMk id="180" creationId="{00000000-0000-0000-0000-000000000000}"/>
          </ac:spMkLst>
        </pc:spChg>
        <pc:spChg chg="mod">
          <ac:chgData name="Juraj Petrović" userId="0f0ce73e-f782-4785-b8cc-5840a43cb3e0" providerId="ADAL" clId="{4CCFA755-49DB-456F-8D3C-FDF53AFBBAA7}" dt="2025-07-18T13:07:29.996" v="615" actId="790"/>
          <ac:spMkLst>
            <pc:docMk/>
            <pc:sldMk cId="0" sldId="262"/>
            <ac:spMk id="182" creationId="{00000000-0000-0000-0000-000000000000}"/>
          </ac:spMkLst>
        </pc:spChg>
      </pc:sldChg>
      <pc:sldChg chg="modSp mod modNotesTx">
        <pc:chgData name="Juraj Petrović" userId="0f0ce73e-f782-4785-b8cc-5840a43cb3e0" providerId="ADAL" clId="{4CCFA755-49DB-456F-8D3C-FDF53AFBBAA7}" dt="2025-07-18T13:09:02.419" v="627" actId="255"/>
        <pc:sldMkLst>
          <pc:docMk/>
          <pc:sldMk cId="0" sldId="263"/>
        </pc:sldMkLst>
        <pc:spChg chg="mod">
          <ac:chgData name="Juraj Petrović" userId="0f0ce73e-f782-4785-b8cc-5840a43cb3e0" providerId="ADAL" clId="{4CCFA755-49DB-456F-8D3C-FDF53AFBBAA7}" dt="2025-07-18T13:09:02.419" v="627" actId="255"/>
          <ac:spMkLst>
            <pc:docMk/>
            <pc:sldMk cId="0" sldId="263"/>
            <ac:spMk id="187" creationId="{00000000-0000-0000-0000-000000000000}"/>
          </ac:spMkLst>
        </pc:spChg>
        <pc:spChg chg="mod">
          <ac:chgData name="Juraj Petrović" userId="0f0ce73e-f782-4785-b8cc-5840a43cb3e0" providerId="ADAL" clId="{4CCFA755-49DB-456F-8D3C-FDF53AFBBAA7}" dt="2025-07-18T13:07:29.996" v="615" actId="790"/>
          <ac:spMkLst>
            <pc:docMk/>
            <pc:sldMk cId="0" sldId="263"/>
            <ac:spMk id="189" creationId="{00000000-0000-0000-0000-000000000000}"/>
          </ac:spMkLst>
        </pc:spChg>
        <pc:spChg chg="mod">
          <ac:chgData name="Juraj Petrović" userId="0f0ce73e-f782-4785-b8cc-5840a43cb3e0" providerId="ADAL" clId="{4CCFA755-49DB-456F-8D3C-FDF53AFBBAA7}" dt="2025-07-18T13:07:29.996" v="615" actId="790"/>
          <ac:spMkLst>
            <pc:docMk/>
            <pc:sldMk cId="0" sldId="263"/>
            <ac:spMk id="190" creationId="{00000000-0000-0000-0000-000000000000}"/>
          </ac:spMkLst>
        </pc:spChg>
      </pc:sldChg>
      <pc:sldChg chg="modSp mod modNotesTx">
        <pc:chgData name="Juraj Petrović" userId="0f0ce73e-f782-4785-b8cc-5840a43cb3e0" providerId="ADAL" clId="{4CCFA755-49DB-456F-8D3C-FDF53AFBBAA7}" dt="2025-07-18T13:09:07.387" v="629" actId="255"/>
        <pc:sldMkLst>
          <pc:docMk/>
          <pc:sldMk cId="0" sldId="264"/>
        </pc:sldMkLst>
        <pc:spChg chg="mod">
          <ac:chgData name="Juraj Petrović" userId="0f0ce73e-f782-4785-b8cc-5840a43cb3e0" providerId="ADAL" clId="{4CCFA755-49DB-456F-8D3C-FDF53AFBBAA7}" dt="2025-07-18T13:07:29.996" v="615" actId="790"/>
          <ac:spMkLst>
            <pc:docMk/>
            <pc:sldMk cId="0" sldId="264"/>
            <ac:spMk id="195" creationId="{00000000-0000-0000-0000-000000000000}"/>
          </ac:spMkLst>
        </pc:spChg>
        <pc:spChg chg="mod">
          <ac:chgData name="Juraj Petrović" userId="0f0ce73e-f782-4785-b8cc-5840a43cb3e0" providerId="ADAL" clId="{4CCFA755-49DB-456F-8D3C-FDF53AFBBAA7}" dt="2025-07-18T13:09:07.387" v="629" actId="255"/>
          <ac:spMkLst>
            <pc:docMk/>
            <pc:sldMk cId="0" sldId="264"/>
            <ac:spMk id="196" creationId="{00000000-0000-0000-0000-000000000000}"/>
          </ac:spMkLst>
        </pc:spChg>
        <pc:spChg chg="mod">
          <ac:chgData name="Juraj Petrović" userId="0f0ce73e-f782-4785-b8cc-5840a43cb3e0" providerId="ADAL" clId="{4CCFA755-49DB-456F-8D3C-FDF53AFBBAA7}" dt="2025-07-18T13:07:29.996" v="615" actId="790"/>
          <ac:spMkLst>
            <pc:docMk/>
            <pc:sldMk cId="0" sldId="264"/>
            <ac:spMk id="199" creationId="{00000000-0000-0000-0000-000000000000}"/>
          </ac:spMkLst>
        </pc:spChg>
      </pc:sldChg>
      <pc:sldChg chg="modSp mod modNotes modNotesTx">
        <pc:chgData name="Juraj Petrović" userId="0f0ce73e-f782-4785-b8cc-5840a43cb3e0" providerId="ADAL" clId="{4CCFA755-49DB-456F-8D3C-FDF53AFBBAA7}" dt="2025-07-18T13:09:12.434" v="631" actId="255"/>
        <pc:sldMkLst>
          <pc:docMk/>
          <pc:sldMk cId="0" sldId="265"/>
        </pc:sldMkLst>
        <pc:spChg chg="mod">
          <ac:chgData name="Juraj Petrović" userId="0f0ce73e-f782-4785-b8cc-5840a43cb3e0" providerId="ADAL" clId="{4CCFA755-49DB-456F-8D3C-FDF53AFBBAA7}" dt="2025-07-18T13:09:12.434" v="631" actId="255"/>
          <ac:spMkLst>
            <pc:docMk/>
            <pc:sldMk cId="0" sldId="265"/>
            <ac:spMk id="204" creationId="{00000000-0000-0000-0000-000000000000}"/>
          </ac:spMkLst>
        </pc:spChg>
        <pc:spChg chg="mod">
          <ac:chgData name="Juraj Petrović" userId="0f0ce73e-f782-4785-b8cc-5840a43cb3e0" providerId="ADAL" clId="{4CCFA755-49DB-456F-8D3C-FDF53AFBBAA7}" dt="2025-07-18T13:07:29.996" v="615" actId="790"/>
          <ac:spMkLst>
            <pc:docMk/>
            <pc:sldMk cId="0" sldId="265"/>
            <ac:spMk id="205" creationId="{00000000-0000-0000-0000-000000000000}"/>
          </ac:spMkLst>
        </pc:spChg>
        <pc:spChg chg="mod">
          <ac:chgData name="Juraj Petrović" userId="0f0ce73e-f782-4785-b8cc-5840a43cb3e0" providerId="ADAL" clId="{4CCFA755-49DB-456F-8D3C-FDF53AFBBAA7}" dt="2025-07-18T13:07:29.996" v="615" actId="790"/>
          <ac:spMkLst>
            <pc:docMk/>
            <pc:sldMk cId="0" sldId="265"/>
            <ac:spMk id="206" creationId="{00000000-0000-0000-0000-000000000000}"/>
          </ac:spMkLst>
        </pc:spChg>
      </pc:sldChg>
      <pc:sldChg chg="modSp mod">
        <pc:chgData name="Juraj Petrović" userId="0f0ce73e-f782-4785-b8cc-5840a43cb3e0" providerId="ADAL" clId="{4CCFA755-49DB-456F-8D3C-FDF53AFBBAA7}" dt="2025-07-22T09:56:46.410" v="659" actId="20577"/>
        <pc:sldMkLst>
          <pc:docMk/>
          <pc:sldMk cId="0" sldId="266"/>
        </pc:sldMkLst>
        <pc:spChg chg="mod">
          <ac:chgData name="Juraj Petrović" userId="0f0ce73e-f782-4785-b8cc-5840a43cb3e0" providerId="ADAL" clId="{4CCFA755-49DB-456F-8D3C-FDF53AFBBAA7}" dt="2025-07-22T09:56:46.410" v="659" actId="20577"/>
          <ac:spMkLst>
            <pc:docMk/>
            <pc:sldMk cId="0" sldId="266"/>
            <ac:spMk id="211" creationId="{00000000-0000-0000-0000-000000000000}"/>
          </ac:spMkLst>
        </pc:spChg>
        <pc:spChg chg="mod">
          <ac:chgData name="Juraj Petrović" userId="0f0ce73e-f782-4785-b8cc-5840a43cb3e0" providerId="ADAL" clId="{4CCFA755-49DB-456F-8D3C-FDF53AFBBAA7}" dt="2025-07-18T13:07:29.996" v="615" actId="790"/>
          <ac:spMkLst>
            <pc:docMk/>
            <pc:sldMk cId="0" sldId="266"/>
            <ac:spMk id="212" creationId="{00000000-0000-0000-0000-000000000000}"/>
          </ac:spMkLst>
        </pc:spChg>
        <pc:spChg chg="mod">
          <ac:chgData name="Juraj Petrović" userId="0f0ce73e-f782-4785-b8cc-5840a43cb3e0" providerId="ADAL" clId="{4CCFA755-49DB-456F-8D3C-FDF53AFBBAA7}" dt="2025-07-18T13:07:29.996" v="615" actId="790"/>
          <ac:spMkLst>
            <pc:docMk/>
            <pc:sldMk cId="0" sldId="266"/>
            <ac:spMk id="213" creationId="{00000000-0000-0000-0000-000000000000}"/>
          </ac:spMkLst>
        </pc:spChg>
        <pc:spChg chg="mod">
          <ac:chgData name="Juraj Petrović" userId="0f0ce73e-f782-4785-b8cc-5840a43cb3e0" providerId="ADAL" clId="{4CCFA755-49DB-456F-8D3C-FDF53AFBBAA7}" dt="2025-07-18T13:07:29.996" v="615" actId="790"/>
          <ac:spMkLst>
            <pc:docMk/>
            <pc:sldMk cId="0" sldId="266"/>
            <ac:spMk id="214" creationId="{00000000-0000-0000-0000-000000000000}"/>
          </ac:spMkLst>
        </pc:spChg>
      </pc:sldChg>
      <pc:sldChg chg="modSp mod modNotesTx">
        <pc:chgData name="Juraj Petrović" userId="0f0ce73e-f782-4785-b8cc-5840a43cb3e0" providerId="ADAL" clId="{4CCFA755-49DB-456F-8D3C-FDF53AFBBAA7}" dt="2025-07-18T13:09:26.125" v="635" actId="255"/>
        <pc:sldMkLst>
          <pc:docMk/>
          <pc:sldMk cId="0" sldId="267"/>
        </pc:sldMkLst>
        <pc:spChg chg="mod">
          <ac:chgData name="Juraj Petrović" userId="0f0ce73e-f782-4785-b8cc-5840a43cb3e0" providerId="ADAL" clId="{4CCFA755-49DB-456F-8D3C-FDF53AFBBAA7}" dt="2025-07-18T13:09:26.125" v="635" actId="255"/>
          <ac:spMkLst>
            <pc:docMk/>
            <pc:sldMk cId="0" sldId="267"/>
            <ac:spMk id="219" creationId="{00000000-0000-0000-0000-000000000000}"/>
          </ac:spMkLst>
        </pc:spChg>
        <pc:spChg chg="mod">
          <ac:chgData name="Juraj Petrović" userId="0f0ce73e-f782-4785-b8cc-5840a43cb3e0" providerId="ADAL" clId="{4CCFA755-49DB-456F-8D3C-FDF53AFBBAA7}" dt="2025-07-18T13:07:29.996" v="615" actId="790"/>
          <ac:spMkLst>
            <pc:docMk/>
            <pc:sldMk cId="0" sldId="267"/>
            <ac:spMk id="220" creationId="{00000000-0000-0000-0000-000000000000}"/>
          </ac:spMkLst>
        </pc:spChg>
        <pc:spChg chg="mod">
          <ac:chgData name="Juraj Petrović" userId="0f0ce73e-f782-4785-b8cc-5840a43cb3e0" providerId="ADAL" clId="{4CCFA755-49DB-456F-8D3C-FDF53AFBBAA7}" dt="2025-07-18T13:07:29.996" v="615" actId="790"/>
          <ac:spMkLst>
            <pc:docMk/>
            <pc:sldMk cId="0" sldId="267"/>
            <ac:spMk id="221" creationId="{00000000-0000-0000-0000-000000000000}"/>
          </ac:spMkLst>
        </pc:spChg>
      </pc:sldChg>
      <pc:sldChg chg="modSp mod">
        <pc:chgData name="Juraj Petrović" userId="0f0ce73e-f782-4785-b8cc-5840a43cb3e0" providerId="ADAL" clId="{4CCFA755-49DB-456F-8D3C-FDF53AFBBAA7}" dt="2025-07-18T13:09:31.971" v="637" actId="255"/>
        <pc:sldMkLst>
          <pc:docMk/>
          <pc:sldMk cId="0" sldId="268"/>
        </pc:sldMkLst>
        <pc:spChg chg="mod">
          <ac:chgData name="Juraj Petrović" userId="0f0ce73e-f782-4785-b8cc-5840a43cb3e0" providerId="ADAL" clId="{4CCFA755-49DB-456F-8D3C-FDF53AFBBAA7}" dt="2025-07-18T13:09:31.971" v="637" actId="255"/>
          <ac:spMkLst>
            <pc:docMk/>
            <pc:sldMk cId="0" sldId="268"/>
            <ac:spMk id="228" creationId="{00000000-0000-0000-0000-000000000000}"/>
          </ac:spMkLst>
        </pc:spChg>
        <pc:spChg chg="mod">
          <ac:chgData name="Juraj Petrović" userId="0f0ce73e-f782-4785-b8cc-5840a43cb3e0" providerId="ADAL" clId="{4CCFA755-49DB-456F-8D3C-FDF53AFBBAA7}" dt="2025-07-18T13:07:29.996" v="615" actId="790"/>
          <ac:spMkLst>
            <pc:docMk/>
            <pc:sldMk cId="0" sldId="268"/>
            <ac:spMk id="229" creationId="{00000000-0000-0000-0000-000000000000}"/>
          </ac:spMkLst>
        </pc:spChg>
        <pc:spChg chg="mod">
          <ac:chgData name="Juraj Petrović" userId="0f0ce73e-f782-4785-b8cc-5840a43cb3e0" providerId="ADAL" clId="{4CCFA755-49DB-456F-8D3C-FDF53AFBBAA7}" dt="2025-07-18T13:07:29.996" v="615" actId="790"/>
          <ac:spMkLst>
            <pc:docMk/>
            <pc:sldMk cId="0" sldId="268"/>
            <ac:spMk id="230" creationId="{00000000-0000-0000-0000-000000000000}"/>
          </ac:spMkLst>
        </pc:spChg>
      </pc:sldChg>
      <pc:sldChg chg="modSp mod modNotesTx">
        <pc:chgData name="Juraj Petrović" userId="0f0ce73e-f782-4785-b8cc-5840a43cb3e0" providerId="ADAL" clId="{4CCFA755-49DB-456F-8D3C-FDF53AFBBAA7}" dt="2025-07-18T13:09:39.043" v="639" actId="255"/>
        <pc:sldMkLst>
          <pc:docMk/>
          <pc:sldMk cId="0" sldId="269"/>
        </pc:sldMkLst>
        <pc:spChg chg="mod">
          <ac:chgData name="Juraj Petrović" userId="0f0ce73e-f782-4785-b8cc-5840a43cb3e0" providerId="ADAL" clId="{4CCFA755-49DB-456F-8D3C-FDF53AFBBAA7}" dt="2025-07-18T13:09:39.043" v="639" actId="255"/>
          <ac:spMkLst>
            <pc:docMk/>
            <pc:sldMk cId="0" sldId="269"/>
            <ac:spMk id="236" creationId="{00000000-0000-0000-0000-000000000000}"/>
          </ac:spMkLst>
        </pc:spChg>
        <pc:spChg chg="mod">
          <ac:chgData name="Juraj Petrović" userId="0f0ce73e-f782-4785-b8cc-5840a43cb3e0" providerId="ADAL" clId="{4CCFA755-49DB-456F-8D3C-FDF53AFBBAA7}" dt="2025-07-18T13:07:29.996" v="615" actId="790"/>
          <ac:spMkLst>
            <pc:docMk/>
            <pc:sldMk cId="0" sldId="269"/>
            <ac:spMk id="237" creationId="{00000000-0000-0000-0000-000000000000}"/>
          </ac:spMkLst>
        </pc:spChg>
        <pc:spChg chg="mod">
          <ac:chgData name="Juraj Petrović" userId="0f0ce73e-f782-4785-b8cc-5840a43cb3e0" providerId="ADAL" clId="{4CCFA755-49DB-456F-8D3C-FDF53AFBBAA7}" dt="2025-07-18T13:07:29.996" v="615" actId="790"/>
          <ac:spMkLst>
            <pc:docMk/>
            <pc:sldMk cId="0" sldId="269"/>
            <ac:spMk id="238" creationId="{00000000-0000-0000-0000-000000000000}"/>
          </ac:spMkLst>
        </pc:spChg>
      </pc:sldChg>
      <pc:sldChg chg="modSp mod">
        <pc:chgData name="Juraj Petrović" userId="0f0ce73e-f782-4785-b8cc-5840a43cb3e0" providerId="ADAL" clId="{4CCFA755-49DB-456F-8D3C-FDF53AFBBAA7}" dt="2025-07-18T13:09:45.610" v="641" actId="255"/>
        <pc:sldMkLst>
          <pc:docMk/>
          <pc:sldMk cId="0" sldId="270"/>
        </pc:sldMkLst>
        <pc:spChg chg="mod">
          <ac:chgData name="Juraj Petrović" userId="0f0ce73e-f782-4785-b8cc-5840a43cb3e0" providerId="ADAL" clId="{4CCFA755-49DB-456F-8D3C-FDF53AFBBAA7}" dt="2025-07-18T13:09:45.610" v="641" actId="255"/>
          <ac:spMkLst>
            <pc:docMk/>
            <pc:sldMk cId="0" sldId="270"/>
            <ac:spMk id="243" creationId="{00000000-0000-0000-0000-000000000000}"/>
          </ac:spMkLst>
        </pc:spChg>
        <pc:spChg chg="mod">
          <ac:chgData name="Juraj Petrović" userId="0f0ce73e-f782-4785-b8cc-5840a43cb3e0" providerId="ADAL" clId="{4CCFA755-49DB-456F-8D3C-FDF53AFBBAA7}" dt="2025-07-18T13:07:29.996" v="615" actId="790"/>
          <ac:spMkLst>
            <pc:docMk/>
            <pc:sldMk cId="0" sldId="270"/>
            <ac:spMk id="244" creationId="{00000000-0000-0000-0000-000000000000}"/>
          </ac:spMkLst>
        </pc:spChg>
        <pc:graphicFrameChg chg="modGraphic">
          <ac:chgData name="Juraj Petrović" userId="0f0ce73e-f782-4785-b8cc-5840a43cb3e0" providerId="ADAL" clId="{4CCFA755-49DB-456F-8D3C-FDF53AFBBAA7}" dt="2025-07-18T13:07:29.996" v="615" actId="790"/>
          <ac:graphicFrameMkLst>
            <pc:docMk/>
            <pc:sldMk cId="0" sldId="270"/>
            <ac:graphicFrameMk id="245" creationId="{00000000-0000-0000-0000-000000000000}"/>
          </ac:graphicFrameMkLst>
        </pc:graphicFrameChg>
      </pc:sldChg>
      <pc:sldChg chg="modSp mod modNotesTx">
        <pc:chgData name="Juraj Petrović" userId="0f0ce73e-f782-4785-b8cc-5840a43cb3e0" providerId="ADAL" clId="{4CCFA755-49DB-456F-8D3C-FDF53AFBBAA7}" dt="2025-07-18T13:09:51.050" v="643" actId="255"/>
        <pc:sldMkLst>
          <pc:docMk/>
          <pc:sldMk cId="0" sldId="271"/>
        </pc:sldMkLst>
        <pc:spChg chg="mod">
          <ac:chgData name="Juraj Petrović" userId="0f0ce73e-f782-4785-b8cc-5840a43cb3e0" providerId="ADAL" clId="{4CCFA755-49DB-456F-8D3C-FDF53AFBBAA7}" dt="2025-07-18T13:09:51.050" v="643" actId="255"/>
          <ac:spMkLst>
            <pc:docMk/>
            <pc:sldMk cId="0" sldId="271"/>
            <ac:spMk id="250" creationId="{00000000-0000-0000-0000-000000000000}"/>
          </ac:spMkLst>
        </pc:spChg>
        <pc:spChg chg="mod">
          <ac:chgData name="Juraj Petrović" userId="0f0ce73e-f782-4785-b8cc-5840a43cb3e0" providerId="ADAL" clId="{4CCFA755-49DB-456F-8D3C-FDF53AFBBAA7}" dt="2025-07-18T13:07:29.996" v="615" actId="790"/>
          <ac:spMkLst>
            <pc:docMk/>
            <pc:sldMk cId="0" sldId="271"/>
            <ac:spMk id="251" creationId="{00000000-0000-0000-0000-000000000000}"/>
          </ac:spMkLst>
        </pc:spChg>
        <pc:spChg chg="mod">
          <ac:chgData name="Juraj Petrović" userId="0f0ce73e-f782-4785-b8cc-5840a43cb3e0" providerId="ADAL" clId="{4CCFA755-49DB-456F-8D3C-FDF53AFBBAA7}" dt="2025-07-18T13:07:29.996" v="615" actId="790"/>
          <ac:spMkLst>
            <pc:docMk/>
            <pc:sldMk cId="0" sldId="271"/>
            <ac:spMk id="252" creationId="{00000000-0000-0000-0000-000000000000}"/>
          </ac:spMkLst>
        </pc:spChg>
        <pc:spChg chg="mod">
          <ac:chgData name="Juraj Petrović" userId="0f0ce73e-f782-4785-b8cc-5840a43cb3e0" providerId="ADAL" clId="{4CCFA755-49DB-456F-8D3C-FDF53AFBBAA7}" dt="2025-07-18T13:07:29.996" v="615" actId="790"/>
          <ac:spMkLst>
            <pc:docMk/>
            <pc:sldMk cId="0" sldId="271"/>
            <ac:spMk id="253" creationId="{00000000-0000-0000-0000-000000000000}"/>
          </ac:spMkLst>
        </pc:spChg>
      </pc:sldChg>
      <pc:sldChg chg="modSp mod modNotesTx">
        <pc:chgData name="Juraj Petrović" userId="0f0ce73e-f782-4785-b8cc-5840a43cb3e0" providerId="ADAL" clId="{4CCFA755-49DB-456F-8D3C-FDF53AFBBAA7}" dt="2025-07-18T13:09:57.739" v="645" actId="255"/>
        <pc:sldMkLst>
          <pc:docMk/>
          <pc:sldMk cId="0" sldId="272"/>
        </pc:sldMkLst>
        <pc:spChg chg="mod">
          <ac:chgData name="Juraj Petrović" userId="0f0ce73e-f782-4785-b8cc-5840a43cb3e0" providerId="ADAL" clId="{4CCFA755-49DB-456F-8D3C-FDF53AFBBAA7}" dt="2025-07-18T13:07:29.996" v="615" actId="790"/>
          <ac:spMkLst>
            <pc:docMk/>
            <pc:sldMk cId="0" sldId="272"/>
            <ac:spMk id="259" creationId="{00000000-0000-0000-0000-000000000000}"/>
          </ac:spMkLst>
        </pc:spChg>
        <pc:spChg chg="mod">
          <ac:chgData name="Juraj Petrović" userId="0f0ce73e-f782-4785-b8cc-5840a43cb3e0" providerId="ADAL" clId="{4CCFA755-49DB-456F-8D3C-FDF53AFBBAA7}" dt="2025-07-18T13:09:57.739" v="645" actId="255"/>
          <ac:spMkLst>
            <pc:docMk/>
            <pc:sldMk cId="0" sldId="272"/>
            <ac:spMk id="260" creationId="{00000000-0000-0000-0000-000000000000}"/>
          </ac:spMkLst>
        </pc:spChg>
      </pc:sldChg>
      <pc:sldChg chg="modSp mod modNotes modNotesTx">
        <pc:chgData name="Juraj Petrović" userId="0f0ce73e-f782-4785-b8cc-5840a43cb3e0" providerId="ADAL" clId="{4CCFA755-49DB-456F-8D3C-FDF53AFBBAA7}" dt="2025-07-18T13:10:02.843" v="647" actId="255"/>
        <pc:sldMkLst>
          <pc:docMk/>
          <pc:sldMk cId="0" sldId="273"/>
        </pc:sldMkLst>
        <pc:spChg chg="mod">
          <ac:chgData name="Juraj Petrović" userId="0f0ce73e-f782-4785-b8cc-5840a43cb3e0" providerId="ADAL" clId="{4CCFA755-49DB-456F-8D3C-FDF53AFBBAA7}" dt="2025-07-18T13:10:02.843" v="647" actId="255"/>
          <ac:spMkLst>
            <pc:docMk/>
            <pc:sldMk cId="0" sldId="273"/>
            <ac:spMk id="265" creationId="{00000000-0000-0000-0000-000000000000}"/>
          </ac:spMkLst>
        </pc:spChg>
        <pc:spChg chg="mod">
          <ac:chgData name="Juraj Petrović" userId="0f0ce73e-f782-4785-b8cc-5840a43cb3e0" providerId="ADAL" clId="{4CCFA755-49DB-456F-8D3C-FDF53AFBBAA7}" dt="2025-07-18T13:07:29.996" v="615" actId="790"/>
          <ac:spMkLst>
            <pc:docMk/>
            <pc:sldMk cId="0" sldId="273"/>
            <ac:spMk id="266" creationId="{00000000-0000-0000-0000-000000000000}"/>
          </ac:spMkLst>
        </pc:spChg>
      </pc:sldChg>
      <pc:sldChg chg="modSp mod">
        <pc:chgData name="Juraj Petrović" userId="0f0ce73e-f782-4785-b8cc-5840a43cb3e0" providerId="ADAL" clId="{4CCFA755-49DB-456F-8D3C-FDF53AFBBAA7}" dt="2025-07-18T13:07:29.996" v="615" actId="790"/>
        <pc:sldMkLst>
          <pc:docMk/>
          <pc:sldMk cId="0" sldId="274"/>
        </pc:sldMkLst>
        <pc:spChg chg="mod">
          <ac:chgData name="Juraj Petrović" userId="0f0ce73e-f782-4785-b8cc-5840a43cb3e0" providerId="ADAL" clId="{4CCFA755-49DB-456F-8D3C-FDF53AFBBAA7}" dt="2025-07-18T13:07:29.996" v="615" actId="790"/>
          <ac:spMkLst>
            <pc:docMk/>
            <pc:sldMk cId="0" sldId="274"/>
            <ac:spMk id="282" creationId="{00000000-0000-0000-0000-000000000000}"/>
          </ac:spMkLst>
        </pc:spChg>
        <pc:spChg chg="mod">
          <ac:chgData name="Juraj Petrović" userId="0f0ce73e-f782-4785-b8cc-5840a43cb3e0" providerId="ADAL" clId="{4CCFA755-49DB-456F-8D3C-FDF53AFBBAA7}" dt="2025-07-18T13:07:29.996" v="615" actId="790"/>
          <ac:spMkLst>
            <pc:docMk/>
            <pc:sldMk cId="0" sldId="274"/>
            <ac:spMk id="284" creationId="{00000000-0000-0000-0000-000000000000}"/>
          </ac:spMkLst>
        </pc:spChg>
      </pc:sldChg>
      <pc:sldMasterChg chg="modSldLayout">
        <pc:chgData name="Juraj Petrović" userId="0f0ce73e-f782-4785-b8cc-5840a43cb3e0" providerId="ADAL" clId="{4CCFA755-49DB-456F-8D3C-FDF53AFBBAA7}" dt="2025-07-22T12:16:39.459" v="669"/>
        <pc:sldMasterMkLst>
          <pc:docMk/>
          <pc:sldMasterMk cId="0" sldId="2147483648"/>
        </pc:sldMasterMkLst>
        <pc:sldLayoutChg chg="modSp mod">
          <pc:chgData name="Juraj Petrović" userId="0f0ce73e-f782-4785-b8cc-5840a43cb3e0" providerId="ADAL" clId="{4CCFA755-49DB-456F-8D3C-FDF53AFBBAA7}" dt="2025-07-22T12:16:33.840" v="667"/>
          <pc:sldLayoutMkLst>
            <pc:docMk/>
            <pc:sldMasterMk cId="0" sldId="2147483648"/>
            <pc:sldLayoutMk cId="0" sldId="2147483649"/>
          </pc:sldLayoutMkLst>
          <pc:spChg chg="mod">
            <ac:chgData name="Juraj Petrović" userId="0f0ce73e-f782-4785-b8cc-5840a43cb3e0" providerId="ADAL" clId="{4CCFA755-49DB-456F-8D3C-FDF53AFBBAA7}" dt="2025-07-22T12:16:33.840" v="667"/>
            <ac:spMkLst>
              <pc:docMk/>
              <pc:sldMasterMk cId="0" sldId="2147483648"/>
              <pc:sldLayoutMk cId="0" sldId="2147483649"/>
              <ac:spMk id="19" creationId="{00000000-0000-0000-0000-000000000000}"/>
            </ac:spMkLst>
          </pc:spChg>
          <pc:picChg chg="mod">
            <ac:chgData name="Juraj Petrović" userId="0f0ce73e-f782-4785-b8cc-5840a43cb3e0" providerId="ADAL" clId="{4CCFA755-49DB-456F-8D3C-FDF53AFBBAA7}" dt="2025-07-22T12:16:27.557" v="666" actId="14826"/>
            <ac:picMkLst>
              <pc:docMk/>
              <pc:sldMasterMk cId="0" sldId="2147483648"/>
              <pc:sldLayoutMk cId="0" sldId="2147483649"/>
              <ac:picMk id="18" creationId="{00000000-0000-0000-0000-000000000000}"/>
            </ac:picMkLst>
          </pc:picChg>
        </pc:sldLayoutChg>
        <pc:sldLayoutChg chg="modSp mod">
          <pc:chgData name="Juraj Petrović" userId="0f0ce73e-f782-4785-b8cc-5840a43cb3e0" providerId="ADAL" clId="{4CCFA755-49DB-456F-8D3C-FDF53AFBBAA7}" dt="2025-07-22T12:16:36.892" v="668"/>
          <pc:sldLayoutMkLst>
            <pc:docMk/>
            <pc:sldMasterMk cId="0" sldId="2147483648"/>
            <pc:sldLayoutMk cId="0" sldId="2147483650"/>
          </pc:sldLayoutMkLst>
          <pc:spChg chg="mod">
            <ac:chgData name="Juraj Petrović" userId="0f0ce73e-f782-4785-b8cc-5840a43cb3e0" providerId="ADAL" clId="{4CCFA755-49DB-456F-8D3C-FDF53AFBBAA7}" dt="2025-07-22T12:16:36.892" v="668"/>
            <ac:spMkLst>
              <pc:docMk/>
              <pc:sldMasterMk cId="0" sldId="2147483648"/>
              <pc:sldLayoutMk cId="0" sldId="2147483650"/>
              <ac:spMk id="30" creationId="{00000000-0000-0000-0000-000000000000}"/>
            </ac:spMkLst>
          </pc:spChg>
          <pc:picChg chg="mod">
            <ac:chgData name="Juraj Petrović" userId="0f0ce73e-f782-4785-b8cc-5840a43cb3e0" providerId="ADAL" clId="{4CCFA755-49DB-456F-8D3C-FDF53AFBBAA7}" dt="2025-07-22T12:16:23.405" v="665" actId="14826"/>
            <ac:picMkLst>
              <pc:docMk/>
              <pc:sldMasterMk cId="0" sldId="2147483648"/>
              <pc:sldLayoutMk cId="0" sldId="2147483650"/>
              <ac:picMk id="29" creationId="{00000000-0000-0000-0000-000000000000}"/>
            </ac:picMkLst>
          </pc:picChg>
        </pc:sldLayoutChg>
        <pc:sldLayoutChg chg="modSp mod">
          <pc:chgData name="Juraj Petrović" userId="0f0ce73e-f782-4785-b8cc-5840a43cb3e0" providerId="ADAL" clId="{4CCFA755-49DB-456F-8D3C-FDF53AFBBAA7}" dt="2025-07-22T12:16:39.459" v="669"/>
          <pc:sldLayoutMkLst>
            <pc:docMk/>
            <pc:sldMasterMk cId="0" sldId="2147483648"/>
            <pc:sldLayoutMk cId="0" sldId="2147483651"/>
          </pc:sldLayoutMkLst>
          <pc:spChg chg="mod">
            <ac:chgData name="Juraj Petrović" userId="0f0ce73e-f782-4785-b8cc-5840a43cb3e0" providerId="ADAL" clId="{4CCFA755-49DB-456F-8D3C-FDF53AFBBAA7}" dt="2025-07-22T12:16:39.459" v="669"/>
            <ac:spMkLst>
              <pc:docMk/>
              <pc:sldMasterMk cId="0" sldId="2147483648"/>
              <pc:sldLayoutMk cId="0" sldId="2147483651"/>
              <ac:spMk id="37" creationId="{00000000-0000-0000-0000-000000000000}"/>
            </ac:spMkLst>
          </pc:spChg>
          <pc:picChg chg="mod">
            <ac:chgData name="Juraj Petrović" userId="0f0ce73e-f782-4785-b8cc-5840a43cb3e0" providerId="ADAL" clId="{4CCFA755-49DB-456F-8D3C-FDF53AFBBAA7}" dt="2025-07-22T12:16:18.537" v="664" actId="14826"/>
            <ac:picMkLst>
              <pc:docMk/>
              <pc:sldMasterMk cId="0" sldId="2147483648"/>
              <pc:sldLayoutMk cId="0" sldId="2147483651"/>
              <ac:picMk id="36" creationId="{00000000-0000-0000-0000-000000000000}"/>
            </ac:picMkLst>
          </pc:picChg>
        </pc:sldLayoutChg>
      </pc:sldMasterChg>
      <pc:sldMasterChg chg="modSldLayout">
        <pc:chgData name="Juraj Petrović" userId="0f0ce73e-f782-4785-b8cc-5840a43cb3e0" providerId="ADAL" clId="{4CCFA755-49DB-456F-8D3C-FDF53AFBBAA7}" dt="2025-07-22T12:16:44.604" v="670"/>
        <pc:sldMasterMkLst>
          <pc:docMk/>
          <pc:sldMasterMk cId="0" sldId="2147483652"/>
        </pc:sldMasterMkLst>
        <pc:sldLayoutChg chg="modSp mod">
          <pc:chgData name="Juraj Petrović" userId="0f0ce73e-f782-4785-b8cc-5840a43cb3e0" providerId="ADAL" clId="{4CCFA755-49DB-456F-8D3C-FDF53AFBBAA7}" dt="2025-07-22T12:16:44.604" v="670"/>
          <pc:sldLayoutMkLst>
            <pc:docMk/>
            <pc:sldMasterMk cId="0" sldId="2147483652"/>
            <pc:sldLayoutMk cId="0" sldId="2147483655"/>
          </pc:sldLayoutMkLst>
          <pc:spChg chg="mod">
            <ac:chgData name="Juraj Petrović" userId="0f0ce73e-f782-4785-b8cc-5840a43cb3e0" providerId="ADAL" clId="{4CCFA755-49DB-456F-8D3C-FDF53AFBBAA7}" dt="2025-07-22T12:16:44.604" v="670"/>
            <ac:spMkLst>
              <pc:docMk/>
              <pc:sldMasterMk cId="0" sldId="2147483652"/>
              <pc:sldLayoutMk cId="0" sldId="2147483655"/>
              <ac:spMk id="64" creationId="{00000000-0000-0000-0000-000000000000}"/>
            </ac:spMkLst>
          </pc:spChg>
          <pc:picChg chg="mod">
            <ac:chgData name="Juraj Petrović" userId="0f0ce73e-f782-4785-b8cc-5840a43cb3e0" providerId="ADAL" clId="{4CCFA755-49DB-456F-8D3C-FDF53AFBBAA7}" dt="2025-07-22T12:16:13.590" v="663" actId="14826"/>
            <ac:picMkLst>
              <pc:docMk/>
              <pc:sldMasterMk cId="0" sldId="2147483652"/>
              <pc:sldLayoutMk cId="0" sldId="2147483655"/>
              <ac:picMk id="63" creationId="{00000000-0000-0000-0000-000000000000}"/>
            </ac:picMkLst>
          </pc:picChg>
        </pc:sldLayoutChg>
      </pc:sldMasterChg>
      <pc:sldMasterChg chg="modSldLayout">
        <pc:chgData name="Juraj Petrović" userId="0f0ce73e-f782-4785-b8cc-5840a43cb3e0" providerId="ADAL" clId="{4CCFA755-49DB-456F-8D3C-FDF53AFBBAA7}" dt="2025-07-22T12:16:52.429" v="672"/>
        <pc:sldMasterMkLst>
          <pc:docMk/>
          <pc:sldMasterMk cId="0" sldId="2147483656"/>
        </pc:sldMasterMkLst>
        <pc:sldLayoutChg chg="modSp mod">
          <pc:chgData name="Juraj Petrović" userId="0f0ce73e-f782-4785-b8cc-5840a43cb3e0" providerId="ADAL" clId="{4CCFA755-49DB-456F-8D3C-FDF53AFBBAA7}" dt="2025-07-22T12:16:49.333" v="671"/>
          <pc:sldLayoutMkLst>
            <pc:docMk/>
            <pc:sldMasterMk cId="0" sldId="2147483656"/>
            <pc:sldLayoutMk cId="0" sldId="2147483657"/>
          </pc:sldLayoutMkLst>
          <pc:spChg chg="mod">
            <ac:chgData name="Juraj Petrović" userId="0f0ce73e-f782-4785-b8cc-5840a43cb3e0" providerId="ADAL" clId="{4CCFA755-49DB-456F-8D3C-FDF53AFBBAA7}" dt="2025-07-22T12:16:49.333" v="671"/>
            <ac:spMkLst>
              <pc:docMk/>
              <pc:sldMasterMk cId="0" sldId="2147483656"/>
              <pc:sldLayoutMk cId="0" sldId="2147483657"/>
              <ac:spMk id="88" creationId="{00000000-0000-0000-0000-000000000000}"/>
            </ac:spMkLst>
          </pc:spChg>
          <pc:picChg chg="mod">
            <ac:chgData name="Juraj Petrović" userId="0f0ce73e-f782-4785-b8cc-5840a43cb3e0" providerId="ADAL" clId="{4CCFA755-49DB-456F-8D3C-FDF53AFBBAA7}" dt="2025-07-22T12:15:57.149" v="660" actId="14826"/>
            <ac:picMkLst>
              <pc:docMk/>
              <pc:sldMasterMk cId="0" sldId="2147483656"/>
              <pc:sldLayoutMk cId="0" sldId="2147483657"/>
              <ac:picMk id="87" creationId="{00000000-0000-0000-0000-000000000000}"/>
            </ac:picMkLst>
          </pc:picChg>
        </pc:sldLayoutChg>
        <pc:sldLayoutChg chg="modSp mod">
          <pc:chgData name="Juraj Petrović" userId="0f0ce73e-f782-4785-b8cc-5840a43cb3e0" providerId="ADAL" clId="{4CCFA755-49DB-456F-8D3C-FDF53AFBBAA7}" dt="2025-07-22T12:16:52.429" v="672"/>
          <pc:sldLayoutMkLst>
            <pc:docMk/>
            <pc:sldMasterMk cId="0" sldId="2147483656"/>
            <pc:sldLayoutMk cId="0" sldId="2147483658"/>
          </pc:sldLayoutMkLst>
          <pc:spChg chg="mod">
            <ac:chgData name="Juraj Petrović" userId="0f0ce73e-f782-4785-b8cc-5840a43cb3e0" providerId="ADAL" clId="{4CCFA755-49DB-456F-8D3C-FDF53AFBBAA7}" dt="2025-07-22T12:16:52.429" v="672"/>
            <ac:spMkLst>
              <pc:docMk/>
              <pc:sldMasterMk cId="0" sldId="2147483656"/>
              <pc:sldLayoutMk cId="0" sldId="2147483658"/>
              <ac:spMk id="99" creationId="{00000000-0000-0000-0000-000000000000}"/>
            </ac:spMkLst>
          </pc:spChg>
          <pc:picChg chg="mod">
            <ac:chgData name="Juraj Petrović" userId="0f0ce73e-f782-4785-b8cc-5840a43cb3e0" providerId="ADAL" clId="{4CCFA755-49DB-456F-8D3C-FDF53AFBBAA7}" dt="2025-07-22T12:16:01.822" v="661" actId="14826"/>
            <ac:picMkLst>
              <pc:docMk/>
              <pc:sldMasterMk cId="0" sldId="2147483656"/>
              <pc:sldLayoutMk cId="0" sldId="2147483658"/>
              <ac:picMk id="98" creationId="{00000000-0000-0000-0000-000000000000}"/>
            </ac:picMkLst>
          </pc:picChg>
        </pc:sldLayoutChg>
      </pc:sldMasterChg>
      <pc:sldMasterChg chg="modSldLayout">
        <pc:chgData name="Juraj Petrović" userId="0f0ce73e-f782-4785-b8cc-5840a43cb3e0" providerId="ADAL" clId="{4CCFA755-49DB-456F-8D3C-FDF53AFBBAA7}" dt="2025-07-22T12:16:56.129" v="673"/>
        <pc:sldMasterMkLst>
          <pc:docMk/>
          <pc:sldMasterMk cId="0" sldId="2147483659"/>
        </pc:sldMasterMkLst>
        <pc:sldLayoutChg chg="modSp mod">
          <pc:chgData name="Juraj Petrović" userId="0f0ce73e-f782-4785-b8cc-5840a43cb3e0" providerId="ADAL" clId="{4CCFA755-49DB-456F-8D3C-FDF53AFBBAA7}" dt="2025-07-22T12:16:56.129" v="673"/>
          <pc:sldLayoutMkLst>
            <pc:docMk/>
            <pc:sldMasterMk cId="0" sldId="2147483659"/>
            <pc:sldLayoutMk cId="0" sldId="2147483661"/>
          </pc:sldLayoutMkLst>
          <pc:spChg chg="mod">
            <ac:chgData name="Juraj Petrović" userId="0f0ce73e-f782-4785-b8cc-5840a43cb3e0" providerId="ADAL" clId="{4CCFA755-49DB-456F-8D3C-FDF53AFBBAA7}" dt="2025-07-22T12:16:56.129" v="673"/>
            <ac:spMkLst>
              <pc:docMk/>
              <pc:sldMasterMk cId="0" sldId="2147483659"/>
              <pc:sldLayoutMk cId="0" sldId="2147483661"/>
              <ac:spMk id="112" creationId="{00000000-0000-0000-0000-000000000000}"/>
            </ac:spMkLst>
          </pc:spChg>
          <pc:picChg chg="mod">
            <ac:chgData name="Juraj Petrović" userId="0f0ce73e-f782-4785-b8cc-5840a43cb3e0" providerId="ADAL" clId="{4CCFA755-49DB-456F-8D3C-FDF53AFBBAA7}" dt="2025-07-22T12:16:06.090" v="662" actId="14826"/>
            <ac:picMkLst>
              <pc:docMk/>
              <pc:sldMasterMk cId="0" sldId="2147483659"/>
              <pc:sldLayoutMk cId="0" sldId="2147483661"/>
              <ac:picMk id="111" creationId="{00000000-0000-0000-0000-000000000000}"/>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books.google.it/books?id=aXyfDwAAQBAJ"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35569507e78_0_3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8" name="Google Shape;128;g35569507e78_0_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329f623bc3f_0_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dirty="0">
                <a:solidFill>
                  <a:srgbClr val="404040"/>
                </a:solidFill>
              </a:rPr>
              <a:t>Ova </a:t>
            </a:r>
            <a:r>
              <a:rPr lang="en-US" dirty="0" err="1">
                <a:solidFill>
                  <a:srgbClr val="404040"/>
                </a:solidFill>
              </a:rPr>
              <a:t>prikaznica</a:t>
            </a:r>
            <a:r>
              <a:rPr lang="hr" dirty="0">
                <a:solidFill>
                  <a:srgbClr val="404040"/>
                </a:solidFill>
              </a:rPr>
              <a:t> pruža učiteljima informacije o tome zašto je akcijsko istraživanje toliko važno za njih kako bi bili osnaženi na svom putu stvaranja rodno inkluzivnih i autentičnih iskustava učenja u informatičkom obrazovanju. Akcijsko istraživanje oprema nastavnike strukturiranim</a:t>
            </a:r>
            <a:r>
              <a:rPr lang="hr" b="1" dirty="0">
                <a:solidFill>
                  <a:srgbClr val="404040"/>
                </a:solidFill>
              </a:rPr>
              <a:t>, refleksivnim procesom </a:t>
            </a:r>
            <a:r>
              <a:rPr lang="hr" dirty="0">
                <a:solidFill>
                  <a:srgbClr val="404040"/>
                </a:solidFill>
              </a:rPr>
              <a:t>za prepoznavanje i rješavanje rodnih razlika, istovremeno potičući autentično učenje informatike u stvarnom svijetu. Evo kako:</a:t>
            </a:r>
            <a:endParaRPr dirty="0">
              <a:solidFill>
                <a:srgbClr val="404040"/>
              </a:solidFill>
            </a:endParaRPr>
          </a:p>
          <a:p>
            <a:pPr marL="0" lvl="0" indent="0" algn="l" rtl="0">
              <a:spcBef>
                <a:spcPts val="0"/>
              </a:spcBef>
              <a:spcAft>
                <a:spcPts val="0"/>
              </a:spcAft>
              <a:buClr>
                <a:schemeClr val="dk1"/>
              </a:buClr>
              <a:buSzPts val="1100"/>
              <a:buFont typeface="Arial"/>
              <a:buNone/>
            </a:pPr>
            <a:endParaRPr dirty="0">
              <a:solidFill>
                <a:srgbClr val="404040"/>
              </a:solidFill>
            </a:endParaRPr>
          </a:p>
          <a:p>
            <a:pPr marL="457200" lvl="0" indent="-304800" algn="l" rtl="0">
              <a:spcBef>
                <a:spcPts val="0"/>
              </a:spcBef>
              <a:spcAft>
                <a:spcPts val="0"/>
              </a:spcAft>
              <a:buClr>
                <a:srgbClr val="404040"/>
              </a:buClr>
              <a:buSzPts val="1200"/>
              <a:buFont typeface="Calibri"/>
              <a:buChar char="-"/>
            </a:pPr>
            <a:r>
              <a:rPr lang="hr" b="1" dirty="0">
                <a:solidFill>
                  <a:srgbClr val="404040"/>
                </a:solidFill>
              </a:rPr>
              <a:t>rješenja temeljena na dokazima, specifična za kontekst</a:t>
            </a:r>
            <a:endParaRPr b="1" dirty="0">
              <a:solidFill>
                <a:srgbClr val="404040"/>
              </a:solidFill>
            </a:endParaRPr>
          </a:p>
          <a:p>
            <a:pPr marL="457200" lvl="0" indent="0" algn="l" rtl="0">
              <a:spcBef>
                <a:spcPts val="0"/>
              </a:spcBef>
              <a:spcAft>
                <a:spcPts val="0"/>
              </a:spcAft>
              <a:buClr>
                <a:schemeClr val="dk1"/>
              </a:buClr>
              <a:buSzPts val="1100"/>
              <a:buFont typeface="Arial"/>
              <a:buNone/>
            </a:pPr>
            <a:r>
              <a:rPr lang="hr" dirty="0">
                <a:solidFill>
                  <a:srgbClr val="404040"/>
                </a:solidFill>
              </a:rPr>
              <a:t>⇒ Prednost akcijskog istraživanja je to što možete prikupljati lokalizirane podatke putem anketa, promatranja i identificirati </a:t>
            </a:r>
            <a:r>
              <a:rPr lang="hr" i="1" dirty="0">
                <a:solidFill>
                  <a:srgbClr val="404040"/>
                </a:solidFill>
              </a:rPr>
              <a:t>jedinstvene izazove </a:t>
            </a:r>
            <a:r>
              <a:rPr lang="hr" dirty="0">
                <a:solidFill>
                  <a:srgbClr val="404040"/>
                </a:solidFill>
              </a:rPr>
              <a:t>s kojima se suočava svaki vaš razred.</a:t>
            </a:r>
            <a:endParaRPr dirty="0">
              <a:solidFill>
                <a:srgbClr val="404040"/>
              </a:solidFill>
            </a:endParaRPr>
          </a:p>
          <a:p>
            <a:pPr marL="457200" lvl="0" indent="-304800" algn="l" rtl="0">
              <a:spcBef>
                <a:spcPts val="0"/>
              </a:spcBef>
              <a:spcAft>
                <a:spcPts val="0"/>
              </a:spcAft>
              <a:buClr>
                <a:srgbClr val="404040"/>
              </a:buClr>
              <a:buSzPts val="1200"/>
              <a:buFont typeface="Calibri"/>
              <a:buChar char="-"/>
            </a:pPr>
            <a:r>
              <a:rPr lang="hr" b="1" dirty="0">
                <a:solidFill>
                  <a:srgbClr val="404040"/>
                </a:solidFill>
              </a:rPr>
              <a:t>usmjeren na učenike i uključiv</a:t>
            </a:r>
            <a:endParaRPr b="1" dirty="0">
              <a:solidFill>
                <a:srgbClr val="404040"/>
              </a:solidFill>
            </a:endParaRPr>
          </a:p>
          <a:p>
            <a:pPr marL="457200" lvl="0" indent="0" algn="l" rtl="0">
              <a:spcBef>
                <a:spcPts val="0"/>
              </a:spcBef>
              <a:spcAft>
                <a:spcPts val="0"/>
              </a:spcAft>
              <a:buClr>
                <a:schemeClr val="dk1"/>
              </a:buClr>
              <a:buSzPts val="1100"/>
              <a:buFont typeface="Arial"/>
              <a:buNone/>
            </a:pPr>
            <a:r>
              <a:rPr lang="hr" dirty="0">
                <a:solidFill>
                  <a:srgbClr val="1D1D1B"/>
                </a:solidFill>
              </a:rPr>
              <a:t>⇒ glasovi učenika se često zanemaruju. Metodologija akcijskog istraživanja omogućuje učiteljima da zajedno s učenicima istražuju kako bi otkrili skrivene predrasude i prepreke (npr. ankete, krugovi učenja kako bi ih potaknuli da izraze izazove s kojima se suočavaju, svoje potrebe da budu više uključeni u informatiku itd.).</a:t>
            </a:r>
            <a:endParaRPr lang="en-US" dirty="0">
              <a:solidFill>
                <a:srgbClr val="1D1D1B"/>
              </a:solidFill>
            </a:endParaRPr>
          </a:p>
          <a:p>
            <a:pPr marL="457200" lvl="0" indent="-304800" algn="l" rtl="0">
              <a:spcBef>
                <a:spcPts val="0"/>
              </a:spcBef>
              <a:spcAft>
                <a:spcPts val="0"/>
              </a:spcAft>
              <a:buClr>
                <a:srgbClr val="404040"/>
              </a:buClr>
              <a:buSzPts val="1200"/>
              <a:buFont typeface="Calibri"/>
              <a:buChar char="-"/>
            </a:pPr>
            <a:r>
              <a:rPr lang="en-US" b="1" dirty="0" err="1">
                <a:solidFill>
                  <a:srgbClr val="404040"/>
                </a:solidFill>
              </a:rPr>
              <a:t>iterativno</a:t>
            </a:r>
            <a:r>
              <a:rPr lang="en-US" b="1" dirty="0">
                <a:solidFill>
                  <a:srgbClr val="404040"/>
                </a:solidFill>
              </a:rPr>
              <a:t> </a:t>
            </a:r>
            <a:r>
              <a:rPr lang="en-US" b="1" dirty="0" err="1">
                <a:solidFill>
                  <a:srgbClr val="404040"/>
                </a:solidFill>
              </a:rPr>
              <a:t>poboljšanje</a:t>
            </a:r>
            <a:endParaRPr lang="en-US" b="1" dirty="0">
              <a:solidFill>
                <a:srgbClr val="404040"/>
              </a:solidFill>
            </a:endParaRPr>
          </a:p>
          <a:p>
            <a:pPr marL="457200" lvl="0" indent="0" algn="l" rtl="0">
              <a:spcBef>
                <a:spcPts val="0"/>
              </a:spcBef>
              <a:spcAft>
                <a:spcPts val="0"/>
              </a:spcAft>
              <a:buClr>
                <a:schemeClr val="dk1"/>
              </a:buClr>
              <a:buSzPts val="1100"/>
              <a:buFont typeface="Arial"/>
              <a:buNone/>
            </a:pPr>
            <a:r>
              <a:rPr lang="hr" dirty="0">
                <a:solidFill>
                  <a:srgbClr val="1D1D1B"/>
                </a:solidFill>
              </a:rPr>
              <a:t>⇒ Jednokratna radionica rijetko održava promjene. Metodologija akcijskog istraživanja ima ciklički proces (</a:t>
            </a:r>
            <a:r>
              <a:rPr lang="hr" sz="1200" i="1" dirty="0">
                <a:solidFill>
                  <a:schemeClr val="dk1"/>
                </a:solidFill>
                <a:latin typeface="Calibri"/>
                <a:ea typeface="Calibri"/>
                <a:cs typeface="Calibri"/>
                <a:sym typeface="Calibri"/>
              </a:rPr>
              <a:t>Identifikacija -&gt; Plan -&gt; Djelovanje -&gt; Promatranje-&gt; Osvrt i reagiranje -&gt; Plan -&gt; Djelovanje…itd.</a:t>
            </a:r>
            <a:r>
              <a:rPr lang="hr" dirty="0">
                <a:solidFill>
                  <a:srgbClr val="1D1D1B"/>
                </a:solidFill>
              </a:rPr>
              <a:t>).</a:t>
            </a:r>
            <a:endParaRPr b="1" dirty="0">
              <a:solidFill>
                <a:srgbClr val="404040"/>
              </a:solidFill>
            </a:endParaRPr>
          </a:p>
          <a:p>
            <a:pPr marL="0" lvl="0" indent="0" algn="l" rtl="0">
              <a:lnSpc>
                <a:spcPct val="100000"/>
              </a:lnSpc>
              <a:spcBef>
                <a:spcPts val="0"/>
              </a:spcBef>
              <a:spcAft>
                <a:spcPts val="1000"/>
              </a:spcAft>
              <a:buSzPts val="1100"/>
              <a:buNone/>
            </a:pPr>
            <a:endParaRPr dirty="0">
              <a:solidFill>
                <a:srgbClr val="1D1D1B"/>
              </a:solidFill>
            </a:endParaRPr>
          </a:p>
        </p:txBody>
      </p:sp>
      <p:sp>
        <p:nvSpPr>
          <p:cNvPr id="202" name="Google Shape;202;g329f623bc3f_0_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329f623bc3f_0_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hr" sz="1100" dirty="0"/>
              <a:t>Izazov u učionici je specifičan, akcijski problem u poučavanju i učenju koji:</a:t>
            </a:r>
            <a:endParaRPr sz="1100" dirty="0"/>
          </a:p>
          <a:p>
            <a:pPr marL="457200" lvl="0" indent="-298450" algn="l" rtl="0">
              <a:lnSpc>
                <a:spcPct val="115000"/>
              </a:lnSpc>
              <a:spcBef>
                <a:spcPts val="0"/>
              </a:spcBef>
              <a:spcAft>
                <a:spcPts val="0"/>
              </a:spcAft>
              <a:buClr>
                <a:schemeClr val="dk1"/>
              </a:buClr>
              <a:buSzPts val="1100"/>
              <a:buFont typeface="Calibri"/>
              <a:buChar char="●"/>
            </a:pPr>
            <a:r>
              <a:rPr lang="hr" sz="1100" dirty="0"/>
              <a:t>ometa napredak: blokira angažman učenika, jednakost ili ishode učenja (npr. djevojke izbjegavaju zadatke otklanjanja pogrešaka unatoč scaffoldingu; nebinarni učenici se isključuju tijekom natjecateljskih aktivnosti kodiranja).</a:t>
            </a:r>
            <a:endParaRPr sz="1100" dirty="0"/>
          </a:p>
          <a:p>
            <a:pPr marL="457200" lvl="0" indent="-298450" algn="l" rtl="0">
              <a:lnSpc>
                <a:spcPct val="115000"/>
              </a:lnSpc>
              <a:spcBef>
                <a:spcPts val="0"/>
              </a:spcBef>
              <a:spcAft>
                <a:spcPts val="0"/>
              </a:spcAft>
              <a:buClr>
                <a:schemeClr val="dk1"/>
              </a:buClr>
              <a:buSzPts val="1100"/>
              <a:buFont typeface="Calibri"/>
              <a:buChar char="●"/>
            </a:pPr>
            <a:r>
              <a:rPr lang="hr" sz="1100" dirty="0"/>
              <a:t>Ima prepoznatljive uzroke: temeljni uzroci mogu se otkriti putem podataka - anketa, opažanja - (npr. strah od neuspjeha, nedostatak uzora s kojima se možemo povezati).</a:t>
            </a:r>
            <a:endParaRPr sz="1100" dirty="0"/>
          </a:p>
          <a:p>
            <a:pPr marL="457200" lvl="0" indent="-298450" algn="l" rtl="0">
              <a:lnSpc>
                <a:spcPct val="115000"/>
              </a:lnSpc>
              <a:spcBef>
                <a:spcPts val="0"/>
              </a:spcBef>
              <a:spcAft>
                <a:spcPts val="0"/>
              </a:spcAft>
              <a:buClr>
                <a:schemeClr val="dk1"/>
              </a:buClr>
              <a:buSzPts val="1100"/>
              <a:buFont typeface="Calibri"/>
              <a:buChar char="●"/>
            </a:pPr>
            <a:r>
              <a:rPr lang="hr" sz="1100" dirty="0"/>
              <a:t>Može se riješiti promjenama u vašoj praksi: Rješenja su pod vašom kontrolom - ne ovisi o promjeni politike (npr. pedagoške strategije, prilagodbe resursa).</a:t>
            </a:r>
            <a:endParaRPr sz="1100" dirty="0"/>
          </a:p>
          <a:p>
            <a:pPr marL="0" lvl="0" indent="0" algn="l" rtl="0">
              <a:lnSpc>
                <a:spcPct val="115000"/>
              </a:lnSpc>
              <a:spcBef>
                <a:spcPts val="0"/>
              </a:spcBef>
              <a:spcAft>
                <a:spcPts val="0"/>
              </a:spcAft>
              <a:buClr>
                <a:schemeClr val="dk1"/>
              </a:buClr>
              <a:buSzPts val="1100"/>
              <a:buFont typeface="Arial"/>
              <a:buNone/>
            </a:pPr>
            <a:r>
              <a:rPr lang="hr" sz="1100" dirty="0"/>
              <a:t>Za razliku od širokih dilema, izazovi su usmjereni i mjerljivi, što ih čini idealnim za akcijsko istraživanje.</a:t>
            </a:r>
            <a:endParaRPr sz="1100" dirty="0"/>
          </a:p>
          <a:p>
            <a:pPr marL="0" lvl="0" indent="0" algn="l" rtl="0">
              <a:spcBef>
                <a:spcPts val="0"/>
              </a:spcBef>
              <a:spcAft>
                <a:spcPts val="0"/>
              </a:spcAft>
              <a:buClr>
                <a:schemeClr val="dk1"/>
              </a:buClr>
              <a:buSzPts val="1100"/>
              <a:buFont typeface="Arial"/>
              <a:buNone/>
            </a:pPr>
            <a:endParaRPr sz="1100" i="1" dirty="0"/>
          </a:p>
          <a:p>
            <a:pPr marL="0" lvl="0" indent="0" algn="l" rtl="0">
              <a:spcBef>
                <a:spcPts val="0"/>
              </a:spcBef>
              <a:spcAft>
                <a:spcPts val="0"/>
              </a:spcAft>
              <a:buClr>
                <a:schemeClr val="dk1"/>
              </a:buClr>
              <a:buSzPts val="1100"/>
              <a:buFont typeface="Arial"/>
              <a:buNone/>
            </a:pPr>
            <a:r>
              <a:rPr lang="hr" sz="1100" dirty="0"/>
              <a:t>Definiranje izazova u učionici podrazumijeva praćenje procesa u 3 koraka koji će biti prikazan na sljedećim </a:t>
            </a:r>
            <a:r>
              <a:rPr lang="en-US" sz="1100" dirty="0" err="1"/>
              <a:t>Prikaznica</a:t>
            </a:r>
            <a:r>
              <a:rPr lang="hr" sz="1100" dirty="0"/>
              <a:t>ovima:</a:t>
            </a:r>
            <a:endParaRPr sz="1100" dirty="0"/>
          </a:p>
          <a:p>
            <a:pPr marL="0" lvl="0" indent="0" algn="l" rtl="0">
              <a:spcBef>
                <a:spcPts val="0"/>
              </a:spcBef>
              <a:spcAft>
                <a:spcPts val="0"/>
              </a:spcAft>
              <a:buClr>
                <a:schemeClr val="dk1"/>
              </a:buClr>
              <a:buSzPts val="1100"/>
              <a:buFont typeface="Arial"/>
              <a:buNone/>
            </a:pPr>
            <a:endParaRPr sz="1100" dirty="0"/>
          </a:p>
          <a:p>
            <a:pPr marL="457200" lvl="0" indent="-298450" algn="l" rtl="0">
              <a:spcBef>
                <a:spcPts val="0"/>
              </a:spcBef>
              <a:spcAft>
                <a:spcPts val="0"/>
              </a:spcAft>
              <a:buClr>
                <a:schemeClr val="dk1"/>
              </a:buClr>
              <a:buSzPts val="1100"/>
              <a:buFont typeface="Calibri"/>
              <a:buAutoNum type="arabicParenR"/>
            </a:pPr>
            <a:r>
              <a:rPr lang="hr" sz="1100" b="1" dirty="0"/>
              <a:t>Razmislite o izazovima u učionici</a:t>
            </a:r>
            <a:endParaRPr sz="1100" b="1" dirty="0"/>
          </a:p>
          <a:p>
            <a:pPr marL="457200" lvl="0" indent="-298450" algn="l" rtl="0">
              <a:spcBef>
                <a:spcPts val="0"/>
              </a:spcBef>
              <a:spcAft>
                <a:spcPts val="0"/>
              </a:spcAft>
              <a:buClr>
                <a:schemeClr val="dk1"/>
              </a:buClr>
              <a:buSzPts val="1100"/>
              <a:buFont typeface="Calibri"/>
              <a:buAutoNum type="arabicParenR"/>
            </a:pPr>
            <a:r>
              <a:rPr lang="hr" sz="1100" b="1" dirty="0"/>
              <a:t>Razmislite o utvrđenim izazovima</a:t>
            </a:r>
            <a:endParaRPr sz="1100" b="1" dirty="0"/>
          </a:p>
          <a:p>
            <a:pPr marL="457200" lvl="0" indent="-298450" algn="l" rtl="0">
              <a:spcBef>
                <a:spcPts val="0"/>
              </a:spcBef>
              <a:spcAft>
                <a:spcPts val="0"/>
              </a:spcAft>
              <a:buClr>
                <a:schemeClr val="dk1"/>
              </a:buClr>
              <a:buSzPts val="1100"/>
              <a:buFont typeface="Calibri"/>
              <a:buAutoNum type="arabicParenR"/>
            </a:pPr>
            <a:r>
              <a:rPr lang="hr" sz="1100" b="1" dirty="0"/>
              <a:t>Smislite pitanje za svoj izazov</a:t>
            </a:r>
            <a:endParaRPr sz="1100" dirty="0"/>
          </a:p>
        </p:txBody>
      </p:sp>
      <p:sp>
        <p:nvSpPr>
          <p:cNvPr id="209" name="Google Shape;209;g329f623bc3f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r>
              <a:rPr lang="hr" dirty="0">
                <a:solidFill>
                  <a:srgbClr val="404040"/>
                </a:solidFill>
              </a:rPr>
              <a:t>Sada ćemo aktivirati stručnost učitelja kroz kratki brainstorming. Oni će prepoznati stvarne izazove u učionici gdje akcijsko istraživanje može potaknuti promjene za uključivanje spolova u informatici.</a:t>
            </a:r>
            <a:endParaRPr dirty="0">
              <a:solidFill>
                <a:srgbClr val="404040"/>
              </a:solidFill>
            </a:endParaRPr>
          </a:p>
          <a:p>
            <a:pPr marL="0" lvl="0" indent="0" algn="l" rtl="0">
              <a:lnSpc>
                <a:spcPct val="100000"/>
              </a:lnSpc>
              <a:spcBef>
                <a:spcPts val="1200"/>
              </a:spcBef>
              <a:spcAft>
                <a:spcPts val="0"/>
              </a:spcAft>
              <a:buSzPts val="1400"/>
              <a:buNone/>
            </a:pPr>
            <a:r>
              <a:rPr lang="hr" dirty="0">
                <a:solidFill>
                  <a:srgbClr val="404040"/>
                </a:solidFill>
              </a:rPr>
              <a:t>Učitelji uzimaju 3 ljepljiva papirića, 5 minuta individualno razmišljaju o sljedeća 3 pitanja i smišljaju 3 različita izazova:</a:t>
            </a:r>
            <a:endParaRPr dirty="0">
              <a:solidFill>
                <a:srgbClr val="404040"/>
              </a:solidFill>
            </a:endParaRPr>
          </a:p>
          <a:p>
            <a:pPr marL="457200" lvl="0" indent="-304800" algn="l" rtl="0">
              <a:lnSpc>
                <a:spcPct val="100000"/>
              </a:lnSpc>
              <a:spcBef>
                <a:spcPts val="0"/>
              </a:spcBef>
              <a:spcAft>
                <a:spcPts val="0"/>
              </a:spcAft>
              <a:buClr>
                <a:schemeClr val="dk1"/>
              </a:buClr>
              <a:buSzPts val="1200"/>
              <a:buFont typeface="Calibri"/>
              <a:buChar char="●"/>
            </a:pPr>
            <a:r>
              <a:rPr lang="hr-HR" sz="1200" i="1" dirty="0">
                <a:solidFill>
                  <a:srgbClr val="1D1D1B"/>
                </a:solidFill>
                <a:latin typeface="Calibri"/>
                <a:ea typeface="Calibri"/>
                <a:cs typeface="Calibri"/>
                <a:sym typeface="Calibri"/>
              </a:rPr>
              <a:t>Primjećujete li razlike u uključenosti učenica i učenika u nastavi informatike?</a:t>
            </a:r>
            <a:r>
              <a:rPr lang="hr" i="1" dirty="0"/>
              <a:t> (npr. djevojke izbjegavaju vodstvo u programiranju u parovima, dinamika u učionici)</a:t>
            </a:r>
            <a:endParaRPr i="1" dirty="0"/>
          </a:p>
          <a:p>
            <a:pPr marL="457200" marR="0" lvl="0" indent="-304800" algn="l" defTabSz="914400" rtl="0" eaLnBrk="1" fontAlgn="auto" latinLnBrk="0" hangingPunct="1">
              <a:lnSpc>
                <a:spcPct val="100000"/>
              </a:lnSpc>
              <a:spcBef>
                <a:spcPts val="0"/>
              </a:spcBef>
              <a:spcAft>
                <a:spcPts val="0"/>
              </a:spcAft>
              <a:buClr>
                <a:srgbClr val="1D1D1B"/>
              </a:buClr>
              <a:buSzPts val="1200"/>
              <a:buFont typeface="Calibri"/>
              <a:buChar char="●"/>
              <a:tabLst/>
              <a:defRPr/>
            </a:pPr>
            <a:r>
              <a:rPr lang="en-US" sz="1200" i="1" dirty="0" err="1">
                <a:solidFill>
                  <a:srgbClr val="1D1D1B"/>
                </a:solidFill>
                <a:latin typeface="Calibri"/>
                <a:ea typeface="Calibri"/>
                <a:cs typeface="Calibri"/>
                <a:sym typeface="Calibri"/>
              </a:rPr>
              <a:t>Koje</a:t>
            </a:r>
            <a:r>
              <a:rPr lang="en-US" sz="1200" i="1" dirty="0">
                <a:solidFill>
                  <a:srgbClr val="1D1D1B"/>
                </a:solidFill>
                <a:latin typeface="Calibri"/>
                <a:ea typeface="Calibri"/>
                <a:cs typeface="Calibri"/>
                <a:sym typeface="Calibri"/>
              </a:rPr>
              <a:t> </a:t>
            </a:r>
            <a:r>
              <a:rPr lang="en-US" sz="1200" i="1" dirty="0" err="1">
                <a:solidFill>
                  <a:srgbClr val="1D1D1B"/>
                </a:solidFill>
                <a:latin typeface="Calibri"/>
                <a:ea typeface="Calibri"/>
                <a:cs typeface="Calibri"/>
                <a:sym typeface="Calibri"/>
              </a:rPr>
              <a:t>specifične</a:t>
            </a:r>
            <a:r>
              <a:rPr lang="en-US" sz="1200" i="1" dirty="0">
                <a:solidFill>
                  <a:srgbClr val="1D1D1B"/>
                </a:solidFill>
                <a:latin typeface="Calibri"/>
                <a:ea typeface="Calibri"/>
                <a:cs typeface="Calibri"/>
                <a:sym typeface="Calibri"/>
              </a:rPr>
              <a:t> </a:t>
            </a:r>
            <a:r>
              <a:rPr lang="en-US" sz="1200" i="1" dirty="0" err="1">
                <a:solidFill>
                  <a:srgbClr val="1D1D1B"/>
                </a:solidFill>
                <a:latin typeface="Calibri"/>
                <a:ea typeface="Calibri"/>
                <a:cs typeface="Calibri"/>
                <a:sym typeface="Calibri"/>
              </a:rPr>
              <a:t>tema</a:t>
            </a:r>
            <a:r>
              <a:rPr lang="en-US" sz="1200" i="1" dirty="0">
                <a:solidFill>
                  <a:srgbClr val="1D1D1B"/>
                </a:solidFill>
                <a:latin typeface="Calibri"/>
                <a:ea typeface="Calibri"/>
                <a:cs typeface="Calibri"/>
                <a:sym typeface="Calibri"/>
              </a:rPr>
              <a:t> </a:t>
            </a:r>
            <a:r>
              <a:rPr lang="en-US" sz="1200" i="1" dirty="0" err="1">
                <a:solidFill>
                  <a:srgbClr val="1D1D1B"/>
                </a:solidFill>
                <a:latin typeface="Calibri"/>
                <a:ea typeface="Calibri"/>
                <a:cs typeface="Calibri"/>
                <a:sym typeface="Calibri"/>
              </a:rPr>
              <a:t>iz</a:t>
            </a:r>
            <a:r>
              <a:rPr lang="en-US" sz="1200" i="1" dirty="0">
                <a:solidFill>
                  <a:srgbClr val="1D1D1B"/>
                </a:solidFill>
                <a:latin typeface="Calibri"/>
                <a:ea typeface="Calibri"/>
                <a:cs typeface="Calibri"/>
                <a:sym typeface="Calibri"/>
              </a:rPr>
              <a:t> </a:t>
            </a:r>
            <a:r>
              <a:rPr lang="en-US" sz="1200" i="1" dirty="0" err="1">
                <a:solidFill>
                  <a:srgbClr val="1D1D1B"/>
                </a:solidFill>
                <a:latin typeface="Calibri"/>
                <a:ea typeface="Calibri"/>
                <a:cs typeface="Calibri"/>
                <a:sym typeface="Calibri"/>
              </a:rPr>
              <a:t>informatike</a:t>
            </a:r>
            <a:r>
              <a:rPr lang="en-US" sz="1200" i="1" dirty="0">
                <a:solidFill>
                  <a:srgbClr val="1D1D1B"/>
                </a:solidFill>
                <a:latin typeface="Calibri"/>
                <a:ea typeface="Calibri"/>
                <a:cs typeface="Calibri"/>
                <a:sym typeface="Calibri"/>
              </a:rPr>
              <a:t> </a:t>
            </a:r>
            <a:r>
              <a:rPr lang="en-US" sz="1200" i="1" dirty="0" err="1">
                <a:solidFill>
                  <a:srgbClr val="1D1D1B"/>
                </a:solidFill>
                <a:latin typeface="Calibri"/>
                <a:ea typeface="Calibri"/>
                <a:cs typeface="Calibri"/>
                <a:sym typeface="Calibri"/>
              </a:rPr>
              <a:t>učenicima</a:t>
            </a:r>
            <a:r>
              <a:rPr lang="en-US" sz="1200" i="1" dirty="0">
                <a:solidFill>
                  <a:srgbClr val="1D1D1B"/>
                </a:solidFill>
                <a:latin typeface="Calibri"/>
                <a:ea typeface="Calibri"/>
                <a:cs typeface="Calibri"/>
                <a:sym typeface="Calibri"/>
              </a:rPr>
              <a:t> </a:t>
            </a:r>
            <a:r>
              <a:rPr lang="en-US" sz="1200" i="1" dirty="0" err="1">
                <a:solidFill>
                  <a:srgbClr val="1D1D1B"/>
                </a:solidFill>
                <a:latin typeface="Calibri"/>
                <a:ea typeface="Calibri"/>
                <a:cs typeface="Calibri"/>
                <a:sym typeface="Calibri"/>
              </a:rPr>
              <a:t>najčešće</a:t>
            </a:r>
            <a:r>
              <a:rPr lang="en-US" sz="1200" i="1" dirty="0">
                <a:solidFill>
                  <a:srgbClr val="1D1D1B"/>
                </a:solidFill>
                <a:latin typeface="Calibri"/>
                <a:ea typeface="Calibri"/>
                <a:cs typeface="Calibri"/>
                <a:sym typeface="Calibri"/>
              </a:rPr>
              <a:t> </a:t>
            </a:r>
            <a:r>
              <a:rPr lang="en-US" sz="1200" i="1" dirty="0" err="1">
                <a:solidFill>
                  <a:srgbClr val="1D1D1B"/>
                </a:solidFill>
                <a:latin typeface="Calibri"/>
                <a:ea typeface="Calibri"/>
                <a:cs typeface="Calibri"/>
                <a:sym typeface="Calibri"/>
              </a:rPr>
              <a:t>zadaje</a:t>
            </a:r>
            <a:r>
              <a:rPr lang="en-US" sz="1200" i="1" dirty="0">
                <a:solidFill>
                  <a:srgbClr val="1D1D1B"/>
                </a:solidFill>
                <a:latin typeface="Calibri"/>
                <a:ea typeface="Calibri"/>
                <a:cs typeface="Calibri"/>
                <a:sym typeface="Calibri"/>
              </a:rPr>
              <a:t> </a:t>
            </a:r>
            <a:r>
              <a:rPr lang="en-US" sz="1200" i="1" dirty="0" err="1">
                <a:solidFill>
                  <a:srgbClr val="1D1D1B"/>
                </a:solidFill>
                <a:latin typeface="Calibri"/>
                <a:ea typeface="Calibri"/>
                <a:cs typeface="Calibri"/>
                <a:sym typeface="Calibri"/>
              </a:rPr>
              <a:t>probleme</a:t>
            </a:r>
            <a:r>
              <a:rPr lang="en-US" sz="1200" i="1" dirty="0">
                <a:solidFill>
                  <a:srgbClr val="1D1D1B"/>
                </a:solidFill>
                <a:latin typeface="Calibri"/>
                <a:ea typeface="Calibri"/>
                <a:cs typeface="Calibri"/>
                <a:sym typeface="Calibri"/>
              </a:rPr>
              <a:t>?</a:t>
            </a:r>
            <a:r>
              <a:rPr lang="hr-HR" sz="1200" i="1" dirty="0">
                <a:solidFill>
                  <a:srgbClr val="1D1D1B"/>
                </a:solidFill>
                <a:latin typeface="Calibri"/>
                <a:ea typeface="Calibri"/>
                <a:cs typeface="Calibri"/>
                <a:sym typeface="Calibri"/>
              </a:rPr>
              <a:t> </a:t>
            </a:r>
            <a:r>
              <a:rPr lang="hr" i="1" dirty="0"/>
              <a:t>(npr. lekcije apstraktnih algoritama, metode ocjenjivanja itd.)</a:t>
            </a:r>
            <a:endParaRPr i="1" dirty="0">
              <a:solidFill>
                <a:srgbClr val="1D1D1B"/>
              </a:solidFill>
            </a:endParaRPr>
          </a:p>
          <a:p>
            <a:pPr marL="457200" lvl="0" indent="-304800" algn="l" rtl="0">
              <a:lnSpc>
                <a:spcPct val="100000"/>
              </a:lnSpc>
              <a:spcBef>
                <a:spcPts val="0"/>
              </a:spcBef>
              <a:spcAft>
                <a:spcPts val="0"/>
              </a:spcAft>
              <a:buClr>
                <a:srgbClr val="1D1D1B"/>
              </a:buClr>
              <a:buSzPts val="1200"/>
              <a:buFont typeface="Calibri"/>
              <a:buChar char="●"/>
            </a:pPr>
            <a:r>
              <a:rPr lang="hr" i="1" dirty="0">
                <a:solidFill>
                  <a:srgbClr val="1D1D1B"/>
                </a:solidFill>
              </a:rPr>
              <a:t>Koje sistemske prepreke i dalje postoje? </a:t>
            </a:r>
            <a:r>
              <a:rPr lang="hr" i="1" dirty="0"/>
              <a:t>(npr. pristup kućnom računalu, rodni stereotipi u primjerima kurikuluma)</a:t>
            </a:r>
            <a:endParaRPr i="1" dirty="0"/>
          </a:p>
          <a:p>
            <a:pPr marL="0" lvl="0" indent="0" algn="l" rtl="0">
              <a:lnSpc>
                <a:spcPct val="100000"/>
              </a:lnSpc>
              <a:spcBef>
                <a:spcPts val="0"/>
              </a:spcBef>
              <a:spcAft>
                <a:spcPts val="0"/>
              </a:spcAft>
              <a:buNone/>
            </a:pPr>
            <a:endParaRPr i="1" dirty="0"/>
          </a:p>
          <a:p>
            <a:pPr marL="0" lvl="0" indent="0" algn="l" rtl="0">
              <a:lnSpc>
                <a:spcPct val="100000"/>
              </a:lnSpc>
              <a:spcBef>
                <a:spcPts val="0"/>
              </a:spcBef>
              <a:spcAft>
                <a:spcPts val="0"/>
              </a:spcAft>
              <a:buNone/>
            </a:pPr>
            <a:r>
              <a:rPr lang="hr" dirty="0"/>
              <a:t>Potaknite sudionike da budu konkretni!</a:t>
            </a:r>
            <a:endParaRPr dirty="0"/>
          </a:p>
          <a:p>
            <a:pPr marL="0" lvl="0" indent="0" algn="l" rtl="0">
              <a:lnSpc>
                <a:spcPct val="100000"/>
              </a:lnSpc>
              <a:spcBef>
                <a:spcPts val="0"/>
              </a:spcBef>
              <a:spcAft>
                <a:spcPts val="0"/>
              </a:spcAft>
              <a:buNone/>
            </a:pPr>
            <a:r>
              <a:rPr lang="hr" dirty="0"/>
              <a:t>Potaknite sudionike da razmisle o </a:t>
            </a:r>
            <a:r>
              <a:rPr lang="hr" b="1" dirty="0"/>
              <a:t>(1) obrascima koje su primijetili </a:t>
            </a:r>
            <a:r>
              <a:rPr lang="hr" dirty="0"/>
              <a:t>i </a:t>
            </a:r>
            <a:r>
              <a:rPr lang="hr" b="1" dirty="0"/>
              <a:t>(2) preprekama koje nadilaze samo interes.</a:t>
            </a:r>
            <a:endParaRPr b="1" dirty="0"/>
          </a:p>
          <a:p>
            <a:pPr marL="0" lvl="0" indent="0" algn="l" rtl="0">
              <a:lnSpc>
                <a:spcPct val="100000"/>
              </a:lnSpc>
              <a:spcBef>
                <a:spcPts val="0"/>
              </a:spcBef>
              <a:spcAft>
                <a:spcPts val="0"/>
              </a:spcAft>
              <a:buNone/>
            </a:pPr>
            <a:endParaRPr b="1" dirty="0"/>
          </a:p>
          <a:p>
            <a:pPr marL="0" lvl="0" indent="0" algn="l" rtl="0">
              <a:lnSpc>
                <a:spcPct val="100000"/>
              </a:lnSpc>
              <a:spcBef>
                <a:spcPts val="0"/>
              </a:spcBef>
              <a:spcAft>
                <a:spcPts val="0"/>
              </a:spcAft>
              <a:buNone/>
            </a:pPr>
            <a:r>
              <a:rPr lang="hr" dirty="0"/>
              <a:t>Ne zaboravite dati podsjetnik za vrijeme. Ako netko zapne, možete predložiti da razmisli o sadržaju lekcije, grupnoj dinamici ili resursima.</a:t>
            </a:r>
            <a:endParaRPr dirty="0"/>
          </a:p>
          <a:p>
            <a:pPr marL="0" lvl="0" indent="0" algn="l" rtl="0">
              <a:lnSpc>
                <a:spcPct val="100000"/>
              </a:lnSpc>
              <a:spcBef>
                <a:spcPts val="0"/>
              </a:spcBef>
              <a:spcAft>
                <a:spcPts val="0"/>
              </a:spcAft>
              <a:buNone/>
            </a:pPr>
            <a:endParaRPr b="1" i="1" dirty="0"/>
          </a:p>
          <a:p>
            <a:pPr marL="0" lvl="0" indent="0" algn="l" rtl="0">
              <a:lnSpc>
                <a:spcPct val="100000"/>
              </a:lnSpc>
              <a:spcBef>
                <a:spcPts val="0"/>
              </a:spcBef>
              <a:spcAft>
                <a:spcPts val="0"/>
              </a:spcAft>
              <a:buNone/>
            </a:pPr>
            <a:r>
              <a:rPr lang="hr" dirty="0">
                <a:solidFill>
                  <a:srgbClr val="1D1D1B"/>
                </a:solidFill>
              </a:rPr>
              <a:t>Nakon što identificiraju svoje izazove, učitelji stavljaju svoje bilješke na ploču, grupirajući slične stavke dok grupa traži ponavljajuće obrasce i iznenađujuće praznine. Ove  bilješke bit će osnova za pitanja za akcijsko istraživanje učitelja.</a:t>
            </a:r>
            <a:endParaRPr dirty="0">
              <a:solidFill>
                <a:srgbClr val="1D1D1B"/>
              </a:solidFill>
            </a:endParaRPr>
          </a:p>
        </p:txBody>
      </p:sp>
      <p:sp>
        <p:nvSpPr>
          <p:cNvPr id="217" name="Google Shape;21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3434cfbfa7c_0_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 name="Google Shape;225;g3434cfbfa7c_0_3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hr" dirty="0"/>
              <a:t>Sada kada su učitelji identificirali dva ili tri izazova, imaju 15 minuta da razmisle o svakom od njih i odgovore na sljedeća pitanja. Zapisuju svoje odgovore.</a:t>
            </a:r>
            <a:endParaRPr dirty="0"/>
          </a:p>
          <a:p>
            <a:pPr marL="0" lvl="0" indent="0" algn="l" rtl="0">
              <a:lnSpc>
                <a:spcPct val="100000"/>
              </a:lnSpc>
              <a:spcBef>
                <a:spcPts val="1000"/>
              </a:spcBef>
              <a:spcAft>
                <a:spcPts val="0"/>
              </a:spcAft>
              <a:buNone/>
            </a:pPr>
            <a:r>
              <a:rPr lang="en-US" sz="1200" b="1" dirty="0">
                <a:solidFill>
                  <a:schemeClr val="dk1"/>
                </a:solidFill>
              </a:rPr>
              <a:t>VAŽNOST</a:t>
            </a:r>
            <a:r>
              <a:rPr lang="en-US" sz="1200" dirty="0">
                <a:solidFill>
                  <a:schemeClr val="dk1"/>
                </a:solidFill>
              </a:rPr>
              <a:t>: </a:t>
            </a:r>
            <a:r>
              <a:rPr lang="en-US" sz="1200" dirty="0" err="1">
                <a:solidFill>
                  <a:schemeClr val="dk1"/>
                </a:solidFill>
              </a:rPr>
              <a:t>Zašto</a:t>
            </a:r>
            <a:r>
              <a:rPr lang="en-US" sz="1200" dirty="0">
                <a:solidFill>
                  <a:schemeClr val="dk1"/>
                </a:solidFill>
              </a:rPr>
              <a:t> je </a:t>
            </a:r>
            <a:r>
              <a:rPr lang="en-US" sz="1200" dirty="0" err="1">
                <a:solidFill>
                  <a:schemeClr val="dk1"/>
                </a:solidFill>
              </a:rPr>
              <a:t>ovaj</a:t>
            </a:r>
            <a:r>
              <a:rPr lang="en-US" sz="1200" dirty="0">
                <a:solidFill>
                  <a:schemeClr val="dk1"/>
                </a:solidFill>
              </a:rPr>
              <a:t> </a:t>
            </a:r>
            <a:r>
              <a:rPr lang="en-US" sz="1200" dirty="0" err="1">
                <a:solidFill>
                  <a:schemeClr val="dk1"/>
                </a:solidFill>
              </a:rPr>
              <a:t>izazov</a:t>
            </a:r>
            <a:r>
              <a:rPr lang="en-US" sz="1200" dirty="0">
                <a:solidFill>
                  <a:schemeClr val="dk1"/>
                </a:solidFill>
              </a:rPr>
              <a:t> </a:t>
            </a:r>
            <a:r>
              <a:rPr lang="en-US" sz="1200" dirty="0" err="1">
                <a:solidFill>
                  <a:schemeClr val="dk1"/>
                </a:solidFill>
              </a:rPr>
              <a:t>važan</a:t>
            </a:r>
            <a:r>
              <a:rPr lang="en-US" sz="1200" dirty="0">
                <a:solidFill>
                  <a:schemeClr val="dk1"/>
                </a:solidFill>
              </a:rPr>
              <a:t>?</a:t>
            </a:r>
          </a:p>
          <a:p>
            <a:pPr marL="0" lvl="0" indent="0" algn="l" rtl="0">
              <a:lnSpc>
                <a:spcPct val="100000"/>
              </a:lnSpc>
              <a:spcBef>
                <a:spcPts val="1000"/>
              </a:spcBef>
              <a:spcAft>
                <a:spcPts val="0"/>
              </a:spcAft>
              <a:buNone/>
            </a:pPr>
            <a:r>
              <a:rPr lang="en-US" sz="1200" b="1" dirty="0">
                <a:solidFill>
                  <a:schemeClr val="dk1"/>
                </a:solidFill>
              </a:rPr>
              <a:t>UZROK</a:t>
            </a:r>
            <a:r>
              <a:rPr lang="en-US" sz="1200" dirty="0">
                <a:solidFill>
                  <a:schemeClr val="dk1"/>
                </a:solidFill>
              </a:rPr>
              <a:t>: Koji je </a:t>
            </a:r>
            <a:r>
              <a:rPr lang="en-US" sz="1200" dirty="0" err="1">
                <a:solidFill>
                  <a:schemeClr val="dk1"/>
                </a:solidFill>
              </a:rPr>
              <a:t>temeljni</a:t>
            </a:r>
            <a:r>
              <a:rPr lang="en-US" sz="1200" dirty="0">
                <a:solidFill>
                  <a:schemeClr val="dk1"/>
                </a:solidFill>
              </a:rPr>
              <a:t> </a:t>
            </a:r>
            <a:r>
              <a:rPr lang="en-US" sz="1200" dirty="0" err="1">
                <a:solidFill>
                  <a:schemeClr val="dk1"/>
                </a:solidFill>
              </a:rPr>
              <a:t>izazov</a:t>
            </a:r>
            <a:r>
              <a:rPr lang="en-US" sz="1200" dirty="0">
                <a:solidFill>
                  <a:schemeClr val="dk1"/>
                </a:solidFill>
              </a:rPr>
              <a:t> </a:t>
            </a:r>
            <a:r>
              <a:rPr lang="en-US" sz="1200" dirty="0" err="1">
                <a:solidFill>
                  <a:schemeClr val="dk1"/>
                </a:solidFill>
              </a:rPr>
              <a:t>ili</a:t>
            </a:r>
            <a:r>
              <a:rPr lang="en-US" sz="1200" dirty="0">
                <a:solidFill>
                  <a:schemeClr val="dk1"/>
                </a:solidFill>
              </a:rPr>
              <a:t> </a:t>
            </a:r>
            <a:r>
              <a:rPr lang="en-US" sz="1200" dirty="0" err="1">
                <a:solidFill>
                  <a:schemeClr val="dk1"/>
                </a:solidFill>
              </a:rPr>
              <a:t>uzrok</a:t>
            </a:r>
            <a:r>
              <a:rPr lang="en-US" sz="1200" dirty="0">
                <a:solidFill>
                  <a:schemeClr val="dk1"/>
                </a:solidFill>
              </a:rPr>
              <a:t> </a:t>
            </a:r>
            <a:r>
              <a:rPr lang="en-US" sz="1200" dirty="0" err="1">
                <a:solidFill>
                  <a:schemeClr val="dk1"/>
                </a:solidFill>
              </a:rPr>
              <a:t>problema</a:t>
            </a:r>
            <a:r>
              <a:rPr lang="en-US" sz="1200" dirty="0">
                <a:solidFill>
                  <a:schemeClr val="dk1"/>
                </a:solidFill>
              </a:rPr>
              <a:t>?</a:t>
            </a:r>
          </a:p>
          <a:p>
            <a:pPr marL="0" lvl="0" indent="0" algn="l" rtl="0">
              <a:lnSpc>
                <a:spcPct val="100000"/>
              </a:lnSpc>
              <a:spcBef>
                <a:spcPts val="1000"/>
              </a:spcBef>
              <a:spcAft>
                <a:spcPts val="0"/>
              </a:spcAft>
              <a:buNone/>
            </a:pPr>
            <a:r>
              <a:rPr lang="en-US" sz="1200" b="1" dirty="0">
                <a:solidFill>
                  <a:schemeClr val="dk1"/>
                </a:solidFill>
              </a:rPr>
              <a:t>PROŠLI EKSPERIMENTI</a:t>
            </a:r>
            <a:r>
              <a:rPr lang="en-US" sz="1200" dirty="0">
                <a:solidFill>
                  <a:schemeClr val="dk1"/>
                </a:solidFill>
              </a:rPr>
              <a:t>: </a:t>
            </a:r>
            <a:r>
              <a:rPr lang="en-US" sz="1200" dirty="0" err="1">
                <a:solidFill>
                  <a:schemeClr val="dk1"/>
                </a:solidFill>
              </a:rPr>
              <a:t>Što</a:t>
            </a:r>
            <a:r>
              <a:rPr lang="en-US" sz="1200" dirty="0">
                <a:solidFill>
                  <a:schemeClr val="dk1"/>
                </a:solidFill>
              </a:rPr>
              <a:t> </a:t>
            </a:r>
            <a:r>
              <a:rPr lang="en-US" sz="1200" dirty="0" err="1">
                <a:solidFill>
                  <a:schemeClr val="dk1"/>
                </a:solidFill>
              </a:rPr>
              <a:t>sam</a:t>
            </a:r>
            <a:r>
              <a:rPr lang="en-US" sz="1200" dirty="0">
                <a:solidFill>
                  <a:schemeClr val="dk1"/>
                </a:solidFill>
              </a:rPr>
              <a:t> </a:t>
            </a:r>
            <a:r>
              <a:rPr lang="en-US" sz="1200" dirty="0" err="1">
                <a:solidFill>
                  <a:schemeClr val="dk1"/>
                </a:solidFill>
              </a:rPr>
              <a:t>već</a:t>
            </a:r>
            <a:r>
              <a:rPr lang="en-US" sz="1200" dirty="0">
                <a:solidFill>
                  <a:schemeClr val="dk1"/>
                </a:solidFill>
              </a:rPr>
              <a:t> </a:t>
            </a:r>
            <a:r>
              <a:rPr lang="en-US" sz="1200" dirty="0" err="1">
                <a:solidFill>
                  <a:schemeClr val="dk1"/>
                </a:solidFill>
              </a:rPr>
              <a:t>pokušao</a:t>
            </a:r>
            <a:r>
              <a:rPr lang="en-US" sz="1200" dirty="0">
                <a:solidFill>
                  <a:schemeClr val="dk1"/>
                </a:solidFill>
              </a:rPr>
              <a:t>/la? </a:t>
            </a:r>
            <a:r>
              <a:rPr lang="en-US" sz="1200" dirty="0" err="1">
                <a:solidFill>
                  <a:schemeClr val="dk1"/>
                </a:solidFill>
              </a:rPr>
              <a:t>Što</a:t>
            </a:r>
            <a:r>
              <a:rPr lang="en-US" sz="1200" dirty="0">
                <a:solidFill>
                  <a:schemeClr val="dk1"/>
                </a:solidFill>
              </a:rPr>
              <a:t> je </a:t>
            </a:r>
            <a:r>
              <a:rPr lang="en-US" sz="1200" dirty="0" err="1">
                <a:solidFill>
                  <a:schemeClr val="dk1"/>
                </a:solidFill>
              </a:rPr>
              <a:t>uspjelo</a:t>
            </a:r>
            <a:r>
              <a:rPr lang="en-US" sz="1200" dirty="0">
                <a:solidFill>
                  <a:schemeClr val="dk1"/>
                </a:solidFill>
              </a:rPr>
              <a:t>/</a:t>
            </a:r>
            <a:r>
              <a:rPr lang="en-US" sz="1200" dirty="0" err="1">
                <a:solidFill>
                  <a:schemeClr val="dk1"/>
                </a:solidFill>
              </a:rPr>
              <a:t>nije</a:t>
            </a:r>
            <a:r>
              <a:rPr lang="en-US" sz="1200" dirty="0">
                <a:solidFill>
                  <a:schemeClr val="dk1"/>
                </a:solidFill>
              </a:rPr>
              <a:t> </a:t>
            </a:r>
            <a:r>
              <a:rPr lang="en-US" sz="1200" dirty="0" err="1">
                <a:solidFill>
                  <a:schemeClr val="dk1"/>
                </a:solidFill>
              </a:rPr>
              <a:t>uspjelo</a:t>
            </a:r>
            <a:r>
              <a:rPr lang="en-US" sz="1200" dirty="0">
                <a:solidFill>
                  <a:schemeClr val="dk1"/>
                </a:solidFill>
              </a:rPr>
              <a:t>?</a:t>
            </a:r>
          </a:p>
          <a:p>
            <a:pPr marL="0" lvl="0" indent="0" algn="l" rtl="0">
              <a:lnSpc>
                <a:spcPct val="100000"/>
              </a:lnSpc>
              <a:spcBef>
                <a:spcPts val="1000"/>
              </a:spcBef>
              <a:spcAft>
                <a:spcPts val="0"/>
              </a:spcAft>
              <a:buNone/>
            </a:pPr>
            <a:r>
              <a:rPr lang="en-US" sz="1200" b="1" dirty="0">
                <a:solidFill>
                  <a:schemeClr val="dk1"/>
                </a:solidFill>
              </a:rPr>
              <a:t>PRILAGOĐAVANJE: </a:t>
            </a:r>
            <a:r>
              <a:rPr lang="en-US" sz="1200" dirty="0" err="1">
                <a:solidFill>
                  <a:schemeClr val="dk1"/>
                </a:solidFill>
              </a:rPr>
              <a:t>Mogu</a:t>
            </a:r>
            <a:r>
              <a:rPr lang="en-US" sz="1200" dirty="0">
                <a:solidFill>
                  <a:schemeClr val="dk1"/>
                </a:solidFill>
              </a:rPr>
              <a:t> li to </a:t>
            </a:r>
            <a:r>
              <a:rPr lang="en-US" sz="1200" dirty="0" err="1">
                <a:solidFill>
                  <a:schemeClr val="dk1"/>
                </a:solidFill>
              </a:rPr>
              <a:t>riješiti</a:t>
            </a:r>
            <a:r>
              <a:rPr lang="en-US" sz="1200" dirty="0">
                <a:solidFill>
                  <a:schemeClr val="dk1"/>
                </a:solidFill>
              </a:rPr>
              <a:t> </a:t>
            </a:r>
            <a:r>
              <a:rPr lang="en-US" sz="1200" dirty="0" err="1">
                <a:solidFill>
                  <a:schemeClr val="dk1"/>
                </a:solidFill>
              </a:rPr>
              <a:t>prilagodbom</a:t>
            </a:r>
            <a:r>
              <a:rPr lang="en-US" sz="1200" dirty="0">
                <a:solidFill>
                  <a:schemeClr val="dk1"/>
                </a:solidFill>
              </a:rPr>
              <a:t> </a:t>
            </a:r>
            <a:r>
              <a:rPr lang="en-US" sz="1200" dirty="0" err="1">
                <a:solidFill>
                  <a:schemeClr val="dk1"/>
                </a:solidFill>
              </a:rPr>
              <a:t>svog</a:t>
            </a:r>
            <a:r>
              <a:rPr lang="en-US" sz="1200" dirty="0">
                <a:solidFill>
                  <a:schemeClr val="dk1"/>
                </a:solidFill>
              </a:rPr>
              <a:t> </a:t>
            </a:r>
            <a:r>
              <a:rPr lang="en-US" sz="1200" dirty="0" err="1">
                <a:solidFill>
                  <a:schemeClr val="dk1"/>
                </a:solidFill>
              </a:rPr>
              <a:t>pristupa</a:t>
            </a:r>
            <a:r>
              <a:rPr lang="en-US" sz="1200" dirty="0">
                <a:solidFill>
                  <a:schemeClr val="dk1"/>
                </a:solidFill>
              </a:rPr>
              <a:t> (</a:t>
            </a:r>
            <a:r>
              <a:rPr lang="en-US" sz="1200" dirty="0" err="1">
                <a:solidFill>
                  <a:schemeClr val="dk1"/>
                </a:solidFill>
              </a:rPr>
              <a:t>tj</a:t>
            </a:r>
            <a:r>
              <a:rPr lang="en-US" sz="1200" dirty="0">
                <a:solidFill>
                  <a:schemeClr val="dk1"/>
                </a:solidFill>
              </a:rPr>
              <a:t>. </a:t>
            </a:r>
            <a:r>
              <a:rPr lang="en-US" sz="1200" dirty="0" err="1">
                <a:solidFill>
                  <a:schemeClr val="dk1"/>
                </a:solidFill>
              </a:rPr>
              <a:t>strategijama</a:t>
            </a:r>
            <a:r>
              <a:rPr lang="en-US" sz="1200" dirty="0">
                <a:solidFill>
                  <a:schemeClr val="dk1"/>
                </a:solidFill>
              </a:rPr>
              <a:t> </a:t>
            </a:r>
            <a:r>
              <a:rPr lang="en-US" sz="1200" dirty="0" err="1">
                <a:solidFill>
                  <a:schemeClr val="dk1"/>
                </a:solidFill>
              </a:rPr>
              <a:t>poučavanja</a:t>
            </a:r>
            <a:r>
              <a:rPr lang="en-US" sz="1200" dirty="0">
                <a:solidFill>
                  <a:schemeClr val="dk1"/>
                </a:solidFill>
              </a:rPr>
              <a:t>, ne </a:t>
            </a:r>
            <a:r>
              <a:rPr lang="en-US" sz="1200" dirty="0" err="1">
                <a:solidFill>
                  <a:schemeClr val="dk1"/>
                </a:solidFill>
              </a:rPr>
              <a:t>samo</a:t>
            </a:r>
            <a:r>
              <a:rPr lang="en-US" sz="1200" dirty="0">
                <a:solidFill>
                  <a:schemeClr val="dk1"/>
                </a:solidFill>
              </a:rPr>
              <a:t> </a:t>
            </a:r>
            <a:r>
              <a:rPr lang="en-US" sz="1200" dirty="0" err="1">
                <a:solidFill>
                  <a:schemeClr val="dk1"/>
                </a:solidFill>
              </a:rPr>
              <a:t>promjenama</a:t>
            </a:r>
            <a:r>
              <a:rPr lang="en-US" sz="1200" dirty="0">
                <a:solidFill>
                  <a:schemeClr val="dk1"/>
                </a:solidFill>
              </a:rPr>
              <a:t> </a:t>
            </a:r>
            <a:r>
              <a:rPr lang="en-US" sz="1200" dirty="0" err="1">
                <a:solidFill>
                  <a:schemeClr val="dk1"/>
                </a:solidFill>
              </a:rPr>
              <a:t>politika</a:t>
            </a:r>
            <a:r>
              <a:rPr lang="en-US" sz="1200" dirty="0">
                <a:solidFill>
                  <a:schemeClr val="dk1"/>
                </a:solidFill>
              </a:rPr>
              <a:t>)?</a:t>
            </a:r>
          </a:p>
          <a:p>
            <a:pPr marL="0" lvl="0" indent="0" algn="l" rtl="0">
              <a:lnSpc>
                <a:spcPct val="100000"/>
              </a:lnSpc>
              <a:spcBef>
                <a:spcPts val="1000"/>
              </a:spcBef>
              <a:spcAft>
                <a:spcPts val="0"/>
              </a:spcAft>
              <a:buNone/>
            </a:pPr>
            <a:r>
              <a:rPr lang="en-US" sz="1200" b="1" dirty="0">
                <a:solidFill>
                  <a:schemeClr val="dk1"/>
                </a:solidFill>
              </a:rPr>
              <a:t>INTERSEKCIJA: </a:t>
            </a:r>
            <a:r>
              <a:rPr lang="en-US" sz="1200" dirty="0" err="1">
                <a:solidFill>
                  <a:schemeClr val="dk1"/>
                </a:solidFill>
              </a:rPr>
              <a:t>Utječe</a:t>
            </a:r>
            <a:r>
              <a:rPr lang="en-US" sz="1200" dirty="0">
                <a:solidFill>
                  <a:schemeClr val="dk1"/>
                </a:solidFill>
              </a:rPr>
              <a:t> li </a:t>
            </a:r>
            <a:r>
              <a:rPr lang="en-US" sz="1200" dirty="0" err="1">
                <a:solidFill>
                  <a:schemeClr val="dk1"/>
                </a:solidFill>
              </a:rPr>
              <a:t>zadani</a:t>
            </a:r>
            <a:r>
              <a:rPr lang="en-US" sz="1200" dirty="0">
                <a:solidFill>
                  <a:schemeClr val="dk1"/>
                </a:solidFill>
              </a:rPr>
              <a:t> </a:t>
            </a:r>
            <a:r>
              <a:rPr lang="en-US" sz="1200" dirty="0" err="1">
                <a:solidFill>
                  <a:schemeClr val="dk1"/>
                </a:solidFill>
              </a:rPr>
              <a:t>izazov</a:t>
            </a:r>
            <a:r>
              <a:rPr lang="en-US" sz="1200" dirty="0">
                <a:solidFill>
                  <a:schemeClr val="dk1"/>
                </a:solidFill>
              </a:rPr>
              <a:t> </a:t>
            </a:r>
            <a:r>
              <a:rPr lang="en-US" sz="1200" dirty="0" err="1">
                <a:solidFill>
                  <a:schemeClr val="dk1"/>
                </a:solidFill>
              </a:rPr>
              <a:t>nepravedno</a:t>
            </a:r>
            <a:r>
              <a:rPr lang="en-US" sz="1200" dirty="0">
                <a:solidFill>
                  <a:schemeClr val="dk1"/>
                </a:solidFill>
              </a:rPr>
              <a:t> </a:t>
            </a:r>
            <a:r>
              <a:rPr lang="en-US" sz="1200" dirty="0" err="1">
                <a:solidFill>
                  <a:schemeClr val="dk1"/>
                </a:solidFill>
              </a:rPr>
              <a:t>na</a:t>
            </a:r>
            <a:r>
              <a:rPr lang="en-US" sz="1200" dirty="0">
                <a:solidFill>
                  <a:schemeClr val="dk1"/>
                </a:solidFill>
              </a:rPr>
              <a:t> </a:t>
            </a:r>
            <a:r>
              <a:rPr lang="en-US" sz="1200" dirty="0" err="1">
                <a:solidFill>
                  <a:schemeClr val="dk1"/>
                </a:solidFill>
              </a:rPr>
              <a:t>određene</a:t>
            </a:r>
            <a:r>
              <a:rPr lang="en-US" sz="1200" dirty="0">
                <a:solidFill>
                  <a:schemeClr val="dk1"/>
                </a:solidFill>
              </a:rPr>
              <a:t> </a:t>
            </a:r>
            <a:r>
              <a:rPr lang="en-US" sz="1200" dirty="0" err="1">
                <a:solidFill>
                  <a:schemeClr val="dk1"/>
                </a:solidFill>
              </a:rPr>
              <a:t>skupine</a:t>
            </a:r>
            <a:r>
              <a:rPr lang="en-US" sz="1200" dirty="0">
                <a:solidFill>
                  <a:schemeClr val="dk1"/>
                </a:solidFill>
              </a:rPr>
              <a:t> </a:t>
            </a:r>
            <a:r>
              <a:rPr lang="en-US" sz="1200" dirty="0" err="1">
                <a:solidFill>
                  <a:schemeClr val="dk1"/>
                </a:solidFill>
              </a:rPr>
              <a:t>učenika</a:t>
            </a:r>
            <a:r>
              <a:rPr lang="en-US" sz="1200" dirty="0">
                <a:solidFill>
                  <a:schemeClr val="dk1"/>
                </a:solidFill>
              </a:rPr>
              <a:t> </a:t>
            </a:r>
            <a:r>
              <a:rPr lang="en-US" sz="1200" dirty="0" err="1">
                <a:solidFill>
                  <a:schemeClr val="dk1"/>
                </a:solidFill>
              </a:rPr>
              <a:t>na</a:t>
            </a:r>
            <a:r>
              <a:rPr lang="en-US" sz="1200" dirty="0">
                <a:solidFill>
                  <a:schemeClr val="dk1"/>
                </a:solidFill>
              </a:rPr>
              <a:t> </a:t>
            </a:r>
            <a:r>
              <a:rPr lang="en-US" sz="1200" dirty="0" err="1">
                <a:solidFill>
                  <a:schemeClr val="dk1"/>
                </a:solidFill>
              </a:rPr>
              <a:t>temelju</a:t>
            </a:r>
            <a:r>
              <a:rPr lang="en-US" sz="1200" dirty="0">
                <a:solidFill>
                  <a:schemeClr val="dk1"/>
                </a:solidFill>
              </a:rPr>
              <a:t> </a:t>
            </a:r>
            <a:r>
              <a:rPr lang="en-US" sz="1200" dirty="0" err="1">
                <a:solidFill>
                  <a:schemeClr val="dk1"/>
                </a:solidFill>
              </a:rPr>
              <a:t>presjeka</a:t>
            </a:r>
            <a:r>
              <a:rPr lang="en-US" sz="1200" dirty="0">
                <a:solidFill>
                  <a:schemeClr val="dk1"/>
                </a:solidFill>
              </a:rPr>
              <a:t> </a:t>
            </a:r>
            <a:r>
              <a:rPr lang="en-US" sz="1200" dirty="0" err="1">
                <a:solidFill>
                  <a:schemeClr val="dk1"/>
                </a:solidFill>
              </a:rPr>
              <a:t>njihovih</a:t>
            </a:r>
            <a:r>
              <a:rPr lang="en-US" sz="1200" dirty="0">
                <a:solidFill>
                  <a:schemeClr val="dk1"/>
                </a:solidFill>
              </a:rPr>
              <a:t> </a:t>
            </a:r>
            <a:r>
              <a:rPr lang="en-US" sz="1200" dirty="0" err="1">
                <a:solidFill>
                  <a:schemeClr val="dk1"/>
                </a:solidFill>
              </a:rPr>
              <a:t>jedinstvenih</a:t>
            </a:r>
            <a:r>
              <a:rPr lang="en-US" sz="1200" dirty="0">
                <a:solidFill>
                  <a:schemeClr val="dk1"/>
                </a:solidFill>
              </a:rPr>
              <a:t> </a:t>
            </a:r>
            <a:r>
              <a:rPr lang="en-US" sz="1200" dirty="0" err="1">
                <a:solidFill>
                  <a:schemeClr val="dk1"/>
                </a:solidFill>
              </a:rPr>
              <a:t>identitetskih</a:t>
            </a:r>
            <a:r>
              <a:rPr lang="en-US" sz="1200" dirty="0">
                <a:solidFill>
                  <a:schemeClr val="dk1"/>
                </a:solidFill>
              </a:rPr>
              <a:t> </a:t>
            </a:r>
            <a:r>
              <a:rPr lang="en-US" sz="1200" dirty="0" err="1">
                <a:solidFill>
                  <a:schemeClr val="dk1"/>
                </a:solidFill>
              </a:rPr>
              <a:t>karakteristika</a:t>
            </a:r>
            <a:r>
              <a:rPr lang="en-US" sz="1200" dirty="0">
                <a:solidFill>
                  <a:schemeClr val="dk1"/>
                </a:solidFill>
              </a:rPr>
              <a:t> (</a:t>
            </a:r>
            <a:r>
              <a:rPr lang="en-US" sz="1200" dirty="0" err="1">
                <a:solidFill>
                  <a:schemeClr val="dk1"/>
                </a:solidFill>
              </a:rPr>
              <a:t>tj</a:t>
            </a:r>
            <a:r>
              <a:rPr lang="en-US" sz="1200" dirty="0">
                <a:solidFill>
                  <a:schemeClr val="dk1"/>
                </a:solidFill>
              </a:rPr>
              <a:t>. problem </a:t>
            </a:r>
            <a:r>
              <a:rPr lang="en-US" sz="1200" dirty="0" err="1">
                <a:solidFill>
                  <a:schemeClr val="dk1"/>
                </a:solidFill>
              </a:rPr>
              <a:t>nesrazmjerno</a:t>
            </a:r>
            <a:r>
              <a:rPr lang="en-US" sz="1200" dirty="0">
                <a:solidFill>
                  <a:schemeClr val="dk1"/>
                </a:solidFill>
              </a:rPr>
              <a:t> </a:t>
            </a:r>
            <a:r>
              <a:rPr lang="en-US" sz="1200" dirty="0" err="1">
                <a:solidFill>
                  <a:schemeClr val="dk1"/>
                </a:solidFill>
              </a:rPr>
              <a:t>utječe</a:t>
            </a:r>
            <a:r>
              <a:rPr lang="en-US" sz="1200" dirty="0">
                <a:solidFill>
                  <a:schemeClr val="dk1"/>
                </a:solidFill>
              </a:rPr>
              <a:t> </a:t>
            </a:r>
            <a:r>
              <a:rPr lang="en-US" sz="1200" dirty="0" err="1">
                <a:solidFill>
                  <a:schemeClr val="dk1"/>
                </a:solidFill>
              </a:rPr>
              <a:t>na</a:t>
            </a:r>
            <a:r>
              <a:rPr lang="en-US" sz="1200" dirty="0">
                <a:solidFill>
                  <a:schemeClr val="dk1"/>
                </a:solidFill>
              </a:rPr>
              <a:t> </a:t>
            </a:r>
            <a:r>
              <a:rPr lang="en-US" sz="1200" dirty="0" err="1">
                <a:solidFill>
                  <a:schemeClr val="dk1"/>
                </a:solidFill>
              </a:rPr>
              <a:t>marginalizirane</a:t>
            </a:r>
            <a:r>
              <a:rPr lang="en-US" sz="1200" dirty="0">
                <a:solidFill>
                  <a:schemeClr val="dk1"/>
                </a:solidFill>
              </a:rPr>
              <a:t> </a:t>
            </a:r>
            <a:r>
              <a:rPr lang="en-US" sz="1200" dirty="0" err="1">
                <a:solidFill>
                  <a:schemeClr val="dk1"/>
                </a:solidFill>
              </a:rPr>
              <a:t>skupine</a:t>
            </a:r>
            <a:r>
              <a:rPr lang="en-US" sz="1200" dirty="0">
                <a:solidFill>
                  <a:schemeClr val="dk1"/>
                </a:solidFill>
              </a:rPr>
              <a:t>)?</a:t>
            </a:r>
          </a:p>
          <a:p>
            <a:pPr marL="0" lvl="0" indent="0" algn="l" rtl="0">
              <a:lnSpc>
                <a:spcPct val="100000"/>
              </a:lnSpc>
              <a:spcBef>
                <a:spcPts val="1000"/>
              </a:spcBef>
              <a:spcAft>
                <a:spcPts val="0"/>
              </a:spcAft>
              <a:buNone/>
            </a:pPr>
            <a:r>
              <a:rPr lang="en-US" sz="1200" b="1" dirty="0">
                <a:solidFill>
                  <a:schemeClr val="dk1"/>
                </a:solidFill>
              </a:rPr>
              <a:t>PRETPOSTAVKE: </a:t>
            </a:r>
            <a:r>
              <a:rPr lang="en-US" sz="1200" dirty="0" err="1">
                <a:solidFill>
                  <a:schemeClr val="dk1"/>
                </a:solidFill>
              </a:rPr>
              <a:t>Koje</a:t>
            </a:r>
            <a:r>
              <a:rPr lang="en-US" sz="1200" dirty="0">
                <a:solidFill>
                  <a:schemeClr val="dk1"/>
                </a:solidFill>
              </a:rPr>
              <a:t> </a:t>
            </a:r>
            <a:r>
              <a:rPr lang="en-US" sz="1200" dirty="0" err="1">
                <a:solidFill>
                  <a:schemeClr val="dk1"/>
                </a:solidFill>
              </a:rPr>
              <a:t>pretpostavke</a:t>
            </a:r>
            <a:r>
              <a:rPr lang="en-US" sz="1200" dirty="0">
                <a:solidFill>
                  <a:schemeClr val="dk1"/>
                </a:solidFill>
              </a:rPr>
              <a:t> imam?</a:t>
            </a:r>
          </a:p>
          <a:p>
            <a:pPr marL="0" lvl="0" indent="0" algn="l" rtl="0">
              <a:spcBef>
                <a:spcPts val="1000"/>
              </a:spcBef>
              <a:spcAft>
                <a:spcPts val="0"/>
              </a:spcAft>
              <a:buClr>
                <a:schemeClr val="dk1"/>
              </a:buClr>
              <a:buSzPts val="1100"/>
              <a:buFont typeface="Arial"/>
              <a:buNone/>
            </a:pPr>
            <a:r>
              <a:rPr lang="hr" dirty="0">
                <a:solidFill>
                  <a:srgbClr val="1D1D1B"/>
                </a:solidFill>
              </a:rPr>
              <a:t>Čuvaju svoje bilješke za kasnije!</a:t>
            </a:r>
            <a:endParaRPr dirty="0">
              <a:solidFill>
                <a:srgbClr val="1D1D1B"/>
              </a:solidFill>
            </a:endParaRPr>
          </a:p>
          <a:p>
            <a:pPr marL="0" lvl="0" indent="0" algn="l" rtl="0">
              <a:lnSpc>
                <a:spcPct val="90000"/>
              </a:lnSpc>
              <a:spcBef>
                <a:spcPts val="1000"/>
              </a:spcBef>
              <a:spcAft>
                <a:spcPts val="0"/>
              </a:spcAft>
              <a:buClr>
                <a:schemeClr val="dk1"/>
              </a:buClr>
              <a:buSzPts val="1100"/>
              <a:buFont typeface="Arial"/>
              <a:buNone/>
            </a:pPr>
            <a:endParaRPr sz="1800" dirty="0">
              <a:solidFill>
                <a:srgbClr val="2B454E"/>
              </a:solidFill>
            </a:endParaRPr>
          </a:p>
          <a:p>
            <a:pPr marL="0" lvl="0" indent="0" algn="l" rtl="0">
              <a:spcBef>
                <a:spcPts val="0"/>
              </a:spcBef>
              <a:spcAft>
                <a:spcPts val="0"/>
              </a:spcAft>
              <a:buNone/>
            </a:pPr>
            <a:endParaRPr dirty="0"/>
          </a:p>
        </p:txBody>
      </p:sp>
      <p:sp>
        <p:nvSpPr>
          <p:cNvPr id="226" name="Google Shape;226;g3434cfbfa7c_0_3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346725dbc0d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100"/>
              <a:buNone/>
            </a:pPr>
            <a:r>
              <a:rPr lang="hr-HR" sz="1100" dirty="0">
                <a:solidFill>
                  <a:srgbClr val="404040"/>
                </a:solidFill>
              </a:rPr>
              <a:t>Na ovoj </a:t>
            </a:r>
            <a:r>
              <a:rPr lang="hr-HR" sz="1100" dirty="0" err="1">
                <a:solidFill>
                  <a:srgbClr val="404040"/>
                </a:solidFill>
              </a:rPr>
              <a:t>prikaznici</a:t>
            </a:r>
            <a:r>
              <a:rPr lang="hr" sz="1100" dirty="0">
                <a:solidFill>
                  <a:srgbClr val="404040"/>
                </a:solidFill>
              </a:rPr>
              <a:t> ćemo govoriti o tome kako se istraživačka pitanja razvijaju.</a:t>
            </a:r>
            <a:r>
              <a:rPr lang="hr" sz="1100" dirty="0">
                <a:solidFill>
                  <a:srgbClr val="404040"/>
                </a:solidFill>
                <a:latin typeface="Roboto"/>
                <a:ea typeface="Roboto"/>
                <a:cs typeface="Roboto"/>
                <a:sym typeface="Roboto"/>
              </a:rPr>
              <a:t> </a:t>
            </a:r>
            <a:r>
              <a:rPr lang="hr" sz="1100" dirty="0">
                <a:solidFill>
                  <a:srgbClr val="404040"/>
                </a:solidFill>
              </a:rPr>
              <a:t>Svako akcijsko istraživanje započinje sirovim, stvarnim promatranjem – onim što nazivamo „prvim nacrtom pitanja“. Ta pitanja dolaze izravno iz vaših iskustava u učionici i odražavaju stvarne izazove. Na primjer, mogli biste primijetiti: „Djevojke se ne bave kodiranjem“, što vodi do početnog pitanja: „Zašto se djevojke ne bi bavile kodiranjem?“</a:t>
            </a:r>
            <a:endParaRPr sz="1100" dirty="0">
              <a:solidFill>
                <a:srgbClr val="404040"/>
              </a:solidFill>
            </a:endParaRPr>
          </a:p>
          <a:p>
            <a:pPr marL="0" lvl="0" indent="0" algn="l" rtl="0">
              <a:lnSpc>
                <a:spcPct val="115000"/>
              </a:lnSpc>
              <a:spcBef>
                <a:spcPts val="0"/>
              </a:spcBef>
              <a:spcAft>
                <a:spcPts val="0"/>
              </a:spcAft>
              <a:buSzPts val="1100"/>
              <a:buNone/>
            </a:pPr>
            <a:r>
              <a:rPr lang="hr" sz="1100" dirty="0">
                <a:solidFill>
                  <a:srgbClr val="404040"/>
                </a:solidFill>
              </a:rPr>
              <a:t>Ali ako bismo ovdje stali, kamo bi nas ovo pitanje odvelo? Vjerojatno do slijepih objašnjenja poput 'To su društveni stereotipi' ili 'Jednostavno ih ne zanima'. Iako ova objašnjenja mogu sadržavati zrnce istine, ona nam, kao učiteljima, ne pomažu da poduzmemo nešto. Tu dolazi do pročišćavanja.</a:t>
            </a:r>
            <a:endParaRPr sz="1100" dirty="0">
              <a:solidFill>
                <a:srgbClr val="404040"/>
              </a:solidFill>
            </a:endParaRPr>
          </a:p>
          <a:p>
            <a:pPr marL="0" lvl="0" indent="0" algn="l" rtl="0">
              <a:lnSpc>
                <a:spcPct val="115000"/>
              </a:lnSpc>
              <a:spcBef>
                <a:spcPts val="0"/>
              </a:spcBef>
              <a:spcAft>
                <a:spcPts val="0"/>
              </a:spcAft>
              <a:buSzPts val="1100"/>
              <a:buNone/>
            </a:pPr>
            <a:endParaRPr dirty="0">
              <a:solidFill>
                <a:srgbClr val="404040"/>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hr" sz="1100" dirty="0">
                <a:solidFill>
                  <a:srgbClr val="404040"/>
                </a:solidFill>
              </a:rPr>
              <a:t>Kako bismo ovo pretvorili u istraživačko pitanje na temelju kojeg možemo djelovati, moramo promijeniti fokus:</a:t>
            </a:r>
            <a:endParaRPr sz="1100" dirty="0">
              <a:solidFill>
                <a:srgbClr val="404040"/>
              </a:solidFill>
            </a:endParaRPr>
          </a:p>
          <a:p>
            <a:pPr marL="457200" lvl="0" indent="-298450" algn="l" rtl="0">
              <a:lnSpc>
                <a:spcPct val="115000"/>
              </a:lnSpc>
              <a:spcBef>
                <a:spcPts val="0"/>
              </a:spcBef>
              <a:spcAft>
                <a:spcPts val="0"/>
              </a:spcAft>
              <a:buClr>
                <a:srgbClr val="404040"/>
              </a:buClr>
              <a:buSzPts val="1100"/>
              <a:buFont typeface="Roboto"/>
              <a:buAutoNum type="arabicPeriod"/>
            </a:pPr>
            <a:r>
              <a:rPr lang="hr" sz="1100" dirty="0">
                <a:solidFill>
                  <a:srgbClr val="404040"/>
                </a:solidFill>
              </a:rPr>
              <a:t>Od 'zašto' do 'kako mogu': Prijeđite s dijagnosticiranja uzroka na testiranje rješenja.</a:t>
            </a:r>
            <a:endParaRPr sz="1100" dirty="0">
              <a:solidFill>
                <a:srgbClr val="404040"/>
              </a:solidFill>
            </a:endParaRPr>
          </a:p>
          <a:p>
            <a:pPr marL="457200" lvl="0" indent="-298450" algn="l" rtl="0">
              <a:lnSpc>
                <a:spcPct val="115000"/>
              </a:lnSpc>
              <a:spcBef>
                <a:spcPts val="0"/>
              </a:spcBef>
              <a:spcAft>
                <a:spcPts val="0"/>
              </a:spcAft>
              <a:buClr>
                <a:srgbClr val="404040"/>
              </a:buClr>
              <a:buSzPts val="1100"/>
              <a:buFont typeface="Roboto"/>
              <a:buAutoNum type="arabicPeriod"/>
            </a:pPr>
            <a:r>
              <a:rPr lang="hr" sz="1100" dirty="0">
                <a:solidFill>
                  <a:srgbClr val="404040"/>
                </a:solidFill>
              </a:rPr>
              <a:t>Od širokog do specifičnog: Suzite opseg na ono na što </a:t>
            </a:r>
            <a:r>
              <a:rPr lang="hr" sz="1100" i="1" dirty="0">
                <a:solidFill>
                  <a:srgbClr val="404040"/>
                </a:solidFill>
              </a:rPr>
              <a:t>možete </a:t>
            </a:r>
            <a:r>
              <a:rPr lang="hr" sz="1100" dirty="0">
                <a:solidFill>
                  <a:srgbClr val="404040"/>
                </a:solidFill>
              </a:rPr>
              <a:t>utjecati u svojoj učionici.</a:t>
            </a:r>
            <a:endParaRPr sz="1100" dirty="0">
              <a:solidFill>
                <a:srgbClr val="404040"/>
              </a:solidFill>
            </a:endParaRPr>
          </a:p>
          <a:p>
            <a:pPr marL="457200" lvl="0" indent="-298450" algn="l" rtl="0">
              <a:lnSpc>
                <a:spcPct val="115000"/>
              </a:lnSpc>
              <a:spcBef>
                <a:spcPts val="0"/>
              </a:spcBef>
              <a:spcAft>
                <a:spcPts val="0"/>
              </a:spcAft>
              <a:buClr>
                <a:srgbClr val="404040"/>
              </a:buClr>
              <a:buSzPts val="1100"/>
              <a:buFont typeface="Roboto"/>
              <a:buAutoNum type="arabicPeriod"/>
            </a:pPr>
            <a:r>
              <a:rPr lang="hr" sz="1100" dirty="0">
                <a:solidFill>
                  <a:srgbClr val="404040"/>
                </a:solidFill>
              </a:rPr>
              <a:t>Od pasivnog do mjerljivog: Osmislite pitanja koja vam omogućuju praćenje utjecaja.</a:t>
            </a:r>
            <a:endParaRPr sz="1100" dirty="0">
              <a:solidFill>
                <a:srgbClr val="404040"/>
              </a:solidFill>
            </a:endParaRPr>
          </a:p>
          <a:p>
            <a:pPr marL="0" lvl="0" indent="0" algn="l" rtl="0">
              <a:lnSpc>
                <a:spcPct val="115000"/>
              </a:lnSpc>
              <a:spcBef>
                <a:spcPts val="0"/>
              </a:spcBef>
              <a:spcAft>
                <a:spcPts val="0"/>
              </a:spcAft>
              <a:buClr>
                <a:schemeClr val="dk1"/>
              </a:buClr>
              <a:buSzPts val="1100"/>
              <a:buFont typeface="Arial"/>
              <a:buNone/>
            </a:pPr>
            <a:r>
              <a:rPr lang="hr" sz="1100" i="1" dirty="0">
                <a:solidFill>
                  <a:srgbClr val="404040"/>
                </a:solidFill>
              </a:rPr>
              <a:t>Na primjer, početno pitanje – </a:t>
            </a:r>
            <a:r>
              <a:rPr lang="hr" sz="1100" dirty="0">
                <a:solidFill>
                  <a:srgbClr val="404040"/>
                </a:solidFill>
              </a:rPr>
              <a:t>„Zašto se djevojke ne bi bavile kodiranjem?“ – moglo bi postati: </a:t>
            </a:r>
            <a:br>
              <a:rPr lang="en-US" sz="1100" dirty="0">
                <a:solidFill>
                  <a:srgbClr val="404040"/>
                </a:solidFill>
              </a:rPr>
            </a:br>
            <a:r>
              <a:rPr lang="hr" sz="1100" i="1" dirty="0">
                <a:solidFill>
                  <a:srgbClr val="404040"/>
                </a:solidFill>
              </a:rPr>
              <a:t>„Kako mogu prilagoditi lekcije o algoritmima kako bih iskoristio snage djevojčica u suradničkom rješavanju problema?“</a:t>
            </a:r>
            <a:endParaRPr sz="1100" i="1" dirty="0">
              <a:solidFill>
                <a:srgbClr val="404040"/>
              </a:solidFill>
            </a:endParaRPr>
          </a:p>
          <a:p>
            <a:pPr marL="0" lvl="0" indent="0" algn="l" rtl="0">
              <a:lnSpc>
                <a:spcPct val="115000"/>
              </a:lnSpc>
              <a:spcBef>
                <a:spcPts val="0"/>
              </a:spcBef>
              <a:spcAft>
                <a:spcPts val="0"/>
              </a:spcAft>
              <a:buClr>
                <a:schemeClr val="dk1"/>
              </a:buClr>
              <a:buSzPts val="1100"/>
              <a:buFont typeface="Arial"/>
              <a:buNone/>
            </a:pPr>
            <a:r>
              <a:rPr lang="hr" sz="1100" i="1" dirty="0">
                <a:solidFill>
                  <a:srgbClr val="404040"/>
                </a:solidFill>
              </a:rPr>
              <a:t>Primjećujete li razlike? Unaprijeđena verzija:</a:t>
            </a:r>
            <a:endParaRPr sz="1100" i="1" dirty="0">
              <a:solidFill>
                <a:srgbClr val="404040"/>
              </a:solidFill>
            </a:endParaRPr>
          </a:p>
          <a:p>
            <a:pPr marL="457200" lvl="0" indent="-298450" algn="l" rtl="0">
              <a:lnSpc>
                <a:spcPct val="115000"/>
              </a:lnSpc>
              <a:spcBef>
                <a:spcPts val="0"/>
              </a:spcBef>
              <a:spcAft>
                <a:spcPts val="0"/>
              </a:spcAft>
              <a:buClr>
                <a:srgbClr val="404040"/>
              </a:buClr>
              <a:buSzPts val="1100"/>
              <a:buFont typeface="Roboto"/>
              <a:buChar char="●"/>
            </a:pPr>
            <a:r>
              <a:rPr lang="hr" sz="1100" dirty="0">
                <a:solidFill>
                  <a:srgbClr val="404040"/>
                </a:solidFill>
              </a:rPr>
              <a:t>Fokusira se na akciju (prilagođavanje lekcija)</a:t>
            </a:r>
            <a:endParaRPr sz="1100" dirty="0">
              <a:solidFill>
                <a:srgbClr val="404040"/>
              </a:solidFill>
            </a:endParaRPr>
          </a:p>
          <a:p>
            <a:pPr marL="457200" lvl="0" indent="-298450" algn="l" rtl="0">
              <a:lnSpc>
                <a:spcPct val="115000"/>
              </a:lnSpc>
              <a:spcBef>
                <a:spcPts val="0"/>
              </a:spcBef>
              <a:spcAft>
                <a:spcPts val="0"/>
              </a:spcAft>
              <a:buClr>
                <a:srgbClr val="404040"/>
              </a:buClr>
              <a:buSzPts val="1100"/>
              <a:buFont typeface="Roboto"/>
              <a:buChar char="●"/>
            </a:pPr>
            <a:r>
              <a:rPr lang="hr" sz="1100" dirty="0">
                <a:solidFill>
                  <a:srgbClr val="404040"/>
                </a:solidFill>
              </a:rPr>
              <a:t>Cilja vašu sferu kontrole (vaše strategije poučavanja)</a:t>
            </a:r>
            <a:endParaRPr sz="1100" dirty="0">
              <a:solidFill>
                <a:srgbClr val="404040"/>
              </a:solidFill>
            </a:endParaRPr>
          </a:p>
          <a:p>
            <a:pPr marL="457200" lvl="0" indent="-298450" algn="l" rtl="0">
              <a:lnSpc>
                <a:spcPct val="115000"/>
              </a:lnSpc>
              <a:spcBef>
                <a:spcPts val="0"/>
              </a:spcBef>
              <a:spcAft>
                <a:spcPts val="0"/>
              </a:spcAft>
              <a:buClr>
                <a:srgbClr val="404040"/>
              </a:buClr>
              <a:buSzPts val="1100"/>
              <a:buFont typeface="Roboto"/>
              <a:buChar char="●"/>
            </a:pPr>
            <a:r>
              <a:rPr lang="hr" sz="1100" dirty="0">
                <a:solidFill>
                  <a:srgbClr val="404040"/>
                </a:solidFill>
              </a:rPr>
              <a:t>Potiče mjerljive strategije (npr. praćenje sudjelovanja u suradničkim u odnosu na samostalne zadatke)</a:t>
            </a:r>
            <a:endParaRPr sz="1100" dirty="0">
              <a:solidFill>
                <a:srgbClr val="404040"/>
              </a:solidFill>
            </a:endParaRPr>
          </a:p>
          <a:p>
            <a:pPr marL="0" lvl="0" indent="0" algn="l" rtl="0">
              <a:lnSpc>
                <a:spcPct val="100000"/>
              </a:lnSpc>
              <a:spcBef>
                <a:spcPts val="1200"/>
              </a:spcBef>
              <a:spcAft>
                <a:spcPts val="0"/>
              </a:spcAft>
              <a:buSzPts val="1400"/>
              <a:buNone/>
            </a:pPr>
            <a:r>
              <a:rPr lang="hr" sz="1100" dirty="0">
                <a:solidFill>
                  <a:schemeClr val="dk2"/>
                </a:solidFill>
              </a:rPr>
              <a:t>Da biste ovo dodatno razradili, u 2. jedinici vidjet ćete da na svoje pitanje možete primijeniti SMART okvir.</a:t>
            </a:r>
            <a:endParaRPr sz="1100" dirty="0">
              <a:solidFill>
                <a:schemeClr val="dk2"/>
              </a:solidFill>
            </a:endParaRPr>
          </a:p>
          <a:p>
            <a:pPr marL="457200" lvl="0" indent="-298450" algn="l" rtl="0">
              <a:lnSpc>
                <a:spcPct val="100000"/>
              </a:lnSpc>
              <a:spcBef>
                <a:spcPts val="1200"/>
              </a:spcBef>
              <a:spcAft>
                <a:spcPts val="0"/>
              </a:spcAft>
              <a:buClr>
                <a:schemeClr val="dk2"/>
              </a:buClr>
              <a:buSzPts val="1100"/>
              <a:buChar char="●"/>
            </a:pPr>
            <a:r>
              <a:rPr lang="hr" sz="1100" dirty="0">
                <a:solidFill>
                  <a:schemeClr val="dk2"/>
                </a:solidFill>
              </a:rPr>
              <a:t>Specifično: je li fokus jasan (npr. suradničko rješavanje problema u algoritmima)?</a:t>
            </a:r>
            <a:endParaRPr sz="1100" dirty="0">
              <a:solidFill>
                <a:schemeClr val="dk2"/>
              </a:solidFill>
            </a:endParaRPr>
          </a:p>
          <a:p>
            <a:pPr marL="457200" lvl="0" indent="-298450" algn="l" rtl="0">
              <a:lnSpc>
                <a:spcPct val="100000"/>
              </a:lnSpc>
              <a:spcBef>
                <a:spcPts val="0"/>
              </a:spcBef>
              <a:spcAft>
                <a:spcPts val="0"/>
              </a:spcAft>
              <a:buClr>
                <a:schemeClr val="dk2"/>
              </a:buClr>
              <a:buSzPts val="1100"/>
              <a:buChar char="●"/>
            </a:pPr>
            <a:r>
              <a:rPr lang="hr" sz="1100" dirty="0">
                <a:solidFill>
                  <a:schemeClr val="dk2"/>
                </a:solidFill>
              </a:rPr>
              <a:t>Mjerljivo: možete li pratiti napredak (npr. stope sudjelovanja, ankete po/nakon)?</a:t>
            </a:r>
            <a:endParaRPr sz="1100" dirty="0">
              <a:solidFill>
                <a:schemeClr val="dk2"/>
              </a:solidFill>
            </a:endParaRPr>
          </a:p>
          <a:p>
            <a:pPr marL="457200" lvl="0" indent="-298450" algn="l" rtl="0">
              <a:lnSpc>
                <a:spcPct val="100000"/>
              </a:lnSpc>
              <a:spcBef>
                <a:spcPts val="0"/>
              </a:spcBef>
              <a:spcAft>
                <a:spcPts val="0"/>
              </a:spcAft>
              <a:buClr>
                <a:schemeClr val="dk2"/>
              </a:buClr>
              <a:buSzPts val="1100"/>
              <a:buChar char="●"/>
            </a:pPr>
            <a:r>
              <a:rPr lang="hr" sz="1100" dirty="0">
                <a:solidFill>
                  <a:schemeClr val="dk2"/>
                </a:solidFill>
              </a:rPr>
              <a:t>Djelotvorno: možete li provesti promjenu (npr. prilagodbe lekcija)?</a:t>
            </a:r>
            <a:endParaRPr sz="1100" dirty="0">
              <a:solidFill>
                <a:schemeClr val="dk2"/>
              </a:solidFill>
            </a:endParaRPr>
          </a:p>
          <a:p>
            <a:pPr marL="457200" lvl="0" indent="-298450" algn="l" rtl="0">
              <a:lnSpc>
                <a:spcPct val="100000"/>
              </a:lnSpc>
              <a:spcBef>
                <a:spcPts val="0"/>
              </a:spcBef>
              <a:spcAft>
                <a:spcPts val="0"/>
              </a:spcAft>
              <a:buClr>
                <a:schemeClr val="dk2"/>
              </a:buClr>
              <a:buSzPts val="1100"/>
              <a:buChar char="●"/>
            </a:pPr>
            <a:r>
              <a:rPr lang="hr" sz="1100" dirty="0">
                <a:solidFill>
                  <a:schemeClr val="dk2"/>
                </a:solidFill>
              </a:rPr>
              <a:t>Relevantno: je li usklađeno s ciljevima TINKER-a (npr. uključivanje spolova)?</a:t>
            </a:r>
            <a:endParaRPr sz="1100" dirty="0">
              <a:solidFill>
                <a:schemeClr val="dk2"/>
              </a:solidFill>
            </a:endParaRPr>
          </a:p>
          <a:p>
            <a:pPr marL="457200" lvl="0" indent="-298450" algn="l" rtl="0">
              <a:lnSpc>
                <a:spcPct val="100000"/>
              </a:lnSpc>
              <a:spcBef>
                <a:spcPts val="0"/>
              </a:spcBef>
              <a:spcAft>
                <a:spcPts val="0"/>
              </a:spcAft>
              <a:buClr>
                <a:schemeClr val="dk2"/>
              </a:buClr>
              <a:buSzPts val="1100"/>
              <a:buChar char="●"/>
            </a:pPr>
            <a:r>
              <a:rPr lang="hr" sz="1100" dirty="0">
                <a:solidFill>
                  <a:schemeClr val="dk2"/>
                </a:solidFill>
              </a:rPr>
              <a:t>Vremenski ograničeno: jeste li postavili vremenski okvir (npr. s vremenskim okvirom od 6 tjedana)</a:t>
            </a:r>
            <a:endParaRPr sz="1100" dirty="0">
              <a:solidFill>
                <a:schemeClr val="dk2"/>
              </a:solidFill>
            </a:endParaRPr>
          </a:p>
          <a:p>
            <a:pPr marL="0" lvl="0" indent="0" algn="l" rtl="0">
              <a:lnSpc>
                <a:spcPct val="100000"/>
              </a:lnSpc>
              <a:spcBef>
                <a:spcPts val="1200"/>
              </a:spcBef>
              <a:spcAft>
                <a:spcPts val="0"/>
              </a:spcAft>
              <a:buNone/>
            </a:pPr>
            <a:r>
              <a:rPr lang="hr" sz="1100" dirty="0">
                <a:solidFill>
                  <a:schemeClr val="dk2"/>
                </a:solidFill>
              </a:rPr>
              <a:t>Na primjer, SMART verzija našeg primjera mogla bi biti:</a:t>
            </a:r>
            <a:endParaRPr sz="1100" dirty="0">
              <a:solidFill>
                <a:schemeClr val="dk2"/>
              </a:solidFill>
            </a:endParaRPr>
          </a:p>
          <a:p>
            <a:pPr marL="0" lvl="0" indent="0" algn="l" rtl="0">
              <a:lnSpc>
                <a:spcPct val="100000"/>
              </a:lnSpc>
              <a:spcBef>
                <a:spcPts val="1200"/>
              </a:spcBef>
              <a:spcAft>
                <a:spcPts val="0"/>
              </a:spcAft>
              <a:buNone/>
            </a:pPr>
            <a:r>
              <a:rPr lang="hr" sz="1100" dirty="0">
                <a:solidFill>
                  <a:schemeClr val="dk2"/>
                </a:solidFill>
              </a:rPr>
              <a:t>„ </a:t>
            </a:r>
            <a:r>
              <a:rPr lang="hr" sz="1100" i="1" dirty="0">
                <a:solidFill>
                  <a:schemeClr val="dk2"/>
                </a:solidFill>
              </a:rPr>
              <a:t>Može li integracija suradničkog rješavanja problema u nastavu algoritama povećati sudjelovanje djevojčica za 25% tijekom šest tjedana, mjereno promatranjem nastave i samoprocjenama?“</a:t>
            </a:r>
            <a:endParaRPr sz="1100" dirty="0">
              <a:solidFill>
                <a:schemeClr val="dk2"/>
              </a:solidFill>
            </a:endParaRPr>
          </a:p>
        </p:txBody>
      </p:sp>
      <p:sp>
        <p:nvSpPr>
          <p:cNvPr id="234" name="Google Shape;234;g346725dbc0d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3493e720b4e_1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endParaRPr/>
          </a:p>
        </p:txBody>
      </p:sp>
      <p:sp>
        <p:nvSpPr>
          <p:cNvPr id="241" name="Google Shape;241;g3493e720b4e_1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3434cfbfa7c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100"/>
              <a:buNone/>
            </a:pPr>
            <a:r>
              <a:rPr lang="hr" dirty="0">
                <a:solidFill>
                  <a:srgbClr val="404040"/>
                </a:solidFill>
              </a:rPr>
              <a:t>Sada ćete potaknuti sudionike da to primijene u praksi! Uzmimo 10 minuta da prepoznate izazove u učionici pretvorimo u provediva istraživačka pitanja!</a:t>
            </a:r>
            <a:endParaRPr dirty="0">
              <a:solidFill>
                <a:srgbClr val="404040"/>
              </a:solidFill>
            </a:endParaRPr>
          </a:p>
          <a:p>
            <a:pPr marL="0" lvl="0" indent="0" algn="l" rtl="0">
              <a:lnSpc>
                <a:spcPct val="115000"/>
              </a:lnSpc>
              <a:spcBef>
                <a:spcPts val="0"/>
              </a:spcBef>
              <a:spcAft>
                <a:spcPts val="0"/>
              </a:spcAft>
              <a:buSzPts val="1100"/>
              <a:buNone/>
            </a:pPr>
            <a:r>
              <a:rPr lang="hr" dirty="0">
                <a:solidFill>
                  <a:srgbClr val="404040"/>
                </a:solidFill>
              </a:rPr>
              <a:t>Zamolite svakog polaznika da na ljepljivu bilježnicu zapiše svoj prvi nacrt pitanja o jednom od izazova koje je uočio (2 min).</a:t>
            </a:r>
            <a:endParaRPr dirty="0">
              <a:solidFill>
                <a:srgbClr val="404040"/>
              </a:solidFill>
            </a:endParaRPr>
          </a:p>
          <a:p>
            <a:pPr marL="0" lvl="0" indent="0" algn="l" rtl="0">
              <a:lnSpc>
                <a:spcPct val="115000"/>
              </a:lnSpc>
              <a:spcBef>
                <a:spcPts val="0"/>
              </a:spcBef>
              <a:spcAft>
                <a:spcPts val="0"/>
              </a:spcAft>
              <a:buClr>
                <a:schemeClr val="dk1"/>
              </a:buClr>
              <a:buSzPts val="1100"/>
              <a:buFont typeface="Arial"/>
              <a:buNone/>
            </a:pPr>
            <a:endParaRPr dirty="0">
              <a:solidFill>
                <a:srgbClr val="404040"/>
              </a:solidFill>
              <a:latin typeface="Roboto"/>
              <a:ea typeface="Roboto"/>
              <a:cs typeface="Roboto"/>
              <a:sym typeface="Roboto"/>
            </a:endParaRPr>
          </a:p>
          <a:p>
            <a:pPr marL="0" lvl="0" indent="0" algn="l" rtl="0">
              <a:lnSpc>
                <a:spcPct val="100000"/>
              </a:lnSpc>
              <a:spcBef>
                <a:spcPts val="1200"/>
              </a:spcBef>
              <a:spcAft>
                <a:spcPts val="0"/>
              </a:spcAft>
              <a:buSzPts val="1400"/>
              <a:buNone/>
            </a:pPr>
            <a:r>
              <a:rPr lang="hr" dirty="0"/>
              <a:t>Nakon što završe, podijelite polaznike u parove. Partner A dijeli svoje pitanje dok partner B pomaže u njegovom usavršavanju koristeći kontrolnu listu: specifično, primjenjivo, mjerljivo!</a:t>
            </a:r>
            <a:endParaRPr dirty="0"/>
          </a:p>
          <a:p>
            <a:pPr marL="0" lvl="0" indent="0" algn="l" rtl="0">
              <a:lnSpc>
                <a:spcPct val="100000"/>
              </a:lnSpc>
              <a:spcBef>
                <a:spcPts val="1200"/>
              </a:spcBef>
              <a:spcAft>
                <a:spcPts val="0"/>
              </a:spcAft>
              <a:buSzPts val="1400"/>
              <a:buNone/>
            </a:pPr>
            <a:r>
              <a:rPr lang="hr" dirty="0"/>
              <a:t>Potaknite učenike da </a:t>
            </a:r>
            <a:r>
              <a:rPr lang="hr" b="1" dirty="0">
                <a:solidFill>
                  <a:srgbClr val="1D1D1B"/>
                </a:solidFill>
              </a:rPr>
              <a:t>budu kritični prema svojim/i partnerovim pitanjima!</a:t>
            </a:r>
            <a:endParaRPr b="1" dirty="0">
              <a:solidFill>
                <a:srgbClr val="1D1D1B"/>
              </a:solidFill>
            </a:endParaRPr>
          </a:p>
          <a:p>
            <a:pPr marL="457200" lvl="0" indent="-304800" algn="l" rtl="0">
              <a:lnSpc>
                <a:spcPct val="150000"/>
              </a:lnSpc>
              <a:spcBef>
                <a:spcPts val="0"/>
              </a:spcBef>
              <a:spcAft>
                <a:spcPts val="0"/>
              </a:spcAft>
              <a:buClr>
                <a:srgbClr val="1D1D1B"/>
              </a:buClr>
              <a:buSzPts val="1200"/>
              <a:buFont typeface="Calibri"/>
              <a:buChar char="-"/>
            </a:pPr>
            <a:r>
              <a:rPr lang="hr" i="1" dirty="0">
                <a:solidFill>
                  <a:srgbClr val="1D1D1B"/>
                </a:solidFill>
              </a:rPr>
              <a:t>Hoće li ih odgovor dovesti do poboljšanja njihove prakse?</a:t>
            </a:r>
            <a:endParaRPr dirty="0"/>
          </a:p>
          <a:p>
            <a:pPr marL="0" lvl="0" indent="0" algn="l" rtl="0">
              <a:lnSpc>
                <a:spcPct val="100000"/>
              </a:lnSpc>
              <a:spcBef>
                <a:spcPts val="1200"/>
              </a:spcBef>
              <a:spcAft>
                <a:spcPts val="0"/>
              </a:spcAft>
              <a:buSzPts val="1400"/>
              <a:buNone/>
            </a:pPr>
            <a:r>
              <a:rPr lang="hr" dirty="0"/>
              <a:t>Mijenjaju uloge i ponavljaju!</a:t>
            </a:r>
            <a:endParaRPr dirty="0"/>
          </a:p>
          <a:p>
            <a:pPr marL="0" lvl="0" indent="0" algn="l" rtl="0">
              <a:lnSpc>
                <a:spcPct val="100000"/>
              </a:lnSpc>
              <a:spcBef>
                <a:spcPts val="1200"/>
              </a:spcBef>
              <a:spcAft>
                <a:spcPts val="0"/>
              </a:spcAft>
              <a:buSzPts val="1400"/>
              <a:buNone/>
            </a:pPr>
            <a:endParaRPr dirty="0"/>
          </a:p>
          <a:p>
            <a:pPr marL="0" lvl="0" indent="0" algn="l" rtl="0">
              <a:lnSpc>
                <a:spcPct val="100000"/>
              </a:lnSpc>
              <a:spcBef>
                <a:spcPts val="1200"/>
              </a:spcBef>
              <a:spcAft>
                <a:spcPts val="0"/>
              </a:spcAft>
              <a:buSzPts val="1400"/>
              <a:buNone/>
            </a:pPr>
            <a:r>
              <a:rPr lang="hr" dirty="0"/>
              <a:t>Na kraju vremena zamolite 2-3 para da podijele svoja pitanja prije/poslije i možete im postaviti neka dodatna pitanja kao što su:</a:t>
            </a:r>
            <a:endParaRPr dirty="0"/>
          </a:p>
          <a:p>
            <a:pPr marL="457200" lvl="0" indent="-317500" algn="l" rtl="0">
              <a:lnSpc>
                <a:spcPct val="100000"/>
              </a:lnSpc>
              <a:spcBef>
                <a:spcPts val="1200"/>
              </a:spcBef>
              <a:spcAft>
                <a:spcPts val="0"/>
              </a:spcAft>
              <a:buSzPts val="1400"/>
              <a:buChar char="-"/>
            </a:pPr>
            <a:r>
              <a:rPr lang="hr" dirty="0"/>
              <a:t>Što je bilo najteže u usavršavanju ovoga?</a:t>
            </a:r>
            <a:endParaRPr dirty="0"/>
          </a:p>
          <a:p>
            <a:pPr marL="457200" lvl="0" indent="-317500" algn="l" rtl="0">
              <a:lnSpc>
                <a:spcPct val="100000"/>
              </a:lnSpc>
              <a:spcBef>
                <a:spcPts val="0"/>
              </a:spcBef>
              <a:spcAft>
                <a:spcPts val="0"/>
              </a:spcAft>
              <a:buSzPts val="1400"/>
              <a:buChar char="-"/>
            </a:pPr>
            <a:r>
              <a:rPr lang="hr" dirty="0"/>
              <a:t>Kako biste mogli mjeriti svoj uspjeh?</a:t>
            </a:r>
            <a:endParaRPr dirty="0"/>
          </a:p>
          <a:p>
            <a:pPr marL="0" lvl="0" indent="0" algn="l" rtl="0">
              <a:lnSpc>
                <a:spcPct val="100000"/>
              </a:lnSpc>
              <a:spcBef>
                <a:spcPts val="1200"/>
              </a:spcBef>
              <a:spcAft>
                <a:spcPts val="0"/>
              </a:spcAft>
              <a:buNone/>
            </a:pPr>
            <a:r>
              <a:rPr lang="hr" dirty="0"/>
              <a:t>Prije nego što završite, možete potaknuti polaznike da primijete kako </a:t>
            </a:r>
            <a:r>
              <a:rPr lang="hr" dirty="0">
                <a:solidFill>
                  <a:srgbClr val="404040"/>
                </a:solidFill>
              </a:rPr>
              <a:t>profinjena pitanja pretvaraju frustracije u eksperimente? Tako se pokreće promjena!</a:t>
            </a:r>
            <a:endParaRPr dirty="0">
              <a:solidFill>
                <a:srgbClr val="404040"/>
              </a:solidFill>
            </a:endParaRPr>
          </a:p>
          <a:p>
            <a:pPr marL="0" lvl="0" indent="0" algn="l" rtl="0">
              <a:spcBef>
                <a:spcPts val="1200"/>
              </a:spcBef>
              <a:spcAft>
                <a:spcPts val="0"/>
              </a:spcAft>
              <a:buClr>
                <a:schemeClr val="dk1"/>
              </a:buClr>
              <a:buSzPts val="1100"/>
              <a:buFont typeface="Arial"/>
              <a:buNone/>
            </a:pPr>
            <a:r>
              <a:rPr lang="hr" b="1" dirty="0"/>
              <a:t>Savjet:</a:t>
            </a:r>
            <a:endParaRPr b="1" dirty="0"/>
          </a:p>
          <a:p>
            <a:pPr marL="0" lvl="0" indent="0" algn="l" rtl="0">
              <a:lnSpc>
                <a:spcPct val="100000"/>
              </a:lnSpc>
              <a:spcBef>
                <a:spcPts val="1200"/>
              </a:spcBef>
              <a:spcAft>
                <a:spcPts val="0"/>
              </a:spcAft>
              <a:buNone/>
            </a:pPr>
            <a:r>
              <a:rPr lang="hr" dirty="0"/>
              <a:t>Pitajte: </a:t>
            </a:r>
            <a:r>
              <a:rPr lang="hr" i="1" dirty="0"/>
              <a:t>"Mogu li ovo dodatno raščlaniti?" </a:t>
            </a:r>
            <a:r>
              <a:rPr lang="hr" dirty="0"/>
              <a:t>Ako vaše pitanje sadrži "i" ili "ili", vjerojatno je preopćenito.</a:t>
            </a:r>
            <a:endParaRPr dirty="0"/>
          </a:p>
        </p:txBody>
      </p:sp>
      <p:sp>
        <p:nvSpPr>
          <p:cNvPr id="248" name="Google Shape;248;g3434cfbfa7c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329f623bc3f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hr" dirty="0">
                <a:solidFill>
                  <a:srgbClr val="404040"/>
                </a:solidFill>
              </a:rPr>
              <a:t>Ovo je posljednja </a:t>
            </a:r>
            <a:r>
              <a:rPr lang="hr-HR" dirty="0" err="1">
                <a:solidFill>
                  <a:srgbClr val="404040"/>
                </a:solidFill>
              </a:rPr>
              <a:t>prikaznica</a:t>
            </a:r>
            <a:r>
              <a:rPr lang="hr" dirty="0">
                <a:solidFill>
                  <a:srgbClr val="404040"/>
                </a:solidFill>
              </a:rPr>
              <a:t> za sažetak nakon završetka ove cjeline. Zajedno se osvrnimo na to koliko ste napredovali - od prepoznavanja izazova u učionici do postavljanja istraživačkih pitanja koja osnažuju učitelje da pokreću promjene.</a:t>
            </a:r>
            <a:endParaRPr dirty="0">
              <a:solidFill>
                <a:srgbClr val="404040"/>
              </a:solidFill>
            </a:endParaRPr>
          </a:p>
          <a:p>
            <a:pPr marL="457200" lvl="0" indent="0" algn="l" rtl="0">
              <a:lnSpc>
                <a:spcPct val="115000"/>
              </a:lnSpc>
              <a:spcBef>
                <a:spcPts val="0"/>
              </a:spcBef>
              <a:spcAft>
                <a:spcPts val="0"/>
              </a:spcAft>
              <a:buNone/>
            </a:pPr>
            <a:endParaRPr b="1" dirty="0">
              <a:solidFill>
                <a:srgbClr val="404040"/>
              </a:solidFill>
            </a:endParaRPr>
          </a:p>
          <a:p>
            <a:pPr marL="0" lvl="0" indent="0" algn="l" rtl="0">
              <a:lnSpc>
                <a:spcPct val="115000"/>
              </a:lnSpc>
              <a:spcBef>
                <a:spcPts val="1200"/>
              </a:spcBef>
              <a:spcAft>
                <a:spcPts val="0"/>
              </a:spcAft>
              <a:buClr>
                <a:schemeClr val="dk1"/>
              </a:buClr>
              <a:buSzPts val="1100"/>
              <a:buFont typeface="Arial"/>
              <a:buNone/>
            </a:pPr>
            <a:r>
              <a:rPr lang="hr" b="1" dirty="0">
                <a:solidFill>
                  <a:srgbClr val="404040"/>
                </a:solidFill>
              </a:rPr>
              <a:t>Pregled ključnih točaka:</a:t>
            </a:r>
            <a:endParaRPr b="1" dirty="0">
              <a:solidFill>
                <a:srgbClr val="404040"/>
              </a:solidFill>
            </a:endParaRPr>
          </a:p>
          <a:p>
            <a:pPr marL="457200" lvl="0" indent="-317500" algn="l" rtl="0">
              <a:lnSpc>
                <a:spcPct val="115000"/>
              </a:lnSpc>
              <a:spcBef>
                <a:spcPts val="200"/>
              </a:spcBef>
              <a:spcAft>
                <a:spcPts val="0"/>
              </a:spcAft>
              <a:buClr>
                <a:srgbClr val="404040"/>
              </a:buClr>
              <a:buSzPts val="1400"/>
              <a:buChar char="-"/>
            </a:pPr>
            <a:r>
              <a:rPr lang="hr" b="1" dirty="0">
                <a:solidFill>
                  <a:srgbClr val="404040"/>
                </a:solidFill>
              </a:rPr>
              <a:t>Osnove akcijskog istraživanja</a:t>
            </a:r>
            <a:endParaRPr i="1" dirty="0">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hr" dirty="0">
                <a:solidFill>
                  <a:srgbClr val="404040"/>
                </a:solidFill>
              </a:rPr>
              <a:t>Podsjetite da akcijsko istraživanje nije čekanje 'savršenih' rješenja - već testiranje malih promjena u vašem kontekstu.</a:t>
            </a:r>
            <a:endParaRPr dirty="0">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hr" dirty="0">
                <a:solidFill>
                  <a:srgbClr val="404040"/>
                </a:solidFill>
              </a:rPr>
              <a:t>Ciklus je iterativni - svaka faza se nadovezuje na sljedeću. Zamislite to kao spiralu poboljšanja!</a:t>
            </a:r>
            <a:endParaRPr dirty="0">
              <a:solidFill>
                <a:srgbClr val="404040"/>
              </a:solidFill>
            </a:endParaRPr>
          </a:p>
          <a:p>
            <a:pPr marL="457200" lvl="0" indent="-317500" algn="l" rtl="0">
              <a:lnSpc>
                <a:spcPct val="115000"/>
              </a:lnSpc>
              <a:spcBef>
                <a:spcPts val="0"/>
              </a:spcBef>
              <a:spcAft>
                <a:spcPts val="0"/>
              </a:spcAft>
              <a:buClr>
                <a:srgbClr val="404040"/>
              </a:buClr>
              <a:buSzPts val="1400"/>
              <a:buChar char="-"/>
            </a:pPr>
            <a:r>
              <a:rPr lang="hr" b="1" dirty="0">
                <a:solidFill>
                  <a:srgbClr val="404040"/>
                </a:solidFill>
              </a:rPr>
              <a:t>Uokviravanje istraživačkih pitanja</a:t>
            </a:r>
            <a:r>
              <a:rPr lang="hr" dirty="0">
                <a:solidFill>
                  <a:srgbClr val="404040"/>
                </a:solidFill>
              </a:rPr>
              <a:t> </a:t>
            </a:r>
            <a:endParaRPr i="1" dirty="0">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hr" dirty="0">
                <a:solidFill>
                  <a:srgbClr val="404040"/>
                </a:solidFill>
              </a:rPr>
              <a:t>Naglasite činjenicu da su sirova zapažanja pretvorena u pitanja na koja se može djelovati. Ova promjena je snažna - prelazi iz frustracije u eksperimentiranje.</a:t>
            </a:r>
            <a:endParaRPr dirty="0">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hr" dirty="0">
                <a:solidFill>
                  <a:srgbClr val="404040"/>
                </a:solidFill>
              </a:rPr>
              <a:t>Podsjetite polaznike da ove kriterije imaju na umu: Specifično, Djelotvorno, Mjerljivo. Oni su njihov kompas za osmišljavanje utjecajnih istraživanja.</a:t>
            </a:r>
            <a:endParaRPr dirty="0">
              <a:solidFill>
                <a:srgbClr val="404040"/>
              </a:solidFill>
            </a:endParaRPr>
          </a:p>
          <a:p>
            <a:pPr marL="0" lvl="0" indent="0" algn="l" rtl="0">
              <a:lnSpc>
                <a:spcPct val="115000"/>
              </a:lnSpc>
              <a:spcBef>
                <a:spcPts val="0"/>
              </a:spcBef>
              <a:spcAft>
                <a:spcPts val="0"/>
              </a:spcAft>
              <a:buNone/>
            </a:pPr>
            <a:endParaRPr b="1" dirty="0">
              <a:solidFill>
                <a:srgbClr val="404040"/>
              </a:solidFill>
            </a:endParaRPr>
          </a:p>
          <a:p>
            <a:pPr marL="0" lvl="0" indent="0" algn="l" rtl="0">
              <a:lnSpc>
                <a:spcPct val="115000"/>
              </a:lnSpc>
              <a:spcBef>
                <a:spcPts val="1200"/>
              </a:spcBef>
              <a:spcAft>
                <a:spcPts val="0"/>
              </a:spcAft>
              <a:buClr>
                <a:schemeClr val="dk1"/>
              </a:buClr>
              <a:buSzPts val="1100"/>
              <a:buFont typeface="Arial"/>
              <a:buNone/>
            </a:pPr>
            <a:r>
              <a:rPr lang="hr" b="1" dirty="0">
                <a:solidFill>
                  <a:srgbClr val="404040"/>
                </a:solidFill>
              </a:rPr>
              <a:t>Zatvorite sesiju citatom:</a:t>
            </a:r>
            <a:endParaRPr b="1" dirty="0">
              <a:solidFill>
                <a:srgbClr val="404040"/>
              </a:solidFill>
            </a:endParaRPr>
          </a:p>
          <a:p>
            <a:pPr marL="0" lvl="0" indent="0" algn="l" rtl="0">
              <a:lnSpc>
                <a:spcPct val="115000"/>
              </a:lnSpc>
              <a:spcBef>
                <a:spcPts val="200"/>
              </a:spcBef>
              <a:spcAft>
                <a:spcPts val="0"/>
              </a:spcAft>
              <a:buClr>
                <a:schemeClr val="dk1"/>
              </a:buClr>
              <a:buSzPts val="1100"/>
              <a:buFont typeface="Arial"/>
              <a:buNone/>
            </a:pPr>
            <a:r>
              <a:rPr lang="hr" dirty="0">
                <a:solidFill>
                  <a:srgbClr val="404040"/>
                </a:solidFill>
              </a:rPr>
              <a:t>„Akcijsko istraživanje pretvara učitelje od putnika u pokretače obrazovnih promjena“ – objašnjava zašto je ovaj rad važan. Recite učenicima da ne samo da provode tuđe ideje; oni generiraju vlastite dokaze kako bi transformirali učionice. Potaknite ih da nastave s tim zamahom!</a:t>
            </a:r>
            <a:endParaRPr dirty="0">
              <a:solidFill>
                <a:srgbClr val="404040"/>
              </a:solidFill>
            </a:endParaRPr>
          </a:p>
          <a:p>
            <a:pPr marL="0" lvl="0" indent="0" algn="l" rtl="0">
              <a:lnSpc>
                <a:spcPct val="100000"/>
              </a:lnSpc>
              <a:spcBef>
                <a:spcPts val="1200"/>
              </a:spcBef>
              <a:spcAft>
                <a:spcPts val="0"/>
              </a:spcAft>
              <a:buSzPts val="1400"/>
              <a:buNone/>
            </a:pPr>
            <a:endParaRPr dirty="0"/>
          </a:p>
        </p:txBody>
      </p:sp>
      <p:sp>
        <p:nvSpPr>
          <p:cNvPr id="256" name="Google Shape;256;g329f623bc3f_0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63" name="Google Shape;263;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35773dd4fde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9" name="Google Shape;269;g35773dd4fde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5569507e78_0_6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4" name="Google Shape;134;g35569507e78_0_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347b5193c43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40" name="Google Shape;140;g347b5193c43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46" name="Google Shape;14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1400"/>
              </a:spcBef>
              <a:spcAft>
                <a:spcPts val="0"/>
              </a:spcAft>
              <a:buSzPts val="1100"/>
              <a:buNone/>
            </a:pPr>
            <a:r>
              <a:rPr lang="hr" dirty="0">
                <a:solidFill>
                  <a:srgbClr val="404040"/>
                </a:solidFill>
              </a:rPr>
              <a:t>Ova </a:t>
            </a:r>
            <a:r>
              <a:rPr lang="hr-HR" dirty="0">
                <a:solidFill>
                  <a:srgbClr val="404040"/>
                </a:solidFill>
              </a:rPr>
              <a:t>p</a:t>
            </a:r>
            <a:r>
              <a:rPr lang="en-US" dirty="0">
                <a:solidFill>
                  <a:srgbClr val="404040"/>
                </a:solidFill>
              </a:rPr>
              <a:t>rikaznica</a:t>
            </a:r>
            <a:r>
              <a:rPr lang="hr" dirty="0">
                <a:solidFill>
                  <a:srgbClr val="404040"/>
                </a:solidFill>
              </a:rPr>
              <a:t> ima za cilj upoznati grupu s konceptom akcijskog istraživanja kroz kratku aktivnost koja ne bi trebala trajati dulje od 10 minuta. Namjera je da bude vrlo brza i interaktivna te da polaznici obuke brzo shvate koncept akcijskog istraživanja u učionici kroz primjer vlastitog iskustva.</a:t>
            </a:r>
            <a:endParaRPr dirty="0">
              <a:solidFill>
                <a:srgbClr val="404040"/>
              </a:solidFill>
            </a:endParaRPr>
          </a:p>
          <a:p>
            <a:pPr marL="0" lvl="0" indent="0" algn="l" rtl="0">
              <a:lnSpc>
                <a:spcPct val="150000"/>
              </a:lnSpc>
              <a:spcBef>
                <a:spcPts val="1400"/>
              </a:spcBef>
              <a:spcAft>
                <a:spcPts val="0"/>
              </a:spcAft>
              <a:buSzPts val="1100"/>
              <a:buNone/>
            </a:pPr>
            <a:endParaRPr lang="hr" dirty="0">
              <a:solidFill>
                <a:srgbClr val="404040"/>
              </a:solidFill>
            </a:endParaRPr>
          </a:p>
          <a:p>
            <a:pPr marL="0" lvl="0" indent="0" algn="l" rtl="0">
              <a:lnSpc>
                <a:spcPct val="150000"/>
              </a:lnSpc>
              <a:spcBef>
                <a:spcPts val="1400"/>
              </a:spcBef>
              <a:spcAft>
                <a:spcPts val="0"/>
              </a:spcAft>
              <a:buSzPts val="1100"/>
              <a:buNone/>
            </a:pPr>
            <a:r>
              <a:rPr lang="hr" dirty="0">
                <a:solidFill>
                  <a:srgbClr val="404040"/>
                </a:solidFill>
              </a:rPr>
              <a:t>Evo aktivnosti:</a:t>
            </a:r>
            <a:endParaRPr dirty="0">
              <a:solidFill>
                <a:srgbClr val="404040"/>
              </a:solidFill>
            </a:endParaRPr>
          </a:p>
          <a:p>
            <a:pPr marL="0" lvl="0" indent="0" algn="l" rtl="0">
              <a:lnSpc>
                <a:spcPct val="150000"/>
              </a:lnSpc>
              <a:spcBef>
                <a:spcPts val="1400"/>
              </a:spcBef>
              <a:spcAft>
                <a:spcPts val="0"/>
              </a:spcAft>
              <a:buClr>
                <a:schemeClr val="dk1"/>
              </a:buClr>
              <a:buSzPts val="1100"/>
              <a:buFont typeface="Arial"/>
              <a:buNone/>
            </a:pPr>
            <a:r>
              <a:rPr lang="hr" b="1" dirty="0">
                <a:solidFill>
                  <a:srgbClr val="404040"/>
                </a:solidFill>
              </a:rPr>
              <a:t>" </a:t>
            </a:r>
            <a:r>
              <a:rPr lang="hr" b="1" i="1" dirty="0">
                <a:solidFill>
                  <a:srgbClr val="404040"/>
                </a:solidFill>
              </a:rPr>
              <a:t>Koja je tvoja priča o promjeni? </a:t>
            </a:r>
            <a:r>
              <a:rPr lang="hr" b="1" dirty="0">
                <a:solidFill>
                  <a:srgbClr val="404040"/>
                </a:solidFill>
              </a:rPr>
              <a:t>"</a:t>
            </a:r>
            <a:endParaRPr b="1" dirty="0">
              <a:solidFill>
                <a:srgbClr val="404040"/>
              </a:solidFill>
            </a:endParaRPr>
          </a:p>
          <a:p>
            <a:pPr marL="0" lvl="0" indent="0" algn="l" rtl="0">
              <a:lnSpc>
                <a:spcPct val="115000"/>
              </a:lnSpc>
              <a:spcBef>
                <a:spcPts val="400"/>
              </a:spcBef>
              <a:spcAft>
                <a:spcPts val="0"/>
              </a:spcAft>
              <a:buSzPts val="1100"/>
              <a:buNone/>
            </a:pPr>
            <a:r>
              <a:rPr lang="hr" b="1" dirty="0">
                <a:solidFill>
                  <a:srgbClr val="404040"/>
                </a:solidFill>
              </a:rPr>
              <a:t>Vrijeme: </a:t>
            </a:r>
            <a:r>
              <a:rPr lang="hr" dirty="0">
                <a:solidFill>
                  <a:srgbClr val="404040"/>
                </a:solidFill>
              </a:rPr>
              <a:t>10 minuta</a:t>
            </a:r>
            <a:endParaRPr dirty="0">
              <a:solidFill>
                <a:srgbClr val="404040"/>
              </a:solidFill>
            </a:endParaRPr>
          </a:p>
          <a:p>
            <a:pPr marL="0" lvl="0" indent="0" algn="l" rtl="0">
              <a:lnSpc>
                <a:spcPct val="115000"/>
              </a:lnSpc>
              <a:spcBef>
                <a:spcPts val="0"/>
              </a:spcBef>
              <a:spcAft>
                <a:spcPts val="0"/>
              </a:spcAft>
              <a:buSzPts val="1100"/>
              <a:buNone/>
            </a:pPr>
            <a:r>
              <a:rPr lang="hr" b="1" dirty="0">
                <a:solidFill>
                  <a:srgbClr val="404040"/>
                </a:solidFill>
              </a:rPr>
              <a:t>Format: </a:t>
            </a:r>
            <a:r>
              <a:rPr lang="hr" dirty="0">
                <a:solidFill>
                  <a:srgbClr val="404040"/>
                </a:solidFill>
              </a:rPr>
              <a:t>Razmisli-Upari-Dijeli </a:t>
            </a:r>
            <a:br>
              <a:rPr lang="en-US" dirty="0">
                <a:solidFill>
                  <a:srgbClr val="404040"/>
                </a:solidFill>
              </a:rPr>
            </a:br>
            <a:r>
              <a:rPr lang="hr" b="1" dirty="0">
                <a:solidFill>
                  <a:srgbClr val="404040"/>
                </a:solidFill>
              </a:rPr>
              <a:t>Materijali: </a:t>
            </a:r>
            <a:r>
              <a:rPr lang="hr" dirty="0">
                <a:solidFill>
                  <a:srgbClr val="404040"/>
                </a:solidFill>
              </a:rPr>
              <a:t>Kartice, mjerač vremena</a:t>
            </a:r>
            <a:endParaRPr dirty="0">
              <a:solidFill>
                <a:srgbClr val="404040"/>
              </a:solidFill>
            </a:endParaRPr>
          </a:p>
          <a:p>
            <a:pPr marL="0" lvl="0" indent="0" algn="l" rtl="0">
              <a:lnSpc>
                <a:spcPct val="115000"/>
              </a:lnSpc>
              <a:spcBef>
                <a:spcPts val="0"/>
              </a:spcBef>
              <a:spcAft>
                <a:spcPts val="0"/>
              </a:spcAft>
              <a:buSzPts val="1100"/>
              <a:buNone/>
            </a:pPr>
            <a:endParaRPr dirty="0">
              <a:solidFill>
                <a:srgbClr val="404040"/>
              </a:solidFill>
            </a:endParaRPr>
          </a:p>
          <a:p>
            <a:pPr marL="0" lvl="0" indent="0" algn="l" rtl="0">
              <a:lnSpc>
                <a:spcPct val="115000"/>
              </a:lnSpc>
              <a:spcBef>
                <a:spcPts val="0"/>
              </a:spcBef>
              <a:spcAft>
                <a:spcPts val="0"/>
              </a:spcAft>
              <a:buClr>
                <a:schemeClr val="dk1"/>
              </a:buClr>
              <a:buSzPts val="1100"/>
              <a:buFont typeface="Arial"/>
              <a:buNone/>
            </a:pPr>
            <a:r>
              <a:rPr lang="hr" b="1" dirty="0">
                <a:solidFill>
                  <a:srgbClr val="404040"/>
                </a:solidFill>
              </a:rPr>
              <a:t>Korak 1: prisjećanje (2 min)</a:t>
            </a:r>
            <a:endParaRPr b="1" dirty="0">
              <a:solidFill>
                <a:srgbClr val="404040"/>
              </a:solidFill>
            </a:endParaRPr>
          </a:p>
          <a:p>
            <a:pPr marL="457200" lvl="0" indent="-304800" algn="l" rtl="0">
              <a:lnSpc>
                <a:spcPct val="115000"/>
              </a:lnSpc>
              <a:spcBef>
                <a:spcPts val="0"/>
              </a:spcBef>
              <a:spcAft>
                <a:spcPts val="0"/>
              </a:spcAft>
              <a:buClr>
                <a:srgbClr val="404040"/>
              </a:buClr>
              <a:buSzPts val="1200"/>
              <a:buFont typeface="Calibri"/>
              <a:buChar char="●"/>
            </a:pPr>
            <a:r>
              <a:rPr lang="hr" dirty="0">
                <a:solidFill>
                  <a:srgbClr val="404040"/>
                </a:solidFill>
              </a:rPr>
              <a:t>Postavite upit:</a:t>
            </a:r>
            <a:endParaRPr dirty="0">
              <a:solidFill>
                <a:srgbClr val="404040"/>
              </a:solidFill>
            </a:endParaRPr>
          </a:p>
          <a:p>
            <a:pPr marL="0" lvl="0" indent="0" algn="l" rtl="0">
              <a:lnSpc>
                <a:spcPct val="115000"/>
              </a:lnSpc>
              <a:spcBef>
                <a:spcPts val="0"/>
              </a:spcBef>
              <a:spcAft>
                <a:spcPts val="0"/>
              </a:spcAft>
              <a:buNone/>
            </a:pPr>
            <a:r>
              <a:rPr lang="hr" dirty="0">
                <a:solidFill>
                  <a:srgbClr val="404040"/>
                </a:solidFill>
              </a:rPr>
              <a:t>"Sjetite se situacije u kojoj ste primjetili problem u učionici, pokušali promjenu i vidjeli rezultate. Zapišite ključne riječi na svoju karticu."</a:t>
            </a:r>
            <a:endParaRPr dirty="0">
              <a:solidFill>
                <a:srgbClr val="404040"/>
              </a:solidFill>
            </a:endParaRPr>
          </a:p>
          <a:p>
            <a:pPr marL="0" lvl="0" indent="0" algn="l" rtl="0">
              <a:lnSpc>
                <a:spcPct val="115000"/>
              </a:lnSpc>
              <a:spcBef>
                <a:spcPts val="300"/>
              </a:spcBef>
              <a:spcAft>
                <a:spcPts val="0"/>
              </a:spcAft>
              <a:buNone/>
            </a:pPr>
            <a:r>
              <a:rPr lang="hr" i="1" dirty="0">
                <a:solidFill>
                  <a:srgbClr val="404040"/>
                </a:solidFill>
              </a:rPr>
              <a:t>⇒ Primjer:</a:t>
            </a:r>
            <a:r>
              <a:rPr lang="hr" dirty="0">
                <a:solidFill>
                  <a:srgbClr val="404040"/>
                </a:solidFill>
              </a:rPr>
              <a:t> </a:t>
            </a:r>
            <a:r>
              <a:rPr lang="hr" i="1" dirty="0">
                <a:solidFill>
                  <a:srgbClr val="404040"/>
                </a:solidFill>
              </a:rPr>
              <a:t>"Primijetio sam da djevojke izbjegavaju ispravljanje pogrešaka → upario/la ih kao 'vođe’ → više se trude."</a:t>
            </a:r>
            <a:endParaRPr i="1" dirty="0">
              <a:solidFill>
                <a:srgbClr val="404040"/>
              </a:solidFill>
            </a:endParaRPr>
          </a:p>
          <a:p>
            <a:pPr marL="0" lvl="0" indent="0" algn="l" rtl="0">
              <a:lnSpc>
                <a:spcPct val="115000"/>
              </a:lnSpc>
              <a:spcBef>
                <a:spcPts val="1200"/>
              </a:spcBef>
              <a:spcAft>
                <a:spcPts val="0"/>
              </a:spcAft>
              <a:buClr>
                <a:schemeClr val="dk1"/>
              </a:buClr>
              <a:buSzPts val="1100"/>
              <a:buFont typeface="Arial"/>
              <a:buNone/>
            </a:pPr>
            <a:r>
              <a:rPr lang="hr" b="1" dirty="0">
                <a:solidFill>
                  <a:srgbClr val="404040"/>
                </a:solidFill>
              </a:rPr>
              <a:t>Korak 2: Upari i usporedi (3 min)</a:t>
            </a:r>
            <a:endParaRPr b="1" dirty="0">
              <a:solidFill>
                <a:srgbClr val="404040"/>
              </a:solidFill>
            </a:endParaRPr>
          </a:p>
          <a:p>
            <a:pPr marL="457200" lvl="0" indent="-304800" algn="l" rtl="0">
              <a:lnSpc>
                <a:spcPct val="115000"/>
              </a:lnSpc>
              <a:spcBef>
                <a:spcPts val="200"/>
              </a:spcBef>
              <a:spcAft>
                <a:spcPts val="0"/>
              </a:spcAft>
              <a:buClr>
                <a:srgbClr val="404040"/>
              </a:buClr>
              <a:buSzPts val="1200"/>
              <a:buFont typeface="Calibri"/>
              <a:buChar char="●"/>
            </a:pPr>
            <a:r>
              <a:rPr lang="hr" dirty="0">
                <a:solidFill>
                  <a:srgbClr val="404040"/>
                </a:solidFill>
              </a:rPr>
              <a:t>Podijelite učitelje u parove i zamolite ih da podijele priče o problemu koji su uočili, promjeni koju su pokušali i rezultatima koje su uočili.</a:t>
            </a:r>
            <a:endParaRPr dirty="0">
              <a:solidFill>
                <a:srgbClr val="404040"/>
              </a:solidFill>
            </a:endParaRPr>
          </a:p>
          <a:p>
            <a:pPr marL="0" lvl="0" indent="0" algn="l" rtl="0">
              <a:lnSpc>
                <a:spcPct val="115000"/>
              </a:lnSpc>
              <a:spcBef>
                <a:spcPts val="0"/>
              </a:spcBef>
              <a:spcAft>
                <a:spcPts val="0"/>
              </a:spcAft>
              <a:buNone/>
            </a:pPr>
            <a:r>
              <a:rPr lang="hr" dirty="0">
                <a:solidFill>
                  <a:srgbClr val="404040"/>
                </a:solidFill>
              </a:rPr>
              <a:t>Nakon što su učitelji upareni, dijele svoje priče u parovima.</a:t>
            </a:r>
            <a:endParaRPr dirty="0">
              <a:solidFill>
                <a:srgbClr val="404040"/>
              </a:solidFill>
            </a:endParaRPr>
          </a:p>
          <a:p>
            <a:pPr marL="0" lvl="0" indent="0" algn="l" rtl="0">
              <a:lnSpc>
                <a:spcPct val="115000"/>
              </a:lnSpc>
              <a:spcBef>
                <a:spcPts val="0"/>
              </a:spcBef>
              <a:spcAft>
                <a:spcPts val="0"/>
              </a:spcAft>
              <a:buNone/>
            </a:pPr>
            <a:r>
              <a:rPr lang="hr" dirty="0">
                <a:solidFill>
                  <a:srgbClr val="404040"/>
                </a:solidFill>
              </a:rPr>
              <a:t>Vodilna pitanja:</a:t>
            </a:r>
            <a:endParaRPr dirty="0">
              <a:solidFill>
                <a:srgbClr val="404040"/>
              </a:solidFill>
            </a:endParaRPr>
          </a:p>
          <a:p>
            <a:pPr marL="914400" lvl="1" indent="-304800" algn="l" rtl="0">
              <a:lnSpc>
                <a:spcPct val="115000"/>
              </a:lnSpc>
              <a:spcBef>
                <a:spcPts val="300"/>
              </a:spcBef>
              <a:spcAft>
                <a:spcPts val="0"/>
              </a:spcAft>
              <a:buClr>
                <a:srgbClr val="404040"/>
              </a:buClr>
              <a:buSzPts val="1200"/>
              <a:buFont typeface="Calibri"/>
              <a:buChar char="○"/>
            </a:pPr>
            <a:r>
              <a:rPr lang="hr" i="1" dirty="0">
                <a:solidFill>
                  <a:srgbClr val="404040"/>
                </a:solidFill>
              </a:rPr>
              <a:t>"Kako ste prepoznali problem?"</a:t>
            </a:r>
            <a:endParaRPr i="1" dirty="0">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hr" i="1" dirty="0">
                <a:solidFill>
                  <a:srgbClr val="404040"/>
                </a:solidFill>
              </a:rPr>
              <a:t>"Kako je izgledala vaša 'promjena'?"</a:t>
            </a:r>
            <a:endParaRPr i="1" dirty="0">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hr" i="1" dirty="0">
                <a:solidFill>
                  <a:srgbClr val="404040"/>
                </a:solidFill>
              </a:rPr>
              <a:t>"Kako ste znali da je uspjelo (ili nije)?"</a:t>
            </a:r>
            <a:endParaRPr i="1" dirty="0">
              <a:solidFill>
                <a:srgbClr val="404040"/>
              </a:solidFill>
            </a:endParaRPr>
          </a:p>
          <a:p>
            <a:pPr marL="0" lvl="0" indent="0" algn="l" rtl="0">
              <a:lnSpc>
                <a:spcPct val="115000"/>
              </a:lnSpc>
              <a:spcBef>
                <a:spcPts val="1200"/>
              </a:spcBef>
              <a:spcAft>
                <a:spcPts val="0"/>
              </a:spcAft>
              <a:buClr>
                <a:schemeClr val="dk1"/>
              </a:buClr>
              <a:buSzPts val="1100"/>
              <a:buFont typeface="Arial"/>
              <a:buNone/>
            </a:pPr>
            <a:r>
              <a:rPr lang="hr" b="1" dirty="0">
                <a:solidFill>
                  <a:srgbClr val="404040"/>
                </a:solidFill>
              </a:rPr>
              <a:t>Korak 3: Zajedno definirajte AR (5 min)</a:t>
            </a:r>
            <a:endParaRPr b="1" dirty="0">
              <a:solidFill>
                <a:srgbClr val="404040"/>
              </a:solidFill>
            </a:endParaRPr>
          </a:p>
          <a:p>
            <a:pPr marL="457200" lvl="0" indent="-304800" algn="l" rtl="0">
              <a:lnSpc>
                <a:spcPct val="115000"/>
              </a:lnSpc>
              <a:spcBef>
                <a:spcPts val="200"/>
              </a:spcBef>
              <a:spcAft>
                <a:spcPts val="0"/>
              </a:spcAft>
              <a:buClr>
                <a:srgbClr val="404040"/>
              </a:buClr>
              <a:buSzPts val="1200"/>
              <a:buFont typeface="Calibri"/>
              <a:buChar char="●"/>
            </a:pPr>
            <a:r>
              <a:rPr lang="hr" dirty="0">
                <a:solidFill>
                  <a:srgbClr val="404040"/>
                </a:solidFill>
              </a:rPr>
              <a:t>Kao voditelj, grupirat ćete teme na ploči. Dok započinjete raspravu, trebali biste naglasiti da su </a:t>
            </a:r>
            <a:r>
              <a:rPr lang="hr" i="1" dirty="0">
                <a:solidFill>
                  <a:srgbClr val="404040"/>
                </a:solidFill>
              </a:rPr>
              <a:t>„svi primijetili problem, djelovali i razmišljali – to je akcijsko istraživanje!“.</a:t>
            </a:r>
            <a:endParaRPr i="1" dirty="0">
              <a:solidFill>
                <a:srgbClr val="404040"/>
              </a:solidFill>
            </a:endParaRPr>
          </a:p>
          <a:p>
            <a:pPr marL="0" lvl="0" indent="0" algn="l" rtl="0">
              <a:lnSpc>
                <a:spcPct val="115000"/>
              </a:lnSpc>
              <a:spcBef>
                <a:spcPts val="300"/>
              </a:spcBef>
              <a:spcAft>
                <a:spcPts val="0"/>
              </a:spcAft>
              <a:buNone/>
            </a:pPr>
            <a:r>
              <a:rPr lang="hr" dirty="0">
                <a:solidFill>
                  <a:srgbClr val="404040"/>
                </a:solidFill>
              </a:rPr>
              <a:t>Na temelju toga, zamolite sudionike da daju sažetu definiciju akcijskog istraživanja!</a:t>
            </a:r>
            <a:endParaRPr dirty="0">
              <a:solidFill>
                <a:srgbClr val="404040"/>
              </a:solidFill>
            </a:endParaRPr>
          </a:p>
          <a:p>
            <a:pPr marL="0" lvl="0" indent="0" algn="l" rtl="0">
              <a:lnSpc>
                <a:spcPct val="115000"/>
              </a:lnSpc>
              <a:spcBef>
                <a:spcPts val="300"/>
              </a:spcBef>
              <a:spcAft>
                <a:spcPts val="0"/>
              </a:spcAft>
              <a:buNone/>
            </a:pPr>
            <a:r>
              <a:rPr lang="hr" dirty="0">
                <a:solidFill>
                  <a:srgbClr val="404040"/>
                </a:solidFill>
              </a:rPr>
              <a:t>Primjer je sljedeći </a:t>
            </a:r>
            <a:r>
              <a:rPr lang="hr" i="1" dirty="0">
                <a:solidFill>
                  <a:srgbClr val="404040"/>
                </a:solidFill>
              </a:rPr>
              <a:t>„akcijsko istraživanje su učitelji koji proučavaju vlastite učionice kako bi testirali promjene, koristeći dokaze za poboljšanje jednakosti i učenja.“</a:t>
            </a:r>
            <a:endParaRPr i="1" dirty="0">
              <a:solidFill>
                <a:srgbClr val="404040"/>
              </a:solidFill>
            </a:endParaRPr>
          </a:p>
          <a:p>
            <a:pPr marL="0" lvl="0" indent="0" algn="l" rtl="0">
              <a:lnSpc>
                <a:spcPct val="100000"/>
              </a:lnSpc>
              <a:spcBef>
                <a:spcPts val="1200"/>
              </a:spcBef>
              <a:spcAft>
                <a:spcPts val="0"/>
              </a:spcAft>
              <a:buSzPts val="1400"/>
              <a:buNone/>
            </a:pPr>
            <a:endParaRPr dirty="0"/>
          </a:p>
        </p:txBody>
      </p:sp>
      <p:sp>
        <p:nvSpPr>
          <p:cNvPr id="152" name="Google Shape;152;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3466ad0f535_1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100"/>
              <a:buFont typeface="Arial"/>
              <a:buNone/>
            </a:pPr>
            <a:r>
              <a:rPr lang="hr" dirty="0">
                <a:solidFill>
                  <a:srgbClr val="1D1D1B"/>
                </a:solidFill>
              </a:rPr>
              <a:t>Ova </a:t>
            </a:r>
            <a:r>
              <a:rPr lang="hr-HR" dirty="0">
                <a:solidFill>
                  <a:srgbClr val="1D1D1B"/>
                </a:solidFill>
              </a:rPr>
              <a:t>p</a:t>
            </a:r>
            <a:r>
              <a:rPr lang="en-US" dirty="0">
                <a:solidFill>
                  <a:srgbClr val="1D1D1B"/>
                </a:solidFill>
              </a:rPr>
              <a:t>rikaznica</a:t>
            </a:r>
            <a:r>
              <a:rPr lang="hr" dirty="0">
                <a:solidFill>
                  <a:srgbClr val="1D1D1B"/>
                </a:solidFill>
              </a:rPr>
              <a:t> vam omogućuje da se odmaknete od priča o promjenama i počnete konkretnije govoriti o akcijskom istraživanju.</a:t>
            </a:r>
            <a:endParaRPr dirty="0">
              <a:solidFill>
                <a:srgbClr val="1D1D1B"/>
              </a:solidFill>
            </a:endParaRPr>
          </a:p>
          <a:p>
            <a:pPr marL="0" lvl="0" indent="0" algn="l" rtl="0">
              <a:lnSpc>
                <a:spcPct val="90000"/>
              </a:lnSpc>
              <a:spcBef>
                <a:spcPts val="1000"/>
              </a:spcBef>
              <a:spcAft>
                <a:spcPts val="0"/>
              </a:spcAft>
              <a:buClr>
                <a:schemeClr val="dk1"/>
              </a:buClr>
              <a:buSzPts val="1100"/>
              <a:buFont typeface="Arial"/>
              <a:buNone/>
            </a:pPr>
            <a:r>
              <a:rPr lang="hr" dirty="0">
                <a:solidFill>
                  <a:srgbClr val="1D1D1B"/>
                </a:solidFill>
              </a:rPr>
              <a:t>Započnite čitanjem citata i naglasite da je to upravo ono što su upravo iznijeli u primjerima koje su podijelili u uvodnoj aktivnosti.</a:t>
            </a:r>
            <a:endParaRPr dirty="0">
              <a:solidFill>
                <a:srgbClr val="1D1D1B"/>
              </a:solidFill>
            </a:endParaRPr>
          </a:p>
          <a:p>
            <a:pPr marL="0" lvl="0" indent="0" algn="ctr" rtl="0">
              <a:lnSpc>
                <a:spcPct val="90000"/>
              </a:lnSpc>
              <a:spcBef>
                <a:spcPts val="1000"/>
              </a:spcBef>
              <a:spcAft>
                <a:spcPts val="0"/>
              </a:spcAft>
              <a:buClr>
                <a:schemeClr val="dk1"/>
              </a:buClr>
              <a:buSzPts val="1100"/>
              <a:buFont typeface="Arial"/>
              <a:buNone/>
            </a:pPr>
            <a:r>
              <a:rPr lang="hr" dirty="0">
                <a:solidFill>
                  <a:srgbClr val="1D1D1B"/>
                </a:solidFill>
              </a:rPr>
              <a:t>„Istraživanje koje su proveli </a:t>
            </a:r>
            <a:r>
              <a:rPr lang="hr" b="1" i="1" dirty="0">
                <a:solidFill>
                  <a:srgbClr val="1D1D1B"/>
                </a:solidFill>
              </a:rPr>
              <a:t>učitelji </a:t>
            </a:r>
            <a:r>
              <a:rPr lang="hr" dirty="0">
                <a:solidFill>
                  <a:srgbClr val="1D1D1B"/>
                </a:solidFill>
              </a:rPr>
              <a:t>za </a:t>
            </a:r>
            <a:r>
              <a:rPr lang="hr" b="1" i="1" dirty="0">
                <a:solidFill>
                  <a:srgbClr val="1D1D1B"/>
                </a:solidFill>
              </a:rPr>
              <a:t>svoje učenike</a:t>
            </a:r>
            <a:r>
              <a:rPr lang="hr" dirty="0">
                <a:solidFill>
                  <a:srgbClr val="1D1D1B"/>
                </a:solidFill>
              </a:rPr>
              <a:t>.“</a:t>
            </a:r>
            <a:endParaRPr dirty="0">
              <a:solidFill>
                <a:srgbClr val="1D1D1B"/>
              </a:solidFill>
            </a:endParaRPr>
          </a:p>
          <a:p>
            <a:pPr marL="0" lvl="0" indent="0" algn="l" rtl="0">
              <a:lnSpc>
                <a:spcPct val="90000"/>
              </a:lnSpc>
              <a:spcBef>
                <a:spcPts val="1000"/>
              </a:spcBef>
              <a:spcAft>
                <a:spcPts val="0"/>
              </a:spcAft>
              <a:buNone/>
            </a:pPr>
            <a:r>
              <a:rPr lang="hr" dirty="0">
                <a:solidFill>
                  <a:srgbClr val="1D1D1B"/>
                </a:solidFill>
              </a:rPr>
              <a:t>Ova lekcija usredotočuje se na </a:t>
            </a:r>
            <a:r>
              <a:rPr lang="hr" b="1" dirty="0">
                <a:solidFill>
                  <a:srgbClr val="1D1D1B"/>
                </a:solidFill>
              </a:rPr>
              <a:t>akcijsko istraživanje </a:t>
            </a:r>
            <a:r>
              <a:rPr lang="hr" dirty="0">
                <a:solidFill>
                  <a:srgbClr val="1D1D1B"/>
                </a:solidFill>
              </a:rPr>
              <a:t>kao metodologiju za učitelje kako bi postali sukreatori promjena u svojim učionicama.</a:t>
            </a:r>
            <a:endParaRPr dirty="0">
              <a:solidFill>
                <a:srgbClr val="1D1D1B"/>
              </a:solidFill>
            </a:endParaRPr>
          </a:p>
          <a:p>
            <a:pPr marL="0" lvl="0" indent="0" algn="l" rtl="0">
              <a:lnSpc>
                <a:spcPct val="90000"/>
              </a:lnSpc>
              <a:spcBef>
                <a:spcPts val="1000"/>
              </a:spcBef>
              <a:spcAft>
                <a:spcPts val="0"/>
              </a:spcAft>
              <a:buNone/>
            </a:pPr>
            <a:r>
              <a:rPr lang="hr" i="1" dirty="0">
                <a:solidFill>
                  <a:srgbClr val="1D1D1B"/>
                </a:solidFill>
              </a:rPr>
              <a:t>Akcijsko istraživanje </a:t>
            </a:r>
            <a:r>
              <a:rPr lang="hr" dirty="0">
                <a:solidFill>
                  <a:srgbClr val="1D1D1B"/>
                </a:solidFill>
              </a:rPr>
              <a:t>definira se kao </a:t>
            </a:r>
            <a:r>
              <a:rPr lang="hr" b="1" dirty="0">
                <a:solidFill>
                  <a:srgbClr val="1D1D1B"/>
                </a:solidFill>
              </a:rPr>
              <a:t>istraživanje koje provode nastavnici u vlastitom okruženju </a:t>
            </a:r>
            <a:r>
              <a:rPr lang="hr" dirty="0">
                <a:solidFill>
                  <a:srgbClr val="1D1D1B"/>
                </a:solidFill>
              </a:rPr>
              <a:t>kako bi unaprijedili svoju praksu i poboljšali učenje svojih učenika (Metler, 2019).[1] To je </a:t>
            </a:r>
            <a:r>
              <a:rPr lang="hr" b="1" dirty="0">
                <a:solidFill>
                  <a:srgbClr val="1D1D1B"/>
                </a:solidFill>
              </a:rPr>
              <a:t>refleksivan</a:t>
            </a:r>
            <a:r>
              <a:rPr lang="hr" dirty="0">
                <a:solidFill>
                  <a:srgbClr val="1D1D1B"/>
                </a:solidFill>
              </a:rPr>
              <a:t>, </a:t>
            </a:r>
            <a:r>
              <a:rPr lang="hr" b="1" dirty="0">
                <a:solidFill>
                  <a:srgbClr val="1D1D1B"/>
                </a:solidFill>
              </a:rPr>
              <a:t>iterativni</a:t>
            </a:r>
            <a:r>
              <a:rPr lang="hr" dirty="0">
                <a:solidFill>
                  <a:srgbClr val="1D1D1B"/>
                </a:solidFill>
              </a:rPr>
              <a:t> </a:t>
            </a:r>
            <a:r>
              <a:rPr lang="hr" b="1" dirty="0">
                <a:solidFill>
                  <a:srgbClr val="1D1D1B"/>
                </a:solidFill>
              </a:rPr>
              <a:t>proces </a:t>
            </a:r>
            <a:r>
              <a:rPr lang="hr" dirty="0">
                <a:solidFill>
                  <a:srgbClr val="1D1D1B"/>
                </a:solidFill>
              </a:rPr>
              <a:t>u kojem učitelji istražuju izazove u učionici, primjenjuju rješenja i procjenjuju utjecaj rješenja koja su implementirali.</a:t>
            </a:r>
            <a:endParaRPr dirty="0">
              <a:solidFill>
                <a:srgbClr val="1D1D1B"/>
              </a:solidFill>
            </a:endParaRPr>
          </a:p>
          <a:p>
            <a:pPr marL="0" lvl="0" indent="0" algn="l" rtl="0">
              <a:lnSpc>
                <a:spcPct val="90000"/>
              </a:lnSpc>
              <a:spcBef>
                <a:spcPts val="1000"/>
              </a:spcBef>
              <a:spcAft>
                <a:spcPts val="0"/>
              </a:spcAft>
              <a:buNone/>
            </a:pPr>
            <a:r>
              <a:rPr lang="hr" dirty="0">
                <a:solidFill>
                  <a:srgbClr val="1D1D1B"/>
                </a:solidFill>
              </a:rPr>
              <a:t>Sve veći broj obrazovnih praktičara prihvatio je akcijsko istraživanje kao održiv model za modificiranje, promjenu i poboljšanje svoje nastave jer smatraju da akcijsko istraživanje poboljšava njihovu sposobnost profesionalnog rasta, samoprocjene i preuzimanja odgovornosti za vlastitu praksu. Kao pozitivna posljedica, poboljšava se učenje učenika i okruženje za učenje u učionici. Kroz akcijsko istraživanje, nastavnici postaju aktivni partneri u vođenju poboljšanja škole.</a:t>
            </a:r>
            <a:endParaRPr dirty="0">
              <a:solidFill>
                <a:srgbClr val="1D1D1B"/>
              </a:solidFill>
            </a:endParaRPr>
          </a:p>
          <a:p>
            <a:pPr marL="457200" lvl="0" indent="0" algn="l" rtl="0">
              <a:lnSpc>
                <a:spcPct val="90000"/>
              </a:lnSpc>
              <a:spcBef>
                <a:spcPts val="1000"/>
              </a:spcBef>
              <a:spcAft>
                <a:spcPts val="0"/>
              </a:spcAft>
              <a:buClr>
                <a:schemeClr val="dk1"/>
              </a:buClr>
              <a:buSzPts val="1100"/>
              <a:buFont typeface="Arial"/>
              <a:buNone/>
            </a:pPr>
            <a:endParaRPr dirty="0">
              <a:solidFill>
                <a:srgbClr val="1D1D1B"/>
              </a:solidFill>
            </a:endParaRPr>
          </a:p>
          <a:p>
            <a:pPr marL="0" lvl="0" indent="0" algn="l" rtl="0">
              <a:lnSpc>
                <a:spcPct val="90000"/>
              </a:lnSpc>
              <a:spcBef>
                <a:spcPts val="1000"/>
              </a:spcBef>
              <a:spcAft>
                <a:spcPts val="0"/>
              </a:spcAft>
              <a:buClr>
                <a:schemeClr val="dk1"/>
              </a:buClr>
              <a:buSzPts val="1100"/>
              <a:buFont typeface="Arial"/>
              <a:buNone/>
            </a:pPr>
            <a:endParaRPr dirty="0">
              <a:latin typeface="Arial"/>
              <a:ea typeface="Arial"/>
              <a:cs typeface="Arial"/>
              <a:sym typeface="Arial"/>
            </a:endParaRPr>
          </a:p>
          <a:p>
            <a:pPr marL="0" lvl="0" indent="0" algn="l" rtl="0">
              <a:lnSpc>
                <a:spcPct val="90000"/>
              </a:lnSpc>
              <a:spcBef>
                <a:spcPts val="1000"/>
              </a:spcBef>
              <a:spcAft>
                <a:spcPts val="0"/>
              </a:spcAft>
              <a:buClr>
                <a:schemeClr val="dk1"/>
              </a:buClr>
              <a:buSzPts val="1100"/>
              <a:buFont typeface="Arial"/>
              <a:buNone/>
            </a:pPr>
            <a:r>
              <a:rPr lang="hr" dirty="0"/>
              <a:t>[1] </a:t>
            </a:r>
            <a:r>
              <a:rPr lang="hr" dirty="0">
                <a:latin typeface="Arial"/>
                <a:ea typeface="Arial"/>
                <a:cs typeface="Arial"/>
                <a:sym typeface="Arial"/>
              </a:rPr>
              <a:t>Mertler, CA (2019). Akcijsko istraživanje: Poboljšanje škola i osnaživanje edukatora (6. izd.). SAGE Publications.</a:t>
            </a:r>
            <a:r>
              <a:rPr lang="hr" dirty="0">
                <a:uFill>
                  <a:noFill/>
                </a:uFill>
                <a:latin typeface="Arial"/>
                <a:ea typeface="Arial"/>
                <a:cs typeface="Arial"/>
                <a:sym typeface="Arial"/>
                <a:hlinkClick r:id="rId3"/>
              </a:rPr>
              <a:t> </a:t>
            </a:r>
            <a:r>
              <a:rPr lang="hr" u="sng" dirty="0">
                <a:solidFill>
                  <a:srgbClr val="16C45B"/>
                </a:solidFill>
                <a:latin typeface="Arial"/>
                <a:ea typeface="Arial"/>
                <a:cs typeface="Arial"/>
                <a:sym typeface="Arial"/>
                <a:hlinkClick r:id="rId3">
                  <a:extLst>
                    <a:ext uri="{A12FA001-AC4F-418D-AE19-62706E023703}">
                      <ahyp:hlinkClr xmlns:ahyp="http://schemas.microsoft.com/office/drawing/2018/hyperlinkcolor" val="tx"/>
                    </a:ext>
                  </a:extLst>
                </a:hlinkClick>
              </a:rPr>
              <a:t>https://books.google.it/books?id=aXyfDwAAQBAJ</a:t>
            </a:r>
            <a:endParaRPr u="sng" dirty="0">
              <a:solidFill>
                <a:srgbClr val="16C45B"/>
              </a:solidFill>
              <a:latin typeface="Arial"/>
              <a:ea typeface="Arial"/>
              <a:cs typeface="Arial"/>
              <a:sym typeface="Arial"/>
            </a:endParaRPr>
          </a:p>
          <a:p>
            <a:pPr marL="0" lvl="0" indent="0" algn="l" rtl="0">
              <a:lnSpc>
                <a:spcPct val="90000"/>
              </a:lnSpc>
              <a:spcBef>
                <a:spcPts val="1000"/>
              </a:spcBef>
              <a:spcAft>
                <a:spcPts val="0"/>
              </a:spcAft>
              <a:buClr>
                <a:schemeClr val="dk1"/>
              </a:buClr>
              <a:buSzPts val="1100"/>
              <a:buFont typeface="Arial"/>
              <a:buNone/>
            </a:pPr>
            <a:endParaRPr dirty="0">
              <a:solidFill>
                <a:srgbClr val="2B454E"/>
              </a:solidFill>
            </a:endParaRPr>
          </a:p>
          <a:p>
            <a:pPr marL="0" lvl="0" indent="0" algn="l" rtl="0">
              <a:lnSpc>
                <a:spcPct val="100000"/>
              </a:lnSpc>
              <a:spcBef>
                <a:spcPts val="1200"/>
              </a:spcBef>
              <a:spcAft>
                <a:spcPts val="0"/>
              </a:spcAft>
              <a:buSzPts val="1400"/>
              <a:buNone/>
            </a:pPr>
            <a:endParaRPr dirty="0"/>
          </a:p>
        </p:txBody>
      </p:sp>
      <p:sp>
        <p:nvSpPr>
          <p:cNvPr id="159" name="Google Shape;159;g3466ad0f535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343c85d3a64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r>
              <a:rPr lang="hr" dirty="0">
                <a:solidFill>
                  <a:srgbClr val="1D1D1B"/>
                </a:solidFill>
              </a:rPr>
              <a:t>Ova p</a:t>
            </a:r>
            <a:r>
              <a:rPr lang="en-US" dirty="0">
                <a:solidFill>
                  <a:srgbClr val="1D1D1B"/>
                </a:solidFill>
              </a:rPr>
              <a:t>rikaznica</a:t>
            </a:r>
            <a:r>
              <a:rPr lang="hr" dirty="0">
                <a:solidFill>
                  <a:srgbClr val="1D1D1B"/>
                </a:solidFill>
              </a:rPr>
              <a:t> pruža kratak pregled bogate povijesne tradicije koja premošćuje socijalnu pravdu, osnaživanje učitelja i iterativno rješavanje problema.</a:t>
            </a:r>
            <a:endParaRPr dirty="0">
              <a:solidFill>
                <a:srgbClr val="1D1D1B"/>
              </a:solidFill>
            </a:endParaRPr>
          </a:p>
          <a:p>
            <a:pPr marL="0" lvl="0" indent="0" algn="l" rtl="0">
              <a:lnSpc>
                <a:spcPct val="100000"/>
              </a:lnSpc>
              <a:spcBef>
                <a:spcPts val="1200"/>
              </a:spcBef>
              <a:spcAft>
                <a:spcPts val="0"/>
              </a:spcAft>
              <a:buSzPts val="1400"/>
              <a:buNone/>
            </a:pPr>
            <a:endParaRPr dirty="0">
              <a:solidFill>
                <a:srgbClr val="1D1D1B"/>
              </a:solidFill>
            </a:endParaRPr>
          </a:p>
          <a:p>
            <a:pPr marL="0" lvl="0" indent="0" algn="l" rtl="0">
              <a:lnSpc>
                <a:spcPct val="100000"/>
              </a:lnSpc>
              <a:spcBef>
                <a:spcPts val="1200"/>
              </a:spcBef>
              <a:spcAft>
                <a:spcPts val="0"/>
              </a:spcAft>
              <a:buSzPts val="1400"/>
              <a:buNone/>
            </a:pPr>
            <a:r>
              <a:rPr lang="hr" dirty="0">
                <a:solidFill>
                  <a:srgbClr val="1D1D1B"/>
                </a:solidFill>
              </a:rPr>
              <a:t>Korištenje akcijskog istraživanja  u projektu TINKER utemeljeno je na bogatoj povijesnoj tradiciji koja premošćuje socijalnu pravdu, osnaživanje učitelja i iterativno rješavanje problema.</a:t>
            </a:r>
            <a:endParaRPr dirty="0">
              <a:solidFill>
                <a:srgbClr val="1D1D1B"/>
              </a:solidFill>
            </a:endParaRPr>
          </a:p>
          <a:p>
            <a:pPr marL="0" lvl="0" indent="0" algn="l" rtl="0">
              <a:lnSpc>
                <a:spcPct val="100000"/>
              </a:lnSpc>
              <a:spcBef>
                <a:spcPts val="1200"/>
              </a:spcBef>
              <a:spcAft>
                <a:spcPts val="0"/>
              </a:spcAft>
              <a:buSzPts val="1400"/>
              <a:buNone/>
            </a:pPr>
            <a:r>
              <a:rPr lang="hr" dirty="0">
                <a:solidFill>
                  <a:srgbClr val="1D1D1B"/>
                </a:solidFill>
              </a:rPr>
              <a:t>Slika 1: Proizašla iz rada Kurta Lewina 1940-ih, akcijsko istraživanje započelo je kao ciklička metoda za rješavanje društvenih nejednakosti, a kasnije su je usvojili nastavnici kako bi demokratizirali istraživanje u učionici.</a:t>
            </a:r>
            <a:endParaRPr dirty="0">
              <a:solidFill>
                <a:srgbClr val="1D1D1B"/>
              </a:solidFill>
            </a:endParaRPr>
          </a:p>
          <a:p>
            <a:pPr marL="0" lvl="0" indent="0" algn="l" rtl="0">
              <a:lnSpc>
                <a:spcPct val="100000"/>
              </a:lnSpc>
              <a:spcBef>
                <a:spcPts val="1200"/>
              </a:spcBef>
              <a:spcAft>
                <a:spcPts val="0"/>
              </a:spcAft>
              <a:buSzPts val="1400"/>
              <a:buNone/>
            </a:pPr>
            <a:r>
              <a:rPr lang="hr" dirty="0">
                <a:solidFill>
                  <a:srgbClr val="1D1D1B"/>
                </a:solidFill>
              </a:rPr>
              <a:t>Slika 2: Pokret kritičke pedagogije 1970-ih, predvođen Paulom Freireom, unio je akcijsko istraživanje s naglaskom na zajedničko stvaranje s marginaliziranim zajednicama - načelo koje je središnje za TINKER-ov cilj rješavanja rodnih razlika u informatici.</a:t>
            </a:r>
            <a:endParaRPr dirty="0">
              <a:solidFill>
                <a:srgbClr val="1D1D1B"/>
              </a:solidFill>
            </a:endParaRPr>
          </a:p>
          <a:p>
            <a:pPr marL="0" lvl="0" indent="0" algn="l" rtl="0">
              <a:lnSpc>
                <a:spcPct val="100000"/>
              </a:lnSpc>
              <a:spcBef>
                <a:spcPts val="1200"/>
              </a:spcBef>
              <a:spcAft>
                <a:spcPts val="0"/>
              </a:spcAft>
              <a:buSzPts val="1400"/>
              <a:buNone/>
            </a:pPr>
            <a:r>
              <a:rPr lang="hr" dirty="0">
                <a:solidFill>
                  <a:srgbClr val="1D1D1B"/>
                </a:solidFill>
              </a:rPr>
              <a:t>Slika3: Do 1980-ih i 90-ih, akcijsko istraživanje evoluiralo je u alat za reformu škola koju vode učitelji (Kemmis i McTaggart), s naglaskom na kontekstualno specifična rješenja prilagođena potrebama učenika.</a:t>
            </a:r>
            <a:endParaRPr dirty="0">
              <a:solidFill>
                <a:srgbClr val="1D1D1B"/>
              </a:solidFill>
            </a:endParaRPr>
          </a:p>
          <a:p>
            <a:pPr marL="0" lvl="0" indent="0" algn="l" rtl="0">
              <a:lnSpc>
                <a:spcPct val="100000"/>
              </a:lnSpc>
              <a:spcBef>
                <a:spcPts val="1200"/>
              </a:spcBef>
              <a:spcAft>
                <a:spcPts val="0"/>
              </a:spcAft>
              <a:buSzPts val="1400"/>
              <a:buNone/>
            </a:pPr>
            <a:r>
              <a:rPr lang="hr" dirty="0">
                <a:solidFill>
                  <a:srgbClr val="1D1D1B"/>
                </a:solidFill>
              </a:rPr>
              <a:t>Slika 4: Nadovezujući se na ove temelje, rad Bridget Somekh krajem 1990-ih i početkom 2000-ih pokazao je kako akcijsko istraživanje može transformirati integraciju tehnologije, pri čemu su učitelji zajednički istraživali digitalne nejednakosti i redizajnirali alate s učenicima - što je izravni prethodnik TINKER-ovog pristupa.</a:t>
            </a:r>
            <a:endParaRPr dirty="0">
              <a:solidFill>
                <a:srgbClr val="1D1D1B"/>
              </a:solidFill>
            </a:endParaRPr>
          </a:p>
          <a:p>
            <a:pPr marL="0" lvl="0" indent="0" algn="l" rtl="0">
              <a:lnSpc>
                <a:spcPct val="100000"/>
              </a:lnSpc>
              <a:spcBef>
                <a:spcPts val="1200"/>
              </a:spcBef>
              <a:spcAft>
                <a:spcPts val="0"/>
              </a:spcAft>
              <a:buSzPts val="1400"/>
              <a:buNone/>
            </a:pPr>
            <a:r>
              <a:rPr lang="hr" dirty="0">
                <a:solidFill>
                  <a:srgbClr val="1D1D1B"/>
                </a:solidFill>
              </a:rPr>
              <a:t>Slika 5: Danas, TINKER se gradi na ovom nasljeđu pozicionirajući učitelje kao istraživače koji identificiraju i uklanjaju sistemske barijere (npr. rodno uvjetovan dizajn zadataka, nedostatke resursa) putem intervencija temeljenih na dokazima. Povijesno gledano, snaga akcijskog istraživanja leži u njegovoj prilagodljivosti - osobini koju TINKER koristi za transformaciju informatičkog obrazovanja u različitim europskim učionicama.</a:t>
            </a:r>
            <a:endParaRPr dirty="0">
              <a:solidFill>
                <a:srgbClr val="1D1D1B"/>
              </a:solidFill>
            </a:endParaRPr>
          </a:p>
        </p:txBody>
      </p:sp>
      <p:sp>
        <p:nvSpPr>
          <p:cNvPr id="168" name="Google Shape;168;g343c85d3a64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1000"/>
              </a:spcAft>
              <a:buClr>
                <a:schemeClr val="dk1"/>
              </a:buClr>
              <a:buSzPts val="1100"/>
              <a:buFont typeface="Arial"/>
              <a:buNone/>
            </a:pPr>
            <a:r>
              <a:rPr lang="hr" dirty="0"/>
              <a:t>Potaknite sudionike da pogledaju ovaj video s titlovima.</a:t>
            </a:r>
            <a:endParaRPr dirty="0"/>
          </a:p>
        </p:txBody>
      </p:sp>
      <p:sp>
        <p:nvSpPr>
          <p:cNvPr id="185" name="Google Shape;185;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343c85d3a64_0_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0"/>
              </a:spcAft>
              <a:buClr>
                <a:schemeClr val="dk1"/>
              </a:buClr>
              <a:buSzPts val="1100"/>
              <a:buFont typeface="Arial"/>
              <a:buNone/>
            </a:pPr>
            <a:r>
              <a:rPr lang="hr" dirty="0"/>
              <a:t>Ova p</a:t>
            </a:r>
            <a:r>
              <a:rPr lang="en-US" dirty="0"/>
              <a:t>rikaznica</a:t>
            </a:r>
            <a:r>
              <a:rPr lang="hr" dirty="0"/>
              <a:t> ima za cilj upoznati učenike s ciklusom akcijskog istraživanja od 5 koraka.</a:t>
            </a:r>
            <a:endParaRPr dirty="0"/>
          </a:p>
          <a:p>
            <a:pPr marL="0" lvl="0" indent="0" algn="l" rtl="0">
              <a:lnSpc>
                <a:spcPct val="100000"/>
              </a:lnSpc>
              <a:spcBef>
                <a:spcPts val="1000"/>
              </a:spcBef>
              <a:spcAft>
                <a:spcPts val="0"/>
              </a:spcAft>
              <a:buClr>
                <a:schemeClr val="dk1"/>
              </a:buClr>
              <a:buSzPts val="1100"/>
              <a:buFont typeface="Arial"/>
              <a:buNone/>
            </a:pPr>
            <a:endParaRPr dirty="0"/>
          </a:p>
          <a:p>
            <a:pPr marL="457200" lvl="0" indent="-317500" algn="l" rtl="0">
              <a:lnSpc>
                <a:spcPct val="100000"/>
              </a:lnSpc>
              <a:spcBef>
                <a:spcPts val="1000"/>
              </a:spcBef>
              <a:spcAft>
                <a:spcPts val="0"/>
              </a:spcAft>
              <a:buClr>
                <a:schemeClr val="dk1"/>
              </a:buClr>
              <a:buSzPts val="1400"/>
              <a:buAutoNum type="arabicPeriod"/>
            </a:pPr>
            <a:r>
              <a:rPr lang="hr" dirty="0"/>
              <a:t>Identifikacija: Akcijsko istraživanje započinje preciznim određivanjem specifičnog, uočljivog problema u učionici. Usredotočite se na izazove koje možete kontrolirati, poput niskog angažmana tijekom grupnog rada ili nedosljednog izvršavanja domaćih zadaća. Koristite dokaze - poput primjera učeničkih radova, podataka o procjeni ili anegdotskih bilješki - kako biste jasno definirali problem. Izbjegavajte široke generalizacije; umjesto toga, suzite ga.</a:t>
            </a:r>
            <a:endParaRPr dirty="0"/>
          </a:p>
          <a:p>
            <a:pPr marL="457200" lvl="0" indent="-317500" algn="l" rtl="0">
              <a:lnSpc>
                <a:spcPct val="100000"/>
              </a:lnSpc>
              <a:spcBef>
                <a:spcPts val="0"/>
              </a:spcBef>
              <a:spcAft>
                <a:spcPts val="0"/>
              </a:spcAft>
              <a:buClr>
                <a:schemeClr val="dk1"/>
              </a:buClr>
              <a:buSzPts val="1400"/>
              <a:buFont typeface="Calibri"/>
              <a:buAutoNum type="arabicPeriod"/>
            </a:pPr>
            <a:r>
              <a:rPr lang="hr" dirty="0"/>
              <a:t>Plan: Nakon što se problem identificira, osmislite strategije utemeljene na istraživanjima za njegovo rješavanje. Razmotrite male, upravljive promjene, poput uključivanja grupnog rada, povratnih informacija od vršnjaka ili korištenja vizualnih pomagala za složene upute. Opišite kako ćete implementirati strategiju, koji će vam resursi trebati i kako ćete mjeriti uspjeh (npr. praćenje verbalnih doprinosa ili izlaznih karata).</a:t>
            </a:r>
            <a:endParaRPr dirty="0"/>
          </a:p>
          <a:p>
            <a:pPr marL="457200" lvl="0" indent="-317500" algn="l" rtl="0">
              <a:lnSpc>
                <a:spcPct val="100000"/>
              </a:lnSpc>
              <a:spcBef>
                <a:spcPts val="0"/>
              </a:spcBef>
              <a:spcAft>
                <a:spcPts val="0"/>
              </a:spcAft>
              <a:buClr>
                <a:schemeClr val="dk1"/>
              </a:buClr>
              <a:buSzPts val="1400"/>
              <a:buFont typeface="Calibri"/>
              <a:buAutoNum type="arabicPeriod"/>
            </a:pPr>
            <a:r>
              <a:rPr lang="hr" dirty="0"/>
              <a:t>Djelovanje: Primijenite svoju strategiju u praksi, a pritom ostanite fleksibilni. Dokumentirajte svoj proces - što funkcionira, što ne i sve prilagodbe koje napravite usred sata. Na primjer, ako ste uveli povratne informacije od vršnjaka, ali učenici imaju problema s konstruktivnom kritikom, pokažite primjere prije sljedećeg sata. Cilj je sustavno, a ne savršeno testirati promjenu.</a:t>
            </a:r>
            <a:endParaRPr dirty="0"/>
          </a:p>
          <a:p>
            <a:pPr marL="457200" lvl="0" indent="-317500" algn="l" rtl="0">
              <a:lnSpc>
                <a:spcPct val="100000"/>
              </a:lnSpc>
              <a:spcBef>
                <a:spcPts val="0"/>
              </a:spcBef>
              <a:spcAft>
                <a:spcPts val="0"/>
              </a:spcAft>
              <a:buClr>
                <a:schemeClr val="dk1"/>
              </a:buClr>
              <a:buSzPts val="1400"/>
              <a:buFont typeface="Calibri"/>
              <a:buAutoNum type="arabicPeriod"/>
            </a:pPr>
            <a:r>
              <a:rPr lang="hr" dirty="0"/>
              <a:t>Promatranje: Prikupite dokaze za procjenu utjecaja intervencije. Koristite i kvantitativne (npr. rezultate kviza, sudjelovanje) i kvalitativne podatke (npr. refleksije učenika, zapažanja u učionici). Usporedite rezultate s početnim podacima kako biste utvrdili trendove. Na primjer, ako ste implementirali novi raspored sjedenja, analizirajte jesu li se smanjili poremećaji ili su se određeni učenici više angažirali.</a:t>
            </a:r>
            <a:endParaRPr dirty="0"/>
          </a:p>
          <a:p>
            <a:pPr marL="457200" lvl="0" indent="-317500" algn="l" rtl="0">
              <a:lnSpc>
                <a:spcPct val="100000"/>
              </a:lnSpc>
              <a:spcBef>
                <a:spcPts val="0"/>
              </a:spcBef>
              <a:spcAft>
                <a:spcPts val="0"/>
              </a:spcAft>
              <a:buClr>
                <a:schemeClr val="dk1"/>
              </a:buClr>
              <a:buSzPts val="1400"/>
              <a:buFont typeface="Calibri"/>
              <a:buAutoNum type="arabicPeriod"/>
            </a:pPr>
            <a:r>
              <a:rPr lang="hr" dirty="0"/>
              <a:t>Osvrt i reagiranje: Analizirajte podatke kako biste utvrdili je li promjena bila učinkovita, pravedna i održiva. Je li riješila izvorni problem? Jesu li postojali neželjeni ishodi? Na temelju svojih analiza odlučite hoćete li usvojiti, prilagoditi ili napustiti strategiju. Razmišljanje bi moglo otkriti, na primjer, da iako se sudjelovanje povećalo, neki učenici i dalje dominiraju - što potiče revidirani pristup, poput strukturiranog naizmjeničnog sudjelovanja.</a:t>
            </a:r>
            <a:endParaRPr dirty="0"/>
          </a:p>
        </p:txBody>
      </p:sp>
      <p:sp>
        <p:nvSpPr>
          <p:cNvPr id="193" name="Google Shape;193;g343c85d3a64_0_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4.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3.xml"/><Relationship Id="rId5" Type="http://schemas.openxmlformats.org/officeDocument/2006/relationships/image" Target="../media/image2.pn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srcRect/>
          <a:stretch/>
        </p:blipFill>
        <p:spPr>
          <a:xfrm>
            <a:off x="759995" y="6162238"/>
            <a:ext cx="1954590" cy="503682"/>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dirty="0" err="1">
                <a:solidFill>
                  <a:schemeClr val="dk1"/>
                </a:solidFill>
                <a:latin typeface="Calibri"/>
                <a:ea typeface="Calibri"/>
                <a:cs typeface="Calibri"/>
                <a:sym typeface="Calibri"/>
              </a:rPr>
              <a:t>Financirano</a:t>
            </a:r>
            <a:r>
              <a:rPr lang="en-US" sz="1050" b="0" i="0" u="none" strike="noStrike" cap="none" dirty="0">
                <a:solidFill>
                  <a:schemeClr val="dk1"/>
                </a:solidFill>
                <a:latin typeface="Calibri"/>
                <a:ea typeface="Calibri"/>
                <a:cs typeface="Calibri"/>
                <a:sym typeface="Calibri"/>
              </a:rPr>
              <a:t> od </a:t>
            </a:r>
            <a:r>
              <a:rPr lang="en-US" sz="1050" b="0" i="0" u="none" strike="noStrike" cap="none" dirty="0" err="1">
                <a:solidFill>
                  <a:schemeClr val="dk1"/>
                </a:solidFill>
                <a:latin typeface="Calibri"/>
                <a:ea typeface="Calibri"/>
                <a:cs typeface="Calibri"/>
                <a:sym typeface="Calibri"/>
              </a:rPr>
              <a:t>strane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Europske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Izneseni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mišljenja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su</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međutim</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isključivo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autora</a:t>
            </a:r>
            <a:r>
              <a:rPr lang="en-US" sz="1050" b="0" i="0" u="none" strike="noStrike" cap="none" dirty="0">
                <a:solidFill>
                  <a:schemeClr val="dk1"/>
                </a:solidFill>
                <a:latin typeface="Calibri"/>
                <a:ea typeface="Calibri"/>
                <a:cs typeface="Calibri"/>
                <a:sym typeface="Calibri"/>
              </a:rPr>
              <a:t>/</a:t>
            </a:r>
            <a:r>
              <a:rPr lang="en-US" sz="1050" b="0" i="0" u="none" strike="noStrike" cap="none" dirty="0" err="1">
                <a:solidFill>
                  <a:schemeClr val="dk1"/>
                </a:solidFill>
                <a:latin typeface="Calibri"/>
                <a:ea typeface="Calibri"/>
                <a:cs typeface="Calibri"/>
                <a:sym typeface="Calibri"/>
              </a:rPr>
              <a:t>autorica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ne </a:t>
            </a:r>
            <a:r>
              <a:rPr lang="en-US" sz="1050" b="0" i="0" u="none" strike="noStrike" cap="none" dirty="0" err="1">
                <a:solidFill>
                  <a:schemeClr val="dk1"/>
                </a:solidFill>
                <a:latin typeface="Calibri"/>
                <a:ea typeface="Calibri"/>
                <a:cs typeface="Calibri"/>
                <a:sym typeface="Calibri"/>
              </a:rPr>
              <a:t>odražavaju</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nužno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Europske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ili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Izvršne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agencije</a:t>
            </a:r>
            <a:r>
              <a:rPr lang="en-US" sz="1050" b="0" i="0" u="none" strike="noStrike" cap="none" dirty="0">
                <a:solidFill>
                  <a:schemeClr val="dk1"/>
                </a:solidFill>
                <a:latin typeface="Calibri"/>
                <a:ea typeface="Calibri"/>
                <a:cs typeface="Calibri"/>
                <a:sym typeface="Calibri"/>
              </a:rPr>
              <a:t> za </a:t>
            </a:r>
            <a:r>
              <a:rPr lang="en-US" sz="1050" b="0" i="0" u="none" strike="noStrike" cap="none" dirty="0" err="1">
                <a:solidFill>
                  <a:schemeClr val="dk1"/>
                </a:solidFill>
                <a:latin typeface="Calibri"/>
                <a:ea typeface="Calibri"/>
                <a:cs typeface="Calibri"/>
                <a:sym typeface="Calibri"/>
              </a:rPr>
              <a:t>obrazovanje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kulturu</a:t>
            </a:r>
            <a:r>
              <a:rPr lang="en-US" sz="1050" b="0" i="0" u="none" strike="noStrike" cap="none" dirty="0">
                <a:solidFill>
                  <a:schemeClr val="dk1"/>
                </a:solidFill>
                <a:latin typeface="Calibri"/>
                <a:ea typeface="Calibri"/>
                <a:cs typeface="Calibri"/>
                <a:sym typeface="Calibri"/>
              </a:rPr>
              <a:t> (EACEA). Ni </a:t>
            </a:r>
            <a:r>
              <a:rPr lang="en-US" sz="1050" b="0" i="0" u="none" strike="noStrike" cap="none" dirty="0" err="1">
                <a:solidFill>
                  <a:schemeClr val="dk1"/>
                </a:solidFill>
                <a:latin typeface="Calibri"/>
                <a:ea typeface="Calibri"/>
                <a:cs typeface="Calibri"/>
                <a:sym typeface="Calibri"/>
              </a:rPr>
              <a:t>Europska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ni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tijelo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koje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dodjeljuje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sredstva</a:t>
            </a:r>
            <a:r>
              <a:rPr lang="en-US" sz="1050" b="0" i="0" u="none" strike="noStrike" cap="none" dirty="0">
                <a:solidFill>
                  <a:schemeClr val="dk1"/>
                </a:solidFill>
                <a:latin typeface="Calibri"/>
                <a:ea typeface="Calibri"/>
                <a:cs typeface="Calibri"/>
                <a:sym typeface="Calibri"/>
              </a:rPr>
              <a:t> ne </a:t>
            </a:r>
            <a:r>
              <a:rPr lang="en-US" sz="1050" b="0" i="0" u="none" strike="noStrike" cap="none" dirty="0" err="1">
                <a:solidFill>
                  <a:schemeClr val="dk1"/>
                </a:solidFill>
                <a:latin typeface="Calibri"/>
                <a:ea typeface="Calibri"/>
                <a:cs typeface="Calibri"/>
                <a:sym typeface="Calibri"/>
              </a:rPr>
              <a:t>mogu</a:t>
            </a:r>
            <a:r>
              <a:rPr lang="en-US" sz="1050" b="0" i="0" u="none" strike="noStrike" cap="none" dirty="0">
                <a:solidFill>
                  <a:schemeClr val="dk1"/>
                </a:solidFill>
                <a:latin typeface="Calibri"/>
                <a:ea typeface="Calibri"/>
                <a:cs typeface="Calibri"/>
                <a:sym typeface="Calibri"/>
              </a:rPr>
              <a:t> se </a:t>
            </a:r>
            <a:r>
              <a:rPr lang="en-US" sz="1050" b="0" i="0" u="none" strike="noStrike" cap="none" dirty="0" err="1">
                <a:solidFill>
                  <a:schemeClr val="dk1"/>
                </a:solidFill>
                <a:latin typeface="Calibri"/>
                <a:ea typeface="Calibri"/>
                <a:cs typeface="Calibri"/>
                <a:sym typeface="Calibri"/>
              </a:rPr>
              <a:t>smatrati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odgovornima</a:t>
            </a:r>
            <a:r>
              <a:rPr lang="en-US" sz="1050" b="0" i="0" u="none" strike="noStrike" cap="none" dirty="0">
                <a:solidFill>
                  <a:schemeClr val="dk1"/>
                </a:solidFill>
                <a:latin typeface="Calibri"/>
                <a:ea typeface="Calibri"/>
                <a:cs typeface="Calibri"/>
                <a:sym typeface="Calibri"/>
              </a:rPr>
              <a:t> za </a:t>
            </a:r>
            <a:r>
              <a:rPr lang="en-US" sz="1050" b="0" i="0" u="none" strike="noStrike" cap="none" dirty="0" err="1">
                <a:solidFill>
                  <a:schemeClr val="dk1"/>
                </a:solidFill>
                <a:latin typeface="Calibri"/>
                <a:ea typeface="Calibri"/>
                <a:cs typeface="Calibri"/>
                <a:sym typeface="Calibri"/>
              </a:rPr>
              <a:t>njih</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Broj</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projekta</a:t>
            </a:r>
            <a:r>
              <a:rPr lang="en-US" sz="105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a:stretch/>
        </p:blipFill>
        <p:spPr>
          <a:xfrm>
            <a:off x="310896" y="331763"/>
            <a:ext cx="4020874" cy="1101324"/>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109"/>
        <p:cNvGrpSpPr/>
        <p:nvPr/>
      </p:nvGrpSpPr>
      <p:grpSpPr>
        <a:xfrm>
          <a:off x="0" y="0"/>
          <a:ext cx="0" cy="0"/>
          <a:chOff x="0" y="0"/>
          <a:chExt cx="0" cy="0"/>
        </a:xfrm>
      </p:grpSpPr>
      <p:sp>
        <p:nvSpPr>
          <p:cNvPr id="110" name="Google Shape;110;g35773dd4fde_0_63"/>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11" name="Google Shape;111;g35773dd4fde_0_63"/>
          <p:cNvPicPr preferRelativeResize="0"/>
          <p:nvPr/>
        </p:nvPicPr>
        <p:blipFill rotWithShape="1">
          <a:blip r:embed="rId2"/>
          <a:srcRect/>
          <a:stretch/>
        </p:blipFill>
        <p:spPr>
          <a:xfrm>
            <a:off x="1025498" y="6150701"/>
            <a:ext cx="1830180" cy="471623"/>
          </a:xfrm>
          <a:prstGeom prst="rect">
            <a:avLst/>
          </a:prstGeom>
          <a:noFill/>
          <a:ln>
            <a:noFill/>
          </a:ln>
        </p:spPr>
      </p:pic>
      <p:sp>
        <p:nvSpPr>
          <p:cNvPr id="112" name="Google Shape;112;g35773dd4fde_0_63"/>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err="1">
                <a:solidFill>
                  <a:schemeClr val="dk1"/>
                </a:solidFill>
                <a:latin typeface="Calibri"/>
                <a:ea typeface="Calibri"/>
                <a:cs typeface="Calibri"/>
                <a:sym typeface="Calibri"/>
              </a:rPr>
              <a:t>Financirano</a:t>
            </a:r>
            <a:r>
              <a:rPr lang="en-US" sz="1000" b="0" i="0" u="none" strike="noStrike" cap="none" dirty="0">
                <a:solidFill>
                  <a:schemeClr val="dk1"/>
                </a:solidFill>
                <a:latin typeface="Calibri"/>
                <a:ea typeface="Calibri"/>
                <a:cs typeface="Calibri"/>
                <a:sym typeface="Calibri"/>
              </a:rPr>
              <a:t> od </a:t>
            </a:r>
            <a:r>
              <a:rPr lang="en-US" sz="1000" b="0" i="0" u="none" strike="noStrike" cap="none" dirty="0" err="1">
                <a:solidFill>
                  <a:schemeClr val="dk1"/>
                </a:solidFill>
                <a:latin typeface="Calibri"/>
                <a:ea typeface="Calibri"/>
                <a:cs typeface="Calibri"/>
                <a:sym typeface="Calibri"/>
              </a:rPr>
              <a:t>strane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Izneseni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mišljenja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međutim</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isključivo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autora</a:t>
            </a:r>
            <a:r>
              <a:rPr lang="en-US" sz="1000" b="0" i="0" u="none" strike="noStrike" cap="none" dirty="0">
                <a:solidFill>
                  <a:schemeClr val="dk1"/>
                </a:solidFill>
                <a:latin typeface="Calibri"/>
                <a:ea typeface="Calibri"/>
                <a:cs typeface="Calibri"/>
                <a:sym typeface="Calibri"/>
              </a:rPr>
              <a:t>/</a:t>
            </a:r>
            <a:r>
              <a:rPr lang="en-US" sz="1000" b="0" i="0" u="none" strike="noStrike" cap="none" dirty="0" err="1">
                <a:solidFill>
                  <a:schemeClr val="dk1"/>
                </a:solidFill>
                <a:latin typeface="Calibri"/>
                <a:ea typeface="Calibri"/>
                <a:cs typeface="Calibri"/>
                <a:sym typeface="Calibri"/>
              </a:rPr>
              <a:t>autorica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odražavaju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nužno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ili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Izvršne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agencije</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obrazovanje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kulturu</a:t>
            </a:r>
            <a:r>
              <a:rPr lang="en-US" sz="1000" b="0" i="0" u="none" strike="noStrike" cap="none" dirty="0">
                <a:solidFill>
                  <a:schemeClr val="dk1"/>
                </a:solidFill>
                <a:latin typeface="Calibri"/>
                <a:ea typeface="Calibri"/>
                <a:cs typeface="Calibri"/>
                <a:sym typeface="Calibri"/>
              </a:rPr>
              <a:t> (EACEA). Ni </a:t>
            </a:r>
            <a:r>
              <a:rPr lang="en-US" sz="1000" b="0" i="0" u="none" strike="noStrike" cap="none" dirty="0" err="1">
                <a:solidFill>
                  <a:schemeClr val="dk1"/>
                </a:solidFill>
                <a:latin typeface="Calibri"/>
                <a:ea typeface="Calibri"/>
                <a:cs typeface="Calibri"/>
                <a:sym typeface="Calibri"/>
              </a:rPr>
              <a:t>Europska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tijelo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koje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dodjeljuje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sredstva</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mogu</a:t>
            </a:r>
            <a:r>
              <a:rPr lang="en-US" sz="1000" b="0" i="0" u="none" strike="noStrike" cap="none" dirty="0">
                <a:solidFill>
                  <a:schemeClr val="dk1"/>
                </a:solidFill>
                <a:latin typeface="Calibri"/>
                <a:ea typeface="Calibri"/>
                <a:cs typeface="Calibri"/>
                <a:sym typeface="Calibri"/>
              </a:rPr>
              <a:t> se </a:t>
            </a:r>
            <a:r>
              <a:rPr lang="en-US" sz="1000" b="0" i="0" u="none" strike="noStrike" cap="none" dirty="0" err="1">
                <a:solidFill>
                  <a:schemeClr val="dk1"/>
                </a:solidFill>
                <a:latin typeface="Calibri"/>
                <a:ea typeface="Calibri"/>
                <a:cs typeface="Calibri"/>
                <a:sym typeface="Calibri"/>
              </a:rPr>
              <a:t>smatrati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odgovornima</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njih</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Broj</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projekta</a:t>
            </a:r>
            <a:r>
              <a:rPr lang="en-US" sz="100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113" name="Google Shape;113;g35773dd4fde_0_63"/>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14" name="Google Shape;114;g35773dd4fde_0_63"/>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115" name="Google Shape;115;g35773dd4fde_0_63"/>
          <p:cNvGrpSpPr/>
          <p:nvPr/>
        </p:nvGrpSpPr>
        <p:grpSpPr>
          <a:xfrm>
            <a:off x="2179811" y="4729766"/>
            <a:ext cx="7832078" cy="1110328"/>
            <a:chOff x="2179603" y="4888792"/>
            <a:chExt cx="7798544" cy="1110328"/>
          </a:xfrm>
        </p:grpSpPr>
        <p:pic>
          <p:nvPicPr>
            <p:cNvPr id="116" name="Google Shape;116;g35773dd4fde_0_63"/>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117" name="Google Shape;117;g35773dd4fde_0_63"/>
            <p:cNvPicPr preferRelativeResize="0"/>
            <p:nvPr/>
          </p:nvPicPr>
          <p:blipFill rotWithShape="1">
            <a:blip r:embed="rId5">
              <a:alphaModFix/>
            </a:blip>
            <a:srcRect l="9995" t="21987" r="6844" b="5543"/>
            <a:stretch/>
          </p:blipFill>
          <p:spPr>
            <a:xfrm>
              <a:off x="3796545" y="4949617"/>
              <a:ext cx="1406759" cy="526545"/>
            </a:xfrm>
            <a:prstGeom prst="rect">
              <a:avLst/>
            </a:prstGeom>
            <a:noFill/>
            <a:ln>
              <a:noFill/>
            </a:ln>
          </p:spPr>
        </p:pic>
        <p:pic>
          <p:nvPicPr>
            <p:cNvPr id="118" name="Google Shape;118;g35773dd4fde_0_63"/>
            <p:cNvPicPr preferRelativeResize="0"/>
            <p:nvPr/>
          </p:nvPicPr>
          <p:blipFill rotWithShape="1">
            <a:blip r:embed="rId6">
              <a:alphaModFix/>
            </a:blip>
            <a:srcRect/>
            <a:stretch/>
          </p:blipFill>
          <p:spPr>
            <a:xfrm>
              <a:off x="5134273" y="4888792"/>
              <a:ext cx="1053679" cy="602102"/>
            </a:xfrm>
            <a:prstGeom prst="rect">
              <a:avLst/>
            </a:prstGeom>
            <a:noFill/>
            <a:ln>
              <a:noFill/>
            </a:ln>
          </p:spPr>
        </p:pic>
        <p:pic>
          <p:nvPicPr>
            <p:cNvPr id="119" name="Google Shape;119;g35773dd4fde_0_63"/>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120" name="Google Shape;120;g35773dd4fde_0_63"/>
            <p:cNvPicPr preferRelativeResize="0"/>
            <p:nvPr/>
          </p:nvPicPr>
          <p:blipFill rotWithShape="1">
            <a:blip r:embed="rId8">
              <a:alphaModFix/>
            </a:blip>
            <a:srcRect l="6518" t="2903" r="6457"/>
            <a:stretch/>
          </p:blipFill>
          <p:spPr>
            <a:xfrm>
              <a:off x="7781600" y="4945247"/>
              <a:ext cx="2196547" cy="545647"/>
            </a:xfrm>
            <a:prstGeom prst="rect">
              <a:avLst/>
            </a:prstGeom>
            <a:noFill/>
            <a:ln>
              <a:noFill/>
            </a:ln>
          </p:spPr>
        </p:pic>
        <p:pic>
          <p:nvPicPr>
            <p:cNvPr id="121" name="Google Shape;121;g35773dd4fde_0_63"/>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122" name="Google Shape;122;g35773dd4fde_0_63"/>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123" name="Google Shape;123;g35773dd4fde_0_63"/>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124" name="Google Shape;124;g35773dd4fde_0_63"/>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125" name="Google Shape;125;g35773dd4fde_0_63"/>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4728054" y="1818991"/>
            <a:ext cx="7463945" cy="3665678"/>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srcRect/>
          <a:stretch/>
        </p:blipFill>
        <p:spPr>
          <a:xfrm>
            <a:off x="759995" y="6162238"/>
            <a:ext cx="1954590" cy="503682"/>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err="1">
                <a:solidFill>
                  <a:schemeClr val="dk1"/>
                </a:solidFill>
                <a:latin typeface="Calibri"/>
                <a:ea typeface="Calibri"/>
                <a:cs typeface="Calibri"/>
                <a:sym typeface="Calibri"/>
              </a:rPr>
              <a:t>Financirano</a:t>
            </a:r>
            <a:r>
              <a:rPr lang="en-US" sz="1000" b="0" i="0" u="none" strike="noStrike" cap="none" dirty="0">
                <a:solidFill>
                  <a:schemeClr val="dk1"/>
                </a:solidFill>
                <a:latin typeface="Calibri"/>
                <a:ea typeface="Calibri"/>
                <a:cs typeface="Calibri"/>
                <a:sym typeface="Calibri"/>
              </a:rPr>
              <a:t> od </a:t>
            </a:r>
            <a:r>
              <a:rPr lang="en-US" sz="1000" b="0" i="0" u="none" strike="noStrike" cap="none" dirty="0" err="1">
                <a:solidFill>
                  <a:schemeClr val="dk1"/>
                </a:solidFill>
                <a:latin typeface="Calibri"/>
                <a:ea typeface="Calibri"/>
                <a:cs typeface="Calibri"/>
                <a:sym typeface="Calibri"/>
              </a:rPr>
              <a:t>strane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Izneseni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mišljenja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međutim</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isključivo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autora</a:t>
            </a:r>
            <a:r>
              <a:rPr lang="en-US" sz="1000" b="0" i="0" u="none" strike="noStrike" cap="none" dirty="0">
                <a:solidFill>
                  <a:schemeClr val="dk1"/>
                </a:solidFill>
                <a:latin typeface="Calibri"/>
                <a:ea typeface="Calibri"/>
                <a:cs typeface="Calibri"/>
                <a:sym typeface="Calibri"/>
              </a:rPr>
              <a:t>/</a:t>
            </a:r>
            <a:r>
              <a:rPr lang="en-US" sz="1000" b="0" i="0" u="none" strike="noStrike" cap="none" dirty="0" err="1">
                <a:solidFill>
                  <a:schemeClr val="dk1"/>
                </a:solidFill>
                <a:latin typeface="Calibri"/>
                <a:ea typeface="Calibri"/>
                <a:cs typeface="Calibri"/>
                <a:sym typeface="Calibri"/>
              </a:rPr>
              <a:t>autorica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odražavaju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nužno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ili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Izvršne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agencije</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obrazovanje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kulturu</a:t>
            </a:r>
            <a:r>
              <a:rPr lang="en-US" sz="1000" b="0" i="0" u="none" strike="noStrike" cap="none" dirty="0">
                <a:solidFill>
                  <a:schemeClr val="dk1"/>
                </a:solidFill>
                <a:latin typeface="Calibri"/>
                <a:ea typeface="Calibri"/>
                <a:cs typeface="Calibri"/>
                <a:sym typeface="Calibri"/>
              </a:rPr>
              <a:t> (EACEA). Ni </a:t>
            </a:r>
            <a:r>
              <a:rPr lang="en-US" sz="1000" b="0" i="0" u="none" strike="noStrike" cap="none" dirty="0" err="1">
                <a:solidFill>
                  <a:schemeClr val="dk1"/>
                </a:solidFill>
                <a:latin typeface="Calibri"/>
                <a:ea typeface="Calibri"/>
                <a:cs typeface="Calibri"/>
                <a:sym typeface="Calibri"/>
              </a:rPr>
              <a:t>Europska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tijelo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koje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dodjeljuje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sredstva</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mogu</a:t>
            </a:r>
            <a:r>
              <a:rPr lang="en-US" sz="1000" b="0" i="0" u="none" strike="noStrike" cap="none" dirty="0">
                <a:solidFill>
                  <a:schemeClr val="dk1"/>
                </a:solidFill>
                <a:latin typeface="Calibri"/>
                <a:ea typeface="Calibri"/>
                <a:cs typeface="Calibri"/>
                <a:sym typeface="Calibri"/>
              </a:rPr>
              <a:t> se </a:t>
            </a:r>
            <a:r>
              <a:rPr lang="en-US" sz="1000" b="0" i="0" u="none" strike="noStrike" cap="none" dirty="0" err="1">
                <a:solidFill>
                  <a:schemeClr val="dk1"/>
                </a:solidFill>
                <a:latin typeface="Calibri"/>
                <a:ea typeface="Calibri"/>
                <a:cs typeface="Calibri"/>
                <a:sym typeface="Calibri"/>
              </a:rPr>
              <a:t>smatrati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odgovornima</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njih</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Broj</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projekta</a:t>
            </a:r>
            <a:r>
              <a:rPr lang="en-US" sz="100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34"/>
        <p:cNvGrpSpPr/>
        <p:nvPr/>
      </p:nvGrpSpPr>
      <p:grpSpPr>
        <a:xfrm>
          <a:off x="0" y="0"/>
          <a:ext cx="0" cy="0"/>
          <a:chOff x="0" y="0"/>
          <a:chExt cx="0" cy="0"/>
        </a:xfrm>
      </p:grpSpPr>
      <p:sp>
        <p:nvSpPr>
          <p:cNvPr id="35" name="Google Shape;35;p19"/>
          <p:cNvSpPr txBox="1">
            <a:spLocks noGrp="1"/>
          </p:cNvSpPr>
          <p:nvPr>
            <p:ph type="ctrTitle"/>
          </p:nvPr>
        </p:nvSpPr>
        <p:spPr>
          <a:xfrm>
            <a:off x="2179865" y="2937536"/>
            <a:ext cx="7832271" cy="160019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36" name="Google Shape;36;p19"/>
          <p:cNvPicPr preferRelativeResize="0"/>
          <p:nvPr/>
        </p:nvPicPr>
        <p:blipFill rotWithShape="1">
          <a:blip r:embed="rId2"/>
          <a:srcRect/>
          <a:stretch/>
        </p:blipFill>
        <p:spPr>
          <a:xfrm>
            <a:off x="1025498" y="6150701"/>
            <a:ext cx="1830180" cy="471623"/>
          </a:xfrm>
          <a:prstGeom prst="rect">
            <a:avLst/>
          </a:prstGeom>
          <a:noFill/>
          <a:ln>
            <a:noFill/>
          </a:ln>
        </p:spPr>
      </p:pic>
      <p:sp>
        <p:nvSpPr>
          <p:cNvPr id="37" name="Google Shape;37;p19"/>
          <p:cNvSpPr txBox="1"/>
          <p:nvPr/>
        </p:nvSpPr>
        <p:spPr>
          <a:xfrm>
            <a:off x="2972524" y="6109513"/>
            <a:ext cx="8062185"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err="1">
                <a:solidFill>
                  <a:schemeClr val="dk1"/>
                </a:solidFill>
                <a:latin typeface="Calibri"/>
                <a:ea typeface="Calibri"/>
                <a:cs typeface="Calibri"/>
                <a:sym typeface="Calibri"/>
              </a:rPr>
              <a:t>Financirano</a:t>
            </a:r>
            <a:r>
              <a:rPr lang="en-US" sz="1000" b="0" i="0" u="none" strike="noStrike" cap="none" dirty="0">
                <a:solidFill>
                  <a:schemeClr val="dk1"/>
                </a:solidFill>
                <a:latin typeface="Calibri"/>
                <a:ea typeface="Calibri"/>
                <a:cs typeface="Calibri"/>
                <a:sym typeface="Calibri"/>
              </a:rPr>
              <a:t> od </a:t>
            </a:r>
            <a:r>
              <a:rPr lang="en-US" sz="1000" b="0" i="0" u="none" strike="noStrike" cap="none" dirty="0" err="1">
                <a:solidFill>
                  <a:schemeClr val="dk1"/>
                </a:solidFill>
                <a:latin typeface="Calibri"/>
                <a:ea typeface="Calibri"/>
                <a:cs typeface="Calibri"/>
                <a:sym typeface="Calibri"/>
              </a:rPr>
              <a:t>strane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Izneseni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mišljenja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međutim</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isključivo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autora</a:t>
            </a:r>
            <a:r>
              <a:rPr lang="en-US" sz="1000" b="0" i="0" u="none" strike="noStrike" cap="none" dirty="0">
                <a:solidFill>
                  <a:schemeClr val="dk1"/>
                </a:solidFill>
                <a:latin typeface="Calibri"/>
                <a:ea typeface="Calibri"/>
                <a:cs typeface="Calibri"/>
                <a:sym typeface="Calibri"/>
              </a:rPr>
              <a:t>/</a:t>
            </a:r>
            <a:r>
              <a:rPr lang="en-US" sz="1000" b="0" i="0" u="none" strike="noStrike" cap="none" dirty="0" err="1">
                <a:solidFill>
                  <a:schemeClr val="dk1"/>
                </a:solidFill>
                <a:latin typeface="Calibri"/>
                <a:ea typeface="Calibri"/>
                <a:cs typeface="Calibri"/>
                <a:sym typeface="Calibri"/>
              </a:rPr>
              <a:t>autorica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odražavaju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nužno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ili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Izvršne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agencije</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obrazovanje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kulturu</a:t>
            </a:r>
            <a:r>
              <a:rPr lang="en-US" sz="1000" b="0" i="0" u="none" strike="noStrike" cap="none" dirty="0">
                <a:solidFill>
                  <a:schemeClr val="dk1"/>
                </a:solidFill>
                <a:latin typeface="Calibri"/>
                <a:ea typeface="Calibri"/>
                <a:cs typeface="Calibri"/>
                <a:sym typeface="Calibri"/>
              </a:rPr>
              <a:t> (EACEA). Ni </a:t>
            </a:r>
            <a:r>
              <a:rPr lang="en-US" sz="1000" b="0" i="0" u="none" strike="noStrike" cap="none" dirty="0" err="1">
                <a:solidFill>
                  <a:schemeClr val="dk1"/>
                </a:solidFill>
                <a:latin typeface="Calibri"/>
                <a:ea typeface="Calibri"/>
                <a:cs typeface="Calibri"/>
                <a:sym typeface="Calibri"/>
              </a:rPr>
              <a:t>Europska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tijelo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koje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dodjeljuje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sredstva</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mogu</a:t>
            </a:r>
            <a:r>
              <a:rPr lang="en-US" sz="1000" b="0" i="0" u="none" strike="noStrike" cap="none" dirty="0">
                <a:solidFill>
                  <a:schemeClr val="dk1"/>
                </a:solidFill>
                <a:latin typeface="Calibri"/>
                <a:ea typeface="Calibri"/>
                <a:cs typeface="Calibri"/>
                <a:sym typeface="Calibri"/>
              </a:rPr>
              <a:t> se </a:t>
            </a:r>
            <a:r>
              <a:rPr lang="en-US" sz="1000" b="0" i="0" u="none" strike="noStrike" cap="none" dirty="0" err="1">
                <a:solidFill>
                  <a:schemeClr val="dk1"/>
                </a:solidFill>
                <a:latin typeface="Calibri"/>
                <a:ea typeface="Calibri"/>
                <a:cs typeface="Calibri"/>
                <a:sym typeface="Calibri"/>
              </a:rPr>
              <a:t>smatrati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odgovornima</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njih</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Broj</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projekta</a:t>
            </a:r>
            <a:r>
              <a:rPr lang="en-US" sz="100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38" name="Google Shape;38;p19"/>
          <p:cNvSpPr/>
          <p:nvPr/>
        </p:nvSpPr>
        <p:spPr>
          <a:xfrm flipH="1">
            <a:off x="2172707" y="2913643"/>
            <a:ext cx="7839428" cy="4571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9" name="Google Shape;39;p19"/>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40" name="Google Shape;40;p19"/>
          <p:cNvGrpSpPr/>
          <p:nvPr/>
        </p:nvGrpSpPr>
        <p:grpSpPr>
          <a:xfrm>
            <a:off x="2179865" y="4729766"/>
            <a:ext cx="7832271" cy="1110328"/>
            <a:chOff x="2179603" y="4888792"/>
            <a:chExt cx="7798545" cy="1110328"/>
          </a:xfrm>
        </p:grpSpPr>
        <p:pic>
          <p:nvPicPr>
            <p:cNvPr id="41" name="Google Shape;41;p19"/>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42" name="Google Shape;42;p19"/>
            <p:cNvPicPr preferRelativeResize="0"/>
            <p:nvPr/>
          </p:nvPicPr>
          <p:blipFill rotWithShape="1">
            <a:blip r:embed="rId5">
              <a:alphaModFix/>
            </a:blip>
            <a:srcRect l="9996" t="21988" r="6842" b="5544"/>
            <a:stretch/>
          </p:blipFill>
          <p:spPr>
            <a:xfrm>
              <a:off x="3796545" y="4949617"/>
              <a:ext cx="1406759" cy="526545"/>
            </a:xfrm>
            <a:prstGeom prst="rect">
              <a:avLst/>
            </a:prstGeom>
            <a:noFill/>
            <a:ln>
              <a:noFill/>
            </a:ln>
          </p:spPr>
        </p:pic>
        <p:pic>
          <p:nvPicPr>
            <p:cNvPr id="43" name="Google Shape;43;p19"/>
            <p:cNvPicPr preferRelativeResize="0"/>
            <p:nvPr/>
          </p:nvPicPr>
          <p:blipFill rotWithShape="1">
            <a:blip r:embed="rId6">
              <a:alphaModFix/>
            </a:blip>
            <a:srcRect/>
            <a:stretch/>
          </p:blipFill>
          <p:spPr>
            <a:xfrm>
              <a:off x="5134273" y="4888792"/>
              <a:ext cx="1053678" cy="602102"/>
            </a:xfrm>
            <a:prstGeom prst="rect">
              <a:avLst/>
            </a:prstGeom>
            <a:noFill/>
            <a:ln>
              <a:noFill/>
            </a:ln>
          </p:spPr>
        </p:pic>
        <p:pic>
          <p:nvPicPr>
            <p:cNvPr id="44" name="Google Shape;44;p19"/>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45" name="Google Shape;45;p19"/>
            <p:cNvPicPr preferRelativeResize="0"/>
            <p:nvPr/>
          </p:nvPicPr>
          <p:blipFill rotWithShape="1">
            <a:blip r:embed="rId8">
              <a:alphaModFix/>
            </a:blip>
            <a:srcRect l="6519" t="2905" r="6458"/>
            <a:stretch/>
          </p:blipFill>
          <p:spPr>
            <a:xfrm>
              <a:off x="7781600" y="4945247"/>
              <a:ext cx="2196548" cy="545647"/>
            </a:xfrm>
            <a:prstGeom prst="rect">
              <a:avLst/>
            </a:prstGeom>
            <a:noFill/>
            <a:ln>
              <a:noFill/>
            </a:ln>
          </p:spPr>
        </p:pic>
        <p:pic>
          <p:nvPicPr>
            <p:cNvPr id="46" name="Google Shape;46;p19"/>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47" name="Google Shape;47;p19"/>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48" name="Google Shape;48;p19"/>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49" name="Google Shape;49;p19"/>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50" name="Google Shape;50;p19"/>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ubtitle Content - 2col">
  <p:cSld name="Title Subtitle Content - 2col">
    <p:spTree>
      <p:nvGrpSpPr>
        <p:cNvPr id="1" name="Shape 54"/>
        <p:cNvGrpSpPr/>
        <p:nvPr/>
      </p:nvGrpSpPr>
      <p:grpSpPr>
        <a:xfrm>
          <a:off x="0" y="0"/>
          <a:ext cx="0" cy="0"/>
          <a:chOff x="0" y="0"/>
          <a:chExt cx="0" cy="0"/>
        </a:xfrm>
      </p:grpSpPr>
      <p:sp>
        <p:nvSpPr>
          <p:cNvPr id="55" name="Google Shape;55;p1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5"/>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lvl1pPr marL="457200" marR="0" lvl="0" indent="-228600" algn="just" rtl="0">
              <a:lnSpc>
                <a:spcPct val="90000"/>
              </a:lnSpc>
              <a:spcBef>
                <a:spcPts val="1000"/>
              </a:spcBef>
              <a:spcAft>
                <a:spcPts val="0"/>
              </a:spcAft>
              <a:buClr>
                <a:schemeClr val="accent1"/>
              </a:buClr>
              <a:buSzPts val="2400"/>
              <a:buFont typeface="Arial"/>
              <a:buNone/>
              <a:defRPr sz="2400" b="1" i="0" u="none" strike="noStrike" cap="none">
                <a:solidFill>
                  <a:schemeClr val="accen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 name="Google Shape;57;p15"/>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58"/>
        <p:cNvGrpSpPr/>
        <p:nvPr/>
      </p:nvGrpSpPr>
      <p:grpSpPr>
        <a:xfrm>
          <a:off x="0" y="0"/>
          <a:ext cx="0" cy="0"/>
          <a:chOff x="0" y="0"/>
          <a:chExt cx="0" cy="0"/>
        </a:xfrm>
      </p:grpSpPr>
      <p:sp>
        <p:nvSpPr>
          <p:cNvPr id="59" name="Google Shape;59;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61"/>
        <p:cNvGrpSpPr/>
        <p:nvPr/>
      </p:nvGrpSpPr>
      <p:grpSpPr>
        <a:xfrm>
          <a:off x="0" y="0"/>
          <a:ext cx="0" cy="0"/>
          <a:chOff x="0" y="0"/>
          <a:chExt cx="0" cy="0"/>
        </a:xfrm>
      </p:grpSpPr>
      <p:sp>
        <p:nvSpPr>
          <p:cNvPr id="62" name="Google Shape;62;g3556aa43270_0_38"/>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63" name="Google Shape;63;g3556aa43270_0_38"/>
          <p:cNvPicPr preferRelativeResize="0"/>
          <p:nvPr/>
        </p:nvPicPr>
        <p:blipFill rotWithShape="1">
          <a:blip r:embed="rId2"/>
          <a:srcRect/>
          <a:stretch/>
        </p:blipFill>
        <p:spPr>
          <a:xfrm>
            <a:off x="1025498" y="6150701"/>
            <a:ext cx="1830180" cy="471623"/>
          </a:xfrm>
          <a:prstGeom prst="rect">
            <a:avLst/>
          </a:prstGeom>
          <a:noFill/>
          <a:ln>
            <a:noFill/>
          </a:ln>
        </p:spPr>
      </p:pic>
      <p:sp>
        <p:nvSpPr>
          <p:cNvPr id="64" name="Google Shape;64;g3556aa43270_0_38"/>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err="1">
                <a:solidFill>
                  <a:schemeClr val="dk1"/>
                </a:solidFill>
                <a:latin typeface="Calibri"/>
                <a:ea typeface="Calibri"/>
                <a:cs typeface="Calibri"/>
                <a:sym typeface="Calibri"/>
              </a:rPr>
              <a:t>Financirano</a:t>
            </a:r>
            <a:r>
              <a:rPr lang="en-US" sz="1000" b="0" i="0" u="none" strike="noStrike" cap="none" dirty="0">
                <a:solidFill>
                  <a:schemeClr val="dk1"/>
                </a:solidFill>
                <a:latin typeface="Calibri"/>
                <a:ea typeface="Calibri"/>
                <a:cs typeface="Calibri"/>
                <a:sym typeface="Calibri"/>
              </a:rPr>
              <a:t> od </a:t>
            </a:r>
            <a:r>
              <a:rPr lang="en-US" sz="1000" b="0" i="0" u="none" strike="noStrike" cap="none" dirty="0" err="1">
                <a:solidFill>
                  <a:schemeClr val="dk1"/>
                </a:solidFill>
                <a:latin typeface="Calibri"/>
                <a:ea typeface="Calibri"/>
                <a:cs typeface="Calibri"/>
                <a:sym typeface="Calibri"/>
              </a:rPr>
              <a:t>strane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Izneseni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mišljenja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međutim</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isključivo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autora</a:t>
            </a:r>
            <a:r>
              <a:rPr lang="en-US" sz="1000" b="0" i="0" u="none" strike="noStrike" cap="none" dirty="0">
                <a:solidFill>
                  <a:schemeClr val="dk1"/>
                </a:solidFill>
                <a:latin typeface="Calibri"/>
                <a:ea typeface="Calibri"/>
                <a:cs typeface="Calibri"/>
                <a:sym typeface="Calibri"/>
              </a:rPr>
              <a:t>/</a:t>
            </a:r>
            <a:r>
              <a:rPr lang="en-US" sz="1000" b="0" i="0" u="none" strike="noStrike" cap="none" dirty="0" err="1">
                <a:solidFill>
                  <a:schemeClr val="dk1"/>
                </a:solidFill>
                <a:latin typeface="Calibri"/>
                <a:ea typeface="Calibri"/>
                <a:cs typeface="Calibri"/>
                <a:sym typeface="Calibri"/>
              </a:rPr>
              <a:t>autorica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odražavaju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nužno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ili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Izvršne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agencije</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obrazovanje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kulturu</a:t>
            </a:r>
            <a:r>
              <a:rPr lang="en-US" sz="1000" b="0" i="0" u="none" strike="noStrike" cap="none" dirty="0">
                <a:solidFill>
                  <a:schemeClr val="dk1"/>
                </a:solidFill>
                <a:latin typeface="Calibri"/>
                <a:ea typeface="Calibri"/>
                <a:cs typeface="Calibri"/>
                <a:sym typeface="Calibri"/>
              </a:rPr>
              <a:t> (EACEA). Ni </a:t>
            </a:r>
            <a:r>
              <a:rPr lang="en-US" sz="1000" b="0" i="0" u="none" strike="noStrike" cap="none" dirty="0" err="1">
                <a:solidFill>
                  <a:schemeClr val="dk1"/>
                </a:solidFill>
                <a:latin typeface="Calibri"/>
                <a:ea typeface="Calibri"/>
                <a:cs typeface="Calibri"/>
                <a:sym typeface="Calibri"/>
              </a:rPr>
              <a:t>Europska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tijelo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koje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dodjeljuje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sredstva</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mogu</a:t>
            </a:r>
            <a:r>
              <a:rPr lang="en-US" sz="1000" b="0" i="0" u="none" strike="noStrike" cap="none" dirty="0">
                <a:solidFill>
                  <a:schemeClr val="dk1"/>
                </a:solidFill>
                <a:latin typeface="Calibri"/>
                <a:ea typeface="Calibri"/>
                <a:cs typeface="Calibri"/>
                <a:sym typeface="Calibri"/>
              </a:rPr>
              <a:t> se </a:t>
            </a:r>
            <a:r>
              <a:rPr lang="en-US" sz="1000" b="0" i="0" u="none" strike="noStrike" cap="none" dirty="0" err="1">
                <a:solidFill>
                  <a:schemeClr val="dk1"/>
                </a:solidFill>
                <a:latin typeface="Calibri"/>
                <a:ea typeface="Calibri"/>
                <a:cs typeface="Calibri"/>
                <a:sym typeface="Calibri"/>
              </a:rPr>
              <a:t>smatrati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odgovornima</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njih</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Broj</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projekta</a:t>
            </a:r>
            <a:r>
              <a:rPr lang="en-US" sz="100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65" name="Google Shape;65;g3556aa43270_0_38"/>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66" name="Google Shape;66;g3556aa43270_0_38"/>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67" name="Google Shape;67;g3556aa43270_0_38"/>
          <p:cNvGrpSpPr/>
          <p:nvPr/>
        </p:nvGrpSpPr>
        <p:grpSpPr>
          <a:xfrm>
            <a:off x="2179811" y="4729766"/>
            <a:ext cx="7832078" cy="1110328"/>
            <a:chOff x="2179603" y="4888792"/>
            <a:chExt cx="7798544" cy="1110328"/>
          </a:xfrm>
        </p:grpSpPr>
        <p:pic>
          <p:nvPicPr>
            <p:cNvPr id="68" name="Google Shape;68;g3556aa43270_0_38"/>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69" name="Google Shape;69;g3556aa43270_0_38"/>
            <p:cNvPicPr preferRelativeResize="0"/>
            <p:nvPr/>
          </p:nvPicPr>
          <p:blipFill rotWithShape="1">
            <a:blip r:embed="rId5">
              <a:alphaModFix/>
            </a:blip>
            <a:srcRect l="9995" t="21987" r="6844" b="5543"/>
            <a:stretch/>
          </p:blipFill>
          <p:spPr>
            <a:xfrm>
              <a:off x="3796545" y="4949617"/>
              <a:ext cx="1406759" cy="526545"/>
            </a:xfrm>
            <a:prstGeom prst="rect">
              <a:avLst/>
            </a:prstGeom>
            <a:noFill/>
            <a:ln>
              <a:noFill/>
            </a:ln>
          </p:spPr>
        </p:pic>
        <p:pic>
          <p:nvPicPr>
            <p:cNvPr id="70" name="Google Shape;70;g3556aa43270_0_38"/>
            <p:cNvPicPr preferRelativeResize="0"/>
            <p:nvPr/>
          </p:nvPicPr>
          <p:blipFill rotWithShape="1">
            <a:blip r:embed="rId6">
              <a:alphaModFix/>
            </a:blip>
            <a:srcRect/>
            <a:stretch/>
          </p:blipFill>
          <p:spPr>
            <a:xfrm>
              <a:off x="5134273" y="4888792"/>
              <a:ext cx="1053679" cy="602102"/>
            </a:xfrm>
            <a:prstGeom prst="rect">
              <a:avLst/>
            </a:prstGeom>
            <a:noFill/>
            <a:ln>
              <a:noFill/>
            </a:ln>
          </p:spPr>
        </p:pic>
        <p:pic>
          <p:nvPicPr>
            <p:cNvPr id="71" name="Google Shape;71;g3556aa43270_0_38"/>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72" name="Google Shape;72;g3556aa43270_0_38"/>
            <p:cNvPicPr preferRelativeResize="0"/>
            <p:nvPr/>
          </p:nvPicPr>
          <p:blipFill rotWithShape="1">
            <a:blip r:embed="rId8">
              <a:alphaModFix/>
            </a:blip>
            <a:srcRect l="6518" t="2903" r="6457"/>
            <a:stretch/>
          </p:blipFill>
          <p:spPr>
            <a:xfrm>
              <a:off x="7781600" y="4945247"/>
              <a:ext cx="2196547" cy="545647"/>
            </a:xfrm>
            <a:prstGeom prst="rect">
              <a:avLst/>
            </a:prstGeom>
            <a:noFill/>
            <a:ln>
              <a:noFill/>
            </a:ln>
          </p:spPr>
        </p:pic>
        <p:pic>
          <p:nvPicPr>
            <p:cNvPr id="73" name="Google Shape;73;g3556aa43270_0_38"/>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74" name="Google Shape;74;g3556aa43270_0_38"/>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75" name="Google Shape;75;g3556aa43270_0_38"/>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76" name="Google Shape;76;g3556aa43270_0_38"/>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77" name="Google Shape;77;g3556aa43270_0_38"/>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84"/>
        <p:cNvGrpSpPr/>
        <p:nvPr/>
      </p:nvGrpSpPr>
      <p:grpSpPr>
        <a:xfrm>
          <a:off x="0" y="0"/>
          <a:ext cx="0" cy="0"/>
          <a:chOff x="0" y="0"/>
          <a:chExt cx="0" cy="0"/>
        </a:xfrm>
      </p:grpSpPr>
      <p:pic>
        <p:nvPicPr>
          <p:cNvPr id="85" name="Google Shape;85;g35569507e78_0_41"/>
          <p:cNvPicPr preferRelativeResize="0"/>
          <p:nvPr/>
        </p:nvPicPr>
        <p:blipFill rotWithShape="1">
          <a:blip r:embed="rId2">
            <a:alphaModFix/>
          </a:blip>
          <a:srcRect/>
          <a:stretch/>
        </p:blipFill>
        <p:spPr>
          <a:xfrm>
            <a:off x="0" y="0"/>
            <a:ext cx="5135947" cy="6857999"/>
          </a:xfrm>
          <a:prstGeom prst="rect">
            <a:avLst/>
          </a:prstGeom>
          <a:noFill/>
          <a:ln>
            <a:noFill/>
          </a:ln>
        </p:spPr>
      </p:pic>
      <p:sp>
        <p:nvSpPr>
          <p:cNvPr id="86" name="Google Shape;86;g35569507e78_0_41"/>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7" name="Google Shape;87;g35569507e78_0_41"/>
          <p:cNvPicPr preferRelativeResize="0"/>
          <p:nvPr/>
        </p:nvPicPr>
        <p:blipFill rotWithShape="1">
          <a:blip r:embed="rId3"/>
          <a:srcRect/>
          <a:stretch/>
        </p:blipFill>
        <p:spPr>
          <a:xfrm>
            <a:off x="759995" y="6162238"/>
            <a:ext cx="1954590" cy="503682"/>
          </a:xfrm>
          <a:prstGeom prst="rect">
            <a:avLst/>
          </a:prstGeom>
          <a:noFill/>
          <a:ln>
            <a:noFill/>
          </a:ln>
        </p:spPr>
      </p:pic>
      <p:sp>
        <p:nvSpPr>
          <p:cNvPr id="88" name="Google Shape;88;g35569507e78_0_41"/>
          <p:cNvSpPr txBox="1"/>
          <p:nvPr/>
        </p:nvSpPr>
        <p:spPr>
          <a:xfrm>
            <a:off x="2836615" y="6125538"/>
            <a:ext cx="8135100" cy="577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dirty="0" err="1">
                <a:solidFill>
                  <a:schemeClr val="dk1"/>
                </a:solidFill>
                <a:latin typeface="Calibri"/>
                <a:ea typeface="Calibri"/>
                <a:cs typeface="Calibri"/>
                <a:sym typeface="Calibri"/>
              </a:rPr>
              <a:t>Financirano</a:t>
            </a:r>
            <a:r>
              <a:rPr lang="en-US" sz="1050" b="0" i="0" u="none" strike="noStrike" cap="none" dirty="0">
                <a:solidFill>
                  <a:schemeClr val="dk1"/>
                </a:solidFill>
                <a:latin typeface="Calibri"/>
                <a:ea typeface="Calibri"/>
                <a:cs typeface="Calibri"/>
                <a:sym typeface="Calibri"/>
              </a:rPr>
              <a:t> od </a:t>
            </a:r>
            <a:r>
              <a:rPr lang="en-US" sz="1050" b="0" i="0" u="none" strike="noStrike" cap="none" dirty="0" err="1">
                <a:solidFill>
                  <a:schemeClr val="dk1"/>
                </a:solidFill>
                <a:latin typeface="Calibri"/>
                <a:ea typeface="Calibri"/>
                <a:cs typeface="Calibri"/>
                <a:sym typeface="Calibri"/>
              </a:rPr>
              <a:t>strane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Europske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Izneseni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mišljenja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su</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međutim</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isključivo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autora</a:t>
            </a:r>
            <a:r>
              <a:rPr lang="en-US" sz="1050" b="0" i="0" u="none" strike="noStrike" cap="none" dirty="0">
                <a:solidFill>
                  <a:schemeClr val="dk1"/>
                </a:solidFill>
                <a:latin typeface="Calibri"/>
                <a:ea typeface="Calibri"/>
                <a:cs typeface="Calibri"/>
                <a:sym typeface="Calibri"/>
              </a:rPr>
              <a:t>/</a:t>
            </a:r>
            <a:r>
              <a:rPr lang="en-US" sz="1050" b="0" i="0" u="none" strike="noStrike" cap="none" dirty="0" err="1">
                <a:solidFill>
                  <a:schemeClr val="dk1"/>
                </a:solidFill>
                <a:latin typeface="Calibri"/>
                <a:ea typeface="Calibri"/>
                <a:cs typeface="Calibri"/>
                <a:sym typeface="Calibri"/>
              </a:rPr>
              <a:t>autorica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ne </a:t>
            </a:r>
            <a:r>
              <a:rPr lang="en-US" sz="1050" b="0" i="0" u="none" strike="noStrike" cap="none" dirty="0" err="1">
                <a:solidFill>
                  <a:schemeClr val="dk1"/>
                </a:solidFill>
                <a:latin typeface="Calibri"/>
                <a:ea typeface="Calibri"/>
                <a:cs typeface="Calibri"/>
                <a:sym typeface="Calibri"/>
              </a:rPr>
              <a:t>odražavaju</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nužno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Europske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ili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Izvršne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agencije</a:t>
            </a:r>
            <a:r>
              <a:rPr lang="en-US" sz="1050" b="0" i="0" u="none" strike="noStrike" cap="none" dirty="0">
                <a:solidFill>
                  <a:schemeClr val="dk1"/>
                </a:solidFill>
                <a:latin typeface="Calibri"/>
                <a:ea typeface="Calibri"/>
                <a:cs typeface="Calibri"/>
                <a:sym typeface="Calibri"/>
              </a:rPr>
              <a:t> za </a:t>
            </a:r>
            <a:r>
              <a:rPr lang="en-US" sz="1050" b="0" i="0" u="none" strike="noStrike" cap="none" dirty="0" err="1">
                <a:solidFill>
                  <a:schemeClr val="dk1"/>
                </a:solidFill>
                <a:latin typeface="Calibri"/>
                <a:ea typeface="Calibri"/>
                <a:cs typeface="Calibri"/>
                <a:sym typeface="Calibri"/>
              </a:rPr>
              <a:t>obrazovanje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kulturu</a:t>
            </a:r>
            <a:r>
              <a:rPr lang="en-US" sz="1050" b="0" i="0" u="none" strike="noStrike" cap="none" dirty="0">
                <a:solidFill>
                  <a:schemeClr val="dk1"/>
                </a:solidFill>
                <a:latin typeface="Calibri"/>
                <a:ea typeface="Calibri"/>
                <a:cs typeface="Calibri"/>
                <a:sym typeface="Calibri"/>
              </a:rPr>
              <a:t> (EACEA). Ni </a:t>
            </a:r>
            <a:r>
              <a:rPr lang="en-US" sz="1050" b="0" i="0" u="none" strike="noStrike" cap="none" dirty="0" err="1">
                <a:solidFill>
                  <a:schemeClr val="dk1"/>
                </a:solidFill>
                <a:latin typeface="Calibri"/>
                <a:ea typeface="Calibri"/>
                <a:cs typeface="Calibri"/>
                <a:sym typeface="Calibri"/>
              </a:rPr>
              <a:t>Europska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ni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tijelo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koje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dodjeljuje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sredstva</a:t>
            </a:r>
            <a:r>
              <a:rPr lang="en-US" sz="1050" b="0" i="0" u="none" strike="noStrike" cap="none" dirty="0">
                <a:solidFill>
                  <a:schemeClr val="dk1"/>
                </a:solidFill>
                <a:latin typeface="Calibri"/>
                <a:ea typeface="Calibri"/>
                <a:cs typeface="Calibri"/>
                <a:sym typeface="Calibri"/>
              </a:rPr>
              <a:t> ne </a:t>
            </a:r>
            <a:r>
              <a:rPr lang="en-US" sz="1050" b="0" i="0" u="none" strike="noStrike" cap="none" dirty="0" err="1">
                <a:solidFill>
                  <a:schemeClr val="dk1"/>
                </a:solidFill>
                <a:latin typeface="Calibri"/>
                <a:ea typeface="Calibri"/>
                <a:cs typeface="Calibri"/>
                <a:sym typeface="Calibri"/>
              </a:rPr>
              <a:t>mogu</a:t>
            </a:r>
            <a:r>
              <a:rPr lang="en-US" sz="1050" b="0" i="0" u="none" strike="noStrike" cap="none" dirty="0">
                <a:solidFill>
                  <a:schemeClr val="dk1"/>
                </a:solidFill>
                <a:latin typeface="Calibri"/>
                <a:ea typeface="Calibri"/>
                <a:cs typeface="Calibri"/>
                <a:sym typeface="Calibri"/>
              </a:rPr>
              <a:t> se </a:t>
            </a:r>
            <a:r>
              <a:rPr lang="en-US" sz="1050" b="0" i="0" u="none" strike="noStrike" cap="none" dirty="0" err="1">
                <a:solidFill>
                  <a:schemeClr val="dk1"/>
                </a:solidFill>
                <a:latin typeface="Calibri"/>
                <a:ea typeface="Calibri"/>
                <a:cs typeface="Calibri"/>
                <a:sym typeface="Calibri"/>
              </a:rPr>
              <a:t>smatrati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odgovornima</a:t>
            </a:r>
            <a:r>
              <a:rPr lang="en-US" sz="1050" b="0" i="0" u="none" strike="noStrike" cap="none" dirty="0">
                <a:solidFill>
                  <a:schemeClr val="dk1"/>
                </a:solidFill>
                <a:latin typeface="Calibri"/>
                <a:ea typeface="Calibri"/>
                <a:cs typeface="Calibri"/>
                <a:sym typeface="Calibri"/>
              </a:rPr>
              <a:t> za </a:t>
            </a:r>
            <a:r>
              <a:rPr lang="en-US" sz="1050" b="0" i="0" u="none" strike="noStrike" cap="none" dirty="0" err="1">
                <a:solidFill>
                  <a:schemeClr val="dk1"/>
                </a:solidFill>
                <a:latin typeface="Calibri"/>
                <a:ea typeface="Calibri"/>
                <a:cs typeface="Calibri"/>
                <a:sym typeface="Calibri"/>
              </a:rPr>
              <a:t>njih</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Broj</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projekta</a:t>
            </a:r>
            <a:r>
              <a:rPr lang="en-US" sz="105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89" name="Google Shape;89;g35569507e78_0_41"/>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g35569507e78_0_41"/>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91" name="Google Shape;91;g35569507e78_0_41"/>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2" name="Google Shape;92;g35569507e78_0_41"/>
          <p:cNvPicPr preferRelativeResize="0"/>
          <p:nvPr/>
        </p:nvPicPr>
        <p:blipFill rotWithShape="1">
          <a:blip r:embed="rId4">
            <a:alphaModFix/>
          </a:blip>
          <a:srcRect/>
          <a:stretch/>
        </p:blipFill>
        <p:spPr>
          <a:xfrm>
            <a:off x="310896" y="331763"/>
            <a:ext cx="4020876" cy="1101324"/>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93"/>
        <p:cNvGrpSpPr/>
        <p:nvPr/>
      </p:nvGrpSpPr>
      <p:grpSpPr>
        <a:xfrm>
          <a:off x="0" y="0"/>
          <a:ext cx="0" cy="0"/>
          <a:chOff x="0" y="0"/>
          <a:chExt cx="0" cy="0"/>
        </a:xfrm>
      </p:grpSpPr>
      <p:pic>
        <p:nvPicPr>
          <p:cNvPr id="94" name="Google Shape;94;g35569507e78_0_50"/>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95" name="Google Shape;95;g35569507e78_0_50"/>
          <p:cNvPicPr preferRelativeResize="0"/>
          <p:nvPr/>
        </p:nvPicPr>
        <p:blipFill rotWithShape="1">
          <a:blip r:embed="rId3">
            <a:alphaModFix/>
          </a:blip>
          <a:srcRect/>
          <a:stretch/>
        </p:blipFill>
        <p:spPr>
          <a:xfrm>
            <a:off x="0" y="0"/>
            <a:ext cx="5135947" cy="6857999"/>
          </a:xfrm>
          <a:prstGeom prst="rect">
            <a:avLst/>
          </a:prstGeom>
          <a:noFill/>
          <a:ln>
            <a:noFill/>
          </a:ln>
        </p:spPr>
      </p:pic>
      <p:pic>
        <p:nvPicPr>
          <p:cNvPr id="96" name="Google Shape;96;g35569507e78_0_50"/>
          <p:cNvPicPr preferRelativeResize="0"/>
          <p:nvPr/>
        </p:nvPicPr>
        <p:blipFill rotWithShape="1">
          <a:blip r:embed="rId4">
            <a:alphaModFix/>
          </a:blip>
          <a:srcRect/>
          <a:stretch/>
        </p:blipFill>
        <p:spPr>
          <a:xfrm>
            <a:off x="310896" y="331763"/>
            <a:ext cx="4020876" cy="1101324"/>
          </a:xfrm>
          <a:prstGeom prst="rect">
            <a:avLst/>
          </a:prstGeom>
          <a:noFill/>
          <a:ln>
            <a:noFill/>
          </a:ln>
        </p:spPr>
      </p:pic>
      <p:sp>
        <p:nvSpPr>
          <p:cNvPr id="97" name="Google Shape;97;g35569507e78_0_50"/>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8" name="Google Shape;98;g35569507e78_0_50"/>
          <p:cNvPicPr preferRelativeResize="0"/>
          <p:nvPr/>
        </p:nvPicPr>
        <p:blipFill rotWithShape="1">
          <a:blip r:embed="rId5"/>
          <a:srcRect/>
          <a:stretch/>
        </p:blipFill>
        <p:spPr>
          <a:xfrm>
            <a:off x="759995" y="6162238"/>
            <a:ext cx="1954590" cy="503682"/>
          </a:xfrm>
          <a:prstGeom prst="rect">
            <a:avLst/>
          </a:prstGeom>
          <a:noFill/>
          <a:ln>
            <a:noFill/>
          </a:ln>
        </p:spPr>
      </p:pic>
      <p:sp>
        <p:nvSpPr>
          <p:cNvPr id="99" name="Google Shape;99;g35569507e78_0_50"/>
          <p:cNvSpPr txBox="1"/>
          <p:nvPr/>
        </p:nvSpPr>
        <p:spPr>
          <a:xfrm>
            <a:off x="2836615" y="6137080"/>
            <a:ext cx="81351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err="1">
                <a:solidFill>
                  <a:schemeClr val="dk1"/>
                </a:solidFill>
                <a:latin typeface="Calibri"/>
                <a:ea typeface="Calibri"/>
                <a:cs typeface="Calibri"/>
                <a:sym typeface="Calibri"/>
              </a:rPr>
              <a:t>Financirano</a:t>
            </a:r>
            <a:r>
              <a:rPr lang="en-US" sz="1000" b="0" i="0" u="none" strike="noStrike" cap="none" dirty="0">
                <a:solidFill>
                  <a:schemeClr val="dk1"/>
                </a:solidFill>
                <a:latin typeface="Calibri"/>
                <a:ea typeface="Calibri"/>
                <a:cs typeface="Calibri"/>
                <a:sym typeface="Calibri"/>
              </a:rPr>
              <a:t> od </a:t>
            </a:r>
            <a:r>
              <a:rPr lang="en-US" sz="1000" b="0" i="0" u="none" strike="noStrike" cap="none" dirty="0" err="1">
                <a:solidFill>
                  <a:schemeClr val="dk1"/>
                </a:solidFill>
                <a:latin typeface="Calibri"/>
                <a:ea typeface="Calibri"/>
                <a:cs typeface="Calibri"/>
                <a:sym typeface="Calibri"/>
              </a:rPr>
              <a:t>strane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Izneseni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mišljenja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međutim</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isključivo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autora</a:t>
            </a:r>
            <a:r>
              <a:rPr lang="en-US" sz="1000" b="0" i="0" u="none" strike="noStrike" cap="none" dirty="0">
                <a:solidFill>
                  <a:schemeClr val="dk1"/>
                </a:solidFill>
                <a:latin typeface="Calibri"/>
                <a:ea typeface="Calibri"/>
                <a:cs typeface="Calibri"/>
                <a:sym typeface="Calibri"/>
              </a:rPr>
              <a:t>/</a:t>
            </a:r>
            <a:r>
              <a:rPr lang="en-US" sz="1000" b="0" i="0" u="none" strike="noStrike" cap="none" dirty="0" err="1">
                <a:solidFill>
                  <a:schemeClr val="dk1"/>
                </a:solidFill>
                <a:latin typeface="Calibri"/>
                <a:ea typeface="Calibri"/>
                <a:cs typeface="Calibri"/>
                <a:sym typeface="Calibri"/>
              </a:rPr>
              <a:t>autorica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odražavaju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nužno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ili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Izvršne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agencije</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obrazovanje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kulturu</a:t>
            </a:r>
            <a:r>
              <a:rPr lang="en-US" sz="1000" b="0" i="0" u="none" strike="noStrike" cap="none" dirty="0">
                <a:solidFill>
                  <a:schemeClr val="dk1"/>
                </a:solidFill>
                <a:latin typeface="Calibri"/>
                <a:ea typeface="Calibri"/>
                <a:cs typeface="Calibri"/>
                <a:sym typeface="Calibri"/>
              </a:rPr>
              <a:t> (EACEA). Ni </a:t>
            </a:r>
            <a:r>
              <a:rPr lang="en-US" sz="1000" b="0" i="0" u="none" strike="noStrike" cap="none" dirty="0" err="1">
                <a:solidFill>
                  <a:schemeClr val="dk1"/>
                </a:solidFill>
                <a:latin typeface="Calibri"/>
                <a:ea typeface="Calibri"/>
                <a:cs typeface="Calibri"/>
                <a:sym typeface="Calibri"/>
              </a:rPr>
              <a:t>Europska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tijelo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koje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dodjeljuje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sredstva</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mogu</a:t>
            </a:r>
            <a:r>
              <a:rPr lang="en-US" sz="1000" b="0" i="0" u="none" strike="noStrike" cap="none" dirty="0">
                <a:solidFill>
                  <a:schemeClr val="dk1"/>
                </a:solidFill>
                <a:latin typeface="Calibri"/>
                <a:ea typeface="Calibri"/>
                <a:cs typeface="Calibri"/>
                <a:sym typeface="Calibri"/>
              </a:rPr>
              <a:t> se </a:t>
            </a:r>
            <a:r>
              <a:rPr lang="en-US" sz="1000" b="0" i="0" u="none" strike="noStrike" cap="none" dirty="0" err="1">
                <a:solidFill>
                  <a:schemeClr val="dk1"/>
                </a:solidFill>
                <a:latin typeface="Calibri"/>
                <a:ea typeface="Calibri"/>
                <a:cs typeface="Calibri"/>
                <a:sym typeface="Calibri"/>
              </a:rPr>
              <a:t>smatrati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odgovornima</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njih</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Broj</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projekta</a:t>
            </a:r>
            <a:r>
              <a:rPr lang="en-US" sz="100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100" name="Google Shape;100;g35569507e78_0_50"/>
          <p:cNvSpPr txBox="1">
            <a:spLocks noGrp="1"/>
          </p:cNvSpPr>
          <p:nvPr>
            <p:ph type="ctrTitle"/>
          </p:nvPr>
        </p:nvSpPr>
        <p:spPr>
          <a:xfrm>
            <a:off x="374726" y="2184268"/>
            <a:ext cx="48993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1" name="Google Shape;101;g35569507e78_0_50"/>
          <p:cNvSpPr txBox="1">
            <a:spLocks noGrp="1"/>
          </p:cNvSpPr>
          <p:nvPr>
            <p:ph type="subTitle" idx="1"/>
          </p:nvPr>
        </p:nvSpPr>
        <p:spPr>
          <a:xfrm>
            <a:off x="401324" y="3651830"/>
            <a:ext cx="48993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02" name="Google Shape;102;g35569507e78_0_50"/>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106"/>
        <p:cNvGrpSpPr/>
        <p:nvPr/>
      </p:nvGrpSpPr>
      <p:grpSpPr>
        <a:xfrm>
          <a:off x="0" y="0"/>
          <a:ext cx="0" cy="0"/>
          <a:chOff x="0" y="0"/>
          <a:chExt cx="0" cy="0"/>
        </a:xfrm>
      </p:grpSpPr>
      <p:sp>
        <p:nvSpPr>
          <p:cNvPr id="107" name="Google Shape;107;g35773dd4fde_0_6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8" name="Google Shape;108;g35773dd4fde_0_6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8235"/>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1"/>
        <p:cNvGrpSpPr/>
        <p:nvPr/>
      </p:nvGrpSpPr>
      <p:grpSpPr>
        <a:xfrm>
          <a:off x="0" y="0"/>
          <a:ext cx="0" cy="0"/>
          <a:chOff x="0" y="0"/>
          <a:chExt cx="0" cy="0"/>
        </a:xfrm>
      </p:grpSpPr>
      <p:sp>
        <p:nvSpPr>
          <p:cNvPr id="52" name="Google Shape;52;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3" name="Google Shape;53;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3" r:id="rId1"/>
    <p:sldLayoutId id="2147483654" r:id="rId2"/>
    <p:sldLayoutId id="2147483655"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alpha val="48630"/>
          </a:srgbClr>
        </a:solidFill>
        <a:effectLst/>
      </p:bgPr>
    </p:bg>
    <p:spTree>
      <p:nvGrpSpPr>
        <p:cNvPr id="1" name="Shape 78"/>
        <p:cNvGrpSpPr/>
        <p:nvPr/>
      </p:nvGrpSpPr>
      <p:grpSpPr>
        <a:xfrm>
          <a:off x="0" y="0"/>
          <a:ext cx="0" cy="0"/>
          <a:chOff x="0" y="0"/>
          <a:chExt cx="0" cy="0"/>
        </a:xfrm>
      </p:grpSpPr>
      <p:sp>
        <p:nvSpPr>
          <p:cNvPr id="79" name="Google Shape;79;g35569507e78_0_35"/>
          <p:cNvSpPr txBox="1">
            <a:spLocks noGrp="1"/>
          </p:cNvSpPr>
          <p:nvPr>
            <p:ph type="title"/>
          </p:nvPr>
        </p:nvSpPr>
        <p:spPr>
          <a:xfrm>
            <a:off x="838200" y="365129"/>
            <a:ext cx="10515600" cy="132570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0" name="Google Shape;80;g35569507e78_0_3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1" name="Google Shape;81;g35569507e78_0_35"/>
          <p:cNvSpPr txBox="1">
            <a:spLocks noGrp="1"/>
          </p:cNvSpPr>
          <p:nvPr>
            <p:ph type="dt" idx="10"/>
          </p:nvPr>
        </p:nvSpPr>
        <p:spPr>
          <a:xfrm>
            <a:off x="838200" y="6356354"/>
            <a:ext cx="2743200" cy="365100"/>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2" name="Google Shape;82;g35569507e78_0_35"/>
          <p:cNvSpPr txBox="1">
            <a:spLocks noGrp="1"/>
          </p:cNvSpPr>
          <p:nvPr>
            <p:ph type="ftr" idx="11"/>
          </p:nvPr>
        </p:nvSpPr>
        <p:spPr>
          <a:xfrm>
            <a:off x="4038600" y="6356354"/>
            <a:ext cx="4114800" cy="365100"/>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3" name="Google Shape;83;g35569507e78_0_35"/>
          <p:cNvSpPr txBox="1">
            <a:spLocks noGrp="1"/>
          </p:cNvSpPr>
          <p:nvPr>
            <p:ph type="sldNum" idx="12"/>
          </p:nvPr>
        </p:nvSpPr>
        <p:spPr>
          <a:xfrm>
            <a:off x="8610600" y="6356354"/>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7" r:id="rId1"/>
    <p:sldLayoutId id="2147483658"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103"/>
        <p:cNvGrpSpPr/>
        <p:nvPr/>
      </p:nvGrpSpPr>
      <p:grpSpPr>
        <a:xfrm>
          <a:off x="0" y="0"/>
          <a:ext cx="0" cy="0"/>
          <a:chOff x="0" y="0"/>
          <a:chExt cx="0" cy="0"/>
        </a:xfrm>
      </p:grpSpPr>
      <p:sp>
        <p:nvSpPr>
          <p:cNvPr id="104" name="Google Shape;104;g35773dd4fde_0_57"/>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105" name="Google Shape;105;g35773dd4fde_0_5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s://books.google.it/books?id=_KahDwAAQBAJ&amp;lpg=PP1&amp;pg=PP1#v=onepage&amp;q&amp;f=false"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hyperlink" Target="https://www.daneshnamehicsa.ir/userfiles/files/1/9-%20Action%20Research%20in%20Education_%20A%20Practical%20Guide.pdf" TargetMode="External"/><Relationship Id="rId5" Type="http://schemas.openxmlformats.org/officeDocument/2006/relationships/hyperlink" Target="https://www.nfer.ac.uk/media/texbxexa/how_to_run_action_research_do_it_yourself.pdf" TargetMode="External"/><Relationship Id="rId4" Type="http://schemas.openxmlformats.org/officeDocument/2006/relationships/hyperlink" Target="https://www.naeyc.org/sites/default/files/globally-shared/downloads/PDFs/resources/pubs/How%20to%20do%20Action%20Research.pdf"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hyperlink" Target="https://tinker-project.eu/elearning/" TargetMode="External"/><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0.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jpg"/><Relationship Id="rId15" Type="http://schemas.openxmlformats.org/officeDocument/2006/relationships/hyperlink" Target="https://creativecommons.org/licenses/by-nc-nd/4.0/" TargetMode="External"/><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books.google.it/books?id=aXyfDwAAQBAJ"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Ov3F3pdhNkk"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hyperlink" Target="https://www.youtube.com/watch?v=Ov3F3pdhNkk" TargetMode="External"/><Relationship Id="rId4" Type="http://schemas.openxmlformats.org/officeDocument/2006/relationships/image" Target="../media/image22.jp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g35569507e78_0_30"/>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2222"/>
              <a:buFont typeface="Calibri"/>
              <a:buNone/>
            </a:pPr>
            <a:r>
              <a:rPr lang="hr-HR" noProof="0" dirty="0"/>
              <a:t>WP3: Obučavanje učitelja za autentično i rodno uključivo informatičko obrazovanje</a:t>
            </a:r>
          </a:p>
        </p:txBody>
      </p:sp>
      <p:sp>
        <p:nvSpPr>
          <p:cNvPr id="131" name="Google Shape;131;g35569507e78_0_30"/>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Clr>
                <a:schemeClr val="dk1"/>
              </a:buClr>
              <a:buSzPts val="1600"/>
              <a:buNone/>
            </a:pPr>
            <a:r>
              <a:rPr lang="hr-HR" noProof="0" dirty="0"/>
              <a:t>TINKER trening za učitelje koji poučavaju učenike starosti 10 do 12 godina</a:t>
            </a:r>
          </a:p>
          <a:p>
            <a:pPr marL="457200" lvl="0" indent="-406400" algn="l" rtl="0">
              <a:lnSpc>
                <a:spcPct val="90000"/>
              </a:lnSpc>
              <a:spcBef>
                <a:spcPts val="1000"/>
              </a:spcBef>
              <a:spcAft>
                <a:spcPts val="0"/>
              </a:spcAft>
              <a:buClr>
                <a:schemeClr val="dk1"/>
              </a:buClr>
              <a:buSzPts val="1600"/>
              <a:buNone/>
            </a:pPr>
            <a:endParaRPr lang="hr-HR" noProof="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g329f623bc3f_0_3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hr-HR" sz="3600" noProof="0" dirty="0">
                <a:solidFill>
                  <a:srgbClr val="FFFFFF"/>
                </a:solidFill>
              </a:rPr>
              <a:t>Uvod - Što je akcijsko istraživanje?</a:t>
            </a:r>
          </a:p>
        </p:txBody>
      </p:sp>
      <p:sp>
        <p:nvSpPr>
          <p:cNvPr id="205" name="Google Shape;205;g329f623bc3f_0_37"/>
          <p:cNvSpPr txBox="1"/>
          <p:nvPr/>
        </p:nvSpPr>
        <p:spPr>
          <a:xfrm>
            <a:off x="180225" y="1638550"/>
            <a:ext cx="11486400" cy="5271900"/>
          </a:xfrm>
          <a:prstGeom prst="rect">
            <a:avLst/>
          </a:prstGeom>
          <a:noFill/>
          <a:ln>
            <a:noFill/>
          </a:ln>
        </p:spPr>
        <p:txBody>
          <a:bodyPr spcFirstLastPara="1" wrap="square" lIns="91425" tIns="91425" rIns="91425" bIns="91425" anchor="t" anchorCtr="0">
            <a:noAutofit/>
          </a:bodyPr>
          <a:lstStyle/>
          <a:p>
            <a:pPr marL="457200" lvl="0" indent="-368300" algn="l" rtl="0">
              <a:spcBef>
                <a:spcPts val="0"/>
              </a:spcBef>
              <a:spcAft>
                <a:spcPts val="0"/>
              </a:spcAft>
              <a:buClr>
                <a:srgbClr val="404040"/>
              </a:buClr>
              <a:buSzPts val="2200"/>
              <a:buFont typeface="Calibri"/>
              <a:buChar char="●"/>
            </a:pPr>
            <a:r>
              <a:rPr lang="hr-HR" sz="2200" b="1" i="1" noProof="0" dirty="0">
                <a:solidFill>
                  <a:srgbClr val="404040"/>
                </a:solidFill>
                <a:latin typeface="Calibri"/>
                <a:ea typeface="Calibri"/>
                <a:cs typeface="Calibri"/>
                <a:sym typeface="Calibri"/>
              </a:rPr>
              <a:t>Rješenja temeljena na dokazima, specifična za kontekst</a:t>
            </a:r>
          </a:p>
          <a:p>
            <a:pPr marL="0" lvl="0" indent="0" algn="l" rtl="0">
              <a:spcBef>
                <a:spcPts val="0"/>
              </a:spcBef>
              <a:spcAft>
                <a:spcPts val="0"/>
              </a:spcAft>
              <a:buNone/>
            </a:pPr>
            <a:r>
              <a:rPr lang="hr-HR" sz="2200" noProof="0" dirty="0">
                <a:solidFill>
                  <a:srgbClr val="404040"/>
                </a:solidFill>
                <a:latin typeface="Calibri"/>
                <a:ea typeface="Calibri"/>
                <a:cs typeface="Calibri"/>
                <a:sym typeface="Calibri"/>
              </a:rPr>
              <a:t>Prednost akcijskog istraživanja je što možete prikupljati lokalizirane podatke putem anketa, promatranja i identificirati </a:t>
            </a:r>
            <a:r>
              <a:rPr lang="hr-HR" sz="2200" i="1" noProof="0" dirty="0">
                <a:solidFill>
                  <a:srgbClr val="404040"/>
                </a:solidFill>
                <a:latin typeface="Calibri"/>
                <a:ea typeface="Calibri"/>
                <a:cs typeface="Calibri"/>
                <a:sym typeface="Calibri"/>
              </a:rPr>
              <a:t>jedinstvene izazove </a:t>
            </a:r>
            <a:r>
              <a:rPr lang="hr-HR" sz="2200" noProof="0" dirty="0">
                <a:solidFill>
                  <a:srgbClr val="404040"/>
                </a:solidFill>
                <a:latin typeface="Calibri"/>
                <a:ea typeface="Calibri"/>
                <a:cs typeface="Calibri"/>
                <a:sym typeface="Calibri"/>
              </a:rPr>
              <a:t>koji se mogu pojaviti u svakom razredu.</a:t>
            </a:r>
          </a:p>
          <a:p>
            <a:pPr marL="0" lvl="0" indent="0" algn="l" rtl="0">
              <a:spcBef>
                <a:spcPts val="0"/>
              </a:spcBef>
              <a:spcAft>
                <a:spcPts val="0"/>
              </a:spcAft>
              <a:buNone/>
            </a:pPr>
            <a:endParaRPr lang="hr-HR" sz="2200" noProof="0" dirty="0">
              <a:solidFill>
                <a:srgbClr val="404040"/>
              </a:solidFill>
              <a:latin typeface="Calibri"/>
              <a:ea typeface="Calibri"/>
              <a:cs typeface="Calibri"/>
              <a:sym typeface="Calibri"/>
            </a:endParaRPr>
          </a:p>
          <a:p>
            <a:pPr marL="457200" lvl="0" indent="-368300" algn="l" rtl="0">
              <a:spcBef>
                <a:spcPts val="0"/>
              </a:spcBef>
              <a:spcAft>
                <a:spcPts val="0"/>
              </a:spcAft>
              <a:buClr>
                <a:srgbClr val="404040"/>
              </a:buClr>
              <a:buSzPts val="2200"/>
              <a:buFont typeface="Calibri"/>
              <a:buChar char="●"/>
            </a:pPr>
            <a:r>
              <a:rPr lang="hr-HR" sz="2200" b="1" i="1" noProof="0" dirty="0">
                <a:solidFill>
                  <a:srgbClr val="404040"/>
                </a:solidFill>
                <a:latin typeface="Calibri"/>
                <a:ea typeface="Calibri"/>
                <a:cs typeface="Calibri"/>
                <a:sym typeface="Calibri"/>
              </a:rPr>
              <a:t>Usredotočeno na učenike i uključivo</a:t>
            </a:r>
          </a:p>
          <a:p>
            <a:pPr marL="0" lvl="0" indent="0" algn="l" rtl="0">
              <a:spcBef>
                <a:spcPts val="0"/>
              </a:spcBef>
              <a:spcAft>
                <a:spcPts val="0"/>
              </a:spcAft>
              <a:buNone/>
            </a:pPr>
            <a:r>
              <a:rPr lang="hr-HR" sz="2200" noProof="0" dirty="0">
                <a:solidFill>
                  <a:schemeClr val="dk1"/>
                </a:solidFill>
                <a:latin typeface="Calibri"/>
                <a:ea typeface="Calibri"/>
                <a:cs typeface="Calibri"/>
                <a:sym typeface="Calibri"/>
              </a:rPr>
              <a:t>Metodologija akcijskog istraživanja omogućuje učiteljima da zajedno s učenicima istražuju kako bi otkrili skrivene predrasude i prepreke (npr. ankete u kojima odgovaraju na pitanja, krugovi učenja kako bi ih potaknuli da iskažu izazove s kojima se suočavaju, svoje potrebe za većim uključivanjem u informatiku itd.).</a:t>
            </a:r>
          </a:p>
          <a:p>
            <a:pPr marL="0" lvl="0" indent="0" algn="l" rtl="0">
              <a:spcBef>
                <a:spcPts val="0"/>
              </a:spcBef>
              <a:spcAft>
                <a:spcPts val="0"/>
              </a:spcAft>
              <a:buNone/>
            </a:pPr>
            <a:endParaRPr lang="hr-HR" sz="2200" b="1" i="1" noProof="0" dirty="0">
              <a:solidFill>
                <a:srgbClr val="404040"/>
              </a:solidFill>
              <a:latin typeface="Calibri"/>
              <a:ea typeface="Calibri"/>
              <a:cs typeface="Calibri"/>
              <a:sym typeface="Calibri"/>
            </a:endParaRPr>
          </a:p>
          <a:p>
            <a:pPr marL="457200" lvl="0" indent="-368300" algn="l" rtl="0">
              <a:spcBef>
                <a:spcPts val="0"/>
              </a:spcBef>
              <a:spcAft>
                <a:spcPts val="0"/>
              </a:spcAft>
              <a:buClr>
                <a:srgbClr val="404040"/>
              </a:buClr>
              <a:buSzPts val="2200"/>
              <a:buFont typeface="Calibri"/>
              <a:buChar char="●"/>
            </a:pPr>
            <a:r>
              <a:rPr lang="hr-HR" sz="2200" b="1" i="1" noProof="0" dirty="0">
                <a:solidFill>
                  <a:srgbClr val="404040"/>
                </a:solidFill>
                <a:latin typeface="Calibri"/>
                <a:ea typeface="Calibri"/>
                <a:cs typeface="Calibri"/>
                <a:sym typeface="Calibri"/>
              </a:rPr>
              <a:t>Iterativno poboljšanje</a:t>
            </a:r>
          </a:p>
          <a:p>
            <a:pPr marL="0" lvl="0" indent="0" algn="l" rtl="0">
              <a:spcBef>
                <a:spcPts val="0"/>
              </a:spcBef>
              <a:spcAft>
                <a:spcPts val="0"/>
              </a:spcAft>
              <a:buNone/>
            </a:pPr>
            <a:r>
              <a:rPr lang="hr-HR" sz="2200" noProof="0" dirty="0">
                <a:solidFill>
                  <a:schemeClr val="dk1"/>
                </a:solidFill>
                <a:latin typeface="Calibri"/>
                <a:ea typeface="Calibri"/>
                <a:cs typeface="Calibri"/>
                <a:sym typeface="Calibri"/>
              </a:rPr>
              <a:t>AI metodologija ima ciklički proces</a:t>
            </a:r>
          </a:p>
          <a:p>
            <a:pPr marL="0" lvl="0" indent="0" algn="l" rtl="0">
              <a:spcBef>
                <a:spcPts val="0"/>
              </a:spcBef>
              <a:spcAft>
                <a:spcPts val="0"/>
              </a:spcAft>
              <a:buNone/>
            </a:pPr>
            <a:endParaRPr lang="hr-HR" sz="2200" i="1" noProof="0" dirty="0">
              <a:solidFill>
                <a:schemeClr val="dk1"/>
              </a:solidFill>
              <a:latin typeface="Calibri"/>
              <a:ea typeface="Calibri"/>
              <a:cs typeface="Calibri"/>
              <a:sym typeface="Calibri"/>
            </a:endParaRPr>
          </a:p>
          <a:p>
            <a:pPr marL="0" lvl="0" indent="0" algn="l" rtl="0">
              <a:spcBef>
                <a:spcPts val="0"/>
              </a:spcBef>
              <a:spcAft>
                <a:spcPts val="0"/>
              </a:spcAft>
              <a:buNone/>
            </a:pPr>
            <a:r>
              <a:rPr lang="hr-HR" sz="2200" i="1" noProof="0" dirty="0">
                <a:solidFill>
                  <a:schemeClr val="dk1"/>
                </a:solidFill>
                <a:latin typeface="Calibri"/>
                <a:ea typeface="Calibri"/>
                <a:cs typeface="Calibri"/>
                <a:sym typeface="Calibri"/>
              </a:rPr>
              <a:t>       Identifikacija -&gt; Plan -&gt; Djelovanje -&gt; Promatranje-&gt; Osvrt i reagiranje -&gt; Plan -&gt; Djelovanje…itd.</a:t>
            </a:r>
            <a:endParaRPr lang="hr-HR" sz="2200" b="1" i="1" noProof="0" dirty="0">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endParaRPr lang="hr-HR" sz="2200" noProof="0" dirty="0">
              <a:solidFill>
                <a:srgbClr val="1D1D1B"/>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endParaRPr lang="hr-HR" sz="2200" b="0" i="1" u="none" strike="noStrike" cap="none" noProof="0" dirty="0">
              <a:solidFill>
                <a:srgbClr val="1D1D1B"/>
              </a:solidFill>
              <a:latin typeface="Calibri"/>
              <a:ea typeface="Calibri"/>
              <a:cs typeface="Calibri"/>
              <a:sym typeface="Calibri"/>
            </a:endParaRPr>
          </a:p>
        </p:txBody>
      </p:sp>
      <p:sp>
        <p:nvSpPr>
          <p:cNvPr id="206" name="Google Shape;206;g329f623bc3f_0_37"/>
          <p:cNvSpPr txBox="1">
            <a:spLocks noGrp="1"/>
          </p:cNvSpPr>
          <p:nvPr>
            <p:ph type="body" idx="1"/>
          </p:nvPr>
        </p:nvSpPr>
        <p:spPr>
          <a:xfrm>
            <a:off x="123750" y="840300"/>
            <a:ext cx="11944500" cy="11415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hr-HR" noProof="0" dirty="0"/>
              <a:t>Kako akcijsko istraživanje osnažuje učiteljice/učitelje da stvore rodno </a:t>
            </a:r>
            <a:r>
              <a:rPr lang="hr-HR" noProof="0" dirty="0" err="1"/>
              <a:t>uključiva</a:t>
            </a:r>
            <a:r>
              <a:rPr lang="hr-HR" noProof="0" dirty="0"/>
              <a:t> i autentična iskustva učenja u informatičkom obrazovanju?</a:t>
            </a:r>
          </a:p>
          <a:p>
            <a:pPr marL="0" lvl="0" indent="0" algn="just" rtl="0">
              <a:spcBef>
                <a:spcPts val="1000"/>
              </a:spcBef>
              <a:spcAft>
                <a:spcPts val="0"/>
              </a:spcAft>
              <a:buNone/>
            </a:pPr>
            <a:endParaRPr lang="hr-HR" noProof="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g329f623bc3f_0_7"/>
          <p:cNvSpPr txBox="1">
            <a:spLocks noGrp="1"/>
          </p:cNvSpPr>
          <p:nvPr>
            <p:ph type="title"/>
          </p:nvPr>
        </p:nvSpPr>
        <p:spPr>
          <a:xfrm>
            <a:off x="97970" y="54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Font typeface="Arial"/>
              <a:buNone/>
            </a:pPr>
            <a:r>
              <a:rPr lang="hr-HR" sz="3600" noProof="0">
                <a:solidFill>
                  <a:srgbClr val="FFFFFF"/>
                </a:solidFill>
              </a:rPr>
              <a:t>Identificiranje </a:t>
            </a:r>
            <a:r>
              <a:rPr lang="hr-HR" sz="3600" noProof="0" dirty="0">
                <a:solidFill>
                  <a:srgbClr val="FFFFFF"/>
                </a:solidFill>
              </a:rPr>
              <a:t>- Prepoznavanje izazova u učionici</a:t>
            </a:r>
          </a:p>
        </p:txBody>
      </p:sp>
      <p:sp>
        <p:nvSpPr>
          <p:cNvPr id="212" name="Google Shape;212;g329f623bc3f_0_7"/>
          <p:cNvSpPr txBox="1"/>
          <p:nvPr/>
        </p:nvSpPr>
        <p:spPr>
          <a:xfrm>
            <a:off x="284150" y="5326425"/>
            <a:ext cx="11023800" cy="10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1000"/>
              </a:spcAft>
              <a:buClr>
                <a:srgbClr val="000000"/>
              </a:buClr>
              <a:buSzPts val="1800"/>
              <a:buFont typeface="Arial"/>
              <a:buNone/>
            </a:pPr>
            <a:endParaRPr lang="hr-HR" sz="1800" b="0" i="1" u="none" strike="noStrike" cap="none" noProof="0" dirty="0">
              <a:solidFill>
                <a:srgbClr val="1D1D1B"/>
              </a:solidFill>
              <a:latin typeface="Calibri"/>
              <a:ea typeface="Calibri"/>
              <a:cs typeface="Calibri"/>
              <a:sym typeface="Calibri"/>
            </a:endParaRPr>
          </a:p>
        </p:txBody>
      </p:sp>
      <p:sp>
        <p:nvSpPr>
          <p:cNvPr id="213" name="Google Shape;213;g329f623bc3f_0_7"/>
          <p:cNvSpPr txBox="1"/>
          <p:nvPr/>
        </p:nvSpPr>
        <p:spPr>
          <a:xfrm>
            <a:off x="284150" y="1380600"/>
            <a:ext cx="10777800" cy="527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hr-HR" sz="2200" noProof="0" dirty="0">
                <a:solidFill>
                  <a:srgbClr val="404040"/>
                </a:solidFill>
                <a:latin typeface="Calibri"/>
                <a:ea typeface="Calibri"/>
                <a:cs typeface="Calibri"/>
                <a:sym typeface="Calibri"/>
              </a:rPr>
              <a:t>Izazov u učionici je </a:t>
            </a:r>
            <a:r>
              <a:rPr lang="hr-HR" sz="2200" b="1" noProof="0" dirty="0">
                <a:solidFill>
                  <a:srgbClr val="404040"/>
                </a:solidFill>
                <a:latin typeface="Calibri"/>
                <a:ea typeface="Calibri"/>
                <a:cs typeface="Calibri"/>
                <a:sym typeface="Calibri"/>
              </a:rPr>
              <a:t>specifičan, akcijski i mjerljiv </a:t>
            </a:r>
            <a:r>
              <a:rPr lang="hr-HR" sz="2200" noProof="0" dirty="0">
                <a:solidFill>
                  <a:srgbClr val="404040"/>
                </a:solidFill>
                <a:latin typeface="Calibri"/>
                <a:ea typeface="Calibri"/>
                <a:cs typeface="Calibri"/>
                <a:sym typeface="Calibri"/>
              </a:rPr>
              <a:t>problem u poučavanju i učenju koji:</a:t>
            </a:r>
          </a:p>
          <a:p>
            <a:pPr marL="0" lvl="0" indent="0" algn="l" rtl="0">
              <a:spcBef>
                <a:spcPts val="0"/>
              </a:spcBef>
              <a:spcAft>
                <a:spcPts val="0"/>
              </a:spcAft>
              <a:buNone/>
            </a:pPr>
            <a:endParaRPr lang="hr-HR" sz="2200" noProof="0" dirty="0">
              <a:solidFill>
                <a:srgbClr val="404040"/>
              </a:solidFill>
              <a:latin typeface="Calibri"/>
              <a:ea typeface="Calibri"/>
              <a:cs typeface="Calibri"/>
              <a:sym typeface="Calibri"/>
            </a:endParaRPr>
          </a:p>
          <a:p>
            <a:pPr marL="457200" lvl="0" indent="-368300" algn="l" rtl="0">
              <a:spcBef>
                <a:spcPts val="0"/>
              </a:spcBef>
              <a:spcAft>
                <a:spcPts val="0"/>
              </a:spcAft>
              <a:buClr>
                <a:srgbClr val="404040"/>
              </a:buClr>
              <a:buSzPts val="2200"/>
              <a:buFont typeface="Calibri"/>
              <a:buChar char="●"/>
            </a:pPr>
            <a:r>
              <a:rPr lang="hr-HR" sz="2200" noProof="0" dirty="0">
                <a:solidFill>
                  <a:srgbClr val="404040"/>
                </a:solidFill>
                <a:latin typeface="Calibri"/>
                <a:ea typeface="Calibri"/>
                <a:cs typeface="Calibri"/>
                <a:sym typeface="Calibri"/>
              </a:rPr>
              <a:t>ometa napredak: blokira angažman učenika, jednakost ili ishode učenja.</a:t>
            </a:r>
          </a:p>
          <a:p>
            <a:pPr marL="457200" lvl="0" indent="-368300" algn="l" rtl="0">
              <a:spcBef>
                <a:spcPts val="0"/>
              </a:spcBef>
              <a:spcAft>
                <a:spcPts val="0"/>
              </a:spcAft>
              <a:buClr>
                <a:srgbClr val="404040"/>
              </a:buClr>
              <a:buSzPts val="2200"/>
              <a:buFont typeface="Calibri"/>
              <a:buChar char="●"/>
            </a:pPr>
            <a:r>
              <a:rPr lang="hr-HR" sz="2200" noProof="0" dirty="0">
                <a:solidFill>
                  <a:srgbClr val="404040"/>
                </a:solidFill>
                <a:latin typeface="Calibri"/>
                <a:ea typeface="Calibri"/>
                <a:cs typeface="Calibri"/>
                <a:sym typeface="Calibri"/>
              </a:rPr>
              <a:t>ima prepoznatljive uzroke: temeljni uzroci mogu se otkriti putem podataka (ankete, promatranja).</a:t>
            </a:r>
          </a:p>
          <a:p>
            <a:pPr marL="457200" lvl="0" indent="-368300" algn="l" rtl="0">
              <a:spcBef>
                <a:spcPts val="0"/>
              </a:spcBef>
              <a:spcAft>
                <a:spcPts val="0"/>
              </a:spcAft>
              <a:buClr>
                <a:srgbClr val="404040"/>
              </a:buClr>
              <a:buSzPts val="2200"/>
              <a:buFont typeface="Calibri"/>
              <a:buChar char="●"/>
            </a:pPr>
            <a:r>
              <a:rPr lang="hr-HR" sz="2200" noProof="0" dirty="0">
                <a:solidFill>
                  <a:srgbClr val="404040"/>
                </a:solidFill>
                <a:latin typeface="Calibri"/>
                <a:ea typeface="Calibri"/>
                <a:cs typeface="Calibri"/>
                <a:sym typeface="Calibri"/>
              </a:rPr>
              <a:t>može se riješiti promjenama u vašoj praksi: rješenja su pod vašom kontrolom (nema ovisnosti o promjenama politika).</a:t>
            </a:r>
          </a:p>
          <a:p>
            <a:pPr marL="0" lvl="0" indent="0" algn="l" rtl="0">
              <a:spcBef>
                <a:spcPts val="0"/>
              </a:spcBef>
              <a:spcAft>
                <a:spcPts val="0"/>
              </a:spcAft>
              <a:buNone/>
            </a:pPr>
            <a:endParaRPr lang="hr-HR" sz="2200" i="1" noProof="0" dirty="0">
              <a:solidFill>
                <a:srgbClr val="404040"/>
              </a:solidFill>
              <a:latin typeface="Calibri"/>
              <a:ea typeface="Calibri"/>
              <a:cs typeface="Calibri"/>
              <a:sym typeface="Calibri"/>
            </a:endParaRPr>
          </a:p>
          <a:p>
            <a:pPr marL="0" lvl="0" indent="0" algn="l" rtl="0">
              <a:spcBef>
                <a:spcPts val="0"/>
              </a:spcBef>
              <a:spcAft>
                <a:spcPts val="0"/>
              </a:spcAft>
              <a:buNone/>
            </a:pPr>
            <a:r>
              <a:rPr lang="hr-HR" sz="2200" i="1" noProof="0" dirty="0">
                <a:solidFill>
                  <a:srgbClr val="404040"/>
                </a:solidFill>
                <a:latin typeface="Calibri"/>
                <a:ea typeface="Calibri"/>
                <a:cs typeface="Calibri"/>
                <a:sym typeface="Calibri"/>
              </a:rPr>
              <a:t>Prepoznavanje izazova u učionici podrazumijeva praćenje procesa u 3 koraka:</a:t>
            </a:r>
          </a:p>
          <a:p>
            <a:pPr marL="0" lvl="0" indent="0" algn="l" rtl="0">
              <a:spcBef>
                <a:spcPts val="0"/>
              </a:spcBef>
              <a:spcAft>
                <a:spcPts val="0"/>
              </a:spcAft>
              <a:buNone/>
            </a:pPr>
            <a:endParaRPr lang="hr-HR" sz="2200" i="1" noProof="0" dirty="0">
              <a:solidFill>
                <a:srgbClr val="404040"/>
              </a:solidFill>
              <a:latin typeface="Calibri"/>
              <a:ea typeface="Calibri"/>
              <a:cs typeface="Calibri"/>
              <a:sym typeface="Calibri"/>
            </a:endParaRPr>
          </a:p>
          <a:p>
            <a:pPr marL="457200" lvl="0" indent="-368300" algn="l" rtl="0">
              <a:spcBef>
                <a:spcPts val="0"/>
              </a:spcBef>
              <a:spcAft>
                <a:spcPts val="0"/>
              </a:spcAft>
              <a:buClr>
                <a:srgbClr val="404040"/>
              </a:buClr>
              <a:buSzPts val="2200"/>
              <a:buFont typeface="Calibri"/>
              <a:buAutoNum type="arabicParenR"/>
            </a:pPr>
            <a:r>
              <a:rPr lang="hr-HR" sz="2200" b="1" noProof="0" dirty="0">
                <a:solidFill>
                  <a:srgbClr val="404040"/>
                </a:solidFill>
                <a:latin typeface="Calibri"/>
                <a:ea typeface="Calibri"/>
                <a:cs typeface="Calibri"/>
                <a:sym typeface="Calibri"/>
              </a:rPr>
              <a:t>Promislite o izazovima u učionici</a:t>
            </a:r>
          </a:p>
          <a:p>
            <a:pPr marL="457200" lvl="0" indent="-368300" algn="l" rtl="0">
              <a:spcBef>
                <a:spcPts val="0"/>
              </a:spcBef>
              <a:spcAft>
                <a:spcPts val="0"/>
              </a:spcAft>
              <a:buClr>
                <a:srgbClr val="404040"/>
              </a:buClr>
              <a:buSzPts val="2200"/>
              <a:buFont typeface="Calibri"/>
              <a:buAutoNum type="arabicParenR"/>
            </a:pPr>
            <a:r>
              <a:rPr lang="hr-HR" sz="2200" b="1" noProof="0" dirty="0">
                <a:solidFill>
                  <a:srgbClr val="404040"/>
                </a:solidFill>
                <a:latin typeface="Calibri"/>
                <a:ea typeface="Calibri"/>
                <a:cs typeface="Calibri"/>
                <a:sym typeface="Calibri"/>
              </a:rPr>
              <a:t>Razmislite o utvrđenim izazovima</a:t>
            </a:r>
          </a:p>
          <a:p>
            <a:pPr marL="457200" lvl="0" indent="-368300" algn="l" rtl="0">
              <a:spcBef>
                <a:spcPts val="0"/>
              </a:spcBef>
              <a:spcAft>
                <a:spcPts val="0"/>
              </a:spcAft>
              <a:buClr>
                <a:srgbClr val="404040"/>
              </a:buClr>
              <a:buSzPts val="2200"/>
              <a:buFont typeface="Calibri"/>
              <a:buAutoNum type="arabicParenR"/>
            </a:pPr>
            <a:r>
              <a:rPr lang="hr-HR" sz="2200" b="1" noProof="0" dirty="0">
                <a:solidFill>
                  <a:srgbClr val="404040"/>
                </a:solidFill>
                <a:latin typeface="Calibri"/>
                <a:ea typeface="Calibri"/>
                <a:cs typeface="Calibri"/>
                <a:sym typeface="Calibri"/>
              </a:rPr>
              <a:t>Osmislite završno pitanje za svoj izazov</a:t>
            </a:r>
          </a:p>
          <a:p>
            <a:pPr marL="0" lvl="0" indent="0" algn="l" rtl="0">
              <a:spcBef>
                <a:spcPts val="0"/>
              </a:spcBef>
              <a:spcAft>
                <a:spcPts val="0"/>
              </a:spcAft>
              <a:buNone/>
            </a:pPr>
            <a:endParaRPr lang="hr-HR" sz="2200" i="1" noProof="0" dirty="0">
              <a:solidFill>
                <a:srgbClr val="404040"/>
              </a:solidFill>
              <a:latin typeface="Calibri"/>
              <a:ea typeface="Calibri"/>
              <a:cs typeface="Calibri"/>
              <a:sym typeface="Calibri"/>
            </a:endParaRPr>
          </a:p>
          <a:p>
            <a:pPr marL="0" lvl="0" indent="0" algn="l" rtl="0">
              <a:spcBef>
                <a:spcPts val="0"/>
              </a:spcBef>
              <a:spcAft>
                <a:spcPts val="0"/>
              </a:spcAft>
              <a:buNone/>
            </a:pPr>
            <a:endParaRPr lang="hr-HR" sz="2200" i="1" noProof="0" dirty="0">
              <a:solidFill>
                <a:srgbClr val="404040"/>
              </a:solidFill>
              <a:latin typeface="Calibri"/>
              <a:ea typeface="Calibri"/>
              <a:cs typeface="Calibri"/>
              <a:sym typeface="Calibri"/>
            </a:endParaRPr>
          </a:p>
        </p:txBody>
      </p:sp>
      <p:sp>
        <p:nvSpPr>
          <p:cNvPr id="214" name="Google Shape;214;g329f623bc3f_0_7"/>
          <p:cNvSpPr txBox="1">
            <a:spLocks noGrp="1"/>
          </p:cNvSpPr>
          <p:nvPr>
            <p:ph type="body" idx="1"/>
          </p:nvPr>
        </p:nvSpPr>
        <p:spPr>
          <a:xfrm>
            <a:off x="179270" y="829797"/>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hr-HR" noProof="0" dirty="0"/>
              <a:t>Što je izazov u učionici i kako ga uočiti?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3"/>
          <p:cNvSpPr txBox="1">
            <a:spLocks noGrp="1"/>
          </p:cNvSpPr>
          <p:nvPr>
            <p:ph type="title"/>
          </p:nvPr>
        </p:nvSpPr>
        <p:spPr>
          <a:xfrm>
            <a:off x="97970" y="-8"/>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hr-HR" sz="3600" noProof="0" dirty="0">
                <a:solidFill>
                  <a:srgbClr val="FFFFFF"/>
                </a:solidFill>
              </a:rPr>
              <a:t>Prepoznavanje izazova u učionici</a:t>
            </a:r>
          </a:p>
        </p:txBody>
      </p:sp>
      <p:sp>
        <p:nvSpPr>
          <p:cNvPr id="220" name="Google Shape;220;p3"/>
          <p:cNvSpPr txBox="1"/>
          <p:nvPr/>
        </p:nvSpPr>
        <p:spPr>
          <a:xfrm>
            <a:off x="306400" y="1405475"/>
            <a:ext cx="11006700" cy="5159100"/>
          </a:xfrm>
          <a:prstGeom prst="rect">
            <a:avLst/>
          </a:prstGeom>
          <a:noFill/>
          <a:ln>
            <a:noFill/>
          </a:ln>
        </p:spPr>
        <p:txBody>
          <a:bodyPr spcFirstLastPara="1" wrap="square" lIns="91425" tIns="91425" rIns="91425" bIns="91425" anchor="t" anchorCtr="0">
            <a:noAutofit/>
          </a:bodyPr>
          <a:lstStyle/>
          <a:p>
            <a:pPr marL="0" marR="0" lvl="0" indent="0" algn="l" rtl="0">
              <a:lnSpc>
                <a:spcPct val="150000"/>
              </a:lnSpc>
              <a:spcBef>
                <a:spcPts val="0"/>
              </a:spcBef>
              <a:spcAft>
                <a:spcPts val="0"/>
              </a:spcAft>
              <a:buNone/>
            </a:pPr>
            <a:r>
              <a:rPr lang="hr-HR" sz="2200" noProof="0" dirty="0">
                <a:solidFill>
                  <a:srgbClr val="1D1D1B"/>
                </a:solidFill>
                <a:latin typeface="Calibri"/>
                <a:ea typeface="Calibri"/>
                <a:cs typeface="Calibri"/>
                <a:sym typeface="Calibri"/>
              </a:rPr>
              <a:t>Pojedinačno navedite 2 do 3 izazova u nastavi informatike na ljepljivim papirićima.</a:t>
            </a:r>
          </a:p>
          <a:p>
            <a:pPr marL="0" marR="0" lvl="0" indent="0" algn="l" rtl="0">
              <a:lnSpc>
                <a:spcPct val="150000"/>
              </a:lnSpc>
              <a:spcBef>
                <a:spcPts val="0"/>
              </a:spcBef>
              <a:spcAft>
                <a:spcPts val="0"/>
              </a:spcAft>
              <a:buNone/>
            </a:pPr>
            <a:r>
              <a:rPr lang="hr-HR" sz="2200" noProof="0" dirty="0">
                <a:solidFill>
                  <a:srgbClr val="1D1D1B"/>
                </a:solidFill>
                <a:latin typeface="Calibri"/>
                <a:ea typeface="Calibri"/>
                <a:cs typeface="Calibri"/>
                <a:sym typeface="Calibri"/>
              </a:rPr>
              <a:t>Sljedeća pitanja vam mogu pomoći:</a:t>
            </a:r>
          </a:p>
          <a:p>
            <a:pPr marL="457200" marR="0" lvl="0" indent="-368300" algn="l" rtl="0">
              <a:lnSpc>
                <a:spcPct val="150000"/>
              </a:lnSpc>
              <a:spcBef>
                <a:spcPts val="0"/>
              </a:spcBef>
              <a:spcAft>
                <a:spcPts val="0"/>
              </a:spcAft>
              <a:buClr>
                <a:srgbClr val="1D1D1B"/>
              </a:buClr>
              <a:buSzPts val="2200"/>
              <a:buFont typeface="Calibri"/>
              <a:buChar char="●"/>
            </a:pPr>
            <a:r>
              <a:rPr lang="hr-HR" sz="2200" i="1" noProof="0" dirty="0">
                <a:solidFill>
                  <a:srgbClr val="1D1D1B"/>
                </a:solidFill>
                <a:latin typeface="Calibri"/>
                <a:ea typeface="Calibri"/>
                <a:cs typeface="Calibri"/>
                <a:sym typeface="Calibri"/>
              </a:rPr>
              <a:t>Koje specifične tema iz informatike učenicima najčešće zadaje probleme?</a:t>
            </a:r>
          </a:p>
          <a:p>
            <a:pPr marL="457200" indent="-368300">
              <a:lnSpc>
                <a:spcPct val="150000"/>
              </a:lnSpc>
              <a:buClr>
                <a:srgbClr val="1D1D1B"/>
              </a:buClr>
              <a:buSzPts val="2200"/>
              <a:buFont typeface="Calibri"/>
              <a:buChar char="●"/>
            </a:pPr>
            <a:r>
              <a:rPr lang="hr-HR" sz="2200" i="1" noProof="0" dirty="0">
                <a:solidFill>
                  <a:srgbClr val="1D1D1B"/>
                </a:solidFill>
                <a:latin typeface="Calibri"/>
                <a:ea typeface="Calibri"/>
                <a:cs typeface="Calibri"/>
                <a:sym typeface="Calibri"/>
              </a:rPr>
              <a:t>Primjećujete li razlike u uključenosti učenica i učenika u nastavi informatike?</a:t>
            </a:r>
          </a:p>
          <a:p>
            <a:pPr marL="457200" marR="0" lvl="0" indent="-368300" algn="l" rtl="0">
              <a:lnSpc>
                <a:spcPct val="150000"/>
              </a:lnSpc>
              <a:spcBef>
                <a:spcPts val="0"/>
              </a:spcBef>
              <a:spcAft>
                <a:spcPts val="0"/>
              </a:spcAft>
              <a:buClr>
                <a:srgbClr val="1D1D1B"/>
              </a:buClr>
              <a:buSzPts val="2200"/>
              <a:buFont typeface="Calibri"/>
              <a:buChar char="●"/>
            </a:pPr>
            <a:r>
              <a:rPr lang="hr-HR" sz="2200" i="1" noProof="0" dirty="0">
                <a:solidFill>
                  <a:srgbClr val="1D1D1B"/>
                </a:solidFill>
                <a:latin typeface="Calibri"/>
                <a:ea typeface="Calibri"/>
                <a:cs typeface="Calibri"/>
                <a:sym typeface="Calibri"/>
              </a:rPr>
              <a:t>Koje sistemske prepreke i dalje postoje u nastavi informatike?</a:t>
            </a:r>
          </a:p>
          <a:p>
            <a:pPr marL="0" marR="0" lvl="0" indent="0" algn="l" rtl="0">
              <a:lnSpc>
                <a:spcPct val="150000"/>
              </a:lnSpc>
              <a:spcBef>
                <a:spcPts val="0"/>
              </a:spcBef>
              <a:spcAft>
                <a:spcPts val="0"/>
              </a:spcAft>
              <a:buNone/>
            </a:pPr>
            <a:endParaRPr lang="hr-HR" sz="2200" noProof="0" dirty="0">
              <a:solidFill>
                <a:srgbClr val="1D1D1B"/>
              </a:solidFill>
              <a:latin typeface="Calibri"/>
              <a:ea typeface="Calibri"/>
              <a:cs typeface="Calibri"/>
              <a:sym typeface="Calibri"/>
            </a:endParaRPr>
          </a:p>
        </p:txBody>
      </p:sp>
      <p:sp>
        <p:nvSpPr>
          <p:cNvPr id="221" name="Google Shape;221;p3"/>
          <p:cNvSpPr txBox="1">
            <a:spLocks noGrp="1"/>
          </p:cNvSpPr>
          <p:nvPr>
            <p:ph type="body" idx="1"/>
          </p:nvPr>
        </p:nvSpPr>
        <p:spPr>
          <a:xfrm>
            <a:off x="97970" y="854672"/>
            <a:ext cx="11944500" cy="550800"/>
          </a:xfrm>
          <a:prstGeom prst="rect">
            <a:avLst/>
          </a:prstGeom>
        </p:spPr>
        <p:txBody>
          <a:bodyPr spcFirstLastPara="1" wrap="square" lIns="91425" tIns="45700" rIns="91425" bIns="45700" anchor="ctr" anchorCtr="0">
            <a:noAutofit/>
          </a:bodyPr>
          <a:lstStyle/>
          <a:p>
            <a:pPr marL="457200" lvl="0" indent="-381000" algn="just" rtl="0">
              <a:spcBef>
                <a:spcPts val="1000"/>
              </a:spcBef>
              <a:spcAft>
                <a:spcPts val="0"/>
              </a:spcAft>
              <a:buSzPts val="2400"/>
              <a:buAutoNum type="arabicParenR"/>
            </a:pPr>
            <a:r>
              <a:rPr lang="hr-HR" noProof="0" dirty="0"/>
              <a:t>Razmišljajte o izazovima u učionici - Aktivnost br. 2</a:t>
            </a:r>
          </a:p>
        </p:txBody>
      </p:sp>
      <p:pic>
        <p:nvPicPr>
          <p:cNvPr id="222" name="Google Shape;222;p3"/>
          <p:cNvPicPr preferRelativeResize="0"/>
          <p:nvPr/>
        </p:nvPicPr>
        <p:blipFill>
          <a:blip r:embed="rId3">
            <a:alphaModFix/>
          </a:blip>
          <a:stretch>
            <a:fillRect/>
          </a:stretch>
        </p:blipFill>
        <p:spPr>
          <a:xfrm>
            <a:off x="9013503" y="3429000"/>
            <a:ext cx="2672092" cy="29663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g3434cfbfa7c_0_30"/>
          <p:cNvSpPr txBox="1">
            <a:spLocks noGrp="1"/>
          </p:cNvSpPr>
          <p:nvPr>
            <p:ph type="title"/>
          </p:nvPr>
        </p:nvSpPr>
        <p:spPr>
          <a:xfrm>
            <a:off x="97970" y="246042"/>
            <a:ext cx="11944500" cy="715800"/>
          </a:xfrm>
          <a:prstGeom prst="rect">
            <a:avLst/>
          </a:prstGeom>
        </p:spPr>
        <p:txBody>
          <a:bodyPr spcFirstLastPara="1" wrap="square" lIns="54000" tIns="54000" rIns="54000" bIns="54000" anchor="ctr" anchorCtr="0">
            <a:noAutofit/>
          </a:bodyPr>
          <a:lstStyle/>
          <a:p>
            <a:pPr marL="457200" lvl="0" indent="-228600" algn="l" rtl="0">
              <a:spcBef>
                <a:spcPts val="1000"/>
              </a:spcBef>
              <a:spcAft>
                <a:spcPts val="0"/>
              </a:spcAft>
              <a:buClr>
                <a:srgbClr val="000000"/>
              </a:buClr>
              <a:buSzPts val="1800"/>
              <a:buFont typeface="Arial"/>
              <a:buNone/>
            </a:pPr>
            <a:r>
              <a:rPr lang="hr-HR" sz="3600" noProof="0" dirty="0">
                <a:solidFill>
                  <a:srgbClr val="FFFFFF"/>
                </a:solidFill>
              </a:rPr>
              <a:t>Prepoznavanje izazova u učionici</a:t>
            </a:r>
          </a:p>
          <a:p>
            <a:pPr marL="0" lvl="0" indent="0" algn="l" rtl="0">
              <a:spcBef>
                <a:spcPts val="0"/>
              </a:spcBef>
              <a:spcAft>
                <a:spcPts val="0"/>
              </a:spcAft>
              <a:buNone/>
            </a:pPr>
            <a:endParaRPr lang="hr-HR" noProof="0" dirty="0"/>
          </a:p>
        </p:txBody>
      </p:sp>
      <p:sp>
        <p:nvSpPr>
          <p:cNvPr id="229" name="Google Shape;229;g3434cfbfa7c_0_30"/>
          <p:cNvSpPr txBox="1">
            <a:spLocks noGrp="1"/>
          </p:cNvSpPr>
          <p:nvPr>
            <p:ph type="body" idx="1"/>
          </p:nvPr>
        </p:nvSpPr>
        <p:spPr>
          <a:xfrm>
            <a:off x="97970" y="85467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hr-HR" noProof="0" dirty="0"/>
              <a:t>2) Razmislite o utvrđenim izazovima - Aktivnost br. 3</a:t>
            </a:r>
          </a:p>
        </p:txBody>
      </p:sp>
      <p:sp>
        <p:nvSpPr>
          <p:cNvPr id="230" name="Google Shape;230;g3434cfbfa7c_0_30"/>
          <p:cNvSpPr txBox="1">
            <a:spLocks noGrp="1"/>
          </p:cNvSpPr>
          <p:nvPr>
            <p:ph type="body" idx="2"/>
          </p:nvPr>
        </p:nvSpPr>
        <p:spPr>
          <a:xfrm>
            <a:off x="309350" y="1462700"/>
            <a:ext cx="9106200" cy="5289300"/>
          </a:xfrm>
          <a:prstGeom prst="rect">
            <a:avLst/>
          </a:prstGeom>
        </p:spPr>
        <p:txBody>
          <a:bodyPr spcFirstLastPara="1" wrap="square" lIns="91425" tIns="45700" rIns="91425" bIns="45700" anchor="t" anchorCtr="0">
            <a:noAutofit/>
          </a:bodyPr>
          <a:lstStyle/>
          <a:p>
            <a:pPr marL="0" lvl="0" indent="0" algn="l" rtl="0">
              <a:lnSpc>
                <a:spcPct val="100000"/>
              </a:lnSpc>
              <a:spcBef>
                <a:spcPts val="1000"/>
              </a:spcBef>
              <a:spcAft>
                <a:spcPts val="0"/>
              </a:spcAft>
              <a:buNone/>
            </a:pPr>
            <a:r>
              <a:rPr lang="hr-HR" sz="2200" b="1" i="1" noProof="0" dirty="0">
                <a:solidFill>
                  <a:schemeClr val="dk1"/>
                </a:solidFill>
              </a:rPr>
              <a:t>Aktivnost: Razmislite o utvrđenim izazovima odgovarajući na sljedeća pitanja za svaki od njih. Zapišite svoje odgovore. (15 min)</a:t>
            </a:r>
            <a:endParaRPr lang="hr-HR" sz="2200" b="1" noProof="0" dirty="0">
              <a:solidFill>
                <a:schemeClr val="dk1"/>
              </a:solidFill>
            </a:endParaRPr>
          </a:p>
          <a:p>
            <a:pPr marL="0" lvl="0" indent="0" algn="l" rtl="0">
              <a:lnSpc>
                <a:spcPct val="100000"/>
              </a:lnSpc>
              <a:spcBef>
                <a:spcPts val="1000"/>
              </a:spcBef>
              <a:spcAft>
                <a:spcPts val="0"/>
              </a:spcAft>
              <a:buNone/>
            </a:pPr>
            <a:r>
              <a:rPr lang="hr-HR" sz="2200" b="1" noProof="0" dirty="0">
                <a:solidFill>
                  <a:schemeClr val="dk1"/>
                </a:solidFill>
              </a:rPr>
              <a:t>VAŽNOST</a:t>
            </a:r>
            <a:r>
              <a:rPr lang="hr-HR" sz="2200" noProof="0" dirty="0">
                <a:solidFill>
                  <a:schemeClr val="dk1"/>
                </a:solidFill>
              </a:rPr>
              <a:t>: Zašto je ovaj izazov važan?</a:t>
            </a:r>
          </a:p>
          <a:p>
            <a:pPr marL="0" lvl="0" indent="0" algn="l" rtl="0">
              <a:lnSpc>
                <a:spcPct val="100000"/>
              </a:lnSpc>
              <a:spcBef>
                <a:spcPts val="1000"/>
              </a:spcBef>
              <a:spcAft>
                <a:spcPts val="0"/>
              </a:spcAft>
              <a:buNone/>
            </a:pPr>
            <a:r>
              <a:rPr lang="hr-HR" sz="2200" b="1" noProof="0" dirty="0">
                <a:solidFill>
                  <a:schemeClr val="dk1"/>
                </a:solidFill>
              </a:rPr>
              <a:t>UZROK</a:t>
            </a:r>
            <a:r>
              <a:rPr lang="hr-HR" sz="2200" noProof="0" dirty="0">
                <a:solidFill>
                  <a:schemeClr val="dk1"/>
                </a:solidFill>
              </a:rPr>
              <a:t>: Koji je temeljni izazov ili uzrok problema?</a:t>
            </a:r>
          </a:p>
          <a:p>
            <a:pPr marL="0" lvl="0" indent="0" algn="l" rtl="0">
              <a:lnSpc>
                <a:spcPct val="100000"/>
              </a:lnSpc>
              <a:spcBef>
                <a:spcPts val="1000"/>
              </a:spcBef>
              <a:spcAft>
                <a:spcPts val="0"/>
              </a:spcAft>
              <a:buNone/>
            </a:pPr>
            <a:r>
              <a:rPr lang="hr-HR" sz="2200" b="1" noProof="0" dirty="0">
                <a:solidFill>
                  <a:schemeClr val="dk1"/>
                </a:solidFill>
              </a:rPr>
              <a:t>PROŠLI EKSPERIMENTI</a:t>
            </a:r>
            <a:r>
              <a:rPr lang="hr-HR" sz="2200" noProof="0" dirty="0">
                <a:solidFill>
                  <a:schemeClr val="dk1"/>
                </a:solidFill>
              </a:rPr>
              <a:t>: Što sam već pokušao/la? Što je uspjelo/nije uspjelo?</a:t>
            </a:r>
          </a:p>
          <a:p>
            <a:pPr marL="0" lvl="0" indent="0" algn="l" rtl="0">
              <a:lnSpc>
                <a:spcPct val="100000"/>
              </a:lnSpc>
              <a:spcBef>
                <a:spcPts val="1000"/>
              </a:spcBef>
              <a:spcAft>
                <a:spcPts val="0"/>
              </a:spcAft>
              <a:buNone/>
            </a:pPr>
            <a:r>
              <a:rPr lang="hr-HR" sz="2200" b="1" noProof="0" dirty="0">
                <a:solidFill>
                  <a:schemeClr val="dk1"/>
                </a:solidFill>
              </a:rPr>
              <a:t>PRILAGOĐAVANJE: </a:t>
            </a:r>
            <a:r>
              <a:rPr lang="hr-HR" sz="2200" noProof="0" dirty="0">
                <a:solidFill>
                  <a:schemeClr val="dk1"/>
                </a:solidFill>
              </a:rPr>
              <a:t>Mogu li to riješiti prilagodbom svog pristupa (tj. strategijama poučavanja, ne samo promjenama politika)?</a:t>
            </a:r>
          </a:p>
          <a:p>
            <a:pPr marL="0" lvl="0" indent="0" algn="l" rtl="0">
              <a:lnSpc>
                <a:spcPct val="100000"/>
              </a:lnSpc>
              <a:spcBef>
                <a:spcPts val="1000"/>
              </a:spcBef>
              <a:spcAft>
                <a:spcPts val="0"/>
              </a:spcAft>
              <a:buNone/>
            </a:pPr>
            <a:r>
              <a:rPr lang="hr-HR" sz="2200" b="1" noProof="0" dirty="0">
                <a:solidFill>
                  <a:schemeClr val="dk1"/>
                </a:solidFill>
              </a:rPr>
              <a:t>INTERSEKCIJA: </a:t>
            </a:r>
            <a:r>
              <a:rPr lang="hr-HR" sz="2200" noProof="0" dirty="0">
                <a:solidFill>
                  <a:schemeClr val="dk1"/>
                </a:solidFill>
              </a:rPr>
              <a:t>Utječe li zadani izazov nepravedno na određene skupine učenika na temelju presjeka njihovih jedinstvenih identitetskih karakteristika (tj. problem </a:t>
            </a:r>
            <a:r>
              <a:rPr lang="hr-HR" sz="2200" noProof="0" dirty="0" err="1">
                <a:solidFill>
                  <a:schemeClr val="dk1"/>
                </a:solidFill>
              </a:rPr>
              <a:t>nesrazmjerno</a:t>
            </a:r>
            <a:r>
              <a:rPr lang="hr-HR" sz="2200" noProof="0" dirty="0">
                <a:solidFill>
                  <a:schemeClr val="dk1"/>
                </a:solidFill>
              </a:rPr>
              <a:t> utječe na marginalizirane skupine)?</a:t>
            </a:r>
          </a:p>
          <a:p>
            <a:pPr marL="0" lvl="0" indent="0" algn="l" rtl="0">
              <a:lnSpc>
                <a:spcPct val="100000"/>
              </a:lnSpc>
              <a:spcBef>
                <a:spcPts val="1000"/>
              </a:spcBef>
              <a:spcAft>
                <a:spcPts val="0"/>
              </a:spcAft>
              <a:buNone/>
            </a:pPr>
            <a:r>
              <a:rPr lang="hr-HR" sz="2200" b="1" noProof="0" dirty="0">
                <a:solidFill>
                  <a:schemeClr val="dk1"/>
                </a:solidFill>
              </a:rPr>
              <a:t>PRETPOSTAVKE: </a:t>
            </a:r>
            <a:r>
              <a:rPr lang="hr-HR" sz="2200" noProof="0" dirty="0">
                <a:solidFill>
                  <a:schemeClr val="dk1"/>
                </a:solidFill>
              </a:rPr>
              <a:t>Koje pretpostavke imam?</a:t>
            </a:r>
          </a:p>
          <a:p>
            <a:pPr marL="0" lvl="0" indent="0" algn="l" rtl="0">
              <a:spcBef>
                <a:spcPts val="1000"/>
              </a:spcBef>
              <a:spcAft>
                <a:spcPts val="0"/>
              </a:spcAft>
              <a:buNone/>
            </a:pPr>
            <a:endParaRPr lang="hr-HR" noProof="0" dirty="0"/>
          </a:p>
        </p:txBody>
      </p:sp>
      <p:pic>
        <p:nvPicPr>
          <p:cNvPr id="231" name="Google Shape;231;g3434cfbfa7c_0_30"/>
          <p:cNvPicPr preferRelativeResize="0"/>
          <p:nvPr/>
        </p:nvPicPr>
        <p:blipFill>
          <a:blip r:embed="rId3">
            <a:alphaModFix/>
          </a:blip>
          <a:stretch>
            <a:fillRect/>
          </a:stretch>
        </p:blipFill>
        <p:spPr>
          <a:xfrm>
            <a:off x="9851425" y="2135701"/>
            <a:ext cx="1476175" cy="39433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g346725dbc0d_0_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hr-HR" sz="3600" noProof="0" dirty="0">
                <a:solidFill>
                  <a:srgbClr val="FFFFFF"/>
                </a:solidFill>
              </a:rPr>
              <a:t>Prepoznavanje izazova u učionici</a:t>
            </a:r>
          </a:p>
        </p:txBody>
      </p:sp>
      <p:sp>
        <p:nvSpPr>
          <p:cNvPr id="237" name="Google Shape;237;g346725dbc0d_0_0"/>
          <p:cNvSpPr txBox="1"/>
          <p:nvPr/>
        </p:nvSpPr>
        <p:spPr>
          <a:xfrm>
            <a:off x="274550" y="1462700"/>
            <a:ext cx="11006700" cy="51591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hr-HR" sz="2200" noProof="0" dirty="0">
                <a:solidFill>
                  <a:schemeClr val="dk1"/>
                </a:solidFill>
                <a:latin typeface="Calibri"/>
                <a:ea typeface="Calibri"/>
                <a:cs typeface="Calibri"/>
                <a:sym typeface="Calibri"/>
              </a:rPr>
              <a:t>Za postavljanje dobrog pitanja za akcijsko istraživanje potrebno je:</a:t>
            </a:r>
          </a:p>
          <a:p>
            <a:pPr marL="0" lvl="0" indent="0" algn="l" rtl="0">
              <a:lnSpc>
                <a:spcPct val="150000"/>
              </a:lnSpc>
              <a:spcBef>
                <a:spcPts val="0"/>
              </a:spcBef>
              <a:spcAft>
                <a:spcPts val="0"/>
              </a:spcAft>
              <a:buNone/>
            </a:pPr>
            <a:r>
              <a:rPr lang="hr-HR" sz="2200" noProof="0" dirty="0">
                <a:solidFill>
                  <a:schemeClr val="dk1"/>
                </a:solidFill>
                <a:latin typeface="Calibri"/>
                <a:ea typeface="Calibri"/>
                <a:cs typeface="Calibri"/>
                <a:sym typeface="Calibri"/>
              </a:rPr>
              <a:t>Započnite s </a:t>
            </a:r>
            <a:r>
              <a:rPr lang="hr-HR" sz="2200" b="1" noProof="0" dirty="0">
                <a:solidFill>
                  <a:schemeClr val="dk1"/>
                </a:solidFill>
                <a:latin typeface="Calibri"/>
                <a:ea typeface="Calibri"/>
                <a:cs typeface="Calibri"/>
                <a:sym typeface="Calibri"/>
              </a:rPr>
              <a:t>prvim nacrtom pitanja </a:t>
            </a:r>
            <a:r>
              <a:rPr lang="hr-HR" sz="2200" noProof="0" dirty="0">
                <a:solidFill>
                  <a:schemeClr val="dk1"/>
                </a:solidFill>
                <a:latin typeface="Calibri"/>
                <a:ea typeface="Calibri"/>
                <a:cs typeface="Calibri"/>
                <a:sym typeface="Calibri"/>
              </a:rPr>
              <a:t>koji proizlazi iz iskustva u učionici.</a:t>
            </a:r>
          </a:p>
          <a:p>
            <a:pPr marL="0" lvl="0" indent="0" algn="ctr" rtl="0">
              <a:lnSpc>
                <a:spcPct val="150000"/>
              </a:lnSpc>
              <a:spcBef>
                <a:spcPts val="0"/>
              </a:spcBef>
              <a:spcAft>
                <a:spcPts val="0"/>
              </a:spcAft>
              <a:buNone/>
            </a:pPr>
            <a:r>
              <a:rPr lang="hr-HR" sz="2200" noProof="0" dirty="0">
                <a:solidFill>
                  <a:schemeClr val="dk1"/>
                </a:solidFill>
                <a:latin typeface="Calibri"/>
                <a:ea typeface="Calibri"/>
                <a:cs typeface="Calibri"/>
                <a:sym typeface="Calibri"/>
              </a:rPr>
              <a:t>                </a:t>
            </a:r>
            <a:r>
              <a:rPr lang="hr-HR" sz="2200" i="1" noProof="0" dirty="0">
                <a:solidFill>
                  <a:schemeClr val="dk1"/>
                </a:solidFill>
                <a:latin typeface="Calibri"/>
                <a:ea typeface="Calibri"/>
                <a:cs typeface="Calibri"/>
                <a:sym typeface="Calibri"/>
              </a:rPr>
              <a:t>Primjer: Djevojke se ne bave kodiranjem. ⇒ Zašto se djevojke ne bi bavile kodiranjem?</a:t>
            </a:r>
          </a:p>
          <a:p>
            <a:pPr marL="0" lvl="0" indent="0" algn="l" rtl="0">
              <a:lnSpc>
                <a:spcPct val="150000"/>
              </a:lnSpc>
              <a:spcBef>
                <a:spcPts val="0"/>
              </a:spcBef>
              <a:spcAft>
                <a:spcPts val="0"/>
              </a:spcAft>
              <a:buNone/>
            </a:pPr>
            <a:r>
              <a:rPr lang="hr-HR" sz="2200" noProof="0" dirty="0">
                <a:solidFill>
                  <a:schemeClr val="dk1"/>
                </a:solidFill>
                <a:latin typeface="Calibri"/>
                <a:ea typeface="Calibri"/>
                <a:cs typeface="Calibri"/>
                <a:sym typeface="Calibri"/>
              </a:rPr>
              <a:t>Ovo pitanje odražava utvrđeni izazov, ali će ga trebati doraditi kako bi postalo primjenjivo.</a:t>
            </a:r>
          </a:p>
          <a:p>
            <a:pPr marL="0" lvl="0" indent="0" algn="l" rtl="0">
              <a:lnSpc>
                <a:spcPct val="150000"/>
              </a:lnSpc>
              <a:spcBef>
                <a:spcPts val="0"/>
              </a:spcBef>
              <a:spcAft>
                <a:spcPts val="0"/>
              </a:spcAft>
              <a:buNone/>
            </a:pPr>
            <a:r>
              <a:rPr lang="hr-HR" sz="2200" noProof="0" dirty="0">
                <a:solidFill>
                  <a:schemeClr val="dk1"/>
                </a:solidFill>
                <a:latin typeface="Calibri"/>
                <a:ea typeface="Calibri"/>
                <a:cs typeface="Calibri"/>
                <a:sym typeface="Calibri"/>
              </a:rPr>
              <a:t>Prvi nacrt pitanja treba poboljšati uzimajući u obzir da je dobro pitanje:</a:t>
            </a:r>
          </a:p>
          <a:p>
            <a:pPr marL="457200" lvl="0" indent="-368300" algn="l" rtl="0">
              <a:lnSpc>
                <a:spcPct val="150000"/>
              </a:lnSpc>
              <a:spcBef>
                <a:spcPts val="0"/>
              </a:spcBef>
              <a:spcAft>
                <a:spcPts val="0"/>
              </a:spcAft>
              <a:buClr>
                <a:schemeClr val="dk1"/>
              </a:buClr>
              <a:buSzPts val="2200"/>
              <a:buFont typeface="Calibri"/>
              <a:buChar char="➔"/>
            </a:pPr>
            <a:r>
              <a:rPr lang="hr-HR" sz="2200" u="sng" noProof="0" dirty="0">
                <a:solidFill>
                  <a:schemeClr val="dk1"/>
                </a:solidFill>
                <a:latin typeface="Calibri"/>
                <a:ea typeface="Calibri"/>
                <a:cs typeface="Calibri"/>
                <a:sym typeface="Calibri"/>
              </a:rPr>
              <a:t>Usredotočuje se na djelovanje </a:t>
            </a:r>
            <a:r>
              <a:rPr lang="hr-HR" sz="2200" noProof="0" dirty="0">
                <a:solidFill>
                  <a:schemeClr val="dk1"/>
                </a:solidFill>
                <a:latin typeface="Calibri"/>
                <a:ea typeface="Calibri"/>
                <a:cs typeface="Calibri"/>
                <a:sym typeface="Calibri"/>
              </a:rPr>
              <a:t>(npr. kako mogu prilagoditi lekcije o algoritmima kako bih iskoristio snage djevojčica u suradničkom rješavanju problema?)</a:t>
            </a:r>
          </a:p>
          <a:p>
            <a:pPr marL="457200" lvl="0" indent="-368300" algn="l" rtl="0">
              <a:lnSpc>
                <a:spcPct val="150000"/>
              </a:lnSpc>
              <a:spcBef>
                <a:spcPts val="0"/>
              </a:spcBef>
              <a:spcAft>
                <a:spcPts val="0"/>
              </a:spcAft>
              <a:buClr>
                <a:schemeClr val="dk1"/>
              </a:buClr>
              <a:buSzPts val="2200"/>
              <a:buFont typeface="Calibri"/>
              <a:buChar char="➔"/>
            </a:pPr>
            <a:r>
              <a:rPr lang="hr-HR" sz="2200" u="sng" noProof="0" dirty="0">
                <a:solidFill>
                  <a:schemeClr val="dk1"/>
                </a:solidFill>
                <a:latin typeface="Calibri"/>
                <a:ea typeface="Calibri"/>
                <a:cs typeface="Calibri"/>
                <a:sym typeface="Calibri"/>
              </a:rPr>
              <a:t>Fokusira se na nešto što učitelj može kontrolirati</a:t>
            </a:r>
          </a:p>
          <a:p>
            <a:pPr marL="457200" lvl="0" indent="-368300" algn="l" rtl="0">
              <a:lnSpc>
                <a:spcPct val="150000"/>
              </a:lnSpc>
              <a:spcBef>
                <a:spcPts val="0"/>
              </a:spcBef>
              <a:spcAft>
                <a:spcPts val="0"/>
              </a:spcAft>
              <a:buClr>
                <a:schemeClr val="dk1"/>
              </a:buClr>
              <a:buSzPts val="2200"/>
              <a:buFont typeface="Calibri"/>
              <a:buChar char="➔"/>
            </a:pPr>
            <a:r>
              <a:rPr lang="hr-HR" sz="2200" u="sng" noProof="0" dirty="0">
                <a:solidFill>
                  <a:schemeClr val="dk1"/>
                </a:solidFill>
                <a:latin typeface="Calibri"/>
                <a:ea typeface="Calibri"/>
                <a:cs typeface="Calibri"/>
                <a:sym typeface="Calibri"/>
              </a:rPr>
              <a:t>Koristite mjerljive strategije</a:t>
            </a:r>
          </a:p>
          <a:p>
            <a:pPr marL="457200" lvl="0" indent="0" algn="l" rtl="0">
              <a:lnSpc>
                <a:spcPct val="150000"/>
              </a:lnSpc>
              <a:spcBef>
                <a:spcPts val="0"/>
              </a:spcBef>
              <a:spcAft>
                <a:spcPts val="0"/>
              </a:spcAft>
              <a:buNone/>
            </a:pPr>
            <a:endParaRPr lang="hr-HR" sz="2200" noProof="0" dirty="0">
              <a:solidFill>
                <a:schemeClr val="dk1"/>
              </a:solidFill>
              <a:latin typeface="Calibri"/>
              <a:ea typeface="Calibri"/>
              <a:cs typeface="Calibri"/>
              <a:sym typeface="Calibri"/>
            </a:endParaRPr>
          </a:p>
          <a:p>
            <a:pPr marL="0" marR="0" lvl="0" indent="0" algn="l" rtl="0">
              <a:lnSpc>
                <a:spcPct val="150000"/>
              </a:lnSpc>
              <a:spcBef>
                <a:spcPts val="0"/>
              </a:spcBef>
              <a:spcAft>
                <a:spcPts val="0"/>
              </a:spcAft>
              <a:buNone/>
            </a:pPr>
            <a:endParaRPr lang="hr-HR" sz="2200" noProof="0" dirty="0">
              <a:solidFill>
                <a:srgbClr val="1D1D1B"/>
              </a:solidFill>
              <a:latin typeface="Calibri"/>
              <a:ea typeface="Calibri"/>
              <a:cs typeface="Calibri"/>
              <a:sym typeface="Calibri"/>
            </a:endParaRPr>
          </a:p>
        </p:txBody>
      </p:sp>
      <p:sp>
        <p:nvSpPr>
          <p:cNvPr id="238" name="Google Shape;238;g346725dbc0d_0_0"/>
          <p:cNvSpPr txBox="1">
            <a:spLocks noGrp="1"/>
          </p:cNvSpPr>
          <p:nvPr>
            <p:ph type="body" idx="1"/>
          </p:nvPr>
        </p:nvSpPr>
        <p:spPr>
          <a:xfrm>
            <a:off x="97970" y="107487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hr-HR" noProof="0" dirty="0"/>
              <a:t>3) Osmislite završno pitanje koje će voditi vaše akcijsko istraživanje - aktivnost br. 4</a:t>
            </a:r>
          </a:p>
          <a:p>
            <a:pPr marL="0" lvl="0" indent="0" algn="just" rtl="0">
              <a:spcBef>
                <a:spcPts val="1000"/>
              </a:spcBef>
              <a:spcAft>
                <a:spcPts val="0"/>
              </a:spcAft>
              <a:buNone/>
            </a:pPr>
            <a:r>
              <a:rPr lang="hr-HR" noProof="0" dirty="0"/>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g3493e720b4e_1_21"/>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hr-HR" sz="3600" noProof="0" dirty="0">
                <a:solidFill>
                  <a:srgbClr val="FFFFFF"/>
                </a:solidFill>
              </a:rPr>
              <a:t>Prepoznavanje izazova u učionici</a:t>
            </a:r>
          </a:p>
        </p:txBody>
      </p:sp>
      <p:sp>
        <p:nvSpPr>
          <p:cNvPr id="244" name="Google Shape;244;g3493e720b4e_1_21"/>
          <p:cNvSpPr txBox="1">
            <a:spLocks noGrp="1"/>
          </p:cNvSpPr>
          <p:nvPr>
            <p:ph type="body" idx="1"/>
          </p:nvPr>
        </p:nvSpPr>
        <p:spPr>
          <a:xfrm>
            <a:off x="97970" y="107487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hr-HR" noProof="0" dirty="0"/>
              <a:t>3) Osmislite završno pitanje koje će voditi vaše akcijsko istraživanje - aktivnost br. 4</a:t>
            </a:r>
          </a:p>
          <a:p>
            <a:pPr marL="0" lvl="0" indent="0" algn="just" rtl="0">
              <a:spcBef>
                <a:spcPts val="1000"/>
              </a:spcBef>
              <a:spcAft>
                <a:spcPts val="0"/>
              </a:spcAft>
              <a:buNone/>
            </a:pPr>
            <a:r>
              <a:rPr lang="hr-HR" noProof="0" dirty="0"/>
              <a:t> </a:t>
            </a:r>
          </a:p>
        </p:txBody>
      </p:sp>
      <p:graphicFrame>
        <p:nvGraphicFramePr>
          <p:cNvPr id="245" name="Google Shape;245;g3493e720b4e_1_21"/>
          <p:cNvGraphicFramePr/>
          <p:nvPr>
            <p:extLst>
              <p:ext uri="{D42A27DB-BD31-4B8C-83A1-F6EECF244321}">
                <p14:modId xmlns:p14="http://schemas.microsoft.com/office/powerpoint/2010/main" val="1355688129"/>
              </p:ext>
            </p:extLst>
          </p:nvPr>
        </p:nvGraphicFramePr>
        <p:xfrm>
          <a:off x="638250" y="1534800"/>
          <a:ext cx="10287000" cy="5120520"/>
        </p:xfrm>
        <a:graphic>
          <a:graphicData uri="http://schemas.openxmlformats.org/drawingml/2006/table">
            <a:tbl>
              <a:tblPr>
                <a:noFill/>
                <a:tableStyleId>{D2E19183-A365-41C5-9D7F-4783C5A088D4}</a:tableStyleId>
              </a:tblPr>
              <a:tblGrid>
                <a:gridCol w="2571750">
                  <a:extLst>
                    <a:ext uri="{9D8B030D-6E8A-4147-A177-3AD203B41FA5}">
                      <a16:colId xmlns:a16="http://schemas.microsoft.com/office/drawing/2014/main" val="20000"/>
                    </a:ext>
                  </a:extLst>
                </a:gridCol>
                <a:gridCol w="2571750">
                  <a:extLst>
                    <a:ext uri="{9D8B030D-6E8A-4147-A177-3AD203B41FA5}">
                      <a16:colId xmlns:a16="http://schemas.microsoft.com/office/drawing/2014/main" val="20001"/>
                    </a:ext>
                  </a:extLst>
                </a:gridCol>
                <a:gridCol w="2571750">
                  <a:extLst>
                    <a:ext uri="{9D8B030D-6E8A-4147-A177-3AD203B41FA5}">
                      <a16:colId xmlns:a16="http://schemas.microsoft.com/office/drawing/2014/main" val="20002"/>
                    </a:ext>
                  </a:extLst>
                </a:gridCol>
                <a:gridCol w="2571750">
                  <a:extLst>
                    <a:ext uri="{9D8B030D-6E8A-4147-A177-3AD203B41FA5}">
                      <a16:colId xmlns:a16="http://schemas.microsoft.com/office/drawing/2014/main" val="20003"/>
                    </a:ext>
                  </a:extLst>
                </a:gridCol>
              </a:tblGrid>
              <a:tr h="381000">
                <a:tc>
                  <a:txBody>
                    <a:bodyPr/>
                    <a:lstStyle/>
                    <a:p>
                      <a:pPr marL="0" lvl="0" indent="0" algn="l" rtl="0">
                        <a:spcBef>
                          <a:spcPts val="0"/>
                        </a:spcBef>
                        <a:spcAft>
                          <a:spcPts val="0"/>
                        </a:spcAft>
                        <a:buNone/>
                      </a:pPr>
                      <a:endParaRPr lang="hr-HR" sz="1800" b="1" noProof="0" dirty="0">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hr-HR" sz="1800" b="1" i="1" noProof="0" dirty="0">
                          <a:latin typeface="Calibri"/>
                          <a:ea typeface="Calibri"/>
                          <a:cs typeface="Calibri"/>
                          <a:sym typeface="Calibri"/>
                        </a:rPr>
                        <a:t>Što to znači?</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hr-HR" sz="1800" b="1" i="1" noProof="0" dirty="0">
                          <a:latin typeface="Calibri"/>
                          <a:ea typeface="Calibri"/>
                          <a:cs typeface="Calibri"/>
                          <a:sym typeface="Calibri"/>
                        </a:rPr>
                        <a:t>Jako pitanje</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hr-HR" sz="1800" b="1" i="1" noProof="0" dirty="0">
                          <a:solidFill>
                            <a:schemeClr val="dk1"/>
                          </a:solidFill>
                          <a:latin typeface="Calibri"/>
                          <a:ea typeface="Calibri"/>
                          <a:cs typeface="Calibri"/>
                          <a:sym typeface="Calibri"/>
                        </a:rPr>
                        <a:t>Slabo pitanje</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hr-HR" sz="1800" b="1" noProof="0" dirty="0">
                          <a:latin typeface="Calibri"/>
                          <a:ea typeface="Calibri"/>
                          <a:cs typeface="Calibri"/>
                          <a:sym typeface="Calibri"/>
                        </a:rPr>
                        <a:t>Specifično</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hr-HR" sz="1800" noProof="0" dirty="0">
                          <a:latin typeface="Calibri"/>
                          <a:ea typeface="Calibri"/>
                          <a:cs typeface="Calibri"/>
                          <a:sym typeface="Calibri"/>
                        </a:rPr>
                        <a:t>ciljati na jedan, uočljiv problem</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hr-HR" sz="1800" i="1" noProof="0" dirty="0">
                          <a:latin typeface="Calibri"/>
                          <a:ea typeface="Calibri"/>
                          <a:cs typeface="Calibri"/>
                          <a:sym typeface="Calibri"/>
                        </a:rPr>
                        <a:t>Kako povratne informacije od vršnjaka utječu na samopouzdanje djevojčica u otklanjanju pogrešaka?</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hr-HR" sz="1800" i="1" noProof="0" dirty="0">
                          <a:solidFill>
                            <a:schemeClr val="dk1"/>
                          </a:solidFill>
                          <a:latin typeface="Calibri"/>
                          <a:ea typeface="Calibri"/>
                          <a:cs typeface="Calibri"/>
                          <a:sym typeface="Calibri"/>
                        </a:rPr>
                        <a:t>Kako poboljšati programiranje?</a:t>
                      </a:r>
                      <a:endParaRPr lang="hr-HR" sz="1800" noProof="0" dirty="0">
                        <a:solidFill>
                          <a:schemeClr val="dk1"/>
                        </a:solidFill>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1057225">
                <a:tc>
                  <a:txBody>
                    <a:bodyPr/>
                    <a:lstStyle/>
                    <a:p>
                      <a:pPr marL="0" lvl="0" indent="0" algn="l" rtl="0">
                        <a:spcBef>
                          <a:spcPts val="0"/>
                        </a:spcBef>
                        <a:spcAft>
                          <a:spcPts val="0"/>
                        </a:spcAft>
                        <a:buNone/>
                      </a:pPr>
                      <a:r>
                        <a:rPr lang="hr-HR" sz="1800" b="1" noProof="0" dirty="0">
                          <a:latin typeface="Calibri"/>
                          <a:ea typeface="Calibri"/>
                          <a:cs typeface="Calibri"/>
                          <a:sym typeface="Calibri"/>
                        </a:rPr>
                        <a:t>Djelotvorno</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hr-HR" sz="1800" noProof="0" dirty="0">
                          <a:latin typeface="Calibri"/>
                          <a:ea typeface="Calibri"/>
                          <a:cs typeface="Calibri"/>
                          <a:sym typeface="Calibri"/>
                        </a:rPr>
                        <a:t>promjene koje će se izravno primijeniti</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hr-HR" sz="1800" i="1" noProof="0" dirty="0">
                          <a:latin typeface="Calibri"/>
                          <a:ea typeface="Calibri"/>
                          <a:cs typeface="Calibri"/>
                          <a:sym typeface="Calibri"/>
                        </a:rPr>
                        <a:t>Povećava li korištenje vizualnih alata za programiranje (poput </a:t>
                      </a:r>
                      <a:r>
                        <a:rPr lang="hr-HR" sz="1800" i="1" noProof="0" dirty="0" err="1">
                          <a:latin typeface="Calibri"/>
                          <a:ea typeface="Calibri"/>
                          <a:cs typeface="Calibri"/>
                          <a:sym typeface="Calibri"/>
                        </a:rPr>
                        <a:t>Scratcha</a:t>
                      </a:r>
                      <a:r>
                        <a:rPr lang="hr-HR" sz="1800" i="1" noProof="0" dirty="0">
                          <a:latin typeface="Calibri"/>
                          <a:ea typeface="Calibri"/>
                          <a:cs typeface="Calibri"/>
                          <a:sym typeface="Calibri"/>
                        </a:rPr>
                        <a:t>) sudjelovanje među tihim učenicima?</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hr-HR" sz="1800" i="1" noProof="0" dirty="0">
                          <a:latin typeface="Calibri"/>
                          <a:ea typeface="Calibri"/>
                          <a:cs typeface="Calibri"/>
                          <a:sym typeface="Calibri"/>
                        </a:rPr>
                        <a:t>Zašto škole ne osiguravaju bolja računala za kodiranje?</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81000">
                <a:tc>
                  <a:txBody>
                    <a:bodyPr/>
                    <a:lstStyle/>
                    <a:p>
                      <a:pPr marL="0" lvl="0" indent="0" algn="l" rtl="0">
                        <a:spcBef>
                          <a:spcPts val="0"/>
                        </a:spcBef>
                        <a:spcAft>
                          <a:spcPts val="0"/>
                        </a:spcAft>
                        <a:buNone/>
                      </a:pPr>
                      <a:r>
                        <a:rPr lang="hr-HR" sz="1800" b="1" noProof="0" dirty="0">
                          <a:latin typeface="Calibri"/>
                          <a:ea typeface="Calibri"/>
                          <a:cs typeface="Calibri"/>
                          <a:sym typeface="Calibri"/>
                        </a:rPr>
                        <a:t>Mjerljivo</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hr-HR" sz="1800" noProof="0" dirty="0">
                          <a:latin typeface="Calibri"/>
                          <a:ea typeface="Calibri"/>
                          <a:cs typeface="Calibri"/>
                          <a:sym typeface="Calibri"/>
                        </a:rPr>
                        <a:t>uočljivi rezultati, mogu se kvantificirati ili dokumentirati</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hr-HR" sz="1800" i="1" noProof="0" dirty="0">
                          <a:latin typeface="Calibri"/>
                          <a:ea typeface="Calibri"/>
                          <a:cs typeface="Calibri"/>
                          <a:sym typeface="Calibri"/>
                        </a:rPr>
                        <a:t>Povećava li dodjeljivanje uloga "mentora za kodiranje" doprinos djevojčica grupnim projektima?</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hr-HR" sz="1800" i="1" noProof="0" dirty="0">
                          <a:latin typeface="Calibri"/>
                          <a:ea typeface="Calibri"/>
                          <a:cs typeface="Calibri"/>
                          <a:sym typeface="Calibri"/>
                        </a:rPr>
                        <a:t>Uživaju li učenici više u programiranju?</a:t>
                      </a: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g3434cfbfa7c_0_1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hr-HR" sz="3600" noProof="0" dirty="0">
                <a:solidFill>
                  <a:srgbClr val="FFFFFF"/>
                </a:solidFill>
              </a:rPr>
              <a:t>Prepoznavanje izazova u učionici</a:t>
            </a:r>
          </a:p>
        </p:txBody>
      </p:sp>
      <p:sp>
        <p:nvSpPr>
          <p:cNvPr id="251" name="Google Shape;251;g3434cfbfa7c_0_17"/>
          <p:cNvSpPr txBox="1"/>
          <p:nvPr/>
        </p:nvSpPr>
        <p:spPr>
          <a:xfrm>
            <a:off x="274550" y="1462700"/>
            <a:ext cx="11006700" cy="51591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hr-HR" sz="2200" b="1" i="1" noProof="0" dirty="0">
                <a:solidFill>
                  <a:schemeClr val="dk1"/>
                </a:solidFill>
                <a:latin typeface="Calibri"/>
                <a:ea typeface="Calibri"/>
                <a:cs typeface="Calibri"/>
                <a:sym typeface="Calibri"/>
              </a:rPr>
              <a:t>Osmislite pitanje koje će voditi vaše akcijsko istraživanje!</a:t>
            </a:r>
          </a:p>
          <a:p>
            <a:pPr marL="457200" lvl="0" indent="-368300" algn="l" rtl="0">
              <a:lnSpc>
                <a:spcPct val="150000"/>
              </a:lnSpc>
              <a:spcBef>
                <a:spcPts val="0"/>
              </a:spcBef>
              <a:spcAft>
                <a:spcPts val="0"/>
              </a:spcAft>
              <a:buClr>
                <a:schemeClr val="dk1"/>
              </a:buClr>
              <a:buSzPts val="2200"/>
              <a:buFont typeface="Calibri"/>
              <a:buChar char="●"/>
            </a:pPr>
            <a:r>
              <a:rPr lang="hr-HR" sz="2200" noProof="0" dirty="0">
                <a:solidFill>
                  <a:schemeClr val="dk1"/>
                </a:solidFill>
                <a:latin typeface="Calibri"/>
                <a:ea typeface="Calibri"/>
                <a:cs typeface="Calibri"/>
                <a:sym typeface="Calibri"/>
              </a:rPr>
              <a:t>Napravite prvi nacrt pitanja na temelju izazova koje ste identificirali.</a:t>
            </a:r>
          </a:p>
          <a:p>
            <a:pPr marL="457200" lvl="0" indent="-368300" algn="l" rtl="0">
              <a:lnSpc>
                <a:spcPct val="150000"/>
              </a:lnSpc>
              <a:spcBef>
                <a:spcPts val="0"/>
              </a:spcBef>
              <a:spcAft>
                <a:spcPts val="0"/>
              </a:spcAft>
              <a:buClr>
                <a:schemeClr val="dk1"/>
              </a:buClr>
              <a:buSzPts val="2200"/>
              <a:buFont typeface="Calibri"/>
              <a:buChar char="●"/>
            </a:pPr>
            <a:r>
              <a:rPr lang="hr-HR" sz="2200" noProof="0" dirty="0">
                <a:solidFill>
                  <a:schemeClr val="dk1"/>
                </a:solidFill>
                <a:latin typeface="Calibri"/>
                <a:ea typeface="Calibri"/>
                <a:cs typeface="Calibri"/>
                <a:sym typeface="Calibri"/>
              </a:rPr>
              <a:t>Obratite se partneru i zajedno radite na usavršavanju koristeći sljedeće kriterije:</a:t>
            </a:r>
          </a:p>
          <a:p>
            <a:pPr marL="914400" lvl="1" indent="-368300" algn="l" rtl="0">
              <a:lnSpc>
                <a:spcPct val="150000"/>
              </a:lnSpc>
              <a:spcBef>
                <a:spcPts val="0"/>
              </a:spcBef>
              <a:spcAft>
                <a:spcPts val="0"/>
              </a:spcAft>
              <a:buClr>
                <a:schemeClr val="dk1"/>
              </a:buClr>
              <a:buSzPts val="2200"/>
              <a:buFont typeface="Calibri"/>
              <a:buChar char="○"/>
            </a:pPr>
            <a:r>
              <a:rPr lang="hr-HR" sz="2200" b="1" i="1" noProof="0" dirty="0">
                <a:solidFill>
                  <a:schemeClr val="dk1"/>
                </a:solidFill>
                <a:latin typeface="Calibri"/>
                <a:ea typeface="Calibri"/>
                <a:cs typeface="Calibri"/>
                <a:sym typeface="Calibri"/>
              </a:rPr>
              <a:t>specifično: </a:t>
            </a:r>
            <a:r>
              <a:rPr lang="hr-HR" sz="2200" i="1" noProof="0" dirty="0">
                <a:solidFill>
                  <a:schemeClr val="dk1"/>
                </a:solidFill>
                <a:latin typeface="Calibri"/>
                <a:ea typeface="Calibri"/>
                <a:cs typeface="Calibri"/>
                <a:sym typeface="Calibri"/>
              </a:rPr>
              <a:t>Usredotočuje li se na jednu konkretnu situaciju?</a:t>
            </a:r>
          </a:p>
          <a:p>
            <a:pPr marL="914400" lvl="1" indent="-368300" algn="l" rtl="0">
              <a:lnSpc>
                <a:spcPct val="150000"/>
              </a:lnSpc>
              <a:spcBef>
                <a:spcPts val="0"/>
              </a:spcBef>
              <a:spcAft>
                <a:spcPts val="0"/>
              </a:spcAft>
              <a:buClr>
                <a:schemeClr val="dk1"/>
              </a:buClr>
              <a:buSzPts val="2200"/>
              <a:buFont typeface="Calibri"/>
              <a:buChar char="○"/>
            </a:pPr>
            <a:r>
              <a:rPr lang="hr-HR" sz="2200" i="1" noProof="0" dirty="0">
                <a:solidFill>
                  <a:schemeClr val="dk1"/>
                </a:solidFill>
                <a:latin typeface="Calibri"/>
                <a:ea typeface="Calibri"/>
                <a:cs typeface="Calibri"/>
                <a:sym typeface="Calibri"/>
              </a:rPr>
              <a:t> </a:t>
            </a:r>
            <a:r>
              <a:rPr lang="hr-HR" sz="2200" b="1" i="1" noProof="0" dirty="0">
                <a:solidFill>
                  <a:schemeClr val="dk1"/>
                </a:solidFill>
                <a:latin typeface="Calibri"/>
                <a:ea typeface="Calibri"/>
                <a:cs typeface="Calibri"/>
                <a:sym typeface="Calibri"/>
              </a:rPr>
              <a:t>primjenjivo: </a:t>
            </a:r>
            <a:r>
              <a:rPr lang="hr-HR" sz="2200" i="1" noProof="0" dirty="0">
                <a:solidFill>
                  <a:schemeClr val="dk1"/>
                </a:solidFill>
                <a:latin typeface="Calibri"/>
                <a:ea typeface="Calibri"/>
                <a:cs typeface="Calibri"/>
                <a:sym typeface="Calibri"/>
              </a:rPr>
              <a:t>Može li učitelj testirati rješenje?</a:t>
            </a:r>
          </a:p>
          <a:p>
            <a:pPr marL="914400" lvl="1" indent="-368300" algn="l" rtl="0">
              <a:lnSpc>
                <a:spcPct val="150000"/>
              </a:lnSpc>
              <a:spcBef>
                <a:spcPts val="0"/>
              </a:spcBef>
              <a:spcAft>
                <a:spcPts val="0"/>
              </a:spcAft>
              <a:buClr>
                <a:schemeClr val="dk1"/>
              </a:buClr>
              <a:buSzPts val="2200"/>
              <a:buFont typeface="Calibri"/>
              <a:buChar char="○"/>
            </a:pPr>
            <a:r>
              <a:rPr lang="hr-HR" sz="2200" b="1" i="1" noProof="0" dirty="0">
                <a:solidFill>
                  <a:schemeClr val="dk1"/>
                </a:solidFill>
                <a:latin typeface="Calibri"/>
                <a:ea typeface="Calibri"/>
                <a:cs typeface="Calibri"/>
                <a:sym typeface="Calibri"/>
              </a:rPr>
              <a:t>mjerljivo </a:t>
            </a:r>
            <a:r>
              <a:rPr lang="hr-HR" sz="2200" i="1" noProof="0" dirty="0">
                <a:solidFill>
                  <a:schemeClr val="dk1"/>
                </a:solidFill>
                <a:latin typeface="Calibri"/>
                <a:ea typeface="Calibri"/>
                <a:cs typeface="Calibri"/>
                <a:sym typeface="Calibri"/>
              </a:rPr>
              <a:t>: Kako ćemo znati funkcionira li?</a:t>
            </a:r>
          </a:p>
          <a:p>
            <a:pPr marL="0" lvl="0" indent="0" algn="l" rtl="0">
              <a:lnSpc>
                <a:spcPct val="150000"/>
              </a:lnSpc>
              <a:spcBef>
                <a:spcPts val="0"/>
              </a:spcBef>
              <a:spcAft>
                <a:spcPts val="0"/>
              </a:spcAft>
              <a:buNone/>
            </a:pPr>
            <a:r>
              <a:rPr lang="hr-HR" sz="2200" noProof="0" dirty="0">
                <a:solidFill>
                  <a:schemeClr val="dk1"/>
                </a:solidFill>
                <a:latin typeface="Calibri"/>
                <a:ea typeface="Calibri"/>
                <a:cs typeface="Calibri"/>
                <a:sym typeface="Calibri"/>
              </a:rPr>
              <a:t>Odvojite dvije minute za svako pitanje!</a:t>
            </a:r>
            <a:endParaRPr lang="hr-HR" sz="2200" i="1" noProof="0" dirty="0">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endParaRPr lang="hr-HR" sz="2200" i="1" noProof="0" dirty="0">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endParaRPr lang="hr-HR" sz="2200" noProof="0" dirty="0">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endParaRPr lang="hr-HR" sz="2200" noProof="0" dirty="0">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endParaRPr lang="hr-HR" sz="2200" noProof="0" dirty="0">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endParaRPr lang="hr-HR" sz="2200" u="sng" noProof="0" dirty="0">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endParaRPr lang="hr-HR" sz="2200" noProof="0" dirty="0">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endParaRPr lang="hr-HR" sz="2200" noProof="0" dirty="0">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endParaRPr lang="hr-HR" sz="2200" i="1" noProof="0" dirty="0">
              <a:solidFill>
                <a:schemeClr val="dk1"/>
              </a:solidFill>
              <a:latin typeface="Calibri"/>
              <a:ea typeface="Calibri"/>
              <a:cs typeface="Calibri"/>
              <a:sym typeface="Calibri"/>
            </a:endParaRPr>
          </a:p>
          <a:p>
            <a:pPr marL="0" marR="0" lvl="0" indent="0" algn="l" rtl="0">
              <a:lnSpc>
                <a:spcPct val="150000"/>
              </a:lnSpc>
              <a:spcBef>
                <a:spcPts val="0"/>
              </a:spcBef>
              <a:spcAft>
                <a:spcPts val="0"/>
              </a:spcAft>
              <a:buNone/>
            </a:pPr>
            <a:endParaRPr lang="hr-HR" sz="2200" noProof="0" dirty="0">
              <a:solidFill>
                <a:srgbClr val="1D1D1B"/>
              </a:solidFill>
              <a:latin typeface="Calibri"/>
              <a:ea typeface="Calibri"/>
              <a:cs typeface="Calibri"/>
              <a:sym typeface="Calibri"/>
            </a:endParaRPr>
          </a:p>
          <a:p>
            <a:pPr marL="0" marR="0" lvl="0" indent="0" algn="l" rtl="0">
              <a:lnSpc>
                <a:spcPct val="150000"/>
              </a:lnSpc>
              <a:spcBef>
                <a:spcPts val="0"/>
              </a:spcBef>
              <a:spcAft>
                <a:spcPts val="0"/>
              </a:spcAft>
              <a:buNone/>
            </a:pPr>
            <a:endParaRPr lang="hr-HR" sz="2200" noProof="0" dirty="0">
              <a:solidFill>
                <a:srgbClr val="1D1D1B"/>
              </a:solidFill>
              <a:latin typeface="Calibri"/>
              <a:ea typeface="Calibri"/>
              <a:cs typeface="Calibri"/>
              <a:sym typeface="Calibri"/>
            </a:endParaRPr>
          </a:p>
          <a:p>
            <a:pPr marL="0" marR="0" lvl="0" indent="0" algn="l" rtl="0">
              <a:lnSpc>
                <a:spcPct val="150000"/>
              </a:lnSpc>
              <a:spcBef>
                <a:spcPts val="0"/>
              </a:spcBef>
              <a:spcAft>
                <a:spcPts val="0"/>
              </a:spcAft>
              <a:buNone/>
            </a:pPr>
            <a:endParaRPr lang="hr-HR" sz="2200" noProof="0" dirty="0">
              <a:solidFill>
                <a:srgbClr val="1D1D1B"/>
              </a:solidFill>
              <a:latin typeface="Calibri"/>
              <a:ea typeface="Calibri"/>
              <a:cs typeface="Calibri"/>
              <a:sym typeface="Calibri"/>
            </a:endParaRPr>
          </a:p>
        </p:txBody>
      </p:sp>
      <p:sp>
        <p:nvSpPr>
          <p:cNvPr id="252" name="Google Shape;252;g3434cfbfa7c_0_17"/>
          <p:cNvSpPr txBox="1">
            <a:spLocks noGrp="1"/>
          </p:cNvSpPr>
          <p:nvPr>
            <p:ph type="body" idx="1"/>
          </p:nvPr>
        </p:nvSpPr>
        <p:spPr>
          <a:xfrm>
            <a:off x="97970" y="85467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hr-HR" noProof="0" dirty="0"/>
              <a:t>3) Osmislite završno pitanje koje će voditi vaše akcijsko istraživanje - aktivnost br. 4</a:t>
            </a:r>
          </a:p>
        </p:txBody>
      </p:sp>
      <p:sp>
        <p:nvSpPr>
          <p:cNvPr id="253" name="Google Shape;253;g3434cfbfa7c_0_17"/>
          <p:cNvSpPr txBox="1"/>
          <p:nvPr/>
        </p:nvSpPr>
        <p:spPr>
          <a:xfrm>
            <a:off x="6616900" y="3375425"/>
            <a:ext cx="5625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lang="hr-HR" noProof="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9" name="Google Shape;259;g329f623bc3f_0_21"/>
          <p:cNvSpPr txBox="1"/>
          <p:nvPr/>
        </p:nvSpPr>
        <p:spPr>
          <a:xfrm>
            <a:off x="358200" y="1083850"/>
            <a:ext cx="11475600" cy="5532850"/>
          </a:xfrm>
          <a:prstGeom prst="rect">
            <a:avLst/>
          </a:prstGeom>
          <a:noFill/>
          <a:ln>
            <a:noFill/>
          </a:ln>
        </p:spPr>
        <p:txBody>
          <a:bodyPr spcFirstLastPara="1" wrap="square" lIns="91425" tIns="91425" rIns="91425" bIns="91425" anchor="t" anchorCtr="0">
            <a:noAutofit/>
          </a:bodyPr>
          <a:lstStyle/>
          <a:p>
            <a:pPr marL="457200" lvl="0" indent="-368300" algn="l" rtl="0">
              <a:lnSpc>
                <a:spcPct val="115000"/>
              </a:lnSpc>
              <a:spcBef>
                <a:spcPts val="0"/>
              </a:spcBef>
              <a:spcAft>
                <a:spcPts val="0"/>
              </a:spcAft>
              <a:buClr>
                <a:schemeClr val="dk1"/>
              </a:buClr>
              <a:buSzPts val="2200"/>
              <a:buFont typeface="Calibri"/>
              <a:buChar char="●"/>
            </a:pPr>
            <a:r>
              <a:rPr lang="hr-HR" sz="2100" b="1" noProof="0" dirty="0">
                <a:solidFill>
                  <a:schemeClr val="dk1"/>
                </a:solidFill>
                <a:latin typeface="Calibri"/>
                <a:ea typeface="Calibri"/>
                <a:cs typeface="Calibri"/>
                <a:sym typeface="Calibri"/>
              </a:rPr>
              <a:t>Pregled ključnih točaka:</a:t>
            </a:r>
          </a:p>
          <a:p>
            <a:pPr marL="914400" lvl="1" indent="-368300" algn="l" rtl="0">
              <a:lnSpc>
                <a:spcPct val="115000"/>
              </a:lnSpc>
              <a:spcBef>
                <a:spcPts val="0"/>
              </a:spcBef>
              <a:spcAft>
                <a:spcPts val="0"/>
              </a:spcAft>
              <a:buClr>
                <a:schemeClr val="dk1"/>
              </a:buClr>
              <a:buSzPts val="2200"/>
              <a:buFont typeface="Calibri"/>
              <a:buChar char="○"/>
            </a:pPr>
            <a:r>
              <a:rPr lang="hr-HR" sz="2100" b="1" noProof="0" dirty="0">
                <a:solidFill>
                  <a:schemeClr val="dk1"/>
                </a:solidFill>
                <a:latin typeface="Calibri"/>
                <a:ea typeface="Calibri"/>
                <a:cs typeface="Calibri"/>
                <a:sym typeface="Calibri"/>
              </a:rPr>
              <a:t>Osnove akcijskog istraživanja:</a:t>
            </a:r>
          </a:p>
          <a:p>
            <a:pPr marL="1371600" lvl="2" indent="-368300" algn="l" rtl="0">
              <a:lnSpc>
                <a:spcPct val="115000"/>
              </a:lnSpc>
              <a:spcBef>
                <a:spcPts val="0"/>
              </a:spcBef>
              <a:spcAft>
                <a:spcPts val="0"/>
              </a:spcAft>
              <a:buClr>
                <a:schemeClr val="dk1"/>
              </a:buClr>
              <a:buSzPts val="2200"/>
              <a:buFont typeface="Calibri"/>
              <a:buChar char="■"/>
            </a:pPr>
            <a:r>
              <a:rPr lang="hr-HR" sz="2100" noProof="0" dirty="0">
                <a:solidFill>
                  <a:schemeClr val="dk1"/>
                </a:solidFill>
                <a:latin typeface="Calibri"/>
                <a:ea typeface="Calibri"/>
                <a:cs typeface="Calibri"/>
                <a:sym typeface="Calibri"/>
              </a:rPr>
              <a:t>Istraživanje usmjereno na učionicu i vođeno od strane učitelja za rješavanje stvarnih problema</a:t>
            </a:r>
          </a:p>
          <a:p>
            <a:pPr marL="1371600" lvl="2" indent="-368300">
              <a:lnSpc>
                <a:spcPct val="115000"/>
              </a:lnSpc>
              <a:buClr>
                <a:schemeClr val="dk1"/>
              </a:buClr>
              <a:buSzPts val="2200"/>
              <a:buFont typeface="Calibri"/>
              <a:buChar char="■"/>
            </a:pPr>
            <a:r>
              <a:rPr lang="hr-HR" sz="2100" noProof="0" dirty="0">
                <a:solidFill>
                  <a:schemeClr val="dk1"/>
                </a:solidFill>
                <a:latin typeface="Calibri"/>
                <a:ea typeface="Calibri"/>
                <a:cs typeface="Calibri"/>
                <a:sym typeface="Calibri"/>
              </a:rPr>
              <a:t>Ciklični proces: </a:t>
            </a:r>
            <a:r>
              <a:rPr lang="hr-HR" sz="2000" b="1" i="1" noProof="0" dirty="0">
                <a:solidFill>
                  <a:schemeClr val="dk1"/>
                </a:solidFill>
                <a:latin typeface="Calibri"/>
                <a:ea typeface="Calibri"/>
                <a:cs typeface="Calibri"/>
                <a:sym typeface="Calibri"/>
              </a:rPr>
              <a:t>Identifikacija -&gt; Plan -&gt; Djelovanje -&gt; Promatranje-&gt; Osvrt i reagiranje </a:t>
            </a:r>
            <a:endParaRPr lang="hr-HR" sz="2100" b="1" i="1" noProof="0" dirty="0">
              <a:solidFill>
                <a:schemeClr val="dk1"/>
              </a:solidFill>
              <a:latin typeface="Calibri"/>
              <a:ea typeface="Calibri"/>
              <a:cs typeface="Calibri"/>
              <a:sym typeface="Calibri"/>
            </a:endParaRPr>
          </a:p>
          <a:p>
            <a:pPr marL="0" lvl="0" indent="0" algn="l" rtl="0">
              <a:lnSpc>
                <a:spcPct val="115000"/>
              </a:lnSpc>
              <a:spcBef>
                <a:spcPts val="0"/>
              </a:spcBef>
              <a:spcAft>
                <a:spcPts val="0"/>
              </a:spcAft>
              <a:buNone/>
            </a:pPr>
            <a:endParaRPr lang="hr-HR" sz="2100" i="1" noProof="0" dirty="0">
              <a:solidFill>
                <a:schemeClr val="dk1"/>
              </a:solidFill>
              <a:latin typeface="Calibri"/>
              <a:ea typeface="Calibri"/>
              <a:cs typeface="Calibri"/>
              <a:sym typeface="Calibri"/>
            </a:endParaRPr>
          </a:p>
          <a:p>
            <a:pPr marL="914400" lvl="1" indent="-368300" algn="l" rtl="0">
              <a:lnSpc>
                <a:spcPct val="115000"/>
              </a:lnSpc>
              <a:spcBef>
                <a:spcPts val="0"/>
              </a:spcBef>
              <a:spcAft>
                <a:spcPts val="0"/>
              </a:spcAft>
              <a:buClr>
                <a:schemeClr val="dk1"/>
              </a:buClr>
              <a:buSzPts val="2200"/>
              <a:buFont typeface="Calibri"/>
              <a:buChar char="○"/>
            </a:pPr>
            <a:r>
              <a:rPr lang="hr-HR" sz="2100" b="1" noProof="0" dirty="0">
                <a:solidFill>
                  <a:schemeClr val="dk1"/>
                </a:solidFill>
                <a:latin typeface="Calibri"/>
                <a:ea typeface="Calibri"/>
                <a:cs typeface="Calibri"/>
                <a:sym typeface="Calibri"/>
              </a:rPr>
              <a:t>Definiranje istraživačkih pitanja:</a:t>
            </a:r>
          </a:p>
          <a:p>
            <a:pPr marL="1371600" lvl="2" indent="-368300" algn="l" rtl="0">
              <a:lnSpc>
                <a:spcPct val="115000"/>
              </a:lnSpc>
              <a:spcBef>
                <a:spcPts val="0"/>
              </a:spcBef>
              <a:spcAft>
                <a:spcPts val="0"/>
              </a:spcAft>
              <a:buClr>
                <a:schemeClr val="dk1"/>
              </a:buClr>
              <a:buSzPts val="2200"/>
              <a:buFont typeface="Calibri"/>
              <a:buChar char="■"/>
            </a:pPr>
            <a:r>
              <a:rPr lang="hr-HR" sz="2100" noProof="0" dirty="0">
                <a:solidFill>
                  <a:schemeClr val="dk1"/>
                </a:solidFill>
                <a:latin typeface="Calibri"/>
                <a:ea typeface="Calibri"/>
                <a:cs typeface="Calibri"/>
                <a:sym typeface="Calibri"/>
              </a:rPr>
              <a:t>Započnite s osnovnim izazovima -&gt; preoblikujte ih u pitanja po kojima se može djelovati</a:t>
            </a:r>
          </a:p>
          <a:p>
            <a:pPr marL="1371600" lvl="2" indent="-368300" algn="l" rtl="0">
              <a:lnSpc>
                <a:spcPct val="115000"/>
              </a:lnSpc>
              <a:spcBef>
                <a:spcPts val="0"/>
              </a:spcBef>
              <a:spcAft>
                <a:spcPts val="0"/>
              </a:spcAft>
              <a:buClr>
                <a:schemeClr val="dk1"/>
              </a:buClr>
              <a:buSzPts val="2200"/>
              <a:buFont typeface="Calibri"/>
              <a:buChar char="■"/>
            </a:pPr>
            <a:r>
              <a:rPr lang="hr-HR" sz="2100" noProof="0" dirty="0">
                <a:solidFill>
                  <a:schemeClr val="dk1"/>
                </a:solidFill>
                <a:latin typeface="Calibri"/>
                <a:ea typeface="Calibri"/>
                <a:cs typeface="Calibri"/>
                <a:sym typeface="Calibri"/>
              </a:rPr>
              <a:t>Kriteriji koje treba uzeti u obzir: </a:t>
            </a:r>
            <a:r>
              <a:rPr lang="hr-HR" sz="2100" b="1" i="1" noProof="0" dirty="0">
                <a:solidFill>
                  <a:schemeClr val="dk1"/>
                </a:solidFill>
                <a:latin typeface="Calibri"/>
                <a:ea typeface="Calibri"/>
                <a:cs typeface="Calibri"/>
                <a:sym typeface="Calibri"/>
              </a:rPr>
              <a:t>specifični</a:t>
            </a:r>
            <a:r>
              <a:rPr lang="hr-HR" sz="2100" noProof="0" dirty="0">
                <a:solidFill>
                  <a:schemeClr val="dk1"/>
                </a:solidFill>
                <a:latin typeface="Calibri"/>
                <a:ea typeface="Calibri"/>
                <a:cs typeface="Calibri"/>
                <a:sym typeface="Calibri"/>
              </a:rPr>
              <a:t>, </a:t>
            </a:r>
            <a:r>
              <a:rPr lang="hr-HR" sz="2100" b="1" i="1" noProof="0" dirty="0">
                <a:solidFill>
                  <a:schemeClr val="dk1"/>
                </a:solidFill>
                <a:latin typeface="Calibri"/>
                <a:ea typeface="Calibri"/>
                <a:cs typeface="Calibri"/>
                <a:sym typeface="Calibri"/>
              </a:rPr>
              <a:t>primjenjivi</a:t>
            </a:r>
            <a:r>
              <a:rPr lang="hr-HR" sz="2100" noProof="0" dirty="0">
                <a:solidFill>
                  <a:schemeClr val="dk1"/>
                </a:solidFill>
                <a:latin typeface="Calibri"/>
                <a:ea typeface="Calibri"/>
                <a:cs typeface="Calibri"/>
                <a:sym typeface="Calibri"/>
              </a:rPr>
              <a:t>, </a:t>
            </a:r>
            <a:r>
              <a:rPr lang="hr-HR" sz="2100" b="1" i="1" noProof="0" dirty="0">
                <a:solidFill>
                  <a:schemeClr val="dk1"/>
                </a:solidFill>
                <a:latin typeface="Calibri"/>
                <a:ea typeface="Calibri"/>
                <a:cs typeface="Calibri"/>
                <a:sym typeface="Calibri"/>
              </a:rPr>
              <a:t>mjerljivi</a:t>
            </a:r>
          </a:p>
          <a:p>
            <a:pPr marL="0" lvl="0" indent="0" algn="l" rtl="0">
              <a:spcBef>
                <a:spcPts val="0"/>
              </a:spcBef>
              <a:spcAft>
                <a:spcPts val="0"/>
              </a:spcAft>
              <a:buNone/>
            </a:pPr>
            <a:endParaRPr lang="hr-HR" sz="2100" noProof="0" dirty="0">
              <a:solidFill>
                <a:schemeClr val="dk1"/>
              </a:solidFill>
              <a:latin typeface="Calibri"/>
              <a:ea typeface="Calibri"/>
              <a:cs typeface="Calibri"/>
              <a:sym typeface="Calibri"/>
            </a:endParaRPr>
          </a:p>
          <a:p>
            <a:pPr marL="457200" lvl="0" indent="-368300" algn="l" rtl="0">
              <a:lnSpc>
                <a:spcPct val="115000"/>
              </a:lnSpc>
              <a:spcBef>
                <a:spcPts val="0"/>
              </a:spcBef>
              <a:spcAft>
                <a:spcPts val="0"/>
              </a:spcAft>
              <a:buClr>
                <a:schemeClr val="dk1"/>
              </a:buClr>
              <a:buSzPts val="2200"/>
              <a:buFont typeface="Calibri"/>
              <a:buChar char="●"/>
            </a:pPr>
            <a:r>
              <a:rPr lang="hr-HR" sz="2100" b="1" noProof="0" dirty="0">
                <a:solidFill>
                  <a:schemeClr val="dk1"/>
                </a:solidFill>
                <a:latin typeface="Calibri"/>
                <a:ea typeface="Calibri"/>
                <a:cs typeface="Calibri"/>
                <a:sym typeface="Calibri"/>
              </a:rPr>
              <a:t>Sljedeći koraci:</a:t>
            </a:r>
          </a:p>
          <a:p>
            <a:pPr marL="914400" lvl="1" indent="-368300" algn="l" rtl="0">
              <a:spcBef>
                <a:spcPts val="0"/>
              </a:spcBef>
              <a:spcAft>
                <a:spcPts val="0"/>
              </a:spcAft>
              <a:buClr>
                <a:schemeClr val="dk1"/>
              </a:buClr>
              <a:buSzPts val="2200"/>
              <a:buFont typeface="Calibri"/>
              <a:buChar char="○"/>
            </a:pPr>
            <a:r>
              <a:rPr lang="hr-HR" sz="2100" noProof="0" dirty="0">
                <a:solidFill>
                  <a:schemeClr val="dk1"/>
                </a:solidFill>
                <a:latin typeface="Calibri"/>
                <a:ea typeface="Calibri"/>
                <a:cs typeface="Calibri"/>
                <a:sym typeface="Calibri"/>
              </a:rPr>
              <a:t>Cjelina 7.2: Osmišljavanje intervencija za utvrđeni izazov.</a:t>
            </a:r>
            <a:endParaRPr lang="hr-HR" sz="2100" b="1" noProof="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None/>
            </a:pPr>
            <a:endParaRPr lang="hr-HR" sz="2100" noProof="0"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None/>
            </a:pPr>
            <a:r>
              <a:rPr lang="hr-HR" sz="2100" i="1" noProof="0" dirty="0">
                <a:solidFill>
                  <a:schemeClr val="dk1"/>
                </a:solidFill>
                <a:latin typeface="Calibri"/>
                <a:ea typeface="Calibri"/>
                <a:cs typeface="Calibri"/>
                <a:sym typeface="Calibri"/>
              </a:rPr>
              <a:t>"Akcijsko istraživanje pretvara učitelje od putnika u pokretače obrazovnih promjena</a:t>
            </a:r>
            <a:r>
              <a:rPr lang="hr-HR" sz="2200" i="1" noProof="0" dirty="0">
                <a:solidFill>
                  <a:schemeClr val="dk1"/>
                </a:solidFill>
                <a:latin typeface="Calibri"/>
                <a:ea typeface="Calibri"/>
                <a:cs typeface="Calibri"/>
                <a:sym typeface="Calibri"/>
              </a:rPr>
              <a:t>."</a:t>
            </a:r>
            <a:endParaRPr lang="hr-HR" sz="2200" noProof="0" dirty="0">
              <a:solidFill>
                <a:schemeClr val="dk1"/>
              </a:solidFill>
              <a:latin typeface="Calibri"/>
              <a:ea typeface="Calibri"/>
              <a:cs typeface="Calibri"/>
              <a:sym typeface="Calibri"/>
            </a:endParaRPr>
          </a:p>
        </p:txBody>
      </p:sp>
      <p:sp>
        <p:nvSpPr>
          <p:cNvPr id="260" name="Google Shape;260;g329f623bc3f_0_21"/>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hr-HR" sz="3600" noProof="0" dirty="0">
                <a:solidFill>
                  <a:srgbClr val="FFFFFF"/>
                </a:solidFill>
              </a:rPr>
              <a:t>Razmišljanje i zaključak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4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just" rtl="0">
              <a:lnSpc>
                <a:spcPct val="90000"/>
              </a:lnSpc>
              <a:spcBef>
                <a:spcPts val="0"/>
              </a:spcBef>
              <a:spcAft>
                <a:spcPts val="0"/>
              </a:spcAft>
              <a:buClr>
                <a:schemeClr val="accent1"/>
              </a:buClr>
              <a:buSzPts val="2400"/>
              <a:buNone/>
            </a:pPr>
            <a:r>
              <a:rPr lang="hr-HR" sz="3600" noProof="0" dirty="0"/>
              <a:t>Dodatni resursi</a:t>
            </a:r>
          </a:p>
        </p:txBody>
      </p:sp>
      <p:sp>
        <p:nvSpPr>
          <p:cNvPr id="266" name="Google Shape;266;p44"/>
          <p:cNvSpPr txBox="1">
            <a:spLocks noGrp="1"/>
          </p:cNvSpPr>
          <p:nvPr>
            <p:ph type="body" idx="2"/>
          </p:nvPr>
        </p:nvSpPr>
        <p:spPr>
          <a:xfrm>
            <a:off x="97981" y="1252400"/>
            <a:ext cx="11537100" cy="5289300"/>
          </a:xfrm>
          <a:prstGeom prst="rect">
            <a:avLst/>
          </a:prstGeom>
          <a:noFill/>
          <a:ln>
            <a:noFill/>
          </a:ln>
        </p:spPr>
        <p:txBody>
          <a:bodyPr spcFirstLastPara="1" wrap="square" lIns="91425" tIns="45700" rIns="91425" bIns="45700" anchor="t" anchorCtr="0">
            <a:noAutofit/>
          </a:bodyPr>
          <a:lstStyle/>
          <a:p>
            <a:pPr lvl="0" indent="-361950">
              <a:lnSpc>
                <a:spcPct val="100000"/>
              </a:lnSpc>
              <a:spcBef>
                <a:spcPts val="0"/>
              </a:spcBef>
              <a:buClr>
                <a:srgbClr val="000000"/>
              </a:buClr>
              <a:buSzPts val="2100"/>
              <a:buFont typeface="Calibri"/>
              <a:buChar char="●"/>
            </a:pPr>
            <a:r>
              <a:rPr lang="hr-HR" sz="2100" noProof="0" dirty="0" err="1">
                <a:solidFill>
                  <a:srgbClr val="000000"/>
                </a:solidFill>
              </a:rPr>
              <a:t>Mertler</a:t>
            </a:r>
            <a:r>
              <a:rPr lang="hr-HR" sz="2100" noProof="0" dirty="0">
                <a:solidFill>
                  <a:srgbClr val="000000"/>
                </a:solidFill>
              </a:rPr>
              <a:t>, C. A. (2019). </a:t>
            </a:r>
            <a:r>
              <a:rPr lang="hr-HR" sz="2100" i="1" noProof="0" dirty="0" err="1">
                <a:solidFill>
                  <a:srgbClr val="000000"/>
                </a:solidFill>
              </a:rPr>
              <a:t>Action</a:t>
            </a:r>
            <a:r>
              <a:rPr lang="hr-HR" sz="2100" i="1" noProof="0" dirty="0">
                <a:solidFill>
                  <a:srgbClr val="000000"/>
                </a:solidFill>
              </a:rPr>
              <a:t> Research: </a:t>
            </a:r>
            <a:r>
              <a:rPr lang="hr-HR" sz="2100" i="1" noProof="0" dirty="0" err="1">
                <a:solidFill>
                  <a:srgbClr val="000000"/>
                </a:solidFill>
              </a:rPr>
              <a:t>Improving</a:t>
            </a:r>
            <a:r>
              <a:rPr lang="hr-HR" sz="2100" i="1" noProof="0" dirty="0">
                <a:solidFill>
                  <a:srgbClr val="000000"/>
                </a:solidFill>
              </a:rPr>
              <a:t> </a:t>
            </a:r>
            <a:r>
              <a:rPr lang="hr-HR" sz="2100" i="1" noProof="0" dirty="0" err="1">
                <a:solidFill>
                  <a:srgbClr val="000000"/>
                </a:solidFill>
              </a:rPr>
              <a:t>Schools</a:t>
            </a:r>
            <a:r>
              <a:rPr lang="hr-HR" sz="2100" i="1" noProof="0" dirty="0">
                <a:solidFill>
                  <a:srgbClr val="000000"/>
                </a:solidFill>
              </a:rPr>
              <a:t> </a:t>
            </a:r>
            <a:r>
              <a:rPr lang="hr-HR" sz="2100" i="1" noProof="0" dirty="0" err="1">
                <a:solidFill>
                  <a:srgbClr val="000000"/>
                </a:solidFill>
              </a:rPr>
              <a:t>and</a:t>
            </a:r>
            <a:r>
              <a:rPr lang="hr-HR" sz="2100" i="1" noProof="0" dirty="0">
                <a:solidFill>
                  <a:srgbClr val="000000"/>
                </a:solidFill>
              </a:rPr>
              <a:t> </a:t>
            </a:r>
            <a:r>
              <a:rPr lang="hr-HR" sz="2100" i="1" noProof="0" dirty="0" err="1">
                <a:solidFill>
                  <a:srgbClr val="000000"/>
                </a:solidFill>
              </a:rPr>
              <a:t>Empowering</a:t>
            </a:r>
            <a:r>
              <a:rPr lang="hr-HR" sz="2100" i="1" noProof="0" dirty="0">
                <a:solidFill>
                  <a:srgbClr val="000000"/>
                </a:solidFill>
              </a:rPr>
              <a:t> </a:t>
            </a:r>
            <a:r>
              <a:rPr lang="hr-HR" sz="2100" i="1" noProof="0" dirty="0" err="1">
                <a:solidFill>
                  <a:srgbClr val="000000"/>
                </a:solidFill>
              </a:rPr>
              <a:t>Educators</a:t>
            </a:r>
            <a:r>
              <a:rPr lang="hr-HR" sz="2100" noProof="0" dirty="0">
                <a:solidFill>
                  <a:srgbClr val="000000"/>
                </a:solidFill>
              </a:rPr>
              <a:t> (6th </a:t>
            </a:r>
            <a:r>
              <a:rPr lang="hr-HR" sz="2100" noProof="0" dirty="0" err="1">
                <a:solidFill>
                  <a:srgbClr val="000000"/>
                </a:solidFill>
              </a:rPr>
              <a:t>ed</a:t>
            </a:r>
            <a:r>
              <a:rPr lang="hr-HR" sz="2100" noProof="0" dirty="0">
                <a:solidFill>
                  <a:srgbClr val="000000"/>
                </a:solidFill>
              </a:rPr>
              <a:t>.). SAGE - </a:t>
            </a:r>
            <a:r>
              <a:rPr lang="hr-HR" sz="2100" u="sng" noProof="0" dirty="0">
                <a:solidFill>
                  <a:schemeClr val="hlink"/>
                </a:solidFill>
                <a:hlinkClick r:id="rId3"/>
              </a:rPr>
              <a:t>poveznica</a:t>
            </a:r>
            <a:r>
              <a:rPr lang="hr-HR" sz="2100" noProof="0" dirty="0">
                <a:solidFill>
                  <a:srgbClr val="000000"/>
                </a:solidFill>
              </a:rPr>
              <a:t>. </a:t>
            </a:r>
          </a:p>
          <a:p>
            <a:pPr marL="0" lvl="0" indent="0">
              <a:lnSpc>
                <a:spcPct val="100000"/>
              </a:lnSpc>
              <a:spcBef>
                <a:spcPts val="0"/>
              </a:spcBef>
            </a:pPr>
            <a:endParaRPr lang="hr-HR" sz="2100" noProof="0" dirty="0">
              <a:solidFill>
                <a:srgbClr val="000000"/>
              </a:solidFill>
            </a:endParaRPr>
          </a:p>
          <a:p>
            <a:pPr lvl="0" indent="-361950">
              <a:lnSpc>
                <a:spcPct val="100000"/>
              </a:lnSpc>
              <a:spcBef>
                <a:spcPts val="0"/>
              </a:spcBef>
              <a:buClr>
                <a:srgbClr val="000000"/>
              </a:buClr>
              <a:buSzPts val="2100"/>
              <a:buFont typeface="Calibri"/>
              <a:buChar char="●"/>
            </a:pPr>
            <a:r>
              <a:rPr lang="hr-HR" sz="2100" noProof="0" dirty="0" err="1">
                <a:solidFill>
                  <a:srgbClr val="000000"/>
                </a:solidFill>
              </a:rPr>
              <a:t>Teachers</a:t>
            </a:r>
            <a:r>
              <a:rPr lang="hr-HR" sz="2100" noProof="0" dirty="0">
                <a:solidFill>
                  <a:srgbClr val="000000"/>
                </a:solidFill>
              </a:rPr>
              <a:t> Network </a:t>
            </a:r>
            <a:r>
              <a:rPr lang="hr-HR" sz="2100" noProof="0" dirty="0" err="1">
                <a:solidFill>
                  <a:srgbClr val="000000"/>
                </a:solidFill>
              </a:rPr>
              <a:t>Leadership</a:t>
            </a:r>
            <a:r>
              <a:rPr lang="hr-HR" sz="2100" noProof="0" dirty="0">
                <a:solidFill>
                  <a:srgbClr val="000000"/>
                </a:solidFill>
              </a:rPr>
              <a:t> Institute. </a:t>
            </a:r>
            <a:r>
              <a:rPr lang="hr-HR" sz="2100" i="1" noProof="0" dirty="0">
                <a:solidFill>
                  <a:srgbClr val="000000"/>
                </a:solidFill>
              </a:rPr>
              <a:t>How to do </a:t>
            </a:r>
            <a:r>
              <a:rPr lang="hr-HR" sz="2100" i="1" noProof="0" dirty="0" err="1">
                <a:solidFill>
                  <a:srgbClr val="000000"/>
                </a:solidFill>
              </a:rPr>
              <a:t>action</a:t>
            </a:r>
            <a:r>
              <a:rPr lang="hr-HR" sz="2100" i="1" noProof="0" dirty="0">
                <a:solidFill>
                  <a:srgbClr val="000000"/>
                </a:solidFill>
              </a:rPr>
              <a:t> </a:t>
            </a:r>
            <a:r>
              <a:rPr lang="hr-HR" sz="2100" i="1" noProof="0" dirty="0" err="1">
                <a:solidFill>
                  <a:srgbClr val="000000"/>
                </a:solidFill>
              </a:rPr>
              <a:t>research</a:t>
            </a:r>
            <a:r>
              <a:rPr lang="hr-HR" sz="2100" i="1" noProof="0" dirty="0">
                <a:solidFill>
                  <a:srgbClr val="000000"/>
                </a:solidFill>
              </a:rPr>
              <a:t> </a:t>
            </a:r>
            <a:r>
              <a:rPr lang="hr-HR" sz="2100" i="1" noProof="0" dirty="0" err="1">
                <a:solidFill>
                  <a:srgbClr val="000000"/>
                </a:solidFill>
              </a:rPr>
              <a:t>in</a:t>
            </a:r>
            <a:r>
              <a:rPr lang="hr-HR" sz="2100" i="1" noProof="0" dirty="0">
                <a:solidFill>
                  <a:srgbClr val="000000"/>
                </a:solidFill>
              </a:rPr>
              <a:t> </a:t>
            </a:r>
            <a:r>
              <a:rPr lang="hr-HR" sz="2100" i="1" noProof="0" dirty="0" err="1">
                <a:solidFill>
                  <a:srgbClr val="000000"/>
                </a:solidFill>
              </a:rPr>
              <a:t>your</a:t>
            </a:r>
            <a:r>
              <a:rPr lang="hr-HR" sz="2100" i="1" noProof="0" dirty="0">
                <a:solidFill>
                  <a:srgbClr val="000000"/>
                </a:solidFill>
              </a:rPr>
              <a:t> </a:t>
            </a:r>
            <a:r>
              <a:rPr lang="hr-HR" sz="2100" i="1" noProof="0" dirty="0" err="1">
                <a:solidFill>
                  <a:srgbClr val="000000"/>
                </a:solidFill>
              </a:rPr>
              <a:t>classroom</a:t>
            </a:r>
            <a:r>
              <a:rPr lang="hr-HR" sz="2100" i="1" noProof="0" dirty="0">
                <a:solidFill>
                  <a:srgbClr val="000000"/>
                </a:solidFill>
              </a:rPr>
              <a:t> - </a:t>
            </a:r>
            <a:r>
              <a:rPr lang="hr-HR" sz="2100" u="sng" noProof="0" dirty="0">
                <a:solidFill>
                  <a:schemeClr val="hlink"/>
                </a:solidFill>
                <a:hlinkClick r:id="rId4"/>
              </a:rPr>
              <a:t>poveznica</a:t>
            </a:r>
            <a:r>
              <a:rPr lang="hr-HR" sz="2100" noProof="0" dirty="0">
                <a:solidFill>
                  <a:srgbClr val="000000"/>
                </a:solidFill>
              </a:rPr>
              <a:t>.</a:t>
            </a:r>
          </a:p>
          <a:p>
            <a:pPr marL="0" lvl="0" indent="0">
              <a:lnSpc>
                <a:spcPct val="100000"/>
              </a:lnSpc>
              <a:spcBef>
                <a:spcPts val="0"/>
              </a:spcBef>
            </a:pPr>
            <a:endParaRPr lang="hr-HR" sz="2100" noProof="0" dirty="0">
              <a:solidFill>
                <a:srgbClr val="000000"/>
              </a:solidFill>
            </a:endParaRPr>
          </a:p>
          <a:p>
            <a:pPr lvl="0" indent="-361950">
              <a:lnSpc>
                <a:spcPct val="100000"/>
              </a:lnSpc>
              <a:spcBef>
                <a:spcPts val="0"/>
              </a:spcBef>
              <a:buClr>
                <a:srgbClr val="000000"/>
              </a:buClr>
              <a:buSzPts val="2100"/>
              <a:buFont typeface="Calibri"/>
              <a:buChar char="●"/>
            </a:pPr>
            <a:r>
              <a:rPr lang="hr-HR" sz="2100" noProof="0" dirty="0">
                <a:solidFill>
                  <a:srgbClr val="000000"/>
                </a:solidFill>
              </a:rPr>
              <a:t>National </a:t>
            </a:r>
            <a:r>
              <a:rPr lang="hr-HR" sz="2100" noProof="0" dirty="0" err="1">
                <a:solidFill>
                  <a:srgbClr val="000000"/>
                </a:solidFill>
              </a:rPr>
              <a:t>Foundation</a:t>
            </a:r>
            <a:r>
              <a:rPr lang="hr-HR" sz="2100" noProof="0" dirty="0">
                <a:solidFill>
                  <a:srgbClr val="000000"/>
                </a:solidFill>
              </a:rPr>
              <a:t> for </a:t>
            </a:r>
            <a:r>
              <a:rPr lang="hr-HR" sz="2100" noProof="0" dirty="0" err="1">
                <a:solidFill>
                  <a:srgbClr val="000000"/>
                </a:solidFill>
              </a:rPr>
              <a:t>Educational</a:t>
            </a:r>
            <a:r>
              <a:rPr lang="hr-HR" sz="2100" noProof="0" dirty="0">
                <a:solidFill>
                  <a:srgbClr val="000000"/>
                </a:solidFill>
              </a:rPr>
              <a:t> Research (NFER). (</a:t>
            </a:r>
            <a:r>
              <a:rPr lang="hr-HR" sz="2100" noProof="0" dirty="0" err="1">
                <a:solidFill>
                  <a:srgbClr val="000000"/>
                </a:solidFill>
              </a:rPr>
              <a:t>n.d</a:t>
            </a:r>
            <a:r>
              <a:rPr lang="hr-HR" sz="2100" noProof="0" dirty="0">
                <a:solidFill>
                  <a:srgbClr val="000000"/>
                </a:solidFill>
              </a:rPr>
              <a:t>.). </a:t>
            </a:r>
            <a:r>
              <a:rPr lang="hr-HR" sz="2100" i="1" noProof="0" dirty="0">
                <a:solidFill>
                  <a:srgbClr val="000000"/>
                </a:solidFill>
              </a:rPr>
              <a:t>How to </a:t>
            </a:r>
            <a:r>
              <a:rPr lang="hr-HR" sz="2100" i="1" noProof="0" dirty="0" err="1">
                <a:solidFill>
                  <a:srgbClr val="000000"/>
                </a:solidFill>
              </a:rPr>
              <a:t>run</a:t>
            </a:r>
            <a:r>
              <a:rPr lang="hr-HR" sz="2100" i="1" noProof="0" dirty="0">
                <a:solidFill>
                  <a:srgbClr val="000000"/>
                </a:solidFill>
              </a:rPr>
              <a:t> </a:t>
            </a:r>
            <a:r>
              <a:rPr lang="hr-HR" sz="2100" i="1" noProof="0" dirty="0" err="1">
                <a:solidFill>
                  <a:srgbClr val="000000"/>
                </a:solidFill>
              </a:rPr>
              <a:t>an</a:t>
            </a:r>
            <a:r>
              <a:rPr lang="hr-HR" sz="2100" i="1" noProof="0" dirty="0">
                <a:solidFill>
                  <a:srgbClr val="000000"/>
                </a:solidFill>
              </a:rPr>
              <a:t> </a:t>
            </a:r>
            <a:r>
              <a:rPr lang="hr-HR" sz="2100" i="1" noProof="0" dirty="0" err="1">
                <a:solidFill>
                  <a:srgbClr val="000000"/>
                </a:solidFill>
              </a:rPr>
              <a:t>action</a:t>
            </a:r>
            <a:r>
              <a:rPr lang="hr-HR" sz="2100" i="1" noProof="0" dirty="0">
                <a:solidFill>
                  <a:srgbClr val="000000"/>
                </a:solidFill>
              </a:rPr>
              <a:t> </a:t>
            </a:r>
            <a:r>
              <a:rPr lang="hr-HR" sz="2100" i="1" noProof="0" dirty="0" err="1">
                <a:solidFill>
                  <a:srgbClr val="000000"/>
                </a:solidFill>
              </a:rPr>
              <a:t>research</a:t>
            </a:r>
            <a:r>
              <a:rPr lang="hr-HR" sz="2100" i="1" noProof="0" dirty="0">
                <a:solidFill>
                  <a:srgbClr val="000000"/>
                </a:solidFill>
              </a:rPr>
              <a:t> </a:t>
            </a:r>
            <a:r>
              <a:rPr lang="hr-HR" sz="2100" i="1" noProof="0" dirty="0" err="1">
                <a:solidFill>
                  <a:srgbClr val="000000"/>
                </a:solidFill>
              </a:rPr>
              <a:t>project</a:t>
            </a:r>
            <a:r>
              <a:rPr lang="hr-HR" sz="2100" i="1" noProof="0" dirty="0">
                <a:solidFill>
                  <a:srgbClr val="000000"/>
                </a:solidFill>
              </a:rPr>
              <a:t>: A "do-</a:t>
            </a:r>
            <a:r>
              <a:rPr lang="hr-HR" sz="2100" i="1" noProof="0" dirty="0" err="1">
                <a:solidFill>
                  <a:srgbClr val="000000"/>
                </a:solidFill>
              </a:rPr>
              <a:t>it</a:t>
            </a:r>
            <a:r>
              <a:rPr lang="hr-HR" sz="2100" i="1" noProof="0" dirty="0">
                <a:solidFill>
                  <a:srgbClr val="000000"/>
                </a:solidFill>
              </a:rPr>
              <a:t>-</a:t>
            </a:r>
            <a:r>
              <a:rPr lang="hr-HR" sz="2100" i="1" noProof="0" dirty="0" err="1">
                <a:solidFill>
                  <a:srgbClr val="000000"/>
                </a:solidFill>
              </a:rPr>
              <a:t>yourself</a:t>
            </a:r>
            <a:r>
              <a:rPr lang="hr-HR" sz="2100" i="1" noProof="0" dirty="0">
                <a:solidFill>
                  <a:srgbClr val="000000"/>
                </a:solidFill>
              </a:rPr>
              <a:t>" </a:t>
            </a:r>
            <a:r>
              <a:rPr lang="hr-HR" sz="2100" i="1" noProof="0" dirty="0" err="1">
                <a:solidFill>
                  <a:srgbClr val="000000"/>
                </a:solidFill>
              </a:rPr>
              <a:t>guide</a:t>
            </a:r>
            <a:r>
              <a:rPr lang="hr-HR" sz="2100" i="1" noProof="0" dirty="0">
                <a:solidFill>
                  <a:srgbClr val="000000"/>
                </a:solidFill>
              </a:rPr>
              <a:t> - </a:t>
            </a:r>
            <a:r>
              <a:rPr lang="hr-HR" sz="2100" u="sng" noProof="0" dirty="0">
                <a:solidFill>
                  <a:schemeClr val="hlink"/>
                </a:solidFill>
                <a:hlinkClick r:id="rId5"/>
              </a:rPr>
              <a:t>poveznica</a:t>
            </a:r>
            <a:r>
              <a:rPr lang="hr-HR" sz="2100" noProof="0" dirty="0">
                <a:solidFill>
                  <a:srgbClr val="000000"/>
                </a:solidFill>
              </a:rPr>
              <a:t>.</a:t>
            </a:r>
          </a:p>
          <a:p>
            <a:pPr marL="0" lvl="0" indent="0">
              <a:lnSpc>
                <a:spcPct val="100000"/>
              </a:lnSpc>
              <a:spcBef>
                <a:spcPts val="0"/>
              </a:spcBef>
            </a:pPr>
            <a:endParaRPr lang="hr-HR" sz="2100" noProof="0" dirty="0">
              <a:solidFill>
                <a:srgbClr val="000000"/>
              </a:solidFill>
            </a:endParaRPr>
          </a:p>
          <a:p>
            <a:pPr lvl="0" indent="-361950">
              <a:lnSpc>
                <a:spcPct val="100000"/>
              </a:lnSpc>
              <a:spcBef>
                <a:spcPts val="0"/>
              </a:spcBef>
              <a:buClr>
                <a:srgbClr val="000000"/>
              </a:buClr>
              <a:buSzPts val="2100"/>
              <a:buFont typeface="Calibri"/>
              <a:buChar char="●"/>
            </a:pPr>
            <a:r>
              <a:rPr lang="hr-HR" sz="2100" noProof="0" dirty="0" err="1">
                <a:solidFill>
                  <a:srgbClr val="000000"/>
                </a:solidFill>
              </a:rPr>
              <a:t>Efron</a:t>
            </a:r>
            <a:r>
              <a:rPr lang="hr-HR" sz="2100" noProof="0" dirty="0">
                <a:solidFill>
                  <a:srgbClr val="000000"/>
                </a:solidFill>
              </a:rPr>
              <a:t>, S. E., &amp; </a:t>
            </a:r>
            <a:r>
              <a:rPr lang="hr-HR" sz="2100" noProof="0" dirty="0" err="1">
                <a:solidFill>
                  <a:srgbClr val="000000"/>
                </a:solidFill>
              </a:rPr>
              <a:t>Ravid</a:t>
            </a:r>
            <a:r>
              <a:rPr lang="hr-HR" sz="2100" noProof="0" dirty="0">
                <a:solidFill>
                  <a:srgbClr val="000000"/>
                </a:solidFill>
              </a:rPr>
              <a:t>, R. (2019). </a:t>
            </a:r>
            <a:r>
              <a:rPr lang="hr-HR" sz="2100" i="1" noProof="0" dirty="0" err="1">
                <a:solidFill>
                  <a:srgbClr val="000000"/>
                </a:solidFill>
              </a:rPr>
              <a:t>Action</a:t>
            </a:r>
            <a:r>
              <a:rPr lang="hr-HR" sz="2100" i="1" noProof="0" dirty="0">
                <a:solidFill>
                  <a:srgbClr val="000000"/>
                </a:solidFill>
              </a:rPr>
              <a:t> </a:t>
            </a:r>
            <a:r>
              <a:rPr lang="hr-HR" sz="2100" i="1" noProof="0" dirty="0" err="1">
                <a:solidFill>
                  <a:srgbClr val="000000"/>
                </a:solidFill>
              </a:rPr>
              <a:t>research</a:t>
            </a:r>
            <a:r>
              <a:rPr lang="hr-HR" sz="2100" i="1" noProof="0" dirty="0">
                <a:solidFill>
                  <a:srgbClr val="000000"/>
                </a:solidFill>
              </a:rPr>
              <a:t> </a:t>
            </a:r>
            <a:r>
              <a:rPr lang="hr-HR" sz="2100" i="1" noProof="0" dirty="0" err="1">
                <a:solidFill>
                  <a:srgbClr val="000000"/>
                </a:solidFill>
              </a:rPr>
              <a:t>in</a:t>
            </a:r>
            <a:r>
              <a:rPr lang="hr-HR" sz="2100" i="1" noProof="0" dirty="0">
                <a:solidFill>
                  <a:srgbClr val="000000"/>
                </a:solidFill>
              </a:rPr>
              <a:t> </a:t>
            </a:r>
            <a:r>
              <a:rPr lang="hr-HR" sz="2100" i="1" noProof="0" dirty="0" err="1">
                <a:solidFill>
                  <a:srgbClr val="000000"/>
                </a:solidFill>
              </a:rPr>
              <a:t>education</a:t>
            </a:r>
            <a:r>
              <a:rPr lang="hr-HR" sz="2100" i="1" noProof="0" dirty="0">
                <a:solidFill>
                  <a:srgbClr val="000000"/>
                </a:solidFill>
              </a:rPr>
              <a:t>: A </a:t>
            </a:r>
            <a:r>
              <a:rPr lang="hr-HR" sz="2100" i="1" noProof="0" dirty="0" err="1">
                <a:solidFill>
                  <a:srgbClr val="000000"/>
                </a:solidFill>
              </a:rPr>
              <a:t>practical</a:t>
            </a:r>
            <a:r>
              <a:rPr lang="hr-HR" sz="2100" i="1" noProof="0" dirty="0">
                <a:solidFill>
                  <a:srgbClr val="000000"/>
                </a:solidFill>
              </a:rPr>
              <a:t> </a:t>
            </a:r>
            <a:r>
              <a:rPr lang="hr-HR" sz="2100" i="1" noProof="0" dirty="0" err="1">
                <a:solidFill>
                  <a:srgbClr val="000000"/>
                </a:solidFill>
              </a:rPr>
              <a:t>guide</a:t>
            </a:r>
            <a:r>
              <a:rPr lang="hr-HR" sz="2100" noProof="0" dirty="0">
                <a:solidFill>
                  <a:srgbClr val="000000"/>
                </a:solidFill>
              </a:rPr>
              <a:t> (2nd </a:t>
            </a:r>
            <a:r>
              <a:rPr lang="hr-HR" sz="2100" noProof="0" dirty="0" err="1">
                <a:solidFill>
                  <a:srgbClr val="000000"/>
                </a:solidFill>
              </a:rPr>
              <a:t>ed</a:t>
            </a:r>
            <a:r>
              <a:rPr lang="hr-HR" sz="2100" noProof="0" dirty="0">
                <a:solidFill>
                  <a:srgbClr val="000000"/>
                </a:solidFill>
              </a:rPr>
              <a:t>.). </a:t>
            </a:r>
            <a:r>
              <a:rPr lang="hr-HR" sz="2100" noProof="0" dirty="0" err="1">
                <a:solidFill>
                  <a:srgbClr val="000000"/>
                </a:solidFill>
              </a:rPr>
              <a:t>Guilford</a:t>
            </a:r>
            <a:r>
              <a:rPr lang="hr-HR" sz="2100" noProof="0" dirty="0">
                <a:solidFill>
                  <a:srgbClr val="000000"/>
                </a:solidFill>
              </a:rPr>
              <a:t> Press. </a:t>
            </a:r>
            <a:r>
              <a:rPr lang="hr-HR" sz="2100" noProof="0" dirty="0" err="1">
                <a:solidFill>
                  <a:srgbClr val="000000"/>
                </a:solidFill>
              </a:rPr>
              <a:t>Retrieved</a:t>
            </a:r>
            <a:r>
              <a:rPr lang="hr-HR" sz="2100" noProof="0" dirty="0">
                <a:solidFill>
                  <a:srgbClr val="000000"/>
                </a:solidFill>
              </a:rPr>
              <a:t> </a:t>
            </a:r>
            <a:r>
              <a:rPr lang="hr-HR" sz="2100" noProof="0" dirty="0" err="1">
                <a:solidFill>
                  <a:srgbClr val="000000"/>
                </a:solidFill>
              </a:rPr>
              <a:t>from</a:t>
            </a:r>
            <a:r>
              <a:rPr lang="hr-HR" sz="2100" noProof="0" dirty="0">
                <a:solidFill>
                  <a:srgbClr val="000000"/>
                </a:solidFill>
              </a:rPr>
              <a:t> - </a:t>
            </a:r>
            <a:r>
              <a:rPr lang="hr-HR" sz="2100" u="sng" noProof="0" dirty="0">
                <a:solidFill>
                  <a:schemeClr val="hlink"/>
                </a:solidFill>
                <a:hlinkClick r:id="rId6"/>
              </a:rPr>
              <a:t>poveznica</a:t>
            </a:r>
            <a:r>
              <a:rPr lang="hr-HR" sz="2100" noProof="0" dirty="0">
                <a:solidFill>
                  <a:srgbClr val="000000"/>
                </a:solidFill>
              </a:rPr>
              <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grpSp>
        <p:nvGrpSpPr>
          <p:cNvPr id="271" name="Google Shape;271;g35773dd4fde_0_40"/>
          <p:cNvGrpSpPr/>
          <p:nvPr/>
        </p:nvGrpSpPr>
        <p:grpSpPr>
          <a:xfrm>
            <a:off x="2179811" y="4729766"/>
            <a:ext cx="7832078" cy="1110328"/>
            <a:chOff x="2179603" y="4888792"/>
            <a:chExt cx="7798544" cy="1110328"/>
          </a:xfrm>
        </p:grpSpPr>
        <p:pic>
          <p:nvPicPr>
            <p:cNvPr id="272" name="Google Shape;272;g35773dd4fde_0_4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73" name="Google Shape;273;g35773dd4fde_0_40"/>
            <p:cNvPicPr preferRelativeResize="0"/>
            <p:nvPr/>
          </p:nvPicPr>
          <p:blipFill rotWithShape="1">
            <a:blip r:embed="rId4">
              <a:alphaModFix/>
            </a:blip>
            <a:srcRect l="9995" t="21987" r="6844" b="5543"/>
            <a:stretch/>
          </p:blipFill>
          <p:spPr>
            <a:xfrm>
              <a:off x="3796545" y="4949617"/>
              <a:ext cx="1406759" cy="526545"/>
            </a:xfrm>
            <a:prstGeom prst="rect">
              <a:avLst/>
            </a:prstGeom>
            <a:noFill/>
            <a:ln>
              <a:noFill/>
            </a:ln>
          </p:spPr>
        </p:pic>
        <p:pic>
          <p:nvPicPr>
            <p:cNvPr id="274" name="Google Shape;274;g35773dd4fde_0_4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275" name="Google Shape;275;g35773dd4fde_0_4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76" name="Google Shape;276;g35773dd4fde_0_40"/>
            <p:cNvPicPr preferRelativeResize="0"/>
            <p:nvPr/>
          </p:nvPicPr>
          <p:blipFill rotWithShape="1">
            <a:blip r:embed="rId7">
              <a:alphaModFix/>
            </a:blip>
            <a:srcRect l="6518" t="2903" r="6457"/>
            <a:stretch/>
          </p:blipFill>
          <p:spPr>
            <a:xfrm>
              <a:off x="7781600" y="4945247"/>
              <a:ext cx="2196547" cy="545647"/>
            </a:xfrm>
            <a:prstGeom prst="rect">
              <a:avLst/>
            </a:prstGeom>
            <a:noFill/>
            <a:ln>
              <a:noFill/>
            </a:ln>
          </p:spPr>
        </p:pic>
        <p:pic>
          <p:nvPicPr>
            <p:cNvPr id="277" name="Google Shape;277;g35773dd4fde_0_4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78" name="Google Shape;278;g35773dd4fde_0_4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79" name="Google Shape;279;g35773dd4fde_0_4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80" name="Google Shape;280;g35773dd4fde_0_4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81" name="Google Shape;281;g35773dd4fde_0_4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282" name="Google Shape;282;g35773dd4fde_0_4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lvl="0" indent="0" algn="just" rtl="0">
              <a:lnSpc>
                <a:spcPct val="107916"/>
              </a:lnSpc>
              <a:spcBef>
                <a:spcPts val="0"/>
              </a:spcBef>
              <a:spcAft>
                <a:spcPts val="800"/>
              </a:spcAft>
              <a:buNone/>
            </a:pPr>
            <a:r>
              <a:rPr lang="hr-HR" sz="1100" noProof="0" dirty="0">
                <a:solidFill>
                  <a:srgbClr val="1D1D1B"/>
                </a:solidFill>
                <a:latin typeface="Calibri"/>
                <a:ea typeface="Calibri"/>
                <a:cs typeface="Calibri"/>
                <a:sym typeface="Calibri"/>
              </a:rPr>
              <a:t>Dostupno na </a:t>
            </a:r>
            <a:r>
              <a:rPr lang="hr-HR" sz="1100" u="sng" noProof="0" dirty="0">
                <a:solidFill>
                  <a:schemeClr val="hlink"/>
                </a:solidFill>
                <a:latin typeface="Calibri"/>
                <a:ea typeface="Calibri"/>
                <a:cs typeface="Calibri"/>
                <a:sym typeface="Calibri"/>
                <a:hlinkClick r:id="rId13"/>
              </a:rPr>
              <a:t>https://tinker-project.eu/elearning/</a:t>
            </a:r>
            <a:endParaRPr lang="hr-HR" sz="1100" noProof="0" dirty="0">
              <a:solidFill>
                <a:srgbClr val="16C45B"/>
              </a:solidFill>
              <a:latin typeface="Calibri"/>
              <a:ea typeface="Calibri"/>
              <a:cs typeface="Calibri"/>
              <a:sym typeface="Calibri"/>
            </a:endParaRPr>
          </a:p>
        </p:txBody>
      </p:sp>
      <p:pic>
        <p:nvPicPr>
          <p:cNvPr id="283" name="Google Shape;283;g35773dd4fde_0_40"/>
          <p:cNvPicPr preferRelativeResize="0"/>
          <p:nvPr/>
        </p:nvPicPr>
        <p:blipFill>
          <a:blip r:embed="rId14">
            <a:alphaModFix/>
          </a:blip>
          <a:stretch>
            <a:fillRect/>
          </a:stretch>
        </p:blipFill>
        <p:spPr>
          <a:xfrm>
            <a:off x="4222188" y="3563650"/>
            <a:ext cx="1171575" cy="409575"/>
          </a:xfrm>
          <a:prstGeom prst="rect">
            <a:avLst/>
          </a:prstGeom>
          <a:noFill/>
          <a:ln>
            <a:noFill/>
          </a:ln>
        </p:spPr>
      </p:pic>
      <p:sp>
        <p:nvSpPr>
          <p:cNvPr id="284" name="Google Shape;284;g35773dd4fde_0_4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lvl="0" indent="1904" algn="ctr" rtl="0">
              <a:lnSpc>
                <a:spcPct val="107916"/>
              </a:lnSpc>
              <a:spcBef>
                <a:spcPts val="0"/>
              </a:spcBef>
              <a:spcAft>
                <a:spcPts val="800"/>
              </a:spcAft>
              <a:buNone/>
            </a:pPr>
            <a:r>
              <a:rPr lang="hr-HR" sz="1200" b="1" noProof="0" dirty="0">
                <a:solidFill>
                  <a:srgbClr val="1D1D1B"/>
                </a:solidFill>
                <a:latin typeface="Calibri"/>
                <a:ea typeface="Calibri"/>
                <a:cs typeface="Calibri"/>
                <a:sym typeface="Calibri"/>
              </a:rPr>
              <a:t>Ova publikacija je licencirana pod međunarodnom licencom </a:t>
            </a:r>
            <a:r>
              <a:rPr lang="hr-HR" sz="1200" b="1" i="1" noProof="0" dirty="0">
                <a:solidFill>
                  <a:srgbClr val="1D1D1B"/>
                </a:solidFill>
                <a:latin typeface="Calibri"/>
                <a:ea typeface="Calibri"/>
                <a:cs typeface="Calibri"/>
                <a:sym typeface="Calibri"/>
              </a:rPr>
              <a:t>Creative </a:t>
            </a:r>
            <a:r>
              <a:rPr lang="hr-HR" sz="1200" b="1" i="1" noProof="0" dirty="0" err="1">
                <a:solidFill>
                  <a:srgbClr val="1D1D1B"/>
                </a:solidFill>
                <a:latin typeface="Calibri"/>
                <a:ea typeface="Calibri"/>
                <a:cs typeface="Calibri"/>
                <a:sym typeface="Calibri"/>
              </a:rPr>
              <a:t>Commons</a:t>
            </a:r>
            <a:r>
              <a:rPr lang="hr-HR" sz="1200" b="1" i="1" noProof="0" dirty="0">
                <a:solidFill>
                  <a:srgbClr val="1D1D1B"/>
                </a:solidFill>
                <a:latin typeface="Calibri"/>
                <a:ea typeface="Calibri"/>
                <a:cs typeface="Calibri"/>
                <a:sym typeface="Calibri"/>
              </a:rPr>
              <a:t> Imenovanje autora-Nekomercijalno-Bez prerada 4.0 ( </a:t>
            </a:r>
            <a:r>
              <a:rPr lang="hr-HR" sz="1200" b="1" u="sng" noProof="0" dirty="0">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 </a:t>
            </a:r>
            <a:r>
              <a:rPr lang="hr-HR" sz="1200" b="1" noProof="0" dirty="0">
                <a:solidFill>
                  <a:srgbClr val="1D1D1B"/>
                </a:solidFill>
                <a:latin typeface="Calibri"/>
                <a:ea typeface="Calibri"/>
                <a:cs typeface="Calibri"/>
                <a:sym typeface="Calibri"/>
              </a:rPr>
              <a:t>).</a:t>
            </a:r>
            <a:endParaRPr lang="hr-HR" noProof="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g35569507e78_0_60"/>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000"/>
              <a:buFont typeface="Calibri"/>
              <a:buNone/>
            </a:pPr>
            <a:r>
              <a:rPr lang="hr-HR" noProof="0" dirty="0"/>
              <a:t>Modul 7 - Akcijsko istraživanje- Učitelji kao </a:t>
            </a:r>
            <a:r>
              <a:rPr lang="hr-HR" noProof="0" dirty="0" err="1"/>
              <a:t>sukreatori</a:t>
            </a:r>
            <a:r>
              <a:rPr lang="hr-HR" noProof="0" dirty="0"/>
              <a:t> rješenja</a:t>
            </a:r>
          </a:p>
        </p:txBody>
      </p:sp>
      <p:sp>
        <p:nvSpPr>
          <p:cNvPr id="137" name="Google Shape;137;g35569507e78_0_60"/>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None/>
            </a:pPr>
            <a:r>
              <a:rPr lang="hr-HR" noProof="0" dirty="0"/>
              <a:t>Cjelina 7.1: Prepoznavanje izazova u</a:t>
            </a:r>
            <a:br>
              <a:rPr lang="hr-HR" noProof="0" dirty="0"/>
            </a:br>
            <a:r>
              <a:rPr lang="hr-HR" noProof="0" dirty="0"/>
              <a:t>učionici i istraživačkih pitanja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g347b5193c43_0_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rPr>
              <a:t>Ishodi učenja</a:t>
            </a:r>
          </a:p>
        </p:txBody>
      </p:sp>
      <p:sp>
        <p:nvSpPr>
          <p:cNvPr id="143" name="Google Shape;143;g347b5193c43_0_0"/>
          <p:cNvSpPr txBox="1">
            <a:spLocks noGrp="1"/>
          </p:cNvSpPr>
          <p:nvPr>
            <p:ph type="body" idx="2"/>
          </p:nvPr>
        </p:nvSpPr>
        <p:spPr>
          <a:xfrm>
            <a:off x="345124" y="1148085"/>
            <a:ext cx="11087100" cy="5289300"/>
          </a:xfrm>
          <a:prstGeom prst="rect">
            <a:avLst/>
          </a:prstGeom>
          <a:noFill/>
          <a:ln>
            <a:noFill/>
          </a:ln>
        </p:spPr>
        <p:txBody>
          <a:bodyPr spcFirstLastPara="1" wrap="square" lIns="91425" tIns="45700" rIns="91425" bIns="45700" anchor="t" anchorCtr="0">
            <a:noAutofit/>
          </a:bodyPr>
          <a:lstStyle/>
          <a:p>
            <a:pPr marL="571500" lvl="0" indent="-342900"/>
            <a:r>
              <a:rPr lang="hr-HR" sz="2400" noProof="0" dirty="0"/>
              <a:t>Do kraja ove cjeline učitelji će moći:</a:t>
            </a:r>
            <a:br>
              <a:rPr lang="hr-HR" sz="2400" noProof="0" dirty="0"/>
            </a:br>
            <a:endParaRPr lang="hr-HR" sz="2400" noProof="0" dirty="0"/>
          </a:p>
          <a:p>
            <a:pPr marL="0" lvl="0" indent="0" algn="l" rtl="0">
              <a:lnSpc>
                <a:spcPct val="90000"/>
              </a:lnSpc>
              <a:spcBef>
                <a:spcPts val="0"/>
              </a:spcBef>
              <a:spcAft>
                <a:spcPts val="0"/>
              </a:spcAft>
              <a:buClr>
                <a:schemeClr val="accent4"/>
              </a:buClr>
              <a:buSzPts val="1800"/>
              <a:buNone/>
            </a:pPr>
            <a:endParaRPr lang="hr-HR" sz="2200" b="1" noProof="0" dirty="0">
              <a:solidFill>
                <a:srgbClr val="1D1D1B"/>
              </a:solidFill>
              <a:latin typeface="Calibri"/>
              <a:ea typeface="Calibri"/>
              <a:cs typeface="Calibri"/>
              <a:sym typeface="Calibri"/>
            </a:endParaRPr>
          </a:p>
          <a:p>
            <a:pPr marL="742950" lvl="1" indent="-311150">
              <a:spcBef>
                <a:spcPts val="0"/>
              </a:spcBef>
              <a:buClr>
                <a:schemeClr val="accent4"/>
              </a:buClr>
            </a:pPr>
            <a:r>
              <a:rPr lang="hr-HR" sz="2600" b="1" noProof="0" dirty="0">
                <a:solidFill>
                  <a:srgbClr val="1D1D1B"/>
                </a:solidFill>
              </a:rPr>
              <a:t>Definirati korake provođenja akcijskog istraživanja, </a:t>
            </a:r>
            <a:r>
              <a:rPr lang="hr-HR" sz="2600" noProof="0" dirty="0">
                <a:solidFill>
                  <a:srgbClr val="1D1D1B"/>
                </a:solidFill>
              </a:rPr>
              <a:t>uključujući identifikaciju problema, planiranje i provedbu promjena u učionici.</a:t>
            </a:r>
          </a:p>
          <a:p>
            <a:pPr lvl="1" indent="0">
              <a:spcBef>
                <a:spcPts val="0"/>
              </a:spcBef>
              <a:buSzPts val="1800"/>
              <a:buNone/>
            </a:pPr>
            <a:endParaRPr lang="hr-HR" sz="2600" noProof="0" dirty="0">
              <a:solidFill>
                <a:srgbClr val="1D1D1B"/>
              </a:solidFill>
            </a:endParaRPr>
          </a:p>
          <a:p>
            <a:pPr marL="742950" lvl="1" indent="-311150">
              <a:spcBef>
                <a:spcPts val="0"/>
              </a:spcBef>
              <a:buClr>
                <a:schemeClr val="accent4"/>
              </a:buClr>
            </a:pPr>
            <a:r>
              <a:rPr lang="hr-HR" sz="2600" b="1" noProof="0" dirty="0">
                <a:solidFill>
                  <a:srgbClr val="1D1D1B"/>
                </a:solidFill>
              </a:rPr>
              <a:t>Identificirati i dokumentirati problem u učionici za akcijsko istraživanje </a:t>
            </a:r>
            <a:r>
              <a:rPr lang="hr-HR" sz="2600" noProof="0" dirty="0">
                <a:solidFill>
                  <a:srgbClr val="1D1D1B"/>
                </a:solidFill>
              </a:rPr>
              <a:t>kako bi se unaprijedile nastavne prakse i poboljšali rezultati informatičkog obrazovanja.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4"/>
          <p:cNvSpPr txBox="1">
            <a:spLocks noGrp="1"/>
          </p:cNvSpPr>
          <p:nvPr>
            <p:ph type="body" idx="2"/>
          </p:nvPr>
        </p:nvSpPr>
        <p:spPr>
          <a:xfrm>
            <a:off x="345124" y="1148085"/>
            <a:ext cx="11087100" cy="5289300"/>
          </a:xfrm>
          <a:prstGeom prst="rect">
            <a:avLst/>
          </a:prstGeom>
          <a:noFill/>
          <a:ln>
            <a:noFill/>
          </a:ln>
        </p:spPr>
        <p:txBody>
          <a:bodyPr spcFirstLastPara="1" wrap="square" lIns="91425" tIns="45700" rIns="91425" bIns="45700" anchor="t" anchorCtr="0">
            <a:noAutofit/>
          </a:bodyPr>
          <a:lstStyle/>
          <a:p>
            <a:pPr marL="457200" lvl="0" indent="-368300" algn="l" rtl="0">
              <a:spcBef>
                <a:spcPts val="1000"/>
              </a:spcBef>
              <a:spcAft>
                <a:spcPts val="0"/>
              </a:spcAft>
              <a:buClr>
                <a:schemeClr val="dk1"/>
              </a:buClr>
              <a:buSzPts val="2200"/>
              <a:buChar char="●"/>
            </a:pPr>
            <a:r>
              <a:rPr lang="hr-HR" sz="2200" noProof="0" dirty="0">
                <a:solidFill>
                  <a:schemeClr val="dk1"/>
                </a:solidFill>
              </a:rPr>
              <a:t>Prikaznica 1 - Naslov WP-a</a:t>
            </a:r>
          </a:p>
          <a:p>
            <a:pPr marL="457200" lvl="0" indent="-368300" algn="l" rtl="0">
              <a:spcBef>
                <a:spcPts val="1000"/>
              </a:spcBef>
              <a:spcAft>
                <a:spcPts val="0"/>
              </a:spcAft>
              <a:buClr>
                <a:schemeClr val="dk1"/>
              </a:buClr>
              <a:buSzPts val="2200"/>
              <a:buChar char="●"/>
            </a:pPr>
            <a:r>
              <a:rPr lang="hr-HR" sz="2200" noProof="0" dirty="0">
                <a:solidFill>
                  <a:schemeClr val="dk1"/>
                </a:solidFill>
              </a:rPr>
              <a:t>Prikaznica 2 - Naziv cjeline</a:t>
            </a:r>
          </a:p>
          <a:p>
            <a:pPr marL="457200" lvl="0" indent="-368300" algn="l" rtl="0">
              <a:spcBef>
                <a:spcPts val="1000"/>
              </a:spcBef>
              <a:spcAft>
                <a:spcPts val="0"/>
              </a:spcAft>
              <a:buClr>
                <a:schemeClr val="dk1"/>
              </a:buClr>
              <a:buSzPts val="2200"/>
              <a:buChar char="●"/>
            </a:pPr>
            <a:r>
              <a:rPr lang="hr-HR" sz="2200" noProof="0" dirty="0">
                <a:solidFill>
                  <a:schemeClr val="dk1"/>
                </a:solidFill>
              </a:rPr>
              <a:t>Prikaznica 3 - Ishodi učenja</a:t>
            </a:r>
          </a:p>
          <a:p>
            <a:pPr marL="457200" lvl="0" indent="-368300" algn="l" rtl="0">
              <a:spcBef>
                <a:spcPts val="1000"/>
              </a:spcBef>
              <a:spcAft>
                <a:spcPts val="0"/>
              </a:spcAft>
              <a:buClr>
                <a:schemeClr val="dk1"/>
              </a:buClr>
              <a:buSzPts val="2200"/>
              <a:buChar char="●"/>
            </a:pPr>
            <a:r>
              <a:rPr lang="hr-HR" sz="2200" noProof="0" dirty="0">
                <a:solidFill>
                  <a:schemeClr val="dk1"/>
                </a:solidFill>
              </a:rPr>
              <a:t>Prikaznica 4 - Sadržaj</a:t>
            </a:r>
          </a:p>
          <a:p>
            <a:pPr marL="457200" lvl="0" indent="-368300" algn="l" rtl="0">
              <a:spcBef>
                <a:spcPts val="1000"/>
              </a:spcBef>
              <a:spcAft>
                <a:spcPts val="0"/>
              </a:spcAft>
              <a:buClr>
                <a:schemeClr val="dk1"/>
              </a:buClr>
              <a:buSzPts val="2200"/>
              <a:buChar char="●"/>
            </a:pPr>
            <a:r>
              <a:rPr lang="hr-HR" sz="2200" noProof="0" dirty="0">
                <a:solidFill>
                  <a:schemeClr val="dk1"/>
                </a:solidFill>
              </a:rPr>
              <a:t>Prikaznice 5-10 - Uvod - Što je akcijsko istraživanje?</a:t>
            </a:r>
          </a:p>
          <a:p>
            <a:pPr marL="457200" lvl="0" indent="-368300" algn="l" rtl="0">
              <a:spcBef>
                <a:spcPts val="1000"/>
              </a:spcBef>
              <a:spcAft>
                <a:spcPts val="0"/>
              </a:spcAft>
              <a:buClr>
                <a:schemeClr val="dk2"/>
              </a:buClr>
              <a:buSzPts val="2200"/>
              <a:buChar char="●"/>
            </a:pPr>
            <a:r>
              <a:rPr lang="hr-HR" sz="2200" noProof="0" dirty="0">
                <a:solidFill>
                  <a:schemeClr val="dk2"/>
                </a:solidFill>
              </a:rPr>
              <a:t>Prikaznice 11 - Identificiranje - Prepoznavanje izazova u učionici</a:t>
            </a:r>
          </a:p>
          <a:p>
            <a:pPr marL="457200" lvl="0" indent="-368300" algn="l" rtl="0">
              <a:spcBef>
                <a:spcPts val="1000"/>
              </a:spcBef>
              <a:spcAft>
                <a:spcPts val="0"/>
              </a:spcAft>
              <a:buClr>
                <a:schemeClr val="dk2"/>
              </a:buClr>
              <a:buSzPts val="2200"/>
              <a:buChar char="●"/>
            </a:pPr>
            <a:r>
              <a:rPr lang="hr-HR" sz="2200" noProof="0" dirty="0">
                <a:solidFill>
                  <a:schemeClr val="dk2"/>
                </a:solidFill>
              </a:rPr>
              <a:t>Prikaznica 12 - </a:t>
            </a:r>
            <a:r>
              <a:rPr lang="hr-HR" sz="2200" noProof="0" dirty="0">
                <a:solidFill>
                  <a:schemeClr val="dk1"/>
                </a:solidFill>
              </a:rPr>
              <a:t>Razmislite o izazovima u učionici - Aktivnost br. 2</a:t>
            </a:r>
            <a:endParaRPr lang="hr-HR" sz="2200" noProof="0" dirty="0">
              <a:solidFill>
                <a:schemeClr val="dk2"/>
              </a:solidFill>
            </a:endParaRPr>
          </a:p>
          <a:p>
            <a:pPr marL="457200" lvl="0" indent="-368300" algn="l" rtl="0">
              <a:spcBef>
                <a:spcPts val="1000"/>
              </a:spcBef>
              <a:spcAft>
                <a:spcPts val="0"/>
              </a:spcAft>
              <a:buClr>
                <a:schemeClr val="dk2"/>
              </a:buClr>
              <a:buSzPts val="2200"/>
              <a:buChar char="●"/>
            </a:pPr>
            <a:r>
              <a:rPr lang="hr-HR" sz="2200" noProof="0" dirty="0">
                <a:solidFill>
                  <a:schemeClr val="dk2"/>
                </a:solidFill>
              </a:rPr>
              <a:t>Prikaznica 13 - </a:t>
            </a:r>
            <a:r>
              <a:rPr lang="hr-HR" sz="2200" noProof="0" dirty="0">
                <a:solidFill>
                  <a:schemeClr val="dk1"/>
                </a:solidFill>
              </a:rPr>
              <a:t>Razmišljanje o utvrđenim izazovima - Aktivnost br. 3</a:t>
            </a:r>
            <a:endParaRPr lang="hr-HR" sz="2200" noProof="0" dirty="0">
              <a:solidFill>
                <a:schemeClr val="dk2"/>
              </a:solidFill>
            </a:endParaRPr>
          </a:p>
          <a:p>
            <a:pPr marL="457200" lvl="0" indent="-368300" algn="l" rtl="0">
              <a:spcBef>
                <a:spcPts val="1000"/>
              </a:spcBef>
              <a:spcAft>
                <a:spcPts val="0"/>
              </a:spcAft>
              <a:buClr>
                <a:schemeClr val="dk2"/>
              </a:buClr>
              <a:buSzPts val="2200"/>
              <a:buChar char="●"/>
            </a:pPr>
            <a:r>
              <a:rPr lang="hr-HR" sz="2200" noProof="0" dirty="0">
                <a:solidFill>
                  <a:schemeClr val="dk2"/>
                </a:solidFill>
              </a:rPr>
              <a:t>Prikaznice 14-16 - </a:t>
            </a:r>
            <a:r>
              <a:rPr lang="hr-HR" sz="2200" noProof="0" dirty="0">
                <a:solidFill>
                  <a:schemeClr val="dk1"/>
                </a:solidFill>
              </a:rPr>
              <a:t>Osmislite završno pitanje koje će voditi vaše akcijsko istraživanje - Aktivnost br. 4</a:t>
            </a:r>
            <a:endParaRPr lang="hr-HR" sz="2200" noProof="0" dirty="0">
              <a:solidFill>
                <a:schemeClr val="dk2"/>
              </a:solidFill>
            </a:endParaRPr>
          </a:p>
          <a:p>
            <a:pPr marL="457200" lvl="0" indent="-368300" algn="l" rtl="0">
              <a:spcBef>
                <a:spcPts val="1000"/>
              </a:spcBef>
              <a:spcAft>
                <a:spcPts val="0"/>
              </a:spcAft>
              <a:buClr>
                <a:schemeClr val="dk2"/>
              </a:buClr>
              <a:buSzPts val="2200"/>
              <a:buChar char="●"/>
            </a:pPr>
            <a:r>
              <a:rPr lang="hr-HR" sz="2200" noProof="0" dirty="0">
                <a:solidFill>
                  <a:schemeClr val="dk2"/>
                </a:solidFill>
              </a:rPr>
              <a:t>Prikaznica 17 - Refleksija i zaključci</a:t>
            </a:r>
          </a:p>
          <a:p>
            <a:pPr marL="457200" lvl="0" indent="-368300" algn="l" rtl="0">
              <a:spcBef>
                <a:spcPts val="1000"/>
              </a:spcBef>
              <a:spcAft>
                <a:spcPts val="0"/>
              </a:spcAft>
              <a:buClr>
                <a:schemeClr val="dk2"/>
              </a:buClr>
              <a:buSzPts val="2200"/>
              <a:buChar char="●"/>
            </a:pPr>
            <a:r>
              <a:rPr lang="hr-HR" sz="2200" noProof="0" dirty="0">
                <a:solidFill>
                  <a:schemeClr val="dk2"/>
                </a:solidFill>
              </a:rPr>
              <a:t>Prikaznica 18 - Dodatni resursi</a:t>
            </a:r>
          </a:p>
        </p:txBody>
      </p:sp>
      <p:sp>
        <p:nvSpPr>
          <p:cNvPr id="149" name="Google Shape;149;p4"/>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rPr>
              <a:t>Sadržaj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rPr>
              <a:t>Uvod - Što je akcijsko istraživanje?</a:t>
            </a:r>
          </a:p>
        </p:txBody>
      </p:sp>
      <p:sp>
        <p:nvSpPr>
          <p:cNvPr id="155" name="Google Shape;155;p24"/>
          <p:cNvSpPr txBox="1"/>
          <p:nvPr/>
        </p:nvSpPr>
        <p:spPr>
          <a:xfrm>
            <a:off x="363300" y="1462625"/>
            <a:ext cx="11465400" cy="5883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hr-HR" sz="2200" b="1" noProof="0" dirty="0">
                <a:solidFill>
                  <a:schemeClr val="dk1"/>
                </a:solidFill>
                <a:latin typeface="Calibri"/>
                <a:ea typeface="Calibri"/>
                <a:cs typeface="Calibri"/>
                <a:sym typeface="Calibri"/>
              </a:rPr>
              <a:t>Korak 1: prisjećanje</a:t>
            </a:r>
          </a:p>
          <a:p>
            <a:pPr marL="0" lvl="0" indent="0" algn="l" rtl="0">
              <a:spcBef>
                <a:spcPts val="0"/>
              </a:spcBef>
              <a:spcAft>
                <a:spcPts val="0"/>
              </a:spcAft>
              <a:buNone/>
            </a:pPr>
            <a:r>
              <a:rPr lang="hr-HR" sz="2200" noProof="0" dirty="0">
                <a:solidFill>
                  <a:schemeClr val="dk1"/>
                </a:solidFill>
                <a:latin typeface="Calibri"/>
                <a:ea typeface="Calibri"/>
                <a:cs typeface="Calibri"/>
                <a:sym typeface="Calibri"/>
              </a:rPr>
              <a:t>Sjetite se situacije u kojoj ste primijetili problem u učionici, pokušali promjenu i vidjeli rezultate. Zapišite ključne riječi na svoju karticu.</a:t>
            </a:r>
          </a:p>
          <a:p>
            <a:pPr marL="0" lvl="0" indent="0" algn="l" rtl="0">
              <a:spcBef>
                <a:spcPts val="0"/>
              </a:spcBef>
              <a:spcAft>
                <a:spcPts val="0"/>
              </a:spcAft>
              <a:buNone/>
            </a:pPr>
            <a:endParaRPr lang="hr-HR" sz="2200" noProof="0" dirty="0">
              <a:solidFill>
                <a:schemeClr val="dk1"/>
              </a:solidFill>
              <a:latin typeface="Calibri"/>
              <a:ea typeface="Calibri"/>
              <a:cs typeface="Calibri"/>
              <a:sym typeface="Calibri"/>
            </a:endParaRPr>
          </a:p>
          <a:p>
            <a:pPr marL="0" lvl="0" indent="0" algn="l" rtl="0">
              <a:spcBef>
                <a:spcPts val="0"/>
              </a:spcBef>
              <a:spcAft>
                <a:spcPts val="0"/>
              </a:spcAft>
              <a:buNone/>
            </a:pPr>
            <a:r>
              <a:rPr lang="hr-HR" sz="2200" i="1" noProof="0" dirty="0">
                <a:solidFill>
                  <a:schemeClr val="dk1"/>
                </a:solidFill>
                <a:latin typeface="Calibri"/>
                <a:ea typeface="Calibri"/>
                <a:cs typeface="Calibri"/>
                <a:sym typeface="Calibri"/>
              </a:rPr>
              <a:t>Primjer: "Primijetio/la sam da djevojke izbjegavaju ispravljanje pogrešaka → dao/dala sam i  uloge 'voditeljice' → vidio/la sam da se više trude."</a:t>
            </a:r>
          </a:p>
          <a:p>
            <a:pPr marL="0" lvl="0" indent="0" algn="l" rtl="0">
              <a:spcBef>
                <a:spcPts val="0"/>
              </a:spcBef>
              <a:spcAft>
                <a:spcPts val="0"/>
              </a:spcAft>
              <a:buNone/>
            </a:pPr>
            <a:endParaRPr lang="hr-HR" sz="2200" i="1" noProof="0" dirty="0">
              <a:solidFill>
                <a:schemeClr val="dk1"/>
              </a:solidFill>
              <a:latin typeface="Calibri"/>
              <a:ea typeface="Calibri"/>
              <a:cs typeface="Calibri"/>
              <a:sym typeface="Calibri"/>
            </a:endParaRPr>
          </a:p>
          <a:p>
            <a:pPr marL="0" lvl="0" indent="0" algn="l" rtl="0">
              <a:spcBef>
                <a:spcPts val="0"/>
              </a:spcBef>
              <a:spcAft>
                <a:spcPts val="0"/>
              </a:spcAft>
              <a:buNone/>
            </a:pPr>
            <a:r>
              <a:rPr lang="hr-HR" sz="2200" b="1" noProof="0" dirty="0">
                <a:solidFill>
                  <a:schemeClr val="dk1"/>
                </a:solidFill>
                <a:latin typeface="Calibri"/>
                <a:ea typeface="Calibri"/>
                <a:cs typeface="Calibri"/>
                <a:sym typeface="Calibri"/>
              </a:rPr>
              <a:t>Korak 2: uparite i usporedite</a:t>
            </a:r>
          </a:p>
          <a:p>
            <a:pPr marL="0" lvl="0" indent="0" algn="l" rtl="0">
              <a:spcBef>
                <a:spcPts val="0"/>
              </a:spcBef>
              <a:spcAft>
                <a:spcPts val="0"/>
              </a:spcAft>
              <a:buNone/>
            </a:pPr>
            <a:r>
              <a:rPr lang="hr-HR" sz="2200" noProof="0" dirty="0">
                <a:solidFill>
                  <a:schemeClr val="dk1"/>
                </a:solidFill>
                <a:latin typeface="Calibri"/>
                <a:ea typeface="Calibri"/>
                <a:cs typeface="Calibri"/>
                <a:sym typeface="Calibri"/>
              </a:rPr>
              <a:t>Podijelite priče u parovima koristeći sljedeća vodeća pitanja:</a:t>
            </a:r>
          </a:p>
          <a:p>
            <a:pPr marL="457200" lvl="0" indent="-368300" algn="l" rtl="0">
              <a:spcBef>
                <a:spcPts val="0"/>
              </a:spcBef>
              <a:spcAft>
                <a:spcPts val="0"/>
              </a:spcAft>
              <a:buClr>
                <a:schemeClr val="dk1"/>
              </a:buClr>
              <a:buSzPts val="2200"/>
              <a:buFont typeface="Calibri"/>
              <a:buChar char="-"/>
            </a:pPr>
            <a:r>
              <a:rPr lang="hr-HR" sz="2200" i="1" noProof="0" dirty="0">
                <a:solidFill>
                  <a:schemeClr val="dk1"/>
                </a:solidFill>
                <a:latin typeface="Calibri"/>
                <a:ea typeface="Calibri"/>
                <a:cs typeface="Calibri"/>
                <a:sym typeface="Calibri"/>
              </a:rPr>
              <a:t>Kako ste prepoznali problem?</a:t>
            </a:r>
          </a:p>
          <a:p>
            <a:pPr marL="457200" lvl="0" indent="-368300" algn="l" rtl="0">
              <a:spcBef>
                <a:spcPts val="0"/>
              </a:spcBef>
              <a:spcAft>
                <a:spcPts val="0"/>
              </a:spcAft>
              <a:buClr>
                <a:schemeClr val="dk1"/>
              </a:buClr>
              <a:buSzPts val="2200"/>
              <a:buFont typeface="Calibri"/>
              <a:buChar char="-"/>
            </a:pPr>
            <a:r>
              <a:rPr lang="hr-HR" sz="2200" i="1" noProof="0" dirty="0">
                <a:solidFill>
                  <a:schemeClr val="dk1"/>
                </a:solidFill>
                <a:latin typeface="Calibri"/>
                <a:ea typeface="Calibri"/>
                <a:cs typeface="Calibri"/>
                <a:sym typeface="Calibri"/>
              </a:rPr>
              <a:t>Kako je izgledala vaša promjena?</a:t>
            </a:r>
          </a:p>
          <a:p>
            <a:pPr marL="457200" lvl="0" indent="-368300" algn="l" rtl="0">
              <a:spcBef>
                <a:spcPts val="0"/>
              </a:spcBef>
              <a:spcAft>
                <a:spcPts val="0"/>
              </a:spcAft>
              <a:buClr>
                <a:schemeClr val="dk1"/>
              </a:buClr>
              <a:buSzPts val="2200"/>
              <a:buFont typeface="Calibri"/>
              <a:buChar char="-"/>
            </a:pPr>
            <a:r>
              <a:rPr lang="hr-HR" sz="2200" i="1" noProof="0" dirty="0">
                <a:solidFill>
                  <a:schemeClr val="dk1"/>
                </a:solidFill>
                <a:latin typeface="Calibri"/>
                <a:ea typeface="Calibri"/>
                <a:cs typeface="Calibri"/>
                <a:sym typeface="Calibri"/>
              </a:rPr>
              <a:t>Kako ste znali da je uspjelo (ili nije)?</a:t>
            </a:r>
          </a:p>
          <a:p>
            <a:pPr marL="0" lvl="0" indent="0" algn="l" rtl="0">
              <a:spcBef>
                <a:spcPts val="0"/>
              </a:spcBef>
              <a:spcAft>
                <a:spcPts val="0"/>
              </a:spcAft>
              <a:buNone/>
            </a:pPr>
            <a:endParaRPr lang="hr-HR" sz="2200" i="1" noProof="0" dirty="0">
              <a:solidFill>
                <a:schemeClr val="dk1"/>
              </a:solidFill>
              <a:latin typeface="Calibri"/>
              <a:ea typeface="Calibri"/>
              <a:cs typeface="Calibri"/>
              <a:sym typeface="Calibri"/>
            </a:endParaRPr>
          </a:p>
          <a:p>
            <a:pPr marL="0" lvl="0" indent="0" algn="l" rtl="0">
              <a:spcBef>
                <a:spcPts val="0"/>
              </a:spcBef>
              <a:spcAft>
                <a:spcPts val="0"/>
              </a:spcAft>
              <a:buNone/>
            </a:pPr>
            <a:r>
              <a:rPr lang="hr-HR" sz="2200" b="1" noProof="0" dirty="0">
                <a:solidFill>
                  <a:schemeClr val="dk1"/>
                </a:solidFill>
                <a:latin typeface="Calibri"/>
                <a:ea typeface="Calibri"/>
                <a:cs typeface="Calibri"/>
                <a:sym typeface="Calibri"/>
              </a:rPr>
              <a:t>Korak 3: zajedno definirajte akcijsko istraživanje</a:t>
            </a:r>
          </a:p>
          <a:p>
            <a:pPr marL="0" lvl="0" indent="0" algn="l" rtl="0">
              <a:spcBef>
                <a:spcPts val="0"/>
              </a:spcBef>
              <a:spcAft>
                <a:spcPts val="0"/>
              </a:spcAft>
              <a:buNone/>
            </a:pPr>
            <a:endParaRPr lang="hr-HR" sz="2200" b="1" noProof="0" dirty="0">
              <a:solidFill>
                <a:srgbClr val="404040"/>
              </a:solidFill>
              <a:latin typeface="Calibri"/>
              <a:ea typeface="Calibri"/>
              <a:cs typeface="Calibri"/>
              <a:sym typeface="Calibri"/>
            </a:endParaRPr>
          </a:p>
        </p:txBody>
      </p:sp>
      <p:sp>
        <p:nvSpPr>
          <p:cNvPr id="156" name="Google Shape;156;p24"/>
          <p:cNvSpPr txBox="1">
            <a:spLocks noGrp="1"/>
          </p:cNvSpPr>
          <p:nvPr>
            <p:ph type="body" idx="1"/>
          </p:nvPr>
        </p:nvSpPr>
        <p:spPr>
          <a:xfrm>
            <a:off x="123745" y="85467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hr-HR" noProof="0" dirty="0"/>
              <a:t>Aktivnost br. 1: Koja je vaša priča o promjeni?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g3466ad0f535_1_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rPr>
              <a:t>Uvod - Što je akcijsko istraživanje?</a:t>
            </a:r>
          </a:p>
        </p:txBody>
      </p:sp>
      <p:sp>
        <p:nvSpPr>
          <p:cNvPr id="162" name="Google Shape;162;g3466ad0f535_1_0"/>
          <p:cNvSpPr txBox="1">
            <a:spLocks noGrp="1"/>
          </p:cNvSpPr>
          <p:nvPr>
            <p:ph type="body" idx="2"/>
          </p:nvPr>
        </p:nvSpPr>
        <p:spPr>
          <a:xfrm>
            <a:off x="0" y="1462699"/>
            <a:ext cx="11789100" cy="5661000"/>
          </a:xfrm>
          <a:prstGeom prst="rect">
            <a:avLst/>
          </a:prstGeom>
          <a:noFill/>
          <a:ln>
            <a:noFill/>
          </a:ln>
        </p:spPr>
        <p:txBody>
          <a:bodyPr spcFirstLastPara="1" wrap="square" lIns="91425" tIns="45700" rIns="91425" bIns="45700" anchor="t" anchorCtr="0">
            <a:noAutofit/>
          </a:bodyPr>
          <a:lstStyle/>
          <a:p>
            <a:pPr marL="0" lvl="0" indent="0" algn="ctr" rtl="0">
              <a:spcBef>
                <a:spcPts val="1000"/>
              </a:spcBef>
              <a:spcAft>
                <a:spcPts val="0"/>
              </a:spcAft>
              <a:buNone/>
            </a:pPr>
            <a:r>
              <a:rPr lang="hr-HR" sz="2200" noProof="0" dirty="0">
                <a:solidFill>
                  <a:schemeClr val="dk1"/>
                </a:solidFill>
              </a:rPr>
              <a:t>„Istraživanje koje su proveli </a:t>
            </a:r>
            <a:r>
              <a:rPr lang="hr-HR" sz="2200" b="1" i="1" noProof="0" dirty="0">
                <a:solidFill>
                  <a:schemeClr val="dk1"/>
                </a:solidFill>
              </a:rPr>
              <a:t>učitelji </a:t>
            </a:r>
            <a:r>
              <a:rPr lang="hr-HR" sz="2200" noProof="0" dirty="0">
                <a:solidFill>
                  <a:schemeClr val="dk1"/>
                </a:solidFill>
              </a:rPr>
              <a:t>za </a:t>
            </a:r>
            <a:r>
              <a:rPr lang="hr-HR" sz="2200" b="1" noProof="0" dirty="0">
                <a:solidFill>
                  <a:schemeClr val="dk1"/>
                </a:solidFill>
              </a:rPr>
              <a:t>svoje </a:t>
            </a:r>
            <a:r>
              <a:rPr lang="hr-HR" sz="2200" noProof="0" dirty="0">
                <a:solidFill>
                  <a:schemeClr val="dk1"/>
                </a:solidFill>
              </a:rPr>
              <a:t>učenike.“</a:t>
            </a:r>
            <a:endParaRPr lang="hr-HR" sz="2200" noProof="0" dirty="0">
              <a:solidFill>
                <a:srgbClr val="1D1D1B"/>
              </a:solidFill>
            </a:endParaRPr>
          </a:p>
          <a:p>
            <a:pPr marL="457200" lvl="0" indent="0" algn="l" rtl="0">
              <a:lnSpc>
                <a:spcPct val="90000"/>
              </a:lnSpc>
              <a:spcBef>
                <a:spcPts val="1000"/>
              </a:spcBef>
              <a:spcAft>
                <a:spcPts val="0"/>
              </a:spcAft>
              <a:buNone/>
            </a:pPr>
            <a:r>
              <a:rPr lang="hr-HR" sz="2000" b="1" noProof="0" dirty="0">
                <a:solidFill>
                  <a:srgbClr val="1D1D1B"/>
                </a:solidFill>
              </a:rPr>
              <a:t>Akcijsko istraživanje </a:t>
            </a:r>
            <a:r>
              <a:rPr lang="hr-HR" sz="2000" noProof="0" dirty="0">
                <a:solidFill>
                  <a:srgbClr val="1D1D1B"/>
                </a:solidFill>
              </a:rPr>
              <a:t>kao metodologija za učitelje da postanu </a:t>
            </a:r>
            <a:r>
              <a:rPr lang="hr-HR" sz="2000" noProof="0" dirty="0" err="1">
                <a:solidFill>
                  <a:srgbClr val="1D1D1B"/>
                </a:solidFill>
              </a:rPr>
              <a:t>sukreatori</a:t>
            </a:r>
            <a:r>
              <a:rPr lang="hr-HR" sz="2000" noProof="0" dirty="0">
                <a:solidFill>
                  <a:srgbClr val="1D1D1B"/>
                </a:solidFill>
              </a:rPr>
              <a:t> promjena u svojim učionicama.</a:t>
            </a:r>
          </a:p>
          <a:p>
            <a:pPr marL="457200" lvl="0" indent="0" algn="l" rtl="0">
              <a:lnSpc>
                <a:spcPct val="90000"/>
              </a:lnSpc>
              <a:spcBef>
                <a:spcPts val="1000"/>
              </a:spcBef>
              <a:spcAft>
                <a:spcPts val="0"/>
              </a:spcAft>
              <a:buNone/>
            </a:pPr>
            <a:r>
              <a:rPr lang="hr-HR" sz="2000" i="1" noProof="0" dirty="0">
                <a:solidFill>
                  <a:srgbClr val="1D1D1B"/>
                </a:solidFill>
              </a:rPr>
              <a:t>Akcijsko istraživanje </a:t>
            </a:r>
            <a:r>
              <a:rPr lang="hr-HR" sz="2000" noProof="0" dirty="0">
                <a:solidFill>
                  <a:schemeClr val="dk1"/>
                </a:solidFill>
              </a:rPr>
              <a:t>definira se kao </a:t>
            </a:r>
            <a:r>
              <a:rPr lang="hr-HR" sz="2000" b="1" noProof="0" dirty="0">
                <a:solidFill>
                  <a:schemeClr val="dk1"/>
                </a:solidFill>
              </a:rPr>
              <a:t>istraživanje koje provode nastavnici u vlastitom okruženju </a:t>
            </a:r>
            <a:r>
              <a:rPr lang="hr-HR" sz="2000" noProof="0" dirty="0">
                <a:solidFill>
                  <a:schemeClr val="dk1"/>
                </a:solidFill>
              </a:rPr>
              <a:t>kako bi unaprijedili svoju praksu i poboljšali učenje svojih učenika (</a:t>
            </a:r>
            <a:r>
              <a:rPr lang="hr-HR" sz="2000" noProof="0" dirty="0" err="1">
                <a:solidFill>
                  <a:schemeClr val="dk1"/>
                </a:solidFill>
              </a:rPr>
              <a:t>Metler</a:t>
            </a:r>
            <a:r>
              <a:rPr lang="hr-HR" sz="2000" noProof="0" dirty="0">
                <a:solidFill>
                  <a:schemeClr val="dk1"/>
                </a:solidFill>
              </a:rPr>
              <a:t>, 2019).[1] To je </a:t>
            </a:r>
            <a:r>
              <a:rPr lang="hr-HR" sz="2000" b="1" noProof="0" dirty="0">
                <a:solidFill>
                  <a:schemeClr val="dk1"/>
                </a:solidFill>
              </a:rPr>
              <a:t>refleksivan</a:t>
            </a:r>
            <a:r>
              <a:rPr lang="hr-HR" sz="2000" noProof="0" dirty="0">
                <a:solidFill>
                  <a:schemeClr val="dk1"/>
                </a:solidFill>
              </a:rPr>
              <a:t>, </a:t>
            </a:r>
            <a:r>
              <a:rPr lang="hr-HR" sz="2000" b="1" noProof="0" dirty="0">
                <a:solidFill>
                  <a:schemeClr val="dk1"/>
                </a:solidFill>
              </a:rPr>
              <a:t>iterativni</a:t>
            </a:r>
            <a:r>
              <a:rPr lang="hr-HR" sz="2000" noProof="0" dirty="0">
                <a:solidFill>
                  <a:schemeClr val="dk1"/>
                </a:solidFill>
              </a:rPr>
              <a:t> </a:t>
            </a:r>
            <a:r>
              <a:rPr lang="hr-HR" sz="2000" b="1" noProof="0" dirty="0">
                <a:solidFill>
                  <a:schemeClr val="dk1"/>
                </a:solidFill>
              </a:rPr>
              <a:t>proces </a:t>
            </a:r>
            <a:r>
              <a:rPr lang="hr-HR" sz="2000" noProof="0" dirty="0">
                <a:solidFill>
                  <a:schemeClr val="dk1"/>
                </a:solidFill>
              </a:rPr>
              <a:t>u kojem učitelji istražuju izazove u učionici, primjenjuju rješenja i procjenjuju utjecaj rješenja koja su implementirali.</a:t>
            </a:r>
          </a:p>
          <a:p>
            <a:pPr marL="457200" lvl="0" indent="0" algn="l" rtl="0">
              <a:lnSpc>
                <a:spcPct val="90000"/>
              </a:lnSpc>
              <a:spcBef>
                <a:spcPts val="1000"/>
              </a:spcBef>
              <a:spcAft>
                <a:spcPts val="0"/>
              </a:spcAft>
              <a:buNone/>
            </a:pPr>
            <a:endParaRPr lang="hr-HR" sz="2200" noProof="0" dirty="0">
              <a:solidFill>
                <a:schemeClr val="dk1"/>
              </a:solidFill>
            </a:endParaRPr>
          </a:p>
          <a:p>
            <a:pPr marL="457200" lvl="0" indent="0" algn="l" rtl="0">
              <a:lnSpc>
                <a:spcPct val="90000"/>
              </a:lnSpc>
              <a:spcBef>
                <a:spcPts val="1000"/>
              </a:spcBef>
              <a:spcAft>
                <a:spcPts val="0"/>
              </a:spcAft>
              <a:buNone/>
            </a:pPr>
            <a:endParaRPr lang="hr-HR" sz="2200" noProof="0" dirty="0">
              <a:solidFill>
                <a:schemeClr val="dk1"/>
              </a:solidFill>
            </a:endParaRPr>
          </a:p>
          <a:p>
            <a:pPr marL="457200" lvl="0" indent="0" algn="l" rtl="0">
              <a:lnSpc>
                <a:spcPct val="90000"/>
              </a:lnSpc>
              <a:spcBef>
                <a:spcPts val="1000"/>
              </a:spcBef>
              <a:spcAft>
                <a:spcPts val="0"/>
              </a:spcAft>
              <a:buNone/>
            </a:pPr>
            <a:endParaRPr lang="hr-HR" sz="2200" noProof="0" dirty="0">
              <a:solidFill>
                <a:schemeClr val="dk1"/>
              </a:solidFill>
            </a:endParaRPr>
          </a:p>
          <a:p>
            <a:pPr marL="457200" lvl="0" indent="0" algn="l" rtl="0">
              <a:lnSpc>
                <a:spcPct val="90000"/>
              </a:lnSpc>
              <a:spcBef>
                <a:spcPts val="1000"/>
              </a:spcBef>
              <a:spcAft>
                <a:spcPts val="0"/>
              </a:spcAft>
              <a:buNone/>
            </a:pPr>
            <a:endParaRPr lang="hr-HR" sz="2200" noProof="0" dirty="0">
              <a:solidFill>
                <a:schemeClr val="dk1"/>
              </a:solidFill>
            </a:endParaRPr>
          </a:p>
          <a:p>
            <a:pPr marL="457200" lvl="0" indent="0" algn="l" rtl="0">
              <a:lnSpc>
                <a:spcPct val="90000"/>
              </a:lnSpc>
              <a:spcBef>
                <a:spcPts val="1000"/>
              </a:spcBef>
              <a:spcAft>
                <a:spcPts val="0"/>
              </a:spcAft>
              <a:buNone/>
            </a:pPr>
            <a:endParaRPr lang="hr-HR" sz="2200" noProof="0" dirty="0">
              <a:solidFill>
                <a:schemeClr val="dk1"/>
              </a:solidFill>
            </a:endParaRPr>
          </a:p>
          <a:p>
            <a:pPr marL="0" lvl="0" indent="0" algn="l" rtl="0">
              <a:spcBef>
                <a:spcPts val="1000"/>
              </a:spcBef>
              <a:spcAft>
                <a:spcPts val="0"/>
              </a:spcAft>
              <a:buNone/>
            </a:pPr>
            <a:endParaRPr lang="hr-HR" sz="1100" noProof="0" dirty="0">
              <a:solidFill>
                <a:srgbClr val="000000"/>
              </a:solidFill>
              <a:latin typeface="Arial"/>
              <a:ea typeface="Arial"/>
              <a:cs typeface="Arial"/>
              <a:sym typeface="Arial"/>
            </a:endParaRPr>
          </a:p>
          <a:p>
            <a:pPr marL="0" lvl="0" indent="0" algn="l" rtl="0">
              <a:spcBef>
                <a:spcPts val="1000"/>
              </a:spcBef>
              <a:spcAft>
                <a:spcPts val="0"/>
              </a:spcAft>
              <a:buNone/>
            </a:pPr>
            <a:endParaRPr lang="hr-HR" sz="1100" noProof="0" dirty="0">
              <a:solidFill>
                <a:srgbClr val="000000"/>
              </a:solidFill>
              <a:latin typeface="Arial"/>
              <a:ea typeface="Arial"/>
              <a:cs typeface="Arial"/>
              <a:sym typeface="Arial"/>
            </a:endParaRPr>
          </a:p>
          <a:p>
            <a:pPr marL="0" lvl="0" indent="0" algn="l" rtl="0">
              <a:spcBef>
                <a:spcPts val="1000"/>
              </a:spcBef>
              <a:spcAft>
                <a:spcPts val="0"/>
              </a:spcAft>
              <a:buNone/>
            </a:pPr>
            <a:r>
              <a:rPr lang="hr-HR" sz="1000" noProof="0" dirty="0">
                <a:solidFill>
                  <a:srgbClr val="000000"/>
                </a:solidFill>
              </a:rPr>
              <a:t>[1] </a:t>
            </a:r>
            <a:r>
              <a:rPr lang="hr-HR" sz="1100" noProof="0" dirty="0" err="1">
                <a:solidFill>
                  <a:srgbClr val="000000"/>
                </a:solidFill>
                <a:latin typeface="Arial"/>
                <a:ea typeface="Arial"/>
                <a:cs typeface="Arial"/>
                <a:sym typeface="Arial"/>
              </a:rPr>
              <a:t>Mertler</a:t>
            </a:r>
            <a:r>
              <a:rPr lang="hr-HR" sz="1100" noProof="0" dirty="0">
                <a:solidFill>
                  <a:srgbClr val="000000"/>
                </a:solidFill>
                <a:latin typeface="Arial"/>
                <a:ea typeface="Arial"/>
                <a:cs typeface="Arial"/>
                <a:sym typeface="Arial"/>
              </a:rPr>
              <a:t>, CA (2019). Akcijsko istraživanje: Poboljšanje škola i osnaživanje edukatora (6. </a:t>
            </a:r>
            <a:r>
              <a:rPr lang="hr-HR" sz="1100" noProof="0" dirty="0" err="1">
                <a:solidFill>
                  <a:srgbClr val="000000"/>
                </a:solidFill>
                <a:latin typeface="Arial"/>
                <a:ea typeface="Arial"/>
                <a:cs typeface="Arial"/>
                <a:sym typeface="Arial"/>
              </a:rPr>
              <a:t>izd</a:t>
            </a:r>
            <a:r>
              <a:rPr lang="hr-HR" sz="1100" noProof="0" dirty="0">
                <a:solidFill>
                  <a:srgbClr val="000000"/>
                </a:solidFill>
                <a:latin typeface="Arial"/>
                <a:ea typeface="Arial"/>
                <a:cs typeface="Arial"/>
                <a:sym typeface="Arial"/>
              </a:rPr>
              <a:t>.). SAGE </a:t>
            </a:r>
            <a:r>
              <a:rPr lang="hr-HR" sz="1100" noProof="0" dirty="0" err="1">
                <a:solidFill>
                  <a:srgbClr val="000000"/>
                </a:solidFill>
                <a:latin typeface="Arial"/>
                <a:ea typeface="Arial"/>
                <a:cs typeface="Arial"/>
                <a:sym typeface="Arial"/>
              </a:rPr>
              <a:t>Publications</a:t>
            </a:r>
            <a:r>
              <a:rPr lang="hr-HR" sz="1100" noProof="0" dirty="0">
                <a:solidFill>
                  <a:srgbClr val="000000"/>
                </a:solidFill>
                <a:latin typeface="Arial"/>
                <a:ea typeface="Arial"/>
                <a:cs typeface="Arial"/>
                <a:sym typeface="Arial"/>
              </a:rPr>
              <a:t>.</a:t>
            </a:r>
            <a:r>
              <a:rPr lang="hr-HR" sz="1100" noProof="0" dirty="0">
                <a:solidFill>
                  <a:srgbClr val="000000"/>
                </a:solidFill>
                <a:uFill>
                  <a:noFill/>
                </a:uFill>
                <a:latin typeface="Arial"/>
                <a:ea typeface="Arial"/>
                <a:cs typeface="Arial"/>
                <a:sym typeface="Arial"/>
                <a:hlinkClick r:id="rId3">
                  <a:extLst>
                    <a:ext uri="{A12FA001-AC4F-418D-AE19-62706E023703}">
                      <ahyp:hlinkClr xmlns:ahyp="http://schemas.microsoft.com/office/drawing/2018/hyperlinkcolor" val="tx"/>
                    </a:ext>
                  </a:extLst>
                </a:hlinkClick>
              </a:rPr>
              <a:t> </a:t>
            </a:r>
            <a:r>
              <a:rPr lang="hr-HR" sz="1100" u="sng" noProof="0" dirty="0">
                <a:solidFill>
                  <a:schemeClr val="hlink"/>
                </a:solidFill>
                <a:latin typeface="Arial"/>
                <a:ea typeface="Arial"/>
                <a:cs typeface="Arial"/>
                <a:sym typeface="Arial"/>
                <a:hlinkClick r:id="rId3"/>
              </a:rPr>
              <a:t>https://books.google.it/books?id=aXyfDwAAQBAJ</a:t>
            </a:r>
            <a:endParaRPr lang="hr-HR" sz="1100" u="sng" noProof="0" dirty="0">
              <a:solidFill>
                <a:schemeClr val="hlink"/>
              </a:solidFill>
              <a:latin typeface="Arial"/>
              <a:ea typeface="Arial"/>
              <a:cs typeface="Arial"/>
              <a:sym typeface="Arial"/>
            </a:endParaRPr>
          </a:p>
          <a:p>
            <a:pPr marL="0" lvl="0" indent="0" algn="l" rtl="0">
              <a:lnSpc>
                <a:spcPct val="90000"/>
              </a:lnSpc>
              <a:spcBef>
                <a:spcPts val="1000"/>
              </a:spcBef>
              <a:spcAft>
                <a:spcPts val="0"/>
              </a:spcAft>
              <a:buNone/>
            </a:pPr>
            <a:endParaRPr lang="hr-HR" noProof="0" dirty="0"/>
          </a:p>
          <a:p>
            <a:pPr marL="457200" marR="0" lvl="0" indent="-228600" algn="l" rtl="0">
              <a:lnSpc>
                <a:spcPct val="90000"/>
              </a:lnSpc>
              <a:spcBef>
                <a:spcPts val="1000"/>
              </a:spcBef>
              <a:spcAft>
                <a:spcPts val="0"/>
              </a:spcAft>
              <a:buClr>
                <a:schemeClr val="accent4"/>
              </a:buClr>
              <a:buSzPts val="1800"/>
              <a:buFont typeface="Arial"/>
              <a:buNone/>
            </a:pPr>
            <a:br>
              <a:rPr lang="hr-HR" noProof="0" dirty="0"/>
            </a:br>
            <a:br>
              <a:rPr lang="hr-HR" noProof="0" dirty="0"/>
            </a:br>
            <a:endParaRPr lang="hr-HR" noProof="0" dirty="0"/>
          </a:p>
        </p:txBody>
      </p:sp>
      <p:sp>
        <p:nvSpPr>
          <p:cNvPr id="163" name="Google Shape;163;g3466ad0f535_1_0"/>
          <p:cNvSpPr/>
          <p:nvPr/>
        </p:nvSpPr>
        <p:spPr>
          <a:xfrm>
            <a:off x="920675" y="3833765"/>
            <a:ext cx="4430100" cy="2162100"/>
          </a:xfrm>
          <a:prstGeom prst="roundRect">
            <a:avLst>
              <a:gd name="adj" fmla="val 16667"/>
            </a:avLst>
          </a:prstGeom>
          <a:solidFill>
            <a:srgbClr val="16C45B"/>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1371600" lvl="0" indent="0" algn="l" rtl="0">
              <a:spcBef>
                <a:spcPts val="0"/>
              </a:spcBef>
              <a:spcAft>
                <a:spcPts val="0"/>
              </a:spcAft>
              <a:buNone/>
            </a:pPr>
            <a:r>
              <a:rPr lang="hr-HR" sz="1800" b="1" noProof="0" dirty="0">
                <a:latin typeface="Calibri"/>
                <a:ea typeface="Calibri"/>
                <a:cs typeface="Calibri"/>
                <a:sym typeface="Calibri"/>
              </a:rPr>
              <a:t>Važnost</a:t>
            </a:r>
          </a:p>
          <a:p>
            <a:pPr marL="457200" lvl="0" indent="-342900" algn="l" rtl="0">
              <a:spcBef>
                <a:spcPts val="0"/>
              </a:spcBef>
              <a:spcAft>
                <a:spcPts val="0"/>
              </a:spcAft>
              <a:buSzPts val="1800"/>
              <a:buFont typeface="Calibri"/>
              <a:buChar char="●"/>
            </a:pPr>
            <a:r>
              <a:rPr lang="hr-HR" sz="1800" noProof="0" dirty="0">
                <a:latin typeface="Calibri"/>
                <a:ea typeface="Calibri"/>
                <a:cs typeface="Calibri"/>
                <a:sym typeface="Calibri"/>
              </a:rPr>
              <a:t>Povezivanje teorije s praksom</a:t>
            </a:r>
          </a:p>
          <a:p>
            <a:pPr marL="457200" lvl="0" indent="-342900" algn="l" rtl="0">
              <a:spcBef>
                <a:spcPts val="0"/>
              </a:spcBef>
              <a:spcAft>
                <a:spcPts val="0"/>
              </a:spcAft>
              <a:buSzPts val="1800"/>
              <a:buFont typeface="Calibri"/>
              <a:buChar char="●"/>
            </a:pPr>
            <a:r>
              <a:rPr lang="hr-HR" sz="1800" noProof="0" dirty="0">
                <a:latin typeface="Calibri"/>
                <a:ea typeface="Calibri"/>
                <a:cs typeface="Calibri"/>
                <a:sym typeface="Calibri"/>
              </a:rPr>
              <a:t>Unapređenje obrazovne prakse</a:t>
            </a:r>
          </a:p>
          <a:p>
            <a:pPr marL="457200" lvl="0" indent="-342900" algn="l" rtl="0">
              <a:spcBef>
                <a:spcPts val="0"/>
              </a:spcBef>
              <a:spcAft>
                <a:spcPts val="0"/>
              </a:spcAft>
              <a:buSzPts val="1800"/>
              <a:buFont typeface="Calibri"/>
              <a:buChar char="●"/>
            </a:pPr>
            <a:r>
              <a:rPr lang="hr-HR" sz="1800" noProof="0" dirty="0">
                <a:latin typeface="Calibri"/>
                <a:ea typeface="Calibri"/>
                <a:cs typeface="Calibri"/>
                <a:sym typeface="Calibri"/>
              </a:rPr>
              <a:t>Pridonosi poboljšanju školskog okruženja</a:t>
            </a:r>
          </a:p>
          <a:p>
            <a:pPr marL="457200" lvl="0" indent="-342900" algn="l" rtl="0">
              <a:spcBef>
                <a:spcPts val="0"/>
              </a:spcBef>
              <a:spcAft>
                <a:spcPts val="0"/>
              </a:spcAft>
              <a:buSzPts val="1800"/>
              <a:buFont typeface="Calibri"/>
              <a:buChar char="●"/>
            </a:pPr>
            <a:r>
              <a:rPr lang="hr-HR" sz="1800" noProof="0" dirty="0">
                <a:latin typeface="Calibri"/>
                <a:ea typeface="Calibri"/>
                <a:cs typeface="Calibri"/>
                <a:sym typeface="Calibri"/>
              </a:rPr>
              <a:t>Osnaživanje učitelja</a:t>
            </a:r>
          </a:p>
          <a:p>
            <a:pPr marL="457200" lvl="0" indent="-342900" algn="l" rtl="0">
              <a:spcBef>
                <a:spcPts val="0"/>
              </a:spcBef>
              <a:spcAft>
                <a:spcPts val="0"/>
              </a:spcAft>
              <a:buSzPts val="1800"/>
              <a:buFont typeface="Calibri"/>
              <a:buChar char="●"/>
            </a:pPr>
            <a:r>
              <a:rPr lang="hr-HR" sz="1800" noProof="0" dirty="0">
                <a:latin typeface="Calibri"/>
                <a:ea typeface="Calibri"/>
                <a:cs typeface="Calibri"/>
                <a:sym typeface="Calibri"/>
              </a:rPr>
              <a:t>Profesionalni rast</a:t>
            </a:r>
          </a:p>
          <a:p>
            <a:pPr marL="457200" lvl="0" indent="-342900" algn="l" rtl="0">
              <a:spcBef>
                <a:spcPts val="0"/>
              </a:spcBef>
              <a:spcAft>
                <a:spcPts val="0"/>
              </a:spcAft>
              <a:buSzPts val="1800"/>
              <a:buFont typeface="Calibri"/>
              <a:buChar char="●"/>
            </a:pPr>
            <a:r>
              <a:rPr lang="hr-HR" sz="1800" noProof="0" dirty="0">
                <a:latin typeface="Calibri"/>
                <a:ea typeface="Calibri"/>
                <a:cs typeface="Calibri"/>
                <a:sym typeface="Calibri"/>
              </a:rPr>
              <a:t>Zagovaranje socijalne pravde</a:t>
            </a:r>
          </a:p>
        </p:txBody>
      </p:sp>
      <p:sp>
        <p:nvSpPr>
          <p:cNvPr id="164" name="Google Shape;164;g3466ad0f535_1_0"/>
          <p:cNvSpPr/>
          <p:nvPr/>
        </p:nvSpPr>
        <p:spPr>
          <a:xfrm>
            <a:off x="6719550" y="3833765"/>
            <a:ext cx="4430100" cy="2162100"/>
          </a:xfrm>
          <a:prstGeom prst="roundRect">
            <a:avLst>
              <a:gd name="adj" fmla="val 16667"/>
            </a:avLst>
          </a:prstGeom>
          <a:solidFill>
            <a:srgbClr val="16C45B"/>
          </a:solidFill>
          <a:ln w="9525"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1371600" lvl="0" indent="0" algn="l" rtl="0">
              <a:spcBef>
                <a:spcPts val="0"/>
              </a:spcBef>
              <a:spcAft>
                <a:spcPts val="0"/>
              </a:spcAft>
              <a:buNone/>
            </a:pPr>
            <a:r>
              <a:rPr lang="hr-HR" sz="1800" b="1" noProof="0" dirty="0">
                <a:latin typeface="Calibri"/>
                <a:ea typeface="Calibri"/>
                <a:cs typeface="Calibri"/>
                <a:sym typeface="Calibri"/>
              </a:rPr>
              <a:t>Primjene</a:t>
            </a:r>
          </a:p>
          <a:p>
            <a:pPr marL="457200" lvl="0" indent="-342900" algn="l" rtl="0">
              <a:spcBef>
                <a:spcPts val="0"/>
              </a:spcBef>
              <a:spcAft>
                <a:spcPts val="0"/>
              </a:spcAft>
              <a:buSzPts val="1800"/>
              <a:buFont typeface="Calibri"/>
              <a:buChar char="●"/>
            </a:pPr>
            <a:r>
              <a:rPr lang="hr-HR" sz="1800" noProof="0" dirty="0">
                <a:latin typeface="Calibri"/>
                <a:ea typeface="Calibri"/>
                <a:cs typeface="Calibri"/>
                <a:sym typeface="Calibri"/>
              </a:rPr>
              <a:t>Identificiranje problema</a:t>
            </a:r>
          </a:p>
          <a:p>
            <a:pPr marL="457200" lvl="0" indent="-342900" algn="l" rtl="0">
              <a:spcBef>
                <a:spcPts val="0"/>
              </a:spcBef>
              <a:spcAft>
                <a:spcPts val="0"/>
              </a:spcAft>
              <a:buSzPts val="1800"/>
              <a:buFont typeface="Calibri"/>
              <a:buChar char="●"/>
            </a:pPr>
            <a:r>
              <a:rPr lang="hr-HR" sz="1800" noProof="0" dirty="0">
                <a:latin typeface="Calibri"/>
                <a:ea typeface="Calibri"/>
                <a:cs typeface="Calibri"/>
                <a:sym typeface="Calibri"/>
              </a:rPr>
              <a:t>Razvoj i testiranje rješenja</a:t>
            </a:r>
          </a:p>
          <a:p>
            <a:pPr marL="457200" lvl="0" indent="-342900" algn="l" rtl="0">
              <a:spcBef>
                <a:spcPts val="0"/>
              </a:spcBef>
              <a:spcAft>
                <a:spcPts val="0"/>
              </a:spcAft>
              <a:buSzPts val="1800"/>
              <a:buFont typeface="Calibri"/>
              <a:buChar char="●"/>
            </a:pPr>
            <a:r>
              <a:rPr lang="hr-HR" sz="1800" noProof="0" dirty="0">
                <a:latin typeface="Calibri"/>
                <a:ea typeface="Calibri"/>
                <a:cs typeface="Calibri"/>
                <a:sym typeface="Calibri"/>
              </a:rPr>
              <a:t>Nastavnici za obrazovanje budućnosti</a:t>
            </a:r>
          </a:p>
          <a:p>
            <a:pPr marL="457200" lvl="0" indent="-342900" algn="l" rtl="0">
              <a:spcBef>
                <a:spcPts val="0"/>
              </a:spcBef>
              <a:spcAft>
                <a:spcPts val="0"/>
              </a:spcAft>
              <a:buSzPts val="1800"/>
              <a:buFont typeface="Calibri"/>
              <a:buChar char="●"/>
            </a:pPr>
            <a:r>
              <a:rPr lang="hr-HR" sz="1800" noProof="0" dirty="0">
                <a:latin typeface="Calibri"/>
                <a:ea typeface="Calibri"/>
                <a:cs typeface="Calibri"/>
                <a:sym typeface="Calibri"/>
              </a:rPr>
              <a:t>Stručni rast tijekom karijere</a:t>
            </a:r>
          </a:p>
        </p:txBody>
      </p:sp>
      <p:sp>
        <p:nvSpPr>
          <p:cNvPr id="165" name="Google Shape;165;g3466ad0f535_1_0"/>
          <p:cNvSpPr txBox="1">
            <a:spLocks noGrp="1"/>
          </p:cNvSpPr>
          <p:nvPr>
            <p:ph type="body" idx="1"/>
          </p:nvPr>
        </p:nvSpPr>
        <p:spPr>
          <a:xfrm>
            <a:off x="97970" y="85467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hr-HR" noProof="0" dirty="0"/>
              <a:t>Definicija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g343c85d3a64_0_6"/>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rPr>
              <a:t>Uvod - Što je akcijsko istraživanje?</a:t>
            </a:r>
          </a:p>
        </p:txBody>
      </p:sp>
      <p:pic>
        <p:nvPicPr>
          <p:cNvPr id="171" name="Google Shape;171;g343c85d3a64_0_6"/>
          <p:cNvPicPr preferRelativeResize="0"/>
          <p:nvPr/>
        </p:nvPicPr>
        <p:blipFill>
          <a:blip r:embed="rId3">
            <a:alphaModFix/>
          </a:blip>
          <a:stretch>
            <a:fillRect/>
          </a:stretch>
        </p:blipFill>
        <p:spPr>
          <a:xfrm>
            <a:off x="3410650" y="4745025"/>
            <a:ext cx="1526293" cy="1926950"/>
          </a:xfrm>
          <a:prstGeom prst="rect">
            <a:avLst/>
          </a:prstGeom>
          <a:noFill/>
          <a:ln>
            <a:noFill/>
          </a:ln>
        </p:spPr>
      </p:pic>
      <p:pic>
        <p:nvPicPr>
          <p:cNvPr id="172" name="Google Shape;172;g343c85d3a64_0_6"/>
          <p:cNvPicPr preferRelativeResize="0"/>
          <p:nvPr/>
        </p:nvPicPr>
        <p:blipFill>
          <a:blip r:embed="rId4">
            <a:alphaModFix/>
          </a:blip>
          <a:stretch>
            <a:fillRect/>
          </a:stretch>
        </p:blipFill>
        <p:spPr>
          <a:xfrm>
            <a:off x="422400" y="1502050"/>
            <a:ext cx="1284626" cy="1926950"/>
          </a:xfrm>
          <a:prstGeom prst="rect">
            <a:avLst/>
          </a:prstGeom>
          <a:noFill/>
          <a:ln>
            <a:noFill/>
          </a:ln>
        </p:spPr>
      </p:pic>
      <p:sp>
        <p:nvSpPr>
          <p:cNvPr id="173" name="Google Shape;173;g343c85d3a64_0_6"/>
          <p:cNvSpPr txBox="1"/>
          <p:nvPr/>
        </p:nvSpPr>
        <p:spPr>
          <a:xfrm>
            <a:off x="2005150" y="1618175"/>
            <a:ext cx="1284600" cy="1694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hr-HR" b="1" noProof="0" dirty="0"/>
              <a:t>Kurt Lewin</a:t>
            </a:r>
          </a:p>
          <a:p>
            <a:pPr marL="0" lvl="0" indent="0" algn="l" rtl="0">
              <a:spcBef>
                <a:spcPts val="0"/>
              </a:spcBef>
              <a:spcAft>
                <a:spcPts val="0"/>
              </a:spcAft>
              <a:buNone/>
            </a:pPr>
            <a:r>
              <a:rPr lang="hr-HR" noProof="0" dirty="0"/>
              <a:t>začetnik</a:t>
            </a:r>
          </a:p>
        </p:txBody>
      </p:sp>
      <p:pic>
        <p:nvPicPr>
          <p:cNvPr id="174" name="Google Shape;174;g343c85d3a64_0_6"/>
          <p:cNvPicPr preferRelativeResize="0"/>
          <p:nvPr/>
        </p:nvPicPr>
        <p:blipFill rotWithShape="1">
          <a:blip r:embed="rId5">
            <a:alphaModFix/>
          </a:blip>
          <a:srcRect t="13269"/>
          <a:stretch/>
        </p:blipFill>
        <p:spPr>
          <a:xfrm>
            <a:off x="5737900" y="797450"/>
            <a:ext cx="1526300" cy="2962201"/>
          </a:xfrm>
          <a:prstGeom prst="rect">
            <a:avLst/>
          </a:prstGeom>
          <a:noFill/>
          <a:ln>
            <a:noFill/>
          </a:ln>
        </p:spPr>
      </p:pic>
      <p:sp>
        <p:nvSpPr>
          <p:cNvPr id="175" name="Google Shape;175;g343c85d3a64_0_6"/>
          <p:cNvSpPr txBox="1"/>
          <p:nvPr/>
        </p:nvSpPr>
        <p:spPr>
          <a:xfrm>
            <a:off x="4350425" y="922750"/>
            <a:ext cx="1526400" cy="1694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hr-HR" b="1" noProof="0" dirty="0"/>
              <a:t>S. </a:t>
            </a:r>
            <a:r>
              <a:rPr lang="hr-HR" b="1" noProof="0" dirty="0" err="1"/>
              <a:t>Kemmis</a:t>
            </a:r>
            <a:r>
              <a:rPr lang="hr-HR" b="1" noProof="0" dirty="0"/>
              <a:t> i R. </a:t>
            </a:r>
            <a:r>
              <a:rPr lang="hr-HR" b="1" noProof="0" dirty="0" err="1"/>
              <a:t>Mctaggart</a:t>
            </a:r>
            <a:endParaRPr lang="hr-HR" b="1" noProof="0" dirty="0"/>
          </a:p>
          <a:p>
            <a:pPr marL="0" lvl="0" indent="0" algn="l" rtl="0">
              <a:spcBef>
                <a:spcPts val="0"/>
              </a:spcBef>
              <a:spcAft>
                <a:spcPts val="0"/>
              </a:spcAft>
              <a:buNone/>
            </a:pPr>
            <a:r>
              <a:rPr lang="hr-HR" noProof="0" dirty="0"/>
              <a:t>Akcijsko istraživanje kao alat za</a:t>
            </a:r>
          </a:p>
          <a:p>
            <a:pPr marL="0" lvl="0" indent="0" algn="l" rtl="0">
              <a:spcBef>
                <a:spcPts val="0"/>
              </a:spcBef>
              <a:spcAft>
                <a:spcPts val="0"/>
              </a:spcAft>
              <a:buNone/>
            </a:pPr>
            <a:r>
              <a:rPr lang="hr-HR" noProof="0" dirty="0"/>
              <a:t>reformu školstva koju vode učitelji</a:t>
            </a:r>
          </a:p>
        </p:txBody>
      </p:sp>
      <p:pic>
        <p:nvPicPr>
          <p:cNvPr id="176" name="Google Shape;176;g343c85d3a64_0_6"/>
          <p:cNvPicPr preferRelativeResize="0"/>
          <p:nvPr/>
        </p:nvPicPr>
        <p:blipFill>
          <a:blip r:embed="rId6">
            <a:alphaModFix/>
          </a:blip>
          <a:stretch>
            <a:fillRect/>
          </a:stretch>
        </p:blipFill>
        <p:spPr>
          <a:xfrm>
            <a:off x="10324048" y="1823050"/>
            <a:ext cx="1718426" cy="1459999"/>
          </a:xfrm>
          <a:prstGeom prst="rect">
            <a:avLst/>
          </a:prstGeom>
          <a:noFill/>
          <a:ln>
            <a:noFill/>
          </a:ln>
        </p:spPr>
      </p:pic>
      <p:sp>
        <p:nvSpPr>
          <p:cNvPr id="177" name="Google Shape;177;g343c85d3a64_0_6"/>
          <p:cNvSpPr txBox="1"/>
          <p:nvPr/>
        </p:nvSpPr>
        <p:spPr>
          <a:xfrm>
            <a:off x="1884250" y="4745025"/>
            <a:ext cx="1526400" cy="1694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hr-HR" b="1" noProof="0" dirty="0"/>
              <a:t>Paulo </a:t>
            </a:r>
            <a:r>
              <a:rPr lang="hr-HR" b="1" noProof="0" dirty="0" err="1"/>
              <a:t>Freire</a:t>
            </a:r>
            <a:endParaRPr lang="hr-HR" b="1" noProof="0" dirty="0"/>
          </a:p>
          <a:p>
            <a:pPr marL="0" lvl="0" indent="0" algn="l" rtl="0">
              <a:spcBef>
                <a:spcPts val="0"/>
              </a:spcBef>
              <a:spcAft>
                <a:spcPts val="0"/>
              </a:spcAft>
              <a:buNone/>
            </a:pPr>
            <a:r>
              <a:rPr lang="hr-HR" noProof="0" dirty="0"/>
              <a:t>primijenjeno akcijsko istraživanje socijalne pravde, zajednice kao </a:t>
            </a:r>
            <a:r>
              <a:rPr lang="hr-HR" noProof="0" dirty="0" err="1"/>
              <a:t>suistraživači</a:t>
            </a:r>
            <a:endParaRPr lang="hr-HR" noProof="0" dirty="0"/>
          </a:p>
        </p:txBody>
      </p:sp>
      <p:pic>
        <p:nvPicPr>
          <p:cNvPr id="178" name="Google Shape;178;g343c85d3a64_0_6"/>
          <p:cNvPicPr preferRelativeResize="0"/>
          <p:nvPr/>
        </p:nvPicPr>
        <p:blipFill>
          <a:blip r:embed="rId7">
            <a:alphaModFix/>
          </a:blip>
          <a:stretch>
            <a:fillRect/>
          </a:stretch>
        </p:blipFill>
        <p:spPr>
          <a:xfrm>
            <a:off x="123750" y="3592488"/>
            <a:ext cx="11944501" cy="949012"/>
          </a:xfrm>
          <a:prstGeom prst="rect">
            <a:avLst/>
          </a:prstGeom>
          <a:noFill/>
          <a:ln>
            <a:noFill/>
          </a:ln>
        </p:spPr>
      </p:pic>
      <p:sp>
        <p:nvSpPr>
          <p:cNvPr id="179" name="Google Shape;179;g343c85d3a64_0_6"/>
          <p:cNvSpPr txBox="1"/>
          <p:nvPr/>
        </p:nvSpPr>
        <p:spPr>
          <a:xfrm>
            <a:off x="8797650" y="1588350"/>
            <a:ext cx="1526400" cy="200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hr-HR" b="1" noProof="0" dirty="0"/>
              <a:t>TINKER</a:t>
            </a:r>
          </a:p>
          <a:p>
            <a:pPr marL="0" lvl="0" indent="0" algn="l" rtl="0">
              <a:spcBef>
                <a:spcPts val="0"/>
              </a:spcBef>
              <a:spcAft>
                <a:spcPts val="0"/>
              </a:spcAft>
              <a:buNone/>
            </a:pPr>
            <a:r>
              <a:rPr lang="hr-HR" noProof="0" dirty="0"/>
              <a:t>Akcijsko istraživanje za poboljšanje nastavnih praksi putem autentičnog učenja i rodne uključivosti u informatičkom obrazovanju</a:t>
            </a:r>
          </a:p>
        </p:txBody>
      </p:sp>
      <p:sp>
        <p:nvSpPr>
          <p:cNvPr id="180" name="Google Shape;180;g343c85d3a64_0_6"/>
          <p:cNvSpPr txBox="1"/>
          <p:nvPr/>
        </p:nvSpPr>
        <p:spPr>
          <a:xfrm>
            <a:off x="5821043" y="4541500"/>
            <a:ext cx="1284600" cy="1694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hr-HR" b="1" noProof="0" dirty="0" err="1"/>
              <a:t>Bridget</a:t>
            </a:r>
            <a:r>
              <a:rPr lang="hr-HR" b="1" noProof="0" dirty="0"/>
              <a:t> </a:t>
            </a:r>
            <a:r>
              <a:rPr lang="hr-HR" b="1" noProof="0" dirty="0" err="1"/>
              <a:t>Somekh</a:t>
            </a:r>
            <a:endParaRPr lang="hr-HR" b="1" noProof="0" dirty="0"/>
          </a:p>
          <a:p>
            <a:pPr marL="0" lvl="0" indent="0" algn="l" rtl="0">
              <a:spcBef>
                <a:spcPts val="0"/>
              </a:spcBef>
              <a:spcAft>
                <a:spcPts val="0"/>
              </a:spcAft>
              <a:buNone/>
            </a:pPr>
            <a:r>
              <a:rPr lang="hr-HR" noProof="0" dirty="0"/>
              <a:t>pionirski je koristila akcijsko istraživanje kao sredstvo za integraciju tehnologije u učionicu</a:t>
            </a:r>
          </a:p>
        </p:txBody>
      </p:sp>
      <p:pic>
        <p:nvPicPr>
          <p:cNvPr id="181" name="Google Shape;181;g343c85d3a64_0_6"/>
          <p:cNvPicPr preferRelativeResize="0"/>
          <p:nvPr/>
        </p:nvPicPr>
        <p:blipFill>
          <a:blip r:embed="rId8">
            <a:alphaModFix/>
          </a:blip>
          <a:stretch>
            <a:fillRect/>
          </a:stretch>
        </p:blipFill>
        <p:spPr>
          <a:xfrm>
            <a:off x="7222250" y="4677084"/>
            <a:ext cx="1284625" cy="1830591"/>
          </a:xfrm>
          <a:prstGeom prst="rect">
            <a:avLst/>
          </a:prstGeom>
          <a:noFill/>
          <a:ln>
            <a:noFill/>
          </a:ln>
        </p:spPr>
      </p:pic>
      <p:sp>
        <p:nvSpPr>
          <p:cNvPr id="182" name="Google Shape;182;g343c85d3a64_0_6"/>
          <p:cNvSpPr txBox="1">
            <a:spLocks noGrp="1"/>
          </p:cNvSpPr>
          <p:nvPr>
            <p:ph type="body" idx="1"/>
          </p:nvPr>
        </p:nvSpPr>
        <p:spPr>
          <a:xfrm>
            <a:off x="97970" y="85467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hr-HR" noProof="0" dirty="0"/>
              <a:t>Povijesni pregled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25"/>
          <p:cNvSpPr txBox="1">
            <a:spLocks noGrp="1"/>
          </p:cNvSpPr>
          <p:nvPr>
            <p:ph type="title"/>
          </p:nvPr>
        </p:nvSpPr>
        <p:spPr>
          <a:xfrm>
            <a:off x="123745" y="78617"/>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hr-HR" sz="3600" noProof="0" dirty="0">
                <a:solidFill>
                  <a:srgbClr val="FFFFFF"/>
                </a:solidFill>
              </a:rPr>
              <a:t>Uvod - Što je akcijsko istraživanje?</a:t>
            </a:r>
          </a:p>
        </p:txBody>
      </p:sp>
      <p:pic>
        <p:nvPicPr>
          <p:cNvPr id="188" name="Google Shape;188;p25" descr="Here's a short description of action research.&#10;&#10;TRANSCRIPT:&#10;&#10;Teaching is a craft. It's both an art and a science, which is why great teachers always experiment and make tons of mistakes. &#10;&#10;But how do you know what's actually working?&#10;&#10;One option is action research. &#10;&#10;Here you can identify a question or problem, test out a strategy, gather data, and determine if it works. &#10;&#10;The end result is something dynamic, innovative, and tied directly to your classroom. &#10;&#10;Action research dissolves the barrier between participants and researchers. In other words, the teacher actively participates in the situation while conducting the research. &#10;&#10;There are many action research frameworks, but they generally follow a similar process:&#10;&#10;You start out in phase one, planning for research.&#10;&#10;Phase One: Planning for Research&#10;It starts with an inquiry process, where you define a specific research question. It needs to be something you can actually test. Next, you conduct a literature review to gain a deeper understanding of the related research. &#10;&#10;Finally, you move into the design process, where you determine your data methods, consider ethical issues, get required permissions, create deadlines and set up systems. &#10;&#10;This is where you engage in multiple cycles of experimentation and data collection. Your data collection might include qualitative data, like observations, artifacts, and interviews or quantitative data like rubric scores, surveys, or achievement data.&#10;&#10;Phase Three: Analysis&#10;You will often start by organizing data with charts or graphs and looking for trends. You might also discuss it with peers, free write in a journal, or create a cluster map before eventually writing out your results. &#10;&#10;Phase Four: Conclusion&#10;This is often where you share your research with the world and reflect on your own practice. This will ultimately lead to new questions . . . and the cycle will continue again as you refine your craft as a better, more creative teacher." title="What is Action Research? A Visual Explanation.">
            <a:hlinkClick r:id="rId3"/>
          </p:cNvPr>
          <p:cNvPicPr preferRelativeResize="0"/>
          <p:nvPr/>
        </p:nvPicPr>
        <p:blipFill>
          <a:blip r:embed="rId4">
            <a:alphaModFix/>
          </a:blip>
          <a:stretch>
            <a:fillRect/>
          </a:stretch>
        </p:blipFill>
        <p:spPr>
          <a:xfrm>
            <a:off x="2059825" y="1567025"/>
            <a:ext cx="8118125" cy="4566450"/>
          </a:xfrm>
          <a:prstGeom prst="rect">
            <a:avLst/>
          </a:prstGeom>
          <a:noFill/>
          <a:ln>
            <a:noFill/>
          </a:ln>
        </p:spPr>
      </p:pic>
      <p:sp>
        <p:nvSpPr>
          <p:cNvPr id="189" name="Google Shape;189;p25"/>
          <p:cNvSpPr txBox="1"/>
          <p:nvPr/>
        </p:nvSpPr>
        <p:spPr>
          <a:xfrm>
            <a:off x="915975" y="6270850"/>
            <a:ext cx="10334100" cy="587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hr-HR" noProof="0" dirty="0"/>
              <a:t>Što je akcijsko istraživanje? Vizualno objašnjenje. John Spencer </a:t>
            </a:r>
            <a:r>
              <a:rPr lang="hr-HR" i="1" noProof="0" dirty="0"/>
              <a:t>. </a:t>
            </a:r>
            <a:r>
              <a:rPr lang="hr-HR" u="sng" noProof="0" dirty="0">
                <a:solidFill>
                  <a:schemeClr val="hlink"/>
                </a:solidFill>
                <a:hlinkClick r:id="rId5"/>
              </a:rPr>
              <a:t>https://www.youtube.com/watch?v=Ov3F3pdhNkk </a:t>
            </a:r>
            <a:r>
              <a:rPr lang="hr-HR" noProof="0" dirty="0"/>
              <a:t>.</a:t>
            </a:r>
            <a:r>
              <a:rPr lang="hr-HR" i="1" noProof="0" dirty="0"/>
              <a:t> </a:t>
            </a:r>
          </a:p>
        </p:txBody>
      </p:sp>
      <p:sp>
        <p:nvSpPr>
          <p:cNvPr id="190" name="Google Shape;190;p25"/>
          <p:cNvSpPr txBox="1">
            <a:spLocks noGrp="1"/>
          </p:cNvSpPr>
          <p:nvPr>
            <p:ph type="body" idx="1"/>
          </p:nvPr>
        </p:nvSpPr>
        <p:spPr>
          <a:xfrm>
            <a:off x="123745" y="85467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hr-HR" noProof="0" dirty="0"/>
              <a:t>Video: Što je akcijsko istraživanje?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8"/>
                                        </p:tgtEl>
                                        <p:attrNameLst>
                                          <p:attrName>style.visibility</p:attrName>
                                        </p:attrNameLst>
                                      </p:cBhvr>
                                      <p:to>
                                        <p:strVal val="visible"/>
                                      </p:to>
                                    </p:set>
                                    <p:animEffect transition="in" filter="fade">
                                      <p:cBhvr>
                                        <p:cTn id="7" dur="1000"/>
                                        <p:tgtEl>
                                          <p:spTgt spid="1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g343c85d3a64_0_29"/>
          <p:cNvSpPr txBox="1"/>
          <p:nvPr/>
        </p:nvSpPr>
        <p:spPr>
          <a:xfrm>
            <a:off x="271525" y="1504425"/>
            <a:ext cx="5824500" cy="4237200"/>
          </a:xfrm>
          <a:prstGeom prst="rect">
            <a:avLst/>
          </a:prstGeom>
          <a:noFill/>
          <a:ln>
            <a:noFill/>
          </a:ln>
        </p:spPr>
        <p:txBody>
          <a:bodyPr spcFirstLastPara="1" wrap="square" lIns="91425" tIns="91425" rIns="91425" bIns="91425" anchor="t" anchorCtr="0">
            <a:noAutofit/>
          </a:bodyPr>
          <a:lstStyle/>
          <a:p>
            <a:pPr marL="457200" lvl="0" indent="-228600" algn="l" rtl="0">
              <a:lnSpc>
                <a:spcPct val="115000"/>
              </a:lnSpc>
              <a:spcBef>
                <a:spcPts val="1200"/>
              </a:spcBef>
              <a:spcAft>
                <a:spcPts val="0"/>
              </a:spcAft>
              <a:buNone/>
            </a:pPr>
            <a:r>
              <a:rPr lang="hr-HR" sz="2200" b="1" noProof="0" dirty="0">
                <a:solidFill>
                  <a:srgbClr val="404040"/>
                </a:solidFill>
                <a:latin typeface="Calibri"/>
                <a:ea typeface="Calibri"/>
                <a:cs typeface="Calibri"/>
                <a:sym typeface="Calibri"/>
              </a:rPr>
              <a:t>1-</a:t>
            </a:r>
            <a:r>
              <a:rPr lang="hr-HR" sz="2200" noProof="0" dirty="0">
                <a:solidFill>
                  <a:srgbClr val="404040"/>
                </a:solidFill>
                <a:latin typeface="Calibri"/>
                <a:ea typeface="Calibri"/>
                <a:cs typeface="Calibri"/>
                <a:sym typeface="Calibri"/>
              </a:rPr>
              <a:t> </a:t>
            </a:r>
            <a:r>
              <a:rPr lang="hr-HR" sz="2200" b="1" noProof="0" dirty="0">
                <a:solidFill>
                  <a:srgbClr val="404040"/>
                </a:solidFill>
                <a:latin typeface="Calibri"/>
                <a:ea typeface="Calibri"/>
                <a:cs typeface="Calibri"/>
                <a:sym typeface="Calibri"/>
              </a:rPr>
              <a:t>Identifikacija: </a:t>
            </a:r>
            <a:r>
              <a:rPr lang="hr-HR" sz="2200" noProof="0" dirty="0">
                <a:solidFill>
                  <a:srgbClr val="404040"/>
                </a:solidFill>
                <a:latin typeface="Calibri"/>
                <a:ea typeface="Calibri"/>
                <a:cs typeface="Calibri"/>
                <a:sym typeface="Calibri"/>
              </a:rPr>
              <a:t>identificiranje ili definiranje problema</a:t>
            </a:r>
          </a:p>
          <a:p>
            <a:pPr marL="457200" lvl="0" indent="-228600" algn="l" rtl="0">
              <a:lnSpc>
                <a:spcPct val="115000"/>
              </a:lnSpc>
              <a:spcBef>
                <a:spcPts val="1200"/>
              </a:spcBef>
              <a:spcAft>
                <a:spcPts val="0"/>
              </a:spcAft>
              <a:buNone/>
            </a:pPr>
            <a:r>
              <a:rPr lang="hr-HR" sz="2200" b="1" noProof="0" dirty="0">
                <a:solidFill>
                  <a:srgbClr val="404040"/>
                </a:solidFill>
                <a:latin typeface="Calibri"/>
                <a:ea typeface="Calibri"/>
                <a:cs typeface="Calibri"/>
                <a:sym typeface="Calibri"/>
              </a:rPr>
              <a:t>2 -</a:t>
            </a:r>
            <a:r>
              <a:rPr lang="hr-HR" sz="2200" noProof="0" dirty="0">
                <a:solidFill>
                  <a:srgbClr val="404040"/>
                </a:solidFill>
                <a:latin typeface="Calibri"/>
                <a:ea typeface="Calibri"/>
                <a:cs typeface="Calibri"/>
                <a:sym typeface="Calibri"/>
              </a:rPr>
              <a:t> </a:t>
            </a:r>
            <a:r>
              <a:rPr lang="hr-HR" sz="2200" b="1" noProof="0" dirty="0">
                <a:solidFill>
                  <a:srgbClr val="404040"/>
                </a:solidFill>
                <a:latin typeface="Calibri"/>
                <a:ea typeface="Calibri"/>
                <a:cs typeface="Calibri"/>
                <a:sym typeface="Calibri"/>
              </a:rPr>
              <a:t>Plan: </a:t>
            </a:r>
            <a:r>
              <a:rPr lang="hr-HR" sz="2200" noProof="0" dirty="0">
                <a:solidFill>
                  <a:srgbClr val="404040"/>
                </a:solidFill>
                <a:latin typeface="Calibri"/>
                <a:ea typeface="Calibri"/>
                <a:cs typeface="Calibri"/>
                <a:sym typeface="Calibri"/>
              </a:rPr>
              <a:t>razmatranje alternativnih postupaka za rješavanje problema</a:t>
            </a:r>
          </a:p>
          <a:p>
            <a:pPr marL="457200" lvl="0" indent="-228600" algn="l" rtl="0">
              <a:lnSpc>
                <a:spcPct val="115000"/>
              </a:lnSpc>
              <a:spcBef>
                <a:spcPts val="1200"/>
              </a:spcBef>
              <a:spcAft>
                <a:spcPts val="0"/>
              </a:spcAft>
              <a:buNone/>
            </a:pPr>
            <a:r>
              <a:rPr lang="hr-HR" sz="2200" b="1" noProof="0" dirty="0">
                <a:solidFill>
                  <a:srgbClr val="404040"/>
                </a:solidFill>
                <a:latin typeface="Calibri"/>
                <a:ea typeface="Calibri"/>
                <a:cs typeface="Calibri"/>
                <a:sym typeface="Calibri"/>
              </a:rPr>
              <a:t>3 - Djelovanje: </a:t>
            </a:r>
            <a:r>
              <a:rPr lang="hr-HR" sz="2200" noProof="0" dirty="0">
                <a:solidFill>
                  <a:srgbClr val="404040"/>
                </a:solidFill>
                <a:latin typeface="Calibri"/>
                <a:ea typeface="Calibri"/>
                <a:cs typeface="Calibri"/>
                <a:sym typeface="Calibri"/>
              </a:rPr>
              <a:t>odabir i provedba postupka</a:t>
            </a:r>
          </a:p>
          <a:p>
            <a:pPr marL="457200" lvl="0" indent="-228600" algn="l" rtl="0">
              <a:lnSpc>
                <a:spcPct val="115000"/>
              </a:lnSpc>
              <a:spcBef>
                <a:spcPts val="1200"/>
              </a:spcBef>
              <a:spcAft>
                <a:spcPts val="0"/>
              </a:spcAft>
              <a:buNone/>
            </a:pPr>
            <a:r>
              <a:rPr lang="hr-HR" sz="2200" b="1" noProof="0" dirty="0">
                <a:solidFill>
                  <a:srgbClr val="404040"/>
                </a:solidFill>
                <a:latin typeface="Calibri"/>
                <a:ea typeface="Calibri"/>
                <a:cs typeface="Calibri"/>
                <a:sym typeface="Calibri"/>
              </a:rPr>
              <a:t>4 -</a:t>
            </a:r>
            <a:r>
              <a:rPr lang="hr-HR" sz="2200" noProof="0" dirty="0">
                <a:solidFill>
                  <a:srgbClr val="404040"/>
                </a:solidFill>
                <a:latin typeface="Calibri"/>
                <a:ea typeface="Calibri"/>
                <a:cs typeface="Calibri"/>
                <a:sym typeface="Calibri"/>
              </a:rPr>
              <a:t> </a:t>
            </a:r>
            <a:r>
              <a:rPr lang="hr-HR" sz="2200" b="1" noProof="0" dirty="0">
                <a:solidFill>
                  <a:srgbClr val="404040"/>
                </a:solidFill>
                <a:latin typeface="Calibri"/>
                <a:ea typeface="Calibri"/>
                <a:cs typeface="Calibri"/>
                <a:sym typeface="Calibri"/>
              </a:rPr>
              <a:t>Promatrajte: </a:t>
            </a:r>
            <a:r>
              <a:rPr lang="hr-HR" sz="2200" noProof="0" dirty="0">
                <a:solidFill>
                  <a:srgbClr val="404040"/>
                </a:solidFill>
                <a:latin typeface="Calibri"/>
                <a:ea typeface="Calibri"/>
                <a:cs typeface="Calibri"/>
                <a:sym typeface="Calibri"/>
              </a:rPr>
              <a:t>prikupljanje i analiziranje podataka</a:t>
            </a:r>
          </a:p>
          <a:p>
            <a:pPr marL="457200" lvl="0" indent="-228600" algn="l" rtl="0">
              <a:lnSpc>
                <a:spcPct val="115000"/>
              </a:lnSpc>
              <a:spcBef>
                <a:spcPts val="1200"/>
              </a:spcBef>
              <a:spcAft>
                <a:spcPts val="0"/>
              </a:spcAft>
              <a:buNone/>
            </a:pPr>
            <a:r>
              <a:rPr lang="hr-HR" sz="2200" b="1" noProof="0" dirty="0">
                <a:solidFill>
                  <a:srgbClr val="404040"/>
                </a:solidFill>
                <a:latin typeface="Calibri"/>
                <a:ea typeface="Calibri"/>
                <a:cs typeface="Calibri"/>
                <a:sym typeface="Calibri"/>
              </a:rPr>
              <a:t>5 – Osvrt i reagiranje: </a:t>
            </a:r>
            <a:r>
              <a:rPr lang="hr-HR" sz="2200" noProof="0" dirty="0">
                <a:solidFill>
                  <a:srgbClr val="404040"/>
                </a:solidFill>
                <a:latin typeface="Calibri"/>
                <a:ea typeface="Calibri"/>
                <a:cs typeface="Calibri"/>
                <a:sym typeface="Calibri"/>
              </a:rPr>
              <a:t>procjena promjene i reagiranje ako je potrebno</a:t>
            </a:r>
            <a:endParaRPr lang="hr-HR" sz="2000" b="1" noProof="0" dirty="0">
              <a:solidFill>
                <a:srgbClr val="1D1D1B"/>
              </a:solidFill>
              <a:latin typeface="Calibri"/>
              <a:ea typeface="Calibri"/>
              <a:cs typeface="Calibri"/>
              <a:sym typeface="Calibri"/>
            </a:endParaRPr>
          </a:p>
        </p:txBody>
      </p:sp>
      <p:sp>
        <p:nvSpPr>
          <p:cNvPr id="196" name="Google Shape;196;g343c85d3a64_0_29"/>
          <p:cNvSpPr txBox="1">
            <a:spLocks noGrp="1"/>
          </p:cNvSpPr>
          <p:nvPr>
            <p:ph type="title"/>
          </p:nvPr>
        </p:nvSpPr>
        <p:spPr>
          <a:xfrm>
            <a:off x="123745" y="78617"/>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hr-HR" sz="3600" noProof="0" dirty="0">
                <a:solidFill>
                  <a:srgbClr val="FFFFFF"/>
                </a:solidFill>
              </a:rPr>
              <a:t>Uvod - Što je akcijsko istraživanje?</a:t>
            </a:r>
          </a:p>
        </p:txBody>
      </p:sp>
      <p:pic>
        <p:nvPicPr>
          <p:cNvPr id="197" name="Google Shape;197;g343c85d3a64_0_29"/>
          <p:cNvPicPr preferRelativeResize="0"/>
          <p:nvPr/>
        </p:nvPicPr>
        <p:blipFill rotWithShape="1">
          <a:blip r:embed="rId3">
            <a:alphaModFix/>
          </a:blip>
          <a:srcRect l="13897" t="-11344" r="13905" b="15933"/>
          <a:stretch/>
        </p:blipFill>
        <p:spPr>
          <a:xfrm>
            <a:off x="5538663" y="78617"/>
            <a:ext cx="6919163" cy="6858002"/>
          </a:xfrm>
          <a:prstGeom prst="rect">
            <a:avLst/>
          </a:prstGeom>
          <a:noFill/>
          <a:ln>
            <a:noFill/>
          </a:ln>
        </p:spPr>
      </p:pic>
      <p:cxnSp>
        <p:nvCxnSpPr>
          <p:cNvPr id="198" name="Google Shape;198;g343c85d3a64_0_29"/>
          <p:cNvCxnSpPr/>
          <p:nvPr/>
        </p:nvCxnSpPr>
        <p:spPr>
          <a:xfrm rot="10800000" flipH="1">
            <a:off x="7771400" y="3617775"/>
            <a:ext cx="2453700" cy="10500"/>
          </a:xfrm>
          <a:prstGeom prst="straightConnector1">
            <a:avLst/>
          </a:prstGeom>
          <a:noFill/>
          <a:ln w="19050" cap="flat" cmpd="sng">
            <a:solidFill>
              <a:schemeClr val="accent3"/>
            </a:solidFill>
            <a:prstDash val="solid"/>
            <a:round/>
            <a:headEnd type="none" w="med" len="med"/>
            <a:tailEnd type="stealth" w="med" len="med"/>
          </a:ln>
        </p:spPr>
      </p:cxnSp>
      <p:sp>
        <p:nvSpPr>
          <p:cNvPr id="199" name="Google Shape;199;g343c85d3a64_0_29"/>
          <p:cNvSpPr txBox="1">
            <a:spLocks noGrp="1"/>
          </p:cNvSpPr>
          <p:nvPr>
            <p:ph type="body" idx="1"/>
          </p:nvPr>
        </p:nvSpPr>
        <p:spPr>
          <a:xfrm>
            <a:off x="123745" y="87402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hr-HR" noProof="0" dirty="0"/>
              <a:t>Ciklus akcijskog istraživanja u 5 koraka</a:t>
            </a: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TotalTime>
  <Words>4217</Words>
  <Application>Microsoft Office PowerPoint</Application>
  <PresentationFormat>Widescreen</PresentationFormat>
  <Paragraphs>331</Paragraphs>
  <Slides>19</Slides>
  <Notes>19</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19</vt:i4>
      </vt:variant>
    </vt:vector>
  </HeadingPairs>
  <TitlesOfParts>
    <vt:vector size="27" baseType="lpstr">
      <vt:lpstr>Roboto</vt:lpstr>
      <vt:lpstr>Arial</vt:lpstr>
      <vt:lpstr>Open Sans</vt:lpstr>
      <vt:lpstr>Calibri</vt:lpstr>
      <vt:lpstr>CARDET Course template - Cover page</vt:lpstr>
      <vt:lpstr>CARDET Course template</vt:lpstr>
      <vt:lpstr>CARDET Course template - Cover page</vt:lpstr>
      <vt:lpstr>CARDET Course template</vt:lpstr>
      <vt:lpstr>WP3: Obučavanje učitelja za autentično i rodno uključivo informatičko obrazovanje</vt:lpstr>
      <vt:lpstr>Modul 7 - Akcijsko istraživanje- Učitelji kao sukreatori rješenja</vt:lpstr>
      <vt:lpstr>Ishodi učenja</vt:lpstr>
      <vt:lpstr>Sadržaj</vt:lpstr>
      <vt:lpstr>Uvod - Što je akcijsko istraživanje?</vt:lpstr>
      <vt:lpstr>Uvod - Što je akcijsko istraživanje?</vt:lpstr>
      <vt:lpstr>Uvod - Što je akcijsko istraživanje?</vt:lpstr>
      <vt:lpstr>Uvod - Što je akcijsko istraživanje?</vt:lpstr>
      <vt:lpstr>Uvod - Što je akcijsko istraživanje?</vt:lpstr>
      <vt:lpstr>Uvod - Što je akcijsko istraživanje?</vt:lpstr>
      <vt:lpstr>Identificiranje - Prepoznavanje izazova u učionici</vt:lpstr>
      <vt:lpstr>Prepoznavanje izazova u učionici</vt:lpstr>
      <vt:lpstr>Prepoznavanje izazova u učionici </vt:lpstr>
      <vt:lpstr>Prepoznavanje izazova u učionici</vt:lpstr>
      <vt:lpstr>Prepoznavanje izazova u učionici</vt:lpstr>
      <vt:lpstr>Prepoznavanje izazova u učionici</vt:lpstr>
      <vt:lpstr>Razmišljanje i zaključak</vt:lpstr>
      <vt:lpstr>Dodatni resursi</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Juraj Petrović</cp:lastModifiedBy>
  <cp:revision>2</cp:revision>
  <dcterms:created xsi:type="dcterms:W3CDTF">2014-07-11T09:12:14Z</dcterms:created>
  <dcterms:modified xsi:type="dcterms:W3CDTF">2025-07-22T12:16:58Z</dcterms:modified>
</cp:coreProperties>
</file>