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2" r:id="rId2"/>
    <p:sldMasterId id="2147483655" r:id="rId3"/>
    <p:sldMasterId id="2147483658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2192000" cy="6858000"/>
  <p:notesSz cx="6858000" cy="9144000"/>
  <p:embeddedFontLst>
    <p:embeddedFont>
      <p:font typeface="Open Sans" panose="020B060603050402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1" roundtripDataSignature="AMtx7mjnpiHZoaKcvaIlRAYYSwIX2FqY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AE3E4E-CDE3-4B85-8A0C-7BAB1B81BE09}" v="17" dt="2025-07-22T12:18:23.095"/>
  </p1510:revLst>
</p1510:revInfo>
</file>

<file path=ppt/tableStyles.xml><?xml version="1.0" encoding="utf-8"?>
<a:tblStyleLst xmlns:a="http://schemas.openxmlformats.org/drawingml/2006/main" def="{DDAF400C-53C5-452D-9C8D-CDF8B15540AE}">
  <a:tblStyle styleId="{DDAF400C-53C5-452D-9C8D-CDF8B15540A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2989" autoAdjust="0"/>
    <p:restoredTop sz="81871" autoAdjust="0"/>
  </p:normalViewPr>
  <p:slideViewPr>
    <p:cSldViewPr snapToGrid="0">
      <p:cViewPr varScale="1">
        <p:scale>
          <a:sx n="69" d="100"/>
          <a:sy n="69" d="100"/>
        </p:scale>
        <p:origin x="252" y="72"/>
      </p:cViewPr>
      <p:guideLst/>
    </p:cSldViewPr>
  </p:slideViewPr>
  <p:outlineViewPr>
    <p:cViewPr>
      <p:scale>
        <a:sx n="33" d="100"/>
        <a:sy n="33" d="100"/>
      </p:scale>
      <p:origin x="0" y="-9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customschemas.google.com/relationships/presentationmetadata" Target="meta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AFAE3E4E-CDE3-4B85-8A0C-7BAB1B81BE09}"/>
    <pc:docChg chg="undo custSel modSld modMainMaster">
      <pc:chgData name="Juraj Petrović" userId="0f0ce73e-f782-4785-b8cc-5840a43cb3e0" providerId="ADAL" clId="{AFAE3E4E-CDE3-4B85-8A0C-7BAB1B81BE09}" dt="2025-07-22T12:18:23.095" v="883"/>
      <pc:docMkLst>
        <pc:docMk/>
      </pc:docMkLst>
      <pc:sldChg chg="modSp mod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56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56"/>
            <ac:spMk id="113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56"/>
            <ac:spMk id="114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57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57"/>
            <ac:spMk id="119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57"/>
            <ac:spMk id="120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22T10:03:46.957" v="867" actId="20577"/>
        <pc:sldMkLst>
          <pc:docMk/>
          <pc:sldMk cId="0" sldId="258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58"/>
            <ac:spMk id="125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22T10:03:46.957" v="867" actId="20577"/>
          <ac:spMkLst>
            <pc:docMk/>
            <pc:sldMk cId="0" sldId="258"/>
            <ac:spMk id="126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22T10:33:24.398" v="871" actId="6549"/>
        <pc:sldMkLst>
          <pc:docMk/>
          <pc:sldMk cId="0" sldId="259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59"/>
            <ac:spMk id="132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22T10:33:24.398" v="871" actId="6549"/>
          <ac:spMkLst>
            <pc:docMk/>
            <pc:sldMk cId="0" sldId="259"/>
            <ac:spMk id="133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60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0"/>
            <ac:spMk id="138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0"/>
            <ac:spMk id="139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0"/>
            <ac:spMk id="140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0"/>
            <ac:spMk id="141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0"/>
            <ac:spMk id="142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0"/>
            <ac:spMk id="143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0"/>
            <ac:spMk id="144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0"/>
            <ac:spMk id="145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18T14:21:45.862" v="821" actId="20577"/>
        <pc:sldMkLst>
          <pc:docMk/>
          <pc:sldMk cId="0" sldId="261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1"/>
            <ac:spMk id="150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1"/>
            <ac:spMk id="151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1"/>
            <ac:spMk id="152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1"/>
            <ac:spMk id="153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1"/>
            <ac:spMk id="154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62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2"/>
            <ac:spMk id="159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2"/>
            <ac:spMk id="160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2"/>
            <ac:spMk id="161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63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3"/>
            <ac:spMk id="169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3"/>
            <ac:spMk id="170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3"/>
            <ac:spMk id="171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64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4"/>
            <ac:spMk id="176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4"/>
            <ac:spMk id="177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4"/>
            <ac:spMk id="178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4"/>
            <ac:spMk id="180" creationId="{00000000-0000-0000-0000-000000000000}"/>
          </ac:spMkLst>
        </pc:spChg>
        <pc:graphicFrameChg chg="modGraphic">
          <ac:chgData name="Juraj Petrović" userId="0f0ce73e-f782-4785-b8cc-5840a43cb3e0" providerId="ADAL" clId="{AFAE3E4E-CDE3-4B85-8A0C-7BAB1B81BE09}" dt="2025-07-18T14:18:08.542" v="802" actId="790"/>
          <ac:graphicFrameMkLst>
            <pc:docMk/>
            <pc:sldMk cId="0" sldId="264"/>
            <ac:graphicFrameMk id="179" creationId="{00000000-0000-0000-0000-000000000000}"/>
          </ac:graphicFrameMkLst>
        </pc:graphicFrameChg>
      </pc:sldChg>
      <pc:sldChg chg="modSp mod">
        <pc:chgData name="Juraj Petrović" userId="0f0ce73e-f782-4785-b8cc-5840a43cb3e0" providerId="ADAL" clId="{AFAE3E4E-CDE3-4B85-8A0C-7BAB1B81BE09}" dt="2025-07-18T14:18:39.643" v="811" actId="114"/>
        <pc:sldMkLst>
          <pc:docMk/>
          <pc:sldMk cId="0" sldId="265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5"/>
            <ac:spMk id="185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5"/>
            <ac:spMk id="186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5"/>
            <ac:spMk id="187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5"/>
            <ac:spMk id="189" creationId="{00000000-0000-0000-0000-000000000000}"/>
          </ac:spMkLst>
        </pc:spChg>
        <pc:graphicFrameChg chg="modGraphic">
          <ac:chgData name="Juraj Petrović" userId="0f0ce73e-f782-4785-b8cc-5840a43cb3e0" providerId="ADAL" clId="{AFAE3E4E-CDE3-4B85-8A0C-7BAB1B81BE09}" dt="2025-07-18T14:18:39.643" v="811" actId="114"/>
          <ac:graphicFrameMkLst>
            <pc:docMk/>
            <pc:sldMk cId="0" sldId="265"/>
            <ac:graphicFrameMk id="188" creationId="{00000000-0000-0000-0000-000000000000}"/>
          </ac:graphicFrameMkLst>
        </pc:graphicFrameChg>
      </pc:sldChg>
      <pc:sldChg chg="modSp mod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66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6"/>
            <ac:spMk id="194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6"/>
            <ac:spMk id="195" creationId="{00000000-0000-0000-0000-000000000000}"/>
          </ac:spMkLst>
        </pc:spChg>
      </pc:sldChg>
      <pc:sldChg chg="modSp mod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67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7"/>
            <ac:spMk id="201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7"/>
            <ac:spMk id="202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7"/>
            <ac:spMk id="203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7"/>
            <ac:spMk id="204" creationId="{00000000-0000-0000-0000-000000000000}"/>
          </ac:spMkLst>
        </pc:spChg>
        <pc:graphicFrameChg chg="mod modGraphic">
          <ac:chgData name="Juraj Petrović" userId="0f0ce73e-f782-4785-b8cc-5840a43cb3e0" providerId="ADAL" clId="{AFAE3E4E-CDE3-4B85-8A0C-7BAB1B81BE09}" dt="2025-07-18T14:18:08.542" v="802" actId="790"/>
          <ac:graphicFrameMkLst>
            <pc:docMk/>
            <pc:sldMk cId="0" sldId="267"/>
            <ac:graphicFrameMk id="205" creationId="{00000000-0000-0000-0000-000000000000}"/>
          </ac:graphicFrameMkLst>
        </pc:graphicFrameChg>
      </pc:sldChg>
      <pc:sldChg chg="modSp mod modNotesTx">
        <pc:chgData name="Juraj Petrović" userId="0f0ce73e-f782-4785-b8cc-5840a43cb3e0" providerId="ADAL" clId="{AFAE3E4E-CDE3-4B85-8A0C-7BAB1B81BE09}" dt="2025-07-18T14:22:53.254" v="837" actId="1036"/>
        <pc:sldMkLst>
          <pc:docMk/>
          <pc:sldMk cId="0" sldId="268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8"/>
            <ac:spMk id="210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22:27.915" v="826" actId="20577"/>
          <ac:spMkLst>
            <pc:docMk/>
            <pc:sldMk cId="0" sldId="268"/>
            <ac:spMk id="211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8"/>
            <ac:spMk id="212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22:53.254" v="837" actId="1036"/>
          <ac:spMkLst>
            <pc:docMk/>
            <pc:sldMk cId="0" sldId="268"/>
            <ac:spMk id="214" creationId="{00000000-0000-0000-0000-000000000000}"/>
          </ac:spMkLst>
        </pc:spChg>
        <pc:graphicFrameChg chg="modGraphic">
          <ac:chgData name="Juraj Petrović" userId="0f0ce73e-f782-4785-b8cc-5840a43cb3e0" providerId="ADAL" clId="{AFAE3E4E-CDE3-4B85-8A0C-7BAB1B81BE09}" dt="2025-07-18T14:18:08.542" v="802" actId="790"/>
          <ac:graphicFrameMkLst>
            <pc:docMk/>
            <pc:sldMk cId="0" sldId="268"/>
            <ac:graphicFrameMk id="213" creationId="{00000000-0000-0000-0000-000000000000}"/>
          </ac:graphicFrameMkLst>
        </pc:graphicFrameChg>
      </pc:sldChg>
      <pc:sldChg chg="modSp mod modNotesTx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69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9"/>
            <ac:spMk id="219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9"/>
            <ac:spMk id="220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69"/>
            <ac:spMk id="222" creationId="{00000000-0000-0000-0000-000000000000}"/>
          </ac:spMkLst>
        </pc:spChg>
        <pc:graphicFrameChg chg="modGraphic">
          <ac:chgData name="Juraj Petrović" userId="0f0ce73e-f782-4785-b8cc-5840a43cb3e0" providerId="ADAL" clId="{AFAE3E4E-CDE3-4B85-8A0C-7BAB1B81BE09}" dt="2025-07-18T14:18:08.542" v="802" actId="790"/>
          <ac:graphicFrameMkLst>
            <pc:docMk/>
            <pc:sldMk cId="0" sldId="269"/>
            <ac:graphicFrameMk id="221" creationId="{00000000-0000-0000-0000-000000000000}"/>
          </ac:graphicFrameMkLst>
        </pc:graphicFrameChg>
      </pc:sldChg>
      <pc:sldChg chg="modSp mod modNotesTx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70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70"/>
            <ac:spMk id="227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70"/>
            <ac:spMk id="228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71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71"/>
            <ac:spMk id="235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71"/>
            <ac:spMk id="236" creationId="{00000000-0000-0000-0000-000000000000}"/>
          </ac:spMkLst>
        </pc:spChg>
      </pc:sldChg>
      <pc:sldChg chg="modSp mod modNotesTx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72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72"/>
            <ac:spMk id="241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72"/>
            <ac:spMk id="242" creationId="{00000000-0000-0000-0000-000000000000}"/>
          </ac:spMkLst>
        </pc:spChg>
      </pc:sldChg>
      <pc:sldChg chg="modSp mod">
        <pc:chgData name="Juraj Petrović" userId="0f0ce73e-f782-4785-b8cc-5840a43cb3e0" providerId="ADAL" clId="{AFAE3E4E-CDE3-4B85-8A0C-7BAB1B81BE09}" dt="2025-07-18T14:18:08.542" v="802" actId="790"/>
        <pc:sldMkLst>
          <pc:docMk/>
          <pc:sldMk cId="0" sldId="273"/>
        </pc:sldMkLst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73"/>
            <ac:spMk id="258" creationId="{00000000-0000-0000-0000-000000000000}"/>
          </ac:spMkLst>
        </pc:spChg>
        <pc:spChg chg="mod">
          <ac:chgData name="Juraj Petrović" userId="0f0ce73e-f782-4785-b8cc-5840a43cb3e0" providerId="ADAL" clId="{AFAE3E4E-CDE3-4B85-8A0C-7BAB1B81BE09}" dt="2025-07-18T14:18:08.542" v="802" actId="790"/>
          <ac:spMkLst>
            <pc:docMk/>
            <pc:sldMk cId="0" sldId="273"/>
            <ac:spMk id="260" creationId="{00000000-0000-0000-0000-000000000000}"/>
          </ac:spMkLst>
        </pc:spChg>
      </pc:sldChg>
      <pc:sldMasterChg chg="modSldLayout">
        <pc:chgData name="Juraj Petrović" userId="0f0ce73e-f782-4785-b8cc-5840a43cb3e0" providerId="ADAL" clId="{AFAE3E4E-CDE3-4B85-8A0C-7BAB1B81BE09}" dt="2025-07-22T12:18:09.941" v="880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AFAE3E4E-CDE3-4B85-8A0C-7BAB1B81BE09}" dt="2025-07-22T12:18:03.737" v="878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AFAE3E4E-CDE3-4B85-8A0C-7BAB1B81BE09}" dt="2025-07-22T12:18:03.737" v="878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AFAE3E4E-CDE3-4B85-8A0C-7BAB1B81BE09}" dt="2025-07-22T12:17:55.792" v="877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AFAE3E4E-CDE3-4B85-8A0C-7BAB1B81BE09}" dt="2025-07-22T12:18:06.726" v="879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AFAE3E4E-CDE3-4B85-8A0C-7BAB1B81BE09}" dt="2025-07-22T12:18:06.726" v="879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AFAE3E4E-CDE3-4B85-8A0C-7BAB1B81BE09}" dt="2025-07-22T12:17:51.281" v="876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AFAE3E4E-CDE3-4B85-8A0C-7BAB1B81BE09}" dt="2025-07-22T12:18:09.941" v="880"/>
          <pc:sldLayoutMkLst>
            <pc:docMk/>
            <pc:sldMasterMk cId="0" sldId="2147483648"/>
            <pc:sldLayoutMk cId="0" sldId="2147483651"/>
          </pc:sldLayoutMkLst>
          <pc:spChg chg="mod">
            <ac:chgData name="Juraj Petrović" userId="0f0ce73e-f782-4785-b8cc-5840a43cb3e0" providerId="ADAL" clId="{AFAE3E4E-CDE3-4B85-8A0C-7BAB1B81BE09}" dt="2025-07-22T12:18:09.941" v="880"/>
            <ac:spMkLst>
              <pc:docMk/>
              <pc:sldMasterMk cId="0" sldId="2147483648"/>
              <pc:sldLayoutMk cId="0" sldId="2147483651"/>
              <ac:spMk id="37" creationId="{00000000-0000-0000-0000-000000000000}"/>
            </ac:spMkLst>
          </pc:spChg>
          <pc:picChg chg="mod">
            <ac:chgData name="Juraj Petrović" userId="0f0ce73e-f782-4785-b8cc-5840a43cb3e0" providerId="ADAL" clId="{AFAE3E4E-CDE3-4B85-8A0C-7BAB1B81BE09}" dt="2025-07-22T12:17:47.435" v="875" actId="14826"/>
            <ac:picMkLst>
              <pc:docMk/>
              <pc:sldMasterMk cId="0" sldId="2147483648"/>
              <pc:sldLayoutMk cId="0" sldId="2147483651"/>
              <ac:picMk id="36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AFAE3E4E-CDE3-4B85-8A0C-7BAB1B81BE09}" dt="2025-07-22T12:18:19.164" v="882"/>
        <pc:sldMasterMkLst>
          <pc:docMk/>
          <pc:sldMasterMk cId="0" sldId="2147483655"/>
        </pc:sldMasterMkLst>
        <pc:sldLayoutChg chg="modSp mod">
          <pc:chgData name="Juraj Petrović" userId="0f0ce73e-f782-4785-b8cc-5840a43cb3e0" providerId="ADAL" clId="{AFAE3E4E-CDE3-4B85-8A0C-7BAB1B81BE09}" dt="2025-07-22T12:18:16.283" v="881"/>
          <pc:sldLayoutMkLst>
            <pc:docMk/>
            <pc:sldMasterMk cId="0" sldId="2147483655"/>
            <pc:sldLayoutMk cId="0" sldId="2147483656"/>
          </pc:sldLayoutMkLst>
          <pc:spChg chg="mod">
            <ac:chgData name="Juraj Petrović" userId="0f0ce73e-f782-4785-b8cc-5840a43cb3e0" providerId="ADAL" clId="{AFAE3E4E-CDE3-4B85-8A0C-7BAB1B81BE09}" dt="2025-07-22T12:18:16.283" v="881"/>
            <ac:spMkLst>
              <pc:docMk/>
              <pc:sldMasterMk cId="0" sldId="2147483655"/>
              <pc:sldLayoutMk cId="0" sldId="2147483656"/>
              <ac:spMk id="71" creationId="{00000000-0000-0000-0000-000000000000}"/>
            </ac:spMkLst>
          </pc:spChg>
          <pc:picChg chg="mod">
            <ac:chgData name="Juraj Petrović" userId="0f0ce73e-f782-4785-b8cc-5840a43cb3e0" providerId="ADAL" clId="{AFAE3E4E-CDE3-4B85-8A0C-7BAB1B81BE09}" dt="2025-07-22T12:17:29.200" v="872" actId="14826"/>
            <ac:picMkLst>
              <pc:docMk/>
              <pc:sldMasterMk cId="0" sldId="2147483655"/>
              <pc:sldLayoutMk cId="0" sldId="2147483656"/>
              <ac:picMk id="70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AFAE3E4E-CDE3-4B85-8A0C-7BAB1B81BE09}" dt="2025-07-22T12:18:19.164" v="882"/>
          <pc:sldLayoutMkLst>
            <pc:docMk/>
            <pc:sldMasterMk cId="0" sldId="2147483655"/>
            <pc:sldLayoutMk cId="0" sldId="2147483657"/>
          </pc:sldLayoutMkLst>
          <pc:spChg chg="mod">
            <ac:chgData name="Juraj Petrović" userId="0f0ce73e-f782-4785-b8cc-5840a43cb3e0" providerId="ADAL" clId="{AFAE3E4E-CDE3-4B85-8A0C-7BAB1B81BE09}" dt="2025-07-22T12:18:19.164" v="882"/>
            <ac:spMkLst>
              <pc:docMk/>
              <pc:sldMasterMk cId="0" sldId="2147483655"/>
              <pc:sldLayoutMk cId="0" sldId="2147483657"/>
              <ac:spMk id="82" creationId="{00000000-0000-0000-0000-000000000000}"/>
            </ac:spMkLst>
          </pc:spChg>
          <pc:picChg chg="mod">
            <ac:chgData name="Juraj Petrović" userId="0f0ce73e-f782-4785-b8cc-5840a43cb3e0" providerId="ADAL" clId="{AFAE3E4E-CDE3-4B85-8A0C-7BAB1B81BE09}" dt="2025-07-22T12:17:39.800" v="874" actId="14826"/>
            <ac:picMkLst>
              <pc:docMk/>
              <pc:sldMasterMk cId="0" sldId="2147483655"/>
              <pc:sldLayoutMk cId="0" sldId="2147483657"/>
              <ac:picMk id="81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AFAE3E4E-CDE3-4B85-8A0C-7BAB1B81BE09}" dt="2025-07-22T12:18:23.095" v="883"/>
        <pc:sldMasterMkLst>
          <pc:docMk/>
          <pc:sldMasterMk cId="0" sldId="2147483658"/>
        </pc:sldMasterMkLst>
        <pc:sldLayoutChg chg="modSp mod">
          <pc:chgData name="Juraj Petrović" userId="0f0ce73e-f782-4785-b8cc-5840a43cb3e0" providerId="ADAL" clId="{AFAE3E4E-CDE3-4B85-8A0C-7BAB1B81BE09}" dt="2025-07-22T12:18:23.095" v="883"/>
          <pc:sldLayoutMkLst>
            <pc:docMk/>
            <pc:sldMasterMk cId="0" sldId="2147483658"/>
            <pc:sldLayoutMk cId="0" sldId="2147483660"/>
          </pc:sldLayoutMkLst>
          <pc:spChg chg="mod">
            <ac:chgData name="Juraj Petrović" userId="0f0ce73e-f782-4785-b8cc-5840a43cb3e0" providerId="ADAL" clId="{AFAE3E4E-CDE3-4B85-8A0C-7BAB1B81BE09}" dt="2025-07-22T12:18:23.095" v="883"/>
            <ac:spMkLst>
              <pc:docMk/>
              <pc:sldMasterMk cId="0" sldId="2147483658"/>
              <pc:sldLayoutMk cId="0" sldId="2147483660"/>
              <ac:spMk id="95" creationId="{00000000-0000-0000-0000-000000000000}"/>
            </ac:spMkLst>
          </pc:spChg>
          <pc:picChg chg="mod">
            <ac:chgData name="Juraj Petrović" userId="0f0ce73e-f782-4785-b8cc-5840a43cb3e0" providerId="ADAL" clId="{AFAE3E4E-CDE3-4B85-8A0C-7BAB1B81BE09}" dt="2025-07-22T12:17:35.382" v="873" actId="14826"/>
            <ac:picMkLst>
              <pc:docMk/>
              <pc:sldMasterMk cId="0" sldId="2147483658"/>
              <pc:sldLayoutMk cId="0" sldId="2147483660"/>
              <ac:picMk id="94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556a82191b_1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g3556a82191b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i="1" dirty="0">
                <a:solidFill>
                  <a:srgbClr val="404040"/>
                </a:solidFill>
              </a:rPr>
              <a:t>Ova </a:t>
            </a:r>
            <a:r>
              <a:rPr lang="en-US" i="1" dirty="0" err="1">
                <a:solidFill>
                  <a:srgbClr val="404040"/>
                </a:solidFill>
              </a:rPr>
              <a:t>Prikaznica</a:t>
            </a:r>
            <a:r>
              <a:rPr lang="hr" i="1" dirty="0">
                <a:solidFill>
                  <a:srgbClr val="404040"/>
                </a:solidFill>
              </a:rPr>
              <a:t>, kao i prethodne, omogućuje vam da krenete od izazova – djevojke koje se isključuju tijekom natjecateljskih izazova u kodiranju – i istražite različite moguće strategije za rješavanje izazova.</a:t>
            </a:r>
            <a:endParaRPr b="1" i="0" dirty="0">
              <a:solidFill>
                <a:srgbClr val="404040"/>
              </a:solidFill>
            </a:endParaRPr>
          </a:p>
          <a:p>
            <a:r>
              <a:rPr lang="en-US" b="1" dirty="0" err="1"/>
              <a:t>Strategija</a:t>
            </a:r>
            <a:r>
              <a:rPr lang="en-US" b="1" dirty="0"/>
              <a:t> 3: </a:t>
            </a:r>
            <a:r>
              <a:rPr lang="en-US" b="1" dirty="0" err="1"/>
              <a:t>Prilagođena</a:t>
            </a:r>
            <a:r>
              <a:rPr lang="en-US" b="1" dirty="0"/>
              <a:t> </a:t>
            </a:r>
            <a:r>
              <a:rPr lang="en-US" b="1" dirty="0" err="1"/>
              <a:t>procjena</a:t>
            </a:r>
            <a:r>
              <a:rPr lang="en-US" b="1" dirty="0"/>
              <a:t> </a:t>
            </a:r>
            <a:r>
              <a:rPr lang="en-US" b="1" dirty="0" err="1"/>
              <a:t>znanja</a:t>
            </a:r>
            <a:endParaRPr lang="en-US" b="1" dirty="0"/>
          </a:p>
          <a:p>
            <a:r>
              <a:rPr lang="en-US" b="1" dirty="0" err="1"/>
              <a:t>Redizajnirajte</a:t>
            </a:r>
            <a:r>
              <a:rPr lang="en-US" b="1" dirty="0"/>
              <a:t> </a:t>
            </a:r>
            <a:r>
              <a:rPr lang="en-US" b="1" dirty="0" err="1"/>
              <a:t>kriterije</a:t>
            </a:r>
            <a:r>
              <a:rPr lang="en-US" b="1" dirty="0"/>
              <a:t> </a:t>
            </a:r>
            <a:r>
              <a:rPr lang="en-US" b="1" dirty="0" err="1"/>
              <a:t>ocjenjivanja</a:t>
            </a:r>
            <a:r>
              <a:rPr lang="en-US" b="1" dirty="0"/>
              <a:t> </a:t>
            </a:r>
            <a:r>
              <a:rPr lang="en-US" b="1" dirty="0" err="1"/>
              <a:t>kako</a:t>
            </a:r>
            <a:r>
              <a:rPr lang="en-US" b="1" dirty="0"/>
              <a:t> </a:t>
            </a:r>
            <a:r>
              <a:rPr lang="en-US" b="1" dirty="0" err="1"/>
              <a:t>biste</a:t>
            </a:r>
            <a:r>
              <a:rPr lang="en-US" b="1" dirty="0"/>
              <a:t> </a:t>
            </a:r>
            <a:r>
              <a:rPr lang="en-US" b="1" dirty="0" err="1"/>
              <a:t>naglasili</a:t>
            </a:r>
            <a:r>
              <a:rPr lang="en-US" b="1" dirty="0"/>
              <a:t> </a:t>
            </a:r>
            <a:r>
              <a:rPr lang="en-US" b="1" dirty="0" err="1"/>
              <a:t>suradnju</a:t>
            </a:r>
            <a:r>
              <a:rPr lang="en-US" b="1" dirty="0"/>
              <a:t>, </a:t>
            </a:r>
            <a:r>
              <a:rPr lang="en-US" b="1" dirty="0" err="1"/>
              <a:t>kreativnost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napredak</a:t>
            </a:r>
            <a:r>
              <a:rPr lang="en-US" b="1" dirty="0"/>
              <a:t> </a:t>
            </a:r>
            <a:r>
              <a:rPr lang="en-US" b="1" dirty="0" err="1"/>
              <a:t>umjesto</a:t>
            </a:r>
            <a:r>
              <a:rPr lang="en-US" b="1" dirty="0"/>
              <a:t> </a:t>
            </a:r>
            <a:r>
              <a:rPr lang="en-US" b="1" dirty="0" err="1"/>
              <a:t>brzine</a:t>
            </a:r>
            <a:r>
              <a:rPr lang="en-US" b="1" dirty="0"/>
              <a:t> </a:t>
            </a:r>
            <a:r>
              <a:rPr lang="en-US" b="1" dirty="0" err="1"/>
              <a:t>ili</a:t>
            </a:r>
            <a:r>
              <a:rPr lang="en-US" b="1" dirty="0"/>
              <a:t> </a:t>
            </a:r>
            <a:r>
              <a:rPr lang="en-US" b="1" dirty="0" err="1"/>
              <a:t>natjecanja</a:t>
            </a:r>
            <a:br>
              <a:rPr lang="en-US" dirty="0"/>
            </a:br>
            <a:r>
              <a:rPr lang="en-US" i="1" dirty="0"/>
              <a:t>(</a:t>
            </a:r>
            <a:r>
              <a:rPr lang="en-US" i="1" dirty="0" err="1"/>
              <a:t>npr</a:t>
            </a:r>
            <a:r>
              <a:rPr lang="en-US" i="1" dirty="0"/>
              <a:t>. </a:t>
            </a:r>
            <a:r>
              <a:rPr lang="en-US" i="1" dirty="0" err="1"/>
              <a:t>testovi</a:t>
            </a:r>
            <a:r>
              <a:rPr lang="en-US" i="1" dirty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vrijeme</a:t>
            </a:r>
            <a:r>
              <a:rPr lang="en-US" i="1" dirty="0"/>
              <a:t>, </a:t>
            </a:r>
            <a:r>
              <a:rPr lang="en-US" i="1" dirty="0" err="1"/>
              <a:t>nagrade</a:t>
            </a:r>
            <a:r>
              <a:rPr lang="en-US" i="1" dirty="0"/>
              <a:t> za “</a:t>
            </a:r>
            <a:r>
              <a:rPr lang="en-US" i="1" dirty="0" err="1"/>
              <a:t>prvog</a:t>
            </a:r>
            <a:r>
              <a:rPr lang="en-US" i="1" dirty="0"/>
              <a:t> koji </a:t>
            </a:r>
            <a:r>
              <a:rPr lang="en-US" i="1" dirty="0" err="1"/>
              <a:t>završi</a:t>
            </a:r>
            <a:r>
              <a:rPr lang="en-US" i="1" dirty="0"/>
              <a:t>”)</a:t>
            </a:r>
            <a:endParaRPr lang="en-US" dirty="0"/>
          </a:p>
          <a:p>
            <a:r>
              <a:rPr lang="en-US" b="1" dirty="0"/>
              <a:t>Kako </a:t>
            </a:r>
            <a:r>
              <a:rPr lang="en-US" b="1" dirty="0" err="1"/>
              <a:t>doprinosi</a:t>
            </a:r>
            <a:r>
              <a:rPr lang="en-US" b="1" dirty="0"/>
              <a:t> inkluzivnosti:</a:t>
            </a:r>
          </a:p>
          <a:p>
            <a:r>
              <a:rPr lang="en-US" dirty="0" err="1"/>
              <a:t>Tradicionalne</a:t>
            </a:r>
            <a:r>
              <a:rPr lang="en-US" dirty="0"/>
              <a:t> </a:t>
            </a:r>
            <a:r>
              <a:rPr lang="en-US" dirty="0" err="1"/>
              <a:t>procjene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vježbe</a:t>
            </a:r>
            <a:r>
              <a:rPr lang="en-US" dirty="0"/>
              <a:t> </a:t>
            </a:r>
            <a:r>
              <a:rPr lang="en-US" dirty="0" err="1"/>
              <a:t>kodiranja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brzinu</a:t>
            </a:r>
            <a:r>
              <a:rPr lang="en-US" dirty="0"/>
              <a:t>) </a:t>
            </a:r>
            <a:r>
              <a:rPr lang="en-US" dirty="0" err="1"/>
              <a:t>pogoduju</a:t>
            </a:r>
            <a:r>
              <a:rPr lang="en-US" dirty="0"/>
              <a:t> </a:t>
            </a:r>
            <a:r>
              <a:rPr lang="en-US" dirty="0" err="1"/>
              <a:t>učenicima</a:t>
            </a:r>
            <a:r>
              <a:rPr lang="en-US" dirty="0"/>
              <a:t> koji </a:t>
            </a:r>
            <a:r>
              <a:rPr lang="en-US" dirty="0" err="1"/>
              <a:t>rade</a:t>
            </a:r>
            <a:r>
              <a:rPr lang="en-US" dirty="0"/>
              <a:t> </a:t>
            </a:r>
            <a:r>
              <a:rPr lang="en-US" dirty="0" err="1"/>
              <a:t>brzo</a:t>
            </a:r>
            <a:r>
              <a:rPr lang="en-US" dirty="0"/>
              <a:t>, a </a:t>
            </a:r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stavljaju</a:t>
            </a:r>
            <a:r>
              <a:rPr lang="en-US" dirty="0"/>
              <a:t> u </a:t>
            </a:r>
            <a:r>
              <a:rPr lang="en-US" dirty="0" err="1"/>
              <a:t>nepovoljan</a:t>
            </a:r>
            <a:r>
              <a:rPr lang="en-US" dirty="0"/>
              <a:t> </a:t>
            </a:r>
            <a:r>
              <a:rPr lang="en-US" dirty="0" err="1"/>
              <a:t>položaj</a:t>
            </a:r>
            <a:r>
              <a:rPr lang="en-US" dirty="0"/>
              <a:t> one koji </a:t>
            </a:r>
            <a:r>
              <a:rPr lang="en-US" dirty="0" err="1"/>
              <a:t>dublje</a:t>
            </a:r>
            <a:r>
              <a:rPr lang="en-US" dirty="0"/>
              <a:t> </a:t>
            </a:r>
            <a:r>
              <a:rPr lang="en-US" dirty="0" err="1"/>
              <a:t>promišljaju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vole </a:t>
            </a:r>
            <a:r>
              <a:rPr lang="en-US" dirty="0" err="1"/>
              <a:t>surađivati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Koristite</a:t>
            </a:r>
            <a:r>
              <a:rPr lang="en-US" dirty="0"/>
              <a:t> </a:t>
            </a:r>
            <a:r>
              <a:rPr lang="en-US" dirty="0" err="1"/>
              <a:t>rubrike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vrednuju</a:t>
            </a:r>
            <a:r>
              <a:rPr lang="en-US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proces</a:t>
            </a:r>
            <a:r>
              <a:rPr lang="en-US" dirty="0"/>
              <a:t> rada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timski</a:t>
            </a:r>
            <a:r>
              <a:rPr lang="en-US" dirty="0"/>
              <a:t> rad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iteraciju</a:t>
            </a:r>
            <a:r>
              <a:rPr lang="en-US" dirty="0"/>
              <a:t> (</a:t>
            </a:r>
            <a:r>
              <a:rPr lang="en-US" dirty="0" err="1"/>
              <a:t>postupno</a:t>
            </a:r>
            <a:r>
              <a:rPr lang="en-US" dirty="0"/>
              <a:t> </a:t>
            </a:r>
            <a:r>
              <a:rPr lang="en-US" dirty="0" err="1"/>
              <a:t>poboljšavanje</a:t>
            </a:r>
            <a:r>
              <a:rPr lang="en-US" dirty="0"/>
              <a:t>)</a:t>
            </a:r>
          </a:p>
          <a:p>
            <a:r>
              <a:rPr lang="en-US" dirty="0" err="1"/>
              <a:t>Rodno</a:t>
            </a:r>
            <a:r>
              <a:rPr lang="en-US" dirty="0"/>
              <a:t> </a:t>
            </a:r>
            <a:r>
              <a:rPr lang="en-US" dirty="0" err="1"/>
              <a:t>obilježeni</a:t>
            </a:r>
            <a:r>
              <a:rPr lang="en-US" dirty="0"/>
              <a:t> </a:t>
            </a:r>
            <a:r>
              <a:rPr lang="en-US" dirty="0" err="1"/>
              <a:t>stereotipi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„</a:t>
            </a:r>
            <a:r>
              <a:rPr lang="en-US" dirty="0" err="1"/>
              <a:t>dječaci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prirodno</a:t>
            </a:r>
            <a:r>
              <a:rPr lang="en-US" dirty="0"/>
              <a:t> </a:t>
            </a:r>
            <a:r>
              <a:rPr lang="en-US" dirty="0" err="1"/>
              <a:t>bolji</a:t>
            </a:r>
            <a:r>
              <a:rPr lang="en-US" dirty="0"/>
              <a:t> u </a:t>
            </a:r>
            <a:r>
              <a:rPr lang="en-US" dirty="0" err="1"/>
              <a:t>informatici</a:t>
            </a:r>
            <a:r>
              <a:rPr lang="en-US" dirty="0"/>
              <a:t>“) </a:t>
            </a:r>
            <a:r>
              <a:rPr lang="en-US" dirty="0" err="1"/>
              <a:t>posebno</a:t>
            </a:r>
            <a:r>
              <a:rPr lang="en-US" dirty="0"/>
              <a:t> se </a:t>
            </a:r>
            <a:r>
              <a:rPr lang="en-US" dirty="0" err="1"/>
              <a:t>naglašavaju</a:t>
            </a:r>
            <a:r>
              <a:rPr lang="en-US" dirty="0"/>
              <a:t> u </a:t>
            </a:r>
            <a:r>
              <a:rPr lang="en-US" dirty="0" err="1"/>
              <a:t>stresnim</a:t>
            </a:r>
            <a:r>
              <a:rPr lang="en-US" dirty="0"/>
              <a:t>, </a:t>
            </a:r>
            <a:r>
              <a:rPr lang="en-US" dirty="0" err="1"/>
              <a:t>individualnim</a:t>
            </a:r>
            <a:r>
              <a:rPr lang="en-US" dirty="0"/>
              <a:t> </a:t>
            </a:r>
            <a:r>
              <a:rPr lang="en-US" dirty="0" err="1"/>
              <a:t>testovima</a:t>
            </a:r>
            <a:r>
              <a:rPr lang="en-US" dirty="0"/>
              <a:t>. </a:t>
            </a:r>
            <a:r>
              <a:rPr lang="en-US" dirty="0" err="1"/>
              <a:t>Naglašavanjem</a:t>
            </a:r>
            <a:r>
              <a:rPr lang="en-US" dirty="0"/>
              <a:t> </a:t>
            </a:r>
            <a:r>
              <a:rPr lang="en-US" dirty="0" err="1"/>
              <a:t>suradnje</a:t>
            </a:r>
            <a:r>
              <a:rPr lang="en-US" dirty="0"/>
              <a:t> </a:t>
            </a:r>
            <a:r>
              <a:rPr lang="en-US" dirty="0" err="1"/>
              <a:t>pokazujete</a:t>
            </a:r>
            <a:r>
              <a:rPr lang="en-US" dirty="0"/>
              <a:t> da je </a:t>
            </a:r>
            <a:r>
              <a:rPr lang="en-US" dirty="0" err="1"/>
              <a:t>kompetencija</a:t>
            </a:r>
            <a:r>
              <a:rPr lang="en-US" dirty="0"/>
              <a:t> </a:t>
            </a:r>
            <a:r>
              <a:rPr lang="en-US" dirty="0" err="1"/>
              <a:t>naučena</a:t>
            </a:r>
            <a:r>
              <a:rPr lang="en-US" dirty="0"/>
              <a:t> </a:t>
            </a:r>
            <a:r>
              <a:rPr lang="en-US" dirty="0" err="1"/>
              <a:t>vještina</a:t>
            </a:r>
            <a:r>
              <a:rPr lang="en-US" dirty="0"/>
              <a:t>, a ne </a:t>
            </a:r>
            <a:r>
              <a:rPr lang="en-US" dirty="0" err="1"/>
              <a:t>urođena</a:t>
            </a:r>
            <a:r>
              <a:rPr lang="en-US" dirty="0"/>
              <a:t> </a:t>
            </a:r>
            <a:r>
              <a:rPr lang="en-US" dirty="0" err="1"/>
              <a:t>sposobnost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netradicionalnih</a:t>
            </a:r>
            <a:r>
              <a:rPr lang="en-US" dirty="0"/>
              <a:t> </a:t>
            </a:r>
            <a:r>
              <a:rPr lang="en-US" dirty="0" err="1"/>
              <a:t>sredina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se </a:t>
            </a:r>
            <a:r>
              <a:rPr lang="en-US" dirty="0" err="1"/>
              <a:t>istaknuti</a:t>
            </a:r>
            <a:r>
              <a:rPr lang="en-US" dirty="0"/>
              <a:t> u </a:t>
            </a:r>
            <a:r>
              <a:rPr lang="en-US" dirty="0" err="1"/>
              <a:t>dizajnu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postavljanju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poteškoća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sintaksom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Podesite</a:t>
            </a:r>
            <a:r>
              <a:rPr lang="en-US" dirty="0"/>
              <a:t> </a:t>
            </a:r>
            <a:r>
              <a:rPr lang="en-US" dirty="0" err="1"/>
              <a:t>rubrike</a:t>
            </a:r>
            <a:r>
              <a:rPr lang="en-US" dirty="0"/>
              <a:t> </a:t>
            </a:r>
            <a:r>
              <a:rPr lang="en-US" dirty="0" err="1"/>
              <a:t>tako</a:t>
            </a:r>
            <a:r>
              <a:rPr lang="en-US" dirty="0"/>
              <a:t> da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vrednuju</a:t>
            </a:r>
            <a:r>
              <a:rPr lang="en-US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dizajn</a:t>
            </a:r>
            <a:r>
              <a:rPr lang="en-US" b="1" dirty="0"/>
              <a:t> </a:t>
            </a:r>
            <a:r>
              <a:rPr lang="en-US" b="1" dirty="0" err="1"/>
              <a:t>usmjeren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korisnika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„</a:t>
            </a:r>
            <a:r>
              <a:rPr lang="en-US" dirty="0" err="1"/>
              <a:t>objasnili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aplikacija</a:t>
            </a:r>
            <a:r>
              <a:rPr lang="en-US" dirty="0"/>
              <a:t> </a:t>
            </a:r>
            <a:r>
              <a:rPr lang="en-US" dirty="0" err="1"/>
              <a:t>zadovoljava</a:t>
            </a:r>
            <a:r>
              <a:rPr lang="en-US" dirty="0"/>
              <a:t> </a:t>
            </a:r>
            <a:r>
              <a:rPr lang="en-US" dirty="0" err="1"/>
              <a:t>potrebe</a:t>
            </a:r>
            <a:r>
              <a:rPr lang="en-US" dirty="0"/>
              <a:t> </a:t>
            </a:r>
            <a:r>
              <a:rPr lang="en-US" dirty="0" err="1"/>
              <a:t>zajednice</a:t>
            </a:r>
            <a:r>
              <a:rPr lang="en-US" dirty="0"/>
              <a:t>“)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kreativnost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„</a:t>
            </a:r>
            <a:r>
              <a:rPr lang="en-US" dirty="0" err="1"/>
              <a:t>primijenili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nekonvencionalan</a:t>
            </a:r>
            <a:r>
              <a:rPr lang="en-US" dirty="0"/>
              <a:t> </a:t>
            </a:r>
            <a:r>
              <a:rPr lang="en-US" dirty="0" err="1"/>
              <a:t>pristup</a:t>
            </a:r>
            <a:r>
              <a:rPr lang="en-US" dirty="0"/>
              <a:t> </a:t>
            </a:r>
            <a:r>
              <a:rPr lang="en-US" dirty="0" err="1"/>
              <a:t>rješavanju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“)</a:t>
            </a:r>
          </a:p>
          <a:p>
            <a:r>
              <a:rPr lang="en-US" b="1" dirty="0" err="1"/>
              <a:t>Mjerljivi</a:t>
            </a:r>
            <a:r>
              <a:rPr lang="en-US" b="1" dirty="0"/>
              <a:t> </a:t>
            </a:r>
            <a:r>
              <a:rPr lang="en-US" b="1" dirty="0" err="1"/>
              <a:t>pokazatelji</a:t>
            </a:r>
            <a:r>
              <a:rPr lang="en-US" b="1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Pratite</a:t>
            </a:r>
            <a:r>
              <a:rPr lang="en-US" b="1" dirty="0"/>
              <a:t> </a:t>
            </a:r>
            <a:r>
              <a:rPr lang="en-US" b="1" dirty="0" err="1"/>
              <a:t>postotak</a:t>
            </a:r>
            <a:r>
              <a:rPr lang="en-US" b="1" dirty="0"/>
              <a:t> </a:t>
            </a:r>
            <a:r>
              <a:rPr lang="en-US" b="1" dirty="0" err="1"/>
              <a:t>dovršenih</a:t>
            </a:r>
            <a:r>
              <a:rPr lang="en-US" b="1" dirty="0"/>
              <a:t> </a:t>
            </a:r>
            <a:r>
              <a:rPr lang="en-US" b="1" dirty="0" err="1"/>
              <a:t>zadataka</a:t>
            </a:r>
            <a:r>
              <a:rPr lang="en-US" b="1" dirty="0"/>
              <a:t> po </a:t>
            </a:r>
            <a:r>
              <a:rPr lang="en-US" b="1" dirty="0" err="1"/>
              <a:t>spolu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usporedite</a:t>
            </a:r>
            <a:r>
              <a:rPr lang="en-US" dirty="0"/>
              <a:t> </a:t>
            </a:r>
            <a:r>
              <a:rPr lang="en-US" dirty="0" err="1"/>
              <a:t>prosječne</a:t>
            </a:r>
            <a:r>
              <a:rPr lang="en-US" dirty="0"/>
              <a:t> </a:t>
            </a:r>
            <a:r>
              <a:rPr lang="en-US" dirty="0" err="1"/>
              <a:t>ocjene</a:t>
            </a:r>
            <a:r>
              <a:rPr lang="en-US" dirty="0"/>
              <a:t> </a:t>
            </a:r>
            <a:r>
              <a:rPr lang="en-US" dirty="0" err="1"/>
              <a:t>prije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uvođenja</a:t>
            </a:r>
            <a:r>
              <a:rPr lang="en-US" dirty="0"/>
              <a:t> </a:t>
            </a:r>
            <a:r>
              <a:rPr lang="en-US" dirty="0" err="1"/>
              <a:t>rubrika</a:t>
            </a:r>
            <a:r>
              <a:rPr lang="en-US" dirty="0"/>
              <a:t>, </a:t>
            </a:r>
            <a:r>
              <a:rPr lang="en-US" dirty="0" err="1"/>
              <a:t>razvrstano</a:t>
            </a:r>
            <a:r>
              <a:rPr lang="en-US" dirty="0"/>
              <a:t> po </a:t>
            </a:r>
            <a:r>
              <a:rPr lang="en-US" dirty="0" err="1"/>
              <a:t>spolu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drugim</a:t>
            </a:r>
            <a:r>
              <a:rPr lang="en-US" dirty="0"/>
              <a:t> </a:t>
            </a:r>
            <a:r>
              <a:rPr lang="en-US" dirty="0" err="1"/>
              <a:t>identitetskim</a:t>
            </a:r>
            <a:r>
              <a:rPr lang="en-US" dirty="0"/>
              <a:t> </a:t>
            </a:r>
            <a:r>
              <a:rPr lang="en-US" dirty="0" err="1"/>
              <a:t>obilježjima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Pratite</a:t>
            </a:r>
            <a:r>
              <a:rPr lang="en-US" b="1" dirty="0"/>
              <a:t> </a:t>
            </a:r>
            <a:r>
              <a:rPr lang="en-US" b="1" dirty="0" err="1"/>
              <a:t>ravnotežu</a:t>
            </a:r>
            <a:r>
              <a:rPr lang="en-US" b="1" dirty="0"/>
              <a:t> u </a:t>
            </a:r>
            <a:r>
              <a:rPr lang="en-US" b="1" dirty="0" err="1"/>
              <a:t>sudjelovanju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brojite</a:t>
            </a:r>
            <a:r>
              <a:rPr lang="en-US" dirty="0"/>
              <a:t> </a:t>
            </a:r>
            <a:r>
              <a:rPr lang="en-US" dirty="0" err="1"/>
              <a:t>doprinose</a:t>
            </a:r>
            <a:r>
              <a:rPr lang="en-US" dirty="0"/>
              <a:t> </a:t>
            </a:r>
            <a:r>
              <a:rPr lang="en-US" dirty="0" err="1"/>
              <a:t>marginaliziranih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 u </a:t>
            </a:r>
            <a:r>
              <a:rPr lang="en-US" dirty="0" err="1"/>
              <a:t>grupnim</a:t>
            </a:r>
            <a:r>
              <a:rPr lang="en-US" dirty="0"/>
              <a:t> </a:t>
            </a:r>
            <a:r>
              <a:rPr lang="en-US" dirty="0" err="1"/>
              <a:t>projektima</a:t>
            </a:r>
            <a:r>
              <a:rPr lang="en-US" dirty="0"/>
              <a:t> u </a:t>
            </a:r>
            <a:r>
              <a:rPr lang="en-US" dirty="0" err="1"/>
              <a:t>usporedbi</a:t>
            </a:r>
            <a:r>
              <a:rPr lang="en-US" dirty="0"/>
              <a:t> s </a:t>
            </a:r>
            <a:r>
              <a:rPr lang="en-US" dirty="0" err="1"/>
              <a:t>individualnim</a:t>
            </a:r>
            <a:r>
              <a:rPr lang="en-US" dirty="0"/>
              <a:t> </a:t>
            </a:r>
            <a:r>
              <a:rPr lang="en-US" dirty="0" err="1"/>
              <a:t>zadacima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Provedite</a:t>
            </a:r>
            <a:r>
              <a:rPr lang="en-US" b="1" dirty="0"/>
              <a:t> </a:t>
            </a:r>
            <a:r>
              <a:rPr lang="en-US" b="1" dirty="0" err="1"/>
              <a:t>anketu</a:t>
            </a:r>
            <a:r>
              <a:rPr lang="en-US" b="1" dirty="0"/>
              <a:t> o </a:t>
            </a:r>
            <a:r>
              <a:rPr lang="en-US" b="1" dirty="0" err="1"/>
              <a:t>samopouzdanju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ispitajte</a:t>
            </a:r>
            <a:r>
              <a:rPr lang="en-US" dirty="0"/>
              <a:t> </a:t>
            </a:r>
            <a:r>
              <a:rPr lang="en-US" dirty="0" err="1"/>
              <a:t>učenike</a:t>
            </a:r>
            <a:r>
              <a:rPr lang="en-US" dirty="0"/>
              <a:t> </a:t>
            </a:r>
            <a:r>
              <a:rPr lang="en-US" dirty="0" err="1"/>
              <a:t>doživljavaju</a:t>
            </a:r>
            <a:r>
              <a:rPr lang="en-US" dirty="0"/>
              <a:t> li </a:t>
            </a:r>
            <a:r>
              <a:rPr lang="en-US" dirty="0" err="1"/>
              <a:t>kriteriji</a:t>
            </a:r>
            <a:r>
              <a:rPr lang="en-US" dirty="0"/>
              <a:t> </a:t>
            </a:r>
            <a:r>
              <a:rPr lang="en-US" dirty="0" err="1"/>
              <a:t>ocjenjivanja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prepoznavanje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vrednovanje</a:t>
            </a:r>
            <a:r>
              <a:rPr lang="en-US" dirty="0"/>
              <a:t> </a:t>
            </a:r>
            <a:r>
              <a:rPr lang="en-US" dirty="0" err="1"/>
              <a:t>njihovih</a:t>
            </a:r>
            <a:r>
              <a:rPr lang="en-US" dirty="0"/>
              <a:t> </a:t>
            </a:r>
            <a:r>
              <a:rPr lang="en-US" dirty="0" err="1"/>
              <a:t>snaga</a:t>
            </a:r>
            <a:r>
              <a:rPr lang="en-US" dirty="0"/>
              <a:t>.</a:t>
            </a:r>
          </a:p>
          <a:p>
            <a:r>
              <a:rPr lang="en-US" b="1" dirty="0" err="1"/>
              <a:t>Savjeti</a:t>
            </a:r>
            <a:r>
              <a:rPr lang="en-US" b="1" dirty="0"/>
              <a:t> za </a:t>
            </a:r>
            <a:r>
              <a:rPr lang="en-US" b="1" dirty="0" err="1"/>
              <a:t>provedbu</a:t>
            </a:r>
            <a:r>
              <a:rPr lang="en-US" b="1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Zajednički</a:t>
            </a:r>
            <a:r>
              <a:rPr lang="en-US" b="1" dirty="0"/>
              <a:t> </a:t>
            </a:r>
            <a:r>
              <a:rPr lang="en-US" b="1" dirty="0" err="1"/>
              <a:t>izradite</a:t>
            </a:r>
            <a:r>
              <a:rPr lang="en-US" b="1" dirty="0"/>
              <a:t> </a:t>
            </a:r>
            <a:r>
              <a:rPr lang="en-US" b="1" dirty="0" err="1"/>
              <a:t>rubrike</a:t>
            </a:r>
            <a:r>
              <a:rPr lang="en-US" b="1" dirty="0"/>
              <a:t> s </a:t>
            </a:r>
            <a:r>
              <a:rPr lang="en-US" b="1" dirty="0" err="1"/>
              <a:t>učenicima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potaknite</a:t>
            </a:r>
            <a:r>
              <a:rPr lang="en-US" dirty="0"/>
              <a:t> </a:t>
            </a:r>
            <a:r>
              <a:rPr lang="en-US" dirty="0" err="1"/>
              <a:t>ih</a:t>
            </a:r>
            <a:r>
              <a:rPr lang="en-US" dirty="0"/>
              <a:t> da </a:t>
            </a:r>
            <a:r>
              <a:rPr lang="en-US" dirty="0" err="1"/>
              <a:t>definiraju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se </a:t>
            </a:r>
            <a:r>
              <a:rPr lang="en-US" dirty="0" err="1"/>
              <a:t>vještine</a:t>
            </a:r>
            <a:r>
              <a:rPr lang="en-US" dirty="0"/>
              <a:t> </a:t>
            </a:r>
            <a:r>
              <a:rPr lang="en-US" dirty="0" err="1"/>
              <a:t>trebaju</a:t>
            </a:r>
            <a:r>
              <a:rPr lang="en-US" dirty="0"/>
              <a:t> </a:t>
            </a:r>
            <a:r>
              <a:rPr lang="en-US" dirty="0" err="1"/>
              <a:t>vrednovati</a:t>
            </a:r>
            <a:r>
              <a:rPr lang="en-US" dirty="0"/>
              <a:t> u </a:t>
            </a:r>
            <a:r>
              <a:rPr lang="en-US" dirty="0" err="1"/>
              <a:t>projektu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Koristite</a:t>
            </a:r>
            <a:r>
              <a:rPr lang="en-US" b="1" dirty="0"/>
              <a:t> </a:t>
            </a:r>
            <a:r>
              <a:rPr lang="en-US" b="1" dirty="0" err="1"/>
              <a:t>ocjenjivanje</a:t>
            </a:r>
            <a:r>
              <a:rPr lang="en-US" b="1" dirty="0"/>
              <a:t> </a:t>
            </a:r>
            <a:r>
              <a:rPr lang="en-US" b="1" dirty="0" err="1"/>
              <a:t>prema</a:t>
            </a:r>
            <a:r>
              <a:rPr lang="en-US" b="1" dirty="0"/>
              <a:t> </a:t>
            </a:r>
            <a:r>
              <a:rPr lang="en-US" b="1" dirty="0" err="1"/>
              <a:t>razini</a:t>
            </a:r>
            <a:r>
              <a:rPr lang="en-US" b="1" dirty="0"/>
              <a:t> </a:t>
            </a:r>
            <a:r>
              <a:rPr lang="en-US" b="1" dirty="0" err="1"/>
              <a:t>usvojenosti</a:t>
            </a:r>
            <a:r>
              <a:rPr lang="en-US" b="1" dirty="0"/>
              <a:t> ("mastery grading"):</a:t>
            </a:r>
            <a:r>
              <a:rPr lang="en-US" dirty="0"/>
              <a:t> </a:t>
            </a:r>
            <a:r>
              <a:rPr lang="en-US" dirty="0" err="1"/>
              <a:t>omogućite</a:t>
            </a:r>
            <a:r>
              <a:rPr lang="en-US" dirty="0"/>
              <a:t> </a:t>
            </a:r>
            <a:r>
              <a:rPr lang="en-US" dirty="0" err="1"/>
              <a:t>revizije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ponovno</a:t>
            </a:r>
            <a:r>
              <a:rPr lang="en-US" dirty="0"/>
              <a:t> </a:t>
            </a:r>
            <a:r>
              <a:rPr lang="en-US" dirty="0" err="1"/>
              <a:t>predavanje</a:t>
            </a:r>
            <a:r>
              <a:rPr lang="en-US" dirty="0"/>
              <a:t> </a:t>
            </a:r>
            <a:r>
              <a:rPr lang="en-US" dirty="0" err="1"/>
              <a:t>zadataka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bi </a:t>
            </a: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mogli</a:t>
            </a:r>
            <a:r>
              <a:rPr lang="en-US" dirty="0"/>
              <a:t> </a:t>
            </a:r>
            <a:r>
              <a:rPr lang="en-US" dirty="0" err="1"/>
              <a:t>napredovati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pokušaje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Izbjegavajte</a:t>
            </a:r>
            <a:r>
              <a:rPr lang="en-US" b="1" dirty="0"/>
              <a:t> </a:t>
            </a:r>
            <a:r>
              <a:rPr lang="en-US" b="1" dirty="0" err="1"/>
              <a:t>testove</a:t>
            </a:r>
            <a:r>
              <a:rPr lang="en-US" b="1" dirty="0"/>
              <a:t> s </a:t>
            </a:r>
            <a:r>
              <a:rPr lang="en-US" b="1" dirty="0" err="1"/>
              <a:t>vremenskim</a:t>
            </a:r>
            <a:r>
              <a:rPr lang="en-US" b="1" dirty="0"/>
              <a:t> </a:t>
            </a:r>
            <a:r>
              <a:rPr lang="en-US" b="1" dirty="0" err="1"/>
              <a:t>ograničenjem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zamijenite</a:t>
            </a:r>
            <a:r>
              <a:rPr lang="en-US" dirty="0"/>
              <a:t> </a:t>
            </a:r>
            <a:r>
              <a:rPr lang="en-US" dirty="0" err="1"/>
              <a:t>ih</a:t>
            </a:r>
            <a:r>
              <a:rPr lang="en-US" dirty="0"/>
              <a:t> </a:t>
            </a:r>
            <a:r>
              <a:rPr lang="en-US" dirty="0" err="1"/>
              <a:t>zadacima</a:t>
            </a:r>
            <a:r>
              <a:rPr lang="en-US" dirty="0"/>
              <a:t> za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kuće</a:t>
            </a:r>
            <a:r>
              <a:rPr lang="en-US" dirty="0"/>
              <a:t> (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svi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pristup</a:t>
            </a:r>
            <a:r>
              <a:rPr lang="en-US" dirty="0"/>
              <a:t> </a:t>
            </a:r>
            <a:r>
              <a:rPr lang="en-US" dirty="0" err="1"/>
              <a:t>uređaju</a:t>
            </a:r>
            <a:r>
              <a:rPr lang="en-US" dirty="0"/>
              <a:t>)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podijeljenim</a:t>
            </a:r>
            <a:r>
              <a:rPr lang="en-US" dirty="0"/>
              <a:t> </a:t>
            </a:r>
            <a:r>
              <a:rPr lang="en-US" dirty="0" err="1"/>
              <a:t>zadacima</a:t>
            </a:r>
            <a:r>
              <a:rPr lang="en-US" dirty="0"/>
              <a:t> s </a:t>
            </a:r>
            <a:r>
              <a:rPr lang="en-US" dirty="0" err="1"/>
              <a:t>jasnim</a:t>
            </a:r>
            <a:r>
              <a:rPr lang="en-US" dirty="0"/>
              <a:t> </a:t>
            </a:r>
            <a:r>
              <a:rPr lang="en-US" dirty="0" err="1"/>
              <a:t>vremenskim</a:t>
            </a:r>
            <a:r>
              <a:rPr lang="en-US" dirty="0"/>
              <a:t> </a:t>
            </a:r>
            <a:r>
              <a:rPr lang="en-US" dirty="0" err="1"/>
              <a:t>točkama</a:t>
            </a:r>
            <a:r>
              <a:rPr lang="en-US" dirty="0"/>
              <a:t>.</a:t>
            </a:r>
          </a:p>
          <a:p>
            <a:endParaRPr lang="en-US" b="1" dirty="0"/>
          </a:p>
          <a:p>
            <a:r>
              <a:rPr lang="en-US" b="1" dirty="0" err="1"/>
              <a:t>Strategija</a:t>
            </a:r>
            <a:r>
              <a:rPr lang="en-US" b="1" dirty="0"/>
              <a:t> 4: </a:t>
            </a:r>
            <a:r>
              <a:rPr lang="en-US" b="1" dirty="0" err="1"/>
              <a:t>Gamifikacija</a:t>
            </a:r>
            <a:r>
              <a:rPr lang="en-US" b="1" dirty="0"/>
              <a:t> s </a:t>
            </a:r>
            <a:r>
              <a:rPr lang="en-US" b="1" dirty="0" err="1"/>
              <a:t>raznolikošću</a:t>
            </a:r>
            <a:r>
              <a:rPr lang="en-US" b="1" dirty="0"/>
              <a:t> </a:t>
            </a:r>
            <a:r>
              <a:rPr lang="en-US" b="1" dirty="0" err="1"/>
              <a:t>uloga</a:t>
            </a:r>
            <a:endParaRPr lang="en-US" b="1" dirty="0"/>
          </a:p>
          <a:p>
            <a:r>
              <a:rPr lang="en-US" b="1" dirty="0" err="1"/>
              <a:t>Uključite</a:t>
            </a:r>
            <a:r>
              <a:rPr lang="en-US" b="1" dirty="0"/>
              <a:t> </a:t>
            </a:r>
            <a:r>
              <a:rPr lang="en-US" b="1" dirty="0" err="1"/>
              <a:t>elemente</a:t>
            </a:r>
            <a:r>
              <a:rPr lang="en-US" b="1" dirty="0"/>
              <a:t> </a:t>
            </a:r>
            <a:r>
              <a:rPr lang="en-US" b="1" dirty="0" err="1"/>
              <a:t>igre</a:t>
            </a:r>
            <a:r>
              <a:rPr lang="en-US" b="1" dirty="0"/>
              <a:t> (</a:t>
            </a:r>
            <a:r>
              <a:rPr lang="en-US" b="1" dirty="0" err="1"/>
              <a:t>npr</a:t>
            </a:r>
            <a:r>
              <a:rPr lang="en-US" b="1" dirty="0"/>
              <a:t>. </a:t>
            </a:r>
            <a:r>
              <a:rPr lang="en-US" b="1" dirty="0" err="1"/>
              <a:t>bodovi</a:t>
            </a:r>
            <a:r>
              <a:rPr lang="en-US" b="1" dirty="0"/>
              <a:t>, </a:t>
            </a:r>
            <a:r>
              <a:rPr lang="en-US" b="1" dirty="0" err="1"/>
              <a:t>značke</a:t>
            </a:r>
            <a:r>
              <a:rPr lang="en-US" b="1" dirty="0"/>
              <a:t>, </a:t>
            </a:r>
            <a:r>
              <a:rPr lang="en-US" b="1" dirty="0" err="1"/>
              <a:t>zadaci</a:t>
            </a:r>
            <a:r>
              <a:rPr lang="en-US" b="1" dirty="0"/>
              <a:t>) </a:t>
            </a:r>
            <a:r>
              <a:rPr lang="en-US" b="1" dirty="0" err="1"/>
              <a:t>uz</a:t>
            </a:r>
            <a:r>
              <a:rPr lang="en-US" b="1" dirty="0"/>
              <a:t> </a:t>
            </a:r>
            <a:r>
              <a:rPr lang="en-US" b="1" dirty="0" err="1"/>
              <a:t>raznolike</a:t>
            </a:r>
            <a:r>
              <a:rPr lang="en-US" b="1" dirty="0"/>
              <a:t>, </a:t>
            </a:r>
            <a:r>
              <a:rPr lang="en-US" b="1" dirty="0" err="1"/>
              <a:t>nestereotipne</a:t>
            </a:r>
            <a:r>
              <a:rPr lang="en-US" b="1" dirty="0"/>
              <a:t> </a:t>
            </a:r>
            <a:r>
              <a:rPr lang="en-US" b="1" dirty="0" err="1"/>
              <a:t>uloge</a:t>
            </a:r>
            <a:r>
              <a:rPr lang="en-US" b="1" dirty="0"/>
              <a:t> </a:t>
            </a:r>
            <a:r>
              <a:rPr lang="en-US" b="1" dirty="0" err="1"/>
              <a:t>kako</a:t>
            </a:r>
            <a:r>
              <a:rPr lang="en-US" b="1" dirty="0"/>
              <a:t> </a:t>
            </a:r>
            <a:r>
              <a:rPr lang="en-US" b="1" dirty="0" err="1"/>
              <a:t>biste</a:t>
            </a:r>
            <a:r>
              <a:rPr lang="en-US" b="1" dirty="0"/>
              <a:t> </a:t>
            </a:r>
            <a:r>
              <a:rPr lang="en-US" b="1" dirty="0" err="1"/>
              <a:t>učenike</a:t>
            </a:r>
            <a:r>
              <a:rPr lang="en-US" b="1" dirty="0"/>
              <a:t> </a:t>
            </a:r>
            <a:r>
              <a:rPr lang="en-US" b="1" dirty="0" err="1"/>
              <a:t>uključili</a:t>
            </a:r>
            <a:r>
              <a:rPr lang="en-US" b="1" dirty="0"/>
              <a:t> u </a:t>
            </a:r>
            <a:r>
              <a:rPr lang="en-US" b="1" dirty="0" err="1"/>
              <a:t>aktivnosti</a:t>
            </a:r>
            <a:r>
              <a:rPr lang="en-US" b="1" dirty="0"/>
              <a:t> </a:t>
            </a:r>
            <a:r>
              <a:rPr lang="en-US" b="1" dirty="0" err="1"/>
              <a:t>kodiranja</a:t>
            </a:r>
            <a:r>
              <a:rPr lang="en-US" b="1" dirty="0"/>
              <a:t>.</a:t>
            </a:r>
            <a:endParaRPr lang="en-US" dirty="0"/>
          </a:p>
          <a:p>
            <a:r>
              <a:rPr lang="en-US" b="1" dirty="0"/>
              <a:t>Kako </a:t>
            </a:r>
            <a:r>
              <a:rPr lang="en-US" b="1" dirty="0" err="1"/>
              <a:t>doprinosi</a:t>
            </a:r>
            <a:r>
              <a:rPr lang="en-US" b="1" dirty="0"/>
              <a:t> inkluzivnosti:</a:t>
            </a:r>
          </a:p>
          <a:p>
            <a:r>
              <a:rPr lang="en-US" dirty="0" err="1"/>
              <a:t>Tradicionalni</a:t>
            </a:r>
            <a:r>
              <a:rPr lang="en-US" dirty="0"/>
              <a:t> </a:t>
            </a:r>
            <a:r>
              <a:rPr lang="en-US" dirty="0" err="1"/>
              <a:t>nazivi</a:t>
            </a:r>
            <a:r>
              <a:rPr lang="en-US" dirty="0"/>
              <a:t> </a:t>
            </a:r>
            <a:r>
              <a:rPr lang="en-US" dirty="0" err="1"/>
              <a:t>uloga</a:t>
            </a:r>
            <a:r>
              <a:rPr lang="en-US" dirty="0"/>
              <a:t> u </a:t>
            </a:r>
            <a:r>
              <a:rPr lang="en-US" dirty="0" err="1"/>
              <a:t>tehnologiji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"Code Ninja") </a:t>
            </a:r>
            <a:r>
              <a:rPr lang="en-US" dirty="0" err="1"/>
              <a:t>često</a:t>
            </a:r>
            <a:r>
              <a:rPr lang="en-US" dirty="0"/>
              <a:t> se </a:t>
            </a:r>
            <a:r>
              <a:rPr lang="en-US" dirty="0" err="1"/>
              <a:t>povezuju</a:t>
            </a:r>
            <a:r>
              <a:rPr lang="en-US" dirty="0"/>
              <a:t> s </a:t>
            </a:r>
            <a:r>
              <a:rPr lang="en-US" dirty="0" err="1"/>
              <a:t>muškim</a:t>
            </a:r>
            <a:r>
              <a:rPr lang="en-US" dirty="0"/>
              <a:t> </a:t>
            </a:r>
            <a:r>
              <a:rPr lang="en-US" dirty="0" err="1"/>
              <a:t>stereotipima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odbiti</a:t>
            </a:r>
            <a:r>
              <a:rPr lang="en-US" dirty="0"/>
              <a:t> </a:t>
            </a:r>
            <a:r>
              <a:rPr lang="en-US" dirty="0" err="1"/>
              <a:t>dio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Zato</a:t>
            </a:r>
            <a:r>
              <a:rPr lang="en-US" dirty="0"/>
              <a:t> </a:t>
            </a:r>
            <a:r>
              <a:rPr lang="en-US" dirty="0" err="1"/>
              <a:t>koristite</a:t>
            </a:r>
            <a:r>
              <a:rPr lang="en-US" dirty="0"/>
              <a:t> </a:t>
            </a:r>
            <a:r>
              <a:rPr lang="en-US" b="1" dirty="0" err="1"/>
              <a:t>neutralne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inkluzivne</a:t>
            </a:r>
            <a:r>
              <a:rPr lang="en-US" b="1" dirty="0"/>
              <a:t> </a:t>
            </a:r>
            <a:r>
              <a:rPr lang="en-US" b="1" dirty="0" err="1"/>
              <a:t>nazive</a:t>
            </a:r>
            <a:r>
              <a:rPr lang="en-US" b="1" dirty="0"/>
              <a:t> </a:t>
            </a:r>
            <a:r>
              <a:rPr lang="en-US" b="1" dirty="0" err="1"/>
              <a:t>uloga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„</a:t>
            </a:r>
            <a:r>
              <a:rPr lang="en-US" dirty="0" err="1"/>
              <a:t>detektivi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“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„</a:t>
            </a:r>
            <a:r>
              <a:rPr lang="en-US" dirty="0" err="1"/>
              <a:t>istraživači</a:t>
            </a:r>
            <a:r>
              <a:rPr lang="en-US" dirty="0"/>
              <a:t> </a:t>
            </a:r>
            <a:r>
              <a:rPr lang="en-US" dirty="0" err="1"/>
              <a:t>logike</a:t>
            </a:r>
            <a:r>
              <a:rPr lang="en-US" dirty="0"/>
              <a:t>“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„</a:t>
            </a:r>
            <a:r>
              <a:rPr lang="en-US" dirty="0" err="1"/>
              <a:t>arhitekti</a:t>
            </a:r>
            <a:r>
              <a:rPr lang="en-US" dirty="0"/>
              <a:t> </a:t>
            </a:r>
            <a:r>
              <a:rPr lang="en-US" dirty="0" err="1"/>
              <a:t>sustava</a:t>
            </a:r>
            <a:r>
              <a:rPr lang="en-US" dirty="0"/>
              <a:t>“</a:t>
            </a:r>
          </a:p>
          <a:p>
            <a:r>
              <a:rPr lang="en-US" dirty="0" err="1"/>
              <a:t>Izbjegavajte</a:t>
            </a:r>
            <a:r>
              <a:rPr lang="en-US" dirty="0"/>
              <a:t> </a:t>
            </a:r>
            <a:r>
              <a:rPr lang="en-US" dirty="0" err="1"/>
              <a:t>termine</a:t>
            </a:r>
            <a:r>
              <a:rPr lang="en-US" dirty="0"/>
              <a:t> </a:t>
            </a:r>
            <a:r>
              <a:rPr lang="en-US" dirty="0" err="1"/>
              <a:t>povezane</a:t>
            </a:r>
            <a:r>
              <a:rPr lang="en-US" dirty="0"/>
              <a:t> s </a:t>
            </a:r>
            <a:r>
              <a:rPr lang="en-US" dirty="0" err="1"/>
              <a:t>ratom</a:t>
            </a:r>
            <a:r>
              <a:rPr lang="en-US" dirty="0"/>
              <a:t>, </a:t>
            </a:r>
            <a:r>
              <a:rPr lang="en-US" dirty="0" err="1"/>
              <a:t>borbom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agresijom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ratnici</a:t>
            </a:r>
            <a:r>
              <a:rPr lang="en-US" dirty="0"/>
              <a:t>, </a:t>
            </a:r>
            <a:r>
              <a:rPr lang="en-US" dirty="0" err="1"/>
              <a:t>nindže</a:t>
            </a:r>
            <a:r>
              <a:rPr lang="en-US" dirty="0"/>
              <a:t>).</a:t>
            </a:r>
            <a:br>
              <a:rPr lang="en-US" dirty="0"/>
            </a:br>
            <a:r>
              <a:rPr lang="en-US" dirty="0" err="1"/>
              <a:t>Gamifikacija</a:t>
            </a:r>
            <a:r>
              <a:rPr lang="en-US" dirty="0"/>
              <a:t> </a:t>
            </a:r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nagrađuje</a:t>
            </a:r>
            <a:r>
              <a:rPr lang="en-US" dirty="0"/>
              <a:t> </a:t>
            </a:r>
            <a:r>
              <a:rPr lang="en-US" dirty="0" err="1"/>
              <a:t>brzinu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natjecanje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pogodovati</a:t>
            </a:r>
            <a:r>
              <a:rPr lang="en-US" dirty="0"/>
              <a:t> </a:t>
            </a:r>
            <a:r>
              <a:rPr lang="en-US" dirty="0" err="1"/>
              <a:t>dominantnim</a:t>
            </a:r>
            <a:r>
              <a:rPr lang="en-US" dirty="0"/>
              <a:t> </a:t>
            </a:r>
            <a:r>
              <a:rPr lang="en-US" dirty="0" err="1"/>
              <a:t>skupinama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Nazivi</a:t>
            </a:r>
            <a:r>
              <a:rPr lang="en-US" dirty="0"/>
              <a:t> </a:t>
            </a:r>
            <a:r>
              <a:rPr lang="en-US" dirty="0" err="1"/>
              <a:t>uloga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umjesto</a:t>
            </a:r>
            <a:r>
              <a:rPr lang="en-US" dirty="0"/>
              <a:t> toga </a:t>
            </a:r>
            <a:r>
              <a:rPr lang="en-US" dirty="0" err="1"/>
              <a:t>isticati</a:t>
            </a:r>
            <a:r>
              <a:rPr lang="en-US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suradnju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kreativnost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oblikovanje</a:t>
            </a:r>
            <a:r>
              <a:rPr lang="en-US" dirty="0"/>
              <a:t> </a:t>
            </a:r>
            <a:r>
              <a:rPr lang="en-US" dirty="0" err="1"/>
              <a:t>problema</a:t>
            </a:r>
            <a:endParaRPr lang="en-US" dirty="0"/>
          </a:p>
          <a:p>
            <a:r>
              <a:rPr lang="en-US" dirty="0" err="1"/>
              <a:t>Marginalizirani</a:t>
            </a:r>
            <a:r>
              <a:rPr lang="en-US" dirty="0"/>
              <a:t> </a:t>
            </a: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izbjegavati</a:t>
            </a:r>
            <a:r>
              <a:rPr lang="en-US" dirty="0"/>
              <a:t> </a:t>
            </a:r>
            <a:r>
              <a:rPr lang="en-US" dirty="0" err="1"/>
              <a:t>uloge</a:t>
            </a:r>
            <a:r>
              <a:rPr lang="en-US" dirty="0"/>
              <a:t> s </a:t>
            </a:r>
            <a:r>
              <a:rPr lang="en-US" dirty="0" err="1"/>
              <a:t>nazivima</a:t>
            </a:r>
            <a:r>
              <a:rPr lang="en-US" dirty="0"/>
              <a:t> koji </a:t>
            </a:r>
            <a:r>
              <a:rPr lang="en-US" dirty="0" err="1"/>
              <a:t>stvaraju</a:t>
            </a:r>
            <a:r>
              <a:rPr lang="en-US" dirty="0"/>
              <a:t> </a:t>
            </a:r>
            <a:r>
              <a:rPr lang="en-US" dirty="0" err="1"/>
              <a:t>pritisak</a:t>
            </a:r>
            <a:r>
              <a:rPr lang="en-US" dirty="0"/>
              <a:t>. </a:t>
            </a:r>
            <a:r>
              <a:rPr lang="en-US" dirty="0" err="1"/>
              <a:t>Zato</a:t>
            </a:r>
            <a:r>
              <a:rPr lang="en-US" dirty="0"/>
              <a:t> </a:t>
            </a:r>
            <a:r>
              <a:rPr lang="en-US" dirty="0" err="1"/>
              <a:t>osigurajte</a:t>
            </a:r>
            <a:r>
              <a:rPr lang="en-US" dirty="0"/>
              <a:t> </a:t>
            </a:r>
            <a:r>
              <a:rPr lang="en-US" dirty="0" err="1"/>
              <a:t>uloge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smanjuju</a:t>
            </a:r>
            <a:r>
              <a:rPr lang="en-US" dirty="0"/>
              <a:t> </a:t>
            </a:r>
            <a:r>
              <a:rPr lang="en-US" dirty="0" err="1"/>
              <a:t>osjećaj</a:t>
            </a:r>
            <a:r>
              <a:rPr lang="en-US" dirty="0"/>
              <a:t> "</a:t>
            </a:r>
            <a:r>
              <a:rPr lang="en-US" dirty="0" err="1"/>
              <a:t>visokog</a:t>
            </a:r>
            <a:r>
              <a:rPr lang="en-US" dirty="0"/>
              <a:t> </a:t>
            </a:r>
            <a:r>
              <a:rPr lang="en-US" dirty="0" err="1"/>
              <a:t>rizika</a:t>
            </a:r>
            <a:r>
              <a:rPr lang="en-US" dirty="0"/>
              <a:t>", </a:t>
            </a:r>
            <a:r>
              <a:rPr lang="en-US" dirty="0" err="1"/>
              <a:t>kako</a:t>
            </a:r>
            <a:r>
              <a:rPr lang="en-US" dirty="0"/>
              <a:t> bi </a:t>
            </a: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postupno</a:t>
            </a:r>
            <a:r>
              <a:rPr lang="en-US" dirty="0"/>
              <a:t> </a:t>
            </a:r>
            <a:r>
              <a:rPr lang="en-US" dirty="0" err="1"/>
              <a:t>razvili</a:t>
            </a:r>
            <a:r>
              <a:rPr lang="en-US" dirty="0"/>
              <a:t> </a:t>
            </a:r>
            <a:r>
              <a:rPr lang="en-US" dirty="0" err="1"/>
              <a:t>samopouzdanje</a:t>
            </a:r>
            <a:r>
              <a:rPr lang="en-US" dirty="0"/>
              <a:t>.</a:t>
            </a:r>
          </a:p>
          <a:p>
            <a:r>
              <a:rPr lang="en-US" b="1" dirty="0" err="1"/>
              <a:t>Mjerljivi</a:t>
            </a:r>
            <a:r>
              <a:rPr lang="en-US" b="1" dirty="0"/>
              <a:t> </a:t>
            </a:r>
            <a:r>
              <a:rPr lang="en-US" b="1" dirty="0" err="1"/>
              <a:t>pokazatelji</a:t>
            </a:r>
            <a:r>
              <a:rPr lang="en-US" b="1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Pratite</a:t>
            </a:r>
            <a:r>
              <a:rPr lang="en-US" b="1" dirty="0"/>
              <a:t> </a:t>
            </a:r>
            <a:r>
              <a:rPr lang="en-US" b="1" dirty="0" err="1"/>
              <a:t>izbor</a:t>
            </a:r>
            <a:r>
              <a:rPr lang="en-US" b="1" dirty="0"/>
              <a:t> </a:t>
            </a:r>
            <a:r>
              <a:rPr lang="en-US" b="1" dirty="0" err="1"/>
              <a:t>uloga</a:t>
            </a:r>
            <a:r>
              <a:rPr lang="en-US" b="1" dirty="0"/>
              <a:t> po </a:t>
            </a:r>
            <a:r>
              <a:rPr lang="en-US" b="1" dirty="0" err="1"/>
              <a:t>spolu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bilježite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uloge</a:t>
            </a:r>
            <a:r>
              <a:rPr lang="en-US" dirty="0"/>
              <a:t> </a:t>
            </a: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biraju</a:t>
            </a:r>
            <a:r>
              <a:rPr lang="en-US" dirty="0"/>
              <a:t>, </a:t>
            </a:r>
            <a:r>
              <a:rPr lang="en-US" dirty="0" err="1"/>
              <a:t>razvrstano</a:t>
            </a:r>
            <a:r>
              <a:rPr lang="en-US" dirty="0"/>
              <a:t> po </a:t>
            </a:r>
            <a:r>
              <a:rPr lang="en-US" dirty="0" err="1"/>
              <a:t>spolu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drugim</a:t>
            </a:r>
            <a:r>
              <a:rPr lang="en-US" dirty="0"/>
              <a:t> </a:t>
            </a:r>
            <a:r>
              <a:rPr lang="en-US" dirty="0" err="1"/>
              <a:t>identitetskim</a:t>
            </a:r>
            <a:r>
              <a:rPr lang="en-US" dirty="0"/>
              <a:t> </a:t>
            </a:r>
            <a:r>
              <a:rPr lang="en-US" dirty="0" err="1"/>
              <a:t>obilježjima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Usporedite</a:t>
            </a:r>
            <a:r>
              <a:rPr lang="en-US" b="1" dirty="0"/>
              <a:t> </a:t>
            </a:r>
            <a:r>
              <a:rPr lang="en-US" b="1" dirty="0" err="1"/>
              <a:t>trajanje</a:t>
            </a:r>
            <a:r>
              <a:rPr lang="en-US" b="1" dirty="0"/>
              <a:t> </a:t>
            </a:r>
            <a:r>
              <a:rPr lang="en-US" b="1" dirty="0" err="1"/>
              <a:t>angažmana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mjerite</a:t>
            </a:r>
            <a:r>
              <a:rPr lang="en-US" dirty="0"/>
              <a:t> </a:t>
            </a:r>
            <a:r>
              <a:rPr lang="en-US" dirty="0" err="1"/>
              <a:t>koliko</a:t>
            </a:r>
            <a:r>
              <a:rPr lang="en-US" dirty="0"/>
              <a:t> </a:t>
            </a:r>
            <a:r>
              <a:rPr lang="en-US" dirty="0" err="1"/>
              <a:t>vremena</a:t>
            </a:r>
            <a:r>
              <a:rPr lang="en-US" dirty="0"/>
              <a:t> </a:t>
            </a:r>
            <a:r>
              <a:rPr lang="en-US" dirty="0" err="1"/>
              <a:t>marginalizirani</a:t>
            </a:r>
            <a:r>
              <a:rPr lang="en-US" dirty="0"/>
              <a:t> </a:t>
            </a: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provode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zadatku</a:t>
            </a:r>
            <a:r>
              <a:rPr lang="en-US" dirty="0"/>
              <a:t> u </a:t>
            </a:r>
            <a:r>
              <a:rPr lang="en-US" dirty="0" err="1"/>
              <a:t>raznoliko</a:t>
            </a:r>
            <a:r>
              <a:rPr lang="en-US" dirty="0"/>
              <a:t> </a:t>
            </a:r>
            <a:r>
              <a:rPr lang="en-US" dirty="0" err="1"/>
              <a:t>postavljenim</a:t>
            </a:r>
            <a:r>
              <a:rPr lang="en-US" dirty="0"/>
              <a:t> </a:t>
            </a:r>
            <a:r>
              <a:rPr lang="en-US" dirty="0" err="1"/>
              <a:t>gamificiranim</a:t>
            </a:r>
            <a:r>
              <a:rPr lang="en-US" dirty="0"/>
              <a:t> </a:t>
            </a:r>
            <a:r>
              <a:rPr lang="en-US" dirty="0" err="1"/>
              <a:t>aktivnostima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tradicionalne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Provedite</a:t>
            </a:r>
            <a:r>
              <a:rPr lang="en-US" b="1" dirty="0"/>
              <a:t> </a:t>
            </a:r>
            <a:r>
              <a:rPr lang="en-US" b="1" dirty="0" err="1"/>
              <a:t>anketu</a:t>
            </a:r>
            <a:r>
              <a:rPr lang="en-US" b="1" dirty="0"/>
              <a:t> o </a:t>
            </a:r>
            <a:r>
              <a:rPr lang="en-US" b="1" dirty="0" err="1"/>
              <a:t>osjećaju</a:t>
            </a:r>
            <a:r>
              <a:rPr lang="en-US" b="1" dirty="0"/>
              <a:t> </a:t>
            </a:r>
            <a:r>
              <a:rPr lang="en-US" b="1" dirty="0" err="1"/>
              <a:t>uključenosti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ispitajte</a:t>
            </a:r>
            <a:r>
              <a:rPr lang="en-US" dirty="0"/>
              <a:t> </a:t>
            </a:r>
            <a:r>
              <a:rPr lang="en-US" dirty="0" err="1"/>
              <a:t>koliko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se </a:t>
            </a: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osjećali</a:t>
            </a:r>
            <a:r>
              <a:rPr lang="en-US" dirty="0"/>
              <a:t> </a:t>
            </a:r>
            <a:r>
              <a:rPr lang="en-US" dirty="0" err="1"/>
              <a:t>prihvaćeno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uključeno</a:t>
            </a:r>
            <a:r>
              <a:rPr lang="en-US" dirty="0"/>
              <a:t> </a:t>
            </a:r>
            <a:r>
              <a:rPr lang="en-US" dirty="0" err="1"/>
              <a:t>tijekom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.</a:t>
            </a:r>
          </a:p>
          <a:p>
            <a:r>
              <a:rPr lang="en-US" b="1" dirty="0" err="1"/>
              <a:t>Savjeti</a:t>
            </a:r>
            <a:r>
              <a:rPr lang="en-US" b="1" dirty="0"/>
              <a:t> za </a:t>
            </a:r>
            <a:r>
              <a:rPr lang="en-US" b="1" dirty="0" err="1"/>
              <a:t>provedbu</a:t>
            </a:r>
            <a:r>
              <a:rPr lang="en-US" b="1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Pregledajte</a:t>
            </a:r>
            <a:r>
              <a:rPr lang="en-US" b="1" dirty="0"/>
              <a:t> </a:t>
            </a:r>
            <a:r>
              <a:rPr lang="en-US" b="1" dirty="0" err="1"/>
              <a:t>jezik</a:t>
            </a:r>
            <a:r>
              <a:rPr lang="en-US" b="1" dirty="0"/>
              <a:t> </a:t>
            </a:r>
            <a:r>
              <a:rPr lang="en-US" b="1" dirty="0" err="1"/>
              <a:t>uloga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zamijenite</a:t>
            </a:r>
            <a:r>
              <a:rPr lang="en-US" dirty="0"/>
              <a:t> </a:t>
            </a:r>
            <a:r>
              <a:rPr lang="en-US" dirty="0" err="1"/>
              <a:t>stereotipne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rodno</a:t>
            </a:r>
            <a:r>
              <a:rPr lang="en-US" dirty="0"/>
              <a:t> </a:t>
            </a:r>
            <a:r>
              <a:rPr lang="en-US" dirty="0" err="1"/>
              <a:t>obilježene</a:t>
            </a:r>
            <a:r>
              <a:rPr lang="en-US" dirty="0"/>
              <a:t> </a:t>
            </a:r>
            <a:r>
              <a:rPr lang="en-US" dirty="0" err="1"/>
              <a:t>izraze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Rotirajte</a:t>
            </a:r>
            <a:r>
              <a:rPr lang="en-US" b="1" dirty="0"/>
              <a:t> </a:t>
            </a:r>
            <a:r>
              <a:rPr lang="en-US" b="1" dirty="0" err="1"/>
              <a:t>uloge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spriječite</a:t>
            </a:r>
            <a:r>
              <a:rPr lang="en-US" dirty="0"/>
              <a:t> da se </a:t>
            </a: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uvijek</a:t>
            </a:r>
            <a:r>
              <a:rPr lang="en-US" dirty="0"/>
              <a:t> </a:t>
            </a:r>
            <a:r>
              <a:rPr lang="en-US" dirty="0" err="1"/>
              <a:t>nađu</a:t>
            </a:r>
            <a:r>
              <a:rPr lang="en-US" dirty="0"/>
              <a:t> u </a:t>
            </a:r>
            <a:r>
              <a:rPr lang="en-US" dirty="0" err="1"/>
              <a:t>istim</a:t>
            </a:r>
            <a:r>
              <a:rPr lang="en-US" dirty="0"/>
              <a:t> </a:t>
            </a:r>
            <a:r>
              <a:rPr lang="en-US" dirty="0" err="1"/>
              <a:t>ulogama</a:t>
            </a:r>
            <a:r>
              <a:rPr lang="en-US" dirty="0"/>
              <a:t> – </a:t>
            </a:r>
            <a:r>
              <a:rPr lang="en-US" dirty="0" err="1"/>
              <a:t>koristite</a:t>
            </a:r>
            <a:r>
              <a:rPr lang="en-US" dirty="0"/>
              <a:t> </a:t>
            </a:r>
            <a:r>
              <a:rPr lang="en-US" dirty="0" err="1"/>
              <a:t>nasumičnu</a:t>
            </a:r>
            <a:r>
              <a:rPr lang="en-US" dirty="0"/>
              <a:t> </a:t>
            </a:r>
            <a:r>
              <a:rPr lang="en-US" dirty="0" err="1"/>
              <a:t>dodjelu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vlastiti</a:t>
            </a:r>
            <a:r>
              <a:rPr lang="en-US" dirty="0"/>
              <a:t> </a:t>
            </a:r>
            <a:r>
              <a:rPr lang="en-US" dirty="0" err="1"/>
              <a:t>odabir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err="1"/>
              <a:t>Povežite</a:t>
            </a:r>
            <a:r>
              <a:rPr lang="en-US" b="1" dirty="0"/>
              <a:t> s </a:t>
            </a:r>
            <a:r>
              <a:rPr lang="en-US" b="1" dirty="0" err="1"/>
              <a:t>primjerima</a:t>
            </a:r>
            <a:r>
              <a:rPr lang="en-US" b="1" dirty="0"/>
              <a:t> </a:t>
            </a:r>
            <a:r>
              <a:rPr lang="en-US" b="1" dirty="0" err="1"/>
              <a:t>iz</a:t>
            </a:r>
            <a:r>
              <a:rPr lang="en-US" b="1" dirty="0"/>
              <a:t> </a:t>
            </a:r>
            <a:r>
              <a:rPr lang="en-US" b="1" dirty="0" err="1"/>
              <a:t>stvarnog</a:t>
            </a:r>
            <a:r>
              <a:rPr lang="en-US" b="1" dirty="0"/>
              <a:t> </a:t>
            </a:r>
            <a:r>
              <a:rPr lang="en-US" b="1" dirty="0" err="1"/>
              <a:t>svijeta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pokažite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ponuđene</a:t>
            </a:r>
            <a:r>
              <a:rPr lang="en-US" dirty="0"/>
              <a:t> </a:t>
            </a:r>
            <a:r>
              <a:rPr lang="en-US" dirty="0" err="1"/>
              <a:t>uloge</a:t>
            </a:r>
            <a:r>
              <a:rPr lang="en-US" dirty="0"/>
              <a:t> </a:t>
            </a:r>
            <a:r>
              <a:rPr lang="en-US" dirty="0" err="1"/>
              <a:t>odražavaju</a:t>
            </a:r>
            <a:r>
              <a:rPr lang="en-US" dirty="0"/>
              <a:t> </a:t>
            </a:r>
            <a:r>
              <a:rPr lang="en-US" dirty="0" err="1"/>
              <a:t>stvarna</a:t>
            </a:r>
            <a:r>
              <a:rPr lang="en-US" dirty="0"/>
              <a:t> </a:t>
            </a:r>
            <a:r>
              <a:rPr lang="en-US" dirty="0" err="1"/>
              <a:t>zanimanja</a:t>
            </a:r>
            <a:r>
              <a:rPr lang="en-US" dirty="0"/>
              <a:t> u </a:t>
            </a:r>
            <a:r>
              <a:rPr lang="en-US" dirty="0" err="1"/>
              <a:t>tehnološkom</a:t>
            </a:r>
            <a:r>
              <a:rPr lang="en-US" dirty="0"/>
              <a:t> </a:t>
            </a:r>
            <a:r>
              <a:rPr lang="en-US" dirty="0" err="1"/>
              <a:t>sektoru</a:t>
            </a:r>
            <a:r>
              <a:rPr lang="en-US" dirty="0"/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83" name="Google Shape;1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29f623bc3f_0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8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Calibri"/>
              <a:buNone/>
            </a:pPr>
            <a:r>
              <a:rPr lang="hr" i="1" dirty="0">
                <a:solidFill>
                  <a:srgbClr val="404040"/>
                </a:solidFill>
              </a:rPr>
              <a:t>Ova </a:t>
            </a:r>
            <a:r>
              <a:rPr lang="en-US" i="1" dirty="0" err="1">
                <a:solidFill>
                  <a:srgbClr val="404040"/>
                </a:solidFill>
              </a:rPr>
              <a:t>Prikaznica</a:t>
            </a:r>
            <a:r>
              <a:rPr lang="hr" i="1" dirty="0">
                <a:solidFill>
                  <a:srgbClr val="404040"/>
                </a:solidFill>
              </a:rPr>
              <a:t> je posvećena aktivnosti broj 2.</a:t>
            </a:r>
            <a:endParaRPr dirty="0"/>
          </a:p>
          <a:p>
            <a:pPr marL="88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Calibri"/>
              <a:buNone/>
            </a:pPr>
            <a:endParaRPr dirty="0">
              <a:solidFill>
                <a:srgbClr val="40404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Char char="●"/>
            </a:pPr>
            <a:r>
              <a:rPr lang="hr" b="1" dirty="0">
                <a:solidFill>
                  <a:srgbClr val="404040"/>
                </a:solidFill>
              </a:rPr>
              <a:t>Stvorite male grupe od 3-4 osobe</a:t>
            </a:r>
            <a:endParaRPr b="1" dirty="0">
              <a:solidFill>
                <a:srgbClr val="40404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Char char="●"/>
            </a:pPr>
            <a:r>
              <a:rPr lang="hr" b="1" dirty="0">
                <a:solidFill>
                  <a:srgbClr val="404040"/>
                </a:solidFill>
              </a:rPr>
              <a:t>Svaki učitelj dijeli jedno od svojih izazovnih pitanja iz Jedinice 1, precizirano u Aktivnosti br. 2.</a:t>
            </a:r>
            <a:endParaRPr dirty="0"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Char char="●"/>
            </a:pPr>
            <a:r>
              <a:rPr lang="hr" b="1" dirty="0">
                <a:solidFill>
                  <a:srgbClr val="404040"/>
                </a:solidFill>
              </a:rPr>
              <a:t>Učitelji zajedno razmatraju 2-3 </a:t>
            </a:r>
            <a:r>
              <a:rPr lang="en-US" dirty="0" err="1"/>
              <a:t>moguće</a:t>
            </a:r>
            <a:r>
              <a:rPr lang="en-US" dirty="0"/>
              <a:t> </a:t>
            </a:r>
            <a:r>
              <a:rPr lang="en-US" dirty="0" err="1"/>
              <a:t>strategije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za </a:t>
            </a:r>
            <a:r>
              <a:rPr lang="en-US" dirty="0" err="1"/>
              <a:t>svako</a:t>
            </a:r>
            <a:r>
              <a:rPr lang="en-US" dirty="0"/>
              <a:t> </a:t>
            </a:r>
            <a:r>
              <a:rPr lang="en-US" dirty="0" err="1"/>
              <a:t>pitanje</a:t>
            </a:r>
            <a:r>
              <a:rPr lang="hr" b="1" dirty="0">
                <a:solidFill>
                  <a:srgbClr val="404040"/>
                </a:solidFill>
              </a:rPr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None/>
            </a:pPr>
            <a:r>
              <a:rPr lang="en-US" dirty="0"/>
              <a:t>Za </a:t>
            </a:r>
            <a:r>
              <a:rPr lang="en-US" dirty="0" err="1"/>
              <a:t>svaku</a:t>
            </a:r>
            <a:r>
              <a:rPr lang="en-US" dirty="0"/>
              <a:t> </a:t>
            </a:r>
            <a:r>
              <a:rPr lang="en-US" dirty="0" err="1"/>
              <a:t>intervenciju</a:t>
            </a:r>
            <a:r>
              <a:rPr lang="en-US" dirty="0"/>
              <a:t> </a:t>
            </a:r>
            <a:r>
              <a:rPr lang="en-US" dirty="0" err="1"/>
              <a:t>razmotrite</a:t>
            </a:r>
            <a:r>
              <a:rPr lang="en-US" dirty="0"/>
              <a:t> </a:t>
            </a:r>
            <a:r>
              <a:rPr lang="en-US" dirty="0" err="1"/>
              <a:t>sljedeća</a:t>
            </a:r>
            <a:r>
              <a:rPr lang="en-US" dirty="0"/>
              <a:t> </a:t>
            </a:r>
            <a:r>
              <a:rPr lang="en-US" dirty="0" err="1"/>
              <a:t>pitanja</a:t>
            </a:r>
            <a:r>
              <a:rPr lang="en-US" dirty="0"/>
              <a:t>: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None/>
            </a:pPr>
            <a:r>
              <a:rPr lang="en-US" i="1" dirty="0">
                <a:solidFill>
                  <a:schemeClr val="dk1"/>
                </a:solidFill>
              </a:rPr>
              <a:t>-       </a:t>
            </a:r>
            <a:r>
              <a:rPr lang="en-US" dirty="0"/>
              <a:t>Je li </a:t>
            </a:r>
            <a:r>
              <a:rPr lang="en-US" dirty="0" err="1"/>
              <a:t>usklađena</a:t>
            </a:r>
            <a:r>
              <a:rPr lang="en-US" dirty="0"/>
              <a:t> s </a:t>
            </a:r>
            <a:r>
              <a:rPr lang="en-US" dirty="0" err="1"/>
              <a:t>principima</a:t>
            </a:r>
            <a:r>
              <a:rPr lang="en-US" dirty="0"/>
              <a:t> </a:t>
            </a:r>
            <a:r>
              <a:rPr lang="en-US" dirty="0" err="1"/>
              <a:t>informatičkog</a:t>
            </a:r>
            <a:r>
              <a:rPr lang="en-US" dirty="0"/>
              <a:t> </a:t>
            </a:r>
            <a:r>
              <a:rPr lang="en-US" dirty="0" err="1"/>
              <a:t>obrazovanja</a:t>
            </a:r>
            <a:r>
              <a:rPr lang="hr" i="1" dirty="0">
                <a:solidFill>
                  <a:schemeClr val="dk1"/>
                </a:solidFill>
              </a:rPr>
              <a:t>?</a:t>
            </a:r>
            <a:endParaRPr i="1" dirty="0">
              <a:solidFill>
                <a:schemeClr val="dk1"/>
              </a:solidFill>
            </a:endParaRPr>
          </a:p>
          <a:p>
            <a:pPr marL="34290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en-US" dirty="0" err="1"/>
              <a:t>Doprinosi</a:t>
            </a:r>
            <a:r>
              <a:rPr lang="en-US" dirty="0"/>
              <a:t> li </a:t>
            </a:r>
            <a:r>
              <a:rPr lang="en-US" dirty="0" err="1"/>
              <a:t>rodnoj</a:t>
            </a:r>
            <a:r>
              <a:rPr lang="en-US" dirty="0"/>
              <a:t> </a:t>
            </a:r>
            <a:r>
              <a:rPr lang="en-US" dirty="0" err="1"/>
              <a:t>inkluziji</a:t>
            </a:r>
            <a:r>
              <a:rPr lang="en-US" dirty="0"/>
              <a:t>?</a:t>
            </a:r>
          </a:p>
          <a:p>
            <a:pPr marL="34290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hr" i="1" dirty="0">
                <a:solidFill>
                  <a:schemeClr val="dk1"/>
                </a:solidFill>
              </a:rPr>
              <a:t>Je li praktična za provedbu?</a:t>
            </a:r>
            <a:endParaRPr i="1" dirty="0">
              <a:solidFill>
                <a:schemeClr val="dk1"/>
              </a:solidFill>
            </a:endParaRPr>
          </a:p>
          <a:p>
            <a:pPr marL="34290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hr" i="1" dirty="0">
                <a:solidFill>
                  <a:schemeClr val="dk1"/>
                </a:solidFill>
              </a:rPr>
              <a:t>Koje mjerljive ishode bismo mogli pratiti?</a:t>
            </a:r>
            <a:endParaRPr i="1" dirty="0">
              <a:solidFill>
                <a:schemeClr val="dk1"/>
              </a:solidFill>
            </a:endParaRPr>
          </a:p>
          <a:p>
            <a:pPr marL="4572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Calibri"/>
              <a:buNone/>
            </a:pPr>
            <a:endParaRPr b="1" dirty="0">
              <a:solidFill>
                <a:srgbClr val="404040"/>
              </a:solidFill>
            </a:endParaRPr>
          </a:p>
          <a:p>
            <a:pPr marL="45720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00"/>
              <a:buFont typeface="Calibri"/>
              <a:buChar char="●"/>
            </a:pPr>
            <a:r>
              <a:rPr lang="hr" b="1" dirty="0">
                <a:solidFill>
                  <a:schemeClr val="dk1"/>
                </a:solidFill>
              </a:rPr>
              <a:t>Dijeljenje u grupi: svaka grupa predstavlja jednu ideju za intervenciju grupi.</a:t>
            </a:r>
            <a:endParaRPr dirty="0"/>
          </a:p>
          <a:p>
            <a:pPr marL="8890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None/>
            </a:pPr>
            <a:endParaRPr b="1" dirty="0">
              <a:solidFill>
                <a:srgbClr val="404040"/>
              </a:solidFill>
            </a:endParaRPr>
          </a:p>
          <a:p>
            <a:pPr marL="8890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None/>
            </a:pPr>
            <a:endParaRPr b="1" dirty="0">
              <a:solidFill>
                <a:srgbClr val="40404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1100"/>
              <a:buNone/>
            </a:pPr>
            <a:endParaRPr dirty="0">
              <a:solidFill>
                <a:srgbClr val="1D1D1B"/>
              </a:solidFill>
            </a:endParaRPr>
          </a:p>
        </p:txBody>
      </p:sp>
      <p:sp>
        <p:nvSpPr>
          <p:cNvPr id="192" name="Google Shape;192;g329f623bc3f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29f623bc3f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sz="1100" i="1" dirty="0">
                <a:solidFill>
                  <a:srgbClr val="1D1D1B"/>
                </a:solidFill>
              </a:rPr>
              <a:t>Ova </a:t>
            </a:r>
            <a:r>
              <a:rPr lang="en-US" sz="1100" i="1" dirty="0" err="1">
                <a:solidFill>
                  <a:srgbClr val="1D1D1B"/>
                </a:solidFill>
              </a:rPr>
              <a:t>Prikaznica</a:t>
            </a:r>
            <a:r>
              <a:rPr lang="hr" sz="1100" i="1" dirty="0">
                <a:solidFill>
                  <a:srgbClr val="1D1D1B"/>
                </a:solidFill>
              </a:rPr>
              <a:t> vam omogućuje da predstavite prva 3 koraka procesa od 5 koraka za izradu Plana akcijskog istraživanja.</a:t>
            </a:r>
            <a:endParaRPr sz="1100"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endParaRPr lang="hr-HR" sz="1100" dirty="0">
              <a:solidFill>
                <a:srgbClr val="1D1D1B"/>
              </a:solidFill>
            </a:endParaRPr>
          </a:p>
          <a:p>
            <a:r>
              <a:rPr lang="en-US" sz="1100" dirty="0" err="1"/>
              <a:t>Doradite</a:t>
            </a:r>
            <a:r>
              <a:rPr lang="en-US" sz="1100" dirty="0"/>
              <a:t> </a:t>
            </a:r>
            <a:r>
              <a:rPr lang="en-US" sz="1100" dirty="0" err="1"/>
              <a:t>pitanje</a:t>
            </a:r>
            <a:r>
              <a:rPr lang="en-US" sz="1100" dirty="0"/>
              <a:t> </a:t>
            </a:r>
            <a:r>
              <a:rPr lang="en-US" sz="1100" dirty="0" err="1"/>
              <a:t>iz</a:t>
            </a:r>
            <a:r>
              <a:rPr lang="en-US" sz="1100" dirty="0"/>
              <a:t> 1. </a:t>
            </a:r>
            <a:r>
              <a:rPr lang="en-US" sz="1100" dirty="0" err="1"/>
              <a:t>jedinice</a:t>
            </a:r>
            <a:r>
              <a:rPr lang="en-US" sz="1100" dirty="0"/>
              <a:t> </a:t>
            </a:r>
            <a:r>
              <a:rPr lang="en-US" sz="1100" dirty="0" err="1"/>
              <a:t>koristeći</a:t>
            </a:r>
            <a:r>
              <a:rPr lang="en-US" sz="1100" dirty="0"/>
              <a:t> SMART </a:t>
            </a:r>
            <a:r>
              <a:rPr lang="en-US" sz="1100" dirty="0" err="1"/>
              <a:t>kriterije</a:t>
            </a:r>
            <a:r>
              <a:rPr lang="en-US" sz="1100" dirty="0"/>
              <a:t>:</a:t>
            </a:r>
            <a:br>
              <a:rPr lang="en-US" sz="1100" dirty="0"/>
            </a:br>
            <a:r>
              <a:rPr lang="en-US" sz="1100" b="1" dirty="0" err="1"/>
              <a:t>Specifično</a:t>
            </a:r>
            <a:r>
              <a:rPr lang="en-US" sz="1100" b="1" dirty="0"/>
              <a:t> | </a:t>
            </a:r>
            <a:r>
              <a:rPr lang="en-US" sz="1100" b="1" dirty="0" err="1"/>
              <a:t>Mjerljivo</a:t>
            </a:r>
            <a:r>
              <a:rPr lang="en-US" sz="1100" b="1" dirty="0"/>
              <a:t> | </a:t>
            </a:r>
            <a:r>
              <a:rPr lang="en-US" sz="1100" b="1" dirty="0" err="1"/>
              <a:t>Izvedivo</a:t>
            </a:r>
            <a:r>
              <a:rPr lang="en-US" sz="1100" b="1" dirty="0"/>
              <a:t> | </a:t>
            </a:r>
            <a:r>
              <a:rPr lang="en-US" sz="1100" b="1" dirty="0" err="1"/>
              <a:t>Relevantno</a:t>
            </a:r>
            <a:r>
              <a:rPr lang="en-US" sz="1100" b="1" dirty="0"/>
              <a:t> | </a:t>
            </a:r>
            <a:r>
              <a:rPr lang="en-US" sz="1100" b="1" dirty="0" err="1"/>
              <a:t>Vremenski</a:t>
            </a:r>
            <a:r>
              <a:rPr lang="en-US" sz="1100" b="1" dirty="0"/>
              <a:t> </a:t>
            </a:r>
            <a:r>
              <a:rPr lang="en-US" sz="1100" b="1" dirty="0" err="1"/>
              <a:t>ograničeno</a:t>
            </a:r>
            <a:endParaRPr lang="en-US" sz="1100" dirty="0"/>
          </a:p>
          <a:p>
            <a:endParaRPr lang="en-US" sz="1100" b="1" dirty="0"/>
          </a:p>
          <a:p>
            <a:r>
              <a:rPr lang="en-US" sz="1100" b="1" dirty="0" err="1"/>
              <a:t>Primjer</a:t>
            </a:r>
            <a:r>
              <a:rPr lang="en-US" sz="1100" b="1" dirty="0"/>
              <a:t>:</a:t>
            </a:r>
            <a:br>
              <a:rPr lang="en-US" sz="1100" dirty="0"/>
            </a:br>
            <a:r>
              <a:rPr lang="en-US" sz="1100" dirty="0" err="1"/>
              <a:t>Prije</a:t>
            </a:r>
            <a:r>
              <a:rPr lang="en-US" sz="1100" dirty="0"/>
              <a:t>: Kako </a:t>
            </a:r>
            <a:r>
              <a:rPr lang="en-US" sz="1100" dirty="0" err="1"/>
              <a:t>uključiti</a:t>
            </a:r>
            <a:r>
              <a:rPr lang="en-US" sz="1100" dirty="0"/>
              <a:t> </a:t>
            </a:r>
            <a:r>
              <a:rPr lang="en-US" sz="1100" dirty="0" err="1"/>
              <a:t>djevojke</a:t>
            </a:r>
            <a:r>
              <a:rPr lang="en-US" sz="1100" dirty="0"/>
              <a:t> u </a:t>
            </a:r>
            <a:r>
              <a:rPr lang="en-US" sz="1100" dirty="0" err="1"/>
              <a:t>kodiranje</a:t>
            </a:r>
            <a:r>
              <a:rPr lang="en-US" sz="1100" dirty="0"/>
              <a:t>?</a:t>
            </a:r>
            <a:br>
              <a:rPr lang="en-US" sz="1100" dirty="0"/>
            </a:br>
            <a:r>
              <a:rPr lang="en-US" sz="1100" dirty="0" err="1"/>
              <a:t>Nakon</a:t>
            </a:r>
            <a:r>
              <a:rPr lang="en-US" sz="1100" dirty="0"/>
              <a:t>: Kako </a:t>
            </a:r>
            <a:r>
              <a:rPr lang="en-US" sz="1100" dirty="0" err="1"/>
              <a:t>vođenje</a:t>
            </a:r>
            <a:r>
              <a:rPr lang="en-US" sz="1100" dirty="0"/>
              <a:t> </a:t>
            </a:r>
            <a:r>
              <a:rPr lang="en-US" sz="1100" dirty="0" err="1"/>
              <a:t>algoritamskog</a:t>
            </a:r>
            <a:r>
              <a:rPr lang="en-US" sz="1100" dirty="0"/>
              <a:t> </a:t>
            </a:r>
            <a:r>
              <a:rPr lang="en-US" sz="1100" dirty="0" err="1"/>
              <a:t>dizajna</a:t>
            </a:r>
            <a:r>
              <a:rPr lang="en-US" sz="1100" dirty="0"/>
              <a:t> u </a:t>
            </a:r>
            <a:r>
              <a:rPr lang="en-US" sz="1100" dirty="0" err="1"/>
              <a:t>paru</a:t>
            </a:r>
            <a:r>
              <a:rPr lang="en-US" sz="1100" dirty="0"/>
              <a:t> </a:t>
            </a:r>
            <a:r>
              <a:rPr lang="en-US" sz="1100" dirty="0" err="1"/>
              <a:t>povećava</a:t>
            </a:r>
            <a:r>
              <a:rPr lang="en-US" sz="1100" dirty="0"/>
              <a:t> </a:t>
            </a:r>
            <a:r>
              <a:rPr lang="en-US" sz="1100" dirty="0" err="1"/>
              <a:t>sudjelovanje</a:t>
            </a:r>
            <a:r>
              <a:rPr lang="en-US" sz="1100" dirty="0"/>
              <a:t> </a:t>
            </a:r>
            <a:r>
              <a:rPr lang="en-US" sz="1100" dirty="0" err="1"/>
              <a:t>djevojaka</a:t>
            </a:r>
            <a:r>
              <a:rPr lang="en-US" sz="1100" dirty="0"/>
              <a:t> u </a:t>
            </a:r>
            <a:r>
              <a:rPr lang="en-US" sz="1100" dirty="0" err="1"/>
              <a:t>grupnim</a:t>
            </a:r>
            <a:r>
              <a:rPr lang="en-US" sz="1100" dirty="0"/>
              <a:t> Python </a:t>
            </a:r>
            <a:r>
              <a:rPr lang="en-US" sz="1100" dirty="0" err="1"/>
              <a:t>projektima</a:t>
            </a:r>
            <a:r>
              <a:rPr lang="en-US" sz="1100" dirty="0"/>
              <a:t> </a:t>
            </a:r>
            <a:r>
              <a:rPr lang="en-US" sz="1100" dirty="0" err="1"/>
              <a:t>tijekom</a:t>
            </a:r>
            <a:r>
              <a:rPr lang="en-US" sz="1100" dirty="0"/>
              <a:t> 4 </a:t>
            </a:r>
            <a:r>
              <a:rPr lang="en-US" sz="1100" dirty="0" err="1"/>
              <a:t>tjedna</a:t>
            </a:r>
            <a:r>
              <a:rPr lang="en-US" sz="1100" dirty="0"/>
              <a:t>?</a:t>
            </a:r>
          </a:p>
          <a:p>
            <a:endParaRPr lang="en-US" sz="1100" b="1" dirty="0"/>
          </a:p>
          <a:p>
            <a:r>
              <a:rPr lang="en-US" sz="1100" b="1" dirty="0" err="1"/>
              <a:t>Strategija</a:t>
            </a:r>
            <a:r>
              <a:rPr lang="en-US" sz="1100" b="1" dirty="0"/>
              <a:t> </a:t>
            </a:r>
            <a:r>
              <a:rPr lang="en-US" sz="1100" b="1" dirty="0" err="1"/>
              <a:t>intervencije</a:t>
            </a:r>
            <a:r>
              <a:rPr lang="en-US" sz="1100" b="1" dirty="0"/>
              <a:t>:</a:t>
            </a:r>
          </a:p>
          <a:p>
            <a:r>
              <a:rPr lang="en-US" sz="1100" dirty="0" err="1"/>
              <a:t>Odaberite</a:t>
            </a:r>
            <a:r>
              <a:rPr lang="en-US" sz="1100" dirty="0"/>
              <a:t> </a:t>
            </a:r>
            <a:r>
              <a:rPr lang="en-US" sz="1100" dirty="0" err="1"/>
              <a:t>jednu</a:t>
            </a:r>
            <a:r>
              <a:rPr lang="en-US" sz="1100" dirty="0"/>
              <a:t> </a:t>
            </a:r>
            <a:r>
              <a:rPr lang="en-US" sz="1100" dirty="0" err="1"/>
              <a:t>strategiju</a:t>
            </a:r>
            <a:r>
              <a:rPr lang="en-US" sz="1100" dirty="0"/>
              <a:t> </a:t>
            </a:r>
            <a:r>
              <a:rPr lang="en-US" sz="1100" dirty="0" err="1"/>
              <a:t>iz</a:t>
            </a:r>
            <a:r>
              <a:rPr lang="en-US" sz="1100" dirty="0"/>
              <a:t> </a:t>
            </a:r>
            <a:r>
              <a:rPr lang="en-US" sz="1100" dirty="0" err="1"/>
              <a:t>brainstorminga</a:t>
            </a:r>
            <a:r>
              <a:rPr lang="en-US" sz="1100" dirty="0"/>
              <a:t> </a:t>
            </a:r>
            <a:r>
              <a:rPr lang="en-US" sz="1100" dirty="0" err="1"/>
              <a:t>prethodne</a:t>
            </a:r>
            <a:r>
              <a:rPr lang="en-US" sz="1100" dirty="0"/>
              <a:t> </a:t>
            </a:r>
            <a:r>
              <a:rPr lang="en-US" sz="1100" dirty="0" err="1"/>
              <a:t>aktivnosti</a:t>
            </a:r>
            <a:r>
              <a:rPr lang="en-US" sz="1100" dirty="0"/>
              <a:t> </a:t>
            </a:r>
            <a:r>
              <a:rPr lang="en-US" sz="1100" dirty="0" err="1"/>
              <a:t>i</a:t>
            </a:r>
            <a:r>
              <a:rPr lang="en-US" sz="1100" dirty="0"/>
              <a:t> </a:t>
            </a:r>
            <a:r>
              <a:rPr lang="en-US" sz="1100" dirty="0" err="1"/>
              <a:t>doradite</a:t>
            </a:r>
            <a:r>
              <a:rPr lang="en-US" sz="1100" dirty="0"/>
              <a:t> je </a:t>
            </a:r>
            <a:r>
              <a:rPr lang="en-US" sz="1100" dirty="0" err="1"/>
              <a:t>tako</a:t>
            </a:r>
            <a:r>
              <a:rPr lang="en-US" sz="1100" dirty="0"/>
              <a:t> da </a:t>
            </a:r>
            <a:r>
              <a:rPr lang="en-US" sz="1100" dirty="0" err="1"/>
              <a:t>bude</a:t>
            </a:r>
            <a:r>
              <a:rPr lang="en-US" sz="1100" dirty="0"/>
              <a:t>:</a:t>
            </a:r>
            <a:br>
              <a:rPr lang="en-US" sz="1100" dirty="0"/>
            </a:br>
            <a:r>
              <a:rPr lang="en-US" sz="1100" dirty="0"/>
              <a:t>(a) </a:t>
            </a:r>
            <a:r>
              <a:rPr lang="en-US" sz="1100" dirty="0" err="1"/>
              <a:t>usklađena</a:t>
            </a:r>
            <a:r>
              <a:rPr lang="en-US" sz="1100" dirty="0"/>
              <a:t> s </a:t>
            </a:r>
            <a:r>
              <a:rPr lang="en-US" sz="1100" dirty="0" err="1"/>
              <a:t>ciljevima</a:t>
            </a:r>
            <a:r>
              <a:rPr lang="en-US" sz="1100" dirty="0"/>
              <a:t> </a:t>
            </a:r>
            <a:r>
              <a:rPr lang="en-US" sz="1100" dirty="0" err="1"/>
              <a:t>informatičkog</a:t>
            </a:r>
            <a:r>
              <a:rPr lang="en-US" sz="1100" dirty="0"/>
              <a:t> </a:t>
            </a:r>
            <a:r>
              <a:rPr lang="en-US" sz="1100" dirty="0" err="1"/>
              <a:t>obrazovanja</a:t>
            </a:r>
            <a:br>
              <a:rPr lang="en-US" sz="1100" dirty="0"/>
            </a:br>
            <a:r>
              <a:rPr lang="en-US" sz="1100" dirty="0"/>
              <a:t>(b) </a:t>
            </a:r>
            <a:r>
              <a:rPr lang="en-US" sz="1100" dirty="0" err="1"/>
              <a:t>osmišljena</a:t>
            </a:r>
            <a:r>
              <a:rPr lang="en-US" sz="1100" dirty="0"/>
              <a:t> za </a:t>
            </a:r>
            <a:r>
              <a:rPr lang="en-US" sz="1100" dirty="0" err="1"/>
              <a:t>rješavanje</a:t>
            </a:r>
            <a:r>
              <a:rPr lang="en-US" sz="1100" dirty="0"/>
              <a:t> </a:t>
            </a:r>
            <a:r>
              <a:rPr lang="en-US" sz="1100" dirty="0" err="1"/>
              <a:t>temeljne</a:t>
            </a:r>
            <a:r>
              <a:rPr lang="en-US" sz="1100" dirty="0"/>
              <a:t> </a:t>
            </a:r>
            <a:r>
              <a:rPr lang="en-US" sz="1100" dirty="0" err="1"/>
              <a:t>uzroka</a:t>
            </a:r>
            <a:r>
              <a:rPr lang="en-US" sz="1100" dirty="0"/>
              <a:t> </a:t>
            </a:r>
            <a:r>
              <a:rPr lang="en-US" sz="1100" dirty="0" err="1"/>
              <a:t>problema</a:t>
            </a:r>
            <a:endParaRPr lang="en-US" sz="1100" dirty="0"/>
          </a:p>
          <a:p>
            <a:endParaRPr lang="en-US" sz="1100" b="1" dirty="0"/>
          </a:p>
          <a:p>
            <a:r>
              <a:rPr lang="en-US" sz="1100" b="1" dirty="0" err="1"/>
              <a:t>Koraci</a:t>
            </a:r>
            <a:r>
              <a:rPr lang="en-US" sz="1100" b="1" dirty="0"/>
              <a:t> </a:t>
            </a:r>
            <a:r>
              <a:rPr lang="en-US" sz="1100" b="1" dirty="0" err="1"/>
              <a:t>provedbe</a:t>
            </a:r>
            <a:r>
              <a:rPr lang="en-US" sz="1100" b="1" dirty="0"/>
              <a:t>:</a:t>
            </a:r>
          </a:p>
          <a:p>
            <a:r>
              <a:rPr lang="en-US" sz="1100" dirty="0" err="1"/>
              <a:t>Razmotrite</a:t>
            </a:r>
            <a:r>
              <a:rPr lang="en-US" sz="1100" dirty="0"/>
              <a:t> tri </a:t>
            </a:r>
            <a:r>
              <a:rPr lang="en-US" sz="1100" dirty="0" err="1"/>
              <a:t>pitanja</a:t>
            </a:r>
            <a:r>
              <a:rPr lang="en-US" sz="11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100" dirty="0" err="1"/>
              <a:t>Što</a:t>
            </a:r>
            <a:r>
              <a:rPr lang="en-US" sz="1100" dirty="0"/>
              <a:t> </a:t>
            </a:r>
            <a:r>
              <a:rPr lang="en-US" sz="1100" dirty="0" err="1"/>
              <a:t>ćete</a:t>
            </a:r>
            <a:r>
              <a:rPr lang="en-US" sz="1100" dirty="0"/>
              <a:t> </a:t>
            </a:r>
            <a:r>
              <a:rPr lang="en-US" sz="1100" dirty="0" err="1"/>
              <a:t>napraviti</a:t>
            </a:r>
            <a:r>
              <a:rPr lang="en-US" sz="1100" dirty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100" dirty="0"/>
              <a:t>Kada </a:t>
            </a:r>
            <a:r>
              <a:rPr lang="en-US" sz="1100" dirty="0" err="1"/>
              <a:t>ćete</a:t>
            </a:r>
            <a:r>
              <a:rPr lang="en-US" sz="1100" dirty="0"/>
              <a:t> to </a:t>
            </a:r>
            <a:r>
              <a:rPr lang="en-US" sz="1100" dirty="0" err="1"/>
              <a:t>napraviti</a:t>
            </a:r>
            <a:r>
              <a:rPr lang="en-US" sz="1100" dirty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100" dirty="0" err="1"/>
              <a:t>Tko</a:t>
            </a:r>
            <a:r>
              <a:rPr lang="en-US" sz="1100" dirty="0"/>
              <a:t> je </a:t>
            </a:r>
            <a:r>
              <a:rPr lang="en-US" sz="1100" dirty="0" err="1"/>
              <a:t>uključen</a:t>
            </a:r>
            <a:r>
              <a:rPr lang="en-US" sz="1100" dirty="0"/>
              <a:t>?</a:t>
            </a:r>
          </a:p>
          <a:p>
            <a:endParaRPr lang="en-US" sz="1100" dirty="0"/>
          </a:p>
          <a:p>
            <a:r>
              <a:rPr lang="en-US" sz="1100" dirty="0" err="1"/>
              <a:t>Podijelite</a:t>
            </a:r>
            <a:r>
              <a:rPr lang="en-US" sz="1100" dirty="0"/>
              <a:t> </a:t>
            </a:r>
            <a:r>
              <a:rPr lang="en-US" sz="1100" dirty="0" err="1"/>
              <a:t>intervenciju</a:t>
            </a:r>
            <a:r>
              <a:rPr lang="en-US" sz="1100" dirty="0"/>
              <a:t> u tri </a:t>
            </a:r>
            <a:r>
              <a:rPr lang="en-US" sz="1100" dirty="0" err="1"/>
              <a:t>koraka</a:t>
            </a:r>
            <a:r>
              <a:rPr lang="en-US" sz="1100" dirty="0"/>
              <a:t> s </a:t>
            </a:r>
            <a:r>
              <a:rPr lang="en-US" sz="1100" dirty="0" err="1"/>
              <a:t>jasno</a:t>
            </a:r>
            <a:r>
              <a:rPr lang="en-US" sz="1100" dirty="0"/>
              <a:t> </a:t>
            </a:r>
            <a:r>
              <a:rPr lang="en-US" sz="1100" dirty="0" err="1"/>
              <a:t>definiranim</a:t>
            </a:r>
            <a:r>
              <a:rPr lang="en-US" sz="1100" dirty="0"/>
              <a:t> </a:t>
            </a:r>
            <a:r>
              <a:rPr lang="en-US" sz="1100" dirty="0" err="1"/>
              <a:t>rokovima</a:t>
            </a:r>
            <a:r>
              <a:rPr lang="en-US" sz="1100" dirty="0"/>
              <a:t>.</a:t>
            </a:r>
          </a:p>
          <a:p>
            <a:r>
              <a:rPr lang="en-US" sz="1100" b="1" dirty="0" err="1"/>
              <a:t>Primjer</a:t>
            </a:r>
            <a:r>
              <a:rPr lang="en-US" sz="1100" b="1" dirty="0"/>
              <a:t>:</a:t>
            </a:r>
            <a:endParaRPr lang="en-US" sz="1100" dirty="0"/>
          </a:p>
          <a:p>
            <a:r>
              <a:rPr lang="en-US" sz="1100" b="1" dirty="0" err="1"/>
              <a:t>Tjedan</a:t>
            </a:r>
            <a:r>
              <a:rPr lang="en-US" sz="1100" b="1" dirty="0"/>
              <a:t> 1:</a:t>
            </a:r>
            <a:r>
              <a:rPr lang="en-US" sz="1100" dirty="0"/>
              <a:t> </a:t>
            </a:r>
            <a:r>
              <a:rPr lang="en-US" sz="1100" dirty="0" err="1"/>
              <a:t>Osposobite</a:t>
            </a:r>
            <a:r>
              <a:rPr lang="en-US" sz="1100" dirty="0"/>
              <a:t> </a:t>
            </a:r>
            <a:r>
              <a:rPr lang="en-US" sz="1100" dirty="0" err="1"/>
              <a:t>učenike</a:t>
            </a:r>
            <a:r>
              <a:rPr lang="en-US" sz="1100" dirty="0"/>
              <a:t> za rad u </a:t>
            </a:r>
            <a:r>
              <a:rPr lang="en-US" sz="1100" dirty="0" err="1"/>
              <a:t>parovima</a:t>
            </a:r>
            <a:r>
              <a:rPr lang="en-US" sz="1100" dirty="0"/>
              <a:t> </a:t>
            </a:r>
            <a:r>
              <a:rPr lang="en-US" sz="1100" dirty="0" err="1"/>
              <a:t>prema</a:t>
            </a:r>
            <a:r>
              <a:rPr lang="en-US" sz="1100" dirty="0"/>
              <a:t> </a:t>
            </a:r>
            <a:r>
              <a:rPr lang="en-US" sz="1100" dirty="0" err="1"/>
              <a:t>protokolima</a:t>
            </a:r>
            <a:r>
              <a:rPr lang="en-US" sz="1100" dirty="0"/>
              <a:t>.</a:t>
            </a:r>
          </a:p>
          <a:p>
            <a:r>
              <a:rPr lang="en-US" sz="1100" b="1" dirty="0" err="1"/>
              <a:t>Tjedni</a:t>
            </a:r>
            <a:r>
              <a:rPr lang="en-US" sz="1100" b="1" dirty="0"/>
              <a:t> 2-3:</a:t>
            </a:r>
            <a:r>
              <a:rPr lang="en-US" sz="1100" dirty="0"/>
              <a:t> </a:t>
            </a:r>
            <a:r>
              <a:rPr lang="en-US" sz="1100" dirty="0" err="1"/>
              <a:t>Dodijelite</a:t>
            </a:r>
            <a:r>
              <a:rPr lang="en-US" sz="1100" dirty="0"/>
              <a:t> </a:t>
            </a:r>
            <a:r>
              <a:rPr lang="en-US" sz="1100" dirty="0" err="1"/>
              <a:t>rodno</a:t>
            </a:r>
            <a:r>
              <a:rPr lang="en-US" sz="1100" dirty="0"/>
              <a:t> </a:t>
            </a:r>
            <a:r>
              <a:rPr lang="en-US" sz="1100" dirty="0" err="1"/>
              <a:t>uravnotežene</a:t>
            </a:r>
            <a:r>
              <a:rPr lang="en-US" sz="1100" dirty="0"/>
              <a:t> </a:t>
            </a:r>
            <a:r>
              <a:rPr lang="en-US" sz="1100" dirty="0" err="1"/>
              <a:t>parove</a:t>
            </a:r>
            <a:r>
              <a:rPr lang="en-US" sz="1100" dirty="0"/>
              <a:t>; </a:t>
            </a:r>
            <a:r>
              <a:rPr lang="en-US" sz="1100" dirty="0" err="1"/>
              <a:t>djevojke</a:t>
            </a:r>
            <a:r>
              <a:rPr lang="en-US" sz="1100" dirty="0"/>
              <a:t> </a:t>
            </a:r>
            <a:r>
              <a:rPr lang="en-US" sz="1100" dirty="0" err="1"/>
              <a:t>vode</a:t>
            </a:r>
            <a:r>
              <a:rPr lang="en-US" sz="1100" dirty="0"/>
              <a:t> </a:t>
            </a:r>
            <a:r>
              <a:rPr lang="en-US" sz="1100" dirty="0" err="1"/>
              <a:t>zadatke</a:t>
            </a:r>
            <a:r>
              <a:rPr lang="en-US" sz="1100" dirty="0"/>
              <a:t> </a:t>
            </a:r>
            <a:r>
              <a:rPr lang="en-US" sz="1100" dirty="0" err="1"/>
              <a:t>otklanjanja</a:t>
            </a:r>
            <a:r>
              <a:rPr lang="en-US" sz="1100" dirty="0"/>
              <a:t> </a:t>
            </a:r>
            <a:r>
              <a:rPr lang="en-US" sz="1100" dirty="0" err="1"/>
              <a:t>grešaka</a:t>
            </a:r>
            <a:r>
              <a:rPr lang="en-US" sz="1100" dirty="0"/>
              <a:t>.</a:t>
            </a:r>
          </a:p>
          <a:p>
            <a:r>
              <a:rPr lang="en-US" sz="1100" b="1" dirty="0" err="1"/>
              <a:t>Tjedan</a:t>
            </a:r>
            <a:r>
              <a:rPr lang="en-US" sz="1100" b="1" dirty="0"/>
              <a:t> 4:</a:t>
            </a:r>
            <a:r>
              <a:rPr lang="en-US" sz="1100" dirty="0"/>
              <a:t> </a:t>
            </a:r>
            <a:r>
              <a:rPr lang="en-US" sz="1100" dirty="0" err="1"/>
              <a:t>Provedite</a:t>
            </a:r>
            <a:r>
              <a:rPr lang="en-US" sz="1100" dirty="0"/>
              <a:t> </a:t>
            </a:r>
            <a:r>
              <a:rPr lang="en-US" sz="1100" dirty="0" err="1"/>
              <a:t>anketu</a:t>
            </a:r>
            <a:r>
              <a:rPr lang="en-US" sz="1100" dirty="0"/>
              <a:t> o </a:t>
            </a:r>
            <a:r>
              <a:rPr lang="en-US" sz="1100" dirty="0" err="1"/>
              <a:t>iskustvu</a:t>
            </a:r>
            <a:r>
              <a:rPr lang="en-US" sz="1100" dirty="0"/>
              <a:t> </a:t>
            </a:r>
            <a:r>
              <a:rPr lang="en-US" sz="1100" dirty="0" err="1"/>
              <a:t>učenika</a:t>
            </a:r>
            <a:r>
              <a:rPr lang="en-US" sz="1100" dirty="0"/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endParaRPr sz="1100" dirty="0">
              <a:solidFill>
                <a:srgbClr val="1D1D1B"/>
              </a:solidFill>
            </a:endParaRPr>
          </a:p>
        </p:txBody>
      </p:sp>
      <p:sp>
        <p:nvSpPr>
          <p:cNvPr id="199" name="Google Shape;199;g329f623bc3f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i="1" dirty="0">
                <a:solidFill>
                  <a:srgbClr val="1D1D1B"/>
                </a:solidFill>
              </a:rPr>
              <a:t>Ova </a:t>
            </a:r>
            <a:r>
              <a:rPr lang="en-US" i="1" dirty="0" err="1">
                <a:solidFill>
                  <a:srgbClr val="1D1D1B"/>
                </a:solidFill>
              </a:rPr>
              <a:t>Prikaznica</a:t>
            </a:r>
            <a:r>
              <a:rPr lang="hr" i="1" dirty="0">
                <a:solidFill>
                  <a:srgbClr val="1D1D1B"/>
                </a:solidFill>
              </a:rPr>
              <a:t> vam omogućuje da predstavite 4. korak procesa od 5 koraka za izradu Plana akcijskog istraživanja.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dirty="0"/>
          </a:p>
          <a:p>
            <a:pPr marL="40005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•"/>
            </a:pPr>
            <a:r>
              <a:rPr lang="hr" dirty="0">
                <a:solidFill>
                  <a:srgbClr val="1D1D1B"/>
                </a:solidFill>
              </a:rPr>
              <a:t>Metode prikupljanja podataka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dirty="0">
              <a:solidFill>
                <a:srgbClr val="1D1D1B"/>
              </a:solidFill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dirty="0">
                <a:solidFill>
                  <a:srgbClr val="1D1D1B"/>
                </a:solidFill>
              </a:rPr>
              <a:t>Polsznici odabiru 1 do 2 metode za mjerenje utjecaja.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i="1" dirty="0">
                <a:solidFill>
                  <a:srgbClr val="1D1D1B"/>
                </a:solidFill>
              </a:rPr>
              <a:t>Kvalitativno: Koji će brojevi pokazati promjenu?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i="1" dirty="0">
                <a:solidFill>
                  <a:srgbClr val="1D1D1B"/>
                </a:solidFill>
              </a:rPr>
              <a:t>Kvantitativno: Koje će priče ili povratne informacije otkriti zašto?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i="1" dirty="0">
              <a:solidFill>
                <a:srgbClr val="1D1D1B"/>
              </a:solidFill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i="1" dirty="0">
                <a:solidFill>
                  <a:srgbClr val="1D1D1B"/>
                </a:solidFill>
              </a:rPr>
              <a:t>Jasno definiraju </a:t>
            </a:r>
            <a:r>
              <a:rPr lang="hr" b="1" i="1" dirty="0">
                <a:solidFill>
                  <a:srgbClr val="1D1D1B"/>
                </a:solidFill>
              </a:rPr>
              <a:t>metodu</a:t>
            </a:r>
            <a:r>
              <a:rPr lang="hr" i="1" dirty="0">
                <a:solidFill>
                  <a:srgbClr val="1D1D1B"/>
                </a:solidFill>
              </a:rPr>
              <a:t>, </a:t>
            </a:r>
            <a:r>
              <a:rPr lang="hr" b="1" i="1" dirty="0">
                <a:solidFill>
                  <a:srgbClr val="1D1D1B"/>
                </a:solidFill>
              </a:rPr>
              <a:t>što pratiti</a:t>
            </a:r>
            <a:r>
              <a:rPr lang="hr" i="1" dirty="0">
                <a:solidFill>
                  <a:srgbClr val="1D1D1B"/>
                </a:solidFill>
              </a:rPr>
              <a:t>, </a:t>
            </a:r>
            <a:r>
              <a:rPr lang="hr" b="1" i="1" dirty="0">
                <a:solidFill>
                  <a:srgbClr val="1D1D1B"/>
                </a:solidFill>
              </a:rPr>
              <a:t>alat i koliko često.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dirty="0">
              <a:solidFill>
                <a:srgbClr val="1D1D1B"/>
              </a:solidFill>
            </a:endParaRPr>
          </a:p>
          <a:p>
            <a:pPr marL="40005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•"/>
            </a:pPr>
            <a:r>
              <a:rPr lang="hr" dirty="0">
                <a:solidFill>
                  <a:srgbClr val="1D1D1B"/>
                </a:solidFill>
              </a:rPr>
              <a:t>Plan suradnje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dirty="0">
                <a:solidFill>
                  <a:srgbClr val="1D1D1B"/>
                </a:solidFill>
              </a:rPr>
              <a:t>Polaznici mapiraju svoju mrežu podrške:</a:t>
            </a:r>
            <a:endParaRPr dirty="0"/>
          </a:p>
          <a:p>
            <a:pPr marL="40005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hr" i="1" dirty="0">
                <a:solidFill>
                  <a:srgbClr val="1D1D1B"/>
                </a:solidFill>
              </a:rPr>
              <a:t>Kolege: </a:t>
            </a:r>
            <a:r>
              <a:rPr lang="hr" i="0" dirty="0">
                <a:solidFill>
                  <a:srgbClr val="1D1D1B"/>
                </a:solidFill>
              </a:rPr>
              <a:t>tko će pomoći u provedbi/analiziranju?</a:t>
            </a:r>
            <a:endParaRPr dirty="0"/>
          </a:p>
          <a:p>
            <a:pPr marL="40005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hr" i="1" dirty="0">
                <a:solidFill>
                  <a:srgbClr val="1D1D1B"/>
                </a:solidFill>
              </a:rPr>
              <a:t>Učenici: </a:t>
            </a:r>
            <a:r>
              <a:rPr lang="hr" i="0" dirty="0">
                <a:solidFill>
                  <a:srgbClr val="1D1D1B"/>
                </a:solidFill>
              </a:rPr>
              <a:t>kako će učenici biti suvlasnici procesa?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</a:pPr>
            <a:endParaRPr i="0" dirty="0">
              <a:solidFill>
                <a:srgbClr val="1D1D1B"/>
              </a:solidFill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i="0" dirty="0">
                <a:solidFill>
                  <a:srgbClr val="1D1D1B"/>
                </a:solidFill>
              </a:rPr>
              <a:t>Oni jasno definiraju vrstu ' </a:t>
            </a:r>
            <a:r>
              <a:rPr lang="hr" b="1" i="0" dirty="0">
                <a:solidFill>
                  <a:srgbClr val="1D1D1B"/>
                </a:solidFill>
              </a:rPr>
              <a:t>suradnika </a:t>
            </a:r>
            <a:r>
              <a:rPr lang="hr" i="0" dirty="0">
                <a:solidFill>
                  <a:srgbClr val="1D1D1B"/>
                </a:solidFill>
              </a:rPr>
              <a:t>', njihovu </a:t>
            </a:r>
            <a:r>
              <a:rPr lang="hr" b="1" i="0" dirty="0">
                <a:solidFill>
                  <a:srgbClr val="1D1D1B"/>
                </a:solidFill>
              </a:rPr>
              <a:t>ulogu </a:t>
            </a:r>
            <a:r>
              <a:rPr lang="hr" i="0" dirty="0">
                <a:solidFill>
                  <a:srgbClr val="1D1D1B"/>
                </a:solidFill>
              </a:rPr>
              <a:t>i </a:t>
            </a:r>
            <a:r>
              <a:rPr lang="hr" b="1" i="0" dirty="0">
                <a:solidFill>
                  <a:srgbClr val="1D1D1B"/>
                </a:solidFill>
              </a:rPr>
              <a:t>djelovanje </a:t>
            </a:r>
            <a:r>
              <a:rPr lang="hr" i="0" dirty="0">
                <a:solidFill>
                  <a:srgbClr val="1D1D1B"/>
                </a:solidFill>
              </a:rPr>
              <a:t>.</a:t>
            </a:r>
            <a:endParaRPr dirty="0"/>
          </a:p>
          <a:p>
            <a:pPr marL="17145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Font typeface="Calibri"/>
              <a:buNone/>
            </a:pPr>
            <a:endParaRPr i="1" dirty="0">
              <a:solidFill>
                <a:srgbClr val="1D1D1B"/>
              </a:solidFill>
            </a:endParaRPr>
          </a:p>
        </p:txBody>
      </p:sp>
      <p:sp>
        <p:nvSpPr>
          <p:cNvPr id="208" name="Google Shape;20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i="1" dirty="0">
                <a:solidFill>
                  <a:srgbClr val="1D1D1B"/>
                </a:solidFill>
              </a:rPr>
              <a:t>Ova p</a:t>
            </a:r>
            <a:r>
              <a:rPr lang="en-US" i="1" dirty="0" err="1">
                <a:solidFill>
                  <a:srgbClr val="1D1D1B"/>
                </a:solidFill>
              </a:rPr>
              <a:t>rikaznica</a:t>
            </a:r>
            <a:r>
              <a:rPr lang="hr" i="1" dirty="0">
                <a:solidFill>
                  <a:srgbClr val="1D1D1B"/>
                </a:solidFill>
              </a:rPr>
              <a:t> vam omogućuje da predstavite 5. korak procesa od 5 koraka za izradu Plana akcijskog istraživanja.</a:t>
            </a:r>
            <a:endParaRPr i="1" dirty="0">
              <a:solidFill>
                <a:srgbClr val="1D1D1B"/>
              </a:solidFill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dirty="0">
              <a:solidFill>
                <a:srgbClr val="1D1D1B"/>
              </a:solidFill>
            </a:endParaRPr>
          </a:p>
          <a:p>
            <a:pPr marL="40005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•"/>
            </a:pPr>
            <a:r>
              <a:rPr lang="hr" dirty="0">
                <a:solidFill>
                  <a:srgbClr val="1D1D1B"/>
                </a:solidFill>
              </a:rPr>
              <a:t>Plan suradnje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dirty="0">
                <a:solidFill>
                  <a:srgbClr val="1D1D1B"/>
                </a:solidFill>
              </a:rPr>
              <a:t>Učenici mapiraju svoju mrežu podrške:</a:t>
            </a:r>
            <a:endParaRPr dirty="0"/>
          </a:p>
          <a:p>
            <a:pPr marL="40005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hr" i="1" dirty="0">
                <a:solidFill>
                  <a:srgbClr val="1D1D1B"/>
                </a:solidFill>
              </a:rPr>
              <a:t>Kolege: </a:t>
            </a:r>
            <a:r>
              <a:rPr lang="hr" i="0" dirty="0">
                <a:solidFill>
                  <a:srgbClr val="1D1D1B"/>
                </a:solidFill>
              </a:rPr>
              <a:t>tko će pomoći u provedbi/analiziranju?</a:t>
            </a:r>
            <a:endParaRPr dirty="0"/>
          </a:p>
          <a:p>
            <a:pPr marL="40005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hr" i="1" dirty="0">
                <a:solidFill>
                  <a:srgbClr val="1D1D1B"/>
                </a:solidFill>
              </a:rPr>
              <a:t>Učenici: </a:t>
            </a:r>
            <a:r>
              <a:rPr lang="hr" i="0" dirty="0">
                <a:solidFill>
                  <a:srgbClr val="1D1D1B"/>
                </a:solidFill>
              </a:rPr>
              <a:t>kako će učenici biti suvlasnici procesa?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</a:pPr>
            <a:endParaRPr i="0" dirty="0">
              <a:solidFill>
                <a:srgbClr val="1D1D1B"/>
              </a:solidFill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i="0" dirty="0">
                <a:solidFill>
                  <a:srgbClr val="1D1D1B"/>
                </a:solidFill>
              </a:rPr>
              <a:t>Oni jasno definiraju vrstu ' </a:t>
            </a:r>
            <a:r>
              <a:rPr lang="hr" b="1" i="0" dirty="0">
                <a:solidFill>
                  <a:srgbClr val="1D1D1B"/>
                </a:solidFill>
              </a:rPr>
              <a:t>suradnika </a:t>
            </a:r>
            <a:r>
              <a:rPr lang="hr" i="0" dirty="0">
                <a:solidFill>
                  <a:srgbClr val="1D1D1B"/>
                </a:solidFill>
              </a:rPr>
              <a:t>', njihovu </a:t>
            </a:r>
            <a:r>
              <a:rPr lang="hr" b="1" i="0" dirty="0">
                <a:solidFill>
                  <a:srgbClr val="1D1D1B"/>
                </a:solidFill>
              </a:rPr>
              <a:t>ulogu </a:t>
            </a:r>
            <a:r>
              <a:rPr lang="hr" i="0" dirty="0">
                <a:solidFill>
                  <a:srgbClr val="1D1D1B"/>
                </a:solidFill>
              </a:rPr>
              <a:t>i </a:t>
            </a:r>
            <a:r>
              <a:rPr lang="hr" b="1" i="0" dirty="0">
                <a:solidFill>
                  <a:srgbClr val="1D1D1B"/>
                </a:solidFill>
              </a:rPr>
              <a:t>djelovanje </a:t>
            </a:r>
            <a:r>
              <a:rPr lang="hr" i="0" dirty="0">
                <a:solidFill>
                  <a:srgbClr val="1D1D1B"/>
                </a:solidFill>
              </a:rPr>
              <a:t>.</a:t>
            </a:r>
            <a:endParaRPr dirty="0"/>
          </a:p>
          <a:p>
            <a:pPr marL="17145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Font typeface="Calibri"/>
              <a:buNone/>
            </a:pPr>
            <a:endParaRPr sz="1100" i="1" dirty="0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8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Calibri"/>
              <a:buNone/>
            </a:pPr>
            <a:r>
              <a:rPr lang="hr" i="1" dirty="0">
                <a:solidFill>
                  <a:srgbClr val="404040"/>
                </a:solidFill>
              </a:rPr>
              <a:t>Ova </a:t>
            </a:r>
            <a:r>
              <a:rPr lang="hr-HR" i="1" dirty="0">
                <a:solidFill>
                  <a:srgbClr val="404040"/>
                </a:solidFill>
              </a:rPr>
              <a:t>p</a:t>
            </a:r>
            <a:r>
              <a:rPr lang="en-US" i="1" dirty="0" err="1">
                <a:solidFill>
                  <a:srgbClr val="404040"/>
                </a:solidFill>
              </a:rPr>
              <a:t>rikaznica</a:t>
            </a:r>
            <a:r>
              <a:rPr lang="hr" i="1" dirty="0">
                <a:solidFill>
                  <a:srgbClr val="404040"/>
                </a:solidFill>
              </a:rPr>
              <a:t> je posvećen aktivnosti br. 3 usmjerenoj na razvoj plana akcijskog istraživanja.</a:t>
            </a:r>
            <a:endParaRPr dirty="0"/>
          </a:p>
          <a:p>
            <a:pPr marL="88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Calibri"/>
              <a:buNone/>
            </a:pPr>
            <a:endParaRPr dirty="0">
              <a:solidFill>
                <a:srgbClr val="404040"/>
              </a:solidFill>
            </a:endParaRPr>
          </a:p>
          <a:p>
            <a:pPr marL="88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Calibri"/>
              <a:buNone/>
            </a:pPr>
            <a:r>
              <a:rPr lang="hr" dirty="0">
                <a:solidFill>
                  <a:srgbClr val="404040"/>
                </a:solidFill>
              </a:rPr>
              <a:t>Pozvati ćete polaznike da ispune vlastiti predložak Plana akcijskog istraživanja</a:t>
            </a:r>
            <a:endParaRPr dirty="0"/>
          </a:p>
          <a:p>
            <a:pPr marL="88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Calibri"/>
              <a:buNone/>
            </a:pPr>
            <a:endParaRPr dirty="0">
              <a:solidFill>
                <a:srgbClr val="404040"/>
              </a:solidFill>
            </a:endParaRPr>
          </a:p>
          <a:p>
            <a:pPr marL="457200" lvl="0" indent="-215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•"/>
            </a:pPr>
            <a:r>
              <a:rPr lang="hr" b="1" dirty="0"/>
              <a:t>Upute:</a:t>
            </a:r>
            <a:endParaRPr dirty="0"/>
          </a:p>
          <a:p>
            <a:r>
              <a:rPr lang="en-US" dirty="0" err="1"/>
              <a:t>Koristeći</a:t>
            </a:r>
            <a:r>
              <a:rPr lang="en-US" dirty="0"/>
              <a:t> </a:t>
            </a:r>
            <a:r>
              <a:rPr lang="en-US" dirty="0" err="1"/>
              <a:t>doradjeno</a:t>
            </a:r>
            <a:r>
              <a:rPr lang="en-US" dirty="0"/>
              <a:t> </a:t>
            </a:r>
            <a:r>
              <a:rPr lang="en-US" dirty="0" err="1"/>
              <a:t>istraživačko</a:t>
            </a:r>
            <a:r>
              <a:rPr lang="en-US" dirty="0"/>
              <a:t> </a:t>
            </a:r>
            <a:r>
              <a:rPr lang="en-US" dirty="0" err="1"/>
              <a:t>pitanje</a:t>
            </a:r>
            <a:r>
              <a:rPr lang="en-US" dirty="0"/>
              <a:t>, </a:t>
            </a:r>
            <a:r>
              <a:rPr lang="en-US" dirty="0" err="1"/>
              <a:t>polaznici</a:t>
            </a:r>
            <a:r>
              <a:rPr lang="en-US" dirty="0"/>
              <a:t> </a:t>
            </a:r>
            <a:r>
              <a:rPr lang="en-US" dirty="0" err="1"/>
              <a:t>izrađuju</a:t>
            </a:r>
            <a:r>
              <a:rPr lang="en-US" dirty="0"/>
              <a:t> </a:t>
            </a:r>
            <a:r>
              <a:rPr lang="en-US" dirty="0" err="1"/>
              <a:t>svoj</a:t>
            </a:r>
            <a:r>
              <a:rPr lang="en-US" dirty="0"/>
              <a:t> </a:t>
            </a:r>
            <a:r>
              <a:rPr lang="en-US" dirty="0" err="1"/>
              <a:t>akcijski</a:t>
            </a:r>
            <a:r>
              <a:rPr lang="en-US" dirty="0"/>
              <a:t> </a:t>
            </a:r>
            <a:r>
              <a:rPr lang="en-US" dirty="0" err="1"/>
              <a:t>istraživački</a:t>
            </a:r>
            <a:r>
              <a:rPr lang="en-US" dirty="0"/>
              <a:t> plan.</a:t>
            </a:r>
          </a:p>
          <a:p>
            <a:r>
              <a:rPr lang="en-US" dirty="0"/>
              <a:t>U </a:t>
            </a:r>
            <a:r>
              <a:rPr lang="en-US" dirty="0" err="1"/>
              <a:t>Akcijskom</a:t>
            </a:r>
            <a:r>
              <a:rPr lang="en-US" dirty="0"/>
              <a:t> </a:t>
            </a:r>
            <a:r>
              <a:rPr lang="en-US" dirty="0" err="1"/>
              <a:t>planu</a:t>
            </a:r>
            <a:r>
              <a:rPr lang="en-US" dirty="0"/>
              <a:t> </a:t>
            </a:r>
            <a:r>
              <a:rPr lang="en-US" dirty="0" err="1"/>
              <a:t>uključuju</a:t>
            </a:r>
            <a:r>
              <a:rPr lang="en-US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Dorađeno</a:t>
            </a:r>
            <a:r>
              <a:rPr lang="en-US" dirty="0"/>
              <a:t> </a:t>
            </a:r>
            <a:r>
              <a:rPr lang="en-US" dirty="0" err="1"/>
              <a:t>istraživačko</a:t>
            </a:r>
            <a:r>
              <a:rPr lang="en-US" dirty="0"/>
              <a:t> </a:t>
            </a:r>
            <a:r>
              <a:rPr lang="en-US" dirty="0" err="1"/>
              <a:t>pitanje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Strategiju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Najmanje</a:t>
            </a:r>
            <a:r>
              <a:rPr lang="en-US" dirty="0"/>
              <a:t> 3 </a:t>
            </a:r>
            <a:r>
              <a:rPr lang="en-US" dirty="0" err="1"/>
              <a:t>koraka</a:t>
            </a:r>
            <a:r>
              <a:rPr lang="en-US" dirty="0"/>
              <a:t> </a:t>
            </a:r>
            <a:r>
              <a:rPr lang="en-US" dirty="0" err="1"/>
              <a:t>provedbe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Metode </a:t>
            </a:r>
            <a:r>
              <a:rPr lang="en-US" dirty="0" err="1"/>
              <a:t>prikupljanja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koristiti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Plan </a:t>
            </a:r>
            <a:r>
              <a:rPr lang="en-US" dirty="0" err="1"/>
              <a:t>suradnje</a:t>
            </a:r>
            <a:r>
              <a:rPr lang="en-US" dirty="0"/>
              <a:t> koji </a:t>
            </a:r>
            <a:r>
              <a:rPr lang="en-US" dirty="0" err="1"/>
              <a:t>navodi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suradnike</a:t>
            </a:r>
            <a:r>
              <a:rPr lang="en-US" dirty="0"/>
              <a:t> </a:t>
            </a:r>
            <a:r>
              <a:rPr lang="en-US" dirty="0" err="1"/>
              <a:t>potrebne</a:t>
            </a:r>
            <a:r>
              <a:rPr lang="en-US" dirty="0"/>
              <a:t> za </a:t>
            </a:r>
            <a:r>
              <a:rPr lang="en-US" dirty="0" err="1"/>
              <a:t>uspješnu</a:t>
            </a:r>
            <a:r>
              <a:rPr lang="en-US" dirty="0"/>
              <a:t> </a:t>
            </a:r>
            <a:r>
              <a:rPr lang="en-US" dirty="0" err="1"/>
              <a:t>provedbu</a:t>
            </a:r>
            <a:r>
              <a:rPr lang="en-US" dirty="0"/>
              <a:t> plana</a:t>
            </a:r>
          </a:p>
          <a:p>
            <a:endParaRPr lang="en-US" dirty="0"/>
          </a:p>
          <a:p>
            <a:r>
              <a:rPr lang="en-US" dirty="0" err="1"/>
              <a:t>Uparuju</a:t>
            </a:r>
            <a:r>
              <a:rPr lang="en-US" dirty="0"/>
              <a:t> se s </a:t>
            </a:r>
            <a:r>
              <a:rPr lang="en-US" dirty="0" err="1"/>
              <a:t>kolegom</a:t>
            </a:r>
            <a:r>
              <a:rPr lang="en-US" dirty="0"/>
              <a:t>/</a:t>
            </a:r>
            <a:r>
              <a:rPr lang="en-US" dirty="0" err="1"/>
              <a:t>kolegicom</a:t>
            </a:r>
            <a:r>
              <a:rPr lang="en-US" dirty="0"/>
              <a:t> za </a:t>
            </a:r>
            <a:r>
              <a:rPr lang="en-US" dirty="0" err="1"/>
              <a:t>davanje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primanje</a:t>
            </a:r>
            <a:r>
              <a:rPr lang="en-US" dirty="0"/>
              <a:t> </a:t>
            </a:r>
            <a:r>
              <a:rPr lang="en-US" dirty="0" err="1"/>
              <a:t>povratnih</a:t>
            </a:r>
            <a:r>
              <a:rPr lang="en-US" dirty="0"/>
              <a:t> </a:t>
            </a:r>
            <a:r>
              <a:rPr lang="en-US" dirty="0" err="1"/>
              <a:t>informacija</a:t>
            </a:r>
            <a:r>
              <a:rPr lang="en-US" dirty="0"/>
              <a:t> </a:t>
            </a:r>
            <a:r>
              <a:rPr lang="en-US" dirty="0" err="1"/>
              <a:t>koristeći</a:t>
            </a:r>
            <a:r>
              <a:rPr lang="en-US" dirty="0"/>
              <a:t> </a:t>
            </a:r>
            <a:r>
              <a:rPr lang="en-US" dirty="0" err="1"/>
              <a:t>unaprijed</a:t>
            </a:r>
            <a:r>
              <a:rPr lang="en-US" dirty="0"/>
              <a:t> </a:t>
            </a:r>
            <a:r>
              <a:rPr lang="en-US" dirty="0" err="1"/>
              <a:t>definiranu</a:t>
            </a:r>
            <a:r>
              <a:rPr lang="en-US" dirty="0"/>
              <a:t> </a:t>
            </a:r>
            <a:r>
              <a:rPr lang="en-US" dirty="0" err="1"/>
              <a:t>rubriku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Procjenjuju</a:t>
            </a:r>
            <a:r>
              <a:rPr lang="en-US" dirty="0"/>
              <a:t> plan </a:t>
            </a:r>
            <a:r>
              <a:rPr lang="en-US" dirty="0" err="1"/>
              <a:t>kolege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sljedećim</a:t>
            </a:r>
            <a:r>
              <a:rPr lang="en-US" dirty="0"/>
              <a:t> </a:t>
            </a:r>
            <a:r>
              <a:rPr lang="en-US" dirty="0" err="1"/>
              <a:t>kriterijima</a:t>
            </a:r>
            <a:r>
              <a:rPr lang="en-US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Jasnoća</a:t>
            </a:r>
            <a:r>
              <a:rPr lang="en-US" dirty="0"/>
              <a:t> </a:t>
            </a:r>
            <a:r>
              <a:rPr lang="en-US" dirty="0" err="1"/>
              <a:t>istraživačkog</a:t>
            </a:r>
            <a:r>
              <a:rPr lang="en-US" dirty="0"/>
              <a:t> </a:t>
            </a:r>
            <a:r>
              <a:rPr lang="en-US" dirty="0" err="1"/>
              <a:t>pitanja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Izvedivost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Primjerenost</a:t>
            </a:r>
            <a:r>
              <a:rPr lang="en-US" dirty="0"/>
              <a:t> </a:t>
            </a:r>
            <a:r>
              <a:rPr lang="en-US" dirty="0" err="1"/>
              <a:t>metoda</a:t>
            </a:r>
            <a:r>
              <a:rPr lang="en-US" dirty="0"/>
              <a:t> </a:t>
            </a:r>
            <a:r>
              <a:rPr lang="en-US" dirty="0" err="1"/>
              <a:t>prikupljanja</a:t>
            </a:r>
            <a:r>
              <a:rPr lang="en-US" dirty="0"/>
              <a:t> </a:t>
            </a:r>
            <a:r>
              <a:rPr lang="en-US" dirty="0" err="1"/>
              <a:t>podataka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Mogućnost</a:t>
            </a:r>
            <a:r>
              <a:rPr lang="en-US" dirty="0"/>
              <a:t> </a:t>
            </a:r>
            <a:r>
              <a:rPr lang="en-US" dirty="0" err="1"/>
              <a:t>suradnje</a:t>
            </a:r>
            <a:endParaRPr lang="en-US" dirty="0"/>
          </a:p>
          <a:p>
            <a:pPr marL="8890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None/>
            </a:pPr>
            <a:endParaRPr b="1" dirty="0">
              <a:solidFill>
                <a:srgbClr val="40404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1100"/>
              <a:buNone/>
            </a:pPr>
            <a:endParaRPr dirty="0">
              <a:solidFill>
                <a:srgbClr val="1D1D1B"/>
              </a:solidFill>
            </a:endParaRPr>
          </a:p>
        </p:txBody>
      </p:sp>
      <p:sp>
        <p:nvSpPr>
          <p:cNvPr id="225" name="Google Shape;22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1100"/>
              <a:buNone/>
            </a:pPr>
            <a:endParaRPr dirty="0">
              <a:solidFill>
                <a:srgbClr val="1D1D1B"/>
              </a:solidFill>
            </a:endParaRPr>
          </a:p>
        </p:txBody>
      </p:sp>
      <p:sp>
        <p:nvSpPr>
          <p:cNvPr id="233" name="Google Shape;23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100" i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5774147b8d_0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5" name="Google Shape;245;g35774147b8d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556a82191b_1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7" name="Google Shape;117;g3556a82191b_1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30" name="Google Shape;13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sz="1100" b="1" i="0" u="none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- Ciklus akcijskog istraživanja:</a:t>
            </a:r>
            <a:endParaRPr dirty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hr" sz="1100" b="1" i="0" u="sng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Identificirajte </a:t>
            </a:r>
            <a:r>
              <a:rPr lang="hr" sz="1100" b="1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Odredite </a:t>
            </a:r>
            <a:r>
              <a:rPr lang="hr" sz="1100" b="0" i="1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specifičan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izazov u učionici (npr. "Djevojke se ne angažiraju tijekom zadataka kodiranja").</a:t>
            </a:r>
            <a:endParaRPr dirty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hr" sz="1100" b="1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Plan: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Osmislite intervenciju (npr. "Uparite programiranje s rotirajućim vodećim ulogama").</a:t>
            </a:r>
            <a:endParaRPr dirty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hr" sz="1100" b="1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Djelujte: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Primijenite strategiju u svojoj učionici.</a:t>
            </a:r>
            <a:endParaRPr dirty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hr" sz="1100" b="1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Promatranje: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Prikupljanje podataka (ankete, stope sudjelovanja, uzorci rada).</a:t>
            </a:r>
            <a:endParaRPr dirty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hr" sz="1100" b="1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Osvrt i reagiranje: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Analizirajte rezultate i prilagodite pristup.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sz="1100" b="0" i="0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sz="1100" b="0" i="0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sz="1100" b="0" i="0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sz="1100" b="1" i="0" u="none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- Važnost dobro formuliranih istraživačkih pitanja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sz="1100" b="0" i="0" u="none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hr" sz="1100" b="0" i="0" u="none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Kriteriji za jaka pitanja:</a:t>
            </a:r>
            <a:endParaRPr dirty="0"/>
          </a:p>
          <a:p>
            <a:pPr marL="8572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Specifično: usmjereno na jedno pitanje. Pitanje bi trebalo biti usmjereno na </a:t>
            </a:r>
            <a:r>
              <a:rPr lang="hr" sz="1100" b="1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jedan, uočljiv problem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, a ne na više problema ili širokih tema.</a:t>
            </a:r>
            <a:endParaRPr dirty="0"/>
          </a:p>
          <a:p>
            <a:pPr marL="8572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Provedivo: rješenja su pod vašom kontrolom (npr. nastavne strategije, a ne promjene politika). Pitanje bi se trebalo usredotočiti na promjene koje </a:t>
            </a:r>
            <a:r>
              <a:rPr lang="hr" sz="1100" b="1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možete izravno primijeniti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u učionici (npr. nastavne metode, aktivnosti, alati).</a:t>
            </a:r>
            <a:endParaRPr dirty="0"/>
          </a:p>
          <a:p>
            <a:pPr marL="8572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Mjerljivo: ishodi se mogu pratiti (npr. stope sudjelovanja, rezultati kviza, odgovori na ankete). Pitanje bi trebalo biti povezano s uočljivim ishodima koje možete kvantificirati ili dokumentirati.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npr.: </a:t>
            </a:r>
            <a:r>
              <a:rPr lang="hr" sz="1100" b="0" i="1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prvi nacrt: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"Zašto djevojke izbjegavaju robotiku?" -&gt;"Kako mogu preoblikovati uloge u grupi robotike kako bih povećao sudjelovanje djevojaka u vodstvu?"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sz="1100" b="0" i="0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000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 lang="hr" sz="1100" b="1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Veza između identificiranih izazova i dizajna intervencija</a:t>
            </a:r>
            <a:endParaRPr dirty="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</a:pPr>
            <a:endParaRPr sz="1100" b="1" i="0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Vaše istraživačko pitanje </a:t>
            </a:r>
            <a:r>
              <a:rPr lang="hr" sz="1100" b="0" i="1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izravno oblikuje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vašu intervenciju! Sada kada smo identificirali izazove i oblikovali pitanja, osmislit ćemo ciljane intervencije za testiranje rješenja - suradnički! To je fokus druge cjeline u kojoj ćemo naglasak staviti na faze </a:t>
            </a:r>
            <a:r>
              <a:rPr lang="hr" sz="1100" b="0" i="1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Planiranja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0" i="1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Djelovanja </a:t>
            </a:r>
            <a:r>
              <a:rPr lang="hr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br>
              <a:rPr lang="en-US" sz="1100" b="0" i="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b="0" i="0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43c85d3a64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Suradničko akcijsko istraživanje je: 'Participativni proces u kojem učitelji rade zajedno kako bi istražili zajedničke probleme, implementirali rješenja i procijenili utjecaj.'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Za razliku od samostalnog istraživanja, ovo je timski rad – surađivat ćete s kolegama kako biste riješili probleme koji su važni za sve vas. Zamislite to kao profesionalnu zajednicu za učenje s fokusom na testiranje stvarnih rješenja za učionicu.</a:t>
            </a:r>
            <a:endParaRPr i="1"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u="sng"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sz="1200" u="sng" dirty="0"/>
              <a:t>Prednosti: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hr" sz="1200" b="1" dirty="0"/>
              <a:t>Zajednička stručnost i raznolike perspektive</a:t>
            </a:r>
            <a:r>
              <a:rPr lang="hr" sz="1200" b="1" i="0" dirty="0"/>
              <a:t> </a:t>
            </a:r>
            <a:r>
              <a:rPr lang="hr" sz="1200" i="0" dirty="0"/>
              <a:t> </a:t>
            </a:r>
            <a:r>
              <a:rPr lang="hr" i="1" dirty="0"/>
              <a:t>Suradnja pretvara pojedinačne slijepe točke u kolektivne uvide.</a:t>
            </a:r>
            <a:endParaRPr sz="1200" i="1"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</a:pPr>
            <a:r>
              <a:rPr lang="hr" dirty="0"/>
              <a:t>Svaki učitelj doprinosi različitim vještinama - poput tehnološke ekspertize, razvijenih vještina vođenja ili kulturnog uvida. Suradnja između različitih predmetnih područja pomaže timovima da brže identificiraju temeljne probleme.</a:t>
            </a:r>
            <a:endParaRPr sz="1200"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hr" sz="1200" b="1" dirty="0"/>
              <a:t>Robusniji podaci - </a:t>
            </a:r>
            <a:r>
              <a:rPr lang="hr" sz="1200" i="1" dirty="0"/>
              <a:t>Više učionica = jači dokazi</a:t>
            </a:r>
            <a:endParaRPr sz="1200" i="1" dirty="0"/>
          </a:p>
          <a:p>
            <a:pPr marL="45720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sz="1200" i="0" dirty="0"/>
              <a:t>Čineći ga suradničkim istraživanjem, </a:t>
            </a:r>
            <a:r>
              <a:rPr lang="hr" dirty="0"/>
              <a:t>pomaže u izbjegavanju izvođenja zaključaka na temelju ograničenih podataka (npr. uspjeh jednog razreda možda nije reprezentativan). </a:t>
            </a:r>
            <a:br>
              <a:rPr lang="en-US" dirty="0"/>
            </a:br>
            <a:r>
              <a:rPr lang="hr" dirty="0"/>
              <a:t>Otkriva trendove među različitim učeničkim skupinama.</a:t>
            </a:r>
            <a:endParaRPr sz="1200" b="1" i="0"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hr" sz="1200" b="1" dirty="0"/>
              <a:t>Održiva poboljšanja - </a:t>
            </a:r>
            <a:r>
              <a:rPr lang="hr" sz="1200" i="1" dirty="0"/>
              <a:t>Kolektivna akcija stvara institucionalne promjene.</a:t>
            </a:r>
            <a:endParaRPr dirty="0"/>
          </a:p>
          <a:p>
            <a:pPr marL="45720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hr" dirty="0"/>
              <a:t>Kada učitelji dijele odgovornost za inicijative, oni su predaniji i angažiraniji, što profesionalni razvoj čini smislenijim i manje prolaznim trendom. Škole koje potiču suradnju među osobljem obično imaju veće stope zadržavanja nastavnika (Hargreaves, 2019).</a:t>
            </a:r>
            <a:endParaRPr sz="1200" b="1" dirty="0"/>
          </a:p>
          <a:p>
            <a:pPr marL="34290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sz="1200" b="1"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hr" sz="1200" b="1" dirty="0"/>
              <a:t>Profesionalna zajednica učenja - </a:t>
            </a:r>
            <a:r>
              <a:rPr lang="hr" sz="1200" i="1" dirty="0"/>
              <a:t>Od 'moje učionice' do 'našeg zajedničkog prostora za učenje’. </a:t>
            </a:r>
            <a:r>
              <a:rPr lang="hr" dirty="0"/>
              <a:t>To jača samopouzdanje učitelja (Vescio i sur., 2008.). </a:t>
            </a:r>
            <a:r>
              <a:rPr lang="en-US" dirty="0"/>
              <a:t>, </a:t>
            </a:r>
            <a:r>
              <a:rPr lang="hr" dirty="0"/>
              <a:t>potiče kulturu suradnje usmjerenu na kolektivni rast, a ne na individualnu korekciju.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b="1" i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b="1" i="1" dirty="0"/>
              <a:t>Razmišljanje: </a:t>
            </a:r>
            <a:r>
              <a:rPr lang="hr" i="1" dirty="0"/>
              <a:t>Jeste li ikada riješili nastavni izazov brainstormingom s jednim ili više kolega? Žele li neki od vas podijeliti svoja iskustva?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hr" sz="1200" b="1" i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sz="1200" b="1" i="1" dirty="0"/>
              <a:t>Izborno - Interaktivni element</a:t>
            </a:r>
            <a:r>
              <a:rPr lang="hr-HR" sz="1200" b="1" i="1" dirty="0"/>
              <a:t> : </a:t>
            </a:r>
            <a:r>
              <a:rPr lang="hr-HR" sz="1200" b="0" i="1" dirty="0"/>
              <a:t>An</a:t>
            </a:r>
            <a:r>
              <a:rPr lang="hr" sz="1200" dirty="0"/>
              <a:t>keta (putem Mentimetra ili ljepljivih papirića): </a:t>
            </a:r>
            <a:r>
              <a:rPr lang="hr" sz="1200" i="1" dirty="0"/>
              <a:t>"Koja vam se  predmost suradničkog istraživanja najviše sviđa? Zašto?"</a:t>
            </a:r>
            <a:endParaRPr sz="12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 b="0" i="1" dirty="0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343c85d3a6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i="1" dirty="0"/>
              <a:t>Ova </a:t>
            </a:r>
            <a:r>
              <a:rPr lang="hr-HR" i="1" dirty="0"/>
              <a:t>p</a:t>
            </a:r>
            <a:r>
              <a:rPr lang="en-US" i="1" dirty="0" err="1"/>
              <a:t>rikaznica</a:t>
            </a:r>
            <a:r>
              <a:rPr lang="hr" i="1" dirty="0"/>
              <a:t> je u potpunosti posvećena 15-minutnoj aktivnosti u maloj grupi za iskorištavanje različitih perspektiva za pitanja akcijskog istraživanja.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dirty="0"/>
              <a:t>Aktivnost br. 1 Izazov: Razmjena ideja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/>
              <a:t>- Priprema: Potaknite polaznike da razmisle </a:t>
            </a:r>
            <a:r>
              <a:rPr lang="hr" i="0" dirty="0">
                <a:solidFill>
                  <a:srgbClr val="404040"/>
                </a:solidFill>
              </a:rPr>
              <a:t>o jednom izazovu u svojoj učionici informatike vezanom uz autentično učenje i rodnu uključivost. Zapisuju ga na papirić u ovom formatu:</a:t>
            </a:r>
            <a:endParaRPr i="0" dirty="0">
              <a:solidFill>
                <a:srgbClr val="40404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i="0" dirty="0">
                <a:solidFill>
                  <a:srgbClr val="404040"/>
                </a:solidFill>
              </a:rPr>
              <a:t>[Studentska grupa] + [jaz u ponašanju/vještinama] + [kontekst]. </a:t>
            </a:r>
            <a:r>
              <a:rPr lang="hr" i="0" dirty="0">
                <a:solidFill>
                  <a:srgbClr val="404040"/>
                </a:solidFill>
              </a:rPr>
              <a:t> Npr., 'Djevojke + izbjegavaju zadatke otklanjanja pogrešaka + tijekom vremena samostalnog kodiranja.'</a:t>
            </a:r>
            <a:endParaRPr i="0" dirty="0">
              <a:solidFill>
                <a:srgbClr val="404040"/>
              </a:solidFill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-"/>
            </a:pPr>
            <a:r>
              <a:rPr lang="hr" i="0" dirty="0">
                <a:solidFill>
                  <a:srgbClr val="404040"/>
                </a:solidFill>
              </a:rPr>
              <a:t>1. krug: Formirajte grupe od 3 osobe. Učitelj A dijeli svoj izazov s dvoje drugih kolega. Svaka grupa dobiva sljedeći zadatak:</a:t>
            </a:r>
            <a:endParaRPr dirty="0"/>
          </a:p>
          <a:p>
            <a:pPr marL="457200" lvl="1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lang="hr" i="1" dirty="0">
                <a:solidFill>
                  <a:srgbClr val="404040"/>
                </a:solidFill>
              </a:rPr>
              <a:t>Postavljajte pitanja kako biste otkrili temeljne uzroke (npr. „Mislite li da je to samopouzdanje, interes ili dinamika vršnjaka?“)</a:t>
            </a:r>
            <a:endParaRPr dirty="0"/>
          </a:p>
          <a:p>
            <a:pPr marL="457200" lvl="1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lang="hr" i="1" dirty="0">
                <a:solidFill>
                  <a:srgbClr val="404040"/>
                </a:solidFill>
              </a:rPr>
              <a:t>Razmislite o perspektivama koje učitelj možda nije uzeo u obzir (npr. 'Može li sučelje za otklanjanje pogrešaka djelovati zastrašujuće?' ili 'Jeste li isprobali rad u paru za otklanjanje pogrešaka?')</a:t>
            </a:r>
            <a:endParaRPr dirty="0"/>
          </a:p>
          <a:p>
            <a:pPr marL="171450" lvl="0" indent="-17145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-"/>
            </a:pPr>
            <a:r>
              <a:rPr lang="hr" i="0" dirty="0">
                <a:solidFill>
                  <a:srgbClr val="404040"/>
                </a:solidFill>
              </a:rPr>
              <a:t>2. i 3. krug: ponovite za učitelje B i C</a:t>
            </a:r>
            <a:endParaRPr dirty="0"/>
          </a:p>
          <a:p>
            <a:pPr marL="171450" lvl="0" indent="-17145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-"/>
            </a:pPr>
            <a:r>
              <a:rPr lang="hr" i="0" dirty="0">
                <a:solidFill>
                  <a:srgbClr val="404040"/>
                </a:solidFill>
              </a:rPr>
              <a:t>Prilagodba: polaznici revidiraju svoj izvorni izazov na temelju povratnih informacija grupe koristeći kontrolnu listu: </a:t>
            </a:r>
            <a:r>
              <a:rPr lang="hr" i="1" dirty="0">
                <a:solidFill>
                  <a:srgbClr val="404040"/>
                </a:solidFill>
              </a:rPr>
              <a:t>specifičan, izvediv, mjerljiv.</a:t>
            </a:r>
            <a:endParaRPr i="0"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57" name="Google Shape;15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43c85d3a64_0_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i="1" dirty="0"/>
              <a:t>Ova </a:t>
            </a:r>
            <a:r>
              <a:rPr lang="en-US" i="1" dirty="0" err="1"/>
              <a:t>Prikaznica</a:t>
            </a:r>
            <a:r>
              <a:rPr lang="hr" i="1" dirty="0"/>
              <a:t> služi kao pomoć za upoznavanje polaznika s ključnim načelima učinkovitih intervencija akcijskog istraživanja.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dirty="0"/>
              <a:t>1 – Usklađenost s informatičkim ciljevima </a:t>
            </a:r>
            <a:r>
              <a:rPr lang="hr" dirty="0"/>
              <a:t>: rješenja/intervencije bi trebale biti usmjerene na ključne informatičke kompetencije (npr. algoritme, strukture podataka, otklanjanje pogrešaka) uz rješavanje problema angažmana/jednakosti.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i="1" dirty="0"/>
              <a:t>Zašto?</a:t>
            </a:r>
            <a:endParaRPr dirty="0"/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r>
              <a:rPr lang="hr" i="0" dirty="0">
                <a:solidFill>
                  <a:srgbClr val="404040"/>
                </a:solidFill>
              </a:rPr>
              <a:t>Izbjegava površne reakcije (npr. čini kodiranje "zabavnim" ).</a:t>
            </a:r>
            <a:endParaRPr dirty="0"/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r>
              <a:rPr lang="hr" i="0" dirty="0">
                <a:solidFill>
                  <a:srgbClr val="404040"/>
                </a:solidFill>
              </a:rPr>
              <a:t>Osigurava da učenici steknu vještine za buduće učenje informatike.</a:t>
            </a:r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endParaRPr i="1"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dirty="0"/>
              <a:t>2 – Promiče rodnu uključivost</a:t>
            </a:r>
            <a:r>
              <a:rPr lang="hr" dirty="0"/>
              <a:t>: Osmišljavanje strategija koje aktivno uklanjaju prepreke s kojima se suočavaju marginalizirane skupine (npr. djevojke).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i="1" dirty="0"/>
              <a:t>Zašto?</a:t>
            </a:r>
            <a:endParaRPr dirty="0"/>
          </a:p>
          <a:p>
            <a:pPr marL="628650" marR="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r>
              <a:rPr lang="hr" dirty="0"/>
              <a:t>„Rodno neutralni“ pristupi često održavaju status quo (npr. dječaci dominiraju u zadacima kodiranja otvorenog tipa).</a:t>
            </a:r>
            <a:endParaRPr dirty="0"/>
          </a:p>
          <a:p>
            <a:pPr marL="628650" marR="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r>
              <a:rPr lang="hr" dirty="0"/>
              <a:t>Inkluzivni dizajn uklanja jaz u sudjelovanju.</a:t>
            </a:r>
          </a:p>
          <a:p>
            <a:pPr marL="628650" marR="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dirty="0"/>
              <a:t>3 – Ukorijenjeno u utvrđenim uzrocima</a:t>
            </a:r>
            <a:r>
              <a:rPr lang="hr" dirty="0"/>
              <a:t>: </a:t>
            </a:r>
            <a:r>
              <a:rPr lang="hr" i="0" dirty="0">
                <a:solidFill>
                  <a:srgbClr val="404040"/>
                </a:solidFill>
              </a:rPr>
              <a:t>Intervencije temeljite na </a:t>
            </a:r>
            <a:r>
              <a:rPr lang="hr" b="1" i="0" dirty="0">
                <a:solidFill>
                  <a:srgbClr val="404040"/>
                </a:solidFill>
              </a:rPr>
              <a:t>dokazima iz vaše učionice </a:t>
            </a:r>
            <a:r>
              <a:rPr lang="hr" i="0" dirty="0">
                <a:solidFill>
                  <a:srgbClr val="404040"/>
                </a:solidFill>
              </a:rPr>
              <a:t>(ankete, opažanja), a ne na pretpostavkama.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i="1" dirty="0"/>
              <a:t>Zašto?</a:t>
            </a:r>
            <a:endParaRPr dirty="0"/>
          </a:p>
          <a:p>
            <a:pPr marL="628650" marR="0" lvl="1" indent="-17145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r>
              <a:rPr lang="hr" dirty="0"/>
              <a:t>Pogrešno dijagnosticirani problemi dovode do neučinkovitih rješenja (npr. pretpostavka da djevojke ne vole kodiranje kada se zapravo boje javnog neuspjeha).</a:t>
            </a:r>
            <a:endParaRPr lang="hr-HR"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HR" b="1"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dirty="0"/>
              <a:t>4 – Pod vašom kontrolom: </a:t>
            </a:r>
            <a:r>
              <a:rPr lang="hr" i="0" dirty="0">
                <a:solidFill>
                  <a:srgbClr val="404040"/>
                </a:solidFill>
              </a:rPr>
              <a:t>Usredotočite se na promjene </a:t>
            </a:r>
            <a:r>
              <a:rPr lang="hr" b="1" i="0" dirty="0">
                <a:solidFill>
                  <a:srgbClr val="404040"/>
                </a:solidFill>
              </a:rPr>
              <a:t>koje možete odmah provesti </a:t>
            </a:r>
            <a:r>
              <a:rPr lang="hr" i="0" dirty="0">
                <a:solidFill>
                  <a:srgbClr val="404040"/>
                </a:solidFill>
              </a:rPr>
              <a:t>s postojećim resursima.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i="1" dirty="0">
                <a:solidFill>
                  <a:srgbClr val="404040"/>
                </a:solidFill>
              </a:rPr>
              <a:t>Zašto?</a:t>
            </a:r>
            <a:endParaRPr dirty="0"/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r>
              <a:rPr lang="hr" i="0" dirty="0">
                <a:solidFill>
                  <a:srgbClr val="404040"/>
                </a:solidFill>
              </a:rPr>
              <a:t>Učitelji se obeshrabruju čekajući sistemske promjene (npr. novi kurikulum).</a:t>
            </a:r>
            <a:endParaRPr dirty="0"/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r>
              <a:rPr lang="hr" i="0" dirty="0">
                <a:solidFill>
                  <a:srgbClr val="404040"/>
                </a:solidFill>
              </a:rPr>
              <a:t>Mali, provedivi koraci grade zamah.</a:t>
            </a:r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endParaRPr b="1" i="0"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dirty="0"/>
              <a:t>5 – Mjerljivi rezultati: </a:t>
            </a:r>
            <a:r>
              <a:rPr lang="hr" i="0" dirty="0">
                <a:solidFill>
                  <a:srgbClr val="404040"/>
                </a:solidFill>
              </a:rPr>
              <a:t>Definirajte </a:t>
            </a:r>
            <a:r>
              <a:rPr lang="hr" b="1" i="0" dirty="0">
                <a:solidFill>
                  <a:srgbClr val="404040"/>
                </a:solidFill>
              </a:rPr>
              <a:t>konkretne metrike uspjeha </a:t>
            </a:r>
            <a:r>
              <a:rPr lang="hr" i="0" dirty="0">
                <a:solidFill>
                  <a:srgbClr val="404040"/>
                </a:solidFill>
              </a:rPr>
              <a:t>prije implementacije.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i="1" dirty="0">
                <a:solidFill>
                  <a:srgbClr val="404040"/>
                </a:solidFill>
              </a:rPr>
              <a:t>Zašto?</a:t>
            </a:r>
            <a:endParaRPr dirty="0"/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r>
              <a:rPr lang="hr" i="0" dirty="0">
                <a:solidFill>
                  <a:srgbClr val="404040"/>
                </a:solidFill>
              </a:rPr>
              <a:t>Izbjegavaju se nejasne tvrdnje poput 'studentima se svidjelo'.</a:t>
            </a:r>
            <a:endParaRPr dirty="0"/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</a:pPr>
            <a:r>
              <a:rPr lang="hr" i="0" dirty="0">
                <a:solidFill>
                  <a:srgbClr val="404040"/>
                </a:solidFill>
              </a:rPr>
              <a:t>Pruža dokaze za skaliranje učinkovitih strategija.</a:t>
            </a:r>
            <a:endParaRPr dirty="0"/>
          </a:p>
        </p:txBody>
      </p:sp>
      <p:sp>
        <p:nvSpPr>
          <p:cNvPr id="167" name="Google Shape;167;g343c85d3a64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i="1" dirty="0">
                <a:solidFill>
                  <a:srgbClr val="404040"/>
                </a:solidFill>
              </a:rPr>
              <a:t>Ova i sljedeća </a:t>
            </a:r>
            <a:r>
              <a:rPr lang="hr-HR" i="1" dirty="0">
                <a:solidFill>
                  <a:srgbClr val="404040"/>
                </a:solidFill>
              </a:rPr>
              <a:t>p</a:t>
            </a:r>
            <a:r>
              <a:rPr lang="en-US" i="1" dirty="0" err="1">
                <a:solidFill>
                  <a:srgbClr val="404040"/>
                </a:solidFill>
              </a:rPr>
              <a:t>rikaznica</a:t>
            </a:r>
            <a:r>
              <a:rPr lang="hr" i="1" dirty="0">
                <a:solidFill>
                  <a:srgbClr val="404040"/>
                </a:solidFill>
              </a:rPr>
              <a:t> omogućuju vam da krenete od izazova – djevojke koje se ne angažiraju tijekom natjecateljskih izazova u kodiranju – i istražite različite moguće strategije za rješavanje izazova.</a:t>
            </a:r>
          </a:p>
          <a:p>
            <a:pPr marL="457200" lvl="1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i="0" dirty="0">
              <a:solidFill>
                <a:srgbClr val="404040"/>
              </a:solidFill>
            </a:endParaRPr>
          </a:p>
          <a:p>
            <a:pPr marL="0" lvl="1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i="0" dirty="0">
                <a:solidFill>
                  <a:srgbClr val="404040"/>
                </a:solidFill>
              </a:rPr>
              <a:t>Strategija br. 1 - </a:t>
            </a:r>
            <a:r>
              <a:rPr lang="hr" b="1" dirty="0"/>
              <a:t>Učenje temeljeno na projektima (PBL) s autentičnim scenarijima </a:t>
            </a:r>
            <a:r>
              <a:rPr lang="hr" dirty="0"/>
              <a:t>- </a:t>
            </a:r>
            <a:r>
              <a:rPr lang="hr" i="0" dirty="0">
                <a:solidFill>
                  <a:srgbClr val="404040"/>
                </a:solidFill>
              </a:rPr>
              <a:t>učenici rade na proširenim projektima koji rješavaju </a:t>
            </a:r>
            <a:r>
              <a:rPr lang="hr" b="1" i="0" dirty="0">
                <a:solidFill>
                  <a:srgbClr val="404040"/>
                </a:solidFill>
              </a:rPr>
              <a:t>probleme iz stvarnog svijeta </a:t>
            </a:r>
            <a:r>
              <a:rPr lang="hr" i="0" dirty="0">
                <a:solidFill>
                  <a:srgbClr val="404040"/>
                </a:solidFill>
              </a:rPr>
              <a:t>(npr. dizajniranje zdravstvene aplikacije za ruralne klinike, izrada alata za praćenje održivosti) umjesto apstraktnih vježbi kodiranja.</a:t>
            </a:r>
            <a:endParaRPr b="1" i="0" dirty="0">
              <a:solidFill>
                <a:srgbClr val="40404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4040"/>
              </a:buClr>
              <a:buSzPts val="1400"/>
              <a:buChar char="-"/>
            </a:pPr>
            <a:r>
              <a:rPr lang="hr" b="1" i="0" dirty="0">
                <a:solidFill>
                  <a:srgbClr val="404040"/>
                </a:solidFill>
              </a:rPr>
              <a:t>Kako se bavi inkluzijom</a:t>
            </a:r>
            <a:endParaRPr b="1" dirty="0">
              <a:solidFill>
                <a:srgbClr val="40404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hr" dirty="0"/>
              <a:t>Tradicionalni zadaci kodiranja (npr. razvoj igara) često se poklapaju sa stereotipno "muškim" interesima. PBL koristi </a:t>
            </a:r>
            <a:r>
              <a:rPr lang="hr" b="1" dirty="0"/>
              <a:t>probleme iz stvarnog svijeta </a:t>
            </a:r>
            <a:r>
              <a:rPr lang="hr" dirty="0"/>
              <a:t>kako bi privukao raznolike interese učenika. Projekti utemeljeni na stvarnim potrebama (npr. alati za pristupačnost) prikazuju tehnologiju kao </a:t>
            </a:r>
            <a:r>
              <a:rPr lang="hr" b="1" dirty="0"/>
              <a:t>alat za suradnju, a ne samo za natjecanje</a:t>
            </a:r>
            <a:r>
              <a:rPr lang="hr" dirty="0"/>
              <a:t>. </a:t>
            </a:r>
            <a:r>
              <a:rPr lang="hr" i="0" u="none" strike="noStrike" cap="none" dirty="0">
                <a:solidFill>
                  <a:srgbClr val="000000"/>
                </a:solidFill>
              </a:rPr>
              <a:t>Uloge se mogu dodijeliti na temelju snaga (npr. "dizajner korisničkog sučelja", "istraživač podataka"), osiguravajući da se cijene svi doprinosi.</a:t>
            </a:r>
            <a:endParaRPr b="1" i="0" dirty="0">
              <a:solidFill>
                <a:srgbClr val="40404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4040"/>
              </a:buClr>
              <a:buSzPts val="1400"/>
              <a:buChar char="-"/>
            </a:pPr>
            <a:r>
              <a:rPr lang="hr" b="1" i="0" dirty="0">
                <a:solidFill>
                  <a:srgbClr val="404040"/>
                </a:solidFill>
              </a:rPr>
              <a:t>Mjerljivi ishod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hr" b="1" dirty="0"/>
              <a:t>Raznolikost sudjelovanja: </a:t>
            </a:r>
            <a:r>
              <a:rPr lang="hr" i="0" u="none" strike="noStrike" cap="none" dirty="0">
                <a:solidFill>
                  <a:srgbClr val="000000"/>
                </a:solidFill>
              </a:rPr>
              <a:t>Usporedite stope sudjelovanja prema spolu/pozadini u PBL-u u odnosu na tradicionalne laboratorije.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hr" b="1" i="0" u="none" strike="noStrike" cap="none" dirty="0">
                <a:solidFill>
                  <a:srgbClr val="000000"/>
                </a:solidFill>
              </a:rPr>
              <a:t>Samoizvještaji učenika: </a:t>
            </a:r>
            <a:r>
              <a:rPr lang="hr" i="0" u="none" strike="noStrike" cap="none" dirty="0">
                <a:solidFill>
                  <a:srgbClr val="000000"/>
                </a:solidFill>
              </a:rPr>
              <a:t>ankete prije/poslije završetka o korištenju kodiranja za rješavanje problema.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hr" b="1" dirty="0"/>
              <a:t>Broj varijanti rješenja koje su generirali studenti </a:t>
            </a:r>
            <a:r>
              <a:rPr lang="hr" dirty="0"/>
              <a:t>: Pratite broj jedinstvenih pristupa problemu (npr. 5 različitih dizajna aplikacija za izazov u zdravstvu).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175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4040"/>
              </a:buClr>
              <a:buSzPts val="1400"/>
              <a:buChar char="-"/>
            </a:pPr>
            <a:r>
              <a:rPr lang="hr" b="1" i="0" dirty="0">
                <a:solidFill>
                  <a:srgbClr val="404040"/>
                </a:solidFill>
              </a:rPr>
              <a:t>Savjet za implementaciju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•"/>
            </a:pPr>
            <a:r>
              <a:rPr lang="hr" i="1" dirty="0"/>
              <a:t>Odaberite relevantne teme </a:t>
            </a:r>
            <a:r>
              <a:rPr lang="hr" dirty="0"/>
              <a:t>: anketirajte učenike o problemima koji su im važni.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•"/>
            </a:pPr>
            <a:r>
              <a:rPr lang="hr" i="1" dirty="0"/>
              <a:t>Skeliranje</a:t>
            </a:r>
            <a:r>
              <a:rPr lang="hr" dirty="0"/>
              <a:t>: osigurajte predloške za studente koji su manje sigurni u kodiranju.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•"/>
            </a:pPr>
            <a:r>
              <a:rPr lang="hr" i="1" dirty="0"/>
              <a:t>Istaknite raznolike uzore</a:t>
            </a:r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•"/>
            </a:pPr>
            <a:endParaRPr b="1" i="0" dirty="0">
              <a:solidFill>
                <a:srgbClr val="404040"/>
              </a:solidFill>
            </a:endParaRPr>
          </a:p>
          <a:p>
            <a:pPr marL="0" lvl="1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i="0" dirty="0">
                <a:solidFill>
                  <a:srgbClr val="404040"/>
                </a:solidFill>
              </a:rPr>
              <a:t>Strategija br. 2 - Programiranje u grupama miješanog spola, s rotacijom uloga </a:t>
            </a:r>
            <a:r>
              <a:rPr lang="hr" i="0" dirty="0">
                <a:solidFill>
                  <a:srgbClr val="404040"/>
                </a:solidFill>
              </a:rPr>
              <a:t>- kolaborativni pristup kodiranju gdje dva učenika (namjerno uparena s ravnotežom spolova) rade zajedno na jednom računalu, izmjenjujući uloge "vozača" (piše kod) i "navigatora" (pregledava i vodi).</a:t>
            </a:r>
            <a:endParaRPr i="0" dirty="0">
              <a:solidFill>
                <a:srgbClr val="40404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4040"/>
              </a:buClr>
              <a:buSzPts val="1400"/>
              <a:buChar char="-"/>
            </a:pPr>
            <a:r>
              <a:rPr lang="hr" b="1" i="0" dirty="0">
                <a:solidFill>
                  <a:srgbClr val="404040"/>
                </a:solidFill>
              </a:rPr>
              <a:t>Kako se bavi inkluzijom</a:t>
            </a:r>
            <a:endParaRPr dirty="0"/>
          </a:p>
          <a:p>
            <a:pPr marL="0" lvl="1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/>
              <a:t>Rodni stereotipi (npr. "dječaci su bolji u programiranju") mogu potkopati povjerenje u marginaliziranim skupinama. </a:t>
            </a:r>
            <a:r>
              <a:rPr lang="hr" b="1" dirty="0"/>
              <a:t>Parovi miješanih spolova </a:t>
            </a:r>
            <a:r>
              <a:rPr lang="hr" dirty="0"/>
              <a:t>normaliziraju suradnju, prikazujući sve spolove kao jednako sposobne. </a:t>
            </a:r>
            <a:r>
              <a:rPr lang="hr" b="1" i="0" u="none" strike="noStrike" cap="none" dirty="0">
                <a:solidFill>
                  <a:srgbClr val="000000"/>
                </a:solidFill>
              </a:rPr>
              <a:t>Rotacija uloga </a:t>
            </a:r>
            <a:r>
              <a:rPr lang="hr" i="0" u="none" strike="noStrike" cap="none" dirty="0">
                <a:solidFill>
                  <a:srgbClr val="000000"/>
                </a:solidFill>
              </a:rPr>
              <a:t>osigurava jednak doprinos (npr. "Vozač/Navigator").</a:t>
            </a:r>
            <a:endParaRPr b="1" i="0" dirty="0">
              <a:solidFill>
                <a:srgbClr val="40404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404040"/>
              </a:buClr>
              <a:buSzPts val="1400"/>
              <a:buChar char="-"/>
            </a:pPr>
            <a:r>
              <a:rPr lang="hr" b="1" i="0" dirty="0">
                <a:solidFill>
                  <a:srgbClr val="404040"/>
                </a:solidFill>
              </a:rPr>
              <a:t>Mjerljivi rezultati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hr" b="1" dirty="0"/>
              <a:t>Stope dovršetka prema spolu: </a:t>
            </a:r>
            <a:r>
              <a:rPr lang="hr" i="0" u="none" strike="noStrike" cap="none" dirty="0">
                <a:solidFill>
                  <a:srgbClr val="000000"/>
                </a:solidFill>
              </a:rPr>
              <a:t>Usporedite postotak dovršenih zadataka između parova miješanog spola u odnosu na skupine jednog spola.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hr" b="1" i="0" u="none" strike="noStrike" cap="none" dirty="0">
                <a:solidFill>
                  <a:srgbClr val="000000"/>
                </a:solidFill>
              </a:rPr>
              <a:t>Ravnoteža sudjelovanja: </a:t>
            </a:r>
            <a:r>
              <a:rPr lang="hr" i="0" u="none" strike="noStrike" cap="none" dirty="0">
                <a:solidFill>
                  <a:srgbClr val="000000"/>
                </a:solidFill>
              </a:rPr>
              <a:t>Broj redaka koda/doprinosa po ulozi.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hr" b="1" i="0" u="none" strike="noStrike" cap="none" dirty="0">
                <a:solidFill>
                  <a:srgbClr val="000000"/>
                </a:solidFill>
              </a:rPr>
              <a:t>Ankete: </a:t>
            </a:r>
            <a:r>
              <a:rPr lang="hr" i="0" u="none" strike="noStrike" cap="none" dirty="0">
                <a:solidFill>
                  <a:srgbClr val="000000"/>
                </a:solidFill>
              </a:rPr>
              <a:t>ocjene aktivnosti prije/poslije.</a:t>
            </a:r>
            <a:endParaRPr b="1" i="0" dirty="0">
              <a:solidFill>
                <a:srgbClr val="404040"/>
              </a:solidFill>
            </a:endParaRPr>
          </a:p>
          <a:p>
            <a:pPr marL="457200" lvl="1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b="1" i="0" dirty="0">
                <a:solidFill>
                  <a:srgbClr val="404040"/>
                </a:solidFill>
              </a:rPr>
              <a:t>Savjet za implementaciju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•"/>
            </a:pPr>
            <a:r>
              <a:rPr lang="hr" i="1" u="none" strike="noStrike" cap="none" dirty="0">
                <a:solidFill>
                  <a:srgbClr val="000000"/>
                </a:solidFill>
              </a:rPr>
              <a:t>Strateški dodijelite parove </a:t>
            </a:r>
            <a:r>
              <a:rPr lang="hr" i="0" u="none" strike="noStrike" cap="none" dirty="0">
                <a:solidFill>
                  <a:srgbClr val="000000"/>
                </a:solidFill>
              </a:rPr>
              <a:t>: težite uravnoteženim omjerima u svim grupama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•"/>
            </a:pPr>
            <a:r>
              <a:rPr lang="hr" i="1" u="none" strike="noStrike" cap="none" dirty="0">
                <a:solidFill>
                  <a:srgbClr val="000000"/>
                </a:solidFill>
              </a:rPr>
              <a:t>Osposobite učenike za suradnju: </a:t>
            </a:r>
            <a:r>
              <a:rPr lang="hr" i="0" u="none" strike="noStrike" cap="none" dirty="0">
                <a:solidFill>
                  <a:srgbClr val="000000"/>
                </a:solidFill>
              </a:rPr>
              <a:t>podučavajte ih aktivnom slušanju i konstruktivnim povratnim informacijama (npr.: Sviđa mi se kako... Možda bismo mogli pokušati...)</a:t>
            </a:r>
            <a:endParaRPr dirty="0"/>
          </a:p>
          <a:p>
            <a:pPr marL="628650" lvl="1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•"/>
            </a:pPr>
            <a:r>
              <a:rPr lang="hr" i="1" u="none" strike="noStrike" cap="none" dirty="0">
                <a:solidFill>
                  <a:srgbClr val="000000"/>
                </a:solidFill>
              </a:rPr>
              <a:t>Rješavanje otpora: </a:t>
            </a:r>
            <a:r>
              <a:rPr lang="hr" i="0" u="none" strike="noStrike" cap="none" dirty="0">
                <a:solidFill>
                  <a:srgbClr val="000000"/>
                </a:solidFill>
              </a:rPr>
              <a:t>Budući da se neki učenici mogu opirati, postavite to kao "profesionalnu vještinu" koja se koristi na stvarnim radnim mjestima.</a:t>
            </a:r>
            <a:endParaRPr dirty="0"/>
          </a:p>
        </p:txBody>
      </p:sp>
      <p:sp>
        <p:nvSpPr>
          <p:cNvPr id="174" name="Google Shape;1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28054" y="1818991"/>
            <a:ext cx="7463945" cy="3665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9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271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19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9"/>
          <p:cNvSpPr txBox="1"/>
          <p:nvPr/>
        </p:nvSpPr>
        <p:spPr>
          <a:xfrm>
            <a:off x="2972524" y="6109513"/>
            <a:ext cx="8062185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9"/>
          <p:cNvSpPr/>
          <p:nvPr/>
        </p:nvSpPr>
        <p:spPr>
          <a:xfrm flipH="1">
            <a:off x="2172707" y="2913643"/>
            <a:ext cx="783942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" name="Google Shape;40;p19"/>
          <p:cNvGrpSpPr/>
          <p:nvPr/>
        </p:nvGrpSpPr>
        <p:grpSpPr>
          <a:xfrm>
            <a:off x="2179865" y="4729766"/>
            <a:ext cx="7832271" cy="1110328"/>
            <a:chOff x="2179603" y="4888792"/>
            <a:chExt cx="7798545" cy="1110328"/>
          </a:xfrm>
        </p:grpSpPr>
        <p:pic>
          <p:nvPicPr>
            <p:cNvPr id="41" name="Google Shape;41;p1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Google Shape;42;p19"/>
            <p:cNvPicPr preferRelativeResize="0"/>
            <p:nvPr/>
          </p:nvPicPr>
          <p:blipFill rotWithShape="1">
            <a:blip r:embed="rId5">
              <a:alphaModFix/>
            </a:blip>
            <a:srcRect l="9996" t="21988" r="6842" b="5544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Google Shape;43;p1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8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Google Shape;44;p19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45;p19"/>
            <p:cNvPicPr preferRelativeResize="0"/>
            <p:nvPr/>
          </p:nvPicPr>
          <p:blipFill rotWithShape="1">
            <a:blip r:embed="rId8">
              <a:alphaModFix/>
            </a:blip>
            <a:srcRect l="6519" t="2905" r="6458"/>
            <a:stretch/>
          </p:blipFill>
          <p:spPr>
            <a:xfrm>
              <a:off x="7781600" y="4945247"/>
              <a:ext cx="2196548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Google Shape;46;p19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Google Shape;47;p19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p19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p19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p19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ubtitle Content - 2col">
  <p:cSld name="Title Subtitle Content - 2col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body" idx="1"/>
          </p:nvPr>
        </p:nvSpPr>
        <p:spPr>
          <a:xfrm>
            <a:off x="97970" y="854672"/>
            <a:ext cx="11944351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2"/>
          </p:nvPr>
        </p:nvSpPr>
        <p:spPr>
          <a:xfrm>
            <a:off x="97971" y="1462685"/>
            <a:ext cx="11944350" cy="5289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g3556a82191b_1_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g3556a82191b_1_51"/>
          <p:cNvSpPr/>
          <p:nvPr/>
        </p:nvSpPr>
        <p:spPr>
          <a:xfrm>
            <a:off x="1" y="2184266"/>
            <a:ext cx="310800" cy="1331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g3556a82191b_1_5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g3556a82191b_1_51"/>
          <p:cNvSpPr txBox="1"/>
          <p:nvPr/>
        </p:nvSpPr>
        <p:spPr>
          <a:xfrm>
            <a:off x="2836615" y="6125538"/>
            <a:ext cx="81351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g3556a82191b_1_5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700" cy="13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g3556a82191b_1_5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100" cy="12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4" name="Google Shape;74;g3556a82191b_1_51"/>
          <p:cNvSpPr/>
          <p:nvPr/>
        </p:nvSpPr>
        <p:spPr>
          <a:xfrm rot="-5400000" flipH="1">
            <a:off x="-507448" y="4140103"/>
            <a:ext cx="1331100" cy="31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" name="Google Shape;75;g3556a82191b_1_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6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g3556a82191b_1_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g3556a82191b_1_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g3556a82191b_1_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6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g3556a82191b_1_60"/>
          <p:cNvSpPr/>
          <p:nvPr/>
        </p:nvSpPr>
        <p:spPr>
          <a:xfrm>
            <a:off x="1" y="2184266"/>
            <a:ext cx="310800" cy="1331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g3556a82191b_1_60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3556a82191b_1_60"/>
          <p:cNvSpPr txBox="1"/>
          <p:nvPr/>
        </p:nvSpPr>
        <p:spPr>
          <a:xfrm>
            <a:off x="2836615" y="6137080"/>
            <a:ext cx="8135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3556a82191b_1_60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300" cy="13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g3556a82191b_1_60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300" cy="12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5" name="Google Shape;85;g3556a82191b_1_60"/>
          <p:cNvSpPr/>
          <p:nvPr/>
        </p:nvSpPr>
        <p:spPr>
          <a:xfrm rot="-5400000" flipH="1">
            <a:off x="-507448" y="4140103"/>
            <a:ext cx="1331100" cy="31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774147b8d_0_7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g35774147b8d_0_77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774147b8d_0_80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4" name="Google Shape;94;g35774147b8d_0_80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5774147b8d_0_80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35774147b8d_0_80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g35774147b8d_0_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8" name="Google Shape;98;g35774147b8d_0_8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99" name="Google Shape;99;g35774147b8d_0_8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g35774147b8d_0_80"/>
            <p:cNvPicPr preferRelativeResize="0"/>
            <p:nvPr/>
          </p:nvPicPr>
          <p:blipFill rotWithShape="1">
            <a:blip r:embed="rId5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g35774147b8d_0_8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" name="Google Shape;102;g35774147b8d_0_8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g35774147b8d_0_80"/>
            <p:cNvPicPr preferRelativeResize="0"/>
            <p:nvPr/>
          </p:nvPicPr>
          <p:blipFill rotWithShape="1">
            <a:blip r:embed="rId8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Google Shape;104;g35774147b8d_0_8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Google Shape;105;g35774147b8d_0_8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" name="Google Shape;106;g35774147b8d_0_8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" name="Google Shape;107;g35774147b8d_0_8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g35774147b8d_0_80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7843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8630"/>
          </a:srgbClr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556a82191b_1_45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g3556a82191b_1_4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g3556a82191b_1_45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g3556a82191b_1_45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g3556a82191b_1_45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774147b8d_0_74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Google Shape;88;g35774147b8d_0_7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4IU-y9-J8Q" TargetMode="External"/><Relationship Id="rId3" Type="http://schemas.openxmlformats.org/officeDocument/2006/relationships/hyperlink" Target="https://www.andyhargreaves.com/uploads/5/2/9/2/5292616/seminar_series_274-april2018.pdf" TargetMode="External"/><Relationship Id="rId7" Type="http://schemas.openxmlformats.org/officeDocument/2006/relationships/hyperlink" Target="https://www.ucop.edu/local-human-resources/_files/performance-appraisal/How+to+write+SMART+Goals+v2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rb.gy/erhvry" TargetMode="External"/><Relationship Id="rId5" Type="http://schemas.openxmlformats.org/officeDocument/2006/relationships/hyperlink" Target="https://books.google.it/books?id=_KahDwAAQBAJ&amp;lpg=PP1&amp;pg=PP1#v=onepage&amp;q&amp;f=false" TargetMode="External"/><Relationship Id="rId4" Type="http://schemas.openxmlformats.org/officeDocument/2006/relationships/hyperlink" Target="https://www.clee.org/wp-content/uploads/2024/07/consultancy.pdf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ndyhargreaves.com/uploads/5/2/9/2/5292616/seminar_series_274-april2018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i.org/10.1016/j.tate.2007.01.00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56a82191b_1_35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700" cy="13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2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114" name="Google Shape;114;g3556a82191b_1_35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100" cy="12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TINKER trening za učitelje koji poučavaju učenike starosti 10 do 12 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 txBox="1"/>
          <p:nvPr/>
        </p:nvSpPr>
        <p:spPr>
          <a:xfrm>
            <a:off x="271525" y="1504425"/>
            <a:ext cx="5824500" cy="4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hr-HR" sz="2000" b="1" i="0" u="none" strike="noStrike" cap="none" noProof="0" dirty="0">
              <a:solidFill>
                <a:srgbClr val="1D1D1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7"/>
          <p:cNvSpPr txBox="1">
            <a:spLocks noGrp="1"/>
          </p:cNvSpPr>
          <p:nvPr>
            <p:ph type="title"/>
          </p:nvPr>
        </p:nvSpPr>
        <p:spPr>
          <a:xfrm>
            <a:off x="123750" y="0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Od problema do rješenja: osmišljavanje učinkovitih rješenja</a:t>
            </a:r>
          </a:p>
        </p:txBody>
      </p:sp>
      <p:sp>
        <p:nvSpPr>
          <p:cNvPr id="187" name="Google Shape;187;p7"/>
          <p:cNvSpPr txBox="1">
            <a:spLocks noGrp="1"/>
          </p:cNvSpPr>
          <p:nvPr>
            <p:ph type="body" idx="1"/>
          </p:nvPr>
        </p:nvSpPr>
        <p:spPr>
          <a:xfrm>
            <a:off x="97970" y="745841"/>
            <a:ext cx="11944500" cy="5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hr-HR" noProof="0" dirty="0"/>
              <a:t>Primjeri strategija intervencije</a:t>
            </a:r>
          </a:p>
        </p:txBody>
      </p:sp>
      <p:graphicFrame>
        <p:nvGraphicFramePr>
          <p:cNvPr id="188" name="Google Shape;188;p7"/>
          <p:cNvGraphicFramePr/>
          <p:nvPr>
            <p:extLst>
              <p:ext uri="{D42A27DB-BD31-4B8C-83A1-F6EECF244321}">
                <p14:modId xmlns:p14="http://schemas.microsoft.com/office/powerpoint/2010/main" val="1439996506"/>
              </p:ext>
            </p:extLst>
          </p:nvPr>
        </p:nvGraphicFramePr>
        <p:xfrm>
          <a:off x="261257" y="1621536"/>
          <a:ext cx="11720250" cy="5043995"/>
        </p:xfrm>
        <a:graphic>
          <a:graphicData uri="http://schemas.openxmlformats.org/drawingml/2006/table">
            <a:tbl>
              <a:tblPr firstRow="1" bandRow="1">
                <a:noFill/>
                <a:tableStyleId>{DDAF400C-53C5-452D-9C8D-CDF8B15540AE}</a:tableStyleId>
              </a:tblPr>
              <a:tblGrid>
                <a:gridCol w="135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8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6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8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Strategija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Kako se bavi inkluzijom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Mjerljivi rezultati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Savjet za implementaciju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1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u="none" strike="noStrike" cap="none" noProof="0" dirty="0"/>
                        <a:t>Prilagođena procjena znanja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u="none" strike="noStrike" cap="none" noProof="0" dirty="0"/>
                        <a:t>Smanjuje </a:t>
                      </a:r>
                      <a:r>
                        <a:rPr lang="hr-HR" sz="1400" b="1" u="none" strike="noStrike" cap="none" noProof="0" dirty="0"/>
                        <a:t>pristranost</a:t>
                      </a: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u="none" strike="noStrike" cap="none" noProof="0" dirty="0"/>
                        <a:t>Suprotstavlja se stereotipima o ‘genijalnosti’</a:t>
                      </a:r>
                      <a:endParaRPr lang="hr-HR" sz="1400" b="0" u="none" strike="noStrike" cap="none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b="0" noProof="0" dirty="0"/>
                        <a:t>Vrednuje različite vrste snaga / sposobnosti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lang="hr-HR" sz="1400" u="none" strike="noStrike" cap="none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hr-HR" b="0" noProof="0" dirty="0"/>
                        <a:t>Pratite postotak dovršenih zadataka:</a:t>
                      </a:r>
                      <a:r>
                        <a:rPr lang="hr-HR" noProof="0" dirty="0"/>
                        <a:t> pratite prosječne ocjene prije i poslije promjena u rubrici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hr-HR" b="0" noProof="0" dirty="0"/>
                        <a:t>Ravnoteža u sudjelovanju</a:t>
                      </a:r>
                      <a:r>
                        <a:rPr lang="hr-HR" b="1" noProof="0" dirty="0"/>
                        <a:t>:</a:t>
                      </a:r>
                      <a:r>
                        <a:rPr lang="hr-HR" noProof="0" dirty="0"/>
                        <a:t> brojite doprinose marginaliziranih učenika u grupnim projektima u usporedbi s individualnim zadacima.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hr-HR" b="0" noProof="0" dirty="0"/>
                        <a:t>Anketa o samopouzdanju</a:t>
                      </a:r>
                      <a:r>
                        <a:rPr lang="hr-HR" b="1" noProof="0" dirty="0"/>
                        <a:t>:</a:t>
                      </a:r>
                      <a:r>
                        <a:rPr lang="hr-HR" noProof="0" dirty="0"/>
                        <a:t> postavite učenicima pitanja o kriterijima vrednovanja kako bi se saznalo prepoznaju li se i cijene njihove snage.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i="1" u="none" strike="noStrike" cap="none" noProof="0" dirty="0"/>
                        <a:t>Zajednički izrađujte rubrike s učenicima</a:t>
                      </a: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noProof="0" dirty="0"/>
                        <a:t>Korištenje vrednovanja prema razini usvojenosti (engl. </a:t>
                      </a:r>
                      <a:r>
                        <a:rPr lang="hr-HR" i="1" noProof="0" dirty="0" err="1"/>
                        <a:t>mastery</a:t>
                      </a:r>
                      <a:r>
                        <a:rPr lang="hr-HR" i="1" noProof="0" dirty="0"/>
                        <a:t> </a:t>
                      </a:r>
                      <a:r>
                        <a:rPr lang="hr-HR" i="1" noProof="0" dirty="0" err="1"/>
                        <a:t>grading</a:t>
                      </a:r>
                      <a:r>
                        <a:rPr lang="hr-HR" noProof="0" dirty="0"/>
                        <a:t>)</a:t>
                      </a: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1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Izbjegavajte vremenski ograničene testove</a:t>
                      </a:r>
                      <a:endParaRPr lang="hr-HR" sz="1400" i="0" u="none" strike="noStrike" cap="none" noProof="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0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u="none" strike="noStrike" cap="none" noProof="0" dirty="0" err="1"/>
                        <a:t>Igrifikacija</a:t>
                      </a:r>
                      <a:r>
                        <a:rPr lang="hr-HR" sz="1400" u="none" strike="noStrike" cap="none" noProof="0" dirty="0"/>
                        <a:t> s raznolikošću uloga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u="none" strike="noStrike" cap="none" noProof="0" dirty="0"/>
                        <a:t>Suprotstavlja se stereotipnim uzorima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u="none" strike="noStrike" cap="none" noProof="0" dirty="0"/>
                        <a:t>Vrednuje različite vještine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u="none" strike="noStrike" cap="none" noProof="0" dirty="0"/>
                        <a:t>Smanjuje anksioznost vezanu uz izvedbu</a:t>
                      </a:r>
                      <a:endParaRPr lang="hr-HR" noProof="0" dirty="0"/>
                    </a:p>
                    <a:p>
                      <a:pPr marL="285750" marR="0" lvl="0" indent="-196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lang="hr-HR" sz="1400" u="none" strike="noStrike" cap="none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hr-HR" sz="1400" b="0" u="none" strike="noStrike" cap="none" noProof="0" dirty="0"/>
                        <a:t>Pratiti odabir uloga prema spolu: procijeniti koje uloge učenici biraju, razvrstane prema spolu/drugim identitetskim obilježjima</a:t>
                      </a:r>
                      <a:endParaRPr lang="hr-HR" sz="1400" b="0" i="0" u="none" strike="noStrike" cap="none" noProof="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Trajanje angažmana: u</a:t>
                      </a:r>
                      <a:r>
                        <a:rPr lang="hr-HR" noProof="0" dirty="0"/>
                        <a:t>sporedite vrijeme aktivnog rada marginaliziranih učenika u aktivnostima s raznolikim ulogama naspram tradicionalne </a:t>
                      </a:r>
                      <a:r>
                        <a:rPr lang="hr-HR" noProof="0" dirty="0" err="1"/>
                        <a:t>gamifikacije</a:t>
                      </a: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Samoprocjena udobnosti: </a:t>
                      </a:r>
                      <a:r>
                        <a:rPr lang="hr-HR" noProof="0" dirty="0"/>
                        <a:t>anketirajte učenike o razini uključenosti koju su doživjeli tijekom aktivnosti.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1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Obratite pozornost na jezik koji se koristi za opis uloga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1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Rotirajte uloge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1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Istaknite povezanost s primjerima iz stvarnog svijeta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9" name="Google Shape;189;p7"/>
          <p:cNvSpPr txBox="1"/>
          <p:nvPr/>
        </p:nvSpPr>
        <p:spPr>
          <a:xfrm>
            <a:off x="149530" y="1217851"/>
            <a:ext cx="110304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1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Djevojke se isključuju tijekom natjecateljskih izazova u kodiranju.</a:t>
            </a:r>
            <a:endParaRPr lang="hr-HR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29f623bc3f_0_3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Aktivnost 2 – Intervencija: brainstorming</a:t>
            </a:r>
          </a:p>
        </p:txBody>
      </p:sp>
      <p:sp>
        <p:nvSpPr>
          <p:cNvPr id="195" name="Google Shape;195;g329f623bc3f_0_37"/>
          <p:cNvSpPr txBox="1"/>
          <p:nvPr/>
        </p:nvSpPr>
        <p:spPr>
          <a:xfrm>
            <a:off x="280175" y="1089800"/>
            <a:ext cx="11486400" cy="52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0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8900" lvl="0"/>
            <a:r>
              <a:rPr lang="hr-HR" sz="20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 malim grupama (3 do 4 osobe), z</a:t>
            </a:r>
            <a:r>
              <a:rPr lang="hr-HR" sz="2000" b="1" noProof="0" dirty="0">
                <a:solidFill>
                  <a:schemeClr val="dk1"/>
                </a:solidFill>
              </a:rPr>
              <a:t>ajednički osmislite moguća rješenja (intervencije) za pitanje koje ste identificirali u cjelini 7.1 i doradili u aktivnosti 1.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g329f623bc3f_0_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6612" y="2639130"/>
            <a:ext cx="4758776" cy="3905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29f623bc3f_0_7"/>
          <p:cNvSpPr txBox="1">
            <a:spLocks noGrp="1"/>
          </p:cNvSpPr>
          <p:nvPr>
            <p:ph type="title"/>
          </p:nvPr>
        </p:nvSpPr>
        <p:spPr>
          <a:xfrm>
            <a:off x="97970" y="54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Izrada plana akcijskog istraživanja – Koraci 1-3</a:t>
            </a:r>
          </a:p>
        </p:txBody>
      </p:sp>
      <p:sp>
        <p:nvSpPr>
          <p:cNvPr id="202" name="Google Shape;202;g329f623bc3f_0_7"/>
          <p:cNvSpPr txBox="1"/>
          <p:nvPr/>
        </p:nvSpPr>
        <p:spPr>
          <a:xfrm>
            <a:off x="284150" y="5326425"/>
            <a:ext cx="11023800" cy="10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hr-HR" sz="1800" b="0" i="1" u="none" strike="noStrike" cap="none" noProof="0" dirty="0">
              <a:solidFill>
                <a:srgbClr val="1D1D1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329f623bc3f_0_7"/>
          <p:cNvSpPr txBox="1"/>
          <p:nvPr/>
        </p:nvSpPr>
        <p:spPr>
          <a:xfrm>
            <a:off x="284150" y="1296641"/>
            <a:ext cx="10777800" cy="52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hr-HR" sz="2000" b="0" i="1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Postupak u 5 koraka:</a:t>
            </a:r>
            <a:endParaRPr lang="hr-HR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AutoNum type="arabicParenR"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Istraživačko pitanje (</a:t>
            </a:r>
            <a:r>
              <a:rPr lang="hr-HR" sz="2200" b="1" i="1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SMART</a:t>
            </a: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lang="hr-HR" noProof="0" dirty="0">
              <a:solidFill>
                <a:schemeClr val="dk1"/>
              </a:solidFill>
            </a:endParaRPr>
          </a:p>
          <a:p>
            <a:pPr marL="4318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200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Specifično, mjerljivo, izvedivo, relevantno, vremenski ograničeno</a:t>
            </a:r>
            <a:endParaRPr lang="hr-HR" sz="220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2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 Strategija intervencije</a:t>
            </a:r>
            <a:endParaRPr lang="hr-HR" noProof="0" dirty="0">
              <a:solidFill>
                <a:schemeClr val="dk1"/>
              </a:solidFill>
            </a:endParaRPr>
          </a:p>
          <a:p>
            <a:pPr marL="431800" indent="-342900">
              <a:buFont typeface="Arial" panose="020B0604020202020204" pitchFamily="34" charset="0"/>
              <a:buChar char="•"/>
            </a:pPr>
            <a:r>
              <a:rPr lang="hr-HR" sz="2000" noProof="0" dirty="0">
                <a:solidFill>
                  <a:schemeClr val="dk1"/>
                </a:solidFill>
              </a:rPr>
              <a:t>Usklađena s ciljevima informatičkog obrazovanja</a:t>
            </a:r>
          </a:p>
          <a:p>
            <a:pPr marL="431800" indent="-342900">
              <a:buFont typeface="Arial" panose="020B0604020202020204" pitchFamily="34" charset="0"/>
              <a:buChar char="•"/>
            </a:pPr>
            <a:r>
              <a:rPr lang="hr-HR" sz="2000" noProof="0" dirty="0">
                <a:solidFill>
                  <a:schemeClr val="dk1"/>
                </a:solidFill>
              </a:rPr>
              <a:t>Osmišljena tako da rješava temeljni uzrok problema</a:t>
            </a:r>
          </a:p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0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 Koraci implementacije</a:t>
            </a:r>
          </a:p>
          <a:p>
            <a:pPr marL="431800" indent="-342900">
              <a:buFont typeface="Arial" panose="020B0604020202020204" pitchFamily="34" charset="0"/>
              <a:buChar char="•"/>
            </a:pPr>
            <a:r>
              <a:rPr lang="hr-HR" sz="2000" noProof="0" dirty="0">
                <a:solidFill>
                  <a:schemeClr val="dk1"/>
                </a:solidFill>
              </a:rPr>
              <a:t>Tri koraka implementacije i za svaki navesti:</a:t>
            </a:r>
          </a:p>
          <a:p>
            <a:pPr marL="431800" lvl="8" indent="-342900">
              <a:buClr>
                <a:schemeClr val="dk1"/>
              </a:buClr>
              <a:buSzPts val="2200"/>
              <a:buFont typeface="Arial"/>
              <a:buChar char="-"/>
            </a:pPr>
            <a:r>
              <a:rPr lang="hr-HR" sz="2000" b="1" noProof="0" dirty="0">
                <a:solidFill>
                  <a:schemeClr val="dk1"/>
                </a:solidFill>
              </a:rPr>
              <a:t>Što </a:t>
            </a:r>
            <a:r>
              <a:rPr lang="hr-HR" sz="2000" noProof="0" dirty="0">
                <a:solidFill>
                  <a:schemeClr val="dk1"/>
                </a:solidFill>
              </a:rPr>
              <a:t>će se dogoditi?</a:t>
            </a:r>
            <a:endParaRPr lang="hr-HR" noProof="0" dirty="0">
              <a:solidFill>
                <a:schemeClr val="dk1"/>
              </a:solidFill>
            </a:endParaRPr>
          </a:p>
          <a:p>
            <a:pPr marL="431800" lvl="2" indent="-342900">
              <a:buClr>
                <a:schemeClr val="dk1"/>
              </a:buClr>
              <a:buSzPts val="2200"/>
              <a:buFont typeface="Arial"/>
              <a:buChar char="-"/>
            </a:pPr>
            <a:r>
              <a:rPr lang="hr-HR" sz="2000" b="1" noProof="0" dirty="0">
                <a:solidFill>
                  <a:schemeClr val="dk1"/>
                </a:solidFill>
              </a:rPr>
              <a:t>Kada </a:t>
            </a:r>
            <a:r>
              <a:rPr lang="hr-HR" sz="2000" noProof="0" dirty="0">
                <a:solidFill>
                  <a:schemeClr val="dk1"/>
                </a:solidFill>
              </a:rPr>
              <a:t>će se to dogoditi?</a:t>
            </a:r>
            <a:endParaRPr lang="hr-HR" noProof="0" dirty="0">
              <a:solidFill>
                <a:schemeClr val="dk1"/>
              </a:solidFill>
            </a:endParaRPr>
          </a:p>
          <a:p>
            <a:pPr marL="431800" lvl="2" indent="-342900">
              <a:buClr>
                <a:schemeClr val="dk1"/>
              </a:buClr>
              <a:buSzPts val="2200"/>
              <a:buFont typeface="Arial"/>
              <a:buChar char="-"/>
            </a:pPr>
            <a:r>
              <a:rPr lang="hr-HR" sz="2000" b="1" noProof="0" dirty="0">
                <a:solidFill>
                  <a:schemeClr val="dk1"/>
                </a:solidFill>
              </a:rPr>
              <a:t>Tko </a:t>
            </a:r>
            <a:r>
              <a:rPr lang="hr-HR" sz="2000" noProof="0" dirty="0">
                <a:solidFill>
                  <a:schemeClr val="dk1"/>
                </a:solidFill>
              </a:rPr>
              <a:t>je odgovoran?</a:t>
            </a:r>
            <a:endParaRPr lang="hr-HR" noProof="0" dirty="0">
              <a:solidFill>
                <a:schemeClr val="dk1"/>
              </a:solidFill>
            </a:endParaRPr>
          </a:p>
          <a:p>
            <a:pPr marL="431800" indent="-342900">
              <a:buFont typeface="Arial" panose="020B0604020202020204" pitchFamily="34" charset="0"/>
              <a:buChar char="•"/>
            </a:pPr>
            <a:endParaRPr lang="hr-HR" sz="2000" noProof="0" dirty="0">
              <a:solidFill>
                <a:schemeClr val="dk1"/>
              </a:solidFill>
            </a:endParaRPr>
          </a:p>
          <a:p>
            <a:pPr marL="4318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None/>
            </a:pPr>
            <a:endParaRPr lang="hr-HR" sz="2000" b="0" i="0" u="none" strike="noStrike" cap="none" noProof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318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None/>
            </a:pPr>
            <a:endParaRPr lang="hr-HR" sz="2000" b="0" i="0" u="none" strike="noStrike" cap="none" noProof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200" b="1" i="0" u="none" strike="noStrike" cap="none" noProof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329f623bc3f_0_7"/>
          <p:cNvSpPr txBox="1">
            <a:spLocks noGrp="1"/>
          </p:cNvSpPr>
          <p:nvPr>
            <p:ph type="body" idx="1"/>
          </p:nvPr>
        </p:nvSpPr>
        <p:spPr>
          <a:xfrm>
            <a:off x="97970" y="745841"/>
            <a:ext cx="11944500" cy="5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hr-HR" noProof="0" dirty="0">
                <a:latin typeface="Calibri"/>
                <a:ea typeface="Calibri"/>
                <a:cs typeface="Calibri"/>
                <a:sym typeface="Calibri"/>
              </a:rPr>
              <a:t>Od ideja do provedbe: izgradnja vašeg plana akcijskog istraživanja</a:t>
            </a:r>
          </a:p>
        </p:txBody>
      </p:sp>
      <p:graphicFrame>
        <p:nvGraphicFramePr>
          <p:cNvPr id="205" name="Google Shape;205;g329f623bc3f_0_7"/>
          <p:cNvGraphicFramePr/>
          <p:nvPr>
            <p:extLst>
              <p:ext uri="{D42A27DB-BD31-4B8C-83A1-F6EECF244321}">
                <p14:modId xmlns:p14="http://schemas.microsoft.com/office/powerpoint/2010/main" val="2417554189"/>
              </p:ext>
            </p:extLst>
          </p:nvPr>
        </p:nvGraphicFramePr>
        <p:xfrm>
          <a:off x="4726217" y="5326425"/>
          <a:ext cx="6825993" cy="741700"/>
        </p:xfrm>
        <a:graphic>
          <a:graphicData uri="http://schemas.openxmlformats.org/drawingml/2006/table">
            <a:tbl>
              <a:tblPr firstRow="1" bandRow="1">
                <a:noFill/>
                <a:tableStyleId>{DDAF400C-53C5-452D-9C8D-CDF8B15540AE}</a:tableStyleId>
              </a:tblPr>
              <a:tblGrid>
                <a:gridCol w="1685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3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34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34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Korak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Što?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Kada?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Tko?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1) ….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…..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…..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….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9"/>
          <p:cNvSpPr txBox="1">
            <a:spLocks noGrp="1"/>
          </p:cNvSpPr>
          <p:nvPr>
            <p:ph type="title"/>
          </p:nvPr>
        </p:nvSpPr>
        <p:spPr>
          <a:xfrm>
            <a:off x="97970" y="54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Izrada plana akcijskog istraživanja – Korak 4</a:t>
            </a:r>
          </a:p>
        </p:txBody>
      </p:sp>
      <p:sp>
        <p:nvSpPr>
          <p:cNvPr id="211" name="Google Shape;211;p9"/>
          <p:cNvSpPr txBox="1"/>
          <p:nvPr/>
        </p:nvSpPr>
        <p:spPr>
          <a:xfrm>
            <a:off x="284150" y="1240750"/>
            <a:ext cx="6771970" cy="24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 Metode prikupljanja podataka</a:t>
            </a:r>
            <a:endParaRPr lang="hr-HR" noProof="0" dirty="0">
              <a:solidFill>
                <a:schemeClr val="dk1"/>
              </a:solidFill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∙"/>
            </a:pPr>
            <a:endParaRPr lang="hr-HR" sz="18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Primjeri studentskih radova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Promatranja u razredu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Ankete/upitnici</a:t>
            </a: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9"/>
          <p:cNvSpPr txBox="1">
            <a:spLocks noGrp="1"/>
          </p:cNvSpPr>
          <p:nvPr>
            <p:ph type="body" idx="1"/>
          </p:nvPr>
        </p:nvSpPr>
        <p:spPr>
          <a:xfrm>
            <a:off x="97970" y="745841"/>
            <a:ext cx="11944500" cy="5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hr-HR" noProof="0" dirty="0"/>
              <a:t>Od ideja do akcije: izgradnja vašeg plana akcijskog istraživanja</a:t>
            </a:r>
          </a:p>
        </p:txBody>
      </p:sp>
      <p:graphicFrame>
        <p:nvGraphicFramePr>
          <p:cNvPr id="213" name="Google Shape;213;p9"/>
          <p:cNvGraphicFramePr/>
          <p:nvPr>
            <p:extLst>
              <p:ext uri="{D42A27DB-BD31-4B8C-83A1-F6EECF244321}">
                <p14:modId xmlns:p14="http://schemas.microsoft.com/office/powerpoint/2010/main" val="4137430877"/>
              </p:ext>
            </p:extLst>
          </p:nvPr>
        </p:nvGraphicFramePr>
        <p:xfrm>
          <a:off x="480800" y="3167729"/>
          <a:ext cx="9560588" cy="3352840"/>
        </p:xfrm>
        <a:graphic>
          <a:graphicData uri="http://schemas.openxmlformats.org/drawingml/2006/table">
            <a:tbl>
              <a:tblPr firstRow="1" bandRow="1">
                <a:noFill/>
                <a:tableStyleId>{DDAF400C-53C5-452D-9C8D-CDF8B15540AE}</a:tableStyleId>
              </a:tblPr>
              <a:tblGrid>
                <a:gridCol w="2530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3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3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63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b="1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Metoda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b="1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Što pratiti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b="1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Alat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b="1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Frekvencija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Predaja koda</a:t>
                      </a:r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/>
                        <a:t>Postotak djevojaka koje predaju </a:t>
                      </a:r>
                      <a:r>
                        <a:rPr lang="hr-HR" sz="1600" noProof="0" dirty="0" err="1"/>
                        <a:t>debugirani</a:t>
                      </a:r>
                      <a:r>
                        <a:rPr lang="hr-HR" sz="1600" noProof="0" dirty="0"/>
                        <a:t> kod u usporedbi s dječacima</a:t>
                      </a:r>
                      <a:endParaRPr lang="hr-HR" sz="1600" u="none" strike="noStrike" cap="none" noProof="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LMS (npr. Google </a:t>
                      </a:r>
                      <a:r>
                        <a:rPr lang="hr-HR" sz="1600" noProof="0" dirty="0"/>
                        <a:t>učionica ili </a:t>
                      </a:r>
                      <a:r>
                        <a:rPr lang="hr-HR" sz="1600" noProof="0" dirty="0" err="1"/>
                        <a:t>Moodle</a:t>
                      </a: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Tjedno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Ankete </a:t>
                      </a:r>
                      <a:r>
                        <a:rPr lang="hr-HR" sz="1600" noProof="0" dirty="0"/>
                        <a:t>o </a:t>
                      </a: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samopouzdanju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Ocjene prije/nakon: „</a:t>
                      </a:r>
                      <a:r>
                        <a:rPr lang="hr-HR" sz="1600" noProof="0" dirty="0"/>
                        <a:t>Koliko se osjećate samopouzdano u otklanjanju grešaka</a:t>
                      </a: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?“ (ljestvica od 1 do 5).</a:t>
                      </a:r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Anonimni Google obrazac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Prije intervencije + 4. tjedan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Bilješke 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/>
                        <a:t>Zabilježite sudjelovanje prema spolu tijekom rasprava u parovima.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/>
                        <a:t>„govori najmanje 2 puta po sesiji“</a:t>
                      </a:r>
                      <a:endParaRPr lang="hr-HR" sz="1600" u="none" strike="noStrike" cap="none" noProof="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Sesije 1, 3, 5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4" name="Google Shape;214;p9"/>
          <p:cNvSpPr txBox="1"/>
          <p:nvPr/>
        </p:nvSpPr>
        <p:spPr>
          <a:xfrm>
            <a:off x="3520440" y="1468796"/>
            <a:ext cx="3942720" cy="24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lang="hr-HR" sz="18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1" algn="l" rtl="0">
              <a:spcAft>
                <a:spcPts val="0"/>
              </a:spcAft>
              <a:buClr>
                <a:schemeClr val="dk1"/>
              </a:buClr>
              <a:buSzPts val="1000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Rasprave u fokusnim grupama</a:t>
            </a:r>
          </a:p>
          <a:p>
            <a:pPr marR="0" lvl="1" algn="l" rtl="0">
              <a:spcAft>
                <a:spcPts val="0"/>
              </a:spcAft>
              <a:buClr>
                <a:schemeClr val="dk1"/>
              </a:buClr>
              <a:buSzPts val="1000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Rezultati procjene</a:t>
            </a:r>
          </a:p>
          <a:p>
            <a:pPr marR="0" lvl="1" algn="l" rtl="0">
              <a:spcAft>
                <a:spcPts val="0"/>
              </a:spcAft>
              <a:buClr>
                <a:schemeClr val="dk1"/>
              </a:buClr>
              <a:buSzPts val="1000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Praćenje sudjelovanja</a:t>
            </a:r>
            <a:endParaRPr lang="hr-HR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97970" y="54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Izrada plana akcijskog istraživanja – Korak 5</a:t>
            </a:r>
          </a:p>
        </p:txBody>
      </p:sp>
      <p:sp>
        <p:nvSpPr>
          <p:cNvPr id="220" name="Google Shape;220;p16"/>
          <p:cNvSpPr txBox="1">
            <a:spLocks noGrp="1"/>
          </p:cNvSpPr>
          <p:nvPr>
            <p:ph type="body" idx="1"/>
          </p:nvPr>
        </p:nvSpPr>
        <p:spPr>
          <a:xfrm>
            <a:off x="97970" y="745841"/>
            <a:ext cx="11944500" cy="5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hr-HR" noProof="0" dirty="0"/>
              <a:t>Od ideja do provedbe: izgradnja vašeg plana akcijskog istraživanja</a:t>
            </a:r>
          </a:p>
        </p:txBody>
      </p:sp>
      <p:graphicFrame>
        <p:nvGraphicFramePr>
          <p:cNvPr id="221" name="Google Shape;221;p16"/>
          <p:cNvGraphicFramePr/>
          <p:nvPr>
            <p:extLst>
              <p:ext uri="{D42A27DB-BD31-4B8C-83A1-F6EECF244321}">
                <p14:modId xmlns:p14="http://schemas.microsoft.com/office/powerpoint/2010/main" val="803750606"/>
              </p:ext>
            </p:extLst>
          </p:nvPr>
        </p:nvGraphicFramePr>
        <p:xfrm>
          <a:off x="1316986" y="2617930"/>
          <a:ext cx="8127975" cy="2621320"/>
        </p:xfrm>
        <a:graphic>
          <a:graphicData uri="http://schemas.openxmlformats.org/drawingml/2006/table">
            <a:tbl>
              <a:tblPr firstRow="1" bandRow="1">
                <a:noFill/>
                <a:tableStyleId>{DDAF400C-53C5-452D-9C8D-CDF8B15540AE}</a:tableStyleId>
              </a:tblPr>
              <a:tblGrid>
                <a:gridCol w="2709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b="1" u="none" strike="noStrike" cap="none" noProof="0" dirty="0"/>
                        <a:t>Suradnik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b="1" u="none" strike="noStrike" cap="none" noProof="0" dirty="0"/>
                        <a:t>Uloga</a:t>
                      </a:r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b="1" u="none" strike="noStrike" cap="none" noProof="0" dirty="0"/>
                        <a:t>Postupak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/>
                        <a:t>Učenici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/>
                        <a:t>Pružaju povratne informacije o radu u parovima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/>
                        <a:t>Fokusna grupa u 3. tjednu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/>
                        <a:t>Nastavnik matematike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/>
                        <a:t>Uspoređuje strategije rada u parovima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/>
                        <a:t>Dijeli rubrike za ocjenjivanje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u="none" strike="noStrike" cap="none" noProof="0" dirty="0"/>
                        <a:t>Učenici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/>
                        <a:t>Sudjeluju u su-dizajnu procesa anonimnosti</a:t>
                      </a:r>
                      <a:endParaRPr lang="hr-HR" sz="1600" u="none" strike="noStrike" cap="none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600" noProof="0" dirty="0"/>
                        <a:t>Glasaju o platformi za anketu (npr. Google obrasci, </a:t>
                      </a:r>
                      <a:r>
                        <a:rPr lang="hr-HR" sz="1600" noProof="0" dirty="0" err="1"/>
                        <a:t>Padlet</a:t>
                      </a:r>
                      <a:r>
                        <a:rPr lang="hr-HR" sz="1600" noProof="0" dirty="0"/>
                        <a:t> i sl.)</a:t>
                      </a:r>
                      <a:endParaRPr lang="hr-HR" noProof="0" dirty="0"/>
                    </a:p>
                  </a:txBody>
                  <a:tcPr marL="91450" marR="91450" marT="45725" marB="457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2" name="Google Shape;222;p16"/>
          <p:cNvSpPr txBox="1"/>
          <p:nvPr/>
        </p:nvSpPr>
        <p:spPr>
          <a:xfrm>
            <a:off x="271958" y="1294330"/>
            <a:ext cx="11249482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</a:t>
            </a:r>
            <a:r>
              <a:rPr lang="hr-HR" sz="2200" b="1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 </a:t>
            </a:r>
            <a:r>
              <a:rPr lang="hr-HR" sz="2200" b="1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suradnje</a:t>
            </a:r>
            <a:endParaRPr lang="hr-HR" noProof="0" dirty="0">
              <a:solidFill>
                <a:schemeClr val="dk1"/>
              </a:solidFill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Kolege: tko će pomoći u provedbi/analiziranju?</a:t>
            </a:r>
            <a:endParaRPr lang="hr-HR" noProof="0" dirty="0">
              <a:solidFill>
                <a:schemeClr val="dk1"/>
              </a:solidFill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Učenici: kako će učenici sudjelovati u procesu?</a:t>
            </a:r>
            <a:endParaRPr lang="hr-HR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Aktivnost 3 - Razvoj plana</a:t>
            </a:r>
          </a:p>
        </p:txBody>
      </p:sp>
      <p:sp>
        <p:nvSpPr>
          <p:cNvPr id="228" name="Google Shape;228;p17"/>
          <p:cNvSpPr txBox="1"/>
          <p:nvPr/>
        </p:nvSpPr>
        <p:spPr>
          <a:xfrm>
            <a:off x="352800" y="1150760"/>
            <a:ext cx="11486400" cy="52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b="1" i="0" u="none" strike="noStrike" cap="none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Napravite vlastiti plan akcijskog istraživanja!</a:t>
            </a:r>
            <a:endParaRPr lang="hr-HR" noProof="0" dirty="0"/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200" b="0" i="1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Ispunite predložak dokumenta Plana akcijskog istraživanja</a:t>
            </a:r>
            <a:endParaRPr lang="hr-HR" noProof="0" dirty="0"/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200" b="0" i="1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hr-HR" noProof="0" dirty="0"/>
          </a:p>
        </p:txBody>
      </p:sp>
      <p:pic>
        <p:nvPicPr>
          <p:cNvPr id="229" name="Google Shape;22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322" y="2241646"/>
            <a:ext cx="3551228" cy="3642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69411" y="2625708"/>
            <a:ext cx="3977985" cy="3490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Zaključak i sljedeći koraci</a:t>
            </a:r>
          </a:p>
        </p:txBody>
      </p:sp>
      <p:sp>
        <p:nvSpPr>
          <p:cNvPr id="236" name="Google Shape;236;p18"/>
          <p:cNvSpPr txBox="1"/>
          <p:nvPr/>
        </p:nvSpPr>
        <p:spPr>
          <a:xfrm>
            <a:off x="352800" y="1150760"/>
            <a:ext cx="11486400" cy="52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Zaključak:</a:t>
            </a:r>
            <a:endParaRPr lang="hr-HR" noProof="0" dirty="0"/>
          </a:p>
          <a:p>
            <a:pPr marL="4572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Učinkovita rješenja/intervencije su ciljane, mjerljive i suradničke</a:t>
            </a:r>
          </a:p>
          <a:p>
            <a:pPr marL="4572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Prikupljanje podataka treba biti svrhovito i izvedivo</a:t>
            </a:r>
          </a:p>
          <a:p>
            <a:pPr marL="4572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Suradnja jača valjanost i utjecaj istraživanja</a:t>
            </a:r>
          </a:p>
          <a:p>
            <a:pPr marL="8890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lang="hr-HR" sz="24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Sljedeći </a:t>
            </a:r>
            <a:r>
              <a:rPr lang="hr-HR" sz="2400" b="1" noProof="0" dirty="0">
                <a:solidFill>
                  <a:schemeClr val="dk1"/>
                </a:solidFill>
              </a:rPr>
              <a:t>koraci </a:t>
            </a:r>
            <a:r>
              <a:rPr lang="hr-HR" sz="24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lang="hr-HR" noProof="0" dirty="0"/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Provedite svoj akcijski istraživački plan</a:t>
            </a:r>
            <a:endParaRPr lang="hr-HR" sz="18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Dokumentirajte proces i </a:t>
            </a:r>
            <a:r>
              <a:rPr lang="hr-HR" sz="1800" noProof="0" dirty="0">
                <a:solidFill>
                  <a:schemeClr val="dk1"/>
                </a:solidFill>
              </a:rPr>
              <a:t>rezultate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hr-HR" sz="18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Modul 8: </a:t>
            </a:r>
            <a:r>
              <a:rPr lang="hr-HR" sz="1800" b="0" i="1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Radionica - zajedničko osmišljavanje i evaluacija scenarija učenja za nastavu i ocjenjivanje </a:t>
            </a:r>
            <a:r>
              <a:rPr lang="hr-HR" sz="1800" b="0" i="1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informatike </a:t>
            </a:r>
            <a:r>
              <a:rPr lang="hr-HR" sz="1800" b="0" i="1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temeljenih na TINKER okviru.</a:t>
            </a:r>
            <a:endParaRPr lang="hr-HR" sz="1800" noProof="0" dirty="0">
              <a:solidFill>
                <a:schemeClr val="dk1"/>
              </a:solidFill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200" b="0" i="1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8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200" b="0" i="1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hr-HR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hr-HR" sz="3600" noProof="0" dirty="0"/>
              <a:t>Dodatni resursi</a:t>
            </a:r>
          </a:p>
        </p:txBody>
      </p:sp>
      <p:sp>
        <p:nvSpPr>
          <p:cNvPr id="242" name="Google Shape;242;p44"/>
          <p:cNvSpPr txBox="1">
            <a:spLocks noGrp="1"/>
          </p:cNvSpPr>
          <p:nvPr>
            <p:ph type="body" idx="2"/>
          </p:nvPr>
        </p:nvSpPr>
        <p:spPr>
          <a:xfrm>
            <a:off x="234306" y="979750"/>
            <a:ext cx="11537100" cy="52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317500">
              <a:lnSpc>
                <a:spcPct val="200000"/>
              </a:lnSpc>
              <a:buClr>
                <a:srgbClr val="1D1D1B"/>
              </a:buClr>
              <a:buSzPts val="1400"/>
              <a:buChar char="●"/>
            </a:pP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Hargreaves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, A., &amp;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O’Connor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, M. T. (2019.).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Leading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collaborative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professionalism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 Centre for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Strategic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Education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(Australia). </a:t>
            </a:r>
            <a:r>
              <a:rPr lang="hr-HR" sz="1400" u="sng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https://www.andyhargreaves.com/uploads/5/2/9/2/5292616/seminar_series_274-april2018.pdf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hr-HR" sz="1400" noProof="0" dirty="0"/>
          </a:p>
          <a:p>
            <a:pPr lvl="0" indent="-317500">
              <a:lnSpc>
                <a:spcPct val="200000"/>
              </a:lnSpc>
              <a:buClr>
                <a:srgbClr val="1D1D1B"/>
              </a:buClr>
              <a:buSzPts val="1400"/>
              <a:buFont typeface="Arial"/>
              <a:buChar char="●"/>
            </a:pPr>
            <a:r>
              <a:rPr lang="hr-HR" sz="1400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Dunne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F., Evans, P., &amp; Thompson-</a:t>
            </a:r>
            <a:r>
              <a:rPr lang="hr-HR" sz="1400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Grove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G.. </a:t>
            </a:r>
            <a:r>
              <a:rPr lang="hr-HR" sz="1400" i="1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Consultancy</a:t>
            </a:r>
            <a:r>
              <a:rPr lang="hr-HR" sz="1400" i="1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i="1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protocol</a:t>
            </a:r>
            <a:r>
              <a:rPr lang="hr-HR" sz="1400" i="1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hr-HR" sz="1400" i="1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Framing</a:t>
            </a:r>
            <a:r>
              <a:rPr lang="hr-HR" sz="1400" i="1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i="1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consultancy</a:t>
            </a:r>
            <a:r>
              <a:rPr lang="hr-HR" sz="1400" i="1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i="1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dilemmas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hr-HR" sz="1400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Coalition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Essential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Schools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&amp; </a:t>
            </a:r>
            <a:r>
              <a:rPr lang="hr-HR" sz="1400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Annenberg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Institute for </a:t>
            </a:r>
            <a:r>
              <a:rPr lang="hr-HR" sz="1400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Reform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hr-HR" sz="1400" u="sng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https://www.clee.org/wp-content/uploads/2024/07/consultancy.pdf</a:t>
            </a:r>
            <a:r>
              <a:rPr lang="hr-HR" sz="1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hr-HR" sz="1400" noProof="0" dirty="0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-317500">
              <a:lnSpc>
                <a:spcPct val="200000"/>
              </a:lnSpc>
              <a:buClr>
                <a:srgbClr val="1D1D1B"/>
              </a:buClr>
              <a:buSzPts val="1400"/>
              <a:buFont typeface="Arial"/>
              <a:buChar char="●"/>
            </a:pP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Mertler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, C. A. (2019.).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Action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research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Improving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schools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empowering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educators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(6th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ed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.). SAGE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Publications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hr-HR" sz="1400" u="sng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https://books.google.it/books?id=_KahDwAAQBAJ&amp;lpg=PP1&amp;pg=PP1#v=onepage&amp;q&amp;f=false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hr-HR" sz="1400" noProof="0" dirty="0"/>
          </a:p>
          <a:p>
            <a:pPr lvl="0" indent="-317500">
              <a:lnSpc>
                <a:spcPct val="200000"/>
              </a:lnSpc>
              <a:buClr>
                <a:srgbClr val="1D1D1B"/>
              </a:buClr>
              <a:buSzPts val="1400"/>
              <a:buChar char="●"/>
            </a:pP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Vescio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, V., Ross, D., &amp; Adams, A. (2008.). A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review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research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on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impact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professional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learning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communities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on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teaching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practice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student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learning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Teaching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Teacher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Education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, 24(1), str. 80-91. 10.1016/j.tate.2007.01.004. </a:t>
            </a:r>
            <a:r>
              <a:rPr lang="hr-HR" sz="1400" u="sng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https://rb.gy/erhvry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lvl="0" indent="-317500">
              <a:lnSpc>
                <a:spcPct val="200000"/>
              </a:lnSpc>
              <a:buClr>
                <a:srgbClr val="1D1D1B"/>
              </a:buClr>
              <a:buSzPts val="1400"/>
              <a:buFont typeface="Arial"/>
              <a:buChar char="●"/>
            </a:pP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University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California. (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n.d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.). How to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write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SMART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goals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(v2). University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California Office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President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hr-HR" sz="1400" u="sng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https://www.ucop.edu/local-human-resources/_files/performance-appraisal/How+to+write+SMART+Goals+v2.pdf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lvl="0" indent="-317500">
              <a:lnSpc>
                <a:spcPct val="200000"/>
              </a:lnSpc>
              <a:buClr>
                <a:srgbClr val="1D1D1B"/>
              </a:buClr>
              <a:buSzPts val="1400"/>
              <a:buFont typeface="Arial"/>
              <a:buChar char="●"/>
            </a:pP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Action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Research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Tutorials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 (2023).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Writing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SMART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research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questions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for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action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400" noProof="0" dirty="0" err="1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research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 [Video]. YouTube. </a:t>
            </a:r>
            <a:r>
              <a:rPr lang="hr-HR" sz="1400" u="sng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https://www.youtube.com/watch?v=U4IU-y9-J8Q</a:t>
            </a:r>
            <a:r>
              <a:rPr lang="hr-HR" sz="1400" noProof="0" dirty="0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457200" lvl="0" indent="-22860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1D1D1B"/>
              </a:buClr>
              <a:buSzPts val="1600"/>
              <a:buNone/>
            </a:pPr>
            <a:endParaRPr lang="hr-HR" sz="1600" noProof="0" dirty="0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1D1D1B"/>
              </a:buClr>
              <a:buSzPts val="1600"/>
              <a:buNone/>
            </a:pPr>
            <a:endParaRPr lang="hr-HR" sz="1600" noProof="0" dirty="0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7" name="Google Shape;247;g35774147b8d_0_57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248" name="Google Shape;248;g35774147b8d_0_5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" name="Google Shape;249;g35774147b8d_0_57"/>
            <p:cNvPicPr preferRelativeResize="0"/>
            <p:nvPr/>
          </p:nvPicPr>
          <p:blipFill rotWithShape="1">
            <a:blip r:embed="rId4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" name="Google Shape;250;g35774147b8d_0_5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" name="Google Shape;251;g35774147b8d_0_5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" name="Google Shape;252;g35774147b8d_0_57"/>
            <p:cNvPicPr preferRelativeResize="0"/>
            <p:nvPr/>
          </p:nvPicPr>
          <p:blipFill rotWithShape="1">
            <a:blip r:embed="rId7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" name="Google Shape;253;g35774147b8d_0_57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" name="Google Shape;254;g35774147b8d_0_57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5" name="Google Shape;255;g35774147b8d_0_57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6" name="Google Shape;256;g35774147b8d_0_57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7" name="Google Shape;257;g35774147b8d_0_57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8" name="Google Shape;258;g35774147b8d_0_57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hr-HR" sz="1100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u="sng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9" name="Google Shape;259;g35774147b8d_0_57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35774147b8d_0_57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hr-HR" sz="1200" b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u="sng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56a82191b_1_40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700" cy="13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hr-HR" noProof="0" dirty="0"/>
              <a:t>Modul 7 - Akcijsko istraživanje- Učitelji kao </a:t>
            </a:r>
            <a:r>
              <a:rPr lang="hr-HR" noProof="0" dirty="0" err="1"/>
              <a:t>sukreatori</a:t>
            </a:r>
            <a:r>
              <a:rPr lang="hr-HR" noProof="0" dirty="0"/>
              <a:t> rješenja</a:t>
            </a:r>
          </a:p>
        </p:txBody>
      </p:sp>
      <p:sp>
        <p:nvSpPr>
          <p:cNvPr id="120" name="Google Shape;120;g3556a82191b_1_40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472442" cy="12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Cjelina 7.2: Suradničko akcijsko istraživanje: osmišljavanje intervencija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Ishodi učenja</a:t>
            </a:r>
          </a:p>
        </p:txBody>
      </p:sp>
      <p:sp>
        <p:nvSpPr>
          <p:cNvPr id="126" name="Google Shape;126;p4"/>
          <p:cNvSpPr txBox="1">
            <a:spLocks noGrp="1"/>
          </p:cNvSpPr>
          <p:nvPr>
            <p:ph type="body" idx="2"/>
          </p:nvPr>
        </p:nvSpPr>
        <p:spPr>
          <a:xfrm>
            <a:off x="355599" y="1462685"/>
            <a:ext cx="11087101" cy="5289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</a:pPr>
            <a:r>
              <a:rPr lang="hr-HR" sz="2400" b="0" i="0" u="none" strike="noStrike" noProof="0" dirty="0">
                <a:solidFill>
                  <a:srgbClr val="1D1D1B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Do kraja ove cjeline učitelji će moći:</a:t>
            </a:r>
            <a:br>
              <a:rPr lang="hr-HR" sz="2400" b="0" i="0" u="none" strike="noStrike" noProof="0" dirty="0">
                <a:solidFill>
                  <a:srgbClr val="1D1D1B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endParaRPr lang="hr-HR" sz="2400" b="0" i="0" u="none" strike="noStrike" noProof="0" dirty="0">
              <a:solidFill>
                <a:srgbClr val="1D1D1B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</a:pPr>
            <a:endParaRPr lang="hr-HR" sz="2400" b="1" noProof="0" dirty="0">
              <a:solidFill>
                <a:srgbClr val="1D1D1B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>
              <a:spcBef>
                <a:spcPts val="0"/>
              </a:spcBef>
              <a:buClr>
                <a:schemeClr val="accent4"/>
              </a:buClr>
              <a:buSzPts val="1800"/>
            </a:pPr>
            <a:r>
              <a:rPr lang="hr-HR" sz="2400" noProof="0" dirty="0">
                <a:solidFill>
                  <a:srgbClr val="1D1D1B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Osmisliti i provesti plan akcijskog istraživanja s mjerljivim rezultatima.</a:t>
            </a:r>
            <a:endParaRPr lang="hr-HR" sz="24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spcBef>
                <a:spcPts val="0"/>
              </a:spcBef>
              <a:buClr>
                <a:schemeClr val="accent4"/>
              </a:buClr>
              <a:buSzPts val="1800"/>
              <a:buNone/>
            </a:pPr>
            <a:endParaRPr lang="hr-HR" sz="2400" noProof="0" dirty="0">
              <a:solidFill>
                <a:srgbClr val="1D1D1B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>
              <a:spcBef>
                <a:spcPts val="0"/>
              </a:spcBef>
              <a:buClr>
                <a:schemeClr val="accent4"/>
              </a:buClr>
              <a:buSzPts val="1800"/>
            </a:pPr>
            <a:r>
              <a:rPr lang="hr-HR" sz="2400" noProof="0" dirty="0">
                <a:solidFill>
                  <a:srgbClr val="1D1D1B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Surađivati s kolegama kako bi razvili i poboljšali rješenja (intervencije).</a:t>
            </a:r>
            <a:endParaRPr lang="hr-HR" sz="24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228600">
              <a:spcBef>
                <a:spcPts val="0"/>
              </a:spcBef>
              <a:buClr>
                <a:schemeClr val="accent4"/>
              </a:buClr>
              <a:buSzPts val="1800"/>
              <a:buNone/>
            </a:pPr>
            <a:endParaRPr lang="hr-HR" sz="2400" noProof="0" dirty="0">
              <a:solidFill>
                <a:srgbClr val="1D1D1B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>
              <a:spcBef>
                <a:spcPts val="0"/>
              </a:spcBef>
              <a:buClr>
                <a:schemeClr val="accent4"/>
              </a:buClr>
              <a:buSzPts val="1800"/>
            </a:pPr>
            <a:r>
              <a:rPr lang="hr-HR" sz="2400" noProof="0" dirty="0">
                <a:solidFill>
                  <a:srgbClr val="1D1D1B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Stvoriti ciljana rješenja usklađena s ciljevima informatičkog obrazovanja i rodne </a:t>
            </a:r>
            <a:r>
              <a:rPr lang="hr-HR" sz="2400" noProof="0" dirty="0" err="1">
                <a:solidFill>
                  <a:srgbClr val="1D1D1B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uključivosti</a:t>
            </a:r>
            <a:r>
              <a:rPr lang="hr-HR" sz="2400" noProof="0" dirty="0">
                <a:solidFill>
                  <a:srgbClr val="1D1D1B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lang="hr-HR" sz="24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228600">
              <a:spcBef>
                <a:spcPts val="0"/>
              </a:spcBef>
              <a:buClr>
                <a:schemeClr val="accent4"/>
              </a:buClr>
              <a:buSzPts val="1800"/>
              <a:buNone/>
            </a:pPr>
            <a:endParaRPr lang="hr-HR" sz="2400" noProof="0" dirty="0">
              <a:solidFill>
                <a:srgbClr val="1D1D1B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>
              <a:spcBef>
                <a:spcPts val="0"/>
              </a:spcBef>
              <a:buClr>
                <a:schemeClr val="accent4"/>
              </a:buClr>
              <a:buSzPts val="1800"/>
            </a:pPr>
            <a:r>
              <a:rPr lang="hr-HR" sz="2400" noProof="0" dirty="0">
                <a:solidFill>
                  <a:srgbClr val="1D1D1B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Izraditi detaljan plan koristeći SMART pitanja, jasne korake i metode prikupljanja podataka.</a:t>
            </a:r>
            <a:endParaRPr lang="hr-HR" sz="24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600" noProof="0" dirty="0"/>
              <a:t>Sadržaj</a:t>
            </a:r>
          </a:p>
        </p:txBody>
      </p:sp>
      <p:sp>
        <p:nvSpPr>
          <p:cNvPr id="133" name="Google Shape;133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1 - Naslov WP-a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2 - Naziv cjeline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3 - Ishodi učenja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4 - Sadržaj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5 - Sažetak cjeline 7.1</a:t>
            </a:r>
            <a:endParaRPr lang="hr-HR" sz="2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6 - Uvod u suradničko akcijsko istraživanje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7 - Aktivnost 1: Izazov - zamjena</a:t>
            </a:r>
            <a:endParaRPr lang="hr-HR" sz="2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8 - Ključna načela za učinkovita rješenja (intervencije)</a:t>
            </a:r>
            <a:endParaRPr lang="hr-HR" sz="2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Prikaznice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9 i 10 - Primjer strategija rješenja/intervencije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11 - Aktivnost 2: Intervencija - brainstorming</a:t>
            </a:r>
            <a:endParaRPr lang="hr-HR" sz="2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Prikaznice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12-14 - Izrada plana akcijskog istraživanja</a:t>
            </a:r>
            <a:endParaRPr lang="hr-HR" sz="2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15 - Aktivnost 3 Razvoj plana</a:t>
            </a:r>
            <a:endParaRPr lang="hr-HR" sz="2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hr-HR" sz="2200" noProof="0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Prikaznica</a:t>
            </a:r>
            <a:r>
              <a:rPr lang="hr-HR" sz="2200" noProof="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16 - Zaključak i sljedeći koraci</a:t>
            </a:r>
            <a:endParaRPr lang="hr-HR" sz="2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lang="hr-HR" sz="2200" noProof="0" dirty="0">
              <a:solidFill>
                <a:srgbClr val="40404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4572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lang="hr-HR" sz="2200" noProof="0" dirty="0">
              <a:solidFill>
                <a:srgbClr val="40404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4572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lang="hr-HR" sz="2200" b="0" i="0" noProof="0" dirty="0">
              <a:solidFill>
                <a:srgbClr val="40404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Sažetak cjeline 7.1</a:t>
            </a:r>
            <a:endParaRPr lang="hr-HR" sz="3600" noProof="0" dirty="0"/>
          </a:p>
        </p:txBody>
      </p:sp>
      <p:sp>
        <p:nvSpPr>
          <p:cNvPr id="139" name="Google Shape;139;p24"/>
          <p:cNvSpPr txBox="1">
            <a:spLocks noGrp="1"/>
          </p:cNvSpPr>
          <p:nvPr>
            <p:ph type="body" idx="2"/>
          </p:nvPr>
        </p:nvSpPr>
        <p:spPr>
          <a:xfrm>
            <a:off x="0" y="1020568"/>
            <a:ext cx="11789100" cy="56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hr-HR" noProof="0" dirty="0"/>
          </a:p>
          <a:p>
            <a: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</a:pPr>
            <a:br>
              <a:rPr lang="hr-HR" noProof="0" dirty="0"/>
            </a:br>
            <a:br>
              <a:rPr lang="hr-HR" noProof="0" dirty="0"/>
            </a:br>
            <a:endParaRPr lang="hr-HR" noProof="0" dirty="0"/>
          </a:p>
        </p:txBody>
      </p:sp>
      <p:sp>
        <p:nvSpPr>
          <p:cNvPr id="140" name="Google Shape;140;p24"/>
          <p:cNvSpPr txBox="1"/>
          <p:nvPr/>
        </p:nvSpPr>
        <p:spPr>
          <a:xfrm>
            <a:off x="906361" y="2017362"/>
            <a:ext cx="10327568" cy="400069"/>
          </a:xfrm>
          <a:prstGeom prst="rect">
            <a:avLst/>
          </a:prstGeom>
          <a:gradFill>
            <a:gsLst>
              <a:gs pos="0">
                <a:srgbClr val="8AEC9F"/>
              </a:gs>
              <a:gs pos="50000">
                <a:srgbClr val="B8F1C3"/>
              </a:gs>
              <a:gs pos="100000">
                <a:srgbClr val="DCF8E1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hr-HR" sz="2000" b="1" i="1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Identifikacija -&gt; Plan -&gt; Djelovanje -&gt; Promatranje-&gt; Osvrt i reagiranje</a:t>
            </a:r>
            <a:endParaRPr lang="hr-HR" sz="20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715992" y="2971800"/>
            <a:ext cx="1084202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0" i="0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- Važnost </a:t>
            </a:r>
            <a:r>
              <a:rPr lang="hr-HR" sz="2000" b="1" i="0" u="sng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dobro formuliranih istraživačkih pitanja </a:t>
            </a:r>
            <a:r>
              <a:rPr lang="hr-HR" sz="2000" b="0" i="0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(specifičnih, primjenjivih, mjerljivih)</a:t>
            </a:r>
            <a:endParaRPr lang="hr-HR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Google Shape;142;p24"/>
          <p:cNvSpPr txBox="1"/>
          <p:nvPr/>
        </p:nvSpPr>
        <p:spPr>
          <a:xfrm>
            <a:off x="715992" y="1575306"/>
            <a:ext cx="10842024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0" i="0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- </a:t>
            </a:r>
            <a:r>
              <a:rPr lang="hr-HR" sz="2000" b="1" i="0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Ciklus akcijskog istraživanja: </a:t>
            </a:r>
            <a:r>
              <a:rPr lang="hr-HR" sz="2000" b="0" i="0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iterativni proces specifičan za kontekst i usmjeren na učenike</a:t>
            </a:r>
            <a:endParaRPr lang="hr-HR" b="0" i="0" u="none" strike="noStrike" cap="none" noProof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4"/>
          <p:cNvSpPr txBox="1"/>
          <p:nvPr/>
        </p:nvSpPr>
        <p:spPr>
          <a:xfrm>
            <a:off x="906361" y="5178636"/>
            <a:ext cx="10327567" cy="400069"/>
          </a:xfrm>
          <a:prstGeom prst="rect">
            <a:avLst/>
          </a:prstGeom>
          <a:gradFill>
            <a:gsLst>
              <a:gs pos="0">
                <a:srgbClr val="8AEC9F"/>
              </a:gs>
              <a:gs pos="50000">
                <a:srgbClr val="B8F1C3"/>
              </a:gs>
              <a:gs pos="100000">
                <a:srgbClr val="DCF8E1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i="1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Istraživačko </a:t>
            </a:r>
            <a:r>
              <a:rPr lang="hr-HR" sz="2000" b="1" i="1" noProof="0" dirty="0">
                <a:latin typeface="Calibri" panose="020F0502020204030204" pitchFamily="34" charset="0"/>
                <a:cs typeface="Calibri" panose="020F0502020204030204" pitchFamily="34" charset="0"/>
              </a:rPr>
              <a:t>pitanje </a:t>
            </a:r>
            <a:r>
              <a:rPr lang="hr-HR" sz="2000" b="1" i="1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→ </a:t>
            </a:r>
            <a:r>
              <a:rPr lang="hr-HR" sz="2000" b="1" i="1" noProof="0" dirty="0">
                <a:latin typeface="Calibri" panose="020F0502020204030204" pitchFamily="34" charset="0"/>
                <a:cs typeface="Calibri" panose="020F0502020204030204" pitchFamily="34" charset="0"/>
              </a:rPr>
              <a:t>Dizajn </a:t>
            </a:r>
            <a:r>
              <a:rPr lang="hr-HR" sz="2000" b="1" i="1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rješenja</a:t>
            </a:r>
          </a:p>
        </p:txBody>
      </p:sp>
      <p:sp>
        <p:nvSpPr>
          <p:cNvPr id="144" name="Google Shape;144;p24"/>
          <p:cNvSpPr txBox="1"/>
          <p:nvPr/>
        </p:nvSpPr>
        <p:spPr>
          <a:xfrm>
            <a:off x="906361" y="3495206"/>
            <a:ext cx="10327568" cy="707846"/>
          </a:xfrm>
          <a:prstGeom prst="rect">
            <a:avLst/>
          </a:prstGeom>
          <a:gradFill>
            <a:gsLst>
              <a:gs pos="0">
                <a:srgbClr val="8AEC9F"/>
              </a:gs>
              <a:gs pos="50000">
                <a:srgbClr val="B8F1C3"/>
              </a:gs>
              <a:gs pos="100000">
                <a:srgbClr val="DCF8E1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hr-HR" sz="2000" b="1" i="1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Zašto djevojke izbjegavaju robotiku? </a:t>
            </a:r>
            <a:r>
              <a:rPr lang="hr-HR" sz="2000" b="1" noProof="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hr-HR" sz="2000" b="1" i="1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Kako mogu preoblikovati uloge u grupi robotike kako bih povećao/la sudjelovanje djevojaka u vodstvu?</a:t>
            </a:r>
            <a:endParaRPr lang="hr-HR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Google Shape;145;p24"/>
          <p:cNvSpPr txBox="1"/>
          <p:nvPr/>
        </p:nvSpPr>
        <p:spPr>
          <a:xfrm>
            <a:off x="750624" y="4665487"/>
            <a:ext cx="1084202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0" i="0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- Veza između </a:t>
            </a:r>
            <a:r>
              <a:rPr lang="hr-HR" sz="2000" b="1" i="0" u="none" strike="noStrike" cap="none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identificiranih izazova i dizajna rješenja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400" b="0" i="0" u="none" strike="noStrike" cap="none" noProof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400" b="0" i="0" u="none" strike="noStrike" cap="none" noProof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43c85d3a64_0_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Uvod u kolaborativno akcijsko istraživanje</a:t>
            </a:r>
          </a:p>
        </p:txBody>
      </p:sp>
      <p:sp>
        <p:nvSpPr>
          <p:cNvPr id="151" name="Google Shape;151;g343c85d3a64_0_6"/>
          <p:cNvSpPr txBox="1"/>
          <p:nvPr/>
        </p:nvSpPr>
        <p:spPr>
          <a:xfrm>
            <a:off x="97970" y="926592"/>
            <a:ext cx="123139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400" b="0" i="0" u="none" strike="noStrike" cap="none" noProof="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Suradničko istraživanje: zajedno smo jači</a:t>
            </a:r>
          </a:p>
        </p:txBody>
      </p:sp>
      <p:sp>
        <p:nvSpPr>
          <p:cNvPr id="152" name="Google Shape;152;g343c85d3a64_0_6"/>
          <p:cNvSpPr txBox="1"/>
          <p:nvPr/>
        </p:nvSpPr>
        <p:spPr>
          <a:xfrm>
            <a:off x="847344" y="1806047"/>
            <a:ext cx="10497312" cy="707886"/>
          </a:xfrm>
          <a:prstGeom prst="rect">
            <a:avLst/>
          </a:prstGeom>
          <a:gradFill>
            <a:gsLst>
              <a:gs pos="0">
                <a:srgbClr val="8AEC9F"/>
              </a:gs>
              <a:gs pos="50000">
                <a:srgbClr val="B8F1C3"/>
              </a:gs>
              <a:gs pos="100000">
                <a:srgbClr val="DCF8E1"/>
              </a:gs>
            </a:gsLst>
            <a:lin ang="81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Participativni proces u kojem učitelji rade zajedno kako bi istražili zajedničke probleme, implementirali rješenja i procijenili utjecaj.</a:t>
            </a:r>
          </a:p>
        </p:txBody>
      </p:sp>
      <p:sp>
        <p:nvSpPr>
          <p:cNvPr id="153" name="Google Shape;153;g343c85d3a64_0_6"/>
          <p:cNvSpPr txBox="1"/>
          <p:nvPr/>
        </p:nvSpPr>
        <p:spPr>
          <a:xfrm>
            <a:off x="719328" y="3167390"/>
            <a:ext cx="10625328" cy="16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Prednosti:</a:t>
            </a:r>
            <a:endParaRPr lang="hr-HR" noProof="0"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hr-HR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Zajednička stručnost i raznolike perspektive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hr-HR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Robusniji podaci</a:t>
            </a:r>
            <a:endParaRPr lang="hr-HR" noProof="0"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hr-HR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Održiva poboljšanja</a:t>
            </a:r>
            <a:endParaRPr lang="hr-HR" noProof="0"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hr-HR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Stručna zajednica za učenje</a:t>
            </a:r>
            <a:endParaRPr lang="hr-HR" noProof="0" dirty="0"/>
          </a:p>
        </p:txBody>
      </p:sp>
      <p:sp>
        <p:nvSpPr>
          <p:cNvPr id="154" name="Google Shape;154;g343c85d3a64_0_6"/>
          <p:cNvSpPr txBox="1"/>
          <p:nvPr/>
        </p:nvSpPr>
        <p:spPr>
          <a:xfrm>
            <a:off x="97970" y="6037694"/>
            <a:ext cx="11594592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050" b="0" i="0" u="none" strike="noStrike" cap="none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Hargreaves</a:t>
            </a:r>
            <a:r>
              <a:rPr lang="hr-HR" sz="105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A. i </a:t>
            </a:r>
            <a:r>
              <a:rPr lang="hr-HR" sz="1050" b="0" i="0" u="none" strike="noStrike" cap="none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O'Connor</a:t>
            </a:r>
            <a:r>
              <a:rPr lang="hr-HR" sz="105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MT (2019). Vođenje suradničkog profesionalizma. Centar za strateško obrazovanje (Australija). </a:t>
            </a:r>
            <a:r>
              <a:rPr lang="hr-HR" sz="1050" b="0" i="0" u="sng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https://www.andyhargreaves.com/uploads/5/2/9/2/5292616/seminar_series_274-april2018.pdf</a:t>
            </a:r>
            <a:r>
              <a:rPr lang="hr-HR" sz="105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hr-HR" noProof="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050" b="0" i="0" u="none" strike="noStrike" cap="none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Vescio</a:t>
            </a:r>
            <a:r>
              <a:rPr lang="hr-HR" sz="105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V., Ross, D. i Adams, A. (2008). Pregled istraživanja o utjecaju profesionalnih zajednica učenja na nastavnu praksu i učenje učenika. </a:t>
            </a:r>
            <a:r>
              <a:rPr lang="hr-HR" sz="1050" b="0" i="0" u="none" strike="noStrike" cap="none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Teaching</a:t>
            </a:r>
            <a:r>
              <a:rPr lang="hr-HR" sz="105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050" b="0" i="0" u="none" strike="noStrike" cap="none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hr-HR" sz="105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050" b="0" i="0" u="none" strike="noStrike" cap="none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Teacher</a:t>
            </a:r>
            <a:r>
              <a:rPr lang="hr-HR" sz="105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1050" b="0" i="0" u="none" strike="noStrike" cap="none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Education</a:t>
            </a:r>
            <a:r>
              <a:rPr lang="hr-HR" sz="105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24(1), 80-91. </a:t>
            </a:r>
            <a:r>
              <a:rPr lang="hr-HR" sz="1050" b="0" i="0" u="sng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10.1016/j.tate.2007.01.004</a:t>
            </a:r>
            <a:endParaRPr lang="hr-HR" sz="105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123745" y="78617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Aktivnosti 1 – Izazov - zamjena</a:t>
            </a:r>
          </a:p>
        </p:txBody>
      </p:sp>
      <p:sp>
        <p:nvSpPr>
          <p:cNvPr id="160" name="Google Shape;160;p25"/>
          <p:cNvSpPr txBox="1"/>
          <p:nvPr/>
        </p:nvSpPr>
        <p:spPr>
          <a:xfrm>
            <a:off x="646171" y="2394015"/>
            <a:ext cx="10899600" cy="4262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hr-HR" sz="18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Priprema: </a:t>
            </a:r>
            <a:r>
              <a:rPr lang="hr-HR" sz="18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Uzmite jedan od izazova koje ste identificirali u cjelini 7.1. Zapišite ga na papirić slijedeći ovaj format:</a:t>
            </a:r>
            <a:endParaRPr lang="hr-HR" sz="2600" noProof="0" dirty="0"/>
          </a:p>
          <a:p>
            <a:pPr marL="127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hr-HR" sz="26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</a:t>
            </a:r>
            <a:r>
              <a:rPr lang="hr-HR" sz="17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[Studentska grupa] + [</a:t>
            </a:r>
            <a:r>
              <a:rPr lang="hr-HR" sz="1700" b="1" noProof="0" dirty="0">
                <a:solidFill>
                  <a:schemeClr val="dk1"/>
                </a:solidFill>
              </a:rPr>
              <a:t>jaz</a:t>
            </a:r>
            <a:r>
              <a:rPr lang="hr-HR" sz="17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 ponašanju/vještinama] + [kontekst]</a:t>
            </a:r>
            <a:endParaRPr lang="hr-HR" sz="1100" noProof="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800" b="1" i="0" u="none" strike="noStrike" cap="none" noProof="0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hr-HR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krug </a:t>
            </a:r>
            <a:r>
              <a:rPr lang="hr-HR" sz="2000" b="1" noProof="0" dirty="0"/>
              <a:t>- </a:t>
            </a:r>
            <a:r>
              <a:rPr lang="hr-HR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Učitelj A dijeli svoj izazov</a:t>
            </a:r>
            <a:endParaRPr lang="hr-HR" sz="2000" b="1" noProof="0" dirty="0"/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arenBoth"/>
            </a:pPr>
            <a:r>
              <a:rPr lang="hr-HR" sz="1600" noProof="0" dirty="0">
                <a:solidFill>
                  <a:schemeClr val="dk1"/>
                </a:solidFill>
              </a:rPr>
              <a:t>Postavljajte pitanja kako biste otkrili temeljne uzroke (npr. „Mislite li da je to do samopouzdanja, interesa ili dinamike vršnjaka?“)</a:t>
            </a: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arenBoth"/>
            </a:pPr>
            <a:r>
              <a:rPr lang="hr-HR" sz="1600" noProof="0" dirty="0">
                <a:solidFill>
                  <a:schemeClr val="dk1"/>
                </a:solidFill>
              </a:rPr>
              <a:t>Razmislite o kutovima razmišljanja koje učitelj možda nije uzeo u obzir (npr. 'Može li sučelje za otklanjanje pogrešaka djelovati zastrašujuće?' ili 'Jeste li isprobali rad u paru pri otklanjanju pogrešaka?')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0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hr-HR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i 3. krug - Ponovite za učitelje B i C</a:t>
            </a:r>
            <a:endParaRPr lang="hr-HR" noProof="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20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hr-HR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Prilagodba: </a:t>
            </a:r>
            <a:r>
              <a:rPr lang="hr-HR" sz="1700" noProof="0" dirty="0">
                <a:solidFill>
                  <a:schemeClr val="dk1"/>
                </a:solidFill>
              </a:rPr>
              <a:t>prilagodite svoj izvorni izazov na temelju povratnih informacija grupe koristeći kontrolnu listu: </a:t>
            </a:r>
            <a:r>
              <a:rPr lang="hr-HR" sz="1700" i="1" noProof="0" dirty="0">
                <a:solidFill>
                  <a:schemeClr val="dk1"/>
                </a:solidFill>
              </a:rPr>
              <a:t>specifičan, izvediv, mjerljiv.</a:t>
            </a:r>
            <a:endParaRPr lang="hr-HR" sz="2500" b="1" i="0" u="none" strike="noStrike" cap="none" noProof="0" dirty="0">
              <a:solidFill>
                <a:schemeClr val="dk1"/>
              </a:solidFill>
            </a:endParaRPr>
          </a:p>
        </p:txBody>
      </p:sp>
      <p:sp>
        <p:nvSpPr>
          <p:cNvPr id="161" name="Google Shape;161;p25"/>
          <p:cNvSpPr txBox="1"/>
          <p:nvPr/>
        </p:nvSpPr>
        <p:spPr>
          <a:xfrm>
            <a:off x="1670304" y="1477366"/>
            <a:ext cx="11301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1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Zamjena            Brainstorming          </a:t>
            </a:r>
            <a:r>
              <a:rPr lang="hr-HR" sz="3100" noProof="0" dirty="0"/>
              <a:t>Prilagodba</a:t>
            </a:r>
            <a:endParaRPr lang="hr-HR" sz="31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8802" y="1366351"/>
            <a:ext cx="791496" cy="79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56126" y="1195895"/>
            <a:ext cx="939650" cy="91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21254" y="1198478"/>
            <a:ext cx="710479" cy="79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43c85d3a64_0_29"/>
          <p:cNvSpPr txBox="1"/>
          <p:nvPr/>
        </p:nvSpPr>
        <p:spPr>
          <a:xfrm>
            <a:off x="271500" y="1405472"/>
            <a:ext cx="6510300" cy="4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– Usklađenost s informatičkim ciljevima</a:t>
            </a:r>
            <a:endParaRPr lang="hr-HR" sz="22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–</a:t>
            </a:r>
            <a:r>
              <a:rPr lang="hr-HR" sz="22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Promicanje rodne </a:t>
            </a:r>
            <a:r>
              <a:rPr lang="hr-HR" sz="2200" b="1" i="0" u="none" strike="noStrike" cap="none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uključivosti</a:t>
            </a:r>
            <a:endParaRPr lang="hr-HR" sz="22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– Ukorijenjeno u utvrđenim uzrocima</a:t>
            </a:r>
            <a:endParaRPr lang="hr-HR" sz="22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– Pod vašom kontrolom</a:t>
            </a:r>
            <a:endParaRPr lang="hr-HR" sz="22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hr-HR" sz="2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 – Mjerljivi rezultati</a:t>
            </a:r>
            <a:endParaRPr lang="hr-HR" sz="20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343c85d3a64_0_29"/>
          <p:cNvSpPr txBox="1">
            <a:spLocks noGrp="1"/>
          </p:cNvSpPr>
          <p:nvPr>
            <p:ph type="title"/>
          </p:nvPr>
        </p:nvSpPr>
        <p:spPr>
          <a:xfrm>
            <a:off x="123750" y="0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Od problema do rješenja: osmišljavanje učinkovitih rješenja</a:t>
            </a:r>
          </a:p>
        </p:txBody>
      </p:sp>
      <p:sp>
        <p:nvSpPr>
          <p:cNvPr id="171" name="Google Shape;171;g343c85d3a64_0_29"/>
          <p:cNvSpPr txBox="1">
            <a:spLocks noGrp="1"/>
          </p:cNvSpPr>
          <p:nvPr>
            <p:ph type="body" idx="1"/>
          </p:nvPr>
        </p:nvSpPr>
        <p:spPr>
          <a:xfrm>
            <a:off x="97970" y="854672"/>
            <a:ext cx="11944500" cy="5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hr-HR" noProof="0" dirty="0"/>
              <a:t>Ključna načela za učinkovita rješenja/intervencije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6"/>
          <p:cNvSpPr txBox="1"/>
          <p:nvPr/>
        </p:nvSpPr>
        <p:spPr>
          <a:xfrm>
            <a:off x="271525" y="1504425"/>
            <a:ext cx="5824500" cy="4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hr-HR" sz="2000" b="1" i="0" u="none" strike="noStrike" cap="none" noProof="0" dirty="0">
              <a:solidFill>
                <a:srgbClr val="1D1D1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6"/>
          <p:cNvSpPr txBox="1">
            <a:spLocks noGrp="1"/>
          </p:cNvSpPr>
          <p:nvPr>
            <p:ph type="title"/>
          </p:nvPr>
        </p:nvSpPr>
        <p:spPr>
          <a:xfrm>
            <a:off x="123750" y="0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</a:pPr>
            <a:r>
              <a:rPr lang="hr-HR" sz="3600" noProof="0" dirty="0">
                <a:solidFill>
                  <a:srgbClr val="FFFFFF"/>
                </a:solidFill>
              </a:rPr>
              <a:t>Od problema do rješenja: osmišljavanje učinkovitih rješenja</a:t>
            </a:r>
          </a:p>
        </p:txBody>
      </p:sp>
      <p:sp>
        <p:nvSpPr>
          <p:cNvPr id="178" name="Google Shape;178;p6"/>
          <p:cNvSpPr txBox="1">
            <a:spLocks noGrp="1"/>
          </p:cNvSpPr>
          <p:nvPr>
            <p:ph type="body" idx="1"/>
          </p:nvPr>
        </p:nvSpPr>
        <p:spPr>
          <a:xfrm>
            <a:off x="97970" y="745841"/>
            <a:ext cx="11944500" cy="5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hr-HR" noProof="0" dirty="0"/>
              <a:t>Primjeri strategija intervencije</a:t>
            </a:r>
          </a:p>
        </p:txBody>
      </p:sp>
      <p:graphicFrame>
        <p:nvGraphicFramePr>
          <p:cNvPr id="179" name="Google Shape;179;p6"/>
          <p:cNvGraphicFramePr/>
          <p:nvPr>
            <p:extLst>
              <p:ext uri="{D42A27DB-BD31-4B8C-83A1-F6EECF244321}">
                <p14:modId xmlns:p14="http://schemas.microsoft.com/office/powerpoint/2010/main" val="4169032966"/>
              </p:ext>
            </p:extLst>
          </p:nvPr>
        </p:nvGraphicFramePr>
        <p:xfrm>
          <a:off x="207264" y="1697500"/>
          <a:ext cx="11801875" cy="4394230"/>
        </p:xfrm>
        <a:graphic>
          <a:graphicData uri="http://schemas.openxmlformats.org/drawingml/2006/table">
            <a:tbl>
              <a:tblPr firstRow="1" bandRow="1">
                <a:noFill/>
                <a:tableStyleId>{DDAF400C-53C5-452D-9C8D-CDF8B15540AE}</a:tableStyleId>
              </a:tblPr>
              <a:tblGrid>
                <a:gridCol w="1331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60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7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Strategija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Kako se bavi inkluzijom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Mjerljivi rezultati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b="1" u="none" strike="noStrike" cap="none" noProof="0" dirty="0"/>
                        <a:t>Savjet za implementaciju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u="none" strike="noStrike" cap="none" noProof="0" dirty="0"/>
                        <a:t>Učenje temeljeno na projektima (PBL) s autentičnim scenarijima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u="none" strike="noStrike" cap="none" noProof="0" dirty="0"/>
                        <a:t>Suprotstavlja stereotipno "muške" interese,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u="none" strike="noStrike" cap="none" noProof="0" dirty="0"/>
                        <a:t>Koristi </a:t>
                      </a:r>
                      <a:r>
                        <a:rPr lang="hr-HR" sz="1400" b="1" u="none" strike="noStrike" cap="none" noProof="0" dirty="0"/>
                        <a:t>probleme iz stvarnog svijeta </a:t>
                      </a:r>
                      <a:r>
                        <a:rPr lang="hr-HR" sz="1400" u="none" strike="noStrike" cap="none" noProof="0" dirty="0"/>
                        <a:t>za poticanje interesa učenika.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u="none" strike="noStrike" cap="none" noProof="0" dirty="0"/>
                        <a:t>Ukorijenjeno u stvarnim potrebama, pokazujući tehnologiju kao </a:t>
                      </a:r>
                      <a:r>
                        <a:rPr lang="hr-HR" sz="1400" b="1" u="none" strike="noStrike" cap="none" noProof="0" dirty="0"/>
                        <a:t>alat za suradnju, a ne samo konkurenciju</a:t>
                      </a:r>
                      <a:r>
                        <a:rPr lang="hr-HR" sz="1400" u="none" strike="noStrike" cap="none" noProof="0" dirty="0"/>
                        <a:t>.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Dodjela uloga može se izvršiti na temelju snaga, osiguravajući da se cijene svi doprinosi.</a:t>
                      </a:r>
                      <a:endParaRPr lang="hr-HR" sz="1400" u="none" strike="noStrike" cap="none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hr-HR" sz="1400" b="0" u="none" strike="noStrike" cap="none" noProof="0" dirty="0"/>
                        <a:t>Brojanje varijanti rješenja koje su generirali učenici: Praćenje broja jedinstvenih pristupa problemu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hr-HR" sz="1400" b="0" u="none" strike="noStrike" cap="none" noProof="0" dirty="0"/>
                        <a:t>Raznolikost sudjelovanja: </a:t>
                      </a: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Usporedite stope sudjelovanja prema kategorijama u PBL-u u odnosu na tradicionalne vježbe.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hr-HR" sz="1400" b="0" i="0" u="none" strike="noStrike" cap="none" noProof="0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Samoizvještaji</a:t>
                      </a: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učenika: ankete prije/poslije završetka o korištenju kodiranja za rješavanje problema.</a:t>
                      </a:r>
                      <a:endParaRPr lang="hr-HR" sz="1400" b="0" u="none" strike="noStrike" cap="none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1" u="none" strike="noStrike" cap="none" noProof="0" dirty="0"/>
                        <a:t>Odaberite relevantne teme</a:t>
                      </a:r>
                      <a:endParaRPr lang="hr-HR" sz="1400" u="none" strike="noStrike" cap="none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i="1" u="none" strike="noStrike" cap="none" noProof="0" dirty="0"/>
                        <a:t>Podrška</a:t>
                      </a: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i="1" u="none" strike="noStrike" cap="none" noProof="0" dirty="0"/>
                        <a:t>Istaknite raznolike uzore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1400" u="none" strike="noStrike" cap="none" noProof="0" dirty="0"/>
                        <a:t>Programiranje u grupama mješovitih spolova, s rotacijom uloga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u="none" strike="noStrike" cap="none" noProof="0" dirty="0"/>
                        <a:t>Normalizacija suradnje kroz </a:t>
                      </a:r>
                      <a:r>
                        <a:rPr lang="hr-HR" sz="1400" b="1" u="none" strike="noStrike" cap="none" noProof="0" dirty="0"/>
                        <a:t>parove miješanog spola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Jednak doprinos osiguran </a:t>
                      </a:r>
                      <a:r>
                        <a:rPr lang="hr-HR" sz="1400" b="1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rotacijom uloga</a:t>
                      </a:r>
                      <a:endParaRPr lang="hr-HR" sz="1400" u="none" strike="noStrike" cap="none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hr-HR" sz="1400" b="0" u="none" strike="noStrike" cap="none" noProof="0" dirty="0"/>
                        <a:t>Stope dovršetka prema spolu: </a:t>
                      </a: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Usporedite postotak dovršenih zadataka između parova miješanog spola u odnosu na skupine jednog spola.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Ravnoteža sudjelovanja: Broj redaka koda/doprinosa po ulozi.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hr-HR" sz="1400" b="0" i="0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Ankete: ocjene aktivnosti prije/poslije.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1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Strateški uparite učenike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1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Poučite učenike suradnji u paru</a:t>
                      </a:r>
                      <a:endParaRPr lang="hr-HR" noProof="0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hr-HR" sz="1400" b="0" i="1" u="none" strike="noStrike" cap="none" noProof="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Suočavanje s otporom</a:t>
                      </a:r>
                      <a:endParaRPr lang="hr-HR" noProof="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0" name="Google Shape;180;p6"/>
          <p:cNvSpPr txBox="1"/>
          <p:nvPr/>
        </p:nvSpPr>
        <p:spPr>
          <a:xfrm>
            <a:off x="149530" y="1217851"/>
            <a:ext cx="110304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1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Djevojke se isključuju tijekom natjecateljskih izazova u kodiranju.</a:t>
            </a:r>
            <a:endParaRPr lang="hr-HR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2446</TotalTime>
  <Words>4380</Words>
  <Application>Microsoft Office PowerPoint</Application>
  <PresentationFormat>Widescreen</PresentationFormat>
  <Paragraphs>443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Open Sans</vt:lpstr>
      <vt:lpstr>Noto Sans Symbols</vt:lpstr>
      <vt:lpstr>Calibri</vt:lpstr>
      <vt:lpstr>CARDET Course template - Cover page</vt:lpstr>
      <vt:lpstr>CARDET Course template</vt:lpstr>
      <vt:lpstr>CARDET Course template - Cover page</vt:lpstr>
      <vt:lpstr>CARDET Course template</vt:lpstr>
      <vt:lpstr>WP3: Obučavanje učitelja za autentično i rodno uključivo informatičko obrazovanje</vt:lpstr>
      <vt:lpstr>Modul 7 - Akcijsko istraživanje- Učitelji kao sukreatori rješenja</vt:lpstr>
      <vt:lpstr>Ishodi učenja</vt:lpstr>
      <vt:lpstr>Sadržaj</vt:lpstr>
      <vt:lpstr>Sažetak cjeline 7.1</vt:lpstr>
      <vt:lpstr>Uvod u kolaborativno akcijsko istraživanje</vt:lpstr>
      <vt:lpstr>Aktivnosti 1 – Izazov - zamjena</vt:lpstr>
      <vt:lpstr>Od problema do rješenja: osmišljavanje učinkovitih rješenja</vt:lpstr>
      <vt:lpstr>Od problema do rješenja: osmišljavanje učinkovitih rješenja</vt:lpstr>
      <vt:lpstr>Od problema do rješenja: osmišljavanje učinkovitih rješenja</vt:lpstr>
      <vt:lpstr>Aktivnost 2 – Intervencija: brainstorming</vt:lpstr>
      <vt:lpstr>Izrada plana akcijskog istraživanja – Koraci 1-3</vt:lpstr>
      <vt:lpstr>Izrada plana akcijskog istraživanja – Korak 4</vt:lpstr>
      <vt:lpstr>Izrada plana akcijskog istraživanja – Korak 5</vt:lpstr>
      <vt:lpstr>Aktivnost 3 - Razvoj plana</vt:lpstr>
      <vt:lpstr>Zaključak i sljedeći koraci</vt:lpstr>
      <vt:lpstr>Dodatni resursi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3</cp:revision>
  <dcterms:created xsi:type="dcterms:W3CDTF">2014-07-11T09:12:14Z</dcterms:created>
  <dcterms:modified xsi:type="dcterms:W3CDTF">2025-07-22T12:18:26Z</dcterms:modified>
</cp:coreProperties>
</file>