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1"/>
    <p:sldMasterId id="2147483651" r:id="rId2"/>
  </p:sldMasterIdLst>
  <p:notesMasterIdLst>
    <p:notesMasterId r:id="rId28"/>
  </p:notes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Lst>
  <p:sldSz cx="12192000" cy="6858000"/>
  <p:notesSz cx="6858000" cy="9144000"/>
  <p:embeddedFontLst>
    <p:embeddedFont>
      <p:font typeface="Open Sans" panose="020B0606030504020204" pitchFamily="34" charset="0"/>
      <p:regular r:id="rId29"/>
      <p:bold r:id="rId30"/>
      <p:italic r:id="rId31"/>
      <p:boldItalic r:id="rId32"/>
    </p:embeddedFont>
    <p:embeddedFont>
      <p:font typeface="Quattrocento Sans" panose="020B0502050000020003" pitchFamily="34" charset="0"/>
      <p:regular r:id="rId33"/>
      <p:bold r:id="rId34"/>
      <p:italic r:id="rId35"/>
      <p:boldItalic r:id="rId36"/>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GoogleSlidesCustomDataVersion2">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40" roundtripDataSignature="AMtx7mijImCDBYOajgfGNgWlRxadX3o+4w=="/>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4ABE75F5-5FBE-4CC8-8163-3100A44CAA8E}">
  <a:tblStyle styleId="{4ABE75F5-5FBE-4CC8-8163-3100A44CAA8E}" styleName="Table_0">
    <a:wholeTbl>
      <a:tcTxStyle b="off" i="off">
        <a:font>
          <a:latin typeface="Arial"/>
          <a:ea typeface="Arial"/>
          <a:cs typeface="Arial"/>
        </a:font>
        <a:schemeClr val="dk1"/>
      </a:tcTxStyle>
      <a:tcStyle>
        <a:tcBdr>
          <a:left>
            <a:ln w="12700" cap="flat" cmpd="sng">
              <a:solidFill>
                <a:schemeClr val="lt1"/>
              </a:solidFill>
              <a:prstDash val="solid"/>
              <a:round/>
              <a:headEnd type="none" w="sm" len="sm"/>
              <a:tailEnd type="none" w="sm" len="sm"/>
            </a:ln>
          </a:left>
          <a:right>
            <a:ln w="12700" cap="flat" cmpd="sng">
              <a:solidFill>
                <a:schemeClr val="lt1"/>
              </a:solidFill>
              <a:prstDash val="solid"/>
              <a:round/>
              <a:headEnd type="none" w="sm" len="sm"/>
              <a:tailEnd type="none" w="sm" len="sm"/>
            </a:ln>
          </a:right>
          <a:top>
            <a:ln w="12700" cap="flat" cmpd="sng">
              <a:solidFill>
                <a:schemeClr val="lt1"/>
              </a:solidFill>
              <a:prstDash val="solid"/>
              <a:round/>
              <a:headEnd type="none" w="sm" len="sm"/>
              <a:tailEnd type="none" w="sm" len="sm"/>
            </a:ln>
          </a:top>
          <a:bottom>
            <a:ln w="12700" cap="flat" cmpd="sng">
              <a:solidFill>
                <a:schemeClr val="lt1"/>
              </a:solidFill>
              <a:prstDash val="solid"/>
              <a:round/>
              <a:headEnd type="none" w="sm" len="sm"/>
              <a:tailEnd type="none" w="sm" len="sm"/>
            </a:ln>
          </a:bottom>
          <a:insideH>
            <a:ln w="12700" cap="flat" cmpd="sng">
              <a:solidFill>
                <a:schemeClr val="lt1"/>
              </a:solidFill>
              <a:prstDash val="solid"/>
              <a:round/>
              <a:headEnd type="none" w="sm" len="sm"/>
              <a:tailEnd type="none" w="sm" len="sm"/>
            </a:ln>
          </a:insideH>
          <a:insideV>
            <a:ln w="12700" cap="flat" cmpd="sng">
              <a:solidFill>
                <a:schemeClr val="lt1"/>
              </a:solidFill>
              <a:prstDash val="solid"/>
              <a:round/>
              <a:headEnd type="none" w="sm" len="sm"/>
              <a:tailEnd type="none" w="sm" len="sm"/>
            </a:ln>
          </a:insideV>
        </a:tcBdr>
        <a:fill>
          <a:solidFill>
            <a:srgbClr val="E7F5E9"/>
          </a:solidFill>
        </a:fill>
      </a:tcStyle>
    </a:wholeTbl>
    <a:band1H>
      <a:tcTxStyle/>
      <a:tcStyle>
        <a:tcBdr/>
        <a:fill>
          <a:solidFill>
            <a:srgbClr val="CAEAD0"/>
          </a:solidFill>
        </a:fill>
      </a:tcStyle>
    </a:band1H>
    <a:band2H>
      <a:tcTxStyle/>
      <a:tcStyle>
        <a:tcBdr/>
      </a:tcStyle>
    </a:band2H>
    <a:band1V>
      <a:tcTxStyle/>
      <a:tcStyle>
        <a:tcBdr/>
        <a:fill>
          <a:solidFill>
            <a:srgbClr val="CAEAD0"/>
          </a:solidFill>
        </a:fill>
      </a:tcStyle>
    </a:band1V>
    <a:band2V>
      <a:tcTxStyle/>
      <a:tcStyle>
        <a:tcBdr/>
      </a:tcStyle>
    </a:band2V>
    <a:lastCol>
      <a:tcTxStyle b="on" i="off">
        <a:font>
          <a:latin typeface="Arial"/>
          <a:ea typeface="Arial"/>
          <a:cs typeface="Arial"/>
        </a:font>
        <a:schemeClr val="lt1"/>
      </a:tcTxStyle>
      <a:tcStyle>
        <a:tcBdr/>
        <a:fill>
          <a:solidFill>
            <a:schemeClr val="accent1"/>
          </a:solidFill>
        </a:fill>
      </a:tcStyle>
    </a:lastCol>
    <a:firstCol>
      <a:tcTxStyle b="on" i="off">
        <a:font>
          <a:latin typeface="Arial"/>
          <a:ea typeface="Arial"/>
          <a:cs typeface="Arial"/>
        </a:font>
        <a:schemeClr val="lt1"/>
      </a:tcTxStyle>
      <a:tcStyle>
        <a:tcBdr/>
        <a:fill>
          <a:solidFill>
            <a:schemeClr val="accent1"/>
          </a:solidFill>
        </a:fill>
      </a:tcStyle>
    </a:firstCol>
    <a:lastRow>
      <a:tcTxStyle b="on" i="off">
        <a:font>
          <a:latin typeface="Arial"/>
          <a:ea typeface="Arial"/>
          <a:cs typeface="Arial"/>
        </a:font>
        <a:schemeClr val="lt1"/>
      </a:tcTxStyle>
      <a:tcStyle>
        <a:tcBdr>
          <a:top>
            <a:ln w="38100" cap="flat" cmpd="sng">
              <a:solidFill>
                <a:schemeClr val="lt1"/>
              </a:solidFill>
              <a:prstDash val="solid"/>
              <a:round/>
              <a:headEnd type="none" w="sm" len="sm"/>
              <a:tailEnd type="none" w="sm" len="sm"/>
            </a:ln>
          </a:top>
        </a:tcBdr>
        <a:fill>
          <a:solidFill>
            <a:schemeClr val="accent1"/>
          </a:solidFill>
        </a:fill>
      </a:tcStyle>
    </a:lastRow>
    <a:seCell>
      <a:tcTxStyle/>
      <a:tcStyle>
        <a:tcBdr/>
      </a:tcStyle>
    </a:seCell>
    <a:swCell>
      <a:tcTxStyle/>
      <a:tcStyle>
        <a:tcBdr/>
      </a:tcStyle>
    </a:swCell>
    <a:firstRow>
      <a:tcTxStyle b="on" i="off">
        <a:font>
          <a:latin typeface="Arial"/>
          <a:ea typeface="Arial"/>
          <a:cs typeface="Arial"/>
        </a:font>
        <a:schemeClr val="lt1"/>
      </a:tcTxStyle>
      <a:tcStyle>
        <a:tcBdr>
          <a:bottom>
            <a:ln w="38100" cap="flat" cmpd="sng">
              <a:solidFill>
                <a:schemeClr val="lt1"/>
              </a:solidFill>
              <a:prstDash val="solid"/>
              <a:round/>
              <a:headEnd type="none" w="sm" len="sm"/>
              <a:tailEnd type="none" w="sm" len="sm"/>
            </a:ln>
          </a:bottom>
        </a:tcBdr>
        <a:fill>
          <a:solidFill>
            <a:schemeClr val="accent1"/>
          </a:solidFill>
        </a:fill>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1"/>
    <p:restoredTop sz="69932"/>
  </p:normalViewPr>
  <p:slideViewPr>
    <p:cSldViewPr snapToGrid="0">
      <p:cViewPr varScale="1">
        <p:scale>
          <a:sx n="87" d="100"/>
          <a:sy n="87" d="100"/>
        </p:scale>
        <p:origin x="872" y="20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21" Type="http://schemas.openxmlformats.org/officeDocument/2006/relationships/slide" Target="slides/slide19.xml"/><Relationship Id="rId34" Type="http://schemas.openxmlformats.org/officeDocument/2006/relationships/font" Target="fonts/font6.fntdata"/><Relationship Id="rId42" Type="http://schemas.openxmlformats.org/officeDocument/2006/relationships/viewProps" Target="viewProps.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font" Target="fonts/font1.fntdata"/><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font" Target="fonts/font4.fntdata"/><Relationship Id="rId40" Type="http://customschemas.google.com/relationships/presentationmetadata" Target="metadata"/><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notesMaster" Target="notesMasters/notesMaster1.xml"/><Relationship Id="rId36" Type="http://schemas.openxmlformats.org/officeDocument/2006/relationships/font" Target="fonts/font8.fntdata"/><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font" Target="fonts/font3.fntdata"/><Relationship Id="rId44"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font" Target="fonts/font2.fntdata"/><Relationship Id="rId35" Type="http://schemas.openxmlformats.org/officeDocument/2006/relationships/font" Target="fonts/font7.fntdata"/><Relationship Id="rId43" Type="http://schemas.openxmlformats.org/officeDocument/2006/relationships/theme" Target="theme/theme1.xml"/><Relationship Id="rId8" Type="http://schemas.openxmlformats.org/officeDocument/2006/relationships/slide" Target="slides/slide6.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font" Target="fonts/font5.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L="914400" marR="0" lvl="1"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2pPr>
            <a:lvl3pPr marL="1371600" marR="0" lvl="2"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3pPr>
            <a:lvl4pPr marL="1828800" marR="0" lvl="3"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4pPr>
            <a:lvl5pPr marL="2286000" marR="0" lvl="4"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5pPr>
            <a:lvl6pPr marL="2743200" marR="0" lvl="5"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6pPr>
            <a:lvl7pPr marL="3200400" marR="0" lvl="6"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7pPr>
            <a:lvl8pPr marL="3657600" marR="0" lvl="7"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8pPr>
            <a:lvl9pPr marL="4114800" marR="0" lvl="8"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chemeClr val="dk1"/>
                </a:solidFill>
                <a:latin typeface="Calibri"/>
                <a:ea typeface="Calibri"/>
                <a:cs typeface="Calibri"/>
                <a:sym typeface="Calibri"/>
              </a:rPr>
              <a:t>‹#›</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8"/>
        <p:cNvGrpSpPr/>
        <p:nvPr/>
      </p:nvGrpSpPr>
      <p:grpSpPr>
        <a:xfrm>
          <a:off x="0" y="0"/>
          <a:ext cx="0" cy="0"/>
          <a:chOff x="0" y="0"/>
          <a:chExt cx="0" cy="0"/>
        </a:xfrm>
      </p:grpSpPr>
      <p:sp>
        <p:nvSpPr>
          <p:cNvPr id="59" name="Google Shape;59;p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60" name="Google Shape;60;p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9"/>
        <p:cNvGrpSpPr/>
        <p:nvPr/>
      </p:nvGrpSpPr>
      <p:grpSpPr>
        <a:xfrm>
          <a:off x="0" y="0"/>
          <a:ext cx="0" cy="0"/>
          <a:chOff x="0" y="0"/>
          <a:chExt cx="0" cy="0"/>
        </a:xfrm>
      </p:grpSpPr>
      <p:sp>
        <p:nvSpPr>
          <p:cNvPr id="120" name="Google Shape;120;p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21" name="Google Shape;121;p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457200" marR="0" lvl="0" indent="-228600" algn="l" rtl="0">
              <a:lnSpc>
                <a:spcPct val="100000"/>
              </a:lnSpc>
              <a:spcBef>
                <a:spcPts val="0"/>
              </a:spcBef>
              <a:spcAft>
                <a:spcPts val="0"/>
              </a:spcAft>
              <a:buClr>
                <a:srgbClr val="000000"/>
              </a:buClr>
              <a:buSzPts val="1400"/>
              <a:buFont typeface="Arial"/>
              <a:buNone/>
            </a:pPr>
            <a:r>
              <a:rPr lang="hr" sz="1800" dirty="0"/>
              <a:t>Istražimo sada metodu slagalice - Jigsaw kroz praktičnu aktivnost.</a:t>
            </a:r>
            <a:endParaRPr dirty="0"/>
          </a:p>
          <a:p>
            <a:pPr marL="457200" marR="0" lvl="0" indent="-228600" algn="l" rtl="0">
              <a:lnSpc>
                <a:spcPct val="100000"/>
              </a:lnSpc>
              <a:spcBef>
                <a:spcPts val="0"/>
              </a:spcBef>
              <a:spcAft>
                <a:spcPts val="0"/>
              </a:spcAft>
              <a:buClr>
                <a:srgbClr val="000000"/>
              </a:buClr>
              <a:buSzPts val="1400"/>
              <a:buFont typeface="Arial"/>
              <a:buNone/>
            </a:pPr>
            <a:endParaRPr sz="1800" dirty="0"/>
          </a:p>
          <a:p>
            <a:pPr marL="457200" marR="0" lvl="0" indent="-228600" algn="l" rtl="0">
              <a:lnSpc>
                <a:spcPct val="100000"/>
              </a:lnSpc>
              <a:spcBef>
                <a:spcPts val="0"/>
              </a:spcBef>
              <a:spcAft>
                <a:spcPts val="0"/>
              </a:spcAft>
              <a:buClr>
                <a:srgbClr val="000000"/>
              </a:buClr>
              <a:buSzPts val="1400"/>
              <a:buFont typeface="Arial"/>
              <a:buNone/>
            </a:pPr>
            <a:r>
              <a:rPr lang="hr" sz="1800" dirty="0"/>
              <a:t>Započet ćete u </a:t>
            </a:r>
            <a:r>
              <a:rPr lang="hr" sz="1800" i="1" dirty="0"/>
              <a:t>stručnim skupinama </a:t>
            </a:r>
            <a:r>
              <a:rPr lang="hr" sz="1800" dirty="0"/>
              <a:t>. Jedna će skupina analizirati stvarnu povredu privatnosti podataka – je li bila autentična? Relevantna? Druga će procijeniti koliko je slučaj rodno uključiv – tko je zastupljen, a tko isključen?</a:t>
            </a:r>
            <a:endParaRPr dirty="0"/>
          </a:p>
          <a:p>
            <a:pPr marL="457200" marR="0" lvl="0" indent="-228600" algn="l" rtl="0">
              <a:lnSpc>
                <a:spcPct val="100000"/>
              </a:lnSpc>
              <a:spcBef>
                <a:spcPts val="0"/>
              </a:spcBef>
              <a:spcAft>
                <a:spcPts val="0"/>
              </a:spcAft>
              <a:buClr>
                <a:srgbClr val="000000"/>
              </a:buClr>
              <a:buSzPts val="1400"/>
              <a:buFont typeface="Arial"/>
              <a:buNone/>
            </a:pPr>
            <a:endParaRPr sz="1800" dirty="0"/>
          </a:p>
          <a:p>
            <a:pPr marL="457200" marR="0" lvl="0" indent="-228600" algn="l" rtl="0">
              <a:lnSpc>
                <a:spcPct val="100000"/>
              </a:lnSpc>
              <a:spcBef>
                <a:spcPts val="0"/>
              </a:spcBef>
              <a:spcAft>
                <a:spcPts val="0"/>
              </a:spcAft>
              <a:buClr>
                <a:srgbClr val="000000"/>
              </a:buClr>
              <a:buSzPts val="1400"/>
              <a:buFont typeface="Arial"/>
              <a:buNone/>
            </a:pPr>
            <a:r>
              <a:rPr lang="hr" sz="1800" dirty="0"/>
              <a:t>Zatim ćemo se pregrupirati u </a:t>
            </a:r>
            <a:r>
              <a:rPr lang="hr" sz="1800" i="1" dirty="0"/>
              <a:t>Jigsaw grupe </a:t>
            </a:r>
            <a:r>
              <a:rPr lang="hr" sz="1800" dirty="0"/>
              <a:t>gdje će svaka osoba podijeliti svoje stručno znanje. Zajedno ćete </a:t>
            </a:r>
            <a:r>
              <a:rPr lang="hr" sz="1800" b="1" dirty="0"/>
              <a:t>stvoriti ideju za kratku aktivnost </a:t>
            </a:r>
            <a:r>
              <a:rPr lang="hr" sz="1800" dirty="0"/>
              <a:t>koji se bavi i autentičnošću i rodnom uključivošću.</a:t>
            </a:r>
            <a:endParaRPr dirty="0"/>
          </a:p>
          <a:p>
            <a:pPr marL="457200" marR="0" lvl="0" indent="-228600" algn="l" rtl="0">
              <a:lnSpc>
                <a:spcPct val="100000"/>
              </a:lnSpc>
              <a:spcBef>
                <a:spcPts val="0"/>
              </a:spcBef>
              <a:spcAft>
                <a:spcPts val="0"/>
              </a:spcAft>
              <a:buClr>
                <a:srgbClr val="000000"/>
              </a:buClr>
              <a:buSzPts val="1400"/>
              <a:buFont typeface="Arial"/>
              <a:buNone/>
            </a:pPr>
            <a:endParaRPr sz="1800" dirty="0"/>
          </a:p>
          <a:p>
            <a:pPr marL="457200" marR="0" lvl="0" indent="-228600" algn="l" rtl="0">
              <a:lnSpc>
                <a:spcPct val="100000"/>
              </a:lnSpc>
              <a:spcBef>
                <a:spcPts val="0"/>
              </a:spcBef>
              <a:spcAft>
                <a:spcPts val="0"/>
              </a:spcAft>
              <a:buClr>
                <a:srgbClr val="000000"/>
              </a:buClr>
              <a:buSzPts val="1400"/>
              <a:buFont typeface="Arial"/>
              <a:buNone/>
            </a:pPr>
            <a:r>
              <a:rPr lang="hr" sz="1800" dirty="0"/>
              <a:t>Ova aktivnost odražava ono što tražimo od učenika: surađivati, iznositi različita gledišta i osmisliti nešto smisleno. Razmislite kako bi se to moglo primijeniti u vašem predmetnom području.</a:t>
            </a:r>
            <a:endParaRPr dirty="0"/>
          </a:p>
          <a:p>
            <a:pPr marL="457200" marR="0" lvl="0" indent="-228600" algn="l" rtl="0">
              <a:lnSpc>
                <a:spcPct val="100000"/>
              </a:lnSpc>
              <a:spcBef>
                <a:spcPts val="0"/>
              </a:spcBef>
              <a:spcAft>
                <a:spcPts val="0"/>
              </a:spcAft>
              <a:buClr>
                <a:srgbClr val="000000"/>
              </a:buClr>
              <a:buSzPts val="1400"/>
              <a:buFont typeface="Arial"/>
              <a:buNone/>
            </a:pPr>
            <a:endParaRPr sz="1800" b="1" dirty="0"/>
          </a:p>
          <a:p>
            <a:pPr marL="457200" marR="0" lvl="0" indent="-228600" algn="l" rtl="0">
              <a:lnSpc>
                <a:spcPct val="100000"/>
              </a:lnSpc>
              <a:spcBef>
                <a:spcPts val="0"/>
              </a:spcBef>
              <a:spcAft>
                <a:spcPts val="0"/>
              </a:spcAft>
              <a:buClr>
                <a:srgbClr val="000000"/>
              </a:buClr>
              <a:buSzPts val="1400"/>
              <a:buFont typeface="Arial"/>
              <a:buNone/>
            </a:pPr>
            <a:r>
              <a:rPr lang="hr" sz="1800" b="1" dirty="0"/>
              <a:t>Provedite refleksiju cijele grupe (5 min):</a:t>
            </a:r>
            <a:endParaRPr sz="1800" dirty="0"/>
          </a:p>
          <a:p>
            <a:pPr marL="457200" marR="0" lvl="0" indent="-228600" algn="l" rtl="0">
              <a:lnSpc>
                <a:spcPct val="100000"/>
              </a:lnSpc>
              <a:spcBef>
                <a:spcPts val="0"/>
              </a:spcBef>
              <a:spcAft>
                <a:spcPts val="0"/>
              </a:spcAft>
              <a:buClr>
                <a:srgbClr val="000000"/>
              </a:buClr>
              <a:buSzPts val="1400"/>
              <a:buFont typeface="Arial"/>
              <a:buNone/>
            </a:pPr>
            <a:r>
              <a:rPr lang="hr" sz="1800" dirty="0"/>
              <a:t>Kako je ova metoda podržala suradnju?</a:t>
            </a:r>
            <a:endParaRPr dirty="0"/>
          </a:p>
          <a:p>
            <a:pPr marL="457200" marR="0" lvl="0" indent="-228600" algn="l" rtl="0">
              <a:lnSpc>
                <a:spcPct val="100000"/>
              </a:lnSpc>
              <a:spcBef>
                <a:spcPts val="0"/>
              </a:spcBef>
              <a:spcAft>
                <a:spcPts val="0"/>
              </a:spcAft>
              <a:buClr>
                <a:srgbClr val="000000"/>
              </a:buClr>
              <a:buSzPts val="1400"/>
              <a:buFont typeface="Arial"/>
              <a:buNone/>
            </a:pPr>
            <a:r>
              <a:rPr lang="hr" sz="1800" dirty="0"/>
              <a:t>Kako se ovaj proces može primijeniti na vašu nastavnu praksu?</a:t>
            </a:r>
            <a:endParaRPr dirty="0"/>
          </a:p>
          <a:p>
            <a:pPr marL="457200" marR="0" lvl="0" indent="-228600" algn="l" rtl="0">
              <a:lnSpc>
                <a:spcPct val="100000"/>
              </a:lnSpc>
              <a:spcBef>
                <a:spcPts val="0"/>
              </a:spcBef>
              <a:spcAft>
                <a:spcPts val="0"/>
              </a:spcAft>
              <a:buClr>
                <a:srgbClr val="000000"/>
              </a:buClr>
              <a:buSzPts val="1400"/>
              <a:buFont typeface="Arial"/>
              <a:buNone/>
            </a:pPr>
            <a:endParaRPr sz="1800" dirty="0"/>
          </a:p>
        </p:txBody>
      </p:sp>
      <p:sp>
        <p:nvSpPr>
          <p:cNvPr id="122" name="Google Shape;122;p3: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rgbClr val="000000"/>
                </a:solidFill>
                <a:latin typeface="Calibri"/>
                <a:ea typeface="Calibri"/>
                <a:cs typeface="Calibri"/>
                <a:sym typeface="Calibri"/>
              </a:rPr>
              <a:t>10</a:t>
            </a:fld>
            <a:endParaRPr sz="1200" b="0" i="0" u="none" strike="noStrike" cap="none">
              <a:solidFill>
                <a:srgbClr val="000000"/>
              </a:solidFill>
              <a:latin typeface="Calibri"/>
              <a:ea typeface="Calibri"/>
              <a:cs typeface="Calibri"/>
              <a:sym typeface="Calibri"/>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5"/>
        <p:cNvGrpSpPr/>
        <p:nvPr/>
      </p:nvGrpSpPr>
      <p:grpSpPr>
        <a:xfrm>
          <a:off x="0" y="0"/>
          <a:ext cx="0" cy="0"/>
          <a:chOff x="0" y="0"/>
          <a:chExt cx="0" cy="0"/>
        </a:xfrm>
      </p:grpSpPr>
      <p:sp>
        <p:nvSpPr>
          <p:cNvPr id="136" name="Google Shape;136;p1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37" name="Google Shape;137;p18: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457200" marR="0" lvl="0" indent="-228600" algn="l" rtl="0">
              <a:lnSpc>
                <a:spcPct val="100000"/>
              </a:lnSpc>
              <a:spcBef>
                <a:spcPts val="0"/>
              </a:spcBef>
              <a:spcAft>
                <a:spcPts val="0"/>
              </a:spcAft>
              <a:buClr>
                <a:srgbClr val="000000"/>
              </a:buClr>
              <a:buSzPts val="1400"/>
              <a:buFont typeface="Arial"/>
              <a:buNone/>
            </a:pPr>
            <a:r>
              <a:rPr lang="hr"/>
              <a:t>Ovaj video predstavlja metodu kružnog brainstorminga. Pogledajte video, a zatim ćemo raspraviti o ovoj tehnici suradnje.</a:t>
            </a:r>
            <a:endParaRPr/>
          </a:p>
          <a:p>
            <a:pPr marL="457200" marR="0" lvl="0" indent="-228600" algn="l" rtl="0">
              <a:lnSpc>
                <a:spcPct val="100000"/>
              </a:lnSpc>
              <a:spcBef>
                <a:spcPts val="0"/>
              </a:spcBef>
              <a:spcAft>
                <a:spcPts val="0"/>
              </a:spcAft>
              <a:buClr>
                <a:srgbClr val="000000"/>
              </a:buClr>
              <a:buSzPts val="1400"/>
              <a:buFont typeface="Arial"/>
              <a:buNone/>
            </a:pPr>
            <a:endParaRPr/>
          </a:p>
        </p:txBody>
      </p:sp>
      <p:sp>
        <p:nvSpPr>
          <p:cNvPr id="138" name="Google Shape;138;p18: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chemeClr val="dk1"/>
                </a:solidFill>
                <a:latin typeface="Calibri"/>
                <a:ea typeface="Calibri"/>
                <a:cs typeface="Calibri"/>
                <a:sym typeface="Calibri"/>
              </a:rPr>
              <a:t>11</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3"/>
        <p:cNvGrpSpPr/>
        <p:nvPr/>
      </p:nvGrpSpPr>
      <p:grpSpPr>
        <a:xfrm>
          <a:off x="0" y="0"/>
          <a:ext cx="0" cy="0"/>
          <a:chOff x="0" y="0"/>
          <a:chExt cx="0" cy="0"/>
        </a:xfrm>
      </p:grpSpPr>
      <p:sp>
        <p:nvSpPr>
          <p:cNvPr id="144" name="Google Shape;144;p2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45" name="Google Shape;145;p20: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457200" marR="0" lvl="0" indent="-228600" algn="l" rtl="0">
              <a:lnSpc>
                <a:spcPct val="100000"/>
              </a:lnSpc>
              <a:spcBef>
                <a:spcPts val="0"/>
              </a:spcBef>
              <a:spcAft>
                <a:spcPts val="0"/>
              </a:spcAft>
              <a:buClr>
                <a:srgbClr val="000000"/>
              </a:buClr>
              <a:buSzPts val="1400"/>
              <a:buFont typeface="Arial"/>
              <a:buNone/>
            </a:pPr>
            <a:r>
              <a:rPr lang="hr" dirty="0"/>
              <a:t>Za razliku od otvorenih rasprava u kojima prevladavaju dominantni glasovi, Round Robin daje svima jednako vrijeme i pravo za iznošenje ideja. Studija iz 2021. pokazala je da je povećao uključenost introvertiranih učenika za 58% (Koch i sur., 2020.). Povežite to s ciljevima TINKER-a za rodnu uključivost:  izmjenjivanja i jednak doprinos sprječava rodnu dominaciju u tehničkom području.</a:t>
            </a:r>
            <a:endParaRPr dirty="0"/>
          </a:p>
        </p:txBody>
      </p:sp>
      <p:sp>
        <p:nvSpPr>
          <p:cNvPr id="146" name="Google Shape;146;p20: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chemeClr val="dk1"/>
                </a:solidFill>
                <a:latin typeface="Calibri"/>
                <a:ea typeface="Calibri"/>
                <a:cs typeface="Calibri"/>
                <a:sym typeface="Calibri"/>
              </a:rPr>
              <a:t>12</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0"/>
        <p:cNvGrpSpPr/>
        <p:nvPr/>
      </p:nvGrpSpPr>
      <p:grpSpPr>
        <a:xfrm>
          <a:off x="0" y="0"/>
          <a:ext cx="0" cy="0"/>
          <a:chOff x="0" y="0"/>
          <a:chExt cx="0" cy="0"/>
        </a:xfrm>
      </p:grpSpPr>
      <p:sp>
        <p:nvSpPr>
          <p:cNvPr id="151" name="Google Shape;151;p2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52" name="Google Shape;152;p2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457200" marR="0" lvl="0" indent="-228600" algn="l" rtl="0">
              <a:lnSpc>
                <a:spcPct val="100000"/>
              </a:lnSpc>
              <a:spcBef>
                <a:spcPts val="0"/>
              </a:spcBef>
              <a:spcAft>
                <a:spcPts val="0"/>
              </a:spcAft>
              <a:buClr>
                <a:srgbClr val="000000"/>
              </a:buClr>
              <a:buSzPts val="1400"/>
              <a:buFont typeface="Arial"/>
              <a:buNone/>
            </a:pPr>
            <a:r>
              <a:rPr lang="hr" dirty="0"/>
              <a:t>Istraživanja pokazuju da Round Robin generira 27% više inovativnih rješenja od nestrukturiranog brainstorminga (Topping, 2009.). U Nizozemskoj, na nastavi informatike, informatike, pomogao je u otkrivanju „skrivenih“ strategija uključivanja poput avatara koji ne koriste binarno kodiranje (Margolis i Fisher, 2002.). Za razliku od slobodnih rasprava gdje 70% vremena govore 2-3 osobe (Aronson i Patnoe, 2011.).</a:t>
            </a:r>
            <a:endParaRPr dirty="0"/>
          </a:p>
        </p:txBody>
      </p:sp>
      <p:sp>
        <p:nvSpPr>
          <p:cNvPr id="153" name="Google Shape;153;p21: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chemeClr val="dk1"/>
                </a:solidFill>
                <a:latin typeface="Calibri"/>
                <a:ea typeface="Calibri"/>
                <a:cs typeface="Calibri"/>
                <a:sym typeface="Calibri"/>
              </a:rPr>
              <a:t>13</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7"/>
        <p:cNvGrpSpPr/>
        <p:nvPr/>
      </p:nvGrpSpPr>
      <p:grpSpPr>
        <a:xfrm>
          <a:off x="0" y="0"/>
          <a:ext cx="0" cy="0"/>
          <a:chOff x="0" y="0"/>
          <a:chExt cx="0" cy="0"/>
        </a:xfrm>
      </p:grpSpPr>
      <p:sp>
        <p:nvSpPr>
          <p:cNvPr id="158" name="Google Shape;158;p2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59" name="Google Shape;159;p2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457200" marR="0" lvl="0" indent="-228600" algn="l" rtl="0">
              <a:lnSpc>
                <a:spcPct val="100000"/>
              </a:lnSpc>
              <a:spcBef>
                <a:spcPts val="0"/>
              </a:spcBef>
              <a:spcAft>
                <a:spcPts val="0"/>
              </a:spcAft>
              <a:buClr>
                <a:srgbClr val="000000"/>
              </a:buClr>
              <a:buSzPts val="1400"/>
              <a:buFont typeface="Arial"/>
              <a:buNone/>
            </a:pPr>
            <a:endParaRPr dirty="0"/>
          </a:p>
          <a:p>
            <a:pPr marL="457200" marR="0" lvl="0" indent="-228600" algn="l" rtl="0">
              <a:lnSpc>
                <a:spcPct val="100000"/>
              </a:lnSpc>
              <a:spcBef>
                <a:spcPts val="0"/>
              </a:spcBef>
              <a:spcAft>
                <a:spcPts val="0"/>
              </a:spcAft>
              <a:buClr>
                <a:srgbClr val="000000"/>
              </a:buClr>
              <a:buSzPts val="1400"/>
              <a:buFont typeface="Arial"/>
              <a:buNone/>
            </a:pPr>
            <a:r>
              <a:rPr lang="hr" dirty="0"/>
              <a:t>Kao što je prikazano na slici, uspjeh implementacije RoundRobin metode ovisi o sposobnosti uključenih članova da kritiku transformiraju u konstruktivnu podršku. Kao što sve metode brainstorminga nalažu, negativne povratne informacije ne doprinose napretku. Važno je da se čuju svi glasovi i da se osigura jednakost sudjelovanja. Stoga je potreban mjerač vremena.</a:t>
            </a:r>
            <a:endParaRPr dirty="0"/>
          </a:p>
        </p:txBody>
      </p:sp>
      <p:sp>
        <p:nvSpPr>
          <p:cNvPr id="160" name="Google Shape;160;p22: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chemeClr val="dk1"/>
                </a:solidFill>
                <a:latin typeface="Calibri"/>
                <a:ea typeface="Calibri"/>
                <a:cs typeface="Calibri"/>
                <a:sym typeface="Calibri"/>
              </a:rPr>
              <a:t>14</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4"/>
        <p:cNvGrpSpPr/>
        <p:nvPr/>
      </p:nvGrpSpPr>
      <p:grpSpPr>
        <a:xfrm>
          <a:off x="0" y="0"/>
          <a:ext cx="0" cy="0"/>
          <a:chOff x="0" y="0"/>
          <a:chExt cx="0" cy="0"/>
        </a:xfrm>
      </p:grpSpPr>
      <p:sp>
        <p:nvSpPr>
          <p:cNvPr id="165" name="Google Shape;165;p1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66" name="Google Shape;166;p1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457200" marR="0" lvl="0" indent="-228600" algn="l" rtl="0">
              <a:lnSpc>
                <a:spcPct val="100000"/>
              </a:lnSpc>
              <a:spcBef>
                <a:spcPts val="0"/>
              </a:spcBef>
              <a:spcAft>
                <a:spcPts val="0"/>
              </a:spcAft>
              <a:buClr>
                <a:srgbClr val="000000"/>
              </a:buClr>
              <a:buSzPts val="1400"/>
              <a:buFont typeface="Arial"/>
              <a:buNone/>
            </a:pPr>
            <a:r>
              <a:rPr lang="hr" dirty="0"/>
              <a:t>Sada ćemo prijeći na suradničku aktivnost koristeći metodu RoundRobin. Radit ćete u malim grupama kako biste razmislili o tome kako se informatika trenutno predaje u vašoj zemlji i učili iz iskustava drugih.</a:t>
            </a:r>
            <a:endParaRPr dirty="0"/>
          </a:p>
          <a:p>
            <a:pPr marL="457200" marR="0" lvl="0" indent="-228600" algn="l" rtl="0">
              <a:lnSpc>
                <a:spcPct val="100000"/>
              </a:lnSpc>
              <a:spcBef>
                <a:spcPts val="0"/>
              </a:spcBef>
              <a:spcAft>
                <a:spcPts val="0"/>
              </a:spcAft>
              <a:buClr>
                <a:srgbClr val="000000"/>
              </a:buClr>
              <a:buSzPts val="1400"/>
              <a:buFont typeface="Arial"/>
              <a:buNone/>
            </a:pPr>
            <a:endParaRPr dirty="0"/>
          </a:p>
          <a:p>
            <a:pPr marL="228600" lvl="0" indent="0" algn="l" rtl="0">
              <a:lnSpc>
                <a:spcPct val="100000"/>
              </a:lnSpc>
              <a:spcBef>
                <a:spcPts val="0"/>
              </a:spcBef>
              <a:spcAft>
                <a:spcPts val="0"/>
              </a:spcAft>
              <a:buSzPts val="1400"/>
              <a:buFont typeface="Arial"/>
              <a:buNone/>
            </a:pPr>
            <a:r>
              <a:rPr lang="hr" dirty="0"/>
              <a:t>Korak 1: </a:t>
            </a:r>
            <a:br>
              <a:rPr lang="en-US" dirty="0"/>
            </a:br>
            <a:r>
              <a:rPr lang="hr" dirty="0"/>
              <a:t>Molimo vas da se okupite u grupe od 3-4 osobe. Odvojite trenutak da dodijelite ove uloge:</a:t>
            </a:r>
            <a:endParaRPr dirty="0"/>
          </a:p>
          <a:p>
            <a:pPr rtl="0" fontAlgn="base">
              <a:buFont typeface="Arial" panose="020B0604020202020204" pitchFamily="34" charset="0"/>
              <a:buChar char="•"/>
            </a:pPr>
            <a:r>
              <a:rPr lang="en-US" sz="1200" b="0" i="0" u="none" strike="noStrike" cap="none" dirty="0" err="1">
                <a:solidFill>
                  <a:schemeClr val="dk1"/>
                </a:solidFill>
                <a:effectLst/>
                <a:latin typeface="Calibri"/>
                <a:ea typeface="Calibri"/>
                <a:cs typeface="Calibri"/>
                <a:sym typeface="Calibri"/>
              </a:rPr>
              <a:t>Voditelj</a:t>
            </a:r>
            <a:r>
              <a:rPr lang="en-US" sz="1200" b="0" i="0" u="none" strike="noStrike" cap="none" dirty="0">
                <a:solidFill>
                  <a:schemeClr val="dk1"/>
                </a:solidFill>
                <a:effectLst/>
                <a:latin typeface="Calibri"/>
                <a:ea typeface="Calibri"/>
                <a:cs typeface="Calibri"/>
                <a:sym typeface="Calibri"/>
              </a:rPr>
              <a:t> – </a:t>
            </a:r>
            <a:r>
              <a:rPr lang="en-US" sz="1200" b="0" i="0" u="none" strike="noStrike" cap="none" dirty="0" err="1">
                <a:solidFill>
                  <a:schemeClr val="dk1"/>
                </a:solidFill>
                <a:effectLst/>
                <a:latin typeface="Calibri"/>
                <a:ea typeface="Calibri"/>
                <a:cs typeface="Calibri"/>
                <a:sym typeface="Calibri"/>
              </a:rPr>
              <a:t>pomaže</a:t>
            </a:r>
            <a:r>
              <a:rPr lang="en-US" sz="1200" b="0" i="0" u="none" strike="noStrike" cap="none" dirty="0">
                <a:solidFill>
                  <a:schemeClr val="dk1"/>
                </a:solidFill>
                <a:effectLst/>
                <a:latin typeface="Calibri"/>
                <a:ea typeface="Calibri"/>
                <a:cs typeface="Calibri"/>
                <a:sym typeface="Calibri"/>
              </a:rPr>
              <a:t> </a:t>
            </a:r>
            <a:r>
              <a:rPr lang="en-US" sz="1200" b="0" i="0" u="none" strike="noStrike" cap="none" dirty="0" err="1">
                <a:solidFill>
                  <a:schemeClr val="dk1"/>
                </a:solidFill>
                <a:effectLst/>
                <a:latin typeface="Calibri"/>
                <a:ea typeface="Calibri"/>
                <a:cs typeface="Calibri"/>
                <a:sym typeface="Calibri"/>
              </a:rPr>
              <a:t>voditi</a:t>
            </a:r>
            <a:r>
              <a:rPr lang="en-US" sz="1200" b="0" i="0" u="none" strike="noStrike" cap="none" dirty="0">
                <a:solidFill>
                  <a:schemeClr val="dk1"/>
                </a:solidFill>
                <a:effectLst/>
                <a:latin typeface="Calibri"/>
                <a:ea typeface="Calibri"/>
                <a:cs typeface="Calibri"/>
                <a:sym typeface="Calibri"/>
              </a:rPr>
              <a:t> </a:t>
            </a:r>
            <a:r>
              <a:rPr lang="en-US" sz="1200" b="0" i="0" u="none" strike="noStrike" cap="none" dirty="0" err="1">
                <a:solidFill>
                  <a:schemeClr val="dk1"/>
                </a:solidFill>
                <a:effectLst/>
                <a:latin typeface="Calibri"/>
                <a:ea typeface="Calibri"/>
                <a:cs typeface="Calibri"/>
                <a:sym typeface="Calibri"/>
              </a:rPr>
              <a:t>grupu</a:t>
            </a:r>
            <a:r>
              <a:rPr lang="en-US" sz="1200" b="0" i="0" u="none" strike="noStrike" cap="none" dirty="0">
                <a:solidFill>
                  <a:schemeClr val="dk1"/>
                </a:solidFill>
                <a:effectLst/>
                <a:latin typeface="Calibri"/>
                <a:ea typeface="Calibri"/>
                <a:cs typeface="Calibri"/>
                <a:sym typeface="Calibri"/>
              </a:rPr>
              <a:t> </a:t>
            </a:r>
            <a:r>
              <a:rPr lang="en-US" sz="1200" b="0" i="0" u="none" strike="noStrike" cap="none" dirty="0" err="1">
                <a:solidFill>
                  <a:schemeClr val="dk1"/>
                </a:solidFill>
                <a:effectLst/>
                <a:latin typeface="Calibri"/>
                <a:ea typeface="Calibri"/>
                <a:cs typeface="Calibri"/>
                <a:sym typeface="Calibri"/>
              </a:rPr>
              <a:t>i</a:t>
            </a:r>
            <a:r>
              <a:rPr lang="en-US" sz="1200" b="0" i="0" u="none" strike="noStrike" cap="none" dirty="0">
                <a:solidFill>
                  <a:schemeClr val="dk1"/>
                </a:solidFill>
                <a:effectLst/>
                <a:latin typeface="Calibri"/>
                <a:ea typeface="Calibri"/>
                <a:cs typeface="Calibri"/>
                <a:sym typeface="Calibri"/>
              </a:rPr>
              <a:t> </a:t>
            </a:r>
            <a:r>
              <a:rPr lang="en-US" sz="1200" b="0" i="0" u="none" strike="noStrike" cap="none" dirty="0" err="1">
                <a:solidFill>
                  <a:schemeClr val="dk1"/>
                </a:solidFill>
                <a:effectLst/>
                <a:latin typeface="Calibri"/>
                <a:ea typeface="Calibri"/>
                <a:cs typeface="Calibri"/>
                <a:sym typeface="Calibri"/>
              </a:rPr>
              <a:t>koordinira</a:t>
            </a:r>
            <a:r>
              <a:rPr lang="en-US" sz="1200" b="0" i="0" u="none" strike="noStrike" cap="none" dirty="0">
                <a:solidFill>
                  <a:schemeClr val="dk1"/>
                </a:solidFill>
                <a:effectLst/>
                <a:latin typeface="Calibri"/>
                <a:ea typeface="Calibri"/>
                <a:cs typeface="Calibri"/>
                <a:sym typeface="Calibri"/>
              </a:rPr>
              <a:t> </a:t>
            </a:r>
            <a:r>
              <a:rPr lang="en-US" sz="1200" b="0" i="0" u="none" strike="noStrike" cap="none" dirty="0" err="1">
                <a:solidFill>
                  <a:schemeClr val="dk1"/>
                </a:solidFill>
                <a:effectLst/>
                <a:latin typeface="Calibri"/>
                <a:ea typeface="Calibri"/>
                <a:cs typeface="Calibri"/>
                <a:sym typeface="Calibri"/>
              </a:rPr>
              <a:t>aktivnostima</a:t>
            </a:r>
            <a:r>
              <a:rPr lang="en-US" sz="1200" b="0" i="0" u="none" strike="noStrike" cap="none" dirty="0">
                <a:solidFill>
                  <a:schemeClr val="dk1"/>
                </a:solidFill>
                <a:effectLst/>
                <a:latin typeface="Calibri"/>
                <a:ea typeface="Calibri"/>
                <a:cs typeface="Calibri"/>
                <a:sym typeface="Calibri"/>
              </a:rPr>
              <a:t>.</a:t>
            </a:r>
          </a:p>
          <a:p>
            <a:pPr rtl="0" fontAlgn="base">
              <a:buFont typeface="Arial" panose="020B0604020202020204" pitchFamily="34" charset="0"/>
              <a:buChar char="•"/>
            </a:pPr>
            <a:r>
              <a:rPr lang="en-US" sz="1200" b="0" i="0" u="none" strike="noStrike" cap="none" dirty="0" err="1">
                <a:solidFill>
                  <a:schemeClr val="dk1"/>
                </a:solidFill>
                <a:effectLst/>
                <a:latin typeface="Calibri"/>
                <a:ea typeface="Calibri"/>
                <a:cs typeface="Calibri"/>
                <a:sym typeface="Calibri"/>
              </a:rPr>
              <a:t>Mjerač</a:t>
            </a:r>
            <a:r>
              <a:rPr lang="en-US" sz="1200" b="0" i="0" u="none" strike="noStrike" cap="none" dirty="0">
                <a:solidFill>
                  <a:schemeClr val="dk1"/>
                </a:solidFill>
                <a:effectLst/>
                <a:latin typeface="Calibri"/>
                <a:ea typeface="Calibri"/>
                <a:cs typeface="Calibri"/>
                <a:sym typeface="Calibri"/>
              </a:rPr>
              <a:t> </a:t>
            </a:r>
            <a:r>
              <a:rPr lang="en-US" sz="1200" b="0" i="0" u="none" strike="noStrike" cap="none" dirty="0" err="1">
                <a:solidFill>
                  <a:schemeClr val="dk1"/>
                </a:solidFill>
                <a:effectLst/>
                <a:latin typeface="Calibri"/>
                <a:ea typeface="Calibri"/>
                <a:cs typeface="Calibri"/>
                <a:sym typeface="Calibri"/>
              </a:rPr>
              <a:t>vremena</a:t>
            </a:r>
            <a:r>
              <a:rPr lang="en-US" sz="1200" b="0" i="0" u="none" strike="noStrike" cap="none" dirty="0">
                <a:solidFill>
                  <a:schemeClr val="dk1"/>
                </a:solidFill>
                <a:effectLst/>
                <a:latin typeface="Calibri"/>
                <a:ea typeface="Calibri"/>
                <a:cs typeface="Calibri"/>
                <a:sym typeface="Calibri"/>
              </a:rPr>
              <a:t> – </a:t>
            </a:r>
            <a:r>
              <a:rPr lang="en-US" sz="1200" b="0" i="0" u="none" strike="noStrike" cap="none" dirty="0" err="1">
                <a:solidFill>
                  <a:schemeClr val="dk1"/>
                </a:solidFill>
                <a:effectLst/>
                <a:latin typeface="Calibri"/>
                <a:ea typeface="Calibri"/>
                <a:cs typeface="Calibri"/>
                <a:sym typeface="Calibri"/>
              </a:rPr>
              <a:t>osigurava</a:t>
            </a:r>
            <a:r>
              <a:rPr lang="en-US" sz="1200" b="0" i="0" u="none" strike="noStrike" cap="none" dirty="0">
                <a:solidFill>
                  <a:schemeClr val="dk1"/>
                </a:solidFill>
                <a:effectLst/>
                <a:latin typeface="Calibri"/>
                <a:ea typeface="Calibri"/>
                <a:cs typeface="Calibri"/>
                <a:sym typeface="Calibri"/>
              </a:rPr>
              <a:t> da </a:t>
            </a:r>
            <a:r>
              <a:rPr lang="en-US" sz="1200" b="0" i="0" u="none" strike="noStrike" cap="none" dirty="0" err="1">
                <a:solidFill>
                  <a:schemeClr val="dk1"/>
                </a:solidFill>
                <a:effectLst/>
                <a:latin typeface="Calibri"/>
                <a:ea typeface="Calibri"/>
                <a:cs typeface="Calibri"/>
                <a:sym typeface="Calibri"/>
              </a:rPr>
              <a:t>svaka</a:t>
            </a:r>
            <a:r>
              <a:rPr lang="en-US" sz="1200" b="0" i="0" u="none" strike="noStrike" cap="none" dirty="0">
                <a:solidFill>
                  <a:schemeClr val="dk1"/>
                </a:solidFill>
                <a:effectLst/>
                <a:latin typeface="Calibri"/>
                <a:ea typeface="Calibri"/>
                <a:cs typeface="Calibri"/>
                <a:sym typeface="Calibri"/>
              </a:rPr>
              <a:t> </a:t>
            </a:r>
            <a:r>
              <a:rPr lang="en-US" sz="1200" b="0" i="0" u="none" strike="noStrike" cap="none" dirty="0" err="1">
                <a:solidFill>
                  <a:schemeClr val="dk1"/>
                </a:solidFill>
                <a:effectLst/>
                <a:latin typeface="Calibri"/>
                <a:ea typeface="Calibri"/>
                <a:cs typeface="Calibri"/>
                <a:sym typeface="Calibri"/>
              </a:rPr>
              <a:t>osoba</a:t>
            </a:r>
            <a:r>
              <a:rPr lang="en-US" sz="1200" b="0" i="0" u="none" strike="noStrike" cap="none" dirty="0">
                <a:solidFill>
                  <a:schemeClr val="dk1"/>
                </a:solidFill>
                <a:effectLst/>
                <a:latin typeface="Calibri"/>
                <a:ea typeface="Calibri"/>
                <a:cs typeface="Calibri"/>
                <a:sym typeface="Calibri"/>
              </a:rPr>
              <a:t> </a:t>
            </a:r>
            <a:r>
              <a:rPr lang="en-US" sz="1200" b="0" i="0" u="none" strike="noStrike" cap="none" dirty="0" err="1">
                <a:solidFill>
                  <a:schemeClr val="dk1"/>
                </a:solidFill>
                <a:effectLst/>
                <a:latin typeface="Calibri"/>
                <a:ea typeface="Calibri"/>
                <a:cs typeface="Calibri"/>
                <a:sym typeface="Calibri"/>
              </a:rPr>
              <a:t>govori</a:t>
            </a:r>
            <a:r>
              <a:rPr lang="en-US" sz="1200" b="0" i="0" u="none" strike="noStrike" cap="none" dirty="0">
                <a:solidFill>
                  <a:schemeClr val="dk1"/>
                </a:solidFill>
                <a:effectLst/>
                <a:latin typeface="Calibri"/>
                <a:ea typeface="Calibri"/>
                <a:cs typeface="Calibri"/>
                <a:sym typeface="Calibri"/>
              </a:rPr>
              <a:t> </a:t>
            </a:r>
            <a:r>
              <a:rPr lang="en-US" sz="1200" b="0" i="0" u="none" strike="noStrike" cap="none" dirty="0" err="1">
                <a:solidFill>
                  <a:schemeClr val="dk1"/>
                </a:solidFill>
                <a:effectLst/>
                <a:latin typeface="Calibri"/>
                <a:ea typeface="Calibri"/>
                <a:cs typeface="Calibri"/>
                <a:sym typeface="Calibri"/>
              </a:rPr>
              <a:t>najviše</a:t>
            </a:r>
            <a:r>
              <a:rPr lang="en-US" sz="1200" b="0" i="0" u="none" strike="noStrike" cap="none" dirty="0">
                <a:solidFill>
                  <a:schemeClr val="dk1"/>
                </a:solidFill>
                <a:effectLst/>
                <a:latin typeface="Calibri"/>
                <a:ea typeface="Calibri"/>
                <a:cs typeface="Calibri"/>
                <a:sym typeface="Calibri"/>
              </a:rPr>
              <a:t> 30 </a:t>
            </a:r>
            <a:r>
              <a:rPr lang="en-US" sz="1200" b="0" i="0" u="none" strike="noStrike" cap="none" dirty="0" err="1">
                <a:solidFill>
                  <a:schemeClr val="dk1"/>
                </a:solidFill>
                <a:effectLst/>
                <a:latin typeface="Calibri"/>
                <a:ea typeface="Calibri"/>
                <a:cs typeface="Calibri"/>
                <a:sym typeface="Calibri"/>
              </a:rPr>
              <a:t>sekundi</a:t>
            </a:r>
            <a:r>
              <a:rPr lang="en-US" sz="1200" b="0" i="0" u="none" strike="noStrike" cap="none" dirty="0">
                <a:solidFill>
                  <a:schemeClr val="dk1"/>
                </a:solidFill>
                <a:effectLst/>
                <a:latin typeface="Calibri"/>
                <a:ea typeface="Calibri"/>
                <a:cs typeface="Calibri"/>
                <a:sym typeface="Calibri"/>
              </a:rPr>
              <a:t>.</a:t>
            </a:r>
          </a:p>
          <a:p>
            <a:pPr rtl="0" fontAlgn="base">
              <a:buFont typeface="Arial" panose="020B0604020202020204" pitchFamily="34" charset="0"/>
              <a:buChar char="•"/>
            </a:pPr>
            <a:r>
              <a:rPr lang="en-US" sz="1200" b="0" i="0" u="none" strike="noStrike" cap="none" dirty="0" err="1">
                <a:solidFill>
                  <a:schemeClr val="dk1"/>
                </a:solidFill>
                <a:effectLst/>
                <a:latin typeface="Calibri"/>
                <a:ea typeface="Calibri"/>
                <a:cs typeface="Calibri"/>
                <a:sym typeface="Calibri"/>
              </a:rPr>
              <a:t>Zapisničar</a:t>
            </a:r>
            <a:r>
              <a:rPr lang="en-US" sz="1200" b="0" i="0" u="none" strike="noStrike" cap="none" dirty="0">
                <a:solidFill>
                  <a:schemeClr val="dk1"/>
                </a:solidFill>
                <a:effectLst/>
                <a:latin typeface="Calibri"/>
                <a:ea typeface="Calibri"/>
                <a:cs typeface="Calibri"/>
                <a:sym typeface="Calibri"/>
              </a:rPr>
              <a:t> – </a:t>
            </a:r>
            <a:r>
              <a:rPr lang="en-US" sz="1200" b="0" i="0" u="none" strike="noStrike" cap="none" dirty="0" err="1">
                <a:solidFill>
                  <a:schemeClr val="dk1"/>
                </a:solidFill>
                <a:effectLst/>
                <a:latin typeface="Calibri"/>
                <a:ea typeface="Calibri"/>
                <a:cs typeface="Calibri"/>
                <a:sym typeface="Calibri"/>
              </a:rPr>
              <a:t>zapisuje</a:t>
            </a:r>
            <a:r>
              <a:rPr lang="en-US" sz="1200" b="0" i="0" u="none" strike="noStrike" cap="none" dirty="0">
                <a:solidFill>
                  <a:schemeClr val="dk1"/>
                </a:solidFill>
                <a:effectLst/>
                <a:latin typeface="Calibri"/>
                <a:ea typeface="Calibri"/>
                <a:cs typeface="Calibri"/>
                <a:sym typeface="Calibri"/>
              </a:rPr>
              <a:t> </a:t>
            </a:r>
            <a:r>
              <a:rPr lang="en-US" sz="1200" b="0" i="0" u="none" strike="noStrike" cap="none" dirty="0" err="1">
                <a:solidFill>
                  <a:schemeClr val="dk1"/>
                </a:solidFill>
                <a:effectLst/>
                <a:latin typeface="Calibri"/>
                <a:ea typeface="Calibri"/>
                <a:cs typeface="Calibri"/>
                <a:sym typeface="Calibri"/>
              </a:rPr>
              <a:t>svaku</a:t>
            </a:r>
            <a:r>
              <a:rPr lang="en-US" sz="1200" b="0" i="0" u="none" strike="noStrike" cap="none" dirty="0">
                <a:solidFill>
                  <a:schemeClr val="dk1"/>
                </a:solidFill>
                <a:effectLst/>
                <a:latin typeface="Calibri"/>
                <a:ea typeface="Calibri"/>
                <a:cs typeface="Calibri"/>
                <a:sym typeface="Calibri"/>
              </a:rPr>
              <a:t> </a:t>
            </a:r>
            <a:r>
              <a:rPr lang="en-US" sz="1200" b="0" i="0" u="none" strike="noStrike" cap="none" dirty="0" err="1">
                <a:solidFill>
                  <a:schemeClr val="dk1"/>
                </a:solidFill>
                <a:effectLst/>
                <a:latin typeface="Calibri"/>
                <a:ea typeface="Calibri"/>
                <a:cs typeface="Calibri"/>
                <a:sym typeface="Calibri"/>
              </a:rPr>
              <a:t>podijeljenu</a:t>
            </a:r>
            <a:r>
              <a:rPr lang="en-US" sz="1200" b="0" i="0" u="none" strike="noStrike" cap="none" dirty="0">
                <a:solidFill>
                  <a:schemeClr val="dk1"/>
                </a:solidFill>
                <a:effectLst/>
                <a:latin typeface="Calibri"/>
                <a:ea typeface="Calibri"/>
                <a:cs typeface="Calibri"/>
                <a:sym typeface="Calibri"/>
              </a:rPr>
              <a:t> </a:t>
            </a:r>
            <a:r>
              <a:rPr lang="en-US" sz="1200" b="0" i="0" u="none" strike="noStrike" cap="none" dirty="0" err="1">
                <a:solidFill>
                  <a:schemeClr val="dk1"/>
                </a:solidFill>
                <a:effectLst/>
                <a:latin typeface="Calibri"/>
                <a:ea typeface="Calibri"/>
                <a:cs typeface="Calibri"/>
                <a:sym typeface="Calibri"/>
              </a:rPr>
              <a:t>ideju</a:t>
            </a:r>
            <a:r>
              <a:rPr lang="en-US" sz="1200" b="0" i="0" u="none" strike="noStrike" cap="none" dirty="0">
                <a:solidFill>
                  <a:schemeClr val="dk1"/>
                </a:solidFill>
                <a:effectLst/>
                <a:latin typeface="Calibri"/>
                <a:ea typeface="Calibri"/>
                <a:cs typeface="Calibri"/>
                <a:sym typeface="Calibri"/>
              </a:rPr>
              <a:t>, bez </a:t>
            </a:r>
            <a:r>
              <a:rPr lang="en-US" sz="1200" b="0" i="0" u="none" strike="noStrike" cap="none" dirty="0" err="1">
                <a:solidFill>
                  <a:schemeClr val="dk1"/>
                </a:solidFill>
                <a:effectLst/>
                <a:latin typeface="Calibri"/>
                <a:ea typeface="Calibri"/>
                <a:cs typeface="Calibri"/>
                <a:sym typeface="Calibri"/>
              </a:rPr>
              <a:t>mijenjanja</a:t>
            </a:r>
            <a:r>
              <a:rPr lang="en-US" sz="1200" b="0" i="0" u="none" strike="noStrike" cap="none" dirty="0">
                <a:solidFill>
                  <a:schemeClr val="dk1"/>
                </a:solidFill>
                <a:effectLst/>
                <a:latin typeface="Calibri"/>
                <a:ea typeface="Calibri"/>
                <a:cs typeface="Calibri"/>
                <a:sym typeface="Calibri"/>
              </a:rPr>
              <a:t> </a:t>
            </a:r>
            <a:r>
              <a:rPr lang="en-US" sz="1200" b="0" i="0" u="none" strike="noStrike" cap="none" dirty="0" err="1">
                <a:solidFill>
                  <a:schemeClr val="dk1"/>
                </a:solidFill>
                <a:effectLst/>
                <a:latin typeface="Calibri"/>
                <a:ea typeface="Calibri"/>
                <a:cs typeface="Calibri"/>
                <a:sym typeface="Calibri"/>
              </a:rPr>
              <a:t>teksta</a:t>
            </a:r>
            <a:r>
              <a:rPr lang="en-US" sz="1200" b="0" i="0" u="none" strike="noStrike" cap="none" dirty="0">
                <a:solidFill>
                  <a:schemeClr val="dk1"/>
                </a:solidFill>
                <a:effectLst/>
                <a:latin typeface="Calibri"/>
                <a:ea typeface="Calibri"/>
                <a:cs typeface="Calibri"/>
                <a:sym typeface="Calibri"/>
              </a:rPr>
              <a:t>.</a:t>
            </a:r>
          </a:p>
          <a:p>
            <a:pPr rtl="0" fontAlgn="base">
              <a:buFont typeface="Arial" panose="020B0604020202020204" pitchFamily="34" charset="0"/>
              <a:buChar char="•"/>
            </a:pPr>
            <a:r>
              <a:rPr lang="en-US" sz="1200" b="0" i="0" u="none" strike="noStrike" cap="none" dirty="0">
                <a:solidFill>
                  <a:schemeClr val="dk1"/>
                </a:solidFill>
                <a:effectLst/>
                <a:latin typeface="Calibri"/>
                <a:ea typeface="Calibri"/>
                <a:cs typeface="Calibri"/>
                <a:sym typeface="Calibri"/>
              </a:rPr>
              <a:t>Po </a:t>
            </a:r>
            <a:r>
              <a:rPr lang="en-US" sz="1200" b="0" i="0" u="none" strike="noStrike" cap="none" dirty="0" err="1">
                <a:solidFill>
                  <a:schemeClr val="dk1"/>
                </a:solidFill>
                <a:effectLst/>
                <a:latin typeface="Calibri"/>
                <a:ea typeface="Calibri"/>
                <a:cs typeface="Calibri"/>
                <a:sym typeface="Calibri"/>
              </a:rPr>
              <a:t>želji</a:t>
            </a:r>
            <a:r>
              <a:rPr lang="en-US" sz="1200" b="0" i="0" u="none" strike="noStrike" cap="none" dirty="0">
                <a:solidFill>
                  <a:schemeClr val="dk1"/>
                </a:solidFill>
                <a:effectLst/>
                <a:latin typeface="Calibri"/>
                <a:ea typeface="Calibri"/>
                <a:cs typeface="Calibri"/>
                <a:sym typeface="Calibri"/>
              </a:rPr>
              <a:t>, </a:t>
            </a:r>
            <a:r>
              <a:rPr lang="en-US" sz="1200" b="0" i="0" u="none" strike="noStrike" cap="none" dirty="0" err="1">
                <a:solidFill>
                  <a:schemeClr val="dk1"/>
                </a:solidFill>
                <a:effectLst/>
                <a:latin typeface="Calibri"/>
                <a:ea typeface="Calibri"/>
                <a:cs typeface="Calibri"/>
                <a:sym typeface="Calibri"/>
              </a:rPr>
              <a:t>odaberite</a:t>
            </a:r>
            <a:r>
              <a:rPr lang="en-US" sz="1200" b="0" i="0" u="none" strike="noStrike" cap="none" dirty="0">
                <a:solidFill>
                  <a:schemeClr val="dk1"/>
                </a:solidFill>
                <a:effectLst/>
                <a:latin typeface="Calibri"/>
                <a:ea typeface="Calibri"/>
                <a:cs typeface="Calibri"/>
                <a:sym typeface="Calibri"/>
              </a:rPr>
              <a:t> </a:t>
            </a:r>
            <a:r>
              <a:rPr lang="en-US" sz="1200" b="0" i="0" u="none" strike="noStrike" cap="none" dirty="0" err="1">
                <a:solidFill>
                  <a:schemeClr val="dk1"/>
                </a:solidFill>
                <a:effectLst/>
                <a:latin typeface="Calibri"/>
                <a:ea typeface="Calibri"/>
                <a:cs typeface="Calibri"/>
                <a:sym typeface="Calibri"/>
              </a:rPr>
              <a:t>Monitora</a:t>
            </a:r>
            <a:r>
              <a:rPr lang="en-US" sz="1200" b="0" i="0" u="none" strike="noStrike" cap="none" dirty="0">
                <a:solidFill>
                  <a:schemeClr val="dk1"/>
                </a:solidFill>
                <a:effectLst/>
                <a:latin typeface="Calibri"/>
                <a:ea typeface="Calibri"/>
                <a:cs typeface="Calibri"/>
                <a:sym typeface="Calibri"/>
              </a:rPr>
              <a:t> </a:t>
            </a:r>
            <a:r>
              <a:rPr lang="en-US" sz="1200" b="0" i="0" u="none" strike="noStrike" cap="none" dirty="0" err="1">
                <a:solidFill>
                  <a:schemeClr val="dk1"/>
                </a:solidFill>
                <a:effectLst/>
                <a:latin typeface="Calibri"/>
                <a:ea typeface="Calibri"/>
                <a:cs typeface="Calibri"/>
                <a:sym typeface="Calibri"/>
              </a:rPr>
              <a:t>jednakosti</a:t>
            </a:r>
            <a:r>
              <a:rPr lang="en-US" sz="1200" b="0" i="0" u="none" strike="noStrike" cap="none" dirty="0">
                <a:solidFill>
                  <a:schemeClr val="dk1"/>
                </a:solidFill>
                <a:effectLst/>
                <a:latin typeface="Calibri"/>
                <a:ea typeface="Calibri"/>
                <a:cs typeface="Calibri"/>
                <a:sym typeface="Calibri"/>
              </a:rPr>
              <a:t> – </a:t>
            </a:r>
            <a:r>
              <a:rPr lang="en-US" sz="1200" b="0" i="0" u="none" strike="noStrike" cap="none" dirty="0" err="1">
                <a:solidFill>
                  <a:schemeClr val="dk1"/>
                </a:solidFill>
                <a:effectLst/>
                <a:latin typeface="Calibri"/>
                <a:ea typeface="Calibri"/>
                <a:cs typeface="Calibri"/>
                <a:sym typeface="Calibri"/>
              </a:rPr>
              <a:t>osigurava</a:t>
            </a:r>
            <a:r>
              <a:rPr lang="en-US" sz="1200" b="0" i="0" u="none" strike="noStrike" cap="none" dirty="0">
                <a:solidFill>
                  <a:schemeClr val="dk1"/>
                </a:solidFill>
                <a:effectLst/>
                <a:latin typeface="Calibri"/>
                <a:ea typeface="Calibri"/>
                <a:cs typeface="Calibri"/>
                <a:sym typeface="Calibri"/>
              </a:rPr>
              <a:t> </a:t>
            </a:r>
            <a:r>
              <a:rPr lang="en-US" sz="1200" b="0" i="0" u="none" strike="noStrike" cap="none" dirty="0" err="1">
                <a:solidFill>
                  <a:schemeClr val="dk1"/>
                </a:solidFill>
                <a:effectLst/>
                <a:latin typeface="Calibri"/>
                <a:ea typeface="Calibri"/>
                <a:cs typeface="Calibri"/>
                <a:sym typeface="Calibri"/>
              </a:rPr>
              <a:t>slobodno</a:t>
            </a:r>
            <a:r>
              <a:rPr lang="en-US" sz="1200" b="0" i="0" u="none" strike="noStrike" cap="none" dirty="0">
                <a:solidFill>
                  <a:schemeClr val="dk1"/>
                </a:solidFill>
                <a:effectLst/>
                <a:latin typeface="Calibri"/>
                <a:ea typeface="Calibri"/>
                <a:cs typeface="Calibri"/>
                <a:sym typeface="Calibri"/>
              </a:rPr>
              <a:t> </a:t>
            </a:r>
            <a:r>
              <a:rPr lang="en-US" sz="1200" b="0" i="0" u="none" strike="noStrike" cap="none" dirty="0" err="1">
                <a:solidFill>
                  <a:schemeClr val="dk1"/>
                </a:solidFill>
                <a:effectLst/>
                <a:latin typeface="Calibri"/>
                <a:ea typeface="Calibri"/>
                <a:cs typeface="Calibri"/>
                <a:sym typeface="Calibri"/>
              </a:rPr>
              <a:t>iznošenje</a:t>
            </a:r>
            <a:r>
              <a:rPr lang="en-US" sz="1200" b="0" i="0" u="none" strike="noStrike" cap="none" dirty="0">
                <a:solidFill>
                  <a:schemeClr val="dk1"/>
                </a:solidFill>
                <a:effectLst/>
                <a:latin typeface="Calibri"/>
                <a:ea typeface="Calibri"/>
                <a:cs typeface="Calibri"/>
                <a:sym typeface="Calibri"/>
              </a:rPr>
              <a:t> </a:t>
            </a:r>
            <a:r>
              <a:rPr lang="en-US" sz="1200" b="0" i="0" u="none" strike="noStrike" cap="none" dirty="0" err="1">
                <a:solidFill>
                  <a:schemeClr val="dk1"/>
                </a:solidFill>
                <a:effectLst/>
                <a:latin typeface="Calibri"/>
                <a:ea typeface="Calibri"/>
                <a:cs typeface="Calibri"/>
                <a:sym typeface="Calibri"/>
              </a:rPr>
              <a:t>ideja</a:t>
            </a:r>
            <a:r>
              <a:rPr lang="en-US" sz="1200" b="0" i="0" u="none" strike="noStrike" cap="none" dirty="0">
                <a:solidFill>
                  <a:schemeClr val="dk1"/>
                </a:solidFill>
                <a:effectLst/>
                <a:latin typeface="Calibri"/>
                <a:ea typeface="Calibri"/>
                <a:cs typeface="Calibri"/>
                <a:sym typeface="Calibri"/>
              </a:rPr>
              <a:t>, bez </a:t>
            </a:r>
            <a:r>
              <a:rPr lang="en-US" sz="1200" b="0" i="0" u="none" strike="noStrike" cap="none" dirty="0" err="1">
                <a:solidFill>
                  <a:schemeClr val="dk1"/>
                </a:solidFill>
                <a:effectLst/>
                <a:latin typeface="Calibri"/>
                <a:ea typeface="Calibri"/>
                <a:cs typeface="Calibri"/>
                <a:sym typeface="Calibri"/>
              </a:rPr>
              <a:t>osuđivanja</a:t>
            </a:r>
            <a:r>
              <a:rPr lang="en-US" sz="1200" b="0" i="0" u="none" strike="noStrike" cap="none" dirty="0">
                <a:solidFill>
                  <a:schemeClr val="dk1"/>
                </a:solidFill>
                <a:effectLst/>
                <a:latin typeface="Calibri"/>
                <a:ea typeface="Calibri"/>
                <a:cs typeface="Calibri"/>
                <a:sym typeface="Calibri"/>
              </a:rPr>
              <a:t> </a:t>
            </a:r>
            <a:r>
              <a:rPr lang="en-US" sz="1200" b="0" i="0" u="none" strike="noStrike" cap="none" dirty="0" err="1">
                <a:solidFill>
                  <a:schemeClr val="dk1"/>
                </a:solidFill>
                <a:effectLst/>
                <a:latin typeface="Calibri"/>
                <a:ea typeface="Calibri"/>
                <a:cs typeface="Calibri"/>
                <a:sym typeface="Calibri"/>
              </a:rPr>
              <a:t>ili</a:t>
            </a:r>
            <a:r>
              <a:rPr lang="en-US" sz="1200" b="0" i="0" u="none" strike="noStrike" cap="none" dirty="0">
                <a:solidFill>
                  <a:schemeClr val="dk1"/>
                </a:solidFill>
                <a:effectLst/>
                <a:latin typeface="Calibri"/>
                <a:ea typeface="Calibri"/>
                <a:cs typeface="Calibri"/>
                <a:sym typeface="Calibri"/>
              </a:rPr>
              <a:t> </a:t>
            </a:r>
            <a:r>
              <a:rPr lang="en-US" sz="1200" b="0" i="0" u="none" strike="noStrike" cap="none" dirty="0" err="1">
                <a:solidFill>
                  <a:schemeClr val="dk1"/>
                </a:solidFill>
                <a:effectLst/>
                <a:latin typeface="Calibri"/>
                <a:ea typeface="Calibri"/>
                <a:cs typeface="Calibri"/>
                <a:sym typeface="Calibri"/>
              </a:rPr>
              <a:t>podsmijavanja</a:t>
            </a:r>
            <a:r>
              <a:rPr lang="en-US" sz="1200" b="0" i="0" u="none" strike="noStrike" cap="none" dirty="0">
                <a:solidFill>
                  <a:schemeClr val="dk1"/>
                </a:solidFill>
                <a:effectLst/>
                <a:latin typeface="Calibri"/>
                <a:ea typeface="Calibri"/>
                <a:cs typeface="Calibri"/>
                <a:sym typeface="Calibri"/>
              </a:rPr>
              <a:t>.</a:t>
            </a:r>
          </a:p>
          <a:p>
            <a:pPr marL="457200" lvl="0" indent="-139700" algn="l" rtl="0">
              <a:lnSpc>
                <a:spcPct val="100000"/>
              </a:lnSpc>
              <a:spcBef>
                <a:spcPts val="0"/>
              </a:spcBef>
              <a:spcAft>
                <a:spcPts val="0"/>
              </a:spcAft>
              <a:buSzPts val="1400"/>
              <a:buFont typeface="Arial"/>
              <a:buNone/>
            </a:pPr>
            <a:endParaRPr dirty="0"/>
          </a:p>
          <a:p>
            <a:pPr marL="228600" lvl="0" indent="0" algn="l" rtl="0">
              <a:lnSpc>
                <a:spcPct val="100000"/>
              </a:lnSpc>
              <a:spcBef>
                <a:spcPts val="0"/>
              </a:spcBef>
              <a:spcAft>
                <a:spcPts val="0"/>
              </a:spcAft>
              <a:buSzPts val="1400"/>
              <a:buFont typeface="Arial"/>
              <a:buNone/>
            </a:pPr>
            <a:r>
              <a:rPr lang="hr" dirty="0"/>
              <a:t>Korak 2:</a:t>
            </a:r>
            <a:endParaRPr dirty="0"/>
          </a:p>
          <a:p>
            <a:pPr marL="228600" lvl="0" indent="0" algn="l" rtl="0">
              <a:lnSpc>
                <a:spcPct val="100000"/>
              </a:lnSpc>
              <a:spcBef>
                <a:spcPts val="0"/>
              </a:spcBef>
              <a:spcAft>
                <a:spcPts val="0"/>
              </a:spcAft>
              <a:buSzPts val="1400"/>
              <a:buFont typeface="Arial"/>
              <a:buNone/>
            </a:pPr>
            <a:r>
              <a:rPr lang="hr" dirty="0"/>
              <a:t>Svaki od vas će odgovoriti na pitanje: </a:t>
            </a:r>
            <a:br>
              <a:rPr lang="en-US" dirty="0"/>
            </a:br>
            <a:r>
              <a:rPr lang="hr" i="1" dirty="0"/>
              <a:t>„Koji su ključni izazovi ili snage u načinu na koji se informatika trenutno poučava u vašoj zemlji?“</a:t>
            </a:r>
            <a:endParaRPr dirty="0"/>
          </a:p>
          <a:p>
            <a:pPr marL="228600" lvl="0" indent="0" algn="l" rtl="0">
              <a:lnSpc>
                <a:spcPct val="100000"/>
              </a:lnSpc>
              <a:spcBef>
                <a:spcPts val="0"/>
              </a:spcBef>
              <a:spcAft>
                <a:spcPts val="0"/>
              </a:spcAft>
              <a:buSzPts val="1400"/>
              <a:buFont typeface="Arial"/>
              <a:buNone/>
            </a:pPr>
            <a:r>
              <a:rPr lang="hr" dirty="0"/>
              <a:t>Svaki od vas govori jednom - samo 30 sekundi. Nema komentara, pitanja ili rasprava u ovom trenutku - samo slušanje.</a:t>
            </a:r>
            <a:endParaRPr i="1" dirty="0"/>
          </a:p>
          <a:p>
            <a:pPr marL="228600" lvl="0" indent="0" algn="l" rtl="0">
              <a:lnSpc>
                <a:spcPct val="100000"/>
              </a:lnSpc>
              <a:spcBef>
                <a:spcPts val="0"/>
              </a:spcBef>
              <a:spcAft>
                <a:spcPts val="0"/>
              </a:spcAft>
              <a:buSzPts val="1400"/>
              <a:buFont typeface="Arial"/>
              <a:buNone/>
            </a:pPr>
            <a:endParaRPr i="1" dirty="0"/>
          </a:p>
          <a:p>
            <a:pPr marL="228600" lvl="0" indent="0" algn="l" rtl="0">
              <a:lnSpc>
                <a:spcPct val="100000"/>
              </a:lnSpc>
              <a:spcBef>
                <a:spcPts val="0"/>
              </a:spcBef>
              <a:spcAft>
                <a:spcPts val="0"/>
              </a:spcAft>
              <a:buSzPts val="1400"/>
              <a:buFont typeface="Arial"/>
              <a:buNone/>
            </a:pPr>
            <a:r>
              <a:rPr lang="hr" b="0" i="0" dirty="0"/>
              <a:t>Korak 3:</a:t>
            </a:r>
            <a:endParaRPr dirty="0"/>
          </a:p>
          <a:p>
            <a:pPr marL="228600" lvl="0" indent="0" algn="l" rtl="0">
              <a:lnSpc>
                <a:spcPct val="100000"/>
              </a:lnSpc>
              <a:spcBef>
                <a:spcPts val="0"/>
              </a:spcBef>
              <a:spcAft>
                <a:spcPts val="0"/>
              </a:spcAft>
              <a:buSzPts val="1400"/>
              <a:buFont typeface="Arial"/>
              <a:buNone/>
            </a:pPr>
            <a:r>
              <a:rPr lang="hr" dirty="0"/>
              <a:t>Nakon što su svi podijelili svoje ideje, odvojite pet minuta da pregledate prikupljene ideje. Koje zajedničke teme primjećujete? Osmislite 2-3 zajednička uvida i jasno ih zapišite – to će nam pomoći da bolje razumijemo situaciju.</a:t>
            </a:r>
            <a:endParaRPr dirty="0"/>
          </a:p>
          <a:p>
            <a:pPr marL="228600" lvl="0" indent="0" algn="l" rtl="0">
              <a:lnSpc>
                <a:spcPct val="100000"/>
              </a:lnSpc>
              <a:spcBef>
                <a:spcPts val="0"/>
              </a:spcBef>
              <a:spcAft>
                <a:spcPts val="0"/>
              </a:spcAft>
              <a:buSzPts val="1400"/>
              <a:buFont typeface="Arial"/>
              <a:buNone/>
            </a:pPr>
            <a:endParaRPr b="0" i="0" dirty="0"/>
          </a:p>
          <a:p>
            <a:pPr marL="228600" marR="0" lvl="0" indent="0" algn="l" rtl="0">
              <a:lnSpc>
                <a:spcPct val="100000"/>
              </a:lnSpc>
              <a:spcBef>
                <a:spcPts val="0"/>
              </a:spcBef>
              <a:spcAft>
                <a:spcPts val="0"/>
              </a:spcAft>
              <a:buClr>
                <a:srgbClr val="000000"/>
              </a:buClr>
              <a:buSzPts val="1400"/>
              <a:buFont typeface="Arial"/>
              <a:buNone/>
            </a:pPr>
            <a:r>
              <a:rPr lang="hr" b="0" i="0" dirty="0"/>
              <a:t>Korak 4: </a:t>
            </a:r>
            <a:br>
              <a:rPr lang="en-US" b="0" i="0" dirty="0"/>
            </a:br>
            <a:r>
              <a:rPr lang="hr" dirty="0"/>
              <a:t>Svaka grupa imat će jednu minutu da podijeli svoje najbolje ideje s ostalima. Odaberite jednu osobu koja će ih predstaviti u ime grupe.</a:t>
            </a:r>
            <a:endParaRPr dirty="0"/>
          </a:p>
          <a:p>
            <a:pPr marL="228600" lvl="0" indent="0" algn="l" rtl="0">
              <a:lnSpc>
                <a:spcPct val="100000"/>
              </a:lnSpc>
              <a:spcBef>
                <a:spcPts val="0"/>
              </a:spcBef>
              <a:spcAft>
                <a:spcPts val="0"/>
              </a:spcAft>
              <a:buSzPts val="1400"/>
              <a:buFont typeface="Arial"/>
              <a:buNone/>
            </a:pPr>
            <a:endParaRPr b="0" i="0" dirty="0"/>
          </a:p>
          <a:p>
            <a:pPr marL="228600" lvl="0" indent="0" algn="l" rtl="0">
              <a:lnSpc>
                <a:spcPct val="100000"/>
              </a:lnSpc>
              <a:spcBef>
                <a:spcPts val="0"/>
              </a:spcBef>
              <a:spcAft>
                <a:spcPts val="0"/>
              </a:spcAft>
              <a:buSzPts val="1400"/>
              <a:buFont typeface="Arial"/>
              <a:buNone/>
            </a:pPr>
            <a:endParaRPr dirty="0"/>
          </a:p>
          <a:p>
            <a:pPr marL="457200" marR="0" lvl="0" indent="-228600" algn="l" rtl="0">
              <a:lnSpc>
                <a:spcPct val="100000"/>
              </a:lnSpc>
              <a:spcBef>
                <a:spcPts val="0"/>
              </a:spcBef>
              <a:spcAft>
                <a:spcPts val="0"/>
              </a:spcAft>
              <a:buClr>
                <a:srgbClr val="000000"/>
              </a:buClr>
              <a:buSzPts val="1400"/>
              <a:buFont typeface="Arial"/>
              <a:buNone/>
            </a:pPr>
            <a:endParaRPr dirty="0"/>
          </a:p>
        </p:txBody>
      </p:sp>
      <p:sp>
        <p:nvSpPr>
          <p:cNvPr id="167" name="Google Shape;167;p14: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chemeClr val="dk1"/>
                </a:solidFill>
                <a:latin typeface="Calibri"/>
                <a:ea typeface="Calibri"/>
                <a:cs typeface="Calibri"/>
                <a:sym typeface="Calibri"/>
              </a:rPr>
              <a:t>15</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1"/>
        <p:cNvGrpSpPr/>
        <p:nvPr/>
      </p:nvGrpSpPr>
      <p:grpSpPr>
        <a:xfrm>
          <a:off x="0" y="0"/>
          <a:ext cx="0" cy="0"/>
          <a:chOff x="0" y="0"/>
          <a:chExt cx="0" cy="0"/>
        </a:xfrm>
      </p:grpSpPr>
      <p:sp>
        <p:nvSpPr>
          <p:cNvPr id="172" name="Google Shape;172;p19: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73" name="Google Shape;173;p1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6"/>
        <p:cNvGrpSpPr/>
        <p:nvPr/>
      </p:nvGrpSpPr>
      <p:grpSpPr>
        <a:xfrm>
          <a:off x="0" y="0"/>
          <a:ext cx="0" cy="0"/>
          <a:chOff x="0" y="0"/>
          <a:chExt cx="0" cy="0"/>
        </a:xfrm>
      </p:grpSpPr>
      <p:sp>
        <p:nvSpPr>
          <p:cNvPr id="177" name="Google Shape;177;p2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78" name="Google Shape;178;p2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457200" marR="0" lvl="0" indent="-228600" algn="l" rtl="0">
              <a:lnSpc>
                <a:spcPct val="100000"/>
              </a:lnSpc>
              <a:spcBef>
                <a:spcPts val="0"/>
              </a:spcBef>
              <a:spcAft>
                <a:spcPts val="0"/>
              </a:spcAft>
              <a:buClr>
                <a:srgbClr val="000000"/>
              </a:buClr>
              <a:buSzPts val="1400"/>
              <a:buFont typeface="Arial"/>
              <a:buNone/>
            </a:pPr>
            <a:r>
              <a:rPr lang="hr" sz="1800" dirty="0"/>
              <a:t>Prilikom korištenja metode Jigsaw u praksi, mogli biste prepoznati ove probleme:</a:t>
            </a:r>
            <a:endParaRPr dirty="0"/>
          </a:p>
          <a:p>
            <a:pPr marL="457200" marR="0" lvl="0" indent="-228600" algn="l" rtl="0">
              <a:lnSpc>
                <a:spcPct val="100000"/>
              </a:lnSpc>
              <a:spcBef>
                <a:spcPts val="0"/>
              </a:spcBef>
              <a:spcAft>
                <a:spcPts val="0"/>
              </a:spcAft>
              <a:buClr>
                <a:srgbClr val="000000"/>
              </a:buClr>
              <a:buSzPts val="1400"/>
              <a:buFont typeface="Arial"/>
              <a:buNone/>
            </a:pPr>
            <a:endParaRPr sz="1800" b="1" dirty="0"/>
          </a:p>
          <a:p>
            <a:pPr marL="457200" marR="0" lvl="0" indent="-228600" algn="l" rtl="0">
              <a:lnSpc>
                <a:spcPct val="100000"/>
              </a:lnSpc>
              <a:spcBef>
                <a:spcPts val="0"/>
              </a:spcBef>
              <a:spcAft>
                <a:spcPts val="0"/>
              </a:spcAft>
              <a:buClr>
                <a:srgbClr val="000000"/>
              </a:buClr>
              <a:buSzPts val="1400"/>
              <a:buFont typeface="Arial"/>
              <a:buNone/>
            </a:pPr>
            <a:r>
              <a:rPr lang="hr" sz="1800" b="1" dirty="0"/>
              <a:t>Nejednako sudjelovanje </a:t>
            </a:r>
            <a:r>
              <a:rPr lang="hr" sz="1800" dirty="0"/>
              <a:t>– jedan ili dva glasa dominiraju, a tiši učenici ostaju vani.</a:t>
            </a:r>
            <a:endParaRPr dirty="0"/>
          </a:p>
          <a:p>
            <a:pPr marL="457200" marR="0" lvl="0" indent="-228600" algn="l" rtl="0">
              <a:lnSpc>
                <a:spcPct val="100000"/>
              </a:lnSpc>
              <a:spcBef>
                <a:spcPts val="0"/>
              </a:spcBef>
              <a:spcAft>
                <a:spcPts val="0"/>
              </a:spcAft>
              <a:buClr>
                <a:srgbClr val="000000"/>
              </a:buClr>
              <a:buSzPts val="1400"/>
              <a:buFont typeface="Arial"/>
              <a:buNone/>
            </a:pPr>
            <a:r>
              <a:rPr lang="hr" sz="1800" b="1" dirty="0"/>
              <a:t>Prekoračenje vremena </a:t>
            </a:r>
            <a:r>
              <a:rPr lang="hr" sz="1800" dirty="0"/>
              <a:t>– posebno u ekspertnoj ili sintetičkoj fazi, ako nitko ne prati situaciju.</a:t>
            </a:r>
            <a:endParaRPr dirty="0"/>
          </a:p>
          <a:p>
            <a:pPr marL="457200" marR="0" lvl="0" indent="-228600" algn="l" rtl="0">
              <a:lnSpc>
                <a:spcPct val="100000"/>
              </a:lnSpc>
              <a:spcBef>
                <a:spcPts val="0"/>
              </a:spcBef>
              <a:spcAft>
                <a:spcPts val="0"/>
              </a:spcAft>
              <a:buClr>
                <a:srgbClr val="000000"/>
              </a:buClr>
              <a:buSzPts val="1400"/>
              <a:buFont typeface="Arial"/>
              <a:buNone/>
            </a:pPr>
            <a:r>
              <a:rPr lang="hr" sz="1800" b="1" dirty="0"/>
              <a:t>Površna sinteza </a:t>
            </a:r>
            <a:r>
              <a:rPr lang="hr" sz="1800" dirty="0"/>
              <a:t>– grupe često samo spajaju ideje svih bez stvaranja jasne, jedinstvene poruke.</a:t>
            </a:r>
            <a:endParaRPr dirty="0"/>
          </a:p>
          <a:p>
            <a:pPr marL="457200" marR="0" lvl="0" indent="-228600" algn="l" rtl="0">
              <a:lnSpc>
                <a:spcPct val="100000"/>
              </a:lnSpc>
              <a:spcBef>
                <a:spcPts val="0"/>
              </a:spcBef>
              <a:spcAft>
                <a:spcPts val="0"/>
              </a:spcAft>
              <a:buClr>
                <a:srgbClr val="000000"/>
              </a:buClr>
              <a:buSzPts val="1400"/>
              <a:buFont typeface="Arial"/>
              <a:buNone/>
            </a:pPr>
            <a:endParaRPr sz="1800" dirty="0">
              <a:latin typeface="Calibri"/>
              <a:ea typeface="Calibri"/>
              <a:cs typeface="Calibri"/>
              <a:sym typeface="Calibri"/>
            </a:endParaRPr>
          </a:p>
          <a:p>
            <a:pPr marL="457200" marR="0" lvl="0" indent="-228600" algn="l" rtl="0">
              <a:lnSpc>
                <a:spcPct val="100000"/>
              </a:lnSpc>
              <a:spcBef>
                <a:spcPts val="0"/>
              </a:spcBef>
              <a:spcAft>
                <a:spcPts val="0"/>
              </a:spcAft>
              <a:buClr>
                <a:srgbClr val="000000"/>
              </a:buClr>
              <a:buSzPts val="1400"/>
              <a:buFont typeface="Arial"/>
              <a:buNone/>
            </a:pPr>
            <a:r>
              <a:rPr lang="hr" sz="1800" dirty="0">
                <a:latin typeface="Calibri"/>
                <a:ea typeface="Calibri"/>
                <a:cs typeface="Calibri"/>
                <a:sym typeface="Calibri"/>
              </a:rPr>
              <a:t>Prilikom pilotiranja u Grčkoj, učitelji su preskočili stručnu fazu, što je dovelo do površnih rezultata. Rješenje: Treneri moraju modelirati proces - pokazati lošu sintezu (npr. kopirane ideje) naspram dobre (integrirani uvidi). Citirajte Aronsonov nalaz: 'Slagalica ne uspijeva bez strukture' (2011.). Razumljivo je da su konstruktivna sinteza uvida i spajanje ideja najvažniji u slučaju JIGSAW metode.</a:t>
            </a:r>
            <a:endParaRPr dirty="0"/>
          </a:p>
          <a:p>
            <a:pPr marL="457200" marR="0" lvl="0" indent="-228600" algn="l" rtl="0">
              <a:lnSpc>
                <a:spcPct val="100000"/>
              </a:lnSpc>
              <a:spcBef>
                <a:spcPts val="0"/>
              </a:spcBef>
              <a:spcAft>
                <a:spcPts val="0"/>
              </a:spcAft>
              <a:buClr>
                <a:srgbClr val="000000"/>
              </a:buClr>
              <a:buSzPts val="1400"/>
              <a:buFont typeface="Arial"/>
              <a:buNone/>
            </a:pPr>
            <a:endParaRPr sz="1800" dirty="0">
              <a:latin typeface="Calibri"/>
              <a:ea typeface="Calibri"/>
              <a:cs typeface="Calibri"/>
              <a:sym typeface="Calibri"/>
            </a:endParaRPr>
          </a:p>
          <a:p>
            <a:pPr marL="457200" marR="0" lvl="0" indent="-228600" algn="l" rtl="0">
              <a:lnSpc>
                <a:spcPct val="100000"/>
              </a:lnSpc>
              <a:spcBef>
                <a:spcPts val="0"/>
              </a:spcBef>
              <a:spcAft>
                <a:spcPts val="0"/>
              </a:spcAft>
              <a:buClr>
                <a:srgbClr val="000000"/>
              </a:buClr>
              <a:buSzPts val="1400"/>
              <a:buFont typeface="Arial"/>
              <a:buNone/>
            </a:pPr>
            <a:r>
              <a:rPr lang="hr" sz="1800" dirty="0">
                <a:latin typeface="Calibri"/>
                <a:ea typeface="Calibri"/>
                <a:cs typeface="Calibri"/>
                <a:sym typeface="Calibri"/>
              </a:rPr>
              <a:t>Možete li smisliti načine za prevladavanje ovih izazova? (Brainstorming)</a:t>
            </a:r>
            <a:endParaRPr sz="1800" dirty="0">
              <a:latin typeface="Calibri"/>
              <a:ea typeface="Calibri"/>
              <a:cs typeface="Calibri"/>
              <a:sym typeface="Calibri"/>
            </a:endParaRPr>
          </a:p>
          <a:p>
            <a:pPr marL="457200" marR="0" lvl="0" indent="-228600" algn="l" rtl="0">
              <a:lnSpc>
                <a:spcPct val="100000"/>
              </a:lnSpc>
              <a:spcBef>
                <a:spcPts val="0"/>
              </a:spcBef>
              <a:spcAft>
                <a:spcPts val="0"/>
              </a:spcAft>
              <a:buClr>
                <a:srgbClr val="000000"/>
              </a:buClr>
              <a:buSzPts val="1400"/>
              <a:buFont typeface="Arial"/>
              <a:buNone/>
            </a:pPr>
            <a:endParaRPr dirty="0"/>
          </a:p>
        </p:txBody>
      </p:sp>
      <p:sp>
        <p:nvSpPr>
          <p:cNvPr id="179" name="Google Shape;179;p23: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chemeClr val="dk1"/>
                </a:solidFill>
                <a:latin typeface="Calibri"/>
                <a:ea typeface="Calibri"/>
                <a:cs typeface="Calibri"/>
                <a:sym typeface="Calibri"/>
              </a:rPr>
              <a:t>17</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4"/>
        <p:cNvGrpSpPr/>
        <p:nvPr/>
      </p:nvGrpSpPr>
      <p:grpSpPr>
        <a:xfrm>
          <a:off x="0" y="0"/>
          <a:ext cx="0" cy="0"/>
          <a:chOff x="0" y="0"/>
          <a:chExt cx="0" cy="0"/>
        </a:xfrm>
      </p:grpSpPr>
      <p:sp>
        <p:nvSpPr>
          <p:cNvPr id="185" name="Google Shape;185;p2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86" name="Google Shape;186;p2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457200" marR="0" lvl="0" indent="-228600" algn="l" rtl="0">
              <a:lnSpc>
                <a:spcPct val="100000"/>
              </a:lnSpc>
              <a:spcBef>
                <a:spcPts val="0"/>
              </a:spcBef>
              <a:spcAft>
                <a:spcPts val="0"/>
              </a:spcAft>
              <a:buClr>
                <a:srgbClr val="000000"/>
              </a:buClr>
              <a:buSzPts val="1400"/>
              <a:buFont typeface="Arial"/>
              <a:buNone/>
            </a:pPr>
            <a:endParaRPr/>
          </a:p>
        </p:txBody>
      </p:sp>
      <p:sp>
        <p:nvSpPr>
          <p:cNvPr id="187" name="Google Shape;187;p25: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chemeClr val="dk1"/>
                </a:solidFill>
                <a:latin typeface="Calibri"/>
                <a:ea typeface="Calibri"/>
                <a:cs typeface="Calibri"/>
                <a:sym typeface="Calibri"/>
              </a:rPr>
              <a:t>18</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1"/>
        <p:cNvGrpSpPr/>
        <p:nvPr/>
      </p:nvGrpSpPr>
      <p:grpSpPr>
        <a:xfrm>
          <a:off x="0" y="0"/>
          <a:ext cx="0" cy="0"/>
          <a:chOff x="0" y="0"/>
          <a:chExt cx="0" cy="0"/>
        </a:xfrm>
      </p:grpSpPr>
      <p:sp>
        <p:nvSpPr>
          <p:cNvPr id="192" name="Google Shape;192;p29: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93" name="Google Shape;193;p2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4"/>
        <p:cNvGrpSpPr/>
        <p:nvPr/>
      </p:nvGrpSpPr>
      <p:grpSpPr>
        <a:xfrm>
          <a:off x="0" y="0"/>
          <a:ext cx="0" cy="0"/>
          <a:chOff x="0" y="0"/>
          <a:chExt cx="0" cy="0"/>
        </a:xfrm>
      </p:grpSpPr>
      <p:sp>
        <p:nvSpPr>
          <p:cNvPr id="65" name="Google Shape;65;p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66" name="Google Shape;66;p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6"/>
        <p:cNvGrpSpPr/>
        <p:nvPr/>
      </p:nvGrpSpPr>
      <p:grpSpPr>
        <a:xfrm>
          <a:off x="0" y="0"/>
          <a:ext cx="0" cy="0"/>
          <a:chOff x="0" y="0"/>
          <a:chExt cx="0" cy="0"/>
        </a:xfrm>
      </p:grpSpPr>
      <p:sp>
        <p:nvSpPr>
          <p:cNvPr id="197" name="Google Shape;197;p2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98" name="Google Shape;198;p26: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457200" marR="0" lvl="0" indent="-228600" algn="l" rtl="0">
              <a:lnSpc>
                <a:spcPct val="100000"/>
              </a:lnSpc>
              <a:spcBef>
                <a:spcPts val="0"/>
              </a:spcBef>
              <a:spcAft>
                <a:spcPts val="0"/>
              </a:spcAft>
              <a:buClr>
                <a:srgbClr val="000000"/>
              </a:buClr>
              <a:buSzPts val="1400"/>
              <a:buFont typeface="Arial"/>
              <a:buNone/>
            </a:pPr>
            <a:r>
              <a:rPr lang="hr" dirty="0"/>
              <a:t>Prvi </a:t>
            </a:r>
            <a:r>
              <a:rPr lang="hr" b="1" dirty="0"/>
              <a:t>izazov </a:t>
            </a:r>
            <a:r>
              <a:rPr lang="hr" dirty="0"/>
              <a:t>su </a:t>
            </a:r>
            <a:r>
              <a:rPr lang="hr" b="1" dirty="0"/>
              <a:t>repetitivne ideje </a:t>
            </a:r>
            <a:r>
              <a:rPr lang="hr" dirty="0"/>
              <a:t>. Kada jedna osoba podijeli, sljedeća može samo ponoviti ili malo preformulirati istu misao. To ograničava originalnost.</a:t>
            </a:r>
            <a:endParaRPr dirty="0"/>
          </a:p>
          <a:p>
            <a:pPr marL="457200" marR="0" lvl="0" indent="-228600" algn="l" rtl="0">
              <a:lnSpc>
                <a:spcPct val="100000"/>
              </a:lnSpc>
              <a:spcBef>
                <a:spcPts val="0"/>
              </a:spcBef>
              <a:spcAft>
                <a:spcPts val="0"/>
              </a:spcAft>
              <a:buClr>
                <a:srgbClr val="000000"/>
              </a:buClr>
              <a:buSzPts val="1400"/>
              <a:buFont typeface="Arial"/>
              <a:buNone/>
            </a:pPr>
            <a:r>
              <a:rPr lang="hr" dirty="0"/>
              <a:t>Drugi je </a:t>
            </a:r>
            <a:r>
              <a:rPr lang="hr" b="1" dirty="0"/>
              <a:t>vremenski pritisak </a:t>
            </a:r>
            <a:r>
              <a:rPr lang="hr" dirty="0"/>
              <a:t>. Davanje samo 30 sekundi po osobi može dovesti do tjeskobe - neki se ukoče, drugi brbljaju.</a:t>
            </a:r>
            <a:endParaRPr dirty="0"/>
          </a:p>
          <a:p>
            <a:pPr marL="457200" marR="0" lvl="0" indent="-228600" algn="l" rtl="0">
              <a:lnSpc>
                <a:spcPct val="100000"/>
              </a:lnSpc>
              <a:spcBef>
                <a:spcPts val="0"/>
              </a:spcBef>
              <a:spcAft>
                <a:spcPts val="0"/>
              </a:spcAft>
              <a:buClr>
                <a:srgbClr val="000000"/>
              </a:buClr>
              <a:buSzPts val="1400"/>
              <a:buFont typeface="Arial"/>
              <a:buNone/>
            </a:pPr>
            <a:r>
              <a:rPr lang="hr" dirty="0"/>
              <a:t>A tu su i </a:t>
            </a:r>
            <a:r>
              <a:rPr lang="hr" b="1" dirty="0"/>
              <a:t>dominantne osobnosti </a:t>
            </a:r>
            <a:r>
              <a:rPr lang="hr" dirty="0"/>
              <a:t>. Čak i u strukturiranoj metodi poput RoundRobina, neki ljudi govore dulje, prekidaju ili previše utječu na ton.</a:t>
            </a:r>
            <a:endParaRPr dirty="0"/>
          </a:p>
          <a:p>
            <a:pPr marL="457200" marR="0" lvl="0" indent="-228600" algn="l" rtl="0">
              <a:lnSpc>
                <a:spcPct val="100000"/>
              </a:lnSpc>
              <a:spcBef>
                <a:spcPts val="0"/>
              </a:spcBef>
              <a:spcAft>
                <a:spcPts val="0"/>
              </a:spcAft>
              <a:buClr>
                <a:srgbClr val="000000"/>
              </a:buClr>
              <a:buSzPts val="1400"/>
              <a:buFont typeface="Arial"/>
              <a:buNone/>
            </a:pPr>
            <a:endParaRPr dirty="0"/>
          </a:p>
          <a:p>
            <a:pPr marL="457200" marR="0" lvl="0" indent="-228600" algn="l" rtl="0">
              <a:lnSpc>
                <a:spcPct val="100000"/>
              </a:lnSpc>
              <a:spcBef>
                <a:spcPts val="0"/>
              </a:spcBef>
              <a:spcAft>
                <a:spcPts val="0"/>
              </a:spcAft>
              <a:buClr>
                <a:srgbClr val="000000"/>
              </a:buClr>
              <a:buSzPts val="1400"/>
              <a:buFont typeface="Arial"/>
              <a:buNone/>
            </a:pPr>
            <a:endParaRPr dirty="0"/>
          </a:p>
          <a:p>
            <a:pPr marL="457200" marR="0" lvl="0" indent="-228600" algn="l" rtl="0">
              <a:lnSpc>
                <a:spcPct val="100000"/>
              </a:lnSpc>
              <a:spcBef>
                <a:spcPts val="0"/>
              </a:spcBef>
              <a:spcAft>
                <a:spcPts val="0"/>
              </a:spcAft>
              <a:buClr>
                <a:srgbClr val="000000"/>
              </a:buClr>
              <a:buSzPts val="1400"/>
              <a:buFont typeface="Arial"/>
              <a:buNone/>
            </a:pPr>
            <a:r>
              <a:rPr lang="hr" dirty="0"/>
              <a:t>Možete li smisliti načine za prevladavanje ovih izazova?</a:t>
            </a:r>
            <a:endParaRPr dirty="0"/>
          </a:p>
          <a:p>
            <a:pPr marL="457200" marR="0" lvl="0" indent="-228600" algn="l" rtl="0">
              <a:lnSpc>
                <a:spcPct val="100000"/>
              </a:lnSpc>
              <a:spcBef>
                <a:spcPts val="0"/>
              </a:spcBef>
              <a:spcAft>
                <a:spcPts val="0"/>
              </a:spcAft>
              <a:buClr>
                <a:srgbClr val="000000"/>
              </a:buClr>
              <a:buSzPts val="1400"/>
              <a:buFont typeface="Arial"/>
              <a:buNone/>
            </a:pPr>
            <a:endParaRPr dirty="0"/>
          </a:p>
        </p:txBody>
      </p:sp>
      <p:sp>
        <p:nvSpPr>
          <p:cNvPr id="199" name="Google Shape;199;p26: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chemeClr val="dk1"/>
                </a:solidFill>
                <a:latin typeface="Calibri"/>
                <a:ea typeface="Calibri"/>
                <a:cs typeface="Calibri"/>
                <a:sym typeface="Calibri"/>
              </a:rPr>
              <a:t>20</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4"/>
        <p:cNvGrpSpPr/>
        <p:nvPr/>
      </p:nvGrpSpPr>
      <p:grpSpPr>
        <a:xfrm>
          <a:off x="0" y="0"/>
          <a:ext cx="0" cy="0"/>
          <a:chOff x="0" y="0"/>
          <a:chExt cx="0" cy="0"/>
        </a:xfrm>
      </p:grpSpPr>
      <p:sp>
        <p:nvSpPr>
          <p:cNvPr id="205" name="Google Shape;205;p3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06" name="Google Shape;206;p30: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457200" marR="0" lvl="0" indent="-228600" algn="l" rtl="0">
              <a:lnSpc>
                <a:spcPct val="100000"/>
              </a:lnSpc>
              <a:spcBef>
                <a:spcPts val="0"/>
              </a:spcBef>
              <a:spcAft>
                <a:spcPts val="0"/>
              </a:spcAft>
              <a:buClr>
                <a:srgbClr val="000000"/>
              </a:buClr>
              <a:buSzPts val="1400"/>
              <a:buFont typeface="Arial"/>
              <a:buNone/>
            </a:pPr>
            <a:r>
              <a:rPr lang="hr" dirty="0"/>
              <a:t>Budući da metoda RoundRobin uvelike ovisi o spajanju ideja, trebalo bi prevladati prepreku ponavljanja ideja. Dodjeljivanje podtema grupama moglo bi pružiti rješenje za ovaj problem. Paralelno s tim, s obzirom na to da treba osigurati jednako sudjelovanje, rješavanje izazova vremenskog pritiska je od najveće važnosti. Konačno, istraživanja su dokazala da dominantne osobnosti ne doprinose razvoju ideja. Stoga je ključno nasumično rasporediti govornike kako bi se izbjeglo da grupama upravlja autoritativan i dominantan pojedinac (Bambino, 2002).</a:t>
            </a:r>
            <a:endParaRPr dirty="0"/>
          </a:p>
        </p:txBody>
      </p:sp>
      <p:sp>
        <p:nvSpPr>
          <p:cNvPr id="207" name="Google Shape;207;p30: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chemeClr val="dk1"/>
                </a:solidFill>
                <a:latin typeface="Calibri"/>
                <a:ea typeface="Calibri"/>
                <a:cs typeface="Calibri"/>
                <a:sym typeface="Calibri"/>
              </a:rPr>
              <a:t>21</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1"/>
        <p:cNvGrpSpPr/>
        <p:nvPr/>
      </p:nvGrpSpPr>
      <p:grpSpPr>
        <a:xfrm>
          <a:off x="0" y="0"/>
          <a:ext cx="0" cy="0"/>
          <a:chOff x="0" y="0"/>
          <a:chExt cx="0" cy="0"/>
        </a:xfrm>
      </p:grpSpPr>
      <p:sp>
        <p:nvSpPr>
          <p:cNvPr id="212" name="Google Shape;212;p27: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100"/>
              <a:buNone/>
            </a:pPr>
            <a:endParaRPr/>
          </a:p>
        </p:txBody>
      </p:sp>
      <p:sp>
        <p:nvSpPr>
          <p:cNvPr id="213" name="Google Shape;213;p2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7"/>
        <p:cNvGrpSpPr/>
        <p:nvPr/>
      </p:nvGrpSpPr>
      <p:grpSpPr>
        <a:xfrm>
          <a:off x="0" y="0"/>
          <a:ext cx="0" cy="0"/>
          <a:chOff x="0" y="0"/>
          <a:chExt cx="0" cy="0"/>
        </a:xfrm>
      </p:grpSpPr>
      <p:sp>
        <p:nvSpPr>
          <p:cNvPr id="218" name="Google Shape;218;p2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19" name="Google Shape;219;p28: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457200" marR="0" lvl="0" indent="-228600" algn="l" rtl="0">
              <a:lnSpc>
                <a:spcPct val="100000"/>
              </a:lnSpc>
              <a:spcBef>
                <a:spcPts val="0"/>
              </a:spcBef>
              <a:spcAft>
                <a:spcPts val="0"/>
              </a:spcAft>
              <a:buClr>
                <a:srgbClr val="000000"/>
              </a:buClr>
              <a:buSzPts val="1400"/>
              <a:buFont typeface="Arial"/>
              <a:buNone/>
            </a:pPr>
            <a:endParaRPr/>
          </a:p>
        </p:txBody>
      </p:sp>
      <p:sp>
        <p:nvSpPr>
          <p:cNvPr id="220" name="Google Shape;220;p28: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chemeClr val="dk1"/>
                </a:solidFill>
                <a:latin typeface="Calibri"/>
                <a:ea typeface="Calibri"/>
                <a:cs typeface="Calibri"/>
                <a:sym typeface="Calibri"/>
              </a:rPr>
              <a:t>23</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4"/>
        <p:cNvGrpSpPr/>
        <p:nvPr/>
      </p:nvGrpSpPr>
      <p:grpSpPr>
        <a:xfrm>
          <a:off x="0" y="0"/>
          <a:ext cx="0" cy="0"/>
          <a:chOff x="0" y="0"/>
          <a:chExt cx="0" cy="0"/>
        </a:xfrm>
      </p:grpSpPr>
      <p:sp>
        <p:nvSpPr>
          <p:cNvPr id="225" name="Google Shape;225;p8: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dirty="0"/>
          </a:p>
        </p:txBody>
      </p:sp>
      <p:sp>
        <p:nvSpPr>
          <p:cNvPr id="226" name="Google Shape;226;p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0"/>
        <p:cNvGrpSpPr/>
        <p:nvPr/>
      </p:nvGrpSpPr>
      <p:grpSpPr>
        <a:xfrm>
          <a:off x="0" y="0"/>
          <a:ext cx="0" cy="0"/>
          <a:chOff x="0" y="0"/>
          <a:chExt cx="0" cy="0"/>
        </a:xfrm>
      </p:grpSpPr>
      <p:sp>
        <p:nvSpPr>
          <p:cNvPr id="241" name="Google Shape;241;p3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42" name="Google Shape;242;p3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0"/>
        <p:cNvGrpSpPr/>
        <p:nvPr/>
      </p:nvGrpSpPr>
      <p:grpSpPr>
        <a:xfrm>
          <a:off x="0" y="0"/>
          <a:ext cx="0" cy="0"/>
          <a:chOff x="0" y="0"/>
          <a:chExt cx="0" cy="0"/>
        </a:xfrm>
      </p:grpSpPr>
      <p:sp>
        <p:nvSpPr>
          <p:cNvPr id="71" name="Google Shape;71;p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72" name="Google Shape;72;p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6"/>
        <p:cNvGrpSpPr/>
        <p:nvPr/>
      </p:nvGrpSpPr>
      <p:grpSpPr>
        <a:xfrm>
          <a:off x="0" y="0"/>
          <a:ext cx="0" cy="0"/>
          <a:chOff x="0" y="0"/>
          <a:chExt cx="0" cy="0"/>
        </a:xfrm>
      </p:grpSpPr>
      <p:sp>
        <p:nvSpPr>
          <p:cNvPr id="77" name="Google Shape;77;p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78" name="Google Shape;78;p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2"/>
        <p:cNvGrpSpPr/>
        <p:nvPr/>
      </p:nvGrpSpPr>
      <p:grpSpPr>
        <a:xfrm>
          <a:off x="0" y="0"/>
          <a:ext cx="0" cy="0"/>
          <a:chOff x="0" y="0"/>
          <a:chExt cx="0" cy="0"/>
        </a:xfrm>
      </p:grpSpPr>
      <p:sp>
        <p:nvSpPr>
          <p:cNvPr id="83" name="Google Shape;83;p2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1200"/>
              </a:spcBef>
              <a:spcAft>
                <a:spcPts val="0"/>
              </a:spcAft>
              <a:buSzPts val="1400"/>
              <a:buNone/>
            </a:pPr>
            <a:endParaRPr/>
          </a:p>
        </p:txBody>
      </p:sp>
      <p:sp>
        <p:nvSpPr>
          <p:cNvPr id="84" name="Google Shape;84;p2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8"/>
        <p:cNvGrpSpPr/>
        <p:nvPr/>
      </p:nvGrpSpPr>
      <p:grpSpPr>
        <a:xfrm>
          <a:off x="0" y="0"/>
          <a:ext cx="0" cy="0"/>
          <a:chOff x="0" y="0"/>
          <a:chExt cx="0" cy="0"/>
        </a:xfrm>
      </p:grpSpPr>
      <p:sp>
        <p:nvSpPr>
          <p:cNvPr id="89" name="Google Shape;89;p6: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457200" lvl="0" indent="-228600" algn="l" rtl="0">
              <a:lnSpc>
                <a:spcPct val="100000"/>
              </a:lnSpc>
              <a:spcBef>
                <a:spcPts val="0"/>
              </a:spcBef>
              <a:spcAft>
                <a:spcPts val="0"/>
              </a:spcAft>
              <a:buSzPts val="1400"/>
              <a:buNone/>
            </a:pPr>
            <a:r>
              <a:rPr lang="hr" dirty="0"/>
              <a:t>Učenje nije samostalna aktivnost - najbolje se događa kada komuniciramo s drugima. To se temelji na socijalnom konstruktivizmu (Vigotski, 1978.), koji pokazuje da se učenje događa kroz dijalog, zajednička iskustva i suizgradnju značenja.</a:t>
            </a:r>
            <a:endParaRPr dirty="0"/>
          </a:p>
          <a:p>
            <a:pPr marL="457200" marR="0" lvl="0" indent="-228600" algn="l" rtl="0">
              <a:lnSpc>
                <a:spcPct val="100000"/>
              </a:lnSpc>
              <a:spcBef>
                <a:spcPts val="0"/>
              </a:spcBef>
              <a:spcAft>
                <a:spcPts val="0"/>
              </a:spcAft>
              <a:buClr>
                <a:srgbClr val="000000"/>
              </a:buClr>
              <a:buSzPts val="1400"/>
              <a:buFont typeface="Arial"/>
              <a:buNone/>
            </a:pPr>
            <a:endParaRPr dirty="0"/>
          </a:p>
          <a:p>
            <a:pPr marL="457200" marR="0" lvl="0" indent="-228600" algn="l" rtl="0">
              <a:lnSpc>
                <a:spcPct val="100000"/>
              </a:lnSpc>
              <a:spcBef>
                <a:spcPts val="0"/>
              </a:spcBef>
              <a:spcAft>
                <a:spcPts val="0"/>
              </a:spcAft>
              <a:buClr>
                <a:srgbClr val="000000"/>
              </a:buClr>
              <a:buSzPts val="1400"/>
              <a:buFont typeface="Arial"/>
              <a:buNone/>
            </a:pPr>
            <a:r>
              <a:rPr lang="hr" dirty="0"/>
              <a:t>Na ovom slajdu predstavljamo pet suradničkih strategija koje mogu podržati zajednički dizajn scenarija učenja. Evo kratkog pregleda svake od njih:</a:t>
            </a:r>
            <a:endParaRPr dirty="0"/>
          </a:p>
          <a:p>
            <a:pPr marL="457200" lvl="0" indent="-228600" algn="l" rtl="0">
              <a:lnSpc>
                <a:spcPct val="100000"/>
              </a:lnSpc>
              <a:spcBef>
                <a:spcPts val="0"/>
              </a:spcBef>
              <a:spcAft>
                <a:spcPts val="0"/>
              </a:spcAft>
              <a:buSzPts val="1400"/>
              <a:buFont typeface="Arial"/>
              <a:buChar char="•"/>
            </a:pPr>
            <a:r>
              <a:rPr lang="hr" b="1" dirty="0"/>
              <a:t>Metoda slagalice</a:t>
            </a:r>
            <a:r>
              <a:rPr lang="hr" dirty="0"/>
              <a:t>: Učitelji ili učenici postaju „stručnjaci“ za jedan dio teme, a zatim poučavaju svoje kolege.</a:t>
            </a:r>
            <a:endParaRPr dirty="0"/>
          </a:p>
          <a:p>
            <a:pPr marL="457200" lvl="0" indent="-228600" algn="l" rtl="0">
              <a:lnSpc>
                <a:spcPct val="100000"/>
              </a:lnSpc>
              <a:spcBef>
                <a:spcPts val="0"/>
              </a:spcBef>
              <a:spcAft>
                <a:spcPts val="0"/>
              </a:spcAft>
              <a:buSzPts val="1400"/>
              <a:buFont typeface="Arial"/>
              <a:buChar char="•"/>
            </a:pPr>
            <a:r>
              <a:rPr lang="hr" b="1" dirty="0"/>
              <a:t>Kružna brainstorming metoda</a:t>
            </a:r>
            <a:r>
              <a:rPr lang="hr" dirty="0"/>
              <a:t>: Svi naizmjence dijele ideje, osiguravajući da svi sudionici doprinesu.</a:t>
            </a:r>
            <a:endParaRPr dirty="0"/>
          </a:p>
          <a:p>
            <a:pPr marL="457200" lvl="0" indent="-228600" algn="l" rtl="0">
              <a:lnSpc>
                <a:spcPct val="100000"/>
              </a:lnSpc>
              <a:spcBef>
                <a:spcPts val="0"/>
              </a:spcBef>
              <a:spcAft>
                <a:spcPts val="0"/>
              </a:spcAft>
              <a:buSzPts val="1400"/>
              <a:buFont typeface="Arial"/>
              <a:buChar char="•"/>
            </a:pPr>
            <a:r>
              <a:rPr lang="hr" b="1" dirty="0"/>
              <a:t>Protokoli međusobnog ocjenjivanja</a:t>
            </a:r>
            <a:r>
              <a:rPr lang="hr" dirty="0"/>
              <a:t>: Timovi razmjenjuju svoje scenarije i daju jedni drugima strukturirane povratne informacije.</a:t>
            </a:r>
            <a:endParaRPr dirty="0"/>
          </a:p>
          <a:p>
            <a:pPr marL="457200" lvl="0" indent="-228600" algn="l" rtl="0">
              <a:lnSpc>
                <a:spcPct val="100000"/>
              </a:lnSpc>
              <a:spcBef>
                <a:spcPts val="0"/>
              </a:spcBef>
              <a:spcAft>
                <a:spcPts val="0"/>
              </a:spcAft>
              <a:buSzPts val="1400"/>
              <a:buFont typeface="Arial"/>
              <a:buChar char="•"/>
            </a:pPr>
            <a:r>
              <a:rPr lang="hr" b="1" dirty="0"/>
              <a:t>Zajedničko osmišljavanje scenarija </a:t>
            </a:r>
            <a:r>
              <a:rPr lang="hr" dirty="0"/>
              <a:t>: Sudionici zajedno izrađuju scenarije.</a:t>
            </a:r>
            <a:endParaRPr dirty="0"/>
          </a:p>
          <a:p>
            <a:pPr marL="457200" lvl="0" indent="-228600" algn="l" rtl="0">
              <a:lnSpc>
                <a:spcPct val="100000"/>
              </a:lnSpc>
              <a:spcBef>
                <a:spcPts val="0"/>
              </a:spcBef>
              <a:spcAft>
                <a:spcPts val="0"/>
              </a:spcAft>
              <a:buSzPts val="1400"/>
              <a:buFont typeface="Arial"/>
              <a:buChar char="•"/>
            </a:pPr>
            <a:r>
              <a:rPr lang="hr" b="1" dirty="0"/>
              <a:t>Izazovi i rješenja </a:t>
            </a:r>
            <a:r>
              <a:rPr lang="hr" dirty="0"/>
              <a:t>: Grupe identificiraju zajedničke prepreke (kao što su vrijeme, resursi ili razumijevanje) i zajedno rade na njihovom rješavanju.</a:t>
            </a:r>
            <a:endParaRPr dirty="0"/>
          </a:p>
          <a:p>
            <a:pPr marL="228600" lvl="0" indent="0" algn="l" rtl="0">
              <a:lnSpc>
                <a:spcPct val="100000"/>
              </a:lnSpc>
              <a:spcBef>
                <a:spcPts val="0"/>
              </a:spcBef>
              <a:spcAft>
                <a:spcPts val="0"/>
              </a:spcAft>
              <a:buSzPts val="1400"/>
              <a:buFont typeface="Arial"/>
              <a:buNone/>
            </a:pPr>
            <a:endParaRPr b="0" dirty="0"/>
          </a:p>
          <a:p>
            <a:pPr marL="228600" lvl="0" indent="0" algn="l" rtl="0">
              <a:lnSpc>
                <a:spcPct val="100000"/>
              </a:lnSpc>
              <a:spcBef>
                <a:spcPts val="0"/>
              </a:spcBef>
              <a:spcAft>
                <a:spcPts val="0"/>
              </a:spcAft>
              <a:buSzPts val="1400"/>
              <a:buFont typeface="Arial"/>
              <a:buNone/>
            </a:pPr>
            <a:r>
              <a:rPr lang="hr" b="0" dirty="0"/>
              <a:t>U ovoj jedinici usredotočit ćemo se na dvije ključne strategije:</a:t>
            </a:r>
            <a:endParaRPr dirty="0"/>
          </a:p>
          <a:p>
            <a:pPr marL="400050" lvl="0" indent="-171450" algn="l" rtl="0">
              <a:lnSpc>
                <a:spcPct val="100000"/>
              </a:lnSpc>
              <a:spcBef>
                <a:spcPts val="0"/>
              </a:spcBef>
              <a:spcAft>
                <a:spcPts val="0"/>
              </a:spcAft>
              <a:buSzPts val="1400"/>
              <a:buFont typeface="Arial"/>
              <a:buChar char="•"/>
            </a:pPr>
            <a:r>
              <a:rPr lang="hr" dirty="0"/>
              <a:t>Metoda slagalice</a:t>
            </a:r>
            <a:endParaRPr dirty="0"/>
          </a:p>
          <a:p>
            <a:pPr marL="400050" lvl="0" indent="-171450" algn="l" rtl="0">
              <a:lnSpc>
                <a:spcPct val="100000"/>
              </a:lnSpc>
              <a:spcBef>
                <a:spcPts val="0"/>
              </a:spcBef>
              <a:spcAft>
                <a:spcPts val="0"/>
              </a:spcAft>
              <a:buSzPts val="1400"/>
              <a:buFont typeface="Arial"/>
              <a:buChar char="•"/>
            </a:pPr>
            <a:r>
              <a:rPr lang="hr" dirty="0"/>
              <a:t>Kružni brainstorming</a:t>
            </a:r>
            <a:endParaRPr dirty="0"/>
          </a:p>
        </p:txBody>
      </p:sp>
      <p:sp>
        <p:nvSpPr>
          <p:cNvPr id="90" name="Google Shape;90;p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5"/>
        <p:cNvGrpSpPr/>
        <p:nvPr/>
      </p:nvGrpSpPr>
      <p:grpSpPr>
        <a:xfrm>
          <a:off x="0" y="0"/>
          <a:ext cx="0" cy="0"/>
          <a:chOff x="0" y="0"/>
          <a:chExt cx="0" cy="0"/>
        </a:xfrm>
      </p:grpSpPr>
      <p:sp>
        <p:nvSpPr>
          <p:cNvPr id="96" name="Google Shape;96;p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97" name="Google Shape;97;p7: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457200" marR="0" lvl="0" indent="-228600" algn="l" rtl="0">
              <a:lnSpc>
                <a:spcPct val="100000"/>
              </a:lnSpc>
              <a:spcBef>
                <a:spcPts val="0"/>
              </a:spcBef>
              <a:spcAft>
                <a:spcPts val="0"/>
              </a:spcAft>
              <a:buClr>
                <a:srgbClr val="000000"/>
              </a:buClr>
              <a:buSzPts val="1400"/>
              <a:buFont typeface="Arial"/>
              <a:buNone/>
            </a:pPr>
            <a:r>
              <a:rPr lang="hr" dirty="0"/>
              <a:t>Ovaj video predstavlja metodu slagalice (JIGSAW metodu).</a:t>
            </a:r>
            <a:endParaRPr dirty="0"/>
          </a:p>
          <a:p>
            <a:pPr marL="457200" marR="0" lvl="0" indent="-228600" algn="l" rtl="0">
              <a:lnSpc>
                <a:spcPct val="100000"/>
              </a:lnSpc>
              <a:spcBef>
                <a:spcPts val="0"/>
              </a:spcBef>
              <a:spcAft>
                <a:spcPts val="0"/>
              </a:spcAft>
              <a:buClr>
                <a:srgbClr val="000000"/>
              </a:buClr>
              <a:buSzPts val="1400"/>
              <a:buFont typeface="Arial"/>
              <a:buNone/>
            </a:pPr>
            <a:r>
              <a:rPr lang="hr" dirty="0"/>
              <a:t>Pogledajmo video, a zatim ćemo razgovarati o ovoj tehnici suradnje.</a:t>
            </a:r>
            <a:endParaRPr dirty="0"/>
          </a:p>
          <a:p>
            <a:pPr marL="457200" marR="0" lvl="0" indent="-228600" algn="l" rtl="0">
              <a:lnSpc>
                <a:spcPct val="100000"/>
              </a:lnSpc>
              <a:spcBef>
                <a:spcPts val="0"/>
              </a:spcBef>
              <a:spcAft>
                <a:spcPts val="0"/>
              </a:spcAft>
              <a:buClr>
                <a:srgbClr val="000000"/>
              </a:buClr>
              <a:buSzPts val="1400"/>
              <a:buFont typeface="Arial"/>
              <a:buNone/>
            </a:pPr>
            <a:r>
              <a:rPr lang="hr" dirty="0"/>
              <a:t>Važno je razumjeti kako svaki član grupe doprinosi konačnom uvidu.</a:t>
            </a:r>
            <a:endParaRPr dirty="0"/>
          </a:p>
        </p:txBody>
      </p:sp>
      <p:sp>
        <p:nvSpPr>
          <p:cNvPr id="98" name="Google Shape;98;p7: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chemeClr val="dk1"/>
                </a:solidFill>
                <a:latin typeface="Calibri"/>
                <a:ea typeface="Calibri"/>
                <a:cs typeface="Calibri"/>
                <a:sym typeface="Calibri"/>
              </a:rPr>
              <a:t>7</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p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06" name="Google Shape;106;p9: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457200" marR="0" lvl="0" indent="-228600" algn="l" rtl="0">
              <a:lnSpc>
                <a:spcPct val="100000"/>
              </a:lnSpc>
              <a:spcBef>
                <a:spcPts val="0"/>
              </a:spcBef>
              <a:spcAft>
                <a:spcPts val="0"/>
              </a:spcAft>
              <a:buClr>
                <a:srgbClr val="000000"/>
              </a:buClr>
              <a:buSzPts val="1400"/>
              <a:buFont typeface="Arial"/>
              <a:buNone/>
            </a:pPr>
            <a:r>
              <a:rPr lang="hr" dirty="0"/>
              <a:t>Metoda slagalice (</a:t>
            </a:r>
            <a:r>
              <a:rPr lang="hr" b="1" dirty="0"/>
              <a:t>Jigsaw) </a:t>
            </a:r>
            <a:r>
              <a:rPr lang="hr" dirty="0"/>
              <a:t>je tehnika kooperativnog učenja izvorno razvijena za smanjenje rasnih napetosti i promicanje inkluzivnog timskog rada u učionicama.</a:t>
            </a:r>
            <a:endParaRPr dirty="0"/>
          </a:p>
          <a:p>
            <a:pPr marL="457200" marR="0" lvl="0" indent="-228600" algn="l" rtl="0">
              <a:lnSpc>
                <a:spcPct val="100000"/>
              </a:lnSpc>
              <a:spcBef>
                <a:spcPts val="0"/>
              </a:spcBef>
              <a:spcAft>
                <a:spcPts val="0"/>
              </a:spcAft>
              <a:buClr>
                <a:srgbClr val="000000"/>
              </a:buClr>
              <a:buSzPts val="1400"/>
              <a:buFont typeface="Arial"/>
              <a:buNone/>
            </a:pPr>
            <a:endParaRPr dirty="0"/>
          </a:p>
          <a:p>
            <a:pPr marL="228600" lvl="0" indent="0" algn="l" rtl="0">
              <a:lnSpc>
                <a:spcPct val="100000"/>
              </a:lnSpc>
              <a:spcBef>
                <a:spcPts val="0"/>
              </a:spcBef>
              <a:spcAft>
                <a:spcPts val="0"/>
              </a:spcAft>
              <a:buSzPts val="1400"/>
              <a:buFont typeface="Arial"/>
              <a:buNone/>
            </a:pPr>
            <a:r>
              <a:rPr lang="hr" dirty="0"/>
              <a:t>„Aronsonovo istraživanje pokazalo je da tradicionalno kompetitivno učenje pogoršava nejednakost. Jigsaw potiče suradnju - svaki član drži 'dio' rješenja. Značajne povratne informacije pružaju se sintezom uvida stručnih i mješovitih skupina. Važno je spomenuti da je u jednoj školi u Teksasu Jigsaw smanjio razlike u postignućima za 22% (Aronson i Patnoe, 2011.). Istaknite da to odražava TINKER-ove ciljeve za jednakost u informatičkom obrazovanju.“</a:t>
            </a:r>
            <a:endParaRPr dirty="0"/>
          </a:p>
        </p:txBody>
      </p:sp>
      <p:sp>
        <p:nvSpPr>
          <p:cNvPr id="107" name="Google Shape;107;p9: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chemeClr val="dk1"/>
                </a:solidFill>
                <a:latin typeface="Calibri"/>
                <a:ea typeface="Calibri"/>
                <a:cs typeface="Calibri"/>
                <a:sym typeface="Calibri"/>
              </a:rPr>
              <a:t>8</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2"/>
        <p:cNvGrpSpPr/>
        <p:nvPr/>
      </p:nvGrpSpPr>
      <p:grpSpPr>
        <a:xfrm>
          <a:off x="0" y="0"/>
          <a:ext cx="0" cy="0"/>
          <a:chOff x="0" y="0"/>
          <a:chExt cx="0" cy="0"/>
        </a:xfrm>
      </p:grpSpPr>
      <p:sp>
        <p:nvSpPr>
          <p:cNvPr id="113" name="Google Shape;113;p1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14" name="Google Shape;114;p16: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457200" lvl="0" indent="-228600" algn="l" rtl="0">
              <a:lnSpc>
                <a:spcPct val="100000"/>
              </a:lnSpc>
              <a:spcBef>
                <a:spcPts val="0"/>
              </a:spcBef>
              <a:spcAft>
                <a:spcPts val="0"/>
              </a:spcAft>
              <a:buSzPts val="1400"/>
              <a:buFont typeface="Arial"/>
              <a:buChar char="•"/>
            </a:pPr>
            <a:r>
              <a:rPr lang="hr" dirty="0"/>
              <a:t>Metoda Jigsaw daje svima ulogu. Potiče tiše učenike da sudjeluju i smanjuje dominantne glasove.</a:t>
            </a:r>
            <a:endParaRPr dirty="0"/>
          </a:p>
          <a:p>
            <a:pPr marL="457200" lvl="0" indent="-228600" algn="l" rtl="0">
              <a:lnSpc>
                <a:spcPct val="100000"/>
              </a:lnSpc>
              <a:spcBef>
                <a:spcPts val="0"/>
              </a:spcBef>
              <a:spcAft>
                <a:spcPts val="0"/>
              </a:spcAft>
              <a:buSzPts val="1400"/>
              <a:buFont typeface="Arial"/>
              <a:buChar char="•"/>
            </a:pPr>
            <a:r>
              <a:rPr lang="hr" dirty="0"/>
              <a:t>Kada učenici sami predaju ono što su naučili, bolje to pamte - do 40% više, prema Toppingu (2009).</a:t>
            </a:r>
            <a:endParaRPr dirty="0"/>
          </a:p>
          <a:p>
            <a:pPr marL="457200" lvl="0" indent="-228600" algn="l" rtl="0">
              <a:lnSpc>
                <a:spcPct val="100000"/>
              </a:lnSpc>
              <a:spcBef>
                <a:spcPts val="0"/>
              </a:spcBef>
              <a:spcAft>
                <a:spcPts val="0"/>
              </a:spcAft>
              <a:buSzPts val="1400"/>
              <a:buFont typeface="Arial"/>
              <a:buChar char="•"/>
            </a:pPr>
            <a:r>
              <a:rPr lang="hr" dirty="0"/>
              <a:t>Također je vremenski učinkovito. Svaka grupa radi na drugom dijelu, a zatim objedinjuje svoje ideje.</a:t>
            </a:r>
            <a:endParaRPr dirty="0"/>
          </a:p>
          <a:p>
            <a:pPr marL="457200" lvl="0" indent="-228600" algn="l" rtl="0">
              <a:lnSpc>
                <a:spcPct val="100000"/>
              </a:lnSpc>
              <a:spcBef>
                <a:spcPts val="0"/>
              </a:spcBef>
              <a:spcAft>
                <a:spcPts val="0"/>
              </a:spcAft>
              <a:buSzPts val="1400"/>
              <a:buFont typeface="Arial"/>
              <a:buChar char="•"/>
            </a:pPr>
            <a:r>
              <a:rPr lang="hr" dirty="0"/>
              <a:t>I funkcionira: u Finskoj na satovima informatike, sudjelovanje djevojčica povećalo se za 35% korištenjem ove metode (Koch i sur., 2020.). To je snažan argument za njezino korištenje za potporu jednakosti i angažmanu.</a:t>
            </a:r>
            <a:endParaRPr dirty="0"/>
          </a:p>
        </p:txBody>
      </p:sp>
      <p:sp>
        <p:nvSpPr>
          <p:cNvPr id="115" name="Google Shape;115;p16: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chemeClr val="dk1"/>
                </a:solidFill>
                <a:latin typeface="Calibri"/>
                <a:ea typeface="Calibri"/>
                <a:cs typeface="Calibri"/>
                <a:sym typeface="Calibri"/>
              </a:rPr>
              <a:t>9</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image" Target="../media/image4.jpg"/><Relationship Id="rId1" Type="http://schemas.openxmlformats.org/officeDocument/2006/relationships/slideMaster" Target="../slideMasters/slideMaster1.xml"/><Relationship Id="rId5" Type="http://schemas.openxmlformats.org/officeDocument/2006/relationships/image" Target="../media/image2.png"/><Relationship Id="rId4" Type="http://schemas.openxmlformats.org/officeDocument/2006/relationships/image" Target="../media/image3.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8" Type="http://schemas.openxmlformats.org/officeDocument/2006/relationships/image" Target="../media/image10.png"/><Relationship Id="rId13" Type="http://schemas.openxmlformats.org/officeDocument/2006/relationships/image" Target="../media/image15.png"/><Relationship Id="rId3" Type="http://schemas.openxmlformats.org/officeDocument/2006/relationships/image" Target="../media/image5.png"/><Relationship Id="rId7" Type="http://schemas.openxmlformats.org/officeDocument/2006/relationships/image" Target="../media/image9.png"/><Relationship Id="rId12" Type="http://schemas.openxmlformats.org/officeDocument/2006/relationships/image" Target="../media/image14.png"/><Relationship Id="rId2" Type="http://schemas.openxmlformats.org/officeDocument/2006/relationships/image" Target="../media/image2.png"/><Relationship Id="rId1" Type="http://schemas.openxmlformats.org/officeDocument/2006/relationships/slideMaster" Target="../slideMasters/slideMaster2.xml"/><Relationship Id="rId6" Type="http://schemas.openxmlformats.org/officeDocument/2006/relationships/image" Target="../media/image8.jpg"/><Relationship Id="rId11" Type="http://schemas.openxmlformats.org/officeDocument/2006/relationships/image" Target="../media/image13.png"/><Relationship Id="rId5" Type="http://schemas.openxmlformats.org/officeDocument/2006/relationships/image" Target="../media/image7.png"/><Relationship Id="rId10" Type="http://schemas.openxmlformats.org/officeDocument/2006/relationships/image" Target="../media/image12.png"/><Relationship Id="rId4" Type="http://schemas.openxmlformats.org/officeDocument/2006/relationships/image" Target="../media/image6.png"/><Relationship Id="rId9" Type="http://schemas.openxmlformats.org/officeDocument/2006/relationships/image" Target="../media/image11.png"/></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1_Title Slide">
  <p:cSld name="1_Title Slide">
    <p:spTree>
      <p:nvGrpSpPr>
        <p:cNvPr id="1" name="Shape 15"/>
        <p:cNvGrpSpPr/>
        <p:nvPr/>
      </p:nvGrpSpPr>
      <p:grpSpPr>
        <a:xfrm>
          <a:off x="0" y="0"/>
          <a:ext cx="0" cy="0"/>
          <a:chOff x="0" y="0"/>
          <a:chExt cx="0" cy="0"/>
        </a:xfrm>
      </p:grpSpPr>
      <p:pic>
        <p:nvPicPr>
          <p:cNvPr id="16" name="Google Shape;16;p11"/>
          <p:cNvPicPr preferRelativeResize="0"/>
          <p:nvPr/>
        </p:nvPicPr>
        <p:blipFill rotWithShape="1">
          <a:blip r:embed="rId2">
            <a:alphaModFix/>
          </a:blip>
          <a:srcRect/>
          <a:stretch/>
        </p:blipFill>
        <p:spPr>
          <a:xfrm>
            <a:off x="0" y="0"/>
            <a:ext cx="5135947" cy="6858000"/>
          </a:xfrm>
          <a:prstGeom prst="rect">
            <a:avLst/>
          </a:prstGeom>
          <a:noFill/>
          <a:ln>
            <a:noFill/>
          </a:ln>
        </p:spPr>
      </p:pic>
      <p:sp>
        <p:nvSpPr>
          <p:cNvPr id="17" name="Google Shape;17;p11"/>
          <p:cNvSpPr/>
          <p:nvPr/>
        </p:nvSpPr>
        <p:spPr>
          <a:xfrm>
            <a:off x="1" y="2184266"/>
            <a:ext cx="310895" cy="1331189"/>
          </a:xfrm>
          <a:prstGeom prst="rect">
            <a:avLst/>
          </a:prstGeom>
          <a:solidFill>
            <a:schemeClr val="accent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18" name="Google Shape;18;p11"/>
          <p:cNvPicPr preferRelativeResize="0"/>
          <p:nvPr/>
        </p:nvPicPr>
        <p:blipFill rotWithShape="1">
          <a:blip r:embed="rId3">
            <a:alphaModFix/>
          </a:blip>
          <a:srcRect/>
          <a:stretch/>
        </p:blipFill>
        <p:spPr>
          <a:xfrm>
            <a:off x="759995" y="6036971"/>
            <a:ext cx="1954590" cy="754217"/>
          </a:xfrm>
          <a:prstGeom prst="rect">
            <a:avLst/>
          </a:prstGeom>
          <a:noFill/>
          <a:ln>
            <a:noFill/>
          </a:ln>
        </p:spPr>
      </p:pic>
      <p:sp>
        <p:nvSpPr>
          <p:cNvPr id="19" name="Google Shape;19;p11"/>
          <p:cNvSpPr txBox="1"/>
          <p:nvPr/>
        </p:nvSpPr>
        <p:spPr>
          <a:xfrm>
            <a:off x="2836615" y="6125538"/>
            <a:ext cx="8134996" cy="577081"/>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050"/>
              <a:buFont typeface="Arial"/>
              <a:buNone/>
            </a:pPr>
            <a:r>
              <a:rPr lang="en-US" sz="1050" b="0" i="0" u="none" strike="noStrike" cap="none">
                <a:solidFill>
                  <a:schemeClr val="dk1"/>
                </a:solidFill>
                <a:latin typeface="Calibri"/>
                <a:ea typeface="Calibri"/>
                <a:cs typeface="Calibri"/>
                <a:sym typeface="Calibri"/>
              </a:rPr>
              <a:t>Funded by the European Union. Views and opinions expressed are however those of the author(s) only and do not necessarily reflect those of the European Union or the European Education and Culture Executive Agency (EACEA). Neither the European Union nor the granting authority can be held responsible for them. Project Number: 101132887</a:t>
            </a:r>
            <a:endParaRPr sz="1400" b="0" i="0" u="none" strike="noStrike" cap="none">
              <a:solidFill>
                <a:srgbClr val="000000"/>
              </a:solidFill>
              <a:latin typeface="Arial"/>
              <a:ea typeface="Arial"/>
              <a:cs typeface="Arial"/>
              <a:sym typeface="Arial"/>
            </a:endParaRPr>
          </a:p>
        </p:txBody>
      </p:sp>
      <p:sp>
        <p:nvSpPr>
          <p:cNvPr id="20" name="Google Shape;20;p11"/>
          <p:cNvSpPr txBox="1">
            <a:spLocks noGrp="1"/>
          </p:cNvSpPr>
          <p:nvPr>
            <p:ph type="ctrTitle"/>
          </p:nvPr>
        </p:nvSpPr>
        <p:spPr>
          <a:xfrm>
            <a:off x="374726" y="2184268"/>
            <a:ext cx="6914821" cy="1334065"/>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2000"/>
              <a:buFont typeface="Calibri"/>
              <a:buNone/>
              <a:defRPr sz="2000" b="1">
                <a:solidFill>
                  <a:schemeClr val="dk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1" name="Google Shape;21;p11"/>
          <p:cNvSpPr txBox="1">
            <a:spLocks noGrp="1"/>
          </p:cNvSpPr>
          <p:nvPr>
            <p:ph type="subTitle" idx="1"/>
          </p:nvPr>
        </p:nvSpPr>
        <p:spPr>
          <a:xfrm>
            <a:off x="401324" y="3651830"/>
            <a:ext cx="6893057" cy="1292830"/>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1000"/>
              </a:spcBef>
              <a:spcAft>
                <a:spcPts val="0"/>
              </a:spcAft>
              <a:buClr>
                <a:schemeClr val="dk1"/>
              </a:buClr>
              <a:buSzPts val="1600"/>
              <a:buNone/>
              <a:defRPr sz="1600" b="0" i="1">
                <a:solidFill>
                  <a:schemeClr val="dk1"/>
                </a:solidFill>
                <a:latin typeface="Calibri"/>
                <a:ea typeface="Calibri"/>
                <a:cs typeface="Calibri"/>
                <a:sym typeface="Calibri"/>
              </a:defRPr>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
        <p:nvSpPr>
          <p:cNvPr id="22" name="Google Shape;22;p11"/>
          <p:cNvSpPr/>
          <p:nvPr/>
        </p:nvSpPr>
        <p:spPr>
          <a:xfrm rot="-5400000" flipH="1">
            <a:off x="-507419" y="4140073"/>
            <a:ext cx="1331189" cy="316348"/>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23" name="Google Shape;23;p11"/>
          <p:cNvPicPr preferRelativeResize="0"/>
          <p:nvPr/>
        </p:nvPicPr>
        <p:blipFill rotWithShape="1">
          <a:blip r:embed="rId4">
            <a:alphaModFix/>
          </a:blip>
          <a:srcRect/>
          <a:stretch/>
        </p:blipFill>
        <p:spPr>
          <a:xfrm>
            <a:off x="310896" y="331763"/>
            <a:ext cx="4020874" cy="1101324"/>
          </a:xfrm>
          <a:prstGeom prst="rect">
            <a:avLst/>
          </a:prstGeom>
          <a:noFill/>
          <a:ln>
            <a:noFill/>
          </a:ln>
        </p:spPr>
      </p:pic>
    </p:spTree>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4_Title Slide">
  <p:cSld name="4_Title Slide">
    <p:spTree>
      <p:nvGrpSpPr>
        <p:cNvPr id="1" name="Shape 24"/>
        <p:cNvGrpSpPr/>
        <p:nvPr/>
      </p:nvGrpSpPr>
      <p:grpSpPr>
        <a:xfrm>
          <a:off x="0" y="0"/>
          <a:ext cx="0" cy="0"/>
          <a:chOff x="0" y="0"/>
          <a:chExt cx="0" cy="0"/>
        </a:xfrm>
      </p:grpSpPr>
      <p:pic>
        <p:nvPicPr>
          <p:cNvPr id="25" name="Google Shape;25;p12"/>
          <p:cNvPicPr preferRelativeResize="0"/>
          <p:nvPr/>
        </p:nvPicPr>
        <p:blipFill rotWithShape="1">
          <a:blip r:embed="rId2">
            <a:alphaModFix/>
          </a:blip>
          <a:srcRect/>
          <a:stretch/>
        </p:blipFill>
        <p:spPr>
          <a:xfrm>
            <a:off x="4728054" y="1818991"/>
            <a:ext cx="7463945" cy="3665678"/>
          </a:xfrm>
          <a:prstGeom prst="rect">
            <a:avLst/>
          </a:prstGeom>
          <a:noFill/>
          <a:ln>
            <a:noFill/>
          </a:ln>
        </p:spPr>
      </p:pic>
      <p:pic>
        <p:nvPicPr>
          <p:cNvPr id="26" name="Google Shape;26;p12"/>
          <p:cNvPicPr preferRelativeResize="0"/>
          <p:nvPr/>
        </p:nvPicPr>
        <p:blipFill rotWithShape="1">
          <a:blip r:embed="rId3">
            <a:alphaModFix/>
          </a:blip>
          <a:srcRect/>
          <a:stretch/>
        </p:blipFill>
        <p:spPr>
          <a:xfrm>
            <a:off x="0" y="0"/>
            <a:ext cx="5135947" cy="6858000"/>
          </a:xfrm>
          <a:prstGeom prst="rect">
            <a:avLst/>
          </a:prstGeom>
          <a:noFill/>
          <a:ln>
            <a:noFill/>
          </a:ln>
        </p:spPr>
      </p:pic>
      <p:pic>
        <p:nvPicPr>
          <p:cNvPr id="27" name="Google Shape;27;p12"/>
          <p:cNvPicPr preferRelativeResize="0"/>
          <p:nvPr/>
        </p:nvPicPr>
        <p:blipFill rotWithShape="1">
          <a:blip r:embed="rId4">
            <a:alphaModFix/>
          </a:blip>
          <a:srcRect/>
          <a:stretch/>
        </p:blipFill>
        <p:spPr>
          <a:xfrm>
            <a:off x="310896" y="331763"/>
            <a:ext cx="4020874" cy="1101324"/>
          </a:xfrm>
          <a:prstGeom prst="rect">
            <a:avLst/>
          </a:prstGeom>
          <a:noFill/>
          <a:ln>
            <a:noFill/>
          </a:ln>
        </p:spPr>
      </p:pic>
      <p:sp>
        <p:nvSpPr>
          <p:cNvPr id="28" name="Google Shape;28;p12"/>
          <p:cNvSpPr/>
          <p:nvPr/>
        </p:nvSpPr>
        <p:spPr>
          <a:xfrm>
            <a:off x="1" y="2184266"/>
            <a:ext cx="310895" cy="1331189"/>
          </a:xfrm>
          <a:prstGeom prst="rect">
            <a:avLst/>
          </a:prstGeom>
          <a:solidFill>
            <a:schemeClr val="accent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29" name="Google Shape;29;p12"/>
          <p:cNvPicPr preferRelativeResize="0"/>
          <p:nvPr/>
        </p:nvPicPr>
        <p:blipFill rotWithShape="1">
          <a:blip r:embed="rId5">
            <a:alphaModFix/>
          </a:blip>
          <a:srcRect/>
          <a:stretch/>
        </p:blipFill>
        <p:spPr>
          <a:xfrm>
            <a:off x="759995" y="6036971"/>
            <a:ext cx="1954590" cy="754217"/>
          </a:xfrm>
          <a:prstGeom prst="rect">
            <a:avLst/>
          </a:prstGeom>
          <a:noFill/>
          <a:ln>
            <a:noFill/>
          </a:ln>
        </p:spPr>
      </p:pic>
      <p:sp>
        <p:nvSpPr>
          <p:cNvPr id="30" name="Google Shape;30;p12"/>
          <p:cNvSpPr txBox="1"/>
          <p:nvPr/>
        </p:nvSpPr>
        <p:spPr>
          <a:xfrm>
            <a:off x="2836615" y="6137080"/>
            <a:ext cx="8134996" cy="553998"/>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000"/>
              <a:buFont typeface="Arial"/>
              <a:buNone/>
            </a:pPr>
            <a:r>
              <a:rPr lang="en-US" sz="1000" b="0" i="0" u="none" strike="noStrike" cap="none">
                <a:solidFill>
                  <a:schemeClr val="dk1"/>
                </a:solidFill>
                <a:latin typeface="Calibri"/>
                <a:ea typeface="Calibri"/>
                <a:cs typeface="Calibri"/>
                <a:sym typeface="Calibri"/>
              </a:rPr>
              <a:t>Funded by the European Union. Views and opinions expressed are however those of the author(s) only and do not necessarily reflect those of the European Union or the European Education and Culture Executive Agency (EACEA). Neither the European Union nor the granting authority can be held responsible for them. Project Number: 101132887</a:t>
            </a:r>
            <a:endParaRPr sz="1400" b="0" i="0" u="none" strike="noStrike" cap="none">
              <a:solidFill>
                <a:srgbClr val="000000"/>
              </a:solidFill>
              <a:latin typeface="Arial"/>
              <a:ea typeface="Arial"/>
              <a:cs typeface="Arial"/>
              <a:sym typeface="Arial"/>
            </a:endParaRPr>
          </a:p>
        </p:txBody>
      </p:sp>
      <p:sp>
        <p:nvSpPr>
          <p:cNvPr id="31" name="Google Shape;31;p12"/>
          <p:cNvSpPr txBox="1">
            <a:spLocks noGrp="1"/>
          </p:cNvSpPr>
          <p:nvPr>
            <p:ph type="ctrTitle"/>
          </p:nvPr>
        </p:nvSpPr>
        <p:spPr>
          <a:xfrm>
            <a:off x="374726" y="2184268"/>
            <a:ext cx="6914821" cy="1334065"/>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2000"/>
              <a:buFont typeface="Calibri"/>
              <a:buNone/>
              <a:defRPr sz="2000" b="1">
                <a:solidFill>
                  <a:schemeClr val="dk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2" name="Google Shape;32;p12"/>
          <p:cNvSpPr txBox="1">
            <a:spLocks noGrp="1"/>
          </p:cNvSpPr>
          <p:nvPr>
            <p:ph type="subTitle" idx="1"/>
          </p:nvPr>
        </p:nvSpPr>
        <p:spPr>
          <a:xfrm>
            <a:off x="401324" y="3651830"/>
            <a:ext cx="6893057" cy="1292830"/>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1000"/>
              </a:spcBef>
              <a:spcAft>
                <a:spcPts val="0"/>
              </a:spcAft>
              <a:buClr>
                <a:schemeClr val="dk1"/>
              </a:buClr>
              <a:buSzPts val="1600"/>
              <a:buNone/>
              <a:defRPr sz="1600" b="0" i="1">
                <a:solidFill>
                  <a:schemeClr val="dk1"/>
                </a:solidFill>
                <a:latin typeface="Calibri"/>
                <a:ea typeface="Calibri"/>
                <a:cs typeface="Calibri"/>
                <a:sym typeface="Calibri"/>
              </a:defRPr>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
        <p:nvSpPr>
          <p:cNvPr id="33" name="Google Shape;33;p12"/>
          <p:cNvSpPr/>
          <p:nvPr/>
        </p:nvSpPr>
        <p:spPr>
          <a:xfrm rot="-5400000" flipH="1">
            <a:off x="-507419" y="4140073"/>
            <a:ext cx="1331189" cy="316348"/>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Tree>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Subtitle Content - 2col">
  <p:cSld name="Title Subtitle Content - 2col">
    <p:spTree>
      <p:nvGrpSpPr>
        <p:cNvPr id="1" name="Shape 37"/>
        <p:cNvGrpSpPr/>
        <p:nvPr/>
      </p:nvGrpSpPr>
      <p:grpSpPr>
        <a:xfrm>
          <a:off x="0" y="0"/>
          <a:ext cx="0" cy="0"/>
          <a:chOff x="0" y="0"/>
          <a:chExt cx="0" cy="0"/>
        </a:xfrm>
      </p:grpSpPr>
      <p:sp>
        <p:nvSpPr>
          <p:cNvPr id="38" name="Google Shape;38;p15"/>
          <p:cNvSpPr txBox="1">
            <a:spLocks noGrp="1"/>
          </p:cNvSpPr>
          <p:nvPr>
            <p:ph type="title"/>
          </p:nvPr>
        </p:nvSpPr>
        <p:spPr>
          <a:xfrm>
            <a:off x="97970" y="81642"/>
            <a:ext cx="11944351" cy="715879"/>
          </a:xfrm>
          <a:prstGeom prst="rect">
            <a:avLst/>
          </a:prstGeom>
          <a:noFill/>
          <a:ln>
            <a:noFill/>
          </a:ln>
        </p:spPr>
        <p:txBody>
          <a:bodyPr spcFirstLastPara="1" wrap="square" lIns="54000" tIns="54000" rIns="54000" bIns="54000" anchor="ctr" anchorCtr="0">
            <a:noAutofit/>
          </a:bodyPr>
          <a:lstStyle>
            <a:lvl1pPr lvl="0" algn="l">
              <a:lnSpc>
                <a:spcPct val="90000"/>
              </a:lnSpc>
              <a:spcBef>
                <a:spcPts val="0"/>
              </a:spcBef>
              <a:spcAft>
                <a:spcPts val="0"/>
              </a:spcAft>
              <a:buClr>
                <a:schemeClr val="lt2"/>
              </a:buClr>
              <a:buSzPts val="3800"/>
              <a:buFont typeface="Calibri"/>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9" name="Google Shape;39;p15"/>
          <p:cNvSpPr txBox="1">
            <a:spLocks noGrp="1"/>
          </p:cNvSpPr>
          <p:nvPr>
            <p:ph type="body" idx="1"/>
          </p:nvPr>
        </p:nvSpPr>
        <p:spPr>
          <a:xfrm>
            <a:off x="97970" y="854672"/>
            <a:ext cx="11944351" cy="550862"/>
          </a:xfrm>
          <a:prstGeom prst="rect">
            <a:avLst/>
          </a:prstGeom>
          <a:noFill/>
          <a:ln>
            <a:noFill/>
          </a:ln>
        </p:spPr>
        <p:txBody>
          <a:bodyPr spcFirstLastPara="1" wrap="square" lIns="91425" tIns="45700" rIns="91425" bIns="45700" anchor="ctr" anchorCtr="0">
            <a:noAutofit/>
          </a:bodyPr>
          <a:lstStyle>
            <a:lvl1pPr marL="457200" marR="0" lvl="0" indent="-228600" algn="just" rtl="0">
              <a:lnSpc>
                <a:spcPct val="90000"/>
              </a:lnSpc>
              <a:spcBef>
                <a:spcPts val="1000"/>
              </a:spcBef>
              <a:spcAft>
                <a:spcPts val="0"/>
              </a:spcAft>
              <a:buClr>
                <a:schemeClr val="accent1"/>
              </a:buClr>
              <a:buSzPts val="2400"/>
              <a:buFont typeface="Arial"/>
              <a:buNone/>
              <a:defRPr sz="2400" b="1" i="0" u="none" strike="noStrike" cap="none">
                <a:solidFill>
                  <a:schemeClr val="accent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40" name="Google Shape;40;p15"/>
          <p:cNvSpPr txBox="1">
            <a:spLocks noGrp="1"/>
          </p:cNvSpPr>
          <p:nvPr>
            <p:ph type="body" idx="2"/>
          </p:nvPr>
        </p:nvSpPr>
        <p:spPr>
          <a:xfrm>
            <a:off x="97971" y="1462685"/>
            <a:ext cx="11944350" cy="5289179"/>
          </a:xfrm>
          <a:prstGeom prst="rect">
            <a:avLst/>
          </a:prstGeom>
          <a:noFill/>
          <a:ln>
            <a:noFill/>
          </a:ln>
        </p:spPr>
        <p:txBody>
          <a:bodyPr spcFirstLastPara="1" wrap="square" lIns="91425" tIns="45700" rIns="91425" bIns="45700" anchor="t" anchorCtr="0">
            <a:noAutofit/>
          </a:bodyPr>
          <a:lstStyle>
            <a:lvl1pPr marL="457200" marR="0" lvl="0" indent="-228600" algn="l" rtl="0">
              <a:lnSpc>
                <a:spcPct val="90000"/>
              </a:lnSpc>
              <a:spcBef>
                <a:spcPts val="1000"/>
              </a:spcBef>
              <a:spcAft>
                <a:spcPts val="0"/>
              </a:spcAft>
              <a:buClr>
                <a:schemeClr val="accent4"/>
              </a:buClr>
              <a:buSzPts val="1800"/>
              <a:buFont typeface="Arial"/>
              <a:buNone/>
              <a:defRPr sz="1800" b="0" i="0" u="none" strike="noStrike" cap="none">
                <a:solidFill>
                  <a:schemeClr val="accent4"/>
                </a:solidFill>
                <a:latin typeface="Calibri"/>
                <a:ea typeface="Calibri"/>
                <a:cs typeface="Calibri"/>
                <a:sym typeface="Calibri"/>
              </a:defRPr>
            </a:lvl1pPr>
            <a:lvl2pPr marL="914400" marR="0" lvl="1" indent="-368300" algn="l" rtl="0">
              <a:lnSpc>
                <a:spcPct val="90000"/>
              </a:lnSpc>
              <a:spcBef>
                <a:spcPts val="500"/>
              </a:spcBef>
              <a:spcAft>
                <a:spcPts val="0"/>
              </a:spcAft>
              <a:buClr>
                <a:schemeClr val="dk1"/>
              </a:buClr>
              <a:buSzPts val="2200"/>
              <a:buFont typeface="Arial"/>
              <a:buChar char="•"/>
              <a:defRPr sz="2200" b="0" i="0" u="none" strike="noStrike" cap="none">
                <a:solidFill>
                  <a:schemeClr val="dk1"/>
                </a:solidFill>
                <a:latin typeface="Calibri"/>
                <a:ea typeface="Calibri"/>
                <a:cs typeface="Calibri"/>
                <a:sym typeface="Calibri"/>
              </a:defRPr>
            </a:lvl2pPr>
            <a:lvl3pPr marL="1371600" marR="0" lvl="2" indent="-368300" algn="l" rtl="0">
              <a:lnSpc>
                <a:spcPct val="90000"/>
              </a:lnSpc>
              <a:spcBef>
                <a:spcPts val="500"/>
              </a:spcBef>
              <a:spcAft>
                <a:spcPts val="0"/>
              </a:spcAft>
              <a:buClr>
                <a:schemeClr val="dk1"/>
              </a:buClr>
              <a:buSzPts val="2200"/>
              <a:buFont typeface="Arial"/>
              <a:buChar char="•"/>
              <a:defRPr sz="2200" b="0" i="0" u="none" strike="noStrike" cap="none">
                <a:solidFill>
                  <a:schemeClr val="dk1"/>
                </a:solidFill>
                <a:latin typeface="Calibri"/>
                <a:ea typeface="Calibri"/>
                <a:cs typeface="Calibri"/>
                <a:sym typeface="Calibri"/>
              </a:defRPr>
            </a:lvl3pPr>
            <a:lvl4pPr marL="1828800" marR="0" lvl="3" indent="-368300" algn="l" rtl="0">
              <a:lnSpc>
                <a:spcPct val="90000"/>
              </a:lnSpc>
              <a:spcBef>
                <a:spcPts val="500"/>
              </a:spcBef>
              <a:spcAft>
                <a:spcPts val="0"/>
              </a:spcAft>
              <a:buClr>
                <a:schemeClr val="dk1"/>
              </a:buClr>
              <a:buSzPts val="2200"/>
              <a:buFont typeface="Arial"/>
              <a:buChar char="•"/>
              <a:defRPr sz="2200" b="0" i="0" u="none" strike="noStrike" cap="none">
                <a:solidFill>
                  <a:schemeClr val="dk1"/>
                </a:solidFill>
                <a:latin typeface="Calibri"/>
                <a:ea typeface="Calibri"/>
                <a:cs typeface="Calibri"/>
                <a:sym typeface="Calibri"/>
              </a:defRPr>
            </a:lvl4pPr>
            <a:lvl5pPr marL="2286000" marR="0" lvl="4" indent="-368300" algn="l" rtl="0">
              <a:lnSpc>
                <a:spcPct val="90000"/>
              </a:lnSpc>
              <a:spcBef>
                <a:spcPts val="500"/>
              </a:spcBef>
              <a:spcAft>
                <a:spcPts val="0"/>
              </a:spcAft>
              <a:buClr>
                <a:schemeClr val="dk1"/>
              </a:buClr>
              <a:buSzPts val="2200"/>
              <a:buFont typeface="Arial"/>
              <a:buChar char="•"/>
              <a:defRPr sz="22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2_Title Slide">
  <p:cSld name="2_Title Slide">
    <p:spTree>
      <p:nvGrpSpPr>
        <p:cNvPr id="1" name="Shape 41"/>
        <p:cNvGrpSpPr/>
        <p:nvPr/>
      </p:nvGrpSpPr>
      <p:grpSpPr>
        <a:xfrm>
          <a:off x="0" y="0"/>
          <a:ext cx="0" cy="0"/>
          <a:chOff x="0" y="0"/>
          <a:chExt cx="0" cy="0"/>
        </a:xfrm>
      </p:grpSpPr>
      <p:sp>
        <p:nvSpPr>
          <p:cNvPr id="42" name="Google Shape;42;p32"/>
          <p:cNvSpPr txBox="1">
            <a:spLocks noGrp="1"/>
          </p:cNvSpPr>
          <p:nvPr>
            <p:ph type="ctrTitle"/>
          </p:nvPr>
        </p:nvSpPr>
        <p:spPr>
          <a:xfrm>
            <a:off x="2179865" y="2937536"/>
            <a:ext cx="7832271" cy="1600197"/>
          </a:xfrm>
          <a:prstGeom prst="rect">
            <a:avLst/>
          </a:prstGeom>
          <a:noFill/>
          <a:ln>
            <a:noFill/>
          </a:ln>
        </p:spPr>
        <p:txBody>
          <a:bodyPr spcFirstLastPara="1" wrap="square" lIns="91425" tIns="45700" rIns="91425" bIns="45700" anchor="ctr" anchorCtr="0">
            <a:normAutofit/>
          </a:bodyPr>
          <a:lstStyle>
            <a:lvl1pPr lvl="0" algn="ctr">
              <a:lnSpc>
                <a:spcPct val="90000"/>
              </a:lnSpc>
              <a:spcBef>
                <a:spcPts val="0"/>
              </a:spcBef>
              <a:spcAft>
                <a:spcPts val="0"/>
              </a:spcAft>
              <a:buClr>
                <a:schemeClr val="accent1"/>
              </a:buClr>
              <a:buSzPts val="2000"/>
              <a:buFont typeface="Calibri"/>
              <a:buNone/>
              <a:defRPr sz="2000" b="1">
                <a:solidFill>
                  <a:schemeClr val="accent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pic>
        <p:nvPicPr>
          <p:cNvPr id="43" name="Google Shape;43;p32"/>
          <p:cNvPicPr preferRelativeResize="0"/>
          <p:nvPr/>
        </p:nvPicPr>
        <p:blipFill rotWithShape="1">
          <a:blip r:embed="rId2">
            <a:alphaModFix/>
          </a:blip>
          <a:srcRect/>
          <a:stretch/>
        </p:blipFill>
        <p:spPr>
          <a:xfrm>
            <a:off x="1025498" y="6033407"/>
            <a:ext cx="1830180" cy="706211"/>
          </a:xfrm>
          <a:prstGeom prst="rect">
            <a:avLst/>
          </a:prstGeom>
          <a:noFill/>
          <a:ln>
            <a:noFill/>
          </a:ln>
        </p:spPr>
      </p:pic>
      <p:sp>
        <p:nvSpPr>
          <p:cNvPr id="44" name="Google Shape;44;p32"/>
          <p:cNvSpPr txBox="1"/>
          <p:nvPr/>
        </p:nvSpPr>
        <p:spPr>
          <a:xfrm>
            <a:off x="2972524" y="6109513"/>
            <a:ext cx="8062185" cy="553998"/>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000"/>
              <a:buFont typeface="Arial"/>
              <a:buNone/>
            </a:pPr>
            <a:r>
              <a:rPr lang="en-US" sz="1000" b="0" i="0" u="none" strike="noStrike" cap="none">
                <a:solidFill>
                  <a:schemeClr val="dk1"/>
                </a:solidFill>
                <a:latin typeface="Calibri"/>
                <a:ea typeface="Calibri"/>
                <a:cs typeface="Calibri"/>
                <a:sym typeface="Calibri"/>
              </a:rPr>
              <a:t>Funded by the European Union. Views and opinions expressed are however those of the author(s) only and do not necessarily reflect those of the European Union or the European Education and Culture Executive Agency (EACEA). Neither the European Union nor the granting authority can be held responsible for them. Project Number: 101132887</a:t>
            </a:r>
            <a:endParaRPr sz="1400" b="0" i="0" u="none" strike="noStrike" cap="none">
              <a:solidFill>
                <a:srgbClr val="000000"/>
              </a:solidFill>
              <a:latin typeface="Arial"/>
              <a:ea typeface="Arial"/>
              <a:cs typeface="Arial"/>
              <a:sym typeface="Arial"/>
            </a:endParaRPr>
          </a:p>
        </p:txBody>
      </p:sp>
      <p:sp>
        <p:nvSpPr>
          <p:cNvPr id="45" name="Google Shape;45;p32"/>
          <p:cNvSpPr/>
          <p:nvPr/>
        </p:nvSpPr>
        <p:spPr>
          <a:xfrm flipH="1">
            <a:off x="2172707" y="2913643"/>
            <a:ext cx="7839428" cy="45719"/>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46" name="Google Shape;46;p32"/>
          <p:cNvPicPr preferRelativeResize="0"/>
          <p:nvPr/>
        </p:nvPicPr>
        <p:blipFill rotWithShape="1">
          <a:blip r:embed="rId3">
            <a:alphaModFix/>
          </a:blip>
          <a:srcRect/>
          <a:stretch/>
        </p:blipFill>
        <p:spPr>
          <a:xfrm>
            <a:off x="7421273" y="1441862"/>
            <a:ext cx="2208335" cy="1898073"/>
          </a:xfrm>
          <a:prstGeom prst="rect">
            <a:avLst/>
          </a:prstGeom>
          <a:noFill/>
          <a:ln>
            <a:noFill/>
          </a:ln>
        </p:spPr>
      </p:pic>
      <p:grpSp>
        <p:nvGrpSpPr>
          <p:cNvPr id="47" name="Google Shape;47;p32"/>
          <p:cNvGrpSpPr/>
          <p:nvPr/>
        </p:nvGrpSpPr>
        <p:grpSpPr>
          <a:xfrm>
            <a:off x="2179865" y="4729766"/>
            <a:ext cx="7832271" cy="1110328"/>
            <a:chOff x="2179603" y="4888792"/>
            <a:chExt cx="7798545" cy="1110328"/>
          </a:xfrm>
        </p:grpSpPr>
        <p:pic>
          <p:nvPicPr>
            <p:cNvPr id="48" name="Google Shape;48;p32"/>
            <p:cNvPicPr preferRelativeResize="0"/>
            <p:nvPr/>
          </p:nvPicPr>
          <p:blipFill rotWithShape="1">
            <a:blip r:embed="rId4">
              <a:alphaModFix/>
            </a:blip>
            <a:srcRect/>
            <a:stretch/>
          </p:blipFill>
          <p:spPr>
            <a:xfrm>
              <a:off x="2179603" y="4888792"/>
              <a:ext cx="1468783" cy="526545"/>
            </a:xfrm>
            <a:prstGeom prst="rect">
              <a:avLst/>
            </a:prstGeom>
            <a:noFill/>
            <a:ln>
              <a:noFill/>
            </a:ln>
          </p:spPr>
        </p:pic>
        <p:pic>
          <p:nvPicPr>
            <p:cNvPr id="49" name="Google Shape;49;p32"/>
            <p:cNvPicPr preferRelativeResize="0"/>
            <p:nvPr/>
          </p:nvPicPr>
          <p:blipFill rotWithShape="1">
            <a:blip r:embed="rId5">
              <a:alphaModFix/>
            </a:blip>
            <a:srcRect l="9996" t="21988" r="6842" b="5544"/>
            <a:stretch/>
          </p:blipFill>
          <p:spPr>
            <a:xfrm>
              <a:off x="3796545" y="4949617"/>
              <a:ext cx="1406759" cy="526545"/>
            </a:xfrm>
            <a:prstGeom prst="rect">
              <a:avLst/>
            </a:prstGeom>
            <a:noFill/>
            <a:ln>
              <a:noFill/>
            </a:ln>
          </p:spPr>
        </p:pic>
        <p:pic>
          <p:nvPicPr>
            <p:cNvPr id="50" name="Google Shape;50;p32"/>
            <p:cNvPicPr preferRelativeResize="0"/>
            <p:nvPr/>
          </p:nvPicPr>
          <p:blipFill rotWithShape="1">
            <a:blip r:embed="rId6">
              <a:alphaModFix/>
            </a:blip>
            <a:srcRect/>
            <a:stretch/>
          </p:blipFill>
          <p:spPr>
            <a:xfrm>
              <a:off x="5134273" y="4888792"/>
              <a:ext cx="1053678" cy="602102"/>
            </a:xfrm>
            <a:prstGeom prst="rect">
              <a:avLst/>
            </a:prstGeom>
            <a:noFill/>
            <a:ln>
              <a:noFill/>
            </a:ln>
          </p:spPr>
        </p:pic>
        <p:pic>
          <p:nvPicPr>
            <p:cNvPr id="51" name="Google Shape;51;p32"/>
            <p:cNvPicPr preferRelativeResize="0"/>
            <p:nvPr/>
          </p:nvPicPr>
          <p:blipFill rotWithShape="1">
            <a:blip r:embed="rId7">
              <a:alphaModFix/>
            </a:blip>
            <a:srcRect/>
            <a:stretch/>
          </p:blipFill>
          <p:spPr>
            <a:xfrm>
              <a:off x="6187951" y="4960895"/>
              <a:ext cx="1500530" cy="545647"/>
            </a:xfrm>
            <a:prstGeom prst="rect">
              <a:avLst/>
            </a:prstGeom>
            <a:noFill/>
            <a:ln>
              <a:noFill/>
            </a:ln>
          </p:spPr>
        </p:pic>
        <p:pic>
          <p:nvPicPr>
            <p:cNvPr id="52" name="Google Shape;52;p32"/>
            <p:cNvPicPr preferRelativeResize="0"/>
            <p:nvPr/>
          </p:nvPicPr>
          <p:blipFill rotWithShape="1">
            <a:blip r:embed="rId8">
              <a:alphaModFix/>
            </a:blip>
            <a:srcRect l="6519" t="2905" r="6458"/>
            <a:stretch/>
          </p:blipFill>
          <p:spPr>
            <a:xfrm>
              <a:off x="7781600" y="4945247"/>
              <a:ext cx="2196548" cy="545647"/>
            </a:xfrm>
            <a:prstGeom prst="rect">
              <a:avLst/>
            </a:prstGeom>
            <a:noFill/>
            <a:ln>
              <a:noFill/>
            </a:ln>
          </p:spPr>
        </p:pic>
        <p:pic>
          <p:nvPicPr>
            <p:cNvPr id="53" name="Google Shape;53;p32"/>
            <p:cNvPicPr preferRelativeResize="0"/>
            <p:nvPr/>
          </p:nvPicPr>
          <p:blipFill rotWithShape="1">
            <a:blip r:embed="rId9">
              <a:alphaModFix/>
            </a:blip>
            <a:srcRect/>
            <a:stretch/>
          </p:blipFill>
          <p:spPr>
            <a:xfrm>
              <a:off x="2288672" y="5654827"/>
              <a:ext cx="1679028" cy="342900"/>
            </a:xfrm>
            <a:prstGeom prst="rect">
              <a:avLst/>
            </a:prstGeom>
            <a:noFill/>
            <a:ln>
              <a:noFill/>
            </a:ln>
          </p:spPr>
        </p:pic>
        <p:pic>
          <p:nvPicPr>
            <p:cNvPr id="54" name="Google Shape;54;p32"/>
            <p:cNvPicPr preferRelativeResize="0"/>
            <p:nvPr/>
          </p:nvPicPr>
          <p:blipFill rotWithShape="1">
            <a:blip r:embed="rId10">
              <a:alphaModFix/>
            </a:blip>
            <a:srcRect/>
            <a:stretch/>
          </p:blipFill>
          <p:spPr>
            <a:xfrm>
              <a:off x="4247100" y="5578646"/>
              <a:ext cx="2083568" cy="414346"/>
            </a:xfrm>
            <a:prstGeom prst="rect">
              <a:avLst/>
            </a:prstGeom>
            <a:noFill/>
            <a:ln>
              <a:noFill/>
            </a:ln>
          </p:spPr>
        </p:pic>
        <p:pic>
          <p:nvPicPr>
            <p:cNvPr id="55" name="Google Shape;55;p32"/>
            <p:cNvPicPr preferRelativeResize="0"/>
            <p:nvPr/>
          </p:nvPicPr>
          <p:blipFill rotWithShape="1">
            <a:blip r:embed="rId11">
              <a:alphaModFix/>
            </a:blip>
            <a:srcRect/>
            <a:stretch/>
          </p:blipFill>
          <p:spPr>
            <a:xfrm>
              <a:off x="6500192" y="5578645"/>
              <a:ext cx="1357332" cy="414344"/>
            </a:xfrm>
            <a:prstGeom prst="rect">
              <a:avLst/>
            </a:prstGeom>
            <a:noFill/>
            <a:ln>
              <a:noFill/>
            </a:ln>
          </p:spPr>
        </p:pic>
        <p:pic>
          <p:nvPicPr>
            <p:cNvPr id="56" name="Google Shape;56;p32"/>
            <p:cNvPicPr preferRelativeResize="0"/>
            <p:nvPr/>
          </p:nvPicPr>
          <p:blipFill rotWithShape="1">
            <a:blip r:embed="rId12">
              <a:alphaModFix/>
            </a:blip>
            <a:srcRect/>
            <a:stretch/>
          </p:blipFill>
          <p:spPr>
            <a:xfrm>
              <a:off x="8024163" y="5561390"/>
              <a:ext cx="897748" cy="414345"/>
            </a:xfrm>
            <a:prstGeom prst="rect">
              <a:avLst/>
            </a:prstGeom>
            <a:noFill/>
            <a:ln>
              <a:noFill/>
            </a:ln>
          </p:spPr>
        </p:pic>
        <p:pic>
          <p:nvPicPr>
            <p:cNvPr id="57" name="Google Shape;57;p32"/>
            <p:cNvPicPr preferRelativeResize="0"/>
            <p:nvPr/>
          </p:nvPicPr>
          <p:blipFill rotWithShape="1">
            <a:blip r:embed="rId13">
              <a:alphaModFix/>
            </a:blip>
            <a:srcRect/>
            <a:stretch/>
          </p:blipFill>
          <p:spPr>
            <a:xfrm>
              <a:off x="9179152" y="5522870"/>
              <a:ext cx="457200" cy="476250"/>
            </a:xfrm>
            <a:prstGeom prst="rect">
              <a:avLst/>
            </a:prstGeom>
            <a:noFill/>
            <a:ln>
              <a:noFill/>
            </a:ln>
          </p:spPr>
        </p:pic>
      </p:gr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4.xml"/><Relationship Id="rId1" Type="http://schemas.openxmlformats.org/officeDocument/2006/relationships/slideLayout" Target="../slideLayouts/slideLayout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1">
            <a:alpha val="0"/>
          </a:schemeClr>
        </a:solidFill>
        <a:effectLst/>
      </p:bgPr>
    </p:bg>
    <p:spTree>
      <p:nvGrpSpPr>
        <p:cNvPr id="1" name="Shape 9"/>
        <p:cNvGrpSpPr/>
        <p:nvPr/>
      </p:nvGrpSpPr>
      <p:grpSpPr>
        <a:xfrm>
          <a:off x="0" y="0"/>
          <a:ext cx="0" cy="0"/>
          <a:chOff x="0" y="0"/>
          <a:chExt cx="0" cy="0"/>
        </a:xfrm>
      </p:grpSpPr>
      <p:sp>
        <p:nvSpPr>
          <p:cNvPr id="10" name="Google Shape;10;p10"/>
          <p:cNvSpPr txBox="1">
            <a:spLocks noGrp="1"/>
          </p:cNvSpPr>
          <p:nvPr>
            <p:ph type="title"/>
          </p:nvPr>
        </p:nvSpPr>
        <p:spPr>
          <a:xfrm>
            <a:off x="838200" y="365129"/>
            <a:ext cx="105156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11" name="Google Shape;11;p10"/>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2" name="Google Shape;12;p10"/>
          <p:cNvSpPr txBox="1">
            <a:spLocks noGrp="1"/>
          </p:cNvSpPr>
          <p:nvPr>
            <p:ph type="dt" idx="10"/>
          </p:nvPr>
        </p:nvSpPr>
        <p:spPr>
          <a:xfrm>
            <a:off x="838200" y="6356354"/>
            <a:ext cx="2743200" cy="365125"/>
          </a:xfrm>
          <a:prstGeom prst="rect">
            <a:avLst/>
          </a:prstGeom>
          <a:noFill/>
          <a:ln>
            <a:noFill/>
          </a:ln>
        </p:spPr>
        <p:txBody>
          <a:bodyPr spcFirstLastPara="1" wrap="square" lIns="91425" tIns="45700" rIns="91425" bIns="45700" anchor="ctr"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rgbClr val="898989"/>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13" name="Google Shape;13;p10"/>
          <p:cNvSpPr txBox="1">
            <a:spLocks noGrp="1"/>
          </p:cNvSpPr>
          <p:nvPr>
            <p:ph type="ftr" idx="11"/>
          </p:nvPr>
        </p:nvSpPr>
        <p:spPr>
          <a:xfrm>
            <a:off x="4038600" y="6356354"/>
            <a:ext cx="4114800" cy="365125"/>
          </a:xfrm>
          <a:prstGeom prst="rect">
            <a:avLst/>
          </a:prstGeom>
          <a:noFill/>
          <a:ln>
            <a:noFill/>
          </a:ln>
        </p:spPr>
        <p:txBody>
          <a:bodyPr spcFirstLastPara="1" wrap="square" lIns="91425" tIns="45700" rIns="91425" bIns="45700" anchor="ctr" anchorCtr="0">
            <a:noAutofit/>
          </a:bodyPr>
          <a:lstStyle>
            <a:lvl1pPr marR="0" lvl="0" algn="ctr" rtl="0">
              <a:lnSpc>
                <a:spcPct val="100000"/>
              </a:lnSpc>
              <a:spcBef>
                <a:spcPts val="0"/>
              </a:spcBef>
              <a:spcAft>
                <a:spcPts val="0"/>
              </a:spcAft>
              <a:buClr>
                <a:srgbClr val="000000"/>
              </a:buClr>
              <a:buSzPts val="1400"/>
              <a:buFont typeface="Arial"/>
              <a:buNone/>
              <a:defRPr sz="1200" b="0" i="0" u="none" strike="noStrike" cap="none">
                <a:solidFill>
                  <a:srgbClr val="898989"/>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14" name="Google Shape;14;p10"/>
          <p:cNvSpPr txBox="1">
            <a:spLocks noGrp="1"/>
          </p:cNvSpPr>
          <p:nvPr>
            <p:ph type="sldNum" idx="12"/>
          </p:nvPr>
        </p:nvSpPr>
        <p:spPr>
          <a:xfrm>
            <a:off x="8610600" y="6356354"/>
            <a:ext cx="2743200" cy="365125"/>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accent1">
            <a:alpha val="0"/>
          </a:schemeClr>
        </a:solidFill>
        <a:effectLst/>
      </p:bgPr>
    </p:bg>
    <p:spTree>
      <p:nvGrpSpPr>
        <p:cNvPr id="1" name="Shape 34"/>
        <p:cNvGrpSpPr/>
        <p:nvPr/>
      </p:nvGrpSpPr>
      <p:grpSpPr>
        <a:xfrm>
          <a:off x="0" y="0"/>
          <a:ext cx="0" cy="0"/>
          <a:chOff x="0" y="0"/>
          <a:chExt cx="0" cy="0"/>
        </a:xfrm>
      </p:grpSpPr>
      <p:sp>
        <p:nvSpPr>
          <p:cNvPr id="35" name="Google Shape;35;p13"/>
          <p:cNvSpPr/>
          <p:nvPr/>
        </p:nvSpPr>
        <p:spPr>
          <a:xfrm>
            <a:off x="0" y="0"/>
            <a:ext cx="12192000" cy="797521"/>
          </a:xfrm>
          <a:prstGeom prst="rect">
            <a:avLst/>
          </a:prstGeom>
          <a:solidFill>
            <a:schemeClr val="accent3"/>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Open Sans"/>
              <a:ea typeface="Open Sans"/>
              <a:cs typeface="Open Sans"/>
              <a:sym typeface="Open Sans"/>
            </a:endParaRPr>
          </a:p>
        </p:txBody>
      </p:sp>
      <p:sp>
        <p:nvSpPr>
          <p:cNvPr id="36" name="Google Shape;36;p13"/>
          <p:cNvSpPr txBox="1">
            <a:spLocks noGrp="1"/>
          </p:cNvSpPr>
          <p:nvPr>
            <p:ph type="title"/>
          </p:nvPr>
        </p:nvSpPr>
        <p:spPr>
          <a:xfrm>
            <a:off x="97970" y="81642"/>
            <a:ext cx="11944351" cy="715879"/>
          </a:xfrm>
          <a:prstGeom prst="rect">
            <a:avLst/>
          </a:prstGeom>
          <a:noFill/>
          <a:ln>
            <a:noFill/>
          </a:ln>
        </p:spPr>
        <p:txBody>
          <a:bodyPr spcFirstLastPara="1" wrap="square" lIns="54000" tIns="54000" rIns="54000" bIns="54000" anchor="ctr" anchorCtr="0">
            <a:noAutofit/>
          </a:bodyPr>
          <a:lstStyle>
            <a:lvl1pPr marR="0" lvl="0" algn="l" rtl="0">
              <a:lnSpc>
                <a:spcPct val="90000"/>
              </a:lnSpc>
              <a:spcBef>
                <a:spcPts val="0"/>
              </a:spcBef>
              <a:spcAft>
                <a:spcPts val="0"/>
              </a:spcAft>
              <a:buClr>
                <a:schemeClr val="lt2"/>
              </a:buClr>
              <a:buSzPts val="3800"/>
              <a:buFont typeface="Calibri"/>
              <a:buNone/>
              <a:defRPr sz="3800" b="0" i="0" u="none" strike="noStrike" cap="none">
                <a:solidFill>
                  <a:schemeClr val="lt2"/>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sldLayoutIdLst>
    <p:sldLayoutId id="2147483652" r:id="rId1"/>
    <p:sldLayoutId id="2147483653" r:id="rId2"/>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extLst>
    <p:ext uri="{27BBF7A9-308A-43DC-89C8-2F10F3537804}">
      <p15:sldGuideLst xmlns:p15="http://schemas.microsoft.com/office/powerpoint/2012/main">
        <p15:guide id="1" orient="horz" pos="2160">
          <p15:clr>
            <a:srgbClr val="F26B43"/>
          </p15:clr>
        </p15:guide>
        <p15:guide id="2" pos="3840">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hyperlink" Target="https://www.youtube.com/watch?v=tMBu5XZs-LA" TargetMode="External"/><Relationship Id="rId2" Type="http://schemas.openxmlformats.org/officeDocument/2006/relationships/notesSlide" Target="../notesSlides/notesSlide11.xml"/><Relationship Id="rId1" Type="http://schemas.openxmlformats.org/officeDocument/2006/relationships/slideLayout" Target="../slideLayouts/slideLayout3.xml"/><Relationship Id="rId4" Type="http://schemas.openxmlformats.org/officeDocument/2006/relationships/image" Target="../media/image20.pn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image" Target="../media/image6.png"/><Relationship Id="rId7" Type="http://schemas.openxmlformats.org/officeDocument/2006/relationships/image" Target="../media/image10.png"/><Relationship Id="rId12" Type="http://schemas.openxmlformats.org/officeDocument/2006/relationships/image" Target="../media/image15.png"/><Relationship Id="rId2" Type="http://schemas.openxmlformats.org/officeDocument/2006/relationships/notesSlide" Target="../notesSlides/notesSlide24.xml"/><Relationship Id="rId1" Type="http://schemas.openxmlformats.org/officeDocument/2006/relationships/slideLayout" Target="../slideLayouts/slideLayout4.xml"/><Relationship Id="rId6" Type="http://schemas.openxmlformats.org/officeDocument/2006/relationships/image" Target="../media/image9.png"/><Relationship Id="rId11" Type="http://schemas.openxmlformats.org/officeDocument/2006/relationships/image" Target="../media/image14.png"/><Relationship Id="rId5" Type="http://schemas.openxmlformats.org/officeDocument/2006/relationships/image" Target="../media/image8.jpg"/><Relationship Id="rId10" Type="http://schemas.openxmlformats.org/officeDocument/2006/relationships/image" Target="../media/image13.png"/><Relationship Id="rId4" Type="http://schemas.openxmlformats.org/officeDocument/2006/relationships/image" Target="../media/image7.png"/><Relationship Id="rId9" Type="http://schemas.openxmlformats.org/officeDocument/2006/relationships/image" Target="../media/image12.png"/></Relationships>
</file>

<file path=ppt/slides/_rels/slide25.xml.rels><?xml version="1.0" encoding="UTF-8" standalone="yes"?>
<Relationships xmlns="http://schemas.openxmlformats.org/package/2006/relationships"><Relationship Id="rId3" Type="http://schemas.openxmlformats.org/officeDocument/2006/relationships/hyperlink" Target="https://www.youtube.com/watch?v=euhtXUgBEts" TargetMode="External"/><Relationship Id="rId2" Type="http://schemas.openxmlformats.org/officeDocument/2006/relationships/notesSlide" Target="../notesSlides/notesSlide25.xml"/><Relationship Id="rId1" Type="http://schemas.openxmlformats.org/officeDocument/2006/relationships/slideLayout" Target="../slideLayouts/slideLayout3.xml"/><Relationship Id="rId4" Type="http://schemas.openxmlformats.org/officeDocument/2006/relationships/hyperlink" Target="https://www.youtube.com/watch?v=tMBu5XZs-LA"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hyperlink" Target="https://www.youtube.com/watch?v=euhtXUgBEts" TargetMode="External"/><Relationship Id="rId2" Type="http://schemas.openxmlformats.org/officeDocument/2006/relationships/notesSlide" Target="../notesSlides/notesSlide7.xml"/><Relationship Id="rId1" Type="http://schemas.openxmlformats.org/officeDocument/2006/relationships/slideLayout" Target="../slideLayouts/slideLayout3.xml"/><Relationship Id="rId5" Type="http://schemas.openxmlformats.org/officeDocument/2006/relationships/image" Target="../media/image18.png"/><Relationship Id="rId4" Type="http://schemas.openxmlformats.org/officeDocument/2006/relationships/image" Target="../media/image17.png"/></Relationships>
</file>

<file path=ppt/slides/_rels/slide8.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61"/>
        <p:cNvGrpSpPr/>
        <p:nvPr/>
      </p:nvGrpSpPr>
      <p:grpSpPr>
        <a:xfrm>
          <a:off x="0" y="0"/>
          <a:ext cx="0" cy="0"/>
          <a:chOff x="0" y="0"/>
          <a:chExt cx="0" cy="0"/>
        </a:xfrm>
      </p:grpSpPr>
      <p:sp>
        <p:nvSpPr>
          <p:cNvPr id="62" name="Google Shape;62;p1"/>
          <p:cNvSpPr txBox="1">
            <a:spLocks noGrp="1"/>
          </p:cNvSpPr>
          <p:nvPr>
            <p:ph type="ctrTitle"/>
          </p:nvPr>
        </p:nvSpPr>
        <p:spPr>
          <a:xfrm>
            <a:off x="374726" y="2184268"/>
            <a:ext cx="6914821" cy="1334065"/>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800"/>
              </a:spcAft>
              <a:buSzPts val="2000"/>
              <a:buNone/>
            </a:pPr>
            <a:r>
              <a:rPr lang="hr" sz="1800" b="1" i="0" u="none" strike="noStrike" dirty="0">
                <a:solidFill>
                  <a:srgbClr val="16C45B"/>
                </a:solidFill>
                <a:latin typeface="Calibri"/>
                <a:ea typeface="Calibri"/>
                <a:cs typeface="Calibri"/>
                <a:sym typeface="Calibri"/>
              </a:rPr>
              <a:t>WP3: Obučavanje učitelja za autentično i rodno uključivo informatičko obrazovanje</a:t>
            </a:r>
            <a:br>
              <a:rPr lang="en-US" b="0" i="0" u="none" strike="noStrike" dirty="0">
                <a:solidFill>
                  <a:srgbClr val="000000"/>
                </a:solidFill>
              </a:rPr>
            </a:br>
            <a:endParaRPr dirty="0"/>
          </a:p>
        </p:txBody>
      </p:sp>
      <p:sp>
        <p:nvSpPr>
          <p:cNvPr id="63" name="Google Shape;63;p1"/>
          <p:cNvSpPr txBox="1">
            <a:spLocks noGrp="1"/>
          </p:cNvSpPr>
          <p:nvPr>
            <p:ph type="subTitle" idx="1"/>
          </p:nvPr>
        </p:nvSpPr>
        <p:spPr>
          <a:xfrm>
            <a:off x="401324" y="3651830"/>
            <a:ext cx="6893057" cy="129283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1600"/>
              <a:buNone/>
            </a:pPr>
            <a:r>
              <a:rPr lang="hr" dirty="0"/>
              <a:t>TINKER trening za učitelje koji poučavaju učenike starosti 10 do 12 godina</a:t>
            </a:r>
            <a:endParaRPr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23"/>
        <p:cNvGrpSpPr/>
        <p:nvPr/>
      </p:nvGrpSpPr>
      <p:grpSpPr>
        <a:xfrm>
          <a:off x="0" y="0"/>
          <a:ext cx="0" cy="0"/>
          <a:chOff x="0" y="0"/>
          <a:chExt cx="0" cy="0"/>
        </a:xfrm>
      </p:grpSpPr>
      <p:sp>
        <p:nvSpPr>
          <p:cNvPr id="124" name="Google Shape;124;p3"/>
          <p:cNvSpPr txBox="1">
            <a:spLocks noGrp="1"/>
          </p:cNvSpPr>
          <p:nvPr>
            <p:ph type="title"/>
          </p:nvPr>
        </p:nvSpPr>
        <p:spPr>
          <a:xfrm>
            <a:off x="97970" y="81642"/>
            <a:ext cx="11944351" cy="715879"/>
          </a:xfrm>
          <a:prstGeom prst="rect">
            <a:avLst/>
          </a:prstGeom>
          <a:noFill/>
          <a:ln>
            <a:noFill/>
          </a:ln>
        </p:spPr>
        <p:txBody>
          <a:bodyPr spcFirstLastPara="1" wrap="square" lIns="54000" tIns="54000" rIns="54000" bIns="54000" anchor="ctr" anchorCtr="0">
            <a:noAutofit/>
          </a:bodyPr>
          <a:lstStyle/>
          <a:p>
            <a:pPr marL="0" lvl="0" indent="0" algn="l" rtl="0">
              <a:lnSpc>
                <a:spcPct val="90000"/>
              </a:lnSpc>
              <a:spcBef>
                <a:spcPts val="0"/>
              </a:spcBef>
              <a:spcAft>
                <a:spcPts val="0"/>
              </a:spcAft>
              <a:buClr>
                <a:schemeClr val="lt2"/>
              </a:buClr>
              <a:buSzPts val="3800"/>
              <a:buFont typeface="Calibri"/>
              <a:buNone/>
            </a:pPr>
            <a:r>
              <a:rPr lang="hr" sz="3200" b="1"/>
              <a:t>Postupak korak po korak: Aktivnost 1</a:t>
            </a:r>
            <a:endParaRPr sz="3200" b="1"/>
          </a:p>
        </p:txBody>
      </p:sp>
      <p:sp>
        <p:nvSpPr>
          <p:cNvPr id="125" name="Google Shape;125;p3"/>
          <p:cNvSpPr/>
          <p:nvPr/>
        </p:nvSpPr>
        <p:spPr>
          <a:xfrm>
            <a:off x="3606800" y="1372714"/>
            <a:ext cx="8428038" cy="2303124"/>
          </a:xfrm>
          <a:prstGeom prst="rect">
            <a:avLst/>
          </a:prstGeom>
          <a:noFill/>
          <a:ln>
            <a:noFill/>
          </a:ln>
        </p:spPr>
        <p:txBody>
          <a:bodyPr spcFirstLastPara="1" wrap="square" lIns="91425" tIns="45700" rIns="91425" bIns="101550" anchor="ctr" anchorCtr="0">
            <a:spAutoFit/>
          </a:bodyPr>
          <a:lstStyle/>
          <a:p>
            <a:pPr marL="0" marR="0" lvl="0" indent="0" algn="l" rtl="0">
              <a:lnSpc>
                <a:spcPct val="100000"/>
              </a:lnSpc>
              <a:spcBef>
                <a:spcPts val="0"/>
              </a:spcBef>
              <a:spcAft>
                <a:spcPts val="0"/>
              </a:spcAft>
              <a:buNone/>
            </a:pPr>
            <a:r>
              <a:rPr lang="hr" sz="2000" b="1" i="0" u="none" strike="noStrike" cap="none" dirty="0">
                <a:solidFill>
                  <a:schemeClr val="dk1"/>
                </a:solidFill>
                <a:latin typeface="Calibri"/>
                <a:ea typeface="Calibri"/>
                <a:cs typeface="Calibri"/>
                <a:sym typeface="Calibri"/>
              </a:rPr>
              <a:t>Grupa A – Tim za autentičnost </a:t>
            </a:r>
            <a:br>
              <a:rPr lang="en-US" sz="2000" b="0" i="0" u="none" strike="noStrike" cap="none" dirty="0">
                <a:solidFill>
                  <a:schemeClr val="dk1"/>
                </a:solidFill>
                <a:latin typeface="Calibri"/>
                <a:ea typeface="Calibri"/>
                <a:cs typeface="Calibri"/>
                <a:sym typeface="Calibri"/>
              </a:rPr>
            </a:br>
            <a:r>
              <a:rPr lang="hr" sz="2000" b="0" i="0" u="none" strike="noStrike" cap="none" dirty="0">
                <a:solidFill>
                  <a:schemeClr val="dk1"/>
                </a:solidFill>
                <a:latin typeface="Calibri"/>
                <a:ea typeface="Calibri"/>
                <a:cs typeface="Calibri"/>
                <a:sym typeface="Calibri"/>
              </a:rPr>
              <a:t>- Ispitatajte povredu privatnosti podataka iz stvarnog svijeta (npr. curenje podataka s Facebooka). </a:t>
            </a:r>
            <a:br>
              <a:rPr lang="en-US" sz="2000" b="0" i="0" u="none" strike="noStrike" cap="none" dirty="0">
                <a:solidFill>
                  <a:schemeClr val="dk1"/>
                </a:solidFill>
                <a:latin typeface="Calibri"/>
                <a:ea typeface="Calibri"/>
                <a:cs typeface="Calibri"/>
                <a:sym typeface="Calibri"/>
              </a:rPr>
            </a:br>
            <a:r>
              <a:rPr lang="hr" sz="2000" b="0" i="0" u="none" strike="noStrike" cap="none" dirty="0">
                <a:solidFill>
                  <a:schemeClr val="dk1"/>
                </a:solidFill>
                <a:latin typeface="Calibri"/>
                <a:ea typeface="Calibri"/>
                <a:cs typeface="Calibri"/>
                <a:sym typeface="Calibri"/>
              </a:rPr>
              <a:t>- Što je čini autentičnom? Zašto je relevantna za učenike?</a:t>
            </a:r>
            <a:endParaRPr dirty="0"/>
          </a:p>
          <a:p>
            <a:pPr marL="0" marR="0" lvl="0" indent="0" algn="l" rtl="0">
              <a:lnSpc>
                <a:spcPct val="100000"/>
              </a:lnSpc>
              <a:spcBef>
                <a:spcPts val="0"/>
              </a:spcBef>
              <a:spcAft>
                <a:spcPts val="0"/>
              </a:spcAft>
              <a:buNone/>
            </a:pPr>
            <a:r>
              <a:rPr lang="hr" sz="2000" b="1" i="0" u="none" strike="noStrike" cap="none" dirty="0">
                <a:solidFill>
                  <a:schemeClr val="dk1"/>
                </a:solidFill>
                <a:latin typeface="Calibri"/>
                <a:ea typeface="Calibri"/>
                <a:cs typeface="Calibri"/>
                <a:sym typeface="Calibri"/>
              </a:rPr>
              <a:t>Grupa B – Tim za rodnu uključivost </a:t>
            </a:r>
            <a:br>
              <a:rPr lang="en-US" sz="2000" b="0" i="0" u="none" strike="noStrike" cap="none" dirty="0">
                <a:solidFill>
                  <a:schemeClr val="dk1"/>
                </a:solidFill>
                <a:latin typeface="Calibri"/>
                <a:ea typeface="Calibri"/>
                <a:cs typeface="Calibri"/>
                <a:sym typeface="Calibri"/>
              </a:rPr>
            </a:br>
            <a:r>
              <a:rPr lang="hr" sz="2000" b="0" i="0" u="none" strike="noStrike" cap="none" dirty="0">
                <a:solidFill>
                  <a:schemeClr val="dk1"/>
                </a:solidFill>
                <a:latin typeface="Calibri"/>
                <a:ea typeface="Calibri"/>
                <a:cs typeface="Calibri"/>
                <a:sym typeface="Calibri"/>
              </a:rPr>
              <a:t>- Razmotrite jesu li zastupljeni različiti identiteti i demografski podaci. </a:t>
            </a:r>
            <a:br>
              <a:rPr lang="en-US" sz="2000" b="0" i="0" u="none" strike="noStrike" cap="none" dirty="0">
                <a:solidFill>
                  <a:schemeClr val="dk1"/>
                </a:solidFill>
                <a:latin typeface="Calibri"/>
                <a:ea typeface="Calibri"/>
                <a:cs typeface="Calibri"/>
                <a:sym typeface="Calibri"/>
              </a:rPr>
            </a:br>
            <a:r>
              <a:rPr lang="hr" sz="2000" b="0" i="0" u="none" strike="noStrike" cap="none" dirty="0">
                <a:solidFill>
                  <a:schemeClr val="dk1"/>
                </a:solidFill>
                <a:latin typeface="Calibri"/>
                <a:ea typeface="Calibri"/>
                <a:cs typeface="Calibri"/>
                <a:sym typeface="Calibri"/>
              </a:rPr>
              <a:t>- Jesu li marginalizirane skupine uključene u narativ?</a:t>
            </a:r>
            <a:endParaRPr dirty="0"/>
          </a:p>
        </p:txBody>
      </p:sp>
      <p:sp>
        <p:nvSpPr>
          <p:cNvPr id="126" name="Google Shape;126;p3"/>
          <p:cNvSpPr/>
          <p:nvPr/>
        </p:nvSpPr>
        <p:spPr>
          <a:xfrm>
            <a:off x="157162" y="729138"/>
            <a:ext cx="11877676" cy="887390"/>
          </a:xfrm>
          <a:prstGeom prst="rect">
            <a:avLst/>
          </a:prstGeom>
          <a:noFill/>
          <a:ln>
            <a:noFill/>
          </a:ln>
        </p:spPr>
        <p:txBody>
          <a:bodyPr spcFirstLastPara="1" wrap="square" lIns="91425" tIns="45700" rIns="91425" bIns="101550" anchor="ctr" anchorCtr="0">
            <a:spAutoFit/>
          </a:bodyPr>
          <a:lstStyle/>
          <a:p>
            <a:pPr marL="0" marR="0" lvl="0" indent="0" algn="l" rtl="0">
              <a:lnSpc>
                <a:spcPct val="100000"/>
              </a:lnSpc>
              <a:spcBef>
                <a:spcPts val="0"/>
              </a:spcBef>
              <a:spcAft>
                <a:spcPts val="0"/>
              </a:spcAft>
              <a:buNone/>
            </a:pPr>
            <a:r>
              <a:rPr lang="hr" sz="2400" b="0" i="0" u="none" strike="noStrike" cap="none">
                <a:solidFill>
                  <a:schemeClr val="accent1"/>
                </a:solidFill>
                <a:latin typeface="Calibri"/>
                <a:ea typeface="Calibri"/>
                <a:cs typeface="Calibri"/>
                <a:sym typeface="Calibri"/>
              </a:rPr>
              <a:t>Zajedničko osmišljavanje scenarija autentičnog učenja o privatnosti podataka koji uključuje rodnu ravnopravnost korištenjem metode slagalice</a:t>
            </a:r>
            <a:endParaRPr/>
          </a:p>
        </p:txBody>
      </p:sp>
      <p:cxnSp>
        <p:nvCxnSpPr>
          <p:cNvPr id="127" name="Google Shape;127;p3"/>
          <p:cNvCxnSpPr/>
          <p:nvPr/>
        </p:nvCxnSpPr>
        <p:spPr>
          <a:xfrm>
            <a:off x="3403600" y="1515093"/>
            <a:ext cx="0" cy="5088907"/>
          </a:xfrm>
          <a:prstGeom prst="straightConnector1">
            <a:avLst/>
          </a:prstGeom>
          <a:noFill/>
          <a:ln w="9525" cap="flat" cmpd="sng">
            <a:solidFill>
              <a:srgbClr val="10C357"/>
            </a:solidFill>
            <a:prstDash val="solid"/>
            <a:round/>
            <a:headEnd type="none" w="sm" len="sm"/>
            <a:tailEnd type="none" w="sm" len="sm"/>
          </a:ln>
        </p:spPr>
      </p:cxnSp>
      <p:sp>
        <p:nvSpPr>
          <p:cNvPr id="128" name="Google Shape;128;p3"/>
          <p:cNvSpPr txBox="1"/>
          <p:nvPr/>
        </p:nvSpPr>
        <p:spPr>
          <a:xfrm>
            <a:off x="157157" y="1634391"/>
            <a:ext cx="3246439" cy="1938952"/>
          </a:xfrm>
          <a:prstGeom prst="rect">
            <a:avLst/>
          </a:prstGeom>
          <a:noFill/>
          <a:ln>
            <a:noFill/>
          </a:ln>
        </p:spPr>
        <p:txBody>
          <a:bodyPr spcFirstLastPara="1" wrap="square" lIns="91425" tIns="45700" rIns="91425" bIns="45700" anchor="t" anchorCtr="0">
            <a:spAutoFit/>
          </a:bodyPr>
          <a:lstStyle/>
          <a:p>
            <a:pPr marL="457200" marR="0" lvl="0" indent="-457200" algn="l" rtl="0">
              <a:lnSpc>
                <a:spcPct val="100000"/>
              </a:lnSpc>
              <a:spcBef>
                <a:spcPts val="0"/>
              </a:spcBef>
              <a:spcAft>
                <a:spcPts val="0"/>
              </a:spcAft>
              <a:buClr>
                <a:schemeClr val="dk1"/>
              </a:buClr>
              <a:buSzPts val="2000"/>
              <a:buFont typeface="Arial"/>
              <a:buAutoNum type="arabicPeriod"/>
            </a:pPr>
            <a:r>
              <a:rPr lang="hr" sz="2000" b="1" i="0" u="none" strike="noStrike" cap="none" dirty="0">
                <a:solidFill>
                  <a:schemeClr val="dk1"/>
                </a:solidFill>
                <a:latin typeface="Calibri"/>
                <a:ea typeface="Calibri"/>
                <a:cs typeface="Calibri"/>
                <a:sym typeface="Calibri"/>
              </a:rPr>
              <a:t>Formirajte  grupe</a:t>
            </a:r>
            <a:endParaRPr dirty="0"/>
          </a:p>
          <a:p>
            <a:pPr marL="0" marR="0" lvl="0" indent="0" algn="l" rtl="0">
              <a:lnSpc>
                <a:spcPct val="100000"/>
              </a:lnSpc>
              <a:spcBef>
                <a:spcPts val="0"/>
              </a:spcBef>
              <a:spcAft>
                <a:spcPts val="0"/>
              </a:spcAft>
              <a:buNone/>
            </a:pPr>
            <a:r>
              <a:rPr lang="hr" sz="2000" b="0" i="0" u="none" strike="noStrike" cap="none" dirty="0">
                <a:solidFill>
                  <a:srgbClr val="000000"/>
                </a:solidFill>
                <a:latin typeface="Calibri"/>
                <a:ea typeface="Calibri"/>
                <a:cs typeface="Calibri"/>
                <a:sym typeface="Calibri"/>
              </a:rPr>
              <a:t>Podijelite se u grupe od po dvije osobe. Svaka grupa istražuje drugačiju perspektivu i postaje „stručnjak“</a:t>
            </a:r>
            <a:endParaRPr dirty="0"/>
          </a:p>
        </p:txBody>
      </p:sp>
      <p:sp>
        <p:nvSpPr>
          <p:cNvPr id="129" name="Google Shape;129;p3"/>
          <p:cNvSpPr txBox="1"/>
          <p:nvPr/>
        </p:nvSpPr>
        <p:spPr>
          <a:xfrm>
            <a:off x="157161" y="3814421"/>
            <a:ext cx="3246437" cy="1631175"/>
          </a:xfrm>
          <a:prstGeom prst="rect">
            <a:avLst/>
          </a:prstGeom>
          <a:noFill/>
          <a:ln>
            <a:noFill/>
          </a:ln>
        </p:spPr>
        <p:txBody>
          <a:bodyPr spcFirstLastPara="1" wrap="square" lIns="91425" tIns="45700" rIns="91425" bIns="45700" anchor="t" anchorCtr="0">
            <a:spAutoFit/>
          </a:bodyPr>
          <a:lstStyle/>
          <a:p>
            <a:pPr marL="457200" marR="0" lvl="0" indent="-457200" algn="l" rtl="0">
              <a:lnSpc>
                <a:spcPct val="100000"/>
              </a:lnSpc>
              <a:spcBef>
                <a:spcPts val="0"/>
              </a:spcBef>
              <a:spcAft>
                <a:spcPts val="0"/>
              </a:spcAft>
              <a:buClr>
                <a:schemeClr val="dk1"/>
              </a:buClr>
              <a:buSzPts val="2000"/>
              <a:buFont typeface="Arial"/>
              <a:buAutoNum type="arabicPeriod" startAt="2"/>
            </a:pPr>
            <a:r>
              <a:rPr lang="hr" sz="2000" b="1" i="0" u="none" strike="noStrike" cap="none" dirty="0">
                <a:solidFill>
                  <a:schemeClr val="dk1"/>
                </a:solidFill>
                <a:latin typeface="Calibri"/>
                <a:ea typeface="Calibri"/>
                <a:cs typeface="Calibri"/>
                <a:sym typeface="Calibri"/>
              </a:rPr>
              <a:t>Formirajte grupe slagalica</a:t>
            </a:r>
            <a:endParaRPr dirty="0"/>
          </a:p>
          <a:p>
            <a:pPr marL="0" marR="0" lvl="0" indent="0" algn="l" rtl="0">
              <a:lnSpc>
                <a:spcPct val="100000"/>
              </a:lnSpc>
              <a:spcBef>
                <a:spcPts val="0"/>
              </a:spcBef>
              <a:spcAft>
                <a:spcPts val="0"/>
              </a:spcAft>
              <a:buClr>
                <a:srgbClr val="000000"/>
              </a:buClr>
              <a:buSzPts val="2000"/>
              <a:buFont typeface="Arial"/>
              <a:buNone/>
            </a:pPr>
            <a:r>
              <a:rPr lang="hr" sz="2000" b="0" i="0" u="none" strike="noStrike" cap="none" dirty="0">
                <a:solidFill>
                  <a:srgbClr val="000000"/>
                </a:solidFill>
                <a:latin typeface="Calibri"/>
                <a:ea typeface="Calibri"/>
                <a:cs typeface="Calibri"/>
                <a:sym typeface="Calibri"/>
              </a:rPr>
              <a:t>Podijelite se u nove grupe s po jednim članom iz svake stručne grupe.</a:t>
            </a:r>
            <a:endParaRPr dirty="0"/>
          </a:p>
        </p:txBody>
      </p:sp>
      <p:sp>
        <p:nvSpPr>
          <p:cNvPr id="130" name="Google Shape;130;p3"/>
          <p:cNvSpPr/>
          <p:nvPr/>
        </p:nvSpPr>
        <p:spPr>
          <a:xfrm>
            <a:off x="3599317" y="4094001"/>
            <a:ext cx="8435521" cy="764279"/>
          </a:xfrm>
          <a:prstGeom prst="rect">
            <a:avLst/>
          </a:prstGeom>
          <a:noFill/>
          <a:ln>
            <a:noFill/>
          </a:ln>
        </p:spPr>
        <p:txBody>
          <a:bodyPr spcFirstLastPara="1" wrap="square" lIns="91425" tIns="45700" rIns="91425" bIns="101550" anchor="ctr" anchorCtr="0">
            <a:spAutoFit/>
          </a:bodyPr>
          <a:lstStyle/>
          <a:p>
            <a:pPr marL="285750" marR="0" lvl="0" indent="-285750" algn="l" rtl="0">
              <a:lnSpc>
                <a:spcPct val="100000"/>
              </a:lnSpc>
              <a:spcBef>
                <a:spcPts val="0"/>
              </a:spcBef>
              <a:spcAft>
                <a:spcPts val="0"/>
              </a:spcAft>
              <a:buClr>
                <a:srgbClr val="000000"/>
              </a:buClr>
              <a:buSzPts val="2000"/>
              <a:buFont typeface="Arial"/>
              <a:buChar char="•"/>
            </a:pPr>
            <a:r>
              <a:rPr lang="hr" sz="2000" b="0" i="0" u="none" strike="noStrike" cap="none" dirty="0">
                <a:solidFill>
                  <a:srgbClr val="000000"/>
                </a:solidFill>
                <a:latin typeface="Calibri"/>
                <a:ea typeface="Calibri"/>
                <a:cs typeface="Calibri"/>
                <a:sym typeface="Calibri"/>
              </a:rPr>
              <a:t>Svaka osoba poučava svoju podtemu kolegama.</a:t>
            </a:r>
            <a:endParaRPr dirty="0"/>
          </a:p>
          <a:p>
            <a:pPr marL="285750" marR="0" lvl="0" indent="-285750" algn="l" rtl="0">
              <a:lnSpc>
                <a:spcPct val="100000"/>
              </a:lnSpc>
              <a:spcBef>
                <a:spcPts val="0"/>
              </a:spcBef>
              <a:spcAft>
                <a:spcPts val="0"/>
              </a:spcAft>
              <a:buClr>
                <a:srgbClr val="000000"/>
              </a:buClr>
              <a:buSzPts val="2000"/>
              <a:buFont typeface="Arial"/>
              <a:buChar char="•"/>
            </a:pPr>
            <a:r>
              <a:rPr lang="hr" sz="2000" b="0" i="0" u="none" strike="noStrike" cap="none" dirty="0">
                <a:solidFill>
                  <a:srgbClr val="000000"/>
                </a:solidFill>
                <a:latin typeface="Calibri"/>
                <a:ea typeface="Calibri"/>
                <a:cs typeface="Calibri"/>
                <a:sym typeface="Calibri"/>
              </a:rPr>
              <a:t>Svi uče sve dijelove teme jedni od drugih.</a:t>
            </a:r>
            <a:endParaRPr dirty="0"/>
          </a:p>
        </p:txBody>
      </p:sp>
      <p:sp>
        <p:nvSpPr>
          <p:cNvPr id="131" name="Google Shape;131;p3"/>
          <p:cNvSpPr txBox="1"/>
          <p:nvPr/>
        </p:nvSpPr>
        <p:spPr>
          <a:xfrm>
            <a:off x="157160" y="5506421"/>
            <a:ext cx="3246437" cy="400110"/>
          </a:xfrm>
          <a:prstGeom prst="rect">
            <a:avLst/>
          </a:prstGeom>
          <a:noFill/>
          <a:ln>
            <a:noFill/>
          </a:ln>
        </p:spPr>
        <p:txBody>
          <a:bodyPr spcFirstLastPara="1" wrap="square" lIns="91425" tIns="45700" rIns="91425" bIns="45700" anchor="t" anchorCtr="0">
            <a:spAutoFit/>
          </a:bodyPr>
          <a:lstStyle/>
          <a:p>
            <a:pPr marL="457200" marR="0" lvl="0" indent="-457200" algn="l" rtl="0">
              <a:lnSpc>
                <a:spcPct val="100000"/>
              </a:lnSpc>
              <a:spcBef>
                <a:spcPts val="0"/>
              </a:spcBef>
              <a:spcAft>
                <a:spcPts val="0"/>
              </a:spcAft>
              <a:buClr>
                <a:schemeClr val="dk1"/>
              </a:buClr>
              <a:buSzPts val="2000"/>
              <a:buFont typeface="Arial"/>
              <a:buAutoNum type="arabicPeriod" startAt="3"/>
            </a:pPr>
            <a:r>
              <a:rPr lang="hr" sz="2000" b="1" i="0" u="none" strike="noStrike" cap="none">
                <a:solidFill>
                  <a:schemeClr val="dk1"/>
                </a:solidFill>
                <a:latin typeface="Calibri"/>
                <a:ea typeface="Calibri"/>
                <a:cs typeface="Calibri"/>
                <a:sym typeface="Calibri"/>
              </a:rPr>
              <a:t>Sintetizirajte i primijenite</a:t>
            </a:r>
            <a:endParaRPr sz="2000" b="0" i="0" u="none" strike="noStrike" cap="none">
              <a:solidFill>
                <a:srgbClr val="000000"/>
              </a:solidFill>
              <a:latin typeface="Calibri"/>
              <a:ea typeface="Calibri"/>
              <a:cs typeface="Calibri"/>
              <a:sym typeface="Calibri"/>
            </a:endParaRPr>
          </a:p>
        </p:txBody>
      </p:sp>
      <p:sp>
        <p:nvSpPr>
          <p:cNvPr id="132" name="Google Shape;132;p3"/>
          <p:cNvSpPr txBox="1"/>
          <p:nvPr/>
        </p:nvSpPr>
        <p:spPr>
          <a:xfrm>
            <a:off x="3623732" y="5400243"/>
            <a:ext cx="7044268" cy="707886"/>
          </a:xfrm>
          <a:prstGeom prst="rect">
            <a:avLst/>
          </a:prstGeom>
          <a:noFill/>
          <a:ln>
            <a:noFill/>
          </a:ln>
        </p:spPr>
        <p:txBody>
          <a:bodyPr spcFirstLastPara="1" wrap="square" lIns="91425" tIns="45700" rIns="91425" bIns="45700" anchor="t" anchorCtr="0">
            <a:spAutoFit/>
          </a:bodyPr>
          <a:lstStyle/>
          <a:p>
            <a:pPr marL="285750" marR="0" lvl="0" indent="-285750" algn="l" rtl="0">
              <a:lnSpc>
                <a:spcPct val="100000"/>
              </a:lnSpc>
              <a:spcBef>
                <a:spcPts val="0"/>
              </a:spcBef>
              <a:spcAft>
                <a:spcPts val="0"/>
              </a:spcAft>
              <a:buClr>
                <a:srgbClr val="000000"/>
              </a:buClr>
              <a:buSzPts val="2000"/>
              <a:buFont typeface="Arial"/>
              <a:buChar char="•"/>
            </a:pPr>
            <a:r>
              <a:rPr lang="hr" sz="2000" b="0" i="0" u="none" strike="noStrike" cap="none" dirty="0">
                <a:solidFill>
                  <a:srgbClr val="000000"/>
                </a:solidFill>
                <a:latin typeface="Calibri"/>
                <a:ea typeface="Calibri"/>
                <a:cs typeface="Calibri"/>
                <a:sym typeface="Calibri"/>
              </a:rPr>
              <a:t>Kombinirajte uvide kako biste zajednički osmislili kratki scenarij učenja o privatnosti podataka</a:t>
            </a:r>
            <a:endParaRPr sz="2000" b="0" i="0" u="none" strike="noStrike" cap="none" dirty="0">
              <a:solidFill>
                <a:schemeClr val="dk1"/>
              </a:solidFill>
              <a:latin typeface="Calibri"/>
              <a:ea typeface="Calibri"/>
              <a:cs typeface="Calibri"/>
              <a:sym typeface="Calibri"/>
            </a:endParaRPr>
          </a:p>
        </p:txBody>
      </p:sp>
      <p:sp>
        <p:nvSpPr>
          <p:cNvPr id="133" name="Google Shape;133;p3"/>
          <p:cNvSpPr txBox="1"/>
          <p:nvPr/>
        </p:nvSpPr>
        <p:spPr>
          <a:xfrm>
            <a:off x="157159" y="6206418"/>
            <a:ext cx="3246437" cy="400110"/>
          </a:xfrm>
          <a:prstGeom prst="rect">
            <a:avLst/>
          </a:prstGeom>
          <a:noFill/>
          <a:ln>
            <a:noFill/>
          </a:ln>
        </p:spPr>
        <p:txBody>
          <a:bodyPr spcFirstLastPara="1" wrap="square" lIns="91425" tIns="45700" rIns="91425" bIns="45700" anchor="t" anchorCtr="0">
            <a:spAutoFit/>
          </a:bodyPr>
          <a:lstStyle/>
          <a:p>
            <a:pPr marL="457200" marR="0" lvl="0" indent="-457200" algn="l" rtl="0">
              <a:lnSpc>
                <a:spcPct val="100000"/>
              </a:lnSpc>
              <a:spcBef>
                <a:spcPts val="0"/>
              </a:spcBef>
              <a:spcAft>
                <a:spcPts val="0"/>
              </a:spcAft>
              <a:buClr>
                <a:schemeClr val="dk1"/>
              </a:buClr>
              <a:buSzPts val="2000"/>
              <a:buFont typeface="Arial"/>
              <a:buAutoNum type="arabicPeriod" startAt="4"/>
            </a:pPr>
            <a:r>
              <a:rPr lang="hr" sz="2000" b="1" i="0" u="none" strike="noStrike" cap="none">
                <a:solidFill>
                  <a:schemeClr val="dk1"/>
                </a:solidFill>
                <a:latin typeface="Calibri"/>
                <a:ea typeface="Calibri"/>
                <a:cs typeface="Calibri"/>
                <a:sym typeface="Calibri"/>
              </a:rPr>
              <a:t>Razmišljaj</a:t>
            </a:r>
            <a:endParaRPr sz="2000" b="0" i="0" u="none" strike="noStrike" cap="none">
              <a:solidFill>
                <a:srgbClr val="000000"/>
              </a:solidFill>
              <a:latin typeface="Calibri"/>
              <a:ea typeface="Calibri"/>
              <a:cs typeface="Calibri"/>
              <a:sym typeface="Calibri"/>
            </a:endParaRPr>
          </a:p>
        </p:txBody>
      </p:sp>
      <p:sp>
        <p:nvSpPr>
          <p:cNvPr id="134" name="Google Shape;134;p3"/>
          <p:cNvSpPr txBox="1"/>
          <p:nvPr/>
        </p:nvSpPr>
        <p:spPr>
          <a:xfrm>
            <a:off x="3606799" y="6232168"/>
            <a:ext cx="7044268" cy="400110"/>
          </a:xfrm>
          <a:prstGeom prst="rect">
            <a:avLst/>
          </a:prstGeom>
          <a:noFill/>
          <a:ln>
            <a:noFill/>
          </a:ln>
        </p:spPr>
        <p:txBody>
          <a:bodyPr spcFirstLastPara="1" wrap="square" lIns="91425" tIns="45700" rIns="91425" bIns="45700" anchor="t" anchorCtr="0">
            <a:spAutoFit/>
          </a:bodyPr>
          <a:lstStyle/>
          <a:p>
            <a:pPr marL="285750" marR="0" lvl="0" indent="-285750" algn="l" rtl="0">
              <a:lnSpc>
                <a:spcPct val="100000"/>
              </a:lnSpc>
              <a:spcBef>
                <a:spcPts val="0"/>
              </a:spcBef>
              <a:spcAft>
                <a:spcPts val="0"/>
              </a:spcAft>
              <a:buClr>
                <a:srgbClr val="000000"/>
              </a:buClr>
              <a:buSzPts val="2000"/>
              <a:buFont typeface="Arial"/>
              <a:buChar char="•"/>
            </a:pPr>
            <a:r>
              <a:rPr lang="hr" sz="2000" b="0" i="0" u="none" strike="noStrike" cap="none" dirty="0">
                <a:solidFill>
                  <a:srgbClr val="000000"/>
                </a:solidFill>
                <a:latin typeface="Calibri"/>
                <a:ea typeface="Calibri"/>
                <a:cs typeface="Calibri"/>
                <a:sym typeface="Calibri"/>
              </a:rPr>
              <a:t>Zajednička rasprava</a:t>
            </a:r>
            <a:endParaRPr sz="2000" b="0" i="0" u="none" strike="noStrike" cap="none" dirty="0">
              <a:solidFill>
                <a:schemeClr val="dk1"/>
              </a:solidFill>
              <a:latin typeface="Calibri"/>
              <a:ea typeface="Calibri"/>
              <a:cs typeface="Calibri"/>
              <a:sym typeface="Calibri"/>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39"/>
        <p:cNvGrpSpPr/>
        <p:nvPr/>
      </p:nvGrpSpPr>
      <p:grpSpPr>
        <a:xfrm>
          <a:off x="0" y="0"/>
          <a:ext cx="0" cy="0"/>
          <a:chOff x="0" y="0"/>
          <a:chExt cx="0" cy="0"/>
        </a:xfrm>
      </p:grpSpPr>
      <p:sp>
        <p:nvSpPr>
          <p:cNvPr id="140" name="Google Shape;140;p18"/>
          <p:cNvSpPr txBox="1">
            <a:spLocks noGrp="1"/>
          </p:cNvSpPr>
          <p:nvPr>
            <p:ph type="title"/>
          </p:nvPr>
        </p:nvSpPr>
        <p:spPr>
          <a:xfrm>
            <a:off x="97970" y="81642"/>
            <a:ext cx="11944351" cy="715879"/>
          </a:xfrm>
          <a:prstGeom prst="rect">
            <a:avLst/>
          </a:prstGeom>
          <a:noFill/>
          <a:ln>
            <a:noFill/>
          </a:ln>
        </p:spPr>
        <p:txBody>
          <a:bodyPr spcFirstLastPara="1" wrap="square" lIns="54000" tIns="54000" rIns="54000" bIns="54000" anchor="ctr" anchorCtr="0">
            <a:noAutofit/>
          </a:bodyPr>
          <a:lstStyle/>
          <a:p>
            <a:pPr marL="0" lvl="0" indent="0" algn="l" rtl="0">
              <a:lnSpc>
                <a:spcPct val="90000"/>
              </a:lnSpc>
              <a:spcBef>
                <a:spcPts val="0"/>
              </a:spcBef>
              <a:spcAft>
                <a:spcPts val="0"/>
              </a:spcAft>
              <a:buClr>
                <a:schemeClr val="lt2"/>
              </a:buClr>
              <a:buSzPts val="3800"/>
              <a:buFont typeface="Calibri"/>
              <a:buNone/>
            </a:pPr>
            <a:r>
              <a:rPr lang="hr" sz="3200" b="1" dirty="0"/>
              <a:t>Kružni brainstorming (RoundRobin)</a:t>
            </a:r>
            <a:endParaRPr sz="3200" b="1" dirty="0"/>
          </a:p>
        </p:txBody>
      </p:sp>
      <p:sp>
        <p:nvSpPr>
          <p:cNvPr id="141" name="Google Shape;141;p18"/>
          <p:cNvSpPr txBox="1">
            <a:spLocks noGrp="1"/>
          </p:cNvSpPr>
          <p:nvPr>
            <p:ph type="body" idx="2"/>
          </p:nvPr>
        </p:nvSpPr>
        <p:spPr>
          <a:xfrm>
            <a:off x="149679" y="797521"/>
            <a:ext cx="6177642" cy="566979"/>
          </a:xfrm>
          <a:prstGeom prst="rect">
            <a:avLst/>
          </a:prstGeom>
          <a:noFill/>
          <a:ln>
            <a:noFill/>
          </a:ln>
        </p:spPr>
        <p:txBody>
          <a:bodyPr spcFirstLastPara="1" wrap="square" lIns="91425" tIns="45700" rIns="91425" bIns="45700" anchor="t" anchorCtr="0">
            <a:noAutofit/>
          </a:bodyPr>
          <a:lstStyle/>
          <a:p>
            <a:pPr marL="457200" marR="0" lvl="0" indent="-228600" algn="l" rtl="0">
              <a:lnSpc>
                <a:spcPct val="90000"/>
              </a:lnSpc>
              <a:spcBef>
                <a:spcPts val="1000"/>
              </a:spcBef>
              <a:spcAft>
                <a:spcPts val="0"/>
              </a:spcAft>
              <a:buClr>
                <a:schemeClr val="accent4"/>
              </a:buClr>
              <a:buSzPts val="1800"/>
              <a:buFont typeface="Arial"/>
              <a:buNone/>
            </a:pPr>
            <a:r>
              <a:rPr lang="hr" u="sng">
                <a:solidFill>
                  <a:schemeClr val="hlink"/>
                </a:solidFill>
                <a:hlinkClick r:id="rId3"/>
              </a:rPr>
              <a:t>https://www.youtube.com/watch?v=tMBu5XZs-LA</a:t>
            </a:r>
            <a:endParaRPr/>
          </a:p>
          <a:p>
            <a:pPr marL="457200" marR="0" lvl="0" indent="-228600" algn="l" rtl="0">
              <a:lnSpc>
                <a:spcPct val="90000"/>
              </a:lnSpc>
              <a:spcBef>
                <a:spcPts val="1000"/>
              </a:spcBef>
              <a:spcAft>
                <a:spcPts val="0"/>
              </a:spcAft>
              <a:buClr>
                <a:schemeClr val="accent4"/>
              </a:buClr>
              <a:buSzPts val="1800"/>
              <a:buFont typeface="Arial"/>
              <a:buNone/>
            </a:pPr>
            <a:endParaRPr/>
          </a:p>
          <a:p>
            <a:pPr marL="457200" marR="0" lvl="0" indent="-228600" algn="l" rtl="0">
              <a:lnSpc>
                <a:spcPct val="90000"/>
              </a:lnSpc>
              <a:spcBef>
                <a:spcPts val="1000"/>
              </a:spcBef>
              <a:spcAft>
                <a:spcPts val="0"/>
              </a:spcAft>
              <a:buClr>
                <a:schemeClr val="accent4"/>
              </a:buClr>
              <a:buSzPts val="1800"/>
              <a:buFont typeface="Arial"/>
              <a:buNone/>
            </a:pPr>
            <a:endParaRPr/>
          </a:p>
        </p:txBody>
      </p:sp>
      <p:pic>
        <p:nvPicPr>
          <p:cNvPr id="142" name="Google Shape;142;p18">
            <a:hlinkClick r:id="rId3"/>
          </p:cNvPr>
          <p:cNvPicPr preferRelativeResize="0"/>
          <p:nvPr/>
        </p:nvPicPr>
        <p:blipFill rotWithShape="1">
          <a:blip r:embed="rId4">
            <a:alphaModFix/>
          </a:blip>
          <a:srcRect/>
          <a:stretch/>
        </p:blipFill>
        <p:spPr>
          <a:xfrm>
            <a:off x="2008337" y="1364500"/>
            <a:ext cx="8123615" cy="5240458"/>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47"/>
        <p:cNvGrpSpPr/>
        <p:nvPr/>
      </p:nvGrpSpPr>
      <p:grpSpPr>
        <a:xfrm>
          <a:off x="0" y="0"/>
          <a:ext cx="0" cy="0"/>
          <a:chOff x="0" y="0"/>
          <a:chExt cx="0" cy="0"/>
        </a:xfrm>
      </p:grpSpPr>
      <p:sp>
        <p:nvSpPr>
          <p:cNvPr id="148" name="Google Shape;148;p20"/>
          <p:cNvSpPr txBox="1">
            <a:spLocks noGrp="1"/>
          </p:cNvSpPr>
          <p:nvPr>
            <p:ph type="title"/>
          </p:nvPr>
        </p:nvSpPr>
        <p:spPr>
          <a:xfrm>
            <a:off x="97970" y="81642"/>
            <a:ext cx="11944351" cy="715879"/>
          </a:xfrm>
          <a:prstGeom prst="rect">
            <a:avLst/>
          </a:prstGeom>
          <a:noFill/>
          <a:ln>
            <a:noFill/>
          </a:ln>
        </p:spPr>
        <p:txBody>
          <a:bodyPr spcFirstLastPara="1" wrap="square" lIns="54000" tIns="54000" rIns="54000" bIns="54000" anchor="ctr" anchorCtr="0">
            <a:noAutofit/>
          </a:bodyPr>
          <a:lstStyle/>
          <a:p>
            <a:pPr marL="0" lvl="0" indent="0" algn="l" rtl="0">
              <a:lnSpc>
                <a:spcPct val="90000"/>
              </a:lnSpc>
              <a:spcBef>
                <a:spcPts val="0"/>
              </a:spcBef>
              <a:spcAft>
                <a:spcPts val="0"/>
              </a:spcAft>
              <a:buClr>
                <a:schemeClr val="lt2"/>
              </a:buClr>
              <a:buSzPts val="3800"/>
              <a:buFont typeface="Calibri"/>
              <a:buNone/>
            </a:pPr>
            <a:r>
              <a:rPr lang="hr" sz="3200" b="1"/>
              <a:t>Pozadina i teorijski temelji</a:t>
            </a:r>
            <a:endParaRPr sz="3200" b="1"/>
          </a:p>
        </p:txBody>
      </p:sp>
      <p:sp>
        <p:nvSpPr>
          <p:cNvPr id="149" name="Google Shape;149;p20"/>
          <p:cNvSpPr txBox="1">
            <a:spLocks noGrp="1"/>
          </p:cNvSpPr>
          <p:nvPr>
            <p:ph type="body" idx="2"/>
          </p:nvPr>
        </p:nvSpPr>
        <p:spPr>
          <a:xfrm>
            <a:off x="97971" y="1462685"/>
            <a:ext cx="11944350" cy="3414115"/>
          </a:xfrm>
          <a:prstGeom prst="rect">
            <a:avLst/>
          </a:prstGeom>
          <a:noFill/>
          <a:ln>
            <a:noFill/>
          </a:ln>
        </p:spPr>
        <p:txBody>
          <a:bodyPr spcFirstLastPara="1" wrap="square" lIns="91425" tIns="45700" rIns="91425" bIns="45700" anchor="t" anchorCtr="0">
            <a:noAutofit/>
          </a:bodyPr>
          <a:lstStyle/>
          <a:p>
            <a:pPr marL="514350" marR="0" lvl="0" indent="-285750" algn="l" rtl="0">
              <a:lnSpc>
                <a:spcPct val="90000"/>
              </a:lnSpc>
              <a:spcBef>
                <a:spcPts val="1000"/>
              </a:spcBef>
              <a:spcAft>
                <a:spcPts val="0"/>
              </a:spcAft>
              <a:buClr>
                <a:schemeClr val="accent4"/>
              </a:buClr>
              <a:buSzPts val="1800"/>
              <a:buFont typeface="Arial"/>
              <a:buChar char="•"/>
            </a:pPr>
            <a:r>
              <a:rPr lang="hr" sz="2800"/>
              <a:t>Nastao je iz tehnika brainstorminga (Osborn, 1953).</a:t>
            </a:r>
            <a:endParaRPr sz="2800"/>
          </a:p>
          <a:p>
            <a:pPr marL="514350" marR="0" lvl="0" indent="-285750" algn="l" rtl="0">
              <a:lnSpc>
                <a:spcPct val="90000"/>
              </a:lnSpc>
              <a:spcBef>
                <a:spcPts val="1000"/>
              </a:spcBef>
              <a:spcAft>
                <a:spcPts val="0"/>
              </a:spcAft>
              <a:buClr>
                <a:schemeClr val="accent4"/>
              </a:buClr>
              <a:buSzPts val="1800"/>
              <a:buFont typeface="Arial"/>
              <a:buChar char="•"/>
            </a:pPr>
            <a:r>
              <a:rPr lang="hr" sz="2800"/>
              <a:t>Utemeljeno na teoriji jednakosti (Adams, 1965.) – pravedna raspodjela sudjelovanja.</a:t>
            </a:r>
            <a:endParaRPr sz="2800"/>
          </a:p>
          <a:p>
            <a:pPr marL="514350" marR="0" lvl="0" indent="-285750" algn="l" rtl="0">
              <a:lnSpc>
                <a:spcPct val="90000"/>
              </a:lnSpc>
              <a:spcBef>
                <a:spcPts val="1000"/>
              </a:spcBef>
              <a:spcAft>
                <a:spcPts val="0"/>
              </a:spcAft>
              <a:buClr>
                <a:schemeClr val="accent4"/>
              </a:buClr>
              <a:buSzPts val="1800"/>
              <a:buFont typeface="Arial"/>
              <a:buChar char="•"/>
            </a:pPr>
            <a:r>
              <a:rPr lang="hr" sz="2800"/>
              <a:t>Dokazano povećava raznolikost ideja za 40% (Topping, 2009).</a:t>
            </a:r>
            <a:endParaRPr sz="280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54"/>
        <p:cNvGrpSpPr/>
        <p:nvPr/>
      </p:nvGrpSpPr>
      <p:grpSpPr>
        <a:xfrm>
          <a:off x="0" y="0"/>
          <a:ext cx="0" cy="0"/>
          <a:chOff x="0" y="0"/>
          <a:chExt cx="0" cy="0"/>
        </a:xfrm>
      </p:grpSpPr>
      <p:sp>
        <p:nvSpPr>
          <p:cNvPr id="155" name="Google Shape;155;p21"/>
          <p:cNvSpPr txBox="1">
            <a:spLocks noGrp="1"/>
          </p:cNvSpPr>
          <p:nvPr>
            <p:ph type="title"/>
          </p:nvPr>
        </p:nvSpPr>
        <p:spPr>
          <a:xfrm>
            <a:off x="97970" y="81642"/>
            <a:ext cx="11944351" cy="715879"/>
          </a:xfrm>
          <a:prstGeom prst="rect">
            <a:avLst/>
          </a:prstGeom>
          <a:noFill/>
          <a:ln>
            <a:noFill/>
          </a:ln>
        </p:spPr>
        <p:txBody>
          <a:bodyPr spcFirstLastPara="1" wrap="square" lIns="54000" tIns="54000" rIns="54000" bIns="54000" anchor="ctr" anchorCtr="0">
            <a:noAutofit/>
          </a:bodyPr>
          <a:lstStyle/>
          <a:p>
            <a:pPr marL="0" lvl="0" indent="0" algn="l" rtl="0">
              <a:lnSpc>
                <a:spcPct val="90000"/>
              </a:lnSpc>
              <a:spcBef>
                <a:spcPts val="0"/>
              </a:spcBef>
              <a:spcAft>
                <a:spcPts val="0"/>
              </a:spcAft>
              <a:buSzPts val="3800"/>
              <a:buNone/>
            </a:pPr>
            <a:r>
              <a:rPr lang="hr" sz="3200" b="1"/>
              <a:t>Prednosti kružnog brainstorminga</a:t>
            </a:r>
            <a:endParaRPr sz="3200" b="1"/>
          </a:p>
        </p:txBody>
      </p:sp>
      <p:sp>
        <p:nvSpPr>
          <p:cNvPr id="156" name="Google Shape;156;p21"/>
          <p:cNvSpPr txBox="1">
            <a:spLocks noGrp="1"/>
          </p:cNvSpPr>
          <p:nvPr>
            <p:ph type="body" idx="2"/>
          </p:nvPr>
        </p:nvSpPr>
        <p:spPr>
          <a:xfrm>
            <a:off x="97971" y="1462685"/>
            <a:ext cx="11944350" cy="5289179"/>
          </a:xfrm>
          <a:prstGeom prst="rect">
            <a:avLst/>
          </a:prstGeom>
          <a:noFill/>
          <a:ln>
            <a:noFill/>
          </a:ln>
        </p:spPr>
        <p:txBody>
          <a:bodyPr spcFirstLastPara="1" wrap="square" lIns="91425" tIns="45700" rIns="91425" bIns="45700" anchor="t" anchorCtr="0">
            <a:noAutofit/>
          </a:bodyPr>
          <a:lstStyle/>
          <a:p>
            <a:pPr marL="457200" marR="0" lvl="0" indent="-228600" algn="l" rtl="0">
              <a:lnSpc>
                <a:spcPct val="90000"/>
              </a:lnSpc>
              <a:spcBef>
                <a:spcPts val="1000"/>
              </a:spcBef>
              <a:spcAft>
                <a:spcPts val="0"/>
              </a:spcAft>
              <a:buClr>
                <a:schemeClr val="accent4"/>
              </a:buClr>
              <a:buSzPts val="1800"/>
              <a:buFont typeface="Arial"/>
              <a:buNone/>
            </a:pPr>
            <a:r>
              <a:rPr lang="hr" sz="2800" b="1"/>
              <a:t>Pravednost: </a:t>
            </a:r>
            <a:r>
              <a:rPr lang="hr" sz="2800"/>
              <a:t>Jamči sudjelovanje svih.</a:t>
            </a:r>
            <a:endParaRPr/>
          </a:p>
          <a:p>
            <a:pPr marL="457200" marR="0" lvl="0" indent="-228600" algn="l" rtl="0">
              <a:lnSpc>
                <a:spcPct val="90000"/>
              </a:lnSpc>
              <a:spcBef>
                <a:spcPts val="1000"/>
              </a:spcBef>
              <a:spcAft>
                <a:spcPts val="0"/>
              </a:spcAft>
              <a:buClr>
                <a:schemeClr val="accent4"/>
              </a:buClr>
              <a:buSzPts val="1800"/>
              <a:buFont typeface="Arial"/>
              <a:buNone/>
            </a:pPr>
            <a:r>
              <a:rPr lang="hr" sz="2800" b="1"/>
              <a:t>Dublje učenje: </a:t>
            </a:r>
            <a:r>
              <a:rPr lang="hr" sz="2800"/>
              <a:t>Koristi kolektivnu inteligenciju.</a:t>
            </a:r>
            <a:endParaRPr/>
          </a:p>
          <a:p>
            <a:pPr marL="457200" marR="0" lvl="0" indent="-228600" algn="l" rtl="0">
              <a:lnSpc>
                <a:spcPct val="90000"/>
              </a:lnSpc>
              <a:spcBef>
                <a:spcPts val="1000"/>
              </a:spcBef>
              <a:spcAft>
                <a:spcPts val="0"/>
              </a:spcAft>
              <a:buClr>
                <a:schemeClr val="accent4"/>
              </a:buClr>
              <a:buSzPts val="1800"/>
              <a:buFont typeface="Arial"/>
              <a:buNone/>
            </a:pPr>
            <a:r>
              <a:rPr lang="hr" sz="2800" b="1"/>
              <a:t>Učinkovitost: </a:t>
            </a:r>
            <a:r>
              <a:rPr lang="hr" sz="2800"/>
              <a:t>Smanjuje skretanja s teme.</a:t>
            </a:r>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61"/>
        <p:cNvGrpSpPr/>
        <p:nvPr/>
      </p:nvGrpSpPr>
      <p:grpSpPr>
        <a:xfrm>
          <a:off x="0" y="0"/>
          <a:ext cx="0" cy="0"/>
          <a:chOff x="0" y="0"/>
          <a:chExt cx="0" cy="0"/>
        </a:xfrm>
      </p:grpSpPr>
      <p:sp>
        <p:nvSpPr>
          <p:cNvPr id="162" name="Google Shape;162;p22"/>
          <p:cNvSpPr txBox="1">
            <a:spLocks noGrp="1"/>
          </p:cNvSpPr>
          <p:nvPr>
            <p:ph type="title"/>
          </p:nvPr>
        </p:nvSpPr>
        <p:spPr>
          <a:xfrm>
            <a:off x="97970" y="81642"/>
            <a:ext cx="11944351" cy="715879"/>
          </a:xfrm>
          <a:prstGeom prst="rect">
            <a:avLst/>
          </a:prstGeom>
          <a:noFill/>
          <a:ln>
            <a:noFill/>
          </a:ln>
        </p:spPr>
        <p:txBody>
          <a:bodyPr spcFirstLastPara="1" wrap="square" lIns="54000" tIns="54000" rIns="54000" bIns="54000" anchor="ctr" anchorCtr="0">
            <a:noAutofit/>
          </a:bodyPr>
          <a:lstStyle/>
          <a:p>
            <a:pPr marL="0" lvl="0" indent="0" algn="l" rtl="0">
              <a:lnSpc>
                <a:spcPct val="90000"/>
              </a:lnSpc>
              <a:spcBef>
                <a:spcPts val="0"/>
              </a:spcBef>
              <a:spcAft>
                <a:spcPts val="0"/>
              </a:spcAft>
              <a:buClr>
                <a:schemeClr val="lt2"/>
              </a:buClr>
              <a:buSzPts val="3800"/>
              <a:buFont typeface="Calibri"/>
              <a:buNone/>
            </a:pPr>
            <a:r>
              <a:rPr lang="hr" sz="2800" b="1"/>
              <a:t>Ključni element uspjeha</a:t>
            </a:r>
            <a:endParaRPr sz="2800" b="1"/>
          </a:p>
        </p:txBody>
      </p:sp>
      <p:pic>
        <p:nvPicPr>
          <p:cNvPr id="2" name="Picture 1">
            <a:extLst>
              <a:ext uri="{FF2B5EF4-FFF2-40B4-BE49-F238E27FC236}">
                <a16:creationId xmlns:a16="http://schemas.microsoft.com/office/drawing/2014/main" id="{C3C09782-336D-FBD1-056A-F2E78946E935}"/>
              </a:ext>
            </a:extLst>
          </p:cNvPr>
          <p:cNvPicPr>
            <a:picLocks noChangeAspect="1"/>
          </p:cNvPicPr>
          <p:nvPr/>
        </p:nvPicPr>
        <p:blipFill>
          <a:blip r:embed="rId3"/>
          <a:stretch>
            <a:fillRect/>
          </a:stretch>
        </p:blipFill>
        <p:spPr>
          <a:xfrm>
            <a:off x="3143250" y="1248083"/>
            <a:ext cx="5905500" cy="4686300"/>
          </a:xfrm>
          <a:prstGeom prst="rect">
            <a:avLst/>
          </a:prstGeom>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68"/>
        <p:cNvGrpSpPr/>
        <p:nvPr/>
      </p:nvGrpSpPr>
      <p:grpSpPr>
        <a:xfrm>
          <a:off x="0" y="0"/>
          <a:ext cx="0" cy="0"/>
          <a:chOff x="0" y="0"/>
          <a:chExt cx="0" cy="0"/>
        </a:xfrm>
      </p:grpSpPr>
      <p:sp>
        <p:nvSpPr>
          <p:cNvPr id="169" name="Google Shape;169;p14"/>
          <p:cNvSpPr txBox="1">
            <a:spLocks noGrp="1"/>
          </p:cNvSpPr>
          <p:nvPr>
            <p:ph type="title"/>
          </p:nvPr>
        </p:nvSpPr>
        <p:spPr>
          <a:xfrm>
            <a:off x="97970" y="81642"/>
            <a:ext cx="11944351" cy="715879"/>
          </a:xfrm>
          <a:prstGeom prst="rect">
            <a:avLst/>
          </a:prstGeom>
          <a:noFill/>
          <a:ln>
            <a:noFill/>
          </a:ln>
        </p:spPr>
        <p:txBody>
          <a:bodyPr spcFirstLastPara="1" wrap="square" lIns="54000" tIns="54000" rIns="54000" bIns="54000" anchor="ctr" anchorCtr="0">
            <a:noAutofit/>
          </a:bodyPr>
          <a:lstStyle/>
          <a:p>
            <a:pPr marL="0" lvl="0" indent="0" algn="l" rtl="0">
              <a:lnSpc>
                <a:spcPct val="90000"/>
              </a:lnSpc>
              <a:spcBef>
                <a:spcPts val="0"/>
              </a:spcBef>
              <a:spcAft>
                <a:spcPts val="0"/>
              </a:spcAft>
              <a:buClr>
                <a:schemeClr val="lt2"/>
              </a:buClr>
              <a:buSzPts val="3800"/>
              <a:buFont typeface="Calibri"/>
              <a:buNone/>
            </a:pPr>
            <a:r>
              <a:rPr lang="hr" sz="2800" b="1"/>
              <a:t>Postupak korak po korak: Aktivnost 2</a:t>
            </a:r>
            <a:endParaRPr sz="2800" b="1"/>
          </a:p>
        </p:txBody>
      </p:sp>
      <p:sp>
        <p:nvSpPr>
          <p:cNvPr id="170" name="Google Shape;170;p14"/>
          <p:cNvSpPr txBox="1">
            <a:spLocks noGrp="1"/>
          </p:cNvSpPr>
          <p:nvPr>
            <p:ph type="body" idx="2"/>
          </p:nvPr>
        </p:nvSpPr>
        <p:spPr>
          <a:xfrm>
            <a:off x="97970" y="1100735"/>
            <a:ext cx="11944350" cy="5757265"/>
          </a:xfrm>
          <a:prstGeom prst="rect">
            <a:avLst/>
          </a:prstGeom>
          <a:noFill/>
          <a:ln>
            <a:noFill/>
          </a:ln>
        </p:spPr>
        <p:txBody>
          <a:bodyPr spcFirstLastPara="1" wrap="square" lIns="91425" tIns="45700" rIns="91425" bIns="45700" anchor="t" anchorCtr="0">
            <a:noAutofit/>
          </a:bodyPr>
          <a:lstStyle/>
          <a:p>
            <a:pPr marL="228600" lvl="0" indent="0" algn="l" rtl="0">
              <a:lnSpc>
                <a:spcPct val="90000"/>
              </a:lnSpc>
              <a:spcBef>
                <a:spcPts val="1000"/>
              </a:spcBef>
              <a:spcAft>
                <a:spcPts val="0"/>
              </a:spcAft>
              <a:buSzPts val="1800"/>
              <a:buNone/>
            </a:pPr>
            <a:r>
              <a:rPr lang="hr" sz="2400" b="1" dirty="0"/>
              <a:t>U grupama od 3-4:</a:t>
            </a:r>
            <a:endParaRPr dirty="0"/>
          </a:p>
          <a:p>
            <a:pPr marL="457200" lvl="0" indent="-17462" algn="l" rtl="0">
              <a:lnSpc>
                <a:spcPct val="90000"/>
              </a:lnSpc>
              <a:spcBef>
                <a:spcPts val="1000"/>
              </a:spcBef>
              <a:spcAft>
                <a:spcPts val="0"/>
              </a:spcAft>
              <a:buSzPts val="1800"/>
              <a:buNone/>
            </a:pPr>
            <a:r>
              <a:rPr lang="hr" sz="2400" b="1" i="1" dirty="0">
                <a:solidFill>
                  <a:schemeClr val="accent1"/>
                </a:solidFill>
              </a:rPr>
              <a:t>Koji su ključni izazovi ili snage u načinu na koji se informatika trenutno poučava u vašoj zemlji?</a:t>
            </a:r>
            <a:endParaRPr dirty="0"/>
          </a:p>
          <a:p>
            <a:pPr marL="457200" lvl="0" indent="-17462" algn="l" rtl="0">
              <a:lnSpc>
                <a:spcPct val="90000"/>
              </a:lnSpc>
              <a:spcBef>
                <a:spcPts val="1000"/>
              </a:spcBef>
              <a:spcAft>
                <a:spcPts val="0"/>
              </a:spcAft>
              <a:buSzPts val="1800"/>
              <a:buNone/>
            </a:pPr>
            <a:endParaRPr sz="2400" b="1" i="1" dirty="0">
              <a:solidFill>
                <a:schemeClr val="accent1"/>
              </a:solidFill>
            </a:endParaRPr>
          </a:p>
          <a:p>
            <a:pPr marL="457200" lvl="0" indent="-17462" algn="l" rtl="0">
              <a:lnSpc>
                <a:spcPct val="90000"/>
              </a:lnSpc>
              <a:spcBef>
                <a:spcPts val="1000"/>
              </a:spcBef>
              <a:spcAft>
                <a:spcPts val="0"/>
              </a:spcAft>
              <a:buSzPts val="1800"/>
              <a:buNone/>
            </a:pPr>
            <a:endParaRPr sz="1200" b="1" i="1" dirty="0">
              <a:solidFill>
                <a:schemeClr val="accent1"/>
              </a:solidFill>
            </a:endParaRPr>
          </a:p>
          <a:p>
            <a:pPr marL="457200" lvl="0" indent="-17462" algn="l" rtl="0">
              <a:lnSpc>
                <a:spcPct val="90000"/>
              </a:lnSpc>
              <a:spcBef>
                <a:spcPts val="1000"/>
              </a:spcBef>
              <a:spcAft>
                <a:spcPts val="0"/>
              </a:spcAft>
              <a:buSzPts val="1800"/>
              <a:buNone/>
            </a:pPr>
            <a:r>
              <a:rPr lang="hr" sz="2400" b="1" i="1" u="sng" dirty="0"/>
              <a:t>KORACI:</a:t>
            </a:r>
            <a:endParaRPr dirty="0"/>
          </a:p>
          <a:p>
            <a:pPr marL="457200" marR="0" lvl="0" indent="-228600" algn="l" rtl="0">
              <a:lnSpc>
                <a:spcPct val="90000"/>
              </a:lnSpc>
              <a:spcBef>
                <a:spcPts val="1000"/>
              </a:spcBef>
              <a:spcAft>
                <a:spcPts val="0"/>
              </a:spcAft>
              <a:buClr>
                <a:schemeClr val="accent4"/>
              </a:buClr>
              <a:buSzPts val="1800"/>
              <a:buFont typeface="Arial"/>
              <a:buNone/>
            </a:pPr>
            <a:r>
              <a:rPr lang="hr" sz="2400" b="1" dirty="0"/>
              <a:t>1. Dodijelite uloge u grupi</a:t>
            </a:r>
            <a:endParaRPr sz="2400" b="1" dirty="0"/>
          </a:p>
          <a:p>
            <a:pPr marL="457200" marR="0" lvl="0" indent="-228600" algn="l" rtl="0">
              <a:lnSpc>
                <a:spcPct val="90000"/>
              </a:lnSpc>
              <a:spcBef>
                <a:spcPts val="1000"/>
              </a:spcBef>
              <a:spcAft>
                <a:spcPts val="0"/>
              </a:spcAft>
              <a:buClr>
                <a:schemeClr val="accent4"/>
              </a:buClr>
              <a:buSzPts val="1800"/>
              <a:buFont typeface="Arial"/>
              <a:buNone/>
            </a:pPr>
            <a:r>
              <a:rPr lang="hr" sz="2400" b="1" dirty="0"/>
              <a:t>2. Naizmjenično dijelite razmišljanja (30 sekundi svaki): </a:t>
            </a:r>
            <a:r>
              <a:rPr lang="hr" sz="2400" dirty="0"/>
              <a:t>svatko dijeli jednu ideju bez prekidanja</a:t>
            </a:r>
            <a:endParaRPr dirty="0"/>
          </a:p>
          <a:p>
            <a:pPr marL="457200" marR="0" lvl="0" indent="-228600" algn="l" rtl="0">
              <a:lnSpc>
                <a:spcPct val="90000"/>
              </a:lnSpc>
              <a:spcBef>
                <a:spcPts val="1000"/>
              </a:spcBef>
              <a:spcAft>
                <a:spcPts val="0"/>
              </a:spcAft>
              <a:buClr>
                <a:schemeClr val="accent4"/>
              </a:buClr>
              <a:buSzPts val="1800"/>
              <a:buFont typeface="Arial"/>
              <a:buNone/>
            </a:pPr>
            <a:r>
              <a:rPr lang="hr" sz="2400" b="1" dirty="0"/>
              <a:t>3. Objedinite ideje (5 minuta): </a:t>
            </a:r>
            <a:r>
              <a:rPr lang="hr" sz="2400" dirty="0"/>
              <a:t>raspravite i spojite razmišljanja u 2-3 zajedničke teme</a:t>
            </a:r>
            <a:endParaRPr dirty="0"/>
          </a:p>
          <a:p>
            <a:pPr marL="457200" marR="0" lvl="0" indent="-228600" algn="l" rtl="0">
              <a:lnSpc>
                <a:spcPct val="90000"/>
              </a:lnSpc>
              <a:spcBef>
                <a:spcPts val="1000"/>
              </a:spcBef>
              <a:spcAft>
                <a:spcPts val="0"/>
              </a:spcAft>
              <a:buClr>
                <a:schemeClr val="accent4"/>
              </a:buClr>
              <a:buSzPts val="1800"/>
              <a:buFont typeface="Arial"/>
              <a:buNone/>
            </a:pPr>
            <a:r>
              <a:rPr lang="hr" sz="2400" b="1" dirty="0"/>
              <a:t>4. Prezentirajte 1 minutu</a:t>
            </a:r>
            <a:endParaRPr dirty="0"/>
          </a:p>
          <a:p>
            <a:pPr marL="457200" marR="0" lvl="0" indent="-228600" algn="l" rtl="0">
              <a:lnSpc>
                <a:spcPct val="90000"/>
              </a:lnSpc>
              <a:spcBef>
                <a:spcPts val="1000"/>
              </a:spcBef>
              <a:spcAft>
                <a:spcPts val="0"/>
              </a:spcAft>
              <a:buClr>
                <a:schemeClr val="accent4"/>
              </a:buClr>
              <a:buSzPts val="1800"/>
              <a:buFont typeface="Arial"/>
              <a:buNone/>
            </a:pPr>
            <a:endParaRPr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74"/>
        <p:cNvGrpSpPr/>
        <p:nvPr/>
      </p:nvGrpSpPr>
      <p:grpSpPr>
        <a:xfrm>
          <a:off x="0" y="0"/>
          <a:ext cx="0" cy="0"/>
          <a:chOff x="0" y="0"/>
          <a:chExt cx="0" cy="0"/>
        </a:xfrm>
      </p:grpSpPr>
      <p:sp>
        <p:nvSpPr>
          <p:cNvPr id="175" name="Google Shape;175;p19"/>
          <p:cNvSpPr txBox="1">
            <a:spLocks noGrp="1"/>
          </p:cNvSpPr>
          <p:nvPr>
            <p:ph type="title"/>
          </p:nvPr>
        </p:nvSpPr>
        <p:spPr>
          <a:xfrm>
            <a:off x="1343024" y="2539577"/>
            <a:ext cx="9505951" cy="1778845"/>
          </a:xfrm>
          <a:prstGeom prst="rect">
            <a:avLst/>
          </a:prstGeom>
          <a:noFill/>
          <a:ln>
            <a:noFill/>
          </a:ln>
        </p:spPr>
        <p:txBody>
          <a:bodyPr spcFirstLastPara="1" wrap="square" lIns="54000" tIns="54000" rIns="54000" bIns="54000" anchor="ctr" anchorCtr="0">
            <a:noAutofit/>
          </a:bodyPr>
          <a:lstStyle/>
          <a:p>
            <a:pPr marL="0" lvl="0" indent="0" algn="ctr" rtl="0">
              <a:lnSpc>
                <a:spcPct val="90000"/>
              </a:lnSpc>
              <a:spcBef>
                <a:spcPts val="0"/>
              </a:spcBef>
              <a:spcAft>
                <a:spcPts val="0"/>
              </a:spcAft>
              <a:buSzPts val="3800"/>
              <a:buNone/>
            </a:pPr>
            <a:r>
              <a:rPr lang="hr" sz="4800" dirty="0">
                <a:solidFill>
                  <a:schemeClr val="accent1"/>
                </a:solidFill>
              </a:rPr>
              <a:t>S kojim ste se izazovima susreli pri korištenju Jigsaw metode i kako ste ih riješili?</a:t>
            </a:r>
            <a:endParaRPr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180"/>
        <p:cNvGrpSpPr/>
        <p:nvPr/>
      </p:nvGrpSpPr>
      <p:grpSpPr>
        <a:xfrm>
          <a:off x="0" y="0"/>
          <a:ext cx="0" cy="0"/>
          <a:chOff x="0" y="0"/>
          <a:chExt cx="0" cy="0"/>
        </a:xfrm>
      </p:grpSpPr>
      <p:sp>
        <p:nvSpPr>
          <p:cNvPr id="181" name="Google Shape;181;p23"/>
          <p:cNvSpPr txBox="1">
            <a:spLocks noGrp="1"/>
          </p:cNvSpPr>
          <p:nvPr>
            <p:ph type="title"/>
          </p:nvPr>
        </p:nvSpPr>
        <p:spPr>
          <a:xfrm>
            <a:off x="97970" y="81642"/>
            <a:ext cx="11944351" cy="715879"/>
          </a:xfrm>
          <a:prstGeom prst="rect">
            <a:avLst/>
          </a:prstGeom>
          <a:noFill/>
          <a:ln>
            <a:noFill/>
          </a:ln>
        </p:spPr>
        <p:txBody>
          <a:bodyPr spcFirstLastPara="1" wrap="square" lIns="54000" tIns="54000" rIns="54000" bIns="54000" anchor="ctr" anchorCtr="0">
            <a:noAutofit/>
          </a:bodyPr>
          <a:lstStyle/>
          <a:p>
            <a:pPr marL="0" lvl="0" indent="0" algn="l" rtl="0">
              <a:lnSpc>
                <a:spcPct val="90000"/>
              </a:lnSpc>
              <a:spcBef>
                <a:spcPts val="0"/>
              </a:spcBef>
              <a:spcAft>
                <a:spcPts val="0"/>
              </a:spcAft>
              <a:buClr>
                <a:schemeClr val="lt2"/>
              </a:buClr>
              <a:buSzPts val="3800"/>
              <a:buFont typeface="Calibri"/>
              <a:buNone/>
            </a:pPr>
            <a:r>
              <a:rPr lang="hr" dirty="0"/>
              <a:t>Izazovi u implementaciji (metoda slagalice - Jigsaw)</a:t>
            </a:r>
            <a:endParaRPr dirty="0"/>
          </a:p>
        </p:txBody>
      </p:sp>
      <p:sp>
        <p:nvSpPr>
          <p:cNvPr id="182" name="Google Shape;182;p23"/>
          <p:cNvSpPr txBox="1">
            <a:spLocks noGrp="1"/>
          </p:cNvSpPr>
          <p:nvPr>
            <p:ph type="body" idx="2"/>
          </p:nvPr>
        </p:nvSpPr>
        <p:spPr>
          <a:xfrm>
            <a:off x="97970" y="1569542"/>
            <a:ext cx="5101559" cy="4668455"/>
          </a:xfrm>
          <a:prstGeom prst="rect">
            <a:avLst/>
          </a:prstGeom>
          <a:noFill/>
          <a:ln>
            <a:noFill/>
          </a:ln>
        </p:spPr>
        <p:txBody>
          <a:bodyPr spcFirstLastPara="1" wrap="square" lIns="91425" tIns="45700" rIns="91425" bIns="45700" anchor="t" anchorCtr="0">
            <a:noAutofit/>
          </a:bodyPr>
          <a:lstStyle/>
          <a:p>
            <a:pPr marL="571500" marR="0" lvl="0" indent="-342900" algn="l" rtl="0">
              <a:lnSpc>
                <a:spcPct val="90000"/>
              </a:lnSpc>
              <a:spcBef>
                <a:spcPts val="1000"/>
              </a:spcBef>
              <a:spcAft>
                <a:spcPts val="0"/>
              </a:spcAft>
              <a:buClr>
                <a:schemeClr val="accent4"/>
              </a:buClr>
              <a:buSzPts val="1800"/>
              <a:buFont typeface="Arial"/>
              <a:buAutoNum type="arabicPeriod"/>
            </a:pPr>
            <a:r>
              <a:rPr lang="hr" sz="2400" b="1"/>
              <a:t>Nejednako sudjelovanje</a:t>
            </a:r>
            <a:endParaRPr/>
          </a:p>
          <a:p>
            <a:pPr marL="457200" marR="0" lvl="0" indent="-9525" algn="l" rtl="0">
              <a:lnSpc>
                <a:spcPct val="90000"/>
              </a:lnSpc>
              <a:spcBef>
                <a:spcPts val="1000"/>
              </a:spcBef>
              <a:spcAft>
                <a:spcPts val="0"/>
              </a:spcAft>
              <a:buClr>
                <a:schemeClr val="accent4"/>
              </a:buClr>
              <a:buSzPts val="1800"/>
              <a:buFont typeface="Arial"/>
              <a:buNone/>
            </a:pPr>
            <a:r>
              <a:rPr lang="hr" sz="2400"/>
              <a:t>Neki članovi dominiraju; drugi šute.</a:t>
            </a:r>
            <a:endParaRPr/>
          </a:p>
          <a:p>
            <a:pPr marL="685800" marR="0" lvl="0" indent="-457200" algn="l" rtl="0">
              <a:lnSpc>
                <a:spcPct val="90000"/>
              </a:lnSpc>
              <a:spcBef>
                <a:spcPts val="1000"/>
              </a:spcBef>
              <a:spcAft>
                <a:spcPts val="0"/>
              </a:spcAft>
              <a:buClr>
                <a:schemeClr val="accent4"/>
              </a:buClr>
              <a:buSzPts val="1800"/>
              <a:buFont typeface="Arial"/>
              <a:buAutoNum type="arabicPeriod" startAt="2"/>
            </a:pPr>
            <a:r>
              <a:rPr lang="hr" sz="2400" b="1"/>
              <a:t>Prekoračenja vremena</a:t>
            </a:r>
            <a:endParaRPr/>
          </a:p>
          <a:p>
            <a:pPr marL="457200" marR="0" lvl="0" indent="-9525" algn="l" rtl="0">
              <a:lnSpc>
                <a:spcPct val="90000"/>
              </a:lnSpc>
              <a:spcBef>
                <a:spcPts val="1000"/>
              </a:spcBef>
              <a:spcAft>
                <a:spcPts val="0"/>
              </a:spcAft>
              <a:buClr>
                <a:schemeClr val="accent4"/>
              </a:buClr>
              <a:buSzPts val="1800"/>
              <a:buFont typeface="Arial"/>
              <a:buNone/>
            </a:pPr>
            <a:r>
              <a:rPr lang="hr" sz="2400"/>
              <a:t>Grupe gube fokus ili predugo provode vrijeme na jednoj fazi.</a:t>
            </a:r>
            <a:endParaRPr/>
          </a:p>
          <a:p>
            <a:pPr marL="685800" marR="0" lvl="0" indent="-457200" algn="l" rtl="0">
              <a:lnSpc>
                <a:spcPct val="90000"/>
              </a:lnSpc>
              <a:spcBef>
                <a:spcPts val="1000"/>
              </a:spcBef>
              <a:spcAft>
                <a:spcPts val="0"/>
              </a:spcAft>
              <a:buClr>
                <a:schemeClr val="accent4"/>
              </a:buClr>
              <a:buSzPts val="1800"/>
              <a:buFont typeface="Arial"/>
              <a:buAutoNum type="arabicPeriod" startAt="3"/>
            </a:pPr>
            <a:r>
              <a:rPr lang="hr" sz="2400" b="1"/>
              <a:t>Površinska sinteza</a:t>
            </a:r>
            <a:endParaRPr/>
          </a:p>
          <a:p>
            <a:pPr marL="457200" marR="0" lvl="0" indent="-9525" algn="l" rtl="0">
              <a:lnSpc>
                <a:spcPct val="90000"/>
              </a:lnSpc>
              <a:spcBef>
                <a:spcPts val="1000"/>
              </a:spcBef>
              <a:spcAft>
                <a:spcPts val="0"/>
              </a:spcAft>
              <a:buClr>
                <a:schemeClr val="accent4"/>
              </a:buClr>
              <a:buSzPts val="1800"/>
              <a:buFont typeface="Arial"/>
              <a:buNone/>
            </a:pPr>
            <a:r>
              <a:rPr lang="hr" sz="2400"/>
              <a:t>Konačni rezultati su kopirani, a ne smisleno integrirani.</a:t>
            </a:r>
            <a:endParaRPr sz="2400"/>
          </a:p>
        </p:txBody>
      </p:sp>
      <p:pic>
        <p:nvPicPr>
          <p:cNvPr id="2" name="Picture 1">
            <a:extLst>
              <a:ext uri="{FF2B5EF4-FFF2-40B4-BE49-F238E27FC236}">
                <a16:creationId xmlns:a16="http://schemas.microsoft.com/office/drawing/2014/main" id="{717BB1F5-79A1-7EC4-1D00-792476C9FB1A}"/>
              </a:ext>
            </a:extLst>
          </p:cNvPr>
          <p:cNvPicPr>
            <a:picLocks noChangeAspect="1"/>
          </p:cNvPicPr>
          <p:nvPr/>
        </p:nvPicPr>
        <p:blipFill>
          <a:blip r:embed="rId3"/>
          <a:stretch>
            <a:fillRect/>
          </a:stretch>
        </p:blipFill>
        <p:spPr>
          <a:xfrm>
            <a:off x="5856134" y="1972187"/>
            <a:ext cx="5346700" cy="3149600"/>
          </a:xfrm>
          <a:prstGeom prst="rect">
            <a:avLst/>
          </a:prstGeom>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188"/>
        <p:cNvGrpSpPr/>
        <p:nvPr/>
      </p:nvGrpSpPr>
      <p:grpSpPr>
        <a:xfrm>
          <a:off x="0" y="0"/>
          <a:ext cx="0" cy="0"/>
          <a:chOff x="0" y="0"/>
          <a:chExt cx="0" cy="0"/>
        </a:xfrm>
      </p:grpSpPr>
      <p:sp>
        <p:nvSpPr>
          <p:cNvPr id="189" name="Google Shape;189;p25"/>
          <p:cNvSpPr txBox="1">
            <a:spLocks noGrp="1"/>
          </p:cNvSpPr>
          <p:nvPr>
            <p:ph type="title"/>
          </p:nvPr>
        </p:nvSpPr>
        <p:spPr>
          <a:xfrm>
            <a:off x="97970" y="81642"/>
            <a:ext cx="11944351" cy="715879"/>
          </a:xfrm>
          <a:prstGeom prst="rect">
            <a:avLst/>
          </a:prstGeom>
          <a:noFill/>
          <a:ln>
            <a:noFill/>
          </a:ln>
        </p:spPr>
        <p:txBody>
          <a:bodyPr spcFirstLastPara="1" wrap="square" lIns="54000" tIns="54000" rIns="54000" bIns="54000" anchor="ctr" anchorCtr="0">
            <a:noAutofit/>
          </a:bodyPr>
          <a:lstStyle/>
          <a:p>
            <a:pPr marL="0" lvl="0" indent="0" algn="l" rtl="0">
              <a:lnSpc>
                <a:spcPct val="90000"/>
              </a:lnSpc>
              <a:spcBef>
                <a:spcPts val="0"/>
              </a:spcBef>
              <a:spcAft>
                <a:spcPts val="0"/>
              </a:spcAft>
              <a:buClr>
                <a:schemeClr val="lt2"/>
              </a:buClr>
              <a:buSzPts val="3800"/>
              <a:buFont typeface="Calibri"/>
              <a:buNone/>
            </a:pPr>
            <a:r>
              <a:rPr lang="hr" dirty="0"/>
              <a:t>Rješenja (metoda slagalice - Jigsaw)</a:t>
            </a:r>
            <a:endParaRPr dirty="0"/>
          </a:p>
        </p:txBody>
      </p:sp>
      <p:graphicFrame>
        <p:nvGraphicFramePr>
          <p:cNvPr id="190" name="Google Shape;190;p25"/>
          <p:cNvGraphicFramePr/>
          <p:nvPr>
            <p:extLst>
              <p:ext uri="{D42A27DB-BD31-4B8C-83A1-F6EECF244321}">
                <p14:modId xmlns:p14="http://schemas.microsoft.com/office/powerpoint/2010/main" val="1834793569"/>
              </p:ext>
            </p:extLst>
          </p:nvPr>
        </p:nvGraphicFramePr>
        <p:xfrm>
          <a:off x="989532" y="2021375"/>
          <a:ext cx="10212925" cy="3153820"/>
        </p:xfrm>
        <a:graphic>
          <a:graphicData uri="http://schemas.openxmlformats.org/drawingml/2006/table">
            <a:tbl>
              <a:tblPr firstRow="1" bandRow="1">
                <a:noFill/>
                <a:tableStyleId>{4ABE75F5-5FBE-4CC8-8163-3100A44CAA8E}</a:tableStyleId>
              </a:tblPr>
              <a:tblGrid>
                <a:gridCol w="3761750">
                  <a:extLst>
                    <a:ext uri="{9D8B030D-6E8A-4147-A177-3AD203B41FA5}">
                      <a16:colId xmlns:a16="http://schemas.microsoft.com/office/drawing/2014/main" val="20000"/>
                    </a:ext>
                  </a:extLst>
                </a:gridCol>
                <a:gridCol w="6451175">
                  <a:extLst>
                    <a:ext uri="{9D8B030D-6E8A-4147-A177-3AD203B41FA5}">
                      <a16:colId xmlns:a16="http://schemas.microsoft.com/office/drawing/2014/main" val="20001"/>
                    </a:ext>
                  </a:extLst>
                </a:gridCol>
              </a:tblGrid>
              <a:tr h="776950">
                <a:tc>
                  <a:txBody>
                    <a:bodyPr/>
                    <a:lstStyle/>
                    <a:p>
                      <a:pPr marL="0" marR="0" lvl="0" indent="0" algn="ctr" rtl="0">
                        <a:lnSpc>
                          <a:spcPct val="100000"/>
                        </a:lnSpc>
                        <a:spcBef>
                          <a:spcPts val="0"/>
                        </a:spcBef>
                        <a:spcAft>
                          <a:spcPts val="0"/>
                        </a:spcAft>
                        <a:buNone/>
                      </a:pPr>
                      <a:r>
                        <a:rPr lang="hr" sz="2800" u="none" strike="noStrike" cap="none">
                          <a:solidFill>
                            <a:schemeClr val="lt2"/>
                          </a:solidFill>
                          <a:latin typeface="Calibri"/>
                          <a:ea typeface="Calibri"/>
                          <a:cs typeface="Calibri"/>
                          <a:sym typeface="Calibri"/>
                        </a:rPr>
                        <a:t>Izazov</a:t>
                      </a:r>
                      <a:endParaRPr sz="2800" u="none" strike="noStrike" cap="none">
                        <a:solidFill>
                          <a:schemeClr val="lt2"/>
                        </a:solidFill>
                        <a:latin typeface="Calibri"/>
                        <a:ea typeface="Calibri"/>
                        <a:cs typeface="Calibri"/>
                        <a:sym typeface="Calibri"/>
                      </a:endParaRPr>
                    </a:p>
                  </a:txBody>
                  <a:tcPr marL="91450" marR="91450" marT="45725" marB="45725"/>
                </a:tc>
                <a:tc>
                  <a:txBody>
                    <a:bodyPr/>
                    <a:lstStyle/>
                    <a:p>
                      <a:pPr marL="0" marR="0" lvl="0" indent="0" algn="ctr" rtl="0">
                        <a:lnSpc>
                          <a:spcPct val="100000"/>
                        </a:lnSpc>
                        <a:spcBef>
                          <a:spcPts val="0"/>
                        </a:spcBef>
                        <a:spcAft>
                          <a:spcPts val="0"/>
                        </a:spcAft>
                        <a:buNone/>
                      </a:pPr>
                      <a:r>
                        <a:rPr lang="hr" sz="2800" u="none" strike="noStrike" cap="none">
                          <a:solidFill>
                            <a:schemeClr val="lt2"/>
                          </a:solidFill>
                          <a:latin typeface="Calibri"/>
                          <a:ea typeface="Calibri"/>
                          <a:cs typeface="Calibri"/>
                          <a:sym typeface="Calibri"/>
                        </a:rPr>
                        <a:t>Otopina</a:t>
                      </a:r>
                      <a:endParaRPr sz="2800" u="none" strike="noStrike" cap="none">
                        <a:solidFill>
                          <a:schemeClr val="lt2"/>
                        </a:solidFill>
                        <a:latin typeface="Calibri"/>
                        <a:ea typeface="Calibri"/>
                        <a:cs typeface="Calibri"/>
                        <a:sym typeface="Calibri"/>
                      </a:endParaRPr>
                    </a:p>
                  </a:txBody>
                  <a:tcPr marL="91450" marR="91450" marT="45725" marB="45725"/>
                </a:tc>
                <a:extLst>
                  <a:ext uri="{0D108BD9-81ED-4DB2-BD59-A6C34878D82A}">
                    <a16:rowId xmlns:a16="http://schemas.microsoft.com/office/drawing/2014/main" val="10000"/>
                  </a:ext>
                </a:extLst>
              </a:tr>
              <a:tr h="776950">
                <a:tc>
                  <a:txBody>
                    <a:bodyPr/>
                    <a:lstStyle/>
                    <a:p>
                      <a:pPr marL="0" marR="0" lvl="0" indent="0" algn="l" rtl="0">
                        <a:lnSpc>
                          <a:spcPct val="100000"/>
                        </a:lnSpc>
                        <a:spcBef>
                          <a:spcPts val="0"/>
                        </a:spcBef>
                        <a:spcAft>
                          <a:spcPts val="0"/>
                        </a:spcAft>
                        <a:buClr>
                          <a:srgbClr val="000000"/>
                        </a:buClr>
                        <a:buSzPts val="2400"/>
                        <a:buFont typeface="Arial"/>
                        <a:buNone/>
                      </a:pPr>
                      <a:r>
                        <a:rPr lang="hr" sz="2400" u="none" strike="noStrike" cap="none">
                          <a:latin typeface="Calibri"/>
                          <a:ea typeface="Calibri"/>
                          <a:cs typeface="Calibri"/>
                          <a:sym typeface="Calibri"/>
                        </a:rPr>
                        <a:t>Nejednako sudjelovanje</a:t>
                      </a:r>
                      <a:endParaRPr/>
                    </a:p>
                    <a:p>
                      <a:pPr marL="0" marR="0" lvl="0" indent="0" algn="l" rtl="0">
                        <a:lnSpc>
                          <a:spcPct val="100000"/>
                        </a:lnSpc>
                        <a:spcBef>
                          <a:spcPts val="0"/>
                        </a:spcBef>
                        <a:spcAft>
                          <a:spcPts val="0"/>
                        </a:spcAft>
                        <a:buNone/>
                      </a:pPr>
                      <a:endParaRPr sz="2400" u="none" strike="noStrike" cap="none">
                        <a:latin typeface="Calibri"/>
                        <a:ea typeface="Calibri"/>
                        <a:cs typeface="Calibri"/>
                        <a:sym typeface="Calibri"/>
                      </a:endParaRPr>
                    </a:p>
                  </a:txBody>
                  <a:tcPr marL="91450" marR="91450" marT="45725" marB="45725"/>
                </a:tc>
                <a:tc>
                  <a:txBody>
                    <a:bodyPr/>
                    <a:lstStyle/>
                    <a:p>
                      <a:pPr marL="0" marR="0" lvl="0" indent="0" algn="l" rtl="0">
                        <a:lnSpc>
                          <a:spcPct val="100000"/>
                        </a:lnSpc>
                        <a:spcBef>
                          <a:spcPts val="0"/>
                        </a:spcBef>
                        <a:spcAft>
                          <a:spcPts val="0"/>
                        </a:spcAft>
                        <a:buClr>
                          <a:srgbClr val="000000"/>
                        </a:buClr>
                        <a:buSzPts val="2400"/>
                        <a:buFont typeface="Arial"/>
                        <a:buNone/>
                      </a:pPr>
                      <a:r>
                        <a:rPr lang="hr" sz="2400" u="none" strike="noStrike" cap="none" dirty="0">
                          <a:latin typeface="Calibri"/>
                          <a:ea typeface="Calibri"/>
                          <a:cs typeface="Calibri"/>
                          <a:sym typeface="Calibri"/>
                        </a:rPr>
                        <a:t>Dodijelite uloge</a:t>
                      </a:r>
                      <a:endParaRPr dirty="0"/>
                    </a:p>
                  </a:txBody>
                  <a:tcPr marL="91450" marR="91450" marT="45725" marB="45725"/>
                </a:tc>
                <a:extLst>
                  <a:ext uri="{0D108BD9-81ED-4DB2-BD59-A6C34878D82A}">
                    <a16:rowId xmlns:a16="http://schemas.microsoft.com/office/drawing/2014/main" val="10001"/>
                  </a:ext>
                </a:extLst>
              </a:tr>
              <a:tr h="776950">
                <a:tc>
                  <a:txBody>
                    <a:bodyPr/>
                    <a:lstStyle/>
                    <a:p>
                      <a:pPr marL="0" marR="0" lvl="0" indent="0" algn="l" rtl="0">
                        <a:lnSpc>
                          <a:spcPct val="100000"/>
                        </a:lnSpc>
                        <a:spcBef>
                          <a:spcPts val="0"/>
                        </a:spcBef>
                        <a:spcAft>
                          <a:spcPts val="0"/>
                        </a:spcAft>
                        <a:buNone/>
                      </a:pPr>
                      <a:r>
                        <a:rPr lang="hr" sz="2400" u="none" strike="noStrike" cap="none">
                          <a:latin typeface="Calibri"/>
                          <a:ea typeface="Calibri"/>
                          <a:cs typeface="Calibri"/>
                          <a:sym typeface="Calibri"/>
                        </a:rPr>
                        <a:t>Prekoračenja vremena</a:t>
                      </a:r>
                      <a:endParaRPr sz="2400" u="none" strike="noStrike" cap="none">
                        <a:latin typeface="Calibri"/>
                        <a:ea typeface="Calibri"/>
                        <a:cs typeface="Calibri"/>
                        <a:sym typeface="Calibri"/>
                      </a:endParaRPr>
                    </a:p>
                  </a:txBody>
                  <a:tcPr marL="91450" marR="91450" marT="45725" marB="45725"/>
                </a:tc>
                <a:tc>
                  <a:txBody>
                    <a:bodyPr/>
                    <a:lstStyle/>
                    <a:p>
                      <a:pPr marL="0" marR="0" lvl="0" indent="0" algn="l" rtl="0">
                        <a:lnSpc>
                          <a:spcPct val="100000"/>
                        </a:lnSpc>
                        <a:spcBef>
                          <a:spcPts val="0"/>
                        </a:spcBef>
                        <a:spcAft>
                          <a:spcPts val="0"/>
                        </a:spcAft>
                        <a:buClr>
                          <a:srgbClr val="000000"/>
                        </a:buClr>
                        <a:buSzPts val="2400"/>
                        <a:buFont typeface="Arial"/>
                        <a:buNone/>
                      </a:pPr>
                      <a:r>
                        <a:rPr lang="hr" sz="2400" u="none" strike="noStrike" cap="none">
                          <a:latin typeface="Calibri"/>
                          <a:ea typeface="Calibri"/>
                          <a:cs typeface="Calibri"/>
                          <a:sym typeface="Calibri"/>
                        </a:rPr>
                        <a:t>Koristite vidljive tajmere za odbrojavanje</a:t>
                      </a:r>
                      <a:endParaRPr/>
                    </a:p>
                  </a:txBody>
                  <a:tcPr marL="91450" marR="91450" marT="45725" marB="45725"/>
                </a:tc>
                <a:extLst>
                  <a:ext uri="{0D108BD9-81ED-4DB2-BD59-A6C34878D82A}">
                    <a16:rowId xmlns:a16="http://schemas.microsoft.com/office/drawing/2014/main" val="10002"/>
                  </a:ext>
                </a:extLst>
              </a:tr>
              <a:tr h="776950">
                <a:tc>
                  <a:txBody>
                    <a:bodyPr/>
                    <a:lstStyle/>
                    <a:p>
                      <a:pPr marL="0" marR="0" lvl="0" indent="0" algn="l" rtl="0">
                        <a:lnSpc>
                          <a:spcPct val="100000"/>
                        </a:lnSpc>
                        <a:spcBef>
                          <a:spcPts val="0"/>
                        </a:spcBef>
                        <a:spcAft>
                          <a:spcPts val="0"/>
                        </a:spcAft>
                        <a:buClr>
                          <a:srgbClr val="000000"/>
                        </a:buClr>
                        <a:buSzPts val="2400"/>
                        <a:buFont typeface="Arial"/>
                        <a:buNone/>
                      </a:pPr>
                      <a:r>
                        <a:rPr lang="hr" sz="2400" u="none" strike="noStrike" cap="none">
                          <a:latin typeface="Calibri"/>
                          <a:ea typeface="Calibri"/>
                          <a:cs typeface="Calibri"/>
                          <a:sym typeface="Calibri"/>
                        </a:rPr>
                        <a:t>Površinska sinteza</a:t>
                      </a:r>
                      <a:endParaRPr/>
                    </a:p>
                  </a:txBody>
                  <a:tcPr marL="91450" marR="91450" marT="45725" marB="45725"/>
                </a:tc>
                <a:tc>
                  <a:txBody>
                    <a:bodyPr/>
                    <a:lstStyle/>
                    <a:p>
                      <a:pPr marL="0" marR="0" lvl="0" indent="0" algn="l" rtl="0">
                        <a:lnSpc>
                          <a:spcPct val="100000"/>
                        </a:lnSpc>
                        <a:spcBef>
                          <a:spcPts val="0"/>
                        </a:spcBef>
                        <a:spcAft>
                          <a:spcPts val="0"/>
                        </a:spcAft>
                        <a:buClr>
                          <a:srgbClr val="000000"/>
                        </a:buClr>
                        <a:buSzPts val="2400"/>
                        <a:buFont typeface="Arial"/>
                        <a:buNone/>
                      </a:pPr>
                      <a:r>
                        <a:rPr lang="hr" sz="2400" u="none" strike="noStrike" cap="none" dirty="0">
                          <a:latin typeface="Calibri"/>
                          <a:ea typeface="Calibri"/>
                          <a:cs typeface="Calibri"/>
                          <a:sym typeface="Calibri"/>
                        </a:rPr>
                        <a:t>Osigurajte predloške za spajanje ideja</a:t>
                      </a:r>
                      <a:endParaRPr dirty="0"/>
                    </a:p>
                  </a:txBody>
                  <a:tcPr marL="91450" marR="91450" marT="45725" marB="45725"/>
                </a:tc>
                <a:extLst>
                  <a:ext uri="{0D108BD9-81ED-4DB2-BD59-A6C34878D82A}">
                    <a16:rowId xmlns:a16="http://schemas.microsoft.com/office/drawing/2014/main" val="10003"/>
                  </a:ext>
                </a:extLst>
              </a:tr>
            </a:tbl>
          </a:graphicData>
        </a:graphic>
      </p:graphicFrame>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194"/>
        <p:cNvGrpSpPr/>
        <p:nvPr/>
      </p:nvGrpSpPr>
      <p:grpSpPr>
        <a:xfrm>
          <a:off x="0" y="0"/>
          <a:ext cx="0" cy="0"/>
          <a:chOff x="0" y="0"/>
          <a:chExt cx="0" cy="0"/>
        </a:xfrm>
      </p:grpSpPr>
      <p:sp>
        <p:nvSpPr>
          <p:cNvPr id="195" name="Google Shape;195;p29"/>
          <p:cNvSpPr txBox="1">
            <a:spLocks noGrp="1"/>
          </p:cNvSpPr>
          <p:nvPr>
            <p:ph type="title"/>
          </p:nvPr>
        </p:nvSpPr>
        <p:spPr>
          <a:xfrm>
            <a:off x="1343024" y="2539577"/>
            <a:ext cx="9505951" cy="1778845"/>
          </a:xfrm>
          <a:prstGeom prst="rect">
            <a:avLst/>
          </a:prstGeom>
          <a:noFill/>
          <a:ln>
            <a:noFill/>
          </a:ln>
        </p:spPr>
        <p:txBody>
          <a:bodyPr spcFirstLastPara="1" wrap="square" lIns="54000" tIns="54000" rIns="54000" bIns="54000" anchor="ctr" anchorCtr="0">
            <a:noAutofit/>
          </a:bodyPr>
          <a:lstStyle/>
          <a:p>
            <a:pPr marL="0" lvl="0" indent="0" algn="ctr" rtl="0">
              <a:lnSpc>
                <a:spcPct val="90000"/>
              </a:lnSpc>
              <a:spcBef>
                <a:spcPts val="0"/>
              </a:spcBef>
              <a:spcAft>
                <a:spcPts val="0"/>
              </a:spcAft>
              <a:buSzPts val="3800"/>
              <a:buNone/>
            </a:pPr>
            <a:r>
              <a:rPr lang="hr" sz="4800" dirty="0">
                <a:solidFill>
                  <a:schemeClr val="accent1"/>
                </a:solidFill>
              </a:rPr>
              <a:t>Na koje ste se izazove naišli pri korištenju RoundRobin metode i kako ste ih riješili?</a:t>
            </a:r>
            <a:endParaRPr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67"/>
        <p:cNvGrpSpPr/>
        <p:nvPr/>
      </p:nvGrpSpPr>
      <p:grpSpPr>
        <a:xfrm>
          <a:off x="0" y="0"/>
          <a:ext cx="0" cy="0"/>
          <a:chOff x="0" y="0"/>
          <a:chExt cx="0" cy="0"/>
        </a:xfrm>
      </p:grpSpPr>
      <p:sp>
        <p:nvSpPr>
          <p:cNvPr id="68" name="Google Shape;68;p2"/>
          <p:cNvSpPr txBox="1">
            <a:spLocks noGrp="1"/>
          </p:cNvSpPr>
          <p:nvPr>
            <p:ph type="ctrTitle"/>
          </p:nvPr>
        </p:nvSpPr>
        <p:spPr>
          <a:xfrm>
            <a:off x="281341" y="2155860"/>
            <a:ext cx="5053024" cy="1334100"/>
          </a:xfrm>
          <a:prstGeom prst="rect">
            <a:avLst/>
          </a:prstGeom>
          <a:noFill/>
          <a:ln>
            <a:noFill/>
          </a:ln>
        </p:spPr>
        <p:txBody>
          <a:bodyPr spcFirstLastPara="1" wrap="square" lIns="91425" tIns="45700" rIns="91425" bIns="45700" anchor="ctr" anchorCtr="0">
            <a:normAutofit/>
          </a:bodyPr>
          <a:lstStyle/>
          <a:p>
            <a:pPr lvl="0"/>
            <a:r>
              <a:rPr lang="hr" dirty="0"/>
              <a:t>Modul 8: </a:t>
            </a:r>
            <a:r>
              <a:rPr lang="hr" sz="1800" dirty="0">
                <a:solidFill>
                  <a:srgbClr val="000000"/>
                </a:solidFill>
                <a:latin typeface="Calibri"/>
                <a:ea typeface="Calibri"/>
                <a:cs typeface="Calibri"/>
                <a:sym typeface="Calibri"/>
              </a:rPr>
              <a:t>Radionica: </a:t>
            </a:r>
            <a:r>
              <a:rPr lang="en-US" sz="1800" dirty="0" err="1">
                <a:solidFill>
                  <a:srgbClr val="000000"/>
                </a:solidFill>
              </a:rPr>
              <a:t>zajedničko</a:t>
            </a:r>
            <a:r>
              <a:rPr lang="en-US" sz="1800" dirty="0">
                <a:solidFill>
                  <a:srgbClr val="000000"/>
                </a:solidFill>
              </a:rPr>
              <a:t> </a:t>
            </a:r>
            <a:r>
              <a:rPr lang="en-US" sz="1800" dirty="0" err="1">
                <a:solidFill>
                  <a:srgbClr val="000000"/>
                </a:solidFill>
              </a:rPr>
              <a:t>osmišljavanje</a:t>
            </a:r>
            <a:r>
              <a:rPr lang="en-US" sz="1800" dirty="0">
                <a:solidFill>
                  <a:srgbClr val="000000"/>
                </a:solidFill>
              </a:rPr>
              <a:t> </a:t>
            </a:r>
            <a:r>
              <a:rPr lang="en-US" sz="1800" dirty="0" err="1">
                <a:solidFill>
                  <a:srgbClr val="000000"/>
                </a:solidFill>
              </a:rPr>
              <a:t>i</a:t>
            </a:r>
            <a:r>
              <a:rPr lang="en-US" sz="1800" dirty="0">
                <a:solidFill>
                  <a:srgbClr val="000000"/>
                </a:solidFill>
              </a:rPr>
              <a:t> </a:t>
            </a:r>
            <a:r>
              <a:rPr lang="en-US" sz="1800" dirty="0" err="1">
                <a:solidFill>
                  <a:srgbClr val="000000"/>
                </a:solidFill>
              </a:rPr>
              <a:t>vrednovanje</a:t>
            </a:r>
            <a:r>
              <a:rPr lang="en-US" sz="1800" dirty="0">
                <a:solidFill>
                  <a:srgbClr val="000000"/>
                </a:solidFill>
              </a:rPr>
              <a:t> </a:t>
            </a:r>
            <a:r>
              <a:rPr lang="en-US" sz="1800" dirty="0" err="1">
                <a:solidFill>
                  <a:srgbClr val="000000"/>
                </a:solidFill>
              </a:rPr>
              <a:t>scenarija</a:t>
            </a:r>
            <a:r>
              <a:rPr lang="en-US" sz="1800" dirty="0">
                <a:solidFill>
                  <a:srgbClr val="000000"/>
                </a:solidFill>
              </a:rPr>
              <a:t> </a:t>
            </a:r>
            <a:r>
              <a:rPr lang="en-US" sz="1800" dirty="0" err="1">
                <a:solidFill>
                  <a:srgbClr val="000000"/>
                </a:solidFill>
              </a:rPr>
              <a:t>učenja</a:t>
            </a:r>
            <a:r>
              <a:rPr lang="en-US" sz="1800" dirty="0">
                <a:solidFill>
                  <a:srgbClr val="000000"/>
                </a:solidFill>
              </a:rPr>
              <a:t> za </a:t>
            </a:r>
            <a:r>
              <a:rPr lang="en-US" sz="1800" dirty="0" err="1">
                <a:solidFill>
                  <a:srgbClr val="000000"/>
                </a:solidFill>
              </a:rPr>
              <a:t>poučavanje</a:t>
            </a:r>
            <a:r>
              <a:rPr lang="en-US" sz="1800" dirty="0">
                <a:solidFill>
                  <a:srgbClr val="000000"/>
                </a:solidFill>
              </a:rPr>
              <a:t> </a:t>
            </a:r>
            <a:r>
              <a:rPr lang="en-US" sz="1800" dirty="0" err="1">
                <a:solidFill>
                  <a:srgbClr val="000000"/>
                </a:solidFill>
              </a:rPr>
              <a:t>i</a:t>
            </a:r>
            <a:r>
              <a:rPr lang="en-US" sz="1800" dirty="0">
                <a:solidFill>
                  <a:srgbClr val="000000"/>
                </a:solidFill>
              </a:rPr>
              <a:t> </a:t>
            </a:r>
            <a:r>
              <a:rPr lang="en-US" sz="1800" dirty="0" err="1">
                <a:solidFill>
                  <a:srgbClr val="000000"/>
                </a:solidFill>
              </a:rPr>
              <a:t>vrednovanje</a:t>
            </a:r>
            <a:r>
              <a:rPr lang="en-US" sz="1800" dirty="0">
                <a:solidFill>
                  <a:srgbClr val="000000"/>
                </a:solidFill>
              </a:rPr>
              <a:t> </a:t>
            </a:r>
            <a:r>
              <a:rPr lang="en-US" sz="1800" dirty="0" err="1">
                <a:solidFill>
                  <a:srgbClr val="000000"/>
                </a:solidFill>
              </a:rPr>
              <a:t>informatike</a:t>
            </a:r>
            <a:r>
              <a:rPr lang="en-US" sz="1800" dirty="0">
                <a:solidFill>
                  <a:srgbClr val="000000"/>
                </a:solidFill>
              </a:rPr>
              <a:t> </a:t>
            </a:r>
            <a:r>
              <a:rPr lang="en-US" sz="1800" dirty="0" err="1">
                <a:solidFill>
                  <a:srgbClr val="000000"/>
                </a:solidFill>
              </a:rPr>
              <a:t>temeljeno</a:t>
            </a:r>
            <a:r>
              <a:rPr lang="en-US" sz="1800" dirty="0">
                <a:solidFill>
                  <a:srgbClr val="000000"/>
                </a:solidFill>
              </a:rPr>
              <a:t> </a:t>
            </a:r>
            <a:r>
              <a:rPr lang="en-US" sz="1800" dirty="0" err="1">
                <a:solidFill>
                  <a:srgbClr val="000000"/>
                </a:solidFill>
              </a:rPr>
              <a:t>na</a:t>
            </a:r>
            <a:r>
              <a:rPr lang="en-US" sz="1800" dirty="0">
                <a:solidFill>
                  <a:srgbClr val="000000"/>
                </a:solidFill>
              </a:rPr>
              <a:t> TINKER </a:t>
            </a:r>
            <a:r>
              <a:rPr lang="en-US" sz="1800" dirty="0" err="1">
                <a:solidFill>
                  <a:srgbClr val="000000"/>
                </a:solidFill>
              </a:rPr>
              <a:t>okviru</a:t>
            </a:r>
            <a:endParaRPr sz="1800" dirty="0">
              <a:solidFill>
                <a:srgbClr val="000000"/>
              </a:solidFill>
            </a:endParaRPr>
          </a:p>
        </p:txBody>
      </p:sp>
      <p:sp>
        <p:nvSpPr>
          <p:cNvPr id="69" name="Google Shape;69;p2"/>
          <p:cNvSpPr txBox="1">
            <a:spLocks noGrp="1"/>
          </p:cNvSpPr>
          <p:nvPr>
            <p:ph type="subTitle" idx="1"/>
          </p:nvPr>
        </p:nvSpPr>
        <p:spPr>
          <a:xfrm>
            <a:off x="401325" y="3728025"/>
            <a:ext cx="4892400" cy="129270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1600"/>
              <a:buNone/>
            </a:pPr>
            <a:r>
              <a:rPr lang="hr" sz="1800" dirty="0">
                <a:solidFill>
                  <a:srgbClr val="1D1D1B"/>
                </a:solidFill>
                <a:latin typeface="Calibri"/>
                <a:ea typeface="Calibri"/>
                <a:cs typeface="Calibri"/>
                <a:sym typeface="Calibri"/>
              </a:rPr>
              <a:t>Jedinica 8.1: </a:t>
            </a:r>
            <a:r>
              <a:rPr lang="hr" sz="1800" dirty="0">
                <a:solidFill>
                  <a:srgbClr val="000000"/>
                </a:solidFill>
                <a:latin typeface="Calibri"/>
                <a:ea typeface="Calibri"/>
                <a:cs typeface="Calibri"/>
                <a:sym typeface="Calibri"/>
              </a:rPr>
              <a:t>Suradničko stvaranje učinkovitih scenarija učenja</a:t>
            </a:r>
            <a:endParaRPr sz="1800" dirty="0">
              <a:solidFill>
                <a:srgbClr val="1D1D1B"/>
              </a:solidFill>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200"/>
        <p:cNvGrpSpPr/>
        <p:nvPr/>
      </p:nvGrpSpPr>
      <p:grpSpPr>
        <a:xfrm>
          <a:off x="0" y="0"/>
          <a:ext cx="0" cy="0"/>
          <a:chOff x="0" y="0"/>
          <a:chExt cx="0" cy="0"/>
        </a:xfrm>
      </p:grpSpPr>
      <p:sp>
        <p:nvSpPr>
          <p:cNvPr id="201" name="Google Shape;201;p26"/>
          <p:cNvSpPr txBox="1">
            <a:spLocks noGrp="1"/>
          </p:cNvSpPr>
          <p:nvPr>
            <p:ph type="title"/>
          </p:nvPr>
        </p:nvSpPr>
        <p:spPr>
          <a:xfrm>
            <a:off x="97970" y="81642"/>
            <a:ext cx="11944351" cy="715879"/>
          </a:xfrm>
          <a:prstGeom prst="rect">
            <a:avLst/>
          </a:prstGeom>
          <a:noFill/>
          <a:ln>
            <a:noFill/>
          </a:ln>
        </p:spPr>
        <p:txBody>
          <a:bodyPr spcFirstLastPara="1" wrap="square" lIns="54000" tIns="54000" rIns="54000" bIns="54000" anchor="ctr" anchorCtr="0">
            <a:noAutofit/>
          </a:bodyPr>
          <a:lstStyle/>
          <a:p>
            <a:pPr marL="0" lvl="0" indent="0" algn="l" rtl="0">
              <a:lnSpc>
                <a:spcPct val="90000"/>
              </a:lnSpc>
              <a:spcBef>
                <a:spcPts val="0"/>
              </a:spcBef>
              <a:spcAft>
                <a:spcPts val="0"/>
              </a:spcAft>
              <a:buClr>
                <a:schemeClr val="lt2"/>
              </a:buClr>
              <a:buSzPts val="3800"/>
              <a:buFont typeface="Calibri"/>
              <a:buNone/>
            </a:pPr>
            <a:r>
              <a:rPr lang="hr" sz="3200" b="1"/>
              <a:t>Izazovi u implementaciji (RoundRobin)</a:t>
            </a:r>
            <a:endParaRPr sz="3200" b="1"/>
          </a:p>
        </p:txBody>
      </p:sp>
      <p:sp>
        <p:nvSpPr>
          <p:cNvPr id="203" name="Google Shape;203;p26"/>
          <p:cNvSpPr txBox="1"/>
          <p:nvPr/>
        </p:nvSpPr>
        <p:spPr>
          <a:xfrm>
            <a:off x="97970" y="1569542"/>
            <a:ext cx="5101559" cy="4668455"/>
          </a:xfrm>
          <a:prstGeom prst="rect">
            <a:avLst/>
          </a:prstGeom>
          <a:noFill/>
          <a:ln>
            <a:noFill/>
          </a:ln>
        </p:spPr>
        <p:txBody>
          <a:bodyPr spcFirstLastPara="1" wrap="square" lIns="91425" tIns="45700" rIns="91425" bIns="45700" anchor="t" anchorCtr="0">
            <a:noAutofit/>
          </a:bodyPr>
          <a:lstStyle/>
          <a:p>
            <a:pPr marL="571500" marR="0" lvl="0" indent="-342900" algn="l" rtl="0">
              <a:lnSpc>
                <a:spcPct val="90000"/>
              </a:lnSpc>
              <a:spcBef>
                <a:spcPts val="1200"/>
              </a:spcBef>
              <a:spcAft>
                <a:spcPts val="0"/>
              </a:spcAft>
              <a:buClr>
                <a:schemeClr val="accent4"/>
              </a:buClr>
              <a:buSzPts val="1800"/>
              <a:buFont typeface="Arial"/>
              <a:buAutoNum type="arabicPeriod"/>
            </a:pPr>
            <a:r>
              <a:rPr lang="hr" sz="2400" b="1" i="0" u="none" strike="noStrike" cap="none" dirty="0">
                <a:solidFill>
                  <a:schemeClr val="accent4"/>
                </a:solidFill>
                <a:latin typeface="Calibri"/>
                <a:ea typeface="Calibri"/>
                <a:cs typeface="Calibri"/>
                <a:sym typeface="Calibri"/>
              </a:rPr>
              <a:t>Ponavljajuće ideje - </a:t>
            </a:r>
            <a:br>
              <a:rPr lang="en-US" sz="2400" b="1" i="0" u="none" strike="noStrike" cap="none" dirty="0">
                <a:solidFill>
                  <a:schemeClr val="accent4"/>
                </a:solidFill>
                <a:latin typeface="Calibri"/>
                <a:ea typeface="Calibri"/>
                <a:cs typeface="Calibri"/>
                <a:sym typeface="Calibri"/>
              </a:rPr>
            </a:br>
            <a:r>
              <a:rPr lang="hr" sz="2400" b="0" i="0" u="none" strike="noStrike" cap="none" dirty="0">
                <a:solidFill>
                  <a:schemeClr val="accent4"/>
                </a:solidFill>
                <a:latin typeface="Calibri"/>
                <a:ea typeface="Calibri"/>
                <a:cs typeface="Calibri"/>
                <a:sym typeface="Calibri"/>
              </a:rPr>
              <a:t>ponekad se odgovori ponavljaju.</a:t>
            </a:r>
            <a:endParaRPr dirty="0"/>
          </a:p>
          <a:p>
            <a:pPr marL="571500" marR="0" lvl="0" indent="-342900" algn="l" rtl="0">
              <a:lnSpc>
                <a:spcPct val="90000"/>
              </a:lnSpc>
              <a:spcBef>
                <a:spcPts val="1000"/>
              </a:spcBef>
              <a:spcAft>
                <a:spcPts val="0"/>
              </a:spcAft>
              <a:buClr>
                <a:schemeClr val="accent4"/>
              </a:buClr>
              <a:buSzPts val="1800"/>
              <a:buFont typeface="Arial"/>
              <a:buAutoNum type="arabicPeriod"/>
            </a:pPr>
            <a:r>
              <a:rPr lang="hr" sz="2400" b="1" i="0" u="none" strike="noStrike" cap="none" dirty="0">
                <a:solidFill>
                  <a:schemeClr val="accent4"/>
                </a:solidFill>
                <a:latin typeface="Calibri"/>
                <a:ea typeface="Calibri"/>
                <a:cs typeface="Calibri"/>
                <a:sym typeface="Calibri"/>
              </a:rPr>
              <a:t>Vremenski pritisak</a:t>
            </a:r>
            <a:endParaRPr dirty="0"/>
          </a:p>
          <a:p>
            <a:pPr marL="457200" marR="0" lvl="0" indent="-9525" algn="l" rtl="0">
              <a:lnSpc>
                <a:spcPct val="90000"/>
              </a:lnSpc>
              <a:spcBef>
                <a:spcPts val="1000"/>
              </a:spcBef>
              <a:spcAft>
                <a:spcPts val="0"/>
              </a:spcAft>
              <a:buClr>
                <a:schemeClr val="accent4"/>
              </a:buClr>
              <a:buSzPts val="1800"/>
              <a:buFont typeface="Arial"/>
              <a:buNone/>
            </a:pPr>
            <a:r>
              <a:rPr lang="hr" sz="2400" b="0" i="0" u="none" strike="noStrike" cap="none" dirty="0">
                <a:solidFill>
                  <a:schemeClr val="accent4"/>
                </a:solidFill>
                <a:latin typeface="Calibri"/>
                <a:ea typeface="Calibri"/>
                <a:cs typeface="Calibri"/>
                <a:sym typeface="Calibri"/>
              </a:rPr>
              <a:t>Ograničenja od 30 sekundi može stvoriti pritisak kod osobe koja govori.</a:t>
            </a:r>
            <a:endParaRPr dirty="0"/>
          </a:p>
          <a:p>
            <a:pPr marL="636588" marR="0" lvl="0" indent="-457200" algn="l" rtl="0">
              <a:lnSpc>
                <a:spcPct val="90000"/>
              </a:lnSpc>
              <a:spcBef>
                <a:spcPts val="1000"/>
              </a:spcBef>
              <a:spcAft>
                <a:spcPts val="0"/>
              </a:spcAft>
              <a:buClr>
                <a:schemeClr val="accent4"/>
              </a:buClr>
              <a:buSzPts val="1800"/>
              <a:buFont typeface="Arial"/>
              <a:buAutoNum type="arabicPeriod" startAt="3"/>
            </a:pPr>
            <a:r>
              <a:rPr lang="hr" sz="2400" b="1" i="0" u="none" strike="noStrike" cap="none" dirty="0">
                <a:solidFill>
                  <a:schemeClr val="accent4"/>
                </a:solidFill>
                <a:latin typeface="Calibri"/>
                <a:ea typeface="Calibri"/>
                <a:cs typeface="Calibri"/>
                <a:sym typeface="Calibri"/>
              </a:rPr>
              <a:t>Dominantne osobnosti</a:t>
            </a:r>
            <a:endParaRPr dirty="0"/>
          </a:p>
          <a:p>
            <a:pPr marL="457200" marR="0" lvl="0" indent="-9525" algn="l" rtl="0">
              <a:lnSpc>
                <a:spcPct val="90000"/>
              </a:lnSpc>
              <a:spcBef>
                <a:spcPts val="1000"/>
              </a:spcBef>
              <a:spcAft>
                <a:spcPts val="0"/>
              </a:spcAft>
              <a:buClr>
                <a:schemeClr val="accent4"/>
              </a:buClr>
              <a:buSzPts val="1800"/>
              <a:buFont typeface="Arial"/>
              <a:buNone/>
            </a:pPr>
            <a:r>
              <a:rPr lang="hr" sz="2400" b="0" i="0" u="none" strike="noStrike" cap="none" dirty="0">
                <a:solidFill>
                  <a:schemeClr val="accent4"/>
                </a:solidFill>
                <a:latin typeface="Calibri"/>
                <a:ea typeface="Calibri"/>
                <a:cs typeface="Calibri"/>
                <a:sym typeface="Calibri"/>
              </a:rPr>
              <a:t>Neki sudionici pomiču granice vremena ili tona.</a:t>
            </a:r>
            <a:endParaRPr dirty="0"/>
          </a:p>
        </p:txBody>
      </p:sp>
      <p:pic>
        <p:nvPicPr>
          <p:cNvPr id="2" name="Picture 1">
            <a:extLst>
              <a:ext uri="{FF2B5EF4-FFF2-40B4-BE49-F238E27FC236}">
                <a16:creationId xmlns:a16="http://schemas.microsoft.com/office/drawing/2014/main" id="{7C0A600A-29D8-B7D4-529D-94A7D317092A}"/>
              </a:ext>
            </a:extLst>
          </p:cNvPr>
          <p:cNvPicPr>
            <a:picLocks noChangeAspect="1"/>
          </p:cNvPicPr>
          <p:nvPr/>
        </p:nvPicPr>
        <p:blipFill>
          <a:blip r:embed="rId3"/>
          <a:stretch>
            <a:fillRect/>
          </a:stretch>
        </p:blipFill>
        <p:spPr>
          <a:xfrm>
            <a:off x="5856134" y="1972187"/>
            <a:ext cx="5346700" cy="3149600"/>
          </a:xfrm>
          <a:prstGeom prst="rect">
            <a:avLst/>
          </a:prstGeom>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208"/>
        <p:cNvGrpSpPr/>
        <p:nvPr/>
      </p:nvGrpSpPr>
      <p:grpSpPr>
        <a:xfrm>
          <a:off x="0" y="0"/>
          <a:ext cx="0" cy="0"/>
          <a:chOff x="0" y="0"/>
          <a:chExt cx="0" cy="0"/>
        </a:xfrm>
      </p:grpSpPr>
      <p:sp>
        <p:nvSpPr>
          <p:cNvPr id="209" name="Google Shape;209;p30"/>
          <p:cNvSpPr txBox="1">
            <a:spLocks noGrp="1"/>
          </p:cNvSpPr>
          <p:nvPr>
            <p:ph type="title"/>
          </p:nvPr>
        </p:nvSpPr>
        <p:spPr>
          <a:xfrm>
            <a:off x="97970" y="81642"/>
            <a:ext cx="11944351" cy="715879"/>
          </a:xfrm>
          <a:prstGeom prst="rect">
            <a:avLst/>
          </a:prstGeom>
          <a:noFill/>
          <a:ln>
            <a:noFill/>
          </a:ln>
        </p:spPr>
        <p:txBody>
          <a:bodyPr spcFirstLastPara="1" wrap="square" lIns="54000" tIns="54000" rIns="54000" bIns="54000" anchor="ctr" anchorCtr="0">
            <a:noAutofit/>
          </a:bodyPr>
          <a:lstStyle/>
          <a:p>
            <a:pPr marL="0" lvl="0" indent="0" algn="l" rtl="0">
              <a:lnSpc>
                <a:spcPct val="90000"/>
              </a:lnSpc>
              <a:spcBef>
                <a:spcPts val="0"/>
              </a:spcBef>
              <a:spcAft>
                <a:spcPts val="0"/>
              </a:spcAft>
              <a:buClr>
                <a:schemeClr val="lt2"/>
              </a:buClr>
              <a:buSzPts val="3800"/>
              <a:buFont typeface="Calibri"/>
              <a:buNone/>
            </a:pPr>
            <a:r>
              <a:rPr lang="hr" sz="3200" b="1" dirty="0"/>
              <a:t>Rješenja (kružni brainstorming - RoundRobin)</a:t>
            </a:r>
            <a:endParaRPr sz="3200" b="1" dirty="0"/>
          </a:p>
        </p:txBody>
      </p:sp>
      <p:graphicFrame>
        <p:nvGraphicFramePr>
          <p:cNvPr id="210" name="Google Shape;210;p30"/>
          <p:cNvGraphicFramePr/>
          <p:nvPr>
            <p:extLst>
              <p:ext uri="{D42A27DB-BD31-4B8C-83A1-F6EECF244321}">
                <p14:modId xmlns:p14="http://schemas.microsoft.com/office/powerpoint/2010/main" val="1997691122"/>
              </p:ext>
            </p:extLst>
          </p:nvPr>
        </p:nvGraphicFramePr>
        <p:xfrm>
          <a:off x="989532" y="2021375"/>
          <a:ext cx="10212950" cy="3107800"/>
        </p:xfrm>
        <a:graphic>
          <a:graphicData uri="http://schemas.openxmlformats.org/drawingml/2006/table">
            <a:tbl>
              <a:tblPr firstRow="1" bandRow="1">
                <a:noFill/>
                <a:tableStyleId>{4ABE75F5-5FBE-4CC8-8163-3100A44CAA8E}</a:tableStyleId>
              </a:tblPr>
              <a:tblGrid>
                <a:gridCol w="3869350">
                  <a:extLst>
                    <a:ext uri="{9D8B030D-6E8A-4147-A177-3AD203B41FA5}">
                      <a16:colId xmlns:a16="http://schemas.microsoft.com/office/drawing/2014/main" val="20000"/>
                    </a:ext>
                  </a:extLst>
                </a:gridCol>
                <a:gridCol w="6343600">
                  <a:extLst>
                    <a:ext uri="{9D8B030D-6E8A-4147-A177-3AD203B41FA5}">
                      <a16:colId xmlns:a16="http://schemas.microsoft.com/office/drawing/2014/main" val="20001"/>
                    </a:ext>
                  </a:extLst>
                </a:gridCol>
              </a:tblGrid>
              <a:tr h="776950">
                <a:tc>
                  <a:txBody>
                    <a:bodyPr/>
                    <a:lstStyle/>
                    <a:p>
                      <a:pPr marL="0" marR="0" lvl="0" indent="0" algn="ctr" rtl="0">
                        <a:lnSpc>
                          <a:spcPct val="100000"/>
                        </a:lnSpc>
                        <a:spcBef>
                          <a:spcPts val="0"/>
                        </a:spcBef>
                        <a:spcAft>
                          <a:spcPts val="0"/>
                        </a:spcAft>
                        <a:buNone/>
                      </a:pPr>
                      <a:r>
                        <a:rPr lang="hr" sz="2800" u="none" strike="noStrike" cap="none">
                          <a:solidFill>
                            <a:schemeClr val="lt2"/>
                          </a:solidFill>
                          <a:latin typeface="Calibri"/>
                          <a:ea typeface="Calibri"/>
                          <a:cs typeface="Calibri"/>
                          <a:sym typeface="Calibri"/>
                        </a:rPr>
                        <a:t>Izazov</a:t>
                      </a:r>
                      <a:endParaRPr sz="2800" u="none" strike="noStrike" cap="none">
                        <a:solidFill>
                          <a:schemeClr val="lt2"/>
                        </a:solidFill>
                        <a:latin typeface="Calibri"/>
                        <a:ea typeface="Calibri"/>
                        <a:cs typeface="Calibri"/>
                        <a:sym typeface="Calibri"/>
                      </a:endParaRPr>
                    </a:p>
                  </a:txBody>
                  <a:tcPr marL="91450" marR="91450" marT="45725" marB="45725"/>
                </a:tc>
                <a:tc>
                  <a:txBody>
                    <a:bodyPr/>
                    <a:lstStyle/>
                    <a:p>
                      <a:pPr marL="0" marR="0" lvl="0" indent="0" algn="ctr" rtl="0">
                        <a:lnSpc>
                          <a:spcPct val="100000"/>
                        </a:lnSpc>
                        <a:spcBef>
                          <a:spcPts val="0"/>
                        </a:spcBef>
                        <a:spcAft>
                          <a:spcPts val="0"/>
                        </a:spcAft>
                        <a:buNone/>
                      </a:pPr>
                      <a:r>
                        <a:rPr lang="hr" sz="2800" u="none" strike="noStrike" cap="none">
                          <a:solidFill>
                            <a:schemeClr val="lt2"/>
                          </a:solidFill>
                          <a:latin typeface="Calibri"/>
                          <a:ea typeface="Calibri"/>
                          <a:cs typeface="Calibri"/>
                          <a:sym typeface="Calibri"/>
                        </a:rPr>
                        <a:t>Otopina</a:t>
                      </a:r>
                      <a:endParaRPr sz="2800" u="none" strike="noStrike" cap="none">
                        <a:solidFill>
                          <a:schemeClr val="lt2"/>
                        </a:solidFill>
                        <a:latin typeface="Calibri"/>
                        <a:ea typeface="Calibri"/>
                        <a:cs typeface="Calibri"/>
                        <a:sym typeface="Calibri"/>
                      </a:endParaRPr>
                    </a:p>
                  </a:txBody>
                  <a:tcPr marL="91450" marR="91450" marT="45725" marB="45725"/>
                </a:tc>
                <a:extLst>
                  <a:ext uri="{0D108BD9-81ED-4DB2-BD59-A6C34878D82A}">
                    <a16:rowId xmlns:a16="http://schemas.microsoft.com/office/drawing/2014/main" val="10000"/>
                  </a:ext>
                </a:extLst>
              </a:tr>
              <a:tr h="776950">
                <a:tc>
                  <a:txBody>
                    <a:bodyPr/>
                    <a:lstStyle/>
                    <a:p>
                      <a:pPr marL="0" marR="0" lvl="0" indent="0" algn="l" rtl="0">
                        <a:lnSpc>
                          <a:spcPct val="100000"/>
                        </a:lnSpc>
                        <a:spcBef>
                          <a:spcPts val="0"/>
                        </a:spcBef>
                        <a:spcAft>
                          <a:spcPts val="0"/>
                        </a:spcAft>
                        <a:buClr>
                          <a:srgbClr val="000000"/>
                        </a:buClr>
                        <a:buSzPts val="2400"/>
                        <a:buFont typeface="Arial"/>
                        <a:buNone/>
                      </a:pPr>
                      <a:r>
                        <a:rPr lang="hr" sz="2400" u="none" strike="noStrike" cap="none">
                          <a:latin typeface="Calibri"/>
                          <a:ea typeface="Calibri"/>
                          <a:cs typeface="Calibri"/>
                          <a:sym typeface="Calibri"/>
                        </a:rPr>
                        <a:t>Ponavljajuće ideje</a:t>
                      </a:r>
                      <a:endParaRPr sz="2400" u="none" strike="noStrike" cap="none">
                        <a:latin typeface="Calibri"/>
                        <a:ea typeface="Calibri"/>
                        <a:cs typeface="Calibri"/>
                        <a:sym typeface="Calibri"/>
                      </a:endParaRPr>
                    </a:p>
                  </a:txBody>
                  <a:tcPr marL="91450" marR="91450" marT="45725" marB="45725"/>
                </a:tc>
                <a:tc>
                  <a:txBody>
                    <a:bodyPr/>
                    <a:lstStyle/>
                    <a:p>
                      <a:pPr marL="0" marR="0" lvl="0" indent="0" algn="l" rtl="0">
                        <a:lnSpc>
                          <a:spcPct val="100000"/>
                        </a:lnSpc>
                        <a:spcBef>
                          <a:spcPts val="0"/>
                        </a:spcBef>
                        <a:spcAft>
                          <a:spcPts val="0"/>
                        </a:spcAft>
                        <a:buClr>
                          <a:srgbClr val="000000"/>
                        </a:buClr>
                        <a:buSzPts val="2400"/>
                        <a:buFont typeface="Arial"/>
                        <a:buNone/>
                      </a:pPr>
                      <a:r>
                        <a:rPr lang="hr" sz="2400" u="none" strike="noStrike" cap="none">
                          <a:latin typeface="Calibri"/>
                          <a:ea typeface="Calibri"/>
                          <a:cs typeface="Calibri"/>
                          <a:sym typeface="Calibri"/>
                        </a:rPr>
                        <a:t>Dodijelite podteme (npr. sadržaj, jezik)</a:t>
                      </a:r>
                      <a:endParaRPr/>
                    </a:p>
                  </a:txBody>
                  <a:tcPr marL="91450" marR="91450" marT="45725" marB="45725"/>
                </a:tc>
                <a:extLst>
                  <a:ext uri="{0D108BD9-81ED-4DB2-BD59-A6C34878D82A}">
                    <a16:rowId xmlns:a16="http://schemas.microsoft.com/office/drawing/2014/main" val="10001"/>
                  </a:ext>
                </a:extLst>
              </a:tr>
              <a:tr h="776950">
                <a:tc>
                  <a:txBody>
                    <a:bodyPr/>
                    <a:lstStyle/>
                    <a:p>
                      <a:pPr marL="0" marR="0" lvl="0" indent="0" algn="l" rtl="0">
                        <a:lnSpc>
                          <a:spcPct val="100000"/>
                        </a:lnSpc>
                        <a:spcBef>
                          <a:spcPts val="0"/>
                        </a:spcBef>
                        <a:spcAft>
                          <a:spcPts val="0"/>
                        </a:spcAft>
                        <a:buNone/>
                      </a:pPr>
                      <a:r>
                        <a:rPr lang="hr" sz="2400" u="none" strike="noStrike" cap="none">
                          <a:latin typeface="Calibri"/>
                          <a:ea typeface="Calibri"/>
                          <a:cs typeface="Calibri"/>
                          <a:sym typeface="Calibri"/>
                        </a:rPr>
                        <a:t>Vremenski pritisak</a:t>
                      </a:r>
                      <a:endParaRPr sz="2400" u="none" strike="noStrike" cap="none">
                        <a:latin typeface="Calibri"/>
                        <a:ea typeface="Calibri"/>
                        <a:cs typeface="Calibri"/>
                        <a:sym typeface="Calibri"/>
                      </a:endParaRPr>
                    </a:p>
                  </a:txBody>
                  <a:tcPr marL="91450" marR="91450" marT="45725" marB="45725"/>
                </a:tc>
                <a:tc>
                  <a:txBody>
                    <a:bodyPr/>
                    <a:lstStyle/>
                    <a:p>
                      <a:pPr marL="0" marR="0" lvl="0" indent="0" algn="l" rtl="0">
                        <a:lnSpc>
                          <a:spcPct val="100000"/>
                        </a:lnSpc>
                        <a:spcBef>
                          <a:spcPts val="0"/>
                        </a:spcBef>
                        <a:spcAft>
                          <a:spcPts val="0"/>
                        </a:spcAft>
                        <a:buClr>
                          <a:srgbClr val="000000"/>
                        </a:buClr>
                        <a:buSzPts val="2400"/>
                        <a:buFont typeface="Arial"/>
                        <a:buNone/>
                      </a:pPr>
                      <a:r>
                        <a:rPr lang="hr" sz="2400" u="none" strike="noStrike" cap="none" dirty="0">
                          <a:latin typeface="Calibri"/>
                          <a:ea typeface="Calibri"/>
                          <a:cs typeface="Calibri"/>
                          <a:sym typeface="Calibri"/>
                        </a:rPr>
                        <a:t>Koristite ograničenje od jedne ideje po krugu</a:t>
                      </a:r>
                      <a:endParaRPr dirty="0"/>
                    </a:p>
                  </a:txBody>
                  <a:tcPr marL="91450" marR="91450" marT="45725" marB="45725"/>
                </a:tc>
                <a:extLst>
                  <a:ext uri="{0D108BD9-81ED-4DB2-BD59-A6C34878D82A}">
                    <a16:rowId xmlns:a16="http://schemas.microsoft.com/office/drawing/2014/main" val="10002"/>
                  </a:ext>
                </a:extLst>
              </a:tr>
              <a:tr h="776950">
                <a:tc>
                  <a:txBody>
                    <a:bodyPr/>
                    <a:lstStyle/>
                    <a:p>
                      <a:pPr marL="0" marR="0" lvl="0" indent="0" algn="l" rtl="0">
                        <a:lnSpc>
                          <a:spcPct val="100000"/>
                        </a:lnSpc>
                        <a:spcBef>
                          <a:spcPts val="0"/>
                        </a:spcBef>
                        <a:spcAft>
                          <a:spcPts val="0"/>
                        </a:spcAft>
                        <a:buClr>
                          <a:srgbClr val="000000"/>
                        </a:buClr>
                        <a:buSzPts val="2400"/>
                        <a:buFont typeface="Arial"/>
                        <a:buNone/>
                      </a:pPr>
                      <a:r>
                        <a:rPr lang="hr" sz="2400" u="none" strike="noStrike" cap="none">
                          <a:latin typeface="Calibri"/>
                          <a:ea typeface="Calibri"/>
                          <a:cs typeface="Calibri"/>
                          <a:sym typeface="Calibri"/>
                        </a:rPr>
                        <a:t>Dominantne osobnosti</a:t>
                      </a:r>
                      <a:endParaRPr/>
                    </a:p>
                  </a:txBody>
                  <a:tcPr marL="91450" marR="91450" marT="45725" marB="45725"/>
                </a:tc>
                <a:tc>
                  <a:txBody>
                    <a:bodyPr/>
                    <a:lstStyle/>
                    <a:p>
                      <a:pPr marL="0" marR="0" lvl="0" indent="0" algn="l" rtl="0">
                        <a:lnSpc>
                          <a:spcPct val="100000"/>
                        </a:lnSpc>
                        <a:spcBef>
                          <a:spcPts val="0"/>
                        </a:spcBef>
                        <a:spcAft>
                          <a:spcPts val="0"/>
                        </a:spcAft>
                        <a:buClr>
                          <a:srgbClr val="000000"/>
                        </a:buClr>
                        <a:buSzPts val="2400"/>
                        <a:buFont typeface="Arial"/>
                        <a:buNone/>
                      </a:pPr>
                      <a:r>
                        <a:rPr lang="hr" sz="2400" u="none" strike="noStrike" cap="none" dirty="0">
                          <a:latin typeface="Calibri"/>
                          <a:ea typeface="Calibri"/>
                          <a:cs typeface="Calibri"/>
                          <a:sym typeface="Calibri"/>
                        </a:rPr>
                        <a:t>Nasumično odredi redoslijed govornika</a:t>
                      </a:r>
                      <a:endParaRPr dirty="0"/>
                    </a:p>
                  </a:txBody>
                  <a:tcPr marL="91450" marR="91450" marT="45725" marB="45725"/>
                </a:tc>
                <a:extLst>
                  <a:ext uri="{0D108BD9-81ED-4DB2-BD59-A6C34878D82A}">
                    <a16:rowId xmlns:a16="http://schemas.microsoft.com/office/drawing/2014/main" val="10003"/>
                  </a:ext>
                </a:extLst>
              </a:tr>
            </a:tbl>
          </a:graphicData>
        </a:graphic>
      </p:graphicFrame>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214"/>
        <p:cNvGrpSpPr/>
        <p:nvPr/>
      </p:nvGrpSpPr>
      <p:grpSpPr>
        <a:xfrm>
          <a:off x="0" y="0"/>
          <a:ext cx="0" cy="0"/>
          <a:chOff x="0" y="0"/>
          <a:chExt cx="0" cy="0"/>
        </a:xfrm>
      </p:grpSpPr>
      <p:sp>
        <p:nvSpPr>
          <p:cNvPr id="215" name="Google Shape;215;p27"/>
          <p:cNvSpPr txBox="1"/>
          <p:nvPr/>
        </p:nvSpPr>
        <p:spPr>
          <a:xfrm>
            <a:off x="345266" y="1197796"/>
            <a:ext cx="11185369" cy="5373858"/>
          </a:xfrm>
          <a:prstGeom prst="rect">
            <a:avLst/>
          </a:prstGeom>
          <a:noFill/>
          <a:ln>
            <a:noFill/>
          </a:ln>
        </p:spPr>
        <p:txBody>
          <a:bodyPr spcFirstLastPara="1" wrap="square" lIns="91425" tIns="91425" rIns="91425" bIns="91425" anchor="t" anchorCtr="0">
            <a:noAutofit/>
          </a:bodyPr>
          <a:lstStyle/>
          <a:p>
            <a:r>
              <a:rPr lang="en-US" sz="2400" dirty="0" err="1">
                <a:latin typeface="Calibri" panose="020F0502020204030204" pitchFamily="34" charset="0"/>
                <a:cs typeface="Calibri" panose="020F0502020204030204" pitchFamily="34" charset="0"/>
              </a:rPr>
              <a:t>Primjena</a:t>
            </a:r>
            <a:r>
              <a:rPr lang="en-US" sz="2400" dirty="0">
                <a:latin typeface="Calibri" panose="020F0502020204030204" pitchFamily="34" charset="0"/>
                <a:cs typeface="Calibri" panose="020F0502020204030204" pitchFamily="34" charset="0"/>
              </a:rPr>
              <a:t> </a:t>
            </a:r>
            <a:r>
              <a:rPr lang="en-US" sz="2400" dirty="0" err="1">
                <a:latin typeface="Calibri" panose="020F0502020204030204" pitchFamily="34" charset="0"/>
                <a:cs typeface="Calibri" panose="020F0502020204030204" pitchFamily="34" charset="0"/>
              </a:rPr>
              <a:t>suradničkih</a:t>
            </a:r>
            <a:r>
              <a:rPr lang="en-US" sz="2400" dirty="0">
                <a:latin typeface="Calibri" panose="020F0502020204030204" pitchFamily="34" charset="0"/>
                <a:cs typeface="Calibri" panose="020F0502020204030204" pitchFamily="34" charset="0"/>
              </a:rPr>
              <a:t> </a:t>
            </a:r>
            <a:r>
              <a:rPr lang="en-US" sz="2400" dirty="0" err="1">
                <a:latin typeface="Calibri" panose="020F0502020204030204" pitchFamily="34" charset="0"/>
                <a:cs typeface="Calibri" panose="020F0502020204030204" pitchFamily="34" charset="0"/>
              </a:rPr>
              <a:t>strategija</a:t>
            </a:r>
            <a:r>
              <a:rPr lang="en-US" sz="2400" dirty="0">
                <a:latin typeface="Calibri" panose="020F0502020204030204" pitchFamily="34" charset="0"/>
                <a:cs typeface="Calibri" panose="020F0502020204030204" pitchFamily="34" charset="0"/>
              </a:rPr>
              <a:t> </a:t>
            </a:r>
            <a:r>
              <a:rPr lang="en-US" sz="2400" dirty="0" err="1">
                <a:latin typeface="Calibri" panose="020F0502020204030204" pitchFamily="34" charset="0"/>
                <a:cs typeface="Calibri" panose="020F0502020204030204" pitchFamily="34" charset="0"/>
              </a:rPr>
              <a:t>poboljšava</a:t>
            </a:r>
            <a:r>
              <a:rPr lang="en-US" sz="2400" dirty="0">
                <a:latin typeface="Calibri" panose="020F0502020204030204" pitchFamily="34" charset="0"/>
                <a:cs typeface="Calibri" panose="020F0502020204030204" pitchFamily="34" charset="0"/>
              </a:rPr>
              <a:t> </a:t>
            </a:r>
            <a:r>
              <a:rPr lang="en-US" sz="2400" dirty="0" err="1">
                <a:latin typeface="Calibri" panose="020F0502020204030204" pitchFamily="34" charset="0"/>
                <a:cs typeface="Calibri" panose="020F0502020204030204" pitchFamily="34" charset="0"/>
              </a:rPr>
              <a:t>razmjenu</a:t>
            </a:r>
            <a:r>
              <a:rPr lang="en-US" sz="2400" dirty="0">
                <a:latin typeface="Calibri" panose="020F0502020204030204" pitchFamily="34" charset="0"/>
                <a:cs typeface="Calibri" panose="020F0502020204030204" pitchFamily="34" charset="0"/>
              </a:rPr>
              <a:t> </a:t>
            </a:r>
            <a:r>
              <a:rPr lang="en-US" sz="2400" dirty="0" err="1">
                <a:latin typeface="Calibri" panose="020F0502020204030204" pitchFamily="34" charset="0"/>
                <a:cs typeface="Calibri" panose="020F0502020204030204" pitchFamily="34" charset="0"/>
              </a:rPr>
              <a:t>iskustava</a:t>
            </a:r>
            <a:r>
              <a:rPr lang="en-US" sz="2400" dirty="0">
                <a:latin typeface="Calibri" panose="020F0502020204030204" pitchFamily="34" charset="0"/>
                <a:cs typeface="Calibri" panose="020F0502020204030204" pitchFamily="34" charset="0"/>
              </a:rPr>
              <a:t>, </a:t>
            </a:r>
            <a:r>
              <a:rPr lang="en-US" sz="2400" dirty="0" err="1">
                <a:latin typeface="Calibri" panose="020F0502020204030204" pitchFamily="34" charset="0"/>
                <a:cs typeface="Calibri" panose="020F0502020204030204" pitchFamily="34" charset="0"/>
              </a:rPr>
              <a:t>dijeljenje</a:t>
            </a:r>
            <a:r>
              <a:rPr lang="en-US" sz="2400" dirty="0">
                <a:latin typeface="Calibri" panose="020F0502020204030204" pitchFamily="34" charset="0"/>
                <a:cs typeface="Calibri" panose="020F0502020204030204" pitchFamily="34" charset="0"/>
              </a:rPr>
              <a:t> </a:t>
            </a:r>
            <a:r>
              <a:rPr lang="en-US" sz="2400" dirty="0" err="1">
                <a:latin typeface="Calibri" panose="020F0502020204030204" pitchFamily="34" charset="0"/>
                <a:cs typeface="Calibri" panose="020F0502020204030204" pitchFamily="34" charset="0"/>
              </a:rPr>
              <a:t>znanja</a:t>
            </a:r>
            <a:r>
              <a:rPr lang="en-US" sz="2400" dirty="0">
                <a:latin typeface="Calibri" panose="020F0502020204030204" pitchFamily="34" charset="0"/>
                <a:cs typeface="Calibri" panose="020F0502020204030204" pitchFamily="34" charset="0"/>
              </a:rPr>
              <a:t>, </a:t>
            </a:r>
            <a:r>
              <a:rPr lang="en-US" sz="2400" dirty="0" err="1">
                <a:latin typeface="Calibri" panose="020F0502020204030204" pitchFamily="34" charset="0"/>
                <a:cs typeface="Calibri" panose="020F0502020204030204" pitchFamily="34" charset="0"/>
              </a:rPr>
              <a:t>potiče</a:t>
            </a:r>
            <a:r>
              <a:rPr lang="en-US" sz="2400" dirty="0">
                <a:latin typeface="Calibri" panose="020F0502020204030204" pitchFamily="34" charset="0"/>
                <a:cs typeface="Calibri" panose="020F0502020204030204" pitchFamily="34" charset="0"/>
              </a:rPr>
              <a:t> </a:t>
            </a:r>
            <a:r>
              <a:rPr lang="en-US" sz="2400" dirty="0" err="1">
                <a:latin typeface="Calibri" panose="020F0502020204030204" pitchFamily="34" charset="0"/>
                <a:cs typeface="Calibri" panose="020F0502020204030204" pitchFamily="34" charset="0"/>
              </a:rPr>
              <a:t>jednakost</a:t>
            </a:r>
            <a:r>
              <a:rPr lang="en-US" sz="2400" dirty="0">
                <a:latin typeface="Calibri" panose="020F0502020204030204" pitchFamily="34" charset="0"/>
                <a:cs typeface="Calibri" panose="020F0502020204030204" pitchFamily="34" charset="0"/>
              </a:rPr>
              <a:t> </a:t>
            </a:r>
            <a:r>
              <a:rPr lang="en-US" sz="2400" dirty="0" err="1">
                <a:latin typeface="Calibri" panose="020F0502020204030204" pitchFamily="34" charset="0"/>
                <a:cs typeface="Calibri" panose="020F0502020204030204" pitchFamily="34" charset="0"/>
              </a:rPr>
              <a:t>i</a:t>
            </a:r>
            <a:r>
              <a:rPr lang="en-US" sz="2400" dirty="0">
                <a:latin typeface="Calibri" panose="020F0502020204030204" pitchFamily="34" charset="0"/>
                <a:cs typeface="Calibri" panose="020F0502020204030204" pitchFamily="34" charset="0"/>
              </a:rPr>
              <a:t> </a:t>
            </a:r>
            <a:r>
              <a:rPr lang="en-US" sz="2400" dirty="0" err="1">
                <a:latin typeface="Calibri" panose="020F0502020204030204" pitchFamily="34" charset="0"/>
                <a:cs typeface="Calibri" panose="020F0502020204030204" pitchFamily="34" charset="0"/>
              </a:rPr>
              <a:t>poboljšava</a:t>
            </a:r>
            <a:r>
              <a:rPr lang="en-US" sz="2400" dirty="0">
                <a:latin typeface="Calibri" panose="020F0502020204030204" pitchFamily="34" charset="0"/>
                <a:cs typeface="Calibri" panose="020F0502020204030204" pitchFamily="34" charset="0"/>
              </a:rPr>
              <a:t> </a:t>
            </a:r>
            <a:r>
              <a:rPr lang="en-US" sz="2400" dirty="0" err="1">
                <a:latin typeface="Calibri" panose="020F0502020204030204" pitchFamily="34" charset="0"/>
                <a:cs typeface="Calibri" panose="020F0502020204030204" pitchFamily="34" charset="0"/>
              </a:rPr>
              <a:t>kvalitetu</a:t>
            </a:r>
            <a:r>
              <a:rPr lang="en-US" sz="2400" dirty="0">
                <a:latin typeface="Calibri" panose="020F0502020204030204" pitchFamily="34" charset="0"/>
                <a:cs typeface="Calibri" panose="020F0502020204030204" pitchFamily="34" charset="0"/>
              </a:rPr>
              <a:t> </a:t>
            </a:r>
            <a:r>
              <a:rPr lang="en-US" sz="2400" dirty="0" err="1">
                <a:latin typeface="Calibri" panose="020F0502020204030204" pitchFamily="34" charset="0"/>
                <a:cs typeface="Calibri" panose="020F0502020204030204" pitchFamily="34" charset="0"/>
              </a:rPr>
              <a:t>ishoda</a:t>
            </a:r>
            <a:r>
              <a:rPr lang="en-US" sz="2400" dirty="0">
                <a:latin typeface="Calibri" panose="020F0502020204030204" pitchFamily="34" charset="0"/>
                <a:cs typeface="Calibri" panose="020F0502020204030204" pitchFamily="34" charset="0"/>
              </a:rPr>
              <a:t>.</a:t>
            </a:r>
          </a:p>
          <a:p>
            <a:endParaRPr lang="en-US" sz="2400" dirty="0">
              <a:latin typeface="Calibri" panose="020F0502020204030204" pitchFamily="34" charset="0"/>
              <a:cs typeface="Calibri" panose="020F0502020204030204" pitchFamily="34" charset="0"/>
            </a:endParaRPr>
          </a:p>
          <a:p>
            <a:r>
              <a:rPr lang="en-US" sz="2400" dirty="0" err="1">
                <a:latin typeface="Calibri" panose="020F0502020204030204" pitchFamily="34" charset="0"/>
                <a:cs typeface="Calibri" panose="020F0502020204030204" pitchFamily="34" charset="0"/>
              </a:rPr>
              <a:t>Metoda</a:t>
            </a:r>
            <a:r>
              <a:rPr lang="en-US" sz="2400" dirty="0">
                <a:latin typeface="Calibri" panose="020F0502020204030204" pitchFamily="34" charset="0"/>
                <a:cs typeface="Calibri" panose="020F0502020204030204" pitchFamily="34" charset="0"/>
              </a:rPr>
              <a:t> </a:t>
            </a:r>
            <a:r>
              <a:rPr lang="en-US" sz="2400" dirty="0" err="1">
                <a:latin typeface="Calibri" panose="020F0502020204030204" pitchFamily="34" charset="0"/>
                <a:cs typeface="Calibri" panose="020F0502020204030204" pitchFamily="34" charset="0"/>
              </a:rPr>
              <a:t>slagalice</a:t>
            </a:r>
            <a:r>
              <a:rPr lang="en-US" sz="2400" dirty="0">
                <a:latin typeface="Calibri" panose="020F0502020204030204" pitchFamily="34" charset="0"/>
                <a:cs typeface="Calibri" panose="020F0502020204030204" pitchFamily="34" charset="0"/>
              </a:rPr>
              <a:t> (Jigsaw) </a:t>
            </a:r>
            <a:r>
              <a:rPr lang="en-US" sz="2400" dirty="0" err="1">
                <a:latin typeface="Calibri" panose="020F0502020204030204" pitchFamily="34" charset="0"/>
                <a:cs typeface="Calibri" panose="020F0502020204030204" pitchFamily="34" charset="0"/>
              </a:rPr>
              <a:t>uvelike</a:t>
            </a:r>
            <a:r>
              <a:rPr lang="en-US" sz="2400" dirty="0">
                <a:latin typeface="Calibri" panose="020F0502020204030204" pitchFamily="34" charset="0"/>
                <a:cs typeface="Calibri" panose="020F0502020204030204" pitchFamily="34" charset="0"/>
              </a:rPr>
              <a:t> </a:t>
            </a:r>
            <a:r>
              <a:rPr lang="en-US" sz="2400" dirty="0" err="1">
                <a:latin typeface="Calibri" panose="020F0502020204030204" pitchFamily="34" charset="0"/>
                <a:cs typeface="Calibri" panose="020F0502020204030204" pitchFamily="34" charset="0"/>
              </a:rPr>
              <a:t>ovisi</a:t>
            </a:r>
            <a:r>
              <a:rPr lang="en-US" sz="2400" dirty="0">
                <a:latin typeface="Calibri" panose="020F0502020204030204" pitchFamily="34" charset="0"/>
                <a:cs typeface="Calibri" panose="020F0502020204030204" pitchFamily="34" charset="0"/>
              </a:rPr>
              <a:t> o </a:t>
            </a:r>
            <a:r>
              <a:rPr lang="en-US" sz="2400" dirty="0" err="1">
                <a:latin typeface="Calibri" panose="020F0502020204030204" pitchFamily="34" charset="0"/>
                <a:cs typeface="Calibri" panose="020F0502020204030204" pitchFamily="34" charset="0"/>
              </a:rPr>
              <a:t>dobrom</a:t>
            </a:r>
            <a:r>
              <a:rPr lang="en-US" sz="2400" dirty="0">
                <a:latin typeface="Calibri" panose="020F0502020204030204" pitchFamily="34" charset="0"/>
                <a:cs typeface="Calibri" panose="020F0502020204030204" pitchFamily="34" charset="0"/>
              </a:rPr>
              <a:t> </a:t>
            </a:r>
            <a:r>
              <a:rPr lang="en-US" sz="2400" dirty="0" err="1">
                <a:latin typeface="Calibri" panose="020F0502020204030204" pitchFamily="34" charset="0"/>
                <a:cs typeface="Calibri" panose="020F0502020204030204" pitchFamily="34" charset="0"/>
              </a:rPr>
              <a:t>spajanju</a:t>
            </a:r>
            <a:r>
              <a:rPr lang="en-US" sz="2400" dirty="0">
                <a:latin typeface="Calibri" panose="020F0502020204030204" pitchFamily="34" charset="0"/>
                <a:cs typeface="Calibri" panose="020F0502020204030204" pitchFamily="34" charset="0"/>
              </a:rPr>
              <a:t> </a:t>
            </a:r>
            <a:r>
              <a:rPr lang="en-US" sz="2400" dirty="0" err="1">
                <a:latin typeface="Calibri" panose="020F0502020204030204" pitchFamily="34" charset="0"/>
                <a:cs typeface="Calibri" panose="020F0502020204030204" pitchFamily="34" charset="0"/>
              </a:rPr>
              <a:t>grupa</a:t>
            </a:r>
            <a:r>
              <a:rPr lang="en-US" sz="2400" dirty="0">
                <a:latin typeface="Calibri" panose="020F0502020204030204" pitchFamily="34" charset="0"/>
                <a:cs typeface="Calibri" panose="020F0502020204030204" pitchFamily="34" charset="0"/>
              </a:rPr>
              <a:t>, </a:t>
            </a:r>
            <a:r>
              <a:rPr lang="en-US" sz="2400" dirty="0" err="1">
                <a:latin typeface="Calibri" panose="020F0502020204030204" pitchFamily="34" charset="0"/>
                <a:cs typeface="Calibri" panose="020F0502020204030204" pitchFamily="34" charset="0"/>
              </a:rPr>
              <a:t>dok</a:t>
            </a:r>
            <a:r>
              <a:rPr lang="en-US" sz="2400" dirty="0">
                <a:latin typeface="Calibri" panose="020F0502020204030204" pitchFamily="34" charset="0"/>
                <a:cs typeface="Calibri" panose="020F0502020204030204" pitchFamily="34" charset="0"/>
              </a:rPr>
              <a:t> se </a:t>
            </a:r>
            <a:r>
              <a:rPr lang="en-US" sz="2400" dirty="0" err="1">
                <a:latin typeface="Calibri" panose="020F0502020204030204" pitchFamily="34" charset="0"/>
                <a:cs typeface="Calibri" panose="020F0502020204030204" pitchFamily="34" charset="0"/>
              </a:rPr>
              <a:t>RoundRobin</a:t>
            </a:r>
            <a:r>
              <a:rPr lang="en-US" sz="2400" dirty="0">
                <a:latin typeface="Calibri" panose="020F0502020204030204" pitchFamily="34" charset="0"/>
                <a:cs typeface="Calibri" panose="020F0502020204030204" pitchFamily="34" charset="0"/>
              </a:rPr>
              <a:t> Brainstorming </a:t>
            </a:r>
            <a:r>
              <a:rPr lang="en-US" sz="2400" dirty="0" err="1">
                <a:latin typeface="Calibri" panose="020F0502020204030204" pitchFamily="34" charset="0"/>
                <a:cs typeface="Calibri" panose="020F0502020204030204" pitchFamily="34" charset="0"/>
              </a:rPr>
              <a:t>oslanja</a:t>
            </a:r>
            <a:r>
              <a:rPr lang="en-US" sz="2400" dirty="0">
                <a:latin typeface="Calibri" panose="020F0502020204030204" pitchFamily="34" charset="0"/>
                <a:cs typeface="Calibri" panose="020F0502020204030204" pitchFamily="34" charset="0"/>
              </a:rPr>
              <a:t> </a:t>
            </a:r>
            <a:r>
              <a:rPr lang="en-US" sz="2400" dirty="0" err="1">
                <a:latin typeface="Calibri" panose="020F0502020204030204" pitchFamily="34" charset="0"/>
                <a:cs typeface="Calibri" panose="020F0502020204030204" pitchFamily="34" charset="0"/>
              </a:rPr>
              <a:t>na</a:t>
            </a:r>
            <a:r>
              <a:rPr lang="en-US" sz="2400" dirty="0">
                <a:latin typeface="Calibri" panose="020F0502020204030204" pitchFamily="34" charset="0"/>
                <a:cs typeface="Calibri" panose="020F0502020204030204" pitchFamily="34" charset="0"/>
              </a:rPr>
              <a:t> </a:t>
            </a:r>
            <a:r>
              <a:rPr lang="en-US" sz="2400" dirty="0" err="1">
                <a:latin typeface="Calibri" panose="020F0502020204030204" pitchFamily="34" charset="0"/>
                <a:cs typeface="Calibri" panose="020F0502020204030204" pitchFamily="34" charset="0"/>
              </a:rPr>
              <a:t>pozitivne</a:t>
            </a:r>
            <a:r>
              <a:rPr lang="en-US" sz="2400" dirty="0">
                <a:latin typeface="Calibri" panose="020F0502020204030204" pitchFamily="34" charset="0"/>
                <a:cs typeface="Calibri" panose="020F0502020204030204" pitchFamily="34" charset="0"/>
              </a:rPr>
              <a:t> </a:t>
            </a:r>
            <a:r>
              <a:rPr lang="en-US" sz="2400" dirty="0" err="1">
                <a:latin typeface="Calibri" panose="020F0502020204030204" pitchFamily="34" charset="0"/>
                <a:cs typeface="Calibri" panose="020F0502020204030204" pitchFamily="34" charset="0"/>
              </a:rPr>
              <a:t>rotirajuće</a:t>
            </a:r>
            <a:r>
              <a:rPr lang="en-US" sz="2400" dirty="0">
                <a:latin typeface="Calibri" panose="020F0502020204030204" pitchFamily="34" charset="0"/>
                <a:cs typeface="Calibri" panose="020F0502020204030204" pitchFamily="34" charset="0"/>
              </a:rPr>
              <a:t> </a:t>
            </a:r>
            <a:r>
              <a:rPr lang="en-US" sz="2400" dirty="0" err="1">
                <a:latin typeface="Calibri" panose="020F0502020204030204" pitchFamily="34" charset="0"/>
                <a:cs typeface="Calibri" panose="020F0502020204030204" pitchFamily="34" charset="0"/>
              </a:rPr>
              <a:t>povratne</a:t>
            </a:r>
            <a:r>
              <a:rPr lang="en-US" sz="2400" dirty="0">
                <a:latin typeface="Calibri" panose="020F0502020204030204" pitchFamily="34" charset="0"/>
                <a:cs typeface="Calibri" panose="020F0502020204030204" pitchFamily="34" charset="0"/>
              </a:rPr>
              <a:t> </a:t>
            </a:r>
            <a:r>
              <a:rPr lang="en-US" sz="2400" dirty="0" err="1">
                <a:latin typeface="Calibri" panose="020F0502020204030204" pitchFamily="34" charset="0"/>
                <a:cs typeface="Calibri" panose="020F0502020204030204" pitchFamily="34" charset="0"/>
              </a:rPr>
              <a:t>informacije</a:t>
            </a:r>
            <a:r>
              <a:rPr lang="en-US" sz="2400" dirty="0">
                <a:latin typeface="Calibri" panose="020F0502020204030204" pitchFamily="34" charset="0"/>
                <a:cs typeface="Calibri" panose="020F0502020204030204" pitchFamily="34" charset="0"/>
              </a:rPr>
              <a:t>.</a:t>
            </a:r>
          </a:p>
          <a:p>
            <a:br>
              <a:rPr lang="en-US" sz="2400" dirty="0"/>
            </a:br>
            <a:br>
              <a:rPr lang="en-US" sz="2400" dirty="0"/>
            </a:br>
            <a:endParaRPr sz="2400" b="1" i="0" u="none" strike="noStrike" cap="none" dirty="0">
              <a:solidFill>
                <a:srgbClr val="000000"/>
              </a:solidFill>
              <a:latin typeface="Calibri"/>
              <a:ea typeface="Calibri"/>
              <a:cs typeface="Calibri"/>
              <a:sym typeface="Calibri"/>
            </a:endParaRPr>
          </a:p>
        </p:txBody>
      </p:sp>
      <p:sp>
        <p:nvSpPr>
          <p:cNvPr id="216" name="Google Shape;216;p27"/>
          <p:cNvSpPr txBox="1">
            <a:spLocks noGrp="1"/>
          </p:cNvSpPr>
          <p:nvPr>
            <p:ph type="title"/>
          </p:nvPr>
        </p:nvSpPr>
        <p:spPr>
          <a:xfrm>
            <a:off x="97970" y="81642"/>
            <a:ext cx="11944500" cy="715800"/>
          </a:xfrm>
          <a:prstGeom prst="rect">
            <a:avLst/>
          </a:prstGeom>
          <a:noFill/>
          <a:ln>
            <a:noFill/>
          </a:ln>
        </p:spPr>
        <p:txBody>
          <a:bodyPr spcFirstLastPara="1" wrap="square" lIns="91425" tIns="54000" rIns="54000" bIns="54000" anchor="ctr" anchorCtr="0">
            <a:noAutofit/>
          </a:bodyPr>
          <a:lstStyle/>
          <a:p>
            <a:pPr marL="0" lvl="0" indent="0" algn="l" rtl="0">
              <a:lnSpc>
                <a:spcPct val="90000"/>
              </a:lnSpc>
              <a:spcBef>
                <a:spcPts val="0"/>
              </a:spcBef>
              <a:spcAft>
                <a:spcPts val="0"/>
              </a:spcAft>
              <a:buClr>
                <a:schemeClr val="accent4"/>
              </a:buClr>
              <a:buSzPts val="1800"/>
              <a:buNone/>
            </a:pPr>
            <a:r>
              <a:rPr lang="hr" sz="3200" b="1">
                <a:solidFill>
                  <a:srgbClr val="FFFFFF"/>
                </a:solidFill>
              </a:rPr>
              <a:t>Razmišljanje i zaključak</a:t>
            </a:r>
            <a:endParaRPr sz="3200" b="1">
              <a:solidFill>
                <a:srgbClr val="FFFFFF"/>
              </a:solidFill>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221"/>
        <p:cNvGrpSpPr/>
        <p:nvPr/>
      </p:nvGrpSpPr>
      <p:grpSpPr>
        <a:xfrm>
          <a:off x="0" y="0"/>
          <a:ext cx="0" cy="0"/>
          <a:chOff x="0" y="0"/>
          <a:chExt cx="0" cy="0"/>
        </a:xfrm>
      </p:grpSpPr>
      <p:sp>
        <p:nvSpPr>
          <p:cNvPr id="222" name="Google Shape;222;p28"/>
          <p:cNvSpPr txBox="1">
            <a:spLocks noGrp="1"/>
          </p:cNvSpPr>
          <p:nvPr>
            <p:ph type="title"/>
          </p:nvPr>
        </p:nvSpPr>
        <p:spPr>
          <a:xfrm>
            <a:off x="97970" y="81642"/>
            <a:ext cx="11944351" cy="715879"/>
          </a:xfrm>
          <a:prstGeom prst="rect">
            <a:avLst/>
          </a:prstGeom>
          <a:noFill/>
          <a:ln>
            <a:noFill/>
          </a:ln>
        </p:spPr>
        <p:txBody>
          <a:bodyPr spcFirstLastPara="1" wrap="square" lIns="54000" tIns="54000" rIns="54000" bIns="54000" anchor="ctr" anchorCtr="0">
            <a:noAutofit/>
          </a:bodyPr>
          <a:lstStyle/>
          <a:p>
            <a:pPr marL="0" lvl="0" indent="0" algn="l" rtl="0">
              <a:lnSpc>
                <a:spcPct val="90000"/>
              </a:lnSpc>
              <a:spcBef>
                <a:spcPts val="0"/>
              </a:spcBef>
              <a:spcAft>
                <a:spcPts val="0"/>
              </a:spcAft>
              <a:buClr>
                <a:schemeClr val="lt2"/>
              </a:buClr>
              <a:buSzPts val="3800"/>
              <a:buFont typeface="Calibri"/>
              <a:buNone/>
            </a:pPr>
            <a:r>
              <a:rPr lang="hr" sz="3200" b="1"/>
              <a:t>Domaća zadaća</a:t>
            </a:r>
            <a:endParaRPr sz="3200" b="1"/>
          </a:p>
        </p:txBody>
      </p:sp>
      <p:sp>
        <p:nvSpPr>
          <p:cNvPr id="223" name="Google Shape;223;p28"/>
          <p:cNvSpPr txBox="1">
            <a:spLocks noGrp="1"/>
          </p:cNvSpPr>
          <p:nvPr>
            <p:ph type="body" idx="2"/>
          </p:nvPr>
        </p:nvSpPr>
        <p:spPr>
          <a:xfrm>
            <a:off x="97971" y="1462685"/>
            <a:ext cx="11944350" cy="5289179"/>
          </a:xfrm>
          <a:prstGeom prst="rect">
            <a:avLst/>
          </a:prstGeom>
          <a:noFill/>
          <a:ln>
            <a:noFill/>
          </a:ln>
        </p:spPr>
        <p:txBody>
          <a:bodyPr spcFirstLastPara="1" wrap="square" lIns="91425" tIns="45700" rIns="91425" bIns="45700" anchor="t" anchorCtr="0">
            <a:noAutofit/>
          </a:bodyPr>
          <a:lstStyle/>
          <a:p>
            <a:pPr marL="457200" marR="0" lvl="0" indent="-228600" algn="l" rtl="0">
              <a:lnSpc>
                <a:spcPct val="90000"/>
              </a:lnSpc>
              <a:spcBef>
                <a:spcPts val="1000"/>
              </a:spcBef>
              <a:spcAft>
                <a:spcPts val="0"/>
              </a:spcAft>
              <a:buClr>
                <a:schemeClr val="accent4"/>
              </a:buClr>
              <a:buSzPts val="1800"/>
              <a:buFont typeface="Arial"/>
              <a:buNone/>
            </a:pPr>
            <a:r>
              <a:rPr lang="hr" sz="2800" dirty="0"/>
              <a:t>Odlučite se za temu iz informatike koje ćete poučavati u svom razredu i upotrijebite metodu Jigsaw ili RoundRobin za zajedničko osmišljavanje aktivnosti učenja, osiguravajući autentičnost i rodnu uključivost.</a:t>
            </a:r>
            <a:endParaRPr sz="2800"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227"/>
        <p:cNvGrpSpPr/>
        <p:nvPr/>
      </p:nvGrpSpPr>
      <p:grpSpPr>
        <a:xfrm>
          <a:off x="0" y="0"/>
          <a:ext cx="0" cy="0"/>
          <a:chOff x="0" y="0"/>
          <a:chExt cx="0" cy="0"/>
        </a:xfrm>
      </p:grpSpPr>
      <p:grpSp>
        <p:nvGrpSpPr>
          <p:cNvPr id="228" name="Google Shape;228;p8"/>
          <p:cNvGrpSpPr/>
          <p:nvPr/>
        </p:nvGrpSpPr>
        <p:grpSpPr>
          <a:xfrm>
            <a:off x="2179865" y="4729766"/>
            <a:ext cx="7832271" cy="1110328"/>
            <a:chOff x="2179603" y="4888792"/>
            <a:chExt cx="7798545" cy="1110328"/>
          </a:xfrm>
        </p:grpSpPr>
        <p:pic>
          <p:nvPicPr>
            <p:cNvPr id="229" name="Google Shape;229;p8"/>
            <p:cNvPicPr preferRelativeResize="0"/>
            <p:nvPr/>
          </p:nvPicPr>
          <p:blipFill rotWithShape="1">
            <a:blip r:embed="rId3">
              <a:alphaModFix/>
            </a:blip>
            <a:srcRect/>
            <a:stretch/>
          </p:blipFill>
          <p:spPr>
            <a:xfrm>
              <a:off x="2179603" y="4888792"/>
              <a:ext cx="1468783" cy="526545"/>
            </a:xfrm>
            <a:prstGeom prst="rect">
              <a:avLst/>
            </a:prstGeom>
            <a:noFill/>
            <a:ln>
              <a:noFill/>
            </a:ln>
          </p:spPr>
        </p:pic>
        <p:pic>
          <p:nvPicPr>
            <p:cNvPr id="230" name="Google Shape;230;p8"/>
            <p:cNvPicPr preferRelativeResize="0"/>
            <p:nvPr/>
          </p:nvPicPr>
          <p:blipFill rotWithShape="1">
            <a:blip r:embed="rId4">
              <a:alphaModFix/>
            </a:blip>
            <a:srcRect l="9996" t="21988" r="6842" b="5544"/>
            <a:stretch/>
          </p:blipFill>
          <p:spPr>
            <a:xfrm>
              <a:off x="3796545" y="4949617"/>
              <a:ext cx="1406759" cy="526545"/>
            </a:xfrm>
            <a:prstGeom prst="rect">
              <a:avLst/>
            </a:prstGeom>
            <a:noFill/>
            <a:ln>
              <a:noFill/>
            </a:ln>
          </p:spPr>
        </p:pic>
        <p:pic>
          <p:nvPicPr>
            <p:cNvPr id="231" name="Google Shape;231;p8"/>
            <p:cNvPicPr preferRelativeResize="0"/>
            <p:nvPr/>
          </p:nvPicPr>
          <p:blipFill rotWithShape="1">
            <a:blip r:embed="rId5">
              <a:alphaModFix/>
            </a:blip>
            <a:srcRect/>
            <a:stretch/>
          </p:blipFill>
          <p:spPr>
            <a:xfrm>
              <a:off x="5134273" y="4888792"/>
              <a:ext cx="1053678" cy="602102"/>
            </a:xfrm>
            <a:prstGeom prst="rect">
              <a:avLst/>
            </a:prstGeom>
            <a:noFill/>
            <a:ln>
              <a:noFill/>
            </a:ln>
          </p:spPr>
        </p:pic>
        <p:pic>
          <p:nvPicPr>
            <p:cNvPr id="232" name="Google Shape;232;p8"/>
            <p:cNvPicPr preferRelativeResize="0"/>
            <p:nvPr/>
          </p:nvPicPr>
          <p:blipFill rotWithShape="1">
            <a:blip r:embed="rId6">
              <a:alphaModFix/>
            </a:blip>
            <a:srcRect/>
            <a:stretch/>
          </p:blipFill>
          <p:spPr>
            <a:xfrm>
              <a:off x="6187951" y="4960895"/>
              <a:ext cx="1500530" cy="545647"/>
            </a:xfrm>
            <a:prstGeom prst="rect">
              <a:avLst/>
            </a:prstGeom>
            <a:noFill/>
            <a:ln>
              <a:noFill/>
            </a:ln>
          </p:spPr>
        </p:pic>
        <p:pic>
          <p:nvPicPr>
            <p:cNvPr id="233" name="Google Shape;233;p8"/>
            <p:cNvPicPr preferRelativeResize="0"/>
            <p:nvPr/>
          </p:nvPicPr>
          <p:blipFill rotWithShape="1">
            <a:blip r:embed="rId7">
              <a:alphaModFix/>
            </a:blip>
            <a:srcRect l="6519" t="2905" r="6458"/>
            <a:stretch/>
          </p:blipFill>
          <p:spPr>
            <a:xfrm>
              <a:off x="7781600" y="4945247"/>
              <a:ext cx="2196548" cy="545647"/>
            </a:xfrm>
            <a:prstGeom prst="rect">
              <a:avLst/>
            </a:prstGeom>
            <a:noFill/>
            <a:ln>
              <a:noFill/>
            </a:ln>
          </p:spPr>
        </p:pic>
        <p:pic>
          <p:nvPicPr>
            <p:cNvPr id="234" name="Google Shape;234;p8"/>
            <p:cNvPicPr preferRelativeResize="0"/>
            <p:nvPr/>
          </p:nvPicPr>
          <p:blipFill rotWithShape="1">
            <a:blip r:embed="rId8">
              <a:alphaModFix/>
            </a:blip>
            <a:srcRect/>
            <a:stretch/>
          </p:blipFill>
          <p:spPr>
            <a:xfrm>
              <a:off x="2288672" y="5654827"/>
              <a:ext cx="1679028" cy="342900"/>
            </a:xfrm>
            <a:prstGeom prst="rect">
              <a:avLst/>
            </a:prstGeom>
            <a:noFill/>
            <a:ln>
              <a:noFill/>
            </a:ln>
          </p:spPr>
        </p:pic>
        <p:pic>
          <p:nvPicPr>
            <p:cNvPr id="235" name="Google Shape;235;p8"/>
            <p:cNvPicPr preferRelativeResize="0"/>
            <p:nvPr/>
          </p:nvPicPr>
          <p:blipFill rotWithShape="1">
            <a:blip r:embed="rId9">
              <a:alphaModFix/>
            </a:blip>
            <a:srcRect/>
            <a:stretch/>
          </p:blipFill>
          <p:spPr>
            <a:xfrm>
              <a:off x="4247100" y="5578646"/>
              <a:ext cx="2083568" cy="414346"/>
            </a:xfrm>
            <a:prstGeom prst="rect">
              <a:avLst/>
            </a:prstGeom>
            <a:noFill/>
            <a:ln>
              <a:noFill/>
            </a:ln>
          </p:spPr>
        </p:pic>
        <p:pic>
          <p:nvPicPr>
            <p:cNvPr id="236" name="Google Shape;236;p8"/>
            <p:cNvPicPr preferRelativeResize="0"/>
            <p:nvPr/>
          </p:nvPicPr>
          <p:blipFill rotWithShape="1">
            <a:blip r:embed="rId10">
              <a:alphaModFix/>
            </a:blip>
            <a:srcRect/>
            <a:stretch/>
          </p:blipFill>
          <p:spPr>
            <a:xfrm>
              <a:off x="6500192" y="5578645"/>
              <a:ext cx="1357332" cy="414344"/>
            </a:xfrm>
            <a:prstGeom prst="rect">
              <a:avLst/>
            </a:prstGeom>
            <a:noFill/>
            <a:ln>
              <a:noFill/>
            </a:ln>
          </p:spPr>
        </p:pic>
        <p:pic>
          <p:nvPicPr>
            <p:cNvPr id="237" name="Google Shape;237;p8"/>
            <p:cNvPicPr preferRelativeResize="0"/>
            <p:nvPr/>
          </p:nvPicPr>
          <p:blipFill rotWithShape="1">
            <a:blip r:embed="rId11">
              <a:alphaModFix/>
            </a:blip>
            <a:srcRect/>
            <a:stretch/>
          </p:blipFill>
          <p:spPr>
            <a:xfrm>
              <a:off x="8024163" y="5561390"/>
              <a:ext cx="897748" cy="414345"/>
            </a:xfrm>
            <a:prstGeom prst="rect">
              <a:avLst/>
            </a:prstGeom>
            <a:noFill/>
            <a:ln>
              <a:noFill/>
            </a:ln>
          </p:spPr>
        </p:pic>
        <p:pic>
          <p:nvPicPr>
            <p:cNvPr id="238" name="Google Shape;238;p8"/>
            <p:cNvPicPr preferRelativeResize="0"/>
            <p:nvPr/>
          </p:nvPicPr>
          <p:blipFill rotWithShape="1">
            <a:blip r:embed="rId12">
              <a:alphaModFix/>
            </a:blip>
            <a:srcRect/>
            <a:stretch/>
          </p:blipFill>
          <p:spPr>
            <a:xfrm>
              <a:off x="9179152" y="5522870"/>
              <a:ext cx="457200" cy="476250"/>
            </a:xfrm>
            <a:prstGeom prst="rect">
              <a:avLst/>
            </a:prstGeom>
            <a:noFill/>
            <a:ln>
              <a:noFill/>
            </a:ln>
          </p:spPr>
        </p:pic>
      </p:grpSp>
      <p:sp>
        <p:nvSpPr>
          <p:cNvPr id="239" name="Google Shape;239;p8"/>
          <p:cNvSpPr/>
          <p:nvPr/>
        </p:nvSpPr>
        <p:spPr>
          <a:xfrm>
            <a:off x="1254125" y="1759459"/>
            <a:ext cx="12192000" cy="457200"/>
          </a:xfrm>
          <a:prstGeom prst="rect">
            <a:avLst/>
          </a:prstGeom>
          <a:noFill/>
          <a:ln>
            <a:noFill/>
          </a:ln>
        </p:spPr>
        <p:txBody>
          <a:bodyPr spcFirstLastPara="1" wrap="square" lIns="91425" tIns="45700" rIns="91425" bIns="45700" anchor="ctr" anchorCtr="0">
            <a:sp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243"/>
        <p:cNvGrpSpPr/>
        <p:nvPr/>
      </p:nvGrpSpPr>
      <p:grpSpPr>
        <a:xfrm>
          <a:off x="0" y="0"/>
          <a:ext cx="0" cy="0"/>
          <a:chOff x="0" y="0"/>
          <a:chExt cx="0" cy="0"/>
        </a:xfrm>
      </p:grpSpPr>
      <p:sp>
        <p:nvSpPr>
          <p:cNvPr id="244" name="Google Shape;244;p31"/>
          <p:cNvSpPr txBox="1">
            <a:spLocks noGrp="1"/>
          </p:cNvSpPr>
          <p:nvPr>
            <p:ph type="title"/>
          </p:nvPr>
        </p:nvSpPr>
        <p:spPr>
          <a:xfrm>
            <a:off x="97970" y="81642"/>
            <a:ext cx="11944351" cy="715879"/>
          </a:xfrm>
          <a:prstGeom prst="rect">
            <a:avLst/>
          </a:prstGeom>
          <a:noFill/>
          <a:ln>
            <a:noFill/>
          </a:ln>
        </p:spPr>
        <p:txBody>
          <a:bodyPr spcFirstLastPara="1" wrap="square" lIns="54000" tIns="54000" rIns="54000" bIns="54000" anchor="ctr" anchorCtr="0">
            <a:noAutofit/>
          </a:bodyPr>
          <a:lstStyle/>
          <a:p>
            <a:pPr marL="0" lvl="0" indent="0" algn="l" rtl="0">
              <a:lnSpc>
                <a:spcPct val="90000"/>
              </a:lnSpc>
              <a:spcBef>
                <a:spcPts val="0"/>
              </a:spcBef>
              <a:spcAft>
                <a:spcPts val="0"/>
              </a:spcAft>
              <a:buClr>
                <a:schemeClr val="lt2"/>
              </a:buClr>
              <a:buSzPts val="3800"/>
              <a:buFont typeface="Calibri"/>
              <a:buNone/>
            </a:pPr>
            <a:r>
              <a:rPr lang="hr"/>
              <a:t>Reference</a:t>
            </a:r>
            <a:endParaRPr/>
          </a:p>
        </p:txBody>
      </p:sp>
      <p:sp>
        <p:nvSpPr>
          <p:cNvPr id="245" name="Google Shape;245;p31"/>
          <p:cNvSpPr txBox="1">
            <a:spLocks noGrp="1"/>
          </p:cNvSpPr>
          <p:nvPr>
            <p:ph type="body" idx="1"/>
          </p:nvPr>
        </p:nvSpPr>
        <p:spPr>
          <a:xfrm>
            <a:off x="97970" y="854672"/>
            <a:ext cx="11944351" cy="550862"/>
          </a:xfrm>
          <a:prstGeom prst="rect">
            <a:avLst/>
          </a:prstGeom>
          <a:noFill/>
          <a:ln>
            <a:noFill/>
          </a:ln>
        </p:spPr>
        <p:txBody>
          <a:bodyPr spcFirstLastPara="1" wrap="square" lIns="91425" tIns="45700" rIns="91425" bIns="45700" anchor="ctr" anchorCtr="0">
            <a:noAutofit/>
          </a:bodyPr>
          <a:lstStyle/>
          <a:p>
            <a:pPr marL="457200" marR="0" lvl="0" indent="-228600" algn="just" rtl="0">
              <a:lnSpc>
                <a:spcPct val="90000"/>
              </a:lnSpc>
              <a:spcBef>
                <a:spcPts val="1000"/>
              </a:spcBef>
              <a:spcAft>
                <a:spcPts val="0"/>
              </a:spcAft>
              <a:buClr>
                <a:schemeClr val="accent1"/>
              </a:buClr>
              <a:buSzPts val="2400"/>
              <a:buFont typeface="Arial"/>
              <a:buNone/>
            </a:pPr>
            <a:endParaRPr/>
          </a:p>
        </p:txBody>
      </p:sp>
      <p:sp>
        <p:nvSpPr>
          <p:cNvPr id="246" name="Google Shape;246;p31"/>
          <p:cNvSpPr txBox="1">
            <a:spLocks noGrp="1"/>
          </p:cNvSpPr>
          <p:nvPr>
            <p:ph type="body" idx="2"/>
          </p:nvPr>
        </p:nvSpPr>
        <p:spPr>
          <a:xfrm>
            <a:off x="97971" y="1462685"/>
            <a:ext cx="11944350" cy="5289179"/>
          </a:xfrm>
          <a:prstGeom prst="rect">
            <a:avLst/>
          </a:prstGeom>
          <a:noFill/>
          <a:ln>
            <a:noFill/>
          </a:ln>
        </p:spPr>
        <p:txBody>
          <a:bodyPr spcFirstLastPara="1" wrap="square" lIns="91425" tIns="45700" rIns="91425" bIns="45700" anchor="t" anchorCtr="0">
            <a:noAutofit/>
          </a:bodyPr>
          <a:lstStyle/>
          <a:p>
            <a:pPr marL="457200" lvl="0" indent="-228600" algn="l" rtl="0">
              <a:lnSpc>
                <a:spcPct val="107000"/>
              </a:lnSpc>
              <a:spcBef>
                <a:spcPts val="1000"/>
              </a:spcBef>
              <a:spcAft>
                <a:spcPts val="0"/>
              </a:spcAft>
              <a:buSzPts val="1800"/>
              <a:buNone/>
            </a:pPr>
            <a:r>
              <a:rPr lang="hr" sz="1800">
                <a:solidFill>
                  <a:srgbClr val="000000"/>
                </a:solidFill>
                <a:latin typeface="Quattrocento Sans"/>
                <a:ea typeface="Quattrocento Sans"/>
                <a:cs typeface="Quattrocento Sans"/>
                <a:sym typeface="Quattrocento Sans"/>
              </a:rPr>
              <a:t>Aronson, E. i Patnoe, S. (2011). Učionica slagalica. Sage.</a:t>
            </a:r>
            <a:endParaRPr sz="1800">
              <a:solidFill>
                <a:srgbClr val="000000"/>
              </a:solidFill>
              <a:latin typeface="Calibri"/>
              <a:ea typeface="Calibri"/>
              <a:cs typeface="Calibri"/>
              <a:sym typeface="Calibri"/>
            </a:endParaRPr>
          </a:p>
          <a:p>
            <a:pPr marL="457200" lvl="0" indent="-228600" algn="l" rtl="0">
              <a:lnSpc>
                <a:spcPct val="107000"/>
              </a:lnSpc>
              <a:spcBef>
                <a:spcPts val="1800"/>
              </a:spcBef>
              <a:spcAft>
                <a:spcPts val="0"/>
              </a:spcAft>
              <a:buSzPts val="1800"/>
              <a:buNone/>
            </a:pPr>
            <a:r>
              <a:rPr lang="hr" sz="1800">
                <a:solidFill>
                  <a:srgbClr val="000000"/>
                </a:solidFill>
                <a:latin typeface="Quattrocento Sans"/>
                <a:ea typeface="Quattrocento Sans"/>
                <a:cs typeface="Quattrocento Sans"/>
                <a:sym typeface="Quattrocento Sans"/>
              </a:rPr>
              <a:t>Bambino, D. (2002). Kritički prijatelji. Obrazovno vodstvo, 59(6), 25-27.</a:t>
            </a:r>
            <a:endParaRPr sz="1800">
              <a:solidFill>
                <a:srgbClr val="000000"/>
              </a:solidFill>
              <a:latin typeface="Calibri"/>
              <a:ea typeface="Calibri"/>
              <a:cs typeface="Calibri"/>
              <a:sym typeface="Calibri"/>
            </a:endParaRPr>
          </a:p>
          <a:p>
            <a:pPr marL="457200" lvl="0" indent="-228600" algn="l" rtl="0">
              <a:lnSpc>
                <a:spcPct val="107000"/>
              </a:lnSpc>
              <a:spcBef>
                <a:spcPts val="1800"/>
              </a:spcBef>
              <a:spcAft>
                <a:spcPts val="0"/>
              </a:spcAft>
              <a:buSzPts val="1800"/>
              <a:buNone/>
            </a:pPr>
            <a:r>
              <a:rPr lang="hr" sz="1800">
                <a:solidFill>
                  <a:srgbClr val="000000"/>
                </a:solidFill>
                <a:latin typeface="Quattrocento Sans"/>
                <a:ea typeface="Quattrocento Sans"/>
                <a:cs typeface="Quattrocento Sans"/>
                <a:sym typeface="Quattrocento Sans"/>
              </a:rPr>
              <a:t>Johnson, DW i Johnson, RT (1999). Učenje zajedno i samostalno. Allyn i Bacon.</a:t>
            </a:r>
            <a:endParaRPr sz="1800">
              <a:solidFill>
                <a:srgbClr val="000000"/>
              </a:solidFill>
              <a:latin typeface="Calibri"/>
              <a:ea typeface="Calibri"/>
              <a:cs typeface="Calibri"/>
              <a:sym typeface="Calibri"/>
            </a:endParaRPr>
          </a:p>
          <a:p>
            <a:pPr marL="457200" lvl="0" indent="-228600" algn="l" rtl="0">
              <a:lnSpc>
                <a:spcPct val="107000"/>
              </a:lnSpc>
              <a:spcBef>
                <a:spcPts val="1800"/>
              </a:spcBef>
              <a:spcAft>
                <a:spcPts val="0"/>
              </a:spcAft>
              <a:buSzPts val="1800"/>
              <a:buNone/>
            </a:pPr>
            <a:r>
              <a:rPr lang="hr" sz="1800">
                <a:solidFill>
                  <a:srgbClr val="000000"/>
                </a:solidFill>
                <a:latin typeface="Quattrocento Sans"/>
                <a:ea typeface="Quattrocento Sans"/>
                <a:cs typeface="Quattrocento Sans"/>
                <a:sym typeface="Quattrocento Sans"/>
              </a:rPr>
              <a:t>Koch, M. i dr. (2020). Rodno inkluzivni dizajn u informatičkom obrazovanju. ACM SIGCSE, 51(1), 12-18.</a:t>
            </a:r>
            <a:endParaRPr sz="1800">
              <a:solidFill>
                <a:srgbClr val="000000"/>
              </a:solidFill>
              <a:latin typeface="Calibri"/>
              <a:ea typeface="Calibri"/>
              <a:cs typeface="Calibri"/>
              <a:sym typeface="Calibri"/>
            </a:endParaRPr>
          </a:p>
          <a:p>
            <a:pPr marL="457200" lvl="0" indent="-228600" algn="l" rtl="0">
              <a:lnSpc>
                <a:spcPct val="107000"/>
              </a:lnSpc>
              <a:spcBef>
                <a:spcPts val="1800"/>
              </a:spcBef>
              <a:spcAft>
                <a:spcPts val="0"/>
              </a:spcAft>
              <a:buSzPts val="1800"/>
              <a:buNone/>
            </a:pPr>
            <a:r>
              <a:rPr lang="hr" sz="1800">
                <a:solidFill>
                  <a:srgbClr val="000000"/>
                </a:solidFill>
                <a:latin typeface="Quattrocento Sans"/>
                <a:ea typeface="Quattrocento Sans"/>
                <a:cs typeface="Quattrocento Sans"/>
                <a:sym typeface="Quattrocento Sans"/>
              </a:rPr>
              <a:t>Margolis, J. i Fisher, A. (2002). Otključavanje kluba. MIT Press.</a:t>
            </a:r>
            <a:endParaRPr/>
          </a:p>
          <a:p>
            <a:pPr marL="457200" lvl="0" indent="-228600" algn="l" rtl="0">
              <a:lnSpc>
                <a:spcPct val="107000"/>
              </a:lnSpc>
              <a:spcBef>
                <a:spcPts val="1800"/>
              </a:spcBef>
              <a:spcAft>
                <a:spcPts val="0"/>
              </a:spcAft>
              <a:buSzPts val="1800"/>
              <a:buNone/>
            </a:pPr>
            <a:r>
              <a:rPr lang="hr" b="1">
                <a:solidFill>
                  <a:srgbClr val="000000"/>
                </a:solidFill>
                <a:latin typeface="Quattrocento Sans"/>
                <a:ea typeface="Quattrocento Sans"/>
                <a:cs typeface="Quattrocento Sans"/>
                <a:sym typeface="Quattrocento Sans"/>
              </a:rPr>
              <a:t>Web-stranice:</a:t>
            </a:r>
            <a:endParaRPr/>
          </a:p>
          <a:p>
            <a:pPr marL="457200" lvl="0" indent="-228600" algn="l" rtl="0">
              <a:lnSpc>
                <a:spcPct val="107000"/>
              </a:lnSpc>
              <a:spcBef>
                <a:spcPts val="1800"/>
              </a:spcBef>
              <a:spcAft>
                <a:spcPts val="0"/>
              </a:spcAft>
              <a:buSzPts val="1800"/>
              <a:buNone/>
            </a:pPr>
            <a:r>
              <a:rPr lang="hr" sz="1800" u="sng">
                <a:solidFill>
                  <a:srgbClr val="000000"/>
                </a:solidFill>
                <a:latin typeface="Calibri"/>
                <a:ea typeface="Calibri"/>
                <a:cs typeface="Calibri"/>
                <a:sym typeface="Calibri"/>
                <a:hlinkClick r:id="rId3">
                  <a:extLst>
                    <a:ext uri="{A12FA001-AC4F-418D-AE19-62706E023703}">
                      <ahyp:hlinkClr xmlns:ahyp="http://schemas.microsoft.com/office/drawing/2018/hyperlinkcolor" val="tx"/>
                    </a:ext>
                  </a:extLst>
                </a:hlinkClick>
              </a:rPr>
              <a:t>https://www.youtube.com/watch?v=euhtXUgBEts </a:t>
            </a:r>
            <a:r>
              <a:rPr lang="hr" sz="1800">
                <a:solidFill>
                  <a:srgbClr val="000000"/>
                </a:solidFill>
                <a:latin typeface="Calibri"/>
                <a:ea typeface="Calibri"/>
                <a:cs typeface="Calibri"/>
                <a:sym typeface="Calibri"/>
              </a:rPr>
              <a:t>, Metoda slagalice, pristupljeno 15.5.2025.</a:t>
            </a:r>
            <a:endParaRPr/>
          </a:p>
          <a:p>
            <a:pPr marL="457200" lvl="0" indent="-228600" algn="l" rtl="0">
              <a:lnSpc>
                <a:spcPct val="107000"/>
              </a:lnSpc>
              <a:spcBef>
                <a:spcPts val="1800"/>
              </a:spcBef>
              <a:spcAft>
                <a:spcPts val="0"/>
              </a:spcAft>
              <a:buSzPts val="1800"/>
              <a:buNone/>
            </a:pPr>
            <a:r>
              <a:rPr lang="hr" sz="1800" u="sng">
                <a:solidFill>
                  <a:srgbClr val="000000"/>
                </a:solidFill>
                <a:latin typeface="Calibri"/>
                <a:ea typeface="Calibri"/>
                <a:cs typeface="Calibri"/>
                <a:sym typeface="Calibri"/>
                <a:hlinkClick r:id="rId4">
                  <a:extLst>
                    <a:ext uri="{A12FA001-AC4F-418D-AE19-62706E023703}">
                      <ahyp:hlinkClr xmlns:ahyp="http://schemas.microsoft.com/office/drawing/2018/hyperlinkcolor" val="tx"/>
                    </a:ext>
                  </a:extLst>
                </a:hlinkClick>
              </a:rPr>
              <a:t>https://www.youtube.com/watch?v=tMBu5XZs-LA </a:t>
            </a:r>
            <a:r>
              <a:rPr lang="hr" sz="1800">
                <a:solidFill>
                  <a:srgbClr val="000000"/>
                </a:solidFill>
                <a:latin typeface="Calibri"/>
                <a:ea typeface="Calibri"/>
                <a:cs typeface="Calibri"/>
                <a:sym typeface="Calibri"/>
              </a:rPr>
              <a:t>, Koraci RoundRobina, pristupljeno 15.5.2025.</a:t>
            </a:r>
            <a:endParaRPr/>
          </a:p>
          <a:p>
            <a:pPr marL="457200" lvl="0" indent="-228600" algn="l" rtl="0">
              <a:lnSpc>
                <a:spcPct val="107000"/>
              </a:lnSpc>
              <a:spcBef>
                <a:spcPts val="1800"/>
              </a:spcBef>
              <a:spcAft>
                <a:spcPts val="0"/>
              </a:spcAft>
              <a:buSzPts val="1800"/>
              <a:buNone/>
            </a:pPr>
            <a:endParaRPr sz="1800">
              <a:solidFill>
                <a:srgbClr val="000000"/>
              </a:solidFill>
              <a:latin typeface="Calibri"/>
              <a:ea typeface="Calibri"/>
              <a:cs typeface="Calibri"/>
              <a:sym typeface="Calibri"/>
            </a:endParaRPr>
          </a:p>
          <a:p>
            <a:pPr marL="457200" lvl="0" indent="-228600" algn="l" rtl="0">
              <a:lnSpc>
                <a:spcPct val="107000"/>
              </a:lnSpc>
              <a:spcBef>
                <a:spcPts val="1800"/>
              </a:spcBef>
              <a:spcAft>
                <a:spcPts val="0"/>
              </a:spcAft>
              <a:buSzPts val="1800"/>
              <a:buNone/>
            </a:pPr>
            <a:endParaRPr sz="1800">
              <a:solidFill>
                <a:srgbClr val="000000"/>
              </a:solidFill>
              <a:latin typeface="Calibri"/>
              <a:ea typeface="Calibri"/>
              <a:cs typeface="Calibri"/>
              <a:sym typeface="Calibri"/>
            </a:endParaRPr>
          </a:p>
          <a:p>
            <a:pPr marL="457200" lvl="0" indent="-228600" algn="l" rtl="0">
              <a:lnSpc>
                <a:spcPct val="107000"/>
              </a:lnSpc>
              <a:spcBef>
                <a:spcPts val="1800"/>
              </a:spcBef>
              <a:spcAft>
                <a:spcPts val="0"/>
              </a:spcAft>
              <a:buSzPts val="1800"/>
              <a:buNone/>
            </a:pPr>
            <a:endParaRPr sz="1800">
              <a:solidFill>
                <a:srgbClr val="000000"/>
              </a:solidFill>
              <a:latin typeface="Calibri"/>
              <a:ea typeface="Calibri"/>
              <a:cs typeface="Calibri"/>
              <a:sym typeface="Calibri"/>
            </a:endParaRPr>
          </a:p>
          <a:p>
            <a:pPr marL="457200" marR="0" lvl="0" indent="-228600" algn="l" rtl="0">
              <a:lnSpc>
                <a:spcPct val="90000"/>
              </a:lnSpc>
              <a:spcBef>
                <a:spcPts val="1800"/>
              </a:spcBef>
              <a:spcAft>
                <a:spcPts val="0"/>
              </a:spcAft>
              <a:buClr>
                <a:schemeClr val="accent4"/>
              </a:buClr>
              <a:buSzPts val="1800"/>
              <a:buFont typeface="Arial"/>
              <a:buNone/>
            </a:pPr>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73"/>
        <p:cNvGrpSpPr/>
        <p:nvPr/>
      </p:nvGrpSpPr>
      <p:grpSpPr>
        <a:xfrm>
          <a:off x="0" y="0"/>
          <a:ext cx="0" cy="0"/>
          <a:chOff x="0" y="0"/>
          <a:chExt cx="0" cy="0"/>
        </a:xfrm>
      </p:grpSpPr>
      <p:sp>
        <p:nvSpPr>
          <p:cNvPr id="74" name="Google Shape;74;p4"/>
          <p:cNvSpPr txBox="1">
            <a:spLocks noGrp="1"/>
          </p:cNvSpPr>
          <p:nvPr>
            <p:ph type="title"/>
          </p:nvPr>
        </p:nvSpPr>
        <p:spPr>
          <a:xfrm>
            <a:off x="97970" y="81642"/>
            <a:ext cx="11944351" cy="715879"/>
          </a:xfrm>
          <a:prstGeom prst="rect">
            <a:avLst/>
          </a:prstGeom>
          <a:noFill/>
          <a:ln>
            <a:noFill/>
          </a:ln>
        </p:spPr>
        <p:txBody>
          <a:bodyPr spcFirstLastPara="1" wrap="square" lIns="91425" tIns="54000" rIns="54000" bIns="54000" anchor="ctr" anchorCtr="0">
            <a:noAutofit/>
          </a:bodyPr>
          <a:lstStyle/>
          <a:p>
            <a:pPr marL="0" lvl="0" indent="0" algn="l" rtl="0">
              <a:lnSpc>
                <a:spcPct val="90000"/>
              </a:lnSpc>
              <a:spcBef>
                <a:spcPts val="0"/>
              </a:spcBef>
              <a:spcAft>
                <a:spcPts val="0"/>
              </a:spcAft>
              <a:buClr>
                <a:schemeClr val="lt2"/>
              </a:buClr>
              <a:buSzPts val="3800"/>
              <a:buFont typeface="Calibri"/>
              <a:buNone/>
            </a:pPr>
            <a:r>
              <a:rPr lang="hr" sz="3200" b="1" dirty="0">
                <a:solidFill>
                  <a:srgbClr val="FFFFFF"/>
                </a:solidFill>
              </a:rPr>
              <a:t>Očekivani ishodi</a:t>
            </a:r>
            <a:endParaRPr sz="3200" dirty="0">
              <a:solidFill>
                <a:srgbClr val="FFFFFF"/>
              </a:solidFill>
            </a:endParaRPr>
          </a:p>
        </p:txBody>
      </p:sp>
      <p:sp>
        <p:nvSpPr>
          <p:cNvPr id="75" name="Google Shape;75;p4"/>
          <p:cNvSpPr txBox="1">
            <a:spLocks noGrp="1"/>
          </p:cNvSpPr>
          <p:nvPr>
            <p:ph type="body" idx="2"/>
          </p:nvPr>
        </p:nvSpPr>
        <p:spPr>
          <a:xfrm>
            <a:off x="355599" y="1462685"/>
            <a:ext cx="11087101" cy="3414115"/>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accent4"/>
              </a:buClr>
              <a:buSzPts val="1800"/>
              <a:buNone/>
            </a:pPr>
            <a:r>
              <a:rPr lang="hr" sz="2400" b="1" i="1" u="none" strike="noStrike" dirty="0">
                <a:solidFill>
                  <a:srgbClr val="1D1D1B"/>
                </a:solidFill>
                <a:latin typeface="Calibri"/>
                <a:ea typeface="Calibri"/>
                <a:cs typeface="Calibri"/>
                <a:sym typeface="Calibri"/>
              </a:rPr>
              <a:t>Do kraja ove cjeline, učitelji će biti u mogućnosti:</a:t>
            </a:r>
            <a:endParaRPr sz="2400" b="1" i="1" u="none" strike="noStrike" dirty="0">
              <a:solidFill>
                <a:srgbClr val="1D1D1B"/>
              </a:solidFill>
              <a:latin typeface="Calibri"/>
              <a:ea typeface="Calibri"/>
              <a:cs typeface="Calibri"/>
              <a:sym typeface="Calibri"/>
            </a:endParaRPr>
          </a:p>
          <a:p>
            <a:pPr marL="0" lvl="0" indent="0" algn="l" rtl="0">
              <a:lnSpc>
                <a:spcPct val="90000"/>
              </a:lnSpc>
              <a:spcBef>
                <a:spcPts val="0"/>
              </a:spcBef>
              <a:spcAft>
                <a:spcPts val="0"/>
              </a:spcAft>
              <a:buClr>
                <a:schemeClr val="accent4"/>
              </a:buClr>
              <a:buSzPts val="1800"/>
              <a:buNone/>
            </a:pPr>
            <a:endParaRPr sz="2400" b="1" dirty="0">
              <a:solidFill>
                <a:srgbClr val="1D1D1B"/>
              </a:solidFill>
              <a:latin typeface="Calibri"/>
              <a:ea typeface="Calibri"/>
              <a:cs typeface="Calibri"/>
              <a:sym typeface="Calibri"/>
            </a:endParaRPr>
          </a:p>
          <a:p>
            <a:pPr marL="342900" lvl="0" indent="-342900" algn="l" rtl="0">
              <a:lnSpc>
                <a:spcPct val="90000"/>
              </a:lnSpc>
              <a:spcBef>
                <a:spcPts val="0"/>
              </a:spcBef>
              <a:spcAft>
                <a:spcPts val="0"/>
              </a:spcAft>
              <a:buClr>
                <a:schemeClr val="accent4"/>
              </a:buClr>
              <a:buSzPts val="1800"/>
              <a:buFont typeface="Arial"/>
              <a:buChar char="•"/>
            </a:pPr>
            <a:r>
              <a:rPr lang="hr" sz="2400" dirty="0">
                <a:solidFill>
                  <a:srgbClr val="1D1D1B"/>
                </a:solidFill>
                <a:latin typeface="Calibri"/>
                <a:ea typeface="Calibri"/>
                <a:cs typeface="Calibri"/>
                <a:sym typeface="Calibri"/>
              </a:rPr>
              <a:t>Primijeniti tehnike strukturirane suradnje za osmišljavanje scenarija učenja za informatiku.</a:t>
            </a:r>
            <a:endParaRPr sz="2400" dirty="0"/>
          </a:p>
          <a:p>
            <a:pPr marL="342900" lvl="0" indent="-342900">
              <a:spcBef>
                <a:spcPts val="0"/>
              </a:spcBef>
              <a:buFont typeface="Arial"/>
              <a:buChar char="•"/>
            </a:pPr>
            <a:r>
              <a:rPr lang="en-US" sz="2400" dirty="0" err="1">
                <a:solidFill>
                  <a:srgbClr val="1D1D1B"/>
                </a:solidFill>
              </a:rPr>
              <a:t>Koristiti</a:t>
            </a:r>
            <a:r>
              <a:rPr lang="en-US" sz="2400" dirty="0">
                <a:solidFill>
                  <a:srgbClr val="1D1D1B"/>
                </a:solidFill>
              </a:rPr>
              <a:t> </a:t>
            </a:r>
            <a:r>
              <a:rPr lang="en-US" sz="2400" dirty="0" err="1">
                <a:solidFill>
                  <a:srgbClr val="1D1D1B"/>
                </a:solidFill>
              </a:rPr>
              <a:t>strategije</a:t>
            </a:r>
            <a:r>
              <a:rPr lang="en-US" sz="2400" dirty="0">
                <a:solidFill>
                  <a:srgbClr val="1D1D1B"/>
                </a:solidFill>
              </a:rPr>
              <a:t> </a:t>
            </a:r>
            <a:r>
              <a:rPr lang="en-US" sz="2400" dirty="0" err="1">
                <a:solidFill>
                  <a:srgbClr val="1D1D1B"/>
                </a:solidFill>
              </a:rPr>
              <a:t>brainstorminga</a:t>
            </a:r>
            <a:r>
              <a:rPr lang="en-US" sz="2400" dirty="0">
                <a:solidFill>
                  <a:srgbClr val="1D1D1B"/>
                </a:solidFill>
              </a:rPr>
              <a:t> </a:t>
            </a:r>
            <a:r>
              <a:rPr lang="en-US" sz="2400" dirty="0" err="1">
                <a:solidFill>
                  <a:srgbClr val="1D1D1B"/>
                </a:solidFill>
              </a:rPr>
              <a:t>i</a:t>
            </a:r>
            <a:r>
              <a:rPr lang="en-US" sz="2400" dirty="0">
                <a:solidFill>
                  <a:srgbClr val="1D1D1B"/>
                </a:solidFill>
              </a:rPr>
              <a:t> </a:t>
            </a:r>
            <a:r>
              <a:rPr lang="en-US" sz="2400" dirty="0" err="1">
                <a:solidFill>
                  <a:srgbClr val="1D1D1B"/>
                </a:solidFill>
              </a:rPr>
              <a:t>suradnje</a:t>
            </a:r>
            <a:r>
              <a:rPr lang="en-US" sz="2400" dirty="0">
                <a:solidFill>
                  <a:srgbClr val="1D1D1B"/>
                </a:solidFill>
              </a:rPr>
              <a:t> za </a:t>
            </a:r>
            <a:r>
              <a:rPr lang="en-US" sz="2400" dirty="0" err="1">
                <a:solidFill>
                  <a:srgbClr val="1D1D1B"/>
                </a:solidFill>
              </a:rPr>
              <a:t>izradu</a:t>
            </a:r>
            <a:r>
              <a:rPr lang="en-US" sz="2400" dirty="0">
                <a:solidFill>
                  <a:srgbClr val="1D1D1B"/>
                </a:solidFill>
              </a:rPr>
              <a:t> </a:t>
            </a:r>
            <a:r>
              <a:rPr lang="en-US" sz="2400" dirty="0" err="1">
                <a:solidFill>
                  <a:srgbClr val="1D1D1B"/>
                </a:solidFill>
              </a:rPr>
              <a:t>rodno</a:t>
            </a:r>
            <a:r>
              <a:rPr lang="en-US" sz="2400" dirty="0">
                <a:solidFill>
                  <a:srgbClr val="1D1D1B"/>
                </a:solidFill>
              </a:rPr>
              <a:t> uključivih </a:t>
            </a:r>
            <a:r>
              <a:rPr lang="en-US" sz="2400" dirty="0" err="1">
                <a:solidFill>
                  <a:srgbClr val="1D1D1B"/>
                </a:solidFill>
              </a:rPr>
              <a:t>nastavnih</a:t>
            </a:r>
            <a:r>
              <a:rPr lang="en-US" sz="2400" dirty="0">
                <a:solidFill>
                  <a:srgbClr val="1D1D1B"/>
                </a:solidFill>
              </a:rPr>
              <a:t> </a:t>
            </a:r>
            <a:r>
              <a:rPr lang="en-US" sz="2400" dirty="0" err="1">
                <a:solidFill>
                  <a:srgbClr val="1D1D1B"/>
                </a:solidFill>
              </a:rPr>
              <a:t>cjelina</a:t>
            </a:r>
            <a:r>
              <a:rPr lang="hr" sz="2400" dirty="0">
                <a:solidFill>
                  <a:srgbClr val="1D1D1B"/>
                </a:solidFill>
              </a:rPr>
              <a:t>.</a:t>
            </a:r>
            <a:endParaRPr sz="2400" dirty="0">
              <a:solidFill>
                <a:srgbClr val="1D1D1B"/>
              </a:solidFill>
            </a:endParaRPr>
          </a:p>
          <a:p>
            <a:pPr marL="342900" lvl="0" indent="-342900">
              <a:spcBef>
                <a:spcPts val="0"/>
              </a:spcBef>
              <a:buFont typeface="Arial"/>
              <a:buChar char="•"/>
            </a:pPr>
            <a:r>
              <a:rPr lang="en-US" sz="2400" dirty="0">
                <a:solidFill>
                  <a:srgbClr val="1D1D1B"/>
                </a:solidFill>
              </a:rPr>
              <a:t>Integrirati </a:t>
            </a:r>
            <a:r>
              <a:rPr lang="en-US" sz="2400" dirty="0" err="1">
                <a:solidFill>
                  <a:srgbClr val="1D1D1B"/>
                </a:solidFill>
              </a:rPr>
              <a:t>principe</a:t>
            </a:r>
            <a:r>
              <a:rPr lang="en-US" sz="2400" dirty="0">
                <a:solidFill>
                  <a:srgbClr val="1D1D1B"/>
                </a:solidFill>
              </a:rPr>
              <a:t> </a:t>
            </a:r>
            <a:r>
              <a:rPr lang="en-US" sz="2400" dirty="0" err="1">
                <a:solidFill>
                  <a:srgbClr val="1D1D1B"/>
                </a:solidFill>
              </a:rPr>
              <a:t>autentičnog</a:t>
            </a:r>
            <a:r>
              <a:rPr lang="en-US" sz="2400" dirty="0">
                <a:solidFill>
                  <a:srgbClr val="1D1D1B"/>
                </a:solidFill>
              </a:rPr>
              <a:t> </a:t>
            </a:r>
            <a:r>
              <a:rPr lang="en-US" sz="2400" dirty="0" err="1">
                <a:solidFill>
                  <a:srgbClr val="1D1D1B"/>
                </a:solidFill>
              </a:rPr>
              <a:t>učenja</a:t>
            </a:r>
            <a:r>
              <a:rPr lang="en-US" sz="2400" dirty="0">
                <a:solidFill>
                  <a:srgbClr val="1D1D1B"/>
                </a:solidFill>
              </a:rPr>
              <a:t> </a:t>
            </a:r>
            <a:r>
              <a:rPr lang="en-US" sz="2400" dirty="0" err="1">
                <a:solidFill>
                  <a:srgbClr val="1D1D1B"/>
                </a:solidFill>
              </a:rPr>
              <a:t>i</a:t>
            </a:r>
            <a:r>
              <a:rPr lang="en-US" sz="2400" dirty="0">
                <a:solidFill>
                  <a:srgbClr val="1D1D1B"/>
                </a:solidFill>
              </a:rPr>
              <a:t> </a:t>
            </a:r>
            <a:r>
              <a:rPr lang="en-US" sz="2400" dirty="0" err="1">
                <a:solidFill>
                  <a:srgbClr val="1D1D1B"/>
                </a:solidFill>
              </a:rPr>
              <a:t>rodne</a:t>
            </a:r>
            <a:r>
              <a:rPr lang="en-US" sz="2400" dirty="0">
                <a:solidFill>
                  <a:srgbClr val="1D1D1B"/>
                </a:solidFill>
              </a:rPr>
              <a:t> uključivosti u </a:t>
            </a:r>
            <a:r>
              <a:rPr lang="en-US" sz="2400" dirty="0" err="1">
                <a:solidFill>
                  <a:srgbClr val="1D1D1B"/>
                </a:solidFill>
              </a:rPr>
              <a:t>zajedničko</a:t>
            </a:r>
            <a:r>
              <a:rPr lang="en-US" sz="2400" dirty="0">
                <a:solidFill>
                  <a:srgbClr val="1D1D1B"/>
                </a:solidFill>
              </a:rPr>
              <a:t> </a:t>
            </a:r>
            <a:r>
              <a:rPr lang="en-US" sz="2400" dirty="0" err="1">
                <a:solidFill>
                  <a:srgbClr val="1D1D1B"/>
                </a:solidFill>
              </a:rPr>
              <a:t>planiranje</a:t>
            </a:r>
            <a:r>
              <a:rPr lang="hr" sz="2400" dirty="0">
                <a:solidFill>
                  <a:srgbClr val="1D1D1B"/>
                </a:solidFill>
              </a:rPr>
              <a:t>.</a:t>
            </a:r>
            <a:endParaRPr sz="2400" dirty="0">
              <a:solidFill>
                <a:srgbClr val="1D1D1B"/>
              </a:solidFill>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79"/>
        <p:cNvGrpSpPr/>
        <p:nvPr/>
      </p:nvGrpSpPr>
      <p:grpSpPr>
        <a:xfrm>
          <a:off x="0" y="0"/>
          <a:ext cx="0" cy="0"/>
          <a:chOff x="0" y="0"/>
          <a:chExt cx="0" cy="0"/>
        </a:xfrm>
      </p:grpSpPr>
      <p:sp>
        <p:nvSpPr>
          <p:cNvPr id="80" name="Google Shape;80;p5"/>
          <p:cNvSpPr txBox="1">
            <a:spLocks noGrp="1"/>
          </p:cNvSpPr>
          <p:nvPr>
            <p:ph type="title"/>
          </p:nvPr>
        </p:nvSpPr>
        <p:spPr>
          <a:xfrm>
            <a:off x="97970" y="81642"/>
            <a:ext cx="11944351" cy="715879"/>
          </a:xfrm>
          <a:prstGeom prst="rect">
            <a:avLst/>
          </a:prstGeom>
          <a:noFill/>
          <a:ln>
            <a:noFill/>
          </a:ln>
        </p:spPr>
        <p:txBody>
          <a:bodyPr spcFirstLastPara="1" wrap="square" lIns="91425" tIns="54000" rIns="54000" bIns="54000" anchor="ctr" anchorCtr="0">
            <a:noAutofit/>
          </a:bodyPr>
          <a:lstStyle/>
          <a:p>
            <a:pPr marL="0" lvl="0" indent="0" algn="l" rtl="0">
              <a:lnSpc>
                <a:spcPct val="90000"/>
              </a:lnSpc>
              <a:spcBef>
                <a:spcPts val="0"/>
              </a:spcBef>
              <a:spcAft>
                <a:spcPts val="0"/>
              </a:spcAft>
              <a:buClr>
                <a:schemeClr val="lt2"/>
              </a:buClr>
              <a:buSzPts val="3800"/>
              <a:buFont typeface="Calibri"/>
              <a:buNone/>
            </a:pPr>
            <a:r>
              <a:rPr lang="hr" sz="3200" b="1">
                <a:solidFill>
                  <a:srgbClr val="FFFFFF"/>
                </a:solidFill>
              </a:rPr>
              <a:t>Sadržaj</a:t>
            </a:r>
            <a:endParaRPr sz="3200">
              <a:solidFill>
                <a:srgbClr val="FFFFFF"/>
              </a:solidFill>
            </a:endParaRPr>
          </a:p>
        </p:txBody>
      </p:sp>
      <p:sp>
        <p:nvSpPr>
          <p:cNvPr id="81" name="Google Shape;81;p5"/>
          <p:cNvSpPr txBox="1">
            <a:spLocks noGrp="1"/>
          </p:cNvSpPr>
          <p:nvPr>
            <p:ph type="body" idx="2"/>
          </p:nvPr>
        </p:nvSpPr>
        <p:spPr>
          <a:xfrm>
            <a:off x="355599" y="1462685"/>
            <a:ext cx="11087101" cy="5289179"/>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accent4"/>
              </a:buClr>
              <a:buSzPts val="1800"/>
              <a:buNone/>
            </a:pPr>
            <a:r>
              <a:rPr lang="hr" sz="2800" dirty="0">
                <a:solidFill>
                  <a:srgbClr val="1D1D1B"/>
                </a:solidFill>
                <a:latin typeface="Calibri"/>
                <a:ea typeface="Calibri"/>
                <a:cs typeface="Calibri"/>
                <a:sym typeface="Calibri"/>
              </a:rPr>
              <a:t>Uvod</a:t>
            </a:r>
            <a:endParaRPr sz="2800" dirty="0">
              <a:solidFill>
                <a:srgbClr val="1D1D1B"/>
              </a:solidFill>
              <a:latin typeface="Calibri"/>
              <a:ea typeface="Calibri"/>
              <a:cs typeface="Calibri"/>
              <a:sym typeface="Calibri"/>
            </a:endParaRPr>
          </a:p>
          <a:p>
            <a:pPr marL="0" lvl="0" indent="0" algn="l" rtl="0">
              <a:lnSpc>
                <a:spcPct val="90000"/>
              </a:lnSpc>
              <a:spcBef>
                <a:spcPts val="0"/>
              </a:spcBef>
              <a:spcAft>
                <a:spcPts val="0"/>
              </a:spcAft>
              <a:buClr>
                <a:schemeClr val="accent4"/>
              </a:buClr>
              <a:buSzPts val="1800"/>
              <a:buNone/>
            </a:pPr>
            <a:r>
              <a:rPr lang="hr" sz="2800" dirty="0">
                <a:solidFill>
                  <a:srgbClr val="1D1D1B"/>
                </a:solidFill>
              </a:rPr>
              <a:t>Potreba za suradnjom</a:t>
            </a:r>
            <a:endParaRPr sz="2800" dirty="0"/>
          </a:p>
          <a:p>
            <a:pPr marL="0" lvl="0" indent="0" algn="l" rtl="0">
              <a:lnSpc>
                <a:spcPct val="90000"/>
              </a:lnSpc>
              <a:spcBef>
                <a:spcPts val="0"/>
              </a:spcBef>
              <a:spcAft>
                <a:spcPts val="0"/>
              </a:spcAft>
              <a:buClr>
                <a:schemeClr val="accent4"/>
              </a:buClr>
              <a:buSzPts val="1800"/>
              <a:buNone/>
            </a:pPr>
            <a:r>
              <a:rPr lang="hr" sz="2800" dirty="0">
                <a:solidFill>
                  <a:srgbClr val="1D1D1B"/>
                </a:solidFill>
                <a:latin typeface="Calibri"/>
                <a:ea typeface="Calibri"/>
                <a:cs typeface="Calibri"/>
                <a:sym typeface="Calibri"/>
              </a:rPr>
              <a:t>Metoda </a:t>
            </a:r>
            <a:r>
              <a:rPr lang="hr-HR" sz="2800" dirty="0">
                <a:solidFill>
                  <a:srgbClr val="1D1D1B"/>
                </a:solidFill>
                <a:latin typeface="Calibri"/>
                <a:ea typeface="Calibri"/>
                <a:cs typeface="Calibri"/>
                <a:sym typeface="Calibri"/>
              </a:rPr>
              <a:t>slagalice (</a:t>
            </a:r>
            <a:r>
              <a:rPr lang="hr-HR" sz="2800" dirty="0" err="1">
                <a:solidFill>
                  <a:srgbClr val="1D1D1B"/>
                </a:solidFill>
                <a:latin typeface="Calibri"/>
                <a:ea typeface="Calibri"/>
                <a:cs typeface="Calibri"/>
                <a:sym typeface="Calibri"/>
              </a:rPr>
              <a:t>Jigsaw</a:t>
            </a:r>
            <a:r>
              <a:rPr lang="hr-HR" sz="2800" dirty="0">
                <a:solidFill>
                  <a:srgbClr val="1D1D1B"/>
                </a:solidFill>
                <a:latin typeface="Calibri"/>
                <a:ea typeface="Calibri"/>
                <a:cs typeface="Calibri"/>
                <a:sym typeface="Calibri"/>
              </a:rPr>
              <a:t>)</a:t>
            </a:r>
            <a:endParaRPr sz="2800" dirty="0"/>
          </a:p>
          <a:p>
            <a:pPr marL="0" lvl="0" indent="0" algn="l" rtl="0">
              <a:lnSpc>
                <a:spcPct val="90000"/>
              </a:lnSpc>
              <a:spcBef>
                <a:spcPts val="0"/>
              </a:spcBef>
              <a:spcAft>
                <a:spcPts val="0"/>
              </a:spcAft>
              <a:buClr>
                <a:schemeClr val="accent4"/>
              </a:buClr>
              <a:buSzPts val="1800"/>
              <a:buNone/>
            </a:pPr>
            <a:r>
              <a:rPr lang="hr-HR" sz="2800" dirty="0">
                <a:solidFill>
                  <a:srgbClr val="1D1D1B"/>
                </a:solidFill>
              </a:rPr>
              <a:t>Kružni brainstorming (</a:t>
            </a:r>
            <a:r>
              <a:rPr lang="hr-HR" sz="2800" dirty="0" err="1">
                <a:solidFill>
                  <a:srgbClr val="1D1D1B"/>
                </a:solidFill>
              </a:rPr>
              <a:t>Round</a:t>
            </a:r>
            <a:r>
              <a:rPr lang="hr-HR" sz="2800" dirty="0">
                <a:solidFill>
                  <a:srgbClr val="1D1D1B"/>
                </a:solidFill>
              </a:rPr>
              <a:t> Robin)</a:t>
            </a:r>
            <a:endParaRPr sz="2800" dirty="0"/>
          </a:p>
          <a:p>
            <a:pPr marL="0" lvl="0" indent="0" algn="l" rtl="0">
              <a:lnSpc>
                <a:spcPct val="90000"/>
              </a:lnSpc>
              <a:spcBef>
                <a:spcPts val="0"/>
              </a:spcBef>
              <a:spcAft>
                <a:spcPts val="0"/>
              </a:spcAft>
              <a:buClr>
                <a:schemeClr val="accent4"/>
              </a:buClr>
              <a:buSzPts val="1800"/>
              <a:buNone/>
            </a:pPr>
            <a:r>
              <a:rPr lang="hr" sz="2800" dirty="0">
                <a:solidFill>
                  <a:srgbClr val="1D1D1B"/>
                </a:solidFill>
              </a:rPr>
              <a:t>Izazovi i rješenja</a:t>
            </a:r>
            <a:endParaRPr sz="2800" dirty="0"/>
          </a:p>
          <a:p>
            <a:pPr marL="0" lvl="0" indent="0" algn="l" rtl="0">
              <a:lnSpc>
                <a:spcPct val="90000"/>
              </a:lnSpc>
              <a:spcBef>
                <a:spcPts val="0"/>
              </a:spcBef>
              <a:spcAft>
                <a:spcPts val="0"/>
              </a:spcAft>
              <a:buClr>
                <a:schemeClr val="accent4"/>
              </a:buClr>
              <a:buSzPts val="1800"/>
              <a:buNone/>
            </a:pPr>
            <a:r>
              <a:rPr lang="hr" sz="2800" dirty="0">
                <a:solidFill>
                  <a:srgbClr val="1D1D1B"/>
                </a:solidFill>
                <a:latin typeface="Calibri"/>
                <a:ea typeface="Calibri"/>
                <a:cs typeface="Calibri"/>
                <a:sym typeface="Calibri"/>
              </a:rPr>
              <a:t>Razmišljanje i </a:t>
            </a:r>
            <a:r>
              <a:rPr lang="hr" sz="2800" dirty="0">
                <a:solidFill>
                  <a:srgbClr val="1D1D1B"/>
                </a:solidFill>
              </a:rPr>
              <a:t>zaključak</a:t>
            </a:r>
            <a:endParaRPr sz="2800" dirty="0"/>
          </a:p>
          <a:p>
            <a:pPr marL="0" lvl="0" indent="0" algn="l" rtl="0">
              <a:lnSpc>
                <a:spcPct val="90000"/>
              </a:lnSpc>
              <a:spcBef>
                <a:spcPts val="0"/>
              </a:spcBef>
              <a:spcAft>
                <a:spcPts val="0"/>
              </a:spcAft>
              <a:buClr>
                <a:schemeClr val="accent4"/>
              </a:buClr>
              <a:buSzPts val="1800"/>
              <a:buNone/>
            </a:pPr>
            <a:r>
              <a:rPr lang="hr" sz="2800" dirty="0">
                <a:solidFill>
                  <a:srgbClr val="1D1D1B"/>
                </a:solidFill>
              </a:rPr>
              <a:t>Domaća zadaća</a:t>
            </a:r>
            <a:endParaRPr sz="2800" dirty="0"/>
          </a:p>
          <a:p>
            <a:pPr marL="0" lvl="0" indent="0" algn="l" rtl="0">
              <a:lnSpc>
                <a:spcPct val="90000"/>
              </a:lnSpc>
              <a:spcBef>
                <a:spcPts val="0"/>
              </a:spcBef>
              <a:spcAft>
                <a:spcPts val="0"/>
              </a:spcAft>
              <a:buClr>
                <a:schemeClr val="accent4"/>
              </a:buClr>
              <a:buSzPts val="1800"/>
              <a:buNone/>
            </a:pPr>
            <a:r>
              <a:rPr lang="hr" sz="2800" dirty="0">
                <a:solidFill>
                  <a:srgbClr val="1D1D1B"/>
                </a:solidFill>
                <a:latin typeface="Calibri"/>
                <a:ea typeface="Calibri"/>
                <a:cs typeface="Calibri"/>
                <a:sym typeface="Calibri"/>
              </a:rPr>
              <a:t>Reference</a:t>
            </a:r>
            <a:endParaRPr sz="2800" dirty="0">
              <a:solidFill>
                <a:srgbClr val="1D1D1B"/>
              </a:solidFill>
              <a:latin typeface="Calibri"/>
              <a:ea typeface="Calibri"/>
              <a:cs typeface="Calibri"/>
              <a:sym typeface="Calibri"/>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85"/>
        <p:cNvGrpSpPr/>
        <p:nvPr/>
      </p:nvGrpSpPr>
      <p:grpSpPr>
        <a:xfrm>
          <a:off x="0" y="0"/>
          <a:ext cx="0" cy="0"/>
          <a:chOff x="0" y="0"/>
          <a:chExt cx="0" cy="0"/>
        </a:xfrm>
      </p:grpSpPr>
      <p:sp>
        <p:nvSpPr>
          <p:cNvPr id="86" name="Google Shape;86;p24"/>
          <p:cNvSpPr txBox="1">
            <a:spLocks noGrp="1"/>
          </p:cNvSpPr>
          <p:nvPr>
            <p:ph type="title"/>
          </p:nvPr>
        </p:nvSpPr>
        <p:spPr>
          <a:xfrm>
            <a:off x="97970" y="81642"/>
            <a:ext cx="11944351" cy="715879"/>
          </a:xfrm>
          <a:prstGeom prst="rect">
            <a:avLst/>
          </a:prstGeom>
          <a:noFill/>
          <a:ln>
            <a:noFill/>
          </a:ln>
        </p:spPr>
        <p:txBody>
          <a:bodyPr spcFirstLastPara="1" wrap="square" lIns="91425" tIns="54000" rIns="54000" bIns="54000" anchor="ctr" anchorCtr="0">
            <a:noAutofit/>
          </a:bodyPr>
          <a:lstStyle/>
          <a:p>
            <a:pPr marL="0" marR="0" lvl="0" indent="0" algn="l" rtl="0">
              <a:lnSpc>
                <a:spcPct val="90000"/>
              </a:lnSpc>
              <a:spcBef>
                <a:spcPts val="0"/>
              </a:spcBef>
              <a:spcAft>
                <a:spcPts val="0"/>
              </a:spcAft>
              <a:buClr>
                <a:schemeClr val="lt2"/>
              </a:buClr>
              <a:buSzPts val="3800"/>
              <a:buFont typeface="Calibri"/>
              <a:buNone/>
            </a:pPr>
            <a:r>
              <a:rPr lang="hr" sz="3200" b="1">
                <a:solidFill>
                  <a:srgbClr val="FFFFFF"/>
                </a:solidFill>
              </a:rPr>
              <a:t>Uvod</a:t>
            </a:r>
            <a:endParaRPr sz="3200">
              <a:solidFill>
                <a:srgbClr val="FFFFFF"/>
              </a:solidFill>
            </a:endParaRPr>
          </a:p>
        </p:txBody>
      </p:sp>
      <p:sp>
        <p:nvSpPr>
          <p:cNvPr id="87" name="Google Shape;87;p24"/>
          <p:cNvSpPr txBox="1">
            <a:spLocks noGrp="1"/>
          </p:cNvSpPr>
          <p:nvPr>
            <p:ph type="body" idx="2"/>
          </p:nvPr>
        </p:nvSpPr>
        <p:spPr>
          <a:xfrm>
            <a:off x="97971" y="1462686"/>
            <a:ext cx="11789100" cy="4159182"/>
          </a:xfrm>
          <a:prstGeom prst="rect">
            <a:avLst/>
          </a:prstGeom>
          <a:noFill/>
          <a:ln>
            <a:noFill/>
          </a:ln>
        </p:spPr>
        <p:txBody>
          <a:bodyPr spcFirstLastPara="1" wrap="square" lIns="91425" tIns="45700" rIns="91425" bIns="45700" anchor="t" anchorCtr="0">
            <a:noAutofit/>
          </a:bodyPr>
          <a:lstStyle/>
          <a:p>
            <a:pPr lvl="0" indent="-17462"/>
            <a:r>
              <a:rPr lang="en-US" sz="2400" dirty="0"/>
              <a:t>Ova se </a:t>
            </a:r>
            <a:r>
              <a:rPr lang="en-US" sz="2400" dirty="0" err="1"/>
              <a:t>cjelina</a:t>
            </a:r>
            <a:r>
              <a:rPr lang="en-US" sz="2400" dirty="0"/>
              <a:t> </a:t>
            </a:r>
            <a:r>
              <a:rPr lang="en-US" sz="2400" dirty="0" err="1"/>
              <a:t>usredotočuje</a:t>
            </a:r>
            <a:r>
              <a:rPr lang="en-US" sz="2400" dirty="0"/>
              <a:t> </a:t>
            </a:r>
            <a:r>
              <a:rPr lang="en-US" sz="2400" dirty="0" err="1"/>
              <a:t>na</a:t>
            </a:r>
            <a:r>
              <a:rPr lang="en-US" sz="2400" dirty="0"/>
              <a:t> </a:t>
            </a:r>
            <a:r>
              <a:rPr lang="en-US" sz="2400" dirty="0" err="1"/>
              <a:t>strategije</a:t>
            </a:r>
            <a:r>
              <a:rPr lang="en-US" sz="2400" dirty="0"/>
              <a:t> </a:t>
            </a:r>
            <a:r>
              <a:rPr lang="en-US" sz="2400" dirty="0" err="1"/>
              <a:t>suradnje</a:t>
            </a:r>
            <a:r>
              <a:rPr lang="en-US" sz="2400" dirty="0"/>
              <a:t> za </a:t>
            </a:r>
            <a:r>
              <a:rPr lang="en-US" sz="2400" dirty="0" err="1"/>
              <a:t>osmišljavanje</a:t>
            </a:r>
            <a:r>
              <a:rPr lang="en-US" sz="2400" dirty="0"/>
              <a:t> </a:t>
            </a:r>
            <a:r>
              <a:rPr lang="en-US" sz="2400" dirty="0" err="1"/>
              <a:t>učinkovitih</a:t>
            </a:r>
            <a:r>
              <a:rPr lang="en-US" sz="2400" dirty="0"/>
              <a:t> </a:t>
            </a:r>
            <a:r>
              <a:rPr lang="en-US" sz="2400" dirty="0" err="1"/>
              <a:t>scenarija</a:t>
            </a:r>
            <a:r>
              <a:rPr lang="en-US" sz="2400" dirty="0"/>
              <a:t> </a:t>
            </a:r>
            <a:r>
              <a:rPr lang="en-US" sz="2400" dirty="0" err="1"/>
              <a:t>učenja</a:t>
            </a:r>
            <a:r>
              <a:rPr lang="en-US" sz="2400" dirty="0"/>
              <a:t> </a:t>
            </a:r>
            <a:r>
              <a:rPr lang="en-US" sz="2400" dirty="0" err="1"/>
              <a:t>informatike</a:t>
            </a:r>
            <a:r>
              <a:rPr lang="en-US" sz="2400" dirty="0"/>
              <a:t>. </a:t>
            </a:r>
            <a:r>
              <a:rPr lang="en-US" sz="2400" dirty="0" err="1"/>
              <a:t>Učitelji</a:t>
            </a:r>
            <a:r>
              <a:rPr lang="en-US" sz="2400" dirty="0"/>
              <a:t> </a:t>
            </a:r>
            <a:r>
              <a:rPr lang="en-US" sz="2400" dirty="0" err="1"/>
              <a:t>će</a:t>
            </a:r>
            <a:r>
              <a:rPr lang="en-US" sz="2400" dirty="0"/>
              <a:t> </a:t>
            </a:r>
            <a:r>
              <a:rPr lang="en-US" sz="2400" dirty="0" err="1"/>
              <a:t>naučiti</a:t>
            </a:r>
            <a:r>
              <a:rPr lang="en-US" sz="2400" dirty="0"/>
              <a:t> </a:t>
            </a:r>
            <a:r>
              <a:rPr lang="en-US" sz="2400" dirty="0" err="1"/>
              <a:t>osmišljavati</a:t>
            </a:r>
            <a:r>
              <a:rPr lang="en-US" sz="2400" dirty="0"/>
              <a:t> </a:t>
            </a:r>
            <a:r>
              <a:rPr lang="en-US" sz="2400" dirty="0" err="1"/>
              <a:t>autentične</a:t>
            </a:r>
            <a:r>
              <a:rPr lang="en-US" sz="2400" dirty="0"/>
              <a:t> </a:t>
            </a:r>
            <a:r>
              <a:rPr lang="en-US" sz="2400" dirty="0" err="1"/>
              <a:t>scenarije</a:t>
            </a:r>
            <a:r>
              <a:rPr lang="en-US" sz="2400" dirty="0"/>
              <a:t> </a:t>
            </a:r>
            <a:r>
              <a:rPr lang="en-US" sz="2400" dirty="0" err="1"/>
              <a:t>informatike</a:t>
            </a:r>
            <a:r>
              <a:rPr lang="en-US" sz="2400" dirty="0"/>
              <a:t> koji </a:t>
            </a:r>
            <a:r>
              <a:rPr lang="en-US" sz="2400" dirty="0" err="1"/>
              <a:t>uključuju</a:t>
            </a:r>
            <a:r>
              <a:rPr lang="en-US" sz="2400" dirty="0"/>
              <a:t> </a:t>
            </a:r>
            <a:r>
              <a:rPr lang="en-US" sz="2400" dirty="0" err="1"/>
              <a:t>rodnu</a:t>
            </a:r>
            <a:r>
              <a:rPr lang="en-US" sz="2400" dirty="0"/>
              <a:t> </a:t>
            </a:r>
            <a:r>
              <a:rPr lang="en-US" sz="2400" dirty="0" err="1"/>
              <a:t>ravnopravnost</a:t>
            </a:r>
            <a:r>
              <a:rPr lang="en-US" sz="2400" dirty="0"/>
              <a:t> </a:t>
            </a:r>
            <a:r>
              <a:rPr lang="en-US" sz="2400" dirty="0" err="1"/>
              <a:t>koristeći</a:t>
            </a:r>
            <a:r>
              <a:rPr lang="en-US" sz="2400" dirty="0"/>
              <a:t> </a:t>
            </a:r>
            <a:r>
              <a:rPr lang="en-US" sz="2400" dirty="0" err="1"/>
              <a:t>strategije</a:t>
            </a:r>
            <a:r>
              <a:rPr lang="en-US" sz="2400" dirty="0"/>
              <a:t> </a:t>
            </a:r>
            <a:r>
              <a:rPr lang="en-US" sz="2400" dirty="0" err="1"/>
              <a:t>suradnje</a:t>
            </a:r>
            <a:r>
              <a:rPr lang="en-US" sz="2400" dirty="0"/>
              <a:t> </a:t>
            </a:r>
            <a:r>
              <a:rPr lang="en-US" sz="2400" dirty="0" err="1"/>
              <a:t>utemeljene</a:t>
            </a:r>
            <a:r>
              <a:rPr lang="en-US" sz="2400" dirty="0"/>
              <a:t> </a:t>
            </a:r>
            <a:r>
              <a:rPr lang="en-US" sz="2400" dirty="0" err="1"/>
              <a:t>na</a:t>
            </a:r>
            <a:r>
              <a:rPr lang="en-US" sz="2400" dirty="0"/>
              <a:t> </a:t>
            </a:r>
            <a:r>
              <a:rPr lang="en-US" sz="2400" dirty="0" err="1"/>
              <a:t>dokazima</a:t>
            </a:r>
            <a:r>
              <a:rPr lang="en-US" sz="2400" dirty="0"/>
              <a:t>, </a:t>
            </a:r>
            <a:r>
              <a:rPr lang="en-US" sz="2400" dirty="0" err="1"/>
              <a:t>utemeljene</a:t>
            </a:r>
            <a:r>
              <a:rPr lang="en-US" sz="2400" dirty="0"/>
              <a:t> </a:t>
            </a:r>
            <a:r>
              <a:rPr lang="en-US" sz="2400" dirty="0" err="1"/>
              <a:t>na</a:t>
            </a:r>
            <a:r>
              <a:rPr lang="en-US" sz="2400" dirty="0"/>
              <a:t> </a:t>
            </a:r>
            <a:r>
              <a:rPr lang="en-US" sz="2400" dirty="0" err="1"/>
              <a:t>socijalnom</a:t>
            </a:r>
            <a:r>
              <a:rPr lang="en-US" sz="2400" dirty="0"/>
              <a:t> </a:t>
            </a:r>
            <a:r>
              <a:rPr lang="en-US" sz="2400" dirty="0" err="1"/>
              <a:t>konstruktivizmu</a:t>
            </a:r>
            <a:r>
              <a:rPr lang="en-US" sz="2400" dirty="0"/>
              <a:t> </a:t>
            </a:r>
            <a:r>
              <a:rPr lang="en-US" sz="2400" dirty="0" err="1"/>
              <a:t>i</a:t>
            </a:r>
            <a:r>
              <a:rPr lang="en-US" sz="2400" dirty="0"/>
              <a:t> </a:t>
            </a:r>
            <a:r>
              <a:rPr lang="en-US" sz="2400" dirty="0" err="1"/>
              <a:t>inkluzivnoj</a:t>
            </a:r>
            <a:r>
              <a:rPr lang="en-US" sz="2400" dirty="0"/>
              <a:t> </a:t>
            </a:r>
            <a:r>
              <a:rPr lang="en-US" sz="2400" dirty="0" err="1"/>
              <a:t>pedagogiji</a:t>
            </a:r>
            <a:r>
              <a:rPr lang="en-US" sz="2400" dirty="0"/>
              <a:t>. </a:t>
            </a:r>
            <a:r>
              <a:rPr lang="en-US" sz="2400" dirty="0" err="1"/>
              <a:t>Jedinica</a:t>
            </a:r>
            <a:r>
              <a:rPr lang="en-US" sz="2400" dirty="0"/>
              <a:t> </a:t>
            </a:r>
            <a:r>
              <a:rPr lang="en-US" sz="2400" dirty="0" err="1"/>
              <a:t>detaljno</a:t>
            </a:r>
            <a:r>
              <a:rPr lang="en-US" sz="2400" dirty="0"/>
              <a:t> </a:t>
            </a:r>
            <a:r>
              <a:rPr lang="en-US" sz="2400" dirty="0" err="1"/>
              <a:t>obrađuje</a:t>
            </a:r>
            <a:r>
              <a:rPr lang="en-US" sz="2400" dirty="0"/>
              <a:t> </a:t>
            </a:r>
            <a:r>
              <a:rPr lang="en-US" sz="2400" dirty="0" err="1"/>
              <a:t>metodu</a:t>
            </a:r>
            <a:r>
              <a:rPr lang="en-US" sz="2400" dirty="0"/>
              <a:t> </a:t>
            </a:r>
            <a:r>
              <a:rPr lang="en-US" sz="2400" dirty="0" err="1"/>
              <a:t>slagalice</a:t>
            </a:r>
            <a:r>
              <a:rPr lang="en-US" sz="2400" dirty="0"/>
              <a:t> (JIGSAW </a:t>
            </a:r>
            <a:r>
              <a:rPr lang="en-US" sz="2400" dirty="0" err="1"/>
              <a:t>metodu</a:t>
            </a:r>
            <a:r>
              <a:rPr lang="en-US" sz="2400" dirty="0"/>
              <a:t>), </a:t>
            </a:r>
            <a:r>
              <a:rPr lang="en-US" sz="2400" dirty="0" err="1"/>
              <a:t>tehniku</a:t>
            </a:r>
            <a:r>
              <a:rPr lang="en-US" sz="2400" dirty="0"/>
              <a:t> </a:t>
            </a:r>
            <a:r>
              <a:rPr lang="en-US" sz="2400" dirty="0" err="1"/>
              <a:t>kružnog</a:t>
            </a:r>
            <a:r>
              <a:rPr lang="en-US" sz="2400" dirty="0"/>
              <a:t> </a:t>
            </a:r>
            <a:r>
              <a:rPr lang="en-US" sz="2400" dirty="0" err="1"/>
              <a:t>brainstorminga</a:t>
            </a:r>
            <a:r>
              <a:rPr lang="en-US" sz="2400" dirty="0"/>
              <a:t> (Round Robin). Ove </a:t>
            </a:r>
            <a:r>
              <a:rPr lang="en-US" sz="2400" dirty="0" err="1"/>
              <a:t>prakse</a:t>
            </a:r>
            <a:r>
              <a:rPr lang="en-US" sz="2400" dirty="0"/>
              <a:t> (</a:t>
            </a:r>
            <a:r>
              <a:rPr lang="en-US" sz="2400" dirty="0" err="1"/>
              <a:t>između</a:t>
            </a:r>
            <a:r>
              <a:rPr lang="en-US" sz="2400" dirty="0"/>
              <a:t> </a:t>
            </a:r>
            <a:r>
              <a:rPr lang="en-US" sz="2400" dirty="0" err="1"/>
              <a:t>ostalih</a:t>
            </a:r>
            <a:r>
              <a:rPr lang="en-US" sz="2400" dirty="0"/>
              <a:t> </a:t>
            </a:r>
            <a:r>
              <a:rPr lang="en-US" sz="2400" dirty="0" err="1"/>
              <a:t>metoda</a:t>
            </a:r>
            <a:r>
              <a:rPr lang="en-US" sz="2400" dirty="0"/>
              <a:t> </a:t>
            </a:r>
            <a:r>
              <a:rPr lang="en-US" sz="2400" dirty="0" err="1"/>
              <a:t>suradnje</a:t>
            </a:r>
            <a:r>
              <a:rPr lang="en-US" sz="2400" dirty="0"/>
              <a:t>) ne </a:t>
            </a:r>
            <a:r>
              <a:rPr lang="en-US" sz="2400" dirty="0" err="1"/>
              <a:t>samo</a:t>
            </a:r>
            <a:r>
              <a:rPr lang="en-US" sz="2400" dirty="0"/>
              <a:t> da </a:t>
            </a:r>
            <a:r>
              <a:rPr lang="en-US" sz="2400" dirty="0" err="1"/>
              <a:t>pomažu</a:t>
            </a:r>
            <a:r>
              <a:rPr lang="en-US" sz="2400" dirty="0"/>
              <a:t> u </a:t>
            </a:r>
            <a:r>
              <a:rPr lang="en-US" sz="2400" dirty="0" err="1"/>
              <a:t>zajedničkom</a:t>
            </a:r>
            <a:r>
              <a:rPr lang="en-US" sz="2400" dirty="0"/>
              <a:t> </a:t>
            </a:r>
            <a:r>
              <a:rPr lang="en-US" sz="2400" dirty="0" err="1"/>
              <a:t>razvoju</a:t>
            </a:r>
            <a:r>
              <a:rPr lang="en-US" sz="2400" dirty="0"/>
              <a:t> </a:t>
            </a:r>
            <a:r>
              <a:rPr lang="en-US" sz="2400" dirty="0" err="1"/>
              <a:t>scenarija</a:t>
            </a:r>
            <a:r>
              <a:rPr lang="en-US" sz="2400" dirty="0"/>
              <a:t> </a:t>
            </a:r>
            <a:r>
              <a:rPr lang="en-US" sz="2400" dirty="0" err="1"/>
              <a:t>učenja</a:t>
            </a:r>
            <a:r>
              <a:rPr lang="en-US" sz="2400" dirty="0"/>
              <a:t>, </a:t>
            </a:r>
            <a:r>
              <a:rPr lang="en-US" sz="2400" dirty="0" err="1"/>
              <a:t>već</a:t>
            </a:r>
            <a:r>
              <a:rPr lang="en-US" sz="2400" dirty="0"/>
              <a:t> se </a:t>
            </a:r>
            <a:r>
              <a:rPr lang="en-US" sz="2400" dirty="0" err="1"/>
              <a:t>dobivene</a:t>
            </a:r>
            <a:r>
              <a:rPr lang="en-US" sz="2400" dirty="0"/>
              <a:t> </a:t>
            </a:r>
            <a:r>
              <a:rPr lang="en-US" sz="2400" dirty="0" err="1"/>
              <a:t>povratne</a:t>
            </a:r>
            <a:r>
              <a:rPr lang="en-US" sz="2400" dirty="0"/>
              <a:t> </a:t>
            </a:r>
            <a:r>
              <a:rPr lang="en-US" sz="2400" dirty="0" err="1"/>
              <a:t>informacije</a:t>
            </a:r>
            <a:r>
              <a:rPr lang="en-US" sz="2400" dirty="0"/>
              <a:t> </a:t>
            </a:r>
            <a:r>
              <a:rPr lang="en-US" sz="2400" dirty="0" err="1"/>
              <a:t>mogu</a:t>
            </a:r>
            <a:r>
              <a:rPr lang="en-US" sz="2400" dirty="0"/>
              <a:t> </a:t>
            </a:r>
            <a:r>
              <a:rPr lang="en-US" sz="2400" dirty="0" err="1"/>
              <a:t>iskoristiti</a:t>
            </a:r>
            <a:r>
              <a:rPr lang="en-US" sz="2400" dirty="0"/>
              <a:t> </a:t>
            </a:r>
            <a:r>
              <a:rPr lang="en-US" sz="2400" dirty="0" err="1"/>
              <a:t>odgovarajućim</a:t>
            </a:r>
            <a:r>
              <a:rPr lang="en-US" sz="2400" dirty="0"/>
              <a:t> </a:t>
            </a:r>
            <a:r>
              <a:rPr lang="en-US" sz="2400" dirty="0" err="1"/>
              <a:t>protokolima</a:t>
            </a:r>
            <a:r>
              <a:rPr lang="en-US" sz="2400" dirty="0"/>
              <a:t> </a:t>
            </a:r>
            <a:r>
              <a:rPr lang="en-US" sz="2400" dirty="0" err="1"/>
              <a:t>međusobnog</a:t>
            </a:r>
            <a:r>
              <a:rPr lang="en-US" sz="2400" dirty="0"/>
              <a:t> </a:t>
            </a:r>
            <a:r>
              <a:rPr lang="en-US" sz="2400" dirty="0" err="1"/>
              <a:t>ocjenjivanja</a:t>
            </a:r>
            <a:r>
              <a:rPr lang="en-US" sz="2400" dirty="0"/>
              <a:t> u </a:t>
            </a:r>
            <a:r>
              <a:rPr lang="en-US" sz="2400" dirty="0" err="1"/>
              <a:t>procesu</a:t>
            </a:r>
            <a:r>
              <a:rPr lang="en-US" sz="2400" dirty="0"/>
              <a:t> </a:t>
            </a:r>
            <a:r>
              <a:rPr lang="en-US" sz="2400" dirty="0" err="1"/>
              <a:t>evaluacije</a:t>
            </a:r>
            <a:r>
              <a:rPr lang="en-US" sz="2400" dirty="0"/>
              <a:t>. </a:t>
            </a:r>
            <a:r>
              <a:rPr lang="en-US" sz="2400" dirty="0" err="1"/>
              <a:t>Cjelina</a:t>
            </a:r>
            <a:r>
              <a:rPr lang="en-US" sz="2400" dirty="0"/>
              <a:t> </a:t>
            </a:r>
            <a:r>
              <a:rPr lang="en-US" sz="2400" dirty="0" err="1"/>
              <a:t>predstavlja</a:t>
            </a:r>
            <a:r>
              <a:rPr lang="en-US" sz="2400" dirty="0"/>
              <a:t> </a:t>
            </a:r>
            <a:r>
              <a:rPr lang="en-US" sz="2400" dirty="0" err="1"/>
              <a:t>teoriju</a:t>
            </a:r>
            <a:r>
              <a:rPr lang="en-US" sz="2400" dirty="0"/>
              <a:t> </a:t>
            </a:r>
            <a:r>
              <a:rPr lang="en-US" sz="2400" dirty="0" err="1"/>
              <a:t>koja</a:t>
            </a:r>
            <a:r>
              <a:rPr lang="en-US" sz="2400" dirty="0"/>
              <a:t> </a:t>
            </a:r>
            <a:r>
              <a:rPr lang="en-US" sz="2400" dirty="0" err="1"/>
              <a:t>stoji</a:t>
            </a:r>
            <a:r>
              <a:rPr lang="en-US" sz="2400" dirty="0"/>
              <a:t> </a:t>
            </a:r>
            <a:r>
              <a:rPr lang="en-US" sz="2400" dirty="0" err="1"/>
              <a:t>iza</a:t>
            </a:r>
            <a:r>
              <a:rPr lang="en-US" sz="2400" dirty="0"/>
              <a:t> </a:t>
            </a:r>
            <a:r>
              <a:rPr lang="en-US" sz="2400" dirty="0" err="1"/>
              <a:t>odgovarajućih</a:t>
            </a:r>
            <a:r>
              <a:rPr lang="en-US" sz="2400" dirty="0"/>
              <a:t> </a:t>
            </a:r>
            <a:r>
              <a:rPr lang="en-US" sz="2400" dirty="0" err="1"/>
              <a:t>metoda</a:t>
            </a:r>
            <a:r>
              <a:rPr lang="en-US" sz="2400" dirty="0"/>
              <a:t> </a:t>
            </a:r>
            <a:r>
              <a:rPr lang="en-US" sz="2400" dirty="0" err="1"/>
              <a:t>suradnje</a:t>
            </a:r>
            <a:r>
              <a:rPr lang="en-US" sz="2400" dirty="0"/>
              <a:t> </a:t>
            </a:r>
            <a:r>
              <a:rPr lang="en-US" sz="2400" dirty="0" err="1"/>
              <a:t>i</a:t>
            </a:r>
            <a:r>
              <a:rPr lang="en-US" sz="2400" dirty="0"/>
              <a:t> </a:t>
            </a:r>
            <a:r>
              <a:rPr lang="en-US" sz="2400" dirty="0" err="1"/>
              <a:t>primjere</a:t>
            </a:r>
            <a:r>
              <a:rPr lang="en-US" sz="2400" dirty="0"/>
              <a:t> </a:t>
            </a:r>
            <a:r>
              <a:rPr lang="en-US" sz="2400" dirty="0" err="1"/>
              <a:t>kako</a:t>
            </a:r>
            <a:r>
              <a:rPr lang="en-US" sz="2400" dirty="0"/>
              <a:t> se </a:t>
            </a:r>
            <a:r>
              <a:rPr lang="en-US" sz="2400" dirty="0" err="1"/>
              <a:t>te</a:t>
            </a:r>
            <a:r>
              <a:rPr lang="en-US" sz="2400" dirty="0"/>
              <a:t> </a:t>
            </a:r>
            <a:r>
              <a:rPr lang="en-US" sz="2400" dirty="0" err="1"/>
              <a:t>metode</a:t>
            </a:r>
            <a:r>
              <a:rPr lang="en-US" sz="2400" dirty="0"/>
              <a:t> </a:t>
            </a:r>
            <a:r>
              <a:rPr lang="en-US" sz="2400" dirty="0" err="1"/>
              <a:t>mogu</a:t>
            </a:r>
            <a:r>
              <a:rPr lang="en-US" sz="2400" dirty="0"/>
              <a:t> </a:t>
            </a:r>
            <a:r>
              <a:rPr lang="en-US" sz="2400" dirty="0" err="1"/>
              <a:t>koristiti</a:t>
            </a:r>
            <a:r>
              <a:rPr lang="en-US" sz="2400" dirty="0"/>
              <a:t>. </a:t>
            </a:r>
            <a:r>
              <a:rPr lang="en-US" sz="2400" dirty="0" err="1"/>
              <a:t>Paralelno</a:t>
            </a:r>
            <a:r>
              <a:rPr lang="en-US" sz="2400" dirty="0"/>
              <a:t> s </a:t>
            </a:r>
            <a:r>
              <a:rPr lang="en-US" sz="2400" dirty="0" err="1"/>
              <a:t>tim</a:t>
            </a:r>
            <a:r>
              <a:rPr lang="en-US" sz="2400" dirty="0"/>
              <a:t>, </a:t>
            </a:r>
            <a:r>
              <a:rPr lang="en-US" sz="2400" dirty="0" err="1"/>
              <a:t>naglašava</a:t>
            </a:r>
            <a:r>
              <a:rPr lang="en-US" sz="2400" dirty="0"/>
              <a:t> </a:t>
            </a:r>
            <a:r>
              <a:rPr lang="en-US" sz="2400" dirty="0" err="1"/>
              <a:t>izazove</a:t>
            </a:r>
            <a:r>
              <a:rPr lang="en-US" sz="2400" dirty="0"/>
              <a:t> </a:t>
            </a:r>
            <a:r>
              <a:rPr lang="en-US" sz="2400" dirty="0" err="1"/>
              <a:t>i</a:t>
            </a:r>
            <a:r>
              <a:rPr lang="en-US" sz="2400" dirty="0"/>
              <a:t> </a:t>
            </a:r>
            <a:r>
              <a:rPr lang="en-US" sz="2400" dirty="0" err="1"/>
              <a:t>prepreke</a:t>
            </a:r>
            <a:r>
              <a:rPr lang="en-US" sz="2400" dirty="0"/>
              <a:t> u </a:t>
            </a:r>
            <a:r>
              <a:rPr lang="en-US" sz="2400" dirty="0" err="1"/>
              <a:t>korištenju</a:t>
            </a:r>
            <a:r>
              <a:rPr lang="en-US" sz="2400" dirty="0"/>
              <a:t> </a:t>
            </a:r>
            <a:r>
              <a:rPr lang="en-US" sz="2400" dirty="0" err="1"/>
              <a:t>ovih</a:t>
            </a:r>
            <a:r>
              <a:rPr lang="en-US" sz="2400" dirty="0"/>
              <a:t> </a:t>
            </a:r>
            <a:r>
              <a:rPr lang="en-US" sz="2400" dirty="0" err="1"/>
              <a:t>strategija</a:t>
            </a:r>
            <a:r>
              <a:rPr lang="en-US" sz="2400" dirty="0"/>
              <a:t> </a:t>
            </a:r>
            <a:r>
              <a:rPr lang="en-US" sz="2400" dirty="0" err="1"/>
              <a:t>suradnje</a:t>
            </a:r>
            <a:r>
              <a:rPr lang="en-US" sz="2400" dirty="0"/>
              <a:t> </a:t>
            </a:r>
            <a:r>
              <a:rPr lang="en-US" sz="2400" dirty="0" err="1"/>
              <a:t>i</a:t>
            </a:r>
            <a:r>
              <a:rPr lang="en-US" sz="2400" dirty="0"/>
              <a:t> </a:t>
            </a:r>
            <a:r>
              <a:rPr lang="en-US" sz="2400" dirty="0" err="1"/>
              <a:t>pružanju</a:t>
            </a:r>
            <a:r>
              <a:rPr lang="en-US" sz="2400" dirty="0"/>
              <a:t> </a:t>
            </a:r>
            <a:r>
              <a:rPr lang="en-US" sz="2400" dirty="0" err="1"/>
              <a:t>rješenja</a:t>
            </a:r>
            <a:r>
              <a:rPr lang="en-US" sz="2400" dirty="0"/>
              <a:t> za </a:t>
            </a:r>
            <a:r>
              <a:rPr lang="en-US" sz="2400" dirty="0" err="1"/>
              <a:t>prevladavanje</a:t>
            </a:r>
            <a:r>
              <a:rPr lang="en-US" sz="2400" dirty="0"/>
              <a:t> </a:t>
            </a:r>
            <a:r>
              <a:rPr lang="en-US" sz="2400" dirty="0" err="1"/>
              <a:t>tih</a:t>
            </a:r>
            <a:r>
              <a:rPr lang="en-US" sz="2400" dirty="0"/>
              <a:t> </a:t>
            </a:r>
            <a:r>
              <a:rPr lang="en-US" sz="2400" dirty="0" err="1"/>
              <a:t>poteškoća</a:t>
            </a:r>
            <a:r>
              <a:rPr lang="hr" sz="2400" dirty="0"/>
              <a:t>.</a:t>
            </a:r>
            <a:br>
              <a:rPr lang="en-US" sz="2400" dirty="0"/>
            </a:br>
            <a:endParaRPr sz="2400"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91"/>
        <p:cNvGrpSpPr/>
        <p:nvPr/>
      </p:nvGrpSpPr>
      <p:grpSpPr>
        <a:xfrm>
          <a:off x="0" y="0"/>
          <a:ext cx="0" cy="0"/>
          <a:chOff x="0" y="0"/>
          <a:chExt cx="0" cy="0"/>
        </a:xfrm>
      </p:grpSpPr>
      <p:sp>
        <p:nvSpPr>
          <p:cNvPr id="92" name="Google Shape;92;p6"/>
          <p:cNvSpPr txBox="1">
            <a:spLocks noGrp="1"/>
          </p:cNvSpPr>
          <p:nvPr>
            <p:ph type="title"/>
          </p:nvPr>
        </p:nvSpPr>
        <p:spPr>
          <a:xfrm>
            <a:off x="97970" y="81642"/>
            <a:ext cx="11944351" cy="715879"/>
          </a:xfrm>
          <a:prstGeom prst="rect">
            <a:avLst/>
          </a:prstGeom>
          <a:noFill/>
          <a:ln>
            <a:noFill/>
          </a:ln>
        </p:spPr>
        <p:txBody>
          <a:bodyPr spcFirstLastPara="1" wrap="square" lIns="91425" tIns="54000" rIns="54000" bIns="54000" anchor="ctr" anchorCtr="0">
            <a:noAutofit/>
          </a:bodyPr>
          <a:lstStyle/>
          <a:p>
            <a:pPr marL="0" marR="0" lvl="0" indent="0" algn="l" rtl="0">
              <a:lnSpc>
                <a:spcPct val="90000"/>
              </a:lnSpc>
              <a:spcBef>
                <a:spcPts val="0"/>
              </a:spcBef>
              <a:spcAft>
                <a:spcPts val="0"/>
              </a:spcAft>
              <a:buClr>
                <a:schemeClr val="lt2"/>
              </a:buClr>
              <a:buSzPts val="3800"/>
              <a:buFont typeface="Calibri"/>
              <a:buNone/>
            </a:pPr>
            <a:r>
              <a:rPr lang="hr" sz="3200" b="1">
                <a:solidFill>
                  <a:srgbClr val="FFFFFF"/>
                </a:solidFill>
              </a:rPr>
              <a:t>Potreba za suradnjom</a:t>
            </a:r>
            <a:endParaRPr sz="3200">
              <a:solidFill>
                <a:srgbClr val="FFFFFF"/>
              </a:solidFill>
            </a:endParaRPr>
          </a:p>
        </p:txBody>
      </p:sp>
      <p:sp>
        <p:nvSpPr>
          <p:cNvPr id="93" name="Google Shape;93;p6"/>
          <p:cNvSpPr txBox="1">
            <a:spLocks noGrp="1"/>
          </p:cNvSpPr>
          <p:nvPr>
            <p:ph type="body" idx="2"/>
          </p:nvPr>
        </p:nvSpPr>
        <p:spPr>
          <a:xfrm>
            <a:off x="97970" y="2286361"/>
            <a:ext cx="4767012" cy="2652115"/>
          </a:xfrm>
          <a:prstGeom prst="rect">
            <a:avLst/>
          </a:prstGeom>
          <a:noFill/>
          <a:ln>
            <a:noFill/>
          </a:ln>
        </p:spPr>
        <p:txBody>
          <a:bodyPr spcFirstLastPara="1" wrap="square" lIns="91425" tIns="45700" rIns="91425" bIns="45700" anchor="t" anchorCtr="0">
            <a:noAutofit/>
          </a:bodyPr>
          <a:lstStyle/>
          <a:p>
            <a:pPr marL="457200" marR="0" lvl="0" indent="-228600" algn="l" rtl="0">
              <a:lnSpc>
                <a:spcPct val="90000"/>
              </a:lnSpc>
              <a:spcBef>
                <a:spcPts val="1000"/>
              </a:spcBef>
              <a:spcAft>
                <a:spcPts val="0"/>
              </a:spcAft>
              <a:buClr>
                <a:schemeClr val="accent4"/>
              </a:buClr>
              <a:buSzPts val="1800"/>
              <a:buFont typeface="Arial"/>
              <a:buNone/>
            </a:pPr>
            <a:r>
              <a:rPr lang="hr" sz="2400"/>
              <a:t>Zašto surađivati?</a:t>
            </a:r>
            <a:endParaRPr sz="2400"/>
          </a:p>
          <a:p>
            <a:pPr marL="457200" marR="0" lvl="0" indent="-228600" algn="l" rtl="0">
              <a:lnSpc>
                <a:spcPct val="90000"/>
              </a:lnSpc>
              <a:spcBef>
                <a:spcPts val="1000"/>
              </a:spcBef>
              <a:spcAft>
                <a:spcPts val="0"/>
              </a:spcAft>
              <a:buClr>
                <a:schemeClr val="accent4"/>
              </a:buClr>
              <a:buSzPts val="1800"/>
              <a:buFont typeface="Arial"/>
              <a:buNone/>
            </a:pPr>
            <a:r>
              <a:rPr lang="hr" sz="2400"/>
              <a:t>- Učenje je društveno</a:t>
            </a:r>
            <a:endParaRPr sz="2400"/>
          </a:p>
          <a:p>
            <a:pPr marL="457200" marR="0" lvl="0" indent="-228600" algn="l" rtl="0">
              <a:lnSpc>
                <a:spcPct val="90000"/>
              </a:lnSpc>
              <a:spcBef>
                <a:spcPts val="1000"/>
              </a:spcBef>
              <a:spcAft>
                <a:spcPts val="0"/>
              </a:spcAft>
              <a:buClr>
                <a:schemeClr val="accent4"/>
              </a:buClr>
              <a:buSzPts val="1800"/>
              <a:buFont typeface="Arial"/>
              <a:buNone/>
            </a:pPr>
            <a:r>
              <a:rPr lang="hr" sz="2400"/>
              <a:t>- Poboljšati dijeljenje stručnosti</a:t>
            </a:r>
            <a:endParaRPr sz="2400"/>
          </a:p>
          <a:p>
            <a:pPr marL="457200" marR="0" lvl="0" indent="-228600" algn="l" rtl="0">
              <a:lnSpc>
                <a:spcPct val="90000"/>
              </a:lnSpc>
              <a:spcBef>
                <a:spcPts val="1000"/>
              </a:spcBef>
              <a:spcAft>
                <a:spcPts val="0"/>
              </a:spcAft>
              <a:buClr>
                <a:schemeClr val="accent4"/>
              </a:buClr>
              <a:buSzPts val="1800"/>
              <a:buFont typeface="Arial"/>
              <a:buNone/>
            </a:pPr>
            <a:r>
              <a:rPr lang="hr" sz="2400"/>
              <a:t>- Promicati jednakost</a:t>
            </a:r>
            <a:endParaRPr sz="2400"/>
          </a:p>
          <a:p>
            <a:pPr marL="457200" marR="0" lvl="0" indent="-228600" algn="l" rtl="0">
              <a:lnSpc>
                <a:spcPct val="90000"/>
              </a:lnSpc>
              <a:spcBef>
                <a:spcPts val="1000"/>
              </a:spcBef>
              <a:spcAft>
                <a:spcPts val="0"/>
              </a:spcAft>
              <a:buClr>
                <a:schemeClr val="accent4"/>
              </a:buClr>
              <a:buSzPts val="1800"/>
              <a:buFont typeface="Arial"/>
              <a:buNone/>
            </a:pPr>
            <a:r>
              <a:rPr lang="hr" sz="2400"/>
              <a:t>- Poboljšati kontrolu kvalitete</a:t>
            </a:r>
            <a:endParaRPr sz="2400"/>
          </a:p>
          <a:p>
            <a:pPr marL="457200" marR="0" lvl="0" indent="-228600" algn="l" rtl="0">
              <a:lnSpc>
                <a:spcPct val="90000"/>
              </a:lnSpc>
              <a:spcBef>
                <a:spcPts val="1000"/>
              </a:spcBef>
              <a:spcAft>
                <a:spcPts val="0"/>
              </a:spcAft>
              <a:buClr>
                <a:schemeClr val="accent4"/>
              </a:buClr>
              <a:buSzPts val="1800"/>
              <a:buFont typeface="Arial"/>
              <a:buNone/>
            </a:pPr>
            <a:br>
              <a:rPr lang="en-US" sz="2400"/>
            </a:br>
            <a:br>
              <a:rPr lang="en-US" sz="2400"/>
            </a:br>
            <a:endParaRPr sz="2400"/>
          </a:p>
        </p:txBody>
      </p:sp>
      <p:pic>
        <p:nvPicPr>
          <p:cNvPr id="2" name="Picture 1">
            <a:extLst>
              <a:ext uri="{FF2B5EF4-FFF2-40B4-BE49-F238E27FC236}">
                <a16:creationId xmlns:a16="http://schemas.microsoft.com/office/drawing/2014/main" id="{A749A9B6-DBF2-DE3B-82C7-88673C07563C}"/>
              </a:ext>
            </a:extLst>
          </p:cNvPr>
          <p:cNvPicPr>
            <a:picLocks noChangeAspect="1"/>
          </p:cNvPicPr>
          <p:nvPr/>
        </p:nvPicPr>
        <p:blipFill>
          <a:blip r:embed="rId3"/>
          <a:stretch>
            <a:fillRect/>
          </a:stretch>
        </p:blipFill>
        <p:spPr>
          <a:xfrm>
            <a:off x="5108121" y="1307368"/>
            <a:ext cx="6934200" cy="4610100"/>
          </a:xfrm>
          <a:prstGeom prst="rect">
            <a:avLst/>
          </a:prstGeo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99"/>
        <p:cNvGrpSpPr/>
        <p:nvPr/>
      </p:nvGrpSpPr>
      <p:grpSpPr>
        <a:xfrm>
          <a:off x="0" y="0"/>
          <a:ext cx="0" cy="0"/>
          <a:chOff x="0" y="0"/>
          <a:chExt cx="0" cy="0"/>
        </a:xfrm>
      </p:grpSpPr>
      <p:sp>
        <p:nvSpPr>
          <p:cNvPr id="100" name="Google Shape;100;p7"/>
          <p:cNvSpPr txBox="1">
            <a:spLocks noGrp="1"/>
          </p:cNvSpPr>
          <p:nvPr>
            <p:ph type="title"/>
          </p:nvPr>
        </p:nvSpPr>
        <p:spPr>
          <a:xfrm>
            <a:off x="97970" y="81642"/>
            <a:ext cx="11944351" cy="715879"/>
          </a:xfrm>
          <a:prstGeom prst="rect">
            <a:avLst/>
          </a:prstGeom>
          <a:noFill/>
          <a:ln>
            <a:noFill/>
          </a:ln>
        </p:spPr>
        <p:txBody>
          <a:bodyPr spcFirstLastPara="1" wrap="square" lIns="54000" tIns="54000" rIns="54000" bIns="54000" anchor="ctr" anchorCtr="0">
            <a:noAutofit/>
          </a:bodyPr>
          <a:lstStyle/>
          <a:p>
            <a:pPr marL="0" lvl="0" indent="0" algn="l" rtl="0">
              <a:lnSpc>
                <a:spcPct val="90000"/>
              </a:lnSpc>
              <a:spcBef>
                <a:spcPts val="0"/>
              </a:spcBef>
              <a:spcAft>
                <a:spcPts val="0"/>
              </a:spcAft>
              <a:buClr>
                <a:schemeClr val="lt2"/>
              </a:buClr>
              <a:buSzPts val="3800"/>
              <a:buFont typeface="Calibri"/>
              <a:buNone/>
            </a:pPr>
            <a:r>
              <a:rPr lang="hr" sz="3200" b="1"/>
              <a:t>Metoda slagalice</a:t>
            </a:r>
            <a:endParaRPr sz="3200" b="1"/>
          </a:p>
        </p:txBody>
      </p:sp>
      <p:sp>
        <p:nvSpPr>
          <p:cNvPr id="101" name="Google Shape;101;p7"/>
          <p:cNvSpPr txBox="1">
            <a:spLocks noGrp="1"/>
          </p:cNvSpPr>
          <p:nvPr>
            <p:ph type="body" idx="2"/>
          </p:nvPr>
        </p:nvSpPr>
        <p:spPr>
          <a:xfrm>
            <a:off x="97971" y="1135117"/>
            <a:ext cx="11944350" cy="5616747"/>
          </a:xfrm>
          <a:prstGeom prst="rect">
            <a:avLst/>
          </a:prstGeom>
          <a:noFill/>
          <a:ln>
            <a:noFill/>
          </a:ln>
        </p:spPr>
        <p:txBody>
          <a:bodyPr spcFirstLastPara="1" wrap="square" lIns="91425" tIns="45700" rIns="91425" bIns="45700" anchor="t" anchorCtr="0">
            <a:noAutofit/>
          </a:bodyPr>
          <a:lstStyle/>
          <a:p>
            <a:pPr marL="457200" marR="0" lvl="0" indent="-228600" algn="l" rtl="0">
              <a:lnSpc>
                <a:spcPct val="90000"/>
              </a:lnSpc>
              <a:spcBef>
                <a:spcPts val="1000"/>
              </a:spcBef>
              <a:spcAft>
                <a:spcPts val="0"/>
              </a:spcAft>
              <a:buClr>
                <a:schemeClr val="accent4"/>
              </a:buClr>
              <a:buSzPts val="1800"/>
              <a:buFont typeface="Arial"/>
              <a:buNone/>
            </a:pPr>
            <a:r>
              <a:rPr lang="hr" u="sng">
                <a:solidFill>
                  <a:schemeClr val="hlink"/>
                </a:solidFill>
                <a:hlinkClick r:id="rId3"/>
              </a:rPr>
              <a:t>https://www.youtube.com/watch?v=euhtXUgBEts</a:t>
            </a:r>
            <a:endParaRPr/>
          </a:p>
          <a:p>
            <a:pPr marL="457200" marR="0" lvl="0" indent="-228600" algn="l" rtl="0">
              <a:lnSpc>
                <a:spcPct val="90000"/>
              </a:lnSpc>
              <a:spcBef>
                <a:spcPts val="1000"/>
              </a:spcBef>
              <a:spcAft>
                <a:spcPts val="0"/>
              </a:spcAft>
              <a:buClr>
                <a:schemeClr val="accent4"/>
              </a:buClr>
              <a:buSzPts val="1800"/>
              <a:buFont typeface="Arial"/>
              <a:buNone/>
            </a:pPr>
            <a:endParaRPr/>
          </a:p>
          <a:p>
            <a:pPr marL="457200" marR="0" lvl="0" indent="-228600" algn="l" rtl="0">
              <a:lnSpc>
                <a:spcPct val="90000"/>
              </a:lnSpc>
              <a:spcBef>
                <a:spcPts val="1000"/>
              </a:spcBef>
              <a:spcAft>
                <a:spcPts val="0"/>
              </a:spcAft>
              <a:buClr>
                <a:schemeClr val="accent4"/>
              </a:buClr>
              <a:buSzPts val="1800"/>
              <a:buFont typeface="Arial"/>
              <a:buNone/>
            </a:pPr>
            <a:endParaRPr/>
          </a:p>
          <a:p>
            <a:pPr marL="457200" marR="0" lvl="0" indent="-228600" algn="l" rtl="0">
              <a:lnSpc>
                <a:spcPct val="90000"/>
              </a:lnSpc>
              <a:spcBef>
                <a:spcPts val="1000"/>
              </a:spcBef>
              <a:spcAft>
                <a:spcPts val="0"/>
              </a:spcAft>
              <a:buClr>
                <a:schemeClr val="accent4"/>
              </a:buClr>
              <a:buSzPts val="1800"/>
              <a:buFont typeface="Arial"/>
              <a:buNone/>
            </a:pPr>
            <a:endParaRPr/>
          </a:p>
        </p:txBody>
      </p:sp>
      <p:pic>
        <p:nvPicPr>
          <p:cNvPr id="103" name="Google Shape;103;p7">
            <a:hlinkClick r:id="rId3"/>
          </p:cNvPr>
          <p:cNvPicPr preferRelativeResize="0"/>
          <p:nvPr/>
        </p:nvPicPr>
        <p:blipFill rotWithShape="1">
          <a:blip r:embed="rId4">
            <a:alphaModFix/>
          </a:blip>
          <a:srcRect/>
          <a:stretch/>
        </p:blipFill>
        <p:spPr>
          <a:xfrm>
            <a:off x="149679" y="1699146"/>
            <a:ext cx="5685441" cy="4023738"/>
          </a:xfrm>
          <a:prstGeom prst="rect">
            <a:avLst/>
          </a:prstGeom>
          <a:noFill/>
          <a:ln>
            <a:noFill/>
          </a:ln>
        </p:spPr>
      </p:pic>
      <p:pic>
        <p:nvPicPr>
          <p:cNvPr id="2" name="Picture 1">
            <a:extLst>
              <a:ext uri="{FF2B5EF4-FFF2-40B4-BE49-F238E27FC236}">
                <a16:creationId xmlns:a16="http://schemas.microsoft.com/office/drawing/2014/main" id="{7758B00F-EA88-778E-F33A-46E31F94719D}"/>
              </a:ext>
            </a:extLst>
          </p:cNvPr>
          <p:cNvPicPr>
            <a:picLocks noChangeAspect="1"/>
          </p:cNvPicPr>
          <p:nvPr/>
        </p:nvPicPr>
        <p:blipFill>
          <a:blip r:embed="rId5"/>
          <a:stretch>
            <a:fillRect/>
          </a:stretch>
        </p:blipFill>
        <p:spPr>
          <a:xfrm>
            <a:off x="6176016" y="1699146"/>
            <a:ext cx="5525408" cy="3431569"/>
          </a:xfrm>
          <a:prstGeom prst="rect">
            <a:avLst/>
          </a:prstGeom>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p9"/>
          <p:cNvSpPr txBox="1">
            <a:spLocks noGrp="1"/>
          </p:cNvSpPr>
          <p:nvPr>
            <p:ph type="title"/>
          </p:nvPr>
        </p:nvSpPr>
        <p:spPr>
          <a:xfrm>
            <a:off x="97970" y="81642"/>
            <a:ext cx="11944351" cy="715879"/>
          </a:xfrm>
          <a:prstGeom prst="rect">
            <a:avLst/>
          </a:prstGeom>
          <a:noFill/>
          <a:ln>
            <a:noFill/>
          </a:ln>
        </p:spPr>
        <p:txBody>
          <a:bodyPr spcFirstLastPara="1" wrap="square" lIns="54000" tIns="54000" rIns="54000" bIns="54000" anchor="ctr" anchorCtr="0">
            <a:noAutofit/>
          </a:bodyPr>
          <a:lstStyle/>
          <a:p>
            <a:pPr marL="0" lvl="0" indent="0" algn="l" rtl="0">
              <a:lnSpc>
                <a:spcPct val="90000"/>
              </a:lnSpc>
              <a:spcBef>
                <a:spcPts val="0"/>
              </a:spcBef>
              <a:spcAft>
                <a:spcPts val="0"/>
              </a:spcAft>
              <a:buClr>
                <a:schemeClr val="lt2"/>
              </a:buClr>
              <a:buSzPts val="3800"/>
              <a:buFont typeface="Calibri"/>
              <a:buNone/>
            </a:pPr>
            <a:r>
              <a:rPr lang="hr" sz="2800" b="1"/>
              <a:t>Pozadina metode slagalice</a:t>
            </a:r>
            <a:endParaRPr sz="2800" b="1"/>
          </a:p>
        </p:txBody>
      </p:sp>
      <p:sp>
        <p:nvSpPr>
          <p:cNvPr id="110" name="Google Shape;110;p9"/>
          <p:cNvSpPr txBox="1">
            <a:spLocks noGrp="1"/>
          </p:cNvSpPr>
          <p:nvPr>
            <p:ph type="body" idx="2"/>
          </p:nvPr>
        </p:nvSpPr>
        <p:spPr>
          <a:xfrm>
            <a:off x="97971" y="954157"/>
            <a:ext cx="5327469" cy="5797707"/>
          </a:xfrm>
          <a:prstGeom prst="rect">
            <a:avLst/>
          </a:prstGeom>
          <a:noFill/>
          <a:ln>
            <a:noFill/>
          </a:ln>
        </p:spPr>
        <p:txBody>
          <a:bodyPr spcFirstLastPara="1" wrap="square" lIns="91425" tIns="45700" rIns="91425" bIns="45700" anchor="t" anchorCtr="0">
            <a:noAutofit/>
          </a:bodyPr>
          <a:lstStyle/>
          <a:p>
            <a:pPr marL="514350" lvl="0" indent="-285750" algn="l" rtl="0">
              <a:lnSpc>
                <a:spcPct val="107000"/>
              </a:lnSpc>
              <a:spcBef>
                <a:spcPts val="1000"/>
              </a:spcBef>
              <a:spcAft>
                <a:spcPts val="0"/>
              </a:spcAft>
              <a:buSzPts val="1800"/>
              <a:buFont typeface="Arial"/>
              <a:buChar char="•"/>
            </a:pPr>
            <a:r>
              <a:rPr lang="hr" sz="2400">
                <a:latin typeface="Calibri"/>
                <a:ea typeface="Calibri"/>
                <a:cs typeface="Calibri"/>
                <a:sym typeface="Calibri"/>
              </a:rPr>
              <a:t>Razvio Elliot Aronson (1971.) kako bi smanjio rasne napetosti u učionicama</a:t>
            </a:r>
            <a:endParaRPr sz="2400">
              <a:latin typeface="Calibri"/>
              <a:ea typeface="Calibri"/>
              <a:cs typeface="Calibri"/>
              <a:sym typeface="Calibri"/>
            </a:endParaRPr>
          </a:p>
          <a:p>
            <a:pPr marL="514350" lvl="0" indent="-285750" algn="l" rtl="0">
              <a:lnSpc>
                <a:spcPct val="107000"/>
              </a:lnSpc>
              <a:spcBef>
                <a:spcPts val="1800"/>
              </a:spcBef>
              <a:spcAft>
                <a:spcPts val="0"/>
              </a:spcAft>
              <a:buSzPts val="1800"/>
              <a:buFont typeface="Arial"/>
              <a:buChar char="•"/>
            </a:pPr>
            <a:r>
              <a:rPr lang="hr" sz="2400">
                <a:latin typeface="Calibri"/>
                <a:ea typeface="Calibri"/>
                <a:cs typeface="Calibri"/>
                <a:sym typeface="Calibri"/>
              </a:rPr>
              <a:t>Ukorijenjeno u teoriji društvene međuovisnosti (Johnson &amp; Johnson, 1999.)</a:t>
            </a:r>
            <a:endParaRPr sz="2400"/>
          </a:p>
          <a:p>
            <a:pPr marL="514350" lvl="0" indent="-285750" algn="l" rtl="0">
              <a:lnSpc>
                <a:spcPct val="107000"/>
              </a:lnSpc>
              <a:spcBef>
                <a:spcPts val="1800"/>
              </a:spcBef>
              <a:spcAft>
                <a:spcPts val="0"/>
              </a:spcAft>
              <a:buSzPts val="1800"/>
              <a:buFont typeface="Arial"/>
              <a:buChar char="•"/>
            </a:pPr>
            <a:r>
              <a:rPr lang="hr" sz="2400">
                <a:latin typeface="Calibri"/>
                <a:ea typeface="Calibri"/>
                <a:cs typeface="Calibri"/>
                <a:sym typeface="Calibri"/>
              </a:rPr>
              <a:t>Temeljeno na dokazima: Poboljšava ishode učenja za 30% (Koch i sur., 2020.)</a:t>
            </a:r>
            <a:endParaRPr/>
          </a:p>
          <a:p>
            <a:pPr marL="514350" lvl="0" indent="-285750" algn="l" rtl="0">
              <a:lnSpc>
                <a:spcPct val="107000"/>
              </a:lnSpc>
              <a:spcBef>
                <a:spcPts val="1800"/>
              </a:spcBef>
              <a:spcAft>
                <a:spcPts val="0"/>
              </a:spcAft>
              <a:buSzPts val="1800"/>
              <a:buFont typeface="Arial"/>
              <a:buChar char="•"/>
            </a:pPr>
            <a:r>
              <a:rPr lang="hr" sz="2400"/>
              <a:t>Smanjene razlike u postignućima za </a:t>
            </a:r>
            <a:r>
              <a:rPr lang="hr" sz="2400" b="1"/>
              <a:t>22% </a:t>
            </a:r>
            <a:r>
              <a:rPr lang="hr" sz="2400"/>
              <a:t>u američkim školama (Aronson i Patnoe, 2011.)</a:t>
            </a:r>
            <a:endParaRPr sz="2400">
              <a:latin typeface="Calibri"/>
              <a:ea typeface="Calibri"/>
              <a:cs typeface="Calibri"/>
              <a:sym typeface="Calibri"/>
            </a:endParaRPr>
          </a:p>
          <a:p>
            <a:pPr marL="457200" marR="0" lvl="0" indent="-228600" algn="l" rtl="0">
              <a:lnSpc>
                <a:spcPct val="90000"/>
              </a:lnSpc>
              <a:spcBef>
                <a:spcPts val="1800"/>
              </a:spcBef>
              <a:spcAft>
                <a:spcPts val="0"/>
              </a:spcAft>
              <a:buClr>
                <a:schemeClr val="accent4"/>
              </a:buClr>
              <a:buSzPts val="1800"/>
              <a:buFont typeface="Arial"/>
              <a:buNone/>
            </a:pPr>
            <a:endParaRPr sz="2400"/>
          </a:p>
        </p:txBody>
      </p:sp>
      <p:pic>
        <p:nvPicPr>
          <p:cNvPr id="2" name="Picture 1">
            <a:extLst>
              <a:ext uri="{FF2B5EF4-FFF2-40B4-BE49-F238E27FC236}">
                <a16:creationId xmlns:a16="http://schemas.microsoft.com/office/drawing/2014/main" id="{8017F5B8-004D-0707-9517-CBE9F29894B5}"/>
              </a:ext>
            </a:extLst>
          </p:cNvPr>
          <p:cNvPicPr>
            <a:picLocks noChangeAspect="1"/>
          </p:cNvPicPr>
          <p:nvPr/>
        </p:nvPicPr>
        <p:blipFill>
          <a:blip r:embed="rId3"/>
          <a:stretch>
            <a:fillRect/>
          </a:stretch>
        </p:blipFill>
        <p:spPr>
          <a:xfrm>
            <a:off x="5845662" y="1356851"/>
            <a:ext cx="5624125" cy="4443753"/>
          </a:xfrm>
          <a:prstGeom prst="rect">
            <a:avLst/>
          </a:prstGeom>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16"/>
        <p:cNvGrpSpPr/>
        <p:nvPr/>
      </p:nvGrpSpPr>
      <p:grpSpPr>
        <a:xfrm>
          <a:off x="0" y="0"/>
          <a:ext cx="0" cy="0"/>
          <a:chOff x="0" y="0"/>
          <a:chExt cx="0" cy="0"/>
        </a:xfrm>
      </p:grpSpPr>
      <p:sp>
        <p:nvSpPr>
          <p:cNvPr id="117" name="Google Shape;117;p16"/>
          <p:cNvSpPr txBox="1">
            <a:spLocks noGrp="1"/>
          </p:cNvSpPr>
          <p:nvPr>
            <p:ph type="title"/>
          </p:nvPr>
        </p:nvSpPr>
        <p:spPr>
          <a:xfrm>
            <a:off x="97970" y="81642"/>
            <a:ext cx="11944351" cy="715879"/>
          </a:xfrm>
          <a:prstGeom prst="rect">
            <a:avLst/>
          </a:prstGeom>
          <a:noFill/>
          <a:ln>
            <a:noFill/>
          </a:ln>
        </p:spPr>
        <p:txBody>
          <a:bodyPr spcFirstLastPara="1" wrap="square" lIns="54000" tIns="54000" rIns="54000" bIns="54000" anchor="ctr" anchorCtr="0">
            <a:noAutofit/>
          </a:bodyPr>
          <a:lstStyle/>
          <a:p>
            <a:pPr marL="0" lvl="0" indent="0" algn="l" rtl="0">
              <a:lnSpc>
                <a:spcPct val="90000"/>
              </a:lnSpc>
              <a:spcBef>
                <a:spcPts val="0"/>
              </a:spcBef>
              <a:spcAft>
                <a:spcPts val="0"/>
              </a:spcAft>
              <a:buSzPts val="3800"/>
              <a:buNone/>
            </a:pPr>
            <a:r>
              <a:rPr lang="hr" sz="3200" b="1"/>
              <a:t>Prednosti metode slagalice</a:t>
            </a:r>
            <a:endParaRPr sz="3200" b="1"/>
          </a:p>
        </p:txBody>
      </p:sp>
      <p:sp>
        <p:nvSpPr>
          <p:cNvPr id="118" name="Google Shape;118;p16"/>
          <p:cNvSpPr txBox="1">
            <a:spLocks noGrp="1"/>
          </p:cNvSpPr>
          <p:nvPr>
            <p:ph type="body" idx="2"/>
          </p:nvPr>
        </p:nvSpPr>
        <p:spPr>
          <a:xfrm>
            <a:off x="97971" y="952501"/>
            <a:ext cx="11944350" cy="5799364"/>
          </a:xfrm>
          <a:prstGeom prst="rect">
            <a:avLst/>
          </a:prstGeom>
          <a:noFill/>
          <a:ln>
            <a:noFill/>
          </a:ln>
        </p:spPr>
        <p:txBody>
          <a:bodyPr spcFirstLastPara="1" wrap="square" lIns="91425" tIns="45700" rIns="91425" bIns="45700" anchor="t" anchorCtr="0">
            <a:noAutofit/>
          </a:bodyPr>
          <a:lstStyle/>
          <a:p>
            <a:pPr marL="457200" marR="0" lvl="0" indent="-228600" algn="l" rtl="0">
              <a:lnSpc>
                <a:spcPct val="90000"/>
              </a:lnSpc>
              <a:spcBef>
                <a:spcPts val="1000"/>
              </a:spcBef>
              <a:spcAft>
                <a:spcPts val="0"/>
              </a:spcAft>
              <a:buClr>
                <a:schemeClr val="accent4"/>
              </a:buClr>
              <a:buSzPts val="1800"/>
              <a:buFont typeface="Arial"/>
              <a:buNone/>
            </a:pPr>
            <a:r>
              <a:rPr lang="hr" sz="2800" b="1" dirty="0"/>
              <a:t>Pravednost: </a:t>
            </a:r>
            <a:r>
              <a:rPr lang="hr" sz="2800" dirty="0"/>
              <a:t>Svaki glas je važan; svaki učenik donosi nešto bitno grupi;</a:t>
            </a:r>
            <a:endParaRPr dirty="0"/>
          </a:p>
          <a:p>
            <a:pPr marL="457200" marR="0" lvl="0" indent="-228600" algn="l" rtl="0">
              <a:lnSpc>
                <a:spcPct val="90000"/>
              </a:lnSpc>
              <a:spcBef>
                <a:spcPts val="1000"/>
              </a:spcBef>
              <a:spcAft>
                <a:spcPts val="0"/>
              </a:spcAft>
              <a:buClr>
                <a:schemeClr val="accent4"/>
              </a:buClr>
              <a:buSzPts val="1800"/>
              <a:buFont typeface="Arial"/>
              <a:buNone/>
            </a:pPr>
            <a:r>
              <a:rPr lang="hr" sz="2800" b="1" dirty="0"/>
              <a:t>Dublje učenje: </a:t>
            </a:r>
            <a:r>
              <a:rPr lang="hr" sz="2800" dirty="0"/>
              <a:t>Stručnjaci podučavaju kolege → povećava dugotrajno pamćenje za više od 40%</a:t>
            </a:r>
            <a:r>
              <a:rPr lang="hr" sz="2800" b="1" dirty="0"/>
              <a:t> </a:t>
            </a:r>
            <a:r>
              <a:rPr lang="hr" sz="2800" dirty="0"/>
              <a:t>(Topping, 2009.)</a:t>
            </a:r>
            <a:endParaRPr dirty="0"/>
          </a:p>
          <a:p>
            <a:pPr marL="457200" marR="0" lvl="0" indent="-228600" algn="l" rtl="0">
              <a:lnSpc>
                <a:spcPct val="90000"/>
              </a:lnSpc>
              <a:spcBef>
                <a:spcPts val="1000"/>
              </a:spcBef>
              <a:spcAft>
                <a:spcPts val="0"/>
              </a:spcAft>
              <a:buClr>
                <a:schemeClr val="accent4"/>
              </a:buClr>
              <a:buSzPts val="1800"/>
              <a:buFont typeface="Arial"/>
              <a:buNone/>
            </a:pPr>
            <a:r>
              <a:rPr lang="hr" sz="2800" b="1" dirty="0"/>
              <a:t>Učinkovitost: </a:t>
            </a:r>
            <a:r>
              <a:rPr lang="hr" sz="2800" dirty="0"/>
              <a:t>Grupe rade na različitim dijelovima odjednom</a:t>
            </a:r>
            <a:endParaRPr dirty="0"/>
          </a:p>
          <a:p>
            <a:pPr marL="457200" marR="0" lvl="0" indent="-228600" algn="l" rtl="0">
              <a:lnSpc>
                <a:spcPct val="90000"/>
              </a:lnSpc>
              <a:spcBef>
                <a:spcPts val="1000"/>
              </a:spcBef>
              <a:spcAft>
                <a:spcPts val="0"/>
              </a:spcAft>
              <a:buClr>
                <a:schemeClr val="accent4"/>
              </a:buClr>
              <a:buSzPts val="1800"/>
              <a:buFont typeface="Arial"/>
              <a:buNone/>
            </a:pPr>
            <a:endParaRPr sz="2400" dirty="0"/>
          </a:p>
          <a:p>
            <a:pPr marL="546100" lvl="1" indent="0" algn="l" rtl="0">
              <a:lnSpc>
                <a:spcPct val="90000"/>
              </a:lnSpc>
              <a:spcBef>
                <a:spcPts val="500"/>
              </a:spcBef>
              <a:spcAft>
                <a:spcPts val="0"/>
              </a:spcAft>
              <a:buSzPts val="2200"/>
              <a:buNone/>
            </a:pPr>
            <a:r>
              <a:rPr lang="hr" sz="2400" b="1" i="1" dirty="0"/>
              <a:t>Istraživanja pokazuju da:</a:t>
            </a:r>
            <a:endParaRPr dirty="0"/>
          </a:p>
          <a:p>
            <a:pPr marL="914400" lvl="1" indent="-368300" algn="l" rtl="0">
              <a:lnSpc>
                <a:spcPct val="90000"/>
              </a:lnSpc>
              <a:spcBef>
                <a:spcPts val="500"/>
              </a:spcBef>
              <a:spcAft>
                <a:spcPts val="0"/>
              </a:spcAft>
              <a:buSzPts val="2200"/>
              <a:buChar char="•"/>
            </a:pPr>
            <a:r>
              <a:rPr lang="hr" sz="2400" dirty="0"/>
              <a:t>Jigsaw smanjuje ‘socijalno zabušavanje’ – </a:t>
            </a:r>
            <a:r>
              <a:rPr lang="hr-HR" sz="2400" dirty="0"/>
              <a:t>svatko je odgovoran za svoj (ili jedan) dio</a:t>
            </a:r>
            <a:endParaRPr dirty="0"/>
          </a:p>
          <a:p>
            <a:pPr marL="914400" lvl="1" indent="-368300" algn="l" rtl="0">
              <a:lnSpc>
                <a:spcPct val="90000"/>
              </a:lnSpc>
              <a:spcBef>
                <a:spcPts val="500"/>
              </a:spcBef>
              <a:spcAft>
                <a:spcPts val="0"/>
              </a:spcAft>
              <a:buSzPts val="2200"/>
              <a:buChar char="•"/>
            </a:pPr>
            <a:r>
              <a:rPr lang="hr" sz="2400" dirty="0"/>
              <a:t>Sudjelovanje djevojčica poraslo je za </a:t>
            </a:r>
            <a:r>
              <a:rPr lang="hr" sz="2400" b="1" dirty="0"/>
              <a:t>35% </a:t>
            </a:r>
            <a:r>
              <a:rPr lang="hr" sz="2400" dirty="0"/>
              <a:t>u nastavi informatike u Finskoj korištenjem Jigsaw metode (Koch i sur., 2020.)</a:t>
            </a:r>
            <a:endParaRPr dirty="0"/>
          </a:p>
        </p:txBody>
      </p:sp>
    </p:spTree>
  </p:cSld>
  <p:clrMapOvr>
    <a:masterClrMapping/>
  </p:clrMapOvr>
</p:sld>
</file>

<file path=ppt/theme/theme1.xml><?xml version="1.0" encoding="utf-8"?>
<a:theme xmlns:a="http://schemas.openxmlformats.org/drawingml/2006/main" name="CARDET Course template - Cover page">
  <a:themeElements>
    <a:clrScheme name="TINKER">
      <a:dk1>
        <a:srgbClr val="1D1D1B"/>
      </a:dk1>
      <a:lt1>
        <a:srgbClr val="D1D1D1"/>
      </a:lt1>
      <a:dk2>
        <a:srgbClr val="1D1D1B"/>
      </a:dk2>
      <a:lt2>
        <a:srgbClr val="F2F2F2"/>
      </a:lt2>
      <a:accent1>
        <a:srgbClr val="16C45B"/>
      </a:accent1>
      <a:accent2>
        <a:srgbClr val="1D1D1B"/>
      </a:accent2>
      <a:accent3>
        <a:srgbClr val="16C45B"/>
      </a:accent3>
      <a:accent4>
        <a:srgbClr val="2B454E"/>
      </a:accent4>
      <a:accent5>
        <a:srgbClr val="C36358"/>
      </a:accent5>
      <a:accent6>
        <a:srgbClr val="16C45B"/>
      </a:accent6>
      <a:hlink>
        <a:srgbClr val="16C45B"/>
      </a:hlink>
      <a:folHlink>
        <a:srgbClr val="16C45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ARDET Course template">
  <a:themeElements>
    <a:clrScheme name="TINKER">
      <a:dk1>
        <a:srgbClr val="1D1D1B"/>
      </a:dk1>
      <a:lt1>
        <a:srgbClr val="D1D1D1"/>
      </a:lt1>
      <a:dk2>
        <a:srgbClr val="1D1D1B"/>
      </a:dk2>
      <a:lt2>
        <a:srgbClr val="F2F2F2"/>
      </a:lt2>
      <a:accent1>
        <a:srgbClr val="16C45B"/>
      </a:accent1>
      <a:accent2>
        <a:srgbClr val="1D1D1B"/>
      </a:accent2>
      <a:accent3>
        <a:srgbClr val="16C45B"/>
      </a:accent3>
      <a:accent4>
        <a:srgbClr val="2B454E"/>
      </a:accent4>
      <a:accent5>
        <a:srgbClr val="C36358"/>
      </a:accent5>
      <a:accent6>
        <a:srgbClr val="16C45B"/>
      </a:accent6>
      <a:hlink>
        <a:srgbClr val="16C45B"/>
      </a:hlink>
      <a:folHlink>
        <a:srgbClr val="16C45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2440</Words>
  <Application>Microsoft Macintosh PowerPoint</Application>
  <PresentationFormat>Widescreen</PresentationFormat>
  <Paragraphs>215</Paragraphs>
  <Slides>25</Slides>
  <Notes>25</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25</vt:i4>
      </vt:variant>
    </vt:vector>
  </HeadingPairs>
  <TitlesOfParts>
    <vt:vector size="31" baseType="lpstr">
      <vt:lpstr>Arial</vt:lpstr>
      <vt:lpstr>Quattrocento Sans</vt:lpstr>
      <vt:lpstr>Calibri</vt:lpstr>
      <vt:lpstr>Open Sans</vt:lpstr>
      <vt:lpstr>CARDET Course template - Cover page</vt:lpstr>
      <vt:lpstr>CARDET Course template</vt:lpstr>
      <vt:lpstr>WP3: Obučavanje učitelja za autentično i rodno uključivo informatičko obrazovanje </vt:lpstr>
      <vt:lpstr>Modul 8: Radionica: zajedničko osmišljavanje i vrednovanje scenarija učenja za poučavanje i vrednovanje informatike temeljeno na TINKER okviru</vt:lpstr>
      <vt:lpstr>Očekivani ishodi</vt:lpstr>
      <vt:lpstr>Sadržaj</vt:lpstr>
      <vt:lpstr>Uvod</vt:lpstr>
      <vt:lpstr>Potreba za suradnjom</vt:lpstr>
      <vt:lpstr>Metoda slagalice</vt:lpstr>
      <vt:lpstr>Pozadina metode slagalice</vt:lpstr>
      <vt:lpstr>Prednosti metode slagalice</vt:lpstr>
      <vt:lpstr>Postupak korak po korak: Aktivnost 1</vt:lpstr>
      <vt:lpstr>Kružni brainstorming (RoundRobin)</vt:lpstr>
      <vt:lpstr>Pozadina i teorijski temelji</vt:lpstr>
      <vt:lpstr>Prednosti kružnog brainstorminga</vt:lpstr>
      <vt:lpstr>Ključni element uspjeha</vt:lpstr>
      <vt:lpstr>Postupak korak po korak: Aktivnost 2</vt:lpstr>
      <vt:lpstr>S kojim ste se izazovima susreli pri korištenju Jigsaw metode i kako ste ih riješili?</vt:lpstr>
      <vt:lpstr>Izazovi u implementaciji (metoda slagalice - Jigsaw)</vt:lpstr>
      <vt:lpstr>Rješenja (metoda slagalice - Jigsaw)</vt:lpstr>
      <vt:lpstr>Na koje ste se izazove naišli pri korištenju RoundRobin metode i kako ste ih riješili?</vt:lpstr>
      <vt:lpstr>Izazovi u implementaciji (RoundRobin)</vt:lpstr>
      <vt:lpstr>Rješenja (kružni brainstorming - RoundRobin)</vt:lpstr>
      <vt:lpstr>Razmišljanje i zaključak</vt:lpstr>
      <vt:lpstr>Domaća zadaća</vt:lpstr>
      <vt:lpstr>PowerPoint Presentation</vt:lpstr>
      <vt:lpstr>Reference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2Fast4u</dc:creator>
  <cp:lastModifiedBy>Marija Vurnek</cp:lastModifiedBy>
  <cp:revision>1</cp:revision>
  <dcterms:created xsi:type="dcterms:W3CDTF">2014-07-11T09:12:14Z</dcterms:created>
  <dcterms:modified xsi:type="dcterms:W3CDTF">2025-07-30T12:47:55Z</dcterms:modified>
</cp:coreProperties>
</file>