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9" r:id="rId2"/>
  </p:sldMasterIdLst>
  <p:notesMasterIdLst>
    <p:notesMasterId r:id="rId2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embeddedFontLst>
    <p:embeddedFont>
      <p:font typeface="Open Sans" panose="020B0606030504020204" pitchFamily="34" charset="0"/>
      <p:regular r:id="rId26"/>
      <p:bold r:id="rId27"/>
      <p:italic r:id="rId28"/>
      <p:boldItalic r:id="rId29"/>
    </p:embeddedFont>
    <p:embeddedFont>
      <p:font typeface="Play" pitchFamily="2"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iNgQCrcx2YRbngsGO5ZgC2YIdCZ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208ACDF-9A6B-466B-9E41-A965A231A5C3}">
  <a:tblStyle styleId="{5208ACDF-9A6B-466B-9E41-A965A231A5C3}" styleName="Table_0">
    <a:wholeTbl>
      <a:tcTxStyle b="off" i="off">
        <a:font>
          <a:latin typeface="Arial"/>
          <a:ea typeface="Arial"/>
          <a:cs typeface="Arial"/>
        </a:font>
        <a:schemeClr val="dk1"/>
      </a:tcTxStyle>
      <a:tcStyle>
        <a:tcBdr>
          <a:left>
            <a:ln w="12700" cap="flat" cmpd="sng">
              <a:solidFill>
                <a:schemeClr val="accent1"/>
              </a:solidFill>
              <a:prstDash val="solid"/>
              <a:round/>
              <a:headEnd type="none" w="sm" len="sm"/>
              <a:tailEnd type="none" w="sm" len="sm"/>
            </a:ln>
          </a:left>
          <a:right>
            <a:ln w="12700" cap="flat" cmpd="sng">
              <a:solidFill>
                <a:schemeClr val="accent1"/>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12700" cap="flat" cmpd="sng">
              <a:solidFill>
                <a:schemeClr val="accent1"/>
              </a:solidFill>
              <a:prstDash val="solid"/>
              <a:round/>
              <a:headEnd type="none" w="sm" len="sm"/>
              <a:tailEnd type="none" w="sm" len="sm"/>
            </a:ln>
          </a:insideH>
          <a:insideV>
            <a:ln w="12700" cap="flat" cmpd="sng">
              <a:solidFill>
                <a:schemeClr val="accent1"/>
              </a:solidFill>
              <a:prstDash val="solid"/>
              <a:round/>
              <a:headEnd type="none" w="sm" len="sm"/>
              <a:tailEnd type="none" w="sm" len="sm"/>
            </a:ln>
          </a:insideV>
        </a:tcBdr>
        <a:fill>
          <a:solidFill>
            <a:srgbClr val="FFFFFF">
              <a:alpha val="0"/>
            </a:srgbClr>
          </a:solidFill>
        </a:fill>
      </a:tcStyle>
    </a:wholeTbl>
    <a:band1H>
      <a:tcTxStyle/>
      <a:tcStyle>
        <a:tcBdr/>
        <a:fill>
          <a:solidFill>
            <a:schemeClr val="accent1">
              <a:alpha val="20000"/>
            </a:schemeClr>
          </a:solidFill>
        </a:fill>
      </a:tcStyle>
    </a:band1H>
    <a:band2H>
      <a:tcTxStyle/>
      <a:tcStyle>
        <a:tcBdr/>
      </a:tcStyle>
    </a:band2H>
    <a:band1V>
      <a:tcTxStyle/>
      <a:tcStyle>
        <a:tcBdr/>
        <a:fill>
          <a:solidFill>
            <a:schemeClr val="accent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accent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25400" cap="flat" cmpd="sng">
              <a:solidFill>
                <a:schemeClr val="accent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44"/>
    <p:restoredTop sz="67583"/>
  </p:normalViewPr>
  <p:slideViewPr>
    <p:cSldViewPr snapToGrid="0">
      <p:cViewPr varScale="1">
        <p:scale>
          <a:sx n="98" d="100"/>
          <a:sy n="98" d="100"/>
        </p:scale>
        <p:origin x="200"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35" Type="http://customschemas.google.com/relationships/presentationmetadata" Target="metadata"/><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08" name="Google Shape;10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a:t>Svaka faza se nadovezuje na prethodnu kako bi potaknula dublji uvid. Završna refleksija je ključna - tada se događa pravi rast.</a:t>
            </a:r>
            <a:endParaRPr/>
          </a:p>
        </p:txBody>
      </p:sp>
      <p:sp>
        <p:nvSpPr>
          <p:cNvPr id="170" name="Google Shape;17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a:t>Studija: Učitelji u Ujedinjenom Kraljevstvu koji koriste Critical Friend revidirali su rodno pristran jezik 89% češće od kontrolnih skupina. Tajna? Fraza 'Pitam se' aktivira rješavanje problema bez srama (Bambino, 2002.). Za razliku od tradicionalnih povratnih informacija poput 'Ovo je isključivo', koje izazivaju otpor.</a:t>
            </a:r>
            <a:endParaRPr/>
          </a:p>
        </p:txBody>
      </p:sp>
      <p:sp>
        <p:nvSpPr>
          <p:cNvPr id="201" name="Google Shape;201;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hr" dirty="0"/>
              <a:t>U ovoj aktivnosti vježbat ćemo davanje i primanje povratnih informacija koristeći protokol Kritičkih prijatelja na određenom informatičkom scenariju.</a:t>
            </a:r>
            <a:endParaRPr dirty="0"/>
          </a:p>
          <a:p>
            <a:pPr marL="457200" marR="0" lvl="0" indent="-228600" algn="l" rtl="0">
              <a:lnSpc>
                <a:spcPct val="100000"/>
              </a:lnSpc>
              <a:spcBef>
                <a:spcPts val="0"/>
              </a:spcBef>
              <a:spcAft>
                <a:spcPts val="0"/>
              </a:spcAft>
              <a:buSzPts val="1400"/>
              <a:buNone/>
            </a:pPr>
            <a:endParaRPr b="1" dirty="0"/>
          </a:p>
          <a:p>
            <a:pPr marL="457200" marR="0" lvl="0" indent="-228600" algn="l" rtl="0">
              <a:lnSpc>
                <a:spcPct val="100000"/>
              </a:lnSpc>
              <a:spcBef>
                <a:spcPts val="0"/>
              </a:spcBef>
              <a:spcAft>
                <a:spcPts val="0"/>
              </a:spcAft>
              <a:buSzPts val="1400"/>
              <a:buNone/>
            </a:pPr>
            <a:r>
              <a:rPr lang="hr" dirty="0"/>
              <a:t>Formirajte grupe od 3 osobe. Svaka osoba će preuzeti ulogu. Odlučite tko će biti prvi izlagač. Ta će osoba sažeti scenarij 'Algoritmi na društvenim mrežama' i pitati: </a:t>
            </a:r>
            <a:r>
              <a:rPr lang="hr" i="1" dirty="0"/>
              <a:t>Koliko je ova lekcija autentična i uključiva </a:t>
            </a:r>
            <a:r>
              <a:rPr lang="hr" dirty="0"/>
              <a:t>?</a:t>
            </a:r>
            <a:endParaRPr dirty="0"/>
          </a:p>
          <a:p>
            <a:pPr marL="457200" marR="0" lvl="0" indent="-228600" algn="l" rtl="0">
              <a:lnSpc>
                <a:spcPct val="100000"/>
              </a:lnSpc>
              <a:spcBef>
                <a:spcPts val="0"/>
              </a:spcBef>
              <a:spcAft>
                <a:spcPts val="0"/>
              </a:spcAft>
              <a:buSzPts val="1400"/>
              <a:buNone/>
            </a:pPr>
            <a:r>
              <a:rPr lang="hr" dirty="0"/>
              <a:t>Kao kritični prijatelji, dajte konstruktivne povratne informacije. Počnite s onim što cijenite - to je vaša </a:t>
            </a:r>
            <a:r>
              <a:rPr lang="hr" i="1" dirty="0"/>
              <a:t>topla povratna informacija </a:t>
            </a:r>
            <a:r>
              <a:rPr lang="hr" dirty="0"/>
              <a:t>. Zatim nježno predložite područja za poboljšanje - vaša </a:t>
            </a:r>
            <a:r>
              <a:rPr lang="hr" i="1" dirty="0"/>
              <a:t>hladna povratna informacija </a:t>
            </a:r>
            <a:r>
              <a:rPr lang="hr" dirty="0"/>
              <a:t>.</a:t>
            </a:r>
            <a:endParaRPr dirty="0"/>
          </a:p>
          <a:p>
            <a:pPr marL="457200" marR="0" lvl="0" indent="-228600" algn="l" rtl="0">
              <a:lnSpc>
                <a:spcPct val="100000"/>
              </a:lnSpc>
              <a:spcBef>
                <a:spcPts val="0"/>
              </a:spcBef>
              <a:spcAft>
                <a:spcPts val="0"/>
              </a:spcAft>
              <a:buSzPts val="1400"/>
              <a:buNone/>
            </a:pPr>
            <a:r>
              <a:rPr lang="hr" dirty="0"/>
              <a:t>Voditelj ne odgovara - samo sluša.</a:t>
            </a:r>
            <a:endParaRPr dirty="0"/>
          </a:p>
          <a:p>
            <a:pPr marL="457200" marR="0" lvl="0" indent="-228600" algn="l" rtl="0">
              <a:lnSpc>
                <a:spcPct val="100000"/>
              </a:lnSpc>
              <a:spcBef>
                <a:spcPts val="0"/>
              </a:spcBef>
              <a:spcAft>
                <a:spcPts val="0"/>
              </a:spcAft>
              <a:buSzPts val="1400"/>
              <a:buNone/>
            </a:pPr>
            <a:endParaRPr b="1" dirty="0"/>
          </a:p>
          <a:p>
            <a:pPr marL="457200" marR="0" lvl="0" indent="-228600" algn="l" rtl="0">
              <a:lnSpc>
                <a:spcPct val="100000"/>
              </a:lnSpc>
              <a:spcBef>
                <a:spcPts val="0"/>
              </a:spcBef>
              <a:spcAft>
                <a:spcPts val="0"/>
              </a:spcAft>
              <a:buSzPts val="1400"/>
              <a:buNone/>
            </a:pPr>
            <a:r>
              <a:rPr lang="hr" dirty="0"/>
              <a:t>Nakon aktivnosti, provedite kratku refleksiju:</a:t>
            </a:r>
            <a:endParaRPr dirty="0"/>
          </a:p>
          <a:p>
            <a:pPr marL="914400" lvl="1" indent="-228600" algn="l" rtl="0">
              <a:lnSpc>
                <a:spcPct val="100000"/>
              </a:lnSpc>
              <a:spcBef>
                <a:spcPts val="0"/>
              </a:spcBef>
              <a:spcAft>
                <a:spcPts val="0"/>
              </a:spcAft>
              <a:buSzPts val="1400"/>
              <a:buNone/>
            </a:pPr>
            <a:r>
              <a:rPr lang="hr" dirty="0"/>
              <a:t>„Što ste naučili iz ovog procesa?“</a:t>
            </a:r>
            <a:endParaRPr dirty="0"/>
          </a:p>
          <a:p>
            <a:pPr marL="914400" lvl="1" indent="-228600" algn="l" rtl="0">
              <a:lnSpc>
                <a:spcPct val="100000"/>
              </a:lnSpc>
              <a:spcBef>
                <a:spcPts val="0"/>
              </a:spcBef>
              <a:spcAft>
                <a:spcPts val="0"/>
              </a:spcAft>
              <a:buSzPts val="1400"/>
              <a:buNone/>
            </a:pPr>
            <a:r>
              <a:rPr lang="hr" dirty="0"/>
              <a:t>„Kako vam ovo može pomoći pri osmišljavanju vlastitih scenarija?“</a:t>
            </a:r>
            <a:endParaRPr dirty="0"/>
          </a:p>
          <a:p>
            <a:pPr marL="0" lvl="0" indent="0" algn="l" rtl="0">
              <a:lnSpc>
                <a:spcPct val="100000"/>
              </a:lnSpc>
              <a:spcBef>
                <a:spcPts val="0"/>
              </a:spcBef>
              <a:spcAft>
                <a:spcPts val="0"/>
              </a:spcAft>
              <a:buSzPts val="1400"/>
              <a:buNone/>
            </a:pPr>
            <a:endParaRPr dirty="0"/>
          </a:p>
        </p:txBody>
      </p:sp>
      <p:sp>
        <p:nvSpPr>
          <p:cNvPr id="208" name="Google Shape;20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dirty="0" err="1"/>
              <a:t>Kalibrirano</a:t>
            </a:r>
            <a:r>
              <a:rPr lang="en-US" dirty="0"/>
              <a:t> </a:t>
            </a:r>
            <a:r>
              <a:rPr lang="en-US" dirty="0" err="1"/>
              <a:t>vršnjačko</a:t>
            </a:r>
            <a:r>
              <a:rPr lang="en-US" dirty="0"/>
              <a:t> </a:t>
            </a:r>
            <a:r>
              <a:rPr lang="en-US" dirty="0" err="1"/>
              <a:t>vrednovanje</a:t>
            </a:r>
            <a:r>
              <a:rPr lang="en-US" dirty="0"/>
              <a:t> (Calibrated Peer Review) je </a:t>
            </a:r>
            <a:r>
              <a:rPr lang="en-US" dirty="0" err="1"/>
              <a:t>proces</a:t>
            </a:r>
            <a:r>
              <a:rPr lang="en-US" dirty="0"/>
              <a:t> </a:t>
            </a:r>
            <a:r>
              <a:rPr lang="en-US" dirty="0" err="1"/>
              <a:t>vrednovanja</a:t>
            </a:r>
            <a:r>
              <a:rPr lang="en-US" dirty="0"/>
              <a:t> </a:t>
            </a:r>
            <a:r>
              <a:rPr lang="en-US" dirty="0" err="1"/>
              <a:t>temeljen</a:t>
            </a:r>
            <a:r>
              <a:rPr lang="en-US" dirty="0"/>
              <a:t> </a:t>
            </a:r>
            <a:r>
              <a:rPr lang="en-US" dirty="0" err="1"/>
              <a:t>na</a:t>
            </a:r>
            <a:r>
              <a:rPr lang="en-US" dirty="0"/>
              <a:t> </a:t>
            </a:r>
            <a:r>
              <a:rPr lang="en-US" dirty="0" err="1"/>
              <a:t>procjeni</a:t>
            </a:r>
            <a:r>
              <a:rPr lang="en-US" dirty="0"/>
              <a:t> </a:t>
            </a:r>
            <a:r>
              <a:rPr lang="en-US" dirty="0" err="1"/>
              <a:t>pomoću</a:t>
            </a:r>
            <a:r>
              <a:rPr lang="en-US" dirty="0"/>
              <a:t> </a:t>
            </a:r>
            <a:r>
              <a:rPr lang="en-US" dirty="0" err="1"/>
              <a:t>rubrike</a:t>
            </a:r>
            <a:r>
              <a:rPr lang="en-US" dirty="0"/>
              <a:t>. U </a:t>
            </a:r>
            <a:r>
              <a:rPr lang="en-US" dirty="0" err="1"/>
              <a:t>ovom</a:t>
            </a:r>
            <a:r>
              <a:rPr lang="en-US" dirty="0"/>
              <a:t> </a:t>
            </a:r>
            <a:r>
              <a:rPr lang="en-US" dirty="0" err="1"/>
              <a:t>procesu</a:t>
            </a:r>
            <a:r>
              <a:rPr lang="en-US" dirty="0"/>
              <a:t> </a:t>
            </a:r>
            <a:r>
              <a:rPr lang="en-US" dirty="0" err="1"/>
              <a:t>sudjeluju</a:t>
            </a:r>
            <a:r>
              <a:rPr lang="en-US" dirty="0"/>
              <a:t> </a:t>
            </a:r>
            <a:r>
              <a:rPr lang="en-US" dirty="0" err="1"/>
              <a:t>i</a:t>
            </a:r>
            <a:r>
              <a:rPr lang="en-US" dirty="0"/>
              <a:t> </a:t>
            </a:r>
            <a:r>
              <a:rPr lang="en-US" dirty="0" err="1"/>
              <a:t>učitelji</a:t>
            </a:r>
            <a:r>
              <a:rPr lang="en-US" dirty="0"/>
              <a:t> </a:t>
            </a:r>
            <a:r>
              <a:rPr lang="en-US" dirty="0" err="1"/>
              <a:t>i</a:t>
            </a:r>
            <a:r>
              <a:rPr lang="en-US" dirty="0"/>
              <a:t> </a:t>
            </a:r>
            <a:r>
              <a:rPr lang="en-US" dirty="0" err="1"/>
              <a:t>trener</a:t>
            </a:r>
            <a:r>
              <a:rPr lang="en-US" dirty="0"/>
              <a:t>. </a:t>
            </a:r>
            <a:r>
              <a:rPr lang="en-US" dirty="0" err="1"/>
              <a:t>Rubrika</a:t>
            </a:r>
            <a:r>
              <a:rPr lang="en-US" dirty="0"/>
              <a:t> </a:t>
            </a:r>
            <a:r>
              <a:rPr lang="en-US" dirty="0" err="1"/>
              <a:t>predstavlja</a:t>
            </a:r>
            <a:r>
              <a:rPr lang="en-US" dirty="0"/>
              <a:t> </a:t>
            </a:r>
            <a:r>
              <a:rPr lang="en-US" dirty="0" err="1"/>
              <a:t>okvir</a:t>
            </a:r>
            <a:r>
              <a:rPr lang="en-US" dirty="0"/>
              <a:t> za </a:t>
            </a:r>
            <a:r>
              <a:rPr lang="en-US" dirty="0" err="1"/>
              <a:t>vrednovanje</a:t>
            </a:r>
            <a:r>
              <a:rPr lang="en-US" dirty="0"/>
              <a:t>. </a:t>
            </a:r>
            <a:r>
              <a:rPr lang="en-US" dirty="0" err="1"/>
              <a:t>Povećalo</a:t>
            </a:r>
            <a:r>
              <a:rPr lang="en-US" dirty="0"/>
              <a:t> </a:t>
            </a:r>
            <a:r>
              <a:rPr lang="en-US" dirty="0" err="1"/>
              <a:t>označava</a:t>
            </a:r>
            <a:r>
              <a:rPr lang="en-US" dirty="0"/>
              <a:t> </a:t>
            </a:r>
            <a:r>
              <a:rPr lang="en-US" dirty="0" err="1"/>
              <a:t>područje</a:t>
            </a:r>
            <a:r>
              <a:rPr lang="en-US" dirty="0"/>
              <a:t> </a:t>
            </a:r>
            <a:r>
              <a:rPr lang="en-US" dirty="0" err="1"/>
              <a:t>na</a:t>
            </a:r>
            <a:r>
              <a:rPr lang="en-US" dirty="0"/>
              <a:t> </a:t>
            </a:r>
            <a:r>
              <a:rPr lang="en-US" dirty="0" err="1"/>
              <a:t>koje</a:t>
            </a:r>
            <a:r>
              <a:rPr lang="en-US" dirty="0"/>
              <a:t> se </a:t>
            </a:r>
            <a:r>
              <a:rPr lang="en-US" dirty="0" err="1"/>
              <a:t>učitelji</a:t>
            </a:r>
            <a:r>
              <a:rPr lang="en-US" dirty="0"/>
              <a:t> </a:t>
            </a:r>
            <a:r>
              <a:rPr lang="en-US" dirty="0" err="1"/>
              <a:t>i</a:t>
            </a:r>
            <a:r>
              <a:rPr lang="en-US" dirty="0"/>
              <a:t> </a:t>
            </a:r>
            <a:r>
              <a:rPr lang="en-US" dirty="0" err="1"/>
              <a:t>trener</a:t>
            </a:r>
            <a:r>
              <a:rPr lang="en-US" dirty="0"/>
              <a:t> </a:t>
            </a:r>
            <a:r>
              <a:rPr lang="en-US" dirty="0" err="1"/>
              <a:t>posebno</a:t>
            </a:r>
            <a:r>
              <a:rPr lang="en-US" dirty="0"/>
              <a:t> </a:t>
            </a:r>
            <a:r>
              <a:rPr lang="en-US" dirty="0" err="1"/>
              <a:t>usredotočuju</a:t>
            </a:r>
            <a:r>
              <a:rPr lang="en-US" dirty="0"/>
              <a:t>. To je </a:t>
            </a:r>
            <a:r>
              <a:rPr lang="en-US" dirty="0" err="1"/>
              <a:t>područje</a:t>
            </a:r>
            <a:r>
              <a:rPr lang="en-US" dirty="0"/>
              <a:t> </a:t>
            </a:r>
            <a:r>
              <a:rPr lang="en-US" dirty="0" err="1"/>
              <a:t>zajedničko</a:t>
            </a:r>
            <a:r>
              <a:rPr lang="en-US" dirty="0"/>
              <a:t> </a:t>
            </a:r>
            <a:r>
              <a:rPr lang="en-US" dirty="0" err="1"/>
              <a:t>svim</a:t>
            </a:r>
            <a:r>
              <a:rPr lang="en-US" dirty="0"/>
              <a:t> </a:t>
            </a:r>
            <a:r>
              <a:rPr lang="en-US" dirty="0" err="1"/>
              <a:t>uključenim</a:t>
            </a:r>
            <a:r>
              <a:rPr lang="en-US" dirty="0"/>
              <a:t> </a:t>
            </a:r>
            <a:r>
              <a:rPr lang="en-US" dirty="0" err="1"/>
              <a:t>sudionicima</a:t>
            </a:r>
            <a:r>
              <a:rPr lang="en-US" dirty="0"/>
              <a:t> </a:t>
            </a:r>
            <a:r>
              <a:rPr lang="en-US" dirty="0" err="1"/>
              <a:t>i</a:t>
            </a:r>
            <a:r>
              <a:rPr lang="en-US" dirty="0"/>
              <a:t> </a:t>
            </a:r>
            <a:r>
              <a:rPr lang="en-US" dirty="0" err="1"/>
              <a:t>odnosi</a:t>
            </a:r>
            <a:r>
              <a:rPr lang="en-US" dirty="0"/>
              <a:t> se </a:t>
            </a:r>
            <a:r>
              <a:rPr lang="en-US" dirty="0" err="1"/>
              <a:t>na</a:t>
            </a:r>
            <a:r>
              <a:rPr lang="en-US" dirty="0"/>
              <a:t> </a:t>
            </a:r>
            <a:r>
              <a:rPr lang="en-US" dirty="0" err="1"/>
              <a:t>određeni</a:t>
            </a:r>
            <a:r>
              <a:rPr lang="en-US" dirty="0"/>
              <a:t> </a:t>
            </a:r>
            <a:r>
              <a:rPr lang="en-US" dirty="0" err="1"/>
              <a:t>aspekt</a:t>
            </a:r>
            <a:r>
              <a:rPr lang="en-US" dirty="0"/>
              <a:t> </a:t>
            </a:r>
            <a:r>
              <a:rPr lang="en-US" dirty="0" err="1"/>
              <a:t>scenarija</a:t>
            </a:r>
            <a:r>
              <a:rPr lang="en-US" dirty="0"/>
              <a:t> </a:t>
            </a:r>
            <a:r>
              <a:rPr lang="en-US" dirty="0" err="1"/>
              <a:t>učenja</a:t>
            </a:r>
            <a:r>
              <a:rPr lang="en-US" dirty="0"/>
              <a:t> koji </a:t>
            </a:r>
            <a:r>
              <a:rPr lang="en-US" dirty="0" err="1"/>
              <a:t>treba</a:t>
            </a:r>
            <a:r>
              <a:rPr lang="en-US" dirty="0"/>
              <a:t> </a:t>
            </a:r>
            <a:r>
              <a:rPr lang="en-US" dirty="0" err="1"/>
              <a:t>unaprijediti</a:t>
            </a:r>
            <a:r>
              <a:rPr lang="en-US" dirty="0"/>
              <a:t>.</a:t>
            </a:r>
          </a:p>
          <a:p>
            <a:r>
              <a:rPr lang="en-US" dirty="0"/>
              <a:t>U </a:t>
            </a:r>
            <a:r>
              <a:rPr lang="en-US" dirty="0" err="1"/>
              <a:t>početku</a:t>
            </a:r>
            <a:r>
              <a:rPr lang="en-US" dirty="0"/>
              <a:t>, </a:t>
            </a:r>
            <a:r>
              <a:rPr lang="en-US" dirty="0" err="1"/>
              <a:t>učitelj</a:t>
            </a:r>
            <a:r>
              <a:rPr lang="en-US" dirty="0"/>
              <a:t> </a:t>
            </a:r>
            <a:r>
              <a:rPr lang="en-US" dirty="0" err="1"/>
              <a:t>ocjenjuje</a:t>
            </a:r>
            <a:r>
              <a:rPr lang="en-US" dirty="0"/>
              <a:t> </a:t>
            </a:r>
            <a:r>
              <a:rPr lang="en-US" dirty="0" err="1"/>
              <a:t>određeni</a:t>
            </a:r>
            <a:r>
              <a:rPr lang="en-US" dirty="0"/>
              <a:t> </a:t>
            </a:r>
            <a:r>
              <a:rPr lang="en-US" dirty="0" err="1"/>
              <a:t>aspekt</a:t>
            </a:r>
            <a:r>
              <a:rPr lang="en-US" dirty="0"/>
              <a:t> </a:t>
            </a:r>
            <a:r>
              <a:rPr lang="en-US" dirty="0" err="1"/>
              <a:t>scenarija</a:t>
            </a:r>
            <a:r>
              <a:rPr lang="en-US" dirty="0"/>
              <a:t> (</a:t>
            </a:r>
            <a:r>
              <a:rPr lang="en-US" dirty="0" err="1"/>
              <a:t>npr</a:t>
            </a:r>
            <a:r>
              <a:rPr lang="en-US" dirty="0"/>
              <a:t>. uključivost) </a:t>
            </a:r>
            <a:r>
              <a:rPr lang="en-US" dirty="0" err="1"/>
              <a:t>pomoću</a:t>
            </a:r>
            <a:r>
              <a:rPr lang="en-US" dirty="0"/>
              <a:t> </a:t>
            </a:r>
            <a:r>
              <a:rPr lang="en-US" dirty="0" err="1"/>
              <a:t>rubrike</a:t>
            </a:r>
            <a:r>
              <a:rPr lang="en-US" dirty="0"/>
              <a:t>. </a:t>
            </a:r>
            <a:r>
              <a:rPr lang="en-US" dirty="0" err="1"/>
              <a:t>Zatim</a:t>
            </a:r>
            <a:r>
              <a:rPr lang="en-US" dirty="0"/>
              <a:t> </a:t>
            </a:r>
            <a:r>
              <a:rPr lang="en-US" dirty="0" err="1"/>
              <a:t>učitelj</a:t>
            </a:r>
            <a:r>
              <a:rPr lang="en-US" dirty="0"/>
              <a:t> </a:t>
            </a:r>
            <a:r>
              <a:rPr lang="en-US" dirty="0" err="1"/>
              <a:t>daje</a:t>
            </a:r>
            <a:r>
              <a:rPr lang="en-US" dirty="0"/>
              <a:t> </a:t>
            </a:r>
            <a:r>
              <a:rPr lang="en-US" dirty="0" err="1"/>
              <a:t>vlastitu</a:t>
            </a:r>
            <a:r>
              <a:rPr lang="en-US" dirty="0"/>
              <a:t> </a:t>
            </a:r>
            <a:r>
              <a:rPr lang="en-US" dirty="0" err="1"/>
              <a:t>ocjenu</a:t>
            </a:r>
            <a:r>
              <a:rPr lang="en-US" dirty="0"/>
              <a:t> </a:t>
            </a:r>
            <a:r>
              <a:rPr lang="en-US" dirty="0" err="1"/>
              <a:t>i</a:t>
            </a:r>
            <a:r>
              <a:rPr lang="en-US" dirty="0"/>
              <a:t> </a:t>
            </a:r>
            <a:r>
              <a:rPr lang="en-US" dirty="0" err="1"/>
              <a:t>uspoređuje</a:t>
            </a:r>
            <a:r>
              <a:rPr lang="en-US" dirty="0"/>
              <a:t> </a:t>
            </a:r>
            <a:r>
              <a:rPr lang="en-US" dirty="0" err="1"/>
              <a:t>ju</a:t>
            </a:r>
            <a:r>
              <a:rPr lang="en-US" dirty="0"/>
              <a:t> s </a:t>
            </a:r>
            <a:r>
              <a:rPr lang="en-US" dirty="0" err="1"/>
              <a:t>ocjenom</a:t>
            </a:r>
            <a:r>
              <a:rPr lang="en-US" dirty="0"/>
              <a:t> </a:t>
            </a:r>
            <a:r>
              <a:rPr lang="en-US" dirty="0" err="1"/>
              <a:t>trenera</a:t>
            </a:r>
            <a:r>
              <a:rPr lang="en-US" dirty="0"/>
              <a:t>, </a:t>
            </a:r>
            <a:r>
              <a:rPr lang="en-US" dirty="0" err="1"/>
              <a:t>razgovarajući</a:t>
            </a:r>
            <a:r>
              <a:rPr lang="en-US" dirty="0"/>
              <a:t> o </a:t>
            </a:r>
            <a:r>
              <a:rPr lang="en-US" dirty="0" err="1"/>
              <a:t>eventualnim</a:t>
            </a:r>
            <a:r>
              <a:rPr lang="en-US" dirty="0"/>
              <a:t> </a:t>
            </a:r>
            <a:r>
              <a:rPr lang="en-US" dirty="0" err="1"/>
              <a:t>razlikama</a:t>
            </a:r>
            <a:r>
              <a:rPr lang="en-US" dirty="0"/>
              <a:t>. </a:t>
            </a:r>
            <a:r>
              <a:rPr lang="en-US" dirty="0" err="1"/>
              <a:t>Proces</a:t>
            </a:r>
            <a:r>
              <a:rPr lang="en-US" dirty="0"/>
              <a:t> se </a:t>
            </a:r>
            <a:r>
              <a:rPr lang="en-US" dirty="0" err="1"/>
              <a:t>nastavlja</a:t>
            </a:r>
            <a:r>
              <a:rPr lang="en-US" dirty="0"/>
              <a:t> </a:t>
            </a:r>
            <a:r>
              <a:rPr lang="en-US" dirty="0" err="1"/>
              <a:t>ocjenjivanjem</a:t>
            </a:r>
            <a:r>
              <a:rPr lang="en-US" dirty="0"/>
              <a:t> </a:t>
            </a:r>
            <a:r>
              <a:rPr lang="en-US" dirty="0" err="1"/>
              <a:t>drugih</a:t>
            </a:r>
            <a:r>
              <a:rPr lang="en-US" dirty="0"/>
              <a:t> </a:t>
            </a:r>
            <a:r>
              <a:rPr lang="en-US" dirty="0" err="1"/>
              <a:t>aspekata</a:t>
            </a:r>
            <a:r>
              <a:rPr lang="en-US" dirty="0"/>
              <a:t> </a:t>
            </a:r>
            <a:r>
              <a:rPr lang="en-US" dirty="0" err="1"/>
              <a:t>scenarija</a:t>
            </a:r>
            <a:r>
              <a:rPr lang="en-US" dirty="0"/>
              <a:t> (</a:t>
            </a:r>
            <a:r>
              <a:rPr lang="en-US" dirty="0" err="1"/>
              <a:t>npr</a:t>
            </a:r>
            <a:r>
              <a:rPr lang="en-US" dirty="0"/>
              <a:t>. </a:t>
            </a:r>
            <a:r>
              <a:rPr lang="en-US" dirty="0" err="1"/>
              <a:t>autentičnost</a:t>
            </a:r>
            <a:r>
              <a:rPr lang="en-US" dirty="0"/>
              <a:t>). Na taj </a:t>
            </a:r>
            <a:r>
              <a:rPr lang="en-US" dirty="0" err="1"/>
              <a:t>način</a:t>
            </a:r>
            <a:r>
              <a:rPr lang="en-US" dirty="0"/>
              <a:t> </a:t>
            </a:r>
            <a:r>
              <a:rPr lang="en-US" dirty="0" err="1"/>
              <a:t>stvara</a:t>
            </a:r>
            <a:r>
              <a:rPr lang="en-US" dirty="0"/>
              <a:t> se </a:t>
            </a:r>
            <a:r>
              <a:rPr lang="en-US" dirty="0" err="1"/>
              <a:t>kalibrirana</a:t>
            </a:r>
            <a:r>
              <a:rPr lang="en-US" dirty="0"/>
              <a:t> </a:t>
            </a:r>
            <a:r>
              <a:rPr lang="en-US" dirty="0" err="1"/>
              <a:t>rubrika</a:t>
            </a:r>
            <a:r>
              <a:rPr lang="en-US" dirty="0"/>
              <a:t> </a:t>
            </a:r>
            <a:r>
              <a:rPr lang="en-US" dirty="0" err="1"/>
              <a:t>koja</a:t>
            </a:r>
            <a:r>
              <a:rPr lang="en-US" dirty="0"/>
              <a:t> se </a:t>
            </a:r>
            <a:r>
              <a:rPr lang="en-US" dirty="0" err="1"/>
              <a:t>potom</a:t>
            </a:r>
            <a:r>
              <a:rPr lang="en-US" dirty="0"/>
              <a:t> </a:t>
            </a:r>
            <a:r>
              <a:rPr lang="en-US" dirty="0" err="1"/>
              <a:t>primjenjuje</a:t>
            </a:r>
            <a:r>
              <a:rPr lang="en-US" dirty="0"/>
              <a:t> </a:t>
            </a:r>
            <a:r>
              <a:rPr lang="en-US" dirty="0" err="1"/>
              <a:t>na</a:t>
            </a:r>
            <a:r>
              <a:rPr lang="en-US" dirty="0"/>
              <a:t> </a:t>
            </a:r>
            <a:r>
              <a:rPr lang="en-US" dirty="0" err="1"/>
              <a:t>scenarij</a:t>
            </a:r>
            <a:r>
              <a:rPr lang="en-US" dirty="0"/>
              <a:t>.</a:t>
            </a:r>
          </a:p>
          <a:p>
            <a:r>
              <a:rPr lang="en-US" dirty="0" err="1"/>
              <a:t>Rezultat</a:t>
            </a:r>
            <a:r>
              <a:rPr lang="en-US" dirty="0"/>
              <a:t> je </a:t>
            </a:r>
            <a:r>
              <a:rPr lang="en-US" dirty="0" err="1"/>
              <a:t>zajednički</a:t>
            </a:r>
            <a:r>
              <a:rPr lang="en-US" dirty="0"/>
              <a:t> </a:t>
            </a:r>
            <a:r>
              <a:rPr lang="en-US" dirty="0" err="1"/>
              <a:t>proizvod</a:t>
            </a:r>
            <a:r>
              <a:rPr lang="en-US" dirty="0"/>
              <a:t>, </a:t>
            </a:r>
            <a:r>
              <a:rPr lang="en-US" dirty="0" err="1"/>
              <a:t>temeljen</a:t>
            </a:r>
            <a:r>
              <a:rPr lang="en-US" dirty="0"/>
              <a:t> </a:t>
            </a:r>
            <a:r>
              <a:rPr lang="en-US" dirty="0" err="1"/>
              <a:t>na</a:t>
            </a:r>
            <a:r>
              <a:rPr lang="en-US" dirty="0"/>
              <a:t> </a:t>
            </a:r>
            <a:r>
              <a:rPr lang="en-US" dirty="0" err="1"/>
              <a:t>timskom</a:t>
            </a:r>
            <a:r>
              <a:rPr lang="en-US" dirty="0"/>
              <a:t> </a:t>
            </a:r>
            <a:r>
              <a:rPr lang="en-US" dirty="0" err="1"/>
              <a:t>radu</a:t>
            </a:r>
            <a:r>
              <a:rPr lang="en-US" dirty="0"/>
              <a:t> </a:t>
            </a:r>
            <a:r>
              <a:rPr lang="en-US" dirty="0" err="1"/>
              <a:t>i</a:t>
            </a:r>
            <a:r>
              <a:rPr lang="en-US" dirty="0"/>
              <a:t> </a:t>
            </a:r>
            <a:r>
              <a:rPr lang="en-US" dirty="0" err="1"/>
              <a:t>objektivniji</a:t>
            </a:r>
            <a:r>
              <a:rPr lang="en-US" dirty="0"/>
              <a:t> je. </a:t>
            </a:r>
            <a:r>
              <a:rPr lang="en-US" dirty="0" err="1"/>
              <a:t>Važno</a:t>
            </a:r>
            <a:r>
              <a:rPr lang="en-US" dirty="0"/>
              <a:t> je </a:t>
            </a:r>
            <a:r>
              <a:rPr lang="en-US" dirty="0" err="1"/>
              <a:t>naglasiti</a:t>
            </a:r>
            <a:r>
              <a:rPr lang="en-US" dirty="0"/>
              <a:t> </a:t>
            </a:r>
            <a:r>
              <a:rPr lang="en-US" dirty="0" err="1"/>
              <a:t>i</a:t>
            </a:r>
            <a:r>
              <a:rPr lang="en-US" dirty="0"/>
              <a:t> da </a:t>
            </a:r>
            <a:r>
              <a:rPr lang="en-US" dirty="0" err="1"/>
              <a:t>kroz</a:t>
            </a:r>
            <a:r>
              <a:rPr lang="en-US" dirty="0"/>
              <a:t> </a:t>
            </a:r>
            <a:r>
              <a:rPr lang="en-US" dirty="0" err="1"/>
              <a:t>raspravu</a:t>
            </a:r>
            <a:r>
              <a:rPr lang="en-US" dirty="0"/>
              <a:t> </a:t>
            </a:r>
            <a:r>
              <a:rPr lang="en-US" dirty="0" err="1"/>
              <a:t>učitelji</a:t>
            </a:r>
            <a:r>
              <a:rPr lang="en-US" dirty="0"/>
              <a:t> </a:t>
            </a:r>
            <a:r>
              <a:rPr lang="en-US" dirty="0" err="1"/>
              <a:t>mogu</a:t>
            </a:r>
            <a:r>
              <a:rPr lang="en-US" dirty="0"/>
              <a:t> </a:t>
            </a:r>
            <a:r>
              <a:rPr lang="en-US" dirty="0" err="1"/>
              <a:t>samovrednovati</a:t>
            </a:r>
            <a:r>
              <a:rPr lang="en-US" dirty="0"/>
              <a:t> </a:t>
            </a:r>
            <a:r>
              <a:rPr lang="en-US" dirty="0" err="1"/>
              <a:t>vlastite</a:t>
            </a:r>
            <a:r>
              <a:rPr lang="en-US" dirty="0"/>
              <a:t> </a:t>
            </a:r>
            <a:r>
              <a:rPr lang="en-US" dirty="0" err="1"/>
              <a:t>ocjene</a:t>
            </a:r>
            <a:r>
              <a:rPr lang="en-US" dirty="0"/>
              <a:t>, </a:t>
            </a:r>
            <a:r>
              <a:rPr lang="en-US" dirty="0" err="1"/>
              <a:t>te</a:t>
            </a:r>
            <a:r>
              <a:rPr lang="en-US" dirty="0"/>
              <a:t> se </a:t>
            </a:r>
            <a:r>
              <a:rPr lang="en-US" dirty="0" err="1"/>
              <a:t>na</a:t>
            </a:r>
            <a:r>
              <a:rPr lang="en-US" dirty="0"/>
              <a:t> taj </a:t>
            </a:r>
            <a:r>
              <a:rPr lang="en-US" dirty="0" err="1"/>
              <a:t>način</a:t>
            </a:r>
            <a:r>
              <a:rPr lang="en-US" dirty="0"/>
              <a:t> </a:t>
            </a:r>
            <a:r>
              <a:rPr lang="en-US" dirty="0" err="1"/>
              <a:t>osposobljavaju</a:t>
            </a:r>
            <a:r>
              <a:rPr lang="en-US" dirty="0"/>
              <a:t> za </a:t>
            </a:r>
            <a:r>
              <a:rPr lang="en-US" dirty="0" err="1"/>
              <a:t>samostalno</a:t>
            </a:r>
            <a:r>
              <a:rPr lang="en-US" dirty="0"/>
              <a:t> </a:t>
            </a:r>
            <a:r>
              <a:rPr lang="en-US" dirty="0" err="1"/>
              <a:t>vrednovanje</a:t>
            </a:r>
            <a:r>
              <a:rPr lang="en-US" dirty="0"/>
              <a:t>. U tom </a:t>
            </a:r>
            <a:r>
              <a:rPr lang="en-US" dirty="0" err="1"/>
              <a:t>smislu</a:t>
            </a:r>
            <a:r>
              <a:rPr lang="en-US" dirty="0"/>
              <a:t>, </a:t>
            </a:r>
            <a:r>
              <a:rPr lang="en-US" dirty="0" err="1"/>
              <a:t>može</a:t>
            </a:r>
            <a:r>
              <a:rPr lang="en-US" dirty="0"/>
              <a:t> se </a:t>
            </a:r>
            <a:r>
              <a:rPr lang="en-US" dirty="0" err="1"/>
              <a:t>reći</a:t>
            </a:r>
            <a:r>
              <a:rPr lang="en-US" dirty="0"/>
              <a:t> da </a:t>
            </a:r>
            <a:r>
              <a:rPr lang="en-US" dirty="0" err="1"/>
              <a:t>stručnjaci</a:t>
            </a:r>
            <a:r>
              <a:rPr lang="en-US" dirty="0"/>
              <a:t> </a:t>
            </a:r>
            <a:r>
              <a:rPr lang="en-US" dirty="0" err="1"/>
              <a:t>obučavaju</a:t>
            </a:r>
            <a:r>
              <a:rPr lang="en-US" dirty="0"/>
              <a:t> </a:t>
            </a:r>
            <a:r>
              <a:rPr lang="en-US" dirty="0" err="1"/>
              <a:t>svoje</a:t>
            </a:r>
            <a:r>
              <a:rPr lang="en-US" dirty="0"/>
              <a:t> </a:t>
            </a:r>
            <a:r>
              <a:rPr lang="en-US" dirty="0" err="1"/>
              <a:t>kolege</a:t>
            </a:r>
            <a:r>
              <a:rPr lang="en-US" dirty="0"/>
              <a:t>.</a:t>
            </a:r>
          </a:p>
        </p:txBody>
      </p:sp>
      <p:sp>
        <p:nvSpPr>
          <p:cNvPr id="216" name="Google Shape;21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err="1"/>
              <a:t>Objektivnost</a:t>
            </a:r>
            <a:r>
              <a:rPr lang="en-US" dirty="0"/>
              <a:t> </a:t>
            </a:r>
            <a:r>
              <a:rPr lang="en-US" dirty="0" err="1"/>
              <a:t>proizlazi</a:t>
            </a:r>
            <a:r>
              <a:rPr lang="en-US" dirty="0"/>
              <a:t> </a:t>
            </a:r>
            <a:r>
              <a:rPr lang="en-US" dirty="0" err="1"/>
              <a:t>iz</a:t>
            </a:r>
            <a:r>
              <a:rPr lang="en-US" dirty="0"/>
              <a:t> </a:t>
            </a:r>
            <a:r>
              <a:rPr lang="en-US" dirty="0" err="1"/>
              <a:t>činjenice</a:t>
            </a:r>
            <a:r>
              <a:rPr lang="en-US" dirty="0"/>
              <a:t> da </a:t>
            </a:r>
            <a:r>
              <a:rPr lang="en-US" dirty="0" err="1"/>
              <a:t>rezultat</a:t>
            </a:r>
            <a:r>
              <a:rPr lang="en-US" dirty="0"/>
              <a:t> </a:t>
            </a:r>
            <a:r>
              <a:rPr lang="en-US" dirty="0" err="1"/>
              <a:t>vrednovanja</a:t>
            </a:r>
            <a:r>
              <a:rPr lang="en-US" dirty="0"/>
              <a:t> </a:t>
            </a:r>
            <a:r>
              <a:rPr lang="en-US" dirty="0" err="1"/>
              <a:t>nije</a:t>
            </a:r>
            <a:r>
              <a:rPr lang="en-US" dirty="0"/>
              <a:t> </a:t>
            </a:r>
            <a:r>
              <a:rPr lang="en-US" dirty="0" err="1"/>
              <a:t>rezultat</a:t>
            </a:r>
            <a:r>
              <a:rPr lang="en-US" dirty="0"/>
              <a:t> rada </a:t>
            </a:r>
            <a:r>
              <a:rPr lang="en-US" dirty="0" err="1"/>
              <a:t>jedne</a:t>
            </a:r>
            <a:r>
              <a:rPr lang="en-US" dirty="0"/>
              <a:t> </a:t>
            </a:r>
            <a:r>
              <a:rPr lang="en-US" dirty="0" err="1"/>
              <a:t>osobe</a:t>
            </a:r>
            <a:r>
              <a:rPr lang="en-US" dirty="0"/>
              <a:t>, </a:t>
            </a:r>
            <a:r>
              <a:rPr lang="en-US" dirty="0" err="1"/>
              <a:t>što</a:t>
            </a:r>
            <a:r>
              <a:rPr lang="en-US" dirty="0"/>
              <a:t> </a:t>
            </a:r>
            <a:r>
              <a:rPr lang="en-US" dirty="0" err="1"/>
              <a:t>znači</a:t>
            </a:r>
            <a:r>
              <a:rPr lang="en-US" dirty="0"/>
              <a:t> da </a:t>
            </a:r>
            <a:r>
              <a:rPr lang="en-US" dirty="0" err="1"/>
              <a:t>nije</a:t>
            </a:r>
            <a:r>
              <a:rPr lang="en-US" dirty="0"/>
              <a:t> </a:t>
            </a:r>
            <a:r>
              <a:rPr lang="en-US" dirty="0" err="1"/>
              <a:t>pristran</a:t>
            </a:r>
            <a:r>
              <a:rPr lang="en-US" dirty="0"/>
              <a:t>. </a:t>
            </a:r>
            <a:r>
              <a:rPr lang="en-US" dirty="0" err="1"/>
              <a:t>Dosljednost</a:t>
            </a:r>
            <a:r>
              <a:rPr lang="en-US" dirty="0"/>
              <a:t> </a:t>
            </a:r>
            <a:r>
              <a:rPr lang="en-US" dirty="0" err="1"/>
              <a:t>podrazumijeva</a:t>
            </a:r>
            <a:r>
              <a:rPr lang="en-US" dirty="0"/>
              <a:t> da, </a:t>
            </a:r>
            <a:r>
              <a:rPr lang="en-US" dirty="0" err="1"/>
              <a:t>budući</a:t>
            </a:r>
            <a:r>
              <a:rPr lang="en-US" dirty="0"/>
              <a:t> da </a:t>
            </a:r>
            <a:r>
              <a:rPr lang="en-US" dirty="0" err="1"/>
              <a:t>proces</a:t>
            </a:r>
            <a:r>
              <a:rPr lang="en-US" dirty="0"/>
              <a:t> </a:t>
            </a:r>
            <a:r>
              <a:rPr lang="en-US" dirty="0" err="1"/>
              <a:t>bodovanja</a:t>
            </a:r>
            <a:r>
              <a:rPr lang="en-US" dirty="0"/>
              <a:t> </a:t>
            </a:r>
            <a:r>
              <a:rPr lang="en-US" dirty="0" err="1"/>
              <a:t>nije</a:t>
            </a:r>
            <a:r>
              <a:rPr lang="en-US" dirty="0"/>
              <a:t> </a:t>
            </a:r>
            <a:r>
              <a:rPr lang="en-US" dirty="0" err="1"/>
              <a:t>pristran</a:t>
            </a:r>
            <a:r>
              <a:rPr lang="en-US" dirty="0"/>
              <a:t>, </a:t>
            </a:r>
            <a:r>
              <a:rPr lang="en-US" dirty="0" err="1"/>
              <a:t>rezultat</a:t>
            </a:r>
            <a:r>
              <a:rPr lang="en-US" dirty="0"/>
              <a:t> je </a:t>
            </a:r>
            <a:r>
              <a:rPr lang="en-US" dirty="0" err="1"/>
              <a:t>pouzdan</a:t>
            </a:r>
            <a:r>
              <a:rPr lang="en-US" dirty="0"/>
              <a:t> </a:t>
            </a:r>
            <a:r>
              <a:rPr lang="en-US" dirty="0" err="1"/>
              <a:t>i</a:t>
            </a:r>
            <a:r>
              <a:rPr lang="en-US" dirty="0"/>
              <a:t> u </a:t>
            </a:r>
            <a:r>
              <a:rPr lang="en-US" dirty="0" err="1"/>
              <a:t>skladu</a:t>
            </a:r>
            <a:r>
              <a:rPr lang="en-US" dirty="0"/>
              <a:t> s </a:t>
            </a:r>
            <a:r>
              <a:rPr lang="en-US" dirty="0" err="1"/>
              <a:t>pravilima</a:t>
            </a:r>
            <a:r>
              <a:rPr lang="en-US" dirty="0"/>
              <a:t> </a:t>
            </a:r>
            <a:r>
              <a:rPr lang="en-US" dirty="0" err="1"/>
              <a:t>vrednovanja</a:t>
            </a:r>
            <a:r>
              <a:rPr lang="en-US" dirty="0"/>
              <a:t>. </a:t>
            </a:r>
            <a:r>
              <a:rPr lang="en-US" dirty="0" err="1"/>
              <a:t>Kritičko</a:t>
            </a:r>
            <a:r>
              <a:rPr lang="en-US" dirty="0"/>
              <a:t> </a:t>
            </a:r>
            <a:r>
              <a:rPr lang="en-US" dirty="0" err="1"/>
              <a:t>razmišljanje</a:t>
            </a:r>
            <a:r>
              <a:rPr lang="en-US" dirty="0"/>
              <a:t> </a:t>
            </a:r>
            <a:r>
              <a:rPr lang="en-US" dirty="0" err="1"/>
              <a:t>potiče</a:t>
            </a:r>
            <a:r>
              <a:rPr lang="en-US" dirty="0"/>
              <a:t> se </a:t>
            </a:r>
            <a:r>
              <a:rPr lang="en-US" dirty="0" err="1"/>
              <a:t>jer</a:t>
            </a:r>
            <a:r>
              <a:rPr lang="en-US" dirty="0"/>
              <a:t> </a:t>
            </a:r>
            <a:r>
              <a:rPr lang="en-US" dirty="0" err="1"/>
              <a:t>učitelji</a:t>
            </a:r>
            <a:r>
              <a:rPr lang="en-US" dirty="0"/>
              <a:t> </a:t>
            </a:r>
            <a:r>
              <a:rPr lang="en-US" dirty="0" err="1"/>
              <a:t>i</a:t>
            </a:r>
            <a:r>
              <a:rPr lang="en-US" dirty="0"/>
              <a:t> </a:t>
            </a:r>
            <a:r>
              <a:rPr lang="en-US" dirty="0" err="1"/>
              <a:t>učenici</a:t>
            </a:r>
            <a:r>
              <a:rPr lang="en-US" dirty="0"/>
              <a:t> </a:t>
            </a:r>
            <a:r>
              <a:rPr lang="en-US" dirty="0" err="1"/>
              <a:t>opravdavaju</a:t>
            </a:r>
            <a:r>
              <a:rPr lang="en-US" dirty="0"/>
              <a:t> </a:t>
            </a:r>
            <a:r>
              <a:rPr lang="en-US" dirty="0" err="1"/>
              <a:t>svoje</a:t>
            </a:r>
            <a:r>
              <a:rPr lang="en-US" dirty="0"/>
              <a:t> </a:t>
            </a:r>
            <a:r>
              <a:rPr lang="en-US" dirty="0" err="1"/>
              <a:t>ocjene</a:t>
            </a:r>
            <a:r>
              <a:rPr lang="en-US" dirty="0"/>
              <a:t> </a:t>
            </a:r>
            <a:r>
              <a:rPr lang="en-US" dirty="0" err="1"/>
              <a:t>te</a:t>
            </a:r>
            <a:r>
              <a:rPr lang="en-US" dirty="0"/>
              <a:t> </a:t>
            </a:r>
            <a:r>
              <a:rPr lang="en-US" dirty="0" err="1"/>
              <a:t>vode</a:t>
            </a:r>
            <a:r>
              <a:rPr lang="en-US" dirty="0"/>
              <a:t> </a:t>
            </a:r>
            <a:r>
              <a:rPr lang="en-US" dirty="0" err="1"/>
              <a:t>plodonosnu</a:t>
            </a:r>
            <a:r>
              <a:rPr lang="en-US" dirty="0"/>
              <a:t> </a:t>
            </a:r>
            <a:r>
              <a:rPr lang="en-US" dirty="0" err="1"/>
              <a:t>raspravu</a:t>
            </a:r>
            <a:r>
              <a:rPr lang="en-US" dirty="0"/>
              <a:t>, </a:t>
            </a:r>
            <a:r>
              <a:rPr lang="en-US" dirty="0" err="1"/>
              <a:t>kritički</a:t>
            </a:r>
            <a:r>
              <a:rPr lang="en-US" dirty="0"/>
              <a:t> </a:t>
            </a:r>
            <a:r>
              <a:rPr lang="en-US" dirty="0" err="1"/>
              <a:t>vrednujući</a:t>
            </a:r>
            <a:r>
              <a:rPr lang="en-US" dirty="0"/>
              <a:t> </a:t>
            </a:r>
            <a:r>
              <a:rPr lang="en-US" dirty="0" err="1"/>
              <a:t>aspekte</a:t>
            </a:r>
            <a:r>
              <a:rPr lang="en-US" dirty="0"/>
              <a:t> koji se </a:t>
            </a:r>
            <a:r>
              <a:rPr lang="en-US" dirty="0" err="1"/>
              <a:t>odnose</a:t>
            </a:r>
            <a:r>
              <a:rPr lang="en-US" dirty="0"/>
              <a:t> </a:t>
            </a:r>
            <a:r>
              <a:rPr lang="en-US" dirty="0" err="1"/>
              <a:t>na</a:t>
            </a:r>
            <a:r>
              <a:rPr lang="en-US" dirty="0"/>
              <a:t> </a:t>
            </a:r>
            <a:r>
              <a:rPr lang="en-US" dirty="0" err="1"/>
              <a:t>područje</a:t>
            </a:r>
            <a:r>
              <a:rPr lang="en-US" dirty="0"/>
              <a:t> </a:t>
            </a:r>
            <a:r>
              <a:rPr lang="en-US" dirty="0" err="1"/>
              <a:t>ocjene</a:t>
            </a:r>
            <a:r>
              <a:rPr lang="en-US" dirty="0"/>
              <a:t>. Osim toga, </a:t>
            </a:r>
            <a:r>
              <a:rPr lang="en-US" dirty="0" err="1"/>
              <a:t>rasprava</a:t>
            </a:r>
            <a:r>
              <a:rPr lang="en-US" dirty="0"/>
              <a:t> o </a:t>
            </a:r>
            <a:r>
              <a:rPr lang="en-US" dirty="0" err="1"/>
              <a:t>razlikama</a:t>
            </a:r>
            <a:r>
              <a:rPr lang="en-US" dirty="0"/>
              <a:t> u </a:t>
            </a:r>
            <a:r>
              <a:rPr lang="en-US" dirty="0" err="1"/>
              <a:t>ocjenama</a:t>
            </a:r>
            <a:r>
              <a:rPr lang="en-US" dirty="0"/>
              <a:t> </a:t>
            </a:r>
            <a:r>
              <a:rPr lang="en-US" dirty="0" err="1"/>
              <a:t>može</a:t>
            </a:r>
            <a:r>
              <a:rPr lang="en-US" dirty="0"/>
              <a:t> </a:t>
            </a:r>
            <a:r>
              <a:rPr lang="en-US" dirty="0" err="1"/>
              <a:t>potaknuti</a:t>
            </a:r>
            <a:r>
              <a:rPr lang="en-US" dirty="0"/>
              <a:t> </a:t>
            </a:r>
            <a:r>
              <a:rPr lang="en-US" dirty="0" err="1"/>
              <a:t>metakognitivni</a:t>
            </a:r>
            <a:r>
              <a:rPr lang="en-US" dirty="0"/>
              <a:t> </a:t>
            </a:r>
            <a:r>
              <a:rPr lang="en-US" dirty="0" err="1"/>
              <a:t>proces</a:t>
            </a:r>
            <a:r>
              <a:rPr lang="en-US" dirty="0"/>
              <a:t> koji </a:t>
            </a:r>
            <a:r>
              <a:rPr lang="en-US" dirty="0" err="1"/>
              <a:t>vodi</a:t>
            </a:r>
            <a:r>
              <a:rPr lang="en-US" dirty="0"/>
              <a:t> ka </a:t>
            </a:r>
            <a:r>
              <a:rPr lang="en-US" dirty="0" err="1"/>
              <a:t>konstruktivnoj</a:t>
            </a:r>
            <a:r>
              <a:rPr lang="en-US" dirty="0"/>
              <a:t> </a:t>
            </a:r>
            <a:r>
              <a:rPr lang="en-US" dirty="0" err="1"/>
              <a:t>samoocjeni</a:t>
            </a:r>
            <a:r>
              <a:rPr lang="en-US" dirty="0"/>
              <a:t>. Na </a:t>
            </a:r>
            <a:r>
              <a:rPr lang="en-US" dirty="0" err="1"/>
              <a:t>kraju</a:t>
            </a:r>
            <a:r>
              <a:rPr lang="en-US" dirty="0"/>
              <a:t>, </a:t>
            </a:r>
            <a:r>
              <a:rPr lang="en-US" dirty="0" err="1"/>
              <a:t>učitelji</a:t>
            </a:r>
            <a:r>
              <a:rPr lang="en-US" dirty="0"/>
              <a:t> ne </a:t>
            </a:r>
            <a:r>
              <a:rPr lang="en-US" dirty="0" err="1"/>
              <a:t>preuzimaju</a:t>
            </a:r>
            <a:r>
              <a:rPr lang="en-US" dirty="0"/>
              <a:t> u </a:t>
            </a:r>
            <a:r>
              <a:rPr lang="en-US" dirty="0" err="1"/>
              <a:t>potpunosti</a:t>
            </a:r>
            <a:r>
              <a:rPr lang="en-US" dirty="0"/>
              <a:t> </a:t>
            </a:r>
            <a:r>
              <a:rPr lang="en-US" dirty="0" err="1"/>
              <a:t>teret</a:t>
            </a:r>
            <a:r>
              <a:rPr lang="en-US" dirty="0"/>
              <a:t> </a:t>
            </a:r>
            <a:r>
              <a:rPr lang="en-US" dirty="0" err="1"/>
              <a:t>vrednovanja</a:t>
            </a:r>
            <a:r>
              <a:rPr lang="en-US" dirty="0"/>
              <a:t> </a:t>
            </a:r>
            <a:r>
              <a:rPr lang="en-US" dirty="0" err="1"/>
              <a:t>jer</a:t>
            </a:r>
            <a:r>
              <a:rPr lang="en-US" dirty="0"/>
              <a:t> je ta </a:t>
            </a:r>
            <a:r>
              <a:rPr lang="en-US" dirty="0" err="1"/>
              <a:t>odgovornost</a:t>
            </a:r>
            <a:r>
              <a:rPr lang="en-US" dirty="0"/>
              <a:t> </a:t>
            </a:r>
            <a:r>
              <a:rPr lang="en-US" dirty="0" err="1"/>
              <a:t>podijeljena</a:t>
            </a:r>
            <a:r>
              <a:rPr lang="en-US" dirty="0"/>
              <a:t>, a </a:t>
            </a:r>
            <a:r>
              <a:rPr lang="en-US" dirty="0" err="1"/>
              <a:t>konačni</a:t>
            </a:r>
            <a:r>
              <a:rPr lang="en-US" dirty="0"/>
              <a:t> </a:t>
            </a:r>
            <a:r>
              <a:rPr lang="en-US" dirty="0" err="1"/>
              <a:t>rezultat</a:t>
            </a:r>
            <a:r>
              <a:rPr lang="en-US" dirty="0"/>
              <a:t> </a:t>
            </a:r>
            <a:r>
              <a:rPr lang="en-US" dirty="0" err="1"/>
              <a:t>vrednovanja</a:t>
            </a:r>
            <a:r>
              <a:rPr lang="en-US" dirty="0"/>
              <a:t> je plod </a:t>
            </a:r>
            <a:r>
              <a:rPr lang="en-US" dirty="0" err="1"/>
              <a:t>timskog</a:t>
            </a:r>
            <a:r>
              <a:rPr lang="en-US" dirty="0"/>
              <a:t> rada, </a:t>
            </a:r>
            <a:r>
              <a:rPr lang="en-US" dirty="0" err="1"/>
              <a:t>što</a:t>
            </a:r>
            <a:r>
              <a:rPr lang="en-US" dirty="0"/>
              <a:t> </a:t>
            </a:r>
            <a:r>
              <a:rPr lang="en-US" dirty="0" err="1"/>
              <a:t>povećava</a:t>
            </a:r>
            <a:r>
              <a:rPr lang="en-US" dirty="0"/>
              <a:t> </a:t>
            </a:r>
            <a:r>
              <a:rPr lang="en-US" dirty="0" err="1"/>
              <a:t>pouzdanost</a:t>
            </a:r>
            <a:r>
              <a:rPr lang="en-US" dirty="0"/>
              <a:t> </a:t>
            </a:r>
            <a:r>
              <a:rPr lang="en-US" dirty="0" err="1"/>
              <a:t>i</a:t>
            </a:r>
            <a:r>
              <a:rPr lang="en-US" dirty="0"/>
              <a:t> </a:t>
            </a:r>
            <a:r>
              <a:rPr lang="en-US" dirty="0" err="1"/>
              <a:t>dosljednost</a:t>
            </a:r>
            <a:r>
              <a:rPr lang="en-US" dirty="0"/>
              <a:t> </a:t>
            </a:r>
            <a:r>
              <a:rPr lang="en-US" dirty="0" err="1"/>
              <a:t>cijelog</a:t>
            </a:r>
            <a:r>
              <a:rPr lang="en-US" dirty="0"/>
              <a:t> </a:t>
            </a:r>
            <a:r>
              <a:rPr lang="en-US" dirty="0" err="1"/>
              <a:t>procesa</a:t>
            </a:r>
            <a:r>
              <a:rPr lang="en-US" dirty="0"/>
              <a:t>.</a:t>
            </a:r>
            <a:endParaRPr dirty="0"/>
          </a:p>
        </p:txBody>
      </p:sp>
      <p:sp>
        <p:nvSpPr>
          <p:cNvPr id="224" name="Google Shape;22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dirty="0"/>
              <a:t>Podijelite dokument s materijalima 1-2 i slijedite upute za dovršetak aktivnosti. Dajte 15 minuta za pisanje scenarija, 10 minuta za pregled, 5 minuta za razmišljanje.</a:t>
            </a:r>
            <a:endParaRPr dirty="0"/>
          </a:p>
        </p:txBody>
      </p:sp>
      <p:sp>
        <p:nvSpPr>
          <p:cNvPr id="231" name="Google Shape;231;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dirty="0" err="1"/>
              <a:t>Iako</a:t>
            </a:r>
            <a:r>
              <a:rPr lang="en-US" dirty="0"/>
              <a:t> se </a:t>
            </a:r>
            <a:r>
              <a:rPr lang="en-US" dirty="0" err="1"/>
              <a:t>razlikuju</a:t>
            </a:r>
            <a:r>
              <a:rPr lang="en-US" dirty="0"/>
              <a:t> u </a:t>
            </a:r>
            <a:r>
              <a:rPr lang="en-US" dirty="0" err="1"/>
              <a:t>dizajnu</a:t>
            </a:r>
            <a:r>
              <a:rPr lang="en-US" dirty="0"/>
              <a:t>, oba alata se </a:t>
            </a:r>
            <a:r>
              <a:rPr lang="en-US" dirty="0" err="1"/>
              <a:t>oslanjaju</a:t>
            </a:r>
            <a:r>
              <a:rPr lang="en-US" dirty="0"/>
              <a:t> </a:t>
            </a:r>
            <a:r>
              <a:rPr lang="en-US" dirty="0" err="1"/>
              <a:t>na</a:t>
            </a:r>
            <a:r>
              <a:rPr lang="en-US" dirty="0"/>
              <a:t> </a:t>
            </a:r>
            <a:r>
              <a:rPr lang="en-US" dirty="0" err="1"/>
              <a:t>ravnotežu</a:t>
            </a:r>
            <a:r>
              <a:rPr lang="en-US" dirty="0"/>
              <a:t> </a:t>
            </a:r>
            <a:r>
              <a:rPr lang="en-US" dirty="0" err="1"/>
              <a:t>između</a:t>
            </a:r>
            <a:r>
              <a:rPr lang="en-US" dirty="0"/>
              <a:t> </a:t>
            </a:r>
            <a:r>
              <a:rPr lang="en-US" dirty="0" err="1"/>
              <a:t>strukture</a:t>
            </a:r>
            <a:r>
              <a:rPr lang="en-US" dirty="0"/>
              <a:t> </a:t>
            </a:r>
            <a:r>
              <a:rPr lang="en-US" dirty="0" err="1"/>
              <a:t>i</a:t>
            </a:r>
            <a:r>
              <a:rPr lang="en-US" dirty="0"/>
              <a:t> </a:t>
            </a:r>
            <a:r>
              <a:rPr lang="en-US" dirty="0" err="1"/>
              <a:t>dijaloga</a:t>
            </a:r>
            <a:r>
              <a:rPr lang="en-US" dirty="0"/>
              <a:t> </a:t>
            </a:r>
            <a:r>
              <a:rPr lang="en-US" dirty="0" err="1"/>
              <a:t>kako</a:t>
            </a:r>
            <a:r>
              <a:rPr lang="en-US" dirty="0"/>
              <a:t> bi </a:t>
            </a:r>
            <a:r>
              <a:rPr lang="en-US" dirty="0" err="1"/>
              <a:t>potaknula</a:t>
            </a:r>
            <a:r>
              <a:rPr lang="en-US" dirty="0"/>
              <a:t> </a:t>
            </a:r>
            <a:r>
              <a:rPr lang="en-US" dirty="0" err="1"/>
              <a:t>poboljšanje</a:t>
            </a:r>
            <a:r>
              <a:rPr lang="en-US" dirty="0"/>
              <a:t>. </a:t>
            </a:r>
            <a:r>
              <a:rPr lang="en-US" dirty="0" err="1"/>
              <a:t>Sličnosti</a:t>
            </a:r>
            <a:r>
              <a:rPr lang="en-US" dirty="0"/>
              <a:t> </a:t>
            </a:r>
            <a:r>
              <a:rPr lang="en-US" dirty="0" err="1"/>
              <a:t>obje</a:t>
            </a:r>
            <a:r>
              <a:rPr lang="en-US" dirty="0"/>
              <a:t> </a:t>
            </a:r>
            <a:r>
              <a:rPr lang="en-US" dirty="0" err="1"/>
              <a:t>metode</a:t>
            </a:r>
            <a:r>
              <a:rPr lang="en-US" dirty="0"/>
              <a:t> </a:t>
            </a:r>
            <a:r>
              <a:rPr lang="en-US" dirty="0" err="1"/>
              <a:t>su</a:t>
            </a:r>
            <a:r>
              <a:rPr lang="en-US" dirty="0"/>
              <a:t>:</a:t>
            </a:r>
          </a:p>
          <a:p>
            <a:pPr>
              <a:buFont typeface="Arial" panose="020B0604020202020204" pitchFamily="34" charset="0"/>
              <a:buChar char="•"/>
            </a:pPr>
            <a:r>
              <a:rPr lang="en-US" dirty="0"/>
              <a:t>Promicanje </a:t>
            </a:r>
            <a:r>
              <a:rPr lang="en-US" dirty="0" err="1"/>
              <a:t>suradničkog</a:t>
            </a:r>
            <a:r>
              <a:rPr lang="en-US" dirty="0"/>
              <a:t> </a:t>
            </a:r>
            <a:r>
              <a:rPr lang="en-US" dirty="0" err="1"/>
              <a:t>učenja</a:t>
            </a:r>
            <a:endParaRPr lang="en-US" dirty="0"/>
          </a:p>
          <a:p>
            <a:pPr>
              <a:buFont typeface="Arial" panose="020B0604020202020204" pitchFamily="34" charset="0"/>
              <a:buChar char="•"/>
            </a:pPr>
            <a:r>
              <a:rPr lang="en-US" dirty="0" err="1"/>
              <a:t>Zahtijevanje</a:t>
            </a:r>
            <a:r>
              <a:rPr lang="en-US" dirty="0"/>
              <a:t> </a:t>
            </a:r>
            <a:r>
              <a:rPr lang="en-US" dirty="0" err="1"/>
              <a:t>strukturiranih</a:t>
            </a:r>
            <a:r>
              <a:rPr lang="en-US" dirty="0"/>
              <a:t> </a:t>
            </a:r>
            <a:r>
              <a:rPr lang="en-US" dirty="0" err="1"/>
              <a:t>okvira</a:t>
            </a:r>
            <a:endParaRPr lang="en-US" dirty="0"/>
          </a:p>
          <a:p>
            <a:pPr>
              <a:buFont typeface="Arial" panose="020B0604020202020204" pitchFamily="34" charset="0"/>
              <a:buChar char="•"/>
            </a:pPr>
            <a:r>
              <a:rPr lang="en-US" dirty="0" err="1"/>
              <a:t>Unapređivanje</a:t>
            </a:r>
            <a:r>
              <a:rPr lang="en-US" dirty="0"/>
              <a:t> </a:t>
            </a:r>
            <a:r>
              <a:rPr lang="en-US" dirty="0" err="1"/>
              <a:t>refleksije</a:t>
            </a:r>
            <a:r>
              <a:rPr lang="en-US" dirty="0"/>
              <a:t> </a:t>
            </a:r>
            <a:r>
              <a:rPr lang="en-US" dirty="0" err="1"/>
              <a:t>i</a:t>
            </a:r>
            <a:r>
              <a:rPr lang="en-US" dirty="0"/>
              <a:t> </a:t>
            </a:r>
            <a:r>
              <a:rPr lang="en-US" dirty="0" err="1"/>
              <a:t>evaluacijskih</a:t>
            </a:r>
            <a:r>
              <a:rPr lang="en-US" dirty="0"/>
              <a:t> </a:t>
            </a:r>
            <a:r>
              <a:rPr lang="en-US" dirty="0" err="1"/>
              <a:t>vještina</a:t>
            </a:r>
            <a:endParaRPr lang="en-US" dirty="0"/>
          </a:p>
          <a:p>
            <a:endParaRPr lang="en-US" dirty="0"/>
          </a:p>
          <a:p>
            <a:r>
              <a:rPr lang="en-US" dirty="0" err="1"/>
              <a:t>Razlike</a:t>
            </a:r>
            <a:r>
              <a:rPr lang="en-US" dirty="0"/>
              <a:t> </a:t>
            </a:r>
            <a:r>
              <a:rPr lang="en-US" dirty="0" err="1"/>
              <a:t>su</a:t>
            </a:r>
            <a:r>
              <a:rPr lang="en-US" dirty="0"/>
              <a:t>:</a:t>
            </a:r>
          </a:p>
          <a:p>
            <a:pPr>
              <a:buFont typeface="Arial" panose="020B0604020202020204" pitchFamily="34" charset="0"/>
              <a:buChar char="•"/>
            </a:pPr>
            <a:r>
              <a:rPr lang="en-US" dirty="0"/>
              <a:t>CFP se </a:t>
            </a:r>
            <a:r>
              <a:rPr lang="en-US" dirty="0" err="1"/>
              <a:t>fokusira</a:t>
            </a:r>
            <a:r>
              <a:rPr lang="en-US" dirty="0"/>
              <a:t> </a:t>
            </a:r>
            <a:r>
              <a:rPr lang="en-US" dirty="0" err="1"/>
              <a:t>na</a:t>
            </a:r>
            <a:r>
              <a:rPr lang="en-US" dirty="0"/>
              <a:t> </a:t>
            </a:r>
            <a:r>
              <a:rPr lang="en-US" dirty="0" err="1"/>
              <a:t>dijalog</a:t>
            </a:r>
            <a:r>
              <a:rPr lang="en-US" dirty="0"/>
              <a:t>, </a:t>
            </a:r>
            <a:r>
              <a:rPr lang="en-US" dirty="0" err="1"/>
              <a:t>dok</a:t>
            </a:r>
            <a:r>
              <a:rPr lang="en-US" dirty="0"/>
              <a:t> se CPR </a:t>
            </a:r>
            <a:r>
              <a:rPr lang="en-US" dirty="0" err="1"/>
              <a:t>fokusira</a:t>
            </a:r>
            <a:r>
              <a:rPr lang="en-US" dirty="0"/>
              <a:t> </a:t>
            </a:r>
            <a:r>
              <a:rPr lang="en-US" dirty="0" err="1"/>
              <a:t>na</a:t>
            </a:r>
            <a:r>
              <a:rPr lang="en-US" dirty="0"/>
              <a:t> </a:t>
            </a:r>
            <a:r>
              <a:rPr lang="en-US" dirty="0" err="1"/>
              <a:t>evaluaciju</a:t>
            </a:r>
            <a:endParaRPr lang="en-US" dirty="0"/>
          </a:p>
          <a:p>
            <a:pPr>
              <a:buFont typeface="Arial" panose="020B0604020202020204" pitchFamily="34" charset="0"/>
              <a:buChar char="•"/>
            </a:pPr>
            <a:r>
              <a:rPr lang="en-US" dirty="0" err="1"/>
              <a:t>Rezultat</a:t>
            </a:r>
            <a:r>
              <a:rPr lang="en-US" dirty="0"/>
              <a:t> </a:t>
            </a:r>
            <a:r>
              <a:rPr lang="en-US" dirty="0" err="1"/>
              <a:t>evaluacije</a:t>
            </a:r>
            <a:r>
              <a:rPr lang="en-US" dirty="0"/>
              <a:t> u CFP-u </a:t>
            </a:r>
            <a:r>
              <a:rPr lang="en-US" dirty="0" err="1"/>
              <a:t>temelji</a:t>
            </a:r>
            <a:r>
              <a:rPr lang="en-US" dirty="0"/>
              <a:t> se </a:t>
            </a:r>
            <a:r>
              <a:rPr lang="en-US" dirty="0" err="1"/>
              <a:t>na</a:t>
            </a:r>
            <a:r>
              <a:rPr lang="en-US" dirty="0"/>
              <a:t> </a:t>
            </a:r>
            <a:r>
              <a:rPr lang="en-US" dirty="0" err="1"/>
              <a:t>uvidima</a:t>
            </a:r>
            <a:r>
              <a:rPr lang="en-US" dirty="0"/>
              <a:t>, </a:t>
            </a:r>
            <a:r>
              <a:rPr lang="en-US" dirty="0" err="1"/>
              <a:t>dok</a:t>
            </a:r>
            <a:r>
              <a:rPr lang="en-US" dirty="0"/>
              <a:t> je u CPR-u </a:t>
            </a:r>
            <a:r>
              <a:rPr lang="en-US" dirty="0" err="1"/>
              <a:t>isprepleten</a:t>
            </a:r>
            <a:r>
              <a:rPr lang="en-US" dirty="0"/>
              <a:t> s </a:t>
            </a:r>
            <a:r>
              <a:rPr lang="en-US" dirty="0" err="1"/>
              <a:t>bodovima</a:t>
            </a:r>
            <a:endParaRPr lang="en-US" dirty="0"/>
          </a:p>
          <a:p>
            <a:pPr>
              <a:buFont typeface="Arial" panose="020B0604020202020204" pitchFamily="34" charset="0"/>
              <a:buChar char="•"/>
            </a:pPr>
            <a:r>
              <a:rPr lang="en-US" dirty="0"/>
              <a:t>U CFP-u facilitator </a:t>
            </a:r>
            <a:r>
              <a:rPr lang="en-US" dirty="0" err="1"/>
              <a:t>ima</a:t>
            </a:r>
            <a:r>
              <a:rPr lang="en-US" dirty="0"/>
              <a:t> </a:t>
            </a:r>
            <a:r>
              <a:rPr lang="en-US" dirty="0" err="1"/>
              <a:t>ključnu</a:t>
            </a:r>
            <a:r>
              <a:rPr lang="en-US" dirty="0"/>
              <a:t> </a:t>
            </a:r>
            <a:r>
              <a:rPr lang="en-US" dirty="0" err="1"/>
              <a:t>ulogu</a:t>
            </a:r>
            <a:r>
              <a:rPr lang="en-US" dirty="0"/>
              <a:t>, </a:t>
            </a:r>
            <a:r>
              <a:rPr lang="en-US" dirty="0" err="1"/>
              <a:t>dok</a:t>
            </a:r>
            <a:r>
              <a:rPr lang="en-US" dirty="0"/>
              <a:t> je u CPR-u </a:t>
            </a:r>
            <a:r>
              <a:rPr lang="en-US" dirty="0" err="1"/>
              <a:t>cijeli</a:t>
            </a:r>
            <a:r>
              <a:rPr lang="en-US" dirty="0"/>
              <a:t> </a:t>
            </a:r>
            <a:r>
              <a:rPr lang="en-US" dirty="0" err="1"/>
              <a:t>proces</a:t>
            </a:r>
            <a:r>
              <a:rPr lang="en-US" dirty="0"/>
              <a:t> </a:t>
            </a:r>
            <a:r>
              <a:rPr lang="en-US" dirty="0" err="1"/>
              <a:t>samostalno</a:t>
            </a:r>
            <a:r>
              <a:rPr lang="en-US" dirty="0"/>
              <a:t> </a:t>
            </a:r>
            <a:r>
              <a:rPr lang="en-US" dirty="0" err="1"/>
              <a:t>vođen</a:t>
            </a:r>
            <a:endParaRPr lang="en-US" dirty="0"/>
          </a:p>
          <a:p>
            <a:r>
              <a:rPr lang="en-US" dirty="0" err="1"/>
              <a:t>Ukratko</a:t>
            </a:r>
            <a:r>
              <a:rPr lang="en-US" dirty="0"/>
              <a:t>, CFP je </a:t>
            </a:r>
            <a:r>
              <a:rPr lang="en-US" dirty="0" err="1"/>
              <a:t>interpersonalni</a:t>
            </a:r>
            <a:r>
              <a:rPr lang="en-US" dirty="0"/>
              <a:t> </a:t>
            </a:r>
            <a:r>
              <a:rPr lang="en-US" dirty="0" err="1"/>
              <a:t>i</a:t>
            </a:r>
            <a:r>
              <a:rPr lang="en-US" dirty="0"/>
              <a:t> </a:t>
            </a:r>
            <a:r>
              <a:rPr lang="en-US" dirty="0" err="1"/>
              <a:t>diskurzivni</a:t>
            </a:r>
            <a:r>
              <a:rPr lang="en-US" dirty="0"/>
              <a:t> </a:t>
            </a:r>
            <a:r>
              <a:rPr lang="en-US" dirty="0" err="1"/>
              <a:t>proces</a:t>
            </a:r>
            <a:r>
              <a:rPr lang="en-US" dirty="0"/>
              <a:t>, a CPR je </a:t>
            </a:r>
            <a:r>
              <a:rPr lang="en-US" dirty="0" err="1"/>
              <a:t>analitički</a:t>
            </a:r>
            <a:r>
              <a:rPr lang="en-US" dirty="0"/>
              <a:t> </a:t>
            </a:r>
            <a:r>
              <a:rPr lang="en-US" dirty="0" err="1"/>
              <a:t>i</a:t>
            </a:r>
            <a:r>
              <a:rPr lang="en-US" dirty="0"/>
              <a:t> </a:t>
            </a:r>
            <a:r>
              <a:rPr lang="en-US" dirty="0" err="1"/>
              <a:t>vođen</a:t>
            </a:r>
            <a:r>
              <a:rPr lang="en-US" dirty="0"/>
              <a:t> </a:t>
            </a:r>
            <a:r>
              <a:rPr lang="en-US" dirty="0" err="1"/>
              <a:t>rubricom</a:t>
            </a:r>
            <a:r>
              <a:rPr lang="en-US" dirty="0"/>
              <a:t>. Oba se </a:t>
            </a:r>
            <a:r>
              <a:rPr lang="en-US" dirty="0" err="1"/>
              <a:t>mogu</a:t>
            </a:r>
            <a:r>
              <a:rPr lang="en-US" dirty="0"/>
              <a:t> </a:t>
            </a:r>
            <a:r>
              <a:rPr lang="en-US" dirty="0" err="1"/>
              <a:t>prilagoditi</a:t>
            </a:r>
            <a:r>
              <a:rPr lang="en-US" dirty="0"/>
              <a:t> </a:t>
            </a:r>
            <a:r>
              <a:rPr lang="en-US" dirty="0" err="1"/>
              <a:t>različitim</a:t>
            </a:r>
            <a:r>
              <a:rPr lang="en-US" dirty="0"/>
              <a:t> </a:t>
            </a:r>
            <a:r>
              <a:rPr lang="en-US" dirty="0" err="1"/>
              <a:t>okruženjima</a:t>
            </a:r>
            <a:r>
              <a:rPr lang="en-US" dirty="0"/>
              <a:t>.</a:t>
            </a:r>
          </a:p>
          <a:p>
            <a:pPr marL="0" lvl="0" indent="0" algn="l" rtl="0">
              <a:lnSpc>
                <a:spcPct val="100000"/>
              </a:lnSpc>
              <a:spcBef>
                <a:spcPts val="0"/>
              </a:spcBef>
              <a:spcAft>
                <a:spcPts val="0"/>
              </a:spcAft>
              <a:buClr>
                <a:schemeClr val="dk1"/>
              </a:buClr>
              <a:buSzPts val="1200"/>
              <a:buFont typeface="Arial"/>
              <a:buNone/>
            </a:pPr>
            <a:endParaRPr dirty="0"/>
          </a:p>
          <a:p>
            <a:pPr marL="457200" marR="0" lvl="0" indent="-228600" algn="l" rtl="0">
              <a:lnSpc>
                <a:spcPct val="100000"/>
              </a:lnSpc>
              <a:spcBef>
                <a:spcPts val="0"/>
              </a:spcBef>
              <a:spcAft>
                <a:spcPts val="0"/>
              </a:spcAft>
              <a:buSzPts val="1400"/>
              <a:buNone/>
            </a:pPr>
            <a:endParaRPr dirty="0"/>
          </a:p>
        </p:txBody>
      </p:sp>
      <p:sp>
        <p:nvSpPr>
          <p:cNvPr id="238" name="Google Shape;23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16</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dirty="0"/>
              <a:t>Iako CFP i CPR služe različitim svrhama, mogu se koristiti i zajedno za potpuniji proces evaluacije.</a:t>
            </a:r>
            <a:endParaRPr dirty="0"/>
          </a:p>
          <a:p>
            <a:pPr marL="0" lvl="0" indent="0" algn="l" rtl="0">
              <a:lnSpc>
                <a:spcPct val="100000"/>
              </a:lnSpc>
              <a:spcBef>
                <a:spcPts val="0"/>
              </a:spcBef>
              <a:spcAft>
                <a:spcPts val="0"/>
              </a:spcAft>
              <a:buSzPts val="1400"/>
              <a:buNone/>
            </a:pPr>
            <a:endParaRPr dirty="0"/>
          </a:p>
          <a:p>
            <a:pPr>
              <a:buFont typeface="Arial" panose="020B0604020202020204" pitchFamily="34" charset="0"/>
              <a:buChar char="•"/>
            </a:pPr>
            <a:r>
              <a:rPr lang="en-US" dirty="0"/>
              <a:t>CPR je </a:t>
            </a:r>
            <a:r>
              <a:rPr lang="en-US" dirty="0" err="1"/>
              <a:t>osobito</a:t>
            </a:r>
            <a:r>
              <a:rPr lang="en-US" dirty="0"/>
              <a:t> </a:t>
            </a:r>
            <a:r>
              <a:rPr lang="en-US" dirty="0" err="1"/>
              <a:t>prikladan</a:t>
            </a:r>
            <a:r>
              <a:rPr lang="en-US" dirty="0"/>
              <a:t> za </a:t>
            </a:r>
            <a:r>
              <a:rPr lang="en-US" dirty="0" err="1"/>
              <a:t>procjenu</a:t>
            </a:r>
            <a:r>
              <a:rPr lang="en-US" dirty="0"/>
              <a:t> </a:t>
            </a:r>
            <a:r>
              <a:rPr lang="en-US" dirty="0" err="1"/>
              <a:t>ishoda</a:t>
            </a:r>
            <a:r>
              <a:rPr lang="en-US" dirty="0"/>
              <a:t> </a:t>
            </a:r>
            <a:r>
              <a:rPr lang="en-US" dirty="0" err="1"/>
              <a:t>učenja</a:t>
            </a:r>
            <a:r>
              <a:rPr lang="en-US" dirty="0"/>
              <a:t> </a:t>
            </a:r>
            <a:r>
              <a:rPr lang="en-US" dirty="0" err="1"/>
              <a:t>koje</a:t>
            </a:r>
            <a:r>
              <a:rPr lang="en-US" dirty="0"/>
              <a:t> se </a:t>
            </a:r>
            <a:r>
              <a:rPr lang="en-US" dirty="0" err="1"/>
              <a:t>mogu</a:t>
            </a:r>
            <a:r>
              <a:rPr lang="en-US" dirty="0"/>
              <a:t> </a:t>
            </a:r>
            <a:r>
              <a:rPr lang="en-US" dirty="0" err="1"/>
              <a:t>kvantificirati</a:t>
            </a:r>
            <a:r>
              <a:rPr lang="en-US" dirty="0"/>
              <a:t> — </a:t>
            </a:r>
            <a:r>
              <a:rPr lang="en-US" dirty="0" err="1"/>
              <a:t>čak</a:t>
            </a:r>
            <a:r>
              <a:rPr lang="en-US" dirty="0"/>
              <a:t> </a:t>
            </a:r>
            <a:r>
              <a:rPr lang="en-US" dirty="0" err="1"/>
              <a:t>i</a:t>
            </a:r>
            <a:r>
              <a:rPr lang="en-US" dirty="0"/>
              <a:t> </a:t>
            </a:r>
            <a:r>
              <a:rPr lang="en-US" dirty="0" err="1"/>
              <a:t>ako</a:t>
            </a:r>
            <a:r>
              <a:rPr lang="en-US" dirty="0"/>
              <a:t> </a:t>
            </a:r>
            <a:r>
              <a:rPr lang="en-US" dirty="0" err="1"/>
              <a:t>scenarij</a:t>
            </a:r>
            <a:r>
              <a:rPr lang="en-US" dirty="0"/>
              <a:t> </a:t>
            </a:r>
            <a:r>
              <a:rPr lang="en-US" dirty="0" err="1"/>
              <a:t>nije</a:t>
            </a:r>
            <a:r>
              <a:rPr lang="en-US" dirty="0"/>
              <a:t> </a:t>
            </a:r>
            <a:r>
              <a:rPr lang="en-US" dirty="0" err="1"/>
              <a:t>strogo</a:t>
            </a:r>
            <a:r>
              <a:rPr lang="en-US" dirty="0"/>
              <a:t> </a:t>
            </a:r>
            <a:r>
              <a:rPr lang="en-US" dirty="0" err="1"/>
              <a:t>numerički</a:t>
            </a:r>
            <a:r>
              <a:rPr lang="en-US" dirty="0"/>
              <a:t>, </a:t>
            </a:r>
            <a:r>
              <a:rPr lang="en-US" dirty="0" err="1"/>
              <a:t>ako</a:t>
            </a:r>
            <a:r>
              <a:rPr lang="en-US" dirty="0"/>
              <a:t> se </a:t>
            </a:r>
            <a:r>
              <a:rPr lang="en-US" dirty="0" err="1"/>
              <a:t>njegovi</a:t>
            </a:r>
            <a:r>
              <a:rPr lang="en-US" dirty="0"/>
              <a:t> </a:t>
            </a:r>
            <a:r>
              <a:rPr lang="en-US" dirty="0" err="1"/>
              <a:t>aspekti</a:t>
            </a:r>
            <a:r>
              <a:rPr lang="en-US" dirty="0"/>
              <a:t> </a:t>
            </a:r>
            <a:r>
              <a:rPr lang="en-US" dirty="0" err="1"/>
              <a:t>mogu</a:t>
            </a:r>
            <a:r>
              <a:rPr lang="en-US" dirty="0"/>
              <a:t> </a:t>
            </a:r>
            <a:r>
              <a:rPr lang="en-US" dirty="0" err="1"/>
              <a:t>ocjenjivati</a:t>
            </a:r>
            <a:r>
              <a:rPr lang="en-US" dirty="0"/>
              <a:t> </a:t>
            </a:r>
            <a:r>
              <a:rPr lang="en-US" dirty="0" err="1"/>
              <a:t>na</a:t>
            </a:r>
            <a:r>
              <a:rPr lang="en-US" dirty="0"/>
              <a:t> </a:t>
            </a:r>
            <a:r>
              <a:rPr lang="en-US" dirty="0" err="1"/>
              <a:t>skali</a:t>
            </a:r>
            <a:r>
              <a:rPr lang="en-US" dirty="0"/>
              <a:t>, CPR je </a:t>
            </a:r>
            <a:r>
              <a:rPr lang="en-US" dirty="0" err="1"/>
              <a:t>snažna</a:t>
            </a:r>
            <a:r>
              <a:rPr lang="en-US" dirty="0"/>
              <a:t> </a:t>
            </a:r>
            <a:r>
              <a:rPr lang="en-US" dirty="0" err="1"/>
              <a:t>opcija</a:t>
            </a:r>
            <a:r>
              <a:rPr lang="en-US" dirty="0"/>
              <a:t>. </a:t>
            </a:r>
            <a:r>
              <a:rPr lang="en-US" dirty="0" err="1"/>
              <a:t>Pruža</a:t>
            </a:r>
            <a:r>
              <a:rPr lang="en-US" dirty="0"/>
              <a:t> </a:t>
            </a:r>
            <a:r>
              <a:rPr lang="en-US" dirty="0" err="1"/>
              <a:t>dosljednost</a:t>
            </a:r>
            <a:r>
              <a:rPr lang="en-US" dirty="0"/>
              <a:t> </a:t>
            </a:r>
            <a:r>
              <a:rPr lang="en-US" dirty="0" err="1"/>
              <a:t>i</a:t>
            </a:r>
            <a:r>
              <a:rPr lang="en-US" dirty="0"/>
              <a:t> </a:t>
            </a:r>
            <a:r>
              <a:rPr lang="en-US" dirty="0" err="1"/>
              <a:t>objektivnost</a:t>
            </a:r>
            <a:r>
              <a:rPr lang="en-US" dirty="0"/>
              <a:t> </a:t>
            </a:r>
            <a:r>
              <a:rPr lang="en-US" dirty="0" err="1"/>
              <a:t>kroz</a:t>
            </a:r>
            <a:r>
              <a:rPr lang="en-US" dirty="0"/>
              <a:t> </a:t>
            </a:r>
            <a:r>
              <a:rPr lang="en-US" dirty="0" err="1"/>
              <a:t>vrednovanje</a:t>
            </a:r>
            <a:r>
              <a:rPr lang="en-US" dirty="0"/>
              <a:t> </a:t>
            </a:r>
            <a:r>
              <a:rPr lang="en-US" dirty="0" err="1"/>
              <a:t>temeljem</a:t>
            </a:r>
            <a:r>
              <a:rPr lang="en-US" dirty="0"/>
              <a:t> </a:t>
            </a:r>
            <a:r>
              <a:rPr lang="en-US" dirty="0" err="1"/>
              <a:t>rubrike</a:t>
            </a:r>
            <a:r>
              <a:rPr lang="en-US" dirty="0"/>
              <a:t>.</a:t>
            </a:r>
          </a:p>
          <a:p>
            <a:pPr>
              <a:buFont typeface="Arial" panose="020B0604020202020204" pitchFamily="34" charset="0"/>
              <a:buChar char="•"/>
            </a:pPr>
            <a:r>
              <a:rPr lang="en-US" dirty="0"/>
              <a:t>S </a:t>
            </a:r>
            <a:r>
              <a:rPr lang="en-US" dirty="0" err="1"/>
              <a:t>druge</a:t>
            </a:r>
            <a:r>
              <a:rPr lang="en-US" dirty="0"/>
              <a:t> </a:t>
            </a:r>
            <a:r>
              <a:rPr lang="en-US" dirty="0" err="1"/>
              <a:t>strane</a:t>
            </a:r>
            <a:r>
              <a:rPr lang="en-US" dirty="0"/>
              <a:t>, CFP je </a:t>
            </a:r>
            <a:r>
              <a:rPr lang="en-US" dirty="0" err="1"/>
              <a:t>idealan</a:t>
            </a:r>
            <a:r>
              <a:rPr lang="en-US" dirty="0"/>
              <a:t> za </a:t>
            </a:r>
            <a:r>
              <a:rPr lang="en-US" dirty="0" err="1"/>
              <a:t>procjenu</a:t>
            </a:r>
            <a:r>
              <a:rPr lang="en-US" dirty="0"/>
              <a:t> </a:t>
            </a:r>
            <a:r>
              <a:rPr lang="en-US" dirty="0" err="1"/>
              <a:t>kvalitativnijih</a:t>
            </a:r>
            <a:r>
              <a:rPr lang="en-US" dirty="0"/>
              <a:t> </a:t>
            </a:r>
            <a:r>
              <a:rPr lang="en-US" dirty="0" err="1"/>
              <a:t>aspekata</a:t>
            </a:r>
            <a:r>
              <a:rPr lang="en-US" dirty="0"/>
              <a:t> — </a:t>
            </a:r>
            <a:r>
              <a:rPr lang="en-US" dirty="0" err="1"/>
              <a:t>poput</a:t>
            </a:r>
            <a:r>
              <a:rPr lang="en-US" dirty="0"/>
              <a:t> </a:t>
            </a:r>
            <a:r>
              <a:rPr lang="en-US" dirty="0" err="1"/>
              <a:t>nastavnih</a:t>
            </a:r>
            <a:r>
              <a:rPr lang="en-US" dirty="0"/>
              <a:t> </a:t>
            </a:r>
            <a:r>
              <a:rPr lang="en-US" dirty="0" err="1"/>
              <a:t>strategija</a:t>
            </a:r>
            <a:r>
              <a:rPr lang="en-US" dirty="0"/>
              <a:t>, </a:t>
            </a:r>
            <a:r>
              <a:rPr lang="en-US" dirty="0" err="1"/>
              <a:t>rodne</a:t>
            </a:r>
            <a:r>
              <a:rPr lang="en-US" dirty="0"/>
              <a:t> </a:t>
            </a:r>
            <a:r>
              <a:rPr lang="en-US" dirty="0" err="1"/>
              <a:t>uključenosti</a:t>
            </a:r>
            <a:r>
              <a:rPr lang="en-US" dirty="0"/>
              <a:t> </a:t>
            </a:r>
            <a:r>
              <a:rPr lang="en-US" dirty="0" err="1"/>
              <a:t>i</a:t>
            </a:r>
            <a:r>
              <a:rPr lang="en-US" dirty="0"/>
              <a:t> </a:t>
            </a:r>
            <a:r>
              <a:rPr lang="en-US" dirty="0" err="1"/>
              <a:t>angažmana</a:t>
            </a:r>
            <a:r>
              <a:rPr lang="en-US" dirty="0"/>
              <a:t> </a:t>
            </a:r>
            <a:r>
              <a:rPr lang="en-US" dirty="0" err="1"/>
              <a:t>učenika</a:t>
            </a:r>
            <a:r>
              <a:rPr lang="en-US" dirty="0"/>
              <a:t>. </a:t>
            </a:r>
            <a:r>
              <a:rPr lang="en-US" dirty="0" err="1"/>
              <a:t>Potiče</a:t>
            </a:r>
            <a:r>
              <a:rPr lang="en-US" dirty="0"/>
              <a:t> </a:t>
            </a:r>
            <a:r>
              <a:rPr lang="en-US" dirty="0" err="1"/>
              <a:t>otvoreni</a:t>
            </a:r>
            <a:r>
              <a:rPr lang="en-US" dirty="0"/>
              <a:t> </a:t>
            </a:r>
            <a:r>
              <a:rPr lang="en-US" dirty="0" err="1"/>
              <a:t>dijalog</a:t>
            </a:r>
            <a:r>
              <a:rPr lang="en-US" dirty="0"/>
              <a:t> </a:t>
            </a:r>
            <a:r>
              <a:rPr lang="en-US" dirty="0" err="1"/>
              <a:t>i</a:t>
            </a:r>
            <a:r>
              <a:rPr lang="en-US" dirty="0"/>
              <a:t> </a:t>
            </a:r>
            <a:r>
              <a:rPr lang="en-US" dirty="0" err="1"/>
              <a:t>refleksiju</a:t>
            </a:r>
            <a:r>
              <a:rPr lang="en-US" dirty="0"/>
              <a:t> </a:t>
            </a:r>
            <a:r>
              <a:rPr lang="en-US" dirty="0" err="1"/>
              <a:t>među</a:t>
            </a:r>
            <a:r>
              <a:rPr lang="en-US" dirty="0"/>
              <a:t> </a:t>
            </a:r>
            <a:r>
              <a:rPr lang="en-US" dirty="0" err="1"/>
              <a:t>kolegama</a:t>
            </a:r>
            <a:r>
              <a:rPr lang="en-US" dirty="0"/>
              <a:t>, </a:t>
            </a:r>
            <a:r>
              <a:rPr lang="en-US" dirty="0" err="1"/>
              <a:t>posebno</a:t>
            </a:r>
            <a:r>
              <a:rPr lang="en-US" dirty="0"/>
              <a:t> </a:t>
            </a:r>
            <a:r>
              <a:rPr lang="en-US" dirty="0" err="1"/>
              <a:t>pri</a:t>
            </a:r>
            <a:r>
              <a:rPr lang="en-US" dirty="0"/>
              <a:t> </a:t>
            </a:r>
            <a:r>
              <a:rPr lang="en-US" dirty="0" err="1"/>
              <a:t>evaluaciji</a:t>
            </a:r>
            <a:r>
              <a:rPr lang="en-US" dirty="0"/>
              <a:t> </a:t>
            </a:r>
            <a:r>
              <a:rPr lang="en-US" dirty="0" err="1"/>
              <a:t>teško</a:t>
            </a:r>
            <a:r>
              <a:rPr lang="en-US" dirty="0"/>
              <a:t> </a:t>
            </a:r>
            <a:r>
              <a:rPr lang="en-US" dirty="0" err="1"/>
              <a:t>mjerljivih</a:t>
            </a:r>
            <a:r>
              <a:rPr lang="en-US" dirty="0"/>
              <a:t> </a:t>
            </a:r>
            <a:r>
              <a:rPr lang="en-US" dirty="0" err="1"/>
              <a:t>elemenata</a:t>
            </a:r>
            <a:r>
              <a:rPr lang="en-US" dirty="0"/>
              <a:t>.</a:t>
            </a:r>
          </a:p>
          <a:p>
            <a:pPr>
              <a:buFont typeface="Arial" panose="020B0604020202020204" pitchFamily="34" charset="0"/>
              <a:buChar char="•"/>
            </a:pPr>
            <a:r>
              <a:rPr lang="en-US" dirty="0" err="1"/>
              <a:t>Ključno</a:t>
            </a:r>
            <a:r>
              <a:rPr lang="en-US" dirty="0"/>
              <a:t> je </a:t>
            </a:r>
            <a:r>
              <a:rPr lang="en-US" dirty="0" err="1"/>
              <a:t>prepoznati</a:t>
            </a:r>
            <a:r>
              <a:rPr lang="en-US" dirty="0"/>
              <a:t> </a:t>
            </a:r>
            <a:r>
              <a:rPr lang="en-US" dirty="0" err="1"/>
              <a:t>kada</a:t>
            </a:r>
            <a:r>
              <a:rPr lang="en-US" dirty="0"/>
              <a:t> je </a:t>
            </a:r>
            <a:r>
              <a:rPr lang="en-US" dirty="0" err="1"/>
              <a:t>koja</a:t>
            </a:r>
            <a:r>
              <a:rPr lang="en-US" dirty="0"/>
              <a:t> </a:t>
            </a:r>
            <a:r>
              <a:rPr lang="en-US" dirty="0" err="1"/>
              <a:t>metoda</a:t>
            </a:r>
            <a:r>
              <a:rPr lang="en-US" dirty="0"/>
              <a:t> </a:t>
            </a:r>
            <a:r>
              <a:rPr lang="en-US" dirty="0" err="1"/>
              <a:t>najprikladnija</a:t>
            </a:r>
            <a:r>
              <a:rPr lang="en-US" dirty="0"/>
              <a:t>. Ako </a:t>
            </a:r>
            <a:r>
              <a:rPr lang="en-US" dirty="0" err="1"/>
              <a:t>vaš</a:t>
            </a:r>
            <a:r>
              <a:rPr lang="en-US" dirty="0"/>
              <a:t> </a:t>
            </a:r>
            <a:r>
              <a:rPr lang="en-US" dirty="0" err="1"/>
              <a:t>scenarij</a:t>
            </a:r>
            <a:r>
              <a:rPr lang="en-US" dirty="0"/>
              <a:t> </a:t>
            </a:r>
            <a:r>
              <a:rPr lang="en-US" dirty="0" err="1"/>
              <a:t>učenja</a:t>
            </a:r>
            <a:r>
              <a:rPr lang="en-US" dirty="0"/>
              <a:t> </a:t>
            </a:r>
            <a:r>
              <a:rPr lang="en-US" dirty="0" err="1"/>
              <a:t>može</a:t>
            </a:r>
            <a:r>
              <a:rPr lang="en-US" dirty="0"/>
              <a:t> </a:t>
            </a:r>
            <a:r>
              <a:rPr lang="en-US" dirty="0" err="1"/>
              <a:t>imati</a:t>
            </a:r>
            <a:r>
              <a:rPr lang="en-US" dirty="0"/>
              <a:t> </a:t>
            </a:r>
            <a:r>
              <a:rPr lang="en-US" dirty="0" err="1"/>
              <a:t>koristi</a:t>
            </a:r>
            <a:r>
              <a:rPr lang="en-US" dirty="0"/>
              <a:t> </a:t>
            </a:r>
            <a:r>
              <a:rPr lang="en-US" dirty="0" err="1"/>
              <a:t>i</a:t>
            </a:r>
            <a:r>
              <a:rPr lang="en-US" dirty="0"/>
              <a:t> od </a:t>
            </a:r>
            <a:r>
              <a:rPr lang="en-US" dirty="0" err="1"/>
              <a:t>numeričke</a:t>
            </a:r>
            <a:r>
              <a:rPr lang="en-US" dirty="0"/>
              <a:t> </a:t>
            </a:r>
            <a:r>
              <a:rPr lang="en-US" dirty="0" err="1"/>
              <a:t>evaluacije</a:t>
            </a:r>
            <a:r>
              <a:rPr lang="en-US" dirty="0"/>
              <a:t> </a:t>
            </a:r>
            <a:r>
              <a:rPr lang="en-US" dirty="0" err="1"/>
              <a:t>i</a:t>
            </a:r>
            <a:r>
              <a:rPr lang="en-US" dirty="0"/>
              <a:t> od </a:t>
            </a:r>
            <a:r>
              <a:rPr lang="en-US" dirty="0" err="1"/>
              <a:t>reflektivne</a:t>
            </a:r>
            <a:r>
              <a:rPr lang="en-US" dirty="0"/>
              <a:t> </a:t>
            </a:r>
            <a:r>
              <a:rPr lang="en-US" dirty="0" err="1"/>
              <a:t>povratne</a:t>
            </a:r>
            <a:r>
              <a:rPr lang="en-US" dirty="0"/>
              <a:t> </a:t>
            </a:r>
            <a:r>
              <a:rPr lang="en-US" dirty="0" err="1"/>
              <a:t>informacije</a:t>
            </a:r>
            <a:r>
              <a:rPr lang="en-US" dirty="0"/>
              <a:t>, </a:t>
            </a:r>
            <a:r>
              <a:rPr lang="en-US" dirty="0" err="1"/>
              <a:t>kombinacija</a:t>
            </a:r>
            <a:r>
              <a:rPr lang="en-US" dirty="0"/>
              <a:t> CFP-a </a:t>
            </a:r>
            <a:r>
              <a:rPr lang="en-US" dirty="0" err="1"/>
              <a:t>i</a:t>
            </a:r>
            <a:r>
              <a:rPr lang="en-US" dirty="0"/>
              <a:t> CPR-a </a:t>
            </a:r>
            <a:r>
              <a:rPr lang="en-US" dirty="0" err="1"/>
              <a:t>može</a:t>
            </a:r>
            <a:r>
              <a:rPr lang="en-US" dirty="0"/>
              <a:t> </a:t>
            </a:r>
            <a:r>
              <a:rPr lang="en-US" dirty="0" err="1"/>
              <a:t>donijeti</a:t>
            </a:r>
            <a:r>
              <a:rPr lang="en-US" dirty="0"/>
              <a:t> </a:t>
            </a:r>
            <a:r>
              <a:rPr lang="en-US" dirty="0" err="1"/>
              <a:t>dublji</a:t>
            </a:r>
            <a:r>
              <a:rPr lang="en-US" dirty="0"/>
              <a:t> </a:t>
            </a:r>
            <a:r>
              <a:rPr lang="en-US" dirty="0" err="1"/>
              <a:t>uvid</a:t>
            </a:r>
            <a:r>
              <a:rPr lang="en-US" dirty="0"/>
              <a:t>. Tako </a:t>
            </a:r>
            <a:r>
              <a:rPr lang="en-US" dirty="0" err="1"/>
              <a:t>dobivate</a:t>
            </a:r>
            <a:r>
              <a:rPr lang="en-US" dirty="0"/>
              <a:t> </a:t>
            </a:r>
            <a:r>
              <a:rPr lang="en-US" dirty="0" err="1"/>
              <a:t>i</a:t>
            </a:r>
            <a:r>
              <a:rPr lang="en-US" dirty="0"/>
              <a:t> </a:t>
            </a:r>
            <a:r>
              <a:rPr lang="en-US" dirty="0" err="1"/>
              <a:t>strukturirano</a:t>
            </a:r>
            <a:r>
              <a:rPr lang="en-US" dirty="0"/>
              <a:t> </a:t>
            </a:r>
            <a:r>
              <a:rPr lang="en-US" dirty="0" err="1"/>
              <a:t>ocjenjivanje</a:t>
            </a:r>
            <a:r>
              <a:rPr lang="en-US" dirty="0"/>
              <a:t> </a:t>
            </a:r>
            <a:r>
              <a:rPr lang="en-US" dirty="0" err="1"/>
              <a:t>i</a:t>
            </a:r>
            <a:r>
              <a:rPr lang="en-US" dirty="0"/>
              <a:t> </a:t>
            </a:r>
            <a:r>
              <a:rPr lang="en-US" dirty="0" err="1"/>
              <a:t>profesionalnu</a:t>
            </a:r>
            <a:r>
              <a:rPr lang="en-US" dirty="0"/>
              <a:t> </a:t>
            </a:r>
            <a:r>
              <a:rPr lang="en-US" dirty="0" err="1"/>
              <a:t>refleksiju</a:t>
            </a:r>
            <a:r>
              <a:rPr lang="en-US" dirty="0"/>
              <a:t>, </a:t>
            </a:r>
            <a:r>
              <a:rPr lang="en-US" dirty="0" err="1"/>
              <a:t>što</a:t>
            </a:r>
            <a:r>
              <a:rPr lang="en-US" dirty="0"/>
              <a:t> </a:t>
            </a:r>
            <a:r>
              <a:rPr lang="en-US" dirty="0" err="1"/>
              <a:t>rezultira</a:t>
            </a:r>
            <a:r>
              <a:rPr lang="en-US" dirty="0"/>
              <a:t> </a:t>
            </a:r>
            <a:r>
              <a:rPr lang="en-US" dirty="0" err="1"/>
              <a:t>značajnijom</a:t>
            </a:r>
            <a:r>
              <a:rPr lang="en-US" dirty="0"/>
              <a:t> </a:t>
            </a:r>
            <a:r>
              <a:rPr lang="en-US" dirty="0" err="1"/>
              <a:t>i</a:t>
            </a:r>
            <a:r>
              <a:rPr lang="en-US" dirty="0"/>
              <a:t> </a:t>
            </a:r>
            <a:r>
              <a:rPr lang="en-US" dirty="0" err="1"/>
              <a:t>zaokruženijom</a:t>
            </a:r>
            <a:r>
              <a:rPr lang="en-US" dirty="0"/>
              <a:t> </a:t>
            </a:r>
            <a:r>
              <a:rPr lang="en-US" dirty="0" err="1"/>
              <a:t>procjenom</a:t>
            </a:r>
            <a:r>
              <a:rPr lang="en-US" dirty="0"/>
              <a:t>.</a:t>
            </a:r>
          </a:p>
        </p:txBody>
      </p:sp>
      <p:sp>
        <p:nvSpPr>
          <p:cNvPr id="246" name="Google Shape;246;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dirty="0"/>
              <a:t>Glavni izazovi pri korištenju CFP-a i CPR-a su</a:t>
            </a:r>
            <a:endParaRPr dirty="0"/>
          </a:p>
          <a:p>
            <a:pPr marL="171450" lvl="0" indent="-171450" algn="l" rtl="0">
              <a:lnSpc>
                <a:spcPct val="100000"/>
              </a:lnSpc>
              <a:spcBef>
                <a:spcPts val="0"/>
              </a:spcBef>
              <a:spcAft>
                <a:spcPts val="0"/>
              </a:spcAft>
              <a:buSzPts val="1400"/>
              <a:buFont typeface="Arial"/>
              <a:buChar char="-"/>
            </a:pPr>
            <a:r>
              <a:rPr lang="hr" dirty="0"/>
              <a:t>vremenska ograničenja,</a:t>
            </a:r>
            <a:endParaRPr dirty="0"/>
          </a:p>
          <a:p>
            <a:pPr marL="171450" lvl="0" indent="-171450" algn="l" rtl="0">
              <a:lnSpc>
                <a:spcPct val="100000"/>
              </a:lnSpc>
              <a:spcBef>
                <a:spcPts val="0"/>
              </a:spcBef>
              <a:spcAft>
                <a:spcPts val="0"/>
              </a:spcAft>
              <a:buSzPts val="1400"/>
              <a:buFont typeface="Arial"/>
              <a:buChar char="-"/>
            </a:pPr>
            <a:r>
              <a:rPr lang="hr" dirty="0"/>
              <a:t>potreba za posrednikom u CFP-u i</a:t>
            </a:r>
            <a:endParaRPr dirty="0"/>
          </a:p>
          <a:p>
            <a:pPr marL="171450" lvl="0" indent="-171450" algn="l" rtl="0">
              <a:lnSpc>
                <a:spcPct val="100000"/>
              </a:lnSpc>
              <a:spcBef>
                <a:spcPts val="0"/>
              </a:spcBef>
              <a:spcAft>
                <a:spcPts val="0"/>
              </a:spcAft>
              <a:buSzPts val="1400"/>
              <a:buFont typeface="Arial"/>
              <a:buChar char="-"/>
            </a:pPr>
            <a:r>
              <a:rPr lang="hr" dirty="0"/>
              <a:t>točnost kalibracije u CPR-u.</a:t>
            </a:r>
            <a:endParaRPr dirty="0"/>
          </a:p>
          <a:p>
            <a:pPr marL="0" lvl="0" indent="0" algn="l" rtl="0">
              <a:lnSpc>
                <a:spcPct val="100000"/>
              </a:lnSpc>
              <a:spcBef>
                <a:spcPts val="0"/>
              </a:spcBef>
              <a:spcAft>
                <a:spcPts val="0"/>
              </a:spcAft>
              <a:buSzPts val="1400"/>
              <a:buFont typeface="Arial"/>
              <a:buNone/>
            </a:pPr>
            <a:endParaRPr dirty="0"/>
          </a:p>
          <a:p>
            <a:pPr marL="0" lvl="0" indent="0" algn="l" rtl="0">
              <a:lnSpc>
                <a:spcPct val="100000"/>
              </a:lnSpc>
              <a:spcBef>
                <a:spcPts val="0"/>
              </a:spcBef>
              <a:spcAft>
                <a:spcPts val="0"/>
              </a:spcAft>
              <a:buSzPts val="1400"/>
              <a:buFont typeface="Arial"/>
              <a:buNone/>
            </a:pPr>
            <a:r>
              <a:rPr lang="hr" dirty="0"/>
              <a:t>CFP zahtijeva pažljivo tempiranje kako bi se osiguralo da svaka osoba ima prostora za prezentaciju i refleksiju, dok voditelj igra ključnu ulogu u upravljanju procesom. U CPR-u je ključno da sudionici dosljedno primjenjuju rubriku - stoga su kalibracija i vrijeme za raspravu o razlikama u vrednovanju ključni. Oba protokola su moćna, ali za učinkovitu provedbu potrebno je planiranje, obuka i predanost.</a:t>
            </a:r>
            <a:endParaRPr dirty="0"/>
          </a:p>
        </p:txBody>
      </p:sp>
      <p:sp>
        <p:nvSpPr>
          <p:cNvPr id="255" name="Google Shape;255;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18</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hr"/>
              <a:t>Zastanimo na trenutak za razmišljanje. I CFP i CPR vam pomažu u stvaranju smislenijih i uključivijih lekcija. To su praktični alati koji potiču suradnju i profesionalni rast. Koje su vaše ključne zaključke od danas? Kako biste mogli integrirati ove metode u vlastiti rad?</a:t>
            </a:r>
            <a:endParaRPr/>
          </a:p>
        </p:txBody>
      </p:sp>
      <p:sp>
        <p:nvSpPr>
          <p:cNvPr id="262" name="Google Shape;262;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14" name="Google Shape;11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71" name="Google Shape;271;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20</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278" name="Google Shape;27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5" name="Google Shape;29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20" name="Google Shape;12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Clr>
                <a:schemeClr val="dk1"/>
              </a:buClr>
              <a:buSzPts val="1400"/>
              <a:buFont typeface="Arial"/>
              <a:buNone/>
            </a:pPr>
            <a:r>
              <a:rPr lang="hr"/>
              <a:t>Ova jedinica upoznaje učitelje s Protokolima za međusobno ocjenjivanje. Učitelji će detaljno steći znanje o Protokolu kritičkih prijatelja (CFP) i Kalibriranom međusobnom ocjenjivanju (CPR). Jedinica produbljuje ove metode, otkrivajući njihove mehanizme i primjenu. To znanje omogućuje učiteljima da razlikuju odgovarajuće protokole, razumiju njihove sličnosti i razlike. Paralelno s tim, učitelji će biti svjesni izazova koji se mogu pojaviti prilikom primjene ovih metoda. Štoviše, učitelji će moći primijeniti ove metode za procjenu vlastitih scenarija učenja, zasebno ili kombinirano. Konačno, učitelji će shvatiti važnost rotirajućih povratnih informacija i potrebu za suradničkom evaluacijom.</a:t>
            </a:r>
            <a:endParaRPr/>
          </a:p>
        </p:txBody>
      </p:sp>
      <p:sp>
        <p:nvSpPr>
          <p:cNvPr id="132" name="Google Shape;13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hr" dirty="0"/>
              <a:t>Protokoli vršnjačkog vrednovanja predstavljaju učinkovitu strategiju evaluacije. Kao što je prikazano na slici, cijeli ciklus strategije vrednovanja obuhvaća mnoge faze. Strategija evaluacije provodi se kako bi se prikupile povratne informacije. Zatim se povratne informacije analiziraju i identificiraju područja za poboljšanje. Konačno, vrše se izmjene i promjene. Ovaj se proces može slijediti u slučaju lekcije ili u slučaju pojedinačne jedinice učenja (scenarija učenja).</a:t>
            </a:r>
            <a:endParaRPr dirty="0"/>
          </a:p>
        </p:txBody>
      </p:sp>
      <p:sp>
        <p:nvSpPr>
          <p:cNvPr id="139" name="Google Shape;13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46" name="Google Shape;146;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85750" lvl="0" indent="-285750" algn="l" rtl="0">
              <a:lnSpc>
                <a:spcPct val="200000"/>
              </a:lnSpc>
              <a:spcBef>
                <a:spcPts val="0"/>
              </a:spcBef>
              <a:spcAft>
                <a:spcPts val="0"/>
              </a:spcAft>
              <a:buClr>
                <a:schemeClr val="dk1"/>
              </a:buClr>
              <a:buSzPts val="1200"/>
              <a:buFont typeface="Arial"/>
              <a:buChar char="•"/>
            </a:pPr>
            <a:r>
              <a:rPr lang="hr" dirty="0"/>
              <a:t>Vršnjačko vrednovanje nije samo 'davanje povratnih informacija' - to je strukturirani sustav prijenosa znanja. Iskorištava rotirajuće povratne informacije. Kritični prijatelj se nadovezuje na Schönovu 'refleksiju u akciji', dok Kalibrirana recenzija odražava način na koji stručnjaci obučavaju početnike za procjenu rada (Collins, 1989.). Oba se suprotstavljaju 'slijepoj točki stručnjaka' gdje učitelji previđaju prepreke kod učenika. Protokoli vršnjačkog vrednovanja temelje se na formativnoj procjeni (Black &amp; Wiliam, 1998.), koristeći povratne informacije vođene kriterijima. Njihova mehanika leži u evaluaciji vođenoj rubrikama. Budući da ishod evaluacije nije temeljen na nečijoj prosudbi, cijeli proces nije pristran, a proces evaluacije dodaje kvalitetu profinjenoj lekciji. U slučaju Kalibriranog vršnjačkog vrednovanja, kvaliteta profinjene lekcije također leži u činjenici da se procjena ne temelji na mišljenjima, već na kalibriranoj i strukturiranoj rubrici. </a:t>
            </a:r>
            <a:br>
              <a:rPr lang="en-US" dirty="0"/>
            </a:br>
            <a:br>
              <a:rPr lang="en-US" dirty="0"/>
            </a:br>
            <a:r>
              <a:rPr lang="hr" dirty="0"/>
              <a:t>U ovom modulu fokusiramo se na:</a:t>
            </a:r>
            <a:endParaRPr dirty="0"/>
          </a:p>
          <a:p>
            <a:pPr marL="285750" lvl="0" indent="-285750" algn="l" rtl="0">
              <a:lnSpc>
                <a:spcPct val="200000"/>
              </a:lnSpc>
              <a:spcBef>
                <a:spcPts val="0"/>
              </a:spcBef>
              <a:spcAft>
                <a:spcPts val="0"/>
              </a:spcAft>
              <a:buClr>
                <a:schemeClr val="dk1"/>
              </a:buClr>
              <a:buSzPts val="1200"/>
              <a:buFont typeface="Arial"/>
              <a:buChar char="•"/>
            </a:pPr>
            <a:r>
              <a:rPr lang="en-US" sz="1200" i="1" dirty="0">
                <a:solidFill>
                  <a:schemeClr val="dk1"/>
                </a:solidFill>
                <a:latin typeface="Calibri"/>
                <a:ea typeface="Calibri"/>
                <a:cs typeface="Calibri"/>
                <a:sym typeface="Calibri"/>
              </a:rPr>
              <a:t>M</a:t>
            </a:r>
            <a:r>
              <a:rPr lang="hr" sz="1200" i="1" dirty="0">
                <a:solidFill>
                  <a:schemeClr val="dk1"/>
                </a:solidFill>
                <a:latin typeface="Calibri"/>
                <a:ea typeface="Calibri"/>
                <a:cs typeface="Calibri"/>
                <a:sym typeface="Calibri"/>
              </a:rPr>
              <a:t>etodu kritičnog prijatelja </a:t>
            </a:r>
            <a:r>
              <a:rPr lang="hr" sz="1200" dirty="0">
                <a:solidFill>
                  <a:schemeClr val="dk1"/>
                </a:solidFill>
                <a:latin typeface="Calibri"/>
                <a:ea typeface="Calibri"/>
                <a:cs typeface="Calibri"/>
                <a:sym typeface="Calibri"/>
              </a:rPr>
              <a:t>(CFP) koji se temelji na Schönovoj „refleksiji u akciji“.</a:t>
            </a:r>
            <a:endParaRPr dirty="0"/>
          </a:p>
          <a:p>
            <a:pPr marL="285750" lvl="0" indent="-285750" algn="l" rtl="0">
              <a:lnSpc>
                <a:spcPct val="200000"/>
              </a:lnSpc>
              <a:spcBef>
                <a:spcPts val="0"/>
              </a:spcBef>
              <a:spcAft>
                <a:spcPts val="0"/>
              </a:spcAft>
              <a:buClr>
                <a:schemeClr val="dk1"/>
              </a:buClr>
              <a:buSzPts val="1200"/>
              <a:buFont typeface="Arial"/>
              <a:buChar char="•"/>
            </a:pPr>
            <a:r>
              <a:rPr lang="hr" dirty="0"/>
              <a:t>Kalibrirano vršnjačko vrednovanje (CPR) </a:t>
            </a:r>
            <a:r>
              <a:rPr lang="hr" sz="1200" dirty="0">
                <a:solidFill>
                  <a:schemeClr val="dk1"/>
                </a:solidFill>
                <a:latin typeface="Calibri"/>
                <a:ea typeface="Calibri"/>
                <a:cs typeface="Calibri"/>
                <a:sym typeface="Calibri"/>
              </a:rPr>
              <a:t>koje odražava evaluaciju stručnjaka i početnika (Collins, 1989.) i osigurava kvalitetu kroz strukturiranu procjenu temeljenu na rubrikama, a ne osobna mišljenja.</a:t>
            </a:r>
            <a:endParaRPr dirty="0"/>
          </a:p>
          <a:p>
            <a:pPr marL="285750" lvl="0" indent="-209550" algn="l" rtl="0">
              <a:lnSpc>
                <a:spcPct val="200000"/>
              </a:lnSpc>
              <a:spcBef>
                <a:spcPts val="0"/>
              </a:spcBef>
              <a:spcAft>
                <a:spcPts val="0"/>
              </a:spcAft>
              <a:buClr>
                <a:schemeClr val="dk1"/>
              </a:buClr>
              <a:buSzPts val="1200"/>
              <a:buFont typeface="Arial"/>
              <a:buNone/>
            </a:pPr>
            <a:endParaRPr dirty="0"/>
          </a:p>
          <a:p>
            <a:pPr marL="0" lvl="0" indent="0" algn="l" rtl="0">
              <a:lnSpc>
                <a:spcPct val="100000"/>
              </a:lnSpc>
              <a:spcBef>
                <a:spcPts val="0"/>
              </a:spcBef>
              <a:spcAft>
                <a:spcPts val="0"/>
              </a:spcAft>
              <a:buSzPts val="1400"/>
              <a:buNone/>
            </a:pPr>
            <a:endParaRPr dirty="0"/>
          </a:p>
        </p:txBody>
      </p:sp>
      <p:sp>
        <p:nvSpPr>
          <p:cNvPr id="154" name="Google Shape;15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hr" dirty="0"/>
              <a:t>Pogledajte video o Protokolu kritičnih prijatelja i raspravite sljedeće:</a:t>
            </a:r>
            <a:endParaRPr dirty="0"/>
          </a:p>
          <a:p>
            <a:pPr marL="0" marR="0" lvl="0" indent="0" algn="l" rtl="0">
              <a:lnSpc>
                <a:spcPct val="100000"/>
              </a:lnSpc>
              <a:spcBef>
                <a:spcPts val="0"/>
              </a:spcBef>
              <a:spcAft>
                <a:spcPts val="0"/>
              </a:spcAft>
              <a:buClr>
                <a:srgbClr val="000000"/>
              </a:buClr>
              <a:buSzPts val="1400"/>
              <a:buFont typeface="Arial"/>
              <a:buNone/>
            </a:pPr>
            <a:br>
              <a:rPr lang="en-US" dirty="0"/>
            </a:br>
            <a:r>
              <a:rPr lang="hr" dirty="0"/>
              <a:t>Objasnite </a:t>
            </a:r>
            <a:r>
              <a:rPr lang="hr" b="1" dirty="0"/>
              <a:t>tri uloge </a:t>
            </a:r>
            <a:r>
              <a:rPr lang="hr" dirty="0"/>
              <a:t>u procesu Kritičnih prijatelja:</a:t>
            </a:r>
            <a:endParaRPr dirty="0"/>
          </a:p>
          <a:p>
            <a:pPr marL="0" marR="0" lvl="0" indent="0" algn="l" rtl="0">
              <a:lnSpc>
                <a:spcPct val="100000"/>
              </a:lnSpc>
              <a:spcBef>
                <a:spcPts val="0"/>
              </a:spcBef>
              <a:spcAft>
                <a:spcPts val="0"/>
              </a:spcAft>
              <a:buClr>
                <a:srgbClr val="000000"/>
              </a:buClr>
              <a:buSzPts val="1400"/>
              <a:buFont typeface="Arial"/>
              <a:buNone/>
            </a:pPr>
            <a:endParaRPr b="1" dirty="0"/>
          </a:p>
          <a:p>
            <a:pPr marL="0" marR="0" lvl="0" indent="0" algn="l" rtl="0">
              <a:lnSpc>
                <a:spcPct val="100000"/>
              </a:lnSpc>
              <a:spcBef>
                <a:spcPts val="0"/>
              </a:spcBef>
              <a:spcAft>
                <a:spcPts val="0"/>
              </a:spcAft>
              <a:buClr>
                <a:srgbClr val="000000"/>
              </a:buClr>
              <a:buSzPts val="1400"/>
              <a:buFont typeface="Arial"/>
              <a:buNone/>
            </a:pPr>
            <a:r>
              <a:rPr lang="hr-HR" b="1" dirty="0"/>
              <a:t>Izlagač</a:t>
            </a:r>
            <a:endParaRPr dirty="0"/>
          </a:p>
          <a:p>
            <a:pPr marL="457200" lvl="0" indent="-228600" algn="l" rtl="0">
              <a:lnSpc>
                <a:spcPct val="100000"/>
              </a:lnSpc>
              <a:spcBef>
                <a:spcPts val="0"/>
              </a:spcBef>
              <a:spcAft>
                <a:spcPts val="0"/>
              </a:spcAft>
              <a:buSzPts val="1400"/>
              <a:buFont typeface="Arial"/>
              <a:buChar char="•"/>
            </a:pPr>
            <a:r>
              <a:rPr lang="hr" dirty="0"/>
              <a:t>Izlagač predstavlja svoj rad i jasno objašnjava o čemu treba dobiti povratne informacije.</a:t>
            </a:r>
            <a:endParaRPr dirty="0"/>
          </a:p>
          <a:p>
            <a:pPr marL="457200" lvl="0" indent="-228600" algn="l" rtl="0">
              <a:lnSpc>
                <a:spcPct val="100000"/>
              </a:lnSpc>
              <a:spcBef>
                <a:spcPts val="0"/>
              </a:spcBef>
              <a:spcAft>
                <a:spcPts val="0"/>
              </a:spcAft>
              <a:buSzPts val="1400"/>
              <a:buFont typeface="Arial"/>
              <a:buChar char="•"/>
            </a:pPr>
            <a:r>
              <a:rPr lang="hr" dirty="0"/>
              <a:t>Nakon toga, ne govore tijekom rasprave. Sjede izvan grupe, pažljivo slušaju i zapisuju. Ne gledaju govornike niti odgovaraju - samo slušaju.</a:t>
            </a:r>
            <a:endParaRPr dirty="0"/>
          </a:p>
          <a:p>
            <a:pPr marL="457200" lvl="0" indent="-228600" algn="l" rtl="0">
              <a:lnSpc>
                <a:spcPct val="100000"/>
              </a:lnSpc>
              <a:spcBef>
                <a:spcPts val="0"/>
              </a:spcBef>
              <a:spcAft>
                <a:spcPts val="0"/>
              </a:spcAft>
              <a:buSzPts val="1400"/>
              <a:buFont typeface="Arial"/>
              <a:buChar char="•"/>
            </a:pPr>
            <a:r>
              <a:rPr lang="hr" dirty="0"/>
              <a:t>Nakon toga, dijele koje su im povratne informacije bile korisne.</a:t>
            </a:r>
            <a:endParaRPr dirty="0"/>
          </a:p>
          <a:p>
            <a:pPr marL="457200" lvl="0" indent="-228600" algn="l" rtl="0">
              <a:lnSpc>
                <a:spcPct val="100000"/>
              </a:lnSpc>
              <a:spcBef>
                <a:spcPts val="0"/>
              </a:spcBef>
              <a:spcAft>
                <a:spcPts val="0"/>
              </a:spcAft>
              <a:buSzPts val="1400"/>
              <a:buNone/>
            </a:pPr>
            <a:endParaRPr b="1" dirty="0"/>
          </a:p>
          <a:p>
            <a:pPr marL="457200" lvl="0" indent="-228600" algn="l" rtl="0">
              <a:lnSpc>
                <a:spcPct val="100000"/>
              </a:lnSpc>
              <a:spcBef>
                <a:spcPts val="0"/>
              </a:spcBef>
              <a:spcAft>
                <a:spcPts val="0"/>
              </a:spcAft>
              <a:buSzPts val="1400"/>
              <a:buNone/>
            </a:pPr>
            <a:r>
              <a:rPr lang="hr" b="1" dirty="0"/>
              <a:t>Diskutanti (Kritični prijatelji)</a:t>
            </a:r>
            <a:endParaRPr dirty="0"/>
          </a:p>
          <a:p>
            <a:pPr marL="400050" lvl="0" indent="-171450" algn="l" rtl="0">
              <a:lnSpc>
                <a:spcPct val="100000"/>
              </a:lnSpc>
              <a:spcBef>
                <a:spcPts val="0"/>
              </a:spcBef>
              <a:spcAft>
                <a:spcPts val="0"/>
              </a:spcAft>
              <a:buSzPts val="1400"/>
              <a:buFont typeface="Arial"/>
              <a:buChar char="•"/>
            </a:pPr>
            <a:r>
              <a:rPr lang="hr" dirty="0"/>
              <a:t>Diskutanti daju povratne informacije kako bi pomogli izlagaču.</a:t>
            </a:r>
            <a:endParaRPr dirty="0"/>
          </a:p>
          <a:p>
            <a:pPr marL="400050" lvl="0" indent="-171450" algn="l" rtl="0">
              <a:lnSpc>
                <a:spcPct val="100000"/>
              </a:lnSpc>
              <a:spcBef>
                <a:spcPts val="0"/>
              </a:spcBef>
              <a:spcAft>
                <a:spcPts val="0"/>
              </a:spcAft>
              <a:buSzPts val="1400"/>
              <a:buFont typeface="Arial"/>
              <a:buChar char="•"/>
            </a:pPr>
            <a:r>
              <a:rPr lang="hr" dirty="0"/>
              <a:t>Kažu što im se svidjelo ( </a:t>
            </a:r>
            <a:r>
              <a:rPr lang="hr" i="1" dirty="0"/>
              <a:t>tople povratne informacije </a:t>
            </a:r>
            <a:r>
              <a:rPr lang="hr" dirty="0"/>
              <a:t>) i što bi se moglo poboljšati (</a:t>
            </a:r>
            <a:r>
              <a:rPr lang="hr" i="1" dirty="0"/>
              <a:t>hladne povratne informacije </a:t>
            </a:r>
            <a:r>
              <a:rPr lang="hr" dirty="0"/>
              <a:t>).</a:t>
            </a:r>
            <a:endParaRPr dirty="0"/>
          </a:p>
          <a:p>
            <a:pPr marL="400050" lvl="0" indent="-171450" algn="l" rtl="0">
              <a:lnSpc>
                <a:spcPct val="100000"/>
              </a:lnSpc>
              <a:spcBef>
                <a:spcPts val="0"/>
              </a:spcBef>
              <a:spcAft>
                <a:spcPts val="0"/>
              </a:spcAft>
              <a:buSzPts val="1400"/>
              <a:buFont typeface="Arial"/>
              <a:buChar char="•"/>
            </a:pPr>
            <a:r>
              <a:rPr lang="hr" dirty="0"/>
              <a:t>Koriste ljubazan ton pun poštovanja te nude korisne prijedloge.</a:t>
            </a:r>
            <a:endParaRPr dirty="0"/>
          </a:p>
          <a:p>
            <a:pPr marL="228600" lvl="0" indent="0" algn="l" rtl="0">
              <a:lnSpc>
                <a:spcPct val="100000"/>
              </a:lnSpc>
              <a:spcBef>
                <a:spcPts val="0"/>
              </a:spcBef>
              <a:spcAft>
                <a:spcPts val="0"/>
              </a:spcAft>
              <a:buSzPts val="1400"/>
              <a:buFont typeface="Arial"/>
              <a:buNone/>
            </a:pPr>
            <a:endParaRPr dirty="0"/>
          </a:p>
          <a:p>
            <a:pPr marL="228600" lvl="0" indent="0" algn="l" rtl="0">
              <a:lnSpc>
                <a:spcPct val="100000"/>
              </a:lnSpc>
              <a:spcBef>
                <a:spcPts val="0"/>
              </a:spcBef>
              <a:spcAft>
                <a:spcPts val="0"/>
              </a:spcAft>
              <a:buSzPts val="1400"/>
              <a:buFont typeface="Arial"/>
              <a:buNone/>
            </a:pPr>
            <a:r>
              <a:rPr lang="hr-HR" b="1" dirty="0"/>
              <a:t>Voditelj</a:t>
            </a:r>
            <a:endParaRPr dirty="0"/>
          </a:p>
          <a:p>
            <a:pPr marL="457200" lvl="0" indent="-228600" algn="l" rtl="0">
              <a:lnSpc>
                <a:spcPct val="100000"/>
              </a:lnSpc>
              <a:spcBef>
                <a:spcPts val="0"/>
              </a:spcBef>
              <a:spcAft>
                <a:spcPts val="0"/>
              </a:spcAft>
              <a:buSzPts val="1400"/>
              <a:buFont typeface="Arial"/>
              <a:buChar char="•"/>
            </a:pPr>
            <a:r>
              <a:rPr lang="hr" dirty="0"/>
              <a:t>Započinje s ponavljanjem koraka aktivnosti, čak i ako ih svi znaju.</a:t>
            </a:r>
            <a:endParaRPr dirty="0"/>
          </a:p>
          <a:p>
            <a:pPr marL="457200" lvl="0" indent="-228600" algn="l" rtl="0">
              <a:lnSpc>
                <a:spcPct val="100000"/>
              </a:lnSpc>
              <a:spcBef>
                <a:spcPts val="0"/>
              </a:spcBef>
              <a:spcAft>
                <a:spcPts val="0"/>
              </a:spcAft>
              <a:buSzPts val="1400"/>
              <a:buFont typeface="Arial"/>
              <a:buChar char="•"/>
            </a:pPr>
            <a:r>
              <a:rPr lang="hr" dirty="0"/>
              <a:t>Postavljaju vremenska ograničenja i osiguravaju da ih se grupa pridržava.</a:t>
            </a:r>
            <a:endParaRPr dirty="0"/>
          </a:p>
          <a:p>
            <a:pPr marL="457200" lvl="0" indent="-228600" algn="l" rtl="0">
              <a:lnSpc>
                <a:spcPct val="100000"/>
              </a:lnSpc>
              <a:spcBef>
                <a:spcPts val="0"/>
              </a:spcBef>
              <a:spcAft>
                <a:spcPts val="0"/>
              </a:spcAft>
              <a:buSzPts val="1400"/>
              <a:buFont typeface="Arial"/>
              <a:buChar char="•"/>
            </a:pPr>
            <a:r>
              <a:rPr lang="hr" dirty="0"/>
              <a:t>Mogu sudjelovati u raspravi, ali i osigurati da i drugi dobiju priliku govoriti.</a:t>
            </a:r>
            <a:endParaRPr dirty="0"/>
          </a:p>
          <a:p>
            <a:pPr marL="457200" lvl="0" indent="-228600" algn="l" rtl="0">
              <a:lnSpc>
                <a:spcPct val="100000"/>
              </a:lnSpc>
              <a:spcBef>
                <a:spcPts val="0"/>
              </a:spcBef>
              <a:spcAft>
                <a:spcPts val="0"/>
              </a:spcAft>
              <a:buSzPts val="1400"/>
              <a:buFont typeface="Arial"/>
              <a:buChar char="•"/>
            </a:pPr>
            <a:r>
              <a:rPr lang="hr" dirty="0"/>
              <a:t>Podsjećaju sve da ostanu usredotočeni, daju pozitivne ( </a:t>
            </a:r>
            <a:r>
              <a:rPr lang="hr" i="1" dirty="0"/>
              <a:t>tople </a:t>
            </a:r>
            <a:r>
              <a:rPr lang="hr" dirty="0"/>
              <a:t>) i korisne kritičke ( </a:t>
            </a:r>
            <a:r>
              <a:rPr lang="hr" i="1" dirty="0"/>
              <a:t>hladne </a:t>
            </a:r>
            <a:r>
              <a:rPr lang="hr" dirty="0"/>
              <a:t>) povratne informacije te da se drže teme koju je voditelj odabrao.</a:t>
            </a:r>
            <a:endParaRPr dirty="0"/>
          </a:p>
          <a:p>
            <a:pPr marL="457200" lvl="0" indent="-228600" algn="l" rtl="0">
              <a:lnSpc>
                <a:spcPct val="100000"/>
              </a:lnSpc>
              <a:spcBef>
                <a:spcPts val="0"/>
              </a:spcBef>
              <a:spcAft>
                <a:spcPts val="0"/>
              </a:spcAft>
              <a:buSzPts val="1400"/>
              <a:buFont typeface="Arial"/>
              <a:buChar char="•"/>
            </a:pPr>
            <a:r>
              <a:rPr lang="hr" dirty="0"/>
              <a:t>Na kraju, voditelj vodi kratku refleksiju i osigurava da ona ostane usredotočena i da se ne pretvori u daljnju raspravu.</a:t>
            </a:r>
            <a:endParaRPr dirty="0"/>
          </a:p>
        </p:txBody>
      </p:sp>
      <p:sp>
        <p:nvSpPr>
          <p:cNvPr id="161" name="Google Shape;16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17" name="Google Shape;17;p23"/>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18" name="Google Shape;18;p23"/>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19" name="Google Shape;19;p23"/>
          <p:cNvSpPr/>
          <p:nvPr/>
        </p:nvSpPr>
        <p:spPr>
          <a:xfrm>
            <a:off x="1" y="2184266"/>
            <a:ext cx="310895" cy="1331189"/>
          </a:xfrm>
          <a:prstGeom prst="rect">
            <a:avLst/>
          </a:prstGeom>
          <a:solidFill>
            <a:srgbClr val="1BBC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21" name="Google Shape;21;p23"/>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2" name="Google Shape;22;p2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4" name="Google Shape;24;p23"/>
          <p:cNvSpPr/>
          <p:nvPr/>
        </p:nvSpPr>
        <p:spPr>
          <a:xfrm rot="-5400000" flipH="1">
            <a:off x="-507419" y="4140073"/>
            <a:ext cx="1331189" cy="316348"/>
          </a:xfrm>
          <a:prstGeom prst="rect">
            <a:avLst/>
          </a:prstGeom>
          <a:solidFill>
            <a:srgbClr val="1BBC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Κατακόρυφος τίτλος και Κείμενο" type="vertTitleAndTx">
  <p:cSld name="VERTICAL_TITLE_AND_VERTICAL_TEXT">
    <p:spTree>
      <p:nvGrpSpPr>
        <p:cNvPr id="1" name="Shape 73"/>
        <p:cNvGrpSpPr/>
        <p:nvPr/>
      </p:nvGrpSpPr>
      <p:grpSpPr>
        <a:xfrm>
          <a:off x="0" y="0"/>
          <a:ext cx="0" cy="0"/>
          <a:chOff x="0" y="0"/>
          <a:chExt cx="0" cy="0"/>
        </a:xfrm>
      </p:grpSpPr>
      <p:sp>
        <p:nvSpPr>
          <p:cNvPr id="74" name="Google Shape;74;p3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82"/>
        <p:cNvGrpSpPr/>
        <p:nvPr/>
      </p:nvGrpSpPr>
      <p:grpSpPr>
        <a:xfrm>
          <a:off x="0" y="0"/>
          <a:ext cx="0" cy="0"/>
          <a:chOff x="0" y="0"/>
          <a:chExt cx="0" cy="0"/>
        </a:xfrm>
      </p:grpSpPr>
      <p:sp>
        <p:nvSpPr>
          <p:cNvPr id="83" name="Google Shape;83;p2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2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86"/>
        <p:cNvGrpSpPr/>
        <p:nvPr/>
      </p:nvGrpSpPr>
      <p:grpSpPr>
        <a:xfrm>
          <a:off x="0" y="0"/>
          <a:ext cx="0" cy="0"/>
          <a:chOff x="0" y="0"/>
          <a:chExt cx="0" cy="0"/>
        </a:xfrm>
      </p:grpSpPr>
      <p:sp>
        <p:nvSpPr>
          <p:cNvPr id="87" name="Google Shape;87;p27"/>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8" name="Google Shape;88;p27"/>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89" name="Google Shape;89;p27"/>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0" name="Google Shape;90;p27"/>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1" name="Google Shape;91;p27"/>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92" name="Google Shape;92;p27"/>
          <p:cNvGrpSpPr/>
          <p:nvPr/>
        </p:nvGrpSpPr>
        <p:grpSpPr>
          <a:xfrm>
            <a:off x="2179865" y="4729766"/>
            <a:ext cx="7832271" cy="1110328"/>
            <a:chOff x="2179603" y="4888792"/>
            <a:chExt cx="7798545" cy="1110328"/>
          </a:xfrm>
        </p:grpSpPr>
        <p:pic>
          <p:nvPicPr>
            <p:cNvPr id="93" name="Google Shape;93;p27"/>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94" name="Google Shape;94;p27"/>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95" name="Google Shape;95;p27"/>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96" name="Google Shape;96;p27"/>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97" name="Google Shape;97;p27"/>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98" name="Google Shape;98;p27"/>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99" name="Google Shape;99;p27"/>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00" name="Google Shape;100;p27"/>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01" name="Google Shape;101;p27"/>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02" name="Google Shape;102;p27"/>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03"/>
        <p:cNvGrpSpPr/>
        <p:nvPr/>
      </p:nvGrpSpPr>
      <p:grpSpPr>
        <a:xfrm>
          <a:off x="0" y="0"/>
          <a:ext cx="0" cy="0"/>
          <a:chOff x="0" y="0"/>
          <a:chExt cx="0" cy="0"/>
        </a:xfrm>
      </p:grpSpPr>
      <p:sp>
        <p:nvSpPr>
          <p:cNvPr id="104" name="Google Shape;104;p3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Τίτλος και περιεχόμενο" type="obj">
  <p:cSld name="OBJECT">
    <p:spTree>
      <p:nvGrpSpPr>
        <p:cNvPr id="1" name="Shape 25"/>
        <p:cNvGrpSpPr/>
        <p:nvPr/>
      </p:nvGrpSpPr>
      <p:grpSpPr>
        <a:xfrm>
          <a:off x="0" y="0"/>
          <a:ext cx="0" cy="0"/>
          <a:chOff x="0" y="0"/>
          <a:chExt cx="0" cy="0"/>
        </a:xfrm>
      </p:grpSpPr>
      <p:sp>
        <p:nvSpPr>
          <p:cNvPr id="26" name="Google Shape;2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Κεφαλίδα ενότητας" type="secHead">
  <p:cSld name="SECTION_HEADER">
    <p:spTree>
      <p:nvGrpSpPr>
        <p:cNvPr id="1" name="Shape 31"/>
        <p:cNvGrpSpPr/>
        <p:nvPr/>
      </p:nvGrpSpPr>
      <p:grpSpPr>
        <a:xfrm>
          <a:off x="0" y="0"/>
          <a:ext cx="0" cy="0"/>
          <a:chOff x="0" y="0"/>
          <a:chExt cx="0" cy="0"/>
        </a:xfrm>
      </p:grpSpPr>
      <p:sp>
        <p:nvSpPr>
          <p:cNvPr id="32" name="Google Shape;32;p3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4" name="Google Shape;34;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Δύο περιεχόμενα" type="twoObj">
  <p:cSld name="TWO_OBJECTS">
    <p:spTree>
      <p:nvGrpSpPr>
        <p:cNvPr id="1" name="Shape 37"/>
        <p:cNvGrpSpPr/>
        <p:nvPr/>
      </p:nvGrpSpPr>
      <p:grpSpPr>
        <a:xfrm>
          <a:off x="0" y="0"/>
          <a:ext cx="0" cy="0"/>
          <a:chOff x="0" y="0"/>
          <a:chExt cx="0" cy="0"/>
        </a:xfrm>
      </p:grpSpPr>
      <p:sp>
        <p:nvSpPr>
          <p:cNvPr id="38" name="Google Shape;38;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Μόνο τίτλος" type="titleOnly">
  <p:cSld name="TITLE_ONLY">
    <p:spTree>
      <p:nvGrpSpPr>
        <p:cNvPr id="1" name="Shape 44"/>
        <p:cNvGrpSpPr/>
        <p:nvPr/>
      </p:nvGrpSpPr>
      <p:grpSpPr>
        <a:xfrm>
          <a:off x="0" y="0"/>
          <a:ext cx="0" cy="0"/>
          <a:chOff x="0" y="0"/>
          <a:chExt cx="0" cy="0"/>
        </a:xfrm>
      </p:grpSpPr>
      <p:sp>
        <p:nvSpPr>
          <p:cNvPr id="45" name="Google Shape;45;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Κενό" type="blank">
  <p:cSld name="BLANK">
    <p:spTree>
      <p:nvGrpSpPr>
        <p:cNvPr id="1" name="Shape 49"/>
        <p:cNvGrpSpPr/>
        <p:nvPr/>
      </p:nvGrpSpPr>
      <p:grpSpPr>
        <a:xfrm>
          <a:off x="0" y="0"/>
          <a:ext cx="0" cy="0"/>
          <a:chOff x="0" y="0"/>
          <a:chExt cx="0" cy="0"/>
        </a:xfrm>
      </p:grpSpPr>
      <p:sp>
        <p:nvSpPr>
          <p:cNvPr id="50" name="Google Shape;50;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Περιεχόμενο με λεζάντα" type="objTx">
  <p:cSld name="OBJECT_WITH_CAPTION_TEXT">
    <p:spTree>
      <p:nvGrpSpPr>
        <p:cNvPr id="1" name="Shape 53"/>
        <p:cNvGrpSpPr/>
        <p:nvPr/>
      </p:nvGrpSpPr>
      <p:grpSpPr>
        <a:xfrm>
          <a:off x="0" y="0"/>
          <a:ext cx="0" cy="0"/>
          <a:chOff x="0" y="0"/>
          <a:chExt cx="0" cy="0"/>
        </a:xfrm>
      </p:grpSpPr>
      <p:sp>
        <p:nvSpPr>
          <p:cNvPr id="54" name="Google Shape;54;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6" name="Google Shape;56;p3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7" name="Google Shape;5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Εικόνα με λεζάντα" type="picTx">
  <p:cSld name="PICTURE_WITH_CAPTION_TEXT">
    <p:spTree>
      <p:nvGrpSpPr>
        <p:cNvPr id="1" name="Shape 60"/>
        <p:cNvGrpSpPr/>
        <p:nvPr/>
      </p:nvGrpSpPr>
      <p:grpSpPr>
        <a:xfrm>
          <a:off x="0" y="0"/>
          <a:ext cx="0" cy="0"/>
          <a:chOff x="0" y="0"/>
          <a:chExt cx="0" cy="0"/>
        </a:xfrm>
      </p:grpSpPr>
      <p:sp>
        <p:nvSpPr>
          <p:cNvPr id="61" name="Google Shape;61;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5"/>
          <p:cNvSpPr>
            <a:spLocks noGrp="1"/>
          </p:cNvSpPr>
          <p:nvPr>
            <p:ph type="pic" idx="2"/>
          </p:nvPr>
        </p:nvSpPr>
        <p:spPr>
          <a:xfrm>
            <a:off x="5183188" y="987425"/>
            <a:ext cx="6172200" cy="4873625"/>
          </a:xfrm>
          <a:prstGeom prst="rect">
            <a:avLst/>
          </a:prstGeom>
          <a:noFill/>
          <a:ln>
            <a:noFill/>
          </a:ln>
        </p:spPr>
      </p:sp>
      <p:sp>
        <p:nvSpPr>
          <p:cNvPr id="63" name="Google Shape;63;p3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4" name="Google Shape;64;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Τίτλος και Κατακόρυφο κείμενο" type="vertTx">
  <p:cSld name="VERTICAL_TEXT">
    <p:spTree>
      <p:nvGrpSpPr>
        <p:cNvPr id="1" name="Shape 67"/>
        <p:cNvGrpSpPr/>
        <p:nvPr/>
      </p:nvGrpSpPr>
      <p:grpSpPr>
        <a:xfrm>
          <a:off x="0" y="0"/>
          <a:ext cx="0" cy="0"/>
          <a:chOff x="0" y="0"/>
          <a:chExt cx="0" cy="0"/>
        </a:xfrm>
      </p:grpSpPr>
      <p:sp>
        <p:nvSpPr>
          <p:cNvPr id="68" name="Google Shape;68;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3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79"/>
        <p:cNvGrpSpPr/>
        <p:nvPr/>
      </p:nvGrpSpPr>
      <p:grpSpPr>
        <a:xfrm>
          <a:off x="0" y="0"/>
          <a:ext cx="0" cy="0"/>
          <a:chOff x="0" y="0"/>
          <a:chExt cx="0" cy="0"/>
        </a:xfrm>
      </p:grpSpPr>
      <p:sp>
        <p:nvSpPr>
          <p:cNvPr id="80" name="Google Shape;80;p24"/>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81" name="Google Shape;81;p2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S4fUCw-CoO4"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ufKpR4ZCohw"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374726" y="2184268"/>
            <a:ext cx="4753865"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hr" sz="1800" b="1" i="0" u="none" strike="noStrike" dirty="0">
                <a:solidFill>
                  <a:srgbClr val="16C45B"/>
                </a:solidFill>
                <a:latin typeface="Calibri"/>
                <a:ea typeface="Calibri"/>
                <a:cs typeface="Calibri"/>
                <a:sym typeface="Calibri"/>
              </a:rPr>
              <a:t>WP3: Obučavanje učitelja za autentično i rodno uključivo informatičko obrazovanje</a:t>
            </a:r>
            <a:endParaRPr dirty="0"/>
          </a:p>
        </p:txBody>
      </p:sp>
      <p:sp>
        <p:nvSpPr>
          <p:cNvPr id="111" name="Google Shape;111;p1"/>
          <p:cNvSpPr txBox="1">
            <a:spLocks noGrp="1"/>
          </p:cNvSpPr>
          <p:nvPr>
            <p:ph type="subTitle" idx="1"/>
          </p:nvPr>
        </p:nvSpPr>
        <p:spPr>
          <a:xfrm>
            <a:off x="401324" y="3651830"/>
            <a:ext cx="4896233"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 dirty="0"/>
              <a:t>TINKER trening za učitelje koji poučavaju učenike starosti 10 do 12 godina</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Koraci CFP-a</a:t>
            </a:r>
            <a:endParaRPr/>
          </a:p>
        </p:txBody>
      </p:sp>
      <p:grpSp>
        <p:nvGrpSpPr>
          <p:cNvPr id="173" name="Google Shape;173;p11"/>
          <p:cNvGrpSpPr/>
          <p:nvPr/>
        </p:nvGrpSpPr>
        <p:grpSpPr>
          <a:xfrm>
            <a:off x="160909" y="1255882"/>
            <a:ext cx="11876081" cy="4346234"/>
            <a:chOff x="5328" y="534175"/>
            <a:chExt cx="11876081" cy="4346234"/>
          </a:xfrm>
        </p:grpSpPr>
        <p:sp>
          <p:nvSpPr>
            <p:cNvPr id="174" name="Google Shape;174;p11"/>
            <p:cNvSpPr/>
            <p:nvPr/>
          </p:nvSpPr>
          <p:spPr>
            <a:xfrm rot="5400000">
              <a:off x="442268" y="2492978"/>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1"/>
            <p:cNvSpPr/>
            <p:nvPr/>
          </p:nvSpPr>
          <p:spPr>
            <a:xfrm>
              <a:off x="222573" y="3147319"/>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1"/>
            <p:cNvSpPr txBox="1"/>
            <p:nvPr/>
          </p:nvSpPr>
          <p:spPr>
            <a:xfrm>
              <a:off x="222573" y="3147319"/>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hr" sz="2000" b="1" i="0" u="none" strike="noStrike" cap="none" dirty="0">
                  <a:solidFill>
                    <a:srgbClr val="000000"/>
                  </a:solidFill>
                  <a:latin typeface="Calibri"/>
                  <a:ea typeface="Calibri"/>
                  <a:cs typeface="Calibri"/>
                  <a:sym typeface="Calibri"/>
                </a:rPr>
                <a:t>Pregled </a:t>
              </a:r>
              <a:r>
                <a:rPr lang="hr-HR" sz="2000" b="1" i="0" u="none" strike="noStrike" cap="none" dirty="0">
                  <a:solidFill>
                    <a:srgbClr val="000000"/>
                  </a:solidFill>
                  <a:latin typeface="Calibri"/>
                  <a:ea typeface="Calibri"/>
                  <a:cs typeface="Calibri"/>
                  <a:sym typeface="Calibri"/>
                </a:rPr>
                <a:t>izlagača</a:t>
              </a:r>
              <a:endParaRPr dirty="0"/>
            </a:p>
            <a:p>
              <a:pPr marL="0" marR="0" lvl="0" indent="0" algn="l" rtl="0">
                <a:lnSpc>
                  <a:spcPct val="90000"/>
                </a:lnSpc>
                <a:spcBef>
                  <a:spcPts val="700"/>
                </a:spcBef>
                <a:spcAft>
                  <a:spcPts val="0"/>
                </a:spcAft>
                <a:buClr>
                  <a:srgbClr val="000000"/>
                </a:buClr>
                <a:buSzPts val="1800"/>
                <a:buFont typeface="Arial"/>
                <a:buNone/>
              </a:pPr>
              <a:r>
                <a:rPr lang="hr" sz="1800" b="0" i="0" u="none" strike="noStrike" cap="none" dirty="0">
                  <a:solidFill>
                    <a:srgbClr val="000000"/>
                  </a:solidFill>
                  <a:latin typeface="Calibri"/>
                  <a:ea typeface="Calibri"/>
                  <a:cs typeface="Calibri"/>
                  <a:sym typeface="Calibri"/>
                </a:rPr>
                <a:t>-Izlagač dijeli svoju ideju/problem i pruža kontekst za ono što će raditi.</a:t>
              </a:r>
              <a:endParaRPr dirty="0"/>
            </a:p>
            <a:p>
              <a:pPr marL="0" marR="0" lvl="0" indent="0" algn="l" rtl="0">
                <a:lnSpc>
                  <a:spcPct val="90000"/>
                </a:lnSpc>
                <a:spcBef>
                  <a:spcPts val="630"/>
                </a:spcBef>
                <a:spcAft>
                  <a:spcPts val="0"/>
                </a:spcAft>
                <a:buClr>
                  <a:srgbClr val="000000"/>
                </a:buClr>
                <a:buSzPts val="1800"/>
                <a:buFont typeface="Arial"/>
                <a:buNone/>
              </a:pPr>
              <a:r>
                <a:rPr lang="hr" sz="1800" b="0" i="0" u="none" strike="noStrike" cap="none" dirty="0">
                  <a:solidFill>
                    <a:srgbClr val="000000"/>
                  </a:solidFill>
                  <a:latin typeface="Calibri"/>
                  <a:ea typeface="Calibri"/>
                  <a:cs typeface="Calibri"/>
                  <a:sym typeface="Calibri"/>
                </a:rPr>
                <a:t>- Ostali u grupi šute</a:t>
              </a:r>
              <a:endParaRPr dirty="0"/>
            </a:p>
          </p:txBody>
        </p:sp>
        <p:sp>
          <p:nvSpPr>
            <p:cNvPr id="177" name="Google Shape;177;p11"/>
            <p:cNvSpPr/>
            <p:nvPr/>
          </p:nvSpPr>
          <p:spPr>
            <a:xfrm>
              <a:off x="1826678" y="2331747"/>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1"/>
            <p:cNvSpPr/>
            <p:nvPr/>
          </p:nvSpPr>
          <p:spPr>
            <a:xfrm rot="5400000">
              <a:off x="2862689" y="1894042"/>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1"/>
            <p:cNvSpPr/>
            <p:nvPr/>
          </p:nvSpPr>
          <p:spPr>
            <a:xfrm>
              <a:off x="2642994" y="2548383"/>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1"/>
            <p:cNvSpPr txBox="1"/>
            <p:nvPr/>
          </p:nvSpPr>
          <p:spPr>
            <a:xfrm>
              <a:off x="2642994" y="2548383"/>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hr" sz="2000" b="1" i="0" u="none" strike="noStrike" cap="none">
                  <a:solidFill>
                    <a:srgbClr val="000000"/>
                  </a:solidFill>
                  <a:latin typeface="Calibri"/>
                  <a:ea typeface="Calibri"/>
                  <a:cs typeface="Calibri"/>
                  <a:sym typeface="Calibri"/>
                </a:rPr>
                <a:t>Ispitujuća/pojašnjavajuća pitanja</a:t>
              </a:r>
              <a:endParaRPr/>
            </a:p>
            <a:p>
              <a:pPr marL="0" marR="0" lvl="0" indent="0" algn="l" rtl="0">
                <a:lnSpc>
                  <a:spcPct val="90000"/>
                </a:lnSpc>
                <a:spcBef>
                  <a:spcPts val="700"/>
                </a:spcBef>
                <a:spcAft>
                  <a:spcPts val="0"/>
                </a:spcAft>
                <a:buClr>
                  <a:srgbClr val="000000"/>
                </a:buClr>
                <a:buSzPts val="1800"/>
                <a:buFont typeface="Arial"/>
                <a:buNone/>
              </a:pPr>
              <a:r>
                <a:rPr lang="hr" sz="1800" b="1" i="0" u="none" strike="noStrike" cap="none">
                  <a:solidFill>
                    <a:srgbClr val="000000"/>
                  </a:solidFill>
                  <a:latin typeface="Calibri"/>
                  <a:ea typeface="Calibri"/>
                  <a:cs typeface="Calibri"/>
                  <a:sym typeface="Calibri"/>
                </a:rPr>
                <a:t>- </a:t>
              </a:r>
              <a:r>
                <a:rPr lang="hr" sz="1800" b="0" i="0" u="none" strike="noStrike" cap="none">
                  <a:solidFill>
                    <a:srgbClr val="000000"/>
                  </a:solidFill>
                  <a:latin typeface="Calibri"/>
                  <a:ea typeface="Calibri"/>
                  <a:cs typeface="Calibri"/>
                  <a:sym typeface="Calibri"/>
                </a:rPr>
                <a:t>Članovi grupe postavljaju pojašnjavajuća/dodatna pitanja vezana uz ideju/problem</a:t>
              </a:r>
              <a:endParaRPr/>
            </a:p>
            <a:p>
              <a:pPr marL="0" marR="0" lvl="0" indent="0" algn="l" rtl="0">
                <a:lnSpc>
                  <a:spcPct val="90000"/>
                </a:lnSpc>
                <a:spcBef>
                  <a:spcPts val="630"/>
                </a:spcBef>
                <a:spcAft>
                  <a:spcPts val="0"/>
                </a:spcAft>
                <a:buClr>
                  <a:srgbClr val="000000"/>
                </a:buClr>
                <a:buSzPts val="1800"/>
                <a:buFont typeface="Arial"/>
                <a:buNone/>
              </a:pPr>
              <a:r>
                <a:rPr lang="hr" sz="1800" b="0" i="0" u="none" strike="noStrike" cap="none">
                  <a:solidFill>
                    <a:srgbClr val="000000"/>
                  </a:solidFill>
                  <a:latin typeface="Calibri"/>
                  <a:ea typeface="Calibri"/>
                  <a:cs typeface="Calibri"/>
                  <a:sym typeface="Calibri"/>
                </a:rPr>
                <a:t>- Nije vrijeme za davanje savjeta ili kritika. Poanta je jednostavno postići jasnoću.</a:t>
              </a:r>
              <a:endParaRPr/>
            </a:p>
          </p:txBody>
        </p:sp>
        <p:sp>
          <p:nvSpPr>
            <p:cNvPr id="181" name="Google Shape;181;p11"/>
            <p:cNvSpPr/>
            <p:nvPr/>
          </p:nvSpPr>
          <p:spPr>
            <a:xfrm>
              <a:off x="4247099" y="1732811"/>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1"/>
            <p:cNvSpPr/>
            <p:nvPr/>
          </p:nvSpPr>
          <p:spPr>
            <a:xfrm rot="5400000">
              <a:off x="5283110" y="1295106"/>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a:off x="5063415" y="1949447"/>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1"/>
            <p:cNvSpPr txBox="1"/>
            <p:nvPr/>
          </p:nvSpPr>
          <p:spPr>
            <a:xfrm>
              <a:off x="5063415" y="1949447"/>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hr" sz="2000" b="1" i="0" u="none" strike="noStrike" cap="none" dirty="0">
                  <a:solidFill>
                    <a:srgbClr val="000000"/>
                  </a:solidFill>
                  <a:latin typeface="Calibri"/>
                  <a:ea typeface="Calibri"/>
                  <a:cs typeface="Calibri"/>
                  <a:sym typeface="Calibri"/>
                </a:rPr>
                <a:t>Tople povratne informacije (SVIĐA MI SE)</a:t>
              </a:r>
              <a:endParaRPr dirty="0"/>
            </a:p>
            <a:p>
              <a:pPr marL="0" marR="0" lvl="0" indent="0" algn="l" rtl="0">
                <a:lnSpc>
                  <a:spcPct val="90000"/>
                </a:lnSpc>
                <a:spcBef>
                  <a:spcPts val="700"/>
                </a:spcBef>
                <a:spcAft>
                  <a:spcPts val="0"/>
                </a:spcAft>
                <a:buClr>
                  <a:srgbClr val="000000"/>
                </a:buClr>
                <a:buSzPts val="1800"/>
                <a:buFont typeface="Arial"/>
                <a:buNone/>
              </a:pPr>
              <a:r>
                <a:rPr lang="hr" sz="1800" b="1" i="0" u="none" strike="noStrike" cap="none" dirty="0">
                  <a:solidFill>
                    <a:srgbClr val="000000"/>
                  </a:solidFill>
                  <a:latin typeface="Calibri"/>
                  <a:ea typeface="Calibri"/>
                  <a:cs typeface="Calibri"/>
                  <a:sym typeface="Calibri"/>
                </a:rPr>
                <a:t>- </a:t>
              </a:r>
              <a:r>
                <a:rPr lang="hr" sz="1800" b="0" i="0" u="none" strike="noStrike" cap="none" dirty="0">
                  <a:solidFill>
                    <a:srgbClr val="000000"/>
                  </a:solidFill>
                  <a:latin typeface="Calibri"/>
                  <a:ea typeface="Calibri"/>
                  <a:cs typeface="Calibri"/>
                  <a:sym typeface="Calibri"/>
                </a:rPr>
                <a:t>Članovi grupe dijele „tople“ povratne informacije s voditeljem počevši s frazom „Sviđa mi se…“</a:t>
              </a:r>
              <a:endParaRPr dirty="0"/>
            </a:p>
            <a:p>
              <a:pPr marL="0" marR="0" lvl="0" indent="0" algn="l" rtl="0">
                <a:lnSpc>
                  <a:spcPct val="90000"/>
                </a:lnSpc>
                <a:spcBef>
                  <a:spcPts val="630"/>
                </a:spcBef>
                <a:spcAft>
                  <a:spcPts val="0"/>
                </a:spcAft>
                <a:buClr>
                  <a:srgbClr val="000000"/>
                </a:buClr>
                <a:buSzPts val="1800"/>
                <a:buFont typeface="Arial"/>
                <a:buNone/>
              </a:pPr>
              <a:r>
                <a:rPr lang="hr" sz="1800" b="0" i="0" u="none" strike="noStrike" cap="none" dirty="0">
                  <a:solidFill>
                    <a:srgbClr val="000000"/>
                  </a:solidFill>
                  <a:latin typeface="Calibri"/>
                  <a:ea typeface="Calibri"/>
                  <a:cs typeface="Calibri"/>
                  <a:sym typeface="Calibri"/>
                </a:rPr>
                <a:t>- Izlagač šuti i zapisuje</a:t>
              </a:r>
              <a:endParaRPr dirty="0"/>
            </a:p>
          </p:txBody>
        </p:sp>
        <p:sp>
          <p:nvSpPr>
            <p:cNvPr id="185" name="Google Shape;185;p11"/>
            <p:cNvSpPr/>
            <p:nvPr/>
          </p:nvSpPr>
          <p:spPr>
            <a:xfrm>
              <a:off x="6667520" y="1133875"/>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rot="5400000">
              <a:off x="7703531" y="696171"/>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p:nvPr/>
          </p:nvSpPr>
          <p:spPr>
            <a:xfrm>
              <a:off x="7483836" y="1350512"/>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1"/>
            <p:cNvSpPr txBox="1"/>
            <p:nvPr/>
          </p:nvSpPr>
          <p:spPr>
            <a:xfrm>
              <a:off x="7483836" y="1350512"/>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hr" sz="2000" b="1" dirty="0">
                  <a:latin typeface="Calibri"/>
                  <a:ea typeface="Calibri"/>
                  <a:cs typeface="Calibri"/>
                  <a:sym typeface="Calibri"/>
                </a:rPr>
                <a:t>Hladne</a:t>
              </a:r>
              <a:r>
                <a:rPr lang="hr" sz="2000" b="1" i="0" u="none" strike="noStrike" cap="none" dirty="0">
                  <a:solidFill>
                    <a:srgbClr val="000000"/>
                  </a:solidFill>
                  <a:latin typeface="Calibri"/>
                  <a:ea typeface="Calibri"/>
                  <a:cs typeface="Calibri"/>
                  <a:sym typeface="Calibri"/>
                </a:rPr>
                <a:t> povratne informacije (PITAM SE)</a:t>
              </a:r>
              <a:endParaRPr dirty="0"/>
            </a:p>
            <a:p>
              <a:pPr marL="0" marR="0" lvl="0" indent="0" algn="l" rtl="0">
                <a:lnSpc>
                  <a:spcPct val="90000"/>
                </a:lnSpc>
                <a:spcBef>
                  <a:spcPts val="700"/>
                </a:spcBef>
                <a:spcAft>
                  <a:spcPts val="0"/>
                </a:spcAft>
                <a:buClr>
                  <a:srgbClr val="000000"/>
                </a:buClr>
                <a:buSzPts val="1800"/>
                <a:buFont typeface="Arial"/>
                <a:buNone/>
              </a:pPr>
              <a:r>
                <a:rPr lang="hr" sz="1800" b="1" i="0" u="none" strike="noStrike" cap="none" dirty="0">
                  <a:solidFill>
                    <a:srgbClr val="000000"/>
                  </a:solidFill>
                  <a:latin typeface="Calibri"/>
                  <a:ea typeface="Calibri"/>
                  <a:cs typeface="Calibri"/>
                  <a:sym typeface="Calibri"/>
                </a:rPr>
                <a:t>- </a:t>
              </a:r>
              <a:r>
                <a:rPr lang="hr" sz="1800" b="0" i="0" u="none" strike="noStrike" cap="none" dirty="0">
                  <a:solidFill>
                    <a:srgbClr val="000000"/>
                  </a:solidFill>
                  <a:latin typeface="Calibri"/>
                  <a:ea typeface="Calibri"/>
                  <a:cs typeface="Calibri"/>
                  <a:sym typeface="Calibri"/>
                </a:rPr>
                <a:t>Članovi grupe dijele „</a:t>
              </a:r>
              <a:r>
                <a:rPr lang="hr" sz="1800" dirty="0">
                  <a:latin typeface="Calibri"/>
                  <a:ea typeface="Calibri"/>
                  <a:cs typeface="Calibri"/>
                  <a:sym typeface="Calibri"/>
                </a:rPr>
                <a:t>hladne</a:t>
              </a:r>
              <a:r>
                <a:rPr lang="hr" sz="1800" b="0" i="0" u="none" strike="noStrike" cap="none" dirty="0">
                  <a:solidFill>
                    <a:srgbClr val="000000"/>
                  </a:solidFill>
                  <a:latin typeface="Calibri"/>
                  <a:ea typeface="Calibri"/>
                  <a:cs typeface="Calibri"/>
                  <a:sym typeface="Calibri"/>
                </a:rPr>
                <a:t>“ povratne informacije s voditeljem počevši s frazom „Pitam se…“</a:t>
              </a:r>
              <a:endParaRPr dirty="0"/>
            </a:p>
            <a:p>
              <a:pPr marL="0" marR="0" lvl="0" indent="0" algn="l" rtl="0">
                <a:lnSpc>
                  <a:spcPct val="90000"/>
                </a:lnSpc>
                <a:spcBef>
                  <a:spcPts val="630"/>
                </a:spcBef>
                <a:spcAft>
                  <a:spcPts val="0"/>
                </a:spcAft>
                <a:buClr>
                  <a:srgbClr val="000000"/>
                </a:buClr>
                <a:buSzPts val="1800"/>
                <a:buFont typeface="Arial"/>
                <a:buNone/>
              </a:pPr>
              <a:r>
                <a:rPr lang="hr" sz="1800" b="0" i="0" u="none" strike="noStrike" cap="none" dirty="0">
                  <a:solidFill>
                    <a:srgbClr val="000000"/>
                  </a:solidFill>
                  <a:latin typeface="Calibri"/>
                  <a:ea typeface="Calibri"/>
                  <a:cs typeface="Calibri"/>
                  <a:sym typeface="Calibri"/>
                </a:rPr>
                <a:t>- Izlagačj šuti i zapisuje</a:t>
              </a:r>
              <a:endParaRPr dirty="0"/>
            </a:p>
          </p:txBody>
        </p:sp>
        <p:sp>
          <p:nvSpPr>
            <p:cNvPr id="189" name="Google Shape;189;p11"/>
            <p:cNvSpPr/>
            <p:nvPr/>
          </p:nvSpPr>
          <p:spPr>
            <a:xfrm>
              <a:off x="9087941" y="534940"/>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1"/>
            <p:cNvSpPr/>
            <p:nvPr/>
          </p:nvSpPr>
          <p:spPr>
            <a:xfrm rot="5400000">
              <a:off x="10123952" y="97235"/>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1"/>
            <p:cNvSpPr/>
            <p:nvPr/>
          </p:nvSpPr>
          <p:spPr>
            <a:xfrm>
              <a:off x="9904257" y="751576"/>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txBox="1"/>
            <p:nvPr/>
          </p:nvSpPr>
          <p:spPr>
            <a:xfrm>
              <a:off x="9904257" y="751576"/>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hr" sz="2000" b="1" i="0" u="none" strike="noStrike" cap="none" dirty="0">
                  <a:solidFill>
                    <a:srgbClr val="000000"/>
                  </a:solidFill>
                  <a:latin typeface="Calibri"/>
                  <a:ea typeface="Calibri"/>
                  <a:cs typeface="Calibri"/>
                  <a:sym typeface="Calibri"/>
                </a:rPr>
                <a:t>Odraz</a:t>
              </a:r>
              <a:endParaRPr dirty="0"/>
            </a:p>
            <a:p>
              <a:pPr marL="0" marR="0" lvl="0" indent="0" algn="l" rtl="0">
                <a:lnSpc>
                  <a:spcPct val="90000"/>
                </a:lnSpc>
                <a:spcBef>
                  <a:spcPts val="700"/>
                </a:spcBef>
                <a:spcAft>
                  <a:spcPts val="0"/>
                </a:spcAft>
                <a:buClr>
                  <a:srgbClr val="000000"/>
                </a:buClr>
                <a:buSzPts val="1800"/>
                <a:buFont typeface="Arial"/>
                <a:buNone/>
              </a:pPr>
              <a:r>
                <a:rPr lang="hr" sz="1800" b="0" i="0" u="none" strike="noStrike" cap="none" dirty="0">
                  <a:solidFill>
                    <a:srgbClr val="000000"/>
                  </a:solidFill>
                  <a:latin typeface="Calibri"/>
                  <a:ea typeface="Calibri"/>
                  <a:cs typeface="Calibri"/>
                  <a:sym typeface="Calibri"/>
                </a:rPr>
                <a:t>- </a:t>
              </a:r>
              <a:r>
                <a:rPr lang="hr" sz="1800" dirty="0">
                  <a:latin typeface="Calibri"/>
                  <a:ea typeface="Calibri"/>
                  <a:cs typeface="Calibri"/>
                  <a:sym typeface="Calibri"/>
                </a:rPr>
                <a:t>Izlagač</a:t>
              </a:r>
              <a:r>
                <a:rPr lang="hr" sz="1800" b="0" i="0" u="none" strike="noStrike" cap="none" dirty="0">
                  <a:solidFill>
                    <a:srgbClr val="000000"/>
                  </a:solidFill>
                  <a:latin typeface="Calibri"/>
                  <a:ea typeface="Calibri"/>
                  <a:cs typeface="Calibri"/>
                  <a:sym typeface="Calibri"/>
                </a:rPr>
                <a:t> naglas s članovima grupe promišlja o primljenim povratnim informacijama</a:t>
              </a:r>
              <a:endParaRPr dirty="0"/>
            </a:p>
          </p:txBody>
        </p:sp>
      </p:grpSp>
      <p:sp>
        <p:nvSpPr>
          <p:cNvPr id="193" name="Google Shape;193;p11"/>
          <p:cNvSpPr/>
          <p:nvPr/>
        </p:nvSpPr>
        <p:spPr>
          <a:xfrm>
            <a:off x="149679" y="2728278"/>
            <a:ext cx="54729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hr" sz="5400" b="1" i="0" u="none" strike="noStrike" cap="none">
                <a:solidFill>
                  <a:schemeClr val="accent5"/>
                </a:solidFill>
                <a:latin typeface="Arial"/>
                <a:ea typeface="Arial"/>
                <a:cs typeface="Arial"/>
                <a:sym typeface="Arial"/>
              </a:rPr>
              <a:t>1</a:t>
            </a:r>
            <a:endParaRPr/>
          </a:p>
        </p:txBody>
      </p:sp>
      <p:sp>
        <p:nvSpPr>
          <p:cNvPr id="194" name="Google Shape;194;p11"/>
          <p:cNvSpPr/>
          <p:nvPr/>
        </p:nvSpPr>
        <p:spPr>
          <a:xfrm>
            <a:off x="2686550" y="2126557"/>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hr" sz="5400" b="1" i="0" u="none" strike="noStrike" cap="none">
                <a:solidFill>
                  <a:schemeClr val="accent5"/>
                </a:solidFill>
                <a:latin typeface="Arial"/>
                <a:ea typeface="Arial"/>
                <a:cs typeface="Arial"/>
                <a:sym typeface="Arial"/>
              </a:rPr>
              <a:t>2</a:t>
            </a:r>
            <a:endParaRPr sz="5400" b="1" i="0" u="none" strike="noStrike" cap="none">
              <a:solidFill>
                <a:schemeClr val="accent5"/>
              </a:solidFill>
              <a:latin typeface="Arial"/>
              <a:ea typeface="Arial"/>
              <a:cs typeface="Arial"/>
              <a:sym typeface="Arial"/>
            </a:endParaRPr>
          </a:p>
        </p:txBody>
      </p:sp>
      <p:sp>
        <p:nvSpPr>
          <p:cNvPr id="195" name="Google Shape;195;p11"/>
          <p:cNvSpPr/>
          <p:nvPr/>
        </p:nvSpPr>
        <p:spPr>
          <a:xfrm>
            <a:off x="5099597" y="1565192"/>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hr" sz="5400" b="1" i="0" u="none" strike="noStrike" cap="none">
                <a:solidFill>
                  <a:schemeClr val="accent5"/>
                </a:solidFill>
                <a:latin typeface="Arial"/>
                <a:ea typeface="Arial"/>
                <a:cs typeface="Arial"/>
                <a:sym typeface="Arial"/>
              </a:rPr>
              <a:t>3</a:t>
            </a:r>
            <a:endParaRPr sz="5400" b="1" i="0" u="none" strike="noStrike" cap="none">
              <a:solidFill>
                <a:schemeClr val="accent5"/>
              </a:solidFill>
              <a:latin typeface="Arial"/>
              <a:ea typeface="Arial"/>
              <a:cs typeface="Arial"/>
              <a:sym typeface="Arial"/>
            </a:endParaRPr>
          </a:p>
        </p:txBody>
      </p:sp>
      <p:sp>
        <p:nvSpPr>
          <p:cNvPr id="196" name="Google Shape;196;p11"/>
          <p:cNvSpPr/>
          <p:nvPr/>
        </p:nvSpPr>
        <p:spPr>
          <a:xfrm>
            <a:off x="7512644" y="1001929"/>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hr" sz="5400" b="1" i="0" u="none" strike="noStrike" cap="none">
                <a:solidFill>
                  <a:schemeClr val="accent5"/>
                </a:solidFill>
                <a:latin typeface="Arial"/>
                <a:ea typeface="Arial"/>
                <a:cs typeface="Arial"/>
                <a:sym typeface="Arial"/>
              </a:rPr>
              <a:t>4</a:t>
            </a:r>
            <a:endParaRPr sz="5400" b="1" i="0" u="none" strike="noStrike" cap="none">
              <a:solidFill>
                <a:schemeClr val="accent5"/>
              </a:solidFill>
              <a:latin typeface="Arial"/>
              <a:ea typeface="Arial"/>
              <a:cs typeface="Arial"/>
              <a:sym typeface="Arial"/>
            </a:endParaRPr>
          </a:p>
        </p:txBody>
      </p:sp>
      <p:sp>
        <p:nvSpPr>
          <p:cNvPr id="197" name="Google Shape;197;p11"/>
          <p:cNvSpPr/>
          <p:nvPr/>
        </p:nvSpPr>
        <p:spPr>
          <a:xfrm>
            <a:off x="9865248" y="344338"/>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hr" sz="5400" b="1" i="0" u="none" strike="noStrike" cap="none">
                <a:solidFill>
                  <a:schemeClr val="accent5"/>
                </a:solidFill>
                <a:latin typeface="Arial"/>
                <a:ea typeface="Arial"/>
                <a:cs typeface="Arial"/>
                <a:sym typeface="Arial"/>
              </a:rPr>
              <a:t>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Prednosti i mehanizmi ZRP-a</a:t>
            </a:r>
            <a:endParaRPr/>
          </a:p>
        </p:txBody>
      </p:sp>
      <p:sp>
        <p:nvSpPr>
          <p:cNvPr id="204" name="Google Shape;204;p10"/>
          <p:cNvSpPr txBox="1">
            <a:spLocks noGrp="1"/>
          </p:cNvSpPr>
          <p:nvPr>
            <p:ph type="body" idx="2"/>
          </p:nvPr>
        </p:nvSpPr>
        <p:spPr>
          <a:xfrm>
            <a:off x="97970" y="1053110"/>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400" b="1" dirty="0">
                <a:solidFill>
                  <a:srgbClr val="1BBC5C"/>
                </a:solidFill>
                <a:latin typeface="Calibri"/>
                <a:ea typeface="Calibri"/>
                <a:cs typeface="Calibri"/>
                <a:sym typeface="Calibri"/>
              </a:rPr>
              <a:t>Prednosti</a:t>
            </a:r>
            <a:endParaRPr sz="2400" dirty="0">
              <a:solidFill>
                <a:srgbClr val="1BBC5C"/>
              </a:solidFill>
              <a:latin typeface="Calibri"/>
              <a:ea typeface="Calibri"/>
              <a:cs typeface="Calibri"/>
              <a:sym typeface="Calibri"/>
            </a:endParaRPr>
          </a:p>
          <a:p>
            <a:r>
              <a:rPr lang="en-US" b="1" dirty="0" err="1"/>
              <a:t>Veća</a:t>
            </a:r>
            <a:r>
              <a:rPr lang="en-US" b="1" dirty="0"/>
              <a:t> </a:t>
            </a:r>
            <a:r>
              <a:rPr lang="en-US" b="1" dirty="0" err="1"/>
              <a:t>sigurnost</a:t>
            </a:r>
            <a:r>
              <a:rPr lang="en-US" b="1" dirty="0"/>
              <a:t> u </a:t>
            </a:r>
            <a:r>
              <a:rPr lang="en-US" b="1" dirty="0" err="1"/>
              <a:t>davanje</a:t>
            </a:r>
            <a:r>
              <a:rPr lang="en-US" b="1" dirty="0"/>
              <a:t> </a:t>
            </a:r>
            <a:r>
              <a:rPr lang="en-US" b="1" dirty="0" err="1"/>
              <a:t>i</a:t>
            </a:r>
            <a:r>
              <a:rPr lang="en-US" b="1" dirty="0"/>
              <a:t> </a:t>
            </a:r>
            <a:r>
              <a:rPr lang="en-US" b="1" dirty="0" err="1"/>
              <a:t>primanje</a:t>
            </a:r>
            <a:r>
              <a:rPr lang="en-US" b="1" dirty="0"/>
              <a:t> </a:t>
            </a:r>
            <a:r>
              <a:rPr lang="en-US" b="1" dirty="0" err="1"/>
              <a:t>povratnih</a:t>
            </a:r>
            <a:r>
              <a:rPr lang="en-US" b="1" dirty="0"/>
              <a:t> </a:t>
            </a:r>
            <a:r>
              <a:rPr lang="en-US" b="1" dirty="0" err="1"/>
              <a:t>informacija</a:t>
            </a:r>
            <a:r>
              <a:rPr lang="en-US" dirty="0"/>
              <a:t>: 45% </a:t>
            </a:r>
            <a:r>
              <a:rPr lang="en-US" dirty="0" err="1"/>
              <a:t>porast</a:t>
            </a:r>
            <a:r>
              <a:rPr lang="en-US" dirty="0"/>
              <a:t> </a:t>
            </a:r>
            <a:r>
              <a:rPr lang="en-US" dirty="0" err="1"/>
              <a:t>samopouzdanja</a:t>
            </a:r>
            <a:r>
              <a:rPr lang="en-US" dirty="0"/>
              <a:t> </a:t>
            </a:r>
            <a:r>
              <a:rPr lang="en-US" dirty="0" err="1"/>
              <a:t>kod</a:t>
            </a:r>
            <a:r>
              <a:rPr lang="en-US" dirty="0"/>
              <a:t> </a:t>
            </a:r>
            <a:r>
              <a:rPr lang="en-US" dirty="0" err="1"/>
              <a:t>učitelja</a:t>
            </a:r>
            <a:r>
              <a:rPr lang="en-US" dirty="0"/>
              <a:t> (Bambino, 2002)</a:t>
            </a:r>
          </a:p>
          <a:p>
            <a:r>
              <a:rPr lang="en-US" b="1" dirty="0" err="1"/>
              <a:t>Poboljšana</a:t>
            </a:r>
            <a:r>
              <a:rPr lang="en-US" b="1" dirty="0"/>
              <a:t> </a:t>
            </a:r>
            <a:r>
              <a:rPr lang="en-US" b="1" dirty="0" err="1"/>
              <a:t>uključenost</a:t>
            </a:r>
            <a:r>
              <a:rPr lang="en-US" b="1" dirty="0"/>
              <a:t> </a:t>
            </a:r>
            <a:r>
              <a:rPr lang="en-US" b="1" dirty="0" err="1"/>
              <a:t>lekcija</a:t>
            </a:r>
            <a:r>
              <a:rPr lang="en-US" dirty="0"/>
              <a:t>: </a:t>
            </a:r>
            <a:r>
              <a:rPr lang="en-US" dirty="0" err="1"/>
              <a:t>Učitelji</a:t>
            </a:r>
            <a:r>
              <a:rPr lang="en-US" dirty="0"/>
              <a:t> </a:t>
            </a:r>
            <a:r>
              <a:rPr lang="en-US" dirty="0" err="1"/>
              <a:t>su</a:t>
            </a:r>
            <a:r>
              <a:rPr lang="en-US" dirty="0"/>
              <a:t> </a:t>
            </a:r>
            <a:r>
              <a:rPr lang="en-US" dirty="0" err="1"/>
              <a:t>osmislili</a:t>
            </a:r>
            <a:r>
              <a:rPr lang="en-US" dirty="0"/>
              <a:t> </a:t>
            </a:r>
            <a:r>
              <a:rPr lang="en-US" dirty="0" err="1"/>
              <a:t>rodno</a:t>
            </a:r>
            <a:r>
              <a:rPr lang="en-US" dirty="0"/>
              <a:t> uključive </a:t>
            </a:r>
            <a:r>
              <a:rPr lang="en-US" dirty="0" err="1"/>
              <a:t>lekcije</a:t>
            </a:r>
            <a:r>
              <a:rPr lang="en-US" dirty="0"/>
              <a:t> </a:t>
            </a:r>
            <a:r>
              <a:rPr lang="en-US" dirty="0" err="1"/>
              <a:t>nakon</a:t>
            </a:r>
            <a:r>
              <a:rPr lang="en-US" dirty="0"/>
              <a:t> 3 </a:t>
            </a:r>
            <a:r>
              <a:rPr lang="en-US" dirty="0" err="1"/>
              <a:t>ciklusa</a:t>
            </a:r>
            <a:r>
              <a:rPr lang="en-US" dirty="0"/>
              <a:t> </a:t>
            </a:r>
            <a:r>
              <a:rPr lang="en-US" dirty="0" err="1"/>
              <a:t>recenzije</a:t>
            </a:r>
            <a:r>
              <a:rPr lang="en-US" dirty="0"/>
              <a:t> (Koch </a:t>
            </a:r>
            <a:r>
              <a:rPr lang="en-US" dirty="0" err="1"/>
              <a:t>i</a:t>
            </a:r>
            <a:r>
              <a:rPr lang="en-US" dirty="0"/>
              <a:t> sur., 2020)</a:t>
            </a:r>
          </a:p>
          <a:p>
            <a:r>
              <a:rPr lang="en-US" b="1" dirty="0" err="1"/>
              <a:t>Veći</a:t>
            </a:r>
            <a:r>
              <a:rPr lang="en-US" b="1" dirty="0"/>
              <a:t> </a:t>
            </a:r>
            <a:r>
              <a:rPr lang="en-US" b="1" dirty="0" err="1"/>
              <a:t>učinak</a:t>
            </a:r>
            <a:r>
              <a:rPr lang="en-US" b="1" dirty="0"/>
              <a:t> </a:t>
            </a:r>
            <a:r>
              <a:rPr lang="en-US" b="1" dirty="0" err="1"/>
              <a:t>na</a:t>
            </a:r>
            <a:r>
              <a:rPr lang="en-US" b="1" dirty="0"/>
              <a:t> </a:t>
            </a:r>
            <a:r>
              <a:rPr lang="en-US" b="1" dirty="0" err="1"/>
              <a:t>praksu</a:t>
            </a:r>
            <a:r>
              <a:rPr lang="en-US" dirty="0"/>
              <a:t>: </a:t>
            </a:r>
            <a:r>
              <a:rPr lang="en-US" dirty="0" err="1"/>
              <a:t>Učitelji</a:t>
            </a:r>
            <a:r>
              <a:rPr lang="en-US" dirty="0"/>
              <a:t> </a:t>
            </a:r>
            <a:r>
              <a:rPr lang="en-US" dirty="0" err="1"/>
              <a:t>su</a:t>
            </a:r>
            <a:r>
              <a:rPr lang="en-US" dirty="0"/>
              <a:t> </a:t>
            </a:r>
            <a:r>
              <a:rPr lang="en-US" dirty="0" err="1"/>
              <a:t>prijavili</a:t>
            </a:r>
            <a:r>
              <a:rPr lang="en-US" dirty="0"/>
              <a:t> 2,3 puta </a:t>
            </a:r>
            <a:r>
              <a:rPr lang="en-US" dirty="0" err="1"/>
              <a:t>veće</a:t>
            </a:r>
            <a:r>
              <a:rPr lang="en-US" dirty="0"/>
              <a:t> </a:t>
            </a:r>
            <a:r>
              <a:rPr lang="en-US" dirty="0" err="1"/>
              <a:t>poboljšanje</a:t>
            </a:r>
            <a:r>
              <a:rPr lang="en-US" dirty="0"/>
              <a:t> </a:t>
            </a:r>
            <a:r>
              <a:rPr lang="en-US" dirty="0" err="1"/>
              <a:t>kvalitete</a:t>
            </a:r>
            <a:r>
              <a:rPr lang="en-US" dirty="0"/>
              <a:t> </a:t>
            </a:r>
            <a:r>
              <a:rPr lang="en-US" dirty="0" err="1"/>
              <a:t>lekcija</a:t>
            </a:r>
            <a:endParaRPr lang="en-US" dirty="0"/>
          </a:p>
          <a:p>
            <a:r>
              <a:rPr lang="en-US" b="1" dirty="0" err="1"/>
              <a:t>Povećana</a:t>
            </a:r>
            <a:r>
              <a:rPr lang="en-US" b="1" dirty="0"/>
              <a:t> </a:t>
            </a:r>
            <a:r>
              <a:rPr lang="en-US" b="1" dirty="0" err="1"/>
              <a:t>upotreba</a:t>
            </a:r>
            <a:r>
              <a:rPr lang="en-US" b="1" dirty="0"/>
              <a:t> uključivog </a:t>
            </a:r>
            <a:r>
              <a:rPr lang="en-US" b="1" dirty="0" err="1"/>
              <a:t>jezika</a:t>
            </a:r>
            <a:r>
              <a:rPr lang="en-US" dirty="0"/>
              <a:t>: </a:t>
            </a:r>
            <a:r>
              <a:rPr lang="en-US" dirty="0" err="1"/>
              <a:t>Učitelji</a:t>
            </a:r>
            <a:r>
              <a:rPr lang="en-US" dirty="0"/>
              <a:t> u </a:t>
            </a:r>
            <a:r>
              <a:rPr lang="en-US" dirty="0" err="1"/>
              <a:t>Ujedinjenom</a:t>
            </a:r>
            <a:r>
              <a:rPr lang="en-US" dirty="0"/>
              <a:t> </a:t>
            </a:r>
            <a:r>
              <a:rPr lang="en-US" dirty="0" err="1"/>
              <a:t>Kraljevstvu</a:t>
            </a:r>
            <a:r>
              <a:rPr lang="en-US" dirty="0"/>
              <a:t> 89% </a:t>
            </a:r>
            <a:r>
              <a:rPr lang="en-US" dirty="0" err="1"/>
              <a:t>češće</a:t>
            </a:r>
            <a:r>
              <a:rPr lang="en-US" dirty="0"/>
              <a:t> </a:t>
            </a:r>
            <a:r>
              <a:rPr lang="en-US" dirty="0" err="1"/>
              <a:t>su</a:t>
            </a:r>
            <a:r>
              <a:rPr lang="en-US" dirty="0"/>
              <a:t> </a:t>
            </a:r>
            <a:r>
              <a:rPr lang="en-US" dirty="0" err="1"/>
              <a:t>revidirali</a:t>
            </a:r>
            <a:r>
              <a:rPr lang="en-US" dirty="0"/>
              <a:t> </a:t>
            </a:r>
            <a:r>
              <a:rPr lang="en-US" dirty="0" err="1"/>
              <a:t>rodno</a:t>
            </a:r>
            <a:r>
              <a:rPr lang="en-US" dirty="0"/>
              <a:t> </a:t>
            </a:r>
            <a:r>
              <a:rPr lang="en-US" dirty="0" err="1"/>
              <a:t>pristran</a:t>
            </a:r>
            <a:r>
              <a:rPr lang="en-US" dirty="0"/>
              <a:t> </a:t>
            </a:r>
            <a:r>
              <a:rPr lang="en-US" dirty="0" err="1"/>
              <a:t>jezik</a:t>
            </a:r>
            <a:r>
              <a:rPr lang="en-US" dirty="0"/>
              <a:t> u </a:t>
            </a:r>
            <a:r>
              <a:rPr lang="en-US" dirty="0" err="1"/>
              <a:t>odnosu</a:t>
            </a:r>
            <a:r>
              <a:rPr lang="en-US" dirty="0"/>
              <a:t> </a:t>
            </a:r>
            <a:r>
              <a:rPr lang="en-US" dirty="0" err="1"/>
              <a:t>na</a:t>
            </a:r>
            <a:r>
              <a:rPr lang="en-US" dirty="0"/>
              <a:t> </a:t>
            </a:r>
            <a:r>
              <a:rPr lang="en-US" dirty="0" err="1"/>
              <a:t>kontrolne</a:t>
            </a:r>
            <a:r>
              <a:rPr lang="en-US" dirty="0"/>
              <a:t> </a:t>
            </a:r>
            <a:r>
              <a:rPr lang="en-US" dirty="0" err="1"/>
              <a:t>skupine</a:t>
            </a:r>
            <a:r>
              <a:rPr lang="en-US" dirty="0"/>
              <a:t> (Bambino, 2002)</a:t>
            </a:r>
          </a:p>
          <a:p>
            <a:pPr marL="457200" marR="0" lvl="0" indent="-228600" algn="l" rtl="0">
              <a:lnSpc>
                <a:spcPct val="90000"/>
              </a:lnSpc>
              <a:spcBef>
                <a:spcPts val="1000"/>
              </a:spcBef>
              <a:spcAft>
                <a:spcPts val="0"/>
              </a:spcAft>
              <a:buClr>
                <a:schemeClr val="accent4"/>
              </a:buClr>
              <a:buSzPts val="1800"/>
              <a:buFont typeface="Arial"/>
              <a:buNone/>
            </a:pPr>
            <a:endParaRPr dirty="0">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hr" sz="2400" b="1" dirty="0">
                <a:solidFill>
                  <a:srgbClr val="1BBC5C"/>
                </a:solidFill>
                <a:latin typeface="Calibri"/>
                <a:ea typeface="Calibri"/>
                <a:cs typeface="Calibri"/>
                <a:sym typeface="Calibri"/>
              </a:rPr>
              <a:t>Mehanizmi</a:t>
            </a:r>
            <a:endParaRPr sz="2400" dirty="0">
              <a:solidFill>
                <a:srgbClr val="1BBC5C"/>
              </a:solidFill>
              <a:latin typeface="Calibri"/>
              <a:ea typeface="Calibri"/>
              <a:cs typeface="Calibri"/>
              <a:sym typeface="Calibri"/>
            </a:endParaRPr>
          </a:p>
          <a:p>
            <a:pPr marL="514350" indent="-285750">
              <a:buFont typeface="Arial" panose="020B0604020202020204" pitchFamily="34" charset="0"/>
              <a:buChar char="•"/>
            </a:pPr>
            <a:r>
              <a:rPr lang="en-US" dirty="0" err="1"/>
              <a:t>Neosuđujuća</a:t>
            </a:r>
            <a:r>
              <a:rPr lang="en-US" dirty="0"/>
              <a:t> </a:t>
            </a:r>
            <a:r>
              <a:rPr lang="en-US" dirty="0" err="1"/>
              <a:t>pitanja</a:t>
            </a:r>
            <a:r>
              <a:rPr lang="en-US" dirty="0"/>
              <a:t> grade </a:t>
            </a:r>
            <a:r>
              <a:rPr lang="en-US" dirty="0" err="1"/>
              <a:t>povjerenje</a:t>
            </a:r>
            <a:r>
              <a:rPr lang="en-US" dirty="0"/>
              <a:t> </a:t>
            </a:r>
            <a:r>
              <a:rPr lang="en-US" dirty="0" err="1"/>
              <a:t>i</a:t>
            </a:r>
            <a:r>
              <a:rPr lang="en-US" dirty="0"/>
              <a:t> </a:t>
            </a:r>
            <a:r>
              <a:rPr lang="en-US" dirty="0" err="1"/>
              <a:t>potiču</a:t>
            </a:r>
            <a:r>
              <a:rPr lang="en-US" dirty="0"/>
              <a:t> </a:t>
            </a:r>
            <a:r>
              <a:rPr lang="en-US" dirty="0" err="1"/>
              <a:t>otvoreni</a:t>
            </a:r>
            <a:r>
              <a:rPr lang="en-US" dirty="0"/>
              <a:t> </a:t>
            </a:r>
            <a:r>
              <a:rPr lang="en-US" dirty="0" err="1"/>
              <a:t>dijalog</a:t>
            </a:r>
            <a:endParaRPr lang="en-US" dirty="0"/>
          </a:p>
          <a:p>
            <a:pPr marL="514350" indent="-285750">
              <a:buFont typeface="Arial" panose="020B0604020202020204" pitchFamily="34" charset="0"/>
              <a:buChar char="•"/>
            </a:pPr>
            <a:r>
              <a:rPr lang="en-US" dirty="0"/>
              <a:t>Blaga </a:t>
            </a:r>
            <a:r>
              <a:rPr lang="en-US" dirty="0" err="1"/>
              <a:t>formulacija</a:t>
            </a:r>
            <a:r>
              <a:rPr lang="en-US" dirty="0"/>
              <a:t> </a:t>
            </a:r>
            <a:r>
              <a:rPr lang="en-US" dirty="0" err="1"/>
              <a:t>poput</a:t>
            </a:r>
            <a:r>
              <a:rPr lang="en-US" dirty="0"/>
              <a:t> “</a:t>
            </a:r>
            <a:r>
              <a:rPr lang="en-US" dirty="0" err="1"/>
              <a:t>Pitam</a:t>
            </a:r>
            <a:r>
              <a:rPr lang="en-US" dirty="0"/>
              <a:t> se…” </a:t>
            </a:r>
            <a:r>
              <a:rPr lang="en-US" dirty="0" err="1"/>
              <a:t>aktivira</a:t>
            </a:r>
            <a:r>
              <a:rPr lang="en-US" dirty="0"/>
              <a:t> </a:t>
            </a:r>
            <a:r>
              <a:rPr lang="en-US" dirty="0" err="1"/>
              <a:t>rješavanje</a:t>
            </a:r>
            <a:r>
              <a:rPr lang="en-US" dirty="0"/>
              <a:t> </a:t>
            </a:r>
            <a:r>
              <a:rPr lang="en-US" dirty="0" err="1"/>
              <a:t>problema</a:t>
            </a:r>
            <a:r>
              <a:rPr lang="en-US" dirty="0"/>
              <a:t> </a:t>
            </a:r>
            <a:r>
              <a:rPr lang="en-US" dirty="0" err="1"/>
              <a:t>i</a:t>
            </a:r>
            <a:r>
              <a:rPr lang="en-US" dirty="0"/>
              <a:t> </a:t>
            </a:r>
            <a:r>
              <a:rPr lang="en-US" dirty="0" err="1"/>
              <a:t>potiče</a:t>
            </a:r>
            <a:r>
              <a:rPr lang="en-US" dirty="0"/>
              <a:t> </a:t>
            </a:r>
            <a:r>
              <a:rPr lang="en-US" dirty="0" err="1"/>
              <a:t>refleksiju</a:t>
            </a:r>
            <a:r>
              <a:rPr lang="en-US" dirty="0"/>
              <a:t> bez </a:t>
            </a:r>
            <a:r>
              <a:rPr lang="en-US" dirty="0" err="1"/>
              <a:t>osjećaja</a:t>
            </a:r>
            <a:r>
              <a:rPr lang="en-US" dirty="0"/>
              <a:t> </a:t>
            </a:r>
            <a:r>
              <a:rPr lang="en-US" dirty="0" err="1"/>
              <a:t>srama</a:t>
            </a:r>
            <a:endParaRPr lang="en-US" dirty="0"/>
          </a:p>
          <a:p>
            <a:pPr marL="514350" indent="-285750">
              <a:buFont typeface="Arial" panose="020B0604020202020204" pitchFamily="34" charset="0"/>
              <a:buChar char="•"/>
            </a:pPr>
            <a:r>
              <a:rPr lang="en-US" dirty="0" err="1"/>
              <a:t>Izbjegava</a:t>
            </a:r>
            <a:r>
              <a:rPr lang="en-US" dirty="0"/>
              <a:t> </a:t>
            </a:r>
            <a:r>
              <a:rPr lang="en-US" dirty="0" err="1"/>
              <a:t>obrambene</a:t>
            </a:r>
            <a:r>
              <a:rPr lang="en-US" dirty="0"/>
              <a:t> </a:t>
            </a:r>
            <a:r>
              <a:rPr lang="en-US" dirty="0" err="1"/>
              <a:t>reakcije</a:t>
            </a:r>
            <a:r>
              <a:rPr lang="en-US" dirty="0"/>
              <a:t> </a:t>
            </a:r>
            <a:r>
              <a:rPr lang="en-US" dirty="0" err="1"/>
              <a:t>koje</a:t>
            </a:r>
            <a:r>
              <a:rPr lang="en-US" dirty="0"/>
              <a:t> </a:t>
            </a:r>
            <a:r>
              <a:rPr lang="en-US" dirty="0" err="1"/>
              <a:t>izazivaju</a:t>
            </a:r>
            <a:r>
              <a:rPr lang="en-US" dirty="0"/>
              <a:t> </a:t>
            </a:r>
            <a:r>
              <a:rPr lang="en-US" dirty="0" err="1"/>
              <a:t>izravne</a:t>
            </a:r>
            <a:r>
              <a:rPr lang="en-US" dirty="0"/>
              <a:t> </a:t>
            </a:r>
            <a:r>
              <a:rPr lang="en-US" dirty="0" err="1"/>
              <a:t>kritike</a:t>
            </a:r>
            <a:r>
              <a:rPr lang="en-US" dirty="0"/>
              <a:t> (</a:t>
            </a:r>
            <a:r>
              <a:rPr lang="en-US" dirty="0" err="1"/>
              <a:t>npr</a:t>
            </a:r>
            <a:r>
              <a:rPr lang="en-US" dirty="0"/>
              <a:t>. “Ovo je </a:t>
            </a:r>
            <a:r>
              <a:rPr lang="en-US" dirty="0" err="1"/>
              <a:t>isključujuće</a:t>
            </a:r>
            <a:r>
              <a:rPr lang="en-US" dirty="0"/>
              <a:t>”)</a:t>
            </a:r>
          </a:p>
          <a:p>
            <a:pPr marL="457200" lvl="0" indent="-228600" algn="l" rtl="0">
              <a:lnSpc>
                <a:spcPct val="90000"/>
              </a:lnSpc>
              <a:spcBef>
                <a:spcPts val="1000"/>
              </a:spcBef>
              <a:spcAft>
                <a:spcPts val="0"/>
              </a:spcAft>
              <a:buSzPts val="1800"/>
              <a:buNone/>
            </a:pPr>
            <a:endParaRPr dirty="0"/>
          </a:p>
          <a:p>
            <a:pPr marL="457200" lvl="0" indent="-228600" algn="l" rtl="0">
              <a:lnSpc>
                <a:spcPct val="90000"/>
              </a:lnSpc>
              <a:spcBef>
                <a:spcPts val="1000"/>
              </a:spcBef>
              <a:spcAft>
                <a:spcPts val="0"/>
              </a:spcAft>
              <a:buSzPts val="1800"/>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hr"/>
              <a:t>Aktivnost 1: </a:t>
            </a:r>
            <a:r>
              <a:rPr lang="hr" sz="3600"/>
              <a:t>Pregled TINKER informatičkog scenarija s CFP-om</a:t>
            </a:r>
            <a:endParaRPr/>
          </a:p>
        </p:txBody>
      </p:sp>
      <p:sp>
        <p:nvSpPr>
          <p:cNvPr id="211" name="Google Shape;211;p12"/>
          <p:cNvSpPr txBox="1">
            <a:spLocks noGrp="1"/>
          </p:cNvSpPr>
          <p:nvPr>
            <p:ph type="body" idx="2"/>
          </p:nvPr>
        </p:nvSpPr>
        <p:spPr>
          <a:xfrm>
            <a:off x="247650" y="1785257"/>
            <a:ext cx="11944350" cy="4429578"/>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000" b="1" i="1" dirty="0">
                <a:latin typeface="Calibri"/>
                <a:ea typeface="Calibri"/>
                <a:cs typeface="Calibri"/>
                <a:sym typeface="Calibri"/>
              </a:rPr>
              <a:t>U grupama od 3 – Uloge:</a:t>
            </a:r>
            <a:endParaRPr sz="2000" b="1" dirty="0">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hr" sz="2000" b="1" dirty="0"/>
              <a:t>Izlagač</a:t>
            </a:r>
            <a:r>
              <a:rPr lang="hr" sz="2000" b="1" dirty="0">
                <a:latin typeface="Calibri"/>
                <a:ea typeface="Calibri"/>
                <a:cs typeface="Calibri"/>
                <a:sym typeface="Calibri"/>
              </a:rPr>
              <a:t>: </a:t>
            </a:r>
            <a:r>
              <a:rPr lang="hr" sz="2000" dirty="0">
                <a:latin typeface="Calibri"/>
                <a:ea typeface="Calibri"/>
                <a:cs typeface="Calibri"/>
                <a:sym typeface="Calibri"/>
              </a:rPr>
              <a:t>Objašnjava scenarij i postavlja ključno pitanje: „ </a:t>
            </a:r>
            <a:r>
              <a:rPr lang="hr" sz="2000" i="1" dirty="0"/>
              <a:t>Koliko je ova lekcija autentična i uključiva?“</a:t>
            </a:r>
            <a:endParaRPr sz="2000" dirty="0">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hr" sz="2000" b="1" dirty="0">
                <a:latin typeface="Calibri"/>
                <a:ea typeface="Calibri"/>
                <a:cs typeface="Calibri"/>
                <a:sym typeface="Calibri"/>
              </a:rPr>
              <a:t>Kritični prijatelji (2 osobe) će dati:</a:t>
            </a:r>
            <a:endParaRPr sz="2000" dirty="0">
              <a:latin typeface="Calibri"/>
              <a:ea typeface="Calibri"/>
              <a:cs typeface="Calibri"/>
              <a:sym typeface="Calibri"/>
            </a:endParaRPr>
          </a:p>
          <a:p>
            <a:pPr marL="914400" lvl="1" indent="-368300" algn="l" rtl="0">
              <a:lnSpc>
                <a:spcPct val="90000"/>
              </a:lnSpc>
              <a:spcBef>
                <a:spcPts val="500"/>
              </a:spcBef>
              <a:spcAft>
                <a:spcPts val="0"/>
              </a:spcAft>
              <a:buSzPts val="2200"/>
              <a:buChar char="•"/>
            </a:pPr>
            <a:r>
              <a:rPr lang="hr" sz="2000" i="1" dirty="0">
                <a:latin typeface="Calibri"/>
                <a:ea typeface="Calibri"/>
                <a:cs typeface="Calibri"/>
                <a:sym typeface="Calibri"/>
              </a:rPr>
              <a:t>Topla povratna informacija </a:t>
            </a:r>
            <a:r>
              <a:rPr lang="hr" sz="2000" dirty="0">
                <a:latin typeface="Calibri"/>
                <a:ea typeface="Calibri"/>
                <a:cs typeface="Calibri"/>
                <a:sym typeface="Calibri"/>
              </a:rPr>
              <a:t>(Što dobro funkcionira?) – „Sviđa mi se...“</a:t>
            </a:r>
            <a:endParaRPr dirty="0"/>
          </a:p>
          <a:p>
            <a:pPr marL="914400" lvl="1" indent="-368300" algn="l" rtl="0">
              <a:lnSpc>
                <a:spcPct val="90000"/>
              </a:lnSpc>
              <a:spcBef>
                <a:spcPts val="500"/>
              </a:spcBef>
              <a:spcAft>
                <a:spcPts val="0"/>
              </a:spcAft>
              <a:buSzPts val="2200"/>
              <a:buChar char="•"/>
            </a:pPr>
            <a:r>
              <a:rPr lang="hr" sz="2000" i="1" dirty="0"/>
              <a:t>Hladne</a:t>
            </a:r>
            <a:r>
              <a:rPr lang="hr" sz="2000" i="1" dirty="0">
                <a:latin typeface="Calibri"/>
                <a:ea typeface="Calibri"/>
                <a:cs typeface="Calibri"/>
                <a:sym typeface="Calibri"/>
              </a:rPr>
              <a:t> povratne informacije </a:t>
            </a:r>
            <a:r>
              <a:rPr lang="hr" sz="2000" dirty="0">
                <a:latin typeface="Calibri"/>
                <a:ea typeface="Calibri"/>
                <a:cs typeface="Calibri"/>
                <a:sym typeface="Calibri"/>
              </a:rPr>
              <a:t>(Što se može poboljšati?) – „Pitam se…“</a:t>
            </a:r>
            <a:endParaRPr dirty="0"/>
          </a:p>
          <a:p>
            <a:pPr marL="457200" marR="0" lvl="0" indent="-228600" algn="l" rtl="0">
              <a:lnSpc>
                <a:spcPct val="90000"/>
              </a:lnSpc>
              <a:spcBef>
                <a:spcPts val="1000"/>
              </a:spcBef>
              <a:spcAft>
                <a:spcPts val="0"/>
              </a:spcAft>
              <a:buClr>
                <a:schemeClr val="accent4"/>
              </a:buClr>
              <a:buSzPts val="1800"/>
              <a:buFont typeface="Arial"/>
              <a:buNone/>
            </a:pPr>
            <a:endParaRPr sz="2000" b="1" dirty="0">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hr" sz="2000" b="1" dirty="0">
                <a:latin typeface="Calibri"/>
                <a:ea typeface="Calibri"/>
                <a:cs typeface="Calibri"/>
                <a:sym typeface="Calibri"/>
              </a:rPr>
              <a:t>Proces implementacije:</a:t>
            </a:r>
            <a:endParaRPr dirty="0"/>
          </a:p>
          <a:p>
            <a:pPr marL="571500" lvl="0" indent="-342900" algn="l" rtl="0">
              <a:lnSpc>
                <a:spcPct val="90000"/>
              </a:lnSpc>
              <a:spcBef>
                <a:spcPts val="1000"/>
              </a:spcBef>
              <a:spcAft>
                <a:spcPts val="0"/>
              </a:spcAft>
              <a:buSzPts val="1800"/>
              <a:buFont typeface="Arial"/>
              <a:buAutoNum type="arabicPeriod"/>
            </a:pPr>
            <a:r>
              <a:rPr lang="hr" sz="2000" dirty="0">
                <a:latin typeface="Calibri"/>
                <a:ea typeface="Calibri"/>
                <a:cs typeface="Calibri"/>
                <a:sym typeface="Calibri"/>
              </a:rPr>
              <a:t>Pročitajte scenarij (5 minuta)</a:t>
            </a:r>
            <a:endParaRPr dirty="0"/>
          </a:p>
          <a:p>
            <a:pPr marL="571500" lvl="0" indent="-342900" algn="l" rtl="0">
              <a:lnSpc>
                <a:spcPct val="90000"/>
              </a:lnSpc>
              <a:spcBef>
                <a:spcPts val="1000"/>
              </a:spcBef>
              <a:spcAft>
                <a:spcPts val="0"/>
              </a:spcAft>
              <a:buSzPts val="1800"/>
              <a:buFont typeface="Arial"/>
              <a:buAutoNum type="arabicPeriod"/>
            </a:pPr>
            <a:r>
              <a:rPr lang="hr" sz="2000" dirty="0">
                <a:latin typeface="Calibri"/>
                <a:ea typeface="Calibri"/>
                <a:cs typeface="Calibri"/>
                <a:sym typeface="Calibri"/>
              </a:rPr>
              <a:t>Izlagač dijeli i traži povratne informacije (5 minuta) – Kritični prijatelji samo slušaju.</a:t>
            </a:r>
            <a:endParaRPr dirty="0"/>
          </a:p>
          <a:p>
            <a:pPr marL="571500" lvl="0" indent="-342900" algn="l" rtl="0">
              <a:lnSpc>
                <a:spcPct val="90000"/>
              </a:lnSpc>
              <a:spcBef>
                <a:spcPts val="1000"/>
              </a:spcBef>
              <a:spcAft>
                <a:spcPts val="0"/>
              </a:spcAft>
              <a:buSzPts val="1800"/>
              <a:buFont typeface="Arial"/>
              <a:buAutoNum type="arabicPeriod"/>
            </a:pPr>
            <a:r>
              <a:rPr lang="hr" sz="2000" dirty="0">
                <a:latin typeface="Calibri"/>
                <a:ea typeface="Calibri"/>
                <a:cs typeface="Calibri"/>
                <a:sym typeface="Calibri"/>
              </a:rPr>
              <a:t>Kritični prijatelji raspravljaju (15 min) - Izlagač samo sluša.</a:t>
            </a:r>
            <a:endParaRPr dirty="0"/>
          </a:p>
          <a:p>
            <a:pPr marL="571500" lvl="0" indent="-342900" algn="l" rtl="0">
              <a:lnSpc>
                <a:spcPct val="90000"/>
              </a:lnSpc>
              <a:spcBef>
                <a:spcPts val="1000"/>
              </a:spcBef>
              <a:spcAft>
                <a:spcPts val="0"/>
              </a:spcAft>
              <a:buSzPts val="1800"/>
              <a:buFont typeface="Arial"/>
              <a:buAutoNum type="arabicPeriod"/>
            </a:pPr>
            <a:r>
              <a:rPr lang="hr" sz="2000" dirty="0">
                <a:latin typeface="Calibri"/>
                <a:ea typeface="Calibri"/>
                <a:cs typeface="Calibri"/>
                <a:sym typeface="Calibri"/>
              </a:rPr>
              <a:t>Izlagač razmišlja (5 minuta)</a:t>
            </a:r>
            <a:endParaRPr dirty="0"/>
          </a:p>
          <a:p>
            <a:pPr marL="571500" lvl="0" indent="-342900" algn="l" rtl="0">
              <a:lnSpc>
                <a:spcPct val="90000"/>
              </a:lnSpc>
              <a:spcBef>
                <a:spcPts val="1000"/>
              </a:spcBef>
              <a:spcAft>
                <a:spcPts val="0"/>
              </a:spcAft>
              <a:buSzPts val="1800"/>
              <a:buFont typeface="Arial"/>
              <a:buAutoNum type="arabicPeriod"/>
            </a:pPr>
            <a:r>
              <a:rPr lang="hr" sz="2000" dirty="0">
                <a:latin typeface="Calibri"/>
                <a:ea typeface="Calibri"/>
                <a:cs typeface="Calibri"/>
                <a:sym typeface="Calibri"/>
              </a:rPr>
              <a:t>Promijenite uloge i ponovite (nije obavezno - ako vrijeme dopušta)</a:t>
            </a:r>
            <a:endParaRPr dirty="0"/>
          </a:p>
          <a:p>
            <a:pPr marL="228600" lvl="0" indent="0" algn="l" rtl="0">
              <a:lnSpc>
                <a:spcPct val="90000"/>
              </a:lnSpc>
              <a:spcBef>
                <a:spcPts val="1000"/>
              </a:spcBef>
              <a:spcAft>
                <a:spcPts val="0"/>
              </a:spcAft>
              <a:buSzPts val="1800"/>
              <a:buNone/>
            </a:pPr>
            <a:endParaRPr sz="2000" dirty="0">
              <a:latin typeface="Calibri"/>
              <a:ea typeface="Calibri"/>
              <a:cs typeface="Calibri"/>
              <a:sym typeface="Calibri"/>
            </a:endParaRPr>
          </a:p>
          <a:p>
            <a:pPr marL="228600" lvl="0" indent="0" algn="l" rtl="0">
              <a:lnSpc>
                <a:spcPct val="90000"/>
              </a:lnSpc>
              <a:spcBef>
                <a:spcPts val="1000"/>
              </a:spcBef>
              <a:spcAft>
                <a:spcPts val="0"/>
              </a:spcAft>
              <a:buSzPts val="1800"/>
              <a:buNone/>
            </a:pPr>
            <a:endParaRPr sz="2000" dirty="0">
              <a:latin typeface="Calibri"/>
              <a:ea typeface="Calibri"/>
              <a:cs typeface="Calibri"/>
              <a:sym typeface="Calibri"/>
            </a:endParaRPr>
          </a:p>
        </p:txBody>
      </p:sp>
      <p:sp>
        <p:nvSpPr>
          <p:cNvPr id="212" name="Google Shape;212;p12"/>
          <p:cNvSpPr txBox="1"/>
          <p:nvPr/>
        </p:nvSpPr>
        <p:spPr>
          <a:xfrm>
            <a:off x="442685" y="1176671"/>
            <a:ext cx="10863943"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hr" sz="2400" b="1" i="0" u="none" strike="noStrike" cap="none">
                <a:solidFill>
                  <a:srgbClr val="000000"/>
                </a:solidFill>
                <a:latin typeface="Calibri"/>
                <a:ea typeface="Calibri"/>
                <a:cs typeface="Calibri"/>
                <a:sym typeface="Calibri"/>
              </a:rPr>
              <a:t>Materijal za scenarij: „Algoritmi na društvenim mrežama“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13" descr="Εικόνα που περιέχει κείμενο, στιγμιότυπο οθόνης, κύκλος, λογότυπο&#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3236686" y="1073806"/>
            <a:ext cx="8955314" cy="5702552"/>
          </a:xfrm>
          <a:prstGeom prst="rect">
            <a:avLst/>
          </a:prstGeom>
          <a:noFill/>
          <a:ln>
            <a:noFill/>
          </a:ln>
        </p:spPr>
      </p:pic>
      <p:sp>
        <p:nvSpPr>
          <p:cNvPr id="219" name="Google Shape;219;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dirty="0"/>
              <a:t>Kalibrirano vršnjačko vrednovanje (CPR)</a:t>
            </a:r>
            <a:endParaRPr dirty="0"/>
          </a:p>
        </p:txBody>
      </p:sp>
      <p:sp>
        <p:nvSpPr>
          <p:cNvPr id="220" name="Google Shape;220;p13"/>
          <p:cNvSpPr txBox="1">
            <a:spLocks noGrp="1"/>
          </p:cNvSpPr>
          <p:nvPr>
            <p:ph type="body" idx="2"/>
          </p:nvPr>
        </p:nvSpPr>
        <p:spPr>
          <a:xfrm>
            <a:off x="97971" y="1210894"/>
            <a:ext cx="373380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400"/>
              <a:t>Teorijski korijeni:</a:t>
            </a:r>
            <a:endParaRPr sz="2400"/>
          </a:p>
          <a:p>
            <a:pPr marL="457200" marR="0" lvl="0" indent="-228600" algn="l" rtl="0">
              <a:lnSpc>
                <a:spcPct val="90000"/>
              </a:lnSpc>
              <a:spcBef>
                <a:spcPts val="1000"/>
              </a:spcBef>
              <a:spcAft>
                <a:spcPts val="0"/>
              </a:spcAft>
              <a:buClr>
                <a:schemeClr val="accent4"/>
              </a:buClr>
              <a:buSzPts val="1800"/>
              <a:buFont typeface="Arial"/>
              <a:buNone/>
            </a:pPr>
            <a:r>
              <a:rPr lang="hr" sz="2400"/>
              <a:t>Collinsovo kognitivno naukovanje (1989.): Učiniti stručno razmišljanje vidljivim.</a:t>
            </a:r>
            <a:endParaRPr sz="2400"/>
          </a:p>
          <a:p>
            <a:pPr marL="457200" marR="0" lvl="0" indent="-228600" algn="l" rtl="0">
              <a:lnSpc>
                <a:spcPct val="90000"/>
              </a:lnSpc>
              <a:spcBef>
                <a:spcPts val="1000"/>
              </a:spcBef>
              <a:spcAft>
                <a:spcPts val="0"/>
              </a:spcAft>
              <a:buClr>
                <a:schemeClr val="accent4"/>
              </a:buClr>
              <a:buSzPts val="1800"/>
              <a:buFont typeface="Arial"/>
              <a:buNone/>
            </a:pPr>
            <a:r>
              <a:rPr lang="hr" sz="2400"/>
              <a:t>Usidrena nastava (Bransford i sur., 1990.): Rubrike kao "sidra".</a:t>
            </a:r>
            <a:endParaRPr sz="2400"/>
          </a:p>
          <a:p>
            <a:pPr marL="457200" marR="0" lvl="0" indent="-228600" algn="l" rtl="0">
              <a:lnSpc>
                <a:spcPct val="90000"/>
              </a:lnSpc>
              <a:spcBef>
                <a:spcPts val="1000"/>
              </a:spcBef>
              <a:spcAft>
                <a:spcPts val="0"/>
              </a:spcAft>
              <a:buClr>
                <a:schemeClr val="accent4"/>
              </a:buClr>
              <a:buSzPts val="1800"/>
              <a:buFont typeface="Arial"/>
              <a:buNone/>
            </a:pPr>
            <a:endParaRPr sz="2400"/>
          </a:p>
        </p:txBody>
      </p:sp>
      <p:pic>
        <p:nvPicPr>
          <p:cNvPr id="2" name="Picture 1">
            <a:extLst>
              <a:ext uri="{FF2B5EF4-FFF2-40B4-BE49-F238E27FC236}">
                <a16:creationId xmlns:a16="http://schemas.microsoft.com/office/drawing/2014/main" id="{02CFA290-579E-3C2E-03F3-9ECD9DBF7A78}"/>
              </a:ext>
            </a:extLst>
          </p:cNvPr>
          <p:cNvPicPr>
            <a:picLocks noChangeAspect="1"/>
          </p:cNvPicPr>
          <p:nvPr/>
        </p:nvPicPr>
        <p:blipFill>
          <a:blip r:embed="rId4"/>
          <a:stretch>
            <a:fillRect/>
          </a:stretch>
        </p:blipFill>
        <p:spPr>
          <a:xfrm>
            <a:off x="3828143" y="1424556"/>
            <a:ext cx="8009824" cy="478574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dirty="0"/>
              <a:t>Prednosti vršnjačkog vrednovanja (CPR)</a:t>
            </a:r>
            <a:endParaRPr dirty="0"/>
          </a:p>
        </p:txBody>
      </p:sp>
      <p:sp>
        <p:nvSpPr>
          <p:cNvPr id="227" name="Google Shape;227;p14"/>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400" dirty="0"/>
              <a:t>• Povećava objektivnost i dosljednost</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 Poboljšava kritičko mišljenje i metakogniciju</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 Smanjuje opterećenje učitelja u procesu vrednovanja</a:t>
            </a:r>
            <a:endParaRPr sz="2400" dirty="0"/>
          </a:p>
          <a:p>
            <a:pPr marL="457200" marR="0" lvl="0" indent="-228600" algn="l" rtl="0">
              <a:lnSpc>
                <a:spcPct val="90000"/>
              </a:lnSpc>
              <a:spcBef>
                <a:spcPts val="1000"/>
              </a:spcBef>
              <a:spcAft>
                <a:spcPts val="0"/>
              </a:spcAft>
              <a:buClr>
                <a:schemeClr val="accent4"/>
              </a:buClr>
              <a:buSzPts val="1800"/>
              <a:buFont typeface="Arial"/>
              <a:buNone/>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hr" sz="3600" dirty="0"/>
              <a:t>Aktivnost 2: </a:t>
            </a:r>
            <a:r>
              <a:rPr lang="hr" sz="2800" dirty="0"/>
              <a:t>Osmišljavanje i evaluacija scenarija učenja korištenjem CPR-a</a:t>
            </a:r>
            <a:endParaRPr sz="2800" dirty="0"/>
          </a:p>
        </p:txBody>
      </p:sp>
      <p:sp>
        <p:nvSpPr>
          <p:cNvPr id="234" name="Google Shape;234;p15"/>
          <p:cNvSpPr txBox="1">
            <a:spLocks noGrp="1"/>
          </p:cNvSpPr>
          <p:nvPr>
            <p:ph type="body" idx="2"/>
          </p:nvPr>
        </p:nvSpPr>
        <p:spPr>
          <a:xfrm>
            <a:off x="123825" y="1168771"/>
            <a:ext cx="11944350" cy="5289179"/>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1000"/>
              </a:spcBef>
              <a:spcAft>
                <a:spcPts val="0"/>
              </a:spcAft>
              <a:buSzPts val="1800"/>
              <a:buFont typeface="Arial"/>
              <a:buChar char="•"/>
            </a:pPr>
            <a:r>
              <a:rPr lang="hr" sz="2800" dirty="0">
                <a:latin typeface="Calibri"/>
                <a:ea typeface="Calibri"/>
                <a:cs typeface="Calibri"/>
                <a:sym typeface="Calibri"/>
              </a:rPr>
              <a:t>Napišite kratki scenarij učenja za svoje učenike temeljen na TINKER metodologiji koristeći dobivene materijale.</a:t>
            </a:r>
            <a:endParaRPr dirty="0"/>
          </a:p>
          <a:p>
            <a:pPr marL="457200" lvl="0" indent="-457200" algn="l" rtl="0">
              <a:lnSpc>
                <a:spcPct val="90000"/>
              </a:lnSpc>
              <a:spcBef>
                <a:spcPts val="1000"/>
              </a:spcBef>
              <a:spcAft>
                <a:spcPts val="0"/>
              </a:spcAft>
              <a:buSzPts val="1800"/>
              <a:buFont typeface="Arial"/>
              <a:buChar char="•"/>
            </a:pPr>
            <a:r>
              <a:rPr lang="hr" sz="2800" dirty="0">
                <a:latin typeface="Calibri"/>
                <a:ea typeface="Calibri"/>
                <a:cs typeface="Calibri"/>
                <a:sym typeface="Calibri"/>
              </a:rPr>
              <a:t>Razmijenite svoj scenarij s osobom koja sjedi pored vas.</a:t>
            </a:r>
            <a:endParaRPr dirty="0"/>
          </a:p>
          <a:p>
            <a:pPr marL="457200" lvl="0" indent="-457200" algn="l" rtl="0">
              <a:lnSpc>
                <a:spcPct val="90000"/>
              </a:lnSpc>
              <a:spcBef>
                <a:spcPts val="1000"/>
              </a:spcBef>
              <a:spcAft>
                <a:spcPts val="0"/>
              </a:spcAft>
              <a:buSzPts val="1800"/>
              <a:buFont typeface="Arial"/>
              <a:buChar char="•"/>
            </a:pPr>
            <a:r>
              <a:rPr lang="hr" sz="2800" dirty="0">
                <a:latin typeface="Calibri"/>
                <a:ea typeface="Calibri"/>
                <a:cs typeface="Calibri"/>
                <a:sym typeface="Calibri"/>
              </a:rPr>
              <a:t>Upotrijebite materijale za procjenu scenarija </a:t>
            </a:r>
            <a:r>
              <a:rPr lang="hr" sz="2800" dirty="0"/>
              <a:t>kolega</a:t>
            </a:r>
            <a:r>
              <a:rPr lang="hr" sz="2800" dirty="0">
                <a:latin typeface="Calibri"/>
                <a:ea typeface="Calibri"/>
                <a:cs typeface="Calibri"/>
                <a:sym typeface="Calibri"/>
              </a:rPr>
              <a:t>.</a:t>
            </a:r>
            <a:endParaRPr dirty="0"/>
          </a:p>
          <a:p>
            <a:pPr marL="0" lvl="0" indent="0" algn="l" rtl="0">
              <a:lnSpc>
                <a:spcPct val="90000"/>
              </a:lnSpc>
              <a:spcBef>
                <a:spcPts val="1000"/>
              </a:spcBef>
              <a:spcAft>
                <a:spcPts val="0"/>
              </a:spcAft>
              <a:buSzPts val="1800"/>
              <a:buNone/>
            </a:pPr>
            <a:r>
              <a:rPr lang="hr" sz="2800" dirty="0">
                <a:latin typeface="Calibri"/>
                <a:ea typeface="Calibri"/>
                <a:cs typeface="Calibri"/>
                <a:sym typeface="Calibri"/>
              </a:rPr>
              <a:t> </a:t>
            </a:r>
            <a:endParaRPr dirty="0"/>
          </a:p>
          <a:p>
            <a:pPr marL="457200" marR="0" lvl="0" indent="-228600" algn="l" rtl="0">
              <a:lnSpc>
                <a:spcPct val="90000"/>
              </a:lnSpc>
              <a:spcBef>
                <a:spcPts val="1000"/>
              </a:spcBef>
              <a:spcAft>
                <a:spcPts val="0"/>
              </a:spcAft>
              <a:buClr>
                <a:schemeClr val="accent4"/>
              </a:buClr>
              <a:buSzPts val="1800"/>
              <a:buFont typeface="Arial"/>
              <a:buNone/>
            </a:pPr>
            <a:r>
              <a:rPr lang="hr" sz="2800" dirty="0">
                <a:latin typeface="Calibri"/>
                <a:ea typeface="Calibri"/>
                <a:cs typeface="Calibri"/>
                <a:sym typeface="Calibri"/>
              </a:rPr>
              <a:t>Pitanja za raspravu:</a:t>
            </a:r>
            <a:endParaRPr dirty="0"/>
          </a:p>
          <a:p>
            <a:pPr marL="457200" lvl="0" indent="-457200" algn="l" rtl="0">
              <a:lnSpc>
                <a:spcPct val="90000"/>
              </a:lnSpc>
              <a:spcBef>
                <a:spcPts val="1000"/>
              </a:spcBef>
              <a:spcAft>
                <a:spcPts val="0"/>
              </a:spcAft>
              <a:buSzPts val="1800"/>
              <a:buFont typeface="Calibri"/>
              <a:buChar char="-"/>
            </a:pPr>
            <a:r>
              <a:rPr lang="hr" sz="2800" dirty="0">
                <a:latin typeface="Calibri"/>
                <a:ea typeface="Calibri"/>
                <a:cs typeface="Calibri"/>
                <a:sym typeface="Calibri"/>
              </a:rPr>
              <a:t>Što ste naučili iz povratnih informacija?</a:t>
            </a:r>
            <a:endParaRPr dirty="0"/>
          </a:p>
          <a:p>
            <a:pPr marL="457200" lvl="0" indent="-457200" algn="l" rtl="0">
              <a:lnSpc>
                <a:spcPct val="90000"/>
              </a:lnSpc>
              <a:spcBef>
                <a:spcPts val="1000"/>
              </a:spcBef>
              <a:spcAft>
                <a:spcPts val="0"/>
              </a:spcAft>
              <a:buSzPts val="1800"/>
              <a:buFont typeface="Calibri"/>
              <a:buChar char="-"/>
            </a:pPr>
            <a:r>
              <a:rPr lang="hr" sz="2800" dirty="0">
                <a:latin typeface="Calibri"/>
                <a:ea typeface="Calibri"/>
                <a:cs typeface="Calibri"/>
                <a:sym typeface="Calibri"/>
              </a:rPr>
              <a:t>Kako CPR može pomoći u poboljšanju dizajna scenarija učenja i suradnje?</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2800" b="1" dirty="0"/>
              <a:t>Usporedba CFP-a (Protokol kritičnih prijatelja) i CPR-a (Protokol vršnjačkog vrednovanja)</a:t>
            </a:r>
            <a:endParaRPr sz="2800" b="1" dirty="0"/>
          </a:p>
        </p:txBody>
      </p:sp>
      <p:pic>
        <p:nvPicPr>
          <p:cNvPr id="6" name="Picture 5">
            <a:extLst>
              <a:ext uri="{FF2B5EF4-FFF2-40B4-BE49-F238E27FC236}">
                <a16:creationId xmlns:a16="http://schemas.microsoft.com/office/drawing/2014/main" id="{CE09AC7B-2595-1A62-93E0-8133F1B41C6D}"/>
              </a:ext>
            </a:extLst>
          </p:cNvPr>
          <p:cNvPicPr>
            <a:picLocks noChangeAspect="1"/>
          </p:cNvPicPr>
          <p:nvPr/>
        </p:nvPicPr>
        <p:blipFill>
          <a:blip r:embed="rId3"/>
          <a:stretch>
            <a:fillRect/>
          </a:stretch>
        </p:blipFill>
        <p:spPr>
          <a:xfrm>
            <a:off x="5829300" y="1308100"/>
            <a:ext cx="5613400" cy="4241800"/>
          </a:xfrm>
          <a:prstGeom prst="rect">
            <a:avLst/>
          </a:prstGeom>
        </p:spPr>
      </p:pic>
      <p:sp>
        <p:nvSpPr>
          <p:cNvPr id="7" name="AutoShape 2">
            <a:extLst>
              <a:ext uri="{FF2B5EF4-FFF2-40B4-BE49-F238E27FC236}">
                <a16:creationId xmlns:a16="http://schemas.microsoft.com/office/drawing/2014/main" id="{FB6A1E55-BBF7-7313-7D98-9BFADE400CC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r-HR"/>
          </a:p>
        </p:txBody>
      </p:sp>
      <p:pic>
        <p:nvPicPr>
          <p:cNvPr id="8" name="Picture 7">
            <a:extLst>
              <a:ext uri="{FF2B5EF4-FFF2-40B4-BE49-F238E27FC236}">
                <a16:creationId xmlns:a16="http://schemas.microsoft.com/office/drawing/2014/main" id="{5CF33B3E-6268-3FFF-5F4F-022E2BF59DCD}"/>
              </a:ext>
            </a:extLst>
          </p:cNvPr>
          <p:cNvPicPr>
            <a:picLocks noChangeAspect="1"/>
          </p:cNvPicPr>
          <p:nvPr/>
        </p:nvPicPr>
        <p:blipFill>
          <a:blip r:embed="rId4"/>
          <a:stretch>
            <a:fillRect/>
          </a:stretch>
        </p:blipFill>
        <p:spPr>
          <a:xfrm>
            <a:off x="1019657" y="2006600"/>
            <a:ext cx="4809643" cy="36639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Što koristiti?</a:t>
            </a:r>
            <a:endParaRPr/>
          </a:p>
        </p:txBody>
      </p:sp>
      <p:sp>
        <p:nvSpPr>
          <p:cNvPr id="249" name="Google Shape;249;p17"/>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 sz="2800"/>
              <a:t>CFP ili CPR?</a:t>
            </a:r>
            <a:endParaRPr sz="2800"/>
          </a:p>
        </p:txBody>
      </p:sp>
      <p:sp>
        <p:nvSpPr>
          <p:cNvPr id="250" name="Google Shape;250;p17"/>
          <p:cNvSpPr txBox="1">
            <a:spLocks noGrp="1"/>
          </p:cNvSpPr>
          <p:nvPr>
            <p:ph type="body" idx="2"/>
          </p:nvPr>
        </p:nvSpPr>
        <p:spPr>
          <a:xfrm>
            <a:off x="247650" y="4760996"/>
            <a:ext cx="11944350" cy="2484664"/>
          </a:xfrm>
          <a:prstGeom prst="rect">
            <a:avLst/>
          </a:prstGeom>
          <a:noFill/>
          <a:ln>
            <a:noFill/>
          </a:ln>
        </p:spPr>
        <p:txBody>
          <a:bodyPr spcFirstLastPara="1" wrap="square" lIns="91425" tIns="45700" rIns="91425" bIns="45700" anchor="t" anchorCtr="0">
            <a:noAutofit/>
          </a:bodyPr>
          <a:lstStyle/>
          <a:p>
            <a:pPr marL="571500" lvl="0" indent="-342900">
              <a:buFont typeface="Arial"/>
              <a:buChar char="•"/>
            </a:pPr>
            <a:r>
              <a:rPr lang="hr" sz="2400" dirty="0"/>
              <a:t>Koristite CFP (Protokol kritičnih prijatelja) za </a:t>
            </a:r>
            <a:r>
              <a:rPr lang="hr" sz="2400" b="1" dirty="0"/>
              <a:t>dubinsku refleksiju o nastavnim cjelinama i praksama</a:t>
            </a:r>
            <a:r>
              <a:rPr lang="hr" sz="2400" dirty="0"/>
              <a:t>.</a:t>
            </a:r>
            <a:endParaRPr dirty="0"/>
          </a:p>
          <a:p>
            <a:pPr marL="571500" lvl="0" indent="-342900">
              <a:buFont typeface="Arial"/>
              <a:buChar char="•"/>
            </a:pPr>
            <a:r>
              <a:rPr lang="hr" sz="2400" dirty="0"/>
              <a:t>Koristite CPR (Protokol vršnjačkog vrednovanja) za </a:t>
            </a:r>
            <a:r>
              <a:rPr lang="hr" sz="2400" b="1" dirty="0"/>
              <a:t>evaluaciju temeljenu na rubrikama</a:t>
            </a:r>
            <a:r>
              <a:rPr lang="hr" sz="2400" dirty="0"/>
              <a:t>.</a:t>
            </a:r>
            <a:endParaRPr dirty="0"/>
          </a:p>
          <a:p>
            <a:pPr marL="571500" lvl="0" indent="-342900" algn="l" rtl="0">
              <a:lnSpc>
                <a:spcPct val="90000"/>
              </a:lnSpc>
              <a:spcBef>
                <a:spcPts val="1000"/>
              </a:spcBef>
              <a:spcAft>
                <a:spcPts val="0"/>
              </a:spcAft>
              <a:buSzPts val="1800"/>
              <a:buFont typeface="Arial"/>
              <a:buChar char="•"/>
            </a:pPr>
            <a:r>
              <a:rPr lang="hr" sz="2400" dirty="0"/>
              <a:t>Kombinirajte oboje za </a:t>
            </a:r>
            <a:r>
              <a:rPr lang="hr" sz="2400" b="1" dirty="0"/>
              <a:t>maksimalan učinak </a:t>
            </a:r>
            <a:r>
              <a:rPr lang="hr" sz="2400" dirty="0"/>
              <a:t>.</a:t>
            </a:r>
            <a:endParaRPr sz="2400" dirty="0"/>
          </a:p>
        </p:txBody>
      </p:sp>
      <p:graphicFrame>
        <p:nvGraphicFramePr>
          <p:cNvPr id="251" name="Google Shape;251;p17"/>
          <p:cNvGraphicFramePr/>
          <p:nvPr>
            <p:extLst>
              <p:ext uri="{D42A27DB-BD31-4B8C-83A1-F6EECF244321}">
                <p14:modId xmlns:p14="http://schemas.microsoft.com/office/powerpoint/2010/main" val="2299297725"/>
              </p:ext>
            </p:extLst>
          </p:nvPr>
        </p:nvGraphicFramePr>
        <p:xfrm>
          <a:off x="302987" y="1462685"/>
          <a:ext cx="11586025" cy="2926120"/>
        </p:xfrm>
        <a:graphic>
          <a:graphicData uri="http://schemas.openxmlformats.org/drawingml/2006/table">
            <a:tbl>
              <a:tblPr>
                <a:noFill/>
                <a:tableStyleId>{5208ACDF-9A6B-466B-9E41-A965A231A5C3}</a:tableStyleId>
              </a:tblPr>
              <a:tblGrid>
                <a:gridCol w="1890475">
                  <a:extLst>
                    <a:ext uri="{9D8B030D-6E8A-4147-A177-3AD203B41FA5}">
                      <a16:colId xmlns:a16="http://schemas.microsoft.com/office/drawing/2014/main" val="20000"/>
                    </a:ext>
                  </a:extLst>
                </a:gridCol>
                <a:gridCol w="4717150">
                  <a:extLst>
                    <a:ext uri="{9D8B030D-6E8A-4147-A177-3AD203B41FA5}">
                      <a16:colId xmlns:a16="http://schemas.microsoft.com/office/drawing/2014/main" val="20001"/>
                    </a:ext>
                  </a:extLst>
                </a:gridCol>
                <a:gridCol w="4978400">
                  <a:extLst>
                    <a:ext uri="{9D8B030D-6E8A-4147-A177-3AD203B41FA5}">
                      <a16:colId xmlns:a16="http://schemas.microsoft.com/office/drawing/2014/main" val="20002"/>
                    </a:ext>
                  </a:extLst>
                </a:gridCol>
              </a:tblGrid>
              <a:tr h="279400">
                <a:tc>
                  <a:txBody>
                    <a:bodyPr/>
                    <a:lstStyle/>
                    <a:p>
                      <a:pPr marL="0" marR="0" lvl="0" indent="0" algn="l" rtl="0">
                        <a:lnSpc>
                          <a:spcPct val="100000"/>
                        </a:lnSpc>
                        <a:spcBef>
                          <a:spcPts val="0"/>
                        </a:spcBef>
                        <a:spcAft>
                          <a:spcPts val="0"/>
                        </a:spcAft>
                        <a:buNone/>
                      </a:pPr>
                      <a:r>
                        <a:rPr lang="hr" sz="2200" b="1" u="none" strike="noStrike" cap="none">
                          <a:solidFill>
                            <a:schemeClr val="lt2"/>
                          </a:solidFill>
                          <a:latin typeface="Calibri"/>
                          <a:ea typeface="Calibri"/>
                          <a:cs typeface="Calibri"/>
                          <a:sym typeface="Calibri"/>
                        </a:rPr>
                        <a:t>Protokol</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c>
                  <a:txBody>
                    <a:bodyPr/>
                    <a:lstStyle/>
                    <a:p>
                      <a:pPr marL="0" marR="0" lvl="0" indent="0" algn="l" rtl="0">
                        <a:lnSpc>
                          <a:spcPct val="100000"/>
                        </a:lnSpc>
                        <a:spcBef>
                          <a:spcPts val="0"/>
                        </a:spcBef>
                        <a:spcAft>
                          <a:spcPts val="0"/>
                        </a:spcAft>
                        <a:buNone/>
                      </a:pPr>
                      <a:r>
                        <a:rPr lang="hr" sz="2200" b="1" u="none" strike="noStrike" cap="none">
                          <a:solidFill>
                            <a:schemeClr val="lt2"/>
                          </a:solidFill>
                          <a:latin typeface="Calibri"/>
                          <a:ea typeface="Calibri"/>
                          <a:cs typeface="Calibri"/>
                          <a:sym typeface="Calibri"/>
                        </a:rPr>
                        <a:t>Najbolje za</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c>
                  <a:txBody>
                    <a:bodyPr/>
                    <a:lstStyle/>
                    <a:p>
                      <a:pPr marL="0" marR="0" lvl="0" indent="0" algn="l" rtl="0">
                        <a:lnSpc>
                          <a:spcPct val="100000"/>
                        </a:lnSpc>
                        <a:spcBef>
                          <a:spcPts val="0"/>
                        </a:spcBef>
                        <a:spcAft>
                          <a:spcPts val="0"/>
                        </a:spcAft>
                        <a:buNone/>
                      </a:pPr>
                      <a:r>
                        <a:rPr lang="hr" sz="2200" b="1" u="none" strike="noStrike" cap="none">
                          <a:solidFill>
                            <a:schemeClr val="lt2"/>
                          </a:solidFill>
                          <a:latin typeface="Calibri"/>
                          <a:ea typeface="Calibri"/>
                          <a:cs typeface="Calibri"/>
                          <a:sym typeface="Calibri"/>
                        </a:rPr>
                        <a:t>Snage</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extLst>
                  <a:ext uri="{0D108BD9-81ED-4DB2-BD59-A6C34878D82A}">
                    <a16:rowId xmlns:a16="http://schemas.microsoft.com/office/drawing/2014/main" val="10000"/>
                  </a:ext>
                </a:extLst>
              </a:tr>
              <a:tr h="279400">
                <a:tc>
                  <a:txBody>
                    <a:bodyPr/>
                    <a:lstStyle/>
                    <a:p>
                      <a:pPr marL="0" marR="0" lvl="0" indent="0" algn="l" rtl="0">
                        <a:lnSpc>
                          <a:spcPct val="100000"/>
                        </a:lnSpc>
                        <a:spcBef>
                          <a:spcPts val="0"/>
                        </a:spcBef>
                        <a:spcAft>
                          <a:spcPts val="0"/>
                        </a:spcAft>
                        <a:buNone/>
                      </a:pPr>
                      <a:r>
                        <a:rPr lang="hr" sz="2200" b="1" u="none" strike="noStrike" cap="none" dirty="0">
                          <a:latin typeface="Calibri"/>
                          <a:ea typeface="Calibri"/>
                          <a:cs typeface="Calibri"/>
                          <a:sym typeface="Calibri"/>
                        </a:rPr>
                        <a:t>CFP </a:t>
                      </a:r>
                      <a:r>
                        <a:rPr lang="hr" sz="2000" b="1" i="0" u="none" strike="noStrike" cap="none" dirty="0">
                          <a:solidFill>
                            <a:schemeClr val="dk1"/>
                          </a:solidFill>
                          <a:latin typeface="Calibri"/>
                          <a:cs typeface="Calibri"/>
                          <a:sym typeface="Arial"/>
                        </a:rPr>
                        <a:t>(Protokol kritičnih prijatelja) </a:t>
                      </a:r>
                      <a:endParaRPr sz="2200" b="1" i="0" u="none" strike="noStrike" cap="none" dirty="0">
                        <a:solidFill>
                          <a:schemeClr val="dk1"/>
                        </a:solidFill>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None/>
                      </a:pPr>
                      <a:r>
                        <a:rPr lang="hr" sz="2200" u="none" strike="noStrike" cap="none">
                          <a:latin typeface="Calibri"/>
                          <a:ea typeface="Calibri"/>
                          <a:cs typeface="Calibri"/>
                          <a:sym typeface="Calibri"/>
                        </a:rPr>
                        <a:t>Poboljšanje nastavne prakse</a:t>
                      </a:r>
                      <a:endParaRPr/>
                    </a:p>
                  </a:txBody>
                  <a:tcPr marL="91450" marR="91450" marT="45725" marB="45725" anchor="ctr"/>
                </a:tc>
                <a:tc>
                  <a:txBody>
                    <a:bodyPr/>
                    <a:lstStyle/>
                    <a:p>
                      <a:pPr marL="0" marR="0" lvl="0" indent="0" algn="l" rtl="0">
                        <a:lnSpc>
                          <a:spcPct val="100000"/>
                        </a:lnSpc>
                        <a:spcBef>
                          <a:spcPts val="0"/>
                        </a:spcBef>
                        <a:spcAft>
                          <a:spcPts val="0"/>
                        </a:spcAft>
                        <a:buNone/>
                      </a:pPr>
                      <a:r>
                        <a:rPr lang="hr" sz="2200" u="none" strike="noStrike" cap="none">
                          <a:latin typeface="Calibri"/>
                          <a:ea typeface="Calibri"/>
                          <a:cs typeface="Calibri"/>
                          <a:sym typeface="Calibri"/>
                        </a:rPr>
                        <a:t>Potiče refleksivni dijalog, gradi povjerenje</a:t>
                      </a:r>
                      <a:endParaRPr/>
                    </a:p>
                  </a:txBody>
                  <a:tcPr marL="91450" marR="91450" marT="45725" marB="45725" anchor="ctr"/>
                </a:tc>
                <a:extLst>
                  <a:ext uri="{0D108BD9-81ED-4DB2-BD59-A6C34878D82A}">
                    <a16:rowId xmlns:a16="http://schemas.microsoft.com/office/drawing/2014/main" val="10001"/>
                  </a:ext>
                </a:extLst>
              </a:tr>
              <a:tr h="279400">
                <a:tc>
                  <a:txBody>
                    <a:bodyPr/>
                    <a:lstStyle/>
                    <a:p>
                      <a:pPr marL="0" marR="0" lvl="0" indent="0" algn="l" rtl="0">
                        <a:lnSpc>
                          <a:spcPct val="100000"/>
                        </a:lnSpc>
                        <a:spcBef>
                          <a:spcPts val="0"/>
                        </a:spcBef>
                        <a:spcAft>
                          <a:spcPts val="0"/>
                        </a:spcAft>
                        <a:buNone/>
                      </a:pPr>
                      <a:r>
                        <a:rPr lang="hr" sz="2200" b="1" u="none" strike="noStrike" cap="none" dirty="0">
                          <a:latin typeface="Calibri"/>
                          <a:ea typeface="Calibri"/>
                          <a:cs typeface="Calibri"/>
                          <a:sym typeface="Calibri"/>
                        </a:rPr>
                        <a:t>CPR </a:t>
                      </a:r>
                      <a:r>
                        <a:rPr lang="hr" sz="2000" b="1" i="0" u="none" strike="noStrike" cap="none" dirty="0">
                          <a:solidFill>
                            <a:schemeClr val="dk1"/>
                          </a:solidFill>
                          <a:latin typeface="Calibri"/>
                          <a:ea typeface="Calibri"/>
                          <a:cs typeface="Calibri"/>
                          <a:sym typeface="Calibri"/>
                        </a:rPr>
                        <a:t>(Protokol vršnjačkog vrednovanja) </a:t>
                      </a:r>
                      <a:endParaRPr sz="2200" u="none" strike="noStrike" cap="none" dirty="0">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None/>
                      </a:pPr>
                      <a:r>
                        <a:rPr lang="hr" sz="2200" u="none" strike="noStrike" cap="none">
                          <a:latin typeface="Calibri"/>
                          <a:ea typeface="Calibri"/>
                          <a:cs typeface="Calibri"/>
                          <a:sym typeface="Calibri"/>
                        </a:rPr>
                        <a:t>Evaluacija obrazovnih proizvoda</a:t>
                      </a:r>
                      <a:endParaRPr/>
                    </a:p>
                  </a:txBody>
                  <a:tcPr marL="91450" marR="91450" marT="45725" marB="45725" anchor="ctr"/>
                </a:tc>
                <a:tc>
                  <a:txBody>
                    <a:bodyPr/>
                    <a:lstStyle/>
                    <a:p>
                      <a:pPr marL="0" marR="0" lvl="0" indent="0" algn="l" rtl="0">
                        <a:lnSpc>
                          <a:spcPct val="100000"/>
                        </a:lnSpc>
                        <a:spcBef>
                          <a:spcPts val="0"/>
                        </a:spcBef>
                        <a:spcAft>
                          <a:spcPts val="0"/>
                        </a:spcAft>
                        <a:buNone/>
                      </a:pPr>
                      <a:r>
                        <a:rPr lang="hr" sz="2200" u="none" strike="noStrike" cap="none">
                          <a:latin typeface="Calibri"/>
                          <a:ea typeface="Calibri"/>
                          <a:cs typeface="Calibri"/>
                          <a:sym typeface="Calibri"/>
                        </a:rPr>
                        <a:t>Podržava dosljednost i pravednost</a:t>
                      </a:r>
                      <a:endParaRPr/>
                    </a:p>
                  </a:txBody>
                  <a:tcPr marL="91450" marR="91450" marT="45725" marB="45725" anchor="ctr"/>
                </a:tc>
                <a:extLst>
                  <a:ext uri="{0D108BD9-81ED-4DB2-BD59-A6C34878D82A}">
                    <a16:rowId xmlns:a16="http://schemas.microsoft.com/office/drawing/2014/main" val="10002"/>
                  </a:ext>
                </a:extLst>
              </a:tr>
              <a:tr h="279400">
                <a:tc>
                  <a:txBody>
                    <a:bodyPr/>
                    <a:lstStyle/>
                    <a:p>
                      <a:pPr marL="0" marR="0" lvl="0" indent="0" algn="l" rtl="0">
                        <a:lnSpc>
                          <a:spcPct val="100000"/>
                        </a:lnSpc>
                        <a:spcBef>
                          <a:spcPts val="0"/>
                        </a:spcBef>
                        <a:spcAft>
                          <a:spcPts val="0"/>
                        </a:spcAft>
                        <a:buNone/>
                      </a:pPr>
                      <a:r>
                        <a:rPr lang="hr" sz="2200" b="1" u="none" strike="noStrike" cap="none">
                          <a:latin typeface="Calibri"/>
                          <a:ea typeface="Calibri"/>
                          <a:cs typeface="Calibri"/>
                          <a:sym typeface="Calibri"/>
                        </a:rPr>
                        <a:t>Kombinacija</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None/>
                      </a:pPr>
                      <a:r>
                        <a:rPr lang="hr" sz="2200" u="none" strike="noStrike" cap="none">
                          <a:latin typeface="Calibri"/>
                          <a:ea typeface="Calibri"/>
                          <a:cs typeface="Calibri"/>
                          <a:sym typeface="Calibri"/>
                        </a:rPr>
                        <a:t>Sveobuhvatno poboljšanje lekcije</a:t>
                      </a:r>
                      <a:endParaRPr/>
                    </a:p>
                  </a:txBody>
                  <a:tcPr marL="91450" marR="91450" marT="45725" marB="45725" anchor="ctr"/>
                </a:tc>
                <a:tc>
                  <a:txBody>
                    <a:bodyPr/>
                    <a:lstStyle/>
                    <a:p>
                      <a:pPr marL="0" marR="0" lvl="0" indent="0" algn="l" rtl="0">
                        <a:lnSpc>
                          <a:spcPct val="100000"/>
                        </a:lnSpc>
                        <a:spcBef>
                          <a:spcPts val="0"/>
                        </a:spcBef>
                        <a:spcAft>
                          <a:spcPts val="0"/>
                        </a:spcAft>
                        <a:buNone/>
                      </a:pPr>
                      <a:r>
                        <a:rPr lang="hr" sz="2200" u="none" strike="noStrike" cap="none" dirty="0">
                          <a:latin typeface="Calibri"/>
                          <a:ea typeface="Calibri"/>
                          <a:cs typeface="Calibri"/>
                          <a:sym typeface="Calibri"/>
                        </a:rPr>
                        <a:t>Spaja dubinu s jasnoćom</a:t>
                      </a:r>
                      <a:endParaRPr dirty="0"/>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Izazovi u provedbi</a:t>
            </a:r>
            <a:endParaRPr/>
          </a:p>
        </p:txBody>
      </p:sp>
      <p:pic>
        <p:nvPicPr>
          <p:cNvPr id="4" name="Picture 3">
            <a:extLst>
              <a:ext uri="{FF2B5EF4-FFF2-40B4-BE49-F238E27FC236}">
                <a16:creationId xmlns:a16="http://schemas.microsoft.com/office/drawing/2014/main" id="{B2253E59-23DC-DD45-8B66-13EBA1F081F6}"/>
              </a:ext>
            </a:extLst>
          </p:cNvPr>
          <p:cNvPicPr>
            <a:picLocks noChangeAspect="1"/>
          </p:cNvPicPr>
          <p:nvPr/>
        </p:nvPicPr>
        <p:blipFill>
          <a:blip r:embed="rId3"/>
          <a:stretch>
            <a:fillRect/>
          </a:stretch>
        </p:blipFill>
        <p:spPr>
          <a:xfrm>
            <a:off x="6622154" y="1841862"/>
            <a:ext cx="5316934" cy="4017774"/>
          </a:xfrm>
          <a:prstGeom prst="rect">
            <a:avLst/>
          </a:prstGeom>
        </p:spPr>
      </p:pic>
      <p:sp>
        <p:nvSpPr>
          <p:cNvPr id="6" name="Text Placeholder 5">
            <a:extLst>
              <a:ext uri="{FF2B5EF4-FFF2-40B4-BE49-F238E27FC236}">
                <a16:creationId xmlns:a16="http://schemas.microsoft.com/office/drawing/2014/main" id="{42CE9374-A019-D027-07BF-51C82B17B37D}"/>
              </a:ext>
            </a:extLst>
          </p:cNvPr>
          <p:cNvSpPr>
            <a:spLocks noGrp="1"/>
          </p:cNvSpPr>
          <p:nvPr>
            <p:ph type="body" idx="2"/>
          </p:nvPr>
        </p:nvSpPr>
        <p:spPr/>
        <p:txBody>
          <a:bodyPr/>
          <a:lstStyle/>
          <a:p>
            <a:endParaRPr lang="hr-HR" dirty="0"/>
          </a:p>
        </p:txBody>
      </p:sp>
      <p:pic>
        <p:nvPicPr>
          <p:cNvPr id="7" name="Picture 6">
            <a:extLst>
              <a:ext uri="{FF2B5EF4-FFF2-40B4-BE49-F238E27FC236}">
                <a16:creationId xmlns:a16="http://schemas.microsoft.com/office/drawing/2014/main" id="{359A3F45-EC7B-DCA8-A401-3A6613A55C13}"/>
              </a:ext>
            </a:extLst>
          </p:cNvPr>
          <p:cNvPicPr>
            <a:picLocks noChangeAspect="1"/>
          </p:cNvPicPr>
          <p:nvPr/>
        </p:nvPicPr>
        <p:blipFill>
          <a:blip r:embed="rId4"/>
          <a:stretch>
            <a:fillRect/>
          </a:stretch>
        </p:blipFill>
        <p:spPr>
          <a:xfrm>
            <a:off x="499121" y="2694206"/>
            <a:ext cx="6019800" cy="26162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9"/>
          <p:cNvSpPr txBox="1"/>
          <p:nvPr/>
        </p:nvSpPr>
        <p:spPr>
          <a:xfrm>
            <a:off x="271525" y="1153551"/>
            <a:ext cx="9477386" cy="2387935"/>
          </a:xfrm>
          <a:prstGeom prst="rect">
            <a:avLst/>
          </a:prstGeom>
          <a:noFill/>
          <a:ln>
            <a:noFill/>
          </a:ln>
        </p:spPr>
        <p:txBody>
          <a:bodyPr spcFirstLastPara="1" wrap="square" lIns="91425" tIns="91425" rIns="91425" bIns="91425" anchor="t" anchorCtr="0">
            <a:noAutofit/>
          </a:bodyPr>
          <a:lstStyle/>
          <a:p>
            <a:pPr marL="342900" marR="0" lvl="0" indent="-342900" algn="l" rtl="0">
              <a:lnSpc>
                <a:spcPct val="100000"/>
              </a:lnSpc>
              <a:spcBef>
                <a:spcPts val="0"/>
              </a:spcBef>
              <a:spcAft>
                <a:spcPts val="0"/>
              </a:spcAft>
              <a:buClr>
                <a:schemeClr val="dk1"/>
              </a:buClr>
              <a:buSzPts val="2400"/>
              <a:buFont typeface="Arial"/>
              <a:buChar char="•"/>
            </a:pPr>
            <a:r>
              <a:rPr lang="hr" sz="2400" b="1" i="0" u="none" strike="noStrike" cap="none" dirty="0">
                <a:solidFill>
                  <a:schemeClr val="dk1"/>
                </a:solidFill>
                <a:latin typeface="Calibri"/>
                <a:ea typeface="Calibri"/>
                <a:cs typeface="Calibri"/>
                <a:sym typeface="Calibri"/>
              </a:rPr>
              <a:t>Protokoli međusobnog vrednovanja </a:t>
            </a:r>
            <a:r>
              <a:rPr lang="hr" sz="2400" b="0" i="0" u="none" strike="noStrike" cap="none" dirty="0">
                <a:solidFill>
                  <a:schemeClr val="dk1"/>
                </a:solidFill>
                <a:latin typeface="Calibri"/>
                <a:ea typeface="Calibri"/>
                <a:cs typeface="Calibri"/>
                <a:sym typeface="Calibri"/>
              </a:rPr>
              <a:t>poboljšavaju kvalitetu poučavanja i učenja</a:t>
            </a:r>
            <a:endParaRPr dirty="0"/>
          </a:p>
          <a:p>
            <a:pPr marL="342900" marR="0" lvl="0" indent="-342900" algn="l" rtl="0">
              <a:lnSpc>
                <a:spcPct val="100000"/>
              </a:lnSpc>
              <a:spcBef>
                <a:spcPts val="0"/>
              </a:spcBef>
              <a:spcAft>
                <a:spcPts val="0"/>
              </a:spcAft>
              <a:buClr>
                <a:schemeClr val="dk1"/>
              </a:buClr>
              <a:buSzPts val="2400"/>
              <a:buFont typeface="Arial"/>
              <a:buChar char="•"/>
            </a:pPr>
            <a:r>
              <a:rPr lang="hr" sz="2400" b="1" i="0" u="none" strike="noStrike" cap="none" dirty="0">
                <a:solidFill>
                  <a:schemeClr val="dk1"/>
                </a:solidFill>
                <a:latin typeface="Calibri"/>
                <a:ea typeface="Calibri"/>
                <a:cs typeface="Calibri"/>
                <a:sym typeface="Calibri"/>
              </a:rPr>
              <a:t>CFP (Protokol kritičnih prijatelja) </a:t>
            </a:r>
            <a:r>
              <a:rPr lang="hr" sz="2400" b="0" i="0" u="none" strike="noStrike" cap="none" dirty="0">
                <a:solidFill>
                  <a:schemeClr val="dk1"/>
                </a:solidFill>
                <a:latin typeface="Calibri"/>
                <a:ea typeface="Calibri"/>
                <a:cs typeface="Calibri"/>
                <a:sym typeface="Calibri"/>
              </a:rPr>
              <a:t>potiče razmišljanje i dijalog</a:t>
            </a:r>
            <a:endParaRPr dirty="0"/>
          </a:p>
          <a:p>
            <a:pPr marL="342900" marR="0" lvl="0" indent="-342900" algn="l" rtl="0">
              <a:lnSpc>
                <a:spcPct val="100000"/>
              </a:lnSpc>
              <a:spcBef>
                <a:spcPts val="0"/>
              </a:spcBef>
              <a:spcAft>
                <a:spcPts val="0"/>
              </a:spcAft>
              <a:buClr>
                <a:schemeClr val="dk1"/>
              </a:buClr>
              <a:buSzPts val="2400"/>
              <a:buFont typeface="Arial"/>
              <a:buChar char="•"/>
            </a:pPr>
            <a:r>
              <a:rPr lang="hr" sz="2400" b="1" i="0" u="none" strike="noStrike" cap="none" dirty="0">
                <a:solidFill>
                  <a:schemeClr val="dk1"/>
                </a:solidFill>
                <a:latin typeface="Calibri"/>
                <a:ea typeface="Calibri"/>
                <a:cs typeface="Calibri"/>
                <a:sym typeface="Calibri"/>
              </a:rPr>
              <a:t>CPR (Protokol vršnjačkog vrednovanja) </a:t>
            </a:r>
            <a:r>
              <a:rPr lang="hr" sz="2400" b="0" i="0" u="none" strike="noStrike" cap="none" dirty="0">
                <a:solidFill>
                  <a:schemeClr val="dk1"/>
                </a:solidFill>
                <a:latin typeface="Calibri"/>
                <a:ea typeface="Calibri"/>
                <a:cs typeface="Calibri"/>
                <a:sym typeface="Calibri"/>
              </a:rPr>
              <a:t>osigurava strukturiranu i dosljednu evaluaciju</a:t>
            </a:r>
            <a:endParaRPr dirty="0"/>
          </a:p>
          <a:p>
            <a:pPr marL="342900" marR="0" lvl="0" indent="-342900" algn="l" rtl="0">
              <a:lnSpc>
                <a:spcPct val="100000"/>
              </a:lnSpc>
              <a:spcBef>
                <a:spcPts val="0"/>
              </a:spcBef>
              <a:spcAft>
                <a:spcPts val="0"/>
              </a:spcAft>
              <a:buClr>
                <a:schemeClr val="dk1"/>
              </a:buClr>
              <a:buSzPts val="2400"/>
              <a:buFont typeface="Arial"/>
              <a:buChar char="•"/>
            </a:pPr>
            <a:r>
              <a:rPr lang="hr" sz="2400" b="0" i="0" u="none" strike="noStrike" cap="none" dirty="0">
                <a:solidFill>
                  <a:schemeClr val="dk1"/>
                </a:solidFill>
                <a:latin typeface="Calibri"/>
                <a:ea typeface="Calibri"/>
                <a:cs typeface="Calibri"/>
                <a:sym typeface="Calibri"/>
              </a:rPr>
              <a:t>Zajednički kreirane rubrike u CPR-u promiču pravednost i transparentnost</a:t>
            </a:r>
            <a:endParaRPr dirty="0"/>
          </a:p>
          <a:p>
            <a:pPr marL="342900" marR="0" lvl="0" indent="-342900" algn="l" rtl="0">
              <a:lnSpc>
                <a:spcPct val="100000"/>
              </a:lnSpc>
              <a:spcBef>
                <a:spcPts val="0"/>
              </a:spcBef>
              <a:spcAft>
                <a:spcPts val="0"/>
              </a:spcAft>
              <a:buClr>
                <a:schemeClr val="dk1"/>
              </a:buClr>
              <a:buSzPts val="2400"/>
              <a:buFont typeface="Arial"/>
              <a:buChar char="•"/>
            </a:pPr>
            <a:r>
              <a:rPr lang="hr" sz="2400" dirty="0">
                <a:solidFill>
                  <a:schemeClr val="dk1"/>
                </a:solidFill>
                <a:latin typeface="Calibri"/>
                <a:ea typeface="Calibri"/>
                <a:cs typeface="Calibri"/>
                <a:sym typeface="Calibri"/>
              </a:rPr>
              <a:t>Kombiniranje metoda </a:t>
            </a:r>
            <a:r>
              <a:rPr lang="hr" sz="2400" b="0" i="0" u="none" strike="noStrike" cap="none" dirty="0">
                <a:solidFill>
                  <a:schemeClr val="dk1"/>
                </a:solidFill>
                <a:latin typeface="Calibri"/>
                <a:ea typeface="Calibri"/>
                <a:cs typeface="Calibri"/>
                <a:sym typeface="Calibri"/>
              </a:rPr>
              <a:t>potiče empatiju i smanjuje predrasude</a:t>
            </a:r>
            <a:endParaRPr dirty="0"/>
          </a:p>
          <a:p>
            <a:pPr marL="342900" marR="0" lvl="0" indent="-273050" algn="l" rtl="0">
              <a:lnSpc>
                <a:spcPct val="107000"/>
              </a:lnSpc>
              <a:spcBef>
                <a:spcPts val="800"/>
              </a:spcBef>
              <a:spcAft>
                <a:spcPts val="800"/>
              </a:spcAft>
              <a:buClr>
                <a:srgbClr val="000000"/>
              </a:buClr>
              <a:buSzPts val="1100"/>
              <a:buFont typeface="Arial"/>
              <a:buNone/>
            </a:pPr>
            <a:endParaRPr sz="2400" b="1" i="0" u="none" strike="noStrike" cap="none" dirty="0">
              <a:solidFill>
                <a:srgbClr val="000000"/>
              </a:solidFill>
              <a:latin typeface="Calibri"/>
              <a:ea typeface="Calibri"/>
              <a:cs typeface="Calibri"/>
              <a:sym typeface="Calibri"/>
            </a:endParaRPr>
          </a:p>
        </p:txBody>
      </p:sp>
      <p:sp>
        <p:nvSpPr>
          <p:cNvPr id="265" name="Google Shape;265;p19"/>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hr" sz="2800" b="1">
                <a:solidFill>
                  <a:srgbClr val="FFFFFF"/>
                </a:solidFill>
              </a:rPr>
              <a:t>Razmišljanje i zaključak</a:t>
            </a:r>
            <a:endParaRPr sz="2800" b="1">
              <a:solidFill>
                <a:srgbClr val="FFFFFF"/>
              </a:solidFill>
            </a:endParaRPr>
          </a:p>
        </p:txBody>
      </p:sp>
      <p:sp>
        <p:nvSpPr>
          <p:cNvPr id="266" name="Google Shape;266;p19"/>
          <p:cNvSpPr txBox="1"/>
          <p:nvPr/>
        </p:nvSpPr>
        <p:spPr>
          <a:xfrm>
            <a:off x="1451429" y="4715654"/>
            <a:ext cx="9756611"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hr" sz="3600" b="0" i="0" u="none" strike="noStrike" cap="none" dirty="0">
                <a:solidFill>
                  <a:srgbClr val="000000"/>
                </a:solidFill>
                <a:latin typeface="Calibri"/>
                <a:ea typeface="Calibri"/>
                <a:cs typeface="Calibri"/>
                <a:sym typeface="Calibri"/>
              </a:rPr>
              <a:t> </a:t>
            </a:r>
            <a:r>
              <a:rPr lang="hr" sz="3600" b="0" i="1" u="none" strike="noStrike" cap="none" dirty="0">
                <a:solidFill>
                  <a:srgbClr val="000000"/>
                </a:solidFill>
                <a:latin typeface="Calibri"/>
                <a:ea typeface="Calibri"/>
                <a:cs typeface="Calibri"/>
                <a:sym typeface="Calibri"/>
              </a:rPr>
              <a:t>Kako planirate koristiti ove alate u svojoj nastavi?</a:t>
            </a:r>
            <a:endParaRPr sz="3600" b="0" i="0" u="none" strike="noStrike" cap="none" dirty="0">
              <a:solidFill>
                <a:srgbClr val="000000"/>
              </a:solidFill>
              <a:latin typeface="Calibri"/>
              <a:ea typeface="Calibri"/>
              <a:cs typeface="Calibri"/>
              <a:sym typeface="Calibri"/>
            </a:endParaRPr>
          </a:p>
        </p:txBody>
      </p:sp>
      <p:pic>
        <p:nvPicPr>
          <p:cNvPr id="267" name="Google Shape;267;p19" descr="Megaphone"/>
          <p:cNvPicPr preferRelativeResize="0"/>
          <p:nvPr/>
        </p:nvPicPr>
        <p:blipFill rotWithShape="1">
          <a:blip r:embed="rId3">
            <a:alphaModFix/>
          </a:blip>
          <a:srcRect/>
          <a:stretch/>
        </p:blipFill>
        <p:spPr>
          <a:xfrm>
            <a:off x="537029" y="4581619"/>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a:spLocks noGrp="1"/>
          </p:cNvSpPr>
          <p:nvPr>
            <p:ph type="ctrTitle"/>
          </p:nvPr>
        </p:nvSpPr>
        <p:spPr>
          <a:xfrm>
            <a:off x="250640" y="2224306"/>
            <a:ext cx="4892400" cy="1334100"/>
          </a:xfrm>
          <a:prstGeom prst="rect">
            <a:avLst/>
          </a:prstGeom>
          <a:noFill/>
          <a:ln>
            <a:noFill/>
          </a:ln>
        </p:spPr>
        <p:txBody>
          <a:bodyPr spcFirstLastPara="1" wrap="square" lIns="91425" tIns="45700" rIns="91425" bIns="45700" anchor="ctr" anchorCtr="0">
            <a:normAutofit/>
          </a:bodyPr>
          <a:lstStyle/>
          <a:p>
            <a:pPr lvl="0"/>
            <a:r>
              <a:rPr lang="hr" dirty="0"/>
              <a:t>Modul 8: </a:t>
            </a:r>
            <a:r>
              <a:rPr lang="hr" sz="1800" dirty="0">
                <a:solidFill>
                  <a:srgbClr val="000000"/>
                </a:solidFill>
                <a:latin typeface="Calibri"/>
                <a:ea typeface="Calibri"/>
                <a:cs typeface="Calibri"/>
                <a:sym typeface="Calibri"/>
              </a:rPr>
              <a:t>Radionica: </a:t>
            </a:r>
            <a:r>
              <a:rPr lang="en-US" sz="1800" dirty="0" err="1">
                <a:solidFill>
                  <a:srgbClr val="000000"/>
                </a:solidFill>
              </a:rPr>
              <a:t>zajedničko</a:t>
            </a:r>
            <a:r>
              <a:rPr lang="en-US" sz="1800" dirty="0">
                <a:solidFill>
                  <a:srgbClr val="000000"/>
                </a:solidFill>
              </a:rPr>
              <a:t> </a:t>
            </a:r>
            <a:r>
              <a:rPr lang="en-US" sz="1800" dirty="0" err="1">
                <a:solidFill>
                  <a:srgbClr val="000000"/>
                </a:solidFill>
              </a:rPr>
              <a:t>osmišljavanje</a:t>
            </a:r>
            <a:r>
              <a:rPr lang="en-US" sz="1800" dirty="0">
                <a:solidFill>
                  <a:srgbClr val="000000"/>
                </a:solidFill>
              </a:rPr>
              <a:t> </a:t>
            </a:r>
            <a:r>
              <a:rPr lang="en-US" sz="1800" dirty="0" err="1">
                <a:solidFill>
                  <a:srgbClr val="000000"/>
                </a:solidFill>
              </a:rPr>
              <a:t>i</a:t>
            </a:r>
            <a:r>
              <a:rPr lang="en-US" sz="1800" dirty="0">
                <a:solidFill>
                  <a:srgbClr val="000000"/>
                </a:solidFill>
              </a:rPr>
              <a:t> </a:t>
            </a:r>
            <a:r>
              <a:rPr lang="en-US" sz="1800" dirty="0" err="1">
                <a:solidFill>
                  <a:srgbClr val="000000"/>
                </a:solidFill>
              </a:rPr>
              <a:t>vrednovanje</a:t>
            </a:r>
            <a:r>
              <a:rPr lang="en-US" sz="1800" dirty="0">
                <a:solidFill>
                  <a:srgbClr val="000000"/>
                </a:solidFill>
              </a:rPr>
              <a:t> </a:t>
            </a:r>
            <a:r>
              <a:rPr lang="en-US" sz="1800" dirty="0" err="1">
                <a:solidFill>
                  <a:srgbClr val="000000"/>
                </a:solidFill>
              </a:rPr>
              <a:t>scenarija</a:t>
            </a:r>
            <a:r>
              <a:rPr lang="en-US" sz="1800" dirty="0">
                <a:solidFill>
                  <a:srgbClr val="000000"/>
                </a:solidFill>
              </a:rPr>
              <a:t> </a:t>
            </a:r>
            <a:r>
              <a:rPr lang="en-US" sz="1800" dirty="0" err="1">
                <a:solidFill>
                  <a:srgbClr val="000000"/>
                </a:solidFill>
              </a:rPr>
              <a:t>učenja</a:t>
            </a:r>
            <a:r>
              <a:rPr lang="en-US" sz="1800" dirty="0">
                <a:solidFill>
                  <a:srgbClr val="000000"/>
                </a:solidFill>
              </a:rPr>
              <a:t> za </a:t>
            </a:r>
            <a:r>
              <a:rPr lang="en-US" sz="1800" dirty="0" err="1">
                <a:solidFill>
                  <a:srgbClr val="000000"/>
                </a:solidFill>
              </a:rPr>
              <a:t>poučavanje</a:t>
            </a:r>
            <a:r>
              <a:rPr lang="en-US" sz="1800" dirty="0">
                <a:solidFill>
                  <a:srgbClr val="000000"/>
                </a:solidFill>
              </a:rPr>
              <a:t> </a:t>
            </a:r>
            <a:r>
              <a:rPr lang="en-US" sz="1800" dirty="0" err="1">
                <a:solidFill>
                  <a:srgbClr val="000000"/>
                </a:solidFill>
              </a:rPr>
              <a:t>i</a:t>
            </a:r>
            <a:r>
              <a:rPr lang="en-US" sz="1800" dirty="0">
                <a:solidFill>
                  <a:srgbClr val="000000"/>
                </a:solidFill>
              </a:rPr>
              <a:t> </a:t>
            </a:r>
            <a:r>
              <a:rPr lang="en-US" sz="1800" dirty="0" err="1">
                <a:solidFill>
                  <a:srgbClr val="000000"/>
                </a:solidFill>
              </a:rPr>
              <a:t>vrednovanje</a:t>
            </a:r>
            <a:r>
              <a:rPr lang="en-US" sz="1800" dirty="0">
                <a:solidFill>
                  <a:srgbClr val="000000"/>
                </a:solidFill>
              </a:rPr>
              <a:t> </a:t>
            </a:r>
            <a:r>
              <a:rPr lang="en-US" sz="1800" dirty="0" err="1">
                <a:solidFill>
                  <a:srgbClr val="000000"/>
                </a:solidFill>
              </a:rPr>
              <a:t>informatike</a:t>
            </a:r>
            <a:r>
              <a:rPr lang="en-US" sz="1800" dirty="0">
                <a:solidFill>
                  <a:srgbClr val="000000"/>
                </a:solidFill>
              </a:rPr>
              <a:t> </a:t>
            </a:r>
            <a:r>
              <a:rPr lang="en-US" sz="1800" dirty="0" err="1">
                <a:solidFill>
                  <a:srgbClr val="000000"/>
                </a:solidFill>
              </a:rPr>
              <a:t>temeljeno</a:t>
            </a:r>
            <a:r>
              <a:rPr lang="en-US" sz="1800" dirty="0">
                <a:solidFill>
                  <a:srgbClr val="000000"/>
                </a:solidFill>
              </a:rPr>
              <a:t> </a:t>
            </a:r>
            <a:r>
              <a:rPr lang="en-US" sz="1800" dirty="0" err="1">
                <a:solidFill>
                  <a:srgbClr val="000000"/>
                </a:solidFill>
              </a:rPr>
              <a:t>na</a:t>
            </a:r>
            <a:r>
              <a:rPr lang="en-US" sz="1800" dirty="0">
                <a:solidFill>
                  <a:srgbClr val="000000"/>
                </a:solidFill>
              </a:rPr>
              <a:t> TINKER </a:t>
            </a:r>
            <a:r>
              <a:rPr lang="en-US" sz="1800" dirty="0" err="1">
                <a:solidFill>
                  <a:srgbClr val="000000"/>
                </a:solidFill>
              </a:rPr>
              <a:t>okviru</a:t>
            </a:r>
            <a:endParaRPr sz="1800" dirty="0">
              <a:solidFill>
                <a:srgbClr val="000000"/>
              </a:solidFill>
            </a:endParaRPr>
          </a:p>
        </p:txBody>
      </p:sp>
      <p:sp>
        <p:nvSpPr>
          <p:cNvPr id="117" name="Google Shape;117;p2"/>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 sz="1800" dirty="0">
                <a:solidFill>
                  <a:srgbClr val="1D1D1B"/>
                </a:solidFill>
                <a:latin typeface="Calibri"/>
                <a:ea typeface="Calibri"/>
                <a:cs typeface="Calibri"/>
                <a:sym typeface="Calibri"/>
              </a:rPr>
              <a:t>Jedinica 8.2: </a:t>
            </a:r>
            <a:r>
              <a:rPr lang="hr" sz="1800" dirty="0">
                <a:solidFill>
                  <a:srgbClr val="000000"/>
                </a:solidFill>
                <a:latin typeface="Calibri"/>
                <a:ea typeface="Calibri"/>
                <a:cs typeface="Calibri"/>
                <a:sym typeface="Calibri"/>
              </a:rPr>
              <a:t>Vrednovanje utjecaja informatike</a:t>
            </a:r>
            <a:endParaRPr sz="1800" dirty="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Domaća zadaća</a:t>
            </a:r>
            <a:endParaRPr/>
          </a:p>
        </p:txBody>
      </p:sp>
      <p:sp>
        <p:nvSpPr>
          <p:cNvPr id="274" name="Google Shape;274;p42"/>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hr" sz="2800"/>
              <a:t>Planirajte međusobno ocjenjivanje za svoju sljedeću lekciju informatike</a:t>
            </a:r>
            <a:endParaRPr sz="2800"/>
          </a:p>
        </p:txBody>
      </p:sp>
      <p:sp>
        <p:nvSpPr>
          <p:cNvPr id="275" name="Google Shape;275;p42"/>
          <p:cNvSpPr txBox="1">
            <a:spLocks noGrp="1"/>
          </p:cNvSpPr>
          <p:nvPr>
            <p:ph type="body" idx="2"/>
          </p:nvPr>
        </p:nvSpPr>
        <p:spPr>
          <a:xfrm>
            <a:off x="377371" y="1828801"/>
            <a:ext cx="11379200" cy="4923064"/>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Clr>
                <a:schemeClr val="dk1"/>
              </a:buClr>
              <a:buSzPts val="2400"/>
              <a:buFont typeface="Arial"/>
              <a:buChar char="•"/>
            </a:pPr>
            <a:r>
              <a:rPr lang="hr" sz="2400">
                <a:solidFill>
                  <a:schemeClr val="dk1"/>
                </a:solidFill>
                <a:latin typeface="Calibri"/>
                <a:ea typeface="Calibri"/>
                <a:cs typeface="Calibri"/>
                <a:sym typeface="Calibri"/>
              </a:rPr>
              <a:t>Na temelju vaše </a:t>
            </a:r>
            <a:r>
              <a:rPr lang="hr" sz="2400" b="1">
                <a:solidFill>
                  <a:schemeClr val="dk1"/>
                </a:solidFill>
                <a:latin typeface="Calibri"/>
                <a:ea typeface="Calibri"/>
                <a:cs typeface="Calibri"/>
                <a:sym typeface="Calibri"/>
              </a:rPr>
              <a:t>sljedeće teme iz informatike </a:t>
            </a:r>
            <a:r>
              <a:rPr lang="hr" sz="2400">
                <a:solidFill>
                  <a:schemeClr val="dk1"/>
                </a:solidFill>
                <a:latin typeface="Calibri"/>
                <a:ea typeface="Calibri"/>
                <a:cs typeface="Calibri"/>
                <a:sym typeface="Calibri"/>
              </a:rPr>
              <a:t>, osmislite </a:t>
            </a:r>
            <a:r>
              <a:rPr lang="hr" sz="2400" b="1">
                <a:solidFill>
                  <a:schemeClr val="dk1"/>
                </a:solidFill>
                <a:latin typeface="Calibri"/>
                <a:ea typeface="Calibri"/>
                <a:cs typeface="Calibri"/>
                <a:sym typeface="Calibri"/>
              </a:rPr>
              <a:t>kratki scenarij učenja </a:t>
            </a:r>
            <a:r>
              <a:rPr lang="hr" sz="2400">
                <a:solidFill>
                  <a:schemeClr val="dk1"/>
                </a:solidFill>
                <a:latin typeface="Calibri"/>
                <a:ea typeface="Calibri"/>
                <a:cs typeface="Calibri"/>
                <a:sym typeface="Calibri"/>
              </a:rPr>
              <a:t>koristeći TINKER okvir (najviše 1 stranica).</a:t>
            </a:r>
            <a:endParaRPr/>
          </a:p>
          <a:p>
            <a:pPr marL="0" lvl="0" indent="0" algn="l" rtl="0">
              <a:lnSpc>
                <a:spcPct val="100000"/>
              </a:lnSpc>
              <a:spcBef>
                <a:spcPts val="0"/>
              </a:spcBef>
              <a:spcAft>
                <a:spcPts val="0"/>
              </a:spcAft>
              <a:buClr>
                <a:schemeClr val="dk1"/>
              </a:buClr>
              <a:buSzPts val="2400"/>
              <a:buNone/>
            </a:pPr>
            <a:r>
              <a:rPr lang="hr" sz="2400">
                <a:solidFill>
                  <a:schemeClr val="dk1"/>
                </a:solidFill>
                <a:latin typeface="Calibri"/>
                <a:ea typeface="Calibri"/>
                <a:cs typeface="Calibri"/>
                <a:sym typeface="Calibri"/>
              </a:rPr>
              <a:t> </a:t>
            </a:r>
            <a:endParaRPr/>
          </a:p>
          <a:p>
            <a:pPr marL="342900" lvl="0" indent="-342900" algn="l" rtl="0">
              <a:lnSpc>
                <a:spcPct val="100000"/>
              </a:lnSpc>
              <a:spcBef>
                <a:spcPts val="0"/>
              </a:spcBef>
              <a:spcAft>
                <a:spcPts val="0"/>
              </a:spcAft>
              <a:buClr>
                <a:schemeClr val="dk1"/>
              </a:buClr>
              <a:buSzPts val="2400"/>
              <a:buFont typeface="Arial"/>
              <a:buChar char="•"/>
            </a:pPr>
            <a:r>
              <a:rPr lang="hr" sz="2400">
                <a:solidFill>
                  <a:schemeClr val="dk1"/>
                </a:solidFill>
                <a:latin typeface="Calibri"/>
                <a:ea typeface="Calibri"/>
                <a:cs typeface="Calibri"/>
                <a:sym typeface="Calibri"/>
              </a:rPr>
              <a:t>Odlučite hoćete li koristiti:</a:t>
            </a:r>
            <a:endParaRPr/>
          </a:p>
          <a:p>
            <a:pPr marL="800100" lvl="1" indent="-342900" algn="l" rtl="0">
              <a:lnSpc>
                <a:spcPct val="100000"/>
              </a:lnSpc>
              <a:spcBef>
                <a:spcPts val="0"/>
              </a:spcBef>
              <a:spcAft>
                <a:spcPts val="0"/>
              </a:spcAft>
              <a:buClr>
                <a:schemeClr val="dk1"/>
              </a:buClr>
              <a:buSzPts val="2400"/>
              <a:buFont typeface="Arial"/>
              <a:buChar char="•"/>
            </a:pPr>
            <a:r>
              <a:rPr lang="hr" sz="2400" b="1">
                <a:solidFill>
                  <a:schemeClr val="dk1"/>
                </a:solidFill>
                <a:latin typeface="Calibri"/>
                <a:ea typeface="Calibri"/>
                <a:cs typeface="Calibri"/>
                <a:sym typeface="Calibri"/>
              </a:rPr>
              <a:t>Protokol kritičkih prijatelja (CFP) </a:t>
            </a:r>
            <a:r>
              <a:rPr lang="hr" sz="2400">
                <a:solidFill>
                  <a:schemeClr val="dk1"/>
                </a:solidFill>
                <a:latin typeface="Calibri"/>
                <a:ea typeface="Calibri"/>
                <a:cs typeface="Calibri"/>
                <a:sym typeface="Calibri"/>
              </a:rPr>
              <a:t>– za povratne informacije o vašoj </a:t>
            </a:r>
            <a:r>
              <a:rPr lang="hr" sz="2400" b="1">
                <a:solidFill>
                  <a:schemeClr val="dk1"/>
                </a:solidFill>
                <a:latin typeface="Calibri"/>
                <a:ea typeface="Calibri"/>
                <a:cs typeface="Calibri"/>
                <a:sym typeface="Calibri"/>
              </a:rPr>
              <a:t>strategiji poučavanja, uključivosti i autentičnosti</a:t>
            </a:r>
            <a:endParaRPr sz="2400">
              <a:solidFill>
                <a:schemeClr val="dk1"/>
              </a:solidFill>
              <a:latin typeface="Calibri"/>
              <a:ea typeface="Calibri"/>
              <a:cs typeface="Calibri"/>
              <a:sym typeface="Calibri"/>
            </a:endParaRPr>
          </a:p>
          <a:p>
            <a:pPr marL="800100" lvl="1" indent="-342900" algn="l" rtl="0">
              <a:lnSpc>
                <a:spcPct val="100000"/>
              </a:lnSpc>
              <a:spcBef>
                <a:spcPts val="0"/>
              </a:spcBef>
              <a:spcAft>
                <a:spcPts val="0"/>
              </a:spcAft>
              <a:buClr>
                <a:schemeClr val="dk1"/>
              </a:buClr>
              <a:buSzPts val="2400"/>
              <a:buFont typeface="Arial"/>
              <a:buChar char="•"/>
            </a:pPr>
            <a:r>
              <a:rPr lang="hr" sz="2400" b="1">
                <a:solidFill>
                  <a:schemeClr val="dk1"/>
                </a:solidFill>
                <a:latin typeface="Calibri"/>
                <a:ea typeface="Calibri"/>
                <a:cs typeface="Calibri"/>
                <a:sym typeface="Calibri"/>
              </a:rPr>
              <a:t>Kalibrirana kolegijalna recenzija (CPR) </a:t>
            </a:r>
            <a:r>
              <a:rPr lang="hr" sz="2400">
                <a:solidFill>
                  <a:schemeClr val="dk1"/>
                </a:solidFill>
                <a:latin typeface="Calibri"/>
                <a:ea typeface="Calibri"/>
                <a:cs typeface="Calibri"/>
                <a:sym typeface="Calibri"/>
              </a:rPr>
              <a:t>– za povratne informacije o vašem </a:t>
            </a:r>
            <a:r>
              <a:rPr lang="hr" sz="2400" b="1">
                <a:solidFill>
                  <a:schemeClr val="dk1"/>
                </a:solidFill>
                <a:latin typeface="Calibri"/>
                <a:ea typeface="Calibri"/>
                <a:cs typeface="Calibri"/>
                <a:sym typeface="Calibri"/>
              </a:rPr>
              <a:t>scenariju kao proizvodu za učenje </a:t>
            </a:r>
            <a:r>
              <a:rPr lang="hr" sz="2400">
                <a:solidFill>
                  <a:schemeClr val="dk1"/>
                </a:solidFill>
                <a:latin typeface="Calibri"/>
                <a:ea typeface="Calibri"/>
                <a:cs typeface="Calibri"/>
                <a:sym typeface="Calibri"/>
              </a:rPr>
              <a:t>, korištenjem strukturirane rubrike</a:t>
            </a:r>
            <a:endParaRPr/>
          </a:p>
          <a:p>
            <a:pPr marL="457200" lvl="1" indent="0" algn="l" rtl="0">
              <a:lnSpc>
                <a:spcPct val="100000"/>
              </a:lnSpc>
              <a:spcBef>
                <a:spcPts val="0"/>
              </a:spcBef>
              <a:spcAft>
                <a:spcPts val="0"/>
              </a:spcAft>
              <a:buClr>
                <a:schemeClr val="dk1"/>
              </a:buClr>
              <a:buSzPts val="2400"/>
              <a:buNone/>
            </a:pPr>
            <a:endParaRPr sz="2400">
              <a:solidFill>
                <a:schemeClr val="dk1"/>
              </a:solidFill>
              <a:latin typeface="Calibri"/>
              <a:ea typeface="Calibri"/>
              <a:cs typeface="Calibri"/>
              <a:sym typeface="Calibri"/>
            </a:endParaRPr>
          </a:p>
          <a:p>
            <a:pPr marL="342900" lvl="0" indent="-342900" algn="l" rtl="0">
              <a:lnSpc>
                <a:spcPct val="100000"/>
              </a:lnSpc>
              <a:spcBef>
                <a:spcPts val="0"/>
              </a:spcBef>
              <a:spcAft>
                <a:spcPts val="0"/>
              </a:spcAft>
              <a:buClr>
                <a:schemeClr val="dk1"/>
              </a:buClr>
              <a:buSzPts val="2400"/>
              <a:buFont typeface="Arial"/>
              <a:buChar char="•"/>
            </a:pPr>
            <a:r>
              <a:rPr lang="hr" sz="2400" b="1">
                <a:solidFill>
                  <a:schemeClr val="dk1"/>
                </a:solidFill>
                <a:latin typeface="Calibri"/>
                <a:ea typeface="Calibri"/>
                <a:cs typeface="Calibri"/>
                <a:sym typeface="Calibri"/>
              </a:rPr>
              <a:t>Pripremite </a:t>
            </a:r>
            <a:r>
              <a:rPr lang="hr" sz="2400">
                <a:solidFill>
                  <a:schemeClr val="dk1"/>
                </a:solidFill>
                <a:latin typeface="Calibri"/>
                <a:ea typeface="Calibri"/>
                <a:cs typeface="Calibri"/>
                <a:sym typeface="Calibri"/>
              </a:rPr>
              <a:t>kratko </a:t>
            </a:r>
            <a:r>
              <a:rPr lang="hr" sz="2400" b="1">
                <a:solidFill>
                  <a:schemeClr val="dk1"/>
                </a:solidFill>
                <a:latin typeface="Calibri"/>
                <a:ea typeface="Calibri"/>
                <a:cs typeface="Calibri"/>
                <a:sym typeface="Calibri"/>
              </a:rPr>
              <a:t>obrazloženje (100 riječi) </a:t>
            </a:r>
            <a:r>
              <a:rPr lang="hr" sz="2400">
                <a:solidFill>
                  <a:schemeClr val="dk1"/>
                </a:solidFill>
                <a:latin typeface="Calibri"/>
                <a:ea typeface="Calibri"/>
                <a:cs typeface="Calibri"/>
                <a:sym typeface="Calibri"/>
              </a:rPr>
              <a:t>u kojem objašnjavate:</a:t>
            </a:r>
            <a:endParaRPr/>
          </a:p>
          <a:p>
            <a:pPr marL="800100" lvl="1" indent="-342900" algn="l" rtl="0">
              <a:lnSpc>
                <a:spcPct val="100000"/>
              </a:lnSpc>
              <a:spcBef>
                <a:spcPts val="0"/>
              </a:spcBef>
              <a:spcAft>
                <a:spcPts val="0"/>
              </a:spcAft>
              <a:buClr>
                <a:schemeClr val="dk1"/>
              </a:buClr>
              <a:buSzPts val="2400"/>
              <a:buFont typeface="Arial"/>
              <a:buChar char="•"/>
            </a:pPr>
            <a:r>
              <a:rPr lang="hr" sz="2400">
                <a:solidFill>
                  <a:schemeClr val="dk1"/>
                </a:solidFill>
                <a:latin typeface="Calibri"/>
                <a:ea typeface="Calibri"/>
                <a:cs typeface="Calibri"/>
                <a:sym typeface="Calibri"/>
              </a:rPr>
              <a:t>Zašto ste odabrali CFP ili CPR</a:t>
            </a:r>
            <a:endParaRPr/>
          </a:p>
          <a:p>
            <a:pPr marL="800100" lvl="1" indent="-342900" algn="l" rtl="0">
              <a:lnSpc>
                <a:spcPct val="100000"/>
              </a:lnSpc>
              <a:spcBef>
                <a:spcPts val="0"/>
              </a:spcBef>
              <a:spcAft>
                <a:spcPts val="0"/>
              </a:spcAft>
              <a:buClr>
                <a:schemeClr val="dk1"/>
              </a:buClr>
              <a:buSzPts val="2400"/>
              <a:buFont typeface="Arial"/>
              <a:buChar char="•"/>
            </a:pPr>
            <a:r>
              <a:rPr lang="hr" sz="2400">
                <a:solidFill>
                  <a:schemeClr val="dk1"/>
                </a:solidFill>
                <a:latin typeface="Calibri"/>
                <a:ea typeface="Calibri"/>
                <a:cs typeface="Calibri"/>
                <a:sym typeface="Calibri"/>
              </a:rPr>
              <a:t>Kakve povratne informacije očekujete</a:t>
            </a:r>
            <a:endParaRPr/>
          </a:p>
          <a:p>
            <a:pPr marL="0" lvl="0" indent="0" algn="l" rtl="0">
              <a:lnSpc>
                <a:spcPct val="100000"/>
              </a:lnSpc>
              <a:spcBef>
                <a:spcPts val="0"/>
              </a:spcBef>
              <a:spcAft>
                <a:spcPts val="0"/>
              </a:spcAft>
              <a:buClr>
                <a:schemeClr val="accent4"/>
              </a:buClr>
              <a:buSzPts val="2400"/>
              <a:buNone/>
            </a:pPr>
            <a:endParaRPr sz="24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0"/>
          <p:cNvSpPr txBox="1">
            <a:spLocks noGrp="1"/>
          </p:cNvSpPr>
          <p:nvPr>
            <p:ph type="ctrTitle"/>
          </p:nvPr>
        </p:nvSpPr>
        <p:spPr>
          <a:xfrm>
            <a:off x="-1626723" y="73296"/>
            <a:ext cx="7832271" cy="10952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2000"/>
              <a:buFont typeface="Calibri"/>
              <a:buNone/>
            </a:pPr>
            <a:r>
              <a:rPr lang="hr"/>
              <a:t>Za bilo kakvu pomoć, možete nam pisati:</a:t>
            </a:r>
            <a:br>
              <a:rPr lang="en-US"/>
            </a:br>
            <a:endParaRPr/>
          </a:p>
        </p:txBody>
      </p:sp>
      <p:grpSp>
        <p:nvGrpSpPr>
          <p:cNvPr id="281" name="Google Shape;281;p20"/>
          <p:cNvGrpSpPr/>
          <p:nvPr/>
        </p:nvGrpSpPr>
        <p:grpSpPr>
          <a:xfrm>
            <a:off x="2179865" y="4729766"/>
            <a:ext cx="7832271" cy="1110328"/>
            <a:chOff x="2179603" y="4888792"/>
            <a:chExt cx="7798545" cy="1110328"/>
          </a:xfrm>
        </p:grpSpPr>
        <p:pic>
          <p:nvPicPr>
            <p:cNvPr id="282" name="Google Shape;282;p2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83" name="Google Shape;283;p20"/>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84" name="Google Shape;284;p20"/>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85" name="Google Shape;285;p2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86" name="Google Shape;286;p20"/>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87" name="Google Shape;287;p2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88" name="Google Shape;288;p2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89" name="Google Shape;289;p2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0" name="Google Shape;290;p2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91" name="Google Shape;291;p2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92" name="Google Shape;292;p20"/>
          <p:cNvSpPr/>
          <p:nvPr/>
        </p:nvSpPr>
        <p:spPr>
          <a:xfrm>
            <a:off x="1320800" y="184317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2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Reference</a:t>
            </a:r>
            <a:endParaRPr/>
          </a:p>
        </p:txBody>
      </p:sp>
      <p:sp>
        <p:nvSpPr>
          <p:cNvPr id="298" name="Google Shape;298;p21"/>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a:p>
        </p:txBody>
      </p:sp>
      <p:sp>
        <p:nvSpPr>
          <p:cNvPr id="299" name="Google Shape;299;p2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hr" sz="1800">
                <a:solidFill>
                  <a:srgbClr val="000000"/>
                </a:solidFill>
                <a:latin typeface="Calibri"/>
                <a:ea typeface="Calibri"/>
                <a:cs typeface="Calibri"/>
                <a:sym typeface="Calibri"/>
              </a:rPr>
              <a:t>Aronson, E. i Patnoe, S. (2011). Učionica slagalica.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Calibri"/>
                <a:ea typeface="Calibri"/>
                <a:cs typeface="Calibri"/>
                <a:sym typeface="Calibri"/>
              </a:rPr>
              <a:t>Bambino, D. (2002). Kritički prijatelji. Obrazovno vodstvo,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Calibri"/>
                <a:ea typeface="Calibri"/>
                <a:cs typeface="Calibri"/>
                <a:sym typeface="Calibri"/>
              </a:rPr>
              <a:t>Black, P. i Wiliam, D. (1998). Procjena i učenje u učionici. Procjena u obrazovanju, 5(1), 7-74.</a:t>
            </a:r>
            <a:endParaRPr/>
          </a:p>
          <a:p>
            <a:pPr marL="457200" lvl="0" indent="-228600" algn="l" rtl="0">
              <a:lnSpc>
                <a:spcPct val="107000"/>
              </a:lnSpc>
              <a:spcBef>
                <a:spcPts val="1800"/>
              </a:spcBef>
              <a:spcAft>
                <a:spcPts val="0"/>
              </a:spcAft>
              <a:buSzPts val="1800"/>
              <a:buNone/>
            </a:pPr>
            <a:r>
              <a:rPr lang="hr" sz="1800">
                <a:solidFill>
                  <a:srgbClr val="000000"/>
                </a:solidFill>
                <a:latin typeface="Calibri"/>
                <a:ea typeface="Calibri"/>
                <a:cs typeface="Calibri"/>
                <a:sym typeface="Calibri"/>
              </a:rPr>
              <a:t>Collins, A. (1989). Kognitivno naukovanje. Cog. Sci.</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Calibri"/>
                <a:ea typeface="Calibri"/>
                <a:cs typeface="Calibri"/>
                <a:sym typeface="Calibri"/>
              </a:rPr>
              <a:t>Herrington, J. i Oliver, R. (2000). Okvir za dizajn nastave za autentična okruženja za učenje. ETR&amp;D, 48(3), 23-48.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Calibri"/>
                <a:ea typeface="Calibri"/>
                <a:cs typeface="Calibri"/>
                <a:sym typeface="Calibri"/>
              </a:rPr>
              <a:t>Koch, M. i dr. (2020). Rodno inkluzivni dizajn u informatičkom obrazovanju. ACM SIGCSE, 51(1), 12-18.</a:t>
            </a:r>
            <a:endParaRPr sz="1800">
              <a:solidFill>
                <a:srgbClr val="000000"/>
              </a:solidFill>
              <a:latin typeface="Calibri"/>
              <a:ea typeface="Calibri"/>
              <a:cs typeface="Calibri"/>
              <a:sym typeface="Calibri"/>
            </a:endParaRPr>
          </a:p>
          <a:p>
            <a:pPr marL="457200" lvl="0" indent="-228600" algn="l" rtl="0">
              <a:lnSpc>
                <a:spcPct val="90000"/>
              </a:lnSpc>
              <a:spcBef>
                <a:spcPts val="1800"/>
              </a:spcBef>
              <a:spcAft>
                <a:spcPts val="0"/>
              </a:spcAft>
              <a:buSzPts val="1800"/>
              <a:buNone/>
            </a:pPr>
            <a:r>
              <a:rPr lang="hr" sz="1800">
                <a:solidFill>
                  <a:srgbClr val="000000"/>
                </a:solidFill>
                <a:latin typeface="Calibri"/>
                <a:ea typeface="Calibri"/>
                <a:cs typeface="Calibri"/>
                <a:sym typeface="Calibri"/>
              </a:rPr>
              <a:t>Topping, KJ (2009). Vršnjačka procjena. Teorija u praksi, 48(1), 20-27.</a:t>
            </a:r>
            <a:endParaRPr/>
          </a:p>
          <a:p>
            <a:pPr marL="457200" lvl="0" indent="-228600" algn="l" rtl="0">
              <a:lnSpc>
                <a:spcPct val="90000"/>
              </a:lnSpc>
              <a:spcBef>
                <a:spcPts val="1000"/>
              </a:spcBef>
              <a:spcAft>
                <a:spcPts val="0"/>
              </a:spcAft>
              <a:buSzPts val="1800"/>
              <a:buNone/>
            </a:pPr>
            <a:r>
              <a:rPr lang="hr" b="1">
                <a:solidFill>
                  <a:srgbClr val="000000"/>
                </a:solidFill>
                <a:latin typeface="Calibri"/>
                <a:ea typeface="Calibri"/>
                <a:cs typeface="Calibri"/>
                <a:sym typeface="Calibri"/>
              </a:rPr>
              <a:t>Web-stranice:</a:t>
            </a:r>
            <a:endParaRPr/>
          </a:p>
          <a:p>
            <a:pPr marL="457200" lvl="0" indent="-228600" algn="l" rtl="0">
              <a:lnSpc>
                <a:spcPct val="90000"/>
              </a:lnSpc>
              <a:spcBef>
                <a:spcPts val="1000"/>
              </a:spcBef>
              <a:spcAft>
                <a:spcPts val="0"/>
              </a:spcAft>
              <a:buSzPts val="1800"/>
              <a:buNone/>
            </a:pPr>
            <a:r>
              <a:rPr lang="hr" u="sng">
                <a:solidFill>
                  <a:schemeClr val="hlink"/>
                </a:solidFill>
                <a:hlinkClick r:id="rId3"/>
              </a:rPr>
              <a:t>https://www.youtube.com/watch?v=S4fUCw-CoO4 </a:t>
            </a:r>
            <a:r>
              <a:rPr lang="hr"/>
              <a:t>, Protokol kritičnih prijatelja, pristupljeno 16.5.2025.</a:t>
            </a:r>
            <a:endParaRPr/>
          </a:p>
          <a:p>
            <a:pPr marL="457200" lvl="0" indent="-228600" algn="l" rtl="0">
              <a:lnSpc>
                <a:spcPct val="90000"/>
              </a:lnSpc>
              <a:spcBef>
                <a:spcPts val="1000"/>
              </a:spcBef>
              <a:spcAft>
                <a:spcPts val="0"/>
              </a:spcAft>
              <a:buSzPts val="1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2800" b="1" dirty="0">
                <a:solidFill>
                  <a:srgbClr val="FFFFFF"/>
                </a:solidFill>
              </a:rPr>
              <a:t>Očekivani ishodi</a:t>
            </a:r>
            <a:endParaRPr sz="2800" dirty="0">
              <a:solidFill>
                <a:srgbClr val="FFFFFF"/>
              </a:solidFill>
            </a:endParaRPr>
          </a:p>
        </p:txBody>
      </p:sp>
      <p:sp>
        <p:nvSpPr>
          <p:cNvPr id="123" name="Google Shape;123;p3"/>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 sz="2400" b="0" i="0" u="none" strike="noStrike" dirty="0">
                <a:solidFill>
                  <a:srgbClr val="1D1D1B"/>
                </a:solidFill>
                <a:latin typeface="Calibri"/>
                <a:ea typeface="Calibri"/>
                <a:cs typeface="Calibri"/>
                <a:sym typeface="Calibri"/>
              </a:rPr>
              <a:t>Do kraja ove jedinice, učitelji će biti u mogućnosti:</a:t>
            </a:r>
            <a:endParaRPr sz="2400" b="1" i="0" u="none" strike="noStrike"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400" b="1" dirty="0">
              <a:solidFill>
                <a:srgbClr val="1D1D1B"/>
              </a:solidFill>
              <a:latin typeface="Calibri"/>
              <a:ea typeface="Calibri"/>
              <a:cs typeface="Calibri"/>
              <a:sym typeface="Calibri"/>
            </a:endParaRPr>
          </a:p>
          <a:p>
            <a:pPr marL="342900" lvl="0" indent="-342900">
              <a:spcBef>
                <a:spcPts val="0"/>
              </a:spcBef>
              <a:buAutoNum type="arabicPeriod"/>
            </a:pPr>
            <a:r>
              <a:rPr lang="en-US" sz="2400" dirty="0" err="1">
                <a:solidFill>
                  <a:srgbClr val="1D1D1B"/>
                </a:solidFill>
              </a:rPr>
              <a:t>Primijeniti</a:t>
            </a:r>
            <a:r>
              <a:rPr lang="en-US" sz="2400" dirty="0">
                <a:solidFill>
                  <a:srgbClr val="1D1D1B"/>
                </a:solidFill>
              </a:rPr>
              <a:t> </a:t>
            </a:r>
            <a:r>
              <a:rPr lang="en-US" sz="2400" dirty="0" err="1">
                <a:solidFill>
                  <a:srgbClr val="1D1D1B"/>
                </a:solidFill>
              </a:rPr>
              <a:t>protokole</a:t>
            </a:r>
            <a:r>
              <a:rPr lang="en-US" sz="2400" dirty="0">
                <a:solidFill>
                  <a:srgbClr val="1D1D1B"/>
                </a:solidFill>
              </a:rPr>
              <a:t> </a:t>
            </a:r>
            <a:r>
              <a:rPr lang="en-US" sz="2400" dirty="0" err="1">
                <a:solidFill>
                  <a:srgbClr val="1D1D1B"/>
                </a:solidFill>
              </a:rPr>
              <a:t>vršnjačkog</a:t>
            </a:r>
            <a:r>
              <a:rPr lang="en-US" sz="2400" dirty="0">
                <a:solidFill>
                  <a:srgbClr val="1D1D1B"/>
                </a:solidFill>
              </a:rPr>
              <a:t> </a:t>
            </a:r>
            <a:r>
              <a:rPr lang="en-US" sz="2400" dirty="0" err="1">
                <a:solidFill>
                  <a:srgbClr val="1D1D1B"/>
                </a:solidFill>
              </a:rPr>
              <a:t>vrednovanja</a:t>
            </a:r>
            <a:r>
              <a:rPr lang="en-US" sz="2400" dirty="0">
                <a:solidFill>
                  <a:srgbClr val="1D1D1B"/>
                </a:solidFill>
              </a:rPr>
              <a:t> za </a:t>
            </a:r>
            <a:r>
              <a:rPr lang="en-US" sz="2400" dirty="0" err="1">
                <a:solidFill>
                  <a:srgbClr val="1D1D1B"/>
                </a:solidFill>
              </a:rPr>
              <a:t>evaluaciju</a:t>
            </a:r>
            <a:r>
              <a:rPr lang="en-US" sz="2400" dirty="0">
                <a:solidFill>
                  <a:srgbClr val="1D1D1B"/>
                </a:solidFill>
              </a:rPr>
              <a:t> </a:t>
            </a:r>
            <a:r>
              <a:rPr lang="en-US" sz="2400" dirty="0" err="1">
                <a:solidFill>
                  <a:srgbClr val="1D1D1B"/>
                </a:solidFill>
              </a:rPr>
              <a:t>scenarija</a:t>
            </a:r>
            <a:r>
              <a:rPr lang="en-US" sz="2400" dirty="0">
                <a:solidFill>
                  <a:srgbClr val="1D1D1B"/>
                </a:solidFill>
              </a:rPr>
              <a:t> </a:t>
            </a:r>
            <a:r>
              <a:rPr lang="en-US" sz="2400" dirty="0" err="1">
                <a:solidFill>
                  <a:srgbClr val="1D1D1B"/>
                </a:solidFill>
              </a:rPr>
              <a:t>učenja</a:t>
            </a:r>
            <a:r>
              <a:rPr lang="hr" sz="2400" dirty="0">
                <a:solidFill>
                  <a:srgbClr val="1D1D1B"/>
                </a:solidFill>
              </a:rPr>
              <a:t>.</a:t>
            </a:r>
            <a:endParaRPr sz="2400" dirty="0">
              <a:solidFill>
                <a:srgbClr val="1D1D1B"/>
              </a:solidFill>
            </a:endParaRPr>
          </a:p>
          <a:p>
            <a:pPr marL="342900" lvl="0" indent="-342900">
              <a:spcBef>
                <a:spcPts val="0"/>
              </a:spcBef>
              <a:buAutoNum type="arabicPeriod"/>
            </a:pPr>
            <a:r>
              <a:rPr lang="en-US" sz="2400" dirty="0" err="1">
                <a:solidFill>
                  <a:srgbClr val="1D1D1B"/>
                </a:solidFill>
              </a:rPr>
              <a:t>Iskoristiti</a:t>
            </a:r>
            <a:r>
              <a:rPr lang="en-US" sz="2400" dirty="0">
                <a:solidFill>
                  <a:srgbClr val="1D1D1B"/>
                </a:solidFill>
              </a:rPr>
              <a:t> </a:t>
            </a:r>
            <a:r>
              <a:rPr lang="en-US" sz="2400" dirty="0" err="1">
                <a:solidFill>
                  <a:srgbClr val="1D1D1B"/>
                </a:solidFill>
              </a:rPr>
              <a:t>kalibrirane</a:t>
            </a:r>
            <a:r>
              <a:rPr lang="en-US" sz="2400" dirty="0">
                <a:solidFill>
                  <a:srgbClr val="1D1D1B"/>
                </a:solidFill>
              </a:rPr>
              <a:t> </a:t>
            </a:r>
            <a:r>
              <a:rPr lang="en-US" sz="2400" dirty="0" err="1">
                <a:solidFill>
                  <a:srgbClr val="1D1D1B"/>
                </a:solidFill>
              </a:rPr>
              <a:t>rubrike</a:t>
            </a:r>
            <a:r>
              <a:rPr lang="en-US" sz="2400" dirty="0">
                <a:solidFill>
                  <a:srgbClr val="1D1D1B"/>
                </a:solidFill>
              </a:rPr>
              <a:t> za </a:t>
            </a:r>
            <a:r>
              <a:rPr lang="en-US" sz="2400" dirty="0" err="1">
                <a:solidFill>
                  <a:srgbClr val="1D1D1B"/>
                </a:solidFill>
              </a:rPr>
              <a:t>procjenu</a:t>
            </a:r>
            <a:r>
              <a:rPr lang="en-US" sz="2400" dirty="0">
                <a:solidFill>
                  <a:srgbClr val="1D1D1B"/>
                </a:solidFill>
              </a:rPr>
              <a:t> </a:t>
            </a:r>
            <a:r>
              <a:rPr lang="en-US" sz="2400" dirty="0" err="1">
                <a:solidFill>
                  <a:srgbClr val="1D1D1B"/>
                </a:solidFill>
              </a:rPr>
              <a:t>usklađenosti</a:t>
            </a:r>
            <a:r>
              <a:rPr lang="en-US" sz="2400" dirty="0">
                <a:solidFill>
                  <a:srgbClr val="1D1D1B"/>
                </a:solidFill>
              </a:rPr>
              <a:t> s </a:t>
            </a:r>
            <a:r>
              <a:rPr lang="en-US" sz="2400" dirty="0" err="1">
                <a:solidFill>
                  <a:srgbClr val="1D1D1B"/>
                </a:solidFill>
              </a:rPr>
              <a:t>autentičnim</a:t>
            </a:r>
            <a:r>
              <a:rPr lang="en-US" sz="2400" dirty="0">
                <a:solidFill>
                  <a:srgbClr val="1D1D1B"/>
                </a:solidFill>
              </a:rPr>
              <a:t> </a:t>
            </a:r>
            <a:r>
              <a:rPr lang="en-US" sz="2400" dirty="0" err="1">
                <a:solidFill>
                  <a:srgbClr val="1D1D1B"/>
                </a:solidFill>
              </a:rPr>
              <a:t>učenjem</a:t>
            </a:r>
            <a:r>
              <a:rPr lang="en-US" sz="2400" dirty="0">
                <a:solidFill>
                  <a:srgbClr val="1D1D1B"/>
                </a:solidFill>
              </a:rPr>
              <a:t> </a:t>
            </a:r>
            <a:r>
              <a:rPr lang="en-US" sz="2400" dirty="0" err="1">
                <a:solidFill>
                  <a:srgbClr val="1D1D1B"/>
                </a:solidFill>
              </a:rPr>
              <a:t>i</a:t>
            </a:r>
            <a:r>
              <a:rPr lang="en-US" sz="2400" dirty="0">
                <a:solidFill>
                  <a:srgbClr val="1D1D1B"/>
                </a:solidFill>
              </a:rPr>
              <a:t> </a:t>
            </a:r>
            <a:r>
              <a:rPr lang="en-US" sz="2400" dirty="0" err="1">
                <a:solidFill>
                  <a:srgbClr val="1D1D1B"/>
                </a:solidFill>
              </a:rPr>
              <a:t>rodnom</a:t>
            </a:r>
            <a:r>
              <a:rPr lang="en-US" sz="2400" dirty="0">
                <a:solidFill>
                  <a:srgbClr val="1D1D1B"/>
                </a:solidFill>
              </a:rPr>
              <a:t> </a:t>
            </a:r>
            <a:r>
              <a:rPr lang="en-US" sz="2400" dirty="0" err="1">
                <a:solidFill>
                  <a:srgbClr val="1D1D1B"/>
                </a:solidFill>
              </a:rPr>
              <a:t>uključivošću</a:t>
            </a:r>
            <a:r>
              <a:rPr lang="hr" sz="2400" dirty="0">
                <a:solidFill>
                  <a:srgbClr val="1D1D1B"/>
                </a:solidFill>
              </a:rPr>
              <a:t>.</a:t>
            </a:r>
            <a:endParaRPr sz="2400" dirty="0">
              <a:solidFill>
                <a:srgbClr val="1D1D1B"/>
              </a:solidFill>
            </a:endParaRPr>
          </a:p>
          <a:p>
            <a:pPr marL="342900" lvl="0" indent="-342900">
              <a:spcBef>
                <a:spcPts val="0"/>
              </a:spcBef>
              <a:buAutoNum type="arabicPeriod"/>
            </a:pPr>
            <a:r>
              <a:rPr lang="en-US" sz="2400" dirty="0" err="1">
                <a:solidFill>
                  <a:srgbClr val="1D1D1B"/>
                </a:solidFill>
              </a:rPr>
              <a:t>Olakšati</a:t>
            </a:r>
            <a:r>
              <a:rPr lang="en-US" sz="2400" dirty="0">
                <a:solidFill>
                  <a:srgbClr val="1D1D1B"/>
                </a:solidFill>
              </a:rPr>
              <a:t> </a:t>
            </a:r>
            <a:r>
              <a:rPr lang="en-US" sz="2400" dirty="0" err="1">
                <a:solidFill>
                  <a:srgbClr val="1D1D1B"/>
                </a:solidFill>
              </a:rPr>
              <a:t>reflektivne</a:t>
            </a:r>
            <a:r>
              <a:rPr lang="en-US" sz="2400" dirty="0">
                <a:solidFill>
                  <a:srgbClr val="1D1D1B"/>
                </a:solidFill>
              </a:rPr>
              <a:t> </a:t>
            </a:r>
            <a:r>
              <a:rPr lang="en-US" sz="2400" dirty="0" err="1">
                <a:solidFill>
                  <a:srgbClr val="1D1D1B"/>
                </a:solidFill>
              </a:rPr>
              <a:t>rasprave</a:t>
            </a:r>
            <a:r>
              <a:rPr lang="en-US" sz="2400" dirty="0">
                <a:solidFill>
                  <a:srgbClr val="1D1D1B"/>
                </a:solidFill>
              </a:rPr>
              <a:t> </a:t>
            </a:r>
            <a:r>
              <a:rPr lang="en-US" sz="2400" dirty="0" err="1">
                <a:solidFill>
                  <a:srgbClr val="1D1D1B"/>
                </a:solidFill>
              </a:rPr>
              <a:t>kako</a:t>
            </a:r>
            <a:r>
              <a:rPr lang="en-US" sz="2400" dirty="0">
                <a:solidFill>
                  <a:srgbClr val="1D1D1B"/>
                </a:solidFill>
              </a:rPr>
              <a:t> bi se </a:t>
            </a:r>
            <a:r>
              <a:rPr lang="en-US" sz="2400" dirty="0" err="1">
                <a:solidFill>
                  <a:srgbClr val="1D1D1B"/>
                </a:solidFill>
              </a:rPr>
              <a:t>unaprijedile</a:t>
            </a:r>
            <a:r>
              <a:rPr lang="en-US" sz="2400" dirty="0">
                <a:solidFill>
                  <a:srgbClr val="1D1D1B"/>
                </a:solidFill>
              </a:rPr>
              <a:t> </a:t>
            </a:r>
            <a:r>
              <a:rPr lang="en-US" sz="2400" dirty="0" err="1">
                <a:solidFill>
                  <a:srgbClr val="1D1D1B"/>
                </a:solidFill>
              </a:rPr>
              <a:t>timske</a:t>
            </a:r>
            <a:r>
              <a:rPr lang="en-US" sz="2400" dirty="0">
                <a:solidFill>
                  <a:srgbClr val="1D1D1B"/>
                </a:solidFill>
              </a:rPr>
              <a:t> </a:t>
            </a:r>
            <a:r>
              <a:rPr lang="en-US" sz="2400" dirty="0" err="1">
                <a:solidFill>
                  <a:srgbClr val="1D1D1B"/>
                </a:solidFill>
              </a:rPr>
              <a:t>evaluacije</a:t>
            </a:r>
            <a:r>
              <a:rPr lang="hr" sz="2400" dirty="0">
                <a:solidFill>
                  <a:srgbClr val="1D1D1B"/>
                </a:solidFill>
              </a:rPr>
              <a:t>.</a:t>
            </a:r>
            <a:endParaRPr sz="2400" dirty="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Sadržaj</a:t>
            </a:r>
            <a:endParaRPr/>
          </a:p>
        </p:txBody>
      </p:sp>
      <p:sp>
        <p:nvSpPr>
          <p:cNvPr id="129" name="Google Shape;129;p4"/>
          <p:cNvSpPr txBox="1">
            <a:spLocks noGrp="1"/>
          </p:cNvSpPr>
          <p:nvPr>
            <p:ph type="body" idx="2"/>
          </p:nvPr>
        </p:nvSpPr>
        <p:spPr>
          <a:xfrm>
            <a:off x="97970" y="1306287"/>
            <a:ext cx="11944350" cy="555171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400" dirty="0"/>
              <a:t>Uvod</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Protokoli o vršnjačkom vrednovanju</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Rotirajuća povratna informacija</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Metoda kritičkih prijatelja (CFP)</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Metoda kalibriranog vršnjačkog vrednovanja (CPR)</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Usporedba CFP-a i CPR-a</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Izazovi u provedbi</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Razmišljanje i zaključak</a:t>
            </a:r>
            <a:endParaRPr sz="2400" dirty="0"/>
          </a:p>
          <a:p>
            <a:pPr marL="457200" marR="0" lvl="0" indent="-228600" algn="l" rtl="0">
              <a:lnSpc>
                <a:spcPct val="90000"/>
              </a:lnSpc>
              <a:spcBef>
                <a:spcPts val="1000"/>
              </a:spcBef>
              <a:spcAft>
                <a:spcPts val="0"/>
              </a:spcAft>
              <a:buClr>
                <a:schemeClr val="accent4"/>
              </a:buClr>
              <a:buSzPts val="1800"/>
              <a:buFont typeface="Arial"/>
              <a:buNone/>
            </a:pPr>
            <a:r>
              <a:rPr lang="hr" sz="2400" dirty="0"/>
              <a:t>Reference</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 sz="2800" b="1">
                <a:solidFill>
                  <a:srgbClr val="FFFFFF"/>
                </a:solidFill>
              </a:rPr>
              <a:t>Uvod</a:t>
            </a:r>
            <a:endParaRPr sz="2800">
              <a:solidFill>
                <a:srgbClr val="FFFFFF"/>
              </a:solidFill>
            </a:endParaRPr>
          </a:p>
        </p:txBody>
      </p:sp>
      <p:sp>
        <p:nvSpPr>
          <p:cNvPr id="135" name="Google Shape;135;p5"/>
          <p:cNvSpPr txBox="1">
            <a:spLocks noGrp="1"/>
          </p:cNvSpPr>
          <p:nvPr>
            <p:ph type="body" idx="2"/>
          </p:nvPr>
        </p:nvSpPr>
        <p:spPr>
          <a:xfrm>
            <a:off x="97971" y="1462685"/>
            <a:ext cx="11789100" cy="5289300"/>
          </a:xfrm>
          <a:prstGeom prst="rect">
            <a:avLst/>
          </a:prstGeom>
          <a:noFill/>
          <a:ln>
            <a:noFill/>
          </a:ln>
        </p:spPr>
        <p:txBody>
          <a:bodyPr spcFirstLastPara="1" wrap="square" lIns="91425" tIns="45700" rIns="91425" bIns="45700" anchor="t" anchorCtr="0">
            <a:noAutofit/>
          </a:bodyPr>
          <a:lstStyle/>
          <a:p>
            <a:pPr lvl="0"/>
            <a:r>
              <a:rPr lang="en-US" sz="2400" dirty="0"/>
              <a:t>Ova </a:t>
            </a:r>
            <a:r>
              <a:rPr lang="en-US" sz="2400" dirty="0" err="1"/>
              <a:t>jedinica</a:t>
            </a:r>
            <a:r>
              <a:rPr lang="en-US" sz="2400" dirty="0"/>
              <a:t> </a:t>
            </a:r>
            <a:r>
              <a:rPr lang="en-US" sz="2400" dirty="0" err="1"/>
              <a:t>osnažuje</a:t>
            </a:r>
            <a:r>
              <a:rPr lang="en-US" sz="2400" dirty="0"/>
              <a:t> </a:t>
            </a:r>
            <a:r>
              <a:rPr lang="en-US" sz="2400" dirty="0" err="1"/>
              <a:t>učitelje</a:t>
            </a:r>
            <a:r>
              <a:rPr lang="en-US" sz="2400" dirty="0"/>
              <a:t> </a:t>
            </a:r>
            <a:r>
              <a:rPr lang="en-US" sz="2400" dirty="0" err="1"/>
              <a:t>znanjem</a:t>
            </a:r>
            <a:r>
              <a:rPr lang="en-US" sz="2400" dirty="0"/>
              <a:t> o </a:t>
            </a:r>
            <a:r>
              <a:rPr lang="en-US" sz="2400" dirty="0" err="1"/>
              <a:t>metodi</a:t>
            </a:r>
            <a:r>
              <a:rPr lang="en-US" sz="2400" dirty="0"/>
              <a:t> „</a:t>
            </a:r>
            <a:r>
              <a:rPr lang="en-US" sz="2400" dirty="0" err="1"/>
              <a:t>kritičkih</a:t>
            </a:r>
            <a:r>
              <a:rPr lang="en-US" sz="2400" dirty="0"/>
              <a:t> </a:t>
            </a:r>
            <a:r>
              <a:rPr lang="en-US" sz="2400" dirty="0" err="1"/>
              <a:t>prijatelja</a:t>
            </a:r>
            <a:r>
              <a:rPr lang="en-US" sz="2400" dirty="0"/>
              <a:t>” (Critical Friends Protocol – CFP) </a:t>
            </a:r>
            <a:r>
              <a:rPr lang="en-US" sz="2400" dirty="0" err="1"/>
              <a:t>i</a:t>
            </a:r>
            <a:r>
              <a:rPr lang="en-US" sz="2400" dirty="0"/>
              <a:t> </a:t>
            </a:r>
            <a:r>
              <a:rPr lang="en-US" sz="2400" dirty="0" err="1"/>
              <a:t>metodi</a:t>
            </a:r>
            <a:r>
              <a:rPr lang="en-US" sz="2400" dirty="0"/>
              <a:t> </a:t>
            </a:r>
            <a:r>
              <a:rPr lang="en-US" sz="2400" dirty="0" err="1"/>
              <a:t>kalibriranog</a:t>
            </a:r>
            <a:r>
              <a:rPr lang="en-US" sz="2400" dirty="0"/>
              <a:t> </a:t>
            </a:r>
            <a:r>
              <a:rPr lang="en-US" sz="2400" dirty="0" err="1"/>
              <a:t>vršnjačkog</a:t>
            </a:r>
            <a:r>
              <a:rPr lang="en-US" sz="2400" dirty="0"/>
              <a:t> </a:t>
            </a:r>
            <a:r>
              <a:rPr lang="en-US" sz="2400" dirty="0" err="1"/>
              <a:t>vrednovanja</a:t>
            </a:r>
            <a:r>
              <a:rPr lang="en-US" sz="2400" dirty="0"/>
              <a:t> (Calibrated Peer Review – CPR). U </a:t>
            </a:r>
            <a:r>
              <a:rPr lang="en-US" sz="2400" dirty="0" err="1"/>
              <a:t>jedinici</a:t>
            </a:r>
            <a:r>
              <a:rPr lang="en-US" sz="2400" dirty="0"/>
              <a:t> se </a:t>
            </a:r>
            <a:r>
              <a:rPr lang="en-US" sz="2400" dirty="0" err="1"/>
              <a:t>detaljno</a:t>
            </a:r>
            <a:r>
              <a:rPr lang="en-US" sz="2400" dirty="0"/>
              <a:t> </a:t>
            </a:r>
            <a:r>
              <a:rPr lang="en-US" sz="2400" dirty="0" err="1"/>
              <a:t>objašnjavaju</a:t>
            </a:r>
            <a:r>
              <a:rPr lang="en-US" sz="2400" dirty="0"/>
              <a:t> </a:t>
            </a:r>
            <a:r>
              <a:rPr lang="en-US" sz="2400" dirty="0" err="1"/>
              <a:t>mehanizmi</a:t>
            </a:r>
            <a:r>
              <a:rPr lang="en-US" sz="2400" dirty="0"/>
              <a:t> </a:t>
            </a:r>
            <a:r>
              <a:rPr lang="en-US" sz="2400" dirty="0" err="1"/>
              <a:t>i</a:t>
            </a:r>
            <a:r>
              <a:rPr lang="en-US" sz="2400" dirty="0"/>
              <a:t> </a:t>
            </a:r>
            <a:r>
              <a:rPr lang="en-US" sz="2400" dirty="0" err="1"/>
              <a:t>primjene</a:t>
            </a:r>
            <a:r>
              <a:rPr lang="en-US" sz="2400" dirty="0"/>
              <a:t> </a:t>
            </a:r>
            <a:r>
              <a:rPr lang="en-US" sz="2400" dirty="0" err="1"/>
              <a:t>ovih</a:t>
            </a:r>
            <a:r>
              <a:rPr lang="en-US" sz="2400" dirty="0"/>
              <a:t> </a:t>
            </a:r>
            <a:r>
              <a:rPr lang="en-US" sz="2400" dirty="0" err="1"/>
              <a:t>metoda</a:t>
            </a:r>
            <a:r>
              <a:rPr lang="en-US" sz="2400" dirty="0"/>
              <a:t>, </a:t>
            </a:r>
            <a:r>
              <a:rPr lang="en-US" sz="2400" dirty="0" err="1"/>
              <a:t>kako</a:t>
            </a:r>
            <a:r>
              <a:rPr lang="en-US" sz="2400" dirty="0"/>
              <a:t> bi </a:t>
            </a:r>
            <a:r>
              <a:rPr lang="en-US" sz="2400" dirty="0" err="1"/>
              <a:t>učitelji</a:t>
            </a:r>
            <a:r>
              <a:rPr lang="en-US" sz="2400" dirty="0"/>
              <a:t> </a:t>
            </a:r>
            <a:r>
              <a:rPr lang="en-US" sz="2400" dirty="0" err="1"/>
              <a:t>mogli</a:t>
            </a:r>
            <a:r>
              <a:rPr lang="en-US" sz="2400" dirty="0"/>
              <a:t> </a:t>
            </a:r>
            <a:r>
              <a:rPr lang="en-US" sz="2400" dirty="0" err="1"/>
              <a:t>razumjeti</a:t>
            </a:r>
            <a:r>
              <a:rPr lang="en-US" sz="2400" dirty="0"/>
              <a:t> </a:t>
            </a:r>
            <a:r>
              <a:rPr lang="en-US" sz="2400" dirty="0" err="1"/>
              <a:t>njihove</a:t>
            </a:r>
            <a:r>
              <a:rPr lang="en-US" sz="2400" dirty="0"/>
              <a:t> </a:t>
            </a:r>
            <a:r>
              <a:rPr lang="en-US" sz="2400" dirty="0" err="1"/>
              <a:t>sličnosti</a:t>
            </a:r>
            <a:r>
              <a:rPr lang="en-US" sz="2400" dirty="0"/>
              <a:t> </a:t>
            </a:r>
            <a:r>
              <a:rPr lang="en-US" sz="2400" dirty="0" err="1"/>
              <a:t>i</a:t>
            </a:r>
            <a:r>
              <a:rPr lang="en-US" sz="2400" dirty="0"/>
              <a:t> </a:t>
            </a:r>
            <a:r>
              <a:rPr lang="en-US" sz="2400" dirty="0" err="1"/>
              <a:t>razlike</a:t>
            </a:r>
            <a:r>
              <a:rPr lang="en-US" sz="2400" dirty="0"/>
              <a:t>. </a:t>
            </a:r>
            <a:r>
              <a:rPr lang="en-US" sz="2400" dirty="0" err="1"/>
              <a:t>Također</a:t>
            </a:r>
            <a:r>
              <a:rPr lang="en-US" sz="2400" dirty="0"/>
              <a:t> se </a:t>
            </a:r>
            <a:r>
              <a:rPr lang="en-US" sz="2400" dirty="0" err="1"/>
              <a:t>raspravlja</a:t>
            </a:r>
            <a:r>
              <a:rPr lang="en-US" sz="2400" dirty="0"/>
              <a:t> o </a:t>
            </a:r>
            <a:r>
              <a:rPr lang="en-US" sz="2400" dirty="0" err="1"/>
              <a:t>izazovima</a:t>
            </a:r>
            <a:r>
              <a:rPr lang="en-US" sz="2400" dirty="0"/>
              <a:t> koji se </a:t>
            </a:r>
            <a:r>
              <a:rPr lang="en-US" sz="2400" dirty="0" err="1"/>
              <a:t>mogu</a:t>
            </a:r>
            <a:r>
              <a:rPr lang="en-US" sz="2400" dirty="0"/>
              <a:t> </a:t>
            </a:r>
            <a:r>
              <a:rPr lang="en-US" sz="2400" dirty="0" err="1"/>
              <a:t>pojaviti</a:t>
            </a:r>
            <a:r>
              <a:rPr lang="en-US" sz="2400" dirty="0"/>
              <a:t> </a:t>
            </a:r>
            <a:r>
              <a:rPr lang="en-US" sz="2400" dirty="0" err="1"/>
              <a:t>pri</a:t>
            </a:r>
            <a:r>
              <a:rPr lang="en-US" sz="2400" dirty="0"/>
              <a:t> </a:t>
            </a:r>
            <a:r>
              <a:rPr lang="en-US" sz="2400" dirty="0" err="1"/>
              <a:t>njihovoj</a:t>
            </a:r>
            <a:r>
              <a:rPr lang="en-US" sz="2400" dirty="0"/>
              <a:t> </a:t>
            </a:r>
            <a:r>
              <a:rPr lang="en-US" sz="2400" dirty="0" err="1"/>
              <a:t>provedbi</a:t>
            </a:r>
            <a:r>
              <a:rPr lang="en-US" sz="2400" dirty="0"/>
              <a:t>. </a:t>
            </a:r>
            <a:r>
              <a:rPr lang="en-US" sz="2400" dirty="0" err="1"/>
              <a:t>Učitelji</a:t>
            </a:r>
            <a:r>
              <a:rPr lang="en-US" sz="2400" dirty="0"/>
              <a:t> </a:t>
            </a:r>
            <a:r>
              <a:rPr lang="en-US" sz="2400" dirty="0" err="1"/>
              <a:t>će</a:t>
            </a:r>
            <a:r>
              <a:rPr lang="en-US" sz="2400" dirty="0"/>
              <a:t> </a:t>
            </a:r>
            <a:r>
              <a:rPr lang="en-US" sz="2400" dirty="0" err="1"/>
              <a:t>moći</a:t>
            </a:r>
            <a:r>
              <a:rPr lang="en-US" sz="2400" dirty="0"/>
              <a:t> </a:t>
            </a:r>
            <a:r>
              <a:rPr lang="en-US" sz="2400" dirty="0" err="1"/>
              <a:t>samostalno</a:t>
            </a:r>
            <a:r>
              <a:rPr lang="en-US" sz="2400" dirty="0"/>
              <a:t> </a:t>
            </a:r>
            <a:r>
              <a:rPr lang="en-US" sz="2400" dirty="0" err="1"/>
              <a:t>ili</a:t>
            </a:r>
            <a:r>
              <a:rPr lang="en-US" sz="2400" dirty="0"/>
              <a:t> </a:t>
            </a:r>
            <a:r>
              <a:rPr lang="en-US" sz="2400" dirty="0" err="1"/>
              <a:t>kombinirano</a:t>
            </a:r>
            <a:r>
              <a:rPr lang="en-US" sz="2400" dirty="0"/>
              <a:t> </a:t>
            </a:r>
            <a:r>
              <a:rPr lang="en-US" sz="2400" dirty="0" err="1"/>
              <a:t>primijeniti</a:t>
            </a:r>
            <a:r>
              <a:rPr lang="en-US" sz="2400" dirty="0"/>
              <a:t> </a:t>
            </a:r>
            <a:r>
              <a:rPr lang="en-US" sz="2400" dirty="0" err="1"/>
              <a:t>ove</a:t>
            </a:r>
            <a:r>
              <a:rPr lang="en-US" sz="2400" dirty="0"/>
              <a:t> </a:t>
            </a:r>
            <a:r>
              <a:rPr lang="en-US" sz="2400" dirty="0" err="1"/>
              <a:t>metode</a:t>
            </a:r>
            <a:r>
              <a:rPr lang="en-US" sz="2400" dirty="0"/>
              <a:t> za </a:t>
            </a:r>
            <a:r>
              <a:rPr lang="en-US" sz="2400" dirty="0" err="1"/>
              <a:t>evaluaciju</a:t>
            </a:r>
            <a:r>
              <a:rPr lang="en-US" sz="2400" dirty="0"/>
              <a:t> </a:t>
            </a:r>
            <a:r>
              <a:rPr lang="en-US" sz="2400" dirty="0" err="1"/>
              <a:t>vlastitih</a:t>
            </a:r>
            <a:r>
              <a:rPr lang="en-US" sz="2400" dirty="0"/>
              <a:t> </a:t>
            </a:r>
            <a:r>
              <a:rPr lang="en-US" sz="2400" dirty="0" err="1"/>
              <a:t>scenarija</a:t>
            </a:r>
            <a:r>
              <a:rPr lang="en-US" sz="2400" dirty="0"/>
              <a:t> </a:t>
            </a:r>
            <a:r>
              <a:rPr lang="en-US" sz="2400" dirty="0" err="1"/>
              <a:t>učenja</a:t>
            </a:r>
            <a:r>
              <a:rPr lang="en-US" sz="2400" dirty="0"/>
              <a:t>.</a:t>
            </a:r>
            <a:endParaRPr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dirty="0"/>
              <a:t>Protokoli za vršnjačko vrednovanje</a:t>
            </a:r>
            <a:endParaRPr dirty="0"/>
          </a:p>
        </p:txBody>
      </p:sp>
      <p:pic>
        <p:nvPicPr>
          <p:cNvPr id="2" name="Picture 1">
            <a:extLst>
              <a:ext uri="{FF2B5EF4-FFF2-40B4-BE49-F238E27FC236}">
                <a16:creationId xmlns:a16="http://schemas.microsoft.com/office/drawing/2014/main" id="{D168C4E0-A1BF-E016-CF66-04DC51B347FA}"/>
              </a:ext>
            </a:extLst>
          </p:cNvPr>
          <p:cNvPicPr>
            <a:picLocks noChangeAspect="1"/>
          </p:cNvPicPr>
          <p:nvPr/>
        </p:nvPicPr>
        <p:blipFill>
          <a:blip r:embed="rId3"/>
          <a:stretch>
            <a:fillRect/>
          </a:stretch>
        </p:blipFill>
        <p:spPr>
          <a:xfrm>
            <a:off x="3111045" y="1168400"/>
            <a:ext cx="5918200" cy="4521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3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Potreba za rotirajućom povratnom informacijom</a:t>
            </a:r>
            <a:endParaRPr/>
          </a:p>
        </p:txBody>
      </p:sp>
      <p:sp>
        <p:nvSpPr>
          <p:cNvPr id="150" name="Google Shape;150;p39"/>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571500" indent="-342900">
              <a:buFont typeface="Arial" panose="020B0604020202020204" pitchFamily="34" charset="0"/>
              <a:buChar char="•"/>
            </a:pPr>
            <a:r>
              <a:rPr lang="en-US" sz="2000" dirty="0" err="1"/>
              <a:t>Naglašavajući</a:t>
            </a:r>
            <a:r>
              <a:rPr lang="en-US" sz="2000" dirty="0"/>
              <a:t> </a:t>
            </a:r>
            <a:r>
              <a:rPr lang="en-US" sz="2000" dirty="0" err="1"/>
              <a:t>rotirajuću</a:t>
            </a:r>
            <a:r>
              <a:rPr lang="en-US" sz="2000" dirty="0"/>
              <a:t> </a:t>
            </a:r>
            <a:r>
              <a:rPr lang="en-US" sz="2000" dirty="0" err="1"/>
              <a:t>povratnu</a:t>
            </a:r>
            <a:r>
              <a:rPr lang="en-US" sz="2000" dirty="0"/>
              <a:t> </a:t>
            </a:r>
            <a:r>
              <a:rPr lang="en-US" sz="2000" dirty="0" err="1"/>
              <a:t>informaciju</a:t>
            </a:r>
            <a:r>
              <a:rPr lang="en-US" sz="2000" dirty="0"/>
              <a:t>, </a:t>
            </a:r>
            <a:r>
              <a:rPr lang="en-US" sz="2000" dirty="0" err="1"/>
              <a:t>važno</a:t>
            </a:r>
            <a:r>
              <a:rPr lang="en-US" sz="2000" dirty="0"/>
              <a:t> je </a:t>
            </a:r>
            <a:r>
              <a:rPr lang="en-US" sz="2000" dirty="0" err="1"/>
              <a:t>istaknuti</a:t>
            </a:r>
            <a:r>
              <a:rPr lang="en-US" sz="2000" dirty="0"/>
              <a:t> da </a:t>
            </a:r>
            <a:r>
              <a:rPr lang="en-US" sz="2000" dirty="0" err="1"/>
              <a:t>ona</a:t>
            </a:r>
            <a:r>
              <a:rPr lang="en-US" sz="2000" dirty="0"/>
              <a:t> </a:t>
            </a:r>
            <a:r>
              <a:rPr lang="en-US" sz="2000" dirty="0" err="1"/>
              <a:t>osigurava</a:t>
            </a:r>
            <a:r>
              <a:rPr lang="en-US" sz="2000" dirty="0"/>
              <a:t> </a:t>
            </a:r>
            <a:r>
              <a:rPr lang="en-US" sz="2000" dirty="0" err="1"/>
              <a:t>višestruke</a:t>
            </a:r>
            <a:r>
              <a:rPr lang="en-US" sz="2000" dirty="0"/>
              <a:t> </a:t>
            </a:r>
            <a:r>
              <a:rPr lang="en-US" sz="2000" dirty="0" err="1"/>
              <a:t>perspektive</a:t>
            </a:r>
            <a:r>
              <a:rPr lang="en-US" sz="2000" dirty="0"/>
              <a:t> (</a:t>
            </a:r>
            <a:r>
              <a:rPr lang="en-US" sz="2000" dirty="0" err="1"/>
              <a:t>autentičnost</a:t>
            </a:r>
            <a:r>
              <a:rPr lang="en-US" sz="2000" dirty="0"/>
              <a:t>, uključivost, </a:t>
            </a:r>
            <a:r>
              <a:rPr lang="en-US" sz="2000" dirty="0" err="1"/>
              <a:t>kurikulum</a:t>
            </a:r>
            <a:r>
              <a:rPr lang="en-US" sz="2000" dirty="0"/>
              <a:t>) </a:t>
            </a:r>
            <a:r>
              <a:rPr lang="en-US" sz="2000" dirty="0" err="1"/>
              <a:t>te</a:t>
            </a:r>
            <a:r>
              <a:rPr lang="en-US" sz="2000" dirty="0"/>
              <a:t> </a:t>
            </a:r>
            <a:r>
              <a:rPr lang="en-US" sz="2000" dirty="0" err="1"/>
              <a:t>povećava</a:t>
            </a:r>
            <a:r>
              <a:rPr lang="en-US" sz="2000" dirty="0"/>
              <a:t> </a:t>
            </a:r>
            <a:r>
              <a:rPr lang="en-US" sz="2000" dirty="0" err="1"/>
              <a:t>raznolikost</a:t>
            </a:r>
            <a:r>
              <a:rPr lang="en-US" sz="2000" dirty="0"/>
              <a:t> </a:t>
            </a:r>
            <a:r>
              <a:rPr lang="en-US" sz="2000" dirty="0" err="1"/>
              <a:t>ideja</a:t>
            </a:r>
            <a:r>
              <a:rPr lang="en-US" sz="2000" dirty="0"/>
              <a:t> za 62% (Topping, 2009). </a:t>
            </a:r>
            <a:r>
              <a:rPr lang="en-US" sz="2000" dirty="0" err="1"/>
              <a:t>Stoga</a:t>
            </a:r>
            <a:r>
              <a:rPr lang="en-US" sz="2000" dirty="0"/>
              <a:t> </a:t>
            </a:r>
            <a:r>
              <a:rPr lang="en-US" sz="2000" dirty="0" err="1"/>
              <a:t>rotirajući</a:t>
            </a:r>
            <a:r>
              <a:rPr lang="en-US" sz="2000" dirty="0"/>
              <a:t> </a:t>
            </a:r>
            <a:r>
              <a:rPr lang="en-US" sz="2000" dirty="0" err="1"/>
              <a:t>protokoli</a:t>
            </a:r>
            <a:r>
              <a:rPr lang="en-US" sz="2000" dirty="0"/>
              <a:t> </a:t>
            </a:r>
            <a:r>
              <a:rPr lang="en-US" sz="2000" dirty="0" err="1"/>
              <a:t>povratne</a:t>
            </a:r>
            <a:r>
              <a:rPr lang="en-US" sz="2000" dirty="0"/>
              <a:t> </a:t>
            </a:r>
            <a:r>
              <a:rPr lang="en-US" sz="2000" dirty="0" err="1"/>
              <a:t>informacije</a:t>
            </a:r>
            <a:r>
              <a:rPr lang="en-US" sz="2000" dirty="0"/>
              <a:t> </a:t>
            </a:r>
            <a:r>
              <a:rPr lang="en-US" sz="2000" dirty="0" err="1"/>
              <a:t>predstavljaju</a:t>
            </a:r>
            <a:r>
              <a:rPr lang="en-US" sz="2000" dirty="0"/>
              <a:t> </a:t>
            </a:r>
            <a:r>
              <a:rPr lang="en-US" sz="2000" dirty="0" err="1"/>
              <a:t>rješenje</a:t>
            </a:r>
            <a:r>
              <a:rPr lang="en-US" sz="2000" dirty="0"/>
              <a:t> za problem </a:t>
            </a:r>
            <a:r>
              <a:rPr lang="en-US" sz="2000" dirty="0" err="1"/>
              <a:t>tipičnih</a:t>
            </a:r>
            <a:r>
              <a:rPr lang="en-US" sz="2000" dirty="0"/>
              <a:t> </a:t>
            </a:r>
            <a:r>
              <a:rPr lang="en-US" sz="2000" dirty="0" err="1"/>
              <a:t>protokola</a:t>
            </a:r>
            <a:r>
              <a:rPr lang="en-US" sz="2000" dirty="0"/>
              <a:t> </a:t>
            </a:r>
            <a:r>
              <a:rPr lang="en-US" sz="2000" dirty="0" err="1"/>
              <a:t>evaluacije</a:t>
            </a:r>
            <a:r>
              <a:rPr lang="en-US" sz="2000" dirty="0"/>
              <a:t> koji </a:t>
            </a:r>
            <a:r>
              <a:rPr lang="en-US" sz="2000" dirty="0" err="1"/>
              <a:t>često</a:t>
            </a:r>
            <a:r>
              <a:rPr lang="en-US" sz="2000" dirty="0"/>
              <a:t> </a:t>
            </a:r>
            <a:r>
              <a:rPr lang="en-US" sz="2000" dirty="0" err="1"/>
              <a:t>nemaju</a:t>
            </a:r>
            <a:r>
              <a:rPr lang="en-US" sz="2000" dirty="0"/>
              <a:t> </a:t>
            </a:r>
            <a:r>
              <a:rPr lang="en-US" sz="2000" dirty="0" err="1"/>
              <a:t>dovoljno</a:t>
            </a:r>
            <a:r>
              <a:rPr lang="en-US" sz="2000" dirty="0"/>
              <a:t> </a:t>
            </a:r>
            <a:r>
              <a:rPr lang="en-US" sz="2000" dirty="0" err="1"/>
              <a:t>raznolikih</a:t>
            </a:r>
            <a:r>
              <a:rPr lang="en-US" sz="2000" dirty="0"/>
              <a:t> </a:t>
            </a:r>
            <a:r>
              <a:rPr lang="en-US" sz="2000" dirty="0" err="1"/>
              <a:t>pogleda</a:t>
            </a:r>
            <a:r>
              <a:rPr lang="en-US" sz="2000" dirty="0"/>
              <a:t>. U </a:t>
            </a:r>
            <a:r>
              <a:rPr lang="en-US" sz="2000" dirty="0" err="1"/>
              <a:t>istraživanju</a:t>
            </a:r>
            <a:r>
              <a:rPr lang="en-US" sz="2000" dirty="0"/>
              <a:t> </a:t>
            </a:r>
            <a:r>
              <a:rPr lang="en-US" sz="2000" dirty="0" err="1"/>
              <a:t>iz</a:t>
            </a:r>
            <a:r>
              <a:rPr lang="en-US" sz="2000" dirty="0"/>
              <a:t> 2022. </a:t>
            </a:r>
            <a:r>
              <a:rPr lang="en-US" sz="2000" dirty="0" err="1"/>
              <a:t>godine</a:t>
            </a:r>
            <a:r>
              <a:rPr lang="en-US" sz="2000" dirty="0"/>
              <a:t>, </a:t>
            </a:r>
            <a:r>
              <a:rPr lang="en-US" sz="2000" dirty="0" err="1"/>
              <a:t>rotirajuća</a:t>
            </a:r>
            <a:r>
              <a:rPr lang="en-US" sz="2000" dirty="0"/>
              <a:t> </a:t>
            </a:r>
            <a:r>
              <a:rPr lang="en-US" sz="2000" dirty="0" err="1"/>
              <a:t>povratna</a:t>
            </a:r>
            <a:r>
              <a:rPr lang="en-US" sz="2000" dirty="0"/>
              <a:t> </a:t>
            </a:r>
            <a:r>
              <a:rPr lang="en-US" sz="2000" dirty="0" err="1"/>
              <a:t>informacija</a:t>
            </a:r>
            <a:r>
              <a:rPr lang="en-US" sz="2000" dirty="0"/>
              <a:t> </a:t>
            </a:r>
            <a:r>
              <a:rPr lang="en-US" sz="2000" dirty="0" err="1"/>
              <a:t>otkrila</a:t>
            </a:r>
            <a:r>
              <a:rPr lang="en-US" sz="2000" dirty="0"/>
              <a:t> je tri puta </a:t>
            </a:r>
            <a:r>
              <a:rPr lang="en-US" sz="2000" dirty="0" err="1"/>
              <a:t>više</a:t>
            </a:r>
            <a:r>
              <a:rPr lang="en-US" sz="2000" dirty="0"/>
              <a:t> </a:t>
            </a:r>
            <a:r>
              <a:rPr lang="en-US" sz="2000" dirty="0" err="1"/>
              <a:t>prijedloga</a:t>
            </a:r>
            <a:r>
              <a:rPr lang="en-US" sz="2000" dirty="0"/>
              <a:t> za </a:t>
            </a:r>
            <a:r>
              <a:rPr lang="en-US" sz="2000" dirty="0" err="1"/>
              <a:t>poboljšanje</a:t>
            </a:r>
            <a:r>
              <a:rPr lang="en-US" sz="2000" dirty="0"/>
              <a:t> uključivosti u </a:t>
            </a:r>
            <a:r>
              <a:rPr lang="en-US" sz="2000" dirty="0" err="1"/>
              <a:t>usporedbi</a:t>
            </a:r>
            <a:r>
              <a:rPr lang="en-US" sz="2000" dirty="0"/>
              <a:t> s </a:t>
            </a:r>
            <a:r>
              <a:rPr lang="en-US" sz="2000" dirty="0" err="1"/>
              <a:t>evaluacijom</a:t>
            </a:r>
            <a:r>
              <a:rPr lang="en-US" sz="2000" dirty="0"/>
              <a:t> </a:t>
            </a:r>
            <a:r>
              <a:rPr lang="en-US" sz="2000" dirty="0" err="1"/>
              <a:t>koju</a:t>
            </a:r>
            <a:r>
              <a:rPr lang="en-US" sz="2000" dirty="0"/>
              <a:t> </a:t>
            </a:r>
            <a:r>
              <a:rPr lang="en-US" sz="2000" dirty="0" err="1"/>
              <a:t>provodi</a:t>
            </a:r>
            <a:r>
              <a:rPr lang="en-US" sz="2000" dirty="0"/>
              <a:t> </a:t>
            </a:r>
            <a:r>
              <a:rPr lang="en-US" sz="2000" dirty="0" err="1"/>
              <a:t>samo</a:t>
            </a:r>
            <a:r>
              <a:rPr lang="en-US" sz="2000" dirty="0"/>
              <a:t> </a:t>
            </a:r>
            <a:r>
              <a:rPr lang="en-US" sz="2000" dirty="0" err="1"/>
              <a:t>jedan</a:t>
            </a:r>
            <a:r>
              <a:rPr lang="en-US" sz="2000" dirty="0"/>
              <a:t> </a:t>
            </a:r>
            <a:r>
              <a:rPr lang="en-US" sz="2000" dirty="0" err="1"/>
              <a:t>recenzent</a:t>
            </a:r>
            <a:r>
              <a:rPr lang="en-US" sz="2000" dirty="0"/>
              <a:t> (Koch </a:t>
            </a:r>
            <a:r>
              <a:rPr lang="en-US" sz="2000" dirty="0" err="1"/>
              <a:t>i</a:t>
            </a:r>
            <a:r>
              <a:rPr lang="en-US" sz="2000" dirty="0"/>
              <a:t> sur., 2020).</a:t>
            </a:r>
          </a:p>
          <a:p>
            <a:pPr marL="571500" indent="-342900">
              <a:buFont typeface="Arial" panose="020B0604020202020204" pitchFamily="34" charset="0"/>
              <a:buChar char="•"/>
            </a:pPr>
            <a:r>
              <a:rPr lang="en-US" sz="2000" dirty="0" err="1"/>
              <a:t>Zbog</a:t>
            </a:r>
            <a:r>
              <a:rPr lang="en-US" sz="2000" dirty="0"/>
              <a:t> toga </a:t>
            </a:r>
            <a:r>
              <a:rPr lang="en-US" sz="2000" dirty="0" err="1"/>
              <a:t>su</a:t>
            </a:r>
            <a:r>
              <a:rPr lang="en-US" sz="2000" dirty="0"/>
              <a:t> </a:t>
            </a:r>
            <a:r>
              <a:rPr lang="en-US" sz="2000" dirty="0" err="1"/>
              <a:t>rotirajuća</a:t>
            </a:r>
            <a:r>
              <a:rPr lang="en-US" sz="2000" dirty="0"/>
              <a:t> </a:t>
            </a:r>
            <a:r>
              <a:rPr lang="en-US" sz="2000" dirty="0" err="1"/>
              <a:t>povratna</a:t>
            </a:r>
            <a:r>
              <a:rPr lang="en-US" sz="2000" dirty="0"/>
              <a:t> </a:t>
            </a:r>
            <a:r>
              <a:rPr lang="en-US" sz="2000" dirty="0" err="1"/>
              <a:t>informacija</a:t>
            </a:r>
            <a:r>
              <a:rPr lang="en-US" sz="2000" dirty="0"/>
              <a:t> </a:t>
            </a:r>
            <a:r>
              <a:rPr lang="en-US" sz="2000" dirty="0" err="1"/>
              <a:t>i</a:t>
            </a:r>
            <a:r>
              <a:rPr lang="en-US" sz="2000" dirty="0"/>
              <a:t> </a:t>
            </a:r>
            <a:r>
              <a:rPr lang="en-US" sz="2000" dirty="0" err="1"/>
              <a:t>pripadajući</a:t>
            </a:r>
            <a:r>
              <a:rPr lang="en-US" sz="2000" dirty="0"/>
              <a:t> </a:t>
            </a:r>
            <a:r>
              <a:rPr lang="en-US" sz="2000" dirty="0" err="1"/>
              <a:t>protokoli</a:t>
            </a:r>
            <a:r>
              <a:rPr lang="en-US" sz="2000" dirty="0"/>
              <a:t> </a:t>
            </a:r>
            <a:r>
              <a:rPr lang="en-US" sz="2000" dirty="0" err="1"/>
              <a:t>uvedeni</a:t>
            </a:r>
            <a:r>
              <a:rPr lang="en-US" sz="2000" dirty="0"/>
              <a:t> </a:t>
            </a:r>
            <a:r>
              <a:rPr lang="en-US" sz="2000" dirty="0" err="1"/>
              <a:t>kako</a:t>
            </a:r>
            <a:r>
              <a:rPr lang="en-US" sz="2000" dirty="0"/>
              <a:t> bi se </a:t>
            </a:r>
            <a:r>
              <a:rPr lang="en-US" sz="2000" dirty="0" err="1"/>
              <a:t>zadovoljila</a:t>
            </a:r>
            <a:r>
              <a:rPr lang="en-US" sz="2000" dirty="0"/>
              <a:t> </a:t>
            </a:r>
            <a:r>
              <a:rPr lang="en-US" sz="2000" dirty="0" err="1"/>
              <a:t>potreba</a:t>
            </a:r>
            <a:r>
              <a:rPr lang="en-US" sz="2000" dirty="0"/>
              <a:t> za </a:t>
            </a:r>
            <a:r>
              <a:rPr lang="en-US" sz="2000" dirty="0" err="1"/>
              <a:t>raznolikošću</a:t>
            </a:r>
            <a:r>
              <a:rPr lang="en-US" sz="2000" dirty="0"/>
              <a:t> </a:t>
            </a:r>
            <a:r>
              <a:rPr lang="en-US" sz="2000" dirty="0" err="1"/>
              <a:t>perspektiva</a:t>
            </a:r>
            <a:r>
              <a:rPr lang="en-US" sz="2000" dirty="0"/>
              <a:t> </a:t>
            </a:r>
            <a:r>
              <a:rPr lang="en-US" sz="2000" dirty="0" err="1"/>
              <a:t>i</a:t>
            </a:r>
            <a:r>
              <a:rPr lang="en-US" sz="2000" dirty="0"/>
              <a:t> </a:t>
            </a:r>
            <a:r>
              <a:rPr lang="en-US" sz="2000" dirty="0" err="1"/>
              <a:t>većom</a:t>
            </a:r>
            <a:r>
              <a:rPr lang="en-US" sz="2000" dirty="0"/>
              <a:t> </a:t>
            </a:r>
            <a:r>
              <a:rPr lang="en-US" sz="2000" dirty="0" err="1"/>
              <a:t>uključivošću</a:t>
            </a:r>
            <a:r>
              <a:rPr lang="en-US" sz="2000" dirty="0"/>
              <a:t> u </a:t>
            </a:r>
            <a:r>
              <a:rPr lang="en-US" sz="2000" dirty="0" err="1"/>
              <a:t>evaluacijskom</a:t>
            </a:r>
            <a:r>
              <a:rPr lang="en-US" sz="2000" dirty="0"/>
              <a:t> </a:t>
            </a:r>
            <a:r>
              <a:rPr lang="en-US" sz="2000" dirty="0" err="1"/>
              <a:t>procesu</a:t>
            </a:r>
            <a:r>
              <a:rPr lang="en-US" sz="2000" dirty="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dirty="0"/>
              <a:t>Prednosti protokola o vršnjačkom vrednovanju</a:t>
            </a:r>
            <a:endParaRPr dirty="0"/>
          </a:p>
        </p:txBody>
      </p:sp>
      <p:sp>
        <p:nvSpPr>
          <p:cNvPr id="157" name="Google Shape;157;p7"/>
          <p:cNvSpPr txBox="1">
            <a:spLocks noGrp="1"/>
          </p:cNvSpPr>
          <p:nvPr>
            <p:ph type="body" idx="2"/>
          </p:nvPr>
        </p:nvSpPr>
        <p:spPr>
          <a:xfrm>
            <a:off x="97971" y="924561"/>
            <a:ext cx="11944350" cy="5827304"/>
          </a:xfrm>
          <a:prstGeom prst="rect">
            <a:avLst/>
          </a:prstGeom>
          <a:noFill/>
          <a:ln>
            <a:noFill/>
          </a:ln>
        </p:spPr>
        <p:txBody>
          <a:bodyPr spcFirstLastPara="1" wrap="square" lIns="91425" tIns="45700" rIns="91425" bIns="45700" anchor="t" anchorCtr="0">
            <a:noAutofit/>
          </a:bodyPr>
          <a:lstStyle/>
          <a:p>
            <a:pPr marL="285750" lvl="0" indent="-285750" algn="l" rtl="0">
              <a:lnSpc>
                <a:spcPct val="200000"/>
              </a:lnSpc>
              <a:spcBef>
                <a:spcPts val="0"/>
              </a:spcBef>
              <a:spcAft>
                <a:spcPts val="0"/>
              </a:spcAft>
              <a:buClr>
                <a:schemeClr val="dk1"/>
              </a:buClr>
              <a:buSzPts val="2000"/>
              <a:buFont typeface="Arial"/>
              <a:buChar char="•"/>
            </a:pPr>
            <a:r>
              <a:rPr lang="hr" sz="2000" dirty="0">
                <a:solidFill>
                  <a:schemeClr val="dk1"/>
                </a:solidFill>
                <a:latin typeface="Calibri"/>
                <a:ea typeface="Calibri"/>
                <a:cs typeface="Calibri"/>
                <a:sym typeface="Calibri"/>
              </a:rPr>
              <a:t>72%-tno poboljšanje kvalitete nastavnih cjelina i praksi u odnosu na samostalni dizajn (Koch i sur., 2020.).</a:t>
            </a:r>
            <a:endParaRPr dirty="0"/>
          </a:p>
          <a:p>
            <a:pPr marL="285750" lvl="0" indent="-285750" algn="l" rtl="0">
              <a:lnSpc>
                <a:spcPct val="200000"/>
              </a:lnSpc>
              <a:spcBef>
                <a:spcPts val="0"/>
              </a:spcBef>
              <a:spcAft>
                <a:spcPts val="0"/>
              </a:spcAft>
              <a:buClr>
                <a:schemeClr val="dk1"/>
              </a:buClr>
              <a:buSzPts val="2000"/>
              <a:buFont typeface="Arial"/>
              <a:buChar char="•"/>
            </a:pPr>
            <a:r>
              <a:rPr lang="hr" sz="2000" dirty="0">
                <a:solidFill>
                  <a:schemeClr val="dk1"/>
                </a:solidFill>
                <a:latin typeface="Calibri"/>
                <a:ea typeface="Calibri"/>
                <a:cs typeface="Calibri"/>
                <a:sym typeface="Calibri"/>
              </a:rPr>
              <a:t>Smanjuje implicitnu pristranost u materijalima (Margolis i Fisher, 2002.).</a:t>
            </a:r>
            <a:endParaRPr dirty="0"/>
          </a:p>
          <a:p>
            <a:pPr marL="285750" lvl="0" indent="-285750">
              <a:lnSpc>
                <a:spcPct val="200000"/>
              </a:lnSpc>
              <a:spcBef>
                <a:spcPts val="0"/>
              </a:spcBef>
              <a:buClr>
                <a:schemeClr val="dk1"/>
              </a:buClr>
              <a:buSzPts val="2000"/>
              <a:buFont typeface="Arial"/>
              <a:buChar char="•"/>
            </a:pPr>
            <a:r>
              <a:rPr lang="hr" sz="2000" dirty="0">
                <a:solidFill>
                  <a:schemeClr val="dk1"/>
                </a:solidFill>
                <a:latin typeface="Calibri"/>
                <a:ea typeface="Calibri"/>
                <a:cs typeface="Calibri"/>
                <a:sym typeface="Calibri"/>
              </a:rPr>
              <a:t>Vršnjačko vrednovanje nije samo 'davanje povratnih informacija' - to je strukturirani sustav prijenosa znanja s rotirajućim povratnim informacijama.</a:t>
            </a:r>
            <a:endParaRPr dirty="0"/>
          </a:p>
          <a:p>
            <a:pPr marL="285750" lvl="0" indent="-285750" algn="l" rtl="0">
              <a:lnSpc>
                <a:spcPct val="200000"/>
              </a:lnSpc>
              <a:spcBef>
                <a:spcPts val="0"/>
              </a:spcBef>
              <a:spcAft>
                <a:spcPts val="0"/>
              </a:spcAft>
              <a:buClr>
                <a:schemeClr val="dk1"/>
              </a:buClr>
              <a:buSzPts val="2000"/>
              <a:buFont typeface="Arial"/>
              <a:buChar char="•"/>
            </a:pPr>
            <a:r>
              <a:rPr lang="hr" sz="2000" dirty="0">
                <a:solidFill>
                  <a:schemeClr val="dk1"/>
                </a:solidFill>
                <a:latin typeface="Calibri"/>
                <a:ea typeface="Calibri"/>
                <a:cs typeface="Calibri"/>
                <a:sym typeface="Calibri"/>
              </a:rPr>
              <a:t>Suzbija „slijepu točku stručnjaka“ – učitelji mogu previdjeti prepreke učenika.</a:t>
            </a:r>
            <a:endParaRPr dirty="0"/>
          </a:p>
          <a:p>
            <a:pPr marL="285750" lvl="0" indent="-285750" algn="l" rtl="0">
              <a:lnSpc>
                <a:spcPct val="200000"/>
              </a:lnSpc>
              <a:spcBef>
                <a:spcPts val="0"/>
              </a:spcBef>
              <a:spcAft>
                <a:spcPts val="0"/>
              </a:spcAft>
              <a:buClr>
                <a:schemeClr val="dk1"/>
              </a:buClr>
              <a:buSzPts val="2000"/>
              <a:buFont typeface="Arial"/>
              <a:buChar char="•"/>
            </a:pPr>
            <a:r>
              <a:rPr lang="hr" sz="2000" dirty="0">
                <a:solidFill>
                  <a:schemeClr val="dk1"/>
                </a:solidFill>
                <a:latin typeface="Calibri"/>
                <a:ea typeface="Calibri"/>
                <a:cs typeface="Calibri"/>
                <a:sym typeface="Calibri"/>
              </a:rPr>
              <a:t>Evaluacije vođene rubrikama sprječavaju pristranost i poboljšavaju kvalitetu nastave.</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hr"/>
              <a:t>Protokol kritičnih prijatelja (CFP)</a:t>
            </a:r>
            <a:endParaRPr/>
          </a:p>
        </p:txBody>
      </p:sp>
      <p:sp>
        <p:nvSpPr>
          <p:cNvPr id="164" name="Google Shape;164;p9"/>
          <p:cNvSpPr txBox="1">
            <a:spLocks noGrp="1"/>
          </p:cNvSpPr>
          <p:nvPr>
            <p:ph type="body" idx="2"/>
          </p:nvPr>
        </p:nvSpPr>
        <p:spPr>
          <a:xfrm>
            <a:off x="97971" y="2270541"/>
            <a:ext cx="11944350" cy="4481323"/>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None/>
            </a:pPr>
            <a:r>
              <a:rPr lang="hr" sz="2400" b="1" dirty="0"/>
              <a:t>Uloge članova grupe</a:t>
            </a:r>
            <a:endParaRPr dirty="0"/>
          </a:p>
          <a:p>
            <a:pPr marL="457200" lvl="0" indent="-228600" algn="l" rtl="0">
              <a:lnSpc>
                <a:spcPct val="90000"/>
              </a:lnSpc>
              <a:spcBef>
                <a:spcPts val="1000"/>
              </a:spcBef>
              <a:spcAft>
                <a:spcPts val="0"/>
              </a:spcAft>
              <a:buSzPts val="1800"/>
              <a:buNone/>
            </a:pPr>
            <a:endParaRPr sz="2400" dirty="0"/>
          </a:p>
          <a:p>
            <a:pPr marL="571500" lvl="0" indent="-342900" algn="l" rtl="0">
              <a:lnSpc>
                <a:spcPct val="90000"/>
              </a:lnSpc>
              <a:spcBef>
                <a:spcPts val="1000"/>
              </a:spcBef>
              <a:spcAft>
                <a:spcPts val="0"/>
              </a:spcAft>
              <a:buSzPts val="1800"/>
              <a:buFont typeface="Arial"/>
              <a:buAutoNum type="arabicPeriod"/>
            </a:pPr>
            <a:r>
              <a:rPr lang="hr-HR" sz="2400" dirty="0"/>
              <a:t>Izlagač</a:t>
            </a:r>
            <a:endParaRPr dirty="0"/>
          </a:p>
          <a:p>
            <a:pPr marL="571500" lvl="0" indent="-342900" algn="l" rtl="0">
              <a:lnSpc>
                <a:spcPct val="90000"/>
              </a:lnSpc>
              <a:spcBef>
                <a:spcPts val="1000"/>
              </a:spcBef>
              <a:spcAft>
                <a:spcPts val="0"/>
              </a:spcAft>
              <a:buSzPts val="1800"/>
              <a:buFont typeface="Arial"/>
              <a:buAutoNum type="arabicPeriod"/>
            </a:pPr>
            <a:r>
              <a:rPr lang="hr" sz="2400" dirty="0"/>
              <a:t>Diskutanti/Kritični prijatelji</a:t>
            </a:r>
            <a:endParaRPr dirty="0"/>
          </a:p>
          <a:p>
            <a:pPr marL="571500" lvl="0" indent="-342900" algn="l" rtl="0">
              <a:lnSpc>
                <a:spcPct val="90000"/>
              </a:lnSpc>
              <a:spcBef>
                <a:spcPts val="1000"/>
              </a:spcBef>
              <a:spcAft>
                <a:spcPts val="0"/>
              </a:spcAft>
              <a:buSzPts val="1800"/>
              <a:buFont typeface="Arial"/>
              <a:buAutoNum type="arabicPeriod"/>
            </a:pPr>
            <a:r>
              <a:rPr lang="hr-HR" sz="2400" dirty="0"/>
              <a:t>Voditelj</a:t>
            </a:r>
            <a:endParaRPr dirty="0"/>
          </a:p>
          <a:p>
            <a:pPr marL="228600" lvl="0" indent="0" algn="l" rtl="0">
              <a:lnSpc>
                <a:spcPct val="90000"/>
              </a:lnSpc>
              <a:spcBef>
                <a:spcPts val="1000"/>
              </a:spcBef>
              <a:spcAft>
                <a:spcPts val="0"/>
              </a:spcAft>
              <a:buSzPts val="1800"/>
              <a:buNone/>
            </a:pPr>
            <a:endParaRPr dirty="0"/>
          </a:p>
          <a:p>
            <a:pPr marL="457200" marR="0" lvl="0" indent="-228600" algn="l" rtl="0">
              <a:lnSpc>
                <a:spcPct val="90000"/>
              </a:lnSpc>
              <a:spcBef>
                <a:spcPts val="1000"/>
              </a:spcBef>
              <a:spcAft>
                <a:spcPts val="0"/>
              </a:spcAft>
              <a:buClr>
                <a:schemeClr val="accent4"/>
              </a:buClr>
              <a:buSzPts val="1800"/>
              <a:buFont typeface="Arial"/>
              <a:buNone/>
            </a:pPr>
            <a:endParaRPr dirty="0"/>
          </a:p>
        </p:txBody>
      </p:sp>
      <p:pic>
        <p:nvPicPr>
          <p:cNvPr id="165" name="Google Shape;165;p9">
            <a:hlinkClick r:id="rId3"/>
          </p:cNvPr>
          <p:cNvPicPr preferRelativeResize="0"/>
          <p:nvPr/>
        </p:nvPicPr>
        <p:blipFill rotWithShape="1">
          <a:blip r:embed="rId4">
            <a:alphaModFix/>
          </a:blip>
          <a:srcRect/>
          <a:stretch/>
        </p:blipFill>
        <p:spPr>
          <a:xfrm>
            <a:off x="5251730" y="1462685"/>
            <a:ext cx="5875529" cy="4320914"/>
          </a:xfrm>
          <a:prstGeom prst="rect">
            <a:avLst/>
          </a:prstGeom>
          <a:noFill/>
          <a:ln>
            <a:noFill/>
          </a:ln>
        </p:spPr>
      </p:pic>
      <p:sp>
        <p:nvSpPr>
          <p:cNvPr id="166" name="Google Shape;166;p9"/>
          <p:cNvSpPr txBox="1"/>
          <p:nvPr/>
        </p:nvSpPr>
        <p:spPr>
          <a:xfrm>
            <a:off x="5113313" y="1723497"/>
            <a:ext cx="6172200" cy="286232"/>
          </a:xfrm>
          <a:prstGeom prst="rect">
            <a:avLst/>
          </a:prstGeom>
          <a:noFill/>
          <a:ln>
            <a:noFill/>
          </a:ln>
        </p:spPr>
        <p:txBody>
          <a:bodyPr spcFirstLastPara="1" wrap="square" lIns="91425" tIns="45700" rIns="91425" bIns="45700" anchor="t" anchorCtr="0">
            <a:spAutoFit/>
          </a:bodyPr>
          <a:lstStyle/>
          <a:p>
            <a:pPr marL="457200" marR="0" lvl="0" indent="-228600" algn="l" rtl="0">
              <a:lnSpc>
                <a:spcPct val="90000"/>
              </a:lnSpc>
              <a:spcBef>
                <a:spcPts val="0"/>
              </a:spcBef>
              <a:spcAft>
                <a:spcPts val="0"/>
              </a:spcAft>
              <a:buClr>
                <a:schemeClr val="accent4"/>
              </a:buClr>
              <a:buSzPts val="1800"/>
              <a:buFont typeface="Arial"/>
              <a:buNone/>
            </a:pPr>
            <a:r>
              <a:rPr lang="hr" sz="1400" b="0" i="0" u="sng" strike="noStrike" cap="none">
                <a:solidFill>
                  <a:schemeClr val="hlink"/>
                </a:solidFill>
                <a:latin typeface="Arial"/>
                <a:ea typeface="Arial"/>
                <a:cs typeface="Arial"/>
                <a:sym typeface="Arial"/>
                <a:hlinkClick r:id="rId3"/>
              </a:rPr>
              <a:t>https://www.youtube.com/watch?v=ufKpR4ZCohw</a:t>
            </a:r>
            <a:endParaRPr sz="1400" b="0" i="0" u="sng" strike="noStrike" cap="non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2904</Words>
  <Application>Microsoft Macintosh PowerPoint</Application>
  <PresentationFormat>Widescreen</PresentationFormat>
  <Paragraphs>224</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Play</vt:lpstr>
      <vt:lpstr>Calibri</vt:lpstr>
      <vt:lpstr>Open Sans</vt:lpstr>
      <vt:lpstr>Θέμα του Office</vt:lpstr>
      <vt:lpstr>CARDET Course template</vt:lpstr>
      <vt:lpstr>WP3: Obučavanje učitelja za autentično i rodno uključivo informatičko obrazovanje</vt:lpstr>
      <vt:lpstr>Modul 8: Radionica: zajedničko osmišljavanje i vrednovanje scenarija učenja za poučavanje i vrednovanje informatike temeljeno na TINKER okviru</vt:lpstr>
      <vt:lpstr>Očekivani ishodi</vt:lpstr>
      <vt:lpstr>Sadržaj</vt:lpstr>
      <vt:lpstr>Uvod</vt:lpstr>
      <vt:lpstr>Protokoli za vršnjačko vrednovanje</vt:lpstr>
      <vt:lpstr>Potreba za rotirajućom povratnom informacijom</vt:lpstr>
      <vt:lpstr>Prednosti protokola o vršnjačkom vrednovanju</vt:lpstr>
      <vt:lpstr>Protokol kritičnih prijatelja (CFP)</vt:lpstr>
      <vt:lpstr>Koraci CFP-a</vt:lpstr>
      <vt:lpstr>Prednosti i mehanizmi ZRP-a</vt:lpstr>
      <vt:lpstr>Aktivnost 1: Pregled TINKER informatičkog scenarija s CFP-om</vt:lpstr>
      <vt:lpstr>Kalibrirano vršnjačko vrednovanje (CPR)</vt:lpstr>
      <vt:lpstr>Prednosti vršnjačkog vrednovanja (CPR)</vt:lpstr>
      <vt:lpstr>Aktivnost 2: Osmišljavanje i evaluacija scenarija učenja korištenjem CPR-a</vt:lpstr>
      <vt:lpstr>Usporedba CFP-a (Protokol kritičnih prijatelja) i CPR-a (Protokol vršnjačkog vrednovanja)</vt:lpstr>
      <vt:lpstr>Što koristiti?</vt:lpstr>
      <vt:lpstr>Izazovi u provedbi</vt:lpstr>
      <vt:lpstr>Razmišljanje i zaključak</vt:lpstr>
      <vt:lpstr>Domaća zadaća</vt:lpstr>
      <vt:lpstr>Za bilo kakvu pomoć, možete nam pisati: </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Georgakopoylos Ioannis</dc:creator>
  <cp:lastModifiedBy>Marija Vurnek</cp:lastModifiedBy>
  <cp:revision>1</cp:revision>
  <dcterms:created xsi:type="dcterms:W3CDTF">2025-05-12T07:48:03Z</dcterms:created>
  <dcterms:modified xsi:type="dcterms:W3CDTF">2025-07-30T14:01:51Z</dcterms:modified>
</cp:coreProperties>
</file>