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1" r:id="rId2"/>
    <p:sldMasterId id="2147483654" r:id="rId3"/>
  </p:sldMasterIdLst>
  <p:notesMasterIdLst>
    <p:notesMasterId r:id="rId16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2192000" cy="6858000"/>
  <p:notesSz cx="6858000" cy="9144000"/>
  <p:embeddedFontLst>
    <p:embeddedFont>
      <p:font typeface="Open Sans" panose="020B0606030504020204" pitchFamily="3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3" roundtripDataSignature="AMtx7mgUSYUkF4K5bIx1+DyIyiWQdCyNq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147549-C4A0-45A5-B263-0B0D7437C9D2}" v="21" dt="2025-07-22T12:19:02.0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67927" autoAdjust="0"/>
  </p:normalViewPr>
  <p:slideViewPr>
    <p:cSldViewPr snapToGrid="0">
      <p:cViewPr varScale="1">
        <p:scale>
          <a:sx n="69" d="100"/>
          <a:sy n="69" d="100"/>
        </p:scale>
        <p:origin x="53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font" Target="fonts/font2.fntdata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1.fntdata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customschemas.google.com/relationships/presentationmetadata" Target="metadata"/><Relationship Id="rId28" Type="http://schemas.microsoft.com/office/2016/11/relationships/changesInfo" Target="changesInfos/changesInfo1.xml"/><Relationship Id="rId10" Type="http://schemas.openxmlformats.org/officeDocument/2006/relationships/slide" Target="slides/slide7.xml"/><Relationship Id="rId19" Type="http://schemas.openxmlformats.org/officeDocument/2006/relationships/font" Target="fonts/font3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raj Petrović" userId="0f0ce73e-f782-4785-b8cc-5840a43cb3e0" providerId="ADAL" clId="{24147549-C4A0-45A5-B263-0B0D7437C9D2}"/>
    <pc:docChg chg="undo custSel modSld modMainMaster">
      <pc:chgData name="Juraj Petrović" userId="0f0ce73e-f782-4785-b8cc-5840a43cb3e0" providerId="ADAL" clId="{24147549-C4A0-45A5-B263-0B0D7437C9D2}" dt="2025-07-22T12:19:24.454" v="1186" actId="14826"/>
      <pc:docMkLst>
        <pc:docMk/>
      </pc:docMkLst>
      <pc:sldChg chg="modSp mod">
        <pc:chgData name="Juraj Petrović" userId="0f0ce73e-f782-4785-b8cc-5840a43cb3e0" providerId="ADAL" clId="{24147549-C4A0-45A5-B263-0B0D7437C9D2}" dt="2025-07-21T09:41:48.562" v="1175" actId="790"/>
        <pc:sldMkLst>
          <pc:docMk/>
          <pc:sldMk cId="0" sldId="256"/>
        </pc:sldMkLst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56"/>
            <ac:spMk id="84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56"/>
            <ac:spMk id="85" creationId="{00000000-0000-0000-0000-000000000000}"/>
          </ac:spMkLst>
        </pc:spChg>
      </pc:sldChg>
      <pc:sldChg chg="modSp mod">
        <pc:chgData name="Juraj Petrović" userId="0f0ce73e-f782-4785-b8cc-5840a43cb3e0" providerId="ADAL" clId="{24147549-C4A0-45A5-B263-0B0D7437C9D2}" dt="2025-07-21T09:41:48.562" v="1175" actId="790"/>
        <pc:sldMkLst>
          <pc:docMk/>
          <pc:sldMk cId="0" sldId="257"/>
        </pc:sldMkLst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57"/>
            <ac:spMk id="90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57"/>
            <ac:spMk id="91" creationId="{00000000-0000-0000-0000-000000000000}"/>
          </ac:spMkLst>
        </pc:spChg>
      </pc:sldChg>
      <pc:sldChg chg="modSp mod">
        <pc:chgData name="Juraj Petrović" userId="0f0ce73e-f782-4785-b8cc-5840a43cb3e0" providerId="ADAL" clId="{24147549-C4A0-45A5-B263-0B0D7437C9D2}" dt="2025-07-22T10:50:08.704" v="1178" actId="255"/>
        <pc:sldMkLst>
          <pc:docMk/>
          <pc:sldMk cId="0" sldId="258"/>
        </pc:sldMkLst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58"/>
            <ac:spMk id="96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2T10:50:08.704" v="1178" actId="255"/>
          <ac:spMkLst>
            <pc:docMk/>
            <pc:sldMk cId="0" sldId="258"/>
            <ac:spMk id="97" creationId="{00000000-0000-0000-0000-000000000000}"/>
          </ac:spMkLst>
        </pc:spChg>
      </pc:sldChg>
      <pc:sldChg chg="modSp mod">
        <pc:chgData name="Juraj Petrović" userId="0f0ce73e-f782-4785-b8cc-5840a43cb3e0" providerId="ADAL" clId="{24147549-C4A0-45A5-B263-0B0D7437C9D2}" dt="2025-07-21T09:41:48.562" v="1175" actId="790"/>
        <pc:sldMkLst>
          <pc:docMk/>
          <pc:sldMk cId="0" sldId="259"/>
        </pc:sldMkLst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59"/>
            <ac:spMk id="102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59"/>
            <ac:spMk id="103" creationId="{00000000-0000-0000-0000-000000000000}"/>
          </ac:spMkLst>
        </pc:spChg>
      </pc:sldChg>
      <pc:sldChg chg="modSp mod modNotesTx">
        <pc:chgData name="Juraj Petrović" userId="0f0ce73e-f782-4785-b8cc-5840a43cb3e0" providerId="ADAL" clId="{24147549-C4A0-45A5-B263-0B0D7437C9D2}" dt="2025-07-21T09:42:09.182" v="1177" actId="1036"/>
        <pc:sldMkLst>
          <pc:docMk/>
          <pc:sldMk cId="0" sldId="260"/>
        </pc:sldMkLst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0"/>
            <ac:spMk id="109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0"/>
            <ac:spMk id="112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2:09.182" v="1177" actId="1036"/>
          <ac:spMkLst>
            <pc:docMk/>
            <pc:sldMk cId="0" sldId="260"/>
            <ac:spMk id="113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0"/>
            <ac:spMk id="114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0"/>
            <ac:spMk id="115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0"/>
            <ac:spMk id="118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0"/>
            <ac:spMk id="119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0"/>
            <ac:spMk id="120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0"/>
            <ac:spMk id="121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0"/>
            <ac:spMk id="122" creationId="{00000000-0000-0000-0000-000000000000}"/>
          </ac:spMkLst>
        </pc:spChg>
      </pc:sldChg>
      <pc:sldChg chg="modSp mod">
        <pc:chgData name="Juraj Petrović" userId="0f0ce73e-f782-4785-b8cc-5840a43cb3e0" providerId="ADAL" clId="{24147549-C4A0-45A5-B263-0B0D7437C9D2}" dt="2025-07-21T09:41:48.562" v="1175" actId="790"/>
        <pc:sldMkLst>
          <pc:docMk/>
          <pc:sldMk cId="0" sldId="261"/>
        </pc:sldMkLst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1"/>
            <ac:spMk id="127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1"/>
            <ac:spMk id="128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1"/>
            <ac:spMk id="130" creationId="{00000000-0000-0000-0000-000000000000}"/>
          </ac:spMkLst>
        </pc:spChg>
      </pc:sldChg>
      <pc:sldChg chg="modSp mod modNotesTx">
        <pc:chgData name="Juraj Petrović" userId="0f0ce73e-f782-4785-b8cc-5840a43cb3e0" providerId="ADAL" clId="{24147549-C4A0-45A5-B263-0B0D7437C9D2}" dt="2025-07-21T09:41:48.562" v="1175" actId="790"/>
        <pc:sldMkLst>
          <pc:docMk/>
          <pc:sldMk cId="0" sldId="262"/>
        </pc:sldMkLst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2"/>
            <ac:spMk id="135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2"/>
            <ac:spMk id="136" creationId="{00000000-0000-0000-0000-000000000000}"/>
          </ac:spMkLst>
        </pc:spChg>
      </pc:sldChg>
      <pc:sldChg chg="addSp delSp modSp mod modNotesTx">
        <pc:chgData name="Juraj Petrović" userId="0f0ce73e-f782-4785-b8cc-5840a43cb3e0" providerId="ADAL" clId="{24147549-C4A0-45A5-B263-0B0D7437C9D2}" dt="2025-07-21T09:41:48.562" v="1175" actId="790"/>
        <pc:sldMkLst>
          <pc:docMk/>
          <pc:sldMk cId="0" sldId="263"/>
        </pc:sldMkLst>
        <pc:spChg chg="add del mod">
          <ac:chgData name="Juraj Petrović" userId="0f0ce73e-f782-4785-b8cc-5840a43cb3e0" providerId="ADAL" clId="{24147549-C4A0-45A5-B263-0B0D7437C9D2}" dt="2025-07-21T09:26:44.900" v="322" actId="478"/>
          <ac:spMkLst>
            <pc:docMk/>
            <pc:sldMk cId="0" sldId="263"/>
            <ac:spMk id="2" creationId="{1F5F45F0-05B5-8A4B-1318-4E95374974B3}"/>
          </ac:spMkLst>
        </pc:spChg>
        <pc:spChg chg="add mod">
          <ac:chgData name="Juraj Petrović" userId="0f0ce73e-f782-4785-b8cc-5840a43cb3e0" providerId="ADAL" clId="{24147549-C4A0-45A5-B263-0B0D7437C9D2}" dt="2025-07-21T09:27:01.867" v="330" actId="20577"/>
          <ac:spMkLst>
            <pc:docMk/>
            <pc:sldMk cId="0" sldId="263"/>
            <ac:spMk id="3" creationId="{73C155AD-93B1-AF29-A571-42D1C47B8956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3"/>
            <ac:spMk id="141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3"/>
            <ac:spMk id="143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3"/>
            <ac:spMk id="144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27:23.069" v="347" actId="14100"/>
          <ac:spMkLst>
            <pc:docMk/>
            <pc:sldMk cId="0" sldId="263"/>
            <ac:spMk id="146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3"/>
            <ac:spMk id="147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3"/>
            <ac:spMk id="148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3"/>
            <ac:spMk id="149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3"/>
            <ac:spMk id="150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28:30.383" v="429" actId="20577"/>
          <ac:spMkLst>
            <pc:docMk/>
            <pc:sldMk cId="0" sldId="263"/>
            <ac:spMk id="151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3"/>
            <ac:spMk id="152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3"/>
            <ac:spMk id="153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29:11.143" v="454" actId="14100"/>
          <ac:spMkLst>
            <pc:docMk/>
            <pc:sldMk cId="0" sldId="263"/>
            <ac:spMk id="154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3"/>
            <ac:spMk id="155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29:30.682" v="489" actId="6549"/>
          <ac:spMkLst>
            <pc:docMk/>
            <pc:sldMk cId="0" sldId="263"/>
            <ac:spMk id="156" creationId="{00000000-0000-0000-0000-000000000000}"/>
          </ac:spMkLst>
        </pc:spChg>
      </pc:sldChg>
      <pc:sldChg chg="modSp mod modNotesTx">
        <pc:chgData name="Juraj Petrović" userId="0f0ce73e-f782-4785-b8cc-5840a43cb3e0" providerId="ADAL" clId="{24147549-C4A0-45A5-B263-0B0D7437C9D2}" dt="2025-07-21T09:41:48.562" v="1175" actId="790"/>
        <pc:sldMkLst>
          <pc:docMk/>
          <pc:sldMk cId="0" sldId="264"/>
        </pc:sldMkLst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4"/>
            <ac:spMk id="161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4"/>
            <ac:spMk id="163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4"/>
            <ac:spMk id="164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4"/>
            <ac:spMk id="165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4"/>
            <ac:spMk id="167" creationId="{00000000-0000-0000-0000-000000000000}"/>
          </ac:spMkLst>
        </pc:spChg>
      </pc:sldChg>
      <pc:sldChg chg="addSp modSp mod modNotesTx">
        <pc:chgData name="Juraj Petrović" userId="0f0ce73e-f782-4785-b8cc-5840a43cb3e0" providerId="ADAL" clId="{24147549-C4A0-45A5-B263-0B0D7437C9D2}" dt="2025-07-21T09:41:48.562" v="1175" actId="790"/>
        <pc:sldMkLst>
          <pc:docMk/>
          <pc:sldMk cId="0" sldId="265"/>
        </pc:sldMkLst>
        <pc:spChg chg="add 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5"/>
            <ac:spMk id="2" creationId="{2765802F-DB37-EB5A-E450-DBB9AD1DB55C}"/>
          </ac:spMkLst>
        </pc:spChg>
        <pc:spChg chg="add mod">
          <ac:chgData name="Juraj Petrović" userId="0f0ce73e-f782-4785-b8cc-5840a43cb3e0" providerId="ADAL" clId="{24147549-C4A0-45A5-B263-0B0D7437C9D2}" dt="2025-07-21T09:34:50.232" v="725"/>
          <ac:spMkLst>
            <pc:docMk/>
            <pc:sldMk cId="0" sldId="265"/>
            <ac:spMk id="3" creationId="{7C38D3AB-027F-FB1D-8F5F-DDBD2773644D}"/>
          </ac:spMkLst>
        </pc:spChg>
        <pc:spChg chg="add 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5"/>
            <ac:spMk id="4" creationId="{A57947EE-789D-D620-EBF9-8C91E8161AAD}"/>
          </ac:spMkLst>
        </pc:spChg>
        <pc:spChg chg="mod">
          <ac:chgData name="Juraj Petrović" userId="0f0ce73e-f782-4785-b8cc-5840a43cb3e0" providerId="ADAL" clId="{24147549-C4A0-45A5-B263-0B0D7437C9D2}" dt="2025-07-21T09:33:18.552" v="692" actId="113"/>
          <ac:spMkLst>
            <pc:docMk/>
            <pc:sldMk cId="0" sldId="265"/>
            <ac:spMk id="172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5"/>
            <ac:spMk id="174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5"/>
            <ac:spMk id="175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5"/>
            <ac:spMk id="176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5"/>
            <ac:spMk id="177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5"/>
            <ac:spMk id="180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5"/>
            <ac:spMk id="181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5"/>
            <ac:spMk id="182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5"/>
            <ac:spMk id="183" creationId="{00000000-0000-0000-0000-000000000000}"/>
          </ac:spMkLst>
        </pc:spChg>
        <pc:picChg chg="mod modCrop">
          <ac:chgData name="Juraj Petrović" userId="0f0ce73e-f782-4785-b8cc-5840a43cb3e0" providerId="ADAL" clId="{24147549-C4A0-45A5-B263-0B0D7437C9D2}" dt="2025-07-21T09:33:53.215" v="699" actId="732"/>
          <ac:picMkLst>
            <pc:docMk/>
            <pc:sldMk cId="0" sldId="265"/>
            <ac:picMk id="173" creationId="{00000000-0000-0000-0000-000000000000}"/>
          </ac:picMkLst>
        </pc:picChg>
      </pc:sldChg>
      <pc:sldChg chg="addSp modSp mod">
        <pc:chgData name="Juraj Petrović" userId="0f0ce73e-f782-4785-b8cc-5840a43cb3e0" providerId="ADAL" clId="{24147549-C4A0-45A5-B263-0B0D7437C9D2}" dt="2025-07-21T09:41:53.737" v="1176" actId="20577"/>
        <pc:sldMkLst>
          <pc:docMk/>
          <pc:sldMk cId="0" sldId="266"/>
        </pc:sldMkLst>
        <pc:spChg chg="add 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6"/>
            <ac:spMk id="2" creationId="{4710BE3C-B859-1C02-29D1-B364911991ED}"/>
          </ac:spMkLst>
        </pc:spChg>
        <pc:spChg chg="add mod">
          <ac:chgData name="Juraj Petrović" userId="0f0ce73e-f782-4785-b8cc-5840a43cb3e0" providerId="ADAL" clId="{24147549-C4A0-45A5-B263-0B0D7437C9D2}" dt="2025-07-21T09:41:53.737" v="1176" actId="20577"/>
          <ac:spMkLst>
            <pc:docMk/>
            <pc:sldMk cId="0" sldId="266"/>
            <ac:spMk id="4" creationId="{24A24771-ECD6-2A25-C44B-03A4B9ADA008}"/>
          </ac:spMkLst>
        </pc:spChg>
        <pc:spChg chg="add 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6"/>
            <ac:spMk id="5" creationId="{DD3D63D7-63CC-160E-0E97-C29C78F57D35}"/>
          </ac:spMkLst>
        </pc:spChg>
        <pc:spChg chg="add 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6"/>
            <ac:spMk id="6" creationId="{412651DD-9576-6975-46DB-A5B37E92CCDC}"/>
          </ac:spMkLst>
        </pc:spChg>
        <pc:spChg chg="add 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6"/>
            <ac:spMk id="7" creationId="{D3C78228-C10D-08EC-1830-AE37B781907F}"/>
          </ac:spMkLst>
        </pc:spChg>
        <pc:spChg chg="add 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6"/>
            <ac:spMk id="8" creationId="{A866433B-0CC0-FF28-8F6E-7327735E3C7F}"/>
          </ac:spMkLst>
        </pc:spChg>
        <pc:spChg chg="add 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6"/>
            <ac:spMk id="9" creationId="{9B430DA6-452D-6D60-EE95-86D2ABA8F7AB}"/>
          </ac:spMkLst>
        </pc:spChg>
        <pc:spChg chg="add 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6"/>
            <ac:spMk id="10" creationId="{85301313-B5A4-B35F-3A15-08943146E938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6"/>
            <ac:spMk id="188" creationId="{00000000-0000-0000-0000-000000000000}"/>
          </ac:spMkLst>
        </pc:spChg>
      </pc:sldChg>
      <pc:sldChg chg="modSp mod">
        <pc:chgData name="Juraj Petrović" userId="0f0ce73e-f782-4785-b8cc-5840a43cb3e0" providerId="ADAL" clId="{24147549-C4A0-45A5-B263-0B0D7437C9D2}" dt="2025-07-21T09:41:48.562" v="1175" actId="790"/>
        <pc:sldMkLst>
          <pc:docMk/>
          <pc:sldMk cId="0" sldId="267"/>
        </pc:sldMkLst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7"/>
            <ac:spMk id="205" creationId="{00000000-0000-0000-0000-000000000000}"/>
          </ac:spMkLst>
        </pc:spChg>
        <pc:spChg chg="mod">
          <ac:chgData name="Juraj Petrović" userId="0f0ce73e-f782-4785-b8cc-5840a43cb3e0" providerId="ADAL" clId="{24147549-C4A0-45A5-B263-0B0D7437C9D2}" dt="2025-07-21T09:41:48.562" v="1175" actId="790"/>
          <ac:spMkLst>
            <pc:docMk/>
            <pc:sldMk cId="0" sldId="267"/>
            <ac:spMk id="207" creationId="{00000000-0000-0000-0000-000000000000}"/>
          </ac:spMkLst>
        </pc:spChg>
      </pc:sldChg>
      <pc:sldMasterChg chg="modSldLayout">
        <pc:chgData name="Juraj Petrović" userId="0f0ce73e-f782-4785-b8cc-5840a43cb3e0" providerId="ADAL" clId="{24147549-C4A0-45A5-B263-0B0D7437C9D2}" dt="2025-07-22T12:19:24.454" v="1186" actId="14826"/>
        <pc:sldMasterMkLst>
          <pc:docMk/>
          <pc:sldMasterMk cId="0" sldId="2147483648"/>
        </pc:sldMasterMkLst>
        <pc:sldLayoutChg chg="modSp mod">
          <pc:chgData name="Juraj Petrović" userId="0f0ce73e-f782-4785-b8cc-5840a43cb3e0" providerId="ADAL" clId="{24147549-C4A0-45A5-B263-0B0D7437C9D2}" dt="2025-07-22T12:19:24.454" v="1186" actId="14826"/>
          <pc:sldLayoutMkLst>
            <pc:docMk/>
            <pc:sldMasterMk cId="0" sldId="2147483648"/>
            <pc:sldLayoutMk cId="0" sldId="2147483649"/>
          </pc:sldLayoutMkLst>
          <pc:spChg chg="mod">
            <ac:chgData name="Juraj Petrović" userId="0f0ce73e-f782-4785-b8cc-5840a43cb3e0" providerId="ADAL" clId="{24147549-C4A0-45A5-B263-0B0D7437C9D2}" dt="2025-07-22T12:18:51.266" v="1179"/>
            <ac:spMkLst>
              <pc:docMk/>
              <pc:sldMasterMk cId="0" sldId="2147483648"/>
              <pc:sldLayoutMk cId="0" sldId="2147483649"/>
              <ac:spMk id="19" creationId="{00000000-0000-0000-0000-000000000000}"/>
            </ac:spMkLst>
          </pc:spChg>
          <pc:picChg chg="mod">
            <ac:chgData name="Juraj Petrović" userId="0f0ce73e-f782-4785-b8cc-5840a43cb3e0" providerId="ADAL" clId="{24147549-C4A0-45A5-B263-0B0D7437C9D2}" dt="2025-07-22T12:19:24.454" v="1186" actId="14826"/>
            <ac:picMkLst>
              <pc:docMk/>
              <pc:sldMasterMk cId="0" sldId="2147483648"/>
              <pc:sldLayoutMk cId="0" sldId="2147483649"/>
              <ac:picMk id="18" creationId="{00000000-0000-0000-0000-000000000000}"/>
            </ac:picMkLst>
          </pc:picChg>
        </pc:sldLayoutChg>
        <pc:sldLayoutChg chg="modSp mod">
          <pc:chgData name="Juraj Petrović" userId="0f0ce73e-f782-4785-b8cc-5840a43cb3e0" providerId="ADAL" clId="{24147549-C4A0-45A5-B263-0B0D7437C9D2}" dt="2025-07-22T12:19:20.239" v="1185" actId="14826"/>
          <pc:sldLayoutMkLst>
            <pc:docMk/>
            <pc:sldMasterMk cId="0" sldId="2147483648"/>
            <pc:sldLayoutMk cId="0" sldId="2147483650"/>
          </pc:sldLayoutMkLst>
          <pc:spChg chg="mod">
            <ac:chgData name="Juraj Petrović" userId="0f0ce73e-f782-4785-b8cc-5840a43cb3e0" providerId="ADAL" clId="{24147549-C4A0-45A5-B263-0B0D7437C9D2}" dt="2025-07-22T12:18:54.562" v="1180"/>
            <ac:spMkLst>
              <pc:docMk/>
              <pc:sldMasterMk cId="0" sldId="2147483648"/>
              <pc:sldLayoutMk cId="0" sldId="2147483650"/>
              <ac:spMk id="30" creationId="{00000000-0000-0000-0000-000000000000}"/>
            </ac:spMkLst>
          </pc:spChg>
          <pc:picChg chg="mod">
            <ac:chgData name="Juraj Petrović" userId="0f0ce73e-f782-4785-b8cc-5840a43cb3e0" providerId="ADAL" clId="{24147549-C4A0-45A5-B263-0B0D7437C9D2}" dt="2025-07-22T12:19:20.239" v="1185" actId="14826"/>
            <ac:picMkLst>
              <pc:docMk/>
              <pc:sldMasterMk cId="0" sldId="2147483648"/>
              <pc:sldLayoutMk cId="0" sldId="2147483650"/>
              <ac:picMk id="29" creationId="{00000000-0000-0000-0000-000000000000}"/>
            </ac:picMkLst>
          </pc:picChg>
        </pc:sldLayoutChg>
      </pc:sldMasterChg>
      <pc:sldMasterChg chg="modSldLayout">
        <pc:chgData name="Juraj Petrović" userId="0f0ce73e-f782-4785-b8cc-5840a43cb3e0" providerId="ADAL" clId="{24147549-C4A0-45A5-B263-0B0D7437C9D2}" dt="2025-07-22T12:19:15.359" v="1184" actId="14826"/>
        <pc:sldMasterMkLst>
          <pc:docMk/>
          <pc:sldMasterMk cId="0" sldId="2147483651"/>
        </pc:sldMasterMkLst>
        <pc:sldLayoutChg chg="modSp mod">
          <pc:chgData name="Juraj Petrović" userId="0f0ce73e-f782-4785-b8cc-5840a43cb3e0" providerId="ADAL" clId="{24147549-C4A0-45A5-B263-0B0D7437C9D2}" dt="2025-07-22T12:19:15.359" v="1184" actId="14826"/>
          <pc:sldLayoutMkLst>
            <pc:docMk/>
            <pc:sldMasterMk cId="0" sldId="2147483651"/>
            <pc:sldLayoutMk cId="0" sldId="2147483653"/>
          </pc:sldLayoutMkLst>
          <pc:spChg chg="mod">
            <ac:chgData name="Juraj Petrović" userId="0f0ce73e-f782-4785-b8cc-5840a43cb3e0" providerId="ADAL" clId="{24147549-C4A0-45A5-B263-0B0D7437C9D2}" dt="2025-07-22T12:18:58.938" v="1181"/>
            <ac:spMkLst>
              <pc:docMk/>
              <pc:sldMasterMk cId="0" sldId="2147483651"/>
              <pc:sldLayoutMk cId="0" sldId="2147483653"/>
              <ac:spMk id="43" creationId="{00000000-0000-0000-0000-000000000000}"/>
            </ac:spMkLst>
          </pc:spChg>
          <pc:picChg chg="mod">
            <ac:chgData name="Juraj Petrović" userId="0f0ce73e-f782-4785-b8cc-5840a43cb3e0" providerId="ADAL" clId="{24147549-C4A0-45A5-B263-0B0D7437C9D2}" dt="2025-07-22T12:19:15.359" v="1184" actId="14826"/>
            <ac:picMkLst>
              <pc:docMk/>
              <pc:sldMasterMk cId="0" sldId="2147483651"/>
              <pc:sldLayoutMk cId="0" sldId="2147483653"/>
              <ac:picMk id="42" creationId="{00000000-0000-0000-0000-000000000000}"/>
            </ac:picMkLst>
          </pc:picChg>
        </pc:sldLayoutChg>
      </pc:sldMasterChg>
      <pc:sldMasterChg chg="modSldLayout">
        <pc:chgData name="Juraj Petrović" userId="0f0ce73e-f782-4785-b8cc-5840a43cb3e0" providerId="ADAL" clId="{24147549-C4A0-45A5-B263-0B0D7437C9D2}" dt="2025-07-22T12:19:10.249" v="1183" actId="14826"/>
        <pc:sldMasterMkLst>
          <pc:docMk/>
          <pc:sldMasterMk cId="0" sldId="2147483654"/>
        </pc:sldMasterMkLst>
        <pc:sldLayoutChg chg="modSp mod">
          <pc:chgData name="Juraj Petrović" userId="0f0ce73e-f782-4785-b8cc-5840a43cb3e0" providerId="ADAL" clId="{24147549-C4A0-45A5-B263-0B0D7437C9D2}" dt="2025-07-22T12:19:10.249" v="1183" actId="14826"/>
          <pc:sldLayoutMkLst>
            <pc:docMk/>
            <pc:sldMasterMk cId="0" sldId="2147483654"/>
            <pc:sldLayoutMk cId="0" sldId="2147483656"/>
          </pc:sldLayoutMkLst>
          <pc:spChg chg="mod">
            <ac:chgData name="Juraj Petrović" userId="0f0ce73e-f782-4785-b8cc-5840a43cb3e0" providerId="ADAL" clId="{24147549-C4A0-45A5-B263-0B0D7437C9D2}" dt="2025-07-22T12:19:02.001" v="1182"/>
            <ac:spMkLst>
              <pc:docMk/>
              <pc:sldMasterMk cId="0" sldId="2147483654"/>
              <pc:sldLayoutMk cId="0" sldId="2147483656"/>
              <ac:spMk id="66" creationId="{00000000-0000-0000-0000-000000000000}"/>
            </ac:spMkLst>
          </pc:spChg>
          <pc:picChg chg="mod">
            <ac:chgData name="Juraj Petrović" userId="0f0ce73e-f782-4785-b8cc-5840a43cb3e0" providerId="ADAL" clId="{24147549-C4A0-45A5-B263-0B0D7437C9D2}" dt="2025-07-22T12:19:10.249" v="1183" actId="14826"/>
            <ac:picMkLst>
              <pc:docMk/>
              <pc:sldMasterMk cId="0" sldId="2147483654"/>
              <pc:sldLayoutMk cId="0" sldId="2147483656"/>
              <ac:picMk id="65" creationId="{00000000-0000-0000-0000-000000000000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itt.ufl.edu/resources/the-learning-process/designing-the-learning-experience/blooms-taxonomy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2" name="Google Shape;8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466942d174_0_4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Kako poboljšati aktivno sudjelovanje i angažman učenika u učenju putem vaših scenarija učenja:</a:t>
            </a:r>
            <a:endParaRPr dirty="0"/>
          </a:p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Interaktivne aktivnosti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Uključite grupni rad, rasprave, igranje uloga ili praktične eksperimente koji aktivno uključuju učenike.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Integracija tehnologije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Koristite digitalne alate, aplikacije ili multimediju kako biste lekciju učinili dinamičnijom i prilagodili je različitim stilovima učenja.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Izbor učenika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Gdje je to moguće, dajte učenicima mogućnosti izbora u načinu pristupa ili izvršavanja zadataka, omogućujući personalizirano učenje.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Igrifikacija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Uključite elemente igara (npr. bodove, značke ili izazove) kako biste proces učenja učinili zabavnijim i motivirajućim.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70" name="Google Shape;170;g3466942d174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466942d174_0_5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Diferencirana nastava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Osigurajte različite puteve za učenike kako bi postigli ciljeve. Na primjer, ponudite materijale za čitanje različitih razina težine ili dajte učenicima mogućnost da pokažu svoje razumijevanje pisanjem, crtanjem ili prezentacijama.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Fleksibilno grupiranje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Omogućite učenicima da rade individualno, u parovima ili u grupama na temelju zadatka i njihovih potreba za učenjem.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Učenje na skeli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Podijelite proces učenja na manje korake kako biste podržali učenike kojima je možda potrebna dodatna pomoć.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Prilagođavanje različitim učenicima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: Prilagodite materijale ili upute za učenike sa specifičnim potrebama (npr. korištenje vizualnih pomagala, pružanje produženog vremena).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86" name="Google Shape;186;g3466942d174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5661765773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2" name="Google Shape;192;g3566176577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57dbd50df4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4" name="Google Shape;94;g357dbd50df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57dbd50df4_0_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g357dbd50df4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" dirty="0"/>
              <a:t>Dr. Bruce Tuckman je 1965. godine predstavio model koji opisuje različite faze kroz koje grupe obično prolaze dok se formiraju i razvijaju. Te faze su: </a:t>
            </a:r>
            <a:r>
              <a:rPr lang="hr" b="1" dirty="0"/>
              <a:t>Formiranje</a:t>
            </a:r>
            <a:r>
              <a:rPr lang="hr" dirty="0"/>
              <a:t>, </a:t>
            </a:r>
            <a:r>
              <a:rPr lang="hr" b="1" dirty="0"/>
              <a:t>Oluja</a:t>
            </a:r>
            <a:r>
              <a:rPr lang="hr" dirty="0"/>
              <a:t>, </a:t>
            </a:r>
            <a:r>
              <a:rPr lang="hr" b="1" dirty="0"/>
              <a:t>Normiranje</a:t>
            </a:r>
            <a:r>
              <a:rPr lang="hr" dirty="0"/>
              <a:t>, </a:t>
            </a:r>
            <a:r>
              <a:rPr lang="hr" b="1" dirty="0"/>
              <a:t>Izvođenje </a:t>
            </a:r>
            <a:r>
              <a:rPr lang="hr" dirty="0"/>
              <a:t>i </a:t>
            </a:r>
            <a:r>
              <a:rPr lang="hr" b="1" dirty="0"/>
              <a:t>Razilaženje</a:t>
            </a:r>
            <a:r>
              <a:rPr lang="hr" dirty="0"/>
              <a:t>. Razumijevanje ovih faza pomaže facilitatorima da vode grupe prema učinkovitoj suradnji i produktivnosti.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" dirty="0"/>
              <a:t>1. FORMIRANJE: Visoka ovisnost o vođi za podršku i smjernice. Slaba suglasnost o ciljevima tima izvan općeg pregleda projekta. Pojedinačne uloge i odgovornosti nisu jasne.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" dirty="0"/>
              <a:t>2. OLUJA: Frustracije oko uloga, smjera ili napretka mogu uzrokovati sukob. Neki članovi mogu se osjećati preopterećeno grupnom dinamikom.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" dirty="0"/>
              <a:t>3. NORMIRANJE: Članovi grupe uspostavljaju norme i osnovna pravila o tome kako će raditi zajedno. Povećana suradnja i kohezija grupe. Tim počinje osjećati više jedinstva i usmjerenosti na ukupne ciljeve.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" dirty="0"/>
              <a:t>4. IZVEDBA: Grupa je sposobna donositi odluke i učinkovito rješavati probleme. Produktivnost je na najvišoj razini i grupa ostvaruje svoje ciljeve.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" dirty="0"/>
              <a:t>5. ZAKLJUČAVANJE: Završetak zadataka, proslava postignuća i vrednovanje grupne uspješnosti.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br>
              <a:rPr lang="en-US" dirty="0"/>
            </a:br>
            <a:r>
              <a:rPr lang="hr" dirty="0"/>
              <a:t>Razumijevanjem Tuckmanovog modela, učitelji i voditelji mogu bolje podržati grupnu dinamiku i pomoći učenicima da se snađu u fazama razvoja grupe, osiguravajući da učinkovitije dosegnu izvedbu.</a:t>
            </a:r>
            <a:endParaRPr dirty="0"/>
          </a:p>
        </p:txBody>
      </p:sp>
      <p:sp>
        <p:nvSpPr>
          <p:cNvPr id="107" name="Google Shape;107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Trener bi trebao podijeliti kartice s ulogama svim sudionicima svake grupe. Kartice će sadržavati ulogu i njezin opis, a dijeljenjem kartica svaki član grupe preuzima određenu ulogu.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Članovi mogu birati ili uzeti nasumične karte uloga, to ovisi o voditelju.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Svrha ove aktivnosti je da svaka grupa razvije akcijski plan, uključujući sve radnje koje će poduzeti kako bi razvili scenarij učenja na kraju modula.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Ovaj Akcijski plan trebao bi uključivati: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-radnje/koraci za razvoj scenarija učenja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-odgovornosti svakog člana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-teme/ideje za scenarije učenja</a:t>
            </a:r>
            <a:endParaRPr dirty="0"/>
          </a:p>
        </p:txBody>
      </p:sp>
      <p:sp>
        <p:nvSpPr>
          <p:cNvPr id="125" name="Google Shape;12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5f1a797ee3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ULOGE: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hr" dirty="0"/>
              <a:t>Voditelj i koordinator procjene: vodi grupu i razvija materijale za procjenu i evaluaciju.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hr" dirty="0"/>
              <a:t>Specijalist za nastavni plan i program: provjeriti je li scenarij usklađen s nastavnim planom i programom informatike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hr" dirty="0"/>
              <a:t>Dizajner autentičnog učenja: odgovoran za stvaranje aktivnosti temeljenih na metodologiji autentičnog učenja</a:t>
            </a:r>
            <a:endParaRPr dirty="0"/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  <a:tabLst/>
              <a:defRPr/>
            </a:pPr>
            <a:r>
              <a:rPr lang="hr" dirty="0"/>
              <a:t>Specijalist za uključivost: </a:t>
            </a:r>
            <a:r>
              <a:rPr lang="en-US" sz="1200" dirty="0" err="1">
                <a:solidFill>
                  <a:srgbClr val="000000"/>
                </a:solidFill>
              </a:rPr>
              <a:t>odgovoran</a:t>
            </a:r>
            <a:r>
              <a:rPr lang="en-US" sz="1200" dirty="0">
                <a:solidFill>
                  <a:srgbClr val="000000"/>
                </a:solidFill>
              </a:rPr>
              <a:t> za </a:t>
            </a:r>
            <a:r>
              <a:rPr lang="en-US" sz="1200" dirty="0" err="1">
                <a:solidFill>
                  <a:srgbClr val="000000"/>
                </a:solidFill>
              </a:rPr>
              <a:t>usklađivanje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aktivnosti</a:t>
            </a:r>
            <a:r>
              <a:rPr lang="en-US" sz="1200" dirty="0">
                <a:solidFill>
                  <a:srgbClr val="000000"/>
                </a:solidFill>
              </a:rPr>
              <a:t> s </a:t>
            </a:r>
            <a:r>
              <a:rPr lang="en-US" sz="1200" dirty="0" err="1">
                <a:solidFill>
                  <a:srgbClr val="000000"/>
                </a:solidFill>
              </a:rPr>
              <a:t>principima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rodne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uključivosti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hr" dirty="0"/>
              <a:t>Upravitelj resursa: identificira članke, videozapise, resurse i materijale za razvoj sadržaja i aktivnosti.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Stoga bi svi članovi trebali pomoći u procesu razvoja scenarija učenja.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Trebaju razgovarati i raspodijeliti uloge na temelju svojih snaga i interesa.</a:t>
            </a:r>
            <a:endParaRPr dirty="0"/>
          </a:p>
        </p:txBody>
      </p:sp>
      <p:sp>
        <p:nvSpPr>
          <p:cNvPr id="133" name="Google Shape;133;g35f1a797ee3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4e74b83e71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Kako bismo stvorili jasne ciljeve učenja, možemo koristiti Bloomov taksonomski okvir: </a:t>
            </a:r>
            <a:br>
              <a:rPr lang="en-US" dirty="0"/>
            </a:br>
            <a:r>
              <a:rPr lang="hr" dirty="0"/>
              <a:t>- Dosjećanje: npr. </a:t>
            </a:r>
            <a:r>
              <a:rPr lang="hr" i="1" dirty="0"/>
              <a:t>Učenici će moći navesti faze ciklusa vode</a:t>
            </a:r>
            <a:r>
              <a:rPr lang="hr" dirty="0"/>
              <a:t>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- Shvaćanje: npr. </a:t>
            </a:r>
            <a:r>
              <a:rPr lang="hr" i="1" dirty="0"/>
              <a:t>Učenici će moći objasniti kako isparavanje dovodi do stvaranja oblaka</a:t>
            </a:r>
            <a:r>
              <a:rPr lang="hr" dirty="0"/>
              <a:t>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- Primjena: npr. </a:t>
            </a:r>
            <a:r>
              <a:rPr lang="hr" i="1" dirty="0"/>
              <a:t>Učenici će moći demonstrirati ciklus vode u prirodi jednostavnim eksperimentom.</a:t>
            </a:r>
            <a:endParaRPr i="1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- Analiziranje: npr. </a:t>
            </a:r>
            <a:r>
              <a:rPr lang="hr" i="1" dirty="0"/>
              <a:t>Učenici će usporediti ciklus vode u različitim klimama i analizirati varijacije.</a:t>
            </a:r>
            <a:endParaRPr i="1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- Prosuđivanje: npr. </a:t>
            </a:r>
            <a:r>
              <a:rPr lang="hr" i="1" dirty="0"/>
              <a:t>Učenici će procijeniti utjecaj deforestacije na ciklus vode i predložiti rješenja.</a:t>
            </a:r>
            <a:endParaRPr i="1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- Stvaranje: npr. </a:t>
            </a:r>
            <a:r>
              <a:rPr lang="hr" i="1" dirty="0"/>
              <a:t>Učenici će stvoriti kampanju za podizanje javne svijesti o očuvanju vode.</a:t>
            </a:r>
            <a:endParaRPr i="1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i="1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Prilikom osmišljavanja scenarija učenja, osigurajte da ciljevi pokrivaju više razina Bloomove taksonomije.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Dobro uravnotežena nastavna cjelina trebala bi uključivati vještine mišljenja nižeg reda za izgradnju znanja i vještine mišljenja višeg reda za poticanje kreativnosti i rješavanja problema.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b="1" dirty="0"/>
              <a:t>Pitanja za raspravu:</a:t>
            </a: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u="sng" dirty="0"/>
              <a:t>Početak: </a:t>
            </a:r>
            <a:br>
              <a:rPr lang="en-US" u="sng" dirty="0"/>
            </a:br>
            <a:r>
              <a:rPr lang="hr" dirty="0"/>
              <a:t>-Što već znate o Bloomovoj taksonomiji? Jeste li je već koristili?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-Zašto mislite da su ishodi učenja važni u planiranju lekcije?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u="sng" dirty="0"/>
              <a:t>Nakon objašnjenja:</a:t>
            </a:r>
            <a:endParaRPr u="sng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Možete li navesti primjer aktivnosti u učionici koju ste koristili, a koja odgovara razinama „Analiziranje“ ili „Prosuđivanje“?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-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Kako bi cilj nastavne cjeline izgledao drugačije na razini „Dosjećanje“ u odnosu na razinu „Stvaranje“?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- Uzmite standardnu temu koju predajete (npr. fotosintezu, razlomke ili kodiranje). Kako biste mogli napisati jedan cilj učenja za svaku razinu Bloomove taksonomije za tu temu? </a:t>
            </a:r>
            <a:br>
              <a:rPr lang="en-US" sz="1100" dirty="0">
                <a:latin typeface="Arial"/>
                <a:ea typeface="Arial"/>
                <a:cs typeface="Arial"/>
                <a:sym typeface="Arial"/>
              </a:rPr>
            </a:br>
            <a:r>
              <a:rPr lang="hr" sz="1100" u="sng" dirty="0">
                <a:latin typeface="Arial"/>
                <a:ea typeface="Arial"/>
                <a:cs typeface="Arial"/>
                <a:sym typeface="Arial"/>
              </a:rPr>
              <a:t>Prosuđivanje:</a:t>
            </a:r>
            <a:endParaRPr sz="1100" u="sng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-Koja bi vam podrška ili resursi pomogli da se osjećate sigurnije u pisanju ciljeva na svim razinama Bloomovog testa?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i="1" dirty="0"/>
              <a:t>Izvor za sliku i daljnje informacije: </a:t>
            </a:r>
            <a:r>
              <a:rPr lang="hr" i="1" u="sng" dirty="0">
                <a:solidFill>
                  <a:schemeClr val="hlink"/>
                </a:solidFill>
                <a:hlinkClick r:id="rId3"/>
              </a:rPr>
              <a:t>https://citt.ufl.edu/resources/the-learning-process/designing-the-learning-experience/blooms-taxonomy/</a:t>
            </a:r>
            <a:r>
              <a:rPr lang="hr" i="1" dirty="0"/>
              <a:t> </a:t>
            </a:r>
            <a:endParaRPr i="1" dirty="0"/>
          </a:p>
        </p:txBody>
      </p:sp>
      <p:sp>
        <p:nvSpPr>
          <p:cNvPr id="139" name="Google Shape;139;g34e74b83e7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4fc96bd33c_0_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hr" dirty="0"/>
              <a:t>Dobar scenarij učenja trebao bi biti usklađen sa širim standardima kurikuluma i ishodima učenja koje je postavila vaša škola ili zemlja. </a:t>
            </a:r>
            <a:br>
              <a:rPr lang="en-US" dirty="0"/>
            </a:br>
            <a:r>
              <a:rPr lang="hr" dirty="0"/>
              <a:t>To osigurava da aktivnosti nisu samo zanimljive, već i da pomažu učenicima da razviju potrebna znanja i vještine potrebne za njihov razred.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dirty="0"/>
              <a:t>Veze sa stvarnim svijetom usklađene su s načelima autentičnog učenja (veza s modulima 1 i 2).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59" name="Google Shape;159;g34fc96bd33c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bg>
      <p:bgPr>
        <a:solidFill>
          <a:srgbClr val="FFFFFF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513594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1"/>
          <p:cNvSpPr/>
          <p:nvPr/>
        </p:nvSpPr>
        <p:spPr>
          <a:xfrm>
            <a:off x="1" y="2184266"/>
            <a:ext cx="310895" cy="13311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11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759995" y="6162238"/>
            <a:ext cx="1954590" cy="50368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1"/>
          <p:cNvSpPr txBox="1"/>
          <p:nvPr/>
        </p:nvSpPr>
        <p:spPr>
          <a:xfrm>
            <a:off x="2836615" y="6125538"/>
            <a:ext cx="8134996" cy="577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11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1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8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" name="Google Shape;22;p11"/>
          <p:cNvSpPr/>
          <p:nvPr/>
        </p:nvSpPr>
        <p:spPr>
          <a:xfrm rot="-5400000" flipH="1">
            <a:off x="-507419" y="4140073"/>
            <a:ext cx="1331189" cy="316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" name="Google Shape;23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0896" y="331763"/>
            <a:ext cx="4020874" cy="1101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>
  <p:cSld name="4_Title Slid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384471" y="2628899"/>
            <a:ext cx="5807528" cy="2855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5135947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0896" y="331763"/>
            <a:ext cx="4020874" cy="1101324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12"/>
          <p:cNvSpPr/>
          <p:nvPr/>
        </p:nvSpPr>
        <p:spPr>
          <a:xfrm>
            <a:off x="1" y="2184266"/>
            <a:ext cx="310895" cy="13311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29;p12"/>
          <p:cNvPicPr preferRelativeResize="0"/>
          <p:nvPr/>
        </p:nvPicPr>
        <p:blipFill rotWithShape="1">
          <a:blip r:embed="rId5"/>
          <a:srcRect/>
          <a:stretch/>
        </p:blipFill>
        <p:spPr>
          <a:xfrm>
            <a:off x="759995" y="6162238"/>
            <a:ext cx="1954590" cy="503682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2"/>
          <p:cNvSpPr txBox="1"/>
          <p:nvPr/>
        </p:nvSpPr>
        <p:spPr>
          <a:xfrm>
            <a:off x="2836615" y="6137080"/>
            <a:ext cx="8134996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12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4899403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32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4899403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8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3" name="Google Shape;33;p12"/>
          <p:cNvSpPr/>
          <p:nvPr/>
        </p:nvSpPr>
        <p:spPr>
          <a:xfrm rot="-5400000" flipH="1">
            <a:off x="-507419" y="4140073"/>
            <a:ext cx="1331189" cy="316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Text - 1col">
  <p:cSld name="Title Text - 1col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4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4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35661765773_0_60"/>
          <p:cNvSpPr txBox="1">
            <a:spLocks noGrp="1"/>
          </p:cNvSpPr>
          <p:nvPr>
            <p:ph type="ctrTitle"/>
          </p:nvPr>
        </p:nvSpPr>
        <p:spPr>
          <a:xfrm>
            <a:off x="2179865" y="2937536"/>
            <a:ext cx="78324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2" name="Google Shape;42;g35661765773_0_60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1025498" y="6150701"/>
            <a:ext cx="1830180" cy="471623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g35661765773_0_60"/>
          <p:cNvSpPr txBox="1"/>
          <p:nvPr/>
        </p:nvSpPr>
        <p:spPr>
          <a:xfrm>
            <a:off x="2972524" y="6109513"/>
            <a:ext cx="806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g35661765773_0_60"/>
          <p:cNvSpPr/>
          <p:nvPr/>
        </p:nvSpPr>
        <p:spPr>
          <a:xfrm flipH="1">
            <a:off x="2172835" y="2913643"/>
            <a:ext cx="7839300" cy="4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" name="Google Shape;45;g35661765773_0_6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1273" y="1441862"/>
            <a:ext cx="2208335" cy="18980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" name="Google Shape;46;g35661765773_0_60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47" name="Google Shape;47;g35661765773_0_60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" name="Google Shape;48;g35661765773_0_60"/>
            <p:cNvPicPr preferRelativeResize="0"/>
            <p:nvPr/>
          </p:nvPicPr>
          <p:blipFill rotWithShape="1">
            <a:blip r:embed="rId5">
              <a:alphaModFix/>
            </a:blip>
            <a:srcRect l="9995" t="21987" r="6843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" name="Google Shape;49;g35661765773_0_60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0" name="Google Shape;50;g35661765773_0_60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1" name="Google Shape;51;g35661765773_0_60"/>
            <p:cNvPicPr preferRelativeResize="0"/>
            <p:nvPr/>
          </p:nvPicPr>
          <p:blipFill rotWithShape="1">
            <a:blip r:embed="rId8">
              <a:alphaModFix/>
            </a:blip>
            <a:srcRect l="6518" t="2903" r="6456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2" name="Google Shape;52;g35661765773_0_60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3" name="Google Shape;53;g35661765773_0_60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4" name="Google Shape;54;g35661765773_0_60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" name="Google Shape;55;g35661765773_0_60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" name="Google Shape;56;g35661765773_0_60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Text - 1col">
  <p:cSld name="Title Text - 1col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57dbd50df4_0_41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g357dbd50df4_0_41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83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57dbd50df4_0_44"/>
          <p:cNvSpPr txBox="1">
            <a:spLocks noGrp="1"/>
          </p:cNvSpPr>
          <p:nvPr>
            <p:ph type="ctrTitle"/>
          </p:nvPr>
        </p:nvSpPr>
        <p:spPr>
          <a:xfrm>
            <a:off x="2179865" y="2937536"/>
            <a:ext cx="78324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5" name="Google Shape;65;g357dbd50df4_0_44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1025498" y="6150701"/>
            <a:ext cx="1830180" cy="471623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g357dbd50df4_0_44"/>
          <p:cNvSpPr txBox="1"/>
          <p:nvPr/>
        </p:nvSpPr>
        <p:spPr>
          <a:xfrm>
            <a:off x="2972524" y="6109513"/>
            <a:ext cx="806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g357dbd50df4_0_44"/>
          <p:cNvSpPr/>
          <p:nvPr/>
        </p:nvSpPr>
        <p:spPr>
          <a:xfrm flipH="1">
            <a:off x="2172835" y="2913643"/>
            <a:ext cx="7839300" cy="4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" name="Google Shape;68;g357dbd50df4_0_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1273" y="1441862"/>
            <a:ext cx="2208335" cy="18980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9" name="Google Shape;69;g357dbd50df4_0_44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70" name="Google Shape;70;g357dbd50df4_0_44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" name="Google Shape;71;g357dbd50df4_0_44"/>
            <p:cNvPicPr preferRelativeResize="0"/>
            <p:nvPr/>
          </p:nvPicPr>
          <p:blipFill rotWithShape="1">
            <a:blip r:embed="rId5">
              <a:alphaModFix/>
            </a:blip>
            <a:srcRect l="9995" t="21987" r="6844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" name="Google Shape;72;g357dbd50df4_0_44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" name="Google Shape;73;g357dbd50df4_0_44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" name="Google Shape;74;g357dbd50df4_0_44"/>
            <p:cNvPicPr preferRelativeResize="0"/>
            <p:nvPr/>
          </p:nvPicPr>
          <p:blipFill rotWithShape="1">
            <a:blip r:embed="rId8">
              <a:alphaModFix/>
            </a:blip>
            <a:srcRect l="6518" t="2903" r="6457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" name="Google Shape;75;g357dbd50df4_0_44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6" name="Google Shape;76;g357dbd50df4_0_44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7" name="Google Shape;77;g357dbd50df4_0_44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8" name="Google Shape;78;g357dbd50df4_0_44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" name="Google Shape;79;g357dbd50df4_0_44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46666"/>
          </a:srgb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0"/>
          </a:schemeClr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3"/>
          <p:cNvSpPr/>
          <p:nvPr/>
        </p:nvSpPr>
        <p:spPr>
          <a:xfrm>
            <a:off x="0" y="0"/>
            <a:ext cx="12192000" cy="79752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" name="Google Shape;36;p13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 sz="38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0"/>
          </a:schemeClr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57dbd50df4_0_38"/>
          <p:cNvSpPr/>
          <p:nvPr/>
        </p:nvSpPr>
        <p:spPr>
          <a:xfrm>
            <a:off x="0" y="0"/>
            <a:ext cx="12192000" cy="797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" name="Google Shape;59;g357dbd50df4_0_38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 sz="38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hyperlink" Target="https://tinker-project.eu/elearning/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jpg"/><Relationship Id="rId15" Type="http://schemas.openxmlformats.org/officeDocument/2006/relationships/hyperlink" Target="https://creativecommons.org/licenses/by-nc-nd/4.0/" TargetMode="External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pexels.com/photo/top-view-photo-of-group-of-people-using-macbook-while-discussing-3182773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9444"/>
              <a:buFont typeface="Calibri"/>
              <a:buNone/>
            </a:pPr>
            <a:r>
              <a:rPr lang="hr-HR" noProof="0" dirty="0"/>
              <a:t>WP3: Obučavanje učitelja za autentično i rodno uključivo informatičko obrazovanje</a:t>
            </a:r>
          </a:p>
        </p:txBody>
      </p:sp>
      <p:sp>
        <p:nvSpPr>
          <p:cNvPr id="85" name="Google Shape;85;p3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hr-HR" noProof="0" dirty="0"/>
              <a:t>TINKER trening za učitelje koji poučavaju učenike starosti 10 do 12 godina</a:t>
            </a:r>
          </a:p>
          <a:p>
            <a:pPr marL="45720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lang="hr-HR" noProof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466942d174_0_46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hr-HR" sz="3600" noProof="0" dirty="0"/>
              <a:t>Aktivnost 3 - Ključne komponente učinkovitih scenarija učenja</a:t>
            </a:r>
          </a:p>
        </p:txBody>
      </p:sp>
      <p:pic>
        <p:nvPicPr>
          <p:cNvPr id="173" name="Google Shape;173;g3466942d174_0_46" title="1. Clear Objectives - visual selection (6).png"/>
          <p:cNvPicPr preferRelativeResize="0"/>
          <p:nvPr/>
        </p:nvPicPr>
        <p:blipFill rotWithShape="1">
          <a:blip r:embed="rId3">
            <a:alphaModFix/>
          </a:blip>
          <a:srcRect t="11664"/>
          <a:stretch>
            <a:fillRect/>
          </a:stretch>
        </p:blipFill>
        <p:spPr>
          <a:xfrm>
            <a:off x="2634759" y="963168"/>
            <a:ext cx="6302300" cy="5858256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g3466942d174_0_46"/>
          <p:cNvSpPr txBox="1"/>
          <p:nvPr/>
        </p:nvSpPr>
        <p:spPr>
          <a:xfrm>
            <a:off x="3543675" y="2460925"/>
            <a:ext cx="1386600" cy="529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Aktivno sudjelovanje</a:t>
            </a:r>
          </a:p>
        </p:txBody>
      </p:sp>
      <p:sp>
        <p:nvSpPr>
          <p:cNvPr id="175" name="Google Shape;175;g3466942d174_0_46"/>
          <p:cNvSpPr txBox="1"/>
          <p:nvPr/>
        </p:nvSpPr>
        <p:spPr>
          <a:xfrm>
            <a:off x="3493225" y="3268850"/>
            <a:ext cx="1386600" cy="529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Pojačana motivacija</a:t>
            </a:r>
          </a:p>
        </p:txBody>
      </p:sp>
      <p:sp>
        <p:nvSpPr>
          <p:cNvPr id="176" name="Google Shape;176;g3466942d174_0_46"/>
          <p:cNvSpPr txBox="1"/>
          <p:nvPr/>
        </p:nvSpPr>
        <p:spPr>
          <a:xfrm>
            <a:off x="3543675" y="4139825"/>
            <a:ext cx="1386600" cy="529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Ugodno učenje</a:t>
            </a:r>
          </a:p>
        </p:txBody>
      </p:sp>
      <p:sp>
        <p:nvSpPr>
          <p:cNvPr id="177" name="Google Shape;177;g3466942d174_0_46"/>
          <p:cNvSpPr txBox="1"/>
          <p:nvPr/>
        </p:nvSpPr>
        <p:spPr>
          <a:xfrm>
            <a:off x="3543674" y="4909950"/>
            <a:ext cx="1552981" cy="529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Personalizirano učenje</a:t>
            </a:r>
          </a:p>
        </p:txBody>
      </p:sp>
      <p:sp>
        <p:nvSpPr>
          <p:cNvPr id="178" name="Google Shape;178;g3466942d174_0_46"/>
          <p:cNvSpPr txBox="1"/>
          <p:nvPr/>
        </p:nvSpPr>
        <p:spPr>
          <a:xfrm>
            <a:off x="3543675" y="5818725"/>
            <a:ext cx="1386600" cy="529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Dinamične lekcije</a:t>
            </a:r>
          </a:p>
        </p:txBody>
      </p:sp>
      <p:sp>
        <p:nvSpPr>
          <p:cNvPr id="179" name="Google Shape;179;g3466942d174_0_46"/>
          <p:cNvSpPr txBox="1"/>
          <p:nvPr/>
        </p:nvSpPr>
        <p:spPr>
          <a:xfrm>
            <a:off x="6890025" y="2460925"/>
            <a:ext cx="1386600" cy="529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Intenzivno korištenje resursa</a:t>
            </a:r>
          </a:p>
        </p:txBody>
      </p:sp>
      <p:sp>
        <p:nvSpPr>
          <p:cNvPr id="180" name="Google Shape;180;g3466942d174_0_46"/>
          <p:cNvSpPr txBox="1"/>
          <p:nvPr/>
        </p:nvSpPr>
        <p:spPr>
          <a:xfrm>
            <a:off x="6890025" y="3268850"/>
            <a:ext cx="1386600" cy="529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Potencijalne distrakcije</a:t>
            </a:r>
          </a:p>
        </p:txBody>
      </p:sp>
      <p:sp>
        <p:nvSpPr>
          <p:cNvPr id="181" name="Google Shape;181;g3466942d174_0_46"/>
          <p:cNvSpPr txBox="1"/>
          <p:nvPr/>
        </p:nvSpPr>
        <p:spPr>
          <a:xfrm>
            <a:off x="6890025" y="4076775"/>
            <a:ext cx="1721400" cy="529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Izazovi u provedbi</a:t>
            </a:r>
          </a:p>
        </p:txBody>
      </p:sp>
      <p:sp>
        <p:nvSpPr>
          <p:cNvPr id="182" name="Google Shape;182;g3466942d174_0_46"/>
          <p:cNvSpPr txBox="1"/>
          <p:nvPr/>
        </p:nvSpPr>
        <p:spPr>
          <a:xfrm>
            <a:off x="6890025" y="4909950"/>
            <a:ext cx="1386600" cy="529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Oduzima puno vremena</a:t>
            </a:r>
          </a:p>
        </p:txBody>
      </p:sp>
      <p:sp>
        <p:nvSpPr>
          <p:cNvPr id="183" name="Google Shape;183;g3466942d174_0_46"/>
          <p:cNvSpPr txBox="1"/>
          <p:nvPr/>
        </p:nvSpPr>
        <p:spPr>
          <a:xfrm>
            <a:off x="6890024" y="5743125"/>
            <a:ext cx="1473687" cy="529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Neravnomjerno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sudjelovanje</a:t>
            </a:r>
          </a:p>
        </p:txBody>
      </p:sp>
      <p:sp>
        <p:nvSpPr>
          <p:cNvPr id="2" name="Google Shape;144;g34e74b83e71_0_0">
            <a:extLst>
              <a:ext uri="{FF2B5EF4-FFF2-40B4-BE49-F238E27FC236}">
                <a16:creationId xmlns:a16="http://schemas.microsoft.com/office/drawing/2014/main" id="{2765802F-DB37-EB5A-E450-DBB9AD1DB55C}"/>
              </a:ext>
            </a:extLst>
          </p:cNvPr>
          <p:cNvSpPr txBox="1"/>
          <p:nvPr/>
        </p:nvSpPr>
        <p:spPr>
          <a:xfrm>
            <a:off x="3543674" y="1227863"/>
            <a:ext cx="1205706" cy="546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hr-HR" sz="24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Za</a:t>
            </a:r>
            <a:endParaRPr lang="hr-HR" sz="1200" b="1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44;g34e74b83e71_0_0">
            <a:extLst>
              <a:ext uri="{FF2B5EF4-FFF2-40B4-BE49-F238E27FC236}">
                <a16:creationId xmlns:a16="http://schemas.microsoft.com/office/drawing/2014/main" id="{A57947EE-789D-D620-EBF9-8C91E8161AAD}"/>
              </a:ext>
            </a:extLst>
          </p:cNvPr>
          <p:cNvSpPr txBox="1"/>
          <p:nvPr/>
        </p:nvSpPr>
        <p:spPr>
          <a:xfrm>
            <a:off x="6839769" y="1227863"/>
            <a:ext cx="1205706" cy="546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hr-HR" sz="24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Protiv</a:t>
            </a:r>
            <a:endParaRPr lang="hr-HR" sz="1200" b="1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466942d174_0_54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hr-HR" sz="3600" noProof="0" dirty="0"/>
              <a:t>Aktivnost 3 - Ključne komponente učinkovitih scenarija učenja</a:t>
            </a:r>
          </a:p>
        </p:txBody>
      </p:sp>
      <p:pic>
        <p:nvPicPr>
          <p:cNvPr id="189" name="Google Shape;189;g3466942d174_0_54" title="1. Clear Objectives - visual selection (7)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9675" y="872000"/>
            <a:ext cx="9986851" cy="59081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44;g34e74b83e71_0_0">
            <a:extLst>
              <a:ext uri="{FF2B5EF4-FFF2-40B4-BE49-F238E27FC236}">
                <a16:creationId xmlns:a16="http://schemas.microsoft.com/office/drawing/2014/main" id="{4710BE3C-B859-1C02-29D1-B364911991ED}"/>
              </a:ext>
            </a:extLst>
          </p:cNvPr>
          <p:cNvSpPr txBox="1"/>
          <p:nvPr/>
        </p:nvSpPr>
        <p:spPr>
          <a:xfrm>
            <a:off x="7595288" y="2020343"/>
            <a:ext cx="2991238" cy="79601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SzPts val="1200"/>
            </a:pPr>
            <a:r>
              <a:rPr lang="hr-HR" sz="1600" noProof="0" dirty="0"/>
              <a:t>Prilagodba materijale ili upute za učenike sa specifičnim potrebama</a:t>
            </a:r>
            <a:endParaRPr lang="hr-HR" sz="1600" b="1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A24771-ECD6-2A25-C44B-03A4B9ADA008}"/>
              </a:ext>
            </a:extLst>
          </p:cNvPr>
          <p:cNvSpPr txBox="1"/>
          <p:nvPr/>
        </p:nvSpPr>
        <p:spPr>
          <a:xfrm>
            <a:off x="5081016" y="2132353"/>
            <a:ext cx="2148840" cy="784830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hr-HR" sz="1500" b="1" noProof="0" dirty="0">
                <a:latin typeface="Arial"/>
                <a:ea typeface="Arial"/>
                <a:cs typeface="Arial"/>
                <a:sym typeface="Arial"/>
              </a:rPr>
              <a:t>Prilagođavanje potrebama učenika</a:t>
            </a:r>
          </a:p>
          <a:p>
            <a:r>
              <a:rPr lang="hr-HR" sz="1500" b="1" noProof="0" dirty="0">
                <a:latin typeface="Arial"/>
                <a:ea typeface="Arial"/>
                <a:cs typeface="Arial"/>
                <a:sym typeface="Arial"/>
              </a:rPr>
              <a:t> </a:t>
            </a:r>
            <a:endParaRPr lang="hr-HR" sz="1500" noProof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3D63D7-63CC-160E-0E97-C29C78F57D35}"/>
              </a:ext>
            </a:extLst>
          </p:cNvPr>
          <p:cNvSpPr txBox="1"/>
          <p:nvPr/>
        </p:nvSpPr>
        <p:spPr>
          <a:xfrm>
            <a:off x="5081016" y="2955165"/>
            <a:ext cx="2148840" cy="784830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hr-HR" sz="1500" b="1" noProof="0" dirty="0">
                <a:latin typeface="Arial"/>
                <a:ea typeface="Arial"/>
                <a:cs typeface="Arial"/>
                <a:sym typeface="Arial"/>
              </a:rPr>
              <a:t>Podrška tijekom učenja</a:t>
            </a:r>
          </a:p>
          <a:p>
            <a:endParaRPr lang="hr-HR" sz="1500" noProof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2651DD-9576-6975-46DB-A5B37E92CCDC}"/>
              </a:ext>
            </a:extLst>
          </p:cNvPr>
          <p:cNvSpPr txBox="1"/>
          <p:nvPr/>
        </p:nvSpPr>
        <p:spPr>
          <a:xfrm>
            <a:off x="5111496" y="3784369"/>
            <a:ext cx="2148840" cy="784830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hr-HR" sz="1500" b="1" noProof="0" dirty="0">
                <a:latin typeface="Arial"/>
                <a:ea typeface="Arial"/>
                <a:cs typeface="Arial"/>
                <a:sym typeface="Arial"/>
              </a:rPr>
              <a:t>Fleksibilno grupiranje</a:t>
            </a:r>
          </a:p>
          <a:p>
            <a:r>
              <a:rPr lang="hr-HR" sz="1500" b="1" noProof="0" dirty="0">
                <a:latin typeface="Arial"/>
                <a:ea typeface="Arial"/>
                <a:cs typeface="Arial"/>
                <a:sym typeface="Arial"/>
              </a:rPr>
              <a:t> </a:t>
            </a:r>
            <a:endParaRPr lang="hr-HR" sz="1500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C78228-C10D-08EC-1830-AE37B781907F}"/>
              </a:ext>
            </a:extLst>
          </p:cNvPr>
          <p:cNvSpPr txBox="1"/>
          <p:nvPr/>
        </p:nvSpPr>
        <p:spPr>
          <a:xfrm>
            <a:off x="5123688" y="4614979"/>
            <a:ext cx="2148840" cy="784830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hr-HR" sz="1500" b="1" noProof="0" dirty="0">
                <a:latin typeface="Arial"/>
                <a:ea typeface="Arial"/>
                <a:cs typeface="Arial"/>
                <a:sym typeface="Arial"/>
              </a:rPr>
              <a:t>Diferencirana nastava</a:t>
            </a:r>
          </a:p>
          <a:p>
            <a:endParaRPr lang="hr-HR" sz="1500" noProof="0" dirty="0"/>
          </a:p>
        </p:txBody>
      </p:sp>
      <p:sp>
        <p:nvSpPr>
          <p:cNvPr id="8" name="Google Shape;144;g34e74b83e71_0_0">
            <a:extLst>
              <a:ext uri="{FF2B5EF4-FFF2-40B4-BE49-F238E27FC236}">
                <a16:creationId xmlns:a16="http://schemas.microsoft.com/office/drawing/2014/main" id="{A866433B-0CC0-FF28-8F6E-7327735E3C7F}"/>
              </a:ext>
            </a:extLst>
          </p:cNvPr>
          <p:cNvSpPr txBox="1"/>
          <p:nvPr/>
        </p:nvSpPr>
        <p:spPr>
          <a:xfrm>
            <a:off x="7613576" y="2916455"/>
            <a:ext cx="2991238" cy="79601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SzPts val="1200"/>
            </a:pPr>
            <a:r>
              <a:rPr lang="hr-HR" sz="1600" noProof="0" dirty="0"/>
              <a:t>Učenje se ostvaruje kroz manje smislene korake</a:t>
            </a:r>
            <a:endParaRPr lang="hr-HR" sz="160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144;g34e74b83e71_0_0">
            <a:extLst>
              <a:ext uri="{FF2B5EF4-FFF2-40B4-BE49-F238E27FC236}">
                <a16:creationId xmlns:a16="http://schemas.microsoft.com/office/drawing/2014/main" id="{9B430DA6-452D-6D60-EE95-86D2ABA8F7AB}"/>
              </a:ext>
            </a:extLst>
          </p:cNvPr>
          <p:cNvSpPr txBox="1"/>
          <p:nvPr/>
        </p:nvSpPr>
        <p:spPr>
          <a:xfrm>
            <a:off x="7668440" y="3702839"/>
            <a:ext cx="2991238" cy="79601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SzPts val="1200"/>
            </a:pPr>
            <a:r>
              <a:rPr lang="hr-HR" sz="1600" noProof="0" dirty="0"/>
              <a:t>Prilagodba individualnog i grupnog rada potrebama učenika</a:t>
            </a:r>
            <a:endParaRPr lang="hr-HR" sz="160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44;g34e74b83e71_0_0">
            <a:extLst>
              <a:ext uri="{FF2B5EF4-FFF2-40B4-BE49-F238E27FC236}">
                <a16:creationId xmlns:a16="http://schemas.microsoft.com/office/drawing/2014/main" id="{85301313-B5A4-B35F-3A15-08943146E938}"/>
              </a:ext>
            </a:extLst>
          </p:cNvPr>
          <p:cNvSpPr txBox="1"/>
          <p:nvPr/>
        </p:nvSpPr>
        <p:spPr>
          <a:xfrm>
            <a:off x="7680632" y="4641623"/>
            <a:ext cx="2991238" cy="79601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SzPts val="1200"/>
            </a:pPr>
            <a:r>
              <a:rPr lang="hr-HR" sz="1600" noProof="0" dirty="0"/>
              <a:t>Prilagodba puteva učenja</a:t>
            </a:r>
            <a:endParaRPr lang="hr-HR" sz="160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" name="Google Shape;194;g35661765773_0_0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195" name="Google Shape;195;g35661765773_0_0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6" name="Google Shape;196;g35661765773_0_0"/>
            <p:cNvPicPr preferRelativeResize="0"/>
            <p:nvPr/>
          </p:nvPicPr>
          <p:blipFill rotWithShape="1">
            <a:blip r:embed="rId4">
              <a:alphaModFix/>
            </a:blip>
            <a:srcRect l="9995" t="21987" r="6843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7" name="Google Shape;197;g35661765773_0_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8" name="Google Shape;198;g35661765773_0_0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9" name="Google Shape;199;g35661765773_0_0"/>
            <p:cNvPicPr preferRelativeResize="0"/>
            <p:nvPr/>
          </p:nvPicPr>
          <p:blipFill rotWithShape="1">
            <a:blip r:embed="rId7">
              <a:alphaModFix/>
            </a:blip>
            <a:srcRect l="6518" t="2903" r="6456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0" name="Google Shape;200;g35661765773_0_0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1" name="Google Shape;201;g35661765773_0_0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2" name="Google Shape;202;g35661765773_0_0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3" name="Google Shape;203;g35661765773_0_0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4" name="Google Shape;204;g35661765773_0_0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05" name="Google Shape;205;g35661765773_0_0"/>
          <p:cNvSpPr txBox="1"/>
          <p:nvPr/>
        </p:nvSpPr>
        <p:spPr>
          <a:xfrm>
            <a:off x="3324150" y="2453100"/>
            <a:ext cx="31737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hr-HR" sz="1100" b="0" i="0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Dostupno na </a:t>
            </a:r>
            <a:r>
              <a:rPr lang="hr-HR" sz="1100" b="0" i="0" u="sng" strike="noStrike" cap="none" noProof="0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3"/>
              </a:rPr>
              <a:t>https://tinker-project.eu/elearning/</a:t>
            </a:r>
            <a:endParaRPr lang="hr-HR" sz="1100" b="0" i="0" u="none" strike="noStrike" cap="none" noProof="0" dirty="0">
              <a:solidFill>
                <a:srgbClr val="16C45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6" name="Google Shape;206;g35661765773_0_0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4222188" y="3563650"/>
            <a:ext cx="1171575" cy="409575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g35661765773_0_0"/>
          <p:cNvSpPr txBox="1"/>
          <p:nvPr/>
        </p:nvSpPr>
        <p:spPr>
          <a:xfrm>
            <a:off x="1646350" y="2994850"/>
            <a:ext cx="5987700" cy="5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60045" marR="0" lvl="0" indent="1904" algn="ctr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hr-HR" sz="1200" b="1" i="0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Ova publikacija je licencirana pod međunarodnom licencom </a:t>
            </a:r>
            <a:r>
              <a:rPr lang="hr-HR" sz="1200" b="1" i="1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Creative </a:t>
            </a:r>
            <a:r>
              <a:rPr lang="hr-HR" sz="1200" b="1" i="1" u="none" strike="noStrike" cap="none" noProof="0" dirty="0" err="1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Commons</a:t>
            </a:r>
            <a:r>
              <a:rPr lang="hr-HR" sz="1200" b="1" i="1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 Imenovanje autora-Nekomercijalno-Bez prerada 4.0 ( </a:t>
            </a:r>
            <a:r>
              <a:rPr lang="hr-HR" sz="1200" b="1" i="0" u="sng" strike="noStrike" cap="none" noProof="0" dirty="0">
                <a:solidFill>
                  <a:srgbClr val="16C45B"/>
                </a:solidFill>
                <a:latin typeface="Calibri"/>
                <a:ea typeface="Calibri"/>
                <a:cs typeface="Calibri"/>
                <a:sym typeface="Calibri"/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 4.0 </a:t>
            </a:r>
            <a:r>
              <a:rPr lang="hr-HR" sz="1200" b="1" i="0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endParaRPr lang="hr-HR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>
            <a:spLocks noGrp="1"/>
          </p:cNvSpPr>
          <p:nvPr>
            <p:ph type="ctrTitle"/>
          </p:nvPr>
        </p:nvSpPr>
        <p:spPr>
          <a:xfrm>
            <a:off x="374725" y="2184275"/>
            <a:ext cx="7776900" cy="13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500"/>
              <a:buFont typeface="Calibri"/>
              <a:buNone/>
            </a:pPr>
            <a:r>
              <a:rPr lang="hr-HR" noProof="0" dirty="0"/>
              <a:t>Modul 8: Radionica: zajedničko osmišljavanje i vrednovanje scenarija učenja za poučavanje i vrednovanje informatike temeljeno na TINKER okviru</a:t>
            </a:r>
          </a:p>
        </p:txBody>
      </p:sp>
      <p:sp>
        <p:nvSpPr>
          <p:cNvPr id="91" name="Google Shape;91;p2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hr-HR" noProof="0" dirty="0"/>
              <a:t>Cjelina 8.3: Grupni rad - razvoj aktivnosti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57dbd50df4_0_0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Ishodi učenja</a:t>
            </a:r>
          </a:p>
        </p:txBody>
      </p:sp>
      <p:sp>
        <p:nvSpPr>
          <p:cNvPr id="97" name="Google Shape;97;g357dbd50df4_0_0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0">
              <a:buNone/>
            </a:pPr>
            <a:r>
              <a:rPr lang="hr-HR" sz="2800" noProof="0" dirty="0"/>
              <a:t>Do kraja ove cjeline učitelji će moći:</a:t>
            </a:r>
          </a:p>
          <a:p>
            <a:pPr marL="571500" lvl="0" indent="-342900"/>
            <a:endParaRPr lang="hr-HR" sz="2800" noProof="0" dirty="0"/>
          </a:p>
          <a:p>
            <a:pPr marL="12827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</a:pPr>
            <a:r>
              <a:rPr lang="hr-HR" sz="2800" noProof="0" dirty="0"/>
              <a:t>Razviti jasne i smislene scenarije učenja koji su usklađeni s kurikulumom i ishodima učenja</a:t>
            </a:r>
          </a:p>
          <a:p>
            <a:pPr marL="12827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</a:pPr>
            <a:endParaRPr lang="hr-HR" sz="2800" noProof="0" dirty="0"/>
          </a:p>
          <a:p>
            <a:pPr marL="12827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</a:pPr>
            <a:r>
              <a:rPr lang="hr-HR" sz="2800" noProof="0" dirty="0"/>
              <a:t>Iskoristiti strategije za prilagodbu scenarija učenja različitim potrebama učenika</a:t>
            </a:r>
          </a:p>
          <a:p>
            <a:pPr marL="571500" marR="0" lvl="0" indent="-203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sz="2800" noProof="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57dbd50df4_0_33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Sadržaj</a:t>
            </a:r>
          </a:p>
        </p:txBody>
      </p:sp>
      <p:sp>
        <p:nvSpPr>
          <p:cNvPr id="103" name="Google Shape;103;g357dbd50df4_0_33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 err="1"/>
              <a:t>Prikaznica</a:t>
            </a:r>
            <a:r>
              <a:rPr lang="hr-HR" sz="2000" noProof="0" dirty="0"/>
              <a:t> 1 - Naslov WP-a</a:t>
            </a:r>
          </a:p>
          <a:p>
            <a:pPr marL="571500" lvl="0" indent="-330200">
              <a:buSzPts val="2000"/>
            </a:pPr>
            <a:r>
              <a:rPr lang="hr-HR" sz="2000" noProof="0" dirty="0" err="1"/>
              <a:t>Prikaznica</a:t>
            </a:r>
            <a:r>
              <a:rPr lang="hr-HR" sz="2000" noProof="0" dirty="0"/>
              <a:t> 2 - Naziv cjeline</a:t>
            </a:r>
          </a:p>
          <a:p>
            <a:pPr marL="571500" lvl="0" indent="-330200">
              <a:buSzPts val="2000"/>
            </a:pPr>
            <a:r>
              <a:rPr lang="hr-HR" sz="2000" noProof="0" dirty="0" err="1"/>
              <a:t>Prikaznica</a:t>
            </a:r>
            <a:r>
              <a:rPr lang="hr-HR" sz="2000" noProof="0" dirty="0"/>
              <a:t> 3 - Ishodi učenja</a:t>
            </a:r>
          </a:p>
          <a:p>
            <a:pPr marL="571500" lvl="0" indent="-330200">
              <a:buSzPts val="2000"/>
            </a:pPr>
            <a:r>
              <a:rPr lang="hr-HR" sz="2000" noProof="0" dirty="0" err="1"/>
              <a:t>Prikaznica</a:t>
            </a:r>
            <a:r>
              <a:rPr lang="hr-HR" sz="2000" noProof="0" dirty="0"/>
              <a:t> 4 - Sadržaj</a:t>
            </a:r>
          </a:p>
          <a:p>
            <a:pPr marL="571500" lvl="0" indent="-330200">
              <a:buSzPts val="2000"/>
            </a:pPr>
            <a:r>
              <a:rPr lang="hr-HR" sz="2000" noProof="0" dirty="0" err="1"/>
              <a:t>Prikaznica</a:t>
            </a:r>
            <a:r>
              <a:rPr lang="hr-HR" sz="2000" noProof="0" dirty="0"/>
              <a:t> 5 - Aktivnost 1 - Faze razvoja grupe</a:t>
            </a:r>
          </a:p>
          <a:p>
            <a:pPr marL="571500" lvl="0" indent="-330200">
              <a:buSzPts val="2000"/>
            </a:pPr>
            <a:r>
              <a:rPr lang="hr-HR" sz="2000" noProof="0" dirty="0" err="1"/>
              <a:t>Prikaznica</a:t>
            </a:r>
            <a:r>
              <a:rPr lang="hr-HR" sz="2000" noProof="0" dirty="0"/>
              <a:t> 6 - Aktivnost 2 - Formiranje grupe</a:t>
            </a:r>
          </a:p>
          <a:p>
            <a:pPr marL="571500" lvl="0" indent="-330200">
              <a:buSzPts val="2000"/>
            </a:pPr>
            <a:r>
              <a:rPr lang="hr-HR" sz="2000" noProof="0" dirty="0" err="1"/>
              <a:t>Prikaznice</a:t>
            </a:r>
            <a:r>
              <a:rPr lang="hr-HR" sz="2000" noProof="0" dirty="0"/>
              <a:t> 7-10 - Aktivnost 3 - Ključne komponente učinkovitih scenarija učenja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9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Faze razvoja grupe</a:t>
            </a:r>
          </a:p>
        </p:txBody>
      </p:sp>
      <p:sp>
        <p:nvSpPr>
          <p:cNvPr id="110" name="Google Shape;110;p9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203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noProof="0" dirty="0"/>
          </a:p>
          <a:p>
            <a:pPr marL="571500" marR="0" lvl="0" indent="-203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noProof="0" dirty="0"/>
          </a:p>
        </p:txBody>
      </p:sp>
      <p:pic>
        <p:nvPicPr>
          <p:cNvPr id="111" name="Google Shape;111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2916" y="1028985"/>
            <a:ext cx="11274458" cy="5575635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9"/>
          <p:cNvSpPr txBox="1"/>
          <p:nvPr/>
        </p:nvSpPr>
        <p:spPr>
          <a:xfrm>
            <a:off x="3644450" y="1263275"/>
            <a:ext cx="5521800" cy="806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hr-HR" sz="2500" b="1" i="0" u="none" strike="noStrike" cap="none" noProof="0" dirty="0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rPr>
              <a:t>Faze razvoja grupe</a:t>
            </a:r>
          </a:p>
        </p:txBody>
      </p:sp>
      <p:sp>
        <p:nvSpPr>
          <p:cNvPr id="113" name="Google Shape;113;p9"/>
          <p:cNvSpPr txBox="1"/>
          <p:nvPr/>
        </p:nvSpPr>
        <p:spPr>
          <a:xfrm>
            <a:off x="5182037" y="2192247"/>
            <a:ext cx="1575750" cy="390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hr-HR" sz="2000" b="1" i="0" u="none" strike="noStrike" cap="none" noProof="0" dirty="0" err="1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rPr>
              <a:t>Normiranjenje</a:t>
            </a:r>
            <a:endParaRPr lang="hr-HR" sz="2000" b="1" i="0" u="none" strike="noStrike" cap="none" noProof="0" dirty="0">
              <a:solidFill>
                <a:srgbClr val="55555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9"/>
          <p:cNvSpPr txBox="1"/>
          <p:nvPr/>
        </p:nvSpPr>
        <p:spPr>
          <a:xfrm>
            <a:off x="1073825" y="2310650"/>
            <a:ext cx="1273200" cy="390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hr-HR" sz="2000" b="1" i="0" u="none" strike="noStrike" cap="none" noProof="0" dirty="0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rPr>
              <a:t>Formiranje</a:t>
            </a:r>
          </a:p>
        </p:txBody>
      </p:sp>
      <p:sp>
        <p:nvSpPr>
          <p:cNvPr id="115" name="Google Shape;115;p9"/>
          <p:cNvSpPr txBox="1"/>
          <p:nvPr/>
        </p:nvSpPr>
        <p:spPr>
          <a:xfrm>
            <a:off x="3125806" y="2217217"/>
            <a:ext cx="1548300" cy="390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hr-HR" sz="2000" b="1" i="0" u="none" strike="noStrike" cap="none" noProof="0" dirty="0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rPr>
              <a:t>Oluja</a:t>
            </a:r>
          </a:p>
        </p:txBody>
      </p:sp>
      <p:sp>
        <p:nvSpPr>
          <p:cNvPr id="116" name="Google Shape;116;p9"/>
          <p:cNvSpPr txBox="1"/>
          <p:nvPr/>
        </p:nvSpPr>
        <p:spPr>
          <a:xfrm>
            <a:off x="7240700" y="2174225"/>
            <a:ext cx="1548300" cy="390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hr-HR" sz="2000" b="1" i="0" u="none" strike="noStrike" cap="none" noProof="0" dirty="0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rPr>
              <a:t>Izvođenje</a:t>
            </a:r>
          </a:p>
        </p:txBody>
      </p:sp>
      <p:sp>
        <p:nvSpPr>
          <p:cNvPr id="117" name="Google Shape;117;p9"/>
          <p:cNvSpPr txBox="1"/>
          <p:nvPr/>
        </p:nvSpPr>
        <p:spPr>
          <a:xfrm>
            <a:off x="9321950" y="2233875"/>
            <a:ext cx="1836000" cy="390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hr-HR" sz="2000" b="1" i="0" u="none" strike="noStrike" cap="none" noProof="0" dirty="0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rPr>
              <a:t>Razilaženje</a:t>
            </a:r>
          </a:p>
        </p:txBody>
      </p:sp>
      <p:sp>
        <p:nvSpPr>
          <p:cNvPr id="118" name="Google Shape;118;p9"/>
          <p:cNvSpPr txBox="1"/>
          <p:nvPr/>
        </p:nvSpPr>
        <p:spPr>
          <a:xfrm>
            <a:off x="833175" y="2701550"/>
            <a:ext cx="2067600" cy="715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-HR" sz="1400" b="1" i="0" u="none" strike="noStrike" cap="none" noProof="0" dirty="0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rPr>
              <a:t>Početna faza s pristojnim i rezerviranim interakcijama</a:t>
            </a:r>
          </a:p>
        </p:txBody>
      </p:sp>
      <p:sp>
        <p:nvSpPr>
          <p:cNvPr id="119" name="Google Shape;119;p9"/>
          <p:cNvSpPr txBox="1"/>
          <p:nvPr/>
        </p:nvSpPr>
        <p:spPr>
          <a:xfrm>
            <a:off x="2799825" y="2624775"/>
            <a:ext cx="2250300" cy="806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-HR" sz="1400" b="1" i="0" u="none" strike="noStrike" cap="none" noProof="0" dirty="0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rPr>
              <a:t>Sukobi i borbe za moć dok se članovi potvrđuju</a:t>
            </a:r>
          </a:p>
        </p:txBody>
      </p:sp>
      <p:sp>
        <p:nvSpPr>
          <p:cNvPr id="120" name="Google Shape;120;p9"/>
          <p:cNvSpPr txBox="1"/>
          <p:nvPr/>
        </p:nvSpPr>
        <p:spPr>
          <a:xfrm>
            <a:off x="5036350" y="2670225"/>
            <a:ext cx="2067600" cy="715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-HR" sz="1400" b="1" i="0" u="none" strike="noStrike" cap="none" noProof="0" dirty="0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rPr>
              <a:t>Utvrđivanje uloga i povećana suradnja</a:t>
            </a:r>
          </a:p>
        </p:txBody>
      </p:sp>
      <p:sp>
        <p:nvSpPr>
          <p:cNvPr id="121" name="Google Shape;121;p9"/>
          <p:cNvSpPr txBox="1"/>
          <p:nvPr/>
        </p:nvSpPr>
        <p:spPr>
          <a:xfrm>
            <a:off x="7103950" y="2669363"/>
            <a:ext cx="2067600" cy="715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-HR" sz="1400" b="1" i="0" u="none" strike="noStrike" cap="none" noProof="0" dirty="0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rPr>
              <a:t>Vrhunska učinkovitost uz visoko povjerenje i autonomiju</a:t>
            </a:r>
          </a:p>
        </p:txBody>
      </p:sp>
      <p:sp>
        <p:nvSpPr>
          <p:cNvPr id="122" name="Google Shape;122;p9"/>
          <p:cNvSpPr txBox="1"/>
          <p:nvPr/>
        </p:nvSpPr>
        <p:spPr>
          <a:xfrm>
            <a:off x="9321950" y="2670225"/>
            <a:ext cx="2067600" cy="715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-HR" sz="1400" b="1" i="0" u="none" strike="noStrike" cap="none" noProof="0" dirty="0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rPr>
              <a:t>Raspuštanje grupe s pomiješanim emocijama i razmišljanjima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6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Aktivnost 2 - Formiranje grupe</a:t>
            </a:r>
          </a:p>
        </p:txBody>
      </p:sp>
      <p:sp>
        <p:nvSpPr>
          <p:cNvPr id="128" name="Google Shape;128;p16"/>
          <p:cNvSpPr txBox="1">
            <a:spLocks noGrp="1"/>
          </p:cNvSpPr>
          <p:nvPr>
            <p:ph type="body" idx="1"/>
          </p:nvPr>
        </p:nvSpPr>
        <p:spPr>
          <a:xfrm>
            <a:off x="182812" y="1454168"/>
            <a:ext cx="4134664" cy="4055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8255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Arial"/>
              <a:buAutoNum type="arabicPeriod"/>
            </a:pPr>
            <a:r>
              <a:rPr lang="hr-HR" noProof="0" dirty="0"/>
              <a:t>Formirajte svoju grupu</a:t>
            </a:r>
          </a:p>
          <a:p>
            <a:pPr marL="8255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Arial"/>
              <a:buAutoNum type="arabicPeriod"/>
            </a:pPr>
            <a:r>
              <a:rPr lang="hr-HR" noProof="0" dirty="0"/>
              <a:t>Predstavite svoju ulogu i njezine glavne dužnosti</a:t>
            </a:r>
          </a:p>
          <a:p>
            <a:pPr marL="8255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Arial"/>
              <a:buAutoNum type="arabicPeriod"/>
            </a:pPr>
            <a:r>
              <a:rPr lang="hr-HR" noProof="0" dirty="0"/>
              <a:t>Razjasnite cilj svog tima</a:t>
            </a:r>
          </a:p>
          <a:p>
            <a:pPr marL="8255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AutoNum type="arabicPeriod"/>
            </a:pPr>
            <a:r>
              <a:rPr lang="hr-HR" noProof="0" dirty="0"/>
              <a:t>Razvijte svoj akcijski plan</a:t>
            </a:r>
          </a:p>
        </p:txBody>
      </p:sp>
      <p:pic>
        <p:nvPicPr>
          <p:cNvPr id="129" name="Google Shape;129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20591" y="961533"/>
            <a:ext cx="6815833" cy="4548433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6"/>
          <p:cNvSpPr txBox="1"/>
          <p:nvPr/>
        </p:nvSpPr>
        <p:spPr>
          <a:xfrm>
            <a:off x="9189150" y="5873500"/>
            <a:ext cx="2435100" cy="56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resurs: </a:t>
            </a:r>
            <a:r>
              <a:rPr lang="hr-HR" sz="1400" b="0" i="0" u="sng" strike="noStrike" cap="none" noProof="0" dirty="0" err="1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pexels</a:t>
            </a:r>
            <a:endParaRPr lang="hr-HR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5f1a797ee3_0_6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Aktivnost 2 - Formiranje grupe</a:t>
            </a:r>
          </a:p>
        </p:txBody>
      </p:sp>
      <p:sp>
        <p:nvSpPr>
          <p:cNvPr id="136" name="Google Shape;136;g35f1a797ee3_0_6"/>
          <p:cNvSpPr txBox="1">
            <a:spLocks noGrp="1"/>
          </p:cNvSpPr>
          <p:nvPr>
            <p:ph type="body" idx="1"/>
          </p:nvPr>
        </p:nvSpPr>
        <p:spPr>
          <a:xfrm>
            <a:off x="338825" y="1152025"/>
            <a:ext cx="11195700" cy="44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b="1" noProof="0" dirty="0">
                <a:solidFill>
                  <a:srgbClr val="000000"/>
                </a:solidFill>
              </a:rPr>
              <a:t>ULOGE </a:t>
            </a:r>
            <a:r>
              <a:rPr lang="hr-HR" sz="2000" noProof="0" dirty="0">
                <a:solidFill>
                  <a:srgbClr val="000000"/>
                </a:solidFill>
              </a:rPr>
              <a:t>:</a:t>
            </a:r>
            <a:br>
              <a:rPr lang="hr-HR" sz="2000" noProof="0" dirty="0">
                <a:solidFill>
                  <a:srgbClr val="000000"/>
                </a:solidFill>
              </a:rPr>
            </a:br>
            <a:endParaRPr lang="hr-HR" sz="2000" noProof="0" dirty="0">
              <a:solidFill>
                <a:srgbClr val="000000"/>
              </a:solidFill>
            </a:endParaRPr>
          </a:p>
          <a:p>
            <a:pPr marL="228600" lvl="0" indent="-266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AutoNum type="arabicPeriod"/>
            </a:pPr>
            <a:r>
              <a:rPr lang="hr-HR" sz="2000" b="1" i="1" noProof="0" dirty="0">
                <a:solidFill>
                  <a:srgbClr val="000000"/>
                </a:solidFill>
              </a:rPr>
              <a:t>Voditelj i koordinator procjene</a:t>
            </a:r>
            <a:r>
              <a:rPr lang="hr-HR" sz="2000" noProof="0" dirty="0">
                <a:solidFill>
                  <a:srgbClr val="000000"/>
                </a:solidFill>
              </a:rPr>
              <a:t>: vodi grupu i razvija materijale za procjenu i vrednovanje</a:t>
            </a:r>
          </a:p>
          <a:p>
            <a:pPr marL="228600" lvl="0" indent="-266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AutoNum type="arabicPeriod"/>
            </a:pPr>
            <a:r>
              <a:rPr lang="hr-HR" sz="2000" b="1" i="1" noProof="0" dirty="0">
                <a:solidFill>
                  <a:srgbClr val="000000"/>
                </a:solidFill>
              </a:rPr>
              <a:t>Specijalist za nastavni plan i program</a:t>
            </a:r>
            <a:r>
              <a:rPr lang="hr-HR" sz="2000" noProof="0" dirty="0">
                <a:solidFill>
                  <a:srgbClr val="000000"/>
                </a:solidFill>
              </a:rPr>
              <a:t>: provjeriti je li scenarij usklađen s nastavnim planom i programom informatike</a:t>
            </a:r>
          </a:p>
          <a:p>
            <a:pPr marL="228600" lvl="0" indent="-266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AutoNum type="arabicPeriod"/>
            </a:pPr>
            <a:r>
              <a:rPr lang="hr-HR" sz="2000" b="1" i="1" noProof="0" dirty="0">
                <a:solidFill>
                  <a:srgbClr val="000000"/>
                </a:solidFill>
              </a:rPr>
              <a:t>Dizajner autentičnog učenja</a:t>
            </a:r>
            <a:r>
              <a:rPr lang="hr-HR" sz="2000" noProof="0" dirty="0">
                <a:solidFill>
                  <a:srgbClr val="000000"/>
                </a:solidFill>
              </a:rPr>
              <a:t>: odgovoran za stvaranje aktivnosti temeljenih na metodologiji autentičnog učenja</a:t>
            </a:r>
          </a:p>
          <a:p>
            <a:pPr marL="228600" lvl="0" indent="-266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AutoNum type="arabicPeriod"/>
            </a:pPr>
            <a:r>
              <a:rPr lang="hr-HR" sz="2000" b="1" i="1" noProof="0" dirty="0">
                <a:solidFill>
                  <a:srgbClr val="000000"/>
                </a:solidFill>
              </a:rPr>
              <a:t>Specijalist za </a:t>
            </a:r>
            <a:r>
              <a:rPr lang="hr-HR" sz="2000" b="1" i="1" noProof="0" dirty="0" err="1">
                <a:solidFill>
                  <a:srgbClr val="000000"/>
                </a:solidFill>
              </a:rPr>
              <a:t>uključivost</a:t>
            </a:r>
            <a:r>
              <a:rPr lang="hr-HR" sz="2000" noProof="0" dirty="0">
                <a:solidFill>
                  <a:srgbClr val="000000"/>
                </a:solidFill>
              </a:rPr>
              <a:t>: odgovoran za usklađivanje aktivnosti s principima rodne </a:t>
            </a:r>
            <a:r>
              <a:rPr lang="hr-HR" sz="2000" noProof="0" dirty="0" err="1">
                <a:solidFill>
                  <a:srgbClr val="000000"/>
                </a:solidFill>
              </a:rPr>
              <a:t>uključivosti</a:t>
            </a:r>
            <a:endParaRPr lang="hr-HR" sz="2000" noProof="0" dirty="0">
              <a:solidFill>
                <a:srgbClr val="000000"/>
              </a:solidFill>
            </a:endParaRPr>
          </a:p>
          <a:p>
            <a:pPr marL="228600" lvl="0" indent="-266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AutoNum type="arabicPeriod"/>
            </a:pPr>
            <a:r>
              <a:rPr lang="hr-HR" sz="2000" b="1" i="1" noProof="0" dirty="0">
                <a:solidFill>
                  <a:srgbClr val="000000"/>
                </a:solidFill>
              </a:rPr>
              <a:t>Upravitelj resursa</a:t>
            </a:r>
            <a:r>
              <a:rPr lang="hr-HR" sz="2000" noProof="0" dirty="0">
                <a:solidFill>
                  <a:srgbClr val="000000"/>
                </a:solidFill>
              </a:rPr>
              <a:t>: identificira članke, videozapise, resurse i materijale za razvoj sadržaja i aktivnosti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2000" noProof="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4e74b83e71_0_0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sz="3600" noProof="0" dirty="0"/>
              <a:t>Aktivnost 3 - Ključne komponente učinkovitih scenarija učenja</a:t>
            </a:r>
          </a:p>
        </p:txBody>
      </p:sp>
      <p:pic>
        <p:nvPicPr>
          <p:cNvPr id="142" name="Google Shape;142;g34e74b83e71_0_0" title="Blooms-Taxonomy-941x569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5100" y="895782"/>
            <a:ext cx="9599249" cy="5804424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g34e74b83e71_0_0"/>
          <p:cNvSpPr txBox="1"/>
          <p:nvPr/>
        </p:nvSpPr>
        <p:spPr>
          <a:xfrm>
            <a:off x="1425349" y="995875"/>
            <a:ext cx="9599249" cy="538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hr-HR" sz="24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BLOOMOVA TAKSONOMIJA - KOGNITIVNA DOMENA (2001.)</a:t>
            </a:r>
          </a:p>
        </p:txBody>
      </p:sp>
      <p:sp>
        <p:nvSpPr>
          <p:cNvPr id="144" name="Google Shape;144;g34e74b83e71_0_0"/>
          <p:cNvSpPr txBox="1"/>
          <p:nvPr/>
        </p:nvSpPr>
        <p:spPr>
          <a:xfrm rot="-5400000">
            <a:off x="318294" y="5103619"/>
            <a:ext cx="1804911" cy="546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hr-HR" sz="12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Sposobnosti</a:t>
            </a:r>
            <a:br>
              <a:rPr lang="hr-HR" sz="12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2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mišljenja nižeg reda</a:t>
            </a:r>
          </a:p>
        </p:txBody>
      </p:sp>
      <p:sp>
        <p:nvSpPr>
          <p:cNvPr id="145" name="Google Shape;145;g34e74b83e71_0_0"/>
          <p:cNvSpPr txBox="1"/>
          <p:nvPr/>
        </p:nvSpPr>
        <p:spPr>
          <a:xfrm>
            <a:off x="4706025" y="1916175"/>
            <a:ext cx="3075900" cy="341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hr-HR" sz="17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STVARANJE</a:t>
            </a:r>
          </a:p>
        </p:txBody>
      </p:sp>
      <p:sp>
        <p:nvSpPr>
          <p:cNvPr id="146" name="Google Shape;146;g34e74b83e71_0_0"/>
          <p:cNvSpPr txBox="1"/>
          <p:nvPr/>
        </p:nvSpPr>
        <p:spPr>
          <a:xfrm>
            <a:off x="4854124" y="2348332"/>
            <a:ext cx="3399175" cy="26750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hr-HR" sz="10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Upotrebljavanje informacije za stvaranje nečeg novog</a:t>
            </a:r>
          </a:p>
        </p:txBody>
      </p:sp>
      <p:sp>
        <p:nvSpPr>
          <p:cNvPr id="147" name="Google Shape;147;g34e74b83e71_0_0"/>
          <p:cNvSpPr txBox="1"/>
          <p:nvPr/>
        </p:nvSpPr>
        <p:spPr>
          <a:xfrm>
            <a:off x="5177400" y="2725075"/>
            <a:ext cx="3075900" cy="341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hr-HR" sz="17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PROSUĐIVANJE</a:t>
            </a:r>
          </a:p>
        </p:txBody>
      </p:sp>
      <p:sp>
        <p:nvSpPr>
          <p:cNvPr id="148" name="Google Shape;148;g34e74b83e71_0_0"/>
          <p:cNvSpPr txBox="1"/>
          <p:nvPr/>
        </p:nvSpPr>
        <p:spPr>
          <a:xfrm>
            <a:off x="5500700" y="3508275"/>
            <a:ext cx="3075900" cy="404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hr-HR" sz="17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ANALIZIRANJE</a:t>
            </a:r>
          </a:p>
        </p:txBody>
      </p:sp>
      <p:sp>
        <p:nvSpPr>
          <p:cNvPr id="149" name="Google Shape;149;g34e74b83e71_0_0"/>
          <p:cNvSpPr txBox="1"/>
          <p:nvPr/>
        </p:nvSpPr>
        <p:spPr>
          <a:xfrm>
            <a:off x="5858150" y="4342875"/>
            <a:ext cx="3075900" cy="341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hr-HR" sz="17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PRIMJENA</a:t>
            </a:r>
          </a:p>
        </p:txBody>
      </p:sp>
      <p:sp>
        <p:nvSpPr>
          <p:cNvPr id="150" name="Google Shape;150;g34e74b83e71_0_0"/>
          <p:cNvSpPr txBox="1"/>
          <p:nvPr/>
        </p:nvSpPr>
        <p:spPr>
          <a:xfrm>
            <a:off x="6283950" y="5043425"/>
            <a:ext cx="3075900" cy="404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hr-HR" sz="17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SHVAĆANJE</a:t>
            </a:r>
          </a:p>
        </p:txBody>
      </p:sp>
      <p:sp>
        <p:nvSpPr>
          <p:cNvPr id="151" name="Google Shape;151;g34e74b83e71_0_0"/>
          <p:cNvSpPr txBox="1"/>
          <p:nvPr/>
        </p:nvSpPr>
        <p:spPr>
          <a:xfrm>
            <a:off x="6652825" y="5875275"/>
            <a:ext cx="3075900" cy="404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hr-HR" sz="17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DOSJEĆANJE</a:t>
            </a:r>
          </a:p>
        </p:txBody>
      </p:sp>
      <p:sp>
        <p:nvSpPr>
          <p:cNvPr id="152" name="Google Shape;152;g34e74b83e71_0_0"/>
          <p:cNvSpPr txBox="1"/>
          <p:nvPr/>
        </p:nvSpPr>
        <p:spPr>
          <a:xfrm>
            <a:off x="5245775" y="3156575"/>
            <a:ext cx="3075900" cy="261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hr-HR" sz="10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Ispitivanje informacija i donošenje zaključaka</a:t>
            </a:r>
          </a:p>
        </p:txBody>
      </p:sp>
      <p:sp>
        <p:nvSpPr>
          <p:cNvPr id="153" name="Google Shape;153;g34e74b83e71_0_0"/>
          <p:cNvSpPr txBox="1"/>
          <p:nvPr/>
        </p:nvSpPr>
        <p:spPr>
          <a:xfrm>
            <a:off x="5631350" y="3996675"/>
            <a:ext cx="3529500" cy="261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hr-HR" sz="10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Rastavite poznate i identificirajte odnose</a:t>
            </a:r>
          </a:p>
        </p:txBody>
      </p:sp>
      <p:sp>
        <p:nvSpPr>
          <p:cNvPr id="154" name="Google Shape;154;g34e74b83e71_0_0"/>
          <p:cNvSpPr txBox="1"/>
          <p:nvPr/>
        </p:nvSpPr>
        <p:spPr>
          <a:xfrm>
            <a:off x="5993374" y="4762875"/>
            <a:ext cx="4199137" cy="277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hr-HR" sz="10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Upotrebljavanje informacije za stvaranje nečeg novog (ali sličnog) u situaciji</a:t>
            </a:r>
          </a:p>
        </p:txBody>
      </p:sp>
      <p:sp>
        <p:nvSpPr>
          <p:cNvPr id="155" name="Google Shape;155;g34e74b83e71_0_0"/>
          <p:cNvSpPr txBox="1"/>
          <p:nvPr/>
        </p:nvSpPr>
        <p:spPr>
          <a:xfrm>
            <a:off x="6369825" y="5533673"/>
            <a:ext cx="3075900" cy="261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hr-HR" sz="10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Razumijevanje značenja nastavnih materijala</a:t>
            </a:r>
          </a:p>
        </p:txBody>
      </p:sp>
      <p:sp>
        <p:nvSpPr>
          <p:cNvPr id="156" name="Google Shape;156;g34e74b83e71_0_0"/>
          <p:cNvSpPr txBox="1"/>
          <p:nvPr/>
        </p:nvSpPr>
        <p:spPr>
          <a:xfrm>
            <a:off x="6766725" y="6362300"/>
            <a:ext cx="3075900" cy="261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hr-HR" sz="10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Dosjećanje konkretnih činjenica</a:t>
            </a:r>
          </a:p>
        </p:txBody>
      </p:sp>
      <p:sp>
        <p:nvSpPr>
          <p:cNvPr id="3" name="Google Shape;144;g34e74b83e71_0_0">
            <a:extLst>
              <a:ext uri="{FF2B5EF4-FFF2-40B4-BE49-F238E27FC236}">
                <a16:creationId xmlns:a16="http://schemas.microsoft.com/office/drawing/2014/main" id="{73C155AD-93B1-AF29-A571-42D1C47B8956}"/>
              </a:ext>
            </a:extLst>
          </p:cNvPr>
          <p:cNvSpPr txBox="1"/>
          <p:nvPr/>
        </p:nvSpPr>
        <p:spPr>
          <a:xfrm rot="-5400000">
            <a:off x="318295" y="2561774"/>
            <a:ext cx="1804911" cy="546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hr-HR" sz="12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Sposobnosti</a:t>
            </a:r>
            <a:br>
              <a:rPr lang="hr-HR" sz="12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hr-HR" sz="12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mišljenja višeg reda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4fc96bd33c_0_14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hr-HR" sz="3600" noProof="0" dirty="0"/>
              <a:t>Aktivnost 3 - Ključne komponente učinkovitih scenarija učenja</a:t>
            </a:r>
          </a:p>
        </p:txBody>
      </p:sp>
      <p:pic>
        <p:nvPicPr>
          <p:cNvPr id="162" name="Google Shape;162;g34fc96bd33c_0_14" title="1. Clear Objectives - visual selection (3).png"/>
          <p:cNvPicPr preferRelativeResize="0"/>
          <p:nvPr/>
        </p:nvPicPr>
        <p:blipFill rotWithShape="1">
          <a:blip r:embed="rId3">
            <a:alphaModFix/>
          </a:blip>
          <a:srcRect l="28300" r="39938"/>
          <a:stretch/>
        </p:blipFill>
        <p:spPr>
          <a:xfrm>
            <a:off x="3354575" y="948725"/>
            <a:ext cx="3517250" cy="5707975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g34fc96bd33c_0_14"/>
          <p:cNvSpPr txBox="1"/>
          <p:nvPr/>
        </p:nvSpPr>
        <p:spPr>
          <a:xfrm>
            <a:off x="7087900" y="1439775"/>
            <a:ext cx="4803300" cy="10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hr-HR" sz="2200" b="1" i="0" u="none" strike="noStrike" cap="none" noProof="0" dirty="0">
                <a:solidFill>
                  <a:srgbClr val="4E88E7"/>
                </a:solidFill>
                <a:latin typeface="Arial"/>
                <a:ea typeface="Arial"/>
                <a:cs typeface="Arial"/>
                <a:sym typeface="Arial"/>
              </a:rPr>
              <a:t>U okvirima kurikuluma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lang="hr-HR" sz="22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hr-HR" sz="1900" b="0" i="0" u="none" strike="noStrike" cap="none" noProof="0" dirty="0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rPr>
              <a:t>Osigurava usklađenost s obrazovnim standardima</a:t>
            </a:r>
          </a:p>
        </p:txBody>
      </p:sp>
      <p:sp>
        <p:nvSpPr>
          <p:cNvPr id="164" name="Google Shape;164;g34fc96bd33c_0_14"/>
          <p:cNvSpPr txBox="1"/>
          <p:nvPr/>
        </p:nvSpPr>
        <p:spPr>
          <a:xfrm>
            <a:off x="7087900" y="2964625"/>
            <a:ext cx="4803300" cy="10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hr-HR" sz="2200" b="1" i="0" u="none" strike="noStrike" cap="none" noProof="0" dirty="0" err="1">
                <a:solidFill>
                  <a:srgbClr val="3FC584"/>
                </a:solidFill>
                <a:latin typeface="Arial"/>
                <a:ea typeface="Arial"/>
                <a:cs typeface="Arial"/>
                <a:sym typeface="Arial"/>
              </a:rPr>
              <a:t>Međupredmetne</a:t>
            </a:r>
            <a:r>
              <a:rPr lang="hr-HR" sz="2200" b="1" i="0" u="none" strike="noStrike" cap="none" noProof="0" dirty="0">
                <a:solidFill>
                  <a:srgbClr val="3FC584"/>
                </a:solidFill>
                <a:latin typeface="Arial"/>
                <a:ea typeface="Arial"/>
                <a:cs typeface="Arial"/>
                <a:sym typeface="Arial"/>
              </a:rPr>
              <a:t> veze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lang="hr-HR" sz="22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hr-HR" sz="1900" b="0" i="0" u="none" strike="noStrike" cap="none" noProof="0" dirty="0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rPr>
              <a:t>Poboljšavaju interdisciplinarno učenje</a:t>
            </a:r>
          </a:p>
        </p:txBody>
      </p:sp>
      <p:sp>
        <p:nvSpPr>
          <p:cNvPr id="165" name="Google Shape;165;g34fc96bd33c_0_14"/>
          <p:cNvSpPr txBox="1"/>
          <p:nvPr/>
        </p:nvSpPr>
        <p:spPr>
          <a:xfrm>
            <a:off x="6989275" y="4631500"/>
            <a:ext cx="4803300" cy="10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hr-HR" sz="2200" b="1" i="0" u="none" strike="noStrike" cap="none" noProof="0" dirty="0">
                <a:solidFill>
                  <a:srgbClr val="94BE3C"/>
                </a:solidFill>
                <a:latin typeface="Arial"/>
                <a:ea typeface="Arial"/>
                <a:cs typeface="Arial"/>
                <a:sym typeface="Arial"/>
              </a:rPr>
              <a:t>Veze u stvarnom svijetu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lang="hr-HR" sz="22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hr-HR" sz="1900" b="0" i="0" u="none" strike="noStrike" cap="none" noProof="0" dirty="0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rPr>
              <a:t>Povećavaju praktičnu primjenjivost i angažman učenika</a:t>
            </a:r>
          </a:p>
        </p:txBody>
      </p:sp>
      <p:pic>
        <p:nvPicPr>
          <p:cNvPr id="166" name="Google Shape;166;g34fc96bd33c_0_14" title="1. Clear Objectives - visual selection (3).png"/>
          <p:cNvPicPr preferRelativeResize="0"/>
          <p:nvPr/>
        </p:nvPicPr>
        <p:blipFill rotWithShape="1">
          <a:blip r:embed="rId3">
            <a:alphaModFix/>
          </a:blip>
          <a:srcRect t="18471" r="71583" b="55465"/>
          <a:stretch/>
        </p:blipFill>
        <p:spPr>
          <a:xfrm>
            <a:off x="295650" y="2044900"/>
            <a:ext cx="3147175" cy="1487725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g34fc96bd33c_0_14"/>
          <p:cNvSpPr txBox="1"/>
          <p:nvPr/>
        </p:nvSpPr>
        <p:spPr>
          <a:xfrm>
            <a:off x="394288" y="3307080"/>
            <a:ext cx="2949900" cy="1071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hr-HR" sz="2200" b="1" i="0" u="none" strike="noStrike" cap="none" noProof="0" dirty="0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rPr>
              <a:t>Kako osigurati relevantnost scenarija učenja?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ARDET Course template - Cover pag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ARDET Course templat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ARDET Course templat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1483</Words>
  <Application>Microsoft Office PowerPoint</Application>
  <PresentationFormat>Widescreen</PresentationFormat>
  <Paragraphs>156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Open Sans</vt:lpstr>
      <vt:lpstr>Arial</vt:lpstr>
      <vt:lpstr>Calibri</vt:lpstr>
      <vt:lpstr>CARDET Course template - Cover page</vt:lpstr>
      <vt:lpstr>CARDET Course template</vt:lpstr>
      <vt:lpstr>CARDET Course template</vt:lpstr>
      <vt:lpstr>WP3: Obučavanje učitelja za autentično i rodno uključivo informatičko obrazovanje</vt:lpstr>
      <vt:lpstr>Modul 8: Radionica: zajedničko osmišljavanje i vrednovanje scenarija učenja za poučavanje i vrednovanje informatike temeljeno na TINKER okviru</vt:lpstr>
      <vt:lpstr>Ishodi učenja</vt:lpstr>
      <vt:lpstr>Sadržaj</vt:lpstr>
      <vt:lpstr>Faze razvoja grupe</vt:lpstr>
      <vt:lpstr>Aktivnost 2 - Formiranje grupe</vt:lpstr>
      <vt:lpstr>Aktivnost 2 - Formiranje grupe</vt:lpstr>
      <vt:lpstr>Aktivnost 3 - Ključne komponente učinkovitih scenarija učenja</vt:lpstr>
      <vt:lpstr>Aktivnost 3 - Ključne komponente učinkovitih scenarija učenja</vt:lpstr>
      <vt:lpstr>Aktivnost 3 - Ključne komponente učinkovitih scenarija učenja</vt:lpstr>
      <vt:lpstr>Aktivnost 3 - Ključne komponente učinkovitih scenarija učenja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2Fast4u</dc:creator>
  <cp:lastModifiedBy>Juraj Petrović</cp:lastModifiedBy>
  <cp:revision>1</cp:revision>
  <dcterms:created xsi:type="dcterms:W3CDTF">2014-07-11T09:12:14Z</dcterms:created>
  <dcterms:modified xsi:type="dcterms:W3CDTF">2025-07-22T12:19:29Z</dcterms:modified>
</cp:coreProperties>
</file>