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51" r:id="rId2"/>
    <p:sldMasterId id="2147483654" r:id="rId3"/>
  </p:sldMasterIdLst>
  <p:notesMasterIdLst>
    <p:notesMasterId r:id="rId17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12192000" cy="6858000"/>
  <p:notesSz cx="6858000" cy="9144000"/>
  <p:embeddedFontLst>
    <p:embeddedFont>
      <p:font typeface="Open Sans" panose="020B0606030504020204" pitchFamily="34" charset="0"/>
      <p:regular r:id="rId18"/>
      <p:bold r:id="rId19"/>
      <p:italic r:id="rId20"/>
      <p:boldItalic r:id="rId2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4" roundtripDataSignature="AMtx7miCp+pDwY23O9rYcc/UN5hjOH7U1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67A0E62-E911-4FFC-8F24-088DF996BB8C}" v="9" dt="2025-07-22T12:20:35.94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3" autoAdjust="0"/>
    <p:restoredTop sz="86384" autoAdjust="0"/>
  </p:normalViewPr>
  <p:slideViewPr>
    <p:cSldViewPr snapToGrid="0">
      <p:cViewPr varScale="1">
        <p:scale>
          <a:sx n="62" d="100"/>
          <a:sy n="62" d="100"/>
        </p:scale>
        <p:origin x="90" y="228"/>
      </p:cViewPr>
      <p:guideLst/>
    </p:cSldViewPr>
  </p:slideViewPr>
  <p:outlineViewPr>
    <p:cViewPr>
      <p:scale>
        <a:sx n="33" d="100"/>
        <a:sy n="33" d="100"/>
      </p:scale>
      <p:origin x="0" y="-502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font" Target="fonts/font1.fntdata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font" Target="fonts/font4.fntdata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font" Target="fonts/font3.fntdata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customschemas.google.com/relationships/presentationmetadata" Target="metadata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font" Target="fonts/font2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raj Petrović" userId="0f0ce73e-f782-4785-b8cc-5840a43cb3e0" providerId="ADAL" clId="{E67A0E62-E911-4FFC-8F24-088DF996BB8C}"/>
    <pc:docChg chg="custSel modSld modMainMaster">
      <pc:chgData name="Juraj Petrović" userId="0f0ce73e-f782-4785-b8cc-5840a43cb3e0" providerId="ADAL" clId="{E67A0E62-E911-4FFC-8F24-088DF996BB8C}" dt="2025-07-22T12:20:35.949" v="649"/>
      <pc:docMkLst>
        <pc:docMk/>
      </pc:docMkLst>
      <pc:sldChg chg="modSp mod">
        <pc:chgData name="Juraj Petrović" userId="0f0ce73e-f782-4785-b8cc-5840a43cb3e0" providerId="ADAL" clId="{E67A0E62-E911-4FFC-8F24-088DF996BB8C}" dt="2025-07-21T10:00:35.437" v="641" actId="790"/>
        <pc:sldMkLst>
          <pc:docMk/>
          <pc:sldMk cId="0" sldId="256"/>
        </pc:sldMkLst>
        <pc:spChg chg="mod">
          <ac:chgData name="Juraj Petrović" userId="0f0ce73e-f782-4785-b8cc-5840a43cb3e0" providerId="ADAL" clId="{E67A0E62-E911-4FFC-8F24-088DF996BB8C}" dt="2025-07-21T10:00:35.437" v="641" actId="790"/>
          <ac:spMkLst>
            <pc:docMk/>
            <pc:sldMk cId="0" sldId="256"/>
            <ac:spMk id="84" creationId="{00000000-0000-0000-0000-000000000000}"/>
          </ac:spMkLst>
        </pc:spChg>
        <pc:spChg chg="mod">
          <ac:chgData name="Juraj Petrović" userId="0f0ce73e-f782-4785-b8cc-5840a43cb3e0" providerId="ADAL" clId="{E67A0E62-E911-4FFC-8F24-088DF996BB8C}" dt="2025-07-21T10:00:35.437" v="641" actId="790"/>
          <ac:spMkLst>
            <pc:docMk/>
            <pc:sldMk cId="0" sldId="256"/>
            <ac:spMk id="85" creationId="{00000000-0000-0000-0000-000000000000}"/>
          </ac:spMkLst>
        </pc:spChg>
      </pc:sldChg>
      <pc:sldChg chg="modSp mod">
        <pc:chgData name="Juraj Petrović" userId="0f0ce73e-f782-4785-b8cc-5840a43cb3e0" providerId="ADAL" clId="{E67A0E62-E911-4FFC-8F24-088DF996BB8C}" dt="2025-07-21T10:00:35.437" v="641" actId="790"/>
        <pc:sldMkLst>
          <pc:docMk/>
          <pc:sldMk cId="0" sldId="257"/>
        </pc:sldMkLst>
        <pc:spChg chg="mod">
          <ac:chgData name="Juraj Petrović" userId="0f0ce73e-f782-4785-b8cc-5840a43cb3e0" providerId="ADAL" clId="{E67A0E62-E911-4FFC-8F24-088DF996BB8C}" dt="2025-07-21T10:00:35.437" v="641" actId="790"/>
          <ac:spMkLst>
            <pc:docMk/>
            <pc:sldMk cId="0" sldId="257"/>
            <ac:spMk id="90" creationId="{00000000-0000-0000-0000-000000000000}"/>
          </ac:spMkLst>
        </pc:spChg>
        <pc:spChg chg="mod">
          <ac:chgData name="Juraj Petrović" userId="0f0ce73e-f782-4785-b8cc-5840a43cb3e0" providerId="ADAL" clId="{E67A0E62-E911-4FFC-8F24-088DF996BB8C}" dt="2025-07-21T10:00:35.437" v="641" actId="790"/>
          <ac:spMkLst>
            <pc:docMk/>
            <pc:sldMk cId="0" sldId="257"/>
            <ac:spMk id="91" creationId="{00000000-0000-0000-0000-000000000000}"/>
          </ac:spMkLst>
        </pc:spChg>
      </pc:sldChg>
      <pc:sldChg chg="modSp mod">
        <pc:chgData name="Juraj Petrović" userId="0f0ce73e-f782-4785-b8cc-5840a43cb3e0" providerId="ADAL" clId="{E67A0E62-E911-4FFC-8F24-088DF996BB8C}" dt="2025-07-21T10:00:35.437" v="641" actId="790"/>
        <pc:sldMkLst>
          <pc:docMk/>
          <pc:sldMk cId="0" sldId="258"/>
        </pc:sldMkLst>
        <pc:spChg chg="mod">
          <ac:chgData name="Juraj Petrović" userId="0f0ce73e-f782-4785-b8cc-5840a43cb3e0" providerId="ADAL" clId="{E67A0E62-E911-4FFC-8F24-088DF996BB8C}" dt="2025-07-21T10:00:35.437" v="641" actId="790"/>
          <ac:spMkLst>
            <pc:docMk/>
            <pc:sldMk cId="0" sldId="258"/>
            <ac:spMk id="96" creationId="{00000000-0000-0000-0000-000000000000}"/>
          </ac:spMkLst>
        </pc:spChg>
        <pc:spChg chg="mod">
          <ac:chgData name="Juraj Petrović" userId="0f0ce73e-f782-4785-b8cc-5840a43cb3e0" providerId="ADAL" clId="{E67A0E62-E911-4FFC-8F24-088DF996BB8C}" dt="2025-07-21T10:00:35.437" v="641" actId="790"/>
          <ac:spMkLst>
            <pc:docMk/>
            <pc:sldMk cId="0" sldId="258"/>
            <ac:spMk id="97" creationId="{00000000-0000-0000-0000-000000000000}"/>
          </ac:spMkLst>
        </pc:spChg>
        <pc:spChg chg="mod">
          <ac:chgData name="Juraj Petrović" userId="0f0ce73e-f782-4785-b8cc-5840a43cb3e0" providerId="ADAL" clId="{E67A0E62-E911-4FFC-8F24-088DF996BB8C}" dt="2025-07-21T10:00:35.437" v="641" actId="790"/>
          <ac:spMkLst>
            <pc:docMk/>
            <pc:sldMk cId="0" sldId="258"/>
            <ac:spMk id="99" creationId="{00000000-0000-0000-0000-000000000000}"/>
          </ac:spMkLst>
        </pc:spChg>
      </pc:sldChg>
      <pc:sldChg chg="modSp mod">
        <pc:chgData name="Juraj Petrović" userId="0f0ce73e-f782-4785-b8cc-5840a43cb3e0" providerId="ADAL" clId="{E67A0E62-E911-4FFC-8F24-088DF996BB8C}" dt="2025-07-21T10:00:35.437" v="641" actId="790"/>
        <pc:sldMkLst>
          <pc:docMk/>
          <pc:sldMk cId="0" sldId="259"/>
        </pc:sldMkLst>
        <pc:spChg chg="mod">
          <ac:chgData name="Juraj Petrović" userId="0f0ce73e-f782-4785-b8cc-5840a43cb3e0" providerId="ADAL" clId="{E67A0E62-E911-4FFC-8F24-088DF996BB8C}" dt="2025-07-21T10:00:35.437" v="641" actId="790"/>
          <ac:spMkLst>
            <pc:docMk/>
            <pc:sldMk cId="0" sldId="259"/>
            <ac:spMk id="104" creationId="{00000000-0000-0000-0000-000000000000}"/>
          </ac:spMkLst>
        </pc:spChg>
        <pc:spChg chg="mod">
          <ac:chgData name="Juraj Petrović" userId="0f0ce73e-f782-4785-b8cc-5840a43cb3e0" providerId="ADAL" clId="{E67A0E62-E911-4FFC-8F24-088DF996BB8C}" dt="2025-07-21T10:00:35.437" v="641" actId="790"/>
          <ac:spMkLst>
            <pc:docMk/>
            <pc:sldMk cId="0" sldId="259"/>
            <ac:spMk id="105" creationId="{00000000-0000-0000-0000-000000000000}"/>
          </ac:spMkLst>
        </pc:spChg>
      </pc:sldChg>
      <pc:sldChg chg="modSp mod">
        <pc:chgData name="Juraj Petrović" userId="0f0ce73e-f782-4785-b8cc-5840a43cb3e0" providerId="ADAL" clId="{E67A0E62-E911-4FFC-8F24-088DF996BB8C}" dt="2025-07-21T10:00:35.437" v="641" actId="790"/>
        <pc:sldMkLst>
          <pc:docMk/>
          <pc:sldMk cId="0" sldId="260"/>
        </pc:sldMkLst>
        <pc:spChg chg="mod">
          <ac:chgData name="Juraj Petrović" userId="0f0ce73e-f782-4785-b8cc-5840a43cb3e0" providerId="ADAL" clId="{E67A0E62-E911-4FFC-8F24-088DF996BB8C}" dt="2025-07-21T10:00:35.437" v="641" actId="790"/>
          <ac:spMkLst>
            <pc:docMk/>
            <pc:sldMk cId="0" sldId="260"/>
            <ac:spMk id="110" creationId="{00000000-0000-0000-0000-000000000000}"/>
          </ac:spMkLst>
        </pc:spChg>
        <pc:spChg chg="mod">
          <ac:chgData name="Juraj Petrović" userId="0f0ce73e-f782-4785-b8cc-5840a43cb3e0" providerId="ADAL" clId="{E67A0E62-E911-4FFC-8F24-088DF996BB8C}" dt="2025-07-21T10:00:35.437" v="641" actId="790"/>
          <ac:spMkLst>
            <pc:docMk/>
            <pc:sldMk cId="0" sldId="260"/>
            <ac:spMk id="111" creationId="{00000000-0000-0000-0000-000000000000}"/>
          </ac:spMkLst>
        </pc:spChg>
        <pc:spChg chg="mod">
          <ac:chgData name="Juraj Petrović" userId="0f0ce73e-f782-4785-b8cc-5840a43cb3e0" providerId="ADAL" clId="{E67A0E62-E911-4FFC-8F24-088DF996BB8C}" dt="2025-07-21T10:00:35.437" v="641" actId="790"/>
          <ac:spMkLst>
            <pc:docMk/>
            <pc:sldMk cId="0" sldId="260"/>
            <ac:spMk id="113" creationId="{00000000-0000-0000-0000-000000000000}"/>
          </ac:spMkLst>
        </pc:spChg>
      </pc:sldChg>
      <pc:sldChg chg="modSp mod">
        <pc:chgData name="Juraj Petrović" userId="0f0ce73e-f782-4785-b8cc-5840a43cb3e0" providerId="ADAL" clId="{E67A0E62-E911-4FFC-8F24-088DF996BB8C}" dt="2025-07-21T10:00:35.437" v="641" actId="790"/>
        <pc:sldMkLst>
          <pc:docMk/>
          <pc:sldMk cId="0" sldId="261"/>
        </pc:sldMkLst>
        <pc:spChg chg="mod">
          <ac:chgData name="Juraj Petrović" userId="0f0ce73e-f782-4785-b8cc-5840a43cb3e0" providerId="ADAL" clId="{E67A0E62-E911-4FFC-8F24-088DF996BB8C}" dt="2025-07-21T10:00:35.437" v="641" actId="790"/>
          <ac:spMkLst>
            <pc:docMk/>
            <pc:sldMk cId="0" sldId="261"/>
            <ac:spMk id="118" creationId="{00000000-0000-0000-0000-000000000000}"/>
          </ac:spMkLst>
        </pc:spChg>
        <pc:spChg chg="mod">
          <ac:chgData name="Juraj Petrović" userId="0f0ce73e-f782-4785-b8cc-5840a43cb3e0" providerId="ADAL" clId="{E67A0E62-E911-4FFC-8F24-088DF996BB8C}" dt="2025-07-21T10:00:35.437" v="641" actId="790"/>
          <ac:spMkLst>
            <pc:docMk/>
            <pc:sldMk cId="0" sldId="261"/>
            <ac:spMk id="119" creationId="{00000000-0000-0000-0000-000000000000}"/>
          </ac:spMkLst>
        </pc:spChg>
        <pc:spChg chg="mod">
          <ac:chgData name="Juraj Petrović" userId="0f0ce73e-f782-4785-b8cc-5840a43cb3e0" providerId="ADAL" clId="{E67A0E62-E911-4FFC-8F24-088DF996BB8C}" dt="2025-07-21T10:00:35.437" v="641" actId="790"/>
          <ac:spMkLst>
            <pc:docMk/>
            <pc:sldMk cId="0" sldId="261"/>
            <ac:spMk id="120" creationId="{00000000-0000-0000-0000-000000000000}"/>
          </ac:spMkLst>
        </pc:spChg>
      </pc:sldChg>
      <pc:sldChg chg="modSp mod">
        <pc:chgData name="Juraj Petrović" userId="0f0ce73e-f782-4785-b8cc-5840a43cb3e0" providerId="ADAL" clId="{E67A0E62-E911-4FFC-8F24-088DF996BB8C}" dt="2025-07-21T10:00:35.437" v="641" actId="790"/>
        <pc:sldMkLst>
          <pc:docMk/>
          <pc:sldMk cId="0" sldId="262"/>
        </pc:sldMkLst>
        <pc:spChg chg="mod">
          <ac:chgData name="Juraj Petrović" userId="0f0ce73e-f782-4785-b8cc-5840a43cb3e0" providerId="ADAL" clId="{E67A0E62-E911-4FFC-8F24-088DF996BB8C}" dt="2025-07-21T10:00:35.437" v="641" actId="790"/>
          <ac:spMkLst>
            <pc:docMk/>
            <pc:sldMk cId="0" sldId="262"/>
            <ac:spMk id="125" creationId="{00000000-0000-0000-0000-000000000000}"/>
          </ac:spMkLst>
        </pc:spChg>
        <pc:spChg chg="mod">
          <ac:chgData name="Juraj Petrović" userId="0f0ce73e-f782-4785-b8cc-5840a43cb3e0" providerId="ADAL" clId="{E67A0E62-E911-4FFC-8F24-088DF996BB8C}" dt="2025-07-21T10:00:35.437" v="641" actId="790"/>
          <ac:spMkLst>
            <pc:docMk/>
            <pc:sldMk cId="0" sldId="262"/>
            <ac:spMk id="126" creationId="{00000000-0000-0000-0000-000000000000}"/>
          </ac:spMkLst>
        </pc:spChg>
        <pc:spChg chg="mod">
          <ac:chgData name="Juraj Petrović" userId="0f0ce73e-f782-4785-b8cc-5840a43cb3e0" providerId="ADAL" clId="{E67A0E62-E911-4FFC-8F24-088DF996BB8C}" dt="2025-07-21T10:00:35.437" v="641" actId="790"/>
          <ac:spMkLst>
            <pc:docMk/>
            <pc:sldMk cId="0" sldId="262"/>
            <ac:spMk id="127" creationId="{00000000-0000-0000-0000-000000000000}"/>
          </ac:spMkLst>
        </pc:spChg>
        <pc:spChg chg="mod">
          <ac:chgData name="Juraj Petrović" userId="0f0ce73e-f782-4785-b8cc-5840a43cb3e0" providerId="ADAL" clId="{E67A0E62-E911-4FFC-8F24-088DF996BB8C}" dt="2025-07-21T10:00:35.437" v="641" actId="790"/>
          <ac:spMkLst>
            <pc:docMk/>
            <pc:sldMk cId="0" sldId="262"/>
            <ac:spMk id="128" creationId="{00000000-0000-0000-0000-000000000000}"/>
          </ac:spMkLst>
        </pc:spChg>
        <pc:spChg chg="mod">
          <ac:chgData name="Juraj Petrović" userId="0f0ce73e-f782-4785-b8cc-5840a43cb3e0" providerId="ADAL" clId="{E67A0E62-E911-4FFC-8F24-088DF996BB8C}" dt="2025-07-21T10:00:35.437" v="641" actId="790"/>
          <ac:spMkLst>
            <pc:docMk/>
            <pc:sldMk cId="0" sldId="262"/>
            <ac:spMk id="129" creationId="{00000000-0000-0000-0000-000000000000}"/>
          </ac:spMkLst>
        </pc:spChg>
      </pc:sldChg>
      <pc:sldChg chg="modSp mod">
        <pc:chgData name="Juraj Petrović" userId="0f0ce73e-f782-4785-b8cc-5840a43cb3e0" providerId="ADAL" clId="{E67A0E62-E911-4FFC-8F24-088DF996BB8C}" dt="2025-07-21T10:00:35.437" v="641" actId="790"/>
        <pc:sldMkLst>
          <pc:docMk/>
          <pc:sldMk cId="0" sldId="263"/>
        </pc:sldMkLst>
        <pc:spChg chg="mod">
          <ac:chgData name="Juraj Petrović" userId="0f0ce73e-f782-4785-b8cc-5840a43cb3e0" providerId="ADAL" clId="{E67A0E62-E911-4FFC-8F24-088DF996BB8C}" dt="2025-07-21T10:00:35.437" v="641" actId="790"/>
          <ac:spMkLst>
            <pc:docMk/>
            <pc:sldMk cId="0" sldId="263"/>
            <ac:spMk id="134" creationId="{00000000-0000-0000-0000-000000000000}"/>
          </ac:spMkLst>
        </pc:spChg>
        <pc:spChg chg="mod">
          <ac:chgData name="Juraj Petrović" userId="0f0ce73e-f782-4785-b8cc-5840a43cb3e0" providerId="ADAL" clId="{E67A0E62-E911-4FFC-8F24-088DF996BB8C}" dt="2025-07-21T10:00:35.437" v="641" actId="790"/>
          <ac:spMkLst>
            <pc:docMk/>
            <pc:sldMk cId="0" sldId="263"/>
            <ac:spMk id="135" creationId="{00000000-0000-0000-0000-000000000000}"/>
          </ac:spMkLst>
        </pc:spChg>
        <pc:spChg chg="mod">
          <ac:chgData name="Juraj Petrović" userId="0f0ce73e-f782-4785-b8cc-5840a43cb3e0" providerId="ADAL" clId="{E67A0E62-E911-4FFC-8F24-088DF996BB8C}" dt="2025-07-21T10:00:35.437" v="641" actId="790"/>
          <ac:spMkLst>
            <pc:docMk/>
            <pc:sldMk cId="0" sldId="263"/>
            <ac:spMk id="136" creationId="{00000000-0000-0000-0000-000000000000}"/>
          </ac:spMkLst>
        </pc:spChg>
        <pc:spChg chg="mod">
          <ac:chgData name="Juraj Petrović" userId="0f0ce73e-f782-4785-b8cc-5840a43cb3e0" providerId="ADAL" clId="{E67A0E62-E911-4FFC-8F24-088DF996BB8C}" dt="2025-07-21T10:00:35.437" v="641" actId="790"/>
          <ac:spMkLst>
            <pc:docMk/>
            <pc:sldMk cId="0" sldId="263"/>
            <ac:spMk id="138" creationId="{00000000-0000-0000-0000-000000000000}"/>
          </ac:spMkLst>
        </pc:spChg>
      </pc:sldChg>
      <pc:sldChg chg="modSp mod modNotesTx">
        <pc:chgData name="Juraj Petrović" userId="0f0ce73e-f782-4785-b8cc-5840a43cb3e0" providerId="ADAL" clId="{E67A0E62-E911-4FFC-8F24-088DF996BB8C}" dt="2025-07-21T10:00:35.437" v="641" actId="790"/>
        <pc:sldMkLst>
          <pc:docMk/>
          <pc:sldMk cId="0" sldId="264"/>
        </pc:sldMkLst>
        <pc:spChg chg="mod">
          <ac:chgData name="Juraj Petrović" userId="0f0ce73e-f782-4785-b8cc-5840a43cb3e0" providerId="ADAL" clId="{E67A0E62-E911-4FFC-8F24-088DF996BB8C}" dt="2025-07-21T10:00:35.437" v="641" actId="790"/>
          <ac:spMkLst>
            <pc:docMk/>
            <pc:sldMk cId="0" sldId="264"/>
            <ac:spMk id="143" creationId="{00000000-0000-0000-0000-000000000000}"/>
          </ac:spMkLst>
        </pc:spChg>
        <pc:spChg chg="mod">
          <ac:chgData name="Juraj Petrović" userId="0f0ce73e-f782-4785-b8cc-5840a43cb3e0" providerId="ADAL" clId="{E67A0E62-E911-4FFC-8F24-088DF996BB8C}" dt="2025-07-21T10:00:35.437" v="641" actId="790"/>
          <ac:spMkLst>
            <pc:docMk/>
            <pc:sldMk cId="0" sldId="264"/>
            <ac:spMk id="144" creationId="{00000000-0000-0000-0000-000000000000}"/>
          </ac:spMkLst>
        </pc:spChg>
        <pc:spChg chg="mod">
          <ac:chgData name="Juraj Petrović" userId="0f0ce73e-f782-4785-b8cc-5840a43cb3e0" providerId="ADAL" clId="{E67A0E62-E911-4FFC-8F24-088DF996BB8C}" dt="2025-07-21T10:00:35.437" v="641" actId="790"/>
          <ac:spMkLst>
            <pc:docMk/>
            <pc:sldMk cId="0" sldId="264"/>
            <ac:spMk id="146" creationId="{00000000-0000-0000-0000-000000000000}"/>
          </ac:spMkLst>
        </pc:spChg>
      </pc:sldChg>
      <pc:sldChg chg="modSp mod modNotesTx">
        <pc:chgData name="Juraj Petrović" userId="0f0ce73e-f782-4785-b8cc-5840a43cb3e0" providerId="ADAL" clId="{E67A0E62-E911-4FFC-8F24-088DF996BB8C}" dt="2025-07-21T10:00:35.437" v="641" actId="790"/>
        <pc:sldMkLst>
          <pc:docMk/>
          <pc:sldMk cId="0" sldId="265"/>
        </pc:sldMkLst>
        <pc:spChg chg="mod">
          <ac:chgData name="Juraj Petrović" userId="0f0ce73e-f782-4785-b8cc-5840a43cb3e0" providerId="ADAL" clId="{E67A0E62-E911-4FFC-8F24-088DF996BB8C}" dt="2025-07-21T10:00:35.437" v="641" actId="790"/>
          <ac:spMkLst>
            <pc:docMk/>
            <pc:sldMk cId="0" sldId="265"/>
            <ac:spMk id="151" creationId="{00000000-0000-0000-0000-000000000000}"/>
          </ac:spMkLst>
        </pc:spChg>
        <pc:spChg chg="mod">
          <ac:chgData name="Juraj Petrović" userId="0f0ce73e-f782-4785-b8cc-5840a43cb3e0" providerId="ADAL" clId="{E67A0E62-E911-4FFC-8F24-088DF996BB8C}" dt="2025-07-21T10:00:35.437" v="641" actId="790"/>
          <ac:spMkLst>
            <pc:docMk/>
            <pc:sldMk cId="0" sldId="265"/>
            <ac:spMk id="152" creationId="{00000000-0000-0000-0000-000000000000}"/>
          </ac:spMkLst>
        </pc:spChg>
        <pc:spChg chg="mod">
          <ac:chgData name="Juraj Petrović" userId="0f0ce73e-f782-4785-b8cc-5840a43cb3e0" providerId="ADAL" clId="{E67A0E62-E911-4FFC-8F24-088DF996BB8C}" dt="2025-07-21T10:00:35.437" v="641" actId="790"/>
          <ac:spMkLst>
            <pc:docMk/>
            <pc:sldMk cId="0" sldId="265"/>
            <ac:spMk id="154" creationId="{00000000-0000-0000-0000-000000000000}"/>
          </ac:spMkLst>
        </pc:spChg>
      </pc:sldChg>
      <pc:sldChg chg="modSp mod modNotesTx">
        <pc:chgData name="Juraj Petrović" userId="0f0ce73e-f782-4785-b8cc-5840a43cb3e0" providerId="ADAL" clId="{E67A0E62-E911-4FFC-8F24-088DF996BB8C}" dt="2025-07-21T10:00:35.437" v="641" actId="790"/>
        <pc:sldMkLst>
          <pc:docMk/>
          <pc:sldMk cId="0" sldId="266"/>
        </pc:sldMkLst>
        <pc:spChg chg="mod">
          <ac:chgData name="Juraj Petrović" userId="0f0ce73e-f782-4785-b8cc-5840a43cb3e0" providerId="ADAL" clId="{E67A0E62-E911-4FFC-8F24-088DF996BB8C}" dt="2025-07-21T10:00:35.437" v="641" actId="790"/>
          <ac:spMkLst>
            <pc:docMk/>
            <pc:sldMk cId="0" sldId="266"/>
            <ac:spMk id="159" creationId="{00000000-0000-0000-0000-000000000000}"/>
          </ac:spMkLst>
        </pc:spChg>
        <pc:spChg chg="mod">
          <ac:chgData name="Juraj Petrović" userId="0f0ce73e-f782-4785-b8cc-5840a43cb3e0" providerId="ADAL" clId="{E67A0E62-E911-4FFC-8F24-088DF996BB8C}" dt="2025-07-21T10:00:35.437" v="641" actId="790"/>
          <ac:spMkLst>
            <pc:docMk/>
            <pc:sldMk cId="0" sldId="266"/>
            <ac:spMk id="160" creationId="{00000000-0000-0000-0000-000000000000}"/>
          </ac:spMkLst>
        </pc:spChg>
        <pc:spChg chg="mod">
          <ac:chgData name="Juraj Petrović" userId="0f0ce73e-f782-4785-b8cc-5840a43cb3e0" providerId="ADAL" clId="{E67A0E62-E911-4FFC-8F24-088DF996BB8C}" dt="2025-07-21T10:00:35.437" v="641" actId="790"/>
          <ac:spMkLst>
            <pc:docMk/>
            <pc:sldMk cId="0" sldId="266"/>
            <ac:spMk id="161" creationId="{00000000-0000-0000-0000-000000000000}"/>
          </ac:spMkLst>
        </pc:spChg>
        <pc:spChg chg="mod">
          <ac:chgData name="Juraj Petrović" userId="0f0ce73e-f782-4785-b8cc-5840a43cb3e0" providerId="ADAL" clId="{E67A0E62-E911-4FFC-8F24-088DF996BB8C}" dt="2025-07-21T10:00:35.437" v="641" actId="790"/>
          <ac:spMkLst>
            <pc:docMk/>
            <pc:sldMk cId="0" sldId="266"/>
            <ac:spMk id="163" creationId="{00000000-0000-0000-0000-000000000000}"/>
          </ac:spMkLst>
        </pc:spChg>
      </pc:sldChg>
      <pc:sldChg chg="modSp mod">
        <pc:chgData name="Juraj Petrović" userId="0f0ce73e-f782-4785-b8cc-5840a43cb3e0" providerId="ADAL" clId="{E67A0E62-E911-4FFC-8F24-088DF996BB8C}" dt="2025-07-21T10:00:35.437" v="641" actId="790"/>
        <pc:sldMkLst>
          <pc:docMk/>
          <pc:sldMk cId="0" sldId="267"/>
        </pc:sldMkLst>
        <pc:spChg chg="mod">
          <ac:chgData name="Juraj Petrović" userId="0f0ce73e-f782-4785-b8cc-5840a43cb3e0" providerId="ADAL" clId="{E67A0E62-E911-4FFC-8F24-088DF996BB8C}" dt="2025-07-21T10:00:35.437" v="641" actId="790"/>
          <ac:spMkLst>
            <pc:docMk/>
            <pc:sldMk cId="0" sldId="267"/>
            <ac:spMk id="169" creationId="{00000000-0000-0000-0000-000000000000}"/>
          </ac:spMkLst>
        </pc:spChg>
        <pc:spChg chg="mod">
          <ac:chgData name="Juraj Petrović" userId="0f0ce73e-f782-4785-b8cc-5840a43cb3e0" providerId="ADAL" clId="{E67A0E62-E911-4FFC-8F24-088DF996BB8C}" dt="2025-07-21T10:00:35.437" v="641" actId="790"/>
          <ac:spMkLst>
            <pc:docMk/>
            <pc:sldMk cId="0" sldId="267"/>
            <ac:spMk id="170" creationId="{00000000-0000-0000-0000-000000000000}"/>
          </ac:spMkLst>
        </pc:spChg>
      </pc:sldChg>
      <pc:sldChg chg="modSp mod">
        <pc:chgData name="Juraj Petrović" userId="0f0ce73e-f782-4785-b8cc-5840a43cb3e0" providerId="ADAL" clId="{E67A0E62-E911-4FFC-8F24-088DF996BB8C}" dt="2025-07-21T10:00:35.437" v="641" actId="790"/>
        <pc:sldMkLst>
          <pc:docMk/>
          <pc:sldMk cId="0" sldId="268"/>
        </pc:sldMkLst>
        <pc:spChg chg="mod">
          <ac:chgData name="Juraj Petrović" userId="0f0ce73e-f782-4785-b8cc-5840a43cb3e0" providerId="ADAL" clId="{E67A0E62-E911-4FFC-8F24-088DF996BB8C}" dt="2025-07-21T10:00:35.437" v="641" actId="790"/>
          <ac:spMkLst>
            <pc:docMk/>
            <pc:sldMk cId="0" sldId="268"/>
            <ac:spMk id="186" creationId="{00000000-0000-0000-0000-000000000000}"/>
          </ac:spMkLst>
        </pc:spChg>
        <pc:spChg chg="mod">
          <ac:chgData name="Juraj Petrović" userId="0f0ce73e-f782-4785-b8cc-5840a43cb3e0" providerId="ADAL" clId="{E67A0E62-E911-4FFC-8F24-088DF996BB8C}" dt="2025-07-21T10:00:35.437" v="641" actId="790"/>
          <ac:spMkLst>
            <pc:docMk/>
            <pc:sldMk cId="0" sldId="268"/>
            <ac:spMk id="188" creationId="{00000000-0000-0000-0000-000000000000}"/>
          </ac:spMkLst>
        </pc:spChg>
      </pc:sldChg>
      <pc:sldMasterChg chg="modSldLayout">
        <pc:chgData name="Juraj Petrović" userId="0f0ce73e-f782-4785-b8cc-5840a43cb3e0" providerId="ADAL" clId="{E67A0E62-E911-4FFC-8F24-088DF996BB8C}" dt="2025-07-22T12:20:35.949" v="649"/>
        <pc:sldMasterMkLst>
          <pc:docMk/>
          <pc:sldMasterMk cId="0" sldId="2147483648"/>
        </pc:sldMasterMkLst>
        <pc:sldLayoutChg chg="modSp mod">
          <pc:chgData name="Juraj Petrović" userId="0f0ce73e-f782-4785-b8cc-5840a43cb3e0" providerId="ADAL" clId="{E67A0E62-E911-4FFC-8F24-088DF996BB8C}" dt="2025-07-22T12:20:35.949" v="649"/>
          <pc:sldLayoutMkLst>
            <pc:docMk/>
            <pc:sldMasterMk cId="0" sldId="2147483648"/>
            <pc:sldLayoutMk cId="0" sldId="2147483649"/>
          </pc:sldLayoutMkLst>
          <pc:spChg chg="mod">
            <ac:chgData name="Juraj Petrović" userId="0f0ce73e-f782-4785-b8cc-5840a43cb3e0" providerId="ADAL" clId="{E67A0E62-E911-4FFC-8F24-088DF996BB8C}" dt="2025-07-22T12:20:35.949" v="649"/>
            <ac:spMkLst>
              <pc:docMk/>
              <pc:sldMasterMk cId="0" sldId="2147483648"/>
              <pc:sldLayoutMk cId="0" sldId="2147483649"/>
              <ac:spMk id="19" creationId="{00000000-0000-0000-0000-000000000000}"/>
            </ac:spMkLst>
          </pc:spChg>
          <pc:picChg chg="mod">
            <ac:chgData name="Juraj Petrović" userId="0f0ce73e-f782-4785-b8cc-5840a43cb3e0" providerId="ADAL" clId="{E67A0E62-E911-4FFC-8F24-088DF996BB8C}" dt="2025-07-22T12:20:04.453" v="642" actId="14826"/>
            <ac:picMkLst>
              <pc:docMk/>
              <pc:sldMasterMk cId="0" sldId="2147483648"/>
              <pc:sldLayoutMk cId="0" sldId="2147483649"/>
              <ac:picMk id="18" creationId="{00000000-0000-0000-0000-000000000000}"/>
            </ac:picMkLst>
          </pc:picChg>
        </pc:sldLayoutChg>
        <pc:sldLayoutChg chg="modSp mod">
          <pc:chgData name="Juraj Petrović" userId="0f0ce73e-f782-4785-b8cc-5840a43cb3e0" providerId="ADAL" clId="{E67A0E62-E911-4FFC-8F24-088DF996BB8C}" dt="2025-07-22T12:20:33.042" v="648"/>
          <pc:sldLayoutMkLst>
            <pc:docMk/>
            <pc:sldMasterMk cId="0" sldId="2147483648"/>
            <pc:sldLayoutMk cId="0" sldId="2147483650"/>
          </pc:sldLayoutMkLst>
          <pc:spChg chg="mod">
            <ac:chgData name="Juraj Petrović" userId="0f0ce73e-f782-4785-b8cc-5840a43cb3e0" providerId="ADAL" clId="{E67A0E62-E911-4FFC-8F24-088DF996BB8C}" dt="2025-07-22T12:20:33.042" v="648"/>
            <ac:spMkLst>
              <pc:docMk/>
              <pc:sldMasterMk cId="0" sldId="2147483648"/>
              <pc:sldLayoutMk cId="0" sldId="2147483650"/>
              <ac:spMk id="30" creationId="{00000000-0000-0000-0000-000000000000}"/>
            </ac:spMkLst>
          </pc:spChg>
          <pc:picChg chg="mod">
            <ac:chgData name="Juraj Petrović" userId="0f0ce73e-f782-4785-b8cc-5840a43cb3e0" providerId="ADAL" clId="{E67A0E62-E911-4FFC-8F24-088DF996BB8C}" dt="2025-07-22T12:20:08.752" v="643" actId="14826"/>
            <ac:picMkLst>
              <pc:docMk/>
              <pc:sldMasterMk cId="0" sldId="2147483648"/>
              <pc:sldLayoutMk cId="0" sldId="2147483650"/>
              <ac:picMk id="29" creationId="{00000000-0000-0000-0000-000000000000}"/>
            </ac:picMkLst>
          </pc:picChg>
        </pc:sldLayoutChg>
      </pc:sldMasterChg>
      <pc:sldMasterChg chg="modSldLayout">
        <pc:chgData name="Juraj Petrović" userId="0f0ce73e-f782-4785-b8cc-5840a43cb3e0" providerId="ADAL" clId="{E67A0E62-E911-4FFC-8F24-088DF996BB8C}" dt="2025-07-22T12:20:29.412" v="647"/>
        <pc:sldMasterMkLst>
          <pc:docMk/>
          <pc:sldMasterMk cId="0" sldId="2147483651"/>
        </pc:sldMasterMkLst>
        <pc:sldLayoutChg chg="modSp mod">
          <pc:chgData name="Juraj Petrović" userId="0f0ce73e-f782-4785-b8cc-5840a43cb3e0" providerId="ADAL" clId="{E67A0E62-E911-4FFC-8F24-088DF996BB8C}" dt="2025-07-22T12:20:29.412" v="647"/>
          <pc:sldLayoutMkLst>
            <pc:docMk/>
            <pc:sldMasterMk cId="0" sldId="2147483651"/>
            <pc:sldLayoutMk cId="0" sldId="2147483653"/>
          </pc:sldLayoutMkLst>
          <pc:spChg chg="mod">
            <ac:chgData name="Juraj Petrović" userId="0f0ce73e-f782-4785-b8cc-5840a43cb3e0" providerId="ADAL" clId="{E67A0E62-E911-4FFC-8F24-088DF996BB8C}" dt="2025-07-22T12:20:29.412" v="647"/>
            <ac:spMkLst>
              <pc:docMk/>
              <pc:sldMasterMk cId="0" sldId="2147483651"/>
              <pc:sldLayoutMk cId="0" sldId="2147483653"/>
              <ac:spMk id="43" creationId="{00000000-0000-0000-0000-000000000000}"/>
            </ac:spMkLst>
          </pc:spChg>
          <pc:picChg chg="mod">
            <ac:chgData name="Juraj Petrović" userId="0f0ce73e-f782-4785-b8cc-5840a43cb3e0" providerId="ADAL" clId="{E67A0E62-E911-4FFC-8F24-088DF996BB8C}" dt="2025-07-22T12:20:13.480" v="644" actId="14826"/>
            <ac:picMkLst>
              <pc:docMk/>
              <pc:sldMasterMk cId="0" sldId="2147483651"/>
              <pc:sldLayoutMk cId="0" sldId="2147483653"/>
              <ac:picMk id="42" creationId="{00000000-0000-0000-0000-000000000000}"/>
            </ac:picMkLst>
          </pc:picChg>
        </pc:sldLayoutChg>
      </pc:sldMasterChg>
      <pc:sldMasterChg chg="modSldLayout">
        <pc:chgData name="Juraj Petrović" userId="0f0ce73e-f782-4785-b8cc-5840a43cb3e0" providerId="ADAL" clId="{E67A0E62-E911-4FFC-8F24-088DF996BB8C}" dt="2025-07-22T12:20:25.668" v="646"/>
        <pc:sldMasterMkLst>
          <pc:docMk/>
          <pc:sldMasterMk cId="0" sldId="2147483654"/>
        </pc:sldMasterMkLst>
        <pc:sldLayoutChg chg="modSp mod">
          <pc:chgData name="Juraj Petrović" userId="0f0ce73e-f782-4785-b8cc-5840a43cb3e0" providerId="ADAL" clId="{E67A0E62-E911-4FFC-8F24-088DF996BB8C}" dt="2025-07-22T12:20:25.668" v="646"/>
          <pc:sldLayoutMkLst>
            <pc:docMk/>
            <pc:sldMasterMk cId="0" sldId="2147483654"/>
            <pc:sldLayoutMk cId="0" sldId="2147483656"/>
          </pc:sldLayoutMkLst>
          <pc:spChg chg="mod">
            <ac:chgData name="Juraj Petrović" userId="0f0ce73e-f782-4785-b8cc-5840a43cb3e0" providerId="ADAL" clId="{E67A0E62-E911-4FFC-8F24-088DF996BB8C}" dt="2025-07-22T12:20:25.668" v="646"/>
            <ac:spMkLst>
              <pc:docMk/>
              <pc:sldMasterMk cId="0" sldId="2147483654"/>
              <pc:sldLayoutMk cId="0" sldId="2147483656"/>
              <ac:spMk id="66" creationId="{00000000-0000-0000-0000-000000000000}"/>
            </ac:spMkLst>
          </pc:spChg>
          <pc:picChg chg="mod">
            <ac:chgData name="Juraj Petrović" userId="0f0ce73e-f782-4785-b8cc-5840a43cb3e0" providerId="ADAL" clId="{E67A0E62-E911-4FFC-8F24-088DF996BB8C}" dt="2025-07-22T12:20:19.306" v="645" actId="14826"/>
            <ac:picMkLst>
              <pc:docMk/>
              <pc:sldMasterMk cId="0" sldId="2147483654"/>
              <pc:sldLayoutMk cId="0" sldId="2147483656"/>
              <ac:picMk id="65" creationId="{00000000-0000-0000-0000-000000000000}"/>
            </ac:picMkLst>
          </pc:pic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2" name="Google Shape;8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hr" b="1" dirty="0"/>
              <a:t>Pitajte grupu:</a:t>
            </a:r>
            <a:endParaRPr b="1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err="1"/>
              <a:t>Zašto</a:t>
            </a:r>
            <a:r>
              <a:rPr lang="en-US" dirty="0"/>
              <a:t> bi </a:t>
            </a:r>
            <a:r>
              <a:rPr lang="en-US" dirty="0" err="1"/>
              <a:t>učenici</a:t>
            </a:r>
            <a:r>
              <a:rPr lang="en-US" dirty="0"/>
              <a:t> </a:t>
            </a:r>
            <a:r>
              <a:rPr lang="en-US" dirty="0" err="1"/>
              <a:t>mogli</a:t>
            </a:r>
            <a:r>
              <a:rPr lang="en-US" dirty="0"/>
              <a:t> </a:t>
            </a:r>
            <a:r>
              <a:rPr lang="en-US" dirty="0" err="1"/>
              <a:t>otvorenije</a:t>
            </a:r>
            <a:r>
              <a:rPr lang="en-US" dirty="0"/>
              <a:t> </a:t>
            </a:r>
            <a:r>
              <a:rPr lang="en-US" dirty="0" err="1"/>
              <a:t>reagirati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povratne</a:t>
            </a:r>
            <a:r>
              <a:rPr lang="en-US" dirty="0"/>
              <a:t> </a:t>
            </a:r>
            <a:r>
              <a:rPr lang="en-US" dirty="0" err="1"/>
              <a:t>informacije</a:t>
            </a:r>
            <a:r>
              <a:rPr lang="en-US" dirty="0"/>
              <a:t> od </a:t>
            </a:r>
            <a:r>
              <a:rPr lang="en-US" dirty="0" err="1"/>
              <a:t>vršnjaka</a:t>
            </a:r>
            <a:r>
              <a:rPr lang="en-US" dirty="0"/>
              <a:t> </a:t>
            </a:r>
            <a:r>
              <a:rPr lang="en-US" dirty="0" err="1"/>
              <a:t>nego</a:t>
            </a:r>
            <a:r>
              <a:rPr lang="en-US" dirty="0"/>
              <a:t> od </a:t>
            </a:r>
            <a:r>
              <a:rPr lang="en-US" dirty="0" err="1"/>
              <a:t>učitelja</a:t>
            </a:r>
            <a:r>
              <a:rPr lang="en-US" dirty="0"/>
              <a:t>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err="1"/>
              <a:t>Što</a:t>
            </a:r>
            <a:r>
              <a:rPr lang="en-US" dirty="0"/>
              <a:t> </a:t>
            </a:r>
            <a:r>
              <a:rPr lang="en-US" dirty="0" err="1"/>
              <a:t>recenzenti</a:t>
            </a:r>
            <a:r>
              <a:rPr lang="en-US" dirty="0"/>
              <a:t> (oni koji </a:t>
            </a:r>
            <a:r>
              <a:rPr lang="en-US" dirty="0" err="1"/>
              <a:t>daju</a:t>
            </a:r>
            <a:r>
              <a:rPr lang="en-US" dirty="0"/>
              <a:t> </a:t>
            </a:r>
            <a:r>
              <a:rPr lang="en-US" dirty="0" err="1"/>
              <a:t>povratne</a:t>
            </a:r>
            <a:r>
              <a:rPr lang="en-US" dirty="0"/>
              <a:t> </a:t>
            </a:r>
            <a:r>
              <a:rPr lang="en-US" dirty="0" err="1"/>
              <a:t>informacije</a:t>
            </a:r>
            <a:r>
              <a:rPr lang="en-US" dirty="0"/>
              <a:t>) </a:t>
            </a:r>
            <a:r>
              <a:rPr lang="en-US" dirty="0" err="1"/>
              <a:t>dobivaju</a:t>
            </a:r>
            <a:r>
              <a:rPr lang="en-US" dirty="0"/>
              <a:t> </a:t>
            </a:r>
            <a:r>
              <a:rPr lang="en-US" dirty="0" err="1"/>
              <a:t>kada</a:t>
            </a:r>
            <a:r>
              <a:rPr lang="en-US" dirty="0"/>
              <a:t> </a:t>
            </a:r>
            <a:r>
              <a:rPr lang="en-US" dirty="0" err="1"/>
              <a:t>komentiraju</a:t>
            </a:r>
            <a:r>
              <a:rPr lang="en-US" dirty="0"/>
              <a:t> rad </a:t>
            </a:r>
            <a:r>
              <a:rPr lang="en-US" dirty="0" err="1"/>
              <a:t>svojih</a:t>
            </a:r>
            <a:r>
              <a:rPr lang="en-US" dirty="0"/>
              <a:t> </a:t>
            </a:r>
            <a:r>
              <a:rPr lang="en-US" dirty="0" err="1"/>
              <a:t>kolega</a:t>
            </a:r>
            <a:r>
              <a:rPr lang="en-US" dirty="0"/>
              <a:t>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err="1"/>
              <a:t>Možete</a:t>
            </a:r>
            <a:r>
              <a:rPr lang="en-US" dirty="0"/>
              <a:t> li se </a:t>
            </a:r>
            <a:r>
              <a:rPr lang="en-US" dirty="0" err="1"/>
              <a:t>sjetiti</a:t>
            </a:r>
            <a:r>
              <a:rPr lang="en-US" dirty="0"/>
              <a:t> </a:t>
            </a:r>
            <a:r>
              <a:rPr lang="en-US" dirty="0" err="1"/>
              <a:t>situacije</a:t>
            </a:r>
            <a:r>
              <a:rPr lang="en-US" dirty="0"/>
              <a:t> </a:t>
            </a:r>
            <a:r>
              <a:rPr lang="en-US" dirty="0" err="1"/>
              <a:t>kada</a:t>
            </a:r>
            <a:r>
              <a:rPr lang="en-US" dirty="0"/>
              <a:t> </a:t>
            </a:r>
            <a:r>
              <a:rPr lang="en-US" dirty="0" err="1"/>
              <a:t>vam</a:t>
            </a:r>
            <a:r>
              <a:rPr lang="en-US" dirty="0"/>
              <a:t> je </a:t>
            </a:r>
            <a:r>
              <a:rPr lang="en-US" dirty="0" err="1"/>
              <a:t>pregled</a:t>
            </a:r>
            <a:r>
              <a:rPr lang="en-US" dirty="0"/>
              <a:t> </a:t>
            </a:r>
            <a:r>
              <a:rPr lang="en-US" dirty="0" err="1"/>
              <a:t>tuđeg</a:t>
            </a:r>
            <a:r>
              <a:rPr lang="en-US" dirty="0"/>
              <a:t> rada </a:t>
            </a:r>
            <a:r>
              <a:rPr lang="en-US" dirty="0" err="1"/>
              <a:t>pomogao</a:t>
            </a:r>
            <a:r>
              <a:rPr lang="en-US" dirty="0"/>
              <a:t> da </a:t>
            </a:r>
            <a:r>
              <a:rPr lang="en-US" dirty="0" err="1"/>
              <a:t>razmislite</a:t>
            </a:r>
            <a:r>
              <a:rPr lang="en-US" dirty="0"/>
              <a:t> o </a:t>
            </a:r>
            <a:r>
              <a:rPr lang="en-US" dirty="0" err="1"/>
              <a:t>vlastitom</a:t>
            </a:r>
            <a:r>
              <a:rPr lang="en-US" dirty="0"/>
              <a:t>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Jeste li </a:t>
            </a:r>
            <a:r>
              <a:rPr lang="en-US" dirty="0" err="1"/>
              <a:t>primijetili</a:t>
            </a:r>
            <a:r>
              <a:rPr lang="en-US" dirty="0"/>
              <a:t> da </a:t>
            </a:r>
            <a:r>
              <a:rPr lang="en-US" dirty="0" err="1"/>
              <a:t>vršnjačk</a:t>
            </a:r>
            <a:r>
              <a:rPr lang="hr-HR" dirty="0"/>
              <a:t>o vrednovanje</a:t>
            </a:r>
            <a:r>
              <a:rPr lang="en-US" dirty="0"/>
              <a:t> </a:t>
            </a:r>
            <a:r>
              <a:rPr lang="en-US" dirty="0" err="1"/>
              <a:t>potiče</a:t>
            </a:r>
            <a:r>
              <a:rPr lang="en-US" dirty="0"/>
              <a:t> </a:t>
            </a:r>
            <a:r>
              <a:rPr lang="en-US" dirty="0" err="1"/>
              <a:t>veću</a:t>
            </a:r>
            <a:r>
              <a:rPr lang="en-US" dirty="0"/>
              <a:t> </a:t>
            </a:r>
            <a:r>
              <a:rPr lang="en-US" dirty="0" err="1"/>
              <a:t>suradnju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razgovor</a:t>
            </a:r>
            <a:r>
              <a:rPr lang="en-US" dirty="0"/>
              <a:t> </a:t>
            </a:r>
            <a:r>
              <a:rPr lang="en-US" dirty="0" err="1"/>
              <a:t>među</a:t>
            </a:r>
            <a:r>
              <a:rPr lang="en-US" dirty="0"/>
              <a:t> </a:t>
            </a:r>
            <a:r>
              <a:rPr lang="en-US" dirty="0" err="1"/>
              <a:t>učenicima</a:t>
            </a:r>
            <a:r>
              <a:rPr lang="en-US" dirty="0"/>
              <a:t>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Kako </a:t>
            </a:r>
            <a:r>
              <a:rPr lang="en-US" dirty="0" err="1"/>
              <a:t>vršnjačk</a:t>
            </a:r>
            <a:r>
              <a:rPr lang="hr-HR" dirty="0"/>
              <a:t>o vrednovanje</a:t>
            </a:r>
            <a:r>
              <a:rPr lang="en-US" dirty="0"/>
              <a:t> </a:t>
            </a:r>
            <a:r>
              <a:rPr lang="en-US" dirty="0" err="1"/>
              <a:t>može</a:t>
            </a:r>
            <a:r>
              <a:rPr lang="en-US" dirty="0"/>
              <a:t> </a:t>
            </a:r>
            <a:r>
              <a:rPr lang="en-US" dirty="0" err="1"/>
              <a:t>potaknuti</a:t>
            </a:r>
            <a:r>
              <a:rPr lang="en-US" dirty="0"/>
              <a:t> </a:t>
            </a:r>
            <a:r>
              <a:rPr lang="en-US" dirty="0" err="1"/>
              <a:t>angažman</a:t>
            </a:r>
            <a:r>
              <a:rPr lang="en-US" dirty="0"/>
              <a:t>, </a:t>
            </a:r>
            <a:r>
              <a:rPr lang="en-US" dirty="0" err="1"/>
              <a:t>kritičko</a:t>
            </a:r>
            <a:r>
              <a:rPr lang="en-US" dirty="0"/>
              <a:t> </a:t>
            </a:r>
            <a:r>
              <a:rPr lang="en-US" dirty="0" err="1"/>
              <a:t>razmišljanje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suradnju</a:t>
            </a:r>
            <a:r>
              <a:rPr lang="en-US" dirty="0"/>
              <a:t>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err="1"/>
              <a:t>Što</a:t>
            </a:r>
            <a:r>
              <a:rPr lang="en-US" dirty="0"/>
              <a:t> se </a:t>
            </a:r>
            <a:r>
              <a:rPr lang="en-US" dirty="0" err="1"/>
              <a:t>događa</a:t>
            </a:r>
            <a:r>
              <a:rPr lang="en-US" dirty="0"/>
              <a:t> s </a:t>
            </a:r>
            <a:r>
              <a:rPr lang="en-US" dirty="0" err="1"/>
              <a:t>vašom</a:t>
            </a:r>
            <a:r>
              <a:rPr lang="en-US" dirty="0"/>
              <a:t> </a:t>
            </a:r>
            <a:r>
              <a:rPr lang="en-US" dirty="0" err="1"/>
              <a:t>ulogom</a:t>
            </a:r>
            <a:r>
              <a:rPr lang="en-US" dirty="0"/>
              <a:t> </a:t>
            </a:r>
            <a:r>
              <a:rPr lang="en-US" dirty="0" err="1"/>
              <a:t>učitelja</a:t>
            </a:r>
            <a:r>
              <a:rPr lang="en-US" dirty="0"/>
              <a:t> </a:t>
            </a:r>
            <a:r>
              <a:rPr lang="en-US" dirty="0" err="1"/>
              <a:t>kada</a:t>
            </a:r>
            <a:r>
              <a:rPr lang="en-US" dirty="0"/>
              <a:t> </a:t>
            </a:r>
            <a:r>
              <a:rPr lang="en-US" dirty="0" err="1"/>
              <a:t>učenici</a:t>
            </a:r>
            <a:r>
              <a:rPr lang="en-US" dirty="0"/>
              <a:t> </a:t>
            </a:r>
            <a:r>
              <a:rPr lang="en-US" dirty="0" err="1"/>
              <a:t>počnu</a:t>
            </a:r>
            <a:r>
              <a:rPr lang="en-US" dirty="0"/>
              <a:t> </a:t>
            </a:r>
            <a:r>
              <a:rPr lang="en-US" dirty="0" err="1"/>
              <a:t>davati</a:t>
            </a:r>
            <a:r>
              <a:rPr lang="en-US" dirty="0"/>
              <a:t> </a:t>
            </a:r>
            <a:r>
              <a:rPr lang="en-US" dirty="0" err="1"/>
              <a:t>jedni</a:t>
            </a:r>
            <a:r>
              <a:rPr lang="en-US" dirty="0"/>
              <a:t> </a:t>
            </a:r>
            <a:r>
              <a:rPr lang="en-US" dirty="0" err="1"/>
              <a:t>drugima</a:t>
            </a:r>
            <a:r>
              <a:rPr lang="en-US" dirty="0"/>
              <a:t> </a:t>
            </a:r>
            <a:r>
              <a:rPr lang="en-US" dirty="0" err="1"/>
              <a:t>smislene</a:t>
            </a:r>
            <a:r>
              <a:rPr lang="en-US" dirty="0"/>
              <a:t> </a:t>
            </a:r>
            <a:r>
              <a:rPr lang="en-US" dirty="0" err="1"/>
              <a:t>povratne</a:t>
            </a:r>
            <a:r>
              <a:rPr lang="en-US" dirty="0"/>
              <a:t> </a:t>
            </a:r>
            <a:r>
              <a:rPr lang="en-US" dirty="0" err="1"/>
              <a:t>informacije</a:t>
            </a:r>
            <a:r>
              <a:rPr lang="en-US" dirty="0"/>
              <a:t>? (</a:t>
            </a:r>
            <a:r>
              <a:rPr lang="en-US" dirty="0" err="1"/>
              <a:t>Naglasite</a:t>
            </a:r>
            <a:r>
              <a:rPr lang="en-US" dirty="0"/>
              <a:t> </a:t>
            </a:r>
            <a:r>
              <a:rPr lang="en-US" dirty="0" err="1"/>
              <a:t>pomak</a:t>
            </a:r>
            <a:r>
              <a:rPr lang="en-US" dirty="0"/>
              <a:t> </a:t>
            </a:r>
            <a:r>
              <a:rPr lang="en-US" dirty="0" err="1"/>
              <a:t>uloga</a:t>
            </a:r>
            <a:r>
              <a:rPr lang="en-US" dirty="0"/>
              <a:t> </a:t>
            </a:r>
            <a:r>
              <a:rPr lang="en-US" dirty="0" err="1"/>
              <a:t>prema</a:t>
            </a:r>
            <a:r>
              <a:rPr lang="en-US" dirty="0"/>
              <a:t> </a:t>
            </a:r>
            <a:r>
              <a:rPr lang="en-US" dirty="0" err="1"/>
              <a:t>coachu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facilitatoru</a:t>
            </a:r>
            <a:r>
              <a:rPr lang="en-US" dirty="0"/>
              <a:t>.)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endParaRPr lang="hr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rPr lang="hr" dirty="0"/>
              <a:t>Prikupite nekoliko odgovora i potaknite raspravu.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49" name="Google Shape;149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hr" dirty="0"/>
              <a:t>Nakon gore navedene vježbe, učitelji bi trebali međusobno razgovarati o svim uočenim snagama/slabostima.</a:t>
            </a:r>
            <a:endParaRPr dirty="0"/>
          </a:p>
        </p:txBody>
      </p:sp>
      <p:sp>
        <p:nvSpPr>
          <p:cNvPr id="157" name="Google Shape;157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6" name="Google Shape;166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endParaRPr/>
          </a:p>
        </p:txBody>
      </p:sp>
      <p:sp>
        <p:nvSpPr>
          <p:cNvPr id="167" name="Google Shape;167;p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35661765773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3" name="Google Shape;173;g3566176577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3566176535c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8" name="Google Shape;88;g3566176535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4" name="Google Shape;9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357dc52a0f6_0_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g357dc52a0f6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hr"/>
              <a:t>Objasnite polaznicima što je samoprocjena</a:t>
            </a:r>
            <a:endParaRPr/>
          </a:p>
        </p:txBody>
      </p:sp>
      <p:sp>
        <p:nvSpPr>
          <p:cNvPr id="108" name="Google Shape;10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6" name="Google Shape;11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b="1" dirty="0" err="1"/>
              <a:t>Kroz</a:t>
            </a:r>
            <a:r>
              <a:rPr lang="en-US" b="1" dirty="0"/>
              <a:t> </a:t>
            </a:r>
            <a:r>
              <a:rPr lang="en-US" b="1" dirty="0" err="1"/>
              <a:t>samoprocjenu</a:t>
            </a:r>
            <a:r>
              <a:rPr lang="en-US" b="1" dirty="0"/>
              <a:t> </a:t>
            </a:r>
            <a:r>
              <a:rPr lang="en-US" b="1" dirty="0" err="1"/>
              <a:t>možete</a:t>
            </a:r>
            <a:r>
              <a:rPr lang="en-US" b="1" dirty="0"/>
              <a:t> </a:t>
            </a:r>
            <a:r>
              <a:rPr lang="en-US" b="1" dirty="0" err="1"/>
              <a:t>prepoznati</a:t>
            </a:r>
            <a:r>
              <a:rPr lang="en-US" b="1" dirty="0"/>
              <a:t> </a:t>
            </a:r>
            <a:r>
              <a:rPr lang="en-US" b="1" dirty="0" err="1"/>
              <a:t>svoje</a:t>
            </a:r>
            <a:r>
              <a:rPr lang="en-US" b="1" dirty="0"/>
              <a:t> </a:t>
            </a:r>
            <a:r>
              <a:rPr lang="en-US" b="1" dirty="0" err="1"/>
              <a:t>snage</a:t>
            </a:r>
            <a:r>
              <a:rPr lang="en-US" b="1" dirty="0"/>
              <a:t> </a:t>
            </a:r>
            <a:r>
              <a:rPr lang="en-US" b="1" dirty="0" err="1"/>
              <a:t>i</a:t>
            </a:r>
            <a:r>
              <a:rPr lang="en-US" b="1" dirty="0"/>
              <a:t> </a:t>
            </a:r>
            <a:r>
              <a:rPr lang="en-US" b="1" dirty="0" err="1"/>
              <a:t>slabosti</a:t>
            </a:r>
            <a:r>
              <a:rPr lang="en-US" b="1" dirty="0"/>
              <a:t>, </a:t>
            </a:r>
            <a:r>
              <a:rPr lang="en-US" b="1" dirty="0" err="1"/>
              <a:t>te</a:t>
            </a:r>
            <a:r>
              <a:rPr lang="en-US" b="1" dirty="0"/>
              <a:t> </a:t>
            </a:r>
            <a:r>
              <a:rPr lang="en-US" b="1" dirty="0" err="1"/>
              <a:t>na</a:t>
            </a:r>
            <a:r>
              <a:rPr lang="en-US" b="1" dirty="0"/>
              <a:t> taj </a:t>
            </a:r>
            <a:r>
              <a:rPr lang="en-US" b="1" dirty="0" err="1"/>
              <a:t>način</a:t>
            </a:r>
            <a:r>
              <a:rPr lang="en-US" b="1" dirty="0"/>
              <a:t> </a:t>
            </a:r>
            <a:r>
              <a:rPr lang="en-US" b="1" dirty="0" err="1"/>
              <a:t>razvijati</a:t>
            </a:r>
            <a:r>
              <a:rPr lang="en-US" b="1" dirty="0"/>
              <a:t> </a:t>
            </a:r>
            <a:r>
              <a:rPr lang="en-US" b="1" dirty="0" err="1"/>
              <a:t>kritičko</a:t>
            </a:r>
            <a:r>
              <a:rPr lang="en-US" b="1" dirty="0"/>
              <a:t> </a:t>
            </a:r>
            <a:r>
              <a:rPr lang="en-US" b="1" dirty="0" err="1"/>
              <a:t>razmišljanje</a:t>
            </a:r>
            <a:r>
              <a:rPr lang="en-US" b="1" dirty="0"/>
              <a:t> </a:t>
            </a:r>
            <a:r>
              <a:rPr lang="en-US" b="1" dirty="0" err="1"/>
              <a:t>propitivanjem</a:t>
            </a:r>
            <a:r>
              <a:rPr lang="en-US" b="1" dirty="0"/>
              <a:t> </a:t>
            </a:r>
            <a:r>
              <a:rPr lang="en-US" b="1" dirty="0" err="1"/>
              <a:t>sebe</a:t>
            </a:r>
            <a:r>
              <a:rPr lang="en-US" b="1" dirty="0"/>
              <a:t> </a:t>
            </a:r>
            <a:r>
              <a:rPr lang="en-US" b="1" dirty="0" err="1"/>
              <a:t>i</a:t>
            </a:r>
            <a:r>
              <a:rPr lang="en-US" b="1" dirty="0"/>
              <a:t> </a:t>
            </a:r>
            <a:r>
              <a:rPr lang="en-US" b="1" dirty="0" err="1"/>
              <a:t>vlastitog</a:t>
            </a:r>
            <a:r>
              <a:rPr lang="en-US" b="1" dirty="0"/>
              <a:t> </a:t>
            </a:r>
            <a:r>
              <a:rPr lang="en-US" b="1" dirty="0" err="1"/>
              <a:t>znanja</a:t>
            </a:r>
            <a:r>
              <a:rPr lang="en-US" b="1" dirty="0"/>
              <a:t> o </a:t>
            </a:r>
            <a:r>
              <a:rPr lang="en-US" b="1" dirty="0" err="1"/>
              <a:t>određenoj</a:t>
            </a:r>
            <a:r>
              <a:rPr lang="en-US" b="1" dirty="0"/>
              <a:t> </a:t>
            </a:r>
            <a:r>
              <a:rPr lang="en-US" b="1" dirty="0" err="1"/>
              <a:t>temi</a:t>
            </a:r>
            <a:r>
              <a:rPr lang="en-US" b="1" dirty="0"/>
              <a:t>.</a:t>
            </a:r>
            <a:br>
              <a:rPr lang="en-US" dirty="0"/>
            </a:br>
            <a:r>
              <a:rPr lang="en-US" dirty="0" err="1"/>
              <a:t>Istovremeno</a:t>
            </a:r>
            <a:r>
              <a:rPr lang="en-US" dirty="0"/>
              <a:t>, </a:t>
            </a:r>
            <a:r>
              <a:rPr lang="en-US" dirty="0" err="1"/>
              <a:t>samoprocjena</a:t>
            </a:r>
            <a:r>
              <a:rPr lang="en-US" dirty="0"/>
              <a:t> </a:t>
            </a:r>
            <a:r>
              <a:rPr lang="en-US" dirty="0" err="1"/>
              <a:t>može</a:t>
            </a:r>
            <a:r>
              <a:rPr lang="en-US" dirty="0"/>
              <a:t> </a:t>
            </a:r>
            <a:r>
              <a:rPr lang="en-US" dirty="0" err="1"/>
              <a:t>poboljšati</a:t>
            </a:r>
            <a:r>
              <a:rPr lang="en-US" dirty="0"/>
              <a:t> </a:t>
            </a:r>
            <a:r>
              <a:rPr lang="en-US" dirty="0" err="1"/>
              <a:t>vaše</a:t>
            </a:r>
            <a:r>
              <a:rPr lang="en-US" dirty="0"/>
              <a:t> </a:t>
            </a:r>
            <a:r>
              <a:rPr lang="en-US" dirty="0" err="1"/>
              <a:t>vještine</a:t>
            </a:r>
            <a:r>
              <a:rPr lang="en-US" dirty="0"/>
              <a:t> </a:t>
            </a:r>
            <a:r>
              <a:rPr lang="en-US" dirty="0" err="1"/>
              <a:t>rješavanja</a:t>
            </a:r>
            <a:r>
              <a:rPr lang="en-US" dirty="0"/>
              <a:t> </a:t>
            </a:r>
            <a:r>
              <a:rPr lang="en-US" dirty="0" err="1"/>
              <a:t>problema</a:t>
            </a:r>
            <a:r>
              <a:rPr lang="en-US" dirty="0"/>
              <a:t> </a:t>
            </a:r>
            <a:r>
              <a:rPr lang="en-US" dirty="0" err="1"/>
              <a:t>jer</a:t>
            </a:r>
            <a:r>
              <a:rPr lang="en-US" dirty="0"/>
              <a:t> </a:t>
            </a:r>
            <a:r>
              <a:rPr lang="en-US" dirty="0" err="1"/>
              <a:t>pomaže</a:t>
            </a:r>
            <a:r>
              <a:rPr lang="en-US" dirty="0"/>
              <a:t> da </a:t>
            </a:r>
            <a:r>
              <a:rPr lang="en-US" dirty="0" err="1"/>
              <a:t>shvatite</a:t>
            </a:r>
            <a:r>
              <a:rPr lang="en-US" dirty="0"/>
              <a:t> </a:t>
            </a:r>
            <a:r>
              <a:rPr lang="en-US" dirty="0" err="1"/>
              <a:t>kako</a:t>
            </a:r>
            <a:r>
              <a:rPr lang="en-US" dirty="0"/>
              <a:t> </a:t>
            </a:r>
            <a:r>
              <a:rPr lang="en-US" dirty="0" err="1"/>
              <a:t>napredovati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pristupiti</a:t>
            </a:r>
            <a:r>
              <a:rPr lang="en-US" dirty="0"/>
              <a:t> </a:t>
            </a:r>
            <a:r>
              <a:rPr lang="en-US" dirty="0" err="1"/>
              <a:t>izazovima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temelju</a:t>
            </a:r>
            <a:r>
              <a:rPr lang="en-US" dirty="0"/>
              <a:t> </a:t>
            </a:r>
            <a:r>
              <a:rPr lang="en-US" dirty="0" err="1"/>
              <a:t>vlastitih</a:t>
            </a:r>
            <a:r>
              <a:rPr lang="en-US" dirty="0"/>
              <a:t> </a:t>
            </a:r>
            <a:r>
              <a:rPr lang="en-US" dirty="0" err="1"/>
              <a:t>sposobnosti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Na </a:t>
            </a:r>
            <a:r>
              <a:rPr lang="en-US" dirty="0" err="1"/>
              <a:t>kraju</a:t>
            </a:r>
            <a:r>
              <a:rPr lang="en-US" dirty="0"/>
              <a:t>, </a:t>
            </a:r>
            <a:r>
              <a:rPr lang="en-US" dirty="0" err="1"/>
              <a:t>samoprocjena</a:t>
            </a:r>
            <a:r>
              <a:rPr lang="en-US" dirty="0"/>
              <a:t> </a:t>
            </a:r>
            <a:r>
              <a:rPr lang="en-US" dirty="0" err="1"/>
              <a:t>potiče</a:t>
            </a:r>
            <a:r>
              <a:rPr lang="en-US" dirty="0"/>
              <a:t> </a:t>
            </a:r>
            <a:r>
              <a:rPr lang="en-US" b="1" dirty="0" err="1"/>
              <a:t>samostalno</a:t>
            </a:r>
            <a:r>
              <a:rPr lang="en-US" b="1" dirty="0"/>
              <a:t> </a:t>
            </a:r>
            <a:r>
              <a:rPr lang="en-US" b="1" dirty="0" err="1"/>
              <a:t>učenje</a:t>
            </a:r>
            <a:r>
              <a:rPr lang="en-US" dirty="0"/>
              <a:t>, </a:t>
            </a:r>
            <a:r>
              <a:rPr lang="en-US" dirty="0" err="1"/>
              <a:t>osnažujući</a:t>
            </a:r>
            <a:r>
              <a:rPr lang="en-US" dirty="0"/>
              <a:t> vas da </a:t>
            </a:r>
            <a:r>
              <a:rPr lang="en-US" dirty="0" err="1"/>
              <a:t>preuzmete</a:t>
            </a:r>
            <a:r>
              <a:rPr lang="en-US" dirty="0"/>
              <a:t> </a:t>
            </a:r>
            <a:r>
              <a:rPr lang="en-US" dirty="0" err="1"/>
              <a:t>odgovornost</a:t>
            </a:r>
            <a:r>
              <a:rPr lang="en-US" dirty="0"/>
              <a:t> za </a:t>
            </a:r>
            <a:r>
              <a:rPr lang="en-US" dirty="0" err="1"/>
              <a:t>vlastiti</a:t>
            </a:r>
            <a:r>
              <a:rPr lang="en-US" dirty="0"/>
              <a:t> </a:t>
            </a:r>
            <a:r>
              <a:rPr lang="en-US" dirty="0" err="1"/>
              <a:t>razvoj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aktivno</a:t>
            </a:r>
            <a:r>
              <a:rPr lang="en-US" dirty="0"/>
              <a:t> </a:t>
            </a:r>
            <a:r>
              <a:rPr lang="en-US" dirty="0" err="1"/>
              <a:t>tražite</a:t>
            </a:r>
            <a:r>
              <a:rPr lang="en-US" dirty="0"/>
              <a:t> ono </a:t>
            </a:r>
            <a:r>
              <a:rPr lang="en-US" dirty="0" err="1"/>
              <a:t>što</a:t>
            </a:r>
            <a:r>
              <a:rPr lang="en-US" dirty="0"/>
              <a:t> </a:t>
            </a:r>
            <a:r>
              <a:rPr lang="en-US" dirty="0" err="1"/>
              <a:t>vam</a:t>
            </a:r>
            <a:r>
              <a:rPr lang="en-US" dirty="0"/>
              <a:t> je </a:t>
            </a:r>
            <a:r>
              <a:rPr lang="en-US" dirty="0" err="1"/>
              <a:t>potrebno</a:t>
            </a:r>
            <a:r>
              <a:rPr lang="en-US" dirty="0"/>
              <a:t> za </a:t>
            </a:r>
            <a:r>
              <a:rPr lang="en-US" dirty="0" err="1"/>
              <a:t>učinkovito</a:t>
            </a:r>
            <a:r>
              <a:rPr lang="en-US" dirty="0"/>
              <a:t> </a:t>
            </a:r>
            <a:r>
              <a:rPr lang="en-US" dirty="0" err="1"/>
              <a:t>učenje</a:t>
            </a:r>
            <a:r>
              <a:rPr lang="en-US" dirty="0"/>
              <a:t>.</a:t>
            </a:r>
            <a:endParaRPr dirty="0"/>
          </a:p>
        </p:txBody>
      </p:sp>
      <p:sp>
        <p:nvSpPr>
          <p:cNvPr id="123" name="Google Shape;12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b="0" dirty="0" err="1"/>
              <a:t>Podijelite</a:t>
            </a:r>
            <a:r>
              <a:rPr lang="en-US" b="0" dirty="0"/>
              <a:t> </a:t>
            </a:r>
            <a:r>
              <a:rPr lang="en-US" b="0" dirty="0" err="1"/>
              <a:t>sudionike</a:t>
            </a:r>
            <a:r>
              <a:rPr lang="en-US" b="0" dirty="0"/>
              <a:t> u </a:t>
            </a:r>
            <a:r>
              <a:rPr lang="en-US" b="0" dirty="0" err="1"/>
              <a:t>grupe</a:t>
            </a:r>
            <a:r>
              <a:rPr lang="en-US" b="0" dirty="0"/>
              <a:t> (</a:t>
            </a:r>
            <a:r>
              <a:rPr lang="en-US" b="0" dirty="0" err="1"/>
              <a:t>otprilike</a:t>
            </a:r>
            <a:r>
              <a:rPr lang="en-US" b="0" dirty="0"/>
              <a:t> 4 </a:t>
            </a:r>
            <a:r>
              <a:rPr lang="en-US" b="0" dirty="0" err="1"/>
              <a:t>sudionika</a:t>
            </a:r>
            <a:r>
              <a:rPr lang="en-US" b="0" dirty="0"/>
              <a:t> po </a:t>
            </a:r>
            <a:r>
              <a:rPr lang="en-US" b="0" dirty="0" err="1"/>
              <a:t>grupi</a:t>
            </a:r>
            <a:r>
              <a:rPr lang="en-US" b="0" dirty="0"/>
              <a:t>).</a:t>
            </a:r>
          </a:p>
          <a:p>
            <a:r>
              <a:rPr lang="en-US" b="0" dirty="0" err="1"/>
              <a:t>Svaki</a:t>
            </a:r>
            <a:r>
              <a:rPr lang="en-US" b="0" dirty="0"/>
              <a:t> </a:t>
            </a:r>
            <a:r>
              <a:rPr lang="en-US" b="0" dirty="0" err="1"/>
              <a:t>učitelj</a:t>
            </a:r>
            <a:r>
              <a:rPr lang="en-US" b="0" dirty="0"/>
              <a:t> </a:t>
            </a:r>
            <a:r>
              <a:rPr lang="en-US" b="0" dirty="0" err="1"/>
              <a:t>treba</a:t>
            </a:r>
            <a:r>
              <a:rPr lang="en-US" b="0" dirty="0"/>
              <a:t> </a:t>
            </a:r>
            <a:r>
              <a:rPr lang="en-US" b="0" dirty="0" err="1"/>
              <a:t>pregledati</a:t>
            </a:r>
            <a:r>
              <a:rPr lang="en-US" b="0" dirty="0"/>
              <a:t> </a:t>
            </a:r>
            <a:r>
              <a:rPr lang="en-US" b="0" dirty="0" err="1"/>
              <a:t>alat</a:t>
            </a:r>
            <a:r>
              <a:rPr lang="en-US" b="0" dirty="0"/>
              <a:t> za </a:t>
            </a:r>
            <a:r>
              <a:rPr lang="en-US" b="0" dirty="0" err="1"/>
              <a:t>samoprocjenu</a:t>
            </a:r>
            <a:r>
              <a:rPr lang="en-US" b="0" dirty="0"/>
              <a:t> koji je </a:t>
            </a:r>
            <a:r>
              <a:rPr lang="en-US" b="0" dirty="0" err="1"/>
              <a:t>dostupan</a:t>
            </a:r>
            <a:r>
              <a:rPr lang="en-US" b="0" dirty="0"/>
              <a:t> </a:t>
            </a:r>
            <a:r>
              <a:rPr lang="en-US" b="0" dirty="0" err="1"/>
              <a:t>unutar</a:t>
            </a:r>
            <a:r>
              <a:rPr lang="en-US" b="0" dirty="0"/>
              <a:t> TINKER </a:t>
            </a:r>
            <a:r>
              <a:rPr lang="en-US" b="0" dirty="0" err="1"/>
              <a:t>okvira</a:t>
            </a:r>
            <a:r>
              <a:rPr lang="en-US" b="0" dirty="0"/>
              <a:t> </a:t>
            </a:r>
            <a:r>
              <a:rPr lang="en-US" b="0" dirty="0" err="1"/>
              <a:t>i</a:t>
            </a:r>
            <a:r>
              <a:rPr lang="en-US" b="0" dirty="0"/>
              <a:t> </a:t>
            </a:r>
            <a:r>
              <a:rPr lang="en-US" b="0" dirty="0" err="1"/>
              <a:t>ukratko</a:t>
            </a:r>
            <a:r>
              <a:rPr lang="en-US" b="0" dirty="0"/>
              <a:t> </a:t>
            </a:r>
            <a:r>
              <a:rPr lang="en-US" b="0" dirty="0" err="1"/>
              <a:t>predstaviti</a:t>
            </a:r>
            <a:r>
              <a:rPr lang="en-US" b="0" dirty="0"/>
              <a:t> </a:t>
            </a:r>
            <a:r>
              <a:rPr lang="en-US" b="0" dirty="0" err="1"/>
              <a:t>ostalima</a:t>
            </a:r>
            <a:r>
              <a:rPr lang="en-US" b="0" dirty="0"/>
              <a:t> </a:t>
            </a:r>
            <a:r>
              <a:rPr lang="en-US" b="0" dirty="0" err="1"/>
              <a:t>stavke</a:t>
            </a:r>
            <a:r>
              <a:rPr lang="en-US" b="0" dirty="0"/>
              <a:t> </a:t>
            </a:r>
            <a:r>
              <a:rPr lang="en-US" b="0" dirty="0" err="1"/>
              <a:t>koje</a:t>
            </a:r>
            <a:r>
              <a:rPr lang="en-US" b="0" dirty="0"/>
              <a:t> on </a:t>
            </a:r>
            <a:r>
              <a:rPr lang="en-US" b="0" dirty="0" err="1"/>
              <a:t>sadrži</a:t>
            </a:r>
            <a:r>
              <a:rPr lang="en-US" b="0" dirty="0"/>
              <a:t>.</a:t>
            </a:r>
          </a:p>
          <a:p>
            <a:r>
              <a:rPr lang="en-US" b="0" dirty="0" err="1"/>
              <a:t>Svaki</a:t>
            </a:r>
            <a:r>
              <a:rPr lang="en-US" b="0" dirty="0"/>
              <a:t> </a:t>
            </a:r>
            <a:r>
              <a:rPr lang="en-US" b="0" dirty="0" err="1"/>
              <a:t>učitelj</a:t>
            </a:r>
            <a:r>
              <a:rPr lang="en-US" b="0" dirty="0"/>
              <a:t> </a:t>
            </a:r>
            <a:r>
              <a:rPr lang="en-US" b="0" dirty="0" err="1"/>
              <a:t>zatim</a:t>
            </a:r>
            <a:r>
              <a:rPr lang="en-US" b="0" dirty="0"/>
              <a:t> </a:t>
            </a:r>
            <a:r>
              <a:rPr lang="en-US" b="0" dirty="0" err="1"/>
              <a:t>samostalno</a:t>
            </a:r>
            <a:r>
              <a:rPr lang="en-US" b="0" dirty="0"/>
              <a:t> </a:t>
            </a:r>
            <a:r>
              <a:rPr lang="en-US" b="0" dirty="0" err="1"/>
              <a:t>ispunjava</a:t>
            </a:r>
            <a:r>
              <a:rPr lang="en-US" b="0" dirty="0"/>
              <a:t> </a:t>
            </a:r>
            <a:r>
              <a:rPr lang="en-US" b="0" dirty="0" err="1"/>
              <a:t>alat</a:t>
            </a:r>
            <a:r>
              <a:rPr lang="en-US" b="0" dirty="0"/>
              <a:t> za </a:t>
            </a:r>
            <a:r>
              <a:rPr lang="en-US" b="0" dirty="0" err="1"/>
              <a:t>samoprocjenu</a:t>
            </a:r>
            <a:r>
              <a:rPr lang="en-US" b="0" dirty="0"/>
              <a:t>, </a:t>
            </a:r>
            <a:r>
              <a:rPr lang="en-US" b="0" dirty="0" err="1"/>
              <a:t>procjenjujući</a:t>
            </a:r>
            <a:r>
              <a:rPr lang="en-US" b="0" dirty="0"/>
              <a:t> </a:t>
            </a:r>
            <a:r>
              <a:rPr lang="en-US" b="0" dirty="0" err="1"/>
              <a:t>vlastitu</a:t>
            </a:r>
            <a:r>
              <a:rPr lang="en-US" b="0" dirty="0"/>
              <a:t> </a:t>
            </a:r>
            <a:r>
              <a:rPr lang="en-US" b="0" dirty="0" err="1"/>
              <a:t>nastavnu</a:t>
            </a:r>
            <a:r>
              <a:rPr lang="en-US" b="0" dirty="0"/>
              <a:t> </a:t>
            </a:r>
            <a:r>
              <a:rPr lang="en-US" b="0" dirty="0" err="1"/>
              <a:t>praksu</a:t>
            </a:r>
            <a:r>
              <a:rPr lang="en-US" b="0" dirty="0"/>
              <a:t> u </a:t>
            </a:r>
            <a:r>
              <a:rPr lang="en-US" b="0" dirty="0" err="1"/>
              <a:t>odnosu</a:t>
            </a:r>
            <a:r>
              <a:rPr lang="en-US" b="0" dirty="0"/>
              <a:t> </a:t>
            </a:r>
            <a:r>
              <a:rPr lang="en-US" b="0" dirty="0" err="1"/>
              <a:t>na</a:t>
            </a:r>
            <a:r>
              <a:rPr lang="en-US" b="0" dirty="0"/>
              <a:t> </a:t>
            </a:r>
            <a:r>
              <a:rPr lang="en-US" b="0" dirty="0" err="1"/>
              <a:t>kriterije</a:t>
            </a:r>
            <a:r>
              <a:rPr lang="en-US" b="0" dirty="0"/>
              <a:t> TINKER </a:t>
            </a:r>
            <a:r>
              <a:rPr lang="en-US" b="0" dirty="0" err="1"/>
              <a:t>okvira</a:t>
            </a:r>
            <a:r>
              <a:rPr lang="en-US" b="0" dirty="0"/>
              <a:t>.</a:t>
            </a:r>
          </a:p>
          <a:p>
            <a:r>
              <a:rPr lang="en-US" b="0" dirty="0"/>
              <a:t>Na </a:t>
            </a:r>
            <a:r>
              <a:rPr lang="en-US" b="0" dirty="0" err="1"/>
              <a:t>temelju</a:t>
            </a:r>
            <a:r>
              <a:rPr lang="en-US" b="0" dirty="0"/>
              <a:t> </a:t>
            </a:r>
            <a:r>
              <a:rPr lang="en-US" b="0" dirty="0" err="1"/>
              <a:t>ispunjenog</a:t>
            </a:r>
            <a:r>
              <a:rPr lang="en-US" b="0" dirty="0"/>
              <a:t> </a:t>
            </a:r>
            <a:r>
              <a:rPr lang="en-US" b="0" dirty="0" err="1"/>
              <a:t>obrasca</a:t>
            </a:r>
            <a:r>
              <a:rPr lang="en-US" b="0" dirty="0"/>
              <a:t>, </a:t>
            </a:r>
            <a:r>
              <a:rPr lang="en-US" b="0" dirty="0" err="1"/>
              <a:t>učitelji</a:t>
            </a:r>
            <a:r>
              <a:rPr lang="en-US" b="0" dirty="0"/>
              <a:t> u </a:t>
            </a:r>
            <a:r>
              <a:rPr lang="en-US" b="0" dirty="0" err="1"/>
              <a:t>grupama</a:t>
            </a:r>
            <a:r>
              <a:rPr lang="en-US" b="0" dirty="0"/>
              <a:t> </a:t>
            </a:r>
            <a:r>
              <a:rPr lang="en-US" b="0" dirty="0" err="1"/>
              <a:t>raspravljaju</a:t>
            </a:r>
            <a:r>
              <a:rPr lang="en-US" b="0" dirty="0"/>
              <a:t> o </a:t>
            </a:r>
            <a:r>
              <a:rPr lang="en-US" b="0" dirty="0" err="1"/>
              <a:t>svojim</a:t>
            </a:r>
            <a:r>
              <a:rPr lang="en-US" b="0" dirty="0"/>
              <a:t> </a:t>
            </a:r>
            <a:r>
              <a:rPr lang="en-US" b="0" dirty="0" err="1"/>
              <a:t>snagama</a:t>
            </a:r>
            <a:r>
              <a:rPr lang="en-US" b="0" dirty="0"/>
              <a:t> </a:t>
            </a:r>
            <a:r>
              <a:rPr lang="en-US" b="0" dirty="0" err="1"/>
              <a:t>i</a:t>
            </a:r>
            <a:r>
              <a:rPr lang="en-US" b="0" dirty="0"/>
              <a:t> </a:t>
            </a:r>
            <a:r>
              <a:rPr lang="en-US" b="0" dirty="0" err="1"/>
              <a:t>slabostima</a:t>
            </a:r>
            <a:r>
              <a:rPr lang="en-US" b="0" dirty="0"/>
              <a:t>, </a:t>
            </a:r>
            <a:r>
              <a:rPr lang="en-US" b="0" dirty="0" err="1"/>
              <a:t>te</a:t>
            </a:r>
            <a:r>
              <a:rPr lang="en-US" b="0" dirty="0"/>
              <a:t> </a:t>
            </a:r>
            <a:r>
              <a:rPr lang="en-US" b="0" dirty="0" err="1"/>
              <a:t>pokušavaju</a:t>
            </a:r>
            <a:r>
              <a:rPr lang="en-US" b="0" dirty="0"/>
              <a:t> </a:t>
            </a:r>
            <a:r>
              <a:rPr lang="en-US" b="0" dirty="0" err="1"/>
              <a:t>zajedno</a:t>
            </a:r>
            <a:r>
              <a:rPr lang="en-US" b="0" dirty="0"/>
              <a:t> </a:t>
            </a:r>
            <a:r>
              <a:rPr lang="en-US" b="0" dirty="0" err="1"/>
              <a:t>prepoznati</a:t>
            </a:r>
            <a:r>
              <a:rPr lang="en-US" b="0" dirty="0"/>
              <a:t> </a:t>
            </a:r>
            <a:r>
              <a:rPr lang="en-US" b="0" dirty="0" err="1"/>
              <a:t>moguća</a:t>
            </a:r>
            <a:r>
              <a:rPr lang="en-US" b="0" dirty="0"/>
              <a:t> </a:t>
            </a:r>
            <a:r>
              <a:rPr lang="en-US" b="0" dirty="0" err="1"/>
              <a:t>rješenja</a:t>
            </a:r>
            <a:r>
              <a:rPr lang="en-US" b="0" dirty="0"/>
              <a:t> </a:t>
            </a:r>
            <a:r>
              <a:rPr lang="en-US" b="0" dirty="0" err="1"/>
              <a:t>ili</a:t>
            </a:r>
            <a:r>
              <a:rPr lang="en-US" b="0" dirty="0"/>
              <a:t> </a:t>
            </a:r>
            <a:r>
              <a:rPr lang="en-US" b="0" dirty="0" err="1"/>
              <a:t>prijedloge</a:t>
            </a:r>
            <a:r>
              <a:rPr lang="en-US" b="0" dirty="0"/>
              <a:t> za </a:t>
            </a:r>
            <a:r>
              <a:rPr lang="en-US" b="0" dirty="0" err="1"/>
              <a:t>unaprjeđenje</a:t>
            </a:r>
            <a:r>
              <a:rPr lang="en-US" b="0" dirty="0"/>
              <a:t>.</a:t>
            </a:r>
          </a:p>
          <a:p>
            <a:r>
              <a:rPr lang="en-US" b="0" dirty="0" err="1"/>
              <a:t>Nakon</a:t>
            </a:r>
            <a:r>
              <a:rPr lang="en-US" b="0" dirty="0"/>
              <a:t> </a:t>
            </a:r>
            <a:r>
              <a:rPr lang="en-US" b="0" dirty="0" err="1"/>
              <a:t>grupne</a:t>
            </a:r>
            <a:r>
              <a:rPr lang="en-US" b="0" dirty="0"/>
              <a:t> </a:t>
            </a:r>
            <a:r>
              <a:rPr lang="en-US" b="0" dirty="0" err="1"/>
              <a:t>rasprave</a:t>
            </a:r>
            <a:r>
              <a:rPr lang="en-US" b="0" dirty="0"/>
              <a:t>, </a:t>
            </a:r>
            <a:r>
              <a:rPr lang="en-US" b="0" dirty="0" err="1"/>
              <a:t>voditelj</a:t>
            </a:r>
            <a:r>
              <a:rPr lang="en-US" b="0" dirty="0"/>
              <a:t> </a:t>
            </a:r>
            <a:r>
              <a:rPr lang="en-US" b="0" dirty="0" err="1"/>
              <a:t>radionice</a:t>
            </a:r>
            <a:r>
              <a:rPr lang="en-US" b="0" dirty="0"/>
              <a:t> </a:t>
            </a:r>
            <a:r>
              <a:rPr lang="en-US" b="0" dirty="0" err="1"/>
              <a:t>razgovara</a:t>
            </a:r>
            <a:r>
              <a:rPr lang="en-US" b="0" dirty="0"/>
              <a:t> s </a:t>
            </a:r>
            <a:r>
              <a:rPr lang="en-US" b="0" dirty="0" err="1"/>
              <a:t>učiteljima</a:t>
            </a:r>
            <a:r>
              <a:rPr lang="en-US" b="0" dirty="0"/>
              <a:t> o </a:t>
            </a:r>
            <a:r>
              <a:rPr lang="en-US" b="0" dirty="0" err="1"/>
              <a:t>prepoznatim</a:t>
            </a:r>
            <a:r>
              <a:rPr lang="en-US" b="0" dirty="0"/>
              <a:t> </a:t>
            </a:r>
            <a:r>
              <a:rPr lang="en-US" b="0" dirty="0" err="1"/>
              <a:t>snagama</a:t>
            </a:r>
            <a:r>
              <a:rPr lang="en-US" b="0" dirty="0"/>
              <a:t> </a:t>
            </a:r>
            <a:r>
              <a:rPr lang="en-US" b="0" dirty="0" err="1"/>
              <a:t>i</a:t>
            </a:r>
            <a:r>
              <a:rPr lang="en-US" b="0" dirty="0"/>
              <a:t> </a:t>
            </a:r>
            <a:r>
              <a:rPr lang="en-US" b="0" dirty="0" err="1"/>
              <a:t>slabostima</a:t>
            </a:r>
            <a:r>
              <a:rPr lang="en-US" b="0" dirty="0"/>
              <a:t> </a:t>
            </a:r>
            <a:r>
              <a:rPr lang="en-US" b="0" dirty="0" err="1"/>
              <a:t>te</a:t>
            </a:r>
            <a:r>
              <a:rPr lang="en-US" b="0" dirty="0"/>
              <a:t> </a:t>
            </a:r>
            <a:r>
              <a:rPr lang="en-US" b="0" dirty="0" err="1"/>
              <a:t>im</a:t>
            </a:r>
            <a:r>
              <a:rPr lang="en-US" b="0" dirty="0"/>
              <a:t> </a:t>
            </a:r>
            <a:r>
              <a:rPr lang="en-US" b="0" dirty="0" err="1"/>
              <a:t>daje</a:t>
            </a:r>
            <a:r>
              <a:rPr lang="en-US" b="0" dirty="0"/>
              <a:t> </a:t>
            </a:r>
            <a:r>
              <a:rPr lang="en-US" b="0" dirty="0" err="1"/>
              <a:t>relevantne</a:t>
            </a:r>
            <a:r>
              <a:rPr lang="en-US" b="0" dirty="0"/>
              <a:t> </a:t>
            </a:r>
            <a:r>
              <a:rPr lang="en-US" b="0" dirty="0" err="1"/>
              <a:t>prijedloge</a:t>
            </a:r>
            <a:r>
              <a:rPr lang="en-US" b="0" dirty="0"/>
              <a:t> </a:t>
            </a:r>
            <a:r>
              <a:rPr lang="en-US" b="0" dirty="0" err="1"/>
              <a:t>i</a:t>
            </a:r>
            <a:r>
              <a:rPr lang="en-US" b="0" dirty="0"/>
              <a:t> </a:t>
            </a:r>
            <a:r>
              <a:rPr lang="en-US" b="0" dirty="0" err="1"/>
              <a:t>smjernice</a:t>
            </a:r>
            <a:r>
              <a:rPr lang="en-US" b="0" dirty="0"/>
              <a:t> za </a:t>
            </a:r>
            <a:r>
              <a:rPr lang="en-US" b="0" dirty="0" err="1"/>
              <a:t>daljnji</a:t>
            </a:r>
            <a:r>
              <a:rPr lang="en-US" b="0" dirty="0"/>
              <a:t> </a:t>
            </a:r>
            <a:r>
              <a:rPr lang="en-US" b="0" dirty="0" err="1"/>
              <a:t>razvoj</a:t>
            </a:r>
            <a:r>
              <a:rPr lang="en-US" b="0" dirty="0"/>
              <a:t>.</a:t>
            </a:r>
          </a:p>
        </p:txBody>
      </p:sp>
      <p:sp>
        <p:nvSpPr>
          <p:cNvPr id="132" name="Google Shape;132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sz="1100" b="1" dirty="0" err="1"/>
              <a:t>Vršnjačk</a:t>
            </a:r>
            <a:r>
              <a:rPr lang="hr-HR" sz="1100" b="1" dirty="0"/>
              <a:t>o vrednovanje</a:t>
            </a:r>
            <a:r>
              <a:rPr lang="en-US" sz="1100" b="1" dirty="0"/>
              <a:t> </a:t>
            </a:r>
            <a:r>
              <a:rPr lang="en-US" sz="1100" b="1" dirty="0" err="1"/>
              <a:t>kao</a:t>
            </a:r>
            <a:r>
              <a:rPr lang="en-US" sz="1100" b="1" dirty="0"/>
              <a:t> </a:t>
            </a:r>
            <a:r>
              <a:rPr lang="en-US" sz="1100" b="1" dirty="0" err="1"/>
              <a:t>alat</a:t>
            </a:r>
            <a:r>
              <a:rPr lang="en-US" sz="1100" b="1" dirty="0"/>
              <a:t> za </a:t>
            </a:r>
            <a:r>
              <a:rPr lang="hr-HR" sz="1100" b="1" dirty="0"/>
              <a:t>vrednovanje</a:t>
            </a:r>
            <a:endParaRPr lang="en-US" sz="1100" b="1" dirty="0"/>
          </a:p>
          <a:p>
            <a:pPr marL="400050" indent="-171450">
              <a:buFont typeface="Arial" panose="020B0604020202020204" pitchFamily="34" charset="0"/>
              <a:buChar char="•"/>
            </a:pPr>
            <a:r>
              <a:rPr lang="en-US" sz="1100" dirty="0"/>
              <a:t>U </a:t>
            </a:r>
            <a:r>
              <a:rPr lang="en-US" sz="1100" dirty="0" err="1"/>
              <a:t>nekim</a:t>
            </a:r>
            <a:r>
              <a:rPr lang="en-US" sz="1100" dirty="0"/>
              <a:t> </a:t>
            </a:r>
            <a:r>
              <a:rPr lang="en-US" sz="1100" dirty="0" err="1"/>
              <a:t>okruženjima</a:t>
            </a:r>
            <a:r>
              <a:rPr lang="en-US" sz="1100" dirty="0"/>
              <a:t>, </a:t>
            </a:r>
            <a:r>
              <a:rPr lang="en-US" sz="1100" dirty="0" err="1"/>
              <a:t>posebno</a:t>
            </a:r>
            <a:r>
              <a:rPr lang="en-US" sz="1100" dirty="0"/>
              <a:t> u </a:t>
            </a:r>
            <a:r>
              <a:rPr lang="en-US" sz="1100" dirty="0" err="1"/>
              <a:t>projektnoj</a:t>
            </a:r>
            <a:r>
              <a:rPr lang="en-US" sz="1100" dirty="0"/>
              <a:t> </a:t>
            </a:r>
            <a:r>
              <a:rPr lang="en-US" sz="1100" dirty="0" err="1"/>
              <a:t>nastavi</a:t>
            </a:r>
            <a:r>
              <a:rPr lang="en-US" sz="1100" dirty="0"/>
              <a:t> </a:t>
            </a:r>
            <a:r>
              <a:rPr lang="en-US" sz="1100" dirty="0" err="1"/>
              <a:t>ili</a:t>
            </a:r>
            <a:r>
              <a:rPr lang="en-US" sz="1100" dirty="0"/>
              <a:t> </a:t>
            </a:r>
            <a:r>
              <a:rPr lang="en-US" sz="1100" dirty="0" err="1"/>
              <a:t>grupnom</a:t>
            </a:r>
            <a:r>
              <a:rPr lang="en-US" sz="1100" dirty="0"/>
              <a:t> </a:t>
            </a:r>
            <a:r>
              <a:rPr lang="en-US" sz="1100" dirty="0" err="1"/>
              <a:t>radu</a:t>
            </a:r>
            <a:r>
              <a:rPr lang="en-US" sz="1100" dirty="0"/>
              <a:t>, </a:t>
            </a:r>
            <a:r>
              <a:rPr lang="en-US" sz="1100" dirty="0" err="1"/>
              <a:t>vršnjačko</a:t>
            </a:r>
            <a:r>
              <a:rPr lang="en-US" sz="1100" dirty="0"/>
              <a:t> </a:t>
            </a:r>
            <a:r>
              <a:rPr lang="hr-HR" sz="1100" dirty="0"/>
              <a:t>vrednovanje</a:t>
            </a:r>
            <a:r>
              <a:rPr lang="en-US" sz="1100" dirty="0"/>
              <a:t> </a:t>
            </a:r>
            <a:r>
              <a:rPr lang="en-US" sz="1100" dirty="0" err="1"/>
              <a:t>može</a:t>
            </a:r>
            <a:r>
              <a:rPr lang="en-US" sz="1100" dirty="0"/>
              <a:t> </a:t>
            </a:r>
            <a:r>
              <a:rPr lang="en-US" sz="1100" dirty="0" err="1"/>
              <a:t>doprinijeti</a:t>
            </a:r>
            <a:r>
              <a:rPr lang="en-US" sz="1100" dirty="0"/>
              <a:t> </a:t>
            </a:r>
            <a:r>
              <a:rPr lang="en-US" sz="1100" dirty="0" err="1"/>
              <a:t>konačnoj</a:t>
            </a:r>
            <a:r>
              <a:rPr lang="en-US" sz="1100" dirty="0"/>
              <a:t> </a:t>
            </a:r>
            <a:r>
              <a:rPr lang="hr-HR" sz="1100" dirty="0"/>
              <a:t>ostvarenoj </a:t>
            </a:r>
            <a:r>
              <a:rPr lang="en-US" sz="1100" dirty="0" err="1"/>
              <a:t>ocjeni</a:t>
            </a:r>
            <a:r>
              <a:rPr lang="en-US" sz="1100" dirty="0"/>
              <a:t>.</a:t>
            </a:r>
          </a:p>
          <a:p>
            <a:pPr marL="400050" indent="-171450">
              <a:buFont typeface="Arial" panose="020B0604020202020204" pitchFamily="34" charset="0"/>
              <a:buChar char="•"/>
            </a:pPr>
            <a:r>
              <a:rPr lang="hr-HR" sz="1100" dirty="0"/>
              <a:t>K</a:t>
            </a:r>
            <a:r>
              <a:rPr lang="en-US" sz="1100" dirty="0" err="1"/>
              <a:t>orisno</a:t>
            </a:r>
            <a:r>
              <a:rPr lang="en-US" sz="1100" dirty="0"/>
              <a:t> </a:t>
            </a:r>
            <a:r>
              <a:rPr lang="hr-HR" sz="1100" dirty="0"/>
              <a:t> je </a:t>
            </a:r>
            <a:r>
              <a:rPr lang="en-US" sz="1100" dirty="0"/>
              <a:t>za </a:t>
            </a:r>
            <a:r>
              <a:rPr lang="en-US" sz="1100" dirty="0" err="1"/>
              <a:t>procjenu</a:t>
            </a:r>
            <a:r>
              <a:rPr lang="en-US" sz="1100" dirty="0"/>
              <a:t> </a:t>
            </a:r>
            <a:r>
              <a:rPr lang="en-US" sz="1100" dirty="0" err="1"/>
              <a:t>individualnog</a:t>
            </a:r>
            <a:r>
              <a:rPr lang="en-US" sz="1100" dirty="0"/>
              <a:t> </a:t>
            </a:r>
            <a:r>
              <a:rPr lang="en-US" sz="1100" dirty="0" err="1"/>
              <a:t>doprinosa</a:t>
            </a:r>
            <a:r>
              <a:rPr lang="en-US" sz="1100" dirty="0"/>
              <a:t> u </a:t>
            </a:r>
            <a:r>
              <a:rPr lang="en-US" sz="1100" dirty="0" err="1"/>
              <a:t>grupnim</a:t>
            </a:r>
            <a:r>
              <a:rPr lang="en-US" sz="1100" dirty="0"/>
              <a:t> </a:t>
            </a:r>
            <a:r>
              <a:rPr lang="en-US" sz="1100" dirty="0" err="1"/>
              <a:t>zadacima</a:t>
            </a:r>
            <a:r>
              <a:rPr lang="en-US" sz="1100" dirty="0"/>
              <a:t> </a:t>
            </a:r>
            <a:r>
              <a:rPr lang="en-US" sz="1100" dirty="0" err="1"/>
              <a:t>ili</a:t>
            </a:r>
            <a:r>
              <a:rPr lang="en-US" sz="1100" dirty="0"/>
              <a:t> za </a:t>
            </a:r>
            <a:r>
              <a:rPr lang="en-US" sz="1100" dirty="0" err="1"/>
              <a:t>prikupljanje</a:t>
            </a:r>
            <a:r>
              <a:rPr lang="en-US" sz="1100" dirty="0"/>
              <a:t> </a:t>
            </a:r>
            <a:r>
              <a:rPr lang="en-US" sz="1100" dirty="0" err="1"/>
              <a:t>šireg</a:t>
            </a:r>
            <a:r>
              <a:rPr lang="en-US" sz="1100" dirty="0"/>
              <a:t> </a:t>
            </a:r>
            <a:r>
              <a:rPr lang="en-US" sz="1100" dirty="0" err="1"/>
              <a:t>spektra</a:t>
            </a:r>
            <a:r>
              <a:rPr lang="en-US" sz="1100" dirty="0"/>
              <a:t> </a:t>
            </a:r>
            <a:r>
              <a:rPr lang="en-US" sz="1100" dirty="0" err="1"/>
              <a:t>povratnih</a:t>
            </a:r>
            <a:r>
              <a:rPr lang="en-US" sz="1100" dirty="0"/>
              <a:t> </a:t>
            </a:r>
            <a:r>
              <a:rPr lang="en-US" sz="1100" dirty="0" err="1"/>
              <a:t>informacija</a:t>
            </a:r>
            <a:r>
              <a:rPr lang="en-US" sz="1100" dirty="0"/>
              <a:t> o </a:t>
            </a:r>
            <a:r>
              <a:rPr lang="en-US" sz="1100" dirty="0" err="1"/>
              <a:t>učeničkom</a:t>
            </a:r>
            <a:r>
              <a:rPr lang="en-US" sz="1100" dirty="0"/>
              <a:t> </a:t>
            </a:r>
            <a:r>
              <a:rPr lang="en-US" sz="1100" dirty="0" err="1"/>
              <a:t>uspjehu</a:t>
            </a:r>
            <a:r>
              <a:rPr lang="en-US" sz="1100" dirty="0"/>
              <a:t>.</a:t>
            </a:r>
            <a:br>
              <a:rPr lang="en-US" sz="1100" dirty="0"/>
            </a:br>
            <a:r>
              <a:rPr lang="en-US" sz="1100" b="1" dirty="0" err="1"/>
              <a:t>Važno</a:t>
            </a:r>
            <a:r>
              <a:rPr lang="en-US" sz="1100" b="1" dirty="0"/>
              <a:t>:</a:t>
            </a:r>
            <a:r>
              <a:rPr lang="en-US" sz="1100" dirty="0"/>
              <a:t> </a:t>
            </a:r>
            <a:r>
              <a:rPr lang="en-US" sz="1100" dirty="0" err="1"/>
              <a:t>proces</a:t>
            </a:r>
            <a:r>
              <a:rPr lang="en-US" sz="1100" dirty="0"/>
              <a:t> mora </a:t>
            </a:r>
            <a:r>
              <a:rPr lang="en-US" sz="1100" dirty="0" err="1"/>
              <a:t>biti</a:t>
            </a:r>
            <a:r>
              <a:rPr lang="en-US" sz="1100" dirty="0"/>
              <a:t> </a:t>
            </a:r>
            <a:r>
              <a:rPr lang="en-US" sz="1100" dirty="0" err="1"/>
              <a:t>strukturiran</a:t>
            </a:r>
            <a:r>
              <a:rPr lang="en-US" sz="1100" dirty="0"/>
              <a:t>, </a:t>
            </a:r>
            <a:r>
              <a:rPr lang="en-US" sz="1100" dirty="0" err="1"/>
              <a:t>temeljen</a:t>
            </a:r>
            <a:r>
              <a:rPr lang="en-US" sz="1100" dirty="0"/>
              <a:t> </a:t>
            </a:r>
            <a:r>
              <a:rPr lang="en-US" sz="1100" dirty="0" err="1"/>
              <a:t>na</a:t>
            </a:r>
            <a:r>
              <a:rPr lang="en-US" sz="1100" dirty="0"/>
              <a:t> </a:t>
            </a:r>
            <a:r>
              <a:rPr lang="en-US" sz="1100" dirty="0" err="1"/>
              <a:t>jasno</a:t>
            </a:r>
            <a:r>
              <a:rPr lang="en-US" sz="1100" dirty="0"/>
              <a:t> </a:t>
            </a:r>
            <a:r>
              <a:rPr lang="en-US" sz="1100" dirty="0" err="1"/>
              <a:t>definiranim</a:t>
            </a:r>
            <a:r>
              <a:rPr lang="en-US" sz="1100" dirty="0"/>
              <a:t> </a:t>
            </a:r>
            <a:r>
              <a:rPr lang="en-US" sz="1100" dirty="0" err="1"/>
              <a:t>kriterijima</a:t>
            </a:r>
            <a:r>
              <a:rPr lang="en-US" sz="1100" dirty="0"/>
              <a:t> </a:t>
            </a:r>
            <a:r>
              <a:rPr lang="en-US" sz="1100" dirty="0" err="1"/>
              <a:t>i</a:t>
            </a:r>
            <a:r>
              <a:rPr lang="en-US" sz="1100" dirty="0"/>
              <a:t> </a:t>
            </a:r>
            <a:r>
              <a:rPr lang="en-US" sz="1100" dirty="0" err="1"/>
              <a:t>transparentan</a:t>
            </a:r>
            <a:r>
              <a:rPr lang="en-US" sz="1100" dirty="0"/>
              <a:t> </a:t>
            </a:r>
            <a:r>
              <a:rPr lang="en-US" sz="1100" dirty="0" err="1"/>
              <a:t>kako</a:t>
            </a:r>
            <a:r>
              <a:rPr lang="en-US" sz="1100" dirty="0"/>
              <a:t> bi se </a:t>
            </a:r>
            <a:r>
              <a:rPr lang="en-US" sz="1100" dirty="0" err="1"/>
              <a:t>osigurala</a:t>
            </a:r>
            <a:r>
              <a:rPr lang="en-US" sz="1100" dirty="0"/>
              <a:t> </a:t>
            </a:r>
            <a:r>
              <a:rPr lang="en-US" sz="1100" dirty="0" err="1"/>
              <a:t>pravednost</a:t>
            </a:r>
            <a:r>
              <a:rPr lang="en-US" sz="1100" dirty="0"/>
              <a:t> </a:t>
            </a:r>
            <a:r>
              <a:rPr lang="en-US" sz="1100" dirty="0" err="1"/>
              <a:t>i</a:t>
            </a:r>
            <a:r>
              <a:rPr lang="en-US" sz="1100" dirty="0"/>
              <a:t> </a:t>
            </a:r>
            <a:r>
              <a:rPr lang="en-US" sz="1100" dirty="0" err="1"/>
              <a:t>dosljednost</a:t>
            </a:r>
            <a:r>
              <a:rPr lang="en-US" sz="1100" dirty="0"/>
              <a:t>.</a:t>
            </a:r>
          </a:p>
          <a:p>
            <a:endParaRPr lang="en-US" sz="1100" b="1" dirty="0"/>
          </a:p>
          <a:p>
            <a:r>
              <a:rPr lang="en-US" sz="1100" b="1" dirty="0" err="1"/>
              <a:t>Vršnjačk</a:t>
            </a:r>
            <a:r>
              <a:rPr lang="hr-HR" sz="1100" b="1" dirty="0"/>
              <a:t>o vrednovanje </a:t>
            </a:r>
            <a:r>
              <a:rPr lang="en-US" sz="1100" b="1" dirty="0" err="1"/>
              <a:t>kao</a:t>
            </a:r>
            <a:r>
              <a:rPr lang="en-US" sz="1100" b="1" dirty="0"/>
              <a:t> </a:t>
            </a:r>
            <a:r>
              <a:rPr lang="en-US" sz="1100" b="1" dirty="0" err="1"/>
              <a:t>alat</a:t>
            </a:r>
            <a:r>
              <a:rPr lang="en-US" sz="1100" b="1" dirty="0"/>
              <a:t> za </a:t>
            </a:r>
            <a:r>
              <a:rPr lang="hr-HR" sz="1100" b="1" dirty="0"/>
              <a:t>učenje</a:t>
            </a:r>
            <a:endParaRPr lang="en-US" sz="1100" b="1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100" dirty="0" err="1"/>
              <a:t>Povratne</a:t>
            </a:r>
            <a:r>
              <a:rPr lang="en-US" sz="1100" dirty="0"/>
              <a:t> </a:t>
            </a:r>
            <a:r>
              <a:rPr lang="en-US" sz="1100" dirty="0" err="1"/>
              <a:t>informacije</a:t>
            </a:r>
            <a:r>
              <a:rPr lang="en-US" sz="1100" dirty="0"/>
              <a:t> od </a:t>
            </a:r>
            <a:r>
              <a:rPr lang="en-US" sz="1100" dirty="0" err="1"/>
              <a:t>vršnjaka</a:t>
            </a:r>
            <a:r>
              <a:rPr lang="en-US" sz="1100" dirty="0"/>
              <a:t> </a:t>
            </a:r>
            <a:r>
              <a:rPr lang="en-US" sz="1100" dirty="0" err="1"/>
              <a:t>pružaju</a:t>
            </a:r>
            <a:r>
              <a:rPr lang="en-US" sz="1100" dirty="0"/>
              <a:t> </a:t>
            </a:r>
            <a:r>
              <a:rPr lang="en-US" sz="1100" dirty="0" err="1"/>
              <a:t>vrijedne</a:t>
            </a:r>
            <a:r>
              <a:rPr lang="en-US" sz="1100" dirty="0"/>
              <a:t> </a:t>
            </a:r>
            <a:r>
              <a:rPr lang="en-US" sz="1100" dirty="0" err="1"/>
              <a:t>podatke</a:t>
            </a:r>
            <a:r>
              <a:rPr lang="en-US" sz="1100" dirty="0"/>
              <a:t> za </a:t>
            </a:r>
            <a:r>
              <a:rPr lang="en-US" sz="1100" dirty="0" err="1"/>
              <a:t>formativno</a:t>
            </a:r>
            <a:r>
              <a:rPr lang="en-US" sz="1100" dirty="0"/>
              <a:t> </a:t>
            </a:r>
            <a:r>
              <a:rPr lang="en-US" sz="1100" dirty="0" err="1"/>
              <a:t>vrednovanje</a:t>
            </a:r>
            <a:r>
              <a:rPr lang="en-US" sz="11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100" dirty="0" err="1"/>
              <a:t>Potiču</a:t>
            </a:r>
            <a:r>
              <a:rPr lang="en-US" sz="1100" dirty="0"/>
              <a:t> </a:t>
            </a:r>
            <a:r>
              <a:rPr lang="en-US" sz="1100" dirty="0" err="1"/>
              <a:t>samoprocjenu</a:t>
            </a:r>
            <a:r>
              <a:rPr lang="en-US" sz="1100" dirty="0"/>
              <a:t> </a:t>
            </a:r>
            <a:r>
              <a:rPr lang="en-US" sz="1100" dirty="0" err="1"/>
              <a:t>jer</a:t>
            </a:r>
            <a:r>
              <a:rPr lang="en-US" sz="1100" dirty="0"/>
              <a:t> </a:t>
            </a:r>
            <a:r>
              <a:rPr lang="en-US" sz="1100" dirty="0" err="1"/>
              <a:t>zahtijevaju</a:t>
            </a:r>
            <a:r>
              <a:rPr lang="en-US" sz="1100" dirty="0"/>
              <a:t> </a:t>
            </a:r>
            <a:r>
              <a:rPr lang="en-US" sz="1100" dirty="0" err="1"/>
              <a:t>kritičko</a:t>
            </a:r>
            <a:r>
              <a:rPr lang="en-US" sz="1100" dirty="0"/>
              <a:t> </a:t>
            </a:r>
            <a:r>
              <a:rPr lang="en-US" sz="1100" dirty="0" err="1"/>
              <a:t>razmišljanje</a:t>
            </a:r>
            <a:r>
              <a:rPr lang="en-US" sz="1100" dirty="0"/>
              <a:t> o </a:t>
            </a:r>
            <a:r>
              <a:rPr lang="en-US" sz="1100" dirty="0" err="1"/>
              <a:t>kvaliteti</a:t>
            </a:r>
            <a:r>
              <a:rPr lang="en-US" sz="1100" dirty="0"/>
              <a:t> rada </a:t>
            </a:r>
            <a:r>
              <a:rPr lang="en-US" sz="1100" dirty="0" err="1"/>
              <a:t>i</a:t>
            </a:r>
            <a:r>
              <a:rPr lang="en-US" sz="1100" dirty="0"/>
              <a:t> </a:t>
            </a:r>
            <a:r>
              <a:rPr lang="en-US" sz="1100" dirty="0" err="1"/>
              <a:t>ishodima</a:t>
            </a:r>
            <a:r>
              <a:rPr lang="en-US" sz="1100" dirty="0"/>
              <a:t> </a:t>
            </a:r>
            <a:r>
              <a:rPr lang="en-US" sz="1100" dirty="0" err="1"/>
              <a:t>učenja</a:t>
            </a:r>
            <a:r>
              <a:rPr lang="en-US" sz="11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100" dirty="0" err="1"/>
              <a:t>Također</a:t>
            </a:r>
            <a:r>
              <a:rPr lang="en-US" sz="1100" dirty="0"/>
              <a:t> </a:t>
            </a:r>
            <a:r>
              <a:rPr lang="en-US" sz="1100" dirty="0" err="1"/>
              <a:t>mogu</a:t>
            </a:r>
            <a:r>
              <a:rPr lang="en-US" sz="1100" dirty="0"/>
              <a:t> </a:t>
            </a:r>
            <a:r>
              <a:rPr lang="en-US" sz="1100" dirty="0" err="1"/>
              <a:t>smanjiti</a:t>
            </a:r>
            <a:r>
              <a:rPr lang="en-US" sz="1100" dirty="0"/>
              <a:t> </a:t>
            </a:r>
            <a:r>
              <a:rPr lang="en-US" sz="1100" dirty="0" err="1"/>
              <a:t>opterećenje</a:t>
            </a:r>
            <a:r>
              <a:rPr lang="en-US" sz="1100" dirty="0"/>
              <a:t> </a:t>
            </a:r>
            <a:r>
              <a:rPr lang="en-US" sz="1100" dirty="0" err="1"/>
              <a:t>učitelja</a:t>
            </a:r>
            <a:r>
              <a:rPr lang="en-US" sz="1100" dirty="0"/>
              <a:t> u </a:t>
            </a:r>
            <a:r>
              <a:rPr lang="hr-HR" sz="1100" dirty="0"/>
              <a:t>vrednovanju</a:t>
            </a:r>
            <a:r>
              <a:rPr lang="en-US" sz="1100" dirty="0"/>
              <a:t>, </a:t>
            </a:r>
            <a:r>
              <a:rPr lang="en-US" sz="1100" dirty="0" err="1"/>
              <a:t>istovremeno</a:t>
            </a:r>
            <a:r>
              <a:rPr lang="en-US" sz="1100" dirty="0"/>
              <a:t> </a:t>
            </a:r>
            <a:r>
              <a:rPr lang="en-US" sz="1100" dirty="0" err="1"/>
              <a:t>promičući</a:t>
            </a:r>
            <a:r>
              <a:rPr lang="en-US" sz="1100" dirty="0"/>
              <a:t> </a:t>
            </a:r>
            <a:r>
              <a:rPr lang="en-US" sz="1100" dirty="0" err="1"/>
              <a:t>kulturu</a:t>
            </a:r>
            <a:r>
              <a:rPr lang="en-US" sz="1100" dirty="0"/>
              <a:t> </a:t>
            </a:r>
            <a:r>
              <a:rPr lang="en-US" sz="1100" dirty="0" err="1"/>
              <a:t>bogatu</a:t>
            </a:r>
            <a:r>
              <a:rPr lang="en-US" sz="1100" dirty="0"/>
              <a:t> </a:t>
            </a:r>
            <a:r>
              <a:rPr lang="en-US" sz="1100" dirty="0" err="1"/>
              <a:t>povratnim</a:t>
            </a:r>
            <a:r>
              <a:rPr lang="en-US" sz="1100" dirty="0"/>
              <a:t> </a:t>
            </a:r>
            <a:r>
              <a:rPr lang="en-US" sz="1100" dirty="0" err="1"/>
              <a:t>informacijama</a:t>
            </a:r>
            <a:r>
              <a:rPr lang="en-US" sz="1100" dirty="0"/>
              <a:t> u </a:t>
            </a:r>
            <a:r>
              <a:rPr lang="en-US" sz="1100" dirty="0" err="1"/>
              <a:t>učionici</a:t>
            </a:r>
            <a:r>
              <a:rPr lang="en-US" sz="1100" dirty="0"/>
              <a:t>.</a:t>
            </a:r>
          </a:p>
        </p:txBody>
      </p:sp>
      <p:sp>
        <p:nvSpPr>
          <p:cNvPr id="141" name="Google Shape;141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jp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8.jp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>
  <p:cSld name="1_Title Slide">
    <p:bg>
      <p:bgPr>
        <a:solidFill>
          <a:srgbClr val="FFFFFF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513594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11"/>
          <p:cNvSpPr/>
          <p:nvPr/>
        </p:nvSpPr>
        <p:spPr>
          <a:xfrm>
            <a:off x="1" y="2184266"/>
            <a:ext cx="310895" cy="13311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" name="Google Shape;18;p11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759995" y="6162238"/>
            <a:ext cx="1954590" cy="503682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11"/>
          <p:cNvSpPr txBox="1"/>
          <p:nvPr/>
        </p:nvSpPr>
        <p:spPr>
          <a:xfrm>
            <a:off x="2836615" y="6125538"/>
            <a:ext cx="8134996" cy="577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Financirano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od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strane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Izneseni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mišljenja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međutim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isključivo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autorica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odražavaju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nužno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Izvršne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agencije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obrazovanje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kulturu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(EACEA). Ni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tijelo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dodjeljuje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sredstva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mogu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smatrati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odgovornima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njih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Broj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projekta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101132887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11"/>
          <p:cNvSpPr txBox="1">
            <a:spLocks noGrp="1"/>
          </p:cNvSpPr>
          <p:nvPr>
            <p:ph type="ctrTitle"/>
          </p:nvPr>
        </p:nvSpPr>
        <p:spPr>
          <a:xfrm>
            <a:off x="374726" y="2184268"/>
            <a:ext cx="6914821" cy="1334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1"/>
          <p:cNvSpPr txBox="1">
            <a:spLocks noGrp="1"/>
          </p:cNvSpPr>
          <p:nvPr>
            <p:ph type="subTitle" idx="1"/>
          </p:nvPr>
        </p:nvSpPr>
        <p:spPr>
          <a:xfrm>
            <a:off x="401324" y="3651830"/>
            <a:ext cx="6893057" cy="1292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800" b="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2" name="Google Shape;22;p11"/>
          <p:cNvSpPr/>
          <p:nvPr/>
        </p:nvSpPr>
        <p:spPr>
          <a:xfrm rot="-5400000" flipH="1">
            <a:off x="-507419" y="4140073"/>
            <a:ext cx="1331189" cy="3163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" name="Google Shape;23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10896" y="331763"/>
            <a:ext cx="4020874" cy="1101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 Slide">
  <p:cSld name="4_Title Slide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1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384471" y="2628899"/>
            <a:ext cx="5807528" cy="28557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26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5135947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7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10896" y="331763"/>
            <a:ext cx="4020874" cy="1101324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12"/>
          <p:cNvSpPr/>
          <p:nvPr/>
        </p:nvSpPr>
        <p:spPr>
          <a:xfrm>
            <a:off x="1" y="2184266"/>
            <a:ext cx="310895" cy="13311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" name="Google Shape;29;p12"/>
          <p:cNvPicPr preferRelativeResize="0"/>
          <p:nvPr/>
        </p:nvPicPr>
        <p:blipFill rotWithShape="1">
          <a:blip r:embed="rId5"/>
          <a:srcRect/>
          <a:stretch/>
        </p:blipFill>
        <p:spPr>
          <a:xfrm>
            <a:off x="759995" y="6162238"/>
            <a:ext cx="1954590" cy="503682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12"/>
          <p:cNvSpPr txBox="1"/>
          <p:nvPr/>
        </p:nvSpPr>
        <p:spPr>
          <a:xfrm>
            <a:off x="2836615" y="6137080"/>
            <a:ext cx="8134996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Financirano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od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Izneseni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mišljenja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međutim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isključivo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autorica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odražavaju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nužno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Izvršne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agencije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obrazovanje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kulturu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(EACEA). Ni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tijelo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dodjeljuje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sredstva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mogu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smatrati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odgovornima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njih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Broj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projekta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101132887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31;p12"/>
          <p:cNvSpPr txBox="1">
            <a:spLocks noGrp="1"/>
          </p:cNvSpPr>
          <p:nvPr>
            <p:ph type="ctrTitle"/>
          </p:nvPr>
        </p:nvSpPr>
        <p:spPr>
          <a:xfrm>
            <a:off x="374726" y="2184268"/>
            <a:ext cx="4899403" cy="1334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32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2"/>
          <p:cNvSpPr txBox="1">
            <a:spLocks noGrp="1"/>
          </p:cNvSpPr>
          <p:nvPr>
            <p:ph type="subTitle" idx="1"/>
          </p:nvPr>
        </p:nvSpPr>
        <p:spPr>
          <a:xfrm>
            <a:off x="401324" y="3651830"/>
            <a:ext cx="4899403" cy="1292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800" b="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3" name="Google Shape;33;p12"/>
          <p:cNvSpPr/>
          <p:nvPr/>
        </p:nvSpPr>
        <p:spPr>
          <a:xfrm rot="-5400000" flipH="1">
            <a:off x="-507419" y="4140073"/>
            <a:ext cx="1331189" cy="3163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Text - 1col">
  <p:cSld name="Title Text - 1col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4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4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350" cy="5870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8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accent4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0039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">
  <p:cSld name="2_Title Slide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g35661765773_0_60"/>
          <p:cNvSpPr txBox="1">
            <a:spLocks noGrp="1"/>
          </p:cNvSpPr>
          <p:nvPr>
            <p:ph type="ctrTitle"/>
          </p:nvPr>
        </p:nvSpPr>
        <p:spPr>
          <a:xfrm>
            <a:off x="2179865" y="2937536"/>
            <a:ext cx="78324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2000" b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42" name="Google Shape;42;g35661765773_0_60"/>
          <p:cNvPicPr preferRelativeResize="0"/>
          <p:nvPr/>
        </p:nvPicPr>
        <p:blipFill rotWithShape="1">
          <a:blip r:embed="rId2"/>
          <a:srcRect/>
          <a:stretch/>
        </p:blipFill>
        <p:spPr>
          <a:xfrm>
            <a:off x="1025498" y="6150701"/>
            <a:ext cx="1830180" cy="471623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g35661765773_0_60"/>
          <p:cNvSpPr txBox="1"/>
          <p:nvPr/>
        </p:nvSpPr>
        <p:spPr>
          <a:xfrm>
            <a:off x="2972524" y="6109513"/>
            <a:ext cx="8062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Financirano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od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Izneseni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mišljenja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međutim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isključivo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autorica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odražavaju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nužno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Izvršne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agencije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obrazovanje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kulturu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(EACEA). Ni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tijelo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dodjeljuje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sredstva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mogu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smatrati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odgovornima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njih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Broj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projekta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101132887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4;g35661765773_0_60"/>
          <p:cNvSpPr/>
          <p:nvPr/>
        </p:nvSpPr>
        <p:spPr>
          <a:xfrm flipH="1">
            <a:off x="2172835" y="2913643"/>
            <a:ext cx="7839300" cy="4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5" name="Google Shape;45;g35661765773_0_6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21273" y="1441862"/>
            <a:ext cx="2208335" cy="189807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6" name="Google Shape;46;g35661765773_0_60"/>
          <p:cNvGrpSpPr/>
          <p:nvPr/>
        </p:nvGrpSpPr>
        <p:grpSpPr>
          <a:xfrm>
            <a:off x="2179811" y="4729766"/>
            <a:ext cx="7832078" cy="1110328"/>
            <a:chOff x="2179603" y="4888792"/>
            <a:chExt cx="7798544" cy="1110328"/>
          </a:xfrm>
        </p:grpSpPr>
        <p:pic>
          <p:nvPicPr>
            <p:cNvPr id="47" name="Google Shape;47;g35661765773_0_60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179603" y="4888792"/>
              <a:ext cx="1468783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8" name="Google Shape;48;g35661765773_0_60"/>
            <p:cNvPicPr preferRelativeResize="0"/>
            <p:nvPr/>
          </p:nvPicPr>
          <p:blipFill rotWithShape="1">
            <a:blip r:embed="rId5">
              <a:alphaModFix/>
            </a:blip>
            <a:srcRect l="9995" t="21987" r="6843" b="5543"/>
            <a:stretch/>
          </p:blipFill>
          <p:spPr>
            <a:xfrm>
              <a:off x="3796545" y="4949617"/>
              <a:ext cx="1406759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9" name="Google Shape;49;g35661765773_0_60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134273" y="4888792"/>
              <a:ext cx="1053679" cy="6021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0" name="Google Shape;50;g35661765773_0_60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6187951" y="4960895"/>
              <a:ext cx="1500530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1" name="Google Shape;51;g35661765773_0_60"/>
            <p:cNvPicPr preferRelativeResize="0"/>
            <p:nvPr/>
          </p:nvPicPr>
          <p:blipFill rotWithShape="1">
            <a:blip r:embed="rId8">
              <a:alphaModFix/>
            </a:blip>
            <a:srcRect l="6518" t="2903" r="6456"/>
            <a:stretch/>
          </p:blipFill>
          <p:spPr>
            <a:xfrm>
              <a:off x="7781600" y="4945247"/>
              <a:ext cx="2196547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2" name="Google Shape;52;g35661765773_0_60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2288672" y="5654827"/>
              <a:ext cx="1679028" cy="342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3" name="Google Shape;53;g35661765773_0_60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4247100" y="5578646"/>
              <a:ext cx="2083568" cy="4143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4" name="Google Shape;54;g35661765773_0_60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6500192" y="5578645"/>
              <a:ext cx="1357332" cy="4143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5" name="Google Shape;55;g35661765773_0_60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8024163" y="5561390"/>
              <a:ext cx="897748" cy="4143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6" name="Google Shape;56;g35661765773_0_60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9179152" y="5522870"/>
              <a:ext cx="457200" cy="47625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Text - 1col">
  <p:cSld name="Title Text - 1col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357dc52a0f6_0_36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g357dc52a0f6_0_36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83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accent4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003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">
  <p:cSld name="2_Title Slide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57dc52a0f6_0_39"/>
          <p:cNvSpPr txBox="1">
            <a:spLocks noGrp="1"/>
          </p:cNvSpPr>
          <p:nvPr>
            <p:ph type="ctrTitle"/>
          </p:nvPr>
        </p:nvSpPr>
        <p:spPr>
          <a:xfrm>
            <a:off x="2179865" y="2937536"/>
            <a:ext cx="78324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2000" b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65" name="Google Shape;65;g357dc52a0f6_0_39"/>
          <p:cNvPicPr preferRelativeResize="0"/>
          <p:nvPr/>
        </p:nvPicPr>
        <p:blipFill rotWithShape="1">
          <a:blip r:embed="rId2"/>
          <a:srcRect/>
          <a:stretch/>
        </p:blipFill>
        <p:spPr>
          <a:xfrm>
            <a:off x="1025498" y="6150701"/>
            <a:ext cx="1830180" cy="471623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g357dc52a0f6_0_39"/>
          <p:cNvSpPr txBox="1"/>
          <p:nvPr/>
        </p:nvSpPr>
        <p:spPr>
          <a:xfrm>
            <a:off x="2972524" y="6109513"/>
            <a:ext cx="8062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Financirano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od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Izneseni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mišljenja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međutim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isključivo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autorica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odražavaju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nužno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Izvršne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agencije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obrazovanje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kulturu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(EACEA). Ni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tijelo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dodjeljuje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sredstva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mogu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smatrati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odgovornima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njih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Broj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projekta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101132887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g357dc52a0f6_0_39"/>
          <p:cNvSpPr/>
          <p:nvPr/>
        </p:nvSpPr>
        <p:spPr>
          <a:xfrm flipH="1">
            <a:off x="2172835" y="2913643"/>
            <a:ext cx="7839300" cy="4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8" name="Google Shape;68;g357dc52a0f6_0_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21273" y="1441862"/>
            <a:ext cx="2208335" cy="189807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9" name="Google Shape;69;g357dc52a0f6_0_39"/>
          <p:cNvGrpSpPr/>
          <p:nvPr/>
        </p:nvGrpSpPr>
        <p:grpSpPr>
          <a:xfrm>
            <a:off x="2179811" y="4729766"/>
            <a:ext cx="7832078" cy="1110328"/>
            <a:chOff x="2179603" y="4888792"/>
            <a:chExt cx="7798544" cy="1110328"/>
          </a:xfrm>
        </p:grpSpPr>
        <p:pic>
          <p:nvPicPr>
            <p:cNvPr id="70" name="Google Shape;70;g357dc52a0f6_0_39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179603" y="4888792"/>
              <a:ext cx="1468783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1" name="Google Shape;71;g357dc52a0f6_0_39"/>
            <p:cNvPicPr preferRelativeResize="0"/>
            <p:nvPr/>
          </p:nvPicPr>
          <p:blipFill rotWithShape="1">
            <a:blip r:embed="rId5">
              <a:alphaModFix/>
            </a:blip>
            <a:srcRect l="9995" t="21987" r="6844" b="5543"/>
            <a:stretch/>
          </p:blipFill>
          <p:spPr>
            <a:xfrm>
              <a:off x="3796545" y="4949617"/>
              <a:ext cx="1406759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2" name="Google Shape;72;g357dc52a0f6_0_39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134273" y="4888792"/>
              <a:ext cx="1053679" cy="6021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3" name="Google Shape;73;g357dc52a0f6_0_39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6187951" y="4960895"/>
              <a:ext cx="1500530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4" name="Google Shape;74;g357dc52a0f6_0_39"/>
            <p:cNvPicPr preferRelativeResize="0"/>
            <p:nvPr/>
          </p:nvPicPr>
          <p:blipFill rotWithShape="1">
            <a:blip r:embed="rId8">
              <a:alphaModFix/>
            </a:blip>
            <a:srcRect l="6518" t="2903" r="6457"/>
            <a:stretch/>
          </p:blipFill>
          <p:spPr>
            <a:xfrm>
              <a:off x="7781600" y="4945247"/>
              <a:ext cx="2196547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5" name="Google Shape;75;g357dc52a0f6_0_39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2288672" y="5654827"/>
              <a:ext cx="1679028" cy="342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6" name="Google Shape;76;g357dc52a0f6_0_39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4247100" y="5578646"/>
              <a:ext cx="2083568" cy="4143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7" name="Google Shape;77;g357dc52a0f6_0_39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6500192" y="5578645"/>
              <a:ext cx="1357332" cy="4143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8" name="Google Shape;78;g357dc52a0f6_0_39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8024163" y="5561390"/>
              <a:ext cx="897748" cy="4143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9" name="Google Shape;79;g357dc52a0f6_0_39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9179152" y="5522870"/>
              <a:ext cx="457200" cy="47625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46666"/>
          </a:srgbClr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0"/>
          <p:cNvSpPr txBox="1"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0"/>
          <p:cNvSpPr txBox="1">
            <a:spLocks noGrp="1"/>
          </p:cNvSpPr>
          <p:nvPr>
            <p:ph type="dt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0"/>
          <p:cNvSpPr txBox="1">
            <a:spLocks noGrp="1"/>
          </p:cNvSpPr>
          <p:nvPr>
            <p:ph type="ft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0"/>
          <p:cNvSpPr txBox="1">
            <a:spLocks noGrp="1"/>
          </p:cNvSpPr>
          <p:nvPr>
            <p:ph type="sldNum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>
            <a:alpha val="0"/>
          </a:schemeClr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3"/>
          <p:cNvSpPr/>
          <p:nvPr/>
        </p:nvSpPr>
        <p:spPr>
          <a:xfrm>
            <a:off x="0" y="0"/>
            <a:ext cx="12192000" cy="79752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6" name="Google Shape;36;p13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  <a:defRPr sz="38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>
            <a:alpha val="0"/>
          </a:schemeClr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57dc52a0f6_0_33"/>
          <p:cNvSpPr/>
          <p:nvPr/>
        </p:nvSpPr>
        <p:spPr>
          <a:xfrm>
            <a:off x="0" y="0"/>
            <a:ext cx="12192000" cy="797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9" name="Google Shape;59;g357dc52a0f6_0_33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  <a:defRPr sz="38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5" r:id="rId1"/>
    <p:sldLayoutId id="2147483656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hyperlink" Target="https://tinker-project.eu/elearning/" TargetMode="External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jpg"/><Relationship Id="rId15" Type="http://schemas.openxmlformats.org/officeDocument/2006/relationships/hyperlink" Target="https://creativecommons.org/licenses/by-nc-nd/4.0/" TargetMode="External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tinker-project.eu/resources/framework-and-toolkit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3"/>
          <p:cNvSpPr txBox="1">
            <a:spLocks noGrp="1"/>
          </p:cNvSpPr>
          <p:nvPr>
            <p:ph type="ctrTitle"/>
          </p:nvPr>
        </p:nvSpPr>
        <p:spPr>
          <a:xfrm>
            <a:off x="374726" y="2184268"/>
            <a:ext cx="6914821" cy="1334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9444"/>
              <a:buFont typeface="Calibri"/>
              <a:buNone/>
            </a:pPr>
            <a:r>
              <a:rPr lang="hr-HR" noProof="0" dirty="0"/>
              <a:t>WP3: Obučavanje učitelja za autentično i rodno uključivo informatičko obrazovanje</a:t>
            </a:r>
          </a:p>
        </p:txBody>
      </p:sp>
      <p:sp>
        <p:nvSpPr>
          <p:cNvPr id="85" name="Google Shape;85;p3"/>
          <p:cNvSpPr txBox="1">
            <a:spLocks noGrp="1"/>
          </p:cNvSpPr>
          <p:nvPr>
            <p:ph type="subTitle" idx="1"/>
          </p:nvPr>
        </p:nvSpPr>
        <p:spPr>
          <a:xfrm>
            <a:off x="401324" y="3651830"/>
            <a:ext cx="6893057" cy="1292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lvl="0" indent="-4064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hr-HR" noProof="0" dirty="0"/>
              <a:t>TINKER trening za učitelje koji poučavaju učenike starosti 10 do 12 godina</a:t>
            </a:r>
          </a:p>
          <a:p>
            <a:pPr marL="45720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lang="hr-HR" noProof="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9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 err="1"/>
              <a:t>Istorazinsko</a:t>
            </a:r>
            <a:r>
              <a:rPr lang="hr-HR" noProof="0" dirty="0"/>
              <a:t> vrednovanje kao alat za učenje</a:t>
            </a:r>
          </a:p>
        </p:txBody>
      </p:sp>
      <p:sp>
        <p:nvSpPr>
          <p:cNvPr id="152" name="Google Shape;152;p19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350" cy="5870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889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rPr lang="hr-HR" noProof="0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9"/>
                  </a:ext>
                </a:extLst>
              </a:rPr>
              <a:t>Korištenje </a:t>
            </a:r>
            <a:r>
              <a:rPr lang="hr-HR" noProof="0" dirty="0" err="1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9"/>
                  </a:ext>
                </a:extLst>
              </a:rPr>
              <a:t>istorazinskog</a:t>
            </a:r>
            <a:r>
              <a:rPr lang="hr-HR" noProof="0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9"/>
                  </a:ext>
                </a:extLst>
              </a:rPr>
              <a:t> vrednovanja kao alata za učenje:</a:t>
            </a:r>
            <a:endParaRPr lang="hr-HR" noProof="0" dirty="0"/>
          </a:p>
          <a:p>
            <a:pPr marL="457200" marR="0" lvl="0" indent="-368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Char char="•"/>
            </a:pPr>
            <a:r>
              <a:rPr lang="hr-HR" noProof="0" dirty="0"/>
              <a:t>Primatelji povratnih informacija mogu reagirati bolje nego na komentare učitelja;</a:t>
            </a:r>
          </a:p>
          <a:p>
            <a:pPr lvl="0"/>
            <a:r>
              <a:rPr lang="hr-HR" noProof="0" dirty="0"/>
              <a:t>Potiče se suradničko i kolegijalno okruženje u kojem može doći do produktivnog i dubljeg učenja;</a:t>
            </a:r>
          </a:p>
          <a:p>
            <a:pPr lvl="0"/>
            <a:r>
              <a:rPr lang="hr-HR" noProof="0" dirty="0"/>
              <a:t>Jača se obrazovanje usmjereno na učenika, koje se temelji na aktivnom i angažiranom učenju.</a:t>
            </a:r>
          </a:p>
          <a:p>
            <a:pPr marL="457200" marR="0" lvl="0" indent="-368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Char char="•"/>
            </a:pPr>
            <a:r>
              <a:rPr lang="hr-HR" noProof="0" dirty="0"/>
              <a:t>Razvija se </a:t>
            </a:r>
            <a:r>
              <a:rPr lang="hr-HR" b="1" noProof="0" dirty="0"/>
              <a:t>angažman</a:t>
            </a:r>
            <a:r>
              <a:rPr lang="hr-HR" noProof="0" dirty="0"/>
              <a:t>, </a:t>
            </a:r>
            <a:r>
              <a:rPr lang="hr-HR" b="1" noProof="0" dirty="0"/>
              <a:t>kritičko razmišljanje </a:t>
            </a:r>
            <a:r>
              <a:rPr lang="hr-HR" noProof="0" dirty="0"/>
              <a:t>i </a:t>
            </a:r>
            <a:r>
              <a:rPr lang="hr-HR" b="1" noProof="0" dirty="0"/>
              <a:t>suradnja</a:t>
            </a:r>
            <a:r>
              <a:rPr lang="hr-HR" noProof="0" dirty="0"/>
              <a:t>.</a:t>
            </a:r>
          </a:p>
        </p:txBody>
      </p:sp>
      <p:pic>
        <p:nvPicPr>
          <p:cNvPr id="153" name="Google Shape;153;p19" descr="Manager pointing at glass wall while coworker thinking about plan tracery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984686" y="3816803"/>
            <a:ext cx="4222627" cy="2813183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19"/>
          <p:cNvSpPr txBox="1"/>
          <p:nvPr/>
        </p:nvSpPr>
        <p:spPr>
          <a:xfrm>
            <a:off x="9551775" y="6443725"/>
            <a:ext cx="2640300" cy="3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i="1" noProof="0" dirty="0">
                <a:latin typeface="Calibri"/>
                <a:ea typeface="Calibri"/>
                <a:cs typeface="Calibri"/>
                <a:sym typeface="Calibri"/>
              </a:rPr>
              <a:t>Izvor slike: </a:t>
            </a:r>
            <a:r>
              <a:rPr lang="hr-HR" i="1" noProof="0" dirty="0" err="1">
                <a:latin typeface="Calibri"/>
                <a:ea typeface="Calibri"/>
                <a:cs typeface="Calibri"/>
                <a:sym typeface="Calibri"/>
              </a:rPr>
              <a:t>Freepik</a:t>
            </a:r>
            <a:endParaRPr lang="hr-HR" i="1" noProof="0"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0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lvl="0"/>
            <a:r>
              <a:rPr lang="hr-HR" noProof="0" dirty="0"/>
              <a:t>Aktivnost 2 - </a:t>
            </a:r>
            <a:r>
              <a:rPr lang="hr-HR" sz="4000" noProof="0" dirty="0" err="1"/>
              <a:t>istorazinsko</a:t>
            </a:r>
            <a:r>
              <a:rPr lang="hr-HR" sz="4000" noProof="0" dirty="0"/>
              <a:t> vrednovanje scenarija učenja</a:t>
            </a:r>
            <a:endParaRPr lang="hr-HR" noProof="0" dirty="0"/>
          </a:p>
        </p:txBody>
      </p:sp>
      <p:sp>
        <p:nvSpPr>
          <p:cNvPr id="160" name="Google Shape;160;p20"/>
          <p:cNvSpPr/>
          <p:nvPr/>
        </p:nvSpPr>
        <p:spPr>
          <a:xfrm>
            <a:off x="735044" y="1198485"/>
            <a:ext cx="10591060" cy="2059620"/>
          </a:xfrm>
          <a:prstGeom prst="flowChartProcess">
            <a:avLst/>
          </a:prstGeom>
          <a:solidFill>
            <a:schemeClr val="accent1"/>
          </a:solidFill>
          <a:ln w="25400" cap="flat" cmpd="sng">
            <a:solidFill>
              <a:srgbClr val="108F4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>
              <a:buSzPts val="2300"/>
            </a:pPr>
            <a:r>
              <a:rPr lang="hr-HR" sz="2300" noProof="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Koristite predložak </a:t>
            </a:r>
            <a:r>
              <a:rPr lang="hr-HR" sz="2300" b="1" noProof="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„TINKER_WP3_Protokol </a:t>
            </a:r>
            <a:r>
              <a:rPr lang="hr-HR" sz="2300" b="1" noProof="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istorazinsko</a:t>
            </a:r>
            <a:r>
              <a:rPr lang="hr-HR" sz="2300" b="1" noProof="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vrednovanje za nastavne scenarije“</a:t>
            </a:r>
            <a:r>
              <a:rPr lang="hr-HR" sz="2300" noProof="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za provođenje </a:t>
            </a:r>
            <a:r>
              <a:rPr lang="hr-HR" sz="2300" noProof="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istorazinske</a:t>
            </a:r>
            <a:r>
              <a:rPr lang="hr-HR" sz="2300" noProof="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recenzije nastavnog scenarija druge grupe.</a:t>
            </a:r>
            <a:endParaRPr lang="hr-HR" sz="2300" b="0" i="0" u="none" strike="noStrike" cap="none" noProof="0" dirty="0">
              <a:solidFill>
                <a:schemeClr val="tx2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161" name="Google Shape;161;p20"/>
          <p:cNvSpPr/>
          <p:nvPr/>
        </p:nvSpPr>
        <p:spPr>
          <a:xfrm>
            <a:off x="5619564" y="2818659"/>
            <a:ext cx="5095783" cy="2840855"/>
          </a:xfrm>
          <a:prstGeom prst="cloudCallout">
            <a:avLst>
              <a:gd name="adj1" fmla="val -20833"/>
              <a:gd name="adj2" fmla="val 62500"/>
            </a:avLst>
          </a:prstGeom>
          <a:solidFill>
            <a:schemeClr val="accent1"/>
          </a:solidFill>
          <a:ln w="25400" cap="flat" cmpd="sng">
            <a:solidFill>
              <a:srgbClr val="108F4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hr-HR" sz="1600" b="0" i="0" u="none" strike="noStrike" cap="none" noProof="0" dirty="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Na temelju povratnih informacija dobivenih iz procesa međusobnog vrednovanja, doradite svoj scenarij učenja.</a:t>
            </a:r>
          </a:p>
        </p:txBody>
      </p:sp>
      <p:pic>
        <p:nvPicPr>
          <p:cNvPr id="162" name="Google Shape;162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5050" y="3812230"/>
            <a:ext cx="2466975" cy="2343150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20"/>
          <p:cNvSpPr txBox="1"/>
          <p:nvPr/>
        </p:nvSpPr>
        <p:spPr>
          <a:xfrm>
            <a:off x="9070350" y="6443725"/>
            <a:ext cx="3121800" cy="3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i="1" noProof="0" dirty="0">
                <a:latin typeface="Calibri"/>
                <a:ea typeface="Calibri"/>
                <a:cs typeface="Calibri"/>
                <a:sym typeface="Calibri"/>
              </a:rPr>
              <a:t>Izvor slike: web stranica projekta TINKER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8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Literatura</a:t>
            </a:r>
          </a:p>
        </p:txBody>
      </p:sp>
      <p:sp>
        <p:nvSpPr>
          <p:cNvPr id="170" name="Google Shape;170;p18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350" cy="5870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lvl="0" indent="-342900"/>
            <a:r>
              <a:rPr lang="hr-HR" noProof="0" dirty="0"/>
              <a:t>Allen, D. </a:t>
            </a:r>
            <a:r>
              <a:rPr lang="hr-HR" noProof="0" dirty="0" err="1"/>
              <a:t>and</a:t>
            </a:r>
            <a:r>
              <a:rPr lang="hr-HR" noProof="0" dirty="0"/>
              <a:t> K. </a:t>
            </a:r>
            <a:r>
              <a:rPr lang="hr-HR" noProof="0" dirty="0" err="1"/>
              <a:t>Tanner</a:t>
            </a:r>
            <a:r>
              <a:rPr lang="hr-HR" noProof="0" dirty="0"/>
              <a:t> (2006.). </a:t>
            </a:r>
            <a:r>
              <a:rPr lang="hr-HR" noProof="0" dirty="0" err="1"/>
              <a:t>Rubrics</a:t>
            </a:r>
            <a:r>
              <a:rPr lang="hr-HR" noProof="0" dirty="0"/>
              <a:t>: </a:t>
            </a:r>
            <a:r>
              <a:rPr lang="hr-HR" noProof="0" dirty="0" err="1"/>
              <a:t>Tools</a:t>
            </a:r>
            <a:r>
              <a:rPr lang="hr-HR" noProof="0" dirty="0"/>
              <a:t> for </a:t>
            </a:r>
            <a:r>
              <a:rPr lang="hr-HR" noProof="0" dirty="0" err="1"/>
              <a:t>making</a:t>
            </a:r>
            <a:r>
              <a:rPr lang="hr-HR" noProof="0" dirty="0"/>
              <a:t> </a:t>
            </a:r>
            <a:r>
              <a:rPr lang="hr-HR" noProof="0" dirty="0" err="1"/>
              <a:t>learning</a:t>
            </a:r>
            <a:r>
              <a:rPr lang="hr-HR" noProof="0" dirty="0"/>
              <a:t> </a:t>
            </a:r>
            <a:r>
              <a:rPr lang="hr-HR" noProof="0" dirty="0" err="1"/>
              <a:t>goals</a:t>
            </a:r>
            <a:r>
              <a:rPr lang="hr-HR" noProof="0" dirty="0"/>
              <a:t> </a:t>
            </a:r>
            <a:r>
              <a:rPr lang="hr-HR" noProof="0" dirty="0" err="1"/>
              <a:t>and</a:t>
            </a:r>
            <a:r>
              <a:rPr lang="hr-HR" noProof="0" dirty="0"/>
              <a:t> </a:t>
            </a:r>
            <a:r>
              <a:rPr lang="hr-HR" noProof="0" dirty="0" err="1"/>
              <a:t>evaluation</a:t>
            </a:r>
            <a:r>
              <a:rPr lang="hr-HR" noProof="0" dirty="0"/>
              <a:t> </a:t>
            </a:r>
            <a:r>
              <a:rPr lang="hr-HR" noProof="0" dirty="0" err="1"/>
              <a:t>criteria</a:t>
            </a:r>
            <a:r>
              <a:rPr lang="hr-HR" noProof="0" dirty="0"/>
              <a:t> </a:t>
            </a:r>
            <a:r>
              <a:rPr lang="hr-HR" noProof="0" dirty="0" err="1"/>
              <a:t>explicit</a:t>
            </a:r>
            <a:r>
              <a:rPr lang="hr-HR" noProof="0" dirty="0"/>
              <a:t> for </a:t>
            </a:r>
            <a:r>
              <a:rPr lang="hr-HR" noProof="0" dirty="0" err="1"/>
              <a:t>both</a:t>
            </a:r>
            <a:r>
              <a:rPr lang="hr-HR" noProof="0" dirty="0"/>
              <a:t> </a:t>
            </a:r>
            <a:r>
              <a:rPr lang="hr-HR" noProof="0" dirty="0" err="1"/>
              <a:t>teachers</a:t>
            </a:r>
            <a:r>
              <a:rPr lang="hr-HR" noProof="0" dirty="0"/>
              <a:t> </a:t>
            </a:r>
            <a:r>
              <a:rPr lang="hr-HR" noProof="0" dirty="0" err="1"/>
              <a:t>and</a:t>
            </a:r>
            <a:r>
              <a:rPr lang="hr-HR" noProof="0" dirty="0"/>
              <a:t> </a:t>
            </a:r>
            <a:r>
              <a:rPr lang="hr-HR" noProof="0" dirty="0" err="1"/>
              <a:t>learners</a:t>
            </a:r>
            <a:r>
              <a:rPr lang="hr-HR" noProof="0" dirty="0"/>
              <a:t>. CBE – Life </a:t>
            </a:r>
            <a:r>
              <a:rPr lang="hr-HR" noProof="0" dirty="0" err="1"/>
              <a:t>Sciences</a:t>
            </a:r>
            <a:r>
              <a:rPr lang="hr-HR" noProof="0" dirty="0"/>
              <a:t> </a:t>
            </a:r>
            <a:r>
              <a:rPr lang="hr-HR" noProof="0" dirty="0" err="1"/>
              <a:t>Education</a:t>
            </a:r>
            <a:r>
              <a:rPr lang="hr-HR" noProof="0" dirty="0"/>
              <a:t> 5: 197-203.</a:t>
            </a:r>
          </a:p>
          <a:p>
            <a:pPr marL="571500" lvl="0" indent="-342900"/>
            <a:r>
              <a:rPr lang="hr-HR" noProof="0" dirty="0"/>
              <a:t>De </a:t>
            </a:r>
            <a:r>
              <a:rPr lang="hr-HR" noProof="0" dirty="0" err="1"/>
              <a:t>Meulemeester</a:t>
            </a:r>
            <a:r>
              <a:rPr lang="hr-HR" noProof="0" dirty="0"/>
              <a:t>, A., </a:t>
            </a:r>
            <a:r>
              <a:rPr lang="hr-HR" noProof="0" dirty="0" err="1"/>
              <a:t>Peleman</a:t>
            </a:r>
            <a:r>
              <a:rPr lang="hr-HR" noProof="0" dirty="0"/>
              <a:t>, R., </a:t>
            </a:r>
            <a:r>
              <a:rPr lang="hr-HR" noProof="0" dirty="0" err="1"/>
              <a:t>Pauwels</a:t>
            </a:r>
            <a:r>
              <a:rPr lang="hr-HR" noProof="0" dirty="0"/>
              <a:t>, N.S. </a:t>
            </a:r>
            <a:r>
              <a:rPr lang="hr-HR" noProof="0" dirty="0" err="1"/>
              <a:t>and</a:t>
            </a:r>
            <a:r>
              <a:rPr lang="hr-HR" noProof="0" dirty="0"/>
              <a:t> </a:t>
            </a:r>
            <a:r>
              <a:rPr lang="hr-HR" noProof="0" dirty="0" err="1"/>
              <a:t>Buysse</a:t>
            </a:r>
            <a:r>
              <a:rPr lang="hr-HR" noProof="0" dirty="0"/>
              <a:t>, H., 2021., </a:t>
            </a:r>
            <a:r>
              <a:rPr lang="hr-HR" noProof="0" dirty="0" err="1"/>
              <a:t>September</a:t>
            </a:r>
            <a:r>
              <a:rPr lang="hr-HR" noProof="0" dirty="0"/>
              <a:t>. </a:t>
            </a:r>
            <a:r>
              <a:rPr lang="hr-HR" noProof="0" dirty="0" err="1"/>
              <a:t>Peer</a:t>
            </a:r>
            <a:r>
              <a:rPr lang="hr-HR" noProof="0" dirty="0"/>
              <a:t> </a:t>
            </a:r>
            <a:r>
              <a:rPr lang="hr-HR" noProof="0" dirty="0" err="1"/>
              <a:t>Assessment</a:t>
            </a:r>
            <a:r>
              <a:rPr lang="hr-HR" noProof="0" dirty="0"/>
              <a:t>, </a:t>
            </a:r>
            <a:r>
              <a:rPr lang="hr-HR" noProof="0" dirty="0" err="1"/>
              <a:t>Self-assessment</a:t>
            </a:r>
            <a:r>
              <a:rPr lang="hr-HR" noProof="0" dirty="0"/>
              <a:t> </a:t>
            </a:r>
            <a:r>
              <a:rPr lang="hr-HR" noProof="0" dirty="0" err="1"/>
              <a:t>and</a:t>
            </a:r>
            <a:r>
              <a:rPr lang="hr-HR" noProof="0" dirty="0"/>
              <a:t> </a:t>
            </a:r>
            <a:r>
              <a:rPr lang="hr-HR" noProof="0" dirty="0" err="1"/>
              <a:t>Teacher</a:t>
            </a:r>
            <a:r>
              <a:rPr lang="hr-HR" noProof="0" dirty="0"/>
              <a:t> </a:t>
            </a:r>
            <a:r>
              <a:rPr lang="hr-HR" noProof="0" dirty="0" err="1"/>
              <a:t>Scoring</a:t>
            </a:r>
            <a:r>
              <a:rPr lang="hr-HR" noProof="0" dirty="0"/>
              <a:t> </a:t>
            </a:r>
            <a:r>
              <a:rPr lang="hr-HR" noProof="0" dirty="0" err="1"/>
              <a:t>Within</a:t>
            </a:r>
            <a:r>
              <a:rPr lang="hr-HR" noProof="0" dirty="0"/>
              <a:t> </a:t>
            </a:r>
            <a:r>
              <a:rPr lang="hr-HR" noProof="0" dirty="0" err="1"/>
              <a:t>an</a:t>
            </a:r>
            <a:r>
              <a:rPr lang="hr-HR" noProof="0" dirty="0"/>
              <a:t> </a:t>
            </a:r>
            <a:r>
              <a:rPr lang="hr-HR" noProof="0" dirty="0" err="1"/>
              <a:t>Information</a:t>
            </a:r>
            <a:r>
              <a:rPr lang="hr-HR" noProof="0" dirty="0"/>
              <a:t> </a:t>
            </a:r>
            <a:r>
              <a:rPr lang="hr-HR" noProof="0" dirty="0" err="1"/>
              <a:t>Literacy</a:t>
            </a:r>
            <a:r>
              <a:rPr lang="hr-HR" noProof="0" dirty="0"/>
              <a:t> </a:t>
            </a:r>
            <a:r>
              <a:rPr lang="hr-HR" noProof="0" dirty="0" err="1"/>
              <a:t>Course</a:t>
            </a:r>
            <a:r>
              <a:rPr lang="hr-HR" noProof="0" dirty="0"/>
              <a:t>. In </a:t>
            </a:r>
            <a:r>
              <a:rPr lang="hr-HR" i="1" noProof="0" dirty="0"/>
              <a:t>European </a:t>
            </a:r>
            <a:r>
              <a:rPr lang="hr-HR" i="1" noProof="0" dirty="0" err="1"/>
              <a:t>Conference</a:t>
            </a:r>
            <a:r>
              <a:rPr lang="hr-HR" i="1" noProof="0" dirty="0"/>
              <a:t> on </a:t>
            </a:r>
            <a:r>
              <a:rPr lang="hr-HR" i="1" noProof="0" dirty="0" err="1"/>
              <a:t>Information</a:t>
            </a:r>
            <a:r>
              <a:rPr lang="hr-HR" i="1" noProof="0" dirty="0"/>
              <a:t> </a:t>
            </a:r>
            <a:r>
              <a:rPr lang="hr-HR" i="1" noProof="0" dirty="0" err="1"/>
              <a:t>Literacy</a:t>
            </a:r>
            <a:r>
              <a:rPr lang="hr-HR" i="1" noProof="0" dirty="0"/>
              <a:t> </a:t>
            </a:r>
            <a:r>
              <a:rPr lang="hr-HR" noProof="0" dirty="0"/>
              <a:t>(str. 490-501). </a:t>
            </a:r>
            <a:r>
              <a:rPr lang="hr-HR" noProof="0" dirty="0" err="1"/>
              <a:t>Cham</a:t>
            </a:r>
            <a:r>
              <a:rPr lang="hr-HR" noProof="0" dirty="0"/>
              <a:t>: Springer International </a:t>
            </a:r>
            <a:r>
              <a:rPr lang="hr-HR" noProof="0" dirty="0" err="1"/>
              <a:t>Publishing</a:t>
            </a:r>
            <a:r>
              <a:rPr lang="hr-HR" noProof="0" dirty="0"/>
              <a:t>.</a:t>
            </a:r>
          </a:p>
          <a:p>
            <a:pPr marL="571500" lvl="0" indent="-342900"/>
            <a:r>
              <a:rPr lang="hr-HR" noProof="0" dirty="0" err="1"/>
              <a:t>Rourke</a:t>
            </a:r>
            <a:r>
              <a:rPr lang="hr-HR" noProof="0" dirty="0"/>
              <a:t>, A., 2013. </a:t>
            </a:r>
            <a:r>
              <a:rPr lang="hr-HR" noProof="0" dirty="0" err="1"/>
              <a:t>Assessment</a:t>
            </a:r>
            <a:r>
              <a:rPr lang="hr-HR" noProof="0" dirty="0"/>
              <a:t> ‘as’ </a:t>
            </a:r>
            <a:r>
              <a:rPr lang="hr-HR" noProof="0" dirty="0" err="1"/>
              <a:t>learning</a:t>
            </a:r>
            <a:r>
              <a:rPr lang="hr-HR" noProof="0" dirty="0"/>
              <a:t>: </a:t>
            </a:r>
            <a:r>
              <a:rPr lang="hr-HR" noProof="0" dirty="0" err="1"/>
              <a:t>The</a:t>
            </a:r>
            <a:r>
              <a:rPr lang="hr-HR" noProof="0" dirty="0"/>
              <a:t> role </a:t>
            </a:r>
            <a:r>
              <a:rPr lang="hr-HR" noProof="0" dirty="0" err="1"/>
              <a:t>that</a:t>
            </a:r>
            <a:r>
              <a:rPr lang="hr-HR" noProof="0" dirty="0"/>
              <a:t> </a:t>
            </a:r>
            <a:r>
              <a:rPr lang="hr-HR" noProof="0" dirty="0" err="1"/>
              <a:t>peer</a:t>
            </a:r>
            <a:r>
              <a:rPr lang="hr-HR" noProof="0" dirty="0"/>
              <a:t> </a:t>
            </a:r>
            <a:r>
              <a:rPr lang="hr-HR" noProof="0" dirty="0" err="1"/>
              <a:t>and</a:t>
            </a:r>
            <a:r>
              <a:rPr lang="hr-HR" noProof="0" dirty="0"/>
              <a:t> </a:t>
            </a:r>
            <a:r>
              <a:rPr lang="hr-HR" noProof="0" dirty="0" err="1"/>
              <a:t>self-review</a:t>
            </a:r>
            <a:r>
              <a:rPr lang="hr-HR" noProof="0" dirty="0"/>
              <a:t> </a:t>
            </a:r>
            <a:r>
              <a:rPr lang="hr-HR" noProof="0" dirty="0" err="1"/>
              <a:t>can</a:t>
            </a:r>
            <a:r>
              <a:rPr lang="hr-HR" noProof="0" dirty="0"/>
              <a:t> </a:t>
            </a:r>
            <a:r>
              <a:rPr lang="hr-HR" noProof="0" dirty="0" err="1"/>
              <a:t>play</a:t>
            </a:r>
            <a:r>
              <a:rPr lang="hr-HR" noProof="0" dirty="0"/>
              <a:t> </a:t>
            </a:r>
            <a:r>
              <a:rPr lang="hr-HR" noProof="0" dirty="0" err="1"/>
              <a:t>towards</a:t>
            </a:r>
            <a:r>
              <a:rPr lang="hr-HR" noProof="0" dirty="0"/>
              <a:t> </a:t>
            </a:r>
            <a:r>
              <a:rPr lang="hr-HR" noProof="0" dirty="0" err="1"/>
              <a:t>enhancing</a:t>
            </a:r>
            <a:r>
              <a:rPr lang="hr-HR" noProof="0" dirty="0"/>
              <a:t> student </a:t>
            </a:r>
            <a:r>
              <a:rPr lang="hr-HR" noProof="0" dirty="0" err="1"/>
              <a:t>learning</a:t>
            </a:r>
            <a:r>
              <a:rPr lang="hr-HR" noProof="0" dirty="0"/>
              <a:t>. International Journal </a:t>
            </a:r>
            <a:r>
              <a:rPr lang="hr-HR" noProof="0" dirty="0" err="1"/>
              <a:t>of</a:t>
            </a:r>
            <a:r>
              <a:rPr lang="hr-HR" noProof="0" dirty="0"/>
              <a:t> Technology, </a:t>
            </a:r>
            <a:r>
              <a:rPr lang="hr-HR" noProof="0" dirty="0" err="1"/>
              <a:t>Knowledge</a:t>
            </a:r>
            <a:r>
              <a:rPr lang="hr-HR" noProof="0" dirty="0"/>
              <a:t> </a:t>
            </a:r>
            <a:r>
              <a:rPr lang="hr-HR" noProof="0" dirty="0" err="1"/>
              <a:t>and</a:t>
            </a:r>
            <a:r>
              <a:rPr lang="hr-HR" noProof="0" dirty="0"/>
              <a:t> </a:t>
            </a:r>
            <a:r>
              <a:rPr lang="hr-HR" noProof="0" dirty="0" err="1"/>
              <a:t>Society</a:t>
            </a:r>
            <a:r>
              <a:rPr lang="hr-HR" noProof="0" dirty="0"/>
              <a:t>: 8(3).</a:t>
            </a:r>
          </a:p>
          <a:p>
            <a:pPr marL="571500" lvl="0" indent="-342900"/>
            <a:r>
              <a:rPr lang="hr-HR" noProof="0" dirty="0"/>
              <a:t>Stevens, D. D., </a:t>
            </a:r>
            <a:r>
              <a:rPr lang="hr-HR" noProof="0" dirty="0" err="1"/>
              <a:t>and</a:t>
            </a:r>
            <a:r>
              <a:rPr lang="hr-HR" noProof="0" dirty="0"/>
              <a:t> A. J. </a:t>
            </a:r>
            <a:r>
              <a:rPr lang="hr-HR" noProof="0" dirty="0" err="1"/>
              <a:t>Levi</a:t>
            </a:r>
            <a:r>
              <a:rPr lang="hr-HR" noProof="0" dirty="0"/>
              <a:t> (2013.). </a:t>
            </a:r>
            <a:r>
              <a:rPr lang="hr-HR" noProof="0" dirty="0" err="1"/>
              <a:t>Introduction</a:t>
            </a:r>
            <a:r>
              <a:rPr lang="hr-HR" noProof="0" dirty="0"/>
              <a:t> to </a:t>
            </a:r>
            <a:r>
              <a:rPr lang="hr-HR" noProof="0" dirty="0" err="1"/>
              <a:t>Rubrics</a:t>
            </a:r>
            <a:r>
              <a:rPr lang="hr-HR" noProof="0" dirty="0"/>
              <a:t>: </a:t>
            </a:r>
            <a:r>
              <a:rPr lang="hr-HR" noProof="0" dirty="0" err="1"/>
              <a:t>an</a:t>
            </a:r>
            <a:r>
              <a:rPr lang="hr-HR" noProof="0" dirty="0"/>
              <a:t> </a:t>
            </a:r>
            <a:r>
              <a:rPr lang="hr-HR" noProof="0" dirty="0" err="1"/>
              <a:t>assessment</a:t>
            </a:r>
            <a:r>
              <a:rPr lang="hr-HR" noProof="0" dirty="0"/>
              <a:t> </a:t>
            </a:r>
            <a:r>
              <a:rPr lang="hr-HR" noProof="0" dirty="0" err="1"/>
              <a:t>tool</a:t>
            </a:r>
            <a:r>
              <a:rPr lang="hr-HR" noProof="0" dirty="0"/>
              <a:t> to </a:t>
            </a:r>
            <a:r>
              <a:rPr lang="hr-HR" noProof="0" dirty="0" err="1"/>
              <a:t>save</a:t>
            </a:r>
            <a:r>
              <a:rPr lang="hr-HR" noProof="0" dirty="0"/>
              <a:t> </a:t>
            </a:r>
            <a:r>
              <a:rPr lang="hr-HR" noProof="0" dirty="0" err="1"/>
              <a:t>grading</a:t>
            </a:r>
            <a:r>
              <a:rPr lang="hr-HR" noProof="0" dirty="0"/>
              <a:t> time, </a:t>
            </a:r>
            <a:r>
              <a:rPr lang="hr-HR" noProof="0" dirty="0" err="1"/>
              <a:t>convey</a:t>
            </a:r>
            <a:r>
              <a:rPr lang="hr-HR" noProof="0" dirty="0"/>
              <a:t> </a:t>
            </a:r>
            <a:r>
              <a:rPr lang="hr-HR" noProof="0" dirty="0" err="1"/>
              <a:t>effective</a:t>
            </a:r>
            <a:r>
              <a:rPr lang="hr-HR" noProof="0" dirty="0"/>
              <a:t> </a:t>
            </a:r>
            <a:r>
              <a:rPr lang="hr-HR" noProof="0" dirty="0" err="1"/>
              <a:t>feedback</a:t>
            </a:r>
            <a:r>
              <a:rPr lang="hr-HR" noProof="0" dirty="0"/>
              <a:t>, </a:t>
            </a:r>
            <a:r>
              <a:rPr lang="hr-HR" noProof="0" dirty="0" err="1"/>
              <a:t>and</a:t>
            </a:r>
            <a:r>
              <a:rPr lang="hr-HR" noProof="0" dirty="0"/>
              <a:t> </a:t>
            </a:r>
            <a:r>
              <a:rPr lang="hr-HR" noProof="0" dirty="0" err="1"/>
              <a:t>promote</a:t>
            </a:r>
            <a:r>
              <a:rPr lang="hr-HR" noProof="0" dirty="0"/>
              <a:t> student </a:t>
            </a:r>
            <a:r>
              <a:rPr lang="hr-HR" noProof="0" dirty="0" err="1"/>
              <a:t>learning</a:t>
            </a:r>
            <a:r>
              <a:rPr lang="hr-HR" noProof="0" dirty="0"/>
              <a:t>. </a:t>
            </a:r>
            <a:r>
              <a:rPr lang="hr-HR" noProof="0" dirty="0" err="1"/>
              <a:t>Stylus</a:t>
            </a:r>
            <a:r>
              <a:rPr lang="hr-HR" noProof="0" dirty="0"/>
              <a:t> </a:t>
            </a:r>
            <a:r>
              <a:rPr lang="hr-HR" noProof="0" dirty="0" err="1"/>
              <a:t>Publishing</a:t>
            </a:r>
            <a:r>
              <a:rPr lang="hr-HR" noProof="0" dirty="0"/>
              <a:t>, </a:t>
            </a:r>
            <a:r>
              <a:rPr lang="hr-HR" noProof="0" dirty="0" err="1"/>
              <a:t>Sterling</a:t>
            </a:r>
            <a:r>
              <a:rPr lang="hr-HR" noProof="0" dirty="0"/>
              <a:t>, VA, USA.</a:t>
            </a:r>
          </a:p>
          <a:p>
            <a:pPr marL="571500" lvl="0" indent="-342900"/>
            <a:r>
              <a:rPr lang="hr-HR" noProof="0" dirty="0" err="1"/>
              <a:t>Wolf</a:t>
            </a:r>
            <a:r>
              <a:rPr lang="hr-HR" noProof="0" dirty="0"/>
              <a:t>, K., M. </a:t>
            </a:r>
            <a:r>
              <a:rPr lang="hr-HR" noProof="0" dirty="0" err="1"/>
              <a:t>Connelly</a:t>
            </a:r>
            <a:r>
              <a:rPr lang="hr-HR" noProof="0" dirty="0"/>
              <a:t>, </a:t>
            </a:r>
            <a:r>
              <a:rPr lang="hr-HR" noProof="0" dirty="0" err="1"/>
              <a:t>and</a:t>
            </a:r>
            <a:r>
              <a:rPr lang="hr-HR" noProof="0" dirty="0"/>
              <a:t> A. Komara (2008.). A tale </a:t>
            </a:r>
            <a:r>
              <a:rPr lang="hr-HR" noProof="0" dirty="0" err="1"/>
              <a:t>of</a:t>
            </a:r>
            <a:r>
              <a:rPr lang="hr-HR" noProof="0" dirty="0"/>
              <a:t> </a:t>
            </a:r>
            <a:r>
              <a:rPr lang="hr-HR" noProof="0" dirty="0" err="1"/>
              <a:t>two</a:t>
            </a:r>
            <a:r>
              <a:rPr lang="hr-HR" noProof="0" dirty="0"/>
              <a:t> </a:t>
            </a:r>
            <a:r>
              <a:rPr lang="hr-HR" noProof="0" dirty="0" err="1"/>
              <a:t>rubrics</a:t>
            </a:r>
            <a:r>
              <a:rPr lang="hr-HR" noProof="0" dirty="0"/>
              <a:t>: </a:t>
            </a:r>
            <a:r>
              <a:rPr lang="hr-HR" noProof="0" dirty="0" err="1"/>
              <a:t>improving</a:t>
            </a:r>
            <a:r>
              <a:rPr lang="hr-HR" noProof="0" dirty="0"/>
              <a:t> </a:t>
            </a:r>
            <a:r>
              <a:rPr lang="hr-HR" noProof="0" dirty="0" err="1"/>
              <a:t>teaching</a:t>
            </a:r>
            <a:r>
              <a:rPr lang="hr-HR" noProof="0" dirty="0"/>
              <a:t> </a:t>
            </a:r>
            <a:r>
              <a:rPr lang="hr-HR" noProof="0" dirty="0" err="1"/>
              <a:t>and</a:t>
            </a:r>
            <a:r>
              <a:rPr lang="hr-HR" noProof="0" dirty="0"/>
              <a:t> </a:t>
            </a:r>
            <a:r>
              <a:rPr lang="hr-HR" noProof="0" dirty="0" err="1"/>
              <a:t>learning</a:t>
            </a:r>
            <a:r>
              <a:rPr lang="hr-HR" noProof="0" dirty="0"/>
              <a:t> </a:t>
            </a:r>
            <a:r>
              <a:rPr lang="hr-HR" noProof="0" dirty="0" err="1"/>
              <a:t>across</a:t>
            </a:r>
            <a:r>
              <a:rPr lang="hr-HR" noProof="0" dirty="0"/>
              <a:t> </a:t>
            </a:r>
            <a:r>
              <a:rPr lang="hr-HR" noProof="0" dirty="0" err="1"/>
              <a:t>the</a:t>
            </a:r>
            <a:r>
              <a:rPr lang="hr-HR" noProof="0" dirty="0"/>
              <a:t> </a:t>
            </a:r>
            <a:r>
              <a:rPr lang="hr-HR" noProof="0" dirty="0" err="1"/>
              <a:t>content</a:t>
            </a:r>
            <a:r>
              <a:rPr lang="hr-HR" noProof="0" dirty="0"/>
              <a:t> </a:t>
            </a:r>
            <a:r>
              <a:rPr lang="hr-HR" noProof="0" dirty="0" err="1"/>
              <a:t>areas</a:t>
            </a:r>
            <a:r>
              <a:rPr lang="hr-HR" noProof="0" dirty="0"/>
              <a:t> </a:t>
            </a:r>
            <a:r>
              <a:rPr lang="hr-HR" noProof="0" dirty="0" err="1"/>
              <a:t>through</a:t>
            </a:r>
            <a:r>
              <a:rPr lang="hr-HR" noProof="0" dirty="0"/>
              <a:t> </a:t>
            </a:r>
            <a:r>
              <a:rPr lang="hr-HR" noProof="0" dirty="0" err="1"/>
              <a:t>assessment</a:t>
            </a:r>
            <a:r>
              <a:rPr lang="hr-HR" noProof="0" dirty="0"/>
              <a:t>. Journal </a:t>
            </a:r>
            <a:r>
              <a:rPr lang="hr-HR" noProof="0" dirty="0" err="1"/>
              <a:t>of</a:t>
            </a:r>
            <a:r>
              <a:rPr lang="hr-HR" noProof="0" dirty="0"/>
              <a:t> </a:t>
            </a:r>
            <a:r>
              <a:rPr lang="hr-HR" noProof="0" dirty="0" err="1"/>
              <a:t>Effective</a:t>
            </a:r>
            <a:r>
              <a:rPr lang="hr-HR" noProof="0" dirty="0"/>
              <a:t> </a:t>
            </a:r>
            <a:r>
              <a:rPr lang="hr-HR" noProof="0" dirty="0" err="1"/>
              <a:t>Teaching</a:t>
            </a:r>
            <a:r>
              <a:rPr lang="hr-HR" noProof="0" dirty="0"/>
              <a:t> 8: 21-32.</a:t>
            </a:r>
          </a:p>
          <a:p>
            <a:pPr marL="571500" lvl="0" indent="-342900"/>
            <a:r>
              <a:rPr lang="hr-HR" noProof="0" dirty="0" err="1"/>
              <a:t>Wormeli</a:t>
            </a:r>
            <a:r>
              <a:rPr lang="hr-HR" noProof="0" dirty="0"/>
              <a:t>, R. (2006.). Fair </a:t>
            </a:r>
            <a:r>
              <a:rPr lang="hr-HR" noProof="0" dirty="0" err="1"/>
              <a:t>isn’t</a:t>
            </a:r>
            <a:r>
              <a:rPr lang="hr-HR" noProof="0" dirty="0"/>
              <a:t> </a:t>
            </a:r>
            <a:r>
              <a:rPr lang="hr-HR" noProof="0" dirty="0" err="1"/>
              <a:t>always</a:t>
            </a:r>
            <a:r>
              <a:rPr lang="hr-HR" noProof="0" dirty="0"/>
              <a:t> </a:t>
            </a:r>
            <a:r>
              <a:rPr lang="hr-HR" noProof="0" dirty="0" err="1"/>
              <a:t>equal</a:t>
            </a:r>
            <a:r>
              <a:rPr lang="hr-HR" noProof="0" dirty="0"/>
              <a:t>: </a:t>
            </a:r>
            <a:r>
              <a:rPr lang="hr-HR" noProof="0" dirty="0" err="1"/>
              <a:t>assessing</a:t>
            </a:r>
            <a:r>
              <a:rPr lang="hr-HR" noProof="0" dirty="0"/>
              <a:t> </a:t>
            </a:r>
            <a:r>
              <a:rPr lang="hr-HR" noProof="0" dirty="0" err="1"/>
              <a:t>and</a:t>
            </a:r>
            <a:r>
              <a:rPr lang="hr-HR" noProof="0" dirty="0"/>
              <a:t> </a:t>
            </a:r>
            <a:r>
              <a:rPr lang="hr-HR" noProof="0" dirty="0" err="1"/>
              <a:t>grading</a:t>
            </a:r>
            <a:r>
              <a:rPr lang="hr-HR" noProof="0" dirty="0"/>
              <a:t> </a:t>
            </a:r>
            <a:r>
              <a:rPr lang="hr-HR" noProof="0" dirty="0" err="1"/>
              <a:t>in</a:t>
            </a:r>
            <a:r>
              <a:rPr lang="hr-HR" noProof="0" dirty="0"/>
              <a:t> </a:t>
            </a:r>
            <a:r>
              <a:rPr lang="hr-HR" noProof="0" dirty="0" err="1"/>
              <a:t>the</a:t>
            </a:r>
            <a:r>
              <a:rPr lang="hr-HR" noProof="0" dirty="0"/>
              <a:t> </a:t>
            </a:r>
            <a:r>
              <a:rPr lang="hr-HR" noProof="0" dirty="0" err="1"/>
              <a:t>differentiated</a:t>
            </a:r>
            <a:r>
              <a:rPr lang="hr-HR" noProof="0" dirty="0"/>
              <a:t> </a:t>
            </a:r>
            <a:r>
              <a:rPr lang="hr-HR" noProof="0" dirty="0" err="1"/>
              <a:t>classroom</a:t>
            </a:r>
            <a:r>
              <a:rPr lang="hr-HR" noProof="0" dirty="0"/>
              <a:t>. </a:t>
            </a:r>
            <a:r>
              <a:rPr lang="hr-HR" noProof="0" dirty="0" err="1"/>
              <a:t>Stenhouse</a:t>
            </a:r>
            <a:r>
              <a:rPr lang="hr-HR" noProof="0" dirty="0"/>
              <a:t> </a:t>
            </a:r>
            <a:r>
              <a:rPr lang="hr-HR" noProof="0" dirty="0" err="1"/>
              <a:t>Publishers</a:t>
            </a:r>
            <a:r>
              <a:rPr lang="hr-HR" noProof="0" dirty="0"/>
              <a:t>, Portland, ME, USA.</a:t>
            </a:r>
          </a:p>
          <a:p>
            <a:pPr marL="571500" lvl="0" indent="-342900"/>
            <a:r>
              <a:rPr lang="hr-HR" noProof="0" dirty="0" err="1"/>
              <a:t>Information</a:t>
            </a:r>
            <a:r>
              <a:rPr lang="hr-HR" noProof="0" dirty="0"/>
              <a:t> Technology University </a:t>
            </a:r>
            <a:r>
              <a:rPr lang="hr-HR" noProof="0" dirty="0" err="1"/>
              <a:t>of</a:t>
            </a:r>
            <a:r>
              <a:rPr lang="hr-HR" noProof="0" dirty="0"/>
              <a:t> Florida </a:t>
            </a:r>
          </a:p>
          <a:p>
            <a:pPr marL="571500" lvl="0" indent="-203200">
              <a:buNone/>
            </a:pPr>
            <a:endParaRPr lang="hr-HR" noProof="0" dirty="0"/>
          </a:p>
          <a:p>
            <a:pPr marL="571500" lvl="0" indent="-203200">
              <a:buNone/>
            </a:pPr>
            <a:endParaRPr lang="hr-HR" noProof="0" dirty="0"/>
          </a:p>
          <a:p>
            <a:pPr marL="685800" lvl="0" indent="-317500">
              <a:buNone/>
            </a:pPr>
            <a:endParaRPr lang="hr-HR" noProof="0" dirty="0"/>
          </a:p>
          <a:p>
            <a:pPr marL="685800" lvl="0" indent="-317500">
              <a:buNone/>
            </a:pPr>
            <a:endParaRPr lang="hr-HR" noProof="0" dirty="0"/>
          </a:p>
          <a:p>
            <a:pPr marL="571500" lvl="0" indent="-203200">
              <a:buNone/>
            </a:pPr>
            <a:endParaRPr lang="hr-HR" noProof="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5" name="Google Shape;175;g35661765773_0_0"/>
          <p:cNvGrpSpPr/>
          <p:nvPr/>
        </p:nvGrpSpPr>
        <p:grpSpPr>
          <a:xfrm>
            <a:off x="2179811" y="4729766"/>
            <a:ext cx="7832078" cy="1110328"/>
            <a:chOff x="2179603" y="4888792"/>
            <a:chExt cx="7798544" cy="1110328"/>
          </a:xfrm>
        </p:grpSpPr>
        <p:pic>
          <p:nvPicPr>
            <p:cNvPr id="176" name="Google Shape;176;g35661765773_0_0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179603" y="4888792"/>
              <a:ext cx="1468783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7" name="Google Shape;177;g35661765773_0_0"/>
            <p:cNvPicPr preferRelativeResize="0"/>
            <p:nvPr/>
          </p:nvPicPr>
          <p:blipFill rotWithShape="1">
            <a:blip r:embed="rId4">
              <a:alphaModFix/>
            </a:blip>
            <a:srcRect l="9995" t="21987" r="6843" b="5543"/>
            <a:stretch/>
          </p:blipFill>
          <p:spPr>
            <a:xfrm>
              <a:off x="3796545" y="4949617"/>
              <a:ext cx="1406759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8" name="Google Shape;178;g35661765773_0_0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134273" y="4888792"/>
              <a:ext cx="1053679" cy="6021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9" name="Google Shape;179;g35661765773_0_0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6187951" y="4960895"/>
              <a:ext cx="1500530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0" name="Google Shape;180;g35661765773_0_0"/>
            <p:cNvPicPr preferRelativeResize="0"/>
            <p:nvPr/>
          </p:nvPicPr>
          <p:blipFill rotWithShape="1">
            <a:blip r:embed="rId7">
              <a:alphaModFix/>
            </a:blip>
            <a:srcRect l="6518" t="2903" r="6456"/>
            <a:stretch/>
          </p:blipFill>
          <p:spPr>
            <a:xfrm>
              <a:off x="7781600" y="4945247"/>
              <a:ext cx="2196547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1" name="Google Shape;181;g35661765773_0_0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2288672" y="5654827"/>
              <a:ext cx="1679028" cy="342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2" name="Google Shape;182;g35661765773_0_0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4247100" y="5578646"/>
              <a:ext cx="2083568" cy="4143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3" name="Google Shape;183;g35661765773_0_0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6500192" y="5578645"/>
              <a:ext cx="1357332" cy="4143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4" name="Google Shape;184;g35661765773_0_0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8024163" y="5561390"/>
              <a:ext cx="897748" cy="4143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5" name="Google Shape;185;g35661765773_0_0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9179152" y="5522870"/>
              <a:ext cx="457200" cy="47625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86" name="Google Shape;186;g35661765773_0_0"/>
          <p:cNvSpPr txBox="1"/>
          <p:nvPr/>
        </p:nvSpPr>
        <p:spPr>
          <a:xfrm>
            <a:off x="3324150" y="2453100"/>
            <a:ext cx="31737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just" rtl="0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hr-HR" sz="1100" b="0" i="0" u="none" strike="noStrike" cap="none" noProof="0" dirty="0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Dostupno na </a:t>
            </a:r>
            <a:r>
              <a:rPr lang="hr-HR" sz="1100" b="0" i="0" u="sng" strike="noStrike" cap="none" noProof="0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3"/>
              </a:rPr>
              <a:t>https://tinker-project.eu/elearning/</a:t>
            </a:r>
            <a:endParaRPr lang="hr-HR" sz="1100" b="0" i="0" u="none" strike="noStrike" cap="none" noProof="0" dirty="0">
              <a:solidFill>
                <a:srgbClr val="16C45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7" name="Google Shape;187;g35661765773_0_0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4222188" y="3563650"/>
            <a:ext cx="1171575" cy="409575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g35661765773_0_0"/>
          <p:cNvSpPr txBox="1"/>
          <p:nvPr/>
        </p:nvSpPr>
        <p:spPr>
          <a:xfrm>
            <a:off x="1646350" y="2994850"/>
            <a:ext cx="5987700" cy="56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360045" marR="0" lvl="0" indent="1904" algn="ctr" rtl="0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hr-HR" sz="1200" b="1" i="0" u="none" strike="noStrike" cap="none" noProof="0" dirty="0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Ova publikacija je licencirana pod međunarodnom licencom </a:t>
            </a:r>
            <a:r>
              <a:rPr lang="hr-HR" sz="1200" b="1" i="1" u="none" strike="noStrike" cap="none" noProof="0" dirty="0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Creative </a:t>
            </a:r>
            <a:r>
              <a:rPr lang="hr-HR" sz="1200" b="1" i="1" u="none" strike="noStrike" cap="none" noProof="0" dirty="0" err="1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Commons</a:t>
            </a:r>
            <a:r>
              <a:rPr lang="hr-HR" sz="1200" b="1" i="1" u="none" strike="noStrike" cap="none" noProof="0" dirty="0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 Imenovanje autora-Nekomercijalno-Bez prerada 4.0 ( </a:t>
            </a:r>
            <a:r>
              <a:rPr lang="hr-HR" sz="1200" b="1" i="0" u="sng" strike="noStrike" cap="none" noProof="0" dirty="0">
                <a:solidFill>
                  <a:srgbClr val="16C45B"/>
                </a:solidFill>
                <a:latin typeface="Calibri"/>
                <a:ea typeface="Calibri"/>
                <a:cs typeface="Calibri"/>
                <a:sym typeface="Calibri"/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BY-NC-ND 4.0 </a:t>
            </a:r>
            <a:r>
              <a:rPr lang="hr-HR" sz="1200" b="1" i="0" u="none" strike="noStrike" cap="none" noProof="0" dirty="0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  <a:endParaRPr lang="hr-HR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3566176535c_0_0"/>
          <p:cNvSpPr txBox="1">
            <a:spLocks noGrp="1"/>
          </p:cNvSpPr>
          <p:nvPr>
            <p:ph type="ctrTitle"/>
          </p:nvPr>
        </p:nvSpPr>
        <p:spPr>
          <a:xfrm>
            <a:off x="374725" y="2184275"/>
            <a:ext cx="7776900" cy="13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lvl="0">
              <a:buSzPct val="62500"/>
            </a:pPr>
            <a:r>
              <a:rPr lang="hr-HR" noProof="0" dirty="0"/>
              <a:t>Modul 8: Radionica: zajedničko osmišljavanje i vrednovanje scenarija učenja za poučavanje i vrednovanje informatike temeljeno na TINKER okviru</a:t>
            </a:r>
          </a:p>
        </p:txBody>
      </p:sp>
      <p:sp>
        <p:nvSpPr>
          <p:cNvPr id="91" name="Google Shape;91;g3566176535c_0_0"/>
          <p:cNvSpPr txBox="1">
            <a:spLocks noGrp="1"/>
          </p:cNvSpPr>
          <p:nvPr>
            <p:ph type="subTitle" idx="1"/>
          </p:nvPr>
        </p:nvSpPr>
        <p:spPr>
          <a:xfrm>
            <a:off x="401324" y="3651830"/>
            <a:ext cx="6893100" cy="129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hr-HR" noProof="0" dirty="0"/>
              <a:t>Cjelina 8.4: Samoprocjena i </a:t>
            </a:r>
            <a:r>
              <a:rPr lang="hr-HR" noProof="0" dirty="0" err="1"/>
              <a:t>istorazinsko</a:t>
            </a:r>
            <a:r>
              <a:rPr lang="hr-HR" noProof="0" dirty="0"/>
              <a:t> vrednovanje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5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Ishodi učenja</a:t>
            </a:r>
          </a:p>
        </p:txBody>
      </p:sp>
      <p:sp>
        <p:nvSpPr>
          <p:cNvPr id="97" name="Google Shape;97;p5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350" cy="5870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0">
              <a:buNone/>
            </a:pPr>
            <a:r>
              <a:rPr lang="hr-HR" sz="2400" noProof="0" dirty="0"/>
              <a:t>Do kraja ove cjeline učitelji će moći:</a:t>
            </a:r>
          </a:p>
          <a:p>
            <a:pPr marL="825500" marR="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Char char="•"/>
            </a:pPr>
            <a:endParaRPr lang="hr-HR" noProof="0" dirty="0"/>
          </a:p>
          <a:p>
            <a:pPr marL="825500" marR="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Char char="•"/>
            </a:pPr>
            <a:r>
              <a:rPr lang="hr-HR" noProof="0" dirty="0"/>
              <a:t>Sudjelovati u aktivnostima međusobnog vrednovanja kako bi razmjenjivali ideje, davali konstruktivne povratne informacije i usavršavali nastavne cjeline na temelju odgovarajućih povratnih informacija</a:t>
            </a:r>
          </a:p>
          <a:p>
            <a:pPr marL="825500" marR="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Char char="•"/>
            </a:pPr>
            <a:endParaRPr lang="hr-HR" noProof="0" dirty="0"/>
          </a:p>
          <a:p>
            <a:pPr marL="825500" marR="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Char char="•"/>
            </a:pPr>
            <a:r>
              <a:rPr lang="hr-HR" noProof="0" dirty="0"/>
              <a:t>Kritički promišljati o vlastitim nastavnim praksama i razvijenim modulima, identificirajući svoje snage i mogućnosti za poboljšanje</a:t>
            </a:r>
          </a:p>
          <a:p>
            <a:pPr marL="571500" marR="0" lvl="0" indent="-203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None/>
            </a:pPr>
            <a:endParaRPr lang="hr-HR" noProof="0" dirty="0"/>
          </a:p>
        </p:txBody>
      </p:sp>
      <p:pic>
        <p:nvPicPr>
          <p:cNvPr id="98" name="Google Shape;98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348388" y="3998563"/>
            <a:ext cx="2447925" cy="2505075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5"/>
          <p:cNvSpPr txBox="1"/>
          <p:nvPr/>
        </p:nvSpPr>
        <p:spPr>
          <a:xfrm>
            <a:off x="9070350" y="6443725"/>
            <a:ext cx="3121800" cy="3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i="1" noProof="0" dirty="0">
                <a:latin typeface="Calibri"/>
                <a:ea typeface="Calibri"/>
                <a:cs typeface="Calibri"/>
                <a:sym typeface="Calibri"/>
              </a:rPr>
              <a:t>Izvor slike: web stranica projekta TINKER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357dc52a0f6_0_28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Sadržaj</a:t>
            </a:r>
          </a:p>
        </p:txBody>
      </p:sp>
      <p:sp>
        <p:nvSpPr>
          <p:cNvPr id="105" name="Google Shape;105;g357dc52a0f6_0_28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lvl="0" indent="-330200" algn="l" rtl="0"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hr-HR" sz="2000" noProof="0" dirty="0" err="1"/>
              <a:t>Prikaznica</a:t>
            </a:r>
            <a:r>
              <a:rPr lang="hr-HR" sz="2000" noProof="0" dirty="0"/>
              <a:t> 1 - Naslov WP-a</a:t>
            </a:r>
          </a:p>
          <a:p>
            <a:pPr marL="571500" lvl="0" indent="-330200">
              <a:buSzPts val="2000"/>
            </a:pPr>
            <a:r>
              <a:rPr lang="hr-HR" sz="2000" noProof="0" dirty="0" err="1"/>
              <a:t>Prikaznica</a:t>
            </a:r>
            <a:r>
              <a:rPr lang="hr-HR" sz="2000" noProof="0" dirty="0"/>
              <a:t> 2 - Naziv cjeline</a:t>
            </a:r>
          </a:p>
          <a:p>
            <a:pPr marL="571500" lvl="0" indent="-330200">
              <a:buSzPts val="2000"/>
            </a:pPr>
            <a:r>
              <a:rPr lang="hr-HR" sz="2000" noProof="0" dirty="0" err="1"/>
              <a:t>Prikaznica</a:t>
            </a:r>
            <a:r>
              <a:rPr lang="hr-HR" sz="2000" noProof="0" dirty="0"/>
              <a:t> 3 - Ishodi učenja</a:t>
            </a:r>
          </a:p>
          <a:p>
            <a:pPr marL="571500" lvl="0" indent="-330200">
              <a:buSzPts val="2000"/>
            </a:pPr>
            <a:r>
              <a:rPr lang="hr-HR" sz="2000" noProof="0" dirty="0" err="1"/>
              <a:t>Prikaznica</a:t>
            </a:r>
            <a:r>
              <a:rPr lang="hr-HR" sz="2000" noProof="0" dirty="0"/>
              <a:t> 4 - Sadržaj</a:t>
            </a:r>
          </a:p>
          <a:p>
            <a:pPr marL="571500" lvl="0" indent="-330200">
              <a:buSzPts val="2000"/>
            </a:pPr>
            <a:r>
              <a:rPr lang="hr-HR" sz="2000" noProof="0" dirty="0" err="1"/>
              <a:t>Prikaznica</a:t>
            </a:r>
            <a:r>
              <a:rPr lang="hr-HR" sz="2000" noProof="0" dirty="0"/>
              <a:t> 5 - Što je samoprocjena?</a:t>
            </a:r>
          </a:p>
          <a:p>
            <a:pPr marL="571500" lvl="0" indent="-330200">
              <a:buSzPts val="2000"/>
            </a:pPr>
            <a:r>
              <a:rPr lang="hr-HR" sz="2000" noProof="0" dirty="0" err="1"/>
              <a:t>Prikaznica</a:t>
            </a:r>
            <a:r>
              <a:rPr lang="hr-HR" sz="2000" noProof="0" dirty="0"/>
              <a:t> 6 - Zašto koristiti samoprocjenu?</a:t>
            </a:r>
          </a:p>
          <a:p>
            <a:pPr marL="571500" lvl="0" indent="-330200">
              <a:buSzPts val="2000"/>
            </a:pPr>
            <a:r>
              <a:rPr lang="hr-HR" sz="2000" noProof="0" dirty="0" err="1"/>
              <a:t>Prikaznica</a:t>
            </a:r>
            <a:r>
              <a:rPr lang="hr-HR" sz="2000" noProof="0" dirty="0"/>
              <a:t> 7 - Vještine razvijene samoprocjenom</a:t>
            </a:r>
          </a:p>
          <a:p>
            <a:pPr marL="571500" lvl="0" indent="-330200">
              <a:buSzPts val="2000"/>
            </a:pPr>
            <a:r>
              <a:rPr lang="hr-HR" sz="2000" noProof="0" dirty="0" err="1"/>
              <a:t>Prikaznica</a:t>
            </a:r>
            <a:r>
              <a:rPr lang="hr-HR" sz="2000" noProof="0" dirty="0"/>
              <a:t> 8 - Aktivnost 1 - samoprocjena</a:t>
            </a:r>
          </a:p>
          <a:p>
            <a:pPr marL="571500" lvl="0" indent="-330200">
              <a:buSzPts val="2000"/>
            </a:pPr>
            <a:r>
              <a:rPr lang="hr-HR" sz="2000" noProof="0" dirty="0" err="1"/>
              <a:t>Prikaznica</a:t>
            </a:r>
            <a:r>
              <a:rPr lang="hr-HR" sz="2000" noProof="0" dirty="0"/>
              <a:t> 9 - Što je vršnjačko/</a:t>
            </a:r>
            <a:r>
              <a:rPr lang="hr-HR" sz="2000" noProof="0" dirty="0" err="1"/>
              <a:t>istorazinsko</a:t>
            </a:r>
            <a:r>
              <a:rPr lang="hr-HR" sz="2000" noProof="0" dirty="0"/>
              <a:t> vrednovanje (engl. </a:t>
            </a:r>
            <a:r>
              <a:rPr lang="hr-HR" sz="2000" i="1" noProof="0" dirty="0" err="1"/>
              <a:t>peer</a:t>
            </a:r>
            <a:r>
              <a:rPr lang="hr-HR" sz="2000" i="1" noProof="0" dirty="0"/>
              <a:t> </a:t>
            </a:r>
            <a:r>
              <a:rPr lang="hr-HR" sz="2000" i="1" noProof="0" dirty="0" err="1"/>
              <a:t>review</a:t>
            </a:r>
            <a:r>
              <a:rPr lang="hr-HR" sz="2000" noProof="0" dirty="0"/>
              <a:t>)?</a:t>
            </a:r>
          </a:p>
          <a:p>
            <a:pPr marL="571500" lvl="0" indent="-330200">
              <a:buSzPts val="2000"/>
            </a:pPr>
            <a:r>
              <a:rPr lang="hr-HR" sz="2000" noProof="0" dirty="0" err="1"/>
              <a:t>Prikaznica</a:t>
            </a:r>
            <a:r>
              <a:rPr lang="hr-HR" sz="2000" noProof="0" dirty="0"/>
              <a:t> 10 – </a:t>
            </a:r>
            <a:r>
              <a:rPr lang="hr-HR" sz="2000" noProof="0" dirty="0" err="1"/>
              <a:t>Istorazinsko</a:t>
            </a:r>
            <a:r>
              <a:rPr lang="hr-HR" sz="2000" noProof="0" dirty="0"/>
              <a:t> vrednovanje kao alat za učenje</a:t>
            </a:r>
          </a:p>
          <a:p>
            <a:pPr marL="571500" lvl="0" indent="-330200">
              <a:buSzPts val="2000"/>
            </a:pPr>
            <a:r>
              <a:rPr lang="hr-HR" sz="2000" noProof="0" dirty="0" err="1"/>
              <a:t>Prikaznica</a:t>
            </a:r>
            <a:r>
              <a:rPr lang="hr-HR" sz="2000" noProof="0" dirty="0"/>
              <a:t> 11 - Aktivnost 2 – </a:t>
            </a:r>
            <a:r>
              <a:rPr lang="hr-HR" sz="2000" noProof="0" dirty="0" err="1"/>
              <a:t>istorazinsko</a:t>
            </a:r>
            <a:r>
              <a:rPr lang="hr-HR" sz="2000" noProof="0" dirty="0"/>
              <a:t> vrednovanje scenarija učenja</a:t>
            </a:r>
          </a:p>
          <a:p>
            <a:pPr marL="571500" lvl="0" indent="-330200">
              <a:buSzPts val="2000"/>
            </a:pPr>
            <a:r>
              <a:rPr lang="hr-HR" sz="2000" noProof="0" dirty="0" err="1"/>
              <a:t>Prikaznica</a:t>
            </a:r>
            <a:r>
              <a:rPr lang="hr-HR" sz="2000" noProof="0" dirty="0"/>
              <a:t> 12 - Literatura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Što je samoprocjena?</a:t>
            </a:r>
          </a:p>
        </p:txBody>
      </p:sp>
      <p:sp>
        <p:nvSpPr>
          <p:cNvPr id="111" name="Google Shape;111;p1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350" cy="5870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889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rPr lang="hr-HR" b="1" noProof="0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  </a:ext>
                </a:extLst>
              </a:rPr>
              <a:t>Definicija</a:t>
            </a:r>
            <a:r>
              <a:rPr lang="hr-HR" noProof="0" dirty="0"/>
              <a:t>:</a:t>
            </a:r>
          </a:p>
          <a:p>
            <a:pPr marL="457200" marR="0" lvl="0" indent="-368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Char char="•"/>
            </a:pPr>
            <a:r>
              <a:rPr lang="hr-HR" noProof="0" dirty="0"/>
              <a:t>Metoda vrednovanja u kojoj učenici (ili učitelji) procjenjuju vlastiti učinak,</a:t>
            </a:r>
            <a:br>
              <a:rPr lang="hr-HR" noProof="0" dirty="0"/>
            </a:br>
            <a:r>
              <a:rPr lang="hr-HR" noProof="0" dirty="0"/>
              <a:t>potičući refleksiju i osobnu odgovornost.</a:t>
            </a:r>
          </a:p>
          <a:p>
            <a:pPr marL="889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endParaRPr lang="hr-HR" noProof="0" dirty="0"/>
          </a:p>
        </p:txBody>
      </p:sp>
      <p:pic>
        <p:nvPicPr>
          <p:cNvPr id="112" name="Google Shape;112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23425" y="2257749"/>
            <a:ext cx="6293450" cy="41927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1"/>
          <p:cNvSpPr txBox="1"/>
          <p:nvPr/>
        </p:nvSpPr>
        <p:spPr>
          <a:xfrm>
            <a:off x="9551775" y="6443725"/>
            <a:ext cx="2640300" cy="3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i="1" noProof="0" dirty="0">
                <a:latin typeface="Calibri"/>
                <a:ea typeface="Calibri"/>
                <a:cs typeface="Calibri"/>
                <a:sym typeface="Calibri"/>
              </a:rPr>
              <a:t>Izvor slike: </a:t>
            </a:r>
            <a:r>
              <a:rPr lang="hr-HR" i="1" noProof="0" dirty="0" err="1">
                <a:latin typeface="Calibri"/>
                <a:ea typeface="Calibri"/>
                <a:cs typeface="Calibri"/>
                <a:sym typeface="Calibri"/>
              </a:rPr>
              <a:t>Freepik</a:t>
            </a:r>
            <a:endParaRPr lang="hr-HR" i="1" noProof="0"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Zašto koristiti samoprocjenu?</a:t>
            </a:r>
          </a:p>
        </p:txBody>
      </p:sp>
      <p:sp>
        <p:nvSpPr>
          <p:cNvPr id="119" name="Google Shape;119;p4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350" cy="5870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68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Char char="•"/>
            </a:pPr>
            <a:r>
              <a:rPr lang="hr-HR" noProof="0" dirty="0"/>
              <a:t>Samoprocjena potiče:</a:t>
            </a:r>
          </a:p>
          <a:p>
            <a: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noProof="0" dirty="0"/>
              <a:t>Refleksiju;</a:t>
            </a:r>
          </a:p>
          <a:p>
            <a: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noProof="0" dirty="0"/>
              <a:t>Aktivno učenje;</a:t>
            </a:r>
          </a:p>
          <a:p>
            <a: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noProof="0" dirty="0"/>
              <a:t>Osobnu odgovornost za učenje.</a:t>
            </a:r>
          </a:p>
          <a:p>
            <a: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</a:pPr>
            <a:endParaRPr lang="hr-HR" noProof="0" dirty="0"/>
          </a:p>
          <a:p>
            <a:pPr marL="57150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</a:pPr>
            <a:endParaRPr lang="hr-HR" noProof="0" dirty="0"/>
          </a:p>
          <a:p>
            <a: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</a:pPr>
            <a:endParaRPr lang="hr-HR" noProof="0" dirty="0"/>
          </a:p>
          <a:p>
            <a:pPr marL="889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endParaRPr lang="hr-HR" noProof="0" dirty="0"/>
          </a:p>
          <a:p>
            <a:pPr marL="889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endParaRPr lang="hr-HR" noProof="0" dirty="0"/>
          </a:p>
        </p:txBody>
      </p:sp>
      <p:sp>
        <p:nvSpPr>
          <p:cNvPr id="120" name="Google Shape;120;p4"/>
          <p:cNvSpPr/>
          <p:nvPr/>
        </p:nvSpPr>
        <p:spPr>
          <a:xfrm>
            <a:off x="3189341" y="2693778"/>
            <a:ext cx="5761608" cy="2246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w="120000" h="120000" fill="none" extrusionOk="0">
                <a:moveTo>
                  <a:pt x="-10000" y="22500"/>
                </a:moveTo>
                <a:lnTo>
                  <a:pt x="-20000" y="22500"/>
                </a:lnTo>
                <a:lnTo>
                  <a:pt x="-56000" y="135000"/>
                </a:lnTo>
              </a:path>
            </a:pathLst>
          </a:custGeom>
          <a:gradFill>
            <a:gsLst>
              <a:gs pos="0">
                <a:srgbClr val="90FFAB"/>
              </a:gs>
              <a:gs pos="35000">
                <a:srgbClr val="B3FFC2"/>
              </a:gs>
              <a:gs pos="100000">
                <a:srgbClr val="E0FFE7"/>
              </a:gs>
            </a:gsLst>
            <a:lin ang="16200000" scaled="0"/>
          </a:gradFill>
          <a:ln w="9525" cap="flat" cmpd="sng">
            <a:solidFill>
              <a:srgbClr val="10C357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647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r>
              <a:rPr lang="hr-HR" b="0" i="0" u="none" strike="noStrike" cap="none" noProof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„</a:t>
            </a:r>
            <a:r>
              <a:rPr lang="hr-HR" b="1" noProof="0" dirty="0"/>
              <a:t>Samoprocjena i vršnjačko (ili </a:t>
            </a:r>
            <a:r>
              <a:rPr lang="hr-HR" b="1" noProof="0" dirty="0" err="1"/>
              <a:t>istorazinsko</a:t>
            </a:r>
            <a:r>
              <a:rPr lang="hr-HR" b="1" noProof="0" dirty="0"/>
              <a:t>) vrednovanje daju učenicima priliku preuzeti veću odgovornost za vlastito učenje.</a:t>
            </a:r>
            <a:br>
              <a:rPr lang="hr-HR" noProof="0" dirty="0"/>
            </a:br>
            <a:r>
              <a:rPr lang="hr-HR" noProof="0" dirty="0"/>
              <a:t>Učenici postaju aktivni sudionici u procesu, uključeni su i imaju priliku dijeliti iskustva o svom učenju.</a:t>
            </a:r>
            <a:br>
              <a:rPr lang="hr-HR" noProof="0" dirty="0"/>
            </a:br>
            <a:r>
              <a:rPr lang="hr-HR" noProof="0" dirty="0"/>
              <a:t>To ih potiče da postanu samostalniji.</a:t>
            </a:r>
          </a:p>
          <a:p>
            <a:pPr algn="ctr"/>
            <a:r>
              <a:rPr lang="hr-HR" noProof="0" dirty="0"/>
              <a:t>Kombiniranjem povratnih informacija od vršnjaka i vlastite </a:t>
            </a:r>
            <a:r>
              <a:rPr lang="hr-HR" noProof="0" dirty="0" err="1"/>
              <a:t>samoocjene</a:t>
            </a:r>
            <a:r>
              <a:rPr lang="hr-HR" noProof="0" dirty="0"/>
              <a:t> postiže se </a:t>
            </a:r>
            <a:r>
              <a:rPr lang="hr-HR" b="1" noProof="0" dirty="0"/>
              <a:t>najveći učinak na optimizaciju uspjeha učenika</a:t>
            </a:r>
            <a:r>
              <a:rPr lang="hr-HR" noProof="0" dirty="0"/>
              <a:t>.</a:t>
            </a:r>
            <a:r>
              <a:rPr lang="hr-HR" b="0" i="0" u="none" strike="noStrike" cap="none" noProof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</a:t>
            </a:r>
            <a:endParaRPr lang="hr-HR" b="0" i="0" u="none" strike="noStrike" cap="none" noProof="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hr-HR" sz="1600" b="0" i="0" u="none" strike="noStrike" cap="none" noProof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 </a:t>
            </a:r>
            <a:r>
              <a:rPr lang="hr-HR" sz="1600" b="0" i="0" u="none" strike="noStrike" cap="none" noProof="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Meulemeester</a:t>
            </a:r>
            <a:r>
              <a:rPr lang="hr-HR" sz="1600" b="0" i="0" u="none" strike="noStrike" cap="none" noProof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hr-HR" sz="1600" b="0" i="0" u="none" strike="noStrike" cap="none" noProof="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et</a:t>
            </a:r>
            <a:r>
              <a:rPr lang="hr-HR" sz="1600" b="0" i="0" u="none" strike="noStrike" cap="none" noProof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hr-HR" sz="1600" b="0" i="0" u="none" strike="noStrike" cap="none" noProof="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</a:t>
            </a:r>
            <a:r>
              <a:rPr lang="hr-HR" sz="1600" b="0" i="0" u="none" strike="noStrike" cap="none" noProof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(2021.)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8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Vještine razvijene kroz samoprocjenu</a:t>
            </a:r>
          </a:p>
        </p:txBody>
      </p:sp>
      <p:sp>
        <p:nvSpPr>
          <p:cNvPr id="126" name="Google Shape;126;p8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350" cy="5870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</a:pPr>
            <a:endParaRPr lang="hr-HR" noProof="0" dirty="0"/>
          </a:p>
          <a:p>
            <a:pPr marL="57150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</a:pPr>
            <a:endParaRPr lang="hr-HR" noProof="0" dirty="0"/>
          </a:p>
          <a:p>
            <a: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</a:pPr>
            <a:endParaRPr lang="hr-HR" noProof="0" dirty="0"/>
          </a:p>
          <a:p>
            <a:pPr marL="889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endParaRPr lang="hr-HR" noProof="0" dirty="0"/>
          </a:p>
          <a:p>
            <a:pPr marL="889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endParaRPr lang="hr-HR" noProof="0" dirty="0"/>
          </a:p>
        </p:txBody>
      </p:sp>
      <p:sp>
        <p:nvSpPr>
          <p:cNvPr id="127" name="Google Shape;127;p8"/>
          <p:cNvSpPr/>
          <p:nvPr/>
        </p:nvSpPr>
        <p:spPr>
          <a:xfrm>
            <a:off x="124287" y="2228295"/>
            <a:ext cx="3693110" cy="3027286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 cap="flat" cmpd="sng">
            <a:solidFill>
              <a:srgbClr val="108F4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hr-HR" sz="2000" b="0" i="0" u="none" strike="noStrike" cap="none" noProof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Kritičko mišljenje</a:t>
            </a:r>
          </a:p>
        </p:txBody>
      </p:sp>
      <p:sp>
        <p:nvSpPr>
          <p:cNvPr id="128" name="Google Shape;128;p8"/>
          <p:cNvSpPr/>
          <p:nvPr/>
        </p:nvSpPr>
        <p:spPr>
          <a:xfrm>
            <a:off x="4134036" y="2228295"/>
            <a:ext cx="3994951" cy="3027286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108F4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hr-HR" sz="1900" b="0" i="0" u="none" strike="noStrike" cap="none" noProof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Rješavanje problema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hr-HR" sz="1400" b="0" i="0" u="none" strike="noStrike" cap="none" noProof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hr-HR" sz="1400" b="0" i="0" u="none" strike="noStrike" cap="none" noProof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hr-HR" sz="1400" b="0" i="0" u="none" strike="noStrike" cap="none" noProof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hr-HR" sz="1400" b="0" i="0" u="none" strike="noStrike" cap="none" noProof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hr-HR" sz="1400" b="0" i="0" u="none" strike="noStrike" cap="none" noProof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hr-HR" sz="1400" b="0" i="0" u="none" strike="noStrike" cap="none" noProof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hr-HR" sz="1400" b="0" i="0" u="none" strike="noStrike" cap="none" noProof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8"/>
          <p:cNvSpPr/>
          <p:nvPr/>
        </p:nvSpPr>
        <p:spPr>
          <a:xfrm>
            <a:off x="8513718" y="2228295"/>
            <a:ext cx="3409026" cy="3027286"/>
          </a:xfrm>
          <a:prstGeom prst="flowChartProcess">
            <a:avLst/>
          </a:prstGeom>
          <a:solidFill>
            <a:schemeClr val="accent1"/>
          </a:solidFill>
          <a:ln w="25400" cap="flat" cmpd="sng">
            <a:solidFill>
              <a:srgbClr val="108F4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hr-HR" sz="2000" b="0" i="0" u="none" strike="noStrike" cap="none" noProof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Samostalno učenje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5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Aktivnost 1 - samoprocjena</a:t>
            </a:r>
          </a:p>
        </p:txBody>
      </p:sp>
      <p:sp>
        <p:nvSpPr>
          <p:cNvPr id="135" name="Google Shape;135;p15"/>
          <p:cNvSpPr/>
          <p:nvPr/>
        </p:nvSpPr>
        <p:spPr>
          <a:xfrm>
            <a:off x="735044" y="1198485"/>
            <a:ext cx="10591060" cy="2059620"/>
          </a:xfrm>
          <a:prstGeom prst="flowChartProcess">
            <a:avLst/>
          </a:prstGeom>
          <a:solidFill>
            <a:schemeClr val="accent1"/>
          </a:solidFill>
          <a:ln w="25400" cap="flat" cmpd="sng">
            <a:solidFill>
              <a:srgbClr val="108F4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hr-HR" sz="2300" b="0" i="0" u="none" strike="noStrike" cap="none" noProof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Korištenjem alata za samoprocjenu uključenog u </a:t>
            </a:r>
            <a:r>
              <a:rPr lang="hr-HR" sz="2300" b="0" i="0" u="sng" strike="noStrike" cap="none" noProof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TINKER okvir</a:t>
            </a:r>
            <a:r>
              <a:rPr lang="hr-HR" sz="2300" b="0" i="0" u="none" strike="noStrike" cap="none" noProof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(stranice 44-47), procijenite svoje nastavne prakse u odnosu na TINKER okvir.</a:t>
            </a:r>
            <a:endParaRPr lang="hr-HR" sz="1400" b="0" i="0" u="none" strike="noStrike" cap="none" noProof="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p15"/>
          <p:cNvSpPr/>
          <p:nvPr/>
        </p:nvSpPr>
        <p:spPr>
          <a:xfrm>
            <a:off x="5619564" y="2818659"/>
            <a:ext cx="5095783" cy="2840855"/>
          </a:xfrm>
          <a:prstGeom prst="cloudCallout">
            <a:avLst>
              <a:gd name="adj1" fmla="val -20833"/>
              <a:gd name="adj2" fmla="val 62500"/>
            </a:avLst>
          </a:prstGeom>
          <a:solidFill>
            <a:schemeClr val="accent1"/>
          </a:solidFill>
          <a:ln w="25400" cap="flat" cmpd="sng">
            <a:solidFill>
              <a:srgbClr val="108F4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>
              <a:buSzPts val="1600"/>
            </a:pPr>
            <a:r>
              <a:rPr lang="hr-HR" b="1" noProof="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Tijekom samoprocjene važno je razmotriti dva glavna aspekta:</a:t>
            </a:r>
            <a:br>
              <a:rPr lang="hr-HR" noProof="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noProof="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označite </a:t>
            </a:r>
            <a:r>
              <a:rPr lang="hr-HR" b="1" noProof="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 kojoj mjeri vaša nastavna praksa i pripremljeni scenarij iz prethodne aktivnosti</a:t>
            </a:r>
            <a:r>
              <a:rPr lang="hr-HR" noProof="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slijede </a:t>
            </a:r>
            <a:r>
              <a:rPr lang="hr-HR" b="1" noProof="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načela autentičnog učenja</a:t>
            </a:r>
            <a:r>
              <a:rPr lang="hr-HR" noProof="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 </a:t>
            </a:r>
            <a:r>
              <a:rPr lang="hr-HR" b="1" noProof="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rodne </a:t>
            </a:r>
            <a:r>
              <a:rPr lang="hr-HR" b="1" noProof="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uključivosti</a:t>
            </a:r>
            <a:r>
              <a:rPr lang="hr-HR" noProof="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hr-HR" b="0" i="0" u="none" strike="noStrike" cap="none" noProof="0" dirty="0">
              <a:solidFill>
                <a:schemeClr val="tx2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pic>
        <p:nvPicPr>
          <p:cNvPr id="137" name="Google Shape;137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5050" y="3812230"/>
            <a:ext cx="2466975" cy="2343150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15"/>
          <p:cNvSpPr txBox="1"/>
          <p:nvPr/>
        </p:nvSpPr>
        <p:spPr>
          <a:xfrm>
            <a:off x="9070350" y="6443725"/>
            <a:ext cx="3121800" cy="3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i="1" noProof="0" dirty="0">
                <a:latin typeface="Calibri"/>
                <a:ea typeface="Calibri"/>
                <a:cs typeface="Calibri"/>
                <a:sym typeface="Calibri"/>
              </a:rPr>
              <a:t>Izvor slike: web stranica projekta TINKER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7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lvl="0"/>
            <a:r>
              <a:rPr lang="hr-HR" sz="3600" noProof="0" dirty="0"/>
              <a:t>Što je vršnjačko/</a:t>
            </a:r>
            <a:r>
              <a:rPr lang="hr-HR" sz="3600" noProof="0" dirty="0" err="1"/>
              <a:t>istorazinsko</a:t>
            </a:r>
            <a:r>
              <a:rPr lang="hr-HR" sz="3600" noProof="0" dirty="0"/>
              <a:t> vrednovanje (engl. </a:t>
            </a:r>
            <a:r>
              <a:rPr lang="hr-HR" sz="3600" i="1" noProof="0" dirty="0" err="1"/>
              <a:t>peer</a:t>
            </a:r>
            <a:r>
              <a:rPr lang="hr-HR" sz="3600" i="1" noProof="0" dirty="0"/>
              <a:t> </a:t>
            </a:r>
            <a:r>
              <a:rPr lang="hr-HR" sz="3600" i="1" noProof="0" dirty="0" err="1"/>
              <a:t>review</a:t>
            </a:r>
            <a:r>
              <a:rPr lang="hr-HR" sz="3600" noProof="0" dirty="0"/>
              <a:t>)?</a:t>
            </a:r>
            <a:endParaRPr lang="hr-HR" sz="3600" b="1" noProof="0" dirty="0"/>
          </a:p>
        </p:txBody>
      </p:sp>
      <p:sp>
        <p:nvSpPr>
          <p:cNvPr id="144" name="Google Shape;144;p17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350" cy="5870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88900" lvl="0" indent="0" algn="ctr">
              <a:buNone/>
            </a:pPr>
            <a:r>
              <a:rPr lang="hr-HR" noProof="0" dirty="0"/>
              <a:t>„Dogovor da vršnjaci procijene razinu, vrijednost, kvalitetu ili uspješnost proizvoda ili ishoda učenja drugih osoba sličnog statusa“ (</a:t>
            </a:r>
            <a:r>
              <a:rPr lang="hr-HR" noProof="0" dirty="0" err="1"/>
              <a:t>Topping</a:t>
            </a:r>
            <a:r>
              <a:rPr lang="hr-HR" noProof="0" dirty="0"/>
              <a:t>, Smith, </a:t>
            </a:r>
            <a:r>
              <a:rPr lang="hr-HR" noProof="0" dirty="0" err="1"/>
              <a:t>Swanson</a:t>
            </a:r>
            <a:r>
              <a:rPr lang="hr-HR" noProof="0" dirty="0"/>
              <a:t> i Elliot, 2000., str. 150)</a:t>
            </a:r>
          </a:p>
          <a:p>
            <a:pPr marL="889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rPr lang="hr-HR" noProof="0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"/>
                  </a:ext>
                </a:extLst>
              </a:rPr>
              <a:t>Vršnjačko vrednovanje može biti:</a:t>
            </a:r>
            <a:endParaRPr lang="hr-HR" noProof="0" dirty="0">
              <a:extLst>
                <a:ext uri="http://customooxmlschemas.google.com/">
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3"/>
                </a:ext>
              </a:extLst>
            </a:endParaRPr>
          </a:p>
          <a:p>
            <a:pPr marL="457200" marR="0" lvl="0" indent="-368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Char char="•"/>
            </a:pPr>
            <a:r>
              <a:rPr lang="hr-HR" noProof="0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4"/>
                  </a:ext>
                </a:extLst>
              </a:rPr>
              <a:t>alat za vrednovanje;</a:t>
            </a:r>
            <a:endParaRPr lang="hr-HR" noProof="0" dirty="0">
              <a:extLst>
                <a:ext uri="http://customooxmlschemas.google.com/">
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5"/>
                </a:ext>
              </a:extLst>
            </a:endParaRPr>
          </a:p>
          <a:p>
            <a:pPr marL="457200" marR="0" lvl="0" indent="-368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Char char="•"/>
            </a:pPr>
            <a:r>
              <a:rPr lang="hr-HR" noProof="0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8"/>
                  </a:ext>
                </a:extLst>
              </a:rPr>
              <a:t>alat za učenje.</a:t>
            </a:r>
            <a:endParaRPr lang="hr-HR" noProof="0" dirty="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hr-HR" noProof="0" dirty="0"/>
              <a:t>Vršnjačko vrednovanje često se kombinira sa samoprocjenom radi dubljeg učenja.</a:t>
            </a:r>
          </a:p>
        </p:txBody>
      </p:sp>
      <p:pic>
        <p:nvPicPr>
          <p:cNvPr id="145" name="Google Shape;145;p17" descr="Group of people brainstorming meeting in the room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983589" y="3870951"/>
            <a:ext cx="4173125" cy="2785850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17"/>
          <p:cNvSpPr txBox="1"/>
          <p:nvPr/>
        </p:nvSpPr>
        <p:spPr>
          <a:xfrm>
            <a:off x="9551775" y="6443725"/>
            <a:ext cx="2640300" cy="3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i="1" noProof="0" dirty="0">
                <a:latin typeface="Calibri"/>
                <a:ea typeface="Calibri"/>
                <a:cs typeface="Calibri"/>
                <a:sym typeface="Calibri"/>
              </a:rPr>
              <a:t>Izvor slike: </a:t>
            </a:r>
            <a:r>
              <a:rPr lang="hr-HR" i="1" noProof="0" dirty="0" err="1">
                <a:latin typeface="Calibri"/>
                <a:ea typeface="Calibri"/>
                <a:cs typeface="Calibri"/>
                <a:sym typeface="Calibri"/>
              </a:rPr>
              <a:t>Freepik</a:t>
            </a:r>
            <a:endParaRPr lang="hr-HR" i="1" noProof="0"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ARDET Course template - Cover page">
  <a:themeElements>
    <a:clrScheme name="TINKER">
      <a:dk1>
        <a:srgbClr val="1D1D1B"/>
      </a:dk1>
      <a:lt1>
        <a:srgbClr val="D1D1D1"/>
      </a:lt1>
      <a:dk2>
        <a:srgbClr val="1D1D1B"/>
      </a:dk2>
      <a:lt2>
        <a:srgbClr val="F2F2F2"/>
      </a:lt2>
      <a:accent1>
        <a:srgbClr val="16C45B"/>
      </a:accent1>
      <a:accent2>
        <a:srgbClr val="1D1D1B"/>
      </a:accent2>
      <a:accent3>
        <a:srgbClr val="16C45B"/>
      </a:accent3>
      <a:accent4>
        <a:srgbClr val="2B454E"/>
      </a:accent4>
      <a:accent5>
        <a:srgbClr val="C36358"/>
      </a:accent5>
      <a:accent6>
        <a:srgbClr val="16C45B"/>
      </a:accent6>
      <a:hlink>
        <a:srgbClr val="16C45B"/>
      </a:hlink>
      <a:folHlink>
        <a:srgbClr val="16C45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ARDET Course template">
  <a:themeElements>
    <a:clrScheme name="TINKER">
      <a:dk1>
        <a:srgbClr val="1D1D1B"/>
      </a:dk1>
      <a:lt1>
        <a:srgbClr val="D1D1D1"/>
      </a:lt1>
      <a:dk2>
        <a:srgbClr val="1D1D1B"/>
      </a:dk2>
      <a:lt2>
        <a:srgbClr val="F2F2F2"/>
      </a:lt2>
      <a:accent1>
        <a:srgbClr val="16C45B"/>
      </a:accent1>
      <a:accent2>
        <a:srgbClr val="1D1D1B"/>
      </a:accent2>
      <a:accent3>
        <a:srgbClr val="16C45B"/>
      </a:accent3>
      <a:accent4>
        <a:srgbClr val="2B454E"/>
      </a:accent4>
      <a:accent5>
        <a:srgbClr val="C36358"/>
      </a:accent5>
      <a:accent6>
        <a:srgbClr val="16C45B"/>
      </a:accent6>
      <a:hlink>
        <a:srgbClr val="16C45B"/>
      </a:hlink>
      <a:folHlink>
        <a:srgbClr val="16C45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ARDET Course template">
  <a:themeElements>
    <a:clrScheme name="TINKER">
      <a:dk1>
        <a:srgbClr val="1D1D1B"/>
      </a:dk1>
      <a:lt1>
        <a:srgbClr val="D1D1D1"/>
      </a:lt1>
      <a:dk2>
        <a:srgbClr val="1D1D1B"/>
      </a:dk2>
      <a:lt2>
        <a:srgbClr val="F2F2F2"/>
      </a:lt2>
      <a:accent1>
        <a:srgbClr val="16C45B"/>
      </a:accent1>
      <a:accent2>
        <a:srgbClr val="1D1D1B"/>
      </a:accent2>
      <a:accent3>
        <a:srgbClr val="16C45B"/>
      </a:accent3>
      <a:accent4>
        <a:srgbClr val="2B454E"/>
      </a:accent4>
      <a:accent5>
        <a:srgbClr val="C36358"/>
      </a:accent5>
      <a:accent6>
        <a:srgbClr val="16C45B"/>
      </a:accent6>
      <a:hlink>
        <a:srgbClr val="16C45B"/>
      </a:hlink>
      <a:folHlink>
        <a:srgbClr val="16C45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1294</Words>
  <Application>Microsoft Office PowerPoint</Application>
  <PresentationFormat>Widescreen</PresentationFormat>
  <Paragraphs>112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Open Sans</vt:lpstr>
      <vt:lpstr>Arial</vt:lpstr>
      <vt:lpstr>Calibri</vt:lpstr>
      <vt:lpstr>CARDET Course template - Cover page</vt:lpstr>
      <vt:lpstr>CARDET Course template</vt:lpstr>
      <vt:lpstr>CARDET Course template</vt:lpstr>
      <vt:lpstr>WP3: Obučavanje učitelja za autentično i rodno uključivo informatičko obrazovanje</vt:lpstr>
      <vt:lpstr>Modul 8: Radionica: zajedničko osmišljavanje i vrednovanje scenarija učenja za poučavanje i vrednovanje informatike temeljeno na TINKER okviru</vt:lpstr>
      <vt:lpstr>Ishodi učenja</vt:lpstr>
      <vt:lpstr>Sadržaj</vt:lpstr>
      <vt:lpstr>Što je samoprocjena?</vt:lpstr>
      <vt:lpstr>Zašto koristiti samoprocjenu?</vt:lpstr>
      <vt:lpstr>Vještine razvijene kroz samoprocjenu</vt:lpstr>
      <vt:lpstr>Aktivnost 1 - samoprocjena</vt:lpstr>
      <vt:lpstr>Što je vršnjačko/istorazinsko vrednovanje (engl. peer review)?</vt:lpstr>
      <vt:lpstr>Istorazinsko vrednovanje kao alat za učenje</vt:lpstr>
      <vt:lpstr>Aktivnost 2 - istorazinsko vrednovanje scenarija učenja</vt:lpstr>
      <vt:lpstr>Literatura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2Fast4u</dc:creator>
  <cp:lastModifiedBy>Juraj Petrović</cp:lastModifiedBy>
  <cp:revision>1</cp:revision>
  <dcterms:created xsi:type="dcterms:W3CDTF">2014-07-11T09:12:14Z</dcterms:created>
  <dcterms:modified xsi:type="dcterms:W3CDTF">2025-07-22T12:20:37Z</dcterms:modified>
</cp:coreProperties>
</file>