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6858000" cx="12192000"/>
  <p:notesSz cx="6858000" cy="9144000"/>
  <p:embeddedFontLst>
    <p:embeddedFont>
      <p:font typeface="Open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3" roundtripDataSignature="AMtx7mjjW9/OkXRih5TxXx6YxtJBfFpr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fntdata"/><Relationship Id="rId20" Type="http://schemas.openxmlformats.org/officeDocument/2006/relationships/slide" Target="slides/slide14.xml"/><Relationship Id="rId42" Type="http://schemas.openxmlformats.org/officeDocument/2006/relationships/font" Target="fonts/OpenSans-boldItalic.fntdata"/><Relationship Id="rId41" Type="http://schemas.openxmlformats.org/officeDocument/2006/relationships/font" Target="fonts/OpenSans-italic.fntdata"/><Relationship Id="rId22" Type="http://schemas.openxmlformats.org/officeDocument/2006/relationships/slide" Target="slides/slide16.xml"/><Relationship Id="rId21" Type="http://schemas.openxmlformats.org/officeDocument/2006/relationships/slide" Target="slides/slide15.xml"/><Relationship Id="rId43" Type="http://customschemas.google.com/relationships/presentationmetadata" Target="meta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OpenSans-regular.fntdata"/><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inker-project.eu/resources/framework-and-toolkit/"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82da58d6e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3482da58d6e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Clr>
                <a:schemeClr val="dk1"/>
              </a:buClr>
              <a:buSzPts val="1400"/>
              <a:buFont typeface="Arial"/>
              <a:buNone/>
            </a:pPr>
            <a:r>
              <a:rPr lang="en-US"/>
              <a:t>Η παιδαγωγική προσέγγιση TINKER ευθυγραμμίζεται με την τελευταία έκθεση του JRC που τονίζει τη σημασία της επίλυσης προβλημάτων και της δημιουργίας προϊόντων στα προγράμματα σπουδών πληροφορικής, καθώς και συμβάλλει στον στόχο της ΕΕ να διασφαλίσει ότι μέχρι το 2030 το 80% των ενηλίκων θα διαθέτει βασικές ψηφιακές δεξιότητες και ότι θα υπάρχουν 20 εκατομμύρια ειδικοί στις ΤΠΕ σε όλα τα κράτη μέλη.</a:t>
            </a:r>
            <a:endParaRPr/>
          </a:p>
          <a:p>
            <a:pPr indent="0" lvl="0" marL="228600" rtl="0" algn="l">
              <a:lnSpc>
                <a:spcPct val="100000"/>
              </a:lnSpc>
              <a:spcBef>
                <a:spcPts val="0"/>
              </a:spcBef>
              <a:spcAft>
                <a:spcPts val="0"/>
              </a:spcAft>
              <a:buClr>
                <a:schemeClr val="dk1"/>
              </a:buClr>
              <a:buSzPts val="1400"/>
              <a:buFont typeface="Arial"/>
              <a:buNone/>
            </a:pPr>
            <a:r>
              <a:rPr lang="en-US"/>
              <a:t>Συγκεκριμένα, δεδομένου του κατακερματισμού και της ασυνέπειας των προγραμμάτων σπουδών πληροφορικής στα ευρωπαϊκά σχολεία (Committee on European Computing Education, 2017), της έλλειψης επαρκούς κατανόησης από τους μαθητές και τις μαθήτριες (European Commission, 2019) και της επίμονης ανισορροπίας μεταξύ των φύλων στον τομέα (Eurostat, 2025), κατέστη προφανές ότι χρειαζόταν μια πιο ολοκληρωμένη, χωρίς αποκλεισμούς και μαθητοκεντρική προσέγγιση.</a:t>
            </a:r>
            <a:endParaRPr/>
          </a:p>
        </p:txBody>
      </p:sp>
      <p:sp>
        <p:nvSpPr>
          <p:cNvPr id="158" name="Google Shape;158;g3482da58d6e_0_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82da58d6e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3482da58d6e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t/>
            </a:r>
            <a:endParaRPr sz="1000">
              <a:highlight>
                <a:srgbClr val="FFFFFF"/>
              </a:highlight>
              <a:latin typeface="Arial"/>
              <a:ea typeface="Arial"/>
              <a:cs typeface="Arial"/>
              <a:sym typeface="Arial"/>
            </a:endParaRPr>
          </a:p>
        </p:txBody>
      </p:sp>
      <p:sp>
        <p:nvSpPr>
          <p:cNvPr id="167" name="Google Shape;167;g3482da58d6e_0_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48349fd051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g348349fd051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lang="en-US"/>
              <a:t>Για να αντιμετωπίσει τα κενά στην κατάρτιση των εκπαιδευτικών και τη διδασκαλία της πληροφορικής, το TINKER αναπτύσσει ένα </a:t>
            </a:r>
            <a:r>
              <a:rPr lang="en-US">
                <a:extLst>
                  <a:ext uri="http://customooxmlschemas.google.com/">
                    <go:slidesCustomData xmlns:go="http://customooxmlschemas.google.com/" textRoundtripDataId="19"/>
                  </a:ext>
                </a:extLst>
              </a:rPr>
              <a:t>καινοτόμο </a:t>
            </a:r>
            <a:r>
              <a:rPr lang="en-US" u="sng">
                <a:solidFill>
                  <a:schemeClr val="hlink"/>
                </a:solidFill>
                <a:hlinkClick r:id="rId2"/>
                <a:extLst>
                  <a:ext uri="http://customooxmlschemas.google.com/">
                    <go:slidesCustomData xmlns:go="http://customooxmlschemas.google.com/" textRoundtripDataId="20"/>
                  </a:ext>
                </a:extLst>
              </a:rPr>
              <a:t>παιδαγωγικό πλαίσιο </a:t>
            </a:r>
            <a:r>
              <a:rPr lang="en-US">
                <a:extLst>
                  <a:ext uri="http://customooxmlschemas.google.com/">
                    <go:slidesCustomData xmlns:go="http://customooxmlschemas.google.com/" textRoundtripDataId="21"/>
                  </a:ext>
                </a:extLst>
              </a:rPr>
              <a:t>που βασίζεται στα στοιχεία του παραπάνω διαγράμματος: α) </a:t>
            </a:r>
            <a:r>
              <a:rPr lang="en-US"/>
              <a:t>Περιοχές και ικανότητες </a:t>
            </a:r>
            <a:r>
              <a:rPr lang="en-US">
                <a:extLst>
                  <a:ext uri="http://customooxmlschemas.google.com/">
                    <go:slidesCustomData xmlns:go="http://customooxmlschemas.google.com/" textRoundtripDataId="22"/>
                  </a:ext>
                </a:extLst>
              </a:rPr>
              <a:t>πληροφορικής</a:t>
            </a:r>
            <a:r>
              <a:rPr lang="en-US"/>
              <a:t>. β) Αυθεντική μάθηση, γ) Πρακτικές συμπερίληψης των φύλων. Κάθε στοιχείο του πλαισίου TINKER αναλύεται περαιτέρω στις επόμενες διαφάνειες.</a:t>
            </a:r>
            <a:endParaRPr/>
          </a:p>
        </p:txBody>
      </p:sp>
      <p:sp>
        <p:nvSpPr>
          <p:cNvPr id="176" name="Google Shape;176;g348349fd051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48349fd051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g348349fd051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lang="en-US"/>
              <a:t>Το TINKER βασίζει την παρέμβασή του στο Πλαίσιο Αναφοράς Πληροφορικής για σχολεία πρωτοβάθμιας και δευτεροβάθμιας εκπαίδευσης που αναπτύχθηκε από τον συνασπισμό Informatics4All για να αντιμετωπίσει την απουσία ενός τυποποιημένου πλαισίου ικανοτήτων πληροφορικής. Το πλαίσιο αυτό, το οποίο προέκυψε από συγκριτική ανάλυση των αναλυτικών προγραμμάτων συγκεκριμένων χωρών της ΕΕ, αποτελεί τη βάση για το έργο TINKER, το οποίο στοχεύει να το ενισχύσει με αρχές αυθεντικής μάθησης και πρακτικές που συμπεριλαμβάνουν το φύλο.</a:t>
            </a:r>
            <a:endParaRPr/>
          </a:p>
          <a:p>
            <a:pPr indent="0" lvl="0" marL="228600" marR="0" rtl="0" algn="l">
              <a:lnSpc>
                <a:spcPct val="100000"/>
              </a:lnSpc>
              <a:spcBef>
                <a:spcPts val="0"/>
              </a:spcBef>
              <a:spcAft>
                <a:spcPts val="0"/>
              </a:spcAft>
              <a:buClr>
                <a:srgbClr val="000000"/>
              </a:buClr>
              <a:buSzPts val="1400"/>
              <a:buFont typeface="Arial"/>
              <a:buNone/>
            </a:pPr>
            <a:r>
              <a:rPr lang="en-US"/>
              <a:t>Οι βασικοί τομείς της πληροφορικής περιλαμβάνουν τα εξής:</a:t>
            </a:r>
            <a:endParaRPr/>
          </a:p>
          <a:p>
            <a:pPr indent="-304800" lvl="0" marL="457200" marR="0" rtl="0" algn="l">
              <a:lnSpc>
                <a:spcPct val="100000"/>
              </a:lnSpc>
              <a:spcBef>
                <a:spcPts val="0"/>
              </a:spcBef>
              <a:spcAft>
                <a:spcPts val="0"/>
              </a:spcAft>
              <a:buSzPts val="1200"/>
              <a:buFont typeface="Calibri"/>
              <a:buChar char="●"/>
            </a:pPr>
            <a:r>
              <a:rPr lang="en-US"/>
              <a:t>Δεδομένα και πληροφορίες</a:t>
            </a:r>
            <a:endParaRPr/>
          </a:p>
          <a:p>
            <a:pPr indent="-304800" lvl="0" marL="457200" marR="0" rtl="0" algn="l">
              <a:lnSpc>
                <a:spcPct val="100000"/>
              </a:lnSpc>
              <a:spcBef>
                <a:spcPts val="0"/>
              </a:spcBef>
              <a:spcAft>
                <a:spcPts val="0"/>
              </a:spcAft>
              <a:buSzPts val="1200"/>
              <a:buFont typeface="Calibri"/>
              <a:buChar char="●"/>
            </a:pPr>
            <a:r>
              <a:rPr lang="en-US"/>
              <a:t>Αλγόριθμοι</a:t>
            </a:r>
            <a:endParaRPr/>
          </a:p>
          <a:p>
            <a:pPr indent="-304800" lvl="0" marL="457200" marR="0" rtl="0" algn="l">
              <a:lnSpc>
                <a:spcPct val="100000"/>
              </a:lnSpc>
              <a:spcBef>
                <a:spcPts val="0"/>
              </a:spcBef>
              <a:spcAft>
                <a:spcPts val="0"/>
              </a:spcAft>
              <a:buSzPts val="1200"/>
              <a:buFont typeface="Calibri"/>
              <a:buChar char="●"/>
            </a:pPr>
            <a:r>
              <a:rPr lang="en-US"/>
              <a:t>Προγραμματισμός</a:t>
            </a:r>
            <a:endParaRPr/>
          </a:p>
          <a:p>
            <a:pPr indent="-304800" lvl="0" marL="457200" marR="0" rtl="0" algn="l">
              <a:lnSpc>
                <a:spcPct val="100000"/>
              </a:lnSpc>
              <a:spcBef>
                <a:spcPts val="0"/>
              </a:spcBef>
              <a:spcAft>
                <a:spcPts val="0"/>
              </a:spcAft>
              <a:buSzPts val="1200"/>
              <a:buFont typeface="Calibri"/>
              <a:buChar char="●"/>
            </a:pPr>
            <a:r>
              <a:rPr lang="en-US"/>
              <a:t>Υπολογιστικά Συστήματα</a:t>
            </a:r>
            <a:endParaRPr/>
          </a:p>
          <a:p>
            <a:pPr indent="-304800" lvl="0" marL="457200" marR="0" rtl="0" algn="l">
              <a:lnSpc>
                <a:spcPct val="100000"/>
              </a:lnSpc>
              <a:spcBef>
                <a:spcPts val="0"/>
              </a:spcBef>
              <a:spcAft>
                <a:spcPts val="0"/>
              </a:spcAft>
              <a:buSzPts val="1200"/>
              <a:buFont typeface="Calibri"/>
              <a:buChar char="●"/>
            </a:pPr>
            <a:r>
              <a:rPr lang="en-US"/>
              <a:t>Δίκτυα και επικοινωνία</a:t>
            </a:r>
            <a:endParaRPr/>
          </a:p>
          <a:p>
            <a:pPr indent="-304800" lvl="0" marL="457200" marR="0" rtl="0" algn="l">
              <a:lnSpc>
                <a:spcPct val="100000"/>
              </a:lnSpc>
              <a:spcBef>
                <a:spcPts val="0"/>
              </a:spcBef>
              <a:spcAft>
                <a:spcPts val="0"/>
              </a:spcAft>
              <a:buSzPts val="1200"/>
              <a:buFont typeface="Calibri"/>
              <a:buChar char="●"/>
            </a:pPr>
            <a:r>
              <a:rPr lang="en-US"/>
              <a:t>Αλληλεπίδραση ανθρώπου-υπολογιστή</a:t>
            </a:r>
            <a:endParaRPr/>
          </a:p>
          <a:p>
            <a:pPr indent="-304800" lvl="0" marL="457200" marR="0" rtl="0" algn="l">
              <a:lnSpc>
                <a:spcPct val="100000"/>
              </a:lnSpc>
              <a:spcBef>
                <a:spcPts val="0"/>
              </a:spcBef>
              <a:spcAft>
                <a:spcPts val="0"/>
              </a:spcAft>
              <a:buSzPts val="1200"/>
              <a:buFont typeface="Calibri"/>
              <a:buChar char="●"/>
            </a:pPr>
            <a:r>
              <a:rPr lang="en-US"/>
              <a:t>Σχεδιασμός και ανάπτυξη</a:t>
            </a:r>
            <a:endParaRPr/>
          </a:p>
          <a:p>
            <a:pPr indent="-304800" lvl="0" marL="457200" marR="0" rtl="0" algn="l">
              <a:lnSpc>
                <a:spcPct val="100000"/>
              </a:lnSpc>
              <a:spcBef>
                <a:spcPts val="0"/>
              </a:spcBef>
              <a:spcAft>
                <a:spcPts val="0"/>
              </a:spcAft>
              <a:buSzPts val="1200"/>
              <a:buFont typeface="Calibri"/>
              <a:buChar char="●"/>
            </a:pPr>
            <a:r>
              <a:rPr lang="en-US"/>
              <a:t>Ψηφιακή δημιουργικότητα</a:t>
            </a:r>
            <a:endParaRPr/>
          </a:p>
          <a:p>
            <a:pPr indent="-304800" lvl="0" marL="457200" marR="0" rtl="0" algn="l">
              <a:lnSpc>
                <a:spcPct val="100000"/>
              </a:lnSpc>
              <a:spcBef>
                <a:spcPts val="0"/>
              </a:spcBef>
              <a:spcAft>
                <a:spcPts val="0"/>
              </a:spcAft>
              <a:buSzPts val="1200"/>
              <a:buFont typeface="Calibri"/>
              <a:buChar char="●"/>
            </a:pPr>
            <a:r>
              <a:rPr lang="en-US"/>
              <a:t>Μοντελοποίηση και προσομοίωση</a:t>
            </a:r>
            <a:endParaRPr/>
          </a:p>
          <a:p>
            <a:pPr indent="-304800" lvl="0" marL="457200" marR="0" rtl="0" algn="l">
              <a:lnSpc>
                <a:spcPct val="100000"/>
              </a:lnSpc>
              <a:spcBef>
                <a:spcPts val="0"/>
              </a:spcBef>
              <a:spcAft>
                <a:spcPts val="0"/>
              </a:spcAft>
              <a:buSzPts val="1200"/>
              <a:buFont typeface="Calibri"/>
              <a:buChar char="●"/>
            </a:pPr>
            <a:r>
              <a:rPr lang="en-US"/>
              <a:t>Απόρρητο, ασφάλεια και προστασία</a:t>
            </a:r>
            <a:endParaRPr/>
          </a:p>
          <a:p>
            <a:pPr indent="-304800" lvl="0" marL="457200" marR="0" rtl="0" algn="l">
              <a:lnSpc>
                <a:spcPct val="100000"/>
              </a:lnSpc>
              <a:spcBef>
                <a:spcPts val="0"/>
              </a:spcBef>
              <a:spcAft>
                <a:spcPts val="0"/>
              </a:spcAft>
              <a:buSzPts val="1200"/>
              <a:buFont typeface="Calibri"/>
              <a:buChar char="●"/>
            </a:pPr>
            <a:r>
              <a:rPr lang="en-US"/>
              <a:t>Υπευθυνότητα και ενδυνάμωση</a:t>
            </a:r>
            <a:endParaRPr/>
          </a:p>
        </p:txBody>
      </p:sp>
      <p:sp>
        <p:nvSpPr>
          <p:cNvPr id="184" name="Google Shape;184;g348349fd051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48349fd051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348349fd051_0_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lang="en-US"/>
              <a:t>Το TINKER υιοθετεί το μοντέλο αυθεντικής μάθησης. Σε αυτή τη σύγχρονη παιδαγωγική προσέγγιση, οι μαθητές/μαθήτριες συμμετέχουν ενεργά στην επίλυση προβλημάτων του πραγματικού κόσμου. Η προσέγγιση αυτή περιλαμβάνει αρχές όπως το αυθεντικό πλαίσιο, η εργασία, η συνεργασία, ο αναστοχασμός και η αξιολόγηση, ώστε να περάσουν από την απομνημόνευση στην πρακτική κατανόηση της πληροφορικής.</a:t>
            </a:r>
            <a:endParaRPr/>
          </a:p>
        </p:txBody>
      </p:sp>
      <p:sp>
        <p:nvSpPr>
          <p:cNvPr id="202" name="Google Shape;202;g348349fd051_0_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49161778f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349161778f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lang="en-US"/>
              <a:t>Το TINKER χρησιμοποιεί πρακτικές που περιλαμβάνουν το φύλο και είναι ενημερωμένες από την κριτική θεωρία και παιδαγωγική, τη φεμινιστική παιδαγωγική και τη διατομεακότητα. Στόχος του είναι να προάγει την ευαισθητοποίηση σχετικά με την ποικιλομορφία των φύλων, να αξιολογεί τις προκαταλήψεις λόγω φύλου, να εξισορροπεί τις εκπαιδευτικές δραστηριότητες, να χρησιμοποιεί συμπεριληπτική γλώσσα, να παρέχει προσιτά παραδείγματα και να ενθαρρύνει τις ανοιχτές συζητήσεις. Στόχος είναι να ενισχυθεί το κίνητρο για την επιστήμη της πληροφορικής σε όλους/όλες τους/τις μαθητές/μαθήτριες, με έμφαση στα κορίτσια και τις μειονότητες φύλου, ευθυγραμμιζόμενο με το μοντέλο αυθεντικής μάθησης.</a:t>
            </a:r>
            <a:endParaRPr/>
          </a:p>
        </p:txBody>
      </p:sp>
      <p:sp>
        <p:nvSpPr>
          <p:cNvPr id="220" name="Google Shape;220;g349161778f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482da58d6e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g3482da58d6e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Κάθε συμμετέχων εργάζεται μόνος του/μόνη της. Ο εκπαιδευτής παρέχει καθοδήγηση και επεξηγήσεις όπου χρειάζεται.</a:t>
            </a:r>
            <a:endParaRPr>
              <a:solidFill>
                <a:srgbClr val="2B454E"/>
              </a:solidFill>
            </a:endParaRPr>
          </a:p>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Συνιστάται επίσης στους/στις εκπαιδευτικούς να μοιράζονται τις σκέψεις τους σε ένα εργαλείο συνεργασίας, όπως το Padlet. Στη συνέχεια, ο/η εκπαιδευτής/εκπαιδεύτρια </a:t>
            </a:r>
            <a:r>
              <a:rPr lang="en-US" sz="1100">
                <a:solidFill>
                  <a:srgbClr val="1D1D1B"/>
                </a:solidFill>
              </a:rPr>
              <a:t>ομαδοποιεί τις ομοιότητες/διαφορές και υπογραμμίζει τα βασικά συμπεράσματα (π.χ. Κοιτάζοντας το Padlet, παρατηρώ ότι πολλοί από εσάς επικεντρώσατε την προσοχή σας σε. . . .)</a:t>
            </a:r>
            <a:endParaRPr>
              <a:solidFill>
                <a:srgbClr val="2B454E"/>
              </a:solidFill>
            </a:endParaRPr>
          </a:p>
        </p:txBody>
      </p:sp>
      <p:sp>
        <p:nvSpPr>
          <p:cNvPr id="243" name="Google Shape;243;g3482da58d6e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49161778f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g349161778f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ενότητα θα σας βοηθήσει να κατανοήσετε καλύτερα τι είναι η αυθεντική μάθηση και τις βασικές αρχές της.</a:t>
            </a:r>
            <a:endParaRPr/>
          </a:p>
          <a:p>
            <a:pPr indent="0" lvl="0" marL="0" rtl="0" algn="l">
              <a:lnSpc>
                <a:spcPct val="100000"/>
              </a:lnSpc>
              <a:spcBef>
                <a:spcPts val="0"/>
              </a:spcBef>
              <a:spcAft>
                <a:spcPts val="0"/>
              </a:spcAft>
              <a:buSzPts val="1400"/>
              <a:buNone/>
            </a:pPr>
            <a:r>
              <a:rPr lang="en-US"/>
              <a:t>Όπως αναφέρθηκε στην ανάλυση του πλαισίου TINKER, υιοθετούμε ένα μοντέλο αυθεντικής μάθησης, το οποίο δίνει έμφαση στην επίλυση πραγματικών προβλημάτων και στην εφαρμογή της γνώσης σε πρακτικά πλαίσια. </a:t>
            </a:r>
            <a:endParaRPr/>
          </a:p>
        </p:txBody>
      </p:sp>
      <p:sp>
        <p:nvSpPr>
          <p:cNvPr id="255" name="Google Shape;255;g349161778f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49161778f7_0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g349161778f7_0_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Το μοντέλο της αυθεντικής μάθησης έρχεται σε αντίθεση με τις παραδοσιακές προσεγγίσεις απομνημόνευσης, προωθώντας αντίθετα τη βαθιά κατανόηση μέσω του εποικοδομισμού (Piaget, 1975) και του κοινωνικού εποικοδομισμού (Vygotsky, 1978), της μάθησης σε πραγματικές συνθήκες (Lave &amp; Wenger, 1991- Lave, 1988), των κοινοτήτων πρακτικής (Stein et al., 2004) και των κοινοτήτων μάθησης (Scardamalia &amp; Bereiter, 1994).</a:t>
            </a:r>
            <a:endParaRPr/>
          </a:p>
          <a:p>
            <a:pPr indent="0" lvl="0" marL="0" rtl="0" algn="l">
              <a:lnSpc>
                <a:spcPct val="100000"/>
              </a:lnSpc>
              <a:spcBef>
                <a:spcPts val="0"/>
              </a:spcBef>
              <a:spcAft>
                <a:spcPts val="0"/>
              </a:spcAft>
              <a:buSzPts val="1400"/>
              <a:buNone/>
            </a:pPr>
            <a:r>
              <a:rPr lang="en-US"/>
              <a:t>- Κονστρουκτιβισμός: ενεργός ρόλος των μαθητών στην κατασκευή νέου νοήματος μέσω της εμπειρίας, ενσωματώνοντας τη νέα γνώση στην προηγούμενη γνώση (Piaget, 1975)</a:t>
            </a:r>
            <a:endParaRPr/>
          </a:p>
          <a:p>
            <a:pPr indent="0" lvl="0" marL="0" rtl="0" algn="l">
              <a:lnSpc>
                <a:spcPct val="100000"/>
              </a:lnSpc>
              <a:spcBef>
                <a:spcPts val="0"/>
              </a:spcBef>
              <a:spcAft>
                <a:spcPts val="0"/>
              </a:spcAft>
              <a:buClr>
                <a:schemeClr val="dk1"/>
              </a:buClr>
              <a:buSzPts val="1100"/>
              <a:buFont typeface="Arial"/>
              <a:buNone/>
            </a:pPr>
            <a:r>
              <a:rPr lang="en-US"/>
              <a:t>- Κοινωνικός Κονστρουκτιβισμός: η κοινωνική αλληλεπίδραση και η συνεργασία παίζουν καθοριστικό ρόλο στην οικοδόμηση της γνώσης (Vygotsky, 1978)</a:t>
            </a:r>
            <a:endParaRPr/>
          </a:p>
          <a:p>
            <a:pPr indent="0" lvl="0" marL="0" rtl="0" algn="l">
              <a:lnSpc>
                <a:spcPct val="100000"/>
              </a:lnSpc>
              <a:spcBef>
                <a:spcPts val="0"/>
              </a:spcBef>
              <a:spcAft>
                <a:spcPts val="0"/>
              </a:spcAft>
              <a:buSzPts val="1400"/>
              <a:buNone/>
            </a:pPr>
            <a:r>
              <a:rPr lang="en-US"/>
              <a:t>- Εγκαθιδρυμένη μάθηση: η γνώση δεν είναι αφηρημένη, αλλά ριζωμένη στο πλαίσιο και τον πολιτισμό, είναι "τοποθετημένη" (Lave, 198830; Lave &amp; Wenger, 1991).</a:t>
            </a:r>
            <a:endParaRPr/>
          </a:p>
          <a:p>
            <a:pPr indent="0" lvl="0" marL="0" rtl="0" algn="l">
              <a:lnSpc>
                <a:spcPct val="100000"/>
              </a:lnSpc>
              <a:spcBef>
                <a:spcPts val="0"/>
              </a:spcBef>
              <a:spcAft>
                <a:spcPts val="0"/>
              </a:spcAft>
              <a:buSzPts val="1400"/>
              <a:buNone/>
            </a:pPr>
            <a:r>
              <a:rPr lang="en-US"/>
              <a:t>- Κοινότητες πρακτικής: οι κοινότητες πρακτικής, μια σημαντική πτυχή της τοποθετημένης μάθησης, δημιουργούνται από άτομα που συμμετέχουν ενεργά στη συλλογική μάθηση, έχοντας κοινούς στόχους και κανόνες (Stein et al., 2004).</a:t>
            </a:r>
            <a:endParaRPr/>
          </a:p>
          <a:p>
            <a:pPr indent="0" lvl="0" marL="0" rtl="0" algn="l">
              <a:lnSpc>
                <a:spcPct val="100000"/>
              </a:lnSpc>
              <a:spcBef>
                <a:spcPts val="0"/>
              </a:spcBef>
              <a:spcAft>
                <a:spcPts val="0"/>
              </a:spcAft>
              <a:buSzPts val="1400"/>
              <a:buNone/>
            </a:pPr>
            <a:r>
              <a:rPr lang="en-US"/>
              <a:t>- Κοινότητες μάθησης: η κοινότητα μάθησης είναι η υλοποίηση κοινοτήτων πρακτικής στο σχολικό περιβάλλον. Στόχος μιας κοινότητας είναι η προώθηση και η δημιουργία συλλογικής γνώσης που ωφελεί ολόκληρο το σχολείο και κάθε μέλος (Scardamalia &amp; Bereiter, 1994).</a:t>
            </a:r>
            <a:endParaRPr/>
          </a:p>
        </p:txBody>
      </p:sp>
      <p:sp>
        <p:nvSpPr>
          <p:cNvPr id="265" name="Google Shape;265;g349161778f7_0_9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49161778f7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Google Shape;277;g349161778f7_0_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Σύμφωνα με τον Cole (1990) και τους Herrington και Oliver (2000), οι μαθητές συχνά θεωρούν τη γνώση ως απλώς εκπαιδευτική, εκτός και αν αυτή εφαρμόζεται στο πλαίσιο της πραγματικότητας.. Οι αρχές που απαιτούνται για το σχεδιασμό αυθεντικών περιβαλλόντων μάθησης (Herrington et al., 2014; Herrington &amp; Oliver, 2000) είναι οι εξής</a:t>
            </a:r>
            <a:endParaRPr/>
          </a:p>
          <a:p>
            <a:pPr indent="-317500" lvl="0" marL="457200" rtl="0" algn="l">
              <a:lnSpc>
                <a:spcPct val="100000"/>
              </a:lnSpc>
              <a:spcBef>
                <a:spcPts val="0"/>
              </a:spcBef>
              <a:spcAft>
                <a:spcPts val="0"/>
              </a:spcAft>
              <a:buClr>
                <a:schemeClr val="dk1"/>
              </a:buClr>
              <a:buSzPts val="1400"/>
              <a:buChar char="-"/>
            </a:pPr>
            <a:r>
              <a:rPr lang="en-US"/>
              <a:t>αυθεντικό πλαίσιο</a:t>
            </a:r>
            <a:endParaRPr/>
          </a:p>
          <a:p>
            <a:pPr indent="-317500" lvl="0" marL="457200" rtl="0" algn="l">
              <a:lnSpc>
                <a:spcPct val="100000"/>
              </a:lnSpc>
              <a:spcBef>
                <a:spcPts val="0"/>
              </a:spcBef>
              <a:spcAft>
                <a:spcPts val="0"/>
              </a:spcAft>
              <a:buClr>
                <a:schemeClr val="dk1"/>
              </a:buClr>
              <a:buSzPts val="1400"/>
              <a:buChar char="-"/>
            </a:pPr>
            <a:r>
              <a:rPr lang="en-US"/>
              <a:t>αυθεντικό έργο</a:t>
            </a:r>
            <a:endParaRPr/>
          </a:p>
          <a:p>
            <a:pPr indent="-317500" lvl="0" marL="457200" rtl="0" algn="l">
              <a:lnSpc>
                <a:spcPct val="100000"/>
              </a:lnSpc>
              <a:spcBef>
                <a:spcPts val="0"/>
              </a:spcBef>
              <a:spcAft>
                <a:spcPts val="0"/>
              </a:spcAft>
              <a:buClr>
                <a:schemeClr val="dk1"/>
              </a:buClr>
              <a:buSzPts val="1400"/>
              <a:buChar char="-"/>
            </a:pPr>
            <a:r>
              <a:rPr lang="en-US"/>
              <a:t>επιδόσεις εμπειρογνωμόνων (πρότυπα)</a:t>
            </a:r>
            <a:endParaRPr/>
          </a:p>
          <a:p>
            <a:pPr indent="-317500" lvl="0" marL="457200" rtl="0" algn="l">
              <a:lnSpc>
                <a:spcPct val="100000"/>
              </a:lnSpc>
              <a:spcBef>
                <a:spcPts val="0"/>
              </a:spcBef>
              <a:spcAft>
                <a:spcPts val="0"/>
              </a:spcAft>
              <a:buClr>
                <a:schemeClr val="dk1"/>
              </a:buClr>
              <a:buSzPts val="1400"/>
              <a:buChar char="-"/>
            </a:pPr>
            <a:r>
              <a:rPr lang="en-US"/>
              <a:t>πολλαπλές προοπτικές</a:t>
            </a:r>
            <a:endParaRPr/>
          </a:p>
          <a:p>
            <a:pPr indent="-317500" lvl="0" marL="457200" rtl="0" algn="l">
              <a:lnSpc>
                <a:spcPct val="100000"/>
              </a:lnSpc>
              <a:spcBef>
                <a:spcPts val="0"/>
              </a:spcBef>
              <a:spcAft>
                <a:spcPts val="0"/>
              </a:spcAft>
              <a:buClr>
                <a:schemeClr val="dk1"/>
              </a:buClr>
              <a:buSzPts val="1400"/>
              <a:buChar char="-"/>
            </a:pPr>
            <a:r>
              <a:rPr lang="en-US"/>
              <a:t>συνεργασία</a:t>
            </a:r>
            <a:endParaRPr/>
          </a:p>
          <a:p>
            <a:pPr indent="-317500" lvl="0" marL="457200" rtl="0" algn="l">
              <a:lnSpc>
                <a:spcPct val="100000"/>
              </a:lnSpc>
              <a:spcBef>
                <a:spcPts val="0"/>
              </a:spcBef>
              <a:spcAft>
                <a:spcPts val="0"/>
              </a:spcAft>
              <a:buClr>
                <a:schemeClr val="dk1"/>
              </a:buClr>
              <a:buSzPts val="1400"/>
              <a:buChar char="-"/>
            </a:pPr>
            <a:r>
              <a:rPr lang="en-US"/>
              <a:t>διάρθρωση</a:t>
            </a:r>
            <a:endParaRPr/>
          </a:p>
          <a:p>
            <a:pPr indent="-317500" lvl="0" marL="457200" rtl="0" algn="l">
              <a:lnSpc>
                <a:spcPct val="100000"/>
              </a:lnSpc>
              <a:spcBef>
                <a:spcPts val="0"/>
              </a:spcBef>
              <a:spcAft>
                <a:spcPts val="0"/>
              </a:spcAft>
              <a:buClr>
                <a:schemeClr val="dk1"/>
              </a:buClr>
              <a:buSzPts val="1400"/>
              <a:buChar char="-"/>
            </a:pPr>
            <a:r>
              <a:rPr lang="en-US"/>
              <a:t>αντανάκλαση</a:t>
            </a:r>
            <a:endParaRPr/>
          </a:p>
          <a:p>
            <a:pPr indent="-317500" lvl="0" marL="457200" rtl="0" algn="l">
              <a:lnSpc>
                <a:spcPct val="100000"/>
              </a:lnSpc>
              <a:spcBef>
                <a:spcPts val="0"/>
              </a:spcBef>
              <a:spcAft>
                <a:spcPts val="0"/>
              </a:spcAft>
              <a:buClr>
                <a:schemeClr val="dk1"/>
              </a:buClr>
              <a:buSzPts val="1400"/>
              <a:buChar char="-"/>
            </a:pPr>
            <a:r>
              <a:rPr lang="en-US"/>
              <a:t>σκαλωσιές</a:t>
            </a:r>
            <a:endParaRPr/>
          </a:p>
          <a:p>
            <a:pPr indent="-317500" lvl="0" marL="457200" rtl="0" algn="l">
              <a:lnSpc>
                <a:spcPct val="100000"/>
              </a:lnSpc>
              <a:spcBef>
                <a:spcPts val="0"/>
              </a:spcBef>
              <a:spcAft>
                <a:spcPts val="0"/>
              </a:spcAft>
              <a:buClr>
                <a:schemeClr val="dk1"/>
              </a:buClr>
              <a:buSzPts val="1400"/>
              <a:buChar char="-"/>
            </a:pPr>
            <a:r>
              <a:rPr lang="en-US"/>
              <a:t>αυθεντική αξιολόγηση </a:t>
            </a:r>
            <a:endParaRPr/>
          </a:p>
          <a:p>
            <a:pPr indent="0" lvl="0" marL="0" rtl="0" algn="l">
              <a:lnSpc>
                <a:spcPct val="100000"/>
              </a:lnSpc>
              <a:spcBef>
                <a:spcPts val="0"/>
              </a:spcBef>
              <a:spcAft>
                <a:spcPts val="0"/>
              </a:spcAft>
              <a:buSzPts val="1400"/>
              <a:buNone/>
            </a:pPr>
            <a:r>
              <a:rPr lang="en-US"/>
              <a:t>Θα αναλύσουμε περαιτέρω καθεμία από τις παραπάνω αρχές στην Ενότητα που ακολουθεί.</a:t>
            </a:r>
            <a:endParaRPr/>
          </a:p>
        </p:txBody>
      </p:sp>
      <p:sp>
        <p:nvSpPr>
          <p:cNvPr id="278" name="Google Shape;278;g349161778f7_0_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49161778f7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g349161778f7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Χωρίστε τα συμμετέχοντα άτομα σε ομάδες και κάντε τους την ακόλουθη ερώτηση: Πώς εφαρμόσατε την αυθεντική μάθηση στην τάξη σας;</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Οι ομάδες θα πρέπει να μοιραστούν τις ιδέες τους καταγράφοντας τις ιδέες τους σε ένα εργαλείο συνεργασίας, όπως το Padlet. </a:t>
            </a:r>
            <a:endParaRPr>
              <a:solidFill>
                <a:srgbClr val="2B454E"/>
              </a:solidFill>
            </a:endParaRPr>
          </a:p>
        </p:txBody>
      </p:sp>
      <p:sp>
        <p:nvSpPr>
          <p:cNvPr id="296" name="Google Shape;296;g349161778f7_0_13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49161778f7_0_1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349161778f7_0_1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g349161778f7_0_1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49161778f7_0_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g349161778f7_0_1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Οι στατιστικές της ΕΕ δείχνουν μια διεθνική ανισορροπία μεταξύ των φύλων τόσο όσον αφορά τα αποτελέσματα της εκπαίδευσης όσο και την απασχόληση. Πρώτον, το 2022, το ποσοστό των γυναικών που απασχολούνταν με προσόντα ΤΠΕ στην Ευρώπη ήταν χαμηλό, κυμαινόμενο μεταξύ 10-30% σε σύγκριση με το 60-80% των ανδρών. Αυτό είναι εμφανές σε όλες τις χώρες εταίρους, με τις γυναίκες ειδικευμένες στις ΤΠΕ στην Ιταλία να είναι 16,1%, στις Κάτω Χώρες 17,5%, στο Βέλγιο 19,6%, στην Ιρλανδία 20%, στην Κροατία 20,9%, στην Κύπρο 19,4% και στην Ελλάδα 21,3% (Eurostat, 2022). Τα στοιχεία από προηγούμενα έτη δείχνουν μια παρόμοια ανισορροπία. Το 2020 οι γυναίκες που εισήχθησαν στην τριτοβάθμια εκπαίδευση για να ολοκληρώσουν ένα πτυχίο ΤΠΕ ήταν λιγότερες από τους άνδρες, ενδεικτικά, περίπου 2.500 στην Ελλάδα, 30.000 στην Ιταλία και 4.000 στις Κάτω Χώρες (Eurostat, 2022). Το ίδιο έτος, το ποσοστό των γυναικών αποφοίτων στις θετικές επιστήμες, τα μαθηματικά, την πληροφορική, τη μηχανική, τη μεταποίηση, τις κατασκευές ήταν χαμηλότερο σε σχέση με αυτό των ανδρών. Αυτή η διαφορά μεταξύ των δύο φύλων παρατηρείται σε όλες τις χώρες εταίρους: οι άνδρες στο Βέλγιο είναι σχεδόν 15% περισσότεροι από τις γυναίκες, στις Κάτω Χώρες σχεδόν 10%, στην Ιταλία περίπου 6%, στην Ιρλανδία σχεδόν 28%, στην Κύπρο περίπου 7% και στην Ελλάδα περίπου 5%. Επιπλέον, ο Δείκτης Ισότητας των Φύλων, δείχνει ότι η βαθμολογία της ΕΕ για το 2019 όσον αφορά την ισότητα στον τομέα της γνώσης (δηλ. το εκπαιδευτικό επίπεδο και τη συμμετοχή) ήταν μόλις 62,7% (EIGE, 202216). Οι περισσότερες χώρες εταίροι βρίσκονται κάτω από αυτόν τον μέσο όρο, με την Κύπρο να σημειώνει 56%, την Ελλάδα 54,6%, την Κροατία 51,8% και την Ιταλία 59% (EIGE, 202216). Ως εκ τούτου, τα εκτενή στοιχεία δείχνουν ότι πρέπει να ληφθούν κρίσιμα μέτρα για την προώθηση και την επίτευξη της ισότητας των φύλων. Ταυτόχρονα, λείπει παραμένει μια σύγχρονη προσέγγιση του φύλου που να περιλαμβάνει και τις έμφυλες μειονότητες. Αυτό ακριβώς επιδιώκει να επιτύχει το παρόν έργο.</a:t>
            </a:r>
            <a:endParaRPr/>
          </a:p>
        </p:txBody>
      </p:sp>
      <p:sp>
        <p:nvSpPr>
          <p:cNvPr id="316" name="Google Shape;316;g349161778f7_0_1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49161778f7_0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349161778f7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Αυτό το διάγραμμα παρουσιάζει την απασχόληση στις ΤΠΕ ανά φύλο στην Ευρώπη </a:t>
            </a:r>
            <a:endParaRPr/>
          </a:p>
        </p:txBody>
      </p:sp>
      <p:sp>
        <p:nvSpPr>
          <p:cNvPr id="325" name="Google Shape;325;g349161778f7_0_16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49161778f7_0_1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αυθεντική μάθηση περιλαμβάνει πραγματικές εφαρμογές και επίλυση προβλημάτων, οι οποίες μπορούν να βοηθήσουν να καταδειχθεί η ποικιλόμορφη και επιδραστική φύση της πληροφορικής, αμφισβητώντας τα παραδοσιακά στερεότυπα που περιορίζουν τη συμμετοχή.</a:t>
            </a:r>
            <a:endParaRPr/>
          </a:p>
          <a:p>
            <a:pPr indent="0" lvl="0" marL="0" rtl="0" algn="l">
              <a:lnSpc>
                <a:spcPct val="100000"/>
              </a:lnSpc>
              <a:spcBef>
                <a:spcPts val="0"/>
              </a:spcBef>
              <a:spcAft>
                <a:spcPts val="0"/>
              </a:spcAft>
              <a:buSzPts val="1400"/>
              <a:buNone/>
            </a:pPr>
            <a:r>
              <a:rPr lang="en-US"/>
              <a:t>Αναδεικνύοντας τον κοινωνικό αντίκτυπο και τη διεπιστημονική φύση της επιστήμης των υπολογιστών, η αυθεντική μάθηση μπορεί να διευρύνει την αντίληψη του τομέα πέρα από τις στερεοτυπικές εικόνες.</a:t>
            </a:r>
            <a:endParaRPr/>
          </a:p>
        </p:txBody>
      </p:sp>
      <p:sp>
        <p:nvSpPr>
          <p:cNvPr id="331" name="Google Shape;331;g349161778f7_0_1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349161778f7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g349161778f7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αυθεντική μάθηση δίνει έμφαση σε ελκυστικές δραστηριότητες, όπως συζητήσεις, προβληματισμούς και προγραμματισμό, οι οποίες μπορούν να τονώσουν και να διατηρήσουν το ενδιαφέρον για την πληροφορική σε όλους τους μαθητές, ιδίως στα κορίτσια και τις έμφυλες μειονότητες.</a:t>
            </a:r>
            <a:endParaRPr/>
          </a:p>
          <a:p>
            <a:pPr indent="0" lvl="0" marL="0" rtl="0" algn="l">
              <a:lnSpc>
                <a:spcPct val="100000"/>
              </a:lnSpc>
              <a:spcBef>
                <a:spcPts val="0"/>
              </a:spcBef>
              <a:spcAft>
                <a:spcPts val="0"/>
              </a:spcAft>
              <a:buSzPts val="1400"/>
              <a:buNone/>
            </a:pPr>
            <a:r>
              <a:rPr lang="en-US"/>
              <a:t>Αυτό διασφαλίζει ότι οι μαθητές/μαθήτριες έχουν συνεχή και ουσιαστική ενασχόληση με την πληροφορική.</a:t>
            </a:r>
            <a:endParaRPr/>
          </a:p>
        </p:txBody>
      </p:sp>
      <p:sp>
        <p:nvSpPr>
          <p:cNvPr id="340" name="Google Shape;340;g349161778f7_0_1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9" name="Google Shape;34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49161778f7_0_1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g349161778f7_0_1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αυθεντική μάθηση περιλαμβάνει ευκαιρίες επιτυχίας με χαμηλό κόστος, ανάπτυξη νοοτροπίας ανάπτυξης και αυτοκατευθυνόμενα έργα. Αυτά τα στοιχεία μπορούν να βοηθήσουν στην οικοδόμηση αυτοπεποίθησης, η οποία είναι ζωτικής σημασίας για την υπέρβαση των συναισθημάτων ανεπάρκειας που μπορεί να επηρεάζουν δυσανάλογα τα κορίτσια και τις μειονότητες φύλου.</a:t>
            </a:r>
            <a:endParaRPr/>
          </a:p>
          <a:p>
            <a:pPr indent="0" lvl="0" marL="0" rtl="0" algn="l">
              <a:lnSpc>
                <a:spcPct val="100000"/>
              </a:lnSpc>
              <a:spcBef>
                <a:spcPts val="0"/>
              </a:spcBef>
              <a:spcAft>
                <a:spcPts val="0"/>
              </a:spcAft>
              <a:buSzPts val="1400"/>
              <a:buNone/>
            </a:pPr>
            <a:r>
              <a:rPr lang="en-US"/>
              <a:t>Με τη συμμετοχή των μαθητών σε έργα που βασίζονται σε πραγματικές συνθήκες και βλέποντας τα αποτελέσματα της εργασίας τους, αυτό θα ενισχύσει την εμπιστοσύνη στις ικανότητές τους.</a:t>
            </a:r>
            <a:endParaRPr/>
          </a:p>
          <a:p>
            <a:pPr indent="0" lvl="0" marL="0" rtl="0" algn="l">
              <a:lnSpc>
                <a:spcPct val="100000"/>
              </a:lnSpc>
              <a:spcBef>
                <a:spcPts val="0"/>
              </a:spcBef>
              <a:spcAft>
                <a:spcPts val="0"/>
              </a:spcAft>
              <a:buSzPts val="1400"/>
              <a:buNone/>
            </a:pPr>
            <a:r>
              <a:rPr lang="en-US"/>
              <a:t>Στην ουσία, η αυθεντική μάθηση δημιουργεί ένα πιο περιεκτικό και ελκυστικό μαθησιακό περιβάλλον συνδέοντας τις έννοιες της πληροφορικής με πραγματικές εφαρμογές, ενισχύοντας την αίσθηση του ανήκειν και δίνοντας στους μαθητές, ανεξάρτητα από το φύλο τους, τη δυνατότητα να δουν τους εαυτούς τους ως ικανούς επιστήμονες.</a:t>
            </a:r>
            <a:endParaRPr/>
          </a:p>
          <a:p>
            <a:pPr indent="0" lvl="0" marL="0" rtl="0" algn="l">
              <a:lnSpc>
                <a:spcPct val="100000"/>
              </a:lnSpc>
              <a:spcBef>
                <a:spcPts val="0"/>
              </a:spcBef>
              <a:spcAft>
                <a:spcPts val="0"/>
              </a:spcAft>
              <a:buSzPts val="1400"/>
              <a:buNone/>
            </a:pPr>
            <a:r>
              <a:t/>
            </a:r>
            <a:endParaRPr/>
          </a:p>
        </p:txBody>
      </p:sp>
      <p:sp>
        <p:nvSpPr>
          <p:cNvPr id="358" name="Google Shape;358;g349161778f7_0_19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494feb71ba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3494feb71ba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solidFill>
                  <a:srgbClr val="2B454E"/>
                </a:solidFill>
              </a:rPr>
              <a:t>Οι συμμετέχοντες θα πρέπει να μοιραστούν τις απόψεις τους στις αντίστοιχες ομάδες στις οποίες κατανεμήθηκαν στην προηγούμενη δραστηριότητα. Με βάση τις συζητήσεις τους, ζητήστε τους να γράψουν στο Padlet ή σε οποιοδήποτε άλλο συνεργατικό εργαλείο (π.χ. Κοινό διαδικτυακό έγγραφο Microsoft Word) κάποιες λέξεις-κλειδιά σχετικά με τις αυθεντικές στρατηγικές μάθησης.</a:t>
            </a:r>
            <a:endParaRPr>
              <a:solidFill>
                <a:srgbClr val="2B454E"/>
              </a:solidFill>
            </a:endParaRPr>
          </a:p>
          <a:p>
            <a:pPr indent="0" lvl="0" marL="0" rtl="0" algn="l">
              <a:lnSpc>
                <a:spcPct val="90000"/>
              </a:lnSpc>
              <a:spcBef>
                <a:spcPts val="1200"/>
              </a:spcBef>
              <a:spcAft>
                <a:spcPts val="0"/>
              </a:spcAft>
              <a:buSzPts val="1400"/>
              <a:buNone/>
            </a:pPr>
            <a:r>
              <a:t/>
            </a:r>
            <a:endParaRPr>
              <a:solidFill>
                <a:srgbClr val="2B454E"/>
              </a:solidFill>
            </a:endParaRPr>
          </a:p>
        </p:txBody>
      </p:sp>
      <p:sp>
        <p:nvSpPr>
          <p:cNvPr id="367" name="Google Shape;367;g3494feb71ba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494feb71ba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g3494feb71ba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Οι συμμετέχοντες αναστοχάζονται σχετικά με το πώς οι διδακτικές τους πρακτικές ευθυγραμμίζονται με αυθεντικές πρακτικές και πρακτικές χωρίς αποκλεισμούς φύλου.</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Οι συμμετέχοντες συζητούν επίσης τα εξής:</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Ποιες πτυχές του μαθήματος ήταν πιο διορατικές;</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Ο εκπαιδευτής συνοψίζει τα βασικά συμπεράσματα και ενθαρρύνει τους εκπαιδευτικούς να ενσωματώσουν αυτούς τους προβληματισμούς στις διδακτικές τους πρακτικές.</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379" name="Google Shape;379;g3494feb71ba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8" name="Google Shape;38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6" name="Google Shape;396;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97" name="Google Shape;397;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3577421c70c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3" name="Google Shape;403;g3577421c70c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49161778f7_0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g349161778f7_0_1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2" name="Google Shape;112;g349161778f7_0_1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21" name="Google Shape;12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Κάθε συμμετέχων εργάζεται μόνος του/μόνη της. Ο/Η εκπαιδευτής/εκπαιδεύτρια παρέχει καθοδήγηση και επεξηγήσεις όπου χρειάζεται.</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Συνιστάται επίσης στους/στις εκπαιδευτικούς να μοιράζονται τις σκέψεις τους σε ένα εργαλείο συνεργασίας, όπως το Padlet. Στη συνέχεια, ο/η εκπαιδευτής/εκπαιδεύτρια εξηγεί το κύριο θέμα αυτής της ενότητας και τα αναμενόμενα αποτελέσματά της.</a:t>
            </a:r>
            <a:endParaRPr>
              <a:solidFill>
                <a:srgbClr val="2B454E"/>
              </a:solidFill>
            </a:endParaRPr>
          </a:p>
        </p:txBody>
      </p:sp>
      <p:sp>
        <p:nvSpPr>
          <p:cNvPr id="130" name="Google Shape;13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482da58d6e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g3482da58d6e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Κάθε συμμετέχων εργάζεται μόνος του. Ο δάσκαλος παρέχει καθοδήγηση και επεξηγήσεις όπου χρειάζεται.</a:t>
            </a:r>
            <a:endParaRPr sz="1000">
              <a:highlight>
                <a:srgbClr val="FFFFFF"/>
              </a:highlight>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lang="en-US"/>
              <a:t>Το έργο TINKER (ένα πλαίσιο για την εκπαίδευση στην πληροφορική στα σχολεία σε όλη την Ευρώπη, που περιλαμβάνει την αυτονόητη μάθηση και το φύλο) έχει ως στόχο να φέρει επανάσταση στην εκπαίδευση στην πληροφορική στα σχολεία της ανώτερης πρωτοβάθμιας και κατώτερης δευτεροβάθμιας εκπαίδευσης μέσω ενός ολοκληρωμένου παιδαγωγικού πλαισίου. Με βάση τις αρχές της αυθεντικής μάθησης, το έργο ενθαρρύνει τους μαθητές να εμπλακούν σε πραγματικές εργασίες, προωθώντας την εξερεύνηση και τις σκόπιμες συνδέσεις μεταξύ θεωρητικών γνώσεων και πρακτικών εμπειριών.</a:t>
            </a:r>
            <a:endParaRPr/>
          </a:p>
          <a:p>
            <a:pPr indent="-228600" lvl="0" marL="457200" marR="0" rtl="0" algn="l">
              <a:lnSpc>
                <a:spcPct val="100000"/>
              </a:lnSpc>
              <a:spcBef>
                <a:spcPts val="0"/>
              </a:spcBef>
              <a:spcAft>
                <a:spcPts val="0"/>
              </a:spcAft>
              <a:buClr>
                <a:srgbClr val="000000"/>
              </a:buClr>
              <a:buSzPts val="1400"/>
              <a:buFont typeface="Arial"/>
              <a:buNone/>
            </a:pPr>
            <a:r>
              <a:rPr lang="en-US"/>
              <a:t>Ο γενικός στόχος του TINKER είναι να αναπτύξει και να εφαρμόσει ένα τεκμηριωμένο, αυθεντικό παιδαγωγικό πλαίσιο μάθησης για τη διδασκαλία της πληροφορικής στην ανώτερη πρωτοβάθμια και κατώτερη δευτεροβάθμια εκπαίδευση μέσω μιας σύγχρονης προσέγγισης που περιλαμβάνει και τα δύο φύλα.</a:t>
            </a:r>
            <a:endParaRPr/>
          </a:p>
        </p:txBody>
      </p:sp>
      <p:sp>
        <p:nvSpPr>
          <p:cNvPr id="142" name="Google Shape;142;g3482da58d6e_0_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82da58d6e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482da58d6e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lang="en-US"/>
              <a:t>Το έργο TINKER φιλοδοξεί να επιτύχει τους ακόλουθους στόχους:</a:t>
            </a:r>
            <a:endParaRPr/>
          </a:p>
          <a:p>
            <a:pPr indent="-304800" lvl="0" marL="457200" marR="0" rtl="0" algn="l">
              <a:lnSpc>
                <a:spcPct val="100000"/>
              </a:lnSpc>
              <a:spcBef>
                <a:spcPts val="0"/>
              </a:spcBef>
              <a:spcAft>
                <a:spcPts val="0"/>
              </a:spcAft>
              <a:buSzPts val="1200"/>
              <a:buFont typeface="Calibri"/>
              <a:buAutoNum type="arabicPeriod"/>
            </a:pPr>
            <a:r>
              <a:rPr lang="en-US"/>
              <a:t>Προώθηση της χρήσης ενός παιδαγωγικού πλαισίου για τη διδασκαλία και την αξιολόγηση του μαθήματος της πληροφορικής στη βάση της αυθεντικής μάθησης και της συμπερίληψης των φύλων, στην ανώτερη πρωτοβάθμια και κατώτερη δευτεροβάθμια εκπαίδευση.</a:t>
            </a:r>
            <a:endParaRPr/>
          </a:p>
          <a:p>
            <a:pPr indent="-304800" lvl="0" marL="457200" marR="0" rtl="0" algn="l">
              <a:lnSpc>
                <a:spcPct val="100000"/>
              </a:lnSpc>
              <a:spcBef>
                <a:spcPts val="0"/>
              </a:spcBef>
              <a:spcAft>
                <a:spcPts val="0"/>
              </a:spcAft>
              <a:buSzPts val="1200"/>
              <a:buFont typeface="Calibri"/>
              <a:buAutoNum type="arabicPeriod"/>
            </a:pPr>
            <a:r>
              <a:rPr lang="en-US"/>
              <a:t>Ανάπτυξη της ικανότητας των εκπαιδευτικών να δημιουργούν περιβάλλοντα αυθεντικής μάθησης, ακολουθώντας πρακτικές συμπερίληψης φύλου κατά τη διδασκαλία της πληροφορικής.</a:t>
            </a:r>
            <a:endParaRPr/>
          </a:p>
          <a:p>
            <a:pPr indent="-304800" lvl="0" marL="457200" marR="0" rtl="0" algn="l">
              <a:lnSpc>
                <a:spcPct val="100000"/>
              </a:lnSpc>
              <a:spcBef>
                <a:spcPts val="0"/>
              </a:spcBef>
              <a:spcAft>
                <a:spcPts val="0"/>
              </a:spcAft>
              <a:buSzPts val="1200"/>
              <a:buFont typeface="Calibri"/>
              <a:buAutoNum type="arabicPeriod"/>
            </a:pPr>
            <a:r>
              <a:rPr lang="en-US"/>
              <a:t>Υποστήριξη της αμοιβαίας μάθησης σε ολόκληρη την Ευρώπη και διευκόλυνση της υιοθέτησης παιδαγωγικών μεθόδων βασισμένων σε τεκμηριωμένα στοιχεία κατά τη διδασκαλία και την αξιολόγηση του μαθήματος της πληροφορικής.</a:t>
            </a:r>
            <a:endParaRPr/>
          </a:p>
          <a:p>
            <a:pPr indent="-304800" lvl="0" marL="457200" marR="0" rtl="0" algn="l">
              <a:lnSpc>
                <a:spcPct val="100000"/>
              </a:lnSpc>
              <a:spcBef>
                <a:spcPts val="0"/>
              </a:spcBef>
              <a:spcAft>
                <a:spcPts val="0"/>
              </a:spcAft>
              <a:buSzPts val="1200"/>
              <a:buFont typeface="Calibri"/>
              <a:buAutoNum type="arabicPeriod"/>
            </a:pPr>
            <a:r>
              <a:rPr lang="en-US"/>
              <a:t>Εμπλοκή των υπεύθυνων χάραξης πολιτικής σε ολόκληρη την ΕΕ σε συζητήσεις σχετικά με τη διδασκαλία και την αξιολόγηση του μαθήματος της πληροφορικής για τη βελτίωση των πρακτικών των εκπαιδευτικών και των ψηφιακών δεξιοτήτων στην Ευρώπη.</a:t>
            </a:r>
            <a:endParaRPr/>
          </a:p>
          <a:p>
            <a:pPr indent="0" lvl="0" marL="228600" marR="0" rtl="0" algn="l">
              <a:lnSpc>
                <a:spcPct val="100000"/>
              </a:lnSpc>
              <a:spcBef>
                <a:spcPts val="0"/>
              </a:spcBef>
              <a:spcAft>
                <a:spcPts val="0"/>
              </a:spcAft>
              <a:buClr>
                <a:srgbClr val="000000"/>
              </a:buClr>
              <a:buSzPts val="1400"/>
              <a:buFont typeface="Arial"/>
              <a:buNone/>
            </a:pPr>
            <a:r>
              <a:t/>
            </a:r>
            <a:endParaRPr/>
          </a:p>
        </p:txBody>
      </p:sp>
      <p:sp>
        <p:nvSpPr>
          <p:cNvPr id="151" name="Google Shape;151;g3482da58d6e_0_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jpg"/><Relationship Id="rId4" Type="http://schemas.openxmlformats.org/officeDocument/2006/relationships/image" Target="../media/image3.png"/><Relationship Id="rId5"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2.png"/><Relationship Id="rId13" Type="http://schemas.openxmlformats.org/officeDocument/2006/relationships/image" Target="../media/image26.png"/><Relationship Id="rId12" Type="http://schemas.openxmlformats.org/officeDocument/2006/relationships/image" Target="../media/image27.png"/><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2.png"/><Relationship Id="rId4" Type="http://schemas.openxmlformats.org/officeDocument/2006/relationships/image" Target="../media/image16.png"/><Relationship Id="rId9" Type="http://schemas.openxmlformats.org/officeDocument/2006/relationships/image" Target="../media/image31.png"/><Relationship Id="rId5" Type="http://schemas.openxmlformats.org/officeDocument/2006/relationships/image" Target="../media/image13.png"/><Relationship Id="rId6" Type="http://schemas.openxmlformats.org/officeDocument/2006/relationships/image" Target="../media/image22.jpg"/><Relationship Id="rId7" Type="http://schemas.openxmlformats.org/officeDocument/2006/relationships/image" Target="../media/image17.png"/><Relationship Id="rId8"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2.png"/><Relationship Id="rId13" Type="http://schemas.openxmlformats.org/officeDocument/2006/relationships/image" Target="../media/image26.png"/><Relationship Id="rId12" Type="http://schemas.openxmlformats.org/officeDocument/2006/relationships/image" Target="../media/image27.png"/><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32.png"/><Relationship Id="rId4" Type="http://schemas.openxmlformats.org/officeDocument/2006/relationships/image" Target="../media/image16.png"/><Relationship Id="rId9" Type="http://schemas.openxmlformats.org/officeDocument/2006/relationships/image" Target="../media/image31.png"/><Relationship Id="rId5" Type="http://schemas.openxmlformats.org/officeDocument/2006/relationships/image" Target="../media/image13.png"/><Relationship Id="rId6" Type="http://schemas.openxmlformats.org/officeDocument/2006/relationships/image" Target="../media/image22.jpg"/><Relationship Id="rId7" Type="http://schemas.openxmlformats.org/officeDocument/2006/relationships/image" Target="../media/image17.png"/><Relationship Id="rId8"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5298998c20_1_60"/>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5298998c20_1_60"/>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5298998c20_1_60"/>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421c70c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421c70c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421c70c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421c70c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421c70c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421c70c_0_63"/>
          <p:cNvGrpSpPr/>
          <p:nvPr/>
        </p:nvGrpSpPr>
        <p:grpSpPr>
          <a:xfrm>
            <a:off x="2179811" y="4729766"/>
            <a:ext cx="7832078" cy="1110328"/>
            <a:chOff x="2179603" y="4888792"/>
            <a:chExt cx="7798544" cy="1110328"/>
          </a:xfrm>
        </p:grpSpPr>
        <p:pic>
          <p:nvPicPr>
            <p:cNvPr id="67" name="Google Shape;67;g3577421c70c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421c70c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421c70c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421c70c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421c70c_0_63"/>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72" name="Google Shape;72;g3577421c70c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421c70c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421c70c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421c70c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421c70c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421c70c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421c70c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421c70c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dl.acm.org/doi/book/10.1145/3106077" TargetMode="External"/><Relationship Id="rId4" Type="http://schemas.openxmlformats.org/officeDocument/2006/relationships/hyperlink" Target="https://data.europa.eu/doi/10.2759/23401" TargetMode="External"/><Relationship Id="rId5" Type="http://schemas.openxmlformats.org/officeDocument/2006/relationships/hyperlink" Target="https://ec.europa.eu/eurostat/statistics-explained/index.php?title=ICT_specialists_in_employment" TargetMode="External"/><Relationship Id="rId6" Type="http://schemas.openxmlformats.org/officeDocument/2006/relationships/hyperlink" Target="https://www.consilium.europa.eu/en/infographics/digital-decade/#:~:text=The%20EU's%20targets%20for%20a,infrastructures%2C%20businesses%20and%20public%20services." TargetMode="External"/><Relationship Id="rId7" Type="http://schemas.openxmlformats.org/officeDocument/2006/relationships/hyperlink" Target="https://publications.jrc.ec.europa.eu/repository/handle/JRC128347" TargetMode="External"/><Relationship Id="rId8" Type="http://schemas.openxmlformats.org/officeDocument/2006/relationships/image" Target="../media/image3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tinker-project.eu/resources/framework-and-toolkit/" TargetMode="Externa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5.png"/><Relationship Id="rId4" Type="http://schemas.openxmlformats.org/officeDocument/2006/relationships/image" Target="../media/image38.png"/><Relationship Id="rId5" Type="http://schemas.openxmlformats.org/officeDocument/2006/relationships/image" Target="../media/image53.png"/><Relationship Id="rId6" Type="http://schemas.openxmlformats.org/officeDocument/2006/relationships/image" Target="../media/image56.png"/><Relationship Id="rId7" Type="http://schemas.openxmlformats.org/officeDocument/2006/relationships/image" Target="../media/image48.png"/><Relationship Id="rId8" Type="http://schemas.openxmlformats.org/officeDocument/2006/relationships/image" Target="../media/image5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9.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 Id="rId5" Type="http://schemas.openxmlformats.org/officeDocument/2006/relationships/hyperlink" Target="https://ec.europa.eu/eurostat/statistics-explained/index.php?title=ICT_specialists_in_employment" TargetMode="External"/><Relationship Id="rId6" Type="http://schemas.openxmlformats.org/officeDocument/2006/relationships/hyperlink" Target="https://eige.europa.eu/gender-equality-index/2022" TargetMode="External"/><Relationship Id="rId7"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9.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5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www.youtube.com/@JanH119/videos" TargetMode="Externa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doi.org/10.1007/978-3-031-05061-9_34" TargetMode="External"/><Relationship Id="rId4" Type="http://schemas.openxmlformats.org/officeDocument/2006/relationships/hyperlink" Target="https://doi.org/10.1007/BF02319856" TargetMode="External"/><Relationship Id="rId5" Type="http://schemas.openxmlformats.org/officeDocument/2006/relationships/hyperlink" Target="https://data.europa.eu/doi/10.2759/23401" TargetMode="External"/><Relationship Id="rId6" Type="http://schemas.openxmlformats.org/officeDocument/2006/relationships/hyperlink" Target="https://ec.europa.eu/eurostat/statistics-explained/index.php?title=ICT_specialists_in_employment" TargetMode="External"/><Relationship Id="rId7" Type="http://schemas.openxmlformats.org/officeDocument/2006/relationships/hyperlink" Target="https://eige.europa.eu/gender-equality-index/2022" TargetMode="External"/></Relationships>
</file>

<file path=ppt/slides/_rels/slide32.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11.png"/><Relationship Id="rId13" Type="http://schemas.openxmlformats.org/officeDocument/2006/relationships/hyperlink" Target="https://tinker-project.eu/elearning/" TargetMode="External"/><Relationship Id="rId12" Type="http://schemas.openxmlformats.org/officeDocument/2006/relationships/image" Target="../media/image26.png"/><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16.png"/><Relationship Id="rId4" Type="http://schemas.openxmlformats.org/officeDocument/2006/relationships/image" Target="../media/image13.png"/><Relationship Id="rId9" Type="http://schemas.openxmlformats.org/officeDocument/2006/relationships/image" Target="../media/image2.png"/><Relationship Id="rId15" Type="http://schemas.openxmlformats.org/officeDocument/2006/relationships/hyperlink" Target="https://creativecommons.org/licenses/by-nc-nd/4.0/" TargetMode="External"/><Relationship Id="rId14" Type="http://schemas.openxmlformats.org/officeDocument/2006/relationships/image" Target="../media/image46.png"/><Relationship Id="rId5" Type="http://schemas.openxmlformats.org/officeDocument/2006/relationships/image" Target="../media/image22.jpg"/><Relationship Id="rId6" Type="http://schemas.openxmlformats.org/officeDocument/2006/relationships/image" Target="../media/image17.png"/><Relationship Id="rId7" Type="http://schemas.openxmlformats.org/officeDocument/2006/relationships/image" Target="../media/image8.png"/><Relationship Id="rId8"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Επιμορφωτικό σεμινάριο TINKER για τη δευτεροβάθμια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482da58d6e_0_4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Η ανάγκη για την προσέγγιση TINKER - 1</a:t>
            </a:r>
            <a:endParaRPr/>
          </a:p>
        </p:txBody>
      </p:sp>
      <p:sp>
        <p:nvSpPr>
          <p:cNvPr id="161" name="Google Shape;161;g3482da58d6e_0_45"/>
          <p:cNvSpPr txBox="1"/>
          <p:nvPr>
            <p:ph idx="1" type="body"/>
          </p:nvPr>
        </p:nvSpPr>
        <p:spPr>
          <a:xfrm>
            <a:off x="97974" y="881750"/>
            <a:ext cx="10171200" cy="58701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90000"/>
              </a:lnSpc>
              <a:spcBef>
                <a:spcPts val="1000"/>
              </a:spcBef>
              <a:spcAft>
                <a:spcPts val="0"/>
              </a:spcAft>
              <a:buSzPts val="2200"/>
              <a:buChar char="●"/>
            </a:pPr>
            <a:r>
              <a:rPr b="1" lang="en-US"/>
              <a:t>Η ανάγκη για μια νέα προσέγγιση:</a:t>
            </a:r>
            <a:endParaRPr b="1"/>
          </a:p>
          <a:p>
            <a:pPr indent="-342900" lvl="1" marL="914400" marR="0" rtl="0" algn="l">
              <a:lnSpc>
                <a:spcPct val="90000"/>
              </a:lnSpc>
              <a:spcBef>
                <a:spcPts val="0"/>
              </a:spcBef>
              <a:spcAft>
                <a:spcPts val="0"/>
              </a:spcAft>
              <a:buSzPts val="1800"/>
              <a:buChar char="○"/>
            </a:pPr>
            <a:r>
              <a:rPr lang="en-US"/>
              <a:t>Το πλαίσιο TINKER αναπτύχθηκε για να αντιμετωπίσει κρίσιμα ζητήματα στην ευρωπαϊκή εκπαίδευση του μαθήματος της πληροφορικής.</a:t>
            </a:r>
            <a:endParaRPr/>
          </a:p>
          <a:p>
            <a:pPr indent="0" lvl="0" marL="0" marR="0" rtl="0" algn="l">
              <a:lnSpc>
                <a:spcPct val="90000"/>
              </a:lnSpc>
              <a:spcBef>
                <a:spcPts val="1000"/>
              </a:spcBef>
              <a:spcAft>
                <a:spcPts val="0"/>
              </a:spcAft>
              <a:buSzPts val="2200"/>
              <a:buNone/>
            </a:pPr>
            <a:r>
              <a:t/>
            </a:r>
            <a:endParaRPr/>
          </a:p>
          <a:p>
            <a:pPr indent="-368300" lvl="0" marL="457200" marR="0" rtl="0" algn="l">
              <a:lnSpc>
                <a:spcPct val="90000"/>
              </a:lnSpc>
              <a:spcBef>
                <a:spcPts val="1000"/>
              </a:spcBef>
              <a:spcAft>
                <a:spcPts val="0"/>
              </a:spcAft>
              <a:buSzPts val="2200"/>
              <a:buChar char="●"/>
            </a:pPr>
            <a:r>
              <a:rPr b="1" lang="en-US"/>
              <a:t>Εντοπισμένες προκλήσεις:</a:t>
            </a:r>
            <a:endParaRPr b="1"/>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0"/>
                  </a:ext>
                </a:extLst>
              </a:rPr>
              <a:t>Κατακερματισμένα και ασυνεπή προγράμματα σπουδών (</a:t>
            </a:r>
            <a:r>
              <a:rPr lang="en-US" u="sng">
                <a:solidFill>
                  <a:schemeClr val="hlink"/>
                </a:solidFill>
                <a:hlinkClick r:id="rId3"/>
                <a:extLst>
                  <a:ext uri="http://customooxmlschemas.google.com/">
                    <go:slidesCustomData xmlns:go="http://customooxmlschemas.google.com/" textRoundtripDataId="1"/>
                  </a:ext>
                </a:extLst>
              </a:rPr>
              <a:t>Committee on European Computing Education, 2017</a:t>
            </a:r>
            <a:r>
              <a:rPr lang="en-US">
                <a:extLst>
                  <a:ext uri="http://customooxmlschemas.google.com/">
                    <go:slidesCustomData xmlns:go="http://customooxmlschemas.google.com/" textRoundtripDataId="2"/>
                  </a:ext>
                </a:extLst>
              </a:rPr>
              <a:t>)</a:t>
            </a:r>
            <a:endParaRPr>
              <a:extLst>
                <a:ext uri="http://customooxmlschemas.google.com/">
                  <go:slidesCustomData xmlns:go="http://customooxmlschemas.google.com/" textRoundtripDataId="3"/>
                </a:ext>
              </a:extLst>
            </a:endParaRPr>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4"/>
                  </a:ext>
                </a:extLst>
              </a:rPr>
              <a:t>Έλλειψη κατανόησης από τους/τις μαθητές/μαθήτριες (</a:t>
            </a:r>
            <a:r>
              <a:rPr lang="en-US" u="sng">
                <a:solidFill>
                  <a:schemeClr val="hlink"/>
                </a:solidFill>
                <a:hlinkClick r:id="rId4"/>
                <a:extLst>
                  <a:ext uri="http://customooxmlschemas.google.com/">
                    <go:slidesCustomData xmlns:go="http://customooxmlschemas.google.com/" textRoundtripDataId="5"/>
                  </a:ext>
                </a:extLst>
              </a:rPr>
              <a:t>Ευρωπαϊκή Επιτροπή, 2019</a:t>
            </a:r>
            <a:r>
              <a:rPr lang="en-US">
                <a:extLst>
                  <a:ext uri="http://customooxmlschemas.google.com/">
                    <go:slidesCustomData xmlns:go="http://customooxmlschemas.google.com/" textRoundtripDataId="6"/>
                  </a:ext>
                </a:extLst>
              </a:rPr>
              <a:t>)</a:t>
            </a:r>
            <a:endParaRPr>
              <a:extLst>
                <a:ext uri="http://customooxmlschemas.google.com/">
                  <go:slidesCustomData xmlns:go="http://customooxmlschemas.google.com/" textRoundtripDataId="7"/>
                </a:ext>
              </a:extLst>
            </a:endParaRPr>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8"/>
                  </a:ext>
                </a:extLst>
              </a:rPr>
              <a:t>Επίμονη ανισορροπία μεταξύ των φύλων (</a:t>
            </a:r>
            <a:r>
              <a:rPr lang="en-US" u="sng">
                <a:solidFill>
                  <a:schemeClr val="hlink"/>
                </a:solidFill>
                <a:hlinkClick r:id="rId5"/>
                <a:extLst>
                  <a:ext uri="http://customooxmlschemas.google.com/">
                    <go:slidesCustomData xmlns:go="http://customooxmlschemas.google.com/" textRoundtripDataId="9"/>
                  </a:ext>
                </a:extLst>
              </a:rPr>
              <a:t>Eurostat, 2025</a:t>
            </a:r>
            <a:r>
              <a:rPr lang="en-US">
                <a:extLst>
                  <a:ext uri="http://customooxmlschemas.google.com/">
                    <go:slidesCustomData xmlns:go="http://customooxmlschemas.google.com/" textRoundtripDataId="10"/>
                  </a:ext>
                </a:extLst>
              </a:rPr>
              <a:t>)</a:t>
            </a:r>
            <a:endParaRPr>
              <a:extLst>
                <a:ext uri="http://customooxmlschemas.google.com/">
                  <go:slidesCustomData xmlns:go="http://customooxmlschemas.google.com/" textRoundtripDataId="11"/>
                </a:ext>
              </a:extLst>
            </a:endParaRPr>
          </a:p>
          <a:p>
            <a:pPr indent="-342900" lvl="1" marL="914400" rtl="0" algn="l">
              <a:lnSpc>
                <a:spcPct val="90000"/>
              </a:lnSpc>
              <a:spcBef>
                <a:spcPts val="0"/>
              </a:spcBef>
              <a:spcAft>
                <a:spcPts val="0"/>
              </a:spcAft>
              <a:buSzPts val="1800"/>
              <a:buChar char="○"/>
            </a:pPr>
            <a:r>
              <a:rPr lang="en-US">
                <a:extLst>
                  <a:ext uri="http://customooxmlschemas.google.com/">
                    <go:slidesCustomData xmlns:go="http://customooxmlschemas.google.com/" textRoundtripDataId="12"/>
                  </a:ext>
                </a:extLst>
              </a:rPr>
              <a:t>Χάσμα ψηφιακών δεξιοτήτων και έλλειψη ειδικών ΤΠΕ (</a:t>
            </a:r>
            <a:r>
              <a:rPr lang="en-US" u="sng">
                <a:solidFill>
                  <a:schemeClr val="hlink"/>
                </a:solidFill>
                <a:hlinkClick r:id="rId6"/>
                <a:extLst>
                  <a:ext uri="http://customooxmlschemas.google.com/">
                    <go:slidesCustomData xmlns:go="http://customooxmlschemas.google.com/" textRoundtripDataId="13"/>
                  </a:ext>
                </a:extLst>
              </a:rPr>
              <a:t>στόχοι ΕΕ 2030</a:t>
            </a:r>
            <a:r>
              <a:rPr lang="en-US">
                <a:extLst>
                  <a:ext uri="http://customooxmlschemas.google.com/">
                    <go:slidesCustomData xmlns:go="http://customooxmlschemas.google.com/" textRoundtripDataId="14"/>
                  </a:ext>
                </a:extLst>
              </a:rPr>
              <a:t>)</a:t>
            </a:r>
            <a:endParaRPr sz="2200">
              <a:solidFill>
                <a:schemeClr val="accent4"/>
              </a:solidFill>
              <a:extLst>
                <a:ext uri="http://customooxmlschemas.google.com/">
                  <go:slidesCustomData xmlns:go="http://customooxmlschemas.google.com/" textRoundtripDataId="15"/>
                </a:ext>
              </a:extLst>
            </a:endParaRPr>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16"/>
                  </a:ext>
                </a:extLst>
              </a:rPr>
              <a:t>Ανεπαρκής εστίαση στην επίλυση προβλημάτων και στη δημιουργία προϊόντων: (</a:t>
            </a:r>
            <a:r>
              <a:rPr lang="en-US" u="sng">
                <a:solidFill>
                  <a:schemeClr val="hlink"/>
                </a:solidFill>
                <a:hlinkClick r:id="rId7"/>
                <a:extLst>
                  <a:ext uri="http://customooxmlschemas.google.com/">
                    <go:slidesCustomData xmlns:go="http://customooxmlschemas.google.com/" textRoundtripDataId="17"/>
                  </a:ext>
                </a:extLst>
              </a:rPr>
              <a:t>Έκθεση JRC</a:t>
            </a:r>
            <a:r>
              <a:rPr lang="en-US">
                <a:extLst>
                  <a:ext uri="http://customooxmlschemas.google.com/">
                    <go:slidesCustomData xmlns:go="http://customooxmlschemas.google.com/" textRoundtripDataId="18"/>
                  </a:ext>
                </a:extLst>
              </a:rPr>
              <a:t>)</a:t>
            </a:r>
            <a:endParaRPr/>
          </a:p>
          <a:p>
            <a:pPr indent="-320039" lvl="2" marL="1371600" marR="0" rtl="0" algn="l">
              <a:lnSpc>
                <a:spcPct val="90000"/>
              </a:lnSpc>
              <a:spcBef>
                <a:spcPts val="0"/>
              </a:spcBef>
              <a:spcAft>
                <a:spcPts val="0"/>
              </a:spcAft>
              <a:buSzPts val="1440"/>
              <a:buChar char="■"/>
            </a:pPr>
            <a:r>
              <a:rPr lang="en-US"/>
              <a:t>Η τελευταία έκθεση του ΚΚΕρ υπογραμμίζει την ανάγκη τα προγράμματα σπουδών να δίνουν προτεραιότητα στις πρακτικές δεξιότητες.</a:t>
            </a:r>
            <a:endParaRPr/>
          </a:p>
          <a:p>
            <a:pPr indent="-320039" lvl="2" marL="1371600" marR="0" rtl="0" algn="l">
              <a:lnSpc>
                <a:spcPct val="90000"/>
              </a:lnSpc>
              <a:spcBef>
                <a:spcPts val="0"/>
              </a:spcBef>
              <a:spcAft>
                <a:spcPts val="0"/>
              </a:spcAft>
              <a:buSzPts val="1440"/>
              <a:buChar char="■"/>
            </a:pPr>
            <a:r>
              <a:rPr lang="en-US"/>
              <a:t>Το κενό αυτό εμποδίζει την ανάπτυξη βασικών ικανοτήτων για την ψηφιακή οικονομία.</a:t>
            </a:r>
            <a:endParaRPr/>
          </a:p>
          <a:p>
            <a:pPr indent="0" lvl="0" marL="0" marR="0" rtl="0" algn="l">
              <a:lnSpc>
                <a:spcPct val="90000"/>
              </a:lnSpc>
              <a:spcBef>
                <a:spcPts val="1000"/>
              </a:spcBef>
              <a:spcAft>
                <a:spcPts val="0"/>
              </a:spcAft>
              <a:buSzPts val="2200"/>
              <a:buNone/>
            </a:pPr>
            <a:r>
              <a:t/>
            </a:r>
            <a:endParaRPr b="1"/>
          </a:p>
        </p:txBody>
      </p:sp>
      <p:pic>
        <p:nvPicPr>
          <p:cNvPr id="162" name="Google Shape;162;g3482da58d6e_0_45"/>
          <p:cNvPicPr preferRelativeResize="0"/>
          <p:nvPr/>
        </p:nvPicPr>
        <p:blipFill rotWithShape="1">
          <a:blip r:embed="rId8">
            <a:alphaModFix/>
          </a:blip>
          <a:srcRect b="0" l="0" r="0" t="0"/>
          <a:stretch/>
        </p:blipFill>
        <p:spPr>
          <a:xfrm>
            <a:off x="9778025" y="2977488"/>
            <a:ext cx="2076450" cy="3629025"/>
          </a:xfrm>
          <a:prstGeom prst="rect">
            <a:avLst/>
          </a:prstGeom>
          <a:noFill/>
          <a:ln>
            <a:noFill/>
          </a:ln>
        </p:spPr>
      </p:pic>
      <p:sp>
        <p:nvSpPr>
          <p:cNvPr id="163" name="Google Shape;163;g3482da58d6e_0_45"/>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3482da58d6e_0_5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Η ανάγκη για την προσέγγιση TINKER - 2</a:t>
            </a:r>
            <a:endParaRPr/>
          </a:p>
        </p:txBody>
      </p:sp>
      <p:sp>
        <p:nvSpPr>
          <p:cNvPr id="170" name="Google Shape;170;g3482da58d6e_0_5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1000"/>
              </a:spcBef>
              <a:spcAft>
                <a:spcPts val="0"/>
              </a:spcAft>
              <a:buSzPts val="2200"/>
              <a:buNone/>
            </a:pPr>
            <a:r>
              <a:rPr b="1" lang="en-US"/>
              <a:t>Τα βασικά κενά που εντοπίστηκαν κατά την δευτερογενή έρευνα και την έρευνα πεδίου που διεξήχθη στην Κύπρο, την Ελλάδα, την Ολλανδία, την Ιρλανδία, την Ιταλία και την Κροατία περιλαμβάνουν</a:t>
            </a:r>
            <a:r>
              <a:rPr lang="en-US"/>
              <a:t>:</a:t>
            </a:r>
            <a:endParaRPr/>
          </a:p>
          <a:p>
            <a:pPr indent="0" lvl="0" marL="0" marR="0" rtl="0" algn="just">
              <a:lnSpc>
                <a:spcPct val="90000"/>
              </a:lnSpc>
              <a:spcBef>
                <a:spcPts val="1000"/>
              </a:spcBef>
              <a:spcAft>
                <a:spcPts val="0"/>
              </a:spcAft>
              <a:buSzPts val="2200"/>
              <a:buNone/>
            </a:pPr>
            <a:r>
              <a:t/>
            </a:r>
            <a:endParaRPr/>
          </a:p>
          <a:p>
            <a:pPr indent="-368300" lvl="0" marL="457200" marR="0" rtl="0" algn="just">
              <a:lnSpc>
                <a:spcPct val="90000"/>
              </a:lnSpc>
              <a:spcBef>
                <a:spcPts val="1000"/>
              </a:spcBef>
              <a:spcAft>
                <a:spcPts val="0"/>
              </a:spcAft>
              <a:buSzPts val="2200"/>
              <a:buChar char="●"/>
            </a:pPr>
            <a:r>
              <a:rPr b="1" lang="en-US"/>
              <a:t>Ασυνεπής εφαρμογή της αυθεντικής μάθησης</a:t>
            </a:r>
            <a:r>
              <a:rPr lang="en-US"/>
              <a:t>: Δυσκολία στη σύνδεση θεωρητικών εννοιών με εφαρμογές στον πραγματικό κόσμο</a:t>
            </a:r>
            <a:endParaRPr/>
          </a:p>
          <a:p>
            <a:pPr indent="-368300" lvl="0" marL="457200" marR="0" rtl="0" algn="just">
              <a:lnSpc>
                <a:spcPct val="90000"/>
              </a:lnSpc>
              <a:spcBef>
                <a:spcPts val="0"/>
              </a:spcBef>
              <a:spcAft>
                <a:spcPts val="0"/>
              </a:spcAft>
              <a:buSzPts val="2200"/>
              <a:buChar char="●"/>
            </a:pPr>
            <a:r>
              <a:rPr b="1" lang="en-US"/>
              <a:t>Απουσία συμπερίληψης των φύλων:</a:t>
            </a:r>
            <a:r>
              <a:rPr lang="en-US"/>
              <a:t> Ανεπαρκείς στρατηγικές για την αντιμετώπιση των ανισορροπιών και των στερεοτύπων των φύλων στην πληροφορική</a:t>
            </a:r>
            <a:endParaRPr/>
          </a:p>
          <a:p>
            <a:pPr indent="-368300" lvl="0" marL="457200" marR="0" rtl="0" algn="just">
              <a:lnSpc>
                <a:spcPct val="90000"/>
              </a:lnSpc>
              <a:spcBef>
                <a:spcPts val="0"/>
              </a:spcBef>
              <a:spcAft>
                <a:spcPts val="0"/>
              </a:spcAft>
              <a:buSzPts val="2200"/>
              <a:buChar char="●"/>
            </a:pPr>
            <a:r>
              <a:rPr b="1" lang="en-US"/>
              <a:t>Ποικιλόμορφη δομή του προγράμματος σπουδών</a:t>
            </a:r>
            <a:r>
              <a:rPr lang="en-US"/>
              <a:t>: Ο τρόπος ενσωμάτωσης της πληροφορικής στα εθνικά προγράμματα σπουδών.</a:t>
            </a:r>
            <a:endParaRPr/>
          </a:p>
          <a:p>
            <a:pPr indent="-368300" lvl="0" marL="457200" marR="0" rtl="0" algn="just">
              <a:lnSpc>
                <a:spcPct val="90000"/>
              </a:lnSpc>
              <a:spcBef>
                <a:spcPts val="0"/>
              </a:spcBef>
              <a:spcAft>
                <a:spcPts val="0"/>
              </a:spcAft>
              <a:buSzPts val="2200"/>
              <a:buChar char="●"/>
            </a:pPr>
            <a:r>
              <a:rPr b="1" lang="en-US"/>
              <a:t>Ετοιμότητα των εκπαιδευτικών</a:t>
            </a:r>
            <a:r>
              <a:rPr lang="en-US"/>
              <a:t>: παιδαγωγικές της σύγχρονης πληροφορικής.</a:t>
            </a:r>
            <a:endParaRPr/>
          </a:p>
        </p:txBody>
      </p:sp>
      <p:pic>
        <p:nvPicPr>
          <p:cNvPr id="171" name="Google Shape;171;g3482da58d6e_0_52"/>
          <p:cNvPicPr preferRelativeResize="0"/>
          <p:nvPr/>
        </p:nvPicPr>
        <p:blipFill rotWithShape="1">
          <a:blip r:embed="rId3">
            <a:alphaModFix/>
          </a:blip>
          <a:srcRect b="0" l="0" r="0" t="0"/>
          <a:stretch/>
        </p:blipFill>
        <p:spPr>
          <a:xfrm>
            <a:off x="10347250" y="3972322"/>
            <a:ext cx="1507225" cy="2634200"/>
          </a:xfrm>
          <a:prstGeom prst="rect">
            <a:avLst/>
          </a:prstGeom>
          <a:noFill/>
          <a:ln>
            <a:noFill/>
          </a:ln>
        </p:spPr>
      </p:pic>
      <p:sp>
        <p:nvSpPr>
          <p:cNvPr id="172" name="Google Shape;172;g3482da58d6e_0_52"/>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348349fd051_0_1"/>
          <p:cNvSpPr txBox="1"/>
          <p:nvPr/>
        </p:nvSpPr>
        <p:spPr>
          <a:xfrm>
            <a:off x="2456275" y="6457850"/>
            <a:ext cx="8058000" cy="6927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000000"/>
                </a:solidFill>
                <a:highlight>
                  <a:srgbClr val="FFFFFF"/>
                </a:highlight>
                <a:latin typeface="Calibri"/>
                <a:ea typeface="Calibri"/>
                <a:cs typeface="Calibri"/>
                <a:sym typeface="Calibri"/>
              </a:rPr>
              <a:t>Πλαίσιο και εργαλειοθήκη TINKER: </a:t>
            </a:r>
            <a:r>
              <a:rPr b="0" i="0" lang="en-US" sz="1500" u="sng" cap="none" strike="noStrike">
                <a:solidFill>
                  <a:schemeClr val="hlink"/>
                </a:solidFill>
                <a:highlight>
                  <a:srgbClr val="FFFFFF"/>
                </a:highlight>
                <a:latin typeface="Calibri"/>
                <a:ea typeface="Calibri"/>
                <a:cs typeface="Calibri"/>
                <a:sym typeface="Calibri"/>
                <a:hlinkClick r:id="rId3"/>
              </a:rPr>
              <a:t>https:</a:t>
            </a:r>
            <a:r>
              <a:rPr b="0" i="0" lang="en-US" sz="1500" u="none" cap="none" strike="noStrike">
                <a:solidFill>
                  <a:srgbClr val="000000"/>
                </a:solidFill>
                <a:highlight>
                  <a:srgbClr val="FFFFFF"/>
                </a:highlight>
                <a:latin typeface="Calibri"/>
                <a:ea typeface="Calibri"/>
                <a:cs typeface="Calibri"/>
                <a:sym typeface="Calibri"/>
              </a:rPr>
              <a:t>//tinker-project.eu/resources/framework-and-toolkit/ </a:t>
            </a:r>
            <a:endParaRPr b="0" i="0" sz="1500" u="none" cap="none" strike="noStrike">
              <a:solidFill>
                <a:srgbClr val="000000"/>
              </a:solidFill>
              <a:highlight>
                <a:srgbClr val="FFFFFF"/>
              </a:highlight>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500"/>
              <a:buFont typeface="Arial"/>
              <a:buNone/>
            </a:pPr>
            <a:r>
              <a:t/>
            </a:r>
            <a:endParaRPr b="0" i="0" sz="1500" u="none" cap="none" strike="noStrike">
              <a:solidFill>
                <a:srgbClr val="000000"/>
              </a:solidFill>
              <a:highlight>
                <a:srgbClr val="FFFFFF"/>
              </a:highlight>
              <a:latin typeface="Calibri"/>
              <a:ea typeface="Calibri"/>
              <a:cs typeface="Calibri"/>
              <a:sym typeface="Calibri"/>
            </a:endParaRPr>
          </a:p>
        </p:txBody>
      </p:sp>
      <p:sp>
        <p:nvSpPr>
          <p:cNvPr id="179" name="Google Shape;179;g348349fd051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a:t>
            </a:r>
            <a:endParaRPr/>
          </a:p>
        </p:txBody>
      </p:sp>
      <p:pic>
        <p:nvPicPr>
          <p:cNvPr id="180" name="Google Shape;180;g348349fd051_0_1"/>
          <p:cNvPicPr preferRelativeResize="0"/>
          <p:nvPr/>
        </p:nvPicPr>
        <p:blipFill rotWithShape="1">
          <a:blip r:embed="rId4">
            <a:alphaModFix/>
          </a:blip>
          <a:srcRect b="0" l="0" r="0" t="0"/>
          <a:stretch/>
        </p:blipFill>
        <p:spPr>
          <a:xfrm>
            <a:off x="2064138" y="949842"/>
            <a:ext cx="8063728" cy="535560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g348349fd051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 - τομείς και ικανότητες πληροφορικής</a:t>
            </a:r>
            <a:endParaRPr/>
          </a:p>
        </p:txBody>
      </p:sp>
      <p:sp>
        <p:nvSpPr>
          <p:cNvPr id="187" name="Google Shape;187;g348349fd051_0_11"/>
          <p:cNvSpPr/>
          <p:nvPr/>
        </p:nvSpPr>
        <p:spPr>
          <a:xfrm>
            <a:off x="285975" y="9036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Δεδομένα &amp; πληροφορίες</a:t>
            </a:r>
            <a:endParaRPr b="0" i="0" sz="1700" u="none" cap="none" strike="noStrike">
              <a:solidFill>
                <a:srgbClr val="000000"/>
              </a:solidFill>
              <a:latin typeface="Calibri"/>
              <a:ea typeface="Calibri"/>
              <a:cs typeface="Calibri"/>
              <a:sym typeface="Calibri"/>
            </a:endParaRPr>
          </a:p>
        </p:txBody>
      </p:sp>
      <p:sp>
        <p:nvSpPr>
          <p:cNvPr id="188" name="Google Shape;188;g348349fd051_0_11"/>
          <p:cNvSpPr/>
          <p:nvPr/>
        </p:nvSpPr>
        <p:spPr>
          <a:xfrm>
            <a:off x="438375" y="14370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Αλγόριθμοι</a:t>
            </a:r>
            <a:endParaRPr b="0" i="0" sz="1700" u="none" cap="none" strike="noStrike">
              <a:solidFill>
                <a:srgbClr val="000000"/>
              </a:solidFill>
              <a:latin typeface="Calibri"/>
              <a:ea typeface="Calibri"/>
              <a:cs typeface="Calibri"/>
              <a:sym typeface="Calibri"/>
            </a:endParaRPr>
          </a:p>
        </p:txBody>
      </p:sp>
      <p:sp>
        <p:nvSpPr>
          <p:cNvPr id="189" name="Google Shape;189;g348349fd051_0_11"/>
          <p:cNvSpPr/>
          <p:nvPr/>
        </p:nvSpPr>
        <p:spPr>
          <a:xfrm>
            <a:off x="590775" y="19704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Προγραμματισμός</a:t>
            </a:r>
            <a:endParaRPr b="0" i="0" sz="1700" u="none" cap="none" strike="noStrike">
              <a:solidFill>
                <a:srgbClr val="000000"/>
              </a:solidFill>
              <a:latin typeface="Calibri"/>
              <a:ea typeface="Calibri"/>
              <a:cs typeface="Calibri"/>
              <a:sym typeface="Calibri"/>
            </a:endParaRPr>
          </a:p>
        </p:txBody>
      </p:sp>
      <p:sp>
        <p:nvSpPr>
          <p:cNvPr id="190" name="Google Shape;190;g348349fd051_0_11"/>
          <p:cNvSpPr/>
          <p:nvPr/>
        </p:nvSpPr>
        <p:spPr>
          <a:xfrm>
            <a:off x="743175" y="25038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Υπολογιστικά Συστήματα</a:t>
            </a:r>
            <a:endParaRPr b="0" i="0" sz="1700" u="none" cap="none" strike="noStrike">
              <a:solidFill>
                <a:srgbClr val="000000"/>
              </a:solidFill>
              <a:latin typeface="Calibri"/>
              <a:ea typeface="Calibri"/>
              <a:cs typeface="Calibri"/>
              <a:sym typeface="Calibri"/>
            </a:endParaRPr>
          </a:p>
        </p:txBody>
      </p:sp>
      <p:sp>
        <p:nvSpPr>
          <p:cNvPr id="191" name="Google Shape;191;g348349fd051_0_11"/>
          <p:cNvSpPr/>
          <p:nvPr/>
        </p:nvSpPr>
        <p:spPr>
          <a:xfrm>
            <a:off x="895575" y="30372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Δίκτυα και επικοινωνίες</a:t>
            </a:r>
            <a:endParaRPr b="0" i="0" sz="1700" u="none" cap="none" strike="noStrike">
              <a:solidFill>
                <a:srgbClr val="000000"/>
              </a:solidFill>
              <a:latin typeface="Calibri"/>
              <a:ea typeface="Calibri"/>
              <a:cs typeface="Calibri"/>
              <a:sym typeface="Calibri"/>
            </a:endParaRPr>
          </a:p>
        </p:txBody>
      </p:sp>
      <p:sp>
        <p:nvSpPr>
          <p:cNvPr id="192" name="Google Shape;192;g348349fd051_0_11"/>
          <p:cNvSpPr/>
          <p:nvPr/>
        </p:nvSpPr>
        <p:spPr>
          <a:xfrm>
            <a:off x="1047975" y="35706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Αλληλεπίδραση ανθρώπου - υπολογιστή</a:t>
            </a:r>
            <a:endParaRPr b="0" i="0" sz="1700" u="none" cap="none" strike="noStrike">
              <a:solidFill>
                <a:srgbClr val="000000"/>
              </a:solidFill>
              <a:latin typeface="Calibri"/>
              <a:ea typeface="Calibri"/>
              <a:cs typeface="Calibri"/>
              <a:sym typeface="Calibri"/>
            </a:endParaRPr>
          </a:p>
        </p:txBody>
      </p:sp>
      <p:sp>
        <p:nvSpPr>
          <p:cNvPr id="193" name="Google Shape;193;g348349fd051_0_11"/>
          <p:cNvSpPr/>
          <p:nvPr/>
        </p:nvSpPr>
        <p:spPr>
          <a:xfrm>
            <a:off x="1200375" y="41040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Σχεδιασμός &amp; Ανάπτυξη</a:t>
            </a:r>
            <a:endParaRPr b="0" i="0" sz="1700" u="none" cap="none" strike="noStrike">
              <a:solidFill>
                <a:srgbClr val="000000"/>
              </a:solidFill>
              <a:latin typeface="Calibri"/>
              <a:ea typeface="Calibri"/>
              <a:cs typeface="Calibri"/>
              <a:sym typeface="Calibri"/>
            </a:endParaRPr>
          </a:p>
        </p:txBody>
      </p:sp>
      <p:sp>
        <p:nvSpPr>
          <p:cNvPr id="194" name="Google Shape;194;g348349fd051_0_11"/>
          <p:cNvSpPr/>
          <p:nvPr/>
        </p:nvSpPr>
        <p:spPr>
          <a:xfrm>
            <a:off x="1352775" y="46374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Ψηφιακή δημιουργικότητα</a:t>
            </a:r>
            <a:endParaRPr b="0" i="0" sz="1700" u="none" cap="none" strike="noStrike">
              <a:solidFill>
                <a:srgbClr val="000000"/>
              </a:solidFill>
              <a:latin typeface="Calibri"/>
              <a:ea typeface="Calibri"/>
              <a:cs typeface="Calibri"/>
              <a:sym typeface="Calibri"/>
            </a:endParaRPr>
          </a:p>
        </p:txBody>
      </p:sp>
      <p:sp>
        <p:nvSpPr>
          <p:cNvPr id="195" name="Google Shape;195;g348349fd051_0_11"/>
          <p:cNvSpPr/>
          <p:nvPr/>
        </p:nvSpPr>
        <p:spPr>
          <a:xfrm>
            <a:off x="1505175" y="51708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Μοντελοποίηση και προσομοίωση</a:t>
            </a:r>
            <a:endParaRPr b="0" i="0" sz="1700" u="none" cap="none" strike="noStrike">
              <a:solidFill>
                <a:srgbClr val="000000"/>
              </a:solidFill>
              <a:latin typeface="Calibri"/>
              <a:ea typeface="Calibri"/>
              <a:cs typeface="Calibri"/>
              <a:sym typeface="Calibri"/>
            </a:endParaRPr>
          </a:p>
        </p:txBody>
      </p:sp>
      <p:sp>
        <p:nvSpPr>
          <p:cNvPr id="196" name="Google Shape;196;g348349fd051_0_11"/>
          <p:cNvSpPr/>
          <p:nvPr/>
        </p:nvSpPr>
        <p:spPr>
          <a:xfrm>
            <a:off x="1657575" y="57042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Ιδιωτικότητα, ασφάλεια, προστασία</a:t>
            </a:r>
            <a:endParaRPr b="0" i="0" sz="1700" u="none" cap="none" strike="noStrike">
              <a:solidFill>
                <a:srgbClr val="000000"/>
              </a:solidFill>
              <a:latin typeface="Calibri"/>
              <a:ea typeface="Calibri"/>
              <a:cs typeface="Calibri"/>
              <a:sym typeface="Calibri"/>
            </a:endParaRPr>
          </a:p>
        </p:txBody>
      </p:sp>
      <p:sp>
        <p:nvSpPr>
          <p:cNvPr id="197" name="Google Shape;197;g348349fd051_0_11"/>
          <p:cNvSpPr/>
          <p:nvPr/>
        </p:nvSpPr>
        <p:spPr>
          <a:xfrm>
            <a:off x="1809975" y="62376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Υπευθυνότητα και ενδυνάμωση</a:t>
            </a:r>
            <a:endParaRPr b="0" i="0" sz="1700" u="none" cap="none" strike="noStrike">
              <a:solidFill>
                <a:srgbClr val="000000"/>
              </a:solidFill>
              <a:latin typeface="Calibri"/>
              <a:ea typeface="Calibri"/>
              <a:cs typeface="Calibri"/>
              <a:sym typeface="Calibri"/>
            </a:endParaRPr>
          </a:p>
        </p:txBody>
      </p:sp>
      <p:pic>
        <p:nvPicPr>
          <p:cNvPr id="198" name="Google Shape;198;g348349fd051_0_11"/>
          <p:cNvPicPr preferRelativeResize="0"/>
          <p:nvPr/>
        </p:nvPicPr>
        <p:blipFill rotWithShape="1">
          <a:blip r:embed="rId3">
            <a:alphaModFix/>
          </a:blip>
          <a:srcRect b="0" l="0" r="0" t="0"/>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348349fd051_0_4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 - αυθεντική μάθηση</a:t>
            </a:r>
            <a:endParaRPr/>
          </a:p>
        </p:txBody>
      </p:sp>
      <p:pic>
        <p:nvPicPr>
          <p:cNvPr id="205" name="Google Shape;205;g348349fd051_0_42"/>
          <p:cNvPicPr preferRelativeResize="0"/>
          <p:nvPr/>
        </p:nvPicPr>
        <p:blipFill rotWithShape="1">
          <a:blip r:embed="rId3">
            <a:alphaModFix/>
          </a:blip>
          <a:srcRect b="0" l="0" r="0" t="0"/>
          <a:stretch/>
        </p:blipFill>
        <p:spPr>
          <a:xfrm>
            <a:off x="3224576" y="949850"/>
            <a:ext cx="5742750" cy="3825925"/>
          </a:xfrm>
          <a:prstGeom prst="rect">
            <a:avLst/>
          </a:prstGeom>
          <a:noFill/>
          <a:ln>
            <a:noFill/>
          </a:ln>
        </p:spPr>
      </p:pic>
      <p:pic>
        <p:nvPicPr>
          <p:cNvPr id="206" name="Google Shape;206;g348349fd051_0_42"/>
          <p:cNvPicPr preferRelativeResize="0"/>
          <p:nvPr/>
        </p:nvPicPr>
        <p:blipFill rotWithShape="1">
          <a:blip r:embed="rId4">
            <a:alphaModFix/>
          </a:blip>
          <a:srcRect b="0" l="0" r="0" t="0"/>
          <a:stretch/>
        </p:blipFill>
        <p:spPr>
          <a:xfrm>
            <a:off x="9399462" y="949842"/>
            <a:ext cx="2640137" cy="1760091"/>
          </a:xfrm>
          <a:prstGeom prst="rect">
            <a:avLst/>
          </a:prstGeom>
          <a:noFill/>
          <a:ln>
            <a:noFill/>
          </a:ln>
        </p:spPr>
      </p:pic>
      <p:sp>
        <p:nvSpPr>
          <p:cNvPr id="207" name="Google Shape;207;g348349fd051_0_42"/>
          <p:cNvSpPr txBox="1"/>
          <p:nvPr/>
        </p:nvSpPr>
        <p:spPr>
          <a:xfrm>
            <a:off x="9399375" y="2862325"/>
            <a:ext cx="2640300" cy="56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Αυθεντικό πλαίσιο - προβλήματα του πραγματικού κόσμου</a:t>
            </a:r>
            <a:endParaRPr b="0" i="0" sz="1400" u="none" cap="none" strike="noStrike">
              <a:solidFill>
                <a:srgbClr val="000000"/>
              </a:solidFill>
              <a:latin typeface="Calibri"/>
              <a:ea typeface="Calibri"/>
              <a:cs typeface="Calibri"/>
              <a:sym typeface="Calibri"/>
            </a:endParaRPr>
          </a:p>
        </p:txBody>
      </p:sp>
      <p:pic>
        <p:nvPicPr>
          <p:cNvPr id="208" name="Google Shape;208;g348349fd051_0_42"/>
          <p:cNvPicPr preferRelativeResize="0"/>
          <p:nvPr/>
        </p:nvPicPr>
        <p:blipFill rotWithShape="1">
          <a:blip r:embed="rId5">
            <a:alphaModFix/>
          </a:blip>
          <a:srcRect b="0" l="0" r="0" t="0"/>
          <a:stretch/>
        </p:blipFill>
        <p:spPr>
          <a:xfrm>
            <a:off x="9399450" y="3921650"/>
            <a:ext cx="2640150" cy="1484193"/>
          </a:xfrm>
          <a:prstGeom prst="rect">
            <a:avLst/>
          </a:prstGeom>
          <a:noFill/>
          <a:ln>
            <a:noFill/>
          </a:ln>
        </p:spPr>
      </p:pic>
      <p:sp>
        <p:nvSpPr>
          <p:cNvPr id="209" name="Google Shape;209;g348349fd051_0_42"/>
          <p:cNvSpPr txBox="1"/>
          <p:nvPr/>
        </p:nvSpPr>
        <p:spPr>
          <a:xfrm>
            <a:off x="9399375" y="5605525"/>
            <a:ext cx="2640300" cy="56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Αυθεντική εργασία: Επίλυση προβλημάτων με νόημα</a:t>
            </a:r>
            <a:endParaRPr b="0" i="0" sz="1400" u="none" cap="none" strike="noStrike">
              <a:solidFill>
                <a:srgbClr val="000000"/>
              </a:solidFill>
              <a:latin typeface="Calibri"/>
              <a:ea typeface="Calibri"/>
              <a:cs typeface="Calibri"/>
              <a:sym typeface="Calibri"/>
            </a:endParaRPr>
          </a:p>
        </p:txBody>
      </p:sp>
      <p:pic>
        <p:nvPicPr>
          <p:cNvPr id="210" name="Google Shape;210;g348349fd051_0_42"/>
          <p:cNvPicPr preferRelativeResize="0"/>
          <p:nvPr/>
        </p:nvPicPr>
        <p:blipFill rotWithShape="1">
          <a:blip r:embed="rId6">
            <a:alphaModFix/>
          </a:blip>
          <a:srcRect b="0" l="0" r="0" t="0"/>
          <a:stretch/>
        </p:blipFill>
        <p:spPr>
          <a:xfrm>
            <a:off x="152400" y="949842"/>
            <a:ext cx="2640137" cy="1760091"/>
          </a:xfrm>
          <a:prstGeom prst="rect">
            <a:avLst/>
          </a:prstGeom>
          <a:noFill/>
          <a:ln>
            <a:noFill/>
          </a:ln>
        </p:spPr>
      </p:pic>
      <p:sp>
        <p:nvSpPr>
          <p:cNvPr id="211" name="Google Shape;211;g348349fd051_0_42"/>
          <p:cNvSpPr txBox="1"/>
          <p:nvPr/>
        </p:nvSpPr>
        <p:spPr>
          <a:xfrm>
            <a:off x="179175" y="2862325"/>
            <a:ext cx="2640300" cy="56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Συνεργασία</a:t>
            </a:r>
            <a:endParaRPr b="0" i="0" sz="1400" u="none" cap="none" strike="noStrike">
              <a:solidFill>
                <a:srgbClr val="000000"/>
              </a:solidFill>
              <a:latin typeface="Calibri"/>
              <a:ea typeface="Calibri"/>
              <a:cs typeface="Calibri"/>
              <a:sym typeface="Calibri"/>
            </a:endParaRPr>
          </a:p>
        </p:txBody>
      </p:sp>
      <p:pic>
        <p:nvPicPr>
          <p:cNvPr id="212" name="Google Shape;212;g348349fd051_0_42"/>
          <p:cNvPicPr preferRelativeResize="0"/>
          <p:nvPr/>
        </p:nvPicPr>
        <p:blipFill rotWithShape="1">
          <a:blip r:embed="rId7">
            <a:alphaModFix/>
          </a:blip>
          <a:srcRect b="0" l="0" r="0" t="0"/>
          <a:stretch/>
        </p:blipFill>
        <p:spPr>
          <a:xfrm>
            <a:off x="206050" y="3429000"/>
            <a:ext cx="2640137" cy="1980103"/>
          </a:xfrm>
          <a:prstGeom prst="rect">
            <a:avLst/>
          </a:prstGeom>
          <a:noFill/>
          <a:ln>
            <a:noFill/>
          </a:ln>
        </p:spPr>
      </p:pic>
      <p:sp>
        <p:nvSpPr>
          <p:cNvPr id="213" name="Google Shape;213;g348349fd051_0_42"/>
          <p:cNvSpPr txBox="1"/>
          <p:nvPr/>
        </p:nvSpPr>
        <p:spPr>
          <a:xfrm>
            <a:off x="255375" y="5605525"/>
            <a:ext cx="2640300" cy="56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Αναστοχασμός</a:t>
            </a:r>
            <a:endParaRPr b="0" i="0" sz="1400" u="none" cap="none" strike="noStrike">
              <a:solidFill>
                <a:srgbClr val="000000"/>
              </a:solidFill>
              <a:latin typeface="Calibri"/>
              <a:ea typeface="Calibri"/>
              <a:cs typeface="Calibri"/>
              <a:sym typeface="Calibri"/>
            </a:endParaRPr>
          </a:p>
        </p:txBody>
      </p:sp>
      <p:pic>
        <p:nvPicPr>
          <p:cNvPr id="214" name="Google Shape;214;g348349fd051_0_42"/>
          <p:cNvPicPr preferRelativeResize="0"/>
          <p:nvPr/>
        </p:nvPicPr>
        <p:blipFill rotWithShape="1">
          <a:blip r:embed="rId8">
            <a:alphaModFix/>
          </a:blip>
          <a:srcRect b="0" l="0" r="0" t="0"/>
          <a:stretch/>
        </p:blipFill>
        <p:spPr>
          <a:xfrm>
            <a:off x="4863450" y="4928175"/>
            <a:ext cx="2227814" cy="1484200"/>
          </a:xfrm>
          <a:prstGeom prst="rect">
            <a:avLst/>
          </a:prstGeom>
          <a:noFill/>
          <a:ln>
            <a:noFill/>
          </a:ln>
        </p:spPr>
      </p:pic>
      <p:sp>
        <p:nvSpPr>
          <p:cNvPr id="215" name="Google Shape;215;g348349fd051_0_42"/>
          <p:cNvSpPr txBox="1"/>
          <p:nvPr/>
        </p:nvSpPr>
        <p:spPr>
          <a:xfrm>
            <a:off x="4598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Αξιολόγηση</a:t>
            </a:r>
            <a:endParaRPr b="0" i="0" sz="1400" u="none" cap="none" strike="noStrike">
              <a:solidFill>
                <a:srgbClr val="000000"/>
              </a:solidFill>
              <a:latin typeface="Calibri"/>
              <a:ea typeface="Calibri"/>
              <a:cs typeface="Calibri"/>
              <a:sym typeface="Calibri"/>
            </a:endParaRPr>
          </a:p>
        </p:txBody>
      </p:sp>
      <p:sp>
        <p:nvSpPr>
          <p:cNvPr id="216" name="Google Shape;216;g348349fd051_0_42"/>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cxnSp>
        <p:nvCxnSpPr>
          <p:cNvPr id="222" name="Google Shape;222;g349161778f7_0_11"/>
          <p:cNvCxnSpPr/>
          <p:nvPr/>
        </p:nvCxnSpPr>
        <p:spPr>
          <a:xfrm>
            <a:off x="3732900" y="4323675"/>
            <a:ext cx="22500" cy="717300"/>
          </a:xfrm>
          <a:prstGeom prst="straightConnector1">
            <a:avLst/>
          </a:prstGeom>
          <a:noFill/>
          <a:ln cap="flat" cmpd="sng" w="9525">
            <a:solidFill>
              <a:schemeClr val="dk2"/>
            </a:solidFill>
            <a:prstDash val="solid"/>
            <a:round/>
            <a:headEnd len="sm" w="sm" type="none"/>
            <a:tailEnd len="sm" w="sm" type="none"/>
          </a:ln>
        </p:spPr>
      </p:cxnSp>
      <p:cxnSp>
        <p:nvCxnSpPr>
          <p:cNvPr id="223" name="Google Shape;223;g349161778f7_0_11"/>
          <p:cNvCxnSpPr/>
          <p:nvPr/>
        </p:nvCxnSpPr>
        <p:spPr>
          <a:xfrm>
            <a:off x="6095100" y="4323675"/>
            <a:ext cx="22500" cy="717300"/>
          </a:xfrm>
          <a:prstGeom prst="straightConnector1">
            <a:avLst/>
          </a:prstGeom>
          <a:noFill/>
          <a:ln cap="flat" cmpd="sng" w="9525">
            <a:solidFill>
              <a:schemeClr val="dk2"/>
            </a:solidFill>
            <a:prstDash val="solid"/>
            <a:round/>
            <a:headEnd len="sm" w="sm" type="none"/>
            <a:tailEnd len="sm" w="sm" type="none"/>
          </a:ln>
        </p:spPr>
      </p:cxnSp>
      <p:cxnSp>
        <p:nvCxnSpPr>
          <p:cNvPr id="224" name="Google Shape;224;g349161778f7_0_11"/>
          <p:cNvCxnSpPr/>
          <p:nvPr/>
        </p:nvCxnSpPr>
        <p:spPr>
          <a:xfrm>
            <a:off x="8457300" y="4323675"/>
            <a:ext cx="22500" cy="717300"/>
          </a:xfrm>
          <a:prstGeom prst="straightConnector1">
            <a:avLst/>
          </a:prstGeom>
          <a:noFill/>
          <a:ln cap="flat" cmpd="sng" w="9525">
            <a:solidFill>
              <a:schemeClr val="dk2"/>
            </a:solidFill>
            <a:prstDash val="solid"/>
            <a:round/>
            <a:headEnd len="sm" w="sm" type="none"/>
            <a:tailEnd len="sm" w="sm" type="none"/>
          </a:ln>
        </p:spPr>
      </p:cxnSp>
      <p:sp>
        <p:nvSpPr>
          <p:cNvPr id="225" name="Google Shape;225;g349161778f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 - πρακτικές χωρίς αποκλεισμούς φύλου</a:t>
            </a:r>
            <a:endParaRPr/>
          </a:p>
        </p:txBody>
      </p:sp>
      <p:sp>
        <p:nvSpPr>
          <p:cNvPr id="226" name="Google Shape;226;g349161778f7_0_11"/>
          <p:cNvSpPr/>
          <p:nvPr/>
        </p:nvSpPr>
        <p:spPr>
          <a:xfrm>
            <a:off x="1509650" y="1114325"/>
            <a:ext cx="2106600" cy="1411800"/>
          </a:xfrm>
          <a:prstGeom prst="trapezoid">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Κριτική θεωρία &amp; Παιδαγωγική</a:t>
            </a:r>
            <a:endParaRPr b="0" i="0" sz="1400" u="none" cap="none" strike="noStrike">
              <a:solidFill>
                <a:srgbClr val="000000"/>
              </a:solidFill>
              <a:latin typeface="Calibri"/>
              <a:ea typeface="Calibri"/>
              <a:cs typeface="Calibri"/>
              <a:sym typeface="Calibri"/>
            </a:endParaRPr>
          </a:p>
        </p:txBody>
      </p:sp>
      <p:sp>
        <p:nvSpPr>
          <p:cNvPr id="227" name="Google Shape;227;g349161778f7_0_11"/>
          <p:cNvSpPr/>
          <p:nvPr/>
        </p:nvSpPr>
        <p:spPr>
          <a:xfrm>
            <a:off x="8336250" y="1114325"/>
            <a:ext cx="2106600" cy="1411800"/>
          </a:xfrm>
          <a:prstGeom prst="trapezoid">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Διαθεματικότητα</a:t>
            </a:r>
            <a:endParaRPr b="0" i="0" sz="1400" u="none" cap="none" strike="noStrike">
              <a:solidFill>
                <a:srgbClr val="000000"/>
              </a:solidFill>
              <a:latin typeface="Calibri"/>
              <a:ea typeface="Calibri"/>
              <a:cs typeface="Calibri"/>
              <a:sym typeface="Calibri"/>
            </a:endParaRPr>
          </a:p>
        </p:txBody>
      </p:sp>
      <p:sp>
        <p:nvSpPr>
          <p:cNvPr id="228" name="Google Shape;228;g349161778f7_0_11"/>
          <p:cNvSpPr/>
          <p:nvPr/>
        </p:nvSpPr>
        <p:spPr>
          <a:xfrm>
            <a:off x="2730925" y="30103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Ευαισθητοποίηση σχετικά με την ποικιλομορφία των φύλων</a:t>
            </a:r>
            <a:endParaRPr b="0" i="0" sz="1400" u="none" cap="none" strike="noStrike">
              <a:solidFill>
                <a:srgbClr val="000000"/>
              </a:solidFill>
              <a:latin typeface="Calibri"/>
              <a:ea typeface="Calibri"/>
              <a:cs typeface="Calibri"/>
              <a:sym typeface="Calibri"/>
            </a:endParaRPr>
          </a:p>
        </p:txBody>
      </p:sp>
      <p:sp>
        <p:nvSpPr>
          <p:cNvPr id="229" name="Google Shape;229;g349161778f7_0_11"/>
          <p:cNvSpPr/>
          <p:nvPr/>
        </p:nvSpPr>
        <p:spPr>
          <a:xfrm>
            <a:off x="5016925" y="30103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Αξιολόγηση των προκαταλήψεων λόγω φύλου</a:t>
            </a:r>
            <a:endParaRPr b="0" i="0" sz="1400" u="none" cap="none" strike="noStrike">
              <a:solidFill>
                <a:srgbClr val="000000"/>
              </a:solidFill>
              <a:latin typeface="Calibri"/>
              <a:ea typeface="Calibri"/>
              <a:cs typeface="Calibri"/>
              <a:sym typeface="Calibri"/>
            </a:endParaRPr>
          </a:p>
        </p:txBody>
      </p:sp>
      <p:sp>
        <p:nvSpPr>
          <p:cNvPr id="230" name="Google Shape;230;g349161778f7_0_11"/>
          <p:cNvSpPr/>
          <p:nvPr/>
        </p:nvSpPr>
        <p:spPr>
          <a:xfrm>
            <a:off x="7379125" y="30103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Ισορροπία εκπαιδευτικών δραστηριοτήτων</a:t>
            </a:r>
            <a:endParaRPr b="0" i="0" sz="1400" u="none" cap="none" strike="noStrike">
              <a:solidFill>
                <a:srgbClr val="000000"/>
              </a:solidFill>
              <a:latin typeface="Calibri"/>
              <a:ea typeface="Calibri"/>
              <a:cs typeface="Calibri"/>
              <a:sym typeface="Calibri"/>
            </a:endParaRPr>
          </a:p>
        </p:txBody>
      </p:sp>
      <p:sp>
        <p:nvSpPr>
          <p:cNvPr id="231" name="Google Shape;231;g349161778f7_0_11"/>
          <p:cNvSpPr/>
          <p:nvPr/>
        </p:nvSpPr>
        <p:spPr>
          <a:xfrm>
            <a:off x="5016925" y="48391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Παροχή προσβάσιμων παραδειγμάτων</a:t>
            </a:r>
            <a:endParaRPr b="0" i="0" sz="1400" u="none" cap="none" strike="noStrike">
              <a:solidFill>
                <a:srgbClr val="000000"/>
              </a:solidFill>
              <a:latin typeface="Calibri"/>
              <a:ea typeface="Calibri"/>
              <a:cs typeface="Calibri"/>
              <a:sym typeface="Calibri"/>
            </a:endParaRPr>
          </a:p>
        </p:txBody>
      </p:sp>
      <p:sp>
        <p:nvSpPr>
          <p:cNvPr id="232" name="Google Shape;232;g349161778f7_0_11"/>
          <p:cNvSpPr/>
          <p:nvPr/>
        </p:nvSpPr>
        <p:spPr>
          <a:xfrm>
            <a:off x="7379125" y="48391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Ενθάρρυνση ανοικτών συζητήσεων</a:t>
            </a:r>
            <a:endParaRPr b="0" i="0" sz="1400" u="none" cap="none" strike="noStrike">
              <a:solidFill>
                <a:srgbClr val="000000"/>
              </a:solidFill>
              <a:latin typeface="Calibri"/>
              <a:ea typeface="Calibri"/>
              <a:cs typeface="Calibri"/>
              <a:sym typeface="Calibri"/>
            </a:endParaRPr>
          </a:p>
        </p:txBody>
      </p:sp>
      <p:cxnSp>
        <p:nvCxnSpPr>
          <p:cNvPr id="233" name="Google Shape;233;g349161778f7_0_11"/>
          <p:cNvCxnSpPr>
            <a:stCxn id="226" idx="3"/>
            <a:endCxn id="227" idx="1"/>
          </p:cNvCxnSpPr>
          <p:nvPr/>
        </p:nvCxnSpPr>
        <p:spPr>
          <a:xfrm>
            <a:off x="3439775" y="1820225"/>
            <a:ext cx="5073000" cy="600"/>
          </a:xfrm>
          <a:prstGeom prst="bentConnector3">
            <a:avLst>
              <a:gd fmla="val 50000" name="adj1"/>
            </a:avLst>
          </a:prstGeom>
          <a:noFill/>
          <a:ln cap="flat" cmpd="sng" w="9525">
            <a:solidFill>
              <a:schemeClr val="dk2"/>
            </a:solidFill>
            <a:prstDash val="solid"/>
            <a:round/>
            <a:headEnd len="sm" w="sm" type="none"/>
            <a:tailEnd len="sm" w="sm" type="none"/>
          </a:ln>
        </p:spPr>
      </p:cxnSp>
      <p:sp>
        <p:nvSpPr>
          <p:cNvPr id="234" name="Google Shape;234;g349161778f7_0_11"/>
          <p:cNvSpPr/>
          <p:nvPr/>
        </p:nvSpPr>
        <p:spPr>
          <a:xfrm>
            <a:off x="4922950" y="1114325"/>
            <a:ext cx="2106600" cy="1411800"/>
          </a:xfrm>
          <a:prstGeom prst="trapezoid">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Φεμινιστική παιδαγωγική</a:t>
            </a:r>
            <a:endParaRPr b="0" i="0" sz="1400" u="none" cap="none" strike="noStrike">
              <a:solidFill>
                <a:srgbClr val="000000"/>
              </a:solidFill>
              <a:latin typeface="Calibri"/>
              <a:ea typeface="Calibri"/>
              <a:cs typeface="Calibri"/>
              <a:sym typeface="Calibri"/>
            </a:endParaRPr>
          </a:p>
        </p:txBody>
      </p:sp>
      <p:sp>
        <p:nvSpPr>
          <p:cNvPr id="235" name="Google Shape;235;g349161778f7_0_11"/>
          <p:cNvSpPr/>
          <p:nvPr/>
        </p:nvSpPr>
        <p:spPr>
          <a:xfrm>
            <a:off x="2730925" y="48391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Χρήση συμπεριληπτικής γλώσσας ως προς το φύλο</a:t>
            </a:r>
            <a:endParaRPr b="0" i="0" sz="1400" u="none" cap="none" strike="noStrike">
              <a:solidFill>
                <a:srgbClr val="000000"/>
              </a:solidFill>
              <a:latin typeface="Calibri"/>
              <a:ea typeface="Calibri"/>
              <a:cs typeface="Calibri"/>
              <a:sym typeface="Calibri"/>
            </a:endParaRPr>
          </a:p>
        </p:txBody>
      </p:sp>
      <p:cxnSp>
        <p:nvCxnSpPr>
          <p:cNvPr id="236" name="Google Shape;236;g349161778f7_0_11"/>
          <p:cNvCxnSpPr>
            <a:stCxn id="228" idx="0"/>
            <a:endCxn id="230" idx="0"/>
          </p:cNvCxnSpPr>
          <p:nvPr/>
        </p:nvCxnSpPr>
        <p:spPr>
          <a:xfrm flipH="1" rot="-5400000">
            <a:off x="6108025" y="686575"/>
            <a:ext cx="600" cy="4648200"/>
          </a:xfrm>
          <a:prstGeom prst="bentConnector3">
            <a:avLst>
              <a:gd fmla="val -39687500" name="adj1"/>
            </a:avLst>
          </a:prstGeom>
          <a:noFill/>
          <a:ln cap="flat" cmpd="sng" w="9525">
            <a:solidFill>
              <a:schemeClr val="dk2"/>
            </a:solidFill>
            <a:prstDash val="solid"/>
            <a:round/>
            <a:headEnd len="sm" w="sm" type="none"/>
            <a:tailEnd len="sm" w="sm" type="none"/>
          </a:ln>
        </p:spPr>
      </p:cxnSp>
      <p:cxnSp>
        <p:nvCxnSpPr>
          <p:cNvPr id="237" name="Google Shape;237;g349161778f7_0_11"/>
          <p:cNvCxnSpPr>
            <a:stCxn id="235" idx="0"/>
            <a:endCxn id="235" idx="0"/>
          </p:cNvCxnSpPr>
          <p:nvPr/>
        </p:nvCxnSpPr>
        <p:spPr>
          <a:xfrm>
            <a:off x="3784225" y="4839175"/>
            <a:ext cx="0" cy="0"/>
          </a:xfrm>
          <a:prstGeom prst="straightConnector1">
            <a:avLst/>
          </a:prstGeom>
          <a:noFill/>
          <a:ln cap="flat" cmpd="sng" w="9525">
            <a:solidFill>
              <a:schemeClr val="dk2"/>
            </a:solidFill>
            <a:prstDash val="solid"/>
            <a:round/>
            <a:headEnd len="sm" w="sm" type="none"/>
            <a:tailEnd len="sm" w="sm" type="none"/>
          </a:ln>
        </p:spPr>
      </p:cxnSp>
      <p:cxnSp>
        <p:nvCxnSpPr>
          <p:cNvPr id="238" name="Google Shape;238;g349161778f7_0_11"/>
          <p:cNvCxnSpPr>
            <a:stCxn id="235" idx="0"/>
            <a:endCxn id="235" idx="0"/>
          </p:cNvCxnSpPr>
          <p:nvPr/>
        </p:nvCxnSpPr>
        <p:spPr>
          <a:xfrm>
            <a:off x="3784225" y="4839175"/>
            <a:ext cx="0" cy="0"/>
          </a:xfrm>
          <a:prstGeom prst="straightConnector1">
            <a:avLst/>
          </a:prstGeom>
          <a:noFill/>
          <a:ln cap="flat" cmpd="sng" w="9525">
            <a:solidFill>
              <a:schemeClr val="dk2"/>
            </a:solidFill>
            <a:prstDash val="solid"/>
            <a:round/>
            <a:headEnd len="sm" w="sm" type="none"/>
            <a:tailEnd len="sm" w="sm" type="none"/>
          </a:ln>
        </p:spPr>
      </p:cxnSp>
      <p:sp>
        <p:nvSpPr>
          <p:cNvPr id="239" name="Google Shape;239;g349161778f7_0_11"/>
          <p:cNvSpPr/>
          <p:nvPr/>
        </p:nvSpPr>
        <p:spPr>
          <a:xfrm>
            <a:off x="2585425" y="2526250"/>
            <a:ext cx="6925225" cy="247450"/>
          </a:xfrm>
          <a:custGeom>
            <a:rect b="b" l="l" r="r" t="t"/>
            <a:pathLst>
              <a:path extrusionOk="0" h="9898" w="277009">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3482da58d6e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2: αυτοαναστοχασμός</a:t>
            </a:r>
            <a:endParaRPr/>
          </a:p>
        </p:txBody>
      </p:sp>
      <p:sp>
        <p:nvSpPr>
          <p:cNvPr id="246" name="Google Shape;246;g3482da58d6e_0_1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47" name="Google Shape;247;g3482da58d6e_0_17"/>
          <p:cNvSpPr txBox="1"/>
          <p:nvPr/>
        </p:nvSpPr>
        <p:spPr>
          <a:xfrm>
            <a:off x="232425" y="1010050"/>
            <a:ext cx="11736000" cy="21090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Σκεφτείτε ένα πρόσφατο μάθημα που διδάξατε.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Ποιος ήταν ο στόχος του μαθήματος;</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Πώς διδάξατε το συγκεκριμένο μάθημα;</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Ασχολήθηκαν όλοι οι μαθητές/μαθήτριες εξίσου, ανεξάρτητα από το φύλο τους;</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Χρησιμοποιήσατε παραδείγματα από τον πραγματικό κόσμο;</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chemeClr val="dk1"/>
              </a:solidFill>
              <a:latin typeface="Calibri"/>
              <a:ea typeface="Calibri"/>
              <a:cs typeface="Calibri"/>
              <a:sym typeface="Calibri"/>
            </a:endParaRPr>
          </a:p>
        </p:txBody>
      </p:sp>
      <p:sp>
        <p:nvSpPr>
          <p:cNvPr id="248" name="Google Shape;248;g3482da58d6e_0_17"/>
          <p:cNvSpPr/>
          <p:nvPr/>
        </p:nvSpPr>
        <p:spPr>
          <a:xfrm rot="10800000">
            <a:off x="3589625" y="34148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g3482da58d6e_0_17"/>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στην ολομέλια.</a:t>
            </a:r>
            <a:endParaRPr b="0" i="0" sz="2500" u="none" cap="none" strike="noStrike">
              <a:solidFill>
                <a:srgbClr val="000000"/>
              </a:solidFill>
              <a:latin typeface="Calibri"/>
              <a:ea typeface="Calibri"/>
              <a:cs typeface="Calibri"/>
              <a:sym typeface="Calibri"/>
            </a:endParaRPr>
          </a:p>
        </p:txBody>
      </p:sp>
      <p:pic>
        <p:nvPicPr>
          <p:cNvPr id="250" name="Google Shape;250;g3482da58d6e_0_17"/>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251" name="Google Shape;251;g3482da58d6e_0_17"/>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49161778f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Εξερευνώντας την αυθεντική μάθηση</a:t>
            </a:r>
            <a:endParaRPr/>
          </a:p>
        </p:txBody>
      </p:sp>
      <p:pic>
        <p:nvPicPr>
          <p:cNvPr id="258" name="Google Shape;258;g349161778f7_0_59"/>
          <p:cNvPicPr preferRelativeResize="0"/>
          <p:nvPr/>
        </p:nvPicPr>
        <p:blipFill rotWithShape="1">
          <a:blip r:embed="rId3">
            <a:alphaModFix/>
          </a:blip>
          <a:srcRect b="0" l="0" r="0" t="0"/>
          <a:stretch/>
        </p:blipFill>
        <p:spPr>
          <a:xfrm>
            <a:off x="5928325" y="1039325"/>
            <a:ext cx="6114150" cy="4076100"/>
          </a:xfrm>
          <a:prstGeom prst="rect">
            <a:avLst/>
          </a:prstGeom>
          <a:noFill/>
          <a:ln>
            <a:noFill/>
          </a:ln>
        </p:spPr>
      </p:pic>
      <p:pic>
        <p:nvPicPr>
          <p:cNvPr id="259" name="Google Shape;259;g349161778f7_0_59"/>
          <p:cNvPicPr preferRelativeResize="0"/>
          <p:nvPr/>
        </p:nvPicPr>
        <p:blipFill rotWithShape="1">
          <a:blip r:embed="rId4">
            <a:alphaModFix/>
          </a:blip>
          <a:srcRect b="0" l="0" r="0" t="0"/>
          <a:stretch/>
        </p:blipFill>
        <p:spPr>
          <a:xfrm>
            <a:off x="60925" y="1039326"/>
            <a:ext cx="6114150" cy="4076082"/>
          </a:xfrm>
          <a:prstGeom prst="rect">
            <a:avLst/>
          </a:prstGeom>
          <a:noFill/>
          <a:ln>
            <a:noFill/>
          </a:ln>
        </p:spPr>
      </p:pic>
      <p:sp>
        <p:nvSpPr>
          <p:cNvPr id="260" name="Google Shape;260;g349161778f7_0_59"/>
          <p:cNvSpPr txBox="1"/>
          <p:nvPr/>
        </p:nvSpPr>
        <p:spPr>
          <a:xfrm>
            <a:off x="3311425" y="5238200"/>
            <a:ext cx="5802000" cy="16008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Calibri"/>
                <a:ea typeface="Calibri"/>
                <a:cs typeface="Calibri"/>
                <a:sym typeface="Calibri"/>
              </a:rPr>
              <a:t>Ένα μοντέλο αυθεντικής μάθησης δίνει έμφαση στην </a:t>
            </a:r>
            <a:r>
              <a:rPr b="1" i="0" lang="en-US" sz="2300" u="none" cap="none" strike="noStrike">
                <a:solidFill>
                  <a:srgbClr val="000000"/>
                </a:solidFill>
                <a:latin typeface="Calibri"/>
                <a:ea typeface="Calibri"/>
                <a:cs typeface="Calibri"/>
                <a:sym typeface="Calibri"/>
              </a:rPr>
              <a:t>επίλυση προβλημάτων πραγματικού κόσμου </a:t>
            </a:r>
            <a:r>
              <a:rPr b="0" i="0" lang="en-US" sz="2300" u="none" cap="none" strike="noStrike">
                <a:solidFill>
                  <a:srgbClr val="000000"/>
                </a:solidFill>
                <a:latin typeface="Calibri"/>
                <a:ea typeface="Calibri"/>
                <a:cs typeface="Calibri"/>
                <a:sym typeface="Calibri"/>
              </a:rPr>
              <a:t>και στην </a:t>
            </a:r>
            <a:r>
              <a:rPr b="1" i="0" lang="en-US" sz="2300" u="none" cap="none" strike="noStrike">
                <a:solidFill>
                  <a:srgbClr val="000000"/>
                </a:solidFill>
                <a:latin typeface="Calibri"/>
                <a:ea typeface="Calibri"/>
                <a:cs typeface="Calibri"/>
                <a:sym typeface="Calibri"/>
              </a:rPr>
              <a:t>εφαρμογή των γνώσεων σε πρακτικά πλαίσια</a:t>
            </a:r>
            <a:r>
              <a:rPr b="0" i="0" lang="en-US" sz="2300" u="none" cap="none" strike="noStrike">
                <a:solidFill>
                  <a:srgbClr val="000000"/>
                </a:solidFill>
                <a:latin typeface="Calibri"/>
                <a:ea typeface="Calibri"/>
                <a:cs typeface="Calibri"/>
                <a:sym typeface="Calibri"/>
              </a:rPr>
              <a:t>. </a:t>
            </a:r>
            <a:endParaRPr b="0" i="0" sz="2300" u="none" cap="none" strike="noStrike">
              <a:solidFill>
                <a:srgbClr val="000000"/>
              </a:solidFill>
              <a:latin typeface="Arial"/>
              <a:ea typeface="Arial"/>
              <a:cs typeface="Arial"/>
              <a:sym typeface="Arial"/>
            </a:endParaRPr>
          </a:p>
        </p:txBody>
      </p:sp>
      <p:sp>
        <p:nvSpPr>
          <p:cNvPr id="261" name="Google Shape;261;g349161778f7_0_59"/>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349161778f7_0_9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Οι θεωρίες μάθησης ως βάση για την αυθεντική μάθηση</a:t>
            </a:r>
            <a:endParaRPr/>
          </a:p>
        </p:txBody>
      </p:sp>
      <p:pic>
        <p:nvPicPr>
          <p:cNvPr id="268" name="Google Shape;268;g349161778f7_0_92"/>
          <p:cNvPicPr preferRelativeResize="0"/>
          <p:nvPr/>
        </p:nvPicPr>
        <p:blipFill rotWithShape="1">
          <a:blip r:embed="rId3">
            <a:alphaModFix/>
          </a:blip>
          <a:srcRect b="0" l="0" r="0" t="0"/>
          <a:stretch/>
        </p:blipFill>
        <p:spPr>
          <a:xfrm>
            <a:off x="3885300" y="1343603"/>
            <a:ext cx="4369850" cy="4227200"/>
          </a:xfrm>
          <a:prstGeom prst="rect">
            <a:avLst/>
          </a:prstGeom>
          <a:noFill/>
          <a:ln>
            <a:noFill/>
          </a:ln>
        </p:spPr>
      </p:pic>
      <p:sp>
        <p:nvSpPr>
          <p:cNvPr id="269" name="Google Shape;269;g349161778f7_0_92"/>
          <p:cNvSpPr txBox="1"/>
          <p:nvPr/>
        </p:nvSpPr>
        <p:spPr>
          <a:xfrm>
            <a:off x="4981375" y="2795500"/>
            <a:ext cx="2238300" cy="156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200"/>
              <a:buFont typeface="Arial"/>
              <a:buNone/>
            </a:pPr>
            <a:r>
              <a:rPr b="1" i="0" lang="en-US" sz="2200" u="none" cap="none" strike="noStrike">
                <a:solidFill>
                  <a:schemeClr val="dk1"/>
                </a:solidFill>
                <a:latin typeface="Arial"/>
                <a:ea typeface="Arial"/>
                <a:cs typeface="Arial"/>
                <a:sym typeface="Arial"/>
              </a:rPr>
              <a:t>Θεωρητικό υπόβαθρο της αυθεντικής μάθησης</a:t>
            </a:r>
            <a:endParaRPr b="1" i="0" sz="2200" u="none" cap="none" strike="noStrike">
              <a:solidFill>
                <a:schemeClr val="dk1"/>
              </a:solidFill>
              <a:latin typeface="Arial"/>
              <a:ea typeface="Arial"/>
              <a:cs typeface="Arial"/>
              <a:sym typeface="Arial"/>
            </a:endParaRPr>
          </a:p>
        </p:txBody>
      </p:sp>
      <p:sp>
        <p:nvSpPr>
          <p:cNvPr id="270" name="Google Shape;270;g349161778f7_0_92"/>
          <p:cNvSpPr txBox="1"/>
          <p:nvPr/>
        </p:nvSpPr>
        <p:spPr>
          <a:xfrm>
            <a:off x="8114500" y="1814450"/>
            <a:ext cx="2856600" cy="44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8E7CC3"/>
                </a:solidFill>
                <a:latin typeface="Arial"/>
                <a:ea typeface="Arial"/>
                <a:cs typeface="Arial"/>
                <a:sym typeface="Arial"/>
              </a:rPr>
              <a:t>Κονστρουκτιβισμός</a:t>
            </a:r>
            <a:endParaRPr b="1" i="0" sz="2200" u="none" cap="none" strike="noStrike">
              <a:solidFill>
                <a:srgbClr val="8E7CC3"/>
              </a:solidFill>
              <a:latin typeface="Arial"/>
              <a:ea typeface="Arial"/>
              <a:cs typeface="Arial"/>
              <a:sym typeface="Arial"/>
            </a:endParaRPr>
          </a:p>
        </p:txBody>
      </p:sp>
      <p:sp>
        <p:nvSpPr>
          <p:cNvPr id="271" name="Google Shape;271;g349161778f7_0_92"/>
          <p:cNvSpPr txBox="1"/>
          <p:nvPr/>
        </p:nvSpPr>
        <p:spPr>
          <a:xfrm>
            <a:off x="8114500" y="3948050"/>
            <a:ext cx="3217500" cy="44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76A5AF"/>
                </a:solidFill>
                <a:latin typeface="Arial"/>
                <a:ea typeface="Arial"/>
                <a:cs typeface="Arial"/>
                <a:sym typeface="Arial"/>
              </a:rPr>
              <a:t>Κοινωνικός κονστρουκτιβισμός</a:t>
            </a:r>
            <a:endParaRPr b="1" i="0" sz="2200" u="none" cap="none" strike="noStrike">
              <a:solidFill>
                <a:srgbClr val="76A5AF"/>
              </a:solidFill>
              <a:latin typeface="Arial"/>
              <a:ea typeface="Arial"/>
              <a:cs typeface="Arial"/>
              <a:sym typeface="Arial"/>
            </a:endParaRPr>
          </a:p>
        </p:txBody>
      </p:sp>
      <p:sp>
        <p:nvSpPr>
          <p:cNvPr id="272" name="Google Shape;272;g349161778f7_0_92"/>
          <p:cNvSpPr txBox="1"/>
          <p:nvPr/>
        </p:nvSpPr>
        <p:spPr>
          <a:xfrm>
            <a:off x="5438575" y="5529450"/>
            <a:ext cx="2381700" cy="44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1C4587"/>
                </a:solidFill>
                <a:latin typeface="Arial"/>
                <a:ea typeface="Arial"/>
                <a:cs typeface="Arial"/>
                <a:sym typeface="Arial"/>
              </a:rPr>
              <a:t>Eγκαθιδρυμένη μάθηση</a:t>
            </a:r>
            <a:endParaRPr b="1" i="0" sz="2200" u="none" cap="none" strike="noStrike">
              <a:solidFill>
                <a:srgbClr val="1C4587"/>
              </a:solidFill>
              <a:latin typeface="Arial"/>
              <a:ea typeface="Arial"/>
              <a:cs typeface="Arial"/>
              <a:sym typeface="Arial"/>
            </a:endParaRPr>
          </a:p>
        </p:txBody>
      </p:sp>
      <p:sp>
        <p:nvSpPr>
          <p:cNvPr id="273" name="Google Shape;273;g349161778f7_0_92"/>
          <p:cNvSpPr txBox="1"/>
          <p:nvPr/>
        </p:nvSpPr>
        <p:spPr>
          <a:xfrm>
            <a:off x="1713700" y="3948050"/>
            <a:ext cx="2381700" cy="444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2200"/>
              <a:buFont typeface="Arial"/>
              <a:buNone/>
            </a:pPr>
            <a:r>
              <a:rPr b="1" i="0" lang="en-US" sz="2200" u="none" cap="none" strike="noStrike">
                <a:solidFill>
                  <a:srgbClr val="000000"/>
                </a:solidFill>
                <a:latin typeface="Arial"/>
                <a:ea typeface="Arial"/>
                <a:cs typeface="Arial"/>
                <a:sym typeface="Arial"/>
              </a:rPr>
              <a:t>Κοινότητες πρακτικής</a:t>
            </a:r>
            <a:endParaRPr b="1" i="0" sz="2200" u="none" cap="none" strike="noStrike">
              <a:solidFill>
                <a:srgbClr val="000000"/>
              </a:solidFill>
              <a:latin typeface="Arial"/>
              <a:ea typeface="Arial"/>
              <a:cs typeface="Arial"/>
              <a:sym typeface="Arial"/>
            </a:endParaRPr>
          </a:p>
        </p:txBody>
      </p:sp>
      <p:sp>
        <p:nvSpPr>
          <p:cNvPr id="274" name="Google Shape;274;g349161778f7_0_92"/>
          <p:cNvSpPr txBox="1"/>
          <p:nvPr/>
        </p:nvSpPr>
        <p:spPr>
          <a:xfrm>
            <a:off x="1866100" y="1814450"/>
            <a:ext cx="2381700" cy="444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2200"/>
              <a:buFont typeface="Arial"/>
              <a:buNone/>
            </a:pPr>
            <a:r>
              <a:rPr b="1" i="0" lang="en-US" sz="2200" u="none" cap="none" strike="noStrike">
                <a:solidFill>
                  <a:srgbClr val="6FA8DC"/>
                </a:solidFill>
                <a:latin typeface="Arial"/>
                <a:ea typeface="Arial"/>
                <a:cs typeface="Arial"/>
                <a:sym typeface="Arial"/>
              </a:rPr>
              <a:t>Κοινότητες μάθησης</a:t>
            </a:r>
            <a:endParaRPr b="1" i="0" sz="2200" u="none" cap="none" strike="noStrike">
              <a:solidFill>
                <a:srgbClr val="6FA8DC"/>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349161778f7_0_6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Αρχές αυθεντικής μάθησης</a:t>
            </a:r>
            <a:endParaRPr/>
          </a:p>
        </p:txBody>
      </p:sp>
      <p:pic>
        <p:nvPicPr>
          <p:cNvPr id="281" name="Google Shape;281;g349161778f7_0_68"/>
          <p:cNvPicPr preferRelativeResize="0"/>
          <p:nvPr/>
        </p:nvPicPr>
        <p:blipFill rotWithShape="1">
          <a:blip r:embed="rId3">
            <a:alphaModFix/>
          </a:blip>
          <a:srcRect b="0" l="0" r="0" t="0"/>
          <a:stretch/>
        </p:blipFill>
        <p:spPr>
          <a:xfrm>
            <a:off x="4731325" y="2095851"/>
            <a:ext cx="2677799" cy="4762150"/>
          </a:xfrm>
          <a:prstGeom prst="rect">
            <a:avLst/>
          </a:prstGeom>
          <a:noFill/>
          <a:ln>
            <a:noFill/>
          </a:ln>
        </p:spPr>
      </p:pic>
      <p:sp>
        <p:nvSpPr>
          <p:cNvPr id="282" name="Google Shape;282;g349161778f7_0_68"/>
          <p:cNvSpPr/>
          <p:nvPr/>
        </p:nvSpPr>
        <p:spPr>
          <a:xfrm>
            <a:off x="4550950" y="4576150"/>
            <a:ext cx="3070200" cy="372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4"/>
                </a:solidFill>
                <a:latin typeface="Calibri"/>
                <a:ea typeface="Calibri"/>
                <a:cs typeface="Calibri"/>
                <a:sym typeface="Calibri"/>
              </a:rPr>
              <a:t>Αρχές αυθεντικής μάθησης</a:t>
            </a:r>
            <a:endParaRPr b="1" i="0" sz="1400" u="none" cap="none" strike="noStrike">
              <a:solidFill>
                <a:schemeClr val="accent4"/>
              </a:solidFill>
              <a:latin typeface="Calibri"/>
              <a:ea typeface="Calibri"/>
              <a:cs typeface="Calibri"/>
              <a:sym typeface="Calibri"/>
            </a:endParaRPr>
          </a:p>
        </p:txBody>
      </p:sp>
      <p:sp>
        <p:nvSpPr>
          <p:cNvPr id="283" name="Google Shape;283;g349161778f7_0_68"/>
          <p:cNvSpPr/>
          <p:nvPr/>
        </p:nvSpPr>
        <p:spPr>
          <a:xfrm>
            <a:off x="2513725" y="13293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1200"/>
              </a:spcBef>
              <a:spcAft>
                <a:spcPts val="120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Αυθεντική αξιολόγηση </a:t>
            </a:r>
            <a:endParaRPr b="0" i="0" sz="1400" u="none" cap="none" strike="noStrike">
              <a:solidFill>
                <a:srgbClr val="000000"/>
              </a:solidFill>
              <a:latin typeface="Calibri"/>
              <a:ea typeface="Calibri"/>
              <a:cs typeface="Calibri"/>
              <a:sym typeface="Calibri"/>
            </a:endParaRPr>
          </a:p>
        </p:txBody>
      </p:sp>
      <p:sp>
        <p:nvSpPr>
          <p:cNvPr id="284" name="Google Shape;284;g349161778f7_0_68"/>
          <p:cNvSpPr/>
          <p:nvPr/>
        </p:nvSpPr>
        <p:spPr>
          <a:xfrm>
            <a:off x="857725" y="26682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Μάθηση με</a:t>
            </a:r>
            <a:endParaRPr b="0" i="0" sz="14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Υποστήριξη</a:t>
            </a:r>
            <a:endParaRPr b="0" i="0" sz="14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(Scaffolding)</a:t>
            </a:r>
            <a:endParaRPr b="0" i="0" sz="1400" u="none" cap="none" strike="noStrike">
              <a:solidFill>
                <a:srgbClr val="000000"/>
              </a:solidFill>
              <a:latin typeface="Calibri"/>
              <a:ea typeface="Calibri"/>
              <a:cs typeface="Calibri"/>
              <a:sym typeface="Calibri"/>
            </a:endParaRPr>
          </a:p>
        </p:txBody>
      </p:sp>
      <p:sp>
        <p:nvSpPr>
          <p:cNvPr id="285" name="Google Shape;285;g349161778f7_0_68"/>
          <p:cNvSpPr/>
          <p:nvPr/>
        </p:nvSpPr>
        <p:spPr>
          <a:xfrm>
            <a:off x="857725" y="442375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Αντανάκλαση</a:t>
            </a:r>
            <a:endParaRPr b="0" i="0" sz="1400" u="none" cap="none" strike="noStrike">
              <a:solidFill>
                <a:srgbClr val="000000"/>
              </a:solidFill>
              <a:latin typeface="Calibri"/>
              <a:ea typeface="Calibri"/>
              <a:cs typeface="Calibri"/>
              <a:sym typeface="Calibri"/>
            </a:endParaRPr>
          </a:p>
        </p:txBody>
      </p:sp>
      <p:sp>
        <p:nvSpPr>
          <p:cNvPr id="286" name="Google Shape;286;g349161778f7_0_68"/>
          <p:cNvSpPr/>
          <p:nvPr/>
        </p:nvSpPr>
        <p:spPr>
          <a:xfrm>
            <a:off x="2794525" y="551910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Διάρθρωση</a:t>
            </a:r>
            <a:endParaRPr b="0" i="0" sz="1400" u="none" cap="none" strike="noStrike">
              <a:solidFill>
                <a:srgbClr val="000000"/>
              </a:solidFill>
              <a:latin typeface="Calibri"/>
              <a:ea typeface="Calibri"/>
              <a:cs typeface="Calibri"/>
              <a:sym typeface="Calibri"/>
            </a:endParaRPr>
          </a:p>
        </p:txBody>
      </p:sp>
      <p:sp>
        <p:nvSpPr>
          <p:cNvPr id="287" name="Google Shape;287;g349161778f7_0_68"/>
          <p:cNvSpPr/>
          <p:nvPr/>
        </p:nvSpPr>
        <p:spPr>
          <a:xfrm>
            <a:off x="5127600" y="90740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1200"/>
              </a:spcBef>
              <a:spcAft>
                <a:spcPts val="120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Αυθεντικό πλαίσιο </a:t>
            </a:r>
            <a:endParaRPr b="0" i="0" sz="1400" u="none" cap="none" strike="noStrike">
              <a:solidFill>
                <a:srgbClr val="000000"/>
              </a:solidFill>
              <a:latin typeface="Calibri"/>
              <a:ea typeface="Calibri"/>
              <a:cs typeface="Calibri"/>
              <a:sym typeface="Calibri"/>
            </a:endParaRPr>
          </a:p>
        </p:txBody>
      </p:sp>
      <p:sp>
        <p:nvSpPr>
          <p:cNvPr id="288" name="Google Shape;288;g349161778f7_0_68"/>
          <p:cNvSpPr/>
          <p:nvPr/>
        </p:nvSpPr>
        <p:spPr>
          <a:xfrm>
            <a:off x="7847725" y="13293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Αυθεντική εργασία</a:t>
            </a:r>
            <a:endParaRPr b="0" i="0" sz="1400" u="none" cap="none" strike="noStrike">
              <a:solidFill>
                <a:srgbClr val="000000"/>
              </a:solidFill>
              <a:latin typeface="Calibri"/>
              <a:ea typeface="Calibri"/>
              <a:cs typeface="Calibri"/>
              <a:sym typeface="Calibri"/>
            </a:endParaRPr>
          </a:p>
        </p:txBody>
      </p:sp>
      <p:sp>
        <p:nvSpPr>
          <p:cNvPr id="289" name="Google Shape;289;g349161778f7_0_68"/>
          <p:cNvSpPr/>
          <p:nvPr/>
        </p:nvSpPr>
        <p:spPr>
          <a:xfrm>
            <a:off x="9468325" y="26682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1200"/>
              </a:spcBef>
              <a:spcAft>
                <a:spcPts val="120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Επιδόσεις εμπειρογνωμόνων (πρότυπα)</a:t>
            </a:r>
            <a:endParaRPr b="0" i="0" sz="1400" u="none" cap="none" strike="noStrike">
              <a:solidFill>
                <a:srgbClr val="000000"/>
              </a:solidFill>
              <a:latin typeface="Calibri"/>
              <a:ea typeface="Calibri"/>
              <a:cs typeface="Calibri"/>
              <a:sym typeface="Calibri"/>
            </a:endParaRPr>
          </a:p>
        </p:txBody>
      </p:sp>
      <p:sp>
        <p:nvSpPr>
          <p:cNvPr id="290" name="Google Shape;290;g349161778f7_0_68"/>
          <p:cNvSpPr/>
          <p:nvPr/>
        </p:nvSpPr>
        <p:spPr>
          <a:xfrm>
            <a:off x="9544525" y="442375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Πολλαπλές προοπτικές</a:t>
            </a:r>
            <a:endParaRPr b="0" i="0" sz="1400" u="none" cap="none" strike="noStrike">
              <a:solidFill>
                <a:srgbClr val="000000"/>
              </a:solidFill>
              <a:latin typeface="Calibri"/>
              <a:ea typeface="Calibri"/>
              <a:cs typeface="Calibri"/>
              <a:sym typeface="Calibri"/>
            </a:endParaRPr>
          </a:p>
        </p:txBody>
      </p:sp>
      <p:sp>
        <p:nvSpPr>
          <p:cNvPr id="291" name="Google Shape;291;g349161778f7_0_68"/>
          <p:cNvSpPr/>
          <p:nvPr/>
        </p:nvSpPr>
        <p:spPr>
          <a:xfrm>
            <a:off x="7485750" y="551910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Συνεργασία</a:t>
            </a:r>
            <a:endParaRPr b="0" i="0" sz="1400" u="none" cap="none" strike="noStrike">
              <a:solidFill>
                <a:srgbClr val="000000"/>
              </a:solidFill>
              <a:latin typeface="Calibri"/>
              <a:ea typeface="Calibri"/>
              <a:cs typeface="Calibri"/>
              <a:sym typeface="Calibri"/>
            </a:endParaRPr>
          </a:p>
        </p:txBody>
      </p:sp>
      <p:sp>
        <p:nvSpPr>
          <p:cNvPr id="292" name="Google Shape;292;g349161778f7_0_68"/>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1: Επισκόπηση του έργου TINKER και πρώτη εισαγωγή στην αυθεντική μάθηση και τη συμπεριληπτική ως προς το φύλο πρακτική</a:t>
            </a:r>
            <a:endParaRPr/>
          </a:p>
        </p:txBody>
      </p:sp>
      <p:sp>
        <p:nvSpPr>
          <p:cNvPr id="91" name="Google Shape;91;p2"/>
          <p:cNvSpPr txBox="1"/>
          <p:nvPr>
            <p:ph idx="1" type="subTitle"/>
          </p:nvPr>
        </p:nvSpPr>
        <p:spPr>
          <a:xfrm>
            <a:off x="401325" y="3651825"/>
            <a:ext cx="6365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1.1 Αυθεντική μάθηση για μια συμπεριληπτική ως προς το φύλο εκπαίδευση</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349161778f7_0_13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3: αυτοαναστοχασμός</a:t>
            </a:r>
            <a:endParaRPr/>
          </a:p>
        </p:txBody>
      </p:sp>
      <p:sp>
        <p:nvSpPr>
          <p:cNvPr id="299" name="Google Shape;299;g349161778f7_0_13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300" name="Google Shape;300;g349161778f7_0_134"/>
          <p:cNvSpPr txBox="1"/>
          <p:nvPr/>
        </p:nvSpPr>
        <p:spPr>
          <a:xfrm>
            <a:off x="232425" y="1010050"/>
            <a:ext cx="11736000" cy="21090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Στην ομάδα σας, συζητήστε τα ακόλουθα:</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Πώς εφαρμόσατε την αυθεντική μάθηση στην τάξη σας;</a:t>
            </a:r>
            <a:endParaRPr b="0" i="0" sz="2500" u="none" cap="none" strike="noStrike">
              <a:solidFill>
                <a:schemeClr val="dk1"/>
              </a:solidFill>
              <a:latin typeface="Calibri"/>
              <a:ea typeface="Calibri"/>
              <a:cs typeface="Calibri"/>
              <a:sym typeface="Calibri"/>
            </a:endParaRPr>
          </a:p>
        </p:txBody>
      </p:sp>
      <p:sp>
        <p:nvSpPr>
          <p:cNvPr id="301" name="Google Shape;301;g349161778f7_0_134"/>
          <p:cNvSpPr/>
          <p:nvPr/>
        </p:nvSpPr>
        <p:spPr>
          <a:xfrm rot="10800000">
            <a:off x="3589625" y="34148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g349161778f7_0_134"/>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με τις υπόλοιπες ομάδες.</a:t>
            </a:r>
            <a:endParaRPr b="0" i="0" sz="2500" u="none" cap="none" strike="noStrike">
              <a:solidFill>
                <a:srgbClr val="000000"/>
              </a:solidFill>
              <a:latin typeface="Calibri"/>
              <a:ea typeface="Calibri"/>
              <a:cs typeface="Calibri"/>
              <a:sym typeface="Calibri"/>
            </a:endParaRPr>
          </a:p>
        </p:txBody>
      </p:sp>
      <p:pic>
        <p:nvPicPr>
          <p:cNvPr id="303" name="Google Shape;303;g349161778f7_0_134"/>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304" name="Google Shape;304;g349161778f7_0_13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49161778f7_0_14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800">
                <a:extLst>
                  <a:ext uri="http://customooxmlschemas.google.com/">
                    <go:slidesCustomData xmlns:go="http://customooxmlschemas.google.com/" textRoundtripDataId="23"/>
                  </a:ext>
                </a:extLst>
              </a:rPr>
              <a:t>Αυθεντική μάθηση: προώθηση της </a:t>
            </a:r>
            <a:r>
              <a:rPr lang="en-US" sz="2800"/>
              <a:t>συμπερίληψης στην εκπαίδευση του μαθήματος της πληροφορικής</a:t>
            </a:r>
            <a:endParaRPr sz="2800"/>
          </a:p>
        </p:txBody>
      </p:sp>
      <p:pic>
        <p:nvPicPr>
          <p:cNvPr id="311" name="Google Shape;311;g349161778f7_0_146"/>
          <p:cNvPicPr preferRelativeResize="0"/>
          <p:nvPr/>
        </p:nvPicPr>
        <p:blipFill rotWithShape="1">
          <a:blip r:embed="rId3">
            <a:alphaModFix/>
          </a:blip>
          <a:srcRect b="0" l="0" r="0" t="0"/>
          <a:stretch/>
        </p:blipFill>
        <p:spPr>
          <a:xfrm>
            <a:off x="1891375" y="1013725"/>
            <a:ext cx="8409226" cy="5606150"/>
          </a:xfrm>
          <a:prstGeom prst="rect">
            <a:avLst/>
          </a:prstGeom>
          <a:noFill/>
          <a:ln>
            <a:noFill/>
          </a:ln>
        </p:spPr>
      </p:pic>
      <p:sp>
        <p:nvSpPr>
          <p:cNvPr id="312" name="Google Shape;312;g349161778f7_0_146"/>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g349161778f7_0_15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500"/>
              <a:t>Ανισορροπία των φύλων στην πληροφορική - 1</a:t>
            </a:r>
            <a:endParaRPr sz="3500"/>
          </a:p>
        </p:txBody>
      </p:sp>
      <p:sp>
        <p:nvSpPr>
          <p:cNvPr id="319" name="Google Shape;319;g349161778f7_0_153"/>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9250" lvl="0" marL="457200" rtl="0" algn="l">
              <a:lnSpc>
                <a:spcPct val="115000"/>
              </a:lnSpc>
              <a:spcBef>
                <a:spcPts val="1200"/>
              </a:spcBef>
              <a:spcAft>
                <a:spcPts val="0"/>
              </a:spcAft>
              <a:buClr>
                <a:srgbClr val="000000"/>
              </a:buClr>
              <a:buSzPts val="1900"/>
              <a:buFont typeface="Calibri"/>
              <a:buChar char="●"/>
            </a:pPr>
            <a:r>
              <a:rPr lang="en-US" sz="1900">
                <a:solidFill>
                  <a:srgbClr val="000000"/>
                </a:solidFill>
              </a:rPr>
              <a:t>2022: Το ποσοστό των γυναικών ειδικών στις ΤΠΕ στην Ευρώπη κυμαίνεται στο 10-30%, έναντι του 60-80% των ανδρών</a:t>
            </a:r>
            <a:r>
              <a:rPr lang="en-US" sz="1900" u="sng">
                <a:solidFill>
                  <a:schemeClr val="accent1"/>
                </a:solidFill>
                <a:hlinkClick r:id="rId3">
                  <a:extLst>
                    <a:ext uri="{A12FA001-AC4F-418D-AE19-62706E023703}">
                      <ahyp:hlinkClr val="tx"/>
                    </a:ext>
                  </a:extLst>
                </a:hlinkClick>
              </a:rPr>
              <a:t>(Eurostat, 2022</a:t>
            </a:r>
            <a:r>
              <a:rPr lang="en-US" sz="1900">
                <a:solidFill>
                  <a:srgbClr val="000000"/>
                </a:solidFill>
              </a:rPr>
              <a:t>)</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Σημαντικές ανισότητες στην εγγραφή στην τριτοβάθμια εκπαίδευση ΤΠΕ καθώς και στα επίπεδα εμπιστοσύνης των μαθητών με βάση το φύλο τους</a:t>
            </a:r>
            <a:r>
              <a:rPr lang="en-US" sz="1900" u="sng">
                <a:solidFill>
                  <a:schemeClr val="accent1"/>
                </a:solidFill>
                <a:hlinkClick r:id="rId4">
                  <a:extLst>
                    <a:ext uri="{A12FA001-AC4F-418D-AE19-62706E023703}">
                      <ahyp:hlinkClr val="tx"/>
                    </a:ext>
                  </a:extLst>
                </a:hlinkClick>
              </a:rPr>
              <a:t>(Ευρωπαϊκή Επιτροπή, 2019</a:t>
            </a:r>
            <a:r>
              <a:rPr lang="en-US" sz="1900">
                <a:solidFill>
                  <a:srgbClr val="000000"/>
                </a:solidFill>
              </a:rPr>
              <a:t>)</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Χαμηλότερο ποσοστό γυναικών αποφοίτων σε τομείς STEM σε όλες τις χώρες εταίρους</a:t>
            </a:r>
            <a:r>
              <a:rPr lang="en-US" sz="1900" u="sng">
                <a:solidFill>
                  <a:schemeClr val="accent1"/>
                </a:solidFill>
                <a:hlinkClick r:id="rId5">
                  <a:extLst>
                    <a:ext uri="{A12FA001-AC4F-418D-AE19-62706E023703}">
                      <ahyp:hlinkClr val="tx"/>
                    </a:ext>
                  </a:extLst>
                </a:hlinkClick>
              </a:rPr>
              <a:t>(Eurostat, 2022</a:t>
            </a:r>
            <a:r>
              <a:rPr lang="en-US" sz="1900">
                <a:solidFill>
                  <a:srgbClr val="000000"/>
                </a:solidFill>
              </a:rPr>
              <a:t>)</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Ο δείκτης ισότητας των φύλων δείχνει ότι η βαθμολογία της ΕΕ για το 2019 όσον αφορά την ισότητα στον τομέα της γνώσης (δηλ. εκπαιδευτικό επίπεδο και συμμετοχή) ήταν μόνο 62,7%</a:t>
            </a:r>
            <a:r>
              <a:rPr lang="en-US" sz="1900" u="sng">
                <a:solidFill>
                  <a:schemeClr val="accent1"/>
                </a:solidFill>
                <a:hlinkClick r:id="rId6">
                  <a:extLst>
                    <a:ext uri="{A12FA001-AC4F-418D-AE19-62706E023703}">
                      <ahyp:hlinkClr val="tx"/>
                    </a:ext>
                  </a:extLst>
                </a:hlinkClick>
              </a:rPr>
              <a:t>(EIGE, 2022</a:t>
            </a:r>
            <a:r>
              <a:rPr lang="en-US" sz="1900">
                <a:solidFill>
                  <a:srgbClr val="000000"/>
                </a:solidFill>
              </a:rPr>
              <a:t>). ορισμένες χώρες εταίροι βρίσκονται κάτω από το μέσο όρο</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Ανάγκη για προσεγγίσεις χωρίς αποκλεισμούς, συμπεριλαμβανομένων των μειονοτήτων φύλου</a:t>
            </a:r>
            <a:endParaRPr/>
          </a:p>
        </p:txBody>
      </p:sp>
      <p:pic>
        <p:nvPicPr>
          <p:cNvPr id="320" name="Google Shape;320;g349161778f7_0_153"/>
          <p:cNvPicPr preferRelativeResize="0"/>
          <p:nvPr/>
        </p:nvPicPr>
        <p:blipFill rotWithShape="1">
          <a:blip r:embed="rId7">
            <a:alphaModFix/>
          </a:blip>
          <a:srcRect b="0" l="0" r="0" t="0"/>
          <a:stretch/>
        </p:blipFill>
        <p:spPr>
          <a:xfrm>
            <a:off x="3821075" y="4135150"/>
            <a:ext cx="4498301" cy="2528750"/>
          </a:xfrm>
          <a:prstGeom prst="rect">
            <a:avLst/>
          </a:prstGeom>
          <a:noFill/>
          <a:ln>
            <a:noFill/>
          </a:ln>
        </p:spPr>
      </p:pic>
      <p:sp>
        <p:nvSpPr>
          <p:cNvPr id="321" name="Google Shape;321;g349161778f7_0_15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349161778f7_0_16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500"/>
              <a:t>Ανισορροπία των φύλων στην πληροφορική - 2</a:t>
            </a:r>
            <a:endParaRPr/>
          </a:p>
        </p:txBody>
      </p:sp>
      <p:pic>
        <p:nvPicPr>
          <p:cNvPr id="328" name="Google Shape;328;g349161778f7_0_161" title="Chart"/>
          <p:cNvPicPr preferRelativeResize="0"/>
          <p:nvPr/>
        </p:nvPicPr>
        <p:blipFill rotWithShape="1">
          <a:blip r:embed="rId3">
            <a:alphaModFix/>
          </a:blip>
          <a:srcRect b="0" l="0" r="0" t="0"/>
          <a:stretch/>
        </p:blipFill>
        <p:spPr>
          <a:xfrm>
            <a:off x="1834000" y="989977"/>
            <a:ext cx="8472449" cy="55929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g349161778f7_0_16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2900"/>
              <a:t>Αυθεντική μάθηση: ένα πλαίσιο για την ένταξη της διάστασης του φύλου - 1</a:t>
            </a:r>
            <a:endParaRPr sz="2900"/>
          </a:p>
        </p:txBody>
      </p:sp>
      <p:sp>
        <p:nvSpPr>
          <p:cNvPr id="334" name="Google Shape;334;g349161778f7_0_16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b="1" lang="en-US" sz="2400"/>
              <a:t>Καταπολέμηση των στερεοτύπων</a:t>
            </a:r>
            <a:endParaRPr sz="2400"/>
          </a:p>
          <a:p>
            <a:pPr indent="-381000" lvl="0" marL="457200" marR="0" rtl="0" algn="just">
              <a:lnSpc>
                <a:spcPct val="115000"/>
              </a:lnSpc>
              <a:spcBef>
                <a:spcPts val="1000"/>
              </a:spcBef>
              <a:spcAft>
                <a:spcPts val="0"/>
              </a:spcAft>
              <a:buSzPts val="2400"/>
              <a:buChar char="•"/>
            </a:pPr>
            <a:r>
              <a:rPr lang="en-US" sz="2400"/>
              <a:t>Αυθεντική μάθηση: Σύνδεση εννοιών με πραγματικές εφαρμογές</a:t>
            </a:r>
            <a:endParaRPr sz="2400"/>
          </a:p>
          <a:p>
            <a:pPr indent="-381000" lvl="0" marL="457200" marR="0" rtl="0" algn="just">
              <a:lnSpc>
                <a:spcPct val="115000"/>
              </a:lnSpc>
              <a:spcBef>
                <a:spcPts val="0"/>
              </a:spcBef>
              <a:spcAft>
                <a:spcPts val="0"/>
              </a:spcAft>
              <a:buSzPts val="2400"/>
              <a:buChar char="•"/>
            </a:pPr>
            <a:r>
              <a:rPr lang="en-US" sz="2400"/>
              <a:t>Συχνά περιλαμβάνει πραγματικές εφαρμογές και επίλυση προβλημάτων, γεγονός που μπορεί να συμβάλει στην ανάδειξη της ποικιλόμορφης και επιδραστικής φύσης της πληροφορικής, αμφισβητώντας τα παραδοσιακά στερεότυπα που περιορίζουν τη συμμετοχή.</a:t>
            </a:r>
            <a:endParaRPr sz="2400"/>
          </a:p>
        </p:txBody>
      </p:sp>
      <p:pic>
        <p:nvPicPr>
          <p:cNvPr id="335" name="Google Shape;335;g349161778f7_0_169"/>
          <p:cNvPicPr preferRelativeResize="0"/>
          <p:nvPr/>
        </p:nvPicPr>
        <p:blipFill rotWithShape="1">
          <a:blip r:embed="rId3">
            <a:alphaModFix/>
          </a:blip>
          <a:srcRect b="0" l="0" r="0" t="0"/>
          <a:stretch/>
        </p:blipFill>
        <p:spPr>
          <a:xfrm>
            <a:off x="3772100" y="3543575"/>
            <a:ext cx="4415900" cy="3072500"/>
          </a:xfrm>
          <a:prstGeom prst="rect">
            <a:avLst/>
          </a:prstGeom>
          <a:noFill/>
          <a:ln>
            <a:noFill/>
          </a:ln>
        </p:spPr>
      </p:pic>
      <p:sp>
        <p:nvSpPr>
          <p:cNvPr id="336" name="Google Shape;336;g349161778f7_0_169"/>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g349161778f7_0_18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900"/>
              <a:t>Αυθεντική μάθηση: ένα πλαίσιο για την ένταξη της διάστασης του φύλου - 2</a:t>
            </a:r>
            <a:endParaRPr/>
          </a:p>
        </p:txBody>
      </p:sp>
      <p:sp>
        <p:nvSpPr>
          <p:cNvPr id="343" name="Google Shape;343;g349161778f7_0_183"/>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b="1" lang="en-US" sz="2400"/>
              <a:t>Τόνωση και διατήρηση του ενδιαφέροντος</a:t>
            </a:r>
            <a:endParaRPr b="1" sz="2400"/>
          </a:p>
          <a:p>
            <a:pPr indent="-381000" lvl="0" marL="457200" rtl="0" algn="just">
              <a:lnSpc>
                <a:spcPct val="90000"/>
              </a:lnSpc>
              <a:spcBef>
                <a:spcPts val="1000"/>
              </a:spcBef>
              <a:spcAft>
                <a:spcPts val="0"/>
              </a:spcAft>
              <a:buSzPts val="2400"/>
              <a:buChar char="•"/>
            </a:pPr>
            <a:r>
              <a:rPr lang="en-US" sz="2400"/>
              <a:t>Η αυθεντική μάθηση περιλαμβάνει ελκυστικές δραστηριότητες όπως συζητήσεις, προβληματισμούς και προγραμματισμό, οι οποίες μπορούν να διεγείρουν και να διατηρήσουν το ενδιαφέρον για την πληροφορική σε όλους τους/τις μαθητές/μαθήτριες.</a:t>
            </a:r>
            <a:endParaRPr sz="24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344" name="Google Shape;344;g349161778f7_0_183"/>
          <p:cNvPicPr preferRelativeResize="0"/>
          <p:nvPr/>
        </p:nvPicPr>
        <p:blipFill rotWithShape="1">
          <a:blip r:embed="rId3">
            <a:alphaModFix/>
          </a:blip>
          <a:srcRect b="0" l="0" r="0" t="0"/>
          <a:stretch/>
        </p:blipFill>
        <p:spPr>
          <a:xfrm>
            <a:off x="1841425" y="2936849"/>
            <a:ext cx="4174349" cy="2780999"/>
          </a:xfrm>
          <a:prstGeom prst="rect">
            <a:avLst/>
          </a:prstGeom>
          <a:noFill/>
          <a:ln>
            <a:noFill/>
          </a:ln>
        </p:spPr>
      </p:pic>
      <p:pic>
        <p:nvPicPr>
          <p:cNvPr id="345" name="Google Shape;345;g349161778f7_0_183"/>
          <p:cNvPicPr preferRelativeResize="0"/>
          <p:nvPr/>
        </p:nvPicPr>
        <p:blipFill rotWithShape="1">
          <a:blip r:embed="rId4">
            <a:alphaModFix/>
          </a:blip>
          <a:srcRect b="0" l="0" r="0" t="0"/>
          <a:stretch/>
        </p:blipFill>
        <p:spPr>
          <a:xfrm>
            <a:off x="6196250" y="3662725"/>
            <a:ext cx="4174349" cy="2781002"/>
          </a:xfrm>
          <a:prstGeom prst="rect">
            <a:avLst/>
          </a:prstGeom>
          <a:noFill/>
          <a:ln>
            <a:noFill/>
          </a:ln>
        </p:spPr>
      </p:pic>
      <p:sp>
        <p:nvSpPr>
          <p:cNvPr id="346" name="Google Shape;346;g349161778f7_0_18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900"/>
              <a:t>Αυθεντική μάθηση: ένα πλαίσιο για την ένταξη της διάστασης του φύλου - 3</a:t>
            </a:r>
            <a:endParaRPr/>
          </a:p>
        </p:txBody>
      </p:sp>
      <p:sp>
        <p:nvSpPr>
          <p:cNvPr id="352" name="Google Shape;352;p17"/>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Βιωματική μάθηση</a:t>
            </a:r>
            <a:endParaRPr b="1" sz="2400"/>
          </a:p>
          <a:p>
            <a:pPr indent="-381000" lvl="0" marL="457200" marR="0" rtl="0" algn="just">
              <a:lnSpc>
                <a:spcPct val="90000"/>
              </a:lnSpc>
              <a:spcBef>
                <a:spcPts val="1000"/>
              </a:spcBef>
              <a:spcAft>
                <a:spcPts val="0"/>
              </a:spcAft>
              <a:buSzPts val="2400"/>
              <a:buChar char="•"/>
            </a:pPr>
            <a:r>
              <a:rPr lang="en-US" sz="2400"/>
              <a:t>Η αυθεντική μάθηση είναι εγγενώς </a:t>
            </a:r>
            <a:r>
              <a:rPr b="1" lang="en-US" sz="2400"/>
              <a:t>βιωματική</a:t>
            </a:r>
            <a:r>
              <a:rPr lang="en-US" sz="2400"/>
              <a:t>, επιτρέποντας σε όλους τους/τις μαθητές/μαθήτριες ανεξαρτήτως φύλου να </a:t>
            </a:r>
            <a:r>
              <a:rPr b="1" lang="en-US" sz="2400"/>
              <a:t>μάθουν μέσω της πράξης</a:t>
            </a:r>
            <a:r>
              <a:rPr lang="en-US" sz="2400"/>
              <a:t>. Αυτή η πρακτική προσέγγιση μπορεί να είναι ιδιαίτερα αποτελεσματική για την εμπλοκή μαθητών/μαθητριών που δεν αντιμετωπίζουν δυσκολίες σε παραδοσιακές διαλέξεις.</a:t>
            </a:r>
            <a:endParaRPr sz="2400"/>
          </a:p>
          <a:p>
            <a:pPr indent="-381000" lvl="0" marL="457200" marR="0" rtl="0" algn="just">
              <a:lnSpc>
                <a:spcPct val="90000"/>
              </a:lnSpc>
              <a:spcBef>
                <a:spcPts val="0"/>
              </a:spcBef>
              <a:spcAft>
                <a:spcPts val="0"/>
              </a:spcAft>
              <a:buSzPts val="2400"/>
              <a:buChar char="•"/>
            </a:pPr>
            <a:r>
              <a:rPr b="1" lang="en-US" sz="2400"/>
              <a:t>Η βιωματική μάθηση</a:t>
            </a:r>
            <a:r>
              <a:rPr lang="en-US" sz="2400"/>
              <a:t>, όπως αναφέρουν οι Christou et al. (2022), αποτελεί βασικό συστατικό στοιχείο των πρακτικών που περιλαμβάνουν την ένταξη των φύλων.</a:t>
            </a:r>
            <a:endParaRPr sz="2400"/>
          </a:p>
        </p:txBody>
      </p:sp>
      <p:pic>
        <p:nvPicPr>
          <p:cNvPr id="353" name="Google Shape;353;p17"/>
          <p:cNvPicPr preferRelativeResize="0"/>
          <p:nvPr/>
        </p:nvPicPr>
        <p:blipFill rotWithShape="1">
          <a:blip r:embed="rId3">
            <a:alphaModFix/>
          </a:blip>
          <a:srcRect b="0" l="0" r="0" t="0"/>
          <a:stretch/>
        </p:blipFill>
        <p:spPr>
          <a:xfrm>
            <a:off x="3819513" y="3566275"/>
            <a:ext cx="4501275" cy="3000850"/>
          </a:xfrm>
          <a:prstGeom prst="rect">
            <a:avLst/>
          </a:prstGeom>
          <a:noFill/>
          <a:ln>
            <a:noFill/>
          </a:ln>
        </p:spPr>
      </p:pic>
      <p:sp>
        <p:nvSpPr>
          <p:cNvPr id="354" name="Google Shape;354;p1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349161778f7_0_19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900"/>
              <a:t>Αυθεντική μάθηση: ένα πλαίσιο για την ένταξη της διάστασης του φύλου - 4</a:t>
            </a:r>
            <a:endParaRPr/>
          </a:p>
        </p:txBody>
      </p:sp>
      <p:sp>
        <p:nvSpPr>
          <p:cNvPr id="361" name="Google Shape;361;g349161778f7_0_19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b="1" lang="en-US" sz="2400"/>
              <a:t>Οικοδόμηση αυτοπεποίθησης</a:t>
            </a:r>
            <a:endParaRPr b="1" sz="2400"/>
          </a:p>
          <a:p>
            <a:pPr indent="-381000" lvl="0" marL="457200" rtl="0" algn="just">
              <a:lnSpc>
                <a:spcPct val="90000"/>
              </a:lnSpc>
              <a:spcBef>
                <a:spcPts val="1000"/>
              </a:spcBef>
              <a:spcAft>
                <a:spcPts val="0"/>
              </a:spcAft>
              <a:buSzPts val="2400"/>
              <a:buChar char="•"/>
            </a:pPr>
            <a:r>
              <a:rPr lang="en-US" sz="2400"/>
              <a:t>Η αυθεντική μάθηση περιλαμβάνει ευκαιρίες επιτυχίας με χαμηλό κόστος, ανάπτυξη νοοτροπίας ανάπτυξης και αυτοκατευθυνόμενα έργα. Αυτά τα στοιχεία μπορούν να βοηθήσουν στην οικοδόμηση αυτοπεποίθησης, η οποία είναι ζωτικής σημασίας για την υπέρβαση των συναισθημάτων ανεπάρκειας που μπορεί να επηρεάζουν δυσανάλογα τα κορίτσια και τις μειονότητες φύλου.</a:t>
            </a:r>
            <a:endParaRPr sz="2400"/>
          </a:p>
        </p:txBody>
      </p:sp>
      <p:pic>
        <p:nvPicPr>
          <p:cNvPr id="362" name="Google Shape;362;g349161778f7_0_192"/>
          <p:cNvPicPr preferRelativeResize="0"/>
          <p:nvPr/>
        </p:nvPicPr>
        <p:blipFill rotWithShape="1">
          <a:blip r:embed="rId3">
            <a:alphaModFix/>
          </a:blip>
          <a:srcRect b="0" l="0" r="0" t="0"/>
          <a:stretch/>
        </p:blipFill>
        <p:spPr>
          <a:xfrm>
            <a:off x="3644649" y="3175250"/>
            <a:ext cx="4902700" cy="3268475"/>
          </a:xfrm>
          <a:prstGeom prst="rect">
            <a:avLst/>
          </a:prstGeom>
          <a:noFill/>
          <a:ln>
            <a:noFill/>
          </a:ln>
        </p:spPr>
      </p:pic>
      <p:sp>
        <p:nvSpPr>
          <p:cNvPr id="363" name="Google Shape;363;g349161778f7_0_192"/>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494feb71ba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4: αυτο-αναστοχασμός</a:t>
            </a:r>
            <a:endParaRPr/>
          </a:p>
        </p:txBody>
      </p:sp>
      <p:sp>
        <p:nvSpPr>
          <p:cNvPr id="370" name="Google Shape;370;g3494feb71ba_0_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371" name="Google Shape;371;g3494feb71ba_0_1"/>
          <p:cNvSpPr txBox="1"/>
          <p:nvPr/>
        </p:nvSpPr>
        <p:spPr>
          <a:xfrm>
            <a:off x="232425" y="1010050"/>
            <a:ext cx="11736000" cy="21090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Στην ομάδα σας, συζητήστε τα ακόλουθα:</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Ποιες στρατηγικές αυθεντικής μάθησης μπορείτε να χρησιμοποιήσετε για να αντιμετωπίσετε τις προκαταλήψεις λόγω φύλου σε περιβάλλοντα μάθησης;</a:t>
            </a:r>
            <a:endParaRPr b="0" i="0" sz="2500" u="none" cap="none" strike="noStrike">
              <a:solidFill>
                <a:schemeClr val="dk1"/>
              </a:solidFill>
              <a:latin typeface="Calibri"/>
              <a:ea typeface="Calibri"/>
              <a:cs typeface="Calibri"/>
              <a:sym typeface="Calibri"/>
            </a:endParaRPr>
          </a:p>
        </p:txBody>
      </p:sp>
      <p:sp>
        <p:nvSpPr>
          <p:cNvPr id="372" name="Google Shape;372;g3494feb71ba_0_1"/>
          <p:cNvSpPr/>
          <p:nvPr/>
        </p:nvSpPr>
        <p:spPr>
          <a:xfrm rot="10800000">
            <a:off x="3589625" y="34148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g3494feb71ba_0_1"/>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με τις υπόλοιπες ομάδες.</a:t>
            </a:r>
            <a:endParaRPr b="0" i="0" sz="2500" u="none" cap="none" strike="noStrike">
              <a:solidFill>
                <a:srgbClr val="000000"/>
              </a:solidFill>
              <a:latin typeface="Calibri"/>
              <a:ea typeface="Calibri"/>
              <a:cs typeface="Calibri"/>
              <a:sym typeface="Calibri"/>
            </a:endParaRPr>
          </a:p>
        </p:txBody>
      </p:sp>
      <p:pic>
        <p:nvPicPr>
          <p:cNvPr id="374" name="Google Shape;374;g3494feb71ba_0_1"/>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375" name="Google Shape;375;g3494feb71ba_0_1"/>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g3494feb71ba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Αναστοχασμός</a:t>
            </a:r>
            <a:endParaRPr/>
          </a:p>
        </p:txBody>
      </p:sp>
      <p:sp>
        <p:nvSpPr>
          <p:cNvPr id="382" name="Google Shape;382;g3494feb71ba_0_1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383" name="Google Shape;383;g3494feb71ba_0_11"/>
          <p:cNvPicPr preferRelativeResize="0"/>
          <p:nvPr/>
        </p:nvPicPr>
        <p:blipFill rotWithShape="1">
          <a:blip r:embed="rId3">
            <a:alphaModFix/>
          </a:blip>
          <a:srcRect b="0" l="0" r="0" t="0"/>
          <a:stretch/>
        </p:blipFill>
        <p:spPr>
          <a:xfrm>
            <a:off x="2648213" y="4221938"/>
            <a:ext cx="2447925" cy="2505075"/>
          </a:xfrm>
          <a:prstGeom prst="rect">
            <a:avLst/>
          </a:prstGeom>
          <a:noFill/>
          <a:ln>
            <a:noFill/>
          </a:ln>
        </p:spPr>
      </p:pic>
      <p:sp>
        <p:nvSpPr>
          <p:cNvPr id="384" name="Google Shape;384;g3494feb71ba_0_11"/>
          <p:cNvSpPr/>
          <p:nvPr/>
        </p:nvSpPr>
        <p:spPr>
          <a:xfrm>
            <a:off x="3589700" y="881750"/>
            <a:ext cx="7202400" cy="32559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Ποιες πτυχές του μαθήματος ήταν πιο χρήσιμες;</a:t>
            </a:r>
            <a:endParaRPr b="0" i="0" sz="1400" u="none" cap="none" strike="noStrike">
              <a:solidFill>
                <a:srgbClr val="000000"/>
              </a:solidFill>
              <a:latin typeface="Arial"/>
              <a:ea typeface="Arial"/>
              <a:cs typeface="Arial"/>
              <a:sym typeface="Arial"/>
            </a:endParaRPr>
          </a:p>
        </p:txBody>
      </p:sp>
      <p:sp>
        <p:nvSpPr>
          <p:cNvPr id="385" name="Google Shape;385;g3494feb71ba_0_11"/>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rPr b="1" lang="en-US" sz="2300">
                <a:solidFill>
                  <a:srgbClr val="000000"/>
                </a:solidFill>
              </a:rPr>
              <a:t>Στο τέλος αυτής της ενότητας οι εκπαιδευτικοί θα είναι σε θέση να:</a:t>
            </a:r>
            <a:endParaRPr b="1" sz="2300">
              <a:solidFill>
                <a:srgbClr val="000000"/>
              </a:solidFill>
            </a:endParaRPr>
          </a:p>
          <a:p>
            <a:pPr indent="-374650" lvl="0" marL="457200" rtl="0" algn="l">
              <a:lnSpc>
                <a:spcPct val="115000"/>
              </a:lnSpc>
              <a:spcBef>
                <a:spcPts val="1200"/>
              </a:spcBef>
              <a:spcAft>
                <a:spcPts val="0"/>
              </a:spcAft>
              <a:buClr>
                <a:srgbClr val="000000"/>
              </a:buClr>
              <a:buSzPts val="2300"/>
              <a:buChar char="●"/>
            </a:pPr>
            <a:r>
              <a:rPr lang="en-US" sz="2300">
                <a:solidFill>
                  <a:srgbClr val="000000"/>
                </a:solidFill>
              </a:rPr>
              <a:t>Κατανοήσουν τους </a:t>
            </a:r>
            <a:r>
              <a:rPr b="1" lang="en-US" sz="2300">
                <a:solidFill>
                  <a:srgbClr val="000000"/>
                </a:solidFill>
              </a:rPr>
              <a:t>στόχους </a:t>
            </a:r>
            <a:r>
              <a:rPr lang="en-US" sz="2300">
                <a:solidFill>
                  <a:srgbClr val="000000"/>
                </a:solidFill>
              </a:rPr>
              <a:t>και τη </a:t>
            </a:r>
            <a:r>
              <a:rPr b="1" lang="en-US" sz="2300">
                <a:solidFill>
                  <a:srgbClr val="000000"/>
                </a:solidFill>
              </a:rPr>
              <a:t>σημασία </a:t>
            </a:r>
            <a:r>
              <a:rPr lang="en-US" sz="2300">
                <a:solidFill>
                  <a:srgbClr val="000000"/>
                </a:solidFill>
              </a:rPr>
              <a:t>του </a:t>
            </a:r>
            <a:r>
              <a:rPr b="1" lang="en-US" sz="2300">
                <a:solidFill>
                  <a:srgbClr val="000000"/>
                </a:solidFill>
              </a:rPr>
              <a:t>έργου TINKER</a:t>
            </a:r>
            <a:r>
              <a:rPr lang="en-US" sz="2300">
                <a:solidFill>
                  <a:srgbClr val="000000"/>
                </a:solidFill>
              </a:rPr>
              <a:t> στην </a:t>
            </a:r>
            <a:r>
              <a:rPr b="1" lang="en-US" sz="2300">
                <a:solidFill>
                  <a:srgbClr val="000000"/>
                </a:solidFill>
              </a:rPr>
              <a:t>εκπαίδευση του μαθήματος της πληροφορικής</a:t>
            </a:r>
            <a:endParaRPr b="1"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Αναγνωρίζουν και να απαριθμούν τους κύριους </a:t>
            </a:r>
            <a:r>
              <a:rPr b="1" lang="en-US" sz="2300">
                <a:solidFill>
                  <a:srgbClr val="000000"/>
                </a:solidFill>
              </a:rPr>
              <a:t>τομείς της πληροφορικής</a:t>
            </a:r>
            <a:r>
              <a:rPr lang="en-US" sz="2300">
                <a:solidFill>
                  <a:srgbClr val="000000"/>
                </a:solidFill>
              </a:rPr>
              <a:t>, όπως αυτοί περιγράφονται από τον </a:t>
            </a:r>
            <a:r>
              <a:rPr b="1" lang="en-US" sz="2300">
                <a:solidFill>
                  <a:srgbClr val="000000"/>
                </a:solidFill>
              </a:rPr>
              <a:t>συνασπισμό Informatics4All</a:t>
            </a:r>
            <a:endParaRPr b="1"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Ορίσουν τι είναι η </a:t>
            </a:r>
            <a:r>
              <a:rPr b="1" lang="en-US" sz="2300">
                <a:solidFill>
                  <a:srgbClr val="000000"/>
                </a:solidFill>
              </a:rPr>
              <a:t>αυθεντική μάθηση</a:t>
            </a:r>
            <a:r>
              <a:rPr lang="en-US" sz="2300">
                <a:solidFill>
                  <a:srgbClr val="000000"/>
                </a:solidFill>
              </a:rPr>
              <a:t>, και τις κύριες </a:t>
            </a:r>
            <a:r>
              <a:rPr b="1" lang="en-US" sz="2300">
                <a:solidFill>
                  <a:srgbClr val="000000"/>
                </a:solidFill>
              </a:rPr>
              <a:t>αρχές</a:t>
            </a:r>
            <a:r>
              <a:rPr lang="en-US" sz="2300">
                <a:solidFill>
                  <a:srgbClr val="000000"/>
                </a:solidFill>
              </a:rPr>
              <a:t> της</a:t>
            </a:r>
            <a:endParaRPr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Αναγνωρίσουν τη σημασία της αυθεντικής μάθησης για την προώθηση ενός </a:t>
            </a:r>
            <a:r>
              <a:rPr b="1" lang="en-US" sz="2300">
                <a:solidFill>
                  <a:srgbClr val="000000"/>
                </a:solidFill>
              </a:rPr>
              <a:t>συμπεριληπτικού ως προς το φύλο περιβάλλοντος</a:t>
            </a:r>
            <a:endParaRPr b="1"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Εξετάζουν και να εφαρμόζουν </a:t>
            </a:r>
            <a:r>
              <a:rPr b="1" lang="en-US" sz="2300">
                <a:solidFill>
                  <a:srgbClr val="000000"/>
                </a:solidFill>
              </a:rPr>
              <a:t>πρακτικές μεθόδους</a:t>
            </a:r>
            <a:r>
              <a:rPr lang="en-US" sz="2300">
                <a:solidFill>
                  <a:srgbClr val="000000"/>
                </a:solidFill>
              </a:rPr>
              <a:t> για την ενσωμάτωση στρατηγικών αυθεντικής και συμπεριληπτικής ως προς το φύλο μάθησης στην τάξη</a:t>
            </a:r>
            <a:endParaRPr b="1" sz="2300"/>
          </a:p>
        </p:txBody>
      </p:sp>
      <p:pic>
        <p:nvPicPr>
          <p:cNvPr id="98" name="Google Shape;98;p5"/>
          <p:cNvPicPr preferRelativeResize="0"/>
          <p:nvPr/>
        </p:nvPicPr>
        <p:blipFill rotWithShape="1">
          <a:blip r:embed="rId3">
            <a:alphaModFix/>
          </a:blip>
          <a:srcRect b="0" l="0" r="0" t="0"/>
          <a:stretch/>
        </p:blipFill>
        <p:spPr>
          <a:xfrm>
            <a:off x="9348388" y="3998563"/>
            <a:ext cx="2447925" cy="2505075"/>
          </a:xfrm>
          <a:prstGeom prst="rect">
            <a:avLst/>
          </a:prstGeom>
          <a:noFill/>
          <a:ln>
            <a:noFill/>
          </a:ln>
        </p:spPr>
      </p:pic>
      <p:sp>
        <p:nvSpPr>
          <p:cNvPr id="99" name="Google Shape;99;p5"/>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1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extLst>
                  <a:ext uri="http://customooxmlschemas.google.com/">
                    <go:slidesCustomData xmlns:go="http://customooxmlschemas.google.com/" textRoundtripDataId="24"/>
                  </a:ext>
                </a:extLst>
              </a:rPr>
              <a:t>Κατ' οίκον εργασία/πρόσθετες εργασίες</a:t>
            </a:r>
            <a:endParaRPr/>
          </a:p>
        </p:txBody>
      </p:sp>
      <p:sp>
        <p:nvSpPr>
          <p:cNvPr id="391" name="Google Shape;391;p1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87350" lvl="0" marL="457200" rtl="0" algn="just">
              <a:lnSpc>
                <a:spcPct val="100000"/>
              </a:lnSpc>
              <a:spcBef>
                <a:spcPts val="0"/>
              </a:spcBef>
              <a:spcAft>
                <a:spcPts val="0"/>
              </a:spcAft>
              <a:buClr>
                <a:srgbClr val="1D1D1B"/>
              </a:buClr>
              <a:buSzPts val="2500"/>
              <a:buFont typeface="Calibri"/>
              <a:buChar char="•"/>
            </a:pPr>
            <a:r>
              <a:rPr lang="en-US" sz="2500">
                <a:solidFill>
                  <a:srgbClr val="1D1D1B"/>
                </a:solidFill>
              </a:rPr>
              <a:t>Για την προετοιμασία </a:t>
            </a:r>
            <a:r>
              <a:rPr b="1" lang="en-US" sz="2500">
                <a:solidFill>
                  <a:srgbClr val="1D1D1B"/>
                </a:solidFill>
              </a:rPr>
              <a:t>της ενότητας 1.2</a:t>
            </a:r>
            <a:r>
              <a:rPr lang="en-US" sz="2500">
                <a:solidFill>
                  <a:srgbClr val="1D1D1B"/>
                </a:solidFill>
              </a:rPr>
              <a:t>, προετοιμαστείτε προσδιορίζοντας και προετοιμάζοντας ένα </a:t>
            </a:r>
            <a:r>
              <a:rPr b="1" lang="en-US" sz="2500">
                <a:solidFill>
                  <a:srgbClr val="1D1D1B"/>
                </a:solidFill>
              </a:rPr>
              <a:t>συγκεκριμένο θέμα </a:t>
            </a:r>
            <a:r>
              <a:rPr lang="en-US" sz="2500">
                <a:solidFill>
                  <a:srgbClr val="1D1D1B"/>
                </a:solidFill>
              </a:rPr>
              <a:t>που σκοπεύετε να διδάξετε στην τάξη σας χρησιμοποιώντας </a:t>
            </a:r>
            <a:r>
              <a:rPr b="1" lang="en-US" sz="2500">
                <a:solidFill>
                  <a:srgbClr val="1D1D1B"/>
                </a:solidFill>
              </a:rPr>
              <a:t>αυθεντικές μαθησιακές προσεγγίσεις</a:t>
            </a:r>
            <a:r>
              <a:rPr lang="en-US" sz="2500">
                <a:solidFill>
                  <a:srgbClr val="1D1D1B"/>
                </a:solidFill>
              </a:rPr>
              <a:t>. </a:t>
            </a:r>
            <a:endParaRPr sz="2500">
              <a:solidFill>
                <a:srgbClr val="1D1D1B"/>
              </a:solidFill>
            </a:endParaRPr>
          </a:p>
          <a:p>
            <a:pPr indent="-387350" lvl="0" marL="457200" rtl="0" algn="just">
              <a:lnSpc>
                <a:spcPct val="100000"/>
              </a:lnSpc>
              <a:spcBef>
                <a:spcPts val="0"/>
              </a:spcBef>
              <a:spcAft>
                <a:spcPts val="0"/>
              </a:spcAft>
              <a:buClr>
                <a:srgbClr val="1D1D1B"/>
              </a:buClr>
              <a:buSzPts val="2500"/>
              <a:buFont typeface="Calibri"/>
              <a:buChar char="•"/>
            </a:pPr>
            <a:r>
              <a:rPr lang="en-US" sz="2500">
                <a:solidFill>
                  <a:srgbClr val="1D1D1B"/>
                </a:solidFill>
              </a:rPr>
              <a:t>Παρακολουθήστε τα </a:t>
            </a:r>
            <a:r>
              <a:rPr b="1" lang="en-US" sz="2500">
                <a:solidFill>
                  <a:srgbClr val="1D1D1B"/>
                </a:solidFill>
              </a:rPr>
              <a:t>βίντεο </a:t>
            </a:r>
            <a:r>
              <a:rPr lang="en-US" sz="2500">
                <a:solidFill>
                  <a:srgbClr val="1D1D1B"/>
                </a:solidFill>
              </a:rPr>
              <a:t>που είναι διαθέσιμα στη διεύθυνση </a:t>
            </a:r>
            <a:r>
              <a:rPr lang="en-US" sz="2500" u="sng">
                <a:solidFill>
                  <a:srgbClr val="1155CC"/>
                </a:solidFill>
                <a:hlinkClick r:id="rId3">
                  <a:extLst>
                    <a:ext uri="{A12FA001-AC4F-418D-AE19-62706E023703}">
                      <ahyp:hlinkClr val="tx"/>
                    </a:ext>
                  </a:extLst>
                </a:hlinkClick>
              </a:rPr>
              <a:t>https://www.youtube.com/@JanH119/videos </a:t>
            </a:r>
            <a:r>
              <a:rPr lang="en-US" sz="2500">
                <a:solidFill>
                  <a:srgbClr val="1D1D1B"/>
                </a:solidFill>
              </a:rPr>
              <a:t>για να εξοικειωθείτε με τις </a:t>
            </a:r>
            <a:r>
              <a:rPr b="1" lang="en-US" sz="2500">
                <a:solidFill>
                  <a:srgbClr val="1D1D1B"/>
                </a:solidFill>
              </a:rPr>
              <a:t>αυθεντικές πρακτικές μάθησης</a:t>
            </a:r>
            <a:r>
              <a:rPr lang="en-US" sz="2500">
                <a:solidFill>
                  <a:srgbClr val="1D1D1B"/>
                </a:solidFill>
              </a:rPr>
              <a:t>.</a:t>
            </a:r>
            <a:endParaRPr sz="2500"/>
          </a:p>
        </p:txBody>
      </p:sp>
      <p:pic>
        <p:nvPicPr>
          <p:cNvPr id="392" name="Google Shape;392;p16"/>
          <p:cNvPicPr preferRelativeResize="0"/>
          <p:nvPr/>
        </p:nvPicPr>
        <p:blipFill rotWithShape="1">
          <a:blip r:embed="rId4">
            <a:alphaModFix/>
          </a:blip>
          <a:srcRect b="0" l="0" r="0" t="0"/>
          <a:stretch/>
        </p:blipFill>
        <p:spPr>
          <a:xfrm>
            <a:off x="3683125" y="3284146"/>
            <a:ext cx="5026250" cy="3348550"/>
          </a:xfrm>
          <a:prstGeom prst="rect">
            <a:avLst/>
          </a:prstGeom>
          <a:noFill/>
          <a:ln>
            <a:noFill/>
          </a:ln>
        </p:spPr>
      </p:pic>
      <p:sp>
        <p:nvSpPr>
          <p:cNvPr id="393" name="Google Shape;393;p16"/>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400" name="Google Shape;400;p18"/>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292100" lvl="0" marL="571500" marR="0" rtl="0" algn="l">
              <a:lnSpc>
                <a:spcPct val="90000"/>
              </a:lnSpc>
              <a:spcBef>
                <a:spcPts val="1000"/>
              </a:spcBef>
              <a:spcAft>
                <a:spcPts val="0"/>
              </a:spcAft>
              <a:buClr>
                <a:schemeClr val="accent4"/>
              </a:buClr>
              <a:buSzPts val="1400"/>
              <a:buFont typeface="Arial"/>
              <a:buChar char="•"/>
            </a:pPr>
            <a:r>
              <a:rPr lang="en-US" sz="1400"/>
              <a:t>Christou, E., Parmaxi, A., Perifanou, M., &amp; Economides, A. A. (2022) "Gender-Sensitive Materials and Tools: The Development of a Gender-Sensitive Toolbox Through National Stakeholder Consultations'. In: </a:t>
            </a:r>
            <a:r>
              <a:rPr i="1" lang="en-US" sz="1400"/>
              <a:t>International Conference on Human-Computer Interaction</a:t>
            </a:r>
            <a:r>
              <a:rPr lang="en-US" sz="1400"/>
              <a:t>, σ. 485-502. Springer International Publishing.  </a:t>
            </a:r>
            <a:endParaRPr sz="1400"/>
          </a:p>
          <a:p>
            <a:pPr indent="-292100" lvl="0" marL="571500" marR="0" rtl="0" algn="l">
              <a:lnSpc>
                <a:spcPct val="90000"/>
              </a:lnSpc>
              <a:spcBef>
                <a:spcPts val="1000"/>
              </a:spcBef>
              <a:spcAft>
                <a:spcPts val="0"/>
              </a:spcAft>
              <a:buClr>
                <a:schemeClr val="accent4"/>
              </a:buClr>
              <a:buSzPts val="1400"/>
              <a:buFont typeface="Arial"/>
              <a:buChar char="•"/>
            </a:pPr>
            <a:r>
              <a:rPr lang="en-US" sz="1400"/>
              <a:t>Christou, E., Parmaxi, A., Perifanou, M., &amp; Economides, A.A. (2022) "Gender-Sensitive Materials and Tools: The Development of a Gender-Sensitive Toolbox Through National Stakeholder Consultations'. In: Meiselwitz, G. (eds) </a:t>
            </a:r>
            <a:r>
              <a:rPr i="1" lang="en-US" sz="1400"/>
              <a:t>Social Computing and Social Media: Design, User Experience and Impact</a:t>
            </a:r>
            <a:r>
              <a:rPr lang="en-US" sz="1400"/>
              <a:t>. Springer. Διαθέσιμο στη </a:t>
            </a:r>
            <a:r>
              <a:rPr lang="en-US" sz="1400" u="sng">
                <a:solidFill>
                  <a:schemeClr val="hlink"/>
                </a:solidFill>
                <a:hlinkClick r:id="rId3"/>
              </a:rPr>
              <a:t>διεύθυνση: https://doi.org/10.1007/978-3-031-05061-9_34 </a:t>
            </a:r>
            <a:r>
              <a:rPr lang="en-US" sz="1400"/>
              <a:t>(Πρόσβαση: 30 Μαρτίου 2025).  </a:t>
            </a:r>
            <a:endParaRPr sz="1400"/>
          </a:p>
          <a:p>
            <a:pPr indent="-292100" lvl="0" marL="571500" rtl="0" algn="l">
              <a:lnSpc>
                <a:spcPct val="90000"/>
              </a:lnSpc>
              <a:spcBef>
                <a:spcPts val="1000"/>
              </a:spcBef>
              <a:spcAft>
                <a:spcPts val="0"/>
              </a:spcAft>
              <a:buSzPts val="1400"/>
              <a:buChar char="•"/>
            </a:pPr>
            <a:r>
              <a:rPr lang="en-US" sz="1400"/>
              <a:t>Cole, N. (1990) "Conceptions of educational achievement", </a:t>
            </a:r>
            <a:r>
              <a:rPr i="1" lang="en-US" sz="1400"/>
              <a:t>Educational Researcher</a:t>
            </a:r>
            <a:r>
              <a:rPr lang="en-US" sz="1400"/>
              <a:t>, 19(3), σσ. 2-7.</a:t>
            </a:r>
            <a:endParaRPr sz="1400"/>
          </a:p>
          <a:p>
            <a:pPr indent="-292100" lvl="0" marL="571500" rtl="0" algn="l">
              <a:lnSpc>
                <a:spcPct val="90000"/>
              </a:lnSpc>
              <a:spcBef>
                <a:spcPts val="1000"/>
              </a:spcBef>
              <a:spcAft>
                <a:spcPts val="0"/>
              </a:spcAft>
              <a:buSzPts val="1400"/>
              <a:buChar char="•"/>
            </a:pPr>
            <a:r>
              <a:rPr lang="en-US" sz="1400"/>
              <a:t>Herrington, J., Reeves, T. C., &amp; Oliver, R. (2014) "Αυθεντικά περιβάλλοντα μάθησης". In: </a:t>
            </a:r>
            <a:r>
              <a:rPr i="1" lang="en-US" sz="1400"/>
              <a:t>Springer New York</a:t>
            </a:r>
            <a:r>
              <a:rPr lang="en-US" sz="1400"/>
              <a:t>, pp. 401-412. Νέα Υόρκη, Νέα Υόρκη: Springer.</a:t>
            </a:r>
            <a:endParaRPr sz="1400"/>
          </a:p>
          <a:p>
            <a:pPr indent="-292100" lvl="0" marL="571500" rtl="0" algn="l">
              <a:lnSpc>
                <a:spcPct val="90000"/>
              </a:lnSpc>
              <a:spcBef>
                <a:spcPts val="1000"/>
              </a:spcBef>
              <a:spcAft>
                <a:spcPts val="0"/>
              </a:spcAft>
              <a:buSzPts val="1400"/>
              <a:buChar char="•"/>
            </a:pPr>
            <a:r>
              <a:rPr lang="en-US" sz="1400"/>
              <a:t>Herrington, J. and Oliver, R. (2000) "An instructional design framework for authentic learning environments", </a:t>
            </a:r>
            <a:r>
              <a:rPr i="1" lang="en-US" sz="1400"/>
              <a:t>ETR&amp;D</a:t>
            </a:r>
            <a:r>
              <a:rPr lang="en-US" sz="1400"/>
              <a:t>, 48, σσ. 23-48. Διαθέσιμο στη </a:t>
            </a:r>
            <a:r>
              <a:rPr lang="en-US" sz="1400" u="sng">
                <a:solidFill>
                  <a:schemeClr val="hlink"/>
                </a:solidFill>
                <a:latin typeface="Arial"/>
                <a:ea typeface="Arial"/>
                <a:cs typeface="Arial"/>
                <a:sym typeface="Arial"/>
                <a:hlinkClick r:id="rId4"/>
              </a:rPr>
              <a:t>διεύθυνση: https://doi.org/10.1007/BF02319856 </a:t>
            </a:r>
            <a:r>
              <a:rPr lang="en-US" sz="1400"/>
              <a:t>(Πρόσβαση: 30 Απριλίου 2025).</a:t>
            </a:r>
            <a:endParaRPr sz="1400"/>
          </a:p>
          <a:p>
            <a:pPr indent="-292100" lvl="0" marL="571500" rtl="0" algn="l">
              <a:lnSpc>
                <a:spcPct val="90000"/>
              </a:lnSpc>
              <a:spcBef>
                <a:spcPts val="1000"/>
              </a:spcBef>
              <a:spcAft>
                <a:spcPts val="0"/>
              </a:spcAft>
              <a:buSzPts val="1400"/>
              <a:buChar char="•"/>
            </a:pPr>
            <a:r>
              <a:rPr lang="en-US" sz="1400"/>
              <a:t>Ευρωπαϊκή Επιτροπή, Γενική Διεύθυνση Επικοινωνιακών Δικτύων, Περιεχομένου και Τεχνολογίας, (2019) </a:t>
            </a:r>
            <a:r>
              <a:rPr i="1" lang="en-US" sz="1400"/>
              <a:t>2nd survey of schools : ICT in education : objective 1 : benchmark progress in ICT in schools, final report</a:t>
            </a:r>
            <a:r>
              <a:rPr lang="en-US" sz="1400"/>
              <a:t>, Available at: </a:t>
            </a:r>
            <a:r>
              <a:rPr lang="en-US" sz="1400" u="sng">
                <a:solidFill>
                  <a:schemeClr val="hlink"/>
                </a:solidFill>
                <a:hlinkClick r:id="rId5"/>
              </a:rPr>
              <a:t>https://data.europa.eu/doi/10.2759/23401 </a:t>
            </a:r>
            <a:r>
              <a:rPr lang="en-US" sz="1400"/>
              <a:t>(Accessed: 30 April 2025).</a:t>
            </a:r>
            <a:endParaRPr sz="1400"/>
          </a:p>
          <a:p>
            <a:pPr indent="-292100" lvl="0" marL="571500" marR="0" rtl="0" algn="l">
              <a:lnSpc>
                <a:spcPct val="90000"/>
              </a:lnSpc>
              <a:spcBef>
                <a:spcPts val="1000"/>
              </a:spcBef>
              <a:spcAft>
                <a:spcPts val="0"/>
              </a:spcAft>
              <a:buClr>
                <a:schemeClr val="accent4"/>
              </a:buClr>
              <a:buSzPts val="1400"/>
              <a:buFont typeface="Arial"/>
              <a:buChar char="•"/>
            </a:pPr>
            <a:r>
              <a:rPr lang="en-US" sz="1400"/>
              <a:t>Eurostat (2022) </a:t>
            </a:r>
            <a:r>
              <a:rPr i="1" lang="en-US" sz="1400"/>
              <a:t>Ειδικοί ΤΠΕ στην απασχόληση</a:t>
            </a:r>
            <a:r>
              <a:rPr lang="en-US" sz="1400"/>
              <a:t>. Διαθέσιμο στη διεύθυνση: </a:t>
            </a:r>
            <a:r>
              <a:rPr lang="en-US" sz="1400" u="sng">
                <a:solidFill>
                  <a:schemeClr val="hlink"/>
                </a:solidFill>
                <a:hlinkClick r:id="rId6"/>
              </a:rPr>
              <a:t>https://ec.europa.eu/eurostat/statistics-explained/index.php?title=ICT_specialists_in_employment </a:t>
            </a:r>
            <a:r>
              <a:rPr lang="en-US" sz="1400"/>
              <a:t>(Πρόσβαση: 30 Απριλίου 2025).</a:t>
            </a:r>
            <a:endParaRPr sz="1400"/>
          </a:p>
          <a:p>
            <a:pPr indent="-292100" lvl="0" marL="571500" marR="0" rtl="0" algn="l">
              <a:lnSpc>
                <a:spcPct val="90000"/>
              </a:lnSpc>
              <a:spcBef>
                <a:spcPts val="1000"/>
              </a:spcBef>
              <a:spcAft>
                <a:spcPts val="0"/>
              </a:spcAft>
              <a:buSzPts val="1400"/>
              <a:buChar char="•"/>
            </a:pPr>
            <a:r>
              <a:rPr lang="en-US" sz="1400"/>
              <a:t>EIGE (Ευρωπαϊκό Ινστιτούτο για την Ισότητα των Φύλων) (2022) </a:t>
            </a:r>
            <a:r>
              <a:rPr i="1" lang="en-US" sz="1400"/>
              <a:t>Δείκτης Ισότητας των Φύλων 2022</a:t>
            </a:r>
            <a:r>
              <a:rPr lang="en-US" sz="1400"/>
              <a:t>. Διαθέσιμο στη διεύθυνση: </a:t>
            </a:r>
            <a:r>
              <a:rPr lang="en-US" sz="1400" u="sng">
                <a:solidFill>
                  <a:schemeClr val="hlink"/>
                </a:solidFill>
                <a:hlinkClick r:id="rId7"/>
              </a:rPr>
              <a:t>https://eige.europa.eu/gender-equality-index/2022 </a:t>
            </a:r>
            <a:r>
              <a:rPr lang="en-US" sz="1400"/>
              <a:t>(Πρόσβαση: 30 Απριλίου 2025).</a:t>
            </a:r>
            <a:endParaRPr sz="1400"/>
          </a:p>
          <a:p>
            <a:pPr indent="-292100" lvl="0" marL="571500" marR="0" rtl="0" algn="l">
              <a:lnSpc>
                <a:spcPct val="90000"/>
              </a:lnSpc>
              <a:spcBef>
                <a:spcPts val="1000"/>
              </a:spcBef>
              <a:spcAft>
                <a:spcPts val="0"/>
              </a:spcAft>
              <a:buSzPts val="1400"/>
              <a:buChar char="•"/>
            </a:pPr>
            <a:r>
              <a:rPr lang="en-US" sz="1400"/>
              <a:t>Piaget, J. (1975) </a:t>
            </a:r>
            <a:r>
              <a:rPr i="1" lang="en-US" sz="1400"/>
              <a:t>Η κατασκευή της πραγματικότητας στο παιδί</a:t>
            </a:r>
            <a:r>
              <a:rPr lang="en-US" sz="1400"/>
              <a:t>. Νέα Υόρκη: Ballantine Books.</a:t>
            </a:r>
            <a:endParaRPr sz="1400"/>
          </a:p>
          <a:p>
            <a:pPr indent="-292100" lvl="0" marL="571500" rtl="0" algn="l">
              <a:lnSpc>
                <a:spcPct val="90000"/>
              </a:lnSpc>
              <a:spcBef>
                <a:spcPts val="1000"/>
              </a:spcBef>
              <a:spcAft>
                <a:spcPts val="0"/>
              </a:spcAft>
              <a:buSzPts val="1400"/>
              <a:buChar char="•"/>
            </a:pPr>
            <a:r>
              <a:rPr lang="en-US" sz="1400"/>
              <a:t>Lave, J. (1988) </a:t>
            </a:r>
            <a:r>
              <a:rPr i="1" lang="en-US" sz="1400"/>
              <a:t>Η κουλτούρα της απόκτησης και η πρακτική της κατανόησης</a:t>
            </a:r>
            <a:r>
              <a:rPr lang="en-US" sz="1400"/>
              <a:t>. IRL report 88-00087, Institute for Research on Learning.</a:t>
            </a:r>
            <a:endParaRPr sz="1400"/>
          </a:p>
          <a:p>
            <a:pPr indent="-292100" lvl="0" marL="571500" rtl="0" algn="l">
              <a:lnSpc>
                <a:spcPct val="90000"/>
              </a:lnSpc>
              <a:spcBef>
                <a:spcPts val="1000"/>
              </a:spcBef>
              <a:spcAft>
                <a:spcPts val="0"/>
              </a:spcAft>
              <a:buSzPts val="1400"/>
              <a:buChar char="•"/>
            </a:pPr>
            <a:r>
              <a:rPr lang="en-US" sz="1400"/>
              <a:t>Lave, J και Wenger, E. (1991) </a:t>
            </a:r>
            <a:r>
              <a:rPr i="1" lang="en-US" sz="1400"/>
              <a:t>Situated learning: </a:t>
            </a:r>
            <a:r>
              <a:rPr lang="en-US" sz="1400"/>
              <a:t>Κέιμπριτζ: </a:t>
            </a:r>
            <a:r>
              <a:rPr i="1" lang="en-US" sz="1400"/>
              <a:t>Νόμιμη περιφερειακή συμμετοχή</a:t>
            </a:r>
            <a:r>
              <a:rPr lang="en-US" sz="1400"/>
              <a:t>: Cambridge University Press.</a:t>
            </a:r>
            <a:endParaRPr sz="1400"/>
          </a:p>
          <a:p>
            <a:pPr indent="-292100" lvl="0" marL="571500" rtl="0" algn="l">
              <a:lnSpc>
                <a:spcPct val="90000"/>
              </a:lnSpc>
              <a:spcBef>
                <a:spcPts val="1000"/>
              </a:spcBef>
              <a:spcAft>
                <a:spcPts val="0"/>
              </a:spcAft>
              <a:buSzPts val="1400"/>
              <a:buChar char="•"/>
            </a:pPr>
            <a:r>
              <a:rPr lang="en-US" sz="1400"/>
              <a:t>Scardamalia, M. and Bereiter, C (1994) "Computer support for knowledge-building communities", </a:t>
            </a:r>
            <a:r>
              <a:rPr i="1" lang="en-US" sz="1400"/>
              <a:t>Journal of the Learning Sciences</a:t>
            </a:r>
            <a:r>
              <a:rPr lang="en-US" sz="1400"/>
              <a:t>, 3(3),pp.  265-283. </a:t>
            </a:r>
            <a:endParaRPr sz="1400"/>
          </a:p>
          <a:p>
            <a:pPr indent="-292100" lvl="0" marL="571500" rtl="0" algn="l">
              <a:lnSpc>
                <a:spcPct val="90000"/>
              </a:lnSpc>
              <a:spcBef>
                <a:spcPts val="1000"/>
              </a:spcBef>
              <a:spcAft>
                <a:spcPts val="0"/>
              </a:spcAft>
              <a:buSzPts val="1400"/>
              <a:buChar char="•"/>
            </a:pPr>
            <a:r>
              <a:rPr lang="en-US" sz="1400"/>
              <a:t>Stein, S. J., Isaacs, G. and Andrews, T. (2004) "Incorporating authentic learning experiences within a university course", </a:t>
            </a:r>
            <a:r>
              <a:rPr i="1" lang="en-US" sz="1400"/>
              <a:t>Studies in Higher Education</a:t>
            </a:r>
            <a:r>
              <a:rPr lang="en-US" sz="1400"/>
              <a:t>, 29(2), pp. 239-258.</a:t>
            </a:r>
            <a:endParaRPr sz="1400"/>
          </a:p>
          <a:p>
            <a:pPr indent="-292100" lvl="0" marL="571500" rtl="0" algn="l">
              <a:lnSpc>
                <a:spcPct val="90000"/>
              </a:lnSpc>
              <a:spcBef>
                <a:spcPts val="1000"/>
              </a:spcBef>
              <a:spcAft>
                <a:spcPts val="0"/>
              </a:spcAft>
              <a:buSzPts val="1400"/>
              <a:buChar char="•"/>
            </a:pPr>
            <a:r>
              <a:rPr lang="en-US" sz="1400"/>
              <a:t>Vygotsky, L. (1978) "Αλληλεπίδραση μεταξύ μάθησης και ανάπτυξης". Στο </a:t>
            </a:r>
            <a:r>
              <a:rPr i="1" lang="en-US" sz="1400"/>
              <a:t>Mind in Society: Mind in Society (Ο νους στην κοινωνία</a:t>
            </a:r>
            <a:r>
              <a:rPr lang="en-US" sz="1400"/>
              <a:t>). (Trans. M. Cole), σσ. 79-91. Cambridge: Harvard University Press.</a:t>
            </a:r>
            <a:endParaRPr sz="14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grpSp>
        <p:nvGrpSpPr>
          <p:cNvPr id="405" name="Google Shape;405;g3577421c70c_0_40"/>
          <p:cNvGrpSpPr/>
          <p:nvPr/>
        </p:nvGrpSpPr>
        <p:grpSpPr>
          <a:xfrm>
            <a:off x="2179811" y="4729766"/>
            <a:ext cx="7832078" cy="1110328"/>
            <a:chOff x="2179603" y="4888792"/>
            <a:chExt cx="7798544" cy="1110328"/>
          </a:xfrm>
        </p:grpSpPr>
        <p:pic>
          <p:nvPicPr>
            <p:cNvPr id="406" name="Google Shape;406;g3577421c70c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407" name="Google Shape;407;g3577421c70c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408" name="Google Shape;408;g3577421c70c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409" name="Google Shape;409;g3577421c70c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410" name="Google Shape;410;g3577421c70c_0_40"/>
            <p:cNvPicPr preferRelativeResize="0"/>
            <p:nvPr/>
          </p:nvPicPr>
          <p:blipFill rotWithShape="1">
            <a:blip r:embed="rId7">
              <a:alphaModFix/>
            </a:blip>
            <a:srcRect b="0" l="6517" r="6454" t="2903"/>
            <a:stretch/>
          </p:blipFill>
          <p:spPr>
            <a:xfrm>
              <a:off x="7781600" y="4945247"/>
              <a:ext cx="2196547" cy="545647"/>
            </a:xfrm>
            <a:prstGeom prst="rect">
              <a:avLst/>
            </a:prstGeom>
            <a:noFill/>
            <a:ln>
              <a:noFill/>
            </a:ln>
          </p:spPr>
        </p:pic>
        <p:pic>
          <p:nvPicPr>
            <p:cNvPr id="411" name="Google Shape;411;g3577421c70c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412" name="Google Shape;412;g3577421c70c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413" name="Google Shape;413;g3577421c70c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414" name="Google Shape;414;g3577421c70c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415" name="Google Shape;415;g3577421c70c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416" name="Google Shape;416;g3577421c70c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417" name="Google Shape;417;g3577421c70c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418" name="Google Shape;418;g3577421c70c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(1/2)</a:t>
            </a:r>
            <a:endParaRPr/>
          </a:p>
        </p:txBody>
      </p:sp>
      <p:sp>
        <p:nvSpPr>
          <p:cNvPr id="106" name="Google Shape;106;p6"/>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1 - Τίτλος WP</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2 - Τίτλος μονάδας</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3 - Μαθησιακά αποτελέσματα</a:t>
            </a:r>
            <a:endParaRPr sz="2000"/>
          </a:p>
          <a:p>
            <a:pPr indent="-330200" lvl="0" marL="571500" marR="0" rtl="0" algn="l">
              <a:lnSpc>
                <a:spcPct val="90000"/>
              </a:lnSpc>
              <a:spcBef>
                <a:spcPts val="1000"/>
              </a:spcBef>
              <a:spcAft>
                <a:spcPts val="0"/>
              </a:spcAft>
              <a:buSzPts val="2000"/>
              <a:buChar char="•"/>
            </a:pPr>
            <a:r>
              <a:rPr lang="en-US" sz="2000"/>
              <a:t>Διαφάνειες 4 &amp; 5 - Περιεχόμενα </a:t>
            </a:r>
            <a:endParaRPr sz="2000"/>
          </a:p>
          <a:p>
            <a:pPr indent="-330200" lvl="0" marL="571500" marR="0" rtl="0" algn="l">
              <a:lnSpc>
                <a:spcPct val="90000"/>
              </a:lnSpc>
              <a:spcBef>
                <a:spcPts val="1000"/>
              </a:spcBef>
              <a:spcAft>
                <a:spcPts val="0"/>
              </a:spcAft>
              <a:buSzPts val="2000"/>
              <a:buChar char="•"/>
            </a:pPr>
            <a:r>
              <a:rPr lang="en-US" sz="2000"/>
              <a:t>Διαφάνεια 6 - Εισαγωγή</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7 - Δραστηριότητα 1: καλωσόρισμα και παγοθραύστης</a:t>
            </a:r>
            <a:endParaRPr sz="2000"/>
          </a:p>
          <a:p>
            <a:pPr indent="-330200" lvl="0" marL="571500" rtl="0" algn="l">
              <a:lnSpc>
                <a:spcPct val="90000"/>
              </a:lnSpc>
              <a:spcBef>
                <a:spcPts val="1000"/>
              </a:spcBef>
              <a:spcAft>
                <a:spcPts val="0"/>
              </a:spcAft>
              <a:buSzPts val="2000"/>
              <a:buChar char="•"/>
            </a:pPr>
            <a:r>
              <a:rPr lang="en-US" sz="2000"/>
              <a:t>Διαφάνεια 8 - Εισαγωγή στο έργο TINKER</a:t>
            </a:r>
            <a:endParaRPr sz="2000"/>
          </a:p>
          <a:p>
            <a:pPr indent="-330200" lvl="0" marL="571500" rtl="0" algn="l">
              <a:lnSpc>
                <a:spcPct val="90000"/>
              </a:lnSpc>
              <a:spcBef>
                <a:spcPts val="1000"/>
              </a:spcBef>
              <a:spcAft>
                <a:spcPts val="0"/>
              </a:spcAft>
              <a:buSzPts val="2000"/>
              <a:buChar char="•"/>
            </a:pPr>
            <a:r>
              <a:rPr lang="en-US" sz="2000"/>
              <a:t>Διαφάνεια 9 - Στόχοι του έργου</a:t>
            </a:r>
            <a:endParaRPr sz="2000"/>
          </a:p>
          <a:p>
            <a:pPr indent="-330200" lvl="0" marL="571500" rtl="0" algn="l">
              <a:lnSpc>
                <a:spcPct val="90000"/>
              </a:lnSpc>
              <a:spcBef>
                <a:spcPts val="1000"/>
              </a:spcBef>
              <a:spcAft>
                <a:spcPts val="0"/>
              </a:spcAft>
              <a:buSzPts val="2000"/>
              <a:buChar char="•"/>
            </a:pPr>
            <a:r>
              <a:rPr lang="en-US" sz="2000"/>
              <a:t>Διαφάνεια 10 - Η ανάγκη για την προσέγγιση TINKER - 1</a:t>
            </a:r>
            <a:endParaRPr sz="2000"/>
          </a:p>
          <a:p>
            <a:pPr indent="-330200" lvl="0" marL="571500" rtl="0" algn="l">
              <a:lnSpc>
                <a:spcPct val="90000"/>
              </a:lnSpc>
              <a:spcBef>
                <a:spcPts val="1000"/>
              </a:spcBef>
              <a:spcAft>
                <a:spcPts val="0"/>
              </a:spcAft>
              <a:buSzPts val="2000"/>
              <a:buChar char="•"/>
            </a:pPr>
            <a:r>
              <a:rPr lang="en-US" sz="2000"/>
              <a:t>Διαφάνεια 11 - Η ανάγκη για την προσέγγιση TINKER - 2</a:t>
            </a:r>
            <a:endParaRPr sz="2000"/>
          </a:p>
          <a:p>
            <a:pPr indent="-330200" lvl="0" marL="571500" rtl="0" algn="l">
              <a:lnSpc>
                <a:spcPct val="90000"/>
              </a:lnSpc>
              <a:spcBef>
                <a:spcPts val="1000"/>
              </a:spcBef>
              <a:spcAft>
                <a:spcPts val="0"/>
              </a:spcAft>
              <a:buSzPts val="2000"/>
              <a:buChar char="•"/>
            </a:pPr>
            <a:r>
              <a:rPr lang="en-US" sz="2000"/>
              <a:t>Διαφάνεια 12 - Το πλαίσιο TINKER</a:t>
            </a:r>
            <a:endParaRPr sz="2000"/>
          </a:p>
          <a:p>
            <a:pPr indent="-330200" lvl="0" marL="571500" rtl="0" algn="l">
              <a:lnSpc>
                <a:spcPct val="90000"/>
              </a:lnSpc>
              <a:spcBef>
                <a:spcPts val="1000"/>
              </a:spcBef>
              <a:spcAft>
                <a:spcPts val="0"/>
              </a:spcAft>
              <a:buSzPts val="2000"/>
              <a:buChar char="•"/>
            </a:pPr>
            <a:r>
              <a:rPr lang="en-US" sz="2000"/>
              <a:t>Διαφάνεια 13 - Το πλαίσιο TINKER - τομείς και ικανότητες πληροφορικής</a:t>
            </a:r>
            <a:endParaRPr sz="2000"/>
          </a:p>
          <a:p>
            <a:pPr indent="-330200" lvl="0" marL="571500" rtl="0" algn="l">
              <a:lnSpc>
                <a:spcPct val="90000"/>
              </a:lnSpc>
              <a:spcBef>
                <a:spcPts val="1000"/>
              </a:spcBef>
              <a:spcAft>
                <a:spcPts val="0"/>
              </a:spcAft>
              <a:buSzPts val="2000"/>
              <a:buChar char="•"/>
            </a:pPr>
            <a:r>
              <a:rPr lang="en-US" sz="2000"/>
              <a:t>Διαφάνεια 14 - Το πλαίσιο TINKER - αυθεντική μάθηση</a:t>
            </a:r>
            <a:endParaRPr sz="2000"/>
          </a:p>
          <a:p>
            <a:pPr indent="-330200" lvl="0" marL="571500" rtl="0" algn="l">
              <a:lnSpc>
                <a:spcPct val="90000"/>
              </a:lnSpc>
              <a:spcBef>
                <a:spcPts val="1000"/>
              </a:spcBef>
              <a:spcAft>
                <a:spcPts val="0"/>
              </a:spcAft>
              <a:buSzPts val="2000"/>
              <a:buChar char="•"/>
            </a:pPr>
            <a:r>
              <a:rPr lang="en-US" sz="2000"/>
              <a:t>Διαφάνεια 15 - Το πλαίσιο TINKER - πρακτικές χωρίς αποκλεισμούς φύλου</a:t>
            </a:r>
            <a:endParaRPr sz="2000"/>
          </a:p>
          <a:p>
            <a:pPr indent="-330200" lvl="0" marL="571500" rtl="0" algn="l">
              <a:lnSpc>
                <a:spcPct val="90000"/>
              </a:lnSpc>
              <a:spcBef>
                <a:spcPts val="1000"/>
              </a:spcBef>
              <a:spcAft>
                <a:spcPts val="0"/>
              </a:spcAft>
              <a:buSzPts val="2000"/>
              <a:buChar char="•"/>
            </a:pPr>
            <a:r>
              <a:rPr lang="en-US" sz="2000"/>
              <a:t>Διαφάνεια 16 - Δραστηριότητα 2: αυτοαναστοχασμός</a:t>
            </a:r>
            <a:endParaRPr sz="2000"/>
          </a:p>
          <a:p>
            <a:pPr indent="0" lvl="0" marL="0" rtl="0" algn="l">
              <a:lnSpc>
                <a:spcPct val="90000"/>
              </a:lnSpc>
              <a:spcBef>
                <a:spcPts val="1000"/>
              </a:spcBef>
              <a:spcAft>
                <a:spcPts val="0"/>
              </a:spcAft>
              <a:buSzPts val="2200"/>
              <a:buNone/>
            </a:pPr>
            <a:r>
              <a:t/>
            </a:r>
            <a:endParaRPr sz="2000"/>
          </a:p>
        </p:txBody>
      </p:sp>
      <p:pic>
        <p:nvPicPr>
          <p:cNvPr id="107" name="Google Shape;107;p6"/>
          <p:cNvPicPr preferRelativeResize="0"/>
          <p:nvPr/>
        </p:nvPicPr>
        <p:blipFill rotWithShape="1">
          <a:blip r:embed="rId3">
            <a:alphaModFix/>
          </a:blip>
          <a:srcRect b="0" l="0" r="0" t="0"/>
          <a:stretch/>
        </p:blipFill>
        <p:spPr>
          <a:xfrm>
            <a:off x="8406288" y="2590800"/>
            <a:ext cx="2466975" cy="1676400"/>
          </a:xfrm>
          <a:prstGeom prst="rect">
            <a:avLst/>
          </a:prstGeom>
          <a:noFill/>
          <a:ln>
            <a:noFill/>
          </a:ln>
        </p:spPr>
      </p:pic>
      <p:sp>
        <p:nvSpPr>
          <p:cNvPr id="108" name="Google Shape;108;p6"/>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g349161778f7_0_17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(2/2)</a:t>
            </a:r>
            <a:endParaRPr/>
          </a:p>
        </p:txBody>
      </p:sp>
      <p:sp>
        <p:nvSpPr>
          <p:cNvPr id="115" name="Google Shape;115;g349161778f7_0_174"/>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17 - Διερεύνηση της αυθεντικής μάθησης</a:t>
            </a:r>
            <a:endParaRPr sz="2000"/>
          </a:p>
          <a:p>
            <a:pPr indent="-330200" lvl="0" marL="571500" rtl="0" algn="l">
              <a:lnSpc>
                <a:spcPct val="90000"/>
              </a:lnSpc>
              <a:spcBef>
                <a:spcPts val="1000"/>
              </a:spcBef>
              <a:spcAft>
                <a:spcPts val="0"/>
              </a:spcAft>
              <a:buSzPts val="2000"/>
              <a:buChar char="•"/>
            </a:pPr>
            <a:r>
              <a:rPr lang="en-US" sz="2000"/>
              <a:t>Διαφάνεια 18 - Θεωρίες μάθησης ως βάση για την αυθεντική μάθηση</a:t>
            </a:r>
            <a:endParaRPr sz="2000"/>
          </a:p>
          <a:p>
            <a:pPr indent="-330200" lvl="0" marL="571500" rtl="0" algn="l">
              <a:lnSpc>
                <a:spcPct val="90000"/>
              </a:lnSpc>
              <a:spcBef>
                <a:spcPts val="1000"/>
              </a:spcBef>
              <a:spcAft>
                <a:spcPts val="0"/>
              </a:spcAft>
              <a:buSzPts val="2000"/>
              <a:buChar char="•"/>
            </a:pPr>
            <a:r>
              <a:rPr lang="en-US" sz="2000"/>
              <a:t>Διαφάνεια 19 - Αρχές αυθεντικής μάθησης</a:t>
            </a:r>
            <a:endParaRPr sz="2000"/>
          </a:p>
          <a:p>
            <a:pPr indent="-330200" lvl="0" marL="571500" rtl="0" algn="l">
              <a:lnSpc>
                <a:spcPct val="90000"/>
              </a:lnSpc>
              <a:spcBef>
                <a:spcPts val="1000"/>
              </a:spcBef>
              <a:spcAft>
                <a:spcPts val="0"/>
              </a:spcAft>
              <a:buSzPts val="2000"/>
              <a:buChar char="•"/>
            </a:pPr>
            <a:r>
              <a:rPr lang="en-US" sz="2000"/>
              <a:t>Διαφάνεια 20 - Δραστηριότητα 3: αυτοαναστοχασμός</a:t>
            </a:r>
            <a:endParaRPr sz="2000"/>
          </a:p>
          <a:p>
            <a:pPr indent="-330200" lvl="0" marL="571500" rtl="0" algn="l">
              <a:lnSpc>
                <a:spcPct val="90000"/>
              </a:lnSpc>
              <a:spcBef>
                <a:spcPts val="1000"/>
              </a:spcBef>
              <a:spcAft>
                <a:spcPts val="0"/>
              </a:spcAft>
              <a:buSzPts val="2000"/>
              <a:buChar char="•"/>
            </a:pPr>
            <a:r>
              <a:rPr lang="en-US" sz="2000"/>
              <a:t>Διαφάνεια 21 - Αυθεντική μάθηση: προώθηση της ένταξης στην εκπαίδευση στην πληροφορική</a:t>
            </a:r>
            <a:endParaRPr sz="2000"/>
          </a:p>
          <a:p>
            <a:pPr indent="-330200" lvl="0" marL="571500" rtl="0" algn="l">
              <a:lnSpc>
                <a:spcPct val="90000"/>
              </a:lnSpc>
              <a:spcBef>
                <a:spcPts val="1000"/>
              </a:spcBef>
              <a:spcAft>
                <a:spcPts val="0"/>
              </a:spcAft>
              <a:buSzPts val="2000"/>
              <a:buChar char="•"/>
            </a:pPr>
            <a:r>
              <a:rPr lang="en-US" sz="2000"/>
              <a:t>Διαφάνεια 22 - Ανισορροπία των φύλων στην πληροφορική - 1</a:t>
            </a:r>
            <a:endParaRPr sz="2000"/>
          </a:p>
          <a:p>
            <a:pPr indent="-330200" lvl="0" marL="571500" rtl="0" algn="l">
              <a:lnSpc>
                <a:spcPct val="90000"/>
              </a:lnSpc>
              <a:spcBef>
                <a:spcPts val="1000"/>
              </a:spcBef>
              <a:spcAft>
                <a:spcPts val="0"/>
              </a:spcAft>
              <a:buSzPts val="2000"/>
              <a:buChar char="•"/>
            </a:pPr>
            <a:r>
              <a:rPr lang="en-US" sz="2000"/>
              <a:t>Διαφάνεια 23 - Ανισορροπία των φύλων στην πληροφορική - 2</a:t>
            </a:r>
            <a:endParaRPr sz="2000"/>
          </a:p>
          <a:p>
            <a:pPr indent="-330200" lvl="0" marL="571500" rtl="0" algn="l">
              <a:lnSpc>
                <a:spcPct val="90000"/>
              </a:lnSpc>
              <a:spcBef>
                <a:spcPts val="1000"/>
              </a:spcBef>
              <a:spcAft>
                <a:spcPts val="0"/>
              </a:spcAft>
              <a:buSzPts val="2000"/>
              <a:buChar char="•"/>
            </a:pPr>
            <a:r>
              <a:rPr lang="en-US" sz="2000"/>
              <a:t>Διαφάνεια 24 - Αυθεντική μάθηση: ένα πλαίσιο για την ένταξη των φύλων - 1</a:t>
            </a:r>
            <a:endParaRPr sz="2000"/>
          </a:p>
          <a:p>
            <a:pPr indent="-330200" lvl="0" marL="571500" rtl="0" algn="l">
              <a:lnSpc>
                <a:spcPct val="90000"/>
              </a:lnSpc>
              <a:spcBef>
                <a:spcPts val="1000"/>
              </a:spcBef>
              <a:spcAft>
                <a:spcPts val="0"/>
              </a:spcAft>
              <a:buSzPts val="2000"/>
              <a:buChar char="•"/>
            </a:pPr>
            <a:r>
              <a:rPr lang="en-US" sz="2000"/>
              <a:t>Διαφάνεια 25 - Αυθεντική μάθηση: ένα πλαίσιο για την ένταξη των φύλων - 2</a:t>
            </a:r>
            <a:endParaRPr sz="2000"/>
          </a:p>
          <a:p>
            <a:pPr indent="-330200" lvl="0" marL="571500" rtl="0" algn="l">
              <a:lnSpc>
                <a:spcPct val="90000"/>
              </a:lnSpc>
              <a:spcBef>
                <a:spcPts val="1000"/>
              </a:spcBef>
              <a:spcAft>
                <a:spcPts val="0"/>
              </a:spcAft>
              <a:buSzPts val="2000"/>
              <a:buChar char="•"/>
            </a:pPr>
            <a:r>
              <a:rPr lang="en-US" sz="2000"/>
              <a:t>Διαφάνεια 26 - Αυθεντική μάθηση: ένα πλαίσιο για την ένταξη των φύλων - 3</a:t>
            </a:r>
            <a:endParaRPr sz="2000"/>
          </a:p>
          <a:p>
            <a:pPr indent="-330200" lvl="0" marL="571500" rtl="0" algn="l">
              <a:lnSpc>
                <a:spcPct val="90000"/>
              </a:lnSpc>
              <a:spcBef>
                <a:spcPts val="1000"/>
              </a:spcBef>
              <a:spcAft>
                <a:spcPts val="0"/>
              </a:spcAft>
              <a:buSzPts val="2000"/>
              <a:buChar char="•"/>
            </a:pPr>
            <a:r>
              <a:rPr lang="en-US" sz="2000"/>
              <a:t>Διαφάνεια 27 - Αυθεντική μάθηση: ένα πλαίσιο για την ένταξη των φύλων - 4</a:t>
            </a:r>
            <a:endParaRPr sz="2000"/>
          </a:p>
          <a:p>
            <a:pPr indent="-330200" lvl="0" marL="571500" rtl="0" algn="l">
              <a:lnSpc>
                <a:spcPct val="90000"/>
              </a:lnSpc>
              <a:spcBef>
                <a:spcPts val="1000"/>
              </a:spcBef>
              <a:spcAft>
                <a:spcPts val="0"/>
              </a:spcAft>
              <a:buSzPts val="2000"/>
              <a:buChar char="•"/>
            </a:pPr>
            <a:r>
              <a:rPr lang="en-US" sz="2000"/>
              <a:t>Διαφάνεια 28 - Δραστηριότητα 4: αυτοαναστοχασμός</a:t>
            </a:r>
            <a:endParaRPr sz="2000"/>
          </a:p>
          <a:p>
            <a:pPr indent="-330200" lvl="0" marL="571500" rtl="0" algn="l">
              <a:lnSpc>
                <a:spcPct val="90000"/>
              </a:lnSpc>
              <a:spcBef>
                <a:spcPts val="1000"/>
              </a:spcBef>
              <a:spcAft>
                <a:spcPts val="0"/>
              </a:spcAft>
              <a:buSzPts val="2000"/>
              <a:buChar char="•"/>
            </a:pPr>
            <a:r>
              <a:rPr lang="en-US" sz="2000"/>
              <a:t>Διαφάνεια 29 - Αναστοχασμός</a:t>
            </a:r>
            <a:endParaRPr sz="2000"/>
          </a:p>
          <a:p>
            <a:pPr indent="-330200" lvl="0" marL="571500" rtl="0" algn="l">
              <a:lnSpc>
                <a:spcPct val="90000"/>
              </a:lnSpc>
              <a:spcBef>
                <a:spcPts val="1000"/>
              </a:spcBef>
              <a:spcAft>
                <a:spcPts val="0"/>
              </a:spcAft>
              <a:buSzPts val="2000"/>
              <a:buChar char="•"/>
            </a:pPr>
            <a:r>
              <a:rPr lang="en-US" sz="2000"/>
              <a:t>Διαφάνεια 30 - Κατ' οίκον εργασία/πρόσθετες εργασίες</a:t>
            </a:r>
            <a:endParaRPr sz="2000"/>
          </a:p>
          <a:p>
            <a:pPr indent="-330200" lvl="0" marL="571500" rtl="0" algn="l">
              <a:lnSpc>
                <a:spcPct val="90000"/>
              </a:lnSpc>
              <a:spcBef>
                <a:spcPts val="1000"/>
              </a:spcBef>
              <a:spcAft>
                <a:spcPts val="0"/>
              </a:spcAft>
              <a:buSzPts val="2000"/>
              <a:buChar char="•"/>
            </a:pPr>
            <a:r>
              <a:rPr lang="en-US" sz="2000"/>
              <a:t>Διαφάνεια 31 - Βιβλιογραφία</a:t>
            </a:r>
            <a:endParaRPr sz="2000"/>
          </a:p>
        </p:txBody>
      </p:sp>
      <p:pic>
        <p:nvPicPr>
          <p:cNvPr id="116" name="Google Shape;116;g349161778f7_0_174"/>
          <p:cNvPicPr preferRelativeResize="0"/>
          <p:nvPr/>
        </p:nvPicPr>
        <p:blipFill rotWithShape="1">
          <a:blip r:embed="rId3">
            <a:alphaModFix/>
          </a:blip>
          <a:srcRect b="0" l="0" r="0" t="0"/>
          <a:stretch/>
        </p:blipFill>
        <p:spPr>
          <a:xfrm>
            <a:off x="8406288" y="2590800"/>
            <a:ext cx="2466975" cy="1676400"/>
          </a:xfrm>
          <a:prstGeom prst="rect">
            <a:avLst/>
          </a:prstGeom>
          <a:noFill/>
          <a:ln>
            <a:noFill/>
          </a:ln>
        </p:spPr>
      </p:pic>
      <p:sp>
        <p:nvSpPr>
          <p:cNvPr id="117" name="Google Shape;117;g349161778f7_0_17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24" name="Google Shape;124;p7"/>
          <p:cNvSpPr txBox="1"/>
          <p:nvPr>
            <p:ph idx="1" type="body"/>
          </p:nvPr>
        </p:nvSpPr>
        <p:spPr>
          <a:xfrm>
            <a:off x="97973" y="881750"/>
            <a:ext cx="5385600" cy="5870100"/>
          </a:xfrm>
          <a:prstGeom prst="rect">
            <a:avLst/>
          </a:prstGeom>
          <a:noFill/>
          <a:ln>
            <a:noFill/>
          </a:ln>
        </p:spPr>
        <p:txBody>
          <a:bodyPr anchorCtr="0" anchor="t" bIns="45700" lIns="91425" spcFirstLastPara="1" rIns="91425" wrap="square" tIns="45700">
            <a:noAutofit/>
          </a:bodyPr>
          <a:lstStyle/>
          <a:p>
            <a:pPr indent="-342900" lvl="0" marL="571500" marR="0" rtl="0" algn="just">
              <a:lnSpc>
                <a:spcPct val="90000"/>
              </a:lnSpc>
              <a:spcBef>
                <a:spcPts val="1000"/>
              </a:spcBef>
              <a:spcAft>
                <a:spcPts val="0"/>
              </a:spcAft>
              <a:buClr>
                <a:schemeClr val="accent4"/>
              </a:buClr>
              <a:buSzPts val="2200"/>
              <a:buFont typeface="Arial"/>
              <a:buChar char="•"/>
            </a:pPr>
            <a:r>
              <a:rPr lang="en-US"/>
              <a:t>Αυτή η ενότητα επικεντρώνεται στην παρουσίαση του </a:t>
            </a:r>
            <a:r>
              <a:rPr b="1" lang="en-US"/>
              <a:t>προγράμματος TINKER</a:t>
            </a:r>
            <a:r>
              <a:rPr lang="en-US"/>
              <a:t>, των </a:t>
            </a:r>
            <a:r>
              <a:rPr b="1" lang="en-US"/>
              <a:t>στόχων </a:t>
            </a:r>
            <a:r>
              <a:rPr lang="en-US"/>
              <a:t>του και του </a:t>
            </a:r>
            <a:r>
              <a:rPr b="1" lang="en-US"/>
              <a:t>ρόλου </a:t>
            </a:r>
            <a:r>
              <a:rPr lang="en-US"/>
              <a:t>του στην εκπαίδευση του μαθήματος της πληροφορικής.</a:t>
            </a:r>
            <a:endParaRPr/>
          </a:p>
          <a:p>
            <a:pPr indent="-342900" lvl="0" marL="571500" marR="0" rtl="0" algn="just">
              <a:lnSpc>
                <a:spcPct val="90000"/>
              </a:lnSpc>
              <a:spcBef>
                <a:spcPts val="1000"/>
              </a:spcBef>
              <a:spcAft>
                <a:spcPts val="0"/>
              </a:spcAft>
              <a:buSzPts val="2200"/>
              <a:buChar char="•"/>
            </a:pPr>
            <a:r>
              <a:rPr lang="en-US"/>
              <a:t>Μέσω της παρουσίασης δεδομένων που αφορούν τη διδασκαλία της πληροφορικής σε όλη την Ευρώπη, θα επισημανθεί </a:t>
            </a:r>
            <a:r>
              <a:rPr b="1" lang="en-US"/>
              <a:t>η ανάγκη για μια αυθεντική </a:t>
            </a:r>
            <a:r>
              <a:rPr lang="en-US"/>
              <a:t>και</a:t>
            </a:r>
            <a:r>
              <a:rPr b="1" lang="en-US"/>
              <a:t> συμπεριληπτική ως προς το</a:t>
            </a:r>
            <a:r>
              <a:rPr lang="en-US"/>
              <a:t> </a:t>
            </a:r>
            <a:r>
              <a:rPr b="1" lang="en-US"/>
              <a:t>φύλο προσέγγιση.</a:t>
            </a:r>
            <a:endParaRPr/>
          </a:p>
          <a:p>
            <a:pPr indent="-342900" lvl="0" marL="571500" marR="0" rtl="0" algn="just">
              <a:lnSpc>
                <a:spcPct val="90000"/>
              </a:lnSpc>
              <a:spcBef>
                <a:spcPts val="1000"/>
              </a:spcBef>
              <a:spcAft>
                <a:spcPts val="0"/>
              </a:spcAft>
              <a:buSzPts val="2200"/>
              <a:buChar char="•"/>
            </a:pPr>
            <a:r>
              <a:rPr lang="en-US"/>
              <a:t>Μέχρι το τέλος αυτής της ενότητας, θα έχετε αποκτήσει μια πρώτη κατανόηση </a:t>
            </a:r>
            <a:r>
              <a:rPr b="1" lang="en-US"/>
              <a:t>του τι είναι η αυθεντική μάθηση </a:t>
            </a:r>
            <a:r>
              <a:rPr lang="en-US"/>
              <a:t>και πώς μπορεί να </a:t>
            </a:r>
            <a:r>
              <a:rPr b="1" lang="en-US"/>
              <a:t>προωθήσει </a:t>
            </a:r>
            <a:r>
              <a:rPr lang="en-US"/>
              <a:t>ένα </a:t>
            </a:r>
            <a:r>
              <a:rPr b="1" lang="en-US"/>
              <a:t>περιβάλλον χωρίς αποκλεισμούς στην εκπαίδευση του μαθήματος της πληροφορικής</a:t>
            </a:r>
            <a:r>
              <a:rPr lang="en-US"/>
              <a:t>.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25" name="Google Shape;125;p7"/>
          <p:cNvPicPr preferRelativeResize="0"/>
          <p:nvPr/>
        </p:nvPicPr>
        <p:blipFill rotWithShape="1">
          <a:blip r:embed="rId3">
            <a:alphaModFix/>
          </a:blip>
          <a:srcRect b="0" l="0" r="0" t="0"/>
          <a:stretch/>
        </p:blipFill>
        <p:spPr>
          <a:xfrm>
            <a:off x="6927223" y="805546"/>
            <a:ext cx="3837118" cy="5755677"/>
          </a:xfrm>
          <a:prstGeom prst="rect">
            <a:avLst/>
          </a:prstGeom>
          <a:noFill/>
          <a:ln>
            <a:noFill/>
          </a:ln>
        </p:spPr>
      </p:pic>
      <p:sp>
        <p:nvSpPr>
          <p:cNvPr id="126" name="Google Shape;126;p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1: καλωσόρισμα και παγοθραύστης</a:t>
            </a:r>
            <a:endParaRPr/>
          </a:p>
        </p:txBody>
      </p:sp>
      <p:sp>
        <p:nvSpPr>
          <p:cNvPr id="133" name="Google Shape;133;p9"/>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34" name="Google Shape;134;p9"/>
          <p:cNvSpPr txBox="1"/>
          <p:nvPr/>
        </p:nvSpPr>
        <p:spPr>
          <a:xfrm>
            <a:off x="232425" y="1010050"/>
            <a:ext cx="11736000" cy="19368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Σκεφτείτε ένα πρόσφατο μάθημα που διδάξατε.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Σκεφτείτε τις μεθόδους διδασκαλίας που χρησιμοποιήσατε (π.χ. διαλέξεις, μελέτες περιπτώσεων, σχέδια εργασίας). </a:t>
            </a:r>
            <a:endParaRPr b="0" i="0" sz="2500" u="none" cap="none" strike="noStrike">
              <a:solidFill>
                <a:schemeClr val="dk1"/>
              </a:solidFill>
              <a:latin typeface="Calibri"/>
              <a:ea typeface="Calibri"/>
              <a:cs typeface="Calibri"/>
              <a:sym typeface="Calibri"/>
            </a:endParaRPr>
          </a:p>
        </p:txBody>
      </p:sp>
      <p:sp>
        <p:nvSpPr>
          <p:cNvPr id="135" name="Google Shape;135;p9"/>
          <p:cNvSpPr/>
          <p:nvPr/>
        </p:nvSpPr>
        <p:spPr>
          <a:xfrm rot="10800000">
            <a:off x="3589625" y="32624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9"/>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400" u="none" cap="none" strike="noStrike">
                <a:solidFill>
                  <a:srgbClr val="000000"/>
                </a:solidFill>
                <a:latin typeface="Calibri"/>
                <a:ea typeface="Calibri"/>
                <a:cs typeface="Calibri"/>
                <a:sym typeface="Calibri"/>
              </a:rPr>
              <a:t>Μοιραστείτε τις σκέψεις σας με τον/την επιμορφωτή/επιμορφώτρια σας και τους/τις συμμετέχοντες/συμμετέχουσες.</a:t>
            </a:r>
            <a:endParaRPr b="0" i="0" sz="2400" u="none" cap="none" strike="noStrike">
              <a:solidFill>
                <a:srgbClr val="000000"/>
              </a:solidFill>
              <a:latin typeface="Calibri"/>
              <a:ea typeface="Calibri"/>
              <a:cs typeface="Calibri"/>
              <a:sym typeface="Calibri"/>
            </a:endParaRPr>
          </a:p>
        </p:txBody>
      </p:sp>
      <p:pic>
        <p:nvPicPr>
          <p:cNvPr id="137" name="Google Shape;137;p9"/>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138" name="Google Shape;138;p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g3482da58d6e_0_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 στο πρόγραμμα TINKER</a:t>
            </a:r>
            <a:endParaRPr/>
          </a:p>
        </p:txBody>
      </p:sp>
      <p:sp>
        <p:nvSpPr>
          <p:cNvPr id="145" name="Google Shape;145;g3482da58d6e_0_2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1000"/>
              </a:spcBef>
              <a:spcAft>
                <a:spcPts val="0"/>
              </a:spcAft>
              <a:buSzPts val="2200"/>
              <a:buNone/>
            </a:pPr>
            <a:r>
              <a:rPr lang="en-US"/>
              <a:t>Το έργο </a:t>
            </a:r>
            <a:r>
              <a:rPr b="1" lang="en-US"/>
              <a:t>TINKER </a:t>
            </a:r>
            <a:r>
              <a:rPr lang="en-US"/>
              <a:t>(ένα </a:t>
            </a:r>
            <a:r>
              <a:rPr b="1" lang="en-US"/>
              <a:t>πλαίσιο </a:t>
            </a:r>
            <a:r>
              <a:rPr lang="en-US"/>
              <a:t>για την </a:t>
            </a:r>
            <a:r>
              <a:rPr b="1" lang="en-US"/>
              <a:t>Αυθεντική μάθηση </a:t>
            </a:r>
            <a:r>
              <a:rPr lang="en-US"/>
              <a:t>και την ενσωμάτωση του φύλου για τη </a:t>
            </a:r>
            <a:r>
              <a:rPr b="1" lang="en-US"/>
              <a:t>διδασκαλία </a:t>
            </a:r>
            <a:r>
              <a:rPr lang="en-US"/>
              <a:t>της πληροφορικής στα σχολεία της Ευρώπης) έχει ως στόχο:</a:t>
            </a:r>
            <a:endParaRPr/>
          </a:p>
          <a:p>
            <a:pPr indent="-368300" lvl="0" marL="457200" marR="0" rtl="0" algn="just">
              <a:lnSpc>
                <a:spcPct val="90000"/>
              </a:lnSpc>
              <a:spcBef>
                <a:spcPts val="1000"/>
              </a:spcBef>
              <a:spcAft>
                <a:spcPts val="0"/>
              </a:spcAft>
              <a:buSzPts val="2200"/>
              <a:buChar char="-"/>
            </a:pPr>
            <a:r>
              <a:rPr lang="en-US"/>
              <a:t>να φέρει επανάσταση στην εκπαίδευση της πληροφορικής στην ανώτερη πρωτοβάθμια και κατώτερη δευτεροβάθμια εκπαίδευση μέσω ενός ολοκληρωμένου παιδαγωγικού πλαισίου</a:t>
            </a:r>
            <a:endParaRPr/>
          </a:p>
          <a:p>
            <a:pPr indent="-368300" lvl="0" marL="457200" marR="0" rtl="0" algn="just">
              <a:lnSpc>
                <a:spcPct val="90000"/>
              </a:lnSpc>
              <a:spcBef>
                <a:spcPts val="0"/>
              </a:spcBef>
              <a:spcAft>
                <a:spcPts val="0"/>
              </a:spcAft>
              <a:buSzPts val="2200"/>
              <a:buChar char="-"/>
            </a:pPr>
            <a:r>
              <a:rPr lang="en-US"/>
              <a:t>ενθαρρύνουν τους μαθητές να ασχοληθούν με καθήκοντα πραγματικής ζωής, προωθώντας τη διερεύνηση και τις σκόπιμες συνδέσεις μεταξύ θεωρητικών γνώσεων και πρακτικών εμπειριών</a:t>
            </a:r>
            <a:endParaRPr/>
          </a:p>
        </p:txBody>
      </p:sp>
      <p:pic>
        <p:nvPicPr>
          <p:cNvPr id="146" name="Google Shape;146;g3482da58d6e_0_27"/>
          <p:cNvPicPr preferRelativeResize="0"/>
          <p:nvPr/>
        </p:nvPicPr>
        <p:blipFill rotWithShape="1">
          <a:blip r:embed="rId3">
            <a:alphaModFix/>
          </a:blip>
          <a:srcRect b="0" l="0" r="0" t="0"/>
          <a:stretch/>
        </p:blipFill>
        <p:spPr>
          <a:xfrm>
            <a:off x="4157088" y="3026525"/>
            <a:ext cx="3877825" cy="3644575"/>
          </a:xfrm>
          <a:prstGeom prst="rect">
            <a:avLst/>
          </a:prstGeom>
          <a:noFill/>
          <a:ln>
            <a:noFill/>
          </a:ln>
        </p:spPr>
      </p:pic>
      <p:sp>
        <p:nvSpPr>
          <p:cNvPr id="147" name="Google Shape;147;g3482da58d6e_0_27"/>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482da58d6e_0_3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Στόχοι του έργου</a:t>
            </a:r>
            <a:endParaRPr/>
          </a:p>
        </p:txBody>
      </p:sp>
      <p:sp>
        <p:nvSpPr>
          <p:cNvPr id="154" name="Google Shape;154;g3482da58d6e_0_3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1950" lvl="0" marL="457200" rtl="0" algn="l">
              <a:lnSpc>
                <a:spcPct val="115000"/>
              </a:lnSpc>
              <a:spcBef>
                <a:spcPts val="0"/>
              </a:spcBef>
              <a:spcAft>
                <a:spcPts val="0"/>
              </a:spcAft>
              <a:buSzPts val="2100"/>
              <a:buChar char="-"/>
            </a:pPr>
            <a:r>
              <a:rPr lang="en-US" sz="2100">
                <a:solidFill>
                  <a:srgbClr val="000000"/>
                </a:solidFill>
                <a:highlight>
                  <a:srgbClr val="FFFFFF"/>
                </a:highlight>
              </a:rPr>
              <a:t>Προώθηση της χρήσης </a:t>
            </a:r>
            <a:r>
              <a:rPr b="1" lang="en-US" sz="2100">
                <a:solidFill>
                  <a:srgbClr val="000000"/>
                </a:solidFill>
                <a:highlight>
                  <a:srgbClr val="FFFFFF"/>
                </a:highlight>
              </a:rPr>
              <a:t>ενός παιδαγωγικού πλαισίου για τη διδασκαλία και την αξιολόγηση του μαθήματος της πληροφορικής</a:t>
            </a:r>
            <a:r>
              <a:rPr lang="en-US" sz="2100">
                <a:solidFill>
                  <a:srgbClr val="000000"/>
                </a:solidFill>
                <a:highlight>
                  <a:srgbClr val="FFFFFF"/>
                </a:highlight>
              </a:rPr>
              <a:t> στη βάση της </a:t>
            </a:r>
            <a:r>
              <a:rPr b="1" lang="en-US" sz="2100">
                <a:solidFill>
                  <a:srgbClr val="000000"/>
                </a:solidFill>
                <a:highlight>
                  <a:srgbClr val="FFFFFF"/>
                </a:highlight>
              </a:rPr>
              <a:t>αυθεντικής μάθησης και της συμπερίληψης των φύλων</a:t>
            </a:r>
            <a:r>
              <a:rPr lang="en-US" sz="2100">
                <a:solidFill>
                  <a:srgbClr val="000000"/>
                </a:solidFill>
                <a:highlight>
                  <a:srgbClr val="FFFFFF"/>
                </a:highlight>
              </a:rPr>
              <a:t>, στην ανώτερη πρωτοβάθμια και κατώτερη δευτεροβάθμια εκπαίδευση.</a:t>
            </a:r>
            <a:endParaRPr sz="2100">
              <a:solidFill>
                <a:srgbClr val="000000"/>
              </a:solidFill>
              <a:highlight>
                <a:srgbClr val="FFFFFF"/>
              </a:highlight>
            </a:endParaRPr>
          </a:p>
          <a:p>
            <a:pPr indent="0" lvl="0" marL="0" rtl="0" algn="l">
              <a:lnSpc>
                <a:spcPct val="115000"/>
              </a:lnSpc>
              <a:spcBef>
                <a:spcPts val="1500"/>
              </a:spcBef>
              <a:spcAft>
                <a:spcPts val="0"/>
              </a:spcAft>
              <a:buSzPts val="2200"/>
              <a:buNone/>
            </a:pPr>
            <a:r>
              <a:t/>
            </a:r>
            <a:endParaRPr b="1" sz="2100">
              <a:solidFill>
                <a:srgbClr val="BFBFBF"/>
              </a:solidFill>
              <a:highlight>
                <a:srgbClr val="FFFFFF"/>
              </a:highlight>
            </a:endParaRPr>
          </a:p>
          <a:p>
            <a:pPr indent="-361950" lvl="0" marL="457200" rtl="0" algn="l">
              <a:lnSpc>
                <a:spcPct val="115000"/>
              </a:lnSpc>
              <a:spcBef>
                <a:spcPts val="0"/>
              </a:spcBef>
              <a:spcAft>
                <a:spcPts val="0"/>
              </a:spcAft>
              <a:buSzPts val="2100"/>
              <a:buChar char="-"/>
            </a:pPr>
            <a:r>
              <a:rPr b="1" lang="en-US" sz="2100">
                <a:solidFill>
                  <a:srgbClr val="000000"/>
                </a:solidFill>
                <a:highlight>
                  <a:srgbClr val="FFFFFF"/>
                </a:highlight>
              </a:rPr>
              <a:t>Ανάπτυξη της ικανότητας των εκπαιδευτικών να δημιουργούν περιβάλλοντα αυθεντικής μάθησης</a:t>
            </a:r>
            <a:r>
              <a:rPr lang="en-US" sz="2100">
                <a:solidFill>
                  <a:srgbClr val="000000"/>
                </a:solidFill>
                <a:highlight>
                  <a:srgbClr val="FFFFFF"/>
                </a:highlight>
              </a:rPr>
              <a:t>, ακολουθώντας </a:t>
            </a:r>
            <a:r>
              <a:rPr b="1" lang="en-US" sz="2100">
                <a:solidFill>
                  <a:srgbClr val="000000"/>
                </a:solidFill>
                <a:highlight>
                  <a:srgbClr val="FFFFFF"/>
                </a:highlight>
              </a:rPr>
              <a:t>πρακτικές συμπερίληψης φύλου</a:t>
            </a:r>
            <a:r>
              <a:rPr lang="en-US" sz="2100">
                <a:solidFill>
                  <a:srgbClr val="000000"/>
                </a:solidFill>
                <a:highlight>
                  <a:srgbClr val="FFFFFF"/>
                </a:highlight>
              </a:rPr>
              <a:t> κατά τη διδασκαλία της πληροφορικής.</a:t>
            </a:r>
            <a:endParaRPr sz="2100">
              <a:solidFill>
                <a:srgbClr val="000000"/>
              </a:solidFill>
              <a:highlight>
                <a:srgbClr val="FFFFFF"/>
              </a:highlight>
            </a:endParaRPr>
          </a:p>
          <a:p>
            <a:pPr indent="0" lvl="0" marL="0" rtl="0" algn="l">
              <a:lnSpc>
                <a:spcPct val="115000"/>
              </a:lnSpc>
              <a:spcBef>
                <a:spcPts val="1500"/>
              </a:spcBef>
              <a:spcAft>
                <a:spcPts val="0"/>
              </a:spcAft>
              <a:buSzPts val="2200"/>
              <a:buNone/>
            </a:pPr>
            <a:r>
              <a:t/>
            </a:r>
            <a:endParaRPr b="1" sz="2100">
              <a:solidFill>
                <a:srgbClr val="BFBFBF"/>
              </a:solidFill>
              <a:highlight>
                <a:srgbClr val="FFFFFF"/>
              </a:highlight>
            </a:endParaRPr>
          </a:p>
          <a:p>
            <a:pPr indent="-361950" lvl="0" marL="457200" rtl="0" algn="l">
              <a:lnSpc>
                <a:spcPct val="115000"/>
              </a:lnSpc>
              <a:spcBef>
                <a:spcPts val="0"/>
              </a:spcBef>
              <a:spcAft>
                <a:spcPts val="0"/>
              </a:spcAft>
              <a:buSzPts val="2100"/>
              <a:buChar char="-"/>
            </a:pPr>
            <a:r>
              <a:rPr lang="en-US" sz="2100">
                <a:solidFill>
                  <a:srgbClr val="000000"/>
                </a:solidFill>
                <a:highlight>
                  <a:srgbClr val="FFFFFF"/>
                </a:highlight>
              </a:rPr>
              <a:t>Υποστήριξη της </a:t>
            </a:r>
            <a:r>
              <a:rPr b="1" lang="en-US" sz="2100">
                <a:solidFill>
                  <a:srgbClr val="000000"/>
                </a:solidFill>
                <a:highlight>
                  <a:srgbClr val="FFFFFF"/>
                </a:highlight>
              </a:rPr>
              <a:t>αμοιβαίας μάθησης</a:t>
            </a:r>
            <a:r>
              <a:rPr lang="en-US" sz="2100">
                <a:solidFill>
                  <a:srgbClr val="000000"/>
                </a:solidFill>
                <a:highlight>
                  <a:srgbClr val="FFFFFF"/>
                </a:highlight>
              </a:rPr>
              <a:t> σε ολόκληρη την Ευρώπη και διευκόλυνση της </a:t>
            </a:r>
            <a:r>
              <a:rPr b="1" lang="en-US" sz="2100">
                <a:solidFill>
                  <a:srgbClr val="000000"/>
                </a:solidFill>
                <a:highlight>
                  <a:srgbClr val="FFFFFF"/>
                </a:highlight>
              </a:rPr>
              <a:t>υιοθέτησης παιδαγωγικών μεθόδων βασισμένων σε τεκμηριωμένα στοιχεία κατά τη διδασκαλία και την αξιολόγηση του μαθήματος της πληροφορικής.</a:t>
            </a:r>
            <a:endParaRPr b="1" sz="2100">
              <a:solidFill>
                <a:srgbClr val="000000"/>
              </a:solidFill>
              <a:highlight>
                <a:srgbClr val="FFFFFF"/>
              </a:highlight>
            </a:endParaRPr>
          </a:p>
          <a:p>
            <a:pPr indent="0" lvl="0" marL="0" rtl="0" algn="l">
              <a:lnSpc>
                <a:spcPct val="115000"/>
              </a:lnSpc>
              <a:spcBef>
                <a:spcPts val="1500"/>
              </a:spcBef>
              <a:spcAft>
                <a:spcPts val="0"/>
              </a:spcAft>
              <a:buSzPts val="2200"/>
              <a:buNone/>
            </a:pPr>
            <a:r>
              <a:t/>
            </a:r>
            <a:endParaRPr b="1" sz="2100">
              <a:solidFill>
                <a:srgbClr val="BFBFBF"/>
              </a:solidFill>
              <a:highlight>
                <a:srgbClr val="FFFFFF"/>
              </a:highlight>
            </a:endParaRPr>
          </a:p>
          <a:p>
            <a:pPr indent="-361950" lvl="0" marL="457200" rtl="0" algn="l">
              <a:lnSpc>
                <a:spcPct val="115000"/>
              </a:lnSpc>
              <a:spcBef>
                <a:spcPts val="0"/>
              </a:spcBef>
              <a:spcAft>
                <a:spcPts val="0"/>
              </a:spcAft>
              <a:buSzPts val="2100"/>
              <a:buChar char="-"/>
            </a:pPr>
            <a:r>
              <a:rPr b="1" lang="en-US" sz="2100">
                <a:solidFill>
                  <a:srgbClr val="000000"/>
                </a:solidFill>
                <a:highlight>
                  <a:srgbClr val="FFFFFF"/>
                </a:highlight>
              </a:rPr>
              <a:t>Εμπλοκή των υπεύθυνων χάραξης πολιτικής σε ολόκληρη την ΕΕ</a:t>
            </a:r>
            <a:r>
              <a:rPr lang="en-US" sz="2100">
                <a:solidFill>
                  <a:srgbClr val="000000"/>
                </a:solidFill>
                <a:highlight>
                  <a:srgbClr val="FFFFFF"/>
                </a:highlight>
              </a:rPr>
              <a:t> σε συζητήσεις σχετικά με τη διδασκαλία και την αξιολόγηση του μαθήματος της πληροφορικής για τη βελτίωση των πρακτικών των εκπαιδευτικών και των ψηφιακών δεξιοτήτων στην Ευρώπη.</a:t>
            </a:r>
            <a:endParaRPr sz="2100"/>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