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6858000" cx="12192000"/>
  <p:notesSz cx="6858000" cy="9144000"/>
  <p:embeddedFontLst>
    <p:embeddedFont>
      <p:font typeface="Roboto"/>
      <p:regular r:id="rId29"/>
      <p:bold r:id="rId30"/>
      <p:italic r:id="rId31"/>
      <p:boldItalic r:id="rId32"/>
    </p:embeddedFont>
    <p:embeddedFont>
      <p:font typeface="Roboto Medium"/>
      <p:regular r:id="rId33"/>
      <p:bold r:id="rId34"/>
      <p:italic r:id="rId35"/>
      <p:boldItalic r:id="rId36"/>
    </p:embeddedFont>
    <p:embeddedFont>
      <p:font typeface="Open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1" roundtripDataSignature="AMtx7misoEiDSFgXmM4UPPsyZJffaJOz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41"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font" Target="fonts/Roboto-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5.xml"/><Relationship Id="rId33" Type="http://schemas.openxmlformats.org/officeDocument/2006/relationships/font" Target="fonts/RobotoMedium-regular.fntdata"/><Relationship Id="rId10" Type="http://schemas.openxmlformats.org/officeDocument/2006/relationships/slide" Target="slides/slide4.xml"/><Relationship Id="rId32" Type="http://schemas.openxmlformats.org/officeDocument/2006/relationships/font" Target="fonts/Roboto-boldItalic.fntdata"/><Relationship Id="rId13" Type="http://schemas.openxmlformats.org/officeDocument/2006/relationships/slide" Target="slides/slide7.xml"/><Relationship Id="rId35" Type="http://schemas.openxmlformats.org/officeDocument/2006/relationships/font" Target="fonts/RobotoMedium-italic.fntdata"/><Relationship Id="rId12" Type="http://schemas.openxmlformats.org/officeDocument/2006/relationships/slide" Target="slides/slide6.xml"/><Relationship Id="rId34" Type="http://schemas.openxmlformats.org/officeDocument/2006/relationships/font" Target="fonts/RobotoMedium-bold.fntdata"/><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font" Target="fonts/RobotoMedium-boldItalic.fntdata"/><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4b85d504c5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34b85d504c5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Προοπτικές πολλαπλών ρόλων: </a:t>
            </a:r>
            <a:r>
              <a:rPr lang="en-US" sz="1300">
                <a:solidFill>
                  <a:srgbClr val="2B454E"/>
                </a:solidFill>
              </a:rPr>
              <a:t>Ευκαιρία για υιοθέτηση διαφορετικών ρόλων και για εξέταση των πραγμάτων από διαφορετικές οπτικές γωνίες</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ενθάρρυνση των μαθητών/μαθητριώννα υιοθετήσουν διαφορετικούς ρόλους στο πλαίσιο του μαθήματος και των δραστηριοτήτων μπορεί να ενισχύσει την κατανόηση των διαφόρων απόψεων, αμφισβητώντας τις παραδοχές για τους ρόλους και τις ευθύνες που σχετίζονται με το φύλο. Εξασφαλίζει επίσης την ισότιμη συμμετοχή των μαθητών και μαθητριών σε όλους τους ρόλους και την κατανομή των ευθυνών.</a:t>
            </a:r>
            <a:endParaRPr sz="1300">
              <a:solidFill>
                <a:srgbClr val="1D1D1B"/>
              </a:solidFill>
            </a:endParaRPr>
          </a:p>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Συνεργασία: </a:t>
            </a:r>
            <a:r>
              <a:rPr lang="en-US" sz="1300">
                <a:solidFill>
                  <a:srgbClr val="2B454E"/>
                </a:solidFill>
              </a:rPr>
              <a:t>Εργασίες που απευθύνονται σε ομάδες, για να εργαστούν τα άτομα σε ζεύγη ή ομαδικά, επιδιώκοντας την επιτυχία ολόκληρης της ομάδας.</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Οι συνεργατικές εργασίες προωθούν την ομαδική εργασία και την υποστήριξη από ομοτίμους, δημιουργώντας ένα περιβάλλον χωρίς αποκλεισμούς, όπου όλοι/όλες οι μαθητές/μαθήτριες μπορούν να αισθάνονται και να εκτιμώνται, ανεξάρτητα από το φύλο τους.</a:t>
            </a:r>
            <a:endParaRPr sz="1300"/>
          </a:p>
        </p:txBody>
      </p:sp>
      <p:sp>
        <p:nvSpPr>
          <p:cNvPr id="155" name="Google Shape;155;g34b85d504c5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4b85d504c5_0_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g34b85d504c5_0_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Διάρθρωση: </a:t>
            </a:r>
            <a:r>
              <a:rPr lang="en-US" sz="1100">
                <a:latin typeface="Arial"/>
                <a:ea typeface="Arial"/>
                <a:cs typeface="Arial"/>
                <a:sym typeface="Arial"/>
              </a:rPr>
              <a:t>Ευκαιρία διατύπωσης σκέψεων και αποτελεσμάτων, παρουσίαση δημοσίως ενός επιχειρήματος και επίτευξη κατανόησης μέσω της κοινωνικής αλληλεπίδρασης</a:t>
            </a:r>
            <a:r>
              <a:rPr b="1" lang="en-US" sz="1100">
                <a:latin typeface="Arial"/>
                <a:ea typeface="Arial"/>
                <a:cs typeface="Arial"/>
                <a:sym typeface="Arial"/>
              </a:rPr>
              <a:t>.</a:t>
            </a:r>
            <a:endParaRPr b="1" sz="1100">
              <a:latin typeface="Arial"/>
              <a:ea typeface="Arial"/>
              <a:cs typeface="Arial"/>
              <a:sym typeface="Aria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παροχή ευκαιριών και ενός ασφαλούς χώρου για να εκφράσουν οι μαθητές/μαθήτριες τις σκέψεις και τα αποτελέσματά τους μπορεί να ενισχύσει την αυτοπεποίθηση όλων των ατόμων που μπορεί να είναι λιγότερο πιθανό να μιλήσουν σε παραδοσιακά περιβάλλοντα, ωφελώντας όλους τους/τις μαθητές/μαθήτριες  ανεξαρτήτως φύλου.</a:t>
            </a:r>
            <a:endParaRPr sz="1300">
              <a:solidFill>
                <a:srgbClr val="1D1D1B"/>
              </a:solidFill>
            </a:endParaRPr>
          </a:p>
          <a:p>
            <a:pPr indent="0" lvl="0" marL="1371600" rtl="0" algn="l">
              <a:lnSpc>
                <a:spcPct val="90000"/>
              </a:lnSpc>
              <a:spcBef>
                <a:spcPts val="0"/>
              </a:spcBef>
              <a:spcAft>
                <a:spcPts val="0"/>
              </a:spcAft>
              <a:buClr>
                <a:schemeClr val="dk1"/>
              </a:buClr>
              <a:buSzPts val="1100"/>
              <a:buFont typeface="Arial"/>
              <a:buNone/>
            </a:pPr>
            <a:r>
              <a:t/>
            </a:r>
            <a:endParaRPr sz="1300">
              <a:solidFill>
                <a:srgbClr val="2B454E"/>
              </a:solidFill>
            </a:endParaRPr>
          </a:p>
          <a:p>
            <a:pPr indent="-311150" lvl="0" marL="457200" rtl="0" algn="l">
              <a:lnSpc>
                <a:spcPct val="90000"/>
              </a:lnSpc>
              <a:spcBef>
                <a:spcPts val="0"/>
              </a:spcBef>
              <a:spcAft>
                <a:spcPts val="0"/>
              </a:spcAft>
              <a:buClr>
                <a:srgbClr val="2B454E"/>
              </a:buClr>
              <a:buSzPts val="1300"/>
              <a:buChar char="●"/>
            </a:pPr>
            <a:r>
              <a:rPr b="1" lang="en-US" sz="1300">
                <a:solidFill>
                  <a:srgbClr val="2B454E"/>
                </a:solidFill>
              </a:rPr>
              <a:t>Αναστοχασμός: </a:t>
            </a:r>
            <a:r>
              <a:rPr lang="en-US" sz="1300">
                <a:solidFill>
                  <a:srgbClr val="2B454E"/>
                </a:solidFill>
              </a:rPr>
              <a:t>Ευκαιρία για σκέψη, προβληματισμό και συζήτηση σχετικά με τις επιλογές που έγιναν είτε κατά τη διάρκεια της δραστηριότητας (κατά τη διάρκεια των επιλογών) είτε σχετικά με το αποτέλεσμα της δραστηριότητας (μετά τη λήψη αποφάσεων) - ο αναστοχασμός είναι επίσης μια κοινωνική διαδικασία.</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ενθάρρυνση του αναστοχασμού επιτρέπει σε όλους τους/τις μαθητές/μαθήτριες, ανεξάρτητα από το φύλο τους, να επεξεργαστούν τη μάθηση και τις προκαταλήψεις τους, οδηγώντας σε μεγαλύτερη αυτογνωσία και σε μια νοοτροπία χωρίς αποκλεισμούς εντός της μαθησιακής κοινότητας. Για να διασφαλιστεί η ένταξη και η συνεργασία, οι μαθητές/μαθήτριες μπορούν επίσης να εργάζονται σε συνεργατικές ομάδες που επιτρέπουν τη συζήτηση και τον κοινωνικό προβληματισμό.</a:t>
            </a:r>
            <a:endParaRPr sz="1300">
              <a:solidFill>
                <a:srgbClr val="1D1D1B"/>
              </a:solidFill>
            </a:endParaRPr>
          </a:p>
          <a:p>
            <a:pPr indent="0" lvl="0" marL="0" rtl="0" algn="l">
              <a:lnSpc>
                <a:spcPct val="100000"/>
              </a:lnSpc>
              <a:spcBef>
                <a:spcPts val="0"/>
              </a:spcBef>
              <a:spcAft>
                <a:spcPts val="0"/>
              </a:spcAft>
              <a:buSzPts val="1400"/>
              <a:buNone/>
            </a:pPr>
            <a:r>
              <a:t/>
            </a:r>
            <a:endParaRPr sz="1300"/>
          </a:p>
        </p:txBody>
      </p:sp>
      <p:sp>
        <p:nvSpPr>
          <p:cNvPr id="164" name="Google Shape;164;g34b85d504c5_0_3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4b85d504c5_0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g34b85d504c5_0_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Σκαλωσιά: </a:t>
            </a:r>
            <a:r>
              <a:rPr lang="en-US" sz="1300">
                <a:solidFill>
                  <a:srgbClr val="2B454E"/>
                </a:solidFill>
              </a:rPr>
              <a:t>βοήθεια και καθοδήγηση, καθοδήγηση που ενεργοποιεί τη μεταγνώση.</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παροχή εξατομικευμένης υποστήριξης και καθοδήγησης που ενεργοποιεί τη μεταγνώση μπορεί να ωφελήσει όλους τους/τις μαθητές/μαθήτριες ανεξαρτήτως φύλου, και ιδιαίτερα εκείνους που μπορεί να αισθάνονται λιγότερη αυτοπεποίθηση ή να έχουν διαφορετικό μαθησιακό στυλ, αντιμετωπίζοντας έτσι τα κενά αυτοπεποίθησης στην πληροφορική που βασίζονται στο φύλο.</a:t>
            </a:r>
            <a:endParaRPr sz="1300">
              <a:solidFill>
                <a:srgbClr val="1D1D1B"/>
              </a:solidFill>
            </a:endParaRPr>
          </a:p>
          <a:p>
            <a:pPr indent="0" lvl="0" marL="1371600" rtl="0" algn="l">
              <a:lnSpc>
                <a:spcPct val="90000"/>
              </a:lnSpc>
              <a:spcBef>
                <a:spcPts val="1000"/>
              </a:spcBef>
              <a:spcAft>
                <a:spcPts val="0"/>
              </a:spcAft>
              <a:buClr>
                <a:schemeClr val="dk1"/>
              </a:buClr>
              <a:buSzPts val="1100"/>
              <a:buFont typeface="Arial"/>
              <a:buNone/>
            </a:pPr>
            <a:r>
              <a:t/>
            </a:r>
            <a:endParaRPr sz="1300">
              <a:solidFill>
                <a:srgbClr val="2B454E"/>
              </a:solidFill>
            </a:endParaRPr>
          </a:p>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Αυθεντική αξιολόγηση: </a:t>
            </a:r>
            <a:r>
              <a:rPr lang="en-US" sz="1300">
                <a:solidFill>
                  <a:srgbClr val="2B454E"/>
                </a:solidFill>
              </a:rPr>
              <a:t>η αξιολόγηση είναι ολοκληρωμένη και όχι ξεχωριστή λειτουργία, όπου οι μαθητές χρησιμοποιούν ένα ευρύ φάσμα δεξιοτήτων, παρουσιάζοντας επιδόσεις ή προϊόντα που θα αξιολογηθούν με κατάλληλα κριτήρια (ευθυγραμμισμένα με την εργασία).</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χρήση διαφορετικών μεθόδων αξιολόγησης που εκτιμούν τις διαφορετικές δεξιότητες και τη δημιουργία απτών προϊόντων μπορεί να προσφέρει πιο δίκαιες ευκαιρίες σε όλους τους/τις μαθητές/μαθήτριες να αποδείξουν τη μάθησή τους</a:t>
            </a:r>
            <a:endParaRPr sz="1300"/>
          </a:p>
        </p:txBody>
      </p:sp>
      <p:sp>
        <p:nvSpPr>
          <p:cNvPr id="174" name="Google Shape;174;g34b85d504c5_0_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4b85d504c5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g34b85d504c5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g34b85d504c5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4b85d504c5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g34b85d504c5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Χωρίστε τους/τις συμμετέχοντες/συμμετέχουσες σε ομάδες.Με βάση τα παραδείγματα των εννοιών της αυθεντικής μάθησης που παρουσιάστηκαν, κάθε ομάδα θα λάβει μία κάρτα σεναρίου και θα προσπαθήσει να περιγράψει τις αρχικές στρατηγικές για την ενσωμάτωση ή την ενίσχυση των εμπειριών αυθεντικής μάθησης στην εκπαίδευση της πληροφορικής, ώστε να γίνει η μάθηση πιο ελκυστική και ουσιαστική.</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Για τη διευκόλυνση μιας ευρύτερης συζήτησης, οι συμμετέχοντες/συμμετέχουσες θα σχηματίσουν νέες, διαφορετικές ομάδες, εξασφαλίζοντας εκπροσώπηση από κάθε αρχική ομάδα, για να μοιραστούν και να συζητήσουν τα παραδείγματα αυθεντικών αρχών μάθησης. Κάθε ομάδα μοιράζεται ένα παράδειγμα αυθεντικής αρχής μάθησης σε ένα συνεργατικό εργαλείο, όπως το Padlet.</a:t>
            </a:r>
            <a:endParaRPr>
              <a:solidFill>
                <a:srgbClr val="2B454E"/>
              </a:solidFill>
            </a:endParaRPr>
          </a:p>
        </p:txBody>
      </p:sp>
      <p:sp>
        <p:nvSpPr>
          <p:cNvPr id="193" name="Google Shape;193;g34b85d504c5_0_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4bb7fa468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g34bb7fa468f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US"/>
              <a:t>Τα σχολεία και οι τάξεις χαρακτηρίζονται από υποκείμενες προσδοκίες και πεποιθήσεις που προωθούν ένα "κρυφό πρόγραμμα σπουδών" (Gordon, 1982). Η ιδεολογία του φύλου στα σχολεία μπορεί να επηρεάσει τις πεποιθήσεις, τις προτιμήσεις και τα μελλοντικά κίνητρα σταδιοδρομίας των μαθητών/μαθητριών για τις ικανότητες τους (Vleuten et al., 2016)</a:t>
            </a:r>
            <a:endParaRPr/>
          </a:p>
        </p:txBody>
      </p:sp>
      <p:sp>
        <p:nvSpPr>
          <p:cNvPr id="205" name="Google Shape;205;g34bb7fa468f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4bb7fa468f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g34bb7fa468f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US"/>
              <a:t>Για να αντιμετωπιστούν οι κρυφές πεποιθήσεις που σχετίζονται με το φύλο, πρέπει να υιοθετηθούν προσεγγίσεις που να περιλαμβάνουν το φύλο. Αυτές βασίζονται στις αρχές της κριτικής θεωρίας και παιδαγωγικής, η οποία εξετάζει τις σχέσεις εξουσίας στην τάξη, της φεμινιστικής παιδαγωγικής, η οποία θεωρεί ότι το φύλο επηρεάζει το τι διδάσκεται και πώς (McClure, 2000), καθώς και της διατομικότητας, η οποία υποστηρίζει τη θέση ότι η διασταύρωση πολλαπλών ταυτοτήτων, συμπεριλαμβανομένου του φύλου, μπορεί να δημιουργήσει διακρίσεις (Crenshaw, 1989).</a:t>
            </a:r>
            <a:endParaRPr/>
          </a:p>
        </p:txBody>
      </p:sp>
      <p:sp>
        <p:nvSpPr>
          <p:cNvPr id="215" name="Google Shape;215;g34bb7fa468f_0_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4bb7fa468f_0_2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Ορισμένες πιθανές προκαταλήψεις λόγω φύλου στην εκπαίδευση περιλαμβάνουν τα εξής:</a:t>
            </a:r>
            <a:endParaRPr/>
          </a:p>
          <a:p>
            <a:pPr indent="0" lvl="0" marL="0" rtl="0" algn="l">
              <a:lnSpc>
                <a:spcPct val="100000"/>
              </a:lnSpc>
              <a:spcBef>
                <a:spcPts val="0"/>
              </a:spcBef>
              <a:spcAft>
                <a:spcPts val="0"/>
              </a:spcAft>
              <a:buSzPts val="1400"/>
              <a:buNone/>
            </a:pPr>
            <a:r>
              <a:rPr b="1" lang="en-US"/>
              <a:t>Υποεκπροσώπηση των γυναικών/διαφορετικών φύλων</a:t>
            </a:r>
            <a:r>
              <a:rPr lang="en-US"/>
              <a:t>: Τα υλικά, το περιεχόμενο και οι δραστηριότητες παρουσιάζουν συχνά άνδρες, ενώ οι γυναίκες σπάνια ή ποτέ δεν παρουσιάζονται ή συζητούνται ως προσωπικότητες στον τομέα.</a:t>
            </a:r>
            <a:endParaRPr/>
          </a:p>
          <a:p>
            <a:pPr indent="0" lvl="0" marL="0" rtl="0" algn="l">
              <a:lnSpc>
                <a:spcPct val="100000"/>
              </a:lnSpc>
              <a:spcBef>
                <a:spcPts val="0"/>
              </a:spcBef>
              <a:spcAft>
                <a:spcPts val="0"/>
              </a:spcAft>
              <a:buSzPts val="1400"/>
              <a:buNone/>
            </a:pPr>
            <a:r>
              <a:rPr b="1" lang="en-US"/>
              <a:t>Αποθάρρυνση της ενδυνάμωσης με βάση το φύλο</a:t>
            </a:r>
            <a:r>
              <a:rPr lang="en-US"/>
              <a:t>: Υλικά, περιεχόμενο ή δραστηριότητες που αποθαρρύνουν ή περιορίζουν σιωπηρά ή ρητά την ενδυνάμωση των ατόμων με βάση το φύλο τους. Για παράδειγμα, υπονοώντας ότι ορισμένοι ρόλοι ή δραστηριότητες είναι "πιο κατάλληλοι" για ένα φύλο σε σχέση με κάποιο άλλο.</a:t>
            </a:r>
            <a:endParaRPr/>
          </a:p>
          <a:p>
            <a:pPr indent="0" lvl="0" marL="0" rtl="0" algn="l">
              <a:lnSpc>
                <a:spcPct val="100000"/>
              </a:lnSpc>
              <a:spcBef>
                <a:spcPts val="0"/>
              </a:spcBef>
              <a:spcAft>
                <a:spcPts val="0"/>
              </a:spcAft>
              <a:buSzPts val="1400"/>
              <a:buNone/>
            </a:pPr>
            <a:r>
              <a:rPr b="1" lang="en-US"/>
              <a:t>Έλλειψη διαφορετικών προτύπων</a:t>
            </a:r>
            <a:r>
              <a:rPr lang="en-US"/>
              <a:t>: Τα υλικά και οι δραστηριότητες παρουσιάζουν κυρίως πρότυπα ενός φύλου, περιορίζοντας την έκθεση και την έμπνευση για άτομα άλλων φύλων. Αυτό μπορεί να κάνει ορισμένους τομείς ή επιτεύγματα να φαίνονται ανέφικτα ή λιγότερο σημαντικά.</a:t>
            </a:r>
            <a:endParaRPr/>
          </a:p>
          <a:p>
            <a:pPr indent="0" lvl="0" marL="0" rtl="0" algn="l">
              <a:lnSpc>
                <a:spcPct val="100000"/>
              </a:lnSpc>
              <a:spcBef>
                <a:spcPts val="0"/>
              </a:spcBef>
              <a:spcAft>
                <a:spcPts val="0"/>
              </a:spcAft>
              <a:buSzPts val="1400"/>
              <a:buNone/>
            </a:pPr>
            <a:r>
              <a:rPr b="1" lang="en-US"/>
              <a:t>Στερεοτυπικές απεικονίσεις</a:t>
            </a:r>
            <a:r>
              <a:rPr lang="en-US"/>
              <a:t>: Κείμενο και εικόνες σε υλικό, περιεχόμενο και δραστηριότητες παρουσιάζουν χαρακτήρες με στερεοτυπικούς τρόπους με βάση το φύλο τους (π.χ. παθητικές γυναίκες, επιθετικοί άνδρες, γυναίκες σε οικιακούς ρόλους, άνδρες σε επαγγελματικούς ρόλους).</a:t>
            </a:r>
            <a:endParaRPr/>
          </a:p>
          <a:p>
            <a:pPr indent="0" lvl="0" marL="0" rtl="0" algn="l">
              <a:lnSpc>
                <a:spcPct val="100000"/>
              </a:lnSpc>
              <a:spcBef>
                <a:spcPts val="0"/>
              </a:spcBef>
              <a:spcAft>
                <a:spcPts val="0"/>
              </a:spcAft>
              <a:buSzPts val="1400"/>
              <a:buNone/>
            </a:pPr>
            <a:r>
              <a:rPr b="1" lang="en-US"/>
              <a:t>Έμφυλη γλώσσα</a:t>
            </a:r>
            <a:r>
              <a:rPr lang="en-US"/>
              <a:t>: Η γλώσσα που χρησιμοποιείται στο υλικό, το περιεχόμενο και τις δραστηριότητες ενισχύει τα στερεότυπα ή τις προκαταλήψεις του φύλου (π.χ. χρήση αρσενικών αντωνυμιών ως προεπιλογή, χρήση έμφυλων όρων που αποκλείουν ή περιθωριοποιούν).</a:t>
            </a:r>
            <a:endParaRPr/>
          </a:p>
          <a:p>
            <a:pPr indent="0" lvl="0" marL="0" rtl="0" algn="l">
              <a:lnSpc>
                <a:spcPct val="100000"/>
              </a:lnSpc>
              <a:spcBef>
                <a:spcPts val="0"/>
              </a:spcBef>
              <a:spcAft>
                <a:spcPts val="0"/>
              </a:spcAft>
              <a:buSzPts val="1400"/>
              <a:buNone/>
            </a:pPr>
            <a:r>
              <a:rPr b="1" lang="en-US"/>
              <a:t>Έλλειψη αποδοχής της διαφορετικότητας των φύλων</a:t>
            </a:r>
            <a:r>
              <a:rPr lang="en-US"/>
              <a:t>: Τα υλικά, το περιεχόμενο και οι δραστηριότητες αποτυγχάνουν να προωθήσουν ή ακόμη και να αποθαρρύνουν ενεργά την αποδοχή των διαφορετικών ταυτοτήτων και εκφράσεων φύλου.</a:t>
            </a:r>
            <a:endParaRPr/>
          </a:p>
          <a:p>
            <a:pPr indent="0" lvl="0" marL="0" rtl="0" algn="l">
              <a:lnSpc>
                <a:spcPct val="100000"/>
              </a:lnSpc>
              <a:spcBef>
                <a:spcPts val="0"/>
              </a:spcBef>
              <a:spcAft>
                <a:spcPts val="0"/>
              </a:spcAft>
              <a:buSzPts val="1400"/>
              <a:buNone/>
            </a:pPr>
            <a:r>
              <a:rPr b="1" lang="en-US"/>
              <a:t>Αγνοώντας τη διατομεακότητα</a:t>
            </a:r>
            <a:r>
              <a:rPr lang="en-US"/>
              <a:t>: Δεν αναγνωρίζεται ο τρόπος με τον οποίο το φύλο διασταυρώνεται με άλλες πτυχές της ταυτότητας (όπως η φυλή, η εθνικότητα, η τάξη, ο σεξουαλικός προσανατολισμός) και δημιουργεί μοναδικές εμπειρίες και προοπτικές.</a:t>
            </a:r>
            <a:endParaRPr/>
          </a:p>
        </p:txBody>
      </p:sp>
      <p:sp>
        <p:nvSpPr>
          <p:cNvPr id="241" name="Google Shape;241;g34bb7fa468f_0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4bb7fa468f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Αξιολόγηση και ευαισθητοποίηση σχετικά με τις προκαταλήψεις λόγω φύλου: Ενεργός εντοπισμός και κατανόηση των προκαταλήψεων λόγω φύλου στο υλικό και τις πρακτικές της πληροφορικής.</a:t>
            </a:r>
            <a:endParaRPr/>
          </a:p>
          <a:p>
            <a:pPr indent="0" lvl="0" marL="0" rtl="0" algn="l">
              <a:lnSpc>
                <a:spcPct val="100000"/>
              </a:lnSpc>
              <a:spcBef>
                <a:spcPts val="0"/>
              </a:spcBef>
              <a:spcAft>
                <a:spcPts val="0"/>
              </a:spcAft>
              <a:buSzPts val="1400"/>
              <a:buNone/>
            </a:pPr>
            <a:r>
              <a:rPr lang="en-US"/>
              <a:t>Ισορροπημένες δραστηριότητες εκπαίδευσης: Εξασφάλιση ότι οι δραστηριότητες μάθησης πληροφορικής απευθύνονται σε όλα τα άτομα και τα εμπλέκουν.</a:t>
            </a:r>
            <a:endParaRPr/>
          </a:p>
          <a:p>
            <a:pPr indent="0" lvl="0" marL="0" rtl="0" algn="l">
              <a:lnSpc>
                <a:spcPct val="100000"/>
              </a:lnSpc>
              <a:spcBef>
                <a:spcPts val="0"/>
              </a:spcBef>
              <a:spcAft>
                <a:spcPts val="0"/>
              </a:spcAft>
              <a:buSzPts val="1400"/>
              <a:buNone/>
            </a:pPr>
            <a:r>
              <a:rPr lang="en-US"/>
              <a:t>Χρήση συμπεριληπτικής ως προς το φύλο γλώσσας: Χρησιμοποιήστε γλώσσα στις οδηγίες και το υλικό πληροφορικής που είναι χωρίς αποκλεισμούς και αποφεύγει τα στερεότυπα των φύλων.</a:t>
            </a:r>
            <a:endParaRPr/>
          </a:p>
          <a:p>
            <a:pPr indent="0" lvl="0" marL="0" rtl="0" algn="l">
              <a:lnSpc>
                <a:spcPct val="100000"/>
              </a:lnSpc>
              <a:spcBef>
                <a:spcPts val="0"/>
              </a:spcBef>
              <a:spcAft>
                <a:spcPts val="0"/>
              </a:spcAft>
              <a:buSzPts val="1400"/>
              <a:buNone/>
            </a:pPr>
            <a:r>
              <a:rPr lang="en-US"/>
              <a:t>Παροχή προσβάσιμων και διαφορετικών προτύπων: Παρουσιάστε πρότυπα γυναικών και μειονοτήτων φύλου στην πληροφορική για να διευρύνετε τις αντιλήψεις σχετικά με το “ανήκειν”.                                                                                                                                                                                          </a:t>
            </a:r>
            <a:endParaRPr/>
          </a:p>
          <a:p>
            <a:pPr indent="0" lvl="0" marL="0" rtl="0" algn="l">
              <a:lnSpc>
                <a:spcPct val="100000"/>
              </a:lnSpc>
              <a:spcBef>
                <a:spcPts val="0"/>
              </a:spcBef>
              <a:spcAft>
                <a:spcPts val="0"/>
              </a:spcAft>
              <a:buSzPts val="1400"/>
              <a:buNone/>
            </a:pPr>
            <a:r>
              <a:rPr lang="en-US"/>
              <a:t>Ανοιχτές συζητήσεις για τις νόρμες που αφορούν τα φύλα: Διευκόλυνση συζητήσεων στις τάξεις πληροφορικής που αμφισβητούν τα παραδοσιακά πρότυπα και στερεότυπα των φύλων.</a:t>
            </a:r>
            <a:endParaRPr/>
          </a:p>
          <a:p>
            <a:pPr indent="0" lvl="0" marL="0" rtl="0" algn="l">
              <a:lnSpc>
                <a:spcPct val="100000"/>
              </a:lnSpc>
              <a:spcBef>
                <a:spcPts val="0"/>
              </a:spcBef>
              <a:spcAft>
                <a:spcPts val="0"/>
              </a:spcAft>
              <a:buSzPts val="1400"/>
              <a:buNone/>
            </a:pPr>
            <a:r>
              <a:rPr lang="en-US"/>
              <a:t>Χρήση της βιωματικής μάθησης: Χρησιμοποιήστε πρακτικές, ενεργητικές προσεγγίσεις μάθησης στην πληροφορική που μπορούν να εμπλέξουν διαφορετικούς μαθητές/μαθήτριες.</a:t>
            </a:r>
            <a:endParaRPr/>
          </a:p>
          <a:p>
            <a:pPr indent="0" lvl="0" marL="0" rtl="0" algn="l">
              <a:lnSpc>
                <a:spcPct val="100000"/>
              </a:lnSpc>
              <a:spcBef>
                <a:spcPts val="0"/>
              </a:spcBef>
              <a:spcAft>
                <a:spcPts val="0"/>
              </a:spcAft>
              <a:buSzPts val="1400"/>
              <a:buNone/>
            </a:pPr>
            <a:r>
              <a:rPr lang="en-US"/>
              <a:t>Άμεση καταπολέμηση των στερεοτύπων: Εφαρμογή συγκεκριμένων στρατηγικών στο πλαίσιο της πληροφορικής για την ενεργό αμφισβήτηση και την κατάρριψη των στερεοτύπων των φύλων σχετικά με την πληροφορική.</a:t>
            </a:r>
            <a:endParaRPr/>
          </a:p>
          <a:p>
            <a:pPr indent="0" lvl="0" marL="0" rtl="0" algn="l">
              <a:lnSpc>
                <a:spcPct val="100000"/>
              </a:lnSpc>
              <a:spcBef>
                <a:spcPts val="0"/>
              </a:spcBef>
              <a:spcAft>
                <a:spcPts val="0"/>
              </a:spcAft>
              <a:buSzPts val="1400"/>
              <a:buNone/>
            </a:pPr>
            <a:r>
              <a:rPr lang="en-US"/>
              <a:t>Διέγερση του ενδιαφέροντος μέσω της συνάφειας: Επισημάνετε τον κοινωνικό αντίκτυπο και τη διεπιστημονική φύση της επιστήμης των υπολογιστών για να διευρύνετε την απήχηση.</a:t>
            </a:r>
            <a:endParaRPr/>
          </a:p>
          <a:p>
            <a:pPr indent="0" lvl="0" marL="0" rtl="0" algn="l">
              <a:lnSpc>
                <a:spcPct val="100000"/>
              </a:lnSpc>
              <a:spcBef>
                <a:spcPts val="0"/>
              </a:spcBef>
              <a:spcAft>
                <a:spcPts val="0"/>
              </a:spcAft>
              <a:buSzPts val="1400"/>
              <a:buNone/>
            </a:pPr>
            <a:r>
              <a:rPr lang="en-US"/>
              <a:t>Παροχή ποικίλων ευκαιριών εμπλοκής: Προσφέρετε τόσο offline όσο και online δραστηριότητες πληροφορικής (συζητήσεις, προβληματισμοί, παιχνίδια, οπτικός προγραμματισμός) για να καλύψετε διαφορετικά μαθησιακά στυλ και προτιμήσεις.</a:t>
            </a:r>
            <a:endParaRPr/>
          </a:p>
          <a:p>
            <a:pPr indent="0" lvl="0" marL="0" rtl="0" algn="l">
              <a:lnSpc>
                <a:spcPct val="100000"/>
              </a:lnSpc>
              <a:spcBef>
                <a:spcPts val="0"/>
              </a:spcBef>
              <a:spcAft>
                <a:spcPts val="0"/>
              </a:spcAft>
              <a:buSzPts val="1400"/>
              <a:buNone/>
            </a:pPr>
            <a:r>
              <a:rPr lang="en-US"/>
              <a:t>Οικοδόμηση αυτοπεποίθησης Προωθήστε ένα υποστηρικτικό περιβάλλον μάθησης της πληροφορικής με ευκαιρίες χαμηλού κινδύνου, μια προσέγγιση της νοοτροπίας ανάπτυξης και αυτοκατευθυνόμενα έργα.</a:t>
            </a:r>
            <a:endParaRPr/>
          </a:p>
          <a:p>
            <a:pPr indent="0" lvl="0" marL="0" rtl="0" algn="l">
              <a:lnSpc>
                <a:spcPct val="100000"/>
              </a:lnSpc>
              <a:spcBef>
                <a:spcPts val="0"/>
              </a:spcBef>
              <a:spcAft>
                <a:spcPts val="0"/>
              </a:spcAft>
              <a:buSzPts val="1400"/>
              <a:buNone/>
            </a:pPr>
            <a:r>
              <a:rPr lang="en-US"/>
              <a:t>Ακολούθηση ενός κύκλου κινήτρων: Δομήστε τις δραστηριότητες εκμάθησης πληροφορικής για να δημιουργήσετε αρχική επαφή, να τονώσετε το ενδιαφέρον και να διατηρήσετε το κίνητρο, ιδίως για τα κορίτσια και τις μειονότητες φύλου.</a:t>
            </a:r>
            <a:endParaRPr/>
          </a:p>
          <a:p>
            <a:pPr indent="0" lvl="0" marL="0" rtl="0" algn="l">
              <a:lnSpc>
                <a:spcPct val="100000"/>
              </a:lnSpc>
              <a:spcBef>
                <a:spcPts val="0"/>
              </a:spcBef>
              <a:spcAft>
                <a:spcPts val="0"/>
              </a:spcAft>
              <a:buSzPts val="1400"/>
              <a:buNone/>
            </a:pPr>
            <a:r>
              <a:rPr lang="en-US"/>
              <a:t>Ευθυγράμμιση με την αυθεντική μάθηση: Ενσωμάτωση της βιωματικής μάθησης, βασικό στοιχείο των πρακτικών που περιλαμβάνουν την ένταξη των φύλων, με μοντέλα αυθεντικής μάθησης στην πληροφορική.</a:t>
            </a:r>
            <a:endParaRPr/>
          </a:p>
        </p:txBody>
      </p:sp>
      <p:sp>
        <p:nvSpPr>
          <p:cNvPr id="249" name="Google Shape;249;g34bb7fa468f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4bb7fa468f_0_2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g34bb7fa468f_0_27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Χωρίστε τους/τις συμμετέχοντες/συμμετέχουσες σε ομάδες και βάλτε τους/τις να συζητήσουν τις ερωτήσεις που εμφανίζονται στη διαφάνεια. Ζητήστε από τις ομάδες να μοιραστούν τις ιδέες τους για την υπέρβαση των εμποδίων στην ένταξη των φύλων, καταγράφοντας τις ιδέες τους σε ένα εργαλείο συνεργασίας, όπως το Padlet.</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58" name="Google Shape;258;g34bb7fa468f_0_2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4bb7fa468f_1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34bb7fa468f_1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solidFill>
                <a:srgbClr val="2B454E"/>
              </a:solidFill>
            </a:endParaRPr>
          </a:p>
        </p:txBody>
      </p:sp>
      <p:sp>
        <p:nvSpPr>
          <p:cNvPr id="270" name="Google Shape;270;g34bb7fa468f_1_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280" name="Google Shape;28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577355ad1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6" name="Google Shape;286;g3577355ad1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1" name="Google Shape;10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4bb7fa468f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g34bb7fa468f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8" name="Google Shape;108;g34bb7fa468f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solidFill>
                  <a:srgbClr val="2B454E"/>
                </a:solidFill>
              </a:rPr>
              <a:t>Αυτή η ενότητα θα αναπτύξει την ανάγκη για μια αυθεντική και συμπεριληπτική ως προς το φύλο προσέγγιση, τονίζοντας τον εντοπισμό των προκαταλήψεων ως προς το φύλο στην εκπαίδευση, αναγνωρίζοντας τις κοινές προκαταλήψεις ως προς το φύλο στα σχολεία και στον τομέα της πληροφορικής και συζητώντας τις επιπτώσεις αυτών των προκαταλήψεων.</a:t>
            </a:r>
            <a:endParaRPr>
              <a:solidFill>
                <a:srgbClr val="2B454E"/>
              </a:solidFill>
            </a:endParaRPr>
          </a:p>
          <a:p>
            <a:pPr indent="0" lvl="0" marL="0" rtl="0" algn="l">
              <a:lnSpc>
                <a:spcPct val="115000"/>
              </a:lnSpc>
              <a:spcBef>
                <a:spcPts val="1200"/>
              </a:spcBef>
              <a:spcAft>
                <a:spcPts val="1200"/>
              </a:spcAft>
              <a:buClr>
                <a:schemeClr val="dk1"/>
              </a:buClr>
              <a:buSzPts val="1100"/>
              <a:buFont typeface="Arial"/>
              <a:buNone/>
            </a:pPr>
            <a:r>
              <a:rPr lang="en-US">
                <a:solidFill>
                  <a:srgbClr val="2B454E"/>
                </a:solidFill>
              </a:rPr>
              <a:t>Μέχρι το τέλος αυτής της ενότητας, θα αποκτήσετε μια βαθύτερη κατανόηση των εννοιών της αυθεντικής μάθησης, συζητώντας τη σημασία και τα οφέλη τους για την εκπαίδευση στην πληροφορική, με ιδιαίτερη έμφαση στην ενίσχυση της ενσωμάτωσης των φύλων, αναλύοντας ένα μαθησιακό σενάριο, περιγράφοντας τις αρχικές στρατηγικές για την ενσωμάτωση της αυθεντικής μάθησης, και προσδιορίζοντας πρακτικά βήματα για την αντιμετώπιση και τη μείωση των προκαταλήψεων ως προς το φύλο στην εκπαίδευση της πληροφορικής για τη δημιουργία ενός πιο συμπεριληπτικού μαθησιακού περιβάλλοντος.</a:t>
            </a:r>
            <a:endParaRPr>
              <a:solidFill>
                <a:srgbClr val="2B454E"/>
              </a:solidFill>
            </a:endParaRPr>
          </a:p>
        </p:txBody>
      </p:sp>
      <p:sp>
        <p:nvSpPr>
          <p:cNvPr id="115" name="Google Shape;11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Κάθε συμμετέχων εργάζεται μόνος του. Ο εκπαιδευτής παρέχει καθοδήγηση και επεξηγήσεις όπου χρειάζεται. Ο εκπαιδευτής ζητά από τους συμμετέχοντες να μοιραστούν τις ιδέες τους, καταγράφοντας τις σκέψεις τους σε ένα συνεργατικό εργαλείο, όπως το Padlet, και στη συνέχεια επισημαίνει εν συντομία τα βασικά συμπεράσματα από το Padlet.</a:t>
            </a:r>
            <a:endParaRPr>
              <a:solidFill>
                <a:srgbClr val="2B454E"/>
              </a:solidFill>
            </a:endParaRPr>
          </a:p>
        </p:txBody>
      </p:sp>
      <p:sp>
        <p:nvSpPr>
          <p:cNvPr id="124" name="Google Shape;12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b85d504c5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g34b85d504c5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Σε αυτή την ενότητα, θα γνωρίσουμε τις κύριες αρχές της αυθεντικής μάθησης και θα κατανοήσουμε πώς κάθε μία από αυτές μπορεί να ενισχύσει τη συμπερίληψη των φύλων.</a:t>
            </a:r>
            <a:endParaRPr/>
          </a:p>
          <a:p>
            <a:pPr indent="0" lvl="0" marL="0" rtl="0" algn="l">
              <a:lnSpc>
                <a:spcPct val="100000"/>
              </a:lnSpc>
              <a:spcBef>
                <a:spcPts val="0"/>
              </a:spcBef>
              <a:spcAft>
                <a:spcPts val="0"/>
              </a:spcAft>
              <a:buClr>
                <a:schemeClr val="dk1"/>
              </a:buClr>
              <a:buSzPts val="1100"/>
              <a:buFont typeface="Arial"/>
              <a:buNone/>
            </a:pPr>
            <a:r>
              <a:rPr lang="en-US"/>
              <a:t>Αυθεντικό πλαίσιο: Ένα εικονικό ή φυσικό περιβάλλον που αντικατοπτρίζει τον τρόπο με τον οποίο χρησιμοποιείται η γνώση στην πραγματική ζωή, χωρίς να απλοποιεί τα πράγματα, δίνοντας κίνητρα για μάθηση.</a:t>
            </a:r>
            <a:endParaRPr/>
          </a:p>
          <a:p>
            <a:pPr indent="0" lvl="0" marL="0" rtl="0" algn="l">
              <a:lnSpc>
                <a:spcPct val="100000"/>
              </a:lnSpc>
              <a:spcBef>
                <a:spcPts val="0"/>
              </a:spcBef>
              <a:spcAft>
                <a:spcPts val="0"/>
              </a:spcAft>
              <a:buSzPts val="1100"/>
              <a:buNone/>
            </a:pPr>
            <a:r>
              <a:rPr lang="en-US"/>
              <a:t>Η επιλογή πλαισίων από τον πραγματικό κόσμο που σχετίζονται με ποικίλα ενδιαφέροντα και εμπειρίες μπορεί να καταστήσει το πεδίο σχετικό με ένα ευρύτερο φάσμα μαθητών και μαθητριών, συμπεριλαμβανομένων εκείνων που παραδοσιακά δεν θα μπορούσαν να δουν τον εαυτό τους στο χώρο της πληροφορικής.</a:t>
            </a:r>
            <a:endParaRPr/>
          </a:p>
        </p:txBody>
      </p:sp>
      <p:sp>
        <p:nvSpPr>
          <p:cNvPr id="136" name="Google Shape;136;g34b85d504c5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4b85d504c5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g34b85d504c5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Αυθεντική εργασία: </a:t>
            </a:r>
            <a:r>
              <a:rPr lang="en-US" sz="1300">
                <a:solidFill>
                  <a:srgbClr val="2B454E"/>
                </a:solidFill>
              </a:rPr>
              <a:t>Εργασίες που είναι σύνθετες (όχι προκαθορισμένα βήματα που πρέπει να ακολουθήσουν οι μαθητές/μαθήτριες), με συνάφεια με τον πραγματικό κόσμο, που είναι διεπιστημονικές, που απαιτούν παραγωγή (όχι αναπαραγωγή) αλλά δεν μπορούν να επιλυθούν επί τόπου (συνεχής διερεύνηση για μια χρονική περίοδο).</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Ο σχεδιασμός σύνθετων, διεπιστημονικών εργασιών επιτρέπει στους/στις μαθητές/μαθήτριες με ποικίλες δεξιότητες και προοπτικές, ανεξάρτητα από το φύλο τους, να συμβάλλουν ουσιαστικά, ξεπερνώντας τις δυνητικά έμφυλες προσδοκίες για τις τεχνικές ικανότητες.</a:t>
            </a:r>
            <a:endParaRPr sz="1300">
              <a:solidFill>
                <a:srgbClr val="1D1D1B"/>
              </a:solidFill>
            </a:endParaRPr>
          </a:p>
          <a:p>
            <a:pPr indent="-311150" lvl="0" marL="457200" rtl="0" algn="l">
              <a:lnSpc>
                <a:spcPct val="90000"/>
              </a:lnSpc>
              <a:spcBef>
                <a:spcPts val="0"/>
              </a:spcBef>
              <a:spcAft>
                <a:spcPts val="0"/>
              </a:spcAft>
              <a:buClr>
                <a:srgbClr val="2B454E"/>
              </a:buClr>
              <a:buSzPts val="1300"/>
              <a:buChar char="●"/>
            </a:pPr>
            <a:r>
              <a:rPr b="1" lang="en-US" sz="1300">
                <a:solidFill>
                  <a:srgbClr val="2B454E"/>
                </a:solidFill>
              </a:rPr>
              <a:t>Επιδόσεις εμπειρογνωμόνων: </a:t>
            </a:r>
            <a:r>
              <a:rPr lang="en-US" sz="1300">
                <a:solidFill>
                  <a:srgbClr val="2B454E"/>
                </a:solidFill>
              </a:rPr>
              <a:t>Πρόσβαση στην εμπειρογνωμοσύνη, παρακολούθηση του τρόπου σκέψης και εργασίας των εμπειρογνωμόνων, παρατήρηση περιστατικών από την πραγματική ζωή, ευκαιρίες ανταλλαγής ιστοριών</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προβολή διαφορετικών προτύπων (όσον αφορά το φύλο, το υπόβαθρο κ.λπ.) στον τομέα της πληροφορικής μπορεί να εμπνεύσει όλους τους/τις μαθητές/μαθήτριες και να αμφισβητήσει τα στερεότυπα ως προς τα φύλα σχετικά με το ποιος μπορεί να επιτύχει και να ακολουθήσει καριέρα στον τομέα αυτό.</a:t>
            </a:r>
            <a:endParaRPr sz="1300"/>
          </a:p>
        </p:txBody>
      </p:sp>
      <p:sp>
        <p:nvSpPr>
          <p:cNvPr id="145" name="Google Shape;145;g34b85d504c5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3.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6.jpg"/><Relationship Id="rId4" Type="http://schemas.openxmlformats.org/officeDocument/2006/relationships/image" Target="../media/image4.png"/><Relationship Id="rId5"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18.png"/><Relationship Id="rId13" Type="http://schemas.openxmlformats.org/officeDocument/2006/relationships/image" Target="../media/image24.png"/><Relationship Id="rId12" Type="http://schemas.openxmlformats.org/officeDocument/2006/relationships/image" Target="../media/image9.png"/><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6.png"/><Relationship Id="rId5" Type="http://schemas.openxmlformats.org/officeDocument/2006/relationships/image" Target="../media/image11.png"/><Relationship Id="rId6" Type="http://schemas.openxmlformats.org/officeDocument/2006/relationships/image" Target="../media/image8.jpg"/><Relationship Id="rId7" Type="http://schemas.openxmlformats.org/officeDocument/2006/relationships/image" Target="../media/image10.png"/><Relationship Id="rId8" Type="http://schemas.openxmlformats.org/officeDocument/2006/relationships/image" Target="../media/image31.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18.png"/><Relationship Id="rId13" Type="http://schemas.openxmlformats.org/officeDocument/2006/relationships/image" Target="../media/image24.png"/><Relationship Id="rId12" Type="http://schemas.openxmlformats.org/officeDocument/2006/relationships/image" Target="../media/image9.png"/><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6.png"/><Relationship Id="rId5" Type="http://schemas.openxmlformats.org/officeDocument/2006/relationships/image" Target="../media/image11.png"/><Relationship Id="rId6" Type="http://schemas.openxmlformats.org/officeDocument/2006/relationships/image" Target="../media/image8.jpg"/><Relationship Id="rId7" Type="http://schemas.openxmlformats.org/officeDocument/2006/relationships/image" Target="../media/image10.png"/><Relationship Id="rId8" Type="http://schemas.openxmlformats.org/officeDocument/2006/relationships/image" Target="../media/image3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52978d78f2_0_4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52978d78f2_0_4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52978d78f2_0_4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52978d78f2_0_4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52978d78f2_0_4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52978d78f2_0_41"/>
          <p:cNvGrpSpPr/>
          <p:nvPr/>
        </p:nvGrpSpPr>
        <p:grpSpPr>
          <a:xfrm>
            <a:off x="2179811" y="4729766"/>
            <a:ext cx="7832078" cy="1110328"/>
            <a:chOff x="2179603" y="4888792"/>
            <a:chExt cx="7798544" cy="1110328"/>
          </a:xfrm>
        </p:grpSpPr>
        <p:pic>
          <p:nvPicPr>
            <p:cNvPr id="47" name="Google Shape;47;g352978d78f2_0_4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52978d78f2_0_4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52978d78f2_0_4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52978d78f2_0_4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52978d78f2_0_41"/>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g352978d78f2_0_4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52978d78f2_0_4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52978d78f2_0_4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52978d78f2_0_4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52978d78f2_0_4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55ad18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55ad18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55ad18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55ad18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55ad18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55ad18_0_63"/>
          <p:cNvGrpSpPr/>
          <p:nvPr/>
        </p:nvGrpSpPr>
        <p:grpSpPr>
          <a:xfrm>
            <a:off x="2179811" y="4729766"/>
            <a:ext cx="7832078" cy="1110328"/>
            <a:chOff x="2179603" y="4888792"/>
            <a:chExt cx="7798544" cy="1110328"/>
          </a:xfrm>
        </p:grpSpPr>
        <p:pic>
          <p:nvPicPr>
            <p:cNvPr id="67" name="Google Shape;67;g3577355ad18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55ad18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55ad18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55ad18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55ad18_0_63"/>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72" name="Google Shape;72;g3577355ad18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55ad18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55ad18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55ad18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55ad18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55ad18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55ad18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55ad18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55ad18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2.png"/><Relationship Id="rId4" Type="http://schemas.openxmlformats.org/officeDocument/2006/relationships/image" Target="../media/image45.png"/><Relationship Id="rId5" Type="http://schemas.openxmlformats.org/officeDocument/2006/relationships/hyperlink" Target="https://www.openaccessgovernment.org/gender-inequality-computer-science-early-elementary-school-years/159177/"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0.png"/><Relationship Id="rId4" Type="http://schemas.openxmlformats.org/officeDocument/2006/relationships/hyperlink" Target="https://www.cwjobs.co.uk/advice/importance-of-female-role-models-in-ste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chicagounbound.uchicago.edu/uclf/vol1989/iss1/8" TargetMode="External"/><Relationship Id="rId4" Type="http://schemas.openxmlformats.org/officeDocument/2006/relationships/hyperlink" Target="https://doi.org/10.1111/j.1467-9752.1982.tb00611.x" TargetMode="External"/><Relationship Id="rId5" Type="http://schemas.openxmlformats.org/officeDocument/2006/relationships/hyperlink" Target="https://doi.org/10.1007/978-1-4614-3185-5_32" TargetMode="External"/><Relationship Id="rId6" Type="http://schemas.openxmlformats.org/officeDocument/2006/relationships/hyperlink" Target="https://doi.org/10.2307/4352498" TargetMode="External"/><Relationship Id="rId7" Type="http://schemas.openxmlformats.org/officeDocument/2006/relationships/hyperlink" Target="https://doi.org/10.1080/03055698.2016.1160821" TargetMode="External"/></Relationships>
</file>

<file path=ppt/slides/_rels/slide22.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33.png"/><Relationship Id="rId13" Type="http://schemas.openxmlformats.org/officeDocument/2006/relationships/hyperlink" Target="https://tinker-project.eu/elearning/" TargetMode="External"/><Relationship Id="rId12" Type="http://schemas.openxmlformats.org/officeDocument/2006/relationships/image" Target="../media/image24.png"/><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11.png"/><Relationship Id="rId9" Type="http://schemas.openxmlformats.org/officeDocument/2006/relationships/image" Target="../media/image18.png"/><Relationship Id="rId15" Type="http://schemas.openxmlformats.org/officeDocument/2006/relationships/hyperlink" Target="https://creativecommons.org/licenses/by-nc-nd/4.0/" TargetMode="External"/><Relationship Id="rId14" Type="http://schemas.openxmlformats.org/officeDocument/2006/relationships/image" Target="../media/image41.png"/><Relationship Id="rId5" Type="http://schemas.openxmlformats.org/officeDocument/2006/relationships/image" Target="../media/image8.jpg"/><Relationship Id="rId6" Type="http://schemas.openxmlformats.org/officeDocument/2006/relationships/image" Target="../media/image10.png"/><Relationship Id="rId7" Type="http://schemas.openxmlformats.org/officeDocument/2006/relationships/image" Target="../media/image31.png"/><Relationship Id="rId8"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3"/>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600"/>
              <a:buNone/>
            </a:pPr>
            <a:r>
              <a:rPr lang="en-US"/>
              <a:t>Επιμορφωτικό σεμινάριο TINKER για τη δευτεροβάθμια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4b85d504c5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- 3</a:t>
            </a:r>
            <a:endParaRPr/>
          </a:p>
        </p:txBody>
      </p:sp>
      <p:sp>
        <p:nvSpPr>
          <p:cNvPr id="158" name="Google Shape;158;g34b85d504c5_0_23"/>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2200"/>
              <a:buNone/>
            </a:pPr>
            <a:r>
              <a:t/>
            </a:r>
            <a:endParaRPr b="1" sz="2300"/>
          </a:p>
          <a:p>
            <a:pPr indent="-374650" lvl="0" marL="457200" rtl="0" algn="l">
              <a:lnSpc>
                <a:spcPct val="90000"/>
              </a:lnSpc>
              <a:spcBef>
                <a:spcPts val="1000"/>
              </a:spcBef>
              <a:spcAft>
                <a:spcPts val="0"/>
              </a:spcAft>
              <a:buSzPts val="2300"/>
              <a:buChar char="●"/>
            </a:pPr>
            <a:r>
              <a:rPr b="1" lang="en-US" sz="2300"/>
              <a:t>Προοπτικές πολλαπλών ρόλων: </a:t>
            </a:r>
            <a:r>
              <a:rPr lang="en-US" sz="2300"/>
              <a:t>Ευκαιρία για υιοθέτηση διαφορετικών ρόλων και για εξέταση των πραγμάτων από διαφορετικές οπτικές γωνίες</a:t>
            </a:r>
            <a:endParaRPr sz="2300">
              <a:solidFill>
                <a:schemeClr val="dk1"/>
              </a:solidFill>
            </a:endParaRPr>
          </a:p>
          <a:p>
            <a:pPr indent="0" lvl="0" marL="1371600" rtl="0" algn="l">
              <a:lnSpc>
                <a:spcPct val="90000"/>
              </a:lnSpc>
              <a:spcBef>
                <a:spcPts val="1000"/>
              </a:spcBef>
              <a:spcAft>
                <a:spcPts val="0"/>
              </a:spcAft>
              <a:buSzPts val="2200"/>
              <a:buNone/>
            </a:pPr>
            <a:r>
              <a:t/>
            </a:r>
            <a:endParaRPr sz="2300"/>
          </a:p>
          <a:p>
            <a:pPr indent="0" lvl="0" marL="1371600" rtl="0" algn="l">
              <a:lnSpc>
                <a:spcPct val="90000"/>
              </a:lnSpc>
              <a:spcBef>
                <a:spcPts val="1000"/>
              </a:spcBef>
              <a:spcAft>
                <a:spcPts val="0"/>
              </a:spcAft>
              <a:buSzPts val="2200"/>
              <a:buNone/>
            </a:pPr>
            <a:r>
              <a:t/>
            </a:r>
            <a:endParaRPr sz="2300"/>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Συνεργασία:</a:t>
            </a:r>
            <a:r>
              <a:rPr lang="en-US" sz="2300"/>
              <a:t> Εργασίες που απευθύνονται σε ομάδες, για να εργαστούν τα άτομα σε ζεύγη ή ομαδικά, επιδιώκοντας την επιτυχία ολόκληρης της ομάδας.</a:t>
            </a:r>
            <a:endParaRPr sz="2300"/>
          </a:p>
        </p:txBody>
      </p:sp>
      <p:pic>
        <p:nvPicPr>
          <p:cNvPr id="159" name="Google Shape;159;g34b85d504c5_0_23"/>
          <p:cNvPicPr preferRelativeResize="0"/>
          <p:nvPr/>
        </p:nvPicPr>
        <p:blipFill rotWithShape="1">
          <a:blip r:embed="rId3">
            <a:alphaModFix/>
          </a:blip>
          <a:srcRect b="0" l="0" r="0" t="0"/>
          <a:stretch/>
        </p:blipFill>
        <p:spPr>
          <a:xfrm>
            <a:off x="6251148" y="1262742"/>
            <a:ext cx="5791327" cy="3866102"/>
          </a:xfrm>
          <a:prstGeom prst="rect">
            <a:avLst/>
          </a:prstGeom>
          <a:noFill/>
          <a:ln>
            <a:noFill/>
          </a:ln>
        </p:spPr>
      </p:pic>
      <p:sp>
        <p:nvSpPr>
          <p:cNvPr id="160" name="Google Shape;160;g34b85d504c5_0_2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g34b85d504c5_0_3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- 4</a:t>
            </a:r>
            <a:endParaRPr/>
          </a:p>
        </p:txBody>
      </p:sp>
      <p:sp>
        <p:nvSpPr>
          <p:cNvPr id="167" name="Google Shape;167;g34b85d504c5_0_33"/>
          <p:cNvSpPr txBox="1"/>
          <p:nvPr>
            <p:ph idx="1" type="body"/>
          </p:nvPr>
        </p:nvSpPr>
        <p:spPr>
          <a:xfrm>
            <a:off x="97975" y="881750"/>
            <a:ext cx="64320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Διάρθρωση: </a:t>
            </a:r>
            <a:r>
              <a:rPr lang="en-US" sz="2300"/>
              <a:t>Ευκαιρία διατύπωσης σκέψεων και αποτελεσμάτων, παρουσίαση δημοσίως ενός επιχειρήματος και επίτευξη κατανόησης μέσω της κοινωνικής αλληλεπίδρασης.</a:t>
            </a:r>
            <a:endParaRPr sz="2300"/>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374650" lvl="0" marL="457200" rtl="0" algn="l">
              <a:lnSpc>
                <a:spcPct val="90000"/>
              </a:lnSpc>
              <a:spcBef>
                <a:spcPts val="0"/>
              </a:spcBef>
              <a:spcAft>
                <a:spcPts val="0"/>
              </a:spcAft>
              <a:buSzPts val="2300"/>
              <a:buChar char="●"/>
            </a:pPr>
            <a:r>
              <a:rPr b="1" lang="en-US" sz="2300"/>
              <a:t>Αναστοχασμός: </a:t>
            </a:r>
            <a:r>
              <a:rPr lang="en-US" sz="2300"/>
              <a:t>Ευκαιρία για σκέψη, προβληματισμό και συζήτηση σχετικά με τις επιλογές που έγιναν είτε κατά τη διάρκεια της δραστηριότητας (κατά τη διάρκεια των επιλογών) είτε σχετικά με το αποτέλεσμα της δραστηριότητας (μετά τη λήψη αποφάσεων) - ο αναστοχασμός είναι επίσης μια κοινωνική διαδικασία.</a:t>
            </a:r>
            <a:endParaRPr sz="2300"/>
          </a:p>
        </p:txBody>
      </p:sp>
      <p:pic>
        <p:nvPicPr>
          <p:cNvPr id="168" name="Google Shape;168;g34b85d504c5_0_33"/>
          <p:cNvPicPr preferRelativeResize="0"/>
          <p:nvPr/>
        </p:nvPicPr>
        <p:blipFill rotWithShape="1">
          <a:blip r:embed="rId3">
            <a:alphaModFix/>
          </a:blip>
          <a:srcRect b="0" l="0" r="0" t="0"/>
          <a:stretch/>
        </p:blipFill>
        <p:spPr>
          <a:xfrm>
            <a:off x="7336700" y="881748"/>
            <a:ext cx="4097776" cy="2730000"/>
          </a:xfrm>
          <a:prstGeom prst="rect">
            <a:avLst/>
          </a:prstGeom>
          <a:noFill/>
          <a:ln>
            <a:noFill/>
          </a:ln>
        </p:spPr>
      </p:pic>
      <p:pic>
        <p:nvPicPr>
          <p:cNvPr id="169" name="Google Shape;169;g34b85d504c5_0_33"/>
          <p:cNvPicPr preferRelativeResize="0"/>
          <p:nvPr/>
        </p:nvPicPr>
        <p:blipFill rotWithShape="1">
          <a:blip r:embed="rId4">
            <a:alphaModFix/>
          </a:blip>
          <a:srcRect b="0" l="0" r="0" t="0"/>
          <a:stretch/>
        </p:blipFill>
        <p:spPr>
          <a:xfrm>
            <a:off x="7336701" y="3777354"/>
            <a:ext cx="4097796" cy="2730000"/>
          </a:xfrm>
          <a:prstGeom prst="rect">
            <a:avLst/>
          </a:prstGeom>
          <a:noFill/>
          <a:ln>
            <a:noFill/>
          </a:ln>
        </p:spPr>
      </p:pic>
      <p:sp>
        <p:nvSpPr>
          <p:cNvPr id="170" name="Google Shape;170;g34b85d504c5_0_3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34b85d504c5_0_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- 5</a:t>
            </a:r>
            <a:endParaRPr/>
          </a:p>
        </p:txBody>
      </p:sp>
      <p:sp>
        <p:nvSpPr>
          <p:cNvPr id="177" name="Google Shape;177;g34b85d504c5_0_50"/>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2200"/>
              <a:buNone/>
            </a:pPr>
            <a:r>
              <a:t/>
            </a:r>
            <a:endParaRPr b="1" sz="2300"/>
          </a:p>
          <a:p>
            <a:pPr indent="0" lvl="0" marL="457200" rtl="0" algn="l">
              <a:lnSpc>
                <a:spcPct val="90000"/>
              </a:lnSpc>
              <a:spcBef>
                <a:spcPts val="1000"/>
              </a:spcBef>
              <a:spcAft>
                <a:spcPts val="0"/>
              </a:spcAft>
              <a:buSzPts val="2200"/>
              <a:buNone/>
            </a:pPr>
            <a:r>
              <a:t/>
            </a:r>
            <a:endParaRPr b="1" sz="2300"/>
          </a:p>
          <a:p>
            <a:pPr indent="-374650" lvl="0" marL="457200" rtl="0" algn="l">
              <a:lnSpc>
                <a:spcPct val="90000"/>
              </a:lnSpc>
              <a:spcBef>
                <a:spcPts val="1000"/>
              </a:spcBef>
              <a:spcAft>
                <a:spcPts val="0"/>
              </a:spcAft>
              <a:buSzPts val="2300"/>
              <a:buChar char="●"/>
            </a:pPr>
            <a:r>
              <a:rPr b="1" lang="en-US" sz="2300"/>
              <a:t>Μάθηση με υποστήριξη (σκαλωσιά): </a:t>
            </a:r>
            <a:r>
              <a:rPr lang="en-US" sz="2300"/>
              <a:t>καθοδήγηση που ενεργοποιεί τη μεταγνώση</a:t>
            </a:r>
            <a:endParaRPr sz="2300">
              <a:solidFill>
                <a:schemeClr val="dk1"/>
              </a:solidFill>
            </a:endParaRPr>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Αυθεντική αξιολόγηση: </a:t>
            </a:r>
            <a:r>
              <a:rPr lang="en-US" sz="2300"/>
              <a:t>Η αξιολόγηση είναι ενσωματωμένη και όχι μια ξεχωριστή διαδικασία, όπου οι μαθητές/μαθήτριες χρησιμοποιώντας ένα ευρύ φάσμα δεξιοτήτων, παρουσιάζουν τις επιδόσεις ή τα προϊόντα που πρέπει να αξιολογηθούν βάσει κατάλληλων κριτηρίων (ευθυγραμμισμένων με την εργασία).</a:t>
            </a:r>
            <a:endParaRPr sz="2300"/>
          </a:p>
        </p:txBody>
      </p:sp>
      <p:pic>
        <p:nvPicPr>
          <p:cNvPr id="178" name="Google Shape;178;g34b85d504c5_0_50"/>
          <p:cNvPicPr preferRelativeResize="0"/>
          <p:nvPr/>
        </p:nvPicPr>
        <p:blipFill rotWithShape="1">
          <a:blip r:embed="rId3">
            <a:alphaModFix/>
          </a:blip>
          <a:srcRect b="0" l="0" r="0" t="0"/>
          <a:stretch/>
        </p:blipFill>
        <p:spPr>
          <a:xfrm>
            <a:off x="6251148" y="1626667"/>
            <a:ext cx="5791327" cy="3858276"/>
          </a:xfrm>
          <a:prstGeom prst="rect">
            <a:avLst/>
          </a:prstGeom>
          <a:noFill/>
          <a:ln>
            <a:noFill/>
          </a:ln>
        </p:spPr>
      </p:pic>
      <p:sp>
        <p:nvSpPr>
          <p:cNvPr id="179" name="Google Shape;179;g34b85d504c5_0_50"/>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34b85d504c5_0_6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Γιατί αυθεντική μάθηση στην πληροφορική;</a:t>
            </a:r>
            <a:endParaRPr/>
          </a:p>
        </p:txBody>
      </p:sp>
      <p:sp>
        <p:nvSpPr>
          <p:cNvPr id="186" name="Google Shape;186;g34b85d504c5_0_6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15000"/>
              </a:lnSpc>
              <a:spcBef>
                <a:spcPts val="1200"/>
              </a:spcBef>
              <a:spcAft>
                <a:spcPts val="0"/>
              </a:spcAft>
              <a:buClr>
                <a:srgbClr val="000000"/>
              </a:buClr>
              <a:buSzPts val="2200"/>
              <a:buChar char="•"/>
            </a:pPr>
            <a:r>
              <a:rPr b="1" lang="en-US">
                <a:solidFill>
                  <a:srgbClr val="000000"/>
                </a:solidFill>
              </a:rPr>
              <a:t>Εφαρμογή στον πραγματικό κόσμο: </a:t>
            </a:r>
            <a:r>
              <a:rPr lang="en-US">
                <a:solidFill>
                  <a:srgbClr val="000000"/>
                </a:solidFill>
              </a:rPr>
              <a:t>Συνδέει άμεσα τις έννοιες της πληροφορικής με πρακτικά σενάρια (π.χ. ανάλυση δεδομένων από πραγματικά σύνολα δεδομένων).</a:t>
            </a:r>
            <a:endParaRPr>
              <a:solidFill>
                <a:srgbClr val="000000"/>
              </a:solidFill>
            </a:endParaRPr>
          </a:p>
          <a:p>
            <a:pPr indent="-368300" lvl="0" marL="457200" rtl="0" algn="l">
              <a:lnSpc>
                <a:spcPct val="115000"/>
              </a:lnSpc>
              <a:spcBef>
                <a:spcPts val="0"/>
              </a:spcBef>
              <a:spcAft>
                <a:spcPts val="0"/>
              </a:spcAft>
              <a:buClr>
                <a:srgbClr val="000000"/>
              </a:buClr>
              <a:buSzPts val="2200"/>
              <a:buChar char="•"/>
            </a:pPr>
            <a:r>
              <a:rPr b="1" lang="en-US">
                <a:solidFill>
                  <a:srgbClr val="000000"/>
                </a:solidFill>
              </a:rPr>
              <a:t>Μεγαλύτερη συμμετοχή: </a:t>
            </a:r>
            <a:r>
              <a:rPr lang="en-US">
                <a:solidFill>
                  <a:srgbClr val="000000"/>
                </a:solidFill>
              </a:rPr>
              <a:t>Η επίλυση σχετικών προβλημάτων αυξάνει το ενδιαφέρον και τα κίνητρα των μαθητών για το μάθημα της πληροφορικής</a:t>
            </a:r>
            <a:endParaRPr>
              <a:solidFill>
                <a:srgbClr val="000000"/>
              </a:solidFill>
            </a:endParaRPr>
          </a:p>
          <a:p>
            <a:pPr indent="-368300" lvl="0" marL="457200" rtl="0" algn="l">
              <a:lnSpc>
                <a:spcPct val="115000"/>
              </a:lnSpc>
              <a:spcBef>
                <a:spcPts val="0"/>
              </a:spcBef>
              <a:spcAft>
                <a:spcPts val="0"/>
              </a:spcAft>
              <a:buClr>
                <a:srgbClr val="000000"/>
              </a:buClr>
              <a:buSzPts val="2200"/>
              <a:buChar char="•"/>
            </a:pPr>
            <a:r>
              <a:rPr b="1" lang="en-US">
                <a:solidFill>
                  <a:srgbClr val="000000"/>
                </a:solidFill>
              </a:rPr>
              <a:t>Ουσιαστική μάθηση: </a:t>
            </a:r>
            <a:r>
              <a:rPr lang="en-US">
                <a:solidFill>
                  <a:srgbClr val="000000"/>
                </a:solidFill>
              </a:rPr>
              <a:t>Οι μαθητές βλέπουν τον άμεσο αντίκτυπο και τη χρησιμότητα των δεξιοτήτων τους στην πληροφορική.</a:t>
            </a:r>
            <a:endParaRPr>
              <a:solidFill>
                <a:srgbClr val="000000"/>
              </a:solidFill>
            </a:endParaRPr>
          </a:p>
          <a:p>
            <a:pPr indent="-368300" lvl="0" marL="457200" rtl="0" algn="l">
              <a:lnSpc>
                <a:spcPct val="115000"/>
              </a:lnSpc>
              <a:spcBef>
                <a:spcPts val="0"/>
              </a:spcBef>
              <a:spcAft>
                <a:spcPts val="0"/>
              </a:spcAft>
              <a:buClr>
                <a:srgbClr val="000000"/>
              </a:buClr>
              <a:buSzPts val="2200"/>
              <a:buChar char="•"/>
            </a:pPr>
            <a:r>
              <a:rPr b="1" lang="en-US">
                <a:solidFill>
                  <a:srgbClr val="000000"/>
                </a:solidFill>
              </a:rPr>
              <a:t>Ανάπτυξη δεξιοτήτων: </a:t>
            </a:r>
            <a:r>
              <a:rPr lang="en-US">
                <a:solidFill>
                  <a:srgbClr val="000000"/>
                </a:solidFill>
              </a:rPr>
              <a:t>Προώθηση της κριτικής σκέψης, της επίλυσης προβλημάτων, της συνεργασίας και της επικοινωνίας</a:t>
            </a:r>
            <a:endParaRPr b="1"/>
          </a:p>
          <a:p>
            <a:pPr indent="0" lvl="0" marL="457200" rtl="0" algn="l">
              <a:lnSpc>
                <a:spcPct val="90000"/>
              </a:lnSpc>
              <a:spcBef>
                <a:spcPts val="1200"/>
              </a:spcBef>
              <a:spcAft>
                <a:spcPts val="0"/>
              </a:spcAft>
              <a:buSzPts val="2200"/>
              <a:buNone/>
            </a:pPr>
            <a:r>
              <a:t/>
            </a:r>
            <a:endParaRPr/>
          </a:p>
        </p:txBody>
      </p:sp>
      <p:sp>
        <p:nvSpPr>
          <p:cNvPr id="187" name="Google Shape;187;g34b85d504c5_0_69"/>
          <p:cNvSpPr/>
          <p:nvPr/>
        </p:nvSpPr>
        <p:spPr>
          <a:xfrm>
            <a:off x="3781825" y="4051675"/>
            <a:ext cx="4576800" cy="2540700"/>
          </a:xfrm>
          <a:prstGeom prst="snipRoundRect">
            <a:avLst>
              <a:gd fmla="val 16667" name="adj1"/>
              <a:gd fmla="val 16667"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000000"/>
                </a:solidFill>
                <a:latin typeface="Calibri"/>
                <a:ea typeface="Calibri"/>
                <a:cs typeface="Calibri"/>
                <a:sym typeface="Calibri"/>
              </a:rPr>
              <a:t>Οι προσεγγίσεις αυθεντικής μάθησης μετακινούνται από την αποστήθιση στην πρακτική κατανόηση του αντικειμένου της πληροφορικής.</a:t>
            </a:r>
            <a:endParaRPr b="1" i="0" sz="2500" u="none" cap="none" strike="noStrike">
              <a:solidFill>
                <a:srgbClr val="000000"/>
              </a:solidFill>
              <a:latin typeface="Calibri"/>
              <a:ea typeface="Calibri"/>
              <a:cs typeface="Calibri"/>
              <a:sym typeface="Calibri"/>
            </a:endParaRPr>
          </a:p>
        </p:txBody>
      </p:sp>
      <p:pic>
        <p:nvPicPr>
          <p:cNvPr id="188" name="Google Shape;188;g34b85d504c5_0_69"/>
          <p:cNvPicPr preferRelativeResize="0"/>
          <p:nvPr/>
        </p:nvPicPr>
        <p:blipFill rotWithShape="1">
          <a:blip r:embed="rId3">
            <a:alphaModFix/>
          </a:blip>
          <a:srcRect b="0" l="0" r="0" t="0"/>
          <a:stretch/>
        </p:blipFill>
        <p:spPr>
          <a:xfrm>
            <a:off x="10674400" y="4317371"/>
            <a:ext cx="1517600" cy="2540625"/>
          </a:xfrm>
          <a:prstGeom prst="rect">
            <a:avLst/>
          </a:prstGeom>
          <a:noFill/>
          <a:ln>
            <a:noFill/>
          </a:ln>
        </p:spPr>
      </p:pic>
      <p:sp>
        <p:nvSpPr>
          <p:cNvPr id="189" name="Google Shape;189;g34b85d504c5_0_69"/>
          <p:cNvSpPr txBox="1"/>
          <p:nvPr/>
        </p:nvSpPr>
        <p:spPr>
          <a:xfrm>
            <a:off x="76987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34b85d504c5_0_58"/>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96" name="Google Shape;196;g34b85d504c5_0_58"/>
          <p:cNvSpPr/>
          <p:nvPr/>
        </p:nvSpPr>
        <p:spPr>
          <a:xfrm rot="10800000">
            <a:off x="3728425" y="41130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g34b85d504c5_0_5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2: ομαδική δραστηριότητα</a:t>
            </a:r>
            <a:endParaRPr/>
          </a:p>
        </p:txBody>
      </p:sp>
      <p:sp>
        <p:nvSpPr>
          <p:cNvPr id="198" name="Google Shape;198;g34b85d504c5_0_58"/>
          <p:cNvSpPr txBox="1"/>
          <p:nvPr/>
        </p:nvSpPr>
        <p:spPr>
          <a:xfrm>
            <a:off x="232425" y="1010050"/>
            <a:ext cx="11736000" cy="28161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Βήμα 1</a:t>
            </a:r>
            <a:r>
              <a:rPr b="0" i="0" lang="en-US" sz="2500" u="none" cap="none" strike="noStrike">
                <a:solidFill>
                  <a:srgbClr val="1D1D1B"/>
                </a:solidFill>
                <a:latin typeface="Calibri"/>
                <a:ea typeface="Calibri"/>
                <a:cs typeface="Calibri"/>
                <a:sym typeface="Calibri"/>
              </a:rPr>
              <a:t>: Με βάση τις αρχές της αυθεντικής μάθησης που συζητήσαμε, διαβάστε στις ομάδες σας το παρεχόμενο σενάριο και κάντε καταιγισμό ιδεών, καθώς και περιγράψτε τις αρχικές στρατηγικές για την ενσωμάτωση αυθεντικών μαθησιακών εμπειριών στην εκπαίδευση της πληροφορικής, ώστε η μάθηση να γίνει πιο ελκυστική και ουσιαστική για τους/τις μαθητές/μαθήτριες.</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Βήμα 2</a:t>
            </a:r>
            <a:r>
              <a:rPr b="0" i="0" lang="en-US" sz="2500" u="none" cap="none" strike="noStrike">
                <a:solidFill>
                  <a:srgbClr val="1D1D1B"/>
                </a:solidFill>
                <a:latin typeface="Calibri"/>
                <a:ea typeface="Calibri"/>
                <a:cs typeface="Calibri"/>
                <a:sym typeface="Calibri"/>
              </a:rPr>
              <a:t>: Δημιουργήστε νέες ομάδες. Βεβαιωθείτε ότι η νέα σας ομάδα έχει τουλάχιστον έναν εκπρόσωπο από κάθε μία από τις αρχικές ομάδες.</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1D1D1B"/>
              </a:solidFill>
              <a:latin typeface="Calibri"/>
              <a:ea typeface="Calibri"/>
              <a:cs typeface="Calibri"/>
              <a:sym typeface="Calibri"/>
            </a:endParaRPr>
          </a:p>
        </p:txBody>
      </p:sp>
      <p:pic>
        <p:nvPicPr>
          <p:cNvPr id="199" name="Google Shape;199;g34b85d504c5_0_58"/>
          <p:cNvPicPr preferRelativeResize="0"/>
          <p:nvPr/>
        </p:nvPicPr>
        <p:blipFill rotWithShape="1">
          <a:blip r:embed="rId3">
            <a:alphaModFix/>
          </a:blip>
          <a:srcRect b="0" l="0" r="0" t="0"/>
          <a:stretch/>
        </p:blipFill>
        <p:spPr>
          <a:xfrm>
            <a:off x="783063" y="4024438"/>
            <a:ext cx="2447925" cy="2505075"/>
          </a:xfrm>
          <a:prstGeom prst="rect">
            <a:avLst/>
          </a:prstGeom>
          <a:noFill/>
          <a:ln>
            <a:noFill/>
          </a:ln>
        </p:spPr>
      </p:pic>
      <p:sp>
        <p:nvSpPr>
          <p:cNvPr id="200" name="Google Shape;200;g34b85d504c5_0_58"/>
          <p:cNvSpPr txBox="1"/>
          <p:nvPr/>
        </p:nvSpPr>
        <p:spPr>
          <a:xfrm>
            <a:off x="3930125" y="4274375"/>
            <a:ext cx="4034100" cy="199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b="0" i="0" lang="en-US" sz="1800" u="none" cap="none" strike="noStrike">
                <a:solidFill>
                  <a:srgbClr val="000000"/>
                </a:solidFill>
                <a:latin typeface="Calibri"/>
                <a:ea typeface="Calibri"/>
                <a:cs typeface="Calibri"/>
                <a:sym typeface="Calibri"/>
              </a:rPr>
              <a:t>Μέσα στη νέα, διαφορετική ομάδα σας, μοιραστείτε τα παραδείγματα των αρχών αυθεντικής μάθησης και τις στρατηγικές που ανέπτυξε η αρχική σας ομάδα.</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US" sz="1800" u="none" cap="none" strike="noStrike">
                <a:solidFill>
                  <a:srgbClr val="000000"/>
                </a:solidFill>
                <a:latin typeface="Calibri"/>
                <a:ea typeface="Calibri"/>
                <a:cs typeface="Calibri"/>
                <a:sym typeface="Calibri"/>
              </a:rPr>
              <a:t>Συζητήστε τις διαφορετικές προσεγγίσεις και εντοπίστε κοινά θέματα ή ιδιαίτερα αποτελεσματικές στρατηγικές.</a:t>
            </a:r>
            <a:endParaRPr b="0" i="0" sz="1800" u="none" cap="none" strike="noStrike">
              <a:solidFill>
                <a:srgbClr val="000000"/>
              </a:solidFill>
              <a:latin typeface="Calibri"/>
              <a:ea typeface="Calibri"/>
              <a:cs typeface="Calibri"/>
              <a:sym typeface="Calibri"/>
            </a:endParaRPr>
          </a:p>
        </p:txBody>
      </p:sp>
      <p:sp>
        <p:nvSpPr>
          <p:cNvPr id="201" name="Google Shape;201;g34b85d504c5_0_58"/>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34bb7fa468f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900"/>
              <a:t>Κατανόηση της συμπερίληψης των φύλων και των προκαταλήψεων ως προς το φύλο - 1 </a:t>
            </a:r>
            <a:endParaRPr sz="2900"/>
          </a:p>
        </p:txBody>
      </p:sp>
      <p:sp>
        <p:nvSpPr>
          <p:cNvPr id="208" name="Google Shape;208;g34bb7fa468f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15000"/>
              </a:lnSpc>
              <a:spcBef>
                <a:spcPts val="1000"/>
              </a:spcBef>
              <a:spcAft>
                <a:spcPts val="0"/>
              </a:spcAft>
              <a:buSzPts val="2200"/>
              <a:buChar char="●"/>
            </a:pPr>
            <a:r>
              <a:rPr b="1" lang="en-US"/>
              <a:t>Κρυφό πρόγραμμα σπουδών</a:t>
            </a:r>
            <a:r>
              <a:rPr lang="en-US"/>
              <a:t>: Σχολεία έχουν υποκείμενες προσδοκίες και πεποιθήσεις</a:t>
            </a:r>
            <a:endParaRPr/>
          </a:p>
          <a:p>
            <a:pPr indent="-368300" lvl="0" marL="457200" rtl="0" algn="l">
              <a:lnSpc>
                <a:spcPct val="115000"/>
              </a:lnSpc>
              <a:spcBef>
                <a:spcPts val="0"/>
              </a:spcBef>
              <a:spcAft>
                <a:spcPts val="0"/>
              </a:spcAft>
              <a:buSzPts val="2200"/>
              <a:buChar char="●"/>
            </a:pPr>
            <a:r>
              <a:rPr b="1" lang="en-US"/>
              <a:t>Ιδεολογία των φύλων</a:t>
            </a:r>
            <a:r>
              <a:rPr lang="en-US"/>
              <a:t>: Επιδρά στο πόσο ικανοί αισθάνονται οι μαθητές/μαθήτριες</a:t>
            </a:r>
            <a:endParaRPr/>
          </a:p>
          <a:p>
            <a:pPr indent="-368300" lvl="0" marL="457200" rtl="0" algn="l">
              <a:lnSpc>
                <a:spcPct val="115000"/>
              </a:lnSpc>
              <a:spcBef>
                <a:spcPts val="0"/>
              </a:spcBef>
              <a:spcAft>
                <a:spcPts val="0"/>
              </a:spcAft>
              <a:buSzPts val="2200"/>
              <a:buChar char="●"/>
            </a:pPr>
            <a:r>
              <a:rPr b="1" lang="en-US"/>
              <a:t>Μακροπρόθεσμες επιπτώσεις</a:t>
            </a:r>
            <a:r>
              <a:rPr lang="en-US"/>
              <a:t>: Αυτό μπορεί να επηρεάσει τα ενδιαφέροντα και τις επαγγελματικές τους επιλογές</a:t>
            </a:r>
            <a:endParaRPr/>
          </a:p>
        </p:txBody>
      </p:sp>
      <p:pic>
        <p:nvPicPr>
          <p:cNvPr id="209" name="Google Shape;209;g34bb7fa468f_0_0"/>
          <p:cNvPicPr preferRelativeResize="0"/>
          <p:nvPr/>
        </p:nvPicPr>
        <p:blipFill rotWithShape="1">
          <a:blip r:embed="rId3">
            <a:alphaModFix/>
          </a:blip>
          <a:srcRect b="0" l="0" r="0" t="0"/>
          <a:stretch/>
        </p:blipFill>
        <p:spPr>
          <a:xfrm>
            <a:off x="6472325" y="3323175"/>
            <a:ext cx="4032749" cy="2659624"/>
          </a:xfrm>
          <a:prstGeom prst="rect">
            <a:avLst/>
          </a:prstGeom>
          <a:noFill/>
          <a:ln>
            <a:noFill/>
          </a:ln>
        </p:spPr>
      </p:pic>
      <p:pic>
        <p:nvPicPr>
          <p:cNvPr id="210" name="Google Shape;210;g34bb7fa468f_0_0"/>
          <p:cNvPicPr preferRelativeResize="0"/>
          <p:nvPr/>
        </p:nvPicPr>
        <p:blipFill rotWithShape="1">
          <a:blip r:embed="rId4">
            <a:alphaModFix/>
          </a:blip>
          <a:srcRect b="0" l="0" r="0" t="0"/>
          <a:stretch/>
        </p:blipFill>
        <p:spPr>
          <a:xfrm>
            <a:off x="2063250" y="2472558"/>
            <a:ext cx="4032749" cy="2688493"/>
          </a:xfrm>
          <a:prstGeom prst="rect">
            <a:avLst/>
          </a:prstGeom>
          <a:noFill/>
          <a:ln>
            <a:noFill/>
          </a:ln>
        </p:spPr>
      </p:pic>
      <p:sp>
        <p:nvSpPr>
          <p:cNvPr id="211" name="Google Shape;211;g34bb7fa468f_0_0"/>
          <p:cNvSpPr txBox="1"/>
          <p:nvPr/>
        </p:nvSpPr>
        <p:spPr>
          <a:xfrm>
            <a:off x="3401575" y="6189425"/>
            <a:ext cx="5337300" cy="258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sng" cap="none" strike="noStrike">
                <a:solidFill>
                  <a:schemeClr val="hlink"/>
                </a:solidFill>
                <a:latin typeface="Calibri"/>
                <a:ea typeface="Calibri"/>
                <a:cs typeface="Calibri"/>
                <a:sym typeface="Calibri"/>
                <a:hlinkClick r:id="rId5"/>
              </a:rPr>
              <a:t>https://www.openaccessgovernment.org/gender-inequality-computer-science-early-elementary-school-years/159177/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34bb7fa468f_0_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000"/>
              <a:t>Κατανόηση της συμπερίληψης των φύλων και των προκαταλήψεων ως προς το φύλο - 2</a:t>
            </a:r>
            <a:endParaRPr sz="3000"/>
          </a:p>
        </p:txBody>
      </p:sp>
      <p:grpSp>
        <p:nvGrpSpPr>
          <p:cNvPr id="218" name="Google Shape;218;g34bb7fa468f_0_27"/>
          <p:cNvGrpSpPr/>
          <p:nvPr/>
        </p:nvGrpSpPr>
        <p:grpSpPr>
          <a:xfrm>
            <a:off x="947542" y="1764175"/>
            <a:ext cx="9734304" cy="975576"/>
            <a:chOff x="710674" y="1323164"/>
            <a:chExt cx="7300911" cy="731700"/>
          </a:xfrm>
        </p:grpSpPr>
        <p:sp>
          <p:nvSpPr>
            <p:cNvPr id="219" name="Google Shape;219;g34bb7fa468f_0_27"/>
            <p:cNvSpPr txBox="1"/>
            <p:nvPr/>
          </p:nvSpPr>
          <p:spPr>
            <a:xfrm>
              <a:off x="710674" y="1373350"/>
              <a:ext cx="20043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Κριτική θεωρία &amp; παιδαγωγική</a:t>
              </a:r>
              <a:endParaRPr b="1" i="0" sz="3000" u="none" cap="none" strike="noStrike">
                <a:solidFill>
                  <a:srgbClr val="085630"/>
                </a:solidFill>
                <a:latin typeface="Calibri"/>
                <a:ea typeface="Calibri"/>
                <a:cs typeface="Calibri"/>
                <a:sym typeface="Calibri"/>
              </a:endParaRPr>
            </a:p>
          </p:txBody>
        </p:sp>
        <p:sp>
          <p:nvSpPr>
            <p:cNvPr id="220" name="Google Shape;220;g34bb7fa468f_0_27"/>
            <p:cNvSpPr/>
            <p:nvPr/>
          </p:nvSpPr>
          <p:spPr>
            <a:xfrm>
              <a:off x="2789785" y="1323164"/>
              <a:ext cx="5221800" cy="731700"/>
            </a:xfrm>
            <a:prstGeom prst="rect">
              <a:avLst/>
            </a:prstGeom>
            <a:solidFill>
              <a:srgbClr val="085630"/>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4bb7fa468f_0_27"/>
            <p:cNvSpPr txBox="1"/>
            <p:nvPr/>
          </p:nvSpPr>
          <p:spPr>
            <a:xfrm>
              <a:off x="2914389" y="1407440"/>
              <a:ext cx="4765800" cy="5754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22" name="Google Shape;222;g34bb7fa468f_0_27"/>
          <p:cNvGrpSpPr/>
          <p:nvPr/>
        </p:nvGrpSpPr>
        <p:grpSpPr>
          <a:xfrm>
            <a:off x="10" y="2943293"/>
            <a:ext cx="10199852" cy="975576"/>
            <a:chOff x="7" y="2207525"/>
            <a:chExt cx="7650080" cy="731700"/>
          </a:xfrm>
        </p:grpSpPr>
        <p:sp>
          <p:nvSpPr>
            <p:cNvPr id="223" name="Google Shape;223;g34bb7fa468f_0_27"/>
            <p:cNvSpPr txBox="1"/>
            <p:nvPr/>
          </p:nvSpPr>
          <p:spPr>
            <a:xfrm>
              <a:off x="7" y="2257725"/>
              <a:ext cx="27153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Φεμινιστική παιδαγωγική</a:t>
              </a:r>
              <a:endParaRPr b="0" i="0" sz="5900" u="none" cap="none" strike="noStrike">
                <a:solidFill>
                  <a:srgbClr val="0B713F"/>
                </a:solidFill>
                <a:latin typeface="Roboto Medium"/>
                <a:ea typeface="Roboto Medium"/>
                <a:cs typeface="Roboto Medium"/>
                <a:sym typeface="Roboto Medium"/>
              </a:endParaRPr>
            </a:p>
          </p:txBody>
        </p:sp>
        <p:sp>
          <p:nvSpPr>
            <p:cNvPr id="224" name="Google Shape;224;g34bb7fa468f_0_27"/>
            <p:cNvSpPr/>
            <p:nvPr/>
          </p:nvSpPr>
          <p:spPr>
            <a:xfrm>
              <a:off x="2789787" y="2207525"/>
              <a:ext cx="4860300" cy="731700"/>
            </a:xfrm>
            <a:prstGeom prst="rect">
              <a:avLst/>
            </a:prstGeom>
            <a:solidFill>
              <a:srgbClr val="0B713F"/>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g34bb7fa468f_0_27"/>
            <p:cNvSpPr txBox="1"/>
            <p:nvPr/>
          </p:nvSpPr>
          <p:spPr>
            <a:xfrm>
              <a:off x="2914387" y="2414096"/>
              <a:ext cx="4373100" cy="3306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26" name="Google Shape;226;g34bb7fa468f_0_27"/>
          <p:cNvGrpSpPr/>
          <p:nvPr/>
        </p:nvGrpSpPr>
        <p:grpSpPr>
          <a:xfrm>
            <a:off x="662851" y="4118064"/>
            <a:ext cx="9053421" cy="975576"/>
            <a:chOff x="497151" y="3088625"/>
            <a:chExt cx="6790236" cy="731700"/>
          </a:xfrm>
        </p:grpSpPr>
        <p:sp>
          <p:nvSpPr>
            <p:cNvPr id="227" name="Google Shape;227;g34bb7fa468f_0_27"/>
            <p:cNvSpPr txBox="1"/>
            <p:nvPr/>
          </p:nvSpPr>
          <p:spPr>
            <a:xfrm>
              <a:off x="497151" y="3138828"/>
              <a:ext cx="22179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Διαθεματικότητα</a:t>
              </a:r>
              <a:endParaRPr b="0" i="0" sz="5900" u="none" cap="none" strike="noStrike">
                <a:solidFill>
                  <a:srgbClr val="0B7743"/>
                </a:solidFill>
                <a:latin typeface="Roboto Medium"/>
                <a:ea typeface="Roboto Medium"/>
                <a:cs typeface="Roboto Medium"/>
                <a:sym typeface="Roboto Medium"/>
              </a:endParaRPr>
            </a:p>
          </p:txBody>
        </p:sp>
        <p:sp>
          <p:nvSpPr>
            <p:cNvPr id="228" name="Google Shape;228;g34bb7fa468f_0_27"/>
            <p:cNvSpPr/>
            <p:nvPr/>
          </p:nvSpPr>
          <p:spPr>
            <a:xfrm>
              <a:off x="2789787" y="3088625"/>
              <a:ext cx="4497600" cy="731700"/>
            </a:xfrm>
            <a:prstGeom prst="rect">
              <a:avLst/>
            </a:prstGeom>
            <a:solidFill>
              <a:srgbClr val="0B7743"/>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4bb7fa468f_0_27"/>
            <p:cNvSpPr txBox="1"/>
            <p:nvPr/>
          </p:nvSpPr>
          <p:spPr>
            <a:xfrm>
              <a:off x="2914388" y="3295180"/>
              <a:ext cx="3849900" cy="3306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30" name="Google Shape;230;g34bb7fa468f_0_27"/>
          <p:cNvGrpSpPr/>
          <p:nvPr/>
        </p:nvGrpSpPr>
        <p:grpSpPr>
          <a:xfrm>
            <a:off x="3719621" y="1764175"/>
            <a:ext cx="6962226" cy="975576"/>
            <a:chOff x="2789785" y="1323164"/>
            <a:chExt cx="5221800" cy="731700"/>
          </a:xfrm>
        </p:grpSpPr>
        <p:sp>
          <p:nvSpPr>
            <p:cNvPr id="231" name="Google Shape;231;g34bb7fa468f_0_27"/>
            <p:cNvSpPr/>
            <p:nvPr/>
          </p:nvSpPr>
          <p:spPr>
            <a:xfrm>
              <a:off x="2789785" y="1323164"/>
              <a:ext cx="5221800" cy="731700"/>
            </a:xfrm>
            <a:prstGeom prst="rect">
              <a:avLst/>
            </a:prstGeom>
            <a:solidFill>
              <a:srgbClr val="085630"/>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34bb7fa468f_0_27"/>
            <p:cNvSpPr txBox="1"/>
            <p:nvPr/>
          </p:nvSpPr>
          <p:spPr>
            <a:xfrm>
              <a:off x="2914389" y="1407440"/>
              <a:ext cx="4765800" cy="575400"/>
            </a:xfrm>
            <a:prstGeom prst="rect">
              <a:avLst/>
            </a:prstGeom>
            <a:noFill/>
            <a:ln>
              <a:noFill/>
            </a:ln>
          </p:spPr>
          <p:txBody>
            <a:bodyPr anchorCtr="0" anchor="ctr" bIns="60925" lIns="121900" spcFirstLastPara="1" rIns="121900" wrap="square" tIns="60925">
              <a:noAutofit/>
            </a:bodyPr>
            <a:lstStyle/>
            <a:p>
              <a:pPr indent="0" lvl="0" marL="0" marR="0" rtl="0" algn="ctr">
                <a:lnSpc>
                  <a:spcPct val="107916"/>
                </a:lnSpc>
                <a:spcBef>
                  <a:spcPts val="0"/>
                </a:spcBef>
                <a:spcAft>
                  <a:spcPts val="80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Εξέταση των σχέσεων εξουσίας στην τάξη</a:t>
              </a:r>
              <a:endParaRPr b="0" i="0" sz="2000" u="none" cap="none" strike="noStrike">
                <a:solidFill>
                  <a:schemeClr val="lt2"/>
                </a:solidFill>
                <a:latin typeface="Calibri"/>
                <a:ea typeface="Calibri"/>
                <a:cs typeface="Calibri"/>
                <a:sym typeface="Calibri"/>
              </a:endParaRPr>
            </a:p>
          </p:txBody>
        </p:sp>
      </p:grpSp>
      <p:grpSp>
        <p:nvGrpSpPr>
          <p:cNvPr id="233" name="Google Shape;233;g34bb7fa468f_0_27"/>
          <p:cNvGrpSpPr/>
          <p:nvPr/>
        </p:nvGrpSpPr>
        <p:grpSpPr>
          <a:xfrm>
            <a:off x="3719623" y="2943293"/>
            <a:ext cx="6480238" cy="975576"/>
            <a:chOff x="2789787" y="2207525"/>
            <a:chExt cx="4860300" cy="731700"/>
          </a:xfrm>
        </p:grpSpPr>
        <p:sp>
          <p:nvSpPr>
            <p:cNvPr id="234" name="Google Shape;234;g34bb7fa468f_0_27"/>
            <p:cNvSpPr/>
            <p:nvPr/>
          </p:nvSpPr>
          <p:spPr>
            <a:xfrm>
              <a:off x="2789787" y="2207525"/>
              <a:ext cx="4860300" cy="731700"/>
            </a:xfrm>
            <a:prstGeom prst="rect">
              <a:avLst/>
            </a:prstGeom>
            <a:solidFill>
              <a:srgbClr val="0B713F"/>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34bb7fa468f_0_27"/>
            <p:cNvSpPr txBox="1"/>
            <p:nvPr/>
          </p:nvSpPr>
          <p:spPr>
            <a:xfrm>
              <a:off x="2914387" y="2414096"/>
              <a:ext cx="4373100" cy="330600"/>
            </a:xfrm>
            <a:prstGeom prst="rect">
              <a:avLst/>
            </a:prstGeom>
            <a:noFill/>
            <a:ln>
              <a:noFill/>
            </a:ln>
          </p:spPr>
          <p:txBody>
            <a:bodyPr anchorCtr="0" anchor="ctr" bIns="60925" lIns="121900" spcFirstLastPara="1" rIns="121900" wrap="square" tIns="60925">
              <a:noAutofit/>
            </a:bodyPr>
            <a:lstStyle/>
            <a:p>
              <a:pPr indent="0" lvl="0" marL="0" marR="0" rtl="0" algn="ctr">
                <a:lnSpc>
                  <a:spcPct val="115000"/>
                </a:lnSpc>
                <a:spcBef>
                  <a:spcPts val="0"/>
                </a:spcBef>
                <a:spcAft>
                  <a:spcPts val="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Το φύλο επηρεάζει τι διδάσκεται και πώς</a:t>
              </a:r>
              <a:endParaRPr b="0" i="0" sz="1600" u="none" cap="none" strike="noStrike">
                <a:solidFill>
                  <a:srgbClr val="FFFFFF"/>
                </a:solidFill>
                <a:latin typeface="Roboto"/>
                <a:ea typeface="Roboto"/>
                <a:cs typeface="Roboto"/>
                <a:sym typeface="Roboto"/>
              </a:endParaRPr>
            </a:p>
          </p:txBody>
        </p:sp>
      </p:grpSp>
      <p:grpSp>
        <p:nvGrpSpPr>
          <p:cNvPr id="236" name="Google Shape;236;g34bb7fa468f_0_27"/>
          <p:cNvGrpSpPr/>
          <p:nvPr/>
        </p:nvGrpSpPr>
        <p:grpSpPr>
          <a:xfrm>
            <a:off x="3719624" y="4118064"/>
            <a:ext cx="5996650" cy="975576"/>
            <a:chOff x="2789787" y="3088625"/>
            <a:chExt cx="4497600" cy="731700"/>
          </a:xfrm>
        </p:grpSpPr>
        <p:sp>
          <p:nvSpPr>
            <p:cNvPr id="237" name="Google Shape;237;g34bb7fa468f_0_27"/>
            <p:cNvSpPr/>
            <p:nvPr/>
          </p:nvSpPr>
          <p:spPr>
            <a:xfrm>
              <a:off x="2789787" y="3088625"/>
              <a:ext cx="4497600" cy="731700"/>
            </a:xfrm>
            <a:prstGeom prst="rect">
              <a:avLst/>
            </a:prstGeom>
            <a:solidFill>
              <a:srgbClr val="0B7743"/>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34bb7fa468f_0_27"/>
            <p:cNvSpPr txBox="1"/>
            <p:nvPr/>
          </p:nvSpPr>
          <p:spPr>
            <a:xfrm>
              <a:off x="2914388" y="3295180"/>
              <a:ext cx="3849900" cy="330600"/>
            </a:xfrm>
            <a:prstGeom prst="rect">
              <a:avLst/>
            </a:prstGeom>
            <a:noFill/>
            <a:ln>
              <a:noFill/>
            </a:ln>
          </p:spPr>
          <p:txBody>
            <a:bodyPr anchorCtr="0" anchor="ctr" bIns="60925" lIns="121900" spcFirstLastPara="1" rIns="121900" wrap="square" tIns="60925">
              <a:noAutofit/>
            </a:bodyPr>
            <a:lstStyle/>
            <a:p>
              <a:pPr indent="0" lvl="0" marL="0" marR="0" rtl="0" algn="ctr">
                <a:lnSpc>
                  <a:spcPct val="115000"/>
                </a:lnSpc>
                <a:spcBef>
                  <a:spcPts val="0"/>
                </a:spcBef>
                <a:spcAft>
                  <a:spcPts val="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Η διασταύρωση πολλαπλών ταυτοτήτων, συμπεριλαμβανομένου του φύλου, μπορεί να δημιουργήσει διακρίσεις</a:t>
              </a:r>
              <a:endParaRPr b="0" i="0" sz="1600" u="none" cap="none" strike="noStrike">
                <a:solidFill>
                  <a:srgbClr val="FFFFFF"/>
                </a:solidFill>
                <a:latin typeface="Roboto"/>
                <a:ea typeface="Roboto"/>
                <a:cs typeface="Roboto"/>
                <a:sym typeface="Robot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34bb7fa468f_0_2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300"/>
              <a:t>Συνήθεις προκαταλήψεις που αφορούν το φύλο στην εκπαίδευση</a:t>
            </a:r>
            <a:endParaRPr sz="3300"/>
          </a:p>
        </p:txBody>
      </p:sp>
      <p:sp>
        <p:nvSpPr>
          <p:cNvPr id="244" name="Google Shape;244;g34bb7fa468f_0_2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just">
              <a:lnSpc>
                <a:spcPct val="100000"/>
              </a:lnSpc>
              <a:spcBef>
                <a:spcPts val="0"/>
              </a:spcBef>
              <a:spcAft>
                <a:spcPts val="0"/>
              </a:spcAft>
              <a:buClr>
                <a:schemeClr val="dk1"/>
              </a:buClr>
              <a:buSzPts val="2500"/>
              <a:buChar char="•"/>
            </a:pPr>
            <a:r>
              <a:rPr lang="en-US" sz="2500">
                <a:solidFill>
                  <a:schemeClr val="dk1"/>
                </a:solidFill>
              </a:rPr>
              <a:t>Υποεκπροσώπηση των γυναικών/διαφορετικών φύλων</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Αποθάρρυνση της ενδυνάμωσης με βάση το φύλο</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Έλλειψη διαφορετικών προτύπων</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Στερεοτυπικές απεικονίσεις</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Φυλετική γλώσσα</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Έλλειψη αποδοχής της διαφορετικότητας των φύλων</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Αγνόηση τη διατομεακότητας</a:t>
            </a:r>
            <a:endParaRPr sz="2500">
              <a:solidFill>
                <a:schemeClr val="dk1"/>
              </a:solidFill>
            </a:endParaRPr>
          </a:p>
          <a:p>
            <a:pPr indent="0" lvl="0" marL="0" rtl="0" algn="just">
              <a:lnSpc>
                <a:spcPct val="100000"/>
              </a:lnSpc>
              <a:spcBef>
                <a:spcPts val="0"/>
              </a:spcBef>
              <a:spcAft>
                <a:spcPts val="0"/>
              </a:spcAft>
              <a:buSzPts val="2200"/>
              <a:buNone/>
            </a:pPr>
            <a:r>
              <a:t/>
            </a:r>
            <a:endParaRPr sz="2500">
              <a:solidFill>
                <a:schemeClr val="dk1"/>
              </a:solidFill>
            </a:endParaRPr>
          </a:p>
          <a:p>
            <a:pPr indent="0" lvl="0" marL="0" rtl="0" algn="just">
              <a:lnSpc>
                <a:spcPct val="100000"/>
              </a:lnSpc>
              <a:spcBef>
                <a:spcPts val="0"/>
              </a:spcBef>
              <a:spcAft>
                <a:spcPts val="0"/>
              </a:spcAft>
              <a:buSzPts val="2200"/>
              <a:buNone/>
            </a:pPr>
            <a:r>
              <a:t/>
            </a:r>
            <a:endParaRPr sz="2500">
              <a:solidFill>
                <a:schemeClr val="dk1"/>
              </a:solidFill>
            </a:endParaRPr>
          </a:p>
        </p:txBody>
      </p:sp>
      <p:pic>
        <p:nvPicPr>
          <p:cNvPr id="245" name="Google Shape;245;g34bb7fa468f_0_271"/>
          <p:cNvPicPr preferRelativeResize="0"/>
          <p:nvPr/>
        </p:nvPicPr>
        <p:blipFill rotWithShape="1">
          <a:blip r:embed="rId3">
            <a:alphaModFix/>
          </a:blip>
          <a:srcRect b="0" l="0" r="0" t="0"/>
          <a:stretch/>
        </p:blipFill>
        <p:spPr>
          <a:xfrm>
            <a:off x="7003150" y="3207725"/>
            <a:ext cx="4678474" cy="2631624"/>
          </a:xfrm>
          <a:prstGeom prst="rect">
            <a:avLst/>
          </a:prstGeom>
          <a:noFill/>
          <a:ln>
            <a:noFill/>
          </a:ln>
        </p:spPr>
      </p:pic>
      <p:sp>
        <p:nvSpPr>
          <p:cNvPr id="246" name="Google Shape;246;g34bb7fa468f_0_271"/>
          <p:cNvSpPr txBox="1"/>
          <p:nvPr/>
        </p:nvSpPr>
        <p:spPr>
          <a:xfrm>
            <a:off x="6579075" y="5839350"/>
            <a:ext cx="5102700" cy="243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sng" cap="none" strike="noStrike">
                <a:solidFill>
                  <a:schemeClr val="hlink"/>
                </a:solidFill>
                <a:latin typeface="Calibri"/>
                <a:ea typeface="Calibri"/>
                <a:cs typeface="Calibri"/>
                <a:sym typeface="Calibri"/>
                <a:hlinkClick r:id="rId4"/>
              </a:rPr>
              <a:t>https://www.cwjobs.co.uk/advice/importance-of-female-role-models-in-stem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34bb7fa468f_1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100"/>
              <a:t>Μείωση των προκαταλήψεων λόγω φύλου στην εκπαίδευση του μαθήματος της πληροφορικής</a:t>
            </a:r>
            <a:endParaRPr sz="3100"/>
          </a:p>
        </p:txBody>
      </p:sp>
      <p:sp>
        <p:nvSpPr>
          <p:cNvPr id="252" name="Google Shape;252;g34bb7fa468f_1_0"/>
          <p:cNvSpPr txBox="1"/>
          <p:nvPr>
            <p:ph idx="1" type="body"/>
          </p:nvPr>
        </p:nvSpPr>
        <p:spPr>
          <a:xfrm>
            <a:off x="97975" y="963850"/>
            <a:ext cx="11944500" cy="5787900"/>
          </a:xfrm>
          <a:prstGeom prst="rect">
            <a:avLst/>
          </a:prstGeom>
          <a:noFill/>
          <a:ln>
            <a:noFill/>
          </a:ln>
        </p:spPr>
        <p:txBody>
          <a:bodyPr anchorCtr="0" anchor="t" bIns="45700" lIns="91425" spcFirstLastPara="1" rIns="91425" wrap="square" tIns="45700">
            <a:noAutofit/>
          </a:bodyPr>
          <a:lstStyle/>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Αξιολόγηση και ευαισθητοποίηση σχετικά με τις προκαταλήψεις λόγω φύλου</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Ισορροπημένες δραστηριότητες εκπαίδευσης </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Χρήση συμπεριληπτικής ως προς το φύλο γλώσσας </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Παροχή προσβάσιμων και διαφορετικών προτύπων</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Ανοιχτές συζητήσεις για τις νόρμες που αφορούν τα φύλα</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Χρήση της βιωματικής μάθησης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Άμεση καταπολέμηση των στερεοτύπων</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Διέγερση του ενδιαφέροντος μέσω της συνάφειας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Παροχή ποικίλων ευκαιριών εμπλοκής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Οικοδόμηση αυτοπεποίθησης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Ακολούθηση ενός κύκλου κινήτρων</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Ευθυγράμμιση με την αυθεντική μάθηση</a:t>
            </a:r>
            <a:endParaRPr sz="2300">
              <a:solidFill>
                <a:schemeClr val="dk1"/>
              </a:solidFill>
            </a:endParaRPr>
          </a:p>
        </p:txBody>
      </p:sp>
      <p:pic>
        <p:nvPicPr>
          <p:cNvPr id="253" name="Google Shape;253;g34bb7fa468f_1_0"/>
          <p:cNvPicPr preferRelativeResize="0"/>
          <p:nvPr/>
        </p:nvPicPr>
        <p:blipFill rotWithShape="1">
          <a:blip r:embed="rId3">
            <a:alphaModFix/>
          </a:blip>
          <a:srcRect b="0" l="0" r="0" t="0"/>
          <a:stretch/>
        </p:blipFill>
        <p:spPr>
          <a:xfrm>
            <a:off x="7137675" y="3298550"/>
            <a:ext cx="4904800" cy="3267650"/>
          </a:xfrm>
          <a:prstGeom prst="rect">
            <a:avLst/>
          </a:prstGeom>
          <a:noFill/>
          <a:ln>
            <a:noFill/>
          </a:ln>
        </p:spPr>
      </p:pic>
      <p:sp>
        <p:nvSpPr>
          <p:cNvPr id="254" name="Google Shape;254;g34bb7fa468f_1_0"/>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g34bb7fa468f_0_27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261" name="Google Shape;261;g34bb7fa468f_0_279"/>
          <p:cNvSpPr/>
          <p:nvPr/>
        </p:nvSpPr>
        <p:spPr>
          <a:xfrm rot="10800000">
            <a:off x="3728425" y="41130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g34bb7fa468f_0_27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3: προτροπή αυτοαναστοχασμού</a:t>
            </a:r>
            <a:endParaRPr/>
          </a:p>
        </p:txBody>
      </p:sp>
      <p:sp>
        <p:nvSpPr>
          <p:cNvPr id="263" name="Google Shape;263;g34bb7fa468f_0_279"/>
          <p:cNvSpPr txBox="1"/>
          <p:nvPr/>
        </p:nvSpPr>
        <p:spPr>
          <a:xfrm>
            <a:off x="232425" y="1010050"/>
            <a:ext cx="11736000" cy="28161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Πώς εφαρμόσατε την ένταξη των φύλων στην τάξη σας;</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1"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Ποια πιστεύετε ότι είναι μερικά από τα σημαντικότερα εμπόδια στην εφαρμογή στρατηγικών συμπερίληψης στην τάξη σας και πώς θα μπορούσαν να ξεπεραστούν;</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1D1D1B"/>
              </a:solidFill>
              <a:latin typeface="Calibri"/>
              <a:ea typeface="Calibri"/>
              <a:cs typeface="Calibri"/>
              <a:sym typeface="Calibri"/>
            </a:endParaRPr>
          </a:p>
        </p:txBody>
      </p:sp>
      <p:pic>
        <p:nvPicPr>
          <p:cNvPr id="264" name="Google Shape;264;g34bb7fa468f_0_279"/>
          <p:cNvPicPr preferRelativeResize="0"/>
          <p:nvPr/>
        </p:nvPicPr>
        <p:blipFill rotWithShape="1">
          <a:blip r:embed="rId3">
            <a:alphaModFix/>
          </a:blip>
          <a:srcRect b="0" l="0" r="0" t="0"/>
          <a:stretch/>
        </p:blipFill>
        <p:spPr>
          <a:xfrm>
            <a:off x="783063" y="4024438"/>
            <a:ext cx="2447925" cy="2505075"/>
          </a:xfrm>
          <a:prstGeom prst="rect">
            <a:avLst/>
          </a:prstGeom>
          <a:noFill/>
          <a:ln>
            <a:noFill/>
          </a:ln>
        </p:spPr>
      </p:pic>
      <p:sp>
        <p:nvSpPr>
          <p:cNvPr id="265" name="Google Shape;265;g34bb7fa468f_0_279"/>
          <p:cNvSpPr txBox="1"/>
          <p:nvPr/>
        </p:nvSpPr>
        <p:spPr>
          <a:xfrm>
            <a:off x="3930125" y="4274375"/>
            <a:ext cx="4034100" cy="1994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900"/>
              <a:buFont typeface="Arial"/>
              <a:buNone/>
            </a:pPr>
            <a:r>
              <a:rPr b="0" i="0" lang="en-US" sz="1900" u="none" cap="none" strike="noStrike">
                <a:solidFill>
                  <a:srgbClr val="000000"/>
                </a:solidFill>
                <a:latin typeface="Calibri"/>
                <a:ea typeface="Calibri"/>
                <a:cs typeface="Calibri"/>
                <a:sym typeface="Calibri"/>
              </a:rPr>
              <a:t>Μοιραστείτε τις ιδέες σας για την υπέρβαση των εμποδίων στην συμπερίληψη των φύλων </a:t>
            </a:r>
            <a:r>
              <a:rPr b="0" i="0" lang="en-US" sz="1900" u="none" cap="none" strike="noStrike">
                <a:solidFill>
                  <a:srgbClr val="000000"/>
                </a:solidFill>
                <a:latin typeface="Calibri"/>
                <a:ea typeface="Calibri"/>
                <a:cs typeface="Calibri"/>
                <a:sym typeface="Calibri"/>
                <a:extLst>
                  <a:ext uri="http://customooxmlschemas.google.com/">
                    <go:slidesCustomData xmlns:go="http://customooxmlschemas.google.com/" textRoundtripDataId="0"/>
                  </a:ext>
                </a:extLst>
              </a:rPr>
              <a:t>με τις υπόλοιπες ομάδες και τον/την επιμορφωτή/επιμορφώτρια σας.</a:t>
            </a:r>
            <a:endParaRPr b="0" i="0" sz="1900" u="none" cap="none" strike="noStrike">
              <a:solidFill>
                <a:srgbClr val="000000"/>
              </a:solidFill>
              <a:latin typeface="Calibri"/>
              <a:ea typeface="Calibri"/>
              <a:cs typeface="Calibri"/>
              <a:sym typeface="Calibri"/>
            </a:endParaRPr>
          </a:p>
        </p:txBody>
      </p:sp>
      <p:sp>
        <p:nvSpPr>
          <p:cNvPr id="266" name="Google Shape;266;g34bb7fa468f_0_27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1: Επισκόπηση του έργου TINKER και πρώτη εισαγωγή στην αυθεντική μάθηση και τη συμπεριληπτική ως προς το φύλο πρακτική </a:t>
            </a:r>
            <a:endParaRPr/>
          </a:p>
        </p:txBody>
      </p:sp>
      <p:sp>
        <p:nvSpPr>
          <p:cNvPr id="91" name="Google Shape;91;p2"/>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fontScale="92500" lnSpcReduction="20000"/>
          </a:bodyPr>
          <a:lstStyle/>
          <a:p>
            <a:pPr indent="0" lvl="0" marL="0" rtl="0" algn="l">
              <a:lnSpc>
                <a:spcPct val="115000"/>
              </a:lnSpc>
              <a:spcBef>
                <a:spcPts val="1200"/>
              </a:spcBef>
              <a:spcAft>
                <a:spcPts val="1200"/>
              </a:spcAft>
              <a:buSzPct val="61776"/>
              <a:buNone/>
            </a:pPr>
            <a:r>
              <a:rPr lang="en-US"/>
              <a:t>Υποενότητα 1.2 Εισαγωγή στην προσέγγιση της αυθεντικής μάθησης και της συμπερίληψης των φύλων στην εκπαίδευση στην πληροφορική</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g34bb7fa468f_1_8"/>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273" name="Google Shape;273;g34bb7fa468f_1_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Αναστοχασμός</a:t>
            </a:r>
            <a:endParaRPr/>
          </a:p>
        </p:txBody>
      </p:sp>
      <p:pic>
        <p:nvPicPr>
          <p:cNvPr id="274" name="Google Shape;274;g34bb7fa468f_1_8"/>
          <p:cNvPicPr preferRelativeResize="0"/>
          <p:nvPr/>
        </p:nvPicPr>
        <p:blipFill rotWithShape="1">
          <a:blip r:embed="rId3">
            <a:alphaModFix/>
          </a:blip>
          <a:srcRect b="0" l="0" r="0" t="0"/>
          <a:stretch/>
        </p:blipFill>
        <p:spPr>
          <a:xfrm>
            <a:off x="828737" y="3429003"/>
            <a:ext cx="3029790" cy="3100525"/>
          </a:xfrm>
          <a:prstGeom prst="rect">
            <a:avLst/>
          </a:prstGeom>
          <a:noFill/>
          <a:ln>
            <a:noFill/>
          </a:ln>
        </p:spPr>
      </p:pic>
      <p:sp>
        <p:nvSpPr>
          <p:cNvPr id="275" name="Google Shape;275;g34bb7fa468f_1_8"/>
          <p:cNvSpPr/>
          <p:nvPr/>
        </p:nvSpPr>
        <p:spPr>
          <a:xfrm>
            <a:off x="3589700" y="881750"/>
            <a:ext cx="7202400" cy="3255900"/>
          </a:xfrm>
          <a:prstGeom prst="cloudCallout">
            <a:avLst>
              <a:gd fmla="val -20833" name="adj1"/>
              <a:gd fmla="val 62500" name="adj2"/>
            </a:avLst>
          </a:prstGeom>
          <a:solidFill>
            <a:srgbClr val="F2F2F2"/>
          </a:solidFill>
          <a:ln cap="flat" cmpd="sng" w="9525">
            <a:solidFill>
              <a:srgbClr val="1D1D1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Αναλογιστείτε πώς οι διδακτικές σας πρακτικές ευθυγραμμίζονται με αυθεντικές πρακτικές μάθησης χωρίς αποκλεισμούς ως προς το φύλο.</a:t>
            </a:r>
            <a:endParaRPr b="0" i="0" sz="1400" u="none" cap="none" strike="noStrike">
              <a:solidFill>
                <a:srgbClr val="000000"/>
              </a:solidFill>
              <a:latin typeface="Arial"/>
              <a:ea typeface="Arial"/>
              <a:cs typeface="Arial"/>
              <a:sym typeface="Arial"/>
            </a:endParaRPr>
          </a:p>
        </p:txBody>
      </p:sp>
      <p:sp>
        <p:nvSpPr>
          <p:cNvPr id="276" name="Google Shape;276;g34bb7fa468f_1_8"/>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283" name="Google Shape;283;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just">
              <a:lnSpc>
                <a:spcPct val="100000"/>
              </a:lnSpc>
              <a:spcBef>
                <a:spcPts val="0"/>
              </a:spcBef>
              <a:spcAft>
                <a:spcPts val="0"/>
              </a:spcAft>
              <a:buSzPts val="2200"/>
              <a:buChar char="•"/>
            </a:pPr>
            <a:r>
              <a:rPr lang="en-US"/>
              <a:t>Crenshaw, K. (1989) "Demarginalizing the intersection of race and sex: a black feminist critique of</a:t>
            </a:r>
            <a:endParaRPr/>
          </a:p>
          <a:p>
            <a:pPr indent="0" lvl="0" marL="571500" rtl="0" algn="just">
              <a:lnSpc>
                <a:spcPct val="100000"/>
              </a:lnSpc>
              <a:spcBef>
                <a:spcPts val="0"/>
              </a:spcBef>
              <a:spcAft>
                <a:spcPts val="0"/>
              </a:spcAft>
              <a:buSzPts val="2200"/>
              <a:buNone/>
            </a:pPr>
            <a:r>
              <a:rPr lang="en-US"/>
              <a:t>antidiscrimination doctrine, Feminist theory and antiracist politics", </a:t>
            </a:r>
            <a:r>
              <a:rPr i="1" lang="en-US"/>
              <a:t>University of Chicago Legal Forum</a:t>
            </a:r>
            <a:r>
              <a:rPr lang="en-US"/>
              <a:t>, 1(8). Διαθέσιμο στη </a:t>
            </a:r>
            <a:r>
              <a:rPr lang="en-US" u="sng">
                <a:solidFill>
                  <a:schemeClr val="hlink"/>
                </a:solidFill>
                <a:hlinkClick r:id="rId3"/>
              </a:rPr>
              <a:t>διεύθυνση: http://chicagounbound.uchicago.edu/uclf/vol1989/iss1/8 </a:t>
            </a:r>
            <a:r>
              <a:rPr lang="en-US"/>
              <a:t>(Πρόσβαση: 30 Μαρτίου 2025).</a:t>
            </a:r>
            <a:endParaRPr/>
          </a:p>
          <a:p>
            <a:pPr indent="-342900" lvl="0" marL="571500" rtl="0" algn="just">
              <a:lnSpc>
                <a:spcPct val="100000"/>
              </a:lnSpc>
              <a:spcBef>
                <a:spcPts val="0"/>
              </a:spcBef>
              <a:spcAft>
                <a:spcPts val="0"/>
              </a:spcAft>
              <a:buSzPts val="2200"/>
              <a:buChar char="•"/>
            </a:pPr>
            <a:r>
              <a:rPr lang="en-US"/>
              <a:t>Gordon (1982) "Η έννοια του κρυφού προγράμματος σπουδών". </a:t>
            </a:r>
            <a:r>
              <a:rPr i="1" lang="en-US"/>
              <a:t>Journal of Philosophy of Education</a:t>
            </a:r>
            <a:r>
              <a:rPr lang="en-US"/>
              <a:t>, 16(2), σ. 187-198. Διαθέσιμο στη </a:t>
            </a:r>
            <a:r>
              <a:rPr lang="en-US" u="sng">
                <a:solidFill>
                  <a:schemeClr val="hlink"/>
                </a:solidFill>
                <a:hlinkClick r:id="rId4"/>
              </a:rPr>
              <a:t>διεύθυνση: https://doi.org/10.1111/j.1467-9752.1982.tb00611.x </a:t>
            </a:r>
            <a:r>
              <a:rPr lang="en-US"/>
              <a:t>(Πρόσβαση: 30 Μαρτίου 2025)</a:t>
            </a:r>
            <a:endParaRPr/>
          </a:p>
          <a:p>
            <a:pPr indent="-342900" lvl="0" marL="571500" rtl="0" algn="just">
              <a:lnSpc>
                <a:spcPct val="100000"/>
              </a:lnSpc>
              <a:spcBef>
                <a:spcPts val="0"/>
              </a:spcBef>
              <a:spcAft>
                <a:spcPts val="0"/>
              </a:spcAft>
              <a:buSzPts val="2200"/>
              <a:buChar char="•"/>
            </a:pPr>
            <a:r>
              <a:rPr lang="en-US"/>
              <a:t>Herrington, J., Reeves, T.C., Oliver, R. (2014) "Αυθεντικά μαθησιακά περιβάλλοντα". In: Spector, J., Merrill, M., Elen, J., Bishop, M. (eds) </a:t>
            </a:r>
            <a:r>
              <a:rPr i="1" lang="en-US"/>
              <a:t>Handbook of Research on Educational Communications and Technology</a:t>
            </a:r>
            <a:r>
              <a:rPr lang="en-US"/>
              <a:t>. Νέα Υόρκη, Νέα Υόρκη: Springer. Διαθέσιμο στη </a:t>
            </a:r>
            <a:r>
              <a:rPr lang="en-US" u="sng">
                <a:solidFill>
                  <a:schemeClr val="accent1"/>
                </a:solidFill>
                <a:hlinkClick r:id="rId5">
                  <a:extLst>
                    <a:ext uri="{A12FA001-AC4F-418D-AE19-62706E023703}">
                      <ahyp:hlinkClr val="tx"/>
                    </a:ext>
                  </a:extLst>
                </a:hlinkClick>
              </a:rPr>
              <a:t>διεύθυνση: https://doi.org/10.1007/978-1-4614-3185-5_32 </a:t>
            </a:r>
            <a:r>
              <a:rPr lang="en-US"/>
              <a:t>(Πρόσβαση: 30 Μαρτίου 2025</a:t>
            </a:r>
            <a:r>
              <a:rPr lang="en-US">
                <a:solidFill>
                  <a:schemeClr val="dk1"/>
                </a:solidFill>
              </a:rPr>
              <a:t>). </a:t>
            </a:r>
            <a:endParaRPr>
              <a:solidFill>
                <a:schemeClr val="dk1"/>
              </a:solidFill>
            </a:endParaRPr>
          </a:p>
          <a:p>
            <a:pPr indent="-342900" lvl="0" marL="571500" rtl="0" algn="just">
              <a:lnSpc>
                <a:spcPct val="100000"/>
              </a:lnSpc>
              <a:spcBef>
                <a:spcPts val="0"/>
              </a:spcBef>
              <a:spcAft>
                <a:spcPts val="0"/>
              </a:spcAft>
              <a:buClr>
                <a:schemeClr val="dk1"/>
              </a:buClr>
              <a:buSzPts val="2200"/>
              <a:buChar char="•"/>
            </a:pPr>
            <a:r>
              <a:rPr lang="en-US"/>
              <a:t>McClure, Laura (2000) "Η φεμινιστική παιδαγωγική και οι κλασικοί". </a:t>
            </a:r>
            <a:r>
              <a:rPr i="1" lang="en-US"/>
              <a:t>The Classical World</a:t>
            </a:r>
            <a:r>
              <a:rPr lang="en-US"/>
              <a:t>, 94(1), σσ. 53-55. Διαθέσιμο στη </a:t>
            </a:r>
            <a:r>
              <a:rPr lang="en-US" u="sng">
                <a:solidFill>
                  <a:schemeClr val="hlink"/>
                </a:solidFill>
                <a:hlinkClick r:id="rId6"/>
              </a:rPr>
              <a:t>διεύθυνση: https://doi.org/10.2307/4352498 </a:t>
            </a:r>
            <a:r>
              <a:rPr lang="en-US"/>
              <a:t>(Πρόσβαση: 30 Μαρτίου 2025</a:t>
            </a:r>
            <a:r>
              <a:rPr lang="en-US">
                <a:solidFill>
                  <a:schemeClr val="dk1"/>
                </a:solidFill>
              </a:rPr>
              <a:t>). </a:t>
            </a:r>
            <a:endParaRPr>
              <a:solidFill>
                <a:schemeClr val="dk1"/>
              </a:solidFill>
            </a:endParaRPr>
          </a:p>
          <a:p>
            <a:pPr indent="-342900" lvl="0" marL="571500" rtl="0" algn="just">
              <a:lnSpc>
                <a:spcPct val="100000"/>
              </a:lnSpc>
              <a:spcBef>
                <a:spcPts val="0"/>
              </a:spcBef>
              <a:spcAft>
                <a:spcPts val="0"/>
              </a:spcAft>
              <a:buClr>
                <a:schemeClr val="dk1"/>
              </a:buClr>
              <a:buSzPts val="2200"/>
              <a:buChar char="•"/>
            </a:pPr>
            <a:r>
              <a:rPr lang="en-US"/>
              <a:t>Van Der Vleuten, M., Jaspers, E., Maas, I., &amp; Van Der Lippe, T. (2016). "Εκπαιδευτικές επιλογές αγοριών και κοριτσιών στη δευτεροβάθμια εκπαίδευση. Ο ρόλος της ιδεολογίας του φύλου". </a:t>
            </a:r>
            <a:r>
              <a:rPr i="1" lang="en-US"/>
              <a:t>Educational Studies</a:t>
            </a:r>
            <a:r>
              <a:rPr lang="en-US"/>
              <a:t>, 42(2), σσ. 181-200. Διαθέσιμο στη </a:t>
            </a:r>
            <a:r>
              <a:rPr lang="en-US" u="sng">
                <a:solidFill>
                  <a:schemeClr val="hlink"/>
                </a:solidFill>
                <a:hlinkClick r:id="rId7"/>
              </a:rPr>
              <a:t>διεύθυνση: https://doi.org/10.1080/03055698.2016.1160821 </a:t>
            </a:r>
            <a:r>
              <a:rPr lang="en-US"/>
              <a:t>(Πρόσβαση: 30 Μαρτίου 2025</a:t>
            </a:r>
            <a:r>
              <a:rPr lang="en-US">
                <a:solidFill>
                  <a:schemeClr val="dk1"/>
                </a:solidFill>
              </a:rPr>
              <a:t>)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grpSp>
        <p:nvGrpSpPr>
          <p:cNvPr id="288" name="Google Shape;288;g3577355ad18_0_40"/>
          <p:cNvGrpSpPr/>
          <p:nvPr/>
        </p:nvGrpSpPr>
        <p:grpSpPr>
          <a:xfrm>
            <a:off x="2179811" y="4729766"/>
            <a:ext cx="7832078" cy="1110328"/>
            <a:chOff x="2179603" y="4888792"/>
            <a:chExt cx="7798544" cy="1110328"/>
          </a:xfrm>
        </p:grpSpPr>
        <p:pic>
          <p:nvPicPr>
            <p:cNvPr id="289" name="Google Shape;289;g3577355ad18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290" name="Google Shape;290;g3577355ad18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291" name="Google Shape;291;g3577355ad18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92" name="Google Shape;292;g3577355ad18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93" name="Google Shape;293;g3577355ad18_0_40"/>
            <p:cNvPicPr preferRelativeResize="0"/>
            <p:nvPr/>
          </p:nvPicPr>
          <p:blipFill rotWithShape="1">
            <a:blip r:embed="rId7">
              <a:alphaModFix/>
            </a:blip>
            <a:srcRect b="0" l="6517" r="6454" t="2903"/>
            <a:stretch/>
          </p:blipFill>
          <p:spPr>
            <a:xfrm>
              <a:off x="7781600" y="4945247"/>
              <a:ext cx="2196547" cy="545647"/>
            </a:xfrm>
            <a:prstGeom prst="rect">
              <a:avLst/>
            </a:prstGeom>
            <a:noFill/>
            <a:ln>
              <a:noFill/>
            </a:ln>
          </p:spPr>
        </p:pic>
        <p:pic>
          <p:nvPicPr>
            <p:cNvPr id="294" name="Google Shape;294;g3577355ad18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95" name="Google Shape;295;g3577355ad18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96" name="Google Shape;296;g3577355ad18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97" name="Google Shape;297;g3577355ad18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98" name="Google Shape;298;g3577355ad18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99" name="Google Shape;299;g3577355ad18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00" name="Google Shape;300;g3577355ad18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01" name="Google Shape;301;g3577355ad18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rPr lang="en-US" sz="2000">
                <a:solidFill>
                  <a:srgbClr val="000000"/>
                </a:solidFill>
              </a:rPr>
              <a:t>Στο τέλος αυτής της ενότητας, θα είστε σε θέση να:</a:t>
            </a:r>
            <a:endParaRPr sz="2000">
              <a:solidFill>
                <a:srgbClr val="000000"/>
              </a:solidFill>
            </a:endParaRPr>
          </a:p>
          <a:p>
            <a:pPr indent="-355600" lvl="0" marL="457200" rtl="0" algn="l">
              <a:lnSpc>
                <a:spcPct val="115000"/>
              </a:lnSpc>
              <a:spcBef>
                <a:spcPts val="1200"/>
              </a:spcBef>
              <a:spcAft>
                <a:spcPts val="0"/>
              </a:spcAft>
              <a:buClr>
                <a:srgbClr val="000000"/>
              </a:buClr>
              <a:buSzPts val="2000"/>
              <a:buChar char="●"/>
            </a:pPr>
            <a:r>
              <a:rPr lang="en-US" sz="2000">
                <a:solidFill>
                  <a:srgbClr val="000000"/>
                </a:solidFill>
              </a:rPr>
              <a:t>Ορίζετε και εξηγείτε τις κύριες </a:t>
            </a:r>
            <a:r>
              <a:rPr b="1" lang="en-US" sz="2000">
                <a:solidFill>
                  <a:srgbClr val="000000"/>
                </a:solidFill>
              </a:rPr>
              <a:t>έννοιες της αυθεντικής μάθησης</a:t>
            </a:r>
            <a:r>
              <a:rPr lang="en-US" sz="2000">
                <a:solidFill>
                  <a:srgbClr val="000000"/>
                </a:solidFill>
              </a:rPr>
              <a:t> που απαιτούνται για το σχεδιασμό ενός </a:t>
            </a:r>
            <a:r>
              <a:rPr b="1" lang="en-US" sz="2000">
                <a:solidFill>
                  <a:srgbClr val="000000"/>
                </a:solidFill>
              </a:rPr>
              <a:t>αυθεντικού μαθησιακού περιβάλλοντος</a:t>
            </a:r>
            <a:endParaRPr b="1"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Δίνετε παραδείγματα </a:t>
            </a:r>
            <a:r>
              <a:rPr b="1" lang="en-US" sz="2000">
                <a:solidFill>
                  <a:srgbClr val="000000"/>
                </a:solidFill>
              </a:rPr>
              <a:t>πρακτικών αυθεντικής μάθησης</a:t>
            </a:r>
            <a:r>
              <a:rPr lang="en-US" sz="2000">
                <a:solidFill>
                  <a:srgbClr val="000000"/>
                </a:solidFill>
              </a:rPr>
              <a:t> σε πραγματικά σενάρια στην τάξη</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Κατανοήσετε τον τρόπο με τον οποίο </a:t>
            </a:r>
            <a:r>
              <a:rPr b="1" lang="en-US" sz="2000">
                <a:solidFill>
                  <a:srgbClr val="000000"/>
                </a:solidFill>
              </a:rPr>
              <a:t>οι έννοιες της αυθεντικής μάθησης </a:t>
            </a:r>
            <a:r>
              <a:rPr lang="en-US" sz="2000">
                <a:solidFill>
                  <a:srgbClr val="000000"/>
                </a:solidFill>
              </a:rPr>
              <a:t>μπορούν να ενισχύσουν </a:t>
            </a:r>
            <a:r>
              <a:rPr b="1" lang="en-US" sz="2000">
                <a:solidFill>
                  <a:srgbClr val="000000"/>
                </a:solidFill>
              </a:rPr>
              <a:t>την ενσωμάτωση των φύλων</a:t>
            </a:r>
            <a:endParaRPr b="1"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Εντοπίζετε </a:t>
            </a:r>
            <a:r>
              <a:rPr b="1" lang="en-US" sz="2000">
                <a:solidFill>
                  <a:srgbClr val="000000"/>
                </a:solidFill>
              </a:rPr>
              <a:t>τις προκαταλήψεις ως προς το φύλο</a:t>
            </a:r>
            <a:r>
              <a:rPr lang="en-US" sz="2000">
                <a:solidFill>
                  <a:srgbClr val="000000"/>
                </a:solidFill>
              </a:rPr>
              <a:t> στην εκπαίδευση της πληροφορικής και να συζητάτε τον αντίκτυπό τους</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Αναπτύξετε μια </a:t>
            </a:r>
            <a:r>
              <a:rPr b="1" lang="en-US" sz="2000">
                <a:solidFill>
                  <a:srgbClr val="000000"/>
                </a:solidFill>
              </a:rPr>
              <a:t>δραστηριότητα αυθεντικής μάθησης</a:t>
            </a:r>
            <a:r>
              <a:rPr lang="en-US" sz="2000">
                <a:solidFill>
                  <a:srgbClr val="000000"/>
                </a:solidFill>
              </a:rPr>
              <a:t> με έμφαση στην </a:t>
            </a:r>
            <a:r>
              <a:rPr b="1" lang="en-US" sz="2000">
                <a:solidFill>
                  <a:srgbClr val="000000"/>
                </a:solidFill>
              </a:rPr>
              <a:t>συμπερίληψη των φύλων</a:t>
            </a:r>
            <a:endParaRPr b="1" sz="2000">
              <a:solidFill>
                <a:srgbClr val="000000"/>
              </a:solidFill>
            </a:endParaRPr>
          </a:p>
          <a:p>
            <a:pPr indent="-355600" lvl="0" marL="457200" rtl="0" algn="l">
              <a:lnSpc>
                <a:spcPct val="115000"/>
              </a:lnSpc>
              <a:spcBef>
                <a:spcPts val="0"/>
              </a:spcBef>
              <a:spcAft>
                <a:spcPts val="0"/>
              </a:spcAft>
              <a:buClr>
                <a:srgbClr val="000000"/>
              </a:buClr>
              <a:buSzPts val="2000"/>
              <a:buFont typeface="Calibri"/>
              <a:buChar char="●"/>
            </a:pPr>
            <a:r>
              <a:rPr lang="en-US" sz="2000">
                <a:solidFill>
                  <a:srgbClr val="000000"/>
                </a:solidFill>
              </a:rPr>
              <a:t>Αναστοχαστείτε τις διδακτικές σας πρακτικές και διερευνήστε πώς να εφαρμόσετε τις έννοιες της αυθεντικής μάθησης και να μειώσετε τις προκαταλήψεις ως προς το φύλο στην εκπαίδευση της πληροφορικής</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(1/2)</a:t>
            </a:r>
            <a:endParaRPr/>
          </a:p>
        </p:txBody>
      </p:sp>
      <p:sp>
        <p:nvSpPr>
          <p:cNvPr id="104" name="Google Shape;104;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1 - Τίτλος ΠΕ</a:t>
            </a:r>
            <a:endParaRPr sz="2000"/>
          </a:p>
          <a:p>
            <a:pPr indent="-330200" lvl="0" marL="571500" rtl="0" algn="l">
              <a:lnSpc>
                <a:spcPct val="90000"/>
              </a:lnSpc>
              <a:spcBef>
                <a:spcPts val="1000"/>
              </a:spcBef>
              <a:spcAft>
                <a:spcPts val="0"/>
              </a:spcAft>
              <a:buSzPts val="2000"/>
              <a:buChar char="•"/>
            </a:pPr>
            <a:r>
              <a:rPr lang="en-US" sz="2000"/>
              <a:t>Διαφάνεια 2 - Τίτλος υποενότητας</a:t>
            </a:r>
            <a:endParaRPr sz="2000"/>
          </a:p>
          <a:p>
            <a:pPr indent="-330200" lvl="0" marL="571500" rtl="0" algn="l">
              <a:lnSpc>
                <a:spcPct val="90000"/>
              </a:lnSpc>
              <a:spcBef>
                <a:spcPts val="1000"/>
              </a:spcBef>
              <a:spcAft>
                <a:spcPts val="0"/>
              </a:spcAft>
              <a:buSzPts val="2000"/>
              <a:buChar char="•"/>
            </a:pPr>
            <a:r>
              <a:rPr lang="en-US" sz="2000"/>
              <a:t>Διαφάνεια 3 - Μαθησιακά αποτελέσματα</a:t>
            </a:r>
            <a:endParaRPr sz="2000"/>
          </a:p>
          <a:p>
            <a:pPr indent="-330200" lvl="0" marL="571500" rtl="0" algn="l">
              <a:lnSpc>
                <a:spcPct val="90000"/>
              </a:lnSpc>
              <a:spcBef>
                <a:spcPts val="1000"/>
              </a:spcBef>
              <a:spcAft>
                <a:spcPts val="0"/>
              </a:spcAft>
              <a:buSzPts val="2000"/>
              <a:buChar char="•"/>
            </a:pPr>
            <a:r>
              <a:rPr lang="en-US" sz="2000"/>
              <a:t>Διαφάνειες 4 &amp; 5 - Περιεχόμενα </a:t>
            </a:r>
            <a:endParaRPr sz="2000"/>
          </a:p>
          <a:p>
            <a:pPr indent="-330200" lvl="0" marL="571500" rtl="0" algn="l">
              <a:lnSpc>
                <a:spcPct val="90000"/>
              </a:lnSpc>
              <a:spcBef>
                <a:spcPts val="1000"/>
              </a:spcBef>
              <a:spcAft>
                <a:spcPts val="0"/>
              </a:spcAft>
              <a:buSzPts val="2000"/>
              <a:buChar char="•"/>
            </a:pPr>
            <a:r>
              <a:rPr lang="en-US" sz="2000"/>
              <a:t>Διαφάνεια 6 - Εισαγωγή</a:t>
            </a:r>
            <a:endParaRPr sz="2000"/>
          </a:p>
          <a:p>
            <a:pPr indent="-330200" lvl="0" marL="571500" rtl="0" algn="l">
              <a:lnSpc>
                <a:spcPct val="90000"/>
              </a:lnSpc>
              <a:spcBef>
                <a:spcPts val="1000"/>
              </a:spcBef>
              <a:spcAft>
                <a:spcPts val="0"/>
              </a:spcAft>
              <a:buSzPts val="2000"/>
              <a:buChar char="•"/>
            </a:pPr>
            <a:r>
              <a:rPr lang="en-US" sz="2000"/>
              <a:t>Διαφάνεια 7 - Δραστηριότητα 1: καλωσόρισμα και παγοθραύστης</a:t>
            </a:r>
            <a:endParaRPr sz="2000"/>
          </a:p>
          <a:p>
            <a:pPr indent="-330200" lvl="0" marL="571500" rtl="0" algn="l">
              <a:lnSpc>
                <a:spcPct val="90000"/>
              </a:lnSpc>
              <a:spcBef>
                <a:spcPts val="1000"/>
              </a:spcBef>
              <a:spcAft>
                <a:spcPts val="0"/>
              </a:spcAft>
              <a:buSzPts val="2000"/>
              <a:buChar char="•"/>
            </a:pPr>
            <a:r>
              <a:rPr lang="en-US" sz="2000"/>
              <a:t>Διαφάνεια 8 - Το υπόβαθρο: αρχές της αυθεντικής μάθησης - 1</a:t>
            </a:r>
            <a:endParaRPr sz="2000"/>
          </a:p>
          <a:p>
            <a:pPr indent="-330200" lvl="0" marL="571500" rtl="0" algn="l">
              <a:lnSpc>
                <a:spcPct val="90000"/>
              </a:lnSpc>
              <a:spcBef>
                <a:spcPts val="1000"/>
              </a:spcBef>
              <a:spcAft>
                <a:spcPts val="0"/>
              </a:spcAft>
              <a:buSzPts val="2000"/>
              <a:buChar char="•"/>
            </a:pPr>
            <a:r>
              <a:rPr lang="en-US" sz="2000"/>
              <a:t>Διαφάνεια 9 - Το υπόβαθρο: αρχές της αυθεντικής μάθησης - 2</a:t>
            </a:r>
            <a:endParaRPr sz="2000"/>
          </a:p>
          <a:p>
            <a:pPr indent="-330200" lvl="0" marL="571500" rtl="0" algn="l">
              <a:lnSpc>
                <a:spcPct val="90000"/>
              </a:lnSpc>
              <a:spcBef>
                <a:spcPts val="1000"/>
              </a:spcBef>
              <a:spcAft>
                <a:spcPts val="0"/>
              </a:spcAft>
              <a:buSzPts val="2000"/>
              <a:buChar char="•"/>
            </a:pPr>
            <a:r>
              <a:rPr lang="en-US" sz="2000"/>
              <a:t>Διαφάνεια 10 - Το υπόβαθρο: αρχές της αυθεντικής μάθησης - 3</a:t>
            </a:r>
            <a:endParaRPr sz="2000"/>
          </a:p>
          <a:p>
            <a:pPr indent="-330200" lvl="0" marL="571500" rtl="0" algn="l">
              <a:lnSpc>
                <a:spcPct val="90000"/>
              </a:lnSpc>
              <a:spcBef>
                <a:spcPts val="1000"/>
              </a:spcBef>
              <a:spcAft>
                <a:spcPts val="0"/>
              </a:spcAft>
              <a:buSzPts val="2000"/>
              <a:buChar char="•"/>
            </a:pPr>
            <a:r>
              <a:rPr lang="en-US" sz="2000"/>
              <a:t>Διαφάνεια 11 - Το υπόβαθρο: αρχές της αυθεντικής μάθησης - 4</a:t>
            </a:r>
            <a:endParaRPr sz="2000"/>
          </a:p>
          <a:p>
            <a:pPr indent="-330200" lvl="0" marL="571500" rtl="0" algn="l">
              <a:lnSpc>
                <a:spcPct val="90000"/>
              </a:lnSpc>
              <a:spcBef>
                <a:spcPts val="1000"/>
              </a:spcBef>
              <a:spcAft>
                <a:spcPts val="0"/>
              </a:spcAft>
              <a:buSzPts val="2000"/>
              <a:buChar char="•"/>
            </a:pPr>
            <a:r>
              <a:rPr lang="en-US" sz="2000"/>
              <a:t>Διαφάνεια 12 - Το υπόβαθρο: αρχές της αυθεντικής μάθησης - 5</a:t>
            </a:r>
            <a:endParaRPr sz="2000"/>
          </a:p>
          <a:p>
            <a:pPr indent="-330200" lvl="0" marL="571500" rtl="0" algn="l">
              <a:lnSpc>
                <a:spcPct val="90000"/>
              </a:lnSpc>
              <a:spcBef>
                <a:spcPts val="1000"/>
              </a:spcBef>
              <a:spcAft>
                <a:spcPts val="0"/>
              </a:spcAft>
              <a:buSzPts val="2000"/>
              <a:buChar char="•"/>
            </a:pPr>
            <a:r>
              <a:rPr lang="en-US" sz="2000"/>
              <a:t>Διαφάνεια 13 - Γιατί αυθεντική μάθηση στην πληροφορική;</a:t>
            </a:r>
            <a:endParaRPr sz="2000"/>
          </a:p>
          <a:p>
            <a:pPr indent="-330200" lvl="0" marL="571500" rtl="0" algn="l">
              <a:lnSpc>
                <a:spcPct val="90000"/>
              </a:lnSpc>
              <a:spcBef>
                <a:spcPts val="1000"/>
              </a:spcBef>
              <a:spcAft>
                <a:spcPts val="0"/>
              </a:spcAft>
              <a:buSzPts val="2000"/>
              <a:buChar char="•"/>
            </a:pPr>
            <a:r>
              <a:rPr lang="en-US" sz="2000"/>
              <a:t>Διαφάνεια 14 - Δραστηριότητα 2: ομαδική δραστηριότητα</a:t>
            </a:r>
            <a:endParaRPr sz="2000"/>
          </a:p>
          <a:p>
            <a:pPr indent="-330200" lvl="0" marL="571500" rtl="0" algn="l">
              <a:lnSpc>
                <a:spcPct val="90000"/>
              </a:lnSpc>
              <a:spcBef>
                <a:spcPts val="1000"/>
              </a:spcBef>
              <a:spcAft>
                <a:spcPts val="0"/>
              </a:spcAft>
              <a:buSzPts val="2000"/>
              <a:buChar char="•"/>
            </a:pPr>
            <a:r>
              <a:rPr lang="en-US" sz="2000"/>
              <a:t>Διαφάνεια 15 - Κατανόηση της συμπερίληψης των φύλων και των προκαταλήψεων ως προς το φύλο - 1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34bb7fa468f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(2/2)</a:t>
            </a:r>
            <a:endParaRPr/>
          </a:p>
        </p:txBody>
      </p:sp>
      <p:sp>
        <p:nvSpPr>
          <p:cNvPr id="111" name="Google Shape;111;g34bb7fa468f_0_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16 - Κατανόηση της συμπερίληψης των φύλων και των προκαταλήψεων ως προς το φύλο - 2</a:t>
            </a:r>
            <a:endParaRPr sz="2000"/>
          </a:p>
          <a:p>
            <a:pPr indent="-330200" lvl="0" marL="571500" rtl="0" algn="l">
              <a:lnSpc>
                <a:spcPct val="90000"/>
              </a:lnSpc>
              <a:spcBef>
                <a:spcPts val="1000"/>
              </a:spcBef>
              <a:spcAft>
                <a:spcPts val="0"/>
              </a:spcAft>
              <a:buSzPts val="2000"/>
              <a:buChar char="•"/>
            </a:pPr>
            <a:r>
              <a:rPr lang="en-US" sz="2000"/>
              <a:t>Διαφάνεια 17 - Συνήθεις προκαταλήψεις που αφορούν το φύλο στην εκπαίδευση</a:t>
            </a:r>
            <a:endParaRPr sz="2000"/>
          </a:p>
          <a:p>
            <a:pPr indent="-330200" lvl="0" marL="571500" rtl="0" algn="l">
              <a:lnSpc>
                <a:spcPct val="90000"/>
              </a:lnSpc>
              <a:spcBef>
                <a:spcPts val="1000"/>
              </a:spcBef>
              <a:spcAft>
                <a:spcPts val="0"/>
              </a:spcAft>
              <a:buSzPts val="2000"/>
              <a:buChar char="•"/>
            </a:pPr>
            <a:r>
              <a:rPr lang="en-US" sz="2000"/>
              <a:t>Διαφάνεια 18 - Μείωση των προκαταλήψεων λόγω φύλου στην εκπαίδευση του μαθήματος της πληροφορικής</a:t>
            </a:r>
            <a:endParaRPr sz="2000"/>
          </a:p>
          <a:p>
            <a:pPr indent="-330200" lvl="0" marL="571500" rtl="0" algn="l">
              <a:lnSpc>
                <a:spcPct val="90000"/>
              </a:lnSpc>
              <a:spcBef>
                <a:spcPts val="1000"/>
              </a:spcBef>
              <a:spcAft>
                <a:spcPts val="0"/>
              </a:spcAft>
              <a:buSzPts val="2000"/>
              <a:buChar char="•"/>
            </a:pPr>
            <a:r>
              <a:rPr lang="en-US" sz="2000"/>
              <a:t>Διαφάνεια 19 - Δραστηριότητα 3: προτροπή αυτοαναστοχασμού</a:t>
            </a:r>
            <a:endParaRPr sz="2000"/>
          </a:p>
          <a:p>
            <a:pPr indent="-330200" lvl="0" marL="571500" rtl="0" algn="l">
              <a:lnSpc>
                <a:spcPct val="90000"/>
              </a:lnSpc>
              <a:spcBef>
                <a:spcPts val="1000"/>
              </a:spcBef>
              <a:spcAft>
                <a:spcPts val="0"/>
              </a:spcAft>
              <a:buSzPts val="2000"/>
              <a:buChar char="•"/>
            </a:pPr>
            <a:r>
              <a:rPr lang="en-US" sz="2000"/>
              <a:t>Διαφάνεια 20 - Αναστοχασμός</a:t>
            </a:r>
            <a:endParaRPr sz="2000"/>
          </a:p>
          <a:p>
            <a:pPr indent="-330200" lvl="0" marL="571500" rtl="0" algn="l">
              <a:lnSpc>
                <a:spcPct val="90000"/>
              </a:lnSpc>
              <a:spcBef>
                <a:spcPts val="1000"/>
              </a:spcBef>
              <a:spcAft>
                <a:spcPts val="0"/>
              </a:spcAft>
              <a:buSzPts val="2000"/>
              <a:buChar char="•"/>
            </a:pPr>
            <a:r>
              <a:rPr lang="en-US" sz="2000"/>
              <a:t>Διαφάνεια 21 - Βιβλιογραφία</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18" name="Google Shape;118;p7"/>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355600" lvl="0" marL="457200" rtl="0" algn="l">
              <a:lnSpc>
                <a:spcPct val="115000"/>
              </a:lnSpc>
              <a:spcBef>
                <a:spcPts val="1200"/>
              </a:spcBef>
              <a:spcAft>
                <a:spcPts val="0"/>
              </a:spcAft>
              <a:buClr>
                <a:srgbClr val="000000"/>
              </a:buClr>
              <a:buSzPts val="2000"/>
              <a:buFont typeface="Arial"/>
              <a:buChar char="•"/>
            </a:pPr>
            <a:r>
              <a:rPr lang="en-US" sz="2000">
                <a:solidFill>
                  <a:srgbClr val="000000"/>
                </a:solidFill>
              </a:rPr>
              <a:t>Αυτή η ενότητα θα επεκταθεί στην ανάγκη για μια </a:t>
            </a:r>
            <a:r>
              <a:rPr b="1" lang="en-US" sz="2000">
                <a:solidFill>
                  <a:srgbClr val="000000"/>
                </a:solidFill>
              </a:rPr>
              <a:t>αυθεντική </a:t>
            </a:r>
            <a:r>
              <a:rPr lang="en-US" sz="2000">
                <a:solidFill>
                  <a:srgbClr val="000000"/>
                </a:solidFill>
              </a:rPr>
              <a:t>και </a:t>
            </a:r>
            <a:r>
              <a:rPr b="1" lang="en-US" sz="2000">
                <a:solidFill>
                  <a:srgbClr val="000000"/>
                </a:solidFill>
              </a:rPr>
              <a:t>συμπεριληπτική ως προς το φύλο προσέγγιση</a:t>
            </a:r>
            <a:r>
              <a:rPr lang="en-US" sz="2000">
                <a:solidFill>
                  <a:srgbClr val="000000"/>
                </a:solidFill>
              </a:rPr>
              <a:t>, τονίζοντας τον εντοπισμό και τις επιπτώσεις των </a:t>
            </a:r>
            <a:r>
              <a:rPr b="1" lang="en-US" sz="2000">
                <a:solidFill>
                  <a:srgbClr val="000000"/>
                </a:solidFill>
              </a:rPr>
              <a:t>προκαταλήψεων ως προς το φύλο</a:t>
            </a:r>
            <a:r>
              <a:rPr lang="en-US" sz="2000">
                <a:solidFill>
                  <a:srgbClr val="000000"/>
                </a:solidFill>
              </a:rPr>
              <a:t> στην εκπαίδευση και στον τομέα της πληροφορικής.</a:t>
            </a:r>
            <a:endParaRPr sz="2000"/>
          </a:p>
          <a:p>
            <a:pPr indent="-355600" lvl="0" marL="457200" rtl="0" algn="l">
              <a:lnSpc>
                <a:spcPct val="115000"/>
              </a:lnSpc>
              <a:spcBef>
                <a:spcPts val="0"/>
              </a:spcBef>
              <a:spcAft>
                <a:spcPts val="0"/>
              </a:spcAft>
              <a:buClr>
                <a:srgbClr val="000000"/>
              </a:buClr>
              <a:buSzPts val="2000"/>
              <a:buFont typeface="Arial"/>
              <a:buChar char="•"/>
            </a:pPr>
            <a:r>
              <a:rPr lang="en-US" sz="2000">
                <a:solidFill>
                  <a:srgbClr val="000000"/>
                </a:solidFill>
              </a:rPr>
              <a:t>Στο τέλος αυτής της ενότητας, θα αποκτήσετε μια βαθύτερη κατανόηση των </a:t>
            </a:r>
            <a:r>
              <a:rPr b="1" lang="en-US" sz="2000">
                <a:solidFill>
                  <a:srgbClr val="000000"/>
                </a:solidFill>
              </a:rPr>
              <a:t>εννοιών της αυθεντικής μάθησης</a:t>
            </a:r>
            <a:r>
              <a:rPr lang="en-US" sz="2000">
                <a:solidFill>
                  <a:srgbClr val="000000"/>
                </a:solidFill>
              </a:rPr>
              <a:t> και της σημασίας τους για την </a:t>
            </a:r>
            <a:r>
              <a:rPr b="1" lang="en-US" sz="2000">
                <a:solidFill>
                  <a:srgbClr val="000000"/>
                </a:solidFill>
              </a:rPr>
              <a:t>ενίσχυση της ενσωμάτωσης της διάστασης της ισότητας των φύλων</a:t>
            </a:r>
            <a:r>
              <a:rPr lang="en-US" sz="2000">
                <a:solidFill>
                  <a:srgbClr val="000000"/>
                </a:solidFill>
              </a:rPr>
              <a:t> στην εκπαίδευση του μαθήματος της πληροφορικής, συμπεριλαμβανομένης της ανάλυσης σεναρίων και της ανάπτυξης αρχικών στρατηγικών ενσωμάτωσης και βημάτων μείωσης των προκαταλήψεων.</a:t>
            </a:r>
            <a:endParaRPr sz="2000"/>
          </a:p>
        </p:txBody>
      </p:sp>
      <p:pic>
        <p:nvPicPr>
          <p:cNvPr id="119" name="Google Shape;119;p7"/>
          <p:cNvPicPr preferRelativeResize="0"/>
          <p:nvPr/>
        </p:nvPicPr>
        <p:blipFill rotWithShape="1">
          <a:blip r:embed="rId3">
            <a:alphaModFix/>
          </a:blip>
          <a:srcRect b="0" l="0" r="0" t="0"/>
          <a:stretch/>
        </p:blipFill>
        <p:spPr>
          <a:xfrm>
            <a:off x="6248273" y="1864321"/>
            <a:ext cx="5791325" cy="3860884"/>
          </a:xfrm>
          <a:prstGeom prst="rect">
            <a:avLst/>
          </a:prstGeom>
          <a:noFill/>
          <a:ln>
            <a:noFill/>
          </a:ln>
        </p:spPr>
      </p:pic>
      <p:sp>
        <p:nvSpPr>
          <p:cNvPr id="120" name="Google Shape;120;p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9"/>
          <p:cNvSpPr/>
          <p:nvPr/>
        </p:nvSpPr>
        <p:spPr>
          <a:xfrm rot="10800000">
            <a:off x="3728425" y="31986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1: καλωσόρισμα και παγοθραύστης</a:t>
            </a:r>
            <a:endParaRPr/>
          </a:p>
        </p:txBody>
      </p:sp>
      <p:sp>
        <p:nvSpPr>
          <p:cNvPr id="128" name="Google Shape;128;p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29" name="Google Shape;129;p9"/>
          <p:cNvSpPr txBox="1"/>
          <p:nvPr/>
        </p:nvSpPr>
        <p:spPr>
          <a:xfrm>
            <a:off x="232425" y="1010050"/>
            <a:ext cx="11736000" cy="19368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1D1D1B"/>
                </a:solidFill>
                <a:latin typeface="Calibri"/>
                <a:ea typeface="Calibri"/>
                <a:cs typeface="Calibri"/>
                <a:sym typeface="Calibri"/>
              </a:rPr>
              <a:t>Σκεφτείτε τι έχετε μάθει μέχρι τώρα σχετικά με την αυθεντική μάθηση. </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1D1D1B"/>
                </a:solidFill>
                <a:latin typeface="Calibri"/>
                <a:ea typeface="Calibri"/>
                <a:cs typeface="Calibri"/>
                <a:sym typeface="Calibri"/>
              </a:rPr>
              <a:t>Εξετάστε τους κύριους τρόπους με τους οποίους μπορείτε να εφαρμόσετε πρακτικές αυθεντικής μάθησης στην τάξη σας.</a:t>
            </a:r>
            <a:endParaRPr b="0" i="0" sz="2500" u="none" cap="none" strike="noStrike">
              <a:solidFill>
                <a:srgbClr val="1D1D1B"/>
              </a:solidFill>
              <a:latin typeface="Calibri"/>
              <a:ea typeface="Calibri"/>
              <a:cs typeface="Calibri"/>
              <a:sym typeface="Calibri"/>
            </a:endParaRPr>
          </a:p>
        </p:txBody>
      </p:sp>
      <p:sp>
        <p:nvSpPr>
          <p:cNvPr id="130" name="Google Shape;130;p9"/>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με τον/την εκπαιδευτή/ εκπαιδεύτρια και τους/τις συμμετέχοντες/ συμμετέχουσες.</a:t>
            </a:r>
            <a:endParaRPr b="0" i="0" sz="2500" u="none" cap="none" strike="noStrike">
              <a:solidFill>
                <a:srgbClr val="000000"/>
              </a:solidFill>
              <a:latin typeface="Calibri"/>
              <a:ea typeface="Calibri"/>
              <a:cs typeface="Calibri"/>
              <a:sym typeface="Calibri"/>
            </a:endParaRPr>
          </a:p>
        </p:txBody>
      </p:sp>
      <p:pic>
        <p:nvPicPr>
          <p:cNvPr id="131" name="Google Shape;131;p9"/>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132" name="Google Shape;132;p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g34b85d504c5_0_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- 1</a:t>
            </a:r>
            <a:endParaRPr/>
          </a:p>
        </p:txBody>
      </p:sp>
      <p:sp>
        <p:nvSpPr>
          <p:cNvPr id="139" name="Google Shape;139;g34b85d504c5_0_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Αυθεντικό πλαίσιο: </a:t>
            </a:r>
            <a:r>
              <a:rPr lang="en-US" sz="2300"/>
              <a:t>Ένα εικονικό ή φυσικό περιβάλλον που αντικατοπτρίζει τον τρόπο με τον οποίο χρησιμοποιείται η γνώση στην πραγματική ζωή, χωρίς να απλοποιεί τα πράγματα, δίνοντας κίνητρα για μάθηση.</a:t>
            </a:r>
            <a:endParaRPr sz="2300"/>
          </a:p>
          <a:p>
            <a:pPr indent="0" lvl="0" marL="0" rtl="0" algn="l">
              <a:lnSpc>
                <a:spcPct val="90000"/>
              </a:lnSpc>
              <a:spcBef>
                <a:spcPts val="1000"/>
              </a:spcBef>
              <a:spcAft>
                <a:spcPts val="0"/>
              </a:spcAft>
              <a:buSzPts val="2200"/>
              <a:buNone/>
            </a:pPr>
            <a:r>
              <a:t/>
            </a:r>
            <a:endParaRPr sz="2300"/>
          </a:p>
          <a:p>
            <a:pPr indent="0" lvl="0" marL="0" rtl="0" algn="l">
              <a:lnSpc>
                <a:spcPct val="90000"/>
              </a:lnSpc>
              <a:spcBef>
                <a:spcPts val="1000"/>
              </a:spcBef>
              <a:spcAft>
                <a:spcPts val="0"/>
              </a:spcAft>
              <a:buSzPts val="2200"/>
              <a:buNone/>
            </a:pPr>
            <a:r>
              <a:t/>
            </a:r>
            <a:endParaRPr sz="2300"/>
          </a:p>
        </p:txBody>
      </p:sp>
      <p:pic>
        <p:nvPicPr>
          <p:cNvPr id="140" name="Google Shape;140;g34b85d504c5_0_7"/>
          <p:cNvPicPr preferRelativeResize="0"/>
          <p:nvPr/>
        </p:nvPicPr>
        <p:blipFill rotWithShape="1">
          <a:blip r:embed="rId3">
            <a:alphaModFix/>
          </a:blip>
          <a:srcRect b="0" l="0" r="0" t="0"/>
          <a:stretch/>
        </p:blipFill>
        <p:spPr>
          <a:xfrm>
            <a:off x="2836312" y="2031900"/>
            <a:ext cx="6519375" cy="4350974"/>
          </a:xfrm>
          <a:prstGeom prst="rect">
            <a:avLst/>
          </a:prstGeom>
          <a:noFill/>
          <a:ln>
            <a:noFill/>
          </a:ln>
        </p:spPr>
      </p:pic>
      <p:sp>
        <p:nvSpPr>
          <p:cNvPr id="141" name="Google Shape;141;g34b85d504c5_0_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g34b85d504c5_0_1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- 2</a:t>
            </a:r>
            <a:endParaRPr/>
          </a:p>
        </p:txBody>
      </p:sp>
      <p:sp>
        <p:nvSpPr>
          <p:cNvPr id="148" name="Google Shape;148;g34b85d504c5_0_1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Αυθεντική εργασία: </a:t>
            </a:r>
            <a:r>
              <a:rPr lang="en-US" sz="2300"/>
              <a:t>Εργασίες που είναι σύνθετες (όχι προκαθορισμένα βήματα που πρέπει να ακολουθήσουν οι μαθητές/μαθήτριες), με συνάφεια με τον πραγματικό κόσμο, που είναι διεπιστημονικές, που απαιτούν παραγωγή (όχι αναπαραγωγή) αλλά δεν μπορούν να επιλυθούν επί τόπου (συνεχής διερεύνηση για μια χρονική περίοδο).</a:t>
            </a:r>
            <a:endParaRPr sz="2300"/>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Επιδόσες εμπειρογνωμόνων: </a:t>
            </a:r>
            <a:r>
              <a:rPr lang="en-US" sz="2300"/>
              <a:t>Πρόσβαση στην εμπειρογνωμοσύνη, παρακολούθηση του τρόπου σκέψης και εργασίας των εμπειρογνωμόνων, παρατήρηση περιστατικών από την πραγματική ζωή, ευκαιρίες ανταλλαγής ιστοριών</a:t>
            </a:r>
            <a:endParaRPr sz="2300"/>
          </a:p>
          <a:p>
            <a:pPr indent="0" lvl="0" marL="1371600" rtl="0" algn="l">
              <a:lnSpc>
                <a:spcPct val="90000"/>
              </a:lnSpc>
              <a:spcBef>
                <a:spcPts val="1000"/>
              </a:spcBef>
              <a:spcAft>
                <a:spcPts val="0"/>
              </a:spcAft>
              <a:buSzPts val="2200"/>
              <a:buNone/>
            </a:pPr>
            <a:r>
              <a:t/>
            </a:r>
            <a:endParaRPr/>
          </a:p>
        </p:txBody>
      </p:sp>
      <p:pic>
        <p:nvPicPr>
          <p:cNvPr id="149" name="Google Shape;149;g34b85d504c5_0_14"/>
          <p:cNvPicPr preferRelativeResize="0"/>
          <p:nvPr/>
        </p:nvPicPr>
        <p:blipFill rotWithShape="1">
          <a:blip r:embed="rId3">
            <a:alphaModFix/>
          </a:blip>
          <a:srcRect b="0" l="0" r="0" t="0"/>
          <a:stretch/>
        </p:blipFill>
        <p:spPr>
          <a:xfrm>
            <a:off x="3000363" y="3905538"/>
            <a:ext cx="3095625" cy="2085975"/>
          </a:xfrm>
          <a:prstGeom prst="rect">
            <a:avLst/>
          </a:prstGeom>
          <a:noFill/>
          <a:ln>
            <a:noFill/>
          </a:ln>
        </p:spPr>
      </p:pic>
      <p:pic>
        <p:nvPicPr>
          <p:cNvPr id="150" name="Google Shape;150;g34b85d504c5_0_14"/>
          <p:cNvPicPr preferRelativeResize="0"/>
          <p:nvPr/>
        </p:nvPicPr>
        <p:blipFill rotWithShape="1">
          <a:blip r:embed="rId4">
            <a:alphaModFix/>
          </a:blip>
          <a:srcRect b="0" l="0" r="0" t="0"/>
          <a:stretch/>
        </p:blipFill>
        <p:spPr>
          <a:xfrm>
            <a:off x="6384838" y="3967463"/>
            <a:ext cx="3133725" cy="1962150"/>
          </a:xfrm>
          <a:prstGeom prst="rect">
            <a:avLst/>
          </a:prstGeom>
          <a:noFill/>
          <a:ln>
            <a:noFill/>
          </a:ln>
        </p:spPr>
      </p:pic>
      <p:sp>
        <p:nvSpPr>
          <p:cNvPr id="151" name="Google Shape;151;g34b85d504c5_0_1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