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6858000" cx="12192000"/>
  <p:notesSz cx="6858000" cy="9144000"/>
  <p:embeddedFontLs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jr7tnMZCYGhluAKX4pBgm0Dle5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G3IL0J3XMb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725209fdc3_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g3725209fdc3_0_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Ξεκινήστε μια συζήτηση με τους συμμετέχοντες/τις συμμετέχουσες, μπορείτε να χρησιμοποιήσετε τις παρακάτω ερωτήσεις: </a:t>
            </a:r>
            <a:br>
              <a:rPr lang="en-US"/>
            </a:br>
            <a:endParaRPr/>
          </a:p>
          <a:p>
            <a:pPr indent="-317500" lvl="0" marL="457200" rtl="0" algn="l">
              <a:lnSpc>
                <a:spcPct val="90000"/>
              </a:lnSpc>
              <a:spcBef>
                <a:spcPts val="1000"/>
              </a:spcBef>
              <a:spcAft>
                <a:spcPts val="0"/>
              </a:spcAft>
              <a:buSzPts val="1400"/>
              <a:buChar char="●"/>
            </a:pPr>
            <a:r>
              <a:rPr lang="en-US"/>
              <a:t>Σκεφτείτε τη δική σας σχολική εμπειρία: Πώς οι παραδοσιακές μέθοδοι, όπως η απομνημόνευση και οι διαλέξεις, επηρέασαν το ενδιαφέρον σας για θέματα όπως τα μαθηματικά ή η πληροφορική;</a:t>
            </a:r>
            <a:endParaRPr/>
          </a:p>
          <a:p>
            <a:pPr indent="-317500" lvl="0" marL="457200" rtl="0" algn="l">
              <a:lnSpc>
                <a:spcPct val="90000"/>
              </a:lnSpc>
              <a:spcBef>
                <a:spcPts val="0"/>
              </a:spcBef>
              <a:spcAft>
                <a:spcPts val="0"/>
              </a:spcAft>
              <a:buSzPts val="1400"/>
              <a:buChar char="●"/>
            </a:pPr>
            <a:r>
              <a:rPr lang="en-US"/>
              <a:t>Από τη διδακτική σας εμπειρία, πόσο αποτελεσματικές θεωρείτε τις παραδοσιακές μεθόδους στη διατήρηση του μακροπρόθεσμου ενδιαφέροντος των μαθητών;</a:t>
            </a:r>
            <a:endParaRPr/>
          </a:p>
          <a:p>
            <a:pPr indent="-317500" lvl="0" marL="457200" rtl="0" algn="l">
              <a:lnSpc>
                <a:spcPct val="90000"/>
              </a:lnSpc>
              <a:spcBef>
                <a:spcPts val="0"/>
              </a:spcBef>
              <a:spcAft>
                <a:spcPts val="0"/>
              </a:spcAft>
              <a:buSzPts val="1400"/>
              <a:buChar char="●"/>
            </a:pPr>
            <a:r>
              <a:rPr lang="en-US"/>
              <a:t>Έχετε παρατηρήσει αλλαγές στα κίνητρα ή τη συμμετοχή των μαθητών όταν εργάζονται σε αυθεντικές, πρακτικές εργασίες;</a:t>
            </a:r>
            <a:endParaRPr/>
          </a:p>
          <a:p>
            <a:pPr indent="-298450" lvl="0" marL="457200" rtl="0" algn="l">
              <a:lnSpc>
                <a:spcPct val="115000"/>
              </a:lnSpc>
              <a:spcBef>
                <a:spcPts val="0"/>
              </a:spcBef>
              <a:spcAft>
                <a:spcPts val="0"/>
              </a:spcAft>
              <a:buClr>
                <a:schemeClr val="dk1"/>
              </a:buClr>
              <a:buSzPts val="1100"/>
              <a:buChar char="●"/>
            </a:pPr>
            <a:r>
              <a:rPr lang="en-US"/>
              <a:t>Ποια εμπόδια αντιμετωπίζετε όταν προσπαθείτε να βάλετε τα μαθήματά σας σε σχέση με τον πραγματικό κόσμο;</a:t>
            </a:r>
            <a:endParaRPr/>
          </a:p>
          <a:p>
            <a:pPr indent="-317500" lvl="0" marL="457200" rtl="0" algn="l">
              <a:lnSpc>
                <a:spcPct val="115000"/>
              </a:lnSpc>
              <a:spcBef>
                <a:spcPts val="0"/>
              </a:spcBef>
              <a:spcAft>
                <a:spcPts val="0"/>
              </a:spcAft>
              <a:buSzPts val="1400"/>
              <a:buChar char="●"/>
            </a:pPr>
            <a:r>
              <a:rPr lang="en-US"/>
              <a:t>Το πλαίσιο TINKER παρουσιάζει 9 στοιχεία αυθεντικής μάθησης. Ποια από αυτά χρησιμοποιείτε ήδη στη διδασκαλία σας; Μπορείτε να δώσετε ένα παράδειγμα;</a:t>
            </a:r>
            <a:endParaRPr/>
          </a:p>
          <a:p>
            <a:pPr indent="-317500" lvl="0" marL="457200" rtl="0" algn="l">
              <a:lnSpc>
                <a:spcPct val="115000"/>
              </a:lnSpc>
              <a:spcBef>
                <a:spcPts val="0"/>
              </a:spcBef>
              <a:spcAft>
                <a:spcPts val="0"/>
              </a:spcAft>
              <a:buSzPts val="1400"/>
              <a:buChar char="●"/>
            </a:pPr>
            <a:r>
              <a:rPr lang="en-US"/>
              <a:t>Ποιο από αυτά τα στοιχεία θεωρείτε πιο δύσκολο να ενσωματώσετε στο σχεδιασμό του μαθήματός σας; Γιατί;</a:t>
            </a:r>
            <a:endParaRPr/>
          </a:p>
          <a:p>
            <a:pPr indent="-317500" lvl="0" marL="457200" rtl="0" algn="l">
              <a:lnSpc>
                <a:spcPct val="115000"/>
              </a:lnSpc>
              <a:spcBef>
                <a:spcPts val="0"/>
              </a:spcBef>
              <a:spcAft>
                <a:spcPts val="0"/>
              </a:spcAft>
              <a:buSzPts val="1400"/>
              <a:buChar char="●"/>
            </a:pPr>
            <a:r>
              <a:rPr lang="en-US" sz="1100">
                <a:latin typeface="Arial"/>
                <a:ea typeface="Arial"/>
                <a:cs typeface="Arial"/>
                <a:sym typeface="Arial"/>
              </a:rPr>
              <a:t>Πώς θα μπορούσαν να φανούν οι ιδέες του </a:t>
            </a:r>
            <a:r>
              <a:rPr i="1" lang="en-US" sz="1100">
                <a:latin typeface="Arial"/>
                <a:ea typeface="Arial"/>
                <a:cs typeface="Arial"/>
                <a:sym typeface="Arial"/>
              </a:rPr>
              <a:t>αυθεντικού πλαισίου </a:t>
            </a:r>
            <a:r>
              <a:rPr lang="en-US" sz="1100">
                <a:latin typeface="Arial"/>
                <a:ea typeface="Arial"/>
                <a:cs typeface="Arial"/>
                <a:sym typeface="Arial"/>
              </a:rPr>
              <a:t>ή της </a:t>
            </a:r>
            <a:r>
              <a:rPr i="1" lang="en-US" sz="1100">
                <a:latin typeface="Arial"/>
                <a:ea typeface="Arial"/>
                <a:cs typeface="Arial"/>
                <a:sym typeface="Arial"/>
              </a:rPr>
              <a:t>επίδοσης των εμπειρογνωμόνων </a:t>
            </a:r>
            <a:r>
              <a:rPr lang="en-US" sz="1100">
                <a:latin typeface="Arial"/>
                <a:ea typeface="Arial"/>
                <a:cs typeface="Arial"/>
                <a:sym typeface="Arial"/>
              </a:rPr>
              <a:t>στη δική σας διδακτική πρακτική της πληροφορικής;</a:t>
            </a:r>
            <a:endParaRPr/>
          </a:p>
        </p:txBody>
      </p:sp>
      <p:sp>
        <p:nvSpPr>
          <p:cNvPr id="162" name="Google Shape;162;g3725209fdc3_0_1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725209fdc3_0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725209fdc3_0_1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Clr>
                <a:schemeClr val="dk1"/>
              </a:buClr>
              <a:buSzPts val="1100"/>
              <a:buFont typeface="Arial"/>
              <a:buNone/>
            </a:pPr>
            <a:r>
              <a:rPr lang="en-US" sz="1100" u="sng">
                <a:solidFill>
                  <a:srgbClr val="1155CC"/>
                </a:solidFill>
                <a:hlinkClick r:id="rId2">
                  <a:extLst>
                    <a:ext uri="{A12FA001-AC4F-418D-AE19-62706E023703}">
                      <ahyp:hlinkClr val="tx"/>
                    </a:ext>
                  </a:extLst>
                </a:hlinkClick>
              </a:rPr>
              <a:t>https://www.youtube.com/watch?v=G3IL0J3XMbA</a:t>
            </a:r>
            <a:endParaRPr/>
          </a:p>
        </p:txBody>
      </p:sp>
      <p:sp>
        <p:nvSpPr>
          <p:cNvPr id="185" name="Google Shape;185;g3725209fdc3_0_16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725209fdc3_0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g3725209fdc3_0_1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94" name="Google Shape;194;g3725209fdc3_0_1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25209fdc3_0_2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3725209fdc3_0_2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g3725209fdc3_0_2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725209fdc3_0_5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3725209fdc3_0_5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Ξεκινήστε μια συζήτηση με τους συμμετέχοντες/τις συμμετέχουσες, μπορείτε να χρησιμοποιήσετε τις παρακάτω ερωτήσεις: </a:t>
            </a:r>
            <a:br>
              <a:rPr lang="en-US"/>
            </a:br>
            <a:endParaRPr/>
          </a:p>
          <a:p>
            <a:pPr indent="-317500" lvl="0" marL="457200" rtl="0" algn="l">
              <a:lnSpc>
                <a:spcPct val="90000"/>
              </a:lnSpc>
              <a:spcBef>
                <a:spcPts val="1000"/>
              </a:spcBef>
              <a:spcAft>
                <a:spcPts val="0"/>
              </a:spcAft>
              <a:buSzPts val="1400"/>
              <a:buChar char="●"/>
            </a:pPr>
            <a:r>
              <a:rPr lang="en-US"/>
              <a:t>Σκεφτείτε τη δική σας σχολική εμπειρία: Πώς οι παραδοσιακές μέθοδοι, όπως η απομνημόνευση και οι διαλέξεις, επηρέασαν το ενδιαφέρον σας για θέματα όπως τα μαθηματικά ή η πληροφορική;</a:t>
            </a:r>
            <a:endParaRPr/>
          </a:p>
          <a:p>
            <a:pPr indent="-317500" lvl="0" marL="457200" rtl="0" algn="l">
              <a:lnSpc>
                <a:spcPct val="90000"/>
              </a:lnSpc>
              <a:spcBef>
                <a:spcPts val="0"/>
              </a:spcBef>
              <a:spcAft>
                <a:spcPts val="0"/>
              </a:spcAft>
              <a:buSzPts val="1400"/>
              <a:buChar char="●"/>
            </a:pPr>
            <a:r>
              <a:rPr lang="en-US"/>
              <a:t>Από τη διδακτική σας εμπειρία, πόσο αποτελεσματικές θεωρείτε τις παραδοσιακές μεθόδους στη διατήρηση του μακροπρόθεσμου ενδιαφέροντος των μαθητών;</a:t>
            </a:r>
            <a:endParaRPr/>
          </a:p>
          <a:p>
            <a:pPr indent="-317500" lvl="0" marL="457200" rtl="0" algn="l">
              <a:lnSpc>
                <a:spcPct val="90000"/>
              </a:lnSpc>
              <a:spcBef>
                <a:spcPts val="0"/>
              </a:spcBef>
              <a:spcAft>
                <a:spcPts val="0"/>
              </a:spcAft>
              <a:buSzPts val="1400"/>
              <a:buChar char="●"/>
            </a:pPr>
            <a:r>
              <a:rPr lang="en-US"/>
              <a:t>Έχετε παρατηρήσει αλλαγές στα κίνητρα ή τη συμμετοχή των μαθητών όταν εργάζονται σε αυθεντικές, πρακτικές εργασίες;</a:t>
            </a:r>
            <a:endParaRPr/>
          </a:p>
          <a:p>
            <a:pPr indent="-298450" lvl="0" marL="457200" rtl="0" algn="l">
              <a:lnSpc>
                <a:spcPct val="115000"/>
              </a:lnSpc>
              <a:spcBef>
                <a:spcPts val="0"/>
              </a:spcBef>
              <a:spcAft>
                <a:spcPts val="0"/>
              </a:spcAft>
              <a:buClr>
                <a:schemeClr val="dk1"/>
              </a:buClr>
              <a:buSzPts val="1100"/>
              <a:buChar char="●"/>
            </a:pPr>
            <a:r>
              <a:rPr lang="en-US"/>
              <a:t>Ποια εμπόδια αντιμετωπίζετε όταν προσπαθείτε να βάλετε τα μαθήματά σας σε σχέση με τον πραγματικό κόσμο;</a:t>
            </a:r>
            <a:endParaRPr/>
          </a:p>
          <a:p>
            <a:pPr indent="-317500" lvl="0" marL="457200" rtl="0" algn="l">
              <a:lnSpc>
                <a:spcPct val="115000"/>
              </a:lnSpc>
              <a:spcBef>
                <a:spcPts val="0"/>
              </a:spcBef>
              <a:spcAft>
                <a:spcPts val="0"/>
              </a:spcAft>
              <a:buSzPts val="1400"/>
              <a:buChar char="●"/>
            </a:pPr>
            <a:r>
              <a:rPr lang="en-US"/>
              <a:t>Το πλαίσιο TINKER παρουσιάζει 9 στοιχεία αυθεντικής μάθησης. Ποια από αυτά χρησιμοποιείτε ήδη στη διδασκαλία σας; Μπορείτε να δώσετε ένα παράδειγμα;</a:t>
            </a:r>
            <a:endParaRPr/>
          </a:p>
          <a:p>
            <a:pPr indent="-317500" lvl="0" marL="457200" rtl="0" algn="l">
              <a:lnSpc>
                <a:spcPct val="115000"/>
              </a:lnSpc>
              <a:spcBef>
                <a:spcPts val="0"/>
              </a:spcBef>
              <a:spcAft>
                <a:spcPts val="0"/>
              </a:spcAft>
              <a:buSzPts val="1400"/>
              <a:buChar char="●"/>
            </a:pPr>
            <a:r>
              <a:rPr lang="en-US"/>
              <a:t>Ποιο από αυτά τα στοιχεία θεωρείτε πιο δύσκολο να ενσωματώσετε στο σχεδιασμό του μαθήματός σας; Γιατί;</a:t>
            </a:r>
            <a:endParaRPr/>
          </a:p>
          <a:p>
            <a:pPr indent="-317500" lvl="0" marL="457200" rtl="0" algn="l">
              <a:lnSpc>
                <a:spcPct val="115000"/>
              </a:lnSpc>
              <a:spcBef>
                <a:spcPts val="0"/>
              </a:spcBef>
              <a:spcAft>
                <a:spcPts val="0"/>
              </a:spcAft>
              <a:buSzPts val="1400"/>
              <a:buChar char="●"/>
            </a:pPr>
            <a:r>
              <a:rPr lang="en-US" sz="1100">
                <a:latin typeface="Arial"/>
                <a:ea typeface="Arial"/>
                <a:cs typeface="Arial"/>
                <a:sym typeface="Arial"/>
              </a:rPr>
              <a:t>Πώς θα μπορούσαν να φανούν οι ιδέες του </a:t>
            </a:r>
            <a:r>
              <a:rPr i="1" lang="en-US" sz="1100">
                <a:latin typeface="Arial"/>
                <a:ea typeface="Arial"/>
                <a:cs typeface="Arial"/>
                <a:sym typeface="Arial"/>
              </a:rPr>
              <a:t>αυθεντικού πλαισίου </a:t>
            </a:r>
            <a:r>
              <a:rPr lang="en-US" sz="1100">
                <a:latin typeface="Arial"/>
                <a:ea typeface="Arial"/>
                <a:cs typeface="Arial"/>
                <a:sym typeface="Arial"/>
              </a:rPr>
              <a:t>ή της </a:t>
            </a:r>
            <a:r>
              <a:rPr i="1" lang="en-US" sz="1100">
                <a:latin typeface="Arial"/>
                <a:ea typeface="Arial"/>
                <a:cs typeface="Arial"/>
                <a:sym typeface="Arial"/>
              </a:rPr>
              <a:t>επίδοσης των εμπειρογνωμόνων </a:t>
            </a:r>
            <a:r>
              <a:rPr lang="en-US" sz="1100">
                <a:latin typeface="Arial"/>
                <a:ea typeface="Arial"/>
                <a:cs typeface="Arial"/>
                <a:sym typeface="Arial"/>
              </a:rPr>
              <a:t>στη δική σας διδακτική πρακτική της πληροφορικής;</a:t>
            </a:r>
            <a:endParaRPr/>
          </a:p>
        </p:txBody>
      </p:sp>
      <p:sp>
        <p:nvSpPr>
          <p:cNvPr id="211" name="Google Shape;211;g3725209fdc3_0_5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725209fdc3_0_5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3725209fdc3_0_5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34" name="Google Shape;234;g3725209fdc3_0_58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725209fdc3_0_5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3725209fdc3_0_5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47" name="Google Shape;247;g3725209fdc3_0_59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725209fdc3_0_6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g3725209fdc3_0_6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60" name="Google Shape;260;g3725209fdc3_0_6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725209fdc3_0_6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g3725209fdc3_0_6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73" name="Google Shape;273;g3725209fdc3_0_6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725209fdc3_0_6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725209fdc3_0_6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86" name="Google Shape;286;g3725209fdc3_0_6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725209fdc3_0_6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g3725209fdc3_0_6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99" name="Google Shape;299;g3725209fdc3_0_6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725209fdc3_0_6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g3725209fdc3_0_6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12" name="Google Shape;312;g3725209fdc3_0_6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725209fdc3_0_6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3725209fdc3_0_6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25" name="Google Shape;325;g3725209fdc3_0_6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25209fdc3_0_6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 name="Google Shape;337;g3725209fdc3_0_6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38" name="Google Shape;338;g3725209fdc3_0_6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725209fdc3_0_7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3725209fdc3_0_7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Όταν περιγράφονται οι αρχές της αυθεντικής μάθησης, θα πρέπει επίσης να τεκμηριώνεται η εξέλιξη από την πρωτοβάθμια στην κατώτερη δευτεροβάθμια εκπαίδευση. Για παράδειγμα, οι εκπαιδευτικοί θα μπορούσαν να εξετάσουν τα εξής:</a:t>
            </a:r>
            <a:endParaRPr>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 Αυθεντικές εργασίες και δραστηριότητες: Η αυθεντική μάθηση δίνει έμφαση στη χρήση σύνθετων, ασαφών καθηκόντων που αντικατοπτρίζουν καταστάσεις του πραγματικού κόσμου. Για τους μικρότερους μαθητές/μαθήτριες(πρωτοβάθμια εκπαίδευση), τα καθήκοντα μπορεί να ξεκινούν ως δραστηριότητες που βασίζονται στην ανακάλυψη, επιτρέποντάς τους να εξερευνήσουν θέματα με κάποια δομή. Καθώς προχωρούν στη δευτεροβάθμια εκπαίδευση, τα καθήκοντα γίνονται πιο σύνθετα, απαιτώντας από τους/τις μαθητές/μαθήτριες να ασχοληθούν άμεσα με αφηρημένες έννοιες όπως η πληροφορική, ενθαρρύνοντας βαθύτερες δεξιότητες επίλυσης προβλημάτων και κριτικής σκέψης.</a:t>
            </a:r>
            <a:endParaRPr>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 Σκαλωσιές: όπου οι εκπαιδευτικοί υποστηρίζουν τις μαθησιακές διαδικασίες των μαθητών. Καθώς οι μαθητές/μαθήτριες προχωρούν προς τη δευτεροβάθμια εκπαίδευση, γίνονται πιο αυτόνομοι στη μάθησή τους. Τα αυθεντικά μαθησιακά περιβάλλοντα υποστηρίζουν αυτή τη μετάβαση προωθώντας την ανεξάρτητη σκέψη, ιδίως μέσω της ενασχόλησης με όλο και πιο αφηρημένο και εξειδικευμένο περιεχόμενο.</a:t>
            </a:r>
            <a:endParaRPr/>
          </a:p>
        </p:txBody>
      </p:sp>
      <p:sp>
        <p:nvSpPr>
          <p:cNvPr id="351" name="Google Shape;351;g3725209fdc3_0_7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4" name="Google Shape;36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725209fdc3_0_7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1" name="Google Shape;371;g3725209fdc3_0_7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9" name="Google Shape;37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86" name="Google Shape;38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725209fdc3_0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g3725209fdc3_0_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g3725209fdc3_0_6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2" name="Google Shape;392;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2" name="Google Shape;10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Αναλυτικό κείμενο για τους επιμορφωτές/τις επιμορφώτριες εκπαιδευτικών εδώ...</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9" name="Google Shape;10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Αναλυτικό κείμενο για τους επιμορφωτές/τις επιμορφώτριες εκπαιδευτικών εδώ...</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9" name="Google Shape;119;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marR="0" rtl="0" algn="l">
              <a:lnSpc>
                <a:spcPct val="100000"/>
              </a:lnSpc>
              <a:spcBef>
                <a:spcPts val="0"/>
              </a:spcBef>
              <a:spcAft>
                <a:spcPts val="0"/>
              </a:spcAft>
              <a:buClr>
                <a:srgbClr val="2B454E"/>
              </a:buClr>
              <a:buSzPts val="1400"/>
              <a:buChar char="●"/>
            </a:pPr>
            <a:r>
              <a:rPr lang="en-US">
                <a:solidFill>
                  <a:srgbClr val="2B454E"/>
                </a:solidFill>
              </a:rPr>
              <a:t>Τα παραδοσιακά μοντέλα μάθησης επικεντρώνονται σε μεγάλο βαθμό στην αφηρημένη γνώση, την απομνημόνευση και την πλαισιωμένη διδασκαλία ( Resnick 1987).</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Είναι σύνηθες στο σχολείο να βλέπουμε τους μαθητές να μαθαίνουν υλικό αφηρημένα, με την υπόθεση ότι οι μαθητές θα είναι σε θέση να συνδέσουν τις έννοιες και τις γνώσεις που μαθαίνουν με την πραγματική ζωή αργότερα, οδηγώντας στην παραγωγή "αδρανούς γνώσης", πληροφοριών που μαθαίνονται αλλά δεν εφαρμόζονται (Whitehead, 1932).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Όπως φαίνεται στην οπτική κατανόηση, τα παραδοσιακά μοντέλα μάθησης είναι συνήθως ομοιόμορφα, περιορισμένα και άκαμπτα. Οι μαθητές μαθαίνουν παθητικά τις πληροφορίες σε απομονωμένα μπλοκ και σύμφωνα με τους Cole (1990) και Herrington και Oliver (2000), οι μαθητές συχνά θεωρούν τη γνώση ως απλώς εκπαιδευτική, εκτός αν εφαρμόζεται στο πλαίσιο.</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Το μοντέλο αυθεντικής μάθησης βασίζεται στο παραδοσιακό μοντέλο παρέχοντας αυθεντικές μαθησιακές εμπειρίες που χρησιμοποιούν παραδείγματα του πραγματικού κόσμου που μπορούν να εφαρμοστούν στο πλαίσιο.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Σε αυτό το μοντέλο, η μάθηση αξιοποιείται με πολύπλευρους και σύνθετους τρόπους, οι μαθητές έχουν τη δυνατότητα να εφαρμόζουν άμεσα τις γνώσεις που αποκτούν με δυναμικό, συνεργατικό και ουσιαστικό τρόπο (Brown, 1997, Cole 1990, Herrington &amp; Oliver, 2000).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28" name="Google Shape;128;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100"/>
              <a:buFont typeface="Arial"/>
              <a:buNone/>
            </a:pPr>
            <a:r>
              <a:rPr lang="en-US" sz="2200">
                <a:solidFill>
                  <a:srgbClr val="2B454E"/>
                </a:solidFill>
              </a:rPr>
              <a:t>Το μοντέλο της αυθεντικής μάθησης έρχεται σε αντίθεση με τις παραδοσιακές προσεγγίσεις απομνημόνευσης, προωθώντας αντίθετα τη βαθιά κατανόηση μέσω του εποικοδομισμού (Piaget, 1975) και του κοινωνικού εποικοδομισμού (Vygotsky, 1978), της μάθησης σε πραγματικές συνθήκες (Lave &amp; Wenger, 1991- Lave, 1988), των κοινοτήτων πρακτικής (Stein et al., 2004) και των κοινοτήτων μάθησης (Scardamalia &amp; Bereiter, 1994).</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t/>
            </a:r>
            <a:endParaRPr sz="2200">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36" name="Google Shape;136;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725209fdc3_0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3725209fdc3_0_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55" name="Google Shape;155;g3725209fdc3_0_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2.pn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jpg"/><Relationship Id="rId4" Type="http://schemas.openxmlformats.org/officeDocument/2006/relationships/image" Target="../media/image17.png"/><Relationship Id="rId5"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15.png"/><Relationship Id="rId13" Type="http://schemas.openxmlformats.org/officeDocument/2006/relationships/image" Target="../media/image6.png"/><Relationship Id="rId12" Type="http://schemas.openxmlformats.org/officeDocument/2006/relationships/image" Target="../media/image16.png"/><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1.png"/><Relationship Id="rId4" Type="http://schemas.openxmlformats.org/officeDocument/2006/relationships/image" Target="../media/image14.png"/><Relationship Id="rId9" Type="http://schemas.openxmlformats.org/officeDocument/2006/relationships/image" Target="../media/image1.png"/><Relationship Id="rId5" Type="http://schemas.openxmlformats.org/officeDocument/2006/relationships/image" Target="../media/image26.png"/><Relationship Id="rId6" Type="http://schemas.openxmlformats.org/officeDocument/2006/relationships/image" Target="../media/image5.jpg"/><Relationship Id="rId7" Type="http://schemas.openxmlformats.org/officeDocument/2006/relationships/image" Target="../media/image13.png"/><Relationship Id="rId8" Type="http://schemas.openxmlformats.org/officeDocument/2006/relationships/image" Target="../media/image2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15.png"/><Relationship Id="rId13" Type="http://schemas.openxmlformats.org/officeDocument/2006/relationships/image" Target="../media/image6.png"/><Relationship Id="rId12" Type="http://schemas.openxmlformats.org/officeDocument/2006/relationships/image" Target="../media/image16.png"/><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1.png"/><Relationship Id="rId4" Type="http://schemas.openxmlformats.org/officeDocument/2006/relationships/image" Target="../media/image14.png"/><Relationship Id="rId9" Type="http://schemas.openxmlformats.org/officeDocument/2006/relationships/image" Target="../media/image1.png"/><Relationship Id="rId5" Type="http://schemas.openxmlformats.org/officeDocument/2006/relationships/image" Target="../media/image26.png"/><Relationship Id="rId6" Type="http://schemas.openxmlformats.org/officeDocument/2006/relationships/image" Target="../media/image5.jpg"/><Relationship Id="rId7" Type="http://schemas.openxmlformats.org/officeDocument/2006/relationships/image" Target="../media/image13.png"/><Relationship Id="rId8" Type="http://schemas.openxmlformats.org/officeDocument/2006/relationships/image" Target="../media/image2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3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3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33"/>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33"/>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3"/>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33"/>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g3725209fdc3_0_78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g3725209fdc3_0_78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725209fdc3_0_790"/>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725209fdc3_0_790"/>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725209fdc3_0_790"/>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725209fdc3_0_790"/>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725209fdc3_0_790"/>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725209fdc3_0_790"/>
          <p:cNvGrpSpPr/>
          <p:nvPr/>
        </p:nvGrpSpPr>
        <p:grpSpPr>
          <a:xfrm>
            <a:off x="2179811" y="4729766"/>
            <a:ext cx="7832078" cy="1110328"/>
            <a:chOff x="2179603" y="4888792"/>
            <a:chExt cx="7798544" cy="1110328"/>
          </a:xfrm>
        </p:grpSpPr>
        <p:pic>
          <p:nvPicPr>
            <p:cNvPr id="47" name="Google Shape;47;g3725209fdc3_0_790"/>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725209fdc3_0_790"/>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49" name="Google Shape;49;g3725209fdc3_0_790"/>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725209fdc3_0_790"/>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725209fdc3_0_790"/>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52" name="Google Shape;52;g3725209fdc3_0_790"/>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725209fdc3_0_790"/>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725209fdc3_0_790"/>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725209fdc3_0_790"/>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725209fdc3_0_790"/>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60" name="Shape 60"/>
        <p:cNvGrpSpPr/>
        <p:nvPr/>
      </p:nvGrpSpPr>
      <p:grpSpPr>
        <a:xfrm>
          <a:off x="0" y="0"/>
          <a:ext cx="0" cy="0"/>
          <a:chOff x="0" y="0"/>
          <a:chExt cx="0" cy="0"/>
        </a:xfrm>
      </p:grpSpPr>
      <p:sp>
        <p:nvSpPr>
          <p:cNvPr id="61" name="Google Shape;61;p3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3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3" name="Shape 63"/>
        <p:cNvGrpSpPr/>
        <p:nvPr/>
      </p:nvGrpSpPr>
      <p:grpSpPr>
        <a:xfrm>
          <a:off x="0" y="0"/>
          <a:ext cx="0" cy="0"/>
          <a:chOff x="0" y="0"/>
          <a:chExt cx="0" cy="0"/>
        </a:xfrm>
      </p:grpSpPr>
      <p:sp>
        <p:nvSpPr>
          <p:cNvPr id="64" name="Google Shape;64;p36"/>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5" name="Google Shape;65;p36"/>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6" name="Google Shape;66;p36"/>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7" name="Google Shape;67;p36"/>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8" name="Google Shape;68;p36"/>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9" name="Google Shape;69;p36"/>
          <p:cNvGrpSpPr/>
          <p:nvPr/>
        </p:nvGrpSpPr>
        <p:grpSpPr>
          <a:xfrm>
            <a:off x="2179811" y="4729766"/>
            <a:ext cx="7832078" cy="1110328"/>
            <a:chOff x="2179603" y="4888792"/>
            <a:chExt cx="7798544" cy="1110328"/>
          </a:xfrm>
        </p:grpSpPr>
        <p:pic>
          <p:nvPicPr>
            <p:cNvPr id="70" name="Google Shape;70;p36"/>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71" name="Google Shape;71;p36"/>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72" name="Google Shape;72;p36"/>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3" name="Google Shape;73;p36"/>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4" name="Google Shape;74;p36"/>
            <p:cNvPicPr preferRelativeResize="0"/>
            <p:nvPr/>
          </p:nvPicPr>
          <p:blipFill rotWithShape="1">
            <a:blip r:embed="rId8">
              <a:alphaModFix/>
            </a:blip>
            <a:srcRect b="0" l="6517" r="6453" t="2903"/>
            <a:stretch/>
          </p:blipFill>
          <p:spPr>
            <a:xfrm>
              <a:off x="7781600" y="4945247"/>
              <a:ext cx="2196547" cy="545647"/>
            </a:xfrm>
            <a:prstGeom prst="rect">
              <a:avLst/>
            </a:prstGeom>
            <a:noFill/>
            <a:ln>
              <a:noFill/>
            </a:ln>
          </p:spPr>
        </p:pic>
        <p:pic>
          <p:nvPicPr>
            <p:cNvPr id="75" name="Google Shape;75;p36"/>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6" name="Google Shape;76;p36"/>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7" name="Google Shape;77;p36"/>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8" name="Google Shape;78;p36"/>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9" name="Google Shape;79;p36"/>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6666"/>
          </a:srgbClr>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g3725209fdc3_0_784"/>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g3725209fdc3_0_78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p34"/>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p3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www.youtube.com/watch?v=G3IL0J3XMbA" TargetMode="External"/><Relationship Id="rId4" Type="http://schemas.openxmlformats.org/officeDocument/2006/relationships/image" Target="../media/image32.jpg"/><Relationship Id="rId5" Type="http://schemas.openxmlformats.org/officeDocument/2006/relationships/hyperlink" Target="https://www.youtube.com/watch?v=G3IL0J3XMb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40.png"/><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3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6.jpg"/><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hyperlink" Target="https://www.unh.edu/teaching-learning-resource-hub/resources/all?field_unh_resource_category_target_id=All&amp;field_unh_resource_topic_target_id=57&amp;combin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hyperlink" Target="https://www.youtube.com/watch?v=G3IL0J3XMb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2.png"/><Relationship Id="rId13" Type="http://schemas.openxmlformats.org/officeDocument/2006/relationships/hyperlink" Target="https://tinker-project.eu/elearning/" TargetMode="External"/><Relationship Id="rId12"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14.png"/><Relationship Id="rId4" Type="http://schemas.openxmlformats.org/officeDocument/2006/relationships/image" Target="../media/image26.png"/><Relationship Id="rId9" Type="http://schemas.openxmlformats.org/officeDocument/2006/relationships/image" Target="../media/image15.png"/><Relationship Id="rId15" Type="http://schemas.openxmlformats.org/officeDocument/2006/relationships/hyperlink" Target="https://creativecommons.org/licenses/by-nc-nd/4.0/" TargetMode="External"/><Relationship Id="rId14" Type="http://schemas.openxmlformats.org/officeDocument/2006/relationships/image" Target="../media/image37.png"/><Relationship Id="rId5" Type="http://schemas.openxmlformats.org/officeDocument/2006/relationships/image" Target="../media/image5.jpg"/><Relationship Id="rId6" Type="http://schemas.openxmlformats.org/officeDocument/2006/relationships/image" Target="../media/image13.png"/><Relationship Id="rId7" Type="http://schemas.openxmlformats.org/officeDocument/2006/relationships/image" Target="../media/image22.png"/><Relationship Id="rId8"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33.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SzPts val="1600"/>
              <a:buNone/>
            </a:pPr>
            <a:r>
              <a:rPr lang="en-US"/>
              <a:t>Επιμορφωτικό σεμινάριο TINKER για τη δευτεροβάθμια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3725209fdc3_0_12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grpSp>
        <p:nvGrpSpPr>
          <p:cNvPr id="165" name="Google Shape;165;g3725209fdc3_0_122"/>
          <p:cNvGrpSpPr/>
          <p:nvPr/>
        </p:nvGrpSpPr>
        <p:grpSpPr>
          <a:xfrm>
            <a:off x="512350" y="904550"/>
            <a:ext cx="11095601" cy="5783825"/>
            <a:chOff x="512350" y="904550"/>
            <a:chExt cx="11095601" cy="5783825"/>
          </a:xfrm>
        </p:grpSpPr>
        <p:pic>
          <p:nvPicPr>
            <p:cNvPr id="166" name="Google Shape;166;g3725209fdc3_0_122"/>
            <p:cNvPicPr preferRelativeResize="0"/>
            <p:nvPr/>
          </p:nvPicPr>
          <p:blipFill rotWithShape="1">
            <a:blip r:embed="rId3">
              <a:alphaModFix/>
            </a:blip>
            <a:srcRect b="33765" l="2318" r="16042" t="36797"/>
            <a:stretch/>
          </p:blipFill>
          <p:spPr>
            <a:xfrm>
              <a:off x="512350" y="3766975"/>
              <a:ext cx="9003924" cy="2786699"/>
            </a:xfrm>
            <a:prstGeom prst="rect">
              <a:avLst/>
            </a:prstGeom>
            <a:noFill/>
            <a:ln>
              <a:noFill/>
            </a:ln>
          </p:spPr>
        </p:pic>
        <p:pic>
          <p:nvPicPr>
            <p:cNvPr id="167" name="Google Shape;167;g3725209fdc3_0_122"/>
            <p:cNvPicPr preferRelativeResize="0"/>
            <p:nvPr/>
          </p:nvPicPr>
          <p:blipFill rotWithShape="1">
            <a:blip r:embed="rId3">
              <a:alphaModFix/>
            </a:blip>
            <a:srcRect b="606" l="1248" r="74646" t="64349"/>
            <a:stretch/>
          </p:blipFill>
          <p:spPr>
            <a:xfrm>
              <a:off x="9191250" y="3784666"/>
              <a:ext cx="2416701" cy="2903709"/>
            </a:xfrm>
            <a:prstGeom prst="rect">
              <a:avLst/>
            </a:prstGeom>
            <a:noFill/>
            <a:ln>
              <a:noFill/>
            </a:ln>
          </p:spPr>
        </p:pic>
        <p:pic>
          <p:nvPicPr>
            <p:cNvPr id="168" name="Google Shape;168;g3725209fdc3_0_122"/>
            <p:cNvPicPr preferRelativeResize="0"/>
            <p:nvPr/>
          </p:nvPicPr>
          <p:blipFill rotWithShape="1">
            <a:blip r:embed="rId3">
              <a:alphaModFix/>
            </a:blip>
            <a:srcRect b="61272" l="718" r="17641" t="8148"/>
            <a:stretch/>
          </p:blipFill>
          <p:spPr>
            <a:xfrm>
              <a:off x="1382575" y="904550"/>
              <a:ext cx="9003924" cy="2786699"/>
            </a:xfrm>
            <a:prstGeom prst="rect">
              <a:avLst/>
            </a:prstGeom>
            <a:noFill/>
            <a:ln>
              <a:noFill/>
            </a:ln>
          </p:spPr>
        </p:pic>
        <p:sp>
          <p:nvSpPr>
            <p:cNvPr id="169" name="Google Shape;169;g3725209fdc3_0_122"/>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3725209fdc3_0_122"/>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3725209fdc3_0_122"/>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3725209fdc3_0_122"/>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3" name="Google Shape;173;g3725209fdc3_0_122"/>
          <p:cNvSpPr txBox="1"/>
          <p:nvPr/>
        </p:nvSpPr>
        <p:spPr>
          <a:xfrm>
            <a:off x="1881725" y="2068025"/>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
        <p:nvSpPr>
          <p:cNvPr id="174" name="Google Shape;174;g3725209fdc3_0_122"/>
          <p:cNvSpPr txBox="1"/>
          <p:nvPr/>
        </p:nvSpPr>
        <p:spPr>
          <a:xfrm>
            <a:off x="3974275" y="2099525"/>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Αυθεντική εργασία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Πολύπλοκες εργασίες για τους/τις μαθητές/μαθήτριες σχετικές με τον πραγματικό κόσμο. </a:t>
            </a:r>
            <a:endParaRPr b="0" i="0" sz="1000" u="none" cap="none" strike="noStrike">
              <a:solidFill>
                <a:srgbClr val="9DC44C"/>
              </a:solidFill>
              <a:latin typeface="Arial"/>
              <a:ea typeface="Arial"/>
              <a:cs typeface="Arial"/>
              <a:sym typeface="Arial"/>
            </a:endParaRPr>
          </a:p>
        </p:txBody>
      </p:sp>
      <p:sp>
        <p:nvSpPr>
          <p:cNvPr id="175" name="Google Shape;175;g3725209fdc3_0_122"/>
          <p:cNvSpPr txBox="1"/>
          <p:nvPr/>
        </p:nvSpPr>
        <p:spPr>
          <a:xfrm>
            <a:off x="6121250" y="2076525"/>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300" u="none" cap="none" strike="noStrike">
                <a:solidFill>
                  <a:srgbClr val="41C686"/>
                </a:solidFill>
                <a:latin typeface="Arial"/>
                <a:ea typeface="Arial"/>
                <a:cs typeface="Arial"/>
                <a:sym typeface="Arial"/>
              </a:rPr>
              <a:t>Επιδόσεις 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
        <p:nvSpPr>
          <p:cNvPr id="176" name="Google Shape;176;g3725209fdc3_0_122"/>
          <p:cNvSpPr txBox="1"/>
          <p:nvPr/>
        </p:nvSpPr>
        <p:spPr>
          <a:xfrm>
            <a:off x="8352625" y="21690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προβολής μιας κατάστασης από διάφορες οπτικές γωνίες. </a:t>
            </a:r>
            <a:endParaRPr b="0" i="0" sz="1400" u="none" cap="none" strike="noStrike">
              <a:solidFill>
                <a:srgbClr val="000000"/>
              </a:solidFill>
              <a:latin typeface="Arial"/>
              <a:ea typeface="Arial"/>
              <a:cs typeface="Arial"/>
              <a:sym typeface="Arial"/>
            </a:endParaRPr>
          </a:p>
        </p:txBody>
      </p:sp>
      <p:sp>
        <p:nvSpPr>
          <p:cNvPr id="177" name="Google Shape;177;g3725209fdc3_0_122"/>
          <p:cNvSpPr txBox="1"/>
          <p:nvPr/>
        </p:nvSpPr>
        <p:spPr>
          <a:xfrm>
            <a:off x="807750" y="49555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
        <p:nvSpPr>
          <p:cNvPr id="178" name="Google Shape;178;g3725209fdc3_0_122"/>
          <p:cNvSpPr txBox="1"/>
          <p:nvPr/>
        </p:nvSpPr>
        <p:spPr>
          <a:xfrm>
            <a:off x="3018100" y="4844975"/>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
        <p:nvSpPr>
          <p:cNvPr id="179" name="Google Shape;179;g3725209fdc3_0_122"/>
          <p:cNvSpPr txBox="1"/>
          <p:nvPr/>
        </p:nvSpPr>
        <p:spPr>
          <a:xfrm>
            <a:off x="5097675" y="4955500"/>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
        <p:nvSpPr>
          <p:cNvPr id="180" name="Google Shape;180;g3725209fdc3_0_122"/>
          <p:cNvSpPr txBox="1"/>
          <p:nvPr/>
        </p:nvSpPr>
        <p:spPr>
          <a:xfrm>
            <a:off x="7165225" y="500815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200" u="none" cap="none" strike="noStrike">
                <a:solidFill>
                  <a:srgbClr val="DF5FAE"/>
                </a:solidFill>
                <a:latin typeface="Arial"/>
                <a:ea typeface="Arial"/>
                <a:cs typeface="Arial"/>
                <a:sym typeface="Aria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
        <p:nvSpPr>
          <p:cNvPr id="181" name="Google Shape;181;g3725209fdc3_0_122"/>
          <p:cNvSpPr txBox="1"/>
          <p:nvPr/>
        </p:nvSpPr>
        <p:spPr>
          <a:xfrm>
            <a:off x="9567525" y="486360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725209fdc3_0_16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Αυθεντική μάθηση στην εκπαίδευση</a:t>
            </a:r>
            <a:endParaRPr/>
          </a:p>
        </p:txBody>
      </p:sp>
      <p:sp>
        <p:nvSpPr>
          <p:cNvPr id="188" name="Google Shape;188;g3725209fdc3_0_167"/>
          <p:cNvSpPr txBox="1"/>
          <p:nvPr>
            <p:ph idx="1" type="body"/>
          </p:nvPr>
        </p:nvSpPr>
        <p:spPr>
          <a:xfrm>
            <a:off x="97975"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id="189" name="Google Shape;189;g3725209fdc3_0_167" title="Solving Real-World Problems: Bringing Authentic Context to Learning">
            <a:hlinkClick r:id="rId3"/>
          </p:cNvPr>
          <p:cNvPicPr preferRelativeResize="0"/>
          <p:nvPr/>
        </p:nvPicPr>
        <p:blipFill rotWithShape="1">
          <a:blip r:embed="rId4">
            <a:alphaModFix/>
          </a:blip>
          <a:srcRect b="0" l="0" r="0" t="0"/>
          <a:stretch/>
        </p:blipFill>
        <p:spPr>
          <a:xfrm>
            <a:off x="995875" y="831300"/>
            <a:ext cx="10200250" cy="5737650"/>
          </a:xfrm>
          <a:prstGeom prst="rect">
            <a:avLst/>
          </a:prstGeom>
          <a:noFill/>
          <a:ln>
            <a:noFill/>
          </a:ln>
        </p:spPr>
      </p:pic>
      <p:sp>
        <p:nvSpPr>
          <p:cNvPr id="190" name="Google Shape;190;g3725209fdc3_0_167"/>
          <p:cNvSpPr txBox="1"/>
          <p:nvPr/>
        </p:nvSpPr>
        <p:spPr>
          <a:xfrm>
            <a:off x="8283925" y="6492750"/>
            <a:ext cx="3089400" cy="22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a:t>
            </a:r>
            <a:r>
              <a:rPr b="0" i="0" lang="en-US" sz="1400" u="sng" cap="none" strike="noStrike">
                <a:solidFill>
                  <a:schemeClr val="hlink"/>
                </a:solidFill>
                <a:latin typeface="Arial"/>
                <a:ea typeface="Arial"/>
                <a:cs typeface="Arial"/>
                <a:sym typeface="Arial"/>
                <a:hlinkClick r:id="rId5"/>
              </a:rPr>
              <a:t>Edutopia</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3725209fdc3_0_19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Αυθεντική μάθηση στην εκπαίδευση</a:t>
            </a:r>
            <a:endParaRPr/>
          </a:p>
        </p:txBody>
      </p:sp>
      <p:sp>
        <p:nvSpPr>
          <p:cNvPr id="197" name="Google Shape;197;g3725209fdc3_0_198"/>
          <p:cNvSpPr txBox="1"/>
          <p:nvPr>
            <p:ph idx="1" type="body"/>
          </p:nvPr>
        </p:nvSpPr>
        <p:spPr>
          <a:xfrm>
            <a:off x="123750"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8" name="Google Shape;198;g3725209fdc3_0_198"/>
          <p:cNvSpPr txBox="1"/>
          <p:nvPr/>
        </p:nvSpPr>
        <p:spPr>
          <a:xfrm>
            <a:off x="601650" y="966200"/>
            <a:ext cx="10988700" cy="30906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Σε ομάδες των δύο ατόμων, συζητήστε τις ακόλουθες ερωτήσεις: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Τι παρατηρείτε σχετικά με τις δραστηριότητες στις οποίες συμμετέχουν οι μαθητές/μαθήτριες στο σχολικό περιβάλλον;</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Παρατηρήσατε κάποιο από τα 9 στοιχεία στο σχολικό περιβάλλον και τις δραστηριότητες; Πού και πώς;</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Ποιους άλλους όρους ακούσατε στο βίντεο;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Τι παρατηρήσατε σχετικά με τη συμμετοχή των μαθητών;</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Συζητήστε το έργο του ποταμού. Τι το καθιστά αυθεντική μάθηση; Ποια είναι κάποια θετικά οφέλη που οι μαθητές/μαθήτριες θα μπορούσαν να συνδέσουν με αυτή την προσέγγιση; Πώς μπορεί να συνδεθεί αυτή η ιδέα με το μάθημα της πληροφορικής.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9" name="Google Shape;199;g3725209fdc3_0_198"/>
          <p:cNvPicPr preferRelativeResize="0"/>
          <p:nvPr/>
        </p:nvPicPr>
        <p:blipFill rotWithShape="1">
          <a:blip r:embed="rId3">
            <a:alphaModFix/>
          </a:blip>
          <a:srcRect b="39106" l="-2810" r="2810" t="31683"/>
          <a:stretch/>
        </p:blipFill>
        <p:spPr>
          <a:xfrm>
            <a:off x="661700" y="4478275"/>
            <a:ext cx="10289500" cy="2003076"/>
          </a:xfrm>
          <a:prstGeom prst="rect">
            <a:avLst/>
          </a:prstGeom>
          <a:noFill/>
          <a:ln>
            <a:noFill/>
          </a:ln>
        </p:spPr>
      </p:pic>
      <p:sp>
        <p:nvSpPr>
          <p:cNvPr id="200" name="Google Shape;200;g3725209fdc3_0_198"/>
          <p:cNvSpPr txBox="1"/>
          <p:nvPr/>
        </p:nvSpPr>
        <p:spPr>
          <a:xfrm>
            <a:off x="5643800" y="6481350"/>
            <a:ext cx="5522700" cy="4752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Πηγή: </a:t>
            </a:r>
            <a:r>
              <a:rPr b="0" i="0" lang="en-US" sz="1400" u="sng" cap="none" strike="noStrike">
                <a:solidFill>
                  <a:schemeClr val="hlink"/>
                </a:solidFill>
                <a:latin typeface="Arial"/>
                <a:ea typeface="Arial"/>
                <a:cs typeface="Arial"/>
                <a:sym typeface="Arial"/>
                <a:hlinkClick r:id="rId4"/>
              </a:rPr>
              <a:t>Anacostia Watershed Society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3725209fdc3_0_23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Δραστηριότητα 4: Παζλ αυθεντικού μοντέλου μάθησης</a:t>
            </a:r>
            <a:endParaRPr/>
          </a:p>
        </p:txBody>
      </p:sp>
      <p:sp>
        <p:nvSpPr>
          <p:cNvPr id="207" name="Google Shape;207;g3725209fdc3_0_230"/>
          <p:cNvSpPr txBox="1"/>
          <p:nvPr>
            <p:ph idx="1" type="body"/>
          </p:nvPr>
        </p:nvSpPr>
        <p:spPr>
          <a:xfrm>
            <a:off x="247500" y="987900"/>
            <a:ext cx="11944500" cy="5641500"/>
          </a:xfrm>
          <a:prstGeom prst="rect">
            <a:avLst/>
          </a:prstGeom>
          <a:noFill/>
          <a:ln>
            <a:noFill/>
          </a:ln>
        </p:spPr>
        <p:txBody>
          <a:bodyPr anchorCtr="0" anchor="t" bIns="45700" lIns="91425" spcFirstLastPara="1" rIns="91425" wrap="square" tIns="45700">
            <a:noAutofit/>
          </a:bodyPr>
          <a:lstStyle/>
          <a:p>
            <a:pPr indent="-368300" lvl="0" marL="457200" rtl="0" algn="l">
              <a:lnSpc>
                <a:spcPct val="150000"/>
              </a:lnSpc>
              <a:spcBef>
                <a:spcPts val="1000"/>
              </a:spcBef>
              <a:spcAft>
                <a:spcPts val="0"/>
              </a:spcAft>
              <a:buSzPts val="2200"/>
              <a:buAutoNum type="arabicPeriod"/>
            </a:pPr>
            <a:r>
              <a:rPr lang="en-US"/>
              <a:t>Θα χωριστείτε σε 9 ομάδες (ή 3 αν χρειαστεί), στην καθεμία από τις οποίες θα ανατεθεί ένα από τα 9 στοιχεία. </a:t>
            </a:r>
            <a:endParaRPr/>
          </a:p>
          <a:p>
            <a:pPr indent="-368300" lvl="0" marL="457200" rtl="0" algn="l">
              <a:lnSpc>
                <a:spcPct val="150000"/>
              </a:lnSpc>
              <a:spcBef>
                <a:spcPts val="0"/>
              </a:spcBef>
              <a:spcAft>
                <a:spcPts val="0"/>
              </a:spcAft>
              <a:buSzPts val="2200"/>
              <a:buAutoNum type="arabicPeriod"/>
            </a:pPr>
            <a:r>
              <a:rPr lang="en-US"/>
              <a:t>Θα λάβετε ένα φυλλάδιο με πληροφορίες σχετικά με το στοιχείο που σας έχει ανατεθεί.</a:t>
            </a:r>
            <a:endParaRPr/>
          </a:p>
          <a:p>
            <a:pPr indent="-368300" lvl="0" marL="457200" rtl="0" algn="l">
              <a:lnSpc>
                <a:spcPct val="150000"/>
              </a:lnSpc>
              <a:spcBef>
                <a:spcPts val="0"/>
              </a:spcBef>
              <a:spcAft>
                <a:spcPts val="0"/>
              </a:spcAft>
              <a:buSzPts val="2200"/>
              <a:buAutoNum type="arabicPeriod"/>
            </a:pPr>
            <a:r>
              <a:rPr lang="en-US"/>
              <a:t>Στην ομάδα σας, διαβάστε το υλικό, επανεξετάστε τις κατευθυντήριες γραμμές για την εφαρμογή του και εξερευνήστε τα παραδείγματα που παρέχονται. Στη συνέχεια, σκεφτείτε τουλάχιστον ένα νέο παράδειγμα για το πώς μπορεί να εφαρμοστεί το στοιχείο αυτό.</a:t>
            </a:r>
            <a:endParaRPr/>
          </a:p>
          <a:p>
            <a:pPr indent="-368300" lvl="0" marL="457200" rtl="0" algn="l">
              <a:lnSpc>
                <a:spcPct val="150000"/>
              </a:lnSpc>
              <a:spcBef>
                <a:spcPts val="0"/>
              </a:spcBef>
              <a:spcAft>
                <a:spcPts val="0"/>
              </a:spcAft>
              <a:buSzPts val="2200"/>
              <a:buAutoNum type="arabicPeriod"/>
            </a:pPr>
            <a:r>
              <a:rPr lang="en-US"/>
              <a:t>Έπειτα, οι ομάδες θα ανασχηματιστούν έτσι ώστε κάθε νέα ομάδα να έχει έναν εκπρόσωπο από κάθε μία από τις αρχικές ομάδες. Θα διδάξετε στη νέα σας ομάδα για το στοιχείο σας, συμπεριλαμβανομένου του νέου παραδείγματος που δημιουργήσατε.</a:t>
            </a:r>
            <a:endParaRPr/>
          </a:p>
          <a:p>
            <a:pPr indent="-368300" lvl="0" marL="457200" rtl="0" algn="l">
              <a:lnSpc>
                <a:spcPct val="150000"/>
              </a:lnSpc>
              <a:spcBef>
                <a:spcPts val="0"/>
              </a:spcBef>
              <a:spcAft>
                <a:spcPts val="0"/>
              </a:spcAft>
              <a:buSzPts val="2200"/>
              <a:buAutoNum type="arabicPeriod"/>
            </a:pPr>
            <a:r>
              <a:rPr lang="en-US"/>
              <a:t>Τέλος, θα κάνουμε μια συζήτηση σε όλη την ομάδα για να αξιολογήσουμε και να συνοψίσουμε όλα τα στοιχεία.</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3725209fdc3_0_5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grpSp>
        <p:nvGrpSpPr>
          <p:cNvPr id="214" name="Google Shape;214;g3725209fdc3_0_565"/>
          <p:cNvGrpSpPr/>
          <p:nvPr/>
        </p:nvGrpSpPr>
        <p:grpSpPr>
          <a:xfrm>
            <a:off x="512350" y="904550"/>
            <a:ext cx="11095601" cy="5783825"/>
            <a:chOff x="512350" y="904550"/>
            <a:chExt cx="11095601" cy="5783825"/>
          </a:xfrm>
        </p:grpSpPr>
        <p:pic>
          <p:nvPicPr>
            <p:cNvPr id="215" name="Google Shape;215;g3725209fdc3_0_565"/>
            <p:cNvPicPr preferRelativeResize="0"/>
            <p:nvPr/>
          </p:nvPicPr>
          <p:blipFill rotWithShape="1">
            <a:blip r:embed="rId3">
              <a:alphaModFix/>
            </a:blip>
            <a:srcRect b="33765" l="2318" r="16042" t="36797"/>
            <a:stretch/>
          </p:blipFill>
          <p:spPr>
            <a:xfrm>
              <a:off x="512350" y="3766975"/>
              <a:ext cx="9003924" cy="2786699"/>
            </a:xfrm>
            <a:prstGeom prst="rect">
              <a:avLst/>
            </a:prstGeom>
            <a:noFill/>
            <a:ln>
              <a:noFill/>
            </a:ln>
          </p:spPr>
        </p:pic>
        <p:pic>
          <p:nvPicPr>
            <p:cNvPr id="216" name="Google Shape;216;g3725209fdc3_0_565"/>
            <p:cNvPicPr preferRelativeResize="0"/>
            <p:nvPr/>
          </p:nvPicPr>
          <p:blipFill rotWithShape="1">
            <a:blip r:embed="rId3">
              <a:alphaModFix/>
            </a:blip>
            <a:srcRect b="606" l="1248" r="74646" t="64349"/>
            <a:stretch/>
          </p:blipFill>
          <p:spPr>
            <a:xfrm>
              <a:off x="9191250" y="3784666"/>
              <a:ext cx="2416701" cy="2903709"/>
            </a:xfrm>
            <a:prstGeom prst="rect">
              <a:avLst/>
            </a:prstGeom>
            <a:noFill/>
            <a:ln>
              <a:noFill/>
            </a:ln>
          </p:spPr>
        </p:pic>
        <p:pic>
          <p:nvPicPr>
            <p:cNvPr id="217" name="Google Shape;217;g3725209fdc3_0_565"/>
            <p:cNvPicPr preferRelativeResize="0"/>
            <p:nvPr/>
          </p:nvPicPr>
          <p:blipFill rotWithShape="1">
            <a:blip r:embed="rId3">
              <a:alphaModFix/>
            </a:blip>
            <a:srcRect b="61272" l="718" r="17641" t="8148"/>
            <a:stretch/>
          </p:blipFill>
          <p:spPr>
            <a:xfrm>
              <a:off x="1382575" y="904550"/>
              <a:ext cx="9003924" cy="2786699"/>
            </a:xfrm>
            <a:prstGeom prst="rect">
              <a:avLst/>
            </a:prstGeom>
            <a:noFill/>
            <a:ln>
              <a:noFill/>
            </a:ln>
          </p:spPr>
        </p:pic>
        <p:sp>
          <p:nvSpPr>
            <p:cNvPr id="218" name="Google Shape;218;g3725209fdc3_0_56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725209fdc3_0_56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725209fdc3_0_56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725209fdc3_0_56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2" name="Google Shape;222;g3725209fdc3_0_565"/>
          <p:cNvSpPr txBox="1"/>
          <p:nvPr/>
        </p:nvSpPr>
        <p:spPr>
          <a:xfrm>
            <a:off x="1881725" y="2068025"/>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
        <p:nvSpPr>
          <p:cNvPr id="223" name="Google Shape;223;g3725209fdc3_0_565"/>
          <p:cNvSpPr txBox="1"/>
          <p:nvPr/>
        </p:nvSpPr>
        <p:spPr>
          <a:xfrm>
            <a:off x="3974275" y="2099525"/>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Αυθεντική εργασία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Πολύπλοκες εργασίες για τους/τις μαθητές/μαθήτριες σχετικές με τον πραγματικό κόσμο. </a:t>
            </a:r>
            <a:endParaRPr b="0" i="0" sz="1000" u="none" cap="none" strike="noStrike">
              <a:solidFill>
                <a:srgbClr val="9DC44C"/>
              </a:solidFill>
              <a:latin typeface="Arial"/>
              <a:ea typeface="Arial"/>
              <a:cs typeface="Arial"/>
              <a:sym typeface="Arial"/>
            </a:endParaRPr>
          </a:p>
        </p:txBody>
      </p:sp>
      <p:sp>
        <p:nvSpPr>
          <p:cNvPr id="224" name="Google Shape;224;g3725209fdc3_0_565"/>
          <p:cNvSpPr txBox="1"/>
          <p:nvPr/>
        </p:nvSpPr>
        <p:spPr>
          <a:xfrm>
            <a:off x="6121250" y="2076525"/>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300" u="none" cap="none" strike="noStrike">
                <a:solidFill>
                  <a:srgbClr val="41C686"/>
                </a:solidFill>
                <a:latin typeface="Arial"/>
                <a:ea typeface="Arial"/>
                <a:cs typeface="Arial"/>
                <a:sym typeface="Arial"/>
              </a:rPr>
              <a:t>Επιδόσεις 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
        <p:nvSpPr>
          <p:cNvPr id="225" name="Google Shape;225;g3725209fdc3_0_565"/>
          <p:cNvSpPr txBox="1"/>
          <p:nvPr/>
        </p:nvSpPr>
        <p:spPr>
          <a:xfrm>
            <a:off x="8352625" y="21690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προβολής μιας κατάστασης από διάφορες οπτικές γωνίες. </a:t>
            </a:r>
            <a:endParaRPr b="0" i="0" sz="1400" u="none" cap="none" strike="noStrike">
              <a:solidFill>
                <a:srgbClr val="000000"/>
              </a:solidFill>
              <a:latin typeface="Arial"/>
              <a:ea typeface="Arial"/>
              <a:cs typeface="Arial"/>
              <a:sym typeface="Arial"/>
            </a:endParaRPr>
          </a:p>
        </p:txBody>
      </p:sp>
      <p:sp>
        <p:nvSpPr>
          <p:cNvPr id="226" name="Google Shape;226;g3725209fdc3_0_565"/>
          <p:cNvSpPr txBox="1"/>
          <p:nvPr/>
        </p:nvSpPr>
        <p:spPr>
          <a:xfrm>
            <a:off x="807750" y="49555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
        <p:nvSpPr>
          <p:cNvPr id="227" name="Google Shape;227;g3725209fdc3_0_565"/>
          <p:cNvSpPr txBox="1"/>
          <p:nvPr/>
        </p:nvSpPr>
        <p:spPr>
          <a:xfrm>
            <a:off x="3018100" y="4844975"/>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
        <p:nvSpPr>
          <p:cNvPr id="228" name="Google Shape;228;g3725209fdc3_0_565"/>
          <p:cNvSpPr txBox="1"/>
          <p:nvPr/>
        </p:nvSpPr>
        <p:spPr>
          <a:xfrm>
            <a:off x="5097675" y="4955500"/>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
        <p:nvSpPr>
          <p:cNvPr id="229" name="Google Shape;229;g3725209fdc3_0_565"/>
          <p:cNvSpPr txBox="1"/>
          <p:nvPr/>
        </p:nvSpPr>
        <p:spPr>
          <a:xfrm>
            <a:off x="7165225" y="500815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200" u="none" cap="none" strike="noStrike">
                <a:solidFill>
                  <a:srgbClr val="DF5FAE"/>
                </a:solidFill>
                <a:latin typeface="Arial"/>
                <a:ea typeface="Arial"/>
                <a:cs typeface="Arial"/>
                <a:sym typeface="Aria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
        <p:nvSpPr>
          <p:cNvPr id="230" name="Google Shape;230;g3725209fdc3_0_565"/>
          <p:cNvSpPr txBox="1"/>
          <p:nvPr/>
        </p:nvSpPr>
        <p:spPr>
          <a:xfrm>
            <a:off x="9567525" y="486360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g3725209fdc3_0_58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pic>
        <p:nvPicPr>
          <p:cNvPr id="237" name="Google Shape;237;g3725209fdc3_0_587"/>
          <p:cNvPicPr preferRelativeResize="0"/>
          <p:nvPr/>
        </p:nvPicPr>
        <p:blipFill rotWithShape="1">
          <a:blip r:embed="rId3">
            <a:alphaModFix/>
          </a:blip>
          <a:srcRect b="61272" l="719" r="77156" t="8148"/>
          <a:stretch/>
        </p:blipFill>
        <p:spPr>
          <a:xfrm>
            <a:off x="325900" y="962775"/>
            <a:ext cx="2440074" cy="2786699"/>
          </a:xfrm>
          <a:prstGeom prst="rect">
            <a:avLst/>
          </a:prstGeom>
          <a:noFill/>
          <a:ln>
            <a:noFill/>
          </a:ln>
        </p:spPr>
      </p:pic>
      <p:sp>
        <p:nvSpPr>
          <p:cNvPr id="238" name="Google Shape;238;g3725209fdc3_0_58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725209fdc3_0_58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3725209fdc3_0_58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g3725209fdc3_0_58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725209fdc3_0_58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Ένα εικονικό ή φυσικό περιβάλλον που αντικατοπτρίζει τον τρόπο με τον οποίο η γνώση χρησιμοποιείται στην πραγματική ζωή, χωρίς απλοποίηση των πραγμάτων, παρακινώντας τη μάθηση.</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Για να κατανοήσουν τις βάσεις δεδομένων, οι μαθητές/μαθήτριες εργάζονται και επιλύουν κοινά θέματα που σχετίζονται με το σχολείο, όπως η </a:t>
            </a:r>
            <a:r>
              <a:rPr b="0" i="0" lang="en-US" sz="1700" u="none" cap="none" strike="noStrike">
                <a:solidFill>
                  <a:schemeClr val="accent3"/>
                </a:solidFill>
                <a:latin typeface="Calibri"/>
                <a:ea typeface="Calibri"/>
                <a:cs typeface="Calibri"/>
                <a:sym typeface="Calibri"/>
              </a:rPr>
              <a:t>οργάνωση και η διαχείριση δεδομένων για τη σχολική βιβλιοθήκη </a:t>
            </a:r>
            <a:r>
              <a:rPr b="0" i="0" lang="en-US" sz="1700" u="none" cap="none" strike="noStrike">
                <a:solidFill>
                  <a:srgbClr val="000000"/>
                </a:solidFill>
                <a:latin typeface="Calibri"/>
                <a:ea typeface="Calibri"/>
                <a:cs typeface="Calibri"/>
                <a:sym typeface="Calibri"/>
              </a:rPr>
              <a:t>(π.χ. κατάλογος και σύστημα δανεισμού), </a:t>
            </a:r>
            <a:r>
              <a:rPr b="0" i="0" lang="en-US" sz="1700" u="none" cap="none" strike="noStrike">
                <a:solidFill>
                  <a:schemeClr val="accent6"/>
                </a:solidFill>
                <a:latin typeface="Calibri"/>
                <a:ea typeface="Calibri"/>
                <a:cs typeface="Calibri"/>
                <a:sym typeface="Calibri"/>
              </a:rPr>
              <a:t>η διαδικασία ανάθεσης εργασιών και αξιολόγησης </a:t>
            </a:r>
            <a:r>
              <a:rPr b="0" i="0" lang="en-US" sz="1700" u="none" cap="none" strike="noStrike">
                <a:solidFill>
                  <a:srgbClr val="000000"/>
                </a:solidFill>
                <a:latin typeface="Calibri"/>
                <a:ea typeface="Calibri"/>
                <a:cs typeface="Calibri"/>
                <a:sym typeface="Calibri"/>
              </a:rPr>
              <a:t>(π.χ. υπενθύμιση εργασιών και προθεσμιών) </a:t>
            </a:r>
            <a:r>
              <a:rPr b="0" i="0" lang="en-US" sz="1700" u="none" cap="none" strike="noStrike">
                <a:solidFill>
                  <a:schemeClr val="accent1"/>
                </a:solidFill>
                <a:latin typeface="Calibri"/>
                <a:ea typeface="Calibri"/>
                <a:cs typeface="Calibri"/>
                <a:sym typeface="Calibri"/>
              </a:rPr>
              <a:t>ή η διαδικασία ελέγχου παρουσιών </a:t>
            </a:r>
            <a:r>
              <a:rPr b="0" i="0" lang="en-US" sz="1700" u="none" cap="none" strike="noStrike">
                <a:solidFill>
                  <a:srgbClr val="000000"/>
                </a:solidFill>
                <a:latin typeface="Calibri"/>
                <a:ea typeface="Calibri"/>
                <a:cs typeface="Calibri"/>
                <a:sym typeface="Calibri"/>
              </a:rPr>
              <a:t>(π.χ. καταγραφή παρουσιών σε βάση δεδομένων). Τέτοια πλαίσια αντικατοπτρίζουν τον πραγματικό κόσμο, ζητώντας από τους/τις μαθητές/μαθήτριες να χρησιμοποιήσουν τις γνώσεις και τις δεξιότητές τους για να βελτιώσουν την καθημερινή τους ζωή ως μαθητές/μαθήτριες και νέοι πολίτες.</a:t>
            </a:r>
            <a:endParaRPr b="0" i="0" sz="1700" u="none" cap="none" strike="noStrike">
              <a:solidFill>
                <a:srgbClr val="000000"/>
              </a:solidFill>
              <a:latin typeface="Calibri"/>
              <a:ea typeface="Calibri"/>
              <a:cs typeface="Calibri"/>
              <a:sym typeface="Calibri"/>
            </a:endParaRPr>
          </a:p>
        </p:txBody>
      </p:sp>
      <p:sp>
        <p:nvSpPr>
          <p:cNvPr id="243" name="Google Shape;243;g3725209fdc3_0_587"/>
          <p:cNvSpPr txBox="1"/>
          <p:nvPr/>
        </p:nvSpPr>
        <p:spPr>
          <a:xfrm>
            <a:off x="798600" y="2074500"/>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3725209fdc3_0_59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50" name="Google Shape;250;g3725209fdc3_0_59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g3725209fdc3_0_59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g3725209fdc3_0_59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g3725209fdc3_0_59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g3725209fdc3_0_599"/>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σύνθετες εργασίες (όχι προκαθορισμένα βήματα που πρέπει να ακολουθήσουν οι μαθητές/μαθήτριες), με πραγματική συνάφεια με τον κόσμο, είναι διεπιστημονικές, απαιτούν παραγωγή (όχι αναπαραγωγή), αλλά δεν μπορούν να επιλυθούν επί τόπου (απαιτούν συνεχή έρευνα για ένα χρονικό διάστημα).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100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μαθητές/μαθήτριες αναλαμβάνουν να σχεδιάσουν και να προγραμματίσουν ένα ρομπότ χρησιμοποιώντας μια πλατφόρμα όπως το LEGO WeDo 2.0 ή ένα παρόμοιο κιτ εκπαιδευτικής ρομποτικής για να επιλύσουν ένα πραγματικό περιβαλλοντικό πρόβλημα, όπως η διαλογή ανακυκλώσιμων υλικών. </a:t>
            </a:r>
            <a:r>
              <a:rPr b="0" i="0" lang="en-US" sz="1700" u="none" cap="none" strike="noStrike">
                <a:solidFill>
                  <a:schemeClr val="accent1"/>
                </a:solidFill>
                <a:latin typeface="Calibri"/>
                <a:ea typeface="Calibri"/>
                <a:cs typeface="Calibri"/>
                <a:sym typeface="Calibri"/>
              </a:rPr>
              <a:t>Πρέπει να κατασκευάσουν και να προγραμματίσουν το ρομπότ (π.χ. ένα φορτηγό) για τη διαλογή ανακυκλώσιμων αντικειμένων.</a:t>
            </a:r>
            <a:endParaRPr b="0" i="0" sz="1700" u="none" cap="none" strike="noStrike">
              <a:solidFill>
                <a:schemeClr val="accent1"/>
              </a:solidFill>
              <a:latin typeface="Calibri"/>
              <a:ea typeface="Calibri"/>
              <a:cs typeface="Calibri"/>
              <a:sym typeface="Calibri"/>
            </a:endParaRPr>
          </a:p>
        </p:txBody>
      </p:sp>
      <p:pic>
        <p:nvPicPr>
          <p:cNvPr id="255" name="Google Shape;255;g3725209fdc3_0_599"/>
          <p:cNvPicPr preferRelativeResize="0"/>
          <p:nvPr/>
        </p:nvPicPr>
        <p:blipFill rotWithShape="1">
          <a:blip r:embed="rId3">
            <a:alphaModFix/>
          </a:blip>
          <a:srcRect b="63547" l="22420" r="57622" t="8148"/>
          <a:stretch/>
        </p:blipFill>
        <p:spPr>
          <a:xfrm>
            <a:off x="648225" y="1011575"/>
            <a:ext cx="2200600" cy="2579500"/>
          </a:xfrm>
          <a:prstGeom prst="rect">
            <a:avLst/>
          </a:prstGeom>
          <a:noFill/>
          <a:ln>
            <a:noFill/>
          </a:ln>
        </p:spPr>
      </p:pic>
      <p:sp>
        <p:nvSpPr>
          <p:cNvPr id="256" name="Google Shape;256;g3725209fdc3_0_599"/>
          <p:cNvSpPr txBox="1"/>
          <p:nvPr/>
        </p:nvSpPr>
        <p:spPr>
          <a:xfrm>
            <a:off x="854225" y="2280050"/>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Αυθεντική εργασία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Πολύπλοκες εργασίες για τους/τις μαθητές/μαθήτριες σχετικές με τον πραγματικό κόσμο.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g3725209fdc3_0_6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63" name="Google Shape;263;g3725209fdc3_0_61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g3725209fdc3_0_61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g3725209fdc3_0_61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g3725209fdc3_0_61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g3725209fdc3_0_611"/>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Πρόσβαση στην εμπειρογνωμοσύνη, παρατήρηση του τρόπου σκέψης και εργασίας των ειδικών, παρατήρηση πραγματικών περιστατικών και ευκαιρίες για ανταλλαγή ιστοριών.</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Ένας </a:t>
            </a:r>
            <a:r>
              <a:rPr b="0" i="0" lang="en-US" sz="1700" u="none" cap="none" strike="noStrike">
                <a:solidFill>
                  <a:schemeClr val="accent3"/>
                </a:solidFill>
                <a:latin typeface="Calibri"/>
                <a:ea typeface="Calibri"/>
                <a:cs typeface="Calibri"/>
                <a:sym typeface="Calibri"/>
              </a:rPr>
              <a:t>ειδικός στη ρομποτική </a:t>
            </a:r>
            <a:r>
              <a:rPr b="0" i="0" lang="en-US" sz="1700" u="none" cap="none" strike="noStrike">
                <a:solidFill>
                  <a:srgbClr val="000000"/>
                </a:solidFill>
                <a:latin typeface="Calibri"/>
                <a:ea typeface="Calibri"/>
                <a:cs typeface="Calibri"/>
                <a:sym typeface="Calibri"/>
              </a:rPr>
              <a:t>καλείται να παρουσιάσει πώς μπορούν να προγραμματιστούν τα ρομπότ για την επίλυση περιβαλλοντικών προκλήσεων, όπως η ανακύκλωση. Ο ειδικός μπορεί να δείξει ένα ρομπότ που ταξινομεί διαφορετικά υλικά και να εξηγήσει πώς χρησιμοποιούνται τα δεδομένα για την κατάλληλη ταξινόμηση και διαλογή κάθε αντικειμένου.</a:t>
            </a:r>
            <a:endParaRPr b="0" i="0" sz="1700" u="none" cap="none" strike="noStrike">
              <a:solidFill>
                <a:srgbClr val="000000"/>
              </a:solidFill>
              <a:latin typeface="Calibri"/>
              <a:ea typeface="Calibri"/>
              <a:cs typeface="Calibri"/>
              <a:sym typeface="Calibri"/>
            </a:endParaRPr>
          </a:p>
        </p:txBody>
      </p:sp>
      <p:pic>
        <p:nvPicPr>
          <p:cNvPr id="268" name="Google Shape;268;g3725209fdc3_0_611"/>
          <p:cNvPicPr preferRelativeResize="0"/>
          <p:nvPr/>
        </p:nvPicPr>
        <p:blipFill rotWithShape="1">
          <a:blip r:embed="rId3">
            <a:alphaModFix/>
          </a:blip>
          <a:srcRect b="62521" l="41815" r="38230" t="9175"/>
          <a:stretch/>
        </p:blipFill>
        <p:spPr>
          <a:xfrm>
            <a:off x="648225" y="1106675"/>
            <a:ext cx="2200600" cy="2579500"/>
          </a:xfrm>
          <a:prstGeom prst="rect">
            <a:avLst/>
          </a:prstGeom>
          <a:noFill/>
          <a:ln>
            <a:noFill/>
          </a:ln>
        </p:spPr>
      </p:pic>
      <p:sp>
        <p:nvSpPr>
          <p:cNvPr id="269" name="Google Shape;269;g3725209fdc3_0_611"/>
          <p:cNvSpPr txBox="1"/>
          <p:nvPr/>
        </p:nvSpPr>
        <p:spPr>
          <a:xfrm>
            <a:off x="854225" y="2135400"/>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300" u="none" cap="none" strike="noStrike">
                <a:solidFill>
                  <a:srgbClr val="41C686"/>
                </a:solidFill>
                <a:latin typeface="Arial"/>
                <a:ea typeface="Arial"/>
                <a:cs typeface="Arial"/>
                <a:sym typeface="Arial"/>
              </a:rPr>
              <a:t>Επιδόσεις 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3725209fdc3_0_6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76" name="Google Shape;276;g3725209fdc3_0_62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g3725209fdc3_0_62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g3725209fdc3_0_62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g3725209fdc3_0_62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g3725209fdc3_0_623"/>
          <p:cNvSpPr txBox="1"/>
          <p:nvPr/>
        </p:nvSpPr>
        <p:spPr>
          <a:xfrm>
            <a:off x="3024975" y="9487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Ευκαιρία για ανάληψη διαφόρων ρόλων και εξέταση των πραγμάτων από διαφορετικές οπτικές γωνίες.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μαθητές/μαθήτριες έχουν ως αποστολή να σχεδιάσουν ένα ψηφιακό σύστημα διαχείρισης βιβλιοθήκης που θα βοηθά στη διαχείριση των βιβλίων, των αρχείων των χρηστών και των διαδικασιών δανεισμού και επιστροφής. Το σχολείο έχει </a:t>
            </a:r>
            <a:r>
              <a:rPr b="0" i="0" lang="en-US" sz="1700" u="none" cap="none" strike="noStrike">
                <a:solidFill>
                  <a:schemeClr val="accent1"/>
                </a:solidFill>
                <a:latin typeface="Calibri"/>
                <a:ea typeface="Calibri"/>
                <a:cs typeface="Calibri"/>
                <a:sym typeface="Calibri"/>
              </a:rPr>
              <a:t>πολλούς χρήστες ενός τέτοιου συστήματος</a:t>
            </a:r>
            <a:r>
              <a:rPr b="0" i="0" lang="en-US" sz="1700" u="none" cap="none" strike="noStrike">
                <a:solidFill>
                  <a:srgbClr val="000000"/>
                </a:solidFill>
                <a:latin typeface="Calibri"/>
                <a:ea typeface="Calibri"/>
                <a:cs typeface="Calibri"/>
                <a:sym typeface="Calibri"/>
              </a:rPr>
              <a:t>, καθένας από τους οποίους έχει διαφορετικές ανάγκες. Για παράδειγμα: (α) οι μαθητές/μαθήτριες είναι οι άμεσοι χρήστες που χρειάζονται ένα εύχρηστο περιβάλλον εργασίας για να αναζητούν βιβλία, να επιβεβαιώνουν τη διαθεσιμότητα, να δανείζονται βιβλία και να διαχειρίζονται το ιστορικό δανεισμών τους, (β) οι βιβλιοθηκονόμοι, ως διαχειριστές, πρέπει να καταχωρούν νέα βιβλία, να διαχειρίζονται και να ενημερώνουν τη βάση δεδομένων, να παρακολουθούν τη διαδικασία δανεισμού και επιστροφής (π.χ. να στέλνουν ειδοποιήσεις) και (γ) οι εκπαιδευτικοί πρέπει να βλέπουν ποια βιβλία είναι διαθέσιμα, να δημιουργούν λίστες ανάγνωσης και να προτείνουν βιβλία στους/στις μαθητές/μαθήτριες. </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μαθητές/μαθήτριες πρέπει να προσδιορίσουν αυτές τις ανάγκες μέσω συζητήσεων με τους/τις συμμαθητές/μαθήτριες τους, τους βιβλιοθηκάριους και τους/τις εκπαιδευτικούς τους, πριν δημιουργήσουν το ψηφιακό σύστημα.</a:t>
            </a:r>
            <a:endParaRPr b="0" i="0" sz="1700" u="none" cap="none" strike="noStrike">
              <a:solidFill>
                <a:srgbClr val="000000"/>
              </a:solidFill>
              <a:latin typeface="Calibri"/>
              <a:ea typeface="Calibri"/>
              <a:cs typeface="Calibri"/>
              <a:sym typeface="Calibri"/>
            </a:endParaRPr>
          </a:p>
        </p:txBody>
      </p:sp>
      <p:pic>
        <p:nvPicPr>
          <p:cNvPr id="281" name="Google Shape;281;g3725209fdc3_0_623"/>
          <p:cNvPicPr preferRelativeResize="0"/>
          <p:nvPr/>
        </p:nvPicPr>
        <p:blipFill rotWithShape="1">
          <a:blip r:embed="rId3">
            <a:alphaModFix/>
          </a:blip>
          <a:srcRect b="60927" l="61686" r="18357" t="8494"/>
          <a:stretch/>
        </p:blipFill>
        <p:spPr>
          <a:xfrm>
            <a:off x="648224" y="861025"/>
            <a:ext cx="2200600" cy="2786699"/>
          </a:xfrm>
          <a:prstGeom prst="rect">
            <a:avLst/>
          </a:prstGeom>
          <a:noFill/>
          <a:ln>
            <a:noFill/>
          </a:ln>
        </p:spPr>
      </p:pic>
      <p:sp>
        <p:nvSpPr>
          <p:cNvPr id="282" name="Google Shape;282;g3725209fdc3_0_623"/>
          <p:cNvSpPr txBox="1"/>
          <p:nvPr/>
        </p:nvSpPr>
        <p:spPr>
          <a:xfrm>
            <a:off x="918875" y="20857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προβολής μιας κατάστασης από διάφορες οπτικές γωνίες.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725209fdc3_0_63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89" name="Google Shape;289;g3725209fdc3_0_63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g3725209fdc3_0_63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g3725209fdc3_0_63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3725209fdc3_0_63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3725209fdc3_0_635"/>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Εργασίες που απευθύνονται σε ομάδες, για άτομα που εργάζονται σε ζεύγη ή ομάδες, με στόχο την επιτυχία ολόκληρης της ομάδας.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Για να σχεδιάσουν το σύστημα της ψηφιακής βιβλιοθήκης για το σχολείο τους, οι μαθητές/μαθήτριες χωρίζονται σε </a:t>
            </a:r>
            <a:r>
              <a:rPr b="0" i="0" lang="en-US" sz="1700" u="none" cap="none" strike="noStrike">
                <a:solidFill>
                  <a:schemeClr val="accent1"/>
                </a:solidFill>
                <a:latin typeface="Calibri"/>
                <a:ea typeface="Calibri"/>
                <a:cs typeface="Calibri"/>
                <a:sym typeface="Calibri"/>
              </a:rPr>
              <a:t>ομάδες </a:t>
            </a:r>
            <a:r>
              <a:rPr b="0" i="0" lang="en-US" sz="1700" u="none" cap="none" strike="noStrike">
                <a:solidFill>
                  <a:srgbClr val="000000"/>
                </a:solidFill>
                <a:latin typeface="Calibri"/>
                <a:ea typeface="Calibri"/>
                <a:cs typeface="Calibri"/>
                <a:sym typeface="Calibri"/>
              </a:rPr>
              <a:t>και αναλαμβάνουν διαφορετικούς ρόλους. Για παράδειγμα, μια ομάδα ασχολείται με την κατανόηση των καθηκόντων/εργασιών του βιβλιοθηκονόμου (και, γενικά, του συστήματος πληροφοριών της βιβλιοθήκης), μια άλλη με το σχεδιασμό της διεπαφής (τρεις διεπαφές χρήστη για κάθε διαφορετικό ενδιαφερόμενο μέρος) και μια τρίτη με την εμπειρία χρήστη και τις δοκιμές. Οι μαθητές/μαθήτριες μπορούν επίσης να χωριστούν σε μεγαλύτερες ομάδες, κάθε μία από τις οποίες θα σχεδιάσει το δικό της σύστημα, για να τα συγκρίνουν μεταξύ τους αργότερα.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p:txBody>
      </p:sp>
      <p:pic>
        <p:nvPicPr>
          <p:cNvPr id="294" name="Google Shape;294;g3725209fdc3_0_635"/>
          <p:cNvPicPr preferRelativeResize="0"/>
          <p:nvPr/>
        </p:nvPicPr>
        <p:blipFill rotWithShape="1">
          <a:blip r:embed="rId3">
            <a:alphaModFix/>
          </a:blip>
          <a:srcRect b="34898" l="2319" r="77245" t="36797"/>
          <a:stretch/>
        </p:blipFill>
        <p:spPr>
          <a:xfrm>
            <a:off x="621700" y="905875"/>
            <a:ext cx="2253649" cy="2579525"/>
          </a:xfrm>
          <a:prstGeom prst="rect">
            <a:avLst/>
          </a:prstGeom>
          <a:noFill/>
          <a:ln>
            <a:noFill/>
          </a:ln>
        </p:spPr>
      </p:pic>
      <p:sp>
        <p:nvSpPr>
          <p:cNvPr id="295" name="Google Shape;295;g3725209fdc3_0_635"/>
          <p:cNvSpPr txBox="1"/>
          <p:nvPr/>
        </p:nvSpPr>
        <p:spPr>
          <a:xfrm>
            <a:off x="918875" y="20533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2: Πλαίσιο TINKER - Αρχές αυθεντικής μάθησης και πρακτικός οδηγός</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2.1 Κατανόηση της αυθεντικής μάθησης - από τη θεωρία στην πράξη</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g3725209fdc3_0_6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02" name="Google Shape;302;g3725209fdc3_0_64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g3725209fdc3_0_64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g3725209fdc3_0_64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g3725209fdc3_0_64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g3725209fdc3_0_64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Η ευκαιρία να διατυπώσετε σκέψεις και αποτελέσματα, να παρουσιάσετε δημόσια ένα επιχείρημα και να αποκτήσετε κατανόηση μέσω της κοινωνικής αλληλεπίδρασης.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μαθητές/μαθήτριες πρέπει να παρουσιάσουν το τμήμα του συστήματος διαχείρισης της σχολικής βιβλιοθήκης που έχουν αναλάβει, όπως τη δομή της βάσης δεδομένων ή τη διεπαφή χρήστη, στους/στις συμμαθητές/μαθήτριες και τους/τις εκπαιδευτικούς τους. Για παράδειγμα, η ομάδα που ασχολείται με τη διεπαφή χρήστη πρέπει να </a:t>
            </a:r>
            <a:r>
              <a:rPr b="0" i="0" lang="en-US" sz="1700" u="none" cap="none" strike="noStrike">
                <a:solidFill>
                  <a:schemeClr val="accent1"/>
                </a:solidFill>
                <a:latin typeface="Calibri"/>
                <a:ea typeface="Calibri"/>
                <a:cs typeface="Calibri"/>
                <a:sym typeface="Calibri"/>
              </a:rPr>
              <a:t>εξηγήσει τη λογική</a:t>
            </a:r>
            <a:r>
              <a:rPr b="0" i="0" lang="en-US" sz="1700" u="none" cap="none" strike="noStrike">
                <a:solidFill>
                  <a:srgbClr val="000000"/>
                </a:solidFill>
                <a:latin typeface="Calibri"/>
                <a:ea typeface="Calibri"/>
                <a:cs typeface="Calibri"/>
                <a:sym typeface="Calibri"/>
              </a:rPr>
              <a:t> πίσω από τον σχεδιασμό της διεπαφής με βάση τις διαφορετικές ανάγκες των χρηστών. Οι μαθητές/μαθήτριες παρουσιάζουν τη δουλειά τους χρησιμοποιώντας διαγράμματα και επιδείξεις.</a:t>
            </a:r>
            <a:endParaRPr b="0" i="0" sz="1700" u="none" cap="none" strike="noStrike">
              <a:solidFill>
                <a:srgbClr val="000000"/>
              </a:solidFill>
              <a:latin typeface="Calibri"/>
              <a:ea typeface="Calibri"/>
              <a:cs typeface="Calibri"/>
              <a:sym typeface="Calibri"/>
            </a:endParaRPr>
          </a:p>
        </p:txBody>
      </p:sp>
      <p:pic>
        <p:nvPicPr>
          <p:cNvPr id="307" name="Google Shape;307;g3725209fdc3_0_647"/>
          <p:cNvPicPr preferRelativeResize="0"/>
          <p:nvPr/>
        </p:nvPicPr>
        <p:blipFill rotWithShape="1">
          <a:blip r:embed="rId3">
            <a:alphaModFix/>
          </a:blip>
          <a:srcRect b="34898" l="22096" r="58177" t="36797"/>
          <a:stretch/>
        </p:blipFill>
        <p:spPr>
          <a:xfrm>
            <a:off x="660775" y="1044950"/>
            <a:ext cx="2175499" cy="2579525"/>
          </a:xfrm>
          <a:prstGeom prst="rect">
            <a:avLst/>
          </a:prstGeom>
          <a:noFill/>
          <a:ln>
            <a:noFill/>
          </a:ln>
        </p:spPr>
      </p:pic>
      <p:sp>
        <p:nvSpPr>
          <p:cNvPr id="308" name="Google Shape;308;g3725209fdc3_0_647"/>
          <p:cNvSpPr txBox="1"/>
          <p:nvPr/>
        </p:nvSpPr>
        <p:spPr>
          <a:xfrm>
            <a:off x="883025" y="1984450"/>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g3725209fdc3_0_6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15" name="Google Shape;315;g3725209fdc3_0_65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g3725209fdc3_0_65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g3725209fdc3_0_65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g3725209fdc3_0_65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g3725209fdc3_0_659"/>
          <p:cNvSpPr txBox="1"/>
          <p:nvPr/>
        </p:nvSpPr>
        <p:spPr>
          <a:xfrm>
            <a:off x="3024975" y="1055350"/>
            <a:ext cx="8670900" cy="534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Η ευκαιρία να σκεφτείτε, να αναστοχαστείτε και να συζητήσετε τις επιλογές σας είτε κατά τη διάρκεια της δράσης (ενώ κάνετε τις επιλογές) είτε μετά τη δράση (μετά τη λήψη της απόφασης) – ο αναστοχασμός είναι επίσης μια κοινωνική διαδικασία.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600" u="none" cap="none" strike="noStrike">
                <a:solidFill>
                  <a:srgbClr val="000000"/>
                </a:solidFill>
                <a:latin typeface="Calibri"/>
                <a:ea typeface="Calibri"/>
                <a:cs typeface="Calibri"/>
                <a:sym typeface="Calibri"/>
              </a:rPr>
              <a:t>Καθ' όλη τη διάρκεια της ανάπτυξης του συστήματος διαχείρισης της σχολικής βιβλιοθήκης, οι μαθητές/μαθήτριες κρατούν </a:t>
            </a:r>
            <a:r>
              <a:rPr b="0" i="0" lang="en-US" sz="1600" u="none" cap="none" strike="noStrike">
                <a:solidFill>
                  <a:schemeClr val="accent1"/>
                </a:solidFill>
                <a:latin typeface="Calibri"/>
                <a:ea typeface="Calibri"/>
                <a:cs typeface="Calibri"/>
                <a:sym typeface="Calibri"/>
              </a:rPr>
              <a:t>ημερολόγια αναστοχασμού</a:t>
            </a:r>
            <a:r>
              <a:rPr b="0" i="0" lang="en-US" sz="1600" u="none" cap="none" strike="noStrike">
                <a:solidFill>
                  <a:srgbClr val="000000"/>
                </a:solidFill>
                <a:latin typeface="Calibri"/>
                <a:ea typeface="Calibri"/>
                <a:cs typeface="Calibri"/>
                <a:sym typeface="Calibri"/>
              </a:rPr>
              <a:t>, γράφοντας για τις προκλήσεις που αντιμετώπισαν και τον τρόπο με τον οποίο τις αντιμετώπισαν, τις ανησυχίες που είχαν, τις αποφάσεις που πήραν και τον τρόπο με τον οποίο έλυσαν απρόβλεπτα προβλήματα. Για παράδειγμα, μπορεί να γράψουν ποια πεδία δεδομένων συμπεριέλαβαν για να εξισορροπήσουν την πολυπλοκότητα με τη χρηστικότητα. Κατά τη διάρκεια της εργασίας, ο/η εκπαιδευτικός θέτει </a:t>
            </a:r>
            <a:r>
              <a:rPr b="0" i="0" lang="en-US" sz="1600" u="none" cap="none" strike="noStrike">
                <a:solidFill>
                  <a:schemeClr val="accent1"/>
                </a:solidFill>
                <a:latin typeface="Calibri"/>
                <a:ea typeface="Calibri"/>
                <a:cs typeface="Calibri"/>
                <a:sym typeface="Calibri"/>
              </a:rPr>
              <a:t>επιπλέον ερωτήσεις αναστοχασμού</a:t>
            </a:r>
            <a:r>
              <a:rPr b="0" i="0" lang="en-US" sz="1600" u="none" cap="none" strike="noStrike">
                <a:solidFill>
                  <a:srgbClr val="000000"/>
                </a:solidFill>
                <a:latin typeface="Calibri"/>
                <a:ea typeface="Calibri"/>
                <a:cs typeface="Calibri"/>
                <a:sym typeface="Calibri"/>
              </a:rPr>
              <a:t> για να αναδείξει τον τρόπο σκέψης τους και να τους ωθήσει να προχωρήσουν, βρίσκοντας τις λύσεις τους, όταν προκύπτουν προκλήσεις. Οι μαθητές/μαθήτριες γράφουν μια έκθεση στο τέλος του έργου, αναστοχάζοντας ολόκληρη την εμπειρία (π.χ. αποτελεσματικότητα ή τι θα μπορούσε να βελτιωθεί, συνεργασία με τους/τις συμμαθητές/μαθήτριες τους).</a:t>
            </a:r>
            <a:endParaRPr b="0" i="0" sz="1600" u="none" cap="none" strike="noStrike">
              <a:solidFill>
                <a:srgbClr val="000000"/>
              </a:solidFill>
              <a:latin typeface="Calibri"/>
              <a:ea typeface="Calibri"/>
              <a:cs typeface="Calibri"/>
              <a:sym typeface="Calibri"/>
            </a:endParaRPr>
          </a:p>
        </p:txBody>
      </p:sp>
      <p:pic>
        <p:nvPicPr>
          <p:cNvPr id="320" name="Google Shape;320;g3725209fdc3_0_659"/>
          <p:cNvPicPr preferRelativeResize="0"/>
          <p:nvPr/>
        </p:nvPicPr>
        <p:blipFill rotWithShape="1">
          <a:blip r:embed="rId3">
            <a:alphaModFix/>
          </a:blip>
          <a:srcRect b="34898" l="42100" r="38642" t="36797"/>
          <a:stretch/>
        </p:blipFill>
        <p:spPr>
          <a:xfrm>
            <a:off x="686675" y="951675"/>
            <a:ext cx="2123700" cy="2579525"/>
          </a:xfrm>
          <a:prstGeom prst="rect">
            <a:avLst/>
          </a:prstGeom>
          <a:noFill/>
          <a:ln>
            <a:noFill/>
          </a:ln>
        </p:spPr>
      </p:pic>
      <p:sp>
        <p:nvSpPr>
          <p:cNvPr id="321" name="Google Shape;321;g3725209fdc3_0_659"/>
          <p:cNvSpPr txBox="1"/>
          <p:nvPr/>
        </p:nvSpPr>
        <p:spPr>
          <a:xfrm>
            <a:off x="854225" y="2136625"/>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3725209fdc3_0_6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28" name="Google Shape;328;g3725209fdc3_0_67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g3725209fdc3_0_67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g3725209fdc3_0_67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g3725209fdc3_0_67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g3725209fdc3_0_671"/>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Βοήθεια και καθοδήγηση, συμβουλές που ενεργοποιούν τη μεταγνώση.</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 Στην αρχή, ο/η εκπαιδευτικός δίνει ένα παράδειγμα μιας μικρής βάσης δεδομένων βιβλίων και εξηγεί πώς να οργανώσουν τις πληροφορίες σε πεδία (όπως τίτλος, συγγραφέας και είδος). Στη συνέχεια, οι μαθητές/μαθήτριες αρχίζουν να δημιουργούν τη δική τους έκδοση, επεξεργάζοντας το δεδομένο παράδειγμα ώστε να ταιριάζει στις ανάγκες της σχολικής βιβλιοθήκης. Τους δίνονται επίσης δομημένα πρότυπα με ερωτήσεις σχετικά με βασικά ζητήματα που πρέπει να λάβουν υπόψη (π.χ. «Τι είδους δεδομένα θα πρέπει να παρακολουθούμε;», «Πώς θα αλληλεπιδρούν οι χρήστες με τη βάση δεδομένων;», «Τι πρέπει να βλέπουν οι χρήστες;»). Ο/Η εκπαιδευτικός μπορεί επίσης να βοηθήσει τους/τις μαθητές/μαθήτριες να προσθέσουν τις βασικές λειτουργίες στο σύστημα (π.χ. προσθήκη βιβλίων κ.λπ.). Καθώς οι μαθητές/μαθήτριες γίνονται πιο εξοικειωμένοι/ες, </a:t>
            </a:r>
            <a:r>
              <a:rPr b="0" i="0" lang="en-US" sz="1700" u="none" cap="none" strike="noStrike">
                <a:solidFill>
                  <a:schemeClr val="accent1"/>
                </a:solidFill>
                <a:latin typeface="Calibri"/>
                <a:ea typeface="Calibri"/>
                <a:cs typeface="Calibri"/>
                <a:sym typeface="Calibri"/>
              </a:rPr>
              <a:t>η βοήθεια σταδιακά αφαιρείται.</a:t>
            </a:r>
            <a:endParaRPr b="0" i="0" sz="1700" u="none" cap="none" strike="noStrike">
              <a:solidFill>
                <a:schemeClr val="accent1"/>
              </a:solidFill>
              <a:latin typeface="Calibri"/>
              <a:ea typeface="Calibri"/>
              <a:cs typeface="Calibri"/>
              <a:sym typeface="Calibri"/>
            </a:endParaRPr>
          </a:p>
        </p:txBody>
      </p:sp>
      <p:pic>
        <p:nvPicPr>
          <p:cNvPr id="333" name="Google Shape;333;g3725209fdc3_0_671"/>
          <p:cNvPicPr preferRelativeResize="0"/>
          <p:nvPr/>
        </p:nvPicPr>
        <p:blipFill rotWithShape="1">
          <a:blip r:embed="rId3">
            <a:alphaModFix/>
          </a:blip>
          <a:srcRect b="34635" l="61264" r="18631" t="38880"/>
          <a:stretch/>
        </p:blipFill>
        <p:spPr>
          <a:xfrm>
            <a:off x="640050" y="985075"/>
            <a:ext cx="2216949" cy="2413776"/>
          </a:xfrm>
          <a:prstGeom prst="rect">
            <a:avLst/>
          </a:prstGeom>
          <a:noFill/>
          <a:ln>
            <a:noFill/>
          </a:ln>
        </p:spPr>
      </p:pic>
      <p:sp>
        <p:nvSpPr>
          <p:cNvPr id="334" name="Google Shape;334;g3725209fdc3_0_671"/>
          <p:cNvSpPr txBox="1"/>
          <p:nvPr/>
        </p:nvSpPr>
        <p:spPr>
          <a:xfrm>
            <a:off x="815825" y="195320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200" u="none" cap="none" strike="noStrike">
                <a:solidFill>
                  <a:srgbClr val="DF5FAE"/>
                </a:solidFill>
                <a:latin typeface="Arial"/>
                <a:ea typeface="Arial"/>
                <a:cs typeface="Arial"/>
                <a:sym typeface="Aria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3725209fdc3_0_68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41" name="Google Shape;341;g3725209fdc3_0_68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3725209fdc3_0_68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g3725209fdc3_0_68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g3725209fdc3_0_68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g3725209fdc3_0_683"/>
          <p:cNvSpPr txBox="1"/>
          <p:nvPr/>
        </p:nvSpPr>
        <p:spPr>
          <a:xfrm>
            <a:off x="3104875" y="857900"/>
            <a:ext cx="8670900" cy="529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Ενσωματώνονται διαφορετικοί τύποι αξιολόγησης, που κυμαίνονται από την αξιολόγηση βάσει δεξιοτήτων έως την αξιολόγηση βάσει επιδόσεων, αντί για μια ξεχωριστή λειτουργία όπου οι μαθητές/μαθήτριες χρησιμοποιούν ένα ευρύ φάσμα δεξιοτήτων, επιδεικνύοντας επιδόσεις ή έργα που αξιολογούνται με τα κατάλληλα κριτήρια (σε συνάρτηση με την εργασία).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μαθητές/μαθήτριες αξιολογούνται με βάση τη διαδικασία και το αποτέλεσμα. Συγκεκριμένα, αξιολογούνται με βάση το πόσο λειτουργικό είναι το τελικό σύστημα (π.χ. αποτελεσματικότητα, ποιότητα διεπαφής χρήστη) και το πώς συνεργάστηκαν για να επιτύχουν αυτόν τον στόχο. Ζητείται από τους/τις μαθητές/μαθήτριες να δοκιμάσουν το σύστημα με μια ομάδα τελικών χρηστών, ενώ παράλληλα προετοιμάζουν ένα εγχειρίδιο για αυτούς σχετικά με τον τρόπο χρήσης και διαχείρισης του συστήματος. Αυτό το εγχειρίδιο αποτελεί τεκμηρίωση ολόκληρης της διαδικασίας. Έτσι, δείχνει αν κατανοούν το σύστημα και μπορούν να επικοινωνήσουν εύκολα τεχνικές πληροφορίες σε μη τεχνικούς χρήστες (π.χ. βιβλιοθηκονόμους, συμμαθητές/μαθήτριες και εκπαιδευτικοί). Στο πλαίσιο της τελικής επίδειξης, ενδέχεται να προκύψουν απρόσμενα προβλήματα που θα πρέπει να επιλύσουν, αξιολογώντας την κατανόησή τους για τις έννοιες. Μπορούν να παρουσιάσουν τα πρωτότυπα τους σε ένα ακροατήριο ή σε μια διευθύνουσα επιτροπή εμπειρογνωμόνων, όπως περιγράφεται στο σημείο «επιδόσεις εμπειρογνωμόνων».</a:t>
            </a:r>
            <a:endParaRPr b="0" i="0" sz="1700" u="none" cap="none" strike="noStrike">
              <a:solidFill>
                <a:srgbClr val="000000"/>
              </a:solidFill>
              <a:latin typeface="Calibri"/>
              <a:ea typeface="Calibri"/>
              <a:cs typeface="Calibri"/>
              <a:sym typeface="Calibri"/>
            </a:endParaRPr>
          </a:p>
        </p:txBody>
      </p:sp>
      <p:pic>
        <p:nvPicPr>
          <p:cNvPr id="346" name="Google Shape;346;g3725209fdc3_0_683"/>
          <p:cNvPicPr preferRelativeResize="0"/>
          <p:nvPr/>
        </p:nvPicPr>
        <p:blipFill rotWithShape="1">
          <a:blip r:embed="rId3">
            <a:alphaModFix/>
          </a:blip>
          <a:srcRect b="606" l="1248" r="74646" t="64349"/>
          <a:stretch/>
        </p:blipFill>
        <p:spPr>
          <a:xfrm>
            <a:off x="387426" y="948700"/>
            <a:ext cx="2477575" cy="2976825"/>
          </a:xfrm>
          <a:prstGeom prst="rect">
            <a:avLst/>
          </a:prstGeom>
          <a:noFill/>
          <a:ln>
            <a:noFill/>
          </a:ln>
        </p:spPr>
      </p:pic>
      <p:sp>
        <p:nvSpPr>
          <p:cNvPr id="347" name="Google Shape;347;g3725209fdc3_0_683"/>
          <p:cNvSpPr txBox="1"/>
          <p:nvPr/>
        </p:nvSpPr>
        <p:spPr>
          <a:xfrm>
            <a:off x="763750" y="201695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3725209fdc3_0_71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Πρωτοβάθμια σε δευτεροβάθμια: σημαντικές εκτιμήσεις</a:t>
            </a:r>
            <a:endParaRPr/>
          </a:p>
        </p:txBody>
      </p:sp>
      <p:sp>
        <p:nvSpPr>
          <p:cNvPr id="354" name="Google Shape;354;g3725209fdc3_0_718"/>
          <p:cNvSpPr txBox="1"/>
          <p:nvPr>
            <p:ph idx="1" type="body"/>
          </p:nvPr>
        </p:nvSpPr>
        <p:spPr>
          <a:xfrm>
            <a:off x="97971" y="98789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u="sng"/>
              <a:t>Αυθεντικές εργασίες και δραστηριότητες:</a:t>
            </a:r>
            <a:endParaRPr b="1" u="sng"/>
          </a:p>
          <a:p>
            <a:pPr indent="-368300" lvl="0" marL="457200" marR="0" rtl="0" algn="l">
              <a:lnSpc>
                <a:spcPct val="200000"/>
              </a:lnSpc>
              <a:spcBef>
                <a:spcPts val="0"/>
              </a:spcBef>
              <a:spcAft>
                <a:spcPts val="0"/>
              </a:spcAft>
              <a:buSzPts val="2200"/>
              <a:buChar char="•"/>
            </a:pPr>
            <a:r>
              <a:rPr lang="en-US"/>
              <a:t>Πρωτοβάθμια: Δραστηριότητες βασισμένες στην ανακάλυψη με κάποια δομή.</a:t>
            </a:r>
            <a:endParaRPr/>
          </a:p>
          <a:p>
            <a:pPr indent="-368300" lvl="0" marL="457200" marR="0" rtl="0" algn="l">
              <a:lnSpc>
                <a:spcPct val="200000"/>
              </a:lnSpc>
              <a:spcBef>
                <a:spcPts val="0"/>
              </a:spcBef>
              <a:spcAft>
                <a:spcPts val="0"/>
              </a:spcAft>
              <a:buSzPts val="2200"/>
              <a:buChar char="•"/>
            </a:pPr>
            <a:r>
              <a:rPr lang="en-US"/>
              <a:t>Δευτεροβάθμια: Πιο σύνθετες εργασίες που απαιτούν βαθύτερη επίλυση προβλημάτων και κριτική σκέψη (π.χ. πληροφορική).</a:t>
            </a:r>
            <a:endParaRPr/>
          </a:p>
          <a:p>
            <a:pPr indent="-203200" lvl="0" marL="571500" marR="0" rtl="0" algn="l">
              <a:lnSpc>
                <a:spcPct val="200000"/>
              </a:lnSpc>
              <a:spcBef>
                <a:spcPts val="1000"/>
              </a:spcBef>
              <a:spcAft>
                <a:spcPts val="0"/>
              </a:spcAft>
              <a:buClr>
                <a:schemeClr val="accent4"/>
              </a:buClr>
              <a:buSzPts val="2200"/>
              <a:buFont typeface="Arial"/>
              <a:buNone/>
            </a:pPr>
            <a:r>
              <a:rPr b="1" lang="en-US" u="sng"/>
              <a:t>Σκαλωσιές:</a:t>
            </a:r>
            <a:endParaRPr b="1" u="sng"/>
          </a:p>
          <a:p>
            <a:pPr indent="-368300" lvl="0" marL="457200" marR="0" rtl="0" algn="l">
              <a:lnSpc>
                <a:spcPct val="200000"/>
              </a:lnSpc>
              <a:spcBef>
                <a:spcPts val="0"/>
              </a:spcBef>
              <a:spcAft>
                <a:spcPts val="0"/>
              </a:spcAft>
              <a:buSzPts val="2200"/>
              <a:buChar char="•"/>
            </a:pPr>
            <a:r>
              <a:rPr lang="en-US"/>
              <a:t>Πρωτοβάθμια: Σημαντική υποστήριξη του/της εκπαιδευτικού στη μάθηση.</a:t>
            </a:r>
            <a:endParaRPr/>
          </a:p>
          <a:p>
            <a:pPr indent="-368300" lvl="0" marL="457200" marR="0" rtl="0" algn="l">
              <a:lnSpc>
                <a:spcPct val="200000"/>
              </a:lnSpc>
              <a:spcBef>
                <a:spcPts val="0"/>
              </a:spcBef>
              <a:spcAft>
                <a:spcPts val="0"/>
              </a:spcAft>
              <a:buSzPts val="2200"/>
              <a:buChar char="•"/>
            </a:pPr>
            <a:r>
              <a:rPr lang="en-US"/>
              <a:t>Δευτεροβάθμια: Οι μαθητές/μαθήτριες γίνονται πιο ανεξάρτητοι και καταπιάνονται με αφηρημένα και ειδικά θέματα κάθε γνωστικού αντικειμένου.</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id="359" name="Google Shape;359;p25" title="still-life-red-thread-connection.jpg"/>
          <p:cNvPicPr preferRelativeResize="0"/>
          <p:nvPr/>
        </p:nvPicPr>
        <p:blipFill rotWithShape="1">
          <a:blip r:embed="rId3">
            <a:alphaModFix amt="24000"/>
          </a:blip>
          <a:srcRect b="0" l="0" r="0" t="27096"/>
          <a:stretch/>
        </p:blipFill>
        <p:spPr>
          <a:xfrm>
            <a:off x="-119837" y="809212"/>
            <a:ext cx="12412282" cy="6048788"/>
          </a:xfrm>
          <a:prstGeom prst="rect">
            <a:avLst/>
          </a:prstGeom>
          <a:noFill/>
          <a:ln>
            <a:noFill/>
          </a:ln>
        </p:spPr>
      </p:pic>
      <p:sp>
        <p:nvSpPr>
          <p:cNvPr id="360" name="Google Shape;360;p2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5: Αυθεντική μάθηση στην πληροφορική</a:t>
            </a:r>
            <a:endParaRPr/>
          </a:p>
        </p:txBody>
      </p:sp>
      <p:sp>
        <p:nvSpPr>
          <p:cNvPr id="361" name="Google Shape;361;p2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sz="2500" u="sng"/>
              <a:t>Σενάριο</a:t>
            </a:r>
            <a:r>
              <a:rPr lang="en-US" sz="2500"/>
              <a:t>: </a:t>
            </a:r>
            <a:endParaRPr sz="2500"/>
          </a:p>
          <a:p>
            <a:pPr indent="0" lvl="0" marL="285750" marR="0" rtl="0" algn="l">
              <a:lnSpc>
                <a:spcPct val="200000"/>
              </a:lnSpc>
              <a:spcBef>
                <a:spcPts val="1000"/>
              </a:spcBef>
              <a:spcAft>
                <a:spcPts val="0"/>
              </a:spcAft>
              <a:buClr>
                <a:schemeClr val="accent4"/>
              </a:buClr>
              <a:buSzPts val="2200"/>
              <a:buFont typeface="Arial"/>
              <a:buNone/>
            </a:pPr>
            <a:r>
              <a:rPr lang="en-US" sz="2000"/>
              <a:t>σε μικρές ομάδες, θα δημιουργήσετε ένα </a:t>
            </a:r>
            <a:r>
              <a:rPr b="1" lang="en-US" sz="2000"/>
              <a:t>αυθεντικό πλαίσιο </a:t>
            </a:r>
            <a:r>
              <a:rPr lang="en-US" sz="2000"/>
              <a:t>για να μάθουν οι μαθητές/μαθήτριες για </a:t>
            </a:r>
            <a:r>
              <a:rPr b="1" i="1" lang="en-US" sz="2000"/>
              <a:t>απλούς αλγορίθμους</a:t>
            </a:r>
            <a:r>
              <a:rPr lang="en-US" sz="2000"/>
              <a:t>. Οι μαθητές/μαθήτριες μπορούν να χρησιμοποιήσουν μία από τις παρακάτω προτροπές για ιδέες: </a:t>
            </a:r>
            <a:endParaRPr sz="2000"/>
          </a:p>
          <a:p>
            <a:pPr indent="-127000" lvl="0" marL="1200150" marR="0" rtl="0" algn="l">
              <a:lnSpc>
                <a:spcPct val="200000"/>
              </a:lnSpc>
              <a:spcBef>
                <a:spcPts val="1000"/>
              </a:spcBef>
              <a:spcAft>
                <a:spcPts val="0"/>
              </a:spcAft>
              <a:buSzPts val="2000"/>
              <a:buFont typeface="Calibri"/>
              <a:buAutoNum type="arabicPeriod"/>
            </a:pPr>
            <a:r>
              <a:rPr lang="en-US" sz="2000"/>
              <a:t> Εύρεση του μεγαλύτερου αριθμού</a:t>
            </a:r>
            <a:endParaRPr sz="2000"/>
          </a:p>
          <a:p>
            <a:pPr indent="-127000" lvl="0" marL="1200150" marR="0" rtl="0" algn="l">
              <a:lnSpc>
                <a:spcPct val="200000"/>
              </a:lnSpc>
              <a:spcBef>
                <a:spcPts val="0"/>
              </a:spcBef>
              <a:spcAft>
                <a:spcPts val="0"/>
              </a:spcAft>
              <a:buSzPts val="2000"/>
              <a:buFont typeface="Calibri"/>
              <a:buAutoNum type="arabicPeriod"/>
            </a:pPr>
            <a:r>
              <a:rPr lang="en-US" sz="2000"/>
              <a:t> Μετρώντας πόσες φορές εμφανίζεται ένας αριθμός</a:t>
            </a:r>
            <a:endParaRPr sz="2000"/>
          </a:p>
          <a:p>
            <a:pPr indent="-127000" lvl="0" marL="1200150" marR="0" rtl="0" algn="l">
              <a:lnSpc>
                <a:spcPct val="200000"/>
              </a:lnSpc>
              <a:spcBef>
                <a:spcPts val="0"/>
              </a:spcBef>
              <a:spcAft>
                <a:spcPts val="0"/>
              </a:spcAft>
              <a:buSzPts val="2000"/>
              <a:buFont typeface="Calibri"/>
              <a:buAutoNum type="arabicPeriod"/>
            </a:pPr>
            <a:r>
              <a:rPr lang="en-US" sz="2000"/>
              <a:t> Αντιστροφή μιας λίστας</a:t>
            </a:r>
            <a:endParaRPr sz="2000"/>
          </a:p>
          <a:p>
            <a:pPr indent="-127000" lvl="0" marL="1200150" marR="0" rtl="0" algn="l">
              <a:lnSpc>
                <a:spcPct val="200000"/>
              </a:lnSpc>
              <a:spcBef>
                <a:spcPts val="0"/>
              </a:spcBef>
              <a:spcAft>
                <a:spcPts val="0"/>
              </a:spcAft>
              <a:buSzPts val="2000"/>
              <a:buFont typeface="Calibri"/>
              <a:buAutoNum type="arabicPeriod"/>
            </a:pPr>
            <a:r>
              <a:rPr lang="en-US" sz="2000"/>
              <a:t> Έλεγχος αν ένας αριθμός είναι ζυγός ή περιττός</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26"/>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367" name="Google Shape;367;p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6: Ανασκόπηση και προβληματισμός</a:t>
            </a:r>
            <a:endParaRPr/>
          </a:p>
        </p:txBody>
      </p:sp>
      <p:sp>
        <p:nvSpPr>
          <p:cNvPr id="368" name="Google Shape;368;p26"/>
          <p:cNvSpPr txBox="1"/>
          <p:nvPr>
            <p:ph idx="1" type="body"/>
          </p:nvPr>
        </p:nvSpPr>
        <p:spPr>
          <a:xfrm>
            <a:off x="247496" y="1865368"/>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SzPts val="2500"/>
              <a:buAutoNum type="arabicPeriod"/>
            </a:pPr>
            <a:r>
              <a:rPr lang="en-US" sz="2500"/>
              <a:t>Σήμερα έμαθα για _________. ( Διευκρινίστε τον ορισμό της αυθεντικής μάθησης και τα 9 στοιχεία, καθώς και άλλες γνώσεις που αποκτήσατε).</a:t>
            </a:r>
            <a:endParaRPr sz="2500"/>
          </a:p>
          <a:p>
            <a:pPr indent="-387350" lvl="0" marL="457200" marR="0" rtl="0" algn="l">
              <a:lnSpc>
                <a:spcPct val="200000"/>
              </a:lnSpc>
              <a:spcBef>
                <a:spcPts val="0"/>
              </a:spcBef>
              <a:spcAft>
                <a:spcPts val="0"/>
              </a:spcAft>
              <a:buSzPts val="2500"/>
              <a:buAutoNum type="arabicPeriod"/>
            </a:pPr>
            <a:r>
              <a:rPr lang="en-US" sz="2500"/>
              <a:t>Αφού έμαθα για _____, προβληματίζομαι για τις δικές μου πρακτικές _____.</a:t>
            </a:r>
            <a:endParaRPr sz="2500"/>
          </a:p>
          <a:p>
            <a:pPr indent="-387350" lvl="0" marL="457200" marR="0" rtl="0" algn="l">
              <a:lnSpc>
                <a:spcPct val="200000"/>
              </a:lnSpc>
              <a:spcBef>
                <a:spcPts val="0"/>
              </a:spcBef>
              <a:spcAft>
                <a:spcPts val="0"/>
              </a:spcAft>
              <a:buSzPts val="2500"/>
              <a:buAutoNum type="arabicPeriod"/>
            </a:pPr>
            <a:r>
              <a:rPr lang="en-US" sz="2500"/>
              <a:t>Εξακολουθώ να είμαι περίεργος/περίεργη για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g3725209fdc3_0_7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Κατ' οίκον εργασία/πρόσθετες εργασίες</a:t>
            </a:r>
            <a:endParaRPr/>
          </a:p>
        </p:txBody>
      </p:sp>
      <p:sp>
        <p:nvSpPr>
          <p:cNvPr id="374" name="Google Shape;374;g3725209fdc3_0_777"/>
          <p:cNvSpPr txBox="1"/>
          <p:nvPr>
            <p:ph idx="1" type="body"/>
          </p:nvPr>
        </p:nvSpPr>
        <p:spPr>
          <a:xfrm>
            <a:off x="256425" y="1357050"/>
            <a:ext cx="8093100" cy="5870100"/>
          </a:xfrm>
          <a:prstGeom prst="rect">
            <a:avLst/>
          </a:prstGeom>
          <a:noFill/>
          <a:ln>
            <a:noFill/>
          </a:ln>
        </p:spPr>
        <p:txBody>
          <a:bodyPr anchorCtr="0" anchor="t" bIns="45700" lIns="91425" spcFirstLastPara="1" rIns="91425" wrap="square" tIns="45700">
            <a:noAutofit/>
          </a:bodyPr>
          <a:lstStyle/>
          <a:p>
            <a:pPr indent="0" lvl="0" marL="514350" rtl="0" algn="just">
              <a:lnSpc>
                <a:spcPct val="200000"/>
              </a:lnSpc>
              <a:spcBef>
                <a:spcPts val="1000"/>
              </a:spcBef>
              <a:spcAft>
                <a:spcPts val="0"/>
              </a:spcAft>
              <a:buSzPts val="2200"/>
              <a:buFont typeface="Arial"/>
              <a:buNone/>
            </a:pPr>
            <a:r>
              <a:rPr lang="en-US"/>
              <a:t>Κατά την προεργασία για την επόμενη ενότητα, σκεφτείτε μια </a:t>
            </a:r>
            <a:r>
              <a:rPr b="1" lang="en-US"/>
              <a:t>έννοια/θέμα/τομέα ή δεξιότητα</a:t>
            </a:r>
            <a:r>
              <a:rPr lang="en-US"/>
              <a:t> που θα θέλατε να διδάξετε στο εγγύς μέλλον.</a:t>
            </a:r>
            <a:endParaRPr/>
          </a:p>
          <a:p>
            <a:pPr indent="0" lvl="0" marL="514350" rtl="0" algn="just">
              <a:lnSpc>
                <a:spcPct val="200000"/>
              </a:lnSpc>
              <a:spcBef>
                <a:spcPts val="1000"/>
              </a:spcBef>
              <a:spcAft>
                <a:spcPts val="0"/>
              </a:spcAft>
              <a:buSzPts val="2200"/>
              <a:buFont typeface="Arial"/>
              <a:buNone/>
            </a:pPr>
            <a:r>
              <a:rPr lang="en-US"/>
              <a:t>Θα ήταν πολύ χρήσιμο να εργαστείτε επίσης πάνω σε ορισμένους </a:t>
            </a:r>
            <a:r>
              <a:rPr b="1" i="1" lang="en-US">
                <a:solidFill>
                  <a:schemeClr val="accent1"/>
                </a:solidFill>
              </a:rPr>
              <a:t>μαθησιακούς στόχους</a:t>
            </a:r>
            <a:r>
              <a:rPr lang="en-US"/>
              <a:t> που θα συνοδεύουν την έννοια/το θέμα/τον τομέα ή τη δεξιότητα που θέλετε να διδάξετε.</a:t>
            </a:r>
            <a:endParaRPr/>
          </a:p>
        </p:txBody>
      </p:sp>
      <p:pic>
        <p:nvPicPr>
          <p:cNvPr id="375" name="Google Shape;375;g3725209fdc3_0_777" title="2808343.jpg"/>
          <p:cNvPicPr preferRelativeResize="0"/>
          <p:nvPr/>
        </p:nvPicPr>
        <p:blipFill rotWithShape="1">
          <a:blip r:embed="rId3">
            <a:alphaModFix/>
          </a:blip>
          <a:srcRect b="0" l="0" r="0" t="0"/>
          <a:stretch/>
        </p:blipFill>
        <p:spPr>
          <a:xfrm>
            <a:off x="8414149" y="1808517"/>
            <a:ext cx="3628325" cy="3628325"/>
          </a:xfrm>
          <a:prstGeom prst="rect">
            <a:avLst/>
          </a:prstGeom>
          <a:noFill/>
          <a:ln>
            <a:noFill/>
          </a:ln>
        </p:spPr>
      </p:pic>
      <p:sp>
        <p:nvSpPr>
          <p:cNvPr id="376" name="Google Shape;376;g3725209fdc3_0_777"/>
          <p:cNvSpPr txBox="1"/>
          <p:nvPr/>
        </p:nvSpPr>
        <p:spPr>
          <a:xfrm>
            <a:off x="9049825" y="5140675"/>
            <a:ext cx="2688900" cy="440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Φτιαγμένο από:</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Πρόσθετοι πόροι</a:t>
            </a:r>
            <a:endParaRPr/>
          </a:p>
        </p:txBody>
      </p:sp>
      <p:sp>
        <p:nvSpPr>
          <p:cNvPr id="382" name="Google Shape;382;p2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150000"/>
              </a:lnSpc>
              <a:spcBef>
                <a:spcPts val="1000"/>
              </a:spcBef>
              <a:spcAft>
                <a:spcPts val="0"/>
              </a:spcAft>
              <a:buClr>
                <a:schemeClr val="accent4"/>
              </a:buClr>
              <a:buSzPts val="2200"/>
              <a:buFont typeface="Arial"/>
              <a:buNone/>
            </a:pPr>
            <a:r>
              <a:rPr lang="en-US"/>
              <a:t>Πανεπιστήμιο του New Hampshire: Χέιμπαρ: Εργαστήριο Διδασκαλίας και Μάθησης (Teaching and Learning Lab)</a:t>
            </a:r>
            <a:endParaRPr/>
          </a:p>
          <a:p>
            <a:pPr indent="-203200" lvl="0" marL="571500" marR="0" rtl="0" algn="l">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2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389" name="Google Shape;389;p29"/>
          <p:cNvSpPr txBox="1"/>
          <p:nvPr>
            <p:ph idx="1" type="body"/>
          </p:nvPr>
        </p:nvSpPr>
        <p:spPr>
          <a:xfrm>
            <a:off x="97971" y="797521"/>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i="1" lang="en-US" sz="1400"/>
              <a:t>Βιβλία</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(1988). Η κουλτούρα της απόκτησης και η πρακτική της κατανόησης. IRL report 88-00087, Institute for Research on Learning.</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και Wenger, E. (1991) Situated learning: Νόμιμη περιφερειακή συμμετοχή. Cambridge: Cambridge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Piaget, J. (1975) Η ανάπτυξη της σκέψης: Εξισορρόπηση των γνωστικών δομών. Οξφόρδη: Viking.</a:t>
            </a:r>
            <a:endParaRPr sz="1400"/>
          </a:p>
          <a:p>
            <a:pPr indent="-292100" lvl="0" marL="571500" marR="0" rtl="0" algn="l">
              <a:lnSpc>
                <a:spcPct val="90000"/>
              </a:lnSpc>
              <a:spcBef>
                <a:spcPts val="1000"/>
              </a:spcBef>
              <a:spcAft>
                <a:spcPts val="0"/>
              </a:spcAft>
              <a:buSzPts val="1400"/>
              <a:buFont typeface="Calibri"/>
              <a:buChar char="•"/>
            </a:pPr>
            <a:r>
              <a:rPr lang="en-US" sz="1400"/>
              <a:t>Resnick, M. και Rosenbaum, E. (2013). Design, Make, Play: Growing the Next Generation of STEM Innovators, κεφάλαιο Designing for Tinkerability. Taylor &amp; Francis.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Vygotsky, L. (1978). Αλληλεπίδραση μεταξύ μάθησης και ανάπτυξης. Στο Νους στην κοινωνία. (Μετάφραση: M.Cole), 79-91. Cambridge, Harvard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Whitehead, A.N. (1929) Οι στόχοι της εκπαίδευσης και άλλα δοκίμια. Νέα Υόρκη: Macmillan.</a:t>
            </a:r>
            <a:endParaRPr sz="1400"/>
          </a:p>
          <a:p>
            <a:pPr indent="0" lvl="0" marL="0" marR="0" rtl="0" algn="l">
              <a:lnSpc>
                <a:spcPct val="90000"/>
              </a:lnSpc>
              <a:spcBef>
                <a:spcPts val="1000"/>
              </a:spcBef>
              <a:spcAft>
                <a:spcPts val="0"/>
              </a:spcAft>
              <a:buSzPts val="2200"/>
              <a:buNone/>
            </a:pPr>
            <a:r>
              <a:rPr i="1" lang="en-US" sz="1400"/>
              <a:t>Κεφάλαια βιβλίων ή επιμελημένοι τόμοι</a:t>
            </a:r>
            <a:endParaRPr i="1" sz="1400"/>
          </a:p>
          <a:p>
            <a:pPr indent="-292100" lvl="0" marL="571500" marR="0" rtl="0" algn="l">
              <a:lnSpc>
                <a:spcPct val="90000"/>
              </a:lnSpc>
              <a:spcBef>
                <a:spcPts val="1000"/>
              </a:spcBef>
              <a:spcAft>
                <a:spcPts val="0"/>
              </a:spcAft>
              <a:buSzPts val="1400"/>
              <a:buFont typeface="Calibri"/>
              <a:buChar char="•"/>
            </a:pPr>
            <a:r>
              <a:rPr lang="en-US" sz="1400"/>
              <a:t>Herrington, J., Reeves, T. C., &amp; Oliver, R. (2014). Αυθεντικά περιβάλλοντα μάθησης (σελ. 401-412).</a:t>
            </a:r>
            <a:endParaRPr sz="1400"/>
          </a:p>
          <a:p>
            <a:pPr indent="0" lvl="0" marL="0" marR="0" rtl="0" algn="l">
              <a:lnSpc>
                <a:spcPct val="90000"/>
              </a:lnSpc>
              <a:spcBef>
                <a:spcPts val="1000"/>
              </a:spcBef>
              <a:spcAft>
                <a:spcPts val="0"/>
              </a:spcAft>
              <a:buSzPts val="2200"/>
              <a:buNone/>
            </a:pPr>
            <a:r>
              <a:rPr i="1" lang="en-US" sz="1400"/>
              <a:t>Άρθρα περιοδικών</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Cole, N. S. (1990). Αντιλήψεις για την εκπαιδευτική επίδοση. Εκπαιδευτικός ερευνητής, 19(3), 2-7.</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Herrington, J. and Oliver, R. (2000) "An instructional design framework for authentic learning environments", Educational Technology Research and Development, 48(3), pp. 23-48.</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Scardamalia, M. and Bereiter, C. (1994) "Computer support for knowledge-building communities", The Journal of the Learning Sciences, 3(3), pp. 265-283.</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Stein, D., Isaacs, G. and Andrews, T. (2004) "Situated learning in adult education: New Directions for Adult and Continuing Education, 102, σσ. 73-82.</a:t>
            </a:r>
            <a:endParaRPr sz="1400"/>
          </a:p>
          <a:p>
            <a:pPr indent="0" lvl="0" marL="0" marR="0" rtl="0" algn="l">
              <a:lnSpc>
                <a:spcPct val="90000"/>
              </a:lnSpc>
              <a:spcBef>
                <a:spcPts val="1000"/>
              </a:spcBef>
              <a:spcAft>
                <a:spcPts val="0"/>
              </a:spcAft>
              <a:buSzPts val="2200"/>
              <a:buNone/>
            </a:pPr>
            <a:r>
              <a:rPr i="1" lang="en-US" sz="1400"/>
              <a:t>Βίντεο</a:t>
            </a:r>
            <a:endParaRPr i="1" sz="1400"/>
          </a:p>
          <a:p>
            <a:pPr indent="-317500" lvl="0" marL="457200" marR="0" rtl="0" algn="l">
              <a:lnSpc>
                <a:spcPct val="90000"/>
              </a:lnSpc>
              <a:spcBef>
                <a:spcPts val="1000"/>
              </a:spcBef>
              <a:spcAft>
                <a:spcPts val="0"/>
              </a:spcAft>
              <a:buSzPts val="1400"/>
              <a:buChar char="•"/>
            </a:pPr>
            <a:r>
              <a:rPr lang="en-US" sz="1400"/>
              <a:t>Edutopia (2016) Επίλυση προβλημάτων του πραγματικού κόσμου: Φέρνοντας αυθεντικό πλαίσιο στη μάθηση. Διαθέσιμο στη </a:t>
            </a:r>
            <a:r>
              <a:rPr lang="en-US" sz="1400" u="sng">
                <a:solidFill>
                  <a:schemeClr val="hlink"/>
                </a:solidFill>
                <a:hlinkClick r:id="rId3"/>
              </a:rPr>
              <a:t>διεύθυνση: https://www.youtube.com/watch?v=G3IL0J3XMbA </a:t>
            </a:r>
            <a:r>
              <a:rPr lang="en-US" sz="1400"/>
              <a:t>(Πρόσβαση στις 26 Μαρτίου 2025)</a:t>
            </a:r>
            <a:endParaRPr sz="1400"/>
          </a:p>
          <a:p>
            <a:pPr indent="-203200" lvl="0" marL="571500" marR="0" rtl="0" algn="l">
              <a:lnSpc>
                <a:spcPct val="90000"/>
              </a:lnSpc>
              <a:spcBef>
                <a:spcPts val="1000"/>
              </a:spcBef>
              <a:spcAft>
                <a:spcPts val="0"/>
              </a:spcAft>
              <a:buClr>
                <a:schemeClr val="accent4"/>
              </a:buClr>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203200" lvl="0" marL="571500" marR="0" rtl="0" algn="l">
              <a:lnSpc>
                <a:spcPct val="90000"/>
              </a:lnSpc>
              <a:spcBef>
                <a:spcPts val="1000"/>
              </a:spcBef>
              <a:spcAft>
                <a:spcPts val="0"/>
              </a:spcAft>
              <a:buClr>
                <a:schemeClr val="accent4"/>
              </a:buClr>
              <a:buSzPts val="2200"/>
              <a:buFont typeface="Arial"/>
              <a:buNone/>
            </a:pPr>
            <a:r>
              <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725209fdc3_0_6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Μαθησιακά αποτελέσματα</a:t>
            </a:r>
            <a:endParaRPr/>
          </a:p>
        </p:txBody>
      </p:sp>
      <p:sp>
        <p:nvSpPr>
          <p:cNvPr id="98" name="Google Shape;98;g3725209fdc3_0_6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SzPts val="2200"/>
              <a:buNone/>
            </a:pPr>
            <a:r>
              <a:rPr b="1" lang="en-US" sz="2400"/>
              <a:t>Με την ολοκλήρωση αυτής της ενότητας, οι εκπαιδευτικοί θα είναι σε θέση να:</a:t>
            </a:r>
            <a:endParaRPr b="1" sz="2400"/>
          </a:p>
          <a:p>
            <a:pPr indent="-381000" lvl="0" marL="457200" rtl="0" algn="l">
              <a:lnSpc>
                <a:spcPct val="115000"/>
              </a:lnSpc>
              <a:spcBef>
                <a:spcPts val="1000"/>
              </a:spcBef>
              <a:spcAft>
                <a:spcPts val="0"/>
              </a:spcAft>
              <a:buSzPts val="2400"/>
              <a:buChar char="•"/>
            </a:pPr>
            <a:r>
              <a:rPr lang="en-US" sz="2400"/>
              <a:t>Ορίζουν και να εκφράζουν τη φιλοσοφία που διέπει το μοντέλο της αυθεντικής μάθησης.</a:t>
            </a:r>
            <a:endParaRPr sz="2400"/>
          </a:p>
          <a:p>
            <a:pPr indent="-381000" lvl="0" marL="457200" rtl="0" algn="l">
              <a:lnSpc>
                <a:spcPct val="115000"/>
              </a:lnSpc>
              <a:spcBef>
                <a:spcPts val="1000"/>
              </a:spcBef>
              <a:spcAft>
                <a:spcPts val="0"/>
              </a:spcAft>
              <a:buSzPts val="2400"/>
              <a:buChar char="•"/>
            </a:pPr>
            <a:r>
              <a:rPr lang="en-US" sz="2400"/>
              <a:t>Αναφέρουν με ακρίβεια τα 9 βασικά στοιχεία της αυθεντικής μάθησης και να περιγράφουν τον ρόλο τους στο σχεδιασμό του μαθήματος, μέσω μιας σύντομης προφορικής επεξήγησης.</a:t>
            </a:r>
            <a:endParaRPr sz="2400"/>
          </a:p>
          <a:p>
            <a:pPr indent="-381000" lvl="0" marL="457200" rtl="0" algn="l">
              <a:lnSpc>
                <a:spcPct val="115000"/>
              </a:lnSpc>
              <a:spcBef>
                <a:spcPts val="1000"/>
              </a:spcBef>
              <a:spcAft>
                <a:spcPts val="0"/>
              </a:spcAft>
              <a:buSzPts val="2400"/>
              <a:buChar char="•"/>
            </a:pPr>
            <a:r>
              <a:rPr lang="en-US" sz="2400"/>
              <a:t>Αναπτύσσουν ένα σχέδιο μαθήματος ή μια εκπαιδευτική δραστηριότητα για ένα θέμα πληροφορικής που ενσωματώνει στοιχεία της αυθεντικής μάθησης. </a:t>
            </a:r>
            <a:endParaRPr sz="2400"/>
          </a:p>
          <a:p>
            <a:pPr indent="0" lvl="0" marL="0" rtl="0" algn="l">
              <a:lnSpc>
                <a:spcPct val="90000"/>
              </a:lnSpc>
              <a:spcBef>
                <a:spcPts val="1000"/>
              </a:spcBef>
              <a:spcAft>
                <a:spcPts val="0"/>
              </a:spcAft>
              <a:buSzPts val="22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grpSp>
        <p:nvGrpSpPr>
          <p:cNvPr id="394" name="Google Shape;394;p30"/>
          <p:cNvGrpSpPr/>
          <p:nvPr/>
        </p:nvGrpSpPr>
        <p:grpSpPr>
          <a:xfrm>
            <a:off x="2179811" y="4729766"/>
            <a:ext cx="7832078" cy="1110328"/>
            <a:chOff x="2179603" y="4888792"/>
            <a:chExt cx="7798544" cy="1110328"/>
          </a:xfrm>
        </p:grpSpPr>
        <p:pic>
          <p:nvPicPr>
            <p:cNvPr id="395" name="Google Shape;395;p3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96" name="Google Shape;396;p3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97" name="Google Shape;397;p3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98" name="Google Shape;398;p3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99" name="Google Shape;399;p30"/>
            <p:cNvPicPr preferRelativeResize="0"/>
            <p:nvPr/>
          </p:nvPicPr>
          <p:blipFill rotWithShape="1">
            <a:blip r:embed="rId7">
              <a:alphaModFix/>
            </a:blip>
            <a:srcRect b="0" l="6517" r="6453" t="2903"/>
            <a:stretch/>
          </p:blipFill>
          <p:spPr>
            <a:xfrm>
              <a:off x="7781600" y="4945247"/>
              <a:ext cx="2196547" cy="545647"/>
            </a:xfrm>
            <a:prstGeom prst="rect">
              <a:avLst/>
            </a:prstGeom>
            <a:noFill/>
            <a:ln>
              <a:noFill/>
            </a:ln>
          </p:spPr>
        </p:pic>
        <p:pic>
          <p:nvPicPr>
            <p:cNvPr id="400" name="Google Shape;400;p3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401" name="Google Shape;401;p3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402" name="Google Shape;402;p3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403" name="Google Shape;403;p3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404" name="Google Shape;404;p3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405" name="Google Shape;405;p30"/>
          <p:cNvSpPr/>
          <p:nvPr/>
        </p:nvSpPr>
        <p:spPr>
          <a:xfrm>
            <a:off x="1254125" y="1759459"/>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3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rgbClr val="16C45B"/>
                </a:solidFill>
                <a:latin typeface="Calibri"/>
                <a:ea typeface="Calibri"/>
                <a:cs typeface="Calibri"/>
                <a:sym typeface="Calibri"/>
                <a:hlinkClick r:id="rId13">
                  <a:extLst>
                    <a:ext uri="{A12FA001-AC4F-418D-AE19-62706E023703}">
                      <ahyp:hlinkClr val="tx"/>
                    </a:ext>
                  </a:extLst>
                </a:hlinkClick>
              </a:rPr>
              <a:t>https://tinker-project.eu/elearning/</a:t>
            </a:r>
            <a:endParaRPr b="0" i="0" sz="1100" u="none" cap="none" strike="noStrike">
              <a:solidFill>
                <a:srgbClr val="16C45B"/>
              </a:solidFill>
              <a:latin typeface="Calibri"/>
              <a:ea typeface="Calibri"/>
              <a:cs typeface="Calibri"/>
              <a:sym typeface="Calibri"/>
            </a:endParaRPr>
          </a:p>
        </p:txBody>
      </p:sp>
      <p:pic>
        <p:nvPicPr>
          <p:cNvPr id="407" name="Google Shape;407;p3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408" name="Google Shape;408;p3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0"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a:t>
            </a:r>
            <a:endParaRPr/>
          </a:p>
        </p:txBody>
      </p:sp>
      <p:sp>
        <p:nvSpPr>
          <p:cNvPr id="105" name="Google Shape;105;p4"/>
          <p:cNvSpPr txBox="1"/>
          <p:nvPr>
            <p:ph idx="1" type="body"/>
          </p:nvPr>
        </p:nvSpPr>
        <p:spPr>
          <a:xfrm>
            <a:off x="123746" y="893043"/>
            <a:ext cx="11944500" cy="5870100"/>
          </a:xfrm>
          <a:prstGeom prst="rect">
            <a:avLst/>
          </a:prstGeom>
          <a:noFill/>
          <a:ln>
            <a:noFill/>
          </a:ln>
        </p:spPr>
        <p:txBody>
          <a:bodyPr anchorCtr="0" anchor="t" bIns="45700" lIns="91425" spcFirstLastPara="1" rIns="91425" wrap="square" tIns="45700">
            <a:noAutofit/>
          </a:bodyPr>
          <a:lstStyle/>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1 - Τίτλος Πακέτου Εργασίας</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2 - Τίτλος ενότητας</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3 - Μαθησιακά Αποτελέσματα</a:t>
            </a:r>
            <a:endParaRPr sz="1900"/>
          </a:p>
          <a:p>
            <a:pPr indent="-323850" lvl="0" marL="571500" marR="0" rtl="0" algn="l">
              <a:lnSpc>
                <a:spcPct val="90000"/>
              </a:lnSpc>
              <a:spcBef>
                <a:spcPts val="1000"/>
              </a:spcBef>
              <a:spcAft>
                <a:spcPts val="0"/>
              </a:spcAft>
              <a:buSzPts val="1900"/>
              <a:buChar char="•"/>
            </a:pPr>
            <a:r>
              <a:rPr lang="en-US" sz="1900"/>
              <a:t>Διαφάνεια 4 - Περιεχόμενα</a:t>
            </a:r>
            <a:endParaRPr sz="1900"/>
          </a:p>
          <a:p>
            <a:pPr indent="-323850" lvl="0" marL="571500" marR="0" rtl="0" algn="l">
              <a:lnSpc>
                <a:spcPct val="90000"/>
              </a:lnSpc>
              <a:spcBef>
                <a:spcPts val="1000"/>
              </a:spcBef>
              <a:spcAft>
                <a:spcPts val="0"/>
              </a:spcAft>
              <a:buSzPts val="1900"/>
              <a:buChar char="•"/>
            </a:pPr>
            <a:r>
              <a:rPr lang="en-US" sz="1900"/>
              <a:t>Διαφάνεια 5 - Εισαγωγή</a:t>
            </a:r>
            <a:endParaRPr sz="1900"/>
          </a:p>
          <a:p>
            <a:pPr indent="-323850" lvl="0" marL="571500" marR="0" rtl="0" algn="l">
              <a:lnSpc>
                <a:spcPct val="90000"/>
              </a:lnSpc>
              <a:spcBef>
                <a:spcPts val="1000"/>
              </a:spcBef>
              <a:spcAft>
                <a:spcPts val="0"/>
              </a:spcAft>
              <a:buSzPts val="1900"/>
              <a:buChar char="•"/>
            </a:pPr>
            <a:r>
              <a:rPr lang="en-US" sz="1900"/>
              <a:t>Διαφάνεια 7 - Δραστηριότητα 1 Παγοθραύστης</a:t>
            </a:r>
            <a:endParaRPr sz="1900"/>
          </a:p>
          <a:p>
            <a:pPr indent="-323850" lvl="0" marL="571500" marR="0" rtl="0" algn="l">
              <a:lnSpc>
                <a:spcPct val="90000"/>
              </a:lnSpc>
              <a:spcBef>
                <a:spcPts val="1000"/>
              </a:spcBef>
              <a:spcAft>
                <a:spcPts val="0"/>
              </a:spcAft>
              <a:buSzPts val="1900"/>
              <a:buChar char="•"/>
            </a:pPr>
            <a:r>
              <a:rPr lang="en-US" sz="1900"/>
              <a:t>Διαφάνεια 8 - 10 - Δραστηριότητα 2 Εισαγωγή στην αυθεντική μάθηση</a:t>
            </a:r>
            <a:endParaRPr sz="1900"/>
          </a:p>
          <a:p>
            <a:pPr indent="-323850" lvl="0" marL="571500" marR="0" rtl="0" algn="l">
              <a:lnSpc>
                <a:spcPct val="90000"/>
              </a:lnSpc>
              <a:spcBef>
                <a:spcPts val="1000"/>
              </a:spcBef>
              <a:spcAft>
                <a:spcPts val="0"/>
              </a:spcAft>
              <a:buSzPts val="1900"/>
              <a:buChar char="•"/>
            </a:pPr>
            <a:r>
              <a:rPr lang="en-US" sz="1900"/>
              <a:t>Διαφάνεια 11- 12 - Δραστηριότητα 3 Αυθεντική μάθηση στην εκπαίδευση</a:t>
            </a:r>
            <a:endParaRPr sz="1900"/>
          </a:p>
          <a:p>
            <a:pPr indent="-323850" lvl="0" marL="571500" marR="0" rtl="0" algn="l">
              <a:lnSpc>
                <a:spcPct val="90000"/>
              </a:lnSpc>
              <a:spcBef>
                <a:spcPts val="1000"/>
              </a:spcBef>
              <a:spcAft>
                <a:spcPts val="0"/>
              </a:spcAft>
              <a:buSzPts val="1900"/>
              <a:buChar char="•"/>
            </a:pPr>
            <a:r>
              <a:rPr lang="en-US" sz="1900"/>
              <a:t>Διαφάνεια 13-23 - Δραστηριότητα 4 Παζλ αυθεντικού μοντέλου μάθησης</a:t>
            </a:r>
            <a:endParaRPr sz="1900"/>
          </a:p>
          <a:p>
            <a:pPr indent="-323850" lvl="0" marL="571500" marR="0" rtl="0" algn="l">
              <a:lnSpc>
                <a:spcPct val="90000"/>
              </a:lnSpc>
              <a:spcBef>
                <a:spcPts val="1000"/>
              </a:spcBef>
              <a:spcAft>
                <a:spcPts val="0"/>
              </a:spcAft>
              <a:buSzPts val="1900"/>
              <a:buChar char="•"/>
            </a:pPr>
            <a:r>
              <a:rPr lang="en-US" sz="1900"/>
              <a:t>Διαφάνεια 24 - Πρωτοβάθμια σε δευτεροβάθμια: σημαντικές εκτιμήσεις</a:t>
            </a:r>
            <a:endParaRPr sz="1900"/>
          </a:p>
          <a:p>
            <a:pPr indent="-323850" lvl="0" marL="571500" marR="0" rtl="0" algn="l">
              <a:lnSpc>
                <a:spcPct val="90000"/>
              </a:lnSpc>
              <a:spcBef>
                <a:spcPts val="1000"/>
              </a:spcBef>
              <a:spcAft>
                <a:spcPts val="0"/>
              </a:spcAft>
              <a:buSzPts val="1900"/>
              <a:buChar char="•"/>
            </a:pPr>
            <a:r>
              <a:rPr lang="en-US" sz="1900"/>
              <a:t>Διαφάνεια 25 - Δραστηριότητα 5 Αυθεντική μάθηση στην πληροφορική</a:t>
            </a:r>
            <a:endParaRPr sz="1900"/>
          </a:p>
          <a:p>
            <a:pPr indent="-323850" lvl="0" marL="571500" marR="0" rtl="0" algn="l">
              <a:lnSpc>
                <a:spcPct val="90000"/>
              </a:lnSpc>
              <a:spcBef>
                <a:spcPts val="1000"/>
              </a:spcBef>
              <a:spcAft>
                <a:spcPts val="0"/>
              </a:spcAft>
              <a:buSzPts val="1900"/>
              <a:buChar char="•"/>
            </a:pPr>
            <a:r>
              <a:rPr lang="en-US" sz="1900"/>
              <a:t>Διαφάνεια 26 - Δραστηριότητα 6 Ανασκόπηση και προβληματισμός</a:t>
            </a:r>
            <a:endParaRPr sz="1900"/>
          </a:p>
          <a:p>
            <a:pPr indent="-323850" lvl="0" marL="571500" marR="0" rtl="0" algn="l">
              <a:lnSpc>
                <a:spcPct val="90000"/>
              </a:lnSpc>
              <a:spcBef>
                <a:spcPts val="1000"/>
              </a:spcBef>
              <a:spcAft>
                <a:spcPts val="0"/>
              </a:spcAft>
              <a:buSzPts val="1900"/>
              <a:buChar char="•"/>
            </a:pPr>
            <a:r>
              <a:rPr lang="en-US" sz="1900"/>
              <a:t>Διαφάνεια 27 - Εργασία στο σπίτι</a:t>
            </a:r>
            <a:endParaRPr sz="1900"/>
          </a:p>
          <a:p>
            <a:pPr indent="-323850" lvl="0" marL="571500" marR="0" rtl="0" algn="l">
              <a:lnSpc>
                <a:spcPct val="90000"/>
              </a:lnSpc>
              <a:spcBef>
                <a:spcPts val="1000"/>
              </a:spcBef>
              <a:spcAft>
                <a:spcPts val="0"/>
              </a:spcAft>
              <a:buSzPts val="1900"/>
              <a:buChar char="•"/>
            </a:pPr>
            <a:r>
              <a:rPr lang="en-US" sz="1900"/>
              <a:t>Διαφάνεια 28 - Πρόσθετοι πόροι</a:t>
            </a:r>
            <a:endParaRPr sz="1900"/>
          </a:p>
          <a:p>
            <a:pPr indent="-323850" lvl="0" marL="571500" marR="0" rtl="0" algn="l">
              <a:lnSpc>
                <a:spcPct val="90000"/>
              </a:lnSpc>
              <a:spcBef>
                <a:spcPts val="1000"/>
              </a:spcBef>
              <a:spcAft>
                <a:spcPts val="0"/>
              </a:spcAft>
              <a:buSzPts val="1900"/>
              <a:buChar char="•"/>
            </a:pPr>
            <a:r>
              <a:rPr lang="en-US" sz="1900"/>
              <a:t>Διαφάνεια 29 - Βιβλιογραφία</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2" name="Google Shape;112;p5"/>
          <p:cNvSpPr txBox="1"/>
          <p:nvPr>
            <p:ph idx="1" type="body"/>
          </p:nvPr>
        </p:nvSpPr>
        <p:spPr>
          <a:xfrm>
            <a:off x="97976" y="910700"/>
            <a:ext cx="117507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1000"/>
              </a:spcBef>
              <a:spcAft>
                <a:spcPts val="0"/>
              </a:spcAft>
              <a:buSzPts val="2200"/>
              <a:buChar char="•"/>
            </a:pPr>
            <a:r>
              <a:rPr lang="en-US"/>
              <a:t>Αυτή η ενότητα επικεντρώνεται στην εισαγωγή των βασικών εννοιών που αποτελούν το θεμέλιο του μοντέλου αυθεντικής μάθησης.</a:t>
            </a:r>
            <a:endParaRPr/>
          </a:p>
          <a:p>
            <a:pPr indent="-368300" lvl="0" marL="457200" marR="0" rtl="0" algn="l">
              <a:lnSpc>
                <a:spcPct val="150000"/>
              </a:lnSpc>
              <a:spcBef>
                <a:spcPts val="0"/>
              </a:spcBef>
              <a:spcAft>
                <a:spcPts val="0"/>
              </a:spcAft>
              <a:buSzPts val="2200"/>
              <a:buChar char="•"/>
            </a:pPr>
            <a:r>
              <a:rPr lang="en-US"/>
              <a:t>Το μοντέλο αυθεντικής μάθησης αποτελείται από 9 στοιχεία σχεδιασμού που βοηθούν τον συντάκτη ενός προγράμματος σπουδών να σχεδιάσει μια αυθεντική μαθησιακή εμπειρία.</a:t>
            </a:r>
            <a:endParaRPr/>
          </a:p>
          <a:p>
            <a:pPr indent="0" lvl="0" marL="457200" marR="0" rtl="0" algn="l">
              <a:lnSpc>
                <a:spcPct val="15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13" name="Google Shape;113;p5"/>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114" name="Google Shape;114;p5"/>
          <p:cNvSpPr txBox="1"/>
          <p:nvPr/>
        </p:nvSpPr>
        <p:spPr>
          <a:xfrm>
            <a:off x="97975" y="2883750"/>
            <a:ext cx="7565700" cy="25551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50000"/>
              </a:lnSpc>
              <a:spcBef>
                <a:spcPts val="1000"/>
              </a:spcBef>
              <a:spcAft>
                <a:spcPts val="0"/>
              </a:spcAft>
              <a:buClr>
                <a:schemeClr val="accent4"/>
              </a:buClr>
              <a:buSzPts val="2200"/>
              <a:buFont typeface="Arial"/>
              <a:buChar char="•"/>
            </a:pPr>
            <a:r>
              <a:rPr b="0" i="0" lang="en-US" sz="2200" u="none" cap="none" strike="noStrike">
                <a:solidFill>
                  <a:schemeClr val="accent4"/>
                </a:solidFill>
                <a:latin typeface="Calibri"/>
                <a:ea typeface="Calibri"/>
                <a:cs typeface="Calibri"/>
                <a:sym typeface="Calibri"/>
              </a:rPr>
              <a:t>Το μοντέλο αυθεντικής μάθησης είναι μια ελκυστική μέθοδος μάθησης για τους μαθητές, καθώς τους επιτρέπει να ασχοληθούν πρακτικά και αυθεντικά με το θέμα και να συμμετάσχουν στη δημιουργία πραγματικών λύσεων σε παραδείγματα της πραγματικής ζωής.</a:t>
            </a:r>
            <a:endParaRPr b="0" i="0" sz="1400" u="none" cap="none" strike="noStrike">
              <a:solidFill>
                <a:srgbClr val="000000"/>
              </a:solidFill>
              <a:latin typeface="Arial"/>
              <a:ea typeface="Arial"/>
              <a:cs typeface="Arial"/>
              <a:sym typeface="Arial"/>
            </a:endParaRPr>
          </a:p>
        </p:txBody>
      </p:sp>
      <p:sp>
        <p:nvSpPr>
          <p:cNvPr id="115" name="Google Shape;115;p5"/>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1: Παγοθραύστης: ζεύγη &amp; ανταλλαγή απόψεων</a:t>
            </a:r>
            <a:endParaRPr sz="3000"/>
          </a:p>
        </p:txBody>
      </p:sp>
      <p:sp>
        <p:nvSpPr>
          <p:cNvPr id="122" name="Google Shape;122;p6"/>
          <p:cNvSpPr txBox="1"/>
          <p:nvPr>
            <p:ph idx="1" type="body"/>
          </p:nvPr>
        </p:nvSpPr>
        <p:spPr>
          <a:xfrm>
            <a:off x="97975" y="1037150"/>
            <a:ext cx="11944500" cy="1555800"/>
          </a:xfrm>
          <a:prstGeom prst="rect">
            <a:avLst/>
          </a:prstGeom>
          <a:solidFill>
            <a:schemeClr val="lt1"/>
          </a:solidFill>
          <a:ln>
            <a:noFill/>
          </a:ln>
          <a:effectLst>
            <a:outerShdw blurRad="57150" rotWithShape="0" algn="bl" dir="5400000" dist="19050">
              <a:srgbClr val="000000">
                <a:alpha val="48235"/>
              </a:srgbClr>
            </a:outerShdw>
          </a:effectLst>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a:t>Συζήτηση Μέρος 1:</a:t>
            </a:r>
            <a:endParaRPr b="1"/>
          </a:p>
          <a:p>
            <a:pPr indent="-355600" lvl="0" marL="457200" marR="0" rtl="0" algn="l">
              <a:lnSpc>
                <a:spcPct val="90000"/>
              </a:lnSpc>
              <a:spcBef>
                <a:spcPts val="0"/>
              </a:spcBef>
              <a:spcAft>
                <a:spcPts val="0"/>
              </a:spcAft>
              <a:buSzPts val="2000"/>
              <a:buChar char="•"/>
            </a:pPr>
            <a:r>
              <a:rPr lang="en-US" sz="2000"/>
              <a:t>Πώς επηρέασε η παραδοσιακή μάθηση (όπως η αποστήθιση και η διδασκαλία με διαλέξεις) το ενδιαφέρον σας για διάφορα μαθήματα; </a:t>
            </a:r>
            <a:endParaRPr sz="2000"/>
          </a:p>
          <a:p>
            <a:pPr indent="-355600" lvl="0" marL="457200" marR="0" rtl="0" algn="l">
              <a:lnSpc>
                <a:spcPct val="90000"/>
              </a:lnSpc>
              <a:spcBef>
                <a:spcPts val="0"/>
              </a:spcBef>
              <a:spcAft>
                <a:spcPts val="0"/>
              </a:spcAft>
              <a:buSzPts val="2000"/>
              <a:buChar char="•"/>
            </a:pPr>
            <a:r>
              <a:rPr lang="en-US" sz="2000"/>
              <a:t>Κατά τη γνώμη σας, οι παραδοσιακές μέθοδοι μάθησης ενισχύουν ή μειώνουν το ενδιαφέρον για τη μάθηση;</a:t>
            </a:r>
            <a:endParaRPr sz="2000"/>
          </a:p>
        </p:txBody>
      </p:sp>
      <p:sp>
        <p:nvSpPr>
          <p:cNvPr id="123" name="Google Shape;123;p6"/>
          <p:cNvSpPr txBox="1"/>
          <p:nvPr/>
        </p:nvSpPr>
        <p:spPr>
          <a:xfrm>
            <a:off x="97975" y="2804450"/>
            <a:ext cx="11944500" cy="1403700"/>
          </a:xfrm>
          <a:prstGeom prst="rect">
            <a:avLst/>
          </a:prstGeom>
          <a:solidFill>
            <a:srgbClr val="898989"/>
          </a:solidFill>
          <a:ln>
            <a:noFill/>
          </a:ln>
          <a:effectLst>
            <a:outerShdw blurRad="57150" rotWithShape="0" algn="bl" dir="5400000" dist="19050">
              <a:srgbClr val="000000">
                <a:alpha val="48235"/>
              </a:srgbClr>
            </a:outerShdw>
          </a:effectLst>
        </p:spPr>
        <p:txBody>
          <a:bodyPr anchorCtr="0" anchor="t" bIns="91425" lIns="91425" spcFirstLastPara="1" rIns="91425" wrap="square" tIns="91425">
            <a:spAutoFit/>
          </a:bodyPr>
          <a:lstStyle/>
          <a:p>
            <a:pPr indent="0" lvl="0" marL="368300" marR="0" rtl="0" algn="l">
              <a:lnSpc>
                <a:spcPct val="90000"/>
              </a:lnSpc>
              <a:spcBef>
                <a:spcPts val="1000"/>
              </a:spcBef>
              <a:spcAft>
                <a:spcPts val="0"/>
              </a:spcAft>
              <a:buClr>
                <a:srgbClr val="000000"/>
              </a:buClr>
              <a:buSzPts val="2200"/>
              <a:buFont typeface="Arial"/>
              <a:buNone/>
            </a:pPr>
            <a:r>
              <a:rPr b="1" i="0" lang="en-US" sz="2200" u="none" cap="none" strike="noStrike">
                <a:solidFill>
                  <a:srgbClr val="FFFFFF"/>
                </a:solidFill>
                <a:latin typeface="Calibri"/>
                <a:ea typeface="Calibri"/>
                <a:cs typeface="Calibri"/>
                <a:sym typeface="Calibri"/>
              </a:rPr>
              <a:t>Συζήτηση Μέρος 2:</a:t>
            </a:r>
            <a:endParaRPr b="1"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Πόσο συχνά ενσωματώνετε την επίλυση πραγματικών προβλημάτων στα μαθήματά σας;</a:t>
            </a:r>
            <a:endParaRPr b="0"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Πιστεύετε ότι οι μαθητές/μαθήτριες εμπλέκονται με διαφορετικό τρόπο όταν μαθαίνουν μέσα από εφαρμογές της πραγματικής ζωής σε σύγκριση με τις παραδοσιακές μεθόδους;</a:t>
            </a:r>
            <a:endParaRPr b="0" i="0" sz="2200" u="none" cap="none" strike="noStrike">
              <a:solidFill>
                <a:srgbClr val="FFFFFF"/>
              </a:solidFill>
              <a:latin typeface="Calibri"/>
              <a:ea typeface="Calibri"/>
              <a:cs typeface="Calibri"/>
              <a:sym typeface="Calibri"/>
            </a:endParaRPr>
          </a:p>
        </p:txBody>
      </p:sp>
      <p:sp>
        <p:nvSpPr>
          <p:cNvPr id="124" name="Google Shape;124;p6"/>
          <p:cNvSpPr txBox="1"/>
          <p:nvPr/>
        </p:nvSpPr>
        <p:spPr>
          <a:xfrm>
            <a:off x="795600" y="4904425"/>
            <a:ext cx="10600800" cy="1227300"/>
          </a:xfrm>
          <a:prstGeom prst="rect">
            <a:avLst/>
          </a:prstGeom>
          <a:solidFill>
            <a:schemeClr val="lt2"/>
          </a:solidFill>
          <a:ln>
            <a:noFill/>
          </a:ln>
          <a:effectLst>
            <a:outerShdw blurRad="57150" rotWithShape="0" algn="bl" dir="5400000" dist="19050">
              <a:srgbClr val="000000">
                <a:alpha val="48235"/>
              </a:srgbClr>
            </a:outerShdw>
          </a:effectLst>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2200"/>
              <a:buFont typeface="Arial"/>
              <a:buNone/>
            </a:pPr>
            <a:r>
              <a:rPr b="1" i="0" lang="en-US" sz="2200" u="none" cap="none" strike="noStrike">
                <a:solidFill>
                  <a:schemeClr val="accent4"/>
                </a:solidFill>
                <a:latin typeface="Calibri"/>
                <a:ea typeface="Calibri"/>
                <a:cs typeface="Calibri"/>
                <a:sym typeface="Calibri"/>
              </a:rPr>
              <a:t>    Ολόκληρη η ομάδα: </a:t>
            </a:r>
            <a:endParaRPr b="1" i="0" sz="2200" u="none" cap="none" strike="noStrike">
              <a:solidFill>
                <a:schemeClr val="accent4"/>
              </a:solidFill>
              <a:latin typeface="Calibri"/>
              <a:ea typeface="Calibri"/>
              <a:cs typeface="Calibri"/>
              <a:sym typeface="Calibri"/>
            </a:endParaRPr>
          </a:p>
          <a:p>
            <a:pPr indent="0" lvl="0" marL="457200" marR="0" rtl="0" algn="ctr">
              <a:lnSpc>
                <a:spcPct val="90000"/>
              </a:lnSpc>
              <a:spcBef>
                <a:spcPts val="1000"/>
              </a:spcBef>
              <a:spcAft>
                <a:spcPts val="0"/>
              </a:spcAft>
              <a:buClr>
                <a:srgbClr val="000000"/>
              </a:buClr>
              <a:buSzPts val="2200"/>
              <a:buFont typeface="Arial"/>
              <a:buNone/>
            </a:pPr>
            <a:r>
              <a:rPr b="0" i="0" lang="en-US" sz="2200" u="none" cap="none" strike="noStrike">
                <a:solidFill>
                  <a:schemeClr val="accent4"/>
                </a:solidFill>
                <a:latin typeface="Calibri"/>
                <a:ea typeface="Calibri"/>
                <a:cs typeface="Calibri"/>
                <a:sym typeface="Calibri"/>
              </a:rPr>
              <a:t>Ποια είναι μερικά οφέλη από τη χρήση παραδειγμάτων από την πραγματική ζωή στη διδασκαλία και τη μάθηση;</a:t>
            </a:r>
            <a:endParaRPr b="0" i="0" sz="2200" u="none" cap="none" strike="noStrike">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Εισαγωγή στην αυθεντική μάθηση</a:t>
            </a:r>
            <a:endParaRPr/>
          </a:p>
        </p:txBody>
      </p:sp>
      <p:pic>
        <p:nvPicPr>
          <p:cNvPr descr="A grey block on the left and interconnected dots of color on the right" id="131" name="Google Shape;131;p7"/>
          <p:cNvPicPr preferRelativeResize="0"/>
          <p:nvPr/>
        </p:nvPicPr>
        <p:blipFill rotWithShape="1">
          <a:blip r:embed="rId3">
            <a:alphaModFix/>
          </a:blip>
          <a:srcRect b="0" l="0" r="0" t="0"/>
          <a:stretch/>
        </p:blipFill>
        <p:spPr>
          <a:xfrm>
            <a:off x="978600" y="887725"/>
            <a:ext cx="9867824" cy="5577474"/>
          </a:xfrm>
          <a:prstGeom prst="rect">
            <a:avLst/>
          </a:prstGeom>
          <a:noFill/>
          <a:ln>
            <a:noFill/>
          </a:ln>
        </p:spPr>
      </p:pic>
      <p:sp>
        <p:nvSpPr>
          <p:cNvPr id="132" name="Google Shape;132;p7"/>
          <p:cNvSpPr txBox="1"/>
          <p:nvPr/>
        </p:nvSpPr>
        <p:spPr>
          <a:xfrm>
            <a:off x="8256525" y="6465200"/>
            <a:ext cx="2589900" cy="19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από:Dream Lab Canva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Θεμελιώδεις θεωρίες αυθεντικής μάθησης</a:t>
            </a:r>
            <a:endParaRPr/>
          </a:p>
        </p:txBody>
      </p:sp>
      <p:pic>
        <p:nvPicPr>
          <p:cNvPr id="139" name="Google Shape;139;p8" title="_- visual selection (1).png"/>
          <p:cNvPicPr preferRelativeResize="0"/>
          <p:nvPr/>
        </p:nvPicPr>
        <p:blipFill rotWithShape="1">
          <a:blip r:embed="rId3">
            <a:alphaModFix/>
          </a:blip>
          <a:srcRect b="0" l="22587" r="0" t="13179"/>
          <a:stretch/>
        </p:blipFill>
        <p:spPr>
          <a:xfrm>
            <a:off x="3595455" y="797450"/>
            <a:ext cx="6988595" cy="6343301"/>
          </a:xfrm>
          <a:prstGeom prst="rect">
            <a:avLst/>
          </a:prstGeom>
          <a:noFill/>
          <a:ln>
            <a:noFill/>
          </a:ln>
        </p:spPr>
      </p:pic>
      <p:pic>
        <p:nvPicPr>
          <p:cNvPr id="140" name="Google Shape;140;p8" title="_- visual selection (1).png"/>
          <p:cNvPicPr preferRelativeResize="0"/>
          <p:nvPr/>
        </p:nvPicPr>
        <p:blipFill rotWithShape="1">
          <a:blip r:embed="rId3">
            <a:alphaModFix/>
          </a:blip>
          <a:srcRect b="0" l="0" r="92459" t="13179"/>
          <a:stretch/>
        </p:blipFill>
        <p:spPr>
          <a:xfrm>
            <a:off x="1556375" y="797450"/>
            <a:ext cx="680798" cy="6343301"/>
          </a:xfrm>
          <a:prstGeom prst="rect">
            <a:avLst/>
          </a:prstGeom>
          <a:noFill/>
          <a:ln>
            <a:noFill/>
          </a:ln>
        </p:spPr>
      </p:pic>
      <p:sp>
        <p:nvSpPr>
          <p:cNvPr id="141" name="Google Shape;141;p8"/>
          <p:cNvSpPr txBox="1"/>
          <p:nvPr/>
        </p:nvSpPr>
        <p:spPr>
          <a:xfrm>
            <a:off x="2317072" y="872230"/>
            <a:ext cx="13785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Οι μαθητές/μαθήτριες οικοδομούν τη γνώση μέσω εμπειριών και αλληλεπιδράσεων με το περιβάλλον</a:t>
            </a:r>
            <a:endParaRPr b="0" i="0" sz="1400" u="none" cap="none" strike="noStrike">
              <a:solidFill>
                <a:srgbClr val="000000"/>
              </a:solidFill>
              <a:latin typeface="Arial"/>
              <a:ea typeface="Arial"/>
              <a:cs typeface="Arial"/>
              <a:sym typeface="Arial"/>
            </a:endParaRPr>
          </a:p>
        </p:txBody>
      </p:sp>
      <p:sp>
        <p:nvSpPr>
          <p:cNvPr id="142" name="Google Shape;142;p8"/>
          <p:cNvSpPr txBox="1"/>
          <p:nvPr/>
        </p:nvSpPr>
        <p:spPr>
          <a:xfrm>
            <a:off x="2289204" y="2292618"/>
            <a:ext cx="1378506"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Κατασκευή γνώσεων μέσω κοινωνικών αλληλεπιδράσεων και πολιτισμού</a:t>
            </a:r>
            <a:endParaRPr b="0" i="0" sz="1400" u="none" cap="none" strike="noStrike">
              <a:solidFill>
                <a:srgbClr val="000000"/>
              </a:solidFill>
              <a:latin typeface="Arial"/>
              <a:ea typeface="Arial"/>
              <a:cs typeface="Arial"/>
              <a:sym typeface="Arial"/>
            </a:endParaRPr>
          </a:p>
        </p:txBody>
      </p:sp>
      <p:sp>
        <p:nvSpPr>
          <p:cNvPr id="143" name="Google Shape;143;p8"/>
          <p:cNvSpPr txBox="1"/>
          <p:nvPr/>
        </p:nvSpPr>
        <p:spPr>
          <a:xfrm>
            <a:off x="2317072" y="3429000"/>
            <a:ext cx="13785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Μάθηση με βάση το πλαίσιο, όπου το νόημα δημιουργείται μέσω πραγματικών δραστηριοτήτων στο περιβάλλον διδασκαλίας</a:t>
            </a:r>
            <a:endParaRPr b="0" i="0" sz="1400" u="none" cap="none" strike="noStrike">
              <a:solidFill>
                <a:srgbClr val="000000"/>
              </a:solidFill>
              <a:latin typeface="Arial"/>
              <a:ea typeface="Arial"/>
              <a:cs typeface="Arial"/>
              <a:sym typeface="Arial"/>
            </a:endParaRPr>
          </a:p>
        </p:txBody>
      </p:sp>
      <p:sp>
        <p:nvSpPr>
          <p:cNvPr id="144" name="Google Shape;144;p8"/>
          <p:cNvSpPr txBox="1"/>
          <p:nvPr/>
        </p:nvSpPr>
        <p:spPr>
          <a:xfrm>
            <a:off x="2361459" y="4715521"/>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Συνεργατική μάθηση με ομάδες ατόμων με επίκεντρο ένα κοινό ενδιαφέρον ή επάγγελμα</a:t>
            </a:r>
            <a:endParaRPr b="0" i="0" sz="1400" u="none" cap="none" strike="noStrike">
              <a:solidFill>
                <a:srgbClr val="000000"/>
              </a:solidFill>
              <a:latin typeface="Arial"/>
              <a:ea typeface="Arial"/>
              <a:cs typeface="Arial"/>
              <a:sym typeface="Arial"/>
            </a:endParaRPr>
          </a:p>
        </p:txBody>
      </p:sp>
      <p:sp>
        <p:nvSpPr>
          <p:cNvPr id="145" name="Google Shape;145;p8"/>
          <p:cNvSpPr txBox="1"/>
          <p:nvPr/>
        </p:nvSpPr>
        <p:spPr>
          <a:xfrm>
            <a:off x="2289204" y="5876237"/>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Κοινότητες που εστιάζουν στη συλλογική δημιουργία γνώσης μέσω κοινοτικών δραστηριοτήτων</a:t>
            </a:r>
            <a:endParaRPr b="0" i="0" sz="1400" u="none" cap="none" strike="noStrike">
              <a:solidFill>
                <a:srgbClr val="000000"/>
              </a:solidFill>
              <a:latin typeface="Arial"/>
              <a:ea typeface="Arial"/>
              <a:cs typeface="Arial"/>
              <a:sym typeface="Arial"/>
            </a:endParaRPr>
          </a:p>
        </p:txBody>
      </p:sp>
      <p:sp>
        <p:nvSpPr>
          <p:cNvPr id="146" name="Google Shape;146;p8"/>
          <p:cNvSpPr txBox="1"/>
          <p:nvPr/>
        </p:nvSpPr>
        <p:spPr>
          <a:xfrm>
            <a:off x="4104150" y="1308275"/>
            <a:ext cx="1868700" cy="307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Κονστρουκτιβισμός</a:t>
            </a:r>
            <a:endParaRPr b="0" i="0" sz="1400" u="none" cap="none" strike="noStrike">
              <a:solidFill>
                <a:srgbClr val="000000"/>
              </a:solidFill>
              <a:latin typeface="Arial"/>
              <a:ea typeface="Arial"/>
              <a:cs typeface="Arial"/>
              <a:sym typeface="Arial"/>
            </a:endParaRPr>
          </a:p>
        </p:txBody>
      </p:sp>
      <p:sp>
        <p:nvSpPr>
          <p:cNvPr id="147" name="Google Shape;147;p8"/>
          <p:cNvSpPr txBox="1"/>
          <p:nvPr/>
        </p:nvSpPr>
        <p:spPr>
          <a:xfrm>
            <a:off x="3966452" y="2477275"/>
            <a:ext cx="20064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DE8431"/>
                </a:solidFill>
                <a:latin typeface="Arial"/>
                <a:ea typeface="Arial"/>
                <a:cs typeface="Arial"/>
                <a:sym typeface="Arial"/>
              </a:rPr>
              <a:t>Κοινωνικός κονστρουκτιβισμός </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4012851" y="3675221"/>
            <a:ext cx="148444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55956"/>
                </a:solidFill>
                <a:latin typeface="Arial"/>
                <a:ea typeface="Arial"/>
                <a:cs typeface="Arial"/>
                <a:sym typeface="Arial"/>
              </a:rPr>
              <a:t>Εγκαθιδρυμένημάθηση</a:t>
            </a:r>
            <a:endParaRPr b="0" i="0" sz="1400" u="none" cap="none" strike="noStrike">
              <a:solidFill>
                <a:srgbClr val="000000"/>
              </a:solidFill>
              <a:latin typeface="Arial"/>
              <a:ea typeface="Arial"/>
              <a:cs typeface="Arial"/>
              <a:sym typeface="Arial"/>
            </a:endParaRPr>
          </a:p>
        </p:txBody>
      </p:sp>
      <p:sp>
        <p:nvSpPr>
          <p:cNvPr id="149" name="Google Shape;149;p8"/>
          <p:cNvSpPr txBox="1"/>
          <p:nvPr/>
        </p:nvSpPr>
        <p:spPr>
          <a:xfrm>
            <a:off x="3966442" y="4806337"/>
            <a:ext cx="153085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Κοινότητες πρακτικής</a:t>
            </a:r>
            <a:endParaRPr b="0" i="0" sz="1400" u="none" cap="none" strike="noStrike">
              <a:solidFill>
                <a:srgbClr val="000000"/>
              </a:solidFill>
              <a:latin typeface="Arial"/>
              <a:ea typeface="Arial"/>
              <a:cs typeface="Arial"/>
              <a:sym typeface="Arial"/>
            </a:endParaRPr>
          </a:p>
        </p:txBody>
      </p:sp>
      <p:sp>
        <p:nvSpPr>
          <p:cNvPr id="150" name="Google Shape;150;p8"/>
          <p:cNvSpPr txBox="1"/>
          <p:nvPr/>
        </p:nvSpPr>
        <p:spPr>
          <a:xfrm>
            <a:off x="4042050" y="5977956"/>
            <a:ext cx="1808085"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Κοινότητες μάθησης </a:t>
            </a:r>
            <a:endParaRPr b="0" i="0" sz="1400" u="none" cap="none" strike="noStrike">
              <a:solidFill>
                <a:srgbClr val="000000"/>
              </a:solidFill>
              <a:latin typeface="Arial"/>
              <a:ea typeface="Arial"/>
              <a:cs typeface="Arial"/>
              <a:sym typeface="Arial"/>
            </a:endParaRPr>
          </a:p>
        </p:txBody>
      </p:sp>
      <p:sp>
        <p:nvSpPr>
          <p:cNvPr id="151" name="Google Shape;151;p8"/>
          <p:cNvSpPr txBox="1"/>
          <p:nvPr/>
        </p:nvSpPr>
        <p:spPr>
          <a:xfrm>
            <a:off x="8158999" y="3514275"/>
            <a:ext cx="1378500" cy="6927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300" u="none" cap="none" strike="noStrike">
                <a:solidFill>
                  <a:srgbClr val="343434"/>
                </a:solidFill>
                <a:latin typeface="Arial"/>
                <a:ea typeface="Arial"/>
                <a:cs typeface="Arial"/>
                <a:sym typeface="Arial"/>
              </a:rPr>
              <a:t>Μοντέλο αυθεντικής μάθησης </a:t>
            </a:r>
            <a:endParaRPr b="0" i="0" sz="13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725209fdc3_0_9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Ορισμός της αυθεντικής μάθησης</a:t>
            </a:r>
            <a:endParaRPr/>
          </a:p>
        </p:txBody>
      </p:sp>
      <p:sp>
        <p:nvSpPr>
          <p:cNvPr id="158" name="Google Shape;158;g3725209fdc3_0_93"/>
          <p:cNvSpPr txBox="1"/>
          <p:nvPr>
            <p:ph idx="1" type="body"/>
          </p:nvPr>
        </p:nvSpPr>
        <p:spPr>
          <a:xfrm>
            <a:off x="362150" y="1142025"/>
            <a:ext cx="11520600" cy="5523300"/>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1000"/>
              </a:spcBef>
              <a:spcAft>
                <a:spcPts val="0"/>
              </a:spcAft>
              <a:buSzPts val="2200"/>
              <a:buNone/>
            </a:pPr>
            <a:r>
              <a:rPr lang="en-US" sz="3100"/>
              <a:t>Το πλαίσιο TINKER υιοθετεί το μοντέλο αυθεντικής μάθησης, το οποίο δίνει έμφαση στην </a:t>
            </a:r>
            <a:r>
              <a:rPr b="1" lang="en-US" sz="3400">
                <a:solidFill>
                  <a:schemeClr val="accent1"/>
                </a:solidFill>
              </a:rPr>
              <a:t>επίλυση πραγματικών προβλημάτων </a:t>
            </a:r>
            <a:r>
              <a:rPr b="1" lang="en-US" sz="3400"/>
              <a:t>και στην εφαρμογή </a:t>
            </a:r>
            <a:r>
              <a:rPr b="1" lang="en-US" sz="3400">
                <a:solidFill>
                  <a:schemeClr val="accent6"/>
                </a:solidFill>
              </a:rPr>
              <a:t>της γνώσης σε πρακτικά πλαίσια</a:t>
            </a:r>
            <a:r>
              <a:rPr lang="en-US" sz="3100"/>
              <a:t>.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Υπάρχουν </a:t>
            </a:r>
            <a:r>
              <a:rPr b="1" i="1" lang="en-US" sz="3100">
                <a:solidFill>
                  <a:schemeClr val="dk1"/>
                </a:solidFill>
              </a:rPr>
              <a:t>9 στοιχεία </a:t>
            </a:r>
            <a:r>
              <a:rPr lang="en-US" sz="3100"/>
              <a:t>που συνθέτουν το μοντέλο, τα οποία θα πρέπει να θεωρηθούν ως </a:t>
            </a:r>
            <a:r>
              <a:rPr i="1" lang="en-US" sz="3100"/>
              <a:t>κατευθυντήριες γραμμές σχεδιασμού </a:t>
            </a:r>
            <a:r>
              <a:rPr lang="en-US" sz="3100"/>
              <a:t>και όχι ως υποχρεωτικά χαρακτηριστικά.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Οποιοδήποτε μαθησιακό περιβάλλον μπορεί να θεωρηθεί περισσότερο ή λιγότερο αυθεντικό, οπότε τα στοιχεία θα πρέπει να θεωρηθούν ως υπάρχοντα κατά μήκος μιας κλίμακας. </a:t>
            </a:r>
            <a:endParaRPr sz="3100"/>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203200" lvl="0" marL="571500" marR="0" rtl="0" algn="just">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