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51" r:id="rId4"/>
    <p:sldMasterId id="2147483654"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Lst>
  <p:sldSz cy="6858000" cx="12192000"/>
  <p:notesSz cx="6858000" cy="9144000"/>
  <p:embeddedFontLst>
    <p:embeddedFont>
      <p:font typeface="Open Sans"/>
      <p:regular r:id="rId23"/>
      <p:bold r:id="rId24"/>
      <p:italic r:id="rId25"/>
      <p:boldItalic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7" roundtripDataSignature="AMtx7mjLufucH/Y+DdGX9OVBzb5CCMfpq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font" Target="fonts/OpenSans-bold.fntdata"/><Relationship Id="rId23" Type="http://schemas.openxmlformats.org/officeDocument/2006/relationships/font" Target="fonts/OpenSans-regular.fntdata"/><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3.xml"/><Relationship Id="rId26" Type="http://schemas.openxmlformats.org/officeDocument/2006/relationships/font" Target="fonts/OpenSans-boldItalic.fntdata"/><Relationship Id="rId25" Type="http://schemas.openxmlformats.org/officeDocument/2006/relationships/font" Target="fonts/OpenSans-italic.fntdata"/><Relationship Id="rId27" Type="http://customschemas.google.com/relationships/presentationmetadata" Target="metadata"/><Relationship Id="rId5" Type="http://schemas.openxmlformats.org/officeDocument/2006/relationships/slideMaster" Target="slideMasters/slideMaster3.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freepik.com/free-photo/top-view-business-concept-office-accessories-wooden-table-office-supplies-study-work-concept-toning_1191564.htm#fromView=search&amp;page=1&amp;position=5&amp;uuid=7eab1ddc-54d2-4357-bdcd-767c1a9e322b&amp;query=lesson+%CF%83%CF%87%CE%B5%CE%B4%CE%B9%CE%B1%CF%83%CE%BC%CF%8C%CF%82"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freepik.com/free-photo/top-view-chess-pieces_9393780.htm#fromView=search&amp;page=1&amp;position=1&amp;uuid=51d7ea55-1837-4634-b6fe-4bd85863cd8d&amp;query=groups+in+a+circle"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2" name="Google Shape;8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3463f4b7b19_0_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0" name="Google Shape;150;g3463f4b7b19_0_2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t/>
            </a:r>
            <a:endParaRPr/>
          </a:p>
        </p:txBody>
      </p:sp>
      <p:sp>
        <p:nvSpPr>
          <p:cNvPr id="151" name="Google Shape;151;g3463f4b7b19_0_2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3463f4b7b19_0_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7" name="Google Shape;157;g3463f4b7b19_0_3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t/>
            </a:r>
            <a:endParaRPr/>
          </a:p>
        </p:txBody>
      </p:sp>
      <p:sp>
        <p:nvSpPr>
          <p:cNvPr id="158" name="Google Shape;158;g3463f4b7b19_0_3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3463f4b7b19_0_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4" name="Google Shape;164;g3463f4b7b19_0_4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t/>
            </a:r>
            <a:endParaRPr/>
          </a:p>
        </p:txBody>
      </p:sp>
      <p:sp>
        <p:nvSpPr>
          <p:cNvPr id="165" name="Google Shape;165;g3463f4b7b19_0_4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345e16aeeaa_0_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1" name="Google Shape;171;g345e16aeeaa_0_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u="sng">
                <a:solidFill>
                  <a:schemeClr val="hlink"/>
                </a:solidFill>
                <a:hlinkClick r:id="rId2"/>
              </a:rPr>
              <a:t>https://www.freepik.com/free-photo/top-view-business-concept-office-accessories-wooden-table-office-supplies-study-work-concept-toning_1191564.htm#fromView=search&amp;page=1&amp;position=5&amp;uuid=7eab1ddc-54d2-4357-bdcd-767c1a9e322b&amp;query=lesson+σχεδιασμός</a:t>
            </a:r>
            <a:endParaRPr>
              <a:solidFill>
                <a:srgbClr val="2B454E"/>
              </a:solidFill>
            </a:endParaRPr>
          </a:p>
          <a:p>
            <a:pPr indent="0" lvl="0" marL="0" rtl="0" algn="l">
              <a:lnSpc>
                <a:spcPct val="90000"/>
              </a:lnSpc>
              <a:spcBef>
                <a:spcPts val="1000"/>
              </a:spcBef>
              <a:spcAft>
                <a:spcPts val="0"/>
              </a:spcAft>
              <a:buSzPts val="1400"/>
              <a:buNone/>
            </a:pPr>
            <a:r>
              <a:t/>
            </a:r>
            <a:endParaRPr>
              <a:solidFill>
                <a:srgbClr val="2B454E"/>
              </a:solidFill>
            </a:endParaRPr>
          </a:p>
        </p:txBody>
      </p:sp>
      <p:sp>
        <p:nvSpPr>
          <p:cNvPr id="172" name="Google Shape;172;g345e16aeeaa_0_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345e16aeeaa_0_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0" name="Google Shape;180;g345e16aeeaa_0_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t/>
            </a:r>
            <a:endParaRPr/>
          </a:p>
        </p:txBody>
      </p:sp>
      <p:sp>
        <p:nvSpPr>
          <p:cNvPr id="181" name="Google Shape;181;g345e16aeeaa_0_1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8" name="Google Shape;188;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228600" rtl="0" algn="l">
              <a:lnSpc>
                <a:spcPct val="100000"/>
              </a:lnSpc>
              <a:spcBef>
                <a:spcPts val="0"/>
              </a:spcBef>
              <a:spcAft>
                <a:spcPts val="0"/>
              </a:spcAft>
              <a:buSzPts val="1400"/>
              <a:buFont typeface="Arial"/>
              <a:buNone/>
            </a:pPr>
            <a:r>
              <a:t/>
            </a:r>
            <a:endParaRPr/>
          </a:p>
        </p:txBody>
      </p:sp>
      <p:sp>
        <p:nvSpPr>
          <p:cNvPr id="189" name="Google Shape;189;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358cd5ba7f0_0_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5" name="Google Shape;195;g358cd5ba7f0_0_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8" name="Google Shape;8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https://www.freepik.com/free-vector/learning-concept-illustration_10117870.htm#fromView=search&amp;page=1&amp;position=25&amp;uuid=674852bd-ead3-4395-9508-af21763fddbd&amp;query=learn</a:t>
            </a:r>
            <a:endParaRPr/>
          </a:p>
        </p:txBody>
      </p:sp>
      <p:sp>
        <p:nvSpPr>
          <p:cNvPr id="94" name="Google Shape;94;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 name="Google Shape;102;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03" name="Google Shape;103;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 name="Google Shape;109;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10" name="Google Shape;110;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8" name="Google Shape;118;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r>
              <a:rPr b="0" i="0" lang="en-US" sz="1800" u="none" strike="noStrike">
                <a:solidFill>
                  <a:srgbClr val="1D1D1B"/>
                </a:solidFill>
                <a:latin typeface="Calibri"/>
                <a:ea typeface="Calibri"/>
                <a:cs typeface="Calibri"/>
                <a:sym typeface="Calibri"/>
              </a:rPr>
              <a:t>Χωριστείτε σε μικρές ομάδες και δώστε σε κάθε ομάδα ένα φύλλο χαρτί. Στη συνέχεια, βάλτε ένα χρονόμετρο για 2 λεπτά και προκαλέστε τους/τ</a:t>
            </a:r>
            <a:r>
              <a:rPr lang="en-US" sz="1800">
                <a:solidFill>
                  <a:srgbClr val="1D1D1B"/>
                </a:solidFill>
              </a:rPr>
              <a:t>ις</a:t>
            </a:r>
            <a:r>
              <a:rPr b="0" i="0" lang="en-US" sz="1800" u="none" strike="noStrike">
                <a:solidFill>
                  <a:srgbClr val="1D1D1B"/>
                </a:solidFill>
                <a:latin typeface="Calibri"/>
                <a:ea typeface="Calibri"/>
                <a:cs typeface="Calibri"/>
                <a:sym typeface="Calibri"/>
              </a:rPr>
              <a:t> να γράψουν όσα περισσότερα από τα 9 αυθεντικά στοιχεία μάθησης μπορούν να θυμηθούν. Η πρώτη ομάδα που θα τα ολοκληρώσει είναι </a:t>
            </a:r>
            <a:r>
              <a:rPr lang="en-US" sz="1800">
                <a:solidFill>
                  <a:srgbClr val="1D1D1B"/>
                </a:solidFill>
              </a:rPr>
              <a:t>η </a:t>
            </a:r>
            <a:r>
              <a:rPr b="0" i="0" lang="en-US" sz="1800" u="none" strike="noStrike">
                <a:solidFill>
                  <a:srgbClr val="1D1D1B"/>
                </a:solidFill>
                <a:latin typeface="Calibri"/>
                <a:ea typeface="Calibri"/>
                <a:cs typeface="Calibri"/>
                <a:sym typeface="Calibri"/>
              </a:rPr>
              <a:t>νικ</a:t>
            </a:r>
            <a:r>
              <a:rPr lang="en-US" sz="1800">
                <a:solidFill>
                  <a:srgbClr val="1D1D1B"/>
                </a:solidFill>
              </a:rPr>
              <a:t>ήτρια</a:t>
            </a:r>
            <a:r>
              <a:rPr b="0" i="0" lang="en-US" sz="1800" u="none" strike="noStrike">
                <a:solidFill>
                  <a:srgbClr val="1D1D1B"/>
                </a:solidFill>
                <a:latin typeface="Calibri"/>
                <a:ea typeface="Calibri"/>
                <a:cs typeface="Calibri"/>
                <a:sym typeface="Calibri"/>
              </a:rPr>
              <a:t> του 1ου γύρου. </a:t>
            </a:r>
            <a:endParaRPr b="0"/>
          </a:p>
          <a:p>
            <a:pPr indent="-228600" lvl="0" marL="457200" rtl="0" algn="l">
              <a:lnSpc>
                <a:spcPct val="100000"/>
              </a:lnSpc>
              <a:spcBef>
                <a:spcPts val="0"/>
              </a:spcBef>
              <a:spcAft>
                <a:spcPts val="0"/>
              </a:spcAft>
              <a:buSzPts val="1400"/>
              <a:buNone/>
            </a:pPr>
            <a:br>
              <a:rPr b="0" lang="en-US"/>
            </a:br>
            <a:r>
              <a:rPr b="0" i="0" lang="en-US" sz="1800" u="none" strike="noStrike">
                <a:solidFill>
                  <a:srgbClr val="1D1D1B"/>
                </a:solidFill>
                <a:latin typeface="Calibri"/>
                <a:ea typeface="Calibri"/>
                <a:cs typeface="Calibri"/>
                <a:sym typeface="Calibri"/>
              </a:rPr>
              <a:t>Γύρος 2: Η επόμενη πρόκληση είναι να θυμηθείτε ή να βρείτε παραδείγματα για κάθε στοιχείο που σχετίζεται με την πληροφορική. Ο πρώτος/η πρώτη που θα ολοκληρώσει και τα 9 κερδίζει τον 2ο γύρο. </a:t>
            </a:r>
            <a:endParaRPr b="0"/>
          </a:p>
          <a:p>
            <a:pPr indent="-228600" lvl="0" marL="457200" rtl="0" algn="l">
              <a:lnSpc>
                <a:spcPct val="100000"/>
              </a:lnSpc>
              <a:spcBef>
                <a:spcPts val="0"/>
              </a:spcBef>
              <a:spcAft>
                <a:spcPts val="0"/>
              </a:spcAft>
              <a:buSzPts val="1400"/>
              <a:buNone/>
            </a:pPr>
            <a:br>
              <a:rPr b="0" lang="en-US"/>
            </a:br>
            <a:r>
              <a:rPr b="0" i="0" lang="en-US" sz="1800" u="none" strike="noStrike">
                <a:solidFill>
                  <a:srgbClr val="1D1D1B"/>
                </a:solidFill>
                <a:latin typeface="Calibri"/>
                <a:ea typeface="Calibri"/>
                <a:cs typeface="Calibri"/>
                <a:sym typeface="Calibri"/>
              </a:rPr>
              <a:t>Προαιρετικά: Για να προσθέσετε ένα διασκεδαστικό στοιχείο παιχνιδιού, φέρτε ένα κουδούνι και ζητήστε από τις ομάδες να τερματίσουν σε αγώνα δρόμου για να χτυπήσουν το κουδούνι! </a:t>
            </a:r>
            <a:endParaRPr b="0"/>
          </a:p>
          <a:p>
            <a:pPr indent="-228600" lvl="0" marL="457200" rtl="0" algn="l">
              <a:lnSpc>
                <a:spcPct val="100000"/>
              </a:lnSpc>
              <a:spcBef>
                <a:spcPts val="0"/>
              </a:spcBef>
              <a:spcAft>
                <a:spcPts val="0"/>
              </a:spcAft>
              <a:buSzPts val="1400"/>
              <a:buNone/>
            </a:pPr>
            <a:r>
              <a:t/>
            </a:r>
            <a:endParaRPr/>
          </a:p>
        </p:txBody>
      </p:sp>
      <p:sp>
        <p:nvSpPr>
          <p:cNvPr id="119" name="Google Shape;119;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345e16aeeaa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7" name="Google Shape;127;g345e16aeeaa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u="sng">
                <a:solidFill>
                  <a:schemeClr val="hlink"/>
                </a:solidFill>
                <a:hlinkClick r:id="rId2"/>
              </a:rPr>
              <a:t>https://www.freepik.com/free-photo/top-view-chess-pieces_9393780.htm#fromView=search&amp;page=1&amp;position=1&amp;uuid=51d7ea55-1837-4634-b6fe-4bd85863cd8d&amp;query=groups+in+a+circle</a:t>
            </a:r>
            <a:endParaRPr>
              <a:solidFill>
                <a:srgbClr val="2B454E"/>
              </a:solidFill>
            </a:endParaRPr>
          </a:p>
          <a:p>
            <a:pPr indent="0" lvl="0" marL="0" rtl="0" algn="l">
              <a:lnSpc>
                <a:spcPct val="90000"/>
              </a:lnSpc>
              <a:spcBef>
                <a:spcPts val="1000"/>
              </a:spcBef>
              <a:spcAft>
                <a:spcPts val="0"/>
              </a:spcAft>
              <a:buSzPts val="1400"/>
              <a:buNone/>
            </a:pPr>
            <a:r>
              <a:t/>
            </a:r>
            <a:endParaRPr>
              <a:solidFill>
                <a:srgbClr val="2B454E"/>
              </a:solidFill>
            </a:endParaRPr>
          </a:p>
        </p:txBody>
      </p:sp>
      <p:sp>
        <p:nvSpPr>
          <p:cNvPr id="128" name="Google Shape;128;g345e16aeeaa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463f4b7b19_0_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6" name="Google Shape;136;g3463f4b7b19_0_1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t/>
            </a:r>
            <a:endParaRPr/>
          </a:p>
        </p:txBody>
      </p:sp>
      <p:sp>
        <p:nvSpPr>
          <p:cNvPr id="137" name="Google Shape;137;g3463f4b7b19_0_1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3463f4b7b19_0_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3" name="Google Shape;143;g3463f4b7b19_0_2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t/>
            </a:r>
            <a:endParaRPr/>
          </a:p>
        </p:txBody>
      </p:sp>
      <p:sp>
        <p:nvSpPr>
          <p:cNvPr id="144" name="Google Shape;144;g3463f4b7b19_0_2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4.png"/><Relationship Id="rId4"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0.jpg"/><Relationship Id="rId3" Type="http://schemas.openxmlformats.org/officeDocument/2006/relationships/image" Target="../media/image2.jpg"/><Relationship Id="rId4" Type="http://schemas.openxmlformats.org/officeDocument/2006/relationships/image" Target="../media/image7.png"/><Relationship Id="rId5"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1" Type="http://schemas.openxmlformats.org/officeDocument/2006/relationships/image" Target="../media/image16.png"/><Relationship Id="rId10" Type="http://schemas.openxmlformats.org/officeDocument/2006/relationships/image" Target="../media/image15.png"/><Relationship Id="rId13" Type="http://schemas.openxmlformats.org/officeDocument/2006/relationships/image" Target="../media/image13.png"/><Relationship Id="rId12" Type="http://schemas.openxmlformats.org/officeDocument/2006/relationships/image" Target="../media/image18.png"/><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8.png"/><Relationship Id="rId4" Type="http://schemas.openxmlformats.org/officeDocument/2006/relationships/image" Target="../media/image5.png"/><Relationship Id="rId9" Type="http://schemas.openxmlformats.org/officeDocument/2006/relationships/image" Target="../media/image9.png"/><Relationship Id="rId5" Type="http://schemas.openxmlformats.org/officeDocument/2006/relationships/image" Target="../media/image11.png"/><Relationship Id="rId6" Type="http://schemas.openxmlformats.org/officeDocument/2006/relationships/image" Target="../media/image14.jpg"/><Relationship Id="rId7" Type="http://schemas.openxmlformats.org/officeDocument/2006/relationships/image" Target="../media/image6.png"/><Relationship Id="rId8"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11" Type="http://schemas.openxmlformats.org/officeDocument/2006/relationships/image" Target="../media/image16.png"/><Relationship Id="rId10" Type="http://schemas.openxmlformats.org/officeDocument/2006/relationships/image" Target="../media/image15.png"/><Relationship Id="rId13" Type="http://schemas.openxmlformats.org/officeDocument/2006/relationships/image" Target="../media/image13.png"/><Relationship Id="rId12" Type="http://schemas.openxmlformats.org/officeDocument/2006/relationships/image" Target="../media/image18.png"/><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8.png"/><Relationship Id="rId4" Type="http://schemas.openxmlformats.org/officeDocument/2006/relationships/image" Target="../media/image5.png"/><Relationship Id="rId9" Type="http://schemas.openxmlformats.org/officeDocument/2006/relationships/image" Target="../media/image9.png"/><Relationship Id="rId5" Type="http://schemas.openxmlformats.org/officeDocument/2006/relationships/image" Target="../media/image11.png"/><Relationship Id="rId6" Type="http://schemas.openxmlformats.org/officeDocument/2006/relationships/image" Target="../media/image14.jpg"/><Relationship Id="rId7" Type="http://schemas.openxmlformats.org/officeDocument/2006/relationships/image" Target="../media/image6.png"/><Relationship Id="rId8" Type="http://schemas.openxmlformats.org/officeDocument/2006/relationships/image" Target="../media/image1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bg>
      <p:bgPr>
        <a:solidFill>
          <a:srgbClr val="FFFFFF"/>
        </a:solidFill>
      </p:bgPr>
    </p:bg>
    <p:spTree>
      <p:nvGrpSpPr>
        <p:cNvPr id="15"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b="0" l="0" r="0" t="0"/>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alphaModFix/>
          </a:blip>
          <a:srcRect b="0" l="0" r="0" t="0"/>
          <a:stretch/>
        </p:blipFill>
        <p:spPr>
          <a:xfrm>
            <a:off x="759995" y="6036971"/>
            <a:ext cx="1954590" cy="754217"/>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20" name="Google Shape;20;p11"/>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11"/>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2" name="Google Shape;22;p11"/>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3" name="Google Shape;23;p11"/>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24"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b="0" l="0" r="0" t="0"/>
          <a:stretch/>
        </p:blipFill>
        <p:spPr>
          <a:xfrm>
            <a:off x="6384471" y="2628899"/>
            <a:ext cx="5807528" cy="2855769"/>
          </a:xfrm>
          <a:prstGeom prst="rect">
            <a:avLst/>
          </a:prstGeom>
          <a:noFill/>
          <a:ln>
            <a:noFill/>
          </a:ln>
        </p:spPr>
      </p:pic>
      <p:pic>
        <p:nvPicPr>
          <p:cNvPr id="26" name="Google Shape;26;p12"/>
          <p:cNvPicPr preferRelativeResize="0"/>
          <p:nvPr/>
        </p:nvPicPr>
        <p:blipFill rotWithShape="1">
          <a:blip r:embed="rId3">
            <a:alphaModFix/>
          </a:blip>
          <a:srcRect b="0" l="0" r="0" t="0"/>
          <a:stretch/>
        </p:blipFill>
        <p:spPr>
          <a:xfrm>
            <a:off x="0" y="0"/>
            <a:ext cx="5135947" cy="6858000"/>
          </a:xfrm>
          <a:prstGeom prst="rect">
            <a:avLst/>
          </a:prstGeom>
          <a:noFill/>
          <a:ln>
            <a:noFill/>
          </a:ln>
        </p:spPr>
      </p:pic>
      <p:pic>
        <p:nvPicPr>
          <p:cNvPr id="27" name="Google Shape;27;p12"/>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5">
            <a:alphaModFix/>
          </a:blip>
          <a:srcRect b="0" l="0" r="0" t="0"/>
          <a:stretch/>
        </p:blipFill>
        <p:spPr>
          <a:xfrm>
            <a:off x="759995" y="6036971"/>
            <a:ext cx="1954590" cy="754217"/>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31" name="Google Shape;31;p12"/>
          <p:cNvSpPr txBox="1"/>
          <p:nvPr>
            <p:ph type="ctrTitle"/>
          </p:nvPr>
        </p:nvSpPr>
        <p:spPr>
          <a:xfrm>
            <a:off x="374726" y="2184268"/>
            <a:ext cx="4899403"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2"/>
          <p:cNvSpPr txBox="1"/>
          <p:nvPr>
            <p:ph idx="1" type="subTitle"/>
          </p:nvPr>
        </p:nvSpPr>
        <p:spPr>
          <a:xfrm>
            <a:off x="401324" y="3651830"/>
            <a:ext cx="4899403"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3" name="Google Shape;33;p12"/>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37" name="Shape 37"/>
        <p:cNvGrpSpPr/>
        <p:nvPr/>
      </p:nvGrpSpPr>
      <p:grpSpPr>
        <a:xfrm>
          <a:off x="0" y="0"/>
          <a:ext cx="0" cy="0"/>
          <a:chOff x="0" y="0"/>
          <a:chExt cx="0" cy="0"/>
        </a:xfrm>
      </p:grpSpPr>
      <p:sp>
        <p:nvSpPr>
          <p:cNvPr id="38" name="Google Shape;38;p14"/>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4"/>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40" name="Shape 40"/>
        <p:cNvGrpSpPr/>
        <p:nvPr/>
      </p:nvGrpSpPr>
      <p:grpSpPr>
        <a:xfrm>
          <a:off x="0" y="0"/>
          <a:ext cx="0" cy="0"/>
          <a:chOff x="0" y="0"/>
          <a:chExt cx="0" cy="0"/>
        </a:xfrm>
      </p:grpSpPr>
      <p:sp>
        <p:nvSpPr>
          <p:cNvPr id="41" name="Google Shape;41;p4"/>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42" name="Google Shape;42;p4"/>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43" name="Google Shape;43;p4"/>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44" name="Google Shape;44;p4"/>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45" name="Google Shape;45;p4"/>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46" name="Google Shape;46;p4"/>
          <p:cNvGrpSpPr/>
          <p:nvPr/>
        </p:nvGrpSpPr>
        <p:grpSpPr>
          <a:xfrm>
            <a:off x="2179811" y="4729766"/>
            <a:ext cx="7832078" cy="1110328"/>
            <a:chOff x="2179603" y="4888792"/>
            <a:chExt cx="7798544" cy="1110328"/>
          </a:xfrm>
        </p:grpSpPr>
        <p:pic>
          <p:nvPicPr>
            <p:cNvPr id="47" name="Google Shape;47;p4"/>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48" name="Google Shape;48;p4"/>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49" name="Google Shape;49;p4"/>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50" name="Google Shape;50;p4"/>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51" name="Google Shape;51;p4"/>
            <p:cNvPicPr preferRelativeResize="0"/>
            <p:nvPr/>
          </p:nvPicPr>
          <p:blipFill rotWithShape="1">
            <a:blip r:embed="rId8">
              <a:alphaModFix/>
            </a:blip>
            <a:srcRect b="0" l="6517" r="6454" t="2903"/>
            <a:stretch/>
          </p:blipFill>
          <p:spPr>
            <a:xfrm>
              <a:off x="7781600" y="4945247"/>
              <a:ext cx="2196547" cy="545647"/>
            </a:xfrm>
            <a:prstGeom prst="rect">
              <a:avLst/>
            </a:prstGeom>
            <a:noFill/>
            <a:ln>
              <a:noFill/>
            </a:ln>
          </p:spPr>
        </p:pic>
        <p:pic>
          <p:nvPicPr>
            <p:cNvPr id="52" name="Google Shape;52;p4"/>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53" name="Google Shape;53;p4"/>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54" name="Google Shape;54;p4"/>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55" name="Google Shape;55;p4"/>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56" name="Google Shape;56;p4"/>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60" name="Shape 60"/>
        <p:cNvGrpSpPr/>
        <p:nvPr/>
      </p:nvGrpSpPr>
      <p:grpSpPr>
        <a:xfrm>
          <a:off x="0" y="0"/>
          <a:ext cx="0" cy="0"/>
          <a:chOff x="0" y="0"/>
          <a:chExt cx="0" cy="0"/>
        </a:xfrm>
      </p:grpSpPr>
      <p:sp>
        <p:nvSpPr>
          <p:cNvPr id="61" name="Google Shape;61;g358cd5ba7f0_0_63"/>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62" name="Google Shape;62;g358cd5ba7f0_0_63"/>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63" name="Google Shape;63;g358cd5ba7f0_0_63"/>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64" name="Google Shape;64;g358cd5ba7f0_0_63"/>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65" name="Google Shape;65;g358cd5ba7f0_0_63"/>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66" name="Google Shape;66;g358cd5ba7f0_0_63"/>
          <p:cNvGrpSpPr/>
          <p:nvPr/>
        </p:nvGrpSpPr>
        <p:grpSpPr>
          <a:xfrm>
            <a:off x="2179811" y="4729766"/>
            <a:ext cx="7832078" cy="1110328"/>
            <a:chOff x="2179603" y="4888792"/>
            <a:chExt cx="7798544" cy="1110328"/>
          </a:xfrm>
        </p:grpSpPr>
        <p:pic>
          <p:nvPicPr>
            <p:cNvPr id="67" name="Google Shape;67;g358cd5ba7f0_0_63"/>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68" name="Google Shape;68;g358cd5ba7f0_0_63"/>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69" name="Google Shape;69;g358cd5ba7f0_0_63"/>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70" name="Google Shape;70;g358cd5ba7f0_0_63"/>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71" name="Google Shape;71;g358cd5ba7f0_0_63"/>
            <p:cNvPicPr preferRelativeResize="0"/>
            <p:nvPr/>
          </p:nvPicPr>
          <p:blipFill rotWithShape="1">
            <a:blip r:embed="rId8">
              <a:alphaModFix/>
            </a:blip>
            <a:srcRect b="0" l="6518" r="6455" t="2903"/>
            <a:stretch/>
          </p:blipFill>
          <p:spPr>
            <a:xfrm>
              <a:off x="7781600" y="4945247"/>
              <a:ext cx="2196547" cy="545647"/>
            </a:xfrm>
            <a:prstGeom prst="rect">
              <a:avLst/>
            </a:prstGeom>
            <a:noFill/>
            <a:ln>
              <a:noFill/>
            </a:ln>
          </p:spPr>
        </p:pic>
        <p:pic>
          <p:nvPicPr>
            <p:cNvPr id="72" name="Google Shape;72;g358cd5ba7f0_0_63"/>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73" name="Google Shape;73;g358cd5ba7f0_0_63"/>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74" name="Google Shape;74;g358cd5ba7f0_0_63"/>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75" name="Google Shape;75;g358cd5ba7f0_0_63"/>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76" name="Google Shape;76;g358cd5ba7f0_0_63"/>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77" name="Shape 77"/>
        <p:cNvGrpSpPr/>
        <p:nvPr/>
      </p:nvGrpSpPr>
      <p:grpSpPr>
        <a:xfrm>
          <a:off x="0" y="0"/>
          <a:ext cx="0" cy="0"/>
          <a:chOff x="0" y="0"/>
          <a:chExt cx="0" cy="0"/>
        </a:xfrm>
      </p:grpSpPr>
      <p:sp>
        <p:nvSpPr>
          <p:cNvPr id="78" name="Google Shape;78;g358cd5ba7f0_0_6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g358cd5ba7f0_0_6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3.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slideLayout" Target="../slideLayouts/slideLayout4.xml"/><Relationship Id="rId3" Type="http://schemas.openxmlformats.org/officeDocument/2006/relationships/theme" Target="../theme/theme1.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slideLayout" Target="../slideLayouts/slideLayout6.xml"/><Relationship Id="rId3"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alpha val="47450"/>
          </a:srgbClr>
        </a:solidFill>
      </p:bgPr>
    </p:bg>
    <p:spTree>
      <p:nvGrpSpPr>
        <p:cNvPr id="9" name="Shape 9"/>
        <p:cNvGrpSpPr/>
        <p:nvPr/>
      </p:nvGrpSpPr>
      <p:grpSpPr>
        <a:xfrm>
          <a:off x="0" y="0"/>
          <a:ext cx="0" cy="0"/>
          <a:chOff x="0" y="0"/>
          <a:chExt cx="0" cy="0"/>
        </a:xfrm>
      </p:grpSpPr>
      <p:sp>
        <p:nvSpPr>
          <p:cNvPr id="10" name="Google Shape;10;p10"/>
          <p:cNvSpPr txBox="1"/>
          <p:nvPr>
            <p:ph type="title"/>
          </p:nvPr>
        </p:nvSpPr>
        <p:spPr>
          <a:xfrm>
            <a:off x="838200" y="365129"/>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0"/>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0"/>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0"/>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34"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36" name="Google Shape;36;p13"/>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2" r:id="rId1"/>
    <p:sldLayoutId id="2147483653"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57" name="Shape 57"/>
        <p:cNvGrpSpPr/>
        <p:nvPr/>
      </p:nvGrpSpPr>
      <p:grpSpPr>
        <a:xfrm>
          <a:off x="0" y="0"/>
          <a:ext cx="0" cy="0"/>
          <a:chOff x="0" y="0"/>
          <a:chExt cx="0" cy="0"/>
        </a:xfrm>
      </p:grpSpPr>
      <p:sp>
        <p:nvSpPr>
          <p:cNvPr id="58" name="Google Shape;58;g358cd5ba7f0_0_57"/>
          <p:cNvSpPr/>
          <p:nvPr/>
        </p:nvSpPr>
        <p:spPr>
          <a:xfrm>
            <a:off x="0" y="0"/>
            <a:ext cx="12192000" cy="7974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59" name="Google Shape;59;g358cd5ba7f0_0_5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5" r:id="rId1"/>
    <p:sldLayoutId id="2147483656"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33.png"/><Relationship Id="rId4" Type="http://schemas.openxmlformats.org/officeDocument/2006/relationships/hyperlink" Target="https://www.freepik.com/free-photo/top-view-business-concept-office-accessories-wooden-table-office-supplies-study-work-concept-toning_1191564.htm#fromView=search&amp;page=1&amp;position=5&amp;uuid=7eab1ddc-54d2-4357-bdcd-767c1a9e322b&amp;query=lesson+planning"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3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hyperlink" Target="https://tinker-project.eu/resources/framework-and-toolkit/" TargetMode="External"/><Relationship Id="rId4" Type="http://schemas.openxmlformats.org/officeDocument/2006/relationships/hyperlink" Target="about:blank" TargetMode="External"/></Relationships>
</file>

<file path=ppt/slides/_rels/slide16.xml.rels><?xml version="1.0" encoding="UTF-8" standalone="yes"?><Relationships xmlns="http://schemas.openxmlformats.org/package/2006/relationships"><Relationship Id="rId11" Type="http://schemas.openxmlformats.org/officeDocument/2006/relationships/image" Target="../media/image18.png"/><Relationship Id="rId10" Type="http://schemas.openxmlformats.org/officeDocument/2006/relationships/image" Target="../media/image16.png"/><Relationship Id="rId13" Type="http://schemas.openxmlformats.org/officeDocument/2006/relationships/hyperlink" Target="https://tinker-project.eu/elearning/" TargetMode="External"/><Relationship Id="rId12" Type="http://schemas.openxmlformats.org/officeDocument/2006/relationships/image" Target="../media/image13.png"/><Relationship Id="rId1" Type="http://schemas.openxmlformats.org/officeDocument/2006/relationships/slideLayout" Target="../slideLayouts/slideLayout5.xml"/><Relationship Id="rId2" Type="http://schemas.openxmlformats.org/officeDocument/2006/relationships/notesSlide" Target="../notesSlides/notesSlide16.xml"/><Relationship Id="rId3" Type="http://schemas.openxmlformats.org/officeDocument/2006/relationships/image" Target="../media/image5.png"/><Relationship Id="rId4" Type="http://schemas.openxmlformats.org/officeDocument/2006/relationships/image" Target="../media/image11.png"/><Relationship Id="rId9" Type="http://schemas.openxmlformats.org/officeDocument/2006/relationships/image" Target="../media/image15.png"/><Relationship Id="rId15" Type="http://schemas.openxmlformats.org/officeDocument/2006/relationships/hyperlink" Target="https://creativecommons.org/licenses/by-nc-nd/4.0/" TargetMode="External"/><Relationship Id="rId14" Type="http://schemas.openxmlformats.org/officeDocument/2006/relationships/image" Target="../media/image29.png"/><Relationship Id="rId5" Type="http://schemas.openxmlformats.org/officeDocument/2006/relationships/image" Target="../media/image14.jpg"/><Relationship Id="rId6" Type="http://schemas.openxmlformats.org/officeDocument/2006/relationships/image" Target="../media/image6.png"/><Relationship Id="rId7" Type="http://schemas.openxmlformats.org/officeDocument/2006/relationships/image" Target="../media/image12.png"/><Relationship Id="rId8"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34.png"/><Relationship Id="rId4" Type="http://schemas.openxmlformats.org/officeDocument/2006/relationships/hyperlink" Target="https://www.freepik.com/free-vector/learning-concept-illustration_10117870.htm#fromView=search&amp;page=1&amp;position=25&amp;uuid=674852bd-ead3-4395-9508-af21763fddbd&amp;query=learn"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36.png"/><Relationship Id="rId4" Type="http://schemas.openxmlformats.org/officeDocument/2006/relationships/hyperlink" Target="https://www.freepik.com/free-vector/student-guy-studying-internet-watching-online-lecture-computer-talking-math-tutor-through-video-call-cartoon-illustration_12699851.htm#fromView=search&amp;page=1&amp;position=29&amp;uuid=f5e4204b-dca3-4e33-a561-e271651ad41e&amp;query=learning"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32.png"/><Relationship Id="rId4" Type="http://schemas.openxmlformats.org/officeDocument/2006/relationships/hyperlink" Target="https://www.freepik.com/free-vector/people-with-gaming-icons-illustration_3226193.htm#fromView=search&amp;page=1&amp;position=0&amp;uuid=381fa352-4e26-446b-a3e6-d53a5a5ab55d&amp;query=game+challenge"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31.png"/><Relationship Id="rId4" Type="http://schemas.openxmlformats.org/officeDocument/2006/relationships/hyperlink" Target="https://www.freepik.com/free-photo/top-view-chess-pieces_9393780.htm#fromView=search&amp;page=1&amp;position=1&amp;uuid=51d7ea55-1837-4634-b6fe-4bd85863cd8d&amp;query=groups+in+a+circle"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3"/>
          <p:cNvSpPr txBox="1"/>
          <p:nvPr/>
        </p:nvSpPr>
        <p:spPr>
          <a:xfrm>
            <a:off x="374726" y="2184268"/>
            <a:ext cx="6914700" cy="1334100"/>
          </a:xfrm>
          <a:prstGeom prst="rect">
            <a:avLst/>
          </a:prstGeom>
          <a:noFill/>
          <a:ln>
            <a:noFill/>
          </a:ln>
        </p:spPr>
        <p:txBody>
          <a:bodyPr anchorCtr="0" anchor="ctr" bIns="45700" lIns="91425" spcFirstLastPara="1" rIns="91425" wrap="square" tIns="45700">
            <a:normAutofit fontScale="92500"/>
          </a:bodyPr>
          <a:lstStyle/>
          <a:p>
            <a:pPr indent="0" lvl="0" marL="0" marR="0" rtl="0" algn="l">
              <a:lnSpc>
                <a:spcPct val="90000"/>
              </a:lnSpc>
              <a:spcBef>
                <a:spcPts val="0"/>
              </a:spcBef>
              <a:spcAft>
                <a:spcPts val="0"/>
              </a:spcAft>
              <a:buClr>
                <a:srgbClr val="000000"/>
              </a:buClr>
              <a:buSzPct val="100000"/>
              <a:buFont typeface="Arial"/>
              <a:buNone/>
            </a:pPr>
            <a:r>
              <a:rPr b="1" i="0" lang="en-US" sz="3200" u="none" cap="none" strike="noStrike">
                <a:solidFill>
                  <a:srgbClr val="1D1D1B"/>
                </a:solidFill>
                <a:latin typeface="Calibri"/>
                <a:ea typeface="Calibri"/>
                <a:cs typeface="Calibri"/>
                <a:sym typeface="Calibri"/>
              </a:rPr>
              <a:t>ΠΕ3: Επιμόρφωση εκπαιδευτικών για</a:t>
            </a:r>
            <a:endParaRPr b="1" i="0" sz="3200" u="none" cap="none" strike="noStrike">
              <a:solidFill>
                <a:srgbClr val="1D1D1B"/>
              </a:solidFill>
              <a:latin typeface="Calibri"/>
              <a:ea typeface="Calibri"/>
              <a:cs typeface="Calibri"/>
              <a:sym typeface="Calibri"/>
            </a:endParaRPr>
          </a:p>
          <a:p>
            <a:pPr indent="0" lvl="0" marL="0" marR="0" rtl="0" algn="l">
              <a:lnSpc>
                <a:spcPct val="90000"/>
              </a:lnSpc>
              <a:spcBef>
                <a:spcPts val="0"/>
              </a:spcBef>
              <a:spcAft>
                <a:spcPts val="0"/>
              </a:spcAft>
              <a:buClr>
                <a:srgbClr val="000000"/>
              </a:buClr>
              <a:buSzPct val="100000"/>
              <a:buFont typeface="Arial"/>
              <a:buNone/>
            </a:pPr>
            <a:r>
              <a:rPr b="1" i="0" lang="en-US" sz="3200" u="none" cap="none" strike="noStrike">
                <a:solidFill>
                  <a:srgbClr val="1D1D1B"/>
                </a:solidFill>
                <a:latin typeface="Calibri"/>
                <a:ea typeface="Calibri"/>
                <a:cs typeface="Calibri"/>
                <a:sym typeface="Calibri"/>
              </a:rPr>
              <a:t>αυθεντική και συμπεριληπτική ως προς το</a:t>
            </a:r>
            <a:endParaRPr b="1" i="0" sz="3200" u="none" cap="none" strike="noStrike">
              <a:solidFill>
                <a:srgbClr val="1D1D1B"/>
              </a:solidFill>
              <a:latin typeface="Calibri"/>
              <a:ea typeface="Calibri"/>
              <a:cs typeface="Calibri"/>
              <a:sym typeface="Calibri"/>
            </a:endParaRPr>
          </a:p>
          <a:p>
            <a:pPr indent="0" lvl="0" marL="0" marR="0" rtl="0" algn="l">
              <a:lnSpc>
                <a:spcPct val="90000"/>
              </a:lnSpc>
              <a:spcBef>
                <a:spcPts val="0"/>
              </a:spcBef>
              <a:spcAft>
                <a:spcPts val="0"/>
              </a:spcAft>
              <a:buClr>
                <a:srgbClr val="000000"/>
              </a:buClr>
              <a:buSzPct val="100000"/>
              <a:buFont typeface="Arial"/>
              <a:buNone/>
            </a:pPr>
            <a:r>
              <a:rPr b="1" i="0" lang="en-US" sz="3200" u="none" cap="none" strike="noStrike">
                <a:solidFill>
                  <a:srgbClr val="1D1D1B"/>
                </a:solidFill>
                <a:latin typeface="Calibri"/>
                <a:ea typeface="Calibri"/>
                <a:cs typeface="Calibri"/>
                <a:sym typeface="Calibri"/>
              </a:rPr>
              <a:t>φύλο εκπαίδευση στην πληροφορική</a:t>
            </a:r>
            <a:endParaRPr b="1" i="0" sz="3200" u="none" cap="none" strike="noStrike">
              <a:solidFill>
                <a:srgbClr val="1D1D1B"/>
              </a:solidFill>
              <a:latin typeface="Calibri"/>
              <a:ea typeface="Calibri"/>
              <a:cs typeface="Calibri"/>
              <a:sym typeface="Calibri"/>
            </a:endParaRPr>
          </a:p>
        </p:txBody>
      </p:sp>
      <p:sp>
        <p:nvSpPr>
          <p:cNvPr id="85" name="Google Shape;85;p3"/>
          <p:cNvSpPr txBox="1"/>
          <p:nvPr/>
        </p:nvSpPr>
        <p:spPr>
          <a:xfrm>
            <a:off x="401324" y="3651830"/>
            <a:ext cx="6893100" cy="1292700"/>
          </a:xfrm>
          <a:prstGeom prst="rect">
            <a:avLst/>
          </a:prstGeom>
          <a:noFill/>
          <a:ln>
            <a:noFill/>
          </a:ln>
        </p:spPr>
        <p:txBody>
          <a:bodyPr anchorCtr="0" anchor="ctr" bIns="45700" lIns="91425" spcFirstLastPara="1" rIns="91425" wrap="square" tIns="45700">
            <a:normAutofit/>
          </a:bodyPr>
          <a:lstStyle/>
          <a:p>
            <a:pPr indent="-406400" lvl="0" marL="457200" marR="0" rtl="0" algn="l">
              <a:lnSpc>
                <a:spcPct val="90000"/>
              </a:lnSpc>
              <a:spcBef>
                <a:spcPts val="1000"/>
              </a:spcBef>
              <a:spcAft>
                <a:spcPts val="0"/>
              </a:spcAft>
              <a:buClr>
                <a:srgbClr val="000000"/>
              </a:buClr>
              <a:buSzPts val="2800"/>
              <a:buFont typeface="Arial"/>
              <a:buNone/>
            </a:pPr>
            <a:r>
              <a:rPr b="0" i="1" lang="en-US" sz="2800" u="none" cap="none" strike="noStrike">
                <a:solidFill>
                  <a:srgbClr val="1D1D1B"/>
                </a:solidFill>
                <a:latin typeface="Calibri"/>
                <a:ea typeface="Calibri"/>
                <a:cs typeface="Calibri"/>
                <a:sym typeface="Calibri"/>
              </a:rPr>
              <a:t>Επιμορφωτικό σεμινάριο TINKER για τη</a:t>
            </a:r>
            <a:endParaRPr b="0" i="1" sz="2800" u="none" cap="none" strike="noStrike">
              <a:solidFill>
                <a:srgbClr val="1D1D1B"/>
              </a:solidFill>
              <a:latin typeface="Calibri"/>
              <a:ea typeface="Calibri"/>
              <a:cs typeface="Calibri"/>
              <a:sym typeface="Calibri"/>
            </a:endParaRPr>
          </a:p>
          <a:p>
            <a:pPr indent="0" lvl="0" marL="50800" marR="0" rtl="0" algn="l">
              <a:lnSpc>
                <a:spcPct val="90000"/>
              </a:lnSpc>
              <a:spcBef>
                <a:spcPts val="1000"/>
              </a:spcBef>
              <a:spcAft>
                <a:spcPts val="0"/>
              </a:spcAft>
              <a:buClr>
                <a:srgbClr val="000000"/>
              </a:buClr>
              <a:buSzPts val="2800"/>
              <a:buFont typeface="Arial"/>
              <a:buNone/>
            </a:pPr>
            <a:r>
              <a:rPr b="0" i="1" lang="en-US" sz="2800" u="none" cap="none" strike="noStrike">
                <a:solidFill>
                  <a:srgbClr val="1D1D1B"/>
                </a:solidFill>
                <a:latin typeface="Calibri"/>
                <a:ea typeface="Calibri"/>
                <a:cs typeface="Calibri"/>
                <a:sym typeface="Calibri"/>
              </a:rPr>
              <a:t>δευτεροβάθμι</a:t>
            </a:r>
            <a:r>
              <a:rPr i="1" lang="en-US" sz="2800">
                <a:solidFill>
                  <a:srgbClr val="1D1D1B"/>
                </a:solidFill>
                <a:latin typeface="Calibri"/>
                <a:ea typeface="Calibri"/>
                <a:cs typeface="Calibri"/>
                <a:sym typeface="Calibri"/>
              </a:rPr>
              <a:t>a </a:t>
            </a:r>
            <a:r>
              <a:rPr b="0" i="1" lang="en-US" sz="2800" u="none" cap="none" strike="noStrike">
                <a:solidFill>
                  <a:srgbClr val="1D1D1B"/>
                </a:solidFill>
                <a:latin typeface="Calibri"/>
                <a:ea typeface="Calibri"/>
                <a:cs typeface="Calibri"/>
                <a:sym typeface="Calibri"/>
              </a:rPr>
              <a:t>εκπαίδευση</a:t>
            </a:r>
            <a:endParaRPr b="0" i="1" sz="2800" u="none" cap="none" strike="noStrike">
              <a:solidFill>
                <a:srgbClr val="1D1D1B"/>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g3463f4b7b19_0_2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000"/>
              <a:t>Δραστηριότητα 2: Εντοπισμός της αυθεντικής μάθησης σε μελέτες περιπτώσεων </a:t>
            </a:r>
            <a:endParaRPr sz="3000"/>
          </a:p>
        </p:txBody>
      </p:sp>
      <p:sp>
        <p:nvSpPr>
          <p:cNvPr id="154" name="Google Shape;154;g3463f4b7b19_0_29"/>
          <p:cNvSpPr txBox="1"/>
          <p:nvPr>
            <p:ph idx="1" type="body"/>
          </p:nvPr>
        </p:nvSpPr>
        <p:spPr>
          <a:xfrm>
            <a:off x="97971" y="957943"/>
            <a:ext cx="11944500" cy="58701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1000"/>
              </a:spcBef>
              <a:spcAft>
                <a:spcPts val="0"/>
              </a:spcAft>
              <a:buClr>
                <a:schemeClr val="accent4"/>
              </a:buClr>
              <a:buSzPts val="2200"/>
              <a:buFont typeface="Arial"/>
              <a:buNone/>
            </a:pPr>
            <a:r>
              <a:rPr b="1" lang="en-US" sz="2400"/>
              <a:t>Μελέτη περίπτωσης 3: Εικονικό μουσείο φύλου και ταυτότητας</a:t>
            </a:r>
            <a:endParaRPr b="1" sz="2400"/>
          </a:p>
          <a:p>
            <a:pPr indent="0" lvl="0" marL="0" marR="0" rtl="0" algn="l">
              <a:lnSpc>
                <a:spcPct val="90000"/>
              </a:lnSpc>
              <a:spcBef>
                <a:spcPts val="1000"/>
              </a:spcBef>
              <a:spcAft>
                <a:spcPts val="0"/>
              </a:spcAft>
              <a:buClr>
                <a:schemeClr val="accent4"/>
              </a:buClr>
              <a:buSzPts val="2200"/>
              <a:buFont typeface="Arial"/>
              <a:buNone/>
            </a:pPr>
            <a:r>
              <a:t/>
            </a:r>
            <a:endParaRPr b="1"/>
          </a:p>
          <a:p>
            <a:pPr indent="-368300" lvl="0" marL="457200" marR="0" rtl="0" algn="l">
              <a:lnSpc>
                <a:spcPct val="115000"/>
              </a:lnSpc>
              <a:spcBef>
                <a:spcPts val="1000"/>
              </a:spcBef>
              <a:spcAft>
                <a:spcPts val="0"/>
              </a:spcAft>
              <a:buSzPts val="2200"/>
              <a:buAutoNum type="arabicPeriod"/>
            </a:pPr>
            <a:r>
              <a:rPr lang="en-US"/>
              <a:t>Ποια στοιχεία αυθεντικής μάθησης είναι εμφανή σε αυτή τη δραστηριότητα σχεδιασμού μουσείου; Υποστηρίξτε την απάντησή σας με αναφορές στην εργασία.</a:t>
            </a:r>
            <a:endParaRPr/>
          </a:p>
          <a:p>
            <a:pPr indent="-368300" lvl="0" marL="457200" marR="0" rtl="0" algn="l">
              <a:lnSpc>
                <a:spcPct val="115000"/>
              </a:lnSpc>
              <a:spcBef>
                <a:spcPts val="0"/>
              </a:spcBef>
              <a:spcAft>
                <a:spcPts val="0"/>
              </a:spcAft>
              <a:buSzPts val="2200"/>
              <a:buAutoNum type="arabicPeriod"/>
            </a:pPr>
            <a:r>
              <a:rPr lang="en-US"/>
              <a:t>Πώς αυτή η δραστηριότητα μοντελοποιεί ρόλους του πραγματικού κόσμου, όπως οι επιμελητές, οι ιστορικοί και οι σχεδιαστές;</a:t>
            </a:r>
            <a:endParaRPr/>
          </a:p>
          <a:p>
            <a:pPr indent="-368300" lvl="0" marL="457200" marR="0" rtl="0" algn="l">
              <a:lnSpc>
                <a:spcPct val="115000"/>
              </a:lnSpc>
              <a:spcBef>
                <a:spcPts val="0"/>
              </a:spcBef>
              <a:spcAft>
                <a:spcPts val="0"/>
              </a:spcAft>
              <a:buSzPts val="2200"/>
              <a:buAutoNum type="arabicPeriod"/>
            </a:pPr>
            <a:r>
              <a:rPr lang="en-US"/>
              <a:t>Ποιες ψηφιακές και κοινωνικές δεξιότητες εξασκούν οι μαθητές/μαθήτριες που είναι σημαντικές και πέρα από την τάξη;</a:t>
            </a:r>
            <a:endParaRPr/>
          </a:p>
          <a:p>
            <a:pPr indent="-203200" lvl="0" marL="571500" marR="0" rtl="0" algn="l">
              <a:lnSpc>
                <a:spcPct val="90000"/>
              </a:lnSpc>
              <a:spcBef>
                <a:spcPts val="1000"/>
              </a:spcBef>
              <a:spcAft>
                <a:spcPts val="0"/>
              </a:spcAft>
              <a:buClr>
                <a:schemeClr val="accent4"/>
              </a:buClr>
              <a:buSzPts val="2200"/>
              <a:buFont typeface="Arial"/>
              <a:buNone/>
            </a:pPr>
            <a:r>
              <a:t/>
            </a:r>
            <a:endParaRPr b="1"/>
          </a:p>
          <a:p>
            <a:pPr indent="-203200" lvl="0" marL="571500" marR="0" rtl="0" algn="l">
              <a:lnSpc>
                <a:spcPct val="90000"/>
              </a:lnSpc>
              <a:spcBef>
                <a:spcPts val="1000"/>
              </a:spcBef>
              <a:spcAft>
                <a:spcPts val="0"/>
              </a:spcAft>
              <a:buClr>
                <a:schemeClr val="accent4"/>
              </a:buClr>
              <a:buSzPts val="2200"/>
              <a:buFont typeface="Arial"/>
              <a:buNone/>
            </a:pPr>
            <a:r>
              <a:t/>
            </a:r>
            <a:endParaRPr b="1"/>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g3463f4b7b19_0_36"/>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000"/>
              <a:t>Δραστηριότητα 2: Εντοπισμός της αυθεντικής μάθησης σε μελέτες περιπτώσεων </a:t>
            </a:r>
            <a:endParaRPr sz="3000"/>
          </a:p>
        </p:txBody>
      </p:sp>
      <p:sp>
        <p:nvSpPr>
          <p:cNvPr id="161" name="Google Shape;161;g3463f4b7b19_0_36"/>
          <p:cNvSpPr txBox="1"/>
          <p:nvPr>
            <p:ph idx="1" type="body"/>
          </p:nvPr>
        </p:nvSpPr>
        <p:spPr>
          <a:xfrm>
            <a:off x="97971" y="103414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90000"/>
              </a:lnSpc>
              <a:spcBef>
                <a:spcPts val="1000"/>
              </a:spcBef>
              <a:spcAft>
                <a:spcPts val="0"/>
              </a:spcAft>
              <a:buClr>
                <a:schemeClr val="accent4"/>
              </a:buClr>
              <a:buSzPts val="2200"/>
              <a:buFont typeface="Arial"/>
              <a:buNone/>
            </a:pPr>
            <a:r>
              <a:rPr b="1" lang="en-US" sz="2400"/>
              <a:t>Μελέτη περίπτωσης 4: App the gap</a:t>
            </a:r>
            <a:endParaRPr b="1"/>
          </a:p>
          <a:p>
            <a:pPr indent="-203200" lvl="0" marL="571500" marR="0" rtl="0" algn="l">
              <a:lnSpc>
                <a:spcPct val="90000"/>
              </a:lnSpc>
              <a:spcBef>
                <a:spcPts val="1000"/>
              </a:spcBef>
              <a:spcAft>
                <a:spcPts val="0"/>
              </a:spcAft>
              <a:buClr>
                <a:schemeClr val="accent4"/>
              </a:buClr>
              <a:buSzPts val="2200"/>
              <a:buFont typeface="Arial"/>
              <a:buNone/>
            </a:pPr>
            <a:r>
              <a:t/>
            </a:r>
            <a:endParaRPr b="1"/>
          </a:p>
          <a:p>
            <a:pPr indent="-368300" lvl="0" marL="457200" marR="0" rtl="0" algn="l">
              <a:lnSpc>
                <a:spcPct val="115000"/>
              </a:lnSpc>
              <a:spcBef>
                <a:spcPts val="1000"/>
              </a:spcBef>
              <a:spcAft>
                <a:spcPts val="0"/>
              </a:spcAft>
              <a:buSzPts val="2200"/>
              <a:buAutoNum type="arabicPeriod"/>
            </a:pPr>
            <a:r>
              <a:rPr lang="en-US"/>
              <a:t>Ποια στοιχεία αυθεντικής μάθησης περιλαμβάνονται σε αυτή την πρόκληση σχεδιασμού εφαρμογών; Εξηγήστε τις επιλογές σας.</a:t>
            </a:r>
            <a:endParaRPr/>
          </a:p>
          <a:p>
            <a:pPr indent="-368300" lvl="0" marL="457200" marR="0" rtl="0" algn="l">
              <a:lnSpc>
                <a:spcPct val="115000"/>
              </a:lnSpc>
              <a:spcBef>
                <a:spcPts val="0"/>
              </a:spcBef>
              <a:spcAft>
                <a:spcPts val="0"/>
              </a:spcAft>
              <a:buSzPts val="2200"/>
              <a:buAutoNum type="arabicPeriod"/>
            </a:pPr>
            <a:r>
              <a:rPr lang="en-US"/>
              <a:t>Πώς οι ηθικοί προβληματισμοί διαμορφώνουν την κατεύθυνση της μάθησης και της δημιουργικότητας των μαθητών/μαθητριών σε αυτή την εργασία;</a:t>
            </a:r>
            <a:endParaRPr/>
          </a:p>
          <a:p>
            <a:pPr indent="-368300" lvl="0" marL="457200" marR="0" rtl="0" algn="l">
              <a:lnSpc>
                <a:spcPct val="115000"/>
              </a:lnSpc>
              <a:spcBef>
                <a:spcPts val="0"/>
              </a:spcBef>
              <a:spcAft>
                <a:spcPts val="0"/>
              </a:spcAft>
              <a:buSzPts val="2200"/>
              <a:buAutoNum type="arabicPeriod"/>
            </a:pPr>
            <a:r>
              <a:rPr lang="en-US"/>
              <a:t>Ποιες στρατηγικές διδασκαλίας θα υποστήριζαν καλύτερα τη συνεργασία και τον σχεδιασμό με επίκεντρο τον χρήστη σε αυτό το σενάριο;</a:t>
            </a:r>
            <a:endParaRPr/>
          </a:p>
          <a:p>
            <a:pPr indent="-368300" lvl="0" marL="457200" marR="0" rtl="0" algn="l">
              <a:lnSpc>
                <a:spcPct val="115000"/>
              </a:lnSpc>
              <a:spcBef>
                <a:spcPts val="0"/>
              </a:spcBef>
              <a:spcAft>
                <a:spcPts val="0"/>
              </a:spcAft>
              <a:buSzPts val="2200"/>
              <a:buAutoNum type="arabicPeriod"/>
            </a:pPr>
            <a:r>
              <a:rPr lang="en-US"/>
              <a:t>Πώς προετοιμάζει αυτή η δραστηριότητα τους μαθητές/τις μαθήτριες να γίνουν κοινωνικά ευαισθητοποιημένοι/ες καινοτόμοι στον τομέα της τεχνολογίας;</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g3463f4b7b19_0_4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000"/>
              <a:t>Δραστηριότητα 2: Εντοπισμός της αυθεντικής μάθησης σε μελέτες περιπτώσεων </a:t>
            </a:r>
            <a:endParaRPr sz="3000"/>
          </a:p>
        </p:txBody>
      </p:sp>
      <p:sp>
        <p:nvSpPr>
          <p:cNvPr id="168" name="Google Shape;168;g3463f4b7b19_0_42"/>
          <p:cNvSpPr txBox="1"/>
          <p:nvPr>
            <p:ph idx="1" type="body"/>
          </p:nvPr>
        </p:nvSpPr>
        <p:spPr>
          <a:xfrm>
            <a:off x="97971" y="1034143"/>
            <a:ext cx="11944500" cy="58701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1000"/>
              </a:spcBef>
              <a:spcAft>
                <a:spcPts val="0"/>
              </a:spcAft>
              <a:buClr>
                <a:schemeClr val="accent4"/>
              </a:buClr>
              <a:buSzPts val="2200"/>
              <a:buFont typeface="Arial"/>
              <a:buNone/>
            </a:pPr>
            <a:r>
              <a:rPr b="1" lang="en-US" sz="2400"/>
              <a:t>Ερωτήσεις για συζήτηση σε ολόκληρη την ομάδα</a:t>
            </a:r>
            <a:endParaRPr b="1" sz="2400"/>
          </a:p>
          <a:p>
            <a:pPr indent="-203200" lvl="0" marL="571500" marR="0" rtl="0" algn="l">
              <a:lnSpc>
                <a:spcPct val="90000"/>
              </a:lnSpc>
              <a:spcBef>
                <a:spcPts val="1000"/>
              </a:spcBef>
              <a:spcAft>
                <a:spcPts val="0"/>
              </a:spcAft>
              <a:buClr>
                <a:schemeClr val="accent4"/>
              </a:buClr>
              <a:buSzPts val="2200"/>
              <a:buFont typeface="Arial"/>
              <a:buNone/>
            </a:pPr>
            <a:r>
              <a:t/>
            </a:r>
            <a:endParaRPr b="1"/>
          </a:p>
          <a:p>
            <a:pPr indent="-368300" lvl="0" marL="457200" marR="0" rtl="0" algn="l">
              <a:lnSpc>
                <a:spcPct val="115000"/>
              </a:lnSpc>
              <a:spcBef>
                <a:spcPts val="1000"/>
              </a:spcBef>
              <a:spcAft>
                <a:spcPts val="0"/>
              </a:spcAft>
              <a:buSzPts val="2200"/>
              <a:buAutoNum type="arabicPeriod"/>
            </a:pPr>
            <a:r>
              <a:rPr lang="en-US"/>
              <a:t> Ποια από τα 9 στοιχεία πιστεύετε ότι δεν χρησιμοποιούνται επαρκώς στις τάξεις πληροφορικής - και τι θα χρειαζόταν για να τα ενσωματώσετε πληρέστερα στη δική σας διδασκαλία;</a:t>
            </a:r>
            <a:endParaRPr/>
          </a:p>
          <a:p>
            <a:pPr indent="-368300" lvl="0" marL="457200" marR="0" rtl="0" algn="l">
              <a:lnSpc>
                <a:spcPct val="115000"/>
              </a:lnSpc>
              <a:spcBef>
                <a:spcPts val="0"/>
              </a:spcBef>
              <a:spcAft>
                <a:spcPts val="0"/>
              </a:spcAft>
              <a:buSzPts val="2200"/>
              <a:buAutoNum type="arabicPeriod"/>
            </a:pPr>
            <a:r>
              <a:rPr lang="en-US"/>
              <a:t>Με βάση τα δύο μαθήματα που καλύψαμε, μοιραστείτε τις σκέψεις σας σχετικά με το πώς μπορεί η αυθεντική μάθηση στην πληροφορική να βοηθήσει τους μαθητές/τις μαθήτριες να μετακινηθούν από χρήστες τεχνολογίας σε δημιουργούς τεχνολογίας και λύτες προβλημάτων.</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g345e16aeeaa_0_6"/>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000"/>
              <a:t>Δραστηριότητα 3: Συγγραφή μιας αυθεντικής μαθησιακής δραστηριότητας πληροφορικής </a:t>
            </a:r>
            <a:endParaRPr sz="3000"/>
          </a:p>
        </p:txBody>
      </p:sp>
      <p:sp>
        <p:nvSpPr>
          <p:cNvPr id="175" name="Google Shape;175;g345e16aeeaa_0_6"/>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90000"/>
              </a:lnSpc>
              <a:spcBef>
                <a:spcPts val="1000"/>
              </a:spcBef>
              <a:spcAft>
                <a:spcPts val="0"/>
              </a:spcAft>
              <a:buClr>
                <a:schemeClr val="accent4"/>
              </a:buClr>
              <a:buSzPts val="2200"/>
              <a:buFont typeface="Arial"/>
              <a:buNone/>
            </a:pPr>
            <a:r>
              <a:t/>
            </a:r>
            <a:endParaRPr/>
          </a:p>
          <a:p>
            <a:pPr indent="0" lvl="0" marL="368300" marR="0" rtl="0" algn="l">
              <a:lnSpc>
                <a:spcPct val="90000"/>
              </a:lnSpc>
              <a:spcBef>
                <a:spcPts val="1000"/>
              </a:spcBef>
              <a:spcAft>
                <a:spcPts val="0"/>
              </a:spcAft>
              <a:buClr>
                <a:schemeClr val="accent4"/>
              </a:buClr>
              <a:buSzPts val="2200"/>
              <a:buFont typeface="Arial"/>
              <a:buNone/>
            </a:pPr>
            <a:r>
              <a:rPr b="1" lang="en-US"/>
              <a:t>Όλα τα σχέδια μαθήματος πρέπει να περιλαμβάνουν α) αυθεντικό πλαίσιο και β) αυθεντικό έργο και γ) τουλάχιστον 3 άλλα στοιχεία από το μοντέλο αυθεντικής μάθησης. </a:t>
            </a:r>
            <a:endParaRPr/>
          </a:p>
          <a:p>
            <a:pPr indent="0" lvl="0" marL="3683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176" name="Google Shape;176;g345e16aeeaa_0_6"/>
          <p:cNvPicPr preferRelativeResize="0"/>
          <p:nvPr/>
        </p:nvPicPr>
        <p:blipFill rotWithShape="1">
          <a:blip r:embed="rId3">
            <a:alphaModFix/>
          </a:blip>
          <a:srcRect b="0" l="0" r="0" t="0"/>
          <a:stretch/>
        </p:blipFill>
        <p:spPr>
          <a:xfrm>
            <a:off x="2720450" y="2253725"/>
            <a:ext cx="6093701" cy="4062474"/>
          </a:xfrm>
          <a:prstGeom prst="rect">
            <a:avLst/>
          </a:prstGeom>
          <a:noFill/>
          <a:ln>
            <a:noFill/>
          </a:ln>
        </p:spPr>
      </p:pic>
      <p:sp>
        <p:nvSpPr>
          <p:cNvPr id="177" name="Google Shape;177;g345e16aeeaa_0_6"/>
          <p:cNvSpPr txBox="1"/>
          <p:nvPr/>
        </p:nvSpPr>
        <p:spPr>
          <a:xfrm>
            <a:off x="6105200" y="6378950"/>
            <a:ext cx="2723100" cy="4791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Κατασκευασμένο από </a:t>
            </a:r>
            <a:r>
              <a:rPr b="0" i="0" lang="en-US" sz="1400" u="sng" cap="none" strike="noStrike">
                <a:solidFill>
                  <a:schemeClr val="hlink"/>
                </a:solidFill>
                <a:latin typeface="Arial"/>
                <a:ea typeface="Arial"/>
                <a:cs typeface="Arial"/>
                <a:sym typeface="Arial"/>
                <a:hlinkClick r:id="rId4"/>
              </a:rPr>
              <a:t>Freepik</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pic>
        <p:nvPicPr>
          <p:cNvPr id="183" name="Google Shape;183;g345e16aeeaa_0_12"/>
          <p:cNvPicPr preferRelativeResize="0"/>
          <p:nvPr/>
        </p:nvPicPr>
        <p:blipFill rotWithShape="1">
          <a:blip r:embed="rId3">
            <a:alphaModFix amt="13000"/>
          </a:blip>
          <a:srcRect b="0" l="0" r="0" t="0"/>
          <a:stretch/>
        </p:blipFill>
        <p:spPr>
          <a:xfrm>
            <a:off x="496600" y="891928"/>
            <a:ext cx="11627401" cy="5966076"/>
          </a:xfrm>
          <a:prstGeom prst="rect">
            <a:avLst/>
          </a:prstGeom>
          <a:noFill/>
          <a:ln>
            <a:noFill/>
          </a:ln>
        </p:spPr>
      </p:pic>
      <p:sp>
        <p:nvSpPr>
          <p:cNvPr id="184" name="Google Shape;184;g345e16aeeaa_0_1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Δραστηριότητα 4: Ανασκόπηση και προβληματισμός </a:t>
            </a:r>
            <a:endParaRPr/>
          </a:p>
        </p:txBody>
      </p:sp>
      <p:sp>
        <p:nvSpPr>
          <p:cNvPr id="185" name="Google Shape;185;g345e16aeeaa_0_12"/>
          <p:cNvSpPr txBox="1"/>
          <p:nvPr/>
        </p:nvSpPr>
        <p:spPr>
          <a:xfrm>
            <a:off x="247496" y="1648593"/>
            <a:ext cx="11944500" cy="5870100"/>
          </a:xfrm>
          <a:prstGeom prst="rect">
            <a:avLst/>
          </a:prstGeom>
          <a:noFill/>
          <a:ln>
            <a:noFill/>
          </a:ln>
        </p:spPr>
        <p:txBody>
          <a:bodyPr anchorCtr="0" anchor="t" bIns="45700" lIns="91425" spcFirstLastPara="1" rIns="91425" wrap="square" tIns="45700">
            <a:noAutofit/>
          </a:bodyPr>
          <a:lstStyle/>
          <a:p>
            <a:pPr indent="-387350" lvl="0" marL="457200" marR="0" rtl="0" algn="l">
              <a:lnSpc>
                <a:spcPct val="200000"/>
              </a:lnSpc>
              <a:spcBef>
                <a:spcPts val="1000"/>
              </a:spcBef>
              <a:spcAft>
                <a:spcPts val="0"/>
              </a:spcAft>
              <a:buClr>
                <a:srgbClr val="2B454E"/>
              </a:buClr>
              <a:buSzPts val="2500"/>
              <a:buFont typeface="Arial"/>
              <a:buAutoNum type="arabicPeriod"/>
            </a:pPr>
            <a:r>
              <a:rPr b="0" i="0" lang="en-US" sz="2500" u="none" cap="none" strike="noStrike">
                <a:solidFill>
                  <a:srgbClr val="2B454E"/>
                </a:solidFill>
                <a:latin typeface="Calibri"/>
                <a:ea typeface="Calibri"/>
                <a:cs typeface="Calibri"/>
                <a:sym typeface="Calibri"/>
              </a:rPr>
              <a:t>Σήμερα έμαθα για _________. </a:t>
            </a:r>
            <a:endParaRPr b="0" i="0" sz="2500" u="none" cap="none" strike="noStrike">
              <a:solidFill>
                <a:srgbClr val="2B454E"/>
              </a:solidFill>
              <a:latin typeface="Calibri"/>
              <a:ea typeface="Calibri"/>
              <a:cs typeface="Calibri"/>
              <a:sym typeface="Calibri"/>
            </a:endParaRPr>
          </a:p>
          <a:p>
            <a:pPr indent="-387350" lvl="0" marL="457200" marR="0" rtl="0" algn="l">
              <a:lnSpc>
                <a:spcPct val="200000"/>
              </a:lnSpc>
              <a:spcBef>
                <a:spcPts val="0"/>
              </a:spcBef>
              <a:spcAft>
                <a:spcPts val="0"/>
              </a:spcAft>
              <a:buClr>
                <a:srgbClr val="2B454E"/>
              </a:buClr>
              <a:buSzPts val="2500"/>
              <a:buFont typeface="Arial"/>
              <a:buAutoNum type="arabicPeriod"/>
            </a:pPr>
            <a:r>
              <a:rPr b="0" i="0" lang="en-US" sz="2500" u="none" cap="none" strike="noStrike">
                <a:solidFill>
                  <a:srgbClr val="2B454E"/>
                </a:solidFill>
                <a:latin typeface="Calibri"/>
                <a:ea typeface="Calibri"/>
                <a:cs typeface="Calibri"/>
                <a:sym typeface="Calibri"/>
              </a:rPr>
              <a:t>Αφού έμαθα για _____, προβληματίζομαι για τις δικές μου πρακτικές _____.</a:t>
            </a:r>
            <a:endParaRPr b="0" i="0" sz="2500" u="none" cap="none" strike="noStrike">
              <a:solidFill>
                <a:srgbClr val="2B454E"/>
              </a:solidFill>
              <a:latin typeface="Calibri"/>
              <a:ea typeface="Calibri"/>
              <a:cs typeface="Calibri"/>
              <a:sym typeface="Calibri"/>
            </a:endParaRPr>
          </a:p>
          <a:p>
            <a:pPr indent="-387350" lvl="0" marL="457200" marR="0" rtl="0" algn="l">
              <a:lnSpc>
                <a:spcPct val="200000"/>
              </a:lnSpc>
              <a:spcBef>
                <a:spcPts val="0"/>
              </a:spcBef>
              <a:spcAft>
                <a:spcPts val="0"/>
              </a:spcAft>
              <a:buClr>
                <a:srgbClr val="2B454E"/>
              </a:buClr>
              <a:buSzPts val="2500"/>
              <a:buFont typeface="Arial"/>
              <a:buAutoNum type="arabicPeriod"/>
            </a:pPr>
            <a:r>
              <a:rPr b="0" i="0" lang="en-US" sz="2500" u="none" cap="none" strike="noStrike">
                <a:solidFill>
                  <a:srgbClr val="2B454E"/>
                </a:solidFill>
                <a:latin typeface="Calibri"/>
                <a:ea typeface="Calibri"/>
                <a:cs typeface="Calibri"/>
                <a:sym typeface="Calibri"/>
              </a:rPr>
              <a:t>Εξακολουθώ να είμαι περίεργος/περιεργη για __________.</a:t>
            </a:r>
            <a:endParaRPr b="0" i="0" sz="2500" u="none" cap="none" strike="noStrike">
              <a:solidFill>
                <a:srgbClr val="2B454E"/>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18"/>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Βιβλιογραφία</a:t>
            </a:r>
            <a:endParaRPr/>
          </a:p>
        </p:txBody>
      </p:sp>
      <p:sp>
        <p:nvSpPr>
          <p:cNvPr id="192" name="Google Shape;192;p18"/>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342900" lvl="0" marL="571500" rtl="0" algn="l">
              <a:lnSpc>
                <a:spcPct val="90000"/>
              </a:lnSpc>
              <a:spcBef>
                <a:spcPts val="1000"/>
              </a:spcBef>
              <a:spcAft>
                <a:spcPts val="0"/>
              </a:spcAft>
              <a:buSzPts val="2200"/>
              <a:buChar char="•"/>
            </a:pPr>
            <a:r>
              <a:rPr lang="en-US"/>
              <a:t>Σχέδιο TINKER (2024). WP2 / D2.2 Πλαίσιο και εργαλειοθήκη TINKER - Σενάρια μάθησης. Διαθέσιμο στη διεύθυνση </a:t>
            </a:r>
            <a:r>
              <a:rPr lang="en-US" u="sng">
                <a:solidFill>
                  <a:schemeClr val="accent1"/>
                </a:solidFill>
                <a:hlinkClick r:id="rId3">
                  <a:extLst>
                    <a:ext uri="{A12FA001-AC4F-418D-AE19-62706E023703}">
                      <ahyp:hlinkClr val="tx"/>
                    </a:ext>
                  </a:extLst>
                </a:hlinkClick>
              </a:rPr>
              <a:t>https://tinker-project.eu/resources/framework-and-toolkit/</a:t>
            </a:r>
            <a:endParaRPr/>
          </a:p>
          <a:p>
            <a:pPr indent="-342900" lvl="0" marL="571500" rtl="0" algn="l">
              <a:lnSpc>
                <a:spcPct val="90000"/>
              </a:lnSpc>
              <a:spcBef>
                <a:spcPts val="1000"/>
              </a:spcBef>
              <a:spcAft>
                <a:spcPts val="0"/>
              </a:spcAft>
              <a:buSzPts val="2200"/>
              <a:buChar char="•"/>
            </a:pPr>
            <a:r>
              <a:rPr lang="en-US"/>
              <a:t>Σχέδιο TINKER (2024). WP2 / D2.2 Πλαίσιο και εργαλειοθήκη TINKER. Διαθέσιμο στη διεύθυνση </a:t>
            </a:r>
            <a:r>
              <a:rPr lang="en-US" u="sng">
                <a:solidFill>
                  <a:schemeClr val="hlink"/>
                </a:solidFill>
                <a:hlinkClick r:id="rId4"/>
              </a:rPr>
              <a:t>https://tinker- project.eu/resources/framework-and-toolkit/</a:t>
            </a:r>
            <a:endParaRPr/>
          </a:p>
          <a:p>
            <a:pPr indent="0" lvl="0" marL="571500" marR="0" rtl="0" algn="l">
              <a:lnSpc>
                <a:spcPct val="90000"/>
              </a:lnSpc>
              <a:spcBef>
                <a:spcPts val="1000"/>
              </a:spcBef>
              <a:spcAft>
                <a:spcPts val="0"/>
              </a:spcAft>
              <a:buSzPts val="2200"/>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317500" lvl="0" marL="685800" rtl="0" algn="l">
              <a:lnSpc>
                <a:spcPct val="90000"/>
              </a:lnSpc>
              <a:spcBef>
                <a:spcPts val="1000"/>
              </a:spcBef>
              <a:spcAft>
                <a:spcPts val="0"/>
              </a:spcAft>
              <a:buSzPts val="2200"/>
              <a:buFont typeface="Arial"/>
              <a:buNone/>
            </a:pPr>
            <a:r>
              <a:t/>
            </a:r>
            <a:endParaRPr/>
          </a:p>
          <a:p>
            <a:pPr indent="-317500" lvl="0" marL="685800" rtl="0" algn="l">
              <a:lnSpc>
                <a:spcPct val="90000"/>
              </a:lnSpc>
              <a:spcBef>
                <a:spcPts val="1000"/>
              </a:spcBef>
              <a:spcAft>
                <a:spcPts val="0"/>
              </a:spcAft>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grpSp>
        <p:nvGrpSpPr>
          <p:cNvPr id="197" name="Google Shape;197;g358cd5ba7f0_0_40"/>
          <p:cNvGrpSpPr/>
          <p:nvPr/>
        </p:nvGrpSpPr>
        <p:grpSpPr>
          <a:xfrm>
            <a:off x="2179811" y="4729766"/>
            <a:ext cx="7832078" cy="1110328"/>
            <a:chOff x="2179603" y="4888792"/>
            <a:chExt cx="7798544" cy="1110328"/>
          </a:xfrm>
        </p:grpSpPr>
        <p:pic>
          <p:nvPicPr>
            <p:cNvPr id="198" name="Google Shape;198;g358cd5ba7f0_0_40"/>
            <p:cNvPicPr preferRelativeResize="0"/>
            <p:nvPr/>
          </p:nvPicPr>
          <p:blipFill rotWithShape="1">
            <a:blip r:embed="rId3">
              <a:alphaModFix/>
            </a:blip>
            <a:srcRect b="0" l="0" r="0" t="0"/>
            <a:stretch/>
          </p:blipFill>
          <p:spPr>
            <a:xfrm>
              <a:off x="2179603" y="4888792"/>
              <a:ext cx="1468783" cy="526545"/>
            </a:xfrm>
            <a:prstGeom prst="rect">
              <a:avLst/>
            </a:prstGeom>
            <a:noFill/>
            <a:ln>
              <a:noFill/>
            </a:ln>
          </p:spPr>
        </p:pic>
        <p:pic>
          <p:nvPicPr>
            <p:cNvPr id="199" name="Google Shape;199;g358cd5ba7f0_0_40"/>
            <p:cNvPicPr preferRelativeResize="0"/>
            <p:nvPr/>
          </p:nvPicPr>
          <p:blipFill rotWithShape="1">
            <a:blip r:embed="rId4">
              <a:alphaModFix/>
            </a:blip>
            <a:srcRect b="5543" l="9995" r="6842" t="21987"/>
            <a:stretch/>
          </p:blipFill>
          <p:spPr>
            <a:xfrm>
              <a:off x="3796545" y="4949617"/>
              <a:ext cx="1406759" cy="526545"/>
            </a:xfrm>
            <a:prstGeom prst="rect">
              <a:avLst/>
            </a:prstGeom>
            <a:noFill/>
            <a:ln>
              <a:noFill/>
            </a:ln>
          </p:spPr>
        </p:pic>
        <p:pic>
          <p:nvPicPr>
            <p:cNvPr id="200" name="Google Shape;200;g358cd5ba7f0_0_40"/>
            <p:cNvPicPr preferRelativeResize="0"/>
            <p:nvPr/>
          </p:nvPicPr>
          <p:blipFill rotWithShape="1">
            <a:blip r:embed="rId5">
              <a:alphaModFix/>
            </a:blip>
            <a:srcRect b="0" l="0" r="0" t="0"/>
            <a:stretch/>
          </p:blipFill>
          <p:spPr>
            <a:xfrm>
              <a:off x="5134273" y="4888792"/>
              <a:ext cx="1053679" cy="602102"/>
            </a:xfrm>
            <a:prstGeom prst="rect">
              <a:avLst/>
            </a:prstGeom>
            <a:noFill/>
            <a:ln>
              <a:noFill/>
            </a:ln>
          </p:spPr>
        </p:pic>
        <p:pic>
          <p:nvPicPr>
            <p:cNvPr id="201" name="Google Shape;201;g358cd5ba7f0_0_40"/>
            <p:cNvPicPr preferRelativeResize="0"/>
            <p:nvPr/>
          </p:nvPicPr>
          <p:blipFill rotWithShape="1">
            <a:blip r:embed="rId6">
              <a:alphaModFix/>
            </a:blip>
            <a:srcRect b="0" l="0" r="0" t="0"/>
            <a:stretch/>
          </p:blipFill>
          <p:spPr>
            <a:xfrm>
              <a:off x="6187951" y="4960895"/>
              <a:ext cx="1500530" cy="545647"/>
            </a:xfrm>
            <a:prstGeom prst="rect">
              <a:avLst/>
            </a:prstGeom>
            <a:noFill/>
            <a:ln>
              <a:noFill/>
            </a:ln>
          </p:spPr>
        </p:pic>
        <p:pic>
          <p:nvPicPr>
            <p:cNvPr id="202" name="Google Shape;202;g358cd5ba7f0_0_40"/>
            <p:cNvPicPr preferRelativeResize="0"/>
            <p:nvPr/>
          </p:nvPicPr>
          <p:blipFill rotWithShape="1">
            <a:blip r:embed="rId7">
              <a:alphaModFix/>
            </a:blip>
            <a:srcRect b="0" l="6518" r="6455" t="2903"/>
            <a:stretch/>
          </p:blipFill>
          <p:spPr>
            <a:xfrm>
              <a:off x="7781600" y="4945247"/>
              <a:ext cx="2196547" cy="545647"/>
            </a:xfrm>
            <a:prstGeom prst="rect">
              <a:avLst/>
            </a:prstGeom>
            <a:noFill/>
            <a:ln>
              <a:noFill/>
            </a:ln>
          </p:spPr>
        </p:pic>
        <p:pic>
          <p:nvPicPr>
            <p:cNvPr id="203" name="Google Shape;203;g358cd5ba7f0_0_40"/>
            <p:cNvPicPr preferRelativeResize="0"/>
            <p:nvPr/>
          </p:nvPicPr>
          <p:blipFill rotWithShape="1">
            <a:blip r:embed="rId8">
              <a:alphaModFix/>
            </a:blip>
            <a:srcRect b="0" l="0" r="0" t="0"/>
            <a:stretch/>
          </p:blipFill>
          <p:spPr>
            <a:xfrm>
              <a:off x="2288672" y="5654827"/>
              <a:ext cx="1679028" cy="342900"/>
            </a:xfrm>
            <a:prstGeom prst="rect">
              <a:avLst/>
            </a:prstGeom>
            <a:noFill/>
            <a:ln>
              <a:noFill/>
            </a:ln>
          </p:spPr>
        </p:pic>
        <p:pic>
          <p:nvPicPr>
            <p:cNvPr id="204" name="Google Shape;204;g358cd5ba7f0_0_40"/>
            <p:cNvPicPr preferRelativeResize="0"/>
            <p:nvPr/>
          </p:nvPicPr>
          <p:blipFill rotWithShape="1">
            <a:blip r:embed="rId9">
              <a:alphaModFix/>
            </a:blip>
            <a:srcRect b="0" l="0" r="0" t="0"/>
            <a:stretch/>
          </p:blipFill>
          <p:spPr>
            <a:xfrm>
              <a:off x="4247100" y="5578646"/>
              <a:ext cx="2083568" cy="414346"/>
            </a:xfrm>
            <a:prstGeom prst="rect">
              <a:avLst/>
            </a:prstGeom>
            <a:noFill/>
            <a:ln>
              <a:noFill/>
            </a:ln>
          </p:spPr>
        </p:pic>
        <p:pic>
          <p:nvPicPr>
            <p:cNvPr id="205" name="Google Shape;205;g358cd5ba7f0_0_40"/>
            <p:cNvPicPr preferRelativeResize="0"/>
            <p:nvPr/>
          </p:nvPicPr>
          <p:blipFill rotWithShape="1">
            <a:blip r:embed="rId10">
              <a:alphaModFix/>
            </a:blip>
            <a:srcRect b="0" l="0" r="0" t="0"/>
            <a:stretch/>
          </p:blipFill>
          <p:spPr>
            <a:xfrm>
              <a:off x="6500192" y="5578645"/>
              <a:ext cx="1357332" cy="414344"/>
            </a:xfrm>
            <a:prstGeom prst="rect">
              <a:avLst/>
            </a:prstGeom>
            <a:noFill/>
            <a:ln>
              <a:noFill/>
            </a:ln>
          </p:spPr>
        </p:pic>
        <p:pic>
          <p:nvPicPr>
            <p:cNvPr id="206" name="Google Shape;206;g358cd5ba7f0_0_40"/>
            <p:cNvPicPr preferRelativeResize="0"/>
            <p:nvPr/>
          </p:nvPicPr>
          <p:blipFill rotWithShape="1">
            <a:blip r:embed="rId11">
              <a:alphaModFix/>
            </a:blip>
            <a:srcRect b="0" l="0" r="0" t="0"/>
            <a:stretch/>
          </p:blipFill>
          <p:spPr>
            <a:xfrm>
              <a:off x="8024163" y="5561390"/>
              <a:ext cx="897748" cy="414345"/>
            </a:xfrm>
            <a:prstGeom prst="rect">
              <a:avLst/>
            </a:prstGeom>
            <a:noFill/>
            <a:ln>
              <a:noFill/>
            </a:ln>
          </p:spPr>
        </p:pic>
        <p:pic>
          <p:nvPicPr>
            <p:cNvPr id="207" name="Google Shape;207;g358cd5ba7f0_0_40"/>
            <p:cNvPicPr preferRelativeResize="0"/>
            <p:nvPr/>
          </p:nvPicPr>
          <p:blipFill rotWithShape="1">
            <a:blip r:embed="rId12">
              <a:alphaModFix/>
            </a:blip>
            <a:srcRect b="0" l="0" r="0" t="0"/>
            <a:stretch/>
          </p:blipFill>
          <p:spPr>
            <a:xfrm>
              <a:off x="9179152" y="5522870"/>
              <a:ext cx="457200" cy="476250"/>
            </a:xfrm>
            <a:prstGeom prst="rect">
              <a:avLst/>
            </a:prstGeom>
            <a:noFill/>
            <a:ln>
              <a:noFill/>
            </a:ln>
          </p:spPr>
        </p:pic>
      </p:grpSp>
      <p:sp>
        <p:nvSpPr>
          <p:cNvPr id="208" name="Google Shape;208;g358cd5ba7f0_0_40"/>
          <p:cNvSpPr txBox="1"/>
          <p:nvPr/>
        </p:nvSpPr>
        <p:spPr>
          <a:xfrm>
            <a:off x="3324150" y="2453100"/>
            <a:ext cx="3173700" cy="354000"/>
          </a:xfrm>
          <a:prstGeom prst="rect">
            <a:avLst/>
          </a:prstGeom>
          <a:noFill/>
          <a:ln>
            <a:noFill/>
          </a:ln>
        </p:spPr>
        <p:txBody>
          <a:bodyPr anchorCtr="0" anchor="t" bIns="91425" lIns="91425" spcFirstLastPara="1" rIns="91425" wrap="square" tIns="91425">
            <a:spAutoFit/>
          </a:bodyPr>
          <a:lstStyle/>
          <a:p>
            <a:pPr indent="0" lvl="0" marL="0" marR="0" rtl="0" algn="just">
              <a:lnSpc>
                <a:spcPct val="107916"/>
              </a:lnSpc>
              <a:spcBef>
                <a:spcPts val="0"/>
              </a:spcBef>
              <a:spcAft>
                <a:spcPts val="800"/>
              </a:spcAft>
              <a:buClr>
                <a:srgbClr val="000000"/>
              </a:buClr>
              <a:buSzPts val="1100"/>
              <a:buFont typeface="Arial"/>
              <a:buNone/>
            </a:pPr>
            <a:r>
              <a:rPr b="0" i="0" lang="en-US" sz="1100" u="none" cap="none" strike="noStrike">
                <a:solidFill>
                  <a:srgbClr val="1D1D1B"/>
                </a:solidFill>
                <a:latin typeface="Calibri"/>
                <a:ea typeface="Calibri"/>
                <a:cs typeface="Calibri"/>
                <a:sym typeface="Calibri"/>
              </a:rPr>
              <a:t>Διαθέσιμο στο </a:t>
            </a:r>
            <a:r>
              <a:rPr b="0" i="0" lang="en-US" sz="1100" u="sng" cap="none" strike="noStrike">
                <a:solidFill>
                  <a:schemeClr val="hlink"/>
                </a:solidFill>
                <a:latin typeface="Calibri"/>
                <a:ea typeface="Calibri"/>
                <a:cs typeface="Calibri"/>
                <a:sym typeface="Calibri"/>
                <a:hlinkClick r:id="rId13"/>
              </a:rPr>
              <a:t>https://tinker-project.eu/elearing/</a:t>
            </a:r>
            <a:endParaRPr b="0" i="0" sz="1100" u="none" cap="none" strike="noStrike">
              <a:solidFill>
                <a:srgbClr val="16C45B"/>
              </a:solidFill>
              <a:latin typeface="Calibri"/>
              <a:ea typeface="Calibri"/>
              <a:cs typeface="Calibri"/>
              <a:sym typeface="Calibri"/>
            </a:endParaRPr>
          </a:p>
        </p:txBody>
      </p:sp>
      <p:pic>
        <p:nvPicPr>
          <p:cNvPr id="209" name="Google Shape;209;g358cd5ba7f0_0_40"/>
          <p:cNvPicPr preferRelativeResize="0"/>
          <p:nvPr/>
        </p:nvPicPr>
        <p:blipFill rotWithShape="1">
          <a:blip r:embed="rId14">
            <a:alphaModFix/>
          </a:blip>
          <a:srcRect b="0" l="0" r="0" t="0"/>
          <a:stretch/>
        </p:blipFill>
        <p:spPr>
          <a:xfrm>
            <a:off x="4222188" y="3563650"/>
            <a:ext cx="1171575" cy="409575"/>
          </a:xfrm>
          <a:prstGeom prst="rect">
            <a:avLst/>
          </a:prstGeom>
          <a:noFill/>
          <a:ln>
            <a:noFill/>
          </a:ln>
        </p:spPr>
      </p:pic>
      <p:sp>
        <p:nvSpPr>
          <p:cNvPr id="210" name="Google Shape;210;g358cd5ba7f0_0_40"/>
          <p:cNvSpPr txBox="1"/>
          <p:nvPr/>
        </p:nvSpPr>
        <p:spPr>
          <a:xfrm>
            <a:off x="1646350" y="2994850"/>
            <a:ext cx="5987700" cy="568800"/>
          </a:xfrm>
          <a:prstGeom prst="rect">
            <a:avLst/>
          </a:prstGeom>
          <a:noFill/>
          <a:ln>
            <a:noFill/>
          </a:ln>
        </p:spPr>
        <p:txBody>
          <a:bodyPr anchorCtr="0" anchor="t" bIns="91425" lIns="91425" spcFirstLastPara="1" rIns="91425" wrap="square" tIns="91425">
            <a:spAutoFit/>
          </a:bodyPr>
          <a:lstStyle/>
          <a:p>
            <a:pPr indent="1901" lvl="0" marL="360045" marR="0" rtl="0" algn="ctr">
              <a:lnSpc>
                <a:spcPct val="107916"/>
              </a:lnSpc>
              <a:spcBef>
                <a:spcPts val="0"/>
              </a:spcBef>
              <a:spcAft>
                <a:spcPts val="800"/>
              </a:spcAft>
              <a:buClr>
                <a:srgbClr val="000000"/>
              </a:buClr>
              <a:buSzPts val="1200"/>
              <a:buFont typeface="Arial"/>
              <a:buNone/>
            </a:pPr>
            <a:r>
              <a:rPr b="1" i="0" lang="en-US" sz="1200" u="none" cap="none" strike="noStrike">
                <a:solidFill>
                  <a:srgbClr val="1D1D1B"/>
                </a:solidFill>
                <a:latin typeface="Calibri"/>
                <a:ea typeface="Calibri"/>
                <a:cs typeface="Calibri"/>
                <a:sym typeface="Calibri"/>
              </a:rPr>
              <a:t>Αυτή η δημοσίευση διατίθεται με άδεια χρήσης </a:t>
            </a:r>
            <a:r>
              <a:rPr b="1" i="1" lang="en-US" sz="1200" u="none" cap="none" strike="noStrike">
                <a:solidFill>
                  <a:srgbClr val="1D1D1B"/>
                </a:solidFill>
                <a:latin typeface="Calibri"/>
                <a:ea typeface="Calibri"/>
                <a:cs typeface="Calibri"/>
                <a:sym typeface="Calibri"/>
              </a:rPr>
              <a:t>Creative Commons Attribution-NonCommercial-NoDerivs 4.0 International </a:t>
            </a:r>
            <a:r>
              <a:rPr b="1" i="0" lang="en-US" sz="1200" u="none" cap="none" strike="noStrike">
                <a:solidFill>
                  <a:srgbClr val="1D1D1B"/>
                </a:solidFill>
                <a:latin typeface="Calibri"/>
                <a:ea typeface="Calibri"/>
                <a:cs typeface="Calibri"/>
                <a:sym typeface="Calibri"/>
              </a:rPr>
              <a:t>License (</a:t>
            </a:r>
            <a:r>
              <a:rPr b="1" i="0" lang="en-US" sz="1200" u="sng" cap="none" strike="noStrike">
                <a:solidFill>
                  <a:srgbClr val="16C45B"/>
                </a:solidFill>
                <a:latin typeface="Calibri"/>
                <a:ea typeface="Calibri"/>
                <a:cs typeface="Calibri"/>
                <a:sym typeface="Calibri"/>
                <a:hlinkClick r:id="rId15">
                  <a:extLst>
                    <a:ext uri="{A12FA001-AC4F-418D-AE19-62706E023703}">
                      <ahyp:hlinkClr val="tx"/>
                    </a:ext>
                  </a:extLst>
                </a:hlinkClick>
              </a:rPr>
              <a:t>CC BY-NC-ND 4.0</a:t>
            </a:r>
            <a:r>
              <a:rPr b="1" i="0" lang="en-US" sz="1200" u="none" cap="none" strike="noStrike">
                <a:solidFill>
                  <a:srgbClr val="1D1D1B"/>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62500"/>
              <a:buFont typeface="Calibri"/>
              <a:buNone/>
            </a:pPr>
            <a:r>
              <a:rPr lang="en-US"/>
              <a:t>Ενότητα 2: Πλαίσιο TINKER - αρχές αυθεντικής μάθησης και πρακτικός οδηγός</a:t>
            </a:r>
            <a:endParaRPr/>
          </a:p>
        </p:txBody>
      </p:sp>
      <p:sp>
        <p:nvSpPr>
          <p:cNvPr id="91" name="Google Shape;91;p2"/>
          <p:cNvSpPr txBox="1"/>
          <p:nvPr>
            <p:ph idx="1" type="subTitle"/>
          </p:nvPr>
        </p:nvSpPr>
        <p:spPr>
          <a:xfrm>
            <a:off x="401325" y="3651825"/>
            <a:ext cx="6479100" cy="129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1600"/>
              <a:buNone/>
            </a:pPr>
            <a:r>
              <a:rPr lang="en-US"/>
              <a:t>Υποενότητα 2.2 Επισκόπηση: Αυθεντική μάθηση στην εκπαίδευση στην πληροφορική</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5"/>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Μαθησιακά αποτελέσματα</a:t>
            </a:r>
            <a:endParaRPr/>
          </a:p>
        </p:txBody>
      </p:sp>
      <p:sp>
        <p:nvSpPr>
          <p:cNvPr id="97" name="Google Shape;97;p5"/>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SzPts val="2200"/>
              <a:buNone/>
            </a:pPr>
            <a:r>
              <a:rPr lang="en-US"/>
              <a:t>Στο τέλος αυτής της ενότητας οι εκπαιδευτικοί θα είναι σε θέση να:</a:t>
            </a:r>
            <a:endParaRPr/>
          </a:p>
          <a:p>
            <a:pPr indent="-342900" lvl="1" marL="914400" marR="0" rtl="0" algn="l">
              <a:lnSpc>
                <a:spcPct val="90000"/>
              </a:lnSpc>
              <a:spcBef>
                <a:spcPts val="1200"/>
              </a:spcBef>
              <a:spcAft>
                <a:spcPts val="0"/>
              </a:spcAft>
              <a:buSzPts val="1800"/>
              <a:buChar char="•"/>
            </a:pPr>
            <a:r>
              <a:rPr lang="en-US"/>
              <a:t>Αναλύουν, κριτικάρουν και αξιολογούν την αποτελεσματικότητα των αυθεντικών μαθησιακών εργασιών, αναλύοντας τα αποτελέσματα και την ανατροφοδότηση από μελέτες περιπτώσεων σε τάξεις πληροφορικής της πρωτοβάθμιας εκπαίδευσης.</a:t>
            </a:r>
            <a:endParaRPr/>
          </a:p>
          <a:p>
            <a:pPr indent="-342900" lvl="1" marL="914400" marR="0" rtl="0" algn="l">
              <a:lnSpc>
                <a:spcPct val="90000"/>
              </a:lnSpc>
              <a:spcBef>
                <a:spcPts val="0"/>
              </a:spcBef>
              <a:spcAft>
                <a:spcPts val="0"/>
              </a:spcAft>
              <a:buSzPts val="1800"/>
              <a:buChar char="•"/>
            </a:pPr>
            <a:r>
              <a:rPr lang="en-US"/>
              <a:t>Αναπτύσσουν και βελτιώνουν ένα αυθεντικό σχέδιο μαθήματος χρησιμοποιώντας τουλάχιστον 3 στοιχεία του μοντέλου αυθεντικής μάθησης.</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98" name="Google Shape;98;p5"/>
          <p:cNvPicPr preferRelativeResize="0"/>
          <p:nvPr/>
        </p:nvPicPr>
        <p:blipFill rotWithShape="1">
          <a:blip r:embed="rId3">
            <a:alphaModFix/>
          </a:blip>
          <a:srcRect b="0" l="0" r="0" t="0"/>
          <a:stretch/>
        </p:blipFill>
        <p:spPr>
          <a:xfrm>
            <a:off x="6391600" y="2611175"/>
            <a:ext cx="4020200" cy="4020200"/>
          </a:xfrm>
          <a:prstGeom prst="rect">
            <a:avLst/>
          </a:prstGeom>
          <a:noFill/>
          <a:ln>
            <a:noFill/>
          </a:ln>
        </p:spPr>
      </p:pic>
      <p:sp>
        <p:nvSpPr>
          <p:cNvPr id="99" name="Google Shape;99;p5"/>
          <p:cNvSpPr txBox="1"/>
          <p:nvPr/>
        </p:nvSpPr>
        <p:spPr>
          <a:xfrm>
            <a:off x="7537900" y="6296350"/>
            <a:ext cx="2874000" cy="335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Κατασκευασμένο από: </a:t>
            </a:r>
            <a:r>
              <a:rPr b="0" i="0" lang="en-US" sz="1400" u="sng" cap="none" strike="noStrike">
                <a:solidFill>
                  <a:schemeClr val="hlink"/>
                </a:solidFill>
                <a:latin typeface="Arial"/>
                <a:ea typeface="Arial"/>
                <a:cs typeface="Arial"/>
                <a:sym typeface="Arial"/>
                <a:hlinkClick r:id="rId4"/>
              </a:rPr>
              <a:t>Freepik</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6"/>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Περιεχόμενα</a:t>
            </a:r>
            <a:endParaRPr/>
          </a:p>
        </p:txBody>
      </p:sp>
      <p:sp>
        <p:nvSpPr>
          <p:cNvPr id="106" name="Google Shape;106;p6"/>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Διαφάνεια 1 - Τίτλος Πακέτου Εργασίας</a:t>
            </a:r>
            <a:endParaRPr/>
          </a:p>
          <a:p>
            <a:pPr indent="-342900" lvl="0" marL="571500" marR="0" rtl="0" algn="l">
              <a:lnSpc>
                <a:spcPct val="90000"/>
              </a:lnSpc>
              <a:spcBef>
                <a:spcPts val="1000"/>
              </a:spcBef>
              <a:spcAft>
                <a:spcPts val="0"/>
              </a:spcAft>
              <a:buClr>
                <a:schemeClr val="accent4"/>
              </a:buClr>
              <a:buSzPts val="2200"/>
              <a:buFont typeface="Arial"/>
              <a:buChar char="•"/>
            </a:pPr>
            <a:r>
              <a:rPr lang="en-US"/>
              <a:t>Διαφάνεια 2 - Τίτλος ενότητας</a:t>
            </a:r>
            <a:endParaRPr/>
          </a:p>
          <a:p>
            <a:pPr indent="-342900" lvl="0" marL="571500" marR="0" rtl="0" algn="l">
              <a:lnSpc>
                <a:spcPct val="90000"/>
              </a:lnSpc>
              <a:spcBef>
                <a:spcPts val="1000"/>
              </a:spcBef>
              <a:spcAft>
                <a:spcPts val="0"/>
              </a:spcAft>
              <a:buClr>
                <a:schemeClr val="accent4"/>
              </a:buClr>
              <a:buSzPts val="2200"/>
              <a:buFont typeface="Arial"/>
              <a:buChar char="•"/>
            </a:pPr>
            <a:r>
              <a:rPr lang="en-US"/>
              <a:t>Διαφάνεια 3 - Μαθησιακά αποτελέσματα</a:t>
            </a:r>
            <a:endParaRPr/>
          </a:p>
          <a:p>
            <a:pPr indent="-342900" lvl="0" marL="571500" marR="0" rtl="0" algn="l">
              <a:lnSpc>
                <a:spcPct val="90000"/>
              </a:lnSpc>
              <a:spcBef>
                <a:spcPts val="1000"/>
              </a:spcBef>
              <a:spcAft>
                <a:spcPts val="0"/>
              </a:spcAft>
              <a:buClr>
                <a:schemeClr val="accent4"/>
              </a:buClr>
              <a:buSzPts val="2200"/>
              <a:buFont typeface="Arial"/>
              <a:buChar char="•"/>
            </a:pPr>
            <a:r>
              <a:rPr lang="en-US"/>
              <a:t>Διαφάνεια 4 - Περιεχόμενα</a:t>
            </a:r>
            <a:endParaRPr/>
          </a:p>
          <a:p>
            <a:pPr indent="-342900" lvl="0" marL="571500" marR="0" rtl="0" algn="l">
              <a:lnSpc>
                <a:spcPct val="90000"/>
              </a:lnSpc>
              <a:spcBef>
                <a:spcPts val="1000"/>
              </a:spcBef>
              <a:spcAft>
                <a:spcPts val="0"/>
              </a:spcAft>
              <a:buClr>
                <a:schemeClr val="accent4"/>
              </a:buClr>
              <a:buSzPts val="2200"/>
              <a:buFont typeface="Arial"/>
              <a:buChar char="•"/>
            </a:pPr>
            <a:r>
              <a:rPr lang="en-US"/>
              <a:t>Διαφάνεια 5 - Εισαγωγή</a:t>
            </a:r>
            <a:endParaRPr/>
          </a:p>
          <a:p>
            <a:pPr indent="-342900" lvl="0" marL="571500" marR="0" rtl="0" algn="l">
              <a:lnSpc>
                <a:spcPct val="90000"/>
              </a:lnSpc>
              <a:spcBef>
                <a:spcPts val="1000"/>
              </a:spcBef>
              <a:spcAft>
                <a:spcPts val="0"/>
              </a:spcAft>
              <a:buClr>
                <a:schemeClr val="accent4"/>
              </a:buClr>
              <a:buSzPts val="2200"/>
              <a:buFont typeface="Arial"/>
              <a:buChar char="•"/>
            </a:pPr>
            <a:r>
              <a:rPr lang="en-US"/>
              <a:t>Διαφάνεια 6 - Δραστηριότητα 1 Παγοθραύστης</a:t>
            </a:r>
            <a:endParaRPr/>
          </a:p>
          <a:p>
            <a:pPr indent="-342900" lvl="0" marL="571500" marR="0" rtl="0" algn="l">
              <a:lnSpc>
                <a:spcPct val="90000"/>
              </a:lnSpc>
              <a:spcBef>
                <a:spcPts val="1000"/>
              </a:spcBef>
              <a:spcAft>
                <a:spcPts val="0"/>
              </a:spcAft>
              <a:buClr>
                <a:schemeClr val="accent4"/>
              </a:buClr>
              <a:buSzPts val="2200"/>
              <a:buFont typeface="Arial"/>
              <a:buChar char="•"/>
            </a:pPr>
            <a:r>
              <a:rPr lang="en-US"/>
              <a:t>Διαφάνεια 7-13 - Δραστηριότητα 2 Εντοπισμός της αυθεντικής μάθησης σε μελέτες περιπτώσεων </a:t>
            </a:r>
            <a:endParaRPr/>
          </a:p>
          <a:p>
            <a:pPr indent="-342900" lvl="0" marL="571500" marR="0" rtl="0" algn="l">
              <a:lnSpc>
                <a:spcPct val="90000"/>
              </a:lnSpc>
              <a:spcBef>
                <a:spcPts val="1000"/>
              </a:spcBef>
              <a:spcAft>
                <a:spcPts val="0"/>
              </a:spcAft>
              <a:buClr>
                <a:schemeClr val="accent4"/>
              </a:buClr>
              <a:buSzPts val="2200"/>
              <a:buFont typeface="Arial"/>
              <a:buChar char="•"/>
            </a:pPr>
            <a:r>
              <a:rPr lang="en-US"/>
              <a:t>Διαφάνεια 14 - Δραστηριότητα 3 </a:t>
            </a:r>
            <a:endParaRPr/>
          </a:p>
          <a:p>
            <a:pPr indent="-342900" lvl="0" marL="571500" marR="0" rtl="0" algn="l">
              <a:lnSpc>
                <a:spcPct val="90000"/>
              </a:lnSpc>
              <a:spcBef>
                <a:spcPts val="1000"/>
              </a:spcBef>
              <a:spcAft>
                <a:spcPts val="0"/>
              </a:spcAft>
              <a:buClr>
                <a:schemeClr val="accent4"/>
              </a:buClr>
              <a:buSzPts val="2200"/>
              <a:buFont typeface="Arial"/>
              <a:buChar char="•"/>
            </a:pPr>
            <a:r>
              <a:rPr lang="en-US"/>
              <a:t>Διαφάνεια 15 - Δραστηριότητα 4 </a:t>
            </a:r>
            <a:endParaRPr/>
          </a:p>
          <a:p>
            <a:pPr indent="-342900" lvl="0" marL="571500" marR="0" rtl="0" algn="l">
              <a:lnSpc>
                <a:spcPct val="90000"/>
              </a:lnSpc>
              <a:spcBef>
                <a:spcPts val="1000"/>
              </a:spcBef>
              <a:spcAft>
                <a:spcPts val="0"/>
              </a:spcAft>
              <a:buClr>
                <a:schemeClr val="accent4"/>
              </a:buClr>
              <a:buSzPts val="2200"/>
              <a:buFont typeface="Arial"/>
              <a:buChar char="•"/>
            </a:pPr>
            <a:r>
              <a:rPr lang="en-US"/>
              <a:t>Διαφάνεια 16 - Βιβλιογραφία</a:t>
            </a:r>
            <a:endParaRPr/>
          </a:p>
          <a:p>
            <a:pPr indent="0" lvl="0" marL="0" marR="0" rtl="0" algn="l">
              <a:lnSpc>
                <a:spcPct val="90000"/>
              </a:lnSpc>
              <a:spcBef>
                <a:spcPts val="1000"/>
              </a:spcBef>
              <a:spcAft>
                <a:spcPts val="0"/>
              </a:spcAft>
              <a:buSzPts val="2200"/>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7"/>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Εισαγωγή</a:t>
            </a:r>
            <a:endParaRPr/>
          </a:p>
        </p:txBody>
      </p:sp>
      <p:sp>
        <p:nvSpPr>
          <p:cNvPr id="113" name="Google Shape;113;p7"/>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342900" lvl="0" marL="571500" marR="0" rtl="0" algn="l">
              <a:lnSpc>
                <a:spcPct val="150000"/>
              </a:lnSpc>
              <a:spcBef>
                <a:spcPts val="1000"/>
              </a:spcBef>
              <a:spcAft>
                <a:spcPts val="0"/>
              </a:spcAft>
              <a:buClr>
                <a:schemeClr val="accent4"/>
              </a:buClr>
              <a:buSzPts val="2200"/>
              <a:buFont typeface="Arial"/>
              <a:buChar char="•"/>
            </a:pPr>
            <a:r>
              <a:rPr lang="en-US"/>
              <a:t>Αυτή η ενότητα επικεντρώνεται στη διασφάλιση ότι οι εκπαιδευόμενοι/εκπαιδευόμενες θα αναπτύξουν μια ολοκληρωμένη κατανόηση της πρακτικής εφαρμογής των 9 στοιχείων σχεδιασμού των αυθεντικών μοντέλων μάθησης. </a:t>
            </a:r>
            <a:endParaRPr/>
          </a:p>
          <a:p>
            <a:pPr indent="-342900" lvl="0" marL="571500" marR="0" rtl="0" algn="l">
              <a:lnSpc>
                <a:spcPct val="150000"/>
              </a:lnSpc>
              <a:spcBef>
                <a:spcPts val="1000"/>
              </a:spcBef>
              <a:spcAft>
                <a:spcPts val="0"/>
              </a:spcAft>
              <a:buSzPts val="2200"/>
              <a:buChar char="•"/>
            </a:pPr>
            <a:r>
              <a:rPr lang="en-US"/>
              <a:t>Οι εκπαιδευόμενοι/εκπαιδευόμενες θα συμμετάσχουν στην ανάλυση 5 διαφορετικών περιπτωσιολογικών μελετών και θα συμμετάσχουν σε συζητήσεις </a:t>
            </a:r>
            <a:br>
              <a:rPr lang="en-US"/>
            </a:br>
            <a:r>
              <a:rPr lang="en-US"/>
              <a:t>σχετικά με τα σχέδια μαθήματος και το περιεχόμενο. </a:t>
            </a:r>
            <a:endParaRPr/>
          </a:p>
          <a:p>
            <a:pPr indent="-342900" lvl="0" marL="571500" marR="0" rtl="0" algn="l">
              <a:lnSpc>
                <a:spcPct val="150000"/>
              </a:lnSpc>
              <a:spcBef>
                <a:spcPts val="1000"/>
              </a:spcBef>
              <a:spcAft>
                <a:spcPts val="0"/>
              </a:spcAft>
              <a:buSzPts val="2200"/>
              <a:buChar char="•"/>
            </a:pPr>
            <a:r>
              <a:rPr lang="en-US"/>
              <a:t>Οι εκπαιδευόμενοι/εκπαιδευόμενες θα ασχοληθούν επίσης με </a:t>
            </a:r>
            <a:br>
              <a:rPr lang="en-US"/>
            </a:br>
            <a:r>
              <a:rPr lang="en-US"/>
              <a:t>την πρακτική εφαρμογή των δεξιοτήτων και των γνώσεων που </a:t>
            </a:r>
            <a:br>
              <a:rPr lang="en-US"/>
            </a:br>
            <a:r>
              <a:rPr lang="en-US"/>
              <a:t>απέκτησαν στην Ενότητα 2, αναπτύσσοντας τα δικά τους </a:t>
            </a:r>
            <a:br>
              <a:rPr lang="en-US"/>
            </a:br>
            <a:r>
              <a:rPr lang="en-US"/>
              <a:t>αυθεντικά σχέδια μαθήματος. </a:t>
            </a:r>
            <a:endParaRPr/>
          </a:p>
          <a:p>
            <a:pPr indent="-203200" lvl="0" marL="571500" marR="0" rtl="0" algn="l">
              <a:lnSpc>
                <a:spcPct val="150000"/>
              </a:lnSpc>
              <a:spcBef>
                <a:spcPts val="1000"/>
              </a:spcBef>
              <a:spcAft>
                <a:spcPts val="0"/>
              </a:spcAft>
              <a:buClr>
                <a:schemeClr val="accent4"/>
              </a:buClr>
              <a:buSzPts val="2200"/>
              <a:buFont typeface="Arial"/>
              <a:buNone/>
            </a:pPr>
            <a:r>
              <a:t/>
            </a:r>
            <a:endParaRPr/>
          </a:p>
        </p:txBody>
      </p:sp>
      <p:pic>
        <p:nvPicPr>
          <p:cNvPr id="114" name="Google Shape;114;p7"/>
          <p:cNvPicPr preferRelativeResize="0"/>
          <p:nvPr/>
        </p:nvPicPr>
        <p:blipFill rotWithShape="1">
          <a:blip r:embed="rId3">
            <a:alphaModFix/>
          </a:blip>
          <a:srcRect b="0" l="0" r="0" t="0"/>
          <a:stretch/>
        </p:blipFill>
        <p:spPr>
          <a:xfrm>
            <a:off x="8460450" y="3292525"/>
            <a:ext cx="3581875" cy="2614851"/>
          </a:xfrm>
          <a:prstGeom prst="rect">
            <a:avLst/>
          </a:prstGeom>
          <a:noFill/>
          <a:ln>
            <a:noFill/>
          </a:ln>
        </p:spPr>
      </p:pic>
      <p:sp>
        <p:nvSpPr>
          <p:cNvPr id="115" name="Google Shape;115;p7"/>
          <p:cNvSpPr txBox="1"/>
          <p:nvPr/>
        </p:nvSpPr>
        <p:spPr>
          <a:xfrm>
            <a:off x="8872400" y="5907375"/>
            <a:ext cx="2964900" cy="339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Κατασκευασμένο από: </a:t>
            </a:r>
            <a:r>
              <a:rPr b="0" i="0" lang="en-US" sz="1400" u="sng" cap="none" strike="noStrike">
                <a:solidFill>
                  <a:srgbClr val="16C45B"/>
                </a:solidFill>
                <a:latin typeface="Arial"/>
                <a:ea typeface="Arial"/>
                <a:cs typeface="Arial"/>
                <a:sym typeface="Arial"/>
                <a:hlinkClick r:id="rId4">
                  <a:extLst>
                    <a:ext uri="{A12FA001-AC4F-418D-AE19-62706E023703}">
                      <ahyp:hlinkClr val="tx"/>
                    </a:ext>
                  </a:extLst>
                </a:hlinkClick>
              </a:rPr>
              <a:t>Freepi</a:t>
            </a:r>
            <a:r>
              <a:rPr b="0" i="0" lang="en-US" sz="1400" u="none" cap="none" strike="noStrike">
                <a:solidFill>
                  <a:srgbClr val="000000"/>
                </a:solidFill>
                <a:latin typeface="Arial"/>
                <a:ea typeface="Arial"/>
                <a:cs typeface="Arial"/>
                <a:sym typeface="Arial"/>
              </a:rPr>
              <a:t>k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9"/>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Δραστηριότητα 1: Παγοθραύστης</a:t>
            </a:r>
            <a:endParaRPr/>
          </a:p>
        </p:txBody>
      </p:sp>
      <p:sp>
        <p:nvSpPr>
          <p:cNvPr id="122" name="Google Shape;122;p9"/>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0" lvl="0" marL="571500" marR="0" rtl="0" algn="l">
              <a:lnSpc>
                <a:spcPct val="90000"/>
              </a:lnSpc>
              <a:spcBef>
                <a:spcPts val="1000"/>
              </a:spcBef>
              <a:spcAft>
                <a:spcPts val="0"/>
              </a:spcAft>
              <a:buSzPts val="2200"/>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123" name="Google Shape;123;p9"/>
          <p:cNvPicPr preferRelativeResize="0"/>
          <p:nvPr/>
        </p:nvPicPr>
        <p:blipFill rotWithShape="1">
          <a:blip r:embed="rId3">
            <a:alphaModFix/>
          </a:blip>
          <a:srcRect b="0" l="0" r="0" t="0"/>
          <a:stretch/>
        </p:blipFill>
        <p:spPr>
          <a:xfrm>
            <a:off x="3035497" y="1509437"/>
            <a:ext cx="6069300" cy="4328675"/>
          </a:xfrm>
          <a:prstGeom prst="rect">
            <a:avLst/>
          </a:prstGeom>
          <a:noFill/>
          <a:ln>
            <a:noFill/>
          </a:ln>
        </p:spPr>
      </p:pic>
      <p:sp>
        <p:nvSpPr>
          <p:cNvPr id="124" name="Google Shape;124;p9"/>
          <p:cNvSpPr txBox="1"/>
          <p:nvPr/>
        </p:nvSpPr>
        <p:spPr>
          <a:xfrm>
            <a:off x="5027200" y="5838100"/>
            <a:ext cx="4077600" cy="3081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Κατασκευασμένο από </a:t>
            </a:r>
            <a:r>
              <a:rPr b="0" i="0" lang="en-US" sz="1400" u="sng" cap="none" strike="noStrike">
                <a:solidFill>
                  <a:schemeClr val="hlink"/>
                </a:solidFill>
                <a:latin typeface="Arial"/>
                <a:ea typeface="Arial"/>
                <a:cs typeface="Arial"/>
                <a:sym typeface="Arial"/>
                <a:hlinkClick r:id="rId4"/>
              </a:rPr>
              <a:t>Freepik</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g345e16aeeaa_0_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000"/>
              <a:t>Δραστηριότητα 2: Εντοπισμός της αυθεντικής μάθησης σε μελέτες περιπτώσεων </a:t>
            </a:r>
            <a:endParaRPr sz="3000"/>
          </a:p>
        </p:txBody>
      </p:sp>
      <p:sp>
        <p:nvSpPr>
          <p:cNvPr id="131" name="Google Shape;131;g345e16aeeaa_0_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93700" lvl="0" marL="457200" marR="0" rtl="0" algn="l">
              <a:lnSpc>
                <a:spcPct val="150000"/>
              </a:lnSpc>
              <a:spcBef>
                <a:spcPts val="1000"/>
              </a:spcBef>
              <a:spcAft>
                <a:spcPts val="0"/>
              </a:spcAft>
              <a:buSzPts val="2600"/>
              <a:buChar char="•"/>
            </a:pPr>
            <a:r>
              <a:rPr lang="en-US" sz="2600"/>
              <a:t>Σε μικρές ομάδες, επανεξετάστε κάθε σχέδιο μαθήματος και απαντήστε στις κατευθυντήριες ερωτήσεις για κάθε περίπτωση. </a:t>
            </a:r>
            <a:endParaRPr/>
          </a:p>
          <a:p>
            <a:pPr indent="-393700" lvl="0" marL="457200" marR="0" rtl="0" algn="l">
              <a:lnSpc>
                <a:spcPct val="150000"/>
              </a:lnSpc>
              <a:spcBef>
                <a:spcPts val="0"/>
              </a:spcBef>
              <a:spcAft>
                <a:spcPts val="0"/>
              </a:spcAft>
              <a:buSzPts val="2600"/>
              <a:buChar char="•"/>
            </a:pPr>
            <a:r>
              <a:rPr lang="en-US" sz="2600"/>
              <a:t>Όλες οι ομάδες εναλλάσσονται κάθε 7 λεπτά. </a:t>
            </a:r>
            <a:endParaRPr/>
          </a:p>
          <a:p>
            <a:pPr indent="-393700" lvl="0" marL="457200" marR="0" rtl="0" algn="l">
              <a:lnSpc>
                <a:spcPct val="150000"/>
              </a:lnSpc>
              <a:spcBef>
                <a:spcPts val="0"/>
              </a:spcBef>
              <a:spcAft>
                <a:spcPts val="0"/>
              </a:spcAft>
              <a:buSzPts val="2600"/>
              <a:buChar char="•"/>
            </a:pPr>
            <a:r>
              <a:rPr lang="en-US" sz="2600"/>
              <a:t>Στη συνέχεια, συζητήστε ως μεγάλη ομάδα </a:t>
            </a:r>
            <a:br>
              <a:rPr lang="en-US" sz="2600"/>
            </a:br>
            <a:r>
              <a:rPr lang="en-US" sz="2600"/>
              <a:t>τις προτροπές προβληματισμού. </a:t>
            </a:r>
            <a:endParaRPr/>
          </a:p>
        </p:txBody>
      </p:sp>
      <p:pic>
        <p:nvPicPr>
          <p:cNvPr id="132" name="Google Shape;132;g345e16aeeaa_0_0"/>
          <p:cNvPicPr preferRelativeResize="0"/>
          <p:nvPr/>
        </p:nvPicPr>
        <p:blipFill rotWithShape="1">
          <a:blip r:embed="rId3">
            <a:alphaModFix/>
          </a:blip>
          <a:srcRect b="0" l="0" r="0" t="0"/>
          <a:stretch/>
        </p:blipFill>
        <p:spPr>
          <a:xfrm>
            <a:off x="7885350" y="2209975"/>
            <a:ext cx="3983625" cy="3983625"/>
          </a:xfrm>
          <a:prstGeom prst="rect">
            <a:avLst/>
          </a:prstGeom>
          <a:noFill/>
          <a:ln>
            <a:noFill/>
          </a:ln>
        </p:spPr>
      </p:pic>
      <p:sp>
        <p:nvSpPr>
          <p:cNvPr id="133" name="Google Shape;133;g345e16aeeaa_0_0"/>
          <p:cNvSpPr txBox="1"/>
          <p:nvPr/>
        </p:nvSpPr>
        <p:spPr>
          <a:xfrm>
            <a:off x="7887425" y="6307650"/>
            <a:ext cx="4155000" cy="3708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Κατασκευασμένο από </a:t>
            </a:r>
            <a:r>
              <a:rPr b="0" i="0" lang="en-US" sz="1400" u="sng" cap="none" strike="noStrike">
                <a:solidFill>
                  <a:schemeClr val="hlink"/>
                </a:solidFill>
                <a:latin typeface="Arial"/>
                <a:ea typeface="Arial"/>
                <a:cs typeface="Arial"/>
                <a:sym typeface="Arial"/>
                <a:hlinkClick r:id="rId4"/>
              </a:rPr>
              <a:t>Freepik</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g3463f4b7b19_0_1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000"/>
              <a:t>Δραστηριότητα 2: Εντοπισμός της αυθεντικής μάθησης σε μελέτες περιπτώσεων </a:t>
            </a:r>
            <a:endParaRPr sz="3000"/>
          </a:p>
        </p:txBody>
      </p:sp>
      <p:sp>
        <p:nvSpPr>
          <p:cNvPr id="140" name="Google Shape;140;g3463f4b7b19_0_17"/>
          <p:cNvSpPr txBox="1"/>
          <p:nvPr>
            <p:ph idx="1" type="body"/>
          </p:nvPr>
        </p:nvSpPr>
        <p:spPr>
          <a:xfrm>
            <a:off x="123746" y="1138393"/>
            <a:ext cx="11944500" cy="58701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1000"/>
              </a:spcBef>
              <a:spcAft>
                <a:spcPts val="0"/>
              </a:spcAft>
              <a:buClr>
                <a:schemeClr val="accent4"/>
              </a:buClr>
              <a:buSzPts val="2200"/>
              <a:buFont typeface="Arial"/>
              <a:buNone/>
            </a:pPr>
            <a:r>
              <a:rPr b="1" lang="en-US" sz="2400"/>
              <a:t>Μελέτη περίπτωσης 1: Σχεδιασμός σχολικού συστήματος πληροφορικής</a:t>
            </a:r>
            <a:endParaRPr b="1" sz="2400"/>
          </a:p>
          <a:p>
            <a:pPr indent="0" lvl="0" marL="0" marR="0" rtl="0" algn="l">
              <a:lnSpc>
                <a:spcPct val="90000"/>
              </a:lnSpc>
              <a:spcBef>
                <a:spcPts val="1000"/>
              </a:spcBef>
              <a:spcAft>
                <a:spcPts val="0"/>
              </a:spcAft>
              <a:buClr>
                <a:schemeClr val="accent4"/>
              </a:buClr>
              <a:buSzPts val="2200"/>
              <a:buFont typeface="Arial"/>
              <a:buNone/>
            </a:pPr>
            <a:r>
              <a:t/>
            </a:r>
            <a:endParaRPr b="1"/>
          </a:p>
          <a:p>
            <a:pPr indent="-368300" lvl="0" marL="457200" marR="0" rtl="0" algn="l">
              <a:lnSpc>
                <a:spcPct val="115000"/>
              </a:lnSpc>
              <a:spcBef>
                <a:spcPts val="1000"/>
              </a:spcBef>
              <a:spcAft>
                <a:spcPts val="0"/>
              </a:spcAft>
              <a:buSzPts val="2200"/>
              <a:buAutoNum type="arabicPeriod"/>
            </a:pPr>
            <a:r>
              <a:rPr lang="en-US"/>
              <a:t>Ποια στοιχεία αυθεντικής μάθησης επιδεικνύονται σε αυτή τη δραστηριότητα; Δικαιολογήστε την απάντησή σας με στοιχεία από το σενάριο.</a:t>
            </a:r>
            <a:endParaRPr/>
          </a:p>
          <a:p>
            <a:pPr indent="-368300" lvl="0" marL="457200" marR="0" rtl="0" algn="l">
              <a:lnSpc>
                <a:spcPct val="115000"/>
              </a:lnSpc>
              <a:spcBef>
                <a:spcPts val="0"/>
              </a:spcBef>
              <a:spcAft>
                <a:spcPts val="0"/>
              </a:spcAft>
              <a:buSzPts val="2200"/>
              <a:buAutoNum type="arabicPeriod"/>
            </a:pPr>
            <a:r>
              <a:rPr lang="en-US"/>
              <a:t>Ποιες πραγματικές δεξιότητες αναπτύσσουν οι μαθητές/μαθήτριες μέσω αυτού του έργου και πώς αυτές ευθυγραμμίζονται με τις επαγγελματικές διαδρομές στον τομέα της πληροφορικής;</a:t>
            </a:r>
            <a:endParaRPr/>
          </a:p>
          <a:p>
            <a:pPr indent="-368300" lvl="0" marL="457200" marR="0" rtl="0" algn="l">
              <a:lnSpc>
                <a:spcPct val="115000"/>
              </a:lnSpc>
              <a:spcBef>
                <a:spcPts val="0"/>
              </a:spcBef>
              <a:spcAft>
                <a:spcPts val="0"/>
              </a:spcAft>
              <a:buSzPts val="2200"/>
              <a:buAutoNum type="arabicPeriod"/>
            </a:pPr>
            <a:r>
              <a:rPr lang="en-US"/>
              <a:t>Τι θα κάνατε ως εκπαιδευτικός για να ενισχύσετε αυτή τη δραστηριότητα για μαθητές/μαθήτριες με χαμηλότερη τεχνολογική αυτοπεποίθηση;</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g3463f4b7b19_0_23"/>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000"/>
              <a:t>Δραστηριότητα 2: Εντοπισμός της αυθεντικής μάθησης σε μελέτες περιπτώσεων </a:t>
            </a:r>
            <a:endParaRPr sz="3000"/>
          </a:p>
        </p:txBody>
      </p:sp>
      <p:sp>
        <p:nvSpPr>
          <p:cNvPr id="147" name="Google Shape;147;g3463f4b7b19_0_23"/>
          <p:cNvSpPr txBox="1"/>
          <p:nvPr>
            <p:ph idx="1" type="body"/>
          </p:nvPr>
        </p:nvSpPr>
        <p:spPr>
          <a:xfrm>
            <a:off x="97971" y="1110343"/>
            <a:ext cx="11944500" cy="58701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1000"/>
              </a:spcBef>
              <a:spcAft>
                <a:spcPts val="0"/>
              </a:spcAft>
              <a:buClr>
                <a:schemeClr val="accent4"/>
              </a:buClr>
              <a:buSzPts val="2200"/>
              <a:buFont typeface="Arial"/>
              <a:buNone/>
            </a:pPr>
            <a:r>
              <a:rPr b="1" lang="en-US" sz="2400"/>
              <a:t>Μελέτη περίπτωσης 2: Σχεδιαστής βιώσιμης πόλης</a:t>
            </a:r>
            <a:endParaRPr/>
          </a:p>
          <a:p>
            <a:pPr indent="0" lvl="0" marL="0" marR="0" rtl="0" algn="l">
              <a:lnSpc>
                <a:spcPct val="90000"/>
              </a:lnSpc>
              <a:spcBef>
                <a:spcPts val="1000"/>
              </a:spcBef>
              <a:spcAft>
                <a:spcPts val="0"/>
              </a:spcAft>
              <a:buClr>
                <a:schemeClr val="accent4"/>
              </a:buClr>
              <a:buSzPts val="2200"/>
              <a:buFont typeface="Arial"/>
              <a:buNone/>
            </a:pPr>
            <a:r>
              <a:t/>
            </a:r>
            <a:endParaRPr b="1"/>
          </a:p>
          <a:p>
            <a:pPr indent="-368300" lvl="0" marL="457200" marR="0" rtl="0" algn="l">
              <a:lnSpc>
                <a:spcPct val="115000"/>
              </a:lnSpc>
              <a:spcBef>
                <a:spcPts val="1000"/>
              </a:spcBef>
              <a:spcAft>
                <a:spcPts val="0"/>
              </a:spcAft>
              <a:buSzPts val="2200"/>
              <a:buAutoNum type="arabicPeriod"/>
            </a:pPr>
            <a:r>
              <a:rPr lang="en-US"/>
              <a:t>Ποια από τα 9 στοιχεία αυθεντικής μάθησης υπάρχουν σε αυτή τη δραστηριότητα σχεδιασμού πόλης; Δώστε παραδείγματα.</a:t>
            </a:r>
            <a:endParaRPr/>
          </a:p>
          <a:p>
            <a:pPr indent="-368300" lvl="0" marL="457200" marR="0" rtl="0" algn="l">
              <a:lnSpc>
                <a:spcPct val="115000"/>
              </a:lnSpc>
              <a:spcBef>
                <a:spcPts val="0"/>
              </a:spcBef>
              <a:spcAft>
                <a:spcPts val="0"/>
              </a:spcAft>
              <a:buSzPts val="2200"/>
              <a:buAutoNum type="arabicPeriod"/>
            </a:pPr>
            <a:r>
              <a:rPr lang="en-US"/>
              <a:t>Πώς τα εργαλεία προσομοίωσης βοηθούν τους μαθητές/τις μαθήτριες να συνδέσουν αφηρημένες έννοιες όπως η ρύπανση και η χρήση ενέργειας με τις συνέπειες στον πραγματικό κόσμο;</a:t>
            </a:r>
            <a:endParaRPr/>
          </a:p>
          <a:p>
            <a:pPr indent="-368300" lvl="0" marL="457200" marR="0" rtl="0" algn="l">
              <a:lnSpc>
                <a:spcPct val="115000"/>
              </a:lnSpc>
              <a:spcBef>
                <a:spcPts val="0"/>
              </a:spcBef>
              <a:spcAft>
                <a:spcPts val="0"/>
              </a:spcAft>
              <a:buSzPts val="2200"/>
              <a:buAutoNum type="arabicPeriod"/>
            </a:pPr>
            <a:r>
              <a:rPr lang="en-US"/>
              <a:t>Ποιες πτυχές αυτής της εργασίας προάγουν τη διεπιστημονική σκέψη; Πώς θα μπορούσατε να το επεκτείνετε στην πληροφορική;</a:t>
            </a:r>
            <a:endParaRPr/>
          </a:p>
          <a:p>
            <a:pPr indent="-368300" lvl="0" marL="457200" marR="0" rtl="0" algn="l">
              <a:lnSpc>
                <a:spcPct val="115000"/>
              </a:lnSpc>
              <a:spcBef>
                <a:spcPts val="0"/>
              </a:spcBef>
              <a:spcAft>
                <a:spcPts val="0"/>
              </a:spcAft>
              <a:buSzPts val="2200"/>
              <a:buAutoNum type="arabicPeriod"/>
            </a:pPr>
            <a:r>
              <a:rPr lang="en-US"/>
              <a:t>Πώς θα μπορούσε να διαφέρει η λήψη αποφάσεων των μαθητών/μαθητριών εάν η εργασία ήταν καθαρά θεωρητική έναντι της προσομοίωσης;</a:t>
            </a:r>
            <a:endParaRPr/>
          </a:p>
        </p:txBody>
      </p:sp>
    </p:spTree>
  </p:cSld>
  <p:clrMapOvr>
    <a:masterClrMapping/>
  </p:clrMapOvr>
</p:sld>
</file>

<file path=ppt/theme/theme1.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2014-07-11T09:12:14.0000000Z</dcterms:created>
  <dc:creator>2Fast4u</dc:creator>
</cp:coreProperties>
</file>