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 id="2147483660"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Lst>
  <p:sldSz cy="6858000" cx="12192000"/>
  <p:notesSz cx="6858000" cy="9144000"/>
  <p:embeddedFontLs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6" roundtripDataSignature="AMtx7miu3U6h7UZqijQn7m8VKoJ7BIu/g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1619780-3E41-4132-8CAF-142E42EA7D61}">
  <a:tblStyle styleId="{E1619780-3E41-4132-8CAF-142E42EA7D61}"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6.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0.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11" Type="http://schemas.openxmlformats.org/officeDocument/2006/relationships/slide" Target="slides/slide2.xml"/><Relationship Id="rId33" Type="http://schemas.openxmlformats.org/officeDocument/2006/relationships/font" Target="fonts/OpenSans-bold.fntdata"/><Relationship Id="rId10" Type="http://schemas.openxmlformats.org/officeDocument/2006/relationships/slide" Target="slides/slide1.xml"/><Relationship Id="rId32" Type="http://schemas.openxmlformats.org/officeDocument/2006/relationships/font" Target="fonts/OpenSans-regular.fntdata"/><Relationship Id="rId13" Type="http://schemas.openxmlformats.org/officeDocument/2006/relationships/slide" Target="slides/slide4.xml"/><Relationship Id="rId35" Type="http://schemas.openxmlformats.org/officeDocument/2006/relationships/font" Target="fonts/OpenSans-boldItalic.fntdata"/><Relationship Id="rId12" Type="http://schemas.openxmlformats.org/officeDocument/2006/relationships/slide" Target="slides/slide3.xml"/><Relationship Id="rId34" Type="http://schemas.openxmlformats.org/officeDocument/2006/relationships/font" Target="fonts/OpenSans-italic.fntdata"/><Relationship Id="rId15" Type="http://schemas.openxmlformats.org/officeDocument/2006/relationships/slide" Target="slides/slide6.xml"/><Relationship Id="rId14" Type="http://schemas.openxmlformats.org/officeDocument/2006/relationships/slide" Target="slides/slide5.xml"/><Relationship Id="rId36" Type="http://customschemas.google.com/relationships/presentationmetadata" Target="meta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gital-strategy.ec.europa.eu/en/policies/women-digital" TargetMode="External"/><Relationship Id="rId3" Type="http://schemas.openxmlformats.org/officeDocument/2006/relationships/hyperlink" Target="https://digital-strategy.ec.europa.eu/en/factpages/state-digital-decade-2024-report" TargetMode="External"/><Relationship Id="rId4" Type="http://schemas.openxmlformats.org/officeDocument/2006/relationships/hyperlink" Target="https://digital-strategy.ec.europa.eu/en/factpages/state-digital-decade-2024-report" TargetMode="External"/><Relationship Id="rId5" Type="http://schemas.openxmlformats.org/officeDocument/2006/relationships/hyperlink" Target="https://op.europa.eu/en/web/eu-law-and-publications/publication-detail/-/publication/67d5a207-4da1-11ec-91ac-01aa75ed71a1" TargetMode="External"/><Relationship Id="rId6" Type="http://schemas.openxmlformats.org/officeDocument/2006/relationships/hyperlink" Target="https://doi.org/10.1007/s11528-022-00728-7"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a695ed3b_0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5a695ed3b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bc8fb6652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1000"/>
              </a:spcAft>
              <a:buClr>
                <a:schemeClr val="dk1"/>
              </a:buClr>
              <a:buSzPts val="1100"/>
              <a:buFont typeface="Arial"/>
              <a:buNone/>
            </a:pPr>
            <a:r>
              <a:rPr lang="en-US" sz="1500"/>
              <a:t>Ένα οικολογικό πλαίσιο των παραγόντων που επηρεάζουν τη συμμετοχή, τα επιτεύγματα και την εξέλιξη των κοριτσιών και των γυναικών στις σπουδές STEM. Δείξτε το εν συντομία στους/στις μαθητές/-τριες για να κινήσετε το ενδιαφέρον τους – μπορούν να βρουν αυτόν τον πόρο στους πρόσθετους πόρους. </a:t>
            </a:r>
            <a:endParaRPr sz="1500"/>
          </a:p>
        </p:txBody>
      </p:sp>
      <p:sp>
        <p:nvSpPr>
          <p:cNvPr id="199" name="Google Shape;199;g34bc8fb6652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baa110314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solidFill>
                  <a:srgbClr val="1D1D1B"/>
                </a:solidFill>
              </a:rPr>
              <a:t>Παρουσιάστε τις έννοιες των συνειδητών και ασυνείδητων προκαταλήψεων, ιδίως των προκαταλήψεων λόγω φύλου. Βοηθήστε τους/τις συμμετέχοντες/-χουσες να αυτοαναστοχαστούν κριτικά.</a:t>
            </a:r>
            <a:endParaRPr sz="1400">
              <a:solidFill>
                <a:srgbClr val="1D1D1B"/>
              </a:solidFill>
            </a:endParaRPr>
          </a:p>
          <a:p>
            <a:pPr indent="0" lvl="0" marL="0" rtl="0" algn="l">
              <a:lnSpc>
                <a:spcPct val="100000"/>
              </a:lnSpc>
              <a:spcBef>
                <a:spcPts val="0"/>
              </a:spcBef>
              <a:spcAft>
                <a:spcPts val="0"/>
              </a:spcAft>
              <a:buSzPts val="1400"/>
              <a:buNone/>
            </a:pPr>
            <a:r>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Παρουσιάστε το θέμα της ασυνείδητης προκατάληψης λόγω φύλου μέσω </a:t>
            </a:r>
            <a:r>
              <a:rPr lang="en-US" sz="1400" u="sng">
                <a:solidFill>
                  <a:srgbClr val="00B0F0"/>
                </a:solidFill>
              </a:rPr>
              <a:t>αυτού</a:t>
            </a:r>
            <a:r>
              <a:rPr lang="en-US" sz="1400" u="none">
                <a:solidFill>
                  <a:srgbClr val="002060"/>
                </a:solidFill>
              </a:rPr>
              <a:t> του </a:t>
            </a:r>
            <a:r>
              <a:rPr lang="en-US" sz="1400">
                <a:solidFill>
                  <a:srgbClr val="1D1D1B"/>
                </a:solidFill>
              </a:rPr>
              <a:t>βίντεο (</a:t>
            </a:r>
            <a:r>
              <a:rPr lang="en-US" sz="1400" u="sng">
                <a:solidFill>
                  <a:srgbClr val="1D1D1B"/>
                </a:solidFill>
              </a:rPr>
              <a:t>https://www.ted.com/talks/i_spy_my_unconscious_gender_bias</a:t>
            </a:r>
            <a:r>
              <a:rPr lang="en-US" sz="1400">
                <a:solidFill>
                  <a:srgbClr val="1D1D1B"/>
                </a:solidFill>
              </a:rPr>
              <a:t>).</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Διευκολύνετε μια συζήτηση σχετικά με τη συνειδητή και ασυνείδητη προκατάληψη λόγω φύλου ζητώντας από τους/τις συμμετέχοντες/-χουσες να σχολιάσουν το βίντεο και να μοιραστούν παραδείγματα στα οποία σκέφτηκαν ή ενήργησαν με προκατάληψη.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Ορισμένες ερωτήσεις για αυτο-αναστοχασμό παρέχονται στη διαφάνεια.</a:t>
            </a:r>
            <a:endParaRPr sz="1400">
              <a:solidFill>
                <a:srgbClr val="2B454E"/>
              </a:solidFill>
            </a:endParaRPr>
          </a:p>
        </p:txBody>
      </p:sp>
      <p:sp>
        <p:nvSpPr>
          <p:cNvPr id="206" name="Google Shape;206;g34baa110314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baa110314_1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Συζητήστε τον αντίκτυπο της έμφυλης γλώσσας και των στερεοτύπων φύλου στην εκπαίδευση, τους πόρους και τις αξιολογήσεις της Πληροφορικής, συμπεριλαμβανομένης της προώθησης διαφορετικών προτύπων. Βεβαιωθείτε ότι η συζήτηση αυτή είναι προσαρμοσμένη στο τοπικό πλαίσιο και λαμβάνει υπόψη τις εθνικές πολιτικές σχετικά με τους νέους και την ταυτότητα και αναγνώριση φύλου. Αν το θεωρείτε απαραίτητο/κατάλληλο, ζητήστε από τους/τις εκπαιδευτικούς να μοιραστούν τις προκλήσεις που αντιμετωπίζουν στην υποστήριξη των μαθητών/-τριών που ανήκουν σε μειονότητες φύλου και τις πιθανές στρατηγικές με τις οποίες διασφαλίζουν ότι οι εν λόγω μαθητές/-τριες αισθάνονται ασφαλείς, ότι τους/τις λαμβάνουν υπόψη και ότι τους/τις σέβονται. </a:t>
            </a:r>
            <a:endParaRPr sz="1400"/>
          </a:p>
        </p:txBody>
      </p:sp>
      <p:sp>
        <p:nvSpPr>
          <p:cNvPr id="214" name="Google Shape;214;g34baa110314_1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1D1D1B"/>
                </a:solidFill>
              </a:rPr>
              <a:t>Δραστηριότητα 2: Γλώσσα χωρίς αποκλεισμούς φύλου στις τάξεις πληροφορικής</a:t>
            </a:r>
            <a:endParaRPr sz="1400">
              <a:solidFill>
                <a:srgbClr val="2B454E"/>
              </a:solidFill>
            </a:endParaRPr>
          </a:p>
          <a:p>
            <a:pPr indent="0" lvl="0" marL="0" rtl="0" algn="l">
              <a:lnSpc>
                <a:spcPct val="90000"/>
              </a:lnSpc>
              <a:spcBef>
                <a:spcPts val="1000"/>
              </a:spcBef>
              <a:spcAft>
                <a:spcPts val="0"/>
              </a:spcAft>
              <a:buSzPts val="1400"/>
              <a:buNone/>
            </a:pPr>
            <a:r>
              <a:t/>
            </a:r>
            <a:endParaRPr sz="1400">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Αναθεώρηση σεναρίου: </a:t>
            </a:r>
            <a:r>
              <a:rPr lang="en-US" sz="1400">
                <a:solidFill>
                  <a:srgbClr val="1D1D1B"/>
                </a:solidFill>
              </a:rPr>
              <a:t>Δώστε στους/στις συμμετέχοντες/-χουσες σύντομους διαλόγους στην τάξη, οδηγίες μαθήματος ή παραδείγματα ανατροφοδότησης που περιλαμβάνουν γλώσσα με προκατάληψη φύλου. Οι εκπαιδευτικοί τα ξαναγράφουν όλα χρησιμοποιώντας συμπεριληπτικούς όρους και ισορροπημένη εκπροσώπηση.</a:t>
            </a:r>
            <a:br>
              <a:rPr lang="en-US" sz="1400">
                <a:solidFill>
                  <a:srgbClr val="1D1D1B"/>
                </a:solidFill>
              </a:rPr>
            </a:br>
            <a:endParaRPr sz="1400">
              <a:solidFill>
                <a:srgbClr val="1D1D1B"/>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Αναστοχασμός: </a:t>
            </a:r>
            <a:r>
              <a:rPr lang="en-US" sz="1400">
                <a:solidFill>
                  <a:srgbClr val="1D1D1B"/>
                </a:solidFill>
              </a:rPr>
              <a:t>Οι ομάδες μοιράζονται τα αναθεωρημένα κείμενά τους και συζητούν πώς οι λεπτές γλωσσικές αλλαγές μπορούν να κάνουν τη διαφορά στη συμμετοχικότητα στην τάξη.</a:t>
            </a:r>
            <a:endParaRPr sz="1400"/>
          </a:p>
        </p:txBody>
      </p:sp>
      <p:sp>
        <p:nvSpPr>
          <p:cNvPr id="221" name="Google Shape;22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4bc8fb665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rgbClr val="2B454E"/>
              </a:buClr>
              <a:buSzPts val="1800"/>
              <a:buFont typeface="Arial"/>
              <a:buNone/>
            </a:pPr>
            <a:r>
              <a:rPr lang="en-US" sz="1400"/>
              <a:t>Υπογραμμίστε τη σημασία της κανονικοποίησης της αποτυχίας και της ενθάρρυνσης της επιμονής. Αν και η αποτυχία είναι ένα φυσικό και απαραίτητο μέρος της μάθησης στην πληροφορική, τα κορίτσια συχνά εσωτερικεύουν τα λάθη τους ως έλλειψη ικανοτήτων, γεγονός που μπορεί να τα αποθαρρύνει από το να συνεχίσουν. Ενθαρρύνετε τους/τις εκπαιδευτικούς να θεωρούν φυσιολογικό το να δοκιμάζουν και να κάνουν λάθη, να τονίζουν τη σημασία του εντοπισμού σφαλμάτων και της επίλυσης προβλημάτων ως βασικές δεξιότητες και να επαινούν την επιμονή. Αυτό βοηθά στην ενίσχυση της αυτοπεποίθησης και στη δημιουργία ενός πιο συμπεριληπτικού και προσανατολισμένου στην ανάπτυξη περιβάλλοντος στην τάξη.</a:t>
            </a:r>
            <a:endParaRPr sz="1400"/>
          </a:p>
          <a:p>
            <a:pPr indent="0" lvl="1" marL="0" rtl="0" algn="l">
              <a:lnSpc>
                <a:spcPct val="90000"/>
              </a:lnSpc>
              <a:spcBef>
                <a:spcPts val="0"/>
              </a:spcBef>
              <a:spcAft>
                <a:spcPts val="0"/>
              </a:spcAft>
              <a:buClr>
                <a:srgbClr val="2B454E"/>
              </a:buClr>
              <a:buSzPts val="1800"/>
              <a:buFont typeface="Arial"/>
              <a:buNone/>
            </a:pPr>
            <a:r>
              <a:t/>
            </a:r>
            <a:endParaRPr sz="1400"/>
          </a:p>
          <a:p>
            <a:pPr indent="0" lvl="1" marL="0" rtl="0" algn="l">
              <a:lnSpc>
                <a:spcPct val="90000"/>
              </a:lnSpc>
              <a:spcBef>
                <a:spcPts val="0"/>
              </a:spcBef>
              <a:spcAft>
                <a:spcPts val="0"/>
              </a:spcAft>
              <a:buClr>
                <a:srgbClr val="2B454E"/>
              </a:buClr>
              <a:buSzPts val="1800"/>
              <a:buFont typeface="Arial"/>
              <a:buNone/>
            </a:pPr>
            <a:r>
              <a:rPr lang="en-US" sz="1400"/>
              <a:t>Βασικά σημεία συζήτησης:</a:t>
            </a:r>
            <a:endParaRPr sz="1400"/>
          </a:p>
          <a:p>
            <a:pPr indent="-317500" lvl="0" marL="457200" rtl="0" algn="l">
              <a:lnSpc>
                <a:spcPct val="115000"/>
              </a:lnSpc>
              <a:spcBef>
                <a:spcPts val="1200"/>
              </a:spcBef>
              <a:spcAft>
                <a:spcPts val="0"/>
              </a:spcAft>
              <a:buClr>
                <a:schemeClr val="dk1"/>
              </a:buClr>
              <a:buSzPts val="1400"/>
              <a:buFont typeface="Calibri"/>
              <a:buChar char="●"/>
            </a:pPr>
            <a:r>
              <a:rPr lang="en-US" sz="1400"/>
              <a:t>Τα κορίτσια και οι μειονότητες φύλου συχνά αναφέρουν χαμηλότερη αυτοπεποίθηση στην πληροφορική και τα μαθήματα STEM. Αυτό μπορεί να τα οδηγήσει στο να πιστεύουν ότι τα λάθη σημαίνουν ότι «δεν είναι καλά σε αυτά τα μαθήματα»—μια επιβλαβής, αυτοεκπληρούμενη νοοτροπία. Αντίθετα, τα αγόρια είναι πιο πιθανό να αποδίδουν την αποτυχία στην προσπάθεια ή την προετοιμασία και όχι στην ικανότητα.</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Ωστόσο, τα λάθη δεν είναι εμπόδια—είναι ένα φυσικό και ουσιαστικό μέρος της μάθησης στην πληροφορική. Δώστε έμφαση στη δοκιμή και το σφάλμα ως έγκυρη και πολύτιμη διαδικασία στον προγραμματισμό και τον σχεδιασμό συστημάτων.</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Οι εκπαιδευτικοί μπορούν να το αντιμετωπίσουν αυτό το φαινόμενο με τους εξής τρόπους:</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Να μιλούν ανοιχτά για την αποτυχία ως ένα βήμα προς τη μάθηση.</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αποτελούν πρότυπα μιας νοοτροπίας ανάπτυξης: «Μαθαίνουμε μέσα από την εμπειρία και μερικές φορές κάνοντας λάθη».</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ενθαρρύνουν την επιμονή και όχι μόνο τις σωστές απαντήσεις.</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επισημαίνουν ότι ο εντοπισμός σφαλμάτων, η αναθεώρηση και η επίλυση προβλημάτων είναι φυσιολογικά μέρη της εργασίας.</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βοηθούν όλους/-λες τους/τις μαθητές/-τριες, ιδίως τα κορίτσια και τις μειονότητες φύλου, να επαναπροσδιορίσουν τα λάθη ως ευκαιρίες ανάπτυξης.</a:t>
            </a:r>
            <a:endParaRPr sz="1400"/>
          </a:p>
        </p:txBody>
      </p:sp>
      <p:sp>
        <p:nvSpPr>
          <p:cNvPr id="227" name="Google Shape;227;g34bc8fb665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4bc8fb6652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400"/>
              <a:t>Συζητήστε για τη σημασία της ενθάρρυνσης της ενασχόλησης με την πληροφορική εκτός της τάξης.</a:t>
            </a:r>
            <a:endParaRPr sz="1400"/>
          </a:p>
          <a:p>
            <a:pPr indent="-317500" lvl="0" marL="457200" rtl="0" algn="l">
              <a:lnSpc>
                <a:spcPct val="115000"/>
              </a:lnSpc>
              <a:spcBef>
                <a:spcPts val="1200"/>
              </a:spcBef>
              <a:spcAft>
                <a:spcPts val="0"/>
              </a:spcAft>
              <a:buSzPts val="1400"/>
              <a:buChar char="●"/>
            </a:pPr>
            <a:r>
              <a:rPr lang="en-US" sz="1400"/>
              <a:t>Η επέκταση της μάθησης πέρα από την αίθουσα διδασκαλίας βοηθά τους/τις μαθητές/-τριες να αντιληφθούν την πραγματική αξία της πληροφορικής. Η ενθάρρυνση της συμμετοχής σε λέσχες ή κατασκηνώσεις προγραμματισμού, διαγωνισμούς—ιδιαίτερα σε αυτές που απευθύνονται σε κορίτσια και μειονότητες φύλου— μπορεί να ενισχύσει την αυτοπεποίθηση και να προκαλέσει μακροπρόθεσμο ενδιαφέρον.</a:t>
            </a:r>
            <a:endParaRPr sz="1400"/>
          </a:p>
          <a:p>
            <a:pPr indent="-317500" lvl="0" marL="457200" rtl="0" algn="l">
              <a:lnSpc>
                <a:spcPct val="115000"/>
              </a:lnSpc>
              <a:spcBef>
                <a:spcPts val="0"/>
              </a:spcBef>
              <a:spcAft>
                <a:spcPts val="0"/>
              </a:spcAft>
              <a:buSzPts val="1400"/>
              <a:buChar char="●"/>
            </a:pPr>
            <a:r>
              <a:rPr lang="en-US" sz="1400"/>
              <a:t>Η πρώιμη επαφή με παιχνίδια προγραμματισμού ή επίλυσης προβλημάτων μπορεί να θέσει τα θεμέλια για μελλοντική ενασχόληση. Οι εκπαιδευτικοί μπορούν επίσης να ενισχύσουν το ενδιαφέρον των μαθητών/-τριών συνδέοντας την πληροφορική με προβλήματα του πραγματικού κόσμου, όπως η χρήση της Τεχνητής Νοημοσύνης στην υγειονομική περίθαλψη ή τις περιβαλλοντικές επιστήμες. Αυτά τα παραδείγματα βοηθούν τους/τις μαθητές/-τριες, ιδίως τα κορίτσια και τις μειονότητες φύλου, να κατανοήσουν πώς η τεχνολογία μπορεί να κάνει τη διαφορά σε τομείς για τους οποίους ενδιαφέρονται.</a:t>
            </a:r>
            <a:endParaRPr sz="1400"/>
          </a:p>
          <a:p>
            <a:pPr indent="-317500" lvl="0" marL="457200" rtl="0" algn="l">
              <a:lnSpc>
                <a:spcPct val="115000"/>
              </a:lnSpc>
              <a:spcBef>
                <a:spcPts val="0"/>
              </a:spcBef>
              <a:spcAft>
                <a:spcPts val="0"/>
              </a:spcAft>
              <a:buSzPts val="1400"/>
              <a:buChar char="●"/>
            </a:pPr>
            <a:r>
              <a:rPr lang="en-US" sz="1400"/>
              <a:t>Η προσέλκυση διαφορετικών προτύπων—προσκεκλημένων ομιλητών/-τριών, αποφοίτων ή επαγγελματιών—που θα μοιραστούν τις εμπειρίες τους μπορεί να βοηθήσει τους/τις μαθητές/-τριες να οραματιστούν τις μελλοντικές τους πορείες στον τομέα της τεχνολογίας και να νιώσουν ότι ανήκουν σε αυτόν.</a:t>
            </a:r>
            <a:endParaRPr sz="1400"/>
          </a:p>
        </p:txBody>
      </p:sp>
      <p:sp>
        <p:nvSpPr>
          <p:cNvPr id="234" name="Google Shape;234;g34bc8fb6652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4bf62e773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400"/>
              <a:t>Παρουσιάστε τις τρεις στρατηγικές διδασκαλίας του παραπάνω πίνακα τονίζοντας πώς καθεμία από αυτές τις στρατηγικές μπορεί να συμβάλει στην προώθηση της συμπερίληψης των φύλων. Συζητήστε πώς σχετίζονται με την αυθεντική μάθηση. </a:t>
            </a:r>
            <a:endParaRPr sz="1400"/>
          </a:p>
          <a:p>
            <a:pPr indent="0" lvl="0" marL="0" rtl="0" algn="l">
              <a:lnSpc>
                <a:spcPct val="115000"/>
              </a:lnSpc>
              <a:spcBef>
                <a:spcPts val="1200"/>
              </a:spcBef>
              <a:spcAft>
                <a:spcPts val="0"/>
              </a:spcAft>
              <a:buSzPts val="1400"/>
              <a:buNone/>
            </a:pPr>
            <a:r>
              <a:rPr lang="en-US" sz="1400"/>
              <a:t>Δραστηριότητα 3: </a:t>
            </a:r>
            <a:endParaRPr sz="1400"/>
          </a:p>
          <a:p>
            <a:pPr indent="-317500" lvl="0" marL="457200" rtl="0" algn="l">
              <a:lnSpc>
                <a:spcPct val="100000"/>
              </a:lnSpc>
              <a:spcBef>
                <a:spcPts val="1200"/>
              </a:spcBef>
              <a:spcAft>
                <a:spcPts val="0"/>
              </a:spcAft>
              <a:buClr>
                <a:srgbClr val="1D1D1B"/>
              </a:buClr>
              <a:buSzPts val="1400"/>
              <a:buFont typeface="Calibri"/>
              <a:buAutoNum type="arabicParenR"/>
            </a:pPr>
            <a:r>
              <a:rPr lang="en-US" sz="1400">
                <a:solidFill>
                  <a:srgbClr val="1D1D1B"/>
                </a:solidFill>
              </a:rPr>
              <a:t>Ομαδική εργασία: Χωρίστε  τους/τις συμμετέχοντες/-χουσες σε ομάδες και αναθέστε σε κάθε ομάδα μία από τις τρεις στρατηγικές. Δώστε στην τάξη ένα παραδοσιακό περίγραμμα σχεδίου μαθήματος του αναλυτικού προγράμματος πληροφορικής. Κάθε ομάδα θα προτείνει μια εναλλακτική μέθοδο για τη διδασκαλία αυτού του υλικού χρησιμοποιώντας τη στρατηγική που της έχει ανατεθεί.</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AutoNum type="arabicParenR"/>
            </a:pPr>
            <a:r>
              <a:rPr lang="en-US" sz="1400">
                <a:solidFill>
                  <a:srgbClr val="1D1D1B"/>
                </a:solidFill>
              </a:rPr>
              <a:t>Παρουσιάσεις: Οι ομάδες θα παρουσιάσουν εν συντομία τα σχέδια μαθήματός τους στην τάξη.</a:t>
            </a:r>
            <a:endParaRPr sz="1400">
              <a:solidFill>
                <a:srgbClr val="1D1D1B"/>
              </a:solidFill>
            </a:endParaRPr>
          </a:p>
          <a:p>
            <a:pPr indent="0" lvl="0" marL="0" rtl="0" algn="l">
              <a:lnSpc>
                <a:spcPct val="115000"/>
              </a:lnSpc>
              <a:spcBef>
                <a:spcPts val="1200"/>
              </a:spcBef>
              <a:spcAft>
                <a:spcPts val="1200"/>
              </a:spcAft>
              <a:buSzPts val="1400"/>
              <a:buNone/>
            </a:pPr>
            <a:r>
              <a:t/>
            </a:r>
            <a:endParaRPr sz="1400"/>
          </a:p>
        </p:txBody>
      </p:sp>
      <p:sp>
        <p:nvSpPr>
          <p:cNvPr id="240" name="Google Shape;240;g34bf62e773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400"/>
              <a:buNone/>
            </a:pPr>
            <a:r>
              <a:rPr lang="en-US" sz="1400">
                <a:solidFill>
                  <a:srgbClr val="2B454E"/>
                </a:solidFill>
              </a:rPr>
              <a:t>Δραστηριότητα 4: </a:t>
            </a:r>
            <a:endParaRPr sz="1400">
              <a:solidFill>
                <a:srgbClr val="2B454E"/>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Ανάλυση σεναρίων: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Παρουσιάστε μερικά διαφορετικά σενάρια στην τάξη στα οποία παρατηρείται προκατάληψη ή αποκλεισμός λόγω φύλου. Ενδεικτικά σενάρια: Σενάριο 1 (ένα αγόρι κυριαρχεί στη συζήτηση στην τάξη, ενώ τα κορίτσια και οι μειονότητες φύλου διστάζουν να συμμετάσχουν)· Σενάριο 2 (ένας/μια εκπαιδευτικός δίνει ασυνείδητα περισσότερη τεχνική ανατροφοδότηση σε ένα αγόρι και περισσότερη ενθαρρυντική ανατροφοδότηση στα κορίτσια και τις μειονότητες φύλου). Χωρίστε  τους/τις συμμετέχοντες/-χουσες σε διαφορετικές ομάδες και αναθέστε τους ένα σενάριο για να το επανεξετάσουν. Κάθε ομάδα συζητά ποιο είναι το πρόβλημα, πώς μια τέτοια κατάσταση επηρεάζει τους/τις μαθητές/-τριες και πώς θα μπορούσαν να αλλάξουν την κατάσταση ώστε να γίνει πιο συμπεριληπτική.</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Ομαδική συζήτηση: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Κάθε ομάδα παρουσιάζει την ανάλυσή της και τις προτεινόμενες λύσεις. Ο/Η συντονιστής/-στρια επισημαίνει τις βέλτιστες πρακτικές για την προώθηση της συμμετοχής όλων των φύλων στα μαθήματα πληροφορικής (π.χ. δομημένη εναλλαγή ρόλων, ισορροπημένοι ρόλοι στην ομάδα, αμερόληπτες στρατηγικές ανατροφοδότησης).</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Βήματα δράσης: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Ζητήστε από κάθε εκπαιδευτικό να καταγράψει τρεις (3) συγκεκριμένες ενέργειες που θα κάνει για να δημιουργήσει ένα πιο συμπεριληπτικό περιβάλλον στην τάξη. Ζητήστε από  τους/τις συμμετέχοντες/-χουσες να μοιραστούν τις δεσμεύσεις τους αν το επιθυμούν.</a:t>
            </a:r>
            <a:endParaRPr sz="1400"/>
          </a:p>
        </p:txBody>
      </p:sp>
      <p:sp>
        <p:nvSpPr>
          <p:cNvPr id="247" name="Google Shape;2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Ανακεφαλαιώστε τα στοιχεία των πρακτικών χωρίς αποκλεισμούς φύλου που συζητήθηκαν στις προηγούμενες διαφάνειες και δραστηριότητες σύμφωνα με το πλαίσιο TINKER. </a:t>
            </a:r>
            <a:endParaRPr sz="1400"/>
          </a:p>
        </p:txBody>
      </p:sp>
      <p:sp>
        <p:nvSpPr>
          <p:cNvPr id="254" name="Google Shape;254;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4e6d97799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Ανακεφαλαιώστε την ενότητα και ζητήστε από τους/τις συμμετέχοντες/-χουσες να εξετάσουν τις ερωτήσεις αναστοχασμού. </a:t>
            </a:r>
            <a:endParaRPr sz="1400"/>
          </a:p>
        </p:txBody>
      </p:sp>
      <p:sp>
        <p:nvSpPr>
          <p:cNvPr id="260" name="Google Shape;260;g34e6d97799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5a695ed3b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355a695ed3b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Ορισμένες πρόσθετες εργασίες που οι συμμετέχοντες/-χουσες μπορούν να ολοκληρώσουν εκτός της ώρας του μαθήματος. </a:t>
            </a:r>
            <a:endParaRPr sz="1400"/>
          </a:p>
        </p:txBody>
      </p:sp>
      <p:sp>
        <p:nvSpPr>
          <p:cNvPr id="266" name="Google Shape;266;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2" name="Google Shape;27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5774b28f35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g35774b28f35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4d60cfd5f6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g34d60cfd5f6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
        <p:nvSpPr>
          <p:cNvPr id="147" name="Google Shape;147;g34d60cfd5f6_0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d60cfd5f6_0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154" name="Google Shape;154;g34d60cfd5f6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sz="1400"/>
              <a:t>Με αυτή την εισαγωγική διαφάνεια, μπορείτε να εξηγήσετε στους/στις εκπαιδευόμενους/-νες το κύριο περιεχόμενο της ενότητας και πώς συνδέεται με το έργο TINKER.</a:t>
            </a:r>
            <a:endParaRPr sz="1400"/>
          </a:p>
          <a:p>
            <a:pPr indent="0" lvl="0" marL="0" rtl="0" algn="l">
              <a:lnSpc>
                <a:spcPct val="100000"/>
              </a:lnSpc>
              <a:spcBef>
                <a:spcPts val="0"/>
              </a:spcBef>
              <a:spcAft>
                <a:spcPts val="0"/>
              </a:spcAft>
              <a:buClr>
                <a:schemeClr val="dk1"/>
              </a:buClr>
              <a:buSzPts val="1400"/>
              <a:buFont typeface="Arial"/>
              <a:buNone/>
            </a:pPr>
            <a:r>
              <a:t/>
            </a:r>
            <a:endParaRPr sz="1400"/>
          </a:p>
          <a:p>
            <a:pPr indent="0" lvl="0" marL="0" rtl="0" algn="just">
              <a:lnSpc>
                <a:spcPct val="90000"/>
              </a:lnSpc>
              <a:spcBef>
                <a:spcPts val="0"/>
              </a:spcBef>
              <a:spcAft>
                <a:spcPts val="0"/>
              </a:spcAft>
              <a:buSzPts val="1800"/>
              <a:buNone/>
            </a:pPr>
            <a:r>
              <a:rPr lang="en-US" sz="1400">
                <a:solidFill>
                  <a:srgbClr val="2B454E"/>
                </a:solidFill>
              </a:rPr>
              <a:t>Αυτό το μάθημα επικεντρώνεται </a:t>
            </a:r>
            <a:r>
              <a:rPr b="0" lang="en-US" sz="1400">
                <a:solidFill>
                  <a:srgbClr val="2B454E"/>
                </a:solidFill>
              </a:rPr>
              <a:t>στις</a:t>
            </a:r>
            <a:r>
              <a:rPr b="1" lang="en-US" sz="1400">
                <a:solidFill>
                  <a:srgbClr val="2B454E"/>
                </a:solidFill>
              </a:rPr>
              <a:t> συμπεριληπτικές ως προς το φύλο πρακτικές διδασκαλίας και αξιολόγησης στην εκπαίδευση της Πληροφορικής</a:t>
            </a:r>
            <a:r>
              <a:rPr lang="en-US" sz="1400">
                <a:solidFill>
                  <a:srgbClr val="2B454E"/>
                </a:solidFill>
              </a:rPr>
              <a:t>, με στόχο να εφοδιάσει τους/τις εκπαιδευτικούς με τα κατάλληλα εργαλεία για τη δημιουργία ενός πιο δίκαιου περιβάλλοντος μάθησης. </a:t>
            </a:r>
            <a:br>
              <a:rPr lang="en-US" sz="1400"/>
            </a:br>
            <a:endParaRPr sz="1400"/>
          </a:p>
          <a:p>
            <a:pPr indent="-330200" lvl="0" marL="457200" rtl="0" algn="l">
              <a:lnSpc>
                <a:spcPct val="100000"/>
              </a:lnSpc>
              <a:spcBef>
                <a:spcPts val="0"/>
              </a:spcBef>
              <a:spcAft>
                <a:spcPts val="0"/>
              </a:spcAft>
              <a:buClr>
                <a:srgbClr val="1D1D1B"/>
              </a:buClr>
              <a:buSzPts val="1600"/>
              <a:buChar char="●"/>
            </a:pPr>
            <a:r>
              <a:rPr lang="en-US" sz="1400">
                <a:solidFill>
                  <a:srgbClr val="1D1D1B"/>
                </a:solidFill>
              </a:rPr>
              <a:t>Οι ανισότητες μεταξύ των φύλων στην εκπαίδευση της Πληροφορικής επηρεάζουν την αφοσίωση και τη συμμετοχή των μαθητών/-τριών, ιδίως των κοριτσιών και των μαθητών/-τριών με περιθωριοποιημένη ταυτότητα φύλου. Οι ανισότητες αυτές συχνά οφείλονται σε ασυνείδητες προκαταλήψεις, περιορισμένα πρότυπα και περιβάλλοντα τάξης που διαμορφώνονται από τις παραδοσιακές προσδοκίες των φύλων. Αν δεν ληφθούν υπόψη, οι παράγοντες αυτοί μπορεί να οδηγήσουν σε χαμηλότερη αυτοπεποίθηση, μειωμένο ενδιαφέρον και αίσθημα αποκλεισμού από το επιστημονικό πεδίο της Πληροφορικής.</a:t>
            </a:r>
            <a:endParaRPr sz="1400">
              <a:solidFill>
                <a:srgbClr val="1D1D1B"/>
              </a:solidFill>
            </a:endParaRPr>
          </a:p>
          <a:p>
            <a:pPr indent="-330200" lvl="0" marL="457200" rtl="0" algn="l">
              <a:lnSpc>
                <a:spcPct val="115000"/>
              </a:lnSpc>
              <a:spcBef>
                <a:spcPts val="0"/>
              </a:spcBef>
              <a:spcAft>
                <a:spcPts val="0"/>
              </a:spcAft>
              <a:buClr>
                <a:srgbClr val="1D1D1B"/>
              </a:buClr>
              <a:buSzPts val="1600"/>
              <a:buChar char="●"/>
            </a:pPr>
            <a:r>
              <a:rPr lang="en-US" sz="1400">
                <a:solidFill>
                  <a:srgbClr val="1D1D1B"/>
                </a:solidFill>
              </a:rPr>
              <a:t>Η παρούσα ενότητα εισάγει τους/τις εκπαιδευτικούς σε πρακτικές που είναι συμπεριληπτικές ως προς το φύλο, οι οποίες έχουν σχεδιαστεί για την αντιμετώπιση αυτών των προκλήσεων και την προώθηση της ισότητας στην εκπαίδευση της Πληροφορικής. Αξιοποιώντας τη φεμινιστική παιδαγωγική, η ενότητα τονίζει τη σημασία της συμπεριληπτικής γλώσσας, της ποικιλόμορφης εκπροσώπησης και της δίκαιης αξιολόγησης. Οι εκπαιδευτικοί θα εξετάσουν πώς οι καθημερινές αποφάσεις στην τάξη—από τη διατύπωση μιας εργασίας έως τη δομή της ομαδικής εργασίας—μπορούν είτε να ενισχύσουν είτε να καταρρίψουν τα στερεότυπα για τα φύλα.</a:t>
            </a:r>
            <a:endParaRPr sz="1400">
              <a:solidFill>
                <a:srgbClr val="1D1D1B"/>
              </a:solidFill>
            </a:endParaRPr>
          </a:p>
          <a:p>
            <a:pPr indent="-317500" lvl="0" marL="457200" rtl="0" algn="l">
              <a:lnSpc>
                <a:spcPct val="115000"/>
              </a:lnSpc>
              <a:spcBef>
                <a:spcPts val="0"/>
              </a:spcBef>
              <a:spcAft>
                <a:spcPts val="0"/>
              </a:spcAft>
              <a:buClr>
                <a:srgbClr val="1D1D1B"/>
              </a:buClr>
              <a:buSzPts val="1400"/>
              <a:buChar char="●"/>
            </a:pPr>
            <a:r>
              <a:rPr lang="en-US" sz="1400">
                <a:solidFill>
                  <a:srgbClr val="1D1D1B"/>
                </a:solidFill>
              </a:rPr>
              <a:t>Στο τέλος αυτής της ενότητας, οι εκπαιδευτικοί θα έχουν αποκτήσει τα εργαλεία και τις γνώσεις που χρειάζονται για να δημιουργήσουν μαθησιακές εμπειρίες στις οποίες κάθε μαθητής/-τρια—ανεξαρτήτως φύλου—θα αισθάνεται ότι τον/τη λαμβάνουν υπόψη, τον/την υποστηρίζουν και του/της δίνουν τη δυνατότητα να πετύχει στον τομέα της Πληροφορικής.</a:t>
            </a:r>
            <a:endParaRPr sz="1400">
              <a:solidFill>
                <a:srgbClr val="1D1D1B"/>
              </a:solidFill>
            </a:endParaRPr>
          </a:p>
          <a:p>
            <a:pPr indent="0" lvl="0" marL="0" rtl="0" algn="l">
              <a:lnSpc>
                <a:spcPct val="100000"/>
              </a:lnSpc>
              <a:spcBef>
                <a:spcPts val="0"/>
              </a:spcBef>
              <a:spcAft>
                <a:spcPts val="0"/>
              </a:spcAft>
              <a:buSzPts val="1400"/>
              <a:buNone/>
            </a:pPr>
            <a:r>
              <a:t/>
            </a:r>
            <a:endParaRPr sz="1400"/>
          </a:p>
        </p:txBody>
      </p:sp>
      <p:sp>
        <p:nvSpPr>
          <p:cNvPr id="160" name="Google Shape;16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49a1326777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400"/>
              <a:t>Για να συντονίσετε μια ανοιχτή, γεμάτη σεβασμό και συμπεριληπτική συζήτηση, είναι χρήσιμο η ομάδα να συμφωνήσει συλλογικά σε ορισμένους βασικούς κανόνες. Σε αυτό το σημείο, θα πρέπει να επισημάνετε στους/στις συμμετέχοντες/-χουσες πόσο σημαντικό είναι να υπάρχει σεβασμός, ανεκτικότητα και καλοί τρόποι όταν συζητάμε ευαίσθητα θέματα.</a:t>
            </a:r>
            <a:endParaRPr sz="1400"/>
          </a:p>
          <a:p>
            <a:pPr indent="0" lvl="0" marL="0" rtl="0" algn="l">
              <a:lnSpc>
                <a:spcPct val="115000"/>
              </a:lnSpc>
              <a:spcBef>
                <a:spcPts val="1200"/>
              </a:spcBef>
              <a:spcAft>
                <a:spcPts val="0"/>
              </a:spcAft>
              <a:buClr>
                <a:schemeClr val="dk1"/>
              </a:buClr>
              <a:buSzPts val="1100"/>
              <a:buFont typeface="Arial"/>
              <a:buNone/>
            </a:pPr>
            <a:r>
              <a:rPr lang="en-US" sz="1400"/>
              <a:t>Ζητήστε από την ομάδα να προτείνει τους βασικούς κανόνες και γράψτε τους σε έναν χαρτοπίνακα (flip chart).</a:t>
            </a:r>
            <a:endParaRPr sz="1400"/>
          </a:p>
          <a:p>
            <a:pPr indent="0" lvl="0" marL="0" rtl="0" algn="l">
              <a:lnSpc>
                <a:spcPct val="115000"/>
              </a:lnSpc>
              <a:spcBef>
                <a:spcPts val="1200"/>
              </a:spcBef>
              <a:spcAft>
                <a:spcPts val="0"/>
              </a:spcAft>
              <a:buClr>
                <a:schemeClr val="dk1"/>
              </a:buClr>
              <a:buSzPts val="1100"/>
              <a:buFont typeface="Arial"/>
              <a:buNone/>
            </a:pPr>
            <a:r>
              <a:rPr lang="en-US" sz="1400"/>
              <a:t>Ενδεικτικά, μερικές προτάσεις μπορούν να είναι οι εξής: </a:t>
            </a:r>
            <a:endParaRPr sz="1400"/>
          </a:p>
          <a:p>
            <a:pPr indent="-317500" lvl="0" marL="457200" rtl="0" algn="l">
              <a:lnSpc>
                <a:spcPct val="115000"/>
              </a:lnSpc>
              <a:spcBef>
                <a:spcPts val="1200"/>
              </a:spcBef>
              <a:spcAft>
                <a:spcPts val="0"/>
              </a:spcAft>
              <a:buSzPts val="1400"/>
              <a:buFont typeface="Calibri"/>
              <a:buChar char="●"/>
            </a:pPr>
            <a:r>
              <a:rPr lang="en-US" sz="1400"/>
              <a:t>Κλείνουμε τον ήχο στα κινητά μας τηλέφωνα.</a:t>
            </a:r>
            <a:endParaRPr sz="1400"/>
          </a:p>
          <a:p>
            <a:pPr indent="-317500" lvl="0" marL="457200" rtl="0" algn="l">
              <a:lnSpc>
                <a:spcPct val="115000"/>
              </a:lnSpc>
              <a:spcBef>
                <a:spcPts val="0"/>
              </a:spcBef>
              <a:spcAft>
                <a:spcPts val="0"/>
              </a:spcAft>
              <a:buSzPts val="1400"/>
              <a:buFont typeface="Calibri"/>
              <a:buChar char="●"/>
            </a:pPr>
            <a:r>
              <a:rPr lang="en-US" sz="1400"/>
              <a:t>Δεν κάνουμε υποθέσεις σχετικά με τις εμπειρίες και τις ταυτότητες των άλλων ανθρώπων.</a:t>
            </a:r>
            <a:endParaRPr sz="1400"/>
          </a:p>
          <a:p>
            <a:pPr indent="-317500" lvl="0" marL="457200" rtl="0" algn="l">
              <a:lnSpc>
                <a:spcPct val="115000"/>
              </a:lnSpc>
              <a:spcBef>
                <a:spcPts val="0"/>
              </a:spcBef>
              <a:spcAft>
                <a:spcPts val="0"/>
              </a:spcAft>
              <a:buSzPts val="1400"/>
              <a:buFont typeface="Calibri"/>
              <a:buChar char="●"/>
            </a:pPr>
            <a:r>
              <a:rPr lang="en-US" sz="1400"/>
              <a:t>Αποδεχόμαστε την ποικιλομορφία της ανθρώπινης εμπειρίας και ύπαρξης.</a:t>
            </a:r>
            <a:endParaRPr sz="1400"/>
          </a:p>
          <a:p>
            <a:pPr indent="-317500" lvl="0" marL="457200" rtl="0" algn="l">
              <a:lnSpc>
                <a:spcPct val="115000"/>
              </a:lnSpc>
              <a:spcBef>
                <a:spcPts val="0"/>
              </a:spcBef>
              <a:spcAft>
                <a:spcPts val="0"/>
              </a:spcAft>
              <a:buSzPts val="1400"/>
              <a:buFont typeface="Calibri"/>
              <a:buChar char="●"/>
            </a:pPr>
            <a:r>
              <a:rPr lang="en-US" sz="1400"/>
              <a:t>Θεωρούμε όλες τις ερωτήσεις σημαντικές.</a:t>
            </a:r>
            <a:endParaRPr sz="1400"/>
          </a:p>
          <a:p>
            <a:pPr indent="-317500" lvl="0" marL="457200" rtl="0" algn="l">
              <a:lnSpc>
                <a:spcPct val="115000"/>
              </a:lnSpc>
              <a:spcBef>
                <a:spcPts val="0"/>
              </a:spcBef>
              <a:spcAft>
                <a:spcPts val="0"/>
              </a:spcAft>
              <a:buSzPts val="1400"/>
              <a:buFont typeface="Calibri"/>
              <a:buChar char="●"/>
            </a:pPr>
            <a:r>
              <a:rPr lang="en-US" sz="1400"/>
              <a:t>Είμαστε ανοιχτοί/-χτές σε νέες ιδέες και προτάσεις.</a:t>
            </a:r>
            <a:endParaRPr sz="1400"/>
          </a:p>
          <a:p>
            <a:pPr indent="-317500" lvl="0" marL="457200" rtl="0" algn="l">
              <a:lnSpc>
                <a:spcPct val="115000"/>
              </a:lnSpc>
              <a:spcBef>
                <a:spcPts val="0"/>
              </a:spcBef>
              <a:spcAft>
                <a:spcPts val="0"/>
              </a:spcAft>
              <a:buSzPts val="1400"/>
              <a:buFont typeface="Calibri"/>
              <a:buChar char="●"/>
            </a:pPr>
            <a:r>
              <a:rPr lang="en-US" sz="1400"/>
              <a:t>Σεβόμαστε τις απόψεις των άλλων.</a:t>
            </a:r>
            <a:endParaRPr sz="1400"/>
          </a:p>
          <a:p>
            <a:pPr indent="-317500" lvl="0" marL="457200" rtl="0" algn="l">
              <a:lnSpc>
                <a:spcPct val="115000"/>
              </a:lnSpc>
              <a:spcBef>
                <a:spcPts val="0"/>
              </a:spcBef>
              <a:spcAft>
                <a:spcPts val="0"/>
              </a:spcAft>
              <a:buSzPts val="1400"/>
              <a:buFont typeface="Calibri"/>
              <a:buChar char="●"/>
            </a:pPr>
            <a:r>
              <a:rPr lang="en-US" sz="1400"/>
              <a:t>Δεν είμαστε επικριτικοί/-κές απέναντι στις απόψεις των άλλων. Αν διαφωνούμε, απλώς λέμε τη γνώμη μας όταν έρθει η σειρά μας.</a:t>
            </a:r>
            <a:endParaRPr sz="1400"/>
          </a:p>
          <a:p>
            <a:pPr indent="-317500" lvl="0" marL="457200" rtl="0" algn="l">
              <a:lnSpc>
                <a:spcPct val="115000"/>
              </a:lnSpc>
              <a:spcBef>
                <a:spcPts val="0"/>
              </a:spcBef>
              <a:spcAft>
                <a:spcPts val="0"/>
              </a:spcAft>
              <a:buSzPts val="1400"/>
              <a:buFont typeface="Calibri"/>
              <a:buChar char="●"/>
            </a:pPr>
            <a:r>
              <a:rPr lang="en-US" sz="1400"/>
              <a:t>Πριν εκφράσουμε απόψεις ή συναισθήματα, βεβαιωνόμαστε ότι έχουμε επιλέξει λέξεις και φράσεις που δεν πληγώνουν κανένα άτομο ή ομάδα.</a:t>
            </a:r>
            <a:endParaRPr sz="1400"/>
          </a:p>
          <a:p>
            <a:pPr indent="-317500" lvl="0" marL="457200" rtl="0" algn="l">
              <a:lnSpc>
                <a:spcPct val="115000"/>
              </a:lnSpc>
              <a:spcBef>
                <a:spcPts val="0"/>
              </a:spcBef>
              <a:spcAft>
                <a:spcPts val="0"/>
              </a:spcAft>
              <a:buSzPts val="1400"/>
              <a:buFont typeface="Calibri"/>
              <a:buChar char="●"/>
            </a:pPr>
            <a:r>
              <a:rPr lang="en-US" sz="1400"/>
              <a:t>Οι προσωπικές πληροφορίες και απόψεις που εκφράζονται στην ομάδα είναι εμπιστευτικές και παραμένουν εντός της ομάδας.</a:t>
            </a:r>
            <a:endParaRPr sz="1400"/>
          </a:p>
          <a:p>
            <a:pPr indent="0" lvl="0" marL="0" rtl="0" algn="l">
              <a:lnSpc>
                <a:spcPct val="115000"/>
              </a:lnSpc>
              <a:spcBef>
                <a:spcPts val="1200"/>
              </a:spcBef>
              <a:spcAft>
                <a:spcPts val="1200"/>
              </a:spcAft>
              <a:buSzPts val="1100"/>
              <a:buNone/>
            </a:pPr>
            <a:r>
              <a:t/>
            </a:r>
            <a:endParaRPr/>
          </a:p>
        </p:txBody>
      </p:sp>
      <p:sp>
        <p:nvSpPr>
          <p:cNvPr id="166" name="Google Shape;166;g349a1326777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Δημοσκόπηση προθέρμανσης: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Χρησιμοποιήστε ένα ψηφιακό εργαλείο για τη διεξαγωγή μιας διαδραστικής δημοσκόπησης (π.χ. Mentimeter, Kahoot κ.λπ.) για να θέσετε ερωτήματα σχετικά με την εκπροσώπηση των φύλων στην πληροφορική.</a:t>
            </a:r>
            <a:endParaRPr sz="1400">
              <a:solidFill>
                <a:srgbClr val="1D1D1B"/>
              </a:solidFill>
            </a:endParaRPr>
          </a:p>
          <a:p>
            <a:pPr indent="-228600" lvl="0" marL="342900" rtl="0" algn="l">
              <a:lnSpc>
                <a:spcPct val="90000"/>
              </a:lnSpc>
              <a:spcBef>
                <a:spcPts val="0"/>
              </a:spcBef>
              <a:spcAft>
                <a:spcPts val="0"/>
              </a:spcAft>
              <a:buClr>
                <a:srgbClr val="2B454E"/>
              </a:buClr>
              <a:buSzPts val="1800"/>
              <a:buFont typeface="Arial"/>
              <a:buNone/>
            </a:pPr>
            <a:r>
              <a:t/>
            </a:r>
            <a:endParaRPr sz="1400">
              <a:solidFill>
                <a:srgbClr val="2B454E"/>
              </a:solidFill>
            </a:endParaRPr>
          </a:p>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Συζήτηση: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Ζητήστε από τους/τις συμμετέχοντες/-χουσες να μοιραστούν τις εμπειρίες ή τις αντιλήψεις τους σχετικά με την εκπροσώπηση των φύλων στις δικές τους τάξεις.</a:t>
            </a:r>
            <a:endParaRPr sz="1400"/>
          </a:p>
        </p:txBody>
      </p:sp>
      <p:sp>
        <p:nvSpPr>
          <p:cNvPr id="172" name="Google Shape;17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5e120be2b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Αξιοποιήστε την ευκαιρία για να παρακινήσετε τους/τις εκπαιδευόμενους/-νες ως προς το περιεχόμενο της ενότητας τονίζοντας τις ανισότητες μεταξύ των φύλων στην εκπαίδευση της πληροφορικής και συζητώντας γιατί η συμπερίληψη των φύλων είναι σημαντική. </a:t>
            </a:r>
            <a:endParaRPr sz="1400">
              <a:solidFill>
                <a:srgbClr val="1D1D1B"/>
              </a:solidFill>
            </a:endParaRPr>
          </a:p>
          <a:p>
            <a:pPr indent="-317500" lvl="0" marL="457200" rtl="0" algn="l">
              <a:lnSpc>
                <a:spcPct val="107916"/>
              </a:lnSpc>
              <a:spcBef>
                <a:spcPts val="1000"/>
              </a:spcBef>
              <a:spcAft>
                <a:spcPts val="0"/>
              </a:spcAft>
              <a:buClr>
                <a:srgbClr val="1D1D1B"/>
              </a:buClr>
              <a:buSzPts val="1400"/>
              <a:buFont typeface="Calibri"/>
              <a:buChar char="●"/>
            </a:pPr>
            <a:r>
              <a:rPr lang="en-US" sz="1400">
                <a:solidFill>
                  <a:srgbClr val="1D1D1B"/>
                </a:solidFill>
              </a:rPr>
              <a:t>Οι γυναίκες αντιπροσωπεύουν μόλις 1 στους 3 αποφοίτους STEM (</a:t>
            </a:r>
            <a:r>
              <a:rPr lang="en-US" sz="1400" u="sng">
                <a:solidFill>
                  <a:srgbClr val="1155CC"/>
                </a:solidFill>
                <a:hlinkClick r:id="rId2">
                  <a:extLst>
                    <a:ext uri="{A12FA001-AC4F-418D-AE19-62706E023703}">
                      <ahyp:hlinkClr val="tx"/>
                    </a:ext>
                  </a:extLst>
                </a:hlinkClick>
              </a:rPr>
              <a:t>Eurostat, 2022</a:t>
            </a:r>
            <a:r>
              <a:rPr lang="en-US" sz="1400">
                <a:solidFill>
                  <a:srgbClr val="1D1D1B"/>
                </a:solidFill>
              </a:rPr>
              <a:t>) και 1 στους 5 ειδικούς πληροφορικής (</a:t>
            </a:r>
            <a:r>
              <a:rPr b="0" i="0" lang="en-US" sz="1400" u="sng" cap="none" strike="noStrike">
                <a:solidFill>
                  <a:srgbClr val="1155CC"/>
                </a:solidFill>
                <a:latin typeface="Calibri"/>
                <a:ea typeface="Calibri"/>
                <a:cs typeface="Calibri"/>
                <a:sym typeface="Calibri"/>
                <a:hlinkClick r:id="rId3">
                  <a:extLst>
                    <a:ext uri="{A12FA001-AC4F-418D-AE19-62706E023703}">
                      <ahyp:hlinkClr val="tx"/>
                    </a:ext>
                  </a:extLst>
                </a:hlinkClick>
              </a:rPr>
              <a:t>Digital Decade Progress Report</a:t>
            </a:r>
            <a:r>
              <a:rPr lang="en-US" sz="1400" u="sng">
                <a:solidFill>
                  <a:srgbClr val="1155CC"/>
                </a:solidFill>
                <a:hlinkClick r:id="rId4">
                  <a:extLst>
                    <a:ext uri="{A12FA001-AC4F-418D-AE19-62706E023703}">
                      <ahyp:hlinkClr val="tx"/>
                    </a:ext>
                  </a:extLst>
                </a:hlinkClick>
              </a:rPr>
              <a:t>, 2024</a:t>
            </a:r>
            <a:r>
              <a:rPr lang="en-US" sz="1400">
                <a:solidFill>
                  <a:srgbClr val="1D1D1B"/>
                </a:solidFill>
              </a:rPr>
              <a:t>).</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Σε μικρότερες ηλικίες, τα κορίτσια τείνουν να υπερέχουν έναντι των αγοριών στην πληροφορική. Ωστόσο, τα κορίτσια τείνουν να χάνουν το ενδιαφέρον τους για τα μαθήματα STEM καθώς μεγαλώνουν (</a:t>
            </a:r>
            <a:r>
              <a:rPr lang="en-US" sz="1400" u="sng">
                <a:solidFill>
                  <a:srgbClr val="1155CC"/>
                </a:solidFill>
                <a:hlinkClick r:id="rId5">
                  <a:extLst>
                    <a:ext uri="{A12FA001-AC4F-418D-AE19-62706E023703}">
                      <ahyp:hlinkClr val="tx"/>
                    </a:ext>
                  </a:extLst>
                </a:hlinkClick>
              </a:rPr>
              <a:t>SheFigures, 2021</a:t>
            </a:r>
            <a:r>
              <a:rPr lang="en-US" sz="1400">
                <a:solidFill>
                  <a:srgbClr val="1D1D1B"/>
                </a:solidFill>
              </a:rPr>
              <a:t>).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Το ενδιαφέρον για την επιστήμη των υπολογιστών και την πληροφορική φαίνεται να μειώνεται ραγδαία στα κορίτσια στην αρχή της δευτεροβάθμιας εκπαίδευσης (περίπου 11-12 ετών), με ελάχιστη ανάκαμψη σε μεταγενέστερα </a:t>
            </a:r>
            <a:r>
              <a:rPr lang="en-US" sz="1400"/>
              <a:t>στάδια</a:t>
            </a:r>
            <a:r>
              <a:rPr lang="en-US" sz="1400">
                <a:solidFill>
                  <a:srgbClr val="1D1D1B"/>
                </a:solidFill>
              </a:rPr>
              <a:t> της εκπαίδευσης</a:t>
            </a:r>
            <a:r>
              <a:rPr lang="en-US" sz="1400"/>
              <a:t> (</a:t>
            </a:r>
            <a:r>
              <a:rPr lang="en-US" sz="1400" u="sng">
                <a:solidFill>
                  <a:schemeClr val="hlink"/>
                </a:solidFill>
                <a:hlinkClick r:id="rId6"/>
              </a:rPr>
              <a:t>Ren, 2022</a:t>
            </a:r>
            <a:r>
              <a:rPr lang="en-US" sz="1400"/>
              <a:t>).</a:t>
            </a:r>
            <a:endParaRPr sz="1400"/>
          </a:p>
          <a:p>
            <a:pPr indent="0" lvl="0" marL="0" rtl="0" algn="l">
              <a:lnSpc>
                <a:spcPct val="107916"/>
              </a:lnSpc>
              <a:spcBef>
                <a:spcPts val="1000"/>
              </a:spcBef>
              <a:spcAft>
                <a:spcPts val="1000"/>
              </a:spcAft>
              <a:buClr>
                <a:schemeClr val="dk1"/>
              </a:buClr>
              <a:buSzPts val="1100"/>
              <a:buFont typeface="Arial"/>
              <a:buNone/>
            </a:pPr>
            <a:r>
              <a:rPr b="1" lang="en-US" sz="1400">
                <a:solidFill>
                  <a:srgbClr val="1D1D1B"/>
                </a:solidFill>
              </a:rPr>
              <a:t>Αποτελέσματα:</a:t>
            </a:r>
            <a:r>
              <a:rPr lang="en-US" sz="1400">
                <a:solidFill>
                  <a:srgbClr val="1D1D1B"/>
                </a:solidFill>
              </a:rPr>
              <a:t> Οι εκπαιδευτικοί θα κατανοήσουν βαθύτερα την πραγματικότητα των ανισοτήτων μεταξύ των φύλων και των προκλήσεων στην εκπαίδευση, ιδίως όσον αφορά την εκπαίδευση στην πληροφορική και την εκπαίδευση STEM.</a:t>
            </a:r>
            <a:endParaRPr sz="1500"/>
          </a:p>
        </p:txBody>
      </p:sp>
      <p:sp>
        <p:nvSpPr>
          <p:cNvPr id="179" name="Google Shape;179;g345e120be2b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baa110314_1_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Συντονίστε μια συζήτηση στην τάξη σχετικά με τους παράγοντες που συμβάλλουν στην ανισότητα των φύλων στην πληροφορική και τo STEM. Ενθαρρύνετε  τους/τις συμμετέχοντες/-χουσες να σκεφτούν κριτικά και να αναστοχαστούν σχετικά με τα διάφορα επίπεδα επιρροής, από την ευρύτερη κοινωνία έως το περιβάλλον της τάξης.</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Μπορείτε να επιλέξετε να καθοδηγήσετε μια ομαδική δραστηριότητα στην οποία οι μαθητές/-τριες δημιουργούν συνεργατικά έναν </a:t>
            </a:r>
            <a:r>
              <a:rPr i="1" lang="en-US" sz="1400">
                <a:solidFill>
                  <a:srgbClr val="1D1D1B"/>
                </a:solidFill>
              </a:rPr>
              <a:t>νοητικό χάρτη </a:t>
            </a:r>
            <a:r>
              <a:rPr lang="en-US" sz="1400">
                <a:solidFill>
                  <a:srgbClr val="1D1D1B"/>
                </a:solidFill>
              </a:rPr>
              <a:t>(mind map) των θεμάτων, οργανωμένο σε τέσσερα (4) επίπεδα:</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Α. Κοινωνικό επίπεδο</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Β. Επίπεδο ολόκληρου σχολείου</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Γ. Αλληλεπιδράσεις μαθητών/-τριών-εκπαιδευτικών</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Δ. Δυναμική των συνομηλίκων στην τάξη</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Χρησιμοποιήστε τα παρακάτω σημεία συζήτησης και τις επεξηγήσεις για να καθοδηγήσετε τη συζήτηση:</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Α. Κοινωνικοί παράγοντες</a:t>
            </a:r>
            <a:endParaRPr b="1" sz="1400">
              <a:solidFill>
                <a:srgbClr val="1D1D1B"/>
              </a:solidFill>
            </a:endParaRPr>
          </a:p>
          <a:p>
            <a:pPr indent="0" lvl="0" marL="0" rtl="0" algn="l">
              <a:lnSpc>
                <a:spcPct val="107916"/>
              </a:lnSpc>
              <a:spcBef>
                <a:spcPts val="1000"/>
              </a:spcBef>
              <a:spcAft>
                <a:spcPts val="0"/>
              </a:spcAft>
              <a:buClr>
                <a:schemeClr val="dk1"/>
              </a:buClr>
              <a:buSzPts val="1100"/>
              <a:buFont typeface="Arial"/>
              <a:buNone/>
            </a:pPr>
            <a:r>
              <a:rPr lang="en-US" sz="1400">
                <a:solidFill>
                  <a:srgbClr val="1D1D1B"/>
                </a:solidFill>
              </a:rPr>
              <a:t>Τα πολιτισμικά πρότυπα και οι οικογενειακές προσδοκίες διαμορφώνουν τις αντιλήψεις των μαθητών/-τριών σχετικά με το φύλο και τις επιλογές μαθημάτων. Αυτά τα κοινωνικά μηνύματα συχνά υποδηλώνουν ότι τα αγόρια είναι πιο κατάλληλα για μαθήματα όπως η πληροφορική, ενώ τα κορίτσια δεν είναι.</a:t>
            </a:r>
            <a:endParaRPr/>
          </a:p>
          <a:p>
            <a:pPr indent="0" lvl="0" marL="0" rtl="0" algn="l">
              <a:lnSpc>
                <a:spcPct val="107916"/>
              </a:lnSpc>
              <a:spcBef>
                <a:spcPts val="10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Τα κορίτσια και οι μειονότητες φύλου συχνά εκτίθενται σε στερεότυπα από νεαρή ηλικία που παρουσιάζουν την πληροφορική ως ένα «ανδρικό» επιστημονικό πεδίο.</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Αυτές οι αντιλήψεις μπορούν να επηρεάσουν την αυτοπεποίθηση και το ενδιαφέρον τους πριν καν ξεκινήσουν ένα μάθημα πληροφορικής.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Όταν τα κορίτσια και οι μειονότητες φύλου πιστεύουν ότι είναι λιγότερο ικανά ή λιγότερο έμπειρα από τα αγόρια στην πληροφορική, μπορεί να αποθαρρυνθούν από το να συμμετάσχουν σε αυτό το μάθημα.</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Η έλλειψη ενημέρωσης σχετικά με τη μεγάλη ποικιλία επαγγελμάτων στον τομέα της πληροφορικής (και τις σχετικές δεξιότητες) μπορεί να περιορίσει τα κίνητρά τους.</a:t>
            </a:r>
            <a:endParaRPr/>
          </a:p>
          <a:p>
            <a:pPr indent="-342900" lvl="0" marL="342900" marR="0" rtl="0" algn="l">
              <a:lnSpc>
                <a:spcPct val="107000"/>
              </a:lnSpc>
              <a:spcBef>
                <a:spcPts val="800"/>
              </a:spcBef>
              <a:spcAft>
                <a:spcPts val="0"/>
              </a:spcAft>
              <a:buSzPts val="1400"/>
              <a:buFont typeface="Arial"/>
              <a:buChar char="●"/>
            </a:pPr>
            <a:r>
              <a:rPr lang="en-US" sz="1400">
                <a:solidFill>
                  <a:srgbClr val="1D1D1B"/>
                </a:solidFill>
                <a:latin typeface="Calibri"/>
                <a:ea typeface="Calibri"/>
                <a:cs typeface="Calibri"/>
                <a:sym typeface="Calibri"/>
              </a:rPr>
              <a:t>Αυτοί οι παράγοντες δρουν συνδυαστικά, με αποτέλεσμα να μειώνουν την αυτοπεποίθηση των κοριτσιών και των μειονοτήτων φύλου στην πληροφορική, να αποδυναμώνουν τις επαγγελματικές τους φιλοδοξίες και να δυσκολεύονται να φανταστούν τον εαυτό τους σε επαγγέλματα που σχετίζονται με την πληροφορική</a:t>
            </a:r>
            <a:r>
              <a:rPr lang="en-US" sz="1400">
                <a:solidFill>
                  <a:srgbClr val="1D1D1B"/>
                </a:solidFill>
              </a:rPr>
              <a:t>.</a:t>
            </a:r>
            <a:endParaRPr sz="1400">
              <a:solidFill>
                <a:srgbClr val="1D1D1B"/>
              </a:solidFill>
            </a:endParaRPr>
          </a:p>
          <a:p>
            <a:pPr indent="0" lvl="0" marL="0" rtl="0" algn="l">
              <a:lnSpc>
                <a:spcPct val="107916"/>
              </a:lnSpc>
              <a:spcBef>
                <a:spcPts val="2000"/>
              </a:spcBef>
              <a:spcAft>
                <a:spcPts val="0"/>
              </a:spcAft>
              <a:buClr>
                <a:schemeClr val="dk1"/>
              </a:buClr>
              <a:buSzPts val="1100"/>
              <a:buFont typeface="Arial"/>
              <a:buNone/>
            </a:pPr>
            <a:r>
              <a:rPr i="1" lang="en-US" sz="1400">
                <a:solidFill>
                  <a:srgbClr val="1D1D1B"/>
                </a:solidFill>
              </a:rPr>
              <a:t>Προτροπή για συζήτηση:</a:t>
            </a:r>
            <a:r>
              <a:rPr lang="en-US" sz="1400">
                <a:solidFill>
                  <a:srgbClr val="1D1D1B"/>
                </a:solidFill>
              </a:rPr>
              <a:t> Μπορείτε να σκεφτείτε μηνύματα—στο σπίτι, στα μέσα επικοινωνίας ή στην κοινωνία—που θα μπορούσαν να αποθαρρύνουν τα κορίτσια και τους/τις μαθητές/-τριες που ανήκουν σε μειονότητες φύλου από το να επιλέξουν την πληροφορική.</a:t>
            </a:r>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Β. Επίπεδο ολόκληρου σχολείου</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Σε σχολικό επίπεδο, μιλήστε για την επιρροή του </a:t>
            </a:r>
            <a:r>
              <a:rPr i="1" lang="en-US" sz="1400">
                <a:solidFill>
                  <a:srgbClr val="1D1D1B"/>
                </a:solidFill>
              </a:rPr>
              <a:t>κρυφού αναλυτικού προγράμματος</a:t>
            </a:r>
            <a:r>
              <a:rPr lang="en-US" sz="1400">
                <a:solidFill>
                  <a:srgbClr val="1D1D1B"/>
                </a:solidFill>
              </a:rPr>
              <a:t>, δηλαδή για τους άγραφους κανόνες και τις αξίες που μεταδίδονται στην καθημερινή σχολική ζωή.</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Το σχολείο μπορεί να ενισχύει ακούσια τις έμφυλες νόρμες μέσω του υλικού, των προσδοκιών των εκπαιδευτικών ή ακόμη και των μαθητών/-τριών που ενθαρρύνονται να παρακολουθήσουν ορισμένα μαθήματα.</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Αυτά τα ανεπαίσθητα μηνύματα μπορούν να διαμορφώσουν τις αντιλήψεις των μαθητών/-τριών σχετικά με τις ικανότητές τους και την πιθανή σταδιοδρομία τους.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Η ιδεολογία του φύλου στο σχολείο μπορεί να επηρεάσει την αυτοπεποίθηση και τα μακροπρόθεσμα κίνητρα των μαθητών/-τριών, ιδίως σε σχέση με την πληροφορική και τα μαθήματα STEM.</a:t>
            </a:r>
            <a:endParaRPr/>
          </a:p>
          <a:p>
            <a:pPr indent="-342900" lvl="0" marL="342900" marR="0" rtl="0" algn="l">
              <a:lnSpc>
                <a:spcPct val="107000"/>
              </a:lnSpc>
              <a:spcBef>
                <a:spcPts val="800"/>
              </a:spcBef>
              <a:spcAft>
                <a:spcPts val="0"/>
              </a:spcAft>
              <a:buSzPts val="1400"/>
              <a:buFont typeface="Arial"/>
              <a:buChar char="●"/>
            </a:pPr>
            <a:r>
              <a:rPr lang="en-US" sz="1400">
                <a:solidFill>
                  <a:srgbClr val="1D1D1B"/>
                </a:solidFill>
                <a:latin typeface="Calibri"/>
                <a:ea typeface="Calibri"/>
                <a:cs typeface="Calibri"/>
                <a:sym typeface="Calibri"/>
              </a:rPr>
              <a:t>Οι στάσεις των εκπαιδευτικών επηρεάζουν επίσης τον τρόπο με τον οποίο οι συμμαθητές/-τριες και ακόμη και οι γονείς αντιμετωπίζουν τις δυνατότητες των κοριτσιών και των μαθητών/-τριών που ανήκουν σε μειονότητες φύλου στην πληροφορική και τα μαθήματα STEM. Το γεγονός αυτό μπορεί να δημιουργήσει ένα πολλαπλασιαστικό αποτέλεσμα</a:t>
            </a:r>
            <a:r>
              <a:rPr lang="en-US" sz="1400">
                <a:solidFill>
                  <a:srgbClr val="1D1D1B"/>
                </a:solidFill>
              </a:rPr>
              <a:t>.</a:t>
            </a:r>
            <a:endParaRPr sz="1400">
              <a:solidFill>
                <a:srgbClr val="1D1D1B"/>
              </a:solidFill>
            </a:endParaRPr>
          </a:p>
          <a:p>
            <a:pPr indent="0" lvl="0" marL="0" rtl="0" algn="l">
              <a:lnSpc>
                <a:spcPct val="107916"/>
              </a:lnSpc>
              <a:spcBef>
                <a:spcPts val="2000"/>
              </a:spcBef>
              <a:spcAft>
                <a:spcPts val="0"/>
              </a:spcAft>
              <a:buClr>
                <a:schemeClr val="dk1"/>
              </a:buClr>
              <a:buSzPts val="1100"/>
              <a:buFont typeface="Arial"/>
              <a:buNone/>
            </a:pPr>
            <a:r>
              <a:rPr i="1" lang="en-US" sz="1400">
                <a:solidFill>
                  <a:srgbClr val="1D1D1B"/>
                </a:solidFill>
              </a:rPr>
              <a:t>Προτροπή για συζήτηση:</a:t>
            </a:r>
            <a:r>
              <a:rPr lang="en-US" sz="1400">
                <a:solidFill>
                  <a:srgbClr val="1D1D1B"/>
                </a:solidFill>
              </a:rPr>
              <a:t> Ποιά είναι μερικά παραδείγματα σιωπηρών μηνυμάτων που μπορεί να στέλνει το σχολείο σχετικά με το ποιοι/ποιες μαθητές/-τριες «ανήκουν» στον χώρο της πληροφορικής ή των φυσικών επιστημών;</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Γ. Αλληλεπιδράσεις μαθητών/-τριών-εκπαιδευτικών</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Εξηγήστε πώς οι εκπαιδευτικοί μπορούν να επηρεάσουν τη συμμετοχή των μαθητών/-τριών στην πληροφορική—ακόμη και ακούσια.</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Οι εκπαιδευτικοί μπορεί (συχνά ασυνείδητα) να έχουν προκατειλημμένες προσδοκίες για τις ικανότητες των μαθητών/-τριών και να αλληλεπιδρούν διαφορετικά με τα αγόρια και τα κορίτσια στα μαθήματα πληροφορικής ή STEM. </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Για παράδειγμα, στα αγόρια μπορεί να κάνουν πιο δύσκολες ερωτήσεις, ενώ στα κορίτσια να δίνουν περισσότερη βοήθεια ή να τα επαινούν για την προσπάθειά τους και όχι για τις ικανότητές τους.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Αυτά τα μοτίβα μπορεί να ενισχύσουν την αντίληψη ότι τα αγόρια έχουν περισσότερο «φυσικό ταλέντο» στα τεχνικά μαθήματα.</a:t>
            </a:r>
            <a:endParaRPr/>
          </a:p>
          <a:p>
            <a:pPr indent="-342900" lvl="0" marL="342900" marR="0" rtl="0" algn="l">
              <a:lnSpc>
                <a:spcPct val="107000"/>
              </a:lnSpc>
              <a:spcBef>
                <a:spcPts val="800"/>
              </a:spcBef>
              <a:spcAft>
                <a:spcPts val="0"/>
              </a:spcAft>
              <a:buSzPts val="1400"/>
              <a:buFont typeface="Arial"/>
              <a:buChar char="●"/>
            </a:pPr>
            <a:r>
              <a:rPr lang="en-US" sz="1400">
                <a:solidFill>
                  <a:srgbClr val="1D1D1B"/>
                </a:solidFill>
                <a:latin typeface="Calibri"/>
                <a:ea typeface="Calibri"/>
                <a:cs typeface="Calibri"/>
                <a:sym typeface="Calibri"/>
              </a:rPr>
              <a:t>Τα κορίτσια και οι μειονότητες φύλου που αισθάνονται ότι τους συμπεριφέρονται διαφορετικά μπορεί να αρχίσουν να αισθάνονται ότι δεν ανήκουν σε αυτό το επιστημονικό πεδίο</a:t>
            </a:r>
            <a:r>
              <a:rPr lang="en-US" sz="1400">
                <a:solidFill>
                  <a:srgbClr val="1D1D1B"/>
                </a:solidFill>
              </a:rPr>
              <a:t>.</a:t>
            </a:r>
            <a:endParaRPr sz="1400">
              <a:solidFill>
                <a:srgbClr val="1D1D1B"/>
              </a:solidFill>
            </a:endParaRPr>
          </a:p>
          <a:p>
            <a:pPr indent="0" lvl="0" marL="0" rtl="0" algn="l">
              <a:lnSpc>
                <a:spcPct val="107916"/>
              </a:lnSpc>
              <a:spcBef>
                <a:spcPts val="2000"/>
              </a:spcBef>
              <a:spcAft>
                <a:spcPts val="0"/>
              </a:spcAft>
              <a:buClr>
                <a:schemeClr val="dk1"/>
              </a:buClr>
              <a:buSzPts val="1100"/>
              <a:buFont typeface="Arial"/>
              <a:buNone/>
            </a:pPr>
            <a:r>
              <a:rPr i="1" lang="en-US" sz="1400">
                <a:solidFill>
                  <a:srgbClr val="1D1D1B"/>
                </a:solidFill>
              </a:rPr>
              <a:t>Προτροπή για συζήτηση:</a:t>
            </a:r>
            <a:r>
              <a:rPr lang="en-US" sz="1400">
                <a:solidFill>
                  <a:srgbClr val="1D1D1B"/>
                </a:solidFill>
              </a:rPr>
              <a:t> Τι είδους συμπεριφορές ή στυλ διδασκαλίας στην τάξη θα μπορούσαν είτε να υποστηρίξουν είτε να αποθαρρύνουν τα κορίτσια και τις μειονότητες φύλου να ασχοληθούν με τα μαθήματα STEM;</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Δ. Δυναμική των συνομηλίκων στην τάξη</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Η κοινωνική δυναμική μεταξύ των μαθητών/-τριών μπορεί να έχει εξίσου μεγάλη επιρροή με τις αλληλεπιδράσεις μεταξύ εκπαιδευτικών και μαθητών/-τριών. Η δυναμική των συνομηλίκων έχει ιδιαίτερη επιρροή για τους/τις μαθητές/-τριες στις αρχές της δευτεροβάθμιας εκπαίδευσης, η οποία είναι μια κρίσιμη περίοδος για τα κορίτσια και τους/τις μαθητές/-τριες μειονοτήτων φύλου που χάνουν το ενδιαφέρον τους για την πληροφορική. </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Τα αγόρια μπορεί να μιλούν περισσότερο από τα κορίτσια και τις μειονότητες φύλου ή να κυριαρχούν στις συζητήσεις της τάξης.</a:t>
            </a:r>
            <a:endParaRPr/>
          </a:p>
          <a:p>
            <a:pPr indent="-342900" lvl="0" marL="342900" marR="0" rtl="0" algn="l">
              <a:lnSpc>
                <a:spcPct val="107000"/>
              </a:lnSpc>
              <a:spcBef>
                <a:spcPts val="2000"/>
              </a:spcBef>
              <a:spcAft>
                <a:spcPts val="0"/>
              </a:spcAft>
              <a:buSzPts val="1400"/>
              <a:buFont typeface="Arial"/>
              <a:buChar char="●"/>
            </a:pPr>
            <a:r>
              <a:rPr lang="en-US" sz="1400">
                <a:solidFill>
                  <a:srgbClr val="1D1D1B"/>
                </a:solidFill>
                <a:latin typeface="Calibri"/>
                <a:ea typeface="Calibri"/>
                <a:cs typeface="Calibri"/>
                <a:sym typeface="Calibri"/>
              </a:rPr>
              <a:t>Οι ομάδες συνομηλίκων μπορούν να κατανέμουν από μόνες τους έμφυλους ρόλους στις ομαδικές δραστηριότητες.</a:t>
            </a:r>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Τα κορίτσια και οι μειονότητες φύλου μπορεί να αντιμετωπίζουν εκφοβισμό, misgendering [εσφαλμένη προσφώνηση ενός ατόμου ή χρήση αντωνυμιών σε φύλο διαφορετικό από αυτό με το οποίο το άτομο αυτοπροσδιορίζεται] ή αποκλεισμό όταν συμμετέχουν στο μάθημα της πληροφορικής.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Η σεξιστική συμπεριφορά μπορεί να δημιουργήσει ένα ανασφαλές ή μη φιλόξενο περιβάλλον.</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Αυτές οι εμπειρίες μπορεί να αποθαρρύνουν τα κορίτσια και άλλους/-λες περιθωριοποιημένους/-νες μαθητές/-τριες από το να συνεχίσουν να ασχολούνται με την Πληροφορική και τα μαθήματα STEM.</a:t>
            </a:r>
            <a:endParaRPr/>
          </a:p>
          <a:p>
            <a:pPr indent="-342900" lvl="0" marL="342900" marR="0" rtl="0" algn="l">
              <a:lnSpc>
                <a:spcPct val="107000"/>
              </a:lnSpc>
              <a:spcBef>
                <a:spcPts val="800"/>
              </a:spcBef>
              <a:spcAft>
                <a:spcPts val="800"/>
              </a:spcAft>
              <a:buSzPts val="1400"/>
              <a:buFont typeface="Arial"/>
              <a:buChar char="●"/>
            </a:pPr>
            <a:r>
              <a:rPr lang="en-US" sz="1400">
                <a:solidFill>
                  <a:srgbClr val="1D1D1B"/>
                </a:solidFill>
                <a:latin typeface="Calibri"/>
                <a:ea typeface="Calibri"/>
                <a:cs typeface="Calibri"/>
                <a:sym typeface="Calibri"/>
              </a:rPr>
              <a:t>Οι εκπαιδευτικοί διαδραματίζουν σημαντικό ρόλο στην αντιμετώπιση συμπεριφορών αποκλεισμού και στην προώθηση συμπεριφορών συμπερίληψης</a:t>
            </a:r>
            <a:r>
              <a:rPr lang="en-US" sz="1400"/>
              <a:t> </a:t>
            </a:r>
            <a:r>
              <a:rPr lang="en-US" sz="1000">
                <a:solidFill>
                  <a:srgbClr val="1D1D1B"/>
                </a:solidFill>
                <a:latin typeface="Calibri"/>
                <a:ea typeface="Calibri"/>
                <a:cs typeface="Calibri"/>
                <a:sym typeface="Calibri"/>
              </a:rPr>
              <a:t> </a:t>
            </a:r>
            <a:br>
              <a:rPr lang="en-US" sz="1100">
                <a:solidFill>
                  <a:srgbClr val="1D1D1B"/>
                </a:solidFill>
                <a:latin typeface="Calibri"/>
                <a:ea typeface="Calibri"/>
                <a:cs typeface="Calibri"/>
                <a:sym typeface="Calibri"/>
              </a:rPr>
            </a:br>
            <a:br>
              <a:rPr lang="en-US" sz="1100">
                <a:solidFill>
                  <a:srgbClr val="1D1D1B"/>
                </a:solidFill>
                <a:latin typeface="Calibri"/>
                <a:ea typeface="Calibri"/>
                <a:cs typeface="Calibri"/>
                <a:sym typeface="Calibri"/>
              </a:rPr>
            </a:br>
            <a:r>
              <a:rPr i="1" lang="en-US" sz="1400">
                <a:solidFill>
                  <a:srgbClr val="1D1D1B"/>
                </a:solidFill>
              </a:rPr>
              <a:t>Προτροπή για συζήτηση:</a:t>
            </a:r>
            <a:r>
              <a:rPr lang="en-US" sz="1400">
                <a:solidFill>
                  <a:srgbClr val="1D1D1B"/>
                </a:solidFill>
              </a:rPr>
              <a:t> Ποιος είναι ο ρόλος των συμμαθητών/-τριών στην ενθάρρυνση ή την αποθάρρυνση των άλλων από την πληροφορική;</a:t>
            </a:r>
            <a:endParaRPr sz="1400">
              <a:solidFill>
                <a:srgbClr val="1D1D1B"/>
              </a:solidFill>
            </a:endParaRPr>
          </a:p>
        </p:txBody>
      </p:sp>
      <p:sp>
        <p:nvSpPr>
          <p:cNvPr id="187" name="Google Shape;187;g34baa110314_1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1.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4.jpg"/><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5.png"/><Relationship Id="rId13" Type="http://schemas.openxmlformats.org/officeDocument/2006/relationships/image" Target="../media/image17.png"/><Relationship Id="rId12" Type="http://schemas.openxmlformats.org/officeDocument/2006/relationships/image" Target="../media/image16.png"/><Relationship Id="rId1" Type="http://schemas.openxmlformats.org/officeDocument/2006/relationships/slideMaster" Target="../slideMasters/slideMaster5.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png"/><Relationship Id="rId5" Type="http://schemas.openxmlformats.org/officeDocument/2006/relationships/image" Target="../media/image10.png"/><Relationship Id="rId6" Type="http://schemas.openxmlformats.org/officeDocument/2006/relationships/image" Target="../media/image11.jpg"/><Relationship Id="rId7" Type="http://schemas.openxmlformats.org/officeDocument/2006/relationships/image" Target="../media/image13.png"/><Relationship Id="rId8"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2.jpg"/><Relationship Id="rId4" Type="http://schemas.openxmlformats.org/officeDocument/2006/relationships/image" Target="../media/image3.png"/><Relationship Id="rId5"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5.png"/><Relationship Id="rId13" Type="http://schemas.openxmlformats.org/officeDocument/2006/relationships/image" Target="../media/image17.png"/><Relationship Id="rId12" Type="http://schemas.openxmlformats.org/officeDocument/2006/relationships/image" Target="../media/image16.png"/><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png"/><Relationship Id="rId5" Type="http://schemas.openxmlformats.org/officeDocument/2006/relationships/image" Target="../media/image10.png"/><Relationship Id="rId6" Type="http://schemas.openxmlformats.org/officeDocument/2006/relationships/image" Target="../media/image11.jpg"/><Relationship Id="rId7" Type="http://schemas.openxmlformats.org/officeDocument/2006/relationships/image" Target="../media/image13.png"/><Relationship Id="rId8"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15.png"/><Relationship Id="rId13" Type="http://schemas.openxmlformats.org/officeDocument/2006/relationships/image" Target="../media/image17.png"/><Relationship Id="rId12" Type="http://schemas.openxmlformats.org/officeDocument/2006/relationships/image" Target="../media/image16.png"/><Relationship Id="rId1" Type="http://schemas.openxmlformats.org/officeDocument/2006/relationships/slideMaster" Target="../slideMasters/slideMaster4.xml"/><Relationship Id="rId2" Type="http://schemas.openxmlformats.org/officeDocument/2006/relationships/image" Target="../media/image1.png"/><Relationship Id="rId3" Type="http://schemas.openxmlformats.org/officeDocument/2006/relationships/image" Target="../media/image9.png"/><Relationship Id="rId4" Type="http://schemas.openxmlformats.org/officeDocument/2006/relationships/image" Target="../media/image8.png"/><Relationship Id="rId9" Type="http://schemas.openxmlformats.org/officeDocument/2006/relationships/image" Target="../media/image14.png"/><Relationship Id="rId5" Type="http://schemas.openxmlformats.org/officeDocument/2006/relationships/image" Target="../media/image10.png"/><Relationship Id="rId6" Type="http://schemas.openxmlformats.org/officeDocument/2006/relationships/image" Target="../media/image11.jpg"/><Relationship Id="rId7" Type="http://schemas.openxmlformats.org/officeDocument/2006/relationships/image" Target="../media/image13.png"/><Relationship Id="rId8" Type="http://schemas.openxmlformats.org/officeDocument/2006/relationships/image" Target="../media/image1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g"/><Relationship Id="rId3" Type="http://schemas.openxmlformats.org/officeDocument/2006/relationships/image" Target="../media/image1.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a695ed3b_0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a695ed3b_0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a695ed3b_0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a695ed3b_0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a695ed3b_0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a695ed3b_0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a695ed3b_0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a695ed3b_0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05" name="Shape 105"/>
        <p:cNvGrpSpPr/>
        <p:nvPr/>
      </p:nvGrpSpPr>
      <p:grpSpPr>
        <a:xfrm>
          <a:off x="0" y="0"/>
          <a:ext cx="0" cy="0"/>
          <a:chOff x="0" y="0"/>
          <a:chExt cx="0" cy="0"/>
        </a:xfrm>
      </p:grpSpPr>
      <p:pic>
        <p:nvPicPr>
          <p:cNvPr id="106" name="Google Shape;106;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07" name="Google Shape;107;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08" name="Google Shape;108;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09" name="Google Shape;109;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0" name="Google Shape;110;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111" name="Google Shape;111;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2" name="Google Shape;112;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4" name="Google Shape;114;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15" name="Shape 115"/>
        <p:cNvGrpSpPr/>
        <p:nvPr/>
      </p:nvGrpSpPr>
      <p:grpSpPr>
        <a:xfrm>
          <a:off x="0" y="0"/>
          <a:ext cx="0" cy="0"/>
          <a:chOff x="0" y="0"/>
          <a:chExt cx="0" cy="0"/>
        </a:xfrm>
      </p:grpSpPr>
      <p:sp>
        <p:nvSpPr>
          <p:cNvPr id="116" name="Google Shape;116;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7" name="Google Shape;117;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8" name="Google Shape;118;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9" name="Google Shape;119;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20" name="Google Shape;120;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21" name="Google Shape;121;p19"/>
          <p:cNvGrpSpPr/>
          <p:nvPr/>
        </p:nvGrpSpPr>
        <p:grpSpPr>
          <a:xfrm>
            <a:off x="2179865" y="4729766"/>
            <a:ext cx="7832271" cy="1110328"/>
            <a:chOff x="2179603" y="4888792"/>
            <a:chExt cx="7798545" cy="1110328"/>
          </a:xfrm>
        </p:grpSpPr>
        <p:pic>
          <p:nvPicPr>
            <p:cNvPr id="122" name="Google Shape;122;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23" name="Google Shape;123;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24" name="Google Shape;124;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25" name="Google Shape;125;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6" name="Google Shape;126;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27" name="Google Shape;127;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8" name="Google Shape;128;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9" name="Google Shape;129;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30" name="Google Shape;130;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31" name="Google Shape;131;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a695ed3b_0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a695ed3b_0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a695ed3b_0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a695ed3b_0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a695ed3b_0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a695ed3b_0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a695ed3b_0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a695ed3b_0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a695ed3b_0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g34d60cfd5f6_0_5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g34d60cfd5f6_0_5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d60cfd5f6_0_5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d60cfd5f6_0_5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d60cfd5f6_0_5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d60cfd5f6_0_5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d60cfd5f6_0_5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d60cfd5f6_0_54"/>
          <p:cNvGrpSpPr/>
          <p:nvPr/>
        </p:nvGrpSpPr>
        <p:grpSpPr>
          <a:xfrm>
            <a:off x="2179811" y="4729766"/>
            <a:ext cx="7832078" cy="1110328"/>
            <a:chOff x="2179603" y="4888792"/>
            <a:chExt cx="7798544" cy="1110328"/>
          </a:xfrm>
        </p:grpSpPr>
        <p:pic>
          <p:nvPicPr>
            <p:cNvPr id="47" name="Google Shape;47;g34d60cfd5f6_0_5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d60cfd5f6_0_54"/>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4d60cfd5f6_0_5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d60cfd5f6_0_5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d60cfd5f6_0_54"/>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4d60cfd5f6_0_5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d60cfd5f6_0_5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d60cfd5f6_0_5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d60cfd5f6_0_5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d60cfd5f6_0_5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60" name="Shape 60"/>
        <p:cNvGrpSpPr/>
        <p:nvPr/>
      </p:nvGrpSpPr>
      <p:grpSpPr>
        <a:xfrm>
          <a:off x="0" y="0"/>
          <a:ext cx="0" cy="0"/>
          <a:chOff x="0" y="0"/>
          <a:chExt cx="0" cy="0"/>
        </a:xfrm>
      </p:grpSpPr>
      <p:sp>
        <p:nvSpPr>
          <p:cNvPr id="61" name="Google Shape;61;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0" name="Shape 70"/>
        <p:cNvGrpSpPr/>
        <p:nvPr/>
      </p:nvGrpSpPr>
      <p:grpSpPr>
        <a:xfrm>
          <a:off x="0" y="0"/>
          <a:ext cx="0" cy="0"/>
          <a:chOff x="0" y="0"/>
          <a:chExt cx="0" cy="0"/>
        </a:xfrm>
      </p:grpSpPr>
      <p:sp>
        <p:nvSpPr>
          <p:cNvPr id="71" name="Google Shape;71;g35774b28f35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2" name="Google Shape;72;g35774b28f35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73" name="Google Shape;73;g35774b28f35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4" name="Google Shape;74;g35774b28f35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5" name="Google Shape;75;g35774b28f35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6" name="Google Shape;76;g35774b28f35_0_80"/>
          <p:cNvGrpSpPr/>
          <p:nvPr/>
        </p:nvGrpSpPr>
        <p:grpSpPr>
          <a:xfrm>
            <a:off x="2179811" y="4729766"/>
            <a:ext cx="7832078" cy="1110328"/>
            <a:chOff x="2179603" y="4888792"/>
            <a:chExt cx="7798544" cy="1110328"/>
          </a:xfrm>
        </p:grpSpPr>
        <p:pic>
          <p:nvPicPr>
            <p:cNvPr id="77" name="Google Shape;77;g35774b28f35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8" name="Google Shape;78;g35774b28f35_0_8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79" name="Google Shape;79;g35774b28f35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0" name="Google Shape;80;g35774b28f35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1" name="Google Shape;81;g35774b28f35_0_8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82" name="Google Shape;82;g35774b28f35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83" name="Google Shape;83;g35774b28f35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84" name="Google Shape;84;g35774b28f35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85" name="Google Shape;85;g35774b28f35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6" name="Google Shape;86;g35774b28f35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7" name="Shape 87"/>
        <p:cNvGrpSpPr/>
        <p:nvPr/>
      </p:nvGrpSpPr>
      <p:grpSpPr>
        <a:xfrm>
          <a:off x="0" y="0"/>
          <a:ext cx="0" cy="0"/>
          <a:chOff x="0" y="0"/>
          <a:chExt cx="0" cy="0"/>
        </a:xfrm>
      </p:grpSpPr>
      <p:sp>
        <p:nvSpPr>
          <p:cNvPr id="88" name="Google Shape;88;g35774b28f35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g35774b28f35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96" name="Shape 96"/>
        <p:cNvGrpSpPr/>
        <p:nvPr/>
      </p:nvGrpSpPr>
      <p:grpSpPr>
        <a:xfrm>
          <a:off x="0" y="0"/>
          <a:ext cx="0" cy="0"/>
          <a:chOff x="0" y="0"/>
          <a:chExt cx="0" cy="0"/>
        </a:xfrm>
      </p:grpSpPr>
      <p:pic>
        <p:nvPicPr>
          <p:cNvPr id="97" name="Google Shape;97;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98" name="Google Shape;98;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9" name="Google Shape;99;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00" name="Google Shape;100;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1" name="Google Shape;101;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3" name="Google Shape;103;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4" name="Google Shape;104;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6.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3.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5.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theme" Target="../theme/theme1.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235"/>
          </a:srgbClr>
        </a:solidFill>
      </p:bgPr>
    </p:bg>
    <p:spTree>
      <p:nvGrpSpPr>
        <p:cNvPr id="9" name="Shape 9"/>
        <p:cNvGrpSpPr/>
        <p:nvPr/>
      </p:nvGrpSpPr>
      <p:grpSpPr>
        <a:xfrm>
          <a:off x="0" y="0"/>
          <a:ext cx="0" cy="0"/>
          <a:chOff x="0" y="0"/>
          <a:chExt cx="0" cy="0"/>
        </a:xfrm>
      </p:grpSpPr>
      <p:sp>
        <p:nvSpPr>
          <p:cNvPr id="10" name="Google Shape;10;g355a695ed3b_0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a695ed3b_0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a695ed3b_0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a695ed3b_0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a695ed3b_0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g34d60cfd5f6_0_4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g34d60cfd5f6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67" name="Shape 67"/>
        <p:cNvGrpSpPr/>
        <p:nvPr/>
      </p:nvGrpSpPr>
      <p:grpSpPr>
        <a:xfrm>
          <a:off x="0" y="0"/>
          <a:ext cx="0" cy="0"/>
          <a:chOff x="0" y="0"/>
          <a:chExt cx="0" cy="0"/>
        </a:xfrm>
      </p:grpSpPr>
      <p:sp>
        <p:nvSpPr>
          <p:cNvPr id="68" name="Google Shape;68;g35774b28f35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9" name="Google Shape;69;g35774b28f35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058"/>
          </a:srgbClr>
        </a:solidFill>
      </p:bgPr>
    </p:bg>
    <p:spTree>
      <p:nvGrpSpPr>
        <p:cNvPr id="90" name="Shape 90"/>
        <p:cNvGrpSpPr/>
        <p:nvPr/>
      </p:nvGrpSpPr>
      <p:grpSpPr>
        <a:xfrm>
          <a:off x="0" y="0"/>
          <a:ext cx="0" cy="0"/>
          <a:chOff x="0" y="0"/>
          <a:chExt cx="0" cy="0"/>
        </a:xfrm>
      </p:grpSpPr>
      <p:sp>
        <p:nvSpPr>
          <p:cNvPr id="91" name="Google Shape;91;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2" name="Google Shape;92;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3" name="Google Shape;93;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4" name="Google Shape;94;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5" name="Google Shape;95;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33.png"/><Relationship Id="rId4" Type="http://schemas.openxmlformats.org/officeDocument/2006/relationships/hyperlink" Target="https://unesdoc.unesco.org/in/documentViewer.xhtml?v=2.1.196&amp;id=p::usmarcdef_0000253479&amp;file=/in/rest/annotationSVC/DownloadWatermarkedAttachment/attach_import_ccbcb480-54ca-46ab-8992-888ee40254b6?_%3D253479eng.pdf&amp;locale=en&amp;multi=true&amp;ark=/ark:/48223/pf0000253479/PDF/253479eng.pdf#%5B%7B%22num%22%3A242%2C%22gen%22%3A0%7D%2C%7B%22name%22%3A%22XYZ%22%7D%2C-3%2C842%2C0%5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www.youtube.com/watch?v=nXd0-GQ6h2U" TargetMode="External"/><Relationship Id="rId4" Type="http://schemas.openxmlformats.org/officeDocument/2006/relationships/image" Target="../media/image3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hyperlink" Target="https://www.ecb.europa.eu/ecb-and-you/youth-initiatives/girls_it_bootcamp/html/index.en.html" TargetMode="External"/><Relationship Id="rId4" Type="http://schemas.openxmlformats.org/officeDocument/2006/relationships/hyperlink" Target="https://girlswhocode.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hyperlink" Target="https://doi.org/10.1145/2983468.2983517" TargetMode="External"/><Relationship Id="rId4" Type="http://schemas.openxmlformats.org/officeDocument/2006/relationships/hyperlink" Target="https://doi.org/10.2766/260477" TargetMode="External"/><Relationship Id="rId9" Type="http://schemas.openxmlformats.org/officeDocument/2006/relationships/hyperlink" Target="https://unesdoc.unesco.org/ark:/48223/pf0000253479" TargetMode="External"/><Relationship Id="rId5" Type="http://schemas.openxmlformats.org/officeDocument/2006/relationships/hyperlink" Target="https://doi.org/10.1080/08993408.2010.527686" TargetMode="External"/><Relationship Id="rId6" Type="http://schemas.openxmlformats.org/officeDocument/2006/relationships/hyperlink" Target="https://www.stonewall.org.uk/resources/list-lgbtq-terms" TargetMode="External"/><Relationship Id="rId7" Type="http://schemas.openxmlformats.org/officeDocument/2006/relationships/hyperlink" Target="https://www.stonewall.org.uk/resources/list-lgbtq-terms" TargetMode="External"/><Relationship Id="rId8" Type="http://schemas.openxmlformats.org/officeDocument/2006/relationships/hyperlink" Target="https://unesdoc.unesco.org/ark:/48223/pf0000253479" TargetMode="External"/></Relationships>
</file>

<file path=ppt/slides/_rels/slide22.xml.rels><?xml version="1.0" encoding="UTF-8" standalone="yes"?><Relationships xmlns="http://schemas.openxmlformats.org/package/2006/relationships"><Relationship Id="rId11" Type="http://schemas.openxmlformats.org/officeDocument/2006/relationships/image" Target="../media/image16.png"/><Relationship Id="rId10" Type="http://schemas.openxmlformats.org/officeDocument/2006/relationships/image" Target="../media/image18.png"/><Relationship Id="rId13" Type="http://schemas.openxmlformats.org/officeDocument/2006/relationships/hyperlink" Target="https://tinker-project.eu/elearning/" TargetMode="External"/><Relationship Id="rId12" Type="http://schemas.openxmlformats.org/officeDocument/2006/relationships/image" Target="../media/image17.png"/><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8.png"/><Relationship Id="rId4" Type="http://schemas.openxmlformats.org/officeDocument/2006/relationships/image" Target="../media/image10.png"/><Relationship Id="rId9" Type="http://schemas.openxmlformats.org/officeDocument/2006/relationships/image" Target="../media/image15.png"/><Relationship Id="rId15" Type="http://schemas.openxmlformats.org/officeDocument/2006/relationships/hyperlink" Target="https://creativecommons.org/licenses/by-nc-nd/4.0/" TargetMode="External"/><Relationship Id="rId14" Type="http://schemas.openxmlformats.org/officeDocument/2006/relationships/image" Target="../media/image36.png"/><Relationship Id="rId5" Type="http://schemas.openxmlformats.org/officeDocument/2006/relationships/image" Target="../media/image11.jpg"/><Relationship Id="rId6" Type="http://schemas.openxmlformats.org/officeDocument/2006/relationships/image" Target="../media/image13.png"/><Relationship Id="rId7" Type="http://schemas.openxmlformats.org/officeDocument/2006/relationships/image" Target="../media/image12.png"/><Relationship Id="rId8" Type="http://schemas.openxmlformats.org/officeDocument/2006/relationships/image" Target="../media/image1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s://digital-strategy.ec.europa.eu/en/policies/women-digital"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32.jpg"/><Relationship Id="rId5" Type="http://schemas.openxmlformats.org/officeDocument/2006/relationships/hyperlink" Target="https://doi.org/10.1007/s11528-022-00728-7" TargetMode="External"/><Relationship Id="rId6" Type="http://schemas.openxmlformats.org/officeDocument/2006/relationships/hyperlink" Target="https://op.europa.eu/en/web/eu-law-and-publications/publication-detail/-/publication/67d5a207-4da1-11ec-91ac-01aa75ed71a1" TargetMode="External"/><Relationship Id="rId7" Type="http://schemas.openxmlformats.org/officeDocument/2006/relationships/hyperlink" Target="https://doi.org/10.1145/3568813.3600131" TargetMode="External"/><Relationship Id="rId8" Type="http://schemas.openxmlformats.org/officeDocument/2006/relationships/hyperlink" Target="https://doi.org/10.1007/s10639-020-10379-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a695ed3b_0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77152"/>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137" name="Google Shape;137;g355a695ed3b_0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 δευτεροβάθμια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4bc8fb6652_0_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Κατανόηση της ανισότητας των φύλων στην εκπαίδευση στην πληροφορική</a:t>
            </a:r>
            <a:endParaRPr>
              <a:solidFill>
                <a:srgbClr val="FFFFFF"/>
              </a:solidFill>
            </a:endParaRPr>
          </a:p>
        </p:txBody>
      </p:sp>
      <p:pic>
        <p:nvPicPr>
          <p:cNvPr id="202" name="Google Shape;202;g34bc8fb6652_0_17"/>
          <p:cNvPicPr preferRelativeResize="0"/>
          <p:nvPr/>
        </p:nvPicPr>
        <p:blipFill rotWithShape="1">
          <a:blip r:embed="rId3">
            <a:alphaModFix/>
          </a:blip>
          <a:srcRect b="0" l="0" r="0" t="0"/>
          <a:stretch/>
        </p:blipFill>
        <p:spPr>
          <a:xfrm>
            <a:off x="1429774" y="867375"/>
            <a:ext cx="9280924" cy="5519300"/>
          </a:xfrm>
          <a:prstGeom prst="rect">
            <a:avLst/>
          </a:prstGeom>
          <a:noFill/>
          <a:ln>
            <a:noFill/>
          </a:ln>
        </p:spPr>
      </p:pic>
      <p:sp>
        <p:nvSpPr>
          <p:cNvPr id="203" name="Google Shape;203;g34bc8fb6652_0_17"/>
          <p:cNvSpPr txBox="1"/>
          <p:nvPr/>
        </p:nvSpPr>
        <p:spPr>
          <a:xfrm>
            <a:off x="1429675" y="6310900"/>
            <a:ext cx="9280800" cy="61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Πηγή: </a:t>
            </a:r>
            <a:r>
              <a:rPr b="0" i="0" lang="en-US" sz="1000" u="sng" cap="none" strike="noStrike">
                <a:solidFill>
                  <a:schemeClr val="hlink"/>
                </a:solidFill>
                <a:latin typeface="Arial"/>
                <a:ea typeface="Arial"/>
                <a:cs typeface="Arial"/>
                <a:sym typeface="Arial"/>
                <a:hlinkClick r:id="rId4"/>
              </a:rPr>
              <a:t>UNESCO, 2017</a:t>
            </a:r>
            <a:r>
              <a:rPr b="0" i="0" lang="en-US" sz="1000" u="none" cap="none" strike="noStrike">
                <a:solidFill>
                  <a:srgbClr val="000000"/>
                </a:solidFill>
                <a:latin typeface="Arial"/>
                <a:ea typeface="Arial"/>
                <a:cs typeface="Arial"/>
                <a:sym typeface="Arial"/>
              </a:rPr>
              <a:t>. </a:t>
            </a:r>
            <a:r>
              <a:rPr b="0" i="1" lang="en-US" sz="1000" u="none" cap="none" strike="noStrike">
                <a:solidFill>
                  <a:srgbClr val="000000"/>
                </a:solidFill>
                <a:highlight>
                  <a:srgbClr val="FFFFFF"/>
                </a:highlight>
                <a:latin typeface="Arial"/>
                <a:ea typeface="Arial"/>
                <a:cs typeface="Arial"/>
                <a:sym typeface="Arial"/>
              </a:rPr>
              <a:t>Cracking the code:Girls’ and women’s education in science, technology, engineering and mathematics (STEM)</a:t>
            </a:r>
            <a:r>
              <a:rPr b="0" i="0" lang="en-US" sz="1000" u="none" cap="none" strike="noStrike">
                <a:solidFill>
                  <a:srgbClr val="000000"/>
                </a:solidFill>
                <a:highlight>
                  <a:srgbClr val="FFFFFF"/>
                </a:highlight>
                <a:latin typeface="Arial"/>
                <a:ea typeface="Arial"/>
                <a:cs typeface="Arial"/>
                <a:sym typeface="Arial"/>
              </a:rPr>
              <a:t>.</a:t>
            </a:r>
            <a:endParaRPr b="0" i="0" sz="10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baa110314_1_4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Αντιμετώπιση των δικών μας προκαταλήψεων σχετικά με το φύλο</a:t>
            </a:r>
            <a:endParaRPr>
              <a:solidFill>
                <a:srgbClr val="FFFFFF"/>
              </a:solidFill>
            </a:endParaRPr>
          </a:p>
        </p:txBody>
      </p:sp>
      <p:sp>
        <p:nvSpPr>
          <p:cNvPr id="209" name="Google Shape;209;g34baa110314_1_40"/>
          <p:cNvSpPr txBox="1"/>
          <p:nvPr>
            <p:ph idx="2" type="body"/>
          </p:nvPr>
        </p:nvSpPr>
        <p:spPr>
          <a:xfrm>
            <a:off x="97975" y="1170650"/>
            <a:ext cx="3576600" cy="181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800">
                <a:solidFill>
                  <a:srgbClr val="16C45B"/>
                </a:solidFill>
              </a:rPr>
              <a:t>«Κατασκοπεύω τις ασυνείδητες προκαταλήψεις μου ως προς το φύλο». </a:t>
            </a:r>
            <a:endParaRPr b="1" sz="2800">
              <a:solidFill>
                <a:srgbClr val="16C45B"/>
              </a:solidFill>
            </a:endParaRPr>
          </a:p>
          <a:p>
            <a:pPr indent="0" lvl="0" marL="0" rtl="0" algn="l">
              <a:lnSpc>
                <a:spcPct val="90000"/>
              </a:lnSpc>
              <a:spcBef>
                <a:spcPts val="0"/>
              </a:spcBef>
              <a:spcAft>
                <a:spcPts val="0"/>
              </a:spcAft>
              <a:buSzPts val="1800"/>
              <a:buNone/>
            </a:pPr>
            <a:r>
              <a:t/>
            </a:r>
            <a:endParaRPr sz="2500"/>
          </a:p>
          <a:p>
            <a:pPr indent="0" lvl="0" marL="0" rtl="0" algn="l">
              <a:lnSpc>
                <a:spcPct val="90000"/>
              </a:lnSpc>
              <a:spcBef>
                <a:spcPts val="0"/>
              </a:spcBef>
              <a:spcAft>
                <a:spcPts val="0"/>
              </a:spcAft>
              <a:buSzPts val="1800"/>
              <a:buNone/>
            </a:pPr>
            <a:r>
              <a:rPr lang="en-US" sz="2000"/>
              <a:t>Μια ομιλία TEDxYouth από μια 17χρονη μαθήτρια στο Δουβλίνο. </a:t>
            </a:r>
            <a:endParaRPr sz="2000"/>
          </a:p>
        </p:txBody>
      </p:sp>
      <p:sp>
        <p:nvSpPr>
          <p:cNvPr id="210" name="Google Shape;210;g34baa110314_1_40"/>
          <p:cNvSpPr txBox="1"/>
          <p:nvPr>
            <p:ph idx="2" type="body"/>
          </p:nvPr>
        </p:nvSpPr>
        <p:spPr>
          <a:xfrm>
            <a:off x="97975" y="5012974"/>
            <a:ext cx="12017400" cy="196534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300"/>
              <a:t>Ερωτήσεις για αυτο-αναστοχασμό</a:t>
            </a:r>
            <a:endParaRPr sz="2300"/>
          </a:p>
          <a:p>
            <a:pPr indent="-374650" lvl="0" marL="457200" rtl="0" algn="l">
              <a:lnSpc>
                <a:spcPct val="90000"/>
              </a:lnSpc>
              <a:spcBef>
                <a:spcPts val="0"/>
              </a:spcBef>
              <a:spcAft>
                <a:spcPts val="0"/>
              </a:spcAft>
              <a:buSzPts val="2300"/>
              <a:buChar char="●"/>
            </a:pPr>
            <a:r>
              <a:rPr lang="en-US" sz="2300"/>
              <a:t>Περιμένετε διαφορετική συμπεριφορά από τα αγόρια και τα κορίτσια;</a:t>
            </a:r>
            <a:endParaRPr sz="2300"/>
          </a:p>
          <a:p>
            <a:pPr indent="-374650" lvl="0" marL="457200" rtl="0" algn="l">
              <a:lnSpc>
                <a:spcPct val="90000"/>
              </a:lnSpc>
              <a:spcBef>
                <a:spcPts val="0"/>
              </a:spcBef>
              <a:spcAft>
                <a:spcPts val="0"/>
              </a:spcAft>
              <a:buSzPts val="2300"/>
              <a:buChar char="●"/>
            </a:pPr>
            <a:r>
              <a:rPr lang="en-US" sz="2300"/>
              <a:t>Κάνετε υποθέσεις σχετικά με το είδος του περιεχομένου του αναλυτικού προγράμματος που προτιμούν τα αγόρια και τα κορίτσια;</a:t>
            </a:r>
            <a:endParaRPr sz="2300"/>
          </a:p>
          <a:p>
            <a:pPr indent="-374650" lvl="0" marL="457200" rtl="0" algn="l">
              <a:lnSpc>
                <a:spcPct val="90000"/>
              </a:lnSpc>
              <a:spcBef>
                <a:spcPts val="0"/>
              </a:spcBef>
              <a:spcAft>
                <a:spcPts val="0"/>
              </a:spcAft>
              <a:buSzPts val="2300"/>
              <a:buChar char="●"/>
            </a:pPr>
            <a:r>
              <a:rPr lang="en-US" sz="2300"/>
              <a:t>Χαρακτηρίζετε τα άτομα ως «εκ φύσεως καλά» σε ένα μάθημα;</a:t>
            </a:r>
            <a:endParaRPr sz="2300"/>
          </a:p>
          <a:p>
            <a:pPr indent="-374650" lvl="0" marL="457200" rtl="0" algn="l">
              <a:lnSpc>
                <a:spcPct val="90000"/>
              </a:lnSpc>
              <a:spcBef>
                <a:spcPts val="0"/>
              </a:spcBef>
              <a:spcAft>
                <a:spcPts val="0"/>
              </a:spcAft>
              <a:buSzPts val="2300"/>
              <a:buChar char="●"/>
            </a:pPr>
            <a:r>
              <a:rPr lang="en-US" sz="2300"/>
              <a:t>Έχετε τις ίδιες προσδοκίες από τα κορίτσια και τα αγόρια;</a:t>
            </a:r>
            <a:endParaRPr sz="2300"/>
          </a:p>
        </p:txBody>
      </p:sp>
      <p:pic>
        <p:nvPicPr>
          <p:cNvPr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id="211" name="Google Shape;211;g34baa110314_1_40" title="&quot;I Spy My Unconscious Gender Bias.&quot; | Georgina Dowling | TEDxYouth@DúnLaoghaire">
            <a:hlinkClick r:id="rId3"/>
          </p:cNvPr>
          <p:cNvPicPr preferRelativeResize="0"/>
          <p:nvPr/>
        </p:nvPicPr>
        <p:blipFill rotWithShape="1">
          <a:blip r:embed="rId4">
            <a:alphaModFix/>
          </a:blip>
          <a:srcRect b="0" l="0" r="0" t="0"/>
          <a:stretch/>
        </p:blipFill>
        <p:spPr>
          <a:xfrm>
            <a:off x="4006175" y="1018250"/>
            <a:ext cx="6709226" cy="3773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34baa110314_1_4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Γλώσσα, πόροι και αξιολογήσεις χωρίς αποκλεισμούς φύλου</a:t>
            </a:r>
            <a:endParaRPr>
              <a:solidFill>
                <a:srgbClr val="FFFFFF"/>
              </a:solidFill>
            </a:endParaRPr>
          </a:p>
        </p:txBody>
      </p:sp>
      <p:sp>
        <p:nvSpPr>
          <p:cNvPr id="217" name="Google Shape;217;g34baa110314_1_47"/>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Να χρησιμοποιούμε ουδέτερη ως προς το φύλο γλώσσα («αυτό» αντί του «αυτός/αυτή»).</a:t>
            </a:r>
            <a:br>
              <a:rPr lang="en-US" sz="2500"/>
            </a:br>
            <a:endParaRPr sz="2500"/>
          </a:p>
          <a:p>
            <a:pPr indent="-387350" lvl="0" marL="457200" rtl="0" algn="l">
              <a:lnSpc>
                <a:spcPct val="90000"/>
              </a:lnSpc>
              <a:spcBef>
                <a:spcPts val="0"/>
              </a:spcBef>
              <a:spcAft>
                <a:spcPts val="0"/>
              </a:spcAft>
              <a:buSzPts val="2500"/>
              <a:buChar char="●"/>
            </a:pPr>
            <a:r>
              <a:rPr lang="en-US" sz="2500"/>
              <a:t>Να αποφεύγουμε υποθέσεις και στερεότυπα σχετικά με το φύλο των ανθρώπων.</a:t>
            </a:r>
            <a:br>
              <a:rPr lang="en-US" sz="2500"/>
            </a:br>
            <a:endParaRPr sz="2500"/>
          </a:p>
          <a:p>
            <a:pPr indent="-387350" lvl="0" marL="457200" rtl="0" algn="l">
              <a:lnSpc>
                <a:spcPct val="90000"/>
              </a:lnSpc>
              <a:spcBef>
                <a:spcPts val="0"/>
              </a:spcBef>
              <a:spcAft>
                <a:spcPts val="0"/>
              </a:spcAft>
              <a:buSzPts val="2500"/>
              <a:buChar char="●"/>
            </a:pPr>
            <a:r>
              <a:rPr lang="en-US" sz="2500"/>
              <a:t>Να σεβόμαστε τις αντωνυμίες που επιλέγουν οι μαθητές/-τριες.</a:t>
            </a:r>
            <a:br>
              <a:rPr lang="en-US" sz="2500"/>
            </a:br>
            <a:endParaRPr sz="2500"/>
          </a:p>
          <a:p>
            <a:pPr indent="-387350" lvl="0" marL="457200" rtl="0" algn="l">
              <a:lnSpc>
                <a:spcPct val="90000"/>
              </a:lnSpc>
              <a:spcBef>
                <a:spcPts val="0"/>
              </a:spcBef>
              <a:spcAft>
                <a:spcPts val="0"/>
              </a:spcAft>
              <a:buSzPts val="2500"/>
              <a:buChar char="●"/>
            </a:pPr>
            <a:r>
              <a:rPr lang="en-US" sz="2500"/>
              <a:t>Να αντιμετωπίζουμε την προκατειλημμένη γλώσσα.</a:t>
            </a:r>
            <a:br>
              <a:rPr lang="en-US" sz="2500"/>
            </a:br>
            <a:endParaRPr sz="2500"/>
          </a:p>
          <a:p>
            <a:pPr indent="-387350" lvl="0" marL="457200" rtl="0" algn="l">
              <a:lnSpc>
                <a:spcPct val="90000"/>
              </a:lnSpc>
              <a:spcBef>
                <a:spcPts val="0"/>
              </a:spcBef>
              <a:spcAft>
                <a:spcPts val="0"/>
              </a:spcAft>
              <a:buSzPts val="2500"/>
              <a:buChar char="●"/>
            </a:pPr>
            <a:r>
              <a:rPr lang="en-US" sz="2500"/>
              <a:t>Να παρουσιάζουμε την ποικιλομορφία σε παραδείγματα και αξιολογήσεις.</a:t>
            </a:r>
            <a:br>
              <a:rPr lang="en-US" sz="2500"/>
            </a:br>
            <a:endParaRPr sz="2500"/>
          </a:p>
          <a:p>
            <a:pPr indent="-387350" lvl="0" marL="457200" rtl="0" algn="l">
              <a:lnSpc>
                <a:spcPct val="90000"/>
              </a:lnSpc>
              <a:spcBef>
                <a:spcPts val="0"/>
              </a:spcBef>
              <a:spcAft>
                <a:spcPts val="0"/>
              </a:spcAft>
              <a:buSzPts val="2500"/>
              <a:buChar char="●"/>
            </a:pPr>
            <a:r>
              <a:rPr lang="en-US" sz="2500"/>
              <a:t>Να χρησιμοποιούμε παραδείγματα από τον πραγματικό κόσμο που δείχνουν ότι οι γυναίκες και οι επαγγελματίες που ανήκουν σε μειονότητες φύλου κάνουν τη διαφορά στην πληροφορική, την επιστήμη και την τεχνολογία.</a:t>
            </a:r>
            <a:endParaRPr sz="2500"/>
          </a:p>
        </p:txBody>
      </p:sp>
      <p:sp>
        <p:nvSpPr>
          <p:cNvPr id="218" name="Google Shape;218;g34baa110314_1_4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Τι μπορούμε να κάνουμε για να είμαστε πιο συμπεριληπτικοί/-κες ως προς το φύλο;</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Δραστηριότητα 2: Γλώσσα χωρίς αποκλεισμούς φύλου στις τάξεις πληροφορικής</a:t>
            </a:r>
            <a:endParaRPr>
              <a:solidFill>
                <a:srgbClr val="FFFFFF"/>
              </a:solidFill>
            </a:endParaRPr>
          </a:p>
        </p:txBody>
      </p:sp>
      <p:sp>
        <p:nvSpPr>
          <p:cNvPr id="224" name="Google Shape;224;p3"/>
          <p:cNvSpPr txBox="1"/>
          <p:nvPr>
            <p:ph idx="2" type="body"/>
          </p:nvPr>
        </p:nvSpPr>
        <p:spPr>
          <a:xfrm>
            <a:off x="97975" y="1891305"/>
            <a:ext cx="11944500" cy="18285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chemeClr val="accent4"/>
              </a:buClr>
              <a:buSzPts val="1800"/>
              <a:buNone/>
            </a:pPr>
            <a:r>
              <a:rPr lang="en-US" sz="2400">
                <a:solidFill>
                  <a:schemeClr val="accent4"/>
                </a:solidFill>
              </a:rPr>
              <a:t>Έχετε στη διάθεσή σας 10 λεπτά για να επανεξετάσετε τους διαλόγους στην τάξη, τις οδηγίες μαθήματος ή το δείγμα ανατροφοδότησης που σας δόθηκε.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rPr lang="en-US" sz="2400">
                <a:solidFill>
                  <a:schemeClr val="accent4"/>
                </a:solidFill>
              </a:rPr>
              <a:t>Εντοπίστε σημεία στα οποία υπάρχει γλώσσα με προκατάληψη φύλου και επεξεργαστείτε τα κείμενα ώστε να είναι πιο συμπεριληπτικά με ισορροπημένη εκπροσώπηση.</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34bc8fb6652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Κανονικοποίηση της αποτυχίας και ενθάρρυνση της επιμονής</a:t>
            </a:r>
            <a:endParaRPr>
              <a:solidFill>
                <a:srgbClr val="FFFFFF"/>
              </a:solidFill>
            </a:endParaRPr>
          </a:p>
        </p:txBody>
      </p:sp>
      <p:sp>
        <p:nvSpPr>
          <p:cNvPr id="230" name="Google Shape;230;g34bc8fb6652_0_0"/>
          <p:cNvSpPr txBox="1"/>
          <p:nvPr>
            <p:ph idx="2" type="body"/>
          </p:nvPr>
        </p:nvSpPr>
        <p:spPr>
          <a:xfrm>
            <a:off x="97975" y="2431050"/>
            <a:ext cx="11695800" cy="40233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300"/>
              <a:t>Ο φόβος της αποτυχίας αποτελεί εμπόδιο για τους/τις μαθητές/-τριες με χαμηλή αυτοπεποίθηση.</a:t>
            </a:r>
            <a:br>
              <a:rPr lang="en-US" sz="2300"/>
            </a:br>
            <a:endParaRPr sz="2300"/>
          </a:p>
          <a:p>
            <a:pPr indent="-387350" lvl="0" marL="457200" rtl="0" algn="l">
              <a:lnSpc>
                <a:spcPct val="90000"/>
              </a:lnSpc>
              <a:spcBef>
                <a:spcPts val="0"/>
              </a:spcBef>
              <a:spcAft>
                <a:spcPts val="0"/>
              </a:spcAft>
              <a:buSzPts val="2500"/>
              <a:buChar char="●"/>
            </a:pPr>
            <a:r>
              <a:rPr lang="en-US" sz="2300"/>
              <a:t>Τα κορίτσια είναι πιο πιθανό να αποδώσουν την αποτυχία </a:t>
            </a:r>
            <a:r>
              <a:rPr b="1" lang="en-US" sz="2300"/>
              <a:t>στην έλλειψη ικανοτήτων</a:t>
            </a:r>
            <a:r>
              <a:rPr lang="en-US" sz="2300"/>
              <a:t>.</a:t>
            </a:r>
            <a:br>
              <a:rPr lang="en-US" sz="2300"/>
            </a:br>
            <a:r>
              <a:rPr lang="en-US" sz="2300"/>
              <a:t>Τα αγόρια είναι πιο πιθανό να αποδώσουν την αποτυχία στην </a:t>
            </a:r>
            <a:r>
              <a:rPr b="1" lang="en-US" sz="2300"/>
              <a:t>έλλειψη προετοιμασίας ή προσπάθειας</a:t>
            </a:r>
            <a:r>
              <a:rPr lang="en-US" sz="2300"/>
              <a:t>.</a:t>
            </a:r>
            <a:br>
              <a:rPr lang="en-US" sz="2300"/>
            </a:br>
            <a:endParaRPr sz="2300"/>
          </a:p>
          <a:p>
            <a:pPr indent="-387350" lvl="0" marL="457200" rtl="0" algn="l">
              <a:lnSpc>
                <a:spcPct val="90000"/>
              </a:lnSpc>
              <a:spcBef>
                <a:spcPts val="0"/>
              </a:spcBef>
              <a:spcAft>
                <a:spcPts val="0"/>
              </a:spcAft>
              <a:buSzPts val="2500"/>
              <a:buChar char="●"/>
            </a:pPr>
            <a:r>
              <a:rPr lang="en-US" sz="2300"/>
              <a:t>Ωστόσο, τα λάθη είναι μέρος της μάθησης - όπως η αποσφαλμάτωση κώδικα!</a:t>
            </a:r>
            <a:br>
              <a:rPr lang="en-US" sz="2300"/>
            </a:br>
            <a:endParaRPr sz="2300"/>
          </a:p>
          <a:p>
            <a:pPr indent="-387350" lvl="0" marL="457200" rtl="0" algn="l">
              <a:lnSpc>
                <a:spcPct val="90000"/>
              </a:lnSpc>
              <a:spcBef>
                <a:spcPts val="0"/>
              </a:spcBef>
              <a:spcAft>
                <a:spcPts val="0"/>
              </a:spcAft>
              <a:buSzPts val="2500"/>
              <a:buChar char="●"/>
            </a:pPr>
            <a:r>
              <a:rPr lang="en-US" sz="2300"/>
              <a:t>Ενθαρρύνετε την επιμονή, όχι τις τέλειες απαντήσεις</a:t>
            </a:r>
            <a:br>
              <a:rPr lang="en-US" sz="2300"/>
            </a:br>
            <a:endParaRPr sz="2300"/>
          </a:p>
          <a:p>
            <a:pPr indent="-387350" lvl="0" marL="457200" rtl="0" algn="l">
              <a:lnSpc>
                <a:spcPct val="90000"/>
              </a:lnSpc>
              <a:spcBef>
                <a:spcPts val="0"/>
              </a:spcBef>
              <a:spcAft>
                <a:spcPts val="0"/>
              </a:spcAft>
              <a:buSzPts val="2500"/>
              <a:buChar char="●"/>
            </a:pPr>
            <a:r>
              <a:rPr lang="en-US" sz="2300"/>
              <a:t>Η δοκιμή και το σφάλμα είναι μια πολύτιμη διαδικασία στον προγραμματισμό: η επίλυση προβλημάτων, ο εντοπισμός σφαλμάτων και η αναθεώρηση είναι όλα μέρη της εργασίας ενός/μιας προγραμματιστή/-στριας.</a:t>
            </a:r>
            <a:endParaRPr sz="2300"/>
          </a:p>
        </p:txBody>
      </p:sp>
      <p:sp>
        <p:nvSpPr>
          <p:cNvPr id="231" name="Google Shape;231;g34bc8fb6652_0_0"/>
          <p:cNvSpPr txBox="1"/>
          <p:nvPr>
            <p:ph idx="1" type="body"/>
          </p:nvPr>
        </p:nvSpPr>
        <p:spPr>
          <a:xfrm>
            <a:off x="-98555" y="1165972"/>
            <a:ext cx="11944500" cy="782098"/>
          </a:xfrm>
          <a:prstGeom prst="rect">
            <a:avLst/>
          </a:prstGeom>
          <a:noFill/>
          <a:ln>
            <a:noFill/>
          </a:ln>
        </p:spPr>
        <p:txBody>
          <a:bodyPr anchorCtr="0" anchor="ctr" bIns="45700" lIns="91425" spcFirstLastPara="1" rIns="91425" wrap="square" tIns="45700">
            <a:noAutofit/>
          </a:bodyPr>
          <a:lstStyle/>
          <a:p>
            <a:pPr indent="-228600" lvl="0" marL="457200" rtl="0" algn="just">
              <a:lnSpc>
                <a:spcPct val="90000"/>
              </a:lnSpc>
              <a:spcBef>
                <a:spcPts val="1000"/>
              </a:spcBef>
              <a:spcAft>
                <a:spcPts val="0"/>
              </a:spcAft>
              <a:buSzPts val="2400"/>
              <a:buNone/>
            </a:pPr>
            <a:r>
              <a:rPr lang="en-US" sz="3100"/>
              <a:t>Μαθαίνουμε μέσα από την εμπειρία και μερικές φορές κάνοντας λάθη.</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34bc8fb6652_0_1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Πέρα από την τάξη: ενθάρρυνση της ενασχόλησης με την πληροφορική</a:t>
            </a:r>
            <a:endParaRPr>
              <a:solidFill>
                <a:srgbClr val="FFFFFF"/>
              </a:solidFill>
            </a:endParaRPr>
          </a:p>
        </p:txBody>
      </p:sp>
      <p:sp>
        <p:nvSpPr>
          <p:cNvPr id="237" name="Google Shape;237;g34bc8fb6652_0_10"/>
          <p:cNvSpPr txBox="1"/>
          <p:nvPr>
            <p:ph idx="2" type="body"/>
          </p:nvPr>
        </p:nvSpPr>
        <p:spPr>
          <a:xfrm>
            <a:off x="97970" y="1012474"/>
            <a:ext cx="11944500" cy="5521675"/>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200"/>
              <a:t>Ενθαρρύνετε τη συμμετοχή σε λέσχες ή κατασκηνώσεις που σχετίζονται με την πληροφορική (π.χ. </a:t>
            </a:r>
            <a:r>
              <a:rPr lang="en-US" sz="2200" u="sng">
                <a:solidFill>
                  <a:schemeClr val="hlink"/>
                </a:solidFill>
                <a:hlinkClick r:id="rId3"/>
              </a:rPr>
              <a:t>Girls' IT Bootcamp</a:t>
            </a:r>
            <a:r>
              <a:rPr lang="en-US" sz="2200"/>
              <a:t>, </a:t>
            </a:r>
            <a:r>
              <a:rPr lang="en-US" sz="2200" u="sng">
                <a:solidFill>
                  <a:schemeClr val="hlink"/>
                </a:solidFill>
                <a:hlinkClick r:id="rId4"/>
              </a:rPr>
              <a:t>Girls Who Code</a:t>
            </a:r>
            <a:r>
              <a:rPr lang="en-US" sz="2200"/>
              <a:t>, λέσχες ρομποτικής, κατασκηνώσεις προγραμματισμού, hackathons).</a:t>
            </a:r>
            <a:br>
              <a:rPr lang="en-US" sz="2200"/>
            </a:br>
            <a:endParaRPr sz="2200"/>
          </a:p>
          <a:p>
            <a:pPr indent="-387350" lvl="0" marL="457200" rtl="0" algn="l">
              <a:lnSpc>
                <a:spcPct val="90000"/>
              </a:lnSpc>
              <a:spcBef>
                <a:spcPts val="0"/>
              </a:spcBef>
              <a:spcAft>
                <a:spcPts val="0"/>
              </a:spcAft>
              <a:buSzPts val="2500"/>
              <a:buChar char="●"/>
            </a:pPr>
            <a:r>
              <a:rPr lang="en-US" sz="2200"/>
              <a:t>Φέρτε από νωρίς τους/τις μαθητές/-τριες σε επαφή με τον προγραμματισμό, τη ρομποτική ή τα παιχνίδια επίλυσης προβλημάτων (στη δημοτική εκπαίδευση), καθώς μπορεί να τους/τις ωθήσει να ασχοληθούν επαγγελματικά στο μέλλον με την πληροφορική.</a:t>
            </a:r>
            <a:br>
              <a:rPr lang="en-US" sz="2200"/>
            </a:br>
            <a:endParaRPr sz="2200"/>
          </a:p>
          <a:p>
            <a:pPr indent="-387350" lvl="0" marL="457200" rtl="0" algn="l">
              <a:lnSpc>
                <a:spcPct val="90000"/>
              </a:lnSpc>
              <a:spcBef>
                <a:spcPts val="0"/>
              </a:spcBef>
              <a:spcAft>
                <a:spcPts val="0"/>
              </a:spcAft>
              <a:buSzPts val="2500"/>
              <a:buChar char="●"/>
            </a:pPr>
            <a:r>
              <a:rPr lang="en-US" sz="2200"/>
              <a:t>Δώστε παραδείγματα εφαρμογών της πληροφορικής στον πραγματικό κόσμο, συμπεριλαμβανομένων της τριτοβάθμιας εκπαίδευσης και των ευκαιριών σταδιοδρομίας, των επιστημονικών ανακαλύψεων και των τεχνολογικών καινοτομιών.</a:t>
            </a:r>
            <a:br>
              <a:rPr lang="en-US" sz="2200"/>
            </a:br>
            <a:endParaRPr sz="2200"/>
          </a:p>
          <a:p>
            <a:pPr indent="-387350" lvl="0" marL="457200" rtl="0" algn="l">
              <a:lnSpc>
                <a:spcPct val="90000"/>
              </a:lnSpc>
              <a:spcBef>
                <a:spcPts val="0"/>
              </a:spcBef>
              <a:spcAft>
                <a:spcPts val="0"/>
              </a:spcAft>
              <a:buSzPts val="2500"/>
              <a:buChar char="●"/>
            </a:pPr>
            <a:r>
              <a:rPr lang="en-US" sz="2200"/>
              <a:t>Επισημάνετε εφαρμογές των STEM που μπορεί να είναι λιγότερο γνωστές και να ενδιαφέρουν τους/τις μαθητές/-τριες, όπως κοινωνικά ζητήματα, περιβαλλοντικές επιστήμες ή υγειονομική περίθαλψη.</a:t>
            </a:r>
            <a:br>
              <a:rPr lang="en-US" sz="2200"/>
            </a:br>
            <a:endParaRPr sz="2200"/>
          </a:p>
          <a:p>
            <a:pPr indent="-387350" lvl="0" marL="457200" rtl="0" algn="l">
              <a:lnSpc>
                <a:spcPct val="90000"/>
              </a:lnSpc>
              <a:spcBef>
                <a:spcPts val="0"/>
              </a:spcBef>
              <a:spcAft>
                <a:spcPts val="0"/>
              </a:spcAft>
              <a:buSzPts val="2500"/>
              <a:buChar char="●"/>
            </a:pPr>
            <a:r>
              <a:rPr lang="en-US" sz="2200"/>
              <a:t>Προσκαλέστε ομιλητές/-τριες που είναι γυναίκες και ανήκουν σε μειονότητες φύλου, όπως πρώην φοιτήτές/-τριες που σπούδασαν πληροφορική ή επαγγελματίες που εργάζονται στον εν λόγω τομέα.</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g34bf62e773a_0_0"/>
          <p:cNvSpPr txBox="1"/>
          <p:nvPr>
            <p:ph type="title"/>
          </p:nvPr>
        </p:nvSpPr>
        <p:spPr>
          <a:xfrm>
            <a:off x="97975" y="81650"/>
            <a:ext cx="120939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700">
                <a:solidFill>
                  <a:srgbClr val="FFFFFF"/>
                </a:solidFill>
              </a:rPr>
              <a:t>Παιδαγωγικές στρατηγικές: βιωματική μάθηση, tinkering και προσεγγίσεις με βάση το παιχνίδια</a:t>
            </a:r>
            <a:endParaRPr sz="2600">
              <a:solidFill>
                <a:srgbClr val="FFFFFF"/>
              </a:solidFill>
            </a:endParaRPr>
          </a:p>
        </p:txBody>
      </p:sp>
      <p:graphicFrame>
        <p:nvGraphicFramePr>
          <p:cNvPr id="243" name="Google Shape;243;g34bf62e773a_0_0"/>
          <p:cNvGraphicFramePr/>
          <p:nvPr/>
        </p:nvGraphicFramePr>
        <p:xfrm>
          <a:off x="928100" y="1055263"/>
          <a:ext cx="3000000" cy="3000000"/>
        </p:xfrm>
        <a:graphic>
          <a:graphicData uri="http://schemas.openxmlformats.org/drawingml/2006/table">
            <a:tbl>
              <a:tblPr>
                <a:noFill/>
                <a:tableStyleId>{E1619780-3E41-4132-8CAF-142E42EA7D61}</a:tableStyleId>
              </a:tblPr>
              <a:tblGrid>
                <a:gridCol w="3283775"/>
                <a:gridCol w="3773700"/>
                <a:gridCol w="3600425"/>
              </a:tblGrid>
              <a:tr h="3810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Βιωματική μάθηση</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Tinkering</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Προσέγγιση βασισμένη στο παιχνίδι</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r>
              <a:tr h="381000">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Μάθηση μέσω εμπειρίας και αναστοχασμού</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Εφαρμογή της γνώσης σε πραγματικά σενάρια</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Αυθεντικές και με προσωπικό νόημα δραστηριότητες</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Κυκλικό μοντέλο παρακίνησης: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Αρχική επαφή με το υποκείμενο</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Διέγερση ενδιαφέροντος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Βιωσιμότητα ενδιαφέροντος</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Αυτοκατευθυνόμενη και παιγνιώδης εξερεύνηση των υλικών</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Ανοιχτή έρευνα</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Επαναληπτικός κύκλος πειραματισμού και ερμηνείας. Με την πάροδο του χρόνου, οι μαθητές/-τριες: </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Καθορίζουν προσωπικούς στόχους.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Διεξαγάγουν πειράματα για την επίτευξη των στόχων τους.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Κάνουν παρατηρήσεις και ερμηνείες με βάση αυτά τα αποτελέσματα.</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Ψηφιακά και αναλογικά παιχνίδια για την πληροφορική</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Εναλλακτικό περιβάλλον τάξης με υψηλές δυνατότητες συμμετοχής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Οι συνεργατικές δραστηριότητες προωθούν την κοινωνική αλληλεπίδραση.</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Η ενεργός συμμετοχή μπορεί να υποστηρίξει τη βαθύτερη κατανόηση των εννοιών και των εφαρμογών.</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Ο σχεδιασμός παιχνιδιών αναπτύσσει την υπολογιστική σκέψη και τις γνώσεις πληροφορικής μέσω συνεργατικών, δημιουργικών και αφηγηματικών τεχνικών.</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FFFFFF"/>
                      </a:solidFill>
                      <a:prstDash val="solid"/>
                      <a:round/>
                      <a:headEnd len="sm" w="sm" type="none"/>
                      <a:tailEnd len="sm" w="sm" type="none"/>
                    </a:lnT>
                  </a:tcPr>
                </a:tc>
              </a:tr>
            </a:tbl>
          </a:graphicData>
        </a:graphic>
      </p:graphicFrame>
      <p:sp>
        <p:nvSpPr>
          <p:cNvPr id="244" name="Google Shape;244;g34bf62e773a_0_0"/>
          <p:cNvSpPr txBox="1"/>
          <p:nvPr/>
        </p:nvSpPr>
        <p:spPr>
          <a:xfrm>
            <a:off x="606000" y="6088975"/>
            <a:ext cx="10980000" cy="53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Δραστηριότητα 3: Σε ομάδες, θα δημιουργήσετε ένα σχέδιο μαθήματος για τη διδασκαλία ενός μαθήματος του αναλυτικού προγράμματος της Πληροφορικής χρησιμοποιώντας μία από αυτές τις προσεγγίσεις. Κάθε ομάδα θα παρουσιάσει το σχέδιο μαθήματός της στην τάξη. </a:t>
            </a:r>
            <a:endParaRPr b="1" i="0" sz="16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Αντιμετώπιση των διακρίσεων λόγω φύλου στην τάξη</a:t>
            </a:r>
            <a:endParaRPr>
              <a:solidFill>
                <a:srgbClr val="FFFFFF"/>
              </a:solidFill>
            </a:endParaRPr>
          </a:p>
        </p:txBody>
      </p:sp>
      <p:pic>
        <p:nvPicPr>
          <p:cNvPr id="250" name="Google Shape;250;p6"/>
          <p:cNvPicPr preferRelativeResize="0"/>
          <p:nvPr/>
        </p:nvPicPr>
        <p:blipFill rotWithShape="1">
          <a:blip r:embed="rId3">
            <a:alphaModFix/>
          </a:blip>
          <a:srcRect b="0" l="0" r="0" t="0"/>
          <a:stretch/>
        </p:blipFill>
        <p:spPr>
          <a:xfrm>
            <a:off x="2607813" y="1580159"/>
            <a:ext cx="6924675" cy="4610100"/>
          </a:xfrm>
          <a:prstGeom prst="rect">
            <a:avLst/>
          </a:prstGeom>
          <a:noFill/>
          <a:ln>
            <a:noFill/>
          </a:ln>
        </p:spPr>
      </p:pic>
      <p:sp>
        <p:nvSpPr>
          <p:cNvPr id="251" name="Google Shape;251;p6"/>
          <p:cNvSpPr txBox="1"/>
          <p:nvPr>
            <p:ph idx="1" type="body"/>
          </p:nvPr>
        </p:nvSpPr>
        <p:spPr>
          <a:xfrm>
            <a:off x="123745" y="1029347"/>
            <a:ext cx="11944500" cy="550800"/>
          </a:xfrm>
          <a:prstGeom prst="rect">
            <a:avLst/>
          </a:prstGeom>
          <a:noFill/>
          <a:ln>
            <a:noFill/>
          </a:ln>
        </p:spPr>
        <p:txBody>
          <a:bodyPr anchorCtr="0" anchor="ctr" bIns="45700" lIns="91425" spcFirstLastPara="1" rIns="91425" wrap="square" tIns="45700">
            <a:noAutofit/>
          </a:bodyPr>
          <a:lstStyle/>
          <a:p>
            <a:pPr indent="-228600" lvl="0" marL="457200" rtl="0" algn="just">
              <a:lnSpc>
                <a:spcPct val="90000"/>
              </a:lnSpc>
              <a:spcBef>
                <a:spcPts val="1000"/>
              </a:spcBef>
              <a:spcAft>
                <a:spcPts val="0"/>
              </a:spcAft>
              <a:buSzPts val="2400"/>
              <a:buNone/>
            </a:pPr>
            <a:r>
              <a:rPr lang="en-US"/>
              <a:t>Δραστηριότητα 4: Δημιουργία ενός συμπεριληπτικού περιβάλλοντος στην τάξη</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9"/>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Ανακεφαλαίωση: 8 στοιχεία της συμπερίληψης των φύλων</a:t>
            </a:r>
            <a:endParaRPr>
              <a:solidFill>
                <a:srgbClr val="FFFFFF"/>
              </a:solidFill>
            </a:endParaRPr>
          </a:p>
        </p:txBody>
      </p:sp>
      <p:sp>
        <p:nvSpPr>
          <p:cNvPr id="257" name="Google Shape;257;p29"/>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t>Το πλαίσιο TINKER περιγράφει 8 βασικά στοιχεία των πρακτικών χωρίς αποκλεισμούς φύλου:</a:t>
            </a:r>
            <a:br>
              <a:rPr lang="en-US"/>
            </a:br>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Περισσότερα διαφορετικά πρότυπα στο STEM</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Συμπεριληπτική ως προς το φύλο γλώσσα &amp; μαθησιακό υλικό</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Ισότιμη συμμετοχή σε συνεργατικά περιβάλλοντα μάθησης</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Αλληλεπιδράσεις στην τάξη χωρίς αποκλεισμούς</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Πραγματικές εφαρμογές του STEM</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Ενθάρρυνση της έρευνας και των πραγματικών εφαρμογών της πληροφορικής πέρα από τη σχολική αίθουσα</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Κανονικοποίηση της αποτυχίας και ενθάρρυνση της επιμονής</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Διάφορες στρατηγικές διδασκαλίας</a:t>
            </a:r>
            <a:endParaRPr>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e6d97799b_0_4"/>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Αναστοχασμός και συμπέρασμα</a:t>
            </a:r>
            <a:endParaRPr>
              <a:solidFill>
                <a:srgbClr val="FFFFFF"/>
              </a:solidFill>
            </a:endParaRPr>
          </a:p>
        </p:txBody>
      </p:sp>
      <p:sp>
        <p:nvSpPr>
          <p:cNvPr id="263" name="Google Shape;263;g34e6d97799b_0_4"/>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en-US" sz="1600"/>
              <a:t>Κατά τη διάρκεια αυτού του μαθήματος, μελετήσαμε τη σημασία της συμπεριληπτικής ως προς το φύλο διδασκαλίας και αξιολόγησης της εκπαίδευσης στην πληροφορική. Εξετάσαμε πώς </a:t>
            </a:r>
            <a:r>
              <a:rPr b="1" lang="en-US" sz="1600"/>
              <a:t>οι προκαταλήψεις λόγω φύλου </a:t>
            </a:r>
            <a:r>
              <a:rPr lang="en-US" sz="1600"/>
              <a:t>μπορούν να εκδηλωθούν στην τάξη, στο μαθησιακό υλικό και στις αξιολογήσεις και συζητήσαμε στρατηγικές για τη δημιουργία ενός πιο δίκαιου και υποστηρικτικού μαθησιακού περιβάλλοντος. </a:t>
            </a:r>
            <a:endParaRPr sz="1600"/>
          </a:p>
          <a:p>
            <a:pPr indent="0" lvl="0" marL="0" rtl="0" algn="l">
              <a:lnSpc>
                <a:spcPct val="90000"/>
              </a:lnSpc>
              <a:spcBef>
                <a:spcPts val="0"/>
              </a:spcBef>
              <a:spcAft>
                <a:spcPts val="0"/>
              </a:spcAft>
              <a:buClr>
                <a:schemeClr val="accent4"/>
              </a:buClr>
              <a:buSzPts val="1800"/>
              <a:buNone/>
            </a:pPr>
            <a:r>
              <a:t/>
            </a:r>
            <a:endParaRPr sz="1600"/>
          </a:p>
          <a:p>
            <a:pPr indent="0" lvl="0" marL="0" rtl="0" algn="l">
              <a:lnSpc>
                <a:spcPct val="90000"/>
              </a:lnSpc>
              <a:spcBef>
                <a:spcPts val="0"/>
              </a:spcBef>
              <a:spcAft>
                <a:spcPts val="0"/>
              </a:spcAft>
              <a:buSzPts val="1800"/>
              <a:buNone/>
            </a:pPr>
            <a:r>
              <a:rPr lang="en-US" sz="1600"/>
              <a:t>Ακόμη, μάθαμε </a:t>
            </a:r>
            <a:r>
              <a:rPr b="1" lang="en-US" sz="1600"/>
              <a:t>να αναγνωρίζουμε τις συνήθεις προκαταλήψεις φύλου </a:t>
            </a:r>
            <a:r>
              <a:rPr lang="en-US" sz="1600"/>
              <a:t>στην εκπαίδευση στην Πληροφορική, όπως η υποεκπροσώπηση στα παραδείγματα, η άνιση συμμετοχή και οι έμφυλες υποθέσεις στις αξιολογήσεις. Διερευνήσαμε </a:t>
            </a:r>
            <a:r>
              <a:rPr b="1" lang="en-US" sz="1600"/>
              <a:t>πώς η γλώσσα που είναι συμπεριληπτική ως προς το φύλο και οι ποικίλες αναπαραστάσεις</a:t>
            </a:r>
            <a:r>
              <a:rPr lang="en-US" sz="1600"/>
              <a:t> μπορούν να προωθήσουν ένα πιο δίκαιο περιβάλλον μάθησης. Συζητήσαμε μεταξύ άλλων </a:t>
            </a:r>
            <a:r>
              <a:rPr b="1" lang="en-US" sz="1600"/>
              <a:t>πρακτικές παρεμβάσεις στην τάξη</a:t>
            </a:r>
            <a:r>
              <a:rPr lang="en-US" sz="1600"/>
              <a:t>, όπως η δομημένη εναλλαγή ρόλων, η ισορροπημένη ανατροφοδότηση και οι συζητήσεις με βάση σενάρια, με στόχο την ενίσχυση της ισότιμης συμμετοχής των μαθητών/-τριών.</a:t>
            </a:r>
            <a:endParaRPr sz="1600"/>
          </a:p>
          <a:p>
            <a:pPr indent="0" lvl="0" marL="0" rtl="0" algn="l">
              <a:lnSpc>
                <a:spcPct val="90000"/>
              </a:lnSpc>
              <a:spcBef>
                <a:spcPts val="0"/>
              </a:spcBef>
              <a:spcAft>
                <a:spcPts val="0"/>
              </a:spcAft>
              <a:buClr>
                <a:schemeClr val="accent4"/>
              </a:buClr>
              <a:buSzPts val="1800"/>
              <a:buNone/>
            </a:pPr>
            <a:br>
              <a:rPr lang="en-US" sz="1600"/>
            </a:br>
            <a:endParaRPr sz="1600"/>
          </a:p>
          <a:p>
            <a:pPr indent="0" lvl="0" marL="0" rtl="0" algn="l">
              <a:lnSpc>
                <a:spcPct val="90000"/>
              </a:lnSpc>
              <a:spcBef>
                <a:spcPts val="0"/>
              </a:spcBef>
              <a:spcAft>
                <a:spcPts val="0"/>
              </a:spcAft>
              <a:buClr>
                <a:schemeClr val="accent4"/>
              </a:buClr>
              <a:buSzPts val="1800"/>
              <a:buNone/>
            </a:pPr>
            <a:r>
              <a:rPr b="1" lang="en-US" sz="1600"/>
              <a:t>Ερωτήσεις για αναστοχασμό</a:t>
            </a:r>
            <a:br>
              <a:rPr lang="en-US" sz="1600"/>
            </a:br>
            <a:endParaRPr sz="1600"/>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Μάθατε κάτι σχετικά με τη συμπερίληψη των φύλων στην πληροφορική που δεν είχατε σκεφτεί μέχρι σήμερα;</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Πώς πιστεύετε ότι η προκατάληψη λόγω φύλου μπορεί να εμφανίζεται σήμερα στη δική σας διδασκαλία, στο υλικό ή στην τάξη;</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Ποια στρατηγική από αυτή την ενότητα αισθάνεστε πιο σίγουροι/-ρες ότι μπορείτε να εφαρμόσετε στην τάξη σας και γιατί;</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Ποιες είναι δύο συγκεκριμένες ενέργειες που μπορείτε να κάνετε τον επόμενο μήνα για να κάνετε τη διδασκαλία σας στην πληροφορική πιο συμπεριληπτική;</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Προβλέπετε τυχόν προκλήσεις στην εφαρμογή πρακτικών χωρίς αποκλεισμούς φύλου;</a:t>
            </a:r>
            <a:endParaRPr sz="1600">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5a695ed3b_0_40"/>
          <p:cNvSpPr txBox="1"/>
          <p:nvPr>
            <p:ph type="ctrTitle"/>
          </p:nvPr>
        </p:nvSpPr>
        <p:spPr>
          <a:xfrm>
            <a:off x="374726" y="1897039"/>
            <a:ext cx="6914700" cy="1621329"/>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Ενότητα 3: Πλαίσιο TINKER - συμπεριληπτική ως προς το φύλο προσέγγιση για τη διδασκαλία και την αξιολόγηση της πληροφορικής</a:t>
            </a:r>
            <a:endParaRPr/>
          </a:p>
        </p:txBody>
      </p:sp>
      <p:sp>
        <p:nvSpPr>
          <p:cNvPr id="143" name="Google Shape;143;g355a695ed3b_0_40"/>
          <p:cNvSpPr txBox="1"/>
          <p:nvPr>
            <p:ph idx="1" type="subTitle"/>
          </p:nvPr>
        </p:nvSpPr>
        <p:spPr>
          <a:xfrm>
            <a:off x="401324" y="3651830"/>
            <a:ext cx="6416335" cy="1323582"/>
          </a:xfrm>
          <a:prstGeom prst="rect">
            <a:avLst/>
          </a:prstGeom>
          <a:noFill/>
          <a:ln>
            <a:noFill/>
          </a:ln>
        </p:spPr>
        <p:txBody>
          <a:bodyPr anchorCtr="0" anchor="ctr" bIns="45700" lIns="91425" spcFirstLastPara="1" rIns="91425" wrap="square" tIns="45700">
            <a:normAutofit lnSpcReduction="20000"/>
          </a:bodyPr>
          <a:lstStyle/>
          <a:p>
            <a:pPr indent="0" lvl="0" marL="0" rtl="0" algn="l">
              <a:lnSpc>
                <a:spcPct val="90000"/>
              </a:lnSpc>
              <a:spcBef>
                <a:spcPts val="0"/>
              </a:spcBef>
              <a:spcAft>
                <a:spcPts val="0"/>
              </a:spcAft>
              <a:buSzPts val="1730"/>
              <a:buNone/>
            </a:pPr>
            <a:r>
              <a:rPr lang="en-US"/>
              <a:t>Υποενότητα 3.1 Χαρακτηριστικά και παραδείγματα πρακτικών χωρίς αποκλεισμούς φύλου στην εκπαίδευση στην πληροφορική</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0"/>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Εργασίες για το σπίτι/ Πρόσθετες εργασίες</a:t>
            </a:r>
            <a:endParaRPr>
              <a:solidFill>
                <a:srgbClr val="FFFFFF"/>
              </a:solidFill>
            </a:endParaRPr>
          </a:p>
        </p:txBody>
      </p:sp>
      <p:sp>
        <p:nvSpPr>
          <p:cNvPr id="269" name="Google Shape;269;p30"/>
          <p:cNvSpPr txBox="1"/>
          <p:nvPr>
            <p:ph idx="2" type="body"/>
          </p:nvPr>
        </p:nvSpPr>
        <p:spPr>
          <a:xfrm>
            <a:off x="97969" y="1458954"/>
            <a:ext cx="11944350" cy="5317404"/>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1" lang="en-US"/>
              <a:t>Παρατήρηση και αναστοχασμός στην τάξη</a:t>
            </a:r>
            <a:r>
              <a:rPr lang="en-US"/>
              <a:t>: </a:t>
            </a:r>
            <a:endParaRPr/>
          </a:p>
          <a:p>
            <a:pPr indent="0" lvl="0" marL="0" rtl="0" algn="l">
              <a:lnSpc>
                <a:spcPct val="90000"/>
              </a:lnSpc>
              <a:spcBef>
                <a:spcPts val="0"/>
              </a:spcBef>
              <a:spcAft>
                <a:spcPts val="0"/>
              </a:spcAft>
              <a:buSzPts val="1800"/>
              <a:buNone/>
            </a:pPr>
            <a:r>
              <a:rPr lang="en-US"/>
              <a:t>Παρατηρήστε ένα από τα δικά σας μαθήματα πληροφορικής που διδάσκετε και κρατήστε σημειώσεις σχετικά με τη συμμετοχή των μαθητών/-τριών, την κατανομή της ανατροφοδότησης και τη χρήση της γλώσσας. Μετά το μάθημα, αναστοχαστείτε μόνοι/-νες σας ή με έναν/μια συνεργάτη/-τιδα σχετικά με τη δυναμική των φύλων στην τάξη. Χρησιμοποιώντας όσα μάθατε σε αυτή τη συνεδρία, φτιάξτε μια λίστα με τις δράσεις που θα μπορούσατε να αναλάβετε για να κάνετε τη διδασκαλία σας πιο συμπεριληπτική.</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SzPts val="1800"/>
              <a:buNone/>
            </a:pPr>
            <a:r>
              <a:rPr b="1" lang="en-US"/>
              <a:t>Ανάπτυξη συμπεριληπτικού σχεδίου μαθήματος</a:t>
            </a:r>
            <a:r>
              <a:rPr lang="en-US"/>
              <a:t>: </a:t>
            </a:r>
            <a:endParaRPr/>
          </a:p>
          <a:p>
            <a:pPr indent="0" lvl="0" marL="0" rtl="0" algn="l">
              <a:lnSpc>
                <a:spcPct val="90000"/>
              </a:lnSpc>
              <a:spcBef>
                <a:spcPts val="0"/>
              </a:spcBef>
              <a:spcAft>
                <a:spcPts val="0"/>
              </a:spcAft>
              <a:buSzPts val="1800"/>
              <a:buNone/>
            </a:pPr>
            <a:r>
              <a:rPr lang="en-US"/>
              <a:t>Σχεδιάστε ένα μίνι σχέδιο μαθήματος (15-20 λεπτά) για ένα θέμα πληροφορικής φροντίζοντας να χρησιμοποιήσετε συμπεριληπτική γλώσσα, ποικίλα παραδείγματα και δίκαιες μεθόδους αξιολόγησης. Προετοιμάστε μια σύντομη εξήγηση του τρόπου με τον οποίο το μάθημα προωθεί τη συμμετοχικότητα.</a:t>
            </a:r>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extLst>
                  <a:ext uri="http://customooxmlschemas.google.com/">
                    <go:slidesCustomData xmlns:go="http://customooxmlschemas.google.com/" textRoundtripDataId="1"/>
                  </a:ext>
                </a:extLst>
              </a:rPr>
              <a:t>Πρόσθετοι πόροι</a:t>
            </a:r>
            <a:endParaRPr>
              <a:solidFill>
                <a:srgbClr val="FFFFFF"/>
              </a:solidFill>
            </a:endParaRPr>
          </a:p>
        </p:txBody>
      </p:sp>
      <p:sp>
        <p:nvSpPr>
          <p:cNvPr id="275" name="Google Shape;275;p23"/>
          <p:cNvSpPr txBox="1"/>
          <p:nvPr>
            <p:ph idx="2" type="body"/>
          </p:nvPr>
        </p:nvSpPr>
        <p:spPr>
          <a:xfrm>
            <a:off x="97971" y="1101110"/>
            <a:ext cx="11944500" cy="5289300"/>
          </a:xfrm>
          <a:prstGeom prst="rect">
            <a:avLst/>
          </a:prstGeom>
          <a:noFill/>
          <a:ln>
            <a:noFill/>
          </a:ln>
        </p:spPr>
        <p:txBody>
          <a:bodyPr anchorCtr="0" anchor="t" bIns="45700" lIns="91425" spcFirstLastPara="1" rIns="91425" wrap="square" tIns="45700">
            <a:noAutofit/>
          </a:bodyPr>
          <a:lstStyle/>
          <a:p>
            <a:pPr indent="-266700" lvl="0" marL="285750" rtl="0" algn="l">
              <a:lnSpc>
                <a:spcPct val="90000"/>
              </a:lnSpc>
              <a:spcBef>
                <a:spcPts val="0"/>
              </a:spcBef>
              <a:spcAft>
                <a:spcPts val="0"/>
              </a:spcAft>
              <a:buClr>
                <a:srgbClr val="2B454E"/>
              </a:buClr>
              <a:buSzPts val="1500"/>
              <a:buFont typeface="Calibri"/>
              <a:buChar char="•"/>
            </a:pPr>
            <a:r>
              <a:rPr lang="en-US" sz="1500">
                <a:solidFill>
                  <a:srgbClr val="1D1D1B"/>
                </a:solidFill>
              </a:rPr>
              <a:t>Dagienė, V., Stupurienė, G., &amp; Vinikienė, L. (2016) ‘Promoting Inclusive Informatics Education Through the Bebras Challenge to All K-12 Students’, </a:t>
            </a:r>
            <a:r>
              <a:rPr i="1" lang="en-US" sz="1500">
                <a:solidFill>
                  <a:srgbClr val="1D1D1B"/>
                </a:solidFill>
              </a:rPr>
              <a:t>Proceedings of the 17th International Conference on Computer Systems and Technologies 2016</a:t>
            </a:r>
            <a:r>
              <a:rPr lang="en-US" sz="1500">
                <a:solidFill>
                  <a:srgbClr val="1D1D1B"/>
                </a:solidFill>
              </a:rPr>
              <a:t>, pp. 407–414. </a:t>
            </a:r>
            <a:r>
              <a:rPr lang="en-US" sz="1500" u="sng">
                <a:solidFill>
                  <a:srgbClr val="16C45B"/>
                </a:solidFill>
                <a:hlinkClick r:id="rId3">
                  <a:extLst>
                    <a:ext uri="{A12FA001-AC4F-418D-AE19-62706E023703}">
                      <ahyp:hlinkClr val="tx"/>
                    </a:ext>
                  </a:extLst>
                </a:hlinkClick>
              </a:rPr>
              <a:t>https://doi.org/10.1145/2983468.2983517</a:t>
            </a:r>
            <a:r>
              <a:rPr lang="en-US" sz="1500">
                <a:solidFill>
                  <a:srgbClr val="2B454E"/>
                </a:solidFill>
              </a:rPr>
              <a:t> </a:t>
            </a:r>
            <a:endParaRPr/>
          </a:p>
          <a:p>
            <a:pPr indent="-171450" lvl="0" marL="285750" rtl="0" algn="l">
              <a:lnSpc>
                <a:spcPct val="90000"/>
              </a:lnSpc>
              <a:spcBef>
                <a:spcPts val="0"/>
              </a:spcBef>
              <a:spcAft>
                <a:spcPts val="0"/>
              </a:spcAft>
              <a:buClr>
                <a:srgbClr val="2B454E"/>
              </a:buClr>
              <a:buSzPts val="1800"/>
              <a:buNone/>
            </a:pPr>
            <a:r>
              <a:t/>
            </a: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Calibri"/>
              <a:buChar char="•"/>
            </a:pPr>
            <a:r>
              <a:rPr lang="en-US" sz="1500">
                <a:solidFill>
                  <a:srgbClr val="1D1D1B"/>
                </a:solidFill>
              </a:rPr>
              <a:t>Evagorou, M., Puig, B., Bayram, D., &amp; Janeckova, H. (2024) ‘Addressing the gender gap in STEM education across educational levels’, </a:t>
            </a:r>
            <a:r>
              <a:rPr i="1" lang="en-US" sz="1500">
                <a:solidFill>
                  <a:srgbClr val="1D1D1B"/>
                </a:solidFill>
              </a:rPr>
              <a:t>Luxembourg: Publications Office of the European Union</a:t>
            </a:r>
            <a:r>
              <a:rPr lang="en-US" sz="1500">
                <a:solidFill>
                  <a:srgbClr val="1D1D1B"/>
                </a:solidFill>
              </a:rPr>
              <a:t>.</a:t>
            </a:r>
            <a:r>
              <a:rPr lang="en-US" sz="1500">
                <a:solidFill>
                  <a:srgbClr val="2B454E"/>
                </a:solidFill>
              </a:rPr>
              <a:t> </a:t>
            </a:r>
            <a:r>
              <a:rPr lang="en-US" sz="1500" u="sng">
                <a:solidFill>
                  <a:srgbClr val="16C45B"/>
                </a:solidFill>
                <a:hlinkClick r:id="rId4">
                  <a:extLst>
                    <a:ext uri="{A12FA001-AC4F-418D-AE19-62706E023703}">
                      <ahyp:hlinkClr val="tx"/>
                    </a:ext>
                  </a:extLst>
                </a:hlinkClick>
              </a:rPr>
              <a:t>https://doi.org/10.2766/260477</a:t>
            </a:r>
            <a:r>
              <a:rPr lang="en-US" sz="1500">
                <a:solidFill>
                  <a:srgbClr val="2B454E"/>
                </a:solidFill>
              </a:rPr>
              <a:t>  </a:t>
            </a:r>
            <a:endParaRPr/>
          </a:p>
          <a:p>
            <a:pPr indent="-171450" lvl="0" marL="285750" rtl="0" algn="l">
              <a:lnSpc>
                <a:spcPct val="90000"/>
              </a:lnSpc>
              <a:spcBef>
                <a:spcPts val="0"/>
              </a:spcBef>
              <a:spcAft>
                <a:spcPts val="0"/>
              </a:spcAft>
              <a:buClr>
                <a:srgbClr val="2B454E"/>
              </a:buClr>
              <a:buSzPts val="1800"/>
              <a:buNone/>
            </a:pPr>
            <a:r>
              <a:t/>
            </a: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Calibri"/>
              <a:buChar char="•"/>
            </a:pPr>
            <a:r>
              <a:rPr lang="en-US" sz="1500">
                <a:solidFill>
                  <a:srgbClr val="1D1D1B"/>
                </a:solidFill>
              </a:rPr>
              <a:t>Koppi, T., Sheard, J., Naghdy, F., Edwards, S. L., &amp; Brookes, W. (2010) ‘Towards a gender inclusive information and communications technology curriculum: A perspective from graduates in the workforce’, </a:t>
            </a:r>
            <a:r>
              <a:rPr i="1" lang="en-US" sz="1500">
                <a:solidFill>
                  <a:srgbClr val="1D1D1B"/>
                </a:solidFill>
              </a:rPr>
              <a:t>Computer Science Education</a:t>
            </a:r>
            <a:r>
              <a:rPr lang="en-US" sz="1500">
                <a:solidFill>
                  <a:srgbClr val="1D1D1B"/>
                </a:solidFill>
              </a:rPr>
              <a:t>, 20(4), pp. 265–282. </a:t>
            </a:r>
            <a:r>
              <a:rPr lang="en-US" sz="1500" u="sng">
                <a:solidFill>
                  <a:srgbClr val="16C45B"/>
                </a:solidFill>
                <a:hlinkClick r:id="rId5">
                  <a:extLst>
                    <a:ext uri="{A12FA001-AC4F-418D-AE19-62706E023703}">
                      <ahyp:hlinkClr val="tx"/>
                    </a:ext>
                  </a:extLst>
                </a:hlinkClick>
              </a:rPr>
              <a:t>https://doi.org/10.1080/08993408.2010.527686</a:t>
            </a:r>
            <a:r>
              <a:rPr lang="en-US" sz="1500">
                <a:solidFill>
                  <a:srgbClr val="2B454E"/>
                </a:solidFill>
              </a:rPr>
              <a:t> </a:t>
            </a:r>
            <a:br>
              <a:rPr lang="en-US" sz="1500">
                <a:solidFill>
                  <a:srgbClr val="2B454E"/>
                </a:solidFill>
              </a:rPr>
            </a:b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Calibri"/>
              <a:buChar char="•"/>
            </a:pPr>
            <a:r>
              <a:rPr lang="en-US" sz="1500">
                <a:solidFill>
                  <a:srgbClr val="000000"/>
                </a:solidFill>
              </a:rPr>
              <a:t>Stonewall (no date) </a:t>
            </a:r>
            <a:r>
              <a:rPr i="1" lang="en-US" sz="1500">
                <a:solidFill>
                  <a:srgbClr val="000000"/>
                </a:solidFill>
              </a:rPr>
              <a:t>List of LGBTQ+ terms</a:t>
            </a:r>
            <a:r>
              <a:rPr lang="en-US" sz="1500">
                <a:solidFill>
                  <a:srgbClr val="000000"/>
                </a:solidFill>
              </a:rPr>
              <a:t>. Διαθέσιμο στο:</a:t>
            </a:r>
            <a:r>
              <a:rPr lang="en-US" sz="1500">
                <a:solidFill>
                  <a:srgbClr val="000000"/>
                </a:solidFill>
                <a:uFill>
                  <a:noFill/>
                </a:uFill>
                <a:hlinkClick r:id="rId6">
                  <a:extLst>
                    <a:ext uri="{A12FA001-AC4F-418D-AE19-62706E023703}">
                      <ahyp:hlinkClr val="tx"/>
                    </a:ext>
                  </a:extLst>
                </a:hlinkClick>
              </a:rPr>
              <a:t> </a:t>
            </a:r>
            <a:r>
              <a:rPr lang="en-US" sz="1500" u="sng">
                <a:solidFill>
                  <a:srgbClr val="16C45B"/>
                </a:solidFill>
                <a:hlinkClick r:id="rId7">
                  <a:extLst>
                    <a:ext uri="{A12FA001-AC4F-418D-AE19-62706E023703}">
                      <ahyp:hlinkClr val="tx"/>
                    </a:ext>
                  </a:extLst>
                </a:hlinkClick>
              </a:rPr>
              <a:t>https://www.stonewall.org.uk/resources/list-lgbtq-terms</a:t>
            </a:r>
            <a:r>
              <a:rPr lang="en-US" sz="1500">
                <a:solidFill>
                  <a:srgbClr val="2B454E"/>
                </a:solidFill>
              </a:rPr>
              <a:t> </a:t>
            </a:r>
            <a:r>
              <a:rPr lang="en-US" sz="1500">
                <a:solidFill>
                  <a:srgbClr val="1D1D1B"/>
                </a:solidFill>
              </a:rPr>
              <a:t>(Πρόσβαση: 30 Απριλίου 2025).</a:t>
            </a:r>
            <a:br>
              <a:rPr lang="en-US" sz="1500">
                <a:solidFill>
                  <a:srgbClr val="2B454E"/>
                </a:solidFill>
              </a:rPr>
            </a:br>
            <a:br>
              <a:rPr lang="en-US" sz="1500">
                <a:solidFill>
                  <a:srgbClr val="2B454E"/>
                </a:solidFill>
              </a:rPr>
            </a:b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Arial"/>
              <a:buChar char="•"/>
            </a:pPr>
            <a:r>
              <a:rPr lang="en-US" sz="1500">
                <a:solidFill>
                  <a:srgbClr val="000000"/>
                </a:solidFill>
              </a:rPr>
              <a:t>UNESCO (2017) </a:t>
            </a:r>
            <a:r>
              <a:rPr i="1" lang="en-US" sz="1500">
                <a:solidFill>
                  <a:srgbClr val="000000"/>
                </a:solidFill>
              </a:rPr>
              <a:t>A guide for ensuring inclusion and equity in education</a:t>
            </a:r>
            <a:r>
              <a:rPr lang="en-US" sz="1500">
                <a:solidFill>
                  <a:srgbClr val="000000"/>
                </a:solidFill>
              </a:rPr>
              <a:t>. Διαθέσιμο στο: </a:t>
            </a:r>
            <a:r>
              <a:rPr lang="en-US" sz="1500" u="sng">
                <a:solidFill>
                  <a:srgbClr val="16C45B"/>
                </a:solidFill>
                <a:hlinkClick r:id="rId8">
                  <a:extLst>
                    <a:ext uri="{A12FA001-AC4F-418D-AE19-62706E023703}">
                      <ahyp:hlinkClr val="tx"/>
                    </a:ext>
                  </a:extLst>
                </a:hlinkClick>
              </a:rPr>
              <a:t>https://unesdoc.unesco.org/ark:/48223/pf0000253479</a:t>
            </a:r>
            <a:r>
              <a:rPr lang="en-US" sz="1500">
                <a:solidFill>
                  <a:srgbClr val="1D1D1B"/>
                </a:solidFill>
              </a:rPr>
              <a:t> (Πρόσβαση: 30 Απριλίου 2025).</a:t>
            </a:r>
            <a:br>
              <a:rPr lang="en-US" sz="1500">
                <a:solidFill>
                  <a:srgbClr val="1D1D1B"/>
                </a:solidFill>
              </a:rPr>
            </a:br>
            <a:endParaRPr sz="1500">
              <a:solidFill>
                <a:srgbClr val="1D1D1B"/>
              </a:solidFill>
            </a:endParaRPr>
          </a:p>
          <a:p>
            <a:pPr indent="-266700" lvl="0" marL="285750" rtl="0" algn="l">
              <a:lnSpc>
                <a:spcPct val="90000"/>
              </a:lnSpc>
              <a:spcBef>
                <a:spcPts val="0"/>
              </a:spcBef>
              <a:spcAft>
                <a:spcPts val="0"/>
              </a:spcAft>
              <a:buClr>
                <a:srgbClr val="2B454E"/>
              </a:buClr>
              <a:buSzPts val="1500"/>
              <a:buFont typeface="Arial"/>
              <a:buChar char="•"/>
            </a:pPr>
            <a:r>
              <a:rPr lang="en-US" sz="1500">
                <a:solidFill>
                  <a:srgbClr val="1D1D1B"/>
                </a:solidFill>
              </a:rPr>
              <a:t>UNESCO (2017) </a:t>
            </a:r>
            <a:r>
              <a:rPr i="1" lang="en-US" sz="1500">
                <a:solidFill>
                  <a:srgbClr val="1D1D1B"/>
                </a:solidFill>
              </a:rPr>
              <a:t>Cracking the code: Girls’ and women’s education in science, technology, engineering and mathematics (STEM)</a:t>
            </a:r>
            <a:r>
              <a:rPr lang="en-US" sz="1500">
                <a:solidFill>
                  <a:srgbClr val="1D1D1B"/>
                </a:solidFill>
              </a:rPr>
              <a:t>. Διαθέσιμο στο: </a:t>
            </a:r>
            <a:r>
              <a:rPr lang="en-US" sz="1500" u="sng">
                <a:solidFill>
                  <a:srgbClr val="16C45B"/>
                </a:solidFill>
                <a:hlinkClick r:id="rId9">
                  <a:extLst>
                    <a:ext uri="{A12FA001-AC4F-418D-AE19-62706E023703}">
                      <ahyp:hlinkClr val="tx"/>
                    </a:ext>
                  </a:extLst>
                </a:hlinkClick>
              </a:rPr>
              <a:t>https://unesdoc.unesco.org/ark:/48223/pf0000253479</a:t>
            </a:r>
            <a:r>
              <a:rPr lang="en-US" sz="1500">
                <a:solidFill>
                  <a:srgbClr val="1D1D1B"/>
                </a:solidFill>
              </a:rPr>
              <a:t> (Πρόσβαση: 30 Απριλίου 2025).</a:t>
            </a:r>
            <a:endParaRPr sz="1500">
              <a:solidFill>
                <a:srgbClr val="2B454E"/>
              </a:solidFill>
            </a:endParaRPr>
          </a:p>
          <a:p>
            <a:pPr indent="0" lvl="0" marL="19050" rtl="0" algn="l">
              <a:lnSpc>
                <a:spcPct val="90000"/>
              </a:lnSpc>
              <a:spcBef>
                <a:spcPts val="0"/>
              </a:spcBef>
              <a:spcAft>
                <a:spcPts val="0"/>
              </a:spcAft>
              <a:buSzPts val="1500"/>
              <a:buNone/>
            </a:pPr>
            <a:r>
              <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grpSp>
        <p:nvGrpSpPr>
          <p:cNvPr id="280" name="Google Shape;280;g35774b28f35_0_57"/>
          <p:cNvGrpSpPr/>
          <p:nvPr/>
        </p:nvGrpSpPr>
        <p:grpSpPr>
          <a:xfrm>
            <a:off x="2179811" y="4729766"/>
            <a:ext cx="7832078" cy="1110328"/>
            <a:chOff x="2179603" y="4888792"/>
            <a:chExt cx="7798544" cy="1110328"/>
          </a:xfrm>
        </p:grpSpPr>
        <p:pic>
          <p:nvPicPr>
            <p:cNvPr id="281" name="Google Shape;281;g35774b28f35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2" name="Google Shape;282;g35774b28f35_0_57"/>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283" name="Google Shape;283;g35774b28f35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84" name="Google Shape;284;g35774b28f35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85" name="Google Shape;285;g35774b28f35_0_57"/>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86" name="Google Shape;286;g35774b28f35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87" name="Google Shape;287;g35774b28f35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88" name="Google Shape;288;g35774b28f35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89" name="Google Shape;289;g35774b28f35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0" name="Google Shape;290;g35774b28f35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1" name="Google Shape;291;g35774b28f35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92" name="Google Shape;292;g35774b28f35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93" name="Google Shape;293;g35774b28f35_0_57"/>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34d60cfd5f6_0_3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Περιεχόμενα</a:t>
            </a:r>
            <a:endParaRPr/>
          </a:p>
        </p:txBody>
      </p:sp>
      <p:sp>
        <p:nvSpPr>
          <p:cNvPr id="150" name="Google Shape;150;g34d60cfd5f6_0_37"/>
          <p:cNvSpPr txBox="1"/>
          <p:nvPr>
            <p:ph idx="1" type="body"/>
          </p:nvPr>
        </p:nvSpPr>
        <p:spPr>
          <a:xfrm>
            <a:off x="97973" y="815360"/>
            <a:ext cx="58724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1800"/>
              <a:t>Διαφάνεια 1 - Τίτλος Πακέτου Εργασίας</a:t>
            </a:r>
            <a:endParaRPr sz="1800"/>
          </a:p>
          <a:p>
            <a:pPr indent="-330200" lvl="0" marL="571500" rtl="0" algn="l">
              <a:lnSpc>
                <a:spcPct val="90000"/>
              </a:lnSpc>
              <a:spcBef>
                <a:spcPts val="1000"/>
              </a:spcBef>
              <a:spcAft>
                <a:spcPts val="0"/>
              </a:spcAft>
              <a:buSzPts val="2000"/>
              <a:buChar char="•"/>
            </a:pPr>
            <a:r>
              <a:rPr lang="en-US" sz="1800"/>
              <a:t>Διαφάνεια 2 - Τίτλος ενότητας</a:t>
            </a:r>
            <a:endParaRPr sz="1800"/>
          </a:p>
          <a:p>
            <a:pPr indent="-330200" lvl="0" marL="571500" rtl="0" algn="l">
              <a:lnSpc>
                <a:spcPct val="90000"/>
              </a:lnSpc>
              <a:spcBef>
                <a:spcPts val="1000"/>
              </a:spcBef>
              <a:spcAft>
                <a:spcPts val="0"/>
              </a:spcAft>
              <a:buSzPts val="2000"/>
              <a:buChar char="•"/>
            </a:pPr>
            <a:r>
              <a:rPr lang="en-US" sz="1800"/>
              <a:t>Διαφάνεια 3 - Περιεχόμενα</a:t>
            </a:r>
            <a:endParaRPr sz="1800"/>
          </a:p>
          <a:p>
            <a:pPr indent="-330200" lvl="0" marL="571500" rtl="0" algn="l">
              <a:lnSpc>
                <a:spcPct val="90000"/>
              </a:lnSpc>
              <a:spcBef>
                <a:spcPts val="1000"/>
              </a:spcBef>
              <a:spcAft>
                <a:spcPts val="0"/>
              </a:spcAft>
              <a:buSzPts val="2000"/>
              <a:buChar char="•"/>
            </a:pPr>
            <a:r>
              <a:rPr lang="en-US" sz="1800"/>
              <a:t>Διαφάνεια 4 - Μαθησιακά αποτελέσματα </a:t>
            </a:r>
            <a:endParaRPr sz="1800"/>
          </a:p>
          <a:p>
            <a:pPr indent="-330200" lvl="0" marL="571500" rtl="0" algn="l">
              <a:lnSpc>
                <a:spcPct val="90000"/>
              </a:lnSpc>
              <a:spcBef>
                <a:spcPts val="1000"/>
              </a:spcBef>
              <a:spcAft>
                <a:spcPts val="0"/>
              </a:spcAft>
              <a:buSzPts val="2000"/>
              <a:buChar char="•"/>
            </a:pPr>
            <a:r>
              <a:rPr lang="en-US" sz="1800"/>
              <a:t>Διαφάνεια 5 - Εισαγωγή</a:t>
            </a:r>
            <a:endParaRPr sz="1800"/>
          </a:p>
          <a:p>
            <a:pPr indent="-330200" lvl="0" marL="571500" rtl="0" algn="l">
              <a:lnSpc>
                <a:spcPct val="90000"/>
              </a:lnSpc>
              <a:spcBef>
                <a:spcPts val="1000"/>
              </a:spcBef>
              <a:spcAft>
                <a:spcPts val="0"/>
              </a:spcAft>
              <a:buSzPts val="2000"/>
              <a:buChar char="•"/>
            </a:pPr>
            <a:r>
              <a:rPr lang="en-US" sz="1800"/>
              <a:t>Διαφάνεια 6 - Βασικοί κανόνες συζήτησης</a:t>
            </a:r>
            <a:endParaRPr sz="1800"/>
          </a:p>
          <a:p>
            <a:pPr indent="-330200" lvl="0" marL="571500" rtl="0" algn="l">
              <a:lnSpc>
                <a:spcPct val="90000"/>
              </a:lnSpc>
              <a:spcBef>
                <a:spcPts val="1000"/>
              </a:spcBef>
              <a:spcAft>
                <a:spcPts val="0"/>
              </a:spcAft>
              <a:buSzPts val="2000"/>
              <a:buChar char="•"/>
            </a:pPr>
            <a:r>
              <a:rPr lang="en-US" sz="1800"/>
              <a:t>Διαφάνεια 7 - Προθέρμανση: Φύλο και Πληροφορική</a:t>
            </a:r>
            <a:endParaRPr sz="1800"/>
          </a:p>
          <a:p>
            <a:pPr indent="-330200" lvl="0" marL="571500" rtl="0" algn="l">
              <a:lnSpc>
                <a:spcPct val="90000"/>
              </a:lnSpc>
              <a:spcBef>
                <a:spcPts val="1000"/>
              </a:spcBef>
              <a:spcAft>
                <a:spcPts val="0"/>
              </a:spcAft>
              <a:buSzPts val="2000"/>
              <a:buChar char="•"/>
            </a:pPr>
            <a:r>
              <a:rPr lang="en-US" sz="1800"/>
              <a:t>Διαφάνεια 8 - Ανισότητες των φύλων στην εκπαίδευση στην πληροφορική και στην εκπαίδευση STEM</a:t>
            </a:r>
            <a:endParaRPr sz="1800"/>
          </a:p>
          <a:p>
            <a:pPr indent="-330200" lvl="0" marL="571500" rtl="0" algn="l">
              <a:lnSpc>
                <a:spcPct val="90000"/>
              </a:lnSpc>
              <a:spcBef>
                <a:spcPts val="1000"/>
              </a:spcBef>
              <a:spcAft>
                <a:spcPts val="0"/>
              </a:spcAft>
              <a:buSzPts val="2000"/>
              <a:buChar char="•"/>
            </a:pPr>
            <a:r>
              <a:rPr lang="en-US" sz="1800"/>
              <a:t>Διαφάνειες 9 &amp; 10 - Κατανόηση της ανισότητας των φύλων στην πληροφορική</a:t>
            </a:r>
            <a:endParaRPr sz="1800"/>
          </a:p>
          <a:p>
            <a:pPr indent="-330200" lvl="0" marL="571500" rtl="0" algn="l">
              <a:lnSpc>
                <a:spcPct val="90000"/>
              </a:lnSpc>
              <a:spcBef>
                <a:spcPts val="1000"/>
              </a:spcBef>
              <a:spcAft>
                <a:spcPts val="0"/>
              </a:spcAft>
              <a:buSzPts val="2000"/>
              <a:buChar char="•"/>
            </a:pPr>
            <a:r>
              <a:rPr lang="en-US" sz="1800"/>
              <a:t>Διαφάνειες 11 - Αντιμετώπιση των δικών μας προκαταλήψεων σχετικά με το φύλο</a:t>
            </a:r>
            <a:endParaRPr sz="1800"/>
          </a:p>
          <a:p>
            <a:pPr indent="-330200" lvl="0" marL="571500" rtl="0" algn="l">
              <a:lnSpc>
                <a:spcPct val="90000"/>
              </a:lnSpc>
              <a:spcBef>
                <a:spcPts val="1000"/>
              </a:spcBef>
              <a:spcAft>
                <a:spcPts val="0"/>
              </a:spcAft>
              <a:buSzPts val="2000"/>
              <a:buChar char="•"/>
            </a:pPr>
            <a:r>
              <a:rPr lang="en-US" sz="1800"/>
              <a:t>Διαφάνεια 12-13 - Γλώσσα, πόροι και αξιολογήσεις χωρίς αποκλεισμούς φύλου</a:t>
            </a:r>
            <a:endParaRPr/>
          </a:p>
          <a:p>
            <a:pPr indent="-330200" lvl="0" marL="571500" rtl="0" algn="l">
              <a:lnSpc>
                <a:spcPct val="90000"/>
              </a:lnSpc>
              <a:spcBef>
                <a:spcPts val="1000"/>
              </a:spcBef>
              <a:spcAft>
                <a:spcPts val="0"/>
              </a:spcAft>
              <a:buSzPts val="2000"/>
              <a:buChar char="•"/>
            </a:pPr>
            <a:r>
              <a:rPr lang="en-US" sz="1800"/>
              <a:t>Διαφάνεια 14 - Κανονικοποίηση της αποτυχίας και ενθάρρυνση της επιμονής</a:t>
            </a:r>
            <a:endParaRPr sz="1800"/>
          </a:p>
        </p:txBody>
      </p:sp>
      <p:sp>
        <p:nvSpPr>
          <p:cNvPr id="151" name="Google Shape;151;g34d60cfd5f6_0_37"/>
          <p:cNvSpPr txBox="1"/>
          <p:nvPr>
            <p:ph idx="1" type="body"/>
          </p:nvPr>
        </p:nvSpPr>
        <p:spPr>
          <a:xfrm>
            <a:off x="5970373" y="891375"/>
            <a:ext cx="61434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1800"/>
              <a:t>Διαφάνεια 15 - Πέρα από την τάξη: Ενθάρρυνση της ενασχόλησης με την πληροφορική</a:t>
            </a:r>
            <a:endParaRPr sz="1800"/>
          </a:p>
          <a:p>
            <a:pPr indent="-330200" lvl="0" marL="571500" rtl="0" algn="l">
              <a:lnSpc>
                <a:spcPct val="90000"/>
              </a:lnSpc>
              <a:spcBef>
                <a:spcPts val="1000"/>
              </a:spcBef>
              <a:spcAft>
                <a:spcPts val="0"/>
              </a:spcAft>
              <a:buSzPts val="2000"/>
              <a:buChar char="•"/>
            </a:pPr>
            <a:r>
              <a:rPr lang="en-US" sz="1800"/>
              <a:t>Διαφάνεια 16 - Παιδαγωγικές στρατηγικές: βιωματική μάθηση, tinkering και προσεγγίσεις με βάση το παιχνίδι </a:t>
            </a:r>
            <a:endParaRPr sz="1800"/>
          </a:p>
          <a:p>
            <a:pPr indent="-330200" lvl="0" marL="571500" rtl="0" algn="l">
              <a:lnSpc>
                <a:spcPct val="90000"/>
              </a:lnSpc>
              <a:spcBef>
                <a:spcPts val="1000"/>
              </a:spcBef>
              <a:spcAft>
                <a:spcPts val="0"/>
              </a:spcAft>
              <a:buSzPts val="2000"/>
              <a:buChar char="•"/>
            </a:pPr>
            <a:r>
              <a:rPr lang="en-US" sz="1800"/>
              <a:t>Διαφάνεια 17 - Αντιμετώπιση των διακρίσεων λόγω φύλου στην τάξη</a:t>
            </a:r>
            <a:endParaRPr sz="1800"/>
          </a:p>
          <a:p>
            <a:pPr indent="-330200" lvl="0" marL="571500" rtl="0" algn="l">
              <a:lnSpc>
                <a:spcPct val="90000"/>
              </a:lnSpc>
              <a:spcBef>
                <a:spcPts val="1000"/>
              </a:spcBef>
              <a:spcAft>
                <a:spcPts val="0"/>
              </a:spcAft>
              <a:buSzPts val="2000"/>
              <a:buChar char="•"/>
            </a:pPr>
            <a:r>
              <a:rPr lang="en-US" sz="1800"/>
              <a:t>Διαφάνεια 18 - Ανακεφαλαίωση: 8 στοιχεία της συμπερίληψης των φύλων</a:t>
            </a:r>
            <a:endParaRPr sz="1800"/>
          </a:p>
          <a:p>
            <a:pPr indent="-330200" lvl="0" marL="571500" rtl="0" algn="l">
              <a:lnSpc>
                <a:spcPct val="90000"/>
              </a:lnSpc>
              <a:spcBef>
                <a:spcPts val="1000"/>
              </a:spcBef>
              <a:spcAft>
                <a:spcPts val="0"/>
              </a:spcAft>
              <a:buSzPts val="2000"/>
              <a:buChar char="•"/>
            </a:pPr>
            <a:r>
              <a:rPr lang="en-US" sz="1800"/>
              <a:t>Διαφάνεια 19 - Αναστοχασμός και συμπέρασμα</a:t>
            </a:r>
            <a:endParaRPr sz="1800"/>
          </a:p>
          <a:p>
            <a:pPr indent="-330200" lvl="0" marL="571500" rtl="0" algn="l">
              <a:lnSpc>
                <a:spcPct val="90000"/>
              </a:lnSpc>
              <a:spcBef>
                <a:spcPts val="1000"/>
              </a:spcBef>
              <a:spcAft>
                <a:spcPts val="0"/>
              </a:spcAft>
              <a:buSzPts val="2000"/>
              <a:buChar char="•"/>
            </a:pPr>
            <a:r>
              <a:rPr lang="en-US" sz="1800"/>
              <a:t>Διαφάνεια 20 - Εργασίες για το σπίτι/ Πρόσθετες εργασίες</a:t>
            </a:r>
            <a:endParaRPr/>
          </a:p>
          <a:p>
            <a:pPr indent="-330200" lvl="0" marL="571500" rtl="0" algn="l">
              <a:lnSpc>
                <a:spcPct val="90000"/>
              </a:lnSpc>
              <a:spcBef>
                <a:spcPts val="1000"/>
              </a:spcBef>
              <a:spcAft>
                <a:spcPts val="0"/>
              </a:spcAft>
              <a:buSzPts val="2000"/>
              <a:buChar char="•"/>
            </a:pPr>
            <a:r>
              <a:rPr lang="en-US" sz="1800"/>
              <a:t>Διαφάνεια 21 - Πρόσθετοι πόροι</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34d60cfd5f6_0_4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157" name="Google Shape;157;g34d60cfd5f6_0_4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Στο τέλος αυτής της ενότητας, οι εκπαιδευτικοί θα είναι σε θέση:</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Να προσδιορίζουν και να εφαρμόζουν τα χαρακτηριστικά των εργασιών που είναι συμπεριληπτικές ως προς το φύλο, ειδικά στην πληροφορική της κατώτερης δευτεροβάθμιας εκπαίδευσης, και να εξηγούν πώς τα χαρακτηριστικά αυτά μπορούν να μειώσουν τις προκαταλήψεις λόγω φύλου και να ενθαρρύνουν την ισότιμη συμμετοχή.</a:t>
            </a:r>
            <a:endParaRPr/>
          </a:p>
          <a:p>
            <a:pPr indent="0" lvl="0" marL="45720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Να εφαρμόζουν στρατηγικές για την προώθηση της συμπερίληψης όλων των φύλων στις διδακτικές πρακτικές της Πληροφορικής λαμβάνοντας υπόψη τις βέλτιστες πρακτικές από την έρευνα και τις μελέτες περίπτωσης στην τάξη.</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&amp; περιεχόμενο μαθήματος</a:t>
            </a:r>
            <a:endParaRPr b="1" sz="2800">
              <a:solidFill>
                <a:srgbClr val="FFFFFF"/>
              </a:solidFill>
            </a:endParaRPr>
          </a:p>
        </p:txBody>
      </p:sp>
      <p:sp>
        <p:nvSpPr>
          <p:cNvPr id="163" name="Google Shape;163;p25"/>
          <p:cNvSpPr txBox="1"/>
          <p:nvPr>
            <p:ph idx="2" type="body"/>
          </p:nvPr>
        </p:nvSpPr>
        <p:spPr>
          <a:xfrm>
            <a:off x="97975" y="1061275"/>
            <a:ext cx="11944500" cy="5463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800"/>
              <a:buNone/>
            </a:pPr>
            <a:r>
              <a:rPr lang="en-US">
                <a:solidFill>
                  <a:srgbClr val="1D1D1B"/>
                </a:solidFill>
              </a:rPr>
              <a:t>Σε αυτό το μάθημα, οι εκπαιδευόμενοι/-νες:</a:t>
            </a:r>
            <a:endParaRPr>
              <a:solidFill>
                <a:srgbClr val="1D1D1B"/>
              </a:solidFill>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Θα αναγνωρίσουν τη σημασία της διδασκαλίας και της αξιολόγησης της Πληροφορικής χωρίς αποκλεισμούς φύλου.</a:t>
            </a:r>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Θα αναστοχαστούν κριτικά σχετικά με τις ασυνείδητες προκαταλήψεις λόγω φύλου. </a:t>
            </a:r>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Θα χρησιμοποιήσουν συμπεριληπτική γλώσσα και σχετικά παραδείγματα για να δημιουργήσουν ένα φιλόξενο και ισότιμο περιβάλλον μάθησης</a:t>
            </a:r>
            <a:endParaRPr/>
          </a:p>
          <a:p>
            <a:pPr indent="-298450" lvl="0" marL="457200" rtl="0" algn="l">
              <a:lnSpc>
                <a:spcPct val="115000"/>
              </a:lnSpc>
              <a:spcBef>
                <a:spcPts val="0"/>
              </a:spcBef>
              <a:spcAft>
                <a:spcPts val="0"/>
              </a:spcAft>
              <a:buClr>
                <a:srgbClr val="000000"/>
              </a:buClr>
              <a:buSzPts val="1100"/>
              <a:buChar char="●"/>
            </a:pPr>
            <a:r>
              <a:rPr lang="en-US">
                <a:solidFill>
                  <a:srgbClr val="1D1D1B"/>
                </a:solidFill>
              </a:rPr>
              <a:t>Θα τροποποιήσουν τις μεθόδους αξιολόγησης για να διασφαλίσουν ότι είναι δίκαιες και υποστηρικτικές για όλους/-λες τους/τις μαθητές/-τριες.</a:t>
            </a:r>
            <a:endParaRPr/>
          </a:p>
          <a:p>
            <a:pPr indent="-298450" lvl="0" marL="457200" rtl="0" algn="l">
              <a:lnSpc>
                <a:spcPct val="115000"/>
              </a:lnSpc>
              <a:spcBef>
                <a:spcPts val="0"/>
              </a:spcBef>
              <a:spcAft>
                <a:spcPts val="0"/>
              </a:spcAft>
              <a:buClr>
                <a:srgbClr val="000000"/>
              </a:buClr>
              <a:buSzPts val="1100"/>
              <a:buChar char="●"/>
            </a:pPr>
            <a:r>
              <a:rPr lang="en-US">
                <a:solidFill>
                  <a:srgbClr val="1D1D1B"/>
                </a:solidFill>
              </a:rPr>
              <a:t>Θα εφαρμόσουν πρακτικές στρατηγικές στην τάξη που προωθούν ενεργά τη συμπερίληψη και ενθαρρύνουν τη συμμετοχή των κοριτσιών και των μειονοτήτων λόγω φύλου.</a:t>
            </a:r>
            <a:endParaRPr/>
          </a:p>
          <a:p>
            <a:pPr indent="0" lvl="0" marL="0" rtl="0" algn="l">
              <a:lnSpc>
                <a:spcPct val="90000"/>
              </a:lnSpc>
              <a:spcBef>
                <a:spcPts val="120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lang="en-US"/>
              <a:t>Δραστηριότητες</a:t>
            </a:r>
            <a:endParaRPr/>
          </a:p>
          <a:p>
            <a:pPr indent="0" lvl="0" marL="0" rtl="0" algn="l">
              <a:lnSpc>
                <a:spcPct val="90000"/>
              </a:lnSpc>
              <a:spcBef>
                <a:spcPts val="0"/>
              </a:spcBef>
              <a:spcAft>
                <a:spcPts val="0"/>
              </a:spcAft>
              <a:buClr>
                <a:schemeClr val="accent4"/>
              </a:buClr>
              <a:buSzPts val="1800"/>
              <a:buNone/>
            </a:pPr>
            <a:r>
              <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Διερεύνηση της προκατάληψης λόγω φύλου στην πληροφορική</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Γλώσσα χωρίς αποκλεισμούς φύλου στις τάξεις πληροφορικής</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Στρατηγικές διδασκαλίας χωρίς αποκλεισμούς φύλου</a:t>
            </a:r>
            <a:endParaRPr/>
          </a:p>
          <a:p>
            <a:pPr indent="-342900" lvl="0" marL="800100" rtl="0" algn="l">
              <a:lnSpc>
                <a:spcPct val="90000"/>
              </a:lnSpc>
              <a:spcBef>
                <a:spcPts val="0"/>
              </a:spcBef>
              <a:spcAft>
                <a:spcPts val="0"/>
              </a:spcAft>
              <a:buSzPts val="1800"/>
              <a:buFont typeface="Arial"/>
              <a:buAutoNum type="arabicPeriod"/>
            </a:pPr>
            <a:r>
              <a:rPr lang="en-US"/>
              <a:t> Δημιουργία ενός συμπεριληπτικού περιβάλλοντος στην τάξη</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349a1326777_0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Βασικοί κανόνες συζήτησης</a:t>
            </a:r>
            <a:endParaRPr b="1" sz="2800">
              <a:solidFill>
                <a:srgbClr val="FFFFFF"/>
              </a:solidFill>
            </a:endParaRPr>
          </a:p>
        </p:txBody>
      </p:sp>
      <p:pic>
        <p:nvPicPr>
          <p:cNvPr id="169" name="Google Shape;169;g349a1326777_0_21"/>
          <p:cNvPicPr preferRelativeResize="0"/>
          <p:nvPr/>
        </p:nvPicPr>
        <p:blipFill rotWithShape="1">
          <a:blip r:embed="rId3">
            <a:alphaModFix/>
          </a:blip>
          <a:srcRect b="0" l="0" r="0" t="0"/>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Προθέρμανση: Φύλο και Πληροφορική</a:t>
            </a:r>
            <a:endParaRPr>
              <a:solidFill>
                <a:srgbClr val="FFFFFF"/>
              </a:solidFill>
            </a:endParaRPr>
          </a:p>
        </p:txBody>
      </p:sp>
      <p:sp>
        <p:nvSpPr>
          <p:cNvPr id="175" name="Google Shape;175;p26"/>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Αποτελεί πρόβλημα η συμπερίληψη των φύλων στην πληροφορική στο σχολείο σας;</a:t>
            </a:r>
            <a:br>
              <a:rPr lang="en-US" sz="2500"/>
            </a:br>
            <a:endParaRPr sz="2500"/>
          </a:p>
          <a:p>
            <a:pPr indent="-387350" lvl="0" marL="457200" rtl="0" algn="l">
              <a:lnSpc>
                <a:spcPct val="90000"/>
              </a:lnSpc>
              <a:spcBef>
                <a:spcPts val="0"/>
              </a:spcBef>
              <a:spcAft>
                <a:spcPts val="0"/>
              </a:spcAft>
              <a:buSzPts val="2500"/>
              <a:buChar char="●"/>
            </a:pPr>
            <a:r>
              <a:rPr lang="en-US" sz="2500"/>
              <a:t>Σύμφωνα με την πείρα σας, τα αγόρια ασχολούνται περισσότερο με την Πληροφορική σε υψηλότερο επίπεδο σε σχέση με τα κορίτσια και τις μειονότητες φύλου; Γιατί;</a:t>
            </a:r>
            <a:br>
              <a:rPr lang="en-US" sz="2500"/>
            </a:br>
            <a:endParaRPr sz="2500"/>
          </a:p>
          <a:p>
            <a:pPr indent="-387350" lvl="0" marL="457200" rtl="0" algn="l">
              <a:lnSpc>
                <a:spcPct val="90000"/>
              </a:lnSpc>
              <a:spcBef>
                <a:spcPts val="0"/>
              </a:spcBef>
              <a:spcAft>
                <a:spcPts val="0"/>
              </a:spcAft>
              <a:buSzPts val="2500"/>
              <a:buChar char="●"/>
            </a:pPr>
            <a:r>
              <a:rPr lang="en-US" sz="2500"/>
              <a:t>Πιστεύετε ότι η εκπροσώπηση των φύλων στην πληροφορική είναι ένα σημαντικό ζήτημα;</a:t>
            </a:r>
            <a:endParaRPr sz="2500"/>
          </a:p>
        </p:txBody>
      </p:sp>
      <p:sp>
        <p:nvSpPr>
          <p:cNvPr id="176" name="Google Shape;176;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rtl="0" algn="just">
              <a:lnSpc>
                <a:spcPct val="90000"/>
              </a:lnSpc>
              <a:spcBef>
                <a:spcPts val="1000"/>
              </a:spcBef>
              <a:spcAft>
                <a:spcPts val="0"/>
              </a:spcAft>
              <a:buSzPts val="2400"/>
              <a:buNone/>
            </a:pPr>
            <a:r>
              <a:rPr lang="en-US"/>
              <a:t>Δραστηριότητα 1: Διερεύνηση της προκατάληψης λόγω φύλου στην πληροφορική</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345e120be2b_0_2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Ανισότητες των φύλων στην εκπαίδευση στην πληροφορική και στην εκπαίδευση STEM</a:t>
            </a:r>
            <a:endParaRPr>
              <a:solidFill>
                <a:srgbClr val="FFFFFF"/>
              </a:solidFill>
            </a:endParaRPr>
          </a:p>
        </p:txBody>
      </p:sp>
      <p:sp>
        <p:nvSpPr>
          <p:cNvPr id="182" name="Google Shape;182;g345e120be2b_0_20"/>
          <p:cNvSpPr txBox="1"/>
          <p:nvPr>
            <p:ph idx="2" type="body"/>
          </p:nvPr>
        </p:nvSpPr>
        <p:spPr>
          <a:xfrm>
            <a:off x="433374" y="1415974"/>
            <a:ext cx="5748025" cy="5156175"/>
          </a:xfrm>
          <a:prstGeom prst="rect">
            <a:avLst/>
          </a:prstGeom>
          <a:noFill/>
          <a:ln>
            <a:noFill/>
          </a:ln>
        </p:spPr>
        <p:txBody>
          <a:bodyPr anchorCtr="0" anchor="t" bIns="45700" lIns="91425" spcFirstLastPara="1" rIns="91425" wrap="square" tIns="45700">
            <a:noAutofit/>
          </a:bodyPr>
          <a:lstStyle/>
          <a:p>
            <a:pPr indent="-342900" lvl="0" marL="457200" rtl="0" algn="l">
              <a:lnSpc>
                <a:spcPct val="107916"/>
              </a:lnSpc>
              <a:spcBef>
                <a:spcPts val="0"/>
              </a:spcBef>
              <a:spcAft>
                <a:spcPts val="0"/>
              </a:spcAft>
              <a:buClr>
                <a:srgbClr val="151515"/>
              </a:buClr>
              <a:buSzPts val="1800"/>
              <a:buFont typeface="Calibri"/>
              <a:buChar char="●"/>
            </a:pPr>
            <a:r>
              <a:rPr lang="en-US">
                <a:solidFill>
                  <a:srgbClr val="151515"/>
                </a:solidFill>
              </a:rPr>
              <a:t>Οι γυναίκες αντιπροσωπεύουν μόλις 1 στους 3 αποφοίτους STEM </a:t>
            </a:r>
            <a:r>
              <a:rPr lang="en-US">
                <a:solidFill>
                  <a:srgbClr val="1D1D1B"/>
                </a:solidFill>
              </a:rPr>
              <a:t>(</a:t>
            </a:r>
            <a:r>
              <a:rPr lang="en-US" u="sng">
                <a:solidFill>
                  <a:srgbClr val="2ED16F"/>
                </a:solidFill>
                <a:hlinkClick r:id="rId3">
                  <a:extLst>
                    <a:ext uri="{A12FA001-AC4F-418D-AE19-62706E023703}">
                      <ahyp:hlinkClr val="tx"/>
                    </a:ext>
                  </a:extLst>
                </a:hlinkClick>
              </a:rPr>
              <a:t>Eurostat, 2022</a:t>
            </a:r>
            <a:r>
              <a:rPr lang="en-US">
                <a:solidFill>
                  <a:srgbClr val="1D1D1B"/>
                </a:solidFill>
              </a:rPr>
              <a:t>) </a:t>
            </a:r>
            <a:r>
              <a:rPr lang="en-US">
                <a:solidFill>
                  <a:srgbClr val="151515"/>
                </a:solidFill>
              </a:rPr>
              <a:t>και 1 στους 5 ειδικούς πληροφορικής (</a:t>
            </a:r>
            <a:r>
              <a:rPr lang="en-US" u="sng">
                <a:solidFill>
                  <a:srgbClr val="2ED16F"/>
                </a:solidFill>
                <a:hlinkClick r:id="rId4">
                  <a:extLst>
                    <a:ext uri="{A12FA001-AC4F-418D-AE19-62706E023703}">
                      <ahyp:hlinkClr val="tx"/>
                    </a:ext>
                  </a:extLst>
                </a:hlinkClick>
              </a:rPr>
              <a:t>Digital Decade Progress Report, 2024</a:t>
            </a:r>
            <a:r>
              <a:rPr lang="en-US">
                <a:solidFill>
                  <a:srgbClr val="1D1D1B"/>
                </a:solidFill>
              </a:rPr>
              <a:t>)</a:t>
            </a:r>
            <a:r>
              <a:rPr lang="en-US">
                <a:solidFill>
                  <a:srgbClr val="151515"/>
                </a:solidFill>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Το ενδιαφέρον για την επιστήμη των υπολογιστών και την πληροφορική είναι ιδιαίτερα χαμηλό μεταξύ των κοριτσιών και των μη δυαδικών (non-binary) μαθητών/-tri;vn (</a:t>
            </a:r>
            <a:r>
              <a:rPr lang="en-US" u="sng">
                <a:solidFill>
                  <a:schemeClr val="hlink"/>
                </a:solidFill>
                <a:highlight>
                  <a:srgbClr val="FFFFFF"/>
                </a:highlight>
                <a:hlinkClick r:id="rId5"/>
              </a:rPr>
              <a:t>Ren, 2022)</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Σε μικρότερες ηλικίες, τα κορίτσια τείνουν να υπερέχουν έναντι των αγοριών στην πληροφορική. Ωστόσο, τα κορίτσια τείνουν να χάνουν το ενδιαφέρον τους για τα μαθήματα STEM καθώς μεγαλώνουν </a:t>
            </a:r>
            <a:r>
              <a:rPr lang="en-US">
                <a:solidFill>
                  <a:srgbClr val="1D1D1B"/>
                </a:solidFill>
              </a:rPr>
              <a:t>(</a:t>
            </a:r>
            <a:r>
              <a:rPr lang="en-US" u="sng">
                <a:solidFill>
                  <a:srgbClr val="2ED16F"/>
                </a:solidFill>
                <a:hlinkClick r:id="rId6">
                  <a:extLst>
                    <a:ext uri="{A12FA001-AC4F-418D-AE19-62706E023703}">
                      <ahyp:hlinkClr val="tx"/>
                    </a:ext>
                  </a:extLst>
                </a:hlinkClick>
              </a:rPr>
              <a:t>SheFigures, 2021</a:t>
            </a:r>
            <a:r>
              <a:rPr lang="en-US">
                <a:solidFill>
                  <a:srgbClr val="1D1D1B"/>
                </a:solidFill>
              </a:rPr>
              <a:t>)</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Η αρχή της δευτεροβάθμιας εκπαίδευσης (11-12 ετών) είναι μια κρίσιμη περίοδος κατά την οποία το ενδιαφέρον των κοριτσιών για την πληροφορική μειώνεται (</a:t>
            </a:r>
            <a:r>
              <a:rPr lang="en-US" u="sng">
                <a:solidFill>
                  <a:srgbClr val="16C45B"/>
                </a:solidFill>
                <a:highlight>
                  <a:srgbClr val="FFFFFF"/>
                </a:highlight>
                <a:hlinkClick r:id="rId7">
                  <a:extLst>
                    <a:ext uri="{A12FA001-AC4F-418D-AE19-62706E023703}">
                      <ahyp:hlinkClr val="tx"/>
                    </a:ext>
                  </a:extLst>
                </a:hlinkClick>
              </a:rPr>
              <a:t>De Wit et al., 2023</a:t>
            </a:r>
            <a:r>
              <a:rPr lang="en-US">
                <a:solidFill>
                  <a:srgbClr val="151515"/>
                </a:solidFill>
                <a:highlight>
                  <a:srgbClr val="FFFFFF"/>
                </a:highlight>
                <a:latin typeface="Arial"/>
                <a:ea typeface="Arial"/>
                <a:cs typeface="Arial"/>
                <a:sym typeface="Arial"/>
              </a:rPr>
              <a:t>·</a:t>
            </a:r>
            <a:r>
              <a:rPr lang="en-US">
                <a:solidFill>
                  <a:srgbClr val="151515"/>
                </a:solidFill>
                <a:highlight>
                  <a:srgbClr val="FFFFFF"/>
                </a:highlight>
              </a:rPr>
              <a:t> </a:t>
            </a:r>
            <a:r>
              <a:rPr lang="en-US" u="sng">
                <a:solidFill>
                  <a:srgbClr val="16C45B"/>
                </a:solidFill>
                <a:highlight>
                  <a:srgbClr val="FFFFFF"/>
                </a:highlight>
                <a:hlinkClick r:id="rId8">
                  <a:extLst>
                    <a:ext uri="{A12FA001-AC4F-418D-AE19-62706E023703}">
                      <ahyp:hlinkClr val="tx"/>
                    </a:ext>
                  </a:extLst>
                </a:hlinkClick>
              </a:rPr>
              <a:t>Happe et al., 2021</a:t>
            </a:r>
            <a:r>
              <a:rPr lang="en-US">
                <a:solidFill>
                  <a:srgbClr val="151515"/>
                </a:solidFill>
                <a:highlight>
                  <a:srgbClr val="FFFFFF"/>
                </a:highlight>
              </a:rPr>
              <a:t>).</a:t>
            </a:r>
            <a:endParaRPr>
              <a:solidFill>
                <a:srgbClr val="151515"/>
              </a:solidFill>
              <a:highlight>
                <a:srgbClr val="FFFFFF"/>
              </a:highlight>
            </a:endParaRPr>
          </a:p>
        </p:txBody>
      </p:sp>
      <p:pic>
        <p:nvPicPr>
          <p:cNvPr id="183" name="Google Shape;183;g345e120be2b_0_20" title="10287296.jpg"/>
          <p:cNvPicPr preferRelativeResize="0"/>
          <p:nvPr/>
        </p:nvPicPr>
        <p:blipFill rotWithShape="1">
          <a:blip r:embed="rId9">
            <a:alphaModFix/>
          </a:blip>
          <a:srcRect b="0" l="0" r="0" t="0"/>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34baa110314_1_25"/>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Κατανόηση της ανισότητας των φύλων στην εκπαίδευση στην πληροφορική</a:t>
            </a:r>
            <a:endParaRPr>
              <a:solidFill>
                <a:srgbClr val="FFFFFF"/>
              </a:solidFill>
            </a:endParaRPr>
          </a:p>
        </p:txBody>
      </p:sp>
      <p:sp>
        <p:nvSpPr>
          <p:cNvPr id="190" name="Google Shape;190;g34baa110314_1_25"/>
          <p:cNvSpPr/>
          <p:nvPr/>
        </p:nvSpPr>
        <p:spPr>
          <a:xfrm>
            <a:off x="3178675" y="992900"/>
            <a:ext cx="5783100" cy="5783100"/>
          </a:xfrm>
          <a:prstGeom prst="ellipse">
            <a:avLst/>
          </a:prstGeom>
          <a:solidFill>
            <a:srgbClr val="CAF9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g34baa110314_1_25"/>
          <p:cNvSpPr/>
          <p:nvPr/>
        </p:nvSpPr>
        <p:spPr>
          <a:xfrm>
            <a:off x="4111675" y="1922550"/>
            <a:ext cx="3917100" cy="3917400"/>
          </a:xfrm>
          <a:prstGeom prst="ellipse">
            <a:avLst/>
          </a:prstGeom>
          <a:solidFill>
            <a:srgbClr val="61ED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g34baa110314_1_25"/>
          <p:cNvSpPr/>
          <p:nvPr/>
        </p:nvSpPr>
        <p:spPr>
          <a:xfrm>
            <a:off x="5178900" y="2967350"/>
            <a:ext cx="1834200" cy="1834200"/>
          </a:xfrm>
          <a:prstGeom prst="ellipse">
            <a:avLst/>
          </a:prstGeom>
          <a:solidFill>
            <a:srgbClr val="2ED16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34baa110314_1_25"/>
          <p:cNvSpPr txBox="1"/>
          <p:nvPr/>
        </p:nvSpPr>
        <p:spPr>
          <a:xfrm>
            <a:off x="8225100" y="1344300"/>
            <a:ext cx="22287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chemeClr val="accent6"/>
                </a:solidFill>
                <a:latin typeface="Calibri"/>
                <a:ea typeface="Calibri"/>
                <a:cs typeface="Calibri"/>
                <a:sym typeface="Calibri"/>
              </a:rPr>
              <a:t>Κοινωνικό επίπεδο</a:t>
            </a:r>
            <a:endParaRPr b="1" i="0" sz="3000" u="none" cap="none" strike="noStrike">
              <a:solidFill>
                <a:schemeClr val="accent6"/>
              </a:solidFill>
              <a:latin typeface="Calibri"/>
              <a:ea typeface="Calibri"/>
              <a:cs typeface="Calibri"/>
              <a:sym typeface="Calibri"/>
            </a:endParaRPr>
          </a:p>
        </p:txBody>
      </p:sp>
      <p:sp>
        <p:nvSpPr>
          <p:cNvPr id="194" name="Google Shape;194;g34baa110314_1_25"/>
          <p:cNvSpPr txBox="1"/>
          <p:nvPr/>
        </p:nvSpPr>
        <p:spPr>
          <a:xfrm>
            <a:off x="4242600" y="5767100"/>
            <a:ext cx="37068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16C45B"/>
                </a:solidFill>
                <a:latin typeface="Calibri"/>
                <a:ea typeface="Calibri"/>
                <a:cs typeface="Calibri"/>
                <a:sym typeface="Calibri"/>
              </a:rPr>
              <a:t>Επίπεδο ολόκληρου σχολείου</a:t>
            </a:r>
            <a:endParaRPr b="1" i="0" sz="2500" u="none" cap="none" strike="noStrike">
              <a:solidFill>
                <a:srgbClr val="16C45B"/>
              </a:solidFill>
              <a:latin typeface="Calibri"/>
              <a:ea typeface="Calibri"/>
              <a:cs typeface="Calibri"/>
              <a:sym typeface="Calibri"/>
            </a:endParaRPr>
          </a:p>
        </p:txBody>
      </p:sp>
      <p:sp>
        <p:nvSpPr>
          <p:cNvPr id="195" name="Google Shape;195;g34baa110314_1_25"/>
          <p:cNvSpPr txBox="1"/>
          <p:nvPr/>
        </p:nvSpPr>
        <p:spPr>
          <a:xfrm>
            <a:off x="4824300" y="2143950"/>
            <a:ext cx="25434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1900" u="none" cap="none" strike="noStrike">
                <a:solidFill>
                  <a:srgbClr val="F2F2F2"/>
                </a:solidFill>
                <a:latin typeface="Calibri"/>
                <a:ea typeface="Calibri"/>
                <a:cs typeface="Calibri"/>
                <a:sym typeface="Calibri"/>
              </a:rPr>
              <a:t>Αλληλεπιδράσεις μαθητών/-τριών-εκπαιδευτικών</a:t>
            </a:r>
            <a:endParaRPr b="1" i="0" sz="1900" u="none" cap="none" strike="noStrike">
              <a:solidFill>
                <a:srgbClr val="F2F2F2"/>
              </a:solidFill>
              <a:latin typeface="Calibri"/>
              <a:ea typeface="Calibri"/>
              <a:cs typeface="Calibri"/>
              <a:sym typeface="Calibri"/>
            </a:endParaRPr>
          </a:p>
        </p:txBody>
      </p:sp>
      <p:sp>
        <p:nvSpPr>
          <p:cNvPr id="196" name="Google Shape;196;g34baa110314_1_25"/>
          <p:cNvSpPr txBox="1"/>
          <p:nvPr/>
        </p:nvSpPr>
        <p:spPr>
          <a:xfrm>
            <a:off x="5372275" y="3429000"/>
            <a:ext cx="1548300" cy="90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en-US" sz="1800" u="none" cap="none" strike="noStrike">
                <a:solidFill>
                  <a:srgbClr val="F3F3F3"/>
                </a:solidFill>
                <a:latin typeface="Calibri"/>
                <a:ea typeface="Calibri"/>
                <a:cs typeface="Calibri"/>
                <a:sym typeface="Calibri"/>
              </a:rPr>
              <a:t>Δυναμική των συνομηλίκων στην τάξη</a:t>
            </a:r>
            <a:endParaRPr b="1" i="0" sz="1800" u="none" cap="none" strike="noStrike">
              <a:solidFill>
                <a:srgbClr val="F3F3F3"/>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