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51" r:id="rId5"/>
    <p:sldMasterId id="2147483654"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Lst>
  <p:sldSz cy="6858000" cx="12192000"/>
  <p:notesSz cx="6858000" cy="9144000"/>
  <p:embeddedFontLst>
    <p:embeddedFont>
      <p:font typeface="Roboto"/>
      <p:regular r:id="rId42"/>
      <p:bold r:id="rId43"/>
      <p:italic r:id="rId44"/>
      <p:boldItalic r:id="rId45"/>
    </p:embeddedFont>
    <p:embeddedFont>
      <p:font typeface="Open Sans"/>
      <p:regular r:id="rId46"/>
      <p:bold r:id="rId47"/>
      <p:italic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0" roundtripDataSignature="AMtx7mjp+iCa721xThX82JgqyOdv7ZDDO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2BFFCBD-8BD0-43F1-8C73-F5B4AF39A9F2}">
  <a:tblStyle styleId="{A2BFFCBD-8BD0-43F1-8C73-F5B4AF39A9F2}"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EF521D69-22FD-4661-9417-015871A347F4}"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font" Target="fonts/Roboto-regular.fntdata"/><Relationship Id="rId41" Type="http://schemas.openxmlformats.org/officeDocument/2006/relationships/slide" Target="slides/slide34.xml"/><Relationship Id="rId44" Type="http://schemas.openxmlformats.org/officeDocument/2006/relationships/font" Target="fonts/Roboto-italic.fntdata"/><Relationship Id="rId43" Type="http://schemas.openxmlformats.org/officeDocument/2006/relationships/font" Target="fonts/Roboto-bold.fntdata"/><Relationship Id="rId46" Type="http://schemas.openxmlformats.org/officeDocument/2006/relationships/font" Target="fonts/OpenSans-regular.fntdata"/><Relationship Id="rId45" Type="http://schemas.openxmlformats.org/officeDocument/2006/relationships/font" Target="fonts/Roboto-boldItalic.fntdata"/><Relationship Id="rId1" Type="http://schemas.openxmlformats.org/officeDocument/2006/relationships/theme" Target="theme/theme4.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48" Type="http://schemas.openxmlformats.org/officeDocument/2006/relationships/font" Target="fonts/OpenSans-italic.fntdata"/><Relationship Id="rId47" Type="http://schemas.openxmlformats.org/officeDocument/2006/relationships/font" Target="fonts/OpenSans-bold.fntdata"/><Relationship Id="rId49" Type="http://schemas.openxmlformats.org/officeDocument/2006/relationships/font" Target="fonts/OpenSans-boldItalic.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0" Type="http://customschemas.google.com/relationships/presentationmetadata" Target="meta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42fdc50bc8_0_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 name="Google Shape;152;g342fdc50bc8_0_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Είναι εύκολο να σκεφτούμε την αναστοχαστική σκέψη ως μια γρήγορη ανασκόπηση του «πώς πήγε το μάθημα», αλλά για να οδηγήσει πραγματικά στην επαγγελματική ανάπτυξη, πρέπει να ακολουθεί μερικές βασικές αρχές:</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100">
                <a:latin typeface="Arial"/>
                <a:ea typeface="Arial"/>
                <a:cs typeface="Arial"/>
                <a:sym typeface="Arial"/>
              </a:rPr>
              <a:t>Σκόπιμη. </a:t>
            </a:r>
            <a:r>
              <a:rPr lang="en-US" sz="1100">
                <a:latin typeface="Arial"/>
                <a:ea typeface="Arial"/>
                <a:cs typeface="Arial"/>
                <a:sym typeface="Arial"/>
              </a:rPr>
              <a:t>Η αυτοαξιολόγηση πρέπει να ξεκινά με έναν</a:t>
            </a:r>
            <a:r>
              <a:rPr b="1" lang="en-US" sz="1100">
                <a:latin typeface="Arial"/>
                <a:ea typeface="Arial"/>
                <a:cs typeface="Arial"/>
                <a:sym typeface="Arial"/>
              </a:rPr>
              <a:t> σκοπό. </a:t>
            </a:r>
            <a:r>
              <a:rPr lang="en-US" sz="1100">
                <a:latin typeface="Arial"/>
                <a:ea typeface="Arial"/>
                <a:cs typeface="Arial"/>
                <a:sym typeface="Arial"/>
              </a:rPr>
              <a:t>Αντί να ρωτάμε απλώς</a:t>
            </a:r>
            <a:r>
              <a:rPr i="1" lang="en-US" sz="1100">
                <a:latin typeface="Arial"/>
                <a:ea typeface="Arial"/>
                <a:cs typeface="Arial"/>
                <a:sym typeface="Arial"/>
              </a:rPr>
              <a:t> «Μου άρεσε το πώς πήγε;»,</a:t>
            </a:r>
            <a:r>
              <a:rPr lang="en-US" sz="1100">
                <a:latin typeface="Arial"/>
                <a:ea typeface="Arial"/>
                <a:cs typeface="Arial"/>
                <a:sym typeface="Arial"/>
              </a:rPr>
              <a:t> μια πιο ισχυρή ερώτηση είναι:</a:t>
            </a:r>
            <a:r>
              <a:rPr i="1" lang="en-US" sz="1100">
                <a:latin typeface="Arial"/>
                <a:ea typeface="Arial"/>
                <a:cs typeface="Arial"/>
                <a:sym typeface="Arial"/>
              </a:rPr>
              <a:t> «Πέτυχα τους μαθησιακούς μου στόχους; Πέτυχαν οι μαθητές.μαθήτριες αυτό που είχα σχεδιάσει;» </a:t>
            </a:r>
            <a:r>
              <a:rPr lang="en-US" sz="1100">
                <a:latin typeface="Arial"/>
                <a:ea typeface="Arial"/>
                <a:cs typeface="Arial"/>
                <a:sym typeface="Arial"/>
              </a:rPr>
              <a:t>Αυτή η μετατόπιση από την αναστοχαστική σκέψη που </a:t>
            </a:r>
            <a:r>
              <a:rPr b="1" lang="en-US" sz="1100">
                <a:latin typeface="Arial"/>
                <a:ea typeface="Arial"/>
                <a:cs typeface="Arial"/>
                <a:sym typeface="Arial"/>
              </a:rPr>
              <a:t>βασίζεται στα συναισθήματα</a:t>
            </a:r>
            <a:r>
              <a:rPr lang="en-US" sz="1100">
                <a:latin typeface="Arial"/>
                <a:ea typeface="Arial"/>
                <a:cs typeface="Arial"/>
                <a:sym typeface="Arial"/>
              </a:rPr>
              <a:t> σε εκείνη που </a:t>
            </a:r>
            <a:r>
              <a:rPr b="1" lang="en-US" sz="1100">
                <a:latin typeface="Arial"/>
                <a:ea typeface="Arial"/>
                <a:cs typeface="Arial"/>
                <a:sym typeface="Arial"/>
              </a:rPr>
              <a:t>βασίζεται στους στόχους</a:t>
            </a:r>
            <a:r>
              <a:rPr lang="en-US" sz="1100">
                <a:latin typeface="Arial"/>
                <a:ea typeface="Arial"/>
                <a:cs typeface="Arial"/>
                <a:sym typeface="Arial"/>
              </a:rPr>
              <a:t> καθιστά την αυτοαξιολόγηση πιο αποτελεσματική..</a:t>
            </a:r>
            <a:r>
              <a:rPr i="1" lang="en-US" sz="1100">
                <a:latin typeface="Arial"/>
                <a:ea typeface="Arial"/>
                <a:cs typeface="Arial"/>
                <a:sym typeface="Arial"/>
              </a:rPr>
              <a:t>  </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100">
                <a:latin typeface="Arial"/>
                <a:ea typeface="Arial"/>
                <a:cs typeface="Arial"/>
                <a:sym typeface="Arial"/>
              </a:rPr>
              <a:t>Δομημένη. </a:t>
            </a:r>
            <a:r>
              <a:rPr lang="en-US" sz="1100">
                <a:latin typeface="Arial"/>
                <a:ea typeface="Arial"/>
                <a:cs typeface="Arial"/>
                <a:sym typeface="Arial"/>
              </a:rPr>
              <a:t>Η δομή έχει σημασία. Χρησιμοποιήστε εργαλεία όπως ρουμπρίκες, καθοδηγούμενες ερωτήσεις αναστοχασμού ή αρχεία μαθημάτων. Χωρίς δομή, η αναστοχαστική σκέψη μπορεί να είναι ασαφής και επαναλαμβανόμενη. Τα δομημένα εργαλεία παρέχουν </a:t>
            </a:r>
            <a:r>
              <a:rPr b="1" lang="en-US" sz="1100">
                <a:latin typeface="Arial"/>
                <a:ea typeface="Arial"/>
                <a:cs typeface="Arial"/>
                <a:sym typeface="Arial"/>
              </a:rPr>
              <a:t>μια σαφή οπτική </a:t>
            </a:r>
            <a:r>
              <a:rPr lang="en-US" sz="1100">
                <a:latin typeface="Arial"/>
                <a:ea typeface="Arial"/>
                <a:cs typeface="Arial"/>
                <a:sym typeface="Arial"/>
              </a:rPr>
              <a:t>για την αξιολόγηση διαφορετικών πτυχών της διδασκαλίας σας, από την παράδοση του περιεχομένου έως την ενσωμάτωση όλων των μαθητών/μαθητριών.</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100">
                <a:latin typeface="Arial"/>
                <a:ea typeface="Arial"/>
                <a:cs typeface="Arial"/>
                <a:sym typeface="Arial"/>
              </a:rPr>
              <a:t>Συνεχής. </a:t>
            </a:r>
            <a:r>
              <a:rPr lang="en-US" sz="1100">
                <a:latin typeface="Arial"/>
                <a:ea typeface="Arial"/>
                <a:cs typeface="Arial"/>
                <a:sym typeface="Arial"/>
              </a:rPr>
              <a:t>Η αυτοαξιολόγηση πρέπει να αποτελεί</a:t>
            </a:r>
            <a:r>
              <a:rPr b="1" lang="en-US" sz="1100">
                <a:latin typeface="Arial"/>
                <a:ea typeface="Arial"/>
                <a:cs typeface="Arial"/>
                <a:sym typeface="Arial"/>
              </a:rPr>
              <a:t> τακτικό μέρος της διδακτικής σας ρουτίνας, </a:t>
            </a:r>
            <a:r>
              <a:rPr lang="en-US" sz="1100">
                <a:latin typeface="Arial"/>
                <a:ea typeface="Arial"/>
                <a:cs typeface="Arial"/>
                <a:sym typeface="Arial"/>
              </a:rPr>
              <a:t>όχι μόνο κάτι που κάνετε μετά από ένα δύσκολο μάθημα ή κατά τη διάρκεια των ετήσιων αξιολογήσεων. Ακριβώς όπως οι μαθητές/μαθήτριες μαθαίνουν καλύτερα με τακτική ανατροφοδότηση, το ίδιο ισχύει και για εμάς. Σας βοηθά να παρακολουθείτε την πρόοδό σας με την πάροδο του χρόνου και να αναγνωρίζετε την πραγματική βελτίωση.</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100">
                <a:latin typeface="Arial"/>
                <a:ea typeface="Arial"/>
                <a:cs typeface="Arial"/>
                <a:sym typeface="Arial"/>
              </a:rPr>
              <a:t>Εποικοδομητική. </a:t>
            </a:r>
            <a:r>
              <a:rPr lang="en-US" sz="1100">
                <a:latin typeface="Arial"/>
                <a:ea typeface="Arial"/>
                <a:cs typeface="Arial"/>
                <a:sym typeface="Arial"/>
              </a:rPr>
              <a:t>Δεν πρόκειται για αυτοκριτική ή για την επιδίωξη της τελειότητας. Ο στόχος είναι να προσδιορίσετε τα επόμενα βήματα — να αναρωτηθείτε: «Τι μπορώ να δοκιμάσω διαφορετικά την επόμενη φορά;» Η νοοτροπία εδώ είναι η</a:t>
            </a:r>
            <a:r>
              <a:rPr b="1" lang="en-US" sz="1100">
                <a:latin typeface="Arial"/>
                <a:ea typeface="Arial"/>
                <a:cs typeface="Arial"/>
                <a:sym typeface="Arial"/>
              </a:rPr>
              <a:t> ανάπτυξη, </a:t>
            </a:r>
            <a:r>
              <a:rPr lang="en-US" sz="1100">
                <a:latin typeface="Arial"/>
                <a:ea typeface="Arial"/>
                <a:cs typeface="Arial"/>
                <a:sym typeface="Arial"/>
              </a:rPr>
              <a:t>όχι το «να το κάνετε σωστά».</a:t>
            </a:r>
            <a:endParaRPr sz="1100">
              <a:latin typeface="Arial"/>
              <a:ea typeface="Arial"/>
              <a:cs typeface="Arial"/>
              <a:sym typeface="Arial"/>
            </a:endParaRPr>
          </a:p>
          <a:p>
            <a:pPr indent="0" lvl="0" marL="0" rtl="0" algn="l">
              <a:lnSpc>
                <a:spcPct val="115000"/>
              </a:lnSpc>
              <a:spcBef>
                <a:spcPts val="1400"/>
              </a:spcBef>
              <a:spcAft>
                <a:spcPts val="400"/>
              </a:spcAft>
              <a:buClr>
                <a:schemeClr val="dk1"/>
              </a:buClr>
              <a:buSzPts val="1100"/>
              <a:buFont typeface="Arial"/>
              <a:buNone/>
            </a:pPr>
            <a:r>
              <a:rPr b="1" lang="en-US" sz="1100">
                <a:latin typeface="Arial"/>
                <a:ea typeface="Arial"/>
                <a:cs typeface="Arial"/>
                <a:sym typeface="Arial"/>
              </a:rPr>
              <a:t>Συμπεριληπτική. </a:t>
            </a:r>
            <a:r>
              <a:rPr lang="en-US" sz="1100">
                <a:latin typeface="Arial"/>
                <a:ea typeface="Arial"/>
                <a:cs typeface="Arial"/>
                <a:sym typeface="Arial"/>
              </a:rPr>
              <a:t>Η αυτοαξιολόγηση πρέπει να περιλαμβάνει </a:t>
            </a:r>
            <a:r>
              <a:rPr b="1" lang="en-US" sz="1100">
                <a:latin typeface="Arial"/>
                <a:ea typeface="Arial"/>
                <a:cs typeface="Arial"/>
                <a:sym typeface="Arial"/>
              </a:rPr>
              <a:t>περισσότερα από τη δική σας άποψη. </a:t>
            </a:r>
            <a:r>
              <a:rPr lang="en-US" sz="1100">
                <a:latin typeface="Arial"/>
                <a:ea typeface="Arial"/>
                <a:cs typeface="Arial"/>
                <a:sym typeface="Arial"/>
              </a:rPr>
              <a:t>Σκεφτείτε τι βιώνουν οι μαθητές/μαθήτριες σας. Εξετάστε την ανατροφοδότησή τους. Ζητήστε από έναν συνάδελφο να παρατηρήσει ή να ανταλλάξει σκέψεις. Αυτό δημιουργεί μια κουλτούρα στην τάξη και στο σχολείο όπου η αναστοχαστική σκέψη και η αναθεώρηση είναι μέρος της </a:t>
            </a:r>
            <a:r>
              <a:rPr b="1" lang="en-US" sz="1100">
                <a:latin typeface="Arial"/>
                <a:ea typeface="Arial"/>
                <a:cs typeface="Arial"/>
                <a:sym typeface="Arial"/>
              </a:rPr>
              <a:t>μάθησης — για όλους.</a:t>
            </a:r>
            <a:endParaRPr sz="1100">
              <a:latin typeface="Arial"/>
              <a:ea typeface="Arial"/>
              <a:cs typeface="Arial"/>
              <a:sym typeface="Arial"/>
            </a:endParaRPr>
          </a:p>
        </p:txBody>
      </p:sp>
      <p:sp>
        <p:nvSpPr>
          <p:cNvPr id="153" name="Google Shape;153;g342fdc50bc8_0_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42fdc50bc8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g342fdc50bc8_0_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0"/>
              </a:spcAft>
              <a:buClr>
                <a:schemeClr val="dk1"/>
              </a:buClr>
              <a:buSzPts val="1100"/>
              <a:buFont typeface="Arial"/>
              <a:buNone/>
            </a:pPr>
            <a:r>
              <a:rPr lang="en-US" sz="1300">
                <a:latin typeface="Arial"/>
                <a:ea typeface="Arial"/>
                <a:cs typeface="Arial"/>
                <a:sym typeface="Arial"/>
              </a:rPr>
              <a:t>Τέλος, εδώ είναι το βασικό μέρος αυτού του μαθήματος: τα εργαλεία και ο τρόπος χρήσης τους.</a:t>
            </a:r>
            <a:endParaRPr sz="13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Ρουμπρίκες αυτοαξιολόγησης. </a:t>
            </a:r>
            <a:r>
              <a:rPr lang="en-US" sz="1100">
                <a:latin typeface="Arial"/>
                <a:ea typeface="Arial"/>
                <a:cs typeface="Arial"/>
                <a:sym typeface="Arial"/>
              </a:rPr>
              <a:t>Οι ρουμπρίκες δίνουν δομή στον προβληματισμό μας. Αντί για αόριστες σκέψεις όπως </a:t>
            </a:r>
            <a:r>
              <a:rPr i="1" lang="en-US" sz="1100">
                <a:latin typeface="Arial"/>
                <a:ea typeface="Arial"/>
                <a:cs typeface="Arial"/>
                <a:sym typeface="Arial"/>
              </a:rPr>
              <a:t>"αυτό το μάθημα ήταν εντάξει", </a:t>
            </a:r>
            <a:r>
              <a:rPr lang="en-US" sz="1100">
                <a:latin typeface="Arial"/>
                <a:ea typeface="Arial"/>
                <a:cs typeface="Arial"/>
                <a:sym typeface="Arial"/>
              </a:rPr>
              <a:t>μια ρουμπρίκα μας επιτρέπει να </a:t>
            </a:r>
            <a:r>
              <a:rPr b="1" lang="en-US" sz="1100">
                <a:latin typeface="Arial"/>
                <a:ea typeface="Arial"/>
                <a:cs typeface="Arial"/>
                <a:sym typeface="Arial"/>
              </a:rPr>
              <a:t>βαθμολογήσουμε ή να αξιολογήσουμε </a:t>
            </a:r>
            <a:r>
              <a:rPr lang="en-US" sz="1100">
                <a:latin typeface="Arial"/>
                <a:ea typeface="Arial"/>
                <a:cs typeface="Arial"/>
                <a:sym typeface="Arial"/>
              </a:rPr>
              <a:t>βασικούς τομείς όπως η εμπλοκή των μαθητών/μαθητριών, η σαφήνεια ή η συμμετοχικότητα - συχνά με βάση πλαίσια όπως το TINKER. Σας βοηθούν να μετρήσετε την ανάπτυξη με την πάροδο του χρόνου και να θέσετε συγκεκριμένους στόχους.</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Ημερολόγια αναστοχασμού. </a:t>
            </a:r>
            <a:r>
              <a:rPr lang="en-US" sz="1100">
                <a:latin typeface="Arial"/>
                <a:ea typeface="Arial"/>
                <a:cs typeface="Arial"/>
                <a:sym typeface="Arial"/>
              </a:rPr>
              <a:t>Η τήρηση ημερολογίου δεν χρειάζεται να είναι μακροσκελής - ακόμη και 5 λεπτά μετά από ένα μάθημα μπορούν να βοηθήσουν. Μπορείτε να γράψετε τι πήγε καλά, τι σας εξέπληξε, τι θα κάνατε διαφορετικά την επόμενη φορά. Είναι ένας πολύ καλός τρόπος για να </a:t>
            </a:r>
            <a:r>
              <a:rPr b="1" lang="en-US" sz="1100">
                <a:latin typeface="Arial"/>
                <a:ea typeface="Arial"/>
                <a:cs typeface="Arial"/>
                <a:sym typeface="Arial"/>
              </a:rPr>
              <a:t>παρακολουθείτε τα μοτίβα</a:t>
            </a:r>
            <a:r>
              <a:rPr lang="en-US" sz="1100">
                <a:latin typeface="Arial"/>
                <a:ea typeface="Arial"/>
                <a:cs typeface="Arial"/>
                <a:sym typeface="Arial"/>
              </a:rPr>
              <a:t>, ειδικά όταν τα αξιολογείτε σε εβδομαδιαία ή μηνιαία βάση.</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Εγγραφή και αναπαραγωγή βίντεο. </a:t>
            </a:r>
            <a:r>
              <a:rPr lang="en-US" sz="1100">
                <a:latin typeface="Arial"/>
                <a:ea typeface="Arial"/>
                <a:cs typeface="Arial"/>
                <a:sym typeface="Arial"/>
              </a:rPr>
              <a:t>Αυτό μπορεί να σας φανεί άβολο στην αρχή - αλλά είναι ένα από τα πιο ισχυρά εργαλεία αυτοαξιολόγησης. Βλέποντας τον εαυτό σας να διδάσκει σας δίνει </a:t>
            </a:r>
            <a:r>
              <a:rPr b="1" lang="en-US" sz="1100">
                <a:latin typeface="Arial"/>
                <a:ea typeface="Arial"/>
                <a:cs typeface="Arial"/>
                <a:sym typeface="Arial"/>
              </a:rPr>
              <a:t>νέα προοπτική </a:t>
            </a:r>
            <a:r>
              <a:rPr lang="en-US" sz="1100">
                <a:latin typeface="Arial"/>
                <a:ea typeface="Arial"/>
                <a:cs typeface="Arial"/>
                <a:sym typeface="Arial"/>
              </a:rPr>
              <a:t>για το πώς μιλάτε, πώς κινείστε, πώς εμπλέκετε τους/τις μαθητές/μαθήτριες και πώς διαχειρίζεστε την τάξη. Θα παρατηρήσετε πράγματα που δεν είχατε προσέξει εκείνη τη στιγμή.</a:t>
            </a:r>
            <a:endParaRPr sz="1100">
              <a:latin typeface="Arial"/>
              <a:ea typeface="Arial"/>
              <a:cs typeface="Arial"/>
              <a:sym typeface="Arial"/>
            </a:endParaRPr>
          </a:p>
          <a:p>
            <a:pPr indent="0" lvl="0" marL="0" rtl="0" algn="l">
              <a:lnSpc>
                <a:spcPct val="100000"/>
              </a:lnSpc>
              <a:spcBef>
                <a:spcPts val="400"/>
              </a:spcBef>
              <a:spcAft>
                <a:spcPts val="0"/>
              </a:spcAft>
              <a:buSzPts val="1400"/>
              <a:buNone/>
            </a:pPr>
            <a:r>
              <a:rPr lang="en-US" sz="1100">
                <a:latin typeface="Arial"/>
                <a:ea typeface="Arial"/>
                <a:cs typeface="Arial"/>
                <a:sym typeface="Arial"/>
              </a:rPr>
              <a:t>Αν και υπάρχουν και άλλα εργαλεία για την αξιολόγηση των διδακτικών πρακτικών, σε αυτό το μάθημα θα επικεντρωθούμε σε εκείνα που οι εκπαιδευτικοί μπορούν να χρησιμοποιήσουν μόνοι τους - χωρίς να χρειάζονται τη βοήθεια των μαθητών/μαθητριών ή των συναδέλφων εκπαιδευτικών.</a:t>
            </a:r>
            <a:endParaRPr sz="1100"/>
          </a:p>
        </p:txBody>
      </p:sp>
      <p:sp>
        <p:nvSpPr>
          <p:cNvPr id="161" name="Google Shape;161;g342fdc50bc8_0_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47aa63ff27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g347aa63ff27_0_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Τα κριτήρια αξιολόγησης είναι δομημένες κατευθυντήριες γραμμές που χρησιμοποιούνται για την αξιολόγηση της αποτελεσματικότητας των διδακτικών πρακτικών, των μεθοδολογιών και των μαθησιακών αποτελεσμάτων. Χρησιμεύουν ως σημεία αναφοράς για τη μέτρηση της επίτευξης των εκπαιδευτικών στόχων, της ποιότητας των διδακτικών μεθόδων και της συμμετοχικότητας των διδακτικών προσεγγίσεων, διασφαλίζοντας την ικανοποίηση των διαφορετικών αναγκών των μαθητών/μαθητριών. Η σημασία τους έγκειται στην προώθηση της αντικειμενικότητας και της συνέπειας στις αξιολογήσεις, βοηθώντας τους/τις εκπαιδευτικούς να εντοπίσουν τα δυνατά σημεία και τους τομείς που χρήζουν βελτίωσης και προωθώντας ένα περιβάλλον μάθησης χωρίς αποκλεισμούς. Με την εφαρμογή σαφών κριτηρίων αξιολόγησης, οι εκπαιδευτικοί μπορούν να βελτιώσουν την ποιότητα της εκπαίδευσης και να διασφαλίσουν ότι όλοι/όλες οι μαθητές/μαθήτριες λαμβάνουν ισότιμες ευκαιρίες μάθησης.</a:t>
            </a:r>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70" name="Google Shape;170;g347aa63ff27_0_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611fa2a277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g3611fa2a277_0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Ας αφιερώσουμε λίγο χρόνο για να εξετάσουμε τις βασικές διαφορές μεταξύ των λιστών ελέγχου και των ρουμπρικών, δύο κοινών εργαλείων που χρησιμοποιούνται στην αξιολόγηση και αποτίμηση.</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Ξεκινώντας από τον </a:t>
            </a:r>
            <a:r>
              <a:rPr b="1" lang="en-US" sz="1100">
                <a:latin typeface="Arial"/>
                <a:ea typeface="Arial"/>
                <a:cs typeface="Arial"/>
                <a:sym typeface="Arial"/>
              </a:rPr>
              <a:t>σκοπό</a:t>
            </a:r>
            <a:r>
              <a:rPr lang="en-US" sz="1100">
                <a:latin typeface="Arial"/>
                <a:ea typeface="Arial"/>
                <a:cs typeface="Arial"/>
                <a:sym typeface="Arial"/>
              </a:rPr>
              <a:t> — μια </a:t>
            </a:r>
            <a:r>
              <a:rPr b="1" lang="en-US" sz="1100">
                <a:latin typeface="Arial"/>
                <a:ea typeface="Arial"/>
                <a:cs typeface="Arial"/>
                <a:sym typeface="Arial"/>
              </a:rPr>
              <a:t>λίστα ελέγχου</a:t>
            </a:r>
            <a:r>
              <a:rPr lang="en-US" sz="1100">
                <a:latin typeface="Arial"/>
                <a:ea typeface="Arial"/>
                <a:cs typeface="Arial"/>
                <a:sym typeface="Arial"/>
              </a:rPr>
              <a:t> χρησιμοποιείται κυρίως για να βεβαιωθείτε ότι έχουν ολοκληρωθεί συγκεκριμένες εργασίες ή κριτήρια. Σκεφτείτε την ως ένα απλό εργαλείο «ναι ή όχι». Αντίθετα, μια </a:t>
            </a:r>
            <a:r>
              <a:rPr b="1" lang="en-US" sz="1100">
                <a:latin typeface="Arial"/>
                <a:ea typeface="Arial"/>
                <a:cs typeface="Arial"/>
                <a:sym typeface="Arial"/>
              </a:rPr>
              <a:t>ρουμπρίκα</a:t>
            </a:r>
            <a:r>
              <a:rPr lang="en-US" sz="1100">
                <a:latin typeface="Arial"/>
                <a:ea typeface="Arial"/>
                <a:cs typeface="Arial"/>
                <a:sym typeface="Arial"/>
              </a:rPr>
              <a:t> χρησιμοποιείται για την αξιολόγηση της </a:t>
            </a:r>
            <a:r>
              <a:rPr b="1" lang="en-US" sz="1100">
                <a:latin typeface="Arial"/>
                <a:ea typeface="Arial"/>
                <a:cs typeface="Arial"/>
                <a:sym typeface="Arial"/>
              </a:rPr>
              <a:t>ποιότητας</a:t>
            </a:r>
            <a:r>
              <a:rPr lang="en-US" sz="1100">
                <a:latin typeface="Arial"/>
                <a:ea typeface="Arial"/>
                <a:cs typeface="Arial"/>
                <a:sym typeface="Arial"/>
              </a:rPr>
              <a:t> της εργασίας. Βοηθά στην αξιολόγηση του πόσο καλά έγινε κάτι, όχι μόνο του αν έγινε.</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Στη συνέχεια είναι η </a:t>
            </a:r>
            <a:r>
              <a:rPr b="1" lang="en-US" sz="1100">
                <a:latin typeface="Arial"/>
                <a:ea typeface="Arial"/>
                <a:cs typeface="Arial"/>
                <a:sym typeface="Arial"/>
              </a:rPr>
              <a:t>δομή</a:t>
            </a:r>
            <a:r>
              <a:rPr lang="en-US" sz="1100">
                <a:latin typeface="Arial"/>
                <a:ea typeface="Arial"/>
                <a:cs typeface="Arial"/>
                <a:sym typeface="Arial"/>
              </a:rPr>
              <a:t>. Μια λίστα ελέγχου είναι πολύ απλή — συνήθως είναι απλώς μια λίστα στοιχείων με πλαίσια επιλογής. Η ρουμπρίκα, ωστόσο, είναι πιο λεπτομερής. Χρησιμοποιεί ένα πλέγμα που περιλαμβάνει </a:t>
            </a:r>
            <a:r>
              <a:rPr b="1" lang="en-US" sz="1100">
                <a:latin typeface="Arial"/>
                <a:ea typeface="Arial"/>
                <a:cs typeface="Arial"/>
                <a:sym typeface="Arial"/>
              </a:rPr>
              <a:t>κριτήρια</a:t>
            </a:r>
            <a:r>
              <a:rPr lang="en-US" sz="1100">
                <a:latin typeface="Arial"/>
                <a:ea typeface="Arial"/>
                <a:cs typeface="Arial"/>
                <a:sym typeface="Arial"/>
              </a:rPr>
              <a:t> κατά μήκος του ενός άξονα και </a:t>
            </a:r>
            <a:r>
              <a:rPr b="1" lang="en-US" sz="1100">
                <a:latin typeface="Arial"/>
                <a:ea typeface="Arial"/>
                <a:cs typeface="Arial"/>
                <a:sym typeface="Arial"/>
              </a:rPr>
              <a:t>επίπεδα απόδοσης</a:t>
            </a:r>
            <a:r>
              <a:rPr lang="en-US" sz="1100">
                <a:latin typeface="Arial"/>
                <a:ea typeface="Arial"/>
                <a:cs typeface="Arial"/>
                <a:sym typeface="Arial"/>
              </a:rPr>
              <a:t> κατά μήκος του άλλου.</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Όσον αφορά τον </a:t>
            </a:r>
            <a:r>
              <a:rPr b="1" lang="en-US" sz="1100">
                <a:latin typeface="Arial"/>
                <a:ea typeface="Arial"/>
                <a:cs typeface="Arial"/>
                <a:sym typeface="Arial"/>
              </a:rPr>
              <a:t>τύπο αξιολόγησης</a:t>
            </a:r>
            <a:r>
              <a:rPr lang="en-US" sz="1100">
                <a:latin typeface="Arial"/>
                <a:ea typeface="Arial"/>
                <a:cs typeface="Arial"/>
                <a:sym typeface="Arial"/>
              </a:rPr>
              <a:t>, οι λίστες ελέγχου είναι </a:t>
            </a:r>
            <a:r>
              <a:rPr b="1" lang="en-US" sz="1100">
                <a:latin typeface="Arial"/>
                <a:ea typeface="Arial"/>
                <a:cs typeface="Arial"/>
                <a:sym typeface="Arial"/>
              </a:rPr>
              <a:t>δυαδικές</a:t>
            </a:r>
            <a:r>
              <a:rPr lang="en-US" sz="1100">
                <a:latin typeface="Arial"/>
                <a:ea typeface="Arial"/>
                <a:cs typeface="Arial"/>
                <a:sym typeface="Arial"/>
              </a:rPr>
              <a:t>. Κάθε στοιχείο είναι είτε ολοκληρωμένο είτε όχι. Οι ρουμπρίκες, από την άλλη πλευρά, είναι </a:t>
            </a:r>
            <a:r>
              <a:rPr b="1" lang="en-US" sz="1100">
                <a:latin typeface="Arial"/>
                <a:ea typeface="Arial"/>
                <a:cs typeface="Arial"/>
                <a:sym typeface="Arial"/>
              </a:rPr>
              <a:t>κλιμακωτές</a:t>
            </a:r>
            <a:r>
              <a:rPr lang="en-US" sz="1100">
                <a:latin typeface="Arial"/>
                <a:ea typeface="Arial"/>
                <a:cs typeface="Arial"/>
                <a:sym typeface="Arial"/>
              </a:rPr>
              <a:t> — περιλαμβάνουν κατηγορίες όπως «εξαιρετικό», «καλό» ή «χρειάζεται βελτίωση» και, μερικές φορές, αριθμητικές βαθμολογίες.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Όσον αφορά την </a:t>
            </a:r>
            <a:r>
              <a:rPr b="1" lang="en-US" sz="1100">
                <a:latin typeface="Arial"/>
                <a:ea typeface="Arial"/>
                <a:cs typeface="Arial"/>
                <a:sym typeface="Arial"/>
              </a:rPr>
              <a:t>ανατροφοδότηση</a:t>
            </a:r>
            <a:r>
              <a:rPr lang="en-US" sz="1100">
                <a:latin typeface="Arial"/>
                <a:ea typeface="Arial"/>
                <a:cs typeface="Arial"/>
                <a:sym typeface="Arial"/>
              </a:rPr>
              <a:t>, οι λίστες ελέγχου παρέχουν ελάχιστες πληροφορίες. Είναι ιδανικές για να δείξουν τι έχει ολοκληρωθεί, αλλά δεν εξηγούν </a:t>
            </a:r>
            <a:r>
              <a:rPr b="1" lang="en-US" sz="1100">
                <a:latin typeface="Arial"/>
                <a:ea typeface="Arial"/>
                <a:cs typeface="Arial"/>
                <a:sym typeface="Arial"/>
              </a:rPr>
              <a:t>πόσο καλά</a:t>
            </a:r>
            <a:r>
              <a:rPr lang="en-US" sz="1100">
                <a:latin typeface="Arial"/>
                <a:ea typeface="Arial"/>
                <a:cs typeface="Arial"/>
                <a:sym typeface="Arial"/>
              </a:rPr>
              <a:t> έγινε. Οι ρουμπρίκες προσφέρουν πολύ </a:t>
            </a:r>
            <a:r>
              <a:rPr b="1" lang="en-US" sz="1100">
                <a:latin typeface="Arial"/>
                <a:ea typeface="Arial"/>
                <a:cs typeface="Arial"/>
                <a:sym typeface="Arial"/>
              </a:rPr>
              <a:t>πλουσιότερη ανατροφοδότηση</a:t>
            </a:r>
            <a:r>
              <a:rPr lang="en-US" sz="1100">
                <a:latin typeface="Arial"/>
                <a:ea typeface="Arial"/>
                <a:cs typeface="Arial"/>
                <a:sym typeface="Arial"/>
              </a:rPr>
              <a:t>, δείχνοντας στους μαθητές ή στα μέλη της ομάδας ακριβώς πού τα πήγαν καλά και πού μπορούν να βελτιωθούν.</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Η </a:t>
            </a:r>
            <a:r>
              <a:rPr b="1" lang="en-US" sz="1100">
                <a:latin typeface="Arial"/>
                <a:ea typeface="Arial"/>
                <a:cs typeface="Arial"/>
                <a:sym typeface="Arial"/>
              </a:rPr>
              <a:t>χρησιμότητα</a:t>
            </a:r>
            <a:r>
              <a:rPr lang="en-US" sz="1100">
                <a:latin typeface="Arial"/>
                <a:ea typeface="Arial"/>
                <a:cs typeface="Arial"/>
                <a:sym typeface="Arial"/>
              </a:rPr>
              <a:t> επίσης ποικίλλει. Οι λίστες ελέγχου είναι ιδιαίτερα χρήσιμες για τα πρώτα προσχέδια ή τις διαδικαστικές εργασίες — βοηθούν να διασφαλιστεί ότι δεν θα ξεχαστεί τίποτα. Οι ρουμπρίκες είναι πιο πολύτιμες για τις τελικές αξιολογήσεις ή όταν πρέπει να παρέχετε λεπτομερή, ποιοτική ανατροφοδότηση.</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Όσον αφορά την </a:t>
            </a:r>
            <a:r>
              <a:rPr b="1" lang="en-US" sz="1100">
                <a:latin typeface="Arial"/>
                <a:ea typeface="Arial"/>
                <a:cs typeface="Arial"/>
                <a:sym typeface="Arial"/>
              </a:rPr>
              <a:t>υποκειμενικότητα</a:t>
            </a:r>
            <a:r>
              <a:rPr lang="en-US" sz="1100">
                <a:latin typeface="Arial"/>
                <a:ea typeface="Arial"/>
                <a:cs typeface="Arial"/>
                <a:sym typeface="Arial"/>
              </a:rPr>
              <a:t>, οι λίστες ελέγχου τείνουν να είναι </a:t>
            </a:r>
            <a:r>
              <a:rPr b="1" lang="en-US" sz="1100">
                <a:latin typeface="Arial"/>
                <a:ea typeface="Arial"/>
                <a:cs typeface="Arial"/>
                <a:sym typeface="Arial"/>
              </a:rPr>
              <a:t>αντικειμενικές</a:t>
            </a:r>
            <a:r>
              <a:rPr lang="en-US" sz="1100">
                <a:latin typeface="Arial"/>
                <a:ea typeface="Arial"/>
                <a:cs typeface="Arial"/>
                <a:sym typeface="Arial"/>
              </a:rPr>
              <a:t>, επειδή βασίζονται στην ολοκλήρωση της εργασίας. Οι ρουμπρίκες μπορεί να είναι πιο </a:t>
            </a:r>
            <a:r>
              <a:rPr b="1" lang="en-US" sz="1100">
                <a:latin typeface="Arial"/>
                <a:ea typeface="Arial"/>
                <a:cs typeface="Arial"/>
                <a:sym typeface="Arial"/>
              </a:rPr>
              <a:t>υποκειμενικές</a:t>
            </a:r>
            <a:r>
              <a:rPr lang="en-US" sz="1100">
                <a:latin typeface="Arial"/>
                <a:ea typeface="Arial"/>
                <a:cs typeface="Arial"/>
                <a:sym typeface="Arial"/>
              </a:rPr>
              <a:t>, καθώς περιλαμβάνουν την έκφραση κρίσεων σχετικά με την ποιότητα της εργασίας.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Τέλος, σκεφτείτε για ποιο σκοπό είναι </a:t>
            </a:r>
            <a:r>
              <a:rPr b="1" lang="en-US" sz="1100">
                <a:latin typeface="Arial"/>
                <a:ea typeface="Arial"/>
                <a:cs typeface="Arial"/>
                <a:sym typeface="Arial"/>
              </a:rPr>
              <a:t>κατάλληλο</a:t>
            </a:r>
            <a:r>
              <a:rPr lang="en-US" sz="1100">
                <a:latin typeface="Arial"/>
                <a:ea typeface="Arial"/>
                <a:cs typeface="Arial"/>
                <a:sym typeface="Arial"/>
              </a:rPr>
              <a:t> κάθε εργαλείο. Χρησιμοποιήστε μια λίστα ελέγχου όταν ο στόχος είναι να βεβαιωθείτε ότι όλα έχουν γίνει — όπως η ακολουθία βημάτων σε μια διαδικασία. Χρησιμοποιήστε μια ρουμπρίκα όταν πρέπει να αξιολογήσετε </a:t>
            </a:r>
            <a:r>
              <a:rPr b="1" lang="en-US" sz="1100">
                <a:latin typeface="Arial"/>
                <a:ea typeface="Arial"/>
                <a:cs typeface="Arial"/>
                <a:sym typeface="Arial"/>
              </a:rPr>
              <a:t>πόσο καλά</a:t>
            </a:r>
            <a:r>
              <a:rPr lang="en-US" sz="1100">
                <a:latin typeface="Arial"/>
                <a:ea typeface="Arial"/>
                <a:cs typeface="Arial"/>
                <a:sym typeface="Arial"/>
              </a:rPr>
              <a:t> κάτι ανταποκρίνεται στις προσδοκίες — όπως η βαθμολόγηση μιας έκθεσης, μιας παρουσίασης ή ενός δημιουργικού έργου.</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Έτσι, ενώ και τα δύο είναι πολύτιμα, εξυπηρετούν πολύ διαφορετικούς σκοπούς στην αξιολόγηση.</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sz="1100">
              <a:latin typeface="Arial"/>
              <a:ea typeface="Arial"/>
              <a:cs typeface="Arial"/>
              <a:sym typeface="Arial"/>
            </a:endParaRPr>
          </a:p>
        </p:txBody>
      </p:sp>
      <p:sp>
        <p:nvSpPr>
          <p:cNvPr id="178" name="Google Shape;178;g3611fa2a277_0_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47aa63ff27_0_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 name="Google Shape;184;g347aa63ff27_0_2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Αυτό το διάγραμμα περιλαμβάνει βήματα για την ανάπτυξη κριτηρίων αξιολόγησης. Στις διαφάνειες που ακολουθούν τα βήματα αυτά θα εξηγηθούν λεπτομερέστερα.</a:t>
            </a:r>
            <a:endParaRPr/>
          </a:p>
        </p:txBody>
      </p:sp>
      <p:sp>
        <p:nvSpPr>
          <p:cNvPr id="185" name="Google Shape;185;g347aa63ff27_0_2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47aa63ff27_0_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g347aa63ff27_0_5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Το πρώτο προτεινόμενο βήμα για την ανάπτυξη των κριτηρίων αξιολόγησης είναι ο καθορισμός του σκοπού. Αυτός μπορεί να οριστεί μέσω μιας ερώτησης υψηλότερου επιπέδου, όπως αυτές σε αυτή τη διαφάνεια, για παράδειγμα "Ενσωματώνει ο/η εκπαιδευτικός αποτελεσματικά πρακτικές δραστηριότητες και πρακτικά παραδείγματα;".</a:t>
            </a:r>
            <a:endParaRPr/>
          </a:p>
          <a:p>
            <a:pPr indent="0" lvl="0" marL="0" marR="0" rtl="0" algn="l">
              <a:lnSpc>
                <a:spcPct val="100000"/>
              </a:lnSpc>
              <a:spcBef>
                <a:spcPts val="0"/>
              </a:spcBef>
              <a:spcAft>
                <a:spcPts val="0"/>
              </a:spcAft>
              <a:buClr>
                <a:srgbClr val="000000"/>
              </a:buClr>
              <a:buSzPts val="1400"/>
              <a:buFont typeface="Arial"/>
              <a:buNone/>
            </a:pPr>
            <a:r>
              <a:rPr lang="en-US"/>
              <a:t>Το ερώτημα αυτό θα χρησιμεύσει ως βάση για την περαιτέρω ανάπτυξη κριτηρίων αξιολόγησης που θα έχουν πιο απλές απαντήσεις και θα βοηθήσουν, όλα μαζί, στην απάντηση αυτού του κύριου ερωτήματος.</a:t>
            </a:r>
            <a:endParaRPr/>
          </a:p>
        </p:txBody>
      </p:sp>
      <p:sp>
        <p:nvSpPr>
          <p:cNvPr id="219" name="Google Shape;219;g347aa63ff27_0_5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47aa63ff27_0_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US"/>
              <a:t>Το δεύτερο προτεινόμενο βήμα για την ανάπτυξη των κριτηρίων αξιολόγησης είναι ο καθορισμός κριτηρίων που ακολουθούν το κύριο ερώτημα (βλ. προηγούμενη διαφάνεια). Ακολουθούν διάφορα παραδείγματα ασαφών κριτηρίων που οι εκπαιδευτικοί θα πρέπει να αποφεύγουν.</a:t>
            </a:r>
            <a:endParaRPr/>
          </a:p>
        </p:txBody>
      </p:sp>
      <p:sp>
        <p:nvSpPr>
          <p:cNvPr id="225" name="Google Shape;225;g347aa63ff27_0_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347aa63ff27_0_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Το δεύτερο προτεινόμενο βήμα για την ανάπτυξη των κριτηρίων αξιολόγησης είναι ο καθορισμός κριτηρίων που ακολουθούν το κύριο ερώτημα (βλ. προηγούμενη διαφάνεια). </a:t>
            </a:r>
            <a:endParaRPr/>
          </a:p>
        </p:txBody>
      </p:sp>
      <p:sp>
        <p:nvSpPr>
          <p:cNvPr id="232" name="Google Shape;232;g347aa63ff27_0_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3493d4b9f2b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Κάθε ένα από τα κριτήρια μπορεί να έχει διαφορετικές τιμές για τις απαντήσεις. Για παράδειγμα, μια απλή τιμή ναι/όχι, αλλά και πιο λεπτομερείς τιμές και βαθμούς που αποδίδονται σε αυτές, απαντήσεις σε κλίμακα Likert ή ένα παράδειγμα για το πώς ακριβώς ικανοποιήθηκε το κριτήριο.</a:t>
            </a:r>
            <a:endParaRPr/>
          </a:p>
          <a:p>
            <a:pPr indent="0" lvl="0" marL="0" rtl="0" algn="l">
              <a:lnSpc>
                <a:spcPct val="100000"/>
              </a:lnSpc>
              <a:spcBef>
                <a:spcPts val="0"/>
              </a:spcBef>
              <a:spcAft>
                <a:spcPts val="0"/>
              </a:spcAft>
              <a:buSzPts val="1400"/>
              <a:buNone/>
            </a:pPr>
            <a:r>
              <a:rPr lang="en-US"/>
              <a:t>Οι εξηγήσεις για τον τρόπο απονομής των βαθμών πρέπει να είναι </a:t>
            </a:r>
            <a:r>
              <a:rPr b="1" lang="en-US"/>
              <a:t>σαφείς </a:t>
            </a:r>
            <a:r>
              <a:rPr lang="en-US"/>
              <a:t>και </a:t>
            </a:r>
            <a:r>
              <a:rPr b="1" lang="en-US"/>
              <a:t>μετρήσιμες</a:t>
            </a:r>
            <a:r>
              <a:rPr lang="en-US"/>
              <a:t>.</a:t>
            </a:r>
            <a:endParaRPr i="1"/>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239" name="Google Shape;239;g3493d4b9f2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347aa63ff27_0_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Σε κάθε ενότητα που διδάσκει ένας/μια εκπαιδευτικός θα πρέπει να ορίζονται μαθησιακοί στόχοι. Όλα τα κριτήρια πρέπει να συνδέονται με τους μαθησιακούς στόχους και αντίστροφα - όλοι οι μαθησιακοί στόχοι πρέπει να έχουν τα κριτήρια αξιολόγησής τους.</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245" name="Google Shape;245;g347aa63ff27_0_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347aa63ff27_0_8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a:t>Ελέγξτε αν τα κριτήρια είναι σαφή και πρακτικά, εξετάζοντάς τα με ειδικούς, ζητώντας την γνώμη συναδέλφων, δοκιμάζοντάς τα στην τάξη ή εφαρμόζοντάς τα στη δική σας διδασκαλία μέσω αυτοανασκόπησης. Προσαρμόστε τα κριτήρια, αν χρειαστεί, με βάση αυτές τις πληροφορίες.</a:t>
            </a:r>
            <a:endParaRPr/>
          </a:p>
          <a:p>
            <a:pPr indent="0" lvl="0" marL="0" rtl="0" algn="l">
              <a:lnSpc>
                <a:spcPct val="100000"/>
              </a:lnSpc>
              <a:spcBef>
                <a:spcPts val="1200"/>
              </a:spcBef>
              <a:spcAft>
                <a:spcPts val="0"/>
              </a:spcAft>
              <a:buSzPts val="1400"/>
              <a:buNone/>
            </a:pPr>
            <a:r>
              <a:t/>
            </a:r>
            <a:endParaRPr/>
          </a:p>
        </p:txBody>
      </p:sp>
      <p:sp>
        <p:nvSpPr>
          <p:cNvPr id="251" name="Google Shape;251;g347aa63ff27_0_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47aa63ff27_0_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Τα κριτήρια αξιολόγησης της διδασκαλίας της Πληροφορικής και, ειδικότερα, η συμπερίληψη των αρχών </a:t>
            </a:r>
            <a:r>
              <a:rPr b="1" lang="en-US"/>
              <a:t>της αυθεντικής μάθησης </a:t>
            </a:r>
            <a:r>
              <a:rPr lang="en-US"/>
              <a:t>και της </a:t>
            </a:r>
            <a:r>
              <a:rPr b="1" lang="en-US"/>
              <a:t>συμπερίληψης των φύλων </a:t>
            </a:r>
            <a:r>
              <a:rPr lang="en-US"/>
              <a:t>σε αυτήν έχουν ήδη αναπτυχθεί στο πλαίσιο του έργου TINKER. Τα κριτήρια αυτά καθορίζουν τις βασικές πτυχές της </a:t>
            </a:r>
            <a:r>
              <a:rPr b="1" lang="en-US"/>
              <a:t>αυθεντικής μάθησης </a:t>
            </a:r>
            <a:r>
              <a:rPr lang="en-US"/>
              <a:t>και της </a:t>
            </a:r>
            <a:r>
              <a:rPr b="1" lang="en-US"/>
              <a:t>συμπερίληψης των φύλων </a:t>
            </a:r>
            <a:r>
              <a:rPr lang="en-US"/>
              <a:t>και ενθαρρύνουν τους/τις εκπαιδευτικούς να τις προσέξουν, αναλογιζόμενοι αν/πώς χρησιμοποιούν ή συμπεριλαμβάνουν τα κριτήρια αυτά στα μαθήματά τους. </a:t>
            </a:r>
            <a:r>
              <a:rPr b="1" lang="en-US"/>
              <a:t>Το εργαλείο αυτοαναστοχασμού TINKER </a:t>
            </a:r>
            <a:r>
              <a:rPr lang="en-US"/>
              <a:t>χρησιμοποιεί απαντήσεις ναι/όχι για κάθε κριτήριο.</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b="1" lang="en-US"/>
              <a:t>Δώστε στους/στις εκπαιδευτικούς το υπόδειγμα του εργαλείου αυτοαναστοχασμού TINKER </a:t>
            </a:r>
            <a:r>
              <a:rPr lang="en-US"/>
              <a:t>και αφιερώστε 10 λεπτά για να το συζητήσετε και να </a:t>
            </a:r>
            <a:r>
              <a:rPr b="1" lang="en-US"/>
              <a:t>εξοικειωθούν </a:t>
            </a:r>
            <a:r>
              <a:rPr lang="en-US"/>
              <a:t>οι εκπαιδευτικοί </a:t>
            </a:r>
            <a:r>
              <a:rPr b="1" lang="en-US"/>
              <a:t>με αυτό</a:t>
            </a:r>
            <a:r>
              <a:rPr lang="en-US"/>
              <a:t>. Ρωτήστε τους/τις εκπαιδευτικούς αν μπορούν να θυμηθούν σε τι ακριβώς αναφέρεται κάθε ένα από αυτά τα στοιχεία - περιεχόμενο ενός από τα προηγούμενα μαθήματα. Χρησιμοποιήστε την επόμενη διαφάνεια αν χρειάζονται περισσότερες εξηγήσεις. Ζητήστε από τους/τις εκπαιδευτικούς ανατροφοδότηση σχετικά με το εργαλείο αυτοαναστοχασμού TINKER. Ενθαρρύνετε τη συζήτηση με ερωτήσεις:</a:t>
            </a:r>
            <a:endParaRPr/>
          </a:p>
          <a:p>
            <a:pPr indent="-295275" lvl="0" marL="457200" rtl="0" algn="l">
              <a:lnSpc>
                <a:spcPct val="100000"/>
              </a:lnSpc>
              <a:spcBef>
                <a:spcPts val="0"/>
              </a:spcBef>
              <a:spcAft>
                <a:spcPts val="0"/>
              </a:spcAft>
              <a:buClr>
                <a:srgbClr val="444746"/>
              </a:buClr>
              <a:buSzPts val="1050"/>
              <a:buFont typeface="Roboto"/>
              <a:buAutoNum type="arabicParenR"/>
            </a:pPr>
            <a:r>
              <a:rPr b="1" lang="en-US" sz="1050">
                <a:solidFill>
                  <a:srgbClr val="444746"/>
                </a:solidFill>
                <a:latin typeface="Roboto"/>
                <a:ea typeface="Roboto"/>
                <a:cs typeface="Roboto"/>
                <a:sym typeface="Roboto"/>
              </a:rPr>
              <a:t>Πείτε μου δύο πράγματα που μάθατε για τις ρουμπρίκες (ώστε να μπορέσουν επίσης να φέρουν στο μυαλό τους όσα συζητήθηκαν στις προηγούμενες διαφάνειες και στη συνέχεια να τα συνδέσουν με αυτή και τις επόμενες), </a:t>
            </a:r>
            <a:endParaRPr b="1" sz="1050">
              <a:solidFill>
                <a:srgbClr val="444746"/>
              </a:solidFill>
              <a:latin typeface="Roboto"/>
              <a:ea typeface="Roboto"/>
              <a:cs typeface="Roboto"/>
              <a:sym typeface="Roboto"/>
            </a:endParaRPr>
          </a:p>
          <a:p>
            <a:pPr indent="-295275" lvl="0" marL="457200" rtl="0" algn="l">
              <a:lnSpc>
                <a:spcPct val="100000"/>
              </a:lnSpc>
              <a:spcBef>
                <a:spcPts val="0"/>
              </a:spcBef>
              <a:spcAft>
                <a:spcPts val="0"/>
              </a:spcAft>
              <a:buClr>
                <a:srgbClr val="444746"/>
              </a:buClr>
              <a:buSzPts val="1050"/>
              <a:buFont typeface="Roboto"/>
              <a:buAutoNum type="arabicParenR"/>
            </a:pPr>
            <a:r>
              <a:rPr b="1" lang="en-US" sz="1050">
                <a:solidFill>
                  <a:srgbClr val="444746"/>
                </a:solidFill>
                <a:latin typeface="Roboto"/>
                <a:ea typeface="Roboto"/>
                <a:cs typeface="Roboto"/>
                <a:sym typeface="Roboto"/>
              </a:rPr>
              <a:t>Θα αλλάζατε κάτι στη ρουμπρίκα TINKER; </a:t>
            </a:r>
            <a:endParaRPr b="1" sz="1050">
              <a:solidFill>
                <a:srgbClr val="444746"/>
              </a:solidFill>
              <a:latin typeface="Roboto"/>
              <a:ea typeface="Roboto"/>
              <a:cs typeface="Roboto"/>
              <a:sym typeface="Roboto"/>
            </a:endParaRPr>
          </a:p>
          <a:p>
            <a:pPr indent="-295275" lvl="0" marL="457200" rtl="0" algn="l">
              <a:lnSpc>
                <a:spcPct val="100000"/>
              </a:lnSpc>
              <a:spcBef>
                <a:spcPts val="0"/>
              </a:spcBef>
              <a:spcAft>
                <a:spcPts val="0"/>
              </a:spcAft>
              <a:buClr>
                <a:srgbClr val="444746"/>
              </a:buClr>
              <a:buSzPts val="1050"/>
              <a:buFont typeface="Roboto"/>
              <a:buAutoNum type="arabicParenR"/>
            </a:pPr>
            <a:r>
              <a:rPr b="1" lang="en-US" sz="1050">
                <a:solidFill>
                  <a:srgbClr val="444746"/>
                </a:solidFill>
                <a:latin typeface="Roboto"/>
                <a:ea typeface="Roboto"/>
                <a:cs typeface="Roboto"/>
                <a:sym typeface="Roboto"/>
              </a:rPr>
              <a:t>Είναι αυτό το εργαλείο αυτοαξιολόγησης χρήσιμο στις καθημερινές σας δραστηριότητες και θα το χρησιμοποιούσατε στο μέλλον;</a:t>
            </a:r>
            <a:endParaRPr b="1"/>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Μπορείτε να ρωτήσετε και:</a:t>
            </a:r>
            <a:endParaRPr/>
          </a:p>
          <a:p>
            <a:pPr indent="0" lvl="0" marL="0" rtl="0" algn="l">
              <a:lnSpc>
                <a:spcPct val="100000"/>
              </a:lnSpc>
              <a:spcBef>
                <a:spcPts val="0"/>
              </a:spcBef>
              <a:spcAft>
                <a:spcPts val="0"/>
              </a:spcAft>
              <a:buClr>
                <a:schemeClr val="dk1"/>
              </a:buClr>
              <a:buSzPts val="1100"/>
              <a:buFont typeface="Arial"/>
              <a:buNone/>
            </a:pPr>
            <a:r>
              <a:rPr lang="en-US"/>
              <a:t>Υπάρχει κάτι που λείπει / είναι υπερβολικό;</a:t>
            </a:r>
            <a:endParaRPr/>
          </a:p>
          <a:p>
            <a:pPr indent="0" lvl="0" marL="0" rtl="0" algn="l">
              <a:lnSpc>
                <a:spcPct val="100000"/>
              </a:lnSpc>
              <a:spcBef>
                <a:spcPts val="0"/>
              </a:spcBef>
              <a:spcAft>
                <a:spcPts val="0"/>
              </a:spcAft>
              <a:buClr>
                <a:schemeClr val="dk1"/>
              </a:buClr>
              <a:buSzPts val="1100"/>
              <a:buFont typeface="Arial"/>
              <a:buNone/>
            </a:pPr>
            <a:r>
              <a:rPr lang="en-US"/>
              <a:t>Το βρίσκετε χρήσιμο για τη βελτίωση των διδακτικών σας πρακτικών;</a:t>
            </a:r>
            <a:endParaRPr/>
          </a:p>
          <a:p>
            <a:pPr indent="0" lvl="0" marL="0" rtl="0" algn="l">
              <a:lnSpc>
                <a:spcPct val="100000"/>
              </a:lnSpc>
              <a:spcBef>
                <a:spcPts val="0"/>
              </a:spcBef>
              <a:spcAft>
                <a:spcPts val="0"/>
              </a:spcAft>
              <a:buClr>
                <a:schemeClr val="dk1"/>
              </a:buClr>
              <a:buSzPts val="1100"/>
              <a:buFont typeface="Arial"/>
              <a:buNone/>
            </a:pPr>
            <a:r>
              <a:rPr lang="en-US"/>
              <a:t>Ποιες προκλήσεις πιστεύετε ότι μπορεί να προκύψουν κατά τη χρήση του;</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Ακολουθούν οι αρχές του TINKER (όπως ορίζονται στο πρότυπο </a:t>
            </a:r>
            <a:r>
              <a:rPr b="1" lang="en-US"/>
              <a:t>του εργαλείου αυτοαναστοχασμού TINKER</a:t>
            </a:r>
            <a:r>
              <a:rPr lang="en-US"/>
              <a: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b="1" lang="en-US"/>
              <a:t>Αυθεντικά πλαίσια. </a:t>
            </a:r>
            <a:r>
              <a:rPr lang="en-US"/>
              <a:t>Υπάρχει ένα εικονικό ή φυσικό περιβάλλον που αντικατοπτρίζει τον τρόπο με τον οποίο η γνώση χρησιμοποιείται στην πραγματική ζωή.</a:t>
            </a:r>
            <a:endParaRPr/>
          </a:p>
          <a:p>
            <a:pPr indent="0" lvl="0" marL="0" rtl="0" algn="l">
              <a:lnSpc>
                <a:spcPct val="100000"/>
              </a:lnSpc>
              <a:spcBef>
                <a:spcPts val="0"/>
              </a:spcBef>
              <a:spcAft>
                <a:spcPts val="0"/>
              </a:spcAft>
              <a:buSzPts val="1400"/>
              <a:buNone/>
            </a:pPr>
            <a:r>
              <a:rPr b="1" lang="en-US"/>
              <a:t>Αυθεντικές εργασίες και δραστηριότητες</a:t>
            </a:r>
            <a:r>
              <a:rPr lang="en-US"/>
              <a:t>. Υπάρχουν σύνθετες εργασίες χωρίς προκαθορισμένα βήματα που πρέπει να ακολουθήσουν οι μαθητές/μαθήτριες. Αυτές οι εργασίες είναι σχετικές με τον πραγματικό κόσμο και διεπιστημονικές. Απαιτούν παραγωγή (όχι αναπαραγωγή) και δεν μπορούν να επιλυθούν επί τόπου (διαρκής διερεύνηση για μια χρονική περίοδο).</a:t>
            </a:r>
            <a:endParaRPr/>
          </a:p>
          <a:p>
            <a:pPr indent="0" lvl="0" marL="0" rtl="0" algn="l">
              <a:lnSpc>
                <a:spcPct val="100000"/>
              </a:lnSpc>
              <a:spcBef>
                <a:spcPts val="0"/>
              </a:spcBef>
              <a:spcAft>
                <a:spcPts val="0"/>
              </a:spcAft>
              <a:buSzPts val="1400"/>
              <a:buNone/>
            </a:pPr>
            <a:r>
              <a:rPr b="1" lang="en-US"/>
              <a:t>Επιδόσεις εμπειρογνωμόνων και πρότυπα.</a:t>
            </a:r>
            <a:r>
              <a:rPr lang="en-US"/>
              <a:t> Υπάρχει πρόσβαση στην εμπειρογνωσία, παρακολούθηση του τρόπου σκέψης και εργασίας των εμπειρογνωμόνων, παρατήρηση επεισοδίων από την πραγματική ζωή και ευκαιρίες ανταλλαγής ιστοριών.</a:t>
            </a:r>
            <a:endParaRPr/>
          </a:p>
          <a:p>
            <a:pPr indent="0" lvl="0" marL="0" rtl="0" algn="l">
              <a:lnSpc>
                <a:spcPct val="100000"/>
              </a:lnSpc>
              <a:spcBef>
                <a:spcPts val="0"/>
              </a:spcBef>
              <a:spcAft>
                <a:spcPts val="0"/>
              </a:spcAft>
              <a:buSzPts val="1400"/>
              <a:buNone/>
            </a:pPr>
            <a:r>
              <a:rPr b="1" lang="en-US"/>
              <a:t>Πολλαπλοί ρόλοι και οπτικές. </a:t>
            </a:r>
            <a:r>
              <a:rPr lang="en-US"/>
              <a:t>Υπάρχει η ευκαιρία υιοθέτησης διαφόρων ρόλων και η δυνατότητα θέασης των πραγμάτων από διαφορετικές οπτικές γωνίες. </a:t>
            </a:r>
            <a:endParaRPr/>
          </a:p>
          <a:p>
            <a:pPr indent="0" lvl="0" marL="0" rtl="0" algn="l">
              <a:lnSpc>
                <a:spcPct val="100000"/>
              </a:lnSpc>
              <a:spcBef>
                <a:spcPts val="0"/>
              </a:spcBef>
              <a:spcAft>
                <a:spcPts val="0"/>
              </a:spcAft>
              <a:buSzPts val="1400"/>
              <a:buNone/>
            </a:pPr>
            <a:r>
              <a:rPr b="1" lang="en-US"/>
              <a:t>Συνεργατική οικοδόμηση της γνώσης. </a:t>
            </a:r>
            <a:r>
              <a:rPr lang="en-US"/>
              <a:t>Οι εργασίες απευθύνονται σε ομάδες, ώστε τα άτομα να εργάζονται σε ζεύγη ή ομάδες επιδιώκοντας την επιτυχία ολόκληρης της ομάδας. </a:t>
            </a:r>
            <a:endParaRPr/>
          </a:p>
          <a:p>
            <a:pPr indent="0" lvl="0" marL="0" rtl="0" algn="l">
              <a:lnSpc>
                <a:spcPct val="100000"/>
              </a:lnSpc>
              <a:spcBef>
                <a:spcPts val="0"/>
              </a:spcBef>
              <a:spcAft>
                <a:spcPts val="0"/>
              </a:spcAft>
              <a:buSzPts val="1400"/>
              <a:buNone/>
            </a:pPr>
            <a:r>
              <a:rPr b="1" lang="en-US"/>
              <a:t>Διατύπωση για να καταστεί δυνατή η ρητή έκφραση της σιωπηρής γνώσης.</a:t>
            </a:r>
            <a:r>
              <a:rPr lang="en-US"/>
              <a:t> Δίνεται η ευκαιρία διατύπωσης σκέψεων και αποτελεσμάτων, δημόσιας παρουσίασης ενός επιχειρήματος και συνεννόησης μέσω της κοινωνικής αλληλεπίδρασης. </a:t>
            </a:r>
            <a:endParaRPr/>
          </a:p>
          <a:p>
            <a:pPr indent="0" lvl="0" marL="0" rtl="0" algn="l">
              <a:lnSpc>
                <a:spcPct val="100000"/>
              </a:lnSpc>
              <a:spcBef>
                <a:spcPts val="0"/>
              </a:spcBef>
              <a:spcAft>
                <a:spcPts val="0"/>
              </a:spcAft>
              <a:buSzPts val="1400"/>
              <a:buNone/>
            </a:pPr>
            <a:r>
              <a:rPr b="1" lang="en-US"/>
              <a:t>Αναστοχασμός.</a:t>
            </a:r>
            <a:r>
              <a:rPr lang="en-US"/>
              <a:t> Δίνεται μια ευκαιρία για σκέψη, προβληματισμό και συζήτηση σχετικά με τις επιλογές είτε κατά τη διάρκεια της δράσης (κατά την πραγματοποίηση επιλογών) είτε μετά τη δράση (μετά τη λήψη αποφάσεων).</a:t>
            </a:r>
            <a:endParaRPr/>
          </a:p>
          <a:p>
            <a:pPr indent="0" lvl="0" marL="0" rtl="0" algn="l">
              <a:lnSpc>
                <a:spcPct val="100000"/>
              </a:lnSpc>
              <a:spcBef>
                <a:spcPts val="0"/>
              </a:spcBef>
              <a:spcAft>
                <a:spcPts val="0"/>
              </a:spcAft>
              <a:buSzPts val="1400"/>
              <a:buNone/>
            </a:pPr>
            <a:r>
              <a:rPr b="1" lang="en-US"/>
              <a:t>Καθοδήγηση (Coaching) και Μάθηση με υποστήριξη (Scaffolding).</a:t>
            </a:r>
            <a:r>
              <a:rPr lang="en-US"/>
              <a:t> Υπάρχει βοήθεια και καθοδήγηση από τον/την εκπαιδευτικό σε κρίσιμες στιγμές, οι οποίες ενεργοποιούν τη μεταγνώση. </a:t>
            </a:r>
            <a:endParaRPr/>
          </a:p>
          <a:p>
            <a:pPr indent="0" lvl="0" marL="0" rtl="0" algn="l">
              <a:lnSpc>
                <a:spcPct val="100000"/>
              </a:lnSpc>
              <a:spcBef>
                <a:spcPts val="0"/>
              </a:spcBef>
              <a:spcAft>
                <a:spcPts val="0"/>
              </a:spcAft>
              <a:buSzPts val="1400"/>
              <a:buNone/>
            </a:pPr>
            <a:r>
              <a:rPr b="1" lang="en-US"/>
              <a:t>Αυθεντική αξιολόγηση. </a:t>
            </a:r>
            <a:r>
              <a:rPr lang="en-US"/>
              <a:t>Η αξιολόγηση ενσωματώνεται στη μαθησιακή δραστηριότητα, αντί να αποτελεί ξεχωριστή λειτουργία, κατά την οποία οι μαθητές/-τριες χρησιμοποιούν ένα ευρύ φάσμα δεξιοτήτων παρουσιάζοντας επιδόσεις ή προϊόντα που θα αξιολογηθούν με κατάλληλα κριτήρια (ευθυγραμμισμένα με την εργασία).</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Clr>
                <a:schemeClr val="dk1"/>
              </a:buClr>
              <a:buSzPts val="1100"/>
              <a:buFont typeface="Arial"/>
              <a:buNone/>
            </a:pPr>
            <a:r>
              <a:rPr b="1" lang="en-US" u="sng"/>
              <a:t>Αρχές συμπερίληψης των φύλων</a:t>
            </a:r>
            <a:endParaRPr b="1" u="sng"/>
          </a:p>
          <a:p>
            <a:pPr indent="0" lvl="0" marL="0" rtl="0" algn="l">
              <a:lnSpc>
                <a:spcPct val="100000"/>
              </a:lnSpc>
              <a:spcBef>
                <a:spcPts val="0"/>
              </a:spcBef>
              <a:spcAft>
                <a:spcPts val="0"/>
              </a:spcAft>
              <a:buClr>
                <a:schemeClr val="dk1"/>
              </a:buClr>
              <a:buSzPts val="1100"/>
              <a:buFont typeface="Arial"/>
              <a:buNone/>
            </a:pPr>
            <a:r>
              <a:rPr b="1" lang="en-US"/>
              <a:t>Περισσότερα διαφορετικά πρότυπα στο STEM.</a:t>
            </a:r>
            <a:r>
              <a:rPr lang="en-US"/>
              <a:t> Στο πρόγραμμα σπουδών, εισάγονται μη δυαδικά και γυναικεία πρότυπα που έχουν σημειώσει επιτυχία σε πεδία STEM. </a:t>
            </a:r>
            <a:endParaRPr/>
          </a:p>
          <a:p>
            <a:pPr indent="0" lvl="0" marL="0" rtl="0" algn="l">
              <a:lnSpc>
                <a:spcPct val="100000"/>
              </a:lnSpc>
              <a:spcBef>
                <a:spcPts val="0"/>
              </a:spcBef>
              <a:spcAft>
                <a:spcPts val="0"/>
              </a:spcAft>
              <a:buClr>
                <a:schemeClr val="dk1"/>
              </a:buClr>
              <a:buSzPts val="1100"/>
              <a:buFont typeface="Arial"/>
              <a:buNone/>
            </a:pPr>
            <a:r>
              <a:rPr b="1" lang="en-US"/>
              <a:t>Συμπεριληπτική ως προς το φύλο γλώσσα &amp; μαθησιακό υλικό. </a:t>
            </a:r>
            <a:r>
              <a:rPr lang="en-US"/>
              <a:t>Εκπαιδευτικό υλικό που αποφεύγει τη διαιώνιση στερεοτύπων και, αντιθέτως, παρουσιάζει το περιεχόμενο με έναν συμπεριληπτικό ως προς το φύλο τρόπο και μέσω μιας σχετικής γλώσσας. </a:t>
            </a:r>
            <a:endParaRPr/>
          </a:p>
          <a:p>
            <a:pPr indent="0" lvl="0" marL="0" rtl="0" algn="l">
              <a:lnSpc>
                <a:spcPct val="100000"/>
              </a:lnSpc>
              <a:spcBef>
                <a:spcPts val="0"/>
              </a:spcBef>
              <a:spcAft>
                <a:spcPts val="0"/>
              </a:spcAft>
              <a:buSzPts val="1400"/>
              <a:buNone/>
            </a:pPr>
            <a:r>
              <a:rPr b="1" lang="en-US"/>
              <a:t>Ισότιμη συμμετοχή σε συνεργατικά περιβάλλοντα μάθησης. </a:t>
            </a:r>
            <a:r>
              <a:rPr lang="en-US"/>
              <a:t>Οι εργασίες απευθύνονται σε ομάδες στις οποίες εκτιμάται η συμβολή κάθε μαθητή/-τριας.</a:t>
            </a:r>
            <a:endParaRPr/>
          </a:p>
          <a:p>
            <a:pPr indent="0" lvl="0" marL="0" rtl="0" algn="l">
              <a:lnSpc>
                <a:spcPct val="100000"/>
              </a:lnSpc>
              <a:spcBef>
                <a:spcPts val="0"/>
              </a:spcBef>
              <a:spcAft>
                <a:spcPts val="0"/>
              </a:spcAft>
              <a:buSzPts val="1400"/>
              <a:buNone/>
            </a:pPr>
            <a:r>
              <a:rPr b="1" lang="en-US"/>
              <a:t>Αλληλεπιδράσεις στην τάξη χωρίς αποκλεισμούς. </a:t>
            </a:r>
            <a:r>
              <a:rPr lang="en-US"/>
              <a:t>Όλοι/-λες οι μαθητές/-τριες αισθάνονται ότι τους/τις εκτιμούν και τους/τις υποστηρίζουν στην τάξη μέσω της παροχής ίσης προσοχής και θετικής ενίσχυσης σε όλους/-λες.</a:t>
            </a:r>
            <a:endParaRPr/>
          </a:p>
          <a:p>
            <a:pPr indent="0" lvl="0" marL="0" rtl="0" algn="l">
              <a:lnSpc>
                <a:spcPct val="100000"/>
              </a:lnSpc>
              <a:spcBef>
                <a:spcPts val="0"/>
              </a:spcBef>
              <a:spcAft>
                <a:spcPts val="0"/>
              </a:spcAft>
              <a:buSzPts val="1400"/>
              <a:buNone/>
            </a:pPr>
            <a:r>
              <a:rPr b="1" lang="en-US"/>
              <a:t>Πραγματικές εφαρμογές των STEM. </a:t>
            </a:r>
            <a:r>
              <a:rPr lang="en-US"/>
              <a:t>Τα προβλήματα του πραγματικού κόσμου ενσωματώνονται σε εργασίες ή δραστηριότητες για τη βελτίωση της ζωής των ανθρώπων. </a:t>
            </a:r>
            <a:endParaRPr/>
          </a:p>
          <a:p>
            <a:pPr indent="0" lvl="0" marL="0" rtl="0" algn="l">
              <a:lnSpc>
                <a:spcPct val="100000"/>
              </a:lnSpc>
              <a:spcBef>
                <a:spcPts val="0"/>
              </a:spcBef>
              <a:spcAft>
                <a:spcPts val="0"/>
              </a:spcAft>
              <a:buSzPts val="1400"/>
              <a:buNone/>
            </a:pPr>
            <a:r>
              <a:rPr b="1" lang="en-US"/>
              <a:t>Ενθάρρυνση της έρευνας και των πραγματικών εφαρμογών της πληροφορικής πέρα από την τάξη.</a:t>
            </a:r>
            <a:r>
              <a:rPr lang="en-US"/>
              <a:t> Παρέχονται πρόσθετοι πόροι και προβάλλονται επιτυχημένα διαφορετικά πρότυπα στην πληροφορική, ώστε να δοθεί η δυνατότητα σε όλους/- λες τους/τις μαθητές/-τριες να αναζητήσουν περαιτέρω σπουδές και σταδιοδρομία σε πεδία της τεχνολογίας. </a:t>
            </a:r>
            <a:endParaRPr/>
          </a:p>
          <a:p>
            <a:pPr indent="0" lvl="0" marL="0" rtl="0" algn="l">
              <a:lnSpc>
                <a:spcPct val="100000"/>
              </a:lnSpc>
              <a:spcBef>
                <a:spcPts val="0"/>
              </a:spcBef>
              <a:spcAft>
                <a:spcPts val="0"/>
              </a:spcAft>
              <a:buSzPts val="1400"/>
              <a:buNone/>
            </a:pPr>
            <a:r>
              <a:rPr b="1" lang="en-US"/>
              <a:t>Κανονικοποίηση της αποτυχίας και ενθάρρυνση της επιμονής.</a:t>
            </a:r>
            <a:r>
              <a:rPr lang="en-US"/>
              <a:t> Ενθαρρύνεται η νοοτροπία ανάπτυξης και η ανθεκτικότητα απέναντι στις προκλήσεις, ώστε να γίνει κατανοητό ότι η αποτυχία αποτελεί μέρος της διαδικασίας μάθησης.</a:t>
            </a:r>
            <a:endParaRPr/>
          </a:p>
          <a:p>
            <a:pPr indent="0" lvl="0" marL="0" rtl="0" algn="l">
              <a:lnSpc>
                <a:spcPct val="100000"/>
              </a:lnSpc>
              <a:spcBef>
                <a:spcPts val="0"/>
              </a:spcBef>
              <a:spcAft>
                <a:spcPts val="0"/>
              </a:spcAft>
              <a:buSzPts val="1400"/>
              <a:buNone/>
            </a:pPr>
            <a:r>
              <a:rPr b="1" lang="en-US"/>
              <a:t>Διάφορες στρατηγικές διδασκαλίας.</a:t>
            </a:r>
            <a:r>
              <a:rPr lang="en-US"/>
              <a:t> Διάφορες μέθοδοι διδασκαλίας προσαρμόζονται ώστε να ανταποκρίνονται σε διαφορετικά στυλ μάθησης. Αυτό μπορεί να περιλαμβάνει τη χρήση ποικίλου διδακτικού υλικού, διαδραστικών μαθημάτων και πρακτικών εφαρμογών που απευθύνονται σε διαφορετικούς/-κές μαθητές/- τριες).</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Οι εκπαιδευτικοί μπορούν επίσης να προσαρμόσουν τα κριτήρια του TINKER για τους συγκεκριμένους σκοπούς τους ή/και να αναπτύξουν τα δικά τους κριτήρια ακολουθώντας τις συμβουλές που δίνονται σε αυτή την παρουσίαση.</a:t>
            </a:r>
            <a:endParaRPr/>
          </a:p>
          <a:p>
            <a:pPr indent="0" lvl="0" marL="0" rtl="0" algn="l">
              <a:lnSpc>
                <a:spcPct val="100000"/>
              </a:lnSpc>
              <a:spcBef>
                <a:spcPts val="0"/>
              </a:spcBef>
              <a:spcAft>
                <a:spcPts val="0"/>
              </a:spcAft>
              <a:buSzPts val="1400"/>
              <a:buNone/>
            </a:pPr>
            <a:r>
              <a:t/>
            </a:r>
            <a:endParaRPr/>
          </a:p>
        </p:txBody>
      </p:sp>
      <p:sp>
        <p:nvSpPr>
          <p:cNvPr id="259" name="Google Shape;259;g347aa63ff27_0_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47aa63ff27_0_9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Εκτελέστε αυτή την ομαδική δραστηριότητα. Ενθαρρύνετε τους συμμετέχοντες να δημιουργήσουν κριτήρια για την αξιολόγηση ενός μαθήματος πληροφορικής. </a:t>
            </a:r>
            <a:endParaRPr/>
          </a:p>
          <a:p>
            <a:pPr indent="0" lvl="0" marL="0" rtl="0" algn="l">
              <a:lnSpc>
                <a:spcPct val="100000"/>
              </a:lnSpc>
              <a:spcBef>
                <a:spcPts val="0"/>
              </a:spcBef>
              <a:spcAft>
                <a:spcPts val="0"/>
              </a:spcAft>
              <a:buSzPts val="1400"/>
              <a:buNone/>
            </a:pPr>
            <a:r>
              <a:rPr lang="en-US"/>
              <a:t>Χωρίστε τα συμμετέχοντα άτομα σε 2 ομάδες:</a:t>
            </a:r>
            <a:endParaRPr/>
          </a:p>
          <a:p>
            <a:pPr indent="-317500" lvl="0" marL="457200" rtl="0" algn="l">
              <a:lnSpc>
                <a:spcPct val="100000"/>
              </a:lnSpc>
              <a:spcBef>
                <a:spcPts val="0"/>
              </a:spcBef>
              <a:spcAft>
                <a:spcPts val="0"/>
              </a:spcAft>
              <a:buSzPts val="1400"/>
              <a:buChar char="-"/>
            </a:pPr>
            <a:r>
              <a:rPr lang="en-US"/>
              <a:t>Η 1η ομάδα πρέπει να δημιουργήσει ρουμπρίκες</a:t>
            </a:r>
            <a:endParaRPr/>
          </a:p>
          <a:p>
            <a:pPr indent="-317500" lvl="0" marL="457200" rtl="0" algn="l">
              <a:lnSpc>
                <a:spcPct val="100000"/>
              </a:lnSpc>
              <a:spcBef>
                <a:spcPts val="0"/>
              </a:spcBef>
              <a:spcAft>
                <a:spcPts val="0"/>
              </a:spcAft>
              <a:buSzPts val="1400"/>
              <a:buChar char="-"/>
            </a:pPr>
            <a:r>
              <a:rPr lang="en-US"/>
              <a:t>Η 2η ομάδα θα πρέπει να δημιουργήσει λίστα ελέγχου</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Η άσκηση αυτή θα πρέπει να διαρκέσει συνολικά περίπου 10 λεπτά και θα πρέπει να τους παρέχει μια πρακτική εργασία σχετικά με την κατασκευή κριτηρίων αξιολόγησης και την αξιολόγηση της διδακτικής τους πρακτικής.</a:t>
            </a:r>
            <a:endParaRPr/>
          </a:p>
          <a:p>
            <a:pPr indent="0" lvl="0" marL="0" rtl="0" algn="l">
              <a:lnSpc>
                <a:spcPct val="100000"/>
              </a:lnSpc>
              <a:spcBef>
                <a:spcPts val="0"/>
              </a:spcBef>
              <a:spcAft>
                <a:spcPts val="0"/>
              </a:spcAft>
              <a:buSzPts val="1400"/>
              <a:buNone/>
            </a:pPr>
            <a:r>
              <a:rPr lang="en-US"/>
              <a:t>Συζητήστε αρκετές από τις λίστες που αναπτύχθηκαν και ενθαρρύνετε τους/τις εκπαιδευτικούς να τις χρησιμοποιήσουν στη συνέχεια.</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sz="1050">
                <a:solidFill>
                  <a:srgbClr val="444746"/>
                </a:solidFill>
                <a:highlight>
                  <a:srgbClr val="FFFFFF"/>
                </a:highlight>
                <a:latin typeface="Roboto"/>
                <a:ea typeface="Roboto"/>
                <a:cs typeface="Roboto"/>
                <a:sym typeface="Roboto"/>
              </a:rPr>
              <a:t>Συγκρίνετε τα αποτελέσματα (π.χ., χρειάζεται περισσότερος χρόνος για την ανάπτυξη μιας ρουμπρίκας, αν και σας δίνει πιο εμπεριστατωμένες πληροφορίες, ενώ η λίστα ελέγχου χρειάζεται λιγότερο χρόνο για να αναπτυχθεί, δίνει μια γενική εικόνα, ωστόσο δεν έχετε εμπεριστατωμένες πληροφορίες κ.λπ.)</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b="1"/>
          </a:p>
        </p:txBody>
      </p:sp>
      <p:sp>
        <p:nvSpPr>
          <p:cNvPr id="268" name="Google Shape;268;g347aa63ff27_0_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304c02914fe_1_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6" name="Google Shape;276;g304c02914fe_1_4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381000" rtl="0" algn="l">
              <a:lnSpc>
                <a:spcPct val="115000"/>
              </a:lnSpc>
              <a:spcBef>
                <a:spcPts val="1200"/>
              </a:spcBef>
              <a:spcAft>
                <a:spcPts val="1200"/>
              </a:spcAft>
              <a:buClr>
                <a:schemeClr val="dk1"/>
              </a:buClr>
              <a:buSzPts val="1100"/>
              <a:buFont typeface="Arial"/>
              <a:buNone/>
            </a:pPr>
            <a:r>
              <a:rPr lang="en-US"/>
              <a:t>Ακολουθεί ένα παράδειγμα αποτελέσματος της προηγούμενης ομαδικής δραστηριότητας.</a:t>
            </a:r>
            <a:endParaRPr/>
          </a:p>
        </p:txBody>
      </p:sp>
      <p:sp>
        <p:nvSpPr>
          <p:cNvPr id="277" name="Google Shape;277;g304c02914fe_1_4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47aa63ff27_0_1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g347aa63ff27_0_1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400"/>
              </a:spcAft>
              <a:buSzPts val="1400"/>
              <a:buNone/>
            </a:pPr>
            <a:r>
              <a:rPr b="1" lang="en-US" sz="1300">
                <a:latin typeface="Arial"/>
                <a:ea typeface="Arial"/>
                <a:cs typeface="Arial"/>
                <a:sym typeface="Arial"/>
              </a:rPr>
              <a:t>Το εργαλείο SELFIE (πλαίσιο της ΕΕ) </a:t>
            </a:r>
            <a:r>
              <a:rPr lang="en-US" sz="1100">
                <a:latin typeface="Arial"/>
                <a:ea typeface="Arial"/>
                <a:cs typeface="Arial"/>
                <a:sym typeface="Arial"/>
              </a:rPr>
              <a:t>είναι ένα δωρεάν, βασισμένο σε έρευνα </a:t>
            </a:r>
            <a:r>
              <a:rPr b="1" lang="en-US" sz="1100">
                <a:latin typeface="Arial"/>
                <a:ea typeface="Arial"/>
                <a:cs typeface="Arial"/>
                <a:sym typeface="Arial"/>
              </a:rPr>
              <a:t>εργαλείο αυτοαναστοχασμού </a:t>
            </a:r>
            <a:r>
              <a:rPr lang="en-US" sz="1100">
                <a:latin typeface="Arial"/>
                <a:ea typeface="Arial"/>
                <a:cs typeface="Arial"/>
                <a:sym typeface="Arial"/>
              </a:rPr>
              <a:t>που αναπτύχθηκε από την ΕΕ για να βοηθήσει τους/τις εκπαιδευτικούς να αξιολογήσουν: </a:t>
            </a:r>
            <a:r>
              <a:rPr b="1" lang="en-US" sz="1100">
                <a:latin typeface="Arial"/>
                <a:ea typeface="Arial"/>
                <a:cs typeface="Arial"/>
                <a:sym typeface="Arial"/>
              </a:rPr>
              <a:t>την ψηφιακή επάρκεια, τις πρακτικές χωρίς αποκλεισμούς, </a:t>
            </a:r>
            <a:r>
              <a:rPr lang="en-US" sz="1100">
                <a:latin typeface="Arial"/>
                <a:ea typeface="Arial"/>
                <a:cs typeface="Arial"/>
                <a:sym typeface="Arial"/>
              </a:rPr>
              <a:t>τη συνολική ενσωμάτωση της τεχνολογίας στη διδασκαλία και τη μάθηση στο σχολείο. Σας παρέχει </a:t>
            </a:r>
            <a:r>
              <a:rPr b="1" lang="en-US" sz="1100">
                <a:latin typeface="Arial"/>
                <a:ea typeface="Arial"/>
                <a:cs typeface="Arial"/>
                <a:sym typeface="Arial"/>
              </a:rPr>
              <a:t>εξατομικευμένη ανατροφοδότηση </a:t>
            </a:r>
            <a:r>
              <a:rPr lang="en-US" sz="1100">
                <a:latin typeface="Arial"/>
                <a:ea typeface="Arial"/>
                <a:cs typeface="Arial"/>
                <a:sym typeface="Arial"/>
              </a:rPr>
              <a:t>και συστάσεις - και βασίζεται σε ένα ευρύτερο πλαίσιο πολιτικής, ώστε να ευθυγραμμίζεται με τους ευρωπαϊκούς εκπαιδευτικούς στόχους. Οι εκπαιδευτικοί μπορούν να το χρησιμοποιήσουν ως ρουμπρίκα. Ενώ μπορεί να χρησιμοποιηθεί για την αξιολόγηση πολλών πτυχών ενός σχολείου και των διδακτικών πρακτικών, οι ενότητες Στ και Ζ του ερωτηματολογίου SELFIE (αναλυτικά στην επόμενη διαφάνεια) είναι σχετικοί με την αυτοαξιολόγηση των πρακτικών διδασκαλίας και αξιολόγησης και μπορούν να χρησιμοποιηθούν/προσαρμοστούν.</a:t>
            </a:r>
            <a:endParaRPr sz="1100">
              <a:latin typeface="Arial"/>
              <a:ea typeface="Arial"/>
              <a:cs typeface="Arial"/>
              <a:sym typeface="Arial"/>
            </a:endParaRPr>
          </a:p>
        </p:txBody>
      </p:sp>
      <p:sp>
        <p:nvSpPr>
          <p:cNvPr id="286" name="Google Shape;286;g347aa63ff27_0_1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347aa63ff27_0_2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3" name="Google Shape;293;g347aa63ff27_0_26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0"/>
              </a:spcAft>
              <a:buSzPts val="1400"/>
              <a:buNone/>
            </a:pPr>
            <a:r>
              <a:rPr lang="en-US" sz="1100">
                <a:latin typeface="Arial"/>
                <a:ea typeface="Arial"/>
                <a:cs typeface="Arial"/>
                <a:sym typeface="Arial"/>
              </a:rPr>
              <a:t>Οι περιοχές ΣΤ και Ζ του ερωτηματολογίου SELFIE που μπορούν να χρησιμοποιήσουν οι εκπαιδευτικοί και να προσαρμόσουν στις ανάγκες αυτοαξιολόγησης τους ή να χρησιμοποιήσουν ως έχουν. Σημειώστε ότι η αρίθμηση είναι όπως στο αρχικό SELFIE (F2, G2 και G4 λείπουν) . Σημειώστε επίσης ότι το SELIFE περιλαμβάνει αξιολόγηση των ίδιων προοπτικών (και πολλών επιπλέον) από την οπτική γωνία του/της διευθυντή/διευθύντριας του σχολείου και των μαθητών/μαθητριών. </a:t>
            </a:r>
            <a:endParaRPr sz="1100">
              <a:latin typeface="Arial"/>
              <a:ea typeface="Arial"/>
              <a:cs typeface="Arial"/>
              <a:sym typeface="Arial"/>
            </a:endParaRPr>
          </a:p>
          <a:p>
            <a:pPr indent="0" lvl="0" marL="0" rtl="0" algn="l">
              <a:lnSpc>
                <a:spcPct val="115000"/>
              </a:lnSpc>
              <a:spcBef>
                <a:spcPts val="1400"/>
              </a:spcBef>
              <a:spcAft>
                <a:spcPts val="0"/>
              </a:spcAft>
              <a:buSzPts val="1400"/>
              <a:buNone/>
            </a:pPr>
            <a:r>
              <a:rPr lang="en-US" sz="1100">
                <a:latin typeface="Arial"/>
                <a:ea typeface="Arial"/>
                <a:cs typeface="Arial"/>
                <a:sym typeface="Arial"/>
              </a:rPr>
              <a:t>Το σχολείο σας μπορεί να αποκτήσει πρόσβαση στο SELFIE σε μορφή ηλεκτρονικού ερωτηματολογίου, αν το επιθυμείτε, στη διεύθυνση https://education.ec.europa.eu/selfie/get-started/registration-procedure?pk_source=website&amp;pk_medium=link&amp;pk_campaign=hp&amp;pk_content=hp-start.</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t/>
            </a:r>
            <a:endParaRPr sz="1100">
              <a:latin typeface="Arial"/>
              <a:ea typeface="Arial"/>
              <a:cs typeface="Arial"/>
              <a:sym typeface="Arial"/>
            </a:endParaRPr>
          </a:p>
          <a:p>
            <a:pPr indent="0" lvl="0" marL="0" rtl="0" algn="l">
              <a:lnSpc>
                <a:spcPct val="100000"/>
              </a:lnSpc>
              <a:spcBef>
                <a:spcPts val="400"/>
              </a:spcBef>
              <a:spcAft>
                <a:spcPts val="0"/>
              </a:spcAft>
              <a:buSzPts val="1400"/>
              <a:buNone/>
            </a:pPr>
            <a:r>
              <a:t/>
            </a:r>
            <a:endParaRPr/>
          </a:p>
        </p:txBody>
      </p:sp>
      <p:sp>
        <p:nvSpPr>
          <p:cNvPr id="294" name="Google Shape;294;g347aa63ff27_0_26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347aa63ff27_0_2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 name="Google Shape;300;g347aa63ff27_0_2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1400"/>
              <a:buNone/>
            </a:pPr>
            <a:r>
              <a:rPr lang="en-US" sz="1100">
                <a:latin typeface="Arial"/>
                <a:ea typeface="Arial"/>
                <a:cs typeface="Arial"/>
                <a:sym typeface="Arial"/>
              </a:rPr>
              <a:t>Τα ημερολόγια αυτοαναστοχασμού που γράφονται μετά από κάθε μάθημα παρέχουν μια πολύτιμη ευκαιρία στους/στις εκπαιδευτικούς να περιγράψουν τις εμπειρίες τους, τις αποφάσεις τους και τα αποτελέσματα που παρατηρήθηκαν στην τάξη. Μέσω του τακτικού αναστοχασμού, οι εκπαιδευτικοί μπορούν να εντοπίσουν τι πήγε καλά, τι θα μπορούσε να βελτιωθεί, πώς ανταποκρίθηκαν οι μαθητές/μαθήτριες στο μάθημα και ποιες αλλαγές μπορεί να χρειαστούν στο μέλλον.</a:t>
            </a:r>
            <a:endParaRPr sz="1100">
              <a:latin typeface="Arial"/>
              <a:ea typeface="Arial"/>
              <a:cs typeface="Arial"/>
              <a:sym typeface="Arial"/>
            </a:endParaRPr>
          </a:p>
          <a:p>
            <a:pPr indent="0" lvl="0" marL="0" rtl="0" algn="l">
              <a:lnSpc>
                <a:spcPct val="115000"/>
              </a:lnSpc>
              <a:spcBef>
                <a:spcPts val="1200"/>
              </a:spcBef>
              <a:spcAft>
                <a:spcPts val="1200"/>
              </a:spcAft>
              <a:buSzPts val="1400"/>
              <a:buNone/>
            </a:pPr>
            <a:r>
              <a:rPr lang="en-US" sz="1100">
                <a:latin typeface="Arial"/>
                <a:ea typeface="Arial"/>
                <a:cs typeface="Arial"/>
                <a:sym typeface="Arial"/>
              </a:rPr>
              <a:t>Το βάθος του προβληματισμού μπορεί να ποικίλλει - από μερικά σύντομα σημεία μέχρι μια πιο λεπτομερή αφήγηση - αλλά το κλειδί είναι να γράφετε με συνέπεια, να είστε ειλικρινείς και συγκεκριμένοι και να επανεξετάζετε τις προηγούμενες καταχωρήσεις για να παρατηρήσετε την ανάπτυξη και να αναγνωρίσετε επαναλαμβανόμενα μοτίβα. Αυτά τα ημερολόγια αποκτούν ιδιαίτερο νόημα όταν συνδυάζονται με ρουμπρίκες ή ανατροφοδότηση από τους μαθητές/μαθήτριες, καθώς επιτρέπουν στους/στις εκπαιδευτικούς να συνδέσουν τους εσωτερικούς τους προβληματισμούς με εξωτερικές προοπτικές, δημιουργώντας μια πιο ολοκληρωμένη και διορατική εικόνα της διδακτικής τους πρακτικής.</a:t>
            </a:r>
            <a:endParaRPr sz="1100">
              <a:latin typeface="Arial"/>
              <a:ea typeface="Arial"/>
              <a:cs typeface="Arial"/>
              <a:sym typeface="Arial"/>
            </a:endParaRPr>
          </a:p>
        </p:txBody>
      </p:sp>
      <p:sp>
        <p:nvSpPr>
          <p:cNvPr id="301" name="Google Shape;301;g347aa63ff27_0_2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347aa63ff27_0_2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 name="Google Shape;309;g347aa63ff27_0_23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Η χρήση βιντεοσκοπήσεων για αυτοαξιολόγηση προσφέρει στους/στις εκπαιδευτικούς μια πολύτιμη ευκαιρία να παρατηρήσουν τη διδασκαλία τους από μια νέα και πιο αντικειμενική οπτική γωνία. Κατά τη διδασκαλία σε πραγματικό χρόνο, μπορεί να είναι δύσκολο να παρατηρήσετε τα πάντα που συμβαίνουν στην τάξη. Παρακολουθώντας ένα μαγνητοσκοπημένο μάθημα, οι εκπαιδευτικοί μπορούν να παρατηρήσουν λεπτές αλλά σημαντικές πτυχές που μπορεί να τους διέφυγαν κατά τη διάρκεια της διδασκαλίας, όπως η </a:t>
            </a:r>
            <a:r>
              <a:rPr b="1" lang="en-US" sz="1100">
                <a:latin typeface="Arial"/>
                <a:ea typeface="Arial"/>
                <a:cs typeface="Arial"/>
                <a:sym typeface="Arial"/>
              </a:rPr>
              <a:t>γλώσσα του σώματός </a:t>
            </a:r>
            <a:r>
              <a:rPr lang="en-US" sz="1100">
                <a:latin typeface="Arial"/>
                <a:ea typeface="Arial"/>
                <a:cs typeface="Arial"/>
                <a:sym typeface="Arial"/>
              </a:rPr>
              <a:t>τους, ο βαθμός </a:t>
            </a:r>
            <a:r>
              <a:rPr b="1" lang="en-US" sz="1100">
                <a:latin typeface="Arial"/>
                <a:ea typeface="Arial"/>
                <a:cs typeface="Arial"/>
                <a:sym typeface="Arial"/>
              </a:rPr>
              <a:t>εμπλοκής των μαθητών/μαθητριών</a:t>
            </a:r>
            <a:r>
              <a:rPr lang="en-US" sz="1100">
                <a:latin typeface="Arial"/>
                <a:ea typeface="Arial"/>
                <a:cs typeface="Arial"/>
                <a:sym typeface="Arial"/>
              </a:rPr>
              <a:t>, το πόσο αποτελεσματικά </a:t>
            </a:r>
            <a:r>
              <a:rPr b="1" lang="en-US" sz="1100">
                <a:latin typeface="Arial"/>
                <a:ea typeface="Arial"/>
                <a:cs typeface="Arial"/>
                <a:sym typeface="Arial"/>
              </a:rPr>
              <a:t>διαχειρίστηκαν το χρόνο της τάξης </a:t>
            </a:r>
            <a:r>
              <a:rPr lang="en-US" sz="1100">
                <a:latin typeface="Arial"/>
                <a:ea typeface="Arial"/>
                <a:cs typeface="Arial"/>
                <a:sym typeface="Arial"/>
              </a:rPr>
              <a:t>και η συνολική </a:t>
            </a:r>
            <a:r>
              <a:rPr b="1" lang="en-US" sz="1100">
                <a:latin typeface="Arial"/>
                <a:ea typeface="Arial"/>
                <a:cs typeface="Arial"/>
                <a:sym typeface="Arial"/>
              </a:rPr>
              <a:t>σαφήνεια των εξηγήσεών τους</a:t>
            </a:r>
            <a:r>
              <a:rPr lang="en-US" sz="1100">
                <a:latin typeface="Arial"/>
                <a:ea typeface="Arial"/>
                <a:cs typeface="Arial"/>
                <a:sym typeface="Arial"/>
              </a:rPr>
              <a:t>.</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Σε αντίθεση με τη στήριξη μόνο στη μνήμη - η οποία μπορεί να είναι επιλεκτική ή να επηρεάζεται από τα συναισθήματα - η αναπαραγωγή βίντεο παρέχει μια </a:t>
            </a:r>
            <a:r>
              <a:rPr b="1" lang="en-US" sz="1100">
                <a:latin typeface="Arial"/>
                <a:ea typeface="Arial"/>
                <a:cs typeface="Arial"/>
                <a:sym typeface="Arial"/>
              </a:rPr>
              <a:t>πιο ακριβή και λεπτομερή καταγραφή </a:t>
            </a:r>
            <a:r>
              <a:rPr lang="en-US" sz="1100">
                <a:latin typeface="Arial"/>
                <a:ea typeface="Arial"/>
                <a:cs typeface="Arial"/>
                <a:sym typeface="Arial"/>
              </a:rPr>
              <a:t>των όσων πραγματικά συνέβησαν κατά τη διάρκεια του μαθήματος. Επιτρέπει στους/στις εκπαιδευτικούς να επανεξετάσουν στιγμές, να κάνουν παύσεις και αναστοχασμούς και να αξιολογήσουν την απόδοσή τους με βάση το τι πραγματικά ειπώθηκε και έγινε και όχι μόνο με βάση το τι θυμούνται.</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Αυτή η μέθοδος </a:t>
            </a:r>
            <a:r>
              <a:rPr b="1" lang="en-US" sz="1100">
                <a:latin typeface="Arial"/>
                <a:ea typeface="Arial"/>
                <a:cs typeface="Arial"/>
                <a:sym typeface="Arial"/>
              </a:rPr>
              <a:t>ενθαρρύνει </a:t>
            </a:r>
            <a:r>
              <a:rPr lang="en-US" sz="1100">
                <a:latin typeface="Arial"/>
                <a:ea typeface="Arial"/>
                <a:cs typeface="Arial"/>
                <a:sym typeface="Arial"/>
              </a:rPr>
              <a:t>επίσης </a:t>
            </a:r>
            <a:r>
              <a:rPr b="1" lang="en-US" sz="1100">
                <a:latin typeface="Arial"/>
                <a:ea typeface="Arial"/>
                <a:cs typeface="Arial"/>
                <a:sym typeface="Arial"/>
              </a:rPr>
              <a:t>τον στοχαστικό προβληματισμό</a:t>
            </a:r>
            <a:r>
              <a:rPr lang="en-US" sz="1100">
                <a:latin typeface="Arial"/>
                <a:ea typeface="Arial"/>
                <a:cs typeface="Arial"/>
                <a:sym typeface="Arial"/>
              </a:rPr>
              <a:t>. Οι εκπαιδευτικοί μπορούν να θέσουν στον εαυτό τους στοχαστικές ερωτήσεις όπως: </a:t>
            </a:r>
            <a:r>
              <a:rPr i="1" lang="en-US" sz="1100">
                <a:latin typeface="Arial"/>
                <a:ea typeface="Arial"/>
                <a:cs typeface="Arial"/>
                <a:sym typeface="Arial"/>
              </a:rPr>
              <a:t>Τι πήγε καλά; Τι θα μπορούσε να βελτιωθεί; Πώς ανταποκρίθηκαν οι μαθητές/μαθήτριες στις οδηγίες ή τις ερωτήσεις μου; Ήταν το μάθημα περιεκτικό και ελκυστικό για όλους τους/τις μαθητές/μαθήτριες; </a:t>
            </a:r>
            <a:r>
              <a:rPr lang="en-US" sz="1100">
                <a:latin typeface="Arial"/>
                <a:ea typeface="Arial"/>
                <a:cs typeface="Arial"/>
                <a:sym typeface="Arial"/>
              </a:rPr>
              <a:t>Τέτοιες ερωτήσεις βοηθούν στην καλλιέργεια μιας συνήθειας </a:t>
            </a:r>
            <a:r>
              <a:rPr b="1" lang="en-US" sz="1100">
                <a:latin typeface="Arial"/>
                <a:ea typeface="Arial"/>
                <a:cs typeface="Arial"/>
                <a:sym typeface="Arial"/>
              </a:rPr>
              <a:t>συνεχούς βελτίωσης </a:t>
            </a:r>
            <a:r>
              <a:rPr lang="en-US" sz="1100">
                <a:latin typeface="Arial"/>
                <a:ea typeface="Arial"/>
                <a:cs typeface="Arial"/>
                <a:sym typeface="Arial"/>
              </a:rPr>
              <a:t>και υποστηρίζουν τη βαθύτερη κατανόηση του τρόπου με τον οποίο οι στρατηγικές διδασκαλίας επηρεάζουν τη μάθηση των μαθητών/μαθητριών.</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Με την πάροδο του χρόνου, η ανασκόπηση πολλαπλών καταγραφών μπορεί να αποκαλύψει </a:t>
            </a:r>
            <a:r>
              <a:rPr b="1" lang="en-US" sz="1100">
                <a:latin typeface="Arial"/>
                <a:ea typeface="Arial"/>
                <a:cs typeface="Arial"/>
                <a:sym typeface="Arial"/>
              </a:rPr>
              <a:t>μοτίβα στο στυλ διδασκαλίας</a:t>
            </a:r>
            <a:r>
              <a:rPr lang="en-US" sz="1100">
                <a:latin typeface="Arial"/>
                <a:ea typeface="Arial"/>
                <a:cs typeface="Arial"/>
                <a:sym typeface="Arial"/>
              </a:rPr>
              <a:t>, να αναδείξει τομείς ανάπτυξης και να παράσχει στοιχεία επαγγελματικής ανάπτυξης. Χρησιμεύει επίσης ως χρήσιμη πηγή κατά την προετοιμασία για αξιολογήσεις, συζητήσεις καθοδήγησης ή συνεργατικό σχεδιασμό με συναδέλφους/ισσες.</a:t>
            </a:r>
            <a:endParaRPr sz="1100">
              <a:latin typeface="Arial"/>
              <a:ea typeface="Arial"/>
              <a:cs typeface="Arial"/>
              <a:sym typeface="Arial"/>
            </a:endParaRPr>
          </a:p>
          <a:p>
            <a:pPr indent="0" lvl="0" marL="0" rtl="0" algn="l">
              <a:lnSpc>
                <a:spcPct val="115000"/>
              </a:lnSpc>
              <a:spcBef>
                <a:spcPts val="1400"/>
              </a:spcBef>
              <a:spcAft>
                <a:spcPts val="400"/>
              </a:spcAft>
              <a:buSzPts val="1400"/>
              <a:buNone/>
            </a:pPr>
            <a:r>
              <a:t/>
            </a:r>
            <a:endParaRPr sz="1100">
              <a:latin typeface="Arial"/>
              <a:ea typeface="Arial"/>
              <a:cs typeface="Arial"/>
              <a:sym typeface="Arial"/>
            </a:endParaRPr>
          </a:p>
        </p:txBody>
      </p:sp>
      <p:sp>
        <p:nvSpPr>
          <p:cNvPr id="310" name="Google Shape;310;g347aa63ff27_0_23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347aa63ff27_0_2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8" name="Google Shape;318;g347aa63ff27_0_2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400"/>
              </a:spcAft>
              <a:buSzPts val="1400"/>
              <a:buNone/>
            </a:pPr>
            <a:r>
              <a:rPr lang="en-US" sz="1100">
                <a:latin typeface="Arial"/>
                <a:ea typeface="Arial"/>
                <a:cs typeface="Arial"/>
                <a:sym typeface="Arial"/>
              </a:rPr>
              <a:t>Η διαδικασία για τη χρήση βιντεοσκοπήσεων ως εργαλείου αυτοαξιολόγησης στη διδασκαλία ξεκινά με την καταγραφή ενός πλήρους ή μέρους του μαθήματος, εξασφαλίζοντας, εάν είναι απαραίτητο, τη συγκατάθεση του/της μαθητή/μαθήτριας ή του/της κηδεμόνα/κηδεμόνος. Πριν από την ανασκόπηση του υλικού, ο/η εκπαιδευτικός θα πρέπει να ορίσει μια συγκεκριμένη περιοχή εστίασης, όπως οι τεχνικές ερωτήσεων, η εμπλοκή των μαθητών/μαθητριών ή η σαφήνεια των εξηγήσεων. Ενώ παρακολουθεί το βίντεο, είναι σημαντικό να το κάνει με στοχευμένες ερωτήσεις στο μυαλό του που σχετίζονται με την επιλεγμένη εστίαση. Κατά τη διάρκεια της επισκόπησης, ο/η εκπαιδευτικός θα πρέπει να κρατά σημειώσεις ή να χρησιμοποιεί μια δομημένη ρουμπρίκα για να καθοδηγήσει τον προβληματισμό του/της. Συγκρίνοντας πολλαπλές καταγραφές με την πάροδο του χρόνου, μπορούν να εντοπιστούν μοτίβα και πρόοδος στις διδακτικές πρακτικές, βοηθώντας στην ενημέρωση για την επαγγελματική ανάπτυξη.</a:t>
            </a:r>
            <a:endParaRPr sz="1100">
              <a:latin typeface="Arial"/>
              <a:ea typeface="Arial"/>
              <a:cs typeface="Arial"/>
              <a:sym typeface="Arial"/>
            </a:endParaRPr>
          </a:p>
        </p:txBody>
      </p:sp>
      <p:sp>
        <p:nvSpPr>
          <p:cNvPr id="319" name="Google Shape;319;g347aa63ff27_0_27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342fdc50bc8_0_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5" name="Google Shape;325;g342fdc50bc8_0_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Παρόλο που η αυτοαξιολόγηση έχει σαφή οφέλη, δεν είναι πάντα εύκολο να γίνεται με συνέπεια ή αποτελεσματικότητα. Πολλά από αυτά τα εμπόδια είναι πρακτικά και συναισθηματικά - και η αναγνώρισή τους είναι το πρώτο βήμα προς την υπέρβασή τους. Ακολουθούν πέντε κοινές προκλήσεις και ορισμένες ρεαλιστικές στρατηγικές για την αντιμετώπιση της καθεμιάς:</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1. Έλλειψη χρόνου</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Ένα από τα πιο συχνά εμπόδια που αναφέρουν οι εκπαιδευτικοί είναι ότι απλά δεν έχουν χρόνο. Με τον προγραμματισμό, τη διδασκαλία, τη βαθμολόγηση και όλα τα υπόλοιπα, ο προβληματισμός μπορεί να μοιάζει με πολυτέλεια.</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Στρατηγική</a:t>
            </a:r>
            <a:r>
              <a:rPr lang="en-US" sz="1100">
                <a:latin typeface="Arial"/>
                <a:ea typeface="Arial"/>
                <a:cs typeface="Arial"/>
                <a:sym typeface="Arial"/>
              </a:rPr>
              <a:t>: Αντί να προσπαθείτε να κάνετε έναν πλήρη αναστοχασμό μετά από κάθε μάθημα, ξεκινήστε από λίγο. Χρησιμοποιήστε γρήγορες, δομημένες προτροπές - ακόμη και μόνο 2-3 ερωτήσεις - και κάντε το μέρος της εβδομαδιαίας ρουτίνας προγραμματισμού σας. Για παράδειγμα:</a:t>
            </a:r>
            <a:br>
              <a:rPr lang="en-US" sz="1100">
                <a:latin typeface="Arial"/>
                <a:ea typeface="Arial"/>
                <a:cs typeface="Arial"/>
                <a:sym typeface="Arial"/>
              </a:rPr>
            </a:br>
            <a:r>
              <a:rPr lang="en-US" sz="1100">
                <a:latin typeface="Arial"/>
                <a:ea typeface="Arial"/>
                <a:cs typeface="Arial"/>
                <a:sym typeface="Arial"/>
              </a:rPr>
              <a:t>"Τι λειτούργησε καλά αυτή την εβδομάδα; Τι θα μπορούσα να προσαρμόσω την επόμενη φορά;"</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2. Φόβος της κριτικής ή της αποτυχίας</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Ορισμένοι εκπαιδευτικοί αποφεύγουν την αυτοαξιολόγηση επειδή την αισθάνονται σαν αυτοκριτική. Ανησυχούν ότι ο εντοπισμός προβλημάτων σημαίνει ότι δεν κάνουν καλή δουλειά.</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Στρατηγική</a:t>
            </a:r>
            <a:r>
              <a:rPr lang="en-US" sz="1100">
                <a:latin typeface="Arial"/>
                <a:ea typeface="Arial"/>
                <a:cs typeface="Arial"/>
                <a:sym typeface="Arial"/>
              </a:rPr>
              <a:t>: Ανανεώστε τη διαδικασία. Η αυτοαξιολόγηση δεν έχει να κάνει με την κρίση - έχει να κάνει με </a:t>
            </a:r>
            <a:r>
              <a:rPr b="1" lang="en-US" sz="1100">
                <a:latin typeface="Arial"/>
                <a:ea typeface="Arial"/>
                <a:cs typeface="Arial"/>
                <a:sym typeface="Arial"/>
              </a:rPr>
              <a:t>την ανάπτυξη</a:t>
            </a:r>
            <a:r>
              <a:rPr lang="en-US" sz="1100">
                <a:latin typeface="Arial"/>
                <a:ea typeface="Arial"/>
                <a:cs typeface="Arial"/>
                <a:sym typeface="Arial"/>
              </a:rPr>
              <a:t>. Πρόκειται για το ερώτημα: </a:t>
            </a:r>
            <a:r>
              <a:rPr i="1" lang="en-US" sz="1100">
                <a:latin typeface="Arial"/>
                <a:ea typeface="Arial"/>
                <a:cs typeface="Arial"/>
                <a:sym typeface="Arial"/>
              </a:rPr>
              <a:t>"Τι μπορώ να μάθω για την πρακτική μου;" </a:t>
            </a:r>
            <a:r>
              <a:rPr lang="en-US" sz="1100">
                <a:latin typeface="Arial"/>
                <a:ea typeface="Arial"/>
                <a:cs typeface="Arial"/>
                <a:sym typeface="Arial"/>
              </a:rPr>
              <a:t>και όχι </a:t>
            </a:r>
            <a:r>
              <a:rPr i="1" lang="en-US" sz="1100">
                <a:latin typeface="Arial"/>
                <a:ea typeface="Arial"/>
                <a:cs typeface="Arial"/>
                <a:sym typeface="Arial"/>
              </a:rPr>
              <a:t>"Τι έκανα λάθος;".</a:t>
            </a:r>
            <a:endParaRPr i="1"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3. Ασαφείς στόχοι ή κριτήρια</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Οι εκπαιδευτικοί συχνά δεν γνωρίζουν τι ακριβώς πρέπει να αξιολογούν στην πρακτική τους ή πώς να το μετρήσουν.</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Στρατηγική</a:t>
            </a:r>
            <a:r>
              <a:rPr lang="en-US" sz="1100">
                <a:latin typeface="Arial"/>
                <a:ea typeface="Arial"/>
                <a:cs typeface="Arial"/>
                <a:sym typeface="Arial"/>
              </a:rPr>
              <a:t>: Χρησιμοποιήστε ένα πλαίσιο όπως </a:t>
            </a:r>
            <a:r>
              <a:rPr b="1" lang="en-US" sz="1100">
                <a:latin typeface="Arial"/>
                <a:ea typeface="Arial"/>
                <a:cs typeface="Arial"/>
                <a:sym typeface="Arial"/>
              </a:rPr>
              <a:t>το TINKER </a:t>
            </a:r>
            <a:r>
              <a:rPr lang="en-US" sz="1100">
                <a:latin typeface="Arial"/>
                <a:ea typeface="Arial"/>
                <a:cs typeface="Arial"/>
                <a:sym typeface="Arial"/>
              </a:rPr>
              <a:t>για να δώσετε δομή στον προβληματισμό σας. Διαχωρίζει τη διδασκαλία σε βασικούς τομείς - μέθοδοι, συμμετοχικότητα, δέσμευση, εφαρμογή γνώσεων, ισότητα και αναστοχασμός - και σας βοηθά να επικεντρωθείτε σε αυτά που πραγματικά έχουν σημασία.</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4. Δυσκολία στο να είσαι αντικειμενικός</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Είναι δύσκολο να δεις καθαρά τη δική σου πρακτική. Μπορεί να υπερεκτιμήσετε πόσο καλά πήγε κάτι - ή να είστε πολύ σκληροί με τον εαυτό σας.</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Στρατηγική</a:t>
            </a:r>
            <a:r>
              <a:rPr lang="en-US" sz="1100">
                <a:latin typeface="Arial"/>
                <a:ea typeface="Arial"/>
                <a:cs typeface="Arial"/>
                <a:sym typeface="Arial"/>
              </a:rPr>
              <a:t>: Πάρτε μια δεύτερη προοπτική. Χρησιμοποιήστε </a:t>
            </a:r>
            <a:r>
              <a:rPr b="1" lang="en-US" sz="1100">
                <a:latin typeface="Arial"/>
                <a:ea typeface="Arial"/>
                <a:cs typeface="Arial"/>
                <a:sym typeface="Arial"/>
              </a:rPr>
              <a:t>την ανατροφοδότηση των μαθητών</a:t>
            </a:r>
            <a:r>
              <a:rPr lang="en-US" sz="1100">
                <a:latin typeface="Arial"/>
                <a:ea typeface="Arial"/>
                <a:cs typeface="Arial"/>
                <a:sym typeface="Arial"/>
              </a:rPr>
              <a:t>, την παρατήρηση των συμμαθητών σας ή ακόμη και μια σύντομη βιντεοσκόπηση του μαθήματός σας. Αυτές οι εισροές μπορούν να επικυρώσουν ή να αμφισβητήσουν τις αντιλήψεις σας και να σας δώσουν νέες ιδέες.</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5. Έλλειψη παρακολούθησης</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Μερικές φορές προβληματιζόμαστε, εντοπίζουμε τι πρέπει να βελτιώσουμε - και στη συνέχεια δεν προλαβαίνουμε ποτέ να το κάνουμε. Η ζωή συμβαίνει!</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Στρατηγική</a:t>
            </a:r>
            <a:r>
              <a:rPr lang="en-US" sz="1100">
                <a:latin typeface="Arial"/>
                <a:ea typeface="Arial"/>
                <a:cs typeface="Arial"/>
                <a:sym typeface="Arial"/>
              </a:rPr>
              <a:t>: Ορίστε </a:t>
            </a:r>
            <a:r>
              <a:rPr b="1" lang="en-US" sz="1100">
                <a:latin typeface="Arial"/>
                <a:ea typeface="Arial"/>
                <a:cs typeface="Arial"/>
                <a:sym typeface="Arial"/>
              </a:rPr>
              <a:t>μικρούς, έξυπνους στόχους </a:t>
            </a:r>
            <a:r>
              <a:rPr lang="en-US" sz="1100">
                <a:latin typeface="Arial"/>
                <a:ea typeface="Arial"/>
                <a:cs typeface="Arial"/>
                <a:sym typeface="Arial"/>
              </a:rPr>
              <a:t>και ελέγξτε τους σε εβδομαδιαία ή μηνιαία βάση. Διατηρήστε τους στόχους διαχειρίσιμους και εστιασμένους και προβλέψτε χρόνο για να τους επανεξετάσετε - ίσως στο τέλος της εβδομάδας ή κατά τη διάρκεια της επόμενης συνεδρίας προγραμματισμού.</a:t>
            </a:r>
            <a:endParaRPr sz="1100">
              <a:latin typeface="Arial"/>
              <a:ea typeface="Arial"/>
              <a:cs typeface="Arial"/>
              <a:sym typeface="Arial"/>
            </a:endParaRPr>
          </a:p>
          <a:p>
            <a:pPr indent="0" lvl="0" marL="0" rtl="0" algn="l">
              <a:lnSpc>
                <a:spcPct val="115000"/>
              </a:lnSpc>
              <a:spcBef>
                <a:spcPts val="1200"/>
              </a:spcBef>
              <a:spcAft>
                <a:spcPts val="0"/>
              </a:spcAft>
              <a:buSzPts val="1400"/>
              <a:buNone/>
            </a:pPr>
            <a:r>
              <a:rPr lang="en-US" sz="1100">
                <a:latin typeface="Arial"/>
                <a:ea typeface="Arial"/>
                <a:cs typeface="Arial"/>
                <a:sym typeface="Arial"/>
              </a:rPr>
              <a:t>Συζητήστε αυτά τα εμπόδια με τους εκπαιδευτικούς και ρωτήστε τους αν υπάρχουν άλλα σημαντικά εμπόδια. Ζητήστε τους να μοιραστούν τις εμπειρίες τους σχετικά με τα εμπόδια και τον τρόπο υπέρβασής τους.</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326" name="Google Shape;326;g342fdc50bc8_0_2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347aa63ff27_0_1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2" name="Google Shape;332;g347aa63ff27_0_1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Σε αυτό το μάθημα, διερευνήσαμε τη σημασία της αυτοαξιολόγησης των διδακτικών πρακτικών - πράγματα που μπορείτε να κάνετε χωρίς τη βοήθεια συναδέλφων εκπαιδευτικών ή μαθητών για να αξιολογήσετε τη διδακτική σας πρακτική.</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Επικεντρωθήκαμε στα κριτήρια αξιολόγησης στην εκπαίδευση στην πληροφορική. Τα βασικά σημεία περιλάμβαναν την κατανόηση των κριτηρίων αξιολόγησης, τον τρόπο σχεδιασμού τους και τον ρόλο τους στην προώθηση δίκαιων και αποτελεσματικών πρακτικών διδασκαλίας. Οι εκπαιδευτικοί έμαθαν να αναπτύσσουν λίστες ελέγχου παρατήρησης προσαρμοσμένες στις τάξεις τους, δίνοντας έμφαση στη συμμετοχικότητα και τη συνάφεια με τον πραγματικό κόσμο. Παρουσιάσαμε τις λίστες ελέγχου TINKER καθώς και το εργαλείο SELFIE ,τα οποία μπορούν να χρησιμοποιηθούν ως έχουν ή να προσαρμοστούν περαιτέρω στις ανάγκες των εκπαιδευτικών. Επιπλέον, διερευνήσαμε τα ημερολόγια και τις βιντεοσκοπήσεις διαλέξεων ως τεχνικές αυτοαξιολόγησης των διδακτικών πρακτικών.</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Συζητήσαμε για ορισμένα κοινά προβλήματα που σχετίζονται με την αυτοαξιολόγηση των διδακτικών πρακτικών και προτείναμε τρόπους για την αντιμετώπισή τους.</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Στο επόμενο μάθημα θα το επεκτείνουμε αυτό εισάγοντας τεχνικές για την αξιολόγηση των διδακτικών πρακτικών που περιλαμβάνουν ανατροφοδότηση από άλλους - μαθητές ή συναδέλφους. Η ανατροφοδότησή τους θα βοηθήσει στην παροχή μιας πιο ολοκληρωμένης εικόνας της διδασκαλίας σας.</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Να θυμάστε ότι η αποτελεσματική αξιολόγηση είναι μια συνεχής διαδικασία που εξελίσσεται μαζί με τις διδακτικές σας πρακτικές.</a:t>
            </a:r>
            <a:endParaRPr/>
          </a:p>
        </p:txBody>
      </p:sp>
      <p:sp>
        <p:nvSpPr>
          <p:cNvPr id="333" name="Google Shape;333;g347aa63ff27_0_12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347aa63ff27_0_13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1" name="Google Shape;341;g347aa63ff27_0_1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347aa63ff27_0_14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7" name="Google Shape;347;g347aa63ff27_0_1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347aa63ff27_0_1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3" name="Google Shape;353;g347aa63ff27_0_1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354" name="Google Shape;354;g347aa63ff27_0_14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35773d0f0ee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0" name="Google Shape;360;g35773d0f0ee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3" name="Google Shape;10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47aa63ff27_0_2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g347aa63ff27_0_2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0" name="Google Shape;110;g347aa63ff27_0_28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47aa63ff27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 name="Google Shape;116;g347aa63ff27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Η αυτοαξιολόγηση </a:t>
            </a:r>
            <a:r>
              <a:rPr lang="en-US" sz="1100">
                <a:latin typeface="Arial"/>
                <a:ea typeface="Arial"/>
                <a:cs typeface="Arial"/>
                <a:sym typeface="Arial"/>
              </a:rPr>
              <a:t>είναι η διαδικασία με την οποία οι εκπαιδευτικοί αξιολογούν τις δικές τους διδακτικές πρακτικές, τις αποφάσεις τους στην τάξη και τις επαγγελματικές τους συμπεριφορές σε σχέση με συγκεκριμένα πρότυπα ή στόχους. Περιλαμβάνει </a:t>
            </a:r>
            <a:r>
              <a:rPr b="1" lang="en-US" sz="1100">
                <a:latin typeface="Arial"/>
                <a:ea typeface="Arial"/>
                <a:cs typeface="Arial"/>
                <a:sym typeface="Arial"/>
              </a:rPr>
              <a:t>κριτικό προβληματισμό</a:t>
            </a:r>
            <a:r>
              <a:rPr lang="en-US" sz="1100">
                <a:latin typeface="Arial"/>
                <a:ea typeface="Arial"/>
                <a:cs typeface="Arial"/>
                <a:sym typeface="Arial"/>
              </a:rPr>
              <a:t>, </a:t>
            </a:r>
            <a:r>
              <a:rPr b="1" lang="en-US" sz="1100">
                <a:latin typeface="Arial"/>
                <a:ea typeface="Arial"/>
                <a:cs typeface="Arial"/>
                <a:sym typeface="Arial"/>
              </a:rPr>
              <a:t>ειλικρινή κρίση </a:t>
            </a:r>
            <a:r>
              <a:rPr lang="en-US" sz="1100">
                <a:latin typeface="Arial"/>
                <a:ea typeface="Arial"/>
                <a:cs typeface="Arial"/>
                <a:sym typeface="Arial"/>
              </a:rPr>
              <a:t>και τη </a:t>
            </a:r>
            <a:r>
              <a:rPr b="1" lang="en-US" sz="1100">
                <a:latin typeface="Arial"/>
                <a:ea typeface="Arial"/>
                <a:cs typeface="Arial"/>
                <a:sym typeface="Arial"/>
              </a:rPr>
              <a:t>χρήση εργαλείων ή κριτηρίων </a:t>
            </a:r>
            <a:r>
              <a:rPr lang="en-US" sz="1100">
                <a:latin typeface="Arial"/>
                <a:ea typeface="Arial"/>
                <a:cs typeface="Arial"/>
                <a:sym typeface="Arial"/>
              </a:rPr>
              <a:t>για τον εντοπισμό τόσο των δυνατών σημείων όσο και των τομέων ανάπτυξης.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Δεν πρόκειται μόνο για την αξιολόγηση της απόδοσης, αλλά και για την αύξηση </a:t>
            </a:r>
            <a:r>
              <a:rPr b="1" lang="en-US" sz="1100">
                <a:latin typeface="Arial"/>
                <a:ea typeface="Arial"/>
                <a:cs typeface="Arial"/>
                <a:sym typeface="Arial"/>
              </a:rPr>
              <a:t>της ευαισθητοποίησης</a:t>
            </a:r>
            <a:r>
              <a:rPr lang="en-US" sz="1100">
                <a:latin typeface="Arial"/>
                <a:ea typeface="Arial"/>
                <a:cs typeface="Arial"/>
                <a:sym typeface="Arial"/>
              </a:rPr>
              <a:t>, την προώθηση </a:t>
            </a:r>
            <a:r>
              <a:rPr b="1" lang="en-US" sz="1100">
                <a:latin typeface="Arial"/>
                <a:ea typeface="Arial"/>
                <a:cs typeface="Arial"/>
                <a:sym typeface="Arial"/>
              </a:rPr>
              <a:t>της ανάληψης ευθύνης για την ανάπτυξη </a:t>
            </a:r>
            <a:r>
              <a:rPr lang="en-US" sz="1100">
                <a:latin typeface="Arial"/>
                <a:ea typeface="Arial"/>
                <a:cs typeface="Arial"/>
                <a:sym typeface="Arial"/>
              </a:rPr>
              <a:t>και την προώθηση </a:t>
            </a:r>
            <a:r>
              <a:rPr b="1" lang="en-US" sz="1100">
                <a:latin typeface="Arial"/>
                <a:ea typeface="Arial"/>
                <a:cs typeface="Arial"/>
                <a:sym typeface="Arial"/>
              </a:rPr>
              <a:t>της συνεχούς επαγγελματικής ανάπτυξης</a:t>
            </a:r>
            <a:r>
              <a:rPr lang="en-US" sz="1100">
                <a:latin typeface="Arial"/>
                <a:ea typeface="Arial"/>
                <a:cs typeface="Arial"/>
                <a:sym typeface="Arial"/>
              </a:rPr>
              <a:t>.</a:t>
            </a:r>
            <a:endParaRPr sz="1100">
              <a:latin typeface="Arial"/>
              <a:ea typeface="Arial"/>
              <a:cs typeface="Arial"/>
              <a:sym typeface="Arial"/>
            </a:endParaRPr>
          </a:p>
          <a:p>
            <a:pPr indent="0" lvl="0" marL="0" rtl="0" algn="l">
              <a:lnSpc>
                <a:spcPct val="90000"/>
              </a:lnSpc>
              <a:spcBef>
                <a:spcPts val="1200"/>
              </a:spcBef>
              <a:spcAft>
                <a:spcPts val="0"/>
              </a:spcAft>
              <a:buSzPts val="1400"/>
              <a:buNone/>
            </a:pPr>
            <a:r>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7" name="Google Shape;117;g347aa63ff27_0_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04c02914fe_1_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 name="Google Shape;125;g304c02914fe_1_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Γιατί η αυτοαξιολόγηση είναι ιδιαίτερα σημαντική στον τομέα της πληροφορικής </a:t>
            </a:r>
            <a:r>
              <a:rPr lang="en-US" sz="1100">
                <a:latin typeface="Arial"/>
                <a:ea typeface="Arial"/>
                <a:cs typeface="Arial"/>
                <a:sym typeface="Arial"/>
              </a:rPr>
              <a:t>- περισσότερο από ό,τι σε πολλούς άλλους τομείς;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Η πληροφορική είναι ένα αντικείμενο που </a:t>
            </a:r>
            <a:r>
              <a:rPr b="1" lang="en-US" sz="1100">
                <a:latin typeface="Arial"/>
                <a:ea typeface="Arial"/>
                <a:cs typeface="Arial"/>
                <a:sym typeface="Arial"/>
              </a:rPr>
              <a:t>εξελίσσεται συνεχώς</a:t>
            </a:r>
            <a:r>
              <a:rPr lang="en-US" sz="1100">
                <a:latin typeface="Arial"/>
                <a:ea typeface="Arial"/>
                <a:cs typeface="Arial"/>
                <a:sym typeface="Arial"/>
              </a:rPr>
              <a:t>. Οι τεχνολογίες, τα εργαλεία, οι γλώσσες προγραμματισμού, ακόμη και ο τρόπος με τον οποίο προσεγγίζουμε την επίλυση ψηφιακών προβλημάτων αλλάζουν με ταχύτατους ρυθμούς. Αυτό που ήταν πρωτοποριακό πριν από πέντε χρόνια μπορεί τώρα να είναι ξεπερασμένο - και αυτός ο γρήγορος ρυθμός έχει άμεσες συνέπειες για τους/τις εκπαιδευτικούς.</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Βασικοί λόγοι για τους οποίους η τακτική αυτοαξιολόγηση είναι όχι απλώς χρήσιμη αλλά </a:t>
            </a:r>
            <a:r>
              <a:rPr b="1" lang="en-US" sz="1100">
                <a:latin typeface="Arial"/>
                <a:ea typeface="Arial"/>
                <a:cs typeface="Arial"/>
                <a:sym typeface="Arial"/>
              </a:rPr>
              <a:t>απαραίτητη </a:t>
            </a:r>
            <a:r>
              <a:rPr lang="en-US" sz="1100">
                <a:latin typeface="Arial"/>
                <a:ea typeface="Arial"/>
                <a:cs typeface="Arial"/>
                <a:sym typeface="Arial"/>
              </a:rPr>
              <a:t>σε αυτό το πλαίσιο:</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1. Η τεχνολογία και το περιεχόμενο αλλάζουν γρήγορα</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Νέα εργαλεία, γλώσσες και ψηφιακά περιβάλλοντα παρουσιάζονται συνεχώς.</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Ως εκπαιδευτικοί, πρέπει να αξιολογούμε τακτικά κατά πόσο οι γνώσεις μας και το περιεχόμενο της διδασκαλίας μας εξακολουθούν να είναι επίκαιρα.</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Η αυτοαξιολόγηση μας βοηθά να αναρωτηθούμε: </a:t>
            </a:r>
            <a:r>
              <a:rPr i="1" lang="en-US" sz="1100">
                <a:latin typeface="Arial"/>
                <a:ea typeface="Arial"/>
                <a:cs typeface="Arial"/>
                <a:sym typeface="Arial"/>
              </a:rPr>
              <a:t>"Διδάσκω αυτά που οι μαθητές/μαθήτριες πρέπει πραγματικά να γνωρίζουν στον σημερινό ψηφιακό κόσμο;"</a:t>
            </a:r>
            <a:endParaRPr i="1"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2. Η πληροφορική απαιτεί εννοιολογική σαφήνεια και πρακτική επίδειξη</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Σε αντίθεση με ορισμένα μαθήματα όπου το περιεχόμενο μπορεί να είναι καθαρά θεωρητικό, η πληροφορική απαιτεί τόσο κατανόηση όσο και πράξη.</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Δεν εξηγούμε απλώς πώς λειτουργεί ένας βρόχος - τον δείχνουμε, τον κωδικοποιούμε, τον αποσφαλματώνουμε.</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Η αυτοαξιολόγηση βοηθά τους/τις εκπαιδευτικούς να αναστοχαστούν σχετικά με </a:t>
            </a:r>
            <a:r>
              <a:rPr b="1" lang="en-US" sz="1100">
                <a:latin typeface="Arial"/>
                <a:ea typeface="Arial"/>
                <a:cs typeface="Arial"/>
                <a:sym typeface="Arial"/>
              </a:rPr>
              <a:t>το πόσο αποτελεσματικά εξισορροπούν τη θεωρία με την πρακτική εξάσκηση</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Για παράδειγμα: "Οι μαθητές/μαθήτριες μου απλώς απομνημόνευσαν τη σύνταξη ή κατάλαβαν πώς και πότε να την εφαρμόσουν;"</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3. Οι μαθητές/μαθήτριες ποικίλλουν ευρέως ως προς τον ψηφιακό γραμματισμό και τα ενδιαφέροντα τους</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Ορισμένοι μαθητές/ορισμένες μαθήτριες έχουν μεγάλη εμπιστοσύνη στα ψηφιακά εργαλεία, ενώ άλλοι/άλλες μπορεί να είναι εκφοβισμένοι/ες ή να μην έχουν πρόσβαση εκτός σχολείου.</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Επιπλέον, τα επίπεδα ενδιαφέροντος μπορεί να ποικίλλουν ανάλογα με τις προηγούμενες εμπειρίες, την έκθεση, ακόμη και την εμπιστοσύνη σε τεχνολογικά περιβάλλοντα.</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Η αυτοαξιολόγηση βοηθά τους/τις εκπαιδευτικούς να αναρωτηθούν: </a:t>
            </a:r>
            <a:r>
              <a:rPr i="1" lang="en-US" sz="1100">
                <a:latin typeface="Arial"/>
                <a:ea typeface="Arial"/>
                <a:cs typeface="Arial"/>
                <a:sym typeface="Arial"/>
              </a:rPr>
              <a:t>"Υποστήριξε το μάθημά μου τόσο τους/τις αρχάριους/αρχάριες όσο και τους/τις προχωρημένους/προχωρημένες μαθητές/μαθήτριες;"</a:t>
            </a:r>
            <a:endParaRPr i="1"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Μας ενθαρρύνει επίσης να αξιολογήσουμε κατά πόσον </a:t>
            </a:r>
            <a:r>
              <a:rPr b="1" lang="en-US" sz="1100">
                <a:latin typeface="Arial"/>
                <a:ea typeface="Arial"/>
                <a:cs typeface="Arial"/>
                <a:sym typeface="Arial"/>
              </a:rPr>
              <a:t>οι στρατηγικές μας είναι χωρίς αποκλεισμούς και προσαρμόσιμες </a:t>
            </a:r>
            <a:r>
              <a:rPr lang="en-US" sz="1100">
                <a:latin typeface="Arial"/>
                <a:ea typeface="Arial"/>
                <a:cs typeface="Arial"/>
                <a:sym typeface="Arial"/>
              </a:rPr>
              <a:t>σε διαφορετικές ανάγκες και υπόβαθρα.</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4. Υποστηρίζει την αυθεντική, μαθητοκεντρική μάθηση</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Η πληροφορική προσφέρει ισχυρές ευκαιρίες για </a:t>
            </a:r>
            <a:r>
              <a:rPr b="1" lang="en-US" sz="1100">
                <a:latin typeface="Arial"/>
                <a:ea typeface="Arial"/>
                <a:cs typeface="Arial"/>
                <a:sym typeface="Arial"/>
              </a:rPr>
              <a:t>μάθηση με βάση έργα στον πραγματικό κόσμο </a:t>
            </a:r>
            <a:r>
              <a:rPr lang="en-US" sz="1100">
                <a:latin typeface="Arial"/>
                <a:ea typeface="Arial"/>
                <a:cs typeface="Arial"/>
                <a:sym typeface="Arial"/>
              </a:rPr>
              <a:t>- αλλά μόνο αν τα σχεδιάσουμε και τα σκεφτούμε προσεκτικά.</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Ένας/Μια στοχαστικός/στοχαστική δάσκαλος/δασκάλα είναι πιο πιθανό να παρατηρήσει:</a:t>
            </a: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Αν οι μαθητές/μαθήτριες είναι πραγματικά αφοσιωμένοι</a:t>
            </a: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Εάν η εργασία συνδέεται με σενάρια του πραγματικού κόσμου</a:t>
            </a: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Αν οι μαθητές/μαθήτριες έχουν την αυτονομία να εξερευνήσουν και να δημιουργήσουν</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Η αυτοαξιολόγηση μας κρατά σε αρμονία με το πόσο καλά </a:t>
            </a:r>
            <a:r>
              <a:rPr b="1" lang="en-US" sz="1100">
                <a:latin typeface="Arial"/>
                <a:ea typeface="Arial"/>
                <a:cs typeface="Arial"/>
                <a:sym typeface="Arial"/>
              </a:rPr>
              <a:t>επιτρέπουμε τη δημιουργικότητα, τη δράση και τη συνάφεια </a:t>
            </a:r>
            <a:r>
              <a:rPr lang="en-US" sz="1100">
                <a:latin typeface="Arial"/>
                <a:ea typeface="Arial"/>
                <a:cs typeface="Arial"/>
                <a:sym typeface="Arial"/>
              </a:rPr>
              <a:t>στην τάξη.</a:t>
            </a:r>
            <a:endParaRPr/>
          </a:p>
        </p:txBody>
      </p:sp>
      <p:sp>
        <p:nvSpPr>
          <p:cNvPr id="126" name="Google Shape;126;g304c02914fe_1_3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304c02914fe_1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 name="Google Shape;134;g304c02914fe_1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Τώρα που διερευνήσαμε γιατί η αυτοαξιολόγηση είναι τόσο σημαντική στην πληροφορική, ας την εφαρμόσουμε στην πράξη - ξεκινώντας από τα μικρά. Πείτε στους/στις εκπαιδευτικούς ότι θα θέλατε να θυμηθούν ένα από τα </a:t>
            </a:r>
            <a:r>
              <a:rPr b="1" lang="en-US" sz="1100">
                <a:latin typeface="Arial"/>
                <a:ea typeface="Arial"/>
                <a:cs typeface="Arial"/>
                <a:sym typeface="Arial"/>
              </a:rPr>
              <a:t>πρόσφατα μαθήματα </a:t>
            </a:r>
            <a:r>
              <a:rPr lang="en-US" sz="1100">
                <a:latin typeface="Arial"/>
                <a:ea typeface="Arial"/>
                <a:cs typeface="Arial"/>
                <a:sym typeface="Arial"/>
              </a:rPr>
              <a:t>- οποιοδήποτε μάθημα Πληροφορικής στο οποίο αλληλεπίδρασαν με τους μαθητές/τις μαθήτριες τους, εισήγαγαν μια έννοια ή καθοδήγησαν μια δραστηριότητα. Ζητήστε τους να αφιερώσουν μερικά ήσυχα λεπτά για να καταγράψουν τις σκέψεις τους απαντώντας </a:t>
            </a:r>
            <a:r>
              <a:rPr b="1" lang="en-US" sz="1100">
                <a:latin typeface="Arial"/>
                <a:ea typeface="Arial"/>
                <a:cs typeface="Arial"/>
                <a:sym typeface="Arial"/>
              </a:rPr>
              <a:t>σε τρεις ερωτήσεις</a:t>
            </a:r>
            <a:r>
              <a:rPr lang="en-US" sz="1100">
                <a:latin typeface="Arial"/>
                <a:ea typeface="Arial"/>
                <a:cs typeface="Arial"/>
                <a:sym typeface="Arial"/>
              </a:rPr>
              <a:t>:</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a:pPr>
            <a:r>
              <a:rPr b="1" lang="en-US" sz="1100">
                <a:latin typeface="Arial"/>
                <a:ea typeface="Arial"/>
                <a:cs typeface="Arial"/>
                <a:sym typeface="Arial"/>
              </a:rPr>
              <a:t>Τι πήγε καλά;</a:t>
            </a:r>
            <a:br>
              <a:rPr b="1" lang="en-US" sz="1100">
                <a:latin typeface="Arial"/>
                <a:ea typeface="Arial"/>
                <a:cs typeface="Arial"/>
                <a:sym typeface="Arial"/>
              </a:rPr>
            </a:br>
            <a:r>
              <a:rPr lang="en-US" sz="1100">
                <a:latin typeface="Arial"/>
                <a:ea typeface="Arial"/>
                <a:cs typeface="Arial"/>
                <a:sym typeface="Arial"/>
              </a:rPr>
              <a:t>- Σκεφτείτε για τι νιώσατε υπερήφανοι. Ήταν η συμμετοχή των μαθητών/μαθητριών; Η ομαλή εξήγηση μιας δύσκολης έννοιας; Κάτι καινοτόμο που δοκιμάσατε;</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Τι θα μπορούσε να πάει καλύτερα;</a:t>
            </a:r>
            <a:br>
              <a:rPr b="1" lang="en-US" sz="1100">
                <a:latin typeface="Arial"/>
                <a:ea typeface="Arial"/>
                <a:cs typeface="Arial"/>
                <a:sym typeface="Arial"/>
              </a:rPr>
            </a:br>
            <a:r>
              <a:rPr lang="en-US" sz="1100">
                <a:latin typeface="Arial"/>
                <a:ea typeface="Arial"/>
                <a:cs typeface="Arial"/>
                <a:sym typeface="Arial"/>
              </a:rPr>
              <a:t>- Ίσως μια δραστηριότητα να μην πήγε όπως αναμενόταν ή κάποιοι/κάποιες μαθητές/μαθήτριες να φάνηκαν αδιάφοροι/αδιάφορες. Τι δεν αισθανθήκατε σωστά;</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Πώς αντιμετωπίσατε τις διαφορετικές μαθησιακές ανάγκες;</a:t>
            </a:r>
            <a:br>
              <a:rPr b="1" lang="en-US" sz="1100">
                <a:latin typeface="Arial"/>
                <a:ea typeface="Arial"/>
                <a:cs typeface="Arial"/>
                <a:sym typeface="Arial"/>
              </a:rPr>
            </a:br>
            <a:r>
              <a:rPr lang="en-US" sz="1100">
                <a:latin typeface="Arial"/>
                <a:ea typeface="Arial"/>
                <a:cs typeface="Arial"/>
                <a:sym typeface="Arial"/>
              </a:rPr>
              <a:t>- Σκεφτείτε πώς υποστηρίξατε μαθητές/μαθήτριες με διαφορετικά επίπεδα δεξιοτήτων, ενδιαφέροντα ή υπόβαθρο. Παρείχατε πολλαπλούς τρόπους για να ασχοληθούν με το περιεχόμενο; Τα παραδείγματά σας ήταν χωρίς αποκλεισμούς; Χρειάστηκαν κάποιοι μαθητές περισσότερη υποστήριξη;</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rPr lang="en-US"/>
              <a:t>Ο στόχος αυτής της δραστηριότητας είναι να αναγνωρίσουν οι εκπαιδευτικοί ότι πάντα υπάρχει κάτι που πρέπει να βελτιωθεί και είναι εύκολο να το ξεχάσουμε. Αυτό το μάθημα θα πρέπει να τους βοηθήσει προσφέροντάς τους εργαλεία για αυτοαναστοχασμό. Αφιερώστε περίπου 5 λεπτά σε αυτή τη δραστηριότητα.</a:t>
            </a:r>
            <a:endParaRPr/>
          </a:p>
        </p:txBody>
      </p:sp>
      <p:sp>
        <p:nvSpPr>
          <p:cNvPr id="135" name="Google Shape;135;g304c02914fe_1_4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 name="Google Shape;14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Ας ορίσουμε </a:t>
            </a:r>
            <a:r>
              <a:rPr b="1" lang="en-US" sz="1100">
                <a:latin typeface="Arial"/>
                <a:ea typeface="Arial"/>
                <a:cs typeface="Arial"/>
                <a:sym typeface="Arial"/>
              </a:rPr>
              <a:t>τι πραγματικά εννοούμε με τον αυτοαναστοχασμό </a:t>
            </a:r>
            <a:r>
              <a:rPr lang="en-US" sz="1100">
                <a:latin typeface="Arial"/>
                <a:ea typeface="Arial"/>
                <a:cs typeface="Arial"/>
                <a:sym typeface="Arial"/>
              </a:rPr>
              <a:t>στο πλαίσιο της διδασκαλίας. Δεν είναι απλώς το να σκεφτόμαστε</a:t>
            </a:r>
            <a:r>
              <a:rPr i="1" lang="en-US" sz="1100">
                <a:latin typeface="Arial"/>
                <a:ea typeface="Arial"/>
                <a:cs typeface="Arial"/>
                <a:sym typeface="Arial"/>
              </a:rPr>
              <a:t>: "Το μάθημα πήγε καλά". </a:t>
            </a:r>
            <a:r>
              <a:rPr lang="en-US" sz="1100">
                <a:latin typeface="Arial"/>
                <a:ea typeface="Arial"/>
                <a:cs typeface="Arial"/>
                <a:sym typeface="Arial"/>
              </a:rPr>
              <a:t>Είναι μια σκόπιμη και δομημένη διαδικασία κατά την οποία </a:t>
            </a:r>
            <a:r>
              <a:rPr b="1" lang="en-US" sz="1100">
                <a:latin typeface="Arial"/>
                <a:ea typeface="Arial"/>
                <a:cs typeface="Arial"/>
                <a:sym typeface="Arial"/>
              </a:rPr>
              <a:t>αναλύουμε τις δικές μας επιλογές </a:t>
            </a:r>
            <a:r>
              <a:rPr lang="en-US" sz="1100">
                <a:latin typeface="Arial"/>
                <a:ea typeface="Arial"/>
                <a:cs typeface="Arial"/>
                <a:sym typeface="Arial"/>
              </a:rPr>
              <a:t>στην τάξη - πώς σχεδιάσαμε, πώς διδάξαμε, πώς ανταποκρίθηκαν οι μαθητές/μαθήτριες - και, κυρίως, τι μπορούμε να μάθουμε από αυτό.</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Η αυτοκριτική μας βοηθά να </a:t>
            </a:r>
            <a:r>
              <a:rPr b="1" lang="en-US" sz="1100">
                <a:latin typeface="Arial"/>
                <a:ea typeface="Arial"/>
                <a:cs typeface="Arial"/>
                <a:sym typeface="Arial"/>
              </a:rPr>
              <a:t>κάνουμε ένα βήμα πίσω και να θέτουμε καλύτερες ερωτήσεις</a:t>
            </a:r>
            <a:r>
              <a:rPr lang="en-US" sz="1100">
                <a:latin typeface="Arial"/>
                <a:ea typeface="Arial"/>
                <a:cs typeface="Arial"/>
                <a:sym typeface="Arial"/>
              </a:rPr>
              <a:t>:</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Τι λειτούργησε;</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Τι δεν έγινε;</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Γιατί συνέβη με αυτόν τον τρόπο;</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Τι θα μπορούσα να κάνω διαφορετικά την επόμενη φορά;</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Αυτή η διαδικασία οδηγεί σε </a:t>
            </a:r>
            <a:r>
              <a:rPr b="1" lang="en-US" sz="1100">
                <a:latin typeface="Arial"/>
                <a:ea typeface="Arial"/>
                <a:cs typeface="Arial"/>
                <a:sym typeface="Arial"/>
              </a:rPr>
              <a:t>πραγματικές βελτιώσεις </a:t>
            </a:r>
            <a:r>
              <a:rPr lang="en-US" sz="1100">
                <a:latin typeface="Arial"/>
                <a:ea typeface="Arial"/>
                <a:cs typeface="Arial"/>
                <a:sym typeface="Arial"/>
              </a:rPr>
              <a:t>με την πάροδο του χρόνου - επειδή δεν αντιδρούμε απλώς στα προβλήματα, αλλά σκεφτόμαστε προληπτικά.</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Τώρα, γιατί αυτό είναι ιδιαίτερα σημαντικό;</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a:pPr>
            <a:r>
              <a:rPr b="1" lang="en-US" sz="1100">
                <a:latin typeface="Arial"/>
                <a:ea typeface="Arial"/>
                <a:cs typeface="Arial"/>
                <a:sym typeface="Arial"/>
              </a:rPr>
              <a:t>Ενισχύει την επαγγελματική ανάπτυξη</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Οι σπουδαίοι εκπαιδευτικοί δεν σταματούν να μαθαίνουν. Η αυτοκριτική μας βοηθά να εξελισσόμαστε και να βελτιωνόμαστε συνεχώς, ακόμη και χωρίς εξωτερική ανατροφοδότηση.</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Μετατρέπει τη διδασκαλία μας από μια ρουτίνα σε μια σκόπιμη διαδικασία.</a:t>
            </a:r>
            <a:br>
              <a:rPr b="1" lang="en-US" sz="1100">
                <a:latin typeface="Arial"/>
                <a:ea typeface="Arial"/>
                <a:cs typeface="Arial"/>
                <a:sym typeface="Arial"/>
              </a:rPr>
            </a:br>
            <a:r>
              <a:rPr lang="en-US" sz="1100">
                <a:latin typeface="Arial"/>
                <a:ea typeface="Arial"/>
                <a:cs typeface="Arial"/>
                <a:sym typeface="Arial"/>
              </a:rPr>
              <a:t>Αντί να "διδάσκουμε όπως πάντα", αρχίζουμε να κάνουμε επιλογές με βάση αυτά που έχουμε παρατηρήσει και σκεφτεί. Αυτό οδηγεί σε πιο στοχευμένα μαθήματα, με επίκεντρο τον μαθητή/την μαθήτρια.</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Μας βοηθάει να αναγνωρίσουμε μοτίβα.</a:t>
            </a:r>
            <a:br>
              <a:rPr b="1" lang="en-US" sz="1100">
                <a:latin typeface="Arial"/>
                <a:ea typeface="Arial"/>
                <a:cs typeface="Arial"/>
                <a:sym typeface="Arial"/>
              </a:rPr>
            </a:br>
            <a:r>
              <a:rPr lang="en-US" sz="1100">
                <a:latin typeface="Arial"/>
                <a:ea typeface="Arial"/>
                <a:cs typeface="Arial"/>
                <a:sym typeface="Arial"/>
              </a:rPr>
              <a:t>Ίσως ορισμένοι μαθητές/μαθήτριες χάνουν το ενδιαφέρον τους όταν κάνουμε πολύ μεγάλης διάρκειας μαθήματα. Ίσως εντοπίσουμε ότι μια ομάδα πάντα δυσκολεύεται στην ομαδική εργασία. Η αναστοχαστική σκέψη μας βοηθά να εντοπίσουμε αυτές τις τάσεις και να προσαρμοστούμε.</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Υποστηρίζει την ενσωμάτωση/συμπερίληψη</a:t>
            </a:r>
            <a:br>
              <a:rPr b="1" lang="en-US" sz="1100">
                <a:latin typeface="Arial"/>
                <a:ea typeface="Arial"/>
                <a:cs typeface="Arial"/>
                <a:sym typeface="Arial"/>
              </a:rPr>
            </a:br>
            <a:r>
              <a:rPr lang="en-US" sz="1100">
                <a:latin typeface="Arial"/>
                <a:ea typeface="Arial"/>
                <a:cs typeface="Arial"/>
                <a:sym typeface="Arial"/>
              </a:rPr>
              <a:t>Μερικές φορές, χωρίς να το συνειδητοποιούμε, μπορεί να παραβλέπουμε τις ανάγκες ορισμένων μαθητών/μαθητριών — για παράδειγμα, καλώντας πάντα τους ίδιους λίγους μαθητές/τις ίδιες λίγες μαθήτριες ή χρησιμοποιώντας παραδείγματα που δεν είναι κατανοητά από όλους/όλες. Η αυτοαναστοχαστική σκέψη φέρνει στο προσκήνιο αυτά τα τυφλά σημεία.</a:t>
            </a:r>
            <a:endParaRPr b="1" sz="1300">
              <a:latin typeface="Arial"/>
              <a:ea typeface="Arial"/>
              <a:cs typeface="Arial"/>
              <a:sym typeface="Arial"/>
            </a:endParaRPr>
          </a:p>
        </p:txBody>
      </p:sp>
      <p:sp>
        <p:nvSpPr>
          <p:cNvPr id="144" name="Google Shape;144;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2.jpg"/><Relationship Id="rId4" Type="http://schemas.openxmlformats.org/officeDocument/2006/relationships/image" Target="../media/image5.png"/><Relationship Id="rId5"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14.png"/><Relationship Id="rId10" Type="http://schemas.openxmlformats.org/officeDocument/2006/relationships/image" Target="../media/image33.png"/><Relationship Id="rId13" Type="http://schemas.openxmlformats.org/officeDocument/2006/relationships/image" Target="../media/image13.png"/><Relationship Id="rId12" Type="http://schemas.openxmlformats.org/officeDocument/2006/relationships/image" Target="../media/image12.png"/><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18.png"/><Relationship Id="rId5" Type="http://schemas.openxmlformats.org/officeDocument/2006/relationships/image" Target="../media/image7.png"/><Relationship Id="rId6" Type="http://schemas.openxmlformats.org/officeDocument/2006/relationships/image" Target="../media/image10.jpg"/><Relationship Id="rId7" Type="http://schemas.openxmlformats.org/officeDocument/2006/relationships/image" Target="../media/image15.png"/><Relationship Id="rId8" Type="http://schemas.openxmlformats.org/officeDocument/2006/relationships/image" Target="../media/image21.png"/></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14.png"/><Relationship Id="rId10" Type="http://schemas.openxmlformats.org/officeDocument/2006/relationships/image" Target="../media/image33.png"/><Relationship Id="rId13" Type="http://schemas.openxmlformats.org/officeDocument/2006/relationships/image" Target="../media/image13.png"/><Relationship Id="rId12" Type="http://schemas.openxmlformats.org/officeDocument/2006/relationships/image" Target="../media/image12.png"/><Relationship Id="rId1" Type="http://schemas.openxmlformats.org/officeDocument/2006/relationships/slideMaster" Target="../slideMasters/slideMaster3.xml"/><Relationship Id="rId2" Type="http://schemas.openxmlformats.org/officeDocument/2006/relationships/image" Target="../media/image3.png"/><Relationship Id="rId3"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18.png"/><Relationship Id="rId5" Type="http://schemas.openxmlformats.org/officeDocument/2006/relationships/image" Target="../media/image7.png"/><Relationship Id="rId6" Type="http://schemas.openxmlformats.org/officeDocument/2006/relationships/image" Target="../media/image10.jpg"/><Relationship Id="rId7" Type="http://schemas.openxmlformats.org/officeDocument/2006/relationships/image" Target="../media/image15.png"/><Relationship Id="rId8" Type="http://schemas.openxmlformats.org/officeDocument/2006/relationships/image" Target="../media/image2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12"/>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2"/>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g347aa63ff27_0_221"/>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g347aa63ff27_0_221"/>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g347aa63ff27_0_221"/>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g347aa63ff27_0_221"/>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g347aa63ff27_0_221"/>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g347aa63ff27_0_221"/>
          <p:cNvGrpSpPr/>
          <p:nvPr/>
        </p:nvGrpSpPr>
        <p:grpSpPr>
          <a:xfrm>
            <a:off x="2179811" y="4729766"/>
            <a:ext cx="7832078" cy="1110328"/>
            <a:chOff x="2179603" y="4888792"/>
            <a:chExt cx="7798544" cy="1110328"/>
          </a:xfrm>
        </p:grpSpPr>
        <p:pic>
          <p:nvPicPr>
            <p:cNvPr id="47" name="Google Shape;47;g347aa63ff27_0_221"/>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g347aa63ff27_0_221"/>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g347aa63ff27_0_221"/>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g347aa63ff27_0_221"/>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g347aa63ff27_0_221"/>
            <p:cNvPicPr preferRelativeResize="0"/>
            <p:nvPr/>
          </p:nvPicPr>
          <p:blipFill rotWithShape="1">
            <a:blip r:embed="rId8">
              <a:alphaModFix/>
            </a:blip>
            <a:srcRect b="0" l="6517" r="6454" t="2903"/>
            <a:stretch/>
          </p:blipFill>
          <p:spPr>
            <a:xfrm>
              <a:off x="7781600" y="4945247"/>
              <a:ext cx="2196547" cy="545647"/>
            </a:xfrm>
            <a:prstGeom prst="rect">
              <a:avLst/>
            </a:prstGeom>
            <a:noFill/>
            <a:ln>
              <a:noFill/>
            </a:ln>
          </p:spPr>
        </p:pic>
        <p:pic>
          <p:nvPicPr>
            <p:cNvPr id="52" name="Google Shape;52;g347aa63ff27_0_221"/>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g347aa63ff27_0_221"/>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g347aa63ff27_0_221"/>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g347aa63ff27_0_221"/>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g347aa63ff27_0_221"/>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0" name="Shape 60"/>
        <p:cNvGrpSpPr/>
        <p:nvPr/>
      </p:nvGrpSpPr>
      <p:grpSpPr>
        <a:xfrm>
          <a:off x="0" y="0"/>
          <a:ext cx="0" cy="0"/>
          <a:chOff x="0" y="0"/>
          <a:chExt cx="0" cy="0"/>
        </a:xfrm>
      </p:grpSpPr>
      <p:sp>
        <p:nvSpPr>
          <p:cNvPr id="61" name="Google Shape;61;g35773d0f0ee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2" name="Google Shape;62;g35773d0f0ee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3" name="Google Shape;63;g35773d0f0ee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4" name="Google Shape;64;g35773d0f0ee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5" name="Google Shape;65;g35773d0f0ee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66" name="Google Shape;66;g35773d0f0ee_0_63"/>
          <p:cNvGrpSpPr/>
          <p:nvPr/>
        </p:nvGrpSpPr>
        <p:grpSpPr>
          <a:xfrm>
            <a:off x="2179811" y="4729766"/>
            <a:ext cx="7832078" cy="1110328"/>
            <a:chOff x="2179603" y="4888792"/>
            <a:chExt cx="7798544" cy="1110328"/>
          </a:xfrm>
        </p:grpSpPr>
        <p:pic>
          <p:nvPicPr>
            <p:cNvPr id="67" name="Google Shape;67;g35773d0f0ee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68" name="Google Shape;68;g35773d0f0ee_0_63"/>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69" name="Google Shape;69;g35773d0f0ee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0" name="Google Shape;70;g35773d0f0ee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1" name="Google Shape;71;g35773d0f0ee_0_63"/>
            <p:cNvPicPr preferRelativeResize="0"/>
            <p:nvPr/>
          </p:nvPicPr>
          <p:blipFill rotWithShape="1">
            <a:blip r:embed="rId8">
              <a:alphaModFix/>
            </a:blip>
            <a:srcRect b="0" l="6517" r="6454" t="2903"/>
            <a:stretch/>
          </p:blipFill>
          <p:spPr>
            <a:xfrm>
              <a:off x="7781600" y="4945247"/>
              <a:ext cx="2196547" cy="545647"/>
            </a:xfrm>
            <a:prstGeom prst="rect">
              <a:avLst/>
            </a:prstGeom>
            <a:noFill/>
            <a:ln>
              <a:noFill/>
            </a:ln>
          </p:spPr>
        </p:pic>
        <p:pic>
          <p:nvPicPr>
            <p:cNvPr id="72" name="Google Shape;72;g35773d0f0ee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3" name="Google Shape;73;g35773d0f0ee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4" name="Google Shape;74;g35773d0f0ee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5" name="Google Shape;75;g35773d0f0ee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76" name="Google Shape;76;g35773d0f0ee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77" name="Shape 77"/>
        <p:cNvGrpSpPr/>
        <p:nvPr/>
      </p:nvGrpSpPr>
      <p:grpSpPr>
        <a:xfrm>
          <a:off x="0" y="0"/>
          <a:ext cx="0" cy="0"/>
          <a:chOff x="0" y="0"/>
          <a:chExt cx="0" cy="0"/>
        </a:xfrm>
      </p:grpSpPr>
      <p:sp>
        <p:nvSpPr>
          <p:cNvPr id="78" name="Google Shape;78;g35773d0f0ee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g35773d0f0ee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4.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450"/>
          </a:srgbClr>
        </a:solidFill>
      </p:bgPr>
    </p:bg>
    <p:spTree>
      <p:nvGrpSpPr>
        <p:cNvPr id="9" name="Shape 9"/>
        <p:cNvGrpSpPr/>
        <p:nvPr/>
      </p:nvGrpSpPr>
      <p:grpSpPr>
        <a:xfrm>
          <a:off x="0" y="0"/>
          <a:ext cx="0" cy="0"/>
          <a:chOff x="0" y="0"/>
          <a:chExt cx="0" cy="0"/>
        </a:xfrm>
      </p:grpSpPr>
      <p:sp>
        <p:nvSpPr>
          <p:cNvPr id="10" name="Google Shape;10;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57" name="Shape 57"/>
        <p:cNvGrpSpPr/>
        <p:nvPr/>
      </p:nvGrpSpPr>
      <p:grpSpPr>
        <a:xfrm>
          <a:off x="0" y="0"/>
          <a:ext cx="0" cy="0"/>
          <a:chOff x="0" y="0"/>
          <a:chExt cx="0" cy="0"/>
        </a:xfrm>
      </p:grpSpPr>
      <p:sp>
        <p:nvSpPr>
          <p:cNvPr id="58" name="Google Shape;58;g35773d0f0ee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59" name="Google Shape;59;g35773d0f0ee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4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4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0.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https://education.ec.europa.eu/document/selfie-questionnaires" TargetMode="Externa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4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4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9.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3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hyperlink" Target="https://education.ec.europa.eu/selfie" TargetMode="External"/><Relationship Id="rId4" Type="http://schemas.openxmlformats.org/officeDocument/2006/relationships/hyperlink" Target="https://education.ec.europa.eu/selfie" TargetMode="External"/><Relationship Id="rId5" Type="http://schemas.openxmlformats.org/officeDocument/2006/relationships/hyperlink" Target="https://iste.org/standards/educators" TargetMode="External"/><Relationship Id="rId6" Type="http://schemas.openxmlformats.org/officeDocument/2006/relationships/hyperlink" Target="https://iste.org/standards/educators" TargetMode="External"/><Relationship Id="rId7" Type="http://schemas.openxmlformats.org/officeDocument/2006/relationships/hyperlink" Target="https://www.edutopia.org/" TargetMode="External"/><Relationship Id="rId8" Type="http://schemas.openxmlformats.org/officeDocument/2006/relationships/hyperlink" Target="https://education.ec.europa.eu/selfie-for-teachers"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1" Type="http://schemas.openxmlformats.org/officeDocument/2006/relationships/image" Target="../media/image12.png"/><Relationship Id="rId10" Type="http://schemas.openxmlformats.org/officeDocument/2006/relationships/image" Target="../media/image14.png"/><Relationship Id="rId13" Type="http://schemas.openxmlformats.org/officeDocument/2006/relationships/hyperlink" Target="https://tinker-project.eu/elearning/" TargetMode="External"/><Relationship Id="rId12" Type="http://schemas.openxmlformats.org/officeDocument/2006/relationships/image" Target="../media/image13.png"/><Relationship Id="rId1" Type="http://schemas.openxmlformats.org/officeDocument/2006/relationships/slideLayout" Target="../slideLayouts/slideLayout5.xml"/><Relationship Id="rId2" Type="http://schemas.openxmlformats.org/officeDocument/2006/relationships/notesSlide" Target="../notesSlides/notesSlide34.xml"/><Relationship Id="rId3" Type="http://schemas.openxmlformats.org/officeDocument/2006/relationships/image" Target="../media/image4.png"/><Relationship Id="rId4" Type="http://schemas.openxmlformats.org/officeDocument/2006/relationships/image" Target="../media/image7.png"/><Relationship Id="rId9" Type="http://schemas.openxmlformats.org/officeDocument/2006/relationships/image" Target="../media/image33.png"/><Relationship Id="rId15" Type="http://schemas.openxmlformats.org/officeDocument/2006/relationships/hyperlink" Target="https://creativecommons.org/licenses/by-nc-nd/4.0/" TargetMode="External"/><Relationship Id="rId14" Type="http://schemas.openxmlformats.org/officeDocument/2006/relationships/image" Target="../media/image40.png"/><Relationship Id="rId5" Type="http://schemas.openxmlformats.org/officeDocument/2006/relationships/image" Target="../media/image10.jpg"/><Relationship Id="rId6" Type="http://schemas.openxmlformats.org/officeDocument/2006/relationships/image" Target="../media/image15.png"/><Relationship Id="rId7" Type="http://schemas.openxmlformats.org/officeDocument/2006/relationships/image" Target="../media/image21.png"/><Relationship Id="rId8"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4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3"/>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115000"/>
              </a:lnSpc>
              <a:spcBef>
                <a:spcPts val="1200"/>
              </a:spcBef>
              <a:spcAft>
                <a:spcPts val="1200"/>
              </a:spcAft>
              <a:buSzPct val="69444"/>
              <a:buNone/>
            </a:pPr>
            <a:r>
              <a:rPr lang="en-US"/>
              <a:t>ΠΕ3: Επιμόρφωση εκπαιδευτικών για αυθεντική και συμπεριληπτική ως προς το φύλο εκπαίδευση στην πληροφορική</a:t>
            </a:r>
            <a:endParaRPr/>
          </a:p>
        </p:txBody>
      </p:sp>
      <p:sp>
        <p:nvSpPr>
          <p:cNvPr id="85" name="Google Shape;85;p3"/>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406400" lvl="0" marL="457200" rtl="0" algn="l">
              <a:spcBef>
                <a:spcPts val="1000"/>
              </a:spcBef>
              <a:spcAft>
                <a:spcPts val="0"/>
              </a:spcAft>
              <a:buClr>
                <a:schemeClr val="dk1"/>
              </a:buClr>
              <a:buSzPts val="1600"/>
              <a:buFont typeface="Arial"/>
              <a:buNone/>
            </a:pPr>
            <a:r>
              <a:rPr lang="en-US"/>
              <a:t>Επιμορφωτικό σεμινάριο TINKER για τη δευτεροβάθμια εκπαίδευση</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g342fdc50bc8_0_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Βασικές αρχές της αποτελεσματικής αυτοαξιολόγησης</a:t>
            </a:r>
            <a:endParaRPr/>
          </a:p>
        </p:txBody>
      </p:sp>
      <p:sp>
        <p:nvSpPr>
          <p:cNvPr id="156" name="Google Shape;156;g342fdc50bc8_0_2"/>
          <p:cNvSpPr txBox="1"/>
          <p:nvPr>
            <p:ph idx="1" type="body"/>
          </p:nvPr>
        </p:nvSpPr>
        <p:spPr>
          <a:xfrm>
            <a:off x="436850" y="881750"/>
            <a:ext cx="11605500" cy="5870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2200"/>
              <a:buNone/>
            </a:pPr>
            <a:r>
              <a:rPr lang="en-US"/>
              <a:t>✅ </a:t>
            </a:r>
            <a:r>
              <a:rPr b="1" lang="en-US"/>
              <a:t>Σκόπιμη</a:t>
            </a:r>
            <a:endParaRPr b="1"/>
          </a:p>
          <a:p>
            <a:pPr indent="-298450" lvl="0" marL="457200" rtl="0" algn="l">
              <a:lnSpc>
                <a:spcPct val="100000"/>
              </a:lnSpc>
              <a:spcBef>
                <a:spcPts val="1000"/>
              </a:spcBef>
              <a:spcAft>
                <a:spcPts val="0"/>
              </a:spcAft>
              <a:buClr>
                <a:srgbClr val="000000"/>
              </a:buClr>
              <a:buSzPts val="1100"/>
              <a:buChar char="●"/>
            </a:pPr>
            <a:r>
              <a:rPr lang="en-US" sz="1500"/>
              <a:t>Συνδέεται με συγκεκριμένους στόχους, πρότυπα ή μαθησιακά αποτελέσματα</a:t>
            </a:r>
            <a:endParaRPr sz="1500"/>
          </a:p>
          <a:p>
            <a:pPr indent="0" lvl="0" marL="0" rtl="0" algn="l">
              <a:lnSpc>
                <a:spcPct val="100000"/>
              </a:lnSpc>
              <a:spcBef>
                <a:spcPts val="1000"/>
              </a:spcBef>
              <a:spcAft>
                <a:spcPts val="0"/>
              </a:spcAft>
              <a:buSzPts val="2200"/>
              <a:buNone/>
            </a:pPr>
            <a:r>
              <a:rPr b="1" lang="en-US"/>
              <a:t>✅ Δομημένη</a:t>
            </a:r>
            <a:endParaRPr b="1"/>
          </a:p>
          <a:p>
            <a:pPr indent="-260350" lvl="0" marL="457200" rtl="0" algn="l">
              <a:lnSpc>
                <a:spcPct val="100000"/>
              </a:lnSpc>
              <a:spcBef>
                <a:spcPts val="1000"/>
              </a:spcBef>
              <a:spcAft>
                <a:spcPts val="0"/>
              </a:spcAft>
              <a:buClr>
                <a:srgbClr val="000000"/>
              </a:buClr>
              <a:buSzPts val="500"/>
              <a:buChar char="●"/>
            </a:pPr>
            <a:r>
              <a:rPr lang="en-US" sz="1500"/>
              <a:t>Υποστηρίζεται από εργαλεία όπως ρουμπρίκες ή ημερολόγια</a:t>
            </a:r>
            <a:endParaRPr sz="1500"/>
          </a:p>
          <a:p>
            <a:pPr indent="-260350" lvl="0" marL="457200" rtl="0" algn="l">
              <a:lnSpc>
                <a:spcPct val="100000"/>
              </a:lnSpc>
              <a:spcBef>
                <a:spcPts val="1000"/>
              </a:spcBef>
              <a:spcAft>
                <a:spcPts val="0"/>
              </a:spcAft>
              <a:buClr>
                <a:srgbClr val="000000"/>
              </a:buClr>
              <a:buSzPts val="500"/>
              <a:buChar char="●"/>
            </a:pPr>
            <a:r>
              <a:rPr lang="en-US" sz="1500"/>
              <a:t>Αποφεύγει τις γενικές εντυπώσεις και προτιμά την ανάλυση βάσει αποδεικτικών στοιχείων</a:t>
            </a:r>
            <a:endParaRPr sz="1500"/>
          </a:p>
          <a:p>
            <a:pPr indent="0" lvl="0" marL="0" rtl="0" algn="l">
              <a:lnSpc>
                <a:spcPct val="100000"/>
              </a:lnSpc>
              <a:spcBef>
                <a:spcPts val="1000"/>
              </a:spcBef>
              <a:spcAft>
                <a:spcPts val="0"/>
              </a:spcAft>
              <a:buSzPts val="2200"/>
              <a:buNone/>
            </a:pPr>
            <a:r>
              <a:rPr lang="en-US"/>
              <a:t>✅ </a:t>
            </a:r>
            <a:r>
              <a:rPr b="1" lang="en-US"/>
              <a:t>Συνεχής</a:t>
            </a:r>
            <a:endParaRPr b="1"/>
          </a:p>
          <a:p>
            <a:pPr indent="-260350" lvl="0" marL="457200" rtl="0" algn="l">
              <a:lnSpc>
                <a:spcPct val="100000"/>
              </a:lnSpc>
              <a:spcBef>
                <a:spcPts val="1000"/>
              </a:spcBef>
              <a:spcAft>
                <a:spcPts val="0"/>
              </a:spcAft>
              <a:buClr>
                <a:srgbClr val="000000"/>
              </a:buClr>
              <a:buSzPts val="500"/>
              <a:buChar char="●"/>
            </a:pPr>
            <a:r>
              <a:rPr lang="en-US" sz="1500"/>
              <a:t>Δεν είναι μια εφάπαξ δραστηριότητα, αλλά ένα τακτικό μέρος του κύκλου διδασκαλίας</a:t>
            </a:r>
            <a:endParaRPr sz="1500"/>
          </a:p>
          <a:p>
            <a:pPr indent="-260350" lvl="0" marL="457200" rtl="0" algn="l">
              <a:lnSpc>
                <a:spcPct val="100000"/>
              </a:lnSpc>
              <a:spcBef>
                <a:spcPts val="1000"/>
              </a:spcBef>
              <a:spcAft>
                <a:spcPts val="0"/>
              </a:spcAft>
              <a:buClr>
                <a:srgbClr val="000000"/>
              </a:buClr>
              <a:buSzPts val="500"/>
              <a:buChar char="●"/>
            </a:pPr>
            <a:r>
              <a:rPr lang="en-US" sz="1500"/>
              <a:t>Βοηθά τους/τις εκπαιδευτικούς να μετρήσουν τη βελτίωση και να παρακολουθήσουν την πρόοδο με την πάροδο του χρόνου</a:t>
            </a:r>
            <a:endParaRPr sz="1500"/>
          </a:p>
          <a:p>
            <a:pPr indent="0" lvl="0" marL="0" rtl="0" algn="l">
              <a:lnSpc>
                <a:spcPct val="100000"/>
              </a:lnSpc>
              <a:spcBef>
                <a:spcPts val="1000"/>
              </a:spcBef>
              <a:spcAft>
                <a:spcPts val="0"/>
              </a:spcAft>
              <a:buSzPts val="2200"/>
              <a:buNone/>
            </a:pPr>
            <a:r>
              <a:rPr lang="en-US"/>
              <a:t>✅ </a:t>
            </a:r>
            <a:r>
              <a:rPr b="1" lang="en-US"/>
              <a:t>Εποικοδομητική</a:t>
            </a:r>
            <a:endParaRPr b="1"/>
          </a:p>
          <a:p>
            <a:pPr indent="-260350" lvl="0" marL="457200" rtl="0" algn="l">
              <a:lnSpc>
                <a:spcPct val="100000"/>
              </a:lnSpc>
              <a:spcBef>
                <a:spcPts val="1000"/>
              </a:spcBef>
              <a:spcAft>
                <a:spcPts val="0"/>
              </a:spcAft>
              <a:buClr>
                <a:srgbClr val="000000"/>
              </a:buClr>
              <a:buSzPts val="500"/>
              <a:buChar char="●"/>
            </a:pPr>
            <a:r>
              <a:rPr lang="en-US" sz="1500"/>
              <a:t>Εστιάζει στην ανάπτυξη, όχι στην τελειότητα, και στοχεύει στον προσδιορισμό των επόμενων βημάτων, όχι μόνο των αδυναμιών</a:t>
            </a:r>
            <a:endParaRPr sz="1500"/>
          </a:p>
          <a:p>
            <a:pPr indent="0" lvl="0" marL="0" rtl="0" algn="l">
              <a:lnSpc>
                <a:spcPct val="100000"/>
              </a:lnSpc>
              <a:spcBef>
                <a:spcPts val="1000"/>
              </a:spcBef>
              <a:spcAft>
                <a:spcPts val="0"/>
              </a:spcAft>
              <a:buSzPts val="2200"/>
              <a:buNone/>
            </a:pPr>
            <a:r>
              <a:rPr lang="en-US"/>
              <a:t>✅ </a:t>
            </a:r>
            <a:r>
              <a:rPr b="1" lang="en-US"/>
              <a:t>Συμπεριληπτική</a:t>
            </a:r>
            <a:endParaRPr b="1"/>
          </a:p>
          <a:p>
            <a:pPr indent="-260350" lvl="0" marL="457200" rtl="0" algn="l">
              <a:lnSpc>
                <a:spcPct val="100000"/>
              </a:lnSpc>
              <a:spcBef>
                <a:spcPts val="1000"/>
              </a:spcBef>
              <a:spcAft>
                <a:spcPts val="0"/>
              </a:spcAft>
              <a:buClr>
                <a:srgbClr val="000000"/>
              </a:buClr>
              <a:buSzPts val="500"/>
              <a:buChar char="●"/>
            </a:pPr>
            <a:r>
              <a:rPr lang="en-US" sz="1500"/>
              <a:t>Περιλαμβάνει πολλαπλές προοπτικές: προσωπική αναστοχασμό, ανατροφοδότηση από τους/τις  μαθητές/μαθήτριες, συμβολή των συμμαθητών/συμμαθητριών</a:t>
            </a:r>
            <a:endParaRPr sz="1500"/>
          </a:p>
          <a:p>
            <a:pPr indent="-260350" lvl="0" marL="457200" rtl="0" algn="l">
              <a:lnSpc>
                <a:spcPct val="100000"/>
              </a:lnSpc>
              <a:spcBef>
                <a:spcPts val="1000"/>
              </a:spcBef>
              <a:spcAft>
                <a:spcPts val="1000"/>
              </a:spcAft>
              <a:buClr>
                <a:srgbClr val="000000"/>
              </a:buClr>
              <a:buSzPts val="500"/>
              <a:buChar char="●"/>
            </a:pPr>
            <a:r>
              <a:rPr lang="en-US" sz="1500"/>
              <a:t>Υποστηρίζει μια κουλτούρα στην τάξη όπου η ανατροφοδότηση και η επανάληψη είναι φυσιολογικές τόσο για τους/τις εκπαιδευτικούς όσο και για τους/τις μαθητές/μαθήτριες</a:t>
            </a:r>
            <a:endParaRPr/>
          </a:p>
        </p:txBody>
      </p:sp>
      <p:pic>
        <p:nvPicPr>
          <p:cNvPr id="157" name="Google Shape;157;g342fdc50bc8_0_2" title="340368-PANXDH-1.jpg"/>
          <p:cNvPicPr preferRelativeResize="0"/>
          <p:nvPr/>
        </p:nvPicPr>
        <p:blipFill rotWithShape="1">
          <a:blip r:embed="rId3">
            <a:alphaModFix/>
          </a:blip>
          <a:srcRect b="0" l="0" r="0" t="0"/>
          <a:stretch/>
        </p:blipFill>
        <p:spPr>
          <a:xfrm>
            <a:off x="8770625" y="957448"/>
            <a:ext cx="3016450" cy="30164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g342fdc50bc8_0_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3700"/>
              <a:t>Εργαλεία για την αυτοαξιολόγηση των διδακτικών πρακτικών</a:t>
            </a:r>
            <a:endParaRPr sz="3700"/>
          </a:p>
        </p:txBody>
      </p:sp>
      <p:sp>
        <p:nvSpPr>
          <p:cNvPr id="164" name="Google Shape;164;g342fdc50bc8_0_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68300" lvl="0" marL="457200" rtl="0" algn="l">
              <a:lnSpc>
                <a:spcPct val="90000"/>
              </a:lnSpc>
              <a:spcBef>
                <a:spcPts val="1000"/>
              </a:spcBef>
              <a:spcAft>
                <a:spcPts val="0"/>
              </a:spcAft>
              <a:buSzPts val="2200"/>
              <a:buChar char="•"/>
            </a:pPr>
            <a:r>
              <a:rPr lang="en-US"/>
              <a:t>Εργαλεία που μπορούν να χρησιμοποιήσουν οι εκπαιδευτικοί για αυτοαξιολόγηση (χωρίς τη βοήθεια συναδέλφων εκπαιδευτικών ή μαθητών/μαθητριών):</a:t>
            </a:r>
            <a:br>
              <a:rPr lang="en-US"/>
            </a:br>
            <a:endParaRPr/>
          </a:p>
          <a:p>
            <a:pPr indent="-387350" lvl="1" marL="914400" rtl="0" algn="l">
              <a:lnSpc>
                <a:spcPct val="90000"/>
              </a:lnSpc>
              <a:spcBef>
                <a:spcPts val="0"/>
              </a:spcBef>
              <a:spcAft>
                <a:spcPts val="0"/>
              </a:spcAft>
              <a:buSzPts val="2500"/>
              <a:buChar char="•"/>
            </a:pPr>
            <a:r>
              <a:rPr lang="en-US" sz="2500"/>
              <a:t>Κριτήρια αξιολόγησης / ρουμπρίκες / λίστες ελέγχου</a:t>
            </a:r>
            <a:endParaRPr sz="2500"/>
          </a:p>
          <a:p>
            <a:pPr indent="-387350" lvl="1" marL="914400" rtl="0" algn="l">
              <a:lnSpc>
                <a:spcPct val="90000"/>
              </a:lnSpc>
              <a:spcBef>
                <a:spcPts val="0"/>
              </a:spcBef>
              <a:spcAft>
                <a:spcPts val="0"/>
              </a:spcAft>
              <a:buSzPts val="2500"/>
              <a:buChar char="•"/>
            </a:pPr>
            <a:r>
              <a:rPr lang="en-US" sz="2500"/>
              <a:t>Ημερολόγια αυτοαξιολόγησης / ημερολόγια αναστοχασμού</a:t>
            </a:r>
            <a:endParaRPr sz="2500"/>
          </a:p>
          <a:p>
            <a:pPr indent="-387350" lvl="1" marL="914400" rtl="0" algn="l">
              <a:lnSpc>
                <a:spcPct val="90000"/>
              </a:lnSpc>
              <a:spcBef>
                <a:spcPts val="0"/>
              </a:spcBef>
              <a:spcAft>
                <a:spcPts val="0"/>
              </a:spcAft>
              <a:buSzPts val="2500"/>
              <a:buChar char="•"/>
            </a:pPr>
            <a:r>
              <a:rPr lang="en-US" sz="2500"/>
              <a:t>Αυτοαξιολόγηση μέσω εγγραφής και αναπαραγωγής βίντεο</a:t>
            </a:r>
            <a:endParaRPr sz="2500"/>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p:txBody>
      </p:sp>
      <p:pic>
        <p:nvPicPr>
          <p:cNvPr id="165" name="Google Shape;165;g342fdc50bc8_0_9" title="9558021.jpg"/>
          <p:cNvPicPr preferRelativeResize="0"/>
          <p:nvPr/>
        </p:nvPicPr>
        <p:blipFill rotWithShape="1">
          <a:blip r:embed="rId3">
            <a:alphaModFix/>
          </a:blip>
          <a:srcRect b="0" l="0" r="0" t="0"/>
          <a:stretch/>
        </p:blipFill>
        <p:spPr>
          <a:xfrm>
            <a:off x="6951352" y="2929624"/>
            <a:ext cx="4791752" cy="3193725"/>
          </a:xfrm>
          <a:prstGeom prst="rect">
            <a:avLst/>
          </a:prstGeom>
          <a:noFill/>
          <a:ln>
            <a:noFill/>
          </a:ln>
        </p:spPr>
      </p:pic>
      <p:sp>
        <p:nvSpPr>
          <p:cNvPr id="166" name="Google Shape;166;g342fdc50bc8_0_9"/>
          <p:cNvSpPr txBox="1"/>
          <p:nvPr/>
        </p:nvSpPr>
        <p:spPr>
          <a:xfrm>
            <a:off x="8477950" y="6123350"/>
            <a:ext cx="4010100" cy="23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g347aa63ff27_0_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Κριτήρια αξιολόγησης / ρουμπρίκες / λίστες ελέγχου</a:t>
            </a:r>
            <a:endParaRPr/>
          </a:p>
        </p:txBody>
      </p:sp>
      <p:sp>
        <p:nvSpPr>
          <p:cNvPr id="173" name="Google Shape;173;g347aa63ff27_0_11"/>
          <p:cNvSpPr txBox="1"/>
          <p:nvPr>
            <p:ph idx="1" type="body"/>
          </p:nvPr>
        </p:nvSpPr>
        <p:spPr>
          <a:xfrm>
            <a:off x="97975" y="881750"/>
            <a:ext cx="118368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Ποια είναι τα κριτήρια αξιολόγησης;</a:t>
            </a:r>
            <a:endParaRPr/>
          </a:p>
          <a:p>
            <a:pPr indent="-285750" lvl="1" marL="857250" rtl="0" algn="l">
              <a:lnSpc>
                <a:spcPct val="90000"/>
              </a:lnSpc>
              <a:spcBef>
                <a:spcPts val="500"/>
              </a:spcBef>
              <a:spcAft>
                <a:spcPts val="0"/>
              </a:spcAft>
              <a:buSzPts val="1800"/>
              <a:buFont typeface="Arial"/>
              <a:buChar char="•"/>
            </a:pPr>
            <a:r>
              <a:rPr lang="en-US"/>
              <a:t>Συγκεκριμένες</a:t>
            </a:r>
            <a:r>
              <a:rPr b="1" lang="en-US"/>
              <a:t> κατευθυντήριες γραμμές </a:t>
            </a:r>
            <a:r>
              <a:rPr lang="en-US"/>
              <a:t>που χρησιμοποιούνται για την </a:t>
            </a:r>
            <a:r>
              <a:rPr b="1" lang="en-US"/>
              <a:t>αξιολόγηση της αποτελεσματικότητας</a:t>
            </a:r>
            <a:r>
              <a:rPr lang="en-US"/>
              <a:t> των διδακτικών πρακτικών και μεθοδολογιών.</a:t>
            </a:r>
            <a:endParaRPr/>
          </a:p>
          <a:p>
            <a:pPr indent="-285750" lvl="1" marL="857250" rtl="0" algn="l">
              <a:lnSpc>
                <a:spcPct val="90000"/>
              </a:lnSpc>
              <a:spcBef>
                <a:spcPts val="500"/>
              </a:spcBef>
              <a:spcAft>
                <a:spcPts val="0"/>
              </a:spcAft>
              <a:buSzPts val="1800"/>
              <a:buFont typeface="Arial"/>
              <a:buChar char="•"/>
            </a:pPr>
            <a:r>
              <a:rPr lang="en-US"/>
              <a:t>Χρησιμεύουν ως σημεία αναφοράς για τη μέτρηση:</a:t>
            </a:r>
            <a:endParaRPr/>
          </a:p>
          <a:p>
            <a:pPr indent="-285750" lvl="2" marL="1428750" rtl="0" algn="l">
              <a:lnSpc>
                <a:spcPct val="90000"/>
              </a:lnSpc>
              <a:spcBef>
                <a:spcPts val="500"/>
              </a:spcBef>
              <a:spcAft>
                <a:spcPts val="0"/>
              </a:spcAft>
              <a:buSzPts val="1120"/>
              <a:buFont typeface="Arial"/>
              <a:buChar char="•"/>
            </a:pPr>
            <a:r>
              <a:rPr lang="en-US" sz="1400"/>
              <a:t>της επίτευξης των εκπαιδευτικών στόχων</a:t>
            </a:r>
            <a:endParaRPr sz="1400"/>
          </a:p>
          <a:p>
            <a:pPr indent="-285750" lvl="2" marL="1428750" rtl="0" algn="l">
              <a:lnSpc>
                <a:spcPct val="90000"/>
              </a:lnSpc>
              <a:spcBef>
                <a:spcPts val="500"/>
              </a:spcBef>
              <a:spcAft>
                <a:spcPts val="0"/>
              </a:spcAft>
              <a:buSzPts val="1120"/>
              <a:buFont typeface="Arial"/>
              <a:buChar char="•"/>
            </a:pPr>
            <a:r>
              <a:rPr lang="en-US" sz="1400"/>
              <a:t>της ποιότητας των μεθόδων διδασκαλίας </a:t>
            </a:r>
            <a:endParaRPr sz="1400"/>
          </a:p>
          <a:p>
            <a:pPr indent="-285750" lvl="2" marL="1428750" rtl="0" algn="l">
              <a:lnSpc>
                <a:spcPct val="90000"/>
              </a:lnSpc>
              <a:spcBef>
                <a:spcPts val="500"/>
              </a:spcBef>
              <a:spcAft>
                <a:spcPts val="0"/>
              </a:spcAft>
              <a:buSzPts val="1120"/>
              <a:buFont typeface="Arial"/>
              <a:buChar char="•"/>
            </a:pPr>
            <a:r>
              <a:rPr lang="en-US" sz="1400"/>
              <a:t>του βαθμού στον οποίο ικανοποιούνται οι ανάγκες όλων των μαθητών, </a:t>
            </a:r>
            <a:br>
              <a:rPr lang="en-US" sz="1400"/>
            </a:br>
            <a:r>
              <a:rPr lang="en-US" sz="1400"/>
              <a:t>συμπεριλαμβανομένων των πρακτικών και μεθόδων που προωθούν την ισότητα των φύλων</a:t>
            </a:r>
            <a:endParaRPr/>
          </a:p>
          <a:p>
            <a:pPr indent="-342900" lvl="0" marL="571500" marR="0" rtl="0" algn="l">
              <a:lnSpc>
                <a:spcPct val="90000"/>
              </a:lnSpc>
              <a:spcBef>
                <a:spcPts val="1000"/>
              </a:spcBef>
              <a:spcAft>
                <a:spcPts val="0"/>
              </a:spcAft>
              <a:buClr>
                <a:schemeClr val="accent4"/>
              </a:buClr>
              <a:buSzPts val="2200"/>
              <a:buFont typeface="Arial"/>
              <a:buChar char="•"/>
            </a:pPr>
            <a:r>
              <a:rPr b="1" lang="en-US"/>
              <a:t>Γιατί είναι σημαντικά; </a:t>
            </a:r>
            <a:endParaRPr/>
          </a:p>
          <a:p>
            <a:pPr indent="-285750" lvl="1" marL="857250" rtl="0" algn="l">
              <a:lnSpc>
                <a:spcPct val="90000"/>
              </a:lnSpc>
              <a:spcBef>
                <a:spcPts val="500"/>
              </a:spcBef>
              <a:spcAft>
                <a:spcPts val="0"/>
              </a:spcAft>
              <a:buSzPts val="1800"/>
              <a:buFont typeface="Arial"/>
              <a:buChar char="•"/>
            </a:pPr>
            <a:r>
              <a:rPr lang="en-US"/>
              <a:t>Εξασφαλίζουν αντικειμενικότητα και συνέπεια στην αξιολόγηση</a:t>
            </a:r>
            <a:endParaRPr/>
          </a:p>
          <a:p>
            <a:pPr indent="-285750" lvl="1" marL="857250" rtl="0" algn="l">
              <a:lnSpc>
                <a:spcPct val="90000"/>
              </a:lnSpc>
              <a:spcBef>
                <a:spcPts val="500"/>
              </a:spcBef>
              <a:spcAft>
                <a:spcPts val="0"/>
              </a:spcAft>
              <a:buSzPts val="1800"/>
              <a:buFont typeface="Arial"/>
              <a:buChar char="•"/>
            </a:pPr>
            <a:r>
              <a:rPr lang="en-US"/>
              <a:t>Βοηθούν τους/τις εκπαιδευτικούς να εντοπίσουν τα δυνατά σημεία </a:t>
            </a:r>
            <a:br>
              <a:rPr lang="en-US"/>
            </a:br>
            <a:r>
              <a:rPr lang="en-US"/>
              <a:t>και τους τομείς που χρειάζονται βελτίωση</a:t>
            </a:r>
            <a:endParaRPr/>
          </a:p>
          <a:p>
            <a:pPr indent="-285750" lvl="1" marL="857250" rtl="0" algn="l">
              <a:lnSpc>
                <a:spcPct val="90000"/>
              </a:lnSpc>
              <a:spcBef>
                <a:spcPts val="500"/>
              </a:spcBef>
              <a:spcAft>
                <a:spcPts val="0"/>
              </a:spcAft>
              <a:buSzPts val="1800"/>
              <a:buFont typeface="Arial"/>
              <a:buChar char="•"/>
            </a:pPr>
            <a:r>
              <a:rPr lang="en-US"/>
              <a:t>Εξασφαλίζουν ότι λαμβάνονται υπόψη οι ανάγκες όλων των μαθητών/μαθητριών</a:t>
            </a:r>
            <a:endParaRPr/>
          </a:p>
          <a:p>
            <a:pPr indent="-285750" lvl="1" marL="857250" rtl="0" algn="l">
              <a:lnSpc>
                <a:spcPct val="90000"/>
              </a:lnSpc>
              <a:spcBef>
                <a:spcPts val="500"/>
              </a:spcBef>
              <a:spcAft>
                <a:spcPts val="0"/>
              </a:spcAft>
              <a:buSzPts val="1800"/>
              <a:buFont typeface="Arial"/>
              <a:buChar char="•"/>
            </a:pPr>
            <a:r>
              <a:rPr lang="en-US"/>
              <a:t>Κάνουν την αναστοχαστική διαδικασία πιο δομημένη και μετρήσιμη, </a:t>
            </a:r>
            <a:br>
              <a:rPr lang="en-US"/>
            </a:br>
            <a:r>
              <a:rPr lang="en-US"/>
              <a:t>αντί να βασίζεται σε αόριστα συναισθήματα («Νομίζω ότι το μάθημα πήγε καλά»)</a:t>
            </a:r>
            <a:endParaRPr/>
          </a:p>
        </p:txBody>
      </p:sp>
      <p:pic>
        <p:nvPicPr>
          <p:cNvPr descr="Free list checkbox checked vector" id="174" name="Google Shape;174;g347aa63ff27_0_11" title="Download free HD stock image of List Checkbox"/>
          <p:cNvPicPr preferRelativeResize="0"/>
          <p:nvPr/>
        </p:nvPicPr>
        <p:blipFill rotWithShape="1">
          <a:blip r:embed="rId3">
            <a:alphaModFix/>
          </a:blip>
          <a:srcRect b="0" l="0" r="0" t="0"/>
          <a:stretch/>
        </p:blipFill>
        <p:spPr>
          <a:xfrm>
            <a:off x="9554775" y="1969375"/>
            <a:ext cx="2379999" cy="291925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g3611fa2a277_0_1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Ρουμπρίκες έναντι λιστών ελέγχου</a:t>
            </a:r>
            <a:endParaRPr/>
          </a:p>
        </p:txBody>
      </p:sp>
      <p:graphicFrame>
        <p:nvGraphicFramePr>
          <p:cNvPr id="181" name="Google Shape;181;g3611fa2a277_0_17"/>
          <p:cNvGraphicFramePr/>
          <p:nvPr/>
        </p:nvGraphicFramePr>
        <p:xfrm>
          <a:off x="926725" y="1598900"/>
          <a:ext cx="3000000" cy="3000000"/>
        </p:xfrm>
        <a:graphic>
          <a:graphicData uri="http://schemas.openxmlformats.org/drawingml/2006/table">
            <a:tbl>
              <a:tblPr>
                <a:noFill/>
                <a:tableStyleId>{A2BFFCBD-8BD0-43F1-8C73-F5B4AF39A9F2}</a:tableStyleId>
              </a:tblPr>
              <a:tblGrid>
                <a:gridCol w="5143500"/>
                <a:gridCol w="5143500"/>
              </a:tblGrid>
              <a:tr h="381000">
                <a:tc>
                  <a:txBody>
                    <a:bodyPr/>
                    <a:lstStyle/>
                    <a:p>
                      <a:pPr indent="0" lvl="0" marL="0" marR="0" rtl="0" algn="ctr">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Ρουμπρίκες</a:t>
                      </a:r>
                      <a:endParaRPr b="1" sz="1800" u="none" cap="none" strike="noStrike">
                        <a:solidFill>
                          <a:srgbClr val="FFFFFF"/>
                        </a:solidFill>
                      </a:endParaRPr>
                    </a:p>
                  </a:txBody>
                  <a:tcPr marT="91425" marB="91425" marR="91425" marL="91425">
                    <a:solidFill>
                      <a:schemeClr val="accent1"/>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Λίστες ελέγχου</a:t>
                      </a:r>
                      <a:endParaRPr b="1" sz="1800" u="none" cap="none" strike="noStrike">
                        <a:solidFill>
                          <a:srgbClr val="FFFFFF"/>
                        </a:solidFill>
                      </a:endParaRPr>
                    </a:p>
                  </a:txBody>
                  <a:tcPr marT="91425" marB="91425" marR="91425" marL="91425">
                    <a:solidFill>
                      <a:schemeClr val="accent1"/>
                    </a:solidFill>
                  </a:tcPr>
                </a:tc>
              </a:tr>
              <a:tr h="381000">
                <a:tc>
                  <a:txBody>
                    <a:bodyPr/>
                    <a:lstStyle/>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Αξιολόγηση της ποιότητας με βάση τα επίπεδα απόδοσης.</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Μορφή πλέγματος με κριτήρια και πολλαπλά επίπεδα επιδόσεων.</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Κλιμακωτές (π.χ. άριστη, καλή, μέτρια, κακή).</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Λεπτομερής - εξηγούν πόσο καλά έγινε κάτι.</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Βοηθούν στην κατανόηση των δυνατών σημείων και των περιοχών που χρήζουν βελτίωσης.</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Σύνθετες εργασίες όπως εκθέσεις, παρουσιάσεις ή έργα.</a:t>
                      </a:r>
                      <a:endParaRPr sz="1700" u="none" cap="none" strike="noStrike"/>
                    </a:p>
                  </a:txBody>
                  <a:tcPr marT="91425" marB="91425" marR="91425" marL="91425"/>
                </a:tc>
                <a:tc>
                  <a:txBody>
                    <a:bodyPr/>
                    <a:lstStyle/>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Για να επιβεβαιωθεί αν πληρούνται συγκεκριμένα κριτήρια (Ναι/Όχι).</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Απλή λίστα στοιχείων ή εργασιών με πλαίσια επιλογής.</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Δυαδικές (ολοκληρωμένο/μη ολοκληρωμένο).</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Μινιμαλιστικές – δείχνουν τι έχει γίνει και τι όχι.</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Βοηθούν να διασφαλιστεί ότι όλα τα βήματα έχουν ολοκληρωθεί.</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Απλές εργασίες ή διαδικασίες, πρώτα σχέδια, διαδικαστική εργασία.</a:t>
                      </a:r>
                      <a:endParaRPr sz="1700" u="none" cap="none" strike="noStrike"/>
                    </a:p>
                  </a:txBody>
                  <a:tcPr marT="91425" marB="91425" marR="91425" marL="91425"/>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g347aa63ff27_0_26"/>
          <p:cNvSpPr/>
          <p:nvPr/>
        </p:nvSpPr>
        <p:spPr>
          <a:xfrm rot="-711049">
            <a:off x="5017376" y="425060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 name="Google Shape;188;g347aa63ff27_0_2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Ανάπτυξη κριτηρίων αξιολόγησης</a:t>
            </a:r>
            <a:endParaRPr/>
          </a:p>
        </p:txBody>
      </p:sp>
      <p:sp>
        <p:nvSpPr>
          <p:cNvPr id="189" name="Google Shape;189;g347aa63ff27_0_26"/>
          <p:cNvSpPr txBox="1"/>
          <p:nvPr>
            <p:ph idx="1" type="body"/>
          </p:nvPr>
        </p:nvSpPr>
        <p:spPr>
          <a:xfrm>
            <a:off x="97975" y="881744"/>
            <a:ext cx="11944500" cy="8523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Ακολουθεί μια σειρά βημάτων που μπορούν να ακολουθηθούν για την ανάπτυξη κριτηρίων αξιολόγησης για την εκπαίδευση στο μάθημα της Πληροφορικής:</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90" name="Google Shape;190;g347aa63ff27_0_26"/>
          <p:cNvSpPr/>
          <p:nvPr/>
        </p:nvSpPr>
        <p:spPr>
          <a:xfrm flipH="1" rot="711049">
            <a:off x="6649183" y="425060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 name="Google Shape;191;g347aa63ff27_0_26"/>
          <p:cNvSpPr/>
          <p:nvPr/>
        </p:nvSpPr>
        <p:spPr>
          <a:xfrm flipH="1" rot="711049">
            <a:off x="3295045" y="425060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92" name="Google Shape;192;g347aa63ff27_0_26"/>
          <p:cNvGrpSpPr/>
          <p:nvPr/>
        </p:nvGrpSpPr>
        <p:grpSpPr>
          <a:xfrm>
            <a:off x="3919540" y="4325040"/>
            <a:ext cx="2283543" cy="2137506"/>
            <a:chOff x="3021975" y="2541798"/>
            <a:chExt cx="1712700" cy="1230715"/>
          </a:xfrm>
        </p:grpSpPr>
        <p:sp>
          <p:nvSpPr>
            <p:cNvPr id="193" name="Google Shape;193;g347aa63ff27_0_26"/>
            <p:cNvSpPr txBox="1"/>
            <p:nvPr/>
          </p:nvSpPr>
          <p:spPr>
            <a:xfrm>
              <a:off x="3529877" y="2735584"/>
              <a:ext cx="696900" cy="2760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600" u="none" cap="none" strike="noStrike">
                  <a:solidFill>
                    <a:srgbClr val="701C7F"/>
                  </a:solidFill>
                  <a:latin typeface="Roboto"/>
                  <a:ea typeface="Roboto"/>
                  <a:cs typeface="Roboto"/>
                  <a:sym typeface="Roboto"/>
                </a:rPr>
                <a:t>2</a:t>
              </a:r>
              <a:endParaRPr b="1" i="0" sz="1600" u="none" cap="none" strike="noStrike">
                <a:solidFill>
                  <a:srgbClr val="701C7F"/>
                </a:solidFill>
                <a:latin typeface="Roboto"/>
                <a:ea typeface="Roboto"/>
                <a:cs typeface="Roboto"/>
                <a:sym typeface="Roboto"/>
              </a:endParaRPr>
            </a:p>
          </p:txBody>
        </p:sp>
        <p:sp>
          <p:nvSpPr>
            <p:cNvPr id="194" name="Google Shape;194;g347aa63ff27_0_26"/>
            <p:cNvSpPr/>
            <p:nvPr/>
          </p:nvSpPr>
          <p:spPr>
            <a:xfrm rot="-1789476">
              <a:off x="3798091" y="2571072"/>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195" name="Google Shape;195;g347aa63ff27_0_26"/>
            <p:cNvSpPr/>
            <p:nvPr/>
          </p:nvSpPr>
          <p:spPr>
            <a:xfrm>
              <a:off x="3021975" y="3069013"/>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p:txBody>
        </p:sp>
        <p:sp>
          <p:nvSpPr>
            <p:cNvPr id="196" name="Google Shape;196;g347aa63ff27_0_26"/>
            <p:cNvSpPr txBox="1"/>
            <p:nvPr/>
          </p:nvSpPr>
          <p:spPr>
            <a:xfrm>
              <a:off x="3066225" y="3106213"/>
              <a:ext cx="1624200" cy="6246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600" u="none" cap="none" strike="noStrike">
                  <a:solidFill>
                    <a:srgbClr val="FFFFFF"/>
                  </a:solidFill>
                  <a:latin typeface="Roboto"/>
                  <a:ea typeface="Roboto"/>
                  <a:cs typeface="Roboto"/>
                  <a:sym typeface="Roboto"/>
                </a:rPr>
                <a:t>Ορίστε συγκεκριμένα, μετρήσιμα κριτήρια</a:t>
              </a:r>
              <a:endParaRPr b="0" i="0" sz="1600" u="none" cap="none" strike="noStrike">
                <a:solidFill>
                  <a:srgbClr val="FFFFFF"/>
                </a:solidFill>
                <a:latin typeface="Roboto"/>
                <a:ea typeface="Roboto"/>
                <a:cs typeface="Roboto"/>
                <a:sym typeface="Roboto"/>
              </a:endParaRPr>
            </a:p>
          </p:txBody>
        </p:sp>
        <p:sp>
          <p:nvSpPr>
            <p:cNvPr id="197" name="Google Shape;197;g347aa63ff27_0_26"/>
            <p:cNvSpPr/>
            <p:nvPr/>
          </p:nvSpPr>
          <p:spPr>
            <a:xfrm>
              <a:off x="3833325" y="3004364"/>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grpSp>
      <p:grpSp>
        <p:nvGrpSpPr>
          <p:cNvPr id="198" name="Google Shape;198;g347aa63ff27_0_26"/>
          <p:cNvGrpSpPr/>
          <p:nvPr/>
        </p:nvGrpSpPr>
        <p:grpSpPr>
          <a:xfrm>
            <a:off x="2203843" y="2030661"/>
            <a:ext cx="2371263" cy="2222224"/>
            <a:chOff x="1637475" y="1195909"/>
            <a:chExt cx="1719428" cy="1270786"/>
          </a:xfrm>
        </p:grpSpPr>
        <p:sp>
          <p:nvSpPr>
            <p:cNvPr id="199" name="Google Shape;199;g347aa63ff27_0_26"/>
            <p:cNvSpPr/>
            <p:nvPr/>
          </p:nvSpPr>
          <p:spPr>
            <a:xfrm>
              <a:off x="1637475" y="1219942"/>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p:txBody>
        </p:sp>
        <p:sp>
          <p:nvSpPr>
            <p:cNvPr id="200" name="Google Shape;200;g347aa63ff27_0_26"/>
            <p:cNvSpPr txBox="1"/>
            <p:nvPr/>
          </p:nvSpPr>
          <p:spPr>
            <a:xfrm>
              <a:off x="2144544" y="1914044"/>
              <a:ext cx="696900" cy="2760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600" u="none" cap="none" strike="noStrike">
                  <a:solidFill>
                    <a:srgbClr val="701C7F"/>
                  </a:solidFill>
                  <a:latin typeface="Roboto"/>
                  <a:ea typeface="Roboto"/>
                  <a:cs typeface="Roboto"/>
                  <a:sym typeface="Roboto"/>
                </a:rPr>
                <a:t>1</a:t>
              </a:r>
              <a:endParaRPr b="1" i="0" sz="1600" u="none" cap="none" strike="noStrike">
                <a:solidFill>
                  <a:srgbClr val="701C7F"/>
                </a:solidFill>
                <a:latin typeface="Roboto"/>
                <a:ea typeface="Roboto"/>
                <a:cs typeface="Roboto"/>
                <a:sym typeface="Roboto"/>
              </a:endParaRPr>
            </a:p>
          </p:txBody>
        </p:sp>
        <p:sp>
          <p:nvSpPr>
            <p:cNvPr id="201" name="Google Shape;201;g347aa63ff27_0_26"/>
            <p:cNvSpPr/>
            <p:nvPr/>
          </p:nvSpPr>
          <p:spPr>
            <a:xfrm rot="10800000">
              <a:off x="2448800" y="1919036"/>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02" name="Google Shape;202;g347aa63ff27_0_26"/>
            <p:cNvSpPr txBox="1"/>
            <p:nvPr/>
          </p:nvSpPr>
          <p:spPr>
            <a:xfrm>
              <a:off x="1640903" y="1195909"/>
              <a:ext cx="1716000" cy="6348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600" u="none" cap="none" strike="noStrike">
                  <a:solidFill>
                    <a:srgbClr val="FFFFFF"/>
                  </a:solidFill>
                  <a:latin typeface="Roboto"/>
                  <a:ea typeface="Roboto"/>
                  <a:cs typeface="Roboto"/>
                  <a:sym typeface="Roboto"/>
                </a:rPr>
                <a:t>Καθορίστε τον σκοπό της αξιολόγησης</a:t>
              </a:r>
              <a:endParaRPr b="0" i="0" sz="1600" u="none" cap="none" strike="noStrike">
                <a:solidFill>
                  <a:srgbClr val="FFFFFF"/>
                </a:solidFill>
                <a:latin typeface="Arial"/>
                <a:ea typeface="Arial"/>
                <a:cs typeface="Arial"/>
                <a:sym typeface="Arial"/>
              </a:endParaRPr>
            </a:p>
          </p:txBody>
        </p:sp>
        <p:sp>
          <p:nvSpPr>
            <p:cNvPr id="203" name="Google Shape;203;g347aa63ff27_0_26"/>
            <p:cNvSpPr/>
            <p:nvPr/>
          </p:nvSpPr>
          <p:spPr>
            <a:xfrm rot="-1789476">
              <a:off x="2410765" y="2276970"/>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grpSp>
      <p:grpSp>
        <p:nvGrpSpPr>
          <p:cNvPr id="204" name="Google Shape;204;g347aa63ff27_0_26"/>
          <p:cNvGrpSpPr/>
          <p:nvPr/>
        </p:nvGrpSpPr>
        <p:grpSpPr>
          <a:xfrm>
            <a:off x="5711202" y="1955500"/>
            <a:ext cx="2361985" cy="2253122"/>
            <a:chOff x="1637475" y="1178240"/>
            <a:chExt cx="1712700" cy="1288455"/>
          </a:xfrm>
        </p:grpSpPr>
        <p:sp>
          <p:nvSpPr>
            <p:cNvPr id="205" name="Google Shape;205;g347aa63ff27_0_26"/>
            <p:cNvSpPr/>
            <p:nvPr/>
          </p:nvSpPr>
          <p:spPr>
            <a:xfrm>
              <a:off x="1637475" y="1219942"/>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p:txBody>
        </p:sp>
        <p:sp>
          <p:nvSpPr>
            <p:cNvPr id="206" name="Google Shape;206;g347aa63ff27_0_26"/>
            <p:cNvSpPr txBox="1"/>
            <p:nvPr/>
          </p:nvSpPr>
          <p:spPr>
            <a:xfrm>
              <a:off x="2142538" y="1947571"/>
              <a:ext cx="696900" cy="2760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600" u="none" cap="none" strike="noStrike">
                  <a:solidFill>
                    <a:srgbClr val="701C7F"/>
                  </a:solidFill>
                  <a:latin typeface="Roboto"/>
                  <a:ea typeface="Roboto"/>
                  <a:cs typeface="Roboto"/>
                  <a:sym typeface="Roboto"/>
                </a:rPr>
                <a:t>3</a:t>
              </a:r>
              <a:endParaRPr b="1" i="0" sz="1600" u="none" cap="none" strike="noStrike">
                <a:solidFill>
                  <a:srgbClr val="701C7F"/>
                </a:solidFill>
                <a:latin typeface="Roboto"/>
                <a:ea typeface="Roboto"/>
                <a:cs typeface="Roboto"/>
                <a:sym typeface="Roboto"/>
              </a:endParaRPr>
            </a:p>
          </p:txBody>
        </p:sp>
        <p:sp>
          <p:nvSpPr>
            <p:cNvPr id="207" name="Google Shape;207;g347aa63ff27_0_26"/>
            <p:cNvSpPr/>
            <p:nvPr/>
          </p:nvSpPr>
          <p:spPr>
            <a:xfrm rot="10800000">
              <a:off x="2448800" y="1919036"/>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08" name="Google Shape;208;g347aa63ff27_0_26"/>
            <p:cNvSpPr txBox="1"/>
            <p:nvPr/>
          </p:nvSpPr>
          <p:spPr>
            <a:xfrm>
              <a:off x="1681724" y="1178240"/>
              <a:ext cx="1624200" cy="7692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600" u="none" cap="none" strike="noStrike">
                  <a:solidFill>
                    <a:srgbClr val="FFFFFF"/>
                  </a:solidFill>
                  <a:latin typeface="Roboto"/>
                  <a:ea typeface="Roboto"/>
                  <a:cs typeface="Roboto"/>
                  <a:sym typeface="Roboto"/>
                </a:rPr>
                <a:t>Ευθυγραμμίστε τα κριτήρια με τους μαθησιακούς στόχους</a:t>
              </a:r>
              <a:endParaRPr b="0" i="0" sz="1600" u="none" cap="none" strike="noStrike">
                <a:solidFill>
                  <a:srgbClr val="FFFFFF"/>
                </a:solidFill>
                <a:latin typeface="Roboto"/>
                <a:ea typeface="Roboto"/>
                <a:cs typeface="Roboto"/>
                <a:sym typeface="Roboto"/>
              </a:endParaRPr>
            </a:p>
          </p:txBody>
        </p:sp>
        <p:sp>
          <p:nvSpPr>
            <p:cNvPr id="209" name="Google Shape;209;g347aa63ff27_0_26"/>
            <p:cNvSpPr/>
            <p:nvPr/>
          </p:nvSpPr>
          <p:spPr>
            <a:xfrm rot="-1789476">
              <a:off x="2410765" y="2276970"/>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grpSp>
      <p:grpSp>
        <p:nvGrpSpPr>
          <p:cNvPr id="210" name="Google Shape;210;g347aa63ff27_0_26"/>
          <p:cNvGrpSpPr/>
          <p:nvPr/>
        </p:nvGrpSpPr>
        <p:grpSpPr>
          <a:xfrm>
            <a:off x="7329532" y="4359249"/>
            <a:ext cx="2283543" cy="2096277"/>
            <a:chOff x="3021975" y="2541798"/>
            <a:chExt cx="1712700" cy="1230715"/>
          </a:xfrm>
        </p:grpSpPr>
        <p:sp>
          <p:nvSpPr>
            <p:cNvPr id="211" name="Google Shape;211;g347aa63ff27_0_26"/>
            <p:cNvSpPr txBox="1"/>
            <p:nvPr/>
          </p:nvSpPr>
          <p:spPr>
            <a:xfrm>
              <a:off x="3529877" y="2665941"/>
              <a:ext cx="696900" cy="2760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600" u="none" cap="none" strike="noStrike">
                  <a:solidFill>
                    <a:srgbClr val="701C7F"/>
                  </a:solidFill>
                  <a:latin typeface="Roboto"/>
                  <a:ea typeface="Roboto"/>
                  <a:cs typeface="Roboto"/>
                  <a:sym typeface="Roboto"/>
                </a:rPr>
                <a:t>4</a:t>
              </a:r>
              <a:endParaRPr b="1" i="0" sz="1600" u="none" cap="none" strike="noStrike">
                <a:solidFill>
                  <a:srgbClr val="701C7F"/>
                </a:solidFill>
                <a:latin typeface="Roboto"/>
                <a:ea typeface="Roboto"/>
                <a:cs typeface="Roboto"/>
                <a:sym typeface="Roboto"/>
              </a:endParaRPr>
            </a:p>
          </p:txBody>
        </p:sp>
        <p:sp>
          <p:nvSpPr>
            <p:cNvPr id="212" name="Google Shape;212;g347aa63ff27_0_26"/>
            <p:cNvSpPr/>
            <p:nvPr/>
          </p:nvSpPr>
          <p:spPr>
            <a:xfrm rot="-1789476">
              <a:off x="3798091" y="2571072"/>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13" name="Google Shape;213;g347aa63ff27_0_26"/>
            <p:cNvSpPr/>
            <p:nvPr/>
          </p:nvSpPr>
          <p:spPr>
            <a:xfrm>
              <a:off x="3021975" y="3069013"/>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700" u="none" cap="none" strike="noStrike">
                <a:solidFill>
                  <a:srgbClr val="000000"/>
                </a:solidFill>
                <a:latin typeface="Arial"/>
                <a:ea typeface="Arial"/>
                <a:cs typeface="Arial"/>
                <a:sym typeface="Arial"/>
              </a:endParaRPr>
            </a:p>
          </p:txBody>
        </p:sp>
        <p:sp>
          <p:nvSpPr>
            <p:cNvPr id="214" name="Google Shape;214;g347aa63ff27_0_26"/>
            <p:cNvSpPr txBox="1"/>
            <p:nvPr/>
          </p:nvSpPr>
          <p:spPr>
            <a:xfrm>
              <a:off x="3066221" y="3050356"/>
              <a:ext cx="1624200" cy="703500"/>
            </a:xfrm>
            <a:prstGeom prst="rect">
              <a:avLst/>
            </a:prstGeom>
            <a:noFill/>
            <a:ln>
              <a:noFill/>
            </a:ln>
          </p:spPr>
          <p:txBody>
            <a:bodyPr anchorCtr="0" anchor="ctr"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600" u="none" cap="none" strike="noStrike">
                  <a:solidFill>
                    <a:srgbClr val="FFFFFF"/>
                  </a:solidFill>
                  <a:latin typeface="Roboto"/>
                  <a:ea typeface="Roboto"/>
                  <a:cs typeface="Roboto"/>
                  <a:sym typeface="Roboto"/>
                </a:rPr>
                <a:t>Δοκιμάστε/</a:t>
              </a:r>
              <a:br>
                <a:rPr b="0" i="0" lang="en-US" sz="1600" u="none" cap="none" strike="noStrike">
                  <a:solidFill>
                    <a:srgbClr val="FFFFFF"/>
                  </a:solidFill>
                  <a:latin typeface="Roboto"/>
                  <a:ea typeface="Roboto"/>
                  <a:cs typeface="Roboto"/>
                  <a:sym typeface="Roboto"/>
                </a:rPr>
              </a:br>
              <a:r>
                <a:rPr b="0" i="0" lang="en-US" sz="1600" u="none" cap="none" strike="noStrike">
                  <a:solidFill>
                    <a:srgbClr val="FFFFFF"/>
                  </a:solidFill>
                  <a:latin typeface="Roboto"/>
                  <a:ea typeface="Roboto"/>
                  <a:cs typeface="Roboto"/>
                  <a:sym typeface="Roboto"/>
                </a:rPr>
                <a:t>αξιολογήστε τα κριτήρια στην πράξη</a:t>
              </a:r>
              <a:endParaRPr b="0" i="0" sz="1600" u="none" cap="none" strike="noStrike">
                <a:solidFill>
                  <a:srgbClr val="FFFFFF"/>
                </a:solidFill>
                <a:latin typeface="Roboto"/>
                <a:ea typeface="Roboto"/>
                <a:cs typeface="Roboto"/>
                <a:sym typeface="Roboto"/>
              </a:endParaRPr>
            </a:p>
          </p:txBody>
        </p:sp>
        <p:sp>
          <p:nvSpPr>
            <p:cNvPr id="215" name="Google Shape;215;g347aa63ff27_0_26"/>
            <p:cNvSpPr/>
            <p:nvPr/>
          </p:nvSpPr>
          <p:spPr>
            <a:xfrm>
              <a:off x="3833325" y="3004364"/>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g347aa63ff27_0_5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Ανάπτυξη κριτηρίων αξιολόγησης - 1. Σκοπός</a:t>
            </a:r>
            <a:endParaRPr/>
          </a:p>
        </p:txBody>
      </p:sp>
      <p:sp>
        <p:nvSpPr>
          <p:cNvPr id="222" name="Google Shape;222;g347aa63ff27_0_5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457200" lvl="0" marL="685800" rtl="0" algn="l">
              <a:lnSpc>
                <a:spcPct val="90000"/>
              </a:lnSpc>
              <a:spcBef>
                <a:spcPts val="1000"/>
              </a:spcBef>
              <a:spcAft>
                <a:spcPts val="0"/>
              </a:spcAft>
              <a:buSzPts val="2200"/>
              <a:buFont typeface="Arial"/>
              <a:buAutoNum type="arabicPeriod"/>
            </a:pPr>
            <a:r>
              <a:rPr b="1" lang="en-US"/>
              <a:t>Καθορίστε τον σκοπό της αξιολόγησης</a:t>
            </a:r>
            <a:r>
              <a:rPr lang="en-US"/>
              <a:t>. Ξεκινήστε προσδιορίζοντας τι σκοπεύετε να αξιολογήσετε. Για παράδειγμα:</a:t>
            </a:r>
            <a:br>
              <a:rPr lang="en-US"/>
            </a:br>
            <a:endParaRPr/>
          </a:p>
          <a:p>
            <a:pPr indent="-368300" lvl="1" marL="914400" rtl="0" algn="l">
              <a:lnSpc>
                <a:spcPct val="90000"/>
              </a:lnSpc>
              <a:spcBef>
                <a:spcPts val="500"/>
              </a:spcBef>
              <a:spcAft>
                <a:spcPts val="0"/>
              </a:spcAft>
              <a:buSzPts val="1800"/>
              <a:buChar char="•"/>
            </a:pPr>
            <a:r>
              <a:rPr lang="en-US"/>
              <a:t>Θέλετε να αξιολογήσετε </a:t>
            </a:r>
            <a:r>
              <a:rPr b="1" lang="en-US"/>
              <a:t>τη μεθοδολογία διδασκαλίας γενικά</a:t>
            </a:r>
            <a:r>
              <a:rPr lang="en-US"/>
              <a:t>; Σκεφτείτε ερωτήσεις όπως:</a:t>
            </a:r>
            <a:endParaRPr/>
          </a:p>
          <a:p>
            <a:pPr indent="-368300" lvl="2" marL="1371600" rtl="0" algn="l">
              <a:lnSpc>
                <a:spcPct val="90000"/>
              </a:lnSpc>
              <a:spcBef>
                <a:spcPts val="500"/>
              </a:spcBef>
              <a:spcAft>
                <a:spcPts val="0"/>
              </a:spcAft>
              <a:buSzPts val="1440"/>
              <a:buFont typeface="Noto Sans Symbols"/>
              <a:buChar char="✔"/>
            </a:pPr>
            <a:r>
              <a:rPr i="1" lang="en-US"/>
              <a:t>Οι μέθοδοι είναι διδασκαλίας ελκυστικές για όλους/όλες τους/τις μαθητές/μαθήτριες;</a:t>
            </a:r>
            <a:endParaRPr/>
          </a:p>
          <a:p>
            <a:pPr indent="-368300" lvl="2" marL="1371600" rtl="0" algn="l">
              <a:lnSpc>
                <a:spcPct val="90000"/>
              </a:lnSpc>
              <a:spcBef>
                <a:spcPts val="500"/>
              </a:spcBef>
              <a:spcAft>
                <a:spcPts val="0"/>
              </a:spcAft>
              <a:buSzPts val="1440"/>
              <a:buFont typeface="Noto Sans Symbols"/>
              <a:buChar char="✔"/>
            </a:pPr>
            <a:r>
              <a:rPr i="1" lang="en-US"/>
              <a:t>Ο/Η εκπαιδευτικός ενσωματώνει αποτελεσματικά πρακτικές δραστηριότητες και πρακτικά παραδείγματα;</a:t>
            </a:r>
            <a:br>
              <a:rPr i="1" lang="en-US"/>
            </a:br>
            <a:endParaRPr i="1"/>
          </a:p>
          <a:p>
            <a:pPr indent="-368300" lvl="1" marL="914400" rtl="0" algn="l">
              <a:lnSpc>
                <a:spcPct val="90000"/>
              </a:lnSpc>
              <a:spcBef>
                <a:spcPts val="500"/>
              </a:spcBef>
              <a:spcAft>
                <a:spcPts val="0"/>
              </a:spcAft>
              <a:buSzPts val="1800"/>
              <a:buChar char="•"/>
            </a:pPr>
            <a:r>
              <a:rPr lang="en-US"/>
              <a:t>Εστιάζετε στην </a:t>
            </a:r>
            <a:r>
              <a:rPr b="1" lang="en-US"/>
              <a:t>εμπλοκή των μαθητών/μαθητριών ή/και στη συνεργασία/ομαδική εργασία</a:t>
            </a:r>
            <a:r>
              <a:rPr lang="en-US"/>
              <a:t>; Σκεφτείτε ερωτήσεις όπως:</a:t>
            </a:r>
            <a:endParaRPr/>
          </a:p>
          <a:p>
            <a:pPr indent="-368300" lvl="2" marL="1371600" rtl="0" algn="l">
              <a:lnSpc>
                <a:spcPct val="90000"/>
              </a:lnSpc>
              <a:spcBef>
                <a:spcPts val="500"/>
              </a:spcBef>
              <a:spcAft>
                <a:spcPts val="0"/>
              </a:spcAft>
              <a:buSzPts val="1440"/>
              <a:buFont typeface="Noto Sans Symbols"/>
              <a:buChar char="✔"/>
            </a:pPr>
            <a:r>
              <a:rPr i="1" lang="en-US"/>
              <a:t>Οι μαθητές/μαθήτριες συμμετέχουν ενεργά στις συζητήσεις και τις δραστηριότητες;</a:t>
            </a:r>
            <a:endParaRPr/>
          </a:p>
          <a:p>
            <a:pPr indent="-368300" lvl="2" marL="1371600" rtl="0" algn="l">
              <a:lnSpc>
                <a:spcPct val="90000"/>
              </a:lnSpc>
              <a:spcBef>
                <a:spcPts val="500"/>
              </a:spcBef>
              <a:spcAft>
                <a:spcPts val="0"/>
              </a:spcAft>
              <a:buSzPts val="1440"/>
              <a:buFont typeface="Noto Sans Symbols"/>
              <a:buChar char="✔"/>
            </a:pPr>
            <a:r>
              <a:rPr i="1" lang="en-US"/>
              <a:t>Οι μαθητές/μαθήτριες δείχνουν ενδιαφέρον για το θέμα μέσω ερωτήσεων ή δημιουργικών συνεισφορών;</a:t>
            </a:r>
            <a:br>
              <a:rPr i="1" lang="en-US"/>
            </a:br>
            <a:endParaRPr i="1"/>
          </a:p>
          <a:p>
            <a:pPr indent="-368300" lvl="1" marL="914400" rtl="0" algn="l">
              <a:lnSpc>
                <a:spcPct val="90000"/>
              </a:lnSpc>
              <a:spcBef>
                <a:spcPts val="500"/>
              </a:spcBef>
              <a:spcAft>
                <a:spcPts val="0"/>
              </a:spcAft>
              <a:buSzPts val="1800"/>
              <a:buChar char="•"/>
            </a:pPr>
            <a:r>
              <a:rPr lang="en-US"/>
              <a:t>Εστιάζετε στην κατάκτηση μιας </a:t>
            </a:r>
            <a:r>
              <a:rPr b="1" lang="en-US"/>
              <a:t>συγκεκριμένης, απαιτητικής έννοιας από τους/τις μαθητές/μαθήτριες</a:t>
            </a:r>
            <a:r>
              <a:rPr lang="en-US"/>
              <a:t>; Σκεφτείτε ερωτήσεις όπως:</a:t>
            </a:r>
            <a:endParaRPr/>
          </a:p>
          <a:p>
            <a:pPr indent="-368300" lvl="2" marL="1371600" rtl="0" algn="l">
              <a:lnSpc>
                <a:spcPct val="90000"/>
              </a:lnSpc>
              <a:spcBef>
                <a:spcPts val="500"/>
              </a:spcBef>
              <a:spcAft>
                <a:spcPts val="0"/>
              </a:spcAft>
              <a:buSzPts val="1440"/>
              <a:buFont typeface="Noto Sans Symbols"/>
              <a:buChar char="✔"/>
            </a:pPr>
            <a:r>
              <a:rPr i="1" lang="en-US"/>
              <a:t>Είναι σε θέση οι μαθητές/μαθήτριες να εξηγήσουν την έννοια με δικά τους λόγια;</a:t>
            </a:r>
            <a:endParaRPr/>
          </a:p>
          <a:p>
            <a:pPr indent="-368300" lvl="2" marL="1371600" rtl="0" algn="l">
              <a:lnSpc>
                <a:spcPct val="90000"/>
              </a:lnSpc>
              <a:spcBef>
                <a:spcPts val="500"/>
              </a:spcBef>
              <a:spcAft>
                <a:spcPts val="0"/>
              </a:spcAft>
              <a:buSzPts val="1440"/>
              <a:buFont typeface="Noto Sans Symbols"/>
              <a:buChar char="✔"/>
            </a:pPr>
            <a:r>
              <a:rPr i="1" lang="en-US"/>
              <a:t>Δείχνουν οι μαθητές/μαθήτριες βελτίωση στην κατανόηση της έννοιας μέσω της πρακτικής και της ανατροφοδότησης;</a:t>
            </a:r>
            <a:endParaRPr i="1"/>
          </a:p>
          <a:p>
            <a:pPr indent="-368300" lvl="2" marL="1371600" rtl="0" algn="l">
              <a:lnSpc>
                <a:spcPct val="90000"/>
              </a:lnSpc>
              <a:spcBef>
                <a:spcPts val="500"/>
              </a:spcBef>
              <a:spcAft>
                <a:spcPts val="0"/>
              </a:spcAft>
              <a:buSzPts val="1440"/>
              <a:buFont typeface="Noto Sans Symbols"/>
              <a:buChar char="✔"/>
            </a:pPr>
            <a:r>
              <a:rPr i="1" lang="en-US"/>
              <a:t>Αντιμετωπίζονται άμεσα οι παρανοήσεις ή τα λάθη κατά τη διάρκεια των συζητήσεων ή των δραστηριοτήτων</a:t>
            </a:r>
            <a:endParaRPr i="1"/>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g347aa63ff27_0_6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400"/>
              <a:t>Ανάπτυξη κριτηρίων αξιολόγησης - 2. Καθορισμός κριτηρίων (1/3)</a:t>
            </a:r>
            <a:endParaRPr sz="3400"/>
          </a:p>
        </p:txBody>
      </p:sp>
      <p:sp>
        <p:nvSpPr>
          <p:cNvPr id="228" name="Google Shape;228;g347aa63ff27_0_65"/>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Ορίστε σαφή, συγκεκριμένα και μετρήσιμα κριτήρια (5-10) </a:t>
            </a:r>
            <a:r>
              <a:rPr lang="en-US"/>
              <a:t>που απορρέουν από το σκοπό της αξιολόγησης</a:t>
            </a:r>
            <a:r>
              <a:rPr b="1" lang="en-US"/>
              <a:t>.</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Ακολουθώντας το πλαίσιο TINKER, εξετάστε δύο σημαντικές πτυχές της εκπαίδευσης του μαθήματος της πληροφορικής</a:t>
            </a:r>
            <a:endParaRPr/>
          </a:p>
          <a:p>
            <a:pPr indent="-368300" lvl="1" marL="914400" rtl="0" algn="l">
              <a:lnSpc>
                <a:spcPct val="90000"/>
              </a:lnSpc>
              <a:spcBef>
                <a:spcPts val="500"/>
              </a:spcBef>
              <a:spcAft>
                <a:spcPts val="0"/>
              </a:spcAft>
              <a:buSzPts val="1800"/>
              <a:buChar char="•"/>
            </a:pPr>
            <a:r>
              <a:rPr lang="en-US"/>
              <a:t>αυθεντική μάθηση και συμπερίληψη των φύλων</a:t>
            </a:r>
            <a:br>
              <a:rPr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Όταν καθορίζετε συγκεκριμένα κριτήρια, </a:t>
            </a:r>
            <a:r>
              <a:rPr b="1" lang="en-US"/>
              <a:t>αποφύγετε αόριστες δηλώσεις </a:t>
            </a:r>
            <a:r>
              <a:rPr lang="en-US"/>
              <a:t>όπως:</a:t>
            </a:r>
            <a:endParaRPr/>
          </a:p>
          <a:p>
            <a:pPr indent="-368300" lvl="1" marL="914400" rtl="0" algn="l">
              <a:lnSpc>
                <a:spcPct val="90000"/>
              </a:lnSpc>
              <a:spcBef>
                <a:spcPts val="500"/>
              </a:spcBef>
              <a:spcAft>
                <a:spcPts val="0"/>
              </a:spcAft>
              <a:buSzPts val="1800"/>
              <a:buChar char="•"/>
            </a:pPr>
            <a:r>
              <a:rPr lang="en-US"/>
              <a:t>"Ο/Η εκπαιδευτικός εξηγεί καλά το θέμα"</a:t>
            </a:r>
            <a:endParaRPr/>
          </a:p>
          <a:p>
            <a:pPr indent="-391160" lvl="2" marL="1371600" rtl="0" algn="l">
              <a:lnSpc>
                <a:spcPct val="90000"/>
              </a:lnSpc>
              <a:spcBef>
                <a:spcPts val="500"/>
              </a:spcBef>
              <a:spcAft>
                <a:spcPts val="0"/>
              </a:spcAft>
              <a:buSzPts val="1800"/>
              <a:buChar char="•"/>
            </a:pPr>
            <a:r>
              <a:rPr lang="en-US"/>
              <a:t>Τι σημαίνει ακριβώς "καλά";</a:t>
            </a:r>
            <a:endParaRPr/>
          </a:p>
          <a:p>
            <a:pPr indent="-368300" lvl="1" marL="914400" rtl="0" algn="l">
              <a:lnSpc>
                <a:spcPct val="90000"/>
              </a:lnSpc>
              <a:spcBef>
                <a:spcPts val="500"/>
              </a:spcBef>
              <a:spcAft>
                <a:spcPts val="0"/>
              </a:spcAft>
              <a:buSzPts val="1800"/>
              <a:buChar char="•"/>
            </a:pPr>
            <a:r>
              <a:rPr lang="en-US"/>
              <a:t>"Οι μαθητές/μαθήτριες ολοκληρώνουν ασκήσεις από το σχολικό βιβλίο"</a:t>
            </a:r>
            <a:endParaRPr/>
          </a:p>
          <a:p>
            <a:pPr indent="-391160" lvl="2" marL="1371600" rtl="0" algn="l">
              <a:lnSpc>
                <a:spcPct val="90000"/>
              </a:lnSpc>
              <a:spcBef>
                <a:spcPts val="500"/>
              </a:spcBef>
              <a:spcAft>
                <a:spcPts val="0"/>
              </a:spcAft>
              <a:buSzPts val="1800"/>
              <a:buChar char="•"/>
            </a:pPr>
            <a:r>
              <a:rPr lang="en-US"/>
              <a:t> Αυτό δεν συνεπάγεται την επίτευξη μαθησιακών αποτελεσμάτων.</a:t>
            </a:r>
            <a:endParaRPr/>
          </a:p>
          <a:p>
            <a:pPr indent="-368300" lvl="1" marL="914400" rtl="0" algn="l">
              <a:lnSpc>
                <a:spcPct val="90000"/>
              </a:lnSpc>
              <a:spcBef>
                <a:spcPts val="500"/>
              </a:spcBef>
              <a:spcAft>
                <a:spcPts val="0"/>
              </a:spcAft>
              <a:buSzPts val="1800"/>
              <a:buChar char="•"/>
            </a:pPr>
            <a:r>
              <a:rPr lang="en-US"/>
              <a:t>"Οι μαθητές/μαθήτριες ήταν ικανοποιημένοι/ες με το μάθημα"</a:t>
            </a:r>
            <a:endParaRPr/>
          </a:p>
          <a:p>
            <a:pPr indent="-391160" lvl="2" marL="1371600" rtl="0" algn="l">
              <a:lnSpc>
                <a:spcPct val="90000"/>
              </a:lnSpc>
              <a:spcBef>
                <a:spcPts val="500"/>
              </a:spcBef>
              <a:spcAft>
                <a:spcPts val="0"/>
              </a:spcAft>
              <a:buSzPts val="1800"/>
              <a:buChar char="•"/>
            </a:pPr>
            <a:r>
              <a:rPr lang="en-US"/>
              <a:t>Η ικανοποίηση δεν υποδηλώνει απαραίτητα μάθηση.</a:t>
            </a:r>
            <a:endParaRPr/>
          </a:p>
          <a:p>
            <a:pPr indent="-368300" lvl="1" marL="914400" rtl="0" algn="l">
              <a:lnSpc>
                <a:spcPct val="90000"/>
              </a:lnSpc>
              <a:spcBef>
                <a:spcPts val="500"/>
              </a:spcBef>
              <a:spcAft>
                <a:spcPts val="0"/>
              </a:spcAft>
              <a:buSzPts val="1800"/>
              <a:buChar char="•"/>
            </a:pPr>
            <a:r>
              <a:rPr lang="en-US"/>
              <a:t>"Οι μαθητές/μαθήτριες συμμετείχαν περισσότερο στην τάξη"</a:t>
            </a:r>
            <a:endParaRPr/>
          </a:p>
          <a:p>
            <a:pPr indent="-391160" lvl="2" marL="1371600" rtl="0" algn="l">
              <a:lnSpc>
                <a:spcPct val="90000"/>
              </a:lnSpc>
              <a:spcBef>
                <a:spcPts val="500"/>
              </a:spcBef>
              <a:spcAft>
                <a:spcPts val="0"/>
              </a:spcAft>
              <a:buSzPts val="1800"/>
              <a:buChar char="•"/>
            </a:pPr>
            <a:r>
              <a:rPr lang="en-US"/>
              <a:t>Πόσο περισσότερο ή σε σύγκριση με τι;</a:t>
            </a:r>
            <a:endParaRPr/>
          </a:p>
          <a:p>
            <a:pPr indent="-368300" lvl="1" marL="914400" rtl="0" algn="l">
              <a:lnSpc>
                <a:spcPct val="90000"/>
              </a:lnSpc>
              <a:spcBef>
                <a:spcPts val="500"/>
              </a:spcBef>
              <a:spcAft>
                <a:spcPts val="0"/>
              </a:spcAft>
              <a:buSzPts val="1800"/>
              <a:buChar char="•"/>
            </a:pPr>
            <a:r>
              <a:rPr lang="en-US"/>
              <a:t>"Οι μαθητές/μαθήτριες συμμετείχαν περισσότερο στην τάξη, αισθάνθηκαν πιο ικανοποιημένοι/ες και πέτυχαν καλύτερα τα μαθησιακά αποτελέσματα"</a:t>
            </a:r>
            <a:endParaRPr/>
          </a:p>
          <a:p>
            <a:pPr indent="-368300" lvl="2" marL="1371600" rtl="0" algn="l">
              <a:lnSpc>
                <a:spcPct val="90000"/>
              </a:lnSpc>
              <a:spcBef>
                <a:spcPts val="500"/>
              </a:spcBef>
              <a:spcAft>
                <a:spcPts val="0"/>
              </a:spcAft>
              <a:buSzPts val="1440"/>
              <a:buChar char="•"/>
            </a:pPr>
            <a:r>
              <a:rPr lang="en-US"/>
              <a:t>Αποφύγετε τα σύνθετα κριτήρια και χωρίστε τα σε πολλά απλά.</a:t>
            </a:r>
            <a:endParaRPr/>
          </a:p>
          <a:p>
            <a:pPr indent="0" lvl="0" marL="0" rtl="0" algn="l">
              <a:lnSpc>
                <a:spcPct val="90000"/>
              </a:lnSpc>
              <a:spcBef>
                <a:spcPts val="500"/>
              </a:spcBef>
              <a:spcAft>
                <a:spcPts val="0"/>
              </a:spcAft>
              <a:buSzPts val="2200"/>
              <a:buNone/>
            </a:pP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229" name="Google Shape;229;g347aa63ff27_0_65"/>
          <p:cNvPicPr preferRelativeResize="0"/>
          <p:nvPr/>
        </p:nvPicPr>
        <p:blipFill rotWithShape="1">
          <a:blip r:embed="rId3">
            <a:alphaModFix/>
          </a:blip>
          <a:srcRect b="0" l="0" r="0" t="0"/>
          <a:stretch/>
        </p:blipFill>
        <p:spPr>
          <a:xfrm>
            <a:off x="9105475" y="3536650"/>
            <a:ext cx="1776675" cy="17766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g347aa63ff27_0_7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400"/>
              <a:t>Ανάπτυξη κριτηρίων αξιολόγησης - 2. Καθορισμός κριτηρίων (2/3)</a:t>
            </a:r>
            <a:endParaRPr/>
          </a:p>
        </p:txBody>
      </p:sp>
      <p:sp>
        <p:nvSpPr>
          <p:cNvPr id="235" name="Google Shape;235;g347aa63ff27_0_71"/>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Αντικαταστήστε τις ασαφείς δηλώσεις με </a:t>
            </a:r>
            <a:r>
              <a:rPr b="1" lang="en-US"/>
              <a:t>πιο ακριβείς δείκτες </a:t>
            </a:r>
            <a:r>
              <a:rPr lang="en-US"/>
              <a:t>όπως:</a:t>
            </a:r>
            <a:br>
              <a:rPr lang="en-US"/>
            </a:br>
            <a:endParaRPr/>
          </a:p>
          <a:p>
            <a:pPr indent="-368300" lvl="1" marL="914400" rtl="0" algn="l">
              <a:lnSpc>
                <a:spcPct val="90000"/>
              </a:lnSpc>
              <a:spcBef>
                <a:spcPts val="500"/>
              </a:spcBef>
              <a:spcAft>
                <a:spcPts val="0"/>
              </a:spcAft>
              <a:buSzPts val="1800"/>
              <a:buChar char="•"/>
            </a:pPr>
            <a:r>
              <a:rPr lang="en-US"/>
              <a:t>"Ο/Η εκπαιδευτικός χρησιμοποιεί οπτικά παραδείγματα για να εξηγήσει την έννοια"</a:t>
            </a:r>
            <a:endParaRPr/>
          </a:p>
          <a:p>
            <a:pPr indent="-368300" lvl="2" marL="1371600" rtl="0" algn="l">
              <a:lnSpc>
                <a:spcPct val="90000"/>
              </a:lnSpc>
              <a:spcBef>
                <a:spcPts val="500"/>
              </a:spcBef>
              <a:spcAft>
                <a:spcPts val="0"/>
              </a:spcAft>
              <a:buSzPts val="1440"/>
              <a:buChar char="•"/>
            </a:pPr>
            <a:r>
              <a:rPr lang="en-US"/>
              <a:t>Τα οπτικά παραδείγματα πρέπει να είναι εύκολα αναγνωρίσιμα και μετρήσιμα.</a:t>
            </a:r>
            <a:br>
              <a:rPr lang="en-US"/>
            </a:br>
            <a:endParaRPr/>
          </a:p>
          <a:p>
            <a:pPr indent="-368300" lvl="1" marL="914400" rtl="0" algn="l">
              <a:lnSpc>
                <a:spcPct val="90000"/>
              </a:lnSpc>
              <a:spcBef>
                <a:spcPts val="500"/>
              </a:spcBef>
              <a:spcAft>
                <a:spcPts val="0"/>
              </a:spcAft>
              <a:buSzPts val="1800"/>
              <a:buChar char="•"/>
            </a:pPr>
            <a:r>
              <a:rPr lang="en-US"/>
              <a:t>"Οι μαθητές.μαθήτριες αναλύουν και επιλύουν ένα πραγματικό πρόβλημα,</a:t>
            </a:r>
            <a:br>
              <a:rPr lang="en-US"/>
            </a:br>
            <a:r>
              <a:rPr lang="en-US"/>
              <a:t>π.χ., σχεδιάζοντας ένα πρόγραμμα για την οργάνωση των σχολικών προγραμμάτων,</a:t>
            </a:r>
            <a:br>
              <a:rPr lang="en-US"/>
            </a:br>
            <a:r>
              <a:rPr lang="en-US"/>
              <a:t>και παρουσιάζουν τη λύση τους στην τάξη"</a:t>
            </a:r>
            <a:endParaRPr/>
          </a:p>
          <a:p>
            <a:pPr indent="-368300" lvl="2" marL="1371600" rtl="0" algn="l">
              <a:lnSpc>
                <a:spcPct val="90000"/>
              </a:lnSpc>
              <a:spcBef>
                <a:spcPts val="500"/>
              </a:spcBef>
              <a:spcAft>
                <a:spcPts val="0"/>
              </a:spcAft>
              <a:buSzPts val="1440"/>
              <a:buChar char="•"/>
            </a:pPr>
            <a:r>
              <a:rPr lang="en-US"/>
              <a:t>Αν και τα πραγματικά προβλήματα πρέπει να προσαρμοστούν </a:t>
            </a:r>
            <a:br>
              <a:rPr lang="en-US"/>
            </a:br>
            <a:r>
              <a:rPr lang="en-US"/>
              <a:t>κάπως για τις συνθήκες της τάξης και την ηλικία των μαθητών, </a:t>
            </a:r>
            <a:br>
              <a:rPr lang="en-US"/>
            </a:br>
            <a:r>
              <a:rPr lang="en-US"/>
              <a:t>η ενσωμάτωσή τους θα πρέπει να είναι εύκολα αναγνωρίσιμη.</a:t>
            </a:r>
            <a:endParaRPr/>
          </a:p>
          <a:p>
            <a:pPr indent="0" lvl="0" marL="1371600" rtl="0" algn="l">
              <a:lnSpc>
                <a:spcPct val="90000"/>
              </a:lnSpc>
              <a:spcBef>
                <a:spcPts val="500"/>
              </a:spcBef>
              <a:spcAft>
                <a:spcPts val="0"/>
              </a:spcAft>
              <a:buSzPts val="2200"/>
              <a:buNone/>
            </a:pPr>
            <a:r>
              <a:t/>
            </a:r>
            <a:endParaRPr/>
          </a:p>
          <a:p>
            <a:pPr indent="-368300" lvl="1" marL="914400" rtl="0" algn="l">
              <a:lnSpc>
                <a:spcPct val="90000"/>
              </a:lnSpc>
              <a:spcBef>
                <a:spcPts val="500"/>
              </a:spcBef>
              <a:spcAft>
                <a:spcPts val="0"/>
              </a:spcAft>
              <a:buSzPts val="1800"/>
              <a:buChar char="•"/>
            </a:pPr>
            <a:r>
              <a:rPr lang="en-US"/>
              <a:t>"Ο/Η εκπαιδευτικός ενσωματώνει παραδείγματα γυναικών και ανδρών</a:t>
            </a:r>
            <a:br>
              <a:rPr lang="en-US"/>
            </a:br>
            <a:r>
              <a:rPr lang="en-US"/>
              <a:t>που έχουν συνεισφέρει στον τομέα της πληροφορικής"</a:t>
            </a:r>
            <a:endParaRPr/>
          </a:p>
          <a:p>
            <a:pPr indent="-391160" lvl="2" marL="1371600" rtl="0" algn="l">
              <a:lnSpc>
                <a:spcPct val="90000"/>
              </a:lnSpc>
              <a:spcBef>
                <a:spcPts val="500"/>
              </a:spcBef>
              <a:spcAft>
                <a:spcPts val="0"/>
              </a:spcAft>
              <a:buSzPts val="1800"/>
              <a:buChar char="•"/>
            </a:pPr>
            <a:r>
              <a:rPr lang="en-US"/>
              <a:t>Απλό και μετρήσιμο.</a:t>
            </a:r>
            <a:br>
              <a:rPr lang="en-US"/>
            </a:br>
            <a:endParaRPr/>
          </a:p>
          <a:p>
            <a:pPr indent="-368300" lvl="1" marL="914400" rtl="0" algn="l">
              <a:lnSpc>
                <a:spcPct val="90000"/>
              </a:lnSpc>
              <a:spcBef>
                <a:spcPts val="500"/>
              </a:spcBef>
              <a:spcAft>
                <a:spcPts val="0"/>
              </a:spcAft>
              <a:buSzPts val="1800"/>
              <a:buChar char="•"/>
            </a:pPr>
            <a:r>
              <a:rPr lang="en-US"/>
              <a:t>"Ο/Η εκπαιδευτικός διασφαλίζει ότι όλοι οι μαθητές</a:t>
            </a:r>
            <a:br>
              <a:rPr lang="en-US"/>
            </a:br>
            <a:r>
              <a:rPr lang="en-US"/>
              <a:t>συμμετέχουν ισότιμα στις ομαδικές δραστηριότητες</a:t>
            </a:r>
            <a:br>
              <a:rPr lang="en-US"/>
            </a:br>
            <a:r>
              <a:rPr lang="en-US"/>
              <a:t>ενθαρρύνοντας τη συμμετοχή των λιγότερο ενεργών μελών"</a:t>
            </a:r>
            <a:endParaRPr/>
          </a:p>
          <a:p>
            <a:pPr indent="-368300" lvl="2" marL="1371600" rtl="0" algn="l">
              <a:lnSpc>
                <a:spcPct val="90000"/>
              </a:lnSpc>
              <a:spcBef>
                <a:spcPts val="500"/>
              </a:spcBef>
              <a:spcAft>
                <a:spcPts val="0"/>
              </a:spcAft>
              <a:buSzPts val="1440"/>
              <a:buChar char="•"/>
            </a:pPr>
            <a:r>
              <a:rPr lang="en-US"/>
              <a:t>Απλό και μετρήσιμο.</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236" name="Google Shape;236;g347aa63ff27_0_71"/>
          <p:cNvPicPr preferRelativeResize="0"/>
          <p:nvPr/>
        </p:nvPicPr>
        <p:blipFill rotWithShape="1">
          <a:blip r:embed="rId3">
            <a:alphaModFix/>
          </a:blip>
          <a:srcRect b="0" l="0" r="0" t="0"/>
          <a:stretch/>
        </p:blipFill>
        <p:spPr>
          <a:xfrm>
            <a:off x="8786925" y="3824275"/>
            <a:ext cx="2298450" cy="22984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g3493d4b9f2b_0_0"/>
          <p:cNvSpPr txBox="1"/>
          <p:nvPr>
            <p:ph idx="1" type="body"/>
          </p:nvPr>
        </p:nvSpPr>
        <p:spPr>
          <a:xfrm>
            <a:off x="97971" y="805543"/>
            <a:ext cx="11944500" cy="5870100"/>
          </a:xfrm>
          <a:prstGeom prst="rect">
            <a:avLst/>
          </a:prstGeom>
          <a:noFill/>
          <a:ln>
            <a:noFill/>
          </a:ln>
        </p:spPr>
        <p:txBody>
          <a:bodyPr anchorCtr="0" anchor="t" bIns="45700" lIns="91425" spcFirstLastPara="1" rIns="91425" wrap="square" tIns="45700">
            <a:noAutofit/>
          </a:bodyPr>
          <a:lstStyle/>
          <a:p>
            <a:pPr indent="-336550" lvl="0" marL="571500" marR="0" rtl="0" algn="l">
              <a:lnSpc>
                <a:spcPct val="90000"/>
              </a:lnSpc>
              <a:spcBef>
                <a:spcPts val="1000"/>
              </a:spcBef>
              <a:spcAft>
                <a:spcPts val="0"/>
              </a:spcAft>
              <a:buClr>
                <a:schemeClr val="accent4"/>
              </a:buClr>
              <a:buSzPts val="2100"/>
              <a:buFont typeface="Arial"/>
              <a:buChar char="•"/>
            </a:pPr>
            <a:r>
              <a:rPr lang="en-US" sz="2100"/>
              <a:t>Ορίστε τα πιθανά αποτελέσματα/τιμές για κάθε κριτήριο:</a:t>
            </a:r>
            <a:br>
              <a:rPr lang="en-US" sz="2100"/>
            </a:br>
            <a:br>
              <a:rPr lang="en-US" sz="2100"/>
            </a:br>
            <a:r>
              <a:rPr lang="en-US" sz="2100"/>
              <a:t>Για παράδειγμα: </a:t>
            </a:r>
            <a:r>
              <a:rPr b="1" i="1" lang="en-US" sz="2100"/>
              <a:t>Οι μαθητές/μαθήτριες ενθαρρύνονται και τους δίνεται χρόνος να σκεφτούν και να θέσουν ερωτήσεις</a:t>
            </a:r>
            <a:br>
              <a:rPr i="1" lang="en-US" sz="2100"/>
            </a:br>
            <a:endParaRPr i="1" sz="2100"/>
          </a:p>
          <a:p>
            <a:pPr indent="-361950" lvl="1" marL="914400" rtl="0" algn="l">
              <a:lnSpc>
                <a:spcPct val="90000"/>
              </a:lnSpc>
              <a:spcBef>
                <a:spcPts val="500"/>
              </a:spcBef>
              <a:spcAft>
                <a:spcPts val="0"/>
              </a:spcAft>
              <a:buSzPts val="1700"/>
              <a:buChar char="•"/>
            </a:pPr>
            <a:r>
              <a:rPr b="1" lang="en-US" sz="1900"/>
              <a:t>Δυαδικά αποτελέσματα - </a:t>
            </a:r>
            <a:r>
              <a:rPr b="1" i="1" lang="en-US" sz="1900"/>
              <a:t>Ναι / Όχι </a:t>
            </a:r>
            <a:r>
              <a:rPr lang="en-US" sz="1900"/>
              <a:t>- Το κριτήριο πληρούται (ή πληρούται ως επί το πλείστον) ή δεν πληρούται (ή δεν πληρούται ως επί το πλείστον)</a:t>
            </a:r>
            <a:endParaRPr sz="1900"/>
          </a:p>
          <a:p>
            <a:pPr indent="-361950" lvl="1" marL="914400" rtl="0" algn="l">
              <a:lnSpc>
                <a:spcPct val="90000"/>
              </a:lnSpc>
              <a:spcBef>
                <a:spcPts val="500"/>
              </a:spcBef>
              <a:spcAft>
                <a:spcPts val="0"/>
              </a:spcAft>
              <a:buSzPts val="1700"/>
              <a:buChar char="•"/>
            </a:pPr>
            <a:r>
              <a:rPr b="1" lang="en-US" sz="1900"/>
              <a:t>Αναλυτικά αποτελέσματα</a:t>
            </a:r>
            <a:endParaRPr i="1" sz="1900"/>
          </a:p>
          <a:p>
            <a:pPr indent="-361950" lvl="2" marL="1371600" rtl="0" algn="l">
              <a:lnSpc>
                <a:spcPct val="90000"/>
              </a:lnSpc>
              <a:spcBef>
                <a:spcPts val="500"/>
              </a:spcBef>
              <a:spcAft>
                <a:spcPts val="0"/>
              </a:spcAft>
              <a:buSzPts val="1340"/>
              <a:buChar char="•"/>
            </a:pPr>
            <a:r>
              <a:rPr b="1" lang="en-US" sz="1700"/>
              <a:t>Ναι (3 βαθμοί) - </a:t>
            </a:r>
            <a:r>
              <a:rPr lang="en-US" sz="1700"/>
              <a:t>Ναι, υπάρχει αρκετός χρόνος για τις ερωτήσεις των μαθητών/μαθητριών και οι μαθητές/μαθήτριες ενθαρρύνονται να τις θέσουν.</a:t>
            </a:r>
            <a:endParaRPr sz="1700"/>
          </a:p>
          <a:p>
            <a:pPr indent="-361950" lvl="2" marL="1371600" rtl="0" algn="l">
              <a:lnSpc>
                <a:spcPct val="90000"/>
              </a:lnSpc>
              <a:spcBef>
                <a:spcPts val="500"/>
              </a:spcBef>
              <a:spcAft>
                <a:spcPts val="0"/>
              </a:spcAft>
              <a:buSzPts val="1340"/>
              <a:buChar char="•"/>
            </a:pPr>
            <a:r>
              <a:rPr b="1" lang="en-US" sz="1700"/>
              <a:t>Ναι, σε κάποιο βαθμό (2 βαθμοί) - </a:t>
            </a:r>
            <a:r>
              <a:rPr lang="en-US" sz="1700"/>
              <a:t>Υπάρχει κάποιος χρόνος για ερωτήσεις και οι μαθητές/μαθήτριες ενθαρρύνονται να τις θέσουν.</a:t>
            </a:r>
            <a:endParaRPr sz="1700"/>
          </a:p>
          <a:p>
            <a:pPr indent="-361950" lvl="2" marL="1371600" rtl="0" algn="l">
              <a:lnSpc>
                <a:spcPct val="90000"/>
              </a:lnSpc>
              <a:spcBef>
                <a:spcPts val="500"/>
              </a:spcBef>
              <a:spcAft>
                <a:spcPts val="0"/>
              </a:spcAft>
              <a:buSzPts val="1340"/>
              <a:buChar char="•"/>
            </a:pPr>
            <a:r>
              <a:rPr b="1" lang="en-US" sz="1700"/>
              <a:t>Ναι, αλλά περιορισμένα (1 βαθμός) - </a:t>
            </a:r>
            <a:r>
              <a:rPr lang="en-US" sz="1700"/>
              <a:t>Ο χρόνος για τις ερωτήσεις των μαθητών/μαθητριών διατίθεται μόνο στο τέλος του μαθήματος ή σπάνια.</a:t>
            </a:r>
            <a:endParaRPr sz="1700"/>
          </a:p>
          <a:p>
            <a:pPr indent="-361950" lvl="2" marL="1371600" rtl="0" algn="l">
              <a:lnSpc>
                <a:spcPct val="90000"/>
              </a:lnSpc>
              <a:spcBef>
                <a:spcPts val="500"/>
              </a:spcBef>
              <a:spcAft>
                <a:spcPts val="0"/>
              </a:spcAft>
              <a:buSzPts val="1340"/>
              <a:buChar char="•"/>
            </a:pPr>
            <a:r>
              <a:rPr b="1" lang="en-US" sz="1700"/>
              <a:t>Όχι ή σχεδόν καθόλου (0 βαθμοί) -</a:t>
            </a:r>
            <a:r>
              <a:rPr lang="en-US" sz="1700"/>
              <a:t> Δεν υπάρχει χρόνος για ερωτήσεις ή οι μαθητές/μαθήτριες δεν ενθαρρύνονται να τις θέσουν.</a:t>
            </a:r>
            <a:endParaRPr sz="1700"/>
          </a:p>
          <a:p>
            <a:pPr indent="-361950" lvl="1" marL="914400" rtl="0" algn="l">
              <a:lnSpc>
                <a:spcPct val="90000"/>
              </a:lnSpc>
              <a:spcBef>
                <a:spcPts val="500"/>
              </a:spcBef>
              <a:spcAft>
                <a:spcPts val="0"/>
              </a:spcAft>
              <a:buSzPts val="1700"/>
              <a:buChar char="•"/>
            </a:pPr>
            <a:r>
              <a:rPr b="1" lang="en-US" sz="1900"/>
              <a:t>Επεξήγηση του τρόπου με τον οποίο ικανοποιήθηκε το κριτήριο</a:t>
            </a:r>
            <a:endParaRPr b="1" sz="1900"/>
          </a:p>
          <a:p>
            <a:pPr indent="-361950" lvl="2" marL="1371600" rtl="0" algn="l">
              <a:lnSpc>
                <a:spcPct val="90000"/>
              </a:lnSpc>
              <a:spcBef>
                <a:spcPts val="500"/>
              </a:spcBef>
              <a:spcAft>
                <a:spcPts val="0"/>
              </a:spcAft>
              <a:buSzPts val="1340"/>
              <a:buChar char="•"/>
            </a:pPr>
            <a:r>
              <a:rPr lang="en-US" sz="1700"/>
              <a:t>Ναι, οι μαθητές/μαθήτριες έχουν περίπου 30 δευτερόλεπτα για να σκεφτούν ερωτήσεις (και παρέχεται χρόνος για να απαντηθούν οι ερωτήσεις τους) μετά την εξήγηση των δύο βασικών εννοιών του μαθήματος.</a:t>
            </a:r>
            <a:endParaRPr sz="1700"/>
          </a:p>
          <a:p>
            <a:pPr indent="-361950" lvl="1" marL="914400" rtl="0" algn="l">
              <a:lnSpc>
                <a:spcPct val="90000"/>
              </a:lnSpc>
              <a:spcBef>
                <a:spcPts val="500"/>
              </a:spcBef>
              <a:spcAft>
                <a:spcPts val="0"/>
              </a:spcAft>
              <a:buSzPts val="1700"/>
              <a:buChar char="•"/>
            </a:pPr>
            <a:r>
              <a:rPr b="1" lang="en-US" sz="1900"/>
              <a:t>Απαντήσεις σε κλίμακα Likert</a:t>
            </a:r>
            <a:endParaRPr b="1" sz="1900"/>
          </a:p>
          <a:p>
            <a:pPr indent="-361950" lvl="2" marL="1371600" rtl="0" algn="l">
              <a:lnSpc>
                <a:spcPct val="90000"/>
              </a:lnSpc>
              <a:spcBef>
                <a:spcPts val="500"/>
              </a:spcBef>
              <a:spcAft>
                <a:spcPts val="0"/>
              </a:spcAft>
              <a:buSzPts val="1340"/>
              <a:buChar char="•"/>
            </a:pPr>
            <a:r>
              <a:rPr lang="en-US" sz="1700"/>
              <a:t>Συμφωνώ απόλυτα, συμφωνώ, ούτε συμφωνώ ούτε διαφωνώ, διαφωνώ, διαφωνώ απόλυτα</a:t>
            </a:r>
            <a:endParaRPr sz="1700"/>
          </a:p>
        </p:txBody>
      </p:sp>
      <p:sp>
        <p:nvSpPr>
          <p:cNvPr id="242" name="Google Shape;242;g3493d4b9f2b_0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400"/>
              <a:t>Ανάπτυξη κριτηρίων αξιολόγησης - 2. Καθορισμός κριτηρίων (3/3)</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g347aa63ff27_0_7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Ανάπτυξη κριτηρίων αξιολόγησης - 3. Εκπαιδευτικοί στόχοι</a:t>
            </a:r>
            <a:endParaRPr/>
          </a:p>
        </p:txBody>
      </p:sp>
      <p:sp>
        <p:nvSpPr>
          <p:cNvPr id="248" name="Google Shape;248;g347aa63ff27_0_77"/>
          <p:cNvSpPr txBox="1"/>
          <p:nvPr>
            <p:ph idx="1" type="body"/>
          </p:nvPr>
        </p:nvSpPr>
        <p:spPr>
          <a:xfrm>
            <a:off x="174175" y="881750"/>
            <a:ext cx="11578500" cy="5870100"/>
          </a:xfrm>
          <a:prstGeom prst="rect">
            <a:avLst/>
          </a:prstGeom>
          <a:noFill/>
          <a:ln>
            <a:noFill/>
          </a:ln>
        </p:spPr>
        <p:txBody>
          <a:bodyPr anchorCtr="0" anchor="t" bIns="45700" lIns="91425" spcFirstLastPara="1" rIns="91425" wrap="square" tIns="45700">
            <a:noAutofit/>
          </a:bodyPr>
          <a:lstStyle/>
          <a:p>
            <a:pPr indent="-336550" lvl="0" marL="571500" marR="0" rtl="0" algn="l">
              <a:lnSpc>
                <a:spcPct val="90000"/>
              </a:lnSpc>
              <a:spcBef>
                <a:spcPts val="1000"/>
              </a:spcBef>
              <a:spcAft>
                <a:spcPts val="0"/>
              </a:spcAft>
              <a:buClr>
                <a:schemeClr val="accent4"/>
              </a:buClr>
              <a:buSzPts val="2100"/>
              <a:buFont typeface="Arial"/>
              <a:buChar char="•"/>
            </a:pPr>
            <a:r>
              <a:rPr lang="en-US" sz="2100"/>
              <a:t>Βεβαιωθείτε ότι τα κριτήρια </a:t>
            </a:r>
            <a:r>
              <a:rPr b="1" lang="en-US" sz="2100"/>
              <a:t>συνδέονται με τους μαθησιακούς στόχους </a:t>
            </a:r>
            <a:r>
              <a:rPr lang="en-US" sz="2100"/>
              <a:t>και το αντίστροφο - όλοι οι μαθησιακοί στόχοι έχουν τα δικά τους κριτήρια αξιολόγησης</a:t>
            </a:r>
            <a:endParaRPr sz="2100"/>
          </a:p>
          <a:p>
            <a:pPr indent="-336550" lvl="0" marL="571500" marR="0" rtl="0" algn="l">
              <a:lnSpc>
                <a:spcPct val="90000"/>
              </a:lnSpc>
              <a:spcBef>
                <a:spcPts val="1000"/>
              </a:spcBef>
              <a:spcAft>
                <a:spcPts val="0"/>
              </a:spcAft>
              <a:buClr>
                <a:schemeClr val="accent4"/>
              </a:buClr>
              <a:buSzPts val="2100"/>
              <a:buFont typeface="Arial"/>
              <a:buChar char="•"/>
            </a:pPr>
            <a:r>
              <a:rPr lang="en-US" sz="2100"/>
              <a:t>Για παράδειγμα:</a:t>
            </a:r>
            <a:endParaRPr sz="2100"/>
          </a:p>
          <a:p>
            <a:pPr indent="-361950" lvl="1" marL="914400" rtl="0" algn="l">
              <a:lnSpc>
                <a:spcPct val="90000"/>
              </a:lnSpc>
              <a:spcBef>
                <a:spcPts val="500"/>
              </a:spcBef>
              <a:spcAft>
                <a:spcPts val="0"/>
              </a:spcAft>
              <a:buSzPts val="1700"/>
              <a:buChar char="•"/>
            </a:pPr>
            <a:r>
              <a:rPr b="1" lang="en-US" sz="1900"/>
              <a:t>Σκοπός</a:t>
            </a:r>
            <a:endParaRPr b="1" sz="1900"/>
          </a:p>
          <a:p>
            <a:pPr indent="-361950" lvl="2" marL="1371600" rtl="0" algn="l">
              <a:lnSpc>
                <a:spcPct val="90000"/>
              </a:lnSpc>
              <a:spcBef>
                <a:spcPts val="500"/>
              </a:spcBef>
              <a:spcAft>
                <a:spcPts val="0"/>
              </a:spcAft>
              <a:buSzPts val="1340"/>
              <a:buChar char="•"/>
            </a:pPr>
            <a:r>
              <a:rPr i="1" lang="en-US" sz="1700"/>
              <a:t>Ο/Η εκπαιδευτικός ενσωματώνει αποτελεσματικά τις πρακτικές δραστηριότητες και τα πρακτικά παραδείγματα;</a:t>
            </a:r>
            <a:endParaRPr i="1" sz="1700"/>
          </a:p>
          <a:p>
            <a:pPr indent="-361950" lvl="1" marL="914400" rtl="0" algn="l">
              <a:lnSpc>
                <a:spcPct val="90000"/>
              </a:lnSpc>
              <a:spcBef>
                <a:spcPts val="500"/>
              </a:spcBef>
              <a:spcAft>
                <a:spcPts val="0"/>
              </a:spcAft>
              <a:buSzPts val="1700"/>
              <a:buChar char="•"/>
            </a:pPr>
            <a:r>
              <a:rPr b="1" lang="en-US" sz="1900"/>
              <a:t>Κριτήρια</a:t>
            </a:r>
            <a:endParaRPr b="1" sz="1900"/>
          </a:p>
          <a:p>
            <a:pPr indent="-361950" lvl="2" marL="1371600" rtl="0" algn="l">
              <a:lnSpc>
                <a:spcPct val="90000"/>
              </a:lnSpc>
              <a:spcBef>
                <a:spcPts val="500"/>
              </a:spcBef>
              <a:spcAft>
                <a:spcPts val="0"/>
              </a:spcAft>
              <a:buSzPts val="1340"/>
              <a:buFont typeface="Arial"/>
              <a:buAutoNum type="arabicPeriod"/>
            </a:pPr>
            <a:r>
              <a:rPr i="1" lang="en-US" sz="1700"/>
              <a:t>Οι δραστηριότητες ενισχύουν τις βασικές έννοιες του μαθήματος – αλγόριθμοι ταξινόμησης και λογική συλλογιστική;</a:t>
            </a:r>
            <a:endParaRPr i="1" sz="1600"/>
          </a:p>
          <a:p>
            <a:pPr indent="-361950" lvl="2" marL="1371600" rtl="0" algn="l">
              <a:lnSpc>
                <a:spcPct val="90000"/>
              </a:lnSpc>
              <a:spcBef>
                <a:spcPts val="500"/>
              </a:spcBef>
              <a:spcAft>
                <a:spcPts val="0"/>
              </a:spcAft>
              <a:buSzPts val="1340"/>
              <a:buFont typeface="Arial"/>
              <a:buAutoNum type="arabicPeriod"/>
            </a:pPr>
            <a:r>
              <a:rPr i="1" lang="en-US" sz="1700"/>
              <a:t>Δίνονται στους/στις μαθητές/μαθήτριες ευκαιρίες για πειραματισμό, εξερεύνηση και συνεργασία;</a:t>
            </a:r>
            <a:endParaRPr i="1" sz="1700"/>
          </a:p>
          <a:p>
            <a:pPr indent="-361950" lvl="2" marL="1371600" rtl="0" algn="l">
              <a:lnSpc>
                <a:spcPct val="90000"/>
              </a:lnSpc>
              <a:spcBef>
                <a:spcPts val="500"/>
              </a:spcBef>
              <a:spcAft>
                <a:spcPts val="0"/>
              </a:spcAft>
              <a:buSzPts val="1340"/>
              <a:buFont typeface="Arial"/>
              <a:buAutoNum type="arabicPeriod"/>
            </a:pPr>
            <a:r>
              <a:rPr i="1" lang="en-US" sz="1700"/>
              <a:t>Υπάρχει ισορροπία μεταξύ καθοδηγούμενης διδασκαλίας και ανακάλυψης με πρωτοβουλία των μαθητών/μαθητριών;</a:t>
            </a:r>
            <a:endParaRPr i="1" sz="1700"/>
          </a:p>
          <a:p>
            <a:pPr indent="-361950" lvl="2" marL="1371600" rtl="0" algn="l">
              <a:lnSpc>
                <a:spcPct val="90000"/>
              </a:lnSpc>
              <a:spcBef>
                <a:spcPts val="500"/>
              </a:spcBef>
              <a:spcAft>
                <a:spcPts val="0"/>
              </a:spcAft>
              <a:buSzPts val="1340"/>
              <a:buFont typeface="Arial"/>
              <a:buAutoNum type="arabicPeriod"/>
            </a:pPr>
            <a:r>
              <a:rPr i="1" lang="en-US" sz="1700"/>
              <a:t>Δίνονται στους/στις μαθητές/μαθήτριες συγκεκριμένες δραστηριότητες για να ενθαρρυνθεί η συμβολή όλων των μελών της ομάδας;</a:t>
            </a:r>
            <a:endParaRPr i="1" sz="1700"/>
          </a:p>
          <a:p>
            <a:pPr indent="-361950" lvl="1" marL="914400" rtl="0" algn="l">
              <a:lnSpc>
                <a:spcPct val="90000"/>
              </a:lnSpc>
              <a:spcBef>
                <a:spcPts val="500"/>
              </a:spcBef>
              <a:spcAft>
                <a:spcPts val="0"/>
              </a:spcAft>
              <a:buSzPts val="1700"/>
              <a:buChar char="•"/>
            </a:pPr>
            <a:r>
              <a:rPr b="1" lang="en-US" sz="1900"/>
              <a:t>Μαθησιακοί στόχοι</a:t>
            </a:r>
            <a:endParaRPr b="1" sz="1900"/>
          </a:p>
          <a:p>
            <a:pPr indent="-361950" lvl="2" marL="1371600" rtl="0" algn="l">
              <a:lnSpc>
                <a:spcPct val="90000"/>
              </a:lnSpc>
              <a:spcBef>
                <a:spcPts val="500"/>
              </a:spcBef>
              <a:spcAft>
                <a:spcPts val="0"/>
              </a:spcAft>
              <a:buSzPts val="1340"/>
              <a:buFont typeface="Arial"/>
              <a:buAutoNum type="arabicPeriod"/>
            </a:pPr>
            <a:r>
              <a:rPr i="1" lang="en-US" sz="1700"/>
              <a:t>Οι μαθητές/μαθήτριες πρέπει να είναι σε θέση να εξηγήσουν τον αλγόριθμο ταξινόμησης με φυσαλίδες </a:t>
            </a:r>
            <a:r>
              <a:rPr b="1" i="1" lang="en-US" sz="1700"/>
              <a:t>(αντιστοιχεί στα κριτήρια αξιολόγησης 1 &amp; 2)</a:t>
            </a:r>
            <a:endParaRPr b="1" i="1" sz="1700"/>
          </a:p>
          <a:p>
            <a:pPr indent="-361950" lvl="2" marL="1371600" rtl="0" algn="l">
              <a:lnSpc>
                <a:spcPct val="90000"/>
              </a:lnSpc>
              <a:spcBef>
                <a:spcPts val="500"/>
              </a:spcBef>
              <a:spcAft>
                <a:spcPts val="0"/>
              </a:spcAft>
              <a:buSzPts val="1340"/>
              <a:buFont typeface="Arial"/>
              <a:buAutoNum type="arabicPeriod"/>
            </a:pPr>
            <a:r>
              <a:rPr i="1" lang="en-US" sz="1700"/>
              <a:t>Οι μαθητές/μαθήτριες πρέπει να είναι σε θέση να εργάζονται σε ομάδες </a:t>
            </a:r>
            <a:r>
              <a:rPr b="1" i="1" lang="en-US" sz="1700"/>
              <a:t>(αντιστοιχεί στα κριτήρια αξιολόγησης 2 &amp; 3)</a:t>
            </a:r>
            <a:endParaRPr b="1" i="1" sz="1700"/>
          </a:p>
          <a:p>
            <a:pPr indent="-361950" lvl="2" marL="1371600" rtl="0" algn="l">
              <a:lnSpc>
                <a:spcPct val="90000"/>
              </a:lnSpc>
              <a:spcBef>
                <a:spcPts val="500"/>
              </a:spcBef>
              <a:spcAft>
                <a:spcPts val="0"/>
              </a:spcAft>
              <a:buSzPts val="1340"/>
              <a:buFont typeface="Arial"/>
              <a:buAutoNum type="arabicPeriod"/>
            </a:pPr>
            <a:r>
              <a:rPr i="1" lang="en-US" sz="1700"/>
              <a:t>Οι μαθητές/μαθήτριες πρέπει να είναι σε θέση να εφαρμόσουν τον αλγόριθμο ταξινόμησης με φυσαλίδες για να λύσουν ένα πρόβλημα </a:t>
            </a:r>
            <a:r>
              <a:rPr b="1" i="1" lang="en-US" sz="1700"/>
              <a:t>(αντιστοιχεί στα κριτήρια αξιολόγησης 3 &amp; 4)</a:t>
            </a:r>
            <a:endParaRPr sz="2100"/>
          </a:p>
          <a:p>
            <a:pPr indent="-203200" lvl="0" marL="571500" marR="0" rtl="0" algn="l">
              <a:lnSpc>
                <a:spcPct val="90000"/>
              </a:lnSpc>
              <a:spcBef>
                <a:spcPts val="1000"/>
              </a:spcBef>
              <a:spcAft>
                <a:spcPts val="0"/>
              </a:spcAft>
              <a:buClr>
                <a:schemeClr val="accent4"/>
              </a:buClr>
              <a:buSzPts val="2200"/>
              <a:buFont typeface="Arial"/>
              <a:buNone/>
            </a:pPr>
            <a:r>
              <a:t/>
            </a:r>
            <a:endParaRPr sz="21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Ενότητα 5: Αξιολόγηση των πρακτικών διδασκαλίας και αξιολόγησης στην πρωτοβάθμια και δευτεροβάθμια εκπαίδευση στην πληροφορική</a:t>
            </a:r>
            <a:endParaRPr/>
          </a:p>
        </p:txBody>
      </p:sp>
      <p:sp>
        <p:nvSpPr>
          <p:cNvPr id="91" name="Google Shape;91;p2"/>
          <p:cNvSpPr txBox="1"/>
          <p:nvPr>
            <p:ph idx="1" type="subTitle"/>
          </p:nvPr>
        </p:nvSpPr>
        <p:spPr>
          <a:xfrm>
            <a:off x="401325" y="3651825"/>
            <a:ext cx="6333300" cy="12927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SzPts val="1600"/>
              <a:buNone/>
            </a:pPr>
            <a:r>
              <a:rPr lang="en-US"/>
              <a:t>Υποενότητα 5.1: Αυτοαξιολόγηση για συνεχή βελτίωση της διδασκαλίας</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g347aa63ff27_0_8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500"/>
              <a:t>Ανάπτυξη κριτηρίων αξιολόγησης - 4. Αξιολόγηση των κριτηρίων</a:t>
            </a:r>
            <a:endParaRPr sz="3500"/>
          </a:p>
        </p:txBody>
      </p:sp>
      <p:sp>
        <p:nvSpPr>
          <p:cNvPr id="254" name="Google Shape;254;g347aa63ff27_0_8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Ελέγξτε </a:t>
            </a:r>
            <a:r>
              <a:rPr lang="en-US"/>
              <a:t>αν τα κριτήρια είναι σαφή και εύκολα εφαρμόσιμα, για παράδειγμα</a:t>
            </a:r>
            <a:endParaRPr/>
          </a:p>
          <a:p>
            <a:pPr indent="-368300" lvl="1" marL="914400" rtl="0" algn="l">
              <a:lnSpc>
                <a:spcPct val="90000"/>
              </a:lnSpc>
              <a:spcBef>
                <a:spcPts val="500"/>
              </a:spcBef>
              <a:spcAft>
                <a:spcPts val="0"/>
              </a:spcAft>
              <a:buSzPts val="1800"/>
              <a:buChar char="•"/>
            </a:pPr>
            <a:r>
              <a:rPr lang="en-US"/>
              <a:t>με την αξιολόγηση και επικύρωση από ειδικούς</a:t>
            </a:r>
            <a:endParaRPr/>
          </a:p>
          <a:p>
            <a:pPr indent="-368300" lvl="2" marL="1371600" rtl="0" algn="l">
              <a:lnSpc>
                <a:spcPct val="90000"/>
              </a:lnSpc>
              <a:spcBef>
                <a:spcPts val="500"/>
              </a:spcBef>
              <a:spcAft>
                <a:spcPts val="0"/>
              </a:spcAft>
              <a:buSzPts val="1440"/>
              <a:buChar char="•"/>
            </a:pPr>
            <a:r>
              <a:rPr lang="en-US"/>
              <a:t>ζητώντας την γνώμη των συναδέλφων σας</a:t>
            </a:r>
            <a:endParaRPr/>
          </a:p>
          <a:p>
            <a:pPr indent="-368300" lvl="1" marL="914400" rtl="0" algn="l">
              <a:lnSpc>
                <a:spcPct val="90000"/>
              </a:lnSpc>
              <a:spcBef>
                <a:spcPts val="500"/>
              </a:spcBef>
              <a:spcAft>
                <a:spcPts val="0"/>
              </a:spcAft>
              <a:buSzPts val="1800"/>
              <a:buChar char="•"/>
            </a:pPr>
            <a:r>
              <a:rPr lang="en-US"/>
              <a:t>με πιλοτικές δοκιμές στις τάξεις</a:t>
            </a:r>
            <a:endParaRPr/>
          </a:p>
          <a:p>
            <a:pPr indent="-368300" lvl="2" marL="1371600" rtl="0" algn="l">
              <a:lnSpc>
                <a:spcPct val="90000"/>
              </a:lnSpc>
              <a:spcBef>
                <a:spcPts val="500"/>
              </a:spcBef>
              <a:spcAft>
                <a:spcPts val="0"/>
              </a:spcAft>
              <a:buSzPts val="1440"/>
              <a:buChar char="•"/>
            </a:pPr>
            <a:r>
              <a:rPr lang="en-US"/>
              <a:t>αξιολογώντας/δοκιμάζοντας τα στην πράξη</a:t>
            </a:r>
            <a:endParaRPr/>
          </a:p>
          <a:p>
            <a:pPr indent="-368300" lvl="1" marL="914400" rtl="0" algn="l">
              <a:lnSpc>
                <a:spcPct val="90000"/>
              </a:lnSpc>
              <a:spcBef>
                <a:spcPts val="500"/>
              </a:spcBef>
              <a:spcAft>
                <a:spcPts val="0"/>
              </a:spcAft>
              <a:buSzPts val="1800"/>
              <a:buChar char="•"/>
            </a:pPr>
            <a:r>
              <a:rPr lang="en-US"/>
              <a:t>με δοκιμές αυτοαξιολόγησης</a:t>
            </a:r>
            <a:endParaRPr/>
          </a:p>
          <a:p>
            <a:pPr indent="-368300" lvl="2" marL="1371600" rtl="0" algn="l">
              <a:lnSpc>
                <a:spcPct val="90000"/>
              </a:lnSpc>
              <a:spcBef>
                <a:spcPts val="500"/>
              </a:spcBef>
              <a:spcAft>
                <a:spcPts val="0"/>
              </a:spcAft>
              <a:buSzPts val="1440"/>
              <a:buChar char="•"/>
            </a:pPr>
            <a:r>
              <a:rPr lang="en-US"/>
              <a:t>εφαρμόζοντας τα κριτήρια στις δικές σας διδακτικές πρακτικές</a:t>
            </a:r>
            <a:br>
              <a:rPr lang="en-US"/>
            </a:br>
            <a:r>
              <a:rPr lang="en-US"/>
              <a:t>μέσω του αυτοαναστοχασμού</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342900" lvl="0" marL="571500" marR="0" rtl="0" algn="l">
              <a:lnSpc>
                <a:spcPct val="90000"/>
              </a:lnSpc>
              <a:spcBef>
                <a:spcPts val="1000"/>
              </a:spcBef>
              <a:spcAft>
                <a:spcPts val="0"/>
              </a:spcAft>
              <a:buClr>
                <a:schemeClr val="accent4"/>
              </a:buClr>
              <a:buSzPts val="2200"/>
              <a:buChar char="•"/>
            </a:pPr>
            <a:r>
              <a:rPr b="1" lang="en-US"/>
              <a:t>Προσαρμόστε τα κριτήρια εάν είναι απαραίτητο!</a:t>
            </a:r>
            <a:endParaRPr b="1"/>
          </a:p>
          <a:p>
            <a:pPr indent="0" lvl="0" marL="228600" rtl="0" algn="l">
              <a:lnSpc>
                <a:spcPct val="90000"/>
              </a:lnSpc>
              <a:spcBef>
                <a:spcPts val="1000"/>
              </a:spcBef>
              <a:spcAft>
                <a:spcPts val="0"/>
              </a:spcAft>
              <a:buSzPts val="2200"/>
              <a:buNone/>
            </a:pPr>
            <a:br>
              <a:rPr lang="en-US"/>
            </a:br>
            <a:br>
              <a:rPr lang="en-US"/>
            </a:b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255" name="Google Shape;255;g347aa63ff27_0_82"/>
          <p:cNvSpPr txBox="1"/>
          <p:nvPr/>
        </p:nvSpPr>
        <p:spPr>
          <a:xfrm>
            <a:off x="8597367" y="6270289"/>
            <a:ext cx="24414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pic>
        <p:nvPicPr>
          <p:cNvPr id="256" name="Google Shape;256;g347aa63ff27_0_82"/>
          <p:cNvPicPr preferRelativeResize="0"/>
          <p:nvPr/>
        </p:nvPicPr>
        <p:blipFill rotWithShape="1">
          <a:blip r:embed="rId3">
            <a:alphaModFix/>
          </a:blip>
          <a:srcRect b="0" l="0" r="0" t="0"/>
          <a:stretch/>
        </p:blipFill>
        <p:spPr>
          <a:xfrm>
            <a:off x="6492125" y="2374275"/>
            <a:ext cx="5630550" cy="38960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g347aa63ff27_0_8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Το Εργαλείο Αυτοαναστοχασμού TINKER</a:t>
            </a:r>
            <a:endParaRPr/>
          </a:p>
        </p:txBody>
      </p:sp>
      <p:sp>
        <p:nvSpPr>
          <p:cNvPr id="262" name="Google Shape;262;g347aa63ff27_0_89"/>
          <p:cNvSpPr txBox="1"/>
          <p:nvPr>
            <p:ph idx="1" type="body"/>
          </p:nvPr>
        </p:nvSpPr>
        <p:spPr>
          <a:xfrm>
            <a:off x="97971" y="8055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Κριτήρια/ρουμπρίκες που έχουν αναπτυχθεί για να βοηθήσουν στην αξιολόγηση του βαθμού στον οποίο μια ενότητα στο μάθημα της πληροφορικής είναι ευθυγραμμισμένη</a:t>
            </a:r>
            <a:br>
              <a:rPr lang="en-US"/>
            </a:br>
            <a:r>
              <a:rPr lang="en-US"/>
              <a:t>με τις </a:t>
            </a:r>
            <a:r>
              <a:rPr b="1" lang="en-US"/>
              <a:t>βασικές αρχές της αυθεντικής μάθησης</a:t>
            </a:r>
            <a:r>
              <a:rPr lang="en-US"/>
              <a:t> και της </a:t>
            </a:r>
            <a:r>
              <a:rPr b="1" lang="en-US"/>
              <a:t>συμπερίληψης των φύλων</a:t>
            </a:r>
            <a:r>
              <a:rPr lang="en-US"/>
              <a:t>.</a:t>
            </a:r>
            <a:br>
              <a:rPr b="1" lang="en-US"/>
            </a:br>
            <a:endParaRPr b="1"/>
          </a:p>
          <a:p>
            <a:pPr indent="-342900" lvl="0" marL="571500" marR="0" rtl="0" algn="l">
              <a:lnSpc>
                <a:spcPct val="90000"/>
              </a:lnSpc>
              <a:spcBef>
                <a:spcPts val="1000"/>
              </a:spcBef>
              <a:spcAft>
                <a:spcPts val="0"/>
              </a:spcAft>
              <a:buSzPts val="2200"/>
              <a:buChar char="•"/>
            </a:pPr>
            <a:r>
              <a:rPr lang="en-US"/>
              <a:t>Ένα παράδειγμα κριτηρίων αξιολόγησης που εστιάζουν</a:t>
            </a:r>
            <a:endParaRPr/>
          </a:p>
          <a:p>
            <a:pPr indent="-368300" lvl="1" marL="914400" marR="0" rtl="0" algn="l">
              <a:lnSpc>
                <a:spcPct val="90000"/>
              </a:lnSpc>
              <a:spcBef>
                <a:spcPts val="1000"/>
              </a:spcBef>
              <a:spcAft>
                <a:spcPts val="0"/>
              </a:spcAft>
              <a:buSzPts val="1800"/>
              <a:buChar char="•"/>
            </a:pPr>
            <a:r>
              <a:rPr b="1" lang="en-US"/>
              <a:t>στην ενσωμάτωση στοιχείων αυθεντικής μάθησης, συγκεκριμένα:</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368300" lvl="1" marL="914400" marR="0" rtl="0" algn="l">
              <a:lnSpc>
                <a:spcPct val="90000"/>
              </a:lnSpc>
              <a:spcBef>
                <a:spcPts val="1000"/>
              </a:spcBef>
              <a:spcAft>
                <a:spcPts val="0"/>
              </a:spcAft>
              <a:buSzPts val="1800"/>
              <a:buChar char="•"/>
            </a:pPr>
            <a:r>
              <a:rPr b="1" lang="en-US"/>
              <a:t>στην ενσωμάτωση στοιχείων συμπερίληψης των φύλων, συγκεκριμένα:</a:t>
            </a:r>
            <a:endParaRPr b="1"/>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p:txBody>
      </p:sp>
      <p:pic>
        <p:nvPicPr>
          <p:cNvPr id="263" name="Google Shape;263;g347aa63ff27_0_89"/>
          <p:cNvPicPr preferRelativeResize="0"/>
          <p:nvPr/>
        </p:nvPicPr>
        <p:blipFill rotWithShape="1">
          <a:blip r:embed="rId3">
            <a:alphaModFix/>
          </a:blip>
          <a:srcRect b="0" l="0" r="0" t="0"/>
          <a:stretch/>
        </p:blipFill>
        <p:spPr>
          <a:xfrm>
            <a:off x="10142199" y="1838850"/>
            <a:ext cx="1900278" cy="715800"/>
          </a:xfrm>
          <a:prstGeom prst="rect">
            <a:avLst/>
          </a:prstGeom>
          <a:noFill/>
          <a:ln>
            <a:noFill/>
          </a:ln>
        </p:spPr>
      </p:pic>
      <p:graphicFrame>
        <p:nvGraphicFramePr>
          <p:cNvPr id="264" name="Google Shape;264;g347aa63ff27_0_89"/>
          <p:cNvGraphicFramePr/>
          <p:nvPr/>
        </p:nvGraphicFramePr>
        <p:xfrm>
          <a:off x="1364925" y="3159175"/>
          <a:ext cx="3000000" cy="3000000"/>
        </p:xfrm>
        <a:graphic>
          <a:graphicData uri="http://schemas.openxmlformats.org/drawingml/2006/table">
            <a:tbl>
              <a:tblPr>
                <a:noFill/>
                <a:tableStyleId>{A2BFFCBD-8BD0-43F1-8C73-F5B4AF39A9F2}</a:tableStyleId>
              </a:tblPr>
              <a:tblGrid>
                <a:gridCol w="4954975"/>
                <a:gridCol w="5332025"/>
              </a:tblGrid>
              <a:tr h="381000">
                <a:tc>
                  <a:txBody>
                    <a:bodyPr/>
                    <a:lstStyle/>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Αυθεντικά πλαίσια.</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Αυθεντικές εργασίες και δραστηριότητες.</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Επιδόσεις εμπειρογνωμόνων και πρότυπα.</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Πολλαπλοί ρόλοι και προοπτικές</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Συνεργατική οικοδόμηση της γνώσης.</a:t>
                      </a:r>
                      <a:endParaRPr sz="1400" u="none" cap="none" strike="noStrike"/>
                    </a:p>
                  </a:txBody>
                  <a:tcPr marT="91425" marB="91425" marR="91425" marL="91425"/>
                </a:tc>
                <a:tc>
                  <a:txBody>
                    <a:bodyPr/>
                    <a:lstStyle/>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Διατύπωση για να καταστεί δυνατή η ρητή έκφραση</a:t>
                      </a:r>
                      <a:endParaRPr sz="1400" u="none" cap="none" strike="noStrike"/>
                    </a:p>
                    <a:p>
                      <a:pPr indent="0" lvl="0" marL="457200" marR="0" rtl="0" algn="l">
                        <a:lnSpc>
                          <a:spcPct val="100000"/>
                        </a:lnSpc>
                        <a:spcBef>
                          <a:spcPts val="0"/>
                        </a:spcBef>
                        <a:spcAft>
                          <a:spcPts val="0"/>
                        </a:spcAft>
                        <a:buClr>
                          <a:srgbClr val="000000"/>
                        </a:buClr>
                        <a:buSzPts val="1400"/>
                        <a:buFont typeface="Arial"/>
                        <a:buNone/>
                      </a:pPr>
                      <a:r>
                        <a:rPr lang="en-US" sz="1400" u="none" cap="none" strike="noStrike"/>
                        <a:t>της σιωπηρής γνώσης.</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Αναστοχασμός. </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Καθοδήγηση (Coaching) και Μάθηση με υποστήριξη </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Αυθεντική αξιολόγηση</a:t>
                      </a:r>
                      <a:endParaRPr sz="1400" u="none" cap="none" strike="noStrike"/>
                    </a:p>
                  </a:txBody>
                  <a:tcPr marT="91425" marB="91425" marR="91425" marL="91425"/>
                </a:tc>
              </a:tr>
            </a:tbl>
          </a:graphicData>
        </a:graphic>
      </p:graphicFrame>
      <p:graphicFrame>
        <p:nvGraphicFramePr>
          <p:cNvPr id="265" name="Google Shape;265;g347aa63ff27_0_89"/>
          <p:cNvGraphicFramePr/>
          <p:nvPr/>
        </p:nvGraphicFramePr>
        <p:xfrm>
          <a:off x="1288725" y="5108950"/>
          <a:ext cx="3000000" cy="3000000"/>
        </p:xfrm>
        <a:graphic>
          <a:graphicData uri="http://schemas.openxmlformats.org/drawingml/2006/table">
            <a:tbl>
              <a:tblPr>
                <a:noFill/>
                <a:tableStyleId>{A2BFFCBD-8BD0-43F1-8C73-F5B4AF39A9F2}</a:tableStyleId>
              </a:tblPr>
              <a:tblGrid>
                <a:gridCol w="5143500"/>
                <a:gridCol w="5143500"/>
              </a:tblGrid>
              <a:tr h="381000">
                <a:tc>
                  <a:txBody>
                    <a:bodyPr/>
                    <a:lstStyle/>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Περισσότερα διαφορετικά πρότυπα στο STEM.</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Συμπεριληπτική ως προς το φύλο γλώσσα &amp;</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μαθησιακό υλικό.</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Ισότιμη συμμετοχή σε συνεργατικά περιβάλλοντα</a:t>
                      </a:r>
                      <a:endParaRPr sz="1400" u="none" cap="none" strike="noStrike"/>
                    </a:p>
                    <a:p>
                      <a:pPr indent="0" lvl="0" marL="457200" marR="0" rtl="0" algn="l">
                        <a:lnSpc>
                          <a:spcPct val="100000"/>
                        </a:lnSpc>
                        <a:spcBef>
                          <a:spcPts val="0"/>
                        </a:spcBef>
                        <a:spcAft>
                          <a:spcPts val="0"/>
                        </a:spcAft>
                        <a:buClr>
                          <a:srgbClr val="000000"/>
                        </a:buClr>
                        <a:buSzPts val="1400"/>
                        <a:buFont typeface="Arial"/>
                        <a:buNone/>
                      </a:pPr>
                      <a:r>
                        <a:rPr lang="en-US" sz="1400" u="none" cap="none" strike="noStrike"/>
                        <a:t>μάθησης.</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Αλληλεπιδράσεις στην τάξη χωρίς αποκλεισμούς.</a:t>
                      </a:r>
                      <a:endParaRPr sz="1400" u="none" cap="none" strike="noStrike"/>
                    </a:p>
                  </a:txBody>
                  <a:tcPr marT="91425" marB="91425" marR="91425" marL="91425"/>
                </a:tc>
                <a:tc>
                  <a:txBody>
                    <a:bodyPr/>
                    <a:lstStyle/>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Πραγματικές εφαρμογές των STEM.</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Ενθάρρυνση της έρευνας και των πραγματικών</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εφαρμογών της πληροφορικής πέρα από την τάξη</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Κανονικοποίηση της αποτυχίας και ενθάρρυνση της</a:t>
                      </a:r>
                      <a:endParaRPr sz="1400" u="none" cap="none" strike="noStrike"/>
                    </a:p>
                    <a:p>
                      <a:pPr indent="0" lvl="0" marL="457200" marR="0" rtl="0" algn="l">
                        <a:lnSpc>
                          <a:spcPct val="100000"/>
                        </a:lnSpc>
                        <a:spcBef>
                          <a:spcPts val="0"/>
                        </a:spcBef>
                        <a:spcAft>
                          <a:spcPts val="0"/>
                        </a:spcAft>
                        <a:buClr>
                          <a:srgbClr val="000000"/>
                        </a:buClr>
                        <a:buSzPts val="1400"/>
                        <a:buFont typeface="Arial"/>
                        <a:buNone/>
                      </a:pPr>
                      <a:r>
                        <a:rPr lang="en-US" sz="1400" u="none" cap="none" strike="noStrike"/>
                        <a:t>επιμονής.</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Διάφορες στρατηγικές διδασκαλίας.</a:t>
                      </a:r>
                      <a:endParaRPr sz="1400" u="none" cap="none" strike="noStrike"/>
                    </a:p>
                  </a:txBody>
                  <a:tcPr marT="91425" marB="91425" marR="91425" marL="91425"/>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g347aa63ff27_0_9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500"/>
              <a:t>#2 Δραστηριότητα ομάδας - Σχεδιασμός κριτηρίων αξιολόγησης</a:t>
            </a:r>
            <a:endParaRPr sz="3500"/>
          </a:p>
        </p:txBody>
      </p:sp>
      <p:sp>
        <p:nvSpPr>
          <p:cNvPr id="271" name="Google Shape;271;g347aa63ff27_0_9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Δημιουργήστε κριτήρια για την αξιολόγηση ενός μαθήματος πληροφορικής (ρουμπρίκες και λίστα ελέγχου)</a:t>
            </a:r>
            <a:endParaRPr/>
          </a:p>
          <a:p>
            <a:pPr indent="-342900" lvl="0" marL="571500" marR="0" rtl="0" algn="l">
              <a:lnSpc>
                <a:spcPct val="90000"/>
              </a:lnSpc>
              <a:spcBef>
                <a:spcPts val="1000"/>
              </a:spcBef>
              <a:spcAft>
                <a:spcPts val="0"/>
              </a:spcAft>
              <a:buClr>
                <a:schemeClr val="accent4"/>
              </a:buClr>
              <a:buSzPts val="2200"/>
              <a:buFont typeface="Arial"/>
              <a:buChar char="•"/>
            </a:pPr>
            <a:r>
              <a:rPr lang="en-US"/>
              <a:t>Χρησιμοποιήστε συγκεκριμένα, μετρήσιμα κριτήρια, όπως: </a:t>
            </a:r>
            <a:endParaRPr/>
          </a:p>
          <a:p>
            <a:pPr indent="-368300" lvl="1" marL="914400" marR="0" rtl="0" algn="l">
              <a:lnSpc>
                <a:spcPct val="90000"/>
              </a:lnSpc>
              <a:spcBef>
                <a:spcPts val="1000"/>
              </a:spcBef>
              <a:spcAft>
                <a:spcPts val="0"/>
              </a:spcAft>
              <a:buClr>
                <a:schemeClr val="accent4"/>
              </a:buClr>
              <a:buSzPts val="2200"/>
              <a:buFont typeface="Arial"/>
              <a:buChar char="•"/>
            </a:pPr>
            <a:r>
              <a:rPr lang="en-US"/>
              <a:t>«Ο/Η εκπαιδευτικός παρέχει τουλάχιστον ένα παράδειγμα από την πραγματική ζωή κατά τη διάρκεια του μαθήματος», </a:t>
            </a:r>
            <a:endParaRPr/>
          </a:p>
          <a:p>
            <a:pPr indent="-368300" lvl="1" marL="914400" marR="0" rtl="0" algn="l">
              <a:lnSpc>
                <a:spcPct val="90000"/>
              </a:lnSpc>
              <a:spcBef>
                <a:spcPts val="1000"/>
              </a:spcBef>
              <a:spcAft>
                <a:spcPts val="0"/>
              </a:spcAft>
              <a:buClr>
                <a:schemeClr val="accent4"/>
              </a:buClr>
              <a:buSzPts val="2200"/>
              <a:buFont typeface="Arial"/>
              <a:buChar char="•"/>
            </a:pPr>
            <a:r>
              <a:rPr lang="en-US"/>
              <a:t>«Οι μαθητές/μαθήτριες συμμετέχουν ενεργά στις δραστηριότητες προγραμματισμού», </a:t>
            </a:r>
            <a:endParaRPr/>
          </a:p>
          <a:p>
            <a:pPr indent="-368300" lvl="1" marL="914400" marR="0" rtl="0" algn="l">
              <a:lnSpc>
                <a:spcPct val="90000"/>
              </a:lnSpc>
              <a:spcBef>
                <a:spcPts val="1000"/>
              </a:spcBef>
              <a:spcAft>
                <a:spcPts val="0"/>
              </a:spcAft>
              <a:buClr>
                <a:schemeClr val="accent4"/>
              </a:buClr>
              <a:buSzPts val="2200"/>
              <a:buFont typeface="Arial"/>
              <a:buChar char="•"/>
            </a:pPr>
            <a:r>
              <a:rPr lang="en-US"/>
              <a:t>«Ο/Η εκπαιδευτικός διασφαλίζει την ισόρροπη συμμετοχή των φύλων στις συζητήσεις».</a:t>
            </a:r>
            <a:endParaRPr/>
          </a:p>
          <a:p>
            <a:pPr indent="-242569" lvl="1" marL="914400" rtl="0" algn="l">
              <a:lnSpc>
                <a:spcPct val="90000"/>
              </a:lnSpc>
              <a:spcBef>
                <a:spcPts val="500"/>
              </a:spcBef>
              <a:spcAft>
                <a:spcPts val="0"/>
              </a:spcAft>
              <a:buClr>
                <a:srgbClr val="1D1D1B"/>
              </a:buClr>
              <a:buSzPts val="1980"/>
              <a:buNone/>
            </a:pPr>
            <a:r>
              <a:t/>
            </a:r>
            <a:endParaRPr sz="2200">
              <a:solidFill>
                <a:schemeClr val="accent4"/>
              </a:solidFill>
            </a:endParaRPr>
          </a:p>
          <a:p>
            <a:pPr indent="-242569" lvl="1" marL="914400" rtl="0" algn="l">
              <a:lnSpc>
                <a:spcPct val="90000"/>
              </a:lnSpc>
              <a:spcBef>
                <a:spcPts val="500"/>
              </a:spcBef>
              <a:spcAft>
                <a:spcPts val="0"/>
              </a:spcAft>
              <a:buClr>
                <a:srgbClr val="1D1D1B"/>
              </a:buClr>
              <a:buSzPts val="1980"/>
              <a:buNone/>
            </a:pPr>
            <a:r>
              <a:t/>
            </a:r>
            <a:endParaRPr sz="2200">
              <a:solidFill>
                <a:schemeClr val="accent4"/>
              </a:solidFill>
            </a:endParaRPr>
          </a:p>
          <a:p>
            <a:pPr indent="-203200" lvl="0" marL="571500" rtl="0" algn="l">
              <a:lnSpc>
                <a:spcPct val="90000"/>
              </a:lnSpc>
              <a:spcBef>
                <a:spcPts val="1000"/>
              </a:spcBef>
              <a:spcAft>
                <a:spcPts val="0"/>
              </a:spcAft>
              <a:buClr>
                <a:srgbClr val="2B454E"/>
              </a:buClr>
              <a:buSzPts val="2200"/>
              <a:buNone/>
            </a:pPr>
            <a:r>
              <a:t/>
            </a:r>
            <a:endParaRPr/>
          </a:p>
        </p:txBody>
      </p:sp>
      <p:pic>
        <p:nvPicPr>
          <p:cNvPr descr="Slika na kojoj se prikazuje namještaj, odijevanje, crtić, ilustracija&#10;&#10;Sadržaj koji je generirala umjetna inteligencija možda nije točan." id="272" name="Google Shape;272;g347aa63ff27_0_97"/>
          <p:cNvPicPr preferRelativeResize="0"/>
          <p:nvPr/>
        </p:nvPicPr>
        <p:blipFill rotWithShape="1">
          <a:blip r:embed="rId3">
            <a:alphaModFix/>
          </a:blip>
          <a:srcRect b="0" l="0" r="0" t="0"/>
          <a:stretch/>
        </p:blipFill>
        <p:spPr>
          <a:xfrm>
            <a:off x="9056297" y="3594339"/>
            <a:ext cx="2993365" cy="2993365"/>
          </a:xfrm>
          <a:prstGeom prst="rect">
            <a:avLst/>
          </a:prstGeom>
          <a:noFill/>
          <a:ln>
            <a:noFill/>
          </a:ln>
        </p:spPr>
      </p:pic>
      <p:sp>
        <p:nvSpPr>
          <p:cNvPr id="273" name="Google Shape;273;g347aa63ff27_0_97"/>
          <p:cNvSpPr txBox="1"/>
          <p:nvPr/>
        </p:nvSpPr>
        <p:spPr>
          <a:xfrm>
            <a:off x="9603782" y="6442817"/>
            <a:ext cx="24414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78" name="Shape 278"/>
        <p:cNvGrpSpPr/>
        <p:nvPr/>
      </p:nvGrpSpPr>
      <p:grpSpPr>
        <a:xfrm>
          <a:off x="0" y="0"/>
          <a:ext cx="0" cy="0"/>
          <a:chOff x="0" y="0"/>
          <a:chExt cx="0" cy="0"/>
        </a:xfrm>
      </p:grpSpPr>
      <p:sp>
        <p:nvSpPr>
          <p:cNvPr id="279" name="Google Shape;279;g304c02914fe_1_4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#2 Ομαδική δραστηριότητα - Παράδειγμα</a:t>
            </a:r>
            <a:endParaRPr/>
          </a:p>
        </p:txBody>
      </p:sp>
      <p:sp>
        <p:nvSpPr>
          <p:cNvPr id="280" name="Google Shape;280;g304c02914fe_1_4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2200"/>
              <a:buNone/>
            </a:pPr>
            <a:r>
              <a:rPr lang="en-US" sz="1900"/>
              <a:t>Ακολουθεί ένα παράδειγμα για το πώς μπορεί να μοιάζει ένα αποτέλεσμα της δραστηριότητας της ομάδας #2:</a:t>
            </a:r>
            <a:endParaRPr sz="2300"/>
          </a:p>
          <a:p>
            <a:pPr indent="0" lvl="0" marL="0" rtl="0" algn="l">
              <a:lnSpc>
                <a:spcPct val="115000"/>
              </a:lnSpc>
              <a:spcBef>
                <a:spcPts val="0"/>
              </a:spcBef>
              <a:spcAft>
                <a:spcPts val="0"/>
              </a:spcAft>
              <a:buSzPts val="2200"/>
              <a:buNone/>
            </a:pPr>
            <a:r>
              <a:t/>
            </a:r>
            <a:endParaRPr/>
          </a:p>
          <a:p>
            <a:pPr indent="0" lvl="0" marL="0" rtl="0" algn="l">
              <a:lnSpc>
                <a:spcPct val="90000"/>
              </a:lnSpc>
              <a:spcBef>
                <a:spcPts val="1000"/>
              </a:spcBef>
              <a:spcAft>
                <a:spcPts val="0"/>
              </a:spcAft>
              <a:buSzPts val="2200"/>
              <a:buNone/>
            </a:pPr>
            <a:r>
              <a:t/>
            </a:r>
            <a:endParaRPr/>
          </a:p>
        </p:txBody>
      </p:sp>
      <p:graphicFrame>
        <p:nvGraphicFramePr>
          <p:cNvPr id="281" name="Google Shape;281;g304c02914fe_1_47"/>
          <p:cNvGraphicFramePr/>
          <p:nvPr/>
        </p:nvGraphicFramePr>
        <p:xfrm>
          <a:off x="863050" y="1774150"/>
          <a:ext cx="3000000" cy="3000000"/>
        </p:xfrm>
        <a:graphic>
          <a:graphicData uri="http://schemas.openxmlformats.org/drawingml/2006/table">
            <a:tbl>
              <a:tblPr>
                <a:noFill/>
                <a:tableStyleId>{A2BFFCBD-8BD0-43F1-8C73-F5B4AF39A9F2}</a:tableStyleId>
              </a:tblPr>
              <a:tblGrid>
                <a:gridCol w="2531025"/>
                <a:gridCol w="4744025"/>
                <a:gridCol w="1771525"/>
                <a:gridCol w="1240425"/>
              </a:tblGrid>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Κριτήριο</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Περιγραφή</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extLst>
                            <a:ext uri="http://customooxmlschemas.google.com/">
                              <go:slidesCustomData xmlns:go="http://customooxmlschemas.google.com/" textRoundtripDataId="0"/>
                            </a:ext>
                          </a:extLst>
                        </a:rPr>
                        <a:t>Αξιολόγηση (1 - 4)</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Σημειώσεις</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Σαφήνεια και ποικιλία μεθόδων διδασκαλίας</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Ήταν σαφείς οι εξηγήσεις σας; Χρησιμοποιήσατε πολλαπλές στρατηγικές διδασκαλίας (π.χ. οπτικό υλικό, δραστηριότητες);</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FFFFFF"/>
                      </a:solidFill>
                      <a:prstDash val="solid"/>
                      <a:round/>
                      <a:headEnd len="sm" w="sm" type="none"/>
                      <a:tailEnd len="sm" w="sm" type="none"/>
                    </a:lnT>
                  </a:tcPr>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Χρήση πραγματικών και περιεκτικών παραδειγμάτων</a:t>
                      </a:r>
                      <a:endParaRPr sz="14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Συμεριλάβατε εφαρμογές της πραγματικής ζωής; Ήταν τα παραδείγματά σας ποικίλα και χωρίς αποκλεισμούς φύλου;</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Ισότιμη και με σεβασμό τάξη</a:t>
                      </a:r>
                      <a:endParaRPr b="1" sz="11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Αισθάνθηκαν όλοι/όλες οι μαθητές/μαθήτριες ασφαλείς και σεβαστοί; Είχαν όλοι ίσες ευκαιρίες συμμετοχής;</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Κίνητρα, δέσμευση και συμμετοχή των μαθητών</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Ήταν οι μαθητές/μαθήτριες περίεργοι/ες και συμμετείχαν ενεργά στο μάθημα;</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Χρήση της τεχνολογίας</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Χρησιμοποιήσατε την τεχνολογία με ουσιαστικό τρόπο για την υποστήριξη της μάθησης;</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Αναστοχασμός &amp; προσαρμογή</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Σκεφτήκατε τι λειτούργησε και τι όχι; Προσαρμόσατε κάτι ανάλογα με τις ανάγκες των μαθητών/μαθητριών;</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bl>
          </a:graphicData>
        </a:graphic>
      </p:graphicFrame>
      <p:pic>
        <p:nvPicPr>
          <p:cNvPr descr="Slika na kojoj se prikazuje namještaj, odijevanje, crtić, ilustracija&#10;&#10;Sadržaj koji je generirala umjetna inteligencija možda nije točan." id="282" name="Google Shape;282;g304c02914fe_1_47"/>
          <p:cNvPicPr preferRelativeResize="0"/>
          <p:nvPr/>
        </p:nvPicPr>
        <p:blipFill rotWithShape="1">
          <a:blip r:embed="rId3">
            <a:alphaModFix/>
          </a:blip>
          <a:srcRect b="0" l="0" r="0" t="0"/>
          <a:stretch/>
        </p:blipFill>
        <p:spPr>
          <a:xfrm>
            <a:off x="10535475" y="5249900"/>
            <a:ext cx="1583750" cy="15837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g347aa63ff27_0_11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i="1" lang="en-US"/>
              <a:t>Αυτοαναστοχασμός για την αποτελεσματική μάθηση</a:t>
            </a:r>
            <a:br>
              <a:rPr i="1" lang="en-US"/>
            </a:br>
            <a:r>
              <a:rPr i="1" lang="en-US"/>
              <a:t>με την προώθηση της χρήσης καινοτόμων εκπαιδευτικών τεχνολογιών</a:t>
            </a:r>
            <a:br>
              <a:rPr i="1" lang="en-US"/>
            </a:br>
            <a:endParaRPr i="1"/>
          </a:p>
          <a:p>
            <a:pPr indent="-342900" lvl="0" marL="571500" rtl="0" algn="l">
              <a:lnSpc>
                <a:spcPct val="90000"/>
              </a:lnSpc>
              <a:spcBef>
                <a:spcPts val="1000"/>
              </a:spcBef>
              <a:spcAft>
                <a:spcPts val="0"/>
              </a:spcAft>
              <a:buClr>
                <a:srgbClr val="000000"/>
              </a:buClr>
              <a:buSzPts val="2200"/>
              <a:buChar char="•"/>
            </a:pPr>
            <a:r>
              <a:rPr lang="en-US"/>
              <a:t>Ένα δωρεάν εργαλείο που έχει σχεδιαστεί για να </a:t>
            </a:r>
            <a:r>
              <a:rPr b="1" lang="en-US"/>
              <a:t>βοηθήσει τα σχολεία να ενσωματώσουν τις ψηφιακές τεχνολογίες</a:t>
            </a:r>
            <a:br>
              <a:rPr lang="en-US"/>
            </a:br>
            <a:r>
              <a:rPr lang="en-US"/>
              <a:t>στη διδασκαλία, τη μάθηση και την αξιολόγηση</a:t>
            </a:r>
            <a:br>
              <a:rPr lang="en-US"/>
            </a:br>
            <a:r>
              <a:rPr b="1" lang="en-US"/>
              <a:t>αξιολογώντας την ψηφιακή επάρκεια ενός εκπαιδευτικού </a:t>
            </a:r>
            <a:br>
              <a:rPr b="1" lang="en-US"/>
            </a:br>
            <a:r>
              <a:rPr b="1" lang="en-US"/>
              <a:t>και τις πρακτικές χωρίς αποκλεισμούς</a:t>
            </a:r>
            <a:br>
              <a:rPr b="1" lang="en-US"/>
            </a:br>
            <a:endParaRPr b="1"/>
          </a:p>
          <a:p>
            <a:pPr indent="-342900" lvl="0" marL="571500" rtl="0" algn="l">
              <a:lnSpc>
                <a:spcPct val="90000"/>
              </a:lnSpc>
              <a:spcBef>
                <a:spcPts val="1000"/>
              </a:spcBef>
              <a:spcAft>
                <a:spcPts val="0"/>
              </a:spcAft>
              <a:buSzPts val="2200"/>
              <a:buChar char="•"/>
            </a:pPr>
            <a:r>
              <a:rPr lang="en-US"/>
              <a:t>Μπορεί να χρησιμοποιηθεί ως ρουμπρίκα για αυτοαξιολόγηση, </a:t>
            </a:r>
            <a:br>
              <a:rPr lang="en-US"/>
            </a:br>
            <a:r>
              <a:rPr lang="en-US"/>
              <a:t>ειδικά:</a:t>
            </a:r>
            <a:endParaRPr/>
          </a:p>
          <a:p>
            <a:pPr indent="-368300" lvl="1" marL="914400" rtl="0" algn="l">
              <a:lnSpc>
                <a:spcPct val="90000"/>
              </a:lnSpc>
              <a:spcBef>
                <a:spcPts val="500"/>
              </a:spcBef>
              <a:spcAft>
                <a:spcPts val="0"/>
              </a:spcAft>
              <a:buSzPts val="1800"/>
              <a:buChar char="•"/>
            </a:pPr>
            <a:r>
              <a:rPr lang="en-US"/>
              <a:t>Ενότητα ΣΤ:  Παιδαγωγική: Εφαρμογή στην αίθουσα διδασκαλίας</a:t>
            </a:r>
            <a:endParaRPr/>
          </a:p>
          <a:p>
            <a:pPr indent="-368300" lvl="1" marL="914400" rtl="0" algn="l">
              <a:lnSpc>
                <a:spcPct val="90000"/>
              </a:lnSpc>
              <a:spcBef>
                <a:spcPts val="500"/>
              </a:spcBef>
              <a:spcAft>
                <a:spcPts val="0"/>
              </a:spcAft>
              <a:buSzPts val="1800"/>
              <a:buChar char="•"/>
            </a:pPr>
            <a:r>
              <a:rPr lang="en-US"/>
              <a:t>Ενότητα Ζ: Πρακτικές αξιολόγησης</a:t>
            </a:r>
            <a:endParaRPr/>
          </a:p>
          <a:p>
            <a:pPr indent="0" lvl="0" marL="0" rtl="0" algn="l">
              <a:lnSpc>
                <a:spcPct val="90000"/>
              </a:lnSpc>
              <a:spcBef>
                <a:spcPts val="1000"/>
              </a:spcBef>
              <a:spcAft>
                <a:spcPts val="0"/>
              </a:spcAft>
              <a:buSzPts val="2200"/>
              <a:buNone/>
            </a:pPr>
            <a:r>
              <a:t/>
            </a:r>
            <a:endParaRPr/>
          </a:p>
          <a:p>
            <a:pPr indent="-342900" lvl="0" marL="571500" rtl="0" algn="l">
              <a:lnSpc>
                <a:spcPct val="90000"/>
              </a:lnSpc>
              <a:spcBef>
                <a:spcPts val="1000"/>
              </a:spcBef>
              <a:spcAft>
                <a:spcPts val="0"/>
              </a:spcAft>
              <a:buSzPts val="2200"/>
              <a:buChar char="•"/>
            </a:pPr>
            <a:r>
              <a:rPr lang="en-US" u="sng">
                <a:solidFill>
                  <a:schemeClr val="hlink"/>
                </a:solidFill>
                <a:hlinkClick r:id="rId3"/>
              </a:rPr>
              <a:t>Ερωτηματολόγια SELFIE</a:t>
            </a:r>
            <a:endParaRPr/>
          </a:p>
          <a:p>
            <a:pPr indent="-228600" lvl="0" marL="685800" marR="0" rtl="0" algn="l">
              <a:lnSpc>
                <a:spcPct val="107916"/>
              </a:lnSpc>
              <a:spcBef>
                <a:spcPts val="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289" name="Google Shape;289;g347aa63ff27_0_11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Εργαλείο SELFIE</a:t>
            </a:r>
            <a:endParaRPr/>
          </a:p>
        </p:txBody>
      </p:sp>
      <p:pic>
        <p:nvPicPr>
          <p:cNvPr id="290" name="Google Shape;290;g347aa63ff27_0_112"/>
          <p:cNvPicPr preferRelativeResize="0"/>
          <p:nvPr/>
        </p:nvPicPr>
        <p:blipFill rotWithShape="1">
          <a:blip r:embed="rId4">
            <a:alphaModFix/>
          </a:blip>
          <a:srcRect b="0" l="0" r="0" t="0"/>
          <a:stretch/>
        </p:blipFill>
        <p:spPr>
          <a:xfrm rot="-1893690">
            <a:off x="7119342" y="3468113"/>
            <a:ext cx="5021541" cy="161444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g347aa63ff27_0_26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SELFIE - Κριτήρια ενοτήτων Στ και Ζ</a:t>
            </a:r>
            <a:endParaRPr/>
          </a:p>
        </p:txBody>
      </p:sp>
      <p:graphicFrame>
        <p:nvGraphicFramePr>
          <p:cNvPr id="297" name="Google Shape;297;g347aa63ff27_0_263"/>
          <p:cNvGraphicFramePr/>
          <p:nvPr/>
        </p:nvGraphicFramePr>
        <p:xfrm>
          <a:off x="442700" y="1041400"/>
          <a:ext cx="3000000" cy="3000000"/>
        </p:xfrm>
        <a:graphic>
          <a:graphicData uri="http://schemas.openxmlformats.org/drawingml/2006/table">
            <a:tbl>
              <a:tblPr>
                <a:noFill/>
                <a:tableStyleId>{EF521D69-22FD-4661-9417-015871A347F4}</a:tableStyleId>
              </a:tblPr>
              <a:tblGrid>
                <a:gridCol w="487800"/>
                <a:gridCol w="4015100"/>
                <a:gridCol w="7096875"/>
              </a:tblGrid>
              <a:tr h="491625">
                <a:tc gridSpan="2">
                  <a:txBody>
                    <a:bodyPr/>
                    <a:lstStyle/>
                    <a:p>
                      <a:pPr indent="0" lvl="0" marL="0" marR="0" rtl="0" algn="l">
                        <a:lnSpc>
                          <a:spcPct val="100000"/>
                        </a:lnSpc>
                        <a:spcBef>
                          <a:spcPts val="0"/>
                        </a:spcBef>
                        <a:spcAft>
                          <a:spcPts val="0"/>
                        </a:spcAft>
                        <a:buClr>
                          <a:srgbClr val="000000"/>
                        </a:buClr>
                        <a:buSzPts val="1800"/>
                        <a:buFont typeface="Arial"/>
                        <a:buNone/>
                      </a:pPr>
                      <a:r>
                        <a:rPr b="1" lang="en-US" sz="1600" u="none" cap="none" strike="noStrike"/>
                        <a:t>Ενότητα ΣΤ: Παιδαγωγική: Εφαρμογή στην αίθουσα διδασκαλίας</a:t>
                      </a:r>
                      <a:endParaRPr b="1" sz="1600" u="none" cap="none" strike="noStrike"/>
                    </a:p>
                  </a:txBody>
                  <a:tcPr marT="0" marB="0" marR="0" marL="0"/>
                </a:tc>
                <a:tc hMerge="1"/>
                <a:tc>
                  <a:txBody>
                    <a:bodyPr/>
                    <a:lstStyle/>
                    <a:p>
                      <a:pPr indent="0" lvl="0" marL="0" marR="0" rtl="0" algn="l">
                        <a:lnSpc>
                          <a:spcPct val="100000"/>
                        </a:lnSpc>
                        <a:spcBef>
                          <a:spcPts val="0"/>
                        </a:spcBef>
                        <a:spcAft>
                          <a:spcPts val="0"/>
                        </a:spcAft>
                        <a:buClr>
                          <a:srgbClr val="000000"/>
                        </a:buClr>
                        <a:buSzPts val="1800"/>
                        <a:buFont typeface="Arial"/>
                        <a:buNone/>
                      </a:pPr>
                      <a:r>
                        <a:t/>
                      </a:r>
                      <a:endParaRPr b="1" sz="16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F1</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Προσαρμογή στις ανάγκες των μαθητών</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Χρησιμοποιώ τις ψηφιακές τεχνολογίες για να προσαρμόζω τη διδασκαλία μου στις ατομικές ανάγκες των μαθητών</a:t>
                      </a:r>
                      <a:endParaRPr sz="16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F3</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Προώθηση της δημιουργικότητας</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Χρησιμοποιώ τις ψηφιακές τεχνολογίες για να προάγω τη δημιουργικότητα των μαθητών</a:t>
                      </a:r>
                      <a:endParaRPr sz="16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F4</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Ενεργός συμμετοχή των μαθητών</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Αναθέτω ψηφιακές μαθησιακές δραστηριότητες που εμπλέκουν ενεργά τους μαθητές</a:t>
                      </a:r>
                      <a:endParaRPr sz="1600" u="none" cap="none" strike="noStrike"/>
                    </a:p>
                  </a:txBody>
                  <a:tcPr marT="0" marB="0" marR="0" marL="0"/>
                </a:tc>
              </a:tr>
              <a:tr h="60437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F5</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Συνεργασία των μαθητών</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Χρησιμοποιώ ψηφιακές τεχνολογίες για να διευκολύνω τη συνεργασία των μαθητών</a:t>
                      </a:r>
                      <a:endParaRPr sz="16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F6</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Διαθεματικές δραστηριότητες</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Εμπλέκω ενεργά τους μαθητές στη χρήση ψηφιακών τεχνολογιών στο πλαίσιο διαθεματικών εργασιών</a:t>
                      </a:r>
                      <a:endParaRPr sz="1600" u="none" cap="none" strike="noStrike"/>
                    </a:p>
                  </a:txBody>
                  <a:tcPr marT="0" marB="0" marR="0" marL="0"/>
                </a:tc>
              </a:tr>
              <a:tr h="250275">
                <a:tc>
                  <a:txBody>
                    <a:bodyPr/>
                    <a:lstStyle/>
                    <a:p>
                      <a:pPr indent="0" lvl="0" marL="0" marR="0" rtl="0" algn="l">
                        <a:lnSpc>
                          <a:spcPct val="100000"/>
                        </a:lnSpc>
                        <a:spcBef>
                          <a:spcPts val="0"/>
                        </a:spcBef>
                        <a:spcAft>
                          <a:spcPts val="0"/>
                        </a:spcAft>
                        <a:buClr>
                          <a:srgbClr val="000000"/>
                        </a:buClr>
                        <a:buSzPts val="1800"/>
                        <a:buFont typeface="Arial"/>
                        <a:buNone/>
                      </a:pPr>
                      <a:r>
                        <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t/>
                      </a:r>
                      <a:endParaRPr b="1"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t/>
                      </a:r>
                      <a:endParaRPr b="1" sz="1600" u="none" cap="none" strike="noStrike"/>
                    </a:p>
                  </a:txBody>
                  <a:tcPr marT="0" marB="0" marR="0" marL="0"/>
                </a:tc>
              </a:tr>
              <a:tr h="245800">
                <a:tc gridSpan="2">
                  <a:txBody>
                    <a:bodyPr/>
                    <a:lstStyle/>
                    <a:p>
                      <a:pPr indent="0" lvl="0" marL="0" marR="0" rtl="0" algn="l">
                        <a:lnSpc>
                          <a:spcPct val="100000"/>
                        </a:lnSpc>
                        <a:spcBef>
                          <a:spcPts val="0"/>
                        </a:spcBef>
                        <a:spcAft>
                          <a:spcPts val="0"/>
                        </a:spcAft>
                        <a:buClr>
                          <a:srgbClr val="000000"/>
                        </a:buClr>
                        <a:buSzPts val="1800"/>
                        <a:buFont typeface="Arial"/>
                        <a:buNone/>
                      </a:pPr>
                      <a:r>
                        <a:rPr b="1" lang="en-US" sz="1600" u="none" cap="none" strike="noStrike"/>
                        <a:t>Ενότητα Ζ: Πρακτικές αξιολόγησης</a:t>
                      </a:r>
                      <a:endParaRPr b="1" sz="1600" u="none" cap="none" strike="noStrike"/>
                    </a:p>
                  </a:txBody>
                  <a:tcPr marT="0" marB="0" marR="0" marL="0"/>
                </a:tc>
                <a:tc hMerge="1"/>
                <a:tc>
                  <a:txBody>
                    <a:bodyPr/>
                    <a:lstStyle/>
                    <a:p>
                      <a:pPr indent="0" lvl="0" marL="0" marR="0" rtl="0" algn="l">
                        <a:lnSpc>
                          <a:spcPct val="100000"/>
                        </a:lnSpc>
                        <a:spcBef>
                          <a:spcPts val="0"/>
                        </a:spcBef>
                        <a:spcAft>
                          <a:spcPts val="0"/>
                        </a:spcAft>
                        <a:buClr>
                          <a:srgbClr val="000000"/>
                        </a:buClr>
                        <a:buSzPts val="1800"/>
                        <a:buFont typeface="Arial"/>
                        <a:buNone/>
                      </a:pPr>
                      <a:r>
                        <a:t/>
                      </a:r>
                      <a:endParaRPr b="1" sz="16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G1</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Αξιολόγηση δεξιοτήτων</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Χρησιμοποιώ τις ψηφιακές τεχνολογίες για να αξιολογώ τις δεξιότητες των μαθητών</a:t>
                      </a:r>
                      <a:endParaRPr sz="16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G3</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Έγκαιρη ανατροφοδότηση</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Χρησιμοποιώ τις ψηφιακές τεχνολογίες για να παρέχω έγκαιρη ανατροφοδότηση στους μαθητές</a:t>
                      </a:r>
                      <a:endParaRPr sz="16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G5</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Αναστοχασμός πάνω στη μάθηση</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Χρησιμοποιώ τις ψηφιακές τεχνολογίες για να δίνω τη δυνατότητα στους μαθητές να αναστοχάζονται πάνω στην προσωπική τους διαδικασία μάθησης</a:t>
                      </a:r>
                      <a:endParaRPr sz="16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G6</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Ανατροφοδότηση προς άλλους μαθητές</a:t>
                      </a:r>
                      <a:endParaRPr sz="16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600" u="none" cap="none" strike="noStrike"/>
                        <a:t>Χρησιμοποιώ ψηφιακές τεχνολογίες για να δίνω στους μαθητές τη δυνατότητα να παρέχουν ανατροφοδότηση σε άλλους μαθητές για τις εργασίες τους</a:t>
                      </a:r>
                      <a:endParaRPr sz="1600" u="none" cap="none" strike="noStrike"/>
                    </a:p>
                  </a:txBody>
                  <a:tcPr marT="0" marB="0" marR="0" marL="0"/>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g347aa63ff27_0_25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lang="en-US"/>
              <a:t>Ημερολόγια αυτοαναστοχασμού μετά από το (κάθε) μάθημα</a:t>
            </a:r>
            <a:endParaRPr/>
          </a:p>
          <a:p>
            <a:pPr indent="-342900" lvl="0" marL="571500" rtl="0" algn="l">
              <a:lnSpc>
                <a:spcPct val="90000"/>
              </a:lnSpc>
              <a:spcBef>
                <a:spcPts val="1000"/>
              </a:spcBef>
              <a:spcAft>
                <a:spcPts val="0"/>
              </a:spcAft>
              <a:buClr>
                <a:srgbClr val="000000"/>
              </a:buClr>
              <a:buSzPts val="2200"/>
              <a:buChar char="•"/>
            </a:pPr>
            <a:r>
              <a:rPr lang="en-US"/>
              <a:t>Περιγραφή </a:t>
            </a:r>
            <a:r>
              <a:rPr b="1" lang="en-US"/>
              <a:t>εμπειριών</a:t>
            </a:r>
            <a:r>
              <a:rPr lang="en-US"/>
              <a:t>, </a:t>
            </a:r>
            <a:r>
              <a:rPr b="1" lang="en-US"/>
              <a:t>αποφάσεων </a:t>
            </a:r>
            <a:r>
              <a:rPr lang="en-US"/>
              <a:t>και </a:t>
            </a:r>
            <a:r>
              <a:rPr b="1" lang="en-US"/>
              <a:t>αποτελεσμάτων στην τάξη</a:t>
            </a:r>
            <a:endParaRPr b="1"/>
          </a:p>
          <a:p>
            <a:pPr indent="-342900" lvl="0" marL="571500" rtl="0" algn="l">
              <a:lnSpc>
                <a:spcPct val="90000"/>
              </a:lnSpc>
              <a:spcBef>
                <a:spcPts val="1000"/>
              </a:spcBef>
              <a:spcAft>
                <a:spcPts val="0"/>
              </a:spcAft>
              <a:buClr>
                <a:srgbClr val="000000"/>
              </a:buClr>
              <a:buSzPts val="2200"/>
              <a:buChar char="•"/>
            </a:pPr>
            <a:r>
              <a:rPr lang="en-US"/>
              <a:t>Αναγνώριση:</a:t>
            </a:r>
            <a:endParaRPr/>
          </a:p>
          <a:p>
            <a:pPr indent="-368300" lvl="1" marL="914400" rtl="0" algn="l">
              <a:lnSpc>
                <a:spcPct val="90000"/>
              </a:lnSpc>
              <a:spcBef>
                <a:spcPts val="500"/>
              </a:spcBef>
              <a:spcAft>
                <a:spcPts val="0"/>
              </a:spcAft>
              <a:buClr>
                <a:srgbClr val="000000"/>
              </a:buClr>
              <a:buSzPts val="1800"/>
              <a:buChar char="•"/>
            </a:pPr>
            <a:r>
              <a:rPr lang="en-US"/>
              <a:t>τι </a:t>
            </a:r>
            <a:r>
              <a:rPr b="1" lang="en-US"/>
              <a:t>πήγε καλά</a:t>
            </a:r>
            <a:endParaRPr b="1"/>
          </a:p>
          <a:p>
            <a:pPr indent="-368300" lvl="1" marL="914400" rtl="0" algn="l">
              <a:lnSpc>
                <a:spcPct val="90000"/>
              </a:lnSpc>
              <a:spcBef>
                <a:spcPts val="500"/>
              </a:spcBef>
              <a:spcAft>
                <a:spcPts val="0"/>
              </a:spcAft>
              <a:buClr>
                <a:srgbClr val="000000"/>
              </a:buClr>
              <a:buSzPts val="1800"/>
              <a:buChar char="•"/>
            </a:pPr>
            <a:r>
              <a:rPr lang="en-US"/>
              <a:t>τι </a:t>
            </a:r>
            <a:r>
              <a:rPr b="1" lang="en-US"/>
              <a:t>θα μπορούσε να βελτιωθεί</a:t>
            </a:r>
            <a:endParaRPr b="1"/>
          </a:p>
          <a:p>
            <a:pPr indent="-368300" lvl="1" marL="914400" rtl="0" algn="l">
              <a:lnSpc>
                <a:spcPct val="90000"/>
              </a:lnSpc>
              <a:spcBef>
                <a:spcPts val="500"/>
              </a:spcBef>
              <a:spcAft>
                <a:spcPts val="0"/>
              </a:spcAft>
              <a:buClr>
                <a:srgbClr val="000000"/>
              </a:buClr>
              <a:buSzPts val="1800"/>
              <a:buChar char="•"/>
            </a:pPr>
            <a:r>
              <a:rPr lang="en-US"/>
              <a:t>πώς </a:t>
            </a:r>
            <a:r>
              <a:rPr b="1" lang="en-US"/>
              <a:t>ανταποκρίθηκαν οι μαθητές/μαθήτριες</a:t>
            </a:r>
            <a:endParaRPr b="1"/>
          </a:p>
          <a:p>
            <a:pPr indent="-368300" lvl="1" marL="914400" rtl="0" algn="l">
              <a:lnSpc>
                <a:spcPct val="90000"/>
              </a:lnSpc>
              <a:spcBef>
                <a:spcPts val="500"/>
              </a:spcBef>
              <a:spcAft>
                <a:spcPts val="0"/>
              </a:spcAft>
              <a:buClr>
                <a:srgbClr val="000000"/>
              </a:buClr>
              <a:buSzPts val="1800"/>
              <a:buChar char="•"/>
            </a:pPr>
            <a:r>
              <a:rPr lang="en-US"/>
              <a:t>ήταν το μάθημα </a:t>
            </a:r>
            <a:r>
              <a:rPr b="1" lang="en-US"/>
              <a:t>περιεκτικό και ελκυστικό</a:t>
            </a:r>
            <a:endParaRPr b="1"/>
          </a:p>
          <a:p>
            <a:pPr indent="-342900" lvl="0" marL="571500" rtl="0" algn="l">
              <a:lnSpc>
                <a:spcPct val="90000"/>
              </a:lnSpc>
              <a:spcBef>
                <a:spcPts val="1000"/>
              </a:spcBef>
              <a:spcAft>
                <a:spcPts val="0"/>
              </a:spcAft>
              <a:buClr>
                <a:srgbClr val="000000"/>
              </a:buClr>
              <a:buSzPts val="2200"/>
              <a:buChar char="•"/>
            </a:pPr>
            <a:r>
              <a:rPr lang="en-US"/>
              <a:t>Λίγα σημεία ή πιο λεπτομερής προβληματισμός</a:t>
            </a:r>
            <a:endParaRPr/>
          </a:p>
          <a:p>
            <a:pPr indent="-342900" lvl="0" marL="571500" rtl="0" algn="l">
              <a:lnSpc>
                <a:spcPct val="90000"/>
              </a:lnSpc>
              <a:spcBef>
                <a:spcPts val="1000"/>
              </a:spcBef>
              <a:spcAft>
                <a:spcPts val="0"/>
              </a:spcAft>
              <a:buClr>
                <a:srgbClr val="000000"/>
              </a:buClr>
              <a:buSzPts val="2200"/>
              <a:buChar char="•"/>
            </a:pPr>
            <a:r>
              <a:rPr lang="en-US"/>
              <a:t>Ιδιαίτερα πολύτιμη όταν </a:t>
            </a:r>
            <a:r>
              <a:rPr b="1" lang="en-US"/>
              <a:t>συνδυάζεται με ρουμπρίκες ή </a:t>
            </a:r>
            <a:br>
              <a:rPr b="1" lang="en-US"/>
            </a:br>
            <a:r>
              <a:rPr b="1" lang="en-US"/>
              <a:t>ανατροφοδότηση από τους/τις μαθητές/μαθήτριες</a:t>
            </a:r>
            <a:endParaRPr b="1"/>
          </a:p>
          <a:p>
            <a:pPr indent="-368300" lvl="1" marL="914400" rtl="0" algn="l">
              <a:lnSpc>
                <a:spcPct val="90000"/>
              </a:lnSpc>
              <a:spcBef>
                <a:spcPts val="500"/>
              </a:spcBef>
              <a:spcAft>
                <a:spcPts val="0"/>
              </a:spcAft>
              <a:buClr>
                <a:srgbClr val="000000"/>
              </a:buClr>
              <a:buSzPts val="1800"/>
              <a:buChar char="•"/>
            </a:pPr>
            <a:r>
              <a:rPr lang="en-US"/>
              <a:t>σύνδεση του εσωτερικού προβληματισμού με τις εξωτερικές γνώσεις</a:t>
            </a:r>
            <a:br>
              <a:rPr lang="en-US"/>
            </a:br>
            <a:endParaRPr/>
          </a:p>
          <a:p>
            <a:pPr indent="0" lvl="0" marL="0" rtl="0" algn="l">
              <a:lnSpc>
                <a:spcPct val="107916"/>
              </a:lnSpc>
              <a:spcBef>
                <a:spcPts val="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304" name="Google Shape;304;g347aa63ff27_0_25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3600"/>
              <a:t>Ημερολόγια αυτοαξιολόγησης / ημερολόγια προβληματισμού</a:t>
            </a:r>
            <a:endParaRPr sz="3600"/>
          </a:p>
        </p:txBody>
      </p:sp>
      <p:pic>
        <p:nvPicPr>
          <p:cNvPr id="305" name="Google Shape;305;g347aa63ff27_0_250"/>
          <p:cNvPicPr preferRelativeResize="0"/>
          <p:nvPr/>
        </p:nvPicPr>
        <p:blipFill rotWithShape="1">
          <a:blip r:embed="rId3">
            <a:alphaModFix/>
          </a:blip>
          <a:srcRect b="23737" l="0" r="0" t="0"/>
          <a:stretch/>
        </p:blipFill>
        <p:spPr>
          <a:xfrm>
            <a:off x="8791901" y="3302525"/>
            <a:ext cx="2440724" cy="2791999"/>
          </a:xfrm>
          <a:prstGeom prst="rect">
            <a:avLst/>
          </a:prstGeom>
          <a:noFill/>
          <a:ln>
            <a:noFill/>
          </a:ln>
        </p:spPr>
      </p:pic>
      <p:sp>
        <p:nvSpPr>
          <p:cNvPr id="306" name="Google Shape;306;g347aa63ff27_0_250"/>
          <p:cNvSpPr txBox="1"/>
          <p:nvPr/>
        </p:nvSpPr>
        <p:spPr>
          <a:xfrm>
            <a:off x="9007825" y="6094525"/>
            <a:ext cx="2429400" cy="25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g347aa63ff27_0_238"/>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a:p>
            <a:pPr indent="-342900" lvl="0" marL="571500" rtl="0" algn="l">
              <a:lnSpc>
                <a:spcPct val="90000"/>
              </a:lnSpc>
              <a:spcBef>
                <a:spcPts val="500"/>
              </a:spcBef>
              <a:spcAft>
                <a:spcPts val="0"/>
              </a:spcAft>
              <a:buClr>
                <a:srgbClr val="000000"/>
              </a:buClr>
              <a:buSzPts val="2200"/>
              <a:buChar char="•"/>
            </a:pPr>
            <a:r>
              <a:rPr lang="en-US">
                <a:solidFill>
                  <a:schemeClr val="dk1"/>
                </a:solidFill>
              </a:rPr>
              <a:t>Βοηθά τους/τις εκπαιδευτικούς </a:t>
            </a:r>
            <a:r>
              <a:rPr b="1" lang="en-US">
                <a:solidFill>
                  <a:schemeClr val="dk1"/>
                </a:solidFill>
              </a:rPr>
              <a:t>να βλέπουν πράγματα που μπορεί να τους διαφεύγουν σε πραγματικό χρόνο</a:t>
            </a:r>
            <a:endParaRPr/>
          </a:p>
          <a:p>
            <a:pPr indent="-368300" lvl="1" marL="914400" rtl="0" algn="l">
              <a:lnSpc>
                <a:spcPct val="90000"/>
              </a:lnSpc>
              <a:spcBef>
                <a:spcPts val="500"/>
              </a:spcBef>
              <a:spcAft>
                <a:spcPts val="0"/>
              </a:spcAft>
              <a:buSzPts val="1800"/>
              <a:buChar char="•"/>
            </a:pPr>
            <a:r>
              <a:rPr lang="en-US"/>
              <a:t>γλώσσα του σώματος</a:t>
            </a:r>
            <a:endParaRPr/>
          </a:p>
          <a:p>
            <a:pPr indent="-368300" lvl="1" marL="914400" rtl="0" algn="l">
              <a:lnSpc>
                <a:spcPct val="90000"/>
              </a:lnSpc>
              <a:spcBef>
                <a:spcPts val="500"/>
              </a:spcBef>
              <a:spcAft>
                <a:spcPts val="0"/>
              </a:spcAft>
              <a:buSzPts val="1800"/>
              <a:buChar char="•"/>
            </a:pPr>
            <a:r>
              <a:rPr lang="en-US"/>
              <a:t>συμμετοχή των μαθητών</a:t>
            </a:r>
            <a:endParaRPr/>
          </a:p>
          <a:p>
            <a:pPr indent="-368300" lvl="1" marL="914400" rtl="0" algn="l">
              <a:lnSpc>
                <a:spcPct val="90000"/>
              </a:lnSpc>
              <a:spcBef>
                <a:spcPts val="500"/>
              </a:spcBef>
              <a:spcAft>
                <a:spcPts val="0"/>
              </a:spcAft>
              <a:buSzPts val="1800"/>
              <a:buChar char="•"/>
            </a:pPr>
            <a:r>
              <a:rPr lang="en-US"/>
              <a:t>διαχείριση του χρόνου</a:t>
            </a:r>
            <a:endParaRPr/>
          </a:p>
          <a:p>
            <a:pPr indent="-368300" lvl="1" marL="914400" rtl="0" algn="l">
              <a:lnSpc>
                <a:spcPct val="90000"/>
              </a:lnSpc>
              <a:spcBef>
                <a:spcPts val="500"/>
              </a:spcBef>
              <a:spcAft>
                <a:spcPts val="0"/>
              </a:spcAft>
              <a:buSzPts val="1800"/>
              <a:buChar char="•"/>
            </a:pPr>
            <a:r>
              <a:rPr lang="en-US"/>
              <a:t>σαφήνεια των εξηγήσεων</a:t>
            </a:r>
            <a:br>
              <a:rPr lang="en-US"/>
            </a:br>
            <a:endParaRPr/>
          </a:p>
          <a:p>
            <a:pPr indent="-342900" lvl="0" marL="571500" rtl="0" algn="l">
              <a:lnSpc>
                <a:spcPct val="90000"/>
              </a:lnSpc>
              <a:spcBef>
                <a:spcPts val="1000"/>
              </a:spcBef>
              <a:spcAft>
                <a:spcPts val="0"/>
              </a:spcAft>
              <a:buSzPts val="2200"/>
              <a:buChar char="•"/>
            </a:pPr>
            <a:r>
              <a:rPr lang="en-US"/>
              <a:t>Παρέχει μια </a:t>
            </a:r>
            <a:r>
              <a:rPr b="1" lang="en-US"/>
              <a:t>πιο ακριβή εικόνα από ό,τι η μνήμη από μόνη της</a:t>
            </a:r>
            <a:endParaRPr b="1"/>
          </a:p>
          <a:p>
            <a:pPr indent="-342900" lvl="0" marL="571500" rtl="0" algn="l">
              <a:lnSpc>
                <a:spcPct val="90000"/>
              </a:lnSpc>
              <a:spcBef>
                <a:spcPts val="1000"/>
              </a:spcBef>
              <a:spcAft>
                <a:spcPts val="0"/>
              </a:spcAft>
              <a:buSzPts val="2200"/>
              <a:buChar char="•"/>
            </a:pPr>
            <a:r>
              <a:rPr lang="en-US"/>
              <a:t>Ενθαρρύνει </a:t>
            </a:r>
            <a:r>
              <a:rPr b="1" lang="en-US"/>
              <a:t>τον αναστοχασμό</a:t>
            </a:r>
            <a:r>
              <a:rPr lang="en-US"/>
              <a:t>:</a:t>
            </a:r>
            <a:endParaRPr/>
          </a:p>
          <a:p>
            <a:pPr indent="-368300" lvl="1" marL="914400" marR="0" rtl="0" algn="l">
              <a:lnSpc>
                <a:spcPct val="90000"/>
              </a:lnSpc>
              <a:spcBef>
                <a:spcPts val="500"/>
              </a:spcBef>
              <a:spcAft>
                <a:spcPts val="0"/>
              </a:spcAft>
              <a:buSzPts val="1800"/>
              <a:buChar char="•"/>
            </a:pPr>
            <a:r>
              <a:rPr lang="en-US"/>
              <a:t>Τι πήγε καλά;</a:t>
            </a:r>
            <a:endParaRPr/>
          </a:p>
          <a:p>
            <a:pPr indent="-368300" lvl="1" marL="914400" marR="0" rtl="0" algn="l">
              <a:lnSpc>
                <a:spcPct val="90000"/>
              </a:lnSpc>
              <a:spcBef>
                <a:spcPts val="500"/>
              </a:spcBef>
              <a:spcAft>
                <a:spcPts val="0"/>
              </a:spcAft>
              <a:buSzPts val="1800"/>
              <a:buChar char="•"/>
            </a:pPr>
            <a:r>
              <a:rPr lang="en-US"/>
              <a:t>Τι θα μπορούσε να βελτιωθεί;</a:t>
            </a:r>
            <a:endParaRPr/>
          </a:p>
          <a:p>
            <a:pPr indent="-368300" lvl="1" marL="914400" marR="0" rtl="0" algn="l">
              <a:lnSpc>
                <a:spcPct val="90000"/>
              </a:lnSpc>
              <a:spcBef>
                <a:spcPts val="500"/>
              </a:spcBef>
              <a:spcAft>
                <a:spcPts val="0"/>
              </a:spcAft>
              <a:buSzPts val="1800"/>
              <a:buChar char="•"/>
            </a:pPr>
            <a:r>
              <a:rPr lang="en-US"/>
              <a:t>Πώς ανταποκρίθηκαν οι μαθητές/μαθήτριες;</a:t>
            </a:r>
            <a:endParaRPr/>
          </a:p>
          <a:p>
            <a:pPr indent="-368300" lvl="1" marL="914400" marR="0" rtl="0" algn="l">
              <a:lnSpc>
                <a:spcPct val="90000"/>
              </a:lnSpc>
              <a:spcBef>
                <a:spcPts val="500"/>
              </a:spcBef>
              <a:spcAft>
                <a:spcPts val="0"/>
              </a:spcAft>
              <a:buSzPts val="1800"/>
              <a:buChar char="•"/>
            </a:pPr>
            <a:r>
              <a:rPr lang="en-US"/>
              <a:t>Ήταν το μάθημα συμπεριληπτικό και ενδιαφέρον;</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313" name="Google Shape;313;g347aa63ff27_0_23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3600"/>
              <a:t>Αυτοαξιολόγηση μέσω καταγραφής και αναπαραγωγής βίντεο</a:t>
            </a:r>
            <a:endParaRPr sz="3600"/>
          </a:p>
        </p:txBody>
      </p:sp>
      <p:pic>
        <p:nvPicPr>
          <p:cNvPr id="314" name="Google Shape;314;g347aa63ff27_0_238"/>
          <p:cNvPicPr preferRelativeResize="0"/>
          <p:nvPr/>
        </p:nvPicPr>
        <p:blipFill rotWithShape="1">
          <a:blip r:embed="rId3">
            <a:alphaModFix amt="99000"/>
          </a:blip>
          <a:srcRect b="4761" l="0" r="0" t="0"/>
          <a:stretch/>
        </p:blipFill>
        <p:spPr>
          <a:xfrm flipH="1">
            <a:off x="8096200" y="1936675"/>
            <a:ext cx="3026900" cy="4324124"/>
          </a:xfrm>
          <a:prstGeom prst="rect">
            <a:avLst/>
          </a:prstGeom>
          <a:noFill/>
          <a:ln>
            <a:noFill/>
          </a:ln>
        </p:spPr>
      </p:pic>
      <p:sp>
        <p:nvSpPr>
          <p:cNvPr id="315" name="Google Shape;315;g347aa63ff27_0_238"/>
          <p:cNvSpPr txBox="1"/>
          <p:nvPr/>
        </p:nvSpPr>
        <p:spPr>
          <a:xfrm>
            <a:off x="8663875" y="5976575"/>
            <a:ext cx="2343300" cy="36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g347aa63ff27_0_27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lang="en-US"/>
              <a:t>Διαδικασία:</a:t>
            </a:r>
            <a:endParaRPr/>
          </a:p>
          <a:p>
            <a:pPr indent="-368300" lvl="1" marL="914400" rtl="0" algn="l">
              <a:lnSpc>
                <a:spcPct val="90000"/>
              </a:lnSpc>
              <a:spcBef>
                <a:spcPts val="500"/>
              </a:spcBef>
              <a:spcAft>
                <a:spcPts val="0"/>
              </a:spcAft>
              <a:buClr>
                <a:srgbClr val="000000"/>
              </a:buClr>
              <a:buSzPts val="1800"/>
              <a:buAutoNum type="arabicPeriod"/>
            </a:pPr>
            <a:r>
              <a:rPr b="1" lang="en-US"/>
              <a:t>Καταγραφή ενός πλήρους ή μέρους του μαθήματος</a:t>
            </a:r>
            <a:endParaRPr/>
          </a:p>
          <a:p>
            <a:pPr indent="-368300" lvl="2" marL="1371600" rtl="0" algn="l">
              <a:lnSpc>
                <a:spcPct val="90000"/>
              </a:lnSpc>
              <a:spcBef>
                <a:spcPts val="500"/>
              </a:spcBef>
              <a:spcAft>
                <a:spcPts val="0"/>
              </a:spcAft>
              <a:buClr>
                <a:srgbClr val="000000"/>
              </a:buClr>
              <a:buSzPts val="1440"/>
              <a:buChar char="•"/>
            </a:pPr>
            <a:r>
              <a:rPr lang="en-US"/>
              <a:t>με τη συγκατάθεση του/της μαθητή/μαθήτρια/κηδεμόνα/κηδεμόνος, εάν χρειάζεται</a:t>
            </a:r>
            <a:endParaRPr/>
          </a:p>
          <a:p>
            <a:pPr indent="-368300" lvl="1" marL="914400" rtl="0" algn="l">
              <a:lnSpc>
                <a:spcPct val="90000"/>
              </a:lnSpc>
              <a:spcBef>
                <a:spcPts val="500"/>
              </a:spcBef>
              <a:spcAft>
                <a:spcPts val="0"/>
              </a:spcAft>
              <a:buClr>
                <a:srgbClr val="000000"/>
              </a:buClr>
              <a:buSzPts val="1800"/>
              <a:buAutoNum type="arabicPeriod"/>
            </a:pPr>
            <a:r>
              <a:rPr b="1" lang="en-US"/>
              <a:t>Ορίστε μια περιοχή εστίασης</a:t>
            </a:r>
            <a:endParaRPr b="1"/>
          </a:p>
          <a:p>
            <a:pPr indent="-368300" lvl="2" marL="1371600" rtl="0" algn="l">
              <a:lnSpc>
                <a:spcPct val="90000"/>
              </a:lnSpc>
              <a:spcBef>
                <a:spcPts val="500"/>
              </a:spcBef>
              <a:spcAft>
                <a:spcPts val="0"/>
              </a:spcAft>
              <a:buClr>
                <a:srgbClr val="000000"/>
              </a:buClr>
              <a:buSzPts val="1440"/>
              <a:buChar char="•"/>
            </a:pPr>
            <a:r>
              <a:rPr lang="en-US"/>
              <a:t>π.χ., τεχνικές ερωτήσεων, εμπλοκή των μαθητών/μαθητριών, σαφήνεια</a:t>
            </a:r>
            <a:endParaRPr/>
          </a:p>
          <a:p>
            <a:pPr indent="-368300" lvl="1" marL="914400" rtl="0" algn="l">
              <a:lnSpc>
                <a:spcPct val="90000"/>
              </a:lnSpc>
              <a:spcBef>
                <a:spcPts val="500"/>
              </a:spcBef>
              <a:spcAft>
                <a:spcPts val="0"/>
              </a:spcAft>
              <a:buClr>
                <a:srgbClr val="000000"/>
              </a:buClr>
              <a:buSzPts val="1800"/>
              <a:buAutoNum type="arabicPeriod"/>
            </a:pPr>
            <a:r>
              <a:rPr b="1" lang="en-US"/>
              <a:t>Δείτε το βίντεο</a:t>
            </a:r>
            <a:endParaRPr b="1"/>
          </a:p>
          <a:p>
            <a:pPr indent="-368300" lvl="2" marL="1371600" rtl="0" algn="l">
              <a:lnSpc>
                <a:spcPct val="90000"/>
              </a:lnSpc>
              <a:spcBef>
                <a:spcPts val="500"/>
              </a:spcBef>
              <a:spcAft>
                <a:spcPts val="0"/>
              </a:spcAft>
              <a:buClr>
                <a:srgbClr val="000000"/>
              </a:buClr>
              <a:buSzPts val="1440"/>
              <a:buChar char="•"/>
            </a:pPr>
            <a:r>
              <a:rPr lang="en-US"/>
              <a:t>με συγκεκριμένα ερωτήματα κατά νου</a:t>
            </a:r>
            <a:endParaRPr/>
          </a:p>
          <a:p>
            <a:pPr indent="-368300" lvl="1" marL="914400" rtl="0" algn="l">
              <a:lnSpc>
                <a:spcPct val="90000"/>
              </a:lnSpc>
              <a:spcBef>
                <a:spcPts val="500"/>
              </a:spcBef>
              <a:spcAft>
                <a:spcPts val="0"/>
              </a:spcAft>
              <a:buClr>
                <a:srgbClr val="000000"/>
              </a:buClr>
              <a:buSzPts val="1800"/>
              <a:buAutoNum type="arabicPeriod"/>
            </a:pPr>
            <a:r>
              <a:rPr b="1" lang="en-US"/>
              <a:t>Κρατήστε σημειώσεις</a:t>
            </a:r>
            <a:endParaRPr b="1"/>
          </a:p>
          <a:p>
            <a:pPr indent="-368300" lvl="2" marL="1371600" rtl="0" algn="l">
              <a:lnSpc>
                <a:spcPct val="90000"/>
              </a:lnSpc>
              <a:spcBef>
                <a:spcPts val="500"/>
              </a:spcBef>
              <a:spcAft>
                <a:spcPts val="0"/>
              </a:spcAft>
              <a:buClr>
                <a:srgbClr val="000000"/>
              </a:buClr>
              <a:buSzPts val="1440"/>
              <a:buChar char="•"/>
            </a:pPr>
            <a:r>
              <a:rPr lang="en-US"/>
              <a:t>ή να χρησιμοποιήσετε μια ρουμπρίκα για δομημένο προβληματισμό</a:t>
            </a:r>
            <a:endParaRPr/>
          </a:p>
          <a:p>
            <a:pPr indent="-368300" lvl="1" marL="914400" rtl="0" algn="l">
              <a:lnSpc>
                <a:spcPct val="90000"/>
              </a:lnSpc>
              <a:spcBef>
                <a:spcPts val="500"/>
              </a:spcBef>
              <a:spcAft>
                <a:spcPts val="0"/>
              </a:spcAft>
              <a:buClr>
                <a:srgbClr val="000000"/>
              </a:buClr>
              <a:buSzPts val="1800"/>
              <a:buAutoNum type="arabicPeriod"/>
            </a:pPr>
            <a:r>
              <a:rPr b="1" lang="en-US"/>
              <a:t>Σύγκριση </a:t>
            </a:r>
            <a:r>
              <a:rPr lang="en-US"/>
              <a:t>πολλαπλών </a:t>
            </a:r>
            <a:r>
              <a:rPr b="1" lang="en-US"/>
              <a:t>καταγραφών σε βάθος χρόνου</a:t>
            </a:r>
            <a:endParaRPr b="1"/>
          </a:p>
          <a:p>
            <a:pPr indent="-368300" lvl="2" marL="1371600" rtl="0" algn="l">
              <a:lnSpc>
                <a:spcPct val="90000"/>
              </a:lnSpc>
              <a:spcBef>
                <a:spcPts val="500"/>
              </a:spcBef>
              <a:spcAft>
                <a:spcPts val="0"/>
              </a:spcAft>
              <a:buClr>
                <a:srgbClr val="000000"/>
              </a:buClr>
              <a:buSzPts val="1440"/>
              <a:buChar char="•"/>
            </a:pPr>
            <a:r>
              <a:rPr lang="en-US"/>
              <a:t>για να εντοπίσετε την εξέλιξη και τα μοτίβα</a:t>
            </a:r>
            <a:endParaRPr/>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322" name="Google Shape;322;g347aa63ff27_0_27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Καταγραφή και αναπαραγωγή βίντεο - βασικά βήματα</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g342fdc50bc8_0_2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marR="0" rtl="0" algn="l">
              <a:lnSpc>
                <a:spcPct val="90000"/>
              </a:lnSpc>
              <a:spcBef>
                <a:spcPts val="0"/>
              </a:spcBef>
              <a:spcAft>
                <a:spcPts val="0"/>
              </a:spcAft>
              <a:buSzPts val="3800"/>
              <a:buNone/>
            </a:pPr>
            <a:r>
              <a:rPr lang="en-US" sz="3600"/>
              <a:t>Εμπόδια και στρατηγικές για αποτελεσματική αυτοαξιολόγηση</a:t>
            </a:r>
            <a:endParaRPr sz="3200"/>
          </a:p>
        </p:txBody>
      </p:sp>
      <p:graphicFrame>
        <p:nvGraphicFramePr>
          <p:cNvPr id="329" name="Google Shape;329;g342fdc50bc8_0_21"/>
          <p:cNvGraphicFramePr/>
          <p:nvPr/>
        </p:nvGraphicFramePr>
        <p:xfrm>
          <a:off x="818475" y="1761675"/>
          <a:ext cx="3000000" cy="3000000"/>
        </p:xfrm>
        <a:graphic>
          <a:graphicData uri="http://schemas.openxmlformats.org/drawingml/2006/table">
            <a:tbl>
              <a:tblPr>
                <a:noFill/>
                <a:tableStyleId>{A2BFFCBD-8BD0-43F1-8C73-F5B4AF39A9F2}</a:tableStyleId>
              </a:tblPr>
              <a:tblGrid>
                <a:gridCol w="5051300"/>
                <a:gridCol w="5925800"/>
              </a:tblGrid>
              <a:tr h="381000">
                <a:tc>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Εμπόδιο</a:t>
                      </a:r>
                      <a:endParaRPr b="1" sz="1800" u="none" cap="none" strike="noStrike">
                        <a:solidFill>
                          <a:srgbClr val="FFFFFF"/>
                        </a:solidFill>
                      </a:endParaRPr>
                    </a:p>
                  </a:txBody>
                  <a:tcPr marT="91425" marB="91425" marR="91425" marL="91425">
                    <a:solidFill>
                      <a:schemeClr val="accent3"/>
                    </a:solidFill>
                  </a:tcPr>
                </a:tc>
                <a:tc>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Στρατηγική</a:t>
                      </a:r>
                      <a:endParaRPr b="1" sz="1800" u="none" cap="none" strike="noStrike">
                        <a:solidFill>
                          <a:srgbClr val="FFFFFF"/>
                        </a:solidFill>
                      </a:endParaRPr>
                    </a:p>
                  </a:txBody>
                  <a:tcPr marT="91425" marB="91425" marR="91425" marL="91425">
                    <a:solidFill>
                      <a:schemeClr val="accent3"/>
                    </a:solidFill>
                  </a:tcPr>
                </a:tc>
              </a:tr>
              <a:tr h="381000">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Έλλειψη χρόνου</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Χρησιμοποιήστε σύντομες, δομημένες ερωτήσεις για προβληματισμό. Ενσωματώστε τις στις ρουτίνες σχεδιασμού της διδασκαλίας σα</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Φόβος για κριτική ή αποτυχία</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Προσδιορίστε την αυτοαξιολόγηση ως διαδικασία που εστιάζει στην εξέλιξη/πρόοδο και όχι στην κριτική.</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Μη σαφείς στόχοι ή κριτήρια</a:t>
                      </a:r>
                      <a:endParaRPr sz="1800" u="none" cap="none" strike="noStrike"/>
                    </a:p>
                    <a:p>
                      <a:pPr indent="0" lvl="0" marL="0" marR="0" rtl="0" algn="l">
                        <a:lnSpc>
                          <a:spcPct val="115000"/>
                        </a:lnSpc>
                        <a:spcBef>
                          <a:spcPts val="0"/>
                        </a:spcBef>
                        <a:spcAft>
                          <a:spcPts val="0"/>
                        </a:spcAft>
                        <a:buClr>
                          <a:srgbClr val="000000"/>
                        </a:buClr>
                        <a:buSzPts val="1800"/>
                        <a:buFont typeface="Arial"/>
                        <a:buNone/>
                      </a:pPr>
                      <a:r>
                        <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Χρησιμοποιήστε ένα πλαίσιο όπως το TINKER για δομή και σαφήνεια.</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Δυσκολία να παραμείνεις αντικειμενικός/ή</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Εμπλουτίστε με σχόλια από μαθητές/μαθήτριες ή συναδέλφους/συναδέλφισσες</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Έλλειψη συνέπειας στην εφαρμογή των ιδεών</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Θέστε μικρούς, έξυπνους στόχους και επανεξετάστε τους σε εβδομαδιαία ή σε μηνιαία βάση.</a:t>
                      </a:r>
                      <a:endParaRPr sz="1800" u="none" cap="none" strike="noStrike"/>
                    </a:p>
                  </a:txBody>
                  <a:tcPr marT="91425" marB="91425" marR="91425" marL="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Μαθησιακά αποτελέσματα</a:t>
            </a:r>
            <a:endParaRPr/>
          </a:p>
        </p:txBody>
      </p:sp>
      <p:sp>
        <p:nvSpPr>
          <p:cNvPr id="97" name="Google Shape;97;p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rPr lang="en-US"/>
              <a:t>Στο τέλος αυτής της ενότητας οι εκπαιδευτικοί θα είναι σε θέση να:</a:t>
            </a:r>
            <a:br>
              <a:rPr lang="en-US"/>
            </a:br>
            <a:endParaRPr/>
          </a:p>
          <a:p>
            <a:pPr indent="-368300" lvl="0" marL="914400" rtl="0" algn="l">
              <a:lnSpc>
                <a:spcPct val="100000"/>
              </a:lnSpc>
              <a:spcBef>
                <a:spcPts val="0"/>
              </a:spcBef>
              <a:spcAft>
                <a:spcPts val="0"/>
              </a:spcAft>
              <a:buSzPts val="2200"/>
              <a:buChar char="•"/>
            </a:pPr>
            <a:r>
              <a:rPr lang="en-US"/>
              <a:t>Διεξάγουν αυτοαναστοχασμό σχετικά με τις διδακτικές τους πρακτικές χρησιμοποιώντας</a:t>
            </a:r>
            <a:endParaRPr/>
          </a:p>
          <a:p>
            <a:pPr indent="-342900" lvl="1" marL="1371600" rtl="0" algn="l">
              <a:lnSpc>
                <a:spcPct val="100000"/>
              </a:lnSpc>
              <a:spcBef>
                <a:spcPts val="0"/>
              </a:spcBef>
              <a:spcAft>
                <a:spcPts val="0"/>
              </a:spcAft>
              <a:buSzPts val="1800"/>
              <a:buChar char="•"/>
            </a:pPr>
            <a:r>
              <a:rPr lang="en-US"/>
              <a:t>ρουμπρίκες,</a:t>
            </a:r>
            <a:endParaRPr/>
          </a:p>
          <a:p>
            <a:pPr indent="-342900" lvl="1" marL="1371600" rtl="0" algn="l">
              <a:lnSpc>
                <a:spcPct val="100000"/>
              </a:lnSpc>
              <a:spcBef>
                <a:spcPts val="0"/>
              </a:spcBef>
              <a:spcAft>
                <a:spcPts val="0"/>
              </a:spcAft>
              <a:buSzPts val="1800"/>
              <a:buChar char="•"/>
            </a:pPr>
            <a:r>
              <a:rPr lang="en-US"/>
              <a:t>ημερολόγια αυτοαναστοχασμού, και</a:t>
            </a:r>
            <a:endParaRPr/>
          </a:p>
          <a:p>
            <a:pPr indent="-342900" lvl="1" marL="1371600" rtl="0" algn="l">
              <a:lnSpc>
                <a:spcPct val="100000"/>
              </a:lnSpc>
              <a:spcBef>
                <a:spcPts val="0"/>
              </a:spcBef>
              <a:spcAft>
                <a:spcPts val="0"/>
              </a:spcAft>
              <a:buSzPts val="1800"/>
              <a:buChar char="•"/>
            </a:pPr>
            <a:r>
              <a:rPr lang="en-US"/>
              <a:t>καταγραφή/αναπαραγωγή βίντεο</a:t>
            </a:r>
            <a:br>
              <a:rPr lang="en-US"/>
            </a:br>
            <a:endParaRPr/>
          </a:p>
          <a:p>
            <a:pPr indent="-368300" lvl="0" marL="914400" rtl="0" algn="l">
              <a:lnSpc>
                <a:spcPct val="100000"/>
              </a:lnSpc>
              <a:spcBef>
                <a:spcPts val="0"/>
              </a:spcBef>
              <a:spcAft>
                <a:spcPts val="0"/>
              </a:spcAft>
              <a:buSzPts val="2200"/>
              <a:buChar char="•"/>
            </a:pPr>
            <a:r>
              <a:rPr lang="en-US"/>
              <a:t>Εφαρμόζουν έτοιμες προς χρήση ρουμπρίκες για την αξιολόγηση διδακτικών πρακτικών με βάση το πλαίσιο TINKER.</a:t>
            </a:r>
            <a:endParaRPr/>
          </a:p>
        </p:txBody>
      </p:sp>
      <p:pic>
        <p:nvPicPr>
          <p:cNvPr id="98" name="Google Shape;98;p5" title="6269310.jpg"/>
          <p:cNvPicPr preferRelativeResize="0"/>
          <p:nvPr/>
        </p:nvPicPr>
        <p:blipFill rotWithShape="1">
          <a:blip r:embed="rId3">
            <a:alphaModFix/>
          </a:blip>
          <a:srcRect b="0" l="0" r="0" t="0"/>
          <a:stretch/>
        </p:blipFill>
        <p:spPr>
          <a:xfrm>
            <a:off x="8738250" y="3429000"/>
            <a:ext cx="2789700" cy="2789700"/>
          </a:xfrm>
          <a:prstGeom prst="rect">
            <a:avLst/>
          </a:prstGeom>
          <a:noFill/>
          <a:ln>
            <a:noFill/>
          </a:ln>
        </p:spPr>
      </p:pic>
      <p:sp>
        <p:nvSpPr>
          <p:cNvPr id="99" name="Google Shape;99;p5"/>
          <p:cNvSpPr txBox="1"/>
          <p:nvPr/>
        </p:nvSpPr>
        <p:spPr>
          <a:xfrm>
            <a:off x="9105250" y="6179950"/>
            <a:ext cx="2789700" cy="27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g347aa63ff27_0_12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Σκέψεις και συμπεράσματα</a:t>
            </a:r>
            <a:endParaRPr/>
          </a:p>
        </p:txBody>
      </p:sp>
      <p:sp>
        <p:nvSpPr>
          <p:cNvPr id="336" name="Google Shape;336;g347aa63ff27_0_125"/>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Τα κριτήρια αξιολόγησης στην εκπαίδευση στην πληροφορική </a:t>
            </a:r>
            <a:r>
              <a:rPr b="1" lang="en-US"/>
              <a:t>βοηθούν στην καθιέρωση και τη διατήρηση ορθής διδακτικής πρακτικής</a:t>
            </a:r>
            <a:endParaRPr/>
          </a:p>
          <a:p>
            <a:pPr indent="-368300" lvl="1" marL="914400" rtl="0" algn="l">
              <a:lnSpc>
                <a:spcPct val="90000"/>
              </a:lnSpc>
              <a:spcBef>
                <a:spcPts val="500"/>
              </a:spcBef>
              <a:spcAft>
                <a:spcPts val="0"/>
              </a:spcAft>
              <a:buSzPts val="1800"/>
              <a:buChar char="•"/>
            </a:pPr>
            <a:r>
              <a:rPr i="1" lang="en-US"/>
              <a:t>Είναι οι τρέχουσες μέθοδοι μου περιεκτικές και ελκυστικές;</a:t>
            </a:r>
            <a:endParaRPr/>
          </a:p>
          <a:p>
            <a:pPr indent="-368300" lvl="1" marL="914400" rtl="0" algn="l">
              <a:lnSpc>
                <a:spcPct val="90000"/>
              </a:lnSpc>
              <a:spcBef>
                <a:spcPts val="500"/>
              </a:spcBef>
              <a:spcAft>
                <a:spcPts val="0"/>
              </a:spcAft>
              <a:buSzPts val="1800"/>
              <a:buChar char="•"/>
            </a:pPr>
            <a:r>
              <a:rPr i="1" lang="en-US"/>
              <a:t>Ευθυγραμμίζονται με τους εκπαιδευτικούς μου στόχους;</a:t>
            </a:r>
            <a:br>
              <a:rPr i="1"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Βήματα ανάπτυξης κριτηρίων αξιολόγησης:</a:t>
            </a:r>
            <a:endParaRPr/>
          </a:p>
          <a:p>
            <a:pPr indent="-457200" lvl="1" marL="1003300" rtl="0" algn="l">
              <a:lnSpc>
                <a:spcPct val="90000"/>
              </a:lnSpc>
              <a:spcBef>
                <a:spcPts val="500"/>
              </a:spcBef>
              <a:spcAft>
                <a:spcPts val="0"/>
              </a:spcAft>
              <a:buSzPts val="1800"/>
              <a:buFont typeface="Arial"/>
              <a:buAutoNum type="arabicPeriod"/>
            </a:pPr>
            <a:r>
              <a:rPr b="1" lang="en-US"/>
              <a:t>Καθορισμός σκοπού</a:t>
            </a:r>
            <a:endParaRPr/>
          </a:p>
          <a:p>
            <a:pPr indent="-457200" lvl="1" marL="1003300" rtl="0" algn="l">
              <a:lnSpc>
                <a:spcPct val="90000"/>
              </a:lnSpc>
              <a:spcBef>
                <a:spcPts val="500"/>
              </a:spcBef>
              <a:spcAft>
                <a:spcPts val="0"/>
              </a:spcAft>
              <a:buSzPts val="1800"/>
              <a:buFont typeface="Arial"/>
              <a:buAutoNum type="arabicPeriod"/>
            </a:pPr>
            <a:r>
              <a:rPr b="1" lang="en-US"/>
              <a:t>Καθορισμός κριτηρίων</a:t>
            </a:r>
            <a:endParaRPr/>
          </a:p>
          <a:p>
            <a:pPr indent="-457200" lvl="1" marL="1003300" rtl="0" algn="l">
              <a:lnSpc>
                <a:spcPct val="90000"/>
              </a:lnSpc>
              <a:spcBef>
                <a:spcPts val="500"/>
              </a:spcBef>
              <a:spcAft>
                <a:spcPts val="0"/>
              </a:spcAft>
              <a:buSzPts val="1800"/>
              <a:buFont typeface="Arial"/>
              <a:buAutoNum type="arabicPeriod"/>
            </a:pPr>
            <a:r>
              <a:rPr b="1" lang="en-US"/>
              <a:t>Ευθυγράμμιση των κριτηρίων με τους εκπαιδευτικούς στόχους του μαθήματος</a:t>
            </a:r>
            <a:endParaRPr/>
          </a:p>
          <a:p>
            <a:pPr indent="-457200" lvl="1" marL="1003300" rtl="0" algn="l">
              <a:lnSpc>
                <a:spcPct val="90000"/>
              </a:lnSpc>
              <a:spcBef>
                <a:spcPts val="500"/>
              </a:spcBef>
              <a:spcAft>
                <a:spcPts val="0"/>
              </a:spcAft>
              <a:buSzPts val="1800"/>
              <a:buFont typeface="Arial"/>
              <a:buAutoNum type="arabicPeriod"/>
            </a:pPr>
            <a:r>
              <a:rPr b="1" lang="en-US"/>
              <a:t>Αξιολόγηση κριτηρίων</a:t>
            </a:r>
            <a:br>
              <a:rPr b="1"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Εναλλακτικές επιλογές κριτηρίων αξιολόγησης:</a:t>
            </a:r>
            <a:br>
              <a:rPr lang="en-US"/>
            </a:br>
            <a:r>
              <a:rPr b="1" lang="en-US"/>
              <a:t>Ανάλυση περιοδικών και βιντεοσκόπησης</a:t>
            </a:r>
            <a:br>
              <a:rPr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Η αποτελεσματική αξιολόγηση είναι μια </a:t>
            </a:r>
            <a:r>
              <a:rPr b="1" lang="en-US"/>
              <a:t>συνεχής διαδικασία</a:t>
            </a:r>
            <a:br>
              <a:rPr lang="en-US"/>
            </a:br>
            <a:r>
              <a:rPr lang="en-US"/>
              <a:t>που εξελίσσεται με τις διδακτικές πρακτικές</a:t>
            </a:r>
            <a:br>
              <a:rPr lang="en-US"/>
            </a:b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descr="A clipboard with check marks and a magnifying glass&#10;&#10;Description automatically generated" id="337" name="Google Shape;337;g347aa63ff27_0_125"/>
          <p:cNvPicPr preferRelativeResize="0"/>
          <p:nvPr/>
        </p:nvPicPr>
        <p:blipFill rotWithShape="1">
          <a:blip r:embed="rId3">
            <a:alphaModFix/>
          </a:blip>
          <a:srcRect b="0" l="0" r="0" t="0"/>
          <a:stretch/>
        </p:blipFill>
        <p:spPr>
          <a:xfrm>
            <a:off x="7196446" y="2190007"/>
            <a:ext cx="3872346" cy="3872346"/>
          </a:xfrm>
          <a:prstGeom prst="rect">
            <a:avLst/>
          </a:prstGeom>
          <a:noFill/>
          <a:ln>
            <a:noFill/>
          </a:ln>
        </p:spPr>
      </p:pic>
      <p:sp>
        <p:nvSpPr>
          <p:cNvPr id="338" name="Google Shape;338;g347aa63ff27_0_125"/>
          <p:cNvSpPr txBox="1"/>
          <p:nvPr/>
        </p:nvSpPr>
        <p:spPr>
          <a:xfrm>
            <a:off x="7555825" y="6062350"/>
            <a:ext cx="3153600" cy="266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OpenAI παραγόμενη εικόνα</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g347aa63ff27_0_13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Κατ' οίκον εργασία / πρόσθετες εργασίες</a:t>
            </a:r>
            <a:endParaRPr/>
          </a:p>
        </p:txBody>
      </p:sp>
      <p:sp>
        <p:nvSpPr>
          <p:cNvPr id="344" name="Google Shape;344;g347aa63ff27_0_13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457200" lvl="0" marL="685800" rtl="0" algn="l">
              <a:lnSpc>
                <a:spcPct val="90000"/>
              </a:lnSpc>
              <a:spcBef>
                <a:spcPts val="1000"/>
              </a:spcBef>
              <a:spcAft>
                <a:spcPts val="0"/>
              </a:spcAft>
              <a:buSzPts val="2200"/>
              <a:buFont typeface="Arial"/>
              <a:buAutoNum type="arabicPeriod"/>
            </a:pPr>
            <a:r>
              <a:rPr b="1" lang="en-US"/>
              <a:t>Ανάπτυξη ενός εργαλείου αξιολόγησης. </a:t>
            </a:r>
            <a:r>
              <a:rPr lang="en-US"/>
              <a:t>Σχεδιάστε ένα εργαλείο αξιολόγησης (π.χ. ρουμπρίκες) για την αξιολόγηση μιας πτυχής της διδακτικής σας πρακτικής στην πληροφορική, όπως η δέσμευση των φοιτητών, η συμμετοχικότητα ή οι μέθοδοι διδασκαλίας. Βεβαιωθείτε ότι περιλαμβάνει τουλάχιστον 5 σαφή κριτήρια και ευθυγραμμίζεται με τις αρχές της συμμετοχικότητας και της αποτελεσματικής διδασκαλίας που συζητήθηκαν στο μάθημα. Εναλλακτικά, χρησιμοποιήστε </a:t>
            </a:r>
            <a:r>
              <a:rPr b="1" lang="en-US"/>
              <a:t>τη ρουμπρίκα αυτοαξιολόγησης TINKER.</a:t>
            </a:r>
            <a:endParaRPr b="1"/>
          </a:p>
          <a:p>
            <a:pPr indent="-457200" lvl="0" marL="685800" rtl="0" algn="l">
              <a:lnSpc>
                <a:spcPct val="90000"/>
              </a:lnSpc>
              <a:spcBef>
                <a:spcPts val="1000"/>
              </a:spcBef>
              <a:spcAft>
                <a:spcPts val="0"/>
              </a:spcAft>
              <a:buSzPts val="2200"/>
              <a:buFont typeface="Arial"/>
              <a:buAutoNum type="arabicPeriod"/>
            </a:pPr>
            <a:r>
              <a:rPr b="1" lang="en-US"/>
              <a:t>Εφαρμογή στην τάξη.</a:t>
            </a:r>
            <a:r>
              <a:rPr lang="en-US"/>
              <a:t> Χρησιμοποιήστε το εργαλείο αξιολόγησης που δημιουργήσατε για να παρατηρήσετε ή να προβληματιστείτε σχετικά με ένα πρόσφατο ή επερχόμενο μάθημα. Καταγράψτε τα ευρήματά σας και εντοπίστε έναν τομέα δύναμης και έναν τομέα βελτίωσης στη διδασκαλία σας.</a:t>
            </a:r>
            <a:endParaRPr/>
          </a:p>
          <a:p>
            <a:pPr indent="-457200" lvl="0" marL="685800" rtl="0" algn="l">
              <a:lnSpc>
                <a:spcPct val="90000"/>
              </a:lnSpc>
              <a:spcBef>
                <a:spcPts val="1000"/>
              </a:spcBef>
              <a:spcAft>
                <a:spcPts val="0"/>
              </a:spcAft>
              <a:buSzPts val="2200"/>
              <a:buFont typeface="Arial"/>
              <a:buAutoNum type="arabicPeriod"/>
            </a:pPr>
            <a:r>
              <a:rPr b="1" lang="en-US"/>
              <a:t>Αναστοχασμός.</a:t>
            </a:r>
            <a:r>
              <a:rPr lang="en-US"/>
              <a:t> Γράψτε έναν σύντομο αναστοχασμό σχετικά με τη διαδικασία δημιουργίας και χρήσης του εργαλείου αξιολόγησής σας. Απαντήστε στα ακόλουθα ερωτήματα:</a:t>
            </a:r>
            <a:endParaRPr/>
          </a:p>
          <a:p>
            <a:pPr indent="-368300" lvl="1" marL="914400" rtl="0" algn="l">
              <a:lnSpc>
                <a:spcPct val="90000"/>
              </a:lnSpc>
              <a:spcBef>
                <a:spcPts val="500"/>
              </a:spcBef>
              <a:spcAft>
                <a:spcPts val="0"/>
              </a:spcAft>
              <a:buSzPts val="1800"/>
              <a:buChar char="•"/>
            </a:pPr>
            <a:r>
              <a:rPr lang="en-US"/>
              <a:t>Τι μάθατε από τη χρήση αυτού του εργαλείου;</a:t>
            </a:r>
            <a:endParaRPr/>
          </a:p>
          <a:p>
            <a:pPr indent="-368300" lvl="1" marL="914400" rtl="0" algn="l">
              <a:lnSpc>
                <a:spcPct val="90000"/>
              </a:lnSpc>
              <a:spcBef>
                <a:spcPts val="500"/>
              </a:spcBef>
              <a:spcAft>
                <a:spcPts val="0"/>
              </a:spcAft>
              <a:buSzPts val="1800"/>
              <a:buChar char="•"/>
            </a:pPr>
            <a:r>
              <a:rPr lang="en-US"/>
              <a:t>Πώς θα μπορούσατε να το βελτιώσετε για μελλοντική χρήση;</a:t>
            </a:r>
            <a:endParaRPr/>
          </a:p>
          <a:p>
            <a:pPr indent="-368300" lvl="1" marL="914400" rtl="0" algn="l">
              <a:lnSpc>
                <a:spcPct val="90000"/>
              </a:lnSpc>
              <a:spcBef>
                <a:spcPts val="500"/>
              </a:spcBef>
              <a:spcAft>
                <a:spcPts val="0"/>
              </a:spcAft>
              <a:buSzPts val="1800"/>
              <a:buChar char="•"/>
            </a:pPr>
            <a:r>
              <a:rPr lang="en-US"/>
              <a:t>Πώς η διαδικασία αυτή επηρέασε την κατανόησή σας για την αποτελεσματική και χωρίς αποκλεισμούς διδασκαλία της πληροφορικής;</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g347aa63ff27_0_14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Πρόσθετοι πόροι</a:t>
            </a:r>
            <a:endParaRPr/>
          </a:p>
        </p:txBody>
      </p:sp>
      <p:sp>
        <p:nvSpPr>
          <p:cNvPr id="350" name="Google Shape;350;g347aa63ff27_0_144"/>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28600" lvl="1" marL="626399" marR="0" rtl="0" algn="l">
              <a:lnSpc>
                <a:spcPct val="90000"/>
              </a:lnSpc>
              <a:spcBef>
                <a:spcPts val="1000"/>
              </a:spcBef>
              <a:spcAft>
                <a:spcPts val="0"/>
              </a:spcAft>
              <a:buSzPts val="2200"/>
              <a:buChar char="•"/>
            </a:pPr>
            <a:r>
              <a:rPr b="1" lang="en-US">
                <a:solidFill>
                  <a:srgbClr val="000000"/>
                </a:solidFill>
              </a:rPr>
              <a:t>European Schoolnet: SELFIE</a:t>
            </a:r>
            <a:r>
              <a:rPr lang="en-US">
                <a:solidFill>
                  <a:srgbClr val="000000"/>
                </a:solidFill>
              </a:rPr>
              <a:t>:</a:t>
            </a:r>
            <a:r>
              <a:rPr b="1" lang="en-US">
                <a:solidFill>
                  <a:srgbClr val="000000"/>
                </a:solidFill>
              </a:rPr>
              <a:t> Εγχειρίδιο SELFIE </a:t>
            </a:r>
            <a:r>
              <a:rPr lang="en-US">
                <a:solidFill>
                  <a:srgbClr val="000000"/>
                </a:solidFill>
              </a:rPr>
              <a:t>- Ένας λεπτομερής οδηγός για τη χρήση του SELFIE για την αξιολόγηση ψηφιακών πρακτικών διδασκαλίας. Σύνδεσμος: </a:t>
            </a:r>
            <a:r>
              <a:rPr lang="en-US" u="sng">
                <a:solidFill>
                  <a:schemeClr val="hlink"/>
                </a:solidFill>
                <a:hlinkClick r:id="rId3"/>
              </a:rPr>
              <a:t>SELFIE για </a:t>
            </a:r>
            <a:r>
              <a:rPr lang="en-US" u="sng">
                <a:solidFill>
                  <a:schemeClr val="hlink"/>
                </a:solidFill>
                <a:hlinkClick r:id="rId4"/>
                <a:extLst>
                  <a:ext uri="http://customooxmlschemas.google.com/">
                    <go:slidesCustomData xmlns:go="http://customooxmlschemas.google.com/" textRoundtripDataId="1"/>
                  </a:ext>
                </a:extLst>
              </a:rPr>
              <a:t>σχολεία</a:t>
            </a:r>
            <a:r>
              <a:rPr lang="en-US">
                <a:solidFill>
                  <a:srgbClr val="000000"/>
                </a:solidFill>
              </a:rPr>
              <a:t>.</a:t>
            </a:r>
            <a:endParaRPr/>
          </a:p>
          <a:p>
            <a:pPr indent="-228600" lvl="1" marL="626399" marR="0" rtl="0" algn="l">
              <a:lnSpc>
                <a:spcPct val="90000"/>
              </a:lnSpc>
              <a:spcBef>
                <a:spcPts val="1000"/>
              </a:spcBef>
              <a:spcAft>
                <a:spcPts val="0"/>
              </a:spcAft>
              <a:buSzPts val="2200"/>
              <a:buChar char="•"/>
            </a:pPr>
            <a:r>
              <a:rPr b="1" lang="en-US">
                <a:solidFill>
                  <a:srgbClr val="000000"/>
                </a:solidFill>
              </a:rPr>
              <a:t>Πρότυπα ISTE για εκπαιδευτικούς</a:t>
            </a:r>
            <a:r>
              <a:rPr lang="en-US">
                <a:solidFill>
                  <a:srgbClr val="000000"/>
                </a:solidFill>
              </a:rPr>
              <a:t>: Παρέχει ένα πλαίσιο για την αξιολόγηση αποτελεσματικών πρακτικών διδασκαλίας στην ψηφιακή εποχή. Σύνδεσμος: </a:t>
            </a:r>
            <a:r>
              <a:rPr lang="en-US" u="sng">
                <a:solidFill>
                  <a:schemeClr val="hlink"/>
                </a:solidFill>
                <a:hlinkClick r:id="rId5"/>
              </a:rPr>
              <a:t>ISTE Standards</a:t>
            </a:r>
            <a:r>
              <a:rPr lang="en-US">
                <a:solidFill>
                  <a:srgbClr val="000000"/>
                </a:solidFill>
                <a:uFill>
                  <a:noFill/>
                </a:uFill>
                <a:hlinkClick r:id="rId6">
                  <a:extLst>
                    <a:ext uri="{A12FA001-AC4F-418D-AE19-62706E023703}">
                      <ahyp:hlinkClr val="tx"/>
                    </a:ext>
                  </a:extLst>
                </a:hlinkClick>
              </a:rPr>
              <a:t>.</a:t>
            </a:r>
            <a:endParaRPr>
              <a:solidFill>
                <a:srgbClr val="000000"/>
              </a:solidFill>
            </a:endParaRPr>
          </a:p>
          <a:p>
            <a:pPr indent="-228600" lvl="1" marL="626399" marR="0" rtl="0" algn="l">
              <a:lnSpc>
                <a:spcPct val="90000"/>
              </a:lnSpc>
              <a:spcBef>
                <a:spcPts val="1000"/>
              </a:spcBef>
              <a:spcAft>
                <a:spcPts val="0"/>
              </a:spcAft>
              <a:buSzPts val="2200"/>
              <a:buChar char="•"/>
            </a:pPr>
            <a:r>
              <a:rPr b="1" lang="en-US">
                <a:solidFill>
                  <a:srgbClr val="000000"/>
                </a:solidFill>
              </a:rPr>
              <a:t>Edutopia </a:t>
            </a:r>
            <a:r>
              <a:rPr lang="en-US">
                <a:solidFill>
                  <a:srgbClr val="000000"/>
                </a:solidFill>
              </a:rPr>
              <a:t>- Ένας κόμβος για πηγές για εκπαιδευτικούς, συμπεριλαμβανομένων άρθρων και εργαλείων για την αξιολόγηση της τάξης. Σύνδεσμος: </a:t>
            </a:r>
            <a:r>
              <a:rPr lang="en-US" u="sng">
                <a:solidFill>
                  <a:schemeClr val="hlink"/>
                </a:solidFill>
                <a:hlinkClick r:id="rId7"/>
              </a:rPr>
              <a:t>Edutopia</a:t>
            </a:r>
            <a:r>
              <a:rPr lang="en-US">
                <a:solidFill>
                  <a:srgbClr val="000000"/>
                </a:solidFill>
              </a:rPr>
              <a:t>.</a:t>
            </a:r>
            <a:endParaRPr/>
          </a:p>
          <a:p>
            <a:pPr indent="-203200" lvl="1" marL="626399" marR="0" rtl="0" algn="l">
              <a:lnSpc>
                <a:spcPct val="90000"/>
              </a:lnSpc>
              <a:spcBef>
                <a:spcPts val="1000"/>
              </a:spcBef>
              <a:spcAft>
                <a:spcPts val="0"/>
              </a:spcAft>
              <a:buSzPts val="1800"/>
              <a:buChar char="•"/>
            </a:pPr>
            <a:r>
              <a:rPr b="1" lang="en-US"/>
              <a:t>Selfie για τεχνικούς.</a:t>
            </a:r>
            <a:r>
              <a:rPr lang="en-US"/>
              <a:t> LINK: </a:t>
            </a:r>
            <a:r>
              <a:rPr lang="en-US" u="sng">
                <a:solidFill>
                  <a:schemeClr val="hlink"/>
                </a:solidFill>
                <a:hlinkClick r:id="rId8"/>
              </a:rPr>
              <a:t>Selfie για εκπαιδευτικούς</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g347aa63ff27_0_14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Λογοτεχνία</a:t>
            </a:r>
            <a:endParaRPr/>
          </a:p>
        </p:txBody>
      </p:sp>
      <p:sp>
        <p:nvSpPr>
          <p:cNvPr id="357" name="Google Shape;357;g347aa63ff27_0_14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Allen, D. και K. Tanner (2006). Rubrics: Εργαλεία για τη σαφή διατύπωση των μαθησιακών στόχων και των κριτηρίων αξιολόγησης τόσο για τους εκπαιδευτικούς όσο και για τους μαθητές. CBE - Life Sciences Education 5: 197-203.</a:t>
            </a:r>
            <a:endParaRPr/>
          </a:p>
          <a:p>
            <a:pPr indent="-342900" lvl="0" marL="571500" marR="0" rtl="0" algn="l">
              <a:lnSpc>
                <a:spcPct val="90000"/>
              </a:lnSpc>
              <a:spcBef>
                <a:spcPts val="1000"/>
              </a:spcBef>
              <a:spcAft>
                <a:spcPts val="0"/>
              </a:spcAft>
              <a:buClr>
                <a:schemeClr val="accent4"/>
              </a:buClr>
              <a:buSzPts val="2200"/>
              <a:buFont typeface="Arial"/>
              <a:buChar char="•"/>
            </a:pPr>
            <a:r>
              <a:rPr lang="en-US"/>
              <a:t>Stevens, D. D. και A. J. Levi (2013). Εισαγωγή στις ρουμπρίκες: ένα εργαλείο αξιολόγησης για την εξοικονόμηση χρόνου βαθμολόγησης, τη μετάδοση αποτελεσματικής ανατροφοδότησης και την προώθηση της μάθησης των μαθητών. Stylus Publishing, Sterling, VA, ΗΠΑ.</a:t>
            </a:r>
            <a:endParaRPr/>
          </a:p>
          <a:p>
            <a:pPr indent="-342900" lvl="0" marL="571500" marR="0" rtl="0" algn="l">
              <a:lnSpc>
                <a:spcPct val="90000"/>
              </a:lnSpc>
              <a:spcBef>
                <a:spcPts val="1000"/>
              </a:spcBef>
              <a:spcAft>
                <a:spcPts val="0"/>
              </a:spcAft>
              <a:buClr>
                <a:schemeClr val="accent4"/>
              </a:buClr>
              <a:buSzPts val="2200"/>
              <a:buFont typeface="Arial"/>
              <a:buChar char="•"/>
            </a:pPr>
            <a:r>
              <a:rPr lang="en-US"/>
              <a:t>Wolf, K., M. Connelly και A. Komara (2008). A tale of two rubrics: improving teaching and learning across the content areas through assessment. Journal of Effective Teaching 8: 21-32.</a:t>
            </a:r>
            <a:endParaRPr/>
          </a:p>
          <a:p>
            <a:pPr indent="-342900" lvl="0" marL="571500" marR="0" rtl="0" algn="l">
              <a:lnSpc>
                <a:spcPct val="90000"/>
              </a:lnSpc>
              <a:spcBef>
                <a:spcPts val="1000"/>
              </a:spcBef>
              <a:spcAft>
                <a:spcPts val="0"/>
              </a:spcAft>
              <a:buClr>
                <a:schemeClr val="accent4"/>
              </a:buClr>
              <a:buSzPts val="2200"/>
              <a:buFont typeface="Arial"/>
              <a:buChar char="•"/>
            </a:pPr>
            <a:r>
              <a:rPr lang="en-US"/>
              <a:t>Wormeli, R. (2006). Το δίκαιο δεν είναι πάντα ίσο: αξιολόγηση και βαθμολόγηση στη διαφοροποιημένη τάξη. Stenhouse Publishers, Portland, ME, ΗΠΑ.</a:t>
            </a:r>
            <a:endParaRPr/>
          </a:p>
          <a:p>
            <a:pPr indent="-317500" lvl="0" marL="685800" rtl="0" algn="l">
              <a:lnSpc>
                <a:spcPct val="90000"/>
              </a:lnSpc>
              <a:spcBef>
                <a:spcPts val="1000"/>
              </a:spcBef>
              <a:spcAft>
                <a:spcPts val="0"/>
              </a:spcAft>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grpSp>
        <p:nvGrpSpPr>
          <p:cNvPr id="362" name="Google Shape;362;g35773d0f0ee_0_40"/>
          <p:cNvGrpSpPr/>
          <p:nvPr/>
        </p:nvGrpSpPr>
        <p:grpSpPr>
          <a:xfrm>
            <a:off x="2179811" y="4729766"/>
            <a:ext cx="7832078" cy="1110328"/>
            <a:chOff x="2179603" y="4888792"/>
            <a:chExt cx="7798544" cy="1110328"/>
          </a:xfrm>
        </p:grpSpPr>
        <p:pic>
          <p:nvPicPr>
            <p:cNvPr id="363" name="Google Shape;363;g35773d0f0ee_0_4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364" name="Google Shape;364;g35773d0f0ee_0_40"/>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365" name="Google Shape;365;g35773d0f0ee_0_4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366" name="Google Shape;366;g35773d0f0ee_0_4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367" name="Google Shape;367;g35773d0f0ee_0_40"/>
            <p:cNvPicPr preferRelativeResize="0"/>
            <p:nvPr/>
          </p:nvPicPr>
          <p:blipFill rotWithShape="1">
            <a:blip r:embed="rId7">
              <a:alphaModFix/>
            </a:blip>
            <a:srcRect b="0" l="6517" r="6454" t="2903"/>
            <a:stretch/>
          </p:blipFill>
          <p:spPr>
            <a:xfrm>
              <a:off x="7781600" y="4945247"/>
              <a:ext cx="2196547" cy="545647"/>
            </a:xfrm>
            <a:prstGeom prst="rect">
              <a:avLst/>
            </a:prstGeom>
            <a:noFill/>
            <a:ln>
              <a:noFill/>
            </a:ln>
          </p:spPr>
        </p:pic>
        <p:pic>
          <p:nvPicPr>
            <p:cNvPr id="368" name="Google Shape;368;g35773d0f0ee_0_4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369" name="Google Shape;369;g35773d0f0ee_0_4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370" name="Google Shape;370;g35773d0f0ee_0_4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371" name="Google Shape;371;g35773d0f0ee_0_4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372" name="Google Shape;372;g35773d0f0ee_0_4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373" name="Google Shape;373;g35773d0f0ee_0_40"/>
          <p:cNvSpPr txBox="1"/>
          <p:nvPr/>
        </p:nvSpPr>
        <p:spPr>
          <a:xfrm>
            <a:off x="3324150" y="2453100"/>
            <a:ext cx="31737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Διαθέσιμο στο </a:t>
            </a:r>
            <a:r>
              <a:rPr b="0" i="0" lang="en-US" sz="1100" u="sng" cap="none" strike="noStrike">
                <a:solidFill>
                  <a:schemeClr val="hlink"/>
                </a:solidFill>
                <a:latin typeface="Calibri"/>
                <a:ea typeface="Calibri"/>
                <a:cs typeface="Calibri"/>
                <a:sym typeface="Calibri"/>
                <a:hlinkClick r:id="rId13"/>
              </a:rPr>
              <a:t>https://tinker-project.eu/elearning/</a:t>
            </a:r>
            <a:endParaRPr b="0" i="0" sz="1100" u="none" cap="none" strike="noStrike">
              <a:solidFill>
                <a:srgbClr val="16C45B"/>
              </a:solidFill>
              <a:latin typeface="Calibri"/>
              <a:ea typeface="Calibri"/>
              <a:cs typeface="Calibri"/>
              <a:sym typeface="Calibri"/>
            </a:endParaRPr>
          </a:p>
        </p:txBody>
      </p:sp>
      <p:pic>
        <p:nvPicPr>
          <p:cNvPr id="374" name="Google Shape;374;g35773d0f0ee_0_4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375" name="Google Shape;375;g35773d0f0ee_0_40"/>
          <p:cNvSpPr txBox="1"/>
          <p:nvPr/>
        </p:nvSpPr>
        <p:spPr>
          <a:xfrm>
            <a:off x="1646350" y="2994850"/>
            <a:ext cx="5987700" cy="568800"/>
          </a:xfrm>
          <a:prstGeom prst="rect">
            <a:avLst/>
          </a:prstGeom>
          <a:noFill/>
          <a:ln>
            <a:noFill/>
          </a:ln>
        </p:spPr>
        <p:txBody>
          <a:bodyPr anchorCtr="0" anchor="t" bIns="91425" lIns="91425" spcFirstLastPara="1" rIns="91425" wrap="square" tIns="91425">
            <a:spAutoFit/>
          </a:bodyPr>
          <a:lstStyle/>
          <a:p>
            <a:pPr indent="1904"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Αυτή η δημοσίευση διατίθεται με άδεια χρήσης </a:t>
            </a:r>
            <a:r>
              <a:rPr b="1" i="1" lang="en-US" sz="1200" u="none" cap="none" strike="noStrike">
                <a:solidFill>
                  <a:srgbClr val="1D1D1B"/>
                </a:solidFill>
                <a:latin typeface="Calibri"/>
                <a:ea typeface="Calibri"/>
                <a:cs typeface="Calibri"/>
                <a:sym typeface="Calibri"/>
              </a:rPr>
              <a:t>Creative Commons Attribution-NonCommercial-NoDerivs 4.0 International </a:t>
            </a:r>
            <a:r>
              <a:rPr b="1" i="0" lang="en-US" sz="1200" u="none" cap="none" strike="noStrike">
                <a:solidFill>
                  <a:srgbClr val="1D1D1B"/>
                </a:solidFill>
                <a:latin typeface="Calibri"/>
                <a:ea typeface="Calibri"/>
                <a:cs typeface="Calibri"/>
                <a:sym typeface="Calibri"/>
              </a:rPr>
              <a:t>License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6"/>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Περιεχόμενα (1/2)</a:t>
            </a:r>
            <a:endParaRPr/>
          </a:p>
        </p:txBody>
      </p:sp>
      <p:sp>
        <p:nvSpPr>
          <p:cNvPr id="106" name="Google Shape;106;p6"/>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Διαφάνεια 1 - Τίτλος Πακέτου Εργασίας</a:t>
            </a:r>
            <a:endParaRPr sz="2000"/>
          </a:p>
          <a:p>
            <a:pPr indent="-330200" lvl="0" marL="571500" rtl="0" algn="l">
              <a:lnSpc>
                <a:spcPct val="90000"/>
              </a:lnSpc>
              <a:spcBef>
                <a:spcPts val="1000"/>
              </a:spcBef>
              <a:spcAft>
                <a:spcPts val="0"/>
              </a:spcAft>
              <a:buSzPts val="2000"/>
              <a:buChar char="•"/>
            </a:pPr>
            <a:r>
              <a:rPr lang="en-US" sz="2000"/>
              <a:t>Διαφάνεια 2 - Τίτλος μονάδας</a:t>
            </a:r>
            <a:endParaRPr sz="2000"/>
          </a:p>
          <a:p>
            <a:pPr indent="-330200" lvl="0" marL="571500" rtl="0" algn="l">
              <a:lnSpc>
                <a:spcPct val="90000"/>
              </a:lnSpc>
              <a:spcBef>
                <a:spcPts val="1000"/>
              </a:spcBef>
              <a:spcAft>
                <a:spcPts val="0"/>
              </a:spcAft>
              <a:buSzPts val="2000"/>
              <a:buChar char="•"/>
            </a:pPr>
            <a:r>
              <a:rPr lang="en-US" sz="2000"/>
              <a:t>Διαφάνεια 3 - Μαθησιακά αποτελέσματα</a:t>
            </a:r>
            <a:endParaRPr sz="2000"/>
          </a:p>
          <a:p>
            <a:pPr indent="-330200" lvl="0" marL="571500" rtl="0" algn="l">
              <a:lnSpc>
                <a:spcPct val="90000"/>
              </a:lnSpc>
              <a:spcBef>
                <a:spcPts val="1000"/>
              </a:spcBef>
              <a:spcAft>
                <a:spcPts val="0"/>
              </a:spcAft>
              <a:buSzPts val="2000"/>
              <a:buChar char="•"/>
            </a:pPr>
            <a:r>
              <a:rPr lang="en-US" sz="2000"/>
              <a:t>Διαφάνειες 4 &amp; 5 - Περιεχόμενα </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Διαφάνεια 6 - Εισαγωγή</a:t>
            </a:r>
            <a:endParaRPr sz="2000"/>
          </a:p>
          <a:p>
            <a:pPr indent="-330200" lvl="0" marL="571500" marR="0" rtl="0" algn="l">
              <a:lnSpc>
                <a:spcPct val="90000"/>
              </a:lnSpc>
              <a:spcBef>
                <a:spcPts val="1000"/>
              </a:spcBef>
              <a:spcAft>
                <a:spcPts val="0"/>
              </a:spcAft>
              <a:buSzPts val="2000"/>
              <a:buChar char="•"/>
            </a:pPr>
            <a:r>
              <a:rPr lang="en-US" sz="2000"/>
              <a:t>Διαφάνεια 7 - Γιατί είναι σημαντική η αυτοαξιολόγηση</a:t>
            </a:r>
            <a:endParaRPr sz="2000"/>
          </a:p>
          <a:p>
            <a:pPr indent="-330200" lvl="0" marL="571500" marR="0" rtl="0" algn="l">
              <a:lnSpc>
                <a:spcPct val="90000"/>
              </a:lnSpc>
              <a:spcBef>
                <a:spcPts val="1000"/>
              </a:spcBef>
              <a:spcAft>
                <a:spcPts val="0"/>
              </a:spcAft>
              <a:buSzPts val="2000"/>
              <a:buChar char="•"/>
            </a:pPr>
            <a:r>
              <a:rPr lang="en-US" sz="2000"/>
              <a:t>Διαφάνεια 8 - </a:t>
            </a:r>
            <a:r>
              <a:rPr i="1" lang="en-US" sz="2000"/>
              <a:t>#1 Ομαδική δραστηριότητα - Καθοδηγούμενος αυτοαναστοχασμός</a:t>
            </a:r>
            <a:endParaRPr i="1" sz="2000"/>
          </a:p>
          <a:p>
            <a:pPr indent="-330200" lvl="0" marL="571500" marR="0" rtl="0" algn="l">
              <a:lnSpc>
                <a:spcPct val="90000"/>
              </a:lnSpc>
              <a:spcBef>
                <a:spcPts val="1000"/>
              </a:spcBef>
              <a:spcAft>
                <a:spcPts val="0"/>
              </a:spcAft>
              <a:buSzPts val="2000"/>
              <a:buChar char="•"/>
            </a:pPr>
            <a:r>
              <a:rPr lang="en-US" sz="2000"/>
              <a:t>Διαφάνεια 9 - Ενθάρρυνση της αυτοκριτικής ως εργαλείο ανάπτυξης</a:t>
            </a:r>
            <a:endParaRPr sz="2000"/>
          </a:p>
          <a:p>
            <a:pPr indent="-330200" lvl="0" marL="571500" marR="0" rtl="0" algn="l">
              <a:lnSpc>
                <a:spcPct val="90000"/>
              </a:lnSpc>
              <a:spcBef>
                <a:spcPts val="1000"/>
              </a:spcBef>
              <a:spcAft>
                <a:spcPts val="0"/>
              </a:spcAft>
              <a:buSzPts val="2000"/>
              <a:buChar char="•"/>
            </a:pPr>
            <a:r>
              <a:rPr lang="en-US" sz="2000"/>
              <a:t>Διαφάνεια 10 - Βασικές αρχές της αποτελεσματικής αυτοαξιολόγησης</a:t>
            </a:r>
            <a:endParaRPr sz="2000"/>
          </a:p>
          <a:p>
            <a:pPr indent="-330200" lvl="0" marL="571500" marR="0" rtl="0" algn="l">
              <a:lnSpc>
                <a:spcPct val="90000"/>
              </a:lnSpc>
              <a:spcBef>
                <a:spcPts val="1000"/>
              </a:spcBef>
              <a:spcAft>
                <a:spcPts val="0"/>
              </a:spcAft>
              <a:buSzPts val="2000"/>
              <a:buChar char="•"/>
            </a:pPr>
            <a:r>
              <a:rPr lang="en-US" sz="2000"/>
              <a:t>Διαφάνεια 11 - Εργαλεία για την αυτοαξιολόγηση των διδακτικών πρακτικών</a:t>
            </a:r>
            <a:endParaRPr sz="2000"/>
          </a:p>
          <a:p>
            <a:pPr indent="-330200" lvl="0" marL="571500" rtl="0" algn="l">
              <a:lnSpc>
                <a:spcPct val="90000"/>
              </a:lnSpc>
              <a:spcBef>
                <a:spcPts val="1000"/>
              </a:spcBef>
              <a:spcAft>
                <a:spcPts val="0"/>
              </a:spcAft>
              <a:buSzPts val="2000"/>
              <a:buChar char="•"/>
            </a:pPr>
            <a:r>
              <a:rPr lang="en-US" sz="2000"/>
              <a:t>Διαφάνεια 12 - Κριτήρια αξιολόγησης / ρουμπρίκες / λίστες ελέγχου</a:t>
            </a:r>
            <a:endParaRPr sz="2000"/>
          </a:p>
          <a:p>
            <a:pPr indent="-330200" lvl="0" marL="571500" rtl="0" algn="l">
              <a:lnSpc>
                <a:spcPct val="90000"/>
              </a:lnSpc>
              <a:spcBef>
                <a:spcPts val="1000"/>
              </a:spcBef>
              <a:spcAft>
                <a:spcPts val="0"/>
              </a:spcAft>
              <a:buSzPts val="2000"/>
              <a:buChar char="•"/>
            </a:pPr>
            <a:r>
              <a:rPr lang="en-US" sz="2000"/>
              <a:t>Διαφάνεια 13 - Ανάπτυξη κριτηρίων αξιολόγησης</a:t>
            </a:r>
            <a:endParaRPr sz="2000"/>
          </a:p>
          <a:p>
            <a:pPr indent="-330200" lvl="0" marL="571500" rtl="0" algn="l">
              <a:lnSpc>
                <a:spcPct val="90000"/>
              </a:lnSpc>
              <a:spcBef>
                <a:spcPts val="1000"/>
              </a:spcBef>
              <a:spcAft>
                <a:spcPts val="0"/>
              </a:spcAft>
              <a:buSzPts val="2000"/>
              <a:buChar char="•"/>
            </a:pPr>
            <a:r>
              <a:rPr lang="en-US" sz="2000"/>
              <a:t>Διαφάνεια 14 - Ανάπτυξη κριτηρίων αξιολόγησης - 1. Σκοπός</a:t>
            </a:r>
            <a:endParaRPr sz="2000"/>
          </a:p>
          <a:p>
            <a:pPr indent="-330200" lvl="0" marL="571500" rtl="0" algn="l">
              <a:lnSpc>
                <a:spcPct val="90000"/>
              </a:lnSpc>
              <a:spcBef>
                <a:spcPts val="1000"/>
              </a:spcBef>
              <a:spcAft>
                <a:spcPts val="0"/>
              </a:spcAft>
              <a:buSzPts val="2000"/>
              <a:buChar char="•"/>
            </a:pPr>
            <a:r>
              <a:rPr lang="en-US" sz="2000"/>
              <a:t>Διαφάνεια 15 - Ανάπτυξη κριτηρίων αξιολόγησης - 2. Καθορισμός κριτηρίων</a:t>
            </a:r>
            <a:endParaRPr sz="2000"/>
          </a:p>
          <a:p>
            <a:pPr indent="0" lvl="0" marL="571500" marR="0" rtl="0" algn="l">
              <a:lnSpc>
                <a:spcPct val="90000"/>
              </a:lnSpc>
              <a:spcBef>
                <a:spcPts val="1000"/>
              </a:spcBef>
              <a:spcAft>
                <a:spcPts val="0"/>
              </a:spcAft>
              <a:buSzPts val="2200"/>
              <a:buNone/>
            </a:pPr>
            <a:r>
              <a:t/>
            </a:r>
            <a:endParaRPr/>
          </a:p>
          <a:p>
            <a:pPr indent="0" lvl="0" marL="571500" marR="0" rtl="0" algn="l">
              <a:lnSpc>
                <a:spcPct val="90000"/>
              </a:lnSpc>
              <a:spcBef>
                <a:spcPts val="1000"/>
              </a:spcBef>
              <a:spcAft>
                <a:spcPts val="0"/>
              </a:spcAft>
              <a:buSzPts val="22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g347aa63ff27_0_28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Περιεχόμενα (2/2)</a:t>
            </a:r>
            <a:endParaRPr/>
          </a:p>
        </p:txBody>
      </p:sp>
      <p:sp>
        <p:nvSpPr>
          <p:cNvPr id="113" name="Google Shape;113;g347aa63ff27_0_28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Διαφάνεια 16 - Ανάπτυξη κριτηρίων αξιολόγησης - 3. Εκπαιδευτικοί στόχοι</a:t>
            </a:r>
            <a:endParaRPr sz="2000"/>
          </a:p>
          <a:p>
            <a:pPr indent="-330200" lvl="0" marL="571500" rtl="0" algn="l">
              <a:lnSpc>
                <a:spcPct val="90000"/>
              </a:lnSpc>
              <a:spcBef>
                <a:spcPts val="1000"/>
              </a:spcBef>
              <a:spcAft>
                <a:spcPts val="0"/>
              </a:spcAft>
              <a:buSzPts val="2000"/>
              <a:buChar char="•"/>
            </a:pPr>
            <a:r>
              <a:rPr lang="en-US" sz="2000"/>
              <a:t>Διαφάνεια 17 - Ανάπτυξη κριτηρίων αξιολόγησης - 4. Αξιολόγηση των κριτηρίων</a:t>
            </a:r>
            <a:endParaRPr sz="2000"/>
          </a:p>
          <a:p>
            <a:pPr indent="-330200" lvl="0" marL="571500" marR="0" rtl="0" algn="l">
              <a:lnSpc>
                <a:spcPct val="90000"/>
              </a:lnSpc>
              <a:spcBef>
                <a:spcPts val="1000"/>
              </a:spcBef>
              <a:spcAft>
                <a:spcPts val="0"/>
              </a:spcAft>
              <a:buSzPts val="2000"/>
              <a:buChar char="•"/>
            </a:pPr>
            <a:r>
              <a:rPr lang="en-US" sz="2000"/>
              <a:t>Διαφάνεια 18 - Το Εργαλείο Αυτοαναστοχασμού TINKER</a:t>
            </a:r>
            <a:endParaRPr sz="2000"/>
          </a:p>
          <a:p>
            <a:pPr indent="-330200" lvl="0" marL="571500" marR="0" rtl="0" algn="l">
              <a:lnSpc>
                <a:spcPct val="90000"/>
              </a:lnSpc>
              <a:spcBef>
                <a:spcPts val="1000"/>
              </a:spcBef>
              <a:spcAft>
                <a:spcPts val="0"/>
              </a:spcAft>
              <a:buSzPts val="2000"/>
              <a:buChar char="•"/>
            </a:pPr>
            <a:r>
              <a:rPr lang="en-US" sz="2000"/>
              <a:t>Διαφάνεια 19 -</a:t>
            </a:r>
            <a:r>
              <a:rPr i="1" lang="en-US" sz="2000"/>
              <a:t>#2 Δραστηριότητα ομάδας - Σχεδιασμός κριτηρίων αξιολόγησης</a:t>
            </a:r>
            <a:endParaRPr i="1" sz="2000"/>
          </a:p>
          <a:p>
            <a:pPr indent="-330200" lvl="0" marL="571500" marR="0" rtl="0" algn="l">
              <a:lnSpc>
                <a:spcPct val="90000"/>
              </a:lnSpc>
              <a:spcBef>
                <a:spcPts val="1000"/>
              </a:spcBef>
              <a:spcAft>
                <a:spcPts val="0"/>
              </a:spcAft>
              <a:buSzPts val="2000"/>
              <a:buChar char="•"/>
            </a:pPr>
            <a:r>
              <a:rPr lang="en-US" sz="2000"/>
              <a:t>Διαφάνεια 20 - Εργαλείο SELFIE</a:t>
            </a:r>
            <a:endParaRPr sz="2000"/>
          </a:p>
          <a:p>
            <a:pPr indent="-330200" lvl="0" marL="571500" rtl="0" algn="l">
              <a:lnSpc>
                <a:spcPct val="90000"/>
              </a:lnSpc>
              <a:spcBef>
                <a:spcPts val="1000"/>
              </a:spcBef>
              <a:spcAft>
                <a:spcPts val="0"/>
              </a:spcAft>
              <a:buSzPts val="2000"/>
              <a:buChar char="•"/>
            </a:pPr>
            <a:r>
              <a:rPr lang="en-US" sz="2000"/>
              <a:t>Διαφάνεια 21 - SELFIE - Κριτήρια ενοτήτων Στ και Ζ</a:t>
            </a:r>
            <a:endParaRPr sz="2000"/>
          </a:p>
          <a:p>
            <a:pPr indent="-330200" lvl="0" marL="571500" rtl="0" algn="l">
              <a:lnSpc>
                <a:spcPct val="90000"/>
              </a:lnSpc>
              <a:spcBef>
                <a:spcPts val="1000"/>
              </a:spcBef>
              <a:spcAft>
                <a:spcPts val="0"/>
              </a:spcAft>
              <a:buSzPts val="2000"/>
              <a:buChar char="•"/>
            </a:pPr>
            <a:r>
              <a:rPr lang="en-US" sz="2000"/>
              <a:t>Διαφάνεια 22 - Ημερολόγια αυτοαξιολόγησης / ημερολόγια προβληματισμού</a:t>
            </a:r>
            <a:endParaRPr sz="2000"/>
          </a:p>
          <a:p>
            <a:pPr indent="-330200" lvl="0" marL="571500" rtl="0" algn="l">
              <a:lnSpc>
                <a:spcPct val="90000"/>
              </a:lnSpc>
              <a:spcBef>
                <a:spcPts val="1000"/>
              </a:spcBef>
              <a:spcAft>
                <a:spcPts val="0"/>
              </a:spcAft>
              <a:buSzPts val="2000"/>
              <a:buChar char="•"/>
            </a:pPr>
            <a:r>
              <a:rPr lang="en-US" sz="2000"/>
              <a:t>Διαφάνεια 23 - Αυτοαξιολόγηση μέσω καταγραφής και αναπαραγωγής βίντεο</a:t>
            </a:r>
            <a:endParaRPr sz="2000"/>
          </a:p>
          <a:p>
            <a:pPr indent="-330200" lvl="0" marL="571500" rtl="0" algn="l">
              <a:lnSpc>
                <a:spcPct val="90000"/>
              </a:lnSpc>
              <a:spcBef>
                <a:spcPts val="1000"/>
              </a:spcBef>
              <a:spcAft>
                <a:spcPts val="0"/>
              </a:spcAft>
              <a:buSzPts val="2000"/>
              <a:buChar char="•"/>
            </a:pPr>
            <a:r>
              <a:rPr lang="en-US" sz="2000"/>
              <a:t>Διαφάνεια 24 - Εγγραφή και αναπαραγωγή βίντεο - βασικά βήματα</a:t>
            </a:r>
            <a:endParaRPr sz="2000"/>
          </a:p>
          <a:p>
            <a:pPr indent="-330200" lvl="0" marL="571500" rtl="0" algn="l">
              <a:lnSpc>
                <a:spcPct val="90000"/>
              </a:lnSpc>
              <a:spcBef>
                <a:spcPts val="1000"/>
              </a:spcBef>
              <a:spcAft>
                <a:spcPts val="0"/>
              </a:spcAft>
              <a:buSzPts val="2000"/>
              <a:buChar char="•"/>
            </a:pPr>
            <a:r>
              <a:rPr lang="en-US" sz="2000"/>
              <a:t>Διαφάνεια 25 - Εμπόδια και στρατηγικές για αποτελεσματική αυτοαξιολόγηση</a:t>
            </a:r>
            <a:endParaRPr sz="2000"/>
          </a:p>
          <a:p>
            <a:pPr indent="-330200" lvl="0" marL="571500" rtl="0" algn="l">
              <a:lnSpc>
                <a:spcPct val="90000"/>
              </a:lnSpc>
              <a:spcBef>
                <a:spcPts val="1000"/>
              </a:spcBef>
              <a:spcAft>
                <a:spcPts val="0"/>
              </a:spcAft>
              <a:buSzPts val="2000"/>
              <a:buChar char="•"/>
            </a:pPr>
            <a:r>
              <a:rPr lang="en-US" sz="2000"/>
              <a:t>Διαφάνεια 26 - Σκέψεις και συμπεράσματα</a:t>
            </a:r>
            <a:endParaRPr sz="2000"/>
          </a:p>
          <a:p>
            <a:pPr indent="-330200" lvl="0" marL="571500" rtl="0" algn="l">
              <a:lnSpc>
                <a:spcPct val="90000"/>
              </a:lnSpc>
              <a:spcBef>
                <a:spcPts val="1000"/>
              </a:spcBef>
              <a:spcAft>
                <a:spcPts val="0"/>
              </a:spcAft>
              <a:buSzPts val="2000"/>
              <a:buChar char="•"/>
            </a:pPr>
            <a:r>
              <a:rPr lang="en-US" sz="2000"/>
              <a:t>Διαφάνεια 27 - Εργασία για το σπίτι / πρόσθετες εργασίες</a:t>
            </a:r>
            <a:endParaRPr sz="2000"/>
          </a:p>
          <a:p>
            <a:pPr indent="-330200" lvl="0" marL="571500" rtl="0" algn="l">
              <a:lnSpc>
                <a:spcPct val="90000"/>
              </a:lnSpc>
              <a:spcBef>
                <a:spcPts val="1000"/>
              </a:spcBef>
              <a:spcAft>
                <a:spcPts val="0"/>
              </a:spcAft>
              <a:buSzPts val="2000"/>
              <a:buChar char="•"/>
            </a:pPr>
            <a:r>
              <a:rPr lang="en-US" sz="2000"/>
              <a:t>Διαφάνεια 28 - Πρόσθετοι πόροι</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Διαφάνεια 29 - Λογοτεχνία</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g347aa63ff27_0_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Εισαγωγή</a:t>
            </a:r>
            <a:endParaRPr/>
          </a:p>
        </p:txBody>
      </p:sp>
      <p:pic>
        <p:nvPicPr>
          <p:cNvPr id="120" name="Google Shape;120;g347aa63ff27_0_1" title="4564460.jpg"/>
          <p:cNvPicPr preferRelativeResize="0"/>
          <p:nvPr/>
        </p:nvPicPr>
        <p:blipFill rotWithShape="1">
          <a:blip r:embed="rId3">
            <a:alphaModFix/>
          </a:blip>
          <a:srcRect b="0" l="0" r="0" t="0"/>
          <a:stretch/>
        </p:blipFill>
        <p:spPr>
          <a:xfrm>
            <a:off x="8091900" y="2639575"/>
            <a:ext cx="3846450" cy="3846450"/>
          </a:xfrm>
          <a:prstGeom prst="rect">
            <a:avLst/>
          </a:prstGeom>
          <a:noFill/>
          <a:ln>
            <a:noFill/>
          </a:ln>
        </p:spPr>
      </p:pic>
      <p:sp>
        <p:nvSpPr>
          <p:cNvPr id="121" name="Google Shape;121;g347aa63ff27_0_1"/>
          <p:cNvSpPr txBox="1"/>
          <p:nvPr>
            <p:ph idx="1" type="body"/>
          </p:nvPr>
        </p:nvSpPr>
        <p:spPr>
          <a:xfrm>
            <a:off x="97971" y="9556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Η συνεχής βελτίωση της διδασκαλίας αρχίζει με την </a:t>
            </a:r>
            <a:r>
              <a:rPr b="1" lang="en-US"/>
              <a:t>αυτογνωσία</a:t>
            </a:r>
            <a:endParaRPr b="1"/>
          </a:p>
          <a:p>
            <a:pPr indent="0" lvl="0" marL="0" marR="0" rtl="0" algn="l">
              <a:lnSpc>
                <a:spcPct val="90000"/>
              </a:lnSpc>
              <a:spcBef>
                <a:spcPts val="1000"/>
              </a:spcBef>
              <a:spcAft>
                <a:spcPts val="0"/>
              </a:spcAft>
              <a:buSzPts val="2200"/>
              <a:buNone/>
            </a:pPr>
            <a:r>
              <a:t/>
            </a:r>
            <a:endParaRPr b="1"/>
          </a:p>
          <a:p>
            <a:pPr indent="-342900" lvl="0" marL="571500" marR="0" rtl="0" algn="l">
              <a:lnSpc>
                <a:spcPct val="90000"/>
              </a:lnSpc>
              <a:spcBef>
                <a:spcPts val="1000"/>
              </a:spcBef>
              <a:spcAft>
                <a:spcPts val="0"/>
              </a:spcAft>
              <a:buClr>
                <a:schemeClr val="accent4"/>
              </a:buClr>
              <a:buSzPts val="2200"/>
              <a:buFont typeface="Arial"/>
              <a:buChar char="•"/>
            </a:pPr>
            <a:r>
              <a:rPr lang="en-US"/>
              <a:t>Εστίαση αυτού του μαθήματος:</a:t>
            </a:r>
            <a:endParaRPr/>
          </a:p>
          <a:p>
            <a:pPr indent="0" lvl="0" marL="914400" marR="0" rtl="0" algn="l">
              <a:lnSpc>
                <a:spcPct val="90000"/>
              </a:lnSpc>
              <a:spcBef>
                <a:spcPts val="0"/>
              </a:spcBef>
              <a:spcAft>
                <a:spcPts val="0"/>
              </a:spcAft>
              <a:buSzPts val="2200"/>
              <a:buNone/>
            </a:pPr>
            <a:r>
              <a:rPr b="1" lang="en-US"/>
              <a:t>πώς ο αυτοαναστοχασμός,</a:t>
            </a:r>
            <a:endParaRPr b="1"/>
          </a:p>
          <a:p>
            <a:pPr indent="0" lvl="0" marL="914400" marR="0" rtl="0" algn="l">
              <a:lnSpc>
                <a:spcPct val="90000"/>
              </a:lnSpc>
              <a:spcBef>
                <a:spcPts val="0"/>
              </a:spcBef>
              <a:spcAft>
                <a:spcPts val="0"/>
              </a:spcAft>
              <a:buSzPts val="2200"/>
              <a:buNone/>
            </a:pPr>
            <a:r>
              <a:rPr lang="en-US"/>
              <a:t>με την καθοδήγηση δομημένων κριτηρίων αυτοαξιολόγησης, ημερολογίων ή ανάλυσης βιντεοσκοπήσεων</a:t>
            </a:r>
            <a:endParaRPr/>
          </a:p>
          <a:p>
            <a:pPr indent="0" lvl="0" marL="914400" marR="0" rtl="0" algn="l">
              <a:lnSpc>
                <a:spcPct val="90000"/>
              </a:lnSpc>
              <a:spcBef>
                <a:spcPts val="0"/>
              </a:spcBef>
              <a:spcAft>
                <a:spcPts val="0"/>
              </a:spcAft>
              <a:buSzPts val="2200"/>
              <a:buNone/>
            </a:pPr>
            <a:r>
              <a:rPr b="1" lang="en-US"/>
              <a:t>μπορεί να βοηθήσει τους/τις εκπαιδευτικούς</a:t>
            </a:r>
            <a:endParaRPr b="1"/>
          </a:p>
          <a:p>
            <a:pPr indent="0" lvl="0" marL="914400" marR="0" rtl="0" algn="l">
              <a:lnSpc>
                <a:spcPct val="90000"/>
              </a:lnSpc>
              <a:spcBef>
                <a:spcPts val="0"/>
              </a:spcBef>
              <a:spcAft>
                <a:spcPts val="0"/>
              </a:spcAft>
              <a:buSzPts val="2200"/>
              <a:buNone/>
            </a:pPr>
            <a:r>
              <a:rPr lang="en-US"/>
              <a:t>να εντοπίσουν τα δυνατά τους σημεία και να </a:t>
            </a:r>
            <a:br>
              <a:rPr lang="en-US"/>
            </a:br>
            <a:r>
              <a:rPr lang="en-US"/>
              <a:t>ανακαλύψουν τομείς που χρήζουν βελτίωσης</a:t>
            </a:r>
            <a:endParaRPr/>
          </a:p>
          <a:p>
            <a:pPr indent="0" lvl="0" marL="0" marR="0" rtl="0" algn="l">
              <a:lnSpc>
                <a:spcPct val="90000"/>
              </a:lnSpc>
              <a:spcBef>
                <a:spcPts val="1000"/>
              </a:spcBef>
              <a:spcAft>
                <a:spcPts val="0"/>
              </a:spcAft>
              <a:buSzPts val="2200"/>
              <a:buNone/>
            </a:pPr>
            <a:r>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Μέχρι το τέλος αυτού του μαθήματος, θα έχετε</a:t>
            </a:r>
            <a:br>
              <a:rPr lang="en-US"/>
            </a:br>
            <a:r>
              <a:rPr b="1" lang="en-US"/>
              <a:t>πρακτικά εργαλεία</a:t>
            </a:r>
            <a:br>
              <a:rPr b="1" lang="en-US"/>
            </a:br>
            <a:r>
              <a:rPr lang="en-US"/>
              <a:t>για να</a:t>
            </a:r>
            <a:r>
              <a:rPr b="1" lang="en-US"/>
              <a:t> βελτιώσετε την διδακτική σας πρακτική </a:t>
            </a:r>
            <a:br>
              <a:rPr b="1" lang="en-US"/>
            </a:br>
            <a:r>
              <a:rPr lang="en-US"/>
              <a:t>και να επιφέρετε </a:t>
            </a:r>
            <a:r>
              <a:rPr b="1" lang="en-US"/>
              <a:t>θετικές, μετρήσιμες αλλαγές </a:t>
            </a:r>
            <a:br>
              <a:rPr b="1" lang="en-US"/>
            </a:br>
            <a:r>
              <a:rPr lang="en-US"/>
              <a:t>στην τάξη σας</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22" name="Google Shape;122;g347aa63ff27_0_1"/>
          <p:cNvSpPr txBox="1"/>
          <p:nvPr/>
        </p:nvSpPr>
        <p:spPr>
          <a:xfrm>
            <a:off x="8938350" y="6364050"/>
            <a:ext cx="30000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212121"/>
                </a:solidFill>
                <a:latin typeface="Calibri"/>
                <a:ea typeface="Calibri"/>
                <a:cs typeface="Calibri"/>
                <a:sym typeface="Calibri"/>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g304c02914fe_1_3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Γιατί είναι σημαντική η αυτοαξιολόγηση</a:t>
            </a:r>
            <a:endParaRPr/>
          </a:p>
        </p:txBody>
      </p:sp>
      <p:sp>
        <p:nvSpPr>
          <p:cNvPr id="129" name="Google Shape;129;g304c02914fe_1_32"/>
          <p:cNvSpPr txBox="1"/>
          <p:nvPr>
            <p:ph idx="1" type="body"/>
          </p:nvPr>
        </p:nvSpPr>
        <p:spPr>
          <a:xfrm>
            <a:off x="97975" y="881750"/>
            <a:ext cx="9821100" cy="5870100"/>
          </a:xfrm>
          <a:prstGeom prst="rect">
            <a:avLst/>
          </a:prstGeom>
          <a:noFill/>
          <a:ln>
            <a:noFill/>
          </a:ln>
        </p:spPr>
        <p:txBody>
          <a:bodyPr anchorCtr="0" anchor="t" bIns="45700" lIns="91425" spcFirstLastPara="1" rIns="91425" wrap="square" tIns="45700">
            <a:noAutofit/>
          </a:bodyPr>
          <a:lstStyle/>
          <a:p>
            <a:pPr indent="-292100" lvl="0" marL="457200" rtl="0" algn="l">
              <a:lnSpc>
                <a:spcPct val="115000"/>
              </a:lnSpc>
              <a:spcBef>
                <a:spcPts val="1200"/>
              </a:spcBef>
              <a:spcAft>
                <a:spcPts val="0"/>
              </a:spcAft>
              <a:buClr>
                <a:srgbClr val="000000"/>
              </a:buClr>
              <a:buSzPts val="1000"/>
              <a:buChar char="●"/>
            </a:pPr>
            <a:r>
              <a:rPr lang="en-US" sz="2100"/>
              <a:t>Η πληροφορική είναι ένα δυναμικό, εξελισσόμενο αντικείμενο</a:t>
            </a:r>
            <a:endParaRPr sz="2100"/>
          </a:p>
          <a:p>
            <a:pPr indent="-292100" lvl="0" marL="457200" rtl="0" algn="l">
              <a:lnSpc>
                <a:spcPct val="115000"/>
              </a:lnSpc>
              <a:spcBef>
                <a:spcPts val="1000"/>
              </a:spcBef>
              <a:spcAft>
                <a:spcPts val="0"/>
              </a:spcAft>
              <a:buClr>
                <a:srgbClr val="000000"/>
              </a:buClr>
              <a:buSzPts val="1000"/>
              <a:buChar char="●"/>
            </a:pPr>
            <a:r>
              <a:rPr lang="en-US" sz="2100"/>
              <a:t>Σε αυτόν τον τομέα, η αυτοαξιολόγηση είναι απαραίτητη διότι:</a:t>
            </a:r>
            <a:endParaRPr sz="2100"/>
          </a:p>
          <a:p>
            <a:pPr indent="-292100" lvl="1" marL="914400" rtl="0" algn="l">
              <a:lnSpc>
                <a:spcPct val="115000"/>
              </a:lnSpc>
              <a:spcBef>
                <a:spcPts val="0"/>
              </a:spcBef>
              <a:spcAft>
                <a:spcPts val="0"/>
              </a:spcAft>
              <a:buClr>
                <a:srgbClr val="000000"/>
              </a:buClr>
              <a:buSzPts val="1000"/>
              <a:buChar char="•"/>
            </a:pPr>
            <a:r>
              <a:rPr b="1" lang="en-US" sz="1900"/>
              <a:t>η τεχνολογία και το περιεχόμενο αλλάζουν γρήγορα</a:t>
            </a:r>
            <a:endParaRPr sz="1900"/>
          </a:p>
          <a:p>
            <a:pPr indent="-292100" lvl="2" marL="1371600" rtl="0" algn="l">
              <a:lnSpc>
                <a:spcPct val="115000"/>
              </a:lnSpc>
              <a:spcBef>
                <a:spcPts val="1000"/>
              </a:spcBef>
              <a:spcAft>
                <a:spcPts val="0"/>
              </a:spcAft>
              <a:buClr>
                <a:srgbClr val="000000"/>
              </a:buClr>
              <a:buSzPts val="1000"/>
              <a:buChar char="•"/>
            </a:pPr>
            <a:r>
              <a:rPr lang="en-US" sz="1700"/>
              <a:t>οι εκπαιδευτικοί πρέπει να αξιολογούν συνεχώς κατά πόσον οι δεξιότητες και οι γνώσεις τους είναι επίκαιρες</a:t>
            </a:r>
            <a:endParaRPr sz="1700"/>
          </a:p>
          <a:p>
            <a:pPr indent="-292100" lvl="1" marL="914400" rtl="0" algn="l">
              <a:lnSpc>
                <a:spcPct val="115000"/>
              </a:lnSpc>
              <a:spcBef>
                <a:spcPts val="1000"/>
              </a:spcBef>
              <a:spcAft>
                <a:spcPts val="0"/>
              </a:spcAft>
              <a:buClr>
                <a:srgbClr val="000000"/>
              </a:buClr>
              <a:buSzPts val="1000"/>
              <a:buChar char="•"/>
            </a:pPr>
            <a:r>
              <a:rPr b="1" lang="en-US" sz="1900"/>
              <a:t>η πληροφορική απαιτεί εννοιολογική σαφήνεια και πρακτική επίδειξη</a:t>
            </a:r>
            <a:endParaRPr sz="1900"/>
          </a:p>
          <a:p>
            <a:pPr indent="-292100" lvl="2" marL="1371600" rtl="0" algn="l">
              <a:lnSpc>
                <a:spcPct val="115000"/>
              </a:lnSpc>
              <a:spcBef>
                <a:spcPts val="1000"/>
              </a:spcBef>
              <a:spcAft>
                <a:spcPts val="0"/>
              </a:spcAft>
              <a:buClr>
                <a:srgbClr val="000000"/>
              </a:buClr>
              <a:buSzPts val="1000"/>
              <a:buChar char="•"/>
            </a:pPr>
            <a:r>
              <a:rPr lang="en-US" sz="1700"/>
              <a:t>η αυτοαξιολόγηση βοηθά τους/τις εκπαιδευτικούς να εξισορροπήσουν τη θεωρία με την πρακτική διδασκαλία</a:t>
            </a:r>
            <a:endParaRPr sz="1700"/>
          </a:p>
          <a:p>
            <a:pPr indent="-292100" lvl="1" marL="914400" rtl="0" algn="l">
              <a:lnSpc>
                <a:spcPct val="115000"/>
              </a:lnSpc>
              <a:spcBef>
                <a:spcPts val="1000"/>
              </a:spcBef>
              <a:spcAft>
                <a:spcPts val="0"/>
              </a:spcAft>
              <a:buClr>
                <a:srgbClr val="000000"/>
              </a:buClr>
              <a:buSzPts val="1000"/>
              <a:buChar char="•"/>
            </a:pPr>
            <a:r>
              <a:rPr b="1" lang="en-US" sz="1900"/>
              <a:t>οι μαθητές/μαθήτριες διαφέρουν σημαντικά ως προς το επίπεδο ψηφιακού αλφαβητισμού και τα ενδιαφέροντά τους</a:t>
            </a:r>
            <a:endParaRPr sz="1900"/>
          </a:p>
          <a:p>
            <a:pPr indent="-292100" lvl="2" marL="1371600" rtl="0" algn="l">
              <a:lnSpc>
                <a:spcPct val="115000"/>
              </a:lnSpc>
              <a:spcBef>
                <a:spcPts val="1000"/>
              </a:spcBef>
              <a:spcAft>
                <a:spcPts val="0"/>
              </a:spcAft>
              <a:buClr>
                <a:srgbClr val="000000"/>
              </a:buClr>
              <a:buSzPts val="1000"/>
              <a:buChar char="•"/>
            </a:pPr>
            <a:r>
              <a:rPr lang="en-US" sz="1700"/>
              <a:t>η αυτοαξιολόγηση βοηθά τους/τις εκπαιδευτικούς να προσαρμόζουν τις στρατηγικές για να ανταποκρίνονται στις διαφορετικές ανάγκες των μαθητών/μαθητριών</a:t>
            </a:r>
            <a:endParaRPr sz="1700"/>
          </a:p>
          <a:p>
            <a:pPr indent="-292100" lvl="1" marL="914400" rtl="0" algn="l">
              <a:lnSpc>
                <a:spcPct val="115000"/>
              </a:lnSpc>
              <a:spcBef>
                <a:spcPts val="1000"/>
              </a:spcBef>
              <a:spcAft>
                <a:spcPts val="0"/>
              </a:spcAft>
              <a:buClr>
                <a:srgbClr val="000000"/>
              </a:buClr>
              <a:buSzPts val="1000"/>
              <a:buChar char="•"/>
            </a:pPr>
            <a:r>
              <a:rPr b="1" lang="en-US" sz="1900"/>
              <a:t>υποστηρίζει την αυθεντική, μαθητοκεντρική μάθηση</a:t>
            </a:r>
            <a:endParaRPr b="1" sz="1900"/>
          </a:p>
          <a:p>
            <a:pPr indent="-292100" lvl="2" marL="1371600" rtl="0" algn="l">
              <a:lnSpc>
                <a:spcPct val="115000"/>
              </a:lnSpc>
              <a:spcBef>
                <a:spcPts val="1000"/>
              </a:spcBef>
              <a:spcAft>
                <a:spcPts val="1000"/>
              </a:spcAft>
              <a:buClr>
                <a:srgbClr val="000000"/>
              </a:buClr>
              <a:buSzPts val="1000"/>
              <a:buChar char="•"/>
            </a:pPr>
            <a:r>
              <a:rPr lang="en-US" sz="1700"/>
              <a:t>ένας/μια αναστοχαστικός/ή εκπαιδευτικός είναι καλύτερα εξοπλισμένος/η για να δημιουργήσει σενάρια μάθησης χωρίς αποκλεισμούς, σε πραγματικές συνθήκες</a:t>
            </a:r>
            <a:endParaRPr sz="1700"/>
          </a:p>
        </p:txBody>
      </p:sp>
      <p:pic>
        <p:nvPicPr>
          <p:cNvPr id="130" name="Google Shape;130;g304c02914fe_1_32" title="3819078.jpg"/>
          <p:cNvPicPr preferRelativeResize="0"/>
          <p:nvPr/>
        </p:nvPicPr>
        <p:blipFill rotWithShape="1">
          <a:blip r:embed="rId3">
            <a:alphaModFix/>
          </a:blip>
          <a:srcRect b="0" l="0" r="0" t="0"/>
          <a:stretch/>
        </p:blipFill>
        <p:spPr>
          <a:xfrm>
            <a:off x="9837850" y="3120725"/>
            <a:ext cx="2284300" cy="2284300"/>
          </a:xfrm>
          <a:prstGeom prst="rect">
            <a:avLst/>
          </a:prstGeom>
          <a:noFill/>
          <a:ln>
            <a:noFill/>
          </a:ln>
        </p:spPr>
      </p:pic>
      <p:sp>
        <p:nvSpPr>
          <p:cNvPr id="131" name="Google Shape;131;g304c02914fe_1_32"/>
          <p:cNvSpPr txBox="1"/>
          <p:nvPr/>
        </p:nvSpPr>
        <p:spPr>
          <a:xfrm>
            <a:off x="10153175" y="5354450"/>
            <a:ext cx="1896900" cy="435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g304c02914fe_1_4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sz="3400"/>
              <a:t>#1 Ομαδική δραστηριότητα - Καθοδηγούμενος αυτοαναστοχασμός</a:t>
            </a:r>
            <a:endParaRPr sz="3400"/>
          </a:p>
        </p:txBody>
      </p:sp>
      <p:sp>
        <p:nvSpPr>
          <p:cNvPr id="138" name="Google Shape;138;g304c02914fe_1_40"/>
          <p:cNvSpPr txBox="1"/>
          <p:nvPr>
            <p:ph idx="1" type="body"/>
          </p:nvPr>
        </p:nvSpPr>
        <p:spPr>
          <a:xfrm>
            <a:off x="343700" y="1773913"/>
            <a:ext cx="10478400" cy="4224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rPr lang="en-US"/>
              <a:t>Σκεφτείτε ένα από τα προηγούμενα μαθήματά σας.</a:t>
            </a:r>
            <a:endParaRPr/>
          </a:p>
          <a:p>
            <a:pPr indent="0" lvl="0" marL="381000" marR="381000" rtl="0" algn="l">
              <a:lnSpc>
                <a:spcPct val="115000"/>
              </a:lnSpc>
              <a:spcBef>
                <a:spcPts val="1200"/>
              </a:spcBef>
              <a:spcAft>
                <a:spcPts val="0"/>
              </a:spcAft>
              <a:buSzPts val="2200"/>
              <a:buNone/>
            </a:pPr>
            <a:r>
              <a:rPr b="1" lang="en-US"/>
              <a:t>Καταγράψτε και μοιραστείτε με άλλους:</a:t>
            </a:r>
            <a:endParaRPr b="1"/>
          </a:p>
          <a:p>
            <a:pPr indent="-298450" lvl="0" marL="914400" rtl="0" algn="l">
              <a:lnSpc>
                <a:spcPct val="115000"/>
              </a:lnSpc>
              <a:spcBef>
                <a:spcPts val="1200"/>
              </a:spcBef>
              <a:spcAft>
                <a:spcPts val="0"/>
              </a:spcAft>
              <a:buClr>
                <a:srgbClr val="000000"/>
              </a:buClr>
              <a:buSzPts val="1100"/>
              <a:buChar char="●"/>
            </a:pPr>
            <a:r>
              <a:rPr lang="en-US"/>
              <a:t>Τι πήγε καλά στο μάθημά σας;</a:t>
            </a:r>
            <a:endParaRPr/>
          </a:p>
          <a:p>
            <a:pPr indent="-298450" lvl="0" marL="914400" rtl="0" algn="l">
              <a:lnSpc>
                <a:spcPct val="115000"/>
              </a:lnSpc>
              <a:spcBef>
                <a:spcPts val="0"/>
              </a:spcBef>
              <a:spcAft>
                <a:spcPts val="0"/>
              </a:spcAft>
              <a:buClr>
                <a:srgbClr val="000000"/>
              </a:buClr>
              <a:buSzPts val="1100"/>
              <a:buChar char="●"/>
            </a:pPr>
            <a:r>
              <a:rPr lang="en-US"/>
              <a:t>Τι θα μπορούσε να πάει καλύτερα;</a:t>
            </a:r>
            <a:endParaRPr/>
          </a:p>
          <a:p>
            <a:pPr indent="-298450" lvl="0" marL="914400" rtl="0" algn="l">
              <a:lnSpc>
                <a:spcPct val="115000"/>
              </a:lnSpc>
              <a:spcBef>
                <a:spcPts val="0"/>
              </a:spcBef>
              <a:spcAft>
                <a:spcPts val="0"/>
              </a:spcAft>
              <a:buClr>
                <a:srgbClr val="000000"/>
              </a:buClr>
              <a:buSzPts val="1100"/>
              <a:buChar char="●"/>
            </a:pPr>
            <a:r>
              <a:rPr lang="en-US"/>
              <a:t>Πώς αντιμετωπίσατε τις διαφορετικές μαθησιακές ανάγκες;</a:t>
            </a:r>
            <a:endParaRPr sz="1100">
              <a:solidFill>
                <a:srgbClr val="000000"/>
              </a:solidFill>
              <a:latin typeface="Arial"/>
              <a:ea typeface="Arial"/>
              <a:cs typeface="Arial"/>
              <a:sym typeface="Arial"/>
            </a:endParaRPr>
          </a:p>
          <a:p>
            <a:pPr indent="0" lvl="0" marL="0" rtl="0" algn="l">
              <a:lnSpc>
                <a:spcPct val="90000"/>
              </a:lnSpc>
              <a:spcBef>
                <a:spcPts val="1200"/>
              </a:spcBef>
              <a:spcAft>
                <a:spcPts val="0"/>
              </a:spcAft>
              <a:buSzPts val="2200"/>
              <a:buNone/>
            </a:pPr>
            <a:r>
              <a:t/>
            </a:r>
            <a:endParaRPr/>
          </a:p>
        </p:txBody>
      </p:sp>
      <p:pic>
        <p:nvPicPr>
          <p:cNvPr descr="Slika na kojoj se prikazuje namještaj, odijevanje, crtić, ilustracija&#10;&#10;Sadržaj koji je generirala umjetna inteligencija možda nije točan." id="139" name="Google Shape;139;g304c02914fe_1_40"/>
          <p:cNvPicPr preferRelativeResize="0"/>
          <p:nvPr/>
        </p:nvPicPr>
        <p:blipFill rotWithShape="1">
          <a:blip r:embed="rId3">
            <a:alphaModFix/>
          </a:blip>
          <a:srcRect b="0" l="0" r="0" t="0"/>
          <a:stretch/>
        </p:blipFill>
        <p:spPr>
          <a:xfrm>
            <a:off x="8300572" y="2389524"/>
            <a:ext cx="2993365" cy="2993365"/>
          </a:xfrm>
          <a:prstGeom prst="rect">
            <a:avLst/>
          </a:prstGeom>
          <a:noFill/>
          <a:ln>
            <a:noFill/>
          </a:ln>
        </p:spPr>
      </p:pic>
      <p:sp>
        <p:nvSpPr>
          <p:cNvPr id="140" name="Google Shape;140;g304c02914fe_1_40"/>
          <p:cNvSpPr txBox="1"/>
          <p:nvPr/>
        </p:nvSpPr>
        <p:spPr>
          <a:xfrm>
            <a:off x="9008400" y="5521275"/>
            <a:ext cx="2867100" cy="27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sz="3000"/>
              <a:t>Ενθάρρυνση του αυτοαναστοχασμού ως εργαλείο ανάπτυξης</a:t>
            </a:r>
            <a:endParaRPr sz="2200">
              <a:solidFill>
                <a:srgbClr val="FFFFFF"/>
              </a:solidFill>
            </a:endParaRPr>
          </a:p>
        </p:txBody>
      </p:sp>
      <p:sp>
        <p:nvSpPr>
          <p:cNvPr id="147" name="Google Shape;147;p9"/>
          <p:cNvSpPr txBox="1"/>
          <p:nvPr>
            <p:ph idx="1" type="body"/>
          </p:nvPr>
        </p:nvSpPr>
        <p:spPr>
          <a:xfrm>
            <a:off x="97971" y="892168"/>
            <a:ext cx="11944500" cy="5870100"/>
          </a:xfrm>
          <a:prstGeom prst="rect">
            <a:avLst/>
          </a:prstGeom>
          <a:noFill/>
          <a:ln>
            <a:noFill/>
          </a:ln>
        </p:spPr>
        <p:txBody>
          <a:bodyPr anchorCtr="0" anchor="t" bIns="45700" lIns="91425" spcFirstLastPara="1" rIns="91425" wrap="square" tIns="45700">
            <a:noAutofit/>
          </a:bodyPr>
          <a:lstStyle/>
          <a:p>
            <a:pPr indent="-298450" lvl="0" marL="457200" rtl="0" algn="l">
              <a:lnSpc>
                <a:spcPct val="115000"/>
              </a:lnSpc>
              <a:spcBef>
                <a:spcPts val="1200"/>
              </a:spcBef>
              <a:spcAft>
                <a:spcPts val="0"/>
              </a:spcAft>
              <a:buClr>
                <a:srgbClr val="000000"/>
              </a:buClr>
              <a:buSzPts val="1100"/>
              <a:buChar char="●"/>
            </a:pPr>
            <a:r>
              <a:rPr b="1" lang="en-US" sz="2100"/>
              <a:t>Αυτοαναστοχασμός - </a:t>
            </a:r>
            <a:r>
              <a:rPr lang="en-US" sz="2100"/>
              <a:t>η </a:t>
            </a:r>
            <a:r>
              <a:rPr b="1" lang="en-US" sz="2100"/>
              <a:t>σκόπιμη </a:t>
            </a:r>
            <a:r>
              <a:rPr lang="en-US" sz="2100"/>
              <a:t>διαδικασία με την οποία οι εκπαιδευτικοί </a:t>
            </a:r>
            <a:r>
              <a:rPr b="1" lang="en-US" sz="2100"/>
              <a:t>εξετάζουν κριτικά </a:t>
            </a:r>
            <a:r>
              <a:rPr lang="en-US" sz="2100"/>
              <a:t>τις</a:t>
            </a:r>
            <a:br>
              <a:rPr b="1" lang="en-US" sz="2100"/>
            </a:br>
            <a:r>
              <a:rPr b="1" lang="en-US" sz="2100"/>
              <a:t>	διδακτικές πρακτικές τους,</a:t>
            </a:r>
            <a:br>
              <a:rPr b="1" lang="en-US" sz="2100"/>
            </a:br>
            <a:r>
              <a:rPr b="1" lang="en-US" sz="2100"/>
              <a:t>	τις αλληλεπιδράσεις τους στην τάξη και</a:t>
            </a:r>
            <a:br>
              <a:rPr b="1" lang="en-US" sz="2100"/>
            </a:br>
            <a:r>
              <a:rPr b="1" lang="en-US" sz="2100"/>
              <a:t>	τα μαθησιακά αποτελέσματα των μαθητών/μαθητριών.</a:t>
            </a:r>
            <a:br>
              <a:rPr b="1" lang="en-US" sz="2100"/>
            </a:br>
            <a:endParaRPr b="1" sz="2100"/>
          </a:p>
          <a:p>
            <a:pPr indent="-298450" lvl="0" marL="457200" rtl="0" algn="l">
              <a:lnSpc>
                <a:spcPct val="115000"/>
              </a:lnSpc>
              <a:spcBef>
                <a:spcPts val="0"/>
              </a:spcBef>
              <a:spcAft>
                <a:spcPts val="0"/>
              </a:spcAft>
              <a:buClr>
                <a:srgbClr val="000000"/>
              </a:buClr>
              <a:buSzPts val="1100"/>
              <a:buChar char="●"/>
            </a:pPr>
            <a:r>
              <a:rPr b="1" lang="en-US" sz="2100"/>
              <a:t>Επιτρέπει στους/στις εκπαιδευτικούς να:</a:t>
            </a:r>
            <a:endParaRPr b="1" sz="2100"/>
          </a:p>
          <a:p>
            <a:pPr indent="-292100" lvl="0" marL="914400" rtl="0" algn="l">
              <a:lnSpc>
                <a:spcPct val="115000"/>
              </a:lnSpc>
              <a:spcBef>
                <a:spcPts val="0"/>
              </a:spcBef>
              <a:spcAft>
                <a:spcPts val="0"/>
              </a:spcAft>
              <a:buClr>
                <a:srgbClr val="000000"/>
              </a:buClr>
              <a:buSzPts val="1000"/>
              <a:buChar char="●"/>
            </a:pPr>
            <a:r>
              <a:rPr lang="en-US" sz="2100"/>
              <a:t>Προσδιορίσουν τα δυνατά σημεία και τους τομείς ανάπτυξης</a:t>
            </a:r>
            <a:endParaRPr sz="2100"/>
          </a:p>
          <a:p>
            <a:pPr indent="-292100" lvl="0" marL="914400" rtl="0" algn="l">
              <a:lnSpc>
                <a:spcPct val="115000"/>
              </a:lnSpc>
              <a:spcBef>
                <a:spcPts val="0"/>
              </a:spcBef>
              <a:spcAft>
                <a:spcPts val="0"/>
              </a:spcAft>
              <a:buClr>
                <a:srgbClr val="000000"/>
              </a:buClr>
              <a:buSzPts val="1000"/>
              <a:buChar char="●"/>
            </a:pPr>
            <a:r>
              <a:rPr lang="en-US" sz="2100"/>
              <a:t>Πραγματοποιούν ενημερωμένες προσαρμογές με βάση τα δεδομένα</a:t>
            </a:r>
            <a:endParaRPr sz="2100"/>
          </a:p>
          <a:p>
            <a:pPr indent="-292100" lvl="0" marL="914400" rtl="0" algn="l">
              <a:lnSpc>
                <a:spcPct val="115000"/>
              </a:lnSpc>
              <a:spcBef>
                <a:spcPts val="0"/>
              </a:spcBef>
              <a:spcAft>
                <a:spcPts val="0"/>
              </a:spcAft>
              <a:buClr>
                <a:srgbClr val="000000"/>
              </a:buClr>
              <a:buSzPts val="1000"/>
              <a:buChar char="●"/>
            </a:pPr>
            <a:r>
              <a:rPr lang="en-US" sz="2100"/>
              <a:t>Ευθυγραμμίζουν την πρακτική με τους στόχους και τις ανάγκες των μαθητών/μαθητριών</a:t>
            </a:r>
            <a:endParaRPr sz="2100"/>
          </a:p>
          <a:p>
            <a:pPr indent="0" lvl="0" marL="457200" rtl="0" algn="l">
              <a:lnSpc>
                <a:spcPct val="115000"/>
              </a:lnSpc>
              <a:spcBef>
                <a:spcPts val="0"/>
              </a:spcBef>
              <a:spcAft>
                <a:spcPts val="0"/>
              </a:spcAft>
              <a:buSzPts val="2200"/>
              <a:buNone/>
            </a:pPr>
            <a:r>
              <a:t/>
            </a:r>
            <a:endParaRPr sz="2100"/>
          </a:p>
          <a:p>
            <a:pPr indent="-298450" lvl="0" marL="457200" rtl="0" algn="l">
              <a:lnSpc>
                <a:spcPct val="115000"/>
              </a:lnSpc>
              <a:spcBef>
                <a:spcPts val="0"/>
              </a:spcBef>
              <a:spcAft>
                <a:spcPts val="0"/>
              </a:spcAft>
              <a:buClr>
                <a:srgbClr val="000000"/>
              </a:buClr>
              <a:buSzPts val="1100"/>
              <a:buChar char="●"/>
            </a:pPr>
            <a:r>
              <a:rPr b="1" lang="en-US" sz="2100"/>
              <a:t>Γιατί είναι σημαντικό;</a:t>
            </a:r>
            <a:endParaRPr sz="2100"/>
          </a:p>
          <a:p>
            <a:pPr indent="-292100" lvl="0" marL="914400" rtl="0" algn="l">
              <a:lnSpc>
                <a:spcPct val="115000"/>
              </a:lnSpc>
              <a:spcBef>
                <a:spcPts val="0"/>
              </a:spcBef>
              <a:spcAft>
                <a:spcPts val="0"/>
              </a:spcAft>
              <a:buClr>
                <a:srgbClr val="000000"/>
              </a:buClr>
              <a:buSzPts val="1000"/>
              <a:buChar char="●"/>
            </a:pPr>
            <a:r>
              <a:rPr lang="en-US" sz="2100"/>
              <a:t>Προωθεί την επαγγελματική ανάπτυξη μέσω της συνεχούς μάθησης και της αυτογνωσίας</a:t>
            </a:r>
            <a:endParaRPr sz="2100"/>
          </a:p>
          <a:p>
            <a:pPr indent="-292100" lvl="0" marL="914400" rtl="0" algn="l">
              <a:lnSpc>
                <a:spcPct val="115000"/>
              </a:lnSpc>
              <a:spcBef>
                <a:spcPts val="0"/>
              </a:spcBef>
              <a:spcAft>
                <a:spcPts val="0"/>
              </a:spcAft>
              <a:buClr>
                <a:srgbClr val="000000"/>
              </a:buClr>
              <a:buSzPts val="1000"/>
              <a:buChar char="●"/>
            </a:pPr>
            <a:r>
              <a:rPr lang="en-US" sz="2100"/>
              <a:t>Μετατρέπει τη διδασκαλία από ρουτίνα σε σκόπιμη και επικεντρωμένη στο/στη μαθητή/μαθήτρια</a:t>
            </a:r>
            <a:endParaRPr sz="2100"/>
          </a:p>
          <a:p>
            <a:pPr indent="-292100" lvl="0" marL="914400" rtl="0" algn="l">
              <a:lnSpc>
                <a:spcPct val="115000"/>
              </a:lnSpc>
              <a:spcBef>
                <a:spcPts val="0"/>
              </a:spcBef>
              <a:spcAft>
                <a:spcPts val="0"/>
              </a:spcAft>
              <a:buClr>
                <a:srgbClr val="000000"/>
              </a:buClr>
              <a:buSzPts val="1000"/>
              <a:buChar char="●"/>
            </a:pPr>
            <a:r>
              <a:rPr lang="en-US" sz="2100"/>
              <a:t>Αποκαλύπτει μοτίβα στην εμπλοκή, τη συμμετοχή ή την παρανόηση των μαθητών/μαθητριών</a:t>
            </a:r>
            <a:endParaRPr sz="2100"/>
          </a:p>
          <a:p>
            <a:pPr indent="-292100" lvl="0" marL="914400" rtl="0" algn="l">
              <a:lnSpc>
                <a:spcPct val="115000"/>
              </a:lnSpc>
              <a:spcBef>
                <a:spcPts val="0"/>
              </a:spcBef>
              <a:spcAft>
                <a:spcPts val="0"/>
              </a:spcAft>
              <a:buClr>
                <a:srgbClr val="000000"/>
              </a:buClr>
              <a:buSzPts val="1000"/>
              <a:buChar char="●"/>
            </a:pPr>
            <a:r>
              <a:rPr lang="en-US" sz="2100"/>
              <a:t>Υποστηρίζει την συμπερίληψη, αποκαλύπτοντας ακούσιες προκαταλήψεις ή παραβλεπόμενες ανάγκες των μαθητών/μαθητριών</a:t>
            </a:r>
            <a:endParaRPr sz="2100"/>
          </a:p>
          <a:p>
            <a:pPr indent="0" lvl="0" marL="457200" rtl="0" algn="l">
              <a:lnSpc>
                <a:spcPct val="90000"/>
              </a:lnSpc>
              <a:spcBef>
                <a:spcPts val="1200"/>
              </a:spcBef>
              <a:spcAft>
                <a:spcPts val="0"/>
              </a:spcAft>
              <a:buSzPts val="2200"/>
              <a:buNone/>
            </a:pPr>
            <a:r>
              <a:t/>
            </a:r>
            <a:endParaRPr b="1"/>
          </a:p>
          <a:p>
            <a:pPr indent="0" lvl="0" marL="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48" name="Google Shape;148;p9" title="17888008.jpg"/>
          <p:cNvPicPr preferRelativeResize="0"/>
          <p:nvPr/>
        </p:nvPicPr>
        <p:blipFill rotWithShape="1">
          <a:blip r:embed="rId3">
            <a:alphaModFix/>
          </a:blip>
          <a:srcRect b="0" l="0" r="0" t="0"/>
          <a:stretch/>
        </p:blipFill>
        <p:spPr>
          <a:xfrm>
            <a:off x="9562175" y="1223825"/>
            <a:ext cx="2325600" cy="2325600"/>
          </a:xfrm>
          <a:prstGeom prst="rect">
            <a:avLst/>
          </a:prstGeom>
          <a:noFill/>
          <a:ln>
            <a:noFill/>
          </a:ln>
        </p:spPr>
      </p:pic>
      <p:sp>
        <p:nvSpPr>
          <p:cNvPr id="149" name="Google Shape;149;p9"/>
          <p:cNvSpPr txBox="1"/>
          <p:nvPr/>
        </p:nvSpPr>
        <p:spPr>
          <a:xfrm>
            <a:off x="9768475" y="3429000"/>
            <a:ext cx="2206200" cy="404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Πηγή: Πηγή: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2014-07-11T09:12:14.0000000Z</dcterms:created>
  <dc:creator>2Fast4u</dc:creator>
</cp:coreProperties>
</file>