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 id="214748365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ipyDJrv4QMlEQ7zA6teuJCY18Ci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OpenSans-regular.fntdata"/><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Open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5dc87e41b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5dc87e41b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Για να αξιολογήσουν και να βελτιώσουν τις διδακτικές πρακτικές με δομημένο και ουσιαστικό τρόπο, πολλά εκπαιδευτικά ιδρύματα βασίζονται σε </a:t>
            </a:r>
            <a:r>
              <a:rPr b="1" lang="en-US" sz="1100">
                <a:latin typeface="Arial"/>
                <a:ea typeface="Arial"/>
                <a:cs typeface="Arial"/>
                <a:sym typeface="Arial"/>
              </a:rPr>
              <a:t>τυποποιημένα εργαλεία παρατήρησης και αξιολόγησης</a:t>
            </a:r>
            <a:r>
              <a:rPr lang="en-US" sz="1100">
                <a:latin typeface="Arial"/>
                <a:ea typeface="Arial"/>
                <a:cs typeface="Arial"/>
                <a:sym typeface="Arial"/>
              </a:rPr>
              <a:t>. Μεταξύ των πιο αναγνωρισμένων πλαισίων είναι το </a:t>
            </a:r>
            <a:r>
              <a:rPr b="1" lang="en-US" sz="1100">
                <a:latin typeface="Arial"/>
                <a:ea typeface="Arial"/>
                <a:cs typeface="Arial"/>
                <a:sym typeface="Arial"/>
              </a:rPr>
              <a:t>πλαίσιο Danielson</a:t>
            </a:r>
            <a:r>
              <a:rPr lang="en-US" sz="1100">
                <a:latin typeface="Arial"/>
                <a:ea typeface="Arial"/>
                <a:cs typeface="Arial"/>
                <a:sym typeface="Arial"/>
              </a:rPr>
              <a:t>, το </a:t>
            </a:r>
            <a:r>
              <a:rPr b="1" lang="en-US" sz="1100">
                <a:latin typeface="Arial"/>
                <a:ea typeface="Arial"/>
                <a:cs typeface="Arial"/>
                <a:sym typeface="Arial"/>
              </a:rPr>
              <a:t>CLASS (Classroom Assessment Scoring System</a:t>
            </a:r>
            <a:r>
              <a:rPr lang="en-US" sz="1100">
                <a:latin typeface="Arial"/>
                <a:ea typeface="Arial"/>
                <a:cs typeface="Arial"/>
                <a:sym typeface="Arial"/>
              </a:rPr>
              <a:t>) και το </a:t>
            </a:r>
            <a:r>
              <a:rPr b="1" lang="en-US" sz="1100">
                <a:latin typeface="Arial"/>
                <a:ea typeface="Arial"/>
                <a:cs typeface="Arial"/>
                <a:sym typeface="Arial"/>
              </a:rPr>
              <a:t>Marzano Teacher Evaluation Model</a:t>
            </a:r>
            <a:r>
              <a:rPr lang="en-US" sz="1100">
                <a:latin typeface="Arial"/>
                <a:ea typeface="Arial"/>
                <a:cs typeface="Arial"/>
                <a:sym typeface="Arial"/>
              </a:rPr>
              <a:t>. Αυτά παρατίθενται εδώ ως καλά παραδείγματα και πρακτικές που οι εκπαιδευτικοί μπορούν να διερευνήσουν περισσότερο μόνοι τους, αν έχουν ενδιαφέρον.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a:t>
            </a:r>
            <a:r>
              <a:rPr b="1" lang="en-US" sz="1100">
                <a:latin typeface="Arial"/>
                <a:ea typeface="Arial"/>
                <a:cs typeface="Arial"/>
                <a:sym typeface="Arial"/>
              </a:rPr>
              <a:t>πλαίσιο Danielson για τη διδασκαλία</a:t>
            </a:r>
            <a:r>
              <a:rPr lang="en-US" sz="1100">
                <a:latin typeface="Arial"/>
                <a:ea typeface="Arial"/>
                <a:cs typeface="Arial"/>
                <a:sym typeface="Arial"/>
              </a:rPr>
              <a:t>, που αναπτύχθηκε από τη Charlotte Danielson, είναι ένα από τα πιο ευρέως υιοθετημένα μοντέλα. Βασίζεται σε τέσσερις βασικούς τομείς: </a:t>
            </a:r>
            <a:r>
              <a:rPr b="1" lang="en-US" sz="1100">
                <a:latin typeface="Arial"/>
                <a:ea typeface="Arial"/>
                <a:cs typeface="Arial"/>
                <a:sym typeface="Arial"/>
              </a:rPr>
              <a:t>Προγραμματισμός και προετοιμασία</a:t>
            </a:r>
            <a:r>
              <a:rPr lang="en-US" sz="1100">
                <a:latin typeface="Arial"/>
                <a:ea typeface="Arial"/>
                <a:cs typeface="Arial"/>
                <a:sym typeface="Arial"/>
              </a:rPr>
              <a:t>, </a:t>
            </a:r>
            <a:r>
              <a:rPr b="1" lang="en-US" sz="1100">
                <a:latin typeface="Arial"/>
                <a:ea typeface="Arial"/>
                <a:cs typeface="Arial"/>
                <a:sym typeface="Arial"/>
              </a:rPr>
              <a:t>περιβάλλον στην τάξη</a:t>
            </a:r>
            <a:r>
              <a:rPr lang="en-US" sz="1100">
                <a:latin typeface="Arial"/>
                <a:ea typeface="Arial"/>
                <a:cs typeface="Arial"/>
                <a:sym typeface="Arial"/>
              </a:rPr>
              <a:t>, </a:t>
            </a:r>
            <a:r>
              <a:rPr b="1" lang="en-US" sz="1100">
                <a:latin typeface="Arial"/>
                <a:ea typeface="Arial"/>
                <a:cs typeface="Arial"/>
                <a:sym typeface="Arial"/>
              </a:rPr>
              <a:t>διδασκαλία </a:t>
            </a:r>
            <a:r>
              <a:rPr lang="en-US" sz="1100">
                <a:latin typeface="Arial"/>
                <a:ea typeface="Arial"/>
                <a:cs typeface="Arial"/>
                <a:sym typeface="Arial"/>
              </a:rPr>
              <a:t>και </a:t>
            </a:r>
            <a:r>
              <a:rPr b="1" lang="en-US" sz="1100">
                <a:latin typeface="Arial"/>
                <a:ea typeface="Arial"/>
                <a:cs typeface="Arial"/>
                <a:sym typeface="Arial"/>
              </a:rPr>
              <a:t>επαγγελματικές ευθύνες</a:t>
            </a:r>
            <a:r>
              <a:rPr lang="en-US" sz="1100">
                <a:latin typeface="Arial"/>
                <a:ea typeface="Arial"/>
                <a:cs typeface="Arial"/>
                <a:sym typeface="Arial"/>
              </a:rPr>
              <a:t>. Αυτό το πλαίσιο δίνει έμφαση στην </a:t>
            </a:r>
            <a:r>
              <a:rPr b="1" lang="en-US" sz="1100">
                <a:latin typeface="Arial"/>
                <a:ea typeface="Arial"/>
                <a:cs typeface="Arial"/>
                <a:sym typeface="Arial"/>
              </a:rPr>
              <a:t>αναστοχαστική πρακτική</a:t>
            </a:r>
            <a:r>
              <a:rPr lang="en-US" sz="1100">
                <a:latin typeface="Arial"/>
                <a:ea typeface="Arial"/>
                <a:cs typeface="Arial"/>
                <a:sym typeface="Arial"/>
              </a:rPr>
              <a:t>, </a:t>
            </a:r>
            <a:r>
              <a:rPr b="1" lang="en-US" sz="1100">
                <a:latin typeface="Arial"/>
                <a:ea typeface="Arial"/>
                <a:cs typeface="Arial"/>
                <a:sym typeface="Arial"/>
              </a:rPr>
              <a:t>τη μάθηση με επίκεντρο τον/την μαθητή/μαθήτρια </a:t>
            </a:r>
            <a:r>
              <a:rPr lang="en-US" sz="1100">
                <a:latin typeface="Arial"/>
                <a:ea typeface="Arial"/>
                <a:cs typeface="Arial"/>
                <a:sym typeface="Arial"/>
              </a:rPr>
              <a:t>και την </a:t>
            </a:r>
            <a:r>
              <a:rPr b="1" lang="en-US" sz="1100">
                <a:latin typeface="Arial"/>
                <a:ea typeface="Arial"/>
                <a:cs typeface="Arial"/>
                <a:sym typeface="Arial"/>
              </a:rPr>
              <a:t>επαγγελματική ανάπτυξη </a:t>
            </a:r>
            <a:r>
              <a:rPr lang="en-US" sz="1100">
                <a:latin typeface="Arial"/>
                <a:ea typeface="Arial"/>
                <a:cs typeface="Arial"/>
                <a:sym typeface="Arial"/>
              </a:rPr>
              <a:t>και χρησιμοποιείται συχνά όχι μόνο για την αξιολόγηση αλλά και για την καθοδήγηση και την ανάπτυξη των εκπαιδευτικών.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a:t>
            </a:r>
            <a:r>
              <a:rPr b="1" lang="en-US" sz="1100">
                <a:latin typeface="Arial"/>
                <a:ea typeface="Arial"/>
                <a:cs typeface="Arial"/>
                <a:sym typeface="Arial"/>
              </a:rPr>
              <a:t>CLASS (Classroom Assessment Scoring System) </a:t>
            </a:r>
            <a:r>
              <a:rPr lang="en-US" sz="1100">
                <a:latin typeface="Arial"/>
                <a:ea typeface="Arial"/>
                <a:cs typeface="Arial"/>
                <a:sym typeface="Arial"/>
              </a:rPr>
              <a:t>επικεντρώνεται κυρίως στην </a:t>
            </a:r>
            <a:r>
              <a:rPr b="1" lang="en-US" sz="1100">
                <a:latin typeface="Arial"/>
                <a:ea typeface="Arial"/>
                <a:cs typeface="Arial"/>
                <a:sym typeface="Arial"/>
              </a:rPr>
              <a:t>ποιότητα των αλληλεπιδράσεων μεταξύ δασκάλου και μαθητή/μαθήτριας</a:t>
            </a:r>
            <a:r>
              <a:rPr lang="en-US" sz="1100">
                <a:latin typeface="Arial"/>
                <a:ea typeface="Arial"/>
                <a:cs typeface="Arial"/>
                <a:sym typeface="Arial"/>
              </a:rPr>
              <a:t>. Αξιολογεί τομείς όπως η </a:t>
            </a:r>
            <a:r>
              <a:rPr b="1" lang="en-US" sz="1100">
                <a:latin typeface="Arial"/>
                <a:ea typeface="Arial"/>
                <a:cs typeface="Arial"/>
                <a:sym typeface="Arial"/>
              </a:rPr>
              <a:t>συναισθηματική υποστήριξη</a:t>
            </a:r>
            <a:r>
              <a:rPr lang="en-US" sz="1100">
                <a:latin typeface="Arial"/>
                <a:ea typeface="Arial"/>
                <a:cs typeface="Arial"/>
                <a:sym typeface="Arial"/>
              </a:rPr>
              <a:t>, η </a:t>
            </a:r>
            <a:r>
              <a:rPr b="1" lang="en-US" sz="1100">
                <a:latin typeface="Arial"/>
                <a:ea typeface="Arial"/>
                <a:cs typeface="Arial"/>
                <a:sym typeface="Arial"/>
              </a:rPr>
              <a:t>οργάνωση της τάξης </a:t>
            </a:r>
            <a:r>
              <a:rPr lang="en-US" sz="1100">
                <a:latin typeface="Arial"/>
                <a:ea typeface="Arial"/>
                <a:cs typeface="Arial"/>
                <a:sym typeface="Arial"/>
              </a:rPr>
              <a:t>και η </a:t>
            </a:r>
            <a:r>
              <a:rPr b="1" lang="en-US" sz="1100">
                <a:latin typeface="Arial"/>
                <a:ea typeface="Arial"/>
                <a:cs typeface="Arial"/>
                <a:sym typeface="Arial"/>
              </a:rPr>
              <a:t>διδακτική υποστήριξη</a:t>
            </a:r>
            <a:r>
              <a:rPr lang="en-US" sz="1100">
                <a:latin typeface="Arial"/>
                <a:ea typeface="Arial"/>
                <a:cs typeface="Arial"/>
                <a:sym typeface="Arial"/>
              </a:rPr>
              <a:t>. Το CLASS αναπτύχθηκε αρχικά για την εκπαίδευση στην πρώιμη παιδική ηλικία, εφαρμόζεται πλέον ευρέως σε όλες τις βαθμίδες εκπαίδευσης για να κατανοηθεί πώς οι σχεσιακές και συναισθηματικές δυναμικές στην τάξη επηρεάζουν τη μάθηση και την ανάπτυξη των μαθητών/μαθητριών.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a:t>
            </a:r>
            <a:r>
              <a:rPr b="1" lang="en-US" sz="1100">
                <a:latin typeface="Arial"/>
                <a:ea typeface="Arial"/>
                <a:cs typeface="Arial"/>
                <a:sym typeface="Arial"/>
              </a:rPr>
              <a:t>Μοντέλο Αξιολόγησης Εκπαιδευτικών Marzano</a:t>
            </a:r>
            <a:r>
              <a:rPr lang="en-US" sz="1100">
                <a:latin typeface="Arial"/>
                <a:ea typeface="Arial"/>
                <a:cs typeface="Arial"/>
                <a:sym typeface="Arial"/>
              </a:rPr>
              <a:t>, που δημιουργήθηκε από τον Dr. Robert Marzano, είναι ένα </a:t>
            </a:r>
            <a:r>
              <a:rPr b="1" lang="en-US" sz="1100">
                <a:latin typeface="Arial"/>
                <a:ea typeface="Arial"/>
                <a:cs typeface="Arial"/>
                <a:sym typeface="Arial"/>
              </a:rPr>
              <a:t>πλαίσιο βασισμένο στην έρευνα που αποσκοπεί </a:t>
            </a:r>
            <a:r>
              <a:rPr lang="en-US" sz="1100">
                <a:latin typeface="Arial"/>
                <a:ea typeface="Arial"/>
                <a:cs typeface="Arial"/>
                <a:sym typeface="Arial"/>
              </a:rPr>
              <a:t>στη βελτίωση των επιδόσεων των μαθητών/μαθητριών μέσω αποτελεσματικών στρατηγικών διδασκαλίας. Αποτελείται από τέσσερις τομείς: </a:t>
            </a:r>
            <a:r>
              <a:rPr b="1" lang="en-US" sz="1100">
                <a:latin typeface="Arial"/>
                <a:ea typeface="Arial"/>
                <a:cs typeface="Arial"/>
                <a:sym typeface="Arial"/>
              </a:rPr>
              <a:t>Στρατηγικές και συμπεριφορές στην τάξη</a:t>
            </a:r>
            <a:r>
              <a:rPr lang="en-US" sz="1100">
                <a:latin typeface="Arial"/>
                <a:ea typeface="Arial"/>
                <a:cs typeface="Arial"/>
                <a:sym typeface="Arial"/>
              </a:rPr>
              <a:t>, </a:t>
            </a:r>
            <a:r>
              <a:rPr b="1" lang="en-US" sz="1100">
                <a:latin typeface="Arial"/>
                <a:ea typeface="Arial"/>
                <a:cs typeface="Arial"/>
                <a:sym typeface="Arial"/>
              </a:rPr>
              <a:t>σχεδιασμός και προετοιμασία</a:t>
            </a:r>
            <a:r>
              <a:rPr lang="en-US" sz="1100">
                <a:latin typeface="Arial"/>
                <a:ea typeface="Arial"/>
                <a:cs typeface="Arial"/>
                <a:sym typeface="Arial"/>
              </a:rPr>
              <a:t>, </a:t>
            </a:r>
            <a:r>
              <a:rPr b="1" lang="en-US" sz="1100">
                <a:latin typeface="Arial"/>
                <a:ea typeface="Arial"/>
                <a:cs typeface="Arial"/>
                <a:sym typeface="Arial"/>
              </a:rPr>
              <a:t>αναστοχασμός της διδασκαλίας </a:t>
            </a:r>
            <a:r>
              <a:rPr lang="en-US" sz="1100">
                <a:latin typeface="Arial"/>
                <a:ea typeface="Arial"/>
                <a:cs typeface="Arial"/>
                <a:sym typeface="Arial"/>
              </a:rPr>
              <a:t>και </a:t>
            </a:r>
            <a:r>
              <a:rPr b="1" lang="en-US" sz="1100">
                <a:latin typeface="Arial"/>
                <a:ea typeface="Arial"/>
                <a:cs typeface="Arial"/>
                <a:sym typeface="Arial"/>
              </a:rPr>
              <a:t>συλλογικότητα και επαγγελματισμός</a:t>
            </a:r>
            <a:r>
              <a:rPr lang="en-US" sz="1100">
                <a:latin typeface="Arial"/>
                <a:ea typeface="Arial"/>
                <a:cs typeface="Arial"/>
                <a:sym typeface="Arial"/>
              </a:rPr>
              <a:t>. Δίνει μεγάλη έμφαση στον </a:t>
            </a:r>
            <a:r>
              <a:rPr b="1" lang="en-US" sz="1100">
                <a:latin typeface="Arial"/>
                <a:ea typeface="Arial"/>
                <a:cs typeface="Arial"/>
                <a:sym typeface="Arial"/>
              </a:rPr>
              <a:t>καθορισμό στόχων</a:t>
            </a:r>
            <a:r>
              <a:rPr lang="en-US" sz="1100">
                <a:latin typeface="Arial"/>
                <a:ea typeface="Arial"/>
                <a:cs typeface="Arial"/>
                <a:sym typeface="Arial"/>
              </a:rPr>
              <a:t>, τη </a:t>
            </a:r>
            <a:r>
              <a:rPr b="1" lang="en-US" sz="1100">
                <a:latin typeface="Arial"/>
                <a:ea typeface="Arial"/>
                <a:cs typeface="Arial"/>
                <a:sym typeface="Arial"/>
              </a:rPr>
              <a:t>διδασκαλία με βάση τα δεδομένα </a:t>
            </a:r>
            <a:r>
              <a:rPr lang="en-US" sz="1100">
                <a:latin typeface="Arial"/>
                <a:ea typeface="Arial"/>
                <a:cs typeface="Arial"/>
                <a:sym typeface="Arial"/>
              </a:rPr>
              <a:t>και τη </a:t>
            </a:r>
            <a:r>
              <a:rPr b="1" lang="en-US" sz="1100">
                <a:latin typeface="Arial"/>
                <a:ea typeface="Arial"/>
                <a:cs typeface="Arial"/>
                <a:sym typeface="Arial"/>
              </a:rPr>
              <a:t>συνεχή βελτίωση των εκπαιδευτικών</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Κάθε ένα από αυτά τα μοντέλα προσφέρει μια διαφορετική οπτική γωνία για την εξέταση και την υποστήριξη της διδακτικής πρακτικής και συχνά επιλέγονται με βάση τους θεσμικούς στόχους, το εκπαιδευτικό πλαίσιο και τα επιθυμητά αποτελέσματα της επαγγελματικής ανάπτυξης.</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Αυτά τα παραδείγματα υπάρχουν εδώ για να μάθουν/ανανεώσουν οι συμμετέχοντες/συμμετέχουσες τις γνώσεις τους σχετικά με αυτά, αλλά μπορεί να είναι πολύ λεπτομερή/συνοπτικά για να τα εφαρμόσουν εξ ολοκλήρου σε αυτό το πλαίσιο.</a:t>
            </a:r>
            <a:endParaRPr sz="1100">
              <a:latin typeface="Arial"/>
              <a:ea typeface="Arial"/>
              <a:cs typeface="Arial"/>
              <a:sym typeface="Arial"/>
            </a:endParaRPr>
          </a:p>
        </p:txBody>
      </p:sp>
      <p:sp>
        <p:nvSpPr>
          <p:cNvPr id="163" name="Google Shape;163;g345dc87e41b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5dc87e41b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345dc87e41b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b="1" lang="en-US" sz="1100">
                <a:latin typeface="Arial"/>
                <a:ea typeface="Arial"/>
                <a:cs typeface="Arial"/>
                <a:sym typeface="Arial"/>
              </a:rPr>
              <a:t>Η καλή διδασκαλία πρέπει να είναι αναγνωρίσιμη στα δεδομένα των επιδόσεων των μαθητών/μαθητριών. </a:t>
            </a:r>
            <a:r>
              <a:rPr lang="en-US" sz="1100">
                <a:latin typeface="Arial"/>
                <a:ea typeface="Arial"/>
                <a:cs typeface="Arial"/>
                <a:sym typeface="Arial"/>
              </a:rPr>
              <a:t>Πρόκειται για μετρήσιμες πληροφορίες που δείχνουν πόσο καλά οι μαθητές/μαθήτριες </a:t>
            </a:r>
            <a:r>
              <a:rPr b="1" lang="en-US" sz="1100">
                <a:latin typeface="Arial"/>
                <a:ea typeface="Arial"/>
                <a:cs typeface="Arial"/>
                <a:sym typeface="Arial"/>
              </a:rPr>
              <a:t>μαθαίνουν</a:t>
            </a:r>
            <a:r>
              <a:rPr lang="en-US" sz="1100">
                <a:latin typeface="Arial"/>
                <a:ea typeface="Arial"/>
                <a:cs typeface="Arial"/>
                <a:sym typeface="Arial"/>
              </a:rPr>
              <a:t>, </a:t>
            </a:r>
            <a:r>
              <a:rPr b="1" lang="en-US" sz="1100">
                <a:latin typeface="Arial"/>
                <a:ea typeface="Arial"/>
                <a:cs typeface="Arial"/>
                <a:sym typeface="Arial"/>
              </a:rPr>
              <a:t>προοδεύουν </a:t>
            </a:r>
            <a:r>
              <a:rPr lang="en-US" sz="1100">
                <a:latin typeface="Arial"/>
                <a:ea typeface="Arial"/>
                <a:cs typeface="Arial"/>
                <a:sym typeface="Arial"/>
              </a:rPr>
              <a:t>και </a:t>
            </a:r>
            <a:r>
              <a:rPr b="1" lang="en-US" sz="1100">
                <a:latin typeface="Arial"/>
                <a:ea typeface="Arial"/>
                <a:cs typeface="Arial"/>
                <a:sym typeface="Arial"/>
              </a:rPr>
              <a:t>επιτυγχάνουν τους εκπαιδευτικούς τους στόχους ή τα μαθησιακά τους αποτελέσματα</a:t>
            </a:r>
            <a:r>
              <a:rPr lang="en-US" sz="1100">
                <a:latin typeface="Arial"/>
                <a:ea typeface="Arial"/>
                <a:cs typeface="Arial"/>
                <a:sym typeface="Arial"/>
              </a:rPr>
              <a:t>. Τα δεδομένα αυτά μπορούν να προέρχονται από διάφορες πηγές και μπορούν να χρησιμοποιηθούν ως δείκτης καλών διδακτικών πρακτικών. Ένας βασικός τομέας είναι τα </a:t>
            </a:r>
            <a:r>
              <a:rPr b="1" lang="en-US" sz="1100">
                <a:latin typeface="Arial"/>
                <a:ea typeface="Arial"/>
                <a:cs typeface="Arial"/>
                <a:sym typeface="Arial"/>
              </a:rPr>
              <a:t>αποτελέσματα της αξιολόγησης</a:t>
            </a:r>
            <a:r>
              <a:rPr lang="en-US" sz="1100">
                <a:latin typeface="Arial"/>
                <a:ea typeface="Arial"/>
                <a:cs typeface="Arial"/>
                <a:sym typeface="Arial"/>
              </a:rPr>
              <a:t>, τα οποία περιλαμβάνουν τόσο </a:t>
            </a:r>
            <a:r>
              <a:rPr b="1" lang="en-US" sz="1100">
                <a:latin typeface="Arial"/>
                <a:ea typeface="Arial"/>
                <a:cs typeface="Arial"/>
                <a:sym typeface="Arial"/>
              </a:rPr>
              <a:t>διαμορφωτικές αξιολογήσεις -όπως </a:t>
            </a:r>
            <a:r>
              <a:rPr lang="en-US" sz="1100">
                <a:latin typeface="Arial"/>
                <a:ea typeface="Arial"/>
                <a:cs typeface="Arial"/>
                <a:sym typeface="Arial"/>
              </a:rPr>
              <a:t>κουίζ και εργασίες στην τάξη που χρησιμοποιούνται για την παρακολούθηση της μάθησης κατά τη διάρκεια της διδασκαλίας- όσο και </a:t>
            </a:r>
            <a:r>
              <a:rPr b="1" lang="en-US" sz="1100">
                <a:latin typeface="Arial"/>
                <a:ea typeface="Arial"/>
                <a:cs typeface="Arial"/>
                <a:sym typeface="Arial"/>
              </a:rPr>
              <a:t>συνοπτικές αξιολογήσεις</a:t>
            </a:r>
            <a:r>
              <a:rPr lang="en-US" sz="1100">
                <a:latin typeface="Arial"/>
                <a:ea typeface="Arial"/>
                <a:cs typeface="Arial"/>
                <a:sym typeface="Arial"/>
              </a:rPr>
              <a:t>, όπως τεστ ενότητας ή τελικές εξετάσεις που αξιολογούν τη μάθηση στο τέλος μιας περιόδου.</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Εκτός από τις ακαδημαϊκές επιδόσεις, τα δεδομένα των μαθητών/μαθητριών περιλαμβάνουν επίσης </a:t>
            </a:r>
            <a:r>
              <a:rPr b="1" lang="en-US" sz="1100">
                <a:latin typeface="Arial"/>
                <a:ea typeface="Arial"/>
                <a:cs typeface="Arial"/>
                <a:sym typeface="Arial"/>
              </a:rPr>
              <a:t>μετρήσεις συμπεριφοράς και δέσμευσης</a:t>
            </a:r>
            <a:r>
              <a:rPr lang="en-US" sz="1100">
                <a:latin typeface="Arial"/>
                <a:ea typeface="Arial"/>
                <a:cs typeface="Arial"/>
                <a:sym typeface="Arial"/>
              </a:rPr>
              <a:t>, οι οποίες είναι ιδιαίτερα σημαντικές σε ψηφιακά περιβάλλοντα μάθησης όπως </a:t>
            </a:r>
            <a:r>
              <a:rPr b="1" lang="en-US" sz="1100">
                <a:latin typeface="Arial"/>
                <a:ea typeface="Arial"/>
                <a:cs typeface="Arial"/>
                <a:sym typeface="Arial"/>
              </a:rPr>
              <a:t>το Moodle </a:t>
            </a:r>
            <a:r>
              <a:rPr lang="en-US" sz="1100">
                <a:latin typeface="Arial"/>
                <a:ea typeface="Arial"/>
                <a:cs typeface="Arial"/>
                <a:sym typeface="Arial"/>
              </a:rPr>
              <a:t>ή άλλα συστήματα διαχείρισης μάθησης. Αυτές οι μετρήσεις μπορεί να παρακολουθούν </a:t>
            </a:r>
            <a:r>
              <a:rPr b="1" lang="en-US" sz="1100">
                <a:latin typeface="Arial"/>
                <a:ea typeface="Arial"/>
                <a:cs typeface="Arial"/>
                <a:sym typeface="Arial"/>
              </a:rPr>
              <a:t>τα ποσοστά συμμετοχής</a:t>
            </a:r>
            <a:r>
              <a:rPr lang="en-US" sz="1100">
                <a:latin typeface="Arial"/>
                <a:ea typeface="Arial"/>
                <a:cs typeface="Arial"/>
                <a:sym typeface="Arial"/>
              </a:rPr>
              <a:t>, </a:t>
            </a:r>
            <a:r>
              <a:rPr b="1" lang="en-US" sz="1100">
                <a:latin typeface="Arial"/>
                <a:ea typeface="Arial"/>
                <a:cs typeface="Arial"/>
                <a:sym typeface="Arial"/>
              </a:rPr>
              <a:t>την προσέλευση</a:t>
            </a:r>
            <a:r>
              <a:rPr lang="en-US" sz="1100">
                <a:latin typeface="Arial"/>
                <a:ea typeface="Arial"/>
                <a:cs typeface="Arial"/>
                <a:sym typeface="Arial"/>
              </a:rPr>
              <a:t>, </a:t>
            </a:r>
            <a:r>
              <a:rPr b="1" lang="en-US" sz="1100">
                <a:latin typeface="Arial"/>
                <a:ea typeface="Arial"/>
                <a:cs typeface="Arial"/>
                <a:sym typeface="Arial"/>
              </a:rPr>
              <a:t>την ολοκλήρωση εργασιών </a:t>
            </a:r>
            <a:r>
              <a:rPr lang="en-US" sz="1100">
                <a:latin typeface="Arial"/>
                <a:ea typeface="Arial"/>
                <a:cs typeface="Arial"/>
                <a:sym typeface="Arial"/>
              </a:rPr>
              <a:t>και τον </a:t>
            </a:r>
            <a:r>
              <a:rPr b="1" lang="en-US" sz="1100">
                <a:latin typeface="Arial"/>
                <a:ea typeface="Arial"/>
                <a:cs typeface="Arial"/>
                <a:sym typeface="Arial"/>
              </a:rPr>
              <a:t>χρόνο που αφιερώνουν οι μαθητές/μαθήτριες σε εργασίες </a:t>
            </a:r>
            <a:r>
              <a:rPr lang="en-US" sz="1100">
                <a:latin typeface="Arial"/>
                <a:ea typeface="Arial"/>
                <a:cs typeface="Arial"/>
                <a:sym typeface="Arial"/>
              </a:rPr>
              <a:t>εντός της πλατφόρμας - όλα αυτά είναι διαθέσιμα στα </a:t>
            </a:r>
            <a:r>
              <a:rPr b="1" lang="en-US" sz="1100">
                <a:latin typeface="Arial"/>
                <a:ea typeface="Arial"/>
                <a:cs typeface="Arial"/>
                <a:sym typeface="Arial"/>
              </a:rPr>
              <a:t>αρχεία καταγραφής του Moodle</a:t>
            </a:r>
            <a:r>
              <a:rPr lang="en-US" sz="1100">
                <a:latin typeface="Arial"/>
                <a:ea typeface="Arial"/>
                <a:cs typeface="Arial"/>
                <a:sym typeface="Arial"/>
              </a:rPr>
              <a:t>. Μαζί, αυτά τα σημεία δεδομένων βοηθούν τους εκπαιδευτικούς και τα σχολεία να κατανοήσουν καλύτερα τις ανάγκες των μαθητών/μαθητριών, να προσαρμόσουν τη διδασκαλία και να υποστηρίξουν βελτιωμένα μαθησιακά αποτελέσματα.</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72" name="Google Shape;172;g345dc87e41b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7a9509dc2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347a9509dc2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Υπάρχει ένας αυξανόμενος όγκος </a:t>
            </a:r>
            <a:r>
              <a:rPr b="1" lang="en-US" sz="1100">
                <a:latin typeface="Arial"/>
                <a:ea typeface="Arial"/>
                <a:cs typeface="Arial"/>
                <a:sym typeface="Arial"/>
              </a:rPr>
              <a:t>επιστημονικών ερευνών </a:t>
            </a:r>
            <a:r>
              <a:rPr lang="en-US" sz="1100">
                <a:latin typeface="Arial"/>
                <a:ea typeface="Arial"/>
                <a:cs typeface="Arial"/>
                <a:sym typeface="Arial"/>
              </a:rPr>
              <a:t>που υποστηρίζουν τη χρήση των </a:t>
            </a:r>
            <a:r>
              <a:rPr b="1" lang="en-US" sz="1100">
                <a:latin typeface="Arial"/>
                <a:ea typeface="Arial"/>
                <a:cs typeface="Arial"/>
                <a:sym typeface="Arial"/>
              </a:rPr>
              <a:t>Συστημάτων Ανταπόκρισης Ακροατηρίου (ARS</a:t>
            </a:r>
            <a:r>
              <a:rPr lang="en-US" sz="1100">
                <a:latin typeface="Arial"/>
                <a:ea typeface="Arial"/>
                <a:cs typeface="Arial"/>
                <a:sym typeface="Arial"/>
              </a:rPr>
              <a:t>) στην εκπαίδευση. Οι μελέτες αυτές δείχνουν ότι τα εργαλεία ARS μπορούν να </a:t>
            </a:r>
            <a:r>
              <a:rPr b="1" lang="en-US" sz="1100">
                <a:latin typeface="Arial"/>
                <a:ea typeface="Arial"/>
                <a:cs typeface="Arial"/>
                <a:sym typeface="Arial"/>
              </a:rPr>
              <a:t>βελτιώσουν την εμπλοκή, τα μαθησιακά αποτελέσματα και την ποιότητα της αξιολόγησης</a:t>
            </a:r>
            <a:r>
              <a:rPr lang="en-US" sz="1100">
                <a:latin typeface="Arial"/>
                <a:ea typeface="Arial"/>
                <a:cs typeface="Arial"/>
                <a:sym typeface="Arial"/>
              </a:rPr>
              <a:t>, ειδικά όταν χρησιμοποιούνται προσεκτικά </a:t>
            </a:r>
            <a:r>
              <a:rPr b="1" lang="en-US" sz="1100">
                <a:latin typeface="Arial"/>
                <a:ea typeface="Arial"/>
                <a:cs typeface="Arial"/>
                <a:sym typeface="Arial"/>
              </a:rPr>
              <a:t>σε διαμορφωτικά </a:t>
            </a:r>
            <a:r>
              <a:rPr lang="en-US" sz="1100">
                <a:latin typeface="Arial"/>
                <a:ea typeface="Arial"/>
                <a:cs typeface="Arial"/>
                <a:sym typeface="Arial"/>
              </a:rPr>
              <a:t>και </a:t>
            </a:r>
            <a:r>
              <a:rPr b="1" lang="en-US" sz="1100">
                <a:latin typeface="Arial"/>
                <a:ea typeface="Arial"/>
                <a:cs typeface="Arial"/>
                <a:sym typeface="Arial"/>
              </a:rPr>
              <a:t>συνοπτικά </a:t>
            </a:r>
            <a:r>
              <a:rPr lang="en-US" sz="1100">
                <a:latin typeface="Arial"/>
                <a:ea typeface="Arial"/>
                <a:cs typeface="Arial"/>
                <a:sym typeface="Arial"/>
              </a:rPr>
              <a:t>πλαίσια.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Τα συστήματα ανταπόκρισης κοινού παρέχουν έναν απλό και αποτελεσματικό τρόπο συλλογής δεδομένων τόσο για τις επιδόσεις όσο και για τις απόψεις των μαθητών/μαθητριών. Επιτρέπουν στους/τις μαθητές/μαθήτριες να απαντούν σε ερωτήσεις ή προτροπές σε πραγματικό χρόνο χρησιμοποιώντας συσκευές όπως smartphones, tablets ή υπολογιστές. Οι δημοφιλείς πλατφόρμες που υποστηρίζουν αυτή την προσέγγιση περιλαμβάνουν το Kahoot, το Socrative, το Mentimeter (θα πρέπει να προετοιμάσετε εκ των προτέρων το υλικό και τις ερωτήσεις στην πλατφόρμα) και το AudIT (ad hoc - θέτετε ερωτήσεις οπουδήποτε και απλώς χρησιμοποιείτε το σύστημα για να αποκτήσετε απαντήσεις) .</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Με την ενσωμάτωση αυτών των εργαλείων στα μαθήματα, οι εκπαιδευτικοί μπορούν να συλλέγουν </a:t>
            </a:r>
            <a:r>
              <a:rPr b="1" lang="en-US" sz="1100">
                <a:latin typeface="Arial"/>
                <a:ea typeface="Arial"/>
                <a:cs typeface="Arial"/>
                <a:sym typeface="Arial"/>
              </a:rPr>
              <a:t>άμεση ανατροφοδότηση </a:t>
            </a:r>
            <a:r>
              <a:rPr lang="en-US" sz="1100">
                <a:latin typeface="Arial"/>
                <a:ea typeface="Arial"/>
                <a:cs typeface="Arial"/>
                <a:sym typeface="Arial"/>
              </a:rPr>
              <a:t>σχετικά με την κατανόηση και τις προοπτικές των μαθητών/μαθητριών. Αυτή η προσέγγιση όχι μόνο ενισχύει </a:t>
            </a:r>
            <a:r>
              <a:rPr b="1" lang="en-US" sz="1100">
                <a:latin typeface="Arial"/>
                <a:ea typeface="Arial"/>
                <a:cs typeface="Arial"/>
                <a:sym typeface="Arial"/>
              </a:rPr>
              <a:t>τη συμμετοχή των μαθητών/μαθητριών</a:t>
            </a:r>
            <a:r>
              <a:rPr lang="en-US" sz="1100">
                <a:latin typeface="Arial"/>
                <a:ea typeface="Arial"/>
                <a:cs typeface="Arial"/>
                <a:sym typeface="Arial"/>
              </a:rPr>
              <a:t>, ιδίως των πιο ήσυχων μαθητών/μαθητριών, αλλά προωθεί επίσης τον </a:t>
            </a:r>
            <a:r>
              <a:rPr b="1" lang="en-US" sz="1100">
                <a:latin typeface="Arial"/>
                <a:ea typeface="Arial"/>
                <a:cs typeface="Arial"/>
                <a:sym typeface="Arial"/>
              </a:rPr>
              <a:t>αναστοχασμό </a:t>
            </a:r>
            <a:r>
              <a:rPr lang="en-US" sz="1100">
                <a:latin typeface="Arial"/>
                <a:ea typeface="Arial"/>
                <a:cs typeface="Arial"/>
                <a:sym typeface="Arial"/>
              </a:rPr>
              <a:t>και τη </a:t>
            </a:r>
            <a:r>
              <a:rPr b="1" lang="en-US" sz="1100">
                <a:latin typeface="Arial"/>
                <a:ea typeface="Arial"/>
                <a:cs typeface="Arial"/>
                <a:sym typeface="Arial"/>
              </a:rPr>
              <a:t>μεταγνωστική επίγνωση</a:t>
            </a:r>
            <a:r>
              <a:rPr lang="en-US" sz="1100">
                <a:latin typeface="Arial"/>
                <a:ea typeface="Arial"/>
                <a:cs typeface="Arial"/>
                <a:sym typeface="Arial"/>
              </a:rPr>
              <a:t>. Επιπλέον, προσθέτει ένα επίπεδο </a:t>
            </a:r>
            <a:r>
              <a:rPr b="1" lang="en-US" sz="1100">
                <a:latin typeface="Arial"/>
                <a:ea typeface="Arial"/>
                <a:cs typeface="Arial"/>
                <a:sym typeface="Arial"/>
              </a:rPr>
              <a:t>διαδραστικότητας και εμπλοκής </a:t>
            </a:r>
            <a:r>
              <a:rPr lang="en-US" sz="1100">
                <a:latin typeface="Arial"/>
                <a:ea typeface="Arial"/>
                <a:cs typeface="Arial"/>
                <a:sym typeface="Arial"/>
              </a:rPr>
              <a:t>στη μαθησιακή εμπειρία, καθιστώντας τα μαθήματα πιο δυναμικά και μαθητοκεντρικά.</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Στο πλαίσιο αυτής της παρουσίασης, τα συστήματα ανταπόκρισης του κοινού είναι ένα πολύτιμο εργαλείο για την απόκτηση πληροφοριών σχετικά με τα μαθησιακά αποτελέσματα των μαθητών/μαθητριών (αθροιστική και διαμορφωτική αξιολόγηση), καθώς και ένα εργαλείο για την απόκτηση ανατροφοδότησης από τους/τις μαθητές/μαθήτριες σχετικά με τις διδακτικές πρακτικές.</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80" name="Google Shape;180;g347a9509dc2_0_6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7a9509dc2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347a9509dc2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Αυτή η διαφάνεια μπορεί να αποτελέσει μια πρακτική άσκηση αν οι συμμετέχοντες έχουν υπολογιστές (δεν είναι τόσο βολικό για τα smartphones) ή μπορεί να παρουσιαστεί απλώς ως ένα παράδειγμα που οι συμμετέχοντες μπορούν να εξερευνήσουν περισσότερο μόνοι τους ως εργασία για το σπίτι.</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Το AudIT είναι ένα σύστημα ανταπόκρισης του ακροατηρίου που έχει σχεδιαστεί για να ελαχιστοποιεί την προετοιμασία. Σε αντίθεση με ισχυρά εργαλεία όπως το Kahoot, όπου πρέπει να προετοιμάσετε εκ των προτέρων το υλικό σας, το AudIT υποθέτει ότι θα κάνετε τις ερωτήσεις σας στην παρουσίαση διαφανειών, στον πίνακα, ακόμη και προφορικά και ότι χρειάζεστε ένα σύστημα απάντησης κοινού μόνο για να αποκτήσετε και να εμφανίσετε δεδομένα από τους συμμετέχοντες. Μπορείτε ακόμα να προετοιμάσετε τις ερωτήσεις στο AudIT αν θέλετε.</a:t>
            </a:r>
            <a:endParaRPr sz="1100">
              <a:latin typeface="Arial"/>
              <a:ea typeface="Arial"/>
              <a:cs typeface="Arial"/>
              <a:sym typeface="Arial"/>
            </a:endParaRPr>
          </a:p>
        </p:txBody>
      </p:sp>
      <p:sp>
        <p:nvSpPr>
          <p:cNvPr id="189" name="Google Shape;189;g347a9509dc2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dc87e41b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45dc87e41b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Οι ατομικές συνεντεύξεις και οι ομάδες εστίασης είναι πολύτιμα εργαλεία για την αξιολόγηση των διδακτικών πρακτικών μέσω ανοικτής, ποιοτικής ανατροφοδότησης. </a:t>
            </a:r>
            <a:r>
              <a:rPr b="1" lang="en-US" sz="1100">
                <a:latin typeface="Arial"/>
                <a:ea typeface="Arial"/>
                <a:cs typeface="Arial"/>
                <a:sym typeface="Arial"/>
              </a:rPr>
              <a:t>Οι ατομικές συνεντεύξεις </a:t>
            </a:r>
            <a:r>
              <a:rPr lang="en-US" sz="1100">
                <a:latin typeface="Arial"/>
                <a:ea typeface="Arial"/>
                <a:cs typeface="Arial"/>
                <a:sym typeface="Arial"/>
              </a:rPr>
              <a:t>διεξάγονται με μαθητές/μαθήτριες, συναδέλφους ή προϊσταμένους για να διερευνηθούν οι μέθοδοι ενός εκπαιδευτικού, το περιβάλλον της τάξης και ο συνολικός αντίκτυπος της διδασκαλίας. Αυτές οι συζητήσεις επιτρέπουν προσωπικές σκέψεις και παρατηρήσεις σε βάθος που μπορεί να μην προκύπτουν σε έρευνες ή επίσημες αξιολογήσεις.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b="1" lang="en-US" sz="1100">
                <a:latin typeface="Arial"/>
                <a:ea typeface="Arial"/>
                <a:cs typeface="Arial"/>
                <a:sym typeface="Arial"/>
              </a:rPr>
              <a:t>Οι ομάδες εστίασης</a:t>
            </a:r>
            <a:r>
              <a:rPr lang="en-US" sz="1100">
                <a:latin typeface="Arial"/>
                <a:ea typeface="Arial"/>
                <a:cs typeface="Arial"/>
                <a:sym typeface="Arial"/>
              </a:rPr>
              <a:t>, από την άλλη πλευρά, συγκεντρώνουν μικρές ομάδες μαθητών/μαθητριών ή συνομηλίκων για να συζητήσουν θέματα σχετικά με τη διδασκαλία. Αυτή η μορφή ενθαρρύνει τον διάλογο, τον προβληματισμό και τη σύγκριση διαφορετικών οπτικών γωνιών, οδηγώντας συχνά σε βαθύτερες γνώσεις σχετικά με την αποτελεσματικότητα συγκεκριμένων στρατηγικών διδασκαλίας και προσεγγίσεων στην τάξη.</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Τόσο οι συνεντεύξεις όσο και οι ομάδες εστίασης είναι ιδιαίτερα χρήσιμες για τη διερεύνηση του τρόπου με τον οποίο οι μαθητές/μαθήτριες αντιλαμβάνονται τις μαθησιακές τους εμπειρίες, την κατανόηση του τρόπου με τον οποίο οι διάφορες μέθοδοι διδασκαλίας επηρεάζουν διαφορετικούς τύπους μαθητών/μαθητριών και τη συλλογή ιδεών για βελτίωση με ευέλικτο, ανοικτό τρόπο. Για να είναι αποτελεσματικές, αυτές οι μέθοδοι θα πρέπει να είναι </a:t>
            </a:r>
            <a:r>
              <a:rPr b="1" lang="en-US" sz="1100">
                <a:latin typeface="Arial"/>
                <a:ea typeface="Arial"/>
                <a:cs typeface="Arial"/>
                <a:sym typeface="Arial"/>
              </a:rPr>
              <a:t>καλά δομημένες</a:t>
            </a:r>
            <a:r>
              <a:rPr lang="en-US" sz="1100">
                <a:latin typeface="Arial"/>
                <a:ea typeface="Arial"/>
                <a:cs typeface="Arial"/>
                <a:sym typeface="Arial"/>
              </a:rPr>
              <a:t>, να παρέχουν </a:t>
            </a:r>
            <a:r>
              <a:rPr b="1" lang="en-US" sz="1100">
                <a:latin typeface="Arial"/>
                <a:ea typeface="Arial"/>
                <a:cs typeface="Arial"/>
                <a:sym typeface="Arial"/>
              </a:rPr>
              <a:t>ανωνυμία ή εμπιστευτικότητα</a:t>
            </a:r>
            <a:r>
              <a:rPr lang="en-US" sz="1100">
                <a:latin typeface="Arial"/>
                <a:ea typeface="Arial"/>
                <a:cs typeface="Arial"/>
                <a:sym typeface="Arial"/>
              </a:rPr>
              <a:t>, όπου χρειάζεται, και να δημιουργούν έναν </a:t>
            </a:r>
            <a:r>
              <a:rPr b="1" lang="en-US" sz="1100">
                <a:latin typeface="Arial"/>
                <a:ea typeface="Arial"/>
                <a:cs typeface="Arial"/>
                <a:sym typeface="Arial"/>
              </a:rPr>
              <a:t>ασφαλή, με σεβασμό χώρο </a:t>
            </a:r>
            <a:r>
              <a:rPr lang="en-US" sz="1100">
                <a:latin typeface="Arial"/>
                <a:ea typeface="Arial"/>
                <a:cs typeface="Arial"/>
                <a:sym typeface="Arial"/>
              </a:rPr>
              <a:t>όπου οι συμμετέχοντες θα αισθάνονται άνετα να μοιράζονται ειλικρινή ανατροφοδότηση.</a:t>
            </a:r>
            <a:endParaRPr sz="1100">
              <a:latin typeface="Arial"/>
              <a:ea typeface="Arial"/>
              <a:cs typeface="Arial"/>
              <a:sym typeface="Arial"/>
            </a:endParaRPr>
          </a:p>
        </p:txBody>
      </p:sp>
      <p:sp>
        <p:nvSpPr>
          <p:cNvPr id="197" name="Google Shape;197;g345dc87e41b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90f2697b1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490f2697b1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Παράδειγμα ομάδας εστίασης προσαρμοσμένο από το https://ceop.ku.edu/using-focus-groups-education-research-and-evaluation-practices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Για τη διεξαγωγή μιας αποτελεσματικής ομάδας εστίασης, η διαδικασία μπορεί να χωριστεί σε τρεις βασικές φάσεις: </a:t>
            </a:r>
            <a:r>
              <a:rPr b="1" lang="en-US" sz="1100">
                <a:latin typeface="Arial"/>
                <a:ea typeface="Arial"/>
                <a:cs typeface="Arial"/>
                <a:sym typeface="Arial"/>
              </a:rPr>
              <a:t>προετοιμασία</a:t>
            </a:r>
            <a:r>
              <a:rPr lang="en-US" sz="1100">
                <a:latin typeface="Arial"/>
                <a:ea typeface="Arial"/>
                <a:cs typeface="Arial"/>
                <a:sym typeface="Arial"/>
              </a:rPr>
              <a:t>, </a:t>
            </a:r>
            <a:r>
              <a:rPr b="1" lang="en-US" sz="1100">
                <a:latin typeface="Arial"/>
                <a:ea typeface="Arial"/>
                <a:cs typeface="Arial"/>
                <a:sym typeface="Arial"/>
              </a:rPr>
              <a:t>διεξαγωγή της συνεδρίασης </a:t>
            </a:r>
            <a:r>
              <a:rPr lang="en-US" sz="1100">
                <a:latin typeface="Arial"/>
                <a:ea typeface="Arial"/>
                <a:cs typeface="Arial"/>
                <a:sym typeface="Arial"/>
              </a:rPr>
              <a:t>και </a:t>
            </a:r>
            <a:r>
              <a:rPr b="1" lang="en-US" sz="1100">
                <a:latin typeface="Arial"/>
                <a:ea typeface="Arial"/>
                <a:cs typeface="Arial"/>
                <a:sym typeface="Arial"/>
              </a:rPr>
              <a:t>ανάλυση</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Στη φάση της προετοιμασίας</a:t>
            </a:r>
            <a:r>
              <a:rPr lang="en-US" sz="1100">
                <a:latin typeface="Arial"/>
                <a:ea typeface="Arial"/>
                <a:cs typeface="Arial"/>
                <a:sym typeface="Arial"/>
              </a:rPr>
              <a:t>, ξεκινήστε με τον σαφή καθορισμό του σκοπού της ομάδας εστίασης και τον προσδιορισμό των συμμετεχόντων-στόχου, ιδανικά έξι έως δέκα άτομα. Ορίστε έναν συντονιστή του οποίου ο ρόλος θα είναι να καθοδηγήσει τη συζήτηση και να διασφαλίσει ότι ακούγονται όλες οι φωνές. Αναπτύξτε έναν </a:t>
            </a:r>
            <a:r>
              <a:rPr b="1" lang="en-US" sz="1100">
                <a:latin typeface="Arial"/>
                <a:ea typeface="Arial"/>
                <a:cs typeface="Arial"/>
                <a:sym typeface="Arial"/>
              </a:rPr>
              <a:t>ημιδομημένο οδηγό συζήτησης </a:t>
            </a:r>
            <a:r>
              <a:rPr lang="en-US" sz="1100">
                <a:latin typeface="Arial"/>
                <a:ea typeface="Arial"/>
                <a:cs typeface="Arial"/>
                <a:sym typeface="Arial"/>
              </a:rPr>
              <a:t>που περιλαμβάνει ερωτήσεις ανοικτού τύπου - ξεκινώντας με γενικές προτροπές και περιοριζόμενος σταδιακά σε πιο συγκεκριμένα ή λεπτομερή ζητήματα που σχετίζονται με το θέμα.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Κατά τη φάση της διεξαγωγής</a:t>
            </a:r>
            <a:r>
              <a:rPr lang="en-US" sz="1100">
                <a:latin typeface="Arial"/>
                <a:ea typeface="Arial"/>
                <a:cs typeface="Arial"/>
                <a:sym typeface="Arial"/>
              </a:rPr>
              <a:t>, ο συντονιστής θα πρέπει να ακολουθεί το προετοιμασμένο πρωτόκολλο, αφήνοντας παράλληλα αρκετή ευελιξία στους συμμετέχοντες να διερευνήσουν σχετικές ιδέες, να εκφράσουν προσωπικές απόψεις και να μοιραστούν παραδείγματα. Το περιβάλλον θα πρέπει να ενθαρρύνει τον ανοιχτό και ειλικρινή διάλογο. Εάν είναι σκόπιμο και με τη συγκατάθεση, η συνεδρία μπορεί να καταγραφεί για να διασφαλιστεί η ακρίβεια της ανάλυσης.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b="1" lang="en-US" sz="1100">
                <a:latin typeface="Arial"/>
                <a:ea typeface="Arial"/>
                <a:cs typeface="Arial"/>
                <a:sym typeface="Arial"/>
              </a:rPr>
              <a:t>Στη φάση της ανάλυσης</a:t>
            </a:r>
            <a:r>
              <a:rPr lang="en-US" sz="1100">
                <a:latin typeface="Arial"/>
                <a:ea typeface="Arial"/>
                <a:cs typeface="Arial"/>
                <a:sym typeface="Arial"/>
              </a:rPr>
              <a:t>, επανεξετάστε τις απαντήσεις και γράψτε μια σαφή περίληψη των βασικών σημείων που συζητήθηκαν για κάθε ερώτηση. Επισημάνετε και συμπεριλάβετε </a:t>
            </a:r>
            <a:r>
              <a:rPr b="1" lang="en-US" sz="1100">
                <a:latin typeface="Arial"/>
                <a:ea typeface="Arial"/>
                <a:cs typeface="Arial"/>
                <a:sym typeface="Arial"/>
              </a:rPr>
              <a:t>ιδιαίτερα ενδεικτικά αποσπάσματα </a:t>
            </a:r>
            <a:r>
              <a:rPr lang="en-US" sz="1100">
                <a:latin typeface="Arial"/>
                <a:ea typeface="Arial"/>
                <a:cs typeface="Arial"/>
                <a:sym typeface="Arial"/>
              </a:rPr>
              <a:t>που αποτυπώνουν κοινά θέματα ή μοναδικές προοπτικές που μοιράστηκαν οι συμμετέχοντες. Αυτή η προσέγγιση παρέχει τόσο δομή όσο και πλούτο στην ερμηνεία των ποιοτικών δεδομένων.</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206" name="Google Shape;206;g3490f2697b1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47a9509dc2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Εκτελέστε αυτή την ομαδική δραστηριότητα. Ενθαρρύνετε τους/τις συμμετέχοντες/συμμετέχουσες να μοιραστούν τις εμπειρίες τους - ίσως έχουν ήδη εμπειρία με τα εργαλεία που περιγράψαμε, ίσως έχουν χρησιμοποιήσει και μπορούν να προτείνουν κάποια άλλα εργαλεία που ταιριάζουν καλύτερα στο δικό τους πλαίσιο.</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Αυτή η άσκηση θα πρέπει να διαρκέσει περίπου 10 λεπτά.</a:t>
            </a:r>
            <a:endParaRPr/>
          </a:p>
        </p:txBody>
      </p:sp>
      <p:sp>
        <p:nvSpPr>
          <p:cNvPr id="212" name="Google Shape;212;g347a9509dc2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7a9509dc2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Σε αυτό το μάθημα, διερευνήσαμε ορισμένα εργαλεία που χρησιμοποιούνται συνήθως για την αξιολόγηση των διδακτικών πρακτικών στην εκπαίδευση της Πληροφορικής ή στην εκπαίδευση γενικότερα. Επικεντρωθήκαμε σε εργαλεία που βασίζονται σε εισροές από ομότιμους εκπαιδευτικούς ή μαθητές/μαθήτριες και επικεντρωθήκαμε σε τέσσερις τύπους εργαλείων: έρευνες / ερωτηματολόγια μαθητών/μαθητριών, πρωτόκολλα παρατήρησης τάξης, δεδομένα επιδόσεων μαθητών/μαθητριών και</a:t>
            </a:r>
            <a:endParaRPr/>
          </a:p>
          <a:p>
            <a:pPr indent="0" lvl="0" marL="0" rtl="0" algn="l">
              <a:lnSpc>
                <a:spcPct val="100000"/>
              </a:lnSpc>
              <a:spcBef>
                <a:spcPts val="0"/>
              </a:spcBef>
              <a:spcAft>
                <a:spcPts val="0"/>
              </a:spcAft>
              <a:buClr>
                <a:schemeClr val="dk1"/>
              </a:buClr>
              <a:buSzPts val="1100"/>
              <a:buFont typeface="Arial"/>
              <a:buNone/>
            </a:pPr>
            <a:r>
              <a:rPr lang="en-US"/>
              <a:t>συνεντεύξεις/ομάδες εστίασης.</a:t>
            </a:r>
            <a:endParaRPr/>
          </a:p>
          <a:p>
            <a:pPr indent="0" lvl="0" marL="0" rtl="0" algn="l">
              <a:lnSpc>
                <a:spcPct val="100000"/>
              </a:lnSpc>
              <a:spcBef>
                <a:spcPts val="0"/>
              </a:spcBef>
              <a:spcAft>
                <a:spcPts val="0"/>
              </a:spcAft>
              <a:buSzPts val="1400"/>
              <a:buNone/>
            </a:pPr>
            <a:r>
              <a:t/>
            </a:r>
            <a:endParaRPr/>
          </a:p>
        </p:txBody>
      </p:sp>
      <p:sp>
        <p:nvSpPr>
          <p:cNvPr id="220" name="Google Shape;220;g347a9509dc2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241" name="Google Shape;241;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5773c2373d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g35773c2373d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e9ef4c_1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e9ef4c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Η ενθάρρυνση μιας αναστοχαστικής διδακτικής πρακτικής είναι απαραίτητη για τη συνεχή βελτίωση των εκπαιδευτικών. Κατανοώντας πώς να ερμηνεύουν και να ενεργούν με βάση τα αποτελέσματα της αξιολόγησης, οι εκπαιδευτικοί μπορούν να δημιουργήσουν πιο περιεκτικά, ελκυστικά και αποτελεσματικά μαθησιακά περιβάλλοντα.</a:t>
            </a:r>
            <a:endParaRPr>
              <a:solidFill>
                <a:srgbClr val="2B454E"/>
              </a:solidFill>
            </a:endParaRPr>
          </a:p>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Στο προηγούμενο μάθημα, διερευνήσαμε εργαλεία αυτοαξιολόγησης που οι εκπαιδευτικοί μπορούν να χρησιμοποιήσουν ανεξάρτητα, χωρίς να χρειάζονται τη βοήθεια άλλων. Τα εργαλεία αυτά περιλαμβάνουν κριτήρια αξιολόγησης, λίστες ελέγχου και ρουμπρίκες, τα οποία βοηθούν στην αποσαφήνιση των στόχων και των προσδοκιών της διδασκαλίας. Τα ημερολόγια αυτοαξιολόγησης προσφέρουν χώρο για προσωπικό αναστοχασμό, ενώ οι βιντεοσκοπήσεις διδασκαλίας παρέχουν την ευκαιρία να παρατηρήσει κανείς την πρακτική του από μια διαφορετική οπτική γωνία και να εντοπίσει τομείς για ανάπτυξη.</a:t>
            </a:r>
            <a:endParaRPr>
              <a:solidFill>
                <a:srgbClr val="2B454E"/>
              </a:solidFill>
            </a:endParaRPr>
          </a:p>
          <a:p>
            <a:pPr indent="0" lvl="0" marL="0" rtl="0" algn="l">
              <a:lnSpc>
                <a:spcPct val="115000"/>
              </a:lnSpc>
              <a:spcBef>
                <a:spcPts val="1200"/>
              </a:spcBef>
              <a:spcAft>
                <a:spcPts val="1200"/>
              </a:spcAft>
              <a:buClr>
                <a:schemeClr val="dk1"/>
              </a:buClr>
              <a:buSzPts val="1100"/>
              <a:buFont typeface="Arial"/>
              <a:buNone/>
            </a:pPr>
            <a:r>
              <a:rPr lang="en-US">
                <a:solidFill>
                  <a:srgbClr val="2B454E"/>
                </a:solidFill>
              </a:rPr>
              <a:t>Τώρα, στρεφόμαστε σε εργαλεία που μπορούν να χρησιμοποιηθούν με τη βοήθεια συνομηλίκων ή μαθητών/μαθητριών. Σε αυτά περιλαμβάνονται έρευνες ή ερωτηματολόγια μαθητών/μαθητριών, τα οποία συλλέγουν πολύτιμες ανατροφοδοτήσεις σχετικά με την αποτελεσματικότητα της διδασκαλίας και την εμπειρία της τάξης. Τα πρωτόκολλα παρατήρησης της τάξης παρέχουν δομημένες γνώσεις από τους συναδέλφους. Τα δεδομένα επιδόσεων των μαθητών/μαθητριών βοηθούν στην παρακολούθηση των μαθησιακών αποτελεσμάτων και στην ανάδειξη των τομέων που χρήζουν διδακτικής προσαρμογής. Τέλος, οι συνεντεύξεις ή οι ομάδες εστίασης επιτρέπουν βαθύτερη, πιο αποχρωματισμένη ανατροφοδότηση μέσω της συζήτησης και του κοινού προβληματισμού.</a:t>
            </a:r>
            <a:endParaRPr>
              <a:solidFill>
                <a:srgbClr val="2B454E"/>
              </a:solidFill>
            </a:endParaRPr>
          </a:p>
        </p:txBody>
      </p:sp>
      <p:sp>
        <p:nvSpPr>
          <p:cNvPr id="130" name="Google Shape;13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17d68e50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34317d68e50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Για την αξιολόγηση της αποτελεσματικότητας, της δέσμευσης και της σαφήνειας της διδασκαλίας, μία από τις πιο πολύτιμες προσεγγίσεις είναι η συλλογή ανατροφοδότησης απευθείας από τους/τις μαθητές/μαθήτριες - το κύριο ακροατήριο. Η ανατροφοδότηση αυτή μπορεί να συγκεντρωθεί μέσω προσεκτικά σχεδιασμένων ερευνών, οι οποίες μπορεί να περιλαμβάνουν διάφορους τύπους ερωτήσεων.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Μια κοινή και αποτελεσματική μορφή είναι η </a:t>
            </a:r>
            <a:r>
              <a:rPr b="1" lang="en-US" sz="1100">
                <a:latin typeface="Arial"/>
                <a:ea typeface="Arial"/>
                <a:cs typeface="Arial"/>
                <a:sym typeface="Arial"/>
              </a:rPr>
              <a:t>κλίμακα Likert</a:t>
            </a:r>
            <a:r>
              <a:rPr lang="en-US" sz="1100">
                <a:latin typeface="Arial"/>
                <a:ea typeface="Arial"/>
                <a:cs typeface="Arial"/>
                <a:sym typeface="Arial"/>
              </a:rPr>
              <a:t>, όπου οι μαθητές/μαθήτριες δηλώνουν το επίπεδο συμφωνίας τους με συγκεκριμένες δηλώσεις (π.χ. από το "Συμφωνώ απόλυτα" έως το "Διαφωνώ απόλυτα"). Επιπλέον, οι </a:t>
            </a:r>
            <a:r>
              <a:rPr b="1" lang="en-US" sz="1100">
                <a:latin typeface="Arial"/>
                <a:ea typeface="Arial"/>
                <a:cs typeface="Arial"/>
                <a:sym typeface="Arial"/>
              </a:rPr>
              <a:t>ερωτήσεις ανοικτού τύπου </a:t>
            </a:r>
            <a:r>
              <a:rPr lang="en-US" sz="1100">
                <a:latin typeface="Arial"/>
                <a:ea typeface="Arial"/>
                <a:cs typeface="Arial"/>
                <a:sym typeface="Arial"/>
              </a:rPr>
              <a:t>μπορούν να προσφέρουν βαθύτερες γνώσεις, επιτρέποντας στους/στις μαθητές/μαθήτριες να εκφράσουν τις σκέψεις τους με δικά τους λόγια. Συχνά, ο </a:t>
            </a:r>
            <a:r>
              <a:rPr b="1" lang="en-US" sz="1100">
                <a:latin typeface="Arial"/>
                <a:ea typeface="Arial"/>
                <a:cs typeface="Arial"/>
                <a:sym typeface="Arial"/>
              </a:rPr>
              <a:t>συνδυασμός και των δύο τύπων </a:t>
            </a:r>
            <a:r>
              <a:rPr lang="en-US" sz="1100">
                <a:latin typeface="Arial"/>
                <a:ea typeface="Arial"/>
                <a:cs typeface="Arial"/>
                <a:sym typeface="Arial"/>
              </a:rPr>
              <a:t>αποδίδει την πιο ισορροπημένη και κατατοπιστική ανατροφοδότηση.</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Οι εκπαιδευτικοί μπορούν να χρησιμοποιήσουν τα ίδια κριτήρια αξιολόγησης ή ερωτήσεις από την Ενότητα 5.1.</a:t>
            </a:r>
            <a:endParaRPr sz="1100">
              <a:latin typeface="Arial"/>
              <a:ea typeface="Arial"/>
              <a:cs typeface="Arial"/>
              <a:sym typeface="Arial"/>
            </a:endParaRPr>
          </a:p>
        </p:txBody>
      </p:sp>
      <p:sp>
        <p:nvSpPr>
          <p:cNvPr id="139" name="Google Shape;139;g34317d68e50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7a9509dc2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47a9509dc2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Οι έρευνες μπορούν να διεξαχθούν με διάφορες μορφές ανάλογα με το πλαίσιο και τους διαθέσιμους πόρους. </a:t>
            </a:r>
            <a:r>
              <a:rPr b="1" lang="en-US" sz="1100">
                <a:latin typeface="Arial"/>
                <a:ea typeface="Arial"/>
                <a:cs typeface="Arial"/>
                <a:sym typeface="Arial"/>
              </a:rPr>
              <a:t>Οι έντυπες έρευνες </a:t>
            </a:r>
            <a:r>
              <a:rPr lang="en-US" sz="1100">
                <a:latin typeface="Arial"/>
                <a:ea typeface="Arial"/>
                <a:cs typeface="Arial"/>
                <a:sym typeface="Arial"/>
              </a:rPr>
              <a:t>είναι χρήσιμες σε παραδοσιακά περιβάλλοντα τάξης, ενώ </a:t>
            </a:r>
            <a:r>
              <a:rPr b="1" lang="en-US" sz="1100">
                <a:latin typeface="Arial"/>
                <a:ea typeface="Arial"/>
                <a:cs typeface="Arial"/>
                <a:sym typeface="Arial"/>
              </a:rPr>
              <a:t>ψηφιακά εργαλεία </a:t>
            </a:r>
            <a:r>
              <a:rPr lang="en-US" sz="1100">
                <a:latin typeface="Arial"/>
                <a:ea typeface="Arial"/>
                <a:cs typeface="Arial"/>
                <a:sym typeface="Arial"/>
              </a:rPr>
              <a:t>όπως </a:t>
            </a:r>
            <a:r>
              <a:rPr b="1" lang="en-US" sz="1100">
                <a:latin typeface="Arial"/>
                <a:ea typeface="Arial"/>
                <a:cs typeface="Arial"/>
                <a:sym typeface="Arial"/>
              </a:rPr>
              <a:t>τα Google Forms </a:t>
            </a:r>
            <a:r>
              <a:rPr lang="en-US" sz="1100">
                <a:latin typeface="Arial"/>
                <a:ea typeface="Arial"/>
                <a:cs typeface="Arial"/>
                <a:sym typeface="Arial"/>
              </a:rPr>
              <a:t>και </a:t>
            </a:r>
            <a:r>
              <a:rPr b="1" lang="en-US" sz="1100">
                <a:latin typeface="Arial"/>
                <a:ea typeface="Arial"/>
                <a:cs typeface="Arial"/>
                <a:sym typeface="Arial"/>
              </a:rPr>
              <a:t>Microsoft Forms </a:t>
            </a:r>
            <a:r>
              <a:rPr lang="en-US" sz="1100">
                <a:latin typeface="Arial"/>
                <a:ea typeface="Arial"/>
                <a:cs typeface="Arial"/>
                <a:sym typeface="Arial"/>
              </a:rPr>
              <a:t>προσφέρουν έναν δωρεάν, προσβάσιμο τρόπο συλλογής και ανάλυσης των απαντήσεων στο διαδίκτυο. Για πιο διαδραστικές και ελκυστικές συνεδρίες ανατροφοδότησης, οι εκπαιδευτικοί μπορούν να χρησιμοποιήσουν </a:t>
            </a:r>
            <a:r>
              <a:rPr b="1" lang="en-US" sz="1100">
                <a:latin typeface="Arial"/>
                <a:ea typeface="Arial"/>
                <a:cs typeface="Arial"/>
                <a:sym typeface="Arial"/>
              </a:rPr>
              <a:t>συστήματα απόκρισης κοινού </a:t>
            </a:r>
            <a:r>
              <a:rPr lang="en-US" sz="1100">
                <a:latin typeface="Arial"/>
                <a:ea typeface="Arial"/>
                <a:cs typeface="Arial"/>
                <a:sym typeface="Arial"/>
              </a:rPr>
              <a:t>όπως το </a:t>
            </a:r>
            <a:r>
              <a:rPr b="1" lang="en-US" sz="1100">
                <a:latin typeface="Arial"/>
                <a:ea typeface="Arial"/>
                <a:cs typeface="Arial"/>
                <a:sym typeface="Arial"/>
              </a:rPr>
              <a:t>Kahoot</a:t>
            </a:r>
            <a:r>
              <a:rPr lang="en-US" sz="1100">
                <a:latin typeface="Arial"/>
                <a:ea typeface="Arial"/>
                <a:cs typeface="Arial"/>
                <a:sym typeface="Arial"/>
              </a:rPr>
              <a:t>, το </a:t>
            </a:r>
            <a:r>
              <a:rPr b="1" lang="en-US" sz="1100">
                <a:latin typeface="Arial"/>
                <a:ea typeface="Arial"/>
                <a:cs typeface="Arial"/>
                <a:sym typeface="Arial"/>
              </a:rPr>
              <a:t>Mentimeter </a:t>
            </a:r>
            <a:r>
              <a:rPr lang="en-US" sz="1100">
                <a:latin typeface="Arial"/>
                <a:ea typeface="Arial"/>
                <a:cs typeface="Arial"/>
                <a:sym typeface="Arial"/>
              </a:rPr>
              <a:t>ή το </a:t>
            </a:r>
            <a:r>
              <a:rPr b="1" lang="en-US" sz="1100">
                <a:latin typeface="Arial"/>
                <a:ea typeface="Arial"/>
                <a:cs typeface="Arial"/>
                <a:sym typeface="Arial"/>
              </a:rPr>
              <a:t>AudIT</a:t>
            </a:r>
            <a:r>
              <a:rPr lang="en-US" sz="1100">
                <a:latin typeface="Arial"/>
                <a:ea typeface="Arial"/>
                <a:cs typeface="Arial"/>
                <a:sym typeface="Arial"/>
              </a:rPr>
              <a:t>, τα οποία επιτρέπουν την εισαγωγή δεδομένων σε πραγματικό χρόνο κατά τη διάρκεια ή μετά το μάθημα. Αυτές οι έρευνες μπορούν εύκολα να μοιραστούν με τους/τις μαθητές/μαθήτριες χρησιμοποιώντας έναν άμεσο </a:t>
            </a:r>
            <a:r>
              <a:rPr b="1" lang="en-US" sz="1100">
                <a:latin typeface="Arial"/>
                <a:ea typeface="Arial"/>
                <a:cs typeface="Arial"/>
                <a:sym typeface="Arial"/>
              </a:rPr>
              <a:t>σύνδεσμο ή κωδικό QR</a:t>
            </a:r>
            <a:r>
              <a:rPr lang="en-US" sz="1100">
                <a:latin typeface="Arial"/>
                <a:ea typeface="Arial"/>
                <a:cs typeface="Arial"/>
                <a:sym typeface="Arial"/>
              </a:rPr>
              <a:t>, απλοποιώντας τη διαδικασία διανομής.</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Η χρήση </a:t>
            </a:r>
            <a:r>
              <a:rPr b="1" lang="en-US" sz="1100">
                <a:latin typeface="Arial"/>
                <a:ea typeface="Arial"/>
                <a:cs typeface="Arial"/>
                <a:sym typeface="Arial"/>
              </a:rPr>
              <a:t>ψηφιακών εργαλείων </a:t>
            </a:r>
            <a:r>
              <a:rPr lang="en-US" sz="1100">
                <a:latin typeface="Arial"/>
                <a:ea typeface="Arial"/>
                <a:cs typeface="Arial"/>
                <a:sym typeface="Arial"/>
              </a:rPr>
              <a:t>όχι μόνο βελτιώνει τη διαδικασία συλλογής, αλλά διευκολύνει επίσης την </a:t>
            </a:r>
            <a:r>
              <a:rPr b="1" lang="en-US" sz="1100">
                <a:latin typeface="Arial"/>
                <a:ea typeface="Arial"/>
                <a:cs typeface="Arial"/>
                <a:sym typeface="Arial"/>
              </a:rPr>
              <a:t>αυτόματη επεξεργασία και οπτικοποίηση των δεδομένων</a:t>
            </a:r>
            <a:r>
              <a:rPr lang="en-US" sz="1100">
                <a:latin typeface="Arial"/>
                <a:ea typeface="Arial"/>
                <a:cs typeface="Arial"/>
                <a:sym typeface="Arial"/>
              </a:rPr>
              <a:t>, καθιστώντας ευκολότερη την ερμηνεία των αποτελεσμάτων και τον εντοπισμό τάσεων. Είναι σημαντικό να συνιστώνται ιδιαίτερα </a:t>
            </a:r>
            <a:r>
              <a:rPr b="1" lang="en-US" sz="1100">
                <a:latin typeface="Arial"/>
                <a:ea typeface="Arial"/>
                <a:cs typeface="Arial"/>
                <a:sym typeface="Arial"/>
              </a:rPr>
              <a:t>οι ανώνυμες έρευνες</a:t>
            </a:r>
            <a:r>
              <a:rPr lang="en-US" sz="1100">
                <a:latin typeface="Arial"/>
                <a:ea typeface="Arial"/>
                <a:cs typeface="Arial"/>
                <a:sym typeface="Arial"/>
              </a:rPr>
              <a:t>, καθώς ενθαρρύνουν τις πιο </a:t>
            </a:r>
            <a:r>
              <a:rPr b="1" lang="en-US" sz="1100">
                <a:latin typeface="Arial"/>
                <a:ea typeface="Arial"/>
                <a:cs typeface="Arial"/>
                <a:sym typeface="Arial"/>
              </a:rPr>
              <a:t>ειλικρινείς και ειλικρινείς απαντήσεις</a:t>
            </a:r>
            <a:r>
              <a:rPr lang="en-US" sz="1100">
                <a:latin typeface="Arial"/>
                <a:ea typeface="Arial"/>
                <a:cs typeface="Arial"/>
                <a:sym typeface="Arial"/>
              </a:rPr>
              <a:t>, οδηγώντας σε πιο αξιόπιστη και αξιοποιήσιμη ανατροφοδότηση.</a:t>
            </a:r>
            <a:endParaRPr sz="1100">
              <a:latin typeface="Arial"/>
              <a:ea typeface="Arial"/>
              <a:cs typeface="Arial"/>
              <a:sym typeface="Arial"/>
            </a:endParaRPr>
          </a:p>
        </p:txBody>
      </p:sp>
      <p:sp>
        <p:nvSpPr>
          <p:cNvPr id="148" name="Google Shape;148;g347a9509dc2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7a9509dc2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47a9509dc2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Arial"/>
                <a:ea typeface="Arial"/>
                <a:cs typeface="Arial"/>
                <a:sym typeface="Arial"/>
              </a:rPr>
              <a:t>Αυτή η διαφάνεια μπορεί να αποτελέσει πρακτική άσκηση αν οι συμμετέχοντες έχουν υπολογιστές (δεν είναι τόσο βολικό για τα smartphones) ή μπορεί να παρουσιαστεί απλώς ως παράδειγμα.</a:t>
            </a:r>
            <a:endParaRPr sz="1100">
              <a:latin typeface="Arial"/>
              <a:ea typeface="Arial"/>
              <a:cs typeface="Arial"/>
              <a:sym typeface="Arial"/>
            </a:endParaRPr>
          </a:p>
        </p:txBody>
      </p:sp>
      <p:sp>
        <p:nvSpPr>
          <p:cNvPr id="155" name="Google Shape;155;g347a9509dc2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5.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6.jpg"/><Relationship Id="rId4" Type="http://schemas.openxmlformats.org/officeDocument/2006/relationships/image" Target="../media/image7.png"/><Relationship Id="rId5"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4.png"/><Relationship Id="rId13" Type="http://schemas.openxmlformats.org/officeDocument/2006/relationships/image" Target="../media/image3.png"/><Relationship Id="rId12"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1.png"/><Relationship Id="rId4" Type="http://schemas.openxmlformats.org/officeDocument/2006/relationships/image" Target="../media/image38.png"/><Relationship Id="rId9" Type="http://schemas.openxmlformats.org/officeDocument/2006/relationships/image" Target="../media/image16.png"/><Relationship Id="rId5" Type="http://schemas.openxmlformats.org/officeDocument/2006/relationships/image" Target="../media/image23.png"/><Relationship Id="rId6" Type="http://schemas.openxmlformats.org/officeDocument/2006/relationships/image" Target="../media/image9.jpg"/><Relationship Id="rId7" Type="http://schemas.openxmlformats.org/officeDocument/2006/relationships/image" Target="../media/image2.png"/><Relationship Id="rId8"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4.png"/><Relationship Id="rId13" Type="http://schemas.openxmlformats.org/officeDocument/2006/relationships/image" Target="../media/image3.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11.png"/><Relationship Id="rId4" Type="http://schemas.openxmlformats.org/officeDocument/2006/relationships/image" Target="../media/image38.png"/><Relationship Id="rId9" Type="http://schemas.openxmlformats.org/officeDocument/2006/relationships/image" Target="../media/image16.png"/><Relationship Id="rId5" Type="http://schemas.openxmlformats.org/officeDocument/2006/relationships/image" Target="../media/image23.png"/><Relationship Id="rId6" Type="http://schemas.openxmlformats.org/officeDocument/2006/relationships/image" Target="../media/image9.jpg"/><Relationship Id="rId7" Type="http://schemas.openxmlformats.org/officeDocument/2006/relationships/image" Target="../media/image2.png"/><Relationship Id="rId8"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4.png"/><Relationship Id="rId13" Type="http://schemas.openxmlformats.org/officeDocument/2006/relationships/image" Target="../media/image3.png"/><Relationship Id="rId12"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15.png"/><Relationship Id="rId3" Type="http://schemas.openxmlformats.org/officeDocument/2006/relationships/image" Target="../media/image11.png"/><Relationship Id="rId4" Type="http://schemas.openxmlformats.org/officeDocument/2006/relationships/image" Target="../media/image38.png"/><Relationship Id="rId9" Type="http://schemas.openxmlformats.org/officeDocument/2006/relationships/image" Target="../media/image16.png"/><Relationship Id="rId5" Type="http://schemas.openxmlformats.org/officeDocument/2006/relationships/image" Target="../media/image23.png"/><Relationship Id="rId6" Type="http://schemas.openxmlformats.org/officeDocument/2006/relationships/image" Target="../media/image9.jpg"/><Relationship Id="rId7" Type="http://schemas.openxmlformats.org/officeDocument/2006/relationships/image" Target="../media/image2.png"/><Relationship Id="rId8"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57" name="Shape 57"/>
        <p:cNvGrpSpPr/>
        <p:nvPr/>
      </p:nvGrpSpPr>
      <p:grpSpPr>
        <a:xfrm>
          <a:off x="0" y="0"/>
          <a:ext cx="0" cy="0"/>
          <a:chOff x="0" y="0"/>
          <a:chExt cx="0" cy="0"/>
        </a:xfrm>
      </p:grpSpPr>
      <p:sp>
        <p:nvSpPr>
          <p:cNvPr id="58" name="Google Shape;58;g354cee9ef4c_1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59" name="Google Shape;59;g354cee9ef4c_1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2" name="Google Shape;62;g354cee9ef4c_1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7" name="Shape 77"/>
        <p:cNvGrpSpPr/>
        <p:nvPr/>
      </p:nvGrpSpPr>
      <p:grpSpPr>
        <a:xfrm>
          <a:off x="0" y="0"/>
          <a:ext cx="0" cy="0"/>
          <a:chOff x="0" y="0"/>
          <a:chExt cx="0" cy="0"/>
        </a:xfrm>
      </p:grpSpPr>
      <p:sp>
        <p:nvSpPr>
          <p:cNvPr id="78" name="Google Shape;78;g35773c2373d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9" name="Google Shape;79;g35773c2373d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2" name="Google Shape;82;g35773c2373d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94" name="Shape 94"/>
        <p:cNvGrpSpPr/>
        <p:nvPr/>
      </p:nvGrpSpPr>
      <p:grpSpPr>
        <a:xfrm>
          <a:off x="0" y="0"/>
          <a:ext cx="0" cy="0"/>
          <a:chOff x="0" y="0"/>
          <a:chExt cx="0" cy="0"/>
        </a:xfrm>
      </p:grpSpPr>
      <p:sp>
        <p:nvSpPr>
          <p:cNvPr id="95" name="Google Shape;95;g35773c2373d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g35773c2373d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4"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76" name="Google Shape;76;g35773c2373d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6" Type="http://schemas.openxmlformats.org/officeDocument/2006/relationships/image" Target="../media/image3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kahoot.com/" TargetMode="External"/><Relationship Id="rId4" Type="http://schemas.openxmlformats.org/officeDocument/2006/relationships/hyperlink" Target="https://www.socrative.com/" TargetMode="External"/><Relationship Id="rId5" Type="http://schemas.openxmlformats.org/officeDocument/2006/relationships/hyperlink" Target="https://www.mentimeter.com/" TargetMode="External"/><Relationship Id="rId6" Type="http://schemas.openxmlformats.org/officeDocument/2006/relationships/hyperlink" Target="https://audit.altii.online/" TargetMode="External"/><Relationship Id="rId7" Type="http://schemas.openxmlformats.org/officeDocument/2006/relationships/image" Target="../media/image3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audit.altii.online" TargetMode="External"/><Relationship Id="rId4" Type="http://schemas.openxmlformats.org/officeDocument/2006/relationships/hyperlink" Target="http://audit.altii.online/s/" TargetMode="External"/><Relationship Id="rId5"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3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ospi.k12.wa.us/sites/default/files/2023-10/marzano_teacher_evaluation_mode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2.png"/><Relationship Id="rId13" Type="http://schemas.openxmlformats.org/officeDocument/2006/relationships/hyperlink" Target="https://tinker-project.eu/elearning/" TargetMode="External"/><Relationship Id="rId12"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14.png"/><Relationship Id="rId15" Type="http://schemas.openxmlformats.org/officeDocument/2006/relationships/hyperlink" Target="https://creativecommons.org/licenses/by-nc-nd/4.0/" TargetMode="External"/><Relationship Id="rId14" Type="http://schemas.openxmlformats.org/officeDocument/2006/relationships/image" Target="../media/image29.png"/><Relationship Id="rId5" Type="http://schemas.openxmlformats.org/officeDocument/2006/relationships/image" Target="../media/image9.jpg"/><Relationship Id="rId6" Type="http://schemas.openxmlformats.org/officeDocument/2006/relationships/image" Target="../media/image2.png"/><Relationship Id="rId7" Type="http://schemas.openxmlformats.org/officeDocument/2006/relationships/image" Target="../media/image5.png"/><Relationship Id="rId8"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s://workspace.google.com/products/forms/"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 Id="rId5" Type="http://schemas.openxmlformats.org/officeDocument/2006/relationships/hyperlink" Target="https://moodle.org/" TargetMode="External"/><Relationship Id="rId6" Type="http://schemas.openxmlformats.org/officeDocument/2006/relationships/hyperlink" Target="https://kahoot.com/" TargetMode="External"/><Relationship Id="rId7" Type="http://schemas.openxmlformats.org/officeDocument/2006/relationships/hyperlink" Target="https://www.mentimeter.com/" TargetMode="External"/><Relationship Id="rId8" Type="http://schemas.openxmlformats.org/officeDocument/2006/relationships/hyperlink" Target="https://audit.altii.onlin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a:t>
            </a:r>
            <a:endParaRPr/>
          </a:p>
          <a:p>
            <a:pPr indent="0" lvl="0" marL="0" rtl="0" algn="l">
              <a:lnSpc>
                <a:spcPct val="90000"/>
              </a:lnSpc>
              <a:spcBef>
                <a:spcPts val="0"/>
              </a:spcBef>
              <a:spcAft>
                <a:spcPts val="0"/>
              </a:spcAft>
              <a:buClr>
                <a:schemeClr val="dk1"/>
              </a:buClr>
              <a:buSzPct val="69444"/>
              <a:buFont typeface="Calibri"/>
              <a:buNone/>
            </a:pPr>
            <a:r>
              <a:rPr lang="en-US"/>
              <a:t>αυθεντική και συμπεριληπτική ως προς το</a:t>
            </a:r>
            <a:endParaRPr/>
          </a:p>
          <a:p>
            <a:pPr indent="0" lvl="0" marL="0" rtl="0" algn="l">
              <a:lnSpc>
                <a:spcPct val="90000"/>
              </a:lnSpc>
              <a:spcBef>
                <a:spcPts val="0"/>
              </a:spcBef>
              <a:spcAft>
                <a:spcPts val="0"/>
              </a:spcAft>
              <a:buClr>
                <a:schemeClr val="dk1"/>
              </a:buClr>
              <a:buSzPct val="69444"/>
              <a:buFont typeface="Calibri"/>
              <a:buNone/>
            </a:pPr>
            <a:r>
              <a:rPr lang="en-US"/>
              <a:t>φύλο εκπαίδευση στην πληροφορική</a:t>
            </a:r>
            <a:endParaRPr/>
          </a:p>
        </p:txBody>
      </p:sp>
      <p:sp>
        <p:nvSpPr>
          <p:cNvPr id="102" name="Google Shape;10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spcBef>
                <a:spcPts val="1000"/>
              </a:spcBef>
              <a:spcAft>
                <a:spcPts val="0"/>
              </a:spcAft>
              <a:buClr>
                <a:schemeClr val="dk1"/>
              </a:buClr>
              <a:buSzPts val="1600"/>
              <a:buNone/>
            </a:pPr>
            <a:r>
              <a:rPr lang="en-US"/>
              <a:t>Επιμορφωτικό σεμινάριο TINKER για τη δευτεροβάθμια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5dc87e41b_0_1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Οι συνάδελφοι/συναδέλφισσες εκπαιδευτικοί μπορούν να παρατηρήσουν μια τάξη χρησιμοποιώντας μια δομημένη ρουμπρίκα/έλεγχο.</a:t>
            </a:r>
            <a:endParaRPr/>
          </a:p>
          <a:p>
            <a:pPr indent="-342900" lvl="0" marL="571500" rtl="0" algn="l">
              <a:lnSpc>
                <a:spcPct val="90000"/>
              </a:lnSpc>
              <a:spcBef>
                <a:spcPts val="1000"/>
              </a:spcBef>
              <a:spcAft>
                <a:spcPts val="0"/>
              </a:spcAft>
              <a:buClr>
                <a:srgbClr val="000000"/>
              </a:buClr>
              <a:buSzPts val="2200"/>
              <a:buChar char="•"/>
            </a:pPr>
            <a:r>
              <a:rPr lang="en-US"/>
              <a:t>Εναλλακτική λύση: </a:t>
            </a:r>
            <a:r>
              <a:rPr b="1" lang="en-US"/>
              <a:t>τυποποιημένα πρωτόκολλα παρατήρησης της τάξης</a:t>
            </a:r>
            <a:endParaRPr b="1"/>
          </a:p>
          <a:p>
            <a:pPr indent="-368300" lvl="1" marL="914400" rtl="0" algn="l">
              <a:lnSpc>
                <a:spcPct val="90000"/>
              </a:lnSpc>
              <a:spcBef>
                <a:spcPts val="500"/>
              </a:spcBef>
              <a:spcAft>
                <a:spcPts val="0"/>
              </a:spcAft>
              <a:buSzPts val="1800"/>
              <a:buChar char="•"/>
            </a:pPr>
            <a:r>
              <a:rPr lang="en-US" sz="1800"/>
              <a:t>Οι παρατηρητές παρακολουθούν και αξιολογούν το μάθημα ενός εκπαιδευτικού (ζωντανά ή σε μαγνητοσκοπημένο αρχείο)</a:t>
            </a:r>
            <a:endParaRPr sz="1800"/>
          </a:p>
          <a:p>
            <a:pPr indent="-368300" lvl="1" marL="914400" rtl="0" algn="l">
              <a:lnSpc>
                <a:spcPct val="90000"/>
              </a:lnSpc>
              <a:spcBef>
                <a:spcPts val="500"/>
              </a:spcBef>
              <a:spcAft>
                <a:spcPts val="0"/>
              </a:spcAft>
              <a:buSzPts val="1800"/>
              <a:buChar char="•"/>
            </a:pPr>
            <a:r>
              <a:rPr lang="en-US" sz="1800"/>
              <a:t>Τα αποτελέσματα χρησιμοποιούνται για την παροχή δομημένης ανατροφοδότησης</a:t>
            </a:r>
            <a:br>
              <a:rPr lang="en-US" sz="1800"/>
            </a:br>
            <a:endParaRPr sz="1800"/>
          </a:p>
          <a:p>
            <a:pPr indent="-368300" lvl="1" marL="914400" rtl="0" algn="l">
              <a:lnSpc>
                <a:spcPct val="90000"/>
              </a:lnSpc>
              <a:spcBef>
                <a:spcPts val="500"/>
              </a:spcBef>
              <a:spcAft>
                <a:spcPts val="0"/>
              </a:spcAft>
              <a:buSzPts val="1800"/>
              <a:buChar char="•"/>
            </a:pPr>
            <a:r>
              <a:rPr lang="en-US" u="sng">
                <a:solidFill>
                  <a:schemeClr val="hlink"/>
                </a:solidFill>
                <a:hlinkClick r:id="rId3"/>
              </a:rPr>
              <a:t>Πλαίσιο Danielson</a:t>
            </a:r>
            <a:endParaRPr/>
          </a:p>
          <a:p>
            <a:pPr indent="-368300" lvl="2" marL="1371600" rtl="0" algn="l">
              <a:lnSpc>
                <a:spcPct val="90000"/>
              </a:lnSpc>
              <a:spcBef>
                <a:spcPts val="500"/>
              </a:spcBef>
              <a:spcAft>
                <a:spcPts val="0"/>
              </a:spcAft>
              <a:buSzPts val="1440"/>
              <a:buChar char="•"/>
            </a:pPr>
            <a:r>
              <a:rPr lang="en-US"/>
              <a:t>Τέσσερις τομείς: Ο καθένας περιλαμβάνει συγκεκριμένα στοιχεία και επίπεδα απόδοσης (μη ικανοποιητικό, βασικό, ικανό, διακεκριμένο).</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4"/>
              </a:rPr>
              <a:t>CLASS (Σύστημα βαθμολόγησης αξιολόγησης στην τάξη)</a:t>
            </a:r>
            <a:endParaRPr/>
          </a:p>
          <a:p>
            <a:pPr indent="-368300" lvl="2" marL="1371600" rtl="0" algn="l">
              <a:lnSpc>
                <a:spcPct val="90000"/>
              </a:lnSpc>
              <a:spcBef>
                <a:spcPts val="500"/>
              </a:spcBef>
              <a:spcAft>
                <a:spcPts val="0"/>
              </a:spcAft>
              <a:buSzPts val="1440"/>
              <a:buChar char="•"/>
            </a:pPr>
            <a:r>
              <a:rPr lang="en-US"/>
              <a:t>Τρεις βασικοί τομείς, καθένας με λεπτομερή κριτήρια:</a:t>
            </a:r>
            <a:br>
              <a:rPr lang="en-US"/>
            </a:br>
            <a:r>
              <a:rPr lang="en-US"/>
              <a:t>συναισθηματική υποστήριξη, οργάνωση της τάξης, διδακτική υποστήριξη</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5"/>
              </a:rPr>
              <a:t>Μοντέλο αξιολόγησης εκπαιδευτικών Marzano</a:t>
            </a:r>
            <a:endParaRPr/>
          </a:p>
          <a:p>
            <a:pPr indent="-368300" lvl="2" marL="1371600" rtl="0" algn="l">
              <a:lnSpc>
                <a:spcPct val="90000"/>
              </a:lnSpc>
              <a:spcBef>
                <a:spcPts val="500"/>
              </a:spcBef>
              <a:spcAft>
                <a:spcPts val="0"/>
              </a:spcAft>
              <a:buSzPts val="1440"/>
              <a:buChar char="•"/>
            </a:pPr>
            <a:r>
              <a:rPr lang="en-US"/>
              <a:t>Λεπτομερής ρουμπρίκα που βασίζεται σε τέσσερις τομείς:</a:t>
            </a:r>
            <a:br>
              <a:rPr lang="en-US"/>
            </a:br>
            <a:r>
              <a:rPr lang="en-US"/>
              <a:t>στρατηγικές και συμπεριφορές στην τάξη, σχεδιασμός και προετοιμασία,</a:t>
            </a:r>
            <a:br>
              <a:rPr lang="en-US"/>
            </a:br>
            <a:r>
              <a:rPr lang="en-US"/>
              <a:t>αναστοχασμός της διδασκαλίας, συλλογικότητα και επαγγελματισμός</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66" name="Google Shape;166;g345dc87e41b_0_1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Πρωτόκολλα παρατήρησης στην τάξη</a:t>
            </a:r>
            <a:endParaRPr/>
          </a:p>
        </p:txBody>
      </p:sp>
      <p:pic>
        <p:nvPicPr>
          <p:cNvPr id="167" name="Google Shape;167;g345dc87e41b_0_17" title="15680.jpg"/>
          <p:cNvPicPr preferRelativeResize="0"/>
          <p:nvPr/>
        </p:nvPicPr>
        <p:blipFill rotWithShape="1">
          <a:blip r:embed="rId6">
            <a:alphaModFix/>
          </a:blip>
          <a:srcRect b="0" l="0" r="0" t="0"/>
          <a:stretch/>
        </p:blipFill>
        <p:spPr>
          <a:xfrm>
            <a:off x="9837500" y="4354850"/>
            <a:ext cx="2204974" cy="2204974"/>
          </a:xfrm>
          <a:prstGeom prst="rect">
            <a:avLst/>
          </a:prstGeom>
          <a:noFill/>
          <a:ln>
            <a:noFill/>
          </a:ln>
        </p:spPr>
      </p:pic>
      <p:sp>
        <p:nvSpPr>
          <p:cNvPr id="168" name="Google Shape;168;g345dc87e41b_0_17"/>
          <p:cNvSpPr txBox="1"/>
          <p:nvPr/>
        </p:nvSpPr>
        <p:spPr>
          <a:xfrm>
            <a:off x="10051866"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5dc87e41b_0_39"/>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Μετρήσιμες πληροφορίες σχετικά με το πόσο καλά οι μαθητές/μαθήτριες</a:t>
            </a:r>
            <a:endParaRPr/>
          </a:p>
          <a:p>
            <a:pPr indent="-342900" lvl="1" marL="914400" rtl="0" algn="l">
              <a:lnSpc>
                <a:spcPct val="90000"/>
              </a:lnSpc>
              <a:spcBef>
                <a:spcPts val="0"/>
              </a:spcBef>
              <a:spcAft>
                <a:spcPts val="0"/>
              </a:spcAft>
              <a:buSzPts val="1800"/>
              <a:buChar char="•"/>
            </a:pPr>
            <a:r>
              <a:rPr b="1" lang="en-US"/>
              <a:t>μαθαίνουν</a:t>
            </a:r>
            <a:endParaRPr b="1"/>
          </a:p>
          <a:p>
            <a:pPr indent="-342900" lvl="1" marL="914400" rtl="0" algn="l">
              <a:lnSpc>
                <a:spcPct val="90000"/>
              </a:lnSpc>
              <a:spcBef>
                <a:spcPts val="0"/>
              </a:spcBef>
              <a:spcAft>
                <a:spcPts val="0"/>
              </a:spcAft>
              <a:buSzPts val="1800"/>
              <a:buChar char="•"/>
            </a:pPr>
            <a:r>
              <a:rPr b="1" lang="en-US"/>
              <a:t>προοδεύουν</a:t>
            </a:r>
            <a:r>
              <a:rPr lang="en-US"/>
              <a:t>, και</a:t>
            </a:r>
            <a:endParaRPr/>
          </a:p>
          <a:p>
            <a:pPr indent="-342900" lvl="1" marL="914400" rtl="0" algn="l">
              <a:lnSpc>
                <a:spcPct val="90000"/>
              </a:lnSpc>
              <a:spcBef>
                <a:spcPts val="0"/>
              </a:spcBef>
              <a:spcAft>
                <a:spcPts val="0"/>
              </a:spcAft>
              <a:buSzPts val="1800"/>
              <a:buChar char="•"/>
            </a:pPr>
            <a:r>
              <a:rPr b="1" lang="en-US"/>
              <a:t>ανταποκρίνονται στους εκπαιδευτικούς στόχους/τα μαθησιακά αποτελέσματα</a:t>
            </a:r>
            <a:br>
              <a:rPr b="1" lang="en-US"/>
            </a:br>
            <a:endParaRPr b="1"/>
          </a:p>
          <a:p>
            <a:pPr indent="-342900" lvl="0" marL="571500" rtl="0" algn="l">
              <a:lnSpc>
                <a:spcPct val="90000"/>
              </a:lnSpc>
              <a:spcBef>
                <a:spcPts val="1000"/>
              </a:spcBef>
              <a:spcAft>
                <a:spcPts val="0"/>
              </a:spcAft>
              <a:buClr>
                <a:srgbClr val="000000"/>
              </a:buClr>
              <a:buSzPts val="2200"/>
              <a:buChar char="•"/>
            </a:pPr>
            <a:r>
              <a:rPr lang="en-US"/>
              <a:t>Αυτά μπορεί να περιλαμβάνουν:</a:t>
            </a:r>
            <a:endParaRPr/>
          </a:p>
          <a:p>
            <a:pPr indent="-368300" lvl="1" marL="914400" rtl="0" algn="l">
              <a:lnSpc>
                <a:spcPct val="90000"/>
              </a:lnSpc>
              <a:spcBef>
                <a:spcPts val="500"/>
              </a:spcBef>
              <a:spcAft>
                <a:spcPts val="0"/>
              </a:spcAft>
              <a:buClr>
                <a:srgbClr val="000000"/>
              </a:buClr>
              <a:buSzPts val="1800"/>
              <a:buChar char="•"/>
            </a:pPr>
            <a:r>
              <a:rPr b="1" lang="en-US"/>
              <a:t>αποτελέσματα αξιολόγησης</a:t>
            </a:r>
            <a:endParaRPr b="1"/>
          </a:p>
          <a:p>
            <a:pPr indent="-368300" lvl="2" marL="1371600" rtl="0" algn="l">
              <a:lnSpc>
                <a:spcPct val="90000"/>
              </a:lnSpc>
              <a:spcBef>
                <a:spcPts val="500"/>
              </a:spcBef>
              <a:spcAft>
                <a:spcPts val="0"/>
              </a:spcAft>
              <a:buClr>
                <a:srgbClr val="000000"/>
              </a:buClr>
              <a:buSzPts val="1440"/>
              <a:buChar char="•"/>
            </a:pPr>
            <a:r>
              <a:rPr lang="en-US"/>
              <a:t>διαμορφωτικές αξιολογήσεις (κουίζ, εργασίες στην τάξη)</a:t>
            </a:r>
            <a:endParaRPr/>
          </a:p>
          <a:p>
            <a:pPr indent="-368300" lvl="2" marL="1371600" rtl="0" algn="l">
              <a:lnSpc>
                <a:spcPct val="90000"/>
              </a:lnSpc>
              <a:spcBef>
                <a:spcPts val="500"/>
              </a:spcBef>
              <a:spcAft>
                <a:spcPts val="0"/>
              </a:spcAft>
              <a:buClr>
                <a:srgbClr val="000000"/>
              </a:buClr>
              <a:buSzPts val="1440"/>
              <a:buChar char="•"/>
            </a:pPr>
            <a:r>
              <a:rPr lang="en-US"/>
              <a:t>αθροιστικές αξιολογήσεις (τεστ ενότητας, τελικές εξετάσεις)</a:t>
            </a:r>
            <a:endParaRPr/>
          </a:p>
          <a:p>
            <a:pPr indent="-368300" lvl="1" marL="914400" rtl="0" algn="l">
              <a:lnSpc>
                <a:spcPct val="90000"/>
              </a:lnSpc>
              <a:spcBef>
                <a:spcPts val="500"/>
              </a:spcBef>
              <a:spcAft>
                <a:spcPts val="0"/>
              </a:spcAft>
              <a:buClr>
                <a:srgbClr val="000000"/>
              </a:buClr>
              <a:buSzPts val="1800"/>
              <a:buChar char="•"/>
            </a:pPr>
            <a:r>
              <a:rPr b="1" lang="en-US"/>
              <a:t>μετρήσεις συμπεριφοράς και συμμετοχής</a:t>
            </a:r>
            <a:br>
              <a:rPr b="1" lang="en-US"/>
            </a:br>
            <a:r>
              <a:rPr lang="en-US"/>
              <a:t>για παράδειγμα, σε ένα σύστημα διαχείρισης μάθησης όπως το Moodle</a:t>
            </a:r>
            <a:endParaRPr/>
          </a:p>
          <a:p>
            <a:pPr indent="-368300" lvl="2" marL="1371600" rtl="0" algn="l">
              <a:lnSpc>
                <a:spcPct val="90000"/>
              </a:lnSpc>
              <a:spcBef>
                <a:spcPts val="500"/>
              </a:spcBef>
              <a:spcAft>
                <a:spcPts val="0"/>
              </a:spcAft>
              <a:buClr>
                <a:srgbClr val="000000"/>
              </a:buClr>
              <a:buSzPts val="1440"/>
              <a:buChar char="•"/>
            </a:pPr>
            <a:r>
              <a:rPr lang="en-US"/>
              <a:t>ποσοστά συμμετοχής</a:t>
            </a:r>
            <a:endParaRPr/>
          </a:p>
          <a:p>
            <a:pPr indent="-368300" lvl="2" marL="1371600" rtl="0" algn="l">
              <a:lnSpc>
                <a:spcPct val="90000"/>
              </a:lnSpc>
              <a:spcBef>
                <a:spcPts val="500"/>
              </a:spcBef>
              <a:spcAft>
                <a:spcPts val="0"/>
              </a:spcAft>
              <a:buClr>
                <a:srgbClr val="000000"/>
              </a:buClr>
              <a:buSzPts val="1440"/>
              <a:buChar char="•"/>
            </a:pPr>
            <a:r>
              <a:rPr lang="en-US"/>
              <a:t>συμμετοχή</a:t>
            </a:r>
            <a:endParaRPr/>
          </a:p>
          <a:p>
            <a:pPr indent="-368300" lvl="2" marL="1371600" rtl="0" algn="l">
              <a:lnSpc>
                <a:spcPct val="90000"/>
              </a:lnSpc>
              <a:spcBef>
                <a:spcPts val="500"/>
              </a:spcBef>
              <a:spcAft>
                <a:spcPts val="0"/>
              </a:spcAft>
              <a:buClr>
                <a:srgbClr val="000000"/>
              </a:buClr>
              <a:buSzPts val="1440"/>
              <a:buChar char="•"/>
            </a:pPr>
            <a:r>
              <a:rPr lang="en-US"/>
              <a:t>ολοκλήρωση εργασιών</a:t>
            </a:r>
            <a:endParaRPr/>
          </a:p>
          <a:p>
            <a:pPr indent="-368300" lvl="2" marL="1371600" rtl="0" algn="l">
              <a:lnSpc>
                <a:spcPct val="90000"/>
              </a:lnSpc>
              <a:spcBef>
                <a:spcPts val="500"/>
              </a:spcBef>
              <a:spcAft>
                <a:spcPts val="0"/>
              </a:spcAft>
              <a:buClr>
                <a:srgbClr val="000000"/>
              </a:buClr>
              <a:buSzPts val="1440"/>
              <a:buChar char="•"/>
            </a:pPr>
            <a:r>
              <a:rPr lang="en-US"/>
              <a:t>χρόνος απασχόλησης σε ψηφιακές πλατφόρμες</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75" name="Google Shape;175;g345dc87e41b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Δεδομένα επιδόσεων μαθητών/μαθητριών</a:t>
            </a:r>
            <a:endParaRPr/>
          </a:p>
        </p:txBody>
      </p:sp>
      <p:pic>
        <p:nvPicPr>
          <p:cNvPr descr="Moodle LMS Review | PCMag" id="176" name="Google Shape;176;g345dc87e41b_0_39"/>
          <p:cNvPicPr preferRelativeResize="0"/>
          <p:nvPr/>
        </p:nvPicPr>
        <p:blipFill rotWithShape="1">
          <a:blip r:embed="rId3">
            <a:alphaModFix/>
          </a:blip>
          <a:srcRect b="0" l="0" r="0" t="0"/>
          <a:stretch/>
        </p:blipFill>
        <p:spPr>
          <a:xfrm>
            <a:off x="7659475" y="4286250"/>
            <a:ext cx="3958351" cy="222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47a9509dc2_0_6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Απλός και εύκολος τρόπος απόκτησης δεδομένων απόδοσης/γνώμης των μαθητών/μαθητριών</a:t>
            </a:r>
            <a:endParaRPr/>
          </a:p>
          <a:p>
            <a:pPr indent="-342900" lvl="0" marL="571500" rtl="0" algn="l">
              <a:lnSpc>
                <a:spcPct val="90000"/>
              </a:lnSpc>
              <a:spcBef>
                <a:spcPts val="1000"/>
              </a:spcBef>
              <a:spcAft>
                <a:spcPts val="0"/>
              </a:spcAft>
              <a:buClr>
                <a:srgbClr val="000000"/>
              </a:buClr>
              <a:buSzPts val="2200"/>
              <a:buChar char="•"/>
            </a:pPr>
            <a:r>
              <a:rPr lang="en-US"/>
              <a:t>Επιτρέψτε στους/στις μαθητές/μαθήτριες να </a:t>
            </a:r>
            <a:r>
              <a:rPr b="1" lang="en-US"/>
              <a:t>απαντούν σε ερωτήσεις ή υποδείξεις σε πραγματικό χρόνο</a:t>
            </a:r>
            <a:endParaRPr b="1"/>
          </a:p>
          <a:p>
            <a:pPr indent="-368300" lvl="1" marL="914400" rtl="0" algn="l">
              <a:lnSpc>
                <a:spcPct val="90000"/>
              </a:lnSpc>
              <a:spcBef>
                <a:spcPts val="500"/>
              </a:spcBef>
              <a:spcAft>
                <a:spcPts val="0"/>
              </a:spcAft>
              <a:buClr>
                <a:srgbClr val="000000"/>
              </a:buClr>
              <a:buSzPts val="1800"/>
              <a:buChar char="•"/>
            </a:pPr>
            <a:r>
              <a:rPr lang="en-US"/>
              <a:t>χρησιμοποιώντας συσκευές όπως smartphones, tablets ή υπολογιστές</a:t>
            </a:r>
            <a:endParaRPr/>
          </a:p>
          <a:p>
            <a:pPr indent="-342900" lvl="0" marL="571500" rtl="0" algn="l">
              <a:lnSpc>
                <a:spcPct val="90000"/>
              </a:lnSpc>
              <a:spcBef>
                <a:spcPts val="1000"/>
              </a:spcBef>
              <a:spcAft>
                <a:spcPts val="0"/>
              </a:spcAft>
              <a:buSzPts val="2200"/>
              <a:buChar char="•"/>
            </a:pPr>
            <a:r>
              <a:rPr lang="en-US">
                <a:solidFill>
                  <a:srgbClr val="000000"/>
                </a:solidFill>
              </a:rPr>
              <a:t>Δημοφιλή:</a:t>
            </a:r>
            <a:endParaRPr>
              <a:solidFill>
                <a:srgbClr val="000000"/>
              </a:solidFill>
            </a:endParaRPr>
          </a:p>
          <a:p>
            <a:pPr indent="-368300" lvl="1" marL="914400" rtl="0" algn="l">
              <a:lnSpc>
                <a:spcPct val="90000"/>
              </a:lnSpc>
              <a:spcBef>
                <a:spcPts val="500"/>
              </a:spcBef>
              <a:spcAft>
                <a:spcPts val="0"/>
              </a:spcAft>
              <a:buSzPts val="1800"/>
              <a:buChar char="•"/>
            </a:pPr>
            <a:r>
              <a:rPr lang="en-US">
                <a:solidFill>
                  <a:srgbClr val="000000"/>
                </a:solidFill>
              </a:rPr>
              <a:t>προετοιμάστε ερωτήσεις εκ των προτέρων: </a:t>
            </a:r>
            <a:r>
              <a:rPr lang="en-US" u="sng">
                <a:solidFill>
                  <a:schemeClr val="accent1"/>
                </a:solidFill>
                <a:hlinkClick r:id="rId3">
                  <a:extLst>
                    <a:ext uri="{A12FA001-AC4F-418D-AE19-62706E023703}">
                      <ahyp:hlinkCl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val="tx"/>
                    </a:ext>
                  </a:extLst>
                </a:hlinkClick>
              </a:rPr>
              <a:t>Mentimeter</a:t>
            </a:r>
            <a:endParaRPr/>
          </a:p>
          <a:p>
            <a:pPr indent="-368300" lvl="1" marL="914400" rtl="0" algn="l">
              <a:lnSpc>
                <a:spcPct val="90000"/>
              </a:lnSpc>
              <a:spcBef>
                <a:spcPts val="500"/>
              </a:spcBef>
              <a:spcAft>
                <a:spcPts val="0"/>
              </a:spcAft>
              <a:buSzPts val="1800"/>
              <a:buChar char="•"/>
            </a:pPr>
            <a:r>
              <a:rPr i="1" lang="en-US">
                <a:solidFill>
                  <a:srgbClr val="000000"/>
                </a:solidFill>
              </a:rPr>
              <a:t>ad hoc </a:t>
            </a:r>
            <a:r>
              <a:rPr lang="en-US">
                <a:solidFill>
                  <a:srgbClr val="000000"/>
                </a:solidFill>
              </a:rPr>
              <a:t>ερωτήσεις ή ερωτήσεις στην παρουσίαση των διαφανειών σας: </a:t>
            </a:r>
            <a:r>
              <a:rPr lang="en-US" u="sng">
                <a:solidFill>
                  <a:schemeClr val="accent1"/>
                </a:solidFill>
                <a:hlinkClick r:id="rId6">
                  <a:extLst>
                    <a:ext uri="{A12FA001-AC4F-418D-AE19-62706E023703}">
                      <ahyp:hlinkClr val="tx"/>
                    </a:ext>
                  </a:extLst>
                </a:hlinkClick>
              </a:rPr>
              <a:t>AudIT</a:t>
            </a:r>
            <a:endParaRPr b="1"/>
          </a:p>
          <a:p>
            <a:pPr indent="-342900" lvl="0" marL="571500" rtl="0" algn="l">
              <a:lnSpc>
                <a:spcPct val="90000"/>
              </a:lnSpc>
              <a:spcBef>
                <a:spcPts val="1000"/>
              </a:spcBef>
              <a:spcAft>
                <a:spcPts val="0"/>
              </a:spcAft>
              <a:buSzPts val="2200"/>
              <a:buChar char="•"/>
            </a:pPr>
            <a:r>
              <a:rPr lang="en-US"/>
              <a:t>Προάγει:</a:t>
            </a:r>
            <a:endParaRPr/>
          </a:p>
          <a:p>
            <a:pPr indent="-368300" lvl="1" marL="914400" rtl="0" algn="l">
              <a:lnSpc>
                <a:spcPct val="90000"/>
              </a:lnSpc>
              <a:spcBef>
                <a:spcPts val="500"/>
              </a:spcBef>
              <a:spcAft>
                <a:spcPts val="0"/>
              </a:spcAft>
              <a:buSzPts val="1800"/>
              <a:buChar char="•"/>
            </a:pPr>
            <a:r>
              <a:rPr b="1" lang="en-US"/>
              <a:t>Άμεση ανατροφοδότηση </a:t>
            </a:r>
            <a:r>
              <a:rPr lang="en-US"/>
              <a:t>σχετικά με την </a:t>
            </a:r>
            <a:r>
              <a:rPr b="1" lang="en-US"/>
              <a:t>κατανόηση </a:t>
            </a:r>
            <a:r>
              <a:rPr lang="en-US"/>
              <a:t>και τις </a:t>
            </a:r>
            <a:r>
              <a:rPr b="1" lang="en-US"/>
              <a:t>απόψεις </a:t>
            </a:r>
            <a:r>
              <a:rPr lang="en-US"/>
              <a:t>των μαθητών/μαθητριών</a:t>
            </a:r>
            <a:endParaRPr b="1"/>
          </a:p>
          <a:p>
            <a:pPr indent="-368300" lvl="1" marL="914400" rtl="0" algn="l">
              <a:lnSpc>
                <a:spcPct val="90000"/>
              </a:lnSpc>
              <a:spcBef>
                <a:spcPts val="500"/>
              </a:spcBef>
              <a:spcAft>
                <a:spcPts val="0"/>
              </a:spcAft>
              <a:buSzPts val="1800"/>
              <a:buChar char="•"/>
            </a:pPr>
            <a:r>
              <a:rPr lang="en-US"/>
              <a:t>Αύξηση </a:t>
            </a:r>
            <a:r>
              <a:rPr b="1" lang="en-US"/>
              <a:t>της συμμετοχής </a:t>
            </a:r>
            <a:r>
              <a:rPr lang="en-US"/>
              <a:t>των μαθητών/μαθητριών</a:t>
            </a:r>
            <a:endParaRPr b="1"/>
          </a:p>
          <a:p>
            <a:pPr indent="-368300" lvl="1" marL="914400" rtl="0" algn="l">
              <a:lnSpc>
                <a:spcPct val="90000"/>
              </a:lnSpc>
              <a:spcBef>
                <a:spcPts val="500"/>
              </a:spcBef>
              <a:spcAft>
                <a:spcPts val="0"/>
              </a:spcAft>
              <a:buSzPts val="1800"/>
              <a:buChar char="•"/>
            </a:pPr>
            <a:r>
              <a:rPr lang="en-US"/>
              <a:t>Ενθάρρυνση του </a:t>
            </a:r>
            <a:r>
              <a:rPr b="1" lang="en-US"/>
              <a:t>αναστοχασμού </a:t>
            </a:r>
            <a:r>
              <a:rPr lang="en-US"/>
              <a:t>και της </a:t>
            </a:r>
            <a:r>
              <a:rPr b="1" lang="en-US"/>
              <a:t>μεταγνώσης</a:t>
            </a:r>
            <a:endParaRPr b="1"/>
          </a:p>
          <a:p>
            <a:pPr indent="-368300" lvl="1" marL="914400" rtl="0" algn="l">
              <a:lnSpc>
                <a:spcPct val="90000"/>
              </a:lnSpc>
              <a:spcBef>
                <a:spcPts val="500"/>
              </a:spcBef>
              <a:spcAft>
                <a:spcPts val="0"/>
              </a:spcAft>
              <a:buSzPts val="1800"/>
              <a:buChar char="•"/>
            </a:pPr>
            <a:r>
              <a:rPr lang="en-US"/>
              <a:t>Αύξηση </a:t>
            </a:r>
            <a:r>
              <a:rPr b="1" lang="en-US"/>
              <a:t>διαδραστικότητας </a:t>
            </a:r>
            <a:r>
              <a:rPr lang="en-US"/>
              <a:t>στα μαθήματα</a:t>
            </a:r>
            <a:endParaRPr/>
          </a:p>
        </p:txBody>
      </p:sp>
      <p:sp>
        <p:nvSpPr>
          <p:cNvPr id="183" name="Google Shape;183;g347a9509dc2_0_6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Συστήματα ανταπόκρισης του κοινού</a:t>
            </a:r>
            <a:endParaRPr/>
          </a:p>
        </p:txBody>
      </p:sp>
      <p:pic>
        <p:nvPicPr>
          <p:cNvPr id="184" name="Google Shape;184;g347a9509dc2_0_61"/>
          <p:cNvPicPr preferRelativeResize="0"/>
          <p:nvPr/>
        </p:nvPicPr>
        <p:blipFill rotWithShape="1">
          <a:blip r:embed="rId7">
            <a:alphaModFix/>
          </a:blip>
          <a:srcRect b="0" l="0" r="0" t="0"/>
          <a:stretch/>
        </p:blipFill>
        <p:spPr>
          <a:xfrm>
            <a:off x="9037600" y="4201900"/>
            <a:ext cx="2247900" cy="2247900"/>
          </a:xfrm>
          <a:prstGeom prst="flowChartAlternateProcess">
            <a:avLst/>
          </a:prstGeom>
          <a:noFill/>
          <a:ln>
            <a:noFill/>
          </a:ln>
        </p:spPr>
      </p:pic>
      <p:sp>
        <p:nvSpPr>
          <p:cNvPr id="185" name="Google Shape;185;g347a9509dc2_0_61"/>
          <p:cNvSpPr txBox="1"/>
          <p:nvPr/>
        </p:nvSpPr>
        <p:spPr>
          <a:xfrm>
            <a:off x="9116903" y="64497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7a9509dc2_0_9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solidFill>
                  <a:srgbClr val="000000"/>
                </a:solidFill>
              </a:rPr>
              <a:t>Επιλέξτε </a:t>
            </a:r>
            <a:r>
              <a:rPr i="1" lang="en-US">
                <a:solidFill>
                  <a:srgbClr val="000000"/>
                </a:solidFill>
              </a:rPr>
              <a:t>Teacher </a:t>
            </a:r>
            <a:r>
              <a:rPr lang="en-US">
                <a:solidFill>
                  <a:srgbClr val="000000"/>
                </a:solidFill>
              </a:rPr>
              <a:t>και ανοίξτε μια </a:t>
            </a:r>
            <a:r>
              <a:rPr i="1" lang="en-US">
                <a:solidFill>
                  <a:srgbClr val="000000"/>
                </a:solidFill>
              </a:rPr>
              <a:t>νέα αίθουσα </a:t>
            </a:r>
            <a:r>
              <a:rPr lang="en-US">
                <a:solidFill>
                  <a:srgbClr val="000000"/>
                </a:solidFill>
              </a:rPr>
              <a:t>στο </a:t>
            </a:r>
            <a:r>
              <a:rPr lang="en-US" u="sng">
                <a:solidFill>
                  <a:schemeClr val="hlink"/>
                </a:solidFill>
                <a:hlinkClick r:id="rId3"/>
              </a:rPr>
              <a:t>http://audit.altii.online</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Προσκαλέστε το κοινό σας μοιραζόμενοι το αναγνωριστικό της αίθουσας ή τον κωδικό QR (</a:t>
            </a:r>
            <a:r>
              <a:rPr lang="en-US" u="sng">
                <a:solidFill>
                  <a:schemeClr val="hlink"/>
                </a:solidFill>
                <a:hlinkClick r:id="rId4"/>
              </a:rPr>
              <a:t>http://audit.altii.online/s/</a:t>
            </a:r>
            <a:r>
              <a:rPr lang="en-US">
                <a:solidFill>
                  <a:srgbClr val="000000"/>
                </a:solidFill>
              </a:rPr>
              <a:t>)</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Κάντε μια ερώτηση</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στη διαφάνεια της παρουσίασης σας</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λεκτικά</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στον μαυροπίνακα</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Διαμόρφωση ρυθμίσεων ερώτησης στη διεπαφή</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Προσκαλέστε το κοινό σας να ψηφίσει</a:t>
            </a:r>
            <a:endParaRPr b="1" i="1">
              <a:solidFill>
                <a:srgbClr val="000000"/>
              </a:solidFill>
            </a:endParaRPr>
          </a:p>
          <a:p>
            <a:pPr indent="-342900" lvl="0" marL="571500" rtl="0" algn="l">
              <a:lnSpc>
                <a:spcPct val="90000"/>
              </a:lnSpc>
              <a:spcBef>
                <a:spcPts val="1000"/>
              </a:spcBef>
              <a:spcAft>
                <a:spcPts val="0"/>
              </a:spcAft>
              <a:buSzPts val="2200"/>
              <a:buChar char="•"/>
            </a:pPr>
            <a:r>
              <a:rPr lang="en-US"/>
              <a:t>Εμφάνιση απαντήσεων και αντίδραση βάσει αυτών</a:t>
            </a:r>
            <a:endParaRPr/>
          </a:p>
          <a:p>
            <a:pPr indent="-368300" lvl="1" marL="914400" rtl="0" algn="l">
              <a:lnSpc>
                <a:spcPct val="90000"/>
              </a:lnSpc>
              <a:spcBef>
                <a:spcPts val="500"/>
              </a:spcBef>
              <a:spcAft>
                <a:spcPts val="0"/>
              </a:spcAft>
              <a:buSzPts val="1800"/>
              <a:buChar char="•"/>
            </a:pPr>
            <a:r>
              <a:rPr lang="en-US"/>
              <a:t>να απαντήσει στις ερωτήσεις των μαθητών/μαθητριών</a:t>
            </a:r>
            <a:endParaRPr/>
          </a:p>
          <a:p>
            <a:pPr indent="-368300" lvl="1" marL="914400" rtl="0" algn="l">
              <a:lnSpc>
                <a:spcPct val="90000"/>
              </a:lnSpc>
              <a:spcBef>
                <a:spcPts val="500"/>
              </a:spcBef>
              <a:spcAft>
                <a:spcPts val="0"/>
              </a:spcAft>
              <a:buSzPts val="1800"/>
              <a:buChar char="•"/>
            </a:pPr>
            <a:r>
              <a:rPr lang="en-US"/>
              <a:t>να τους παρέχει ανατροφοδότηση</a:t>
            </a:r>
            <a:endParaRPr/>
          </a:p>
          <a:p>
            <a:pPr indent="-368300" lvl="1" marL="914400" rtl="0" algn="l">
              <a:lnSpc>
                <a:spcPct val="90000"/>
              </a:lnSpc>
              <a:spcBef>
                <a:spcPts val="500"/>
              </a:spcBef>
              <a:spcAft>
                <a:spcPts val="0"/>
              </a:spcAft>
              <a:buSzPts val="1800"/>
              <a:buChar char="•"/>
            </a:pPr>
            <a:r>
              <a:rPr lang="en-US"/>
              <a:t>να προσαρμόσετε την πορεία της διάλεξής σας</a:t>
            </a:r>
            <a:endParaRPr/>
          </a:p>
          <a:p>
            <a:pPr indent="-342900" lvl="0" marL="571500" rtl="0" algn="l">
              <a:lnSpc>
                <a:spcPct val="90000"/>
              </a:lnSpc>
              <a:spcBef>
                <a:spcPts val="1000"/>
              </a:spcBef>
              <a:spcAft>
                <a:spcPts val="0"/>
              </a:spcAft>
              <a:buSzPts val="2200"/>
              <a:buChar char="•"/>
            </a:pPr>
            <a:r>
              <a:rPr lang="en-US"/>
              <a:t>Εξαγωγή δεδομένων για χειροκίνητη ανάθεση μονάδων ανάθεσης</a:t>
            </a:r>
            <a:endParaRPr/>
          </a:p>
        </p:txBody>
      </p:sp>
      <p:sp>
        <p:nvSpPr>
          <p:cNvPr id="192" name="Google Shape;192;g347a9509dc2_0_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Παράδειγμα - AudIT</a:t>
            </a:r>
            <a:endParaRPr/>
          </a:p>
        </p:txBody>
      </p:sp>
      <p:pic>
        <p:nvPicPr>
          <p:cNvPr id="193" name="Google Shape;193;g347a9509dc2_0_91"/>
          <p:cNvPicPr preferRelativeResize="0"/>
          <p:nvPr/>
        </p:nvPicPr>
        <p:blipFill rotWithShape="1">
          <a:blip r:embed="rId5">
            <a:alphaModFix/>
          </a:blip>
          <a:srcRect b="0" l="0" r="0" t="0"/>
          <a:stretch/>
        </p:blipFill>
        <p:spPr>
          <a:xfrm>
            <a:off x="7061700" y="2136175"/>
            <a:ext cx="4787049" cy="34193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5dc87e41b_0_6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36550" lvl="0" marL="571500" rtl="0" algn="l">
              <a:lnSpc>
                <a:spcPct val="90000"/>
              </a:lnSpc>
              <a:spcBef>
                <a:spcPts val="1000"/>
              </a:spcBef>
              <a:spcAft>
                <a:spcPts val="0"/>
              </a:spcAft>
              <a:buClr>
                <a:srgbClr val="000000"/>
              </a:buClr>
              <a:buSzPts val="2100"/>
              <a:buChar char="•"/>
            </a:pPr>
            <a:r>
              <a:rPr lang="en-US" sz="2100"/>
              <a:t>Συνεντεύξεις ένας προς έναν</a:t>
            </a:r>
            <a:endParaRPr sz="2100"/>
          </a:p>
          <a:p>
            <a:pPr indent="-361950" lvl="1" marL="914400" rtl="0" algn="l">
              <a:lnSpc>
                <a:spcPct val="90000"/>
              </a:lnSpc>
              <a:spcBef>
                <a:spcPts val="500"/>
              </a:spcBef>
              <a:spcAft>
                <a:spcPts val="0"/>
              </a:spcAft>
              <a:buClr>
                <a:srgbClr val="000000"/>
              </a:buClr>
              <a:buSzPts val="1700"/>
              <a:buChar char="•"/>
            </a:pPr>
            <a:r>
              <a:rPr b="1" lang="en-US" sz="1900"/>
              <a:t>με μαθητές/μαθήτριες, συναδέλφους/συναδέλφισσες, ή προϊσταμένους/προϊστάμενες</a:t>
            </a:r>
            <a:endParaRPr b="1" sz="1900"/>
          </a:p>
          <a:p>
            <a:pPr indent="-361950" lvl="1" marL="914400" rtl="0" algn="l">
              <a:lnSpc>
                <a:spcPct val="90000"/>
              </a:lnSpc>
              <a:spcBef>
                <a:spcPts val="500"/>
              </a:spcBef>
              <a:spcAft>
                <a:spcPts val="0"/>
              </a:spcAft>
              <a:buClr>
                <a:srgbClr val="000000"/>
              </a:buClr>
              <a:buSzPts val="1700"/>
              <a:buChar char="•"/>
            </a:pPr>
            <a:r>
              <a:rPr lang="en-US" sz="1900"/>
              <a:t>σχετικά με τις μεθόδους ενός/μιας εκπαιδευτικού, το κλίμα στην τάξη ή τον αντίκτυπο στη διδασκαλία</a:t>
            </a:r>
            <a:endParaRPr sz="1900"/>
          </a:p>
          <a:p>
            <a:pPr indent="-336550" lvl="0" marL="571500" rtl="0" algn="l">
              <a:lnSpc>
                <a:spcPct val="90000"/>
              </a:lnSpc>
              <a:spcBef>
                <a:spcPts val="1000"/>
              </a:spcBef>
              <a:spcAft>
                <a:spcPts val="0"/>
              </a:spcAft>
              <a:buClr>
                <a:srgbClr val="000000"/>
              </a:buClr>
              <a:buSzPts val="2100"/>
              <a:buChar char="•"/>
            </a:pPr>
            <a:r>
              <a:rPr lang="en-US" sz="2100"/>
              <a:t>Ομάδες εστίασης</a:t>
            </a:r>
            <a:endParaRPr sz="2100"/>
          </a:p>
          <a:p>
            <a:pPr indent="-361950" lvl="1" marL="914400" rtl="0" algn="l">
              <a:lnSpc>
                <a:spcPct val="90000"/>
              </a:lnSpc>
              <a:spcBef>
                <a:spcPts val="500"/>
              </a:spcBef>
              <a:spcAft>
                <a:spcPts val="0"/>
              </a:spcAft>
              <a:buClr>
                <a:srgbClr val="000000"/>
              </a:buClr>
              <a:buSzPts val="1700"/>
              <a:buChar char="•"/>
            </a:pPr>
            <a:r>
              <a:rPr lang="en-US" sz="1900"/>
              <a:t>μικρές ομάδες μαθητών/μαθητριών ή συμμαθητών/συμμαθητριών</a:t>
            </a:r>
            <a:endParaRPr sz="1900"/>
          </a:p>
          <a:p>
            <a:pPr indent="-361950" lvl="1" marL="914400" rtl="0" algn="l">
              <a:lnSpc>
                <a:spcPct val="90000"/>
              </a:lnSpc>
              <a:spcBef>
                <a:spcPts val="500"/>
              </a:spcBef>
              <a:spcAft>
                <a:spcPts val="0"/>
              </a:spcAft>
              <a:buClr>
                <a:srgbClr val="000000"/>
              </a:buClr>
              <a:buSzPts val="1700"/>
              <a:buChar char="•"/>
            </a:pPr>
            <a:r>
              <a:rPr lang="en-US" sz="1900"/>
              <a:t>ενθάρρυνση του διαλόγου, του προβληματισμού και της σύγκρισης των προοπτικών</a:t>
            </a:r>
            <a:endParaRPr sz="1900"/>
          </a:p>
          <a:p>
            <a:pPr indent="-361950" lvl="1" marL="914400" rtl="0" algn="l">
              <a:lnSpc>
                <a:spcPct val="90000"/>
              </a:lnSpc>
              <a:spcBef>
                <a:spcPts val="500"/>
              </a:spcBef>
              <a:spcAft>
                <a:spcPts val="0"/>
              </a:spcAft>
              <a:buClr>
                <a:srgbClr val="000000"/>
              </a:buClr>
              <a:buSzPts val="1700"/>
              <a:buChar char="•"/>
            </a:pPr>
            <a:r>
              <a:rPr b="1" lang="en-US" sz="1900"/>
              <a:t>βαθύτερη κατανόηση της αποτελεσματικότητας των στρατηγικών διδασκαλίας</a:t>
            </a:r>
            <a:endParaRPr b="1" sz="1900"/>
          </a:p>
          <a:p>
            <a:pPr indent="-336550" lvl="0" marL="571500" rtl="0" algn="l">
              <a:lnSpc>
                <a:spcPct val="90000"/>
              </a:lnSpc>
              <a:spcBef>
                <a:spcPts val="1000"/>
              </a:spcBef>
              <a:spcAft>
                <a:spcPts val="0"/>
              </a:spcAft>
              <a:buClr>
                <a:srgbClr val="000000"/>
              </a:buClr>
              <a:buSzPts val="2100"/>
              <a:buChar char="•"/>
            </a:pPr>
            <a:r>
              <a:rPr lang="en-US" sz="2100"/>
              <a:t>Και οι δύο μέθοδοι είναι ιδιαίτερα χρήσιμες για:</a:t>
            </a:r>
            <a:endParaRPr sz="2100"/>
          </a:p>
          <a:p>
            <a:pPr indent="-361950" lvl="1" marL="914400" rtl="0" algn="l">
              <a:lnSpc>
                <a:spcPct val="90000"/>
              </a:lnSpc>
              <a:spcBef>
                <a:spcPts val="500"/>
              </a:spcBef>
              <a:spcAft>
                <a:spcPts val="0"/>
              </a:spcAft>
              <a:buClr>
                <a:srgbClr val="000000"/>
              </a:buClr>
              <a:buSzPts val="1700"/>
              <a:buChar char="•"/>
            </a:pPr>
            <a:r>
              <a:rPr lang="en-US" sz="1900"/>
              <a:t>Διερεύνηση του τρόπου με τον οποίο οι μαθητές/μαθήτριες αντιλαμβάνονται την εμπειρία μάθησης</a:t>
            </a:r>
            <a:endParaRPr sz="1900"/>
          </a:p>
          <a:p>
            <a:pPr indent="-361950" lvl="1" marL="914400" rtl="0" algn="l">
              <a:lnSpc>
                <a:spcPct val="90000"/>
              </a:lnSpc>
              <a:spcBef>
                <a:spcPts val="500"/>
              </a:spcBef>
              <a:spcAft>
                <a:spcPts val="0"/>
              </a:spcAft>
              <a:buClr>
                <a:srgbClr val="000000"/>
              </a:buClr>
              <a:buSzPts val="1700"/>
              <a:buChar char="•"/>
            </a:pPr>
            <a:r>
              <a:rPr lang="en-US" sz="1900"/>
              <a:t>Κατανόηση του τρόπου με τον οποίο οι διδακτικές προσεγγίσεις επηρεάζουν τους διαφορετικούς μαθητές/μαθήτριες</a:t>
            </a:r>
            <a:endParaRPr sz="1900"/>
          </a:p>
          <a:p>
            <a:pPr indent="-361950" lvl="1" marL="914400" rtl="0" algn="l">
              <a:lnSpc>
                <a:spcPct val="90000"/>
              </a:lnSpc>
              <a:spcBef>
                <a:spcPts val="500"/>
              </a:spcBef>
              <a:spcAft>
                <a:spcPts val="0"/>
              </a:spcAft>
              <a:buClr>
                <a:srgbClr val="000000"/>
              </a:buClr>
              <a:buSzPts val="1700"/>
              <a:buChar char="•"/>
            </a:pPr>
            <a:r>
              <a:rPr lang="en-US" sz="1900"/>
              <a:t>Συγκέντρωση ιδεών για βελτίωση σε μια πιο ανοικτή, ευέλικτη μορφή</a:t>
            </a:r>
            <a:endParaRPr sz="1900"/>
          </a:p>
          <a:p>
            <a:pPr indent="-336550" lvl="0" marL="571500" rtl="0" algn="l">
              <a:lnSpc>
                <a:spcPct val="90000"/>
              </a:lnSpc>
              <a:spcBef>
                <a:spcPts val="1000"/>
              </a:spcBef>
              <a:spcAft>
                <a:spcPts val="0"/>
              </a:spcAft>
              <a:buClr>
                <a:srgbClr val="000000"/>
              </a:buClr>
              <a:buSzPts val="2100"/>
              <a:buChar char="•"/>
            </a:pPr>
            <a:r>
              <a:rPr lang="en-US" sz="2100"/>
              <a:t>Και οι δύο μέθοδοι πρέπει να </a:t>
            </a:r>
            <a:endParaRPr sz="2100"/>
          </a:p>
          <a:p>
            <a:pPr indent="-361950" lvl="1" marL="914400" rtl="0" algn="l">
              <a:lnSpc>
                <a:spcPct val="90000"/>
              </a:lnSpc>
              <a:spcBef>
                <a:spcPts val="500"/>
              </a:spcBef>
              <a:spcAft>
                <a:spcPts val="0"/>
              </a:spcAft>
              <a:buClr>
                <a:srgbClr val="000000"/>
              </a:buClr>
              <a:buSzPts val="1700"/>
              <a:buChar char="•"/>
            </a:pPr>
            <a:r>
              <a:rPr lang="en-US" sz="1900"/>
              <a:t>είναι καλά δομημένες,</a:t>
            </a:r>
            <a:endParaRPr sz="1900"/>
          </a:p>
          <a:p>
            <a:pPr indent="-361950" lvl="1" marL="914400" rtl="0" algn="l">
              <a:lnSpc>
                <a:spcPct val="90000"/>
              </a:lnSpc>
              <a:spcBef>
                <a:spcPts val="500"/>
              </a:spcBef>
              <a:spcAft>
                <a:spcPts val="0"/>
              </a:spcAft>
              <a:buClr>
                <a:srgbClr val="000000"/>
              </a:buClr>
              <a:buSzPts val="1700"/>
              <a:buChar char="•"/>
            </a:pPr>
            <a:r>
              <a:rPr lang="en-US" sz="1900"/>
              <a:t>εξασφαλίζουν ανωνυμία ή εμπιστευτικότητα, </a:t>
            </a:r>
            <a:endParaRPr sz="1900"/>
          </a:p>
          <a:p>
            <a:pPr indent="-361950" lvl="1" marL="914400" rtl="0" algn="l">
              <a:lnSpc>
                <a:spcPct val="90000"/>
              </a:lnSpc>
              <a:spcBef>
                <a:spcPts val="500"/>
              </a:spcBef>
              <a:spcAft>
                <a:spcPts val="0"/>
              </a:spcAft>
              <a:buClr>
                <a:srgbClr val="000000"/>
              </a:buClr>
              <a:buSzPts val="1700"/>
              <a:buChar char="•"/>
            </a:pPr>
            <a:r>
              <a:rPr lang="en-US" sz="1900"/>
              <a:t>αλλιεργούν έναν ασφαλή χώρο με σεβασμό για ειλικρινή ανατροφοδότηση</a:t>
            </a:r>
            <a:endParaRPr sz="1900"/>
          </a:p>
          <a:p>
            <a:pPr indent="-228600" lvl="0" marL="685800" marR="0" rtl="0" algn="l">
              <a:lnSpc>
                <a:spcPct val="107916"/>
              </a:lnSpc>
              <a:spcBef>
                <a:spcPts val="0"/>
              </a:spcBef>
              <a:spcAft>
                <a:spcPts val="0"/>
              </a:spcAft>
              <a:buSzPts val="2200"/>
              <a:buNone/>
            </a:pPr>
            <a:r>
              <a:t/>
            </a:r>
            <a:endParaRPr sz="1100">
              <a:solidFill>
                <a:srgbClr val="000000"/>
              </a:solidFill>
            </a:endParaRPr>
          </a:p>
          <a:p>
            <a:pPr indent="0" lvl="0" marL="0" rtl="0" algn="l">
              <a:lnSpc>
                <a:spcPct val="90000"/>
              </a:lnSpc>
              <a:spcBef>
                <a:spcPts val="1000"/>
              </a:spcBef>
              <a:spcAft>
                <a:spcPts val="0"/>
              </a:spcAft>
              <a:buSzPts val="2200"/>
              <a:buNone/>
            </a:pPr>
            <a:r>
              <a:t/>
            </a:r>
            <a:endParaRPr sz="2100"/>
          </a:p>
        </p:txBody>
      </p:sp>
      <p:sp>
        <p:nvSpPr>
          <p:cNvPr id="200" name="Google Shape;200;g345dc87e41b_0_6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Συνεντεύξεις/ομάδες εστίασης</a:t>
            </a:r>
            <a:endParaRPr/>
          </a:p>
        </p:txBody>
      </p:sp>
      <p:pic>
        <p:nvPicPr>
          <p:cNvPr id="201" name="Google Shape;201;g345dc87e41b_0_67" title="2234550.jpg"/>
          <p:cNvPicPr preferRelativeResize="0"/>
          <p:nvPr/>
        </p:nvPicPr>
        <p:blipFill rotWithShape="1">
          <a:blip r:embed="rId3">
            <a:alphaModFix/>
          </a:blip>
          <a:srcRect b="0" l="0" r="0" t="0"/>
          <a:stretch/>
        </p:blipFill>
        <p:spPr>
          <a:xfrm>
            <a:off x="9426488" y="4325925"/>
            <a:ext cx="2349725" cy="2349725"/>
          </a:xfrm>
          <a:prstGeom prst="rect">
            <a:avLst/>
          </a:prstGeom>
          <a:noFill/>
          <a:ln>
            <a:noFill/>
          </a:ln>
        </p:spPr>
      </p:pic>
      <p:sp>
        <p:nvSpPr>
          <p:cNvPr id="202" name="Google Shape;202;g345dc87e41b_0_67"/>
          <p:cNvSpPr txBox="1"/>
          <p:nvPr/>
        </p:nvSpPr>
        <p:spPr>
          <a:xfrm>
            <a:off x="9380653" y="6519715"/>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90f2697b1_0_5"/>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b="1" lang="en-US"/>
              <a:t>Προετοιμασία</a:t>
            </a:r>
            <a:endParaRPr b="1"/>
          </a:p>
          <a:p>
            <a:pPr indent="-355600" lvl="1" marL="914400" rtl="0" algn="l">
              <a:lnSpc>
                <a:spcPct val="115000"/>
              </a:lnSpc>
              <a:spcBef>
                <a:spcPts val="0"/>
              </a:spcBef>
              <a:spcAft>
                <a:spcPts val="0"/>
              </a:spcAft>
              <a:buClr>
                <a:srgbClr val="000000"/>
              </a:buClr>
              <a:buSzPts val="2000"/>
              <a:buChar char="•"/>
            </a:pPr>
            <a:r>
              <a:rPr lang="en-US">
                <a:solidFill>
                  <a:srgbClr val="000000"/>
                </a:solidFill>
              </a:rPr>
              <a:t>Καθορίστε </a:t>
            </a:r>
            <a:r>
              <a:rPr b="1" lang="en-US">
                <a:solidFill>
                  <a:srgbClr val="000000"/>
                </a:solidFill>
              </a:rPr>
              <a:t>το σκοπό</a:t>
            </a:r>
            <a:r>
              <a:rPr lang="en-US">
                <a:solidFill>
                  <a:srgbClr val="000000"/>
                </a:solidFill>
              </a:rPr>
              <a:t>, τους/τις </a:t>
            </a:r>
            <a:r>
              <a:rPr b="1" lang="en-US">
                <a:solidFill>
                  <a:srgbClr val="000000"/>
                </a:solidFill>
              </a:rPr>
              <a:t>συμμετέχοντες/συμμετέχουσες </a:t>
            </a:r>
            <a:r>
              <a:rPr lang="en-US">
                <a:solidFill>
                  <a:srgbClr val="000000"/>
                </a:solidFill>
              </a:rPr>
              <a:t>(6-10), αναθέστε το ρόλο του/της </a:t>
            </a:r>
            <a:r>
              <a:rPr b="1" lang="en-US">
                <a:solidFill>
                  <a:srgbClr val="000000"/>
                </a:solidFill>
              </a:rPr>
              <a:t>συντονιστή/συντονίστριας </a:t>
            </a:r>
            <a:r>
              <a:rPr lang="en-US">
                <a:solidFill>
                  <a:srgbClr val="000000"/>
                </a:solidFill>
              </a:rPr>
              <a:t>.</a:t>
            </a:r>
            <a:endParaRPr>
              <a:solidFill>
                <a:srgbClr val="000000"/>
              </a:solidFill>
            </a:endParaRPr>
          </a:p>
          <a:p>
            <a:pPr indent="-355600" lvl="1" marL="914400" rtl="0" algn="l">
              <a:lnSpc>
                <a:spcPct val="115000"/>
              </a:lnSpc>
              <a:spcBef>
                <a:spcPts val="0"/>
              </a:spcBef>
              <a:spcAft>
                <a:spcPts val="0"/>
              </a:spcAft>
              <a:buClr>
                <a:srgbClr val="000000"/>
              </a:buClr>
              <a:buSzPts val="2000"/>
              <a:buChar char="•"/>
            </a:pPr>
            <a:r>
              <a:rPr lang="en-US">
                <a:solidFill>
                  <a:srgbClr val="000000"/>
                </a:solidFill>
              </a:rPr>
              <a:t>Προετοιμάστε ένα ημιδομημένο </a:t>
            </a:r>
            <a:r>
              <a:rPr b="1" lang="en-US">
                <a:solidFill>
                  <a:srgbClr val="000000"/>
                </a:solidFill>
              </a:rPr>
              <a:t>πρωτόκολλο/ερωτήσεις </a:t>
            </a:r>
            <a:r>
              <a:rPr lang="en-US">
                <a:solidFill>
                  <a:srgbClr val="000000"/>
                </a:solidFill>
              </a:rPr>
              <a:t>:</a:t>
            </a:r>
            <a:br>
              <a:rPr lang="en-US">
                <a:solidFill>
                  <a:srgbClr val="000000"/>
                </a:solidFill>
              </a:rPr>
            </a:br>
            <a:r>
              <a:rPr lang="en-US">
                <a:solidFill>
                  <a:srgbClr val="000000"/>
                </a:solidFill>
              </a:rPr>
              <a:t>(πιο γενικές ερωτήσεις ακολουθούμενες από πιο συγκεκριμένες και λεπτομερείς επιλογές)</a:t>
            </a:r>
            <a:endParaRPr>
              <a:solidFill>
                <a:srgbClr val="000000"/>
              </a:solidFill>
            </a:endParaRPr>
          </a:p>
          <a:p>
            <a:pPr indent="0" lvl="0" marL="914400" rtl="0" algn="l">
              <a:lnSpc>
                <a:spcPct val="115000"/>
              </a:lnSpc>
              <a:spcBef>
                <a:spcPts val="1200"/>
              </a:spcBef>
              <a:spcAft>
                <a:spcPts val="0"/>
              </a:spcAft>
              <a:buSzPts val="2200"/>
              <a:buNone/>
            </a:pPr>
            <a:r>
              <a:t/>
            </a:r>
            <a:endParaRPr>
              <a:solidFill>
                <a:srgbClr val="000000"/>
              </a:solidFill>
            </a:endParaRPr>
          </a:p>
          <a:p>
            <a:pPr indent="-342900" lvl="0" marL="571500" rtl="0" algn="l">
              <a:lnSpc>
                <a:spcPct val="90000"/>
              </a:lnSpc>
              <a:spcBef>
                <a:spcPts val="1200"/>
              </a:spcBef>
              <a:spcAft>
                <a:spcPts val="0"/>
              </a:spcAft>
              <a:buClr>
                <a:srgbClr val="000000"/>
              </a:buClr>
              <a:buSzPts val="2200"/>
              <a:buChar char="•"/>
            </a:pPr>
            <a:r>
              <a:rPr b="1" lang="en-US"/>
              <a:t>Διεξαγωγή</a:t>
            </a:r>
            <a:endParaRPr b="1"/>
          </a:p>
          <a:p>
            <a:pPr indent="-368300" lvl="1" marL="914400" rtl="0" algn="l">
              <a:lnSpc>
                <a:spcPct val="90000"/>
              </a:lnSpc>
              <a:spcBef>
                <a:spcPts val="500"/>
              </a:spcBef>
              <a:spcAft>
                <a:spcPts val="0"/>
              </a:spcAft>
              <a:buClr>
                <a:srgbClr val="000000"/>
              </a:buClr>
              <a:buSzPts val="1800"/>
              <a:buChar char="•"/>
            </a:pPr>
            <a:r>
              <a:rPr b="1" lang="en-US"/>
              <a:t>Ακολουθήστε το πρωτόκολλο, </a:t>
            </a:r>
            <a:r>
              <a:rPr lang="en-US"/>
              <a:t>αλλά αφήστε αρκετή ευελιξία στους/στις συμμετέχοντες/συμμετέχουσες να παρεκκλίνουν από την ερώτηση για να εκφράσουν τη γνώμη τους και να δώσουν παραδείγματα.</a:t>
            </a:r>
            <a:endParaRPr/>
          </a:p>
          <a:p>
            <a:pPr indent="-368300" lvl="1" marL="914400" rtl="0" algn="l">
              <a:lnSpc>
                <a:spcPct val="90000"/>
              </a:lnSpc>
              <a:spcBef>
                <a:spcPts val="500"/>
              </a:spcBef>
              <a:spcAft>
                <a:spcPts val="0"/>
              </a:spcAft>
              <a:buClr>
                <a:srgbClr val="000000"/>
              </a:buClr>
              <a:buSzPts val="1800"/>
              <a:buChar char="•"/>
            </a:pPr>
            <a:r>
              <a:rPr b="1" lang="en-US"/>
              <a:t>Καταγράψτε εάν είναι απαραίτητο</a:t>
            </a:r>
            <a:endParaRPr b="1"/>
          </a:p>
          <a:p>
            <a:pPr indent="0" lvl="0" marL="914400" rtl="0" algn="l">
              <a:lnSpc>
                <a:spcPct val="90000"/>
              </a:lnSpc>
              <a:spcBef>
                <a:spcPts val="500"/>
              </a:spcBef>
              <a:spcAft>
                <a:spcPts val="0"/>
              </a:spcAft>
              <a:buSzPts val="2200"/>
              <a:buNone/>
            </a:pPr>
            <a:r>
              <a:t/>
            </a:r>
            <a:endParaRPr b="1"/>
          </a:p>
          <a:p>
            <a:pPr indent="-342900" lvl="0" marL="571500" rtl="0" algn="l">
              <a:lnSpc>
                <a:spcPct val="90000"/>
              </a:lnSpc>
              <a:spcBef>
                <a:spcPts val="1000"/>
              </a:spcBef>
              <a:spcAft>
                <a:spcPts val="0"/>
              </a:spcAft>
              <a:buClr>
                <a:srgbClr val="000000"/>
              </a:buClr>
              <a:buSzPts val="2200"/>
              <a:buChar char="•"/>
            </a:pPr>
            <a:r>
              <a:rPr b="1" lang="en-US"/>
              <a:t>Ανάλυση</a:t>
            </a:r>
            <a:endParaRPr b="1"/>
          </a:p>
          <a:p>
            <a:pPr indent="-368300" lvl="1" marL="914400" rtl="0" algn="l">
              <a:lnSpc>
                <a:spcPct val="90000"/>
              </a:lnSpc>
              <a:spcBef>
                <a:spcPts val="500"/>
              </a:spcBef>
              <a:spcAft>
                <a:spcPts val="0"/>
              </a:spcAft>
              <a:buClr>
                <a:srgbClr val="000000"/>
              </a:buClr>
              <a:buSzPts val="1800"/>
              <a:buChar char="•"/>
            </a:pPr>
            <a:r>
              <a:rPr lang="en-US"/>
              <a:t>Γράψτε μια </a:t>
            </a:r>
            <a:r>
              <a:rPr b="1" lang="en-US"/>
              <a:t>περίληψη </a:t>
            </a:r>
            <a:r>
              <a:rPr lang="en-US"/>
              <a:t>των απαντήσεων για κάθε ερώτηση</a:t>
            </a:r>
            <a:endParaRPr/>
          </a:p>
          <a:p>
            <a:pPr indent="-368300" lvl="1" marL="914400" rtl="0" algn="l">
              <a:lnSpc>
                <a:spcPct val="90000"/>
              </a:lnSpc>
              <a:spcBef>
                <a:spcPts val="500"/>
              </a:spcBef>
              <a:spcAft>
                <a:spcPts val="0"/>
              </a:spcAft>
              <a:buClr>
                <a:srgbClr val="000000"/>
              </a:buClr>
              <a:buSzPts val="1800"/>
              <a:buChar char="•"/>
            </a:pPr>
            <a:r>
              <a:rPr lang="en-US"/>
              <a:t>Επιλέξτε τα πιο ενδεικτικά </a:t>
            </a:r>
            <a:r>
              <a:rPr b="1" lang="en-US"/>
              <a:t>παραδείγματα</a:t>
            </a:r>
            <a:endParaRPr b="1"/>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9" name="Google Shape;209;g3490f2697b1_0_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Ομάδες εστίασης - παράδειγμα</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347a9509dc2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#1 Ομαδική δραστηριότητα - Χρησιμοποιημένα εργαλεία και εμπειρίες</a:t>
            </a:r>
            <a:endParaRPr sz="3200"/>
          </a:p>
        </p:txBody>
      </p:sp>
      <p:sp>
        <p:nvSpPr>
          <p:cNvPr id="215" name="Google Shape;215;g347a9509dc2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Εξερευνήσαμε</a:t>
            </a:r>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Έρευνες/ερωτηματολόγια μαθητών/μαθητριών</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Πρωτόκολλα παρατήρησης στην τάξη</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Δεδομένα επιδόσεων μαθητών/μαθητριών</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Αυτοαξιολόγηση και προβληματισμός</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Συνεντεύξεις/ομάδες εστίασης</a:t>
            </a:r>
            <a:endParaRPr/>
          </a:p>
          <a:p>
            <a:pPr indent="-342900" lvl="0" marL="571500" marR="0" rtl="0" algn="l">
              <a:lnSpc>
                <a:spcPct val="90000"/>
              </a:lnSpc>
              <a:spcBef>
                <a:spcPts val="1000"/>
              </a:spcBef>
              <a:spcAft>
                <a:spcPts val="0"/>
              </a:spcAft>
              <a:buClr>
                <a:schemeClr val="accent4"/>
              </a:buClr>
              <a:buSzPts val="2200"/>
              <a:buFont typeface="Arial"/>
              <a:buChar char="•"/>
            </a:pPr>
            <a:r>
              <a:rPr lang="en-US"/>
              <a:t>Μοιραστείτε τις εμπειρίες σας με την ομάδα:</a:t>
            </a:r>
            <a:endParaRPr/>
          </a:p>
          <a:p>
            <a:pPr indent="-368300" lvl="1" marL="914400" rtl="0" algn="l">
              <a:lnSpc>
                <a:spcPct val="90000"/>
              </a:lnSpc>
              <a:spcBef>
                <a:spcPts val="1000"/>
              </a:spcBef>
              <a:spcAft>
                <a:spcPts val="0"/>
              </a:spcAft>
              <a:buSzPts val="1800"/>
              <a:buChar char="•"/>
            </a:pPr>
            <a:r>
              <a:rPr b="1" lang="en-US"/>
              <a:t>Έχετε ήδη χρησιμοποιήσει κάποιο από τα περιγραφόμενα εργαλεία</a:t>
            </a:r>
            <a:br>
              <a:rPr b="1" lang="en-US"/>
            </a:br>
            <a:r>
              <a:rPr b="1" lang="en-US"/>
              <a:t>για την αξιολόγηση των διδακτικών σας πρακτικών;</a:t>
            </a:r>
            <a:endParaRPr b="1"/>
          </a:p>
          <a:p>
            <a:pPr indent="-368300" lvl="1" marL="914400" rtl="0" algn="l">
              <a:lnSpc>
                <a:spcPct val="90000"/>
              </a:lnSpc>
              <a:spcBef>
                <a:spcPts val="1000"/>
              </a:spcBef>
              <a:spcAft>
                <a:spcPts val="0"/>
              </a:spcAft>
              <a:buSzPts val="1800"/>
              <a:buChar char="•"/>
            </a:pPr>
            <a:r>
              <a:rPr b="1" lang="en-US"/>
              <a:t>Ποιο από αυτά θα συνιστούσατε (ή όχι) και γιατί;</a:t>
            </a:r>
            <a:endParaRPr b="1"/>
          </a:p>
          <a:p>
            <a:pPr indent="-368300" lvl="1" marL="914400" rtl="0" algn="l">
              <a:lnSpc>
                <a:spcPct val="90000"/>
              </a:lnSpc>
              <a:spcBef>
                <a:spcPts val="1000"/>
              </a:spcBef>
              <a:spcAft>
                <a:spcPts val="0"/>
              </a:spcAft>
              <a:buSzPts val="1800"/>
              <a:buChar char="•"/>
            </a:pPr>
            <a:r>
              <a:rPr b="1" lang="en-US"/>
              <a:t>Αντιμετωπίσατε συγκεκριμένα εμπόδια κατά τη χρήση τους;</a:t>
            </a:r>
            <a:endParaRPr b="1"/>
          </a:p>
          <a:p>
            <a:pPr indent="-368300" lvl="1" marL="914400" rtl="0" algn="l">
              <a:lnSpc>
                <a:spcPct val="90000"/>
              </a:lnSpc>
              <a:spcBef>
                <a:spcPts val="1000"/>
              </a:spcBef>
              <a:spcAft>
                <a:spcPts val="0"/>
              </a:spcAft>
              <a:buSzPts val="1800"/>
              <a:buChar char="•"/>
            </a:pPr>
            <a:r>
              <a:rPr b="1" lang="en-US"/>
              <a:t>Χρησιμοποιείτε άλλες τεχνικές/εργαλεία που θα συνιστούσατε;</a:t>
            </a:r>
            <a:endParaRPr b="1"/>
          </a:p>
        </p:txBody>
      </p:sp>
      <p:pic>
        <p:nvPicPr>
          <p:cNvPr descr="Slika na kojoj se prikazuje namještaj, odijevanje, crtić, ilustracija&#10;&#10;Sadržaj koji je generirala umjetna inteligencija možda nije točan." id="216" name="Google Shape;216;g347a9509dc2_0_23"/>
          <p:cNvPicPr preferRelativeResize="0"/>
          <p:nvPr/>
        </p:nvPicPr>
        <p:blipFill rotWithShape="1">
          <a:blip r:embed="rId3">
            <a:alphaModFix/>
          </a:blip>
          <a:srcRect b="0" l="0" r="0" t="0"/>
          <a:stretch/>
        </p:blipFill>
        <p:spPr>
          <a:xfrm>
            <a:off x="9056297" y="3441939"/>
            <a:ext cx="2993365" cy="2993365"/>
          </a:xfrm>
          <a:prstGeom prst="rect">
            <a:avLst/>
          </a:prstGeom>
          <a:noFill/>
          <a:ln>
            <a:noFill/>
          </a:ln>
        </p:spPr>
      </p:pic>
      <p:sp>
        <p:nvSpPr>
          <p:cNvPr id="217" name="Google Shape;217;g347a9509dc2_0_23"/>
          <p:cNvSpPr txBox="1"/>
          <p:nvPr/>
        </p:nvSpPr>
        <p:spPr>
          <a:xfrm>
            <a:off x="9603782" y="6442817"/>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47a9509dc2_0_10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Σκέψεις και συμπεράσματα</a:t>
            </a:r>
            <a:endParaRPr/>
          </a:p>
        </p:txBody>
      </p:sp>
      <p:sp>
        <p:nvSpPr>
          <p:cNvPr id="223" name="Google Shape;223;g347a9509dc2_0_10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Βασικά εργαλεία που βοηθούν στην αξιολόγηση των διδακτικών πρακτικών</a:t>
            </a:r>
            <a:br>
              <a:rPr lang="en-US"/>
            </a:br>
            <a:r>
              <a:rPr lang="en-US"/>
              <a:t>με τη βοήθεια ομότιμων εκπαιδευτικών ή μαθητών/μαθητριών:</a:t>
            </a:r>
            <a:endParaRPr/>
          </a:p>
          <a:p>
            <a:pPr indent="-368300" lvl="1" marL="914400" rtl="0" algn="l">
              <a:lnSpc>
                <a:spcPct val="90000"/>
              </a:lnSpc>
              <a:spcBef>
                <a:spcPts val="500"/>
              </a:spcBef>
              <a:spcAft>
                <a:spcPts val="0"/>
              </a:spcAft>
              <a:buSzPts val="1800"/>
              <a:buChar char="•"/>
            </a:pPr>
            <a:r>
              <a:rPr b="1" lang="en-US"/>
              <a:t>έρευνες/ερωτηματολόγια μαθητών/μαθητριών,</a:t>
            </a:r>
            <a:endParaRPr b="1"/>
          </a:p>
          <a:p>
            <a:pPr indent="-368300" lvl="1" marL="914400" rtl="0" algn="l">
              <a:lnSpc>
                <a:spcPct val="90000"/>
              </a:lnSpc>
              <a:spcBef>
                <a:spcPts val="500"/>
              </a:spcBef>
              <a:spcAft>
                <a:spcPts val="0"/>
              </a:spcAft>
              <a:buSzPts val="1800"/>
              <a:buChar char="•"/>
            </a:pPr>
            <a:r>
              <a:rPr b="1" lang="en-US"/>
              <a:t>πρωτόκολλα παρατήρησης στην τάξη,</a:t>
            </a:r>
            <a:endParaRPr b="1"/>
          </a:p>
          <a:p>
            <a:pPr indent="-368300" lvl="1" marL="914400" rtl="0" algn="l">
              <a:lnSpc>
                <a:spcPct val="90000"/>
              </a:lnSpc>
              <a:spcBef>
                <a:spcPts val="500"/>
              </a:spcBef>
              <a:spcAft>
                <a:spcPts val="0"/>
              </a:spcAft>
              <a:buSzPts val="1800"/>
              <a:buChar char="•"/>
            </a:pPr>
            <a:r>
              <a:rPr b="1" lang="en-US"/>
              <a:t>δεδομένα επιδόσεων των μαθητών/μαθητριών και</a:t>
            </a:r>
            <a:endParaRPr b="1"/>
          </a:p>
          <a:p>
            <a:pPr indent="-368300" lvl="1" marL="914400" rtl="0" algn="l">
              <a:lnSpc>
                <a:spcPct val="90000"/>
              </a:lnSpc>
              <a:spcBef>
                <a:spcPts val="500"/>
              </a:spcBef>
              <a:spcAft>
                <a:spcPts val="0"/>
              </a:spcAft>
              <a:buSzPts val="1800"/>
              <a:buChar char="•"/>
            </a:pPr>
            <a:r>
              <a:rPr b="1" lang="en-US"/>
              <a:t>συνεντεύξεις/ομάδες εστίασης</a:t>
            </a:r>
            <a:br>
              <a:rPr b="1" lang="en-US"/>
            </a:br>
            <a:endParaRPr b="1"/>
          </a:p>
          <a:p>
            <a:pPr indent="-342900" lvl="0" marL="571500" rtl="0" algn="l">
              <a:lnSpc>
                <a:spcPct val="90000"/>
              </a:lnSpc>
              <a:spcBef>
                <a:spcPts val="1000"/>
              </a:spcBef>
              <a:spcAft>
                <a:spcPts val="0"/>
              </a:spcAft>
              <a:buSzPts val="2200"/>
              <a:buChar char="•"/>
            </a:pPr>
            <a:r>
              <a:rPr lang="en-US"/>
              <a:t>Μπορούν να </a:t>
            </a:r>
            <a:r>
              <a:rPr b="1" lang="en-US"/>
              <a:t>συμπληρωθούν με τη χρήση τεχνολογίας</a:t>
            </a:r>
            <a:br>
              <a:rPr lang="en-US"/>
            </a:br>
            <a:r>
              <a:rPr lang="en-US"/>
              <a:t>για την απλούστευση της συλλογής και επεξεργασίας δεδομένων</a:t>
            </a:r>
            <a:endParaRPr/>
          </a:p>
          <a:p>
            <a:pPr indent="-368300" lvl="1" marL="914400" rtl="0" algn="l">
              <a:lnSpc>
                <a:spcPct val="90000"/>
              </a:lnSpc>
              <a:spcBef>
                <a:spcPts val="500"/>
              </a:spcBef>
              <a:spcAft>
                <a:spcPts val="0"/>
              </a:spcAft>
              <a:buSzPts val="1800"/>
              <a:buChar char="•"/>
            </a:pPr>
            <a:r>
              <a:rPr lang="en-US"/>
              <a:t>συστήματα ανταπόκρισης του κοινού</a:t>
            </a:r>
            <a:endParaRPr/>
          </a:p>
          <a:p>
            <a:pPr indent="-368300" lvl="1" marL="914400" rtl="0" algn="l">
              <a:lnSpc>
                <a:spcPct val="90000"/>
              </a:lnSpc>
              <a:spcBef>
                <a:spcPts val="500"/>
              </a:spcBef>
              <a:spcAft>
                <a:spcPts val="0"/>
              </a:spcAft>
              <a:buSzPts val="1800"/>
              <a:buChar char="•"/>
            </a:pPr>
            <a:r>
              <a:rPr lang="en-US"/>
              <a:t>συστήματα διαχείρισης μάθησης</a:t>
            </a:r>
            <a:endParaRPr/>
          </a:p>
          <a:p>
            <a:pPr indent="-368300" lvl="1" marL="914400" rtl="0" algn="l">
              <a:lnSpc>
                <a:spcPct val="90000"/>
              </a:lnSpc>
              <a:spcBef>
                <a:spcPts val="500"/>
              </a:spcBef>
              <a:spcAft>
                <a:spcPts val="0"/>
              </a:spcAft>
              <a:buSzPts val="1800"/>
              <a:buChar char="•"/>
            </a:pPr>
            <a:r>
              <a:rPr lang="en-US"/>
              <a:t>κοινόχρηστα έγγραφα όπως οι φόρμες Google</a:t>
            </a:r>
            <a:endParaRPr/>
          </a:p>
        </p:txBody>
      </p:sp>
      <p:pic>
        <p:nvPicPr>
          <p:cNvPr descr="A clipboard with check marks and a magnifying glass&#10;&#10;Description automatically generated" id="224" name="Google Shape;224;g347a9509dc2_0_107"/>
          <p:cNvPicPr preferRelativeResize="0"/>
          <p:nvPr/>
        </p:nvPicPr>
        <p:blipFill rotWithShape="1">
          <a:blip r:embed="rId3">
            <a:alphaModFix/>
          </a:blip>
          <a:srcRect b="0" l="0" r="0" t="0"/>
          <a:stretch/>
        </p:blipFill>
        <p:spPr>
          <a:xfrm>
            <a:off x="8321349" y="2139875"/>
            <a:ext cx="3353825" cy="3353825"/>
          </a:xfrm>
          <a:prstGeom prst="rect">
            <a:avLst/>
          </a:prstGeom>
          <a:noFill/>
          <a:ln>
            <a:noFill/>
          </a:ln>
        </p:spPr>
      </p:pic>
      <p:sp>
        <p:nvSpPr>
          <p:cNvPr id="225" name="Google Shape;225;g347a9509dc2_0_107"/>
          <p:cNvSpPr txBox="1"/>
          <p:nvPr/>
        </p:nvSpPr>
        <p:spPr>
          <a:xfrm>
            <a:off x="8100313" y="5493700"/>
            <a:ext cx="37959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ChatGPT, εικόνα που δημιουργήθηκε από τεχνητή νοημοσύνη</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Κατ' οίκον εργασία / πρόσθετες εργασίες</a:t>
            </a:r>
            <a:endParaRPr/>
          </a:p>
        </p:txBody>
      </p:sp>
      <p:sp>
        <p:nvSpPr>
          <p:cNvPr id="231" name="Google Shape;231;p40"/>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57200" lvl="0" marL="685800" rtl="0" algn="l">
              <a:lnSpc>
                <a:spcPct val="90000"/>
              </a:lnSpc>
              <a:spcBef>
                <a:spcPts val="1000"/>
              </a:spcBef>
              <a:spcAft>
                <a:spcPts val="0"/>
              </a:spcAft>
              <a:buSzPts val="2200"/>
              <a:buFont typeface="Arial"/>
              <a:buAutoNum type="arabicPeriod"/>
            </a:pPr>
            <a:r>
              <a:rPr b="1" lang="en-US"/>
              <a:t>Δοκιμάστε ένα σύστημα ανταπόκρισης του κοινού της επιλογής σας. </a:t>
            </a:r>
            <a:r>
              <a:rPr lang="en-US"/>
              <a:t>Σε αυτή την παρουσίαση έχουν αναφερθεί αρκετά. Διαλέξτε ένα, ετοιμάστε ένα κουίζ για μια ενότητα που οι μαθητές/μαθήτριες σας θεωρούν δύσκολη και εκτελέστε το κουίζ μετά ή κατά τη διάρκεια της ενότητας.</a:t>
            </a:r>
            <a:endParaRPr/>
          </a:p>
          <a:p>
            <a:pPr indent="-457200" lvl="0" marL="685800" rtl="0" algn="l">
              <a:lnSpc>
                <a:spcPct val="90000"/>
              </a:lnSpc>
              <a:spcBef>
                <a:spcPts val="1000"/>
              </a:spcBef>
              <a:spcAft>
                <a:spcPts val="0"/>
              </a:spcAft>
              <a:buSzPts val="2200"/>
              <a:buFont typeface="Arial"/>
              <a:buAutoNum type="arabicPeriod"/>
            </a:pPr>
            <a:r>
              <a:rPr b="1" lang="en-US"/>
              <a:t>Αξιολογήστε τα αποτελέσματα της χρήσης ενός κουίζ στο πλαίσιο ενός συστήματος ανταπόκρισης του κοινού. </a:t>
            </a:r>
            <a:r>
              <a:rPr lang="en-US"/>
              <a:t>Σας παρείχε πολύτιμη ανατροφοδότηση; Βοήθησε τους/τις μαθητές/μαθήτριες να αξιολογήσουν τις δικές τους γνώσεις; Μπορείτε να σκεφτείτε πλαίσια στα οποία η χρήση συστημάτων απόκρισης κοινού θα ήταν περισσότερο ή λιγότερο επωφελής;</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37" name="Google Shape;237;p4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u="sng">
                <a:solidFill>
                  <a:schemeClr val="accent1"/>
                </a:solidFill>
                <a:hlinkClick r:id="rId3">
                  <a:extLst>
                    <a:ext uri="{A12FA001-AC4F-418D-AE19-62706E023703}">
                      <ahyp:hlinkClr val="tx"/>
                    </a:ext>
                  </a:extLst>
                </a:hlinkClick>
              </a:rPr>
              <a:t>Πλαίσιο Danielson</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4">
                  <a:extLst>
                    <a:ext uri="{A12FA001-AC4F-418D-AE19-62706E023703}">
                      <ahyp:hlinkClr val="tx"/>
                    </a:ext>
                  </a:extLst>
                </a:hlinkClick>
              </a:rPr>
              <a:t>CLASS (Σύστημα βαθμολόγησης αξιολόγησης στην τάξη)</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5">
                  <a:extLst>
                    <a:ext uri="{A12FA001-AC4F-418D-AE19-62706E023703}">
                      <ahyp:hlinkClr val="tx"/>
                    </a:ext>
                  </a:extLst>
                </a:hlinkClick>
              </a:rPr>
              <a:t>Μοντέλο αξιολόγησης εκπαιδευτικών Marzano</a:t>
            </a:r>
            <a:endParaRPr b="1">
              <a:solidFill>
                <a:srgbClr val="000000"/>
              </a:solidFill>
            </a:endParaRPr>
          </a:p>
          <a:p>
            <a:pPr indent="-215900" lvl="0" marL="571500" marR="0" rtl="0" algn="l">
              <a:lnSpc>
                <a:spcPct val="90000"/>
              </a:lnSpc>
              <a:spcBef>
                <a:spcPts val="1000"/>
              </a:spcBef>
              <a:spcAft>
                <a:spcPts val="0"/>
              </a:spcAft>
              <a:buClr>
                <a:schemeClr val="accent4"/>
              </a:buClr>
              <a:buSzPts val="2000"/>
              <a:buFont typeface="Arial"/>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Ενότητα 5: Αξιολόγηση των πρακτικών διδασκαλίας και αξιολόγησης στη πρωτοβάθμια και δευτεροβάθμια εκπαίδευση στην πληροφορική</a:t>
            </a:r>
            <a:endParaRPr/>
          </a:p>
        </p:txBody>
      </p:sp>
      <p:sp>
        <p:nvSpPr>
          <p:cNvPr id="108" name="Google Shape;108;p2"/>
          <p:cNvSpPr txBox="1"/>
          <p:nvPr>
            <p:ph idx="1" type="subTitle"/>
          </p:nvPr>
        </p:nvSpPr>
        <p:spPr>
          <a:xfrm>
            <a:off x="401325" y="3651825"/>
            <a:ext cx="6548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Ενότητα 5.2: Άλλα εργαλεία για την αξιολόγηση των διδακτικών πρακτικών στην πληροφορική</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Βιβλιογραφία</a:t>
            </a:r>
            <a:endParaRPr/>
          </a:p>
        </p:txBody>
      </p:sp>
      <p:sp>
        <p:nvSpPr>
          <p:cNvPr id="244" name="Google Shape;244;p42"/>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Danielson, C. (2013). Το πλαίσιο για τη διδασκαλία: εργαλείο αξιολόγησης. Princeton, NJ, The Danielson Group.</a:t>
            </a:r>
            <a:endParaRPr/>
          </a:p>
          <a:p>
            <a:pPr indent="-342900" lvl="0" marL="571500" marR="0" rtl="0" algn="l">
              <a:lnSpc>
                <a:spcPct val="90000"/>
              </a:lnSpc>
              <a:spcBef>
                <a:spcPts val="1000"/>
              </a:spcBef>
              <a:spcAft>
                <a:spcPts val="0"/>
              </a:spcAft>
              <a:buClr>
                <a:schemeClr val="accent4"/>
              </a:buClr>
              <a:buSzPts val="2200"/>
              <a:buFont typeface="Arial"/>
              <a:buChar char="•"/>
            </a:pPr>
            <a:r>
              <a:rPr lang="en-US"/>
              <a:t>Marzano, R. J. (2009). Διαχείριση της τάξης που λειτουργεί - Στρατηγικές βασισμένες στην έρευνα για κάθε δάσκαλο. Νέα Υόρκη: Pearson Education Inc.</a:t>
            </a:r>
            <a:endParaRPr/>
          </a:p>
          <a:p>
            <a:pPr indent="-342900" lvl="0" marL="571500" rtl="0" algn="l">
              <a:lnSpc>
                <a:spcPct val="90000"/>
              </a:lnSpc>
              <a:spcBef>
                <a:spcPts val="1000"/>
              </a:spcBef>
              <a:spcAft>
                <a:spcPts val="0"/>
              </a:spcAft>
              <a:buSzPts val="2200"/>
              <a:buChar char="•"/>
            </a:pPr>
            <a:r>
              <a:rPr lang="en-US"/>
              <a:t>Ruth Wood, Shaista Shirazi (2020), A systematic review of audience response systems for teaching and learning in higher education: Η εμπειρία των μαθητών/μαθητριών. </a:t>
            </a:r>
            <a:r>
              <a:rPr i="1" lang="en-US"/>
              <a:t>Computers &amp; Education</a:t>
            </a:r>
            <a:r>
              <a:rPr lang="en-US"/>
              <a:t>, vol 153, 2020.</a:t>
            </a:r>
            <a:endParaRPr/>
          </a:p>
          <a:p>
            <a:pPr indent="-342900" lvl="0" marL="571500" rtl="0" algn="l">
              <a:lnSpc>
                <a:spcPct val="90000"/>
              </a:lnSpc>
              <a:spcBef>
                <a:spcPts val="1000"/>
              </a:spcBef>
              <a:spcAft>
                <a:spcPts val="0"/>
              </a:spcAft>
              <a:buSzPts val="2200"/>
              <a:buChar char="•"/>
            </a:pPr>
            <a:r>
              <a:rPr lang="en-US"/>
              <a:t>Kardash, N. Χρήση ομάδων εστίασης στην εκπαιδευτική έρευνα και στις πρακτικές αξιολόγησης. Center for Educational Opportunity Programs, Πανεπιστήμιο του Κάνσας. Διαθέσιμο στη διεύθυνση https://ceop.ku.edu/using-focus-groups-education-research-and-evaluation-practices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pSp>
        <p:nvGrpSpPr>
          <p:cNvPr id="249" name="Google Shape;249;g35773c2373d_0_40"/>
          <p:cNvGrpSpPr/>
          <p:nvPr/>
        </p:nvGrpSpPr>
        <p:grpSpPr>
          <a:xfrm>
            <a:off x="2179811" y="4729766"/>
            <a:ext cx="7832078" cy="1110328"/>
            <a:chOff x="2179603" y="4888792"/>
            <a:chExt cx="7798544" cy="1110328"/>
          </a:xfrm>
        </p:grpSpPr>
        <p:pic>
          <p:nvPicPr>
            <p:cNvPr id="250" name="Google Shape;250;g35773c2373d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1" name="Google Shape;251;g35773c2373d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52" name="Google Shape;252;g35773c2373d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3" name="Google Shape;253;g35773c2373d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4" name="Google Shape;254;g35773c2373d_0_4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255" name="Google Shape;255;g35773c2373d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6" name="Google Shape;256;g35773c2373d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7" name="Google Shape;257;g35773c2373d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8" name="Google Shape;258;g35773c2373d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9" name="Google Shape;259;g35773c2373d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0" name="Google Shape;260;g35773c2373d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1" name="Google Shape;261;g35773c2373d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2" name="Google Shape;262;g35773c2373d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114" name="Google Shape;11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Στο τέλος αυτής της ενότητας οι εκπαιδευτικοί θα είναι σε θέση να:</a:t>
            </a:r>
            <a:br>
              <a:rPr lang="en-US"/>
            </a:br>
            <a:endParaRPr/>
          </a:p>
          <a:p>
            <a:pPr indent="-368300" lvl="1" marL="914400" rtl="0" algn="l">
              <a:lnSpc>
                <a:spcPct val="90000"/>
              </a:lnSpc>
              <a:spcBef>
                <a:spcPts val="500"/>
              </a:spcBef>
              <a:spcAft>
                <a:spcPts val="0"/>
              </a:spcAft>
              <a:buSzPts val="1800"/>
              <a:buChar char="•"/>
            </a:pPr>
            <a:r>
              <a:rPr lang="en-US"/>
              <a:t>Περιγράψτε, αναπτύξτε και αξιολογήστε</a:t>
            </a:r>
            <a:br>
              <a:rPr lang="en-US"/>
            </a:br>
            <a:r>
              <a:rPr lang="en-US"/>
              <a:t>εργαλεία για την αξιολόγηση των διδακτικών πρακτικών που εστιάζουν σε</a:t>
            </a:r>
            <a:endParaRPr/>
          </a:p>
          <a:p>
            <a:pPr indent="-368300" lvl="2" marL="1371600" rtl="0" algn="l">
              <a:lnSpc>
                <a:spcPct val="90000"/>
              </a:lnSpc>
              <a:spcBef>
                <a:spcPts val="500"/>
              </a:spcBef>
              <a:spcAft>
                <a:spcPts val="0"/>
              </a:spcAft>
              <a:buSzPts val="1440"/>
              <a:buChar char="•"/>
            </a:pPr>
            <a:r>
              <a:rPr lang="en-US"/>
              <a:t>έρευνες/ερωτηματολόγια μαθητών/μαθητριώνών</a:t>
            </a:r>
            <a:endParaRPr/>
          </a:p>
          <a:p>
            <a:pPr indent="-368300" lvl="2" marL="1371600" rtl="0" algn="l">
              <a:lnSpc>
                <a:spcPct val="90000"/>
              </a:lnSpc>
              <a:spcBef>
                <a:spcPts val="500"/>
              </a:spcBef>
              <a:spcAft>
                <a:spcPts val="0"/>
              </a:spcAft>
              <a:buSzPts val="1440"/>
              <a:buChar char="•"/>
            </a:pPr>
            <a:r>
              <a:rPr lang="en-US"/>
              <a:t>πρωτόκολλα παρατήρησης στην τάξη</a:t>
            </a:r>
            <a:endParaRPr/>
          </a:p>
          <a:p>
            <a:pPr indent="-368300" lvl="2" marL="1371600" rtl="0" algn="l">
              <a:lnSpc>
                <a:spcPct val="90000"/>
              </a:lnSpc>
              <a:spcBef>
                <a:spcPts val="500"/>
              </a:spcBef>
              <a:spcAft>
                <a:spcPts val="0"/>
              </a:spcAft>
              <a:buSzPts val="1440"/>
              <a:buChar char="•"/>
            </a:pPr>
            <a:r>
              <a:rPr lang="en-US"/>
              <a:t>δεδομένα επιδόσεων των μαθητών/μαθητριών</a:t>
            </a:r>
            <a:endParaRPr/>
          </a:p>
          <a:p>
            <a:pPr indent="-368300" lvl="2" marL="1371600" rtl="0" algn="l">
              <a:lnSpc>
                <a:spcPct val="90000"/>
              </a:lnSpc>
              <a:spcBef>
                <a:spcPts val="500"/>
              </a:spcBef>
              <a:spcAft>
                <a:spcPts val="0"/>
              </a:spcAft>
              <a:buSzPts val="1440"/>
              <a:buChar char="•"/>
            </a:pPr>
            <a:r>
              <a:rPr lang="en-US"/>
              <a:t>συνεντεύξεις/ομάδες εστίασης</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Διαφάνειες 4 &amp; 5 - Περιεχόμενα </a:t>
            </a:r>
            <a:endParaRPr sz="2000"/>
          </a:p>
          <a:p>
            <a:pPr indent="-330200" lvl="0" marL="571500" rtl="0" algn="l">
              <a:lnSpc>
                <a:spcPct val="90000"/>
              </a:lnSpc>
              <a:spcBef>
                <a:spcPts val="1000"/>
              </a:spcBef>
              <a:spcAft>
                <a:spcPts val="0"/>
              </a:spcAft>
              <a:buSzPts val="2000"/>
              <a:buChar char="•"/>
            </a:pPr>
            <a:r>
              <a:rPr lang="en-US" sz="2000"/>
              <a:t>Διαφάνεια 6 - Εισαγωγή</a:t>
            </a:r>
            <a:endParaRPr sz="2000"/>
          </a:p>
          <a:p>
            <a:pPr indent="-330200" lvl="0" marL="571500" rtl="0" algn="l">
              <a:lnSpc>
                <a:spcPct val="90000"/>
              </a:lnSpc>
              <a:spcBef>
                <a:spcPts val="1000"/>
              </a:spcBef>
              <a:spcAft>
                <a:spcPts val="0"/>
              </a:spcAft>
              <a:buSzPts val="2000"/>
              <a:buChar char="•"/>
            </a:pPr>
            <a:r>
              <a:rPr lang="en-US" sz="2000"/>
              <a:t>Διαφάνεια 7 - Έρευνες/ερωτηματολόγια μαθητών/μαθητριών - τι και πώς</a:t>
            </a:r>
            <a:endParaRPr sz="2000"/>
          </a:p>
          <a:p>
            <a:pPr indent="-330200" lvl="0" marL="571500" rtl="0" algn="l">
              <a:lnSpc>
                <a:spcPct val="90000"/>
              </a:lnSpc>
              <a:spcBef>
                <a:spcPts val="1000"/>
              </a:spcBef>
              <a:spcAft>
                <a:spcPts val="0"/>
              </a:spcAft>
              <a:buSzPts val="2000"/>
              <a:buChar char="•"/>
            </a:pPr>
            <a:r>
              <a:rPr lang="en-US" sz="2000"/>
              <a:t>Διαφάνεια 8 - Έρευνες/ερωτηματολόγια μαθητών/μαθητριών - εργαλεία</a:t>
            </a:r>
            <a:endParaRPr sz="2000"/>
          </a:p>
          <a:p>
            <a:pPr indent="-330200" lvl="0" marL="571500" rtl="0" algn="l">
              <a:lnSpc>
                <a:spcPct val="90000"/>
              </a:lnSpc>
              <a:spcBef>
                <a:spcPts val="1000"/>
              </a:spcBef>
              <a:spcAft>
                <a:spcPts val="0"/>
              </a:spcAft>
              <a:buSzPts val="2000"/>
              <a:buChar char="•"/>
            </a:pPr>
            <a:r>
              <a:rPr lang="en-US" sz="2000"/>
              <a:t>Διαφάνεια 9 - Παράδειγμα - Φόρμες Google</a:t>
            </a:r>
            <a:endParaRPr sz="2000"/>
          </a:p>
          <a:p>
            <a:pPr indent="-330200" lvl="0" marL="571500" rtl="0" algn="l">
              <a:lnSpc>
                <a:spcPct val="90000"/>
              </a:lnSpc>
              <a:spcBef>
                <a:spcPts val="1000"/>
              </a:spcBef>
              <a:spcAft>
                <a:spcPts val="0"/>
              </a:spcAft>
              <a:buSzPts val="2000"/>
              <a:buChar char="•"/>
            </a:pPr>
            <a:r>
              <a:rPr lang="en-US" sz="2000"/>
              <a:t>Διαφάνεια 10 - Πρωτόκολλα παρατήρησης στην τάξη</a:t>
            </a:r>
            <a:endParaRPr sz="2000"/>
          </a:p>
          <a:p>
            <a:pPr indent="-330200" lvl="0" marL="571500" rtl="0" algn="l">
              <a:lnSpc>
                <a:spcPct val="90000"/>
              </a:lnSpc>
              <a:spcBef>
                <a:spcPts val="1000"/>
              </a:spcBef>
              <a:spcAft>
                <a:spcPts val="0"/>
              </a:spcAft>
              <a:buSzPts val="2000"/>
              <a:buChar char="•"/>
            </a:pPr>
            <a:r>
              <a:rPr lang="en-US" sz="2000"/>
              <a:t>Διαφάνεια 11 - Δεδομένα επιδόσεων μαθητών/μαθητριών</a:t>
            </a:r>
            <a:endParaRPr sz="2000"/>
          </a:p>
          <a:p>
            <a:pPr indent="-330200" lvl="0" marL="571500" rtl="0" algn="l">
              <a:lnSpc>
                <a:spcPct val="90000"/>
              </a:lnSpc>
              <a:spcBef>
                <a:spcPts val="1000"/>
              </a:spcBef>
              <a:spcAft>
                <a:spcPts val="0"/>
              </a:spcAft>
              <a:buSzPts val="2000"/>
              <a:buChar char="•"/>
            </a:pPr>
            <a:r>
              <a:rPr lang="en-US" sz="2000"/>
              <a:t>Διαφάνεια 12 - Συστήματα ανταπόκρισης του κοινού</a:t>
            </a:r>
            <a:endParaRPr sz="2000"/>
          </a:p>
          <a:p>
            <a:pPr indent="-330200" lvl="0" marL="571500" rtl="0" algn="l">
              <a:lnSpc>
                <a:spcPct val="90000"/>
              </a:lnSpc>
              <a:spcBef>
                <a:spcPts val="1000"/>
              </a:spcBef>
              <a:spcAft>
                <a:spcPts val="0"/>
              </a:spcAft>
              <a:buSzPts val="2000"/>
              <a:buChar char="•"/>
            </a:pPr>
            <a:r>
              <a:rPr lang="en-US" sz="2000"/>
              <a:t>Διαφάνεια 13 - Παράδειγμα - AudIT</a:t>
            </a:r>
            <a:endParaRPr sz="2000"/>
          </a:p>
          <a:p>
            <a:pPr indent="-330200" lvl="0" marL="571500" rtl="0" algn="l">
              <a:lnSpc>
                <a:spcPct val="90000"/>
              </a:lnSpc>
              <a:spcBef>
                <a:spcPts val="1000"/>
              </a:spcBef>
              <a:spcAft>
                <a:spcPts val="0"/>
              </a:spcAft>
              <a:buSzPts val="2000"/>
              <a:buChar char="•"/>
            </a:pPr>
            <a:r>
              <a:rPr lang="en-US" sz="2000"/>
              <a:t>Διαφάνεια 14 - Συνεντεύξεις / ομάδες εστίασης</a:t>
            </a:r>
            <a:endParaRPr sz="2000"/>
          </a:p>
          <a:p>
            <a:pPr indent="-330200" lvl="0" marL="571500" rtl="0" algn="l">
              <a:lnSpc>
                <a:spcPct val="90000"/>
              </a:lnSpc>
              <a:spcBef>
                <a:spcPts val="1000"/>
              </a:spcBef>
              <a:spcAft>
                <a:spcPts val="0"/>
              </a:spcAft>
              <a:buSzPts val="2000"/>
              <a:buChar char="•"/>
            </a:pPr>
            <a:r>
              <a:rPr lang="en-US" sz="2000"/>
              <a:t>Διαφάνεια 15 - #1 Ομαδική δραστηριότητα - Χρησιμοποιημένα εργαλεία και εμπειρίες</a:t>
            </a:r>
            <a:endParaRPr sz="2000"/>
          </a:p>
        </p:txBody>
      </p:sp>
      <p:sp>
        <p:nvSpPr>
          <p:cNvPr id="120" name="Google Shape;12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54cee9ef4c_1_5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 (2/2)</a:t>
            </a:r>
            <a:endParaRPr/>
          </a:p>
        </p:txBody>
      </p:sp>
      <p:sp>
        <p:nvSpPr>
          <p:cNvPr id="126" name="Google Shape;126;g354cee9ef4c_1_55"/>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16 - Σκέψεις και συμπεράσματα</a:t>
            </a:r>
            <a:endParaRPr sz="2000"/>
          </a:p>
          <a:p>
            <a:pPr indent="-330200" lvl="0" marL="571500" rtl="0" algn="l">
              <a:lnSpc>
                <a:spcPct val="90000"/>
              </a:lnSpc>
              <a:spcBef>
                <a:spcPts val="1000"/>
              </a:spcBef>
              <a:spcAft>
                <a:spcPts val="0"/>
              </a:spcAft>
              <a:buSzPts val="2000"/>
              <a:buChar char="•"/>
            </a:pPr>
            <a:r>
              <a:rPr lang="en-US" sz="2000"/>
              <a:t>Διαφάνεια 17 - Εργασία για το σπίτι / πρόσθετες εργασίες</a:t>
            </a:r>
            <a:endParaRPr sz="2000"/>
          </a:p>
          <a:p>
            <a:pPr indent="-330200" lvl="0" marL="571500" rtl="0" algn="l">
              <a:lnSpc>
                <a:spcPct val="90000"/>
              </a:lnSpc>
              <a:spcBef>
                <a:spcPts val="1000"/>
              </a:spcBef>
              <a:spcAft>
                <a:spcPts val="0"/>
              </a:spcAft>
              <a:buSzPts val="2000"/>
              <a:buChar char="•"/>
            </a:pPr>
            <a:r>
              <a:rPr lang="en-US" sz="2000"/>
              <a:t>Διαφάνεια 18 - Πρόσθετοι πόροι</a:t>
            </a:r>
            <a:endParaRPr sz="2000"/>
          </a:p>
          <a:p>
            <a:pPr indent="-330200" lvl="0" marL="571500" rtl="0" algn="l">
              <a:lnSpc>
                <a:spcPct val="90000"/>
              </a:lnSpc>
              <a:spcBef>
                <a:spcPts val="1000"/>
              </a:spcBef>
              <a:spcAft>
                <a:spcPts val="0"/>
              </a:spcAft>
              <a:buSzPts val="2000"/>
              <a:buChar char="•"/>
            </a:pPr>
            <a:r>
              <a:rPr lang="en-US" sz="2000"/>
              <a:t>Διαφάνεια 19 - Βιβλιογραφία</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Εισαγωγή</a:t>
            </a:r>
            <a:endParaRPr/>
          </a:p>
        </p:txBody>
      </p:sp>
      <p:sp>
        <p:nvSpPr>
          <p:cNvPr id="133" name="Google Shape;133;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Η ενθάρρυνση μιας αναστοχαστικής διδακτικής πρακτικής είναι απαραίτητη για τη συνεχή βελτίωση των εκπαιδευτικών</a:t>
            </a:r>
            <a:endParaRPr/>
          </a:p>
          <a:p>
            <a:pPr indent="-342900" lvl="0" marL="571500" marR="0" rtl="0" algn="l">
              <a:lnSpc>
                <a:spcPct val="90000"/>
              </a:lnSpc>
              <a:spcBef>
                <a:spcPts val="1000"/>
              </a:spcBef>
              <a:spcAft>
                <a:spcPts val="0"/>
              </a:spcAft>
              <a:buClr>
                <a:schemeClr val="accent4"/>
              </a:buClr>
              <a:buSzPts val="2200"/>
              <a:buFont typeface="Arial"/>
              <a:buChar char="•"/>
            </a:pPr>
            <a:r>
              <a:rPr lang="en-US"/>
              <a:t>Με την κατανόηση του τρόπου ερμηνείας και δράσης βάσει των αποτελεσμάτων της αξιολόγησης, οι εκπαιδευτικοί μπορούν να δημιουργήσουν πιο </a:t>
            </a:r>
            <a:r>
              <a:rPr b="1" lang="en-US"/>
              <a:t>περιεκτικά</a:t>
            </a:r>
            <a:r>
              <a:rPr lang="en-US"/>
              <a:t>, </a:t>
            </a:r>
            <a:r>
              <a:rPr b="1" lang="en-US"/>
              <a:t>ελκυστικά </a:t>
            </a:r>
            <a:r>
              <a:rPr lang="en-US"/>
              <a:t>και </a:t>
            </a:r>
            <a:r>
              <a:rPr b="1" lang="en-US"/>
              <a:t>αποτελεσματικά μαθησιακά περιβάλλοντα</a:t>
            </a:r>
            <a:endParaRPr b="1"/>
          </a:p>
          <a:p>
            <a:pPr indent="-342900" lvl="0" marL="571500" marR="0" rtl="0" algn="l">
              <a:lnSpc>
                <a:spcPct val="90000"/>
              </a:lnSpc>
              <a:spcBef>
                <a:spcPts val="1000"/>
              </a:spcBef>
              <a:spcAft>
                <a:spcPts val="0"/>
              </a:spcAft>
              <a:buClr>
                <a:schemeClr val="accent4"/>
              </a:buClr>
              <a:buSzPts val="2200"/>
              <a:buFont typeface="Arial"/>
              <a:buChar char="•"/>
            </a:pPr>
            <a:r>
              <a:rPr lang="en-US"/>
              <a:t>Στο προηγούμενο μάθημα:</a:t>
            </a:r>
            <a:endParaRPr/>
          </a:p>
          <a:p>
            <a:pPr indent="-368300" lvl="1" marL="914400" rtl="0" algn="l">
              <a:lnSpc>
                <a:spcPct val="90000"/>
              </a:lnSpc>
              <a:spcBef>
                <a:spcPts val="500"/>
              </a:spcBef>
              <a:spcAft>
                <a:spcPts val="0"/>
              </a:spcAft>
              <a:buSzPts val="1800"/>
              <a:buChar char="•"/>
            </a:pPr>
            <a:r>
              <a:rPr lang="en-US"/>
              <a:t>Κριτήρια αξιολόγησης / λίστες ελέγχου / ρουμπρίκες</a:t>
            </a:r>
            <a:endParaRPr/>
          </a:p>
          <a:p>
            <a:pPr indent="-368300" lvl="1" marL="914400" rtl="0" algn="l">
              <a:lnSpc>
                <a:spcPct val="90000"/>
              </a:lnSpc>
              <a:spcBef>
                <a:spcPts val="500"/>
              </a:spcBef>
              <a:spcAft>
                <a:spcPts val="0"/>
              </a:spcAft>
              <a:buSzPts val="1800"/>
              <a:buChar char="•"/>
            </a:pPr>
            <a:r>
              <a:rPr lang="en-US"/>
              <a:t>Ημερολόγια αυτοαξιολόγησης</a:t>
            </a:r>
            <a:endParaRPr/>
          </a:p>
          <a:p>
            <a:pPr indent="-368300" lvl="1" marL="914400" rtl="0" algn="l">
              <a:lnSpc>
                <a:spcPct val="90000"/>
              </a:lnSpc>
              <a:spcBef>
                <a:spcPts val="500"/>
              </a:spcBef>
              <a:spcAft>
                <a:spcPts val="0"/>
              </a:spcAft>
              <a:buSzPts val="1800"/>
              <a:buChar char="•"/>
            </a:pPr>
            <a:r>
              <a:rPr lang="en-US"/>
              <a:t>Βιντεοσκοπήσεις διδασκαλίας</a:t>
            </a:r>
            <a:br>
              <a:rPr lang="en-US"/>
            </a:br>
            <a:endParaRPr/>
          </a:p>
          <a:p>
            <a:pPr indent="-342900" lvl="0" marL="571500" rtl="0" algn="l">
              <a:lnSpc>
                <a:spcPct val="90000"/>
              </a:lnSpc>
              <a:spcBef>
                <a:spcPts val="1000"/>
              </a:spcBef>
              <a:spcAft>
                <a:spcPts val="0"/>
              </a:spcAft>
              <a:buSzPts val="2200"/>
              <a:buChar char="•"/>
            </a:pPr>
            <a:r>
              <a:rPr lang="en-US"/>
              <a:t>Τώρα, εργαλεία που μπορείτε να χρησιμοποιήσετε</a:t>
            </a:r>
            <a:br>
              <a:rPr lang="en-US"/>
            </a:br>
            <a:r>
              <a:rPr b="1" lang="en-US"/>
              <a:t>με τη βοήθεια συνομηλίκων ή μαθητών/μαθητριών</a:t>
            </a:r>
            <a:r>
              <a:rPr lang="en-US"/>
              <a:t>:</a:t>
            </a:r>
            <a:endParaRPr/>
          </a:p>
          <a:p>
            <a:pPr indent="-368300" lvl="1" marL="914400" rtl="0" algn="l">
              <a:lnSpc>
                <a:spcPct val="90000"/>
              </a:lnSpc>
              <a:spcBef>
                <a:spcPts val="500"/>
              </a:spcBef>
              <a:spcAft>
                <a:spcPts val="0"/>
              </a:spcAft>
              <a:buSzPts val="1800"/>
              <a:buChar char="•"/>
            </a:pPr>
            <a:r>
              <a:rPr b="1" lang="en-US"/>
              <a:t>Έρευνες/ερωτηματολόγια μαθητών/μαθητριών</a:t>
            </a:r>
            <a:endParaRPr b="1"/>
          </a:p>
          <a:p>
            <a:pPr indent="-368300" lvl="1" marL="914400" rtl="0" algn="l">
              <a:lnSpc>
                <a:spcPct val="90000"/>
              </a:lnSpc>
              <a:spcBef>
                <a:spcPts val="500"/>
              </a:spcBef>
              <a:spcAft>
                <a:spcPts val="0"/>
              </a:spcAft>
              <a:buSzPts val="1800"/>
              <a:buChar char="•"/>
            </a:pPr>
            <a:r>
              <a:rPr b="1" lang="en-US"/>
              <a:t>Πρωτόκολλα παρατήρησης στην τάξη</a:t>
            </a:r>
            <a:endParaRPr b="1"/>
          </a:p>
          <a:p>
            <a:pPr indent="-368300" lvl="1" marL="914400" rtl="0" algn="l">
              <a:lnSpc>
                <a:spcPct val="90000"/>
              </a:lnSpc>
              <a:spcBef>
                <a:spcPts val="500"/>
              </a:spcBef>
              <a:spcAft>
                <a:spcPts val="0"/>
              </a:spcAft>
              <a:buSzPts val="1800"/>
              <a:buChar char="•"/>
            </a:pPr>
            <a:r>
              <a:rPr b="1" lang="en-US"/>
              <a:t>Δεδομένα επιδόσεων μαθητών/μαθητριών</a:t>
            </a:r>
            <a:endParaRPr b="1"/>
          </a:p>
          <a:p>
            <a:pPr indent="-368300" lvl="1" marL="914400" rtl="0" algn="l">
              <a:lnSpc>
                <a:spcPct val="90000"/>
              </a:lnSpc>
              <a:spcBef>
                <a:spcPts val="500"/>
              </a:spcBef>
              <a:spcAft>
                <a:spcPts val="0"/>
              </a:spcAft>
              <a:buSzPts val="1800"/>
              <a:buChar char="•"/>
            </a:pPr>
            <a:r>
              <a:rPr b="1" lang="en-US"/>
              <a:t>Συνεντεύξεις/ομάδες εστίασης</a:t>
            </a:r>
            <a:endParaRPr b="1"/>
          </a:p>
        </p:txBody>
      </p:sp>
      <p:pic>
        <p:nvPicPr>
          <p:cNvPr descr="Slika na kojoj se prikazuje odijevanje, osoba, obuća, namještaj&#10;&#10;Sadržaj koji je generirala umjetna inteligencija možda nije točan." id="134" name="Google Shape;134;p9"/>
          <p:cNvPicPr preferRelativeResize="0"/>
          <p:nvPr/>
        </p:nvPicPr>
        <p:blipFill rotWithShape="1">
          <a:blip r:embed="rId3">
            <a:alphaModFix/>
          </a:blip>
          <a:srcRect b="0" l="0" r="0" t="0"/>
          <a:stretch/>
        </p:blipFill>
        <p:spPr>
          <a:xfrm>
            <a:off x="6905750" y="3255900"/>
            <a:ext cx="4751575" cy="1714125"/>
          </a:xfrm>
          <a:prstGeom prst="rect">
            <a:avLst/>
          </a:prstGeom>
          <a:noFill/>
          <a:ln>
            <a:noFill/>
          </a:ln>
        </p:spPr>
      </p:pic>
      <p:sp>
        <p:nvSpPr>
          <p:cNvPr id="135" name="Google Shape;135;p9"/>
          <p:cNvSpPr txBox="1"/>
          <p:nvPr/>
        </p:nvSpPr>
        <p:spPr>
          <a:xfrm>
            <a:off x="8319578" y="51182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317d68e50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400"/>
              <a:t>Έρευνες/ερωτηματολόγια μαθητών/μαθητριών - τι και πώς</a:t>
            </a:r>
            <a:endParaRPr sz="3400"/>
          </a:p>
        </p:txBody>
      </p:sp>
      <p:sp>
        <p:nvSpPr>
          <p:cNvPr id="142" name="Google Shape;142;g34317d68e50_0_24"/>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Συλλογή ανατροφοδότησης σχετικά με την αποτελεσματικότητα της διδασκαλίας, τη δέσμευση και τη σαφήνεια</a:t>
            </a:r>
            <a:br>
              <a:rPr lang="en-US"/>
            </a:br>
            <a:r>
              <a:rPr b="1" lang="en-US"/>
              <a:t>απευθείας από το κύριο ακροατήριό σας</a:t>
            </a:r>
            <a:br>
              <a:rPr b="1" lang="en-US"/>
            </a:br>
            <a:endParaRPr b="1"/>
          </a:p>
          <a:p>
            <a:pPr indent="-342900" lvl="0" marL="571500" rtl="0" algn="l">
              <a:lnSpc>
                <a:spcPct val="90000"/>
              </a:lnSpc>
              <a:spcBef>
                <a:spcPts val="1000"/>
              </a:spcBef>
              <a:spcAft>
                <a:spcPts val="0"/>
              </a:spcAft>
              <a:buClr>
                <a:srgbClr val="000000"/>
              </a:buClr>
              <a:buSzPts val="2200"/>
              <a:buChar char="•"/>
            </a:pPr>
            <a:r>
              <a:rPr lang="en-US">
                <a:solidFill>
                  <a:srgbClr val="000000"/>
                </a:solidFill>
              </a:rPr>
              <a:t>Τύποι ερωτήσεων έρευνας</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Ερωτήσεις κλίμακας Likert (π.χ., Συμφωνώ απόλυτα → Διαφωνώ απόλυτα)</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Ερωτήσεις ανοικτού τύπου</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ή ένα μείγμα και των δύο</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SzPts val="2200"/>
              <a:buChar char="•"/>
            </a:pPr>
            <a:r>
              <a:rPr lang="en-US"/>
              <a:t>Κοινά θέματα:</a:t>
            </a:r>
            <a:endParaRPr/>
          </a:p>
          <a:p>
            <a:pPr indent="-368300" lvl="1" marL="914400" rtl="0" algn="l">
              <a:lnSpc>
                <a:spcPct val="90000"/>
              </a:lnSpc>
              <a:spcBef>
                <a:spcPts val="500"/>
              </a:spcBef>
              <a:spcAft>
                <a:spcPts val="0"/>
              </a:spcAft>
              <a:buSzPts val="1800"/>
              <a:buChar char="•"/>
            </a:pPr>
            <a:r>
              <a:rPr b="1" lang="en-US"/>
              <a:t>Σαφήνεια των εξηγήσεων </a:t>
            </a:r>
            <a:r>
              <a:rPr lang="en-US"/>
              <a:t>- Καταλαβαίνω τι εξηγεί ο δάσκαλος;</a:t>
            </a:r>
            <a:endParaRPr/>
          </a:p>
          <a:p>
            <a:pPr indent="-368300" lvl="1" marL="914400" rtl="0" algn="l">
              <a:lnSpc>
                <a:spcPct val="90000"/>
              </a:lnSpc>
              <a:spcBef>
                <a:spcPts val="500"/>
              </a:spcBef>
              <a:spcAft>
                <a:spcPts val="0"/>
              </a:spcAft>
              <a:buSzPts val="1800"/>
              <a:buChar char="•"/>
            </a:pPr>
            <a:r>
              <a:rPr b="1" lang="en-US"/>
              <a:t>Δέσμευση στο μάθημα </a:t>
            </a:r>
            <a:r>
              <a:rPr lang="en-US"/>
              <a:t>- Με ενδιαφέρει το μάθημα;</a:t>
            </a:r>
            <a:endParaRPr/>
          </a:p>
          <a:p>
            <a:pPr indent="-368300" lvl="1" marL="914400" rtl="0" algn="l">
              <a:lnSpc>
                <a:spcPct val="90000"/>
              </a:lnSpc>
              <a:spcBef>
                <a:spcPts val="500"/>
              </a:spcBef>
              <a:spcAft>
                <a:spcPts val="0"/>
              </a:spcAft>
              <a:buSzPts val="1800"/>
              <a:buChar char="•"/>
            </a:pPr>
            <a:r>
              <a:rPr b="1" lang="en-US"/>
              <a:t>Υποστήριξη </a:t>
            </a:r>
            <a:r>
              <a:rPr lang="en-US"/>
              <a:t>- Με βοηθάει ο δάσκαλος όταν δεν καταλαβαίνω;</a:t>
            </a:r>
            <a:endParaRPr/>
          </a:p>
          <a:p>
            <a:pPr indent="-368300" lvl="1" marL="914400" rtl="0" algn="l">
              <a:lnSpc>
                <a:spcPct val="90000"/>
              </a:lnSpc>
              <a:spcBef>
                <a:spcPts val="500"/>
              </a:spcBef>
              <a:spcAft>
                <a:spcPts val="0"/>
              </a:spcAft>
              <a:buSzPts val="1800"/>
              <a:buChar char="•"/>
            </a:pPr>
            <a:r>
              <a:rPr b="1" lang="en-US"/>
              <a:t>Ατμόσφαιρα στην τάξη </a:t>
            </a:r>
            <a:r>
              <a:rPr lang="en-US"/>
              <a:t>- Αισθάνομαι ασφαλής και με σέβονται;</a:t>
            </a:r>
            <a:endParaRPr/>
          </a:p>
          <a:p>
            <a:pPr indent="-368300" lvl="1" marL="914400" rtl="0" algn="l">
              <a:lnSpc>
                <a:spcPct val="90000"/>
              </a:lnSpc>
              <a:spcBef>
                <a:spcPts val="500"/>
              </a:spcBef>
              <a:spcAft>
                <a:spcPts val="0"/>
              </a:spcAft>
              <a:buSzPts val="1800"/>
              <a:buChar char="•"/>
            </a:pPr>
            <a:r>
              <a:rPr b="1" lang="en-US"/>
              <a:t>Συμμετοχή </a:t>
            </a:r>
            <a:r>
              <a:rPr lang="en-US"/>
              <a:t>- Έχω την ευκαιρία να συμμετάσχω και να κάνω ερωτήσεις;</a:t>
            </a:r>
            <a:endParaRPr/>
          </a:p>
          <a:p>
            <a:pPr indent="-368300" lvl="1" marL="914400" rtl="0" algn="l">
              <a:lnSpc>
                <a:spcPct val="90000"/>
              </a:lnSpc>
              <a:spcBef>
                <a:spcPts val="500"/>
              </a:spcBef>
              <a:spcAft>
                <a:spcPts val="0"/>
              </a:spcAft>
              <a:buSzPts val="1800"/>
              <a:buChar char="•"/>
            </a:pPr>
            <a:r>
              <a:rPr b="1" lang="en-US"/>
              <a:t>Οργάνωση μαθήματος </a:t>
            </a:r>
            <a:r>
              <a:rPr lang="en-US"/>
              <a:t>- Γνωρίζω τι αναμένεται από εμένα;</a:t>
            </a:r>
            <a:endParaRPr/>
          </a:p>
          <a:p>
            <a:pPr indent="0" lvl="0" marL="571500" rtl="0" algn="l">
              <a:lnSpc>
                <a:spcPct val="90000"/>
              </a:lnSpc>
              <a:spcBef>
                <a:spcPts val="1000"/>
              </a:spcBef>
              <a:spcAft>
                <a:spcPts val="0"/>
              </a:spcAft>
              <a:buSzPts val="2200"/>
              <a:buNone/>
            </a:pPr>
            <a:r>
              <a:t/>
            </a:r>
            <a:endParaRPr b="1">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43" name="Google Shape;143;g34317d68e50_0_24" title="6269310.jpg"/>
          <p:cNvPicPr preferRelativeResize="0"/>
          <p:nvPr/>
        </p:nvPicPr>
        <p:blipFill rotWithShape="1">
          <a:blip r:embed="rId3">
            <a:alphaModFix/>
          </a:blip>
          <a:srcRect b="0" l="0" r="0" t="0"/>
          <a:stretch/>
        </p:blipFill>
        <p:spPr>
          <a:xfrm>
            <a:off x="8890275" y="3429000"/>
            <a:ext cx="3029825" cy="3029825"/>
          </a:xfrm>
          <a:prstGeom prst="rect">
            <a:avLst/>
          </a:prstGeom>
          <a:noFill/>
          <a:ln>
            <a:noFill/>
          </a:ln>
        </p:spPr>
      </p:pic>
      <p:sp>
        <p:nvSpPr>
          <p:cNvPr id="144" name="Google Shape;144;g34317d68e50_0_24"/>
          <p:cNvSpPr txBox="1"/>
          <p:nvPr/>
        </p:nvSpPr>
        <p:spPr>
          <a:xfrm>
            <a:off x="9478691"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7a9509dc2_0_1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Έρευνες/ερωτηματολόγια μαθητών/μαθητριών - εργαλεία</a:t>
            </a:r>
            <a:endParaRPr/>
          </a:p>
        </p:txBody>
      </p:sp>
      <p:sp>
        <p:nvSpPr>
          <p:cNvPr id="151" name="Google Shape;151;g347a9509dc2_0_13"/>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Διεκπεραιώστε τα ως</a:t>
            </a:r>
            <a:endParaRPr/>
          </a:p>
          <a:p>
            <a:pPr indent="-368300" lvl="1" marL="914400" rtl="0" algn="l">
              <a:lnSpc>
                <a:spcPct val="90000"/>
              </a:lnSpc>
              <a:spcBef>
                <a:spcPts val="500"/>
              </a:spcBef>
              <a:spcAft>
                <a:spcPts val="0"/>
              </a:spcAft>
              <a:buSzPts val="1800"/>
              <a:buChar char="•"/>
            </a:pPr>
            <a:r>
              <a:rPr b="1" lang="en-US"/>
              <a:t>έντυπες έρευνες</a:t>
            </a:r>
            <a:endParaRPr b="1"/>
          </a:p>
          <a:p>
            <a:pPr indent="-368300" lvl="1" marL="914400" rtl="0" algn="l">
              <a:lnSpc>
                <a:spcPct val="90000"/>
              </a:lnSpc>
              <a:spcBef>
                <a:spcPts val="500"/>
              </a:spcBef>
              <a:spcAft>
                <a:spcPts val="0"/>
              </a:spcAft>
              <a:buSzPts val="1800"/>
              <a:buChar char="•"/>
            </a:pPr>
            <a:r>
              <a:rPr lang="en-US"/>
              <a:t>δωρεάν διαδικτυακά </a:t>
            </a:r>
            <a:r>
              <a:rPr b="1" lang="en-US"/>
              <a:t>εργαλεία γενικής χρήσης </a:t>
            </a:r>
            <a:r>
              <a:rPr lang="en-US"/>
              <a:t>όπως </a:t>
            </a:r>
            <a:r>
              <a:rPr lang="en-US" u="sng">
                <a:solidFill>
                  <a:srgbClr val="1155CC"/>
                </a:solidFill>
                <a:hlinkClick r:id="rId3">
                  <a:extLst>
                    <a:ext uri="{A12FA001-AC4F-418D-AE19-62706E023703}">
                      <ahyp:hlinkClr val="tx"/>
                    </a:ext>
                  </a:extLst>
                </a:hlinkClick>
              </a:rPr>
              <a:t>τα Google Forms</a:t>
            </a:r>
            <a:r>
              <a:rPr lang="en-US">
                <a:solidFill>
                  <a:srgbClr val="000000"/>
                </a:solidFill>
              </a:rPr>
              <a:t>, </a:t>
            </a:r>
            <a:r>
              <a:rPr lang="en-US" u="sng">
                <a:solidFill>
                  <a:srgbClr val="1155CC"/>
                </a:solidFill>
                <a:hlinkClick r:id="rId4">
                  <a:extLst>
                    <a:ext uri="{A12FA001-AC4F-418D-AE19-62706E023703}">
                      <ahyp:hlinkClr val="tx"/>
                    </a:ext>
                  </a:extLst>
                </a:hlinkClick>
              </a:rPr>
              <a:t>Microsoft Forms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συστήματα διαχείρισης μάθησης </a:t>
            </a:r>
            <a:r>
              <a:rPr lang="en-US">
                <a:solidFill>
                  <a:srgbClr val="000000"/>
                </a:solidFill>
              </a:rPr>
              <a:t>όπως το </a:t>
            </a:r>
            <a:r>
              <a:rPr lang="en-US" u="sng">
                <a:solidFill>
                  <a:schemeClr val="hlink"/>
                </a:solidFill>
                <a:hlinkClick r:id="rId5"/>
              </a:rPr>
              <a:t>Moodle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προκαθορισμένες έρευνες όπως</a:t>
            </a:r>
            <a:br>
              <a:rPr lang="en-US">
                <a:solidFill>
                  <a:srgbClr val="000000"/>
                </a:solidFill>
              </a:rPr>
            </a:br>
            <a:r>
              <a:rPr lang="en-US">
                <a:solidFill>
                  <a:srgbClr val="000000"/>
                </a:solidFill>
              </a:rPr>
              <a:t>COLLES (έρευνα για το εποικοδομητικό περιβάλλον μάθησης μέσω διαδικτύου)</a:t>
            </a:r>
            <a:br>
              <a:rPr lang="en-US">
                <a:solidFill>
                  <a:srgbClr val="000000"/>
                </a:solidFill>
              </a:rPr>
            </a:br>
            <a:r>
              <a:rPr lang="en-US">
                <a:solidFill>
                  <a:srgbClr val="000000"/>
                </a:solidFill>
              </a:rPr>
              <a:t>ATTLS (Έρευνα για τη στάση απέναντι στη σκέψη και τη μάθηση)</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ή σχεδιάστε τη δική σας προσαρμοσμένη έρευνα</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συστήματα ανταπόκρισης του κοινού όπως το </a:t>
            </a:r>
            <a:r>
              <a:rPr lang="en-US" u="sng">
                <a:solidFill>
                  <a:schemeClr val="hlink"/>
                </a:solidFill>
                <a:hlinkClick r:id="rId6"/>
              </a:rPr>
              <a:t>Kahoot</a:t>
            </a:r>
            <a:r>
              <a:rPr lang="en-US">
                <a:solidFill>
                  <a:srgbClr val="000000"/>
                </a:solidFill>
              </a:rPr>
              <a:t>, το </a:t>
            </a:r>
            <a:r>
              <a:rPr lang="en-US" u="sng">
                <a:solidFill>
                  <a:schemeClr val="hlink"/>
                </a:solidFill>
                <a:hlinkClick r:id="rId7"/>
              </a:rPr>
              <a:t>Mentimeter</a:t>
            </a:r>
            <a:r>
              <a:rPr lang="en-US">
                <a:solidFill>
                  <a:srgbClr val="000000"/>
                </a:solidFill>
              </a:rPr>
              <a:t>, το </a:t>
            </a:r>
            <a:r>
              <a:rPr lang="en-US" u="sng">
                <a:solidFill>
                  <a:schemeClr val="hlink"/>
                </a:solidFill>
                <a:hlinkClick r:id="rId8"/>
              </a:rPr>
              <a:t>AudIT</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μοιραστείτε τα χρησιμοποιώντας έναν σύνδεσμο ή έναν </a:t>
            </a:r>
            <a:r>
              <a:rPr lang="en-US" u="sng">
                <a:solidFill>
                  <a:schemeClr val="hlink"/>
                </a:solidFill>
                <a:hlinkClick r:id="rId9"/>
              </a:rPr>
              <a:t>κωδικό QR</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τα ψηφιακά εργαλεία διευκολύνουν την επεξεργασία των αποτελεσμάτων</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Εισιτήριο εξόδου 3-2-1 </a:t>
            </a:r>
            <a:r>
              <a:rPr lang="en-US">
                <a:solidFill>
                  <a:srgbClr val="000000"/>
                </a:solidFill>
              </a:rPr>
              <a:t>- δομημένο εργαλείο προβληματισμού που συνήθως δίνεται στο τέλος ενός μαθήματος ή μιας τάξης </a:t>
            </a:r>
            <a:r>
              <a:rPr b="1" lang="en-US">
                <a:solidFill>
                  <a:srgbClr val="000000"/>
                </a:solidFill>
              </a:rPr>
              <a:t>(3 πράγματα που έμαθαν, 2 πράγματα που βρήκαν ενδιαφέροντα ή για τα οποία θέλουν να μάθουν περισσότερα, 1 ερώτηση που έχουν ακόμα).</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Γραπτή εργασία διάρκειας ενός λεπτού </a:t>
            </a:r>
            <a:r>
              <a:rPr lang="en-US">
                <a:solidFill>
                  <a:srgbClr val="000000"/>
                </a:solidFill>
              </a:rPr>
              <a:t>(σύντομη γραπτή απάντηση σε ερώτηση που θέτει ο/η εκπαιδευτικός, η οποία ολοκληρώνεται σε περίπου ένα λεπτό. Συνήθως γίνεται στο τέλος της διδασκαλίας και επικεντρώνεται στα βασικά συμπεράσματα ή στα σημεία σύγχυσης).</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b="1" lang="en-US">
                <a:solidFill>
                  <a:srgbClr val="000000"/>
                </a:solidFill>
              </a:rPr>
              <a:t>Οι ανώνυμες έρευνες </a:t>
            </a:r>
            <a:r>
              <a:rPr lang="en-US">
                <a:solidFill>
                  <a:srgbClr val="000000"/>
                </a:solidFill>
              </a:rPr>
              <a:t>ενθαρρύνουν </a:t>
            </a:r>
            <a:r>
              <a:rPr b="1" lang="en-US">
                <a:solidFill>
                  <a:srgbClr val="000000"/>
                </a:solidFill>
              </a:rPr>
              <a:t>τις ειλικρινείς απαντήσεις</a:t>
            </a:r>
            <a:endParaRPr b="1">
              <a:solidFill>
                <a:srgbClr val="000000"/>
              </a:solidFill>
            </a:endParaRPr>
          </a:p>
          <a:p>
            <a:pPr indent="0" lvl="0" marL="571500" rtl="0" algn="l">
              <a:lnSpc>
                <a:spcPct val="90000"/>
              </a:lnSpc>
              <a:spcBef>
                <a:spcPts val="1000"/>
              </a:spcBef>
              <a:spcAft>
                <a:spcPts val="0"/>
              </a:spcAft>
              <a:buSzPts val="2200"/>
              <a:buNone/>
            </a:pPr>
            <a:r>
              <a:t/>
            </a:r>
            <a:endParaRPr>
              <a:solidFill>
                <a:srgbClr val="000000"/>
              </a:solidFill>
            </a:endParaRPr>
          </a:p>
          <a:p>
            <a:pPr indent="0" lvl="0" marL="0" rtl="0" algn="l">
              <a:lnSpc>
                <a:spcPct val="90000"/>
              </a:lnSpc>
              <a:spcBef>
                <a:spcPts val="1000"/>
              </a:spcBef>
              <a:spcAft>
                <a:spcPts val="0"/>
              </a:spcAft>
              <a:buSzPts val="2200"/>
              <a:buNone/>
            </a:pPr>
            <a:r>
              <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47a9509dc2_0_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Παράδειγμα - Φόρμες Google</a:t>
            </a:r>
            <a:endParaRPr/>
          </a:p>
        </p:txBody>
      </p:sp>
      <p:sp>
        <p:nvSpPr>
          <p:cNvPr id="158" name="Google Shape;158;g347a9509dc2_0_8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Συνδεθείτε στο λογαριασμό σας στο gmail </a:t>
            </a:r>
            <a:r>
              <a:rPr b="1" lang="en-US" sz="2000">
                <a:solidFill>
                  <a:srgbClr val="000000"/>
                </a:solidFill>
              </a:rPr>
              <a:t>και ανοίξτε το δίσκο Google</a:t>
            </a:r>
            <a:endParaRPr b="1" sz="20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Κάντε κλικ στο </a:t>
            </a:r>
            <a:r>
              <a:rPr b="1" lang="en-US" sz="2000">
                <a:solidFill>
                  <a:srgbClr val="000000"/>
                </a:solidFill>
              </a:rPr>
              <a:t>New/Google </a:t>
            </a:r>
            <a:r>
              <a:rPr b="1" i="1" lang="en-US" sz="2000">
                <a:solidFill>
                  <a:srgbClr val="000000"/>
                </a:solidFill>
              </a:rPr>
              <a:t>forms</a:t>
            </a:r>
            <a:endParaRPr b="1" i="1" sz="20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Γράψτε μια </a:t>
            </a:r>
            <a:r>
              <a:rPr b="1" lang="en-US" sz="2000">
                <a:solidFill>
                  <a:srgbClr val="000000"/>
                </a:solidFill>
              </a:rPr>
              <a:t>συνοπτική περιγραφή της έρευνας</a:t>
            </a:r>
            <a:r>
              <a:rPr lang="en-US" sz="2000">
                <a:solidFill>
                  <a:srgbClr val="000000"/>
                </a:solidFill>
              </a:rPr>
              <a:t>, ώστε οι μαθητές/μαθήτριες σας να γνωρίζουν τι περιμένετε από αυτούς.</a:t>
            </a:r>
            <a:endParaRPr sz="20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Συνθέστε ένα ερωτηματολόγιο με χρήση </a:t>
            </a:r>
            <a:r>
              <a:rPr b="1" lang="en-US" sz="2000">
                <a:solidFill>
                  <a:srgbClr val="000000"/>
                </a:solidFill>
              </a:rPr>
              <a:t>πολλαπλών επιλογών, πλέγματος, απαντήσεων κειμένου </a:t>
            </a:r>
            <a:r>
              <a:rPr lang="en-US" sz="2000">
                <a:solidFill>
                  <a:srgbClr val="000000"/>
                </a:solidFill>
              </a:rPr>
              <a:t>ή άλλων στοιχείων, για παράδειγμα:</a:t>
            </a:r>
            <a:br>
              <a:rPr lang="en-US" sz="2000">
                <a:solidFill>
                  <a:srgbClr val="000000"/>
                </a:solidFill>
              </a:rPr>
            </a:br>
            <a:endParaRPr sz="20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Καταλαβαίνω τι εξηγεί ο δάσκαλος;</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Με ενδιαφέρει το μάθημα;</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Με βοηθάει ο δάσκαλος όταν δεν καταλαβαίνω;</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Αισθάνομαι ασφαλής και με σέβονται;</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Έχω τη δυνατότητα να συμμετάσχω και να κάνω ερωτήσεις;</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Γνωρίζω τι αναμένεται από μένα καθ' όλη τη διάρκεια του μαθήματος;</a:t>
            </a:r>
            <a:br>
              <a:rPr lang="en-US" sz="1800">
                <a:solidFill>
                  <a:srgbClr val="000000"/>
                </a:solidFill>
              </a:rPr>
            </a:br>
            <a:br>
              <a:rPr lang="en-US" sz="1800">
                <a:solidFill>
                  <a:srgbClr val="000000"/>
                </a:solidFill>
              </a:rPr>
            </a:br>
            <a:r>
              <a:rPr lang="en-US" sz="1800">
                <a:solidFill>
                  <a:srgbClr val="000000"/>
                </a:solidFill>
              </a:rPr>
              <a:t>Χρησιμοποιήστε ερωτήσεις τύπου </a:t>
            </a:r>
            <a:r>
              <a:rPr i="1" lang="en-US" sz="1800">
                <a:solidFill>
                  <a:srgbClr val="000000"/>
                </a:solidFill>
              </a:rPr>
              <a:t>πλέγματος </a:t>
            </a:r>
            <a:r>
              <a:rPr lang="en-US" sz="1800">
                <a:solidFill>
                  <a:srgbClr val="000000"/>
                </a:solidFill>
              </a:rPr>
              <a:t>με απαντήσεις σε κλίμακα Likert</a:t>
            </a:r>
            <a:br>
              <a:rPr lang="en-US" sz="1800">
                <a:solidFill>
                  <a:srgbClr val="000000"/>
                </a:solidFill>
              </a:rPr>
            </a:br>
            <a:r>
              <a:rPr i="1" lang="en-US" sz="1800">
                <a:solidFill>
                  <a:srgbClr val="000000"/>
                </a:solidFill>
              </a:rPr>
              <a:t>Διαφωνώ απόλυτα, Διαφωνώ, Ούτε συμφωνώ ούτε διαφωνώ (ουδέτερο), Συμφωνώ, Συμφωνώ απόλυτα</a:t>
            </a:r>
            <a:br>
              <a:rPr lang="en-US" sz="1800">
                <a:solidFill>
                  <a:srgbClr val="000000"/>
                </a:solidFill>
              </a:rPr>
            </a:br>
            <a:endParaRPr sz="18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Μοιραστείτε την έρευνα με τους/τις μαθητές/μαθήτριες σας μέσω </a:t>
            </a:r>
            <a:r>
              <a:rPr b="1" lang="en-US" sz="2000">
                <a:solidFill>
                  <a:srgbClr val="000000"/>
                </a:solidFill>
              </a:rPr>
              <a:t>συνδέσμου </a:t>
            </a:r>
            <a:r>
              <a:rPr lang="en-US" sz="2000">
                <a:solidFill>
                  <a:srgbClr val="000000"/>
                </a:solidFill>
              </a:rPr>
              <a:t>ή δημιουργήστε </a:t>
            </a:r>
            <a:r>
              <a:rPr b="1" lang="en-US" sz="2000">
                <a:solidFill>
                  <a:srgbClr val="000000"/>
                </a:solidFill>
              </a:rPr>
              <a:t>κώδικα QR </a:t>
            </a:r>
            <a:r>
              <a:rPr lang="en-US" sz="2000">
                <a:solidFill>
                  <a:srgbClr val="000000"/>
                </a:solidFill>
              </a:rPr>
              <a:t>από το σύνδεσμο</a:t>
            </a:r>
            <a:endParaRPr sz="2000">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59" name="Google Shape;159;g347a9509dc2_0_81"/>
          <p:cNvPicPr preferRelativeResize="0"/>
          <p:nvPr/>
        </p:nvPicPr>
        <p:blipFill rotWithShape="1">
          <a:blip r:embed="rId3">
            <a:alphaModFix/>
          </a:blip>
          <a:srcRect b="0" l="0" r="0" t="0"/>
          <a:stretch/>
        </p:blipFill>
        <p:spPr>
          <a:xfrm>
            <a:off x="8456800" y="3098688"/>
            <a:ext cx="2495700" cy="1838400"/>
          </a:xfrm>
          <a:prstGeom prst="roundRect">
            <a:avLst>
              <a:gd fmla="val 16667" name="adj"/>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