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2000"/>
  <p:notesSz cx="6858000" cy="9144000"/>
  <p:embeddedFontLs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gxB0ic8095yutPWAb8yPoNx85ff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OpenSans-italic.fntdata"/><Relationship Id="rId10" Type="http://schemas.openxmlformats.org/officeDocument/2006/relationships/slide" Target="slides/slide4.xml"/><Relationship Id="rId32" Type="http://schemas.openxmlformats.org/officeDocument/2006/relationships/font" Target="fonts/OpenSans-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OpenSans-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40883d5f11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g340883d5f11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Η Δραστηριότητα 1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Ενθαρρύνετε τους/τις συμμετέχοντες/συμμετέχουσες να συζητήσουν για τα δυνατά σημεία και τις πιθανές βελτιώσεις.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Μην παραλείψετε να αναφέρετε ότι: </a:t>
            </a:r>
            <a:r>
              <a:rPr b="1" lang="en-US">
                <a:solidFill>
                  <a:srgbClr val="2B454E"/>
                </a:solidFill>
              </a:rPr>
              <a:t>η</a:t>
            </a:r>
            <a:r>
              <a:rPr lang="en-US">
                <a:solidFill>
                  <a:srgbClr val="2B454E"/>
                </a:solidFill>
              </a:rPr>
              <a:t> </a:t>
            </a:r>
            <a:r>
              <a:rPr b="1" lang="en-US">
                <a:solidFill>
                  <a:srgbClr val="2B454E"/>
                </a:solidFill>
              </a:rPr>
              <a:t>διαμορφωτική αξιολόγηση βοηθά τους/τις εκπαιδευτικούς να παρακολουθούν την πρόοδο των μαθητών/μαθητριών σε πραγματικό χρόνο διασφαλίζοντας ότι όλοι/όλες οι μαθητές/μαθήτριες κατανοούν τις βασικές έννοιες πριν προχωρήσουν.</a:t>
            </a:r>
            <a:endParaRPr b="1"/>
          </a:p>
        </p:txBody>
      </p:sp>
      <p:sp>
        <p:nvSpPr>
          <p:cNvPr id="149" name="Google Shape;149;g340883d5f11_0_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2B454E"/>
                </a:solidFill>
              </a:rPr>
              <a:t>Δώστε τη δυνατότητα στους/στις μαθητές/μαθήτριες να δημιουργήσουν διαμορφωτικές αξιολογήσεις με βάση το πρότυπο που παρέχεται.</a:t>
            </a:r>
            <a:endParaRPr/>
          </a:p>
        </p:txBody>
      </p:sp>
      <p:sp>
        <p:nvSpPr>
          <p:cNvPr id="156" name="Google Shape;15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0883d5f11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40883d5f11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2B454E"/>
                </a:solidFill>
              </a:rPr>
              <a:t>Δώστε τη δυνατότητα στους/στις μαθητές/μαθήτριες να δημιουργήσουν διαμορφωτικές αξιολογήσεις με βάση το πρότυπο που παρέχεται.</a:t>
            </a:r>
            <a:endParaRPr/>
          </a:p>
        </p:txBody>
      </p:sp>
      <p:sp>
        <p:nvSpPr>
          <p:cNvPr id="163" name="Google Shape;163;g340883d5f11_0_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40883d5f11_0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g340883d5f11_0_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2B454E"/>
                </a:solidFill>
              </a:rPr>
              <a:t>Δώστε τη δυνατότητα στους/στις μαθητές/μαθήτριες να δημιουργήσουν διαμορφωτικές αξιολογήσεις με βάση το πρότυπο που παρέχεται.</a:t>
            </a:r>
            <a:endParaRPr/>
          </a:p>
        </p:txBody>
      </p:sp>
      <p:sp>
        <p:nvSpPr>
          <p:cNvPr id="170" name="Google Shape;170;g340883d5f11_0_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3ff3573224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33ff3573224_0_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Στοιχεία διαμορφωτικής αξιολόγησης που ευθυγραμμίζεται με το TINKER:</a:t>
            </a:r>
            <a:endParaRPr>
              <a:solidFill>
                <a:srgbClr val="2B454E"/>
              </a:solidFill>
            </a:endParaRPr>
          </a:p>
          <a:p>
            <a:pPr indent="-317500" lvl="0" marL="457200" rtl="0" algn="l">
              <a:lnSpc>
                <a:spcPct val="90000"/>
              </a:lnSpc>
              <a:spcBef>
                <a:spcPts val="1000"/>
              </a:spcBef>
              <a:spcAft>
                <a:spcPts val="0"/>
              </a:spcAft>
              <a:buClr>
                <a:srgbClr val="2B454E"/>
              </a:buClr>
              <a:buSzPts val="1400"/>
              <a:buAutoNum type="arabicPeriod"/>
            </a:pPr>
            <a:r>
              <a:rPr lang="en-US">
                <a:solidFill>
                  <a:srgbClr val="2B454E"/>
                </a:solidFill>
              </a:rPr>
              <a:t>Συνεργασία</a:t>
            </a:r>
            <a:endParaRPr>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a:solidFill>
                  <a:srgbClr val="2B454E"/>
                </a:solidFill>
              </a:rPr>
              <a:t>Δημιουργικότητα</a:t>
            </a:r>
            <a:endParaRPr>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a:solidFill>
                  <a:srgbClr val="2B454E"/>
                </a:solidFill>
              </a:rPr>
              <a:t>Συμμετοχικότητα</a:t>
            </a:r>
            <a:endParaRPr>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a:solidFill>
                  <a:srgbClr val="2B454E"/>
                </a:solidFill>
              </a:rPr>
              <a:t>(Αυθεντική) Επίλυση προβλημάτων (προβλήματα της πραγματικής ζωής)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Χωρίστε τους/τις συμμετέχοντες/συμμετέχουσες σε μικρές ομάδες.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Δώστε τους τη δυνατότητα να δημιουργήσουν διαμορφωτικές αξιολογήσεις με βάση το πρότυπο που παρέχεται στις επόμενες 3 διαφάνειες.</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extLst>
                  <a:ext uri="http://customooxmlschemas.google.com/">
                    <go:slidesCustomData xmlns:go="http://customooxmlschemas.google.com/" textRoundtripDataId="20"/>
                  </a:ext>
                </a:extLst>
              </a:rPr>
              <a:t>Δραστηριότητα 2 τελική διαφάνεια...</a:t>
            </a:r>
            <a:endParaRPr>
              <a:solidFill>
                <a:srgbClr val="2B454E"/>
              </a:solidFill>
              <a:extLst>
                <a:ext uri="http://customooxmlschemas.google.com/">
                  <go:slidesCustomData xmlns:go="http://customooxmlschemas.google.com/" textRoundtripDataId="21"/>
                </a:ext>
              </a:extLst>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extLst>
                  <a:ext uri="http://customooxmlschemas.google.com/">
                    <go:slidesCustomData xmlns:go="http://customooxmlschemas.google.com/" textRoundtripDataId="22"/>
                  </a:ext>
                </a:extLst>
              </a:rPr>
              <a:t>Ενημερώστε τους/τες για τα </a:t>
            </a:r>
            <a:r>
              <a:rPr b="1" lang="en-US" sz="1500">
                <a:solidFill>
                  <a:srgbClr val="2B454E"/>
                </a:solidFill>
                <a:extLst>
                  <a:ext uri="http://customooxmlschemas.google.com/">
                    <go:slidesCustomData xmlns:go="http://customooxmlschemas.google.com/" textRoundtripDataId="23"/>
                  </a:ext>
                </a:extLst>
              </a:rPr>
              <a:t>θέματα συζήτησης στο Moodle </a:t>
            </a:r>
            <a:r>
              <a:rPr lang="en-US">
                <a:solidFill>
                  <a:srgbClr val="2B454E"/>
                </a:solidFill>
                <a:extLst>
                  <a:ext uri="http://customooxmlschemas.google.com/">
                    <go:slidesCustomData xmlns:go="http://customooxmlschemas.google.com/" textRoundtripDataId="24"/>
                  </a:ext>
                </a:extLst>
              </a:rPr>
              <a:t>(ή σε οποιαδήποτε άλλη πλατφόρμα, αν τα σχέδια έχουν αλλάξει) και αφήστε τους/τες να προσθέσουν και να μοιραστούν τις εργασίες τους εκεί.</a:t>
            </a:r>
            <a:endParaRPr>
              <a:solidFill>
                <a:srgbClr val="2B454E"/>
              </a:solidFill>
              <a:extLst>
                <a:ext uri="http://customooxmlschemas.google.com/">
                  <go:slidesCustomData xmlns:go="http://customooxmlschemas.google.com/" textRoundtripDataId="25"/>
                </a:ext>
              </a:extLst>
            </a:endParaRPr>
          </a:p>
          <a:p>
            <a:pPr indent="0" lvl="0" marL="0" rtl="0" algn="l">
              <a:lnSpc>
                <a:spcPct val="100000"/>
              </a:lnSpc>
              <a:spcBef>
                <a:spcPts val="0"/>
              </a:spcBef>
              <a:spcAft>
                <a:spcPts val="0"/>
              </a:spcAft>
              <a:buClr>
                <a:schemeClr val="dk1"/>
              </a:buClr>
              <a:buSzPts val="1400"/>
              <a:buFont typeface="Arial"/>
              <a:buNone/>
            </a:pPr>
            <a:r>
              <a:rPr b="1" lang="en-US">
                <a:extLst>
                  <a:ext uri="http://customooxmlschemas.google.com/">
                    <go:slidesCustomData xmlns:go="http://customooxmlschemas.google.com/" textRoundtripDataId="26"/>
                  </a:ext>
                </a:extLst>
              </a:rPr>
              <a:t>Εναλλακτικά, ξεκινήστε συζήτηση στην τάξη.</a:t>
            </a:r>
            <a:endParaRPr b="1"/>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90000"/>
              </a:lnSpc>
              <a:spcBef>
                <a:spcPts val="1000"/>
              </a:spcBef>
              <a:spcAft>
                <a:spcPts val="0"/>
              </a:spcAft>
              <a:buClr>
                <a:schemeClr val="dk1"/>
              </a:buClr>
              <a:buSzPts val="1100"/>
              <a:buFont typeface="Arial"/>
              <a:buNone/>
            </a:pPr>
            <a:r>
              <a:rPr b="1" lang="en-US">
                <a:solidFill>
                  <a:srgbClr val="2B454E"/>
                </a:solidFill>
              </a:rPr>
              <a:t>Ζητήστε από τους/τις εκπαιδευτικούς να παρουσιάσουν </a:t>
            </a:r>
            <a:r>
              <a:rPr lang="en-US">
                <a:solidFill>
                  <a:srgbClr val="2B454E"/>
                </a:solidFill>
              </a:rPr>
              <a:t>και να </a:t>
            </a:r>
            <a:r>
              <a:rPr lang="en-US">
                <a:solidFill>
                  <a:srgbClr val="2B454E"/>
                </a:solidFill>
                <a:extLst>
                  <a:ext uri="http://customooxmlschemas.google.com/">
                    <go:slidesCustomData xmlns:go="http://customooxmlschemas.google.com/" textRoundtripDataId="27"/>
                  </a:ext>
                </a:extLst>
              </a:rPr>
              <a:t>προβάλουν </a:t>
            </a:r>
            <a:r>
              <a:rPr lang="en-US">
                <a:solidFill>
                  <a:srgbClr val="2B454E"/>
                </a:solidFill>
              </a:rPr>
              <a:t>τις αξιολογήσεις τους σε έναν κοινό ψηφιακό πίνακα (ο σύνδεσμος παρέχεται στο νήμα της συζήτησης).</a:t>
            </a:r>
            <a:endParaRPr>
              <a:solidFill>
                <a:srgbClr val="2B454E"/>
              </a:solidFill>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77" name="Google Shape;177;g33ff3573224_0_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40883d5f11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g340883d5f11_0_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3.</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Καταγράψτε και δώστε σύντομες περιγραφές των στρατηγικών ανατροφοδότησης χρησιμοποιώντας αυτή και τις επόμενες 3 διαφάνειες.</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Άμεση προφορική ανατροφοδότηση </a:t>
            </a:r>
            <a:r>
              <a:rPr lang="en-US"/>
              <a:t>– Τη δίνετε άμεσα κατά τη διάρκεια των δραστηριοτήτων για τη διόρθωση των λαθών και την ενίσχυση των θετικών συμπεριφορών.</a:t>
            </a:r>
            <a:endParaRPr/>
          </a:p>
          <a:p>
            <a:pPr indent="-304800" lvl="0" marL="457200" rtl="0" algn="l">
              <a:lnSpc>
                <a:spcPct val="115000"/>
              </a:lnSpc>
              <a:spcBef>
                <a:spcPts val="0"/>
              </a:spcBef>
              <a:spcAft>
                <a:spcPts val="0"/>
              </a:spcAft>
              <a:buClr>
                <a:schemeClr val="dk1"/>
              </a:buClr>
              <a:buSzPts val="1200"/>
              <a:buChar char="•"/>
            </a:pPr>
            <a:r>
              <a:rPr b="1" lang="en-US"/>
              <a:t>Οπτικές ενδείξεις και μη λεκτική ανατροφοδότηση </a:t>
            </a:r>
            <a:r>
              <a:rPr lang="en-US"/>
              <a:t>- Χρησιμοποιήστε το χέρι με τον αντίχειρα προς τα πάνω (thumbs-up), χαμογελαστά πρόσωπα (smileys) ή κάρτες με φωτεινούς σηματοδότες για να δείξετε την πρόοδο.</a:t>
            </a:r>
            <a:endParaRPr/>
          </a:p>
          <a:p>
            <a:pPr indent="-304800" lvl="0" marL="457200" rtl="0" algn="l">
              <a:lnSpc>
                <a:spcPct val="115000"/>
              </a:lnSpc>
              <a:spcBef>
                <a:spcPts val="0"/>
              </a:spcBef>
              <a:spcAft>
                <a:spcPts val="0"/>
              </a:spcAft>
              <a:buClr>
                <a:schemeClr val="dk1"/>
              </a:buClr>
              <a:buSzPts val="1200"/>
              <a:buChar char="•"/>
            </a:pPr>
            <a:r>
              <a:rPr b="1" lang="en-US"/>
              <a:t>Έπαινος και ενθάρρυνση </a:t>
            </a:r>
            <a:r>
              <a:rPr b="0" lang="en-US"/>
              <a:t>-</a:t>
            </a:r>
            <a:r>
              <a:rPr lang="en-US"/>
              <a:t> Δώστε μεγαλύτερη έμφαση στην προσπάθεια και όχι στην ορθότητα (π.χ. «Πολύ καλή προσπάθεια! Ας δούμε πώς μπορούμε να τη βελτιώσουμε μαζί»).</a:t>
            </a:r>
            <a:endParaRPr/>
          </a:p>
          <a:p>
            <a:pPr indent="-304800" lvl="0" marL="457200" rtl="0" algn="l">
              <a:lnSpc>
                <a:spcPct val="115000"/>
              </a:lnSpc>
              <a:spcBef>
                <a:spcPts val="0"/>
              </a:spcBef>
              <a:spcAft>
                <a:spcPts val="0"/>
              </a:spcAft>
              <a:buClr>
                <a:schemeClr val="dk1"/>
              </a:buClr>
              <a:buSzPts val="1200"/>
              <a:buChar char="•"/>
            </a:pPr>
            <a:r>
              <a:rPr b="1" lang="en-US"/>
              <a:t>Δύο αστέρια και μια ευχή </a:t>
            </a:r>
            <a:r>
              <a:rPr lang="en-US"/>
              <a:t>- Αναφέρετε δύο θετικές πτυχές της εργασίας και μια πρόταση για βελτίωση.</a:t>
            </a:r>
            <a:endParaRPr/>
          </a:p>
          <a:p>
            <a:pPr indent="-304800" lvl="0" marL="457200" rtl="0" algn="l">
              <a:lnSpc>
                <a:spcPct val="115000"/>
              </a:lnSpc>
              <a:spcBef>
                <a:spcPts val="0"/>
              </a:spcBef>
              <a:spcAft>
                <a:spcPts val="0"/>
              </a:spcAft>
              <a:buClr>
                <a:schemeClr val="dk1"/>
              </a:buClr>
              <a:buSzPts val="1200"/>
              <a:buChar char="•"/>
            </a:pPr>
            <a:r>
              <a:rPr b="1" lang="en-US"/>
              <a:t>Ανατροφοδότηση μεταξύ συνομηλίκων σε απλή γλώσσα </a:t>
            </a:r>
            <a:r>
              <a:rPr lang="en-US"/>
              <a:t>- Ενθαρρύνετε τους/τις μαθητές/μαθήτριες να σχολιάσουν την εργασία ενός/μιας συμμαθητή/συμμαθήτριας τους χρησιμοποιώντας προτάσεις όπως «Μου αρέσει ο τρόπος που...» και «Την επόμενη φορά, θα μπορούσες να...».</a:t>
            </a:r>
            <a:endParaRPr>
              <a:solidFill>
                <a:srgbClr val="2B454E"/>
              </a:solidFill>
            </a:endParaRPr>
          </a:p>
        </p:txBody>
      </p:sp>
      <p:sp>
        <p:nvSpPr>
          <p:cNvPr id="184" name="Google Shape;184;g340883d5f11_0_3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2f7f7af45_0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342f7f7af45_0_9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3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Δώστε σύντομες περιγραφές των στρατηγικών ανατροφοδότησης χρησιμοποιώντας αυτή και τις επόμενες 2 διαφάνειες.</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Αυτοαξιολόγηση με Smiley Faces ή φωτεινούς σηματοδότες </a:t>
            </a:r>
            <a:r>
              <a:rPr lang="en-US"/>
              <a:t>- Βοηθά τους/τις μαθητές/μαθήτριες να αναστοχαστούν τη μάθησή τους με απλούς οπτικούς δείκτες.</a:t>
            </a:r>
            <a:endParaRPr/>
          </a:p>
          <a:p>
            <a:pPr indent="-304800" lvl="0" marL="457200" rtl="0" algn="l">
              <a:lnSpc>
                <a:spcPct val="115000"/>
              </a:lnSpc>
              <a:spcBef>
                <a:spcPts val="0"/>
              </a:spcBef>
              <a:spcAft>
                <a:spcPts val="0"/>
              </a:spcAft>
              <a:buClr>
                <a:schemeClr val="dk1"/>
              </a:buClr>
              <a:buSzPts val="1200"/>
              <a:buChar char="•"/>
            </a:pPr>
            <a:r>
              <a:rPr b="1" lang="en-US"/>
              <a:t>Ανέκδοτες σημειώσεις για αναφορά από τον εκπαιδευτικό </a:t>
            </a:r>
            <a:r>
              <a:rPr lang="en-US"/>
              <a:t>- Οι εκπαιδευτικοί καταγράφουν τις παρατηρήσεις τους για να παρακολουθούν την πρόοδο των μαθητών/μαθητριών και να προσαρμόζουν τη μελλοντική υποστήριξη που θα τους παράσχουν.</a:t>
            </a:r>
            <a:endParaRPr/>
          </a:p>
          <a:p>
            <a:pPr indent="-304800" lvl="0" marL="457200" rtl="0" algn="l">
              <a:lnSpc>
                <a:spcPct val="115000"/>
              </a:lnSpc>
              <a:spcBef>
                <a:spcPts val="0"/>
              </a:spcBef>
              <a:spcAft>
                <a:spcPts val="0"/>
              </a:spcAft>
              <a:buClr>
                <a:schemeClr val="dk1"/>
              </a:buClr>
              <a:buSzPts val="1200"/>
              <a:buChar char="•"/>
            </a:pPr>
            <a:r>
              <a:rPr b="1" lang="en-US"/>
              <a:t>Διαδραστική σήμανση </a:t>
            </a:r>
            <a:r>
              <a:rPr lang="en-US"/>
              <a:t>- Χρήση συμβόλων ή αυτοκόλλητων για την επισήμανση των σημείων στα οποία οι μαθητές/μαθήτριες πρέπει να επανεξετάσουν την εργασία τους.</a:t>
            </a:r>
            <a:endParaRPr/>
          </a:p>
          <a:p>
            <a:pPr indent="-304800" lvl="0" marL="457200" rtl="0" algn="l">
              <a:lnSpc>
                <a:spcPct val="115000"/>
              </a:lnSpc>
              <a:spcBef>
                <a:spcPts val="0"/>
              </a:spcBef>
              <a:spcAft>
                <a:spcPts val="0"/>
              </a:spcAft>
              <a:buClr>
                <a:schemeClr val="dk1"/>
              </a:buClr>
              <a:buSzPts val="1200"/>
              <a:buChar char="•"/>
            </a:pPr>
            <a:r>
              <a:rPr b="1" lang="en-US"/>
              <a:t>Δελτία εξόδου (Exit tickets) </a:t>
            </a:r>
            <a:r>
              <a:rPr lang="en-US"/>
              <a:t>- Σύντομες απαντήσεις ή σχέδια στο τέλος ενός μαθήματος για τον έλεγχο της κατανόησης των μαθητών/μαθητριών.</a:t>
            </a:r>
            <a:endParaRPr/>
          </a:p>
          <a:p>
            <a:pPr indent="-304800" lvl="0" marL="457200" rtl="0" algn="l">
              <a:lnSpc>
                <a:spcPct val="115000"/>
              </a:lnSpc>
              <a:spcBef>
                <a:spcPts val="0"/>
              </a:spcBef>
              <a:spcAft>
                <a:spcPts val="0"/>
              </a:spcAft>
              <a:buClr>
                <a:schemeClr val="dk1"/>
              </a:buClr>
              <a:buSzPts val="1200"/>
              <a:buChar char="•"/>
            </a:pPr>
            <a:r>
              <a:rPr b="1" lang="en-US"/>
              <a:t>Μίνι συνέδρια </a:t>
            </a:r>
            <a:r>
              <a:rPr lang="en-US"/>
              <a:t>- Σύντομες προσωπικές συζητήσεις μεταξύ δασκάλου/δασκάλας και μαθητή/μαθήτριας για την παροχή καθοδήγησης.</a:t>
            </a:r>
            <a:endParaRPr>
              <a:solidFill>
                <a:srgbClr val="2B454E"/>
              </a:solidFill>
            </a:endParaRPr>
          </a:p>
        </p:txBody>
      </p:sp>
      <p:sp>
        <p:nvSpPr>
          <p:cNvPr id="193" name="Google Shape;193;g342f7f7af45_0_9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40883d5f11_0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g340883d5f11_0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Αυτή η Δραστηριότητα 3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Περιγράψτε συνοπτικά τις στρατηγικές ανατροφοδότησης χρησιμοποιώντας αυτήν και την επόμενη διαφάνεια.</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Εποικοδομητική γραπτή ανατροφοδότηση </a:t>
            </a:r>
            <a:r>
              <a:rPr lang="en-US"/>
              <a:t>- Λεπτομερή σχόλια που εξηγούν τα δυνατά σημεία και τα σημεία που χρήζουν βελτίωσης στην εργασία του/της μαθητή/μαθήτριας.</a:t>
            </a:r>
            <a:endParaRPr/>
          </a:p>
          <a:p>
            <a:pPr indent="-304800" lvl="0" marL="457200" rtl="0" algn="l">
              <a:lnSpc>
                <a:spcPct val="115000"/>
              </a:lnSpc>
              <a:spcBef>
                <a:spcPts val="0"/>
              </a:spcBef>
              <a:spcAft>
                <a:spcPts val="0"/>
              </a:spcAft>
              <a:buClr>
                <a:schemeClr val="dk1"/>
              </a:buClr>
              <a:buSzPts val="1200"/>
              <a:buChar char="•"/>
            </a:pPr>
            <a:r>
              <a:rPr b="1" lang="en-US"/>
              <a:t>Ρουμπρίκες και κριτήρια επιτυχίας </a:t>
            </a:r>
            <a:r>
              <a:rPr lang="en-US"/>
              <a:t>- Σαφή κριτήρια βαθμολόγησης που παρέχονται πριν από τις εργασίες για την καθοδήγηση της εργασίας των μαθητών/μαθητριών και την αυτοαξιολόγηση.</a:t>
            </a:r>
            <a:endParaRPr/>
          </a:p>
          <a:p>
            <a:pPr indent="-304800" lvl="0" marL="457200" rtl="0" algn="l">
              <a:lnSpc>
                <a:spcPct val="115000"/>
              </a:lnSpc>
              <a:spcBef>
                <a:spcPts val="0"/>
              </a:spcBef>
              <a:spcAft>
                <a:spcPts val="0"/>
              </a:spcAft>
              <a:buClr>
                <a:schemeClr val="dk1"/>
              </a:buClr>
              <a:buSzPts val="1200"/>
              <a:buChar char="•"/>
            </a:pPr>
            <a:r>
              <a:rPr b="1" lang="en-US"/>
              <a:t>Λίστες ελέγχου αυτοαξιολόγησης </a:t>
            </a:r>
            <a:r>
              <a:rPr lang="en-US"/>
              <a:t>- Ενθάρρυνση των μαθητών/μαθητριών να αξιολογούν τη δουλειά τους με βάση καθορισμένα κριτήρια πριν την υποβολή.</a:t>
            </a:r>
            <a:endParaRPr/>
          </a:p>
          <a:p>
            <a:pPr indent="-304800" lvl="0" marL="457200" rtl="0" algn="l">
              <a:lnSpc>
                <a:spcPct val="115000"/>
              </a:lnSpc>
              <a:spcBef>
                <a:spcPts val="0"/>
              </a:spcBef>
              <a:spcAft>
                <a:spcPts val="0"/>
              </a:spcAft>
              <a:buClr>
                <a:schemeClr val="dk1"/>
              </a:buClr>
              <a:buSzPts val="1200"/>
              <a:buChar char="•"/>
            </a:pPr>
            <a:r>
              <a:rPr b="1" lang="en-US"/>
              <a:t>Αξιολόγηση μεταξύ συνομηλίκων με δομημένες κατευθυντήριες οδηγίες </a:t>
            </a:r>
            <a:r>
              <a:rPr lang="en-US"/>
              <a:t>- Οι μαθητές/μαθήτριες παρέχουν εποικοδομητική ανατροφοδότηση στους/στις συμμαθητές/συμμαθήτριές τους χρησιμοποιώντας μια καθορισμένη δομή (π.χ. μέθοδος "Glow and Grow": τι λειτουργεί καλά και τι θα μπορούσε να βελτιωθεί).</a:t>
            </a:r>
            <a:endParaRPr b="1"/>
          </a:p>
          <a:p>
            <a:pPr indent="0" lvl="0" marL="0" rtl="0" algn="l">
              <a:lnSpc>
                <a:spcPct val="90000"/>
              </a:lnSpc>
              <a:spcBef>
                <a:spcPts val="1200"/>
              </a:spcBef>
              <a:spcAft>
                <a:spcPts val="0"/>
              </a:spcAft>
              <a:buClr>
                <a:schemeClr val="dk1"/>
              </a:buClr>
              <a:buSzPts val="1400"/>
              <a:buFont typeface="Arial"/>
              <a:buNone/>
            </a:pPr>
            <a:r>
              <a:t/>
            </a:r>
            <a:endParaRPr>
              <a:solidFill>
                <a:srgbClr val="2B454E"/>
              </a:solidFill>
            </a:endParaRPr>
          </a:p>
        </p:txBody>
      </p:sp>
      <p:sp>
        <p:nvSpPr>
          <p:cNvPr id="202" name="Google Shape;202;g340883d5f11_0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42f7f7af45_0_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g342f7f7af45_0_9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3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Περιγράψτε συνοπτικά τις στρατηγικές ανατροφοδότησης χρησιμοποιώντας αυτή τη διαφάνεια.</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Στοχευμένες ερωτήσεις </a:t>
            </a:r>
            <a:r>
              <a:rPr lang="en-US"/>
              <a:t>- Υποβολή ερωτήσεων ανοικτού τύπου για να προωθήσετε τη βαθύτερη σκέψη και τον αναστοχασμό.</a:t>
            </a:r>
            <a:endParaRPr/>
          </a:p>
          <a:p>
            <a:pPr indent="-304800" lvl="0" marL="457200" rtl="0" algn="l">
              <a:lnSpc>
                <a:spcPct val="115000"/>
              </a:lnSpc>
              <a:spcBef>
                <a:spcPts val="0"/>
              </a:spcBef>
              <a:spcAft>
                <a:spcPts val="0"/>
              </a:spcAft>
              <a:buClr>
                <a:schemeClr val="dk1"/>
              </a:buClr>
              <a:buSzPts val="1200"/>
              <a:buChar char="•"/>
            </a:pPr>
            <a:r>
              <a:rPr b="1" lang="en-US"/>
              <a:t>Προφορική ανατροφοδότηση με παραδείγματα </a:t>
            </a:r>
            <a:r>
              <a:rPr lang="en-US"/>
              <a:t>- Παροχή ανατροφοδότησης σε μικρές ομάδες ή ατομικά που μπορεί να ενισχυθεί με συγκεκριμένα παραδείγματα.</a:t>
            </a:r>
            <a:endParaRPr/>
          </a:p>
          <a:p>
            <a:pPr indent="-304800" lvl="0" marL="457200" rtl="0" algn="l">
              <a:lnSpc>
                <a:spcPct val="115000"/>
              </a:lnSpc>
              <a:spcBef>
                <a:spcPts val="0"/>
              </a:spcBef>
              <a:spcAft>
                <a:spcPts val="0"/>
              </a:spcAft>
              <a:buClr>
                <a:schemeClr val="dk1"/>
              </a:buClr>
              <a:buSzPts val="1200"/>
              <a:buChar char="•"/>
            </a:pPr>
            <a:r>
              <a:rPr b="1" lang="en-US"/>
              <a:t>Ηχογραφημένη ή βιντεοσκοπημένη ανατροφοδότηση </a:t>
            </a:r>
            <a:r>
              <a:rPr lang="en-US"/>
              <a:t>- Χρήση ψηφιακών εργαλείων (π.χ. φωνητικές σημειώσεις) για εξατομικευμένη ανατροφοδότηση.</a:t>
            </a:r>
            <a:endParaRPr/>
          </a:p>
          <a:p>
            <a:pPr indent="-304800" lvl="0" marL="457200" rtl="0" algn="l">
              <a:lnSpc>
                <a:spcPct val="115000"/>
              </a:lnSpc>
              <a:spcBef>
                <a:spcPts val="0"/>
              </a:spcBef>
              <a:spcAft>
                <a:spcPts val="0"/>
              </a:spcAft>
              <a:buClr>
                <a:schemeClr val="dk1"/>
              </a:buClr>
              <a:buSzPts val="1200"/>
              <a:buChar char="•"/>
            </a:pPr>
            <a:r>
              <a:rPr b="1" lang="en-US"/>
              <a:t>Επισήμανση λαθών χωρίς διόρθωση </a:t>
            </a:r>
            <a:r>
              <a:rPr lang="en-US"/>
              <a:t>- Ενθάρρυνση των μαθητών/μαθητριών να βρίσκουν και να διορθώνουν τα λάθη τους μόνοι/μόνες τους.</a:t>
            </a:r>
            <a:endParaRPr/>
          </a:p>
          <a:p>
            <a:pPr indent="-304800" lvl="0" marL="457200" rtl="0" algn="l">
              <a:lnSpc>
                <a:spcPct val="115000"/>
              </a:lnSpc>
              <a:spcBef>
                <a:spcPts val="0"/>
              </a:spcBef>
              <a:spcAft>
                <a:spcPts val="0"/>
              </a:spcAft>
              <a:buClr>
                <a:schemeClr val="dk1"/>
              </a:buClr>
              <a:buSzPts val="1200"/>
              <a:buChar char="•"/>
            </a:pPr>
            <a:r>
              <a:rPr b="1" lang="en-US"/>
              <a:t>Ανατροφοδότηση με νοοτροπία ανάπτυξης </a:t>
            </a:r>
            <a:r>
              <a:rPr lang="en-US"/>
              <a:t>- Έμφαση στην πρόοδο, την ανθεκτικότητα και τις στρατηγικές και όχι μόνο στους βαθμούς (π.χ. «Βελτιώθηκες στο Χ, τώρα επικεντρώσου στο Ψ»).</a:t>
            </a:r>
            <a:endParaRPr/>
          </a:p>
          <a:p>
            <a:pPr indent="-304800" lvl="0" marL="457200" rtl="0" algn="l">
              <a:lnSpc>
                <a:spcPct val="115000"/>
              </a:lnSpc>
              <a:spcBef>
                <a:spcPts val="0"/>
              </a:spcBef>
              <a:spcAft>
                <a:spcPts val="0"/>
              </a:spcAft>
              <a:buClr>
                <a:schemeClr val="dk1"/>
              </a:buClr>
              <a:buSzPts val="1200"/>
              <a:buChar char="•"/>
            </a:pPr>
            <a:r>
              <a:rPr b="1" lang="en-US"/>
              <a:t>Ατομικές συναντήσεις </a:t>
            </a:r>
            <a:r>
              <a:rPr lang="en-US"/>
              <a:t>- Τακτικές συναντήσεις δασκάλου/δασκάλας -μαθητή/μαθήτριας για να συζητήσουν την ακαδημαϊκή πρόοδο και να θέσουν μαθησιακούς στόχους.</a:t>
            </a:r>
            <a:endParaRPr>
              <a:solidFill>
                <a:srgbClr val="2B454E"/>
              </a:solidFill>
            </a:endParaRPr>
          </a:p>
        </p:txBody>
      </p:sp>
      <p:sp>
        <p:nvSpPr>
          <p:cNvPr id="211" name="Google Shape;211;g342f7f7af45_0_9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3ff3573224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g33ff3573224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3 συνεχίζεται...</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Σχηματίστε ζεύγη με τους/τις συμμετέχοντες/συμμετέχουσες. Ο/Η ένας/μία εκπαιδευτικός διενεργεί την αξιολόγησή του/της και ο/η άλλος/άλλη τη συμπληρώνει.</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Χρησιμοποιήστε το μοντέλο STAR για να δώσετε ανατροφοδότηση:</a:t>
            </a:r>
            <a:endParaRPr>
              <a:solidFill>
                <a:srgbClr val="2B454E"/>
              </a:solidFill>
            </a:endParaRPr>
          </a:p>
          <a:p>
            <a:pPr indent="-317500" lvl="0" marL="457200" rtl="0" algn="l">
              <a:lnSpc>
                <a:spcPct val="90000"/>
              </a:lnSpc>
              <a:spcBef>
                <a:spcPts val="1000"/>
              </a:spcBef>
              <a:spcAft>
                <a:spcPts val="0"/>
              </a:spcAft>
              <a:buClr>
                <a:srgbClr val="2B454E"/>
              </a:buClr>
              <a:buSzPts val="1400"/>
              <a:buChar char="●"/>
            </a:pPr>
            <a:r>
              <a:rPr b="1" lang="en-US">
                <a:solidFill>
                  <a:srgbClr val="2B454E"/>
                </a:solidFill>
              </a:rPr>
              <a:t>S</a:t>
            </a:r>
            <a:r>
              <a:rPr lang="en-US">
                <a:solidFill>
                  <a:srgbClr val="2B454E"/>
                </a:solidFill>
              </a:rPr>
              <a:t>pecific (Συγκεκριμένη)</a:t>
            </a:r>
            <a:endParaRPr/>
          </a:p>
          <a:p>
            <a:pPr indent="-317500" lvl="0" marL="457200" rtl="0" algn="l">
              <a:lnSpc>
                <a:spcPct val="90000"/>
              </a:lnSpc>
              <a:spcBef>
                <a:spcPts val="1000"/>
              </a:spcBef>
              <a:spcAft>
                <a:spcPts val="0"/>
              </a:spcAft>
              <a:buClr>
                <a:srgbClr val="2B454E"/>
              </a:buClr>
              <a:buSzPts val="1400"/>
              <a:buChar char="●"/>
            </a:pPr>
            <a:r>
              <a:rPr b="1" lang="en-US">
                <a:solidFill>
                  <a:srgbClr val="2B454E"/>
                </a:solidFill>
              </a:rPr>
              <a:t>T</a:t>
            </a:r>
            <a:r>
              <a:rPr lang="en-US">
                <a:solidFill>
                  <a:srgbClr val="2B454E"/>
                </a:solidFill>
              </a:rPr>
              <a:t>imely (Έγκαιρη)</a:t>
            </a:r>
            <a:endParaRPr/>
          </a:p>
          <a:p>
            <a:pPr indent="-317500" lvl="0" marL="457200" rtl="0" algn="l">
              <a:lnSpc>
                <a:spcPct val="90000"/>
              </a:lnSpc>
              <a:spcBef>
                <a:spcPts val="1000"/>
              </a:spcBef>
              <a:spcAft>
                <a:spcPts val="0"/>
              </a:spcAft>
              <a:buClr>
                <a:srgbClr val="2B454E"/>
              </a:buClr>
              <a:buSzPts val="1400"/>
              <a:buChar char="●"/>
            </a:pPr>
            <a:r>
              <a:rPr b="1" lang="en-US">
                <a:solidFill>
                  <a:srgbClr val="2B454E"/>
                </a:solidFill>
              </a:rPr>
              <a:t>A</a:t>
            </a:r>
            <a:r>
              <a:rPr lang="en-US">
                <a:solidFill>
                  <a:srgbClr val="2B454E"/>
                </a:solidFill>
              </a:rPr>
              <a:t>ctionable (Εφικτή)</a:t>
            </a:r>
            <a:endParaRPr/>
          </a:p>
          <a:p>
            <a:pPr indent="-317500" lvl="0" marL="457200" rtl="0" algn="l">
              <a:lnSpc>
                <a:spcPct val="90000"/>
              </a:lnSpc>
              <a:spcBef>
                <a:spcPts val="1000"/>
              </a:spcBef>
              <a:spcAft>
                <a:spcPts val="0"/>
              </a:spcAft>
              <a:buClr>
                <a:srgbClr val="2B454E"/>
              </a:buClr>
              <a:buSzPts val="1400"/>
              <a:buChar char="●"/>
            </a:pPr>
            <a:r>
              <a:rPr b="1" lang="en-US">
                <a:solidFill>
                  <a:srgbClr val="2B454E"/>
                </a:solidFill>
              </a:rPr>
              <a:t>R</a:t>
            </a:r>
            <a:r>
              <a:rPr lang="en-US">
                <a:solidFill>
                  <a:srgbClr val="2B454E"/>
                </a:solidFill>
              </a:rPr>
              <a:t>espectful (Με σεβασμό)</a:t>
            </a:r>
            <a:endParaRPr/>
          </a:p>
          <a:p>
            <a:pPr indent="0" lvl="0" marL="0" rtl="0" algn="l">
              <a:lnSpc>
                <a:spcPct val="90000"/>
              </a:lnSpc>
              <a:spcBef>
                <a:spcPts val="1000"/>
              </a:spcBef>
              <a:spcAft>
                <a:spcPts val="0"/>
              </a:spcAft>
              <a:buClr>
                <a:schemeClr val="dk1"/>
              </a:buClr>
              <a:buSzPts val="1400"/>
              <a:buFont typeface="Arial"/>
              <a:buNone/>
            </a:pPr>
            <a:r>
              <a:t/>
            </a:r>
            <a:endParaRPr>
              <a:solidFill>
                <a:srgbClr val="2B454E"/>
              </a:solidFill>
            </a:endParaRPr>
          </a:p>
        </p:txBody>
      </p:sp>
      <p:sp>
        <p:nvSpPr>
          <p:cNvPr id="220" name="Google Shape;220;g33ff3573224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3ff3573224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g33ff3573224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Ανοίξτε συζήτηση σχετικά με τις προκλήσεις που αντιμετώπισαν οι συμμετέχοντες/συμμετέχουσες κατά τη διάρκεια της δραστηριότητας.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Ενθαρρύνετε τους/τις συμμετέχοντες/συμμετέχουσες να μοιραστούν τις αξιολογήσεις τους για ανασκόπηση. Αυτό μπορεί να γίνει διαδικτυακά σε </a:t>
            </a:r>
            <a:r>
              <a:rPr lang="en-US">
                <a:solidFill>
                  <a:srgbClr val="2B454E"/>
                </a:solidFill>
                <a:extLst>
                  <a:ext uri="http://customooxmlschemas.google.com/">
                    <go:slidesCustomData xmlns:go="http://customooxmlschemas.google.com/" textRoundtripDataId="30"/>
                  </a:ext>
                </a:extLst>
              </a:rPr>
              <a:t>φόρουμ συζήτησης στο Moodle ή μέσα στην τάξη.</a:t>
            </a:r>
            <a:endParaRPr>
              <a:solidFill>
                <a:srgbClr val="2B454E"/>
              </a:solidFill>
            </a:endParaRPr>
          </a:p>
        </p:txBody>
      </p:sp>
      <p:sp>
        <p:nvSpPr>
          <p:cNvPr id="229" name="Google Shape;229;g33ff3573224_0_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3f8e19644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 name="Google Shape;235;g33f8e19644a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Σε αυτό το μάθημα, διερευνήσαμε βασικές έννοιες, όπως η διαμορφωτική και η αθροιστική αξιολόγηση, και πώς ευθυγραμμίζονται με τις αρχές του TINKER.</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Ξεκινήστε συζήτηση για τις τελικές σκέψεις σχετικά με τις βασικές έννοιες των αξιολογήσεων που ευθυγραμμίζονται με τις αρχές του TINKER. Πώς πιστεύουν ότι οι συμμετέχοντες/συμμετέχουσες μπορούν να τις χρησιμοποιήσουν; Ποια θα είναι η δυσκολία στην εφαρμογή τους;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Θέστε κρίσιμα ερωτήματα σχετικά με την αξία των διαμορφωτικών αξιολογήσεων στην εκπαίδευση στην πληροφορική και πώς μπορεί η ανατροφοδότηση να βελτιώσει τα μαθησιακά αποτελέσματα.</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236" name="Google Shape;236;g33f8e19644a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2" name="Google Shape;24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42f7f7af45_0_6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Αυτή η διαφάνεια είναι χρήσιμη για να μοιραστείτε τους συνδέσμους προς 1) τον δικτυακό τόπο (website), 2) το Πλαίσιο, 3) τα Μαθησιακά Σενάρια του TINKER.</a:t>
            </a:r>
            <a:endParaRPr/>
          </a:p>
        </p:txBody>
      </p:sp>
      <p:sp>
        <p:nvSpPr>
          <p:cNvPr id="248" name="Google Shape;248;g342f7f7af45_0_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35773c059ae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5" name="Google Shape;255;g35773c059ae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Αυτή η διαφάνεια μπορεί να χρησιμοποιηθεί ως υπενθύμιση για εσάς και ως ενημέρωση για τους/τις εκπαιδευόμενους/εκπαιδευόμενες σχετικά με τα αναμενόμενα εκπαιδευτικά αποτελέσματα αυτού του μαθήματος.</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2f7f7af45_0_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42f7f7af45_0_10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Αυτός είναι ο κατάλογος των περιεχομένων. Μπορεί να χρησιμοποιηθεί για να δώσει στους/στις συμμετέχοντες/συμμετέχουσες μια συνοπτική περιγραφή σχετικά με το τι μπορούν να περιμένουν από το μάθημα.</a:t>
            </a:r>
            <a:endParaRPr/>
          </a:p>
        </p:txBody>
      </p:sp>
      <p:sp>
        <p:nvSpPr>
          <p:cNvPr id="101" name="Google Shape;101;g342f7f7af45_0_10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Οι αξιολογήσεις διαδραματίζουν καθοριστικό ρόλο στην εκπαίδευση στην πληροφορική, καθώς διαμορφώνουν τόσο τη διαδικασία διδασκαλίας όσο και τα μαθησιακά αποτελέσματα των μαθητών/μαθητριών.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Σε αυτό το μάθημα, για να κατανοήσουμε τον αντίκτυπό τους, θα διερευνήσουμε δύο βασικούς τύπους αξιολόγησης: τη </a:t>
            </a:r>
            <a:r>
              <a:rPr b="1" lang="en-US">
                <a:solidFill>
                  <a:srgbClr val="2B454E"/>
                </a:solidFill>
              </a:rPr>
              <a:t>διαμορφωτική και </a:t>
            </a:r>
            <a:r>
              <a:rPr b="0" lang="en-US">
                <a:solidFill>
                  <a:srgbClr val="2B454E"/>
                </a:solidFill>
              </a:rPr>
              <a:t>την </a:t>
            </a:r>
            <a:r>
              <a:rPr b="1" lang="en-US">
                <a:solidFill>
                  <a:srgbClr val="2B454E"/>
                </a:solidFill>
              </a:rPr>
              <a:t>αθροιστική </a:t>
            </a:r>
            <a:r>
              <a:rPr lang="en-US">
                <a:solidFill>
                  <a:srgbClr val="2B454E"/>
                </a:solidFill>
              </a:rPr>
              <a:t>αξιολόγηση.  Και οι δύο είναι απαραίτητες για την καθοδήγηση των εκπαιδευτικών και των μαθητών/μαθητριών προς μια ουσιαστική ανάπτυξη.</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Οι σωστές αξιολογήσεις δεν μετρούν μόνο τις επιδόσεις των μαθητών/μαθητριών, αλλά επίσης ενισχύουν την εμπλοκή, την παρακίνηση και την κατάκτηση βασικών εννοιών.</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Για να διασφαλίσουμε ότι οι αξιολογήσεις είναι συμπεριληπτικές, πρακτικές και ευθυγραμμισμένες με τις εφαρμογές του πραγματικού κόσμου, θα παρουσιάσουμε το Πλαίσιο TINKER. Αυτή η προσέγγιση βοηθά στη διαμόρφωση αξιολογήσεων που προσαρμόζονται σε διαφορετικούς/διαφορετικές μαθητές/μαθήτριες, ενώ παράλληλα καλλιεργεί την κριτική σκέψη και τις δεξιότητες επίλυσης προβλημάτων στην εκπαίδευση της πληροφορικής.</a:t>
            </a:r>
            <a:endParaRPr>
              <a:solidFill>
                <a:srgbClr val="2B454E"/>
              </a:solidFill>
            </a:endParaRPr>
          </a:p>
        </p:txBody>
      </p:sp>
      <p:sp>
        <p:nvSpPr>
          <p:cNvPr id="109" name="Google Shape;10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3ff3573224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g33ff3573224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Δώστε τους ορισμούς της διαμορφωτικής και της αθροιστικής αξιολόγησης.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Προσπαθήστε να καθοδηγήσετε τους/τις συμμετέχοντες/συμμετέχουσες ώστε να κατανοήσουν τη διάκριση και τις διαφορές μεταξύ τους.</a:t>
            </a:r>
            <a:endParaRPr>
              <a:solidFill>
                <a:srgbClr val="2B454E"/>
              </a:solidFill>
            </a:endParaRPr>
          </a:p>
          <a:p>
            <a:pPr indent="0" lvl="0" marL="0" rtl="0" algn="l">
              <a:lnSpc>
                <a:spcPct val="90000"/>
              </a:lnSpc>
              <a:spcBef>
                <a:spcPts val="1000"/>
              </a:spcBef>
              <a:spcAft>
                <a:spcPts val="0"/>
              </a:spcAft>
              <a:buSzPts val="1400"/>
              <a:buNone/>
            </a:pPr>
            <a:r>
              <a:rPr b="1" lang="en-US">
                <a:solidFill>
                  <a:srgbClr val="2B454E"/>
                </a:solidFill>
              </a:rPr>
              <a:t>Οι διαμορφωτικές αξιολογήσεις παρέχουν συνεχή ανατροφοδότηση για την ενίσχυση της προόδου των μαθητών/μαθητριών, ενώ οι αθροιστικές αξιολογήσεις αξιολογούν τη συνολική επίδοση στο τέλος μιας μαθησιακής περιόδου. </a:t>
            </a:r>
            <a:endParaRPr b="1">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Και οι δύο είναι απαραίτητες για την καθοδήγηση των εκπαιδευτικών και των μαθητών/μαθητριών προς μια ουσιαστική ανάπτυξη.</a:t>
            </a:r>
            <a:endParaRPr>
              <a:solidFill>
                <a:srgbClr val="2B454E"/>
              </a:solidFill>
            </a:endParaRPr>
          </a:p>
        </p:txBody>
      </p:sp>
      <p:sp>
        <p:nvSpPr>
          <p:cNvPr id="118" name="Google Shape;118;g33ff3573224_0_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ff3573224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g33ff3573224_0_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Ενθαρρύνετε τους/τις συμμετέχοντες/συμμετέχουσες να αναφερθούν στις μεθόδους που χρησιμοποιούν επί του παρόντος για τις αξιολογήσεις τους.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Ξεκινήστε τη συζήτηση με τις ερωτήσεις που υπάρχουν στη διαφάνεια.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Εξετάζοντας τον τρόπο με τον οποίο οι αξιολογήσεις επηρεάζουν τα μαθησιακά αποτελέσματα, μπορούμε </a:t>
            </a:r>
            <a:r>
              <a:rPr b="1" lang="en-US">
                <a:solidFill>
                  <a:srgbClr val="2B454E"/>
                </a:solidFill>
              </a:rPr>
              <a:t>να συνδέσουμε αυτό το θέμα με τις προηγούμενες γνώσεις</a:t>
            </a:r>
            <a:r>
              <a:rPr lang="en-US">
                <a:solidFill>
                  <a:srgbClr val="2B454E"/>
                </a:solidFill>
              </a:rPr>
              <a:t>.</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b="1" lang="en-US">
                <a:solidFill>
                  <a:srgbClr val="2B454E"/>
                </a:solidFill>
              </a:rPr>
              <a:t>Οι αποτελεσματικές αξιολογήσεις </a:t>
            </a:r>
            <a:r>
              <a:rPr lang="en-US">
                <a:solidFill>
                  <a:srgbClr val="2B454E"/>
                </a:solidFill>
              </a:rPr>
              <a:t>δεν μετρούν μόνο τις επιδόσεις των μαθητών/μαθητριών, αλλά παράλληλα ενισχύουν την εμπλοκή, την παρακίνηση και την κατάκτηση βασικών εννοιών. Η κατανόηση του ρόλου τους βοηθά τους/τις εκπαιδευτικούς να σχεδιάσουν στρατηγικές που υποστηρίζουν τη βαθύτερη μάθηση.</a:t>
            </a:r>
            <a:endParaRPr>
              <a:solidFill>
                <a:srgbClr val="2B454E"/>
              </a:solidFill>
            </a:endParaRPr>
          </a:p>
        </p:txBody>
      </p:sp>
      <p:sp>
        <p:nvSpPr>
          <p:cNvPr id="128" name="Google Shape;128;g33ff3573224_0_4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3ff357322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g33ff357322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1.</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Δώστε 2 παραδείγματα διαμορφωτικής αξιολόγησης. Μπορείτε να χρησιμοποιήσετε τις επόμενες 2 διαφάνειες, οι οποίες περιλαμβάνουν ένα παράδειγμα.</a:t>
            </a:r>
            <a:endParaRPr>
              <a:solidFill>
                <a:srgbClr val="2B454E"/>
              </a:solidFill>
            </a:endParaRPr>
          </a:p>
          <a:p>
            <a:pPr indent="0" lvl="0" marL="0" rtl="0" algn="l">
              <a:lnSpc>
                <a:spcPct val="115000"/>
              </a:lnSpc>
              <a:spcBef>
                <a:spcPts val="1400"/>
              </a:spcBef>
              <a:spcAft>
                <a:spcPts val="0"/>
              </a:spcAft>
              <a:buClr>
                <a:schemeClr val="dk1"/>
              </a:buClr>
              <a:buSzPts val="1100"/>
              <a:buFont typeface="Arial"/>
              <a:buNone/>
            </a:pPr>
            <a:r>
              <a:rPr b="1" lang="en-US"/>
              <a:t>Ένα Πλεονέκτημα:</a:t>
            </a:r>
            <a:endParaRPr b="1"/>
          </a:p>
          <a:p>
            <a:pPr indent="0" lvl="0" marL="0" rtl="0" algn="l">
              <a:lnSpc>
                <a:spcPct val="115000"/>
              </a:lnSpc>
              <a:spcBef>
                <a:spcPts val="1200"/>
              </a:spcBef>
              <a:spcAft>
                <a:spcPts val="0"/>
              </a:spcAft>
              <a:buSzPts val="1100"/>
              <a:buNone/>
            </a:pPr>
            <a:r>
              <a:rPr lang="en-US"/>
              <a:t>Άμεση Εικόνα της Κατανόησης των μαθητών/μαθητριών:</a:t>
            </a:r>
            <a:br>
              <a:rPr lang="en-US"/>
            </a:br>
            <a:r>
              <a:rPr lang="en-US"/>
              <a:t>Τα exit tickets (</a:t>
            </a:r>
            <a:r>
              <a:rPr i="1" lang="en-US"/>
              <a:t>δελτία εξόδου</a:t>
            </a:r>
            <a:r>
              <a:rPr lang="en-US"/>
              <a:t>) παρέχουν γρήγορη, εστιασμένη ανατροφοδότηση στον/στην εκπαιδευτικό σχετικά με το αν οι μαθητές/μαθήτριες κατανόησαν βασικές έννοιες - στην προκειμένη περίπτωση, τα κλάσματα. Αυτό επιτρέπει προσαρμογές της διδασκαλίας σε πραγματικό χρόνο, ώστε να αντιμετωπίσει τυχόν παρανοήσεις </a:t>
            </a:r>
            <a:r>
              <a:rPr i="1" lang="en-US"/>
              <a:t>προτού </a:t>
            </a:r>
            <a:r>
              <a:rPr lang="en-US"/>
              <a:t>προχωρήσει παρακάτω, γεγονός που δημιουργεί ισχυρά θεμέλια για τη μελλοντική μάθηση.</a:t>
            </a:r>
            <a:endParaRPr/>
          </a:p>
          <a:p>
            <a:pPr indent="0" lvl="0" marL="0" rtl="0" algn="l">
              <a:lnSpc>
                <a:spcPct val="115000"/>
              </a:lnSpc>
              <a:spcBef>
                <a:spcPts val="1200"/>
              </a:spcBef>
              <a:spcAft>
                <a:spcPts val="0"/>
              </a:spcAft>
              <a:buClr>
                <a:schemeClr val="dk1"/>
              </a:buClr>
              <a:buSzPts val="1100"/>
              <a:buFont typeface="Arial"/>
              <a:buNone/>
            </a:pPr>
            <a:r>
              <a:rPr b="1" lang="en-US"/>
              <a:t>Μία Προτεινόμενη Βελτίωση:</a:t>
            </a:r>
            <a:endParaRPr b="1"/>
          </a:p>
          <a:p>
            <a:pPr indent="0" lvl="0" marL="0" rtl="0" algn="l">
              <a:lnSpc>
                <a:spcPct val="115000"/>
              </a:lnSpc>
              <a:spcBef>
                <a:spcPts val="1200"/>
              </a:spcBef>
              <a:spcAft>
                <a:spcPts val="0"/>
              </a:spcAft>
              <a:buClr>
                <a:schemeClr val="dk1"/>
              </a:buClr>
              <a:buSzPts val="1100"/>
              <a:buFont typeface="Arial"/>
              <a:buNone/>
            </a:pPr>
            <a:r>
              <a:rPr lang="en-US"/>
              <a:t>Διαφοροποιήστε τις Ερωτήσεις του Exit Ticket:</a:t>
            </a:r>
            <a:br>
              <a:rPr lang="en-US"/>
            </a:br>
            <a:r>
              <a:rPr lang="en-US"/>
              <a:t>Αν και τα παραδείγματα είναι αποτελεσματικά, η προσφορά κλιμακωτών ή διαβαθμισμένων ερωτήσεων για το exit ticket θα μπορούσε να ανταποκριθεί καλύτερα σε διαφορετικές μαθησιακές ανάγκες. Για παράδειγμα, οι πιο προχωρημένοι/προχωρημένες μαθητές/μαθήτριες θα μπορούσαν να κληθούν να λύσουν προβλήματα που περιλαμβάνουν κλάσματα, ενώ σε άλλους/άλλες θα μπορούσαν να δοθούν απλούστερες εργασίες αναγνώρισης ή αντιστοίχισης. Αυτό διασφαλίζει ότι όλοι/όλες οι μαθητές/μαθήτριες αξιολογούνται με βάση το γνωστικό τους επίπεδο και προωθεί μια πιο συμπεριληπτική διαμορφωτική αξιολόγηση.</a:t>
            </a:r>
            <a:endParaRPr/>
          </a:p>
          <a:p>
            <a:pPr indent="0" lvl="0" marL="0" rtl="0" algn="l">
              <a:lnSpc>
                <a:spcPct val="90000"/>
              </a:lnSpc>
              <a:spcBef>
                <a:spcPts val="12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35" name="Google Shape;135;g33ff3573224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0883d5f1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 name="Google Shape;141;g340883d5f11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Η Δραστηριότητα 1 συνεχίζεται...</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Προσδιορίστε ποιες αρχές του TINKER εφαρμόζονται στο παράδειγμα, όπως: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-χρήση κομματιών πίτσας ως οπτικά βοηθήματα (πραγματικό παράδειγμα) με στόχο την αυθεντική μάθηση.</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-ομαδική συζήτηση για συνεργασία.</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42" name="Google Shape;142;g340883d5f11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8.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1.jpg"/><Relationship Id="rId3" Type="http://schemas.openxmlformats.org/officeDocument/2006/relationships/image" Target="../media/image2.jpg"/><Relationship Id="rId4" Type="http://schemas.openxmlformats.org/officeDocument/2006/relationships/image" Target="../media/image4.png"/><Relationship Id="rId5"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18.png"/><Relationship Id="rId13" Type="http://schemas.openxmlformats.org/officeDocument/2006/relationships/image" Target="../media/image16.png"/><Relationship Id="rId12" Type="http://schemas.openxmlformats.org/officeDocument/2006/relationships/image" Target="../media/image6.png"/><Relationship Id="rId1" Type="http://schemas.openxmlformats.org/officeDocument/2006/relationships/slideMaster" Target="../slideMasters/slideMaster2.xml"/><Relationship Id="rId2" Type="http://schemas.openxmlformats.org/officeDocument/2006/relationships/image" Target="../media/image8.png"/><Relationship Id="rId3" Type="http://schemas.openxmlformats.org/officeDocument/2006/relationships/image" Target="../media/image7.png"/><Relationship Id="rId4" Type="http://schemas.openxmlformats.org/officeDocument/2006/relationships/image" Target="../media/image10.png"/><Relationship Id="rId9" Type="http://schemas.openxmlformats.org/officeDocument/2006/relationships/image" Target="../media/image11.png"/><Relationship Id="rId5" Type="http://schemas.openxmlformats.org/officeDocument/2006/relationships/image" Target="../media/image15.png"/><Relationship Id="rId6" Type="http://schemas.openxmlformats.org/officeDocument/2006/relationships/image" Target="../media/image27.jpg"/><Relationship Id="rId7" Type="http://schemas.openxmlformats.org/officeDocument/2006/relationships/image" Target="../media/image14.png"/><Relationship Id="rId8"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18.png"/><Relationship Id="rId13" Type="http://schemas.openxmlformats.org/officeDocument/2006/relationships/image" Target="../media/image16.png"/><Relationship Id="rId12" Type="http://schemas.openxmlformats.org/officeDocument/2006/relationships/image" Target="../media/image6.png"/><Relationship Id="rId1" Type="http://schemas.openxmlformats.org/officeDocument/2006/relationships/slideMaster" Target="../slideMasters/slideMaster3.xml"/><Relationship Id="rId2" Type="http://schemas.openxmlformats.org/officeDocument/2006/relationships/image" Target="../media/image8.png"/><Relationship Id="rId3" Type="http://schemas.openxmlformats.org/officeDocument/2006/relationships/image" Target="../media/image7.png"/><Relationship Id="rId4" Type="http://schemas.openxmlformats.org/officeDocument/2006/relationships/image" Target="../media/image10.png"/><Relationship Id="rId9" Type="http://schemas.openxmlformats.org/officeDocument/2006/relationships/image" Target="../media/image11.png"/><Relationship Id="rId5" Type="http://schemas.openxmlformats.org/officeDocument/2006/relationships/image" Target="../media/image15.png"/><Relationship Id="rId6" Type="http://schemas.openxmlformats.org/officeDocument/2006/relationships/image" Target="../media/image27.jpg"/><Relationship Id="rId7" Type="http://schemas.openxmlformats.org/officeDocument/2006/relationships/image" Target="../media/image14.png"/><Relationship Id="rId8"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7f7af45_0_41"/>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7f7af45_0_41"/>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7f7af45_0_41"/>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7f7af45_0_41"/>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7f7af45_0_41"/>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7f7af45_0_41"/>
          <p:cNvGrpSpPr/>
          <p:nvPr/>
        </p:nvGrpSpPr>
        <p:grpSpPr>
          <a:xfrm>
            <a:off x="2179811" y="4729766"/>
            <a:ext cx="7832078" cy="1110328"/>
            <a:chOff x="2179603" y="4888792"/>
            <a:chExt cx="7798544" cy="1110328"/>
          </a:xfrm>
        </p:grpSpPr>
        <p:pic>
          <p:nvPicPr>
            <p:cNvPr id="47" name="Google Shape;47;g342f7f7af45_0_41"/>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7f7af45_0_41"/>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7f7af45_0_41"/>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7f7af45_0_41"/>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7f7af45_0_41"/>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42f7f7af45_0_41"/>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7f7af45_0_41"/>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7f7af45_0_41"/>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7f7af45_0_41"/>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7f7af45_0_41"/>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c059ae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c059ae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c059ae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c059ae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c059ae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c059ae_0_63"/>
          <p:cNvGrpSpPr/>
          <p:nvPr/>
        </p:nvGrpSpPr>
        <p:grpSpPr>
          <a:xfrm>
            <a:off x="2179811" y="4729766"/>
            <a:ext cx="7832078" cy="1110328"/>
            <a:chOff x="2179603" y="4888792"/>
            <a:chExt cx="7798544" cy="1110328"/>
          </a:xfrm>
        </p:grpSpPr>
        <p:pic>
          <p:nvPicPr>
            <p:cNvPr id="67" name="Google Shape;67;g35773c059ae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c059ae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3c059ae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c059ae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c059ae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72" name="Google Shape;72;g35773c059ae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c059ae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c059ae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c059ae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c059ae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c059ae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c059ae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c059ae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c059ae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4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hyperlink" Target="https://tinker-project.eu/resources/framework-and-toolkit/" TargetMode="External"/><Relationship Id="rId8" Type="http://schemas.openxmlformats.org/officeDocument/2006/relationships/image" Target="../media/image37.png"/></Relationships>
</file>

<file path=ppt/slides/_rels/slide24.xml.rels><?xml version="1.0" encoding="UTF-8" standalone="yes"?><Relationships xmlns="http://schemas.openxmlformats.org/package/2006/relationships"><Relationship Id="rId11" Type="http://schemas.openxmlformats.org/officeDocument/2006/relationships/image" Target="../media/image6.png"/><Relationship Id="rId10" Type="http://schemas.openxmlformats.org/officeDocument/2006/relationships/image" Target="../media/image9.png"/><Relationship Id="rId13" Type="http://schemas.openxmlformats.org/officeDocument/2006/relationships/hyperlink" Target="https://tinker-project.eu/elearning/" TargetMode="External"/><Relationship Id="rId12" Type="http://schemas.openxmlformats.org/officeDocument/2006/relationships/image" Target="../media/image16.png"/><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10.png"/><Relationship Id="rId4" Type="http://schemas.openxmlformats.org/officeDocument/2006/relationships/image" Target="../media/image15.png"/><Relationship Id="rId9" Type="http://schemas.openxmlformats.org/officeDocument/2006/relationships/image" Target="../media/image18.png"/><Relationship Id="rId15" Type="http://schemas.openxmlformats.org/officeDocument/2006/relationships/hyperlink" Target="https://creativecommons.org/licenses/by-nc-nd/4.0/" TargetMode="External"/><Relationship Id="rId14" Type="http://schemas.openxmlformats.org/officeDocument/2006/relationships/image" Target="../media/image39.png"/><Relationship Id="rId5" Type="http://schemas.openxmlformats.org/officeDocument/2006/relationships/image" Target="../media/image27.jpg"/><Relationship Id="rId6" Type="http://schemas.openxmlformats.org/officeDocument/2006/relationships/image" Target="../media/image14.png"/><Relationship Id="rId7" Type="http://schemas.openxmlformats.org/officeDocument/2006/relationships/image" Target="../media/image5.png"/><Relationship Id="rId8"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8.png"/><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tinker-project.eu/wp-content/uploads/2025/02/TINKER_WP2_Framework-and-Toolkit_EN_FV.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solidFill>
                  <a:srgbClr val="1D1D1B"/>
                </a:solidFill>
              </a:rPr>
              <a:t>ΠΕ3: Επιμόρφωση εκπαιδευτικών για αυθεντική και συμπεριληπτική ως προς το φύλο εκπαίδευση στην πληροφορική</a:t>
            </a:r>
            <a:endParaRPr/>
          </a:p>
        </p:txBody>
      </p:sp>
      <p:sp>
        <p:nvSpPr>
          <p:cNvPr id="85" name="Google Shape;85;p3"/>
          <p:cNvSpPr txBox="1"/>
          <p:nvPr>
            <p:ph idx="1" type="subTitle"/>
          </p:nvPr>
        </p:nvSpPr>
        <p:spPr>
          <a:xfrm>
            <a:off x="401325" y="3651825"/>
            <a:ext cx="5694600" cy="129270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Clr>
                <a:srgbClr val="1D1D1B"/>
              </a:buClr>
              <a:buSzPts val="1600"/>
              <a:buNone/>
            </a:pPr>
            <a:r>
              <a:rPr lang="en-US">
                <a:solidFill>
                  <a:srgbClr val="1D1D1B"/>
                </a:solidFill>
              </a:rPr>
              <a:t>Επιμορφωτικό σεμινάριο TINKER για </a:t>
            </a:r>
            <a:r>
              <a:rPr lang="en-US">
                <a:solidFill>
                  <a:srgbClr val="1D1D1B"/>
                </a:solidFill>
              </a:rPr>
              <a:t>τη δευτεροβάθμια</a:t>
            </a:r>
            <a:r>
              <a:rPr lang="en-US">
                <a:solidFill>
                  <a:srgbClr val="1D1D1B"/>
                </a:solidFill>
              </a:rPr>
              <a:t> 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g340883d5f11_0_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100"/>
              <a:t>Δραστηριότητα 1: Παράδειγμα διαμορφωτικής αξιολόγησης</a:t>
            </a:r>
            <a:endParaRPr sz="3100"/>
          </a:p>
        </p:txBody>
      </p:sp>
      <p:sp>
        <p:nvSpPr>
          <p:cNvPr id="152" name="Google Shape;152;g340883d5f11_0_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1500">
                <a:solidFill>
                  <a:srgbClr val="000000"/>
                </a:solidFill>
              </a:rPr>
              <a:t>2. Διαμορφωτική Αξιολόγηση – Exit Ticket:</a:t>
            </a:r>
            <a:endParaRPr b="1" sz="1500">
              <a:solidFill>
                <a:srgbClr val="000000"/>
              </a:solidFill>
            </a:endParaRPr>
          </a:p>
          <a:p>
            <a:pPr indent="0" lvl="0" marL="0" rtl="0" algn="l">
              <a:lnSpc>
                <a:spcPct val="115000"/>
              </a:lnSpc>
              <a:spcBef>
                <a:spcPts val="1200"/>
              </a:spcBef>
              <a:spcAft>
                <a:spcPts val="0"/>
              </a:spcAft>
              <a:buSzPts val="2200"/>
              <a:buNone/>
            </a:pPr>
            <a:r>
              <a:rPr lang="en-US" sz="1500">
                <a:solidFill>
                  <a:srgbClr val="000000"/>
                </a:solidFill>
              </a:rPr>
              <a:t>Στο τέλος του μαθήματος, κάθε μαθητής/μαθήτρια λαμβάνει μια μικρή κάρτα (exit ticket) με μια απλή ερώτηση:</a:t>
            </a:r>
            <a:endParaRPr sz="1500">
              <a:solidFill>
                <a:srgbClr val="000000"/>
              </a:solidFill>
            </a:endParaRPr>
          </a:p>
          <a:p>
            <a:pPr indent="-336550" lvl="3" marL="1828800" rtl="0" algn="l">
              <a:lnSpc>
                <a:spcPct val="115000"/>
              </a:lnSpc>
              <a:spcBef>
                <a:spcPts val="1200"/>
              </a:spcBef>
              <a:spcAft>
                <a:spcPts val="0"/>
              </a:spcAft>
              <a:buClr>
                <a:srgbClr val="000000"/>
              </a:buClr>
              <a:buSzPts val="1700"/>
              <a:buFont typeface="Calibri"/>
              <a:buChar char="•"/>
            </a:pPr>
            <a:r>
              <a:rPr lang="en-US" sz="1500">
                <a:solidFill>
                  <a:srgbClr val="000000"/>
                </a:solidFill>
              </a:rPr>
              <a:t>Παράδειγμα 1: «Σχεδίασε και χρωμάτισε ένα κλάσμα που αντιπροσωπεύει τα ¾.»</a:t>
            </a:r>
            <a:endParaRPr sz="1500">
              <a:solidFill>
                <a:srgbClr val="000000"/>
              </a:solidFill>
            </a:endParaRPr>
          </a:p>
          <a:p>
            <a:pPr indent="-336550" lvl="3" marL="1828800" rtl="0" algn="l">
              <a:lnSpc>
                <a:spcPct val="115000"/>
              </a:lnSpc>
              <a:spcBef>
                <a:spcPts val="0"/>
              </a:spcBef>
              <a:spcAft>
                <a:spcPts val="0"/>
              </a:spcAft>
              <a:buClr>
                <a:srgbClr val="000000"/>
              </a:buClr>
              <a:buSzPts val="1700"/>
              <a:buFont typeface="Calibri"/>
              <a:buChar char="•"/>
            </a:pPr>
            <a:r>
              <a:rPr lang="en-US" sz="1500">
                <a:solidFill>
                  <a:srgbClr val="000000"/>
                </a:solidFill>
              </a:rPr>
              <a:t>Παράδειγμα 2: «Εξήγησε με μία πρόταση τι είναι ένα κλάσμα.»</a:t>
            </a:r>
            <a:endParaRPr sz="1500">
              <a:solidFill>
                <a:srgbClr val="000000"/>
              </a:solidFill>
            </a:endParaRPr>
          </a:p>
          <a:p>
            <a:pPr indent="-336550" lvl="3" marL="1828800" rtl="0" algn="l">
              <a:lnSpc>
                <a:spcPct val="115000"/>
              </a:lnSpc>
              <a:spcBef>
                <a:spcPts val="0"/>
              </a:spcBef>
              <a:spcAft>
                <a:spcPts val="0"/>
              </a:spcAft>
              <a:buClr>
                <a:srgbClr val="000000"/>
              </a:buClr>
              <a:buSzPts val="1700"/>
              <a:buFont typeface="Calibri"/>
              <a:buChar char="•"/>
            </a:pPr>
            <a:r>
              <a:rPr lang="en-US" sz="1500">
                <a:solidFill>
                  <a:srgbClr val="000000"/>
                </a:solidFill>
              </a:rPr>
              <a:t>Παράδειγμα 3: «Χρωμάτισε το μισό του συγκεκριμένου σχήματος.»</a:t>
            </a:r>
            <a:endParaRPr sz="1500">
              <a:solidFill>
                <a:srgbClr val="000000"/>
              </a:solidFill>
            </a:endParaRPr>
          </a:p>
          <a:p>
            <a:pPr indent="0" lvl="0" marL="0" rtl="0" algn="l">
              <a:lnSpc>
                <a:spcPct val="115000"/>
              </a:lnSpc>
              <a:spcBef>
                <a:spcPts val="1200"/>
              </a:spcBef>
              <a:spcAft>
                <a:spcPts val="0"/>
              </a:spcAft>
              <a:buSzPts val="2200"/>
              <a:buNone/>
            </a:pPr>
            <a:r>
              <a:rPr b="1" lang="en-US" sz="1500">
                <a:solidFill>
                  <a:srgbClr val="000000"/>
                </a:solidFill>
              </a:rPr>
              <a:t>3. Ο Ρόλος του/της Εκπαιδευτικού στην Αξιολόγηση:</a:t>
            </a:r>
            <a:endParaRPr b="1" sz="1500">
              <a:solidFill>
                <a:srgbClr val="000000"/>
              </a:solidFill>
            </a:endParaRPr>
          </a:p>
          <a:p>
            <a:pPr indent="-336550" lvl="2" marL="1371600" rtl="0" algn="l">
              <a:lnSpc>
                <a:spcPct val="115000"/>
              </a:lnSpc>
              <a:spcBef>
                <a:spcPts val="1200"/>
              </a:spcBef>
              <a:spcAft>
                <a:spcPts val="0"/>
              </a:spcAft>
              <a:buClr>
                <a:srgbClr val="000000"/>
              </a:buClr>
              <a:buSzPts val="1700"/>
              <a:buFont typeface="Calibri"/>
              <a:buChar char="•"/>
            </a:pPr>
            <a:r>
              <a:rPr lang="en-US" sz="1500">
                <a:solidFill>
                  <a:srgbClr val="000000"/>
                </a:solidFill>
              </a:rPr>
              <a:t>Ο/Η δάσκαλος επανεξετάζει γρήγορα τα exit tickets πριν από το επόμενο μάθημα.</a:t>
            </a:r>
            <a:endParaRPr sz="1500">
              <a:solidFill>
                <a:srgbClr val="000000"/>
              </a:solidFill>
            </a:endParaRPr>
          </a:p>
          <a:p>
            <a:pPr indent="-336550" lvl="2" marL="1371600" rtl="0" algn="l">
              <a:lnSpc>
                <a:spcPct val="115000"/>
              </a:lnSpc>
              <a:spcBef>
                <a:spcPts val="0"/>
              </a:spcBef>
              <a:spcAft>
                <a:spcPts val="0"/>
              </a:spcAft>
              <a:buClr>
                <a:srgbClr val="000000"/>
              </a:buClr>
              <a:buSzPts val="1700"/>
              <a:buFont typeface="Calibri"/>
              <a:buChar char="•"/>
            </a:pPr>
            <a:r>
              <a:rPr lang="en-US" sz="1500">
                <a:solidFill>
                  <a:srgbClr val="000000"/>
                </a:solidFill>
              </a:rPr>
              <a:t>Με βάση τις απαντήσεις, ο/η δάσκαλος/δασκάλα εντοπίζει τους/τις μαθητές/μαθήτριες που χρειάζονται πρόσθετη υποστήριξη.</a:t>
            </a:r>
            <a:endParaRPr sz="1500">
              <a:solidFill>
                <a:srgbClr val="000000"/>
              </a:solidFill>
            </a:endParaRPr>
          </a:p>
          <a:p>
            <a:pPr indent="-336550" lvl="2" marL="1371600" rtl="0" algn="l">
              <a:lnSpc>
                <a:spcPct val="115000"/>
              </a:lnSpc>
              <a:spcBef>
                <a:spcPts val="0"/>
              </a:spcBef>
              <a:spcAft>
                <a:spcPts val="0"/>
              </a:spcAft>
              <a:buClr>
                <a:srgbClr val="000000"/>
              </a:buClr>
              <a:buSzPts val="1700"/>
              <a:buFont typeface="Calibri"/>
              <a:buChar char="•"/>
            </a:pPr>
            <a:r>
              <a:rPr lang="en-US" sz="1500">
                <a:solidFill>
                  <a:srgbClr val="000000"/>
                </a:solidFill>
              </a:rPr>
              <a:t>Οι λανθασμένες αντιλήψεις αντιμετωπίζονται στο επόμενο μάθημα μέσω στοχευμένης ομαδικής εργασίας ή ατομικής ανατροφοδότησης.</a:t>
            </a:r>
            <a:endParaRPr sz="1400">
              <a:solidFill>
                <a:srgbClr val="000000"/>
              </a:solidFill>
            </a:endParaRPr>
          </a:p>
          <a:p>
            <a:pPr indent="0" lvl="0" marL="0" rtl="0" algn="l">
              <a:lnSpc>
                <a:spcPct val="115000"/>
              </a:lnSpc>
              <a:spcBef>
                <a:spcPts val="1200"/>
              </a:spcBef>
              <a:spcAft>
                <a:spcPts val="0"/>
              </a:spcAft>
              <a:buSzPts val="2200"/>
              <a:buNone/>
            </a:pPr>
            <a:r>
              <a:rPr b="1" lang="en-US" sz="1500">
                <a:solidFill>
                  <a:srgbClr val="000000"/>
                </a:solidFill>
              </a:rPr>
              <a:t>4. Αποτέλεσμα:</a:t>
            </a:r>
            <a:endParaRPr b="1" sz="1500">
              <a:solidFill>
                <a:srgbClr val="000000"/>
              </a:solidFill>
            </a:endParaRPr>
          </a:p>
          <a:p>
            <a:pPr indent="-336550" lvl="2" marL="1371600" rtl="0" algn="l">
              <a:lnSpc>
                <a:spcPct val="115000"/>
              </a:lnSpc>
              <a:spcBef>
                <a:spcPts val="1200"/>
              </a:spcBef>
              <a:spcAft>
                <a:spcPts val="0"/>
              </a:spcAft>
              <a:buClr>
                <a:srgbClr val="000000"/>
              </a:buClr>
              <a:buSzPts val="1700"/>
              <a:buFont typeface="Calibri"/>
              <a:buChar char="•"/>
            </a:pPr>
            <a:r>
              <a:rPr lang="en-US" sz="1500">
                <a:solidFill>
                  <a:srgbClr val="000000"/>
                </a:solidFill>
              </a:rPr>
              <a:t>Ο/Η δάσκαλος/δασκάλα προσαρμόζει τη διδασκαλία με βάση τις απαντήσεις των μαθητών/μαθητριών.</a:t>
            </a:r>
            <a:endParaRPr sz="1500">
              <a:solidFill>
                <a:srgbClr val="000000"/>
              </a:solidFill>
            </a:endParaRPr>
          </a:p>
          <a:p>
            <a:pPr indent="-336550" lvl="2" marL="1371600" rtl="0" algn="l">
              <a:lnSpc>
                <a:spcPct val="115000"/>
              </a:lnSpc>
              <a:spcBef>
                <a:spcPts val="0"/>
              </a:spcBef>
              <a:spcAft>
                <a:spcPts val="0"/>
              </a:spcAft>
              <a:buClr>
                <a:srgbClr val="000000"/>
              </a:buClr>
              <a:buSzPts val="1700"/>
              <a:buFont typeface="Calibri"/>
              <a:buChar char="•"/>
            </a:pPr>
            <a:r>
              <a:rPr lang="en-US" sz="1500">
                <a:solidFill>
                  <a:srgbClr val="000000"/>
                </a:solidFill>
              </a:rPr>
              <a:t>Οι μαθητές/μαθήτριες λαμβάνουν άμεση ανατροφοδότηση χωρίς μεγάλη πίεση.</a:t>
            </a:r>
            <a:endParaRPr sz="1500">
              <a:solidFill>
                <a:srgbClr val="000000"/>
              </a:solidFill>
            </a:endParaRPr>
          </a:p>
          <a:p>
            <a:pPr indent="-336550" lvl="2" marL="1371600" rtl="0" algn="l">
              <a:lnSpc>
                <a:spcPct val="115000"/>
              </a:lnSpc>
              <a:spcBef>
                <a:spcPts val="0"/>
              </a:spcBef>
              <a:spcAft>
                <a:spcPts val="0"/>
              </a:spcAft>
              <a:buClr>
                <a:srgbClr val="000000"/>
              </a:buClr>
              <a:buSzPts val="1700"/>
              <a:buFont typeface="Calibri"/>
              <a:buChar char="•"/>
            </a:pPr>
            <a:r>
              <a:rPr lang="en-US" sz="1500">
                <a:solidFill>
                  <a:srgbClr val="000000"/>
                </a:solidFill>
              </a:rPr>
              <a:t>Τα μαθησιακά κενά αντιμετωπίζονται πριν τη μετάβαση σε πιο προχωρημένα θέματα.</a:t>
            </a:r>
            <a:endParaRPr sz="1500">
              <a:solidFill>
                <a:srgbClr val="000000"/>
              </a:solidFill>
            </a:endParaRPr>
          </a:p>
          <a:p>
            <a:pPr indent="0" lvl="0" marL="0" rtl="0" algn="l">
              <a:lnSpc>
                <a:spcPct val="115000"/>
              </a:lnSpc>
              <a:spcBef>
                <a:spcPts val="1200"/>
              </a:spcBef>
              <a:spcAft>
                <a:spcPts val="1200"/>
              </a:spcAft>
              <a:buSzPts val="2200"/>
              <a:buNone/>
            </a:pPr>
            <a:r>
              <a:rPr lang="en-US" sz="1500">
                <a:solidFill>
                  <a:srgbClr val="000000"/>
                </a:solidFill>
              </a:rPr>
              <a:t>Η </a:t>
            </a:r>
            <a:r>
              <a:rPr b="1" lang="en-US" sz="1500">
                <a:solidFill>
                  <a:srgbClr val="000000"/>
                </a:solidFill>
              </a:rPr>
              <a:t>διαμορφωτική </a:t>
            </a:r>
            <a:r>
              <a:rPr lang="en-US" sz="1500">
                <a:solidFill>
                  <a:srgbClr val="000000"/>
                </a:solidFill>
              </a:rPr>
              <a:t>αξιολόγησης βοηθά τους/τις εκπαιδευτικούς να παρακολουθούν την πρόοδο των μαθητών/μαθητριών σε πραγματικό χρόνο διασφαλίζοντας ότι όλοι/όλες οι μαθητές/μαθήτριες κατανοούν τις βασικές έννοιες πριν προχωρήσουν.</a:t>
            </a:r>
            <a:endParaRPr sz="1500">
              <a:solidFill>
                <a:schemeClr val="accent4"/>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200"/>
              <a:t>Δραστηριότητα 2: Διαμορφωτική αξιολόγηση με βάση το TINKER</a:t>
            </a:r>
            <a:endParaRPr sz="3200"/>
          </a:p>
        </p:txBody>
      </p:sp>
      <p:sp>
        <p:nvSpPr>
          <p:cNvPr id="159" name="Google Shape;159;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1900">
                <a:solidFill>
                  <a:srgbClr val="000000"/>
                </a:solidFill>
              </a:rPr>
              <a:t>Το Πλαίσιο TINKER </a:t>
            </a:r>
            <a:r>
              <a:rPr lang="en-US" sz="1900">
                <a:solidFill>
                  <a:srgbClr val="000000"/>
                </a:solidFill>
              </a:rPr>
              <a:t>εστιάζει στην </a:t>
            </a:r>
            <a:r>
              <a:rPr b="1" lang="en-US" sz="1900">
                <a:solidFill>
                  <a:srgbClr val="000000"/>
                </a:solidFill>
              </a:rPr>
              <a:t>αυθεντική μάθηση, τη συμπερίληψη των φύλων, τις ικανότητες πληροφορικής και την επαγγελματική μάθηση των εκπαιδευτικών</a:t>
            </a:r>
            <a:r>
              <a:rPr lang="en-US" sz="1900">
                <a:solidFill>
                  <a:srgbClr val="000000"/>
                </a:solidFill>
              </a:rPr>
              <a:t>. Παρακάτω, παρουσιάζεται η </a:t>
            </a:r>
            <a:r>
              <a:rPr b="1" lang="en-US" sz="1900">
                <a:solidFill>
                  <a:srgbClr val="000000"/>
                </a:solidFill>
              </a:rPr>
              <a:t>δομή του προτύπου σχεδιασμού μαθήματος </a:t>
            </a:r>
            <a:r>
              <a:rPr lang="en-US" sz="1900">
                <a:solidFill>
                  <a:srgbClr val="000000"/>
                </a:solidFill>
              </a:rPr>
              <a:t>που ευθυγραμμίζεται με τις βασικές αρχές του TINKER. Σε αυτό, παρέχονται λεπτομέρειες για τη διαμορφωτική αξιολόγηση.</a:t>
            </a:r>
            <a:endParaRPr sz="1900">
              <a:solidFill>
                <a:srgbClr val="000000"/>
              </a:solidFill>
            </a:endParaRPr>
          </a:p>
          <a:p>
            <a:pPr indent="0" lvl="0" marL="0" rtl="0" algn="l">
              <a:lnSpc>
                <a:spcPct val="115000"/>
              </a:lnSpc>
              <a:spcBef>
                <a:spcPts val="1200"/>
              </a:spcBef>
              <a:spcAft>
                <a:spcPts val="0"/>
              </a:spcAft>
              <a:buSzPts val="2200"/>
              <a:buNone/>
            </a:pPr>
            <a:r>
              <a:rPr b="1" lang="en-US" sz="1900">
                <a:solidFill>
                  <a:srgbClr val="000000"/>
                </a:solidFill>
              </a:rPr>
              <a:t>1. Πληροφορίες για το Σενάριο Μαθήματος</a:t>
            </a:r>
            <a:endParaRPr b="1" sz="19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1900">
                <a:solidFill>
                  <a:srgbClr val="000000"/>
                </a:solidFill>
              </a:rPr>
              <a:t>Τίτλος: </a:t>
            </a:r>
            <a:r>
              <a:rPr lang="en-US" sz="1900">
                <a:solidFill>
                  <a:srgbClr val="000000"/>
                </a:solidFill>
              </a:rPr>
              <a:t>(Ένας σύντομος, σαφής τίτλος που σχετίζεται με τη μαθησιακή δραστηριότητα)</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Ηλικιακό Επίπεδο: </a:t>
            </a:r>
            <a:r>
              <a:rPr lang="en-US" sz="1900">
                <a:solidFill>
                  <a:srgbClr val="000000"/>
                </a:solidFill>
              </a:rPr>
              <a:t>(Προσδιορίστε το επίπεδο του/της μαθητή/μαθήτριας)</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Διάρκεια: </a:t>
            </a:r>
            <a:r>
              <a:rPr lang="en-US" sz="1900">
                <a:solidFill>
                  <a:srgbClr val="000000"/>
                </a:solidFill>
              </a:rPr>
              <a:t>(Εκτιμώμενη διάρκεια, π.χ. 45 λεπτά)</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Θεματικοί Τομείς Πληροφορικής: </a:t>
            </a:r>
            <a:r>
              <a:rPr lang="en-US" sz="1900">
                <a:solidFill>
                  <a:srgbClr val="000000"/>
                </a:solidFill>
              </a:rPr>
              <a:t>(π.χ. αλγόριθμοι, προγραμματισμός, προσομοίωση)</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Τομέας Περιεχομένου (Ενοποιημένα Μαθήματα):</a:t>
            </a:r>
            <a:r>
              <a:rPr lang="en-US" sz="1900">
                <a:solidFill>
                  <a:srgbClr val="000000"/>
                </a:solidFill>
              </a:rPr>
              <a:t> (π.χ. Μαθηματικά, Φυσικές Επιστήμες, Τεχνολογία)</a:t>
            </a:r>
            <a:endParaRPr sz="1900">
              <a:solidFill>
                <a:srgbClr val="000000"/>
              </a:solidFill>
            </a:endParaRPr>
          </a:p>
          <a:p>
            <a:pPr indent="0" lvl="0" marL="0" rtl="0" algn="l">
              <a:lnSpc>
                <a:spcPct val="115000"/>
              </a:lnSpc>
              <a:spcBef>
                <a:spcPts val="1200"/>
              </a:spcBef>
              <a:spcAft>
                <a:spcPts val="0"/>
              </a:spcAft>
              <a:buSzPts val="2200"/>
              <a:buNone/>
            </a:pPr>
            <a:r>
              <a:rPr b="1" lang="en-US" sz="1900">
                <a:solidFill>
                  <a:srgbClr val="000000"/>
                </a:solidFill>
              </a:rPr>
              <a:t>2. Μαθησιακοί Στόχοι (ευθυγραμμισμένοι με την Ταξινομία του Bloom)</a:t>
            </a:r>
            <a:endParaRPr b="1" sz="1900">
              <a:solidFill>
                <a:srgbClr val="000000"/>
              </a:solidFill>
            </a:endParaRPr>
          </a:p>
          <a:p>
            <a:pPr indent="0" lvl="0" marL="0" rtl="0" algn="l">
              <a:lnSpc>
                <a:spcPct val="115000"/>
              </a:lnSpc>
              <a:spcBef>
                <a:spcPts val="1200"/>
              </a:spcBef>
              <a:spcAft>
                <a:spcPts val="0"/>
              </a:spcAft>
              <a:buSzPts val="2200"/>
              <a:buNone/>
            </a:pPr>
            <a:r>
              <a:rPr lang="en-US" sz="1900">
                <a:solidFill>
                  <a:srgbClr val="000000"/>
                </a:solidFill>
              </a:rPr>
              <a:t>Με την ολοκλήρωση αυτής της δραστηριότητας, οι μαθητές/μαθήτριες θα πρέπει να είναι σε θέση:</a:t>
            </a:r>
            <a:endParaRPr sz="1900">
              <a:solidFill>
                <a:srgbClr val="000000"/>
              </a:solidFill>
            </a:endParaRPr>
          </a:p>
          <a:p>
            <a:pPr indent="-355600" lvl="0" marL="457200" rtl="0" algn="l">
              <a:lnSpc>
                <a:spcPct val="115000"/>
              </a:lnSpc>
              <a:spcBef>
                <a:spcPts val="1200"/>
              </a:spcBef>
              <a:spcAft>
                <a:spcPts val="0"/>
              </a:spcAft>
              <a:buClr>
                <a:srgbClr val="000000"/>
              </a:buClr>
              <a:buSzPts val="2000"/>
              <a:buFont typeface="Calibri"/>
              <a:buChar char="●"/>
            </a:pPr>
            <a:r>
              <a:rPr lang="en-US" sz="1900">
                <a:solidFill>
                  <a:srgbClr val="000000"/>
                </a:solidFill>
              </a:rPr>
              <a:t>Να εφαρμόζουν αυτή τη μέθοδο για την επίλυση ενός προβλήματος.</a:t>
            </a:r>
            <a:endParaRPr sz="19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lang="en-US" sz="1900">
                <a:solidFill>
                  <a:srgbClr val="000000"/>
                </a:solidFill>
              </a:rPr>
              <a:t>Να συγκρίνουν και να αντιπαραβάλλουν διαφορετικές λύσεις.</a:t>
            </a:r>
            <a:endParaRPr sz="19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lang="en-US" sz="1900">
                <a:solidFill>
                  <a:srgbClr val="000000"/>
                </a:solidFill>
              </a:rPr>
              <a:t>Να σχεδιάζουν ένα μικρό πρόγραμμα που να παρουσιάζει την έννοια.</a:t>
            </a:r>
            <a:endParaRPr sz="19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40883d5f11_0_2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200"/>
              <a:t>Δραστηριότητα 2: Διαμορφωτική αξιολόγηση με βάση το TINKER </a:t>
            </a:r>
            <a:endParaRPr sz="3200"/>
          </a:p>
        </p:txBody>
      </p:sp>
      <p:sp>
        <p:nvSpPr>
          <p:cNvPr id="166" name="Google Shape;166;g340883d5f11_0_2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1900">
                <a:solidFill>
                  <a:srgbClr val="000000"/>
                </a:solidFill>
              </a:rPr>
              <a:t>3. Περιγραφή Σεναρίου</a:t>
            </a:r>
            <a:endParaRPr b="1" sz="19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1900">
                <a:solidFill>
                  <a:srgbClr val="000000"/>
                </a:solidFill>
              </a:rPr>
              <a:t>Περιβάλλον: </a:t>
            </a:r>
            <a:r>
              <a:rPr lang="en-US" sz="1900">
                <a:solidFill>
                  <a:srgbClr val="000000"/>
                </a:solidFill>
              </a:rPr>
              <a:t>(Περιγράψτε την εφαρμογή της έννοιας στον πραγματικό κόσμο)</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Δήλωση Προβλήματος: </a:t>
            </a:r>
            <a:r>
              <a:rPr lang="en-US" sz="1900">
                <a:solidFill>
                  <a:srgbClr val="000000"/>
                </a:solidFill>
              </a:rPr>
              <a:t>(Ποιο πρόβλημα θα λύσουν οι μαθητές/μαθήτριες;)</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Ρόλοι: </a:t>
            </a:r>
            <a:r>
              <a:rPr lang="en-US" sz="1900">
                <a:solidFill>
                  <a:srgbClr val="000000"/>
                </a:solidFill>
              </a:rPr>
              <a:t>(Καθορισμός διαφορετικών ρόλων που μπορεί να αναλάβουν οι μαθητές/μαθήτριες)</a:t>
            </a:r>
            <a:endParaRPr sz="19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b="1" lang="en-US" sz="1900">
                <a:solidFill>
                  <a:srgbClr val="000000"/>
                </a:solidFill>
              </a:rPr>
              <a:t>Ενσωματωμένα Στοιχεία Αυθεντικής μάθησης:</a:t>
            </a:r>
            <a:endParaRPr b="1" sz="1900">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sz="1900">
                <a:solidFill>
                  <a:srgbClr val="000000"/>
                </a:solidFill>
              </a:rPr>
              <a:t>Πλαίσιο του πραγματικού κόσμου</a:t>
            </a:r>
            <a:endParaRPr sz="1900">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sz="1900">
                <a:solidFill>
                  <a:srgbClr val="000000"/>
                </a:solidFill>
              </a:rPr>
              <a:t>Συνεργατικές εργασίες </a:t>
            </a:r>
            <a:endParaRPr sz="1900">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sz="1900">
                <a:solidFill>
                  <a:srgbClr val="000000"/>
                </a:solidFill>
              </a:rPr>
              <a:t>Επίλυση προβλημάτων και κριτική σκέψη</a:t>
            </a:r>
            <a:endParaRPr sz="1900">
              <a:solidFill>
                <a:srgbClr val="000000"/>
              </a:solidFill>
            </a:endParaRPr>
          </a:p>
          <a:p>
            <a:pPr indent="0" lvl="0" marL="0" rtl="0" algn="l">
              <a:lnSpc>
                <a:spcPct val="115000"/>
              </a:lnSpc>
              <a:spcBef>
                <a:spcPts val="1200"/>
              </a:spcBef>
              <a:spcAft>
                <a:spcPts val="0"/>
              </a:spcAft>
              <a:buSzPts val="2200"/>
              <a:buNone/>
            </a:pPr>
            <a:r>
              <a:rPr b="1" lang="en-US" sz="1900">
                <a:solidFill>
                  <a:srgbClr val="000000"/>
                </a:solidFill>
              </a:rPr>
              <a:t>4. Μέθοδοι Διαμορφωτικής Αξιολόγησης</a:t>
            </a:r>
            <a:endParaRPr b="1" sz="19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1900">
                <a:solidFill>
                  <a:srgbClr val="000000"/>
                </a:solidFill>
              </a:rPr>
              <a:t>Παρατήρηση:</a:t>
            </a:r>
            <a:r>
              <a:rPr lang="en-US" sz="1900">
                <a:solidFill>
                  <a:srgbClr val="000000"/>
                </a:solidFill>
              </a:rPr>
              <a:t> Παρακολούθηση της συμμετοχής και της εμπλοκής των μαθητών/μαθητριών.</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Αυτοαναστοχασμός:</a:t>
            </a:r>
            <a:r>
              <a:rPr lang="en-US" sz="1900">
                <a:solidFill>
                  <a:srgbClr val="000000"/>
                </a:solidFill>
              </a:rPr>
              <a:t> Οι μαθητές/μαθήτριες αναστοχάζονται σχετικά με την πρόοδο της μάθησής τους.</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Ανατροφοδότηση μεταξύ Συνομηλίκων:</a:t>
            </a:r>
            <a:r>
              <a:rPr lang="en-US" sz="1900">
                <a:solidFill>
                  <a:srgbClr val="000000"/>
                </a:solidFill>
              </a:rPr>
              <a:t> Οι μαθητές/μαθήτριες παρέχουν εποικοδομητική ανατροφοδότηση για τις εργασίες των συμμαθητών/μαθητριών τους.</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Δελτία Εξόδου:</a:t>
            </a:r>
            <a:r>
              <a:rPr lang="en-US" sz="1900">
                <a:solidFill>
                  <a:srgbClr val="000000"/>
                </a:solidFill>
              </a:rPr>
              <a:t> Σύντομες γραπτές απαντήσεις για την αξιολόγηση της κατανόησης στο τέλος.</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Λίστα Ελέγχου/Ρουμπρίκες:</a:t>
            </a:r>
            <a:r>
              <a:rPr lang="en-US" sz="1900">
                <a:solidFill>
                  <a:srgbClr val="000000"/>
                </a:solidFill>
              </a:rPr>
              <a:t> Αξιολόγηση της προόδου των μαθητών/μαθητριών με βάση τους βασικούς δείκτες μάθησης.</a:t>
            </a:r>
            <a:endParaRPr sz="19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340883d5f11_0_1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200"/>
              <a:t>Δραστηριότητα 2: Διαμορφωτική αξιολόγηση με βάση το TINKER </a:t>
            </a:r>
            <a:endParaRPr sz="3200"/>
          </a:p>
        </p:txBody>
      </p:sp>
      <p:sp>
        <p:nvSpPr>
          <p:cNvPr id="173" name="Google Shape;173;g340883d5f11_0_1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5. Ψηφιακά &amp; Φυσικά Εργαλεία</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Με σύνδεση στο διαδίκτυο: </a:t>
            </a:r>
            <a:r>
              <a:rPr lang="en-US" sz="2000">
                <a:solidFill>
                  <a:srgbClr val="000000"/>
                </a:solidFill>
              </a:rPr>
              <a:t>π.χ. Scratch, Blockly, online προσομοιώσεις</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Χωρίς σύνδεση στο διαδίκτυο:</a:t>
            </a:r>
            <a:r>
              <a:rPr lang="en-US" sz="2000">
                <a:solidFill>
                  <a:srgbClr val="000000"/>
                </a:solidFill>
              </a:rPr>
              <a:t> π.χ. παιχνίδια ρόλων, ασκήσεις με διαγράμματα ροής, φυσικοί χειρισμοί</a:t>
            </a:r>
            <a:endParaRPr sz="2000">
              <a:solidFill>
                <a:srgbClr val="000000"/>
              </a:solidFill>
            </a:endParaRPr>
          </a:p>
          <a:p>
            <a:pPr indent="0" lvl="0" marL="457200" rtl="0" algn="l">
              <a:lnSpc>
                <a:spcPct val="115000"/>
              </a:lnSpc>
              <a:spcBef>
                <a:spcPts val="1200"/>
              </a:spcBef>
              <a:spcAft>
                <a:spcPts val="0"/>
              </a:spcAft>
              <a:buSzPts val="2200"/>
              <a:buNone/>
            </a:pPr>
            <a:r>
              <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6. Αναστοχασμός &amp; Ανατροφοδότηση</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Αναστοχασμός μαθητών/μαθητριών:</a:t>
            </a:r>
            <a:r>
              <a:rPr lang="en-US" sz="2000">
                <a:solidFill>
                  <a:srgbClr val="000000"/>
                </a:solidFill>
              </a:rPr>
              <a:t> Ποιες προκλήσεις αντιμετωπίσατε και πώς τις ξεπεράσατε;</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Αναστοχασμός Εκπαιδευτικών:</a:t>
            </a:r>
            <a:r>
              <a:rPr lang="en-US" sz="2000">
                <a:solidFill>
                  <a:srgbClr val="000000"/>
                </a:solidFill>
              </a:rPr>
              <a:t> Πόσο καλά συμμετείχαν οι μαθητές/μαθήτριες στη δραστηριότητα; Τι χρειάζεται βελτίωση;</a:t>
            </a:r>
            <a:endParaRPr sz="2000">
              <a:solidFill>
                <a:srgbClr val="000000"/>
              </a:solidFill>
            </a:endParaRPr>
          </a:p>
          <a:p>
            <a:pPr indent="0" lvl="0" marL="0" rtl="0" algn="l">
              <a:lnSpc>
                <a:spcPct val="115000"/>
              </a:lnSpc>
              <a:spcBef>
                <a:spcPts val="1200"/>
              </a:spcBef>
              <a:spcAft>
                <a:spcPts val="1200"/>
              </a:spcAft>
              <a:buSzPts val="2200"/>
              <a:buNone/>
            </a:pPr>
            <a:r>
              <a:rPr lang="en-US" sz="2000">
                <a:solidFill>
                  <a:srgbClr val="000000"/>
                </a:solidFill>
              </a:rPr>
              <a:t>Αυτό το πρότυπο διασφαλίζει ότι οι αξιολογήσεις είναι </a:t>
            </a:r>
            <a:r>
              <a:rPr b="1" lang="en-US" sz="2000">
                <a:solidFill>
                  <a:srgbClr val="000000"/>
                </a:solidFill>
              </a:rPr>
              <a:t>αυθεντικές, συμπεριληπτικές και βασίζονται στην πληροφορική</a:t>
            </a:r>
            <a:r>
              <a:rPr lang="en-US" sz="2000">
                <a:solidFill>
                  <a:srgbClr val="000000"/>
                </a:solidFill>
              </a:rPr>
              <a:t> υποστηρίζοντας ένα </a:t>
            </a:r>
            <a:r>
              <a:rPr b="1" lang="en-US" sz="2000">
                <a:solidFill>
                  <a:srgbClr val="000000"/>
                </a:solidFill>
              </a:rPr>
              <a:t>ποικιλόμορφο και ελκυστικό μαθησιακό περιβάλλον</a:t>
            </a:r>
            <a:r>
              <a:rPr lang="en-US" sz="2000">
                <a:solidFill>
                  <a:srgbClr val="000000"/>
                </a:solidFill>
              </a:rPr>
              <a:t>.</a:t>
            </a:r>
            <a:endParaRPr sz="20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33ff3573224_0_1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200"/>
              <a:t>Δραστηριότητα 2: Σχεδιασμός μιας διαμορφωτικής αξιολόγησης (1)</a:t>
            </a:r>
            <a:endParaRPr sz="3200"/>
          </a:p>
        </p:txBody>
      </p:sp>
      <p:sp>
        <p:nvSpPr>
          <p:cNvPr id="180" name="Google Shape;180;g33ff3573224_0_1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b="1" lang="en-US" sz="2400">
                <a:extLst>
                  <a:ext uri="http://customooxmlschemas.google.com/">
                    <go:slidesCustomData xmlns:go="http://customooxmlschemas.google.com/" textRoundtripDataId="28"/>
                  </a:ext>
                </a:extLst>
              </a:rPr>
              <a:t>Στοιχεία διαμορφωτικής αξιολόγησης που ευθυγραμμίζεται με το TINKER</a:t>
            </a:r>
            <a:r>
              <a:rPr b="1" lang="en-US" sz="2400"/>
              <a:t>:</a:t>
            </a:r>
            <a:endParaRPr b="1" sz="2400"/>
          </a:p>
          <a:p>
            <a:pPr indent="-381000" lvl="0" marL="457200" rtl="0" algn="l">
              <a:lnSpc>
                <a:spcPct val="90000"/>
              </a:lnSpc>
              <a:spcBef>
                <a:spcPts val="1000"/>
              </a:spcBef>
              <a:spcAft>
                <a:spcPts val="0"/>
              </a:spcAft>
              <a:buClr>
                <a:schemeClr val="accent4"/>
              </a:buClr>
              <a:buSzPts val="2400"/>
              <a:buAutoNum type="arabicPeriod"/>
            </a:pPr>
            <a:r>
              <a:rPr lang="en-US" sz="2400"/>
              <a:t>Συνεργασία</a:t>
            </a:r>
            <a:endParaRPr sz="2400"/>
          </a:p>
          <a:p>
            <a:pPr indent="-381000" lvl="0" marL="457200" rtl="0" algn="l">
              <a:lnSpc>
                <a:spcPct val="90000"/>
              </a:lnSpc>
              <a:spcBef>
                <a:spcPts val="0"/>
              </a:spcBef>
              <a:spcAft>
                <a:spcPts val="0"/>
              </a:spcAft>
              <a:buClr>
                <a:schemeClr val="accent4"/>
              </a:buClr>
              <a:buSzPts val="2400"/>
              <a:buAutoNum type="arabicPeriod"/>
            </a:pPr>
            <a:r>
              <a:rPr lang="en-US" sz="2400"/>
              <a:t>Δημιουργικότητα</a:t>
            </a:r>
            <a:endParaRPr sz="2400"/>
          </a:p>
          <a:p>
            <a:pPr indent="-381000" lvl="0" marL="457200" rtl="0" algn="l">
              <a:lnSpc>
                <a:spcPct val="90000"/>
              </a:lnSpc>
              <a:spcBef>
                <a:spcPts val="0"/>
              </a:spcBef>
              <a:spcAft>
                <a:spcPts val="0"/>
              </a:spcAft>
              <a:buClr>
                <a:schemeClr val="accent4"/>
              </a:buClr>
              <a:buSzPts val="2400"/>
              <a:buAutoNum type="arabicPeriod"/>
            </a:pPr>
            <a:r>
              <a:rPr lang="en-US" sz="2400"/>
              <a:t>Συμμετοχικότητα</a:t>
            </a:r>
            <a:endParaRPr sz="2400"/>
          </a:p>
          <a:p>
            <a:pPr indent="-381000" lvl="0" marL="457200" rtl="0" algn="l">
              <a:lnSpc>
                <a:spcPct val="90000"/>
              </a:lnSpc>
              <a:spcBef>
                <a:spcPts val="0"/>
              </a:spcBef>
              <a:spcAft>
                <a:spcPts val="0"/>
              </a:spcAft>
              <a:buClr>
                <a:schemeClr val="accent4"/>
              </a:buClr>
              <a:buSzPts val="2400"/>
              <a:buAutoNum type="arabicPeriod"/>
            </a:pPr>
            <a:r>
              <a:rPr lang="en-US" sz="2400"/>
              <a:t>(Αυθεντική) Επίλυση Προβλημάτων (προβλήματα της πραγματικής ζωής)</a:t>
            </a:r>
            <a:endParaRPr sz="2400"/>
          </a:p>
          <a:p>
            <a:pPr indent="0" lvl="0" marL="457200" rtl="0" algn="l">
              <a:lnSpc>
                <a:spcPct val="90000"/>
              </a:lnSpc>
              <a:spcBef>
                <a:spcPts val="1000"/>
              </a:spcBef>
              <a:spcAft>
                <a:spcPts val="0"/>
              </a:spcAft>
              <a:buSzPts val="2200"/>
              <a:buNone/>
            </a:pPr>
            <a:r>
              <a:t/>
            </a:r>
            <a:endParaRPr sz="2400"/>
          </a:p>
          <a:p>
            <a:pPr indent="0" lvl="0" marL="0" rtl="0" algn="l">
              <a:lnSpc>
                <a:spcPct val="90000"/>
              </a:lnSpc>
              <a:spcBef>
                <a:spcPts val="1000"/>
              </a:spcBef>
              <a:spcAft>
                <a:spcPts val="0"/>
              </a:spcAft>
              <a:buSzPts val="2200"/>
              <a:buNone/>
            </a:pPr>
            <a:r>
              <a:rPr lang="en-US" sz="2400"/>
              <a:t>Σε μικρές ομάδες: </a:t>
            </a:r>
            <a:endParaRPr b="1" sz="2400"/>
          </a:p>
          <a:p>
            <a:pPr indent="-393700" lvl="0" marL="914400" marR="0" rtl="0" algn="l">
              <a:lnSpc>
                <a:spcPct val="90000"/>
              </a:lnSpc>
              <a:spcBef>
                <a:spcPts val="1000"/>
              </a:spcBef>
              <a:spcAft>
                <a:spcPts val="0"/>
              </a:spcAft>
              <a:buSzPts val="2600"/>
              <a:buChar char="•"/>
            </a:pPr>
            <a:r>
              <a:rPr b="1" lang="en-US" sz="2400"/>
              <a:t>Σχεδιάστε μια διαμορφωτική αξιολόγηση </a:t>
            </a:r>
            <a:r>
              <a:rPr lang="en-US" sz="2400"/>
              <a:t>με βάση το πρότυπο που παρέχεται στις επόμενες διαφάνειες, η οποία θα περιλαμβάνει </a:t>
            </a:r>
            <a:r>
              <a:rPr b="1" lang="en-US" sz="2400"/>
              <a:t>δύο πρακτικές εργασίες</a:t>
            </a:r>
            <a:r>
              <a:rPr lang="en-US" sz="2400"/>
              <a:t>. Για παράδειγμα:</a:t>
            </a:r>
            <a:endParaRPr sz="2400"/>
          </a:p>
          <a:p>
            <a:pPr indent="-393700" lvl="1" marL="1371600" rtl="0" algn="l">
              <a:lnSpc>
                <a:spcPct val="90000"/>
              </a:lnSpc>
              <a:spcBef>
                <a:spcPts val="0"/>
              </a:spcBef>
              <a:spcAft>
                <a:spcPts val="0"/>
              </a:spcAft>
              <a:buSzPts val="2600"/>
              <a:buChar char="•"/>
            </a:pPr>
            <a:r>
              <a:rPr b="1" lang="en-US" sz="2400">
                <a:solidFill>
                  <a:schemeClr val="dk1"/>
                </a:solidFill>
              </a:rPr>
              <a:t>Εργασία 1:</a:t>
            </a:r>
            <a:r>
              <a:rPr lang="en-US" sz="2400">
                <a:solidFill>
                  <a:schemeClr val="dk1"/>
                </a:solidFill>
              </a:rPr>
              <a:t> </a:t>
            </a:r>
            <a:r>
              <a:rPr lang="en-US" sz="2400"/>
              <a:t>Παροχή Οδηγιών: Δώστε οδηγίες σε έναν/μια φίλο/φίλη σαν να ήταν ρομπότ</a:t>
            </a:r>
            <a:r>
              <a:rPr lang="en-US" sz="2400">
                <a:solidFill>
                  <a:schemeClr val="dk1"/>
                </a:solidFill>
              </a:rPr>
              <a:t>.</a:t>
            </a:r>
            <a:endParaRPr sz="2400">
              <a:solidFill>
                <a:schemeClr val="dk1"/>
              </a:solidFill>
            </a:endParaRPr>
          </a:p>
          <a:p>
            <a:pPr indent="-393700" lvl="1" marL="1371600" rtl="0" algn="l">
              <a:lnSpc>
                <a:spcPct val="90000"/>
              </a:lnSpc>
              <a:spcBef>
                <a:spcPts val="0"/>
              </a:spcBef>
              <a:spcAft>
                <a:spcPts val="0"/>
              </a:spcAft>
              <a:buClr>
                <a:schemeClr val="dk1"/>
              </a:buClr>
              <a:buSzPts val="2600"/>
              <a:buChar char="•"/>
            </a:pPr>
            <a:r>
              <a:rPr b="1" lang="en-US" sz="2400">
                <a:solidFill>
                  <a:schemeClr val="dk1"/>
                </a:solidFill>
              </a:rPr>
              <a:t>Εργασία 2: </a:t>
            </a:r>
            <a:r>
              <a:rPr lang="en-US" sz="2400">
                <a:solidFill>
                  <a:schemeClr val="dk1"/>
                </a:solidFill>
              </a:rPr>
              <a:t>Κυνήγι Θησαυρού: Ακολουθήστε βήμα προς βήμα οδηγίες για να βρείτε ένα κρυμμένο αντικείμενο.</a:t>
            </a:r>
            <a:endParaRPr sz="2400">
              <a:solidFill>
                <a:schemeClr val="dk1"/>
              </a:solidFill>
            </a:endParaRPr>
          </a:p>
          <a:p>
            <a:pPr indent="-393700" lvl="0" marL="914400" marR="0" rtl="0" algn="l">
              <a:lnSpc>
                <a:spcPct val="90000"/>
              </a:lnSpc>
              <a:spcBef>
                <a:spcPts val="0"/>
              </a:spcBef>
              <a:spcAft>
                <a:spcPts val="0"/>
              </a:spcAft>
              <a:buSzPts val="2600"/>
              <a:buChar char="•"/>
            </a:pPr>
            <a:r>
              <a:rPr lang="en-US" sz="2400"/>
              <a:t>Ποιο ήταν το πιο δύσκολο μέρος αυτής της δραστηριότητας και πώς προσεγγίσατε την επίλυσή του;</a:t>
            </a:r>
            <a:endParaRPr sz="24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340883d5f11_0_3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Εφαρμογή της αξιολόγησης και παροχή ανατροφοδότησης</a:t>
            </a:r>
            <a:endParaRPr/>
          </a:p>
        </p:txBody>
      </p:sp>
      <p:sp>
        <p:nvSpPr>
          <p:cNvPr id="187" name="Google Shape;187;g340883d5f11_0_31"/>
          <p:cNvSpPr txBox="1"/>
          <p:nvPr>
            <p:ph idx="1" type="body"/>
          </p:nvPr>
        </p:nvSpPr>
        <p:spPr>
          <a:xfrm>
            <a:off x="97971" y="881743"/>
            <a:ext cx="7362796"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1. Στρατηγικές Ανατροφοδότησης στην Πρωτοβάθμια Εκπαίδευση (6-12 ετών)</a:t>
            </a:r>
            <a:br>
              <a:rPr b="1" lang="en-US" sz="2500">
                <a:solidFill>
                  <a:srgbClr val="000000"/>
                </a:solidFill>
              </a:rPr>
            </a:br>
            <a:endParaRPr b="1" sz="2500">
              <a:solidFill>
                <a:srgbClr val="000000"/>
              </a:solidFill>
            </a:endParaRPr>
          </a:p>
          <a:p>
            <a:pPr indent="-387350" lvl="0" marL="457200" rtl="0" algn="l">
              <a:lnSpc>
                <a:spcPct val="115000"/>
              </a:lnSpc>
              <a:spcBef>
                <a:spcPts val="1200"/>
              </a:spcBef>
              <a:spcAft>
                <a:spcPts val="0"/>
              </a:spcAft>
              <a:buClr>
                <a:srgbClr val="000000"/>
              </a:buClr>
              <a:buSzPts val="2500"/>
              <a:buChar char="•"/>
            </a:pPr>
            <a:r>
              <a:rPr b="1" lang="en-US" sz="2500">
                <a:solidFill>
                  <a:srgbClr val="000000"/>
                </a:solidFill>
              </a:rPr>
              <a:t>Άμεση προφορική ανατροφοδότηση </a:t>
            </a:r>
            <a:endParaRPr b="1"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Οπτικές ενδείξεις &amp; μη λεκτική ανατροφοδότηση</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Έπαινος και ενθάρρυνση</a:t>
            </a:r>
            <a:r>
              <a:rPr lang="en-US" sz="2500">
                <a:solidFill>
                  <a:srgbClr val="000000"/>
                </a:solidFill>
              </a:rPr>
              <a:t>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Δύο αστέρια και μια ευχή </a:t>
            </a:r>
            <a:endParaRPr b="1"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Ανατροφοδότηση μεταξύ συνομηλίκων σε απλή γλώσσα </a:t>
            </a:r>
            <a:endParaRPr b="1" sz="2500">
              <a:solidFill>
                <a:srgbClr val="000000"/>
              </a:solidFill>
            </a:endParaRPr>
          </a:p>
          <a:p>
            <a:pPr indent="0" lvl="0" marL="0" rtl="0" algn="l">
              <a:lnSpc>
                <a:spcPct val="115000"/>
              </a:lnSpc>
              <a:spcBef>
                <a:spcPts val="1200"/>
              </a:spcBef>
              <a:spcAft>
                <a:spcPts val="1200"/>
              </a:spcAft>
              <a:buSzPts val="2200"/>
              <a:buNone/>
            </a:pPr>
            <a:r>
              <a:t/>
            </a:r>
            <a:endParaRPr b="1" sz="3900">
              <a:solidFill>
                <a:schemeClr val="accent4"/>
              </a:solidFill>
            </a:endParaRPr>
          </a:p>
        </p:txBody>
      </p:sp>
      <p:pic>
        <p:nvPicPr>
          <p:cNvPr id="188" name="Google Shape;188;g340883d5f11_0_31"/>
          <p:cNvPicPr preferRelativeResize="0"/>
          <p:nvPr/>
        </p:nvPicPr>
        <p:blipFill rotWithShape="1">
          <a:blip r:embed="rId3">
            <a:alphaModFix/>
          </a:blip>
          <a:srcRect b="0" l="0" r="0" t="0"/>
          <a:stretch/>
        </p:blipFill>
        <p:spPr>
          <a:xfrm>
            <a:off x="7460775" y="2209750"/>
            <a:ext cx="3486850" cy="3486850"/>
          </a:xfrm>
          <a:prstGeom prst="rect">
            <a:avLst/>
          </a:prstGeom>
          <a:noFill/>
          <a:ln>
            <a:noFill/>
          </a:ln>
        </p:spPr>
      </p:pic>
      <p:sp>
        <p:nvSpPr>
          <p:cNvPr id="189" name="Google Shape;189;g340883d5f11_0_31"/>
          <p:cNvSpPr txBox="1"/>
          <p:nvPr/>
        </p:nvSpPr>
        <p:spPr>
          <a:xfrm>
            <a:off x="8220046" y="547807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2f7f7af45_0_9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Εφαρμογή της αξιολόγησης και παροχή ανατροφοδότησης</a:t>
            </a:r>
            <a:endParaRPr/>
          </a:p>
        </p:txBody>
      </p:sp>
      <p:sp>
        <p:nvSpPr>
          <p:cNvPr id="196" name="Google Shape;196;g342f7f7af45_0_92"/>
          <p:cNvSpPr txBox="1"/>
          <p:nvPr>
            <p:ph idx="1" type="body"/>
          </p:nvPr>
        </p:nvSpPr>
        <p:spPr>
          <a:xfrm>
            <a:off x="97971" y="881743"/>
            <a:ext cx="7499354"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1. Στρατηγικές ανατροφοδότησης στην Πρωτοβάθμια Εκπαίδευση (6-12 ετών)</a:t>
            </a:r>
            <a:endParaRPr b="1" sz="2500">
              <a:solidFill>
                <a:srgbClr val="000000"/>
              </a:solidFill>
            </a:endParaRPr>
          </a:p>
          <a:p>
            <a:pPr indent="0" lvl="0" marL="0" rtl="0" algn="l">
              <a:lnSpc>
                <a:spcPct val="115000"/>
              </a:lnSpc>
              <a:spcBef>
                <a:spcPts val="1200"/>
              </a:spcBef>
              <a:spcAft>
                <a:spcPts val="0"/>
              </a:spcAft>
              <a:buSzPts val="2200"/>
              <a:buNone/>
            </a:pPr>
            <a:r>
              <a:t/>
            </a:r>
            <a:endParaRPr sz="2500">
              <a:solidFill>
                <a:srgbClr val="000000"/>
              </a:solidFill>
            </a:endParaRPr>
          </a:p>
          <a:p>
            <a:pPr indent="-387350" lvl="0" marL="457200" rtl="0" algn="l">
              <a:lnSpc>
                <a:spcPct val="115000"/>
              </a:lnSpc>
              <a:spcBef>
                <a:spcPts val="1200"/>
              </a:spcBef>
              <a:spcAft>
                <a:spcPts val="0"/>
              </a:spcAft>
              <a:buClr>
                <a:srgbClr val="000000"/>
              </a:buClr>
              <a:buSzPts val="2500"/>
              <a:buChar char="•"/>
            </a:pPr>
            <a:r>
              <a:rPr b="1" lang="en-US" sz="2500">
                <a:solidFill>
                  <a:srgbClr val="000000"/>
                </a:solidFill>
              </a:rPr>
              <a:t>Αυτοαξιολόγηση με Smiley Faces ή φωτεινούς σηματοδότες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Ανέκδοτες σημειώσεις για αναφορά από τον/την εκπαιδευτικό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Διαδραστική σήμανση </a:t>
            </a:r>
            <a:endParaRPr b="1"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Δελτία εξόδου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Μίνι συνέδρια </a:t>
            </a:r>
            <a:endParaRPr b="1" sz="2500">
              <a:solidFill>
                <a:schemeClr val="accent4"/>
              </a:solidFill>
            </a:endParaRPr>
          </a:p>
        </p:txBody>
      </p:sp>
      <p:pic>
        <p:nvPicPr>
          <p:cNvPr id="197" name="Google Shape;197;g342f7f7af45_0_92"/>
          <p:cNvPicPr preferRelativeResize="0"/>
          <p:nvPr/>
        </p:nvPicPr>
        <p:blipFill rotWithShape="1">
          <a:blip r:embed="rId3">
            <a:alphaModFix/>
          </a:blip>
          <a:srcRect b="0" l="0" r="0" t="0"/>
          <a:stretch/>
        </p:blipFill>
        <p:spPr>
          <a:xfrm>
            <a:off x="7597325" y="2684050"/>
            <a:ext cx="4076325" cy="3205975"/>
          </a:xfrm>
          <a:prstGeom prst="rect">
            <a:avLst/>
          </a:prstGeom>
          <a:noFill/>
          <a:ln>
            <a:noFill/>
          </a:ln>
        </p:spPr>
      </p:pic>
      <p:sp>
        <p:nvSpPr>
          <p:cNvPr id="198" name="Google Shape;198;g342f7f7af45_0_92"/>
          <p:cNvSpPr txBox="1"/>
          <p:nvPr/>
        </p:nvSpPr>
        <p:spPr>
          <a:xfrm>
            <a:off x="8651333" y="601692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340883d5f11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Εφαρμογή της αξιολόγησης και παροχή ανατροφοδότησης</a:t>
            </a:r>
            <a:endParaRPr/>
          </a:p>
        </p:txBody>
      </p:sp>
      <p:sp>
        <p:nvSpPr>
          <p:cNvPr id="205" name="Google Shape;205;g340883d5f11_0_38"/>
          <p:cNvSpPr txBox="1"/>
          <p:nvPr>
            <p:ph idx="1" type="body"/>
          </p:nvPr>
        </p:nvSpPr>
        <p:spPr>
          <a:xfrm>
            <a:off x="97971" y="881743"/>
            <a:ext cx="7113004"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Στρατηγικές Ανατροφοδότησης στη Δευτεροβάθμια Εκπαίδευση (12-18 ετών)</a:t>
            </a:r>
            <a:endParaRPr b="1" sz="2500">
              <a:solidFill>
                <a:srgbClr val="000000"/>
              </a:solidFill>
            </a:endParaRPr>
          </a:p>
          <a:p>
            <a:pPr indent="0" lvl="0" marL="0" rtl="0" algn="l">
              <a:lnSpc>
                <a:spcPct val="115000"/>
              </a:lnSpc>
              <a:spcBef>
                <a:spcPts val="1400"/>
              </a:spcBef>
              <a:spcAft>
                <a:spcPts val="0"/>
              </a:spcAft>
              <a:buSzPts val="2200"/>
              <a:buNone/>
            </a:pPr>
            <a:r>
              <a:t/>
            </a:r>
            <a:endParaRPr b="1" sz="2500">
              <a:solidFill>
                <a:srgbClr val="000000"/>
              </a:solidFill>
            </a:endParaRPr>
          </a:p>
          <a:p>
            <a:pPr indent="-387350" lvl="0" marL="457200" rtl="0" algn="l">
              <a:lnSpc>
                <a:spcPct val="115000"/>
              </a:lnSpc>
              <a:spcBef>
                <a:spcPts val="1200"/>
              </a:spcBef>
              <a:spcAft>
                <a:spcPts val="0"/>
              </a:spcAft>
              <a:buClr>
                <a:srgbClr val="000000"/>
              </a:buClr>
              <a:buSzPts val="2500"/>
              <a:buFont typeface="Arial"/>
              <a:buChar char="•"/>
            </a:pPr>
            <a:r>
              <a:rPr b="1" lang="en-US" sz="2500">
                <a:solidFill>
                  <a:srgbClr val="000000"/>
                </a:solidFill>
              </a:rPr>
              <a:t>Εποικοδομητική γραπτή ανατροφοδότηση</a:t>
            </a:r>
            <a:r>
              <a:rPr lang="en-US" sz="2500">
                <a:solidFill>
                  <a:srgbClr val="000000"/>
                </a:solidFill>
              </a:rPr>
              <a:t>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Ρουμπρίκες &amp; κριτήρια επιτυχίας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Λίστες ελέγχου αυτοαξιολόγησης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Αξιολόγηση μεταξύ συνομηλίκων με δομημένες κατευθυντήριες οδηγίες </a:t>
            </a:r>
            <a:endParaRPr b="1" sz="2500">
              <a:solidFill>
                <a:srgbClr val="000000"/>
              </a:solidFill>
            </a:endParaRPr>
          </a:p>
        </p:txBody>
      </p:sp>
      <p:pic>
        <p:nvPicPr>
          <p:cNvPr id="206" name="Google Shape;206;g340883d5f11_0_38"/>
          <p:cNvPicPr preferRelativeResize="0"/>
          <p:nvPr/>
        </p:nvPicPr>
        <p:blipFill rotWithShape="1">
          <a:blip r:embed="rId3">
            <a:alphaModFix/>
          </a:blip>
          <a:srcRect b="0" l="0" r="0" t="0"/>
          <a:stretch/>
        </p:blipFill>
        <p:spPr>
          <a:xfrm>
            <a:off x="7210975" y="1861375"/>
            <a:ext cx="4155775" cy="4155775"/>
          </a:xfrm>
          <a:prstGeom prst="rect">
            <a:avLst/>
          </a:prstGeom>
          <a:noFill/>
          <a:ln>
            <a:noFill/>
          </a:ln>
        </p:spPr>
      </p:pic>
      <p:sp>
        <p:nvSpPr>
          <p:cNvPr id="207" name="Google Shape;207;g340883d5f11_0_38"/>
          <p:cNvSpPr txBox="1"/>
          <p:nvPr/>
        </p:nvSpPr>
        <p:spPr>
          <a:xfrm>
            <a:off x="8304721" y="601715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g342f7f7af45_0_9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Εφαρμογή της αξιολόγησης και παροχή ανατροφοδότησης</a:t>
            </a:r>
            <a:endParaRPr/>
          </a:p>
        </p:txBody>
      </p:sp>
      <p:sp>
        <p:nvSpPr>
          <p:cNvPr id="214" name="Google Shape;214;g342f7f7af45_0_98"/>
          <p:cNvSpPr txBox="1"/>
          <p:nvPr>
            <p:ph idx="1" type="body"/>
          </p:nvPr>
        </p:nvSpPr>
        <p:spPr>
          <a:xfrm>
            <a:off x="97971" y="881743"/>
            <a:ext cx="7347354"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Στρατηγικές Ανατροφοδότησης στη Δευτεροβάθμια Εκπαίδευση (12-18 ετών)</a:t>
            </a:r>
            <a:endParaRPr sz="2500">
              <a:solidFill>
                <a:srgbClr val="000000"/>
              </a:solidFill>
            </a:endParaRPr>
          </a:p>
          <a:p>
            <a:pPr indent="-387350" lvl="0" marL="457200" rtl="0" algn="l">
              <a:lnSpc>
                <a:spcPct val="115000"/>
              </a:lnSpc>
              <a:spcBef>
                <a:spcPts val="1200"/>
              </a:spcBef>
              <a:spcAft>
                <a:spcPts val="0"/>
              </a:spcAft>
              <a:buClr>
                <a:srgbClr val="000000"/>
              </a:buClr>
              <a:buSzPts val="2500"/>
              <a:buFont typeface="Arial"/>
              <a:buChar char="•"/>
            </a:pPr>
            <a:r>
              <a:rPr b="1" lang="en-US" sz="2500">
                <a:solidFill>
                  <a:srgbClr val="000000"/>
                </a:solidFill>
              </a:rPr>
              <a:t>Στοχευμένες ερωτήσεις</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Προφορική ανατροφοδότηση με παραδείγματα</a:t>
            </a:r>
            <a:r>
              <a:rPr lang="en-US" sz="2500">
                <a:solidFill>
                  <a:srgbClr val="000000"/>
                </a:solidFill>
              </a:rPr>
              <a:t>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Ηχογραφημένη ή βιντεοσκοπημένη ανατροφοδότηση</a:t>
            </a:r>
            <a:endParaRPr b="1"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Επισήμανση λαθών χωρίς διόρθωση</a:t>
            </a:r>
            <a:r>
              <a:rPr lang="en-US" sz="2500">
                <a:solidFill>
                  <a:srgbClr val="000000"/>
                </a:solidFill>
              </a:rPr>
              <a:t>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Ανατροφοδότηση με νοοτροπία ανάπτυξης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Ατομικές συναντήσεις </a:t>
            </a:r>
            <a:endParaRPr b="1" sz="2500">
              <a:solidFill>
                <a:srgbClr val="000000"/>
              </a:solidFill>
            </a:endParaRPr>
          </a:p>
        </p:txBody>
      </p:sp>
      <p:pic>
        <p:nvPicPr>
          <p:cNvPr id="215" name="Google Shape;215;g342f7f7af45_0_98"/>
          <p:cNvPicPr preferRelativeResize="0"/>
          <p:nvPr/>
        </p:nvPicPr>
        <p:blipFill rotWithShape="1">
          <a:blip r:embed="rId3">
            <a:alphaModFix/>
          </a:blip>
          <a:srcRect b="0" l="0" r="0" t="0"/>
          <a:stretch/>
        </p:blipFill>
        <p:spPr>
          <a:xfrm>
            <a:off x="7445325" y="2101275"/>
            <a:ext cx="3876775" cy="3876775"/>
          </a:xfrm>
          <a:prstGeom prst="rect">
            <a:avLst/>
          </a:prstGeom>
          <a:noFill/>
          <a:ln>
            <a:noFill/>
          </a:ln>
        </p:spPr>
      </p:pic>
      <p:sp>
        <p:nvSpPr>
          <p:cNvPr id="216" name="Google Shape;216;g342f7f7af45_0_98"/>
          <p:cNvSpPr txBox="1"/>
          <p:nvPr/>
        </p:nvSpPr>
        <p:spPr>
          <a:xfrm>
            <a:off x="8399571" y="597805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33ff3573224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Εφαρμογή της αξιολόγησης και παροχή ανατροφοδότησης</a:t>
            </a:r>
            <a:endParaRPr/>
          </a:p>
        </p:txBody>
      </p:sp>
      <p:sp>
        <p:nvSpPr>
          <p:cNvPr id="223" name="Google Shape;223;g33ff3573224_0_24"/>
          <p:cNvSpPr txBox="1"/>
          <p:nvPr>
            <p:ph idx="1" type="body"/>
          </p:nvPr>
        </p:nvSpPr>
        <p:spPr>
          <a:xfrm>
            <a:off x="97974" y="881750"/>
            <a:ext cx="78204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457200" marR="0" rtl="0" algn="l">
              <a:lnSpc>
                <a:spcPct val="90000"/>
              </a:lnSpc>
              <a:spcBef>
                <a:spcPts val="1000"/>
              </a:spcBef>
              <a:spcAft>
                <a:spcPts val="0"/>
              </a:spcAft>
              <a:buClr>
                <a:schemeClr val="accent4"/>
              </a:buClr>
              <a:buSzPts val="2200"/>
              <a:buFont typeface="Arial"/>
              <a:buNone/>
            </a:pPr>
            <a:r>
              <a:rPr b="1" lang="en-US" sz="2900"/>
              <a:t>Σε ζεύγη</a:t>
            </a:r>
            <a:r>
              <a:rPr lang="en-US" sz="2900"/>
              <a:t>: </a:t>
            </a:r>
            <a:endParaRPr sz="2900"/>
          </a:p>
          <a:p>
            <a:pPr indent="-425450" lvl="0" marL="1371600" marR="0" rtl="0" algn="l">
              <a:lnSpc>
                <a:spcPct val="90000"/>
              </a:lnSpc>
              <a:spcBef>
                <a:spcPts val="1000"/>
              </a:spcBef>
              <a:spcAft>
                <a:spcPts val="0"/>
              </a:spcAft>
              <a:buSzPts val="3100"/>
              <a:buChar char="●"/>
            </a:pPr>
            <a:r>
              <a:rPr b="1" lang="en-US" sz="2900"/>
              <a:t>Ο/Η ένας/μία εκπαιδευτικός διαχειρίζεται </a:t>
            </a:r>
            <a:r>
              <a:rPr lang="en-US" sz="2900">
                <a:extLst>
                  <a:ext uri="http://customooxmlschemas.google.com/">
                    <go:slidesCustomData xmlns:go="http://customooxmlschemas.google.com/" textRoundtripDataId="29"/>
                  </a:ext>
                </a:extLst>
              </a:rPr>
              <a:t>την αξιολόγησή τους </a:t>
            </a:r>
            <a:r>
              <a:rPr lang="en-US" sz="2900"/>
              <a:t>και </a:t>
            </a:r>
            <a:r>
              <a:rPr b="1" lang="en-US" sz="2900"/>
              <a:t>ο/η άλλος/άλλη </a:t>
            </a:r>
            <a:r>
              <a:rPr lang="en-US" sz="2900"/>
              <a:t>τη </a:t>
            </a:r>
            <a:r>
              <a:rPr b="1" lang="en-US" sz="2900"/>
              <a:t>συμπληρώνει</a:t>
            </a:r>
            <a:r>
              <a:rPr lang="en-US" sz="2900"/>
              <a:t>.</a:t>
            </a:r>
            <a:endParaRPr sz="2900"/>
          </a:p>
          <a:p>
            <a:pPr indent="-425450" lvl="0" marL="1371600" marR="0" rtl="0" algn="l">
              <a:lnSpc>
                <a:spcPct val="90000"/>
              </a:lnSpc>
              <a:spcBef>
                <a:spcPts val="0"/>
              </a:spcBef>
              <a:spcAft>
                <a:spcPts val="0"/>
              </a:spcAft>
              <a:buSzPts val="3100"/>
              <a:buChar char="●"/>
            </a:pPr>
            <a:r>
              <a:rPr b="1" lang="en-US" sz="2900"/>
              <a:t>Παρέχετε </a:t>
            </a:r>
            <a:r>
              <a:rPr lang="en-US" sz="2900"/>
              <a:t>άμεση, εποικοδομητική </a:t>
            </a:r>
            <a:r>
              <a:rPr b="1" lang="en-US" sz="2900"/>
              <a:t>ανατροφοδότηση </a:t>
            </a:r>
            <a:r>
              <a:rPr lang="en-US" sz="2900"/>
              <a:t>χρησιμοποιώντας το μοντέλο ανατροφοδότησης TINKER που είναι γνωστό ως"STAR":</a:t>
            </a:r>
            <a:endParaRPr sz="2900"/>
          </a:p>
          <a:p>
            <a:pPr indent="-425450" lvl="1" marL="1828800" marR="0" rtl="0" algn="l">
              <a:lnSpc>
                <a:spcPct val="90000"/>
              </a:lnSpc>
              <a:spcBef>
                <a:spcPts val="0"/>
              </a:spcBef>
              <a:spcAft>
                <a:spcPts val="0"/>
              </a:spcAft>
              <a:buSzPts val="3100"/>
              <a:buChar char="○"/>
            </a:pPr>
            <a:r>
              <a:rPr b="1" lang="en-US" sz="2900"/>
              <a:t>S</a:t>
            </a:r>
            <a:r>
              <a:rPr lang="en-US" sz="2900"/>
              <a:t>pecific (Συγκεκριμένη)</a:t>
            </a:r>
            <a:endParaRPr sz="2900"/>
          </a:p>
          <a:p>
            <a:pPr indent="-425450" lvl="1" marL="1828800" marR="0" rtl="0" algn="l">
              <a:lnSpc>
                <a:spcPct val="90000"/>
              </a:lnSpc>
              <a:spcBef>
                <a:spcPts val="0"/>
              </a:spcBef>
              <a:spcAft>
                <a:spcPts val="0"/>
              </a:spcAft>
              <a:buSzPts val="3100"/>
              <a:buChar char="○"/>
            </a:pPr>
            <a:r>
              <a:rPr b="1" lang="en-US" sz="2900"/>
              <a:t>T</a:t>
            </a:r>
            <a:r>
              <a:rPr lang="en-US" sz="2900"/>
              <a:t>imely (Έγκαιρη)</a:t>
            </a:r>
            <a:endParaRPr sz="2900"/>
          </a:p>
          <a:p>
            <a:pPr indent="-425450" lvl="1" marL="1828800" marR="0" rtl="0" algn="l">
              <a:lnSpc>
                <a:spcPct val="90000"/>
              </a:lnSpc>
              <a:spcBef>
                <a:spcPts val="0"/>
              </a:spcBef>
              <a:spcAft>
                <a:spcPts val="0"/>
              </a:spcAft>
              <a:buSzPts val="3100"/>
              <a:buChar char="○"/>
            </a:pPr>
            <a:r>
              <a:rPr b="1" lang="en-US" sz="2900"/>
              <a:t>A</a:t>
            </a:r>
            <a:r>
              <a:rPr lang="en-US" sz="2900"/>
              <a:t>ctionable (Εφικτή)</a:t>
            </a:r>
            <a:endParaRPr sz="2900"/>
          </a:p>
          <a:p>
            <a:pPr indent="-425450" lvl="1" marL="1828800" marR="0" rtl="0" algn="l">
              <a:lnSpc>
                <a:spcPct val="90000"/>
              </a:lnSpc>
              <a:spcBef>
                <a:spcPts val="0"/>
              </a:spcBef>
              <a:spcAft>
                <a:spcPts val="0"/>
              </a:spcAft>
              <a:buSzPts val="3100"/>
              <a:buChar char="○"/>
            </a:pPr>
            <a:r>
              <a:rPr b="1" lang="en-US" sz="2900"/>
              <a:t>R</a:t>
            </a:r>
            <a:r>
              <a:rPr lang="en-US" sz="2900"/>
              <a:t>espectful (Με σεβασμό)</a:t>
            </a:r>
            <a:endParaRPr sz="2900"/>
          </a:p>
        </p:txBody>
      </p:sp>
      <p:pic>
        <p:nvPicPr>
          <p:cNvPr id="224" name="Google Shape;224;g33ff3573224_0_24"/>
          <p:cNvPicPr preferRelativeResize="0"/>
          <p:nvPr/>
        </p:nvPicPr>
        <p:blipFill rotWithShape="1">
          <a:blip r:embed="rId3">
            <a:alphaModFix/>
          </a:blip>
          <a:srcRect b="0" l="0" r="0" t="0"/>
          <a:stretch/>
        </p:blipFill>
        <p:spPr>
          <a:xfrm>
            <a:off x="8020549" y="1725492"/>
            <a:ext cx="3968827" cy="3968827"/>
          </a:xfrm>
          <a:prstGeom prst="rect">
            <a:avLst/>
          </a:prstGeom>
          <a:noFill/>
          <a:ln>
            <a:noFill/>
          </a:ln>
        </p:spPr>
      </p:pic>
      <p:sp>
        <p:nvSpPr>
          <p:cNvPr id="225" name="Google Shape;225;g33ff3573224_0_24"/>
          <p:cNvSpPr txBox="1"/>
          <p:nvPr/>
        </p:nvSpPr>
        <p:spPr>
          <a:xfrm>
            <a:off x="9020808" y="529412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1962912"/>
            <a:ext cx="6914700" cy="17079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Ενότητα 6: Σχεδιασμός μάθησης και αξιολόγησης για τάξεις ανώτερης πρωτοβάθμιας/κατώτερης δευτεροβάθμιας εκπαίδευσης με βάση το πλαίσιο TINKER</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Κεφάλαιο 6.2: Σχεδιασμός δραστηριοτήτων αξιολόγησης ευθυγραμμισμένων με το Πλαίσιο TINKER</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g33ff3573224_0_3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Εφαρμογή και ανατροφοδότηση</a:t>
            </a:r>
            <a:endParaRPr/>
          </a:p>
        </p:txBody>
      </p:sp>
      <p:sp>
        <p:nvSpPr>
          <p:cNvPr id="232" name="Google Shape;232;g33ff3573224_0_30"/>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rPr b="1" lang="en-US" sz="3100"/>
              <a:t>Ποιο ήταν το πιο δύσκολο μέρος αυτής της δραστηριότητας και πώς προσεγγίσατε την επίλυσή του;</a:t>
            </a:r>
            <a:endParaRPr b="1" sz="3100"/>
          </a:p>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457200" marR="0" rtl="0" algn="l">
              <a:lnSpc>
                <a:spcPct val="90000"/>
              </a:lnSpc>
              <a:spcBef>
                <a:spcPts val="1000"/>
              </a:spcBef>
              <a:spcAft>
                <a:spcPts val="0"/>
              </a:spcAft>
              <a:buClr>
                <a:schemeClr val="accent4"/>
              </a:buClr>
              <a:buSzPts val="2200"/>
              <a:buFont typeface="Arial"/>
              <a:buNone/>
            </a:pPr>
            <a:r>
              <a:rPr lang="en-US" sz="3100"/>
              <a:t>Σε μικρές ομάδες: </a:t>
            </a:r>
            <a:endParaRPr sz="3100"/>
          </a:p>
          <a:p>
            <a:pPr indent="-425450" lvl="0" marL="13716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31"/>
                  </a:ext>
                </a:extLst>
              </a:rPr>
              <a:t>Αναρτήστε και </a:t>
            </a:r>
            <a:r>
              <a:rPr b="1" lang="en-US" sz="3100">
                <a:extLst>
                  <a:ext uri="http://customooxmlschemas.google.com/">
                    <go:slidesCustomData xmlns:go="http://customooxmlschemas.google.com/" textRoundtripDataId="32"/>
                  </a:ext>
                </a:extLst>
              </a:rPr>
              <a:t>μοιραστείτε τις αξιολογήσεις σας για </a:t>
            </a:r>
            <a:r>
              <a:rPr b="1" lang="en-US" sz="3100" u="sng">
                <a:extLst>
                  <a:ext uri="http://customooxmlschemas.google.com/">
                    <go:slidesCustomData xmlns:go="http://customooxmlschemas.google.com/" textRoundtripDataId="33"/>
                  </a:ext>
                </a:extLst>
              </a:rPr>
              <a:t>αξιολόγηση μεταξύ συνομηλίκων</a:t>
            </a:r>
            <a:r>
              <a:rPr b="1" lang="en-US" sz="3100">
                <a:extLst>
                  <a:ext uri="http://customooxmlschemas.google.com/">
                    <go:slidesCustomData xmlns:go="http://customooxmlschemas.google.com/" textRoundtripDataId="34"/>
                  </a:ext>
                </a:extLst>
              </a:rPr>
              <a:t> </a:t>
            </a:r>
            <a:r>
              <a:rPr lang="en-US" sz="3100"/>
              <a:t>στο Moodle και δώστε ανατροφοδότηση στο νήμα της συζήτησης.</a:t>
            </a:r>
            <a:endParaRPr sz="3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g33f8e19644a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Αναστοχασμός και συμπεράσματα</a:t>
            </a:r>
            <a:endParaRPr/>
          </a:p>
        </p:txBody>
      </p:sp>
      <p:sp>
        <p:nvSpPr>
          <p:cNvPr id="239" name="Google Shape;239;g33f8e19644a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rPr b="1" lang="en-US" sz="2900"/>
              <a:t>Σε αυτό το μάθημα, διερευνήσαμε βασικές έννοιες, όπως η διαμορφωτική και η αθροιστική αξιολόγηση, και πώς ευθυγραμμίζονται με τις αρχές του TINKER.</a:t>
            </a:r>
            <a:endParaRPr b="1" sz="2900"/>
          </a:p>
          <a:p>
            <a:pPr indent="-419100" lvl="0" marL="571500" rtl="0" algn="l">
              <a:lnSpc>
                <a:spcPct val="90000"/>
              </a:lnSpc>
              <a:spcBef>
                <a:spcPts val="1000"/>
              </a:spcBef>
              <a:spcAft>
                <a:spcPts val="0"/>
              </a:spcAft>
              <a:buSzPts val="3400"/>
              <a:buChar char="•"/>
            </a:pPr>
            <a:r>
              <a:rPr lang="en-US" sz="2900"/>
              <a:t>Σκεφτείτε πώς αυτές οι βασικές έννοιες και η ευθυγράμμισή τους με τις αρχές του TINKER μπορούν να βελτιώσουν τις διδακτικές σας πρακτικές.</a:t>
            </a:r>
            <a:endParaRPr b="1" sz="2900"/>
          </a:p>
          <a:p>
            <a:pPr indent="-419100" lvl="0" marL="571500" rtl="0" algn="l">
              <a:lnSpc>
                <a:spcPct val="90000"/>
              </a:lnSpc>
              <a:spcBef>
                <a:spcPts val="1000"/>
              </a:spcBef>
              <a:spcAft>
                <a:spcPts val="0"/>
              </a:spcAft>
              <a:buSzPts val="3400"/>
              <a:buChar char="•"/>
            </a:pPr>
            <a:r>
              <a:rPr b="1" lang="en-US" sz="2900"/>
              <a:t>Ερωτήσεις προς εξέταση:</a:t>
            </a:r>
            <a:endParaRPr b="1" sz="2900"/>
          </a:p>
          <a:p>
            <a:pPr indent="-444500" lvl="1" marL="914400" rtl="0" algn="l">
              <a:lnSpc>
                <a:spcPct val="90000"/>
              </a:lnSpc>
              <a:spcBef>
                <a:spcPts val="1000"/>
              </a:spcBef>
              <a:spcAft>
                <a:spcPts val="0"/>
              </a:spcAft>
              <a:buSzPts val="3000"/>
              <a:buChar char="•"/>
            </a:pPr>
            <a:r>
              <a:rPr lang="en-US" sz="2900"/>
              <a:t>Ποια είναι η αξία των διαμορφωτικών αξιολογήσεων στην εκπαίδευση στην πληροφορική;</a:t>
            </a:r>
            <a:endParaRPr sz="2900"/>
          </a:p>
          <a:p>
            <a:pPr indent="-444500" lvl="1" marL="914400" rtl="0" algn="l">
              <a:lnSpc>
                <a:spcPct val="90000"/>
              </a:lnSpc>
              <a:spcBef>
                <a:spcPts val="1000"/>
              </a:spcBef>
              <a:spcAft>
                <a:spcPts val="0"/>
              </a:spcAft>
              <a:buSzPts val="3000"/>
              <a:buChar char="•"/>
            </a:pPr>
            <a:r>
              <a:rPr lang="en-US" sz="2900"/>
              <a:t>Πώς μπορεί η ανατροφοδότηση να βελτιώσει τα μαθησιακά αποτελέσματα;</a:t>
            </a:r>
            <a:endParaRPr sz="2900"/>
          </a:p>
          <a:p>
            <a:pPr indent="-444500" lvl="1" marL="914400" rtl="0" algn="l">
              <a:lnSpc>
                <a:spcPct val="90000"/>
              </a:lnSpc>
              <a:spcBef>
                <a:spcPts val="1000"/>
              </a:spcBef>
              <a:spcAft>
                <a:spcPts val="0"/>
              </a:spcAft>
              <a:buSzPts val="3000"/>
              <a:buChar char="•"/>
            </a:pPr>
            <a:r>
              <a:rPr lang="en-US" sz="2900"/>
              <a:t>Ποια αρχή του TINKER ήταν πιο δύσκολο να εφαρμόσετε στον σχεδιασμό σας;</a:t>
            </a:r>
            <a:endParaRPr sz="29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Εργασίες για το σπίτι/ Πρόσθετες εργασίες</a:t>
            </a:r>
            <a:endParaRPr/>
          </a:p>
        </p:txBody>
      </p:sp>
      <p:sp>
        <p:nvSpPr>
          <p:cNvPr id="245" name="Google Shape;245;p1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Font typeface="Arial"/>
              <a:buNone/>
            </a:pPr>
            <a:r>
              <a:t/>
            </a:r>
            <a:endParaRPr sz="3000"/>
          </a:p>
          <a:p>
            <a:pPr indent="0" lvl="0" marL="0" rtl="0" algn="l">
              <a:lnSpc>
                <a:spcPct val="90000"/>
              </a:lnSpc>
              <a:spcBef>
                <a:spcPts val="1000"/>
              </a:spcBef>
              <a:spcAft>
                <a:spcPts val="0"/>
              </a:spcAft>
              <a:buSzPts val="2200"/>
              <a:buFont typeface="Arial"/>
              <a:buNone/>
            </a:pPr>
            <a:r>
              <a:t/>
            </a:r>
            <a:endParaRPr sz="3000"/>
          </a:p>
          <a:p>
            <a:pPr indent="-419100" lvl="0" marL="457200" rtl="0" algn="l">
              <a:lnSpc>
                <a:spcPct val="90000"/>
              </a:lnSpc>
              <a:spcBef>
                <a:spcPts val="1000"/>
              </a:spcBef>
              <a:spcAft>
                <a:spcPts val="0"/>
              </a:spcAft>
              <a:buSzPts val="3000"/>
              <a:buChar char="•"/>
            </a:pPr>
            <a:r>
              <a:rPr b="1" lang="en-US" sz="3000"/>
              <a:t>Βελτίωση του σχεδιασμένου εργαλείου αξιολόγησης:</a:t>
            </a:r>
            <a:r>
              <a:rPr lang="en-US" sz="3000"/>
              <a:t> Με βάση την ανατροφοδότηση των συνομηλίκων σας, αναθεωρήστε τη διαμορφωτική αξιολόγηση και υποβάλετε την στο αποθετήριο του μαθήματος.</a:t>
            </a:r>
            <a:endParaRPr sz="3000"/>
          </a:p>
          <a:p>
            <a:pPr indent="0" lvl="0" marL="0" rtl="0" algn="l">
              <a:lnSpc>
                <a:spcPct val="90000"/>
              </a:lnSpc>
              <a:spcBef>
                <a:spcPts val="1000"/>
              </a:spcBef>
              <a:spcAft>
                <a:spcPts val="0"/>
              </a:spcAft>
              <a:buSzPts val="2200"/>
              <a:buNone/>
            </a:pPr>
            <a:r>
              <a:t/>
            </a:r>
            <a:endParaRPr sz="3000"/>
          </a:p>
          <a:p>
            <a:pPr indent="-419100" lvl="0" marL="457200" rtl="0" algn="l">
              <a:lnSpc>
                <a:spcPct val="90000"/>
              </a:lnSpc>
              <a:spcBef>
                <a:spcPts val="1000"/>
              </a:spcBef>
              <a:spcAft>
                <a:spcPts val="0"/>
              </a:spcAft>
              <a:buSzPts val="3000"/>
              <a:buChar char="•"/>
            </a:pPr>
            <a:r>
              <a:rPr b="1" lang="en-US" sz="3000"/>
              <a:t>Πηγές για περαιτέρω ανάγνωση:</a:t>
            </a:r>
            <a:r>
              <a:rPr lang="en-US" sz="3000"/>
              <a:t> Για επιπλέον έμπνευση, εξερευνήστε τις μελέτες περίπτωσης στον δικτυακό τόπο (website) του Έργου TINKER.</a:t>
            </a:r>
            <a:endParaRPr sz="3000"/>
          </a:p>
          <a:p>
            <a:pPr indent="0" lvl="0" marL="0" rtl="0" algn="l">
              <a:lnSpc>
                <a:spcPct val="90000"/>
              </a:lnSpc>
              <a:spcBef>
                <a:spcPts val="1000"/>
              </a:spcBef>
              <a:spcAft>
                <a:spcPts val="0"/>
              </a:spcAft>
              <a:buSzPts val="2200"/>
              <a:buNone/>
            </a:pPr>
            <a:r>
              <a:t/>
            </a:r>
            <a:endParaRPr sz="3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342f7f7af45_0_6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Πρόσθετοι πόροι</a:t>
            </a:r>
            <a:endParaRPr/>
          </a:p>
        </p:txBody>
      </p:sp>
      <p:sp>
        <p:nvSpPr>
          <p:cNvPr id="251" name="Google Shape;251;g342f7f7af45_0_6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25450" lvl="0" marL="457200" rtl="0" algn="l">
              <a:lnSpc>
                <a:spcPct val="90000"/>
              </a:lnSpc>
              <a:spcBef>
                <a:spcPts val="1000"/>
              </a:spcBef>
              <a:spcAft>
                <a:spcPts val="0"/>
              </a:spcAft>
              <a:buSzPts val="3100"/>
              <a:buChar char="•"/>
            </a:pPr>
            <a:r>
              <a:rPr lang="en-US" sz="3100"/>
              <a:t>Πλαίσιο και Εργαλειοθήκη TINKER - </a:t>
            </a:r>
            <a:r>
              <a:rPr lang="en-US" sz="3100" u="sng">
                <a:solidFill>
                  <a:schemeClr val="hlink"/>
                </a:solidFill>
                <a:hlinkClick r:id="rId3"/>
              </a:rPr>
              <a:t>PDF</a:t>
            </a:r>
            <a:endParaRPr sz="3100"/>
          </a:p>
          <a:p>
            <a:pPr indent="-425450" lvl="0" marL="457200" rtl="0" algn="l">
              <a:lnSpc>
                <a:spcPct val="90000"/>
              </a:lnSpc>
              <a:spcBef>
                <a:spcPts val="0"/>
              </a:spcBef>
              <a:spcAft>
                <a:spcPts val="0"/>
              </a:spcAft>
              <a:buClr>
                <a:srgbClr val="2B454E"/>
              </a:buClr>
              <a:buSzPts val="3100"/>
              <a:buChar char="•"/>
            </a:pPr>
            <a:r>
              <a:rPr lang="en-US" sz="3100">
                <a:solidFill>
                  <a:srgbClr val="2B454E"/>
                </a:solidFill>
              </a:rPr>
              <a:t>Μαθησιακά Σενάρια - </a:t>
            </a:r>
            <a:r>
              <a:rPr lang="en-US" sz="3100" u="sng">
                <a:solidFill>
                  <a:srgbClr val="16C45B"/>
                </a:solidFill>
                <a:hlinkClick r:id="rId4">
                  <a:extLst>
                    <a:ext uri="{A12FA001-AC4F-418D-AE19-62706E023703}">
                      <ahyp:hlinkClr val="tx"/>
                    </a:ext>
                  </a:extLst>
                </a:hlinkClick>
              </a:rPr>
              <a:t>PDF</a:t>
            </a:r>
            <a:endParaRPr sz="3100">
              <a:solidFill>
                <a:srgbClr val="2B454E"/>
              </a:solidFill>
            </a:endParaRPr>
          </a:p>
          <a:p>
            <a:pPr indent="-425450" lvl="0" marL="457200" rtl="0" algn="l">
              <a:lnSpc>
                <a:spcPct val="90000"/>
              </a:lnSpc>
              <a:spcBef>
                <a:spcPts val="0"/>
              </a:spcBef>
              <a:spcAft>
                <a:spcPts val="0"/>
              </a:spcAft>
              <a:buClr>
                <a:srgbClr val="2B454E"/>
              </a:buClr>
              <a:buSzPts val="3100"/>
              <a:buChar char="•"/>
            </a:pPr>
            <a:r>
              <a:rPr lang="en-US" sz="3100">
                <a:solidFill>
                  <a:srgbClr val="2B454E"/>
                </a:solidFill>
              </a:rPr>
              <a:t>Το πλαίσιο και η εργαλειοθήκη TINKER - </a:t>
            </a:r>
            <a:r>
              <a:rPr lang="en-US" sz="3100" u="sng">
                <a:solidFill>
                  <a:srgbClr val="16C45B"/>
                </a:solidFill>
                <a:hlinkClick r:id="rId5">
                  <a:extLst>
                    <a:ext uri="{A12FA001-AC4F-418D-AE19-62706E023703}">
                      <ahyp:hlinkClr val="tx"/>
                    </a:ext>
                  </a:extLst>
                </a:hlinkClick>
              </a:rPr>
              <a:t>Επισκόπηση (Web)</a:t>
            </a:r>
            <a:r>
              <a:rPr lang="en-US" sz="3100" u="sng">
                <a:solidFill>
                  <a:schemeClr val="hlink"/>
                </a:solidFill>
                <a:hlinkClick r:id="rId6"/>
              </a:rPr>
              <a:t> </a:t>
            </a:r>
            <a:r>
              <a:rPr lang="en-US" sz="3100"/>
              <a:t>- </a:t>
            </a:r>
            <a:r>
              <a:rPr lang="en-US" sz="3100" u="sng">
                <a:solidFill>
                  <a:schemeClr val="hlink"/>
                </a:solidFill>
                <a:hlinkClick r:id="rId7"/>
              </a:rPr>
              <a:t>https://tinker-project.eu/resources/framework-and-toolkit/</a:t>
            </a:r>
            <a:endParaRPr sz="3100"/>
          </a:p>
        </p:txBody>
      </p:sp>
      <p:pic>
        <p:nvPicPr>
          <p:cNvPr id="252" name="Google Shape;252;g342f7f7af45_0_63" title="Screenshot 2025-03-14 at 09.34.47.png"/>
          <p:cNvPicPr preferRelativeResize="0"/>
          <p:nvPr/>
        </p:nvPicPr>
        <p:blipFill rotWithShape="1">
          <a:blip r:embed="rId8">
            <a:alphaModFix/>
          </a:blip>
          <a:srcRect b="0" l="0" r="0" t="0"/>
          <a:stretch/>
        </p:blipFill>
        <p:spPr>
          <a:xfrm>
            <a:off x="0" y="3714750"/>
            <a:ext cx="8420100" cy="31432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grpSp>
        <p:nvGrpSpPr>
          <p:cNvPr id="257" name="Google Shape;257;g35773c059ae_0_40"/>
          <p:cNvGrpSpPr/>
          <p:nvPr/>
        </p:nvGrpSpPr>
        <p:grpSpPr>
          <a:xfrm>
            <a:off x="2179811" y="4729766"/>
            <a:ext cx="7832078" cy="1110328"/>
            <a:chOff x="2179603" y="4888792"/>
            <a:chExt cx="7798544" cy="1110328"/>
          </a:xfrm>
        </p:grpSpPr>
        <p:pic>
          <p:nvPicPr>
            <p:cNvPr id="258" name="Google Shape;258;g35773c059ae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59" name="Google Shape;259;g35773c059ae_0_4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60" name="Google Shape;260;g35773c059ae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61" name="Google Shape;261;g35773c059ae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62" name="Google Shape;262;g35773c059ae_0_4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63" name="Google Shape;263;g35773c059ae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64" name="Google Shape;264;g35773c059ae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65" name="Google Shape;265;g35773c059ae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66" name="Google Shape;266;g35773c059ae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67" name="Google Shape;267;g35773c059ae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68" name="Google Shape;268;g35773c059ae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69" name="Google Shape;269;g35773c059ae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70" name="Google Shape;270;g35773c059ae_0_40"/>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Creative Commons Αναφορά Δημιουργού-Μη Εμπορική Χρήση-Όχι Παράγωγα 4.0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sz="2100"/>
              <a:t>Στο τέλος αυτής της ενότητας, οι εκπαιδευτικοί θα είναι σε θέση:</a:t>
            </a:r>
            <a:endParaRPr sz="2100"/>
          </a:p>
          <a:p>
            <a:pPr indent="0" lvl="0" marL="0" marR="0" rtl="0" algn="l">
              <a:lnSpc>
                <a:spcPct val="90000"/>
              </a:lnSpc>
              <a:spcBef>
                <a:spcPts val="1000"/>
              </a:spcBef>
              <a:spcAft>
                <a:spcPts val="0"/>
              </a:spcAft>
              <a:buSzPts val="2200"/>
              <a:buNone/>
            </a:pPr>
            <a:r>
              <a:t/>
            </a:r>
            <a:endParaRPr sz="2100"/>
          </a:p>
          <a:p>
            <a:pPr indent="-368300" lvl="0" marL="457200" rtl="0" algn="l">
              <a:lnSpc>
                <a:spcPct val="90000"/>
              </a:lnSpc>
              <a:spcBef>
                <a:spcPts val="1000"/>
              </a:spcBef>
              <a:spcAft>
                <a:spcPts val="0"/>
              </a:spcAft>
              <a:buSzPts val="2200"/>
              <a:buChar char="•"/>
            </a:pPr>
            <a:r>
              <a:rPr b="1" lang="en-US" sz="2100"/>
              <a:t>Να προσδιορίζουν στρατηγικές διαμορφωτικής και αθροιστικής αξιολόγησης:</a:t>
            </a:r>
            <a:r>
              <a:rPr lang="en-US" sz="2100"/>
              <a:t> Κατανοήστε τον ρόλο των διαμορφωτικών και αθροιστικών αξιολογήσεων στην εκπαίδευση στην πληροφορική.</a:t>
            </a:r>
            <a:endParaRPr sz="2100"/>
          </a:p>
          <a:p>
            <a:pPr indent="0" lvl="0" marL="0" marR="0" rtl="0" algn="l">
              <a:lnSpc>
                <a:spcPct val="90000"/>
              </a:lnSpc>
              <a:spcBef>
                <a:spcPts val="1000"/>
              </a:spcBef>
              <a:spcAft>
                <a:spcPts val="0"/>
              </a:spcAft>
              <a:buSzPts val="2200"/>
              <a:buNone/>
            </a:pPr>
            <a:r>
              <a:t/>
            </a:r>
            <a:endParaRPr sz="2100"/>
          </a:p>
          <a:p>
            <a:pPr indent="-368300" lvl="0" marL="457200" rtl="0" algn="l">
              <a:lnSpc>
                <a:spcPct val="90000"/>
              </a:lnSpc>
              <a:spcBef>
                <a:spcPts val="1000"/>
              </a:spcBef>
              <a:spcAft>
                <a:spcPts val="0"/>
              </a:spcAft>
              <a:buSzPts val="2200"/>
              <a:buChar char="•"/>
            </a:pPr>
            <a:r>
              <a:rPr b="1" lang="en-US" sz="2100"/>
              <a:t>Να σχεδιάζουν ένα εργαλείο διαμορφωτικής αξιολόγησης για τις ικανότητες πληροφορικής:</a:t>
            </a:r>
            <a:r>
              <a:rPr lang="en-US" sz="2100"/>
              <a:t> Αναπτύξτε ένα εργαλείο αξιολόγησης με τουλάχιστον δύο πρακτικές εργασίες και μία ερώτηση αναστοχασμού που θα ευθυγραμμίζεται με το Πλαίσιο TINKER.</a:t>
            </a:r>
            <a:endParaRPr sz="2100"/>
          </a:p>
          <a:p>
            <a:pPr indent="0" lvl="0" marL="0" marR="0" rtl="0" algn="l">
              <a:lnSpc>
                <a:spcPct val="90000"/>
              </a:lnSpc>
              <a:spcBef>
                <a:spcPts val="1000"/>
              </a:spcBef>
              <a:spcAft>
                <a:spcPts val="0"/>
              </a:spcAft>
              <a:buSzPts val="2200"/>
              <a:buNone/>
            </a:pPr>
            <a:r>
              <a:t/>
            </a:r>
            <a:endParaRPr sz="2100"/>
          </a:p>
          <a:p>
            <a:pPr indent="-368300" lvl="0" marL="457200" rtl="0" algn="l">
              <a:lnSpc>
                <a:spcPct val="90000"/>
              </a:lnSpc>
              <a:spcBef>
                <a:spcPts val="1000"/>
              </a:spcBef>
              <a:spcAft>
                <a:spcPts val="0"/>
              </a:spcAft>
              <a:buSzPts val="2200"/>
              <a:buChar char="•"/>
            </a:pPr>
            <a:r>
              <a:rPr b="1" lang="en-US" sz="2100"/>
              <a:t>Να εφαρμόζουν πρακτικά εργαλεία για τη μέτρηση των ικανοτήτων πληροφορικής:</a:t>
            </a:r>
            <a:r>
              <a:rPr lang="en-US" sz="2100"/>
              <a:t> Χρησιμοποιήστε προκλήσεις κωδικοποίησης ή δραστηριότητες επίλυσης προβλημάτων για την αξιολόγηση ικανοτήτων πληροφορικής, όπως η αλγοριθμική σκέψη.</a:t>
            </a:r>
            <a:endParaRPr sz="2100"/>
          </a:p>
          <a:p>
            <a:pPr indent="0" lvl="0" marL="0" marR="0" rtl="0" algn="l">
              <a:lnSpc>
                <a:spcPct val="90000"/>
              </a:lnSpc>
              <a:spcBef>
                <a:spcPts val="1000"/>
              </a:spcBef>
              <a:spcAft>
                <a:spcPts val="0"/>
              </a:spcAft>
              <a:buSzPts val="2200"/>
              <a:buNone/>
            </a:pPr>
            <a:r>
              <a:t/>
            </a:r>
            <a:endParaRPr sz="2100"/>
          </a:p>
          <a:p>
            <a:pPr indent="-368300" lvl="0" marL="457200" rtl="0" algn="l">
              <a:lnSpc>
                <a:spcPct val="90000"/>
              </a:lnSpc>
              <a:spcBef>
                <a:spcPts val="1000"/>
              </a:spcBef>
              <a:spcAft>
                <a:spcPts val="0"/>
              </a:spcAft>
              <a:buSzPts val="2200"/>
              <a:buChar char="•"/>
            </a:pPr>
            <a:r>
              <a:rPr b="1" lang="en-US" sz="2100"/>
              <a:t>Να παρέχουν άμεση και εποικοδομητική ανατροφοδότηση:</a:t>
            </a:r>
            <a:r>
              <a:rPr lang="en-US" sz="2100"/>
              <a:t> Αναπτύξτε στρατηγικές για την παροχή ανατροφοδότησης σε πραγματικό χρόνο με σκοπό τη βελτίωση των μαθησιακών αποτελεσμάτων.</a:t>
            </a:r>
            <a:endParaRPr sz="2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42f7f7af45_0_104"/>
          <p:cNvSpPr txBox="1"/>
          <p:nvPr>
            <p:ph idx="1" type="body"/>
          </p:nvPr>
        </p:nvSpPr>
        <p:spPr>
          <a:xfrm>
            <a:off x="97971" y="881743"/>
            <a:ext cx="8895579"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Διαφάνεια 1 - Τίτλος Πακέτου Εργασίας</a:t>
            </a:r>
            <a:endParaRPr/>
          </a:p>
          <a:p>
            <a:pPr indent="-342900" lvl="0" marL="571500" rtl="0" algn="l">
              <a:lnSpc>
                <a:spcPct val="90000"/>
              </a:lnSpc>
              <a:spcBef>
                <a:spcPts val="1000"/>
              </a:spcBef>
              <a:spcAft>
                <a:spcPts val="0"/>
              </a:spcAft>
              <a:buSzPts val="2200"/>
              <a:buChar char="•"/>
            </a:pPr>
            <a:r>
              <a:rPr lang="en-US"/>
              <a:t>Διαφάνεια 2 - Τίτλος ενότητας</a:t>
            </a:r>
            <a:endParaRPr/>
          </a:p>
          <a:p>
            <a:pPr indent="-342900" lvl="0" marL="571500" rtl="0" algn="l">
              <a:lnSpc>
                <a:spcPct val="90000"/>
              </a:lnSpc>
              <a:spcBef>
                <a:spcPts val="1000"/>
              </a:spcBef>
              <a:spcAft>
                <a:spcPts val="0"/>
              </a:spcAft>
              <a:buSzPts val="2200"/>
              <a:buChar char="•"/>
            </a:pPr>
            <a:r>
              <a:rPr lang="en-US"/>
              <a:t>Διαφάνεια 3 - Μαθησιακά αποτελέσματα</a:t>
            </a:r>
            <a:endParaRPr/>
          </a:p>
          <a:p>
            <a:pPr indent="-342900" lvl="0" marL="571500" rtl="0" algn="l">
              <a:lnSpc>
                <a:spcPct val="90000"/>
              </a:lnSpc>
              <a:spcBef>
                <a:spcPts val="1000"/>
              </a:spcBef>
              <a:spcAft>
                <a:spcPts val="0"/>
              </a:spcAft>
              <a:buSzPts val="2200"/>
              <a:buChar char="•"/>
            </a:pPr>
            <a:r>
              <a:rPr lang="en-US"/>
              <a:t>Διαφάνεια 4 - Περιεχόμενα </a:t>
            </a:r>
            <a:endParaRPr/>
          </a:p>
          <a:p>
            <a:pPr indent="-342900" lvl="0" marL="571500" rtl="0" algn="l">
              <a:lnSpc>
                <a:spcPct val="90000"/>
              </a:lnSpc>
              <a:spcBef>
                <a:spcPts val="1000"/>
              </a:spcBef>
              <a:spcAft>
                <a:spcPts val="0"/>
              </a:spcAft>
              <a:buSzPts val="2200"/>
              <a:buChar char="•"/>
            </a:pPr>
            <a:r>
              <a:rPr lang="en-US"/>
              <a:t>Διαφάνειες 5-7 - Εισαγωγή - Γιατί είναι σημαντικές οι αξιολογήσεις;</a:t>
            </a:r>
            <a:endParaRPr/>
          </a:p>
          <a:p>
            <a:pPr indent="-342900" lvl="0" marL="571500" rtl="0" algn="l">
              <a:lnSpc>
                <a:spcPct val="90000"/>
              </a:lnSpc>
              <a:spcBef>
                <a:spcPts val="1000"/>
              </a:spcBef>
              <a:spcAft>
                <a:spcPts val="0"/>
              </a:spcAft>
              <a:buSzPts val="2200"/>
              <a:buChar char="•"/>
            </a:pPr>
            <a:r>
              <a:rPr lang="en-US"/>
              <a:t>Διαφάνειες 8-10 - Δραστηριότητα #1 - Ανάλυση παραδειγμάτων διαμορφωτικής αξιολόγησης</a:t>
            </a:r>
            <a:endParaRPr/>
          </a:p>
          <a:p>
            <a:pPr indent="-342900" lvl="0" marL="571500" rtl="0" algn="l">
              <a:lnSpc>
                <a:spcPct val="90000"/>
              </a:lnSpc>
              <a:spcBef>
                <a:spcPts val="1000"/>
              </a:spcBef>
              <a:spcAft>
                <a:spcPts val="0"/>
              </a:spcAft>
              <a:buSzPts val="2200"/>
              <a:buChar char="•"/>
            </a:pPr>
            <a:r>
              <a:rPr lang="en-US"/>
              <a:t>Διαφάνειες 11-15 - Δραστηριότητα #2 - Σχεδιασμός διαμορφωτικής αξιολόγησης</a:t>
            </a:r>
            <a:endParaRPr/>
          </a:p>
          <a:p>
            <a:pPr indent="-342900" lvl="0" marL="571500" rtl="0" algn="l">
              <a:lnSpc>
                <a:spcPct val="90000"/>
              </a:lnSpc>
              <a:spcBef>
                <a:spcPts val="1000"/>
              </a:spcBef>
              <a:spcAft>
                <a:spcPts val="0"/>
              </a:spcAft>
              <a:buSzPts val="2200"/>
              <a:buChar char="•"/>
            </a:pPr>
            <a:r>
              <a:rPr lang="en-US"/>
              <a:t>Διαφάνειες 16-21 - Δραστηριότητα #3 - Εφαρμογή και παροχή ανατροφοδότησης</a:t>
            </a:r>
            <a:endParaRPr/>
          </a:p>
          <a:p>
            <a:pPr indent="-342900" lvl="0" marL="571500" rtl="0" algn="l">
              <a:lnSpc>
                <a:spcPct val="90000"/>
              </a:lnSpc>
              <a:spcBef>
                <a:spcPts val="1000"/>
              </a:spcBef>
              <a:spcAft>
                <a:spcPts val="0"/>
              </a:spcAft>
              <a:buSzPts val="2200"/>
              <a:buChar char="•"/>
            </a:pPr>
            <a:r>
              <a:rPr lang="en-US"/>
              <a:t>Διαφάνεια 22 - Αναστοχασμός και συμπεράσματα</a:t>
            </a:r>
            <a:endParaRPr/>
          </a:p>
          <a:p>
            <a:pPr indent="-342900" lvl="0" marL="571500" rtl="0" algn="l">
              <a:lnSpc>
                <a:spcPct val="90000"/>
              </a:lnSpc>
              <a:spcBef>
                <a:spcPts val="1000"/>
              </a:spcBef>
              <a:spcAft>
                <a:spcPts val="0"/>
              </a:spcAft>
              <a:buSzPts val="2200"/>
              <a:buChar char="•"/>
            </a:pPr>
            <a:r>
              <a:rPr lang="en-US"/>
              <a:t>Διαφάνεια 23 - Εργασίες για το σπίτι/ Πρόσθετες εργασίες</a:t>
            </a:r>
            <a:endParaRPr/>
          </a:p>
          <a:p>
            <a:pPr indent="-342900" lvl="0" marL="571500" rtl="0" algn="l">
              <a:lnSpc>
                <a:spcPct val="90000"/>
              </a:lnSpc>
              <a:spcBef>
                <a:spcPts val="1000"/>
              </a:spcBef>
              <a:spcAft>
                <a:spcPts val="0"/>
              </a:spcAft>
              <a:buSzPts val="2200"/>
              <a:buChar char="•"/>
            </a:pPr>
            <a:r>
              <a:rPr lang="en-US"/>
              <a:t>Διαφάνεια 24 - Πρόσθετοι πόροι</a:t>
            </a:r>
            <a:endParaRPr/>
          </a:p>
        </p:txBody>
      </p:sp>
      <p:sp>
        <p:nvSpPr>
          <p:cNvPr id="104" name="Google Shape;104;g342f7f7af45_0_10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Περιεχόμενα</a:t>
            </a:r>
            <a:endParaRPr/>
          </a:p>
        </p:txBody>
      </p:sp>
      <p:pic>
        <p:nvPicPr>
          <p:cNvPr id="105" name="Google Shape;105;g342f7f7af45_0_104"/>
          <p:cNvPicPr preferRelativeResize="0"/>
          <p:nvPr/>
        </p:nvPicPr>
        <p:blipFill rotWithShape="1">
          <a:blip r:embed="rId3">
            <a:alphaModFix/>
          </a:blip>
          <a:srcRect b="0" l="0" r="0" t="0"/>
          <a:stretch/>
        </p:blipFill>
        <p:spPr>
          <a:xfrm>
            <a:off x="8993550" y="1043250"/>
            <a:ext cx="2934400" cy="2934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Γιατί είναι σημαντικές οι αξιολογήσεις;</a:t>
            </a:r>
            <a:endParaRPr/>
          </a:p>
        </p:txBody>
      </p:sp>
      <p:sp>
        <p:nvSpPr>
          <p:cNvPr id="112" name="Google Shape;112;p9"/>
          <p:cNvSpPr txBox="1"/>
          <p:nvPr>
            <p:ph idx="1" type="body"/>
          </p:nvPr>
        </p:nvSpPr>
        <p:spPr>
          <a:xfrm>
            <a:off x="97974" y="881750"/>
            <a:ext cx="9323400" cy="5870100"/>
          </a:xfrm>
          <a:prstGeom prst="rect">
            <a:avLst/>
          </a:prstGeom>
          <a:noFill/>
          <a:ln>
            <a:noFill/>
          </a:ln>
        </p:spPr>
        <p:txBody>
          <a:bodyPr anchorCtr="0" anchor="t" bIns="45700" lIns="91425" spcFirstLastPara="1" rIns="91425" wrap="square" tIns="45700">
            <a:noAutofit/>
          </a:bodyPr>
          <a:lstStyle/>
          <a:p>
            <a:pPr indent="0" lvl="0" marL="571500" marR="0" rtl="0" algn="l">
              <a:lnSpc>
                <a:spcPct val="90000"/>
              </a:lnSpc>
              <a:spcBef>
                <a:spcPts val="1000"/>
              </a:spcBef>
              <a:spcAft>
                <a:spcPts val="0"/>
              </a:spcAft>
              <a:buSzPts val="2200"/>
              <a:buNone/>
            </a:pPr>
            <a:r>
              <a:t/>
            </a:r>
            <a:endParaRPr b="1" sz="2700"/>
          </a:p>
          <a:p>
            <a:pPr indent="0" lvl="0" marL="57150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lang="en-US" sz="2700"/>
              <a:t>Στόχος των αξιολογήσεων είναι </a:t>
            </a:r>
            <a:r>
              <a:rPr b="1" lang="en-US" sz="2700"/>
              <a:t>η καθοδήγηση της μάθησης και η βελτίωση της διδασκαλίας</a:t>
            </a:r>
            <a:r>
              <a:rPr lang="en-US" sz="2700"/>
              <a:t>.</a:t>
            </a:r>
            <a:endParaRPr sz="2700"/>
          </a:p>
          <a:p>
            <a:pPr indent="0" lvl="0" marL="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b="1" lang="en-US" sz="2700"/>
              <a:t>Πρόκληση: </a:t>
            </a:r>
            <a:r>
              <a:rPr lang="en-US" sz="2700"/>
              <a:t>Πολλές αξιολογήσεις εστιάζουν </a:t>
            </a:r>
            <a:r>
              <a:rPr b="1" lang="en-US" sz="2700"/>
              <a:t>υπερβολικά στην απομνημόνευση</a:t>
            </a:r>
            <a:r>
              <a:rPr lang="en-US" sz="2700"/>
              <a:t>.</a:t>
            </a:r>
            <a:endParaRPr sz="2700"/>
          </a:p>
          <a:p>
            <a:pPr indent="0" lvl="0" marL="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lang="en-US" sz="2700"/>
              <a:t>Οι αξιολογήσεις </a:t>
            </a:r>
            <a:r>
              <a:rPr b="1" lang="en-US" sz="2700"/>
              <a:t>με βάση το TINKER </a:t>
            </a:r>
            <a:r>
              <a:rPr lang="en-US" sz="2700"/>
              <a:t>δίνουν έμφαση στην </a:t>
            </a:r>
            <a:r>
              <a:rPr b="1" lang="en-US" sz="2700"/>
              <a:t>αυθεντική μάθηση και την επίλυση προβλημάτων.</a:t>
            </a:r>
            <a:endParaRPr b="1" sz="2700"/>
          </a:p>
          <a:p>
            <a:pPr indent="-203200" lvl="0" marL="571500" marR="0" rtl="0" algn="l">
              <a:lnSpc>
                <a:spcPct val="90000"/>
              </a:lnSpc>
              <a:spcBef>
                <a:spcPts val="1000"/>
              </a:spcBef>
              <a:spcAft>
                <a:spcPts val="0"/>
              </a:spcAft>
              <a:buClr>
                <a:schemeClr val="accent4"/>
              </a:buClr>
              <a:buSzPts val="2200"/>
              <a:buFont typeface="Arial"/>
              <a:buNone/>
            </a:pPr>
            <a:r>
              <a:t/>
            </a:r>
            <a:endParaRPr sz="2700"/>
          </a:p>
          <a:p>
            <a:pPr indent="-203200" lvl="0" marL="571500" marR="0" rtl="0" algn="l">
              <a:lnSpc>
                <a:spcPct val="90000"/>
              </a:lnSpc>
              <a:spcBef>
                <a:spcPts val="1000"/>
              </a:spcBef>
              <a:spcAft>
                <a:spcPts val="0"/>
              </a:spcAft>
              <a:buClr>
                <a:schemeClr val="accent4"/>
              </a:buClr>
              <a:buSzPts val="2200"/>
              <a:buFont typeface="Arial"/>
              <a:buNone/>
            </a:pPr>
            <a:r>
              <a:t/>
            </a:r>
            <a:endParaRPr sz="2700"/>
          </a:p>
        </p:txBody>
      </p:sp>
      <p:pic>
        <p:nvPicPr>
          <p:cNvPr id="113" name="Google Shape;113;p9"/>
          <p:cNvPicPr preferRelativeResize="0"/>
          <p:nvPr/>
        </p:nvPicPr>
        <p:blipFill rotWithShape="1">
          <a:blip r:embed="rId3">
            <a:alphaModFix/>
          </a:blip>
          <a:srcRect b="0" l="0" r="0" t="0"/>
          <a:stretch/>
        </p:blipFill>
        <p:spPr>
          <a:xfrm>
            <a:off x="9555550" y="2092325"/>
            <a:ext cx="2437099" cy="2437099"/>
          </a:xfrm>
          <a:prstGeom prst="rect">
            <a:avLst/>
          </a:prstGeom>
          <a:noFill/>
          <a:ln>
            <a:noFill/>
          </a:ln>
        </p:spPr>
      </p:pic>
      <p:sp>
        <p:nvSpPr>
          <p:cNvPr id="114" name="Google Shape;114;p9"/>
          <p:cNvSpPr txBox="1"/>
          <p:nvPr/>
        </p:nvSpPr>
        <p:spPr>
          <a:xfrm>
            <a:off x="9748400" y="452942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33ff3573224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Γιατί είναι σημαντικές οι αξιολογήσεις;</a:t>
            </a:r>
            <a:endParaRPr/>
          </a:p>
        </p:txBody>
      </p:sp>
      <p:sp>
        <p:nvSpPr>
          <p:cNvPr id="121" name="Google Shape;121;g33ff3573224_0_36"/>
          <p:cNvSpPr txBox="1"/>
          <p:nvPr>
            <p:ph idx="1" type="body"/>
          </p:nvPr>
        </p:nvSpPr>
        <p:spPr>
          <a:xfrm>
            <a:off x="97974" y="881750"/>
            <a:ext cx="76512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800"/>
          </a:p>
          <a:p>
            <a:pPr indent="0" lvl="0" marL="571500" marR="0" rtl="0" algn="l">
              <a:lnSpc>
                <a:spcPct val="90000"/>
              </a:lnSpc>
              <a:spcBef>
                <a:spcPts val="1000"/>
              </a:spcBef>
              <a:spcAft>
                <a:spcPts val="0"/>
              </a:spcAft>
              <a:buSzPts val="2200"/>
              <a:buNone/>
            </a:pPr>
            <a:r>
              <a:rPr b="1" lang="en-US" sz="2800"/>
              <a:t>Επισκόπηση:</a:t>
            </a:r>
            <a:endParaRPr b="1" sz="2800"/>
          </a:p>
          <a:p>
            <a:pPr indent="0" lvl="0" marL="571500" marR="0" rtl="0" algn="l">
              <a:lnSpc>
                <a:spcPct val="90000"/>
              </a:lnSpc>
              <a:spcBef>
                <a:spcPts val="1000"/>
              </a:spcBef>
              <a:spcAft>
                <a:spcPts val="0"/>
              </a:spcAft>
              <a:buSzPts val="2200"/>
              <a:buNone/>
            </a:pPr>
            <a:r>
              <a:t/>
            </a:r>
            <a:endParaRPr b="1" sz="2800"/>
          </a:p>
          <a:p>
            <a:pPr indent="-431800" lvl="1" marL="1371600" marR="0" rtl="0" algn="l">
              <a:lnSpc>
                <a:spcPct val="90000"/>
              </a:lnSpc>
              <a:spcBef>
                <a:spcPts val="1000"/>
              </a:spcBef>
              <a:spcAft>
                <a:spcPts val="0"/>
              </a:spcAft>
              <a:buClr>
                <a:schemeClr val="accent4"/>
              </a:buClr>
              <a:buSzPts val="2800"/>
              <a:buChar char="•"/>
            </a:pPr>
            <a:r>
              <a:rPr b="1" lang="en-US" sz="2600"/>
              <a:t>Διαμορφωτικές </a:t>
            </a:r>
            <a:r>
              <a:rPr lang="en-US" sz="2600"/>
              <a:t>αξιολογήσεις:</a:t>
            </a:r>
            <a:endParaRPr sz="2600"/>
          </a:p>
          <a:p>
            <a:pPr indent="0" lvl="0" marL="914400" marR="0" rtl="0" algn="l">
              <a:lnSpc>
                <a:spcPct val="90000"/>
              </a:lnSpc>
              <a:spcBef>
                <a:spcPts val="1000"/>
              </a:spcBef>
              <a:spcAft>
                <a:spcPts val="0"/>
              </a:spcAft>
              <a:buSzPts val="2200"/>
              <a:buNone/>
            </a:pPr>
            <a:r>
              <a:rPr lang="en-US" sz="2800"/>
              <a:t>Αυτές οι αξιολογήσεις είναι </a:t>
            </a:r>
            <a:r>
              <a:rPr b="1" lang="en-US" sz="2800"/>
              <a:t>συνεχείς</a:t>
            </a:r>
            <a:r>
              <a:rPr lang="en-US" sz="2800"/>
              <a:t>. </a:t>
            </a:r>
            <a:r>
              <a:rPr b="1" lang="en-US" sz="2800"/>
              <a:t>Παρέχουν ανατροφοδότηση </a:t>
            </a:r>
            <a:r>
              <a:rPr lang="en-US" sz="2800"/>
              <a:t>και </a:t>
            </a:r>
            <a:r>
              <a:rPr b="1" lang="en-US" sz="2800"/>
              <a:t>βελτιώνουν τη μάθηση</a:t>
            </a:r>
            <a:r>
              <a:rPr lang="en-US" sz="2800"/>
              <a:t>.</a:t>
            </a:r>
            <a:endParaRPr sz="2800"/>
          </a:p>
          <a:p>
            <a:pPr indent="0" lvl="0" marL="0" marR="0" rtl="0" algn="l">
              <a:lnSpc>
                <a:spcPct val="90000"/>
              </a:lnSpc>
              <a:spcBef>
                <a:spcPts val="1000"/>
              </a:spcBef>
              <a:spcAft>
                <a:spcPts val="0"/>
              </a:spcAft>
              <a:buSzPts val="2200"/>
              <a:buNone/>
            </a:pPr>
            <a:r>
              <a:t/>
            </a:r>
            <a:endParaRPr sz="2800"/>
          </a:p>
          <a:p>
            <a:pPr indent="-431800" lvl="1" marL="1371600" marR="0" rtl="0" algn="l">
              <a:lnSpc>
                <a:spcPct val="90000"/>
              </a:lnSpc>
              <a:spcBef>
                <a:spcPts val="1000"/>
              </a:spcBef>
              <a:spcAft>
                <a:spcPts val="0"/>
              </a:spcAft>
              <a:buClr>
                <a:schemeClr val="accent4"/>
              </a:buClr>
              <a:buSzPts val="2800"/>
              <a:buChar char="•"/>
            </a:pPr>
            <a:r>
              <a:rPr b="1" lang="en-US" sz="2600"/>
              <a:t>Αθροιστικές </a:t>
            </a:r>
            <a:r>
              <a:rPr lang="en-US" sz="2600"/>
              <a:t>αξιολογήσεις:</a:t>
            </a:r>
            <a:endParaRPr sz="2600"/>
          </a:p>
          <a:p>
            <a:pPr indent="0" lvl="0" marL="914400" marR="0" rtl="0" algn="l">
              <a:lnSpc>
                <a:spcPct val="90000"/>
              </a:lnSpc>
              <a:spcBef>
                <a:spcPts val="1000"/>
              </a:spcBef>
              <a:spcAft>
                <a:spcPts val="0"/>
              </a:spcAft>
              <a:buSzPts val="2200"/>
              <a:buNone/>
            </a:pPr>
            <a:r>
              <a:rPr lang="en-US" sz="2800"/>
              <a:t>Αυτές οι αξιολογήσεις αξιολογούν </a:t>
            </a:r>
            <a:r>
              <a:rPr b="1" lang="en-US" sz="2800"/>
              <a:t>τη συνολική μάθηση στο τέλος</a:t>
            </a:r>
            <a:r>
              <a:rPr lang="en-US" sz="2800"/>
              <a:t>.</a:t>
            </a:r>
            <a:endParaRPr sz="2800"/>
          </a:p>
        </p:txBody>
      </p:sp>
      <p:pic>
        <p:nvPicPr>
          <p:cNvPr id="122" name="Google Shape;122;g33ff3573224_0_36"/>
          <p:cNvPicPr preferRelativeResize="0"/>
          <p:nvPr/>
        </p:nvPicPr>
        <p:blipFill rotWithShape="1">
          <a:blip r:embed="rId3">
            <a:alphaModFix/>
          </a:blip>
          <a:srcRect b="0" l="0" r="0" t="0"/>
          <a:stretch/>
        </p:blipFill>
        <p:spPr>
          <a:xfrm>
            <a:off x="8051188" y="1548093"/>
            <a:ext cx="2946974" cy="2258025"/>
          </a:xfrm>
          <a:prstGeom prst="rect">
            <a:avLst/>
          </a:prstGeom>
          <a:noFill/>
          <a:ln>
            <a:noFill/>
          </a:ln>
        </p:spPr>
      </p:pic>
      <p:sp>
        <p:nvSpPr>
          <p:cNvPr id="123" name="Google Shape;123;g33ff3573224_0_36"/>
          <p:cNvSpPr txBox="1"/>
          <p:nvPr/>
        </p:nvSpPr>
        <p:spPr>
          <a:xfrm>
            <a:off x="8614321" y="645780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pic>
        <p:nvPicPr>
          <p:cNvPr id="124" name="Google Shape;124;g33ff3573224_0_36"/>
          <p:cNvPicPr preferRelativeResize="0"/>
          <p:nvPr/>
        </p:nvPicPr>
        <p:blipFill rotWithShape="1">
          <a:blip r:embed="rId4">
            <a:alphaModFix/>
          </a:blip>
          <a:srcRect b="0" l="0" r="0" t="0"/>
          <a:stretch/>
        </p:blipFill>
        <p:spPr>
          <a:xfrm>
            <a:off x="8244550" y="3815800"/>
            <a:ext cx="2707825" cy="27078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33ff3573224_0_4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Γιατί είναι σημαντικές οι αξιολογήσεις;</a:t>
            </a:r>
            <a:endParaRPr/>
          </a:p>
        </p:txBody>
      </p:sp>
      <p:sp>
        <p:nvSpPr>
          <p:cNvPr id="131" name="Google Shape;131;g33ff3573224_0_4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SzPts val="2200"/>
              <a:buNone/>
            </a:pPr>
            <a:r>
              <a:t/>
            </a:r>
            <a:endParaRPr b="1" sz="2700"/>
          </a:p>
          <a:p>
            <a:pPr indent="0" lvl="0" marL="0" rtl="0" algn="ctr">
              <a:lnSpc>
                <a:spcPct val="90000"/>
              </a:lnSpc>
              <a:spcBef>
                <a:spcPts val="1000"/>
              </a:spcBef>
              <a:spcAft>
                <a:spcPts val="0"/>
              </a:spcAft>
              <a:buSzPts val="2200"/>
              <a:buNone/>
            </a:pPr>
            <a:r>
              <a:rPr b="1" lang="en-US" sz="2700"/>
              <a:t>Ποιον τύπο αξιολόγησης χρησιμοποιείτε περισσότερο;</a:t>
            </a:r>
            <a:endParaRPr b="1" sz="2700"/>
          </a:p>
          <a:p>
            <a:pPr indent="0" lvl="0" marL="0" rtl="0" algn="l">
              <a:lnSpc>
                <a:spcPct val="90000"/>
              </a:lnSpc>
              <a:spcBef>
                <a:spcPts val="1000"/>
              </a:spcBef>
              <a:spcAft>
                <a:spcPts val="0"/>
              </a:spcAft>
              <a:buSzPts val="2200"/>
              <a:buNone/>
            </a:pPr>
            <a:r>
              <a:t/>
            </a:r>
            <a:endParaRPr b="1" sz="2700"/>
          </a:p>
          <a:p>
            <a:pPr indent="0" lvl="0" marL="1028700" marR="0" rtl="0" algn="l">
              <a:lnSpc>
                <a:spcPct val="90000"/>
              </a:lnSpc>
              <a:spcBef>
                <a:spcPts val="1000"/>
              </a:spcBef>
              <a:spcAft>
                <a:spcPts val="0"/>
              </a:spcAft>
              <a:buSzPts val="2200"/>
              <a:buNone/>
            </a:pPr>
            <a:r>
              <a:rPr b="1" lang="en-US" sz="2700"/>
              <a:t>Συζητήστε τα εξής</a:t>
            </a:r>
            <a:r>
              <a:rPr lang="en-US" sz="2700"/>
              <a:t>:</a:t>
            </a:r>
            <a:endParaRPr sz="2500">
              <a:solidFill>
                <a:schemeClr val="dk1"/>
              </a:solidFill>
            </a:endParaRPr>
          </a:p>
          <a:p>
            <a:pPr indent="-435610" lvl="2" marL="1828800" rtl="0" algn="l">
              <a:lnSpc>
                <a:spcPct val="90000"/>
              </a:lnSpc>
              <a:spcBef>
                <a:spcPts val="500"/>
              </a:spcBef>
              <a:spcAft>
                <a:spcPts val="0"/>
              </a:spcAft>
              <a:buSzPts val="2500"/>
              <a:buChar char="•"/>
            </a:pPr>
            <a:r>
              <a:rPr b="1" lang="en-US" sz="2500"/>
              <a:t>Σημασία των διαμορφωτικών και αθροιστικών αξιολογήσεων </a:t>
            </a:r>
            <a:r>
              <a:rPr lang="en-US" sz="2500"/>
              <a:t>στην εκπαίδευση στην πληροφορική.</a:t>
            </a:r>
            <a:endParaRPr sz="2500"/>
          </a:p>
          <a:p>
            <a:pPr indent="0" lvl="0" marL="457200" rtl="0" algn="l">
              <a:lnSpc>
                <a:spcPct val="90000"/>
              </a:lnSpc>
              <a:spcBef>
                <a:spcPts val="1000"/>
              </a:spcBef>
              <a:spcAft>
                <a:spcPts val="0"/>
              </a:spcAft>
              <a:buSzPts val="2200"/>
              <a:buNone/>
            </a:pPr>
            <a:r>
              <a:t/>
            </a:r>
            <a:endParaRPr sz="2500"/>
          </a:p>
          <a:p>
            <a:pPr indent="-400050" lvl="1" marL="1828800" marR="0" rtl="0" algn="l">
              <a:lnSpc>
                <a:spcPct val="90000"/>
              </a:lnSpc>
              <a:spcBef>
                <a:spcPts val="1000"/>
              </a:spcBef>
              <a:spcAft>
                <a:spcPts val="0"/>
              </a:spcAft>
              <a:buSzPts val="2300"/>
              <a:buChar char="•"/>
            </a:pPr>
            <a:r>
              <a:rPr b="1" lang="en-US" sz="2500"/>
              <a:t>Πώς οι αξιολογήσεις οδηγούν στα μαθησιακά αποτελέσματα.</a:t>
            </a:r>
            <a:endParaRPr b="1" sz="2500"/>
          </a:p>
          <a:p>
            <a:pPr indent="0" lvl="0" marL="457200" marR="0" rtl="0" algn="l">
              <a:lnSpc>
                <a:spcPct val="90000"/>
              </a:lnSpc>
              <a:spcBef>
                <a:spcPts val="1000"/>
              </a:spcBef>
              <a:spcAft>
                <a:spcPts val="0"/>
              </a:spcAft>
              <a:buSzPts val="2200"/>
              <a:buNone/>
            </a:pPr>
            <a:r>
              <a:t/>
            </a:r>
            <a:endParaRPr b="1" sz="2700"/>
          </a:p>
          <a:p>
            <a:pPr indent="-400050" lvl="1" marL="1828800" marR="0" rtl="0" algn="l">
              <a:lnSpc>
                <a:spcPct val="90000"/>
              </a:lnSpc>
              <a:spcBef>
                <a:spcPts val="1000"/>
              </a:spcBef>
              <a:spcAft>
                <a:spcPts val="0"/>
              </a:spcAft>
              <a:buSzPts val="2300"/>
              <a:buChar char="•"/>
            </a:pPr>
            <a:r>
              <a:rPr b="1" lang="en-US" sz="2500"/>
              <a:t>Ο ρόλος του Πλαισίου TINKER </a:t>
            </a:r>
            <a:r>
              <a:rPr lang="en-US" sz="2500"/>
              <a:t>στον σχεδιασμό συμπεριληπτικών και πρακτικών αξιολογήσεων.</a:t>
            </a:r>
            <a:endParaRPr sz="25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33ff3573224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100"/>
              <a:t>Δραστηριότητα 1: Ανάλυση παραδειγμάτων διαμορφωτικής αξιολόγησης</a:t>
            </a:r>
            <a:endParaRPr sz="3100"/>
          </a:p>
        </p:txBody>
      </p:sp>
      <p:sp>
        <p:nvSpPr>
          <p:cNvPr id="138" name="Google Shape;138;g33ff3573224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lang="en-US" sz="3100"/>
              <a:t>Σχηματίστε </a:t>
            </a:r>
            <a:r>
              <a:rPr lang="en-US" sz="3100">
                <a:extLst>
                  <a:ext uri="http://customooxmlschemas.google.com/">
                    <go:slidesCustomData xmlns:go="http://customooxmlschemas.google.com/" textRoundtripDataId="1"/>
                  </a:ext>
                </a:extLst>
              </a:rPr>
              <a:t>ομάδες </a:t>
            </a:r>
            <a:r>
              <a:rPr lang="en-US" sz="3100">
                <a:extLst>
                  <a:ext uri="http://customooxmlschemas.google.com/">
                    <go:slidesCustomData xmlns:go="http://customooxmlschemas.google.com/" textRoundtripDataId="2"/>
                  </a:ext>
                </a:extLst>
              </a:rPr>
              <a:t>(4-5 συμμετέχοντες/συμμετέχουσες) </a:t>
            </a:r>
            <a:r>
              <a:rPr lang="en-US" sz="3100"/>
              <a:t>και εργαστείτε συνεργατικά σε διαμορφωτικές αξιολογήσεις.</a:t>
            </a:r>
            <a:endParaRPr sz="3100"/>
          </a:p>
          <a:p>
            <a:pPr indent="0" lvl="0" marL="0" marR="0" rtl="0" algn="l">
              <a:lnSpc>
                <a:spcPct val="90000"/>
              </a:lnSpc>
              <a:spcBef>
                <a:spcPts val="1000"/>
              </a:spcBef>
              <a:spcAft>
                <a:spcPts val="0"/>
              </a:spcAft>
              <a:buClr>
                <a:schemeClr val="accent4"/>
              </a:buClr>
              <a:buSzPts val="2200"/>
              <a:buFont typeface="Arial"/>
              <a:buNone/>
            </a:pPr>
            <a:r>
              <a:t/>
            </a:r>
            <a:endParaRPr sz="3100">
              <a:extLst>
                <a:ext uri="http://customooxmlschemas.google.com/">
                  <go:slidesCustomData xmlns:go="http://customooxmlschemas.google.com/" textRoundtripDataId="3"/>
                </a:ext>
              </a:extLst>
            </a:endParaRPr>
          </a:p>
          <a:p>
            <a:pPr indent="0" lvl="0" marL="0" marR="0" rtl="0" algn="l">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textRoundtripDataId="4"/>
                  </a:ext>
                </a:extLst>
              </a:rPr>
              <a:t>Σε μικρές ομάδες: </a:t>
            </a:r>
            <a:endParaRPr sz="3100">
              <a:extLst>
                <a:ext uri="http://customooxmlschemas.google.com/">
                  <go:slidesCustomData xmlns:go="http://customooxmlschemas.google.com/" textRoundtripDataId="5"/>
                </a:ext>
              </a:extLst>
            </a:endParaRPr>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6"/>
                  </a:ext>
                </a:extLst>
              </a:rPr>
              <a:t>Προσδιορίστε ποιες </a:t>
            </a:r>
            <a:r>
              <a:rPr b="1" lang="en-US" sz="3100" u="sng">
                <a:solidFill>
                  <a:schemeClr val="hlink"/>
                </a:solidFill>
                <a:hlinkClick r:id="rId3"/>
                <a:extLst>
                  <a:ext uri="http://customooxmlschemas.google.com/">
                    <go:slidesCustomData xmlns:go="http://customooxmlschemas.google.com/" textRoundtripDataId="7"/>
                  </a:ext>
                </a:extLst>
              </a:rPr>
              <a:t>αρχές του TINKER </a:t>
            </a:r>
            <a:r>
              <a:rPr lang="en-US" sz="3100">
                <a:extLst>
                  <a:ext uri="http://customooxmlschemas.google.com/">
                    <go:slidesCustomData xmlns:go="http://customooxmlschemas.google.com/" textRoundtripDataId="8"/>
                  </a:ext>
                </a:extLst>
              </a:rPr>
              <a:t>εφαρμόζονται στα παραδείγματα.</a:t>
            </a:r>
            <a:endParaRPr sz="3100">
              <a:extLst>
                <a:ext uri="http://customooxmlschemas.google.com/">
                  <go:slidesCustomData xmlns:go="http://customooxmlschemas.google.com/" textRoundtripDataId="9"/>
                </a:ext>
              </a:extLst>
            </a:endParaRPr>
          </a:p>
          <a:p>
            <a:pPr indent="-425450" lvl="0" marL="91440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10"/>
                  </a:ext>
                </a:extLst>
              </a:rPr>
              <a:t>Παρουσιάστε, σε επίπεδο ομάδας, </a:t>
            </a:r>
            <a:r>
              <a:rPr b="1" lang="en-US" sz="3100">
                <a:extLst>
                  <a:ext uri="http://customooxmlschemas.google.com/">
                    <go:slidesCustomData xmlns:go="http://customooxmlschemas.google.com/" textRoundtripDataId="11"/>
                  </a:ext>
                </a:extLst>
              </a:rPr>
              <a:t>2 παραδείγματα διαμορφωτικής αξιολόγησης. </a:t>
            </a:r>
            <a:endParaRPr sz="3100">
              <a:extLst>
                <a:ext uri="http://customooxmlschemas.google.com/">
                  <go:slidesCustomData xmlns:go="http://customooxmlschemas.google.com/" textRoundtripDataId="12"/>
                </a:ext>
              </a:extLst>
            </a:endParaRPr>
          </a:p>
          <a:p>
            <a:pPr indent="-425450" lvl="0" marL="914400" marR="0" rtl="0" algn="l">
              <a:lnSpc>
                <a:spcPct val="90000"/>
              </a:lnSpc>
              <a:spcBef>
                <a:spcPts val="0"/>
              </a:spcBef>
              <a:spcAft>
                <a:spcPts val="0"/>
              </a:spcAft>
              <a:buSzPts val="3100"/>
              <a:buChar char="●"/>
            </a:pPr>
            <a:r>
              <a:rPr lang="en-US" sz="3100">
                <a:extLst>
                  <a:ext uri="http://customooxmlschemas.google.com/">
                    <go:slidesCustomData xmlns:go="http://customooxmlschemas.google.com/" textRoundtripDataId="13"/>
                  </a:ext>
                </a:extLst>
              </a:rPr>
              <a:t>Επισημάνετε:</a:t>
            </a:r>
            <a:endParaRPr sz="3100">
              <a:extLst>
                <a:ext uri="http://customooxmlschemas.google.com/">
                  <go:slidesCustomData xmlns:go="http://customooxmlschemas.google.com/" textRoundtripDataId="14"/>
                </a:ext>
              </a:extLst>
            </a:endParaRPr>
          </a:p>
          <a:p>
            <a:pPr indent="-425450" lvl="1" marL="1371600" marR="0" rtl="0" algn="l">
              <a:lnSpc>
                <a:spcPct val="90000"/>
              </a:lnSpc>
              <a:spcBef>
                <a:spcPts val="0"/>
              </a:spcBef>
              <a:spcAft>
                <a:spcPts val="0"/>
              </a:spcAft>
              <a:buSzPts val="3100"/>
              <a:buChar char="○"/>
            </a:pPr>
            <a:r>
              <a:rPr b="1" lang="en-US" sz="3100">
                <a:extLst>
                  <a:ext uri="http://customooxmlschemas.google.com/">
                    <go:slidesCustomData xmlns:go="http://customooxmlschemas.google.com/" textRoundtripDataId="15"/>
                  </a:ext>
                </a:extLst>
              </a:rPr>
              <a:t>ένα πλεονέκτημα </a:t>
            </a:r>
            <a:r>
              <a:rPr lang="en-US" sz="3100">
                <a:extLst>
                  <a:ext uri="http://customooxmlschemas.google.com/">
                    <go:slidesCustomData xmlns:go="http://customooxmlschemas.google.com/" textRoundtripDataId="16"/>
                  </a:ext>
                </a:extLst>
              </a:rPr>
              <a:t>και </a:t>
            </a:r>
            <a:endParaRPr sz="3100">
              <a:extLst>
                <a:ext uri="http://customooxmlschemas.google.com/">
                  <go:slidesCustomData xmlns:go="http://customooxmlschemas.google.com/" textRoundtripDataId="17"/>
                </a:ext>
              </a:extLst>
            </a:endParaRPr>
          </a:p>
          <a:p>
            <a:pPr indent="-425450" lvl="1" marL="1371600" marR="0" rtl="0" algn="l">
              <a:lnSpc>
                <a:spcPct val="90000"/>
              </a:lnSpc>
              <a:spcBef>
                <a:spcPts val="0"/>
              </a:spcBef>
              <a:spcAft>
                <a:spcPts val="0"/>
              </a:spcAft>
              <a:buSzPts val="3100"/>
              <a:buChar char="○"/>
            </a:pPr>
            <a:r>
              <a:rPr b="1" lang="en-US" sz="3100">
                <a:extLst>
                  <a:ext uri="http://customooxmlschemas.google.com/">
                    <go:slidesCustomData xmlns:go="http://customooxmlschemas.google.com/" textRoundtripDataId="18"/>
                  </a:ext>
                </a:extLst>
              </a:rPr>
              <a:t>μία πιθανή βελτίωση </a:t>
            </a:r>
            <a:r>
              <a:rPr lang="en-US" sz="3100">
                <a:extLst>
                  <a:ext uri="http://customooxmlschemas.google.com/">
                    <go:slidesCustomData xmlns:go="http://customooxmlschemas.google.com/" textRoundtripDataId="19"/>
                  </a:ext>
                </a:extLst>
              </a:rPr>
              <a:t>για κάθε αξιολόγηση.</a:t>
            </a:r>
            <a:endParaRPr sz="31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g340883d5f11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100"/>
              <a:t>Δραστηριότητα 1: Παράδειγμα διαμορφωτικής αξιολόγησης</a:t>
            </a:r>
            <a:endParaRPr sz="3100"/>
          </a:p>
        </p:txBody>
      </p:sp>
      <p:sp>
        <p:nvSpPr>
          <p:cNvPr id="145" name="Google Shape;145;g340883d5f11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rPr b="1" lang="en-US" sz="2500">
                <a:solidFill>
                  <a:srgbClr val="000000"/>
                </a:solidFill>
              </a:rPr>
              <a:t>Παράδειγμα Διαμορφωτικής Αξιολόγησης σε ένα Δημοτικό Σχολείο</a:t>
            </a:r>
            <a:endParaRPr b="1" sz="2500">
              <a:solidFill>
                <a:srgbClr val="000000"/>
              </a:solidFill>
            </a:endParaRPr>
          </a:p>
          <a:p>
            <a:pPr indent="0" lvl="0" marL="0" rtl="0" algn="l">
              <a:lnSpc>
                <a:spcPct val="115000"/>
              </a:lnSpc>
              <a:spcBef>
                <a:spcPts val="1200"/>
              </a:spcBef>
              <a:spcAft>
                <a:spcPts val="0"/>
              </a:spcAft>
              <a:buSzPts val="2200"/>
              <a:buNone/>
            </a:pPr>
            <a:r>
              <a:rPr b="1" lang="en-US">
                <a:solidFill>
                  <a:srgbClr val="000000"/>
                </a:solidFill>
              </a:rPr>
              <a:t>Δραστηριότητα: "Exit Tickets" για ένα Μάθημα Μαθηματικών για τα Κλάσματα</a:t>
            </a:r>
            <a:endParaRPr b="1">
              <a:solidFill>
                <a:srgbClr val="000000"/>
              </a:solidFill>
            </a:endParaRPr>
          </a:p>
          <a:p>
            <a:pPr indent="0" lvl="0" marL="0" rtl="0" algn="l">
              <a:lnSpc>
                <a:spcPct val="115000"/>
              </a:lnSpc>
              <a:spcBef>
                <a:spcPts val="1200"/>
              </a:spcBef>
              <a:spcAft>
                <a:spcPts val="0"/>
              </a:spcAft>
              <a:buSzPts val="2200"/>
              <a:buNone/>
            </a:pPr>
            <a:r>
              <a:rPr b="1" lang="en-US">
                <a:solidFill>
                  <a:srgbClr val="000000"/>
                </a:solidFill>
              </a:rPr>
              <a:t>Τάξη: </a:t>
            </a:r>
            <a:r>
              <a:rPr lang="en-US">
                <a:solidFill>
                  <a:srgbClr val="000000"/>
                </a:solidFill>
              </a:rPr>
              <a:t>Γ' ή Δ' Τάξη Δημοτικού</a:t>
            </a:r>
            <a:br>
              <a:rPr lang="en-US">
                <a:solidFill>
                  <a:srgbClr val="000000"/>
                </a:solidFill>
              </a:rPr>
            </a:br>
            <a:r>
              <a:rPr b="1" lang="en-US">
                <a:solidFill>
                  <a:srgbClr val="000000"/>
                </a:solidFill>
              </a:rPr>
              <a:t>Διδακτικό αντικείμενο:</a:t>
            </a:r>
            <a:r>
              <a:rPr lang="en-US">
                <a:solidFill>
                  <a:srgbClr val="000000"/>
                </a:solidFill>
              </a:rPr>
              <a:t> Μαθηματικά</a:t>
            </a:r>
            <a:br>
              <a:rPr lang="en-US">
                <a:solidFill>
                  <a:srgbClr val="000000"/>
                </a:solidFill>
              </a:rPr>
            </a:br>
            <a:r>
              <a:rPr b="1" lang="en-US">
                <a:solidFill>
                  <a:srgbClr val="000000"/>
                </a:solidFill>
              </a:rPr>
              <a:t>Θέμα: </a:t>
            </a:r>
            <a:r>
              <a:rPr lang="en-US">
                <a:solidFill>
                  <a:srgbClr val="000000"/>
                </a:solidFill>
              </a:rPr>
              <a:t>Κατανόηση κλασμάτων (π.χ. αναγνώριση μισών, τρίτων και τετάρτων)</a:t>
            </a:r>
            <a:endParaRPr>
              <a:solidFill>
                <a:srgbClr val="000000"/>
              </a:solidFill>
            </a:endParaRPr>
          </a:p>
          <a:p>
            <a:pPr indent="0" lvl="0" marL="0" rtl="0" algn="l">
              <a:lnSpc>
                <a:spcPct val="115000"/>
              </a:lnSpc>
              <a:spcBef>
                <a:spcPts val="1200"/>
              </a:spcBef>
              <a:spcAft>
                <a:spcPts val="0"/>
              </a:spcAft>
              <a:buSzPts val="2200"/>
              <a:buNone/>
            </a:pPr>
            <a:r>
              <a:rPr b="1" lang="en-US">
                <a:solidFill>
                  <a:srgbClr val="000000"/>
                </a:solidFill>
              </a:rPr>
              <a:t>Διαδικασία Βήμα προς Βήμα:</a:t>
            </a:r>
            <a:endParaRPr b="1">
              <a:solidFill>
                <a:srgbClr val="000000"/>
              </a:solidFill>
            </a:endParaRPr>
          </a:p>
          <a:p>
            <a:pPr indent="-374650" lvl="0" marL="457200" rtl="0" algn="l">
              <a:lnSpc>
                <a:spcPct val="115000"/>
              </a:lnSpc>
              <a:spcBef>
                <a:spcPts val="1200"/>
              </a:spcBef>
              <a:spcAft>
                <a:spcPts val="0"/>
              </a:spcAft>
              <a:buClr>
                <a:srgbClr val="000000"/>
              </a:buClr>
              <a:buSzPts val="2300"/>
              <a:buFont typeface="Calibri"/>
              <a:buAutoNum type="arabicPeriod"/>
            </a:pPr>
            <a:r>
              <a:rPr b="1" lang="en-US">
                <a:solidFill>
                  <a:srgbClr val="000000"/>
                </a:solidFill>
              </a:rPr>
              <a:t>Παράδοση Μαθήματος:</a:t>
            </a:r>
            <a:endParaRPr b="1">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200">
                <a:solidFill>
                  <a:srgbClr val="000000"/>
                </a:solidFill>
              </a:rPr>
              <a:t>Ο/Η δάσκαλος/δασκάλα κάνει μια εισαγωγή στα κλάσματα χρησιμοποιώντας οπτικά βοηθήματα, όπως κομμάτια πίτσας ή κυκλικά διαγράμματα.</a:t>
            </a:r>
            <a:endParaRPr sz="2200">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200">
                <a:solidFill>
                  <a:srgbClr val="000000"/>
                </a:solidFill>
              </a:rPr>
              <a:t>Οι μαθητές/μαθήτριες εξασκούνται στην αναγνώριση και τη σκίαση κλασμάτων σε φύλλα εργασίας.</a:t>
            </a:r>
            <a:endParaRPr sz="2200">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200">
                <a:solidFill>
                  <a:srgbClr val="000000"/>
                </a:solidFill>
              </a:rPr>
              <a:t>Για την ενίσχυση της κατανόησης της έννοιας, πραγματοποιούνται ομαδικές συζητήσεις και πρακτικές δραστηριότητες.</a:t>
            </a:r>
            <a:endParaRPr sz="2200">
              <a:solidFill>
                <a:srgbClr val="000000"/>
              </a:solidFill>
            </a:endParaRPr>
          </a:p>
          <a:p>
            <a:pPr indent="0" lvl="0" marL="0" marR="0" rtl="0" algn="l">
              <a:lnSpc>
                <a:spcPct val="90000"/>
              </a:lnSpc>
              <a:spcBef>
                <a:spcPts val="1200"/>
              </a:spcBef>
              <a:spcAft>
                <a:spcPts val="0"/>
              </a:spcAft>
              <a:buSzPts val="2200"/>
              <a:buNone/>
            </a:pPr>
            <a:r>
              <a:t/>
            </a:r>
            <a:endParaRPr sz="4300">
              <a:solidFill>
                <a:schemeClr val="accent4"/>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