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3.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Master+xml" PartName="/ppt/slideMasters/slideMaster4.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theme+xml" PartName="/ppt/theme/theme4.xml"/>
  <Override ContentType="application/vnd.openxmlformats-officedocument.theme+xml" PartName="/ppt/theme/theme5.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4"/>
    <p:sldMasterId id="2147483651" r:id="rId5"/>
    <p:sldMasterId id="2147483654" r:id="rId6"/>
    <p:sldMasterId id="2147483657" r:id="rId7"/>
  </p:sldMasterIdLst>
  <p:notesMasterIdLst>
    <p:notesMasterId r:id="rId8"/>
  </p:notesMasterIdLst>
  <p:sldIdLst>
    <p:sldId id="256" r:id="rId9"/>
    <p:sldId id="257" r:id="rId10"/>
    <p:sldId id="258" r:id="rId11"/>
    <p:sldId id="259" r:id="rId12"/>
    <p:sldId id="260" r:id="rId13"/>
    <p:sldId id="261" r:id="rId14"/>
    <p:sldId id="262" r:id="rId15"/>
    <p:sldId id="263" r:id="rId16"/>
    <p:sldId id="264" r:id="rId17"/>
    <p:sldId id="265" r:id="rId18"/>
    <p:sldId id="266" r:id="rId19"/>
    <p:sldId id="267" r:id="rId20"/>
    <p:sldId id="268" r:id="rId21"/>
    <p:sldId id="269" r:id="rId22"/>
    <p:sldId id="270" r:id="rId23"/>
    <p:sldId id="271" r:id="rId24"/>
    <p:sldId id="272" r:id="rId25"/>
    <p:sldId id="273" r:id="rId26"/>
  </p:sldIdLst>
  <p:sldSz cy="6858000" cx="12192000"/>
  <p:notesSz cx="6858000" cy="9144000"/>
  <p:embeddedFontLst>
    <p:embeddedFont>
      <p:font typeface="Open Sans"/>
      <p:regular r:id="rId27"/>
      <p:bold r:id="rId28"/>
      <p:italic r:id="rId29"/>
      <p:boldItalic r:id="rId30"/>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GoogleSlidesCustomDataVersion2">
      <go:slidesCustomData xmlns:go="http://customooxmlschemas.google.com/" r:id="rId31" roundtripDataSignature="AMtx7mhKGjZKib/uWPwNeFVkMgc1iWRdcg=="/>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A7031F13-411E-410D-9E05-C9A2EB404C04}">
  <a:tblStyle styleId="{A7031F13-411E-410D-9E05-C9A2EB404C04}" styleName="Table_0">
    <a:wholeTbl>
      <a:tcTxStyle b="off" i="off">
        <a:font>
          <a:latin typeface="Arial"/>
          <a:ea typeface="Arial"/>
          <a:cs typeface="Arial"/>
        </a:font>
        <a:srgbClr val="000000"/>
      </a:tcTxStyle>
    </a:wholeTbl>
    <a:band1H>
      <a:tcTxStyle b="off" i="off"/>
    </a:band1H>
    <a:band2H>
      <a:tcTxStyle b="off" i="off"/>
    </a:band2H>
    <a:band1V>
      <a:tcTxStyle b="off" i="off"/>
    </a:band1V>
    <a:band2V>
      <a:tcTxStyle b="off" i="off"/>
    </a:band2V>
    <a:lastCol>
      <a:tcTxStyle b="off" i="off"/>
    </a:lastCol>
    <a:firstCol>
      <a:tcTxStyle b="off" i="off"/>
    </a:firstCol>
    <a:lastRow>
      <a:tcTxStyle b="off" i="off"/>
    </a:lastRow>
    <a:seCell>
      <a:tcTxStyle b="off" i="off"/>
    </a:seCell>
    <a:swCell>
      <a:tcTxStyle b="off" i="off"/>
    </a:swCell>
    <a:firstRow>
      <a:tcTxStyle b="off" i="off"/>
    </a:firstRow>
    <a:neCell>
      <a:tcTxStyle b="off" i="off"/>
    </a:neCell>
    <a:nwCell>
      <a:tcTxStyle b="off" i="off"/>
    </a:nwCell>
  </a:tblStyle>
</a:tblStyleLst>
</file>

<file path=ppt/_rels/presentation.xml.rels><?xml version="1.0" encoding="UTF-8" standalone="yes"?><Relationships xmlns="http://schemas.openxmlformats.org/package/2006/relationships"><Relationship Id="rId20" Type="http://schemas.openxmlformats.org/officeDocument/2006/relationships/slide" Target="slides/slide12.xml"/><Relationship Id="rId22" Type="http://schemas.openxmlformats.org/officeDocument/2006/relationships/slide" Target="slides/slide14.xml"/><Relationship Id="rId21" Type="http://schemas.openxmlformats.org/officeDocument/2006/relationships/slide" Target="slides/slide13.xml"/><Relationship Id="rId24" Type="http://schemas.openxmlformats.org/officeDocument/2006/relationships/slide" Target="slides/slide16.xml"/><Relationship Id="rId23" Type="http://schemas.openxmlformats.org/officeDocument/2006/relationships/slide" Target="slides/slide15.xml"/><Relationship Id="rId1" Type="http://schemas.openxmlformats.org/officeDocument/2006/relationships/theme" Target="theme/theme4.xml"/><Relationship Id="rId2" Type="http://schemas.openxmlformats.org/officeDocument/2006/relationships/presProps" Target="presProps.xml"/><Relationship Id="rId3"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1.xml"/><Relationship Id="rId26" Type="http://schemas.openxmlformats.org/officeDocument/2006/relationships/slide" Target="slides/slide18.xml"/><Relationship Id="rId25" Type="http://schemas.openxmlformats.org/officeDocument/2006/relationships/slide" Target="slides/slide17.xml"/><Relationship Id="rId28" Type="http://schemas.openxmlformats.org/officeDocument/2006/relationships/font" Target="fonts/OpenSans-bold.fntdata"/><Relationship Id="rId27" Type="http://schemas.openxmlformats.org/officeDocument/2006/relationships/font" Target="fonts/OpenSans-regular.fntdata"/><Relationship Id="rId5" Type="http://schemas.openxmlformats.org/officeDocument/2006/relationships/slideMaster" Target="slideMasters/slideMaster2.xml"/><Relationship Id="rId6" Type="http://schemas.openxmlformats.org/officeDocument/2006/relationships/slideMaster" Target="slideMasters/slideMaster3.xml"/><Relationship Id="rId29" Type="http://schemas.openxmlformats.org/officeDocument/2006/relationships/font" Target="fonts/OpenSans-italic.fntdata"/><Relationship Id="rId7" Type="http://schemas.openxmlformats.org/officeDocument/2006/relationships/slideMaster" Target="slideMasters/slideMaster4.xml"/><Relationship Id="rId8" Type="http://schemas.openxmlformats.org/officeDocument/2006/relationships/notesMaster" Target="notesMasters/notesMaster1.xml"/><Relationship Id="rId31" Type="http://customschemas.google.com/relationships/presentationmetadata" Target="metadata"/><Relationship Id="rId30" Type="http://schemas.openxmlformats.org/officeDocument/2006/relationships/font" Target="fonts/OpenSans-boldItalic.fntdata"/><Relationship Id="rId11" Type="http://schemas.openxmlformats.org/officeDocument/2006/relationships/slide" Target="slides/slide3.xml"/><Relationship Id="rId10" Type="http://schemas.openxmlformats.org/officeDocument/2006/relationships/slide" Target="slides/slide2.xml"/><Relationship Id="rId13" Type="http://schemas.openxmlformats.org/officeDocument/2006/relationships/slide" Target="slides/slide5.xml"/><Relationship Id="rId12" Type="http://schemas.openxmlformats.org/officeDocument/2006/relationships/slide" Target="slides/slide4.xml"/><Relationship Id="rId15" Type="http://schemas.openxmlformats.org/officeDocument/2006/relationships/slide" Target="slides/slide7.xml"/><Relationship Id="rId14" Type="http://schemas.openxmlformats.org/officeDocument/2006/relationships/slide" Target="slides/slide6.xml"/><Relationship Id="rId17" Type="http://schemas.openxmlformats.org/officeDocument/2006/relationships/slide" Target="slides/slide9.xml"/><Relationship Id="rId16" Type="http://schemas.openxmlformats.org/officeDocument/2006/relationships/slide" Target="slides/slide8.xml"/><Relationship Id="rId19" Type="http://schemas.openxmlformats.org/officeDocument/2006/relationships/slide" Target="slides/slide11.xml"/><Relationship Id="rId18" Type="http://schemas.openxmlformats.org/officeDocument/2006/relationships/slide" Target="slides/slide1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indent="-228600" lvl="1" marL="914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2pPr>
            <a:lvl3pPr indent="-228600" lvl="2" marL="1371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3pPr>
            <a:lvl4pPr indent="-228600" lvl="3" marL="1828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4pPr>
            <a:lvl5pPr indent="-228600" lvl="4" marL="22860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5pPr>
            <a:lvl6pPr indent="-228600" lvl="5" marL="2743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6pPr>
            <a:lvl7pPr indent="-228600" lvl="6" marL="3200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7pPr>
            <a:lvl8pPr indent="-228600" lvl="7" marL="3657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8pPr>
            <a:lvl9pPr indent="-228600" lvl="8" marL="4114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9" name="Shape 109"/>
        <p:cNvGrpSpPr/>
        <p:nvPr/>
      </p:nvGrpSpPr>
      <p:grpSpPr>
        <a:xfrm>
          <a:off x="0" y="0"/>
          <a:ext cx="0" cy="0"/>
          <a:chOff x="0" y="0"/>
          <a:chExt cx="0" cy="0"/>
        </a:xfrm>
      </p:grpSpPr>
      <p:sp>
        <p:nvSpPr>
          <p:cNvPr id="110" name="Google Shape;110;g3556a82191b_1_35: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11" name="Google Shape;111;g3556a82191b_1_3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1" name="Shape 181"/>
        <p:cNvGrpSpPr/>
        <p:nvPr/>
      </p:nvGrpSpPr>
      <p:grpSpPr>
        <a:xfrm>
          <a:off x="0" y="0"/>
          <a:ext cx="0" cy="0"/>
          <a:chOff x="0" y="0"/>
          <a:chExt cx="0" cy="0"/>
        </a:xfrm>
      </p:grpSpPr>
      <p:sp>
        <p:nvSpPr>
          <p:cNvPr id="182" name="Google Shape;182;p7: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1" marL="457200" marR="0" rtl="0" algn="l">
              <a:lnSpc>
                <a:spcPct val="100000"/>
              </a:lnSpc>
              <a:spcBef>
                <a:spcPts val="1000"/>
              </a:spcBef>
              <a:spcAft>
                <a:spcPts val="0"/>
              </a:spcAft>
              <a:buClr>
                <a:schemeClr val="dk1"/>
              </a:buClr>
              <a:buSzPts val="1100"/>
              <a:buFont typeface="Arial"/>
              <a:buNone/>
            </a:pPr>
            <a:r>
              <a:rPr i="1" lang="en-US">
                <a:solidFill>
                  <a:srgbClr val="404040"/>
                </a:solidFill>
              </a:rPr>
              <a:t>Αυτή η διαφάνεια, όπως και η προηγούμενη, σας δίνει τη δυνατότητα να ξεκινήσετε από μια πρόκληση - τα κορίτσια που αποσυνδέονται κατά τη διάρκεια ανταγωνιστικών προκλήσεων κωδικοποίησης - και να εξερευνήσετε τις διάφορες πιθανές στρατηγικές για την αντιμετώπιση της πρόκλησης. </a:t>
            </a:r>
            <a:endParaRPr b="1" i="0">
              <a:solidFill>
                <a:srgbClr val="404040"/>
              </a:solidFill>
            </a:endParaRPr>
          </a:p>
          <a:p>
            <a:pPr indent="0" lvl="1" marL="0" rtl="0" algn="l">
              <a:lnSpc>
                <a:spcPct val="100000"/>
              </a:lnSpc>
              <a:spcBef>
                <a:spcPts val="2000"/>
              </a:spcBef>
              <a:spcAft>
                <a:spcPts val="0"/>
              </a:spcAft>
              <a:buClr>
                <a:schemeClr val="dk1"/>
              </a:buClr>
              <a:buSzPts val="1100"/>
              <a:buFont typeface="Arial"/>
              <a:buNone/>
            </a:pPr>
            <a:r>
              <a:rPr b="1" lang="en-US">
                <a:solidFill>
                  <a:srgbClr val="404040"/>
                </a:solidFill>
              </a:rPr>
              <a:t>Στρατηγική#3 </a:t>
            </a:r>
            <a:r>
              <a:rPr b="1" i="0" lang="en-US">
                <a:solidFill>
                  <a:srgbClr val="404040"/>
                </a:solidFill>
              </a:rPr>
              <a:t>Τροποποιημένη αξιολόγηση </a:t>
            </a:r>
            <a:r>
              <a:rPr i="0" lang="en-US">
                <a:solidFill>
                  <a:srgbClr val="404040"/>
                </a:solidFill>
              </a:rPr>
              <a:t>- επανασχεδιασμός των κριτηρίων βαθμολόγησης ώστε να δίνεται προτεραιότητα στη </a:t>
            </a:r>
            <a:r>
              <a:rPr b="1" i="0" lang="en-US">
                <a:solidFill>
                  <a:srgbClr val="404040"/>
                </a:solidFill>
              </a:rPr>
              <a:t>συνεργασία, τη δημιουργικότητα και την ανάπτυξη </a:t>
            </a:r>
            <a:r>
              <a:rPr i="0" lang="en-US">
                <a:solidFill>
                  <a:srgbClr val="404040"/>
                </a:solidFill>
              </a:rPr>
              <a:t>έναντι της ταχύτητας ή του ανταγωνισμού (π.χ., χρονομετρημένα τεστ, ανταμοιβές "πρώτος στο τέλος").</a:t>
            </a:r>
            <a:endParaRPr i="0">
              <a:solidFill>
                <a:srgbClr val="404040"/>
              </a:solidFill>
            </a:endParaRPr>
          </a:p>
          <a:p>
            <a:pPr indent="-317500" lvl="0" marL="457200" rtl="0" algn="l">
              <a:lnSpc>
                <a:spcPct val="100000"/>
              </a:lnSpc>
              <a:spcBef>
                <a:spcPts val="2000"/>
              </a:spcBef>
              <a:spcAft>
                <a:spcPts val="0"/>
              </a:spcAft>
              <a:buClr>
                <a:srgbClr val="404040"/>
              </a:buClr>
              <a:buSzPts val="1400"/>
              <a:buChar char="-"/>
            </a:pPr>
            <a:r>
              <a:rPr b="1" i="0" lang="en-US">
                <a:solidFill>
                  <a:srgbClr val="404040"/>
                </a:solidFill>
              </a:rPr>
              <a:t>Πώς αντιμετωπίζει την ένταξη</a:t>
            </a:r>
            <a:endParaRPr/>
          </a:p>
          <a:p>
            <a:pPr indent="0" lvl="1" marL="0" marR="0" rtl="0" algn="l">
              <a:lnSpc>
                <a:spcPct val="100000"/>
              </a:lnSpc>
              <a:spcBef>
                <a:spcPts val="0"/>
              </a:spcBef>
              <a:spcAft>
                <a:spcPts val="0"/>
              </a:spcAft>
              <a:buClr>
                <a:schemeClr val="dk1"/>
              </a:buClr>
              <a:buSzPts val="1100"/>
              <a:buFont typeface="Arial"/>
              <a:buNone/>
            </a:pPr>
            <a:r>
              <a:rPr i="0" lang="en-US">
                <a:solidFill>
                  <a:srgbClr val="404040"/>
                </a:solidFill>
              </a:rPr>
              <a:t>Οι παραδοσιακές αξιολογήσεις (π.χ. ασκήσεις ταχύτητας κωδικοποίησης) ευνοούν τους μαθητές που εργάζονται γρήγορα, μειονεκτώντας συχνά σε εκείνους που σκέφτονται βαθιά ή συνεργάζονται.  Οι ρουμπρίκες, ωστόσο, </a:t>
            </a:r>
            <a:r>
              <a:rPr b="1" i="0" lang="en-US">
                <a:solidFill>
                  <a:srgbClr val="404040"/>
                </a:solidFill>
              </a:rPr>
              <a:t>επιβραβεύουν (1) τη διαδικασία, (2) την ομαδική εργασία, (3) την επανάληψη</a:t>
            </a:r>
            <a:r>
              <a:rPr i="0" lang="en-US">
                <a:solidFill>
                  <a:srgbClr val="404040"/>
                </a:solidFill>
              </a:rPr>
              <a:t>.</a:t>
            </a:r>
            <a:endParaRPr/>
          </a:p>
          <a:p>
            <a:pPr indent="0" lvl="1" marL="0" marR="0" rtl="0" algn="l">
              <a:lnSpc>
                <a:spcPct val="100000"/>
              </a:lnSpc>
              <a:spcBef>
                <a:spcPts val="0"/>
              </a:spcBef>
              <a:spcAft>
                <a:spcPts val="0"/>
              </a:spcAft>
              <a:buClr>
                <a:schemeClr val="dk1"/>
              </a:buClr>
              <a:buSzPts val="1100"/>
              <a:buFont typeface="Arial"/>
              <a:buNone/>
            </a:pPr>
            <a:r>
              <a:rPr i="0" lang="en-US">
                <a:solidFill>
                  <a:srgbClr val="404040"/>
                </a:solidFill>
              </a:rPr>
              <a:t>Τα έμφυλα στερεότυπα (π.χ., "τα αγόρια είναι εκ φύσεως καλύτερα στην ΚΣ") ευδοκιμούν σε αξιολογήσεις με υψηλή πίεση και ατομικές αξιολογήσεις. Έτσι, η </a:t>
            </a:r>
            <a:r>
              <a:rPr b="1" i="0" lang="en-US">
                <a:solidFill>
                  <a:srgbClr val="404040"/>
                </a:solidFill>
              </a:rPr>
              <a:t>έμφαση στη συνεργασία δείχνει την ικανότητα ως μαθημένη δεξιότητα </a:t>
            </a:r>
            <a:r>
              <a:rPr i="0" lang="en-US">
                <a:solidFill>
                  <a:srgbClr val="404040"/>
                </a:solidFill>
              </a:rPr>
              <a:t>και όχι ως έμφυτο ταλέντο. Μαθητές από μη παραδοσιακό υπόβαθρο μπορεί να υπερέχουν στο σχεδιασμό ή στη διαμόρφωση προβλημάτων αλλά να δυσκολεύονται με τη σύνταξη. Οι ρουμπρίκες μπορούν να σταθμίσουν τον σχεδιασμό με επίκεντρο τον χρήστη (π.χ. "εξήγησε πώς η εφαρμογή ανταποκρίνεται σε μια κοινοτική ανάγκη") τη δημιουργικότητα (π.χ. "χρησιμοποίησε αντισυμβατικές προσεγγίσεις για την επίλυση ενός προβλήματος").</a:t>
            </a:r>
            <a:endParaRPr i="0">
              <a:solidFill>
                <a:srgbClr val="404040"/>
              </a:solidFill>
            </a:endParaRPr>
          </a:p>
          <a:p>
            <a:pPr indent="-317500" lvl="0" marL="457200" rtl="0" algn="l">
              <a:lnSpc>
                <a:spcPct val="100000"/>
              </a:lnSpc>
              <a:spcBef>
                <a:spcPts val="2000"/>
              </a:spcBef>
              <a:spcAft>
                <a:spcPts val="0"/>
              </a:spcAft>
              <a:buClr>
                <a:srgbClr val="404040"/>
              </a:buClr>
              <a:buSzPts val="1400"/>
              <a:buChar char="-"/>
            </a:pPr>
            <a:r>
              <a:rPr b="1" i="0" lang="en-US">
                <a:solidFill>
                  <a:srgbClr val="404040"/>
                </a:solidFill>
              </a:rPr>
              <a:t>Μετρήσιμα αποτελέσματα</a:t>
            </a:r>
            <a:endParaRPr/>
          </a:p>
          <a:p>
            <a:pPr indent="-273050" lvl="1" marL="742950" rtl="0" algn="l">
              <a:lnSpc>
                <a:spcPct val="100000"/>
              </a:lnSpc>
              <a:spcBef>
                <a:spcPts val="1000"/>
              </a:spcBef>
              <a:spcAft>
                <a:spcPts val="0"/>
              </a:spcAft>
              <a:buSzPts val="1200"/>
              <a:buFont typeface="Arial"/>
              <a:buChar char="•"/>
            </a:pPr>
            <a:r>
              <a:rPr b="1" lang="en-US"/>
              <a:t>Παρακολούθηση των ποσοστών ολοκλήρωσης ανά φύλο: </a:t>
            </a:r>
            <a:r>
              <a:rPr lang="en-US"/>
              <a:t>παρακολούθηση του μέσου όρου των βαθμών πριν/μετά τις αλλαγές στις ρουμπρίκες, με ανάλυση ανά φύλο/άλλα χαρακτηριστικά ταυτότητας.</a:t>
            </a:r>
            <a:endParaRPr/>
          </a:p>
          <a:p>
            <a:pPr indent="-273050" lvl="1" marL="742950" rtl="0" algn="l">
              <a:lnSpc>
                <a:spcPct val="100000"/>
              </a:lnSpc>
              <a:spcBef>
                <a:spcPts val="0"/>
              </a:spcBef>
              <a:spcAft>
                <a:spcPts val="0"/>
              </a:spcAft>
              <a:buSzPts val="1200"/>
              <a:buFont typeface="Arial"/>
              <a:buChar char="•"/>
            </a:pPr>
            <a:r>
              <a:rPr b="1" lang="en-US"/>
              <a:t>Ισορροπία συμμετοχής</a:t>
            </a:r>
            <a:r>
              <a:rPr lang="en-US"/>
              <a:t>: υπολογίστε τις συνεισφορές των περιθωριοποιημένων μαθητών σε ομαδικά έργα VS ατομικές εργασίες.</a:t>
            </a:r>
            <a:endParaRPr/>
          </a:p>
          <a:p>
            <a:pPr indent="-273050" lvl="1" marL="742950" rtl="0" algn="l">
              <a:lnSpc>
                <a:spcPct val="100000"/>
              </a:lnSpc>
              <a:spcBef>
                <a:spcPts val="0"/>
              </a:spcBef>
              <a:spcAft>
                <a:spcPts val="0"/>
              </a:spcAft>
              <a:buSzPts val="1200"/>
              <a:buFont typeface="Arial"/>
              <a:buChar char="•"/>
            </a:pPr>
            <a:r>
              <a:rPr b="1" lang="en-US"/>
              <a:t>Έρευνα εμπιστοσύνης: </a:t>
            </a:r>
            <a:r>
              <a:rPr lang="en-US"/>
              <a:t>ερώτηση προς τους φοιτητές σχετικά με τα κριτήρια αξιολόγησης, για να διαπιστωθεί αν τα κριτήρια αξιολόγησης καθιστούν τα δυνατά σημεία αξιολογημένα. </a:t>
            </a:r>
            <a:endParaRPr/>
          </a:p>
          <a:p>
            <a:pPr indent="0" lvl="0" marL="0" rtl="0" algn="l">
              <a:lnSpc>
                <a:spcPct val="100000"/>
              </a:lnSpc>
              <a:spcBef>
                <a:spcPts val="0"/>
              </a:spcBef>
              <a:spcAft>
                <a:spcPts val="0"/>
              </a:spcAft>
              <a:buSzPts val="1400"/>
              <a:buNone/>
            </a:pPr>
            <a:r>
              <a:t/>
            </a:r>
            <a:endParaRPr/>
          </a:p>
          <a:p>
            <a:pPr indent="-317500" lvl="0" marL="457200" rtl="0" algn="l">
              <a:lnSpc>
                <a:spcPct val="100000"/>
              </a:lnSpc>
              <a:spcBef>
                <a:spcPts val="2000"/>
              </a:spcBef>
              <a:spcAft>
                <a:spcPts val="0"/>
              </a:spcAft>
              <a:buClr>
                <a:srgbClr val="404040"/>
              </a:buClr>
              <a:buSzPts val="1400"/>
              <a:buChar char="-"/>
            </a:pPr>
            <a:r>
              <a:rPr b="1" i="0" lang="en-US">
                <a:solidFill>
                  <a:srgbClr val="404040"/>
                </a:solidFill>
              </a:rPr>
              <a:t>Συμβουλή εφαρμογής</a:t>
            </a:r>
            <a:endParaRPr/>
          </a:p>
          <a:p>
            <a:pPr indent="-177800" lvl="1" marL="628650" marR="0" rtl="0" algn="l">
              <a:lnSpc>
                <a:spcPct val="100000"/>
              </a:lnSpc>
              <a:spcBef>
                <a:spcPts val="1000"/>
              </a:spcBef>
              <a:spcAft>
                <a:spcPts val="0"/>
              </a:spcAft>
              <a:buClr>
                <a:srgbClr val="000000"/>
              </a:buClr>
              <a:buSzPts val="1200"/>
              <a:buFont typeface="Calibri"/>
              <a:buChar char="•"/>
            </a:pPr>
            <a:r>
              <a:rPr i="1" lang="en-US"/>
              <a:t>Συν-δημιουργήστε ρουμπρίκες με τους μαθητές: </a:t>
            </a:r>
            <a:r>
              <a:rPr i="0" lang="en-US"/>
              <a:t>βάλτε τους μαθητές να είναι ενεργοί στον καθορισμό των δεξιοτήτων που πρέπει να αξιολογηθούν για το έργο.</a:t>
            </a:r>
            <a:endParaRPr/>
          </a:p>
          <a:p>
            <a:pPr indent="-177800" lvl="1" marL="628650" marR="0" rtl="0" algn="l">
              <a:lnSpc>
                <a:spcPct val="100000"/>
              </a:lnSpc>
              <a:spcBef>
                <a:spcPts val="0"/>
              </a:spcBef>
              <a:spcAft>
                <a:spcPts val="0"/>
              </a:spcAft>
              <a:buClr>
                <a:srgbClr val="000000"/>
              </a:buClr>
              <a:buSzPts val="1200"/>
              <a:buFont typeface="Calibri"/>
              <a:buChar char="•"/>
            </a:pPr>
            <a:r>
              <a:rPr i="1" lang="en-US"/>
              <a:t>Χρησιμοποιήστε τη βαθμολόγηση της δεξιοτεχνίας: </a:t>
            </a:r>
            <a:r>
              <a:rPr i="0" lang="en-US"/>
              <a:t>επιτρέψτε τις αναθεωρήσεις και την επανυποβολή</a:t>
            </a:r>
            <a:r>
              <a:rPr i="0" lang="en-US" u="none" cap="none" strike="noStrike">
                <a:solidFill>
                  <a:srgbClr val="000000"/>
                </a:solidFill>
              </a:rPr>
              <a:t>, ώστε οι μαθητές να βελτιώνονται επαναληπτικά.</a:t>
            </a:r>
            <a:endParaRPr/>
          </a:p>
          <a:p>
            <a:pPr indent="-177800" lvl="1" marL="628650" marR="0" rtl="0" algn="l">
              <a:lnSpc>
                <a:spcPct val="100000"/>
              </a:lnSpc>
              <a:spcBef>
                <a:spcPts val="0"/>
              </a:spcBef>
              <a:spcAft>
                <a:spcPts val="0"/>
              </a:spcAft>
              <a:buClr>
                <a:srgbClr val="000000"/>
              </a:buClr>
              <a:buSzPts val="1200"/>
              <a:buFont typeface="Calibri"/>
              <a:buChar char="•"/>
            </a:pPr>
            <a:r>
              <a:rPr i="1" lang="en-US" u="none" cap="none" strike="noStrike">
                <a:solidFill>
                  <a:srgbClr val="000000"/>
                </a:solidFill>
              </a:rPr>
              <a:t>Αποφύγετε τα χρονομετρημένα τεστ: αντικαταστήστε τα χρονομετρημένα τεστ με </a:t>
            </a:r>
            <a:r>
              <a:rPr i="0" lang="en-US" u="none" cap="none" strike="noStrike">
                <a:solidFill>
                  <a:srgbClr val="000000"/>
                </a:solidFill>
              </a:rPr>
              <a:t>προκλήσεις </a:t>
            </a:r>
            <a:r>
              <a:rPr i="1" lang="en-US" u="none" cap="none" strike="noStrike">
                <a:solidFill>
                  <a:srgbClr val="000000"/>
                </a:solidFill>
              </a:rPr>
              <a:t>για το σπίτι (</a:t>
            </a:r>
            <a:r>
              <a:rPr i="1" lang="en-US" u="sng" cap="none" strike="noStrike">
                <a:solidFill>
                  <a:srgbClr val="000000"/>
                </a:solidFill>
              </a:rPr>
              <a:t>αν και μόνο αν </a:t>
            </a:r>
            <a:r>
              <a:rPr i="0" lang="en-US" u="none" cap="none" strike="noStrike">
                <a:solidFill>
                  <a:srgbClr val="000000"/>
                </a:solidFill>
              </a:rPr>
              <a:t>όλοι έχουν πρόσβαση σε συσκευή στο σπίτι) ή με ορόσημα που έχουν σχεδιαστεί με τη βοήθεια σκαλωσιάς.</a:t>
            </a:r>
            <a:endParaRPr i="0" u="none" cap="none" strike="noStrike">
              <a:solidFill>
                <a:srgbClr val="000000"/>
              </a:solidFill>
            </a:endParaRPr>
          </a:p>
          <a:p>
            <a:pPr indent="0" lvl="0" marL="914400" marR="0" rtl="0" algn="l">
              <a:lnSpc>
                <a:spcPct val="100000"/>
              </a:lnSpc>
              <a:spcBef>
                <a:spcPts val="0"/>
              </a:spcBef>
              <a:spcAft>
                <a:spcPts val="0"/>
              </a:spcAft>
              <a:buSzPts val="1400"/>
              <a:buNone/>
            </a:pPr>
            <a:r>
              <a:t/>
            </a:r>
            <a:endParaRPr>
              <a:solidFill>
                <a:srgbClr val="000000"/>
              </a:solidFill>
            </a:endParaRPr>
          </a:p>
          <a:p>
            <a:pPr indent="-317500" lvl="0" marL="457200" rtl="0" algn="l">
              <a:lnSpc>
                <a:spcPct val="100000"/>
              </a:lnSpc>
              <a:spcBef>
                <a:spcPts val="2000"/>
              </a:spcBef>
              <a:spcAft>
                <a:spcPts val="0"/>
              </a:spcAft>
              <a:buClr>
                <a:srgbClr val="404040"/>
              </a:buClr>
              <a:buSzPts val="1400"/>
              <a:buChar char="-"/>
            </a:pPr>
            <a:r>
              <a:rPr b="1" i="0" lang="en-US">
                <a:solidFill>
                  <a:srgbClr val="404040"/>
                </a:solidFill>
              </a:rPr>
              <a:t>Στρατηγική </a:t>
            </a:r>
            <a:endParaRPr/>
          </a:p>
          <a:p>
            <a:pPr indent="0" lvl="1" marL="457200" rtl="0" algn="l">
              <a:lnSpc>
                <a:spcPct val="100000"/>
              </a:lnSpc>
              <a:spcBef>
                <a:spcPts val="2000"/>
              </a:spcBef>
              <a:spcAft>
                <a:spcPts val="0"/>
              </a:spcAft>
              <a:buClr>
                <a:schemeClr val="dk1"/>
              </a:buClr>
              <a:buSzPts val="1100"/>
              <a:buFont typeface="Arial"/>
              <a:buNone/>
            </a:pPr>
            <a:r>
              <a:rPr i="0" lang="en-US">
                <a:solidFill>
                  <a:srgbClr val="404040"/>
                </a:solidFill>
              </a:rPr>
              <a:t>Παιχνιδοποίηση με ποικιλομορφία ρόλων - ενσωμάτωση στοιχείων που μοιάζουν με παιχνίδι (π.χ. πόντοι, κονκάρδες, αποστολές) με ποικίλες, μη στερεοτυπικές επιλογές ρόλων για την εμπλοκή των μαθητών σε δραστηριότητες κωδικοποίησης. </a:t>
            </a:r>
            <a:endParaRPr i="0">
              <a:solidFill>
                <a:srgbClr val="404040"/>
              </a:solidFill>
            </a:endParaRPr>
          </a:p>
          <a:p>
            <a:pPr indent="-317500" lvl="0" marL="457200" rtl="0" algn="l">
              <a:lnSpc>
                <a:spcPct val="100000"/>
              </a:lnSpc>
              <a:spcBef>
                <a:spcPts val="2000"/>
              </a:spcBef>
              <a:spcAft>
                <a:spcPts val="0"/>
              </a:spcAft>
              <a:buClr>
                <a:srgbClr val="404040"/>
              </a:buClr>
              <a:buSzPts val="1400"/>
              <a:buChar char="-"/>
            </a:pPr>
            <a:r>
              <a:rPr b="1" i="0" lang="en-US">
                <a:solidFill>
                  <a:srgbClr val="404040"/>
                </a:solidFill>
              </a:rPr>
              <a:t>Πώς αντιμετωπίζει την ένταξη</a:t>
            </a:r>
            <a:endParaRPr/>
          </a:p>
          <a:p>
            <a:pPr indent="0" lvl="1" marL="0" marR="0" rtl="0" algn="l">
              <a:lnSpc>
                <a:spcPct val="100000"/>
              </a:lnSpc>
              <a:spcBef>
                <a:spcPts val="0"/>
              </a:spcBef>
              <a:spcAft>
                <a:spcPts val="0"/>
              </a:spcAft>
              <a:buClr>
                <a:schemeClr val="dk1"/>
              </a:buClr>
              <a:buSzPts val="1100"/>
              <a:buFont typeface="Arial"/>
              <a:buNone/>
            </a:pPr>
            <a:r>
              <a:rPr i="0" lang="en-US">
                <a:solidFill>
                  <a:srgbClr val="404040"/>
                </a:solidFill>
              </a:rPr>
              <a:t>Οι παραδοσιακοί τεχνολογικοί ρόλοι (π.χ. "Code Ninja") συχνά ευθυγραμμίζονται με ανδρικά στερεότυπα, αποξενώνοντας ορισμένους μαθητές. Ως εκ τούτου, είναι ζωτικής σημασίας </a:t>
            </a:r>
            <a:r>
              <a:rPr b="1" i="0" lang="en-US">
                <a:solidFill>
                  <a:srgbClr val="404040"/>
                </a:solidFill>
              </a:rPr>
              <a:t>η προσφυγή σε ουδέτερους ή περιεκτικούς τίτλους ρόλων</a:t>
            </a:r>
            <a:r>
              <a:rPr i="0" lang="en-US">
                <a:solidFill>
                  <a:srgbClr val="404040"/>
                </a:solidFill>
              </a:rPr>
              <a:t>, όπως "ντετέκτιβ δεδομένων", "εξερευνητής λογικής", "αρχιτέκτονας συστημάτων". Αποφύγετε την προσφυγή σε σημασιολογία που ανήκει στο λεξιλόγιο του πολέμου/της μάχης/της επίθεσης (π.χ. πολεμιστής, νίντζα κ.λπ.).</a:t>
            </a:r>
            <a:endParaRPr/>
          </a:p>
          <a:p>
            <a:pPr indent="0" lvl="1" marL="0" marR="0" rtl="0" algn="l">
              <a:lnSpc>
                <a:spcPct val="100000"/>
              </a:lnSpc>
              <a:spcBef>
                <a:spcPts val="0"/>
              </a:spcBef>
              <a:spcAft>
                <a:spcPts val="0"/>
              </a:spcAft>
              <a:buClr>
                <a:schemeClr val="dk1"/>
              </a:buClr>
              <a:buSzPts val="1100"/>
              <a:buFont typeface="Arial"/>
              <a:buNone/>
            </a:pPr>
            <a:r>
              <a:rPr lang="en-US"/>
              <a:t>Η παιχνιδοποίηση </a:t>
            </a:r>
            <a:r>
              <a:rPr i="0" lang="en-US">
                <a:solidFill>
                  <a:srgbClr val="404040"/>
                </a:solidFill>
              </a:rPr>
              <a:t>συχνά ανταμείβει την ταχύτητα ή τον ανταγωνισμό, ευνοώντας τις κυρίαρχες ομάδες. Τα ονόματα ρόλων μπορούν μάλλον να δώσουν έμφαση στην (1) συνεργασία, (2) δημιουργικότητα, (3) διαμόρφωση προβλημάτων. </a:t>
            </a:r>
            <a:endParaRPr/>
          </a:p>
          <a:p>
            <a:pPr indent="0" lvl="1" marL="0" marR="0" rtl="0" algn="l">
              <a:lnSpc>
                <a:spcPct val="100000"/>
              </a:lnSpc>
              <a:spcBef>
                <a:spcPts val="0"/>
              </a:spcBef>
              <a:spcAft>
                <a:spcPts val="0"/>
              </a:spcAft>
              <a:buClr>
                <a:schemeClr val="dk1"/>
              </a:buClr>
              <a:buSzPts val="1100"/>
              <a:buFont typeface="Arial"/>
              <a:buNone/>
            </a:pPr>
            <a:r>
              <a:rPr i="0" lang="en-US">
                <a:solidFill>
                  <a:srgbClr val="404040"/>
                </a:solidFill>
              </a:rPr>
              <a:t>Οι περιθωριοποιημένοι μαθητές μπορεί να αποφεύγουν ρόλους που φέρουν τίτλους "υψηλής πίεσης". Ως εκ τούτου, </a:t>
            </a:r>
            <a:r>
              <a:rPr b="1" i="0" lang="en-US">
                <a:solidFill>
                  <a:srgbClr val="404040"/>
                </a:solidFill>
              </a:rPr>
              <a:t>προβλέψτε για τους ρόλους με ονόματα που τους κάνουν να αισθάνονται ότι το διακύβευμα είναι χαμηλό</a:t>
            </a:r>
            <a:r>
              <a:rPr i="0" lang="en-US">
                <a:solidFill>
                  <a:srgbClr val="404040"/>
                </a:solidFill>
              </a:rPr>
              <a:t>, έτσι ώστε σταδιακά να αποκτήσουν αυτοπεποίθηση.  </a:t>
            </a:r>
            <a:endParaRPr b="1" i="0">
              <a:solidFill>
                <a:srgbClr val="404040"/>
              </a:solidFill>
            </a:endParaRPr>
          </a:p>
          <a:p>
            <a:pPr indent="-317500" lvl="0" marL="457200" rtl="0" algn="l">
              <a:lnSpc>
                <a:spcPct val="100000"/>
              </a:lnSpc>
              <a:spcBef>
                <a:spcPts val="2000"/>
              </a:spcBef>
              <a:spcAft>
                <a:spcPts val="0"/>
              </a:spcAft>
              <a:buClr>
                <a:srgbClr val="404040"/>
              </a:buClr>
              <a:buSzPts val="1400"/>
              <a:buChar char="-"/>
            </a:pPr>
            <a:r>
              <a:rPr b="1" lang="en-US">
                <a:solidFill>
                  <a:srgbClr val="404040"/>
                </a:solidFill>
              </a:rPr>
              <a:t>Μετρήσιμα </a:t>
            </a:r>
            <a:r>
              <a:rPr b="1" i="0" lang="en-US">
                <a:solidFill>
                  <a:srgbClr val="404040"/>
                </a:solidFill>
              </a:rPr>
              <a:t>αποτελέσματα</a:t>
            </a:r>
            <a:endParaRPr/>
          </a:p>
          <a:p>
            <a:pPr indent="-273050" lvl="1" marL="742950" rtl="0" algn="l">
              <a:lnSpc>
                <a:spcPct val="100000"/>
              </a:lnSpc>
              <a:spcBef>
                <a:spcPts val="0"/>
              </a:spcBef>
              <a:spcAft>
                <a:spcPts val="0"/>
              </a:spcAft>
              <a:buSzPts val="1200"/>
              <a:buFont typeface="Arial"/>
              <a:buChar char="•"/>
            </a:pPr>
            <a:r>
              <a:rPr b="1" lang="en-US"/>
              <a:t>Παρακολούθηση της επιλογής ρόλων ανά φύλο: </a:t>
            </a:r>
            <a:r>
              <a:rPr lang="en-US"/>
              <a:t>καταγράψτε τους ρόλους που επιλέγουν οι μαθητές, με ανάλυση ανά φύλο/άλλα χαρακτηριστικά ταυτότητας.</a:t>
            </a:r>
            <a:endParaRPr i="0" u="none" cap="none" strike="noStrike">
              <a:solidFill>
                <a:srgbClr val="000000"/>
              </a:solidFill>
            </a:endParaRPr>
          </a:p>
          <a:p>
            <a:pPr indent="-273050" lvl="1" marL="742950" rtl="0" algn="l">
              <a:lnSpc>
                <a:spcPct val="100000"/>
              </a:lnSpc>
              <a:spcBef>
                <a:spcPts val="0"/>
              </a:spcBef>
              <a:spcAft>
                <a:spcPts val="0"/>
              </a:spcAft>
              <a:buSzPts val="1200"/>
              <a:buFont typeface="Arial"/>
              <a:buChar char="•"/>
            </a:pPr>
            <a:r>
              <a:rPr b="1" i="0" lang="en-US" u="none" cap="none" strike="noStrike">
                <a:solidFill>
                  <a:srgbClr val="000000"/>
                </a:solidFill>
              </a:rPr>
              <a:t>Διάρκεια εμπλοκής: </a:t>
            </a:r>
            <a:r>
              <a:rPr i="0" lang="en-US" u="none" cap="none" strike="noStrike">
                <a:solidFill>
                  <a:srgbClr val="000000"/>
                </a:solidFill>
              </a:rPr>
              <a:t>σύγκριση του χρόνου ενασχόλησης περιθωριοποιημένων μαθητών με διαφορετικούς ρόλους σε σχέση με την παραδοσιακή παιχνιδοποίηση. </a:t>
            </a:r>
            <a:endParaRPr/>
          </a:p>
          <a:p>
            <a:pPr indent="-273050" lvl="1" marL="742950" rtl="0" algn="l">
              <a:lnSpc>
                <a:spcPct val="100000"/>
              </a:lnSpc>
              <a:spcBef>
                <a:spcPts val="0"/>
              </a:spcBef>
              <a:spcAft>
                <a:spcPts val="0"/>
              </a:spcAft>
              <a:buSzPts val="1200"/>
              <a:buFont typeface="Arial"/>
              <a:buChar char="•"/>
            </a:pPr>
            <a:r>
              <a:rPr b="1" i="0" lang="en-US" u="none" cap="none" strike="noStrike">
                <a:solidFill>
                  <a:srgbClr val="000000"/>
                </a:solidFill>
              </a:rPr>
              <a:t>Αυτοαναφερόμενη άνεση: </a:t>
            </a:r>
            <a:r>
              <a:rPr i="0" lang="en-US" u="none" cap="none" strike="noStrike">
                <a:solidFill>
                  <a:srgbClr val="000000"/>
                </a:solidFill>
              </a:rPr>
              <a:t>έρευνα για το επίπεδο ένταξης που βίωσαν οι μαθητές κατά τη διάρκεια της δραστηριότητας.</a:t>
            </a:r>
            <a:endParaRPr i="0" u="none" cap="none" strike="noStrike">
              <a:solidFill>
                <a:srgbClr val="000000"/>
              </a:solidFill>
            </a:endParaRPr>
          </a:p>
          <a:p>
            <a:pPr indent="0" lvl="0" marL="914400" rtl="0" algn="l">
              <a:lnSpc>
                <a:spcPct val="100000"/>
              </a:lnSpc>
              <a:spcBef>
                <a:spcPts val="0"/>
              </a:spcBef>
              <a:spcAft>
                <a:spcPts val="0"/>
              </a:spcAft>
              <a:buSzPts val="1400"/>
              <a:buNone/>
            </a:pPr>
            <a:r>
              <a:t/>
            </a:r>
            <a:endParaRPr>
              <a:solidFill>
                <a:srgbClr val="000000"/>
              </a:solidFill>
            </a:endParaRPr>
          </a:p>
          <a:p>
            <a:pPr indent="-317500" lvl="0" marL="457200" rtl="0" algn="l">
              <a:lnSpc>
                <a:spcPct val="100000"/>
              </a:lnSpc>
              <a:spcBef>
                <a:spcPts val="2000"/>
              </a:spcBef>
              <a:spcAft>
                <a:spcPts val="0"/>
              </a:spcAft>
              <a:buClr>
                <a:srgbClr val="404040"/>
              </a:buClr>
              <a:buSzPts val="1400"/>
              <a:buChar char="-"/>
            </a:pPr>
            <a:r>
              <a:rPr b="1" i="0" lang="en-US">
                <a:solidFill>
                  <a:srgbClr val="404040"/>
                </a:solidFill>
              </a:rPr>
              <a:t>Συμβουλή εφαρμογής</a:t>
            </a:r>
            <a:endParaRPr/>
          </a:p>
          <a:p>
            <a:pPr indent="-177800" lvl="1" marL="628650" rtl="0" algn="l">
              <a:lnSpc>
                <a:spcPct val="100000"/>
              </a:lnSpc>
              <a:spcBef>
                <a:spcPts val="0"/>
              </a:spcBef>
              <a:spcAft>
                <a:spcPts val="0"/>
              </a:spcAft>
              <a:buClr>
                <a:schemeClr val="dk1"/>
              </a:buClr>
              <a:buSzPts val="1200"/>
              <a:buFont typeface="Calibri"/>
              <a:buChar char="•"/>
            </a:pPr>
            <a:r>
              <a:rPr i="1" lang="en-US">
                <a:solidFill>
                  <a:srgbClr val="404040"/>
                </a:solidFill>
              </a:rPr>
              <a:t>Γλώσσα ρόλων ελέγχου: αντικατάσταση στερεοτυπικών όρων. Αποφύγετε τους έμφυλους όρους.  </a:t>
            </a:r>
            <a:endParaRPr/>
          </a:p>
          <a:p>
            <a:pPr indent="-158750" lvl="1" marL="628650" marR="0" rtl="0" algn="l">
              <a:lnSpc>
                <a:spcPct val="100000"/>
              </a:lnSpc>
              <a:spcBef>
                <a:spcPts val="0"/>
              </a:spcBef>
              <a:spcAft>
                <a:spcPts val="0"/>
              </a:spcAft>
              <a:buClr>
                <a:srgbClr val="000000"/>
              </a:buClr>
              <a:buSzPts val="1200"/>
              <a:buFont typeface="Calibri"/>
              <a:buChar char="•"/>
            </a:pPr>
            <a:r>
              <a:rPr i="1" lang="en-US" u="none" cap="none" strike="noStrike">
                <a:solidFill>
                  <a:srgbClr val="000000"/>
                </a:solidFill>
              </a:rPr>
              <a:t>Εναλλαγή ρόλων: </a:t>
            </a:r>
            <a:r>
              <a:rPr i="0" lang="en-US">
                <a:solidFill>
                  <a:srgbClr val="404040"/>
                </a:solidFill>
              </a:rPr>
              <a:t>Αποτρέψτε την τυποποίηση χρησιμοποιώντας τυχαία ανάθεση ή επιλογή του μαθητή.</a:t>
            </a:r>
            <a:endParaRPr/>
          </a:p>
          <a:p>
            <a:pPr indent="-158750" lvl="1" marL="628650" marR="0" rtl="0" algn="l">
              <a:lnSpc>
                <a:spcPct val="100000"/>
              </a:lnSpc>
              <a:spcBef>
                <a:spcPts val="0"/>
              </a:spcBef>
              <a:spcAft>
                <a:spcPts val="0"/>
              </a:spcAft>
              <a:buClr>
                <a:srgbClr val="000000"/>
              </a:buClr>
              <a:buSzPts val="1200"/>
              <a:buFont typeface="Calibri"/>
              <a:buChar char="•"/>
            </a:pPr>
            <a:r>
              <a:rPr i="1" lang="en-US" u="none" cap="none" strike="noStrike">
                <a:solidFill>
                  <a:srgbClr val="000000"/>
                </a:solidFill>
              </a:rPr>
              <a:t>Επισημάνετε τις συνδέσεις με τον πραγματικό κόσμο, δείχνοντας πώς οι ρόλοι αντικατοπτρίζουν τις θέσεις εργασίας στον τομέα της τεχνολογίας.</a:t>
            </a:r>
            <a:endParaRPr b="1" i="0"/>
          </a:p>
          <a:p>
            <a:pPr indent="0" lvl="0" marL="0" rtl="0" algn="l">
              <a:lnSpc>
                <a:spcPct val="100000"/>
              </a:lnSpc>
              <a:spcBef>
                <a:spcPts val="2000"/>
              </a:spcBef>
              <a:spcAft>
                <a:spcPts val="1000"/>
              </a:spcAft>
              <a:buClr>
                <a:schemeClr val="dk1"/>
              </a:buClr>
              <a:buSzPts val="1100"/>
              <a:buFont typeface="Arial"/>
              <a:buNone/>
            </a:pPr>
            <a:r>
              <a:t/>
            </a:r>
            <a:endParaRPr/>
          </a:p>
        </p:txBody>
      </p:sp>
      <p:sp>
        <p:nvSpPr>
          <p:cNvPr id="183" name="Google Shape;183;p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0" name="Shape 190"/>
        <p:cNvGrpSpPr/>
        <p:nvPr/>
      </p:nvGrpSpPr>
      <p:grpSpPr>
        <a:xfrm>
          <a:off x="0" y="0"/>
          <a:ext cx="0" cy="0"/>
          <a:chOff x="0" y="0"/>
          <a:chExt cx="0" cy="0"/>
        </a:xfrm>
      </p:grpSpPr>
      <p:sp>
        <p:nvSpPr>
          <p:cNvPr id="191" name="Google Shape;191;g329f623bc3f_0_37: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88900" rtl="0" algn="l">
              <a:lnSpc>
                <a:spcPct val="100000"/>
              </a:lnSpc>
              <a:spcBef>
                <a:spcPts val="0"/>
              </a:spcBef>
              <a:spcAft>
                <a:spcPts val="0"/>
              </a:spcAft>
              <a:buClr>
                <a:srgbClr val="404040"/>
              </a:buClr>
              <a:buSzPts val="2200"/>
              <a:buFont typeface="Calibri"/>
              <a:buNone/>
            </a:pPr>
            <a:r>
              <a:rPr i="1" lang="en-US">
                <a:solidFill>
                  <a:srgbClr val="404040"/>
                </a:solidFill>
              </a:rPr>
              <a:t>Αυτή η διαφάνεια είναι αφιερωμένη στη Δραστηριότητα #2.</a:t>
            </a:r>
            <a:endParaRPr/>
          </a:p>
          <a:p>
            <a:pPr indent="0" lvl="0" marL="88900" rtl="0" algn="l">
              <a:lnSpc>
                <a:spcPct val="100000"/>
              </a:lnSpc>
              <a:spcBef>
                <a:spcPts val="0"/>
              </a:spcBef>
              <a:spcAft>
                <a:spcPts val="0"/>
              </a:spcAft>
              <a:buClr>
                <a:srgbClr val="404040"/>
              </a:buClr>
              <a:buSzPts val="2200"/>
              <a:buFont typeface="Calibri"/>
              <a:buNone/>
            </a:pPr>
            <a:r>
              <a:t/>
            </a:r>
            <a:endParaRPr>
              <a:solidFill>
                <a:srgbClr val="404040"/>
              </a:solidFill>
            </a:endParaRPr>
          </a:p>
          <a:p>
            <a:pPr indent="-317500" lvl="0" marL="457200" rtl="0" algn="l">
              <a:lnSpc>
                <a:spcPct val="100000"/>
              </a:lnSpc>
              <a:spcBef>
                <a:spcPts val="0"/>
              </a:spcBef>
              <a:spcAft>
                <a:spcPts val="0"/>
              </a:spcAft>
              <a:buClr>
                <a:srgbClr val="404040"/>
              </a:buClr>
              <a:buSzPts val="1400"/>
              <a:buChar char="●"/>
            </a:pPr>
            <a:r>
              <a:rPr b="1" lang="en-US">
                <a:solidFill>
                  <a:srgbClr val="404040"/>
                </a:solidFill>
              </a:rPr>
              <a:t>Δημιουργήστε μικρές ομάδες των 3-4 ατόμων  </a:t>
            </a:r>
            <a:endParaRPr b="1">
              <a:solidFill>
                <a:srgbClr val="404040"/>
              </a:solidFill>
            </a:endParaRPr>
          </a:p>
          <a:p>
            <a:pPr indent="-317500" lvl="0" marL="457200" rtl="0" algn="l">
              <a:lnSpc>
                <a:spcPct val="100000"/>
              </a:lnSpc>
              <a:spcBef>
                <a:spcPts val="0"/>
              </a:spcBef>
              <a:spcAft>
                <a:spcPts val="0"/>
              </a:spcAft>
              <a:buClr>
                <a:srgbClr val="404040"/>
              </a:buClr>
              <a:buSzPts val="1400"/>
              <a:buChar char="●"/>
            </a:pPr>
            <a:r>
              <a:rPr b="1" lang="en-US">
                <a:solidFill>
                  <a:srgbClr val="404040"/>
                </a:solidFill>
              </a:rPr>
              <a:t>Κάθε διδάσκων μοιράζεται ένα από τα ερωτήματα πρόκλησης από την Ενότητα 1, τα οποία επεξεργάζεται στη Δραστηριότητα #2.</a:t>
            </a:r>
            <a:endParaRPr/>
          </a:p>
          <a:p>
            <a:pPr indent="-317500" lvl="0" marL="457200" rtl="0" algn="l">
              <a:lnSpc>
                <a:spcPct val="100000"/>
              </a:lnSpc>
              <a:spcBef>
                <a:spcPts val="0"/>
              </a:spcBef>
              <a:spcAft>
                <a:spcPts val="0"/>
              </a:spcAft>
              <a:buClr>
                <a:srgbClr val="404040"/>
              </a:buClr>
              <a:buSzPts val="1400"/>
              <a:buChar char="●"/>
            </a:pPr>
            <a:r>
              <a:rPr b="1" lang="en-US">
                <a:solidFill>
                  <a:srgbClr val="404040"/>
                </a:solidFill>
              </a:rPr>
              <a:t>Μαζί οι εκπαιδευτικοί κάνουν καταιγισμό ιδεών για 2-3 πιθανές στρατηγικές παρέμβασης για κάθε ερώτησή τους.</a:t>
            </a:r>
            <a:endParaRPr/>
          </a:p>
          <a:p>
            <a:pPr indent="0" lvl="0" marL="0" rtl="0" algn="l">
              <a:lnSpc>
                <a:spcPct val="100000"/>
              </a:lnSpc>
              <a:spcBef>
                <a:spcPts val="0"/>
              </a:spcBef>
              <a:spcAft>
                <a:spcPts val="0"/>
              </a:spcAft>
              <a:buClr>
                <a:srgbClr val="404040"/>
              </a:buClr>
              <a:buSzPts val="2200"/>
              <a:buNone/>
            </a:pPr>
            <a:r>
              <a:rPr lang="en-US">
                <a:solidFill>
                  <a:srgbClr val="404040"/>
                </a:solidFill>
              </a:rPr>
              <a:t> Οι εκπαιδευτικοί καταφεύγουν στον κατάλογο για να σκεφτούν και να αξιολογήσουν κάθε παρέμβαση:</a:t>
            </a:r>
            <a:endParaRPr/>
          </a:p>
          <a:p>
            <a:pPr indent="-330200" lvl="8" marL="342900" rtl="0" algn="l">
              <a:lnSpc>
                <a:spcPct val="100000"/>
              </a:lnSpc>
              <a:spcBef>
                <a:spcPts val="0"/>
              </a:spcBef>
              <a:spcAft>
                <a:spcPts val="0"/>
              </a:spcAft>
              <a:buSzPts val="1200"/>
              <a:buFont typeface="Calibri"/>
              <a:buChar char="-"/>
            </a:pPr>
            <a:r>
              <a:rPr i="1" lang="en-US">
                <a:solidFill>
                  <a:schemeClr val="dk1"/>
                </a:solidFill>
              </a:rPr>
              <a:t>Είναι ευθυγραμμισμένο με τις αρχές της εκπαίδευσης στην πληροφορική;</a:t>
            </a:r>
            <a:endParaRPr i="1">
              <a:solidFill>
                <a:schemeClr val="dk1"/>
              </a:solidFill>
            </a:endParaRPr>
          </a:p>
          <a:p>
            <a:pPr indent="-330200" lvl="5" marL="342900" rtl="0" algn="l">
              <a:lnSpc>
                <a:spcPct val="100000"/>
              </a:lnSpc>
              <a:spcBef>
                <a:spcPts val="0"/>
              </a:spcBef>
              <a:spcAft>
                <a:spcPts val="0"/>
              </a:spcAft>
              <a:buSzPts val="1200"/>
              <a:buFont typeface="Calibri"/>
              <a:buChar char="-"/>
            </a:pPr>
            <a:r>
              <a:rPr i="1" lang="en-US">
                <a:solidFill>
                  <a:schemeClr val="dk1"/>
                </a:solidFill>
              </a:rPr>
              <a:t>Αντιμετωπίζει την ένταξη των φύλων;</a:t>
            </a:r>
            <a:endParaRPr i="1">
              <a:solidFill>
                <a:schemeClr val="dk1"/>
              </a:solidFill>
            </a:endParaRPr>
          </a:p>
          <a:p>
            <a:pPr indent="-330200" lvl="5" marL="342900" rtl="0" algn="l">
              <a:lnSpc>
                <a:spcPct val="100000"/>
              </a:lnSpc>
              <a:spcBef>
                <a:spcPts val="0"/>
              </a:spcBef>
              <a:spcAft>
                <a:spcPts val="0"/>
              </a:spcAft>
              <a:buSzPts val="1200"/>
              <a:buFont typeface="Calibri"/>
              <a:buChar char="-"/>
            </a:pPr>
            <a:r>
              <a:rPr i="1" lang="en-US">
                <a:solidFill>
                  <a:schemeClr val="dk1"/>
                </a:solidFill>
              </a:rPr>
              <a:t>Είναι πρακτικά εφαρμόσιμο;</a:t>
            </a:r>
            <a:endParaRPr i="1">
              <a:solidFill>
                <a:schemeClr val="dk1"/>
              </a:solidFill>
            </a:endParaRPr>
          </a:p>
          <a:p>
            <a:pPr indent="-330200" lvl="5" marL="342900" rtl="0" algn="l">
              <a:lnSpc>
                <a:spcPct val="100000"/>
              </a:lnSpc>
              <a:spcBef>
                <a:spcPts val="0"/>
              </a:spcBef>
              <a:spcAft>
                <a:spcPts val="0"/>
              </a:spcAft>
              <a:buSzPts val="1200"/>
              <a:buFont typeface="Calibri"/>
              <a:buChar char="-"/>
            </a:pPr>
            <a:r>
              <a:rPr i="1" lang="en-US">
                <a:solidFill>
                  <a:schemeClr val="dk1"/>
                </a:solidFill>
              </a:rPr>
              <a:t>Ποια μετρήσιμα αποτελέσματα θα μπορούσαμε να παρακολουθήσουμε;</a:t>
            </a:r>
            <a:endParaRPr i="1">
              <a:solidFill>
                <a:schemeClr val="dk1"/>
              </a:solidFill>
            </a:endParaRPr>
          </a:p>
          <a:p>
            <a:pPr indent="-228600" lvl="4" marL="457200" rtl="0" algn="l">
              <a:lnSpc>
                <a:spcPct val="100000"/>
              </a:lnSpc>
              <a:spcBef>
                <a:spcPts val="0"/>
              </a:spcBef>
              <a:spcAft>
                <a:spcPts val="0"/>
              </a:spcAft>
              <a:buClr>
                <a:srgbClr val="404040"/>
              </a:buClr>
              <a:buSzPts val="2200"/>
              <a:buFont typeface="Calibri"/>
              <a:buNone/>
            </a:pPr>
            <a:r>
              <a:t/>
            </a:r>
            <a:endParaRPr b="1">
              <a:solidFill>
                <a:srgbClr val="404040"/>
              </a:solidFill>
            </a:endParaRPr>
          </a:p>
          <a:p>
            <a:pPr indent="-304800" lvl="4" marL="457200" rtl="0" algn="l">
              <a:lnSpc>
                <a:spcPct val="100000"/>
              </a:lnSpc>
              <a:spcBef>
                <a:spcPts val="0"/>
              </a:spcBef>
              <a:spcAft>
                <a:spcPts val="0"/>
              </a:spcAft>
              <a:buClr>
                <a:srgbClr val="404040"/>
              </a:buClr>
              <a:buSzPts val="1200"/>
              <a:buFont typeface="Calibri"/>
              <a:buChar char="●"/>
            </a:pPr>
            <a:r>
              <a:rPr b="1" lang="en-US">
                <a:solidFill>
                  <a:schemeClr val="dk1"/>
                </a:solidFill>
              </a:rPr>
              <a:t>Κοινή χρήση από τις ομάδες: κάθε ομάδα παρουσιάζει στην ομάδα μία ιδέα παρέμβασης.</a:t>
            </a:r>
            <a:endParaRPr/>
          </a:p>
          <a:p>
            <a:pPr indent="-88900" lvl="0" marL="88900" rtl="0" algn="l">
              <a:lnSpc>
                <a:spcPct val="100000"/>
              </a:lnSpc>
              <a:spcBef>
                <a:spcPts val="0"/>
              </a:spcBef>
              <a:spcAft>
                <a:spcPts val="0"/>
              </a:spcAft>
              <a:buClr>
                <a:srgbClr val="404040"/>
              </a:buClr>
              <a:buSzPts val="2200"/>
              <a:buNone/>
            </a:pPr>
            <a:r>
              <a:t/>
            </a:r>
            <a:endParaRPr b="1">
              <a:solidFill>
                <a:srgbClr val="404040"/>
              </a:solidFill>
            </a:endParaRPr>
          </a:p>
          <a:p>
            <a:pPr indent="-88900" lvl="0" marL="88900" rtl="0" algn="l">
              <a:lnSpc>
                <a:spcPct val="100000"/>
              </a:lnSpc>
              <a:spcBef>
                <a:spcPts val="0"/>
              </a:spcBef>
              <a:spcAft>
                <a:spcPts val="0"/>
              </a:spcAft>
              <a:buClr>
                <a:srgbClr val="404040"/>
              </a:buClr>
              <a:buSzPts val="2200"/>
              <a:buNone/>
            </a:pPr>
            <a:r>
              <a:t/>
            </a:r>
            <a:endParaRPr b="1">
              <a:solidFill>
                <a:srgbClr val="404040"/>
              </a:solidFill>
            </a:endParaRPr>
          </a:p>
          <a:p>
            <a:pPr indent="0" lvl="0" marL="0" rtl="0" algn="l">
              <a:lnSpc>
                <a:spcPct val="100000"/>
              </a:lnSpc>
              <a:spcBef>
                <a:spcPts val="0"/>
              </a:spcBef>
              <a:spcAft>
                <a:spcPts val="1000"/>
              </a:spcAft>
              <a:buSzPts val="1100"/>
              <a:buNone/>
            </a:pPr>
            <a:r>
              <a:t/>
            </a:r>
            <a:endParaRPr>
              <a:solidFill>
                <a:srgbClr val="1D1D1B"/>
              </a:solidFill>
            </a:endParaRPr>
          </a:p>
        </p:txBody>
      </p:sp>
      <p:sp>
        <p:nvSpPr>
          <p:cNvPr id="192" name="Google Shape;192;g329f623bc3f_0_3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7" name="Shape 197"/>
        <p:cNvGrpSpPr/>
        <p:nvPr/>
      </p:nvGrpSpPr>
      <p:grpSpPr>
        <a:xfrm>
          <a:off x="0" y="0"/>
          <a:ext cx="0" cy="0"/>
          <a:chOff x="0" y="0"/>
          <a:chExt cx="0" cy="0"/>
        </a:xfrm>
      </p:grpSpPr>
      <p:sp>
        <p:nvSpPr>
          <p:cNvPr id="198" name="Google Shape;198;g329f623bc3f_0_7: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228600" rtl="0" algn="l">
              <a:lnSpc>
                <a:spcPct val="100000"/>
              </a:lnSpc>
              <a:spcBef>
                <a:spcPts val="0"/>
              </a:spcBef>
              <a:spcAft>
                <a:spcPts val="0"/>
              </a:spcAft>
              <a:buSzPts val="1400"/>
              <a:buFont typeface="Arial"/>
              <a:buNone/>
            </a:pPr>
            <a:r>
              <a:rPr i="1" lang="en-US" sz="1100">
                <a:solidFill>
                  <a:srgbClr val="1D1D1B"/>
                </a:solidFill>
              </a:rPr>
              <a:t>Αυτή η διαφάνεια σας δίνει τη δυνατότητα να παρουσιάσετε τα 3 πρώτα βήματα της διαδικασίας 5 βημάτων για τη δημιουργία ενός σχεδίου έρευνας δράσης.</a:t>
            </a:r>
            <a:endParaRPr sz="1100"/>
          </a:p>
          <a:p>
            <a:pPr indent="0" lvl="0" marL="228600" rtl="0" algn="l">
              <a:lnSpc>
                <a:spcPct val="100000"/>
              </a:lnSpc>
              <a:spcBef>
                <a:spcPts val="0"/>
              </a:spcBef>
              <a:spcAft>
                <a:spcPts val="0"/>
              </a:spcAft>
              <a:buSzPts val="1400"/>
              <a:buFont typeface="Arial"/>
              <a:buNone/>
            </a:pPr>
            <a:r>
              <a:t/>
            </a:r>
            <a:endParaRPr i="1" sz="1100">
              <a:solidFill>
                <a:srgbClr val="1D1D1B"/>
              </a:solidFill>
            </a:endParaRPr>
          </a:p>
          <a:p>
            <a:pPr indent="-152400" lvl="0" marL="400050" rtl="0" algn="l">
              <a:lnSpc>
                <a:spcPct val="100000"/>
              </a:lnSpc>
              <a:spcBef>
                <a:spcPts val="0"/>
              </a:spcBef>
              <a:spcAft>
                <a:spcPts val="0"/>
              </a:spcAft>
              <a:buSzPts val="1100"/>
              <a:buFont typeface="Calibri"/>
              <a:buChar char="•"/>
            </a:pPr>
            <a:r>
              <a:rPr b="1" lang="en-US" sz="1100">
                <a:solidFill>
                  <a:srgbClr val="1D1D1B"/>
                </a:solidFill>
              </a:rPr>
              <a:t>Ερευνητικό ερώτημα: </a:t>
            </a:r>
            <a:r>
              <a:rPr lang="en-US" sz="1100">
                <a:solidFill>
                  <a:srgbClr val="1D1D1B"/>
                </a:solidFill>
              </a:rPr>
              <a:t>βελτίωση του ερωτήματος της Ενότητας 1 με τη χρήση των κριτηρίων SMART </a:t>
            </a:r>
            <a:endParaRPr i="0" sz="1100">
              <a:solidFill>
                <a:srgbClr val="404040"/>
              </a:solidFill>
            </a:endParaRPr>
          </a:p>
          <a:p>
            <a:pPr indent="0" lvl="1" marL="457200" rtl="0" algn="l">
              <a:lnSpc>
                <a:spcPct val="100000"/>
              </a:lnSpc>
              <a:spcBef>
                <a:spcPts val="0"/>
              </a:spcBef>
              <a:spcAft>
                <a:spcPts val="0"/>
              </a:spcAft>
              <a:buSzPts val="1400"/>
              <a:buFont typeface="Arial"/>
              <a:buNone/>
            </a:pPr>
            <a:r>
              <a:rPr i="0" lang="en-US" sz="1100">
                <a:solidFill>
                  <a:srgbClr val="404040"/>
                </a:solidFill>
              </a:rPr>
              <a:t>Συγκεκριμένο | Μετρήσιμο | Δράσιμο | Σχετικό | Χρονοδιάγραμμα</a:t>
            </a:r>
            <a:endParaRPr sz="1100"/>
          </a:p>
          <a:p>
            <a:pPr indent="0" lvl="1" marL="457200" rtl="0" algn="l">
              <a:lnSpc>
                <a:spcPct val="100000"/>
              </a:lnSpc>
              <a:spcBef>
                <a:spcPts val="0"/>
              </a:spcBef>
              <a:spcAft>
                <a:spcPts val="0"/>
              </a:spcAft>
              <a:buSzPts val="1400"/>
              <a:buFont typeface="Arial"/>
              <a:buNone/>
            </a:pPr>
            <a:r>
              <a:t/>
            </a:r>
            <a:endParaRPr i="0" sz="1100">
              <a:solidFill>
                <a:srgbClr val="404040"/>
              </a:solidFill>
            </a:endParaRPr>
          </a:p>
          <a:p>
            <a:pPr indent="0" lvl="1" marL="457200" rtl="0" algn="l">
              <a:lnSpc>
                <a:spcPct val="100000"/>
              </a:lnSpc>
              <a:spcBef>
                <a:spcPts val="0"/>
              </a:spcBef>
              <a:spcAft>
                <a:spcPts val="0"/>
              </a:spcAft>
              <a:buSzPts val="1400"/>
              <a:buFont typeface="Arial"/>
              <a:buNone/>
            </a:pPr>
            <a:r>
              <a:rPr i="0" lang="en-US" sz="1100">
                <a:solidFill>
                  <a:srgbClr val="404040"/>
                </a:solidFill>
              </a:rPr>
              <a:t>Παράδειγμα:</a:t>
            </a:r>
            <a:endParaRPr sz="1100"/>
          </a:p>
          <a:p>
            <a:pPr indent="0" lvl="1" marL="457200" rtl="0" algn="l">
              <a:lnSpc>
                <a:spcPct val="100000"/>
              </a:lnSpc>
              <a:spcBef>
                <a:spcPts val="0"/>
              </a:spcBef>
              <a:spcAft>
                <a:spcPts val="0"/>
              </a:spcAft>
              <a:buSzPts val="1400"/>
              <a:buFont typeface="Arial"/>
              <a:buNone/>
            </a:pPr>
            <a:r>
              <a:rPr i="1" lang="en-US" sz="1100">
                <a:solidFill>
                  <a:srgbClr val="404040"/>
                </a:solidFill>
              </a:rPr>
              <a:t>πριν: </a:t>
            </a:r>
            <a:r>
              <a:rPr i="0" lang="en-US" sz="1100">
                <a:solidFill>
                  <a:srgbClr val="404040"/>
                </a:solidFill>
              </a:rPr>
              <a:t>Πώς να εμπλέξουμε τα κορίτσια στον προγραμματισμό;</a:t>
            </a:r>
            <a:endParaRPr sz="1100"/>
          </a:p>
          <a:p>
            <a:pPr indent="-228600" lvl="0" marL="457200" marR="0" rtl="0" algn="l">
              <a:lnSpc>
                <a:spcPct val="100000"/>
              </a:lnSpc>
              <a:spcBef>
                <a:spcPts val="0"/>
              </a:spcBef>
              <a:spcAft>
                <a:spcPts val="0"/>
              </a:spcAft>
              <a:buClr>
                <a:srgbClr val="000000"/>
              </a:buClr>
              <a:buSzPts val="1400"/>
              <a:buFont typeface="Arial"/>
              <a:buNone/>
            </a:pPr>
            <a:r>
              <a:rPr i="1" lang="en-US" sz="1100"/>
              <a:t>	μετά: </a:t>
            </a:r>
            <a:r>
              <a:rPr i="0" lang="en-US" sz="1100">
                <a:solidFill>
                  <a:srgbClr val="404040"/>
                </a:solidFill>
              </a:rPr>
              <a:t>Πώς ο σχεδιασμός αλγορίθμων υπό την καθοδήγηση των συνομηλίκων αυξάνει τη συμμετοχή των κοριτσιών σε ομαδικές εργασίες Python σε διάστημα 4 εβδομάδων;</a:t>
            </a:r>
            <a:endParaRPr sz="1100"/>
          </a:p>
          <a:p>
            <a:pPr indent="-228600" lvl="0" marL="457200" marR="0" rtl="0" algn="l">
              <a:lnSpc>
                <a:spcPct val="100000"/>
              </a:lnSpc>
              <a:spcBef>
                <a:spcPts val="0"/>
              </a:spcBef>
              <a:spcAft>
                <a:spcPts val="0"/>
              </a:spcAft>
              <a:buClr>
                <a:srgbClr val="000000"/>
              </a:buClr>
              <a:buSzPts val="1400"/>
              <a:buFont typeface="Arial"/>
              <a:buNone/>
            </a:pPr>
            <a:r>
              <a:t/>
            </a:r>
            <a:endParaRPr b="1" i="0" sz="1100">
              <a:solidFill>
                <a:srgbClr val="404040"/>
              </a:solidFill>
            </a:endParaRPr>
          </a:p>
          <a:p>
            <a:pPr indent="-298450" lvl="0" marL="457200" rtl="0" algn="l">
              <a:lnSpc>
                <a:spcPct val="100000"/>
              </a:lnSpc>
              <a:spcBef>
                <a:spcPts val="0"/>
              </a:spcBef>
              <a:spcAft>
                <a:spcPts val="0"/>
              </a:spcAft>
              <a:buClr>
                <a:srgbClr val="1D1D1B"/>
              </a:buClr>
              <a:buSzPts val="1100"/>
              <a:buChar char="●"/>
            </a:pPr>
            <a:r>
              <a:rPr b="1" lang="en-US" sz="1100">
                <a:solidFill>
                  <a:srgbClr val="1D1D1B"/>
                </a:solidFill>
              </a:rPr>
              <a:t>Στρατηγική παρέμβασης:</a:t>
            </a:r>
            <a:endParaRPr b="1" sz="1100"/>
          </a:p>
          <a:p>
            <a:pPr indent="0" lvl="0" marL="228600" rtl="0" algn="l">
              <a:lnSpc>
                <a:spcPct val="100000"/>
              </a:lnSpc>
              <a:spcBef>
                <a:spcPts val="0"/>
              </a:spcBef>
              <a:spcAft>
                <a:spcPts val="0"/>
              </a:spcAft>
              <a:buSzPts val="1400"/>
              <a:buFont typeface="Arial"/>
              <a:buNone/>
            </a:pPr>
            <a:r>
              <a:rPr lang="en-US" sz="1100">
                <a:solidFill>
                  <a:srgbClr val="1D1D1B"/>
                </a:solidFill>
              </a:rPr>
              <a:t>Οι εκπαιδευόμενοι επιλέγουν μία στρατηγική από τον καταιγισμό ιδεών της προηγούμενης δραστηριότητας και την βελτιώνουν ώστε να διασφαλίσουν ότι (α) ευθυγραμμίζεται με τους στόχους της πληροφορικής και (β) έχει σχεδιαστεί για την αντιμετώπιση της αιτίας. </a:t>
            </a:r>
            <a:endParaRPr sz="1100"/>
          </a:p>
          <a:p>
            <a:pPr indent="0" lvl="0" marL="228600" rtl="0" algn="l">
              <a:lnSpc>
                <a:spcPct val="100000"/>
              </a:lnSpc>
              <a:spcBef>
                <a:spcPts val="0"/>
              </a:spcBef>
              <a:spcAft>
                <a:spcPts val="0"/>
              </a:spcAft>
              <a:buSzPts val="1400"/>
              <a:buFont typeface="Arial"/>
              <a:buNone/>
            </a:pPr>
            <a:r>
              <a:t/>
            </a:r>
            <a:endParaRPr sz="1100">
              <a:solidFill>
                <a:srgbClr val="1D1D1B"/>
              </a:solidFill>
            </a:endParaRPr>
          </a:p>
          <a:p>
            <a:pPr indent="-152400" lvl="0" marL="400050" rtl="0" algn="l">
              <a:lnSpc>
                <a:spcPct val="100000"/>
              </a:lnSpc>
              <a:spcBef>
                <a:spcPts val="0"/>
              </a:spcBef>
              <a:spcAft>
                <a:spcPts val="0"/>
              </a:spcAft>
              <a:buSzPts val="1100"/>
              <a:buFont typeface="Calibri"/>
              <a:buChar char="•"/>
            </a:pPr>
            <a:r>
              <a:rPr b="1" lang="en-US" sz="1100">
                <a:solidFill>
                  <a:srgbClr val="1D1D1B"/>
                </a:solidFill>
              </a:rPr>
              <a:t>Βήματα υλοποίησης:</a:t>
            </a:r>
            <a:endParaRPr b="1" sz="1100"/>
          </a:p>
          <a:p>
            <a:pPr indent="0" lvl="0" marL="228600" rtl="0" algn="l">
              <a:lnSpc>
                <a:spcPct val="100000"/>
              </a:lnSpc>
              <a:spcBef>
                <a:spcPts val="0"/>
              </a:spcBef>
              <a:spcAft>
                <a:spcPts val="0"/>
              </a:spcAft>
              <a:buSzPts val="1400"/>
              <a:buFont typeface="Arial"/>
              <a:buNone/>
            </a:pPr>
            <a:r>
              <a:rPr lang="en-US" sz="1100">
                <a:solidFill>
                  <a:srgbClr val="1D1D1B"/>
                </a:solidFill>
              </a:rPr>
              <a:t>Οι μαθητές απαντούν στις τρεις ακόλουθες ερωτήσεις: </a:t>
            </a:r>
            <a:endParaRPr sz="1100"/>
          </a:p>
          <a:p>
            <a:pPr indent="-152400" lvl="0" marL="400050" rtl="0" algn="l">
              <a:lnSpc>
                <a:spcPct val="100000"/>
              </a:lnSpc>
              <a:spcBef>
                <a:spcPts val="0"/>
              </a:spcBef>
              <a:spcAft>
                <a:spcPts val="0"/>
              </a:spcAft>
              <a:buSzPts val="1100"/>
              <a:buFont typeface="Calibri"/>
              <a:buChar char="-"/>
            </a:pPr>
            <a:r>
              <a:rPr i="1" lang="en-US" sz="1100">
                <a:solidFill>
                  <a:srgbClr val="1D1D1B"/>
                </a:solidFill>
              </a:rPr>
              <a:t>Τι θα κάνεις;,</a:t>
            </a:r>
            <a:endParaRPr sz="1100"/>
          </a:p>
          <a:p>
            <a:pPr indent="-152400" lvl="0" marL="400050" rtl="0" algn="l">
              <a:lnSpc>
                <a:spcPct val="100000"/>
              </a:lnSpc>
              <a:spcBef>
                <a:spcPts val="0"/>
              </a:spcBef>
              <a:spcAft>
                <a:spcPts val="0"/>
              </a:spcAft>
              <a:buSzPts val="1100"/>
              <a:buFont typeface="Calibri"/>
              <a:buChar char="-"/>
            </a:pPr>
            <a:r>
              <a:rPr i="1" lang="en-US" sz="1100">
                <a:solidFill>
                  <a:srgbClr val="1D1D1B"/>
                </a:solidFill>
              </a:rPr>
              <a:t>Πότε θα το κάνετε;,</a:t>
            </a:r>
            <a:endParaRPr sz="1100"/>
          </a:p>
          <a:p>
            <a:pPr indent="-152400" lvl="0" marL="400050" rtl="0" algn="l">
              <a:lnSpc>
                <a:spcPct val="100000"/>
              </a:lnSpc>
              <a:spcBef>
                <a:spcPts val="0"/>
              </a:spcBef>
              <a:spcAft>
                <a:spcPts val="0"/>
              </a:spcAft>
              <a:buSzPts val="1100"/>
              <a:buFont typeface="Calibri"/>
              <a:buChar char="-"/>
            </a:pPr>
            <a:r>
              <a:rPr i="1" lang="en-US" sz="1100">
                <a:solidFill>
                  <a:srgbClr val="1D1D1B"/>
                </a:solidFill>
              </a:rPr>
              <a:t>Ποιος εμπλέκεται;</a:t>
            </a:r>
            <a:endParaRPr sz="1100"/>
          </a:p>
          <a:p>
            <a:pPr indent="-82550" lvl="0" marL="400050" rtl="0" algn="l">
              <a:lnSpc>
                <a:spcPct val="100000"/>
              </a:lnSpc>
              <a:spcBef>
                <a:spcPts val="0"/>
              </a:spcBef>
              <a:spcAft>
                <a:spcPts val="0"/>
              </a:spcAft>
              <a:buSzPts val="1400"/>
              <a:buFont typeface="Calibri"/>
              <a:buNone/>
            </a:pPr>
            <a:r>
              <a:t/>
            </a:r>
            <a:endParaRPr i="1" sz="1100">
              <a:solidFill>
                <a:srgbClr val="1D1D1B"/>
              </a:solidFill>
            </a:endParaRPr>
          </a:p>
          <a:p>
            <a:pPr indent="0" lvl="0" marL="228600" rtl="0" algn="l">
              <a:lnSpc>
                <a:spcPct val="100000"/>
              </a:lnSpc>
              <a:spcBef>
                <a:spcPts val="0"/>
              </a:spcBef>
              <a:spcAft>
                <a:spcPts val="0"/>
              </a:spcAft>
              <a:buSzPts val="1400"/>
              <a:buFont typeface="Arial"/>
              <a:buNone/>
            </a:pPr>
            <a:r>
              <a:rPr lang="en-US" sz="1100">
                <a:solidFill>
                  <a:srgbClr val="1D1D1B"/>
                </a:solidFill>
              </a:rPr>
              <a:t>Χωρίστε την παρέμβασή σας σε τρία βήματα με καθορισμένη προθεσμία. </a:t>
            </a:r>
            <a:endParaRPr sz="1100"/>
          </a:p>
          <a:p>
            <a:pPr indent="0" lvl="0" marL="228600" rtl="0" algn="l">
              <a:lnSpc>
                <a:spcPct val="100000"/>
              </a:lnSpc>
              <a:spcBef>
                <a:spcPts val="0"/>
              </a:spcBef>
              <a:spcAft>
                <a:spcPts val="0"/>
              </a:spcAft>
              <a:buSzPts val="1400"/>
              <a:buFont typeface="Calibri"/>
              <a:buNone/>
            </a:pPr>
            <a:r>
              <a:t/>
            </a:r>
            <a:endParaRPr sz="1100">
              <a:solidFill>
                <a:srgbClr val="1D1D1B"/>
              </a:solidFill>
            </a:endParaRPr>
          </a:p>
          <a:p>
            <a:pPr indent="0" lvl="0" marL="228600" rtl="0" algn="l">
              <a:lnSpc>
                <a:spcPct val="100000"/>
              </a:lnSpc>
              <a:spcBef>
                <a:spcPts val="0"/>
              </a:spcBef>
              <a:spcAft>
                <a:spcPts val="0"/>
              </a:spcAft>
              <a:buSzPts val="1400"/>
              <a:buFont typeface="Arial"/>
              <a:buNone/>
            </a:pPr>
            <a:r>
              <a:rPr b="1" i="1" lang="en-US" sz="1100" u="sng">
                <a:solidFill>
                  <a:srgbClr val="404040"/>
                </a:solidFill>
              </a:rPr>
              <a:t>Παράδειγμα:</a:t>
            </a:r>
            <a:endParaRPr b="1" sz="1100"/>
          </a:p>
          <a:p>
            <a:pPr indent="0" lvl="0" marL="228600" rtl="0" algn="l">
              <a:lnSpc>
                <a:spcPct val="100000"/>
              </a:lnSpc>
              <a:spcBef>
                <a:spcPts val="0"/>
              </a:spcBef>
              <a:spcAft>
                <a:spcPts val="0"/>
              </a:spcAft>
              <a:buSzPts val="1400"/>
              <a:buFont typeface="Arial"/>
              <a:buNone/>
            </a:pPr>
            <a:r>
              <a:rPr i="1" lang="en-US" sz="1100">
                <a:solidFill>
                  <a:srgbClr val="404040"/>
                </a:solidFill>
              </a:rPr>
              <a:t>Εβδομάδα 1:</a:t>
            </a:r>
            <a:r>
              <a:rPr i="0" lang="en-US" sz="1100">
                <a:solidFill>
                  <a:srgbClr val="404040"/>
                </a:solidFill>
              </a:rPr>
              <a:t> Εκπαίδευση των μαθητών στα πρωτόκολλα προγραμματισμού σε ζεύγη.</a:t>
            </a:r>
            <a:endParaRPr sz="1100"/>
          </a:p>
          <a:p>
            <a:pPr indent="0" lvl="0" marL="228600" rtl="0" algn="l">
              <a:lnSpc>
                <a:spcPct val="100000"/>
              </a:lnSpc>
              <a:spcBef>
                <a:spcPts val="0"/>
              </a:spcBef>
              <a:spcAft>
                <a:spcPts val="0"/>
              </a:spcAft>
              <a:buSzPts val="1400"/>
              <a:buFont typeface="Arial"/>
              <a:buNone/>
            </a:pPr>
            <a:r>
              <a:rPr i="1" lang="en-US" sz="1100">
                <a:solidFill>
                  <a:srgbClr val="404040"/>
                </a:solidFill>
              </a:rPr>
              <a:t>Εβδομάδα 2-3: </a:t>
            </a:r>
            <a:r>
              <a:rPr i="0" lang="en-US" sz="1100">
                <a:solidFill>
                  <a:srgbClr val="404040"/>
                </a:solidFill>
              </a:rPr>
              <a:t>Αναθέστε ζεύγη με ισορροπία μεταξύ των δύο φύλων- τα κορίτσια αναλαμβάνουν καθήκοντα εντοπισμού σφαλμάτων.</a:t>
            </a:r>
            <a:endParaRPr sz="1100"/>
          </a:p>
          <a:p>
            <a:pPr indent="0" lvl="0" marL="228600" rtl="0" algn="l">
              <a:lnSpc>
                <a:spcPct val="100000"/>
              </a:lnSpc>
              <a:spcBef>
                <a:spcPts val="0"/>
              </a:spcBef>
              <a:spcAft>
                <a:spcPts val="0"/>
              </a:spcAft>
              <a:buSzPts val="1400"/>
              <a:buFont typeface="Arial"/>
              <a:buNone/>
            </a:pPr>
            <a:r>
              <a:rPr i="1" lang="en-US" sz="1100">
                <a:solidFill>
                  <a:srgbClr val="404040"/>
                </a:solidFill>
              </a:rPr>
              <a:t>Εβδομάδα 4:</a:t>
            </a:r>
            <a:r>
              <a:rPr i="0" lang="en-US" sz="1100">
                <a:solidFill>
                  <a:srgbClr val="404040"/>
                </a:solidFill>
              </a:rPr>
              <a:t> Έρευνα για την εμπειρία των φοιτητών.</a:t>
            </a:r>
            <a:endParaRPr sz="1100"/>
          </a:p>
          <a:p>
            <a:pPr indent="0" lvl="0" marL="228600" rtl="0" algn="l">
              <a:lnSpc>
                <a:spcPct val="100000"/>
              </a:lnSpc>
              <a:spcBef>
                <a:spcPts val="0"/>
              </a:spcBef>
              <a:spcAft>
                <a:spcPts val="0"/>
              </a:spcAft>
              <a:buSzPts val="1400"/>
              <a:buFont typeface="Arial"/>
              <a:buNone/>
            </a:pPr>
            <a:r>
              <a:t/>
            </a:r>
            <a:endParaRPr i="0" sz="1100">
              <a:solidFill>
                <a:srgbClr val="404040"/>
              </a:solidFill>
            </a:endParaRPr>
          </a:p>
          <a:p>
            <a:pPr indent="0" lvl="0" marL="0" rtl="0" algn="l">
              <a:lnSpc>
                <a:spcPct val="100000"/>
              </a:lnSpc>
              <a:spcBef>
                <a:spcPts val="1000"/>
              </a:spcBef>
              <a:spcAft>
                <a:spcPts val="1000"/>
              </a:spcAft>
              <a:buSzPts val="1100"/>
              <a:buNone/>
            </a:pPr>
            <a:r>
              <a:t/>
            </a:r>
            <a:endParaRPr sz="1100">
              <a:solidFill>
                <a:srgbClr val="1D1D1B"/>
              </a:solidFill>
            </a:endParaRPr>
          </a:p>
        </p:txBody>
      </p:sp>
      <p:sp>
        <p:nvSpPr>
          <p:cNvPr id="199" name="Google Shape;199;g329f623bc3f_0_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6" name="Shape 206"/>
        <p:cNvGrpSpPr/>
        <p:nvPr/>
      </p:nvGrpSpPr>
      <p:grpSpPr>
        <a:xfrm>
          <a:off x="0" y="0"/>
          <a:ext cx="0" cy="0"/>
          <a:chOff x="0" y="0"/>
          <a:chExt cx="0" cy="0"/>
        </a:xfrm>
      </p:grpSpPr>
      <p:sp>
        <p:nvSpPr>
          <p:cNvPr id="207" name="Google Shape;207;p9: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228600" rtl="0" algn="l">
              <a:lnSpc>
                <a:spcPct val="100000"/>
              </a:lnSpc>
              <a:spcBef>
                <a:spcPts val="0"/>
              </a:spcBef>
              <a:spcAft>
                <a:spcPts val="0"/>
              </a:spcAft>
              <a:buSzPts val="1400"/>
              <a:buFont typeface="Arial"/>
              <a:buNone/>
            </a:pPr>
            <a:r>
              <a:rPr i="1" lang="en-US">
                <a:solidFill>
                  <a:srgbClr val="1D1D1B"/>
                </a:solidFill>
              </a:rPr>
              <a:t>Αυτή η διαφάνεια σας δίνει τη δυνατότητα να παρουσιάσετε το 4ο πρώτο βήμα της διαδικασίας 5 βημάτων για τη δημιουργία ενός σχεδίου έρευνας δράσης.</a:t>
            </a:r>
            <a:endParaRPr/>
          </a:p>
          <a:p>
            <a:pPr indent="0" lvl="0" marL="228600" rtl="0" algn="l">
              <a:lnSpc>
                <a:spcPct val="100000"/>
              </a:lnSpc>
              <a:spcBef>
                <a:spcPts val="0"/>
              </a:spcBef>
              <a:spcAft>
                <a:spcPts val="0"/>
              </a:spcAft>
              <a:buSzPts val="1400"/>
              <a:buFont typeface="Arial"/>
              <a:buNone/>
            </a:pPr>
            <a:r>
              <a:t/>
            </a:r>
            <a:endParaRPr/>
          </a:p>
          <a:p>
            <a:pPr indent="-158750" lvl="0" marL="400050" rtl="0" algn="l">
              <a:lnSpc>
                <a:spcPct val="100000"/>
              </a:lnSpc>
              <a:spcBef>
                <a:spcPts val="0"/>
              </a:spcBef>
              <a:spcAft>
                <a:spcPts val="0"/>
              </a:spcAft>
              <a:buSzPts val="1200"/>
              <a:buFont typeface="Calibri"/>
              <a:buChar char="•"/>
            </a:pPr>
            <a:r>
              <a:rPr lang="en-US">
                <a:solidFill>
                  <a:srgbClr val="1D1D1B"/>
                </a:solidFill>
              </a:rPr>
              <a:t>Μέθοδοι συλλογής δεδομένων</a:t>
            </a:r>
            <a:endParaRPr/>
          </a:p>
          <a:p>
            <a:pPr indent="0" lvl="0" marL="228600" rtl="0" algn="l">
              <a:lnSpc>
                <a:spcPct val="100000"/>
              </a:lnSpc>
              <a:spcBef>
                <a:spcPts val="0"/>
              </a:spcBef>
              <a:spcAft>
                <a:spcPts val="0"/>
              </a:spcAft>
              <a:buSzPts val="1400"/>
              <a:buFont typeface="Arial"/>
              <a:buNone/>
            </a:pPr>
            <a:r>
              <a:t/>
            </a:r>
            <a:endParaRPr>
              <a:solidFill>
                <a:srgbClr val="1D1D1B"/>
              </a:solidFill>
            </a:endParaRPr>
          </a:p>
          <a:p>
            <a:pPr indent="0" lvl="0" marL="228600" rtl="0" algn="l">
              <a:lnSpc>
                <a:spcPct val="100000"/>
              </a:lnSpc>
              <a:spcBef>
                <a:spcPts val="0"/>
              </a:spcBef>
              <a:spcAft>
                <a:spcPts val="0"/>
              </a:spcAft>
              <a:buSzPts val="1400"/>
              <a:buFont typeface="Arial"/>
              <a:buNone/>
            </a:pPr>
            <a:r>
              <a:rPr lang="en-US">
                <a:solidFill>
                  <a:srgbClr val="1D1D1B"/>
                </a:solidFill>
              </a:rPr>
              <a:t>Οι εκπαιδευόμενοι επιλέγουν 1 έως 2 μεθόδους για τη μέτρηση του αντίκτυπου.</a:t>
            </a:r>
            <a:endParaRPr/>
          </a:p>
          <a:p>
            <a:pPr indent="0" lvl="0" marL="228600" rtl="0" algn="l">
              <a:lnSpc>
                <a:spcPct val="100000"/>
              </a:lnSpc>
              <a:spcBef>
                <a:spcPts val="0"/>
              </a:spcBef>
              <a:spcAft>
                <a:spcPts val="0"/>
              </a:spcAft>
              <a:buSzPts val="1400"/>
              <a:buFont typeface="Arial"/>
              <a:buNone/>
            </a:pPr>
            <a:r>
              <a:rPr i="1" lang="en-US">
                <a:solidFill>
                  <a:srgbClr val="1D1D1B"/>
                </a:solidFill>
              </a:rPr>
              <a:t>Ποιοτικά: Ποιοι αριθμοί θα δείξουν την αλλαγή;</a:t>
            </a:r>
            <a:endParaRPr/>
          </a:p>
          <a:p>
            <a:pPr indent="0" lvl="0" marL="228600" rtl="0" algn="l">
              <a:lnSpc>
                <a:spcPct val="100000"/>
              </a:lnSpc>
              <a:spcBef>
                <a:spcPts val="0"/>
              </a:spcBef>
              <a:spcAft>
                <a:spcPts val="0"/>
              </a:spcAft>
              <a:buSzPts val="1400"/>
              <a:buFont typeface="Arial"/>
              <a:buNone/>
            </a:pPr>
            <a:r>
              <a:rPr i="1" lang="en-US">
                <a:solidFill>
                  <a:srgbClr val="1D1D1B"/>
                </a:solidFill>
              </a:rPr>
              <a:t>Ποσοτικά: Ποιες ιστορίες ή ανατροφοδότηση θα αποκαλύψουν το γιατί;</a:t>
            </a:r>
            <a:endParaRPr/>
          </a:p>
          <a:p>
            <a:pPr indent="0" lvl="0" marL="228600" rtl="0" algn="l">
              <a:lnSpc>
                <a:spcPct val="100000"/>
              </a:lnSpc>
              <a:spcBef>
                <a:spcPts val="0"/>
              </a:spcBef>
              <a:spcAft>
                <a:spcPts val="0"/>
              </a:spcAft>
              <a:buSzPts val="1400"/>
              <a:buFont typeface="Arial"/>
              <a:buNone/>
            </a:pPr>
            <a:r>
              <a:t/>
            </a:r>
            <a:endParaRPr i="1">
              <a:solidFill>
                <a:srgbClr val="1D1D1B"/>
              </a:solidFill>
            </a:endParaRPr>
          </a:p>
          <a:p>
            <a:pPr indent="0" lvl="0" marL="228600" rtl="0" algn="l">
              <a:lnSpc>
                <a:spcPct val="100000"/>
              </a:lnSpc>
              <a:spcBef>
                <a:spcPts val="0"/>
              </a:spcBef>
              <a:spcAft>
                <a:spcPts val="0"/>
              </a:spcAft>
              <a:buSzPts val="1400"/>
              <a:buFont typeface="Arial"/>
              <a:buNone/>
            </a:pPr>
            <a:r>
              <a:rPr i="1" lang="en-US">
                <a:solidFill>
                  <a:srgbClr val="1D1D1B"/>
                </a:solidFill>
              </a:rPr>
              <a:t>Καθορίζουν σαφώς τη </a:t>
            </a:r>
            <a:r>
              <a:rPr b="1" i="1" lang="en-US">
                <a:solidFill>
                  <a:srgbClr val="1D1D1B"/>
                </a:solidFill>
              </a:rPr>
              <a:t>μέθοδο</a:t>
            </a:r>
            <a:r>
              <a:rPr i="1" lang="en-US">
                <a:solidFill>
                  <a:srgbClr val="1D1D1B"/>
                </a:solidFill>
              </a:rPr>
              <a:t>, </a:t>
            </a:r>
            <a:r>
              <a:rPr b="1" i="1" lang="en-US">
                <a:solidFill>
                  <a:srgbClr val="1D1D1B"/>
                </a:solidFill>
              </a:rPr>
              <a:t>τι πρέπει να παρακολουθείται</a:t>
            </a:r>
            <a:r>
              <a:rPr i="1" lang="en-US">
                <a:solidFill>
                  <a:srgbClr val="1D1D1B"/>
                </a:solidFill>
              </a:rPr>
              <a:t>, το </a:t>
            </a:r>
            <a:r>
              <a:rPr b="1" i="1" lang="en-US">
                <a:solidFill>
                  <a:srgbClr val="1D1D1B"/>
                </a:solidFill>
              </a:rPr>
              <a:t>εργαλείο </a:t>
            </a:r>
            <a:r>
              <a:rPr i="1" lang="en-US">
                <a:solidFill>
                  <a:srgbClr val="1D1D1B"/>
                </a:solidFill>
              </a:rPr>
              <a:t>και τη </a:t>
            </a:r>
            <a:r>
              <a:rPr b="1" i="1" lang="en-US">
                <a:solidFill>
                  <a:srgbClr val="1D1D1B"/>
                </a:solidFill>
              </a:rPr>
              <a:t>συχνότητα</a:t>
            </a:r>
            <a:r>
              <a:rPr i="1" lang="en-US">
                <a:solidFill>
                  <a:srgbClr val="1D1D1B"/>
                </a:solidFill>
              </a:rPr>
              <a:t>.</a:t>
            </a:r>
            <a:endParaRPr/>
          </a:p>
          <a:p>
            <a:pPr indent="0" lvl="0" marL="0" rtl="0" algn="l">
              <a:lnSpc>
                <a:spcPct val="100000"/>
              </a:lnSpc>
              <a:spcBef>
                <a:spcPts val="0"/>
              </a:spcBef>
              <a:spcAft>
                <a:spcPts val="0"/>
              </a:spcAft>
              <a:buSzPts val="1400"/>
              <a:buFont typeface="Arial"/>
              <a:buNone/>
            </a:pPr>
            <a:r>
              <a:t/>
            </a:r>
            <a:endParaRPr>
              <a:solidFill>
                <a:srgbClr val="1D1D1B"/>
              </a:solidFill>
            </a:endParaRPr>
          </a:p>
          <a:p>
            <a:pPr indent="-158750" lvl="0" marL="400050" rtl="0" algn="l">
              <a:lnSpc>
                <a:spcPct val="100000"/>
              </a:lnSpc>
              <a:spcBef>
                <a:spcPts val="0"/>
              </a:spcBef>
              <a:spcAft>
                <a:spcPts val="0"/>
              </a:spcAft>
              <a:buSzPts val="1200"/>
              <a:buFont typeface="Calibri"/>
              <a:buChar char="•"/>
            </a:pPr>
            <a:r>
              <a:rPr lang="en-US">
                <a:solidFill>
                  <a:srgbClr val="1D1D1B"/>
                </a:solidFill>
              </a:rPr>
              <a:t>Σχέδιο συνεργασίας</a:t>
            </a:r>
            <a:endParaRPr/>
          </a:p>
          <a:p>
            <a:pPr indent="0" lvl="0" marL="228600" rtl="0" algn="l">
              <a:lnSpc>
                <a:spcPct val="100000"/>
              </a:lnSpc>
              <a:spcBef>
                <a:spcPts val="0"/>
              </a:spcBef>
              <a:spcAft>
                <a:spcPts val="0"/>
              </a:spcAft>
              <a:buSzPts val="1400"/>
              <a:buFont typeface="Arial"/>
              <a:buNone/>
            </a:pPr>
            <a:r>
              <a:rPr lang="en-US">
                <a:solidFill>
                  <a:srgbClr val="1D1D1B"/>
                </a:solidFill>
              </a:rPr>
              <a:t>Οι εκπαιδευόμενοι χαρτογραφούν το δίκτυο υποστήριξής τους:</a:t>
            </a:r>
            <a:endParaRPr/>
          </a:p>
          <a:p>
            <a:pPr indent="-158750" lvl="0" marL="400050" rtl="0" algn="l">
              <a:lnSpc>
                <a:spcPct val="100000"/>
              </a:lnSpc>
              <a:spcBef>
                <a:spcPts val="0"/>
              </a:spcBef>
              <a:spcAft>
                <a:spcPts val="0"/>
              </a:spcAft>
              <a:buSzPts val="1200"/>
              <a:buFont typeface="Calibri"/>
              <a:buChar char="-"/>
            </a:pPr>
            <a:r>
              <a:rPr i="1" lang="en-US">
                <a:solidFill>
                  <a:srgbClr val="1D1D1B"/>
                </a:solidFill>
              </a:rPr>
              <a:t>Συνάδελφοι: </a:t>
            </a:r>
            <a:r>
              <a:rPr i="0" lang="en-US">
                <a:solidFill>
                  <a:srgbClr val="1D1D1B"/>
                </a:solidFill>
              </a:rPr>
              <a:t>ποιος θα βοηθήσει στην υλοποίηση/ανάλυση;</a:t>
            </a:r>
            <a:endParaRPr/>
          </a:p>
          <a:p>
            <a:pPr indent="-158750" lvl="0" marL="400050" rtl="0" algn="l">
              <a:lnSpc>
                <a:spcPct val="100000"/>
              </a:lnSpc>
              <a:spcBef>
                <a:spcPts val="0"/>
              </a:spcBef>
              <a:spcAft>
                <a:spcPts val="0"/>
              </a:spcAft>
              <a:buSzPts val="1200"/>
              <a:buFont typeface="Calibri"/>
              <a:buChar char="-"/>
            </a:pPr>
            <a:r>
              <a:rPr i="1" lang="en-US">
                <a:solidFill>
                  <a:srgbClr val="1D1D1B"/>
                </a:solidFill>
              </a:rPr>
              <a:t>Φοιτητές: </a:t>
            </a:r>
            <a:r>
              <a:rPr i="0" lang="en-US">
                <a:solidFill>
                  <a:srgbClr val="1D1D1B"/>
                </a:solidFill>
              </a:rPr>
              <a:t>πώς οι μαθητές θα συνδιαχειρίζονται τη διαδικασία; </a:t>
            </a:r>
            <a:endParaRPr/>
          </a:p>
          <a:p>
            <a:pPr indent="0" lvl="0" marL="228600" rtl="0" algn="l">
              <a:lnSpc>
                <a:spcPct val="100000"/>
              </a:lnSpc>
              <a:spcBef>
                <a:spcPts val="0"/>
              </a:spcBef>
              <a:spcAft>
                <a:spcPts val="0"/>
              </a:spcAft>
              <a:buSzPts val="1400"/>
              <a:buFont typeface="Calibri"/>
              <a:buNone/>
            </a:pPr>
            <a:r>
              <a:t/>
            </a:r>
            <a:endParaRPr i="0">
              <a:solidFill>
                <a:srgbClr val="1D1D1B"/>
              </a:solidFill>
            </a:endParaRPr>
          </a:p>
          <a:p>
            <a:pPr indent="0" lvl="0" marL="228600" rtl="0" algn="l">
              <a:lnSpc>
                <a:spcPct val="100000"/>
              </a:lnSpc>
              <a:spcBef>
                <a:spcPts val="0"/>
              </a:spcBef>
              <a:spcAft>
                <a:spcPts val="0"/>
              </a:spcAft>
              <a:buSzPts val="1400"/>
              <a:buFont typeface="Arial"/>
              <a:buNone/>
            </a:pPr>
            <a:r>
              <a:rPr i="0" lang="en-US">
                <a:solidFill>
                  <a:srgbClr val="1D1D1B"/>
                </a:solidFill>
              </a:rPr>
              <a:t>Καθορίζουν με σαφήνεια τον τύπο του "</a:t>
            </a:r>
            <a:r>
              <a:rPr b="1" i="0" lang="en-US">
                <a:solidFill>
                  <a:srgbClr val="1D1D1B"/>
                </a:solidFill>
              </a:rPr>
              <a:t>συνεργάτη</a:t>
            </a:r>
            <a:r>
              <a:rPr i="0" lang="en-US">
                <a:solidFill>
                  <a:srgbClr val="1D1D1B"/>
                </a:solidFill>
              </a:rPr>
              <a:t>", τον </a:t>
            </a:r>
            <a:r>
              <a:rPr b="1" i="0" lang="en-US">
                <a:solidFill>
                  <a:srgbClr val="1D1D1B"/>
                </a:solidFill>
              </a:rPr>
              <a:t>ρόλο </a:t>
            </a:r>
            <a:r>
              <a:rPr i="0" lang="en-US">
                <a:solidFill>
                  <a:srgbClr val="1D1D1B"/>
                </a:solidFill>
              </a:rPr>
              <a:t>του και τη </a:t>
            </a:r>
            <a:r>
              <a:rPr b="1" i="0" lang="en-US">
                <a:solidFill>
                  <a:srgbClr val="1D1D1B"/>
                </a:solidFill>
              </a:rPr>
              <a:t>δράση</a:t>
            </a:r>
            <a:r>
              <a:rPr i="0" lang="en-US">
                <a:solidFill>
                  <a:srgbClr val="1D1D1B"/>
                </a:solidFill>
              </a:rPr>
              <a:t>.</a:t>
            </a:r>
            <a:endParaRPr/>
          </a:p>
          <a:p>
            <a:pPr indent="-101600" lvl="0" marL="171450" rtl="0" algn="l">
              <a:lnSpc>
                <a:spcPct val="100000"/>
              </a:lnSpc>
              <a:spcBef>
                <a:spcPts val="1000"/>
              </a:spcBef>
              <a:spcAft>
                <a:spcPts val="1000"/>
              </a:spcAft>
              <a:buSzPts val="1100"/>
              <a:buFont typeface="Calibri"/>
              <a:buNone/>
            </a:pPr>
            <a:r>
              <a:t/>
            </a:r>
            <a:endParaRPr i="1">
              <a:solidFill>
                <a:srgbClr val="1D1D1B"/>
              </a:solidFill>
            </a:endParaRPr>
          </a:p>
        </p:txBody>
      </p:sp>
      <p:sp>
        <p:nvSpPr>
          <p:cNvPr id="208" name="Google Shape;208;p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5" name="Shape 215"/>
        <p:cNvGrpSpPr/>
        <p:nvPr/>
      </p:nvGrpSpPr>
      <p:grpSpPr>
        <a:xfrm>
          <a:off x="0" y="0"/>
          <a:ext cx="0" cy="0"/>
          <a:chOff x="0" y="0"/>
          <a:chExt cx="0" cy="0"/>
        </a:xfrm>
      </p:grpSpPr>
      <p:sp>
        <p:nvSpPr>
          <p:cNvPr id="216" name="Google Shape;216;p16: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228600" rtl="0" algn="l">
              <a:lnSpc>
                <a:spcPct val="100000"/>
              </a:lnSpc>
              <a:spcBef>
                <a:spcPts val="0"/>
              </a:spcBef>
              <a:spcAft>
                <a:spcPts val="0"/>
              </a:spcAft>
              <a:buSzPts val="1400"/>
              <a:buFont typeface="Arial"/>
              <a:buNone/>
            </a:pPr>
            <a:r>
              <a:rPr i="1" lang="en-US">
                <a:solidFill>
                  <a:srgbClr val="1D1D1B"/>
                </a:solidFill>
              </a:rPr>
              <a:t>Αυτή η διαφάνεια σας επιτρέπει να παρουσιάσετε το 5ο βήμα της διαδικασίας 5 βημάτων για την οικοδόμηση ενός Σχεδίου Έρευνας Δράσης.</a:t>
            </a:r>
            <a:endParaRPr i="1">
              <a:solidFill>
                <a:srgbClr val="1D1D1B"/>
              </a:solidFill>
            </a:endParaRPr>
          </a:p>
          <a:p>
            <a:pPr indent="0" lvl="0" marL="228600" rtl="0" algn="l">
              <a:lnSpc>
                <a:spcPct val="100000"/>
              </a:lnSpc>
              <a:spcBef>
                <a:spcPts val="0"/>
              </a:spcBef>
              <a:spcAft>
                <a:spcPts val="0"/>
              </a:spcAft>
              <a:buSzPts val="1400"/>
              <a:buFont typeface="Arial"/>
              <a:buNone/>
            </a:pPr>
            <a:r>
              <a:t/>
            </a:r>
            <a:endParaRPr>
              <a:solidFill>
                <a:srgbClr val="1D1D1B"/>
              </a:solidFill>
            </a:endParaRPr>
          </a:p>
          <a:p>
            <a:pPr indent="-158750" lvl="0" marL="400050" rtl="0" algn="l">
              <a:lnSpc>
                <a:spcPct val="100000"/>
              </a:lnSpc>
              <a:spcBef>
                <a:spcPts val="0"/>
              </a:spcBef>
              <a:spcAft>
                <a:spcPts val="0"/>
              </a:spcAft>
              <a:buSzPts val="1200"/>
              <a:buFont typeface="Calibri"/>
              <a:buChar char="•"/>
            </a:pPr>
            <a:r>
              <a:rPr lang="en-US">
                <a:solidFill>
                  <a:srgbClr val="1D1D1B"/>
                </a:solidFill>
              </a:rPr>
              <a:t>Σχέδιο συνεργασίας</a:t>
            </a:r>
            <a:endParaRPr/>
          </a:p>
          <a:p>
            <a:pPr indent="0" lvl="0" marL="228600" rtl="0" algn="l">
              <a:lnSpc>
                <a:spcPct val="100000"/>
              </a:lnSpc>
              <a:spcBef>
                <a:spcPts val="0"/>
              </a:spcBef>
              <a:spcAft>
                <a:spcPts val="0"/>
              </a:spcAft>
              <a:buSzPts val="1400"/>
              <a:buFont typeface="Arial"/>
              <a:buNone/>
            </a:pPr>
            <a:r>
              <a:rPr lang="en-US">
                <a:solidFill>
                  <a:srgbClr val="1D1D1B"/>
                </a:solidFill>
              </a:rPr>
              <a:t>Οι εκπαιδευόμενοι χαρτογραφούν το δίκτυο υποστήριξής τους:</a:t>
            </a:r>
            <a:endParaRPr/>
          </a:p>
          <a:p>
            <a:pPr indent="-158750" lvl="0" marL="400050" rtl="0" algn="l">
              <a:lnSpc>
                <a:spcPct val="100000"/>
              </a:lnSpc>
              <a:spcBef>
                <a:spcPts val="0"/>
              </a:spcBef>
              <a:spcAft>
                <a:spcPts val="0"/>
              </a:spcAft>
              <a:buSzPts val="1200"/>
              <a:buFont typeface="Calibri"/>
              <a:buChar char="-"/>
            </a:pPr>
            <a:r>
              <a:rPr i="1" lang="en-US">
                <a:solidFill>
                  <a:srgbClr val="1D1D1B"/>
                </a:solidFill>
              </a:rPr>
              <a:t>Συνάδελφοι: </a:t>
            </a:r>
            <a:r>
              <a:rPr i="0" lang="en-US">
                <a:solidFill>
                  <a:srgbClr val="1D1D1B"/>
                </a:solidFill>
              </a:rPr>
              <a:t>ποιος θα βοηθήσει στην υλοποίηση/ανάλυση;</a:t>
            </a:r>
            <a:endParaRPr/>
          </a:p>
          <a:p>
            <a:pPr indent="-158750" lvl="0" marL="400050" rtl="0" algn="l">
              <a:lnSpc>
                <a:spcPct val="100000"/>
              </a:lnSpc>
              <a:spcBef>
                <a:spcPts val="0"/>
              </a:spcBef>
              <a:spcAft>
                <a:spcPts val="0"/>
              </a:spcAft>
              <a:buSzPts val="1200"/>
              <a:buFont typeface="Calibri"/>
              <a:buChar char="-"/>
            </a:pPr>
            <a:r>
              <a:rPr i="1" lang="en-US">
                <a:solidFill>
                  <a:srgbClr val="1D1D1B"/>
                </a:solidFill>
              </a:rPr>
              <a:t>Φοιτητές: </a:t>
            </a:r>
            <a:r>
              <a:rPr i="0" lang="en-US">
                <a:solidFill>
                  <a:srgbClr val="1D1D1B"/>
                </a:solidFill>
              </a:rPr>
              <a:t>πώς οι μαθητές θα συνδιαχειρίζονται τη διαδικασία; </a:t>
            </a:r>
            <a:endParaRPr/>
          </a:p>
          <a:p>
            <a:pPr indent="0" lvl="0" marL="228600" rtl="0" algn="l">
              <a:lnSpc>
                <a:spcPct val="100000"/>
              </a:lnSpc>
              <a:spcBef>
                <a:spcPts val="0"/>
              </a:spcBef>
              <a:spcAft>
                <a:spcPts val="0"/>
              </a:spcAft>
              <a:buSzPts val="1400"/>
              <a:buFont typeface="Calibri"/>
              <a:buNone/>
            </a:pPr>
            <a:r>
              <a:t/>
            </a:r>
            <a:endParaRPr i="0">
              <a:solidFill>
                <a:srgbClr val="1D1D1B"/>
              </a:solidFill>
            </a:endParaRPr>
          </a:p>
          <a:p>
            <a:pPr indent="0" lvl="0" marL="228600" rtl="0" algn="l">
              <a:lnSpc>
                <a:spcPct val="100000"/>
              </a:lnSpc>
              <a:spcBef>
                <a:spcPts val="0"/>
              </a:spcBef>
              <a:spcAft>
                <a:spcPts val="0"/>
              </a:spcAft>
              <a:buSzPts val="1400"/>
              <a:buFont typeface="Arial"/>
              <a:buNone/>
            </a:pPr>
            <a:r>
              <a:rPr i="0" lang="en-US">
                <a:solidFill>
                  <a:srgbClr val="1D1D1B"/>
                </a:solidFill>
              </a:rPr>
              <a:t>Καθορίζουν με σαφήνεια τον τύπο του "</a:t>
            </a:r>
            <a:r>
              <a:rPr b="1" i="0" lang="en-US">
                <a:solidFill>
                  <a:srgbClr val="1D1D1B"/>
                </a:solidFill>
              </a:rPr>
              <a:t>συνεργάτη</a:t>
            </a:r>
            <a:r>
              <a:rPr i="0" lang="en-US">
                <a:solidFill>
                  <a:srgbClr val="1D1D1B"/>
                </a:solidFill>
              </a:rPr>
              <a:t>", τον </a:t>
            </a:r>
            <a:r>
              <a:rPr b="1" i="0" lang="en-US">
                <a:solidFill>
                  <a:srgbClr val="1D1D1B"/>
                </a:solidFill>
              </a:rPr>
              <a:t>ρόλο </a:t>
            </a:r>
            <a:r>
              <a:rPr i="0" lang="en-US">
                <a:solidFill>
                  <a:srgbClr val="1D1D1B"/>
                </a:solidFill>
              </a:rPr>
              <a:t>του και τη </a:t>
            </a:r>
            <a:r>
              <a:rPr b="1" i="0" lang="en-US">
                <a:solidFill>
                  <a:srgbClr val="1D1D1B"/>
                </a:solidFill>
              </a:rPr>
              <a:t>δράση</a:t>
            </a:r>
            <a:r>
              <a:rPr i="0" lang="en-US">
                <a:solidFill>
                  <a:srgbClr val="1D1D1B"/>
                </a:solidFill>
              </a:rPr>
              <a:t>.</a:t>
            </a:r>
            <a:endParaRPr/>
          </a:p>
          <a:p>
            <a:pPr indent="-101600" lvl="0" marL="171450" rtl="0" algn="l">
              <a:lnSpc>
                <a:spcPct val="100000"/>
              </a:lnSpc>
              <a:spcBef>
                <a:spcPts val="1000"/>
              </a:spcBef>
              <a:spcAft>
                <a:spcPts val="1000"/>
              </a:spcAft>
              <a:buSzPts val="1100"/>
              <a:buFont typeface="Calibri"/>
              <a:buNone/>
            </a:pPr>
            <a:r>
              <a:t/>
            </a:r>
            <a:endParaRPr i="1" sz="1100">
              <a:solidFill>
                <a:srgbClr val="1D1D1B"/>
              </a:solidFill>
              <a:latin typeface="Arial"/>
              <a:ea typeface="Arial"/>
              <a:cs typeface="Arial"/>
              <a:sym typeface="Arial"/>
            </a:endParaRPr>
          </a:p>
        </p:txBody>
      </p:sp>
      <p:sp>
        <p:nvSpPr>
          <p:cNvPr id="217" name="Google Shape;217;p1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3" name="Shape 223"/>
        <p:cNvGrpSpPr/>
        <p:nvPr/>
      </p:nvGrpSpPr>
      <p:grpSpPr>
        <a:xfrm>
          <a:off x="0" y="0"/>
          <a:ext cx="0" cy="0"/>
          <a:chOff x="0" y="0"/>
          <a:chExt cx="0" cy="0"/>
        </a:xfrm>
      </p:grpSpPr>
      <p:sp>
        <p:nvSpPr>
          <p:cNvPr id="224" name="Google Shape;224;p17: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88900" rtl="0" algn="l">
              <a:lnSpc>
                <a:spcPct val="100000"/>
              </a:lnSpc>
              <a:spcBef>
                <a:spcPts val="0"/>
              </a:spcBef>
              <a:spcAft>
                <a:spcPts val="0"/>
              </a:spcAft>
              <a:buClr>
                <a:srgbClr val="404040"/>
              </a:buClr>
              <a:buSzPts val="2200"/>
              <a:buFont typeface="Calibri"/>
              <a:buNone/>
            </a:pPr>
            <a:r>
              <a:rPr i="1" lang="en-US">
                <a:solidFill>
                  <a:srgbClr val="404040"/>
                </a:solidFill>
              </a:rPr>
              <a:t>Αυτή η διαφάνεια είναι αφιερωμένη στη Δραστηριότητα #3 που επικεντρώνεται στην ανάπτυξη ενός σχεδίου έρευνας δράσης.</a:t>
            </a:r>
            <a:endParaRPr/>
          </a:p>
          <a:p>
            <a:pPr indent="0" lvl="0" marL="88900" rtl="0" algn="l">
              <a:lnSpc>
                <a:spcPct val="100000"/>
              </a:lnSpc>
              <a:spcBef>
                <a:spcPts val="0"/>
              </a:spcBef>
              <a:spcAft>
                <a:spcPts val="0"/>
              </a:spcAft>
              <a:buClr>
                <a:srgbClr val="404040"/>
              </a:buClr>
              <a:buSzPts val="2200"/>
              <a:buFont typeface="Calibri"/>
              <a:buNone/>
            </a:pPr>
            <a:r>
              <a:t/>
            </a:r>
            <a:endParaRPr>
              <a:solidFill>
                <a:srgbClr val="404040"/>
              </a:solidFill>
            </a:endParaRPr>
          </a:p>
          <a:p>
            <a:pPr indent="0" lvl="0" marL="88900" rtl="0" algn="l">
              <a:lnSpc>
                <a:spcPct val="100000"/>
              </a:lnSpc>
              <a:spcBef>
                <a:spcPts val="0"/>
              </a:spcBef>
              <a:spcAft>
                <a:spcPts val="0"/>
              </a:spcAft>
              <a:buClr>
                <a:srgbClr val="404040"/>
              </a:buClr>
              <a:buSzPts val="2200"/>
              <a:buFont typeface="Calibri"/>
              <a:buNone/>
            </a:pPr>
            <a:r>
              <a:rPr lang="en-US">
                <a:solidFill>
                  <a:srgbClr val="404040"/>
                </a:solidFill>
              </a:rPr>
              <a:t>Θα καλέσετε τους μαθητές να συμπληρώσουν το δικό τους πρότυπο σχεδίου έρευνας δράσης.</a:t>
            </a:r>
            <a:endParaRPr/>
          </a:p>
          <a:p>
            <a:pPr indent="0" lvl="0" marL="88900" rtl="0" algn="l">
              <a:lnSpc>
                <a:spcPct val="100000"/>
              </a:lnSpc>
              <a:spcBef>
                <a:spcPts val="0"/>
              </a:spcBef>
              <a:spcAft>
                <a:spcPts val="0"/>
              </a:spcAft>
              <a:buClr>
                <a:srgbClr val="404040"/>
              </a:buClr>
              <a:buSzPts val="2200"/>
              <a:buFont typeface="Calibri"/>
              <a:buNone/>
            </a:pPr>
            <a:r>
              <a:t/>
            </a:r>
            <a:endParaRPr>
              <a:solidFill>
                <a:srgbClr val="404040"/>
              </a:solidFill>
            </a:endParaRPr>
          </a:p>
          <a:p>
            <a:pPr indent="-215900" lvl="0" marL="457200" rtl="0" algn="l">
              <a:lnSpc>
                <a:spcPct val="107000"/>
              </a:lnSpc>
              <a:spcBef>
                <a:spcPts val="0"/>
              </a:spcBef>
              <a:spcAft>
                <a:spcPts val="0"/>
              </a:spcAft>
              <a:buSzPts val="1200"/>
              <a:buFont typeface="Calibri"/>
              <a:buChar char="•"/>
            </a:pPr>
            <a:r>
              <a:rPr b="1" lang="en-US"/>
              <a:t>Οδηγίες:</a:t>
            </a:r>
            <a:endParaRPr/>
          </a:p>
          <a:p>
            <a:pPr indent="-215900" lvl="0" marL="228600" rtl="0" algn="l">
              <a:lnSpc>
                <a:spcPct val="107000"/>
              </a:lnSpc>
              <a:spcBef>
                <a:spcPts val="800"/>
              </a:spcBef>
              <a:spcAft>
                <a:spcPts val="0"/>
              </a:spcAft>
              <a:buSzPts val="1200"/>
              <a:buFont typeface="Calibri"/>
              <a:buAutoNum type="arabicPeriod"/>
            </a:pPr>
            <a:r>
              <a:rPr lang="en-US"/>
              <a:t>Χρησιμοποιώντας το εκλεπτυσμένο ερευνητικό τους ερώτημα, οι μαθητές συντάσσουν ένα σχέδιο έρευνας δράσης.</a:t>
            </a:r>
            <a:endParaRPr/>
          </a:p>
          <a:p>
            <a:pPr indent="0" lvl="0" marL="0" rtl="0" algn="l">
              <a:lnSpc>
                <a:spcPct val="107000"/>
              </a:lnSpc>
              <a:spcBef>
                <a:spcPts val="800"/>
              </a:spcBef>
              <a:spcAft>
                <a:spcPts val="0"/>
              </a:spcAft>
              <a:buSzPts val="1400"/>
              <a:buFont typeface="Arial"/>
              <a:buNone/>
            </a:pPr>
            <a:r>
              <a:rPr lang="en-US"/>
              <a:t>Στο σχέδιο δράσης περιλαμβάνονται: 2) τη </a:t>
            </a:r>
            <a:r>
              <a:rPr i="1" lang="en-US"/>
              <a:t>στρατηγική παρέμβασης</a:t>
            </a:r>
            <a:r>
              <a:rPr lang="en-US"/>
              <a:t>, 3) 3 </a:t>
            </a:r>
            <a:r>
              <a:rPr i="1" lang="en-US"/>
              <a:t>βήματα εφαρμογής </a:t>
            </a:r>
            <a:r>
              <a:rPr lang="en-US"/>
              <a:t>(ή περισσότερα), 4) τις </a:t>
            </a:r>
            <a:r>
              <a:rPr i="1" lang="en-US"/>
              <a:t>μεθόδους συλλογής δεδομένων </a:t>
            </a:r>
            <a:r>
              <a:rPr lang="en-US"/>
              <a:t>στις οποίες θα καταφύγουν, και τελικά 5) το </a:t>
            </a:r>
            <a:r>
              <a:rPr i="1" lang="en-US"/>
              <a:t>σχέδιο συνεργασίας </a:t>
            </a:r>
            <a:r>
              <a:rPr lang="en-US"/>
              <a:t>που παραθέτει τις διάφορες συνεργασίες που θα έχουν για την επιτυχή εφαρμογή του σχεδίου τους.</a:t>
            </a:r>
            <a:endParaRPr/>
          </a:p>
          <a:p>
            <a:pPr indent="0" lvl="0" marL="0" rtl="0" algn="l">
              <a:lnSpc>
                <a:spcPct val="107000"/>
              </a:lnSpc>
              <a:spcBef>
                <a:spcPts val="800"/>
              </a:spcBef>
              <a:spcAft>
                <a:spcPts val="0"/>
              </a:spcAft>
              <a:buSzPts val="1400"/>
              <a:buFont typeface="Arial"/>
              <a:buNone/>
            </a:pPr>
            <a:r>
              <a:rPr lang="en-US"/>
              <a:t>2. Συγκροτούνται σε ζευγάρια για να δώσουν/λάβουν ανατροφοδότηση χρησιμοποιώντας τη ρουμπρίκα.</a:t>
            </a:r>
            <a:endParaRPr/>
          </a:p>
          <a:p>
            <a:pPr indent="0" lvl="0" marL="0" rtl="0" algn="l">
              <a:lnSpc>
                <a:spcPct val="107000"/>
              </a:lnSpc>
              <a:spcBef>
                <a:spcPts val="800"/>
              </a:spcBef>
              <a:spcAft>
                <a:spcPts val="0"/>
              </a:spcAft>
              <a:buSzPts val="1400"/>
              <a:buFont typeface="Arial"/>
              <a:buNone/>
            </a:pPr>
            <a:r>
              <a:rPr lang="en-US"/>
              <a:t>Αξιολογούν το σχέδιο των συναδέλφων τους με βάση τα ακόλουθα κριτήρια:</a:t>
            </a:r>
            <a:endParaRPr/>
          </a:p>
          <a:p>
            <a:pPr indent="-298450" lvl="1" marL="742950" rtl="0" algn="l">
              <a:lnSpc>
                <a:spcPct val="107000"/>
              </a:lnSpc>
              <a:spcBef>
                <a:spcPts val="0"/>
              </a:spcBef>
              <a:spcAft>
                <a:spcPts val="0"/>
              </a:spcAft>
              <a:buSzPts val="1200"/>
              <a:buFont typeface="Calibri"/>
              <a:buChar char="o"/>
            </a:pPr>
            <a:r>
              <a:rPr lang="en-US"/>
              <a:t>Σαφήνεια του ερευνητικού ερωτήματος</a:t>
            </a:r>
            <a:endParaRPr/>
          </a:p>
          <a:p>
            <a:pPr indent="-298450" lvl="1" marL="742950" rtl="0" algn="l">
              <a:lnSpc>
                <a:spcPct val="107000"/>
              </a:lnSpc>
              <a:spcBef>
                <a:spcPts val="0"/>
              </a:spcBef>
              <a:spcAft>
                <a:spcPts val="0"/>
              </a:spcAft>
              <a:buSzPts val="1200"/>
              <a:buFont typeface="Calibri"/>
              <a:buChar char="o"/>
            </a:pPr>
            <a:r>
              <a:rPr lang="en-US"/>
              <a:t>Σκοπιμότητα της παρέμβασης</a:t>
            </a:r>
            <a:endParaRPr/>
          </a:p>
          <a:p>
            <a:pPr indent="-298450" lvl="1" marL="742950" rtl="0" algn="l">
              <a:lnSpc>
                <a:spcPct val="107000"/>
              </a:lnSpc>
              <a:spcBef>
                <a:spcPts val="0"/>
              </a:spcBef>
              <a:spcAft>
                <a:spcPts val="0"/>
              </a:spcAft>
              <a:buSzPts val="1200"/>
              <a:buFont typeface="Calibri"/>
              <a:buChar char="o"/>
            </a:pPr>
            <a:r>
              <a:rPr lang="en-US"/>
              <a:t>Καταλληλότητα της συλλογής δεδομένων</a:t>
            </a:r>
            <a:endParaRPr/>
          </a:p>
          <a:p>
            <a:pPr indent="-298450" lvl="1" marL="742950" rtl="0" algn="l">
              <a:lnSpc>
                <a:spcPct val="107000"/>
              </a:lnSpc>
              <a:spcBef>
                <a:spcPts val="0"/>
              </a:spcBef>
              <a:spcAft>
                <a:spcPts val="0"/>
              </a:spcAft>
              <a:buSzPts val="1200"/>
              <a:buFont typeface="Calibri"/>
              <a:buChar char="o"/>
            </a:pPr>
            <a:r>
              <a:rPr lang="en-US"/>
              <a:t>Δυνατότητα συνεργασίας</a:t>
            </a:r>
            <a:endParaRPr/>
          </a:p>
          <a:p>
            <a:pPr indent="-88900" lvl="0" marL="88900" rtl="0" algn="l">
              <a:lnSpc>
                <a:spcPct val="100000"/>
              </a:lnSpc>
              <a:spcBef>
                <a:spcPts val="800"/>
              </a:spcBef>
              <a:spcAft>
                <a:spcPts val="0"/>
              </a:spcAft>
              <a:buClr>
                <a:srgbClr val="404040"/>
              </a:buClr>
              <a:buSzPts val="2200"/>
              <a:buNone/>
            </a:pPr>
            <a:r>
              <a:t/>
            </a:r>
            <a:endParaRPr b="1">
              <a:solidFill>
                <a:srgbClr val="404040"/>
              </a:solidFill>
            </a:endParaRPr>
          </a:p>
          <a:p>
            <a:pPr indent="-88900" lvl="0" marL="88900" rtl="0" algn="l">
              <a:lnSpc>
                <a:spcPct val="100000"/>
              </a:lnSpc>
              <a:spcBef>
                <a:spcPts val="0"/>
              </a:spcBef>
              <a:spcAft>
                <a:spcPts val="0"/>
              </a:spcAft>
              <a:buClr>
                <a:srgbClr val="404040"/>
              </a:buClr>
              <a:buSzPts val="2200"/>
              <a:buNone/>
            </a:pPr>
            <a:r>
              <a:t/>
            </a:r>
            <a:endParaRPr b="1">
              <a:solidFill>
                <a:srgbClr val="404040"/>
              </a:solidFill>
            </a:endParaRPr>
          </a:p>
          <a:p>
            <a:pPr indent="-88900" lvl="0" marL="88900" rtl="0" algn="l">
              <a:lnSpc>
                <a:spcPct val="100000"/>
              </a:lnSpc>
              <a:spcBef>
                <a:spcPts val="0"/>
              </a:spcBef>
              <a:spcAft>
                <a:spcPts val="0"/>
              </a:spcAft>
              <a:buClr>
                <a:srgbClr val="404040"/>
              </a:buClr>
              <a:buSzPts val="2200"/>
              <a:buNone/>
            </a:pPr>
            <a:r>
              <a:rPr b="1" lang="en-US">
                <a:solidFill>
                  <a:srgbClr val="404040"/>
                </a:solidFill>
              </a:rPr>
              <a:t>Διαχείριση χρόνου: </a:t>
            </a:r>
            <a:endParaRPr/>
          </a:p>
          <a:p>
            <a:pPr indent="-215900" lvl="0" marL="457200" rtl="0" algn="l">
              <a:lnSpc>
                <a:spcPct val="100000"/>
              </a:lnSpc>
              <a:spcBef>
                <a:spcPts val="0"/>
              </a:spcBef>
              <a:spcAft>
                <a:spcPts val="0"/>
              </a:spcAft>
              <a:buSzPts val="1200"/>
              <a:buFont typeface="Arial"/>
              <a:buChar char="•"/>
            </a:pPr>
            <a:r>
              <a:rPr b="1" i="0" lang="en-US">
                <a:solidFill>
                  <a:srgbClr val="404040"/>
                </a:solidFill>
              </a:rPr>
              <a:t>5 λεπτά: </a:t>
            </a:r>
            <a:r>
              <a:rPr i="0" lang="en-US">
                <a:solidFill>
                  <a:srgbClr val="404040"/>
                </a:solidFill>
              </a:rPr>
              <a:t>Ατομική σύνταξη.</a:t>
            </a:r>
            <a:endParaRPr/>
          </a:p>
          <a:p>
            <a:pPr indent="-215900" lvl="0" marL="457200" rtl="0" algn="l">
              <a:lnSpc>
                <a:spcPct val="100000"/>
              </a:lnSpc>
              <a:spcBef>
                <a:spcPts val="0"/>
              </a:spcBef>
              <a:spcAft>
                <a:spcPts val="0"/>
              </a:spcAft>
              <a:buSzPts val="1200"/>
              <a:buFont typeface="Arial"/>
              <a:buChar char="•"/>
            </a:pPr>
            <a:r>
              <a:rPr b="1" i="0" lang="en-US">
                <a:solidFill>
                  <a:srgbClr val="404040"/>
                </a:solidFill>
              </a:rPr>
              <a:t>5 λεπτά: </a:t>
            </a:r>
            <a:r>
              <a:rPr i="0" lang="en-US">
                <a:solidFill>
                  <a:srgbClr val="404040"/>
                </a:solidFill>
              </a:rPr>
              <a:t>Ανατροφοδότηση από ομότιμους.</a:t>
            </a:r>
            <a:endParaRPr/>
          </a:p>
          <a:p>
            <a:pPr indent="-215900" lvl="0" marL="457200" rtl="0" algn="l">
              <a:lnSpc>
                <a:spcPct val="100000"/>
              </a:lnSpc>
              <a:spcBef>
                <a:spcPts val="0"/>
              </a:spcBef>
              <a:spcAft>
                <a:spcPts val="0"/>
              </a:spcAft>
              <a:buSzPts val="1200"/>
              <a:buFont typeface="Arial"/>
              <a:buChar char="•"/>
            </a:pPr>
            <a:r>
              <a:rPr b="1" i="0" lang="en-US">
                <a:solidFill>
                  <a:srgbClr val="404040"/>
                </a:solidFill>
              </a:rPr>
              <a:t>5 λεπτά: </a:t>
            </a:r>
            <a:r>
              <a:rPr i="0" lang="en-US">
                <a:solidFill>
                  <a:srgbClr val="404040"/>
                </a:solidFill>
              </a:rPr>
              <a:t>Αναθεωρήσεις.</a:t>
            </a:r>
            <a:endParaRPr/>
          </a:p>
          <a:p>
            <a:pPr indent="-88900" lvl="0" marL="88900" rtl="0" algn="l">
              <a:lnSpc>
                <a:spcPct val="100000"/>
              </a:lnSpc>
              <a:spcBef>
                <a:spcPts val="0"/>
              </a:spcBef>
              <a:spcAft>
                <a:spcPts val="0"/>
              </a:spcAft>
              <a:buClr>
                <a:srgbClr val="404040"/>
              </a:buClr>
              <a:buSzPts val="2200"/>
              <a:buNone/>
            </a:pPr>
            <a:r>
              <a:t/>
            </a:r>
            <a:endParaRPr b="1">
              <a:solidFill>
                <a:srgbClr val="404040"/>
              </a:solidFill>
            </a:endParaRPr>
          </a:p>
          <a:p>
            <a:pPr indent="0" lvl="0" marL="0" rtl="0" algn="l">
              <a:lnSpc>
                <a:spcPct val="100000"/>
              </a:lnSpc>
              <a:spcBef>
                <a:spcPts val="0"/>
              </a:spcBef>
              <a:spcAft>
                <a:spcPts val="1000"/>
              </a:spcAft>
              <a:buSzPts val="1100"/>
              <a:buNone/>
            </a:pPr>
            <a:r>
              <a:t/>
            </a:r>
            <a:endParaRPr>
              <a:solidFill>
                <a:srgbClr val="1D1D1B"/>
              </a:solidFill>
            </a:endParaRPr>
          </a:p>
        </p:txBody>
      </p:sp>
      <p:sp>
        <p:nvSpPr>
          <p:cNvPr id="225" name="Google Shape;225;p1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1" name="Shape 231"/>
        <p:cNvGrpSpPr/>
        <p:nvPr/>
      </p:nvGrpSpPr>
      <p:grpSpPr>
        <a:xfrm>
          <a:off x="0" y="0"/>
          <a:ext cx="0" cy="0"/>
          <a:chOff x="0" y="0"/>
          <a:chExt cx="0" cy="0"/>
        </a:xfrm>
      </p:grpSpPr>
      <p:sp>
        <p:nvSpPr>
          <p:cNvPr id="232" name="Google Shape;232;p18: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88900" rtl="0" algn="l">
              <a:lnSpc>
                <a:spcPct val="100000"/>
              </a:lnSpc>
              <a:spcBef>
                <a:spcPts val="0"/>
              </a:spcBef>
              <a:spcAft>
                <a:spcPts val="0"/>
              </a:spcAft>
              <a:buClr>
                <a:srgbClr val="404040"/>
              </a:buClr>
              <a:buSzPts val="2200"/>
              <a:buFont typeface="Calibri"/>
              <a:buNone/>
            </a:pPr>
            <a:r>
              <a:rPr i="1" lang="en-US">
                <a:solidFill>
                  <a:srgbClr val="404040"/>
                </a:solidFill>
              </a:rPr>
              <a:t>Αυτή η διαφάνεια είναι αφιερωμένη στο κλείσιμο και την εισαγωγή στα επόμενα βήματα.</a:t>
            </a:r>
            <a:endParaRPr sz="400"/>
          </a:p>
          <a:p>
            <a:pPr indent="0" lvl="0" marL="88900" rtl="0" algn="l">
              <a:lnSpc>
                <a:spcPct val="100000"/>
              </a:lnSpc>
              <a:spcBef>
                <a:spcPts val="0"/>
              </a:spcBef>
              <a:spcAft>
                <a:spcPts val="0"/>
              </a:spcAft>
              <a:buClr>
                <a:srgbClr val="404040"/>
              </a:buClr>
              <a:buSzPts val="2200"/>
              <a:buFont typeface="Calibri"/>
              <a:buNone/>
            </a:pPr>
            <a:r>
              <a:t/>
            </a:r>
            <a:endParaRPr b="0" sz="2000">
              <a:solidFill>
                <a:srgbClr val="404040"/>
              </a:solidFill>
              <a:latin typeface="Arial"/>
              <a:ea typeface="Arial"/>
              <a:cs typeface="Arial"/>
              <a:sym typeface="Arial"/>
            </a:endParaRPr>
          </a:p>
          <a:p>
            <a:pPr indent="0" lvl="0" marL="88900" rtl="0" algn="l">
              <a:lnSpc>
                <a:spcPct val="100000"/>
              </a:lnSpc>
              <a:spcBef>
                <a:spcPts val="0"/>
              </a:spcBef>
              <a:spcAft>
                <a:spcPts val="0"/>
              </a:spcAft>
              <a:buClr>
                <a:srgbClr val="404040"/>
              </a:buClr>
              <a:buSzPts val="2200"/>
              <a:buFont typeface="Calibri"/>
              <a:buNone/>
            </a:pPr>
            <a:r>
              <a:t/>
            </a:r>
            <a:endParaRPr b="0" sz="2000">
              <a:solidFill>
                <a:srgbClr val="404040"/>
              </a:solidFill>
              <a:latin typeface="Arial"/>
              <a:ea typeface="Arial"/>
              <a:cs typeface="Arial"/>
              <a:sym typeface="Arial"/>
            </a:endParaRPr>
          </a:p>
          <a:p>
            <a:pPr indent="-88900" lvl="0" marL="88900" rtl="0" algn="l">
              <a:lnSpc>
                <a:spcPct val="100000"/>
              </a:lnSpc>
              <a:spcBef>
                <a:spcPts val="0"/>
              </a:spcBef>
              <a:spcAft>
                <a:spcPts val="0"/>
              </a:spcAft>
              <a:buClr>
                <a:srgbClr val="404040"/>
              </a:buClr>
              <a:buSzPts val="2200"/>
              <a:buNone/>
            </a:pPr>
            <a:r>
              <a:t/>
            </a:r>
            <a:endParaRPr b="1" sz="2000">
              <a:solidFill>
                <a:srgbClr val="404040"/>
              </a:solidFill>
              <a:latin typeface="Arial"/>
              <a:ea typeface="Arial"/>
              <a:cs typeface="Arial"/>
              <a:sym typeface="Arial"/>
            </a:endParaRPr>
          </a:p>
          <a:p>
            <a:pPr indent="0" lvl="0" marL="0" rtl="0" algn="l">
              <a:lnSpc>
                <a:spcPct val="100000"/>
              </a:lnSpc>
              <a:spcBef>
                <a:spcPts val="0"/>
              </a:spcBef>
              <a:spcAft>
                <a:spcPts val="1000"/>
              </a:spcAft>
              <a:buSzPts val="1100"/>
              <a:buNone/>
            </a:pPr>
            <a:r>
              <a:t/>
            </a:r>
            <a:endParaRPr>
              <a:solidFill>
                <a:srgbClr val="1D1D1B"/>
              </a:solidFill>
            </a:endParaRPr>
          </a:p>
        </p:txBody>
      </p:sp>
      <p:sp>
        <p:nvSpPr>
          <p:cNvPr id="233" name="Google Shape;233;p1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7" name="Shape 237"/>
        <p:cNvGrpSpPr/>
        <p:nvPr/>
      </p:nvGrpSpPr>
      <p:grpSpPr>
        <a:xfrm>
          <a:off x="0" y="0"/>
          <a:ext cx="0" cy="0"/>
          <a:chOff x="0" y="0"/>
          <a:chExt cx="0" cy="0"/>
        </a:xfrm>
      </p:grpSpPr>
      <p:sp>
        <p:nvSpPr>
          <p:cNvPr id="238" name="Google Shape;238;p4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i="1" lang="en-US" sz="1100">
                <a:latin typeface="Arial"/>
                <a:ea typeface="Arial"/>
                <a:cs typeface="Arial"/>
                <a:sym typeface="Arial"/>
              </a:rPr>
              <a:t>Αυτή η διαφάνεια είναι χρήσιμη για να μοιραστείτε με τους εκπαιδευόμενους κάποιες πρόσθετες πληροφορίες σχετικά με την έρευνα δράσης SMART στόχοι κ.λπ. Μπορούν να χρησιμοποιήσουν τα κοινόχρηστα έγγραφα ως υλικό για προσωπική μελέτη και ως οδηγό για τις μελλοντικές δραστηριότητες.</a:t>
            </a:r>
            <a:endParaRPr i="1" sz="1100">
              <a:latin typeface="Arial"/>
              <a:ea typeface="Arial"/>
              <a:cs typeface="Arial"/>
              <a:sym typeface="Arial"/>
            </a:endParaRPr>
          </a:p>
        </p:txBody>
      </p:sp>
      <p:sp>
        <p:nvSpPr>
          <p:cNvPr id="239" name="Google Shape;239;p4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3" name="Shape 243"/>
        <p:cNvGrpSpPr/>
        <p:nvPr/>
      </p:nvGrpSpPr>
      <p:grpSpPr>
        <a:xfrm>
          <a:off x="0" y="0"/>
          <a:ext cx="0" cy="0"/>
          <a:chOff x="0" y="0"/>
          <a:chExt cx="0" cy="0"/>
        </a:xfrm>
      </p:grpSpPr>
      <p:sp>
        <p:nvSpPr>
          <p:cNvPr id="244" name="Google Shape;244;g35774147b8d_0_57: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45" name="Google Shape;245;g35774147b8d_0_5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5" name="Shape 115"/>
        <p:cNvGrpSpPr/>
        <p:nvPr/>
      </p:nvGrpSpPr>
      <p:grpSpPr>
        <a:xfrm>
          <a:off x="0" y="0"/>
          <a:ext cx="0" cy="0"/>
          <a:chOff x="0" y="0"/>
          <a:chExt cx="0" cy="0"/>
        </a:xfrm>
      </p:grpSpPr>
      <p:sp>
        <p:nvSpPr>
          <p:cNvPr id="116" name="Google Shape;116;g3556a82191b_1_4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Παρουσιάστε στους εκπαιδευόμενους την Ενότητα 2 της Ενότητας 7 σχετικά με το σχεδιασμό παρεμβάσεων μέσω συνεργατικής έρευνας δράσης.</a:t>
            </a:r>
            <a:endParaRPr/>
          </a:p>
        </p:txBody>
      </p:sp>
      <p:sp>
        <p:nvSpPr>
          <p:cNvPr id="117" name="Google Shape;117;g3556a82191b_1_4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1" name="Shape 121"/>
        <p:cNvGrpSpPr/>
        <p:nvPr/>
      </p:nvGrpSpPr>
      <p:grpSpPr>
        <a:xfrm>
          <a:off x="0" y="0"/>
          <a:ext cx="0" cy="0"/>
          <a:chOff x="0" y="0"/>
          <a:chExt cx="0" cy="0"/>
        </a:xfrm>
      </p:grpSpPr>
      <p:sp>
        <p:nvSpPr>
          <p:cNvPr id="122" name="Google Shape;122;p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i="1" lang="en-US">
                <a:latin typeface="Arial"/>
                <a:ea typeface="Arial"/>
                <a:cs typeface="Arial"/>
                <a:sym typeface="Arial"/>
              </a:rPr>
              <a:t>Αυτή η διαφάνεια είναι ένας τρόπος για να εισαγάγετε στους εκπαιδευόμενους τα αναμενόμενα εκπαιδευτικά αποτελέσματα αυτής της δεύτερης ενότητας της ενότητας 7.</a:t>
            </a:r>
            <a:endParaRPr/>
          </a:p>
          <a:p>
            <a:pPr indent="0" lvl="0" marL="0" rtl="0" algn="l">
              <a:lnSpc>
                <a:spcPct val="100000"/>
              </a:lnSpc>
              <a:spcBef>
                <a:spcPts val="0"/>
              </a:spcBef>
              <a:spcAft>
                <a:spcPts val="0"/>
              </a:spcAft>
              <a:buSzPts val="1400"/>
              <a:buNone/>
            </a:pPr>
            <a:r>
              <a:t/>
            </a:r>
            <a:endParaRPr i="1">
              <a:latin typeface="Arial"/>
              <a:ea typeface="Arial"/>
              <a:cs typeface="Arial"/>
              <a:sym typeface="Arial"/>
            </a:endParaRPr>
          </a:p>
          <a:p>
            <a:pPr indent="0" lvl="0" marL="0" rtl="0" algn="l">
              <a:lnSpc>
                <a:spcPct val="100000"/>
              </a:lnSpc>
              <a:spcBef>
                <a:spcPts val="0"/>
              </a:spcBef>
              <a:spcAft>
                <a:spcPts val="0"/>
              </a:spcAft>
              <a:buSzPts val="1400"/>
              <a:buNone/>
            </a:pPr>
            <a:r>
              <a:rPr lang="en-US">
                <a:latin typeface="Arial"/>
                <a:ea typeface="Arial"/>
                <a:cs typeface="Arial"/>
                <a:sym typeface="Arial"/>
              </a:rPr>
              <a:t>Αυτή η δεύτερη Ενότητα σκοπεύει να βασιστεί στα ερευνητικά ερωτήματα που περιγράφηκαν κατά τη διάρκεια των δραστηριοτήτων της Ενότητας 1, για να δημιουργήσει ένα σχέδιο δράσης με σκοπό την αντιμετώπιση του προβλήματος που έχουν εντοπίσει. Αυτή η δεύτερη Ενότητα θα διαρκέσει μία ώρα και θα δώσει στους εκπαιδευτικούς τη δυνατότητα να (α) σχεδιάσουν ένα Σχέδιο Έρευνας Δράσης με μετρήσιμα αποτελέσματα, (β) επιλέξουν μεθόδους συλλογής δεδομένων, (γ) συνεργαστούν με τους συναδέλφους τους για να βελτιώσουν και να δοκιμάσουν τις παρεμβάσεις.</a:t>
            </a:r>
            <a:endParaRPr>
              <a:latin typeface="Arial"/>
              <a:ea typeface="Arial"/>
              <a:cs typeface="Arial"/>
              <a:sym typeface="Arial"/>
            </a:endParaRPr>
          </a:p>
        </p:txBody>
      </p:sp>
      <p:sp>
        <p:nvSpPr>
          <p:cNvPr id="123" name="Google Shape;123;p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7" name="Shape 127"/>
        <p:cNvGrpSpPr/>
        <p:nvPr/>
      </p:nvGrpSpPr>
      <p:grpSpPr>
        <a:xfrm>
          <a:off x="0" y="0"/>
          <a:ext cx="0" cy="0"/>
          <a:chOff x="0" y="0"/>
          <a:chExt cx="0" cy="0"/>
        </a:xfrm>
      </p:grpSpPr>
      <p:sp>
        <p:nvSpPr>
          <p:cNvPr id="128" name="Google Shape;128;p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29" name="Google Shape;129;p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228600" lvl="0" marL="457200" marR="0" rtl="0" algn="l">
              <a:lnSpc>
                <a:spcPct val="100000"/>
              </a:lnSpc>
              <a:spcBef>
                <a:spcPts val="0"/>
              </a:spcBef>
              <a:spcAft>
                <a:spcPts val="0"/>
              </a:spcAft>
              <a:buClr>
                <a:srgbClr val="000000"/>
              </a:buClr>
              <a:buSzPts val="1400"/>
              <a:buFont typeface="Arial"/>
              <a:buNone/>
            </a:pPr>
            <a:r>
              <a:rPr i="1" lang="en-US">
                <a:latin typeface="Arial"/>
                <a:ea typeface="Arial"/>
                <a:cs typeface="Arial"/>
                <a:sym typeface="Arial"/>
              </a:rPr>
              <a:t>Αυτή η διαφάνεια παρέχει μια επισκόπηση του περιεχομένου του μαθήματος.</a:t>
            </a:r>
            <a:endParaRPr/>
          </a:p>
        </p:txBody>
      </p:sp>
      <p:sp>
        <p:nvSpPr>
          <p:cNvPr id="130" name="Google Shape;130;p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4" name="Shape 134"/>
        <p:cNvGrpSpPr/>
        <p:nvPr/>
      </p:nvGrpSpPr>
      <p:grpSpPr>
        <a:xfrm>
          <a:off x="0" y="0"/>
          <a:ext cx="0" cy="0"/>
          <a:chOff x="0" y="0"/>
          <a:chExt cx="0" cy="0"/>
        </a:xfrm>
      </p:grpSpPr>
      <p:sp>
        <p:nvSpPr>
          <p:cNvPr id="135" name="Google Shape;135;p2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228600" rtl="0" algn="l">
              <a:lnSpc>
                <a:spcPct val="100000"/>
              </a:lnSpc>
              <a:spcBef>
                <a:spcPts val="0"/>
              </a:spcBef>
              <a:spcAft>
                <a:spcPts val="0"/>
              </a:spcAft>
              <a:buSzPts val="1400"/>
              <a:buFont typeface="Arial"/>
              <a:buNone/>
            </a:pPr>
            <a:r>
              <a:rPr b="0" i="1" lang="en-US" sz="1100" u="none">
                <a:solidFill>
                  <a:srgbClr val="404040"/>
                </a:solidFill>
                <a:latin typeface="Arial"/>
                <a:ea typeface="Arial"/>
                <a:cs typeface="Arial"/>
                <a:sym typeface="Arial"/>
              </a:rPr>
              <a:t>Αυτή η διαφάνεια είναι μια σύντομη υπενθύμιση του περιεχομένου της Ενότητας # 1.</a:t>
            </a:r>
            <a:endParaRPr/>
          </a:p>
          <a:p>
            <a:pPr indent="0" lvl="0" marL="228600" rtl="0" algn="l">
              <a:lnSpc>
                <a:spcPct val="100000"/>
              </a:lnSpc>
              <a:spcBef>
                <a:spcPts val="0"/>
              </a:spcBef>
              <a:spcAft>
                <a:spcPts val="0"/>
              </a:spcAft>
              <a:buSzPts val="1400"/>
              <a:buFont typeface="Arial"/>
              <a:buNone/>
            </a:pPr>
            <a:r>
              <a:t/>
            </a:r>
            <a:endParaRPr b="0" i="1" sz="1100" u="none">
              <a:solidFill>
                <a:srgbClr val="404040"/>
              </a:solidFill>
              <a:latin typeface="Arial"/>
              <a:ea typeface="Arial"/>
              <a:cs typeface="Arial"/>
              <a:sym typeface="Arial"/>
            </a:endParaRPr>
          </a:p>
          <a:p>
            <a:pPr indent="0" lvl="0" marL="228600" rtl="0" algn="l">
              <a:lnSpc>
                <a:spcPct val="100000"/>
              </a:lnSpc>
              <a:spcBef>
                <a:spcPts val="0"/>
              </a:spcBef>
              <a:spcAft>
                <a:spcPts val="0"/>
              </a:spcAft>
              <a:buSzPts val="1400"/>
              <a:buFont typeface="Arial"/>
              <a:buNone/>
            </a:pPr>
            <a:r>
              <a:rPr b="1" i="0" lang="en-US" sz="1100" u="none">
                <a:solidFill>
                  <a:srgbClr val="404040"/>
                </a:solidFill>
                <a:latin typeface="Arial"/>
                <a:ea typeface="Arial"/>
                <a:cs typeface="Arial"/>
                <a:sym typeface="Arial"/>
              </a:rPr>
              <a:t>- Ο κύκλος της έρευνας δράσης:</a:t>
            </a:r>
            <a:endParaRPr/>
          </a:p>
          <a:p>
            <a:pPr indent="-228600" lvl="0" marL="457200" rtl="0" algn="l">
              <a:lnSpc>
                <a:spcPct val="100000"/>
              </a:lnSpc>
              <a:spcBef>
                <a:spcPts val="0"/>
              </a:spcBef>
              <a:spcAft>
                <a:spcPts val="0"/>
              </a:spcAft>
              <a:buSzPts val="1400"/>
              <a:buFont typeface="Arial"/>
              <a:buChar char="•"/>
            </a:pPr>
            <a:r>
              <a:rPr b="1" i="0" lang="en-US" sz="1100" u="sng">
                <a:solidFill>
                  <a:srgbClr val="404040"/>
                </a:solidFill>
                <a:latin typeface="Arial"/>
                <a:ea typeface="Arial"/>
                <a:cs typeface="Arial"/>
                <a:sym typeface="Arial"/>
              </a:rPr>
              <a:t>Προσδιορίστε</a:t>
            </a:r>
            <a:r>
              <a:rPr b="1" i="0" lang="en-US" sz="1100">
                <a:solidFill>
                  <a:srgbClr val="404040"/>
                </a:solidFill>
                <a:latin typeface="Arial"/>
                <a:ea typeface="Arial"/>
                <a:cs typeface="Arial"/>
                <a:sym typeface="Arial"/>
              </a:rPr>
              <a:t>: </a:t>
            </a:r>
            <a:r>
              <a:rPr b="0" i="0" lang="en-US" sz="1100">
                <a:solidFill>
                  <a:srgbClr val="404040"/>
                </a:solidFill>
                <a:latin typeface="Arial"/>
                <a:ea typeface="Arial"/>
                <a:cs typeface="Arial"/>
                <a:sym typeface="Arial"/>
              </a:rPr>
              <a:t>Εντοπίστε μια </a:t>
            </a:r>
            <a:r>
              <a:rPr b="0" i="1" lang="en-US" sz="1100">
                <a:solidFill>
                  <a:srgbClr val="404040"/>
                </a:solidFill>
                <a:latin typeface="Arial"/>
                <a:ea typeface="Arial"/>
                <a:cs typeface="Arial"/>
                <a:sym typeface="Arial"/>
              </a:rPr>
              <a:t>συγκεκριμένη </a:t>
            </a:r>
            <a:r>
              <a:rPr b="0" i="0" lang="en-US" sz="1100">
                <a:solidFill>
                  <a:srgbClr val="404040"/>
                </a:solidFill>
                <a:latin typeface="Arial"/>
                <a:ea typeface="Arial"/>
                <a:cs typeface="Arial"/>
                <a:sym typeface="Arial"/>
              </a:rPr>
              <a:t>πρόκληση της τάξης (π.χ. "Τα κορίτσια αποσύρονται κατά τη διάρκεια εργασιών κωδικοποίησης").</a:t>
            </a:r>
            <a:endParaRPr/>
          </a:p>
          <a:p>
            <a:pPr indent="-228600" lvl="0" marL="457200" rtl="0" algn="l">
              <a:lnSpc>
                <a:spcPct val="100000"/>
              </a:lnSpc>
              <a:spcBef>
                <a:spcPts val="0"/>
              </a:spcBef>
              <a:spcAft>
                <a:spcPts val="0"/>
              </a:spcAft>
              <a:buSzPts val="1400"/>
              <a:buFont typeface="Arial"/>
              <a:buChar char="•"/>
            </a:pPr>
            <a:r>
              <a:rPr b="1" i="0" lang="en-US" sz="1100">
                <a:solidFill>
                  <a:srgbClr val="404040"/>
                </a:solidFill>
                <a:latin typeface="Arial"/>
                <a:ea typeface="Arial"/>
                <a:cs typeface="Arial"/>
                <a:sym typeface="Arial"/>
              </a:rPr>
              <a:t>Σχέδιο:</a:t>
            </a:r>
            <a:r>
              <a:rPr b="0" i="0" lang="en-US" sz="1100">
                <a:solidFill>
                  <a:srgbClr val="404040"/>
                </a:solidFill>
                <a:latin typeface="Arial"/>
                <a:ea typeface="Arial"/>
                <a:cs typeface="Arial"/>
                <a:sym typeface="Arial"/>
              </a:rPr>
              <a:t> π.χ. "Προγραμματισμός σε ζευγάρια με εναλλασσόμενους ηγετικούς ρόλους").</a:t>
            </a:r>
            <a:endParaRPr/>
          </a:p>
          <a:p>
            <a:pPr indent="-228600" lvl="0" marL="457200" rtl="0" algn="l">
              <a:lnSpc>
                <a:spcPct val="100000"/>
              </a:lnSpc>
              <a:spcBef>
                <a:spcPts val="0"/>
              </a:spcBef>
              <a:spcAft>
                <a:spcPts val="0"/>
              </a:spcAft>
              <a:buSzPts val="1400"/>
              <a:buFont typeface="Arial"/>
              <a:buChar char="•"/>
            </a:pPr>
            <a:r>
              <a:rPr b="1" i="0" lang="en-US" sz="1100">
                <a:solidFill>
                  <a:srgbClr val="404040"/>
                </a:solidFill>
                <a:latin typeface="Arial"/>
                <a:ea typeface="Arial"/>
                <a:cs typeface="Arial"/>
                <a:sym typeface="Arial"/>
              </a:rPr>
              <a:t>Πράξη:</a:t>
            </a:r>
            <a:r>
              <a:rPr b="0" i="0" lang="en-US" sz="1100">
                <a:solidFill>
                  <a:srgbClr val="404040"/>
                </a:solidFill>
                <a:latin typeface="Arial"/>
                <a:ea typeface="Arial"/>
                <a:cs typeface="Arial"/>
                <a:sym typeface="Arial"/>
              </a:rPr>
              <a:t> Εφαρμόστε τη στρατηγική στην τάξη σας.</a:t>
            </a:r>
            <a:endParaRPr/>
          </a:p>
          <a:p>
            <a:pPr indent="-228600" lvl="0" marL="457200" rtl="0" algn="l">
              <a:lnSpc>
                <a:spcPct val="100000"/>
              </a:lnSpc>
              <a:spcBef>
                <a:spcPts val="0"/>
              </a:spcBef>
              <a:spcAft>
                <a:spcPts val="0"/>
              </a:spcAft>
              <a:buSzPts val="1400"/>
              <a:buFont typeface="Arial"/>
              <a:buChar char="•"/>
            </a:pPr>
            <a:r>
              <a:rPr b="1" i="0" lang="en-US" sz="1100">
                <a:solidFill>
                  <a:srgbClr val="404040"/>
                </a:solidFill>
                <a:latin typeface="Arial"/>
                <a:ea typeface="Arial"/>
                <a:cs typeface="Arial"/>
                <a:sym typeface="Arial"/>
              </a:rPr>
              <a:t>Παρατηρήστε:</a:t>
            </a:r>
            <a:r>
              <a:rPr b="0" i="0" lang="en-US" sz="1100">
                <a:solidFill>
                  <a:srgbClr val="404040"/>
                </a:solidFill>
                <a:latin typeface="Arial"/>
                <a:ea typeface="Arial"/>
                <a:cs typeface="Arial"/>
                <a:sym typeface="Arial"/>
              </a:rPr>
              <a:t> Συλλογή δεδομένων (έρευνες, ποσοστά συμμετοχής, δείγματα εργασίας).</a:t>
            </a:r>
            <a:endParaRPr/>
          </a:p>
          <a:p>
            <a:pPr indent="-228600" lvl="0" marL="457200" rtl="0" algn="l">
              <a:lnSpc>
                <a:spcPct val="100000"/>
              </a:lnSpc>
              <a:spcBef>
                <a:spcPts val="0"/>
              </a:spcBef>
              <a:spcAft>
                <a:spcPts val="0"/>
              </a:spcAft>
              <a:buSzPts val="1400"/>
              <a:buFont typeface="Arial"/>
              <a:buChar char="•"/>
            </a:pPr>
            <a:r>
              <a:rPr b="1" i="0" lang="en-US" sz="1100">
                <a:solidFill>
                  <a:srgbClr val="404040"/>
                </a:solidFill>
                <a:latin typeface="Arial"/>
                <a:ea typeface="Arial"/>
                <a:cs typeface="Arial"/>
                <a:sym typeface="Arial"/>
              </a:rPr>
              <a:t>Σκέψου:</a:t>
            </a:r>
            <a:r>
              <a:rPr b="0" i="0" lang="en-US" sz="1100">
                <a:solidFill>
                  <a:srgbClr val="404040"/>
                </a:solidFill>
                <a:latin typeface="Arial"/>
                <a:ea typeface="Arial"/>
                <a:cs typeface="Arial"/>
                <a:sym typeface="Arial"/>
              </a:rPr>
              <a:t> Αναλύστε τα αποτελέσματα και προσαρμόστε την προσέγγιση.</a:t>
            </a:r>
            <a:endParaRPr/>
          </a:p>
          <a:p>
            <a:pPr indent="0" lvl="0" marL="228600" rtl="0" algn="l">
              <a:lnSpc>
                <a:spcPct val="100000"/>
              </a:lnSpc>
              <a:spcBef>
                <a:spcPts val="0"/>
              </a:spcBef>
              <a:spcAft>
                <a:spcPts val="0"/>
              </a:spcAft>
              <a:buSzPts val="1400"/>
              <a:buFont typeface="Arial"/>
              <a:buNone/>
            </a:pPr>
            <a:r>
              <a:t/>
            </a:r>
            <a:endParaRPr b="0" i="0" sz="1100">
              <a:solidFill>
                <a:srgbClr val="404040"/>
              </a:solidFill>
              <a:latin typeface="Arial"/>
              <a:ea typeface="Arial"/>
              <a:cs typeface="Arial"/>
              <a:sym typeface="Arial"/>
            </a:endParaRPr>
          </a:p>
          <a:p>
            <a:pPr indent="0" lvl="0" marL="228600" rtl="0" algn="l">
              <a:lnSpc>
                <a:spcPct val="100000"/>
              </a:lnSpc>
              <a:spcBef>
                <a:spcPts val="0"/>
              </a:spcBef>
              <a:spcAft>
                <a:spcPts val="0"/>
              </a:spcAft>
              <a:buSzPts val="1400"/>
              <a:buFont typeface="Arial"/>
              <a:buNone/>
            </a:pPr>
            <a:r>
              <a:t/>
            </a:r>
            <a:endParaRPr b="0" i="0" sz="1100">
              <a:solidFill>
                <a:srgbClr val="404040"/>
              </a:solidFill>
              <a:latin typeface="Arial"/>
              <a:ea typeface="Arial"/>
              <a:cs typeface="Arial"/>
              <a:sym typeface="Arial"/>
            </a:endParaRPr>
          </a:p>
          <a:p>
            <a:pPr indent="-139700" lvl="0" marL="457200" rtl="0" algn="l">
              <a:lnSpc>
                <a:spcPct val="100000"/>
              </a:lnSpc>
              <a:spcBef>
                <a:spcPts val="0"/>
              </a:spcBef>
              <a:spcAft>
                <a:spcPts val="0"/>
              </a:spcAft>
              <a:buSzPts val="1400"/>
              <a:buFont typeface="Arial"/>
              <a:buNone/>
            </a:pPr>
            <a:r>
              <a:t/>
            </a:r>
            <a:endParaRPr b="0" i="0" sz="1100">
              <a:solidFill>
                <a:srgbClr val="404040"/>
              </a:solidFill>
              <a:latin typeface="Arial"/>
              <a:ea typeface="Arial"/>
              <a:cs typeface="Arial"/>
              <a:sym typeface="Arial"/>
            </a:endParaRPr>
          </a:p>
          <a:p>
            <a:pPr indent="0" lvl="0" marL="228600" rtl="0" algn="l">
              <a:lnSpc>
                <a:spcPct val="100000"/>
              </a:lnSpc>
              <a:spcBef>
                <a:spcPts val="0"/>
              </a:spcBef>
              <a:spcAft>
                <a:spcPts val="0"/>
              </a:spcAft>
              <a:buSzPts val="1400"/>
              <a:buFont typeface="Arial"/>
              <a:buNone/>
            </a:pPr>
            <a:r>
              <a:rPr b="1" i="0" lang="en-US" sz="1100" u="none">
                <a:solidFill>
                  <a:srgbClr val="404040"/>
                </a:solidFill>
                <a:latin typeface="Arial"/>
                <a:ea typeface="Arial"/>
                <a:cs typeface="Arial"/>
                <a:sym typeface="Arial"/>
              </a:rPr>
              <a:t>- Σημασία των καλά διατυπωμένων ερευνητικών ερωτημάτων</a:t>
            </a:r>
            <a:endParaRPr/>
          </a:p>
          <a:p>
            <a:pPr indent="0" lvl="0" marL="228600" rtl="0" algn="l">
              <a:lnSpc>
                <a:spcPct val="100000"/>
              </a:lnSpc>
              <a:spcBef>
                <a:spcPts val="0"/>
              </a:spcBef>
              <a:spcAft>
                <a:spcPts val="0"/>
              </a:spcAft>
              <a:buSzPts val="1400"/>
              <a:buFont typeface="Arial"/>
              <a:buNone/>
            </a:pPr>
            <a:r>
              <a:t/>
            </a:r>
            <a:endParaRPr b="0" i="0" sz="1100" u="none">
              <a:solidFill>
                <a:srgbClr val="404040"/>
              </a:solidFill>
              <a:latin typeface="Arial"/>
              <a:ea typeface="Arial"/>
              <a:cs typeface="Arial"/>
              <a:sym typeface="Arial"/>
            </a:endParaRPr>
          </a:p>
          <a:p>
            <a:pPr indent="-228600" lvl="0" marL="457200" rtl="0" algn="l">
              <a:lnSpc>
                <a:spcPct val="100000"/>
              </a:lnSpc>
              <a:spcBef>
                <a:spcPts val="0"/>
              </a:spcBef>
              <a:spcAft>
                <a:spcPts val="0"/>
              </a:spcAft>
              <a:buSzPts val="1400"/>
              <a:buFont typeface="Arial"/>
              <a:buChar char="•"/>
            </a:pPr>
            <a:r>
              <a:rPr b="0" i="0" lang="en-US" sz="1100" u="none">
                <a:solidFill>
                  <a:srgbClr val="404040"/>
                </a:solidFill>
                <a:latin typeface="Arial"/>
                <a:ea typeface="Arial"/>
                <a:cs typeface="Arial"/>
                <a:sym typeface="Arial"/>
              </a:rPr>
              <a:t>Κριτήρια για ισχυρές ερωτήσεις:</a:t>
            </a:r>
            <a:endParaRPr/>
          </a:p>
          <a:p>
            <a:pPr indent="-171450" lvl="1" marL="857250" rtl="0" algn="l">
              <a:lnSpc>
                <a:spcPct val="100000"/>
              </a:lnSpc>
              <a:spcBef>
                <a:spcPts val="0"/>
              </a:spcBef>
              <a:spcAft>
                <a:spcPts val="0"/>
              </a:spcAft>
              <a:buSzPts val="1400"/>
              <a:buFont typeface="Arial"/>
              <a:buChar char="-"/>
            </a:pPr>
            <a:r>
              <a:rPr b="0" i="0" lang="en-US" sz="1100">
                <a:solidFill>
                  <a:srgbClr val="404040"/>
                </a:solidFill>
                <a:latin typeface="Arial"/>
                <a:ea typeface="Arial"/>
                <a:cs typeface="Arial"/>
                <a:sym typeface="Arial"/>
              </a:rPr>
              <a:t>Συγκεκριμένα: επικεντρώνονται σε ένα θέμα (π.χ. </a:t>
            </a:r>
            <a:r>
              <a:rPr b="0" i="1" lang="en-US" sz="1100">
                <a:solidFill>
                  <a:srgbClr val="404040"/>
                </a:solidFill>
                <a:latin typeface="Arial"/>
                <a:ea typeface="Arial"/>
                <a:cs typeface="Arial"/>
                <a:sym typeface="Arial"/>
              </a:rPr>
              <a:t>"Πώς επηρεάζει η ανατροφοδότηση από τους συνομηλίκους την αυτοπεποίθηση των κοριτσιών στην αποσφαλμάτωση;" </a:t>
            </a:r>
            <a:r>
              <a:rPr b="0" i="0" lang="en-US" sz="1100">
                <a:solidFill>
                  <a:srgbClr val="404040"/>
                </a:solidFill>
                <a:latin typeface="Arial"/>
                <a:ea typeface="Arial"/>
                <a:cs typeface="Arial"/>
                <a:sym typeface="Arial"/>
              </a:rPr>
              <a:t>έναντι ασαφούς </a:t>
            </a:r>
            <a:r>
              <a:rPr b="0" i="1" lang="en-US" sz="1100">
                <a:solidFill>
                  <a:srgbClr val="404040"/>
                </a:solidFill>
                <a:latin typeface="Arial"/>
                <a:ea typeface="Arial"/>
                <a:cs typeface="Arial"/>
                <a:sym typeface="Arial"/>
              </a:rPr>
              <a:t>"Πώς να βελτιωθεί η κωδικοποίηση;"</a:t>
            </a:r>
            <a:r>
              <a:rPr b="0" i="0" lang="en-US" sz="1100">
                <a:solidFill>
                  <a:srgbClr val="404040"/>
                </a:solidFill>
                <a:latin typeface="Arial"/>
                <a:ea typeface="Arial"/>
                <a:cs typeface="Arial"/>
                <a:sym typeface="Arial"/>
              </a:rPr>
              <a:t>). Η ερώτηση θα πρέπει να στοχεύει </a:t>
            </a:r>
            <a:r>
              <a:rPr b="1" i="0" lang="en-US" sz="1100">
                <a:solidFill>
                  <a:srgbClr val="404040"/>
                </a:solidFill>
                <a:latin typeface="Arial"/>
                <a:ea typeface="Arial"/>
                <a:cs typeface="Arial"/>
                <a:sym typeface="Arial"/>
              </a:rPr>
              <a:t>σε ένα μόνο, παρατηρήσιμο πρόβλημα - όχι σε </a:t>
            </a:r>
            <a:r>
              <a:rPr b="0" i="0" lang="en-US" sz="1100">
                <a:solidFill>
                  <a:srgbClr val="404040"/>
                </a:solidFill>
                <a:latin typeface="Arial"/>
                <a:ea typeface="Arial"/>
                <a:cs typeface="Arial"/>
                <a:sym typeface="Arial"/>
              </a:rPr>
              <a:t>πολλαπλά ζητήματα ή ευρεία θέματα.</a:t>
            </a:r>
            <a:endParaRPr/>
          </a:p>
          <a:p>
            <a:pPr indent="-171450" lvl="1" marL="857250" rtl="0" algn="l">
              <a:lnSpc>
                <a:spcPct val="100000"/>
              </a:lnSpc>
              <a:spcBef>
                <a:spcPts val="0"/>
              </a:spcBef>
              <a:spcAft>
                <a:spcPts val="0"/>
              </a:spcAft>
              <a:buSzPts val="1400"/>
              <a:buFont typeface="Arial"/>
              <a:buChar char="-"/>
            </a:pPr>
            <a:r>
              <a:rPr b="0" i="0" lang="en-US" sz="1100">
                <a:solidFill>
                  <a:srgbClr val="404040"/>
                </a:solidFill>
                <a:latin typeface="Arial"/>
                <a:ea typeface="Arial"/>
                <a:cs typeface="Arial"/>
                <a:sym typeface="Arial"/>
              </a:rPr>
              <a:t>Δράσιμες: οι λύσεις είναι υπό τον έλεγχό σας (π.χ. στρατηγικές διδασκαλίας, όχι αλλαγές πολιτικής). Η ερώτηση θα πρέπει να εστιάζει σε αλλαγές που </a:t>
            </a:r>
            <a:r>
              <a:rPr b="1" i="0" lang="en-US" sz="1100">
                <a:solidFill>
                  <a:srgbClr val="404040"/>
                </a:solidFill>
                <a:latin typeface="Arial"/>
                <a:ea typeface="Arial"/>
                <a:cs typeface="Arial"/>
                <a:sym typeface="Arial"/>
              </a:rPr>
              <a:t>μπορείτε να εφαρμόσετε άμεσα </a:t>
            </a:r>
            <a:r>
              <a:rPr b="0" i="0" lang="en-US" sz="1100">
                <a:solidFill>
                  <a:srgbClr val="404040"/>
                </a:solidFill>
                <a:latin typeface="Arial"/>
                <a:ea typeface="Arial"/>
                <a:cs typeface="Arial"/>
                <a:sym typeface="Arial"/>
              </a:rPr>
              <a:t>στην τάξη σας (π.χ. μέθοδοι διδασκαλίας, δραστηριότητες, εργαλεία).</a:t>
            </a:r>
            <a:endParaRPr/>
          </a:p>
          <a:p>
            <a:pPr indent="-171450" lvl="1" marL="857250" rtl="0" algn="l">
              <a:lnSpc>
                <a:spcPct val="100000"/>
              </a:lnSpc>
              <a:spcBef>
                <a:spcPts val="0"/>
              </a:spcBef>
              <a:spcAft>
                <a:spcPts val="0"/>
              </a:spcAft>
              <a:buSzPts val="1400"/>
              <a:buFont typeface="Arial"/>
              <a:buChar char="-"/>
            </a:pPr>
            <a:r>
              <a:rPr b="0" i="0" lang="en-US" sz="1100">
                <a:solidFill>
                  <a:srgbClr val="404040"/>
                </a:solidFill>
                <a:latin typeface="Arial"/>
                <a:ea typeface="Arial"/>
                <a:cs typeface="Arial"/>
                <a:sym typeface="Arial"/>
              </a:rPr>
              <a:t>Μετρήσιμα: τα αποτελέσματα μπορούν να παρακολουθούνται (π.χ. ποσοστά συμμετοχής, βαθμολογίες κουίζ, απαντήσεις σε έρευνες). Η ερώτηση θα πρέπει να συνδέεται με παρατηρήσιμα αποτελέσματα που μπορείτε να ποσοτικοποιήσετε ή να τεκμηριώσετε.</a:t>
            </a:r>
            <a:endParaRPr/>
          </a:p>
          <a:p>
            <a:pPr indent="0" lvl="0" marL="0" rtl="0" algn="l">
              <a:lnSpc>
                <a:spcPct val="100000"/>
              </a:lnSpc>
              <a:spcBef>
                <a:spcPts val="1200"/>
              </a:spcBef>
              <a:spcAft>
                <a:spcPts val="0"/>
              </a:spcAft>
              <a:buSzPts val="1400"/>
              <a:buNone/>
            </a:pPr>
            <a:r>
              <a:t/>
            </a:r>
            <a:endParaRPr sz="1100">
              <a:latin typeface="Arial"/>
              <a:ea typeface="Arial"/>
              <a:cs typeface="Arial"/>
              <a:sym typeface="Arial"/>
            </a:endParaRPr>
          </a:p>
          <a:p>
            <a:pPr indent="-228600" lvl="0" marL="457200" rtl="0" algn="l">
              <a:lnSpc>
                <a:spcPct val="100000"/>
              </a:lnSpc>
              <a:spcBef>
                <a:spcPts val="0"/>
              </a:spcBef>
              <a:spcAft>
                <a:spcPts val="0"/>
              </a:spcAft>
              <a:buSzPts val="1400"/>
              <a:buFont typeface="Arial"/>
              <a:buChar char="•"/>
            </a:pPr>
            <a:r>
              <a:rPr lang="en-US" sz="1100">
                <a:latin typeface="Arial"/>
                <a:ea typeface="Arial"/>
                <a:cs typeface="Arial"/>
                <a:sym typeface="Arial"/>
              </a:rPr>
              <a:t>π.χ.: </a:t>
            </a:r>
            <a:r>
              <a:rPr b="0" i="1" lang="en-US" sz="1100">
                <a:solidFill>
                  <a:srgbClr val="404040"/>
                </a:solidFill>
                <a:latin typeface="Arial"/>
                <a:ea typeface="Arial"/>
                <a:cs typeface="Arial"/>
                <a:sym typeface="Arial"/>
              </a:rPr>
              <a:t>πρώτο προσχέδιο:</a:t>
            </a:r>
            <a:r>
              <a:rPr b="0" i="0" lang="en-US" sz="1100">
                <a:solidFill>
                  <a:srgbClr val="404040"/>
                </a:solidFill>
                <a:latin typeface="Arial"/>
                <a:ea typeface="Arial"/>
                <a:cs typeface="Arial"/>
                <a:sym typeface="Arial"/>
              </a:rPr>
              <a:t> "Γιατί τα κορίτσια αποφεύγουν τη ρομποτική;" 🡺 </a:t>
            </a:r>
            <a:r>
              <a:rPr b="0" i="1" lang="en-US" sz="1100">
                <a:solidFill>
                  <a:srgbClr val="404040"/>
                </a:solidFill>
                <a:latin typeface="Arial"/>
                <a:ea typeface="Arial"/>
                <a:cs typeface="Arial"/>
                <a:sym typeface="Arial"/>
              </a:rPr>
              <a:t>βελτιωμένο:</a:t>
            </a:r>
            <a:r>
              <a:rPr b="0" i="0" lang="en-US" sz="1100">
                <a:solidFill>
                  <a:srgbClr val="404040"/>
                </a:solidFill>
                <a:latin typeface="Arial"/>
                <a:ea typeface="Arial"/>
                <a:cs typeface="Arial"/>
                <a:sym typeface="Arial"/>
              </a:rPr>
              <a:t> "Πώς μπορώ να επανασχεδιάσω τους ρόλους της ομάδας ρομποτικής για να αυξήσω τη συμμετοχή των κοριτσιών στην ηγεσία;"</a:t>
            </a:r>
            <a:endParaRPr/>
          </a:p>
          <a:p>
            <a:pPr indent="0" lvl="0" marL="228600" rtl="0" algn="l">
              <a:lnSpc>
                <a:spcPct val="100000"/>
              </a:lnSpc>
              <a:spcBef>
                <a:spcPts val="0"/>
              </a:spcBef>
              <a:spcAft>
                <a:spcPts val="0"/>
              </a:spcAft>
              <a:buSzPts val="1400"/>
              <a:buFont typeface="Arial"/>
              <a:buNone/>
            </a:pPr>
            <a:r>
              <a:t/>
            </a:r>
            <a:endParaRPr b="0" i="0" sz="1100">
              <a:solidFill>
                <a:srgbClr val="404040"/>
              </a:solidFill>
              <a:latin typeface="Arial"/>
              <a:ea typeface="Arial"/>
              <a:cs typeface="Arial"/>
              <a:sym typeface="Arial"/>
            </a:endParaRPr>
          </a:p>
          <a:p>
            <a:pPr indent="-171450" lvl="0" marL="400050" rtl="0" algn="l">
              <a:lnSpc>
                <a:spcPct val="100000"/>
              </a:lnSpc>
              <a:spcBef>
                <a:spcPts val="0"/>
              </a:spcBef>
              <a:spcAft>
                <a:spcPts val="0"/>
              </a:spcAft>
              <a:buSzPts val="1400"/>
              <a:buFont typeface="Arial"/>
              <a:buChar char="-"/>
            </a:pPr>
            <a:r>
              <a:rPr b="1" i="0" lang="en-US" sz="1100">
                <a:solidFill>
                  <a:srgbClr val="404040"/>
                </a:solidFill>
                <a:latin typeface="Arial"/>
                <a:ea typeface="Arial"/>
                <a:cs typeface="Arial"/>
                <a:sym typeface="Arial"/>
              </a:rPr>
              <a:t>Σύνδεση μεταξύ εντοπισμένων προκλήσεων και σχεδιασμού παρεμβάσεων</a:t>
            </a:r>
            <a:endParaRPr/>
          </a:p>
          <a:p>
            <a:pPr indent="0" lvl="0" marL="228600" rtl="0" algn="l">
              <a:lnSpc>
                <a:spcPct val="100000"/>
              </a:lnSpc>
              <a:spcBef>
                <a:spcPts val="0"/>
              </a:spcBef>
              <a:spcAft>
                <a:spcPts val="0"/>
              </a:spcAft>
              <a:buSzPts val="1400"/>
              <a:buFont typeface="Calibri"/>
              <a:buNone/>
            </a:pPr>
            <a:r>
              <a:t/>
            </a:r>
            <a:endParaRPr b="1" i="0" sz="1100">
              <a:solidFill>
                <a:srgbClr val="404040"/>
              </a:solidFill>
              <a:latin typeface="Arial"/>
              <a:ea typeface="Arial"/>
              <a:cs typeface="Arial"/>
              <a:sym typeface="Arial"/>
            </a:endParaRPr>
          </a:p>
          <a:p>
            <a:pPr indent="0" lvl="0" marL="228600" rtl="0" algn="l">
              <a:lnSpc>
                <a:spcPct val="100000"/>
              </a:lnSpc>
              <a:spcBef>
                <a:spcPts val="0"/>
              </a:spcBef>
              <a:spcAft>
                <a:spcPts val="0"/>
              </a:spcAft>
              <a:buSzPts val="1400"/>
              <a:buFont typeface="Arial"/>
              <a:buNone/>
            </a:pPr>
            <a:r>
              <a:rPr b="0" i="0" lang="en-US" sz="1100">
                <a:solidFill>
                  <a:srgbClr val="404040"/>
                </a:solidFill>
                <a:latin typeface="Arial"/>
                <a:ea typeface="Arial"/>
                <a:cs typeface="Arial"/>
                <a:sym typeface="Arial"/>
              </a:rPr>
              <a:t>Το ερευνητικό σας ερώτημα </a:t>
            </a:r>
            <a:r>
              <a:rPr b="0" i="1" lang="en-US" sz="1100">
                <a:solidFill>
                  <a:srgbClr val="404040"/>
                </a:solidFill>
                <a:latin typeface="Arial"/>
                <a:ea typeface="Arial"/>
                <a:cs typeface="Arial"/>
                <a:sym typeface="Arial"/>
              </a:rPr>
              <a:t>διαμορφώνει άμεσα </a:t>
            </a:r>
            <a:r>
              <a:rPr b="0" i="0" lang="en-US" sz="1100">
                <a:solidFill>
                  <a:srgbClr val="404040"/>
                </a:solidFill>
                <a:latin typeface="Arial"/>
                <a:ea typeface="Arial"/>
                <a:cs typeface="Arial"/>
                <a:sym typeface="Arial"/>
              </a:rPr>
              <a:t>την παρέμβασή σας! Τώρα που εντοπίσαμε τις προκλήσεις και διαμορφώσαμε τα ερωτήματα, θα σχεδιάσουμε στοχευμένες παρεμβάσεις για να δοκιμάσουμε λύσεις - σε συνεργασία! Είναι το επίκεντρο αυτής της δεύτερης Ενότητας στην οποία θα δώσουμε έμφαση στις φάσεις </a:t>
            </a:r>
            <a:r>
              <a:rPr b="0" i="1" lang="en-US" sz="1100">
                <a:solidFill>
                  <a:srgbClr val="404040"/>
                </a:solidFill>
                <a:latin typeface="Arial"/>
                <a:ea typeface="Arial"/>
                <a:cs typeface="Arial"/>
                <a:sym typeface="Arial"/>
              </a:rPr>
              <a:t>του Σχεδίου </a:t>
            </a:r>
            <a:r>
              <a:rPr b="0" i="0" lang="en-US" sz="1100">
                <a:solidFill>
                  <a:srgbClr val="404040"/>
                </a:solidFill>
                <a:latin typeface="Arial"/>
                <a:ea typeface="Arial"/>
                <a:cs typeface="Arial"/>
                <a:sym typeface="Arial"/>
              </a:rPr>
              <a:t>και της </a:t>
            </a:r>
            <a:r>
              <a:rPr b="0" i="1" lang="en-US" sz="1100">
                <a:solidFill>
                  <a:srgbClr val="404040"/>
                </a:solidFill>
                <a:latin typeface="Arial"/>
                <a:ea typeface="Arial"/>
                <a:cs typeface="Arial"/>
                <a:sym typeface="Arial"/>
              </a:rPr>
              <a:t>Πράξης</a:t>
            </a:r>
            <a:r>
              <a:rPr b="0" i="0" lang="en-US" sz="1100">
                <a:solidFill>
                  <a:srgbClr val="404040"/>
                </a:solidFill>
                <a:latin typeface="Arial"/>
                <a:ea typeface="Arial"/>
                <a:cs typeface="Arial"/>
                <a:sym typeface="Arial"/>
              </a:rPr>
              <a:t>!</a:t>
            </a:r>
            <a:endParaRPr/>
          </a:p>
          <a:p>
            <a:pPr indent="-228600" lvl="0" marL="457200" marR="0" rtl="0" algn="l">
              <a:lnSpc>
                <a:spcPct val="100000"/>
              </a:lnSpc>
              <a:spcBef>
                <a:spcPts val="0"/>
              </a:spcBef>
              <a:spcAft>
                <a:spcPts val="0"/>
              </a:spcAft>
              <a:buClr>
                <a:srgbClr val="000000"/>
              </a:buClr>
              <a:buSzPts val="1400"/>
              <a:buFont typeface="Arial"/>
              <a:buNone/>
            </a:pPr>
            <a:br>
              <a:rPr b="0" i="0" lang="en-US" sz="1100">
                <a:solidFill>
                  <a:srgbClr val="404040"/>
                </a:solidFill>
                <a:latin typeface="Arial"/>
                <a:ea typeface="Arial"/>
                <a:cs typeface="Arial"/>
                <a:sym typeface="Arial"/>
              </a:rPr>
            </a:br>
            <a:endParaRPr b="0" i="0" sz="1100">
              <a:solidFill>
                <a:srgbClr val="404040"/>
              </a:solidFill>
              <a:latin typeface="Arial"/>
              <a:ea typeface="Arial"/>
              <a:cs typeface="Arial"/>
              <a:sym typeface="Arial"/>
            </a:endParaRPr>
          </a:p>
          <a:p>
            <a:pPr indent="0" lvl="0" marL="0" rtl="0" algn="l">
              <a:lnSpc>
                <a:spcPct val="100000"/>
              </a:lnSpc>
              <a:spcBef>
                <a:spcPts val="1200"/>
              </a:spcBef>
              <a:spcAft>
                <a:spcPts val="0"/>
              </a:spcAft>
              <a:buSzPts val="1400"/>
              <a:buNone/>
            </a:pPr>
            <a:r>
              <a:t/>
            </a:r>
            <a:endParaRPr sz="1100">
              <a:latin typeface="Arial"/>
              <a:ea typeface="Arial"/>
              <a:cs typeface="Arial"/>
              <a:sym typeface="Arial"/>
            </a:endParaRPr>
          </a:p>
          <a:p>
            <a:pPr indent="0" lvl="0" marL="228600" rtl="0" algn="l">
              <a:lnSpc>
                <a:spcPct val="100000"/>
              </a:lnSpc>
              <a:spcBef>
                <a:spcPts val="0"/>
              </a:spcBef>
              <a:spcAft>
                <a:spcPts val="0"/>
              </a:spcAft>
              <a:buSzPts val="1400"/>
              <a:buFont typeface="Arial"/>
              <a:buNone/>
            </a:pPr>
            <a:r>
              <a:t/>
            </a:r>
            <a:endParaRPr sz="1100">
              <a:latin typeface="Arial"/>
              <a:ea typeface="Arial"/>
              <a:cs typeface="Arial"/>
              <a:sym typeface="Arial"/>
            </a:endParaRPr>
          </a:p>
          <a:p>
            <a:pPr indent="0" lvl="0" marL="0" rtl="0" algn="l">
              <a:lnSpc>
                <a:spcPct val="100000"/>
              </a:lnSpc>
              <a:spcBef>
                <a:spcPts val="1200"/>
              </a:spcBef>
              <a:spcAft>
                <a:spcPts val="0"/>
              </a:spcAft>
              <a:buSzPts val="1400"/>
              <a:buNone/>
            </a:pPr>
            <a:r>
              <a:t/>
            </a:r>
            <a:endParaRPr sz="1100">
              <a:latin typeface="Arial"/>
              <a:ea typeface="Arial"/>
              <a:cs typeface="Arial"/>
              <a:sym typeface="Arial"/>
            </a:endParaRPr>
          </a:p>
          <a:p>
            <a:pPr indent="0" lvl="0" marL="0" rtl="0" algn="l">
              <a:lnSpc>
                <a:spcPct val="100000"/>
              </a:lnSpc>
              <a:spcBef>
                <a:spcPts val="1200"/>
              </a:spcBef>
              <a:spcAft>
                <a:spcPts val="0"/>
              </a:spcAft>
              <a:buSzPts val="1400"/>
              <a:buNone/>
            </a:pPr>
            <a:r>
              <a:t/>
            </a:r>
            <a:endParaRPr sz="1100">
              <a:latin typeface="Arial"/>
              <a:ea typeface="Arial"/>
              <a:cs typeface="Arial"/>
              <a:sym typeface="Arial"/>
            </a:endParaRPr>
          </a:p>
        </p:txBody>
      </p:sp>
      <p:sp>
        <p:nvSpPr>
          <p:cNvPr id="136" name="Google Shape;136;p2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6" name="Shape 146"/>
        <p:cNvGrpSpPr/>
        <p:nvPr/>
      </p:nvGrpSpPr>
      <p:grpSpPr>
        <a:xfrm>
          <a:off x="0" y="0"/>
          <a:ext cx="0" cy="0"/>
          <a:chOff x="0" y="0"/>
          <a:chExt cx="0" cy="0"/>
        </a:xfrm>
      </p:grpSpPr>
      <p:sp>
        <p:nvSpPr>
          <p:cNvPr id="147" name="Google Shape;147;g343c85d3a64_0_6: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1200"/>
              </a:spcBef>
              <a:spcAft>
                <a:spcPts val="0"/>
              </a:spcAft>
              <a:buSzPts val="1400"/>
              <a:buNone/>
            </a:pPr>
            <a:r>
              <a:rPr i="1" lang="en-US"/>
              <a:t>Αυτή η διαφάνεια σας επιτρέπει να ορίσετε τη συνεργατική έρευνα δράσης.</a:t>
            </a:r>
            <a:endParaRPr/>
          </a:p>
          <a:p>
            <a:pPr indent="0" lvl="0" marL="0" rtl="0" algn="l">
              <a:lnSpc>
                <a:spcPct val="100000"/>
              </a:lnSpc>
              <a:spcBef>
                <a:spcPts val="1200"/>
              </a:spcBef>
              <a:spcAft>
                <a:spcPts val="0"/>
              </a:spcAft>
              <a:buSzPts val="1400"/>
              <a:buNone/>
            </a:pPr>
            <a:r>
              <a:rPr lang="en-US"/>
              <a:t>Η συνεργατική έρευνα δράσης είναι: "Μια συμμετοχική διαδικασία όπου εκπαιδευτικοί συνεργάζονται για να διερευνήσουν κοινές ανησυχίες, να εφαρμόσουν λύσεις και να αξιολογήσουν τον αντίκτυπο".</a:t>
            </a:r>
            <a:endParaRPr/>
          </a:p>
          <a:p>
            <a:pPr indent="0" lvl="0" marL="0" rtl="0" algn="l">
              <a:lnSpc>
                <a:spcPct val="100000"/>
              </a:lnSpc>
              <a:spcBef>
                <a:spcPts val="1200"/>
              </a:spcBef>
              <a:spcAft>
                <a:spcPts val="0"/>
              </a:spcAft>
              <a:buSzPts val="1400"/>
              <a:buNone/>
            </a:pPr>
            <a:r>
              <a:rPr lang="en-US"/>
              <a:t>Σε αντίθεση με την ατομική έρευνα, αυτή είναι μια ομαδική προσπάθεια - θα συνεργαστείτε με συναδέλφους για να αντιμετωπίσετε προβλήματα που αφορούν όλους σας. Σκεφτείτε το ως μια επαγγελματική κοινότητα μάθησης με επίκεντρο τη δοκιμή πραγματικών λύσεων στην τάξη".</a:t>
            </a:r>
            <a:endParaRPr i="1"/>
          </a:p>
          <a:p>
            <a:pPr indent="-228600" lvl="0" marL="457200" marR="0" rtl="0" algn="l">
              <a:lnSpc>
                <a:spcPct val="100000"/>
              </a:lnSpc>
              <a:spcBef>
                <a:spcPts val="0"/>
              </a:spcBef>
              <a:spcAft>
                <a:spcPts val="0"/>
              </a:spcAft>
              <a:buClr>
                <a:srgbClr val="000000"/>
              </a:buClr>
              <a:buSzPts val="1400"/>
              <a:buFont typeface="Arial"/>
              <a:buNone/>
            </a:pPr>
            <a:r>
              <a:t/>
            </a:r>
            <a:endParaRPr u="sng"/>
          </a:p>
          <a:p>
            <a:pPr indent="-228600" lvl="0" marL="457200" marR="0" rtl="0" algn="l">
              <a:lnSpc>
                <a:spcPct val="100000"/>
              </a:lnSpc>
              <a:spcBef>
                <a:spcPts val="0"/>
              </a:spcBef>
              <a:spcAft>
                <a:spcPts val="0"/>
              </a:spcAft>
              <a:buClr>
                <a:srgbClr val="000000"/>
              </a:buClr>
              <a:buSzPts val="1400"/>
              <a:buFont typeface="Arial"/>
              <a:buNone/>
            </a:pPr>
            <a:r>
              <a:rPr lang="en-US" sz="1200" u="sng"/>
              <a:t>Οφέλη:  </a:t>
            </a:r>
            <a:endParaRPr/>
          </a:p>
          <a:p>
            <a:pPr indent="-342900" lvl="0" marL="342900" rtl="0" algn="l">
              <a:lnSpc>
                <a:spcPct val="100000"/>
              </a:lnSpc>
              <a:spcBef>
                <a:spcPts val="0"/>
              </a:spcBef>
              <a:spcAft>
                <a:spcPts val="0"/>
              </a:spcAft>
              <a:buClr>
                <a:schemeClr val="dk1"/>
              </a:buClr>
              <a:buSzPts val="1400"/>
              <a:buFont typeface="Arial"/>
              <a:buChar char="•"/>
            </a:pPr>
            <a:r>
              <a:rPr b="1" lang="en-US" sz="1200"/>
              <a:t>Κοινή τεχνογνωσία και διαφορετικές προοπτικές </a:t>
            </a:r>
            <a:r>
              <a:rPr i="0" lang="en-US" sz="1200"/>
              <a:t>🡺 </a:t>
            </a:r>
            <a:r>
              <a:rPr i="1" lang="en-US"/>
              <a:t>Η συνεργασία μετατρέπει τα ατομικά τυφλά σημεία σε συλλογικές γνώσεις.</a:t>
            </a:r>
            <a:endParaRPr i="1" sz="1200"/>
          </a:p>
          <a:p>
            <a:pPr indent="-342900" lvl="0" marL="342900" rtl="0" algn="l">
              <a:lnSpc>
                <a:spcPct val="100000"/>
              </a:lnSpc>
              <a:spcBef>
                <a:spcPts val="0"/>
              </a:spcBef>
              <a:spcAft>
                <a:spcPts val="0"/>
              </a:spcAft>
              <a:buClr>
                <a:schemeClr val="dk1"/>
              </a:buClr>
              <a:buSzPts val="1400"/>
              <a:buFont typeface="Calibri"/>
              <a:buChar char="•"/>
            </a:pPr>
            <a:r>
              <a:rPr lang="en-US"/>
              <a:t>Κάθε δάσκαλος συνεισφέρει ξεχωριστές δεξιότητες - όπως τεχνογνωσία, ισχυρή διαχείριση της τάξης ή πολιτισμική διορατικότητα. Η συνεργασία μεταξύ διαφορετικών γνωστικών αντικειμένων βοηθά τις ομάδες να εντοπίζουν πιο γρήγορα τα υποκείμενα ζητήματα.</a:t>
            </a:r>
            <a:endParaRPr sz="1200"/>
          </a:p>
          <a:p>
            <a:pPr indent="-342900" lvl="0" marL="342900" rtl="0" algn="l">
              <a:lnSpc>
                <a:spcPct val="100000"/>
              </a:lnSpc>
              <a:spcBef>
                <a:spcPts val="0"/>
              </a:spcBef>
              <a:spcAft>
                <a:spcPts val="0"/>
              </a:spcAft>
              <a:buClr>
                <a:schemeClr val="dk1"/>
              </a:buClr>
              <a:buSzPts val="1400"/>
              <a:buFont typeface="Arial"/>
              <a:buChar char="•"/>
            </a:pPr>
            <a:r>
              <a:rPr b="1" lang="en-US" sz="1200"/>
              <a:t>Πιο ισχυρά δεδομένα 🡺 </a:t>
            </a:r>
            <a:r>
              <a:rPr i="1" lang="en-US" sz="1200"/>
              <a:t>Πολλαπλές αίθουσες διδασκαλίας = ισχυρότερα αποδεικτικά στοιχεία</a:t>
            </a:r>
            <a:endParaRPr i="1" sz="1200"/>
          </a:p>
          <a:p>
            <a:pPr indent="0" lvl="1" marL="457200" rtl="0" algn="l">
              <a:lnSpc>
                <a:spcPct val="100000"/>
              </a:lnSpc>
              <a:spcBef>
                <a:spcPts val="0"/>
              </a:spcBef>
              <a:spcAft>
                <a:spcPts val="0"/>
              </a:spcAft>
              <a:buSzPts val="1400"/>
              <a:buFont typeface="Arial"/>
              <a:buNone/>
            </a:pPr>
            <a:r>
              <a:rPr i="0" lang="en-US" sz="1200"/>
              <a:t>Η διεξαγωγή μιας συνεργατικής έρευνας </a:t>
            </a:r>
            <a:r>
              <a:rPr lang="en-US"/>
              <a:t>βοηθά στην αποφυγή εξαγωγής συμπερασμάτων από περιορισμένα δεδομένα (π.χ. η επιτυχία μιας τάξης μπορεί να μην είναι αντιπροσωπευτική).</a:t>
            </a:r>
            <a:br>
              <a:rPr lang="en-US"/>
            </a:br>
            <a:r>
              <a:rPr lang="en-US"/>
              <a:t>Αποκαλύπτει τάσεις σε διαφορετικές ομάδες μαθητών</a:t>
            </a:r>
            <a:endParaRPr b="1" i="0" sz="1200"/>
          </a:p>
          <a:p>
            <a:pPr indent="-342900" lvl="0" marL="342900" rtl="0" algn="l">
              <a:lnSpc>
                <a:spcPct val="100000"/>
              </a:lnSpc>
              <a:spcBef>
                <a:spcPts val="0"/>
              </a:spcBef>
              <a:spcAft>
                <a:spcPts val="0"/>
              </a:spcAft>
              <a:buClr>
                <a:schemeClr val="dk1"/>
              </a:buClr>
              <a:buSzPts val="1400"/>
              <a:buFont typeface="Arial"/>
              <a:buChar char="•"/>
            </a:pPr>
            <a:r>
              <a:rPr b="1" lang="en-US" sz="1200"/>
              <a:t>Βιώσιμες βελτιώσεις 🡺 </a:t>
            </a:r>
            <a:r>
              <a:rPr i="1" lang="en-US" sz="1200"/>
              <a:t>Η συλλογική δράση δημιουργεί θεσμική αλλαγή. </a:t>
            </a:r>
            <a:endParaRPr/>
          </a:p>
          <a:p>
            <a:pPr indent="0" lvl="1" marL="457200" rtl="0" algn="l">
              <a:lnSpc>
                <a:spcPct val="100000"/>
              </a:lnSpc>
              <a:spcBef>
                <a:spcPts val="0"/>
              </a:spcBef>
              <a:spcAft>
                <a:spcPts val="0"/>
              </a:spcAft>
              <a:buSzPts val="1400"/>
              <a:buFont typeface="Arial"/>
              <a:buNone/>
            </a:pPr>
            <a:r>
              <a:rPr lang="en-US"/>
              <a:t>Όταν οι εκπαιδευτικοί μοιράζονται την ιδιοκτησία των πρωτοβουλιών, είναι πιο αφοσιωμένοι και δεσμευμένοι, με αποτέλεσμα η επαγγελματική ανάπτυξη να έχει περισσότερο νόημα και να μην μοιάζει με μια περαστική τάση. Τα σχολεία που προωθούν τη συνεργασία μεταξύ του προσωπικού τείνουν να έχουν υψηλότερα ποσοστά διατήρησης των εκπαιδευτικών (Hargreaves, 2019).</a:t>
            </a:r>
            <a:endParaRPr b="1" sz="1200"/>
          </a:p>
          <a:p>
            <a:pPr indent="-254000" lvl="0" marL="342900" rtl="0" algn="l">
              <a:lnSpc>
                <a:spcPct val="100000"/>
              </a:lnSpc>
              <a:spcBef>
                <a:spcPts val="0"/>
              </a:spcBef>
              <a:spcAft>
                <a:spcPts val="0"/>
              </a:spcAft>
              <a:buSzPts val="1400"/>
              <a:buFont typeface="Arial"/>
              <a:buNone/>
            </a:pPr>
            <a:r>
              <a:t/>
            </a:r>
            <a:endParaRPr b="1" sz="1200"/>
          </a:p>
          <a:p>
            <a:pPr indent="-342900" lvl="0" marL="342900" rtl="0" algn="l">
              <a:lnSpc>
                <a:spcPct val="100000"/>
              </a:lnSpc>
              <a:spcBef>
                <a:spcPts val="0"/>
              </a:spcBef>
              <a:spcAft>
                <a:spcPts val="0"/>
              </a:spcAft>
              <a:buClr>
                <a:schemeClr val="dk1"/>
              </a:buClr>
              <a:buSzPts val="1400"/>
              <a:buFont typeface="Arial"/>
              <a:buChar char="•"/>
            </a:pPr>
            <a:r>
              <a:rPr b="1" lang="en-US" sz="1200"/>
              <a:t>Επαγγελματική κοινότητα μάθησης 🡺 </a:t>
            </a:r>
            <a:r>
              <a:rPr i="1" lang="en-US" sz="1200"/>
              <a:t>Από την "τάξη μου" στον "κοινό μας χώρο μάθησης". </a:t>
            </a:r>
            <a:r>
              <a:rPr lang="en-US"/>
              <a:t>Οι κοινές εκπαιδευτικές κοινότητες ενισχύουν την εμπιστοσύνη των εκπαιδευτικών στις ικανότητές τους (Vescio et al., 2008).</a:t>
            </a:r>
            <a:br>
              <a:rPr lang="en-US"/>
            </a:br>
            <a:r>
              <a:rPr lang="en-US"/>
              <a:t>Ενισχύουν μια συνεργατική κουλτούρα που επικεντρώνεται στη συλλογική ανάπτυξη και όχι στην ατομική διόρθωση.</a:t>
            </a:r>
            <a:endParaRPr/>
          </a:p>
          <a:p>
            <a:pPr indent="0" lvl="0" marL="0" rtl="0" algn="l">
              <a:lnSpc>
                <a:spcPct val="100000"/>
              </a:lnSpc>
              <a:spcBef>
                <a:spcPts val="0"/>
              </a:spcBef>
              <a:spcAft>
                <a:spcPts val="0"/>
              </a:spcAft>
              <a:buSzPts val="1400"/>
              <a:buFont typeface="Arial"/>
              <a:buNone/>
            </a:pPr>
            <a:r>
              <a:t/>
            </a:r>
            <a:endParaRPr b="1" i="1"/>
          </a:p>
          <a:p>
            <a:pPr indent="0" lvl="0" marL="0" marR="0" rtl="0" algn="l">
              <a:lnSpc>
                <a:spcPct val="100000"/>
              </a:lnSpc>
              <a:spcBef>
                <a:spcPts val="0"/>
              </a:spcBef>
              <a:spcAft>
                <a:spcPts val="0"/>
              </a:spcAft>
              <a:buClr>
                <a:srgbClr val="000000"/>
              </a:buClr>
              <a:buSzPts val="1400"/>
              <a:buFont typeface="Arial"/>
              <a:buNone/>
            </a:pPr>
            <a:r>
              <a:rPr b="1" i="1" lang="en-US"/>
              <a:t>Αναστοχασμός: </a:t>
            </a:r>
            <a:r>
              <a:rPr i="1" lang="en-US"/>
              <a:t>Έχετε ποτέ λύσει μια διδακτική πρόκληση με καταιγισμό ιδεών με έναν ή περισσότερους συναδέλφους; Μήπως κάποιοι από εσάς θέλουν να μοιραστούν τις εμπειρίες τους;</a:t>
            </a:r>
            <a:endParaRPr/>
          </a:p>
          <a:p>
            <a:pPr indent="0" lvl="0" marL="0" rtl="0" algn="l">
              <a:lnSpc>
                <a:spcPct val="100000"/>
              </a:lnSpc>
              <a:spcBef>
                <a:spcPts val="0"/>
              </a:spcBef>
              <a:spcAft>
                <a:spcPts val="0"/>
              </a:spcAft>
              <a:buSzPts val="1400"/>
              <a:buFont typeface="Arial"/>
              <a:buNone/>
            </a:pPr>
            <a:r>
              <a:t/>
            </a:r>
            <a:endParaRPr i="1"/>
          </a:p>
          <a:p>
            <a:pPr indent="0" lvl="0" marL="0" rtl="0" algn="l">
              <a:lnSpc>
                <a:spcPct val="100000"/>
              </a:lnSpc>
              <a:spcBef>
                <a:spcPts val="0"/>
              </a:spcBef>
              <a:spcAft>
                <a:spcPts val="0"/>
              </a:spcAft>
              <a:buSzPts val="1400"/>
              <a:buFont typeface="Arial"/>
              <a:buNone/>
            </a:pPr>
            <a:r>
              <a:rPr b="1" i="1" lang="en-US" sz="1200"/>
              <a:t>Προαιρετικό - Διαδραστικό στοιχείο</a:t>
            </a:r>
            <a:r>
              <a:rPr i="1" lang="en-US" sz="1200"/>
              <a:t>:</a:t>
            </a:r>
            <a:endParaRPr i="1" sz="1200"/>
          </a:p>
          <a:p>
            <a:pPr indent="0" lvl="0" marL="0" rtl="0" algn="l">
              <a:lnSpc>
                <a:spcPct val="100000"/>
              </a:lnSpc>
              <a:spcBef>
                <a:spcPts val="0"/>
              </a:spcBef>
              <a:spcAft>
                <a:spcPts val="0"/>
              </a:spcAft>
              <a:buSzPts val="1000"/>
              <a:buFont typeface="Noto Sans Symbols"/>
              <a:buNone/>
            </a:pPr>
            <a:r>
              <a:rPr lang="en-US" sz="1200"/>
              <a:t>Δημοσκοπήσεις (μέσω Mentimeter ή αυτοκόλλητων σημειώσεων): </a:t>
            </a:r>
            <a:r>
              <a:rPr i="1" lang="en-US" sz="1200"/>
              <a:t>"Ποιο πλεονέκτημα έχει μεγαλύτερη απήχηση σε εσάς; Γιατί;"</a:t>
            </a:r>
            <a:endParaRPr sz="1200"/>
          </a:p>
          <a:p>
            <a:pPr indent="0" lvl="0" marL="0" rtl="0" algn="l">
              <a:lnSpc>
                <a:spcPct val="100000"/>
              </a:lnSpc>
              <a:spcBef>
                <a:spcPts val="0"/>
              </a:spcBef>
              <a:spcAft>
                <a:spcPts val="0"/>
              </a:spcAft>
              <a:buSzPts val="1400"/>
              <a:buFont typeface="Arial"/>
              <a:buNone/>
            </a:pPr>
            <a:r>
              <a:t/>
            </a:r>
            <a:endParaRPr b="0" i="1">
              <a:solidFill>
                <a:srgbClr val="1D1D1B"/>
              </a:solidFill>
              <a:latin typeface="Arial"/>
              <a:ea typeface="Arial"/>
              <a:cs typeface="Arial"/>
              <a:sym typeface="Arial"/>
            </a:endParaRPr>
          </a:p>
        </p:txBody>
      </p:sp>
      <p:sp>
        <p:nvSpPr>
          <p:cNvPr id="148" name="Google Shape;148;g343c85d3a64_0_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5" name="Shape 155"/>
        <p:cNvGrpSpPr/>
        <p:nvPr/>
      </p:nvGrpSpPr>
      <p:grpSpPr>
        <a:xfrm>
          <a:off x="0" y="0"/>
          <a:ext cx="0" cy="0"/>
          <a:chOff x="0" y="0"/>
          <a:chExt cx="0" cy="0"/>
        </a:xfrm>
      </p:grpSpPr>
      <p:sp>
        <p:nvSpPr>
          <p:cNvPr id="156" name="Google Shape;156;p2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1000"/>
              </a:spcBef>
              <a:spcAft>
                <a:spcPts val="0"/>
              </a:spcAft>
              <a:buClr>
                <a:schemeClr val="dk1"/>
              </a:buClr>
              <a:buSzPts val="1100"/>
              <a:buFont typeface="Arial"/>
              <a:buNone/>
            </a:pPr>
            <a:r>
              <a:rPr i="1" lang="en-US"/>
              <a:t>Αυτή η διαφάνεια αφορά μια 15λεπτη δραστηριότητα μικρών ομάδων για την αξιοποίηση διαφορετικών προοπτικών για ερωτήματα Έρευνας Δράσης. </a:t>
            </a:r>
            <a:endParaRPr b="1"/>
          </a:p>
          <a:p>
            <a:pPr indent="0" lvl="0" marL="0" rtl="0" algn="l">
              <a:lnSpc>
                <a:spcPct val="100000"/>
              </a:lnSpc>
              <a:spcBef>
                <a:spcPts val="2000"/>
              </a:spcBef>
              <a:spcAft>
                <a:spcPts val="0"/>
              </a:spcAft>
              <a:buClr>
                <a:schemeClr val="dk1"/>
              </a:buClr>
              <a:buSzPts val="1100"/>
              <a:buFont typeface="Arial"/>
              <a:buNone/>
            </a:pPr>
            <a:r>
              <a:rPr b="1" lang="en-US"/>
              <a:t>Δραστηριότητα #1 Challenge Swap συνεργατικός καταιγισμός ιδεών</a:t>
            </a:r>
            <a:endParaRPr/>
          </a:p>
          <a:p>
            <a:pPr indent="0" lvl="0" marL="0" rtl="0" algn="l">
              <a:lnSpc>
                <a:spcPct val="100000"/>
              </a:lnSpc>
              <a:spcBef>
                <a:spcPts val="2000"/>
              </a:spcBef>
              <a:spcAft>
                <a:spcPts val="0"/>
              </a:spcAft>
              <a:buClr>
                <a:schemeClr val="dk1"/>
              </a:buClr>
              <a:buSzPts val="1100"/>
              <a:buFont typeface="Arial"/>
              <a:buNone/>
            </a:pPr>
            <a:r>
              <a:rPr lang="en-US"/>
              <a:t>- Ετοιμαστείτε: Καλέστε τους μαθητές να σκεφτούν </a:t>
            </a:r>
            <a:r>
              <a:rPr i="0" lang="en-US">
                <a:solidFill>
                  <a:srgbClr val="404040"/>
                </a:solidFill>
              </a:rPr>
              <a:t>μια επίμονη πρόκληση στην τάξη τους που σχετίζεται με την ένταξη ή τη συμμετοχή των φύλων. Τη γράφουν σε ένα αυτοκόλλητο σημείωμα με αυτή τη μορφή:</a:t>
            </a:r>
            <a:endParaRPr i="0">
              <a:solidFill>
                <a:srgbClr val="404040"/>
              </a:solidFill>
            </a:endParaRPr>
          </a:p>
          <a:p>
            <a:pPr indent="0" lvl="0" marL="0" rtl="0" algn="l">
              <a:lnSpc>
                <a:spcPct val="100000"/>
              </a:lnSpc>
              <a:spcBef>
                <a:spcPts val="2000"/>
              </a:spcBef>
              <a:spcAft>
                <a:spcPts val="0"/>
              </a:spcAft>
              <a:buClr>
                <a:schemeClr val="dk1"/>
              </a:buClr>
              <a:buSzPts val="1100"/>
              <a:buFont typeface="Arial"/>
              <a:buNone/>
            </a:pPr>
            <a:r>
              <a:rPr b="1" i="0" lang="en-US">
                <a:solidFill>
                  <a:srgbClr val="404040"/>
                </a:solidFill>
              </a:rPr>
              <a:t>[ομάδα μαθητών] + [χάσμα συμπεριφοράς/δεξιοτήτων] + [πλαίσιο].</a:t>
            </a:r>
            <a:r>
              <a:rPr i="0" lang="en-US">
                <a:solidFill>
                  <a:srgbClr val="404040"/>
                </a:solidFill>
              </a:rPr>
              <a:t>  🡺 Π.χ., "Τα κορίτσια + αποφεύγουν τις εργασίες αποσφαλμάτωσης + κατά τη διάρκεια του ανεξάρτητου χρόνου κωδικοποίησης".</a:t>
            </a:r>
            <a:endParaRPr i="0">
              <a:solidFill>
                <a:srgbClr val="404040"/>
              </a:solidFill>
            </a:endParaRPr>
          </a:p>
          <a:p>
            <a:pPr indent="-171450" lvl="0" marL="171450" rtl="0" algn="l">
              <a:lnSpc>
                <a:spcPct val="100000"/>
              </a:lnSpc>
              <a:spcBef>
                <a:spcPts val="2000"/>
              </a:spcBef>
              <a:spcAft>
                <a:spcPts val="0"/>
              </a:spcAft>
              <a:buClr>
                <a:schemeClr val="dk1"/>
              </a:buClr>
              <a:buSzPts val="1100"/>
              <a:buFont typeface="Calibri"/>
              <a:buChar char="-"/>
            </a:pPr>
            <a:r>
              <a:rPr i="0" lang="en-US">
                <a:solidFill>
                  <a:srgbClr val="404040"/>
                </a:solidFill>
              </a:rPr>
              <a:t>Γύρος 1: Δημιουργήστε ομάδες των 3. Ο εκπαιδευτικός Α μοιράζεται την πρόκληση με τους άλλους δύο συναδέλφους του. Σε κάθε ομάδα δίνεται η ακόλουθη εργασία: </a:t>
            </a:r>
            <a:endParaRPr/>
          </a:p>
          <a:p>
            <a:pPr indent="-171450" lvl="1" marL="628650" rtl="0" algn="l">
              <a:lnSpc>
                <a:spcPct val="100000"/>
              </a:lnSpc>
              <a:spcBef>
                <a:spcPts val="2000"/>
              </a:spcBef>
              <a:spcAft>
                <a:spcPts val="0"/>
              </a:spcAft>
              <a:buClr>
                <a:schemeClr val="dk1"/>
              </a:buClr>
              <a:buSzPts val="1100"/>
              <a:buFont typeface="Calibri"/>
              <a:buChar char="🡺"/>
            </a:pPr>
            <a:r>
              <a:rPr i="1" lang="en-US">
                <a:solidFill>
                  <a:srgbClr val="404040"/>
                </a:solidFill>
              </a:rPr>
              <a:t>Να κάνετε διευκρινιστικές ερωτήσεις για να αποκαλύψετε τα βαθύτερα αίτια (π.χ., "Πιστεύετε ότι φταίει η αυτοπεποίθηση, το ενδιαφέρον ή η δυναμική των συνομηλίκων;")</a:t>
            </a:r>
            <a:endParaRPr/>
          </a:p>
          <a:p>
            <a:pPr indent="-171450" lvl="1" marL="628650" rtl="0" algn="l">
              <a:lnSpc>
                <a:spcPct val="100000"/>
              </a:lnSpc>
              <a:spcBef>
                <a:spcPts val="2000"/>
              </a:spcBef>
              <a:spcAft>
                <a:spcPts val="0"/>
              </a:spcAft>
              <a:buClr>
                <a:schemeClr val="dk1"/>
              </a:buClr>
              <a:buSzPts val="1100"/>
              <a:buFont typeface="Calibri"/>
              <a:buChar char="🡺"/>
            </a:pPr>
            <a:r>
              <a:rPr i="1" lang="en-US">
                <a:solidFill>
                  <a:srgbClr val="404040"/>
                </a:solidFill>
              </a:rPr>
              <a:t> Καταιγισμός ιδεών για τις οπτικές γωνίες που ο δάσκαλος μπορεί να μην έχει λάβει υπόψη του (π.χ., "Θα μπορούσε η διεπαφή αποσφαλμάτωσης να είναι εκφοβιστική;" ή "Έχετε δοκιμάσει ζευγάρια αποσφαλμάτωσης από ομότιμους;")</a:t>
            </a:r>
            <a:endParaRPr/>
          </a:p>
          <a:p>
            <a:pPr indent="-171450" lvl="0" marL="171450" rtl="0" algn="l">
              <a:lnSpc>
                <a:spcPct val="100000"/>
              </a:lnSpc>
              <a:spcBef>
                <a:spcPts val="2000"/>
              </a:spcBef>
              <a:spcAft>
                <a:spcPts val="0"/>
              </a:spcAft>
              <a:buClr>
                <a:schemeClr val="dk1"/>
              </a:buClr>
              <a:buSzPts val="1100"/>
              <a:buFont typeface="Calibri"/>
              <a:buChar char="-"/>
            </a:pPr>
            <a:r>
              <a:rPr i="0" lang="en-US">
                <a:solidFill>
                  <a:srgbClr val="404040"/>
                </a:solidFill>
              </a:rPr>
              <a:t>Γύρος 2 και 3: επαναλάβετε για τους δασκάλους Β και Γ</a:t>
            </a:r>
            <a:endParaRPr/>
          </a:p>
          <a:p>
            <a:pPr indent="-171450" lvl="0" marL="171450" rtl="0" algn="l">
              <a:lnSpc>
                <a:spcPct val="100000"/>
              </a:lnSpc>
              <a:spcBef>
                <a:spcPts val="2000"/>
              </a:spcBef>
              <a:spcAft>
                <a:spcPts val="0"/>
              </a:spcAft>
              <a:buClr>
                <a:schemeClr val="dk1"/>
              </a:buClr>
              <a:buSzPts val="1100"/>
              <a:buFont typeface="Calibri"/>
              <a:buChar char="-"/>
            </a:pPr>
            <a:r>
              <a:rPr i="0" lang="en-US">
                <a:solidFill>
                  <a:srgbClr val="404040"/>
                </a:solidFill>
              </a:rPr>
              <a:t>Εξειδίκευση: οι μαθητές αναθεωρούν την αρχική τους πρόκληση με βάση την ανατροφοδότηση της ομάδας χρησιμοποιώντας τον κατάλογο ελέγχου: </a:t>
            </a:r>
            <a:r>
              <a:rPr i="1" lang="en-US">
                <a:solidFill>
                  <a:srgbClr val="404040"/>
                </a:solidFill>
              </a:rPr>
              <a:t>συγκεκριμένη, εφαρμόσιμη, μετρήσιμη.</a:t>
            </a:r>
            <a:endParaRPr i="0"/>
          </a:p>
          <a:p>
            <a:pPr indent="0" lvl="0" marL="0" rtl="0" algn="l">
              <a:lnSpc>
                <a:spcPct val="100000"/>
              </a:lnSpc>
              <a:spcBef>
                <a:spcPts val="2000"/>
              </a:spcBef>
              <a:spcAft>
                <a:spcPts val="1000"/>
              </a:spcAft>
              <a:buClr>
                <a:schemeClr val="dk1"/>
              </a:buClr>
              <a:buSzPts val="1100"/>
              <a:buFont typeface="Arial"/>
              <a:buNone/>
            </a:pPr>
            <a:r>
              <a:t/>
            </a:r>
            <a:endParaRPr/>
          </a:p>
        </p:txBody>
      </p:sp>
      <p:sp>
        <p:nvSpPr>
          <p:cNvPr id="157" name="Google Shape;157;p2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5" name="Shape 165"/>
        <p:cNvGrpSpPr/>
        <p:nvPr/>
      </p:nvGrpSpPr>
      <p:grpSpPr>
        <a:xfrm>
          <a:off x="0" y="0"/>
          <a:ext cx="0" cy="0"/>
          <a:chOff x="0" y="0"/>
          <a:chExt cx="0" cy="0"/>
        </a:xfrm>
      </p:grpSpPr>
      <p:sp>
        <p:nvSpPr>
          <p:cNvPr id="166" name="Google Shape;166;g343c85d3a64_0_29: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1000"/>
              </a:spcBef>
              <a:spcAft>
                <a:spcPts val="0"/>
              </a:spcAft>
              <a:buClr>
                <a:schemeClr val="dk1"/>
              </a:buClr>
              <a:buSzPts val="1100"/>
              <a:buFont typeface="Arial"/>
              <a:buNone/>
            </a:pPr>
            <a:r>
              <a:rPr i="1" lang="en-US"/>
              <a:t>Αυτή η διαφάνεια χρησιμεύει ως μέσο για να εισαγάγει τους εκπαιδευόμενους στις βασικές αρχές για αποτελεσματικές παρεμβάσεις έρευνας δράσης.</a:t>
            </a:r>
            <a:endParaRPr/>
          </a:p>
          <a:p>
            <a:pPr indent="0" lvl="0" marL="0" rtl="0" algn="l">
              <a:lnSpc>
                <a:spcPct val="100000"/>
              </a:lnSpc>
              <a:spcBef>
                <a:spcPts val="2000"/>
              </a:spcBef>
              <a:spcAft>
                <a:spcPts val="0"/>
              </a:spcAft>
              <a:buClr>
                <a:schemeClr val="dk1"/>
              </a:buClr>
              <a:buSzPts val="1100"/>
              <a:buFont typeface="Arial"/>
              <a:buNone/>
            </a:pPr>
            <a:r>
              <a:rPr b="1" lang="en-US"/>
              <a:t>1 - Ευθυγραμμίζεται με τους στόχους της πληροφορικής</a:t>
            </a:r>
            <a:r>
              <a:rPr lang="en-US"/>
              <a:t>: (π.χ. αλγόριθμοι, δομές δεδομένων, αποσφαλμάτωση), ενώ παράλληλα θα πρέπει να επιλύονται ζητήματα δέσμευσης/ισοτιμίας.</a:t>
            </a:r>
            <a:endParaRPr/>
          </a:p>
          <a:p>
            <a:pPr indent="0" lvl="0" marL="0" rtl="0" algn="l">
              <a:lnSpc>
                <a:spcPct val="100000"/>
              </a:lnSpc>
              <a:spcBef>
                <a:spcPts val="2000"/>
              </a:spcBef>
              <a:spcAft>
                <a:spcPts val="0"/>
              </a:spcAft>
              <a:buClr>
                <a:schemeClr val="dk1"/>
              </a:buClr>
              <a:buSzPts val="1100"/>
              <a:buFont typeface="Arial"/>
              <a:buNone/>
            </a:pPr>
            <a:r>
              <a:rPr i="1" lang="en-US"/>
              <a:t>Γιατί; </a:t>
            </a:r>
            <a:endParaRPr/>
          </a:p>
          <a:p>
            <a:pPr indent="-171450" lvl="1" marL="628650" rtl="0" algn="l">
              <a:lnSpc>
                <a:spcPct val="100000"/>
              </a:lnSpc>
              <a:spcBef>
                <a:spcPts val="0"/>
              </a:spcBef>
              <a:spcAft>
                <a:spcPts val="0"/>
              </a:spcAft>
              <a:buClr>
                <a:schemeClr val="dk1"/>
              </a:buClr>
              <a:buSzPts val="1100"/>
              <a:buFont typeface="Calibri"/>
              <a:buChar char="•"/>
            </a:pPr>
            <a:r>
              <a:rPr i="0" lang="en-US">
                <a:solidFill>
                  <a:srgbClr val="404040"/>
                </a:solidFill>
              </a:rPr>
              <a:t>Αποφεύγει τις επιφανειακές διορθώσεις (π.χ. να κάνει την κωδικοποίηση "διασκεδαστική" χωρίς την ανάπτυξη δεξιοτήτων).</a:t>
            </a:r>
            <a:endParaRPr/>
          </a:p>
          <a:p>
            <a:pPr indent="-171450" lvl="1" marL="628650" rtl="0" algn="l">
              <a:lnSpc>
                <a:spcPct val="100000"/>
              </a:lnSpc>
              <a:spcBef>
                <a:spcPts val="0"/>
              </a:spcBef>
              <a:spcAft>
                <a:spcPts val="0"/>
              </a:spcAft>
              <a:buClr>
                <a:schemeClr val="dk1"/>
              </a:buClr>
              <a:buSzPts val="1100"/>
              <a:buFont typeface="Calibri"/>
              <a:buChar char="•"/>
            </a:pPr>
            <a:r>
              <a:rPr i="0" lang="en-US">
                <a:solidFill>
                  <a:srgbClr val="404040"/>
                </a:solidFill>
              </a:rPr>
              <a:t>Εξασφαλίζει ότι οι μαθητές αποκτούν μεταβιβάσιμες δεξιότητες για μελλοντική εκμάθηση CS.</a:t>
            </a:r>
            <a:endParaRPr i="1"/>
          </a:p>
          <a:p>
            <a:pPr indent="0" lvl="0" marL="0" rtl="0" algn="l">
              <a:lnSpc>
                <a:spcPct val="100000"/>
              </a:lnSpc>
              <a:spcBef>
                <a:spcPts val="2000"/>
              </a:spcBef>
              <a:spcAft>
                <a:spcPts val="0"/>
              </a:spcAft>
              <a:buClr>
                <a:schemeClr val="dk1"/>
              </a:buClr>
              <a:buSzPts val="1100"/>
              <a:buFont typeface="Arial"/>
              <a:buNone/>
            </a:pPr>
            <a:r>
              <a:rPr b="1" lang="en-US"/>
              <a:t>2 - Προωθεί την ένταξη των φύλων</a:t>
            </a:r>
            <a:r>
              <a:rPr lang="en-US"/>
              <a:t>: Σχεδιασμός στρατηγικών που καταργούν ενεργά τα εμπόδια που αντιμετωπίζουν περιθωριοποιημένες ομάδες (π.χ. κορίτσια, μη δυαδικοί μαθητές, υποεκπροσωπούμενες μειονότητες).</a:t>
            </a:r>
            <a:endParaRPr/>
          </a:p>
          <a:p>
            <a:pPr indent="0" lvl="0" marL="0" marR="0" rtl="0" algn="l">
              <a:lnSpc>
                <a:spcPct val="100000"/>
              </a:lnSpc>
              <a:spcBef>
                <a:spcPts val="2000"/>
              </a:spcBef>
              <a:spcAft>
                <a:spcPts val="0"/>
              </a:spcAft>
              <a:buClr>
                <a:schemeClr val="dk1"/>
              </a:buClr>
              <a:buSzPts val="1100"/>
              <a:buFont typeface="Arial"/>
              <a:buNone/>
            </a:pPr>
            <a:r>
              <a:rPr i="1" lang="en-US"/>
              <a:t>Γιατί; </a:t>
            </a:r>
            <a:endParaRPr/>
          </a:p>
          <a:p>
            <a:pPr indent="-171450" lvl="1" marL="628650" marR="0" rtl="0" algn="l">
              <a:lnSpc>
                <a:spcPct val="100000"/>
              </a:lnSpc>
              <a:spcBef>
                <a:spcPts val="0"/>
              </a:spcBef>
              <a:spcAft>
                <a:spcPts val="0"/>
              </a:spcAft>
              <a:buClr>
                <a:schemeClr val="dk1"/>
              </a:buClr>
              <a:buSzPts val="1100"/>
              <a:buFont typeface="Calibri"/>
              <a:buChar char="•"/>
            </a:pPr>
            <a:r>
              <a:rPr lang="en-US"/>
              <a:t>Οι προσεγγίσεις "ουδέτερου φύλου" συχνά διατηρούν το status quo (π.χ. τα αγόρια κυριαρχούν στις εργασίες κωδικοποίησης ανοικτού τύπου).</a:t>
            </a:r>
            <a:endParaRPr/>
          </a:p>
          <a:p>
            <a:pPr indent="-171450" lvl="1" marL="628650" marR="0" rtl="0" algn="l">
              <a:lnSpc>
                <a:spcPct val="100000"/>
              </a:lnSpc>
              <a:spcBef>
                <a:spcPts val="0"/>
              </a:spcBef>
              <a:spcAft>
                <a:spcPts val="0"/>
              </a:spcAft>
              <a:buClr>
                <a:schemeClr val="dk1"/>
              </a:buClr>
              <a:buSzPts val="1100"/>
              <a:buFont typeface="Calibri"/>
              <a:buChar char="•"/>
            </a:pPr>
            <a:r>
              <a:rPr lang="en-US"/>
              <a:t>Ο σχεδιασμός χωρίς αποκλεισμούς κλείνει τα κενά συμμετοχής.</a:t>
            </a:r>
            <a:endParaRPr/>
          </a:p>
          <a:p>
            <a:pPr indent="0" lvl="0" marL="0" rtl="0" algn="l">
              <a:lnSpc>
                <a:spcPct val="100000"/>
              </a:lnSpc>
              <a:spcBef>
                <a:spcPts val="2000"/>
              </a:spcBef>
              <a:spcAft>
                <a:spcPts val="0"/>
              </a:spcAft>
              <a:buClr>
                <a:schemeClr val="dk1"/>
              </a:buClr>
              <a:buSzPts val="1100"/>
              <a:buFont typeface="Arial"/>
              <a:buNone/>
            </a:pPr>
            <a:r>
              <a:rPr b="1" lang="en-US"/>
              <a:t>3 -Προσδιορισμός των αιτιών που έχουν εντοπιστεί</a:t>
            </a:r>
            <a:r>
              <a:rPr lang="en-US"/>
              <a:t>: </a:t>
            </a:r>
            <a:r>
              <a:rPr i="0" lang="en-US">
                <a:solidFill>
                  <a:srgbClr val="404040"/>
                </a:solidFill>
              </a:rPr>
              <a:t>Βασίστε τις παρεμβάσεις </a:t>
            </a:r>
            <a:r>
              <a:rPr b="1" i="0" lang="en-US">
                <a:solidFill>
                  <a:srgbClr val="404040"/>
                </a:solidFill>
              </a:rPr>
              <a:t>σε στοιχεία από την τάξη σας </a:t>
            </a:r>
            <a:r>
              <a:rPr i="0" lang="en-US">
                <a:solidFill>
                  <a:srgbClr val="404040"/>
                </a:solidFill>
              </a:rPr>
              <a:t>(έρευνες, παρατηρήσεις) και όχι σε υποθέσεις.</a:t>
            </a:r>
            <a:endParaRPr/>
          </a:p>
          <a:p>
            <a:pPr indent="0" lvl="0" marL="0" marR="0" rtl="0" algn="l">
              <a:lnSpc>
                <a:spcPct val="100000"/>
              </a:lnSpc>
              <a:spcBef>
                <a:spcPts val="2000"/>
              </a:spcBef>
              <a:spcAft>
                <a:spcPts val="0"/>
              </a:spcAft>
              <a:buClr>
                <a:schemeClr val="dk1"/>
              </a:buClr>
              <a:buSzPts val="1100"/>
              <a:buFont typeface="Arial"/>
              <a:buNone/>
            </a:pPr>
            <a:r>
              <a:rPr i="1" lang="en-US"/>
              <a:t>Γιατί; </a:t>
            </a:r>
            <a:endParaRPr/>
          </a:p>
          <a:p>
            <a:pPr indent="-171450" lvl="1" marL="628650" marR="0" rtl="0" algn="l">
              <a:lnSpc>
                <a:spcPct val="100000"/>
              </a:lnSpc>
              <a:spcBef>
                <a:spcPts val="2000"/>
              </a:spcBef>
              <a:spcAft>
                <a:spcPts val="0"/>
              </a:spcAft>
              <a:buClr>
                <a:schemeClr val="dk1"/>
              </a:buClr>
              <a:buSzPts val="1100"/>
              <a:buFont typeface="Calibri"/>
              <a:buChar char="•"/>
            </a:pPr>
            <a:r>
              <a:rPr lang="en-US"/>
              <a:t>Η λανθασμένη διάγνωση των προβλημάτων οδηγεί σε αναποτελεσματικές λύσεις (π.χ., υποθέτοντας ότι τα κορίτσια αντιπαθούν τον προγραμματισμό, ενώ στην πραγματικότητα φοβούνται τη δημόσια αποτυχία).</a:t>
            </a:r>
            <a:endParaRPr/>
          </a:p>
          <a:p>
            <a:pPr indent="0" lvl="0" marL="0" rtl="0" algn="l">
              <a:lnSpc>
                <a:spcPct val="100000"/>
              </a:lnSpc>
              <a:spcBef>
                <a:spcPts val="2000"/>
              </a:spcBef>
              <a:spcAft>
                <a:spcPts val="0"/>
              </a:spcAft>
              <a:buClr>
                <a:schemeClr val="dk1"/>
              </a:buClr>
              <a:buSzPts val="1100"/>
              <a:buFont typeface="Arial"/>
              <a:buNone/>
            </a:pPr>
            <a:r>
              <a:rPr b="1" lang="en-US"/>
              <a:t>4 - Υπό τον έλεγχό σας: </a:t>
            </a:r>
            <a:r>
              <a:rPr i="0" lang="en-US">
                <a:solidFill>
                  <a:srgbClr val="404040"/>
                </a:solidFill>
              </a:rPr>
              <a:t>Επικεντρωθείτε σε αλλαγές </a:t>
            </a:r>
            <a:r>
              <a:rPr b="1" i="0" lang="en-US">
                <a:solidFill>
                  <a:srgbClr val="404040"/>
                </a:solidFill>
              </a:rPr>
              <a:t>που μπορείτε να εφαρμόσετε άμεσα </a:t>
            </a:r>
            <a:r>
              <a:rPr i="0" lang="en-US">
                <a:solidFill>
                  <a:srgbClr val="404040"/>
                </a:solidFill>
              </a:rPr>
              <a:t>με τους υπάρχοντες πόρους.</a:t>
            </a:r>
            <a:endParaRPr/>
          </a:p>
          <a:p>
            <a:pPr indent="0" lvl="0" marL="0" rtl="0" algn="l">
              <a:lnSpc>
                <a:spcPct val="100000"/>
              </a:lnSpc>
              <a:spcBef>
                <a:spcPts val="2000"/>
              </a:spcBef>
              <a:spcAft>
                <a:spcPts val="0"/>
              </a:spcAft>
              <a:buClr>
                <a:schemeClr val="dk1"/>
              </a:buClr>
              <a:buSzPts val="1100"/>
              <a:buFont typeface="Arial"/>
              <a:buNone/>
            </a:pPr>
            <a:r>
              <a:rPr i="1" lang="en-US">
                <a:solidFill>
                  <a:srgbClr val="404040"/>
                </a:solidFill>
              </a:rPr>
              <a:t>Γιατί; </a:t>
            </a:r>
            <a:endParaRPr/>
          </a:p>
          <a:p>
            <a:pPr indent="-171450" lvl="1" marL="628650" rtl="0" algn="l">
              <a:lnSpc>
                <a:spcPct val="100000"/>
              </a:lnSpc>
              <a:spcBef>
                <a:spcPts val="0"/>
              </a:spcBef>
              <a:spcAft>
                <a:spcPts val="0"/>
              </a:spcAft>
              <a:buClr>
                <a:schemeClr val="dk1"/>
              </a:buClr>
              <a:buSzPts val="1100"/>
              <a:buFont typeface="Calibri"/>
              <a:buChar char="•"/>
            </a:pPr>
            <a:r>
              <a:rPr i="0" lang="en-US">
                <a:solidFill>
                  <a:srgbClr val="404040"/>
                </a:solidFill>
              </a:rPr>
              <a:t>Οι εκπαιδευτικοί αποθαρρύνονται περιμένοντας συστημικές αλλαγές (π.χ. νέο πρόγραμμα σπουδών).</a:t>
            </a:r>
            <a:endParaRPr/>
          </a:p>
          <a:p>
            <a:pPr indent="-171450" lvl="1" marL="628650" rtl="0" algn="l">
              <a:lnSpc>
                <a:spcPct val="100000"/>
              </a:lnSpc>
              <a:spcBef>
                <a:spcPts val="0"/>
              </a:spcBef>
              <a:spcAft>
                <a:spcPts val="0"/>
              </a:spcAft>
              <a:buClr>
                <a:schemeClr val="dk1"/>
              </a:buClr>
              <a:buSzPts val="1100"/>
              <a:buFont typeface="Calibri"/>
              <a:buChar char="•"/>
            </a:pPr>
            <a:r>
              <a:rPr i="0" lang="en-US">
                <a:solidFill>
                  <a:srgbClr val="404040"/>
                </a:solidFill>
              </a:rPr>
              <a:t>Μικρά, εφαρμόσιμα βήματα δημιουργούν δυναμική.</a:t>
            </a:r>
            <a:endParaRPr b="1" i="0"/>
          </a:p>
          <a:p>
            <a:pPr indent="0" lvl="0" marL="0" rtl="0" algn="l">
              <a:lnSpc>
                <a:spcPct val="100000"/>
              </a:lnSpc>
              <a:spcBef>
                <a:spcPts val="2000"/>
              </a:spcBef>
              <a:spcAft>
                <a:spcPts val="0"/>
              </a:spcAft>
              <a:buClr>
                <a:schemeClr val="dk1"/>
              </a:buClr>
              <a:buSzPts val="1100"/>
              <a:buFont typeface="Arial"/>
              <a:buNone/>
            </a:pPr>
            <a:r>
              <a:rPr b="1" lang="en-US"/>
              <a:t>5 - Μετρήσιμα αποτελέσματα: </a:t>
            </a:r>
            <a:r>
              <a:rPr i="0" lang="en-US">
                <a:solidFill>
                  <a:srgbClr val="404040"/>
                </a:solidFill>
              </a:rPr>
              <a:t>Καθορίστε </a:t>
            </a:r>
            <a:r>
              <a:rPr b="1" i="0" lang="en-US">
                <a:solidFill>
                  <a:srgbClr val="404040"/>
                </a:solidFill>
              </a:rPr>
              <a:t>συγκεκριμένες μετρήσεις επιτυχίας </a:t>
            </a:r>
            <a:r>
              <a:rPr i="0" lang="en-US">
                <a:solidFill>
                  <a:srgbClr val="404040"/>
                </a:solidFill>
              </a:rPr>
              <a:t>πριν από την εφαρμογή.</a:t>
            </a:r>
            <a:endParaRPr/>
          </a:p>
          <a:p>
            <a:pPr indent="0" lvl="0" marL="0" rtl="0" algn="l">
              <a:lnSpc>
                <a:spcPct val="100000"/>
              </a:lnSpc>
              <a:spcBef>
                <a:spcPts val="2000"/>
              </a:spcBef>
              <a:spcAft>
                <a:spcPts val="0"/>
              </a:spcAft>
              <a:buClr>
                <a:schemeClr val="dk1"/>
              </a:buClr>
              <a:buSzPts val="1100"/>
              <a:buFont typeface="Arial"/>
              <a:buNone/>
            </a:pPr>
            <a:r>
              <a:rPr i="1" lang="en-US">
                <a:solidFill>
                  <a:srgbClr val="404040"/>
                </a:solidFill>
              </a:rPr>
              <a:t>Γιατί;</a:t>
            </a:r>
            <a:endParaRPr/>
          </a:p>
          <a:p>
            <a:pPr indent="-171450" lvl="1" marL="628650" rtl="0" algn="l">
              <a:lnSpc>
                <a:spcPct val="100000"/>
              </a:lnSpc>
              <a:spcBef>
                <a:spcPts val="0"/>
              </a:spcBef>
              <a:spcAft>
                <a:spcPts val="0"/>
              </a:spcAft>
              <a:buClr>
                <a:schemeClr val="dk1"/>
              </a:buClr>
              <a:buSzPts val="1100"/>
              <a:buFont typeface="Calibri"/>
              <a:buChar char="•"/>
            </a:pPr>
            <a:r>
              <a:rPr i="0" lang="en-US">
                <a:solidFill>
                  <a:srgbClr val="404040"/>
                </a:solidFill>
              </a:rPr>
              <a:t>Σας οδηγεί σε αόριστους ισχυρισμούς όπως "άρεσε στους μαθητές".</a:t>
            </a:r>
            <a:endParaRPr/>
          </a:p>
          <a:p>
            <a:pPr indent="-171450" lvl="1" marL="628650" rtl="0" algn="l">
              <a:lnSpc>
                <a:spcPct val="100000"/>
              </a:lnSpc>
              <a:spcBef>
                <a:spcPts val="0"/>
              </a:spcBef>
              <a:spcAft>
                <a:spcPts val="0"/>
              </a:spcAft>
              <a:buClr>
                <a:schemeClr val="dk1"/>
              </a:buClr>
              <a:buSzPts val="1100"/>
              <a:buFont typeface="Calibri"/>
              <a:buChar char="•"/>
            </a:pPr>
            <a:r>
              <a:rPr i="0" lang="en-US">
                <a:solidFill>
                  <a:srgbClr val="404040"/>
                </a:solidFill>
              </a:rPr>
              <a:t>Παρέχει στοιχεία για την κλιμάκωση αποτελεσματικών στρατηγικών.</a:t>
            </a:r>
            <a:endParaRPr/>
          </a:p>
        </p:txBody>
      </p:sp>
      <p:sp>
        <p:nvSpPr>
          <p:cNvPr id="167" name="Google Shape;167;g343c85d3a64_0_2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2" name="Shape 172"/>
        <p:cNvGrpSpPr/>
        <p:nvPr/>
      </p:nvGrpSpPr>
      <p:grpSpPr>
        <a:xfrm>
          <a:off x="0" y="0"/>
          <a:ext cx="0" cy="0"/>
          <a:chOff x="0" y="0"/>
          <a:chExt cx="0" cy="0"/>
        </a:xfrm>
      </p:grpSpPr>
      <p:sp>
        <p:nvSpPr>
          <p:cNvPr id="173" name="Google Shape;173;p6: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1" marL="457200" rtl="0" algn="l">
              <a:lnSpc>
                <a:spcPct val="100000"/>
              </a:lnSpc>
              <a:spcBef>
                <a:spcPts val="1000"/>
              </a:spcBef>
              <a:spcAft>
                <a:spcPts val="0"/>
              </a:spcAft>
              <a:buClr>
                <a:schemeClr val="dk1"/>
              </a:buClr>
              <a:buSzPts val="1100"/>
              <a:buFont typeface="Arial"/>
              <a:buNone/>
            </a:pPr>
            <a:r>
              <a:rPr i="1" lang="en-US">
                <a:solidFill>
                  <a:srgbClr val="404040"/>
                </a:solidFill>
              </a:rPr>
              <a:t>Αυτή η διαφάνεια και η επόμενη σας δίνουν τη δυνατότητα να ξεκινήσετε από μια πρόκληση - τα κορίτσια που αποσυνδέονται κατά τη διάρκεια ανταγωνιστικών προκλήσεων κωδικοποίησης - και να εξερευνήσετε τις διάφορες πιθανές στρατηγικές για την αντιμετώπιση της πρόκλησης. </a:t>
            </a:r>
            <a:endParaRPr i="0">
              <a:solidFill>
                <a:srgbClr val="404040"/>
              </a:solidFill>
            </a:endParaRPr>
          </a:p>
          <a:p>
            <a:pPr indent="0" lvl="1" marL="0" rtl="0" algn="l">
              <a:lnSpc>
                <a:spcPct val="100000"/>
              </a:lnSpc>
              <a:spcBef>
                <a:spcPts val="2000"/>
              </a:spcBef>
              <a:spcAft>
                <a:spcPts val="0"/>
              </a:spcAft>
              <a:buClr>
                <a:schemeClr val="dk1"/>
              </a:buClr>
              <a:buSzPts val="1100"/>
              <a:buFont typeface="Arial"/>
              <a:buNone/>
            </a:pPr>
            <a:r>
              <a:rPr b="1" i="0" lang="en-US">
                <a:solidFill>
                  <a:srgbClr val="404040"/>
                </a:solidFill>
              </a:rPr>
              <a:t>Στρατηγική #1 - </a:t>
            </a:r>
            <a:r>
              <a:rPr b="1" lang="en-US"/>
              <a:t>Μάθηση με βάση το έργο (PBL) με αυθεντικά σενάρια </a:t>
            </a:r>
            <a:r>
              <a:rPr lang="en-US"/>
              <a:t>- </a:t>
            </a:r>
            <a:r>
              <a:rPr i="0" lang="en-US">
                <a:solidFill>
                  <a:srgbClr val="404040"/>
                </a:solidFill>
              </a:rPr>
              <a:t>οι μαθητές εργάζονται σε εκτεταμένα έργα που επιλύουν </a:t>
            </a:r>
            <a:r>
              <a:rPr b="1" i="0" lang="en-US">
                <a:solidFill>
                  <a:srgbClr val="404040"/>
                </a:solidFill>
              </a:rPr>
              <a:t>προβλήματα του πραγματικού κόσμου </a:t>
            </a:r>
            <a:r>
              <a:rPr i="0" lang="en-US">
                <a:solidFill>
                  <a:srgbClr val="404040"/>
                </a:solidFill>
              </a:rPr>
              <a:t>(π.χ. σχεδιασμός μιας εφαρμογής υγειονομικής περίθαλψης για αγροτικές κλινικές, δημιουργία ενός συστήματος παρακολούθησης της βιωσιμότητας) αντί για αφηρημένες ασκήσεις κωδικοποίησης.</a:t>
            </a:r>
            <a:endParaRPr b="1" i="0">
              <a:solidFill>
                <a:srgbClr val="404040"/>
              </a:solidFill>
            </a:endParaRPr>
          </a:p>
          <a:p>
            <a:pPr indent="-317500" lvl="0" marL="457200" rtl="0" algn="l">
              <a:lnSpc>
                <a:spcPct val="100000"/>
              </a:lnSpc>
              <a:spcBef>
                <a:spcPts val="2000"/>
              </a:spcBef>
              <a:spcAft>
                <a:spcPts val="0"/>
              </a:spcAft>
              <a:buClr>
                <a:srgbClr val="404040"/>
              </a:buClr>
              <a:buSzPts val="1400"/>
              <a:buChar char="-"/>
            </a:pPr>
            <a:r>
              <a:rPr b="1" i="0" lang="en-US">
                <a:solidFill>
                  <a:srgbClr val="404040"/>
                </a:solidFill>
              </a:rPr>
              <a:t>Πώς αντιμετωπίζει την ένταξη</a:t>
            </a:r>
            <a:endParaRPr b="1">
              <a:solidFill>
                <a:srgbClr val="404040"/>
              </a:solidFill>
            </a:endParaRPr>
          </a:p>
          <a:p>
            <a:pPr indent="0" lvl="0" marL="0" rtl="0" algn="l">
              <a:lnSpc>
                <a:spcPct val="100000"/>
              </a:lnSpc>
              <a:spcBef>
                <a:spcPts val="2000"/>
              </a:spcBef>
              <a:spcAft>
                <a:spcPts val="0"/>
              </a:spcAft>
              <a:buSzPts val="1400"/>
              <a:buNone/>
            </a:pPr>
            <a:r>
              <a:rPr lang="en-US"/>
              <a:t>Οι παραδοσιακές εργασίες προγραμματισμού (π.χ. ανάπτυξη παιχνιδιών) συχνά ευθυγραμμίζονται με στερεοτυπικά "ανδρικά" ενδιαφέροντα, αποξενώνοντας ορισμένους μαθητές. Η PBL χρησιμοποιεί </a:t>
            </a:r>
            <a:r>
              <a:rPr b="1" lang="en-US"/>
              <a:t>προβλήματα του πραγματικού κόσμου </a:t>
            </a:r>
            <a:r>
              <a:rPr lang="en-US"/>
              <a:t>για να προσελκύσει τα ποικίλα ενδιαφέροντα των μαθητών. Τα έργα που έχουν τις ρίζες τους σε πραγματικές ανάγκες (π.χ., εργαλεία προσβασιμότητας) δείχνουν την τεχνολογία ως </a:t>
            </a:r>
            <a:r>
              <a:rPr b="1" lang="en-US"/>
              <a:t>εργαλείο για την ισότητα, όχι μόνο για τον ανταγωνισμό</a:t>
            </a:r>
            <a:r>
              <a:rPr lang="en-US"/>
              <a:t>. </a:t>
            </a:r>
            <a:r>
              <a:rPr i="0" lang="en-US" u="none" cap="none" strike="noStrike">
                <a:solidFill>
                  <a:srgbClr val="000000"/>
                </a:solidFill>
              </a:rPr>
              <a:t>Οι ρόλοι μπορούν να ανατεθούν με βάση τα δυνατά σημεία (π.χ. "σχεδιαστής UI", "ερευνητής δεδομένων"), διασφαλίζοντας ότι όλες οι συνεισφορές εκτιμώνται.</a:t>
            </a:r>
            <a:endParaRPr b="1" i="0">
              <a:solidFill>
                <a:srgbClr val="404040"/>
              </a:solidFill>
            </a:endParaRPr>
          </a:p>
          <a:p>
            <a:pPr indent="-317500" lvl="0" marL="457200" rtl="0" algn="l">
              <a:lnSpc>
                <a:spcPct val="100000"/>
              </a:lnSpc>
              <a:spcBef>
                <a:spcPts val="2000"/>
              </a:spcBef>
              <a:spcAft>
                <a:spcPts val="0"/>
              </a:spcAft>
              <a:buClr>
                <a:srgbClr val="404040"/>
              </a:buClr>
              <a:buSzPts val="1400"/>
              <a:buChar char="-"/>
            </a:pPr>
            <a:r>
              <a:rPr b="1" i="0" lang="en-US">
                <a:solidFill>
                  <a:srgbClr val="404040"/>
                </a:solidFill>
              </a:rPr>
              <a:t>Μετρήσιμο αποτέλεσμα</a:t>
            </a:r>
            <a:endParaRPr/>
          </a:p>
          <a:p>
            <a:pPr indent="-177800" lvl="1" marL="628650" rtl="0" algn="l">
              <a:lnSpc>
                <a:spcPct val="100000"/>
              </a:lnSpc>
              <a:spcBef>
                <a:spcPts val="0"/>
              </a:spcBef>
              <a:spcAft>
                <a:spcPts val="0"/>
              </a:spcAft>
              <a:buClr>
                <a:schemeClr val="dk1"/>
              </a:buClr>
              <a:buSzPts val="1200"/>
              <a:buFont typeface="Arial"/>
              <a:buChar char="•"/>
            </a:pPr>
            <a:r>
              <a:rPr b="1" lang="en-US"/>
              <a:t>Ποικιλομορφία συμμετοχής: </a:t>
            </a:r>
            <a:r>
              <a:rPr i="0" lang="en-US" u="none" cap="none" strike="noStrike">
                <a:solidFill>
                  <a:srgbClr val="000000"/>
                </a:solidFill>
              </a:rPr>
              <a:t>Σύγκριση των ποσοστών συμμετοχής ανά φύλο/υπόβαθρο σε PBL έναντι παραδοσιακών εργαστηρίων.</a:t>
            </a:r>
            <a:endParaRPr/>
          </a:p>
          <a:p>
            <a:pPr indent="-177800" lvl="1" marL="628650" rtl="0" algn="l">
              <a:lnSpc>
                <a:spcPct val="100000"/>
              </a:lnSpc>
              <a:spcBef>
                <a:spcPts val="0"/>
              </a:spcBef>
              <a:spcAft>
                <a:spcPts val="0"/>
              </a:spcAft>
              <a:buClr>
                <a:schemeClr val="dk1"/>
              </a:buClr>
              <a:buSzPts val="1200"/>
              <a:buFont typeface="Arial"/>
              <a:buChar char="•"/>
            </a:pPr>
            <a:r>
              <a:rPr b="1" i="0" lang="en-US" u="none" cap="none" strike="noStrike">
                <a:solidFill>
                  <a:srgbClr val="000000"/>
                </a:solidFill>
              </a:rPr>
              <a:t>Αυτοαναφορές μαθητών: </a:t>
            </a:r>
            <a:r>
              <a:rPr i="0" lang="en-US" u="none" cap="none" strike="noStrike">
                <a:solidFill>
                  <a:srgbClr val="000000"/>
                </a:solidFill>
              </a:rPr>
              <a:t>έρευνες πριν/μετά τη χρήση της κωδικοποίησης για την επίλυση προβλημάτων.</a:t>
            </a:r>
            <a:endParaRPr/>
          </a:p>
          <a:p>
            <a:pPr indent="-177800" lvl="1" marL="628650" rtl="0" algn="l">
              <a:lnSpc>
                <a:spcPct val="100000"/>
              </a:lnSpc>
              <a:spcBef>
                <a:spcPts val="0"/>
              </a:spcBef>
              <a:spcAft>
                <a:spcPts val="0"/>
              </a:spcAft>
              <a:buClr>
                <a:schemeClr val="dk1"/>
              </a:buClr>
              <a:buSzPts val="1200"/>
              <a:buFont typeface="Arial"/>
              <a:buChar char="•"/>
            </a:pPr>
            <a:r>
              <a:rPr b="1" lang="en-US"/>
              <a:t>Μετρήστε τις παραλλαγές λύσεων που δημιουργούν οι μαθητές</a:t>
            </a:r>
            <a:r>
              <a:rPr lang="en-US"/>
              <a:t>: Παρακολουθήστε τον αριθμό των μοναδικών προσεγγίσεων του προβλήματος (π.χ., 5 διαφορετικά σχέδια εφαρμογών για μια πρόκληση στον τομέα της υγειονομικής περίθαλψης).</a:t>
            </a:r>
            <a:endParaRPr/>
          </a:p>
          <a:p>
            <a:pPr indent="0" lvl="0" marL="0" rtl="0" algn="l">
              <a:lnSpc>
                <a:spcPct val="100000"/>
              </a:lnSpc>
              <a:spcBef>
                <a:spcPts val="0"/>
              </a:spcBef>
              <a:spcAft>
                <a:spcPts val="0"/>
              </a:spcAft>
              <a:buSzPts val="1400"/>
              <a:buNone/>
            </a:pPr>
            <a:r>
              <a:t/>
            </a:r>
            <a:endParaRPr/>
          </a:p>
          <a:p>
            <a:pPr indent="-317500" lvl="0" marL="457200" rtl="0" algn="l">
              <a:lnSpc>
                <a:spcPct val="100000"/>
              </a:lnSpc>
              <a:spcBef>
                <a:spcPts val="2000"/>
              </a:spcBef>
              <a:spcAft>
                <a:spcPts val="0"/>
              </a:spcAft>
              <a:buClr>
                <a:srgbClr val="404040"/>
              </a:buClr>
              <a:buSzPts val="1400"/>
              <a:buChar char="-"/>
            </a:pPr>
            <a:r>
              <a:rPr b="1" i="0" lang="en-US">
                <a:solidFill>
                  <a:srgbClr val="404040"/>
                </a:solidFill>
              </a:rPr>
              <a:t>Συμβουλή εφαρμογής</a:t>
            </a:r>
            <a:endParaRPr/>
          </a:p>
          <a:p>
            <a:pPr indent="-177800" lvl="1" marL="628650" rtl="0" algn="l">
              <a:lnSpc>
                <a:spcPct val="100000"/>
              </a:lnSpc>
              <a:spcBef>
                <a:spcPts val="0"/>
              </a:spcBef>
              <a:spcAft>
                <a:spcPts val="0"/>
              </a:spcAft>
              <a:buClr>
                <a:schemeClr val="dk1"/>
              </a:buClr>
              <a:buSzPts val="1200"/>
              <a:buFont typeface="Calibri"/>
              <a:buChar char="•"/>
            </a:pPr>
            <a:r>
              <a:rPr i="1" lang="en-US"/>
              <a:t>Επιλέξτε σχετικά θέματα</a:t>
            </a:r>
            <a:r>
              <a:rPr lang="en-US"/>
              <a:t>: κάντε έρευνα στους μαθητές σχετικά με τα προβλήματα που τους απασχολούν.</a:t>
            </a:r>
            <a:endParaRPr/>
          </a:p>
          <a:p>
            <a:pPr indent="-177800" lvl="1" marL="628650" rtl="0" algn="l">
              <a:lnSpc>
                <a:spcPct val="100000"/>
              </a:lnSpc>
              <a:spcBef>
                <a:spcPts val="0"/>
              </a:spcBef>
              <a:spcAft>
                <a:spcPts val="0"/>
              </a:spcAft>
              <a:buClr>
                <a:schemeClr val="dk1"/>
              </a:buClr>
              <a:buSzPts val="1200"/>
              <a:buFont typeface="Calibri"/>
              <a:buChar char="•"/>
            </a:pPr>
            <a:r>
              <a:rPr i="1" lang="en-US"/>
              <a:t>Σκαλωσιά χωρίς αποκλεισμούς</a:t>
            </a:r>
            <a:r>
              <a:rPr lang="en-US"/>
              <a:t>: παρέχετε πρότυπα για μαθητές με λιγότερη αυτοπεποίθηση στην κωδικοποίηση.</a:t>
            </a:r>
            <a:endParaRPr/>
          </a:p>
          <a:p>
            <a:pPr indent="-177800" lvl="1" marL="628650" rtl="0" algn="l">
              <a:lnSpc>
                <a:spcPct val="100000"/>
              </a:lnSpc>
              <a:spcBef>
                <a:spcPts val="0"/>
              </a:spcBef>
              <a:spcAft>
                <a:spcPts val="0"/>
              </a:spcAft>
              <a:buClr>
                <a:schemeClr val="dk1"/>
              </a:buClr>
              <a:buSzPts val="1200"/>
              <a:buFont typeface="Calibri"/>
              <a:buChar char="•"/>
            </a:pPr>
            <a:r>
              <a:rPr i="1" lang="en-US"/>
              <a:t>Παρουσίαση διαφορετικών προτύπων</a:t>
            </a:r>
            <a:endParaRPr b="1" i="0">
              <a:solidFill>
                <a:srgbClr val="404040"/>
              </a:solidFill>
            </a:endParaRPr>
          </a:p>
          <a:p>
            <a:pPr indent="0" lvl="1" marL="0" rtl="0" algn="l">
              <a:lnSpc>
                <a:spcPct val="100000"/>
              </a:lnSpc>
              <a:spcBef>
                <a:spcPts val="2000"/>
              </a:spcBef>
              <a:spcAft>
                <a:spcPts val="0"/>
              </a:spcAft>
              <a:buClr>
                <a:schemeClr val="dk1"/>
              </a:buClr>
              <a:buSzPts val="1100"/>
              <a:buFont typeface="Arial"/>
              <a:buNone/>
            </a:pPr>
            <a:r>
              <a:rPr b="1" i="0" lang="en-US">
                <a:solidFill>
                  <a:srgbClr val="404040"/>
                </a:solidFill>
              </a:rPr>
              <a:t>Στρατηγική #2 - Προγραμματισμός σε ζεύγη μικτού φύλου με εναλλαγή ρόλων </a:t>
            </a:r>
            <a:r>
              <a:rPr i="0" lang="en-US">
                <a:solidFill>
                  <a:srgbClr val="404040"/>
                </a:solidFill>
              </a:rPr>
              <a:t>- μια συνεργατική προσέγγιση προγραμματισμού όπου δύο μαθητές (σκόπιμα σε ζεύγη με ισορροπία μεταξύ των δύο φύλων) εργάζονται μαζί σε έναν υπολογιστή, εναλλάσσοντας ρόλους ως "οδηγός" (γράφει κώδικα) και "πλοηγός" (ελέγχει και καθοδηγεί).</a:t>
            </a:r>
            <a:endParaRPr i="0">
              <a:solidFill>
                <a:srgbClr val="404040"/>
              </a:solidFill>
            </a:endParaRPr>
          </a:p>
          <a:p>
            <a:pPr indent="-317500" lvl="0" marL="457200" rtl="0" algn="l">
              <a:lnSpc>
                <a:spcPct val="100000"/>
              </a:lnSpc>
              <a:spcBef>
                <a:spcPts val="2000"/>
              </a:spcBef>
              <a:spcAft>
                <a:spcPts val="0"/>
              </a:spcAft>
              <a:buClr>
                <a:srgbClr val="404040"/>
              </a:buClr>
              <a:buSzPts val="1400"/>
              <a:buChar char="-"/>
            </a:pPr>
            <a:r>
              <a:rPr b="1" i="0" lang="en-US">
                <a:solidFill>
                  <a:srgbClr val="404040"/>
                </a:solidFill>
              </a:rPr>
              <a:t>Πώς αντιμετωπίζει την ένταξη</a:t>
            </a:r>
            <a:endParaRPr/>
          </a:p>
          <a:p>
            <a:pPr indent="0" lvl="1" marL="0" rtl="0" algn="l">
              <a:lnSpc>
                <a:spcPct val="100000"/>
              </a:lnSpc>
              <a:spcBef>
                <a:spcPts val="2000"/>
              </a:spcBef>
              <a:spcAft>
                <a:spcPts val="0"/>
              </a:spcAft>
              <a:buClr>
                <a:schemeClr val="dk1"/>
              </a:buClr>
              <a:buSzPts val="1100"/>
              <a:buFont typeface="Arial"/>
              <a:buNone/>
            </a:pPr>
            <a:r>
              <a:rPr lang="en-US"/>
              <a:t>Τα έμφυλα στερεότυπα (π.χ. "τα αγόρια είναι καλύτερα στην κωδικοποίηση") μπορούν να υπονομεύσουν την εμπιστοσύνη των περιθωριοποιημένων ομάδων. </a:t>
            </a:r>
            <a:r>
              <a:rPr b="1" lang="en-US"/>
              <a:t>Τα ζευγάρια μεικτών φύλων </a:t>
            </a:r>
            <a:r>
              <a:rPr lang="en-US"/>
              <a:t>ομαλοποιούν τη συνεργασία, δείχνοντας όλα τα φύλα ως εξίσου ικανά. </a:t>
            </a:r>
            <a:r>
              <a:rPr b="1" i="0" lang="en-US" u="none" cap="none" strike="noStrike">
                <a:solidFill>
                  <a:srgbClr val="000000"/>
                </a:solidFill>
              </a:rPr>
              <a:t>Η εναλλαγή ρόλων </a:t>
            </a:r>
            <a:r>
              <a:rPr i="0" lang="en-US" u="none" cap="none" strike="noStrike">
                <a:solidFill>
                  <a:srgbClr val="000000"/>
                </a:solidFill>
              </a:rPr>
              <a:t>εξασφαλίζει την ίση συνεισφορά (π.χ. χρονομετρητές "οδηγού/πλοηγού").</a:t>
            </a:r>
            <a:endParaRPr b="1" i="0">
              <a:solidFill>
                <a:srgbClr val="404040"/>
              </a:solidFill>
            </a:endParaRPr>
          </a:p>
          <a:p>
            <a:pPr indent="-317500" lvl="0" marL="457200" rtl="0" algn="l">
              <a:lnSpc>
                <a:spcPct val="100000"/>
              </a:lnSpc>
              <a:spcBef>
                <a:spcPts val="2000"/>
              </a:spcBef>
              <a:spcAft>
                <a:spcPts val="0"/>
              </a:spcAft>
              <a:buClr>
                <a:srgbClr val="404040"/>
              </a:buClr>
              <a:buSzPts val="1400"/>
              <a:buChar char="-"/>
            </a:pPr>
            <a:r>
              <a:rPr b="1" i="0" lang="en-US">
                <a:solidFill>
                  <a:srgbClr val="404040"/>
                </a:solidFill>
              </a:rPr>
              <a:t>Μετρήσιμα αποτελέσματα</a:t>
            </a:r>
            <a:endParaRPr/>
          </a:p>
          <a:p>
            <a:pPr indent="-177800" lvl="1" marL="628650" rtl="0" algn="l">
              <a:lnSpc>
                <a:spcPct val="100000"/>
              </a:lnSpc>
              <a:spcBef>
                <a:spcPts val="0"/>
              </a:spcBef>
              <a:spcAft>
                <a:spcPts val="0"/>
              </a:spcAft>
              <a:buClr>
                <a:schemeClr val="dk1"/>
              </a:buClr>
              <a:buSzPts val="1200"/>
              <a:buFont typeface="Arial"/>
              <a:buChar char="•"/>
            </a:pPr>
            <a:r>
              <a:rPr b="1" lang="en-US"/>
              <a:t>Ποσοστά ολοκλήρωσης ανά φύλο: </a:t>
            </a:r>
            <a:r>
              <a:rPr i="0" lang="en-US" u="none" cap="none" strike="noStrike">
                <a:solidFill>
                  <a:srgbClr val="000000"/>
                </a:solidFill>
              </a:rPr>
              <a:t>Συγκρίνετε το % των ολοκληρωμένων εργασιών μεταξύ ζευγαριών μεικτού φύλου και ομάδων ενός φύλου.</a:t>
            </a:r>
            <a:endParaRPr/>
          </a:p>
          <a:p>
            <a:pPr indent="-177800" lvl="1" marL="628650" rtl="0" algn="l">
              <a:lnSpc>
                <a:spcPct val="100000"/>
              </a:lnSpc>
              <a:spcBef>
                <a:spcPts val="0"/>
              </a:spcBef>
              <a:spcAft>
                <a:spcPts val="0"/>
              </a:spcAft>
              <a:buClr>
                <a:schemeClr val="dk1"/>
              </a:buClr>
              <a:buSzPts val="1200"/>
              <a:buFont typeface="Arial"/>
              <a:buChar char="•"/>
            </a:pPr>
            <a:r>
              <a:rPr b="1" i="0" lang="en-US" u="none" cap="none" strike="noStrike">
                <a:solidFill>
                  <a:srgbClr val="000000"/>
                </a:solidFill>
              </a:rPr>
              <a:t>Ισοζύγιο συμμετοχής: </a:t>
            </a:r>
            <a:r>
              <a:rPr i="0" lang="en-US" u="none" cap="none" strike="noStrike">
                <a:solidFill>
                  <a:srgbClr val="000000"/>
                </a:solidFill>
              </a:rPr>
              <a:t>Συμμετοχή: Καταμέτρηση γραμμών κώδικα/συμβολών ανά ρόλο.</a:t>
            </a:r>
            <a:endParaRPr/>
          </a:p>
          <a:p>
            <a:pPr indent="-177800" lvl="1" marL="628650" rtl="0" algn="l">
              <a:lnSpc>
                <a:spcPct val="100000"/>
              </a:lnSpc>
              <a:spcBef>
                <a:spcPts val="0"/>
              </a:spcBef>
              <a:spcAft>
                <a:spcPts val="0"/>
              </a:spcAft>
              <a:buClr>
                <a:schemeClr val="dk1"/>
              </a:buClr>
              <a:buSzPts val="1200"/>
              <a:buFont typeface="Arial"/>
              <a:buChar char="•"/>
            </a:pPr>
            <a:r>
              <a:rPr b="1" i="0" lang="en-US" u="none" cap="none" strike="noStrike">
                <a:solidFill>
                  <a:srgbClr val="000000"/>
                </a:solidFill>
              </a:rPr>
              <a:t>Έρευνες εμπιστοσύνης: </a:t>
            </a:r>
            <a:r>
              <a:rPr i="0" lang="en-US" u="none" cap="none" strike="noStrike">
                <a:solidFill>
                  <a:srgbClr val="000000"/>
                </a:solidFill>
              </a:rPr>
              <a:t>αξιολογήσεις πριν/μετά τη δραστηριότητα.</a:t>
            </a:r>
            <a:endParaRPr b="1" i="0">
              <a:solidFill>
                <a:srgbClr val="404040"/>
              </a:solidFill>
            </a:endParaRPr>
          </a:p>
          <a:p>
            <a:pPr indent="0" lvl="1" marL="457200" rtl="0" algn="l">
              <a:lnSpc>
                <a:spcPct val="100000"/>
              </a:lnSpc>
              <a:spcBef>
                <a:spcPts val="2000"/>
              </a:spcBef>
              <a:spcAft>
                <a:spcPts val="0"/>
              </a:spcAft>
              <a:buClr>
                <a:schemeClr val="dk1"/>
              </a:buClr>
              <a:buSzPts val="1100"/>
              <a:buFont typeface="Arial"/>
              <a:buNone/>
            </a:pPr>
            <a:r>
              <a:rPr b="1" i="0" lang="en-US">
                <a:solidFill>
                  <a:srgbClr val="404040"/>
                </a:solidFill>
              </a:rPr>
              <a:t>Συμβουλή εφαρμογής</a:t>
            </a:r>
            <a:endParaRPr/>
          </a:p>
          <a:p>
            <a:pPr indent="-177800" lvl="1" marL="628650" rtl="0" algn="l">
              <a:lnSpc>
                <a:spcPct val="100000"/>
              </a:lnSpc>
              <a:spcBef>
                <a:spcPts val="0"/>
              </a:spcBef>
              <a:spcAft>
                <a:spcPts val="0"/>
              </a:spcAft>
              <a:buClr>
                <a:schemeClr val="dk1"/>
              </a:buClr>
              <a:buSzPts val="1200"/>
              <a:buFont typeface="Calibri"/>
              <a:buChar char="•"/>
            </a:pPr>
            <a:r>
              <a:rPr i="1" lang="en-US" u="none" cap="none" strike="noStrike">
                <a:solidFill>
                  <a:srgbClr val="000000"/>
                </a:solidFill>
              </a:rPr>
              <a:t>Αναθέστε τα ζεύγη στρατηγικά</a:t>
            </a:r>
            <a:r>
              <a:rPr i="0" lang="en-US" u="none" cap="none" strike="noStrike">
                <a:solidFill>
                  <a:srgbClr val="000000"/>
                </a:solidFill>
              </a:rPr>
              <a:t>: στοχεύστε σε ισορροπημένες αναλογίες σε όλες τις ομάδες.</a:t>
            </a:r>
            <a:endParaRPr/>
          </a:p>
          <a:p>
            <a:pPr indent="-177800" lvl="1" marL="628650" rtl="0" algn="l">
              <a:lnSpc>
                <a:spcPct val="100000"/>
              </a:lnSpc>
              <a:spcBef>
                <a:spcPts val="0"/>
              </a:spcBef>
              <a:spcAft>
                <a:spcPts val="0"/>
              </a:spcAft>
              <a:buClr>
                <a:schemeClr val="dk1"/>
              </a:buClr>
              <a:buSzPts val="1200"/>
              <a:buFont typeface="Calibri"/>
              <a:buChar char="•"/>
            </a:pPr>
            <a:r>
              <a:rPr i="1" lang="en-US" u="none" cap="none" strike="noStrike">
                <a:solidFill>
                  <a:srgbClr val="000000"/>
                </a:solidFill>
              </a:rPr>
              <a:t>Εκπαιδεύστε τους μαθητές στη συνεργασία: </a:t>
            </a:r>
            <a:r>
              <a:rPr i="0" lang="en-US" u="none" cap="none" strike="noStrike">
                <a:solidFill>
                  <a:srgbClr val="000000"/>
                </a:solidFill>
              </a:rPr>
              <a:t>διδάξτε την ενεργητική ακρόαση και την εποικοδομητική ανατροφοδότηση (π.χ.: Μου αρέσει ο τρόπος που... Ίσως θα μπορούσαμε να δοκιμάσουμε...)</a:t>
            </a:r>
            <a:endParaRPr/>
          </a:p>
          <a:p>
            <a:pPr indent="-177800" lvl="1" marL="628650" rtl="0" algn="l">
              <a:lnSpc>
                <a:spcPct val="100000"/>
              </a:lnSpc>
              <a:spcBef>
                <a:spcPts val="0"/>
              </a:spcBef>
              <a:spcAft>
                <a:spcPts val="0"/>
              </a:spcAft>
              <a:buClr>
                <a:schemeClr val="dk1"/>
              </a:buClr>
              <a:buSzPts val="1200"/>
              <a:buFont typeface="Calibri"/>
              <a:buChar char="•"/>
            </a:pPr>
            <a:r>
              <a:rPr i="1" lang="en-US" u="none" cap="none" strike="noStrike">
                <a:solidFill>
                  <a:srgbClr val="000000"/>
                </a:solidFill>
              </a:rPr>
              <a:t>Αντιμετώπιση της απώθησης: </a:t>
            </a:r>
            <a:r>
              <a:rPr i="0" lang="en-US" u="none" cap="none" strike="noStrike">
                <a:solidFill>
                  <a:srgbClr val="000000"/>
                </a:solidFill>
              </a:rPr>
              <a:t>Καθώς ορισμένοι μαθητές μπορεί να αντισταθούν. Πλαισιώστε το ως μια "επαγγελματική δεξιότητα" που χρησιμοποιείται σε πραγματικούς χώρους εργασίας.</a:t>
            </a:r>
            <a:endParaRPr/>
          </a:p>
        </p:txBody>
      </p:sp>
      <p:sp>
        <p:nvSpPr>
          <p:cNvPr id="174" name="Google Shape;174;p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8.jpg"/><Relationship Id="rId3" Type="http://schemas.openxmlformats.org/officeDocument/2006/relationships/image" Target="../media/image1.png"/><Relationship Id="rId4" Type="http://schemas.openxmlformats.org/officeDocument/2006/relationships/image" Target="../media/image2.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1.jpg"/><Relationship Id="rId3" Type="http://schemas.openxmlformats.org/officeDocument/2006/relationships/image" Target="../media/image8.jpg"/><Relationship Id="rId4" Type="http://schemas.openxmlformats.org/officeDocument/2006/relationships/image" Target="../media/image2.png"/><Relationship Id="rId5" Type="http://schemas.openxmlformats.org/officeDocument/2006/relationships/image" Target="../media/image1.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1" Type="http://schemas.openxmlformats.org/officeDocument/2006/relationships/image" Target="../media/image14.png"/><Relationship Id="rId10" Type="http://schemas.openxmlformats.org/officeDocument/2006/relationships/image" Target="../media/image5.png"/><Relationship Id="rId13" Type="http://schemas.openxmlformats.org/officeDocument/2006/relationships/image" Target="../media/image18.png"/><Relationship Id="rId12" Type="http://schemas.openxmlformats.org/officeDocument/2006/relationships/image" Target="../media/image16.png"/><Relationship Id="rId1" Type="http://schemas.openxmlformats.org/officeDocument/2006/relationships/slideMaster" Target="../slideMasters/slideMaster3.xml"/><Relationship Id="rId2" Type="http://schemas.openxmlformats.org/officeDocument/2006/relationships/image" Target="../media/image1.png"/><Relationship Id="rId3" Type="http://schemas.openxmlformats.org/officeDocument/2006/relationships/image" Target="../media/image15.png"/><Relationship Id="rId4" Type="http://schemas.openxmlformats.org/officeDocument/2006/relationships/image" Target="../media/image6.png"/><Relationship Id="rId9" Type="http://schemas.openxmlformats.org/officeDocument/2006/relationships/image" Target="../media/image13.png"/><Relationship Id="rId5" Type="http://schemas.openxmlformats.org/officeDocument/2006/relationships/image" Target="../media/image10.png"/><Relationship Id="rId6" Type="http://schemas.openxmlformats.org/officeDocument/2006/relationships/image" Target="../media/image12.jpg"/><Relationship Id="rId7" Type="http://schemas.openxmlformats.org/officeDocument/2006/relationships/image" Target="../media/image9.png"/><Relationship Id="rId8" Type="http://schemas.openxmlformats.org/officeDocument/2006/relationships/image" Target="../media/image7.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4.xml"/><Relationship Id="rId2" Type="http://schemas.openxmlformats.org/officeDocument/2006/relationships/image" Target="../media/image8.jpg"/><Relationship Id="rId3" Type="http://schemas.openxmlformats.org/officeDocument/2006/relationships/image" Target="../media/image1.png"/><Relationship Id="rId4" Type="http://schemas.openxmlformats.org/officeDocument/2006/relationships/image" Target="../media/image2.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4.xml"/><Relationship Id="rId2" Type="http://schemas.openxmlformats.org/officeDocument/2006/relationships/image" Target="../media/image11.jpg"/><Relationship Id="rId3" Type="http://schemas.openxmlformats.org/officeDocument/2006/relationships/image" Target="../media/image8.jpg"/><Relationship Id="rId4" Type="http://schemas.openxmlformats.org/officeDocument/2006/relationships/image" Target="../media/image2.png"/><Relationship Id="rId5" Type="http://schemas.openxmlformats.org/officeDocument/2006/relationships/image" Target="../media/image1.png"/></Relationships>
</file>

<file path=ppt/slideLayouts/_rels/slideLayout9.xml.rels><?xml version="1.0" encoding="UTF-8" standalone="yes"?><Relationships xmlns="http://schemas.openxmlformats.org/package/2006/relationships"><Relationship Id="rId11" Type="http://schemas.openxmlformats.org/officeDocument/2006/relationships/image" Target="../media/image14.png"/><Relationship Id="rId10" Type="http://schemas.openxmlformats.org/officeDocument/2006/relationships/image" Target="../media/image5.png"/><Relationship Id="rId13" Type="http://schemas.openxmlformats.org/officeDocument/2006/relationships/image" Target="../media/image18.png"/><Relationship Id="rId12" Type="http://schemas.openxmlformats.org/officeDocument/2006/relationships/image" Target="../media/image16.png"/><Relationship Id="rId1" Type="http://schemas.openxmlformats.org/officeDocument/2006/relationships/slideMaster" Target="../slideMasters/slideMaster4.xml"/><Relationship Id="rId2" Type="http://schemas.openxmlformats.org/officeDocument/2006/relationships/image" Target="../media/image1.png"/><Relationship Id="rId3" Type="http://schemas.openxmlformats.org/officeDocument/2006/relationships/image" Target="../media/image15.png"/><Relationship Id="rId4" Type="http://schemas.openxmlformats.org/officeDocument/2006/relationships/image" Target="../media/image6.png"/><Relationship Id="rId9" Type="http://schemas.openxmlformats.org/officeDocument/2006/relationships/image" Target="../media/image13.png"/><Relationship Id="rId5" Type="http://schemas.openxmlformats.org/officeDocument/2006/relationships/image" Target="../media/image10.png"/><Relationship Id="rId6" Type="http://schemas.openxmlformats.org/officeDocument/2006/relationships/image" Target="../media/image12.jpg"/><Relationship Id="rId7" Type="http://schemas.openxmlformats.org/officeDocument/2006/relationships/image" Target="../media/image9.png"/><Relationship Id="rId8" Type="http://schemas.openxmlformats.org/officeDocument/2006/relationships/image" Target="../media/image7.pn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Title Slide">
  <p:cSld name="1_Title Slide">
    <p:bg>
      <p:bgPr>
        <a:solidFill>
          <a:srgbClr val="FFFFFF"/>
        </a:solidFill>
      </p:bgPr>
    </p:bg>
    <p:spTree>
      <p:nvGrpSpPr>
        <p:cNvPr id="15" name="Shape 15"/>
        <p:cNvGrpSpPr/>
        <p:nvPr/>
      </p:nvGrpSpPr>
      <p:grpSpPr>
        <a:xfrm>
          <a:off x="0" y="0"/>
          <a:ext cx="0" cy="0"/>
          <a:chOff x="0" y="0"/>
          <a:chExt cx="0" cy="0"/>
        </a:xfrm>
      </p:grpSpPr>
      <p:pic>
        <p:nvPicPr>
          <p:cNvPr id="16" name="Google Shape;16;g3556a82191b_1_51"/>
          <p:cNvPicPr preferRelativeResize="0"/>
          <p:nvPr/>
        </p:nvPicPr>
        <p:blipFill rotWithShape="1">
          <a:blip r:embed="rId2">
            <a:alphaModFix/>
          </a:blip>
          <a:srcRect b="0" l="0" r="0" t="0"/>
          <a:stretch/>
        </p:blipFill>
        <p:spPr>
          <a:xfrm>
            <a:off x="0" y="0"/>
            <a:ext cx="5135947" cy="6857999"/>
          </a:xfrm>
          <a:prstGeom prst="rect">
            <a:avLst/>
          </a:prstGeom>
          <a:noFill/>
          <a:ln>
            <a:noFill/>
          </a:ln>
        </p:spPr>
      </p:pic>
      <p:sp>
        <p:nvSpPr>
          <p:cNvPr id="17" name="Google Shape;17;g3556a82191b_1_51"/>
          <p:cNvSpPr/>
          <p:nvPr/>
        </p:nvSpPr>
        <p:spPr>
          <a:xfrm>
            <a:off x="1" y="2184266"/>
            <a:ext cx="310800" cy="133110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18" name="Google Shape;18;g3556a82191b_1_51"/>
          <p:cNvPicPr preferRelativeResize="0"/>
          <p:nvPr/>
        </p:nvPicPr>
        <p:blipFill rotWithShape="1">
          <a:blip r:embed="rId3">
            <a:alphaModFix/>
          </a:blip>
          <a:srcRect b="0" l="0" r="0" t="0"/>
          <a:stretch/>
        </p:blipFill>
        <p:spPr>
          <a:xfrm>
            <a:off x="759995" y="6036971"/>
            <a:ext cx="1954590" cy="754217"/>
          </a:xfrm>
          <a:prstGeom prst="rect">
            <a:avLst/>
          </a:prstGeom>
          <a:noFill/>
          <a:ln>
            <a:noFill/>
          </a:ln>
        </p:spPr>
      </p:pic>
      <p:sp>
        <p:nvSpPr>
          <p:cNvPr id="19" name="Google Shape;19;g3556a82191b_1_51"/>
          <p:cNvSpPr txBox="1"/>
          <p:nvPr/>
        </p:nvSpPr>
        <p:spPr>
          <a:xfrm>
            <a:off x="2836615" y="6125538"/>
            <a:ext cx="8135100" cy="5772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50"/>
              <a:buFont typeface="Arial"/>
              <a:buNone/>
            </a:pPr>
            <a:r>
              <a:rPr b="0" i="0" lang="en-US" sz="1050" u="none" cap="none" strike="noStrik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b="0" i="0" sz="1400" u="none" cap="none" strike="noStrike">
              <a:solidFill>
                <a:srgbClr val="000000"/>
              </a:solidFill>
              <a:latin typeface="Arial"/>
              <a:ea typeface="Arial"/>
              <a:cs typeface="Arial"/>
              <a:sym typeface="Arial"/>
            </a:endParaRPr>
          </a:p>
        </p:txBody>
      </p:sp>
      <p:sp>
        <p:nvSpPr>
          <p:cNvPr id="20" name="Google Shape;20;g3556a82191b_1_51"/>
          <p:cNvSpPr txBox="1"/>
          <p:nvPr>
            <p:ph type="ctrTitle"/>
          </p:nvPr>
        </p:nvSpPr>
        <p:spPr>
          <a:xfrm>
            <a:off x="374726" y="2184268"/>
            <a:ext cx="6914700" cy="13341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2000"/>
              <a:buFont typeface="Calibri"/>
              <a:buNone/>
              <a:defRPr b="1" sz="3200">
                <a:solidFill>
                  <a:schemeClr val="dk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1" name="Google Shape;21;g3556a82191b_1_51"/>
          <p:cNvSpPr txBox="1"/>
          <p:nvPr>
            <p:ph idx="1" type="subTitle"/>
          </p:nvPr>
        </p:nvSpPr>
        <p:spPr>
          <a:xfrm>
            <a:off x="401324" y="3651830"/>
            <a:ext cx="6893100" cy="12927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1000"/>
              </a:spcBef>
              <a:spcAft>
                <a:spcPts val="0"/>
              </a:spcAft>
              <a:buClr>
                <a:schemeClr val="dk1"/>
              </a:buClr>
              <a:buSzPts val="1600"/>
              <a:buNone/>
              <a:defRPr b="0" i="1" sz="2800">
                <a:solidFill>
                  <a:schemeClr val="dk1"/>
                </a:solidFill>
                <a:latin typeface="Calibri"/>
                <a:ea typeface="Calibri"/>
                <a:cs typeface="Calibri"/>
                <a:sym typeface="Calibri"/>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22" name="Google Shape;22;g3556a82191b_1_51"/>
          <p:cNvSpPr/>
          <p:nvPr/>
        </p:nvSpPr>
        <p:spPr>
          <a:xfrm flipH="1" rot="-5400000">
            <a:off x="-507448" y="4140103"/>
            <a:ext cx="1331100" cy="31620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23" name="Google Shape;23;g3556a82191b_1_51"/>
          <p:cNvPicPr preferRelativeResize="0"/>
          <p:nvPr/>
        </p:nvPicPr>
        <p:blipFill rotWithShape="1">
          <a:blip r:embed="rId4">
            <a:alphaModFix/>
          </a:blip>
          <a:srcRect b="0" l="0" r="0" t="0"/>
          <a:stretch/>
        </p:blipFill>
        <p:spPr>
          <a:xfrm>
            <a:off x="310896" y="331763"/>
            <a:ext cx="4020876" cy="1101324"/>
          </a:xfrm>
          <a:prstGeom prst="rect">
            <a:avLst/>
          </a:prstGeom>
          <a:noFill/>
          <a:ln>
            <a:noFill/>
          </a:ln>
        </p:spPr>
      </p:pic>
    </p:spTree>
  </p:cSld>
  <p:clrMapOvr>
    <a:masterClrMapping/>
  </p:clrMapOvr>
  <p:extLst>
    <p:ext uri="{DCECCB84-F9BA-43D5-87BE-67443E8EF086}">
      <p15:sldGuideLst>
        <p15:guide id="1" orient="horz" pos="2160">
          <p15:clr>
            <a:srgbClr val="FBAE40"/>
          </p15:clr>
        </p15:guide>
        <p15:guide id="2" pos="384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4_Title Slide">
  <p:cSld name="4_Title Slide">
    <p:spTree>
      <p:nvGrpSpPr>
        <p:cNvPr id="24" name="Shape 24"/>
        <p:cNvGrpSpPr/>
        <p:nvPr/>
      </p:nvGrpSpPr>
      <p:grpSpPr>
        <a:xfrm>
          <a:off x="0" y="0"/>
          <a:ext cx="0" cy="0"/>
          <a:chOff x="0" y="0"/>
          <a:chExt cx="0" cy="0"/>
        </a:xfrm>
      </p:grpSpPr>
      <p:pic>
        <p:nvPicPr>
          <p:cNvPr id="25" name="Google Shape;25;g3556a82191b_1_60"/>
          <p:cNvPicPr preferRelativeResize="0"/>
          <p:nvPr/>
        </p:nvPicPr>
        <p:blipFill rotWithShape="1">
          <a:blip r:embed="rId2">
            <a:alphaModFix/>
          </a:blip>
          <a:srcRect b="0" l="0" r="0" t="0"/>
          <a:stretch/>
        </p:blipFill>
        <p:spPr>
          <a:xfrm>
            <a:off x="6384471" y="2628899"/>
            <a:ext cx="5807528" cy="2855769"/>
          </a:xfrm>
          <a:prstGeom prst="rect">
            <a:avLst/>
          </a:prstGeom>
          <a:noFill/>
          <a:ln>
            <a:noFill/>
          </a:ln>
        </p:spPr>
      </p:pic>
      <p:pic>
        <p:nvPicPr>
          <p:cNvPr id="26" name="Google Shape;26;g3556a82191b_1_60"/>
          <p:cNvPicPr preferRelativeResize="0"/>
          <p:nvPr/>
        </p:nvPicPr>
        <p:blipFill rotWithShape="1">
          <a:blip r:embed="rId3">
            <a:alphaModFix/>
          </a:blip>
          <a:srcRect b="0" l="0" r="0" t="0"/>
          <a:stretch/>
        </p:blipFill>
        <p:spPr>
          <a:xfrm>
            <a:off x="0" y="0"/>
            <a:ext cx="5135947" cy="6857999"/>
          </a:xfrm>
          <a:prstGeom prst="rect">
            <a:avLst/>
          </a:prstGeom>
          <a:noFill/>
          <a:ln>
            <a:noFill/>
          </a:ln>
        </p:spPr>
      </p:pic>
      <p:pic>
        <p:nvPicPr>
          <p:cNvPr id="27" name="Google Shape;27;g3556a82191b_1_60"/>
          <p:cNvPicPr preferRelativeResize="0"/>
          <p:nvPr/>
        </p:nvPicPr>
        <p:blipFill rotWithShape="1">
          <a:blip r:embed="rId4">
            <a:alphaModFix/>
          </a:blip>
          <a:srcRect b="0" l="0" r="0" t="0"/>
          <a:stretch/>
        </p:blipFill>
        <p:spPr>
          <a:xfrm>
            <a:off x="310896" y="331763"/>
            <a:ext cx="4020876" cy="1101324"/>
          </a:xfrm>
          <a:prstGeom prst="rect">
            <a:avLst/>
          </a:prstGeom>
          <a:noFill/>
          <a:ln>
            <a:noFill/>
          </a:ln>
        </p:spPr>
      </p:pic>
      <p:sp>
        <p:nvSpPr>
          <p:cNvPr id="28" name="Google Shape;28;g3556a82191b_1_60"/>
          <p:cNvSpPr/>
          <p:nvPr/>
        </p:nvSpPr>
        <p:spPr>
          <a:xfrm>
            <a:off x="1" y="2184266"/>
            <a:ext cx="310800" cy="133110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29" name="Google Shape;29;g3556a82191b_1_60"/>
          <p:cNvPicPr preferRelativeResize="0"/>
          <p:nvPr/>
        </p:nvPicPr>
        <p:blipFill rotWithShape="1">
          <a:blip r:embed="rId5">
            <a:alphaModFix/>
          </a:blip>
          <a:srcRect b="0" l="0" r="0" t="0"/>
          <a:stretch/>
        </p:blipFill>
        <p:spPr>
          <a:xfrm>
            <a:off x="759995" y="6036971"/>
            <a:ext cx="1954590" cy="754217"/>
          </a:xfrm>
          <a:prstGeom prst="rect">
            <a:avLst/>
          </a:prstGeom>
          <a:noFill/>
          <a:ln>
            <a:noFill/>
          </a:ln>
        </p:spPr>
      </p:pic>
      <p:sp>
        <p:nvSpPr>
          <p:cNvPr id="30" name="Google Shape;30;g3556a82191b_1_60"/>
          <p:cNvSpPr txBox="1"/>
          <p:nvPr/>
        </p:nvSpPr>
        <p:spPr>
          <a:xfrm>
            <a:off x="2836615" y="6137080"/>
            <a:ext cx="8135100" cy="5541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b="0" i="0" sz="1400" u="none" cap="none" strike="noStrike">
              <a:solidFill>
                <a:srgbClr val="000000"/>
              </a:solidFill>
              <a:latin typeface="Arial"/>
              <a:ea typeface="Arial"/>
              <a:cs typeface="Arial"/>
              <a:sym typeface="Arial"/>
            </a:endParaRPr>
          </a:p>
        </p:txBody>
      </p:sp>
      <p:sp>
        <p:nvSpPr>
          <p:cNvPr id="31" name="Google Shape;31;g3556a82191b_1_60"/>
          <p:cNvSpPr txBox="1"/>
          <p:nvPr>
            <p:ph type="ctrTitle"/>
          </p:nvPr>
        </p:nvSpPr>
        <p:spPr>
          <a:xfrm>
            <a:off x="374726" y="2184268"/>
            <a:ext cx="4899300" cy="13341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2000"/>
              <a:buFont typeface="Calibri"/>
              <a:buNone/>
              <a:defRPr b="1"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2" name="Google Shape;32;g3556a82191b_1_60"/>
          <p:cNvSpPr txBox="1"/>
          <p:nvPr>
            <p:ph idx="1" type="subTitle"/>
          </p:nvPr>
        </p:nvSpPr>
        <p:spPr>
          <a:xfrm>
            <a:off x="401324" y="3651830"/>
            <a:ext cx="4899300" cy="12927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1000"/>
              </a:spcBef>
              <a:spcAft>
                <a:spcPts val="0"/>
              </a:spcAft>
              <a:buClr>
                <a:schemeClr val="dk1"/>
              </a:buClr>
              <a:buSzPts val="1600"/>
              <a:buNone/>
              <a:defRPr b="0" i="1" sz="2800">
                <a:solidFill>
                  <a:schemeClr val="dk1"/>
                </a:solidFill>
                <a:latin typeface="Calibri"/>
                <a:ea typeface="Calibri"/>
                <a:cs typeface="Calibri"/>
                <a:sym typeface="Calibri"/>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33" name="Google Shape;33;g3556a82191b_1_60"/>
          <p:cNvSpPr/>
          <p:nvPr/>
        </p:nvSpPr>
        <p:spPr>
          <a:xfrm flipH="1" rot="-5400000">
            <a:off x="-507448" y="4140103"/>
            <a:ext cx="1331100" cy="31620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Tree>
  </p:cSld>
  <p:clrMapOvr>
    <a:masterClrMapping/>
  </p:clrMapOvr>
  <p:extLst>
    <p:ext uri="{DCECCB84-F9BA-43D5-87BE-67443E8EF086}">
      <p15:sldGuideLst>
        <p15:guide id="1" orient="horz" pos="2160">
          <p15:clr>
            <a:srgbClr val="FBAE40"/>
          </p15:clr>
        </p15:guide>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ubtitle Content - 2col">
  <p:cSld name="Title Subtitle Content - 2col">
    <p:spTree>
      <p:nvGrpSpPr>
        <p:cNvPr id="37" name="Shape 37"/>
        <p:cNvGrpSpPr/>
        <p:nvPr/>
      </p:nvGrpSpPr>
      <p:grpSpPr>
        <a:xfrm>
          <a:off x="0" y="0"/>
          <a:ext cx="0" cy="0"/>
          <a:chOff x="0" y="0"/>
          <a:chExt cx="0" cy="0"/>
        </a:xfrm>
      </p:grpSpPr>
      <p:sp>
        <p:nvSpPr>
          <p:cNvPr id="38" name="Google Shape;38;p15"/>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lvl1pPr lvl="0" algn="l">
              <a:lnSpc>
                <a:spcPct val="90000"/>
              </a:lnSpc>
              <a:spcBef>
                <a:spcPts val="0"/>
              </a:spcBef>
              <a:spcAft>
                <a:spcPts val="0"/>
              </a:spcAft>
              <a:buClr>
                <a:schemeClr val="lt2"/>
              </a:buClr>
              <a:buSzPts val="3800"/>
              <a:buFont typeface="Calibri"/>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9" name="Google Shape;39;p15"/>
          <p:cNvSpPr txBox="1"/>
          <p:nvPr>
            <p:ph idx="1" type="body"/>
          </p:nvPr>
        </p:nvSpPr>
        <p:spPr>
          <a:xfrm>
            <a:off x="97970" y="854672"/>
            <a:ext cx="11944351" cy="550862"/>
          </a:xfrm>
          <a:prstGeom prst="rect">
            <a:avLst/>
          </a:prstGeom>
          <a:noFill/>
          <a:ln>
            <a:noFill/>
          </a:ln>
        </p:spPr>
        <p:txBody>
          <a:bodyPr anchorCtr="0" anchor="ctr" bIns="45700" lIns="91425" spcFirstLastPara="1" rIns="91425" wrap="square" tIns="45700">
            <a:noAutofit/>
          </a:bodyPr>
          <a:lstStyle>
            <a:lvl1pPr indent="-228600" lvl="0" marL="457200" marR="0" rtl="0" algn="just">
              <a:lnSpc>
                <a:spcPct val="90000"/>
              </a:lnSpc>
              <a:spcBef>
                <a:spcPts val="1000"/>
              </a:spcBef>
              <a:spcAft>
                <a:spcPts val="0"/>
              </a:spcAft>
              <a:buClr>
                <a:schemeClr val="accent1"/>
              </a:buClr>
              <a:buSzPts val="2400"/>
              <a:buFont typeface="Arial"/>
              <a:buNone/>
              <a:defRPr b="1" i="0" sz="2400" u="none" cap="none" strike="noStrike">
                <a:solidFill>
                  <a:schemeClr val="accent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40" name="Google Shape;40;p15"/>
          <p:cNvSpPr txBox="1"/>
          <p:nvPr>
            <p:ph idx="2" type="body"/>
          </p:nvPr>
        </p:nvSpPr>
        <p:spPr>
          <a:xfrm>
            <a:off x="97971" y="1462685"/>
            <a:ext cx="11944350" cy="5289179"/>
          </a:xfrm>
          <a:prstGeom prst="rect">
            <a:avLst/>
          </a:prstGeom>
          <a:noFill/>
          <a:ln>
            <a:noFill/>
          </a:ln>
        </p:spPr>
        <p:txBody>
          <a:bodyPr anchorCtr="0" anchor="t" bIns="45700" lIns="91425" spcFirstLastPara="1" rIns="91425" wrap="square" tIns="45700">
            <a:noAutofit/>
          </a:bodyPr>
          <a:lstStyle>
            <a:lvl1pPr indent="-228600" lvl="0" marL="457200" marR="0" rtl="0" algn="l">
              <a:lnSpc>
                <a:spcPct val="90000"/>
              </a:lnSpc>
              <a:spcBef>
                <a:spcPts val="1000"/>
              </a:spcBef>
              <a:spcAft>
                <a:spcPts val="0"/>
              </a:spcAft>
              <a:buClr>
                <a:schemeClr val="accent4"/>
              </a:buClr>
              <a:buSzPts val="1800"/>
              <a:buFont typeface="Arial"/>
              <a:buNone/>
              <a:defRPr b="0" i="0" sz="1800" u="none" cap="none" strike="noStrike">
                <a:solidFill>
                  <a:schemeClr val="accent4"/>
                </a:solidFill>
                <a:latin typeface="Calibri"/>
                <a:ea typeface="Calibri"/>
                <a:cs typeface="Calibri"/>
                <a:sym typeface="Calibri"/>
              </a:defRPr>
            </a:lvl1pPr>
            <a:lvl2pPr indent="-368300" lvl="1" marL="9144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2pPr>
            <a:lvl3pPr indent="-368300" lvl="2" marL="13716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3pPr>
            <a:lvl4pPr indent="-368300" lvl="3" marL="18288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4pPr>
            <a:lvl5pPr indent="-368300" lvl="4" marL="22860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Text - 1col">
  <p:cSld name="Title Text - 1col">
    <p:spTree>
      <p:nvGrpSpPr>
        <p:cNvPr id="41" name="Shape 41"/>
        <p:cNvGrpSpPr/>
        <p:nvPr/>
      </p:nvGrpSpPr>
      <p:grpSpPr>
        <a:xfrm>
          <a:off x="0" y="0"/>
          <a:ext cx="0" cy="0"/>
          <a:chOff x="0" y="0"/>
          <a:chExt cx="0" cy="0"/>
        </a:xfrm>
      </p:grpSpPr>
      <p:sp>
        <p:nvSpPr>
          <p:cNvPr id="42" name="Google Shape;42;p14"/>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lvl1pPr lvl="0" algn="l">
              <a:lnSpc>
                <a:spcPct val="90000"/>
              </a:lnSpc>
              <a:spcBef>
                <a:spcPts val="0"/>
              </a:spcBef>
              <a:spcAft>
                <a:spcPts val="0"/>
              </a:spcAft>
              <a:buClr>
                <a:schemeClr val="lt2"/>
              </a:buClr>
              <a:buSzPts val="3800"/>
              <a:buFont typeface="Calibri"/>
              <a:buNone/>
              <a:defRPr>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3" name="Google Shape;43;p14"/>
          <p:cNvSpPr txBox="1"/>
          <p:nvPr>
            <p:ph idx="1" type="body"/>
          </p:nvPr>
        </p:nvSpPr>
        <p:spPr>
          <a:xfrm>
            <a:off x="97971" y="881743"/>
            <a:ext cx="11944350" cy="5870121"/>
          </a:xfrm>
          <a:prstGeom prst="rect">
            <a:avLst/>
          </a:prstGeom>
          <a:noFill/>
          <a:ln>
            <a:noFill/>
          </a:ln>
        </p:spPr>
        <p:txBody>
          <a:bodyPr anchorCtr="0" anchor="t" bIns="45700" lIns="91425" spcFirstLastPara="1" rIns="91425" wrap="square" tIns="45700">
            <a:noAutofit/>
          </a:bodyPr>
          <a:lstStyle>
            <a:lvl1pPr indent="-228600" lvl="0" marL="457200" marR="0" rtl="0" algn="l">
              <a:lnSpc>
                <a:spcPct val="90000"/>
              </a:lnSpc>
              <a:spcBef>
                <a:spcPts val="1000"/>
              </a:spcBef>
              <a:spcAft>
                <a:spcPts val="0"/>
              </a:spcAft>
              <a:buClr>
                <a:schemeClr val="accent4"/>
              </a:buClr>
              <a:buSzPts val="1800"/>
              <a:buFont typeface="Arial"/>
              <a:buNone/>
              <a:defRPr b="0" i="0" sz="1800" u="none" cap="none" strike="noStrike">
                <a:solidFill>
                  <a:schemeClr val="accent4"/>
                </a:solidFill>
                <a:latin typeface="Calibri"/>
                <a:ea typeface="Calibri"/>
                <a:cs typeface="Calibri"/>
                <a:sym typeface="Calibri"/>
              </a:defRPr>
            </a:lvl1pPr>
            <a:lvl2pPr indent="-368300" lvl="1" marL="9144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2pPr>
            <a:lvl3pPr indent="-368300" lvl="2" marL="13716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3pPr>
            <a:lvl4pPr indent="-368300" lvl="3" marL="18288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4pPr>
            <a:lvl5pPr indent="-368300" lvl="4" marL="22860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Title Slide">
  <p:cSld name="2_Title Slide">
    <p:spTree>
      <p:nvGrpSpPr>
        <p:cNvPr id="47" name="Shape 47"/>
        <p:cNvGrpSpPr/>
        <p:nvPr/>
      </p:nvGrpSpPr>
      <p:grpSpPr>
        <a:xfrm>
          <a:off x="0" y="0"/>
          <a:ext cx="0" cy="0"/>
          <a:chOff x="0" y="0"/>
          <a:chExt cx="0" cy="0"/>
        </a:xfrm>
      </p:grpSpPr>
      <p:sp>
        <p:nvSpPr>
          <p:cNvPr id="48" name="Google Shape;48;g35774147b8d_0_80"/>
          <p:cNvSpPr txBox="1"/>
          <p:nvPr>
            <p:ph type="ctrTitle"/>
          </p:nvPr>
        </p:nvSpPr>
        <p:spPr>
          <a:xfrm>
            <a:off x="2179865" y="2937536"/>
            <a:ext cx="7832400" cy="1600200"/>
          </a:xfrm>
          <a:prstGeom prst="rect">
            <a:avLst/>
          </a:prstGeom>
          <a:noFill/>
          <a:ln>
            <a:noFill/>
          </a:ln>
        </p:spPr>
        <p:txBody>
          <a:bodyPr anchorCtr="0" anchor="ctr" bIns="45700" lIns="91425" spcFirstLastPara="1" rIns="91425" wrap="square" tIns="45700">
            <a:normAutofit/>
          </a:bodyPr>
          <a:lstStyle>
            <a:lvl1pPr lvl="0" algn="ctr">
              <a:lnSpc>
                <a:spcPct val="90000"/>
              </a:lnSpc>
              <a:spcBef>
                <a:spcPts val="0"/>
              </a:spcBef>
              <a:spcAft>
                <a:spcPts val="0"/>
              </a:spcAft>
              <a:buClr>
                <a:schemeClr val="accent1"/>
              </a:buClr>
              <a:buSzPts val="2000"/>
              <a:buFont typeface="Calibri"/>
              <a:buNone/>
              <a:defRPr b="1" sz="2000">
                <a:solidFill>
                  <a:schemeClr val="accen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pic>
        <p:nvPicPr>
          <p:cNvPr id="49" name="Google Shape;49;g35774147b8d_0_80"/>
          <p:cNvPicPr preferRelativeResize="0"/>
          <p:nvPr/>
        </p:nvPicPr>
        <p:blipFill rotWithShape="1">
          <a:blip r:embed="rId2">
            <a:alphaModFix/>
          </a:blip>
          <a:srcRect b="0" l="0" r="0" t="0"/>
          <a:stretch/>
        </p:blipFill>
        <p:spPr>
          <a:xfrm>
            <a:off x="1025498" y="6033407"/>
            <a:ext cx="1830180" cy="706211"/>
          </a:xfrm>
          <a:prstGeom prst="rect">
            <a:avLst/>
          </a:prstGeom>
          <a:noFill/>
          <a:ln>
            <a:noFill/>
          </a:ln>
        </p:spPr>
      </p:pic>
      <p:sp>
        <p:nvSpPr>
          <p:cNvPr id="50" name="Google Shape;50;g35774147b8d_0_80"/>
          <p:cNvSpPr txBox="1"/>
          <p:nvPr/>
        </p:nvSpPr>
        <p:spPr>
          <a:xfrm>
            <a:off x="2972524" y="6109513"/>
            <a:ext cx="8062200" cy="5541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b="0" i="0" sz="1400" u="none" cap="none" strike="noStrike">
              <a:solidFill>
                <a:srgbClr val="000000"/>
              </a:solidFill>
              <a:latin typeface="Arial"/>
              <a:ea typeface="Arial"/>
              <a:cs typeface="Arial"/>
              <a:sym typeface="Arial"/>
            </a:endParaRPr>
          </a:p>
        </p:txBody>
      </p:sp>
      <p:sp>
        <p:nvSpPr>
          <p:cNvPr id="51" name="Google Shape;51;g35774147b8d_0_80"/>
          <p:cNvSpPr/>
          <p:nvPr/>
        </p:nvSpPr>
        <p:spPr>
          <a:xfrm flipH="1">
            <a:off x="2172835" y="2913643"/>
            <a:ext cx="7839300" cy="4560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52" name="Google Shape;52;g35774147b8d_0_80"/>
          <p:cNvPicPr preferRelativeResize="0"/>
          <p:nvPr/>
        </p:nvPicPr>
        <p:blipFill rotWithShape="1">
          <a:blip r:embed="rId3">
            <a:alphaModFix/>
          </a:blip>
          <a:srcRect b="0" l="0" r="0" t="0"/>
          <a:stretch/>
        </p:blipFill>
        <p:spPr>
          <a:xfrm>
            <a:off x="7421273" y="1441862"/>
            <a:ext cx="2208335" cy="1898073"/>
          </a:xfrm>
          <a:prstGeom prst="rect">
            <a:avLst/>
          </a:prstGeom>
          <a:noFill/>
          <a:ln>
            <a:noFill/>
          </a:ln>
        </p:spPr>
      </p:pic>
      <p:grpSp>
        <p:nvGrpSpPr>
          <p:cNvPr id="53" name="Google Shape;53;g35774147b8d_0_80"/>
          <p:cNvGrpSpPr/>
          <p:nvPr/>
        </p:nvGrpSpPr>
        <p:grpSpPr>
          <a:xfrm>
            <a:off x="2179811" y="4729766"/>
            <a:ext cx="7832078" cy="1110328"/>
            <a:chOff x="2179603" y="4888792"/>
            <a:chExt cx="7798544" cy="1110328"/>
          </a:xfrm>
        </p:grpSpPr>
        <p:pic>
          <p:nvPicPr>
            <p:cNvPr id="54" name="Google Shape;54;g35774147b8d_0_80"/>
            <p:cNvPicPr preferRelativeResize="0"/>
            <p:nvPr/>
          </p:nvPicPr>
          <p:blipFill rotWithShape="1">
            <a:blip r:embed="rId4">
              <a:alphaModFix/>
            </a:blip>
            <a:srcRect b="0" l="0" r="0" t="0"/>
            <a:stretch/>
          </p:blipFill>
          <p:spPr>
            <a:xfrm>
              <a:off x="2179603" y="4888792"/>
              <a:ext cx="1468783" cy="526545"/>
            </a:xfrm>
            <a:prstGeom prst="rect">
              <a:avLst/>
            </a:prstGeom>
            <a:noFill/>
            <a:ln>
              <a:noFill/>
            </a:ln>
          </p:spPr>
        </p:pic>
        <p:pic>
          <p:nvPicPr>
            <p:cNvPr id="55" name="Google Shape;55;g35774147b8d_0_80"/>
            <p:cNvPicPr preferRelativeResize="0"/>
            <p:nvPr/>
          </p:nvPicPr>
          <p:blipFill rotWithShape="1">
            <a:blip r:embed="rId5">
              <a:alphaModFix/>
            </a:blip>
            <a:srcRect b="5543" l="9995" r="6843" t="21987"/>
            <a:stretch/>
          </p:blipFill>
          <p:spPr>
            <a:xfrm>
              <a:off x="3796545" y="4949617"/>
              <a:ext cx="1406759" cy="526545"/>
            </a:xfrm>
            <a:prstGeom prst="rect">
              <a:avLst/>
            </a:prstGeom>
            <a:noFill/>
            <a:ln>
              <a:noFill/>
            </a:ln>
          </p:spPr>
        </p:pic>
        <p:pic>
          <p:nvPicPr>
            <p:cNvPr id="56" name="Google Shape;56;g35774147b8d_0_80"/>
            <p:cNvPicPr preferRelativeResize="0"/>
            <p:nvPr/>
          </p:nvPicPr>
          <p:blipFill rotWithShape="1">
            <a:blip r:embed="rId6">
              <a:alphaModFix/>
            </a:blip>
            <a:srcRect b="0" l="0" r="0" t="0"/>
            <a:stretch/>
          </p:blipFill>
          <p:spPr>
            <a:xfrm>
              <a:off x="5134273" y="4888792"/>
              <a:ext cx="1053679" cy="602102"/>
            </a:xfrm>
            <a:prstGeom prst="rect">
              <a:avLst/>
            </a:prstGeom>
            <a:noFill/>
            <a:ln>
              <a:noFill/>
            </a:ln>
          </p:spPr>
        </p:pic>
        <p:pic>
          <p:nvPicPr>
            <p:cNvPr id="57" name="Google Shape;57;g35774147b8d_0_80"/>
            <p:cNvPicPr preferRelativeResize="0"/>
            <p:nvPr/>
          </p:nvPicPr>
          <p:blipFill rotWithShape="1">
            <a:blip r:embed="rId7">
              <a:alphaModFix/>
            </a:blip>
            <a:srcRect b="0" l="0" r="0" t="0"/>
            <a:stretch/>
          </p:blipFill>
          <p:spPr>
            <a:xfrm>
              <a:off x="6187951" y="4960895"/>
              <a:ext cx="1500530" cy="545647"/>
            </a:xfrm>
            <a:prstGeom prst="rect">
              <a:avLst/>
            </a:prstGeom>
            <a:noFill/>
            <a:ln>
              <a:noFill/>
            </a:ln>
          </p:spPr>
        </p:pic>
        <p:pic>
          <p:nvPicPr>
            <p:cNvPr id="58" name="Google Shape;58;g35774147b8d_0_80"/>
            <p:cNvPicPr preferRelativeResize="0"/>
            <p:nvPr/>
          </p:nvPicPr>
          <p:blipFill rotWithShape="1">
            <a:blip r:embed="rId8">
              <a:alphaModFix/>
            </a:blip>
            <a:srcRect b="0" l="6518" r="6456" t="2903"/>
            <a:stretch/>
          </p:blipFill>
          <p:spPr>
            <a:xfrm>
              <a:off x="7781600" y="4945247"/>
              <a:ext cx="2196547" cy="545647"/>
            </a:xfrm>
            <a:prstGeom prst="rect">
              <a:avLst/>
            </a:prstGeom>
            <a:noFill/>
            <a:ln>
              <a:noFill/>
            </a:ln>
          </p:spPr>
        </p:pic>
        <p:pic>
          <p:nvPicPr>
            <p:cNvPr id="59" name="Google Shape;59;g35774147b8d_0_80"/>
            <p:cNvPicPr preferRelativeResize="0"/>
            <p:nvPr/>
          </p:nvPicPr>
          <p:blipFill rotWithShape="1">
            <a:blip r:embed="rId9">
              <a:alphaModFix/>
            </a:blip>
            <a:srcRect b="0" l="0" r="0" t="0"/>
            <a:stretch/>
          </p:blipFill>
          <p:spPr>
            <a:xfrm>
              <a:off x="2288672" y="5654827"/>
              <a:ext cx="1679028" cy="342900"/>
            </a:xfrm>
            <a:prstGeom prst="rect">
              <a:avLst/>
            </a:prstGeom>
            <a:noFill/>
            <a:ln>
              <a:noFill/>
            </a:ln>
          </p:spPr>
        </p:pic>
        <p:pic>
          <p:nvPicPr>
            <p:cNvPr id="60" name="Google Shape;60;g35774147b8d_0_80"/>
            <p:cNvPicPr preferRelativeResize="0"/>
            <p:nvPr/>
          </p:nvPicPr>
          <p:blipFill rotWithShape="1">
            <a:blip r:embed="rId10">
              <a:alphaModFix/>
            </a:blip>
            <a:srcRect b="0" l="0" r="0" t="0"/>
            <a:stretch/>
          </p:blipFill>
          <p:spPr>
            <a:xfrm>
              <a:off x="4247100" y="5578646"/>
              <a:ext cx="2083568" cy="414346"/>
            </a:xfrm>
            <a:prstGeom prst="rect">
              <a:avLst/>
            </a:prstGeom>
            <a:noFill/>
            <a:ln>
              <a:noFill/>
            </a:ln>
          </p:spPr>
        </p:pic>
        <p:pic>
          <p:nvPicPr>
            <p:cNvPr id="61" name="Google Shape;61;g35774147b8d_0_80"/>
            <p:cNvPicPr preferRelativeResize="0"/>
            <p:nvPr/>
          </p:nvPicPr>
          <p:blipFill rotWithShape="1">
            <a:blip r:embed="rId11">
              <a:alphaModFix/>
            </a:blip>
            <a:srcRect b="0" l="0" r="0" t="0"/>
            <a:stretch/>
          </p:blipFill>
          <p:spPr>
            <a:xfrm>
              <a:off x="6500192" y="5578645"/>
              <a:ext cx="1357332" cy="414344"/>
            </a:xfrm>
            <a:prstGeom prst="rect">
              <a:avLst/>
            </a:prstGeom>
            <a:noFill/>
            <a:ln>
              <a:noFill/>
            </a:ln>
          </p:spPr>
        </p:pic>
        <p:pic>
          <p:nvPicPr>
            <p:cNvPr id="62" name="Google Shape;62;g35774147b8d_0_80"/>
            <p:cNvPicPr preferRelativeResize="0"/>
            <p:nvPr/>
          </p:nvPicPr>
          <p:blipFill rotWithShape="1">
            <a:blip r:embed="rId12">
              <a:alphaModFix/>
            </a:blip>
            <a:srcRect b="0" l="0" r="0" t="0"/>
            <a:stretch/>
          </p:blipFill>
          <p:spPr>
            <a:xfrm>
              <a:off x="8024163" y="5561390"/>
              <a:ext cx="897748" cy="414345"/>
            </a:xfrm>
            <a:prstGeom prst="rect">
              <a:avLst/>
            </a:prstGeom>
            <a:noFill/>
            <a:ln>
              <a:noFill/>
            </a:ln>
          </p:spPr>
        </p:pic>
        <p:pic>
          <p:nvPicPr>
            <p:cNvPr id="63" name="Google Shape;63;g35774147b8d_0_80"/>
            <p:cNvPicPr preferRelativeResize="0"/>
            <p:nvPr/>
          </p:nvPicPr>
          <p:blipFill rotWithShape="1">
            <a:blip r:embed="rId13">
              <a:alphaModFix/>
            </a:blip>
            <a:srcRect b="0" l="0" r="0" t="0"/>
            <a:stretch/>
          </p:blipFill>
          <p:spPr>
            <a:xfrm>
              <a:off x="9179152" y="5522870"/>
              <a:ext cx="457200" cy="476250"/>
            </a:xfrm>
            <a:prstGeom prst="rect">
              <a:avLst/>
            </a:prstGeom>
            <a:noFill/>
            <a:ln>
              <a:noFill/>
            </a:ln>
          </p:spPr>
        </p:pic>
      </p:gr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Text - 1col">
  <p:cSld name="Title Text - 1col">
    <p:spTree>
      <p:nvGrpSpPr>
        <p:cNvPr id="64" name="Shape 64"/>
        <p:cNvGrpSpPr/>
        <p:nvPr/>
      </p:nvGrpSpPr>
      <p:grpSpPr>
        <a:xfrm>
          <a:off x="0" y="0"/>
          <a:ext cx="0" cy="0"/>
          <a:chOff x="0" y="0"/>
          <a:chExt cx="0" cy="0"/>
        </a:xfrm>
      </p:grpSpPr>
      <p:sp>
        <p:nvSpPr>
          <p:cNvPr id="65" name="Google Shape;65;g35774147b8d_0_77"/>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lvl1pPr lvl="0" algn="l">
              <a:lnSpc>
                <a:spcPct val="90000"/>
              </a:lnSpc>
              <a:spcBef>
                <a:spcPts val="0"/>
              </a:spcBef>
              <a:spcAft>
                <a:spcPts val="0"/>
              </a:spcAft>
              <a:buClr>
                <a:schemeClr val="lt2"/>
              </a:buClr>
              <a:buSzPts val="3800"/>
              <a:buFont typeface="Calibri"/>
              <a:buNone/>
              <a:defRPr>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6" name="Google Shape;66;g35774147b8d_0_77"/>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lvl1pPr indent="-368300" lvl="0" marL="457200" marR="0" rtl="0" algn="l">
              <a:lnSpc>
                <a:spcPct val="90000"/>
              </a:lnSpc>
              <a:spcBef>
                <a:spcPts val="1000"/>
              </a:spcBef>
              <a:spcAft>
                <a:spcPts val="0"/>
              </a:spcAft>
              <a:buClr>
                <a:schemeClr val="accent4"/>
              </a:buClr>
              <a:buSzPts val="2200"/>
              <a:buFont typeface="Arial"/>
              <a:buChar char="•"/>
              <a:defRPr b="0" i="0" sz="2200" u="none" cap="none" strike="noStrike">
                <a:solidFill>
                  <a:schemeClr val="accent4"/>
                </a:solidFill>
                <a:latin typeface="Calibri"/>
                <a:ea typeface="Calibri"/>
                <a:cs typeface="Calibri"/>
                <a:sym typeface="Calibri"/>
              </a:defRPr>
            </a:lvl1pPr>
            <a:lvl2pPr indent="-342900" lvl="1" marL="914400" marR="0" rtl="0" algn="l">
              <a:lnSpc>
                <a:spcPct val="90000"/>
              </a:lnSpc>
              <a:spcBef>
                <a:spcPts val="500"/>
              </a:spcBef>
              <a:spcAft>
                <a:spcPts val="0"/>
              </a:spcAft>
              <a:buClr>
                <a:schemeClr val="dk1"/>
              </a:buClr>
              <a:buSzPts val="1800"/>
              <a:buFont typeface="Arial"/>
              <a:buChar char="•"/>
              <a:defRPr b="0" i="0" sz="2000" u="none" cap="none" strike="noStrike">
                <a:solidFill>
                  <a:schemeClr val="dk1"/>
                </a:solidFill>
                <a:latin typeface="Calibri"/>
                <a:ea typeface="Calibri"/>
                <a:cs typeface="Calibri"/>
                <a:sym typeface="Calibri"/>
              </a:defRPr>
            </a:lvl2pPr>
            <a:lvl3pPr indent="-320039" lvl="2" marL="1371600" marR="0" rtl="0" algn="l">
              <a:lnSpc>
                <a:spcPct val="90000"/>
              </a:lnSpc>
              <a:spcBef>
                <a:spcPts val="500"/>
              </a:spcBef>
              <a:spcAft>
                <a:spcPts val="0"/>
              </a:spcAft>
              <a:buClr>
                <a:schemeClr val="dk1"/>
              </a:buClr>
              <a:buSzPts val="1440"/>
              <a:buFont typeface="Arial"/>
              <a:buChar char="•"/>
              <a:defRPr b="0" i="0" sz="1800" u="none" cap="none" strike="noStrike">
                <a:solidFill>
                  <a:schemeClr val="dk1"/>
                </a:solidFill>
                <a:latin typeface="Calibri"/>
                <a:ea typeface="Calibri"/>
                <a:cs typeface="Calibri"/>
                <a:sym typeface="Calibri"/>
              </a:defRPr>
            </a:lvl3pPr>
            <a:lvl4pPr indent="-368300" lvl="3" marL="18288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4pPr>
            <a:lvl5pPr indent="-368300" lvl="4" marL="22860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Title Slide">
  <p:cSld name="1_Title Slide">
    <p:bg>
      <p:bgPr>
        <a:solidFill>
          <a:srgbClr val="FFFFFF"/>
        </a:solidFill>
      </p:bgPr>
    </p:bg>
    <p:spTree>
      <p:nvGrpSpPr>
        <p:cNvPr id="73" name="Shape 73"/>
        <p:cNvGrpSpPr/>
        <p:nvPr/>
      </p:nvGrpSpPr>
      <p:grpSpPr>
        <a:xfrm>
          <a:off x="0" y="0"/>
          <a:ext cx="0" cy="0"/>
          <a:chOff x="0" y="0"/>
          <a:chExt cx="0" cy="0"/>
        </a:xfrm>
      </p:grpSpPr>
      <p:pic>
        <p:nvPicPr>
          <p:cNvPr id="74" name="Google Shape;74;p11"/>
          <p:cNvPicPr preferRelativeResize="0"/>
          <p:nvPr/>
        </p:nvPicPr>
        <p:blipFill rotWithShape="1">
          <a:blip r:embed="rId2">
            <a:alphaModFix/>
          </a:blip>
          <a:srcRect b="0" l="0" r="0" t="0"/>
          <a:stretch/>
        </p:blipFill>
        <p:spPr>
          <a:xfrm>
            <a:off x="0" y="0"/>
            <a:ext cx="5135947" cy="6858000"/>
          </a:xfrm>
          <a:prstGeom prst="rect">
            <a:avLst/>
          </a:prstGeom>
          <a:noFill/>
          <a:ln>
            <a:noFill/>
          </a:ln>
        </p:spPr>
      </p:pic>
      <p:sp>
        <p:nvSpPr>
          <p:cNvPr id="75" name="Google Shape;75;p11"/>
          <p:cNvSpPr/>
          <p:nvPr/>
        </p:nvSpPr>
        <p:spPr>
          <a:xfrm>
            <a:off x="1" y="2184266"/>
            <a:ext cx="310895" cy="1331189"/>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76" name="Google Shape;76;p11"/>
          <p:cNvPicPr preferRelativeResize="0"/>
          <p:nvPr/>
        </p:nvPicPr>
        <p:blipFill rotWithShape="1">
          <a:blip r:embed="rId3">
            <a:alphaModFix/>
          </a:blip>
          <a:srcRect b="0" l="0" r="0" t="0"/>
          <a:stretch/>
        </p:blipFill>
        <p:spPr>
          <a:xfrm>
            <a:off x="759995" y="6036971"/>
            <a:ext cx="1954590" cy="754217"/>
          </a:xfrm>
          <a:prstGeom prst="rect">
            <a:avLst/>
          </a:prstGeom>
          <a:noFill/>
          <a:ln>
            <a:noFill/>
          </a:ln>
        </p:spPr>
      </p:pic>
      <p:sp>
        <p:nvSpPr>
          <p:cNvPr id="77" name="Google Shape;77;p11"/>
          <p:cNvSpPr txBox="1"/>
          <p:nvPr/>
        </p:nvSpPr>
        <p:spPr>
          <a:xfrm>
            <a:off x="2836615" y="6125538"/>
            <a:ext cx="8134996" cy="577081"/>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50"/>
              <a:buFont typeface="Arial"/>
              <a:buNone/>
            </a:pPr>
            <a:r>
              <a:rPr b="0" i="0" lang="en-US" sz="1050" u="none" cap="none" strike="noStrik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b="0" i="0" sz="1400" u="none" cap="none" strike="noStrike">
              <a:solidFill>
                <a:srgbClr val="000000"/>
              </a:solidFill>
              <a:latin typeface="Arial"/>
              <a:ea typeface="Arial"/>
              <a:cs typeface="Arial"/>
              <a:sym typeface="Arial"/>
            </a:endParaRPr>
          </a:p>
        </p:txBody>
      </p:sp>
      <p:sp>
        <p:nvSpPr>
          <p:cNvPr id="78" name="Google Shape;78;p11"/>
          <p:cNvSpPr txBox="1"/>
          <p:nvPr>
            <p:ph type="ctrTitle"/>
          </p:nvPr>
        </p:nvSpPr>
        <p:spPr>
          <a:xfrm>
            <a:off x="374726" y="2184268"/>
            <a:ext cx="6914821" cy="1334065"/>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2000"/>
              <a:buFont typeface="Calibri"/>
              <a:buNone/>
              <a:defRPr b="1" sz="2000">
                <a:solidFill>
                  <a:schemeClr val="dk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9" name="Google Shape;79;p11"/>
          <p:cNvSpPr txBox="1"/>
          <p:nvPr>
            <p:ph idx="1" type="subTitle"/>
          </p:nvPr>
        </p:nvSpPr>
        <p:spPr>
          <a:xfrm>
            <a:off x="401324" y="3651830"/>
            <a:ext cx="6893057" cy="129283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1000"/>
              </a:spcBef>
              <a:spcAft>
                <a:spcPts val="0"/>
              </a:spcAft>
              <a:buClr>
                <a:schemeClr val="dk1"/>
              </a:buClr>
              <a:buSzPts val="1600"/>
              <a:buNone/>
              <a:defRPr b="0" i="1" sz="1600">
                <a:solidFill>
                  <a:schemeClr val="dk1"/>
                </a:solidFill>
                <a:latin typeface="Calibri"/>
                <a:ea typeface="Calibri"/>
                <a:cs typeface="Calibri"/>
                <a:sym typeface="Calibri"/>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80" name="Google Shape;80;p11"/>
          <p:cNvSpPr/>
          <p:nvPr/>
        </p:nvSpPr>
        <p:spPr>
          <a:xfrm flipH="1" rot="-5400000">
            <a:off x="-507419" y="4140073"/>
            <a:ext cx="1331189" cy="316348"/>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81" name="Google Shape;81;p11"/>
          <p:cNvPicPr preferRelativeResize="0"/>
          <p:nvPr/>
        </p:nvPicPr>
        <p:blipFill rotWithShape="1">
          <a:blip r:embed="rId4">
            <a:alphaModFix/>
          </a:blip>
          <a:srcRect b="0" l="0" r="0" t="0"/>
          <a:stretch/>
        </p:blipFill>
        <p:spPr>
          <a:xfrm>
            <a:off x="310896" y="331763"/>
            <a:ext cx="4020874" cy="1101324"/>
          </a:xfrm>
          <a:prstGeom prst="rect">
            <a:avLst/>
          </a:prstGeom>
          <a:noFill/>
          <a:ln>
            <a:noFill/>
          </a:ln>
        </p:spPr>
      </p:pic>
    </p:spTree>
  </p:cSld>
  <p:clrMapOvr>
    <a:masterClrMapping/>
  </p:clrMapOvr>
  <p:extLst>
    <p:ext uri="{DCECCB84-F9BA-43D5-87BE-67443E8EF086}">
      <p15:sldGuideLst>
        <p15:guide id="1" orient="horz" pos="2160">
          <p15:clr>
            <a:srgbClr val="FBAE40"/>
          </p15:clr>
        </p15:guide>
        <p15:guide id="2" pos="3840">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4_Title Slide">
  <p:cSld name="4_Title Slide">
    <p:spTree>
      <p:nvGrpSpPr>
        <p:cNvPr id="82" name="Shape 82"/>
        <p:cNvGrpSpPr/>
        <p:nvPr/>
      </p:nvGrpSpPr>
      <p:grpSpPr>
        <a:xfrm>
          <a:off x="0" y="0"/>
          <a:ext cx="0" cy="0"/>
          <a:chOff x="0" y="0"/>
          <a:chExt cx="0" cy="0"/>
        </a:xfrm>
      </p:grpSpPr>
      <p:pic>
        <p:nvPicPr>
          <p:cNvPr id="83" name="Google Shape;83;p12"/>
          <p:cNvPicPr preferRelativeResize="0"/>
          <p:nvPr/>
        </p:nvPicPr>
        <p:blipFill rotWithShape="1">
          <a:blip r:embed="rId2">
            <a:alphaModFix/>
          </a:blip>
          <a:srcRect b="0" l="0" r="0" t="0"/>
          <a:stretch/>
        </p:blipFill>
        <p:spPr>
          <a:xfrm>
            <a:off x="4728054" y="1818991"/>
            <a:ext cx="7463945" cy="3665678"/>
          </a:xfrm>
          <a:prstGeom prst="rect">
            <a:avLst/>
          </a:prstGeom>
          <a:noFill/>
          <a:ln>
            <a:noFill/>
          </a:ln>
        </p:spPr>
      </p:pic>
      <p:pic>
        <p:nvPicPr>
          <p:cNvPr id="84" name="Google Shape;84;p12"/>
          <p:cNvPicPr preferRelativeResize="0"/>
          <p:nvPr/>
        </p:nvPicPr>
        <p:blipFill rotWithShape="1">
          <a:blip r:embed="rId3">
            <a:alphaModFix/>
          </a:blip>
          <a:srcRect b="0" l="0" r="0" t="0"/>
          <a:stretch/>
        </p:blipFill>
        <p:spPr>
          <a:xfrm>
            <a:off x="0" y="0"/>
            <a:ext cx="5135947" cy="6858000"/>
          </a:xfrm>
          <a:prstGeom prst="rect">
            <a:avLst/>
          </a:prstGeom>
          <a:noFill/>
          <a:ln>
            <a:noFill/>
          </a:ln>
        </p:spPr>
      </p:pic>
      <p:pic>
        <p:nvPicPr>
          <p:cNvPr id="85" name="Google Shape;85;p12"/>
          <p:cNvPicPr preferRelativeResize="0"/>
          <p:nvPr/>
        </p:nvPicPr>
        <p:blipFill rotWithShape="1">
          <a:blip r:embed="rId4">
            <a:alphaModFix/>
          </a:blip>
          <a:srcRect b="0" l="0" r="0" t="0"/>
          <a:stretch/>
        </p:blipFill>
        <p:spPr>
          <a:xfrm>
            <a:off x="310896" y="331763"/>
            <a:ext cx="4020874" cy="1101324"/>
          </a:xfrm>
          <a:prstGeom prst="rect">
            <a:avLst/>
          </a:prstGeom>
          <a:noFill/>
          <a:ln>
            <a:noFill/>
          </a:ln>
        </p:spPr>
      </p:pic>
      <p:sp>
        <p:nvSpPr>
          <p:cNvPr id="86" name="Google Shape;86;p12"/>
          <p:cNvSpPr/>
          <p:nvPr/>
        </p:nvSpPr>
        <p:spPr>
          <a:xfrm>
            <a:off x="1" y="2184266"/>
            <a:ext cx="310895" cy="1331189"/>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87" name="Google Shape;87;p12"/>
          <p:cNvPicPr preferRelativeResize="0"/>
          <p:nvPr/>
        </p:nvPicPr>
        <p:blipFill rotWithShape="1">
          <a:blip r:embed="rId5">
            <a:alphaModFix/>
          </a:blip>
          <a:srcRect b="0" l="0" r="0" t="0"/>
          <a:stretch/>
        </p:blipFill>
        <p:spPr>
          <a:xfrm>
            <a:off x="759995" y="6036971"/>
            <a:ext cx="1954590" cy="754217"/>
          </a:xfrm>
          <a:prstGeom prst="rect">
            <a:avLst/>
          </a:prstGeom>
          <a:noFill/>
          <a:ln>
            <a:noFill/>
          </a:ln>
        </p:spPr>
      </p:pic>
      <p:sp>
        <p:nvSpPr>
          <p:cNvPr id="88" name="Google Shape;88;p12"/>
          <p:cNvSpPr txBox="1"/>
          <p:nvPr/>
        </p:nvSpPr>
        <p:spPr>
          <a:xfrm>
            <a:off x="2836615" y="6137080"/>
            <a:ext cx="8134996" cy="553998"/>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b="0" i="0" sz="1400" u="none" cap="none" strike="noStrike">
              <a:solidFill>
                <a:srgbClr val="000000"/>
              </a:solidFill>
              <a:latin typeface="Arial"/>
              <a:ea typeface="Arial"/>
              <a:cs typeface="Arial"/>
              <a:sym typeface="Arial"/>
            </a:endParaRPr>
          </a:p>
        </p:txBody>
      </p:sp>
      <p:sp>
        <p:nvSpPr>
          <p:cNvPr id="89" name="Google Shape;89;p12"/>
          <p:cNvSpPr txBox="1"/>
          <p:nvPr>
            <p:ph type="ctrTitle"/>
          </p:nvPr>
        </p:nvSpPr>
        <p:spPr>
          <a:xfrm>
            <a:off x="374726" y="2184268"/>
            <a:ext cx="6914821" cy="1334065"/>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2000"/>
              <a:buFont typeface="Calibri"/>
              <a:buNone/>
              <a:defRPr b="1" sz="2000">
                <a:solidFill>
                  <a:schemeClr val="dk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90" name="Google Shape;90;p12"/>
          <p:cNvSpPr txBox="1"/>
          <p:nvPr>
            <p:ph idx="1" type="subTitle"/>
          </p:nvPr>
        </p:nvSpPr>
        <p:spPr>
          <a:xfrm>
            <a:off x="401324" y="3651830"/>
            <a:ext cx="6893057" cy="129283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1000"/>
              </a:spcBef>
              <a:spcAft>
                <a:spcPts val="0"/>
              </a:spcAft>
              <a:buClr>
                <a:schemeClr val="dk1"/>
              </a:buClr>
              <a:buSzPts val="1600"/>
              <a:buNone/>
              <a:defRPr b="0" i="1" sz="1600">
                <a:solidFill>
                  <a:schemeClr val="dk1"/>
                </a:solidFill>
                <a:latin typeface="Calibri"/>
                <a:ea typeface="Calibri"/>
                <a:cs typeface="Calibri"/>
                <a:sym typeface="Calibri"/>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91" name="Google Shape;91;p12"/>
          <p:cNvSpPr/>
          <p:nvPr/>
        </p:nvSpPr>
        <p:spPr>
          <a:xfrm flipH="1" rot="-5400000">
            <a:off x="-507419" y="4140073"/>
            <a:ext cx="1331189" cy="316348"/>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Tree>
  </p:cSld>
  <p:clrMapOvr>
    <a:masterClrMapping/>
  </p:clrMapOvr>
  <p:extLst>
    <p:ext uri="{DCECCB84-F9BA-43D5-87BE-67443E8EF086}">
      <p15:sldGuideLst>
        <p15:guide id="1" orient="horz" pos="2160">
          <p15:clr>
            <a:srgbClr val="FBAE40"/>
          </p15:clr>
        </p15:guide>
        <p15:guide id="2" pos="3840">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Title Slide">
  <p:cSld name="2_Title Slide">
    <p:spTree>
      <p:nvGrpSpPr>
        <p:cNvPr id="92" name="Shape 92"/>
        <p:cNvGrpSpPr/>
        <p:nvPr/>
      </p:nvGrpSpPr>
      <p:grpSpPr>
        <a:xfrm>
          <a:off x="0" y="0"/>
          <a:ext cx="0" cy="0"/>
          <a:chOff x="0" y="0"/>
          <a:chExt cx="0" cy="0"/>
        </a:xfrm>
      </p:grpSpPr>
      <p:sp>
        <p:nvSpPr>
          <p:cNvPr id="93" name="Google Shape;93;p19"/>
          <p:cNvSpPr txBox="1"/>
          <p:nvPr>
            <p:ph type="ctrTitle"/>
          </p:nvPr>
        </p:nvSpPr>
        <p:spPr>
          <a:xfrm>
            <a:off x="2179865" y="2937536"/>
            <a:ext cx="7832271" cy="1600197"/>
          </a:xfrm>
          <a:prstGeom prst="rect">
            <a:avLst/>
          </a:prstGeom>
          <a:noFill/>
          <a:ln>
            <a:noFill/>
          </a:ln>
        </p:spPr>
        <p:txBody>
          <a:bodyPr anchorCtr="0" anchor="ctr" bIns="45700" lIns="91425" spcFirstLastPara="1" rIns="91425" wrap="square" tIns="45700">
            <a:normAutofit/>
          </a:bodyPr>
          <a:lstStyle>
            <a:lvl1pPr lvl="0" algn="ctr">
              <a:lnSpc>
                <a:spcPct val="90000"/>
              </a:lnSpc>
              <a:spcBef>
                <a:spcPts val="0"/>
              </a:spcBef>
              <a:spcAft>
                <a:spcPts val="0"/>
              </a:spcAft>
              <a:buClr>
                <a:schemeClr val="accent1"/>
              </a:buClr>
              <a:buSzPts val="2000"/>
              <a:buFont typeface="Calibri"/>
              <a:buNone/>
              <a:defRPr b="1" sz="2000">
                <a:solidFill>
                  <a:schemeClr val="accen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pic>
        <p:nvPicPr>
          <p:cNvPr id="94" name="Google Shape;94;p19"/>
          <p:cNvPicPr preferRelativeResize="0"/>
          <p:nvPr/>
        </p:nvPicPr>
        <p:blipFill rotWithShape="1">
          <a:blip r:embed="rId2">
            <a:alphaModFix/>
          </a:blip>
          <a:srcRect b="0" l="0" r="0" t="0"/>
          <a:stretch/>
        </p:blipFill>
        <p:spPr>
          <a:xfrm>
            <a:off x="1025498" y="6033407"/>
            <a:ext cx="1830180" cy="706211"/>
          </a:xfrm>
          <a:prstGeom prst="rect">
            <a:avLst/>
          </a:prstGeom>
          <a:noFill/>
          <a:ln>
            <a:noFill/>
          </a:ln>
        </p:spPr>
      </p:pic>
      <p:sp>
        <p:nvSpPr>
          <p:cNvPr id="95" name="Google Shape;95;p19"/>
          <p:cNvSpPr txBox="1"/>
          <p:nvPr/>
        </p:nvSpPr>
        <p:spPr>
          <a:xfrm>
            <a:off x="2972524" y="6109513"/>
            <a:ext cx="8062185" cy="553998"/>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b="0" i="0" sz="1400" u="none" cap="none" strike="noStrike">
              <a:solidFill>
                <a:srgbClr val="000000"/>
              </a:solidFill>
              <a:latin typeface="Arial"/>
              <a:ea typeface="Arial"/>
              <a:cs typeface="Arial"/>
              <a:sym typeface="Arial"/>
            </a:endParaRPr>
          </a:p>
        </p:txBody>
      </p:sp>
      <p:sp>
        <p:nvSpPr>
          <p:cNvPr id="96" name="Google Shape;96;p19"/>
          <p:cNvSpPr/>
          <p:nvPr/>
        </p:nvSpPr>
        <p:spPr>
          <a:xfrm flipH="1">
            <a:off x="2172707" y="2913643"/>
            <a:ext cx="7839428" cy="45719"/>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97" name="Google Shape;97;p19"/>
          <p:cNvPicPr preferRelativeResize="0"/>
          <p:nvPr/>
        </p:nvPicPr>
        <p:blipFill rotWithShape="1">
          <a:blip r:embed="rId3">
            <a:alphaModFix/>
          </a:blip>
          <a:srcRect b="0" l="0" r="0" t="0"/>
          <a:stretch/>
        </p:blipFill>
        <p:spPr>
          <a:xfrm>
            <a:off x="7421273" y="1441862"/>
            <a:ext cx="2208335" cy="1898073"/>
          </a:xfrm>
          <a:prstGeom prst="rect">
            <a:avLst/>
          </a:prstGeom>
          <a:noFill/>
          <a:ln>
            <a:noFill/>
          </a:ln>
        </p:spPr>
      </p:pic>
      <p:grpSp>
        <p:nvGrpSpPr>
          <p:cNvPr id="98" name="Google Shape;98;p19"/>
          <p:cNvGrpSpPr/>
          <p:nvPr/>
        </p:nvGrpSpPr>
        <p:grpSpPr>
          <a:xfrm>
            <a:off x="2179865" y="4729766"/>
            <a:ext cx="7832271" cy="1110328"/>
            <a:chOff x="2179603" y="4888792"/>
            <a:chExt cx="7798545" cy="1110328"/>
          </a:xfrm>
        </p:grpSpPr>
        <p:pic>
          <p:nvPicPr>
            <p:cNvPr id="99" name="Google Shape;99;p19"/>
            <p:cNvPicPr preferRelativeResize="0"/>
            <p:nvPr/>
          </p:nvPicPr>
          <p:blipFill rotWithShape="1">
            <a:blip r:embed="rId4">
              <a:alphaModFix/>
            </a:blip>
            <a:srcRect b="0" l="0" r="0" t="0"/>
            <a:stretch/>
          </p:blipFill>
          <p:spPr>
            <a:xfrm>
              <a:off x="2179603" y="4888792"/>
              <a:ext cx="1468783" cy="526545"/>
            </a:xfrm>
            <a:prstGeom prst="rect">
              <a:avLst/>
            </a:prstGeom>
            <a:noFill/>
            <a:ln>
              <a:noFill/>
            </a:ln>
          </p:spPr>
        </p:pic>
        <p:pic>
          <p:nvPicPr>
            <p:cNvPr id="100" name="Google Shape;100;p19"/>
            <p:cNvPicPr preferRelativeResize="0"/>
            <p:nvPr/>
          </p:nvPicPr>
          <p:blipFill rotWithShape="1">
            <a:blip r:embed="rId5">
              <a:alphaModFix/>
            </a:blip>
            <a:srcRect b="5544" l="9996" r="6842" t="21988"/>
            <a:stretch/>
          </p:blipFill>
          <p:spPr>
            <a:xfrm>
              <a:off x="3796545" y="4949617"/>
              <a:ext cx="1406759" cy="526545"/>
            </a:xfrm>
            <a:prstGeom prst="rect">
              <a:avLst/>
            </a:prstGeom>
            <a:noFill/>
            <a:ln>
              <a:noFill/>
            </a:ln>
          </p:spPr>
        </p:pic>
        <p:pic>
          <p:nvPicPr>
            <p:cNvPr id="101" name="Google Shape;101;p19"/>
            <p:cNvPicPr preferRelativeResize="0"/>
            <p:nvPr/>
          </p:nvPicPr>
          <p:blipFill rotWithShape="1">
            <a:blip r:embed="rId6">
              <a:alphaModFix/>
            </a:blip>
            <a:srcRect b="0" l="0" r="0" t="0"/>
            <a:stretch/>
          </p:blipFill>
          <p:spPr>
            <a:xfrm>
              <a:off x="5134273" y="4888792"/>
              <a:ext cx="1053678" cy="602102"/>
            </a:xfrm>
            <a:prstGeom prst="rect">
              <a:avLst/>
            </a:prstGeom>
            <a:noFill/>
            <a:ln>
              <a:noFill/>
            </a:ln>
          </p:spPr>
        </p:pic>
        <p:pic>
          <p:nvPicPr>
            <p:cNvPr id="102" name="Google Shape;102;p19"/>
            <p:cNvPicPr preferRelativeResize="0"/>
            <p:nvPr/>
          </p:nvPicPr>
          <p:blipFill rotWithShape="1">
            <a:blip r:embed="rId7">
              <a:alphaModFix/>
            </a:blip>
            <a:srcRect b="0" l="0" r="0" t="0"/>
            <a:stretch/>
          </p:blipFill>
          <p:spPr>
            <a:xfrm>
              <a:off x="6187951" y="4960895"/>
              <a:ext cx="1500530" cy="545647"/>
            </a:xfrm>
            <a:prstGeom prst="rect">
              <a:avLst/>
            </a:prstGeom>
            <a:noFill/>
            <a:ln>
              <a:noFill/>
            </a:ln>
          </p:spPr>
        </p:pic>
        <p:pic>
          <p:nvPicPr>
            <p:cNvPr id="103" name="Google Shape;103;p19"/>
            <p:cNvPicPr preferRelativeResize="0"/>
            <p:nvPr/>
          </p:nvPicPr>
          <p:blipFill rotWithShape="1">
            <a:blip r:embed="rId8">
              <a:alphaModFix/>
            </a:blip>
            <a:srcRect b="0" l="6519" r="6458" t="2905"/>
            <a:stretch/>
          </p:blipFill>
          <p:spPr>
            <a:xfrm>
              <a:off x="7781600" y="4945247"/>
              <a:ext cx="2196548" cy="545647"/>
            </a:xfrm>
            <a:prstGeom prst="rect">
              <a:avLst/>
            </a:prstGeom>
            <a:noFill/>
            <a:ln>
              <a:noFill/>
            </a:ln>
          </p:spPr>
        </p:pic>
        <p:pic>
          <p:nvPicPr>
            <p:cNvPr id="104" name="Google Shape;104;p19"/>
            <p:cNvPicPr preferRelativeResize="0"/>
            <p:nvPr/>
          </p:nvPicPr>
          <p:blipFill rotWithShape="1">
            <a:blip r:embed="rId9">
              <a:alphaModFix/>
            </a:blip>
            <a:srcRect b="0" l="0" r="0" t="0"/>
            <a:stretch/>
          </p:blipFill>
          <p:spPr>
            <a:xfrm>
              <a:off x="2288672" y="5654827"/>
              <a:ext cx="1679028" cy="342900"/>
            </a:xfrm>
            <a:prstGeom prst="rect">
              <a:avLst/>
            </a:prstGeom>
            <a:noFill/>
            <a:ln>
              <a:noFill/>
            </a:ln>
          </p:spPr>
        </p:pic>
        <p:pic>
          <p:nvPicPr>
            <p:cNvPr id="105" name="Google Shape;105;p19"/>
            <p:cNvPicPr preferRelativeResize="0"/>
            <p:nvPr/>
          </p:nvPicPr>
          <p:blipFill rotWithShape="1">
            <a:blip r:embed="rId10">
              <a:alphaModFix/>
            </a:blip>
            <a:srcRect b="0" l="0" r="0" t="0"/>
            <a:stretch/>
          </p:blipFill>
          <p:spPr>
            <a:xfrm>
              <a:off x="4247100" y="5578646"/>
              <a:ext cx="2083568" cy="414346"/>
            </a:xfrm>
            <a:prstGeom prst="rect">
              <a:avLst/>
            </a:prstGeom>
            <a:noFill/>
            <a:ln>
              <a:noFill/>
            </a:ln>
          </p:spPr>
        </p:pic>
        <p:pic>
          <p:nvPicPr>
            <p:cNvPr id="106" name="Google Shape;106;p19"/>
            <p:cNvPicPr preferRelativeResize="0"/>
            <p:nvPr/>
          </p:nvPicPr>
          <p:blipFill rotWithShape="1">
            <a:blip r:embed="rId11">
              <a:alphaModFix/>
            </a:blip>
            <a:srcRect b="0" l="0" r="0" t="0"/>
            <a:stretch/>
          </p:blipFill>
          <p:spPr>
            <a:xfrm>
              <a:off x="6500192" y="5578645"/>
              <a:ext cx="1357332" cy="414344"/>
            </a:xfrm>
            <a:prstGeom prst="rect">
              <a:avLst/>
            </a:prstGeom>
            <a:noFill/>
            <a:ln>
              <a:noFill/>
            </a:ln>
          </p:spPr>
        </p:pic>
        <p:pic>
          <p:nvPicPr>
            <p:cNvPr id="107" name="Google Shape;107;p19"/>
            <p:cNvPicPr preferRelativeResize="0"/>
            <p:nvPr/>
          </p:nvPicPr>
          <p:blipFill rotWithShape="1">
            <a:blip r:embed="rId12">
              <a:alphaModFix/>
            </a:blip>
            <a:srcRect b="0" l="0" r="0" t="0"/>
            <a:stretch/>
          </p:blipFill>
          <p:spPr>
            <a:xfrm>
              <a:off x="8024163" y="5561390"/>
              <a:ext cx="897748" cy="414345"/>
            </a:xfrm>
            <a:prstGeom prst="rect">
              <a:avLst/>
            </a:prstGeom>
            <a:noFill/>
            <a:ln>
              <a:noFill/>
            </a:ln>
          </p:spPr>
        </p:pic>
        <p:pic>
          <p:nvPicPr>
            <p:cNvPr id="108" name="Google Shape;108;p19"/>
            <p:cNvPicPr preferRelativeResize="0"/>
            <p:nvPr/>
          </p:nvPicPr>
          <p:blipFill rotWithShape="1">
            <a:blip r:embed="rId13">
              <a:alphaModFix/>
            </a:blip>
            <a:srcRect b="0" l="0" r="0" t="0"/>
            <a:stretch/>
          </p:blipFill>
          <p:spPr>
            <a:xfrm>
              <a:off x="9179152" y="5522870"/>
              <a:ext cx="457200" cy="476250"/>
            </a:xfrm>
            <a:prstGeom prst="rect">
              <a:avLst/>
            </a:prstGeom>
            <a:noFill/>
            <a:ln>
              <a:noFill/>
            </a:ln>
          </p:spPr>
        </p:pic>
      </p:gr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theme" Target="../theme/theme4.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slideLayout" Target="../slideLayouts/slideLayout4.xml"/><Relationship Id="rId3" Type="http://schemas.openxmlformats.org/officeDocument/2006/relationships/theme" Target="../theme/theme1.xml"/></Relationships>
</file>

<file path=ppt/slideMasters/_rels/slideMaster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slideLayout" Target="../slideLayouts/slideLayout6.xml"/><Relationship Id="rId3" Type="http://schemas.openxmlformats.org/officeDocument/2006/relationships/theme" Target="../theme/theme2.xml"/></Relationships>
</file>

<file path=ppt/slideMasters/_rels/slideMaster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slideLayout" Target="../slideLayouts/slideLayout8.xml"/><Relationship Id="rId3" Type="http://schemas.openxmlformats.org/officeDocument/2006/relationships/slideLayout" Target="../slideLayouts/slideLayout9.xml"/><Relationship Id="rId4"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alpha val="48627"/>
          </a:srgbClr>
        </a:solidFill>
      </p:bgPr>
    </p:bg>
    <p:spTree>
      <p:nvGrpSpPr>
        <p:cNvPr id="9" name="Shape 9"/>
        <p:cNvGrpSpPr/>
        <p:nvPr/>
      </p:nvGrpSpPr>
      <p:grpSpPr>
        <a:xfrm>
          <a:off x="0" y="0"/>
          <a:ext cx="0" cy="0"/>
          <a:chOff x="0" y="0"/>
          <a:chExt cx="0" cy="0"/>
        </a:xfrm>
      </p:grpSpPr>
      <p:sp>
        <p:nvSpPr>
          <p:cNvPr id="10" name="Google Shape;10;g3556a82191b_1_45"/>
          <p:cNvSpPr txBox="1"/>
          <p:nvPr>
            <p:ph type="title"/>
          </p:nvPr>
        </p:nvSpPr>
        <p:spPr>
          <a:xfrm>
            <a:off x="838200" y="365129"/>
            <a:ext cx="10515600" cy="1325700"/>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11" name="Google Shape;11;g3556a82191b_1_45"/>
          <p:cNvSpPr txBox="1"/>
          <p:nvPr>
            <p:ph idx="1" type="body"/>
          </p:nvPr>
        </p:nvSpPr>
        <p:spPr>
          <a:xfrm>
            <a:off x="838200" y="1825625"/>
            <a:ext cx="10515600" cy="4351200"/>
          </a:xfrm>
          <a:prstGeom prst="rect">
            <a:avLst/>
          </a:prstGeom>
          <a:noFill/>
          <a:ln>
            <a:noFill/>
          </a:ln>
        </p:spPr>
        <p:txBody>
          <a:bodyPr anchorCtr="0" anchor="t" bIns="45700" lIns="91425" spcFirstLastPara="1" rIns="91425" wrap="square" tIns="45700">
            <a:normAutofit/>
          </a:bodyPr>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12" name="Google Shape;12;g3556a82191b_1_45"/>
          <p:cNvSpPr txBox="1"/>
          <p:nvPr>
            <p:ph idx="10" type="dt"/>
          </p:nvPr>
        </p:nvSpPr>
        <p:spPr>
          <a:xfrm>
            <a:off x="838200" y="6356354"/>
            <a:ext cx="2743200" cy="365100"/>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rgbClr val="898989"/>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13" name="Google Shape;13;g3556a82191b_1_45"/>
          <p:cNvSpPr txBox="1"/>
          <p:nvPr>
            <p:ph idx="11" type="ftr"/>
          </p:nvPr>
        </p:nvSpPr>
        <p:spPr>
          <a:xfrm>
            <a:off x="4038600" y="6356354"/>
            <a:ext cx="4114800" cy="365100"/>
          </a:xfrm>
          <a:prstGeom prst="rect">
            <a:avLst/>
          </a:prstGeom>
          <a:noFill/>
          <a:ln>
            <a:noFill/>
          </a:ln>
        </p:spPr>
        <p:txBody>
          <a:bodyPr anchorCtr="0" anchor="ctr" bIns="45700" lIns="91425" spcFirstLastPara="1" rIns="91425" wrap="square" tIns="45700">
            <a:noAutofit/>
          </a:bodyPr>
          <a:lstStyle>
            <a:lvl1pPr lvl="0" marR="0" rtl="0" algn="ctr">
              <a:lnSpc>
                <a:spcPct val="100000"/>
              </a:lnSpc>
              <a:spcBef>
                <a:spcPts val="0"/>
              </a:spcBef>
              <a:spcAft>
                <a:spcPts val="0"/>
              </a:spcAft>
              <a:buClr>
                <a:srgbClr val="000000"/>
              </a:buClr>
              <a:buSzPts val="1400"/>
              <a:buFont typeface="Arial"/>
              <a:buNone/>
              <a:defRPr b="0" i="0" sz="1200" u="none" cap="none" strike="noStrike">
                <a:solidFill>
                  <a:srgbClr val="898989"/>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14" name="Google Shape;14;g3556a82191b_1_45"/>
          <p:cNvSpPr txBox="1"/>
          <p:nvPr>
            <p:ph idx="12" type="sldNum"/>
          </p:nvPr>
        </p:nvSpPr>
        <p:spPr>
          <a:xfrm>
            <a:off x="8610600" y="6356354"/>
            <a:ext cx="2743200" cy="365100"/>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1pPr>
            <a:lvl2pPr indent="0" lvl="1"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2pPr>
            <a:lvl3pPr indent="0" lvl="2"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3pPr>
            <a:lvl4pPr indent="0" lvl="3"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4pPr>
            <a:lvl5pPr indent="0" lvl="4"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5pPr>
            <a:lvl6pPr indent="0" lvl="5"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6pPr>
            <a:lvl7pPr indent="0" lvl="6"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7pPr>
            <a:lvl8pPr indent="0" lvl="7"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8pPr>
            <a:lvl9pPr indent="0" lvl="8"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2">
            <a:alpha val="0"/>
          </a:schemeClr>
        </a:solidFill>
      </p:bgPr>
    </p:bg>
    <p:spTree>
      <p:nvGrpSpPr>
        <p:cNvPr id="34" name="Shape 34"/>
        <p:cNvGrpSpPr/>
        <p:nvPr/>
      </p:nvGrpSpPr>
      <p:grpSpPr>
        <a:xfrm>
          <a:off x="0" y="0"/>
          <a:ext cx="0" cy="0"/>
          <a:chOff x="0" y="0"/>
          <a:chExt cx="0" cy="0"/>
        </a:xfrm>
      </p:grpSpPr>
      <p:sp>
        <p:nvSpPr>
          <p:cNvPr id="35" name="Google Shape;35;p13"/>
          <p:cNvSpPr/>
          <p:nvPr/>
        </p:nvSpPr>
        <p:spPr>
          <a:xfrm>
            <a:off x="0" y="0"/>
            <a:ext cx="12192000" cy="797521"/>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Open Sans"/>
              <a:ea typeface="Open Sans"/>
              <a:cs typeface="Open Sans"/>
              <a:sym typeface="Open Sans"/>
            </a:endParaRPr>
          </a:p>
        </p:txBody>
      </p:sp>
      <p:sp>
        <p:nvSpPr>
          <p:cNvPr id="36" name="Google Shape;36;p13"/>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lvl1pPr lvl="0" marR="0" rtl="0" algn="l">
              <a:lnSpc>
                <a:spcPct val="90000"/>
              </a:lnSpc>
              <a:spcBef>
                <a:spcPts val="0"/>
              </a:spcBef>
              <a:spcAft>
                <a:spcPts val="0"/>
              </a:spcAft>
              <a:buClr>
                <a:schemeClr val="lt2"/>
              </a:buClr>
              <a:buSzPts val="3800"/>
              <a:buFont typeface="Calibri"/>
              <a:buNone/>
              <a:defRPr b="0" i="0" sz="3800" u="none" cap="none" strike="noStrike">
                <a:solidFill>
                  <a:schemeClr val="lt2"/>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sldLayoutIdLst>
    <p:sldLayoutId id="2147483652" r:id="rId1"/>
    <p:sldLayoutId id="2147483653" r:id="rId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extLst>
    <p:ext uri="{27BBF7A9-308A-43DC-89C8-2F10F3537804}">
      <p15:sldGuideLst>
        <p15:guide id="1" orient="horz" pos="2160">
          <p15:clr>
            <a:srgbClr val="F26B43"/>
          </p15:clr>
        </p15:guide>
        <p15:guide id="2" pos="3840">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2">
            <a:alpha val="0"/>
          </a:schemeClr>
        </a:solidFill>
      </p:bgPr>
    </p:bg>
    <p:spTree>
      <p:nvGrpSpPr>
        <p:cNvPr id="44" name="Shape 44"/>
        <p:cNvGrpSpPr/>
        <p:nvPr/>
      </p:nvGrpSpPr>
      <p:grpSpPr>
        <a:xfrm>
          <a:off x="0" y="0"/>
          <a:ext cx="0" cy="0"/>
          <a:chOff x="0" y="0"/>
          <a:chExt cx="0" cy="0"/>
        </a:xfrm>
      </p:grpSpPr>
      <p:sp>
        <p:nvSpPr>
          <p:cNvPr id="45" name="Google Shape;45;g35774147b8d_0_74"/>
          <p:cNvSpPr/>
          <p:nvPr/>
        </p:nvSpPr>
        <p:spPr>
          <a:xfrm>
            <a:off x="0" y="0"/>
            <a:ext cx="12192000" cy="797400"/>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Open Sans"/>
              <a:ea typeface="Open Sans"/>
              <a:cs typeface="Open Sans"/>
              <a:sym typeface="Open Sans"/>
            </a:endParaRPr>
          </a:p>
        </p:txBody>
      </p:sp>
      <p:sp>
        <p:nvSpPr>
          <p:cNvPr id="46" name="Google Shape;46;g35774147b8d_0_74"/>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lvl1pPr lvl="0" marR="0" rtl="0" algn="l">
              <a:lnSpc>
                <a:spcPct val="90000"/>
              </a:lnSpc>
              <a:spcBef>
                <a:spcPts val="0"/>
              </a:spcBef>
              <a:spcAft>
                <a:spcPts val="0"/>
              </a:spcAft>
              <a:buClr>
                <a:schemeClr val="lt2"/>
              </a:buClr>
              <a:buSzPts val="3800"/>
              <a:buFont typeface="Calibri"/>
              <a:buNone/>
              <a:defRPr b="0" i="0" sz="3800" u="none" cap="none" strike="noStrike">
                <a:solidFill>
                  <a:schemeClr val="lt2"/>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sldLayoutIdLst>
    <p:sldLayoutId id="2147483655" r:id="rId1"/>
    <p:sldLayoutId id="2147483656" r:id="rId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extLst>
    <p:ext uri="{27BBF7A9-308A-43DC-89C8-2F10F3537804}">
      <p15:sldGuideLst>
        <p15:guide id="1" orient="horz" pos="2160">
          <p15:clr>
            <a:srgbClr val="F26B43"/>
          </p15:clr>
        </p15:guide>
        <p15:guide id="2" pos="3840">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alpha val="47450"/>
          </a:srgbClr>
        </a:solidFill>
      </p:bgPr>
    </p:bg>
    <p:spTree>
      <p:nvGrpSpPr>
        <p:cNvPr id="67" name="Shape 67"/>
        <p:cNvGrpSpPr/>
        <p:nvPr/>
      </p:nvGrpSpPr>
      <p:grpSpPr>
        <a:xfrm>
          <a:off x="0" y="0"/>
          <a:ext cx="0" cy="0"/>
          <a:chOff x="0" y="0"/>
          <a:chExt cx="0" cy="0"/>
        </a:xfrm>
      </p:grpSpPr>
      <p:sp>
        <p:nvSpPr>
          <p:cNvPr id="68" name="Google Shape;68;p10"/>
          <p:cNvSpPr txBox="1"/>
          <p:nvPr>
            <p:ph type="title"/>
          </p:nvPr>
        </p:nvSpPr>
        <p:spPr>
          <a:xfrm>
            <a:off x="838200" y="365129"/>
            <a:ext cx="10515600" cy="1325563"/>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69" name="Google Shape;69;p10"/>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70" name="Google Shape;70;p10"/>
          <p:cNvSpPr txBox="1"/>
          <p:nvPr>
            <p:ph idx="10" type="dt"/>
          </p:nvPr>
        </p:nvSpPr>
        <p:spPr>
          <a:xfrm>
            <a:off x="838200" y="6356354"/>
            <a:ext cx="2743200" cy="365125"/>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rgbClr val="898989"/>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71" name="Google Shape;71;p10"/>
          <p:cNvSpPr txBox="1"/>
          <p:nvPr>
            <p:ph idx="11" type="ftr"/>
          </p:nvPr>
        </p:nvSpPr>
        <p:spPr>
          <a:xfrm>
            <a:off x="4038600" y="6356354"/>
            <a:ext cx="4114800" cy="365125"/>
          </a:xfrm>
          <a:prstGeom prst="rect">
            <a:avLst/>
          </a:prstGeom>
          <a:noFill/>
          <a:ln>
            <a:noFill/>
          </a:ln>
        </p:spPr>
        <p:txBody>
          <a:bodyPr anchorCtr="0" anchor="ctr" bIns="45700" lIns="91425" spcFirstLastPara="1" rIns="91425" wrap="square" tIns="45700">
            <a:noAutofit/>
          </a:bodyPr>
          <a:lstStyle>
            <a:lvl1pPr lvl="0" marR="0" rtl="0" algn="ctr">
              <a:lnSpc>
                <a:spcPct val="100000"/>
              </a:lnSpc>
              <a:spcBef>
                <a:spcPts val="0"/>
              </a:spcBef>
              <a:spcAft>
                <a:spcPts val="0"/>
              </a:spcAft>
              <a:buClr>
                <a:srgbClr val="000000"/>
              </a:buClr>
              <a:buSzPts val="1400"/>
              <a:buFont typeface="Arial"/>
              <a:buNone/>
              <a:defRPr b="0" i="0" sz="1200" u="none" cap="none" strike="noStrike">
                <a:solidFill>
                  <a:srgbClr val="898989"/>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72" name="Google Shape;72;p10"/>
          <p:cNvSpPr txBox="1"/>
          <p:nvPr>
            <p:ph idx="12" type="sldNum"/>
          </p:nvPr>
        </p:nvSpPr>
        <p:spPr>
          <a:xfrm>
            <a:off x="8610600" y="6356354"/>
            <a:ext cx="2743200" cy="365125"/>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1pPr>
            <a:lvl2pPr indent="0" lvl="1"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2pPr>
            <a:lvl3pPr indent="0" lvl="2"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3pPr>
            <a:lvl4pPr indent="0" lvl="3"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4pPr>
            <a:lvl5pPr indent="0" lvl="4"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5pPr>
            <a:lvl6pPr indent="0" lvl="5"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6pPr>
            <a:lvl7pPr indent="0" lvl="6"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7pPr>
            <a:lvl8pPr indent="0" lvl="7"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8pPr>
            <a:lvl9pPr indent="0" lvl="8"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58" r:id="rId1"/>
    <p:sldLayoutId id="2147483659" r:id="rId2"/>
    <p:sldLayoutId id="2147483660" r:id="rId3"/>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 Id="rId3" Type="http://schemas.openxmlformats.org/officeDocument/2006/relationships/image" Target="../media/image35.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 Id="rId3" Type="http://schemas.openxmlformats.org/officeDocument/2006/relationships/image" Target="../media/image37.png"/><Relationship Id="rId4" Type="http://schemas.openxmlformats.org/officeDocument/2006/relationships/image" Target="../media/image34.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 Id="rId3" Type="http://schemas.openxmlformats.org/officeDocument/2006/relationships/hyperlink" Target="https://www.andyhargreaves.com/uploads/5/2/9/2/5292616/seminar_series_274-april2018.pdf" TargetMode="External"/><Relationship Id="rId4" Type="http://schemas.openxmlformats.org/officeDocument/2006/relationships/hyperlink" Target="https://www.clee.org/wp-content/uploads/2024/07/consultancy.pdf" TargetMode="External"/><Relationship Id="rId5" Type="http://schemas.openxmlformats.org/officeDocument/2006/relationships/hyperlink" Target="https://books.google.it/books?id=_KahDwAAQBAJ&amp;lpg=PP1&amp;pg=PP1#v=onepage&amp;q&amp;f=false" TargetMode="External"/><Relationship Id="rId6" Type="http://schemas.openxmlformats.org/officeDocument/2006/relationships/hyperlink" Target="https://www.ucop.edu/local-human-resources/_files/performance-appraisal/How+to+write+SMART+Goals+v2.pdf" TargetMode="External"/></Relationships>
</file>

<file path=ppt/slides/_rels/slide18.xml.rels><?xml version="1.0" encoding="UTF-8" standalone="yes"?><Relationships xmlns="http://schemas.openxmlformats.org/package/2006/relationships"><Relationship Id="rId11" Type="http://schemas.openxmlformats.org/officeDocument/2006/relationships/image" Target="../media/image16.png"/><Relationship Id="rId10" Type="http://schemas.openxmlformats.org/officeDocument/2006/relationships/image" Target="../media/image14.png"/><Relationship Id="rId13" Type="http://schemas.openxmlformats.org/officeDocument/2006/relationships/hyperlink" Target="https://tinker-project.eu/elearning/" TargetMode="External"/><Relationship Id="rId12" Type="http://schemas.openxmlformats.org/officeDocument/2006/relationships/image" Target="../media/image18.png"/><Relationship Id="rId1" Type="http://schemas.openxmlformats.org/officeDocument/2006/relationships/slideLayout" Target="../slideLayouts/slideLayout5.xml"/><Relationship Id="rId2" Type="http://schemas.openxmlformats.org/officeDocument/2006/relationships/notesSlide" Target="../notesSlides/notesSlide18.xml"/><Relationship Id="rId3" Type="http://schemas.openxmlformats.org/officeDocument/2006/relationships/image" Target="../media/image6.png"/><Relationship Id="rId4" Type="http://schemas.openxmlformats.org/officeDocument/2006/relationships/image" Target="../media/image10.png"/><Relationship Id="rId9" Type="http://schemas.openxmlformats.org/officeDocument/2006/relationships/image" Target="../media/image5.png"/><Relationship Id="rId15" Type="http://schemas.openxmlformats.org/officeDocument/2006/relationships/hyperlink" Target="https://creativecommons.org/licenses/by-nc-nd/4.0/" TargetMode="External"/><Relationship Id="rId14" Type="http://schemas.openxmlformats.org/officeDocument/2006/relationships/image" Target="../media/image33.png"/><Relationship Id="rId5" Type="http://schemas.openxmlformats.org/officeDocument/2006/relationships/image" Target="../media/image12.jpg"/><Relationship Id="rId6" Type="http://schemas.openxmlformats.org/officeDocument/2006/relationships/image" Target="../media/image9.png"/><Relationship Id="rId7" Type="http://schemas.openxmlformats.org/officeDocument/2006/relationships/image" Target="../media/image7.png"/><Relationship Id="rId8" Type="http://schemas.openxmlformats.org/officeDocument/2006/relationships/image" Target="../media/image1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hyperlink" Target="https://www.andyhargreaves.com/uploads/5/2/9/2/5292616/seminar_series_274-april2018.pdf" TargetMode="External"/><Relationship Id="rId4" Type="http://schemas.openxmlformats.org/officeDocument/2006/relationships/hyperlink" Target="https://doi.org/10.1016/j.tate.2007.01.004"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image" Target="../media/image30.png"/><Relationship Id="rId4" Type="http://schemas.openxmlformats.org/officeDocument/2006/relationships/image" Target="../media/image36.png"/><Relationship Id="rId5" Type="http://schemas.openxmlformats.org/officeDocument/2006/relationships/image" Target="../media/image31.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2" name="Shape 112"/>
        <p:cNvGrpSpPr/>
        <p:nvPr/>
      </p:nvGrpSpPr>
      <p:grpSpPr>
        <a:xfrm>
          <a:off x="0" y="0"/>
          <a:ext cx="0" cy="0"/>
          <a:chOff x="0" y="0"/>
          <a:chExt cx="0" cy="0"/>
        </a:xfrm>
      </p:grpSpPr>
      <p:sp>
        <p:nvSpPr>
          <p:cNvPr id="113" name="Google Shape;113;g3556a82191b_1_35"/>
          <p:cNvSpPr txBox="1"/>
          <p:nvPr>
            <p:ph type="ctrTitle"/>
          </p:nvPr>
        </p:nvSpPr>
        <p:spPr>
          <a:xfrm>
            <a:off x="374726" y="2184268"/>
            <a:ext cx="6914700" cy="133410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2222"/>
              <a:buFont typeface="Calibri"/>
              <a:buNone/>
            </a:pPr>
            <a:r>
              <a:rPr lang="en-US"/>
              <a:t>WP3: Επιμόρφωση των εκπαιδευτικών για αυθεντική και χωρίς αποκλεισμούς φύλου εκπαίδευση στην πληροφορική</a:t>
            </a:r>
            <a:endParaRPr/>
          </a:p>
        </p:txBody>
      </p:sp>
      <p:sp>
        <p:nvSpPr>
          <p:cNvPr id="114" name="Google Shape;114;g3556a82191b_1_35"/>
          <p:cNvSpPr txBox="1"/>
          <p:nvPr>
            <p:ph idx="1" type="subTitle"/>
          </p:nvPr>
        </p:nvSpPr>
        <p:spPr>
          <a:xfrm>
            <a:off x="401324" y="3651830"/>
            <a:ext cx="6893100" cy="1292700"/>
          </a:xfrm>
          <a:prstGeom prst="rect">
            <a:avLst/>
          </a:prstGeom>
          <a:noFill/>
          <a:ln>
            <a:noFill/>
          </a:ln>
        </p:spPr>
        <p:txBody>
          <a:bodyPr anchorCtr="0" anchor="ctr" bIns="45700" lIns="91425" spcFirstLastPara="1" rIns="91425" wrap="square" tIns="45700">
            <a:normAutofit lnSpcReduction="10000"/>
          </a:bodyPr>
          <a:lstStyle/>
          <a:p>
            <a:pPr indent="-406400" lvl="0" marL="457200" rtl="0" algn="l">
              <a:lnSpc>
                <a:spcPct val="90000"/>
              </a:lnSpc>
              <a:spcBef>
                <a:spcPts val="1000"/>
              </a:spcBef>
              <a:spcAft>
                <a:spcPts val="0"/>
              </a:spcAft>
              <a:buClr>
                <a:schemeClr val="dk1"/>
              </a:buClr>
              <a:buSzPts val="1600"/>
              <a:buNone/>
            </a:pPr>
            <a:r>
              <a:rPr lang="en-US"/>
              <a:t>Σεμινάριο κατάρτισης TINKER για </a:t>
            </a:r>
            <a:r>
              <a:rPr lang="en-US"/>
              <a:t>τη δευτεροβάθμια </a:t>
            </a:r>
            <a:r>
              <a:rPr lang="en-US"/>
              <a:t>εκπαίδευση</a:t>
            </a:r>
            <a:endParaRPr/>
          </a:p>
          <a:p>
            <a:pPr indent="-406400" lvl="0" marL="457200" rtl="0" algn="l">
              <a:lnSpc>
                <a:spcPct val="90000"/>
              </a:lnSpc>
              <a:spcBef>
                <a:spcPts val="1000"/>
              </a:spcBef>
              <a:spcAft>
                <a:spcPts val="0"/>
              </a:spcAft>
              <a:buClr>
                <a:schemeClr val="dk1"/>
              </a:buClr>
              <a:buSzPts val="1600"/>
              <a:buNone/>
            </a:pPr>
            <a:r>
              <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4" name="Shape 184"/>
        <p:cNvGrpSpPr/>
        <p:nvPr/>
      </p:nvGrpSpPr>
      <p:grpSpPr>
        <a:xfrm>
          <a:off x="0" y="0"/>
          <a:ext cx="0" cy="0"/>
          <a:chOff x="0" y="0"/>
          <a:chExt cx="0" cy="0"/>
        </a:xfrm>
      </p:grpSpPr>
      <p:sp>
        <p:nvSpPr>
          <p:cNvPr id="185" name="Google Shape;185;p7"/>
          <p:cNvSpPr txBox="1"/>
          <p:nvPr/>
        </p:nvSpPr>
        <p:spPr>
          <a:xfrm>
            <a:off x="271525" y="1504425"/>
            <a:ext cx="5824500" cy="4237200"/>
          </a:xfrm>
          <a:prstGeom prst="rect">
            <a:avLst/>
          </a:prstGeom>
          <a:noFill/>
          <a:ln>
            <a:noFill/>
          </a:ln>
        </p:spPr>
        <p:txBody>
          <a:bodyPr anchorCtr="0" anchor="t" bIns="91425" lIns="91425" spcFirstLastPara="1" rIns="91425" wrap="square" tIns="91425">
            <a:noAutofit/>
          </a:bodyPr>
          <a:lstStyle/>
          <a:p>
            <a:pPr indent="-228600" lvl="0" marL="457200" marR="0" rtl="0" algn="l">
              <a:lnSpc>
                <a:spcPct val="115000"/>
              </a:lnSpc>
              <a:spcBef>
                <a:spcPts val="1200"/>
              </a:spcBef>
              <a:spcAft>
                <a:spcPts val="0"/>
              </a:spcAft>
              <a:buClr>
                <a:srgbClr val="000000"/>
              </a:buClr>
              <a:buSzPts val="2000"/>
              <a:buFont typeface="Arial"/>
              <a:buNone/>
            </a:pPr>
            <a:r>
              <a:t/>
            </a:r>
            <a:endParaRPr b="1" i="0" sz="2000" u="none" cap="none" strike="noStrike">
              <a:solidFill>
                <a:srgbClr val="1D1D1B"/>
              </a:solidFill>
              <a:latin typeface="Calibri"/>
              <a:ea typeface="Calibri"/>
              <a:cs typeface="Calibri"/>
              <a:sym typeface="Calibri"/>
            </a:endParaRPr>
          </a:p>
        </p:txBody>
      </p:sp>
      <p:sp>
        <p:nvSpPr>
          <p:cNvPr id="186" name="Google Shape;186;p7"/>
          <p:cNvSpPr txBox="1"/>
          <p:nvPr>
            <p:ph type="title"/>
          </p:nvPr>
        </p:nvSpPr>
        <p:spPr>
          <a:xfrm>
            <a:off x="123750" y="0"/>
            <a:ext cx="11944500" cy="715800"/>
          </a:xfrm>
          <a:prstGeom prst="rect">
            <a:avLst/>
          </a:prstGeom>
          <a:noFill/>
          <a:ln>
            <a:noFill/>
          </a:ln>
        </p:spPr>
        <p:txBody>
          <a:bodyPr anchorCtr="0" anchor="ctr" bIns="54000" lIns="91425" spcFirstLastPara="1" rIns="54000" wrap="square" tIns="54000">
            <a:noAutofit/>
          </a:bodyPr>
          <a:lstStyle/>
          <a:p>
            <a:pPr indent="0" lvl="0" marL="0" rtl="0" algn="l">
              <a:lnSpc>
                <a:spcPct val="90000"/>
              </a:lnSpc>
              <a:spcBef>
                <a:spcPts val="0"/>
              </a:spcBef>
              <a:spcAft>
                <a:spcPts val="0"/>
              </a:spcAft>
              <a:buClr>
                <a:schemeClr val="accent4"/>
              </a:buClr>
              <a:buSzPts val="1800"/>
              <a:buNone/>
            </a:pPr>
            <a:r>
              <a:rPr b="1" lang="en-US" sz="2800">
                <a:solidFill>
                  <a:srgbClr val="FFFFFF"/>
                </a:solidFill>
              </a:rPr>
              <a:t>Από το πρόβλημα στις λύσεις: σχεδιασμός παρεμβάσεων με αντίκτυπο</a:t>
            </a:r>
            <a:endParaRPr b="1" sz="2800">
              <a:solidFill>
                <a:srgbClr val="FFFFFF"/>
              </a:solidFill>
            </a:endParaRPr>
          </a:p>
        </p:txBody>
      </p:sp>
      <p:sp>
        <p:nvSpPr>
          <p:cNvPr id="187" name="Google Shape;187;p7"/>
          <p:cNvSpPr txBox="1"/>
          <p:nvPr>
            <p:ph idx="1" type="body"/>
          </p:nvPr>
        </p:nvSpPr>
        <p:spPr>
          <a:xfrm>
            <a:off x="97970" y="745841"/>
            <a:ext cx="11944500" cy="550800"/>
          </a:xfrm>
          <a:prstGeom prst="rect">
            <a:avLst/>
          </a:prstGeom>
          <a:noFill/>
          <a:ln>
            <a:noFill/>
          </a:ln>
        </p:spPr>
        <p:txBody>
          <a:bodyPr anchorCtr="0" anchor="ctr" bIns="45700" lIns="91425" spcFirstLastPara="1" rIns="91425" wrap="square" tIns="45700">
            <a:noAutofit/>
          </a:bodyPr>
          <a:lstStyle/>
          <a:p>
            <a:pPr indent="0" lvl="0" marL="76200" rtl="0" algn="just">
              <a:lnSpc>
                <a:spcPct val="90000"/>
              </a:lnSpc>
              <a:spcBef>
                <a:spcPts val="1000"/>
              </a:spcBef>
              <a:spcAft>
                <a:spcPts val="0"/>
              </a:spcAft>
              <a:buSzPts val="2400"/>
              <a:buNone/>
            </a:pPr>
            <a:r>
              <a:rPr lang="en-US"/>
              <a:t>Παράδειγμα στρατηγικών παρέμβασης</a:t>
            </a:r>
            <a:endParaRPr/>
          </a:p>
        </p:txBody>
      </p:sp>
      <p:graphicFrame>
        <p:nvGraphicFramePr>
          <p:cNvPr id="188" name="Google Shape;188;p7"/>
          <p:cNvGraphicFramePr/>
          <p:nvPr/>
        </p:nvGraphicFramePr>
        <p:xfrm>
          <a:off x="261257" y="1621536"/>
          <a:ext cx="3000000" cy="3000000"/>
        </p:xfrm>
        <a:graphic>
          <a:graphicData uri="http://schemas.openxmlformats.org/drawingml/2006/table">
            <a:tbl>
              <a:tblPr bandRow="1" firstRow="1">
                <a:noFill/>
                <a:tableStyleId>{A7031F13-411E-410D-9E05-C9A2EB404C04}</a:tableStyleId>
              </a:tblPr>
              <a:tblGrid>
                <a:gridCol w="1355875"/>
                <a:gridCol w="3989400"/>
                <a:gridCol w="4096550"/>
                <a:gridCol w="2278425"/>
              </a:tblGrid>
              <a:tr h="280975">
                <a:tc>
                  <a:txBody>
                    <a:bodyPr/>
                    <a:lstStyle/>
                    <a:p>
                      <a:pPr indent="0" lvl="0" marL="0" marR="0" rtl="0" algn="l">
                        <a:lnSpc>
                          <a:spcPct val="100000"/>
                        </a:lnSpc>
                        <a:spcBef>
                          <a:spcPts val="0"/>
                        </a:spcBef>
                        <a:spcAft>
                          <a:spcPts val="0"/>
                        </a:spcAft>
                        <a:buClr>
                          <a:srgbClr val="000000"/>
                        </a:buClr>
                        <a:buSzPts val="1400"/>
                        <a:buFont typeface="Arial"/>
                        <a:buNone/>
                      </a:pPr>
                      <a:r>
                        <a:rPr b="1" lang="en-US" sz="1400" u="none" cap="none" strike="noStrike"/>
                        <a:t>Στρατηγική</a:t>
                      </a:r>
                      <a:endParaRPr sz="1400" u="none" cap="none" strike="noStrike"/>
                    </a:p>
                  </a:txBody>
                  <a:tcPr marT="45725" marB="45725" marR="91450" marL="91450"/>
                </a:tc>
                <a:tc>
                  <a:txBody>
                    <a:bodyPr/>
                    <a:lstStyle/>
                    <a:p>
                      <a:pPr indent="0" lvl="0" marL="0" marR="0" rtl="0" algn="l">
                        <a:lnSpc>
                          <a:spcPct val="100000"/>
                        </a:lnSpc>
                        <a:spcBef>
                          <a:spcPts val="0"/>
                        </a:spcBef>
                        <a:spcAft>
                          <a:spcPts val="0"/>
                        </a:spcAft>
                        <a:buClr>
                          <a:srgbClr val="000000"/>
                        </a:buClr>
                        <a:buSzPts val="1400"/>
                        <a:buFont typeface="Arial"/>
                        <a:buNone/>
                      </a:pPr>
                      <a:r>
                        <a:rPr b="1" lang="en-US" sz="1400" u="none" cap="none" strike="noStrike"/>
                        <a:t>Πώς αντιμετωπίζει την ένταξη</a:t>
                      </a:r>
                      <a:endParaRPr b="1" sz="1400" u="none" cap="none" strike="noStrike"/>
                    </a:p>
                  </a:txBody>
                  <a:tcPr marT="45725" marB="45725" marR="91450" marL="91450"/>
                </a:tc>
                <a:tc>
                  <a:txBody>
                    <a:bodyPr/>
                    <a:lstStyle/>
                    <a:p>
                      <a:pPr indent="0" lvl="0" marL="0" marR="0" rtl="0" algn="l">
                        <a:lnSpc>
                          <a:spcPct val="100000"/>
                        </a:lnSpc>
                        <a:spcBef>
                          <a:spcPts val="0"/>
                        </a:spcBef>
                        <a:spcAft>
                          <a:spcPts val="0"/>
                        </a:spcAft>
                        <a:buClr>
                          <a:srgbClr val="000000"/>
                        </a:buClr>
                        <a:buSzPts val="1400"/>
                        <a:buFont typeface="Arial"/>
                        <a:buNone/>
                      </a:pPr>
                      <a:r>
                        <a:rPr b="1" lang="en-US" sz="1400" u="none" cap="none" strike="noStrike"/>
                        <a:t>Μετρήσιμα αποτελέσματα</a:t>
                      </a:r>
                      <a:endParaRPr b="1" sz="1400" u="none" cap="none" strike="noStrike"/>
                    </a:p>
                  </a:txBody>
                  <a:tcPr marT="45725" marB="45725" marR="91450" marL="91450"/>
                </a:tc>
                <a:tc>
                  <a:txBody>
                    <a:bodyPr/>
                    <a:lstStyle/>
                    <a:p>
                      <a:pPr indent="0" lvl="0" marL="0" marR="0" rtl="0" algn="l">
                        <a:lnSpc>
                          <a:spcPct val="100000"/>
                        </a:lnSpc>
                        <a:spcBef>
                          <a:spcPts val="0"/>
                        </a:spcBef>
                        <a:spcAft>
                          <a:spcPts val="0"/>
                        </a:spcAft>
                        <a:buClr>
                          <a:srgbClr val="000000"/>
                        </a:buClr>
                        <a:buSzPts val="1400"/>
                        <a:buFont typeface="Arial"/>
                        <a:buNone/>
                      </a:pPr>
                      <a:r>
                        <a:rPr b="1" lang="en-US" sz="1400" u="none" cap="none" strike="noStrike"/>
                        <a:t>Συμβουλή εφαρμογής</a:t>
                      </a:r>
                      <a:endParaRPr b="1" sz="1400" u="none" cap="none" strike="noStrike"/>
                    </a:p>
                  </a:txBody>
                  <a:tcPr marT="45725" marB="45725" marR="91450" marL="91450"/>
                </a:tc>
              </a:tr>
              <a:tr h="2051200">
                <a:tc>
                  <a:txBody>
                    <a:bodyPr/>
                    <a:lstStyle/>
                    <a:p>
                      <a:pPr indent="0" lvl="0" marL="0" marR="0" rtl="0" algn="l">
                        <a:lnSpc>
                          <a:spcPct val="100000"/>
                        </a:lnSpc>
                        <a:spcBef>
                          <a:spcPts val="0"/>
                        </a:spcBef>
                        <a:spcAft>
                          <a:spcPts val="0"/>
                        </a:spcAft>
                        <a:buClr>
                          <a:srgbClr val="000000"/>
                        </a:buClr>
                        <a:buSzPts val="1400"/>
                        <a:buFont typeface="Arial"/>
                        <a:buNone/>
                      </a:pPr>
                      <a:r>
                        <a:rPr lang="en-US" sz="1400" u="none" cap="none" strike="noStrike"/>
                        <a:t>Τροποποιημένες εκτιμήσεις</a:t>
                      </a:r>
                      <a:endParaRPr sz="1400" u="none" cap="none" strike="noStrike"/>
                    </a:p>
                  </a:txBody>
                  <a:tcPr marT="45725" marB="45725" marR="91450" marL="91450"/>
                </a:tc>
                <a:tc>
                  <a:txBody>
                    <a:bodyPr/>
                    <a:lstStyle/>
                    <a:p>
                      <a:pPr indent="-285750" lvl="0" marL="285750" marR="0" rtl="0" algn="l">
                        <a:lnSpc>
                          <a:spcPct val="100000"/>
                        </a:lnSpc>
                        <a:spcBef>
                          <a:spcPts val="0"/>
                        </a:spcBef>
                        <a:spcAft>
                          <a:spcPts val="0"/>
                        </a:spcAft>
                        <a:buClr>
                          <a:srgbClr val="000000"/>
                        </a:buClr>
                        <a:buSzPts val="1400"/>
                        <a:buFont typeface="Arial"/>
                        <a:buChar char="-"/>
                      </a:pPr>
                      <a:r>
                        <a:rPr lang="en-US" sz="1400" u="none" cap="none" strike="noStrike"/>
                        <a:t>Μειώνει </a:t>
                      </a:r>
                      <a:r>
                        <a:rPr b="1" lang="en-US" sz="1400" u="none" cap="none" strike="noStrike"/>
                        <a:t>την προκατάληψη έναντι των αναστοχαστικών μαθητών</a:t>
                      </a:r>
                      <a:endParaRPr b="1" sz="1400" u="none" cap="none" strike="noStrike"/>
                    </a:p>
                    <a:p>
                      <a:pPr indent="-285750" lvl="0" marL="285750" marR="0" rtl="0" algn="l">
                        <a:lnSpc>
                          <a:spcPct val="100000"/>
                        </a:lnSpc>
                        <a:spcBef>
                          <a:spcPts val="0"/>
                        </a:spcBef>
                        <a:spcAft>
                          <a:spcPts val="0"/>
                        </a:spcAft>
                        <a:buClr>
                          <a:srgbClr val="000000"/>
                        </a:buClr>
                        <a:buSzPts val="1400"/>
                        <a:buFont typeface="Arial"/>
                        <a:buChar char="-"/>
                      </a:pPr>
                      <a:r>
                        <a:rPr lang="en-US" sz="1400" u="none" cap="none" strike="noStrike"/>
                        <a:t>Αντιμετωπίζει τα στερεότυπα για την "ευφυΐα</a:t>
                      </a:r>
                      <a:endParaRPr sz="1400" u="none" cap="none" strike="noStrike"/>
                    </a:p>
                    <a:p>
                      <a:pPr indent="-285750" lvl="0" marL="285750" marR="0" rtl="0" algn="l">
                        <a:lnSpc>
                          <a:spcPct val="100000"/>
                        </a:lnSpc>
                        <a:spcBef>
                          <a:spcPts val="0"/>
                        </a:spcBef>
                        <a:spcAft>
                          <a:spcPts val="0"/>
                        </a:spcAft>
                        <a:buClr>
                          <a:srgbClr val="000000"/>
                        </a:buClr>
                        <a:buSzPts val="1400"/>
                        <a:buFont typeface="Arial"/>
                        <a:buChar char="-"/>
                      </a:pPr>
                      <a:r>
                        <a:rPr lang="en-US" sz="1400" u="none" cap="none" strike="noStrike"/>
                        <a:t>Επικυρώνει </a:t>
                      </a:r>
                      <a:r>
                        <a:rPr b="1" lang="en-US" sz="1400" u="none" cap="none" strike="noStrike"/>
                        <a:t>διαφορετικές δυνάμεις</a:t>
                      </a:r>
                      <a:endParaRPr b="1" sz="1400" u="none" cap="none" strike="noStrike"/>
                    </a:p>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45725" marB="45725" marR="91450" marL="91450"/>
                </a:tc>
                <a:tc>
                  <a:txBody>
                    <a:bodyPr/>
                    <a:lstStyle/>
                    <a:p>
                      <a:pPr indent="-285750" lvl="0" marL="285750" marR="0" rtl="0" algn="l">
                        <a:lnSpc>
                          <a:spcPct val="100000"/>
                        </a:lnSpc>
                        <a:spcBef>
                          <a:spcPts val="0"/>
                        </a:spcBef>
                        <a:spcAft>
                          <a:spcPts val="0"/>
                        </a:spcAft>
                        <a:buClr>
                          <a:srgbClr val="000000"/>
                        </a:buClr>
                        <a:buSzPts val="1400"/>
                        <a:buFont typeface="Arial"/>
                        <a:buChar char="•"/>
                      </a:pPr>
                      <a:r>
                        <a:rPr b="0" lang="en-US" sz="1400" u="none" cap="none" strike="noStrike"/>
                        <a:t>Παρακολούθηση των ποσοστών ολοκλήρωσης ανά φύλο: παρακολούθηση του μέσου όρου των βαθμών πριν/μετά τις αλλαγές στις ρουμπρίκες, με ανάλυση ανά φύλο/άλλα χαρακτηριστικά ταυτότητας.</a:t>
                      </a:r>
                      <a:endParaRPr sz="1400" u="none" cap="none" strike="noStrike"/>
                    </a:p>
                    <a:p>
                      <a:pPr indent="-285750" lvl="0" marL="285750" marR="0" rtl="0" algn="l">
                        <a:lnSpc>
                          <a:spcPct val="100000"/>
                        </a:lnSpc>
                        <a:spcBef>
                          <a:spcPts val="0"/>
                        </a:spcBef>
                        <a:spcAft>
                          <a:spcPts val="0"/>
                        </a:spcAft>
                        <a:buClr>
                          <a:srgbClr val="000000"/>
                        </a:buClr>
                        <a:buSzPts val="1400"/>
                        <a:buFont typeface="Arial"/>
                        <a:buChar char="•"/>
                      </a:pPr>
                      <a:r>
                        <a:rPr b="0" lang="en-US" sz="1400" u="none" cap="none" strike="noStrike"/>
                        <a:t>Ισορροπία συμμετοχής: υπολογίστε τις συνεισφορές των περιθωριοποιημένων μαθητών σε ομαδικά έργα VS ατομικές εργασίες.</a:t>
                      </a:r>
                      <a:endParaRPr sz="1400" u="none" cap="none" strike="noStrike"/>
                    </a:p>
                    <a:p>
                      <a:pPr indent="-285750" lvl="0" marL="285750" marR="0" rtl="0" algn="l">
                        <a:lnSpc>
                          <a:spcPct val="100000"/>
                        </a:lnSpc>
                        <a:spcBef>
                          <a:spcPts val="0"/>
                        </a:spcBef>
                        <a:spcAft>
                          <a:spcPts val="0"/>
                        </a:spcAft>
                        <a:buClr>
                          <a:srgbClr val="000000"/>
                        </a:buClr>
                        <a:buSzPts val="1400"/>
                        <a:buFont typeface="Arial"/>
                        <a:buChar char="•"/>
                      </a:pPr>
                      <a:r>
                        <a:rPr b="0" lang="en-US" sz="1400" u="none" cap="none" strike="noStrike"/>
                        <a:t>Έρευνα εμπιστοσύνης: ερώτηση προς τους φοιτητές σχετικά με τα κριτήρια αξιολόγησης, για να διαπιστωθεί αν τα κριτήρια αξιολόγησης καθιστούν τα δυνατά σημεία αξιολογημένα. </a:t>
                      </a:r>
                      <a:endParaRPr b="0" sz="1400" u="none" cap="none" strike="noStrike"/>
                    </a:p>
                  </a:txBody>
                  <a:tcPr marT="45725" marB="45725" marR="91450" marL="91450"/>
                </a:tc>
                <a:tc>
                  <a:txBody>
                    <a:bodyPr/>
                    <a:lstStyle/>
                    <a:p>
                      <a:pPr indent="-285750" lvl="0" marL="285750" marR="0" rtl="0" algn="l">
                        <a:lnSpc>
                          <a:spcPct val="100000"/>
                        </a:lnSpc>
                        <a:spcBef>
                          <a:spcPts val="0"/>
                        </a:spcBef>
                        <a:spcAft>
                          <a:spcPts val="0"/>
                        </a:spcAft>
                        <a:buClr>
                          <a:srgbClr val="000000"/>
                        </a:buClr>
                        <a:buSzPts val="1400"/>
                        <a:buFont typeface="Arial"/>
                        <a:buChar char="-"/>
                      </a:pPr>
                      <a:r>
                        <a:rPr i="1" lang="en-US" sz="1400" u="none" cap="none" strike="noStrike"/>
                        <a:t>Συν-δημιουργήστε ρουμπρίκες με τους μαθητές</a:t>
                      </a:r>
                      <a:endParaRPr i="1" sz="1400" u="none" cap="none" strike="noStrike"/>
                    </a:p>
                    <a:p>
                      <a:pPr indent="-285750" lvl="0" marL="285750" marR="0" rtl="0" algn="l">
                        <a:lnSpc>
                          <a:spcPct val="100000"/>
                        </a:lnSpc>
                        <a:spcBef>
                          <a:spcPts val="0"/>
                        </a:spcBef>
                        <a:spcAft>
                          <a:spcPts val="0"/>
                        </a:spcAft>
                        <a:buClr>
                          <a:srgbClr val="000000"/>
                        </a:buClr>
                        <a:buSzPts val="1400"/>
                        <a:buFont typeface="Arial"/>
                        <a:buChar char="-"/>
                      </a:pPr>
                      <a:r>
                        <a:rPr i="1" lang="en-US" sz="1400" u="none" cap="none" strike="noStrike"/>
                        <a:t>Χρησιμοποιήστε τη διαβάθμιση της δεξιοτεχνίας</a:t>
                      </a:r>
                      <a:endParaRPr i="1" sz="1400" u="none" cap="none" strike="noStrike"/>
                    </a:p>
                    <a:p>
                      <a:pPr indent="-285750" lvl="0" marL="285750" marR="0" rtl="0" algn="l">
                        <a:lnSpc>
                          <a:spcPct val="100000"/>
                        </a:lnSpc>
                        <a:spcBef>
                          <a:spcPts val="0"/>
                        </a:spcBef>
                        <a:spcAft>
                          <a:spcPts val="0"/>
                        </a:spcAft>
                        <a:buClr>
                          <a:srgbClr val="000000"/>
                        </a:buClr>
                        <a:buSzPts val="1400"/>
                        <a:buFont typeface="Arial"/>
                        <a:buChar char="-"/>
                      </a:pPr>
                      <a:r>
                        <a:rPr b="0" i="1" lang="en-US" sz="1400" u="none" cap="none" strike="noStrike">
                          <a:solidFill>
                            <a:srgbClr val="000000"/>
                          </a:solidFill>
                          <a:latin typeface="Arial"/>
                          <a:ea typeface="Arial"/>
                          <a:cs typeface="Arial"/>
                          <a:sym typeface="Arial"/>
                        </a:rPr>
                        <a:t>Αποφύγετε τα χρονομετρημένα τεστ</a:t>
                      </a:r>
                      <a:endParaRPr i="0" sz="1400" u="none" cap="none" strike="noStrike"/>
                    </a:p>
                  </a:txBody>
                  <a:tcPr marT="45725" marB="45725" marR="91450" marL="91450"/>
                </a:tc>
              </a:tr>
              <a:tr h="2300775">
                <a:tc>
                  <a:txBody>
                    <a:bodyPr/>
                    <a:lstStyle/>
                    <a:p>
                      <a:pPr indent="0" lvl="0" marL="0" marR="0" rtl="0" algn="l">
                        <a:lnSpc>
                          <a:spcPct val="100000"/>
                        </a:lnSpc>
                        <a:spcBef>
                          <a:spcPts val="0"/>
                        </a:spcBef>
                        <a:spcAft>
                          <a:spcPts val="0"/>
                        </a:spcAft>
                        <a:buClr>
                          <a:srgbClr val="000000"/>
                        </a:buClr>
                        <a:buSzPts val="1400"/>
                        <a:buFont typeface="Arial"/>
                        <a:buNone/>
                      </a:pPr>
                      <a:r>
                        <a:rPr lang="en-US" sz="1400" u="none" cap="none" strike="noStrike"/>
                        <a:t>Παιχνιδοποίηση με ποικιλομορφία ρόλων</a:t>
                      </a:r>
                      <a:endParaRPr sz="1400" u="none" cap="none" strike="noStrike"/>
                    </a:p>
                  </a:txBody>
                  <a:tcPr marT="45725" marB="45725" marR="91450" marL="91450"/>
                </a:tc>
                <a:tc>
                  <a:txBody>
                    <a:bodyPr/>
                    <a:lstStyle/>
                    <a:p>
                      <a:pPr indent="-285750" lvl="0" marL="285750" marR="0" rtl="0" algn="l">
                        <a:lnSpc>
                          <a:spcPct val="100000"/>
                        </a:lnSpc>
                        <a:spcBef>
                          <a:spcPts val="0"/>
                        </a:spcBef>
                        <a:spcAft>
                          <a:spcPts val="0"/>
                        </a:spcAft>
                        <a:buClr>
                          <a:srgbClr val="000000"/>
                        </a:buClr>
                        <a:buSzPts val="1400"/>
                        <a:buFont typeface="Arial"/>
                        <a:buChar char="-"/>
                      </a:pPr>
                      <a:r>
                        <a:rPr lang="en-US" sz="1400" u="none" cap="none" strike="noStrike"/>
                        <a:t>Αντιμετωπίζει τα στερεοτυπικά πρότυπα</a:t>
                      </a:r>
                      <a:endParaRPr sz="1400" u="none" cap="none" strike="noStrike"/>
                    </a:p>
                    <a:p>
                      <a:pPr indent="-285750" lvl="0" marL="285750" marR="0" rtl="0" algn="l">
                        <a:lnSpc>
                          <a:spcPct val="100000"/>
                        </a:lnSpc>
                        <a:spcBef>
                          <a:spcPts val="0"/>
                        </a:spcBef>
                        <a:spcAft>
                          <a:spcPts val="0"/>
                        </a:spcAft>
                        <a:buClr>
                          <a:srgbClr val="000000"/>
                        </a:buClr>
                        <a:buSzPts val="1400"/>
                        <a:buFont typeface="Arial"/>
                        <a:buChar char="-"/>
                      </a:pPr>
                      <a:r>
                        <a:rPr lang="en-US" sz="1400" u="none" cap="none" strike="noStrike"/>
                        <a:t>Εκτιμά τις ποικίλες δεξιότητες</a:t>
                      </a:r>
                      <a:endParaRPr sz="1400" u="none" cap="none" strike="noStrike"/>
                    </a:p>
                    <a:p>
                      <a:pPr indent="-285750" lvl="0" marL="285750" marR="0" rtl="0" algn="l">
                        <a:lnSpc>
                          <a:spcPct val="100000"/>
                        </a:lnSpc>
                        <a:spcBef>
                          <a:spcPts val="0"/>
                        </a:spcBef>
                        <a:spcAft>
                          <a:spcPts val="0"/>
                        </a:spcAft>
                        <a:buClr>
                          <a:srgbClr val="000000"/>
                        </a:buClr>
                        <a:buSzPts val="1400"/>
                        <a:buFont typeface="Arial"/>
                        <a:buChar char="-"/>
                      </a:pPr>
                      <a:r>
                        <a:rPr lang="en-US" sz="1400" u="none" cap="none" strike="noStrike"/>
                        <a:t>Μειώνει το άγχος απόδοσης</a:t>
                      </a:r>
                      <a:endParaRPr sz="1400" u="none" cap="none" strike="noStrike"/>
                    </a:p>
                    <a:p>
                      <a:pPr indent="-196850" lvl="0" marL="285750" marR="0" rtl="0" algn="l">
                        <a:lnSpc>
                          <a:spcPct val="100000"/>
                        </a:lnSpc>
                        <a:spcBef>
                          <a:spcPts val="0"/>
                        </a:spcBef>
                        <a:spcAft>
                          <a:spcPts val="0"/>
                        </a:spcAft>
                        <a:buClr>
                          <a:srgbClr val="000000"/>
                        </a:buClr>
                        <a:buSzPts val="1400"/>
                        <a:buFont typeface="Arial"/>
                        <a:buNone/>
                      </a:pPr>
                      <a:r>
                        <a:t/>
                      </a:r>
                      <a:endParaRPr sz="1400" u="none" cap="none" strike="noStrike"/>
                    </a:p>
                  </a:txBody>
                  <a:tcPr marT="45725" marB="45725" marR="91450" marL="91450"/>
                </a:tc>
                <a:tc>
                  <a:txBody>
                    <a:bodyPr/>
                    <a:lstStyle/>
                    <a:p>
                      <a:pPr indent="-285750" lvl="0" marL="285750" marR="0" rtl="0" algn="l">
                        <a:lnSpc>
                          <a:spcPct val="100000"/>
                        </a:lnSpc>
                        <a:spcBef>
                          <a:spcPts val="0"/>
                        </a:spcBef>
                        <a:spcAft>
                          <a:spcPts val="0"/>
                        </a:spcAft>
                        <a:buClr>
                          <a:srgbClr val="000000"/>
                        </a:buClr>
                        <a:buSzPts val="1400"/>
                        <a:buFont typeface="Arial"/>
                        <a:buChar char="•"/>
                      </a:pPr>
                      <a:r>
                        <a:rPr b="0" lang="en-US" sz="1400" u="none" cap="none" strike="noStrike"/>
                        <a:t>Παρακολούθηση της επιλογής ρόλων ανά φύλο: καταγράψτε τους ρόλους που επιλέγουν οι μαθητές, με ανάλυση ανά φύλο/άλλα χαρακτηριστικά ταυτότητας.</a:t>
                      </a:r>
                      <a:endParaRPr b="0" i="0" sz="1400" u="none" cap="none" strike="noStrike">
                        <a:solidFill>
                          <a:srgbClr val="000000"/>
                        </a:solidFill>
                        <a:latin typeface="Arial"/>
                        <a:ea typeface="Arial"/>
                        <a:cs typeface="Arial"/>
                        <a:sym typeface="Arial"/>
                      </a:endParaRPr>
                    </a:p>
                    <a:p>
                      <a:pPr indent="-285750" lvl="0" marL="285750" marR="0" rtl="0" algn="l">
                        <a:lnSpc>
                          <a:spcPct val="100000"/>
                        </a:lnSpc>
                        <a:spcBef>
                          <a:spcPts val="0"/>
                        </a:spcBef>
                        <a:spcAft>
                          <a:spcPts val="0"/>
                        </a:spcAft>
                        <a:buClr>
                          <a:srgbClr val="000000"/>
                        </a:buClr>
                        <a:buSzPts val="1400"/>
                        <a:buFont typeface="Arial"/>
                        <a:buChar char="•"/>
                      </a:pPr>
                      <a:r>
                        <a:rPr b="0" i="0" lang="en-US" sz="1400" u="none" cap="none" strike="noStrike">
                          <a:solidFill>
                            <a:srgbClr val="000000"/>
                          </a:solidFill>
                          <a:latin typeface="Arial"/>
                          <a:ea typeface="Arial"/>
                          <a:cs typeface="Arial"/>
                          <a:sym typeface="Arial"/>
                        </a:rPr>
                        <a:t>Διάρκεια εμπλοκής: σύγκριση του χρόνου ενασχόλησης περιθωριοποιημένων μαθητών με διαφορετικούς ρόλους σε σχέση με την παραδοσιακή παιχνιδοποίηση. </a:t>
                      </a:r>
                      <a:endParaRPr b="0" i="0" sz="1400" u="none" cap="none" strike="noStrike">
                        <a:solidFill>
                          <a:srgbClr val="000000"/>
                        </a:solidFill>
                        <a:latin typeface="Arial"/>
                        <a:ea typeface="Arial"/>
                        <a:cs typeface="Arial"/>
                        <a:sym typeface="Arial"/>
                      </a:endParaRPr>
                    </a:p>
                    <a:p>
                      <a:pPr indent="-285750" lvl="0" marL="285750" marR="0" rtl="0" algn="l">
                        <a:lnSpc>
                          <a:spcPct val="100000"/>
                        </a:lnSpc>
                        <a:spcBef>
                          <a:spcPts val="0"/>
                        </a:spcBef>
                        <a:spcAft>
                          <a:spcPts val="0"/>
                        </a:spcAft>
                        <a:buClr>
                          <a:srgbClr val="000000"/>
                        </a:buClr>
                        <a:buSzPts val="1400"/>
                        <a:buFont typeface="Arial"/>
                        <a:buChar char="•"/>
                      </a:pPr>
                      <a:r>
                        <a:rPr b="0" i="0" lang="en-US" sz="1400" u="none" cap="none" strike="noStrike">
                          <a:solidFill>
                            <a:srgbClr val="000000"/>
                          </a:solidFill>
                          <a:latin typeface="Arial"/>
                          <a:ea typeface="Arial"/>
                          <a:cs typeface="Arial"/>
                          <a:sym typeface="Arial"/>
                        </a:rPr>
                        <a:t>Αυτοαναφερόμενη άνεση: έρευνα για το επίπεδο ένταξης που βίωσαν οι μαθητές κατά τη διάρκεια της δραστηριότητας.</a:t>
                      </a:r>
                      <a:endParaRPr sz="1400" u="none" cap="none" strike="noStrike"/>
                    </a:p>
                  </a:txBody>
                  <a:tcPr marT="45725" marB="45725" marR="91450" marL="91450"/>
                </a:tc>
                <a:tc>
                  <a:txBody>
                    <a:bodyPr/>
                    <a:lstStyle/>
                    <a:p>
                      <a:pPr indent="-285750" lvl="0" marL="285750" marR="0" rtl="0" algn="l">
                        <a:lnSpc>
                          <a:spcPct val="100000"/>
                        </a:lnSpc>
                        <a:spcBef>
                          <a:spcPts val="0"/>
                        </a:spcBef>
                        <a:spcAft>
                          <a:spcPts val="0"/>
                        </a:spcAft>
                        <a:buClr>
                          <a:srgbClr val="000000"/>
                        </a:buClr>
                        <a:buSzPts val="1400"/>
                        <a:buFont typeface="Arial"/>
                        <a:buChar char="-"/>
                      </a:pPr>
                      <a:r>
                        <a:rPr b="0" i="1" lang="en-US" sz="1400" u="none" cap="none" strike="noStrike">
                          <a:solidFill>
                            <a:srgbClr val="000000"/>
                          </a:solidFill>
                          <a:latin typeface="Arial"/>
                          <a:ea typeface="Arial"/>
                          <a:cs typeface="Arial"/>
                          <a:sym typeface="Arial"/>
                        </a:rPr>
                        <a:t>Γλώσσα ρόλων ελέγχου</a:t>
                      </a:r>
                      <a:endParaRPr sz="1400" u="none" cap="none" strike="noStrike"/>
                    </a:p>
                    <a:p>
                      <a:pPr indent="-285750" lvl="0" marL="285750" marR="0" rtl="0" algn="l">
                        <a:lnSpc>
                          <a:spcPct val="100000"/>
                        </a:lnSpc>
                        <a:spcBef>
                          <a:spcPts val="0"/>
                        </a:spcBef>
                        <a:spcAft>
                          <a:spcPts val="0"/>
                        </a:spcAft>
                        <a:buClr>
                          <a:srgbClr val="000000"/>
                        </a:buClr>
                        <a:buSzPts val="1400"/>
                        <a:buFont typeface="Arial"/>
                        <a:buChar char="-"/>
                      </a:pPr>
                      <a:r>
                        <a:rPr b="0" i="1" lang="en-US" sz="1400" u="none" cap="none" strike="noStrike">
                          <a:solidFill>
                            <a:srgbClr val="000000"/>
                          </a:solidFill>
                          <a:latin typeface="Arial"/>
                          <a:ea typeface="Arial"/>
                          <a:cs typeface="Arial"/>
                          <a:sym typeface="Arial"/>
                        </a:rPr>
                        <a:t>Εναλλαγή ρόλων</a:t>
                      </a:r>
                      <a:endParaRPr sz="1400" u="none" cap="none" strike="noStrike"/>
                    </a:p>
                    <a:p>
                      <a:pPr indent="-285750" lvl="0" marL="285750" marR="0" rtl="0" algn="l">
                        <a:lnSpc>
                          <a:spcPct val="100000"/>
                        </a:lnSpc>
                        <a:spcBef>
                          <a:spcPts val="0"/>
                        </a:spcBef>
                        <a:spcAft>
                          <a:spcPts val="0"/>
                        </a:spcAft>
                        <a:buClr>
                          <a:srgbClr val="000000"/>
                        </a:buClr>
                        <a:buSzPts val="1400"/>
                        <a:buFont typeface="Arial"/>
                        <a:buChar char="-"/>
                      </a:pPr>
                      <a:r>
                        <a:rPr b="0" i="1" lang="en-US" sz="1400" u="none" cap="none" strike="noStrike">
                          <a:solidFill>
                            <a:srgbClr val="000000"/>
                          </a:solidFill>
                          <a:latin typeface="Arial"/>
                          <a:ea typeface="Arial"/>
                          <a:cs typeface="Arial"/>
                          <a:sym typeface="Arial"/>
                        </a:rPr>
                        <a:t>Επισημάνετε τις συνδέσεις με τον πραγματικό κόσμο</a:t>
                      </a:r>
                      <a:endParaRPr sz="1400" u="none" cap="none" strike="noStrike"/>
                    </a:p>
                  </a:txBody>
                  <a:tcPr marT="45725" marB="45725" marR="91450" marL="91450"/>
                </a:tc>
              </a:tr>
            </a:tbl>
          </a:graphicData>
        </a:graphic>
      </p:graphicFrame>
      <p:sp>
        <p:nvSpPr>
          <p:cNvPr id="189" name="Google Shape;189;p7"/>
          <p:cNvSpPr txBox="1"/>
          <p:nvPr/>
        </p:nvSpPr>
        <p:spPr>
          <a:xfrm>
            <a:off x="149530" y="1217851"/>
            <a:ext cx="11030459" cy="307777"/>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400"/>
              <a:buFont typeface="Arial"/>
              <a:buNone/>
            </a:pPr>
            <a:r>
              <a:rPr b="0" i="1" lang="en-US" sz="1400" u="none" cap="none" strike="noStrike">
                <a:solidFill>
                  <a:srgbClr val="000000"/>
                </a:solidFill>
                <a:latin typeface="Arial"/>
                <a:ea typeface="Arial"/>
                <a:cs typeface="Arial"/>
                <a:sym typeface="Arial"/>
              </a:rPr>
              <a:t>Τα κορίτσια αποσυνδέονται κατά τη διάρκεια ανταγωνιστικών προκλήσεων κωδικοποίησης.</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3" name="Shape 193"/>
        <p:cNvGrpSpPr/>
        <p:nvPr/>
      </p:nvGrpSpPr>
      <p:grpSpPr>
        <a:xfrm>
          <a:off x="0" y="0"/>
          <a:ext cx="0" cy="0"/>
          <a:chOff x="0" y="0"/>
          <a:chExt cx="0" cy="0"/>
        </a:xfrm>
      </p:grpSpPr>
      <p:sp>
        <p:nvSpPr>
          <p:cNvPr id="194" name="Google Shape;194;g329f623bc3f_0_37"/>
          <p:cNvSpPr txBox="1"/>
          <p:nvPr>
            <p:ph type="title"/>
          </p:nvPr>
        </p:nvSpPr>
        <p:spPr>
          <a:xfrm>
            <a:off x="97970" y="81642"/>
            <a:ext cx="11944500" cy="715800"/>
          </a:xfrm>
          <a:prstGeom prst="rect">
            <a:avLst/>
          </a:prstGeom>
          <a:noFill/>
          <a:ln>
            <a:noFill/>
          </a:ln>
        </p:spPr>
        <p:txBody>
          <a:bodyPr anchorCtr="0" anchor="ctr" bIns="54000" lIns="91425" spcFirstLastPara="1" rIns="54000" wrap="square" tIns="54000">
            <a:noAutofit/>
          </a:bodyPr>
          <a:lstStyle/>
          <a:p>
            <a:pPr indent="0" lvl="0" marL="0" rtl="0" algn="l">
              <a:lnSpc>
                <a:spcPct val="90000"/>
              </a:lnSpc>
              <a:spcBef>
                <a:spcPts val="0"/>
              </a:spcBef>
              <a:spcAft>
                <a:spcPts val="0"/>
              </a:spcAft>
              <a:buClr>
                <a:schemeClr val="accent4"/>
              </a:buClr>
              <a:buSzPts val="1800"/>
              <a:buNone/>
            </a:pPr>
            <a:r>
              <a:rPr b="1" lang="en-US" sz="2800">
                <a:solidFill>
                  <a:srgbClr val="FFFFFF"/>
                </a:solidFill>
              </a:rPr>
              <a:t>Δραστηριότητα #2 Παρέμβαση - καταιγισμός ιδεών</a:t>
            </a:r>
            <a:endParaRPr b="1" sz="2800">
              <a:solidFill>
                <a:srgbClr val="FFFFFF"/>
              </a:solidFill>
            </a:endParaRPr>
          </a:p>
        </p:txBody>
      </p:sp>
      <p:sp>
        <p:nvSpPr>
          <p:cNvPr id="195" name="Google Shape;195;g329f623bc3f_0_37"/>
          <p:cNvSpPr txBox="1"/>
          <p:nvPr/>
        </p:nvSpPr>
        <p:spPr>
          <a:xfrm>
            <a:off x="280175" y="1089800"/>
            <a:ext cx="11486400" cy="5271900"/>
          </a:xfrm>
          <a:prstGeom prst="rect">
            <a:avLst/>
          </a:prstGeom>
          <a:noFill/>
          <a:ln>
            <a:noFill/>
          </a:ln>
        </p:spPr>
        <p:txBody>
          <a:bodyPr anchorCtr="0" anchor="t" bIns="91425" lIns="91425" spcFirstLastPara="1" rIns="91425" wrap="square" tIns="91425">
            <a:noAutofit/>
          </a:bodyPr>
          <a:lstStyle/>
          <a:p>
            <a:pPr indent="0" lvl="0" marL="88900" marR="0" rtl="0" algn="l">
              <a:lnSpc>
                <a:spcPct val="100000"/>
              </a:lnSpc>
              <a:spcBef>
                <a:spcPts val="0"/>
              </a:spcBef>
              <a:spcAft>
                <a:spcPts val="0"/>
              </a:spcAft>
              <a:buClr>
                <a:srgbClr val="000000"/>
              </a:buClr>
              <a:buSzPts val="2000"/>
              <a:buFont typeface="Arial"/>
              <a:buNone/>
            </a:pPr>
            <a:r>
              <a:t/>
            </a:r>
            <a:endParaRPr b="1" i="0" sz="2000" u="none" cap="none" strike="noStrike">
              <a:solidFill>
                <a:schemeClr val="dk1"/>
              </a:solidFill>
              <a:latin typeface="Arial"/>
              <a:ea typeface="Arial"/>
              <a:cs typeface="Arial"/>
              <a:sym typeface="Arial"/>
            </a:endParaRPr>
          </a:p>
          <a:p>
            <a:pPr indent="0" lvl="0" marL="88900" marR="0" rtl="0" algn="l">
              <a:lnSpc>
                <a:spcPct val="100000"/>
              </a:lnSpc>
              <a:spcBef>
                <a:spcPts val="0"/>
              </a:spcBef>
              <a:spcAft>
                <a:spcPts val="0"/>
              </a:spcAft>
              <a:buClr>
                <a:srgbClr val="000000"/>
              </a:buClr>
              <a:buSzPts val="2000"/>
              <a:buFont typeface="Arial"/>
              <a:buNone/>
            </a:pPr>
            <a:r>
              <a:rPr b="1" i="0" lang="en-US" sz="2000" u="none" cap="none" strike="noStrike">
                <a:solidFill>
                  <a:schemeClr val="dk1"/>
                </a:solidFill>
                <a:latin typeface="Arial"/>
                <a:ea typeface="Arial"/>
                <a:cs typeface="Arial"/>
                <a:sym typeface="Arial"/>
              </a:rPr>
              <a:t>Σε μικρές ομάδες των 3-4 ατόμων, κάντε συλλογικό καταιγισμό ιδεών σχετικά με τις παρεμβάσεις για το ερώτημα που εντοπίσατε στην Ενότητα 1 και επεξεργαστήκατε στη Δραστηριότητα #1. </a:t>
            </a:r>
            <a:endParaRPr b="0" i="0" sz="1400" u="none" cap="none" strike="noStrike">
              <a:solidFill>
                <a:schemeClr val="dk1"/>
              </a:solidFill>
              <a:latin typeface="Arial"/>
              <a:ea typeface="Arial"/>
              <a:cs typeface="Arial"/>
              <a:sym typeface="Arial"/>
            </a:endParaRPr>
          </a:p>
          <a:p>
            <a:pPr indent="0" lvl="0" marL="88900" marR="0" rtl="0" algn="l">
              <a:lnSpc>
                <a:spcPct val="100000"/>
              </a:lnSpc>
              <a:spcBef>
                <a:spcPts val="0"/>
              </a:spcBef>
              <a:spcAft>
                <a:spcPts val="0"/>
              </a:spcAft>
              <a:buClr>
                <a:srgbClr val="000000"/>
              </a:buClr>
              <a:buSzPts val="2200"/>
              <a:buFont typeface="Arial"/>
              <a:buNone/>
            </a:pPr>
            <a:r>
              <a:t/>
            </a:r>
            <a:endParaRPr b="1" i="0" sz="22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800"/>
              <a:buFont typeface="Arial"/>
              <a:buNone/>
            </a:pPr>
            <a:r>
              <a:t/>
            </a:r>
            <a:endParaRPr b="0" i="1" sz="2200" u="none" cap="none" strike="noStrike">
              <a:solidFill>
                <a:schemeClr val="dk1"/>
              </a:solidFill>
              <a:latin typeface="Arial"/>
              <a:ea typeface="Arial"/>
              <a:cs typeface="Arial"/>
              <a:sym typeface="Arial"/>
            </a:endParaRPr>
          </a:p>
        </p:txBody>
      </p:sp>
      <p:pic>
        <p:nvPicPr>
          <p:cNvPr id="196" name="Google Shape;196;g329f623bc3f_0_37"/>
          <p:cNvPicPr preferRelativeResize="0"/>
          <p:nvPr/>
        </p:nvPicPr>
        <p:blipFill rotWithShape="1">
          <a:blip r:embed="rId3">
            <a:alphaModFix/>
          </a:blip>
          <a:srcRect b="0" l="0" r="0" t="0"/>
          <a:stretch/>
        </p:blipFill>
        <p:spPr>
          <a:xfrm>
            <a:off x="3716612" y="2639130"/>
            <a:ext cx="4758776" cy="3905580"/>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0" name="Shape 200"/>
        <p:cNvGrpSpPr/>
        <p:nvPr/>
      </p:nvGrpSpPr>
      <p:grpSpPr>
        <a:xfrm>
          <a:off x="0" y="0"/>
          <a:ext cx="0" cy="0"/>
          <a:chOff x="0" y="0"/>
          <a:chExt cx="0" cy="0"/>
        </a:xfrm>
      </p:grpSpPr>
      <p:sp>
        <p:nvSpPr>
          <p:cNvPr id="201" name="Google Shape;201;g329f623bc3f_0_7"/>
          <p:cNvSpPr txBox="1"/>
          <p:nvPr>
            <p:ph type="title"/>
          </p:nvPr>
        </p:nvSpPr>
        <p:spPr>
          <a:xfrm>
            <a:off x="97970" y="5442"/>
            <a:ext cx="11944500" cy="715800"/>
          </a:xfrm>
          <a:prstGeom prst="rect">
            <a:avLst/>
          </a:prstGeom>
          <a:noFill/>
          <a:ln>
            <a:noFill/>
          </a:ln>
        </p:spPr>
        <p:txBody>
          <a:bodyPr anchorCtr="0" anchor="ctr" bIns="54000" lIns="91425" spcFirstLastPara="1" rIns="54000" wrap="square" tIns="54000">
            <a:noAutofit/>
          </a:bodyPr>
          <a:lstStyle/>
          <a:p>
            <a:pPr indent="-228600" lvl="0" marL="457200" rtl="0" algn="l">
              <a:lnSpc>
                <a:spcPct val="90000"/>
              </a:lnSpc>
              <a:spcBef>
                <a:spcPts val="1000"/>
              </a:spcBef>
              <a:spcAft>
                <a:spcPts val="0"/>
              </a:spcAft>
              <a:buClr>
                <a:srgbClr val="000000"/>
              </a:buClr>
              <a:buSzPts val="1800"/>
              <a:buFont typeface="Arial"/>
              <a:buNone/>
            </a:pPr>
            <a:r>
              <a:rPr b="1" lang="en-US" sz="2800">
                <a:solidFill>
                  <a:srgbClr val="FFFFFF"/>
                </a:solidFill>
              </a:rPr>
              <a:t>Δημιουργία ενός σχεδίου έρευνας δράσης</a:t>
            </a:r>
            <a:endParaRPr b="1" sz="2800">
              <a:solidFill>
                <a:srgbClr val="FFFFFF"/>
              </a:solidFill>
            </a:endParaRPr>
          </a:p>
        </p:txBody>
      </p:sp>
      <p:sp>
        <p:nvSpPr>
          <p:cNvPr id="202" name="Google Shape;202;g329f623bc3f_0_7"/>
          <p:cNvSpPr txBox="1"/>
          <p:nvPr/>
        </p:nvSpPr>
        <p:spPr>
          <a:xfrm>
            <a:off x="284150" y="5326425"/>
            <a:ext cx="11023800" cy="10923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1000"/>
              </a:spcAft>
              <a:buClr>
                <a:srgbClr val="000000"/>
              </a:buClr>
              <a:buSzPts val="1800"/>
              <a:buFont typeface="Arial"/>
              <a:buNone/>
            </a:pPr>
            <a:r>
              <a:t/>
            </a:r>
            <a:endParaRPr b="0" i="1" sz="1800" u="none" cap="none" strike="noStrike">
              <a:solidFill>
                <a:srgbClr val="1D1D1B"/>
              </a:solidFill>
              <a:latin typeface="Calibri"/>
              <a:ea typeface="Calibri"/>
              <a:cs typeface="Calibri"/>
              <a:sym typeface="Calibri"/>
            </a:endParaRPr>
          </a:p>
        </p:txBody>
      </p:sp>
      <p:sp>
        <p:nvSpPr>
          <p:cNvPr id="203" name="Google Shape;203;g329f623bc3f_0_7"/>
          <p:cNvSpPr txBox="1"/>
          <p:nvPr/>
        </p:nvSpPr>
        <p:spPr>
          <a:xfrm>
            <a:off x="284150" y="1296641"/>
            <a:ext cx="10777800" cy="52719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000"/>
              <a:buFont typeface="Arial"/>
              <a:buNone/>
            </a:pPr>
            <a:r>
              <a:rPr b="0" i="1" lang="en-US" sz="2000" u="none" cap="none" strike="noStrike">
                <a:solidFill>
                  <a:schemeClr val="dk1"/>
                </a:solidFill>
                <a:latin typeface="Arial"/>
                <a:ea typeface="Arial"/>
                <a:cs typeface="Arial"/>
                <a:sym typeface="Arial"/>
              </a:rPr>
              <a:t>Μια διαδικασία 5 βημάτων:</a:t>
            </a:r>
            <a:endParaRPr b="0" i="0" sz="14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200"/>
              <a:buFont typeface="Arial"/>
              <a:buNone/>
            </a:pPr>
            <a:r>
              <a:t/>
            </a:r>
            <a:endParaRPr b="0" i="1" sz="2200" u="none" cap="none" strike="noStrike">
              <a:solidFill>
                <a:schemeClr val="dk1"/>
              </a:solidFill>
              <a:latin typeface="Arial"/>
              <a:ea typeface="Arial"/>
              <a:cs typeface="Arial"/>
              <a:sym typeface="Arial"/>
            </a:endParaRPr>
          </a:p>
          <a:p>
            <a:pPr indent="-368300" lvl="0" marL="457200" marR="0" rtl="0" algn="l">
              <a:lnSpc>
                <a:spcPct val="100000"/>
              </a:lnSpc>
              <a:spcBef>
                <a:spcPts val="0"/>
              </a:spcBef>
              <a:spcAft>
                <a:spcPts val="0"/>
              </a:spcAft>
              <a:buClr>
                <a:schemeClr val="dk1"/>
              </a:buClr>
              <a:buSzPts val="2200"/>
              <a:buFont typeface="Calibri"/>
              <a:buAutoNum type="arabicParenR"/>
            </a:pPr>
            <a:r>
              <a:rPr b="1" i="0" lang="en-US" sz="2200" u="none" cap="none" strike="noStrike">
                <a:solidFill>
                  <a:schemeClr val="dk1"/>
                </a:solidFill>
                <a:latin typeface="Arial"/>
                <a:ea typeface="Arial"/>
                <a:cs typeface="Arial"/>
                <a:sym typeface="Arial"/>
              </a:rPr>
              <a:t>Ερευνητικό ερώτημα (</a:t>
            </a:r>
            <a:r>
              <a:rPr b="1" i="1" lang="en-US" sz="2200" u="none" cap="none" strike="noStrike">
                <a:solidFill>
                  <a:schemeClr val="dk1"/>
                </a:solidFill>
                <a:latin typeface="Arial"/>
                <a:ea typeface="Arial"/>
                <a:cs typeface="Arial"/>
                <a:sym typeface="Arial"/>
              </a:rPr>
              <a:t>SMART</a:t>
            </a:r>
            <a:r>
              <a:rPr b="1" i="0" lang="en-US" sz="2200" u="none" cap="none" strike="noStrike">
                <a:solidFill>
                  <a:schemeClr val="dk1"/>
                </a:solidFill>
                <a:latin typeface="Arial"/>
                <a:ea typeface="Arial"/>
                <a:cs typeface="Arial"/>
                <a:sym typeface="Arial"/>
              </a:rPr>
              <a:t>)</a:t>
            </a:r>
            <a:endParaRPr b="0" i="0" sz="1400" u="none" cap="none" strike="noStrike">
              <a:solidFill>
                <a:schemeClr val="dk1"/>
              </a:solidFill>
              <a:latin typeface="Arial"/>
              <a:ea typeface="Arial"/>
              <a:cs typeface="Arial"/>
              <a:sym typeface="Arial"/>
            </a:endParaRPr>
          </a:p>
          <a:p>
            <a:pPr indent="0" lvl="0" marL="88900" marR="0" rtl="0" algn="l">
              <a:lnSpc>
                <a:spcPct val="100000"/>
              </a:lnSpc>
              <a:spcBef>
                <a:spcPts val="0"/>
              </a:spcBef>
              <a:spcAft>
                <a:spcPts val="0"/>
              </a:spcAft>
              <a:buClr>
                <a:srgbClr val="000000"/>
              </a:buClr>
              <a:buSzPts val="2000"/>
              <a:buFont typeface="Arial"/>
              <a:buNone/>
            </a:pPr>
            <a:r>
              <a:rPr b="0" i="0" lang="en-US" sz="2000" u="none" cap="none" strike="noStrike">
                <a:solidFill>
                  <a:schemeClr val="dk1"/>
                </a:solidFill>
                <a:latin typeface="Arial"/>
                <a:ea typeface="Arial"/>
                <a:cs typeface="Arial"/>
                <a:sym typeface="Arial"/>
              </a:rPr>
              <a:t>Συγκεκριμένα | Μετρήσιμα | Δράσιμα | Σχετικά | Χρονικά δεσμευμένα</a:t>
            </a:r>
            <a:endParaRPr b="1" i="0" sz="2200" u="none" cap="none" strike="noStrike">
              <a:solidFill>
                <a:schemeClr val="dk1"/>
              </a:solidFill>
              <a:latin typeface="Arial"/>
              <a:ea typeface="Arial"/>
              <a:cs typeface="Arial"/>
              <a:sym typeface="Arial"/>
            </a:endParaRPr>
          </a:p>
          <a:p>
            <a:pPr indent="0" lvl="0" marL="88900" marR="0" rtl="0" algn="l">
              <a:lnSpc>
                <a:spcPct val="100000"/>
              </a:lnSpc>
              <a:spcBef>
                <a:spcPts val="0"/>
              </a:spcBef>
              <a:spcAft>
                <a:spcPts val="0"/>
              </a:spcAft>
              <a:buClr>
                <a:srgbClr val="000000"/>
              </a:buClr>
              <a:buSzPts val="2200"/>
              <a:buFont typeface="Arial"/>
              <a:buNone/>
            </a:pPr>
            <a:r>
              <a:t/>
            </a:r>
            <a:endParaRPr b="1" i="0" sz="2200" u="none" cap="none" strike="noStrike">
              <a:solidFill>
                <a:schemeClr val="dk1"/>
              </a:solidFill>
              <a:latin typeface="Arial"/>
              <a:ea typeface="Arial"/>
              <a:cs typeface="Arial"/>
              <a:sym typeface="Arial"/>
            </a:endParaRPr>
          </a:p>
          <a:p>
            <a:pPr indent="0" lvl="0" marL="88900" marR="0" rtl="0" algn="l">
              <a:lnSpc>
                <a:spcPct val="100000"/>
              </a:lnSpc>
              <a:spcBef>
                <a:spcPts val="0"/>
              </a:spcBef>
              <a:spcAft>
                <a:spcPts val="0"/>
              </a:spcAft>
              <a:buClr>
                <a:srgbClr val="000000"/>
              </a:buClr>
              <a:buSzPts val="2200"/>
              <a:buFont typeface="Arial"/>
              <a:buNone/>
            </a:pPr>
            <a:r>
              <a:rPr b="1" i="0" lang="en-US" sz="2200" u="none" cap="none" strike="noStrike">
                <a:solidFill>
                  <a:schemeClr val="dk1"/>
                </a:solidFill>
                <a:latin typeface="Arial"/>
                <a:ea typeface="Arial"/>
                <a:cs typeface="Arial"/>
                <a:sym typeface="Arial"/>
              </a:rPr>
              <a:t>2) Στρατηγική παρέμβασης</a:t>
            </a:r>
            <a:endParaRPr b="0" i="0" sz="1400" u="none" cap="none" strike="noStrike">
              <a:solidFill>
                <a:schemeClr val="dk1"/>
              </a:solidFill>
              <a:latin typeface="Arial"/>
              <a:ea typeface="Arial"/>
              <a:cs typeface="Arial"/>
              <a:sym typeface="Arial"/>
            </a:endParaRPr>
          </a:p>
          <a:p>
            <a:pPr indent="-457200" lvl="0" marL="685800" marR="0" rtl="0" algn="l">
              <a:lnSpc>
                <a:spcPct val="100000"/>
              </a:lnSpc>
              <a:spcBef>
                <a:spcPts val="0"/>
              </a:spcBef>
              <a:spcAft>
                <a:spcPts val="0"/>
              </a:spcAft>
              <a:buClr>
                <a:schemeClr val="dk1"/>
              </a:buClr>
              <a:buSzPts val="2000"/>
              <a:buFont typeface="Arial"/>
              <a:buAutoNum type="alphaLcParenBoth"/>
            </a:pPr>
            <a:r>
              <a:rPr b="0" i="0" lang="en-US" sz="2000" u="none" cap="none" strike="noStrike">
                <a:solidFill>
                  <a:schemeClr val="dk1"/>
                </a:solidFill>
                <a:latin typeface="Arial"/>
                <a:ea typeface="Arial"/>
                <a:cs typeface="Arial"/>
                <a:sym typeface="Arial"/>
              </a:rPr>
              <a:t>ευθυγραμμισμένη με τους στόχους της πληροφορικής και β) σχεδιασμένη για την αντιμετώπιση των βαθύτερων αιτιών. </a:t>
            </a:r>
            <a:endParaRPr b="0" i="0" sz="1400" u="none" cap="none" strike="noStrike">
              <a:solidFill>
                <a:schemeClr val="dk1"/>
              </a:solidFill>
              <a:latin typeface="Arial"/>
              <a:ea typeface="Arial"/>
              <a:cs typeface="Arial"/>
              <a:sym typeface="Arial"/>
            </a:endParaRPr>
          </a:p>
          <a:p>
            <a:pPr indent="0" lvl="0" marL="228600" marR="0" rtl="0" algn="l">
              <a:lnSpc>
                <a:spcPct val="100000"/>
              </a:lnSpc>
              <a:spcBef>
                <a:spcPts val="0"/>
              </a:spcBef>
              <a:spcAft>
                <a:spcPts val="0"/>
              </a:spcAft>
              <a:buClr>
                <a:srgbClr val="000000"/>
              </a:buClr>
              <a:buSzPts val="2000"/>
              <a:buFont typeface="Arial"/>
              <a:buNone/>
            </a:pPr>
            <a:r>
              <a:t/>
            </a:r>
            <a:endParaRPr b="1" i="0" sz="2000" u="none" cap="none" strike="noStrike">
              <a:solidFill>
                <a:schemeClr val="dk1"/>
              </a:solidFill>
              <a:latin typeface="Arial"/>
              <a:ea typeface="Arial"/>
              <a:cs typeface="Arial"/>
              <a:sym typeface="Arial"/>
            </a:endParaRPr>
          </a:p>
          <a:p>
            <a:pPr indent="0" lvl="0" marL="88900" marR="0" rtl="0" algn="l">
              <a:lnSpc>
                <a:spcPct val="100000"/>
              </a:lnSpc>
              <a:spcBef>
                <a:spcPts val="0"/>
              </a:spcBef>
              <a:spcAft>
                <a:spcPts val="0"/>
              </a:spcAft>
              <a:buClr>
                <a:srgbClr val="000000"/>
              </a:buClr>
              <a:buSzPts val="2200"/>
              <a:buFont typeface="Arial"/>
              <a:buNone/>
            </a:pPr>
            <a:r>
              <a:rPr b="1" i="0" lang="en-US" sz="2200" u="none" cap="none" strike="noStrike">
                <a:solidFill>
                  <a:schemeClr val="dk1"/>
                </a:solidFill>
                <a:latin typeface="Arial"/>
                <a:ea typeface="Arial"/>
                <a:cs typeface="Arial"/>
                <a:sym typeface="Arial"/>
              </a:rPr>
              <a:t>3) Βήματα εφαρμογής</a:t>
            </a:r>
            <a:endParaRPr b="0" i="0" sz="1400" u="none" cap="none" strike="noStrike">
              <a:solidFill>
                <a:schemeClr val="dk1"/>
              </a:solidFill>
              <a:latin typeface="Arial"/>
              <a:ea typeface="Arial"/>
              <a:cs typeface="Arial"/>
              <a:sym typeface="Arial"/>
            </a:endParaRPr>
          </a:p>
          <a:p>
            <a:pPr indent="0" lvl="0" marL="88900" marR="0" rtl="0" algn="l">
              <a:lnSpc>
                <a:spcPct val="100000"/>
              </a:lnSpc>
              <a:spcBef>
                <a:spcPts val="0"/>
              </a:spcBef>
              <a:spcAft>
                <a:spcPts val="0"/>
              </a:spcAft>
              <a:buClr>
                <a:srgbClr val="000000"/>
              </a:buClr>
              <a:buSzPts val="2200"/>
              <a:buFont typeface="Arial"/>
              <a:buNone/>
            </a:pPr>
            <a:r>
              <a:rPr b="0" i="0" lang="en-US" sz="2200" u="none" cap="none" strike="noStrike">
                <a:solidFill>
                  <a:schemeClr val="dk1"/>
                </a:solidFill>
                <a:latin typeface="Arial"/>
                <a:ea typeface="Arial"/>
                <a:cs typeface="Arial"/>
                <a:sym typeface="Arial"/>
              </a:rPr>
              <a:t>3 βήματα μετά από κάθε ένα από τα </a:t>
            </a:r>
            <a:r>
              <a:rPr b="1" i="0" lang="en-US" sz="2200" u="none" cap="none" strike="noStrike">
                <a:solidFill>
                  <a:schemeClr val="dk1"/>
                </a:solidFill>
                <a:latin typeface="Arial"/>
                <a:ea typeface="Arial"/>
                <a:cs typeface="Arial"/>
                <a:sym typeface="Arial"/>
              </a:rPr>
              <a:t>3Ws:</a:t>
            </a:r>
            <a:endParaRPr b="0" i="0" sz="1400" u="none" cap="none" strike="noStrike">
              <a:solidFill>
                <a:schemeClr val="dk1"/>
              </a:solidFill>
              <a:latin typeface="Arial"/>
              <a:ea typeface="Arial"/>
              <a:cs typeface="Arial"/>
              <a:sym typeface="Arial"/>
            </a:endParaRPr>
          </a:p>
          <a:p>
            <a:pPr indent="-342900" lvl="0" marL="431800" marR="0" rtl="0" algn="l">
              <a:lnSpc>
                <a:spcPct val="100000"/>
              </a:lnSpc>
              <a:spcBef>
                <a:spcPts val="0"/>
              </a:spcBef>
              <a:spcAft>
                <a:spcPts val="0"/>
              </a:spcAft>
              <a:buClr>
                <a:schemeClr val="dk1"/>
              </a:buClr>
              <a:buSzPts val="2200"/>
              <a:buFont typeface="Arial"/>
              <a:buChar char="-"/>
            </a:pPr>
            <a:r>
              <a:rPr b="0" i="0" lang="en-US" sz="2000" u="none" cap="none" strike="noStrike">
                <a:solidFill>
                  <a:schemeClr val="dk1"/>
                </a:solidFill>
                <a:latin typeface="Arial"/>
                <a:ea typeface="Arial"/>
                <a:cs typeface="Arial"/>
                <a:sym typeface="Arial"/>
              </a:rPr>
              <a:t>Τι θα συμβεί;</a:t>
            </a:r>
            <a:endParaRPr b="0" i="0" sz="1400" u="none" cap="none" strike="noStrike">
              <a:solidFill>
                <a:schemeClr val="dk1"/>
              </a:solidFill>
              <a:latin typeface="Arial"/>
              <a:ea typeface="Arial"/>
              <a:cs typeface="Arial"/>
              <a:sym typeface="Arial"/>
            </a:endParaRPr>
          </a:p>
          <a:p>
            <a:pPr indent="-342900" lvl="0" marL="431800" marR="0" rtl="0" algn="l">
              <a:lnSpc>
                <a:spcPct val="100000"/>
              </a:lnSpc>
              <a:spcBef>
                <a:spcPts val="0"/>
              </a:spcBef>
              <a:spcAft>
                <a:spcPts val="0"/>
              </a:spcAft>
              <a:buClr>
                <a:schemeClr val="dk1"/>
              </a:buClr>
              <a:buSzPts val="2200"/>
              <a:buFont typeface="Arial"/>
              <a:buChar char="-"/>
            </a:pPr>
            <a:r>
              <a:rPr b="0" i="0" lang="en-US" sz="2000" u="none" cap="none" strike="noStrike">
                <a:solidFill>
                  <a:schemeClr val="dk1"/>
                </a:solidFill>
                <a:latin typeface="Arial"/>
                <a:ea typeface="Arial"/>
                <a:cs typeface="Arial"/>
                <a:sym typeface="Arial"/>
              </a:rPr>
              <a:t>Πότε θα συμβεί;</a:t>
            </a:r>
            <a:endParaRPr b="0" i="0" sz="1400" u="none" cap="none" strike="noStrike">
              <a:solidFill>
                <a:schemeClr val="dk1"/>
              </a:solidFill>
              <a:latin typeface="Arial"/>
              <a:ea typeface="Arial"/>
              <a:cs typeface="Arial"/>
              <a:sym typeface="Arial"/>
            </a:endParaRPr>
          </a:p>
          <a:p>
            <a:pPr indent="-342900" lvl="0" marL="431800" marR="0" rtl="0" algn="l">
              <a:lnSpc>
                <a:spcPct val="100000"/>
              </a:lnSpc>
              <a:spcBef>
                <a:spcPts val="0"/>
              </a:spcBef>
              <a:spcAft>
                <a:spcPts val="0"/>
              </a:spcAft>
              <a:buClr>
                <a:schemeClr val="dk1"/>
              </a:buClr>
              <a:buSzPts val="2200"/>
              <a:buFont typeface="Arial"/>
              <a:buChar char="-"/>
            </a:pPr>
            <a:r>
              <a:rPr b="0" i="0" lang="en-US" sz="2000" u="none" cap="none" strike="noStrike">
                <a:solidFill>
                  <a:schemeClr val="dk1"/>
                </a:solidFill>
                <a:latin typeface="Arial"/>
                <a:ea typeface="Arial"/>
                <a:cs typeface="Arial"/>
                <a:sym typeface="Arial"/>
              </a:rPr>
              <a:t>Ποιος είναι υπεύθυνος;</a:t>
            </a:r>
            <a:endParaRPr b="0" i="0" sz="1400" u="none" cap="none" strike="noStrike">
              <a:solidFill>
                <a:schemeClr val="dk1"/>
              </a:solidFill>
              <a:latin typeface="Arial"/>
              <a:ea typeface="Arial"/>
              <a:cs typeface="Arial"/>
              <a:sym typeface="Arial"/>
            </a:endParaRPr>
          </a:p>
          <a:p>
            <a:pPr indent="-203200" lvl="0" marL="431800" marR="0" rtl="0" algn="l">
              <a:lnSpc>
                <a:spcPct val="100000"/>
              </a:lnSpc>
              <a:spcBef>
                <a:spcPts val="0"/>
              </a:spcBef>
              <a:spcAft>
                <a:spcPts val="0"/>
              </a:spcAft>
              <a:buClr>
                <a:srgbClr val="404040"/>
              </a:buClr>
              <a:buSzPts val="2200"/>
              <a:buFont typeface="Arial"/>
              <a:buNone/>
            </a:pPr>
            <a:r>
              <a:t/>
            </a:r>
            <a:endParaRPr b="0" i="0" sz="2000" u="none" cap="none" strike="noStrike">
              <a:solidFill>
                <a:schemeClr val="dk1"/>
              </a:solidFill>
              <a:latin typeface="Calibri"/>
              <a:ea typeface="Calibri"/>
              <a:cs typeface="Calibri"/>
              <a:sym typeface="Calibri"/>
            </a:endParaRPr>
          </a:p>
          <a:p>
            <a:pPr indent="-203200" lvl="0" marL="431800" marR="0" rtl="0" algn="l">
              <a:lnSpc>
                <a:spcPct val="100000"/>
              </a:lnSpc>
              <a:spcBef>
                <a:spcPts val="0"/>
              </a:spcBef>
              <a:spcAft>
                <a:spcPts val="0"/>
              </a:spcAft>
              <a:buClr>
                <a:srgbClr val="404040"/>
              </a:buClr>
              <a:buSzPts val="2200"/>
              <a:buFont typeface="Arial"/>
              <a:buNone/>
            </a:pPr>
            <a:r>
              <a:t/>
            </a:r>
            <a:endParaRPr b="0" i="0" sz="2000" u="none" cap="none" strike="noStrike">
              <a:solidFill>
                <a:schemeClr val="dk1"/>
              </a:solidFill>
              <a:latin typeface="Calibri"/>
              <a:ea typeface="Calibri"/>
              <a:cs typeface="Calibri"/>
              <a:sym typeface="Calibri"/>
            </a:endParaRPr>
          </a:p>
          <a:p>
            <a:pPr indent="0" lvl="0" marL="88900" marR="0" rtl="0" algn="l">
              <a:lnSpc>
                <a:spcPct val="100000"/>
              </a:lnSpc>
              <a:spcBef>
                <a:spcPts val="0"/>
              </a:spcBef>
              <a:spcAft>
                <a:spcPts val="0"/>
              </a:spcAft>
              <a:buClr>
                <a:srgbClr val="000000"/>
              </a:buClr>
              <a:buSzPts val="2200"/>
              <a:buFont typeface="Arial"/>
              <a:buNone/>
            </a:pPr>
            <a:r>
              <a:t/>
            </a:r>
            <a:endParaRPr b="1" i="0" sz="2200" u="none" cap="none" strike="noStrike">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2200"/>
              <a:buFont typeface="Arial"/>
              <a:buNone/>
            </a:pPr>
            <a:r>
              <a:t/>
            </a:r>
            <a:endParaRPr b="0" i="1" sz="2200" u="none" cap="none" strike="noStrike">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2200"/>
              <a:buFont typeface="Arial"/>
              <a:buNone/>
            </a:pPr>
            <a:r>
              <a:t/>
            </a:r>
            <a:endParaRPr b="0" i="1" sz="2200" u="none" cap="none" strike="noStrike">
              <a:solidFill>
                <a:schemeClr val="dk1"/>
              </a:solidFill>
              <a:latin typeface="Calibri"/>
              <a:ea typeface="Calibri"/>
              <a:cs typeface="Calibri"/>
              <a:sym typeface="Calibri"/>
            </a:endParaRPr>
          </a:p>
        </p:txBody>
      </p:sp>
      <p:sp>
        <p:nvSpPr>
          <p:cNvPr id="204" name="Google Shape;204;g329f623bc3f_0_7"/>
          <p:cNvSpPr txBox="1"/>
          <p:nvPr>
            <p:ph idx="1" type="body"/>
          </p:nvPr>
        </p:nvSpPr>
        <p:spPr>
          <a:xfrm>
            <a:off x="97970" y="745841"/>
            <a:ext cx="11944500" cy="550800"/>
          </a:xfrm>
          <a:prstGeom prst="rect">
            <a:avLst/>
          </a:prstGeom>
          <a:noFill/>
          <a:ln>
            <a:noFill/>
          </a:ln>
        </p:spPr>
        <p:txBody>
          <a:bodyPr anchorCtr="0" anchor="ctr" bIns="45700" lIns="91425" spcFirstLastPara="1" rIns="91425" wrap="square" tIns="45700">
            <a:noAutofit/>
          </a:bodyPr>
          <a:lstStyle/>
          <a:p>
            <a:pPr indent="0" lvl="0" marL="76200" rtl="0" algn="just">
              <a:lnSpc>
                <a:spcPct val="90000"/>
              </a:lnSpc>
              <a:spcBef>
                <a:spcPts val="1000"/>
              </a:spcBef>
              <a:spcAft>
                <a:spcPts val="0"/>
              </a:spcAft>
              <a:buSzPts val="2400"/>
              <a:buNone/>
            </a:pPr>
            <a:r>
              <a:rPr lang="en-US">
                <a:latin typeface="Calibri"/>
                <a:ea typeface="Calibri"/>
                <a:cs typeface="Calibri"/>
                <a:sym typeface="Calibri"/>
              </a:rPr>
              <a:t>Από τις ιδέες στη δράση: οικοδόμηση του σχεδίου έρευνας δράσης σας</a:t>
            </a:r>
            <a:endParaRPr>
              <a:latin typeface="Calibri"/>
              <a:ea typeface="Calibri"/>
              <a:cs typeface="Calibri"/>
              <a:sym typeface="Calibri"/>
            </a:endParaRPr>
          </a:p>
        </p:txBody>
      </p:sp>
      <p:graphicFrame>
        <p:nvGraphicFramePr>
          <p:cNvPr id="205" name="Google Shape;205;g329f623bc3f_0_7"/>
          <p:cNvGraphicFramePr/>
          <p:nvPr/>
        </p:nvGraphicFramePr>
        <p:xfrm>
          <a:off x="316992" y="5872575"/>
          <a:ext cx="3000000" cy="3000000"/>
        </p:xfrm>
        <a:graphic>
          <a:graphicData uri="http://schemas.openxmlformats.org/drawingml/2006/table">
            <a:tbl>
              <a:tblPr bandRow="1" firstRow="1">
                <a:noFill/>
                <a:tableStyleId>{A7031F13-411E-410D-9E05-C9A2EB404C04}</a:tableStyleId>
              </a:tblPr>
              <a:tblGrid>
                <a:gridCol w="1999150"/>
                <a:gridCol w="2032000"/>
                <a:gridCol w="2032000"/>
                <a:gridCol w="2032000"/>
              </a:tblGrid>
              <a:tr h="370850">
                <a:tc>
                  <a:txBody>
                    <a:bodyPr/>
                    <a:lstStyle/>
                    <a:p>
                      <a:pPr indent="0" lvl="0" marL="0" marR="0" rtl="0" algn="l">
                        <a:lnSpc>
                          <a:spcPct val="100000"/>
                        </a:lnSpc>
                        <a:spcBef>
                          <a:spcPts val="0"/>
                        </a:spcBef>
                        <a:spcAft>
                          <a:spcPts val="0"/>
                        </a:spcAft>
                        <a:buClr>
                          <a:srgbClr val="000000"/>
                        </a:buClr>
                        <a:buSzPts val="1400"/>
                        <a:buFont typeface="Arial"/>
                        <a:buNone/>
                      </a:pPr>
                      <a:r>
                        <a:rPr b="1" lang="en-US" sz="1400" u="none" cap="none" strike="noStrike"/>
                        <a:t>Βήμα</a:t>
                      </a:r>
                      <a:endParaRPr sz="1400" u="none" cap="none" strike="noStrike"/>
                    </a:p>
                  </a:txBody>
                  <a:tcPr marT="45725" marB="45725" marR="91450" marL="91450"/>
                </a:tc>
                <a:tc>
                  <a:txBody>
                    <a:bodyPr/>
                    <a:lstStyle/>
                    <a:p>
                      <a:pPr indent="0" lvl="0" marL="0" marR="0" rtl="0" algn="l">
                        <a:lnSpc>
                          <a:spcPct val="100000"/>
                        </a:lnSpc>
                        <a:spcBef>
                          <a:spcPts val="0"/>
                        </a:spcBef>
                        <a:spcAft>
                          <a:spcPts val="0"/>
                        </a:spcAft>
                        <a:buClr>
                          <a:srgbClr val="000000"/>
                        </a:buClr>
                        <a:buSzPts val="1400"/>
                        <a:buFont typeface="Arial"/>
                        <a:buNone/>
                      </a:pPr>
                      <a:r>
                        <a:rPr b="1" lang="en-US" sz="1400" u="none" cap="none" strike="noStrike"/>
                        <a:t>Τι;</a:t>
                      </a:r>
                      <a:endParaRPr sz="1400" u="none" cap="none" strike="noStrike"/>
                    </a:p>
                  </a:txBody>
                  <a:tcPr marT="45725" marB="45725" marR="91450" marL="91450"/>
                </a:tc>
                <a:tc>
                  <a:txBody>
                    <a:bodyPr/>
                    <a:lstStyle/>
                    <a:p>
                      <a:pPr indent="0" lvl="0" marL="0" marR="0" rtl="0" algn="l">
                        <a:lnSpc>
                          <a:spcPct val="100000"/>
                        </a:lnSpc>
                        <a:spcBef>
                          <a:spcPts val="0"/>
                        </a:spcBef>
                        <a:spcAft>
                          <a:spcPts val="0"/>
                        </a:spcAft>
                        <a:buClr>
                          <a:srgbClr val="000000"/>
                        </a:buClr>
                        <a:buSzPts val="1400"/>
                        <a:buFont typeface="Arial"/>
                        <a:buNone/>
                      </a:pPr>
                      <a:r>
                        <a:rPr b="1" lang="en-US" sz="1400" u="none" cap="none" strike="noStrike"/>
                        <a:t>Πότε;</a:t>
                      </a:r>
                      <a:endParaRPr sz="1400" u="none" cap="none" strike="noStrike"/>
                    </a:p>
                  </a:txBody>
                  <a:tcPr marT="45725" marB="45725" marR="91450" marL="91450"/>
                </a:tc>
                <a:tc>
                  <a:txBody>
                    <a:bodyPr/>
                    <a:lstStyle/>
                    <a:p>
                      <a:pPr indent="0" lvl="0" marL="0" marR="0" rtl="0" algn="l">
                        <a:lnSpc>
                          <a:spcPct val="100000"/>
                        </a:lnSpc>
                        <a:spcBef>
                          <a:spcPts val="0"/>
                        </a:spcBef>
                        <a:spcAft>
                          <a:spcPts val="0"/>
                        </a:spcAft>
                        <a:buClr>
                          <a:srgbClr val="000000"/>
                        </a:buClr>
                        <a:buSzPts val="1400"/>
                        <a:buFont typeface="Arial"/>
                        <a:buNone/>
                      </a:pPr>
                      <a:r>
                        <a:rPr b="1" lang="en-US" sz="1400" u="none" cap="none" strike="noStrike"/>
                        <a:t>Ποιος;</a:t>
                      </a:r>
                      <a:endParaRPr sz="1400" u="none" cap="none" strike="noStrike"/>
                    </a:p>
                  </a:txBody>
                  <a:tcPr marT="45725" marB="45725" marR="91450" marL="91450"/>
                </a:tc>
              </a:tr>
              <a:tr h="370850">
                <a:tc>
                  <a:txBody>
                    <a:bodyPr/>
                    <a:lstStyle/>
                    <a:p>
                      <a:pPr indent="0" lvl="0" marL="0" marR="0" rtl="0" algn="l">
                        <a:lnSpc>
                          <a:spcPct val="100000"/>
                        </a:lnSpc>
                        <a:spcBef>
                          <a:spcPts val="0"/>
                        </a:spcBef>
                        <a:spcAft>
                          <a:spcPts val="0"/>
                        </a:spcAft>
                        <a:buClr>
                          <a:srgbClr val="000000"/>
                        </a:buClr>
                        <a:buSzPts val="1400"/>
                        <a:buFont typeface="Arial"/>
                        <a:buNone/>
                      </a:pPr>
                      <a:r>
                        <a:rPr b="1" lang="en-US" sz="1400" u="none" cap="none" strike="noStrike"/>
                        <a:t>1) ....</a:t>
                      </a:r>
                      <a:endParaRPr sz="1400" u="none" cap="none" strike="noStrike"/>
                    </a:p>
                  </a:txBody>
                  <a:tcPr marT="45725" marB="45725" marR="91450" marL="91450"/>
                </a:tc>
                <a:tc>
                  <a:txBody>
                    <a:bodyPr/>
                    <a:lstStyle/>
                    <a:p>
                      <a:pPr indent="0" lvl="0" marL="0" marR="0" rtl="0" algn="l">
                        <a:lnSpc>
                          <a:spcPct val="100000"/>
                        </a:lnSpc>
                        <a:spcBef>
                          <a:spcPts val="0"/>
                        </a:spcBef>
                        <a:spcAft>
                          <a:spcPts val="0"/>
                        </a:spcAft>
                        <a:buClr>
                          <a:srgbClr val="000000"/>
                        </a:buClr>
                        <a:buSzPts val="1400"/>
                        <a:buFont typeface="Arial"/>
                        <a:buNone/>
                      </a:pPr>
                      <a:r>
                        <a:rPr b="1" lang="en-US" sz="1400" u="none" cap="none" strike="noStrike"/>
                        <a:t>.....</a:t>
                      </a:r>
                      <a:endParaRPr sz="1400" u="none" cap="none" strike="noStrike"/>
                    </a:p>
                  </a:txBody>
                  <a:tcPr marT="45725" marB="45725" marR="91450" marL="91450"/>
                </a:tc>
                <a:tc>
                  <a:txBody>
                    <a:bodyPr/>
                    <a:lstStyle/>
                    <a:p>
                      <a:pPr indent="0" lvl="0" marL="0" marR="0" rtl="0" algn="l">
                        <a:lnSpc>
                          <a:spcPct val="100000"/>
                        </a:lnSpc>
                        <a:spcBef>
                          <a:spcPts val="0"/>
                        </a:spcBef>
                        <a:spcAft>
                          <a:spcPts val="0"/>
                        </a:spcAft>
                        <a:buClr>
                          <a:srgbClr val="000000"/>
                        </a:buClr>
                        <a:buSzPts val="1400"/>
                        <a:buFont typeface="Arial"/>
                        <a:buNone/>
                      </a:pPr>
                      <a:r>
                        <a:rPr b="1" lang="en-US" sz="1400" u="none" cap="none" strike="noStrike"/>
                        <a:t>.....</a:t>
                      </a:r>
                      <a:endParaRPr sz="1400" u="none" cap="none" strike="noStrike"/>
                    </a:p>
                  </a:txBody>
                  <a:tcPr marT="45725" marB="45725" marR="91450" marL="91450"/>
                </a:tc>
                <a:tc>
                  <a:txBody>
                    <a:bodyPr/>
                    <a:lstStyle/>
                    <a:p>
                      <a:pPr indent="0" lvl="0" marL="0" marR="0" rtl="0" algn="l">
                        <a:lnSpc>
                          <a:spcPct val="100000"/>
                        </a:lnSpc>
                        <a:spcBef>
                          <a:spcPts val="0"/>
                        </a:spcBef>
                        <a:spcAft>
                          <a:spcPts val="0"/>
                        </a:spcAft>
                        <a:buClr>
                          <a:srgbClr val="000000"/>
                        </a:buClr>
                        <a:buSzPts val="1400"/>
                        <a:buFont typeface="Arial"/>
                        <a:buNone/>
                      </a:pPr>
                      <a:r>
                        <a:rPr b="1" lang="en-US" sz="1400" u="none" cap="none" strike="noStrike"/>
                        <a:t>....</a:t>
                      </a:r>
                      <a:endParaRPr sz="1400" u="none" cap="none" strike="noStrike"/>
                    </a:p>
                  </a:txBody>
                  <a:tcPr marT="45725" marB="45725" marR="91450" marL="91450"/>
                </a:tc>
              </a:tr>
            </a:tbl>
          </a:graphicData>
        </a:graphic>
      </p:graphicFrame>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9" name="Shape 209"/>
        <p:cNvGrpSpPr/>
        <p:nvPr/>
      </p:nvGrpSpPr>
      <p:grpSpPr>
        <a:xfrm>
          <a:off x="0" y="0"/>
          <a:ext cx="0" cy="0"/>
          <a:chOff x="0" y="0"/>
          <a:chExt cx="0" cy="0"/>
        </a:xfrm>
      </p:grpSpPr>
      <p:sp>
        <p:nvSpPr>
          <p:cNvPr id="210" name="Google Shape;210;p9"/>
          <p:cNvSpPr txBox="1"/>
          <p:nvPr>
            <p:ph type="title"/>
          </p:nvPr>
        </p:nvSpPr>
        <p:spPr>
          <a:xfrm>
            <a:off x="97970" y="5442"/>
            <a:ext cx="11944500" cy="715800"/>
          </a:xfrm>
          <a:prstGeom prst="rect">
            <a:avLst/>
          </a:prstGeom>
          <a:noFill/>
          <a:ln>
            <a:noFill/>
          </a:ln>
        </p:spPr>
        <p:txBody>
          <a:bodyPr anchorCtr="0" anchor="ctr" bIns="54000" lIns="91425" spcFirstLastPara="1" rIns="54000" wrap="square" tIns="54000">
            <a:noAutofit/>
          </a:bodyPr>
          <a:lstStyle/>
          <a:p>
            <a:pPr indent="-228600" lvl="0" marL="457200" rtl="0" algn="l">
              <a:lnSpc>
                <a:spcPct val="90000"/>
              </a:lnSpc>
              <a:spcBef>
                <a:spcPts val="1000"/>
              </a:spcBef>
              <a:spcAft>
                <a:spcPts val="0"/>
              </a:spcAft>
              <a:buClr>
                <a:srgbClr val="000000"/>
              </a:buClr>
              <a:buSzPts val="1800"/>
              <a:buFont typeface="Arial"/>
              <a:buNone/>
            </a:pPr>
            <a:r>
              <a:rPr b="1" lang="en-US" sz="2800">
                <a:solidFill>
                  <a:srgbClr val="FFFFFF"/>
                </a:solidFill>
              </a:rPr>
              <a:t>Δημιουργία ενός σχεδίου έρευνας δράσης</a:t>
            </a:r>
            <a:endParaRPr b="1" sz="2800">
              <a:solidFill>
                <a:srgbClr val="FFFFFF"/>
              </a:solidFill>
            </a:endParaRPr>
          </a:p>
        </p:txBody>
      </p:sp>
      <p:sp>
        <p:nvSpPr>
          <p:cNvPr id="211" name="Google Shape;211;p9"/>
          <p:cNvSpPr txBox="1"/>
          <p:nvPr/>
        </p:nvSpPr>
        <p:spPr>
          <a:xfrm>
            <a:off x="284150" y="1240750"/>
            <a:ext cx="4705800" cy="2418600"/>
          </a:xfrm>
          <a:prstGeom prst="rect">
            <a:avLst/>
          </a:prstGeom>
          <a:noFill/>
          <a:ln>
            <a:noFill/>
          </a:ln>
        </p:spPr>
        <p:txBody>
          <a:bodyPr anchorCtr="0" anchor="t" bIns="91425" lIns="91425" spcFirstLastPara="1" rIns="91425" wrap="square" tIns="91425">
            <a:noAutofit/>
          </a:bodyPr>
          <a:lstStyle/>
          <a:p>
            <a:pPr indent="0" lvl="0" marL="88900" marR="0" rtl="0" algn="l">
              <a:lnSpc>
                <a:spcPct val="100000"/>
              </a:lnSpc>
              <a:spcBef>
                <a:spcPts val="0"/>
              </a:spcBef>
              <a:spcAft>
                <a:spcPts val="0"/>
              </a:spcAft>
              <a:buClr>
                <a:srgbClr val="000000"/>
              </a:buClr>
              <a:buSzPts val="2200"/>
              <a:buFont typeface="Arial"/>
              <a:buNone/>
            </a:pPr>
            <a:r>
              <a:rPr b="1" i="0" lang="en-US" sz="2200" u="none" cap="none" strike="noStrike">
                <a:solidFill>
                  <a:schemeClr val="dk1"/>
                </a:solidFill>
                <a:latin typeface="Arial"/>
                <a:ea typeface="Arial"/>
                <a:cs typeface="Arial"/>
                <a:sym typeface="Arial"/>
              </a:rPr>
              <a:t>4) Μέθοδοι συλλογής δεδομένων</a:t>
            </a:r>
            <a:endParaRPr b="0" i="0" sz="1400" u="none" cap="none" strike="noStrike">
              <a:solidFill>
                <a:schemeClr val="dk1"/>
              </a:solidFill>
              <a:latin typeface="Arial"/>
              <a:ea typeface="Arial"/>
              <a:cs typeface="Arial"/>
              <a:sym typeface="Arial"/>
            </a:endParaRPr>
          </a:p>
          <a:p>
            <a:pPr indent="-342900" lvl="0" marL="342900" marR="0" rtl="0" algn="l">
              <a:lnSpc>
                <a:spcPct val="107000"/>
              </a:lnSpc>
              <a:spcBef>
                <a:spcPts val="0"/>
              </a:spcBef>
              <a:spcAft>
                <a:spcPts val="0"/>
              </a:spcAft>
              <a:buClr>
                <a:schemeClr val="dk1"/>
              </a:buClr>
              <a:buSzPts val="1000"/>
              <a:buFont typeface="Noto Sans Symbols"/>
              <a:buChar char="∙"/>
            </a:pPr>
            <a:r>
              <a:rPr b="0" i="0" lang="en-US" sz="1800" u="none" cap="none" strike="noStrike">
                <a:solidFill>
                  <a:schemeClr val="dk1"/>
                </a:solidFill>
                <a:latin typeface="Arial"/>
                <a:ea typeface="Arial"/>
                <a:cs typeface="Arial"/>
                <a:sym typeface="Arial"/>
              </a:rPr>
              <a:t>Δείγματα εργασίας μαθητών</a:t>
            </a:r>
            <a:endParaRPr b="0" i="0" sz="1400" u="none" cap="none" strike="noStrike">
              <a:solidFill>
                <a:schemeClr val="dk1"/>
              </a:solidFill>
              <a:latin typeface="Arial"/>
              <a:ea typeface="Arial"/>
              <a:cs typeface="Arial"/>
              <a:sym typeface="Arial"/>
            </a:endParaRPr>
          </a:p>
          <a:p>
            <a:pPr indent="-342900" lvl="0" marL="342900" marR="0" rtl="0" algn="l">
              <a:lnSpc>
                <a:spcPct val="107000"/>
              </a:lnSpc>
              <a:spcBef>
                <a:spcPts val="800"/>
              </a:spcBef>
              <a:spcAft>
                <a:spcPts val="0"/>
              </a:spcAft>
              <a:buClr>
                <a:schemeClr val="dk1"/>
              </a:buClr>
              <a:buSzPts val="1000"/>
              <a:buFont typeface="Noto Sans Symbols"/>
              <a:buChar char="∙"/>
            </a:pPr>
            <a:r>
              <a:rPr b="0" i="0" lang="en-US" sz="1800" u="none" cap="none" strike="noStrike">
                <a:solidFill>
                  <a:schemeClr val="dk1"/>
                </a:solidFill>
                <a:latin typeface="Arial"/>
                <a:ea typeface="Arial"/>
                <a:cs typeface="Arial"/>
                <a:sym typeface="Arial"/>
              </a:rPr>
              <a:t>Παρατηρήσεις στην τάξη (από ομότιμους ή τον εαυτό τους)</a:t>
            </a:r>
            <a:endParaRPr b="0" i="0" sz="1800" u="none" cap="none" strike="noStrike">
              <a:solidFill>
                <a:schemeClr val="dk1"/>
              </a:solidFill>
              <a:latin typeface="Arial"/>
              <a:ea typeface="Arial"/>
              <a:cs typeface="Arial"/>
              <a:sym typeface="Arial"/>
            </a:endParaRPr>
          </a:p>
          <a:p>
            <a:pPr indent="-342900" lvl="0" marL="342900" marR="0" rtl="0" algn="l">
              <a:lnSpc>
                <a:spcPct val="107000"/>
              </a:lnSpc>
              <a:spcBef>
                <a:spcPts val="800"/>
              </a:spcBef>
              <a:spcAft>
                <a:spcPts val="0"/>
              </a:spcAft>
              <a:buClr>
                <a:schemeClr val="dk1"/>
              </a:buClr>
              <a:buSzPts val="1000"/>
              <a:buFont typeface="Noto Sans Symbols"/>
              <a:buChar char="∙"/>
            </a:pPr>
            <a:r>
              <a:rPr b="0" i="0" lang="en-US" sz="1800" u="none" cap="none" strike="noStrike">
                <a:solidFill>
                  <a:schemeClr val="dk1"/>
                </a:solidFill>
                <a:latin typeface="Arial"/>
                <a:ea typeface="Arial"/>
                <a:cs typeface="Arial"/>
                <a:sym typeface="Arial"/>
              </a:rPr>
              <a:t>Έρευνες/ερωτηματολόγια</a:t>
            </a:r>
            <a:endParaRPr b="0" i="0" sz="1800" u="none" cap="none" strike="noStrike">
              <a:solidFill>
                <a:schemeClr val="dk1"/>
              </a:solidFill>
              <a:latin typeface="Arial"/>
              <a:ea typeface="Arial"/>
              <a:cs typeface="Arial"/>
              <a:sym typeface="Arial"/>
            </a:endParaRPr>
          </a:p>
          <a:p>
            <a:pPr indent="0" lvl="0" marL="0" marR="0" rtl="0" algn="l">
              <a:lnSpc>
                <a:spcPct val="100000"/>
              </a:lnSpc>
              <a:spcBef>
                <a:spcPts val="800"/>
              </a:spcBef>
              <a:spcAft>
                <a:spcPts val="0"/>
              </a:spcAft>
              <a:buClr>
                <a:srgbClr val="000000"/>
              </a:buClr>
              <a:buSzPts val="2200"/>
              <a:buFont typeface="Arial"/>
              <a:buNone/>
            </a:pPr>
            <a:r>
              <a:t/>
            </a:r>
            <a:endParaRPr b="0" i="1" sz="2200" u="none" cap="none" strike="noStrike">
              <a:solidFill>
                <a:schemeClr val="dk1"/>
              </a:solidFill>
              <a:latin typeface="Calibri"/>
              <a:ea typeface="Calibri"/>
              <a:cs typeface="Calibri"/>
              <a:sym typeface="Calibri"/>
            </a:endParaRPr>
          </a:p>
        </p:txBody>
      </p:sp>
      <p:sp>
        <p:nvSpPr>
          <p:cNvPr id="212" name="Google Shape;212;p9"/>
          <p:cNvSpPr txBox="1"/>
          <p:nvPr>
            <p:ph idx="1" type="body"/>
          </p:nvPr>
        </p:nvSpPr>
        <p:spPr>
          <a:xfrm>
            <a:off x="97970" y="745841"/>
            <a:ext cx="11944500" cy="550800"/>
          </a:xfrm>
          <a:prstGeom prst="rect">
            <a:avLst/>
          </a:prstGeom>
          <a:noFill/>
          <a:ln>
            <a:noFill/>
          </a:ln>
        </p:spPr>
        <p:txBody>
          <a:bodyPr anchorCtr="0" anchor="ctr" bIns="45700" lIns="91425" spcFirstLastPara="1" rIns="91425" wrap="square" tIns="45700">
            <a:noAutofit/>
          </a:bodyPr>
          <a:lstStyle/>
          <a:p>
            <a:pPr indent="0" lvl="0" marL="76200" rtl="0" algn="just">
              <a:lnSpc>
                <a:spcPct val="90000"/>
              </a:lnSpc>
              <a:spcBef>
                <a:spcPts val="1000"/>
              </a:spcBef>
              <a:spcAft>
                <a:spcPts val="0"/>
              </a:spcAft>
              <a:buSzPts val="2400"/>
              <a:buNone/>
            </a:pPr>
            <a:r>
              <a:rPr lang="en-US"/>
              <a:t>Από τις ιδέες στη δράση: οικοδόμηση του σχεδίου έρευνας δράσης σας</a:t>
            </a:r>
            <a:endParaRPr/>
          </a:p>
        </p:txBody>
      </p:sp>
      <p:graphicFrame>
        <p:nvGraphicFramePr>
          <p:cNvPr id="213" name="Google Shape;213;p9"/>
          <p:cNvGraphicFramePr/>
          <p:nvPr/>
        </p:nvGraphicFramePr>
        <p:xfrm>
          <a:off x="480800" y="3167729"/>
          <a:ext cx="3000000" cy="3000000"/>
        </p:xfrm>
        <a:graphic>
          <a:graphicData uri="http://schemas.openxmlformats.org/drawingml/2006/table">
            <a:tbl>
              <a:tblPr bandRow="1" firstRow="1">
                <a:noFill/>
                <a:tableStyleId>{A7031F13-411E-410D-9E05-C9A2EB404C04}</a:tableStyleId>
              </a:tblPr>
              <a:tblGrid>
                <a:gridCol w="2419025"/>
                <a:gridCol w="2383225"/>
                <a:gridCol w="2383225"/>
                <a:gridCol w="2263325"/>
              </a:tblGrid>
              <a:tr h="365075">
                <a:tc>
                  <a:txBody>
                    <a:bodyPr/>
                    <a:lstStyle/>
                    <a:p>
                      <a:pPr indent="0" lvl="0" marL="0" marR="0" rtl="0" algn="l">
                        <a:lnSpc>
                          <a:spcPct val="100000"/>
                        </a:lnSpc>
                        <a:spcBef>
                          <a:spcPts val="0"/>
                        </a:spcBef>
                        <a:spcAft>
                          <a:spcPts val="0"/>
                        </a:spcAft>
                        <a:buClr>
                          <a:srgbClr val="000000"/>
                        </a:buClr>
                        <a:buSzPts val="2000"/>
                        <a:buFont typeface="Arial"/>
                        <a:buNone/>
                      </a:pPr>
                      <a:r>
                        <a:rPr b="1" lang="en-US" sz="2000" u="none" cap="none" strike="noStrike">
                          <a:latin typeface="Arial"/>
                          <a:ea typeface="Arial"/>
                          <a:cs typeface="Arial"/>
                          <a:sym typeface="Arial"/>
                        </a:rPr>
                        <a:t>Μέθοδος</a:t>
                      </a:r>
                      <a:endParaRPr sz="1400" u="none" cap="none" strike="noStrike"/>
                    </a:p>
                  </a:txBody>
                  <a:tcPr marT="45725" marB="45725" marR="91450" marL="9145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2000"/>
                        <a:buFont typeface="Arial"/>
                        <a:buNone/>
                      </a:pPr>
                      <a:r>
                        <a:rPr b="1" lang="en-US" sz="2000" u="none" cap="none" strike="noStrike">
                          <a:latin typeface="Arial"/>
                          <a:ea typeface="Arial"/>
                          <a:cs typeface="Arial"/>
                          <a:sym typeface="Arial"/>
                        </a:rPr>
                        <a:t>Τι να παρακολουθείτε </a:t>
                      </a:r>
                      <a:endParaRPr sz="1400" u="none" cap="none" strike="noStrike"/>
                    </a:p>
                  </a:txBody>
                  <a:tcPr marT="45725" marB="45725" marR="91450" marL="9145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2000"/>
                        <a:buFont typeface="Arial"/>
                        <a:buNone/>
                      </a:pPr>
                      <a:r>
                        <a:rPr b="1" lang="en-US" sz="2000" u="none" cap="none" strike="noStrike">
                          <a:latin typeface="Arial"/>
                          <a:ea typeface="Arial"/>
                          <a:cs typeface="Arial"/>
                          <a:sym typeface="Arial"/>
                        </a:rPr>
                        <a:t>Εργαλείο </a:t>
                      </a:r>
                      <a:endParaRPr sz="1400" u="none" cap="none" strike="noStrike"/>
                    </a:p>
                  </a:txBody>
                  <a:tcPr marT="45725" marB="45725" marR="91450" marL="9145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2000"/>
                        <a:buFont typeface="Arial"/>
                        <a:buNone/>
                      </a:pPr>
                      <a:r>
                        <a:rPr b="1" lang="en-US" sz="2000" u="none" cap="none" strike="noStrike">
                          <a:latin typeface="Arial"/>
                          <a:ea typeface="Arial"/>
                          <a:cs typeface="Arial"/>
                          <a:sym typeface="Arial"/>
                        </a:rPr>
                        <a:t>Συχνότητα </a:t>
                      </a:r>
                      <a:endParaRPr sz="1400" u="none" cap="none" strike="noStrike"/>
                    </a:p>
                  </a:txBody>
                  <a:tcPr marT="45725" marB="45725" marR="91450" marL="9145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r h="520425">
                <a:tc>
                  <a:txBody>
                    <a:bodyPr/>
                    <a:lstStyle/>
                    <a:p>
                      <a:pPr indent="0" lvl="0" marL="0" marR="0" rtl="0" algn="l">
                        <a:lnSpc>
                          <a:spcPct val="100000"/>
                        </a:lnSpc>
                        <a:spcBef>
                          <a:spcPts val="0"/>
                        </a:spcBef>
                        <a:spcAft>
                          <a:spcPts val="0"/>
                        </a:spcAft>
                        <a:buClr>
                          <a:srgbClr val="000000"/>
                        </a:buClr>
                        <a:buSzPts val="1600"/>
                        <a:buFont typeface="Arial"/>
                        <a:buNone/>
                      </a:pPr>
                      <a:r>
                        <a:rPr lang="en-US" sz="1600" u="none" cap="none" strike="noStrike">
                          <a:latin typeface="Arial"/>
                          <a:ea typeface="Arial"/>
                          <a:cs typeface="Arial"/>
                          <a:sym typeface="Arial"/>
                        </a:rPr>
                        <a:t>Υποβολές κωδικών</a:t>
                      </a:r>
                      <a:endParaRPr sz="1600" u="none" cap="none" strike="noStrike">
                        <a:latin typeface="Arial"/>
                        <a:ea typeface="Arial"/>
                        <a:cs typeface="Arial"/>
                        <a:sym typeface="Arial"/>
                      </a:endParaRPr>
                    </a:p>
                  </a:txBody>
                  <a:tcPr marT="45725" marB="45725" marR="91450" marL="9145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600"/>
                        <a:buFont typeface="Arial"/>
                        <a:buNone/>
                      </a:pPr>
                      <a:r>
                        <a:rPr lang="en-US" sz="1600" u="none" cap="none" strike="noStrike">
                          <a:latin typeface="Arial"/>
                          <a:ea typeface="Arial"/>
                          <a:cs typeface="Arial"/>
                          <a:sym typeface="Arial"/>
                        </a:rPr>
                        <a:t>% των κοριτσιών που υποβάλλουν αποσφαλματωμένο κώδικα σε σχέση με τα αγόρια</a:t>
                      </a:r>
                      <a:endParaRPr sz="1600" u="none" cap="none" strike="noStrike">
                        <a:latin typeface="Arial"/>
                        <a:ea typeface="Arial"/>
                        <a:cs typeface="Arial"/>
                        <a:sym typeface="Arial"/>
                      </a:endParaRPr>
                    </a:p>
                  </a:txBody>
                  <a:tcPr marT="45725" marB="45725" marR="91450" marL="9145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600"/>
                        <a:buFont typeface="Arial"/>
                        <a:buNone/>
                      </a:pPr>
                      <a:r>
                        <a:rPr lang="en-US" sz="1600" u="none" cap="none" strike="noStrike">
                          <a:latin typeface="Arial"/>
                          <a:ea typeface="Arial"/>
                          <a:cs typeface="Arial"/>
                          <a:sym typeface="Arial"/>
                        </a:rPr>
                        <a:t>LMS (π.χ., Google classroom)</a:t>
                      </a:r>
                      <a:endParaRPr sz="1400" u="none" cap="none" strike="noStrike"/>
                    </a:p>
                  </a:txBody>
                  <a:tcPr marT="45725" marB="45725" marR="91450" marL="9145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600"/>
                        <a:buFont typeface="Arial"/>
                        <a:buNone/>
                      </a:pPr>
                      <a:r>
                        <a:rPr lang="en-US" sz="1600" u="none" cap="none" strike="noStrike">
                          <a:latin typeface="Arial"/>
                          <a:ea typeface="Arial"/>
                          <a:cs typeface="Arial"/>
                          <a:sym typeface="Arial"/>
                        </a:rPr>
                        <a:t>Εβδομαδιαία</a:t>
                      </a:r>
                      <a:endParaRPr sz="1400" u="none" cap="none" strike="noStrike"/>
                    </a:p>
                  </a:txBody>
                  <a:tcPr marT="45725" marB="45725" marR="91450" marL="9145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r h="675200">
                <a:tc>
                  <a:txBody>
                    <a:bodyPr/>
                    <a:lstStyle/>
                    <a:p>
                      <a:pPr indent="0" lvl="0" marL="0" marR="0" rtl="0" algn="l">
                        <a:lnSpc>
                          <a:spcPct val="100000"/>
                        </a:lnSpc>
                        <a:spcBef>
                          <a:spcPts val="0"/>
                        </a:spcBef>
                        <a:spcAft>
                          <a:spcPts val="0"/>
                        </a:spcAft>
                        <a:buClr>
                          <a:srgbClr val="000000"/>
                        </a:buClr>
                        <a:buSzPts val="1600"/>
                        <a:buFont typeface="Arial"/>
                        <a:buNone/>
                      </a:pPr>
                      <a:r>
                        <a:rPr lang="en-US" sz="1600" u="none" cap="none" strike="noStrike">
                          <a:latin typeface="Arial"/>
                          <a:ea typeface="Arial"/>
                          <a:cs typeface="Arial"/>
                          <a:sym typeface="Arial"/>
                        </a:rPr>
                        <a:t>Έρευνες εμπιστοσύνης</a:t>
                      </a:r>
                      <a:endParaRPr sz="1400" u="none" cap="none" strike="noStrike"/>
                    </a:p>
                  </a:txBody>
                  <a:tcPr marT="45725" marB="45725" marR="91450" marL="9145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600"/>
                        <a:buFont typeface="Arial"/>
                        <a:buNone/>
                      </a:pPr>
                      <a:r>
                        <a:rPr lang="en-US" sz="1600" u="none" cap="none" strike="noStrike">
                          <a:latin typeface="Arial"/>
                          <a:ea typeface="Arial"/>
                          <a:cs typeface="Arial"/>
                          <a:sym typeface="Arial"/>
                        </a:rPr>
                        <a:t>Αξιολογήσεις πριν/μετά: "Πόσο σίγουροι αισθάνεστε για την αποσφαλμάτωση;" (κλίμακα 1-5).</a:t>
                      </a:r>
                      <a:endParaRPr sz="1600" u="none" cap="none" strike="noStrike">
                        <a:latin typeface="Arial"/>
                        <a:ea typeface="Arial"/>
                        <a:cs typeface="Arial"/>
                        <a:sym typeface="Arial"/>
                      </a:endParaRPr>
                    </a:p>
                  </a:txBody>
                  <a:tcPr marT="45725" marB="45725" marR="91450" marL="9145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600"/>
                        <a:buFont typeface="Arial"/>
                        <a:buNone/>
                      </a:pPr>
                      <a:r>
                        <a:rPr lang="en-US" sz="1600" u="none" cap="none" strike="noStrike">
                          <a:latin typeface="Arial"/>
                          <a:ea typeface="Arial"/>
                          <a:cs typeface="Arial"/>
                          <a:sym typeface="Arial"/>
                        </a:rPr>
                        <a:t>Ανώνυμη φόρμα Google</a:t>
                      </a:r>
                      <a:endParaRPr sz="1400" u="none" cap="none" strike="noStrike"/>
                    </a:p>
                  </a:txBody>
                  <a:tcPr marT="45725" marB="45725" marR="91450" marL="9145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600"/>
                        <a:buFont typeface="Arial"/>
                        <a:buNone/>
                      </a:pPr>
                      <a:r>
                        <a:rPr lang="en-US" sz="1600" u="none" cap="none" strike="noStrike">
                          <a:latin typeface="Arial"/>
                          <a:ea typeface="Arial"/>
                          <a:cs typeface="Arial"/>
                          <a:sym typeface="Arial"/>
                        </a:rPr>
                        <a:t>Προ-παρέμβαση + Εβδομάδα 4</a:t>
                      </a:r>
                      <a:endParaRPr sz="1400" u="none" cap="none" strike="noStrike"/>
                    </a:p>
                  </a:txBody>
                  <a:tcPr marT="45725" marB="45725" marR="91450" marL="9145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r h="341275">
                <a:tc>
                  <a:txBody>
                    <a:bodyPr/>
                    <a:lstStyle/>
                    <a:p>
                      <a:pPr indent="0" lvl="0" marL="0" marR="0" rtl="0" algn="l">
                        <a:lnSpc>
                          <a:spcPct val="100000"/>
                        </a:lnSpc>
                        <a:spcBef>
                          <a:spcPts val="0"/>
                        </a:spcBef>
                        <a:spcAft>
                          <a:spcPts val="0"/>
                        </a:spcAft>
                        <a:buClr>
                          <a:srgbClr val="000000"/>
                        </a:buClr>
                        <a:buSzPts val="1600"/>
                        <a:buFont typeface="Arial"/>
                        <a:buNone/>
                      </a:pPr>
                      <a:r>
                        <a:rPr lang="en-US" sz="1600" u="none" cap="none" strike="noStrike">
                          <a:latin typeface="Arial"/>
                          <a:ea typeface="Arial"/>
                          <a:cs typeface="Arial"/>
                          <a:sym typeface="Arial"/>
                        </a:rPr>
                        <a:t>Σημειώσεις παρατήρησης</a:t>
                      </a:r>
                      <a:endParaRPr sz="1400" u="none" cap="none" strike="noStrike"/>
                    </a:p>
                  </a:txBody>
                  <a:tcPr marT="45725" marB="45725" marR="91450" marL="9145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600"/>
                        <a:buFont typeface="Arial"/>
                        <a:buNone/>
                      </a:pPr>
                      <a:r>
                        <a:rPr lang="en-US" sz="1600" u="none" cap="none" strike="noStrike">
                          <a:latin typeface="Arial"/>
                          <a:ea typeface="Arial"/>
                          <a:cs typeface="Arial"/>
                          <a:sym typeface="Arial"/>
                        </a:rPr>
                        <a:t>Καταγράψτε τη συμμετοχή των φύλων στις συζητήσεις ζεύγους.</a:t>
                      </a:r>
                      <a:endParaRPr sz="1400" u="none" cap="none" strike="noStrike"/>
                    </a:p>
                  </a:txBody>
                  <a:tcPr marT="45725" marB="45725" marR="91450" marL="9145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600"/>
                        <a:buFont typeface="Arial"/>
                        <a:buNone/>
                      </a:pPr>
                      <a:r>
                        <a:rPr lang="en-US" sz="1600" u="none" cap="none" strike="noStrike">
                          <a:latin typeface="Arial"/>
                          <a:ea typeface="Arial"/>
                          <a:cs typeface="Arial"/>
                          <a:sym typeface="Arial"/>
                        </a:rPr>
                        <a:t>Ρουμπρίκα: "μιλάει 2+ φορές ανά συνεδρία"</a:t>
                      </a:r>
                      <a:endParaRPr sz="1600" u="none" cap="none" strike="noStrike">
                        <a:latin typeface="Arial"/>
                        <a:ea typeface="Arial"/>
                        <a:cs typeface="Arial"/>
                        <a:sym typeface="Arial"/>
                      </a:endParaRPr>
                    </a:p>
                  </a:txBody>
                  <a:tcPr marT="45725" marB="45725" marR="91450" marL="9145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600"/>
                        <a:buFont typeface="Arial"/>
                        <a:buNone/>
                      </a:pPr>
                      <a:r>
                        <a:rPr lang="en-US" sz="1600" u="none" cap="none" strike="noStrike">
                          <a:latin typeface="Arial"/>
                          <a:ea typeface="Arial"/>
                          <a:cs typeface="Arial"/>
                          <a:sym typeface="Arial"/>
                        </a:rPr>
                        <a:t>Συνεδρίες 1, 3, 5</a:t>
                      </a:r>
                      <a:endParaRPr sz="1400" u="none" cap="none" strike="noStrike"/>
                    </a:p>
                  </a:txBody>
                  <a:tcPr marT="45725" marB="45725" marR="91450" marL="9145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bl>
          </a:graphicData>
        </a:graphic>
      </p:graphicFrame>
      <p:sp>
        <p:nvSpPr>
          <p:cNvPr id="214" name="Google Shape;214;p9"/>
          <p:cNvSpPr txBox="1"/>
          <p:nvPr/>
        </p:nvSpPr>
        <p:spPr>
          <a:xfrm>
            <a:off x="4753800" y="1145350"/>
            <a:ext cx="4705800" cy="2418600"/>
          </a:xfrm>
          <a:prstGeom prst="rect">
            <a:avLst/>
          </a:prstGeom>
          <a:noFill/>
          <a:ln>
            <a:noFill/>
          </a:ln>
        </p:spPr>
        <p:txBody>
          <a:bodyPr anchorCtr="0" anchor="t" bIns="91425" lIns="91425" spcFirstLastPara="1" rIns="91425" wrap="square" tIns="91425">
            <a:noAutofit/>
          </a:bodyPr>
          <a:lstStyle/>
          <a:p>
            <a:pPr indent="0" lvl="0" marL="457200" marR="0" rtl="0" algn="l">
              <a:lnSpc>
                <a:spcPct val="107000"/>
              </a:lnSpc>
              <a:spcBef>
                <a:spcPts val="80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a:p>
            <a:pPr indent="-342900" lvl="1" marL="342900" marR="0" rtl="0" algn="l">
              <a:lnSpc>
                <a:spcPct val="107000"/>
              </a:lnSpc>
              <a:spcBef>
                <a:spcPts val="800"/>
              </a:spcBef>
              <a:spcAft>
                <a:spcPts val="0"/>
              </a:spcAft>
              <a:buClr>
                <a:schemeClr val="dk1"/>
              </a:buClr>
              <a:buSzPts val="1000"/>
              <a:buFont typeface="Noto Sans Symbols"/>
              <a:buChar char="∙"/>
            </a:pPr>
            <a:r>
              <a:rPr b="0" i="0" lang="en-US" sz="1800" u="none" cap="none" strike="noStrike">
                <a:solidFill>
                  <a:schemeClr val="dk1"/>
                </a:solidFill>
                <a:latin typeface="Arial"/>
                <a:ea typeface="Arial"/>
                <a:cs typeface="Arial"/>
                <a:sym typeface="Arial"/>
              </a:rPr>
              <a:t>Συζητήσεις σε ομάδες εστίασης</a:t>
            </a:r>
            <a:endParaRPr b="0" i="0" sz="1800" u="none" cap="none" strike="noStrike">
              <a:solidFill>
                <a:schemeClr val="dk1"/>
              </a:solidFill>
              <a:latin typeface="Arial"/>
              <a:ea typeface="Arial"/>
              <a:cs typeface="Arial"/>
              <a:sym typeface="Arial"/>
            </a:endParaRPr>
          </a:p>
          <a:p>
            <a:pPr indent="-342900" lvl="0" marL="342900" marR="0" rtl="0" algn="l">
              <a:lnSpc>
                <a:spcPct val="107000"/>
              </a:lnSpc>
              <a:spcBef>
                <a:spcPts val="800"/>
              </a:spcBef>
              <a:spcAft>
                <a:spcPts val="0"/>
              </a:spcAft>
              <a:buClr>
                <a:schemeClr val="dk1"/>
              </a:buClr>
              <a:buSzPts val="1000"/>
              <a:buFont typeface="Noto Sans Symbols"/>
              <a:buChar char="∙"/>
            </a:pPr>
            <a:r>
              <a:rPr b="0" i="0" lang="en-US" sz="1800" u="none" cap="none" strike="noStrike">
                <a:solidFill>
                  <a:schemeClr val="dk1"/>
                </a:solidFill>
                <a:latin typeface="Arial"/>
                <a:ea typeface="Arial"/>
                <a:cs typeface="Arial"/>
                <a:sym typeface="Arial"/>
              </a:rPr>
              <a:t>Αποτελέσματα αξιολόγησης</a:t>
            </a:r>
            <a:endParaRPr b="0" i="0" sz="1800" u="none" cap="none" strike="noStrike">
              <a:solidFill>
                <a:schemeClr val="dk1"/>
              </a:solidFill>
              <a:latin typeface="Arial"/>
              <a:ea typeface="Arial"/>
              <a:cs typeface="Arial"/>
              <a:sym typeface="Arial"/>
            </a:endParaRPr>
          </a:p>
          <a:p>
            <a:pPr indent="-342900" lvl="0" marL="342900" marR="0" rtl="0" algn="l">
              <a:lnSpc>
                <a:spcPct val="107000"/>
              </a:lnSpc>
              <a:spcBef>
                <a:spcPts val="800"/>
              </a:spcBef>
              <a:spcAft>
                <a:spcPts val="0"/>
              </a:spcAft>
              <a:buClr>
                <a:schemeClr val="dk1"/>
              </a:buClr>
              <a:buSzPts val="1000"/>
              <a:buFont typeface="Noto Sans Symbols"/>
              <a:buChar char="∙"/>
            </a:pPr>
            <a:r>
              <a:rPr b="0" i="0" lang="en-US" sz="1800" u="none" cap="none" strike="noStrike">
                <a:solidFill>
                  <a:schemeClr val="dk1"/>
                </a:solidFill>
                <a:latin typeface="Arial"/>
                <a:ea typeface="Arial"/>
                <a:cs typeface="Arial"/>
                <a:sym typeface="Arial"/>
              </a:rPr>
              <a:t>Παρακολούθηση της συμμετοχής</a:t>
            </a:r>
            <a:endParaRPr b="0" i="0" sz="1400" u="none" cap="none" strike="noStrike">
              <a:solidFill>
                <a:schemeClr val="dk1"/>
              </a:solidFill>
              <a:latin typeface="Arial"/>
              <a:ea typeface="Arial"/>
              <a:cs typeface="Arial"/>
              <a:sym typeface="Arial"/>
            </a:endParaRPr>
          </a:p>
          <a:p>
            <a:pPr indent="0" lvl="0" marL="0" marR="0" rtl="0" algn="l">
              <a:lnSpc>
                <a:spcPct val="100000"/>
              </a:lnSpc>
              <a:spcBef>
                <a:spcPts val="800"/>
              </a:spcBef>
              <a:spcAft>
                <a:spcPts val="0"/>
              </a:spcAft>
              <a:buClr>
                <a:srgbClr val="000000"/>
              </a:buClr>
              <a:buSzPts val="2200"/>
              <a:buFont typeface="Arial"/>
              <a:buNone/>
            </a:pPr>
            <a:r>
              <a:t/>
            </a:r>
            <a:endParaRPr b="0" i="1" sz="2200" u="none" cap="none" strike="noStrike">
              <a:solidFill>
                <a:schemeClr val="dk1"/>
              </a:solidFill>
              <a:latin typeface="Calibri"/>
              <a:ea typeface="Calibri"/>
              <a:cs typeface="Calibri"/>
              <a:sym typeface="Calibri"/>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8" name="Shape 218"/>
        <p:cNvGrpSpPr/>
        <p:nvPr/>
      </p:nvGrpSpPr>
      <p:grpSpPr>
        <a:xfrm>
          <a:off x="0" y="0"/>
          <a:ext cx="0" cy="0"/>
          <a:chOff x="0" y="0"/>
          <a:chExt cx="0" cy="0"/>
        </a:xfrm>
      </p:grpSpPr>
      <p:sp>
        <p:nvSpPr>
          <p:cNvPr id="219" name="Google Shape;219;p16"/>
          <p:cNvSpPr txBox="1"/>
          <p:nvPr>
            <p:ph type="title"/>
          </p:nvPr>
        </p:nvSpPr>
        <p:spPr>
          <a:xfrm>
            <a:off x="97970" y="5442"/>
            <a:ext cx="11944500" cy="715800"/>
          </a:xfrm>
          <a:prstGeom prst="rect">
            <a:avLst/>
          </a:prstGeom>
          <a:noFill/>
          <a:ln>
            <a:noFill/>
          </a:ln>
        </p:spPr>
        <p:txBody>
          <a:bodyPr anchorCtr="0" anchor="ctr" bIns="54000" lIns="91425" spcFirstLastPara="1" rIns="54000" wrap="square" tIns="54000">
            <a:noAutofit/>
          </a:bodyPr>
          <a:lstStyle/>
          <a:p>
            <a:pPr indent="-228600" lvl="0" marL="457200" rtl="0" algn="l">
              <a:lnSpc>
                <a:spcPct val="90000"/>
              </a:lnSpc>
              <a:spcBef>
                <a:spcPts val="1000"/>
              </a:spcBef>
              <a:spcAft>
                <a:spcPts val="0"/>
              </a:spcAft>
              <a:buClr>
                <a:srgbClr val="000000"/>
              </a:buClr>
              <a:buSzPts val="1800"/>
              <a:buFont typeface="Arial"/>
              <a:buNone/>
            </a:pPr>
            <a:r>
              <a:rPr b="1" lang="en-US" sz="2800">
                <a:solidFill>
                  <a:srgbClr val="FFFFFF"/>
                </a:solidFill>
              </a:rPr>
              <a:t>Δημιουργία ενός σχεδίου έρευνας δράσης</a:t>
            </a:r>
            <a:endParaRPr b="1" sz="2800">
              <a:solidFill>
                <a:srgbClr val="FFFFFF"/>
              </a:solidFill>
            </a:endParaRPr>
          </a:p>
        </p:txBody>
      </p:sp>
      <p:sp>
        <p:nvSpPr>
          <p:cNvPr id="220" name="Google Shape;220;p16"/>
          <p:cNvSpPr txBox="1"/>
          <p:nvPr>
            <p:ph idx="1" type="body"/>
          </p:nvPr>
        </p:nvSpPr>
        <p:spPr>
          <a:xfrm>
            <a:off x="97970" y="745841"/>
            <a:ext cx="11944500" cy="550800"/>
          </a:xfrm>
          <a:prstGeom prst="rect">
            <a:avLst/>
          </a:prstGeom>
          <a:noFill/>
          <a:ln>
            <a:noFill/>
          </a:ln>
        </p:spPr>
        <p:txBody>
          <a:bodyPr anchorCtr="0" anchor="ctr" bIns="45700" lIns="91425" spcFirstLastPara="1" rIns="91425" wrap="square" tIns="45700">
            <a:noAutofit/>
          </a:bodyPr>
          <a:lstStyle/>
          <a:p>
            <a:pPr indent="0" lvl="0" marL="76200" rtl="0" algn="just">
              <a:lnSpc>
                <a:spcPct val="90000"/>
              </a:lnSpc>
              <a:spcBef>
                <a:spcPts val="1000"/>
              </a:spcBef>
              <a:spcAft>
                <a:spcPts val="0"/>
              </a:spcAft>
              <a:buSzPts val="2400"/>
              <a:buNone/>
            </a:pPr>
            <a:r>
              <a:rPr lang="en-US"/>
              <a:t>Από τις ιδέες στη δράση: οικοδόμηση του σχεδίου έρευνας δράσης σας</a:t>
            </a:r>
            <a:endParaRPr/>
          </a:p>
        </p:txBody>
      </p:sp>
      <p:graphicFrame>
        <p:nvGraphicFramePr>
          <p:cNvPr id="221" name="Google Shape;221;p16"/>
          <p:cNvGraphicFramePr/>
          <p:nvPr/>
        </p:nvGraphicFramePr>
        <p:xfrm>
          <a:off x="271958" y="2553903"/>
          <a:ext cx="3000000" cy="3000000"/>
        </p:xfrm>
        <a:graphic>
          <a:graphicData uri="http://schemas.openxmlformats.org/drawingml/2006/table">
            <a:tbl>
              <a:tblPr bandRow="1" firstRow="1">
                <a:noFill/>
                <a:tableStyleId>{A7031F13-411E-410D-9E05-C9A2EB404C04}</a:tableStyleId>
              </a:tblPr>
              <a:tblGrid>
                <a:gridCol w="2709325"/>
                <a:gridCol w="2709325"/>
                <a:gridCol w="2709325"/>
              </a:tblGrid>
              <a:tr h="370850">
                <a:tc>
                  <a:txBody>
                    <a:bodyPr/>
                    <a:lstStyle/>
                    <a:p>
                      <a:pPr indent="0" lvl="0" marL="0" marR="0" rtl="0" algn="l">
                        <a:lnSpc>
                          <a:spcPct val="100000"/>
                        </a:lnSpc>
                        <a:spcBef>
                          <a:spcPts val="0"/>
                        </a:spcBef>
                        <a:spcAft>
                          <a:spcPts val="0"/>
                        </a:spcAft>
                        <a:buClr>
                          <a:srgbClr val="000000"/>
                        </a:buClr>
                        <a:buSzPts val="2000"/>
                        <a:buFont typeface="Arial"/>
                        <a:buNone/>
                      </a:pPr>
                      <a:r>
                        <a:rPr b="1" lang="en-US" sz="2000" u="none" cap="none" strike="noStrike"/>
                        <a:t>Συνεργάτης</a:t>
                      </a:r>
                      <a:endParaRPr sz="1400" u="none" cap="none" strike="noStrike"/>
                    </a:p>
                  </a:txBody>
                  <a:tcPr marT="45725" marB="45725" marR="91450" marL="9145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2000"/>
                        <a:buFont typeface="Arial"/>
                        <a:buNone/>
                      </a:pPr>
                      <a:r>
                        <a:rPr b="1" lang="en-US" sz="2000" u="none" cap="none" strike="noStrike"/>
                        <a:t>Ρόλος</a:t>
                      </a:r>
                      <a:endParaRPr b="1" sz="2000" u="none" cap="none" strike="noStrike"/>
                    </a:p>
                  </a:txBody>
                  <a:tcPr marT="45725" marB="45725" marR="91450" marL="9145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2000"/>
                        <a:buFont typeface="Arial"/>
                        <a:buNone/>
                      </a:pPr>
                      <a:r>
                        <a:rPr b="1" lang="en-US" sz="2000" u="none" cap="none" strike="noStrike"/>
                        <a:t>Δράση </a:t>
                      </a:r>
                      <a:endParaRPr sz="1400" u="none" cap="none" strike="noStrike"/>
                    </a:p>
                  </a:txBody>
                  <a:tcPr marT="45725" marB="45725" marR="91450" marL="9145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r h="370850">
                <a:tc>
                  <a:txBody>
                    <a:bodyPr/>
                    <a:lstStyle/>
                    <a:p>
                      <a:pPr indent="0" lvl="0" marL="0" marR="0" rtl="0" algn="l">
                        <a:lnSpc>
                          <a:spcPct val="100000"/>
                        </a:lnSpc>
                        <a:spcBef>
                          <a:spcPts val="0"/>
                        </a:spcBef>
                        <a:spcAft>
                          <a:spcPts val="0"/>
                        </a:spcAft>
                        <a:buClr>
                          <a:srgbClr val="000000"/>
                        </a:buClr>
                        <a:buSzPts val="1600"/>
                        <a:buFont typeface="Arial"/>
                        <a:buNone/>
                      </a:pPr>
                      <a:r>
                        <a:rPr lang="en-US" sz="1600" u="none" cap="none" strike="noStrike"/>
                        <a:t>Φοιτητές</a:t>
                      </a:r>
                      <a:endParaRPr sz="1400" u="none" cap="none" strike="noStrike"/>
                    </a:p>
                  </a:txBody>
                  <a:tcPr marT="45725" marB="45725" marR="91450" marL="9145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600"/>
                        <a:buFont typeface="Arial"/>
                        <a:buNone/>
                      </a:pPr>
                      <a:r>
                        <a:rPr lang="en-US" sz="1600" u="none" cap="none" strike="noStrike"/>
                        <a:t>Παροχή ανατροφοδότησης σχετικά με τη δυναμική της εργασίας σε ζεύγη</a:t>
                      </a:r>
                      <a:endParaRPr sz="1400" u="none" cap="none" strike="noStrike"/>
                    </a:p>
                  </a:txBody>
                  <a:tcPr marT="45725" marB="45725" marR="91450" marL="9145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600"/>
                        <a:buFont typeface="Arial"/>
                        <a:buNone/>
                      </a:pPr>
                      <a:r>
                        <a:rPr lang="en-US" sz="1600" u="none" cap="none" strike="noStrike"/>
                        <a:t>Κατά τη διάρκεια της εβδομάδας 3, οργανώστε μια ομάδα εστίασης </a:t>
                      </a:r>
                      <a:endParaRPr sz="1400" u="none" cap="none" strike="noStrike"/>
                    </a:p>
                  </a:txBody>
                  <a:tcPr marT="45725" marB="45725" marR="91450" marL="9145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r h="370850">
                <a:tc>
                  <a:txBody>
                    <a:bodyPr/>
                    <a:lstStyle/>
                    <a:p>
                      <a:pPr indent="0" lvl="0" marL="0" marR="0" rtl="0" algn="l">
                        <a:lnSpc>
                          <a:spcPct val="100000"/>
                        </a:lnSpc>
                        <a:spcBef>
                          <a:spcPts val="0"/>
                        </a:spcBef>
                        <a:spcAft>
                          <a:spcPts val="0"/>
                        </a:spcAft>
                        <a:buClr>
                          <a:srgbClr val="000000"/>
                        </a:buClr>
                        <a:buSzPts val="1600"/>
                        <a:buFont typeface="Arial"/>
                        <a:buNone/>
                      </a:pPr>
                      <a:r>
                        <a:rPr lang="en-US" sz="1600" u="none" cap="none" strike="noStrike"/>
                        <a:t>Καθηγητής μαθηματικών </a:t>
                      </a:r>
                      <a:endParaRPr sz="1400" u="none" cap="none" strike="noStrike"/>
                    </a:p>
                  </a:txBody>
                  <a:tcPr marT="45725" marB="45725" marR="91450" marL="9145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600"/>
                        <a:buFont typeface="Arial"/>
                        <a:buNone/>
                      </a:pPr>
                      <a:r>
                        <a:rPr lang="en-US" sz="1600" u="none" cap="none" strike="noStrike"/>
                        <a:t>Σύγκριση στρατηγικών εργασίας ζεύγους </a:t>
                      </a:r>
                      <a:endParaRPr sz="1400" u="none" cap="none" strike="noStrike"/>
                    </a:p>
                  </a:txBody>
                  <a:tcPr marT="45725" marB="45725" marR="91450" marL="9145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600"/>
                        <a:buFont typeface="Arial"/>
                        <a:buNone/>
                      </a:pPr>
                      <a:r>
                        <a:rPr lang="en-US" sz="1600" u="none" cap="none" strike="noStrike"/>
                        <a:t>Μοιραστείτε τις ρουμπρίκες </a:t>
                      </a:r>
                      <a:endParaRPr sz="1400" u="none" cap="none" strike="noStrike"/>
                    </a:p>
                  </a:txBody>
                  <a:tcPr marT="45725" marB="45725" marR="91450" marL="9145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r h="267775">
                <a:tc>
                  <a:txBody>
                    <a:bodyPr/>
                    <a:lstStyle/>
                    <a:p>
                      <a:pPr indent="0" lvl="0" marL="0" marR="0" rtl="0" algn="l">
                        <a:lnSpc>
                          <a:spcPct val="100000"/>
                        </a:lnSpc>
                        <a:spcBef>
                          <a:spcPts val="0"/>
                        </a:spcBef>
                        <a:spcAft>
                          <a:spcPts val="0"/>
                        </a:spcAft>
                        <a:buClr>
                          <a:srgbClr val="000000"/>
                        </a:buClr>
                        <a:buSzPts val="1600"/>
                        <a:buFont typeface="Arial"/>
                        <a:buNone/>
                      </a:pPr>
                      <a:r>
                        <a:rPr lang="en-US" sz="1600" u="none" cap="none" strike="noStrike"/>
                        <a:t>Φοιτητές </a:t>
                      </a:r>
                      <a:endParaRPr sz="1400" u="none" cap="none" strike="noStrike"/>
                    </a:p>
                  </a:txBody>
                  <a:tcPr marT="45725" marB="45725" marR="91450" marL="9145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600"/>
                        <a:buFont typeface="Arial"/>
                        <a:buNone/>
                      </a:pPr>
                      <a:r>
                        <a:rPr lang="en-US" sz="1600" u="none" cap="none" strike="noStrike"/>
                        <a:t>Συν-σχεδιασμός της διαδικασίας ανωνυμίας</a:t>
                      </a:r>
                      <a:endParaRPr sz="1600" u="none" cap="none" strike="noStrike"/>
                    </a:p>
                  </a:txBody>
                  <a:tcPr marT="45725" marB="45725" marR="91450" marL="9145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600"/>
                        <a:buFont typeface="Arial"/>
                        <a:buNone/>
                      </a:pPr>
                      <a:r>
                        <a:rPr lang="en-US" sz="1600" u="none" cap="none" strike="noStrike"/>
                        <a:t>Ψηφοφορία σχετικά με τις επιλογές πλατφόρμας (π.χ. έντυπα GG, Padlet κ.λπ.)</a:t>
                      </a:r>
                      <a:endParaRPr sz="1400" u="none" cap="none" strike="noStrike"/>
                    </a:p>
                  </a:txBody>
                  <a:tcPr marT="45725" marB="45725" marR="91450" marL="9145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bl>
          </a:graphicData>
        </a:graphic>
      </p:graphicFrame>
      <p:sp>
        <p:nvSpPr>
          <p:cNvPr id="222" name="Google Shape;222;p16"/>
          <p:cNvSpPr txBox="1"/>
          <p:nvPr/>
        </p:nvSpPr>
        <p:spPr>
          <a:xfrm>
            <a:off x="271958" y="1294330"/>
            <a:ext cx="13626900" cy="1323600"/>
          </a:xfrm>
          <a:prstGeom prst="rect">
            <a:avLst/>
          </a:prstGeom>
          <a:noFill/>
          <a:ln>
            <a:noFill/>
          </a:ln>
        </p:spPr>
        <p:txBody>
          <a:bodyPr anchorCtr="0" anchor="t" bIns="45700" lIns="91425" spcFirstLastPara="1" rIns="91425" wrap="square" tIns="45700">
            <a:spAutoFit/>
          </a:bodyPr>
          <a:lstStyle/>
          <a:p>
            <a:pPr indent="0" lvl="0" marL="88900" marR="0" rtl="0" algn="l">
              <a:lnSpc>
                <a:spcPct val="100000"/>
              </a:lnSpc>
              <a:spcBef>
                <a:spcPts val="0"/>
              </a:spcBef>
              <a:spcAft>
                <a:spcPts val="0"/>
              </a:spcAft>
              <a:buClr>
                <a:srgbClr val="000000"/>
              </a:buClr>
              <a:buSzPts val="2200"/>
              <a:buFont typeface="Arial"/>
              <a:buNone/>
            </a:pPr>
            <a:r>
              <a:rPr b="1" i="0" lang="en-US" sz="2200" u="none" cap="none" strike="noStrike">
                <a:solidFill>
                  <a:schemeClr val="dk1"/>
                </a:solidFill>
                <a:latin typeface="Calibri"/>
                <a:ea typeface="Calibri"/>
                <a:cs typeface="Calibri"/>
                <a:sym typeface="Calibri"/>
              </a:rPr>
              <a:t>5) Σχέδιο συνεργασίας</a:t>
            </a:r>
            <a:endParaRPr b="0" i="0" sz="1400" u="none" cap="none" strike="noStrike">
              <a:solidFill>
                <a:schemeClr val="dk1"/>
              </a:solidFill>
              <a:latin typeface="Arial"/>
              <a:ea typeface="Arial"/>
              <a:cs typeface="Arial"/>
              <a:sym typeface="Arial"/>
            </a:endParaRPr>
          </a:p>
          <a:p>
            <a:pPr indent="-285750" lvl="0" marL="285750" marR="0" rtl="0" algn="l">
              <a:lnSpc>
                <a:spcPct val="100000"/>
              </a:lnSpc>
              <a:spcBef>
                <a:spcPts val="0"/>
              </a:spcBef>
              <a:spcAft>
                <a:spcPts val="0"/>
              </a:spcAft>
              <a:buClr>
                <a:schemeClr val="dk1"/>
              </a:buClr>
              <a:buSzPts val="1800"/>
              <a:buFont typeface="Arial"/>
              <a:buChar char="•"/>
            </a:pPr>
            <a:r>
              <a:rPr b="0" i="0" lang="en-US" sz="1800" u="none" cap="none" strike="noStrike">
                <a:solidFill>
                  <a:schemeClr val="dk1"/>
                </a:solidFill>
                <a:latin typeface="Arial"/>
                <a:ea typeface="Arial"/>
                <a:cs typeface="Arial"/>
                <a:sym typeface="Arial"/>
              </a:rPr>
              <a:t>Συνάδελφοι: ποιος θα βοηθήσει στην υλοποίηση/ανάλυση;,</a:t>
            </a:r>
            <a:endParaRPr b="0" i="0" sz="1400" u="none" cap="none" strike="noStrike">
              <a:solidFill>
                <a:schemeClr val="dk1"/>
              </a:solidFill>
              <a:latin typeface="Arial"/>
              <a:ea typeface="Arial"/>
              <a:cs typeface="Arial"/>
              <a:sym typeface="Arial"/>
            </a:endParaRPr>
          </a:p>
          <a:p>
            <a:pPr indent="-285750" lvl="0" marL="285750" marR="0" rtl="0" algn="l">
              <a:lnSpc>
                <a:spcPct val="100000"/>
              </a:lnSpc>
              <a:spcBef>
                <a:spcPts val="0"/>
              </a:spcBef>
              <a:spcAft>
                <a:spcPts val="0"/>
              </a:spcAft>
              <a:buClr>
                <a:schemeClr val="dk1"/>
              </a:buClr>
              <a:buSzPts val="1800"/>
              <a:buFont typeface="Arial"/>
              <a:buChar char="•"/>
            </a:pPr>
            <a:r>
              <a:rPr b="0" i="0" lang="en-US" sz="1800" u="none" cap="none" strike="noStrike">
                <a:solidFill>
                  <a:schemeClr val="dk1"/>
                </a:solidFill>
                <a:latin typeface="Arial"/>
                <a:ea typeface="Arial"/>
                <a:cs typeface="Arial"/>
                <a:sym typeface="Arial"/>
              </a:rPr>
              <a:t>Φοιτητές: πώς οι μαθητές θα συνδιαχειρίζονται τη διαδικασία; </a:t>
            </a:r>
            <a:endParaRPr b="0" i="0" sz="14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200"/>
              <a:buFont typeface="Arial"/>
              <a:buNone/>
            </a:pPr>
            <a:r>
              <a:t/>
            </a:r>
            <a:endParaRPr b="0" i="1" sz="2200" u="none" cap="none" strike="noStrike">
              <a:solidFill>
                <a:schemeClr val="dk1"/>
              </a:solidFill>
              <a:latin typeface="Calibri"/>
              <a:ea typeface="Calibri"/>
              <a:cs typeface="Calibri"/>
              <a:sym typeface="Calibri"/>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6" name="Shape 226"/>
        <p:cNvGrpSpPr/>
        <p:nvPr/>
      </p:nvGrpSpPr>
      <p:grpSpPr>
        <a:xfrm>
          <a:off x="0" y="0"/>
          <a:ext cx="0" cy="0"/>
          <a:chOff x="0" y="0"/>
          <a:chExt cx="0" cy="0"/>
        </a:xfrm>
      </p:grpSpPr>
      <p:sp>
        <p:nvSpPr>
          <p:cNvPr id="227" name="Google Shape;227;p17"/>
          <p:cNvSpPr txBox="1"/>
          <p:nvPr>
            <p:ph type="title"/>
          </p:nvPr>
        </p:nvSpPr>
        <p:spPr>
          <a:xfrm>
            <a:off x="97970" y="81642"/>
            <a:ext cx="11944500" cy="715800"/>
          </a:xfrm>
          <a:prstGeom prst="rect">
            <a:avLst/>
          </a:prstGeom>
          <a:noFill/>
          <a:ln>
            <a:noFill/>
          </a:ln>
        </p:spPr>
        <p:txBody>
          <a:bodyPr anchorCtr="0" anchor="ctr" bIns="54000" lIns="91425" spcFirstLastPara="1" rIns="54000" wrap="square" tIns="54000">
            <a:noAutofit/>
          </a:bodyPr>
          <a:lstStyle/>
          <a:p>
            <a:pPr indent="0" lvl="0" marL="0" rtl="0" algn="l">
              <a:lnSpc>
                <a:spcPct val="90000"/>
              </a:lnSpc>
              <a:spcBef>
                <a:spcPts val="0"/>
              </a:spcBef>
              <a:spcAft>
                <a:spcPts val="0"/>
              </a:spcAft>
              <a:buClr>
                <a:schemeClr val="accent4"/>
              </a:buClr>
              <a:buSzPts val="1800"/>
              <a:buNone/>
            </a:pPr>
            <a:r>
              <a:rPr b="1" lang="en-US" sz="2800">
                <a:solidFill>
                  <a:srgbClr val="FFFFFF"/>
                </a:solidFill>
              </a:rPr>
              <a:t>Δραστηριότητα #3 Ανάπτυξη σχεδίου</a:t>
            </a:r>
            <a:endParaRPr b="1" sz="2800">
              <a:solidFill>
                <a:srgbClr val="FFFFFF"/>
              </a:solidFill>
            </a:endParaRPr>
          </a:p>
        </p:txBody>
      </p:sp>
      <p:sp>
        <p:nvSpPr>
          <p:cNvPr id="228" name="Google Shape;228;p17"/>
          <p:cNvSpPr txBox="1"/>
          <p:nvPr/>
        </p:nvSpPr>
        <p:spPr>
          <a:xfrm>
            <a:off x="352800" y="1150760"/>
            <a:ext cx="11486400" cy="5271900"/>
          </a:xfrm>
          <a:prstGeom prst="rect">
            <a:avLst/>
          </a:prstGeom>
          <a:noFill/>
          <a:ln>
            <a:noFill/>
          </a:ln>
        </p:spPr>
        <p:txBody>
          <a:bodyPr anchorCtr="0" anchor="t" bIns="91425" lIns="91425" spcFirstLastPara="1" rIns="91425" wrap="square" tIns="91425">
            <a:noAutofit/>
          </a:bodyPr>
          <a:lstStyle/>
          <a:p>
            <a:pPr indent="0" lvl="0" marL="88900" marR="0" rtl="0" algn="l">
              <a:lnSpc>
                <a:spcPct val="100000"/>
              </a:lnSpc>
              <a:spcBef>
                <a:spcPts val="0"/>
              </a:spcBef>
              <a:spcAft>
                <a:spcPts val="0"/>
              </a:spcAft>
              <a:buClr>
                <a:srgbClr val="000000"/>
              </a:buClr>
              <a:buSzPts val="2400"/>
              <a:buFont typeface="Arial"/>
              <a:buNone/>
            </a:pPr>
            <a:r>
              <a:rPr b="1" i="0" lang="en-US" sz="2400" u="none" cap="none" strike="noStrike">
                <a:solidFill>
                  <a:srgbClr val="1D1D1B"/>
                </a:solidFill>
                <a:latin typeface="Arial"/>
                <a:ea typeface="Arial"/>
                <a:cs typeface="Arial"/>
                <a:sym typeface="Arial"/>
              </a:rPr>
              <a:t>Συντάξτε το δικό σας σχέδιο έρευνας δράσης! </a:t>
            </a:r>
            <a:endParaRPr b="0" i="0" sz="1400" u="none" cap="none" strike="noStrike">
              <a:solidFill>
                <a:srgbClr val="000000"/>
              </a:solidFill>
              <a:latin typeface="Arial"/>
              <a:ea typeface="Arial"/>
              <a:cs typeface="Arial"/>
              <a:sym typeface="Arial"/>
            </a:endParaRPr>
          </a:p>
          <a:p>
            <a:pPr indent="0" lvl="0" marL="88900" marR="0" rtl="0" algn="l">
              <a:lnSpc>
                <a:spcPct val="100000"/>
              </a:lnSpc>
              <a:spcBef>
                <a:spcPts val="0"/>
              </a:spcBef>
              <a:spcAft>
                <a:spcPts val="0"/>
              </a:spcAft>
              <a:buClr>
                <a:srgbClr val="000000"/>
              </a:buClr>
              <a:buSzPts val="2200"/>
              <a:buFont typeface="Arial"/>
              <a:buNone/>
            </a:pPr>
            <a:r>
              <a:rPr b="0" i="1" lang="en-US" sz="2200" u="none" cap="none" strike="noStrike">
                <a:solidFill>
                  <a:schemeClr val="dk1"/>
                </a:solidFill>
                <a:latin typeface="Arial"/>
                <a:ea typeface="Arial"/>
                <a:cs typeface="Arial"/>
                <a:sym typeface="Arial"/>
              </a:rPr>
              <a:t>Συμπληρώστε το πρότυπο έγγραφο Σχέδιο έρευνας δράσης</a:t>
            </a:r>
            <a:endParaRPr b="0" i="0" sz="1400" u="none" cap="none" strike="noStrike">
              <a:solidFill>
                <a:srgbClr val="000000"/>
              </a:solidFill>
              <a:latin typeface="Arial"/>
              <a:ea typeface="Arial"/>
              <a:cs typeface="Arial"/>
              <a:sym typeface="Arial"/>
            </a:endParaRPr>
          </a:p>
          <a:p>
            <a:pPr indent="0" lvl="0" marL="88900" marR="0" rtl="0" algn="l">
              <a:lnSpc>
                <a:spcPct val="100000"/>
              </a:lnSpc>
              <a:spcBef>
                <a:spcPts val="0"/>
              </a:spcBef>
              <a:spcAft>
                <a:spcPts val="0"/>
              </a:spcAft>
              <a:buClr>
                <a:srgbClr val="000000"/>
              </a:buClr>
              <a:buSzPts val="2200"/>
              <a:buFont typeface="Arial"/>
              <a:buNone/>
            </a:pPr>
            <a:r>
              <a:t/>
            </a:r>
            <a:endParaRPr b="0" i="1" sz="2200" u="none" cap="none" strike="noStrike">
              <a:solidFill>
                <a:schemeClr val="dk1"/>
              </a:solidFill>
              <a:latin typeface="Arial"/>
              <a:ea typeface="Arial"/>
              <a:cs typeface="Arial"/>
              <a:sym typeface="Arial"/>
            </a:endParaRPr>
          </a:p>
          <a:p>
            <a:pPr indent="0" lvl="0" marL="88900" marR="0" rtl="0" algn="l">
              <a:lnSpc>
                <a:spcPct val="100000"/>
              </a:lnSpc>
              <a:spcBef>
                <a:spcPts val="0"/>
              </a:spcBef>
              <a:spcAft>
                <a:spcPts val="0"/>
              </a:spcAft>
              <a:buClr>
                <a:srgbClr val="000000"/>
              </a:buClr>
              <a:buSzPts val="2200"/>
              <a:buFont typeface="Arial"/>
              <a:buNone/>
            </a:pPr>
            <a:r>
              <a:t/>
            </a:r>
            <a:endParaRPr b="0" i="1" sz="2200" u="none" cap="none" strike="noStrike">
              <a:solidFill>
                <a:schemeClr val="dk1"/>
              </a:solidFill>
              <a:latin typeface="Arial"/>
              <a:ea typeface="Arial"/>
              <a:cs typeface="Arial"/>
              <a:sym typeface="Arial"/>
            </a:endParaRPr>
          </a:p>
          <a:p>
            <a:pPr indent="0" lvl="0" marL="88900" marR="0" rtl="0" algn="l">
              <a:lnSpc>
                <a:spcPct val="100000"/>
              </a:lnSpc>
              <a:spcBef>
                <a:spcPts val="0"/>
              </a:spcBef>
              <a:spcAft>
                <a:spcPts val="0"/>
              </a:spcAft>
              <a:buClr>
                <a:srgbClr val="000000"/>
              </a:buClr>
              <a:buSzPts val="2200"/>
              <a:buFont typeface="Arial"/>
              <a:buNone/>
            </a:pPr>
            <a:r>
              <a:rPr b="0" i="1" lang="en-US" sz="2200" u="none" cap="none" strike="noStrike">
                <a:solidFill>
                  <a:schemeClr val="dk1"/>
                </a:solidFill>
                <a:latin typeface="Arial"/>
                <a:ea typeface="Arial"/>
                <a:cs typeface="Arial"/>
                <a:sym typeface="Arial"/>
              </a:rPr>
              <a:t> </a:t>
            </a:r>
            <a:endParaRPr b="0" i="0" sz="1400" u="none" cap="none" strike="noStrike">
              <a:solidFill>
                <a:srgbClr val="000000"/>
              </a:solidFill>
              <a:latin typeface="Arial"/>
              <a:ea typeface="Arial"/>
              <a:cs typeface="Arial"/>
              <a:sym typeface="Arial"/>
            </a:endParaRPr>
          </a:p>
        </p:txBody>
      </p:sp>
      <p:pic>
        <p:nvPicPr>
          <p:cNvPr id="229" name="Google Shape;229;p17"/>
          <p:cNvPicPr preferRelativeResize="0"/>
          <p:nvPr/>
        </p:nvPicPr>
        <p:blipFill rotWithShape="1">
          <a:blip r:embed="rId3">
            <a:alphaModFix/>
          </a:blip>
          <a:srcRect b="0" l="0" r="0" t="0"/>
          <a:stretch/>
        </p:blipFill>
        <p:spPr>
          <a:xfrm>
            <a:off x="760322" y="2241646"/>
            <a:ext cx="3551228" cy="3642676"/>
          </a:xfrm>
          <a:prstGeom prst="rect">
            <a:avLst/>
          </a:prstGeom>
          <a:noFill/>
          <a:ln>
            <a:noFill/>
          </a:ln>
        </p:spPr>
      </p:pic>
      <p:pic>
        <p:nvPicPr>
          <p:cNvPr id="230" name="Google Shape;230;p17"/>
          <p:cNvPicPr preferRelativeResize="0"/>
          <p:nvPr/>
        </p:nvPicPr>
        <p:blipFill rotWithShape="1">
          <a:blip r:embed="rId4">
            <a:alphaModFix/>
          </a:blip>
          <a:srcRect b="0" l="0" r="0" t="0"/>
          <a:stretch/>
        </p:blipFill>
        <p:spPr>
          <a:xfrm>
            <a:off x="6269411" y="2625708"/>
            <a:ext cx="3977985" cy="3490262"/>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4" name="Shape 234"/>
        <p:cNvGrpSpPr/>
        <p:nvPr/>
      </p:nvGrpSpPr>
      <p:grpSpPr>
        <a:xfrm>
          <a:off x="0" y="0"/>
          <a:ext cx="0" cy="0"/>
          <a:chOff x="0" y="0"/>
          <a:chExt cx="0" cy="0"/>
        </a:xfrm>
      </p:grpSpPr>
      <p:sp>
        <p:nvSpPr>
          <p:cNvPr id="235" name="Google Shape;235;p18"/>
          <p:cNvSpPr txBox="1"/>
          <p:nvPr>
            <p:ph type="title"/>
          </p:nvPr>
        </p:nvSpPr>
        <p:spPr>
          <a:xfrm>
            <a:off x="97970" y="81642"/>
            <a:ext cx="11944500" cy="715800"/>
          </a:xfrm>
          <a:prstGeom prst="rect">
            <a:avLst/>
          </a:prstGeom>
          <a:noFill/>
          <a:ln>
            <a:noFill/>
          </a:ln>
        </p:spPr>
        <p:txBody>
          <a:bodyPr anchorCtr="0" anchor="ctr" bIns="54000" lIns="91425" spcFirstLastPara="1" rIns="54000" wrap="square" tIns="54000">
            <a:noAutofit/>
          </a:bodyPr>
          <a:lstStyle/>
          <a:p>
            <a:pPr indent="0" lvl="0" marL="0" rtl="0" algn="l">
              <a:lnSpc>
                <a:spcPct val="90000"/>
              </a:lnSpc>
              <a:spcBef>
                <a:spcPts val="0"/>
              </a:spcBef>
              <a:spcAft>
                <a:spcPts val="0"/>
              </a:spcAft>
              <a:buClr>
                <a:schemeClr val="accent4"/>
              </a:buClr>
              <a:buSzPts val="1800"/>
              <a:buNone/>
            </a:pPr>
            <a:r>
              <a:rPr b="1" lang="en-US" sz="2800">
                <a:solidFill>
                  <a:srgbClr val="FFFFFF"/>
                </a:solidFill>
              </a:rPr>
              <a:t>Ανακεφαλαίωση &amp; επόμενα βήματα</a:t>
            </a:r>
            <a:endParaRPr b="1" sz="2800">
              <a:solidFill>
                <a:srgbClr val="FFFFFF"/>
              </a:solidFill>
            </a:endParaRPr>
          </a:p>
        </p:txBody>
      </p:sp>
      <p:sp>
        <p:nvSpPr>
          <p:cNvPr id="236" name="Google Shape;236;p18"/>
          <p:cNvSpPr txBox="1"/>
          <p:nvPr/>
        </p:nvSpPr>
        <p:spPr>
          <a:xfrm>
            <a:off x="352800" y="1150760"/>
            <a:ext cx="11486400" cy="5271900"/>
          </a:xfrm>
          <a:prstGeom prst="rect">
            <a:avLst/>
          </a:prstGeom>
          <a:noFill/>
          <a:ln>
            <a:noFill/>
          </a:ln>
        </p:spPr>
        <p:txBody>
          <a:bodyPr anchorCtr="0" anchor="t" bIns="91425" lIns="91425" spcFirstLastPara="1" rIns="91425" wrap="square" tIns="91425">
            <a:noAutofit/>
          </a:bodyPr>
          <a:lstStyle/>
          <a:p>
            <a:pPr indent="0" lvl="0" marL="88900" marR="0" rtl="0" algn="l">
              <a:lnSpc>
                <a:spcPct val="100000"/>
              </a:lnSpc>
              <a:spcBef>
                <a:spcPts val="0"/>
              </a:spcBef>
              <a:spcAft>
                <a:spcPts val="0"/>
              </a:spcAft>
              <a:buClr>
                <a:srgbClr val="000000"/>
              </a:buClr>
              <a:buSzPts val="2400"/>
              <a:buFont typeface="Arial"/>
              <a:buNone/>
            </a:pPr>
            <a:r>
              <a:rPr b="1" i="0" lang="en-US" sz="2400" u="none" cap="none" strike="noStrike">
                <a:solidFill>
                  <a:schemeClr val="dk1"/>
                </a:solidFill>
                <a:latin typeface="Arial"/>
                <a:ea typeface="Arial"/>
                <a:cs typeface="Arial"/>
                <a:sym typeface="Arial"/>
              </a:rPr>
              <a:t>Βασικά συμπεράσματα:</a:t>
            </a:r>
            <a:endParaRPr b="0" i="0" sz="1400" u="none" cap="none" strike="noStrike">
              <a:solidFill>
                <a:srgbClr val="000000"/>
              </a:solidFill>
              <a:latin typeface="Arial"/>
              <a:ea typeface="Arial"/>
              <a:cs typeface="Arial"/>
              <a:sym typeface="Arial"/>
            </a:endParaRPr>
          </a:p>
          <a:p>
            <a:pPr indent="-342900" lvl="0" marL="457200" marR="0" rtl="0" algn="l">
              <a:lnSpc>
                <a:spcPct val="107000"/>
              </a:lnSpc>
              <a:spcBef>
                <a:spcPts val="0"/>
              </a:spcBef>
              <a:spcAft>
                <a:spcPts val="0"/>
              </a:spcAft>
              <a:buClr>
                <a:schemeClr val="dk1"/>
              </a:buClr>
              <a:buSzPts val="1800"/>
              <a:buFont typeface="Arial"/>
              <a:buChar char="●"/>
            </a:pPr>
            <a:r>
              <a:rPr b="0" i="0" lang="en-US" sz="1800" u="none" cap="none" strike="noStrike">
                <a:solidFill>
                  <a:schemeClr val="dk1"/>
                </a:solidFill>
                <a:latin typeface="Arial"/>
                <a:ea typeface="Arial"/>
                <a:cs typeface="Arial"/>
                <a:sym typeface="Arial"/>
              </a:rPr>
              <a:t>Οι αποτελεσματικές παρεμβάσεις είναι στοχευμένες, μετρήσιμες και συνεργατικές</a:t>
            </a:r>
            <a:endParaRPr b="0" i="0" sz="1800" u="none" cap="none" strike="noStrike">
              <a:solidFill>
                <a:schemeClr val="dk1"/>
              </a:solidFill>
              <a:latin typeface="Arial"/>
              <a:ea typeface="Arial"/>
              <a:cs typeface="Arial"/>
              <a:sym typeface="Arial"/>
            </a:endParaRPr>
          </a:p>
          <a:p>
            <a:pPr indent="-342900" lvl="0" marL="457200" marR="0" rtl="0" algn="l">
              <a:lnSpc>
                <a:spcPct val="107000"/>
              </a:lnSpc>
              <a:spcBef>
                <a:spcPts val="0"/>
              </a:spcBef>
              <a:spcAft>
                <a:spcPts val="0"/>
              </a:spcAft>
              <a:buClr>
                <a:schemeClr val="dk1"/>
              </a:buClr>
              <a:buSzPts val="1800"/>
              <a:buFont typeface="Arial"/>
              <a:buChar char="●"/>
            </a:pPr>
            <a:r>
              <a:rPr b="0" i="0" lang="en-US" sz="1800" u="none" cap="none" strike="noStrike">
                <a:solidFill>
                  <a:schemeClr val="dk1"/>
                </a:solidFill>
                <a:latin typeface="Arial"/>
                <a:ea typeface="Arial"/>
                <a:cs typeface="Arial"/>
                <a:sym typeface="Arial"/>
              </a:rPr>
              <a:t>Η συλλογή δεδομένων πρέπει να είναι σκόπιμη και διαχειρίσιμη</a:t>
            </a:r>
            <a:endParaRPr b="0" i="0" sz="1800" u="none" cap="none" strike="noStrike">
              <a:solidFill>
                <a:schemeClr val="dk1"/>
              </a:solidFill>
              <a:latin typeface="Arial"/>
              <a:ea typeface="Arial"/>
              <a:cs typeface="Arial"/>
              <a:sym typeface="Arial"/>
            </a:endParaRPr>
          </a:p>
          <a:p>
            <a:pPr indent="-342900" lvl="0" marL="457200" marR="0" rtl="0" algn="l">
              <a:lnSpc>
                <a:spcPct val="107000"/>
              </a:lnSpc>
              <a:spcBef>
                <a:spcPts val="0"/>
              </a:spcBef>
              <a:spcAft>
                <a:spcPts val="0"/>
              </a:spcAft>
              <a:buClr>
                <a:schemeClr val="dk1"/>
              </a:buClr>
              <a:buSzPts val="1800"/>
              <a:buFont typeface="Arial"/>
              <a:buChar char="●"/>
            </a:pPr>
            <a:r>
              <a:rPr b="0" i="0" lang="en-US" sz="1800" u="none" cap="none" strike="noStrike">
                <a:solidFill>
                  <a:schemeClr val="dk1"/>
                </a:solidFill>
                <a:latin typeface="Arial"/>
                <a:ea typeface="Arial"/>
                <a:cs typeface="Arial"/>
                <a:sym typeface="Arial"/>
              </a:rPr>
              <a:t>Η συνεργασία ενισχύει την εγκυρότητα και τον αντίκτυπο της έρευνας</a:t>
            </a:r>
            <a:endParaRPr b="0" i="0" sz="1800" u="none" cap="none" strike="noStrike">
              <a:solidFill>
                <a:schemeClr val="dk1"/>
              </a:solidFill>
              <a:latin typeface="Arial"/>
              <a:ea typeface="Arial"/>
              <a:cs typeface="Arial"/>
              <a:sym typeface="Arial"/>
            </a:endParaRPr>
          </a:p>
          <a:p>
            <a:pPr indent="0" lvl="0" marL="88900" marR="0" rtl="0" algn="l">
              <a:lnSpc>
                <a:spcPct val="100000"/>
              </a:lnSpc>
              <a:spcBef>
                <a:spcPts val="800"/>
              </a:spcBef>
              <a:spcAft>
                <a:spcPts val="0"/>
              </a:spcAft>
              <a:buClr>
                <a:srgbClr val="000000"/>
              </a:buClr>
              <a:buSzPts val="2400"/>
              <a:buFont typeface="Arial"/>
              <a:buNone/>
            </a:pPr>
            <a:r>
              <a:t/>
            </a:r>
            <a:endParaRPr b="1" i="0" sz="2400" u="none" cap="none" strike="noStrike">
              <a:solidFill>
                <a:schemeClr val="dk1"/>
              </a:solidFill>
              <a:latin typeface="Arial"/>
              <a:ea typeface="Arial"/>
              <a:cs typeface="Arial"/>
              <a:sym typeface="Arial"/>
            </a:endParaRPr>
          </a:p>
          <a:p>
            <a:pPr indent="0" lvl="0" marL="88900" marR="0" rtl="0" algn="l">
              <a:lnSpc>
                <a:spcPct val="100000"/>
              </a:lnSpc>
              <a:spcBef>
                <a:spcPts val="0"/>
              </a:spcBef>
              <a:spcAft>
                <a:spcPts val="0"/>
              </a:spcAft>
              <a:buClr>
                <a:srgbClr val="000000"/>
              </a:buClr>
              <a:buSzPts val="2400"/>
              <a:buFont typeface="Arial"/>
              <a:buNone/>
            </a:pPr>
            <a:r>
              <a:rPr b="1" i="0" lang="en-US" sz="2400" u="none" cap="none" strike="noStrike">
                <a:solidFill>
                  <a:schemeClr val="dk1"/>
                </a:solidFill>
                <a:latin typeface="Arial"/>
                <a:ea typeface="Arial"/>
                <a:cs typeface="Arial"/>
                <a:sym typeface="Arial"/>
              </a:rPr>
              <a:t>Επόμενα βήματα:</a:t>
            </a:r>
            <a:endParaRPr b="0" i="0" sz="1400" u="none" cap="none" strike="noStrike">
              <a:solidFill>
                <a:srgbClr val="000000"/>
              </a:solidFill>
              <a:latin typeface="Arial"/>
              <a:ea typeface="Arial"/>
              <a:cs typeface="Arial"/>
              <a:sym typeface="Arial"/>
            </a:endParaRPr>
          </a:p>
          <a:p>
            <a:pPr indent="-342900" lvl="0" marL="457200" marR="0" rtl="0" algn="l">
              <a:lnSpc>
                <a:spcPct val="100000"/>
              </a:lnSpc>
              <a:spcBef>
                <a:spcPts val="0"/>
              </a:spcBef>
              <a:spcAft>
                <a:spcPts val="0"/>
              </a:spcAft>
              <a:buClr>
                <a:schemeClr val="dk1"/>
              </a:buClr>
              <a:buSzPts val="1800"/>
              <a:buFont typeface="Arial"/>
              <a:buChar char="●"/>
            </a:pPr>
            <a:r>
              <a:rPr b="0" i="0" lang="en-US" sz="1800" u="none" cap="none" strike="noStrike">
                <a:solidFill>
                  <a:schemeClr val="dk1"/>
                </a:solidFill>
                <a:latin typeface="Arial"/>
                <a:ea typeface="Arial"/>
                <a:cs typeface="Arial"/>
                <a:sym typeface="Arial"/>
              </a:rPr>
              <a:t>Εφαρμόστε το σχέδιο έρευνας δράσης σας</a:t>
            </a:r>
            <a:endParaRPr b="1" i="0" sz="1800" u="none" cap="none" strike="noStrike">
              <a:solidFill>
                <a:schemeClr val="dk1"/>
              </a:solidFill>
              <a:latin typeface="Arial"/>
              <a:ea typeface="Arial"/>
              <a:cs typeface="Arial"/>
              <a:sym typeface="Arial"/>
            </a:endParaRPr>
          </a:p>
          <a:p>
            <a:pPr indent="-342900" lvl="0" marL="457200" marR="0" rtl="0" algn="l">
              <a:lnSpc>
                <a:spcPct val="100000"/>
              </a:lnSpc>
              <a:spcBef>
                <a:spcPts val="0"/>
              </a:spcBef>
              <a:spcAft>
                <a:spcPts val="0"/>
              </a:spcAft>
              <a:buClr>
                <a:schemeClr val="dk1"/>
              </a:buClr>
              <a:buSzPts val="1800"/>
              <a:buFont typeface="Arial"/>
              <a:buChar char="●"/>
            </a:pPr>
            <a:r>
              <a:rPr b="0" i="0" lang="en-US" sz="1800" u="none" cap="none" strike="noStrike">
                <a:solidFill>
                  <a:schemeClr val="dk1"/>
                </a:solidFill>
                <a:latin typeface="Arial"/>
                <a:ea typeface="Arial"/>
                <a:cs typeface="Arial"/>
                <a:sym typeface="Arial"/>
              </a:rPr>
              <a:t>Καταγράψτε τη διαδικασία και τα ευρήματά σας</a:t>
            </a:r>
            <a:endParaRPr b="0" i="0" sz="1800" u="none" cap="none" strike="noStrike">
              <a:solidFill>
                <a:schemeClr val="dk1"/>
              </a:solidFill>
              <a:latin typeface="Arial"/>
              <a:ea typeface="Arial"/>
              <a:cs typeface="Arial"/>
              <a:sym typeface="Arial"/>
            </a:endParaRPr>
          </a:p>
          <a:p>
            <a:pPr indent="-342900" lvl="0" marL="457200" marR="0" rtl="0" algn="l">
              <a:lnSpc>
                <a:spcPct val="100000"/>
              </a:lnSpc>
              <a:spcBef>
                <a:spcPts val="0"/>
              </a:spcBef>
              <a:spcAft>
                <a:spcPts val="0"/>
              </a:spcAft>
              <a:buClr>
                <a:schemeClr val="dk1"/>
              </a:buClr>
              <a:buSzPts val="1800"/>
              <a:buFont typeface="Arial"/>
              <a:buChar char="●"/>
            </a:pPr>
            <a:r>
              <a:rPr b="0" i="0" lang="en-US" sz="1800" u="none" cap="none" strike="noStrike">
                <a:solidFill>
                  <a:schemeClr val="dk1"/>
                </a:solidFill>
                <a:latin typeface="Arial"/>
                <a:ea typeface="Arial"/>
                <a:cs typeface="Arial"/>
                <a:sym typeface="Arial"/>
              </a:rPr>
              <a:t>Ενότητα 8: </a:t>
            </a:r>
            <a:r>
              <a:rPr b="0" i="1" lang="en-US" sz="1800" u="none" cap="none" strike="noStrike">
                <a:solidFill>
                  <a:schemeClr val="dk1"/>
                </a:solidFill>
                <a:latin typeface="Arial"/>
                <a:ea typeface="Arial"/>
                <a:cs typeface="Arial"/>
                <a:sym typeface="Arial"/>
              </a:rPr>
              <a:t>Εργαστήριο - συν-σχεδιασμός και αξιολόγηση μαθησιακών σεναρίων για τη διδασκαλία και την αξιολόγηση </a:t>
            </a:r>
            <a:r>
              <a:rPr b="0" i="1" lang="en-US" sz="1800" u="none" cap="none" strike="noStrike">
                <a:solidFill>
                  <a:schemeClr val="dk1"/>
                </a:solidFill>
                <a:latin typeface="Arial"/>
                <a:ea typeface="Arial"/>
                <a:cs typeface="Arial"/>
                <a:sym typeface="Arial"/>
                <a:extLst>
                  <a:ext uri="http://customooxmlschemas.google.com/">
                    <go:slidesCustomData xmlns:go="http://customooxmlschemas.google.com/" textRoundtripDataId="0"/>
                  </a:ext>
                </a:extLst>
              </a:rPr>
              <a:t>της πληροφορικής</a:t>
            </a:r>
            <a:r>
              <a:rPr b="0" i="1" lang="en-US" sz="1800" u="none" cap="none" strike="noStrike">
                <a:solidFill>
                  <a:schemeClr val="dk1"/>
                </a:solidFill>
                <a:latin typeface="Arial"/>
                <a:ea typeface="Arial"/>
                <a:cs typeface="Arial"/>
                <a:sym typeface="Arial"/>
              </a:rPr>
              <a:t>, με βάση το πλαίσιο TINKER.</a:t>
            </a:r>
            <a:endParaRPr b="0" i="0" sz="1800" u="none" cap="none" strike="noStrike">
              <a:solidFill>
                <a:schemeClr val="dk1"/>
              </a:solidFill>
              <a:latin typeface="Arial"/>
              <a:ea typeface="Arial"/>
              <a:cs typeface="Arial"/>
              <a:sym typeface="Arial"/>
            </a:endParaRPr>
          </a:p>
          <a:p>
            <a:pPr indent="0" lvl="0" marL="88900" marR="0" rtl="0" algn="l">
              <a:lnSpc>
                <a:spcPct val="100000"/>
              </a:lnSpc>
              <a:spcBef>
                <a:spcPts val="0"/>
              </a:spcBef>
              <a:spcAft>
                <a:spcPts val="0"/>
              </a:spcAft>
              <a:buClr>
                <a:srgbClr val="000000"/>
              </a:buClr>
              <a:buSzPts val="2200"/>
              <a:buFont typeface="Arial"/>
              <a:buNone/>
            </a:pPr>
            <a:r>
              <a:t/>
            </a:r>
            <a:endParaRPr b="0" i="1" sz="2200" u="none" cap="none" strike="noStrike">
              <a:solidFill>
                <a:schemeClr val="dk1"/>
              </a:solidFill>
              <a:latin typeface="Arial"/>
              <a:ea typeface="Arial"/>
              <a:cs typeface="Arial"/>
              <a:sym typeface="Arial"/>
            </a:endParaRPr>
          </a:p>
          <a:p>
            <a:pPr indent="0" lvl="0" marL="88900" marR="0" rtl="0" algn="l">
              <a:lnSpc>
                <a:spcPct val="100000"/>
              </a:lnSpc>
              <a:spcBef>
                <a:spcPts val="0"/>
              </a:spcBef>
              <a:spcAft>
                <a:spcPts val="0"/>
              </a:spcAft>
              <a:buClr>
                <a:srgbClr val="000000"/>
              </a:buClr>
              <a:buSzPts val="2200"/>
              <a:buFont typeface="Arial"/>
              <a:buNone/>
            </a:pPr>
            <a:r>
              <a:t/>
            </a:r>
            <a:endParaRPr b="0" i="1" sz="2200" u="none" cap="none" strike="noStrike">
              <a:solidFill>
                <a:schemeClr val="dk1"/>
              </a:solidFill>
              <a:latin typeface="Arial"/>
              <a:ea typeface="Arial"/>
              <a:cs typeface="Arial"/>
              <a:sym typeface="Arial"/>
            </a:endParaRPr>
          </a:p>
          <a:p>
            <a:pPr indent="0" lvl="0" marL="88900" marR="0" rtl="0" algn="l">
              <a:lnSpc>
                <a:spcPct val="100000"/>
              </a:lnSpc>
              <a:spcBef>
                <a:spcPts val="0"/>
              </a:spcBef>
              <a:spcAft>
                <a:spcPts val="0"/>
              </a:spcAft>
              <a:buClr>
                <a:srgbClr val="000000"/>
              </a:buClr>
              <a:buSzPts val="2200"/>
              <a:buFont typeface="Arial"/>
              <a:buNone/>
            </a:pPr>
            <a:r>
              <a:rPr b="0" i="1" lang="en-US" sz="2200" u="none" cap="none" strike="noStrike">
                <a:solidFill>
                  <a:schemeClr val="dk1"/>
                </a:solidFill>
                <a:latin typeface="Arial"/>
                <a:ea typeface="Arial"/>
                <a:cs typeface="Arial"/>
                <a:sym typeface="Arial"/>
              </a:rPr>
              <a:t>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0" name="Shape 240"/>
        <p:cNvGrpSpPr/>
        <p:nvPr/>
      </p:nvGrpSpPr>
      <p:grpSpPr>
        <a:xfrm>
          <a:off x="0" y="0"/>
          <a:ext cx="0" cy="0"/>
          <a:chOff x="0" y="0"/>
          <a:chExt cx="0" cy="0"/>
        </a:xfrm>
      </p:grpSpPr>
      <p:sp>
        <p:nvSpPr>
          <p:cNvPr id="241" name="Google Shape;241;p44"/>
          <p:cNvSpPr txBox="1"/>
          <p:nvPr>
            <p:ph type="title"/>
          </p:nvPr>
        </p:nvSpPr>
        <p:spPr>
          <a:xfrm>
            <a:off x="97970" y="81642"/>
            <a:ext cx="11944351" cy="715879"/>
          </a:xfrm>
          <a:prstGeom prst="rect">
            <a:avLst/>
          </a:prstGeom>
          <a:noFill/>
          <a:ln>
            <a:noFill/>
          </a:ln>
        </p:spPr>
        <p:txBody>
          <a:bodyPr anchorCtr="0" anchor="ctr" bIns="54000" lIns="91425" spcFirstLastPara="1" rIns="54000" wrap="square" tIns="54000">
            <a:noAutofit/>
          </a:bodyPr>
          <a:lstStyle/>
          <a:p>
            <a:pPr indent="0" lvl="0" marL="0" rtl="0" algn="just">
              <a:lnSpc>
                <a:spcPct val="90000"/>
              </a:lnSpc>
              <a:spcBef>
                <a:spcPts val="0"/>
              </a:spcBef>
              <a:spcAft>
                <a:spcPts val="0"/>
              </a:spcAft>
              <a:buClr>
                <a:schemeClr val="accent1"/>
              </a:buClr>
              <a:buSzPts val="2400"/>
              <a:buNone/>
            </a:pPr>
            <a:r>
              <a:rPr lang="en-US" sz="2800"/>
              <a:t>Πρόσθετοι πόροι</a:t>
            </a:r>
            <a:endParaRPr sz="3400"/>
          </a:p>
        </p:txBody>
      </p:sp>
      <p:sp>
        <p:nvSpPr>
          <p:cNvPr id="242" name="Google Shape;242;p44"/>
          <p:cNvSpPr txBox="1"/>
          <p:nvPr>
            <p:ph idx="2" type="body"/>
          </p:nvPr>
        </p:nvSpPr>
        <p:spPr>
          <a:xfrm>
            <a:off x="234306" y="979750"/>
            <a:ext cx="11537100" cy="5289300"/>
          </a:xfrm>
          <a:prstGeom prst="rect">
            <a:avLst/>
          </a:prstGeom>
          <a:noFill/>
          <a:ln>
            <a:noFill/>
          </a:ln>
        </p:spPr>
        <p:txBody>
          <a:bodyPr anchorCtr="0" anchor="t" bIns="45700" lIns="91425" spcFirstLastPara="1" rIns="91425" wrap="square" tIns="45700">
            <a:noAutofit/>
          </a:bodyPr>
          <a:lstStyle/>
          <a:p>
            <a:pPr indent="-317500" lvl="0" marL="457200" rtl="0" algn="l">
              <a:lnSpc>
                <a:spcPct val="200000"/>
              </a:lnSpc>
              <a:spcBef>
                <a:spcPts val="1000"/>
              </a:spcBef>
              <a:spcAft>
                <a:spcPts val="0"/>
              </a:spcAft>
              <a:buClr>
                <a:srgbClr val="1D1D1B"/>
              </a:buClr>
              <a:buSzPts val="1400"/>
              <a:buChar char="●"/>
            </a:pPr>
            <a:r>
              <a:rPr lang="en-US" sz="1400">
                <a:solidFill>
                  <a:srgbClr val="1D1D1B"/>
                </a:solidFill>
                <a:latin typeface="Arial"/>
                <a:ea typeface="Arial"/>
                <a:cs typeface="Arial"/>
                <a:sym typeface="Arial"/>
              </a:rPr>
              <a:t>Hargreaves, A., &amp; O'Connor, M. T. (2019). Η ηγεσία του συνεργατικού επαγγελματισμού. Κέντρο Στρατηγικής Εκπαίδευσης (Αυστραλία). </a:t>
            </a:r>
            <a:r>
              <a:rPr lang="en-US" sz="1400" u="sng">
                <a:solidFill>
                  <a:schemeClr val="hlink"/>
                </a:solidFill>
                <a:latin typeface="Arial"/>
                <a:ea typeface="Arial"/>
                <a:cs typeface="Arial"/>
                <a:sym typeface="Arial"/>
                <a:hlinkClick r:id="rId3"/>
              </a:rPr>
              <a:t>https://www.</a:t>
            </a:r>
            <a:r>
              <a:rPr lang="en-US" sz="1400">
                <a:solidFill>
                  <a:srgbClr val="1D1D1B"/>
                </a:solidFill>
                <a:latin typeface="Arial"/>
                <a:ea typeface="Arial"/>
                <a:cs typeface="Arial"/>
                <a:sym typeface="Arial"/>
              </a:rPr>
              <a:t>andyhargreaves.com/uploads/5/2/9/2/5292616/seminar_series_274-april2018.pdf </a:t>
            </a:r>
            <a:endParaRPr sz="1400"/>
          </a:p>
          <a:p>
            <a:pPr indent="-317500" lvl="0" marL="457200" rtl="0" algn="l">
              <a:lnSpc>
                <a:spcPct val="200000"/>
              </a:lnSpc>
              <a:spcBef>
                <a:spcPts val="1000"/>
              </a:spcBef>
              <a:spcAft>
                <a:spcPts val="0"/>
              </a:spcAft>
              <a:buClr>
                <a:srgbClr val="1D1D1B"/>
              </a:buClr>
              <a:buSzPts val="1400"/>
              <a:buFont typeface="Arial"/>
              <a:buChar char="●"/>
            </a:pPr>
            <a:r>
              <a:rPr b="0" i="0" lang="en-US" sz="1400">
                <a:solidFill>
                  <a:schemeClr val="dk1"/>
                </a:solidFill>
                <a:latin typeface="Arial"/>
                <a:ea typeface="Arial"/>
                <a:cs typeface="Arial"/>
                <a:sym typeface="Arial"/>
              </a:rPr>
              <a:t>Dunne, F., Evans, P., &amp; Thompson-Grove, G. (n.d.). </a:t>
            </a:r>
            <a:r>
              <a:rPr b="0" i="1" lang="en-US" sz="1400">
                <a:solidFill>
                  <a:schemeClr val="dk1"/>
                </a:solidFill>
                <a:latin typeface="Arial"/>
                <a:ea typeface="Arial"/>
                <a:cs typeface="Arial"/>
                <a:sym typeface="Arial"/>
              </a:rPr>
              <a:t>Πρωτόκολλο συμβουλευτικής: Πλαισίωση διλημμάτων συμβουλευτικής</a:t>
            </a:r>
            <a:r>
              <a:rPr b="0" i="0" lang="en-US" sz="1400">
                <a:solidFill>
                  <a:schemeClr val="dk1"/>
                </a:solidFill>
                <a:latin typeface="Arial"/>
                <a:ea typeface="Arial"/>
                <a:cs typeface="Arial"/>
                <a:sym typeface="Arial"/>
              </a:rPr>
              <a:t>. Coalition of Essential Schools &amp; Annenberg Institute for School Reform. </a:t>
            </a:r>
            <a:r>
              <a:rPr b="0" i="0" lang="en-US" sz="1400" u="sng">
                <a:solidFill>
                  <a:schemeClr val="hlink"/>
                </a:solidFill>
                <a:latin typeface="Arial"/>
                <a:ea typeface="Arial"/>
                <a:cs typeface="Arial"/>
                <a:sym typeface="Arial"/>
                <a:hlinkClick r:id="rId4"/>
              </a:rPr>
              <a:t>https://www.</a:t>
            </a:r>
            <a:r>
              <a:rPr b="0" i="0" lang="en-US" sz="1400">
                <a:solidFill>
                  <a:schemeClr val="dk1"/>
                </a:solidFill>
                <a:latin typeface="Arial"/>
                <a:ea typeface="Arial"/>
                <a:cs typeface="Arial"/>
                <a:sym typeface="Arial"/>
              </a:rPr>
              <a:t>clee.org/wp-content/uploads/2024/07/consultancy.pdf </a:t>
            </a:r>
            <a:endParaRPr sz="1400">
              <a:solidFill>
                <a:srgbClr val="1D1D1B"/>
              </a:solidFill>
              <a:latin typeface="Arial"/>
              <a:ea typeface="Arial"/>
              <a:cs typeface="Arial"/>
              <a:sym typeface="Arial"/>
            </a:endParaRPr>
          </a:p>
          <a:p>
            <a:pPr indent="-317500" lvl="0" marL="457200" rtl="0" algn="l">
              <a:lnSpc>
                <a:spcPct val="200000"/>
              </a:lnSpc>
              <a:spcBef>
                <a:spcPts val="1000"/>
              </a:spcBef>
              <a:spcAft>
                <a:spcPts val="0"/>
              </a:spcAft>
              <a:buClr>
                <a:srgbClr val="1D1D1B"/>
              </a:buClr>
              <a:buSzPts val="1400"/>
              <a:buFont typeface="Arial"/>
              <a:buChar char="●"/>
            </a:pPr>
            <a:r>
              <a:rPr lang="en-US" sz="1400">
                <a:solidFill>
                  <a:srgbClr val="1D1D1B"/>
                </a:solidFill>
                <a:latin typeface="Arial"/>
                <a:ea typeface="Arial"/>
                <a:cs typeface="Arial"/>
                <a:sym typeface="Arial"/>
              </a:rPr>
              <a:t>Mertler, C. A. (2019). Έρευνα δράσης: Βελτίωση των σχολείων και ενδυνάμωση των εκπαιδευτικών (6η έκδοση). SAGE Publications. </a:t>
            </a:r>
            <a:r>
              <a:rPr lang="en-US" sz="1400" u="sng">
                <a:solidFill>
                  <a:schemeClr val="hlink"/>
                </a:solidFill>
                <a:latin typeface="Arial"/>
                <a:ea typeface="Arial"/>
                <a:cs typeface="Arial"/>
                <a:sym typeface="Arial"/>
                <a:hlinkClick r:id="rId5"/>
              </a:rPr>
              <a:t>https://books.</a:t>
            </a:r>
            <a:r>
              <a:rPr lang="en-US" sz="1400">
                <a:solidFill>
                  <a:srgbClr val="1D1D1B"/>
                </a:solidFill>
                <a:latin typeface="Arial"/>
                <a:ea typeface="Arial"/>
                <a:cs typeface="Arial"/>
                <a:sym typeface="Arial"/>
              </a:rPr>
              <a:t>google.it/books?id=_KahDwAAQBAJ&amp;lpg=PP1&amp;pg=PP1#v=onepage&amp;q&amp;f=false </a:t>
            </a:r>
            <a:endParaRPr sz="1400"/>
          </a:p>
          <a:p>
            <a:pPr indent="-317500" lvl="0" marL="457200" rtl="0" algn="l">
              <a:lnSpc>
                <a:spcPct val="200000"/>
              </a:lnSpc>
              <a:spcBef>
                <a:spcPts val="1000"/>
              </a:spcBef>
              <a:spcAft>
                <a:spcPts val="0"/>
              </a:spcAft>
              <a:buClr>
                <a:srgbClr val="1D1D1B"/>
              </a:buClr>
              <a:buSzPts val="1400"/>
              <a:buChar char="●"/>
            </a:pPr>
            <a:r>
              <a:rPr lang="en-US" sz="1400">
                <a:solidFill>
                  <a:srgbClr val="1D1D1B"/>
                </a:solidFill>
                <a:latin typeface="Arial"/>
                <a:ea typeface="Arial"/>
                <a:cs typeface="Arial"/>
                <a:sym typeface="Arial"/>
              </a:rPr>
              <a:t>Vescio, V., Ross, D., &amp; Adams, A. (2008). Ανασκόπηση της έρευνας σχετικά με τον αντίκτυπο των επαγγελματικών κοινοτήτων μάθησης στη διδακτική πρακτική και τη μάθηση των μαθητών. Teaching and Teacher Education, 24(1), 80-91. 10.1016/j.tate.2007.01.004. https://rb.gy/erhvry.</a:t>
            </a:r>
            <a:endParaRPr sz="1400">
              <a:solidFill>
                <a:srgbClr val="1D1D1B"/>
              </a:solidFill>
              <a:latin typeface="Arial"/>
              <a:ea typeface="Arial"/>
              <a:cs typeface="Arial"/>
              <a:sym typeface="Arial"/>
            </a:endParaRPr>
          </a:p>
          <a:p>
            <a:pPr indent="-317500" lvl="0" marL="457200" rtl="0" algn="l">
              <a:lnSpc>
                <a:spcPct val="200000"/>
              </a:lnSpc>
              <a:spcBef>
                <a:spcPts val="1000"/>
              </a:spcBef>
              <a:spcAft>
                <a:spcPts val="0"/>
              </a:spcAft>
              <a:buClr>
                <a:srgbClr val="1D1D1B"/>
              </a:buClr>
              <a:buSzPts val="1400"/>
              <a:buFont typeface="Arial"/>
              <a:buChar char="●"/>
            </a:pPr>
            <a:r>
              <a:rPr lang="en-US" sz="1400">
                <a:solidFill>
                  <a:srgbClr val="1D1D1B"/>
                </a:solidFill>
                <a:latin typeface="Arial"/>
                <a:ea typeface="Arial"/>
                <a:cs typeface="Arial"/>
                <a:sym typeface="Arial"/>
              </a:rPr>
              <a:t>Πανεπιστήμιο της Καλιφόρνια. (n.d.). Πώς να γράψετε στόχους SMART (v2). Γραφείο του Προέδρου του Πανεπιστημίου της Καλιφόρνια. </a:t>
            </a:r>
            <a:r>
              <a:rPr lang="en-US" sz="1400" u="sng">
                <a:solidFill>
                  <a:schemeClr val="hlink"/>
                </a:solidFill>
                <a:latin typeface="Arial"/>
                <a:ea typeface="Arial"/>
                <a:cs typeface="Arial"/>
                <a:sym typeface="Arial"/>
                <a:hlinkClick r:id="rId6"/>
              </a:rPr>
              <a:t>https://www.ucop.edu/local-human-resources/_files/performance-appraisal/How+to+write+SMART+Goals+v2.pdf</a:t>
            </a:r>
            <a:r>
              <a:rPr lang="en-US" sz="1400">
                <a:solidFill>
                  <a:srgbClr val="1D1D1B"/>
                </a:solidFill>
                <a:latin typeface="Arial"/>
                <a:ea typeface="Arial"/>
                <a:cs typeface="Arial"/>
                <a:sym typeface="Arial"/>
              </a:rPr>
              <a:t>. </a:t>
            </a:r>
            <a:endParaRPr sz="1400">
              <a:solidFill>
                <a:srgbClr val="1D1D1B"/>
              </a:solidFill>
              <a:latin typeface="Arial"/>
              <a:ea typeface="Arial"/>
              <a:cs typeface="Arial"/>
              <a:sym typeface="Arial"/>
            </a:endParaRPr>
          </a:p>
          <a:p>
            <a:pPr indent="-317500" lvl="0" marL="457200" rtl="0" algn="l">
              <a:lnSpc>
                <a:spcPct val="200000"/>
              </a:lnSpc>
              <a:spcBef>
                <a:spcPts val="1000"/>
              </a:spcBef>
              <a:spcAft>
                <a:spcPts val="0"/>
              </a:spcAft>
              <a:buClr>
                <a:srgbClr val="1D1D1B"/>
              </a:buClr>
              <a:buSzPts val="1400"/>
              <a:buFont typeface="Arial"/>
              <a:buChar char="●"/>
            </a:pPr>
            <a:r>
              <a:rPr lang="en-US" sz="1400">
                <a:solidFill>
                  <a:srgbClr val="1D1D1B"/>
                </a:solidFill>
                <a:latin typeface="Arial"/>
                <a:ea typeface="Arial"/>
                <a:cs typeface="Arial"/>
                <a:sym typeface="Arial"/>
              </a:rPr>
              <a:t>Σεμινάρια έρευνας δράσης. (2023, 15 Ιανουαρίου). Συγγραφή ερευνητικών ερωτήσεων SMART για έρευνα δράσης [βίντεο]. YouTube. https://www.youtube.com/watch?v=U4IU-y9-J8Q.</a:t>
            </a:r>
            <a:endParaRPr sz="1400">
              <a:solidFill>
                <a:srgbClr val="1D1D1B"/>
              </a:solidFill>
              <a:latin typeface="Arial"/>
              <a:ea typeface="Arial"/>
              <a:cs typeface="Arial"/>
              <a:sym typeface="Arial"/>
            </a:endParaRPr>
          </a:p>
          <a:p>
            <a:pPr indent="-228600" lvl="0" marL="457200" rtl="0" algn="l">
              <a:lnSpc>
                <a:spcPct val="200000"/>
              </a:lnSpc>
              <a:spcBef>
                <a:spcPts val="1000"/>
              </a:spcBef>
              <a:spcAft>
                <a:spcPts val="0"/>
              </a:spcAft>
              <a:buClr>
                <a:srgbClr val="1D1D1B"/>
              </a:buClr>
              <a:buSzPts val="1600"/>
              <a:buNone/>
            </a:pPr>
            <a:r>
              <a:t/>
            </a:r>
            <a:endParaRPr sz="1600">
              <a:solidFill>
                <a:srgbClr val="1D1D1B"/>
              </a:solidFill>
              <a:latin typeface="Arial"/>
              <a:ea typeface="Arial"/>
              <a:cs typeface="Arial"/>
              <a:sym typeface="Arial"/>
            </a:endParaRPr>
          </a:p>
          <a:p>
            <a:pPr indent="-228600" lvl="0" marL="457200" rtl="0" algn="l">
              <a:lnSpc>
                <a:spcPct val="200000"/>
              </a:lnSpc>
              <a:spcBef>
                <a:spcPts val="1000"/>
              </a:spcBef>
              <a:spcAft>
                <a:spcPts val="0"/>
              </a:spcAft>
              <a:buClr>
                <a:srgbClr val="1D1D1B"/>
              </a:buClr>
              <a:buSzPts val="1600"/>
              <a:buNone/>
            </a:pPr>
            <a:r>
              <a:t/>
            </a:r>
            <a:endParaRPr sz="1600">
              <a:solidFill>
                <a:srgbClr val="1D1D1B"/>
              </a:solidFill>
              <a:latin typeface="Arial"/>
              <a:ea typeface="Arial"/>
              <a:cs typeface="Arial"/>
              <a:sym typeface="Arial"/>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6" name="Shape 246"/>
        <p:cNvGrpSpPr/>
        <p:nvPr/>
      </p:nvGrpSpPr>
      <p:grpSpPr>
        <a:xfrm>
          <a:off x="0" y="0"/>
          <a:ext cx="0" cy="0"/>
          <a:chOff x="0" y="0"/>
          <a:chExt cx="0" cy="0"/>
        </a:xfrm>
      </p:grpSpPr>
      <p:grpSp>
        <p:nvGrpSpPr>
          <p:cNvPr id="247" name="Google Shape;247;g35774147b8d_0_57"/>
          <p:cNvGrpSpPr/>
          <p:nvPr/>
        </p:nvGrpSpPr>
        <p:grpSpPr>
          <a:xfrm>
            <a:off x="2179811" y="4729766"/>
            <a:ext cx="7832078" cy="1110328"/>
            <a:chOff x="2179603" y="4888792"/>
            <a:chExt cx="7798544" cy="1110328"/>
          </a:xfrm>
        </p:grpSpPr>
        <p:pic>
          <p:nvPicPr>
            <p:cNvPr id="248" name="Google Shape;248;g35774147b8d_0_57"/>
            <p:cNvPicPr preferRelativeResize="0"/>
            <p:nvPr/>
          </p:nvPicPr>
          <p:blipFill rotWithShape="1">
            <a:blip r:embed="rId3">
              <a:alphaModFix/>
            </a:blip>
            <a:srcRect b="0" l="0" r="0" t="0"/>
            <a:stretch/>
          </p:blipFill>
          <p:spPr>
            <a:xfrm>
              <a:off x="2179603" y="4888792"/>
              <a:ext cx="1468783" cy="526545"/>
            </a:xfrm>
            <a:prstGeom prst="rect">
              <a:avLst/>
            </a:prstGeom>
            <a:noFill/>
            <a:ln>
              <a:noFill/>
            </a:ln>
          </p:spPr>
        </p:pic>
        <p:pic>
          <p:nvPicPr>
            <p:cNvPr id="249" name="Google Shape;249;g35774147b8d_0_57"/>
            <p:cNvPicPr preferRelativeResize="0"/>
            <p:nvPr/>
          </p:nvPicPr>
          <p:blipFill rotWithShape="1">
            <a:blip r:embed="rId4">
              <a:alphaModFix/>
            </a:blip>
            <a:srcRect b="5543" l="9995" r="6843" t="21987"/>
            <a:stretch/>
          </p:blipFill>
          <p:spPr>
            <a:xfrm>
              <a:off x="3796545" y="4949617"/>
              <a:ext cx="1406759" cy="526545"/>
            </a:xfrm>
            <a:prstGeom prst="rect">
              <a:avLst/>
            </a:prstGeom>
            <a:noFill/>
            <a:ln>
              <a:noFill/>
            </a:ln>
          </p:spPr>
        </p:pic>
        <p:pic>
          <p:nvPicPr>
            <p:cNvPr id="250" name="Google Shape;250;g35774147b8d_0_57"/>
            <p:cNvPicPr preferRelativeResize="0"/>
            <p:nvPr/>
          </p:nvPicPr>
          <p:blipFill rotWithShape="1">
            <a:blip r:embed="rId5">
              <a:alphaModFix/>
            </a:blip>
            <a:srcRect b="0" l="0" r="0" t="0"/>
            <a:stretch/>
          </p:blipFill>
          <p:spPr>
            <a:xfrm>
              <a:off x="5134273" y="4888792"/>
              <a:ext cx="1053679" cy="602102"/>
            </a:xfrm>
            <a:prstGeom prst="rect">
              <a:avLst/>
            </a:prstGeom>
            <a:noFill/>
            <a:ln>
              <a:noFill/>
            </a:ln>
          </p:spPr>
        </p:pic>
        <p:pic>
          <p:nvPicPr>
            <p:cNvPr id="251" name="Google Shape;251;g35774147b8d_0_57"/>
            <p:cNvPicPr preferRelativeResize="0"/>
            <p:nvPr/>
          </p:nvPicPr>
          <p:blipFill rotWithShape="1">
            <a:blip r:embed="rId6">
              <a:alphaModFix/>
            </a:blip>
            <a:srcRect b="0" l="0" r="0" t="0"/>
            <a:stretch/>
          </p:blipFill>
          <p:spPr>
            <a:xfrm>
              <a:off x="6187951" y="4960895"/>
              <a:ext cx="1500530" cy="545647"/>
            </a:xfrm>
            <a:prstGeom prst="rect">
              <a:avLst/>
            </a:prstGeom>
            <a:noFill/>
            <a:ln>
              <a:noFill/>
            </a:ln>
          </p:spPr>
        </p:pic>
        <p:pic>
          <p:nvPicPr>
            <p:cNvPr id="252" name="Google Shape;252;g35774147b8d_0_57"/>
            <p:cNvPicPr preferRelativeResize="0"/>
            <p:nvPr/>
          </p:nvPicPr>
          <p:blipFill rotWithShape="1">
            <a:blip r:embed="rId7">
              <a:alphaModFix/>
            </a:blip>
            <a:srcRect b="0" l="6518" r="6456" t="2903"/>
            <a:stretch/>
          </p:blipFill>
          <p:spPr>
            <a:xfrm>
              <a:off x="7781600" y="4945247"/>
              <a:ext cx="2196547" cy="545647"/>
            </a:xfrm>
            <a:prstGeom prst="rect">
              <a:avLst/>
            </a:prstGeom>
            <a:noFill/>
            <a:ln>
              <a:noFill/>
            </a:ln>
          </p:spPr>
        </p:pic>
        <p:pic>
          <p:nvPicPr>
            <p:cNvPr id="253" name="Google Shape;253;g35774147b8d_0_57"/>
            <p:cNvPicPr preferRelativeResize="0"/>
            <p:nvPr/>
          </p:nvPicPr>
          <p:blipFill rotWithShape="1">
            <a:blip r:embed="rId8">
              <a:alphaModFix/>
            </a:blip>
            <a:srcRect b="0" l="0" r="0" t="0"/>
            <a:stretch/>
          </p:blipFill>
          <p:spPr>
            <a:xfrm>
              <a:off x="2288672" y="5654827"/>
              <a:ext cx="1679028" cy="342900"/>
            </a:xfrm>
            <a:prstGeom prst="rect">
              <a:avLst/>
            </a:prstGeom>
            <a:noFill/>
            <a:ln>
              <a:noFill/>
            </a:ln>
          </p:spPr>
        </p:pic>
        <p:pic>
          <p:nvPicPr>
            <p:cNvPr id="254" name="Google Shape;254;g35774147b8d_0_57"/>
            <p:cNvPicPr preferRelativeResize="0"/>
            <p:nvPr/>
          </p:nvPicPr>
          <p:blipFill rotWithShape="1">
            <a:blip r:embed="rId9">
              <a:alphaModFix/>
            </a:blip>
            <a:srcRect b="0" l="0" r="0" t="0"/>
            <a:stretch/>
          </p:blipFill>
          <p:spPr>
            <a:xfrm>
              <a:off x="4247100" y="5578646"/>
              <a:ext cx="2083568" cy="414346"/>
            </a:xfrm>
            <a:prstGeom prst="rect">
              <a:avLst/>
            </a:prstGeom>
            <a:noFill/>
            <a:ln>
              <a:noFill/>
            </a:ln>
          </p:spPr>
        </p:pic>
        <p:pic>
          <p:nvPicPr>
            <p:cNvPr id="255" name="Google Shape;255;g35774147b8d_0_57"/>
            <p:cNvPicPr preferRelativeResize="0"/>
            <p:nvPr/>
          </p:nvPicPr>
          <p:blipFill rotWithShape="1">
            <a:blip r:embed="rId10">
              <a:alphaModFix/>
            </a:blip>
            <a:srcRect b="0" l="0" r="0" t="0"/>
            <a:stretch/>
          </p:blipFill>
          <p:spPr>
            <a:xfrm>
              <a:off x="6500192" y="5578645"/>
              <a:ext cx="1357332" cy="414344"/>
            </a:xfrm>
            <a:prstGeom prst="rect">
              <a:avLst/>
            </a:prstGeom>
            <a:noFill/>
            <a:ln>
              <a:noFill/>
            </a:ln>
          </p:spPr>
        </p:pic>
        <p:pic>
          <p:nvPicPr>
            <p:cNvPr id="256" name="Google Shape;256;g35774147b8d_0_57"/>
            <p:cNvPicPr preferRelativeResize="0"/>
            <p:nvPr/>
          </p:nvPicPr>
          <p:blipFill rotWithShape="1">
            <a:blip r:embed="rId11">
              <a:alphaModFix/>
            </a:blip>
            <a:srcRect b="0" l="0" r="0" t="0"/>
            <a:stretch/>
          </p:blipFill>
          <p:spPr>
            <a:xfrm>
              <a:off x="8024163" y="5561390"/>
              <a:ext cx="897748" cy="414345"/>
            </a:xfrm>
            <a:prstGeom prst="rect">
              <a:avLst/>
            </a:prstGeom>
            <a:noFill/>
            <a:ln>
              <a:noFill/>
            </a:ln>
          </p:spPr>
        </p:pic>
        <p:pic>
          <p:nvPicPr>
            <p:cNvPr id="257" name="Google Shape;257;g35774147b8d_0_57"/>
            <p:cNvPicPr preferRelativeResize="0"/>
            <p:nvPr/>
          </p:nvPicPr>
          <p:blipFill rotWithShape="1">
            <a:blip r:embed="rId12">
              <a:alphaModFix/>
            </a:blip>
            <a:srcRect b="0" l="0" r="0" t="0"/>
            <a:stretch/>
          </p:blipFill>
          <p:spPr>
            <a:xfrm>
              <a:off x="9179152" y="5522870"/>
              <a:ext cx="457200" cy="476250"/>
            </a:xfrm>
            <a:prstGeom prst="rect">
              <a:avLst/>
            </a:prstGeom>
            <a:noFill/>
            <a:ln>
              <a:noFill/>
            </a:ln>
          </p:spPr>
        </p:pic>
      </p:grpSp>
      <p:sp>
        <p:nvSpPr>
          <p:cNvPr id="258" name="Google Shape;258;g35774147b8d_0_57"/>
          <p:cNvSpPr txBox="1"/>
          <p:nvPr/>
        </p:nvSpPr>
        <p:spPr>
          <a:xfrm>
            <a:off x="3324150" y="2453100"/>
            <a:ext cx="3173700" cy="354000"/>
          </a:xfrm>
          <a:prstGeom prst="rect">
            <a:avLst/>
          </a:prstGeom>
          <a:noFill/>
          <a:ln>
            <a:noFill/>
          </a:ln>
        </p:spPr>
        <p:txBody>
          <a:bodyPr anchorCtr="0" anchor="t" bIns="91425" lIns="91425" spcFirstLastPara="1" rIns="91425" wrap="square" tIns="91425">
            <a:spAutoFit/>
          </a:bodyPr>
          <a:lstStyle/>
          <a:p>
            <a:pPr indent="0" lvl="0" marL="0" marR="0" rtl="0" algn="just">
              <a:lnSpc>
                <a:spcPct val="107916"/>
              </a:lnSpc>
              <a:spcBef>
                <a:spcPts val="0"/>
              </a:spcBef>
              <a:spcAft>
                <a:spcPts val="800"/>
              </a:spcAft>
              <a:buClr>
                <a:srgbClr val="000000"/>
              </a:buClr>
              <a:buSzPts val="1100"/>
              <a:buFont typeface="Arial"/>
              <a:buNone/>
            </a:pPr>
            <a:r>
              <a:rPr b="0" i="0" lang="en-US" sz="1100" u="none" cap="none" strike="noStrike">
                <a:solidFill>
                  <a:srgbClr val="1D1D1B"/>
                </a:solidFill>
                <a:latin typeface="Calibri"/>
                <a:ea typeface="Calibri"/>
                <a:cs typeface="Calibri"/>
                <a:sym typeface="Calibri"/>
              </a:rPr>
              <a:t>Διαθέσιμο στο </a:t>
            </a:r>
            <a:r>
              <a:rPr b="0" i="0" lang="en-US" sz="1100" u="sng" cap="none" strike="noStrike">
                <a:solidFill>
                  <a:schemeClr val="hlink"/>
                </a:solidFill>
                <a:latin typeface="Calibri"/>
                <a:ea typeface="Calibri"/>
                <a:cs typeface="Calibri"/>
                <a:sym typeface="Calibri"/>
                <a:hlinkClick r:id="rId13"/>
              </a:rPr>
              <a:t>https://tinker-project.eu/elearning/</a:t>
            </a:r>
            <a:endParaRPr b="0" i="0" sz="1100" u="none" cap="none" strike="noStrike">
              <a:solidFill>
                <a:srgbClr val="16C45B"/>
              </a:solidFill>
              <a:latin typeface="Calibri"/>
              <a:ea typeface="Calibri"/>
              <a:cs typeface="Calibri"/>
              <a:sym typeface="Calibri"/>
            </a:endParaRPr>
          </a:p>
        </p:txBody>
      </p:sp>
      <p:pic>
        <p:nvPicPr>
          <p:cNvPr id="259" name="Google Shape;259;g35774147b8d_0_57"/>
          <p:cNvPicPr preferRelativeResize="0"/>
          <p:nvPr/>
        </p:nvPicPr>
        <p:blipFill rotWithShape="1">
          <a:blip r:embed="rId14">
            <a:alphaModFix/>
          </a:blip>
          <a:srcRect b="0" l="0" r="0" t="0"/>
          <a:stretch/>
        </p:blipFill>
        <p:spPr>
          <a:xfrm>
            <a:off x="4222188" y="3563650"/>
            <a:ext cx="1171575" cy="409575"/>
          </a:xfrm>
          <a:prstGeom prst="rect">
            <a:avLst/>
          </a:prstGeom>
          <a:noFill/>
          <a:ln>
            <a:noFill/>
          </a:ln>
        </p:spPr>
      </p:pic>
      <p:sp>
        <p:nvSpPr>
          <p:cNvPr id="260" name="Google Shape;260;g35774147b8d_0_57"/>
          <p:cNvSpPr txBox="1"/>
          <p:nvPr/>
        </p:nvSpPr>
        <p:spPr>
          <a:xfrm>
            <a:off x="1646350" y="2994850"/>
            <a:ext cx="5987700" cy="568800"/>
          </a:xfrm>
          <a:prstGeom prst="rect">
            <a:avLst/>
          </a:prstGeom>
          <a:noFill/>
          <a:ln>
            <a:noFill/>
          </a:ln>
        </p:spPr>
        <p:txBody>
          <a:bodyPr anchorCtr="0" anchor="t" bIns="91425" lIns="91425" spcFirstLastPara="1" rIns="91425" wrap="square" tIns="91425">
            <a:spAutoFit/>
          </a:bodyPr>
          <a:lstStyle/>
          <a:p>
            <a:pPr indent="1904" lvl="0" marL="360045" marR="0" rtl="0" algn="ctr">
              <a:lnSpc>
                <a:spcPct val="107916"/>
              </a:lnSpc>
              <a:spcBef>
                <a:spcPts val="0"/>
              </a:spcBef>
              <a:spcAft>
                <a:spcPts val="800"/>
              </a:spcAft>
              <a:buClr>
                <a:srgbClr val="000000"/>
              </a:buClr>
              <a:buSzPts val="1200"/>
              <a:buFont typeface="Arial"/>
              <a:buNone/>
            </a:pPr>
            <a:r>
              <a:rPr b="1" i="0" lang="en-US" sz="1200" u="none" cap="none" strike="noStrike">
                <a:solidFill>
                  <a:srgbClr val="1D1D1B"/>
                </a:solidFill>
                <a:latin typeface="Calibri"/>
                <a:ea typeface="Calibri"/>
                <a:cs typeface="Calibri"/>
                <a:sym typeface="Calibri"/>
              </a:rPr>
              <a:t>Αυτή η δημοσίευση διατίθεται με άδεια χρήσης </a:t>
            </a:r>
            <a:r>
              <a:rPr b="1" i="1" lang="en-US" sz="1200" u="none" cap="none" strike="noStrike">
                <a:solidFill>
                  <a:srgbClr val="1D1D1B"/>
                </a:solidFill>
                <a:latin typeface="Calibri"/>
                <a:ea typeface="Calibri"/>
                <a:cs typeface="Calibri"/>
                <a:sym typeface="Calibri"/>
              </a:rPr>
              <a:t>Creative Commons Attribution-NonCommercial-NoDerivs 4.0 International </a:t>
            </a:r>
            <a:r>
              <a:rPr b="1" i="0" lang="en-US" sz="1200" u="none" cap="none" strike="noStrike">
                <a:solidFill>
                  <a:srgbClr val="1D1D1B"/>
                </a:solidFill>
                <a:latin typeface="Calibri"/>
                <a:ea typeface="Calibri"/>
                <a:cs typeface="Calibri"/>
                <a:sym typeface="Calibri"/>
              </a:rPr>
              <a:t>License (</a:t>
            </a:r>
            <a:r>
              <a:rPr b="1" i="0" lang="en-US" sz="1200" u="sng" cap="none" strike="noStrike">
                <a:solidFill>
                  <a:srgbClr val="16C45B"/>
                </a:solidFill>
                <a:latin typeface="Calibri"/>
                <a:ea typeface="Calibri"/>
                <a:cs typeface="Calibri"/>
                <a:sym typeface="Calibri"/>
                <a:hlinkClick r:id="rId15">
                  <a:extLst>
                    <a:ext uri="{A12FA001-AC4F-418D-AE19-62706E023703}">
                      <ahyp:hlinkClr val="tx"/>
                    </a:ext>
                  </a:extLst>
                </a:hlinkClick>
              </a:rPr>
              <a:t>CC BY-NC-ND 4.0</a:t>
            </a:r>
            <a:r>
              <a:rPr b="1" i="0" lang="en-US" sz="1200" u="none" cap="none" strike="noStrike">
                <a:solidFill>
                  <a:srgbClr val="1D1D1B"/>
                </a:solidFill>
                <a:latin typeface="Calibri"/>
                <a:ea typeface="Calibri"/>
                <a:cs typeface="Calibri"/>
                <a:sym typeface="Calibri"/>
              </a:rPr>
              <a:t>).</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8" name="Shape 118"/>
        <p:cNvGrpSpPr/>
        <p:nvPr/>
      </p:nvGrpSpPr>
      <p:grpSpPr>
        <a:xfrm>
          <a:off x="0" y="0"/>
          <a:ext cx="0" cy="0"/>
          <a:chOff x="0" y="0"/>
          <a:chExt cx="0" cy="0"/>
        </a:xfrm>
      </p:grpSpPr>
      <p:sp>
        <p:nvSpPr>
          <p:cNvPr id="119" name="Google Shape;119;g3556a82191b_1_40"/>
          <p:cNvSpPr txBox="1"/>
          <p:nvPr>
            <p:ph type="ctrTitle"/>
          </p:nvPr>
        </p:nvSpPr>
        <p:spPr>
          <a:xfrm>
            <a:off x="374726" y="2184268"/>
            <a:ext cx="6914700" cy="133410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2000"/>
              <a:buFont typeface="Calibri"/>
              <a:buNone/>
            </a:pPr>
            <a:r>
              <a:rPr lang="en-US"/>
              <a:t>Ενότητα 7 - Έρευνα δράσης: οι εκπαιδευτικοί ως συνδημιουργοί λύσεων</a:t>
            </a:r>
            <a:endParaRPr/>
          </a:p>
        </p:txBody>
      </p:sp>
      <p:sp>
        <p:nvSpPr>
          <p:cNvPr id="120" name="Google Shape;120;g3556a82191b_1_40"/>
          <p:cNvSpPr txBox="1"/>
          <p:nvPr>
            <p:ph idx="1" type="subTitle"/>
          </p:nvPr>
        </p:nvSpPr>
        <p:spPr>
          <a:xfrm>
            <a:off x="401324" y="3651830"/>
            <a:ext cx="6893100" cy="129270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SzPts val="1600"/>
              <a:buNone/>
            </a:pPr>
            <a:r>
              <a:rPr lang="en-US"/>
              <a:t>Ενότητα 7.2: Συνεργατική έρευνα δράσης: σχεδιασμός παρεμβάσεων</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4" name="Shape 124"/>
        <p:cNvGrpSpPr/>
        <p:nvPr/>
      </p:nvGrpSpPr>
      <p:grpSpPr>
        <a:xfrm>
          <a:off x="0" y="0"/>
          <a:ext cx="0" cy="0"/>
          <a:chOff x="0" y="0"/>
          <a:chExt cx="0" cy="0"/>
        </a:xfrm>
      </p:grpSpPr>
      <p:sp>
        <p:nvSpPr>
          <p:cNvPr id="125" name="Google Shape;125;p4"/>
          <p:cNvSpPr txBox="1"/>
          <p:nvPr>
            <p:ph type="title"/>
          </p:nvPr>
        </p:nvSpPr>
        <p:spPr>
          <a:xfrm>
            <a:off x="97970" y="81642"/>
            <a:ext cx="11944351" cy="715879"/>
          </a:xfrm>
          <a:prstGeom prst="rect">
            <a:avLst/>
          </a:prstGeom>
          <a:noFill/>
          <a:ln>
            <a:noFill/>
          </a:ln>
        </p:spPr>
        <p:txBody>
          <a:bodyPr anchorCtr="0" anchor="ctr" bIns="54000" lIns="91425"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b="1" i="0" lang="en-US" sz="2800" u="none" strike="noStrike">
                <a:solidFill>
                  <a:srgbClr val="FFFFFF"/>
                </a:solidFill>
                <a:latin typeface="Calibri"/>
                <a:ea typeface="Calibri"/>
                <a:cs typeface="Calibri"/>
                <a:sym typeface="Calibri"/>
              </a:rPr>
              <a:t>Μαθησιακά αποτελέσματα</a:t>
            </a:r>
            <a:endParaRPr sz="2800">
              <a:solidFill>
                <a:srgbClr val="FFFFFF"/>
              </a:solidFill>
            </a:endParaRPr>
          </a:p>
        </p:txBody>
      </p:sp>
      <p:sp>
        <p:nvSpPr>
          <p:cNvPr id="126" name="Google Shape;126;p4"/>
          <p:cNvSpPr txBox="1"/>
          <p:nvPr>
            <p:ph idx="2" type="body"/>
          </p:nvPr>
        </p:nvSpPr>
        <p:spPr>
          <a:xfrm>
            <a:off x="355599" y="1462685"/>
            <a:ext cx="11087101" cy="5289179"/>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accent4"/>
              </a:buClr>
              <a:buSzPts val="1800"/>
              <a:buNone/>
            </a:pPr>
            <a:r>
              <a:rPr b="0" i="0" lang="en-US" sz="2000" u="none" strike="noStrike">
                <a:solidFill>
                  <a:srgbClr val="1D1D1B"/>
                </a:solidFill>
                <a:latin typeface="Arial"/>
                <a:ea typeface="Arial"/>
                <a:cs typeface="Arial"/>
                <a:sym typeface="Arial"/>
              </a:rPr>
              <a:t>Στο τέλος αυτής της </a:t>
            </a:r>
            <a:r>
              <a:rPr lang="en-US" sz="2000">
                <a:solidFill>
                  <a:srgbClr val="1D1D1B"/>
                </a:solidFill>
                <a:latin typeface="Arial"/>
                <a:ea typeface="Arial"/>
                <a:cs typeface="Arial"/>
                <a:sym typeface="Arial"/>
              </a:rPr>
              <a:t>ενότητας </a:t>
            </a:r>
            <a:r>
              <a:rPr b="0" i="0" lang="en-US" sz="2000" u="none" strike="noStrike">
                <a:solidFill>
                  <a:srgbClr val="1D1D1B"/>
                </a:solidFill>
                <a:latin typeface="Arial"/>
                <a:ea typeface="Arial"/>
                <a:cs typeface="Arial"/>
                <a:sym typeface="Arial"/>
              </a:rPr>
              <a:t>οι εκπαιδευτικοί θα είναι σε θέση να:</a:t>
            </a:r>
            <a:endParaRPr b="1" i="0" sz="2000" u="none" strike="noStrike">
              <a:solidFill>
                <a:srgbClr val="1D1D1B"/>
              </a:solidFill>
              <a:latin typeface="Arial"/>
              <a:ea typeface="Arial"/>
              <a:cs typeface="Arial"/>
              <a:sym typeface="Arial"/>
            </a:endParaRPr>
          </a:p>
          <a:p>
            <a:pPr indent="0" lvl="0" marL="0" rtl="0" algn="l">
              <a:lnSpc>
                <a:spcPct val="90000"/>
              </a:lnSpc>
              <a:spcBef>
                <a:spcPts val="0"/>
              </a:spcBef>
              <a:spcAft>
                <a:spcPts val="0"/>
              </a:spcAft>
              <a:buClr>
                <a:schemeClr val="accent4"/>
              </a:buClr>
              <a:buSzPts val="1800"/>
              <a:buNone/>
            </a:pPr>
            <a:r>
              <a:t/>
            </a:r>
            <a:endParaRPr b="1" sz="2000">
              <a:solidFill>
                <a:srgbClr val="1D1D1B"/>
              </a:solidFill>
              <a:latin typeface="Arial"/>
              <a:ea typeface="Arial"/>
              <a:cs typeface="Arial"/>
              <a:sym typeface="Arial"/>
            </a:endParaRPr>
          </a:p>
          <a:p>
            <a:pPr indent="-342900" lvl="0" marL="342900" rtl="0" algn="l">
              <a:lnSpc>
                <a:spcPct val="90000"/>
              </a:lnSpc>
              <a:spcBef>
                <a:spcPts val="0"/>
              </a:spcBef>
              <a:spcAft>
                <a:spcPts val="0"/>
              </a:spcAft>
              <a:buClr>
                <a:schemeClr val="accent4"/>
              </a:buClr>
              <a:buSzPts val="1800"/>
              <a:buFont typeface="Arial"/>
              <a:buChar char="•"/>
            </a:pPr>
            <a:r>
              <a:rPr lang="en-US" sz="2000">
                <a:solidFill>
                  <a:srgbClr val="1D1D1B"/>
                </a:solidFill>
                <a:latin typeface="Arial"/>
                <a:ea typeface="Arial"/>
                <a:cs typeface="Arial"/>
                <a:sym typeface="Arial"/>
              </a:rPr>
              <a:t>Σχεδιάστε και εφαρμόστε ένα σχέδιο έρευνας δράσης με μετρήσιμα αποτελέσματα.</a:t>
            </a:r>
            <a:endParaRPr/>
          </a:p>
          <a:p>
            <a:pPr indent="0" lvl="0" marL="0" rtl="0" algn="l">
              <a:lnSpc>
                <a:spcPct val="90000"/>
              </a:lnSpc>
              <a:spcBef>
                <a:spcPts val="0"/>
              </a:spcBef>
              <a:spcAft>
                <a:spcPts val="0"/>
              </a:spcAft>
              <a:buClr>
                <a:schemeClr val="accent4"/>
              </a:buClr>
              <a:buSzPts val="1800"/>
              <a:buNone/>
            </a:pPr>
            <a:r>
              <a:t/>
            </a:r>
            <a:endParaRPr sz="2000">
              <a:solidFill>
                <a:srgbClr val="1D1D1B"/>
              </a:solidFill>
              <a:latin typeface="Arial"/>
              <a:ea typeface="Arial"/>
              <a:cs typeface="Arial"/>
              <a:sym typeface="Arial"/>
            </a:endParaRPr>
          </a:p>
          <a:p>
            <a:pPr indent="-342900" lvl="0" marL="342900" rtl="0" algn="l">
              <a:lnSpc>
                <a:spcPct val="90000"/>
              </a:lnSpc>
              <a:spcBef>
                <a:spcPts val="0"/>
              </a:spcBef>
              <a:spcAft>
                <a:spcPts val="0"/>
              </a:spcAft>
              <a:buClr>
                <a:schemeClr val="accent4"/>
              </a:buClr>
              <a:buSzPts val="1800"/>
              <a:buFont typeface="Arial"/>
              <a:buChar char="•"/>
            </a:pPr>
            <a:r>
              <a:rPr lang="en-US" sz="2000">
                <a:solidFill>
                  <a:srgbClr val="1D1D1B"/>
                </a:solidFill>
                <a:latin typeface="Arial"/>
                <a:ea typeface="Arial"/>
                <a:cs typeface="Arial"/>
                <a:sym typeface="Arial"/>
              </a:rPr>
              <a:t>Συνεργασία με συναδέλφους για την ανάπτυξη και βελτίωση των παρεμβάσεων.</a:t>
            </a:r>
            <a:endParaRPr/>
          </a:p>
          <a:p>
            <a:pPr indent="-228600" lvl="0" marL="342900" rtl="0" algn="l">
              <a:lnSpc>
                <a:spcPct val="90000"/>
              </a:lnSpc>
              <a:spcBef>
                <a:spcPts val="0"/>
              </a:spcBef>
              <a:spcAft>
                <a:spcPts val="0"/>
              </a:spcAft>
              <a:buClr>
                <a:schemeClr val="accent4"/>
              </a:buClr>
              <a:buSzPts val="1800"/>
              <a:buFont typeface="Arial"/>
              <a:buNone/>
            </a:pPr>
            <a:r>
              <a:t/>
            </a:r>
            <a:endParaRPr sz="2000">
              <a:solidFill>
                <a:srgbClr val="1D1D1B"/>
              </a:solidFill>
              <a:latin typeface="Arial"/>
              <a:ea typeface="Arial"/>
              <a:cs typeface="Arial"/>
              <a:sym typeface="Arial"/>
            </a:endParaRPr>
          </a:p>
          <a:p>
            <a:pPr indent="-342900" lvl="0" marL="342900" rtl="0" algn="l">
              <a:lnSpc>
                <a:spcPct val="90000"/>
              </a:lnSpc>
              <a:spcBef>
                <a:spcPts val="0"/>
              </a:spcBef>
              <a:spcAft>
                <a:spcPts val="0"/>
              </a:spcAft>
              <a:buClr>
                <a:schemeClr val="accent4"/>
              </a:buClr>
              <a:buSzPts val="1800"/>
              <a:buFont typeface="Arial"/>
              <a:buChar char="•"/>
            </a:pPr>
            <a:r>
              <a:rPr lang="en-US" sz="2000">
                <a:solidFill>
                  <a:srgbClr val="1D1D1B"/>
                </a:solidFill>
                <a:latin typeface="Arial"/>
                <a:ea typeface="Arial"/>
                <a:cs typeface="Arial"/>
                <a:sym typeface="Arial"/>
              </a:rPr>
              <a:t>Δημιουργία στοχευμένων λύσεων ευθυγραμμισμένων με τους στόχους της πληροφορικής και την ένταξη των φύλων.</a:t>
            </a:r>
            <a:endParaRPr/>
          </a:p>
          <a:p>
            <a:pPr indent="-228600" lvl="0" marL="342900" rtl="0" algn="l">
              <a:lnSpc>
                <a:spcPct val="90000"/>
              </a:lnSpc>
              <a:spcBef>
                <a:spcPts val="0"/>
              </a:spcBef>
              <a:spcAft>
                <a:spcPts val="0"/>
              </a:spcAft>
              <a:buClr>
                <a:schemeClr val="accent4"/>
              </a:buClr>
              <a:buSzPts val="1800"/>
              <a:buFont typeface="Arial"/>
              <a:buNone/>
            </a:pPr>
            <a:r>
              <a:t/>
            </a:r>
            <a:endParaRPr sz="2000">
              <a:solidFill>
                <a:srgbClr val="1D1D1B"/>
              </a:solidFill>
              <a:latin typeface="Arial"/>
              <a:ea typeface="Arial"/>
              <a:cs typeface="Arial"/>
              <a:sym typeface="Arial"/>
            </a:endParaRPr>
          </a:p>
          <a:p>
            <a:pPr indent="-342900" lvl="0" marL="342900" rtl="0" algn="l">
              <a:lnSpc>
                <a:spcPct val="90000"/>
              </a:lnSpc>
              <a:spcBef>
                <a:spcPts val="0"/>
              </a:spcBef>
              <a:spcAft>
                <a:spcPts val="0"/>
              </a:spcAft>
              <a:buClr>
                <a:schemeClr val="accent4"/>
              </a:buClr>
              <a:buSzPts val="1800"/>
              <a:buFont typeface="Arial"/>
              <a:buChar char="•"/>
            </a:pPr>
            <a:r>
              <a:rPr lang="en-US" sz="2000">
                <a:solidFill>
                  <a:srgbClr val="1D1D1B"/>
                </a:solidFill>
                <a:latin typeface="Arial"/>
                <a:ea typeface="Arial"/>
                <a:cs typeface="Arial"/>
                <a:sym typeface="Arial"/>
              </a:rPr>
              <a:t>Κατασκευάστε ένα λεπτομερές σχέδιο με ερωτήσεις SMART, σαφή βήματα και μεθόδους συλλογής δεδομένων.</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1" name="Shape 131"/>
        <p:cNvGrpSpPr/>
        <p:nvPr/>
      </p:nvGrpSpPr>
      <p:grpSpPr>
        <a:xfrm>
          <a:off x="0" y="0"/>
          <a:ext cx="0" cy="0"/>
          <a:chOff x="0" y="0"/>
          <a:chExt cx="0" cy="0"/>
        </a:xfrm>
      </p:grpSpPr>
      <p:sp>
        <p:nvSpPr>
          <p:cNvPr id="132" name="Google Shape;132;p5"/>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sz="2800"/>
              <a:t>Περιεχόμενο</a:t>
            </a:r>
            <a:endParaRPr/>
          </a:p>
        </p:txBody>
      </p:sp>
      <p:sp>
        <p:nvSpPr>
          <p:cNvPr id="133" name="Google Shape;133;p5"/>
          <p:cNvSpPr txBox="1"/>
          <p:nvPr>
            <p:ph idx="1" type="body"/>
          </p:nvPr>
        </p:nvSpPr>
        <p:spPr>
          <a:xfrm>
            <a:off x="97971" y="881743"/>
            <a:ext cx="11944350" cy="5870121"/>
          </a:xfrm>
          <a:prstGeom prst="rect">
            <a:avLst/>
          </a:prstGeom>
          <a:noFill/>
          <a:ln>
            <a:noFill/>
          </a:ln>
        </p:spPr>
        <p:txBody>
          <a:bodyPr anchorCtr="0" anchor="t" bIns="45700" lIns="91425" spcFirstLastPara="1" rIns="91425" wrap="square" tIns="45700">
            <a:noAutofit/>
          </a:bodyPr>
          <a:lstStyle/>
          <a:p>
            <a:pPr indent="-228600" lvl="0" marL="457200" rtl="0" algn="l">
              <a:lnSpc>
                <a:spcPct val="90000"/>
              </a:lnSpc>
              <a:spcBef>
                <a:spcPts val="1000"/>
              </a:spcBef>
              <a:spcAft>
                <a:spcPts val="0"/>
              </a:spcAft>
              <a:buSzPts val="1800"/>
              <a:buFont typeface="Arial"/>
              <a:buChar char="•"/>
            </a:pPr>
            <a:r>
              <a:rPr lang="en-US" sz="2400">
                <a:solidFill>
                  <a:schemeClr val="dk1"/>
                </a:solidFill>
                <a:latin typeface="Arial"/>
                <a:ea typeface="Arial"/>
                <a:cs typeface="Arial"/>
                <a:sym typeface="Arial"/>
              </a:rPr>
              <a:t>Διαφάνεια 1 - Τίτλος WP</a:t>
            </a:r>
            <a:endParaRPr sz="2400">
              <a:solidFill>
                <a:schemeClr val="dk1"/>
              </a:solidFill>
              <a:latin typeface="Arial"/>
              <a:ea typeface="Arial"/>
              <a:cs typeface="Arial"/>
              <a:sym typeface="Arial"/>
            </a:endParaRPr>
          </a:p>
          <a:p>
            <a:pPr indent="-228600" lvl="0" marL="457200" rtl="0" algn="l">
              <a:lnSpc>
                <a:spcPct val="90000"/>
              </a:lnSpc>
              <a:spcBef>
                <a:spcPts val="1000"/>
              </a:spcBef>
              <a:spcAft>
                <a:spcPts val="0"/>
              </a:spcAft>
              <a:buSzPts val="1800"/>
              <a:buFont typeface="Arial"/>
              <a:buChar char="•"/>
            </a:pPr>
            <a:r>
              <a:rPr lang="en-US" sz="2400">
                <a:solidFill>
                  <a:schemeClr val="dk1"/>
                </a:solidFill>
                <a:latin typeface="Arial"/>
                <a:ea typeface="Arial"/>
                <a:cs typeface="Arial"/>
                <a:sym typeface="Arial"/>
              </a:rPr>
              <a:t>Διαφάνεια 2 - Τίτλος μονάδας</a:t>
            </a:r>
            <a:endParaRPr sz="2400">
              <a:solidFill>
                <a:schemeClr val="dk1"/>
              </a:solidFill>
              <a:latin typeface="Arial"/>
              <a:ea typeface="Arial"/>
              <a:cs typeface="Arial"/>
              <a:sym typeface="Arial"/>
            </a:endParaRPr>
          </a:p>
          <a:p>
            <a:pPr indent="-228600" lvl="0" marL="457200" rtl="0" algn="l">
              <a:lnSpc>
                <a:spcPct val="90000"/>
              </a:lnSpc>
              <a:spcBef>
                <a:spcPts val="1000"/>
              </a:spcBef>
              <a:spcAft>
                <a:spcPts val="0"/>
              </a:spcAft>
              <a:buSzPts val="1800"/>
              <a:buFont typeface="Arial"/>
              <a:buChar char="•"/>
            </a:pPr>
            <a:r>
              <a:rPr lang="en-US" sz="2400">
                <a:solidFill>
                  <a:schemeClr val="dk1"/>
                </a:solidFill>
                <a:latin typeface="Arial"/>
                <a:ea typeface="Arial"/>
                <a:cs typeface="Arial"/>
                <a:sym typeface="Arial"/>
              </a:rPr>
              <a:t>Διαφάνεια 3 - Μαθησιακά αποτελέσματα</a:t>
            </a:r>
            <a:endParaRPr sz="2400">
              <a:solidFill>
                <a:schemeClr val="dk1"/>
              </a:solidFill>
              <a:latin typeface="Arial"/>
              <a:ea typeface="Arial"/>
              <a:cs typeface="Arial"/>
              <a:sym typeface="Arial"/>
            </a:endParaRPr>
          </a:p>
          <a:p>
            <a:pPr indent="-228600" lvl="0" marL="457200" rtl="0" algn="l">
              <a:lnSpc>
                <a:spcPct val="90000"/>
              </a:lnSpc>
              <a:spcBef>
                <a:spcPts val="1000"/>
              </a:spcBef>
              <a:spcAft>
                <a:spcPts val="0"/>
              </a:spcAft>
              <a:buSzPts val="1800"/>
              <a:buFont typeface="Arial"/>
              <a:buChar char="•"/>
            </a:pPr>
            <a:r>
              <a:rPr lang="en-US" sz="2400">
                <a:solidFill>
                  <a:schemeClr val="dk1"/>
                </a:solidFill>
                <a:latin typeface="Arial"/>
                <a:ea typeface="Arial"/>
                <a:cs typeface="Arial"/>
                <a:sym typeface="Arial"/>
              </a:rPr>
              <a:t>Διαφάνεια 4 - Περιεχόμενο</a:t>
            </a:r>
            <a:endParaRPr sz="2400">
              <a:solidFill>
                <a:schemeClr val="dk1"/>
              </a:solidFill>
              <a:latin typeface="Arial"/>
              <a:ea typeface="Arial"/>
              <a:cs typeface="Arial"/>
              <a:sym typeface="Arial"/>
            </a:endParaRPr>
          </a:p>
          <a:p>
            <a:pPr indent="-228600" lvl="0" marL="457200" rtl="0" algn="l">
              <a:lnSpc>
                <a:spcPct val="90000"/>
              </a:lnSpc>
              <a:spcBef>
                <a:spcPts val="1000"/>
              </a:spcBef>
              <a:spcAft>
                <a:spcPts val="0"/>
              </a:spcAft>
              <a:buSzPts val="1800"/>
              <a:buFont typeface="Arial"/>
              <a:buChar char="•"/>
            </a:pPr>
            <a:r>
              <a:rPr lang="en-US" sz="2400">
                <a:solidFill>
                  <a:schemeClr val="dk1"/>
                </a:solidFill>
                <a:latin typeface="Arial"/>
                <a:ea typeface="Arial"/>
                <a:cs typeface="Arial"/>
                <a:sym typeface="Arial"/>
              </a:rPr>
              <a:t>Διαφάνεια 5 - Ανακεφαλαίωση από την Ενότητα 1</a:t>
            </a:r>
            <a:endParaRPr/>
          </a:p>
          <a:p>
            <a:pPr indent="-228600" lvl="0" marL="457200" rtl="0" algn="l">
              <a:lnSpc>
                <a:spcPct val="90000"/>
              </a:lnSpc>
              <a:spcBef>
                <a:spcPts val="1000"/>
              </a:spcBef>
              <a:spcAft>
                <a:spcPts val="0"/>
              </a:spcAft>
              <a:buSzPts val="1800"/>
              <a:buFont typeface="Arial"/>
              <a:buChar char="•"/>
            </a:pPr>
            <a:r>
              <a:rPr lang="en-US" sz="2400">
                <a:solidFill>
                  <a:schemeClr val="dk1"/>
                </a:solidFill>
                <a:latin typeface="Arial"/>
                <a:ea typeface="Arial"/>
                <a:cs typeface="Arial"/>
                <a:sym typeface="Arial"/>
              </a:rPr>
              <a:t>Διαφάνεια 6 - Εισαγωγή στη συνεργατική έρευνα δράσης</a:t>
            </a:r>
            <a:endParaRPr sz="2400">
              <a:solidFill>
                <a:schemeClr val="dk1"/>
              </a:solidFill>
              <a:latin typeface="Arial"/>
              <a:ea typeface="Arial"/>
              <a:cs typeface="Arial"/>
              <a:sym typeface="Arial"/>
            </a:endParaRPr>
          </a:p>
          <a:p>
            <a:pPr indent="-228600" lvl="0" marL="457200" rtl="0" algn="l">
              <a:lnSpc>
                <a:spcPct val="90000"/>
              </a:lnSpc>
              <a:spcBef>
                <a:spcPts val="1000"/>
              </a:spcBef>
              <a:spcAft>
                <a:spcPts val="0"/>
              </a:spcAft>
              <a:buSzPts val="1800"/>
              <a:buFont typeface="Arial"/>
              <a:buChar char="•"/>
            </a:pPr>
            <a:r>
              <a:rPr lang="en-US" sz="2400">
                <a:solidFill>
                  <a:schemeClr val="dk1"/>
                </a:solidFill>
                <a:latin typeface="Arial"/>
                <a:ea typeface="Arial"/>
                <a:cs typeface="Arial"/>
                <a:sym typeface="Arial"/>
              </a:rPr>
              <a:t>Διαφάνεια 7 - Δραστηριότητα #1 Πρόκληση - ανταλλαγή </a:t>
            </a:r>
            <a:endParaRPr/>
          </a:p>
          <a:p>
            <a:pPr indent="-228600" lvl="0" marL="457200" rtl="0" algn="l">
              <a:lnSpc>
                <a:spcPct val="90000"/>
              </a:lnSpc>
              <a:spcBef>
                <a:spcPts val="1000"/>
              </a:spcBef>
              <a:spcAft>
                <a:spcPts val="0"/>
              </a:spcAft>
              <a:buSzPts val="1800"/>
              <a:buFont typeface="Arial"/>
              <a:buChar char="•"/>
            </a:pPr>
            <a:r>
              <a:rPr lang="en-US" sz="2400">
                <a:solidFill>
                  <a:schemeClr val="dk1"/>
                </a:solidFill>
                <a:latin typeface="Arial"/>
                <a:ea typeface="Arial"/>
                <a:cs typeface="Arial"/>
                <a:sym typeface="Arial"/>
              </a:rPr>
              <a:t>Διαφάνεια 8 - Βασικές αρχές για αποτελεσματικές παρεμβάσεις</a:t>
            </a:r>
            <a:endParaRPr/>
          </a:p>
          <a:p>
            <a:pPr indent="-228600" lvl="0" marL="457200" rtl="0" algn="l">
              <a:lnSpc>
                <a:spcPct val="90000"/>
              </a:lnSpc>
              <a:spcBef>
                <a:spcPts val="1000"/>
              </a:spcBef>
              <a:spcAft>
                <a:spcPts val="0"/>
              </a:spcAft>
              <a:buSzPts val="1800"/>
              <a:buFont typeface="Arial"/>
              <a:buChar char="•"/>
            </a:pPr>
            <a:r>
              <a:rPr lang="en-US" sz="2400">
                <a:solidFill>
                  <a:schemeClr val="dk1"/>
                </a:solidFill>
                <a:latin typeface="Arial"/>
                <a:ea typeface="Arial"/>
                <a:cs typeface="Arial"/>
                <a:sym typeface="Arial"/>
              </a:rPr>
              <a:t>Διαφάνεια 9&amp;10 - Παράδειγμα στρατηγικών παρέμβασης </a:t>
            </a:r>
            <a:endParaRPr sz="2400">
              <a:solidFill>
                <a:schemeClr val="dk1"/>
              </a:solidFill>
              <a:latin typeface="Arial"/>
              <a:ea typeface="Arial"/>
              <a:cs typeface="Arial"/>
              <a:sym typeface="Arial"/>
            </a:endParaRPr>
          </a:p>
          <a:p>
            <a:pPr indent="-228600" lvl="0" marL="457200" rtl="0" algn="l">
              <a:lnSpc>
                <a:spcPct val="90000"/>
              </a:lnSpc>
              <a:spcBef>
                <a:spcPts val="1000"/>
              </a:spcBef>
              <a:spcAft>
                <a:spcPts val="0"/>
              </a:spcAft>
              <a:buSzPts val="1800"/>
              <a:buFont typeface="Arial"/>
              <a:buChar char="•"/>
            </a:pPr>
            <a:r>
              <a:rPr lang="en-US" sz="2400">
                <a:solidFill>
                  <a:schemeClr val="dk1"/>
                </a:solidFill>
                <a:latin typeface="Arial"/>
                <a:ea typeface="Arial"/>
                <a:cs typeface="Arial"/>
                <a:sym typeface="Arial"/>
              </a:rPr>
              <a:t>Διαφάνεια 11 - Δραστηριότητα #2 Παρέμβαση - καταιγισμός ιδεών </a:t>
            </a:r>
            <a:endParaRPr/>
          </a:p>
          <a:p>
            <a:pPr indent="-228600" lvl="0" marL="457200" rtl="0" algn="l">
              <a:lnSpc>
                <a:spcPct val="90000"/>
              </a:lnSpc>
              <a:spcBef>
                <a:spcPts val="1000"/>
              </a:spcBef>
              <a:spcAft>
                <a:spcPts val="0"/>
              </a:spcAft>
              <a:buSzPts val="1800"/>
              <a:buFont typeface="Arial"/>
              <a:buChar char="•"/>
            </a:pPr>
            <a:r>
              <a:rPr lang="en-US" sz="2400">
                <a:solidFill>
                  <a:schemeClr val="dk1"/>
                </a:solidFill>
                <a:latin typeface="Arial"/>
                <a:ea typeface="Arial"/>
                <a:cs typeface="Arial"/>
                <a:sym typeface="Arial"/>
              </a:rPr>
              <a:t>Διαφάνεια 12-14 - Δημιουργία ενός σχεδίου έρευνας δράσης</a:t>
            </a:r>
            <a:endParaRPr/>
          </a:p>
          <a:p>
            <a:pPr indent="-228600" lvl="0" marL="457200" rtl="0" algn="l">
              <a:lnSpc>
                <a:spcPct val="90000"/>
              </a:lnSpc>
              <a:spcBef>
                <a:spcPts val="1000"/>
              </a:spcBef>
              <a:spcAft>
                <a:spcPts val="0"/>
              </a:spcAft>
              <a:buSzPts val="1800"/>
              <a:buFont typeface="Arial"/>
              <a:buChar char="•"/>
            </a:pPr>
            <a:r>
              <a:rPr lang="en-US" sz="2400">
                <a:solidFill>
                  <a:schemeClr val="dk1"/>
                </a:solidFill>
                <a:latin typeface="Arial"/>
                <a:ea typeface="Arial"/>
                <a:cs typeface="Arial"/>
                <a:sym typeface="Arial"/>
              </a:rPr>
              <a:t>Διαφάνεια 15 - Δραστηριότητα #3 Ανάπτυξη σχεδίου </a:t>
            </a:r>
            <a:endParaRPr/>
          </a:p>
          <a:p>
            <a:pPr indent="-228600" lvl="0" marL="457200" rtl="0" algn="l">
              <a:lnSpc>
                <a:spcPct val="90000"/>
              </a:lnSpc>
              <a:spcBef>
                <a:spcPts val="1000"/>
              </a:spcBef>
              <a:spcAft>
                <a:spcPts val="0"/>
              </a:spcAft>
              <a:buSzPts val="1800"/>
              <a:buFont typeface="Arial"/>
              <a:buChar char="•"/>
            </a:pPr>
            <a:r>
              <a:rPr lang="en-US" sz="2400">
                <a:solidFill>
                  <a:schemeClr val="dk1"/>
                </a:solidFill>
                <a:latin typeface="Arial"/>
                <a:ea typeface="Arial"/>
                <a:cs typeface="Arial"/>
                <a:sym typeface="Arial"/>
              </a:rPr>
              <a:t>Διαφάνεια 16 - Ανακεφαλαίωση &amp; επόμενα βήματα</a:t>
            </a:r>
            <a:endParaRPr/>
          </a:p>
          <a:p>
            <a:pPr indent="-114300" lvl="0" marL="457200" rtl="0" algn="l">
              <a:lnSpc>
                <a:spcPct val="90000"/>
              </a:lnSpc>
              <a:spcBef>
                <a:spcPts val="1000"/>
              </a:spcBef>
              <a:spcAft>
                <a:spcPts val="0"/>
              </a:spcAft>
              <a:buSzPts val="1800"/>
              <a:buFont typeface="Arial"/>
              <a:buNone/>
            </a:pPr>
            <a:r>
              <a:t/>
            </a:r>
            <a:endParaRPr>
              <a:solidFill>
                <a:srgbClr val="404040"/>
              </a:solidFill>
              <a:latin typeface="Arial"/>
              <a:ea typeface="Arial"/>
              <a:cs typeface="Arial"/>
              <a:sym typeface="Arial"/>
            </a:endParaRPr>
          </a:p>
          <a:p>
            <a:pPr indent="-114300" lvl="0" marL="457200" rtl="0" algn="l">
              <a:lnSpc>
                <a:spcPct val="90000"/>
              </a:lnSpc>
              <a:spcBef>
                <a:spcPts val="1000"/>
              </a:spcBef>
              <a:spcAft>
                <a:spcPts val="0"/>
              </a:spcAft>
              <a:buSzPts val="1800"/>
              <a:buFont typeface="Arial"/>
              <a:buNone/>
            </a:pPr>
            <a:r>
              <a:t/>
            </a:r>
            <a:endParaRPr>
              <a:solidFill>
                <a:srgbClr val="404040"/>
              </a:solidFill>
              <a:latin typeface="Arial"/>
              <a:ea typeface="Arial"/>
              <a:cs typeface="Arial"/>
              <a:sym typeface="Arial"/>
            </a:endParaRPr>
          </a:p>
          <a:p>
            <a:pPr indent="-114300" lvl="0" marL="457200" rtl="0" algn="l">
              <a:lnSpc>
                <a:spcPct val="90000"/>
              </a:lnSpc>
              <a:spcBef>
                <a:spcPts val="1000"/>
              </a:spcBef>
              <a:spcAft>
                <a:spcPts val="0"/>
              </a:spcAft>
              <a:buSzPts val="1800"/>
              <a:buFont typeface="Arial"/>
              <a:buNone/>
            </a:pPr>
            <a:r>
              <a:t/>
            </a:r>
            <a:endParaRPr b="0" i="0">
              <a:solidFill>
                <a:srgbClr val="404040"/>
              </a:solidFill>
              <a:latin typeface="Arial"/>
              <a:ea typeface="Arial"/>
              <a:cs typeface="Arial"/>
              <a:sym typeface="Arial"/>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7" name="Shape 137"/>
        <p:cNvGrpSpPr/>
        <p:nvPr/>
      </p:nvGrpSpPr>
      <p:grpSpPr>
        <a:xfrm>
          <a:off x="0" y="0"/>
          <a:ext cx="0" cy="0"/>
          <a:chOff x="0" y="0"/>
          <a:chExt cx="0" cy="0"/>
        </a:xfrm>
      </p:grpSpPr>
      <p:sp>
        <p:nvSpPr>
          <p:cNvPr id="138" name="Google Shape;138;p24"/>
          <p:cNvSpPr txBox="1"/>
          <p:nvPr>
            <p:ph type="title"/>
          </p:nvPr>
        </p:nvSpPr>
        <p:spPr>
          <a:xfrm>
            <a:off x="97970" y="81642"/>
            <a:ext cx="11944351" cy="715879"/>
          </a:xfrm>
          <a:prstGeom prst="rect">
            <a:avLst/>
          </a:prstGeom>
          <a:noFill/>
          <a:ln>
            <a:noFill/>
          </a:ln>
        </p:spPr>
        <p:txBody>
          <a:bodyPr anchorCtr="0" anchor="ctr" bIns="54000" lIns="91425" spcFirstLastPara="1" rIns="54000" wrap="square" tIns="54000">
            <a:noAutofit/>
          </a:bodyPr>
          <a:lstStyle/>
          <a:p>
            <a:pPr indent="0" lvl="0" marL="0" marR="0" rtl="0" algn="l">
              <a:lnSpc>
                <a:spcPct val="90000"/>
              </a:lnSpc>
              <a:spcBef>
                <a:spcPts val="0"/>
              </a:spcBef>
              <a:spcAft>
                <a:spcPts val="0"/>
              </a:spcAft>
              <a:buClr>
                <a:schemeClr val="lt2"/>
              </a:buClr>
              <a:buSzPts val="3800"/>
              <a:buFont typeface="Calibri"/>
              <a:buNone/>
            </a:pPr>
            <a:r>
              <a:rPr b="1" lang="en-US" sz="2800">
                <a:solidFill>
                  <a:srgbClr val="FFFFFF"/>
                </a:solidFill>
              </a:rPr>
              <a:t>Ανακεφαλαίωση από την Ενότητα 1 </a:t>
            </a:r>
            <a:endParaRPr/>
          </a:p>
        </p:txBody>
      </p:sp>
      <p:sp>
        <p:nvSpPr>
          <p:cNvPr id="139" name="Google Shape;139;p24"/>
          <p:cNvSpPr txBox="1"/>
          <p:nvPr>
            <p:ph idx="2" type="body"/>
          </p:nvPr>
        </p:nvSpPr>
        <p:spPr>
          <a:xfrm>
            <a:off x="0" y="1020568"/>
            <a:ext cx="11789100" cy="56610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SzPts val="1800"/>
              <a:buNone/>
            </a:pPr>
            <a:r>
              <a:t/>
            </a:r>
            <a:endParaRPr/>
          </a:p>
          <a:p>
            <a:pPr indent="-228600" lvl="0" marL="457200" marR="0" rtl="0" algn="l">
              <a:lnSpc>
                <a:spcPct val="90000"/>
              </a:lnSpc>
              <a:spcBef>
                <a:spcPts val="1000"/>
              </a:spcBef>
              <a:spcAft>
                <a:spcPts val="0"/>
              </a:spcAft>
              <a:buClr>
                <a:schemeClr val="accent4"/>
              </a:buClr>
              <a:buSzPts val="1800"/>
              <a:buFont typeface="Arial"/>
              <a:buNone/>
            </a:pPr>
            <a:br>
              <a:rPr lang="en-US"/>
            </a:br>
            <a:br>
              <a:rPr lang="en-US"/>
            </a:br>
            <a:endParaRPr/>
          </a:p>
        </p:txBody>
      </p:sp>
      <p:sp>
        <p:nvSpPr>
          <p:cNvPr id="140" name="Google Shape;140;p24"/>
          <p:cNvSpPr txBox="1"/>
          <p:nvPr/>
        </p:nvSpPr>
        <p:spPr>
          <a:xfrm>
            <a:off x="735384" y="1892852"/>
            <a:ext cx="8675298" cy="800219"/>
          </a:xfrm>
          <a:prstGeom prst="rect">
            <a:avLst/>
          </a:prstGeom>
          <a:gradFill>
            <a:gsLst>
              <a:gs pos="0">
                <a:srgbClr val="8AEC9F"/>
              </a:gs>
              <a:gs pos="50000">
                <a:srgbClr val="B8F1C3"/>
              </a:gs>
              <a:gs pos="100000">
                <a:srgbClr val="DCF8E1"/>
              </a:gs>
            </a:gsLst>
            <a:lin ang="5400000" scaled="0"/>
          </a:grad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3200"/>
              <a:buFont typeface="Arial"/>
              <a:buNone/>
            </a:pPr>
            <a:r>
              <a:rPr b="1" i="0" lang="en-US" sz="3200" u="sng" cap="none" strike="noStrike">
                <a:solidFill>
                  <a:srgbClr val="000000"/>
                </a:solidFill>
                <a:latin typeface="Arial"/>
                <a:ea typeface="Arial"/>
                <a:cs typeface="Arial"/>
                <a:sym typeface="Arial"/>
              </a:rPr>
              <a:t>Προσδιορισμός </a:t>
            </a:r>
            <a:r>
              <a:rPr b="1" i="0" lang="en-US" sz="3200" u="none" cap="none" strike="noStrike">
                <a:solidFill>
                  <a:srgbClr val="000000"/>
                </a:solidFill>
                <a:latin typeface="Arial"/>
                <a:ea typeface="Arial"/>
                <a:cs typeface="Arial"/>
                <a:sym typeface="Arial"/>
              </a:rPr>
              <a:t>→ Σχεδιασμός → Δράση → Παρατήρηση → Αναστοχασμός</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1" name="Google Shape;141;p24"/>
          <p:cNvSpPr txBox="1"/>
          <p:nvPr/>
        </p:nvSpPr>
        <p:spPr>
          <a:xfrm>
            <a:off x="715992" y="2971800"/>
            <a:ext cx="10842024" cy="40011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000"/>
              <a:buFont typeface="Arial"/>
              <a:buNone/>
            </a:pPr>
            <a:r>
              <a:rPr b="0" i="0" lang="en-US" sz="2000" u="none" cap="none" strike="noStrike">
                <a:solidFill>
                  <a:srgbClr val="000000"/>
                </a:solidFill>
                <a:latin typeface="Arial"/>
                <a:ea typeface="Arial"/>
                <a:cs typeface="Arial"/>
                <a:sym typeface="Arial"/>
              </a:rPr>
              <a:t>- Σημασία των </a:t>
            </a:r>
            <a:r>
              <a:rPr b="1" i="0" lang="en-US" sz="2000" u="sng" cap="none" strike="noStrike">
                <a:solidFill>
                  <a:srgbClr val="000000"/>
                </a:solidFill>
                <a:latin typeface="Arial"/>
                <a:ea typeface="Arial"/>
                <a:cs typeface="Arial"/>
                <a:sym typeface="Arial"/>
              </a:rPr>
              <a:t>καλά διατυπωμένων ερευνητικών ερωτημάτων </a:t>
            </a:r>
            <a:r>
              <a:rPr b="0" i="0" lang="en-US" sz="2000" u="none" cap="none" strike="noStrike">
                <a:solidFill>
                  <a:srgbClr val="000000"/>
                </a:solidFill>
                <a:latin typeface="Arial"/>
                <a:ea typeface="Arial"/>
                <a:cs typeface="Arial"/>
                <a:sym typeface="Arial"/>
              </a:rPr>
              <a:t>(συγκεκριμένα, εφαρμόσιμα, μετρήσιμα)</a:t>
            </a:r>
            <a:endParaRPr b="0" i="0" sz="1400" u="none" cap="none" strike="noStrike">
              <a:solidFill>
                <a:srgbClr val="000000"/>
              </a:solidFill>
              <a:latin typeface="Arial"/>
              <a:ea typeface="Arial"/>
              <a:cs typeface="Arial"/>
              <a:sym typeface="Arial"/>
            </a:endParaRPr>
          </a:p>
        </p:txBody>
      </p:sp>
      <p:sp>
        <p:nvSpPr>
          <p:cNvPr id="142" name="Google Shape;142;p24"/>
          <p:cNvSpPr txBox="1"/>
          <p:nvPr/>
        </p:nvSpPr>
        <p:spPr>
          <a:xfrm>
            <a:off x="715992" y="1316226"/>
            <a:ext cx="10127412" cy="615553"/>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000"/>
              <a:buFont typeface="Arial"/>
              <a:buNone/>
            </a:pPr>
            <a:r>
              <a:rPr b="0" i="0" lang="en-US" sz="2000" u="none" cap="none" strike="noStrike">
                <a:solidFill>
                  <a:srgbClr val="000000"/>
                </a:solidFill>
                <a:latin typeface="Arial"/>
                <a:ea typeface="Arial"/>
                <a:cs typeface="Arial"/>
                <a:sym typeface="Arial"/>
              </a:rPr>
              <a:t>- Ο </a:t>
            </a:r>
            <a:r>
              <a:rPr b="1" i="0" lang="en-US" sz="2000" u="none" cap="none" strike="noStrike">
                <a:solidFill>
                  <a:srgbClr val="000000"/>
                </a:solidFill>
                <a:latin typeface="Arial"/>
                <a:ea typeface="Arial"/>
                <a:cs typeface="Arial"/>
                <a:sym typeface="Arial"/>
              </a:rPr>
              <a:t>κύκλος της έρευνας δράσης: </a:t>
            </a:r>
            <a:r>
              <a:rPr b="0" i="0" lang="en-US" sz="2000" u="none" cap="none" strike="noStrike">
                <a:solidFill>
                  <a:srgbClr val="000000"/>
                </a:solidFill>
                <a:latin typeface="Arial"/>
                <a:ea typeface="Arial"/>
                <a:cs typeface="Arial"/>
                <a:sym typeface="Arial"/>
              </a:rPr>
              <a:t>μια επαναληπτική διαδικασία με επίκεντρο τον μαθητή.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3" name="Google Shape;143;p24"/>
          <p:cNvSpPr txBox="1"/>
          <p:nvPr/>
        </p:nvSpPr>
        <p:spPr>
          <a:xfrm>
            <a:off x="715992" y="5010996"/>
            <a:ext cx="9456000" cy="585000"/>
          </a:xfrm>
          <a:prstGeom prst="rect">
            <a:avLst/>
          </a:prstGeom>
          <a:gradFill>
            <a:gsLst>
              <a:gs pos="0">
                <a:srgbClr val="8AEC9F"/>
              </a:gs>
              <a:gs pos="50000">
                <a:srgbClr val="B8F1C3"/>
              </a:gs>
              <a:gs pos="100000">
                <a:srgbClr val="DCF8E1"/>
              </a:gs>
            </a:gsLst>
            <a:lin ang="2700000" scaled="0"/>
          </a:grad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3200"/>
              <a:buFont typeface="Arial"/>
              <a:buNone/>
            </a:pPr>
            <a:r>
              <a:rPr b="1" i="0" lang="en-US" sz="3200" u="none" cap="none" strike="noStrike">
                <a:solidFill>
                  <a:srgbClr val="000000"/>
                </a:solidFill>
                <a:latin typeface="Arial"/>
                <a:ea typeface="Arial"/>
                <a:cs typeface="Arial"/>
                <a:sym typeface="Arial"/>
              </a:rPr>
              <a:t>Ερευνητικό ερώτημα → Σχεδιασμός παρέμβασης</a:t>
            </a:r>
            <a:endParaRPr b="1" i="0" sz="3200" u="none" cap="none" strike="noStrike">
              <a:solidFill>
                <a:srgbClr val="000000"/>
              </a:solidFill>
              <a:latin typeface="Arial"/>
              <a:ea typeface="Arial"/>
              <a:cs typeface="Arial"/>
              <a:sym typeface="Arial"/>
            </a:endParaRPr>
          </a:p>
        </p:txBody>
      </p:sp>
      <p:sp>
        <p:nvSpPr>
          <p:cNvPr id="144" name="Google Shape;144;p24"/>
          <p:cNvSpPr txBox="1"/>
          <p:nvPr/>
        </p:nvSpPr>
        <p:spPr>
          <a:xfrm>
            <a:off x="715992" y="3586646"/>
            <a:ext cx="11386200" cy="707886"/>
          </a:xfrm>
          <a:prstGeom prst="rect">
            <a:avLst/>
          </a:prstGeom>
          <a:gradFill>
            <a:gsLst>
              <a:gs pos="0">
                <a:srgbClr val="8AEC9F"/>
              </a:gs>
              <a:gs pos="50000">
                <a:srgbClr val="B8F1C3"/>
              </a:gs>
              <a:gs pos="100000">
                <a:srgbClr val="DCF8E1"/>
              </a:gs>
            </a:gsLst>
            <a:lin ang="5400000" scaled="0"/>
          </a:grad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000"/>
              <a:buFont typeface="Arial"/>
              <a:buNone/>
            </a:pPr>
            <a:r>
              <a:rPr b="1" i="1" lang="en-US" sz="2000" u="none" cap="none" strike="noStrike">
                <a:solidFill>
                  <a:srgbClr val="000000"/>
                </a:solidFill>
                <a:latin typeface="Arial"/>
                <a:ea typeface="Arial"/>
                <a:cs typeface="Arial"/>
                <a:sym typeface="Arial"/>
              </a:rPr>
              <a:t>Γιατί τα κορίτσια αποφεύγουν τη ρομποτική; 🡺 Πώς μπορώ να επανασχεδιάσω τους ρόλους της ομάδας ρομποτικής για να αυξήσω τη συμμετοχή των κοριτσιών στην ηγεσία;</a:t>
            </a:r>
            <a:endParaRPr b="0" i="0" sz="1400" u="none" cap="none" strike="noStrike">
              <a:solidFill>
                <a:srgbClr val="000000"/>
              </a:solidFill>
              <a:latin typeface="Arial"/>
              <a:ea typeface="Arial"/>
              <a:cs typeface="Arial"/>
              <a:sym typeface="Arial"/>
            </a:endParaRPr>
          </a:p>
        </p:txBody>
      </p:sp>
      <p:sp>
        <p:nvSpPr>
          <p:cNvPr id="145" name="Google Shape;145;p24"/>
          <p:cNvSpPr txBox="1"/>
          <p:nvPr/>
        </p:nvSpPr>
        <p:spPr>
          <a:xfrm>
            <a:off x="735384" y="4421647"/>
            <a:ext cx="10842024" cy="830997"/>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000"/>
              <a:buFont typeface="Arial"/>
              <a:buNone/>
            </a:pPr>
            <a:r>
              <a:rPr b="0" i="0" lang="en-US" sz="2000" u="none" cap="none" strike="noStrike">
                <a:solidFill>
                  <a:srgbClr val="000000"/>
                </a:solidFill>
                <a:latin typeface="Arial"/>
                <a:ea typeface="Arial"/>
                <a:cs typeface="Arial"/>
                <a:sym typeface="Arial"/>
              </a:rPr>
              <a:t>- Σύνδεση μεταξύ των </a:t>
            </a:r>
            <a:r>
              <a:rPr b="1" i="0" lang="en-US" sz="2000" u="none" cap="none" strike="noStrike">
                <a:solidFill>
                  <a:srgbClr val="000000"/>
                </a:solidFill>
                <a:latin typeface="Arial"/>
                <a:ea typeface="Arial"/>
                <a:cs typeface="Arial"/>
                <a:sym typeface="Arial"/>
              </a:rPr>
              <a:t>εντοπισμένων προκλήσεων και του σχεδιασμού της παρέμβασης</a:t>
            </a:r>
            <a:endParaRPr b="1" i="0" sz="20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9" name="Shape 149"/>
        <p:cNvGrpSpPr/>
        <p:nvPr/>
      </p:nvGrpSpPr>
      <p:grpSpPr>
        <a:xfrm>
          <a:off x="0" y="0"/>
          <a:ext cx="0" cy="0"/>
          <a:chOff x="0" y="0"/>
          <a:chExt cx="0" cy="0"/>
        </a:xfrm>
      </p:grpSpPr>
      <p:sp>
        <p:nvSpPr>
          <p:cNvPr id="150" name="Google Shape;150;g343c85d3a64_0_6"/>
          <p:cNvSpPr txBox="1"/>
          <p:nvPr>
            <p:ph type="title"/>
          </p:nvPr>
        </p:nvSpPr>
        <p:spPr>
          <a:xfrm>
            <a:off x="97970" y="81642"/>
            <a:ext cx="11944500" cy="715800"/>
          </a:xfrm>
          <a:prstGeom prst="rect">
            <a:avLst/>
          </a:prstGeom>
          <a:noFill/>
          <a:ln>
            <a:noFill/>
          </a:ln>
        </p:spPr>
        <p:txBody>
          <a:bodyPr anchorCtr="0" anchor="ctr" bIns="54000" lIns="91425" spcFirstLastPara="1" rIns="54000" wrap="square" tIns="54000">
            <a:noAutofit/>
          </a:bodyPr>
          <a:lstStyle/>
          <a:p>
            <a:pPr indent="0" lvl="0" marL="0" marR="0" rtl="0" algn="l">
              <a:lnSpc>
                <a:spcPct val="90000"/>
              </a:lnSpc>
              <a:spcBef>
                <a:spcPts val="0"/>
              </a:spcBef>
              <a:spcAft>
                <a:spcPts val="0"/>
              </a:spcAft>
              <a:buClr>
                <a:schemeClr val="lt2"/>
              </a:buClr>
              <a:buSzPts val="3800"/>
              <a:buFont typeface="Calibri"/>
              <a:buNone/>
            </a:pPr>
            <a:r>
              <a:rPr b="1" lang="en-US" sz="2800">
                <a:solidFill>
                  <a:srgbClr val="FFFFFF"/>
                </a:solidFill>
              </a:rPr>
              <a:t>Εισαγωγή στη συνεργατική έρευνα δράσης</a:t>
            </a:r>
            <a:endParaRPr sz="2800">
              <a:solidFill>
                <a:srgbClr val="FFFFFF"/>
              </a:solidFill>
            </a:endParaRPr>
          </a:p>
        </p:txBody>
      </p:sp>
      <p:sp>
        <p:nvSpPr>
          <p:cNvPr id="151" name="Google Shape;151;g343c85d3a64_0_6"/>
          <p:cNvSpPr txBox="1"/>
          <p:nvPr/>
        </p:nvSpPr>
        <p:spPr>
          <a:xfrm>
            <a:off x="97970" y="926592"/>
            <a:ext cx="12313920" cy="461665"/>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400"/>
              <a:buFont typeface="Arial"/>
              <a:buNone/>
            </a:pPr>
            <a:r>
              <a:rPr b="0" i="0" lang="en-US" sz="2400" u="none" cap="none" strike="noStrike">
                <a:solidFill>
                  <a:schemeClr val="accent1"/>
                </a:solidFill>
                <a:latin typeface="Calibri"/>
                <a:ea typeface="Calibri"/>
                <a:cs typeface="Calibri"/>
                <a:sym typeface="Calibri"/>
              </a:rPr>
              <a:t>Συνεργατική έρευνα δράσης: ισχυρότεροι μαζί</a:t>
            </a:r>
            <a:endParaRPr b="0" i="0" sz="2400" u="none" cap="none" strike="noStrike">
              <a:solidFill>
                <a:schemeClr val="accent1"/>
              </a:solidFill>
              <a:latin typeface="Calibri"/>
              <a:ea typeface="Calibri"/>
              <a:cs typeface="Calibri"/>
              <a:sym typeface="Calibri"/>
            </a:endParaRPr>
          </a:p>
        </p:txBody>
      </p:sp>
      <p:sp>
        <p:nvSpPr>
          <p:cNvPr id="152" name="Google Shape;152;g343c85d3a64_0_6"/>
          <p:cNvSpPr txBox="1"/>
          <p:nvPr/>
        </p:nvSpPr>
        <p:spPr>
          <a:xfrm>
            <a:off x="847344" y="1806047"/>
            <a:ext cx="10497312" cy="707886"/>
          </a:xfrm>
          <a:prstGeom prst="rect">
            <a:avLst/>
          </a:prstGeom>
          <a:gradFill>
            <a:gsLst>
              <a:gs pos="0">
                <a:srgbClr val="8AEC9F"/>
              </a:gs>
              <a:gs pos="50000">
                <a:srgbClr val="B8F1C3"/>
              </a:gs>
              <a:gs pos="100000">
                <a:srgbClr val="DCF8E1"/>
              </a:gs>
            </a:gsLst>
            <a:lin ang="8100000" scaled="0"/>
          </a:gradFill>
          <a:ln cap="flat" cmpd="sng" w="9525">
            <a:solidFill>
              <a:schemeClr val="dk1"/>
            </a:solidFill>
            <a:prstDash val="solid"/>
            <a:round/>
            <a:headEnd len="sm" w="sm" type="none"/>
            <a:tailEnd len="sm" w="sm" type="none"/>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000"/>
              <a:buFont typeface="Arial"/>
              <a:buNone/>
            </a:pPr>
            <a:r>
              <a:rPr b="0" i="0" lang="en-US" sz="2000" u="none" cap="none" strike="noStrike">
                <a:solidFill>
                  <a:schemeClr val="dk1"/>
                </a:solidFill>
                <a:latin typeface="Arial"/>
                <a:ea typeface="Arial"/>
                <a:cs typeface="Arial"/>
                <a:sym typeface="Arial"/>
              </a:rPr>
              <a:t>Μια συμμετοχική διαδικασία κατά την οποία οι εκπαιδευτικοί συνεργάζονται για να διερευνήσουν κοινές ανησυχίες, να εφαρμόσουν λύσεις και να αξιολογήσουν τον αντίκτυπο.</a:t>
            </a:r>
            <a:endParaRPr b="0" i="0" sz="2000" u="none" cap="none" strike="noStrike">
              <a:solidFill>
                <a:schemeClr val="dk1"/>
              </a:solidFill>
              <a:latin typeface="Arial"/>
              <a:ea typeface="Arial"/>
              <a:cs typeface="Arial"/>
              <a:sym typeface="Arial"/>
            </a:endParaRPr>
          </a:p>
        </p:txBody>
      </p:sp>
      <p:sp>
        <p:nvSpPr>
          <p:cNvPr id="153" name="Google Shape;153;g343c85d3a64_0_6"/>
          <p:cNvSpPr txBox="1"/>
          <p:nvPr/>
        </p:nvSpPr>
        <p:spPr>
          <a:xfrm>
            <a:off x="719328" y="3167390"/>
            <a:ext cx="10625328" cy="1631216"/>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000"/>
              <a:buFont typeface="Arial"/>
              <a:buNone/>
            </a:pPr>
            <a:r>
              <a:rPr b="1" i="0" lang="en-US" sz="2000" u="none" cap="none" strike="noStrike">
                <a:solidFill>
                  <a:srgbClr val="000000"/>
                </a:solidFill>
                <a:latin typeface="Arial"/>
                <a:ea typeface="Arial"/>
                <a:cs typeface="Arial"/>
                <a:sym typeface="Arial"/>
              </a:rPr>
              <a:t>Οφέλη:  </a:t>
            </a:r>
            <a:endParaRPr b="0" i="0" sz="1400" u="none" cap="none" strike="noStrike">
              <a:solidFill>
                <a:srgbClr val="000000"/>
              </a:solidFill>
              <a:latin typeface="Arial"/>
              <a:ea typeface="Arial"/>
              <a:cs typeface="Arial"/>
              <a:sym typeface="Arial"/>
            </a:endParaRPr>
          </a:p>
          <a:p>
            <a:pPr indent="-342900" lvl="0" marL="342900" marR="0" rtl="0" algn="l">
              <a:lnSpc>
                <a:spcPct val="100000"/>
              </a:lnSpc>
              <a:spcBef>
                <a:spcPts val="0"/>
              </a:spcBef>
              <a:spcAft>
                <a:spcPts val="0"/>
              </a:spcAft>
              <a:buClr>
                <a:srgbClr val="000000"/>
              </a:buClr>
              <a:buSzPts val="2000"/>
              <a:buFont typeface="Arial"/>
              <a:buChar char="•"/>
            </a:pPr>
            <a:r>
              <a:rPr b="0" i="0" lang="en-US" sz="2000" u="none" cap="none" strike="noStrike">
                <a:solidFill>
                  <a:srgbClr val="000000"/>
                </a:solidFill>
                <a:latin typeface="Arial"/>
                <a:ea typeface="Arial"/>
                <a:cs typeface="Arial"/>
                <a:sym typeface="Arial"/>
              </a:rPr>
              <a:t>Κοινή εμπειρογνωμοσύνη και διαφορετικές προοπτικές</a:t>
            </a:r>
            <a:endParaRPr b="0" i="0" sz="2000" u="none" cap="none" strike="noStrike">
              <a:solidFill>
                <a:srgbClr val="000000"/>
              </a:solidFill>
              <a:latin typeface="Arial"/>
              <a:ea typeface="Arial"/>
              <a:cs typeface="Arial"/>
              <a:sym typeface="Arial"/>
            </a:endParaRPr>
          </a:p>
          <a:p>
            <a:pPr indent="-342900" lvl="0" marL="342900" marR="0" rtl="0" algn="l">
              <a:lnSpc>
                <a:spcPct val="100000"/>
              </a:lnSpc>
              <a:spcBef>
                <a:spcPts val="0"/>
              </a:spcBef>
              <a:spcAft>
                <a:spcPts val="0"/>
              </a:spcAft>
              <a:buClr>
                <a:srgbClr val="000000"/>
              </a:buClr>
              <a:buSzPts val="2000"/>
              <a:buFont typeface="Arial"/>
              <a:buChar char="•"/>
            </a:pPr>
            <a:r>
              <a:rPr b="0" i="0" lang="en-US" sz="2000" u="none" cap="none" strike="noStrike">
                <a:solidFill>
                  <a:srgbClr val="000000"/>
                </a:solidFill>
                <a:latin typeface="Arial"/>
                <a:ea typeface="Arial"/>
                <a:cs typeface="Arial"/>
                <a:sym typeface="Arial"/>
              </a:rPr>
              <a:t>Πιο αξιόπιστα δεδομένα</a:t>
            </a:r>
            <a:endParaRPr b="0" i="0" sz="1400" u="none" cap="none" strike="noStrike">
              <a:solidFill>
                <a:srgbClr val="000000"/>
              </a:solidFill>
              <a:latin typeface="Arial"/>
              <a:ea typeface="Arial"/>
              <a:cs typeface="Arial"/>
              <a:sym typeface="Arial"/>
            </a:endParaRPr>
          </a:p>
          <a:p>
            <a:pPr indent="-342900" lvl="0" marL="342900" marR="0" rtl="0" algn="l">
              <a:lnSpc>
                <a:spcPct val="100000"/>
              </a:lnSpc>
              <a:spcBef>
                <a:spcPts val="0"/>
              </a:spcBef>
              <a:spcAft>
                <a:spcPts val="0"/>
              </a:spcAft>
              <a:buClr>
                <a:srgbClr val="000000"/>
              </a:buClr>
              <a:buSzPts val="2000"/>
              <a:buFont typeface="Arial"/>
              <a:buChar char="•"/>
            </a:pPr>
            <a:r>
              <a:rPr b="0" i="0" lang="en-US" sz="2000" u="none" cap="none" strike="noStrike">
                <a:solidFill>
                  <a:srgbClr val="000000"/>
                </a:solidFill>
                <a:latin typeface="Arial"/>
                <a:ea typeface="Arial"/>
                <a:cs typeface="Arial"/>
                <a:sym typeface="Arial"/>
              </a:rPr>
              <a:t>Βιώσιμες βελτιώσεις </a:t>
            </a:r>
            <a:endParaRPr b="0" i="0" sz="1400" u="none" cap="none" strike="noStrike">
              <a:solidFill>
                <a:srgbClr val="000000"/>
              </a:solidFill>
              <a:latin typeface="Arial"/>
              <a:ea typeface="Arial"/>
              <a:cs typeface="Arial"/>
              <a:sym typeface="Arial"/>
            </a:endParaRPr>
          </a:p>
          <a:p>
            <a:pPr indent="-342900" lvl="0" marL="342900" marR="0" rtl="0" algn="l">
              <a:lnSpc>
                <a:spcPct val="100000"/>
              </a:lnSpc>
              <a:spcBef>
                <a:spcPts val="0"/>
              </a:spcBef>
              <a:spcAft>
                <a:spcPts val="0"/>
              </a:spcAft>
              <a:buClr>
                <a:srgbClr val="000000"/>
              </a:buClr>
              <a:buSzPts val="2000"/>
              <a:buFont typeface="Arial"/>
              <a:buChar char="•"/>
            </a:pPr>
            <a:r>
              <a:rPr b="0" i="0" lang="en-US" sz="2000" u="none" cap="none" strike="noStrike">
                <a:solidFill>
                  <a:srgbClr val="000000"/>
                </a:solidFill>
                <a:latin typeface="Arial"/>
                <a:ea typeface="Arial"/>
                <a:cs typeface="Arial"/>
                <a:sym typeface="Arial"/>
              </a:rPr>
              <a:t>Επαγγελματική κοινότητα μάθησης</a:t>
            </a:r>
            <a:endParaRPr b="0" i="0" sz="1400" u="none" cap="none" strike="noStrike">
              <a:solidFill>
                <a:srgbClr val="000000"/>
              </a:solidFill>
              <a:latin typeface="Arial"/>
              <a:ea typeface="Arial"/>
              <a:cs typeface="Arial"/>
              <a:sym typeface="Arial"/>
            </a:endParaRPr>
          </a:p>
        </p:txBody>
      </p:sp>
      <p:sp>
        <p:nvSpPr>
          <p:cNvPr id="154" name="Google Shape;154;g343c85d3a64_0_6"/>
          <p:cNvSpPr txBox="1"/>
          <p:nvPr/>
        </p:nvSpPr>
        <p:spPr>
          <a:xfrm>
            <a:off x="97970" y="6037694"/>
            <a:ext cx="11594592" cy="738664"/>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50"/>
              <a:buFont typeface="Arial"/>
              <a:buNone/>
            </a:pPr>
            <a:r>
              <a:rPr b="0" i="0" lang="en-US" sz="1050" u="none" cap="none" strike="noStrike">
                <a:solidFill>
                  <a:srgbClr val="000000"/>
                </a:solidFill>
                <a:latin typeface="Arial"/>
                <a:ea typeface="Arial"/>
                <a:cs typeface="Arial"/>
                <a:sym typeface="Arial"/>
              </a:rPr>
              <a:t>Hargreaves, A., &amp; O'Connor, M. T. (2019). Η ηγεσία του συνεργατικού επαγγελματισμού. Κέντρο Στρατηγικής Εκπαίδευσης (Αυστραλία). </a:t>
            </a:r>
            <a:r>
              <a:rPr b="0" i="0" lang="en-US" sz="1050" u="sng" cap="none" strike="noStrike">
                <a:solidFill>
                  <a:srgbClr val="000000"/>
                </a:solidFill>
                <a:latin typeface="Arial"/>
                <a:ea typeface="Arial"/>
                <a:cs typeface="Arial"/>
                <a:sym typeface="Arial"/>
                <a:hlinkClick r:id="rId3">
                  <a:extLst>
                    <a:ext uri="{A12FA001-AC4F-418D-AE19-62706E023703}">
                      <ahyp:hlinkClr val="tx"/>
                    </a:ext>
                  </a:extLst>
                </a:hlinkClick>
              </a:rPr>
              <a:t>https://www.</a:t>
            </a:r>
            <a:r>
              <a:rPr b="0" i="0" lang="en-US" sz="1050" u="none" cap="none" strike="noStrike">
                <a:solidFill>
                  <a:srgbClr val="000000"/>
                </a:solidFill>
                <a:latin typeface="Arial"/>
                <a:ea typeface="Arial"/>
                <a:cs typeface="Arial"/>
                <a:sym typeface="Arial"/>
              </a:rPr>
              <a:t>andyhargreaves.com/uploads/5/2/9/2/5292616/seminar_series_274-april2018.pdf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050"/>
              <a:buFont typeface="Arial"/>
              <a:buNone/>
            </a:pPr>
            <a:r>
              <a:rPr b="0" i="0" lang="en-US" sz="1050" u="none" cap="none" strike="noStrike">
                <a:solidFill>
                  <a:srgbClr val="000000"/>
                </a:solidFill>
                <a:latin typeface="Arial"/>
                <a:ea typeface="Arial"/>
                <a:cs typeface="Arial"/>
                <a:sym typeface="Arial"/>
              </a:rPr>
              <a:t>Vescio, V., Ross, D., &amp; Adams, A. (2008). Ανασκόπηση της έρευνας σχετικά με τον αντίκτυπο των επαγγελματικών κοινοτήτων μάθησης στη διδακτική πρακτική και τη μάθηση των μαθητών. Teaching and Teacher Education, 24(1), 80-91.</a:t>
            </a:r>
            <a:r>
              <a:rPr b="0" i="0" lang="en-US" sz="1050" u="sng" cap="none" strike="noStrike">
                <a:solidFill>
                  <a:srgbClr val="000000"/>
                </a:solidFill>
                <a:latin typeface="Arial"/>
                <a:ea typeface="Arial"/>
                <a:cs typeface="Arial"/>
                <a:sym typeface="Arial"/>
                <a:hlinkClick r:id="rId4">
                  <a:extLst>
                    <a:ext uri="{A12FA001-AC4F-418D-AE19-62706E023703}">
                      <ahyp:hlinkClr val="tx"/>
                    </a:ext>
                  </a:extLst>
                </a:hlinkClick>
              </a:rPr>
              <a:t> 10.1016/j.tate.2007.01.004</a:t>
            </a:r>
            <a:endParaRPr b="0" i="0" sz="1050" u="none" cap="none" strike="noStrike">
              <a:solidFill>
                <a:srgbClr val="000000"/>
              </a:solidFill>
              <a:latin typeface="Arial"/>
              <a:ea typeface="Arial"/>
              <a:cs typeface="Arial"/>
              <a:sym typeface="Arial"/>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8" name="Shape 158"/>
        <p:cNvGrpSpPr/>
        <p:nvPr/>
      </p:nvGrpSpPr>
      <p:grpSpPr>
        <a:xfrm>
          <a:off x="0" y="0"/>
          <a:ext cx="0" cy="0"/>
          <a:chOff x="0" y="0"/>
          <a:chExt cx="0" cy="0"/>
        </a:xfrm>
      </p:grpSpPr>
      <p:sp>
        <p:nvSpPr>
          <p:cNvPr id="159" name="Google Shape;159;p25"/>
          <p:cNvSpPr txBox="1"/>
          <p:nvPr>
            <p:ph type="title"/>
          </p:nvPr>
        </p:nvSpPr>
        <p:spPr>
          <a:xfrm>
            <a:off x="123745" y="78617"/>
            <a:ext cx="11944500" cy="715800"/>
          </a:xfrm>
          <a:prstGeom prst="rect">
            <a:avLst/>
          </a:prstGeom>
          <a:noFill/>
          <a:ln>
            <a:noFill/>
          </a:ln>
        </p:spPr>
        <p:txBody>
          <a:bodyPr anchorCtr="0" anchor="ctr" bIns="54000" lIns="91425" spcFirstLastPara="1" rIns="54000" wrap="square" tIns="54000">
            <a:noAutofit/>
          </a:bodyPr>
          <a:lstStyle/>
          <a:p>
            <a:pPr indent="0" lvl="0" marL="0" rtl="0" algn="l">
              <a:lnSpc>
                <a:spcPct val="90000"/>
              </a:lnSpc>
              <a:spcBef>
                <a:spcPts val="0"/>
              </a:spcBef>
              <a:spcAft>
                <a:spcPts val="0"/>
              </a:spcAft>
              <a:buClr>
                <a:schemeClr val="accent4"/>
              </a:buClr>
              <a:buSzPts val="1800"/>
              <a:buNone/>
            </a:pPr>
            <a:r>
              <a:rPr b="1" lang="en-US" sz="2800">
                <a:solidFill>
                  <a:srgbClr val="FFFFFF"/>
                </a:solidFill>
              </a:rPr>
              <a:t>Δραστηριότητα #1 Πρόκληση - ανταλλαγή</a:t>
            </a:r>
            <a:endParaRPr b="1" sz="2800">
              <a:solidFill>
                <a:srgbClr val="FFFFFF"/>
              </a:solidFill>
            </a:endParaRPr>
          </a:p>
        </p:txBody>
      </p:sp>
      <p:sp>
        <p:nvSpPr>
          <p:cNvPr id="160" name="Google Shape;160;p25"/>
          <p:cNvSpPr txBox="1"/>
          <p:nvPr/>
        </p:nvSpPr>
        <p:spPr>
          <a:xfrm>
            <a:off x="646171" y="2394015"/>
            <a:ext cx="10899600" cy="4125000"/>
          </a:xfrm>
          <a:prstGeom prst="rect">
            <a:avLst/>
          </a:prstGeom>
          <a:noFill/>
          <a:ln>
            <a:noFill/>
          </a:ln>
        </p:spPr>
        <p:txBody>
          <a:bodyPr anchorCtr="0" anchor="t" bIns="45700" lIns="91425" spcFirstLastPara="1" rIns="91425" wrap="square" tIns="45700">
            <a:spAutoFit/>
          </a:bodyPr>
          <a:lstStyle/>
          <a:p>
            <a:pPr indent="-273050" lvl="0" marL="285750" marR="0" rtl="0" algn="l">
              <a:lnSpc>
                <a:spcPct val="100000"/>
              </a:lnSpc>
              <a:spcBef>
                <a:spcPts val="0"/>
              </a:spcBef>
              <a:spcAft>
                <a:spcPts val="0"/>
              </a:spcAft>
              <a:buClr>
                <a:srgbClr val="000000"/>
              </a:buClr>
              <a:buSzPts val="1800"/>
              <a:buFont typeface="Arial"/>
              <a:buChar char="•"/>
            </a:pPr>
            <a:r>
              <a:rPr b="1" i="0" lang="en-US" sz="1800" u="none" cap="none" strike="noStrike">
                <a:solidFill>
                  <a:srgbClr val="000000"/>
                </a:solidFill>
                <a:latin typeface="Arial"/>
                <a:ea typeface="Arial"/>
                <a:cs typeface="Arial"/>
                <a:sym typeface="Arial"/>
              </a:rPr>
              <a:t>Ετοιμαστείτε: </a:t>
            </a:r>
            <a:r>
              <a:rPr b="0" i="0" lang="en-US" sz="1800" u="none" cap="none" strike="noStrike">
                <a:solidFill>
                  <a:srgbClr val="000000"/>
                </a:solidFill>
                <a:latin typeface="Arial"/>
                <a:ea typeface="Arial"/>
                <a:cs typeface="Arial"/>
                <a:sym typeface="Arial"/>
              </a:rPr>
              <a:t>Πάρτε μία από τις επίμονες προκλήσεις που εντοπίσατε και επεξεργαστήκατε στην Ενότητα 1. Γράψτε την σε ένα αυτοκόλλητο σημείωμα ακολουθώντας αυτή τη μορφή: </a:t>
            </a:r>
            <a:endParaRPr b="0" i="0" sz="26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700"/>
              <a:buFont typeface="Arial"/>
              <a:buNone/>
            </a:pPr>
            <a:r>
              <a:rPr b="1" i="0" lang="en-US" sz="1700" u="none" cap="none" strike="noStrike">
                <a:solidFill>
                  <a:schemeClr val="dk1"/>
                </a:solidFill>
                <a:latin typeface="Arial"/>
                <a:ea typeface="Arial"/>
                <a:cs typeface="Arial"/>
                <a:sym typeface="Arial"/>
              </a:rPr>
              <a:t>[ομάδα μαθητών] + [χάσμα συμπεριφοράς/δεξιοτήτων] + [πλαίσιο].</a:t>
            </a:r>
            <a:endParaRPr b="0" i="0" sz="11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2800"/>
              <a:buFont typeface="Arial"/>
              <a:buNone/>
            </a:pPr>
            <a:r>
              <a:t/>
            </a:r>
            <a:endParaRPr b="1" i="0" sz="2800" u="none" cap="none" strike="noStrike">
              <a:solidFill>
                <a:srgbClr val="404040"/>
              </a:solidFill>
              <a:latin typeface="Arial"/>
              <a:ea typeface="Arial"/>
              <a:cs typeface="Arial"/>
              <a:sym typeface="Arial"/>
            </a:endParaRPr>
          </a:p>
          <a:p>
            <a:pPr indent="-285750" lvl="0" marL="285750" marR="0" rtl="0" algn="l">
              <a:lnSpc>
                <a:spcPct val="100000"/>
              </a:lnSpc>
              <a:spcBef>
                <a:spcPts val="0"/>
              </a:spcBef>
              <a:spcAft>
                <a:spcPts val="0"/>
              </a:spcAft>
              <a:buClr>
                <a:srgbClr val="000000"/>
              </a:buClr>
              <a:buSzPts val="2000"/>
              <a:buFont typeface="Arial"/>
              <a:buChar char="•"/>
            </a:pPr>
            <a:r>
              <a:rPr b="1" i="0" lang="en-US" sz="2000" u="none" cap="none" strike="noStrike">
                <a:solidFill>
                  <a:srgbClr val="000000"/>
                </a:solidFill>
                <a:latin typeface="Arial"/>
                <a:ea typeface="Arial"/>
                <a:cs typeface="Arial"/>
                <a:sym typeface="Arial"/>
              </a:rPr>
              <a:t>Γύρος 1 - Ο δάσκαλος Α μοιράζεται την πρόκλησή του</a:t>
            </a:r>
            <a:endParaRPr b="1" i="0" sz="2000" u="none" cap="none" strike="noStrike">
              <a:solidFill>
                <a:srgbClr val="000000"/>
              </a:solidFill>
              <a:latin typeface="Arial"/>
              <a:ea typeface="Arial"/>
              <a:cs typeface="Arial"/>
              <a:sym typeface="Arial"/>
            </a:endParaRPr>
          </a:p>
          <a:p>
            <a:pPr indent="-330200" lvl="0" marL="914400" marR="0" rtl="0" algn="l">
              <a:lnSpc>
                <a:spcPct val="100000"/>
              </a:lnSpc>
              <a:spcBef>
                <a:spcPts val="0"/>
              </a:spcBef>
              <a:spcAft>
                <a:spcPts val="0"/>
              </a:spcAft>
              <a:buClr>
                <a:schemeClr val="dk1"/>
              </a:buClr>
              <a:buSzPts val="1600"/>
              <a:buFont typeface="Arial"/>
              <a:buAutoNum type="arabicParenBoth"/>
            </a:pPr>
            <a:r>
              <a:rPr b="0" i="0" lang="en-US" sz="1600" u="none" cap="none" strike="noStrike">
                <a:solidFill>
                  <a:schemeClr val="dk1"/>
                </a:solidFill>
                <a:latin typeface="Arial"/>
                <a:ea typeface="Arial"/>
                <a:cs typeface="Arial"/>
                <a:sym typeface="Arial"/>
              </a:rPr>
              <a:t>Να κάνετε διευκρινιστικές ερωτήσεις για να αποκαλύψετε τα βαθύτερα αίτια (π.χ. "Πιστεύετε ότι φταίει η αυτοπεποίθηση, το ενδιαφέρον ή η δυναμική των συνομηλίκων;").</a:t>
            </a:r>
            <a:endParaRPr b="0" i="0" sz="1600" u="none" cap="none" strike="noStrike">
              <a:solidFill>
                <a:schemeClr val="dk1"/>
              </a:solidFill>
              <a:latin typeface="Arial"/>
              <a:ea typeface="Arial"/>
              <a:cs typeface="Arial"/>
              <a:sym typeface="Arial"/>
            </a:endParaRPr>
          </a:p>
          <a:p>
            <a:pPr indent="-330200" lvl="0" marL="914400" marR="0" rtl="0" algn="l">
              <a:lnSpc>
                <a:spcPct val="100000"/>
              </a:lnSpc>
              <a:spcBef>
                <a:spcPts val="0"/>
              </a:spcBef>
              <a:spcAft>
                <a:spcPts val="0"/>
              </a:spcAft>
              <a:buClr>
                <a:schemeClr val="dk1"/>
              </a:buClr>
              <a:buSzPts val="1600"/>
              <a:buFont typeface="Arial"/>
              <a:buAutoNum type="arabicParenBoth"/>
            </a:pPr>
            <a:r>
              <a:rPr b="0" i="0" lang="en-US" sz="1600" u="none" cap="none" strike="noStrike">
                <a:solidFill>
                  <a:schemeClr val="dk1"/>
                </a:solidFill>
                <a:latin typeface="Arial"/>
                <a:ea typeface="Arial"/>
                <a:cs typeface="Arial"/>
                <a:sym typeface="Arial"/>
              </a:rPr>
              <a:t>Καταιγισμός ιδεών για τις οπτικές γωνίες που ο δάσκαλος μπορεί να μην έχει λάβει υπόψη του (π.χ., "Θα μπορούσε η διεπαφή αποσφαλμάτωσης να είναι εκφοβιστική;" ή "Έχετε δοκιμάσει ζευγάρια αποσφαλμάτωσης από ομοτίμους;")</a:t>
            </a:r>
            <a:endParaRPr b="0" i="0" sz="16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000"/>
              <a:buFont typeface="Arial"/>
              <a:buNone/>
            </a:pPr>
            <a:r>
              <a:t/>
            </a:r>
            <a:endParaRPr b="1" i="0" sz="2000" u="none" cap="none" strike="noStrike">
              <a:solidFill>
                <a:srgbClr val="000000"/>
              </a:solidFill>
              <a:latin typeface="Arial"/>
              <a:ea typeface="Arial"/>
              <a:cs typeface="Arial"/>
              <a:sym typeface="Arial"/>
            </a:endParaRPr>
          </a:p>
          <a:p>
            <a:pPr indent="-285750" lvl="0" marL="285750" marR="0" rtl="0" algn="l">
              <a:lnSpc>
                <a:spcPct val="100000"/>
              </a:lnSpc>
              <a:spcBef>
                <a:spcPts val="0"/>
              </a:spcBef>
              <a:spcAft>
                <a:spcPts val="0"/>
              </a:spcAft>
              <a:buClr>
                <a:srgbClr val="000000"/>
              </a:buClr>
              <a:buSzPts val="2000"/>
              <a:buFont typeface="Arial"/>
              <a:buChar char="•"/>
            </a:pPr>
            <a:r>
              <a:rPr b="1" i="0" lang="en-US" sz="2000" u="none" cap="none" strike="noStrike">
                <a:solidFill>
                  <a:srgbClr val="000000"/>
                </a:solidFill>
                <a:latin typeface="Arial"/>
                <a:ea typeface="Arial"/>
                <a:cs typeface="Arial"/>
                <a:sym typeface="Arial"/>
              </a:rPr>
              <a:t>Γύρος 2 &amp; 3: Επαναλάβετε για τους εκπαιδευτικούς Β και Γ</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000"/>
              <a:buFont typeface="Arial"/>
              <a:buNone/>
            </a:pPr>
            <a:r>
              <a:t/>
            </a:r>
            <a:endParaRPr b="1" i="0" sz="2000" u="none" cap="none" strike="noStrike">
              <a:solidFill>
                <a:srgbClr val="000000"/>
              </a:solidFill>
              <a:latin typeface="Arial"/>
              <a:ea typeface="Arial"/>
              <a:cs typeface="Arial"/>
              <a:sym typeface="Arial"/>
            </a:endParaRPr>
          </a:p>
          <a:p>
            <a:pPr indent="-285750" lvl="0" marL="285750" marR="0" rtl="0" algn="l">
              <a:lnSpc>
                <a:spcPct val="100000"/>
              </a:lnSpc>
              <a:spcBef>
                <a:spcPts val="0"/>
              </a:spcBef>
              <a:spcAft>
                <a:spcPts val="0"/>
              </a:spcAft>
              <a:buClr>
                <a:srgbClr val="000000"/>
              </a:buClr>
              <a:buSzPts val="2000"/>
              <a:buFont typeface="Arial"/>
              <a:buChar char="•"/>
            </a:pPr>
            <a:r>
              <a:rPr b="1" i="0" lang="en-US" sz="2000" u="none" cap="none" strike="noStrike">
                <a:solidFill>
                  <a:srgbClr val="000000"/>
                </a:solidFill>
                <a:latin typeface="Arial"/>
                <a:ea typeface="Arial"/>
                <a:cs typeface="Arial"/>
                <a:sym typeface="Arial"/>
              </a:rPr>
              <a:t>Εξειδίκευση: </a:t>
            </a:r>
            <a:r>
              <a:rPr b="0" i="0" lang="en-US" sz="1700" u="none" cap="none" strike="noStrike">
                <a:solidFill>
                  <a:schemeClr val="dk1"/>
                </a:solidFill>
                <a:latin typeface="Arial"/>
                <a:ea typeface="Arial"/>
                <a:cs typeface="Arial"/>
                <a:sym typeface="Arial"/>
              </a:rPr>
              <a:t>αναθεωρήστε την αρχική σας πρόκληση με βάση την ανατροφοδότηση της ομάδας χρησιμοποιώντας τον κατάλογο ελέγχου: </a:t>
            </a:r>
            <a:r>
              <a:rPr b="0" i="1" lang="en-US" sz="1700" u="none" cap="none" strike="noStrike">
                <a:solidFill>
                  <a:schemeClr val="dk1"/>
                </a:solidFill>
                <a:latin typeface="Arial"/>
                <a:ea typeface="Arial"/>
                <a:cs typeface="Arial"/>
                <a:sym typeface="Arial"/>
              </a:rPr>
              <a:t>συγκεκριμένη, εφαρμόσιμη, μετρήσιμη.</a:t>
            </a:r>
            <a:endParaRPr b="1" i="0" sz="2500" u="none" cap="none" strike="noStrike">
              <a:solidFill>
                <a:schemeClr val="dk1"/>
              </a:solidFill>
              <a:latin typeface="Arial"/>
              <a:ea typeface="Arial"/>
              <a:cs typeface="Arial"/>
              <a:sym typeface="Arial"/>
            </a:endParaRPr>
          </a:p>
        </p:txBody>
      </p:sp>
      <p:sp>
        <p:nvSpPr>
          <p:cNvPr id="161" name="Google Shape;161;p25"/>
          <p:cNvSpPr txBox="1"/>
          <p:nvPr/>
        </p:nvSpPr>
        <p:spPr>
          <a:xfrm>
            <a:off x="1670304" y="1477366"/>
            <a:ext cx="11301900" cy="5694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3100"/>
              <a:buFont typeface="Arial"/>
              <a:buNone/>
            </a:pPr>
            <a:r>
              <a:rPr b="0" i="0" lang="en-US" sz="3100" u="none" cap="none" strike="noStrike">
                <a:solidFill>
                  <a:srgbClr val="000000"/>
                </a:solidFill>
                <a:latin typeface="Arial"/>
                <a:ea typeface="Arial"/>
                <a:cs typeface="Arial"/>
                <a:sym typeface="Arial"/>
              </a:rPr>
              <a:t>Ανταλλαγή 🡺 Καταιγισμός ιδεών 🡺 Βελτίωση</a:t>
            </a:r>
            <a:endParaRPr b="0" i="0" sz="3100" u="none" cap="none" strike="noStrike">
              <a:solidFill>
                <a:srgbClr val="000000"/>
              </a:solidFill>
              <a:latin typeface="Arial"/>
              <a:ea typeface="Arial"/>
              <a:cs typeface="Arial"/>
              <a:sym typeface="Arial"/>
            </a:endParaRPr>
          </a:p>
        </p:txBody>
      </p:sp>
      <p:pic>
        <p:nvPicPr>
          <p:cNvPr id="162" name="Google Shape;162;p25"/>
          <p:cNvPicPr preferRelativeResize="0"/>
          <p:nvPr/>
        </p:nvPicPr>
        <p:blipFill rotWithShape="1">
          <a:blip r:embed="rId3">
            <a:alphaModFix/>
          </a:blip>
          <a:srcRect b="0" l="0" r="0" t="0"/>
          <a:stretch/>
        </p:blipFill>
        <p:spPr>
          <a:xfrm>
            <a:off x="878802" y="1366351"/>
            <a:ext cx="791496" cy="791475"/>
          </a:xfrm>
          <a:prstGeom prst="rect">
            <a:avLst/>
          </a:prstGeom>
          <a:noFill/>
          <a:ln>
            <a:noFill/>
          </a:ln>
        </p:spPr>
      </p:pic>
      <p:pic>
        <p:nvPicPr>
          <p:cNvPr id="163" name="Google Shape;163;p25"/>
          <p:cNvPicPr preferRelativeResize="0"/>
          <p:nvPr/>
        </p:nvPicPr>
        <p:blipFill rotWithShape="1">
          <a:blip r:embed="rId4">
            <a:alphaModFix/>
          </a:blip>
          <a:srcRect b="0" l="0" r="0" t="0"/>
          <a:stretch/>
        </p:blipFill>
        <p:spPr>
          <a:xfrm>
            <a:off x="3889324" y="1305413"/>
            <a:ext cx="939650" cy="913326"/>
          </a:xfrm>
          <a:prstGeom prst="rect">
            <a:avLst/>
          </a:prstGeom>
          <a:noFill/>
          <a:ln>
            <a:noFill/>
          </a:ln>
        </p:spPr>
      </p:pic>
      <p:pic>
        <p:nvPicPr>
          <p:cNvPr id="164" name="Google Shape;164;p25"/>
          <p:cNvPicPr preferRelativeResize="0"/>
          <p:nvPr/>
        </p:nvPicPr>
        <p:blipFill rotWithShape="1">
          <a:blip r:embed="rId5">
            <a:alphaModFix/>
          </a:blip>
          <a:srcRect b="0" l="0" r="0" t="0"/>
          <a:stretch/>
        </p:blipFill>
        <p:spPr>
          <a:xfrm>
            <a:off x="7869978" y="1366347"/>
            <a:ext cx="710479" cy="791475"/>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8" name="Shape 168"/>
        <p:cNvGrpSpPr/>
        <p:nvPr/>
      </p:nvGrpSpPr>
      <p:grpSpPr>
        <a:xfrm>
          <a:off x="0" y="0"/>
          <a:ext cx="0" cy="0"/>
          <a:chOff x="0" y="0"/>
          <a:chExt cx="0" cy="0"/>
        </a:xfrm>
      </p:grpSpPr>
      <p:sp>
        <p:nvSpPr>
          <p:cNvPr id="169" name="Google Shape;169;g343c85d3a64_0_29"/>
          <p:cNvSpPr txBox="1"/>
          <p:nvPr/>
        </p:nvSpPr>
        <p:spPr>
          <a:xfrm>
            <a:off x="271500" y="1405472"/>
            <a:ext cx="5824500" cy="4237200"/>
          </a:xfrm>
          <a:prstGeom prst="rect">
            <a:avLst/>
          </a:prstGeom>
          <a:noFill/>
          <a:ln>
            <a:noFill/>
          </a:ln>
        </p:spPr>
        <p:txBody>
          <a:bodyPr anchorCtr="0" anchor="t" bIns="91425" lIns="91425" spcFirstLastPara="1" rIns="91425" wrap="square" tIns="91425">
            <a:noAutofit/>
          </a:bodyPr>
          <a:lstStyle/>
          <a:p>
            <a:pPr indent="-228600" lvl="0" marL="457200" marR="0" rtl="0" algn="l">
              <a:lnSpc>
                <a:spcPct val="115000"/>
              </a:lnSpc>
              <a:spcBef>
                <a:spcPts val="1200"/>
              </a:spcBef>
              <a:spcAft>
                <a:spcPts val="0"/>
              </a:spcAft>
              <a:buClr>
                <a:srgbClr val="000000"/>
              </a:buClr>
              <a:buSzPts val="2200"/>
              <a:buFont typeface="Arial"/>
              <a:buNone/>
            </a:pPr>
            <a:r>
              <a:rPr b="1" i="0" lang="en-US" sz="2200" u="none" cap="none" strike="noStrike">
                <a:solidFill>
                  <a:schemeClr val="dk1"/>
                </a:solidFill>
                <a:latin typeface="Arial"/>
                <a:ea typeface="Arial"/>
                <a:cs typeface="Arial"/>
                <a:sym typeface="Arial"/>
              </a:rPr>
              <a:t>1 - Ευθυγράμμιση με τους στόχους της πληροφορικής</a:t>
            </a:r>
            <a:endParaRPr b="0" i="0" sz="2200" u="none" cap="none" strike="noStrike">
              <a:solidFill>
                <a:schemeClr val="dk1"/>
              </a:solidFill>
              <a:latin typeface="Arial"/>
              <a:ea typeface="Arial"/>
              <a:cs typeface="Arial"/>
              <a:sym typeface="Arial"/>
            </a:endParaRPr>
          </a:p>
          <a:p>
            <a:pPr indent="-228600" lvl="0" marL="457200" marR="0" rtl="0" algn="l">
              <a:lnSpc>
                <a:spcPct val="115000"/>
              </a:lnSpc>
              <a:spcBef>
                <a:spcPts val="1200"/>
              </a:spcBef>
              <a:spcAft>
                <a:spcPts val="0"/>
              </a:spcAft>
              <a:buClr>
                <a:srgbClr val="000000"/>
              </a:buClr>
              <a:buSzPts val="2200"/>
              <a:buFont typeface="Arial"/>
              <a:buNone/>
            </a:pPr>
            <a:r>
              <a:rPr b="1" i="0" lang="en-US" sz="2200" u="none" cap="none" strike="noStrike">
                <a:solidFill>
                  <a:schemeClr val="dk1"/>
                </a:solidFill>
                <a:latin typeface="Arial"/>
                <a:ea typeface="Arial"/>
                <a:cs typeface="Arial"/>
                <a:sym typeface="Arial"/>
              </a:rPr>
              <a:t>2 - Προωθεί την ένταξη των φύλων</a:t>
            </a:r>
            <a:endParaRPr b="0" i="0" sz="2200" u="none" cap="none" strike="noStrike">
              <a:solidFill>
                <a:schemeClr val="dk1"/>
              </a:solidFill>
              <a:latin typeface="Arial"/>
              <a:ea typeface="Arial"/>
              <a:cs typeface="Arial"/>
              <a:sym typeface="Arial"/>
            </a:endParaRPr>
          </a:p>
          <a:p>
            <a:pPr indent="-228600" lvl="0" marL="457200" marR="0" rtl="0" algn="l">
              <a:lnSpc>
                <a:spcPct val="115000"/>
              </a:lnSpc>
              <a:spcBef>
                <a:spcPts val="1200"/>
              </a:spcBef>
              <a:spcAft>
                <a:spcPts val="0"/>
              </a:spcAft>
              <a:buClr>
                <a:srgbClr val="000000"/>
              </a:buClr>
              <a:buSzPts val="2200"/>
              <a:buFont typeface="Arial"/>
              <a:buNone/>
            </a:pPr>
            <a:r>
              <a:rPr b="1" i="0" lang="en-US" sz="2200" u="none" cap="none" strike="noStrike">
                <a:solidFill>
                  <a:schemeClr val="dk1"/>
                </a:solidFill>
                <a:latin typeface="Arial"/>
                <a:ea typeface="Arial"/>
                <a:cs typeface="Arial"/>
                <a:sym typeface="Arial"/>
              </a:rPr>
              <a:t>3 - ριζωμένη σε αναγνωρισμένες αιτίες</a:t>
            </a:r>
            <a:endParaRPr b="0" i="0" sz="2200" u="none" cap="none" strike="noStrike">
              <a:solidFill>
                <a:schemeClr val="dk1"/>
              </a:solidFill>
              <a:latin typeface="Arial"/>
              <a:ea typeface="Arial"/>
              <a:cs typeface="Arial"/>
              <a:sym typeface="Arial"/>
            </a:endParaRPr>
          </a:p>
          <a:p>
            <a:pPr indent="-228600" lvl="0" marL="457200" marR="0" rtl="0" algn="l">
              <a:lnSpc>
                <a:spcPct val="115000"/>
              </a:lnSpc>
              <a:spcBef>
                <a:spcPts val="1200"/>
              </a:spcBef>
              <a:spcAft>
                <a:spcPts val="0"/>
              </a:spcAft>
              <a:buClr>
                <a:srgbClr val="000000"/>
              </a:buClr>
              <a:buSzPts val="2200"/>
              <a:buFont typeface="Arial"/>
              <a:buNone/>
            </a:pPr>
            <a:r>
              <a:rPr b="1" i="0" lang="en-US" sz="2200" u="none" cap="none" strike="noStrike">
                <a:solidFill>
                  <a:schemeClr val="dk1"/>
                </a:solidFill>
                <a:latin typeface="Arial"/>
                <a:ea typeface="Arial"/>
                <a:cs typeface="Arial"/>
                <a:sym typeface="Arial"/>
              </a:rPr>
              <a:t>4 - Υπό τον έλεγχό σας</a:t>
            </a:r>
            <a:endParaRPr b="0" i="0" sz="2200" u="none" cap="none" strike="noStrike">
              <a:solidFill>
                <a:schemeClr val="dk1"/>
              </a:solidFill>
              <a:latin typeface="Arial"/>
              <a:ea typeface="Arial"/>
              <a:cs typeface="Arial"/>
              <a:sym typeface="Arial"/>
            </a:endParaRPr>
          </a:p>
          <a:p>
            <a:pPr indent="-228600" lvl="0" marL="457200" marR="0" rtl="0" algn="l">
              <a:lnSpc>
                <a:spcPct val="115000"/>
              </a:lnSpc>
              <a:spcBef>
                <a:spcPts val="1200"/>
              </a:spcBef>
              <a:spcAft>
                <a:spcPts val="0"/>
              </a:spcAft>
              <a:buClr>
                <a:srgbClr val="000000"/>
              </a:buClr>
              <a:buSzPts val="2200"/>
              <a:buFont typeface="Arial"/>
              <a:buNone/>
            </a:pPr>
            <a:r>
              <a:rPr b="1" i="0" lang="en-US" sz="2200" u="none" cap="none" strike="noStrike">
                <a:solidFill>
                  <a:schemeClr val="dk1"/>
                </a:solidFill>
                <a:latin typeface="Arial"/>
                <a:ea typeface="Arial"/>
                <a:cs typeface="Arial"/>
                <a:sym typeface="Arial"/>
              </a:rPr>
              <a:t>5 - Μετρήσιμα αποτελέσματα</a:t>
            </a:r>
            <a:endParaRPr b="1" i="0" sz="2000" u="none" cap="none" strike="noStrike">
              <a:solidFill>
                <a:schemeClr val="dk1"/>
              </a:solidFill>
              <a:latin typeface="Arial"/>
              <a:ea typeface="Arial"/>
              <a:cs typeface="Arial"/>
              <a:sym typeface="Arial"/>
            </a:endParaRPr>
          </a:p>
        </p:txBody>
      </p:sp>
      <p:sp>
        <p:nvSpPr>
          <p:cNvPr id="170" name="Google Shape;170;g343c85d3a64_0_29"/>
          <p:cNvSpPr txBox="1"/>
          <p:nvPr>
            <p:ph type="title"/>
          </p:nvPr>
        </p:nvSpPr>
        <p:spPr>
          <a:xfrm>
            <a:off x="123750" y="0"/>
            <a:ext cx="11944500" cy="715800"/>
          </a:xfrm>
          <a:prstGeom prst="rect">
            <a:avLst/>
          </a:prstGeom>
          <a:noFill/>
          <a:ln>
            <a:noFill/>
          </a:ln>
        </p:spPr>
        <p:txBody>
          <a:bodyPr anchorCtr="0" anchor="ctr" bIns="54000" lIns="91425" spcFirstLastPara="1" rIns="54000" wrap="square" tIns="54000">
            <a:noAutofit/>
          </a:bodyPr>
          <a:lstStyle/>
          <a:p>
            <a:pPr indent="0" lvl="0" marL="0" rtl="0" algn="l">
              <a:lnSpc>
                <a:spcPct val="90000"/>
              </a:lnSpc>
              <a:spcBef>
                <a:spcPts val="0"/>
              </a:spcBef>
              <a:spcAft>
                <a:spcPts val="0"/>
              </a:spcAft>
              <a:buClr>
                <a:schemeClr val="accent4"/>
              </a:buClr>
              <a:buSzPts val="1800"/>
              <a:buNone/>
            </a:pPr>
            <a:r>
              <a:rPr b="1" lang="en-US" sz="2800">
                <a:solidFill>
                  <a:srgbClr val="FFFFFF"/>
                </a:solidFill>
              </a:rPr>
              <a:t>Από το πρόβλημα στις λύσεις: σχεδιασμός παρεμβάσεων με αντίκτυπο</a:t>
            </a:r>
            <a:endParaRPr b="1" sz="2800">
              <a:solidFill>
                <a:srgbClr val="FFFFFF"/>
              </a:solidFill>
            </a:endParaRPr>
          </a:p>
        </p:txBody>
      </p:sp>
      <p:sp>
        <p:nvSpPr>
          <p:cNvPr id="171" name="Google Shape;171;g343c85d3a64_0_29"/>
          <p:cNvSpPr txBox="1"/>
          <p:nvPr>
            <p:ph idx="1" type="body"/>
          </p:nvPr>
        </p:nvSpPr>
        <p:spPr>
          <a:xfrm>
            <a:off x="97970" y="854672"/>
            <a:ext cx="11944500" cy="550800"/>
          </a:xfrm>
          <a:prstGeom prst="rect">
            <a:avLst/>
          </a:prstGeom>
          <a:noFill/>
          <a:ln>
            <a:noFill/>
          </a:ln>
        </p:spPr>
        <p:txBody>
          <a:bodyPr anchorCtr="0" anchor="ctr" bIns="45700" lIns="91425" spcFirstLastPara="1" rIns="91425" wrap="square" tIns="45700">
            <a:noAutofit/>
          </a:bodyPr>
          <a:lstStyle/>
          <a:p>
            <a:pPr indent="0" lvl="0" marL="76200" rtl="0" algn="just">
              <a:lnSpc>
                <a:spcPct val="90000"/>
              </a:lnSpc>
              <a:spcBef>
                <a:spcPts val="1000"/>
              </a:spcBef>
              <a:spcAft>
                <a:spcPts val="0"/>
              </a:spcAft>
              <a:buSzPts val="2400"/>
              <a:buNone/>
            </a:pPr>
            <a:r>
              <a:rPr lang="en-US"/>
              <a:t>Βασικές αρχές για αποτελεσματικές παρεμβάσεις</a:t>
            </a: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5" name="Shape 175"/>
        <p:cNvGrpSpPr/>
        <p:nvPr/>
      </p:nvGrpSpPr>
      <p:grpSpPr>
        <a:xfrm>
          <a:off x="0" y="0"/>
          <a:ext cx="0" cy="0"/>
          <a:chOff x="0" y="0"/>
          <a:chExt cx="0" cy="0"/>
        </a:xfrm>
      </p:grpSpPr>
      <p:sp>
        <p:nvSpPr>
          <p:cNvPr id="176" name="Google Shape;176;p6"/>
          <p:cNvSpPr txBox="1"/>
          <p:nvPr/>
        </p:nvSpPr>
        <p:spPr>
          <a:xfrm>
            <a:off x="271525" y="1504425"/>
            <a:ext cx="5824500" cy="4237200"/>
          </a:xfrm>
          <a:prstGeom prst="rect">
            <a:avLst/>
          </a:prstGeom>
          <a:noFill/>
          <a:ln>
            <a:noFill/>
          </a:ln>
        </p:spPr>
        <p:txBody>
          <a:bodyPr anchorCtr="0" anchor="t" bIns="91425" lIns="91425" spcFirstLastPara="1" rIns="91425" wrap="square" tIns="91425">
            <a:noAutofit/>
          </a:bodyPr>
          <a:lstStyle/>
          <a:p>
            <a:pPr indent="-228600" lvl="0" marL="457200" marR="0" rtl="0" algn="l">
              <a:lnSpc>
                <a:spcPct val="115000"/>
              </a:lnSpc>
              <a:spcBef>
                <a:spcPts val="1200"/>
              </a:spcBef>
              <a:spcAft>
                <a:spcPts val="0"/>
              </a:spcAft>
              <a:buClr>
                <a:srgbClr val="000000"/>
              </a:buClr>
              <a:buSzPts val="2000"/>
              <a:buFont typeface="Arial"/>
              <a:buNone/>
            </a:pPr>
            <a:r>
              <a:t/>
            </a:r>
            <a:endParaRPr b="1" i="0" sz="2000" u="none" cap="none" strike="noStrike">
              <a:solidFill>
                <a:srgbClr val="1D1D1B"/>
              </a:solidFill>
              <a:latin typeface="Calibri"/>
              <a:ea typeface="Calibri"/>
              <a:cs typeface="Calibri"/>
              <a:sym typeface="Calibri"/>
            </a:endParaRPr>
          </a:p>
        </p:txBody>
      </p:sp>
      <p:sp>
        <p:nvSpPr>
          <p:cNvPr id="177" name="Google Shape;177;p6"/>
          <p:cNvSpPr txBox="1"/>
          <p:nvPr>
            <p:ph type="title"/>
          </p:nvPr>
        </p:nvSpPr>
        <p:spPr>
          <a:xfrm>
            <a:off x="123750" y="0"/>
            <a:ext cx="11944500" cy="715800"/>
          </a:xfrm>
          <a:prstGeom prst="rect">
            <a:avLst/>
          </a:prstGeom>
          <a:noFill/>
          <a:ln>
            <a:noFill/>
          </a:ln>
        </p:spPr>
        <p:txBody>
          <a:bodyPr anchorCtr="0" anchor="ctr" bIns="54000" lIns="91425" spcFirstLastPara="1" rIns="54000" wrap="square" tIns="54000">
            <a:noAutofit/>
          </a:bodyPr>
          <a:lstStyle/>
          <a:p>
            <a:pPr indent="0" lvl="0" marL="0" rtl="0" algn="l">
              <a:lnSpc>
                <a:spcPct val="90000"/>
              </a:lnSpc>
              <a:spcBef>
                <a:spcPts val="0"/>
              </a:spcBef>
              <a:spcAft>
                <a:spcPts val="0"/>
              </a:spcAft>
              <a:buClr>
                <a:schemeClr val="accent4"/>
              </a:buClr>
              <a:buSzPts val="1800"/>
              <a:buNone/>
            </a:pPr>
            <a:r>
              <a:rPr b="1" lang="en-US" sz="2800">
                <a:solidFill>
                  <a:srgbClr val="FFFFFF"/>
                </a:solidFill>
              </a:rPr>
              <a:t>Από το πρόβλημα στις λύσεις: σχεδιασμός παρεμβάσεων με αντίκτυπο</a:t>
            </a:r>
            <a:endParaRPr b="1" sz="2800">
              <a:solidFill>
                <a:srgbClr val="FFFFFF"/>
              </a:solidFill>
            </a:endParaRPr>
          </a:p>
        </p:txBody>
      </p:sp>
      <p:sp>
        <p:nvSpPr>
          <p:cNvPr id="178" name="Google Shape;178;p6"/>
          <p:cNvSpPr txBox="1"/>
          <p:nvPr>
            <p:ph idx="1" type="body"/>
          </p:nvPr>
        </p:nvSpPr>
        <p:spPr>
          <a:xfrm>
            <a:off x="97970" y="745841"/>
            <a:ext cx="11944500" cy="550800"/>
          </a:xfrm>
          <a:prstGeom prst="rect">
            <a:avLst/>
          </a:prstGeom>
          <a:noFill/>
          <a:ln>
            <a:noFill/>
          </a:ln>
        </p:spPr>
        <p:txBody>
          <a:bodyPr anchorCtr="0" anchor="ctr" bIns="45700" lIns="91425" spcFirstLastPara="1" rIns="91425" wrap="square" tIns="45700">
            <a:noAutofit/>
          </a:bodyPr>
          <a:lstStyle/>
          <a:p>
            <a:pPr indent="0" lvl="0" marL="76200" rtl="0" algn="just">
              <a:lnSpc>
                <a:spcPct val="90000"/>
              </a:lnSpc>
              <a:spcBef>
                <a:spcPts val="1000"/>
              </a:spcBef>
              <a:spcAft>
                <a:spcPts val="0"/>
              </a:spcAft>
              <a:buSzPts val="2400"/>
              <a:buNone/>
            </a:pPr>
            <a:r>
              <a:rPr lang="en-US"/>
              <a:t>Παράδειγμα στρατηγικών παρέμβασης</a:t>
            </a:r>
            <a:endParaRPr/>
          </a:p>
        </p:txBody>
      </p:sp>
      <p:graphicFrame>
        <p:nvGraphicFramePr>
          <p:cNvPr id="179" name="Google Shape;179;p6"/>
          <p:cNvGraphicFramePr/>
          <p:nvPr/>
        </p:nvGraphicFramePr>
        <p:xfrm>
          <a:off x="207264" y="1697500"/>
          <a:ext cx="3000000" cy="3000000"/>
        </p:xfrm>
        <a:graphic>
          <a:graphicData uri="http://schemas.openxmlformats.org/drawingml/2006/table">
            <a:tbl>
              <a:tblPr bandRow="1" firstRow="1">
                <a:noFill/>
                <a:tableStyleId>{A7031F13-411E-410D-9E05-C9A2EB404C04}</a:tableStyleId>
              </a:tblPr>
              <a:tblGrid>
                <a:gridCol w="1158250"/>
                <a:gridCol w="4206250"/>
                <a:gridCol w="3560075"/>
                <a:gridCol w="2877300"/>
              </a:tblGrid>
              <a:tr h="370850">
                <a:tc>
                  <a:txBody>
                    <a:bodyPr/>
                    <a:lstStyle/>
                    <a:p>
                      <a:pPr indent="0" lvl="0" marL="0" marR="0" rtl="0" algn="l">
                        <a:lnSpc>
                          <a:spcPct val="100000"/>
                        </a:lnSpc>
                        <a:spcBef>
                          <a:spcPts val="0"/>
                        </a:spcBef>
                        <a:spcAft>
                          <a:spcPts val="0"/>
                        </a:spcAft>
                        <a:buClr>
                          <a:srgbClr val="000000"/>
                        </a:buClr>
                        <a:buSzPts val="1400"/>
                        <a:buFont typeface="Arial"/>
                        <a:buNone/>
                      </a:pPr>
                      <a:r>
                        <a:rPr b="1" lang="en-US" sz="1400" u="none" cap="none" strike="noStrike"/>
                        <a:t>Στρατηγική</a:t>
                      </a:r>
                      <a:endParaRPr sz="1400" u="none" cap="none" strike="noStrike"/>
                    </a:p>
                  </a:txBody>
                  <a:tcPr marT="45725" marB="45725" marR="91450" marL="91450"/>
                </a:tc>
                <a:tc>
                  <a:txBody>
                    <a:bodyPr/>
                    <a:lstStyle/>
                    <a:p>
                      <a:pPr indent="0" lvl="0" marL="0" marR="0" rtl="0" algn="l">
                        <a:lnSpc>
                          <a:spcPct val="100000"/>
                        </a:lnSpc>
                        <a:spcBef>
                          <a:spcPts val="0"/>
                        </a:spcBef>
                        <a:spcAft>
                          <a:spcPts val="0"/>
                        </a:spcAft>
                        <a:buClr>
                          <a:srgbClr val="000000"/>
                        </a:buClr>
                        <a:buSzPts val="1400"/>
                        <a:buFont typeface="Arial"/>
                        <a:buNone/>
                      </a:pPr>
                      <a:r>
                        <a:rPr b="1" lang="en-US" sz="1400" u="none" cap="none" strike="noStrike"/>
                        <a:t>Πώς αντιμετωπίζει την ένταξη</a:t>
                      </a:r>
                      <a:endParaRPr b="1" sz="1400" u="none" cap="none" strike="noStrike"/>
                    </a:p>
                  </a:txBody>
                  <a:tcPr marT="45725" marB="45725" marR="91450" marL="91450"/>
                </a:tc>
                <a:tc>
                  <a:txBody>
                    <a:bodyPr/>
                    <a:lstStyle/>
                    <a:p>
                      <a:pPr indent="0" lvl="0" marL="0" marR="0" rtl="0" algn="l">
                        <a:lnSpc>
                          <a:spcPct val="100000"/>
                        </a:lnSpc>
                        <a:spcBef>
                          <a:spcPts val="0"/>
                        </a:spcBef>
                        <a:spcAft>
                          <a:spcPts val="0"/>
                        </a:spcAft>
                        <a:buClr>
                          <a:srgbClr val="000000"/>
                        </a:buClr>
                        <a:buSzPts val="1400"/>
                        <a:buFont typeface="Arial"/>
                        <a:buNone/>
                      </a:pPr>
                      <a:r>
                        <a:rPr b="1" lang="en-US" sz="1400" u="none" cap="none" strike="noStrike"/>
                        <a:t>Μετρήσιμα αποτελέσματα</a:t>
                      </a:r>
                      <a:endParaRPr b="1" sz="1400" u="none" cap="none" strike="noStrike"/>
                    </a:p>
                  </a:txBody>
                  <a:tcPr marT="45725" marB="45725" marR="91450" marL="91450"/>
                </a:tc>
                <a:tc>
                  <a:txBody>
                    <a:bodyPr/>
                    <a:lstStyle/>
                    <a:p>
                      <a:pPr indent="0" lvl="0" marL="0" marR="0" rtl="0" algn="l">
                        <a:lnSpc>
                          <a:spcPct val="100000"/>
                        </a:lnSpc>
                        <a:spcBef>
                          <a:spcPts val="0"/>
                        </a:spcBef>
                        <a:spcAft>
                          <a:spcPts val="0"/>
                        </a:spcAft>
                        <a:buClr>
                          <a:srgbClr val="000000"/>
                        </a:buClr>
                        <a:buSzPts val="1400"/>
                        <a:buFont typeface="Arial"/>
                        <a:buNone/>
                      </a:pPr>
                      <a:r>
                        <a:rPr b="1" lang="en-US" sz="1400" u="none" cap="none" strike="noStrike"/>
                        <a:t>Συμβουλή εφαρμογής</a:t>
                      </a:r>
                      <a:endParaRPr b="1" sz="1400" u="none" cap="none" strike="noStrike"/>
                    </a:p>
                  </a:txBody>
                  <a:tcPr marT="45725" marB="45725" marR="91450" marL="91450"/>
                </a:tc>
              </a:tr>
              <a:tr h="370850">
                <a:tc>
                  <a:txBody>
                    <a:bodyPr/>
                    <a:lstStyle/>
                    <a:p>
                      <a:pPr indent="0" lvl="0" marL="0" marR="0" rtl="0" algn="l">
                        <a:lnSpc>
                          <a:spcPct val="100000"/>
                        </a:lnSpc>
                        <a:spcBef>
                          <a:spcPts val="0"/>
                        </a:spcBef>
                        <a:spcAft>
                          <a:spcPts val="0"/>
                        </a:spcAft>
                        <a:buClr>
                          <a:srgbClr val="000000"/>
                        </a:buClr>
                        <a:buSzPts val="1400"/>
                        <a:buFont typeface="Arial"/>
                        <a:buNone/>
                      </a:pPr>
                      <a:r>
                        <a:rPr lang="en-US" sz="1400" u="none" cap="none" strike="noStrike"/>
                        <a:t>Μάθηση βάσει σχεδίου (PBL) με αυθεντικά σενάρια</a:t>
                      </a:r>
                      <a:endParaRPr sz="1400" u="none" cap="none" strike="noStrike"/>
                    </a:p>
                  </a:txBody>
                  <a:tcPr marT="45725" marB="45725" marR="91450" marL="91450"/>
                </a:tc>
                <a:tc>
                  <a:txBody>
                    <a:bodyPr/>
                    <a:lstStyle/>
                    <a:p>
                      <a:pPr indent="-285750" lvl="0" marL="285750" marR="0" rtl="0" algn="l">
                        <a:lnSpc>
                          <a:spcPct val="100000"/>
                        </a:lnSpc>
                        <a:spcBef>
                          <a:spcPts val="0"/>
                        </a:spcBef>
                        <a:spcAft>
                          <a:spcPts val="0"/>
                        </a:spcAft>
                        <a:buClr>
                          <a:srgbClr val="000000"/>
                        </a:buClr>
                        <a:buSzPts val="1400"/>
                        <a:buFont typeface="Arial"/>
                        <a:buChar char="-"/>
                      </a:pPr>
                      <a:r>
                        <a:rPr lang="en-US" sz="1400" u="none" cap="none" strike="noStrike"/>
                        <a:t>Αντιπαραβάλλει τα στερεοτυπικά "ανδρικά" ενδιαφέροντα,</a:t>
                      </a:r>
                      <a:endParaRPr sz="1400" u="none" cap="none" strike="noStrike"/>
                    </a:p>
                    <a:p>
                      <a:pPr indent="-285750" lvl="0" marL="285750" marR="0" rtl="0" algn="l">
                        <a:lnSpc>
                          <a:spcPct val="100000"/>
                        </a:lnSpc>
                        <a:spcBef>
                          <a:spcPts val="0"/>
                        </a:spcBef>
                        <a:spcAft>
                          <a:spcPts val="0"/>
                        </a:spcAft>
                        <a:buClr>
                          <a:srgbClr val="000000"/>
                        </a:buClr>
                        <a:buSzPts val="1400"/>
                        <a:buFont typeface="Arial"/>
                        <a:buChar char="-"/>
                      </a:pPr>
                      <a:r>
                        <a:rPr lang="en-US" sz="1400" u="none" cap="none" strike="noStrike"/>
                        <a:t>Χρησιμοποιεί </a:t>
                      </a:r>
                      <a:r>
                        <a:rPr b="1" lang="en-US" sz="1400" u="none" cap="none" strike="noStrike"/>
                        <a:t>προβλήματα του πραγματικού κόσμου </a:t>
                      </a:r>
                      <a:r>
                        <a:rPr lang="en-US" sz="1400" u="none" cap="none" strike="noStrike"/>
                        <a:t>για να προσελκύσει τα διαφορετικά ενδιαφέροντα των μαθητών. </a:t>
                      </a:r>
                      <a:endParaRPr sz="1400" u="none" cap="none" strike="noStrike"/>
                    </a:p>
                    <a:p>
                      <a:pPr indent="-285750" lvl="0" marL="285750" marR="0" rtl="0" algn="l">
                        <a:lnSpc>
                          <a:spcPct val="100000"/>
                        </a:lnSpc>
                        <a:spcBef>
                          <a:spcPts val="0"/>
                        </a:spcBef>
                        <a:spcAft>
                          <a:spcPts val="0"/>
                        </a:spcAft>
                        <a:buClr>
                          <a:srgbClr val="000000"/>
                        </a:buClr>
                        <a:buSzPts val="1400"/>
                        <a:buFont typeface="Arial"/>
                        <a:buChar char="-"/>
                      </a:pPr>
                      <a:r>
                        <a:rPr lang="en-US" sz="1400" u="none" cap="none" strike="noStrike"/>
                        <a:t>ριζωμένη σε πραγματικές ανάγκες που δείχνουν την τεχνολογία ως </a:t>
                      </a:r>
                      <a:r>
                        <a:rPr b="1" lang="en-US" sz="1400" u="none" cap="none" strike="noStrike"/>
                        <a:t>εργαλείο για την ισότητα και όχι μόνο για τον ανταγωνισμό</a:t>
                      </a:r>
                      <a:r>
                        <a:rPr lang="en-US" sz="1400" u="none" cap="none" strike="noStrike"/>
                        <a:t>.</a:t>
                      </a:r>
                      <a:endParaRPr sz="1400" u="none" cap="none" strike="noStrike"/>
                    </a:p>
                    <a:p>
                      <a:pPr indent="-285750" lvl="0" marL="285750" marR="0" rtl="0" algn="l">
                        <a:lnSpc>
                          <a:spcPct val="100000"/>
                        </a:lnSpc>
                        <a:spcBef>
                          <a:spcPts val="0"/>
                        </a:spcBef>
                        <a:spcAft>
                          <a:spcPts val="0"/>
                        </a:spcAft>
                        <a:buClr>
                          <a:srgbClr val="000000"/>
                        </a:buClr>
                        <a:buSzPts val="1400"/>
                        <a:buFont typeface="Arial"/>
                        <a:buChar char="-"/>
                      </a:pPr>
                      <a:r>
                        <a:rPr b="0" i="0" lang="en-US" sz="1400" u="none" cap="none" strike="noStrike">
                          <a:solidFill>
                            <a:srgbClr val="000000"/>
                          </a:solidFill>
                          <a:latin typeface="Arial"/>
                          <a:ea typeface="Arial"/>
                          <a:cs typeface="Arial"/>
                          <a:sym typeface="Arial"/>
                        </a:rPr>
                        <a:t>Η ανάθεση ρόλων μπορεί να γίνει με βάση τα δυνατά σημεία, διασφαλίζοντας ότι όλες οι συνεισφορές εκτιμώνται.</a:t>
                      </a:r>
                      <a:endParaRPr sz="1400" u="none" cap="none" strike="noStrike"/>
                    </a:p>
                  </a:txBody>
                  <a:tcPr marT="45725" marB="45725" marR="91450" marL="91450"/>
                </a:tc>
                <a:tc>
                  <a:txBody>
                    <a:bodyPr/>
                    <a:lstStyle/>
                    <a:p>
                      <a:pPr indent="-285750" lvl="0" marL="285750" marR="0" rtl="0" algn="l">
                        <a:lnSpc>
                          <a:spcPct val="100000"/>
                        </a:lnSpc>
                        <a:spcBef>
                          <a:spcPts val="0"/>
                        </a:spcBef>
                        <a:spcAft>
                          <a:spcPts val="0"/>
                        </a:spcAft>
                        <a:buClr>
                          <a:srgbClr val="000000"/>
                        </a:buClr>
                        <a:buSzPts val="1400"/>
                        <a:buFont typeface="Arial"/>
                        <a:buChar char="•"/>
                      </a:pPr>
                      <a:r>
                        <a:rPr b="0" lang="en-US" sz="1400" u="none" cap="none" strike="noStrike"/>
                        <a:t>Καταμετρήστε τις παραλλαγές λύσεων που δημιουργούν οι μαθητές: Παρακολούθηση του αριθμού των μοναδικών προσεγγίσεων του προβλήματος</a:t>
                      </a:r>
                      <a:endParaRPr sz="1400" u="none" cap="none" strike="noStrike"/>
                    </a:p>
                    <a:p>
                      <a:pPr indent="-285750" lvl="0" marL="285750" marR="0" rtl="0" algn="l">
                        <a:lnSpc>
                          <a:spcPct val="100000"/>
                        </a:lnSpc>
                        <a:spcBef>
                          <a:spcPts val="0"/>
                        </a:spcBef>
                        <a:spcAft>
                          <a:spcPts val="0"/>
                        </a:spcAft>
                        <a:buClr>
                          <a:srgbClr val="000000"/>
                        </a:buClr>
                        <a:buSzPts val="1400"/>
                        <a:buFont typeface="Arial"/>
                        <a:buChar char="•"/>
                      </a:pPr>
                      <a:r>
                        <a:rPr b="0" lang="en-US" sz="1400" u="none" cap="none" strike="noStrike"/>
                        <a:t>Ποικιλομορφία συμμετοχής: </a:t>
                      </a:r>
                      <a:r>
                        <a:rPr b="0" i="0" lang="en-US" sz="1400" u="none" cap="none" strike="noStrike">
                          <a:solidFill>
                            <a:srgbClr val="000000"/>
                          </a:solidFill>
                          <a:latin typeface="Arial"/>
                          <a:ea typeface="Arial"/>
                          <a:cs typeface="Arial"/>
                          <a:sym typeface="Arial"/>
                        </a:rPr>
                        <a:t>Συγκρίνετε τα ποσοστά συμμετοχής ανάλογα με το φύλο και/ή το υπόβαθρο σε PBL και παραδοσιακά εργαστήρια.</a:t>
                      </a:r>
                      <a:endParaRPr sz="1400" u="none" cap="none" strike="noStrike"/>
                    </a:p>
                    <a:p>
                      <a:pPr indent="-285750" lvl="0" marL="285750" marR="0" rtl="0" algn="l">
                        <a:lnSpc>
                          <a:spcPct val="100000"/>
                        </a:lnSpc>
                        <a:spcBef>
                          <a:spcPts val="0"/>
                        </a:spcBef>
                        <a:spcAft>
                          <a:spcPts val="0"/>
                        </a:spcAft>
                        <a:buClr>
                          <a:srgbClr val="000000"/>
                        </a:buClr>
                        <a:buSzPts val="1400"/>
                        <a:buFont typeface="Arial"/>
                        <a:buChar char="•"/>
                      </a:pPr>
                      <a:r>
                        <a:rPr b="0" i="0" lang="en-US" sz="1400" u="none" cap="none" strike="noStrike">
                          <a:solidFill>
                            <a:srgbClr val="000000"/>
                          </a:solidFill>
                          <a:latin typeface="Arial"/>
                          <a:ea typeface="Arial"/>
                          <a:cs typeface="Arial"/>
                          <a:sym typeface="Arial"/>
                        </a:rPr>
                        <a:t>Αυτοαναφορές μαθητών: έρευνες πριν/μετά τη χρήση της κωδικοποίησης για την επίλυση προβλημάτων.</a:t>
                      </a:r>
                      <a:endParaRPr b="0" sz="1400" u="none" cap="none" strike="noStrike"/>
                    </a:p>
                  </a:txBody>
                  <a:tcPr marT="45725" marB="45725" marR="91450" marL="91450"/>
                </a:tc>
                <a:tc>
                  <a:txBody>
                    <a:bodyPr/>
                    <a:lstStyle/>
                    <a:p>
                      <a:pPr indent="-285750" lvl="0" marL="285750" marR="0" rtl="0" algn="l">
                        <a:lnSpc>
                          <a:spcPct val="100000"/>
                        </a:lnSpc>
                        <a:spcBef>
                          <a:spcPts val="0"/>
                        </a:spcBef>
                        <a:spcAft>
                          <a:spcPts val="0"/>
                        </a:spcAft>
                        <a:buClr>
                          <a:srgbClr val="000000"/>
                        </a:buClr>
                        <a:buSzPts val="1400"/>
                        <a:buFont typeface="Arial"/>
                        <a:buChar char="-"/>
                      </a:pPr>
                      <a:r>
                        <a:rPr b="0" i="1" lang="en-US" sz="1400" u="none" cap="none" strike="noStrike"/>
                        <a:t>Επιλέξτε σχετικά θέματα</a:t>
                      </a:r>
                      <a:endParaRPr sz="1400" u="none" cap="none" strike="noStrike"/>
                    </a:p>
                    <a:p>
                      <a:pPr indent="-285750" lvl="0" marL="285750" marR="0" rtl="0" algn="l">
                        <a:lnSpc>
                          <a:spcPct val="100000"/>
                        </a:lnSpc>
                        <a:spcBef>
                          <a:spcPts val="0"/>
                        </a:spcBef>
                        <a:spcAft>
                          <a:spcPts val="0"/>
                        </a:spcAft>
                        <a:buClr>
                          <a:srgbClr val="000000"/>
                        </a:buClr>
                        <a:buSzPts val="1400"/>
                        <a:buFont typeface="Arial"/>
                        <a:buChar char="-"/>
                      </a:pPr>
                      <a:r>
                        <a:rPr i="1" lang="en-US" sz="1400" u="none" cap="none" strike="noStrike"/>
                        <a:t>Σκαλωσιά χωρίς αποκλεισμούς</a:t>
                      </a:r>
                      <a:endParaRPr i="1" sz="1400" u="none" cap="none" strike="noStrike"/>
                    </a:p>
                    <a:p>
                      <a:pPr indent="-285750" lvl="0" marL="285750" marR="0" rtl="0" algn="l">
                        <a:lnSpc>
                          <a:spcPct val="100000"/>
                        </a:lnSpc>
                        <a:spcBef>
                          <a:spcPts val="0"/>
                        </a:spcBef>
                        <a:spcAft>
                          <a:spcPts val="0"/>
                        </a:spcAft>
                        <a:buClr>
                          <a:srgbClr val="000000"/>
                        </a:buClr>
                        <a:buSzPts val="1400"/>
                        <a:buFont typeface="Arial"/>
                        <a:buChar char="-"/>
                      </a:pPr>
                      <a:r>
                        <a:rPr i="1" lang="en-US" sz="1400" u="none" cap="none" strike="noStrike"/>
                        <a:t>Παρουσίαση διαφορετικών προτύπων</a:t>
                      </a:r>
                      <a:endParaRPr i="1" sz="1400" u="none" cap="none" strike="noStrike"/>
                    </a:p>
                  </a:txBody>
                  <a:tcPr marT="45725" marB="45725" marR="91450" marL="91450"/>
                </a:tc>
              </a:tr>
              <a:tr h="370850">
                <a:tc>
                  <a:txBody>
                    <a:bodyPr/>
                    <a:lstStyle/>
                    <a:p>
                      <a:pPr indent="0" lvl="0" marL="0" marR="0" rtl="0" algn="l">
                        <a:lnSpc>
                          <a:spcPct val="100000"/>
                        </a:lnSpc>
                        <a:spcBef>
                          <a:spcPts val="0"/>
                        </a:spcBef>
                        <a:spcAft>
                          <a:spcPts val="0"/>
                        </a:spcAft>
                        <a:buClr>
                          <a:srgbClr val="000000"/>
                        </a:buClr>
                        <a:buSzPts val="1400"/>
                        <a:buFont typeface="Arial"/>
                        <a:buNone/>
                      </a:pPr>
                      <a:r>
                        <a:rPr lang="en-US" sz="1400" u="none" cap="none" strike="noStrike"/>
                        <a:t>Προγραμματισμός ζεύγους μικτού φύλου με εναλλαγή ρόλων</a:t>
                      </a:r>
                      <a:endParaRPr sz="1400" u="none" cap="none" strike="noStrike"/>
                    </a:p>
                  </a:txBody>
                  <a:tcPr marT="45725" marB="45725" marR="91450" marL="91450"/>
                </a:tc>
                <a:tc>
                  <a:txBody>
                    <a:bodyPr/>
                    <a:lstStyle/>
                    <a:p>
                      <a:pPr indent="-285750" lvl="0" marL="285750" marR="0" rtl="0" algn="l">
                        <a:lnSpc>
                          <a:spcPct val="100000"/>
                        </a:lnSpc>
                        <a:spcBef>
                          <a:spcPts val="0"/>
                        </a:spcBef>
                        <a:spcAft>
                          <a:spcPts val="0"/>
                        </a:spcAft>
                        <a:buClr>
                          <a:srgbClr val="000000"/>
                        </a:buClr>
                        <a:buSzPts val="1400"/>
                        <a:buFont typeface="Arial"/>
                        <a:buChar char="-"/>
                      </a:pPr>
                      <a:r>
                        <a:rPr lang="en-US" sz="1400" u="none" cap="none" strike="noStrike"/>
                        <a:t>Κανονικοποίηση της συνεργασίας μέσω </a:t>
                      </a:r>
                      <a:r>
                        <a:rPr b="1" lang="en-US" sz="1400" u="none" cap="none" strike="noStrike"/>
                        <a:t>ζευγαριών μεικτού φύλου</a:t>
                      </a:r>
                      <a:endParaRPr sz="1400" u="none" cap="none" strike="noStrike"/>
                    </a:p>
                    <a:p>
                      <a:pPr indent="-285750" lvl="0" marL="285750" marR="0" rtl="0" algn="l">
                        <a:lnSpc>
                          <a:spcPct val="100000"/>
                        </a:lnSpc>
                        <a:spcBef>
                          <a:spcPts val="0"/>
                        </a:spcBef>
                        <a:spcAft>
                          <a:spcPts val="0"/>
                        </a:spcAft>
                        <a:buClr>
                          <a:srgbClr val="000000"/>
                        </a:buClr>
                        <a:buSzPts val="1400"/>
                        <a:buFont typeface="Arial"/>
                        <a:buChar char="-"/>
                      </a:pPr>
                      <a:r>
                        <a:rPr b="0" i="0" lang="en-US" sz="1400" u="none" cap="none" strike="noStrike">
                          <a:solidFill>
                            <a:srgbClr val="000000"/>
                          </a:solidFill>
                          <a:latin typeface="Arial"/>
                          <a:ea typeface="Arial"/>
                          <a:cs typeface="Arial"/>
                          <a:sym typeface="Arial"/>
                        </a:rPr>
                        <a:t>Εξασφάλιση ισότιμης συμβολής μέσω της </a:t>
                      </a:r>
                      <a:r>
                        <a:rPr b="1" i="0" lang="en-US" sz="1400" u="none" cap="none" strike="noStrike">
                          <a:solidFill>
                            <a:srgbClr val="000000"/>
                          </a:solidFill>
                          <a:latin typeface="Arial"/>
                          <a:ea typeface="Arial"/>
                          <a:cs typeface="Arial"/>
                          <a:sym typeface="Arial"/>
                        </a:rPr>
                        <a:t>εναλλαγής ρόλων</a:t>
                      </a:r>
                      <a:endParaRPr sz="1400" u="none" cap="none" strike="noStrike"/>
                    </a:p>
                  </a:txBody>
                  <a:tcPr marT="45725" marB="45725" marR="91450" marL="91450"/>
                </a:tc>
                <a:tc>
                  <a:txBody>
                    <a:bodyPr/>
                    <a:lstStyle/>
                    <a:p>
                      <a:pPr indent="-285750" lvl="0" marL="285750" marR="0" rtl="0" algn="l">
                        <a:lnSpc>
                          <a:spcPct val="100000"/>
                        </a:lnSpc>
                        <a:spcBef>
                          <a:spcPts val="0"/>
                        </a:spcBef>
                        <a:spcAft>
                          <a:spcPts val="0"/>
                        </a:spcAft>
                        <a:buClr>
                          <a:srgbClr val="000000"/>
                        </a:buClr>
                        <a:buSzPts val="1400"/>
                        <a:buFont typeface="Arial"/>
                        <a:buChar char="•"/>
                      </a:pPr>
                      <a:r>
                        <a:rPr b="0" lang="en-US" sz="1400" u="none" cap="none" strike="noStrike"/>
                        <a:t>Ποσοστά ολοκλήρωσης ανά φύλο: </a:t>
                      </a:r>
                      <a:r>
                        <a:rPr b="0" i="0" lang="en-US" sz="1400" u="none" cap="none" strike="noStrike">
                          <a:solidFill>
                            <a:srgbClr val="000000"/>
                          </a:solidFill>
                          <a:latin typeface="Arial"/>
                          <a:ea typeface="Arial"/>
                          <a:cs typeface="Arial"/>
                          <a:sym typeface="Arial"/>
                        </a:rPr>
                        <a:t>Συγκρίνετε το % των ολοκληρωμένων εργασιών μεταξύ ζευγαριών μεικτού φύλου και ομάδων ενός φύλου.</a:t>
                      </a:r>
                      <a:endParaRPr sz="1400" u="none" cap="none" strike="noStrike"/>
                    </a:p>
                    <a:p>
                      <a:pPr indent="-285750" lvl="0" marL="285750" marR="0" rtl="0" algn="l">
                        <a:lnSpc>
                          <a:spcPct val="100000"/>
                        </a:lnSpc>
                        <a:spcBef>
                          <a:spcPts val="0"/>
                        </a:spcBef>
                        <a:spcAft>
                          <a:spcPts val="0"/>
                        </a:spcAft>
                        <a:buClr>
                          <a:srgbClr val="000000"/>
                        </a:buClr>
                        <a:buSzPts val="1400"/>
                        <a:buFont typeface="Arial"/>
                        <a:buChar char="•"/>
                      </a:pPr>
                      <a:r>
                        <a:rPr b="0" i="0" lang="en-US" sz="1400" u="none" cap="none" strike="noStrike">
                          <a:solidFill>
                            <a:srgbClr val="000000"/>
                          </a:solidFill>
                          <a:latin typeface="Arial"/>
                          <a:ea typeface="Arial"/>
                          <a:cs typeface="Arial"/>
                          <a:sym typeface="Arial"/>
                        </a:rPr>
                        <a:t>Ισοζύγιο συμμετοχής: Συμμετοχή: Μετρήστε τις γραμμές κώδικα/συμβολές ανά ρόλο.</a:t>
                      </a:r>
                      <a:endParaRPr sz="1400" u="none" cap="none" strike="noStrike"/>
                    </a:p>
                    <a:p>
                      <a:pPr indent="-285750" lvl="0" marL="285750" marR="0" rtl="0" algn="l">
                        <a:lnSpc>
                          <a:spcPct val="100000"/>
                        </a:lnSpc>
                        <a:spcBef>
                          <a:spcPts val="0"/>
                        </a:spcBef>
                        <a:spcAft>
                          <a:spcPts val="0"/>
                        </a:spcAft>
                        <a:buClr>
                          <a:srgbClr val="000000"/>
                        </a:buClr>
                        <a:buSzPts val="1400"/>
                        <a:buFont typeface="Arial"/>
                        <a:buChar char="•"/>
                      </a:pPr>
                      <a:r>
                        <a:rPr b="0" i="0" lang="en-US" sz="1400" u="none" cap="none" strike="noStrike">
                          <a:solidFill>
                            <a:srgbClr val="000000"/>
                          </a:solidFill>
                          <a:latin typeface="Arial"/>
                          <a:ea typeface="Arial"/>
                          <a:cs typeface="Arial"/>
                          <a:sym typeface="Arial"/>
                        </a:rPr>
                        <a:t>Έρευνες εμπιστοσύνης: αξιολογήσεις πριν/μετά τη δραστηριότητα.</a:t>
                      </a:r>
                      <a:endParaRPr sz="1400" u="none" cap="none" strike="noStrike"/>
                    </a:p>
                  </a:txBody>
                  <a:tcPr marT="45725" marB="45725" marR="91450" marL="91450"/>
                </a:tc>
                <a:tc>
                  <a:txBody>
                    <a:bodyPr/>
                    <a:lstStyle/>
                    <a:p>
                      <a:pPr indent="-285750" lvl="0" marL="285750" marR="0" rtl="0" algn="l">
                        <a:lnSpc>
                          <a:spcPct val="100000"/>
                        </a:lnSpc>
                        <a:spcBef>
                          <a:spcPts val="0"/>
                        </a:spcBef>
                        <a:spcAft>
                          <a:spcPts val="0"/>
                        </a:spcAft>
                        <a:buClr>
                          <a:srgbClr val="000000"/>
                        </a:buClr>
                        <a:buSzPts val="1400"/>
                        <a:buFont typeface="Arial"/>
                        <a:buChar char="-"/>
                      </a:pPr>
                      <a:r>
                        <a:rPr b="0" i="1" lang="en-US" sz="1400" u="none" cap="none" strike="noStrike">
                          <a:solidFill>
                            <a:srgbClr val="000000"/>
                          </a:solidFill>
                          <a:latin typeface="Arial"/>
                          <a:ea typeface="Arial"/>
                          <a:cs typeface="Arial"/>
                          <a:sym typeface="Arial"/>
                        </a:rPr>
                        <a:t>Αναθέστε ζεύγη στρατηγικά</a:t>
                      </a:r>
                      <a:endParaRPr sz="1400" u="none" cap="none" strike="noStrike"/>
                    </a:p>
                    <a:p>
                      <a:pPr indent="-285750" lvl="0" marL="285750" marR="0" rtl="0" algn="l">
                        <a:lnSpc>
                          <a:spcPct val="100000"/>
                        </a:lnSpc>
                        <a:spcBef>
                          <a:spcPts val="0"/>
                        </a:spcBef>
                        <a:spcAft>
                          <a:spcPts val="0"/>
                        </a:spcAft>
                        <a:buClr>
                          <a:srgbClr val="000000"/>
                        </a:buClr>
                        <a:buSzPts val="1400"/>
                        <a:buFont typeface="Arial"/>
                        <a:buChar char="-"/>
                      </a:pPr>
                      <a:r>
                        <a:rPr b="0" i="1" lang="en-US" sz="1400" u="none" cap="none" strike="noStrike">
                          <a:solidFill>
                            <a:srgbClr val="000000"/>
                          </a:solidFill>
                          <a:latin typeface="Arial"/>
                          <a:ea typeface="Arial"/>
                          <a:cs typeface="Arial"/>
                          <a:sym typeface="Arial"/>
                        </a:rPr>
                        <a:t>Εκπαίδευση των μαθητών στη συνεργασία</a:t>
                      </a:r>
                      <a:endParaRPr sz="1400" u="none" cap="none" strike="noStrike"/>
                    </a:p>
                    <a:p>
                      <a:pPr indent="-285750" lvl="0" marL="285750" marR="0" rtl="0" algn="l">
                        <a:lnSpc>
                          <a:spcPct val="100000"/>
                        </a:lnSpc>
                        <a:spcBef>
                          <a:spcPts val="0"/>
                        </a:spcBef>
                        <a:spcAft>
                          <a:spcPts val="0"/>
                        </a:spcAft>
                        <a:buClr>
                          <a:srgbClr val="000000"/>
                        </a:buClr>
                        <a:buSzPts val="1400"/>
                        <a:buFont typeface="Arial"/>
                        <a:buChar char="-"/>
                      </a:pPr>
                      <a:r>
                        <a:rPr b="0" i="1" lang="en-US" sz="1400" u="none" cap="none" strike="noStrike">
                          <a:solidFill>
                            <a:srgbClr val="000000"/>
                          </a:solidFill>
                          <a:latin typeface="Arial"/>
                          <a:ea typeface="Arial"/>
                          <a:cs typeface="Arial"/>
                          <a:sym typeface="Arial"/>
                        </a:rPr>
                        <a:t>Αντιμετώπιση της απώθησης</a:t>
                      </a:r>
                      <a:endParaRPr sz="1400" u="none" cap="none" strike="noStrike"/>
                    </a:p>
                  </a:txBody>
                  <a:tcPr marT="45725" marB="45725" marR="91450" marL="91450"/>
                </a:tc>
              </a:tr>
            </a:tbl>
          </a:graphicData>
        </a:graphic>
      </p:graphicFrame>
      <p:sp>
        <p:nvSpPr>
          <p:cNvPr id="180" name="Google Shape;180;p6"/>
          <p:cNvSpPr txBox="1"/>
          <p:nvPr/>
        </p:nvSpPr>
        <p:spPr>
          <a:xfrm>
            <a:off x="149530" y="1217851"/>
            <a:ext cx="11030459" cy="307777"/>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400"/>
              <a:buFont typeface="Arial"/>
              <a:buNone/>
            </a:pPr>
            <a:r>
              <a:rPr b="0" i="1" lang="en-US" sz="1400" u="none" cap="none" strike="noStrike">
                <a:solidFill>
                  <a:srgbClr val="000000"/>
                </a:solidFill>
                <a:latin typeface="Arial"/>
                <a:ea typeface="Arial"/>
                <a:cs typeface="Arial"/>
                <a:sym typeface="Arial"/>
              </a:rPr>
              <a:t>Τα κορίτσια αποσυνδέονται κατά τη διάρκεια ανταγωνιστικών προκλήσεων κωδικοποίησης.</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theme/theme1.xml><?xml version="1.0" encoding="utf-8"?>
<a:theme xmlns:a="http://schemas.openxmlformats.org/drawingml/2006/main" xmlns:r="http://schemas.openxmlformats.org/officeDocument/2006/relationships" name="CARDET Course templat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CARDET Course templat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CARDET Course template - Cover pag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name="CARDET Course template - Cover pag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5.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2014-07-11T09:12:14.0000000Z</dcterms:created>
  <dc:creator>2Fast4u</dc:creator>
</cp:coreProperties>
</file>