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3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Lst>
  <p:sldSz cx="12192000" cy="6858000"/>
  <p:notesSz cx="6858000" cy="9144000"/>
  <p:embeddedFontLst>
    <p:embeddedFont>
      <p:font typeface="Open Sans" panose="020B060603050402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3" roundtripDataSignature="AMtx7mgdBKAfYHFIobDM5c7OryhnILWxa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88393B-59E0-4EAB-9D3E-3710C02156AC}" v="12" dt="2025-07-22T12:01:51.0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84"/>
    <p:restoredTop sz="66552" autoAdjust="0"/>
  </p:normalViewPr>
  <p:slideViewPr>
    <p:cSldViewPr snapToGrid="0">
      <p:cViewPr varScale="1">
        <p:scale>
          <a:sx n="78" d="100"/>
          <a:sy n="78" d="100"/>
        </p:scale>
        <p:origin x="174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customschemas.google.com/relationships/presentationmetadata" Target="metadata"/><Relationship Id="rId48" Type="http://schemas.microsoft.com/office/2016/11/relationships/changesInfo" Target="changesInfos/changesInfo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theme" Target="theme/theme1.xml"/><Relationship Id="rId20" Type="http://schemas.openxmlformats.org/officeDocument/2006/relationships/slide" Target="slides/slide1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raj Petrović" userId="0f0ce73e-f782-4785-b8cc-5840a43cb3e0" providerId="ADAL" clId="{CAA3ED6E-AF78-4E23-AFE3-C86955677650}"/>
    <pc:docChg chg="modSld">
      <pc:chgData name="Juraj Petrović" userId="0f0ce73e-f782-4785-b8cc-5840a43cb3e0" providerId="ADAL" clId="{CAA3ED6E-AF78-4E23-AFE3-C86955677650}" dt="2025-07-22T12:26:01.019" v="1" actId="20577"/>
      <pc:docMkLst>
        <pc:docMk/>
      </pc:docMkLst>
      <pc:sldChg chg="modSp mod">
        <pc:chgData name="Juraj Petrović" userId="0f0ce73e-f782-4785-b8cc-5840a43cb3e0" providerId="ADAL" clId="{CAA3ED6E-AF78-4E23-AFE3-C86955677650}" dt="2025-07-22T12:26:01.019" v="1" actId="20577"/>
        <pc:sldMkLst>
          <pc:docMk/>
          <pc:sldMk cId="0" sldId="256"/>
        </pc:sldMkLst>
        <pc:spChg chg="mod">
          <ac:chgData name="Juraj Petrović" userId="0f0ce73e-f782-4785-b8cc-5840a43cb3e0" providerId="ADAL" clId="{CAA3ED6E-AF78-4E23-AFE3-C86955677650}" dt="2025-07-22T12:26:01.019" v="1" actId="20577"/>
          <ac:spMkLst>
            <pc:docMk/>
            <pc:sldMk cId="0" sldId="256"/>
            <ac:spMk id="85" creationId="{00000000-0000-0000-0000-000000000000}"/>
          </ac:spMkLst>
        </pc:spChg>
      </pc:sldChg>
    </pc:docChg>
  </pc:docChgLst>
  <pc:docChgLst>
    <pc:chgData name="Juraj Petrović" userId="0f0ce73e-f782-4785-b8cc-5840a43cb3e0" providerId="ADAL" clId="{2B88393B-59E0-4EAB-9D3E-3710C02156AC}"/>
    <pc:docChg chg="undo custSel modSld modMainMaster">
      <pc:chgData name="Juraj Petrović" userId="0f0ce73e-f782-4785-b8cc-5840a43cb3e0" providerId="ADAL" clId="{2B88393B-59E0-4EAB-9D3E-3710C02156AC}" dt="2025-07-22T12:01:51.030" v="1271"/>
      <pc:docMkLst>
        <pc:docMk/>
      </pc:docMkLst>
      <pc:sldChg chg="modSp mod">
        <pc:chgData name="Juraj Petrović" userId="0f0ce73e-f782-4785-b8cc-5840a43cb3e0" providerId="ADAL" clId="{2B88393B-59E0-4EAB-9D3E-3710C02156AC}" dt="2025-07-21T10:03:30.411" v="11" actId="20577"/>
        <pc:sldMkLst>
          <pc:docMk/>
          <pc:sldMk cId="0" sldId="257"/>
        </pc:sldMkLst>
        <pc:spChg chg="mod">
          <ac:chgData name="Juraj Petrović" userId="0f0ce73e-f782-4785-b8cc-5840a43cb3e0" providerId="ADAL" clId="{2B88393B-59E0-4EAB-9D3E-3710C02156AC}" dt="2025-07-21T10:03:25.746" v="4" actId="20577"/>
          <ac:spMkLst>
            <pc:docMk/>
            <pc:sldMk cId="0" sldId="257"/>
            <ac:spMk id="90" creationId="{00000000-0000-0000-0000-000000000000}"/>
          </ac:spMkLst>
        </pc:spChg>
        <pc:spChg chg="mod">
          <ac:chgData name="Juraj Petrović" userId="0f0ce73e-f782-4785-b8cc-5840a43cb3e0" providerId="ADAL" clId="{2B88393B-59E0-4EAB-9D3E-3710C02156AC}" dt="2025-07-21T10:03:30.411" v="11" actId="20577"/>
          <ac:spMkLst>
            <pc:docMk/>
            <pc:sldMk cId="0" sldId="257"/>
            <ac:spMk id="91" creationId="{00000000-0000-0000-0000-000000000000}"/>
          </ac:spMkLst>
        </pc:spChg>
      </pc:sldChg>
      <pc:sldChg chg="modSp mod">
        <pc:chgData name="Juraj Petrović" userId="0f0ce73e-f782-4785-b8cc-5840a43cb3e0" providerId="ADAL" clId="{2B88393B-59E0-4EAB-9D3E-3710C02156AC}" dt="2025-07-21T12:44:26.583" v="1263" actId="20577"/>
        <pc:sldMkLst>
          <pc:docMk/>
          <pc:sldMk cId="0" sldId="258"/>
        </pc:sldMkLst>
        <pc:spChg chg="mod">
          <ac:chgData name="Juraj Petrović" userId="0f0ce73e-f782-4785-b8cc-5840a43cb3e0" providerId="ADAL" clId="{2B88393B-59E0-4EAB-9D3E-3710C02156AC}" dt="2025-07-21T12:44:26.583" v="1263" actId="20577"/>
          <ac:spMkLst>
            <pc:docMk/>
            <pc:sldMk cId="0" sldId="258"/>
            <ac:spMk id="97" creationId="{00000000-0000-0000-0000-000000000000}"/>
          </ac:spMkLst>
        </pc:spChg>
      </pc:sldChg>
      <pc:sldChg chg="modSp mod">
        <pc:chgData name="Juraj Petrović" userId="0f0ce73e-f782-4785-b8cc-5840a43cb3e0" providerId="ADAL" clId="{2B88393B-59E0-4EAB-9D3E-3710C02156AC}" dt="2025-07-21T10:05:54.137" v="95" actId="20577"/>
        <pc:sldMkLst>
          <pc:docMk/>
          <pc:sldMk cId="0" sldId="259"/>
        </pc:sldMkLst>
        <pc:spChg chg="mod">
          <ac:chgData name="Juraj Petrović" userId="0f0ce73e-f782-4785-b8cc-5840a43cb3e0" providerId="ADAL" clId="{2B88393B-59E0-4EAB-9D3E-3710C02156AC}" dt="2025-07-21T10:05:54.137" v="95" actId="20577"/>
          <ac:spMkLst>
            <pc:docMk/>
            <pc:sldMk cId="0" sldId="259"/>
            <ac:spMk id="106" creationId="{00000000-0000-0000-0000-000000000000}"/>
          </ac:spMkLst>
        </pc:spChg>
      </pc:sldChg>
      <pc:sldChg chg="modSp mod">
        <pc:chgData name="Juraj Petrović" userId="0f0ce73e-f782-4785-b8cc-5840a43cb3e0" providerId="ADAL" clId="{2B88393B-59E0-4EAB-9D3E-3710C02156AC}" dt="2025-07-21T10:14:40.812" v="140"/>
        <pc:sldMkLst>
          <pc:docMk/>
          <pc:sldMk cId="0" sldId="260"/>
        </pc:sldMkLst>
        <pc:spChg chg="mod">
          <ac:chgData name="Juraj Petrović" userId="0f0ce73e-f782-4785-b8cc-5840a43cb3e0" providerId="ADAL" clId="{2B88393B-59E0-4EAB-9D3E-3710C02156AC}" dt="2025-07-21T10:14:40.812" v="140"/>
          <ac:spMkLst>
            <pc:docMk/>
            <pc:sldMk cId="0" sldId="260"/>
            <ac:spMk id="115" creationId="{00000000-0000-0000-0000-000000000000}"/>
          </ac:spMkLst>
        </pc:spChg>
        <pc:picChg chg="mod">
          <ac:chgData name="Juraj Petrović" userId="0f0ce73e-f782-4785-b8cc-5840a43cb3e0" providerId="ADAL" clId="{2B88393B-59E0-4EAB-9D3E-3710C02156AC}" dt="2025-07-21T10:14:03.541" v="109" actId="1076"/>
          <ac:picMkLst>
            <pc:docMk/>
            <pc:sldMk cId="0" sldId="260"/>
            <ac:picMk id="116" creationId="{00000000-0000-0000-0000-000000000000}"/>
          </ac:picMkLst>
        </pc:picChg>
      </pc:sldChg>
      <pc:sldChg chg="modSp mod">
        <pc:chgData name="Juraj Petrović" userId="0f0ce73e-f782-4785-b8cc-5840a43cb3e0" providerId="ADAL" clId="{2B88393B-59E0-4EAB-9D3E-3710C02156AC}" dt="2025-07-21T10:15:23.929" v="184" actId="6549"/>
        <pc:sldMkLst>
          <pc:docMk/>
          <pc:sldMk cId="0" sldId="261"/>
        </pc:sldMkLst>
        <pc:spChg chg="mod">
          <ac:chgData name="Juraj Petrović" userId="0f0ce73e-f782-4785-b8cc-5840a43cb3e0" providerId="ADAL" clId="{2B88393B-59E0-4EAB-9D3E-3710C02156AC}" dt="2025-07-21T10:15:23.929" v="184" actId="6549"/>
          <ac:spMkLst>
            <pc:docMk/>
            <pc:sldMk cId="0" sldId="261"/>
            <ac:spMk id="124" creationId="{00000000-0000-0000-0000-000000000000}"/>
          </ac:spMkLst>
        </pc:spChg>
      </pc:sldChg>
      <pc:sldChg chg="modSp mod modNotesTx">
        <pc:chgData name="Juraj Petrović" userId="0f0ce73e-f782-4785-b8cc-5840a43cb3e0" providerId="ADAL" clId="{2B88393B-59E0-4EAB-9D3E-3710C02156AC}" dt="2025-07-21T10:17:00.607" v="263" actId="6549"/>
        <pc:sldMkLst>
          <pc:docMk/>
          <pc:sldMk cId="0" sldId="262"/>
        </pc:sldMkLst>
        <pc:spChg chg="mod">
          <ac:chgData name="Juraj Petrović" userId="0f0ce73e-f782-4785-b8cc-5840a43cb3e0" providerId="ADAL" clId="{2B88393B-59E0-4EAB-9D3E-3710C02156AC}" dt="2025-07-21T10:15:29.092" v="185" actId="20577"/>
          <ac:spMkLst>
            <pc:docMk/>
            <pc:sldMk cId="0" sldId="262"/>
            <ac:spMk id="132" creationId="{00000000-0000-0000-0000-000000000000}"/>
          </ac:spMkLst>
        </pc:spChg>
        <pc:spChg chg="mod">
          <ac:chgData name="Juraj Petrović" userId="0f0ce73e-f782-4785-b8cc-5840a43cb3e0" providerId="ADAL" clId="{2B88393B-59E0-4EAB-9D3E-3710C02156AC}" dt="2025-07-21T10:15:58.253" v="211" actId="20577"/>
          <ac:spMkLst>
            <pc:docMk/>
            <pc:sldMk cId="0" sldId="262"/>
            <ac:spMk id="134" creationId="{00000000-0000-0000-0000-000000000000}"/>
          </ac:spMkLst>
        </pc:spChg>
      </pc:sldChg>
      <pc:sldChg chg="modSp mod modNotesTx">
        <pc:chgData name="Juraj Petrović" userId="0f0ce73e-f782-4785-b8cc-5840a43cb3e0" providerId="ADAL" clId="{2B88393B-59E0-4EAB-9D3E-3710C02156AC}" dt="2025-07-21T10:17:34.766" v="310" actId="20577"/>
        <pc:sldMkLst>
          <pc:docMk/>
          <pc:sldMk cId="0" sldId="263"/>
        </pc:sldMkLst>
        <pc:spChg chg="mod">
          <ac:chgData name="Juraj Petrović" userId="0f0ce73e-f782-4785-b8cc-5840a43cb3e0" providerId="ADAL" clId="{2B88393B-59E0-4EAB-9D3E-3710C02156AC}" dt="2025-07-21T10:16:37.276" v="261" actId="6549"/>
          <ac:spMkLst>
            <pc:docMk/>
            <pc:sldMk cId="0" sldId="263"/>
            <ac:spMk id="145" creationId="{00000000-0000-0000-0000-000000000000}"/>
          </ac:spMkLst>
        </pc:spChg>
      </pc:sldChg>
      <pc:sldChg chg="modSp mod modNotesTx">
        <pc:chgData name="Juraj Petrović" userId="0f0ce73e-f782-4785-b8cc-5840a43cb3e0" providerId="ADAL" clId="{2B88393B-59E0-4EAB-9D3E-3710C02156AC}" dt="2025-07-21T10:19:29.113" v="501" actId="20577"/>
        <pc:sldMkLst>
          <pc:docMk/>
          <pc:sldMk cId="0" sldId="264"/>
        </pc:sldMkLst>
        <pc:spChg chg="mod">
          <ac:chgData name="Juraj Petrović" userId="0f0ce73e-f782-4785-b8cc-5840a43cb3e0" providerId="ADAL" clId="{2B88393B-59E0-4EAB-9D3E-3710C02156AC}" dt="2025-07-21T10:18:05.026" v="353" actId="20577"/>
          <ac:spMkLst>
            <pc:docMk/>
            <pc:sldMk cId="0" sldId="264"/>
            <ac:spMk id="154" creationId="{00000000-0000-0000-0000-000000000000}"/>
          </ac:spMkLst>
        </pc:spChg>
      </pc:sldChg>
      <pc:sldChg chg="modSp mod modNotesTx">
        <pc:chgData name="Juraj Petrović" userId="0f0ce73e-f782-4785-b8cc-5840a43cb3e0" providerId="ADAL" clId="{2B88393B-59E0-4EAB-9D3E-3710C02156AC}" dt="2025-07-21T10:21:08.922" v="607" actId="6549"/>
        <pc:sldMkLst>
          <pc:docMk/>
          <pc:sldMk cId="0" sldId="265"/>
        </pc:sldMkLst>
        <pc:spChg chg="mod">
          <ac:chgData name="Juraj Petrović" userId="0f0ce73e-f782-4785-b8cc-5840a43cb3e0" providerId="ADAL" clId="{2B88393B-59E0-4EAB-9D3E-3710C02156AC}" dt="2025-07-21T10:20:48.780" v="600" actId="20577"/>
          <ac:spMkLst>
            <pc:docMk/>
            <pc:sldMk cId="0" sldId="265"/>
            <ac:spMk id="161" creationId="{00000000-0000-0000-0000-000000000000}"/>
          </ac:spMkLst>
        </pc:spChg>
      </pc:sldChg>
      <pc:sldChg chg="modSp mod">
        <pc:chgData name="Juraj Petrović" userId="0f0ce73e-f782-4785-b8cc-5840a43cb3e0" providerId="ADAL" clId="{2B88393B-59E0-4EAB-9D3E-3710C02156AC}" dt="2025-07-21T10:23:19.726" v="609" actId="20577"/>
        <pc:sldMkLst>
          <pc:docMk/>
          <pc:sldMk cId="0" sldId="266"/>
        </pc:sldMkLst>
        <pc:spChg chg="mod">
          <ac:chgData name="Juraj Petrović" userId="0f0ce73e-f782-4785-b8cc-5840a43cb3e0" providerId="ADAL" clId="{2B88393B-59E0-4EAB-9D3E-3710C02156AC}" dt="2025-07-21T10:23:19.726" v="609" actId="20577"/>
          <ac:spMkLst>
            <pc:docMk/>
            <pc:sldMk cId="0" sldId="266"/>
            <ac:spMk id="170" creationId="{00000000-0000-0000-0000-000000000000}"/>
          </ac:spMkLst>
        </pc:spChg>
      </pc:sldChg>
      <pc:sldChg chg="modNotesTx">
        <pc:chgData name="Juraj Petrović" userId="0f0ce73e-f782-4785-b8cc-5840a43cb3e0" providerId="ADAL" clId="{2B88393B-59E0-4EAB-9D3E-3710C02156AC}" dt="2025-07-21T10:23:59.136" v="639" actId="20577"/>
        <pc:sldMkLst>
          <pc:docMk/>
          <pc:sldMk cId="0" sldId="267"/>
        </pc:sldMkLst>
      </pc:sldChg>
      <pc:sldChg chg="modSp mod">
        <pc:chgData name="Juraj Petrović" userId="0f0ce73e-f782-4785-b8cc-5840a43cb3e0" providerId="ADAL" clId="{2B88393B-59E0-4EAB-9D3E-3710C02156AC}" dt="2025-07-21T10:24:44.165" v="660" actId="20577"/>
        <pc:sldMkLst>
          <pc:docMk/>
          <pc:sldMk cId="0" sldId="269"/>
        </pc:sldMkLst>
        <pc:spChg chg="mod">
          <ac:chgData name="Juraj Petrović" userId="0f0ce73e-f782-4785-b8cc-5840a43cb3e0" providerId="ADAL" clId="{2B88393B-59E0-4EAB-9D3E-3710C02156AC}" dt="2025-07-21T10:24:39.689" v="649" actId="20577"/>
          <ac:spMkLst>
            <pc:docMk/>
            <pc:sldMk cId="0" sldId="269"/>
            <ac:spMk id="213" creationId="{00000000-0000-0000-0000-000000000000}"/>
          </ac:spMkLst>
        </pc:spChg>
        <pc:spChg chg="mod">
          <ac:chgData name="Juraj Petrović" userId="0f0ce73e-f782-4785-b8cc-5840a43cb3e0" providerId="ADAL" clId="{2B88393B-59E0-4EAB-9D3E-3710C02156AC}" dt="2025-07-21T10:24:44.165" v="660" actId="20577"/>
          <ac:spMkLst>
            <pc:docMk/>
            <pc:sldMk cId="0" sldId="269"/>
            <ac:spMk id="215" creationId="{00000000-0000-0000-0000-000000000000}"/>
          </ac:spMkLst>
        </pc:spChg>
      </pc:sldChg>
      <pc:sldChg chg="modSp mod modNotesTx">
        <pc:chgData name="Juraj Petrović" userId="0f0ce73e-f782-4785-b8cc-5840a43cb3e0" providerId="ADAL" clId="{2B88393B-59E0-4EAB-9D3E-3710C02156AC}" dt="2025-07-21T10:26:44.311" v="761" actId="6549"/>
        <pc:sldMkLst>
          <pc:docMk/>
          <pc:sldMk cId="0" sldId="270"/>
        </pc:sldMkLst>
        <pc:spChg chg="mod">
          <ac:chgData name="Juraj Petrović" userId="0f0ce73e-f782-4785-b8cc-5840a43cb3e0" providerId="ADAL" clId="{2B88393B-59E0-4EAB-9D3E-3710C02156AC}" dt="2025-07-21T10:26:02.312" v="690" actId="20577"/>
          <ac:spMkLst>
            <pc:docMk/>
            <pc:sldMk cId="0" sldId="270"/>
            <ac:spMk id="229" creationId="{00000000-0000-0000-0000-000000000000}"/>
          </ac:spMkLst>
        </pc:spChg>
        <pc:spChg chg="mod">
          <ac:chgData name="Juraj Petrović" userId="0f0ce73e-f782-4785-b8cc-5840a43cb3e0" providerId="ADAL" clId="{2B88393B-59E0-4EAB-9D3E-3710C02156AC}" dt="2025-07-21T10:26:35.596" v="732" actId="20577"/>
          <ac:spMkLst>
            <pc:docMk/>
            <pc:sldMk cId="0" sldId="270"/>
            <ac:spMk id="230" creationId="{00000000-0000-0000-0000-000000000000}"/>
          </ac:spMkLst>
        </pc:spChg>
        <pc:spChg chg="mod">
          <ac:chgData name="Juraj Petrović" userId="0f0ce73e-f782-4785-b8cc-5840a43cb3e0" providerId="ADAL" clId="{2B88393B-59E0-4EAB-9D3E-3710C02156AC}" dt="2025-07-21T10:26:22.631" v="718" actId="20577"/>
          <ac:spMkLst>
            <pc:docMk/>
            <pc:sldMk cId="0" sldId="270"/>
            <ac:spMk id="231" creationId="{00000000-0000-0000-0000-000000000000}"/>
          </ac:spMkLst>
        </pc:spChg>
        <pc:spChg chg="mod">
          <ac:chgData name="Juraj Petrović" userId="0f0ce73e-f782-4785-b8cc-5840a43cb3e0" providerId="ADAL" clId="{2B88393B-59E0-4EAB-9D3E-3710C02156AC}" dt="2025-07-21T10:26:44.311" v="761" actId="6549"/>
          <ac:spMkLst>
            <pc:docMk/>
            <pc:sldMk cId="0" sldId="270"/>
            <ac:spMk id="232" creationId="{00000000-0000-0000-0000-000000000000}"/>
          </ac:spMkLst>
        </pc:spChg>
        <pc:spChg chg="mod">
          <ac:chgData name="Juraj Petrović" userId="0f0ce73e-f782-4785-b8cc-5840a43cb3e0" providerId="ADAL" clId="{2B88393B-59E0-4EAB-9D3E-3710C02156AC}" dt="2025-07-21T10:26:10.187" v="704" actId="20577"/>
          <ac:spMkLst>
            <pc:docMk/>
            <pc:sldMk cId="0" sldId="270"/>
            <ac:spMk id="235" creationId="{00000000-0000-0000-0000-000000000000}"/>
          </ac:spMkLst>
        </pc:spChg>
      </pc:sldChg>
      <pc:sldChg chg="modSp mod modNotesTx">
        <pc:chgData name="Juraj Petrović" userId="0f0ce73e-f782-4785-b8cc-5840a43cb3e0" providerId="ADAL" clId="{2B88393B-59E0-4EAB-9D3E-3710C02156AC}" dt="2025-07-21T10:28:09.585" v="822" actId="6549"/>
        <pc:sldMkLst>
          <pc:docMk/>
          <pc:sldMk cId="0" sldId="271"/>
        </pc:sldMkLst>
        <pc:spChg chg="mod">
          <ac:chgData name="Juraj Petrović" userId="0f0ce73e-f782-4785-b8cc-5840a43cb3e0" providerId="ADAL" clId="{2B88393B-59E0-4EAB-9D3E-3710C02156AC}" dt="2025-07-21T10:27:55.732" v="821" actId="20577"/>
          <ac:spMkLst>
            <pc:docMk/>
            <pc:sldMk cId="0" sldId="271"/>
            <ac:spMk id="247" creationId="{00000000-0000-0000-0000-000000000000}"/>
          </ac:spMkLst>
        </pc:spChg>
      </pc:sldChg>
      <pc:sldChg chg="modSp mod modNotesTx">
        <pc:chgData name="Juraj Petrović" userId="0f0ce73e-f782-4785-b8cc-5840a43cb3e0" providerId="ADAL" clId="{2B88393B-59E0-4EAB-9D3E-3710C02156AC}" dt="2025-07-21T10:28:27.135" v="824" actId="6549"/>
        <pc:sldMkLst>
          <pc:docMk/>
          <pc:sldMk cId="0" sldId="272"/>
        </pc:sldMkLst>
        <pc:spChg chg="mod">
          <ac:chgData name="Juraj Petrović" userId="0f0ce73e-f782-4785-b8cc-5840a43cb3e0" providerId="ADAL" clId="{2B88393B-59E0-4EAB-9D3E-3710C02156AC}" dt="2025-07-21T10:28:19.364" v="823" actId="6549"/>
          <ac:spMkLst>
            <pc:docMk/>
            <pc:sldMk cId="0" sldId="272"/>
            <ac:spMk id="260" creationId="{00000000-0000-0000-0000-000000000000}"/>
          </ac:spMkLst>
        </pc:spChg>
      </pc:sldChg>
      <pc:sldChg chg="modNotesTx">
        <pc:chgData name="Juraj Petrović" userId="0f0ce73e-f782-4785-b8cc-5840a43cb3e0" providerId="ADAL" clId="{2B88393B-59E0-4EAB-9D3E-3710C02156AC}" dt="2025-07-21T10:28:43.198" v="835" actId="20577"/>
        <pc:sldMkLst>
          <pc:docMk/>
          <pc:sldMk cId="0" sldId="273"/>
        </pc:sldMkLst>
      </pc:sldChg>
      <pc:sldChg chg="modSp mod modNotesTx">
        <pc:chgData name="Juraj Petrović" userId="0f0ce73e-f782-4785-b8cc-5840a43cb3e0" providerId="ADAL" clId="{2B88393B-59E0-4EAB-9D3E-3710C02156AC}" dt="2025-07-21T10:30:08.227" v="913" actId="6549"/>
        <pc:sldMkLst>
          <pc:docMk/>
          <pc:sldMk cId="0" sldId="274"/>
        </pc:sldMkLst>
        <pc:spChg chg="mod">
          <ac:chgData name="Juraj Petrović" userId="0f0ce73e-f782-4785-b8cc-5840a43cb3e0" providerId="ADAL" clId="{2B88393B-59E0-4EAB-9D3E-3710C02156AC}" dt="2025-07-21T10:29:33.977" v="879" actId="20577"/>
          <ac:spMkLst>
            <pc:docMk/>
            <pc:sldMk cId="0" sldId="274"/>
            <ac:spMk id="280" creationId="{00000000-0000-0000-0000-000000000000}"/>
          </ac:spMkLst>
        </pc:spChg>
        <pc:spChg chg="mod">
          <ac:chgData name="Juraj Petrović" userId="0f0ce73e-f782-4785-b8cc-5840a43cb3e0" providerId="ADAL" clId="{2B88393B-59E0-4EAB-9D3E-3710C02156AC}" dt="2025-07-21T10:29:40.255" v="894" actId="20577"/>
          <ac:spMkLst>
            <pc:docMk/>
            <pc:sldMk cId="0" sldId="274"/>
            <ac:spMk id="282" creationId="{00000000-0000-0000-0000-000000000000}"/>
          </ac:spMkLst>
        </pc:spChg>
        <pc:spChg chg="mod">
          <ac:chgData name="Juraj Petrović" userId="0f0ce73e-f782-4785-b8cc-5840a43cb3e0" providerId="ADAL" clId="{2B88393B-59E0-4EAB-9D3E-3710C02156AC}" dt="2025-07-21T10:29:12.553" v="849" actId="6549"/>
          <ac:spMkLst>
            <pc:docMk/>
            <pc:sldMk cId="0" sldId="274"/>
            <ac:spMk id="283" creationId="{00000000-0000-0000-0000-000000000000}"/>
          </ac:spMkLst>
        </pc:spChg>
        <pc:spChg chg="mod">
          <ac:chgData name="Juraj Petrović" userId="0f0ce73e-f782-4785-b8cc-5840a43cb3e0" providerId="ADAL" clId="{2B88393B-59E0-4EAB-9D3E-3710C02156AC}" dt="2025-07-21T10:29:17.247" v="856" actId="20577"/>
          <ac:spMkLst>
            <pc:docMk/>
            <pc:sldMk cId="0" sldId="274"/>
            <ac:spMk id="284" creationId="{00000000-0000-0000-0000-000000000000}"/>
          </ac:spMkLst>
        </pc:spChg>
        <pc:spChg chg="mod">
          <ac:chgData name="Juraj Petrović" userId="0f0ce73e-f782-4785-b8cc-5840a43cb3e0" providerId="ADAL" clId="{2B88393B-59E0-4EAB-9D3E-3710C02156AC}" dt="2025-07-21T10:29:21.311" v="866" actId="20577"/>
          <ac:spMkLst>
            <pc:docMk/>
            <pc:sldMk cId="0" sldId="274"/>
            <ac:spMk id="285" creationId="{00000000-0000-0000-0000-000000000000}"/>
          </ac:spMkLst>
        </pc:spChg>
      </pc:sldChg>
      <pc:sldChg chg="modSp mod modNotesTx">
        <pc:chgData name="Juraj Petrović" userId="0f0ce73e-f782-4785-b8cc-5840a43cb3e0" providerId="ADAL" clId="{2B88393B-59E0-4EAB-9D3E-3710C02156AC}" dt="2025-07-21T10:30:40.776" v="997" actId="20577"/>
        <pc:sldMkLst>
          <pc:docMk/>
          <pc:sldMk cId="0" sldId="275"/>
        </pc:sldMkLst>
        <pc:spChg chg="mod">
          <ac:chgData name="Juraj Petrović" userId="0f0ce73e-f782-4785-b8cc-5840a43cb3e0" providerId="ADAL" clId="{2B88393B-59E0-4EAB-9D3E-3710C02156AC}" dt="2025-07-21T10:30:26.458" v="980" actId="6549"/>
          <ac:spMkLst>
            <pc:docMk/>
            <pc:sldMk cId="0" sldId="275"/>
            <ac:spMk id="300" creationId="{00000000-0000-0000-0000-000000000000}"/>
          </ac:spMkLst>
        </pc:spChg>
      </pc:sldChg>
      <pc:sldChg chg="modSp mod modNotesTx">
        <pc:chgData name="Juraj Petrović" userId="0f0ce73e-f782-4785-b8cc-5840a43cb3e0" providerId="ADAL" clId="{2B88393B-59E0-4EAB-9D3E-3710C02156AC}" dt="2025-07-21T10:33:17.843" v="1077" actId="20577"/>
        <pc:sldMkLst>
          <pc:docMk/>
          <pc:sldMk cId="0" sldId="277"/>
        </pc:sldMkLst>
        <pc:spChg chg="mod">
          <ac:chgData name="Juraj Petrović" userId="0f0ce73e-f782-4785-b8cc-5840a43cb3e0" providerId="ADAL" clId="{2B88393B-59E0-4EAB-9D3E-3710C02156AC}" dt="2025-07-21T10:30:58.059" v="1005" actId="6549"/>
          <ac:spMkLst>
            <pc:docMk/>
            <pc:sldMk cId="0" sldId="277"/>
            <ac:spMk id="318" creationId="{00000000-0000-0000-0000-000000000000}"/>
          </ac:spMkLst>
        </pc:spChg>
        <pc:spChg chg="mod">
          <ac:chgData name="Juraj Petrović" userId="0f0ce73e-f782-4785-b8cc-5840a43cb3e0" providerId="ADAL" clId="{2B88393B-59E0-4EAB-9D3E-3710C02156AC}" dt="2025-07-21T10:32:17.583" v="1049" actId="20577"/>
          <ac:spMkLst>
            <pc:docMk/>
            <pc:sldMk cId="0" sldId="277"/>
            <ac:spMk id="319" creationId="{00000000-0000-0000-0000-000000000000}"/>
          </ac:spMkLst>
        </pc:spChg>
        <pc:picChg chg="mod">
          <ac:chgData name="Juraj Petrović" userId="0f0ce73e-f782-4785-b8cc-5840a43cb3e0" providerId="ADAL" clId="{2B88393B-59E0-4EAB-9D3E-3710C02156AC}" dt="2025-07-21T10:32:09.405" v="1034" actId="14100"/>
          <ac:picMkLst>
            <pc:docMk/>
            <pc:sldMk cId="0" sldId="277"/>
            <ac:picMk id="320" creationId="{00000000-0000-0000-0000-000000000000}"/>
          </ac:picMkLst>
        </pc:picChg>
      </pc:sldChg>
      <pc:sldChg chg="addSp delSp modSp mod">
        <pc:chgData name="Juraj Petrović" userId="0f0ce73e-f782-4785-b8cc-5840a43cb3e0" providerId="ADAL" clId="{2B88393B-59E0-4EAB-9D3E-3710C02156AC}" dt="2025-07-21T10:36:56.868" v="1117" actId="20577"/>
        <pc:sldMkLst>
          <pc:docMk/>
          <pc:sldMk cId="0" sldId="278"/>
        </pc:sldMkLst>
        <pc:spChg chg="add del mod">
          <ac:chgData name="Juraj Petrović" userId="0f0ce73e-f782-4785-b8cc-5840a43cb3e0" providerId="ADAL" clId="{2B88393B-59E0-4EAB-9D3E-3710C02156AC}" dt="2025-07-21T10:34:24.072" v="1080" actId="478"/>
          <ac:spMkLst>
            <pc:docMk/>
            <pc:sldMk cId="0" sldId="278"/>
            <ac:spMk id="3" creationId="{DC3268CE-68E8-6FB0-2431-76A58635F890}"/>
          </ac:spMkLst>
        </pc:spChg>
        <pc:spChg chg="mod">
          <ac:chgData name="Juraj Petrović" userId="0f0ce73e-f782-4785-b8cc-5840a43cb3e0" providerId="ADAL" clId="{2B88393B-59E0-4EAB-9D3E-3710C02156AC}" dt="2025-07-21T10:36:56.868" v="1117" actId="20577"/>
          <ac:spMkLst>
            <pc:docMk/>
            <pc:sldMk cId="0" sldId="278"/>
            <ac:spMk id="327" creationId="{00000000-0000-0000-0000-000000000000}"/>
          </ac:spMkLst>
        </pc:spChg>
        <pc:picChg chg="add del mod">
          <ac:chgData name="Juraj Petrović" userId="0f0ce73e-f782-4785-b8cc-5840a43cb3e0" providerId="ADAL" clId="{2B88393B-59E0-4EAB-9D3E-3710C02156AC}" dt="2025-07-21T10:36:42.867" v="1113" actId="478"/>
          <ac:picMkLst>
            <pc:docMk/>
            <pc:sldMk cId="0" sldId="278"/>
            <ac:picMk id="5" creationId="{EFF528BA-B1A6-67D9-C651-96AB027C2BEA}"/>
          </ac:picMkLst>
        </pc:picChg>
        <pc:picChg chg="add mod">
          <ac:chgData name="Juraj Petrović" userId="0f0ce73e-f782-4785-b8cc-5840a43cb3e0" providerId="ADAL" clId="{2B88393B-59E0-4EAB-9D3E-3710C02156AC}" dt="2025-07-21T10:36:48.483" v="1116" actId="1076"/>
          <ac:picMkLst>
            <pc:docMk/>
            <pc:sldMk cId="0" sldId="278"/>
            <ac:picMk id="7" creationId="{1D1C5391-FE6A-D12D-E71E-41E7119B6C30}"/>
          </ac:picMkLst>
        </pc:picChg>
        <pc:picChg chg="del">
          <ac:chgData name="Juraj Petrović" userId="0f0ce73e-f782-4785-b8cc-5840a43cb3e0" providerId="ADAL" clId="{2B88393B-59E0-4EAB-9D3E-3710C02156AC}" dt="2025-07-21T10:36:04.718" v="1090" actId="478"/>
          <ac:picMkLst>
            <pc:docMk/>
            <pc:sldMk cId="0" sldId="278"/>
            <ac:picMk id="328" creationId="{00000000-0000-0000-0000-000000000000}"/>
          </ac:picMkLst>
        </pc:picChg>
      </pc:sldChg>
      <pc:sldChg chg="modSp mod">
        <pc:chgData name="Juraj Petrović" userId="0f0ce73e-f782-4785-b8cc-5840a43cb3e0" providerId="ADAL" clId="{2B88393B-59E0-4EAB-9D3E-3710C02156AC}" dt="2025-07-21T10:37:07.669" v="1128" actId="20577"/>
        <pc:sldMkLst>
          <pc:docMk/>
          <pc:sldMk cId="0" sldId="279"/>
        </pc:sldMkLst>
        <pc:spChg chg="mod">
          <ac:chgData name="Juraj Petrović" userId="0f0ce73e-f782-4785-b8cc-5840a43cb3e0" providerId="ADAL" clId="{2B88393B-59E0-4EAB-9D3E-3710C02156AC}" dt="2025-07-21T10:37:07.669" v="1128" actId="20577"/>
          <ac:spMkLst>
            <pc:docMk/>
            <pc:sldMk cId="0" sldId="279"/>
            <ac:spMk id="333" creationId="{00000000-0000-0000-0000-000000000000}"/>
          </ac:spMkLst>
        </pc:spChg>
      </pc:sldChg>
      <pc:sldChg chg="modSp mod modNotesTx">
        <pc:chgData name="Juraj Petrović" userId="0f0ce73e-f782-4785-b8cc-5840a43cb3e0" providerId="ADAL" clId="{2B88393B-59E0-4EAB-9D3E-3710C02156AC}" dt="2025-07-21T10:37:57.325" v="1141" actId="6549"/>
        <pc:sldMkLst>
          <pc:docMk/>
          <pc:sldMk cId="0" sldId="280"/>
        </pc:sldMkLst>
        <pc:spChg chg="mod">
          <ac:chgData name="Juraj Petrović" userId="0f0ce73e-f782-4785-b8cc-5840a43cb3e0" providerId="ADAL" clId="{2B88393B-59E0-4EAB-9D3E-3710C02156AC}" dt="2025-07-21T10:37:37.402" v="1139" actId="20577"/>
          <ac:spMkLst>
            <pc:docMk/>
            <pc:sldMk cId="0" sldId="280"/>
            <ac:spMk id="342" creationId="{00000000-0000-0000-0000-000000000000}"/>
          </ac:spMkLst>
        </pc:spChg>
        <pc:spChg chg="mod">
          <ac:chgData name="Juraj Petrović" userId="0f0ce73e-f782-4785-b8cc-5840a43cb3e0" providerId="ADAL" clId="{2B88393B-59E0-4EAB-9D3E-3710C02156AC}" dt="2025-07-21T10:37:52.532" v="1140" actId="6549"/>
          <ac:spMkLst>
            <pc:docMk/>
            <pc:sldMk cId="0" sldId="280"/>
            <ac:spMk id="343" creationId="{00000000-0000-0000-0000-000000000000}"/>
          </ac:spMkLst>
        </pc:spChg>
      </pc:sldChg>
      <pc:sldChg chg="modSp mod">
        <pc:chgData name="Juraj Petrović" userId="0f0ce73e-f782-4785-b8cc-5840a43cb3e0" providerId="ADAL" clId="{2B88393B-59E0-4EAB-9D3E-3710C02156AC}" dt="2025-07-21T10:38:20.382" v="1154" actId="6549"/>
        <pc:sldMkLst>
          <pc:docMk/>
          <pc:sldMk cId="0" sldId="281"/>
        </pc:sldMkLst>
        <pc:spChg chg="mod">
          <ac:chgData name="Juraj Petrović" userId="0f0ce73e-f782-4785-b8cc-5840a43cb3e0" providerId="ADAL" clId="{2B88393B-59E0-4EAB-9D3E-3710C02156AC}" dt="2025-07-21T10:38:06.394" v="1152" actId="20577"/>
          <ac:spMkLst>
            <pc:docMk/>
            <pc:sldMk cId="0" sldId="281"/>
            <ac:spMk id="351" creationId="{00000000-0000-0000-0000-000000000000}"/>
          </ac:spMkLst>
        </pc:spChg>
        <pc:spChg chg="mod">
          <ac:chgData name="Juraj Petrović" userId="0f0ce73e-f782-4785-b8cc-5840a43cb3e0" providerId="ADAL" clId="{2B88393B-59E0-4EAB-9D3E-3710C02156AC}" dt="2025-07-21T10:38:20.382" v="1154" actId="6549"/>
          <ac:spMkLst>
            <pc:docMk/>
            <pc:sldMk cId="0" sldId="281"/>
            <ac:spMk id="352" creationId="{00000000-0000-0000-0000-000000000000}"/>
          </ac:spMkLst>
        </pc:spChg>
      </pc:sldChg>
      <pc:sldChg chg="modSp mod modNotesTx">
        <pc:chgData name="Juraj Petrović" userId="0f0ce73e-f782-4785-b8cc-5840a43cb3e0" providerId="ADAL" clId="{2B88393B-59E0-4EAB-9D3E-3710C02156AC}" dt="2025-07-21T10:42:09.426" v="1251" actId="6549"/>
        <pc:sldMkLst>
          <pc:docMk/>
          <pc:sldMk cId="0" sldId="282"/>
        </pc:sldMkLst>
        <pc:spChg chg="mod">
          <ac:chgData name="Juraj Petrović" userId="0f0ce73e-f782-4785-b8cc-5840a43cb3e0" providerId="ADAL" clId="{2B88393B-59E0-4EAB-9D3E-3710C02156AC}" dt="2025-07-21T10:38:36.011" v="1165" actId="20577"/>
          <ac:spMkLst>
            <pc:docMk/>
            <pc:sldMk cId="0" sldId="282"/>
            <ac:spMk id="360" creationId="{00000000-0000-0000-0000-000000000000}"/>
          </ac:spMkLst>
        </pc:spChg>
        <pc:spChg chg="mod">
          <ac:chgData name="Juraj Petrović" userId="0f0ce73e-f782-4785-b8cc-5840a43cb3e0" providerId="ADAL" clId="{2B88393B-59E0-4EAB-9D3E-3710C02156AC}" dt="2025-07-21T10:41:51.365" v="1250" actId="6549"/>
          <ac:spMkLst>
            <pc:docMk/>
            <pc:sldMk cId="0" sldId="282"/>
            <ac:spMk id="361" creationId="{00000000-0000-0000-0000-000000000000}"/>
          </ac:spMkLst>
        </pc:spChg>
      </pc:sldChg>
      <pc:sldChg chg="modSp mod">
        <pc:chgData name="Juraj Petrović" userId="0f0ce73e-f782-4785-b8cc-5840a43cb3e0" providerId="ADAL" clId="{2B88393B-59E0-4EAB-9D3E-3710C02156AC}" dt="2025-07-21T10:39:32.551" v="1174" actId="20577"/>
        <pc:sldMkLst>
          <pc:docMk/>
          <pc:sldMk cId="0" sldId="283"/>
        </pc:sldMkLst>
        <pc:spChg chg="mod">
          <ac:chgData name="Juraj Petrović" userId="0f0ce73e-f782-4785-b8cc-5840a43cb3e0" providerId="ADAL" clId="{2B88393B-59E0-4EAB-9D3E-3710C02156AC}" dt="2025-07-21T10:39:32.551" v="1174" actId="20577"/>
          <ac:spMkLst>
            <pc:docMk/>
            <pc:sldMk cId="0" sldId="283"/>
            <ac:spMk id="371" creationId="{00000000-0000-0000-0000-000000000000}"/>
          </ac:spMkLst>
        </pc:spChg>
      </pc:sldChg>
      <pc:sldChg chg="modSp mod modNotesTx">
        <pc:chgData name="Juraj Petrović" userId="0f0ce73e-f782-4785-b8cc-5840a43cb3e0" providerId="ADAL" clId="{2B88393B-59E0-4EAB-9D3E-3710C02156AC}" dt="2025-07-21T10:39:54.394" v="1194" actId="20577"/>
        <pc:sldMkLst>
          <pc:docMk/>
          <pc:sldMk cId="0" sldId="284"/>
        </pc:sldMkLst>
        <pc:spChg chg="mod">
          <ac:chgData name="Juraj Petrović" userId="0f0ce73e-f782-4785-b8cc-5840a43cb3e0" providerId="ADAL" clId="{2B88393B-59E0-4EAB-9D3E-3710C02156AC}" dt="2025-07-21T10:39:43.411" v="1184" actId="20577"/>
          <ac:spMkLst>
            <pc:docMk/>
            <pc:sldMk cId="0" sldId="284"/>
            <ac:spMk id="381" creationId="{00000000-0000-0000-0000-000000000000}"/>
          </ac:spMkLst>
        </pc:spChg>
      </pc:sldChg>
      <pc:sldChg chg="modSp mod">
        <pc:chgData name="Juraj Petrović" userId="0f0ce73e-f782-4785-b8cc-5840a43cb3e0" providerId="ADAL" clId="{2B88393B-59E0-4EAB-9D3E-3710C02156AC}" dt="2025-07-21T10:40:35.180" v="1244" actId="20577"/>
        <pc:sldMkLst>
          <pc:docMk/>
          <pc:sldMk cId="0" sldId="285"/>
        </pc:sldMkLst>
        <pc:spChg chg="mod">
          <ac:chgData name="Juraj Petrović" userId="0f0ce73e-f782-4785-b8cc-5840a43cb3e0" providerId="ADAL" clId="{2B88393B-59E0-4EAB-9D3E-3710C02156AC}" dt="2025-07-21T10:40:35.180" v="1244" actId="20577"/>
          <ac:spMkLst>
            <pc:docMk/>
            <pc:sldMk cId="0" sldId="285"/>
            <ac:spMk id="391" creationId="{00000000-0000-0000-0000-000000000000}"/>
          </ac:spMkLst>
        </pc:spChg>
      </pc:sldChg>
      <pc:sldChg chg="modSp mod">
        <pc:chgData name="Juraj Petrović" userId="0f0ce73e-f782-4785-b8cc-5840a43cb3e0" providerId="ADAL" clId="{2B88393B-59E0-4EAB-9D3E-3710C02156AC}" dt="2025-07-21T10:41:32.972" v="1249" actId="404"/>
        <pc:sldMkLst>
          <pc:docMk/>
          <pc:sldMk cId="0" sldId="286"/>
        </pc:sldMkLst>
        <pc:spChg chg="mod">
          <ac:chgData name="Juraj Petrović" userId="0f0ce73e-f782-4785-b8cc-5840a43cb3e0" providerId="ADAL" clId="{2B88393B-59E0-4EAB-9D3E-3710C02156AC}" dt="2025-07-21T10:41:32.972" v="1249" actId="404"/>
          <ac:spMkLst>
            <pc:docMk/>
            <pc:sldMk cId="0" sldId="286"/>
            <ac:spMk id="400" creationId="{00000000-0000-0000-0000-000000000000}"/>
          </ac:spMkLst>
        </pc:spChg>
      </pc:sldChg>
      <pc:sldMasterChg chg="modSldLayout">
        <pc:chgData name="Juraj Petrović" userId="0f0ce73e-f782-4785-b8cc-5840a43cb3e0" providerId="ADAL" clId="{2B88393B-59E0-4EAB-9D3E-3710C02156AC}" dt="2025-07-22T12:01:51.030" v="1271"/>
        <pc:sldMasterMkLst>
          <pc:docMk/>
          <pc:sldMasterMk cId="0" sldId="2147483648"/>
        </pc:sldMasterMkLst>
        <pc:sldLayoutChg chg="modSp mod">
          <pc:chgData name="Juraj Petrović" userId="0f0ce73e-f782-4785-b8cc-5840a43cb3e0" providerId="ADAL" clId="{2B88393B-59E0-4EAB-9D3E-3710C02156AC}" dt="2025-07-22T12:01:02.917" v="1268" actId="14826"/>
          <pc:sldLayoutMkLst>
            <pc:docMk/>
            <pc:sldMasterMk cId="0" sldId="2147483648"/>
            <pc:sldLayoutMk cId="0" sldId="2147483649"/>
          </pc:sldLayoutMkLst>
          <pc:spChg chg="mod">
            <ac:chgData name="Juraj Petrović" userId="0f0ce73e-f782-4785-b8cc-5840a43cb3e0" providerId="ADAL" clId="{2B88393B-59E0-4EAB-9D3E-3710C02156AC}" dt="2025-07-22T12:00:28.012" v="1264"/>
            <ac:spMkLst>
              <pc:docMk/>
              <pc:sldMasterMk cId="0" sldId="2147483648"/>
              <pc:sldLayoutMk cId="0" sldId="2147483649"/>
              <ac:spMk id="19" creationId="{00000000-0000-0000-0000-000000000000}"/>
            </ac:spMkLst>
          </pc:spChg>
          <pc:picChg chg="mod">
            <ac:chgData name="Juraj Petrović" userId="0f0ce73e-f782-4785-b8cc-5840a43cb3e0" providerId="ADAL" clId="{2B88393B-59E0-4EAB-9D3E-3710C02156AC}" dt="2025-07-22T12:01:02.917" v="1268" actId="14826"/>
            <ac:picMkLst>
              <pc:docMk/>
              <pc:sldMasterMk cId="0" sldId="2147483648"/>
              <pc:sldLayoutMk cId="0" sldId="2147483649"/>
              <ac:picMk id="18" creationId="{00000000-0000-0000-0000-000000000000}"/>
            </ac:picMkLst>
          </pc:picChg>
        </pc:sldLayoutChg>
        <pc:sldLayoutChg chg="modSp mod">
          <pc:chgData name="Juraj Petrović" userId="0f0ce73e-f782-4785-b8cc-5840a43cb3e0" providerId="ADAL" clId="{2B88393B-59E0-4EAB-9D3E-3710C02156AC}" dt="2025-07-22T12:01:51.030" v="1271"/>
          <pc:sldLayoutMkLst>
            <pc:docMk/>
            <pc:sldMasterMk cId="0" sldId="2147483648"/>
            <pc:sldLayoutMk cId="0" sldId="2147483650"/>
          </pc:sldLayoutMkLst>
          <pc:spChg chg="mod">
            <ac:chgData name="Juraj Petrović" userId="0f0ce73e-f782-4785-b8cc-5840a43cb3e0" providerId="ADAL" clId="{2B88393B-59E0-4EAB-9D3E-3710C02156AC}" dt="2025-07-22T12:01:51.030" v="1271"/>
            <ac:spMkLst>
              <pc:docMk/>
              <pc:sldMasterMk cId="0" sldId="2147483648"/>
              <pc:sldLayoutMk cId="0" sldId="2147483650"/>
              <ac:spMk id="30" creationId="{00000000-0000-0000-0000-000000000000}"/>
            </ac:spMkLst>
          </pc:spChg>
          <pc:picChg chg="mod">
            <ac:chgData name="Juraj Petrović" userId="0f0ce73e-f782-4785-b8cc-5840a43cb3e0" providerId="ADAL" clId="{2B88393B-59E0-4EAB-9D3E-3710C02156AC}" dt="2025-07-22T12:00:57.291" v="1267" actId="14826"/>
            <ac:picMkLst>
              <pc:docMk/>
              <pc:sldMasterMk cId="0" sldId="2147483648"/>
              <pc:sldLayoutMk cId="0" sldId="2147483650"/>
              <ac:picMk id="29" creationId="{00000000-0000-0000-0000-000000000000}"/>
            </ac:picMkLst>
          </pc:picChg>
        </pc:sldLayoutChg>
      </pc:sldMasterChg>
      <pc:sldMasterChg chg="modSldLayout">
        <pc:chgData name="Juraj Petrović" userId="0f0ce73e-f782-4785-b8cc-5840a43cb3e0" providerId="ADAL" clId="{2B88393B-59E0-4EAB-9D3E-3710C02156AC}" dt="2025-07-22T12:00:45.933" v="1266" actId="14826"/>
        <pc:sldMasterMkLst>
          <pc:docMk/>
          <pc:sldMasterMk cId="0" sldId="2147483651"/>
        </pc:sldMasterMkLst>
        <pc:sldLayoutChg chg="modSp mod">
          <pc:chgData name="Juraj Petrović" userId="0f0ce73e-f782-4785-b8cc-5840a43cb3e0" providerId="ADAL" clId="{2B88393B-59E0-4EAB-9D3E-3710C02156AC}" dt="2025-07-22T12:00:45.933" v="1266" actId="14826"/>
          <pc:sldLayoutMkLst>
            <pc:docMk/>
            <pc:sldMasterMk cId="0" sldId="2147483651"/>
            <pc:sldLayoutMk cId="0" sldId="2147483653"/>
          </pc:sldLayoutMkLst>
          <pc:spChg chg="mod">
            <ac:chgData name="Juraj Petrović" userId="0f0ce73e-f782-4785-b8cc-5840a43cb3e0" providerId="ADAL" clId="{2B88393B-59E0-4EAB-9D3E-3710C02156AC}" dt="2025-07-22T12:00:36.379" v="1265"/>
            <ac:spMkLst>
              <pc:docMk/>
              <pc:sldMasterMk cId="0" sldId="2147483651"/>
              <pc:sldLayoutMk cId="0" sldId="2147483653"/>
              <ac:spMk id="43" creationId="{00000000-0000-0000-0000-000000000000}"/>
            </ac:spMkLst>
          </pc:spChg>
          <pc:picChg chg="mod">
            <ac:chgData name="Juraj Petrović" userId="0f0ce73e-f782-4785-b8cc-5840a43cb3e0" providerId="ADAL" clId="{2B88393B-59E0-4EAB-9D3E-3710C02156AC}" dt="2025-07-22T12:00:45.933" v="1266" actId="14826"/>
            <ac:picMkLst>
              <pc:docMk/>
              <pc:sldMasterMk cId="0" sldId="2147483651"/>
              <pc:sldLayoutMk cId="0" sldId="2147483653"/>
              <ac:picMk id="42" creationId="{00000000-0000-0000-0000-000000000000}"/>
            </ac:picMkLst>
          </pc:picChg>
        </pc:sldLayoutChg>
      </pc:sldMasterChg>
      <pc:sldMasterChg chg="modSldLayout">
        <pc:chgData name="Juraj Petrović" userId="0f0ce73e-f782-4785-b8cc-5840a43cb3e0" providerId="ADAL" clId="{2B88393B-59E0-4EAB-9D3E-3710C02156AC}" dt="2025-07-22T12:01:27.506" v="1270"/>
        <pc:sldMasterMkLst>
          <pc:docMk/>
          <pc:sldMasterMk cId="0" sldId="2147483654"/>
        </pc:sldMasterMkLst>
        <pc:sldLayoutChg chg="modSp mod">
          <pc:chgData name="Juraj Petrović" userId="0f0ce73e-f782-4785-b8cc-5840a43cb3e0" providerId="ADAL" clId="{2B88393B-59E0-4EAB-9D3E-3710C02156AC}" dt="2025-07-22T12:01:27.506" v="1270"/>
          <pc:sldLayoutMkLst>
            <pc:docMk/>
            <pc:sldMasterMk cId="0" sldId="2147483654"/>
            <pc:sldLayoutMk cId="0" sldId="2147483656"/>
          </pc:sldLayoutMkLst>
          <pc:spChg chg="mod">
            <ac:chgData name="Juraj Petrović" userId="0f0ce73e-f782-4785-b8cc-5840a43cb3e0" providerId="ADAL" clId="{2B88393B-59E0-4EAB-9D3E-3710C02156AC}" dt="2025-07-22T12:01:27.506" v="1270"/>
            <ac:spMkLst>
              <pc:docMk/>
              <pc:sldMasterMk cId="0" sldId="2147483654"/>
              <pc:sldLayoutMk cId="0" sldId="2147483656"/>
              <ac:spMk id="66" creationId="{00000000-0000-0000-0000-000000000000}"/>
            </ac:spMkLst>
          </pc:spChg>
          <pc:picChg chg="mod">
            <ac:chgData name="Juraj Petrović" userId="0f0ce73e-f782-4785-b8cc-5840a43cb3e0" providerId="ADAL" clId="{2B88393B-59E0-4EAB-9D3E-3710C02156AC}" dt="2025-07-22T12:01:13.712" v="1269" actId="14826"/>
            <ac:picMkLst>
              <pc:docMk/>
              <pc:sldMasterMk cId="0" sldId="2147483654"/>
              <pc:sldLayoutMk cId="0" sldId="2147483656"/>
              <ac:picMk id="65" creationId="{00000000-0000-0000-0000-000000000000}"/>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tinker-project.eu/resources/framework-and-toolkit/"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482da58d6e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3482da58d6e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lvl="0" indent="0" algn="l" rtl="0">
              <a:spcBef>
                <a:spcPts val="0"/>
              </a:spcBef>
              <a:spcAft>
                <a:spcPts val="0"/>
              </a:spcAft>
              <a:buClr>
                <a:schemeClr val="dk1"/>
              </a:buClr>
              <a:buSzPts val="1400"/>
              <a:buFont typeface="Arial"/>
              <a:buNone/>
            </a:pPr>
            <a:r>
              <a:rPr lang="hr" dirty="0"/>
              <a:t>Pedagoški pristup TINKER-a usklađen je s najnovijim izvješćem JRC-a koje naglašava važnost rješavanja problema i stvaranja proizvoda u informatičkim kurikulumima, a ujedno doprinosi cilju EU-a da do 2030. godine 80% odraslih posjeduje osnovne digitalne vještine te da u državama članicama postoji 20 milijuna ICT stručnjaka.</a:t>
            </a:r>
            <a:endParaRPr dirty="0"/>
          </a:p>
          <a:p>
            <a:pPr marL="228600" lvl="0" indent="0" algn="l" rtl="0">
              <a:spcBef>
                <a:spcPts val="0"/>
              </a:spcBef>
              <a:spcAft>
                <a:spcPts val="0"/>
              </a:spcAft>
              <a:buClr>
                <a:schemeClr val="dk1"/>
              </a:buClr>
              <a:buSzPts val="1400"/>
              <a:buFont typeface="Arial"/>
              <a:buNone/>
            </a:pPr>
            <a:r>
              <a:rPr lang="hr" dirty="0"/>
              <a:t>Točnije, s obzirom na fragmentaciju i nedosljednost u kurikulumima informatike u europskim školama (Odbor za europsko informatičko obrazovanje, 2017.), nedostatak odgovarajućeg razumijevanja među učenicima (Europska komisija, 2019.) i trajnu rodnu neravnotežu u tom području (Eurostat, 2025.), postalo je očito da je potreban sveobuhvatniji, uključiviji i na učenike usmjeren pristup.</a:t>
            </a:r>
            <a:endParaRPr dirty="0"/>
          </a:p>
        </p:txBody>
      </p:sp>
      <p:sp>
        <p:nvSpPr>
          <p:cNvPr id="158" name="Google Shape;158;g3482da58d6e_0_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482da58d6e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482da58d6e_0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endParaRPr sz="1000">
              <a:highlight>
                <a:srgbClr val="FFFFFF"/>
              </a:highlight>
              <a:latin typeface="Arial"/>
              <a:ea typeface="Arial"/>
              <a:cs typeface="Arial"/>
              <a:sym typeface="Arial"/>
            </a:endParaRPr>
          </a:p>
        </p:txBody>
      </p:sp>
      <p:sp>
        <p:nvSpPr>
          <p:cNvPr id="167" name="Google Shape;167;g3482da58d6e_0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48349fd051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348349fd051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hr" dirty="0"/>
              <a:t>Kako bi se riješili nedostaci u osposobljavanju nastavnika i poučavanju informatike, TINKER razvija inovativan </a:t>
            </a: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pedagoški </a:t>
            </a:r>
            <a:r>
              <a:rPr lang="hr" u="sng" dirty="0">
                <a:solidFill>
                  <a:schemeClr val="hlink"/>
                </a:solidFill>
                <a:hlinkClick r:id="rId3"/>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
                  </a:ext>
                </a:extLst>
              </a:rPr>
              <a:t>okvir </a:t>
            </a: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temeljen na elementima u gornjem dijagramu: a) Informatička </a:t>
            </a:r>
            <a:r>
              <a:rPr lang="hr" dirty="0"/>
              <a:t>područja i kompetencije. b) Autentično učenje, c) Rodno uključive prakse. Svaka komponenta TINKER okvira detaljnije je analizirana na sljedećim prikaznicama.</a:t>
            </a:r>
            <a:endParaRPr dirty="0"/>
          </a:p>
        </p:txBody>
      </p:sp>
      <p:sp>
        <p:nvSpPr>
          <p:cNvPr id="176" name="Google Shape;176;g348349fd051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48349fd051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g348349fd051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hr" dirty="0"/>
              <a:t>TINKER temelji svoju intervenciju na Informatičkom referentnom okviru za osnovne i srednje škole koji je razvila koalicija Informatics4All kako bi se riješio nedostatak standardiziranog okvira informatičkih kompetencija. Okvir, izveden iz komparativne analize kurikuluma specifičnih zemalja EU, osnova je za projekt TINKER, čiji je cilj obogatiti ga autentičnim načelima učenja i praksama koje uključuju rodnu ravnopravnost.</a:t>
            </a:r>
            <a:endParaRPr dirty="0"/>
          </a:p>
          <a:p>
            <a:pPr marL="228600" marR="0" lvl="0" indent="0" algn="l" rtl="0">
              <a:lnSpc>
                <a:spcPct val="100000"/>
              </a:lnSpc>
              <a:spcBef>
                <a:spcPts val="0"/>
              </a:spcBef>
              <a:spcAft>
                <a:spcPts val="0"/>
              </a:spcAft>
              <a:buClr>
                <a:srgbClr val="000000"/>
              </a:buClr>
              <a:buSzPts val="1400"/>
              <a:buFont typeface="Arial"/>
              <a:buNone/>
            </a:pPr>
            <a:r>
              <a:rPr lang="hr" dirty="0"/>
              <a:t>Osnovna područja informatike uključuju sljedeće:</a:t>
            </a:r>
            <a:endParaRPr dirty="0"/>
          </a:p>
          <a:p>
            <a:pPr marL="457200" marR="0" lvl="0" indent="-304800" algn="l" rtl="0">
              <a:lnSpc>
                <a:spcPct val="100000"/>
              </a:lnSpc>
              <a:spcBef>
                <a:spcPts val="0"/>
              </a:spcBef>
              <a:spcAft>
                <a:spcPts val="0"/>
              </a:spcAft>
              <a:buSzPts val="1200"/>
              <a:buFont typeface="Calibri"/>
              <a:buChar char="●"/>
            </a:pPr>
            <a:r>
              <a:rPr lang="hr" dirty="0"/>
              <a:t>Podaci i informacije</a:t>
            </a:r>
            <a:endParaRPr dirty="0"/>
          </a:p>
          <a:p>
            <a:pPr marL="457200" marR="0" lvl="0" indent="-304800" algn="l" rtl="0">
              <a:lnSpc>
                <a:spcPct val="100000"/>
              </a:lnSpc>
              <a:spcBef>
                <a:spcPts val="0"/>
              </a:spcBef>
              <a:spcAft>
                <a:spcPts val="0"/>
              </a:spcAft>
              <a:buSzPts val="1200"/>
              <a:buFont typeface="Calibri"/>
              <a:buChar char="●"/>
            </a:pPr>
            <a:r>
              <a:rPr lang="hr" dirty="0"/>
              <a:t>Algoritmi</a:t>
            </a:r>
            <a:endParaRPr dirty="0"/>
          </a:p>
          <a:p>
            <a:pPr marL="457200" marR="0" lvl="0" indent="-304800" algn="l" rtl="0">
              <a:lnSpc>
                <a:spcPct val="100000"/>
              </a:lnSpc>
              <a:spcBef>
                <a:spcPts val="0"/>
              </a:spcBef>
              <a:spcAft>
                <a:spcPts val="0"/>
              </a:spcAft>
              <a:buSzPts val="1200"/>
              <a:buFont typeface="Calibri"/>
              <a:buChar char="●"/>
            </a:pPr>
            <a:r>
              <a:rPr lang="hr" dirty="0"/>
              <a:t>Programiranje</a:t>
            </a:r>
            <a:endParaRPr dirty="0"/>
          </a:p>
          <a:p>
            <a:pPr marL="457200" marR="0" lvl="0" indent="-304800" algn="l" rtl="0">
              <a:lnSpc>
                <a:spcPct val="100000"/>
              </a:lnSpc>
              <a:spcBef>
                <a:spcPts val="0"/>
              </a:spcBef>
              <a:spcAft>
                <a:spcPts val="0"/>
              </a:spcAft>
              <a:buSzPts val="1200"/>
              <a:buFont typeface="Calibri"/>
              <a:buChar char="●"/>
            </a:pPr>
            <a:r>
              <a:rPr lang="hr" dirty="0"/>
              <a:t>Računalni sustavi</a:t>
            </a:r>
            <a:endParaRPr dirty="0"/>
          </a:p>
          <a:p>
            <a:pPr marL="457200" marR="0" lvl="0" indent="-304800" algn="l" rtl="0">
              <a:lnSpc>
                <a:spcPct val="100000"/>
              </a:lnSpc>
              <a:spcBef>
                <a:spcPts val="0"/>
              </a:spcBef>
              <a:spcAft>
                <a:spcPts val="0"/>
              </a:spcAft>
              <a:buSzPts val="1200"/>
              <a:buFont typeface="Calibri"/>
              <a:buChar char="●"/>
            </a:pPr>
            <a:r>
              <a:rPr lang="hr" dirty="0"/>
              <a:t>Mreže i komunikacija</a:t>
            </a:r>
            <a:endParaRPr dirty="0"/>
          </a:p>
          <a:p>
            <a:pPr marL="457200" marR="0" lvl="0" indent="-304800" algn="l" rtl="0">
              <a:lnSpc>
                <a:spcPct val="100000"/>
              </a:lnSpc>
              <a:spcBef>
                <a:spcPts val="0"/>
              </a:spcBef>
              <a:spcAft>
                <a:spcPts val="0"/>
              </a:spcAft>
              <a:buSzPts val="1200"/>
              <a:buFont typeface="Calibri"/>
              <a:buChar char="●"/>
            </a:pPr>
            <a:r>
              <a:rPr lang="hr" dirty="0"/>
              <a:t>Interakcija čovjeka i računala</a:t>
            </a:r>
            <a:endParaRPr dirty="0"/>
          </a:p>
          <a:p>
            <a:pPr marL="457200" marR="0" lvl="0" indent="-304800" algn="l" rtl="0">
              <a:lnSpc>
                <a:spcPct val="100000"/>
              </a:lnSpc>
              <a:spcBef>
                <a:spcPts val="0"/>
              </a:spcBef>
              <a:spcAft>
                <a:spcPts val="0"/>
              </a:spcAft>
              <a:buSzPts val="1200"/>
              <a:buFont typeface="Calibri"/>
              <a:buChar char="●"/>
            </a:pPr>
            <a:r>
              <a:rPr lang="hr" dirty="0"/>
              <a:t>Dizajn i razvoj</a:t>
            </a:r>
            <a:endParaRPr dirty="0"/>
          </a:p>
          <a:p>
            <a:pPr marL="457200" marR="0" lvl="0" indent="-304800" algn="l" rtl="0">
              <a:lnSpc>
                <a:spcPct val="100000"/>
              </a:lnSpc>
              <a:spcBef>
                <a:spcPts val="0"/>
              </a:spcBef>
              <a:spcAft>
                <a:spcPts val="0"/>
              </a:spcAft>
              <a:buSzPts val="1200"/>
              <a:buFont typeface="Calibri"/>
              <a:buChar char="●"/>
            </a:pPr>
            <a:r>
              <a:rPr lang="hr" dirty="0"/>
              <a:t>Digitalna kreativnost</a:t>
            </a:r>
            <a:endParaRPr dirty="0"/>
          </a:p>
          <a:p>
            <a:pPr marL="457200" marR="0" lvl="0" indent="-304800" algn="l" rtl="0">
              <a:lnSpc>
                <a:spcPct val="100000"/>
              </a:lnSpc>
              <a:spcBef>
                <a:spcPts val="0"/>
              </a:spcBef>
              <a:spcAft>
                <a:spcPts val="0"/>
              </a:spcAft>
              <a:buSzPts val="1200"/>
              <a:buFont typeface="Calibri"/>
              <a:buChar char="●"/>
            </a:pPr>
            <a:r>
              <a:rPr lang="hr" dirty="0"/>
              <a:t>Modeliranje i simulacija</a:t>
            </a:r>
            <a:endParaRPr dirty="0"/>
          </a:p>
          <a:p>
            <a:pPr marL="457200" marR="0" lvl="0" indent="-304800" algn="l" rtl="0">
              <a:lnSpc>
                <a:spcPct val="100000"/>
              </a:lnSpc>
              <a:spcBef>
                <a:spcPts val="0"/>
              </a:spcBef>
              <a:spcAft>
                <a:spcPts val="0"/>
              </a:spcAft>
              <a:buSzPts val="1200"/>
              <a:buFont typeface="Calibri"/>
              <a:buChar char="●"/>
            </a:pPr>
            <a:r>
              <a:rPr lang="hr" dirty="0"/>
              <a:t>Privatnost, sigurnost i zaštita</a:t>
            </a:r>
            <a:endParaRPr dirty="0"/>
          </a:p>
          <a:p>
            <a:pPr marL="457200" marR="0" lvl="0" indent="-304800" algn="l" rtl="0">
              <a:lnSpc>
                <a:spcPct val="100000"/>
              </a:lnSpc>
              <a:spcBef>
                <a:spcPts val="0"/>
              </a:spcBef>
              <a:spcAft>
                <a:spcPts val="0"/>
              </a:spcAft>
              <a:buSzPts val="1200"/>
              <a:buFont typeface="Calibri"/>
              <a:buChar char="●"/>
            </a:pPr>
            <a:r>
              <a:rPr lang="hr" dirty="0"/>
              <a:t>Odgovornost i osnaživanje</a:t>
            </a:r>
            <a:endParaRPr dirty="0"/>
          </a:p>
        </p:txBody>
      </p:sp>
      <p:sp>
        <p:nvSpPr>
          <p:cNvPr id="184" name="Google Shape;184;g348349fd051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48349fd051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g348349fd051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hr" dirty="0"/>
              <a:t>TINKER usvaja autentični model učenja. U ovom modernom pedagoškom pristupu, učenici aktivno sudjeluju u rješavanju problema iz stvarnog svijeta. Ovaj pristup uključuje principe poput autentičnog konteksta, zadatka, suradnje, refleksije i procjene kako bi se prešlo s mehaničkog pamćenja na praktično razumijevanje informatike.</a:t>
            </a:r>
            <a:endParaRPr dirty="0"/>
          </a:p>
        </p:txBody>
      </p:sp>
      <p:sp>
        <p:nvSpPr>
          <p:cNvPr id="202" name="Google Shape;202;g348349fd051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49161778f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349161778f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hr" dirty="0"/>
              <a:t>TINKER koristi rodno uklčjučive prakse utemeljene na kritičkoj teoriji i pedagogiji, feminističkoj pedagogiji i intersekcionalnosti. Cilj mu je promicati svijest o rodnoj raznolikosti, procijeniti rodne pristranosti, uravnotežiti obrazovne aktivnosti, koristiti rodno uključivi jezik, pružiti pristupačne primjere i potaknuti otvorene rasprave. Cilj je potaknuti motivaciju za informatiku među svim učenicima, s naglaskom na djevojčice i rodne manjine, u skladu s autentičnim modelom učenja.</a:t>
            </a:r>
            <a:endParaRPr dirty="0"/>
          </a:p>
        </p:txBody>
      </p:sp>
      <p:sp>
        <p:nvSpPr>
          <p:cNvPr id="220" name="Google Shape;220;g349161778f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482da58d6e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g3482da58d6e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1400"/>
              <a:buFont typeface="Arial"/>
              <a:buNone/>
            </a:pPr>
            <a:r>
              <a:rPr lang="hr" dirty="0">
                <a:solidFill>
                  <a:srgbClr val="2B454E"/>
                </a:solidFill>
              </a:rPr>
              <a:t>Učiteljima se također savjetuje da podijele svoja razmišljanja o alatu za suradnju, kao što je Padlet. Zatim trener </a:t>
            </a:r>
            <a:r>
              <a:rPr lang="hr" sz="1100" dirty="0">
                <a:solidFill>
                  <a:srgbClr val="1D1D1B"/>
                </a:solidFill>
              </a:rPr>
              <a:t>grupira sličnosti/razlike i ističe ključne zaključke (npr. Gledajući Padlet, primjećujem da su se mnogi od vas usredotočili na...).</a:t>
            </a:r>
            <a:endParaRPr dirty="0">
              <a:solidFill>
                <a:srgbClr val="2B454E"/>
              </a:solidFill>
            </a:endParaRPr>
          </a:p>
        </p:txBody>
      </p:sp>
      <p:sp>
        <p:nvSpPr>
          <p:cNvPr id="243" name="Google Shape;243;g3482da58d6e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49161778f7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49161778f7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hr" dirty="0"/>
              <a:t>Kao što je spomenuto u analizi TINKER okvira, usvajamo autentični model učenja koji naglašava rješavanje problema iz stvarnog svijeta i primjenu znanja u praktičnim kontekstima.</a:t>
            </a:r>
            <a:endParaRPr dirty="0"/>
          </a:p>
        </p:txBody>
      </p:sp>
      <p:sp>
        <p:nvSpPr>
          <p:cNvPr id="255" name="Google Shape;255;g349161778f7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49161778f7_0_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349161778f7_0_9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US" dirty="0"/>
              <a:t>Model </a:t>
            </a:r>
            <a:r>
              <a:rPr lang="en-US" dirty="0" err="1"/>
              <a:t>autentičnog</a:t>
            </a:r>
            <a:r>
              <a:rPr lang="en-US" dirty="0"/>
              <a:t> </a:t>
            </a:r>
            <a:r>
              <a:rPr lang="en-US" dirty="0" err="1"/>
              <a:t>učenja</a:t>
            </a:r>
            <a:r>
              <a:rPr lang="en-US" dirty="0"/>
              <a:t> </a:t>
            </a:r>
            <a:r>
              <a:rPr lang="en-US" dirty="0" err="1"/>
              <a:t>suprotan</a:t>
            </a:r>
            <a:r>
              <a:rPr lang="en-US" dirty="0"/>
              <a:t> je </a:t>
            </a:r>
            <a:r>
              <a:rPr lang="en-US" dirty="0" err="1"/>
              <a:t>tradicionalnim</a:t>
            </a:r>
            <a:r>
              <a:rPr lang="en-US" dirty="0"/>
              <a:t> </a:t>
            </a:r>
            <a:r>
              <a:rPr lang="en-US" dirty="0" err="1"/>
              <a:t>pristupima</a:t>
            </a:r>
            <a:r>
              <a:rPr lang="en-US" dirty="0"/>
              <a:t> </a:t>
            </a:r>
            <a:r>
              <a:rPr lang="en-US" dirty="0" err="1"/>
              <a:t>temeljenima</a:t>
            </a:r>
            <a:r>
              <a:rPr lang="en-US" dirty="0"/>
              <a:t> </a:t>
            </a:r>
            <a:r>
              <a:rPr lang="en-US" dirty="0" err="1"/>
              <a:t>na</a:t>
            </a:r>
            <a:r>
              <a:rPr lang="en-US" dirty="0"/>
              <a:t> </a:t>
            </a:r>
            <a:r>
              <a:rPr lang="hr-HR" dirty="0"/>
              <a:t>upamćivanju</a:t>
            </a:r>
            <a:r>
              <a:rPr lang="en-US" dirty="0"/>
              <a:t>, </a:t>
            </a:r>
            <a:r>
              <a:rPr lang="en-US" dirty="0" err="1"/>
              <a:t>te</a:t>
            </a:r>
            <a:r>
              <a:rPr lang="en-US" dirty="0"/>
              <a:t> </a:t>
            </a:r>
            <a:r>
              <a:rPr lang="en-US" dirty="0" err="1"/>
              <a:t>umjesto</a:t>
            </a:r>
            <a:r>
              <a:rPr lang="en-US" dirty="0"/>
              <a:t> toga </a:t>
            </a:r>
            <a:r>
              <a:rPr lang="en-US" dirty="0" err="1"/>
              <a:t>potiče</a:t>
            </a:r>
            <a:r>
              <a:rPr lang="en-US" dirty="0"/>
              <a:t> </a:t>
            </a:r>
            <a:r>
              <a:rPr lang="en-US" dirty="0" err="1"/>
              <a:t>duboko</a:t>
            </a:r>
            <a:r>
              <a:rPr lang="en-US" dirty="0"/>
              <a:t> </a:t>
            </a:r>
            <a:r>
              <a:rPr lang="en-US" dirty="0" err="1"/>
              <a:t>razumijevanje</a:t>
            </a:r>
            <a:r>
              <a:rPr lang="en-US" dirty="0"/>
              <a:t> </a:t>
            </a:r>
            <a:r>
              <a:rPr lang="en-US" dirty="0" err="1"/>
              <a:t>kroz</a:t>
            </a:r>
            <a:r>
              <a:rPr lang="en-US" dirty="0"/>
              <a:t> </a:t>
            </a:r>
            <a:r>
              <a:rPr lang="en-US" dirty="0" err="1"/>
              <a:t>konstruktivizam</a:t>
            </a:r>
            <a:r>
              <a:rPr lang="en-US" dirty="0"/>
              <a:t> (Piaget, 1975.) </a:t>
            </a:r>
            <a:r>
              <a:rPr lang="en-US" dirty="0" err="1"/>
              <a:t>i</a:t>
            </a:r>
            <a:r>
              <a:rPr lang="en-US" dirty="0"/>
              <a:t> </a:t>
            </a:r>
            <a:r>
              <a:rPr lang="en-US" dirty="0" err="1"/>
              <a:t>socijalni</a:t>
            </a:r>
            <a:r>
              <a:rPr lang="en-US" dirty="0"/>
              <a:t> </a:t>
            </a:r>
            <a:r>
              <a:rPr lang="en-US" dirty="0" err="1"/>
              <a:t>konstruktivizam</a:t>
            </a:r>
            <a:r>
              <a:rPr lang="en-US" dirty="0"/>
              <a:t> (Vygotsky, 1978.), </a:t>
            </a:r>
            <a:r>
              <a:rPr lang="en-US" dirty="0" err="1"/>
              <a:t>situirano</a:t>
            </a:r>
            <a:r>
              <a:rPr lang="en-US" dirty="0"/>
              <a:t> </a:t>
            </a:r>
            <a:r>
              <a:rPr lang="en-US" dirty="0" err="1"/>
              <a:t>učenje</a:t>
            </a:r>
            <a:r>
              <a:rPr lang="en-US" dirty="0"/>
              <a:t> (Lave &amp; Wenger, 1991.; Lave, 1988.), </a:t>
            </a:r>
            <a:r>
              <a:rPr lang="en-US" dirty="0" err="1"/>
              <a:t>zajednice</a:t>
            </a:r>
            <a:r>
              <a:rPr lang="en-US" dirty="0"/>
              <a:t> </a:t>
            </a:r>
            <a:r>
              <a:rPr lang="en-US" dirty="0" err="1"/>
              <a:t>prakse</a:t>
            </a:r>
            <a:r>
              <a:rPr lang="en-US" dirty="0"/>
              <a:t> (Stein </a:t>
            </a:r>
            <a:r>
              <a:rPr lang="en-US" dirty="0" err="1"/>
              <a:t>i</a:t>
            </a:r>
            <a:r>
              <a:rPr lang="en-US" dirty="0"/>
              <a:t> sur., 2004.) </a:t>
            </a:r>
            <a:r>
              <a:rPr lang="en-US" dirty="0" err="1"/>
              <a:t>te</a:t>
            </a:r>
            <a:r>
              <a:rPr lang="en-US" dirty="0"/>
              <a:t> </a:t>
            </a:r>
            <a:r>
              <a:rPr lang="en-US" dirty="0" err="1"/>
              <a:t>zajednice</a:t>
            </a:r>
            <a:r>
              <a:rPr lang="en-US" dirty="0"/>
              <a:t> </a:t>
            </a:r>
            <a:r>
              <a:rPr lang="en-US" dirty="0" err="1"/>
              <a:t>učenja</a:t>
            </a:r>
            <a:r>
              <a:rPr lang="en-US" dirty="0"/>
              <a:t> (</a:t>
            </a:r>
            <a:r>
              <a:rPr lang="en-US" dirty="0" err="1"/>
              <a:t>Scardamalia</a:t>
            </a:r>
            <a:r>
              <a:rPr lang="en-US" dirty="0"/>
              <a:t> &amp; Bereiter, 1994.).</a:t>
            </a:r>
          </a:p>
          <a:p>
            <a:pPr lvl="1">
              <a:buFont typeface="Arial" panose="020B0604020202020204" pitchFamily="34" charset="0"/>
              <a:buChar char="•"/>
            </a:pPr>
            <a:r>
              <a:rPr lang="en-US" b="1" dirty="0" err="1"/>
              <a:t>Konstruktivizam</a:t>
            </a:r>
            <a:r>
              <a:rPr lang="en-US" dirty="0"/>
              <a:t>: </a:t>
            </a:r>
            <a:r>
              <a:rPr lang="en-US" dirty="0" err="1"/>
              <a:t>učenici</a:t>
            </a:r>
            <a:r>
              <a:rPr lang="en-US" dirty="0"/>
              <a:t> </a:t>
            </a:r>
            <a:r>
              <a:rPr lang="en-US" dirty="0" err="1"/>
              <a:t>imaju</a:t>
            </a:r>
            <a:r>
              <a:rPr lang="en-US" dirty="0"/>
              <a:t> </a:t>
            </a:r>
            <a:r>
              <a:rPr lang="en-US" dirty="0" err="1"/>
              <a:t>aktivnu</a:t>
            </a:r>
            <a:r>
              <a:rPr lang="en-US" dirty="0"/>
              <a:t> </a:t>
            </a:r>
            <a:r>
              <a:rPr lang="en-US" dirty="0" err="1"/>
              <a:t>ulogu</a:t>
            </a:r>
            <a:r>
              <a:rPr lang="en-US" dirty="0"/>
              <a:t> u </a:t>
            </a:r>
            <a:r>
              <a:rPr lang="en-US" dirty="0" err="1"/>
              <a:t>konstruiranju</a:t>
            </a:r>
            <a:r>
              <a:rPr lang="en-US" dirty="0"/>
              <a:t> </a:t>
            </a:r>
            <a:r>
              <a:rPr lang="en-US" dirty="0" err="1"/>
              <a:t>novog</a:t>
            </a:r>
            <a:r>
              <a:rPr lang="en-US" dirty="0"/>
              <a:t> </a:t>
            </a:r>
            <a:r>
              <a:rPr lang="en-US" dirty="0" err="1"/>
              <a:t>znanja</a:t>
            </a:r>
            <a:r>
              <a:rPr lang="en-US" dirty="0"/>
              <a:t> </a:t>
            </a:r>
            <a:r>
              <a:rPr lang="en-US" dirty="0" err="1"/>
              <a:t>kroz</a:t>
            </a:r>
            <a:r>
              <a:rPr lang="en-US" dirty="0"/>
              <a:t> </a:t>
            </a:r>
            <a:r>
              <a:rPr lang="en-US" dirty="0" err="1"/>
              <a:t>iskustvo</a:t>
            </a:r>
            <a:r>
              <a:rPr lang="en-US" dirty="0"/>
              <a:t>, </a:t>
            </a:r>
            <a:r>
              <a:rPr lang="en-US" dirty="0" err="1"/>
              <a:t>povezujući</a:t>
            </a:r>
            <a:r>
              <a:rPr lang="en-US" dirty="0"/>
              <a:t> novo </a:t>
            </a:r>
            <a:r>
              <a:rPr lang="en-US" dirty="0" err="1"/>
              <a:t>znanje</a:t>
            </a:r>
            <a:r>
              <a:rPr lang="en-US" dirty="0"/>
              <a:t> s </a:t>
            </a:r>
            <a:r>
              <a:rPr lang="en-US" dirty="0" err="1"/>
              <a:t>prethodnim</a:t>
            </a:r>
            <a:r>
              <a:rPr lang="en-US" dirty="0"/>
              <a:t> (Piaget, 1975.)</a:t>
            </a:r>
          </a:p>
          <a:p>
            <a:pPr lvl="1">
              <a:buFont typeface="Arial" panose="020B0604020202020204" pitchFamily="34" charset="0"/>
              <a:buChar char="•"/>
            </a:pPr>
            <a:r>
              <a:rPr lang="en-US" b="1" dirty="0" err="1"/>
              <a:t>Socijalni</a:t>
            </a:r>
            <a:r>
              <a:rPr lang="en-US" b="1" dirty="0"/>
              <a:t> </a:t>
            </a:r>
            <a:r>
              <a:rPr lang="en-US" b="1" dirty="0" err="1"/>
              <a:t>konstruktivizam</a:t>
            </a:r>
            <a:r>
              <a:rPr lang="en-US" dirty="0"/>
              <a:t>: </a:t>
            </a:r>
            <a:r>
              <a:rPr lang="en-US" dirty="0" err="1"/>
              <a:t>socijalna</a:t>
            </a:r>
            <a:r>
              <a:rPr lang="en-US" dirty="0"/>
              <a:t> </a:t>
            </a:r>
            <a:r>
              <a:rPr lang="en-US" dirty="0" err="1"/>
              <a:t>interakcija</a:t>
            </a:r>
            <a:r>
              <a:rPr lang="en-US" dirty="0"/>
              <a:t> </a:t>
            </a:r>
            <a:r>
              <a:rPr lang="en-US" dirty="0" err="1"/>
              <a:t>i</a:t>
            </a:r>
            <a:r>
              <a:rPr lang="en-US" dirty="0"/>
              <a:t> </a:t>
            </a:r>
            <a:r>
              <a:rPr lang="en-US" dirty="0" err="1"/>
              <a:t>suradnja</a:t>
            </a:r>
            <a:r>
              <a:rPr lang="en-US" dirty="0"/>
              <a:t> </a:t>
            </a:r>
            <a:r>
              <a:rPr lang="en-US" dirty="0" err="1"/>
              <a:t>igraju</a:t>
            </a:r>
            <a:r>
              <a:rPr lang="en-US" dirty="0"/>
              <a:t> </a:t>
            </a:r>
            <a:r>
              <a:rPr lang="en-US" dirty="0" err="1"/>
              <a:t>ključnu</a:t>
            </a:r>
            <a:r>
              <a:rPr lang="en-US" dirty="0"/>
              <a:t> </a:t>
            </a:r>
            <a:r>
              <a:rPr lang="en-US" dirty="0" err="1"/>
              <a:t>ulogu</a:t>
            </a:r>
            <a:r>
              <a:rPr lang="en-US" dirty="0"/>
              <a:t> u </a:t>
            </a:r>
            <a:r>
              <a:rPr lang="en-US" dirty="0" err="1"/>
              <a:t>izgradnji</a:t>
            </a:r>
            <a:r>
              <a:rPr lang="en-US" dirty="0"/>
              <a:t> </a:t>
            </a:r>
            <a:r>
              <a:rPr lang="en-US" dirty="0" err="1"/>
              <a:t>znanja</a:t>
            </a:r>
            <a:r>
              <a:rPr lang="en-US" dirty="0"/>
              <a:t> (Vygotsky, 1978.)</a:t>
            </a:r>
          </a:p>
          <a:p>
            <a:pPr lvl="1">
              <a:buFont typeface="Arial" panose="020B0604020202020204" pitchFamily="34" charset="0"/>
              <a:buChar char="•"/>
            </a:pPr>
            <a:r>
              <a:rPr lang="en-US" b="1" dirty="0" err="1"/>
              <a:t>Situirano</a:t>
            </a:r>
            <a:r>
              <a:rPr lang="en-US" b="1" dirty="0"/>
              <a:t> </a:t>
            </a:r>
            <a:r>
              <a:rPr lang="en-US" b="1" dirty="0" err="1"/>
              <a:t>učenje</a:t>
            </a:r>
            <a:r>
              <a:rPr lang="en-US" dirty="0"/>
              <a:t>: </a:t>
            </a:r>
            <a:r>
              <a:rPr lang="en-US" dirty="0" err="1"/>
              <a:t>znanje</a:t>
            </a:r>
            <a:r>
              <a:rPr lang="en-US" dirty="0"/>
              <a:t> </a:t>
            </a:r>
            <a:r>
              <a:rPr lang="en-US" dirty="0" err="1"/>
              <a:t>nije</a:t>
            </a:r>
            <a:r>
              <a:rPr lang="en-US" dirty="0"/>
              <a:t> </a:t>
            </a:r>
            <a:r>
              <a:rPr lang="en-US" dirty="0" err="1"/>
              <a:t>apstraktno</a:t>
            </a:r>
            <a:r>
              <a:rPr lang="en-US" dirty="0"/>
              <a:t>, </a:t>
            </a:r>
            <a:r>
              <a:rPr lang="en-US" dirty="0" err="1"/>
              <a:t>već</a:t>
            </a:r>
            <a:r>
              <a:rPr lang="en-US" dirty="0"/>
              <a:t> je </a:t>
            </a:r>
            <a:r>
              <a:rPr lang="en-US" dirty="0" err="1"/>
              <a:t>ukorijenjeno</a:t>
            </a:r>
            <a:r>
              <a:rPr lang="en-US" dirty="0"/>
              <a:t> u </a:t>
            </a:r>
            <a:r>
              <a:rPr lang="en-US" dirty="0" err="1"/>
              <a:t>kontekstu</a:t>
            </a:r>
            <a:r>
              <a:rPr lang="en-US" dirty="0"/>
              <a:t> </a:t>
            </a:r>
            <a:r>
              <a:rPr lang="en-US" dirty="0" err="1"/>
              <a:t>i</a:t>
            </a:r>
            <a:r>
              <a:rPr lang="en-US" dirty="0"/>
              <a:t> </a:t>
            </a:r>
            <a:r>
              <a:rPr lang="en-US" dirty="0" err="1"/>
              <a:t>kulturi</a:t>
            </a:r>
            <a:r>
              <a:rPr lang="en-US" dirty="0"/>
              <a:t> – ono je "</a:t>
            </a:r>
            <a:r>
              <a:rPr lang="en-US" dirty="0" err="1"/>
              <a:t>situirano</a:t>
            </a:r>
            <a:r>
              <a:rPr lang="en-US" dirty="0"/>
              <a:t>" (Lave, 1988.; Lave &amp; Wenger, 1991.)</a:t>
            </a:r>
          </a:p>
          <a:p>
            <a:pPr lvl="1">
              <a:buFont typeface="Arial" panose="020B0604020202020204" pitchFamily="34" charset="0"/>
              <a:buChar char="•"/>
            </a:pPr>
            <a:r>
              <a:rPr lang="en-US" b="1" dirty="0" err="1"/>
              <a:t>Zajednice</a:t>
            </a:r>
            <a:r>
              <a:rPr lang="en-US" b="1" dirty="0"/>
              <a:t> </a:t>
            </a:r>
            <a:r>
              <a:rPr lang="en-US" b="1" dirty="0" err="1"/>
              <a:t>prakse</a:t>
            </a:r>
            <a:r>
              <a:rPr lang="en-US" dirty="0"/>
              <a:t>: </a:t>
            </a:r>
            <a:r>
              <a:rPr lang="en-US" dirty="0" err="1"/>
              <a:t>zajednice</a:t>
            </a:r>
            <a:r>
              <a:rPr lang="en-US" dirty="0"/>
              <a:t> </a:t>
            </a:r>
            <a:r>
              <a:rPr lang="en-US" dirty="0" err="1"/>
              <a:t>prakse</a:t>
            </a:r>
            <a:r>
              <a:rPr lang="en-US" dirty="0"/>
              <a:t>, </a:t>
            </a:r>
            <a:r>
              <a:rPr lang="en-US" dirty="0" err="1"/>
              <a:t>važan</a:t>
            </a:r>
            <a:r>
              <a:rPr lang="en-US" dirty="0"/>
              <a:t> </a:t>
            </a:r>
            <a:r>
              <a:rPr lang="en-US" dirty="0" err="1"/>
              <a:t>aspekt</a:t>
            </a:r>
            <a:r>
              <a:rPr lang="en-US" dirty="0"/>
              <a:t> </a:t>
            </a:r>
            <a:r>
              <a:rPr lang="en-US" dirty="0" err="1"/>
              <a:t>situiranog</a:t>
            </a:r>
            <a:r>
              <a:rPr lang="en-US" dirty="0"/>
              <a:t> </a:t>
            </a:r>
            <a:r>
              <a:rPr lang="en-US" dirty="0" err="1"/>
              <a:t>učenja</a:t>
            </a:r>
            <a:r>
              <a:rPr lang="en-US" dirty="0"/>
              <a:t>, </a:t>
            </a:r>
            <a:r>
              <a:rPr lang="en-US" dirty="0" err="1"/>
              <a:t>oblikuju</a:t>
            </a:r>
            <a:r>
              <a:rPr lang="en-US" dirty="0"/>
              <a:t> se </a:t>
            </a:r>
            <a:r>
              <a:rPr lang="en-US" dirty="0" err="1"/>
              <a:t>među</a:t>
            </a:r>
            <a:r>
              <a:rPr lang="en-US" dirty="0"/>
              <a:t> </a:t>
            </a:r>
            <a:r>
              <a:rPr lang="en-US" dirty="0" err="1"/>
              <a:t>pojedincima</a:t>
            </a:r>
            <a:r>
              <a:rPr lang="en-US" dirty="0"/>
              <a:t> koji </a:t>
            </a:r>
            <a:r>
              <a:rPr lang="en-US" dirty="0" err="1"/>
              <a:t>aktivno</a:t>
            </a:r>
            <a:r>
              <a:rPr lang="en-US" dirty="0"/>
              <a:t> </a:t>
            </a:r>
            <a:r>
              <a:rPr lang="en-US" dirty="0" err="1"/>
              <a:t>sudjeluju</a:t>
            </a:r>
            <a:r>
              <a:rPr lang="en-US" dirty="0"/>
              <a:t> u </a:t>
            </a:r>
            <a:r>
              <a:rPr lang="en-US" dirty="0" err="1"/>
              <a:t>kolektivnom</a:t>
            </a:r>
            <a:r>
              <a:rPr lang="en-US" dirty="0"/>
              <a:t> </a:t>
            </a:r>
            <a:r>
              <a:rPr lang="en-US" dirty="0" err="1"/>
              <a:t>učenju</a:t>
            </a:r>
            <a:r>
              <a:rPr lang="en-US" dirty="0"/>
              <a:t> s </a:t>
            </a:r>
            <a:r>
              <a:rPr lang="en-US" dirty="0" err="1"/>
              <a:t>zajedničkim</a:t>
            </a:r>
            <a:r>
              <a:rPr lang="en-US" dirty="0"/>
              <a:t> </a:t>
            </a:r>
            <a:r>
              <a:rPr lang="en-US" dirty="0" err="1"/>
              <a:t>ciljevima</a:t>
            </a:r>
            <a:r>
              <a:rPr lang="en-US" dirty="0"/>
              <a:t> </a:t>
            </a:r>
            <a:r>
              <a:rPr lang="en-US" dirty="0" err="1"/>
              <a:t>i</a:t>
            </a:r>
            <a:r>
              <a:rPr lang="en-US" dirty="0"/>
              <a:t> </a:t>
            </a:r>
            <a:r>
              <a:rPr lang="en-US" dirty="0" err="1"/>
              <a:t>pravilima</a:t>
            </a:r>
            <a:r>
              <a:rPr lang="en-US" dirty="0"/>
              <a:t> (Stein </a:t>
            </a:r>
            <a:r>
              <a:rPr lang="en-US" dirty="0" err="1"/>
              <a:t>i</a:t>
            </a:r>
            <a:r>
              <a:rPr lang="en-US" dirty="0"/>
              <a:t> sur., 2004.)</a:t>
            </a:r>
          </a:p>
          <a:p>
            <a:pPr lvl="1">
              <a:buFont typeface="Arial" panose="020B0604020202020204" pitchFamily="34" charset="0"/>
              <a:buChar char="•"/>
            </a:pPr>
            <a:r>
              <a:rPr lang="en-US" b="1" dirty="0" err="1"/>
              <a:t>Zajednice</a:t>
            </a:r>
            <a:r>
              <a:rPr lang="en-US" b="1" dirty="0"/>
              <a:t> </a:t>
            </a:r>
            <a:r>
              <a:rPr lang="en-US" b="1" dirty="0" err="1"/>
              <a:t>učenja</a:t>
            </a:r>
            <a:r>
              <a:rPr lang="en-US" dirty="0"/>
              <a:t>: </a:t>
            </a:r>
            <a:r>
              <a:rPr lang="en-US" dirty="0" err="1"/>
              <a:t>zajednica</a:t>
            </a:r>
            <a:r>
              <a:rPr lang="en-US" dirty="0"/>
              <a:t> </a:t>
            </a:r>
            <a:r>
              <a:rPr lang="en-US" dirty="0" err="1"/>
              <a:t>učenja</a:t>
            </a:r>
            <a:r>
              <a:rPr lang="en-US" dirty="0"/>
              <a:t> </a:t>
            </a:r>
            <a:r>
              <a:rPr lang="en-US" dirty="0" err="1"/>
              <a:t>predstavlja</a:t>
            </a:r>
            <a:r>
              <a:rPr lang="en-US" dirty="0"/>
              <a:t> </a:t>
            </a:r>
            <a:r>
              <a:rPr lang="en-US" dirty="0" err="1"/>
              <a:t>ostvarenje</a:t>
            </a:r>
            <a:r>
              <a:rPr lang="en-US" dirty="0"/>
              <a:t> </a:t>
            </a:r>
            <a:r>
              <a:rPr lang="en-US" dirty="0" err="1"/>
              <a:t>zajednica</a:t>
            </a:r>
            <a:r>
              <a:rPr lang="en-US" dirty="0"/>
              <a:t> </a:t>
            </a:r>
            <a:r>
              <a:rPr lang="en-US" dirty="0" err="1"/>
              <a:t>prakse</a:t>
            </a:r>
            <a:r>
              <a:rPr lang="en-US" dirty="0"/>
              <a:t> </a:t>
            </a:r>
            <a:r>
              <a:rPr lang="en-US" dirty="0" err="1"/>
              <a:t>unutar</a:t>
            </a:r>
            <a:r>
              <a:rPr lang="en-US" dirty="0"/>
              <a:t> </a:t>
            </a:r>
            <a:r>
              <a:rPr lang="en-US" dirty="0" err="1"/>
              <a:t>školskog</a:t>
            </a:r>
            <a:r>
              <a:rPr lang="en-US" dirty="0"/>
              <a:t> </a:t>
            </a:r>
            <a:r>
              <a:rPr lang="en-US" dirty="0" err="1"/>
              <a:t>okruženja</a:t>
            </a:r>
            <a:r>
              <a:rPr lang="en-US" dirty="0"/>
              <a:t>. </a:t>
            </a:r>
            <a:r>
              <a:rPr lang="en-US" dirty="0" err="1"/>
              <a:t>Cilj</a:t>
            </a:r>
            <a:r>
              <a:rPr lang="en-US" dirty="0"/>
              <a:t> je </a:t>
            </a:r>
            <a:r>
              <a:rPr lang="en-US" dirty="0" err="1"/>
              <a:t>stvaranje</a:t>
            </a:r>
            <a:r>
              <a:rPr lang="en-US" dirty="0"/>
              <a:t> </a:t>
            </a:r>
            <a:r>
              <a:rPr lang="en-US" dirty="0" err="1"/>
              <a:t>i</a:t>
            </a:r>
            <a:r>
              <a:rPr lang="en-US" dirty="0"/>
              <a:t> </a:t>
            </a:r>
            <a:r>
              <a:rPr lang="en-US" dirty="0" err="1"/>
              <a:t>dijeljenje</a:t>
            </a:r>
            <a:r>
              <a:rPr lang="en-US" dirty="0"/>
              <a:t> </a:t>
            </a:r>
            <a:r>
              <a:rPr lang="en-US" dirty="0" err="1"/>
              <a:t>kolektivnog</a:t>
            </a:r>
            <a:r>
              <a:rPr lang="en-US" dirty="0"/>
              <a:t> </a:t>
            </a:r>
            <a:r>
              <a:rPr lang="en-US" dirty="0" err="1"/>
              <a:t>znanja</a:t>
            </a:r>
            <a:r>
              <a:rPr lang="en-US" dirty="0"/>
              <a:t> </a:t>
            </a:r>
            <a:r>
              <a:rPr lang="en-US" dirty="0" err="1"/>
              <a:t>koje</a:t>
            </a:r>
            <a:r>
              <a:rPr lang="en-US" dirty="0"/>
              <a:t> </a:t>
            </a:r>
            <a:r>
              <a:rPr lang="en-US" dirty="0" err="1"/>
              <a:t>koristi</a:t>
            </a:r>
            <a:r>
              <a:rPr lang="en-US" dirty="0"/>
              <a:t> </a:t>
            </a:r>
            <a:r>
              <a:rPr lang="en-US" dirty="0" err="1"/>
              <a:t>cijeloj</a:t>
            </a:r>
            <a:r>
              <a:rPr lang="en-US" dirty="0"/>
              <a:t> </a:t>
            </a:r>
            <a:r>
              <a:rPr lang="en-US" dirty="0" err="1"/>
              <a:t>školi</a:t>
            </a:r>
            <a:r>
              <a:rPr lang="en-US" dirty="0"/>
              <a:t> </a:t>
            </a:r>
            <a:r>
              <a:rPr lang="en-US" dirty="0" err="1"/>
              <a:t>i</a:t>
            </a:r>
            <a:r>
              <a:rPr lang="en-US" dirty="0"/>
              <a:t> </a:t>
            </a:r>
            <a:r>
              <a:rPr lang="en-US" dirty="0" err="1"/>
              <a:t>svakom</a:t>
            </a:r>
            <a:r>
              <a:rPr lang="en-US" dirty="0"/>
              <a:t> </a:t>
            </a:r>
            <a:r>
              <a:rPr lang="en-US" dirty="0" err="1"/>
              <a:t>njezinom</a:t>
            </a:r>
            <a:r>
              <a:rPr lang="en-US" dirty="0"/>
              <a:t> </a:t>
            </a:r>
            <a:r>
              <a:rPr lang="en-US" dirty="0" err="1"/>
              <a:t>članu</a:t>
            </a:r>
            <a:r>
              <a:rPr lang="en-US" dirty="0"/>
              <a:t> (</a:t>
            </a:r>
            <a:r>
              <a:rPr lang="en-US" dirty="0" err="1"/>
              <a:t>Scardamalia</a:t>
            </a:r>
            <a:r>
              <a:rPr lang="en-US" dirty="0"/>
              <a:t> &amp; Bereiter, 1994.).</a:t>
            </a:r>
          </a:p>
        </p:txBody>
      </p:sp>
      <p:sp>
        <p:nvSpPr>
          <p:cNvPr id="265" name="Google Shape;265;g349161778f7_0_9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49161778f7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49161778f7_0_6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US" dirty="0"/>
              <a:t>Prema </a:t>
            </a:r>
            <a:r>
              <a:rPr lang="en-US" dirty="0" err="1"/>
              <a:t>Coleu</a:t>
            </a:r>
            <a:r>
              <a:rPr lang="en-US" dirty="0"/>
              <a:t> (1990) </a:t>
            </a:r>
            <a:r>
              <a:rPr lang="en-US" dirty="0" err="1"/>
              <a:t>te</a:t>
            </a:r>
            <a:r>
              <a:rPr lang="en-US" dirty="0"/>
              <a:t> </a:t>
            </a:r>
            <a:r>
              <a:rPr lang="en-US" dirty="0" err="1"/>
              <a:t>Herringtonu</a:t>
            </a:r>
            <a:r>
              <a:rPr lang="en-US" dirty="0"/>
              <a:t> </a:t>
            </a:r>
            <a:r>
              <a:rPr lang="en-US" dirty="0" err="1"/>
              <a:t>i</a:t>
            </a:r>
            <a:r>
              <a:rPr lang="en-US" dirty="0"/>
              <a:t> </a:t>
            </a:r>
            <a:r>
              <a:rPr lang="en-US" dirty="0" err="1"/>
              <a:t>Oliveru</a:t>
            </a:r>
            <a:r>
              <a:rPr lang="en-US" dirty="0"/>
              <a:t> (2000), </a:t>
            </a:r>
            <a:r>
              <a:rPr lang="en-US" dirty="0" err="1"/>
              <a:t>učenici</a:t>
            </a:r>
            <a:r>
              <a:rPr lang="en-US" dirty="0"/>
              <a:t> </a:t>
            </a:r>
            <a:r>
              <a:rPr lang="en-US" dirty="0" err="1"/>
              <a:t>često</a:t>
            </a:r>
            <a:r>
              <a:rPr lang="en-US" dirty="0"/>
              <a:t> </a:t>
            </a:r>
            <a:r>
              <a:rPr lang="en-US" dirty="0" err="1"/>
              <a:t>doživljavaju</a:t>
            </a:r>
            <a:r>
              <a:rPr lang="en-US" dirty="0"/>
              <a:t> </a:t>
            </a:r>
            <a:r>
              <a:rPr lang="en-US" dirty="0" err="1"/>
              <a:t>znanje</a:t>
            </a:r>
            <a:r>
              <a:rPr lang="en-US" dirty="0"/>
              <a:t> </a:t>
            </a:r>
            <a:r>
              <a:rPr lang="en-US" dirty="0" err="1"/>
              <a:t>kao</a:t>
            </a:r>
            <a:r>
              <a:rPr lang="en-US" dirty="0"/>
              <a:t> "</a:t>
            </a:r>
            <a:r>
              <a:rPr lang="en-US" dirty="0" err="1"/>
              <a:t>čisto</a:t>
            </a:r>
            <a:r>
              <a:rPr lang="en-US" dirty="0"/>
              <a:t> </a:t>
            </a:r>
            <a:r>
              <a:rPr lang="en-US" dirty="0" err="1"/>
              <a:t>obrazovno</a:t>
            </a:r>
            <a:r>
              <a:rPr lang="en-US" dirty="0"/>
              <a:t>" </a:t>
            </a:r>
            <a:r>
              <a:rPr lang="en-US" dirty="0" err="1"/>
              <a:t>ako</a:t>
            </a:r>
            <a:r>
              <a:rPr lang="en-US" dirty="0"/>
              <a:t> </a:t>
            </a:r>
            <a:r>
              <a:rPr lang="en-US" dirty="0" err="1"/>
              <a:t>nije</a:t>
            </a:r>
            <a:r>
              <a:rPr lang="en-US" dirty="0"/>
              <a:t> </a:t>
            </a:r>
            <a:r>
              <a:rPr lang="en-US" dirty="0" err="1"/>
              <a:t>primijenjeno</a:t>
            </a:r>
            <a:r>
              <a:rPr lang="en-US" dirty="0"/>
              <a:t> u </a:t>
            </a:r>
            <a:r>
              <a:rPr lang="en-US" dirty="0" err="1"/>
              <a:t>stvarnom</a:t>
            </a:r>
            <a:r>
              <a:rPr lang="en-US" dirty="0"/>
              <a:t> </a:t>
            </a:r>
            <a:r>
              <a:rPr lang="en-US" dirty="0" err="1"/>
              <a:t>kontekstu</a:t>
            </a:r>
            <a:r>
              <a:rPr lang="en-US" dirty="0"/>
              <a:t>. Principi </a:t>
            </a:r>
            <a:r>
              <a:rPr lang="en-US" dirty="0" err="1"/>
              <a:t>potrebni</a:t>
            </a:r>
            <a:r>
              <a:rPr lang="en-US" dirty="0"/>
              <a:t> za </a:t>
            </a:r>
            <a:r>
              <a:rPr lang="en-US" dirty="0" err="1"/>
              <a:t>osmišljavanje</a:t>
            </a:r>
            <a:r>
              <a:rPr lang="en-US" dirty="0"/>
              <a:t> </a:t>
            </a:r>
            <a:r>
              <a:rPr lang="en-US" dirty="0" err="1"/>
              <a:t>autentičnih</a:t>
            </a:r>
            <a:r>
              <a:rPr lang="en-US" dirty="0"/>
              <a:t> </a:t>
            </a:r>
            <a:r>
              <a:rPr lang="en-US" dirty="0" err="1"/>
              <a:t>okruženja</a:t>
            </a:r>
            <a:r>
              <a:rPr lang="en-US" dirty="0"/>
              <a:t> za </a:t>
            </a:r>
            <a:r>
              <a:rPr lang="en-US" dirty="0" err="1"/>
              <a:t>učenje</a:t>
            </a:r>
            <a:r>
              <a:rPr lang="en-US" dirty="0"/>
              <a:t> (Herrington </a:t>
            </a:r>
            <a:r>
              <a:rPr lang="en-US" dirty="0" err="1"/>
              <a:t>i</a:t>
            </a:r>
            <a:r>
              <a:rPr lang="en-US" dirty="0"/>
              <a:t> sur., 2014; Herrington &amp; Oliver, 2000) </a:t>
            </a:r>
            <a:r>
              <a:rPr lang="en-US" dirty="0" err="1"/>
              <a:t>su</a:t>
            </a:r>
            <a:r>
              <a:rPr lang="en-US" dirty="0"/>
              <a:t> </a:t>
            </a:r>
            <a:r>
              <a:rPr lang="en-US" dirty="0" err="1"/>
              <a:t>sljedeći</a:t>
            </a:r>
            <a:r>
              <a:rPr lang="en-US" dirty="0"/>
              <a:t>:</a:t>
            </a:r>
          </a:p>
          <a:p>
            <a:pPr lvl="1">
              <a:buFont typeface="Arial" panose="020B0604020202020204" pitchFamily="34" charset="0"/>
              <a:buChar char="•"/>
            </a:pPr>
            <a:r>
              <a:rPr lang="en-US" b="1" dirty="0" err="1"/>
              <a:t>Autentičan</a:t>
            </a:r>
            <a:r>
              <a:rPr lang="en-US" b="1" dirty="0"/>
              <a:t> </a:t>
            </a:r>
            <a:r>
              <a:rPr lang="en-US" b="1" dirty="0" err="1"/>
              <a:t>kontekst</a:t>
            </a:r>
            <a:endParaRPr lang="en-US" dirty="0"/>
          </a:p>
          <a:p>
            <a:pPr lvl="1">
              <a:buFont typeface="Arial" panose="020B0604020202020204" pitchFamily="34" charset="0"/>
              <a:buChar char="•"/>
            </a:pPr>
            <a:r>
              <a:rPr lang="en-US" b="1" dirty="0" err="1"/>
              <a:t>Autentičan</a:t>
            </a:r>
            <a:r>
              <a:rPr lang="en-US" b="1" dirty="0"/>
              <a:t> </a:t>
            </a:r>
            <a:r>
              <a:rPr lang="en-US" b="1" dirty="0" err="1"/>
              <a:t>zadatak</a:t>
            </a:r>
            <a:endParaRPr lang="en-US" dirty="0"/>
          </a:p>
          <a:p>
            <a:pPr lvl="1">
              <a:buFont typeface="Arial" panose="020B0604020202020204" pitchFamily="34" charset="0"/>
              <a:buChar char="•"/>
            </a:pPr>
            <a:r>
              <a:rPr lang="en-US" b="1" dirty="0" err="1"/>
              <a:t>Stručn</a:t>
            </a:r>
            <a:r>
              <a:rPr lang="hr-HR" b="1" dirty="0"/>
              <a:t>a</a:t>
            </a:r>
            <a:r>
              <a:rPr lang="en-US" b="1" dirty="0"/>
              <a:t> </a:t>
            </a:r>
            <a:r>
              <a:rPr lang="en-US" b="1" dirty="0" err="1"/>
              <a:t>iz</a:t>
            </a:r>
            <a:r>
              <a:rPr lang="hr-HR" b="1" dirty="0" err="1"/>
              <a:t>vedba</a:t>
            </a:r>
            <a:r>
              <a:rPr lang="hr-HR" b="1" dirty="0"/>
              <a:t> </a:t>
            </a:r>
            <a:r>
              <a:rPr lang="en-US" b="1" dirty="0"/>
              <a:t>(</a:t>
            </a:r>
            <a:r>
              <a:rPr lang="en-US" b="1" dirty="0" err="1"/>
              <a:t>uzori</a:t>
            </a:r>
            <a:r>
              <a:rPr lang="en-US" b="1" dirty="0"/>
              <a:t>/role </a:t>
            </a:r>
            <a:r>
              <a:rPr lang="en-US" b="1" dirty="0" err="1"/>
              <a:t>modeli</a:t>
            </a:r>
            <a:r>
              <a:rPr lang="en-US" b="1" dirty="0"/>
              <a:t>)</a:t>
            </a:r>
            <a:endParaRPr lang="en-US" dirty="0"/>
          </a:p>
          <a:p>
            <a:pPr lvl="1">
              <a:buFont typeface="Arial" panose="020B0604020202020204" pitchFamily="34" charset="0"/>
              <a:buChar char="•"/>
            </a:pPr>
            <a:r>
              <a:rPr lang="en-US" b="1" dirty="0" err="1"/>
              <a:t>Višestruke</a:t>
            </a:r>
            <a:r>
              <a:rPr lang="en-US" b="1" dirty="0"/>
              <a:t> </a:t>
            </a:r>
            <a:r>
              <a:rPr lang="en-US" b="1" dirty="0" err="1"/>
              <a:t>perspektive</a:t>
            </a:r>
            <a:endParaRPr lang="en-US" dirty="0"/>
          </a:p>
          <a:p>
            <a:pPr lvl="1">
              <a:buFont typeface="Arial" panose="020B0604020202020204" pitchFamily="34" charset="0"/>
              <a:buChar char="•"/>
            </a:pPr>
            <a:r>
              <a:rPr lang="en-US" b="1" dirty="0" err="1"/>
              <a:t>Suradnja</a:t>
            </a:r>
            <a:endParaRPr lang="en-US" dirty="0"/>
          </a:p>
          <a:p>
            <a:pPr lvl="1">
              <a:buFont typeface="Arial" panose="020B0604020202020204" pitchFamily="34" charset="0"/>
              <a:buChar char="•"/>
            </a:pPr>
            <a:r>
              <a:rPr lang="en-US" b="1" dirty="0" err="1"/>
              <a:t>Artikulacija</a:t>
            </a:r>
            <a:r>
              <a:rPr lang="en-US" b="1" dirty="0"/>
              <a:t> (</a:t>
            </a:r>
            <a:r>
              <a:rPr lang="en-US" b="1" dirty="0" err="1"/>
              <a:t>izražavanje</a:t>
            </a:r>
            <a:r>
              <a:rPr lang="en-US" b="1" dirty="0"/>
              <a:t> </a:t>
            </a:r>
            <a:r>
              <a:rPr lang="en-US" b="1" dirty="0" err="1"/>
              <a:t>razmišljanja</a:t>
            </a:r>
            <a:r>
              <a:rPr lang="en-US" b="1" dirty="0"/>
              <a:t> </a:t>
            </a:r>
            <a:r>
              <a:rPr lang="en-US" b="1" dirty="0" err="1"/>
              <a:t>i</a:t>
            </a:r>
            <a:r>
              <a:rPr lang="en-US" b="1" dirty="0"/>
              <a:t> </a:t>
            </a:r>
            <a:r>
              <a:rPr lang="en-US" b="1" dirty="0" err="1"/>
              <a:t>razumijevanja</a:t>
            </a:r>
            <a:r>
              <a:rPr lang="en-US" b="1" dirty="0"/>
              <a:t>)</a:t>
            </a:r>
            <a:endParaRPr lang="en-US" dirty="0"/>
          </a:p>
          <a:p>
            <a:pPr lvl="1">
              <a:buFont typeface="Arial" panose="020B0604020202020204" pitchFamily="34" charset="0"/>
              <a:buChar char="•"/>
            </a:pPr>
            <a:r>
              <a:rPr lang="hr-HR" b="1" dirty="0"/>
              <a:t>R</a:t>
            </a:r>
            <a:r>
              <a:rPr lang="en-US" b="1" dirty="0" err="1"/>
              <a:t>efleksija</a:t>
            </a:r>
            <a:endParaRPr lang="en-US" dirty="0"/>
          </a:p>
          <a:p>
            <a:pPr lvl="1">
              <a:buFont typeface="Arial" panose="020B0604020202020204" pitchFamily="34" charset="0"/>
              <a:buChar char="•"/>
            </a:pPr>
            <a:r>
              <a:rPr lang="en-US" b="1" dirty="0" err="1"/>
              <a:t>Podrška</a:t>
            </a:r>
            <a:r>
              <a:rPr lang="en-US" b="1" dirty="0"/>
              <a:t> u </a:t>
            </a:r>
            <a:r>
              <a:rPr lang="en-US" b="1" dirty="0" err="1"/>
              <a:t>učenju</a:t>
            </a:r>
            <a:r>
              <a:rPr lang="en-US" b="1" dirty="0"/>
              <a:t> (scaffolding)</a:t>
            </a:r>
            <a:endParaRPr lang="en-US" dirty="0"/>
          </a:p>
          <a:p>
            <a:pPr lvl="1">
              <a:buFont typeface="Arial" panose="020B0604020202020204" pitchFamily="34" charset="0"/>
              <a:buChar char="•"/>
            </a:pPr>
            <a:r>
              <a:rPr lang="en-US" b="1" dirty="0" err="1"/>
              <a:t>Autentično</a:t>
            </a:r>
            <a:r>
              <a:rPr lang="en-US" b="1" dirty="0"/>
              <a:t> </a:t>
            </a:r>
            <a:r>
              <a:rPr lang="en-US" b="1" dirty="0" err="1"/>
              <a:t>vrednovanje</a:t>
            </a:r>
            <a:endParaRPr lang="en-US" dirty="0"/>
          </a:p>
        </p:txBody>
      </p:sp>
      <p:sp>
        <p:nvSpPr>
          <p:cNvPr id="278" name="Google Shape;278;g349161778f7_0_6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 name="Google Shape;8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49161778f7_0_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g349161778f7_0_1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hr" dirty="0">
                <a:solidFill>
                  <a:srgbClr val="2B454E"/>
                </a:solidFill>
              </a:rPr>
              <a:t>Podijelite sudionike u grupe i postavite im pitanje s prikaznice. </a:t>
            </a:r>
          </a:p>
          <a:p>
            <a:pPr marL="0" lvl="0" indent="0" algn="l" rtl="0">
              <a:lnSpc>
                <a:spcPct val="90000"/>
              </a:lnSpc>
              <a:spcBef>
                <a:spcPts val="1000"/>
              </a:spcBef>
              <a:spcAft>
                <a:spcPts val="0"/>
              </a:spcAft>
              <a:buSzPts val="1400"/>
              <a:buNone/>
            </a:pPr>
            <a:r>
              <a:rPr lang="hr" dirty="0">
                <a:solidFill>
                  <a:srgbClr val="2B454E"/>
                </a:solidFill>
              </a:rPr>
              <a:t>Grupe bi trebale podijeliti svoja zapažanja zapisivanjem ideja na alat za suradnju, kao što je Padlet.</a:t>
            </a:r>
            <a:endParaRPr dirty="0">
              <a:solidFill>
                <a:srgbClr val="2B454E"/>
              </a:solidFill>
            </a:endParaRPr>
          </a:p>
        </p:txBody>
      </p:sp>
      <p:sp>
        <p:nvSpPr>
          <p:cNvPr id="296" name="Google Shape;296;g349161778f7_0_1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49161778f7_0_1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49161778f7_0_1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8" name="Google Shape;308;g349161778f7_0_14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49161778f7_0_1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49161778f7_0_15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US" dirty="0" err="1"/>
              <a:t>Statistike</a:t>
            </a:r>
            <a:r>
              <a:rPr lang="en-US" dirty="0"/>
              <a:t> </a:t>
            </a:r>
            <a:r>
              <a:rPr lang="en-US" dirty="0" err="1"/>
              <a:t>Europske</a:t>
            </a:r>
            <a:r>
              <a:rPr lang="en-US" dirty="0"/>
              <a:t> </a:t>
            </a:r>
            <a:r>
              <a:rPr lang="en-US" dirty="0" err="1"/>
              <a:t>unije</a:t>
            </a:r>
            <a:r>
              <a:rPr lang="en-US" dirty="0"/>
              <a:t> </a:t>
            </a:r>
            <a:r>
              <a:rPr lang="en-US" dirty="0" err="1"/>
              <a:t>pokazuju</a:t>
            </a:r>
            <a:r>
              <a:rPr lang="en-US" dirty="0"/>
              <a:t> da </a:t>
            </a:r>
            <a:r>
              <a:rPr lang="en-US" dirty="0" err="1"/>
              <a:t>postoji</a:t>
            </a:r>
            <a:r>
              <a:rPr lang="en-US" dirty="0"/>
              <a:t> </a:t>
            </a:r>
            <a:r>
              <a:rPr lang="en-US" dirty="0" err="1"/>
              <a:t>transnacionalna</a:t>
            </a:r>
            <a:r>
              <a:rPr lang="en-US" dirty="0"/>
              <a:t> </a:t>
            </a:r>
            <a:r>
              <a:rPr lang="hr-HR" dirty="0"/>
              <a:t>rodna </a:t>
            </a:r>
            <a:r>
              <a:rPr lang="en-US" dirty="0" err="1"/>
              <a:t>neravnoteža</a:t>
            </a:r>
            <a:r>
              <a:rPr lang="en-US" dirty="0"/>
              <a:t> </a:t>
            </a:r>
            <a:r>
              <a:rPr lang="en-US" dirty="0" err="1"/>
              <a:t>kako</a:t>
            </a:r>
            <a:r>
              <a:rPr lang="en-US" dirty="0"/>
              <a:t> u </a:t>
            </a:r>
            <a:r>
              <a:rPr lang="en-US" dirty="0" err="1"/>
              <a:t>obrazovnim</a:t>
            </a:r>
            <a:r>
              <a:rPr lang="en-US" dirty="0"/>
              <a:t> </a:t>
            </a:r>
            <a:r>
              <a:rPr lang="en-US" dirty="0" err="1"/>
              <a:t>ishodima</a:t>
            </a:r>
            <a:r>
              <a:rPr lang="en-US" dirty="0"/>
              <a:t>, </a:t>
            </a:r>
            <a:r>
              <a:rPr lang="en-US" dirty="0" err="1"/>
              <a:t>tako</a:t>
            </a:r>
            <a:r>
              <a:rPr lang="en-US" dirty="0"/>
              <a:t> </a:t>
            </a:r>
            <a:r>
              <a:rPr lang="en-US" dirty="0" err="1"/>
              <a:t>i</a:t>
            </a:r>
            <a:r>
              <a:rPr lang="en-US" dirty="0"/>
              <a:t> u </a:t>
            </a:r>
            <a:r>
              <a:rPr lang="en-US" dirty="0" err="1"/>
              <a:t>zapošljavanju</a:t>
            </a:r>
            <a:r>
              <a:rPr lang="en-US" dirty="0"/>
              <a:t>. Naime, u 2022. </a:t>
            </a:r>
            <a:r>
              <a:rPr lang="en-US" dirty="0" err="1"/>
              <a:t>godini</a:t>
            </a:r>
            <a:r>
              <a:rPr lang="en-US" dirty="0"/>
              <a:t> </a:t>
            </a:r>
            <a:r>
              <a:rPr lang="en-US" dirty="0" err="1"/>
              <a:t>udio</a:t>
            </a:r>
            <a:r>
              <a:rPr lang="en-US" dirty="0"/>
              <a:t> </a:t>
            </a:r>
            <a:r>
              <a:rPr lang="en-US" dirty="0" err="1"/>
              <a:t>žena</a:t>
            </a:r>
            <a:r>
              <a:rPr lang="en-US" dirty="0"/>
              <a:t> </a:t>
            </a:r>
            <a:r>
              <a:rPr lang="en-US" dirty="0" err="1"/>
              <a:t>zaposlenih</a:t>
            </a:r>
            <a:r>
              <a:rPr lang="en-US" dirty="0"/>
              <a:t> s </a:t>
            </a:r>
            <a:r>
              <a:rPr lang="en-US" dirty="0" err="1"/>
              <a:t>kvalifikacijom</a:t>
            </a:r>
            <a:r>
              <a:rPr lang="en-US" dirty="0"/>
              <a:t> </a:t>
            </a:r>
            <a:r>
              <a:rPr lang="en-US" dirty="0" err="1"/>
              <a:t>iz</a:t>
            </a:r>
            <a:r>
              <a:rPr lang="en-US" dirty="0"/>
              <a:t> ICT </a:t>
            </a:r>
            <a:r>
              <a:rPr lang="en-US" dirty="0" err="1"/>
              <a:t>područja</a:t>
            </a:r>
            <a:r>
              <a:rPr lang="en-US" dirty="0"/>
              <a:t> u </a:t>
            </a:r>
            <a:r>
              <a:rPr lang="en-US" dirty="0" err="1"/>
              <a:t>Europi</a:t>
            </a:r>
            <a:r>
              <a:rPr lang="en-US" dirty="0"/>
              <a:t> bio je </a:t>
            </a:r>
            <a:r>
              <a:rPr lang="en-US" dirty="0" err="1"/>
              <a:t>nizak</a:t>
            </a:r>
            <a:r>
              <a:rPr lang="en-US" dirty="0"/>
              <a:t> – </a:t>
            </a:r>
            <a:r>
              <a:rPr lang="en-US" dirty="0" err="1"/>
              <a:t>kretajući</a:t>
            </a:r>
            <a:r>
              <a:rPr lang="en-US" dirty="0"/>
              <a:t> se </a:t>
            </a:r>
            <a:r>
              <a:rPr lang="en-US" dirty="0" err="1"/>
              <a:t>između</a:t>
            </a:r>
            <a:r>
              <a:rPr lang="en-US" dirty="0"/>
              <a:t> 10–30 %, u </a:t>
            </a:r>
            <a:r>
              <a:rPr lang="en-US" dirty="0" err="1"/>
              <a:t>usporedbi</a:t>
            </a:r>
            <a:r>
              <a:rPr lang="en-US" dirty="0"/>
              <a:t> </a:t>
            </a:r>
            <a:r>
              <a:rPr lang="en-US" dirty="0" err="1"/>
              <a:t>sa</a:t>
            </a:r>
            <a:r>
              <a:rPr lang="en-US" dirty="0"/>
              <a:t> 60–80 % </a:t>
            </a:r>
            <a:r>
              <a:rPr lang="en-US" dirty="0" err="1"/>
              <a:t>kod</a:t>
            </a:r>
            <a:r>
              <a:rPr lang="en-US" dirty="0"/>
              <a:t> </a:t>
            </a:r>
            <a:r>
              <a:rPr lang="en-US" dirty="0" err="1"/>
              <a:t>muškaraca</a:t>
            </a:r>
            <a:r>
              <a:rPr lang="en-US" dirty="0"/>
              <a:t>. To je </a:t>
            </a:r>
            <a:r>
              <a:rPr lang="en-US" dirty="0" err="1"/>
              <a:t>vidljivo</a:t>
            </a:r>
            <a:r>
              <a:rPr lang="en-US" dirty="0"/>
              <a:t> u </a:t>
            </a:r>
            <a:r>
              <a:rPr lang="en-US" dirty="0" err="1"/>
              <a:t>svim</a:t>
            </a:r>
            <a:r>
              <a:rPr lang="en-US" dirty="0"/>
              <a:t> </a:t>
            </a:r>
            <a:r>
              <a:rPr lang="en-US" dirty="0" err="1"/>
              <a:t>partnerskim</a:t>
            </a:r>
            <a:r>
              <a:rPr lang="en-US" dirty="0"/>
              <a:t> </a:t>
            </a:r>
            <a:r>
              <a:rPr lang="en-US" dirty="0" err="1"/>
              <a:t>državama</a:t>
            </a:r>
            <a:r>
              <a:rPr lang="en-US" dirty="0"/>
              <a:t>: </a:t>
            </a:r>
            <a:r>
              <a:rPr lang="en-US" dirty="0" err="1"/>
              <a:t>udio</a:t>
            </a:r>
            <a:r>
              <a:rPr lang="en-US" dirty="0"/>
              <a:t> </a:t>
            </a:r>
            <a:r>
              <a:rPr lang="en-US" dirty="0" err="1"/>
              <a:t>žena</a:t>
            </a:r>
            <a:r>
              <a:rPr lang="en-US" dirty="0"/>
              <a:t> </a:t>
            </a:r>
            <a:r>
              <a:rPr lang="en-US" dirty="0" err="1"/>
              <a:t>stručnjakinja</a:t>
            </a:r>
            <a:r>
              <a:rPr lang="en-US" dirty="0"/>
              <a:t> u ICT </a:t>
            </a:r>
            <a:r>
              <a:rPr lang="en-US" dirty="0" err="1"/>
              <a:t>sektoru</a:t>
            </a:r>
            <a:r>
              <a:rPr lang="en-US" dirty="0"/>
              <a:t> </a:t>
            </a:r>
            <a:r>
              <a:rPr lang="en-US" dirty="0" err="1"/>
              <a:t>iznosio</a:t>
            </a:r>
            <a:r>
              <a:rPr lang="en-US" dirty="0"/>
              <a:t> je 16,1 % u </a:t>
            </a:r>
            <a:r>
              <a:rPr lang="en-US" dirty="0" err="1"/>
              <a:t>Italiji</a:t>
            </a:r>
            <a:r>
              <a:rPr lang="en-US" dirty="0"/>
              <a:t>, 17,5 % u </a:t>
            </a:r>
            <a:r>
              <a:rPr lang="en-US" dirty="0" err="1"/>
              <a:t>Nizozemskoj</a:t>
            </a:r>
            <a:r>
              <a:rPr lang="en-US" dirty="0"/>
              <a:t>, 19,6 % u </a:t>
            </a:r>
            <a:r>
              <a:rPr lang="en-US" dirty="0" err="1"/>
              <a:t>Belgiji</a:t>
            </a:r>
            <a:r>
              <a:rPr lang="en-US" dirty="0"/>
              <a:t>, 20 % u </a:t>
            </a:r>
            <a:r>
              <a:rPr lang="en-US" dirty="0" err="1"/>
              <a:t>Irskoj</a:t>
            </a:r>
            <a:r>
              <a:rPr lang="en-US" dirty="0"/>
              <a:t>, 20,9 % u </a:t>
            </a:r>
            <a:r>
              <a:rPr lang="en-US" dirty="0" err="1"/>
              <a:t>Hrvatskoj</a:t>
            </a:r>
            <a:r>
              <a:rPr lang="en-US" dirty="0"/>
              <a:t>, 19,4 % </a:t>
            </a:r>
            <a:r>
              <a:rPr lang="en-US" dirty="0" err="1"/>
              <a:t>na</a:t>
            </a:r>
            <a:r>
              <a:rPr lang="en-US" dirty="0"/>
              <a:t> </a:t>
            </a:r>
            <a:r>
              <a:rPr lang="en-US" dirty="0" err="1"/>
              <a:t>Cipru</a:t>
            </a:r>
            <a:r>
              <a:rPr lang="en-US" dirty="0"/>
              <a:t> </a:t>
            </a:r>
            <a:r>
              <a:rPr lang="en-US" dirty="0" err="1"/>
              <a:t>i</a:t>
            </a:r>
            <a:r>
              <a:rPr lang="en-US" dirty="0"/>
              <a:t> 21,3 % u </a:t>
            </a:r>
            <a:r>
              <a:rPr lang="en-US" dirty="0" err="1"/>
              <a:t>Grčkoj</a:t>
            </a:r>
            <a:r>
              <a:rPr lang="en-US" dirty="0"/>
              <a:t> (Eurostat, 2022).</a:t>
            </a:r>
          </a:p>
          <a:p>
            <a:r>
              <a:rPr lang="en-US" dirty="0" err="1"/>
              <a:t>Podaci</a:t>
            </a:r>
            <a:r>
              <a:rPr lang="en-US" dirty="0"/>
              <a:t> </a:t>
            </a:r>
            <a:r>
              <a:rPr lang="en-US" dirty="0" err="1"/>
              <a:t>iz</a:t>
            </a:r>
            <a:r>
              <a:rPr lang="en-US" dirty="0"/>
              <a:t> </a:t>
            </a:r>
            <a:r>
              <a:rPr lang="en-US" dirty="0" err="1"/>
              <a:t>ranijih</a:t>
            </a:r>
            <a:r>
              <a:rPr lang="en-US" dirty="0"/>
              <a:t> </a:t>
            </a:r>
            <a:r>
              <a:rPr lang="en-US" dirty="0" err="1"/>
              <a:t>godina</a:t>
            </a:r>
            <a:r>
              <a:rPr lang="en-US" dirty="0"/>
              <a:t> </a:t>
            </a:r>
            <a:r>
              <a:rPr lang="en-US" dirty="0" err="1"/>
              <a:t>pokazuju</a:t>
            </a:r>
            <a:r>
              <a:rPr lang="en-US" dirty="0"/>
              <a:t> </a:t>
            </a:r>
            <a:r>
              <a:rPr lang="en-US" dirty="0" err="1"/>
              <a:t>sličnu</a:t>
            </a:r>
            <a:r>
              <a:rPr lang="en-US" dirty="0"/>
              <a:t> </a:t>
            </a:r>
            <a:r>
              <a:rPr lang="en-US" dirty="0" err="1"/>
              <a:t>neravnotežu</a:t>
            </a:r>
            <a:r>
              <a:rPr lang="en-US" dirty="0"/>
              <a:t>. U 2020. </a:t>
            </a:r>
            <a:r>
              <a:rPr lang="en-US" dirty="0" err="1"/>
              <a:t>godini</a:t>
            </a:r>
            <a:r>
              <a:rPr lang="en-US" dirty="0"/>
              <a:t>, </a:t>
            </a:r>
            <a:r>
              <a:rPr lang="en-US" dirty="0" err="1"/>
              <a:t>broj</a:t>
            </a:r>
            <a:r>
              <a:rPr lang="en-US" dirty="0"/>
              <a:t> </a:t>
            </a:r>
            <a:r>
              <a:rPr lang="en-US" dirty="0" err="1"/>
              <a:t>žena</a:t>
            </a:r>
            <a:r>
              <a:rPr lang="en-US" dirty="0"/>
              <a:t> </a:t>
            </a:r>
            <a:r>
              <a:rPr lang="en-US" dirty="0" err="1"/>
              <a:t>koje</a:t>
            </a:r>
            <a:r>
              <a:rPr lang="en-US" dirty="0"/>
              <a:t> </a:t>
            </a:r>
            <a:r>
              <a:rPr lang="en-US" dirty="0" err="1"/>
              <a:t>su</a:t>
            </a:r>
            <a:r>
              <a:rPr lang="en-US" dirty="0"/>
              <a:t> </a:t>
            </a:r>
            <a:r>
              <a:rPr lang="en-US" dirty="0" err="1"/>
              <a:t>upisale</a:t>
            </a:r>
            <a:r>
              <a:rPr lang="en-US" dirty="0"/>
              <a:t> </a:t>
            </a:r>
            <a:r>
              <a:rPr lang="en-US" dirty="0" err="1"/>
              <a:t>visoko</a:t>
            </a:r>
            <a:r>
              <a:rPr lang="en-US" dirty="0"/>
              <a:t> </a:t>
            </a:r>
            <a:r>
              <a:rPr lang="en-US" dirty="0" err="1"/>
              <a:t>obrazovanje</a:t>
            </a:r>
            <a:r>
              <a:rPr lang="en-US" dirty="0"/>
              <a:t> s </a:t>
            </a:r>
            <a:r>
              <a:rPr lang="en-US" dirty="0" err="1"/>
              <a:t>ciljem</a:t>
            </a:r>
            <a:r>
              <a:rPr lang="en-US" dirty="0"/>
              <a:t> </a:t>
            </a:r>
            <a:r>
              <a:rPr lang="en-US" dirty="0" err="1"/>
              <a:t>stjecanja</a:t>
            </a:r>
            <a:r>
              <a:rPr lang="en-US" dirty="0"/>
              <a:t> </a:t>
            </a:r>
            <a:r>
              <a:rPr lang="en-US" dirty="0" err="1"/>
              <a:t>diplome</a:t>
            </a:r>
            <a:r>
              <a:rPr lang="en-US" dirty="0"/>
              <a:t> </a:t>
            </a:r>
            <a:r>
              <a:rPr lang="en-US" dirty="0" err="1"/>
              <a:t>iz</a:t>
            </a:r>
            <a:r>
              <a:rPr lang="en-US" dirty="0"/>
              <a:t> ICT </a:t>
            </a:r>
            <a:r>
              <a:rPr lang="en-US" dirty="0" err="1"/>
              <a:t>područja</a:t>
            </a:r>
            <a:r>
              <a:rPr lang="en-US" dirty="0"/>
              <a:t> bio je </a:t>
            </a:r>
            <a:r>
              <a:rPr lang="en-US" dirty="0" err="1"/>
              <a:t>znatno</a:t>
            </a:r>
            <a:r>
              <a:rPr lang="en-US" dirty="0"/>
              <a:t> </a:t>
            </a:r>
            <a:r>
              <a:rPr lang="en-US" dirty="0" err="1"/>
              <a:t>manji</a:t>
            </a:r>
            <a:r>
              <a:rPr lang="en-US" dirty="0"/>
              <a:t> u </a:t>
            </a:r>
            <a:r>
              <a:rPr lang="en-US" dirty="0" err="1"/>
              <a:t>odnosu</a:t>
            </a:r>
            <a:r>
              <a:rPr lang="en-US" dirty="0"/>
              <a:t> </a:t>
            </a:r>
            <a:r>
              <a:rPr lang="en-US" dirty="0" err="1"/>
              <a:t>na</a:t>
            </a:r>
            <a:r>
              <a:rPr lang="en-US" dirty="0"/>
              <a:t> </a:t>
            </a:r>
            <a:r>
              <a:rPr lang="en-US" dirty="0" err="1"/>
              <a:t>muškarce</a:t>
            </a:r>
            <a:r>
              <a:rPr lang="en-US" dirty="0"/>
              <a:t> — </a:t>
            </a:r>
            <a:r>
              <a:rPr lang="en-US" dirty="0" err="1"/>
              <a:t>okvirno</a:t>
            </a:r>
            <a:r>
              <a:rPr lang="en-US" dirty="0"/>
              <a:t> 2.500 u </a:t>
            </a:r>
            <a:r>
              <a:rPr lang="en-US" dirty="0" err="1"/>
              <a:t>Grčkoj</a:t>
            </a:r>
            <a:r>
              <a:rPr lang="en-US" dirty="0"/>
              <a:t>, 30.000 u </a:t>
            </a:r>
            <a:r>
              <a:rPr lang="en-US" dirty="0" err="1"/>
              <a:t>Italiji</a:t>
            </a:r>
            <a:r>
              <a:rPr lang="en-US" dirty="0"/>
              <a:t> </a:t>
            </a:r>
            <a:r>
              <a:rPr lang="en-US" dirty="0" err="1"/>
              <a:t>i</a:t>
            </a:r>
            <a:r>
              <a:rPr lang="en-US" dirty="0"/>
              <a:t> 4.000 u </a:t>
            </a:r>
            <a:r>
              <a:rPr lang="en-US" dirty="0" err="1"/>
              <a:t>Nizozemskoj</a:t>
            </a:r>
            <a:r>
              <a:rPr lang="en-US" dirty="0"/>
              <a:t> (Eurostat, 2022).</a:t>
            </a:r>
          </a:p>
          <a:p>
            <a:r>
              <a:rPr lang="en-US" dirty="0" err="1"/>
              <a:t>Iste</a:t>
            </a:r>
            <a:r>
              <a:rPr lang="en-US" dirty="0"/>
              <a:t> </a:t>
            </a:r>
            <a:r>
              <a:rPr lang="en-US" dirty="0" err="1"/>
              <a:t>godine</a:t>
            </a:r>
            <a:r>
              <a:rPr lang="en-US" dirty="0"/>
              <a:t>, </a:t>
            </a:r>
            <a:r>
              <a:rPr lang="en-US" dirty="0" err="1"/>
              <a:t>postotak</a:t>
            </a:r>
            <a:r>
              <a:rPr lang="en-US" dirty="0"/>
              <a:t> </a:t>
            </a:r>
            <a:r>
              <a:rPr lang="en-US" dirty="0" err="1"/>
              <a:t>žena</a:t>
            </a:r>
            <a:r>
              <a:rPr lang="en-US" dirty="0"/>
              <a:t> </a:t>
            </a:r>
            <a:r>
              <a:rPr lang="en-US" dirty="0" err="1"/>
              <a:t>diplomiranih</a:t>
            </a:r>
            <a:r>
              <a:rPr lang="en-US" dirty="0"/>
              <a:t> </a:t>
            </a:r>
            <a:r>
              <a:rPr lang="en-US" dirty="0" err="1"/>
              <a:t>iz</a:t>
            </a:r>
            <a:r>
              <a:rPr lang="en-US" dirty="0"/>
              <a:t> </a:t>
            </a:r>
            <a:r>
              <a:rPr lang="en-US" dirty="0" err="1"/>
              <a:t>područja</a:t>
            </a:r>
            <a:r>
              <a:rPr lang="en-US" dirty="0"/>
              <a:t> </a:t>
            </a:r>
            <a:r>
              <a:rPr lang="en-US" dirty="0" err="1"/>
              <a:t>znanosti</a:t>
            </a:r>
            <a:r>
              <a:rPr lang="en-US" dirty="0"/>
              <a:t>, </a:t>
            </a:r>
            <a:r>
              <a:rPr lang="en-US" dirty="0" err="1"/>
              <a:t>matematike</a:t>
            </a:r>
            <a:r>
              <a:rPr lang="en-US" dirty="0"/>
              <a:t>, </a:t>
            </a:r>
            <a:r>
              <a:rPr lang="en-US" dirty="0" err="1"/>
              <a:t>računarstva</a:t>
            </a:r>
            <a:r>
              <a:rPr lang="en-US" dirty="0"/>
              <a:t>, </a:t>
            </a:r>
            <a:r>
              <a:rPr lang="en-US" dirty="0" err="1"/>
              <a:t>inženjerstva</a:t>
            </a:r>
            <a:r>
              <a:rPr lang="en-US" dirty="0"/>
              <a:t>, </a:t>
            </a:r>
            <a:r>
              <a:rPr lang="en-US" dirty="0" err="1"/>
              <a:t>proizvodnje</a:t>
            </a:r>
            <a:r>
              <a:rPr lang="en-US" dirty="0"/>
              <a:t> </a:t>
            </a:r>
            <a:r>
              <a:rPr lang="en-US" dirty="0" err="1"/>
              <a:t>i</a:t>
            </a:r>
            <a:r>
              <a:rPr lang="en-US" dirty="0"/>
              <a:t> </a:t>
            </a:r>
            <a:r>
              <a:rPr lang="en-US" dirty="0" err="1"/>
              <a:t>građevine</a:t>
            </a:r>
            <a:r>
              <a:rPr lang="en-US" dirty="0"/>
              <a:t> bio je </a:t>
            </a:r>
            <a:r>
              <a:rPr lang="en-US" dirty="0" err="1"/>
              <a:t>niži</a:t>
            </a:r>
            <a:r>
              <a:rPr lang="en-US" dirty="0"/>
              <a:t> u </a:t>
            </a:r>
            <a:r>
              <a:rPr lang="en-US" dirty="0" err="1"/>
              <a:t>odnosu</a:t>
            </a:r>
            <a:r>
              <a:rPr lang="en-US" dirty="0"/>
              <a:t> </a:t>
            </a:r>
            <a:r>
              <a:rPr lang="en-US" dirty="0" err="1"/>
              <a:t>na</a:t>
            </a:r>
            <a:r>
              <a:rPr lang="en-US" dirty="0"/>
              <a:t> </a:t>
            </a:r>
            <a:r>
              <a:rPr lang="en-US" dirty="0" err="1"/>
              <a:t>muškarce</a:t>
            </a:r>
            <a:r>
              <a:rPr lang="en-US" dirty="0"/>
              <a:t>. Ta </a:t>
            </a:r>
            <a:r>
              <a:rPr lang="en-US" dirty="0" err="1"/>
              <a:t>razlika</a:t>
            </a:r>
            <a:r>
              <a:rPr lang="en-US" dirty="0"/>
              <a:t> </a:t>
            </a:r>
            <a:r>
              <a:rPr lang="en-US" dirty="0" err="1"/>
              <a:t>bila</a:t>
            </a:r>
            <a:r>
              <a:rPr lang="en-US" dirty="0"/>
              <a:t> je </a:t>
            </a:r>
            <a:r>
              <a:rPr lang="en-US" dirty="0" err="1"/>
              <a:t>prisutna</a:t>
            </a:r>
            <a:r>
              <a:rPr lang="en-US" dirty="0"/>
              <a:t> u </a:t>
            </a:r>
            <a:r>
              <a:rPr lang="en-US" dirty="0" err="1"/>
              <a:t>svim</a:t>
            </a:r>
            <a:r>
              <a:rPr lang="en-US" dirty="0"/>
              <a:t> </a:t>
            </a:r>
            <a:r>
              <a:rPr lang="en-US" dirty="0" err="1"/>
              <a:t>partnerskim</a:t>
            </a:r>
            <a:r>
              <a:rPr lang="en-US" dirty="0"/>
              <a:t> </a:t>
            </a:r>
            <a:r>
              <a:rPr lang="en-US" dirty="0" err="1"/>
              <a:t>zemljama</a:t>
            </a:r>
            <a:r>
              <a:rPr lang="en-US" dirty="0"/>
              <a:t>: </a:t>
            </a:r>
            <a:r>
              <a:rPr lang="en-US" dirty="0" err="1"/>
              <a:t>muškaraca</a:t>
            </a:r>
            <a:r>
              <a:rPr lang="en-US" dirty="0"/>
              <a:t> je u </a:t>
            </a:r>
            <a:r>
              <a:rPr lang="en-US" dirty="0" err="1"/>
              <a:t>Belgiji</a:t>
            </a:r>
            <a:r>
              <a:rPr lang="en-US" dirty="0"/>
              <a:t> </a:t>
            </a:r>
            <a:r>
              <a:rPr lang="en-US" dirty="0" err="1"/>
              <a:t>bilo</a:t>
            </a:r>
            <a:r>
              <a:rPr lang="en-US" dirty="0"/>
              <a:t> </a:t>
            </a:r>
            <a:r>
              <a:rPr lang="en-US" dirty="0" err="1"/>
              <a:t>gotovo</a:t>
            </a:r>
            <a:r>
              <a:rPr lang="en-US" dirty="0"/>
              <a:t> 15 % </a:t>
            </a:r>
            <a:r>
              <a:rPr lang="en-US" dirty="0" err="1"/>
              <a:t>više</a:t>
            </a:r>
            <a:r>
              <a:rPr lang="en-US" dirty="0"/>
              <a:t>, u </a:t>
            </a:r>
            <a:r>
              <a:rPr lang="en-US" dirty="0" err="1"/>
              <a:t>Nizozemskoj</a:t>
            </a:r>
            <a:r>
              <a:rPr lang="en-US" dirty="0"/>
              <a:t> </a:t>
            </a:r>
            <a:r>
              <a:rPr lang="en-US" dirty="0" err="1"/>
              <a:t>gotovo</a:t>
            </a:r>
            <a:r>
              <a:rPr lang="en-US" dirty="0"/>
              <a:t> 10 %, u </a:t>
            </a:r>
            <a:r>
              <a:rPr lang="en-US" dirty="0" err="1"/>
              <a:t>Italiji</a:t>
            </a:r>
            <a:r>
              <a:rPr lang="en-US" dirty="0"/>
              <a:t> </a:t>
            </a:r>
            <a:r>
              <a:rPr lang="en-US" dirty="0" err="1"/>
              <a:t>oko</a:t>
            </a:r>
            <a:r>
              <a:rPr lang="en-US" dirty="0"/>
              <a:t> 6 %, u </a:t>
            </a:r>
            <a:r>
              <a:rPr lang="en-US" dirty="0" err="1"/>
              <a:t>Irskoj</a:t>
            </a:r>
            <a:r>
              <a:rPr lang="en-US" dirty="0"/>
              <a:t> </a:t>
            </a:r>
            <a:r>
              <a:rPr lang="en-US" dirty="0" err="1"/>
              <a:t>gotovo</a:t>
            </a:r>
            <a:r>
              <a:rPr lang="en-US" dirty="0"/>
              <a:t> 28 %, </a:t>
            </a:r>
            <a:r>
              <a:rPr lang="en-US" dirty="0" err="1"/>
              <a:t>na</a:t>
            </a:r>
            <a:r>
              <a:rPr lang="en-US" dirty="0"/>
              <a:t> </a:t>
            </a:r>
            <a:r>
              <a:rPr lang="en-US" dirty="0" err="1"/>
              <a:t>Cipru</a:t>
            </a:r>
            <a:r>
              <a:rPr lang="en-US" dirty="0"/>
              <a:t> </a:t>
            </a:r>
            <a:r>
              <a:rPr lang="en-US" dirty="0" err="1"/>
              <a:t>oko</a:t>
            </a:r>
            <a:r>
              <a:rPr lang="en-US" dirty="0"/>
              <a:t> 7 %, a u </a:t>
            </a:r>
            <a:r>
              <a:rPr lang="en-US" dirty="0" err="1"/>
              <a:t>Grčkoj</a:t>
            </a:r>
            <a:r>
              <a:rPr lang="en-US" dirty="0"/>
              <a:t> </a:t>
            </a:r>
            <a:r>
              <a:rPr lang="en-US" dirty="0" err="1"/>
              <a:t>oko</a:t>
            </a:r>
            <a:r>
              <a:rPr lang="en-US" dirty="0"/>
              <a:t> 5 % </a:t>
            </a:r>
            <a:r>
              <a:rPr lang="en-US" dirty="0" err="1"/>
              <a:t>više</a:t>
            </a:r>
            <a:r>
              <a:rPr lang="en-US" dirty="0"/>
              <a:t> </a:t>
            </a:r>
            <a:r>
              <a:rPr lang="en-US" dirty="0" err="1"/>
              <a:t>nego</a:t>
            </a:r>
            <a:r>
              <a:rPr lang="en-US" dirty="0"/>
              <a:t> </a:t>
            </a:r>
            <a:r>
              <a:rPr lang="en-US" dirty="0" err="1"/>
              <a:t>žena</a:t>
            </a:r>
            <a:r>
              <a:rPr lang="en-US" dirty="0"/>
              <a:t>.</a:t>
            </a:r>
          </a:p>
          <a:p>
            <a:r>
              <a:rPr lang="en-US" dirty="0" err="1"/>
              <a:t>Dodatno</a:t>
            </a:r>
            <a:r>
              <a:rPr lang="en-US" dirty="0"/>
              <a:t>, </a:t>
            </a:r>
            <a:r>
              <a:rPr lang="en-US" dirty="0" err="1"/>
              <a:t>Indeks</a:t>
            </a:r>
            <a:r>
              <a:rPr lang="en-US" dirty="0"/>
              <a:t> </a:t>
            </a:r>
            <a:r>
              <a:rPr lang="hr-HR" dirty="0"/>
              <a:t>rodne ravnopravnosti</a:t>
            </a:r>
            <a:r>
              <a:rPr lang="en-US" dirty="0"/>
              <a:t> </a:t>
            </a:r>
            <a:r>
              <a:rPr lang="en-US" dirty="0" err="1"/>
              <a:t>pokazuje</a:t>
            </a:r>
            <a:r>
              <a:rPr lang="en-US" dirty="0"/>
              <a:t> da je 2019. </a:t>
            </a:r>
            <a:r>
              <a:rPr lang="en-US" dirty="0" err="1"/>
              <a:t>godine</a:t>
            </a:r>
            <a:r>
              <a:rPr lang="en-US" dirty="0"/>
              <a:t> EU </a:t>
            </a:r>
            <a:r>
              <a:rPr lang="en-US" dirty="0" err="1"/>
              <a:t>imala</a:t>
            </a:r>
            <a:r>
              <a:rPr lang="en-US" dirty="0"/>
              <a:t> </a:t>
            </a:r>
            <a:r>
              <a:rPr lang="en-US" dirty="0" err="1"/>
              <a:t>prosječan</a:t>
            </a:r>
            <a:r>
              <a:rPr lang="en-US" dirty="0"/>
              <a:t> </a:t>
            </a:r>
            <a:r>
              <a:rPr lang="en-US" dirty="0" err="1"/>
              <a:t>rezultat</a:t>
            </a:r>
            <a:r>
              <a:rPr lang="en-US" dirty="0"/>
              <a:t> od </a:t>
            </a:r>
            <a:r>
              <a:rPr lang="en-US" dirty="0" err="1"/>
              <a:t>samo</a:t>
            </a:r>
            <a:r>
              <a:rPr lang="en-US" dirty="0"/>
              <a:t> 62,7 % u </a:t>
            </a:r>
            <a:r>
              <a:rPr lang="en-US" dirty="0" err="1"/>
              <a:t>domeni</a:t>
            </a:r>
            <a:r>
              <a:rPr lang="en-US" dirty="0"/>
              <a:t> </a:t>
            </a:r>
            <a:r>
              <a:rPr lang="en-US" dirty="0" err="1"/>
              <a:t>znanja</a:t>
            </a:r>
            <a:r>
              <a:rPr lang="en-US" dirty="0"/>
              <a:t> (</a:t>
            </a:r>
            <a:r>
              <a:rPr lang="en-US" dirty="0" err="1"/>
              <a:t>tj</a:t>
            </a:r>
            <a:r>
              <a:rPr lang="en-US" dirty="0"/>
              <a:t>. </a:t>
            </a:r>
            <a:r>
              <a:rPr lang="en-US" dirty="0" err="1"/>
              <a:t>postignuća</a:t>
            </a:r>
            <a:r>
              <a:rPr lang="en-US" dirty="0"/>
              <a:t> </a:t>
            </a:r>
            <a:r>
              <a:rPr lang="en-US" dirty="0" err="1"/>
              <a:t>i</a:t>
            </a:r>
            <a:r>
              <a:rPr lang="en-US" dirty="0"/>
              <a:t> </a:t>
            </a:r>
            <a:r>
              <a:rPr lang="en-US" dirty="0" err="1"/>
              <a:t>sudjelovanja</a:t>
            </a:r>
            <a:r>
              <a:rPr lang="en-US" dirty="0"/>
              <a:t> u </a:t>
            </a:r>
            <a:r>
              <a:rPr lang="en-US" dirty="0" err="1"/>
              <a:t>obrazovanju</a:t>
            </a:r>
            <a:r>
              <a:rPr lang="en-US" dirty="0"/>
              <a:t>) (EIGE, 2022). </a:t>
            </a:r>
            <a:r>
              <a:rPr lang="en-US" dirty="0" err="1"/>
              <a:t>Većina</a:t>
            </a:r>
            <a:r>
              <a:rPr lang="en-US" dirty="0"/>
              <a:t> </a:t>
            </a:r>
            <a:r>
              <a:rPr lang="en-US" dirty="0" err="1"/>
              <a:t>partnerskih</a:t>
            </a:r>
            <a:r>
              <a:rPr lang="en-US" dirty="0"/>
              <a:t> </a:t>
            </a:r>
            <a:r>
              <a:rPr lang="en-US" dirty="0" err="1"/>
              <a:t>zemalja</a:t>
            </a:r>
            <a:r>
              <a:rPr lang="en-US" dirty="0"/>
              <a:t> </a:t>
            </a:r>
            <a:r>
              <a:rPr lang="en-US" dirty="0" err="1"/>
              <a:t>nalazi</a:t>
            </a:r>
            <a:r>
              <a:rPr lang="en-US" dirty="0"/>
              <a:t> se </a:t>
            </a:r>
            <a:r>
              <a:rPr lang="en-US" dirty="0" err="1"/>
              <a:t>ispod</a:t>
            </a:r>
            <a:r>
              <a:rPr lang="en-US" dirty="0"/>
              <a:t> tog </a:t>
            </a:r>
            <a:r>
              <a:rPr lang="en-US" dirty="0" err="1"/>
              <a:t>prosjeka</a:t>
            </a:r>
            <a:r>
              <a:rPr lang="en-US" dirty="0"/>
              <a:t>: </a:t>
            </a:r>
            <a:r>
              <a:rPr lang="en-US" dirty="0" err="1"/>
              <a:t>Cipar</a:t>
            </a:r>
            <a:r>
              <a:rPr lang="en-US" dirty="0"/>
              <a:t> </a:t>
            </a:r>
            <a:r>
              <a:rPr lang="en-US" dirty="0" err="1"/>
              <a:t>ima</a:t>
            </a:r>
            <a:r>
              <a:rPr lang="en-US" dirty="0"/>
              <a:t> </a:t>
            </a:r>
            <a:r>
              <a:rPr lang="en-US" dirty="0" err="1"/>
              <a:t>rezultat</a:t>
            </a:r>
            <a:r>
              <a:rPr lang="en-US" dirty="0"/>
              <a:t> 56 %, </a:t>
            </a:r>
            <a:r>
              <a:rPr lang="en-US" dirty="0" err="1"/>
              <a:t>Grčka</a:t>
            </a:r>
            <a:r>
              <a:rPr lang="en-US" dirty="0"/>
              <a:t> 54,6 %, Hrvatska 51,8 %, a </a:t>
            </a:r>
            <a:r>
              <a:rPr lang="en-US" dirty="0" err="1"/>
              <a:t>Italija</a:t>
            </a:r>
            <a:r>
              <a:rPr lang="en-US" dirty="0"/>
              <a:t> 59 % (EIGE, 2022).</a:t>
            </a:r>
          </a:p>
          <a:p>
            <a:r>
              <a:rPr lang="en-US" dirty="0"/>
              <a:t>Ovi </a:t>
            </a:r>
            <a:r>
              <a:rPr lang="en-US" dirty="0" err="1"/>
              <a:t>opsežni</a:t>
            </a:r>
            <a:r>
              <a:rPr lang="en-US" dirty="0"/>
              <a:t> </a:t>
            </a:r>
            <a:r>
              <a:rPr lang="en-US" dirty="0" err="1"/>
              <a:t>podaci</a:t>
            </a:r>
            <a:r>
              <a:rPr lang="en-US" dirty="0"/>
              <a:t> </a:t>
            </a:r>
            <a:r>
              <a:rPr lang="en-US" dirty="0" err="1"/>
              <a:t>jasno</a:t>
            </a:r>
            <a:r>
              <a:rPr lang="en-US" dirty="0"/>
              <a:t> </a:t>
            </a:r>
            <a:r>
              <a:rPr lang="en-US" dirty="0" err="1"/>
              <a:t>pokazuju</a:t>
            </a:r>
            <a:r>
              <a:rPr lang="en-US" dirty="0"/>
              <a:t> da je </a:t>
            </a:r>
            <a:r>
              <a:rPr lang="en-US" dirty="0" err="1"/>
              <a:t>potrebno</a:t>
            </a:r>
            <a:r>
              <a:rPr lang="en-US" dirty="0"/>
              <a:t> </a:t>
            </a:r>
            <a:r>
              <a:rPr lang="en-US" dirty="0" err="1"/>
              <a:t>poduzeti</a:t>
            </a:r>
            <a:r>
              <a:rPr lang="en-US" dirty="0"/>
              <a:t> </a:t>
            </a:r>
            <a:r>
              <a:rPr lang="en-US" dirty="0" err="1"/>
              <a:t>odlučne</a:t>
            </a:r>
            <a:r>
              <a:rPr lang="en-US" dirty="0"/>
              <a:t> </a:t>
            </a:r>
            <a:r>
              <a:rPr lang="en-US" dirty="0" err="1"/>
              <a:t>korake</a:t>
            </a:r>
            <a:r>
              <a:rPr lang="en-US" dirty="0"/>
              <a:t> </a:t>
            </a:r>
            <a:r>
              <a:rPr lang="en-US" dirty="0" err="1"/>
              <a:t>kako</a:t>
            </a:r>
            <a:r>
              <a:rPr lang="en-US" dirty="0"/>
              <a:t> bi se </a:t>
            </a:r>
            <a:r>
              <a:rPr lang="en-US" dirty="0" err="1"/>
              <a:t>promicala</a:t>
            </a:r>
            <a:r>
              <a:rPr lang="en-US" dirty="0"/>
              <a:t> </a:t>
            </a:r>
            <a:r>
              <a:rPr lang="en-US" dirty="0" err="1"/>
              <a:t>i</a:t>
            </a:r>
            <a:r>
              <a:rPr lang="en-US" dirty="0"/>
              <a:t> </a:t>
            </a:r>
            <a:r>
              <a:rPr lang="en-US" dirty="0" err="1"/>
              <a:t>postigla</a:t>
            </a:r>
            <a:r>
              <a:rPr lang="en-US" dirty="0"/>
              <a:t> </a:t>
            </a:r>
            <a:r>
              <a:rPr lang="en-US" dirty="0" err="1"/>
              <a:t>rodna</a:t>
            </a:r>
            <a:r>
              <a:rPr lang="en-US" dirty="0"/>
              <a:t> </a:t>
            </a:r>
            <a:r>
              <a:rPr lang="en-US" dirty="0" err="1"/>
              <a:t>ravnopravnost</a:t>
            </a:r>
            <a:r>
              <a:rPr lang="en-US" dirty="0"/>
              <a:t>. </a:t>
            </a:r>
            <a:r>
              <a:rPr lang="en-US" dirty="0" err="1"/>
              <a:t>Istodobno</a:t>
            </a:r>
            <a:r>
              <a:rPr lang="en-US" dirty="0"/>
              <a:t>, </a:t>
            </a:r>
            <a:r>
              <a:rPr lang="en-US" dirty="0" err="1"/>
              <a:t>i</a:t>
            </a:r>
            <a:r>
              <a:rPr lang="en-US" dirty="0"/>
              <a:t> </a:t>
            </a:r>
            <a:r>
              <a:rPr lang="en-US" dirty="0" err="1"/>
              <a:t>dalje</a:t>
            </a:r>
            <a:r>
              <a:rPr lang="en-US" dirty="0"/>
              <a:t> </a:t>
            </a:r>
            <a:r>
              <a:rPr lang="en-US" dirty="0" err="1"/>
              <a:t>nedostaje</a:t>
            </a:r>
            <a:r>
              <a:rPr lang="en-US" dirty="0"/>
              <a:t> </a:t>
            </a:r>
            <a:r>
              <a:rPr lang="en-US" dirty="0" err="1"/>
              <a:t>suvremeni</a:t>
            </a:r>
            <a:r>
              <a:rPr lang="en-US" dirty="0"/>
              <a:t> </a:t>
            </a:r>
            <a:r>
              <a:rPr lang="en-US" dirty="0" err="1"/>
              <a:t>pristup</a:t>
            </a:r>
            <a:r>
              <a:rPr lang="en-US" dirty="0"/>
              <a:t> </a:t>
            </a:r>
            <a:r>
              <a:rPr lang="en-US" dirty="0" err="1"/>
              <a:t>rodu</a:t>
            </a:r>
            <a:r>
              <a:rPr lang="en-US" dirty="0"/>
              <a:t> koji </a:t>
            </a:r>
            <a:r>
              <a:rPr lang="en-US" dirty="0" err="1"/>
              <a:t>uključuje</a:t>
            </a:r>
            <a:r>
              <a:rPr lang="en-US" dirty="0"/>
              <a:t> </a:t>
            </a:r>
            <a:r>
              <a:rPr lang="en-US" dirty="0" err="1"/>
              <a:t>i</a:t>
            </a:r>
            <a:r>
              <a:rPr lang="en-US" dirty="0"/>
              <a:t> </a:t>
            </a:r>
            <a:r>
              <a:rPr lang="en-US" dirty="0" err="1"/>
              <a:t>rodne</a:t>
            </a:r>
            <a:r>
              <a:rPr lang="en-US" dirty="0"/>
              <a:t> </a:t>
            </a:r>
            <a:r>
              <a:rPr lang="en-US" dirty="0" err="1"/>
              <a:t>manjine</a:t>
            </a:r>
            <a:r>
              <a:rPr lang="en-US" dirty="0"/>
              <a:t>. </a:t>
            </a:r>
            <a:r>
              <a:rPr lang="en-US" dirty="0" err="1"/>
              <a:t>Upravo</a:t>
            </a:r>
            <a:r>
              <a:rPr lang="en-US" dirty="0"/>
              <a:t> je to </a:t>
            </a:r>
            <a:r>
              <a:rPr lang="en-US" dirty="0" err="1"/>
              <a:t>jedan</a:t>
            </a:r>
            <a:r>
              <a:rPr lang="en-US" dirty="0"/>
              <a:t> od </a:t>
            </a:r>
            <a:r>
              <a:rPr lang="en-US" dirty="0" err="1"/>
              <a:t>glavnih</a:t>
            </a:r>
            <a:r>
              <a:rPr lang="en-US" dirty="0"/>
              <a:t> </a:t>
            </a:r>
            <a:r>
              <a:rPr lang="en-US" dirty="0" err="1"/>
              <a:t>ciljeva</a:t>
            </a:r>
            <a:r>
              <a:rPr lang="en-US" dirty="0"/>
              <a:t> </a:t>
            </a:r>
            <a:r>
              <a:rPr lang="en-US" dirty="0" err="1"/>
              <a:t>ovoga</a:t>
            </a:r>
            <a:r>
              <a:rPr lang="en-US" dirty="0"/>
              <a:t> </a:t>
            </a:r>
            <a:r>
              <a:rPr lang="en-US" dirty="0" err="1"/>
              <a:t>projekta</a:t>
            </a:r>
            <a:r>
              <a:rPr lang="en-US" dirty="0"/>
              <a:t>.</a:t>
            </a:r>
          </a:p>
        </p:txBody>
      </p:sp>
      <p:sp>
        <p:nvSpPr>
          <p:cNvPr id="316" name="Google Shape;316;g349161778f7_0_15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49161778f7_0_1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349161778f7_0_16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hr" dirty="0"/>
              <a:t>Ovaj grafikon prikazuje zaposlenost u IKT-u po spolu u Europi</a:t>
            </a:r>
            <a:endParaRPr dirty="0"/>
          </a:p>
        </p:txBody>
      </p:sp>
      <p:sp>
        <p:nvSpPr>
          <p:cNvPr id="325" name="Google Shape;325;g349161778f7_0_16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349161778f7_0_1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hr" dirty="0"/>
              <a:t>Autentično učenje uključuje primjenu u stvarnom svijetu i rješavanje problema, što može pomoći u demonstraciji raznolike i utjecajne prirode informatike, izazivajući tradicionalne stereotipe koji ograničavaju sudjelovanje.</a:t>
            </a:r>
            <a:endParaRPr dirty="0"/>
          </a:p>
          <a:p>
            <a:pPr marL="0" lvl="0" indent="0" algn="l" rtl="0">
              <a:spcBef>
                <a:spcPts val="0"/>
              </a:spcBef>
              <a:spcAft>
                <a:spcPts val="0"/>
              </a:spcAft>
              <a:buNone/>
            </a:pPr>
            <a:r>
              <a:rPr lang="hr" dirty="0"/>
              <a:t>Prikazivanjem društvenog utjecaja i interdisciplinarne prirode računalne znanosti, autentično učenje može proširiti percepciju područja izvan stereotipnih slika.</a:t>
            </a:r>
            <a:endParaRPr dirty="0"/>
          </a:p>
        </p:txBody>
      </p:sp>
      <p:sp>
        <p:nvSpPr>
          <p:cNvPr id="331" name="Google Shape;331;g349161778f7_0_1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349161778f7_0_1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349161778f7_0_18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hr" dirty="0"/>
              <a:t>Autentično učenje naglašava zanimljive aktivnosti poput rasprava, promišljanja i programiranja, koje mogu potaknuti i održati interes za informatiku kod svih učenika.</a:t>
            </a:r>
            <a:endParaRPr dirty="0"/>
          </a:p>
          <a:p>
            <a:pPr marL="0" lvl="0" indent="0" algn="l" rtl="0">
              <a:spcBef>
                <a:spcPts val="0"/>
              </a:spcBef>
              <a:spcAft>
                <a:spcPts val="0"/>
              </a:spcAft>
              <a:buNone/>
            </a:pPr>
            <a:r>
              <a:rPr lang="hr" dirty="0"/>
              <a:t>To osigurava da učenici imaju kontinuiranu i smislenu interakciju s računalstvom.</a:t>
            </a:r>
            <a:endParaRPr dirty="0"/>
          </a:p>
        </p:txBody>
      </p:sp>
      <p:sp>
        <p:nvSpPr>
          <p:cNvPr id="340" name="Google Shape;340;g349161778f7_0_18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49161778f7_0_1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349161778f7_0_19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US" dirty="0" err="1"/>
              <a:t>Autentično</a:t>
            </a:r>
            <a:r>
              <a:rPr lang="en-US" dirty="0"/>
              <a:t> </a:t>
            </a:r>
            <a:r>
              <a:rPr lang="en-US" dirty="0" err="1"/>
              <a:t>učenje</a:t>
            </a:r>
            <a:r>
              <a:rPr lang="en-US" dirty="0"/>
              <a:t> </a:t>
            </a:r>
            <a:r>
              <a:rPr lang="en-US" dirty="0" err="1"/>
              <a:t>uključuje</a:t>
            </a:r>
            <a:r>
              <a:rPr lang="en-US" dirty="0"/>
              <a:t> </a:t>
            </a:r>
            <a:r>
              <a:rPr lang="en-US" dirty="0" err="1"/>
              <a:t>prilike</a:t>
            </a:r>
            <a:r>
              <a:rPr lang="en-US" dirty="0"/>
              <a:t> za </a:t>
            </a:r>
            <a:r>
              <a:rPr lang="en-US" dirty="0" err="1"/>
              <a:t>uspjeh</a:t>
            </a:r>
            <a:r>
              <a:rPr lang="en-US" dirty="0"/>
              <a:t> s </a:t>
            </a:r>
            <a:r>
              <a:rPr lang="en-US" dirty="0" err="1"/>
              <a:t>niskim</a:t>
            </a:r>
            <a:r>
              <a:rPr lang="en-US" dirty="0"/>
              <a:t> </a:t>
            </a:r>
            <a:r>
              <a:rPr lang="en-US" dirty="0" err="1"/>
              <a:t>rizikom</a:t>
            </a:r>
            <a:r>
              <a:rPr lang="en-US" dirty="0"/>
              <a:t>, </a:t>
            </a:r>
            <a:r>
              <a:rPr lang="en-US" dirty="0" err="1"/>
              <a:t>poticanje</a:t>
            </a:r>
            <a:r>
              <a:rPr lang="en-US" dirty="0"/>
              <a:t> </a:t>
            </a:r>
            <a:r>
              <a:rPr lang="en-US" dirty="0" err="1"/>
              <a:t>razvoja</a:t>
            </a:r>
            <a:r>
              <a:rPr lang="en-US" dirty="0"/>
              <a:t> </a:t>
            </a:r>
            <a:r>
              <a:rPr lang="en-US" dirty="0" err="1"/>
              <a:t>mentalnog</a:t>
            </a:r>
            <a:r>
              <a:rPr lang="en-US" dirty="0"/>
              <a:t> </a:t>
            </a:r>
            <a:r>
              <a:rPr lang="en-US" dirty="0" err="1"/>
              <a:t>sklopa</a:t>
            </a:r>
            <a:r>
              <a:rPr lang="en-US" dirty="0"/>
              <a:t> </a:t>
            </a:r>
            <a:r>
              <a:rPr lang="en-US" dirty="0" err="1"/>
              <a:t>usmjerenog</a:t>
            </a:r>
            <a:r>
              <a:rPr lang="en-US" dirty="0"/>
              <a:t> </a:t>
            </a:r>
            <a:r>
              <a:rPr lang="en-US" dirty="0" err="1"/>
              <a:t>na</a:t>
            </a:r>
            <a:r>
              <a:rPr lang="en-US" dirty="0"/>
              <a:t> </a:t>
            </a:r>
            <a:r>
              <a:rPr lang="en-US" dirty="0" err="1"/>
              <a:t>rast</a:t>
            </a:r>
            <a:r>
              <a:rPr lang="en-US" dirty="0"/>
              <a:t> </a:t>
            </a:r>
            <a:r>
              <a:rPr lang="en-US" dirty="0" err="1"/>
              <a:t>te</a:t>
            </a:r>
            <a:r>
              <a:rPr lang="en-US" dirty="0"/>
              <a:t> </a:t>
            </a:r>
            <a:r>
              <a:rPr lang="en-US" dirty="0" err="1"/>
              <a:t>samostalno</a:t>
            </a:r>
            <a:r>
              <a:rPr lang="en-US" dirty="0"/>
              <a:t> </a:t>
            </a:r>
            <a:r>
              <a:rPr lang="en-US" dirty="0" err="1"/>
              <a:t>vođene</a:t>
            </a:r>
            <a:r>
              <a:rPr lang="en-US" dirty="0"/>
              <a:t> </a:t>
            </a:r>
            <a:r>
              <a:rPr lang="en-US" dirty="0" err="1"/>
              <a:t>projekte</a:t>
            </a:r>
            <a:r>
              <a:rPr lang="en-US" dirty="0"/>
              <a:t>. Ovi </a:t>
            </a:r>
            <a:r>
              <a:rPr lang="en-US" dirty="0" err="1"/>
              <a:t>elementi</a:t>
            </a:r>
            <a:r>
              <a:rPr lang="en-US" dirty="0"/>
              <a:t> </a:t>
            </a:r>
            <a:r>
              <a:rPr lang="en-US" dirty="0" err="1"/>
              <a:t>pomažu</a:t>
            </a:r>
            <a:r>
              <a:rPr lang="en-US" dirty="0"/>
              <a:t> u </a:t>
            </a:r>
            <a:r>
              <a:rPr lang="en-US" dirty="0" err="1"/>
              <a:t>izgradnji</a:t>
            </a:r>
            <a:r>
              <a:rPr lang="en-US" dirty="0"/>
              <a:t> </a:t>
            </a:r>
            <a:r>
              <a:rPr lang="en-US" dirty="0" err="1"/>
              <a:t>samopouzdanja</a:t>
            </a:r>
            <a:r>
              <a:rPr lang="en-US" dirty="0"/>
              <a:t>, </a:t>
            </a:r>
            <a:r>
              <a:rPr lang="en-US" dirty="0" err="1"/>
              <a:t>što</a:t>
            </a:r>
            <a:r>
              <a:rPr lang="en-US" dirty="0"/>
              <a:t> je </a:t>
            </a:r>
            <a:r>
              <a:rPr lang="en-US" dirty="0" err="1"/>
              <a:t>ključno</a:t>
            </a:r>
            <a:r>
              <a:rPr lang="en-US" dirty="0"/>
              <a:t> za </a:t>
            </a:r>
            <a:r>
              <a:rPr lang="en-US" dirty="0" err="1"/>
              <a:t>prevladavanje</a:t>
            </a:r>
            <a:r>
              <a:rPr lang="en-US" dirty="0"/>
              <a:t> </a:t>
            </a:r>
            <a:r>
              <a:rPr lang="en-US" dirty="0" err="1"/>
              <a:t>osjećaja</a:t>
            </a:r>
            <a:r>
              <a:rPr lang="en-US" dirty="0"/>
              <a:t> </a:t>
            </a:r>
            <a:r>
              <a:rPr lang="en-US" dirty="0" err="1"/>
              <a:t>nesigurnosti</a:t>
            </a:r>
            <a:r>
              <a:rPr lang="en-US" dirty="0"/>
              <a:t> koji </a:t>
            </a:r>
            <a:r>
              <a:rPr lang="en-US" dirty="0" err="1"/>
              <a:t>nerazmjerno</a:t>
            </a:r>
            <a:r>
              <a:rPr lang="en-US" dirty="0"/>
              <a:t> </a:t>
            </a:r>
            <a:r>
              <a:rPr lang="en-US" dirty="0" err="1"/>
              <a:t>češće</a:t>
            </a:r>
            <a:r>
              <a:rPr lang="en-US" dirty="0"/>
              <a:t> </a:t>
            </a:r>
            <a:r>
              <a:rPr lang="en-US" dirty="0" err="1"/>
              <a:t>pogađaju</a:t>
            </a:r>
            <a:r>
              <a:rPr lang="en-US" dirty="0"/>
              <a:t> </a:t>
            </a:r>
            <a:r>
              <a:rPr lang="en-US" dirty="0" err="1"/>
              <a:t>djevojčice</a:t>
            </a:r>
            <a:r>
              <a:rPr lang="en-US" dirty="0"/>
              <a:t>.</a:t>
            </a:r>
          </a:p>
          <a:p>
            <a:r>
              <a:rPr lang="en-US" dirty="0" err="1"/>
              <a:t>Kroz</a:t>
            </a:r>
            <a:r>
              <a:rPr lang="en-US" dirty="0"/>
              <a:t> </a:t>
            </a:r>
            <a:r>
              <a:rPr lang="en-US" dirty="0" err="1"/>
              <a:t>sudjelovanje</a:t>
            </a:r>
            <a:r>
              <a:rPr lang="en-US" dirty="0"/>
              <a:t> u </a:t>
            </a:r>
            <a:r>
              <a:rPr lang="en-US" dirty="0" err="1"/>
              <a:t>projektima</a:t>
            </a:r>
            <a:r>
              <a:rPr lang="en-US" dirty="0"/>
              <a:t> </a:t>
            </a:r>
            <a:r>
              <a:rPr lang="en-US" dirty="0" err="1"/>
              <a:t>temeljenima</a:t>
            </a:r>
            <a:r>
              <a:rPr lang="en-US" dirty="0"/>
              <a:t> </a:t>
            </a:r>
            <a:r>
              <a:rPr lang="en-US" dirty="0" err="1"/>
              <a:t>na</a:t>
            </a:r>
            <a:r>
              <a:rPr lang="en-US" dirty="0"/>
              <a:t> </a:t>
            </a:r>
            <a:r>
              <a:rPr lang="en-US" dirty="0" err="1"/>
              <a:t>stvarnom</a:t>
            </a:r>
            <a:r>
              <a:rPr lang="en-US" dirty="0"/>
              <a:t> </a:t>
            </a:r>
            <a:r>
              <a:rPr lang="en-US" dirty="0" err="1"/>
              <a:t>svijetu</a:t>
            </a:r>
            <a:r>
              <a:rPr lang="en-US" dirty="0"/>
              <a:t> </a:t>
            </a:r>
            <a:r>
              <a:rPr lang="en-US" dirty="0" err="1"/>
              <a:t>i</a:t>
            </a:r>
            <a:r>
              <a:rPr lang="en-US" dirty="0"/>
              <a:t> </a:t>
            </a:r>
            <a:r>
              <a:rPr lang="en-US" dirty="0" err="1"/>
              <a:t>promatranje</a:t>
            </a:r>
            <a:r>
              <a:rPr lang="en-US" dirty="0"/>
              <a:t> </a:t>
            </a:r>
            <a:r>
              <a:rPr lang="en-US" dirty="0" err="1"/>
              <a:t>konkretnih</a:t>
            </a:r>
            <a:r>
              <a:rPr lang="en-US" dirty="0"/>
              <a:t> </a:t>
            </a:r>
            <a:r>
              <a:rPr lang="en-US" dirty="0" err="1"/>
              <a:t>rezultata</a:t>
            </a:r>
            <a:r>
              <a:rPr lang="en-US" dirty="0"/>
              <a:t> </a:t>
            </a:r>
            <a:r>
              <a:rPr lang="en-US" dirty="0" err="1"/>
              <a:t>svoga</a:t>
            </a:r>
            <a:r>
              <a:rPr lang="en-US" dirty="0"/>
              <a:t> rada, </a:t>
            </a:r>
            <a:r>
              <a:rPr lang="en-US" dirty="0" err="1"/>
              <a:t>učenici</a:t>
            </a:r>
            <a:r>
              <a:rPr lang="en-US" dirty="0"/>
              <a:t> </a:t>
            </a:r>
            <a:r>
              <a:rPr lang="en-US" dirty="0" err="1"/>
              <a:t>jačaju</a:t>
            </a:r>
            <a:r>
              <a:rPr lang="en-US" dirty="0"/>
              <a:t> </a:t>
            </a:r>
            <a:r>
              <a:rPr lang="en-US" dirty="0" err="1"/>
              <a:t>vjeru</a:t>
            </a:r>
            <a:r>
              <a:rPr lang="en-US" dirty="0"/>
              <a:t> u </a:t>
            </a:r>
            <a:r>
              <a:rPr lang="en-US" dirty="0" err="1"/>
              <a:t>vlastite</a:t>
            </a:r>
            <a:r>
              <a:rPr lang="en-US" dirty="0"/>
              <a:t> </a:t>
            </a:r>
            <a:r>
              <a:rPr lang="en-US" dirty="0" err="1"/>
              <a:t>sposobnosti</a:t>
            </a:r>
            <a:r>
              <a:rPr lang="en-US" dirty="0"/>
              <a:t>.</a:t>
            </a:r>
          </a:p>
          <a:p>
            <a:r>
              <a:rPr lang="en-US" dirty="0"/>
              <a:t>U </a:t>
            </a:r>
            <a:r>
              <a:rPr lang="en-US" dirty="0" err="1"/>
              <a:t>suštini</a:t>
            </a:r>
            <a:r>
              <a:rPr lang="en-US" dirty="0"/>
              <a:t>, </a:t>
            </a:r>
            <a:r>
              <a:rPr lang="en-US" dirty="0" err="1"/>
              <a:t>autentično</a:t>
            </a:r>
            <a:r>
              <a:rPr lang="en-US" dirty="0"/>
              <a:t> </a:t>
            </a:r>
            <a:r>
              <a:rPr lang="en-US" dirty="0" err="1"/>
              <a:t>učenje</a:t>
            </a:r>
            <a:r>
              <a:rPr lang="en-US" dirty="0"/>
              <a:t> </a:t>
            </a:r>
            <a:r>
              <a:rPr lang="en-US" dirty="0" err="1"/>
              <a:t>stvara</a:t>
            </a:r>
            <a:r>
              <a:rPr lang="en-US" dirty="0"/>
              <a:t> </a:t>
            </a:r>
            <a:r>
              <a:rPr lang="en-US" dirty="0" err="1"/>
              <a:t>uključivije</a:t>
            </a:r>
            <a:r>
              <a:rPr lang="en-US" dirty="0"/>
              <a:t> </a:t>
            </a:r>
            <a:r>
              <a:rPr lang="en-US" dirty="0" err="1"/>
              <a:t>i</a:t>
            </a:r>
            <a:r>
              <a:rPr lang="en-US" dirty="0"/>
              <a:t> </a:t>
            </a:r>
            <a:r>
              <a:rPr lang="en-US" dirty="0" err="1"/>
              <a:t>poticajnije</a:t>
            </a:r>
            <a:r>
              <a:rPr lang="en-US" dirty="0"/>
              <a:t> </a:t>
            </a:r>
            <a:r>
              <a:rPr lang="en-US" dirty="0" err="1"/>
              <a:t>obrazovno</a:t>
            </a:r>
            <a:r>
              <a:rPr lang="en-US" dirty="0"/>
              <a:t> </a:t>
            </a:r>
            <a:r>
              <a:rPr lang="en-US" dirty="0" err="1"/>
              <a:t>okruženje</a:t>
            </a:r>
            <a:r>
              <a:rPr lang="en-US" dirty="0"/>
              <a:t> </a:t>
            </a:r>
            <a:r>
              <a:rPr lang="en-US" dirty="0" err="1"/>
              <a:t>povezivanjem</a:t>
            </a:r>
            <a:r>
              <a:rPr lang="en-US" dirty="0"/>
              <a:t> </a:t>
            </a:r>
            <a:r>
              <a:rPr lang="en-US" dirty="0" err="1"/>
              <a:t>informatičkih</a:t>
            </a:r>
            <a:r>
              <a:rPr lang="en-US" dirty="0"/>
              <a:t> </a:t>
            </a:r>
            <a:r>
              <a:rPr lang="en-US" dirty="0" err="1"/>
              <a:t>koncepata</a:t>
            </a:r>
            <a:r>
              <a:rPr lang="en-US" dirty="0"/>
              <a:t> s </a:t>
            </a:r>
            <a:r>
              <a:rPr lang="en-US" dirty="0" err="1"/>
              <a:t>praktičnom</a:t>
            </a:r>
            <a:r>
              <a:rPr lang="en-US" dirty="0"/>
              <a:t> </a:t>
            </a:r>
            <a:r>
              <a:rPr lang="en-US" dirty="0" err="1"/>
              <a:t>primjenom</a:t>
            </a:r>
            <a:r>
              <a:rPr lang="en-US" dirty="0"/>
              <a:t>, </a:t>
            </a:r>
            <a:r>
              <a:rPr lang="en-US" dirty="0" err="1"/>
              <a:t>poticanjem</a:t>
            </a:r>
            <a:r>
              <a:rPr lang="en-US" dirty="0"/>
              <a:t> </a:t>
            </a:r>
            <a:r>
              <a:rPr lang="en-US" dirty="0" err="1"/>
              <a:t>osjećaja</a:t>
            </a:r>
            <a:r>
              <a:rPr lang="en-US" dirty="0"/>
              <a:t> </a:t>
            </a:r>
            <a:r>
              <a:rPr lang="en-US" dirty="0" err="1"/>
              <a:t>pripadnosti</a:t>
            </a:r>
            <a:r>
              <a:rPr lang="en-US" dirty="0"/>
              <a:t> </a:t>
            </a:r>
            <a:r>
              <a:rPr lang="en-US" dirty="0" err="1"/>
              <a:t>te</a:t>
            </a:r>
            <a:r>
              <a:rPr lang="en-US" dirty="0"/>
              <a:t> </a:t>
            </a:r>
            <a:r>
              <a:rPr lang="en-US" dirty="0" err="1"/>
              <a:t>osnaživanjem</a:t>
            </a:r>
            <a:r>
              <a:rPr lang="en-US" dirty="0"/>
              <a:t> </a:t>
            </a:r>
            <a:r>
              <a:rPr lang="en-US" dirty="0" err="1"/>
              <a:t>svih</a:t>
            </a:r>
            <a:r>
              <a:rPr lang="en-US" dirty="0"/>
              <a:t> </a:t>
            </a:r>
            <a:r>
              <a:rPr lang="en-US" dirty="0" err="1"/>
              <a:t>učenika</a:t>
            </a:r>
            <a:r>
              <a:rPr lang="hr-HR" dirty="0"/>
              <a:t> </a:t>
            </a:r>
            <a:r>
              <a:rPr lang="en-US" dirty="0"/>
              <a:t>da se </a:t>
            </a:r>
            <a:r>
              <a:rPr lang="en-US" dirty="0" err="1"/>
              <a:t>dožive</a:t>
            </a:r>
            <a:r>
              <a:rPr lang="en-US" dirty="0"/>
              <a:t> </a:t>
            </a:r>
            <a:r>
              <a:rPr lang="en-US" dirty="0" err="1"/>
              <a:t>kao</a:t>
            </a:r>
            <a:r>
              <a:rPr lang="en-US" dirty="0"/>
              <a:t> </a:t>
            </a:r>
            <a:r>
              <a:rPr lang="en-US" dirty="0" err="1"/>
              <a:t>sposobni</a:t>
            </a:r>
            <a:r>
              <a:rPr lang="en-US" dirty="0"/>
              <a:t> </a:t>
            </a:r>
            <a:r>
              <a:rPr lang="en-US" dirty="0" err="1"/>
              <a:t>znanstvenici</a:t>
            </a:r>
            <a:r>
              <a:rPr lang="en-US" dirty="0"/>
              <a:t>.</a:t>
            </a:r>
          </a:p>
          <a:p>
            <a:pPr marL="0" lvl="0" indent="0" algn="l" rtl="0">
              <a:spcBef>
                <a:spcPts val="0"/>
              </a:spcBef>
              <a:spcAft>
                <a:spcPts val="0"/>
              </a:spcAft>
              <a:buNone/>
            </a:pPr>
            <a:endParaRPr dirty="0"/>
          </a:p>
        </p:txBody>
      </p:sp>
      <p:sp>
        <p:nvSpPr>
          <p:cNvPr id="358" name="Google Shape;358;g349161778f7_0_19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494feb71ba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g3494feb71b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hr" dirty="0">
                <a:solidFill>
                  <a:srgbClr val="2B454E"/>
                </a:solidFill>
              </a:rPr>
              <a:t>Sudionici bi trebali podijeliti svoja iskustva u odgovarajućim grupama u koje su bili dodijeljeni u prethodnoj aktivnosti. Na temelju njihovih rasprava, zamolite ih da na Padletu ili bilo kojem drugom alatu za suradnju (npr. dijeljenom online dokumentu Microsoft Worda) napišu neke ključne riječi o svojim autentičnim strategijama učenja.</a:t>
            </a:r>
            <a:endParaRPr dirty="0">
              <a:solidFill>
                <a:srgbClr val="2B454E"/>
              </a:solidFill>
            </a:endParaRPr>
          </a:p>
        </p:txBody>
      </p:sp>
      <p:sp>
        <p:nvSpPr>
          <p:cNvPr id="367" name="Google Shape;367;g3494feb71ba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494feb71ba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g3494feb71ba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hr" dirty="0">
                <a:solidFill>
                  <a:srgbClr val="2B454E"/>
                </a:solidFill>
              </a:rPr>
              <a:t>Sudionici promišljaju o tome kako su njihove nastavne prakse usklađene s autentičnim i rodno uključivim praksama.</a:t>
            </a:r>
            <a:endParaRPr dirty="0">
              <a:solidFill>
                <a:srgbClr val="2B454E"/>
              </a:solidFill>
            </a:endParaRPr>
          </a:p>
          <a:p>
            <a:pPr marL="0" lvl="0" indent="0" algn="l" rtl="0">
              <a:lnSpc>
                <a:spcPct val="90000"/>
              </a:lnSpc>
              <a:spcBef>
                <a:spcPts val="1000"/>
              </a:spcBef>
              <a:spcAft>
                <a:spcPts val="0"/>
              </a:spcAft>
              <a:buSzPts val="1400"/>
              <a:buNone/>
            </a:pPr>
            <a:r>
              <a:rPr lang="hr" dirty="0">
                <a:solidFill>
                  <a:srgbClr val="2B454E"/>
                </a:solidFill>
              </a:rPr>
              <a:t>Sudionici također raspravljaju o sljedećem:</a:t>
            </a:r>
            <a:endParaRPr dirty="0">
              <a:solidFill>
                <a:srgbClr val="2B454E"/>
              </a:solidFill>
            </a:endParaRPr>
          </a:p>
          <a:p>
            <a:pPr marL="0" lvl="0" indent="0" algn="l" rtl="0">
              <a:lnSpc>
                <a:spcPct val="90000"/>
              </a:lnSpc>
              <a:spcBef>
                <a:spcPts val="1000"/>
              </a:spcBef>
              <a:spcAft>
                <a:spcPts val="0"/>
              </a:spcAft>
              <a:buSzPts val="1400"/>
              <a:buNone/>
            </a:pPr>
            <a:r>
              <a:rPr lang="hr" dirty="0">
                <a:solidFill>
                  <a:srgbClr val="2B454E"/>
                </a:solidFill>
              </a:rPr>
              <a:t>Koji su aspekti lekcije bili najzanimljiviji?</a:t>
            </a:r>
            <a:endParaRPr dirty="0">
              <a:solidFill>
                <a:srgbClr val="2B454E"/>
              </a:solidFill>
            </a:endParaRPr>
          </a:p>
          <a:p>
            <a:pPr marL="0" lvl="0" indent="0" algn="l" rtl="0">
              <a:lnSpc>
                <a:spcPct val="90000"/>
              </a:lnSpc>
              <a:spcBef>
                <a:spcPts val="1000"/>
              </a:spcBef>
              <a:spcAft>
                <a:spcPts val="0"/>
              </a:spcAft>
              <a:buSzPts val="1400"/>
              <a:buNone/>
            </a:pPr>
            <a:r>
              <a:rPr lang="hr" dirty="0">
                <a:solidFill>
                  <a:srgbClr val="2B454E"/>
                </a:solidFill>
              </a:rPr>
              <a:t>Trener sažima ključne zaključke i potiče učitelje da te promišljanja integriraju u svoju nastavnu praksu.</a:t>
            </a:r>
            <a:endParaRPr dirty="0">
              <a:solidFill>
                <a:srgbClr val="2B454E"/>
              </a:solidFill>
            </a:endParaRPr>
          </a:p>
          <a:p>
            <a:pPr marL="0" lvl="0" indent="0" algn="l" rtl="0">
              <a:lnSpc>
                <a:spcPct val="90000"/>
              </a:lnSpc>
              <a:spcBef>
                <a:spcPts val="1000"/>
              </a:spcBef>
              <a:spcAft>
                <a:spcPts val="0"/>
              </a:spcAft>
              <a:buSzPts val="1400"/>
              <a:buNone/>
            </a:pPr>
            <a:endParaRPr dirty="0">
              <a:solidFill>
                <a:srgbClr val="2B454E"/>
              </a:solidFill>
            </a:endParaRPr>
          </a:p>
        </p:txBody>
      </p:sp>
      <p:sp>
        <p:nvSpPr>
          <p:cNvPr id="379" name="Google Shape;379;g3494feb71ba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8" name="Google Shape;38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397" name="Google Shape;397;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3577421c70c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3" name="Google Shape;403;g3577421c70c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3" name="Google Shape;10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49161778f7_0_1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g349161778f7_0_1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2" name="Google Shape;112;g349161778f7_0_1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21" name="Google Shape;12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hr" dirty="0">
                <a:solidFill>
                  <a:srgbClr val="2B454E"/>
                </a:solidFill>
              </a:rPr>
              <a:t>Učiteljima se također savjetuje da podijele svoja razmišljanja o alatu za suradnju, kao što je Padlet. Zatim trener objašnjava glavnu temu ove jedinice i njezine očekivane rezultate.</a:t>
            </a:r>
            <a:endParaRPr dirty="0">
              <a:solidFill>
                <a:srgbClr val="2B454E"/>
              </a:solidFill>
            </a:endParaRPr>
          </a:p>
        </p:txBody>
      </p:sp>
      <p:sp>
        <p:nvSpPr>
          <p:cNvPr id="130" name="Google Shape;13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482da58d6e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482da58d6e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hr" dirty="0"/>
              <a:t>Projekt TINKER (okvir za autentično učenje i rodnu uključivost za poučavanje informatike u školama diljem Europe) ima za cilj unaprijediti informatičko obrazovanje u višim razredima osnovnih i nižih srednjih škola kroz sveobuhvatan pedagoški okvir. Ukorijenjen u načelima autentičnog učenja, projekt potiče učenike da se uključe u stvarne životne zadatke, potičući istraživanje i namjerne veze između teorijskog znanja i praktičnih iskustava.</a:t>
            </a:r>
            <a:endParaRPr dirty="0"/>
          </a:p>
          <a:p>
            <a:pPr marL="457200" marR="0" lvl="0" indent="-228600" algn="l" rtl="0">
              <a:lnSpc>
                <a:spcPct val="100000"/>
              </a:lnSpc>
              <a:spcBef>
                <a:spcPts val="0"/>
              </a:spcBef>
              <a:spcAft>
                <a:spcPts val="0"/>
              </a:spcAft>
              <a:buClr>
                <a:srgbClr val="000000"/>
              </a:buClr>
              <a:buSzPts val="1400"/>
              <a:buFont typeface="Arial"/>
              <a:buNone/>
            </a:pPr>
            <a:r>
              <a:rPr lang="hr" dirty="0"/>
              <a:t>TINKER-ov sveobuhvatni cilj je razviti i implementirati autentičan pedagoški okvir učenja utemeljen na dokazima u nastavi informatike u višem i nižem osnovnoškolskom obrazovanju (učenici starosti 10 do 14 godina) putem suvremenog pristupa koji uključuje rodnu ravnopravnost.</a:t>
            </a:r>
            <a:endParaRPr dirty="0"/>
          </a:p>
        </p:txBody>
      </p:sp>
      <p:sp>
        <p:nvSpPr>
          <p:cNvPr id="142" name="Google Shape;142;g3482da58d6e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482da58d6e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3482da58d6e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hr" dirty="0"/>
              <a:t>Projekt TINKER teži postizanju sljedećih ciljeva:</a:t>
            </a:r>
            <a:endParaRPr dirty="0"/>
          </a:p>
          <a:p>
            <a:pPr marL="457200" marR="0" lvl="0" indent="-304800" algn="l" rtl="0">
              <a:lnSpc>
                <a:spcPct val="100000"/>
              </a:lnSpc>
              <a:spcBef>
                <a:spcPts val="0"/>
              </a:spcBef>
              <a:spcAft>
                <a:spcPts val="0"/>
              </a:spcAft>
              <a:buSzPts val="1200"/>
              <a:buFont typeface="Calibri"/>
              <a:buAutoNum type="arabicPeriod"/>
            </a:pPr>
            <a:r>
              <a:rPr lang="hr" dirty="0"/>
              <a:t>Promicati korištenje pedagoškog okvira za poučavanje i ocjenjivanje informatike na temelju autentičnog učenja i rodno uključivih praksi za učenike starosti 10 do 14 godina.</a:t>
            </a:r>
            <a:endParaRPr dirty="0"/>
          </a:p>
          <a:p>
            <a:pPr marL="457200" marR="0" lvl="0" indent="-304800" algn="l" rtl="0">
              <a:lnSpc>
                <a:spcPct val="100000"/>
              </a:lnSpc>
              <a:spcBef>
                <a:spcPts val="0"/>
              </a:spcBef>
              <a:spcAft>
                <a:spcPts val="0"/>
              </a:spcAft>
              <a:buSzPts val="1200"/>
              <a:buFont typeface="Calibri"/>
              <a:buAutoNum type="arabicPeriod"/>
            </a:pPr>
            <a:r>
              <a:rPr lang="hr" dirty="0"/>
              <a:t>Izgraditi kapacitete učitelja za stvaranje autentičnih okruženja za učenje, slijedeći rodno uključive prakse prilikom poučavanja informatike.</a:t>
            </a:r>
            <a:endParaRPr dirty="0"/>
          </a:p>
          <a:p>
            <a:pPr marL="457200" marR="0" lvl="0" indent="-304800" algn="l" rtl="0">
              <a:lnSpc>
                <a:spcPct val="100000"/>
              </a:lnSpc>
              <a:spcBef>
                <a:spcPts val="0"/>
              </a:spcBef>
              <a:spcAft>
                <a:spcPts val="0"/>
              </a:spcAft>
              <a:buSzPts val="1200"/>
              <a:buFont typeface="Calibri"/>
              <a:buAutoNum type="arabicPeriod"/>
            </a:pPr>
            <a:r>
              <a:rPr lang="hr" dirty="0"/>
              <a:t>Podržati međusobno učenje diljem Europe i olakšati usvajanje pedagoških metoda utemeljenih na dokazima u poučavanju i vrednovanju informatike.</a:t>
            </a:r>
            <a:endParaRPr dirty="0"/>
          </a:p>
          <a:p>
            <a:pPr marL="457200" marR="0" lvl="0" indent="-304800" algn="l" rtl="0">
              <a:lnSpc>
                <a:spcPct val="100000"/>
              </a:lnSpc>
              <a:spcBef>
                <a:spcPts val="0"/>
              </a:spcBef>
              <a:spcAft>
                <a:spcPts val="0"/>
              </a:spcAft>
              <a:buSzPts val="1200"/>
              <a:buFont typeface="Calibri"/>
              <a:buAutoNum type="arabicPeriod"/>
            </a:pPr>
            <a:r>
              <a:rPr lang="hr" dirty="0"/>
              <a:t>Uključiti kreatore politika diljem EU u rasprave o poučavanju i vrednovaju informatike kako bi se poboljšale nastavničke prakse i digitalne vještine u Europi.</a:t>
            </a:r>
            <a:endParaRPr dirty="0"/>
          </a:p>
          <a:p>
            <a:pPr marL="228600" marR="0" lvl="0" indent="0" algn="l" rtl="0">
              <a:lnSpc>
                <a:spcPct val="100000"/>
              </a:lnSpc>
              <a:spcBef>
                <a:spcPts val="0"/>
              </a:spcBef>
              <a:spcAft>
                <a:spcPts val="0"/>
              </a:spcAft>
              <a:buClr>
                <a:srgbClr val="000000"/>
              </a:buClr>
              <a:buSzPts val="1400"/>
              <a:buFont typeface="Arial"/>
              <a:buNone/>
            </a:pPr>
            <a:endParaRPr dirty="0"/>
          </a:p>
        </p:txBody>
      </p:sp>
      <p:sp>
        <p:nvSpPr>
          <p:cNvPr id="151" name="Google Shape;151;g3482da58d6e_0_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srcRect/>
          <a:stretch/>
        </p:blipFill>
        <p:spPr>
          <a:xfrm>
            <a:off x="759995" y="6162238"/>
            <a:ext cx="1954590" cy="503682"/>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dirty="0" err="1">
                <a:solidFill>
                  <a:schemeClr val="dk1"/>
                </a:solidFill>
                <a:latin typeface="Calibri"/>
                <a:ea typeface="Calibri"/>
                <a:cs typeface="Calibri"/>
                <a:sym typeface="Calibri"/>
              </a:rPr>
              <a:t>Financirano</a:t>
            </a:r>
            <a:r>
              <a:rPr lang="en-US" sz="1050" b="0" i="0" u="none" strike="noStrike" cap="none" dirty="0">
                <a:solidFill>
                  <a:schemeClr val="dk1"/>
                </a:solidFill>
                <a:latin typeface="Calibri"/>
                <a:ea typeface="Calibri"/>
                <a:cs typeface="Calibri"/>
                <a:sym typeface="Calibri"/>
              </a:rPr>
              <a:t> od </a:t>
            </a:r>
            <a:r>
              <a:rPr lang="en-US" sz="1050" b="0" i="0" u="none" strike="noStrike" cap="none" dirty="0" err="1">
                <a:solidFill>
                  <a:schemeClr val="dk1"/>
                </a:solidFill>
                <a:latin typeface="Calibri"/>
                <a:ea typeface="Calibri"/>
                <a:cs typeface="Calibri"/>
                <a:sym typeface="Calibri"/>
              </a:rPr>
              <a:t>strane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Izneseni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mišljenja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međutim</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isključivo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autora</a:t>
            </a:r>
            <a:r>
              <a:rPr lang="en-US" sz="1050" b="0" i="0" u="none" strike="noStrike" cap="none" dirty="0">
                <a:solidFill>
                  <a:schemeClr val="dk1"/>
                </a:solidFill>
                <a:latin typeface="Calibri"/>
                <a:ea typeface="Calibri"/>
                <a:cs typeface="Calibri"/>
                <a:sym typeface="Calibri"/>
              </a:rPr>
              <a:t>/</a:t>
            </a:r>
            <a:r>
              <a:rPr lang="en-US" sz="1050" b="0" i="0" u="none" strike="noStrike" cap="none" dirty="0" err="1">
                <a:solidFill>
                  <a:schemeClr val="dk1"/>
                </a:solidFill>
                <a:latin typeface="Calibri"/>
                <a:ea typeface="Calibri"/>
                <a:cs typeface="Calibri"/>
                <a:sym typeface="Calibri"/>
              </a:rPr>
              <a:t>autorica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odražavaju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nužno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ili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Izvršne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agencije</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obrazovanje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kulturu</a:t>
            </a:r>
            <a:r>
              <a:rPr lang="en-US" sz="1050" b="0" i="0" u="none" strike="noStrike" cap="none" dirty="0">
                <a:solidFill>
                  <a:schemeClr val="dk1"/>
                </a:solidFill>
                <a:latin typeface="Calibri"/>
                <a:ea typeface="Calibri"/>
                <a:cs typeface="Calibri"/>
                <a:sym typeface="Calibri"/>
              </a:rPr>
              <a:t> (EACEA). Ni </a:t>
            </a:r>
            <a:r>
              <a:rPr lang="en-US" sz="1050" b="0" i="0" u="none" strike="noStrike" cap="none" dirty="0" err="1">
                <a:solidFill>
                  <a:schemeClr val="dk1"/>
                </a:solidFill>
                <a:latin typeface="Calibri"/>
                <a:ea typeface="Calibri"/>
                <a:cs typeface="Calibri"/>
                <a:sym typeface="Calibri"/>
              </a:rPr>
              <a:t>Europska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tijelo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koje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dodjeljuje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sredstva</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mogu</a:t>
            </a:r>
            <a:r>
              <a:rPr lang="en-US" sz="1050" b="0" i="0" u="none" strike="noStrike" cap="none" dirty="0">
                <a:solidFill>
                  <a:schemeClr val="dk1"/>
                </a:solidFill>
                <a:latin typeface="Calibri"/>
                <a:ea typeface="Calibri"/>
                <a:cs typeface="Calibri"/>
                <a:sym typeface="Calibri"/>
              </a:rPr>
              <a:t> se </a:t>
            </a:r>
            <a:r>
              <a:rPr lang="en-US" sz="1050" b="0" i="0" u="none" strike="noStrike" cap="none" dirty="0" err="1">
                <a:solidFill>
                  <a:schemeClr val="dk1"/>
                </a:solidFill>
                <a:latin typeface="Calibri"/>
                <a:ea typeface="Calibri"/>
                <a:cs typeface="Calibri"/>
                <a:sym typeface="Calibri"/>
              </a:rPr>
              <a:t>smatrati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odgovornima</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njih</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Broj</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projekta</a:t>
            </a:r>
            <a:r>
              <a:rPr lang="en-US" sz="105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srcRect/>
          <a:stretch/>
        </p:blipFill>
        <p:spPr>
          <a:xfrm>
            <a:off x="759995" y="6162238"/>
            <a:ext cx="1954590" cy="503682"/>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g35298998c20_1_60"/>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g35298998c20_1_60"/>
          <p:cNvPicPr preferRelativeResize="0"/>
          <p:nvPr/>
        </p:nvPicPr>
        <p:blipFill rotWithShape="1">
          <a:blip r:embed="rId2"/>
          <a:srcRect/>
          <a:stretch/>
        </p:blipFill>
        <p:spPr>
          <a:xfrm>
            <a:off x="1025498" y="6150701"/>
            <a:ext cx="1830180" cy="471623"/>
          </a:xfrm>
          <a:prstGeom prst="rect">
            <a:avLst/>
          </a:prstGeom>
          <a:noFill/>
          <a:ln>
            <a:noFill/>
          </a:ln>
        </p:spPr>
      </p:pic>
      <p:sp>
        <p:nvSpPr>
          <p:cNvPr id="43" name="Google Shape;43;g35298998c20_1_60"/>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44" name="Google Shape;44;g35298998c20_1_60"/>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5" name="Google Shape;45;g35298998c20_1_60"/>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46" name="Google Shape;46;g35298998c20_1_60"/>
          <p:cNvGrpSpPr/>
          <p:nvPr/>
        </p:nvGrpSpPr>
        <p:grpSpPr>
          <a:xfrm>
            <a:off x="2179811" y="4729766"/>
            <a:ext cx="7832078" cy="1110328"/>
            <a:chOff x="2179603" y="4888792"/>
            <a:chExt cx="7798544" cy="1110328"/>
          </a:xfrm>
        </p:grpSpPr>
        <p:pic>
          <p:nvPicPr>
            <p:cNvPr id="47" name="Google Shape;47;g35298998c20_1_60"/>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48" name="Google Shape;48;g35298998c20_1_60"/>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49" name="Google Shape;49;g35298998c20_1_60"/>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50" name="Google Shape;50;g35298998c20_1_60"/>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51" name="Google Shape;51;g35298998c20_1_60"/>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52" name="Google Shape;52;g35298998c20_1_60"/>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53" name="Google Shape;53;g35298998c20_1_60"/>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54" name="Google Shape;54;g35298998c20_1_60"/>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55" name="Google Shape;55;g35298998c20_1_60"/>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56" name="Google Shape;56;g35298998c20_1_60"/>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60"/>
        <p:cNvGrpSpPr/>
        <p:nvPr/>
      </p:nvGrpSpPr>
      <p:grpSpPr>
        <a:xfrm>
          <a:off x="0" y="0"/>
          <a:ext cx="0" cy="0"/>
          <a:chOff x="0" y="0"/>
          <a:chExt cx="0" cy="0"/>
        </a:xfrm>
      </p:grpSpPr>
      <p:sp>
        <p:nvSpPr>
          <p:cNvPr id="61" name="Google Shape;61;g3577421c70c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g3577421c70c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3"/>
        <p:cNvGrpSpPr/>
        <p:nvPr/>
      </p:nvGrpSpPr>
      <p:grpSpPr>
        <a:xfrm>
          <a:off x="0" y="0"/>
          <a:ext cx="0" cy="0"/>
          <a:chOff x="0" y="0"/>
          <a:chExt cx="0" cy="0"/>
        </a:xfrm>
      </p:grpSpPr>
      <p:sp>
        <p:nvSpPr>
          <p:cNvPr id="64" name="Google Shape;64;g3577421c70c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5" name="Google Shape;65;g3577421c70c_0_63"/>
          <p:cNvPicPr preferRelativeResize="0"/>
          <p:nvPr/>
        </p:nvPicPr>
        <p:blipFill rotWithShape="1">
          <a:blip r:embed="rId2"/>
          <a:srcRect/>
          <a:stretch/>
        </p:blipFill>
        <p:spPr>
          <a:xfrm>
            <a:off x="1025498" y="6150701"/>
            <a:ext cx="1830180" cy="471623"/>
          </a:xfrm>
          <a:prstGeom prst="rect">
            <a:avLst/>
          </a:prstGeom>
          <a:noFill/>
          <a:ln>
            <a:noFill/>
          </a:ln>
        </p:spPr>
      </p:pic>
      <p:sp>
        <p:nvSpPr>
          <p:cNvPr id="66" name="Google Shape;66;g3577421c70c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67" name="Google Shape;67;g3577421c70c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8" name="Google Shape;68;g3577421c70c_0_6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69" name="Google Shape;69;g3577421c70c_0_63"/>
          <p:cNvGrpSpPr/>
          <p:nvPr/>
        </p:nvGrpSpPr>
        <p:grpSpPr>
          <a:xfrm>
            <a:off x="2179811" y="4729766"/>
            <a:ext cx="7832078" cy="1110328"/>
            <a:chOff x="2179603" y="4888792"/>
            <a:chExt cx="7798544" cy="1110328"/>
          </a:xfrm>
        </p:grpSpPr>
        <p:pic>
          <p:nvPicPr>
            <p:cNvPr id="70" name="Google Shape;70;g3577421c70c_0_6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71" name="Google Shape;71;g3577421c70c_0_6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72" name="Google Shape;72;g3577421c70c_0_6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73" name="Google Shape;73;g3577421c70c_0_6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74" name="Google Shape;74;g3577421c70c_0_6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75" name="Google Shape;75;g3577421c70c_0_6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76" name="Google Shape;76;g3577421c70c_0_6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77" name="Google Shape;77;g3577421c70c_0_6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78" name="Google Shape;78;g3577421c70c_0_6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79" name="Google Shape;79;g3577421c70c_0_6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627"/>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77421c70c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77421c70c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dl.acm.org/doi/book/10.1145/3106077" TargetMode="External"/><Relationship Id="rId7" Type="http://schemas.openxmlformats.org/officeDocument/2006/relationships/hyperlink" Target="https://publications.jrc.ec.europa.eu/repository/handle/JRC128347"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hyperlink" Target="https://www.consilium.europa.eu/en/infographics/digital-decade/#:~:text=The%20EU's%20targets%20for%20a,infrastructures%2C%20businesses%20and%20public%20services." TargetMode="External"/><Relationship Id="rId5" Type="http://schemas.openxmlformats.org/officeDocument/2006/relationships/hyperlink" Target="https://ec.europa.eu/eurostat/statistics-explained/index.php?title=ICT_specialists_in_employment" TargetMode="External"/><Relationship Id="rId4" Type="http://schemas.openxmlformats.org/officeDocument/2006/relationships/hyperlink" Target="https://data.europa.eu/doi/10.2759/23401"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tinker-project.eu/resources/framework-and-toolkit/"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ec.europa.eu/eurostat/statistics-explained/index.php?title=ICT_specialists_in_employment"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hyperlink" Target="https://data.europa.eu/doi/10.2759/23401"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JanH119/videos"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1007/978-3-031-05061-9_34" TargetMode="External"/><Relationship Id="rId7" Type="http://schemas.openxmlformats.org/officeDocument/2006/relationships/hyperlink" Target="https://eige.europa.eu/gender-equality-index/2022"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hyperlink" Target="https://ec.europa.eu/eurostat/statistics-explained/index.php?title=ICT_specialists_in_employment" TargetMode="External"/><Relationship Id="rId5" Type="http://schemas.openxmlformats.org/officeDocument/2006/relationships/hyperlink" Target="https://data.europa.eu/doi/10.2759/23401" TargetMode="External"/><Relationship Id="rId4" Type="http://schemas.openxmlformats.org/officeDocument/2006/relationships/hyperlink" Target="https://doi.org/10.1007/BF02319856"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inker-project.eu/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hr" dirty="0"/>
              <a:t>WP3: Obučavanje učitelja za autentično i rodno uključivo informatičko obrazovanje</a:t>
            </a:r>
            <a:endParaRPr dirty="0"/>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spcBef>
                <a:spcPts val="1000"/>
              </a:spcBef>
              <a:spcAft>
                <a:spcPts val="0"/>
              </a:spcAft>
              <a:buClr>
                <a:schemeClr val="dk1"/>
              </a:buClr>
              <a:buSzPts val="1600"/>
              <a:buNone/>
            </a:pPr>
            <a:r>
              <a:rPr lang="hr" dirty="0"/>
              <a:t>TINKER trening za učitelje koji poučavaju učenike starosti 12 do 14 godina</a:t>
            </a:r>
            <a:endParaRPr dirty="0"/>
          </a:p>
          <a:p>
            <a:pPr marL="457200" lvl="0" indent="-406400" algn="l" rtl="0">
              <a:spcBef>
                <a:spcPts val="1000"/>
              </a:spcBef>
              <a:spcAft>
                <a:spcPts val="0"/>
              </a:spcAft>
              <a:buClr>
                <a:schemeClr val="dk1"/>
              </a:buClr>
              <a:buSzPts val="1600"/>
              <a:buNone/>
            </a:pP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3482da58d6e_0_4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Potreba za TINKER pristupom - 1</a:t>
            </a:r>
            <a:endParaRPr/>
          </a:p>
        </p:txBody>
      </p:sp>
      <p:sp>
        <p:nvSpPr>
          <p:cNvPr id="161" name="Google Shape;161;g3482da58d6e_0_45"/>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1000"/>
              </a:spcBef>
              <a:spcAft>
                <a:spcPts val="0"/>
              </a:spcAft>
              <a:buSzPts val="2200"/>
              <a:buChar char="●"/>
            </a:pPr>
            <a:r>
              <a:rPr lang="hr" b="1" dirty="0"/>
              <a:t>Potreba za novim pristupom:</a:t>
            </a:r>
            <a:endParaRPr b="1" dirty="0"/>
          </a:p>
          <a:p>
            <a:pPr marL="914400" marR="0" lvl="1" indent="-342900" algn="l" rtl="0">
              <a:lnSpc>
                <a:spcPct val="90000"/>
              </a:lnSpc>
              <a:spcBef>
                <a:spcPts val="0"/>
              </a:spcBef>
              <a:spcAft>
                <a:spcPts val="0"/>
              </a:spcAft>
              <a:buSzPts val="1800"/>
              <a:buChar char="○"/>
            </a:pPr>
            <a:r>
              <a:rPr lang="hr" dirty="0"/>
              <a:t>TINKER okvir razvijen je kako bi se riješila ključna pitanja u europskom informatičkom obrazovanju.</a:t>
            </a:r>
            <a:endParaRPr dirty="0"/>
          </a:p>
          <a:p>
            <a:pPr marL="0" marR="0" lvl="0" indent="0" algn="l" rtl="0">
              <a:lnSpc>
                <a:spcPct val="90000"/>
              </a:lnSpc>
              <a:spcBef>
                <a:spcPts val="1000"/>
              </a:spcBef>
              <a:spcAft>
                <a:spcPts val="0"/>
              </a:spcAft>
              <a:buNone/>
            </a:pPr>
            <a:endParaRPr dirty="0"/>
          </a:p>
          <a:p>
            <a:pPr marL="457200" marR="0" lvl="0" indent="-368300" algn="l" rtl="0">
              <a:lnSpc>
                <a:spcPct val="90000"/>
              </a:lnSpc>
              <a:spcBef>
                <a:spcPts val="1000"/>
              </a:spcBef>
              <a:spcAft>
                <a:spcPts val="0"/>
              </a:spcAft>
              <a:buSzPts val="2200"/>
              <a:buChar char="●"/>
            </a:pPr>
            <a:r>
              <a:rPr lang="hr" b="1" dirty="0"/>
              <a:t>Identificirani izazovi:</a:t>
            </a:r>
            <a:endParaRPr b="1" dirty="0"/>
          </a:p>
          <a:p>
            <a:pPr marL="914400" marR="0" lvl="1" indent="-342900" algn="l" rtl="0">
              <a:lnSpc>
                <a:spcPct val="90000"/>
              </a:lnSpc>
              <a:spcBef>
                <a:spcPts val="0"/>
              </a:spcBef>
              <a:spcAft>
                <a:spcPts val="0"/>
              </a:spcAft>
              <a:buSzPts val="1800"/>
              <a:buChar char="○"/>
            </a:pP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Fragmentirani i nedosljedni nastavni planovi i programi (</a:t>
            </a:r>
            <a:r>
              <a:rPr lang="hr" u="sng" dirty="0">
                <a:solidFill>
                  <a:schemeClr val="hlink"/>
                </a:solidFill>
                <a:hlinkClick r:id="rId3"/>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Odbor za europsko informatičko obrazovanje, 2017.</a:t>
            </a: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a:t>
            </a:r>
            <a:endParaRP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endParaRPr>
          </a:p>
          <a:p>
            <a:pPr marL="914400" marR="0" lvl="1" indent="-342900" algn="l" rtl="0">
              <a:lnSpc>
                <a:spcPct val="90000"/>
              </a:lnSpc>
              <a:spcBef>
                <a:spcPts val="0"/>
              </a:spcBef>
              <a:spcAft>
                <a:spcPts val="0"/>
              </a:spcAft>
              <a:buSzPts val="1800"/>
              <a:buChar char="○"/>
            </a:pP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Loše znanje i vještine učenika (</a:t>
            </a:r>
            <a:r>
              <a:rPr lang="hr" u="sng" dirty="0">
                <a:solidFill>
                  <a:schemeClr val="hlink"/>
                </a:solidFill>
                <a:hlinkClick r:id="rId4"/>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Europska komisija, 2019.</a:t>
            </a: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a:t>
            </a:r>
            <a:endParaRP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endParaRPr>
          </a:p>
          <a:p>
            <a:pPr marL="914400" marR="0" lvl="1" indent="-342900" algn="l" rtl="0">
              <a:lnSpc>
                <a:spcPct val="90000"/>
              </a:lnSpc>
              <a:spcBef>
                <a:spcPts val="0"/>
              </a:spcBef>
              <a:spcAft>
                <a:spcPts val="0"/>
              </a:spcAft>
              <a:buSzPts val="1800"/>
              <a:buChar char="○"/>
            </a:pP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Trajna neravnoteža spolova ( </a:t>
            </a:r>
            <a:r>
              <a:rPr lang="hr" u="sng" dirty="0">
                <a:solidFill>
                  <a:schemeClr val="hlink"/>
                </a:solidFill>
                <a:hlinkClick r:id="rId5"/>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Eurostat, 2025. </a:t>
            </a: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a:t>
            </a:r>
            <a:endParaRP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endParaRPr>
          </a:p>
          <a:p>
            <a:pPr marL="914400" lvl="1" indent="-342900" algn="l" rtl="0">
              <a:spcBef>
                <a:spcPts val="0"/>
              </a:spcBef>
              <a:spcAft>
                <a:spcPts val="0"/>
              </a:spcAft>
              <a:buSzPts val="1800"/>
              <a:buChar char="○"/>
            </a:pP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Nedostatak digitalnih vještina kod opće populacije i nedostatak ICT stručnjaka (</a:t>
            </a:r>
            <a:r>
              <a:rPr lang="hr" u="sng" dirty="0">
                <a:solidFill>
                  <a:schemeClr val="hlink"/>
                </a:solidFill>
                <a:hlinkClick r:id="rId6"/>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Ciljevi EU 2030.</a:t>
            </a: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a:t>
            </a:r>
            <a:endParaRPr sz="2200" dirty="0">
              <a:solidFill>
                <a:schemeClr val="accent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endParaRPr>
          </a:p>
          <a:p>
            <a:pPr marL="914400" marR="0" lvl="1" indent="-342900" algn="l" rtl="0">
              <a:lnSpc>
                <a:spcPct val="90000"/>
              </a:lnSpc>
              <a:spcBef>
                <a:spcPts val="0"/>
              </a:spcBef>
              <a:spcAft>
                <a:spcPts val="0"/>
              </a:spcAft>
              <a:buSzPts val="1800"/>
              <a:buChar char="○"/>
            </a:pP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Nedovoljan fokus nastavnih planova na rješavanje problema</a:t>
            </a: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 </a:t>
            </a: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i stvaranje proizvoda</a:t>
            </a: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 (</a:t>
            </a:r>
            <a:r>
              <a:rPr lang="hr" u="sng" dirty="0">
                <a:solidFill>
                  <a:schemeClr val="hlink"/>
                </a:solidFill>
                <a:hlinkClick r:id="rId7"/>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rPr>
              <a:t>Izvješće JRC-a</a:t>
            </a: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rPr>
              <a:t>)</a:t>
            </a:r>
            <a:endParaRPr dirty="0"/>
          </a:p>
          <a:p>
            <a:pPr marL="1371600" marR="0" lvl="2" indent="-320039" algn="l" rtl="0">
              <a:lnSpc>
                <a:spcPct val="90000"/>
              </a:lnSpc>
              <a:spcBef>
                <a:spcPts val="0"/>
              </a:spcBef>
              <a:spcAft>
                <a:spcPts val="0"/>
              </a:spcAft>
              <a:buSzPts val="1440"/>
              <a:buChar char="■"/>
            </a:pPr>
            <a:r>
              <a:rPr lang="hr" dirty="0"/>
              <a:t>Najnovije izvješće JRC-a naglašava potrebu da nastavni planovi i programi daju prioritet praktičnim vještinama.</a:t>
            </a:r>
            <a:endParaRPr dirty="0"/>
          </a:p>
          <a:p>
            <a:pPr marL="1371600" marR="0" lvl="2" indent="-320039" algn="l" rtl="0">
              <a:lnSpc>
                <a:spcPct val="90000"/>
              </a:lnSpc>
              <a:spcBef>
                <a:spcPts val="0"/>
              </a:spcBef>
              <a:spcAft>
                <a:spcPts val="0"/>
              </a:spcAft>
              <a:buSzPts val="1440"/>
              <a:buChar char="■"/>
            </a:pPr>
            <a:r>
              <a:rPr lang="hr" dirty="0"/>
              <a:t>Ovaj jaz otežava razvoj ključnih kompetencija za digitalno gospodarstvo.</a:t>
            </a:r>
            <a:endParaRPr dirty="0"/>
          </a:p>
          <a:p>
            <a:pPr marL="0" marR="0" lvl="0" indent="0" algn="l" rtl="0">
              <a:lnSpc>
                <a:spcPct val="90000"/>
              </a:lnSpc>
              <a:spcBef>
                <a:spcPts val="1000"/>
              </a:spcBef>
              <a:spcAft>
                <a:spcPts val="0"/>
              </a:spcAft>
              <a:buNone/>
            </a:pPr>
            <a:endParaRPr b="1" dirty="0"/>
          </a:p>
        </p:txBody>
      </p:sp>
      <p:pic>
        <p:nvPicPr>
          <p:cNvPr id="162" name="Google Shape;162;g3482da58d6e_0_45"/>
          <p:cNvPicPr preferRelativeResize="0"/>
          <p:nvPr/>
        </p:nvPicPr>
        <p:blipFill>
          <a:blip r:embed="rId8">
            <a:alphaModFix/>
          </a:blip>
          <a:stretch>
            <a:fillRect/>
          </a:stretch>
        </p:blipFill>
        <p:spPr>
          <a:xfrm>
            <a:off x="10387583" y="4474464"/>
            <a:ext cx="1466891" cy="2132049"/>
          </a:xfrm>
          <a:prstGeom prst="rect">
            <a:avLst/>
          </a:prstGeom>
          <a:noFill/>
          <a:ln>
            <a:noFill/>
          </a:ln>
        </p:spPr>
      </p:pic>
      <p:sp>
        <p:nvSpPr>
          <p:cNvPr id="163" name="Google Shape;163;g3482da58d6e_0_4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3482da58d6e_0_5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Potreba za TINKER pristupom - 2</a:t>
            </a:r>
            <a:endParaRPr/>
          </a:p>
        </p:txBody>
      </p:sp>
      <p:sp>
        <p:nvSpPr>
          <p:cNvPr id="170" name="Google Shape;170;g3482da58d6e_0_5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None/>
            </a:pPr>
            <a:r>
              <a:rPr lang="hr" b="1" dirty="0"/>
              <a:t>Ključni nedostaci utvrđeni u istraživanju provedenom na Cipru, u Grčkoj, Nizozemskoj, Irskoj, Italiji i Hrvatskoj uključuju</a:t>
            </a:r>
            <a:r>
              <a:rPr lang="hr" dirty="0"/>
              <a:t>:</a:t>
            </a:r>
            <a:endParaRPr dirty="0"/>
          </a:p>
          <a:p>
            <a:pPr marL="457200" marR="0" lvl="0" indent="-368300" algn="just" rtl="0">
              <a:lnSpc>
                <a:spcPct val="90000"/>
              </a:lnSpc>
              <a:spcBef>
                <a:spcPts val="1000"/>
              </a:spcBef>
              <a:spcAft>
                <a:spcPts val="0"/>
              </a:spcAft>
              <a:buSzPts val="2200"/>
              <a:buChar char="●"/>
            </a:pPr>
            <a:r>
              <a:rPr lang="hr" b="1" dirty="0"/>
              <a:t>Nedosljedna primjena autentičnog učenja</a:t>
            </a:r>
            <a:r>
              <a:rPr lang="hr" dirty="0"/>
              <a:t>: Teškoće u povezivanju teorijskih koncepata s primjenama u stvarnom svijetu</a:t>
            </a:r>
            <a:endParaRPr dirty="0"/>
          </a:p>
          <a:p>
            <a:pPr marL="457200" marR="0" lvl="0" indent="-368300" algn="just" rtl="0">
              <a:lnSpc>
                <a:spcPct val="90000"/>
              </a:lnSpc>
              <a:spcBef>
                <a:spcPts val="0"/>
              </a:spcBef>
              <a:spcAft>
                <a:spcPts val="0"/>
              </a:spcAft>
              <a:buSzPts val="2200"/>
              <a:buChar char="●"/>
            </a:pPr>
            <a:r>
              <a:rPr lang="hr" b="1" dirty="0"/>
              <a:t>Nedostatak rodne uključivosti</a:t>
            </a:r>
            <a:r>
              <a:rPr lang="hr" dirty="0"/>
              <a:t>: Nedovoljne strategije za rješavanje rodne neravnoteže i stereotipa u informatici</a:t>
            </a:r>
            <a:endParaRPr dirty="0"/>
          </a:p>
          <a:p>
            <a:pPr marL="457200" marR="0" lvl="0" indent="-368300" algn="just" rtl="0">
              <a:lnSpc>
                <a:spcPct val="90000"/>
              </a:lnSpc>
              <a:spcBef>
                <a:spcPts val="0"/>
              </a:spcBef>
              <a:spcAft>
                <a:spcPts val="0"/>
              </a:spcAft>
              <a:buSzPts val="2200"/>
              <a:buChar char="●"/>
            </a:pPr>
            <a:r>
              <a:rPr lang="hr" b="1" dirty="0"/>
              <a:t>Raznolika struktura kurikuluma</a:t>
            </a:r>
            <a:r>
              <a:rPr lang="hr" dirty="0"/>
              <a:t>: Nedosljednosti u načinu na koji je informatika integrirana u nacionalne kurikulume</a:t>
            </a:r>
            <a:endParaRPr dirty="0"/>
          </a:p>
          <a:p>
            <a:pPr lvl="0" algn="just">
              <a:spcBef>
                <a:spcPts val="0"/>
              </a:spcBef>
              <a:buChar char="●"/>
            </a:pPr>
            <a:r>
              <a:rPr lang="hr" b="1" dirty="0"/>
              <a:t>Pripremljenost učitelja</a:t>
            </a:r>
            <a:r>
              <a:rPr lang="hr" dirty="0"/>
              <a:t>: Nedostaci u osposobljavanju i profesionalnom razvoju učitelja </a:t>
            </a:r>
            <a:r>
              <a:rPr lang="en-US" dirty="0" err="1"/>
              <a:t>vezano</a:t>
            </a:r>
            <a:r>
              <a:rPr lang="en-US" dirty="0"/>
              <a:t> </a:t>
            </a:r>
            <a:r>
              <a:rPr lang="en-US" dirty="0" err="1"/>
              <a:t>uz</a:t>
            </a:r>
            <a:r>
              <a:rPr lang="en-US" dirty="0"/>
              <a:t> </a:t>
            </a:r>
            <a:r>
              <a:rPr lang="en-US" dirty="0" err="1"/>
              <a:t>suvremene</a:t>
            </a:r>
            <a:r>
              <a:rPr lang="en-US" dirty="0"/>
              <a:t> </a:t>
            </a:r>
            <a:r>
              <a:rPr lang="en-US" dirty="0" err="1"/>
              <a:t>pedagoške</a:t>
            </a:r>
            <a:r>
              <a:rPr lang="en-US" dirty="0"/>
              <a:t> </a:t>
            </a:r>
            <a:r>
              <a:rPr lang="en-US" dirty="0" err="1"/>
              <a:t>pristupe</a:t>
            </a:r>
            <a:r>
              <a:rPr lang="en-US" dirty="0"/>
              <a:t> u </a:t>
            </a:r>
            <a:r>
              <a:rPr lang="en-US" dirty="0" err="1"/>
              <a:t>informatici</a:t>
            </a:r>
            <a:endParaRPr dirty="0"/>
          </a:p>
        </p:txBody>
      </p:sp>
      <p:pic>
        <p:nvPicPr>
          <p:cNvPr id="171" name="Google Shape;171;g3482da58d6e_0_52"/>
          <p:cNvPicPr preferRelativeResize="0"/>
          <p:nvPr/>
        </p:nvPicPr>
        <p:blipFill>
          <a:blip r:embed="rId3">
            <a:alphaModFix/>
          </a:blip>
          <a:stretch>
            <a:fillRect/>
          </a:stretch>
        </p:blipFill>
        <p:spPr>
          <a:xfrm>
            <a:off x="10347250" y="3972322"/>
            <a:ext cx="1507225" cy="2634200"/>
          </a:xfrm>
          <a:prstGeom prst="rect">
            <a:avLst/>
          </a:prstGeom>
          <a:noFill/>
          <a:ln>
            <a:noFill/>
          </a:ln>
        </p:spPr>
      </p:pic>
      <p:sp>
        <p:nvSpPr>
          <p:cNvPr id="172" name="Google Shape;172;g3482da58d6e_0_52"/>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348349fd051_0_1"/>
          <p:cNvSpPr txBox="1"/>
          <p:nvPr/>
        </p:nvSpPr>
        <p:spPr>
          <a:xfrm>
            <a:off x="2456275" y="6457850"/>
            <a:ext cx="8058000" cy="692700"/>
          </a:xfrm>
          <a:prstGeom prst="rect">
            <a:avLst/>
          </a:prstGeom>
          <a:noFill/>
          <a:ln>
            <a:noFill/>
          </a:ln>
        </p:spPr>
        <p:txBody>
          <a:bodyPr spcFirstLastPara="1" wrap="square" lIns="91425" tIns="91425" rIns="91425" bIns="91425" anchor="t" anchorCtr="0">
            <a:spAutoFit/>
          </a:bodyPr>
          <a:lstStyle/>
          <a:p>
            <a:pPr marL="0" lvl="0" indent="0" algn="l" rtl="0">
              <a:lnSpc>
                <a:spcPct val="120000"/>
              </a:lnSpc>
              <a:spcBef>
                <a:spcPts val="0"/>
              </a:spcBef>
              <a:spcAft>
                <a:spcPts val="0"/>
              </a:spcAft>
              <a:buNone/>
            </a:pPr>
            <a:r>
              <a:rPr lang="hr" sz="1500">
                <a:highlight>
                  <a:srgbClr val="FFFFFF"/>
                </a:highlight>
                <a:latin typeface="Calibri"/>
                <a:ea typeface="Calibri"/>
                <a:cs typeface="Calibri"/>
                <a:sym typeface="Calibri"/>
              </a:rPr>
              <a:t>TINKER okvir i alati: </a:t>
            </a:r>
            <a:r>
              <a:rPr lang="hr" sz="1500" u="sng">
                <a:solidFill>
                  <a:schemeClr val="hlink"/>
                </a:solidFill>
                <a:highlight>
                  <a:srgbClr val="FFFFFF"/>
                </a:highlight>
                <a:latin typeface="Calibri"/>
                <a:ea typeface="Calibri"/>
                <a:cs typeface="Calibri"/>
                <a:sym typeface="Calibri"/>
                <a:hlinkClick r:id="rId3"/>
              </a:rPr>
              <a:t>https://tinker-project.eu/resources/framework-and-toolkit/</a:t>
            </a:r>
            <a:r>
              <a:rPr lang="hr" sz="1500">
                <a:highlight>
                  <a:srgbClr val="FFFFFF"/>
                </a:highlight>
                <a:latin typeface="Calibri"/>
                <a:ea typeface="Calibri"/>
                <a:cs typeface="Calibri"/>
                <a:sym typeface="Calibri"/>
              </a:rPr>
              <a:t> </a:t>
            </a:r>
            <a:endParaRPr sz="1500">
              <a:highlight>
                <a:srgbClr val="FFFFFF"/>
              </a:highlight>
              <a:latin typeface="Calibri"/>
              <a:ea typeface="Calibri"/>
              <a:cs typeface="Calibri"/>
              <a:sym typeface="Calibri"/>
            </a:endParaRPr>
          </a:p>
          <a:p>
            <a:pPr marL="0" lvl="0" indent="0" algn="l" rtl="0">
              <a:lnSpc>
                <a:spcPct val="115000"/>
              </a:lnSpc>
              <a:spcBef>
                <a:spcPts val="0"/>
              </a:spcBef>
              <a:spcAft>
                <a:spcPts val="0"/>
              </a:spcAft>
              <a:buNone/>
            </a:pPr>
            <a:endParaRPr sz="1500">
              <a:highlight>
                <a:srgbClr val="FFFFFF"/>
              </a:highlight>
              <a:latin typeface="Calibri"/>
              <a:ea typeface="Calibri"/>
              <a:cs typeface="Calibri"/>
              <a:sym typeface="Calibri"/>
            </a:endParaRPr>
          </a:p>
        </p:txBody>
      </p:sp>
      <p:sp>
        <p:nvSpPr>
          <p:cNvPr id="179" name="Google Shape;179;g348349fd051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dirty="0"/>
              <a:t>TINKER okvir</a:t>
            </a:r>
            <a:endParaRPr dirty="0"/>
          </a:p>
        </p:txBody>
      </p:sp>
      <p:pic>
        <p:nvPicPr>
          <p:cNvPr id="2" name="Picture 1">
            <a:extLst>
              <a:ext uri="{FF2B5EF4-FFF2-40B4-BE49-F238E27FC236}">
                <a16:creationId xmlns:a16="http://schemas.microsoft.com/office/drawing/2014/main" id="{CC01E51D-CFE9-D5F1-C2BC-CCBCA6A7B4C7}"/>
              </a:ext>
            </a:extLst>
          </p:cNvPr>
          <p:cNvPicPr>
            <a:picLocks noChangeAspect="1"/>
          </p:cNvPicPr>
          <p:nvPr/>
        </p:nvPicPr>
        <p:blipFill>
          <a:blip r:embed="rId4"/>
          <a:stretch>
            <a:fillRect/>
          </a:stretch>
        </p:blipFill>
        <p:spPr>
          <a:xfrm>
            <a:off x="2209800" y="1011314"/>
            <a:ext cx="7772400" cy="523266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48349fd051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hr"/>
              <a:t>TINKER okvir - informatička područja i kompetencije</a:t>
            </a:r>
            <a:endParaRPr/>
          </a:p>
        </p:txBody>
      </p:sp>
      <p:sp>
        <p:nvSpPr>
          <p:cNvPr id="187" name="Google Shape;187;g348349fd051_0_11"/>
          <p:cNvSpPr/>
          <p:nvPr/>
        </p:nvSpPr>
        <p:spPr>
          <a:xfrm>
            <a:off x="285975" y="903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Podaci i informacije</a:t>
            </a:r>
            <a:endParaRPr sz="1700">
              <a:latin typeface="Calibri"/>
              <a:ea typeface="Calibri"/>
              <a:cs typeface="Calibri"/>
              <a:sym typeface="Calibri"/>
            </a:endParaRPr>
          </a:p>
        </p:txBody>
      </p:sp>
      <p:sp>
        <p:nvSpPr>
          <p:cNvPr id="188" name="Google Shape;188;g348349fd051_0_11"/>
          <p:cNvSpPr/>
          <p:nvPr/>
        </p:nvSpPr>
        <p:spPr>
          <a:xfrm>
            <a:off x="438375" y="1437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Algoritmi</a:t>
            </a:r>
            <a:endParaRPr sz="1700">
              <a:latin typeface="Calibri"/>
              <a:ea typeface="Calibri"/>
              <a:cs typeface="Calibri"/>
              <a:sym typeface="Calibri"/>
            </a:endParaRPr>
          </a:p>
        </p:txBody>
      </p:sp>
      <p:sp>
        <p:nvSpPr>
          <p:cNvPr id="189" name="Google Shape;189;g348349fd051_0_11"/>
          <p:cNvSpPr/>
          <p:nvPr/>
        </p:nvSpPr>
        <p:spPr>
          <a:xfrm>
            <a:off x="590775" y="1970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Programiranje</a:t>
            </a:r>
            <a:endParaRPr sz="1700">
              <a:latin typeface="Calibri"/>
              <a:ea typeface="Calibri"/>
              <a:cs typeface="Calibri"/>
              <a:sym typeface="Calibri"/>
            </a:endParaRPr>
          </a:p>
        </p:txBody>
      </p:sp>
      <p:sp>
        <p:nvSpPr>
          <p:cNvPr id="190" name="Google Shape;190;g348349fd051_0_11"/>
          <p:cNvSpPr/>
          <p:nvPr/>
        </p:nvSpPr>
        <p:spPr>
          <a:xfrm>
            <a:off x="743175" y="2503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Računalni sustavi</a:t>
            </a:r>
            <a:endParaRPr sz="1700">
              <a:latin typeface="Calibri"/>
              <a:ea typeface="Calibri"/>
              <a:cs typeface="Calibri"/>
              <a:sym typeface="Calibri"/>
            </a:endParaRPr>
          </a:p>
        </p:txBody>
      </p:sp>
      <p:sp>
        <p:nvSpPr>
          <p:cNvPr id="191" name="Google Shape;191;g348349fd051_0_11"/>
          <p:cNvSpPr/>
          <p:nvPr/>
        </p:nvSpPr>
        <p:spPr>
          <a:xfrm>
            <a:off x="895575" y="3037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Mreže i komunikacije</a:t>
            </a:r>
            <a:endParaRPr sz="1700">
              <a:latin typeface="Calibri"/>
              <a:ea typeface="Calibri"/>
              <a:cs typeface="Calibri"/>
              <a:sym typeface="Calibri"/>
            </a:endParaRPr>
          </a:p>
        </p:txBody>
      </p:sp>
      <p:sp>
        <p:nvSpPr>
          <p:cNvPr id="192" name="Google Shape;192;g348349fd051_0_11"/>
          <p:cNvSpPr/>
          <p:nvPr/>
        </p:nvSpPr>
        <p:spPr>
          <a:xfrm>
            <a:off x="1047975" y="3570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Interakcija čovjeka i računala</a:t>
            </a:r>
            <a:endParaRPr sz="1700">
              <a:latin typeface="Calibri"/>
              <a:ea typeface="Calibri"/>
              <a:cs typeface="Calibri"/>
              <a:sym typeface="Calibri"/>
            </a:endParaRPr>
          </a:p>
        </p:txBody>
      </p:sp>
      <p:sp>
        <p:nvSpPr>
          <p:cNvPr id="193" name="Google Shape;193;g348349fd051_0_11"/>
          <p:cNvSpPr/>
          <p:nvPr/>
        </p:nvSpPr>
        <p:spPr>
          <a:xfrm>
            <a:off x="1200375" y="4104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Dizajn i razvoj</a:t>
            </a:r>
            <a:endParaRPr sz="1700">
              <a:latin typeface="Calibri"/>
              <a:ea typeface="Calibri"/>
              <a:cs typeface="Calibri"/>
              <a:sym typeface="Calibri"/>
            </a:endParaRPr>
          </a:p>
        </p:txBody>
      </p:sp>
      <p:sp>
        <p:nvSpPr>
          <p:cNvPr id="194" name="Google Shape;194;g348349fd051_0_11"/>
          <p:cNvSpPr/>
          <p:nvPr/>
        </p:nvSpPr>
        <p:spPr>
          <a:xfrm>
            <a:off x="1352775" y="4637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Digitalna kreativnost</a:t>
            </a:r>
            <a:endParaRPr sz="1700">
              <a:latin typeface="Calibri"/>
              <a:ea typeface="Calibri"/>
              <a:cs typeface="Calibri"/>
              <a:sym typeface="Calibri"/>
            </a:endParaRPr>
          </a:p>
        </p:txBody>
      </p:sp>
      <p:sp>
        <p:nvSpPr>
          <p:cNvPr id="195" name="Google Shape;195;g348349fd051_0_11"/>
          <p:cNvSpPr/>
          <p:nvPr/>
        </p:nvSpPr>
        <p:spPr>
          <a:xfrm>
            <a:off x="1505175" y="5170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Modeliranje i simulacija</a:t>
            </a:r>
            <a:endParaRPr sz="1700">
              <a:latin typeface="Calibri"/>
              <a:ea typeface="Calibri"/>
              <a:cs typeface="Calibri"/>
              <a:sym typeface="Calibri"/>
            </a:endParaRPr>
          </a:p>
        </p:txBody>
      </p:sp>
      <p:sp>
        <p:nvSpPr>
          <p:cNvPr id="196" name="Google Shape;196;g348349fd051_0_11"/>
          <p:cNvSpPr/>
          <p:nvPr/>
        </p:nvSpPr>
        <p:spPr>
          <a:xfrm>
            <a:off x="1657575" y="5704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Privatnost, sigurnost, zaštita</a:t>
            </a:r>
            <a:endParaRPr sz="1700">
              <a:latin typeface="Calibri"/>
              <a:ea typeface="Calibri"/>
              <a:cs typeface="Calibri"/>
              <a:sym typeface="Calibri"/>
            </a:endParaRPr>
          </a:p>
        </p:txBody>
      </p:sp>
      <p:sp>
        <p:nvSpPr>
          <p:cNvPr id="197" name="Google Shape;197;g348349fd051_0_11"/>
          <p:cNvSpPr/>
          <p:nvPr/>
        </p:nvSpPr>
        <p:spPr>
          <a:xfrm>
            <a:off x="1809975" y="6237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Odgovornost i osnaživanje</a:t>
            </a:r>
            <a:endParaRPr sz="1700">
              <a:latin typeface="Calibri"/>
              <a:ea typeface="Calibri"/>
              <a:cs typeface="Calibri"/>
              <a:sym typeface="Calibri"/>
            </a:endParaRPr>
          </a:p>
        </p:txBody>
      </p:sp>
      <p:pic>
        <p:nvPicPr>
          <p:cNvPr id="198" name="Google Shape;198;g348349fd051_0_11"/>
          <p:cNvPicPr preferRelativeResize="0"/>
          <p:nvPr/>
        </p:nvPicPr>
        <p:blipFill>
          <a:blip r:embed="rId3">
            <a:alphaModFix/>
          </a:blip>
          <a:stretch>
            <a:fillRect/>
          </a:stretch>
        </p:blipFill>
        <p:spPr>
          <a:xfrm>
            <a:off x="9541875" y="797442"/>
            <a:ext cx="2409825" cy="2000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g348349fd051_0_4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hr"/>
              <a:t>TINKER okvir - autentično učenje</a:t>
            </a:r>
            <a:endParaRPr/>
          </a:p>
        </p:txBody>
      </p:sp>
      <p:sp>
        <p:nvSpPr>
          <p:cNvPr id="207" name="Google Shape;207;g348349fd051_0_42"/>
          <p:cNvSpPr txBox="1"/>
          <p:nvPr/>
        </p:nvSpPr>
        <p:spPr>
          <a:xfrm>
            <a:off x="9399375" y="2862325"/>
            <a:ext cx="2640300" cy="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hr">
                <a:latin typeface="Calibri"/>
                <a:ea typeface="Calibri"/>
                <a:cs typeface="Calibri"/>
                <a:sym typeface="Calibri"/>
              </a:rPr>
              <a:t>Autentični kontekst - problemi iz stvarnog svijeta</a:t>
            </a:r>
            <a:endParaRPr>
              <a:latin typeface="Calibri"/>
              <a:ea typeface="Calibri"/>
              <a:cs typeface="Calibri"/>
              <a:sym typeface="Calibri"/>
            </a:endParaRPr>
          </a:p>
        </p:txBody>
      </p:sp>
      <p:sp>
        <p:nvSpPr>
          <p:cNvPr id="209" name="Google Shape;209;g348349fd051_0_42"/>
          <p:cNvSpPr txBox="1"/>
          <p:nvPr/>
        </p:nvSpPr>
        <p:spPr>
          <a:xfrm>
            <a:off x="9399375" y="5605525"/>
            <a:ext cx="2640300" cy="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hr">
                <a:latin typeface="Calibri"/>
                <a:ea typeface="Calibri"/>
                <a:cs typeface="Calibri"/>
                <a:sym typeface="Calibri"/>
              </a:rPr>
              <a:t>Autentičan zadatak: Smisleno rješavanje problema</a:t>
            </a:r>
            <a:endParaRPr>
              <a:latin typeface="Calibri"/>
              <a:ea typeface="Calibri"/>
              <a:cs typeface="Calibri"/>
              <a:sym typeface="Calibri"/>
            </a:endParaRPr>
          </a:p>
        </p:txBody>
      </p:sp>
      <p:sp>
        <p:nvSpPr>
          <p:cNvPr id="211" name="Google Shape;211;g348349fd051_0_42"/>
          <p:cNvSpPr txBox="1"/>
          <p:nvPr/>
        </p:nvSpPr>
        <p:spPr>
          <a:xfrm>
            <a:off x="179175" y="2862325"/>
            <a:ext cx="2640300" cy="56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a:latin typeface="Calibri"/>
                <a:ea typeface="Calibri"/>
                <a:cs typeface="Calibri"/>
                <a:sym typeface="Calibri"/>
              </a:rPr>
              <a:t>Suradnja</a:t>
            </a:r>
            <a:endParaRPr>
              <a:latin typeface="Calibri"/>
              <a:ea typeface="Calibri"/>
              <a:cs typeface="Calibri"/>
              <a:sym typeface="Calibri"/>
            </a:endParaRPr>
          </a:p>
        </p:txBody>
      </p:sp>
      <p:sp>
        <p:nvSpPr>
          <p:cNvPr id="213" name="Google Shape;213;g348349fd051_0_42"/>
          <p:cNvSpPr txBox="1"/>
          <p:nvPr/>
        </p:nvSpPr>
        <p:spPr>
          <a:xfrm>
            <a:off x="255375" y="5605525"/>
            <a:ext cx="2640300" cy="56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dirty="0">
                <a:latin typeface="Calibri"/>
                <a:ea typeface="Calibri"/>
                <a:cs typeface="Calibri"/>
                <a:sym typeface="Calibri"/>
              </a:rPr>
              <a:t>Refleksija</a:t>
            </a:r>
            <a:endParaRPr dirty="0">
              <a:latin typeface="Calibri"/>
              <a:ea typeface="Calibri"/>
              <a:cs typeface="Calibri"/>
              <a:sym typeface="Calibri"/>
            </a:endParaRPr>
          </a:p>
        </p:txBody>
      </p:sp>
      <p:sp>
        <p:nvSpPr>
          <p:cNvPr id="215" name="Google Shape;215;g348349fd051_0_42"/>
          <p:cNvSpPr txBox="1"/>
          <p:nvPr/>
        </p:nvSpPr>
        <p:spPr>
          <a:xfrm>
            <a:off x="4598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dirty="0">
                <a:latin typeface="Calibri"/>
                <a:ea typeface="Calibri"/>
                <a:cs typeface="Calibri"/>
                <a:sym typeface="Calibri"/>
              </a:rPr>
              <a:t>Vrednovanje</a:t>
            </a:r>
            <a:endParaRPr dirty="0">
              <a:latin typeface="Calibri"/>
              <a:ea typeface="Calibri"/>
              <a:cs typeface="Calibri"/>
              <a:sym typeface="Calibri"/>
            </a:endParaRPr>
          </a:p>
        </p:txBody>
      </p:sp>
      <p:sp>
        <p:nvSpPr>
          <p:cNvPr id="216" name="Google Shape;216;g348349fd051_0_4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14230AA2-68A5-58C6-3F5D-E476FD064594}"/>
              </a:ext>
            </a:extLst>
          </p:cNvPr>
          <p:cNvPicPr>
            <a:picLocks noChangeAspect="1"/>
          </p:cNvPicPr>
          <p:nvPr/>
        </p:nvPicPr>
        <p:blipFill>
          <a:blip r:embed="rId3"/>
          <a:stretch>
            <a:fillRect/>
          </a:stretch>
        </p:blipFill>
        <p:spPr>
          <a:xfrm>
            <a:off x="454660" y="1477839"/>
            <a:ext cx="2092828" cy="1384486"/>
          </a:xfrm>
          <a:prstGeom prst="rect">
            <a:avLst/>
          </a:prstGeom>
        </p:spPr>
      </p:pic>
      <p:pic>
        <p:nvPicPr>
          <p:cNvPr id="3" name="Picture 2">
            <a:extLst>
              <a:ext uri="{FF2B5EF4-FFF2-40B4-BE49-F238E27FC236}">
                <a16:creationId xmlns:a16="http://schemas.microsoft.com/office/drawing/2014/main" id="{82076BA7-731E-AA86-4756-003222690DD9}"/>
              </a:ext>
            </a:extLst>
          </p:cNvPr>
          <p:cNvPicPr>
            <a:picLocks noChangeAspect="1"/>
          </p:cNvPicPr>
          <p:nvPr/>
        </p:nvPicPr>
        <p:blipFill>
          <a:blip r:embed="rId4"/>
          <a:stretch>
            <a:fillRect/>
          </a:stretch>
        </p:blipFill>
        <p:spPr>
          <a:xfrm>
            <a:off x="532584" y="3849836"/>
            <a:ext cx="2085882" cy="1543881"/>
          </a:xfrm>
          <a:prstGeom prst="rect">
            <a:avLst/>
          </a:prstGeom>
        </p:spPr>
      </p:pic>
      <p:pic>
        <p:nvPicPr>
          <p:cNvPr id="4" name="Picture 3">
            <a:extLst>
              <a:ext uri="{FF2B5EF4-FFF2-40B4-BE49-F238E27FC236}">
                <a16:creationId xmlns:a16="http://schemas.microsoft.com/office/drawing/2014/main" id="{EB182545-4784-243A-9B7C-EE74E38E7F1F}"/>
              </a:ext>
            </a:extLst>
          </p:cNvPr>
          <p:cNvPicPr>
            <a:picLocks noChangeAspect="1"/>
          </p:cNvPicPr>
          <p:nvPr/>
        </p:nvPicPr>
        <p:blipFill>
          <a:blip r:embed="rId5"/>
          <a:stretch>
            <a:fillRect/>
          </a:stretch>
        </p:blipFill>
        <p:spPr>
          <a:xfrm>
            <a:off x="3606874" y="1477838"/>
            <a:ext cx="4659301" cy="3030175"/>
          </a:xfrm>
          <a:prstGeom prst="rect">
            <a:avLst/>
          </a:prstGeom>
        </p:spPr>
      </p:pic>
      <p:pic>
        <p:nvPicPr>
          <p:cNvPr id="5" name="Picture 4">
            <a:extLst>
              <a:ext uri="{FF2B5EF4-FFF2-40B4-BE49-F238E27FC236}">
                <a16:creationId xmlns:a16="http://schemas.microsoft.com/office/drawing/2014/main" id="{0285EC59-B632-9684-024A-D5E0A38C84FF}"/>
              </a:ext>
            </a:extLst>
          </p:cNvPr>
          <p:cNvPicPr>
            <a:picLocks noChangeAspect="1"/>
          </p:cNvPicPr>
          <p:nvPr/>
        </p:nvPicPr>
        <p:blipFill>
          <a:blip r:embed="rId6"/>
          <a:stretch>
            <a:fillRect/>
          </a:stretch>
        </p:blipFill>
        <p:spPr>
          <a:xfrm>
            <a:off x="4952237" y="4942300"/>
            <a:ext cx="1846531" cy="1197750"/>
          </a:xfrm>
          <a:prstGeom prst="rect">
            <a:avLst/>
          </a:prstGeom>
        </p:spPr>
      </p:pic>
      <p:pic>
        <p:nvPicPr>
          <p:cNvPr id="6" name="Picture 5">
            <a:extLst>
              <a:ext uri="{FF2B5EF4-FFF2-40B4-BE49-F238E27FC236}">
                <a16:creationId xmlns:a16="http://schemas.microsoft.com/office/drawing/2014/main" id="{FBB7CB6A-B7BF-BBF8-48BB-4043B3142D45}"/>
              </a:ext>
            </a:extLst>
          </p:cNvPr>
          <p:cNvPicPr>
            <a:picLocks noChangeAspect="1"/>
          </p:cNvPicPr>
          <p:nvPr/>
        </p:nvPicPr>
        <p:blipFill>
          <a:blip r:embed="rId7"/>
          <a:stretch>
            <a:fillRect/>
          </a:stretch>
        </p:blipFill>
        <p:spPr>
          <a:xfrm>
            <a:off x="9399375" y="1477838"/>
            <a:ext cx="1988615" cy="1320683"/>
          </a:xfrm>
          <a:prstGeom prst="rect">
            <a:avLst/>
          </a:prstGeom>
        </p:spPr>
      </p:pic>
      <p:pic>
        <p:nvPicPr>
          <p:cNvPr id="7" name="Picture 6">
            <a:extLst>
              <a:ext uri="{FF2B5EF4-FFF2-40B4-BE49-F238E27FC236}">
                <a16:creationId xmlns:a16="http://schemas.microsoft.com/office/drawing/2014/main" id="{FF1EB405-39E4-A377-9AF2-CC51D0818B53}"/>
              </a:ext>
            </a:extLst>
          </p:cNvPr>
          <p:cNvPicPr>
            <a:picLocks noChangeAspect="1"/>
          </p:cNvPicPr>
          <p:nvPr/>
        </p:nvPicPr>
        <p:blipFill>
          <a:blip r:embed="rId8"/>
          <a:stretch>
            <a:fillRect/>
          </a:stretch>
        </p:blipFill>
        <p:spPr>
          <a:xfrm>
            <a:off x="9372657" y="4022903"/>
            <a:ext cx="2132978" cy="119774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cxnSp>
        <p:nvCxnSpPr>
          <p:cNvPr id="222" name="Google Shape;222;g349161778f7_0_11"/>
          <p:cNvCxnSpPr/>
          <p:nvPr/>
        </p:nvCxnSpPr>
        <p:spPr>
          <a:xfrm>
            <a:off x="3732900" y="4323675"/>
            <a:ext cx="22500" cy="717300"/>
          </a:xfrm>
          <a:prstGeom prst="straightConnector1">
            <a:avLst/>
          </a:prstGeom>
          <a:noFill/>
          <a:ln w="9525" cap="flat" cmpd="sng">
            <a:solidFill>
              <a:schemeClr val="dk2"/>
            </a:solidFill>
            <a:prstDash val="solid"/>
            <a:round/>
            <a:headEnd type="none" w="med" len="med"/>
            <a:tailEnd type="none" w="med" len="med"/>
          </a:ln>
        </p:spPr>
      </p:cxnSp>
      <p:cxnSp>
        <p:nvCxnSpPr>
          <p:cNvPr id="223" name="Google Shape;223;g349161778f7_0_11"/>
          <p:cNvCxnSpPr/>
          <p:nvPr/>
        </p:nvCxnSpPr>
        <p:spPr>
          <a:xfrm>
            <a:off x="6095100" y="4323675"/>
            <a:ext cx="22500" cy="717300"/>
          </a:xfrm>
          <a:prstGeom prst="straightConnector1">
            <a:avLst/>
          </a:prstGeom>
          <a:noFill/>
          <a:ln w="9525" cap="flat" cmpd="sng">
            <a:solidFill>
              <a:schemeClr val="dk2"/>
            </a:solidFill>
            <a:prstDash val="solid"/>
            <a:round/>
            <a:headEnd type="none" w="med" len="med"/>
            <a:tailEnd type="none" w="med" len="med"/>
          </a:ln>
        </p:spPr>
      </p:cxnSp>
      <p:cxnSp>
        <p:nvCxnSpPr>
          <p:cNvPr id="224" name="Google Shape;224;g349161778f7_0_11"/>
          <p:cNvCxnSpPr/>
          <p:nvPr/>
        </p:nvCxnSpPr>
        <p:spPr>
          <a:xfrm>
            <a:off x="8457300" y="4323675"/>
            <a:ext cx="22500" cy="717300"/>
          </a:xfrm>
          <a:prstGeom prst="straightConnector1">
            <a:avLst/>
          </a:prstGeom>
          <a:noFill/>
          <a:ln w="9525" cap="flat" cmpd="sng">
            <a:solidFill>
              <a:schemeClr val="dk2"/>
            </a:solidFill>
            <a:prstDash val="solid"/>
            <a:round/>
            <a:headEnd type="none" w="med" len="med"/>
            <a:tailEnd type="none" w="med" len="med"/>
          </a:ln>
        </p:spPr>
      </p:cxnSp>
      <p:sp>
        <p:nvSpPr>
          <p:cNvPr id="225" name="Google Shape;225;g349161778f7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hr" dirty="0"/>
              <a:t>TINKER okvir - prakse koje uključuju rodnu ravnopravnost</a:t>
            </a:r>
            <a:endParaRPr dirty="0"/>
          </a:p>
        </p:txBody>
      </p:sp>
      <p:sp>
        <p:nvSpPr>
          <p:cNvPr id="226" name="Google Shape;226;g349161778f7_0_11"/>
          <p:cNvSpPr/>
          <p:nvPr/>
        </p:nvSpPr>
        <p:spPr>
          <a:xfrm>
            <a:off x="15096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Kritička teorija i pedagogija</a:t>
            </a:r>
            <a:endParaRPr>
              <a:latin typeface="Calibri"/>
              <a:ea typeface="Calibri"/>
              <a:cs typeface="Calibri"/>
              <a:sym typeface="Calibri"/>
            </a:endParaRPr>
          </a:p>
        </p:txBody>
      </p:sp>
      <p:sp>
        <p:nvSpPr>
          <p:cNvPr id="227" name="Google Shape;227;g349161778f7_0_11"/>
          <p:cNvSpPr/>
          <p:nvPr/>
        </p:nvSpPr>
        <p:spPr>
          <a:xfrm>
            <a:off x="83362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Intersekcionalnost</a:t>
            </a:r>
            <a:endParaRPr>
              <a:latin typeface="Calibri"/>
              <a:ea typeface="Calibri"/>
              <a:cs typeface="Calibri"/>
              <a:sym typeface="Calibri"/>
            </a:endParaRPr>
          </a:p>
        </p:txBody>
      </p:sp>
      <p:sp>
        <p:nvSpPr>
          <p:cNvPr id="228" name="Google Shape;228;g349161778f7_0_11"/>
          <p:cNvSpPr/>
          <p:nvPr/>
        </p:nvSpPr>
        <p:spPr>
          <a:xfrm>
            <a:off x="2730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Svijest o rodnoj raznolikosti</a:t>
            </a:r>
            <a:endParaRPr>
              <a:latin typeface="Calibri"/>
              <a:ea typeface="Calibri"/>
              <a:cs typeface="Calibri"/>
              <a:sym typeface="Calibri"/>
            </a:endParaRPr>
          </a:p>
        </p:txBody>
      </p:sp>
      <p:sp>
        <p:nvSpPr>
          <p:cNvPr id="229" name="Google Shape;229;g349161778f7_0_11"/>
          <p:cNvSpPr/>
          <p:nvPr/>
        </p:nvSpPr>
        <p:spPr>
          <a:xfrm>
            <a:off x="5016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Procjena rodne pristranosti</a:t>
            </a:r>
            <a:endParaRPr dirty="0">
              <a:latin typeface="Calibri"/>
              <a:ea typeface="Calibri"/>
              <a:cs typeface="Calibri"/>
              <a:sym typeface="Calibri"/>
            </a:endParaRPr>
          </a:p>
        </p:txBody>
      </p:sp>
      <p:sp>
        <p:nvSpPr>
          <p:cNvPr id="230" name="Google Shape;230;g349161778f7_0_11"/>
          <p:cNvSpPr/>
          <p:nvPr/>
        </p:nvSpPr>
        <p:spPr>
          <a:xfrm>
            <a:off x="73791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Uravnotežavanje obrazovnih aktivnosti</a:t>
            </a:r>
            <a:endParaRPr dirty="0">
              <a:latin typeface="Calibri"/>
              <a:ea typeface="Calibri"/>
              <a:cs typeface="Calibri"/>
              <a:sym typeface="Calibri"/>
            </a:endParaRPr>
          </a:p>
        </p:txBody>
      </p:sp>
      <p:sp>
        <p:nvSpPr>
          <p:cNvPr id="231" name="Google Shape;231;g349161778f7_0_11"/>
          <p:cNvSpPr/>
          <p:nvPr/>
        </p:nvSpPr>
        <p:spPr>
          <a:xfrm>
            <a:off x="5016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Navođenje pristupačnih primjera</a:t>
            </a:r>
            <a:endParaRPr dirty="0">
              <a:latin typeface="Calibri"/>
              <a:ea typeface="Calibri"/>
              <a:cs typeface="Calibri"/>
              <a:sym typeface="Calibri"/>
            </a:endParaRPr>
          </a:p>
        </p:txBody>
      </p:sp>
      <p:sp>
        <p:nvSpPr>
          <p:cNvPr id="232" name="Google Shape;232;g349161778f7_0_11"/>
          <p:cNvSpPr/>
          <p:nvPr/>
        </p:nvSpPr>
        <p:spPr>
          <a:xfrm>
            <a:off x="73791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Poticanje otvorenih rasprava</a:t>
            </a:r>
            <a:endParaRPr dirty="0">
              <a:latin typeface="Calibri"/>
              <a:ea typeface="Calibri"/>
              <a:cs typeface="Calibri"/>
              <a:sym typeface="Calibri"/>
            </a:endParaRPr>
          </a:p>
        </p:txBody>
      </p:sp>
      <p:cxnSp>
        <p:nvCxnSpPr>
          <p:cNvPr id="233" name="Google Shape;233;g349161778f7_0_11"/>
          <p:cNvCxnSpPr>
            <a:stCxn id="226" idx="3"/>
            <a:endCxn id="227" idx="1"/>
          </p:cNvCxnSpPr>
          <p:nvPr/>
        </p:nvCxnSpPr>
        <p:spPr>
          <a:xfrm>
            <a:off x="3439775" y="1820225"/>
            <a:ext cx="5073000" cy="600"/>
          </a:xfrm>
          <a:prstGeom prst="bentConnector3">
            <a:avLst>
              <a:gd name="adj1" fmla="val 50000"/>
            </a:avLst>
          </a:prstGeom>
          <a:noFill/>
          <a:ln w="9525" cap="flat" cmpd="sng">
            <a:solidFill>
              <a:schemeClr val="dk2"/>
            </a:solidFill>
            <a:prstDash val="solid"/>
            <a:round/>
            <a:headEnd type="none" w="med" len="med"/>
            <a:tailEnd type="none" w="med" len="med"/>
          </a:ln>
        </p:spPr>
      </p:cxnSp>
      <p:sp>
        <p:nvSpPr>
          <p:cNvPr id="234" name="Google Shape;234;g349161778f7_0_11"/>
          <p:cNvSpPr/>
          <p:nvPr/>
        </p:nvSpPr>
        <p:spPr>
          <a:xfrm>
            <a:off x="49229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Feministička pedagogija</a:t>
            </a:r>
            <a:endParaRPr>
              <a:latin typeface="Calibri"/>
              <a:ea typeface="Calibri"/>
              <a:cs typeface="Calibri"/>
              <a:sym typeface="Calibri"/>
            </a:endParaRPr>
          </a:p>
        </p:txBody>
      </p:sp>
      <p:sp>
        <p:nvSpPr>
          <p:cNvPr id="235" name="Google Shape;235;g349161778f7_0_11"/>
          <p:cNvSpPr/>
          <p:nvPr/>
        </p:nvSpPr>
        <p:spPr>
          <a:xfrm>
            <a:off x="2730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Korištenje rodno uključivog jezik</a:t>
            </a:r>
            <a:endParaRPr dirty="0">
              <a:latin typeface="Calibri"/>
              <a:ea typeface="Calibri"/>
              <a:cs typeface="Calibri"/>
              <a:sym typeface="Calibri"/>
            </a:endParaRPr>
          </a:p>
        </p:txBody>
      </p:sp>
      <p:cxnSp>
        <p:nvCxnSpPr>
          <p:cNvPr id="236" name="Google Shape;236;g349161778f7_0_11"/>
          <p:cNvCxnSpPr>
            <a:stCxn id="228" idx="0"/>
            <a:endCxn id="230" idx="0"/>
          </p:cNvCxnSpPr>
          <p:nvPr/>
        </p:nvCxnSpPr>
        <p:spPr>
          <a:xfrm rot="-5400000" flipH="1">
            <a:off x="6108025" y="686575"/>
            <a:ext cx="600" cy="4648200"/>
          </a:xfrm>
          <a:prstGeom prst="bentConnector3">
            <a:avLst>
              <a:gd name="adj1" fmla="val -39687500"/>
            </a:avLst>
          </a:prstGeom>
          <a:noFill/>
          <a:ln w="9525" cap="flat" cmpd="sng">
            <a:solidFill>
              <a:schemeClr val="dk2"/>
            </a:solidFill>
            <a:prstDash val="solid"/>
            <a:round/>
            <a:headEnd type="none" w="med" len="med"/>
            <a:tailEnd type="none" w="med" len="med"/>
          </a:ln>
        </p:spPr>
      </p:cxnSp>
      <p:cxnSp>
        <p:nvCxnSpPr>
          <p:cNvPr id="237" name="Google Shape;237;g349161778f7_0_11"/>
          <p:cNvCxnSpPr>
            <a:stCxn id="235" idx="0"/>
            <a:endCxn id="235" idx="0"/>
          </p:cNvCxnSpPr>
          <p:nvPr/>
        </p:nvCxnSpPr>
        <p:spPr>
          <a:xfrm>
            <a:off x="3784225" y="4839175"/>
            <a:ext cx="0" cy="0"/>
          </a:xfrm>
          <a:prstGeom prst="straightConnector1">
            <a:avLst/>
          </a:prstGeom>
          <a:noFill/>
          <a:ln w="9525" cap="flat" cmpd="sng">
            <a:solidFill>
              <a:schemeClr val="dk2"/>
            </a:solidFill>
            <a:prstDash val="solid"/>
            <a:round/>
            <a:headEnd type="none" w="med" len="med"/>
            <a:tailEnd type="none" w="med" len="med"/>
          </a:ln>
        </p:spPr>
      </p:cxnSp>
      <p:cxnSp>
        <p:nvCxnSpPr>
          <p:cNvPr id="238" name="Google Shape;238;g349161778f7_0_11"/>
          <p:cNvCxnSpPr>
            <a:stCxn id="235" idx="0"/>
            <a:endCxn id="235" idx="0"/>
          </p:cNvCxnSpPr>
          <p:nvPr/>
        </p:nvCxnSpPr>
        <p:spPr>
          <a:xfrm>
            <a:off x="3784225" y="4839175"/>
            <a:ext cx="0" cy="0"/>
          </a:xfrm>
          <a:prstGeom prst="straightConnector1">
            <a:avLst/>
          </a:prstGeom>
          <a:noFill/>
          <a:ln w="9525" cap="flat" cmpd="sng">
            <a:solidFill>
              <a:schemeClr val="dk2"/>
            </a:solidFill>
            <a:prstDash val="solid"/>
            <a:round/>
            <a:headEnd type="none" w="med" len="med"/>
            <a:tailEnd type="none" w="med" len="med"/>
          </a:ln>
        </p:spPr>
      </p:cxnSp>
      <p:sp>
        <p:nvSpPr>
          <p:cNvPr id="239" name="Google Shape;239;g349161778f7_0_11"/>
          <p:cNvSpPr/>
          <p:nvPr/>
        </p:nvSpPr>
        <p:spPr>
          <a:xfrm>
            <a:off x="2585425" y="2526250"/>
            <a:ext cx="6925225" cy="247450"/>
          </a:xfrm>
          <a:custGeom>
            <a:avLst/>
            <a:gdLst/>
            <a:ahLst/>
            <a:cxnLst/>
            <a:rect l="l" t="t" r="r" b="b"/>
            <a:pathLst>
              <a:path w="277009" h="9898" extrusionOk="0">
                <a:moveTo>
                  <a:pt x="0" y="0"/>
                </a:moveTo>
                <a:cubicBezTo>
                  <a:pt x="8367" y="1644"/>
                  <a:pt x="27342" y="9712"/>
                  <a:pt x="50202" y="9861"/>
                </a:cubicBezTo>
                <a:cubicBezTo>
                  <a:pt x="73062" y="10011"/>
                  <a:pt x="106829" y="1046"/>
                  <a:pt x="137160" y="897"/>
                </a:cubicBezTo>
                <a:cubicBezTo>
                  <a:pt x="167491" y="748"/>
                  <a:pt x="208878" y="8965"/>
                  <a:pt x="232186" y="8965"/>
                </a:cubicBezTo>
                <a:cubicBezTo>
                  <a:pt x="255494" y="8965"/>
                  <a:pt x="269539" y="2242"/>
                  <a:pt x="277009" y="897"/>
                </a:cubicBezTo>
              </a:path>
            </a:pathLst>
          </a:custGeom>
          <a:noFill/>
          <a:ln w="9525" cap="flat" cmpd="sng">
            <a:solidFill>
              <a:schemeClr val="dk2"/>
            </a:solidFill>
            <a:prstDash val="solid"/>
            <a:round/>
            <a:headEnd type="none" w="med" len="med"/>
            <a:tailEnd type="none" w="med" len="med"/>
          </a:ln>
        </p:spPr>
        <p:txBody>
          <a:bodyPr/>
          <a:lstStyle/>
          <a:p>
            <a:endParaRPr lang="hr-H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3482da58d6e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Aktivnost 2: samorefleksija</a:t>
            </a:r>
            <a:endParaRPr/>
          </a:p>
        </p:txBody>
      </p:sp>
      <p:sp>
        <p:nvSpPr>
          <p:cNvPr id="246" name="Google Shape;246;g3482da58d6e_0_1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247" name="Google Shape;247;g3482da58d6e_0_17"/>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sz="2500" dirty="0">
                <a:solidFill>
                  <a:schemeClr val="dk1"/>
                </a:solidFill>
                <a:latin typeface="Calibri"/>
                <a:ea typeface="Calibri"/>
                <a:cs typeface="Calibri"/>
                <a:sym typeface="Calibri"/>
              </a:rPr>
              <a:t>Razmislite o nastavnoj cjelini koju ste nedavno predavali.</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Koji je bio cilj te nastavne cjeline?</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Kako ste ju poučavali?</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Jesu li svi učenici bili jednako uključeni bez obzira na spol?</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Jeste li koristili primjere iz stvarnog svijeta?</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endParaRPr sz="2500" dirty="0">
              <a:solidFill>
                <a:schemeClr val="dk1"/>
              </a:solidFill>
              <a:latin typeface="Calibri"/>
              <a:ea typeface="Calibri"/>
              <a:cs typeface="Calibri"/>
              <a:sym typeface="Calibri"/>
            </a:endParaRPr>
          </a:p>
        </p:txBody>
      </p:sp>
      <p:sp>
        <p:nvSpPr>
          <p:cNvPr id="248" name="Google Shape;248;g3482da58d6e_0_17"/>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49" name="Google Shape;249;g3482da58d6e_0_17"/>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latin typeface="Calibri"/>
              <a:ea typeface="Calibri"/>
              <a:cs typeface="Calibri"/>
              <a:sym typeface="Calibri"/>
            </a:endParaRPr>
          </a:p>
          <a:p>
            <a:pPr marL="0" lvl="0" indent="0" algn="ctr" rtl="0">
              <a:spcBef>
                <a:spcPts val="0"/>
              </a:spcBef>
              <a:spcAft>
                <a:spcPts val="0"/>
              </a:spcAft>
              <a:buNone/>
            </a:pPr>
            <a:r>
              <a:rPr lang="hr" sz="2500" dirty="0">
                <a:latin typeface="Calibri"/>
                <a:ea typeface="Calibri"/>
                <a:cs typeface="Calibri"/>
                <a:sym typeface="Calibri"/>
              </a:rPr>
              <a:t>Podijelite svoja razmišljanja.</a:t>
            </a:r>
            <a:endParaRPr sz="2500" dirty="0">
              <a:latin typeface="Calibri"/>
              <a:ea typeface="Calibri"/>
              <a:cs typeface="Calibri"/>
              <a:sym typeface="Calibri"/>
            </a:endParaRPr>
          </a:p>
        </p:txBody>
      </p:sp>
      <p:pic>
        <p:nvPicPr>
          <p:cNvPr id="250" name="Google Shape;250;g3482da58d6e_0_17"/>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251" name="Google Shape;251;g3482da58d6e_0_17"/>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49161778f7_0_59"/>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a:t>Istraživanje autentičnog učenja</a:t>
            </a:r>
            <a:endParaRPr/>
          </a:p>
        </p:txBody>
      </p:sp>
      <p:sp>
        <p:nvSpPr>
          <p:cNvPr id="260" name="Google Shape;260;g349161778f7_0_59"/>
          <p:cNvSpPr txBox="1"/>
          <p:nvPr/>
        </p:nvSpPr>
        <p:spPr>
          <a:xfrm>
            <a:off x="3348001" y="5126093"/>
            <a:ext cx="5802000" cy="12468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hr" sz="2300" dirty="0">
                <a:latin typeface="Calibri"/>
                <a:ea typeface="Calibri"/>
                <a:cs typeface="Calibri"/>
                <a:sym typeface="Calibri"/>
              </a:rPr>
              <a:t>Autentični model učenja naglašava </a:t>
            </a:r>
            <a:r>
              <a:rPr lang="hr" sz="2300" b="1" dirty="0">
                <a:latin typeface="Calibri"/>
                <a:ea typeface="Calibri"/>
                <a:cs typeface="Calibri"/>
                <a:sym typeface="Calibri"/>
              </a:rPr>
              <a:t>rješavanje problema iz stvarnog svijeta </a:t>
            </a:r>
            <a:r>
              <a:rPr lang="hr" sz="2300" dirty="0">
                <a:latin typeface="Calibri"/>
                <a:ea typeface="Calibri"/>
                <a:cs typeface="Calibri"/>
                <a:sym typeface="Calibri"/>
              </a:rPr>
              <a:t>i </a:t>
            </a:r>
            <a:r>
              <a:rPr lang="hr" sz="2300" b="1" dirty="0">
                <a:latin typeface="Calibri"/>
                <a:ea typeface="Calibri"/>
                <a:cs typeface="Calibri"/>
                <a:sym typeface="Calibri"/>
              </a:rPr>
              <a:t>primjenu znanja </a:t>
            </a:r>
            <a:r>
              <a:rPr lang="hr" sz="2300" dirty="0">
                <a:latin typeface="Calibri"/>
                <a:ea typeface="Calibri"/>
                <a:cs typeface="Calibri"/>
                <a:sym typeface="Calibri"/>
              </a:rPr>
              <a:t>u </a:t>
            </a:r>
            <a:r>
              <a:rPr lang="hr" sz="2300" b="1" dirty="0">
                <a:latin typeface="Calibri"/>
                <a:ea typeface="Calibri"/>
                <a:cs typeface="Calibri"/>
                <a:sym typeface="Calibri"/>
              </a:rPr>
              <a:t>praktičnim kontekstima</a:t>
            </a:r>
            <a:r>
              <a:rPr lang="hr" sz="2300" dirty="0">
                <a:latin typeface="Calibri"/>
                <a:ea typeface="Calibri"/>
                <a:cs typeface="Calibri"/>
                <a:sym typeface="Calibri"/>
              </a:rPr>
              <a:t>.</a:t>
            </a:r>
            <a:endParaRPr sz="2300" dirty="0"/>
          </a:p>
        </p:txBody>
      </p:sp>
      <p:sp>
        <p:nvSpPr>
          <p:cNvPr id="261" name="Google Shape;261;g349161778f7_0_5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016676D3-8E59-08FA-D4E0-299ACBE83052}"/>
              </a:ext>
            </a:extLst>
          </p:cNvPr>
          <p:cNvPicPr>
            <a:picLocks noChangeAspect="1"/>
          </p:cNvPicPr>
          <p:nvPr/>
        </p:nvPicPr>
        <p:blipFill>
          <a:blip r:embed="rId3"/>
          <a:stretch>
            <a:fillRect/>
          </a:stretch>
        </p:blipFill>
        <p:spPr>
          <a:xfrm>
            <a:off x="1453800" y="1417020"/>
            <a:ext cx="9044609" cy="308949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g349161778f7_0_92"/>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a:t>Teorije učenja kao osnova za autentično učenje</a:t>
            </a:r>
            <a:endParaRPr/>
          </a:p>
        </p:txBody>
      </p:sp>
      <p:pic>
        <p:nvPicPr>
          <p:cNvPr id="268" name="Google Shape;268;g349161778f7_0_92"/>
          <p:cNvPicPr preferRelativeResize="0"/>
          <p:nvPr/>
        </p:nvPicPr>
        <p:blipFill>
          <a:blip r:embed="rId3">
            <a:alphaModFix/>
          </a:blip>
          <a:stretch>
            <a:fillRect/>
          </a:stretch>
        </p:blipFill>
        <p:spPr>
          <a:xfrm>
            <a:off x="3885300" y="1343603"/>
            <a:ext cx="4369850" cy="4227200"/>
          </a:xfrm>
          <a:prstGeom prst="rect">
            <a:avLst/>
          </a:prstGeom>
          <a:noFill/>
          <a:ln>
            <a:noFill/>
          </a:ln>
        </p:spPr>
      </p:pic>
      <p:sp>
        <p:nvSpPr>
          <p:cNvPr id="269" name="Google Shape;269;g349161778f7_0_92"/>
          <p:cNvSpPr txBox="1"/>
          <p:nvPr/>
        </p:nvSpPr>
        <p:spPr>
          <a:xfrm>
            <a:off x="4981375" y="2795500"/>
            <a:ext cx="2238300" cy="1563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sz="2200" b="1">
                <a:solidFill>
                  <a:schemeClr val="dk1"/>
                </a:solidFill>
              </a:rPr>
              <a:t>Teorijska osnova autentičnog učenja</a:t>
            </a:r>
            <a:endParaRPr sz="2200" b="1">
              <a:solidFill>
                <a:schemeClr val="dk1"/>
              </a:solidFill>
            </a:endParaRPr>
          </a:p>
        </p:txBody>
      </p:sp>
      <p:sp>
        <p:nvSpPr>
          <p:cNvPr id="270" name="Google Shape;270;g349161778f7_0_92"/>
          <p:cNvSpPr txBox="1"/>
          <p:nvPr/>
        </p:nvSpPr>
        <p:spPr>
          <a:xfrm>
            <a:off x="8114500" y="1814450"/>
            <a:ext cx="2381700" cy="4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hr" sz="2200" b="1">
                <a:solidFill>
                  <a:srgbClr val="8E7CC3"/>
                </a:solidFill>
              </a:rPr>
              <a:t>Konstruktivizam</a:t>
            </a:r>
            <a:endParaRPr sz="2200" b="1">
              <a:solidFill>
                <a:srgbClr val="8E7CC3"/>
              </a:solidFill>
            </a:endParaRPr>
          </a:p>
        </p:txBody>
      </p:sp>
      <p:sp>
        <p:nvSpPr>
          <p:cNvPr id="271" name="Google Shape;271;g349161778f7_0_92"/>
          <p:cNvSpPr txBox="1"/>
          <p:nvPr/>
        </p:nvSpPr>
        <p:spPr>
          <a:xfrm>
            <a:off x="8114500" y="3948050"/>
            <a:ext cx="2381700" cy="4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hr" sz="2200" b="1">
                <a:solidFill>
                  <a:srgbClr val="76A5AF"/>
                </a:solidFill>
              </a:rPr>
              <a:t>Socijalni konstruktivizam</a:t>
            </a:r>
            <a:endParaRPr sz="2200" b="1">
              <a:solidFill>
                <a:srgbClr val="76A5AF"/>
              </a:solidFill>
            </a:endParaRPr>
          </a:p>
        </p:txBody>
      </p:sp>
      <p:sp>
        <p:nvSpPr>
          <p:cNvPr id="272" name="Google Shape;272;g349161778f7_0_92"/>
          <p:cNvSpPr txBox="1"/>
          <p:nvPr/>
        </p:nvSpPr>
        <p:spPr>
          <a:xfrm>
            <a:off x="5203443" y="5588847"/>
            <a:ext cx="2381700" cy="4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hr" sz="2200" b="1" dirty="0">
                <a:solidFill>
                  <a:srgbClr val="1C4587"/>
                </a:solidFill>
              </a:rPr>
              <a:t>Situirano učenje</a:t>
            </a:r>
            <a:endParaRPr sz="2200" b="1" dirty="0">
              <a:solidFill>
                <a:srgbClr val="1C4587"/>
              </a:solidFill>
            </a:endParaRPr>
          </a:p>
        </p:txBody>
      </p:sp>
      <p:sp>
        <p:nvSpPr>
          <p:cNvPr id="273" name="Google Shape;273;g349161778f7_0_92"/>
          <p:cNvSpPr txBox="1"/>
          <p:nvPr/>
        </p:nvSpPr>
        <p:spPr>
          <a:xfrm>
            <a:off x="1713700" y="3948050"/>
            <a:ext cx="2381700" cy="444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hr" sz="2200" b="1"/>
              <a:t>Zajednice prakse</a:t>
            </a:r>
            <a:endParaRPr sz="2200" b="1"/>
          </a:p>
        </p:txBody>
      </p:sp>
      <p:sp>
        <p:nvSpPr>
          <p:cNvPr id="274" name="Google Shape;274;g349161778f7_0_92"/>
          <p:cNvSpPr txBox="1"/>
          <p:nvPr/>
        </p:nvSpPr>
        <p:spPr>
          <a:xfrm>
            <a:off x="1866100" y="1814450"/>
            <a:ext cx="2381700" cy="444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hr" sz="2200" b="1">
                <a:solidFill>
                  <a:srgbClr val="6FA8DC"/>
                </a:solidFill>
              </a:rPr>
              <a:t>Zajednice učenja</a:t>
            </a:r>
            <a:endParaRPr sz="2200" b="1">
              <a:solidFill>
                <a:srgbClr val="6FA8DC"/>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349161778f7_0_68"/>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dirty="0"/>
              <a:t>Načela autentičnog učenja</a:t>
            </a:r>
            <a:endParaRPr dirty="0"/>
          </a:p>
        </p:txBody>
      </p:sp>
      <p:pic>
        <p:nvPicPr>
          <p:cNvPr id="281" name="Google Shape;281;g349161778f7_0_68"/>
          <p:cNvPicPr preferRelativeResize="0"/>
          <p:nvPr/>
        </p:nvPicPr>
        <p:blipFill>
          <a:blip r:embed="rId3">
            <a:alphaModFix/>
          </a:blip>
          <a:stretch>
            <a:fillRect/>
          </a:stretch>
        </p:blipFill>
        <p:spPr>
          <a:xfrm>
            <a:off x="4731325" y="2095851"/>
            <a:ext cx="2677799" cy="4762150"/>
          </a:xfrm>
          <a:prstGeom prst="rect">
            <a:avLst/>
          </a:prstGeom>
          <a:noFill/>
          <a:ln>
            <a:noFill/>
          </a:ln>
        </p:spPr>
      </p:pic>
      <p:sp>
        <p:nvSpPr>
          <p:cNvPr id="282" name="Google Shape;282;g349161778f7_0_68"/>
          <p:cNvSpPr/>
          <p:nvPr/>
        </p:nvSpPr>
        <p:spPr>
          <a:xfrm>
            <a:off x="4550950" y="4576150"/>
            <a:ext cx="3070200" cy="372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b="1" dirty="0">
                <a:solidFill>
                  <a:schemeClr val="accent4"/>
                </a:solidFill>
                <a:latin typeface="Calibri"/>
                <a:ea typeface="Calibri"/>
                <a:cs typeface="Calibri"/>
                <a:sym typeface="Calibri"/>
              </a:rPr>
              <a:t>Načela autentičnog učenja</a:t>
            </a:r>
            <a:endParaRPr b="1" dirty="0">
              <a:solidFill>
                <a:schemeClr val="accent4"/>
              </a:solidFill>
              <a:latin typeface="Calibri"/>
              <a:ea typeface="Calibri"/>
              <a:cs typeface="Calibri"/>
              <a:sym typeface="Calibri"/>
            </a:endParaRPr>
          </a:p>
        </p:txBody>
      </p:sp>
      <p:sp>
        <p:nvSpPr>
          <p:cNvPr id="283" name="Google Shape;283;g349161778f7_0_68"/>
          <p:cNvSpPr/>
          <p:nvPr/>
        </p:nvSpPr>
        <p:spPr>
          <a:xfrm>
            <a:off x="2513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1200"/>
              </a:spcAft>
              <a:buNone/>
            </a:pPr>
            <a:r>
              <a:rPr lang="hr" dirty="0">
                <a:latin typeface="Calibri"/>
                <a:ea typeface="Calibri"/>
                <a:cs typeface="Calibri"/>
                <a:sym typeface="Calibri"/>
              </a:rPr>
              <a:t>Autentično vrednovanje</a:t>
            </a:r>
            <a:endParaRPr dirty="0">
              <a:latin typeface="Calibri"/>
              <a:ea typeface="Calibri"/>
              <a:cs typeface="Calibri"/>
              <a:sym typeface="Calibri"/>
            </a:endParaRPr>
          </a:p>
        </p:txBody>
      </p:sp>
      <p:sp>
        <p:nvSpPr>
          <p:cNvPr id="284" name="Google Shape;284;g349161778f7_0_68"/>
          <p:cNvSpPr/>
          <p:nvPr/>
        </p:nvSpPr>
        <p:spPr>
          <a:xfrm>
            <a:off x="857725" y="26682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Podrška</a:t>
            </a:r>
            <a:endParaRPr dirty="0">
              <a:latin typeface="Calibri"/>
              <a:ea typeface="Calibri"/>
              <a:cs typeface="Calibri"/>
              <a:sym typeface="Calibri"/>
            </a:endParaRPr>
          </a:p>
        </p:txBody>
      </p:sp>
      <p:sp>
        <p:nvSpPr>
          <p:cNvPr id="285" name="Google Shape;285;g349161778f7_0_68"/>
          <p:cNvSpPr/>
          <p:nvPr/>
        </p:nvSpPr>
        <p:spPr>
          <a:xfrm>
            <a:off x="8577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Refleksija</a:t>
            </a:r>
            <a:endParaRPr dirty="0">
              <a:latin typeface="Calibri"/>
              <a:ea typeface="Calibri"/>
              <a:cs typeface="Calibri"/>
              <a:sym typeface="Calibri"/>
            </a:endParaRPr>
          </a:p>
        </p:txBody>
      </p:sp>
      <p:sp>
        <p:nvSpPr>
          <p:cNvPr id="286" name="Google Shape;286;g349161778f7_0_68"/>
          <p:cNvSpPr/>
          <p:nvPr/>
        </p:nvSpPr>
        <p:spPr>
          <a:xfrm>
            <a:off x="2794525"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Artikulacija</a:t>
            </a:r>
            <a:endParaRPr>
              <a:latin typeface="Calibri"/>
              <a:ea typeface="Calibri"/>
              <a:cs typeface="Calibri"/>
              <a:sym typeface="Calibri"/>
            </a:endParaRPr>
          </a:p>
        </p:txBody>
      </p:sp>
      <p:sp>
        <p:nvSpPr>
          <p:cNvPr id="287" name="Google Shape;287;g349161778f7_0_68"/>
          <p:cNvSpPr/>
          <p:nvPr/>
        </p:nvSpPr>
        <p:spPr>
          <a:xfrm>
            <a:off x="5127600" y="9074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1200"/>
              </a:spcAft>
              <a:buNone/>
            </a:pPr>
            <a:r>
              <a:rPr lang="hr">
                <a:latin typeface="Calibri"/>
                <a:ea typeface="Calibri"/>
                <a:cs typeface="Calibri"/>
                <a:sym typeface="Calibri"/>
              </a:rPr>
              <a:t>Autentični kontekst</a:t>
            </a:r>
            <a:endParaRPr>
              <a:latin typeface="Calibri"/>
              <a:ea typeface="Calibri"/>
              <a:cs typeface="Calibri"/>
              <a:sym typeface="Calibri"/>
            </a:endParaRPr>
          </a:p>
        </p:txBody>
      </p:sp>
      <p:sp>
        <p:nvSpPr>
          <p:cNvPr id="288" name="Google Shape;288;g349161778f7_0_68"/>
          <p:cNvSpPr/>
          <p:nvPr/>
        </p:nvSpPr>
        <p:spPr>
          <a:xfrm>
            <a:off x="7847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Autentični zadatak</a:t>
            </a:r>
            <a:endParaRPr>
              <a:latin typeface="Calibri"/>
              <a:ea typeface="Calibri"/>
              <a:cs typeface="Calibri"/>
              <a:sym typeface="Calibri"/>
            </a:endParaRPr>
          </a:p>
        </p:txBody>
      </p:sp>
      <p:sp>
        <p:nvSpPr>
          <p:cNvPr id="289" name="Google Shape;289;g349161778f7_0_68"/>
          <p:cNvSpPr/>
          <p:nvPr/>
        </p:nvSpPr>
        <p:spPr>
          <a:xfrm>
            <a:off x="9468325" y="26682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1200"/>
              </a:spcAft>
              <a:buNone/>
            </a:pPr>
            <a:r>
              <a:rPr lang="hr">
                <a:latin typeface="Calibri"/>
                <a:ea typeface="Calibri"/>
                <a:cs typeface="Calibri"/>
                <a:sym typeface="Calibri"/>
              </a:rPr>
              <a:t>Stručna izvedba (uzor)</a:t>
            </a:r>
            <a:endParaRPr>
              <a:latin typeface="Calibri"/>
              <a:ea typeface="Calibri"/>
              <a:cs typeface="Calibri"/>
              <a:sym typeface="Calibri"/>
            </a:endParaRPr>
          </a:p>
        </p:txBody>
      </p:sp>
      <p:sp>
        <p:nvSpPr>
          <p:cNvPr id="290" name="Google Shape;290;g349161778f7_0_68"/>
          <p:cNvSpPr/>
          <p:nvPr/>
        </p:nvSpPr>
        <p:spPr>
          <a:xfrm>
            <a:off x="95445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Višestruke perspektive</a:t>
            </a:r>
            <a:endParaRPr>
              <a:latin typeface="Calibri"/>
              <a:ea typeface="Calibri"/>
              <a:cs typeface="Calibri"/>
              <a:sym typeface="Calibri"/>
            </a:endParaRPr>
          </a:p>
        </p:txBody>
      </p:sp>
      <p:sp>
        <p:nvSpPr>
          <p:cNvPr id="291" name="Google Shape;291;g349161778f7_0_68"/>
          <p:cNvSpPr/>
          <p:nvPr/>
        </p:nvSpPr>
        <p:spPr>
          <a:xfrm>
            <a:off x="7485750"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Suradnja</a:t>
            </a:r>
            <a:endParaRPr>
              <a:latin typeface="Calibri"/>
              <a:ea typeface="Calibri"/>
              <a:cs typeface="Calibri"/>
              <a:sym typeface="Calibri"/>
            </a:endParaRPr>
          </a:p>
        </p:txBody>
      </p:sp>
      <p:sp>
        <p:nvSpPr>
          <p:cNvPr id="292" name="Google Shape;292;g349161778f7_0_68"/>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lvl="0">
              <a:buSzPct val="62500"/>
            </a:pPr>
            <a:r>
              <a:rPr lang="hr" dirty="0"/>
              <a:t>Modul 1: </a:t>
            </a:r>
            <a:r>
              <a:rPr lang="en-US" dirty="0" err="1"/>
              <a:t>Pregled</a:t>
            </a:r>
            <a:r>
              <a:rPr lang="en-US" dirty="0"/>
              <a:t> TINKER </a:t>
            </a:r>
            <a:r>
              <a:rPr lang="en-US" dirty="0" err="1"/>
              <a:t>projekta</a:t>
            </a:r>
            <a:r>
              <a:rPr lang="en-US" dirty="0"/>
              <a:t> </a:t>
            </a:r>
            <a:r>
              <a:rPr lang="en-US" dirty="0" err="1"/>
              <a:t>i</a:t>
            </a:r>
            <a:r>
              <a:rPr lang="en-US" dirty="0"/>
              <a:t> </a:t>
            </a:r>
            <a:r>
              <a:rPr lang="en-US" dirty="0" err="1"/>
              <a:t>uvod</a:t>
            </a:r>
            <a:r>
              <a:rPr lang="en-US" dirty="0"/>
              <a:t> u </a:t>
            </a:r>
            <a:r>
              <a:rPr lang="en-US" dirty="0" err="1"/>
              <a:t>autentično</a:t>
            </a:r>
            <a:r>
              <a:rPr lang="en-US" dirty="0"/>
              <a:t> </a:t>
            </a:r>
            <a:r>
              <a:rPr lang="en-US" dirty="0" err="1"/>
              <a:t>učenje</a:t>
            </a:r>
            <a:r>
              <a:rPr lang="en-US" dirty="0"/>
              <a:t> </a:t>
            </a:r>
            <a:r>
              <a:rPr lang="en-US" dirty="0" err="1"/>
              <a:t>i</a:t>
            </a:r>
            <a:r>
              <a:rPr lang="en-US" dirty="0"/>
              <a:t> </a:t>
            </a:r>
            <a:r>
              <a:rPr lang="en-US" dirty="0" err="1"/>
              <a:t>rodn</a:t>
            </a:r>
            <a:r>
              <a:rPr lang="hr-HR" dirty="0"/>
              <a:t>u</a:t>
            </a:r>
            <a:r>
              <a:rPr lang="en-US" dirty="0"/>
              <a:t> </a:t>
            </a:r>
            <a:r>
              <a:rPr lang="en-US" dirty="0" err="1"/>
              <a:t>uključivost</a:t>
            </a:r>
            <a:endParaRPr dirty="0"/>
          </a:p>
        </p:txBody>
      </p:sp>
      <p:sp>
        <p:nvSpPr>
          <p:cNvPr id="91" name="Google Shape;91;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hr" dirty="0"/>
              <a:t>Cjelina 1.1: Autentično učenje za rodno uključivo obrazovanje</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349161778f7_0_13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Aktivnost 3: samorefleksija</a:t>
            </a:r>
            <a:endParaRPr/>
          </a:p>
        </p:txBody>
      </p:sp>
      <p:sp>
        <p:nvSpPr>
          <p:cNvPr id="299" name="Google Shape;299;g349161778f7_0_134"/>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00" name="Google Shape;300;g349161778f7_0_134"/>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U svojoj grupi raspravite sljedeće:</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Primjenjujete li i kako načela autentičnog učenja u svojoj nastavi?</a:t>
            </a:r>
            <a:endParaRPr sz="2500" dirty="0">
              <a:solidFill>
                <a:schemeClr val="dk1"/>
              </a:solidFill>
              <a:latin typeface="Calibri"/>
              <a:ea typeface="Calibri"/>
              <a:cs typeface="Calibri"/>
              <a:sym typeface="Calibri"/>
            </a:endParaRPr>
          </a:p>
        </p:txBody>
      </p:sp>
      <p:sp>
        <p:nvSpPr>
          <p:cNvPr id="301" name="Google Shape;301;g349161778f7_0_134"/>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02" name="Google Shape;302;g349161778f7_0_134"/>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a:latin typeface="Calibri"/>
              <a:ea typeface="Calibri"/>
              <a:cs typeface="Calibri"/>
              <a:sym typeface="Calibri"/>
            </a:endParaRPr>
          </a:p>
          <a:p>
            <a:pPr marL="0" lvl="0" indent="0" algn="ctr" rtl="0">
              <a:spcBef>
                <a:spcPts val="0"/>
              </a:spcBef>
              <a:spcAft>
                <a:spcPts val="0"/>
              </a:spcAft>
              <a:buNone/>
            </a:pPr>
            <a:r>
              <a:rPr lang="hr" sz="2500">
                <a:latin typeface="Calibri"/>
                <a:ea typeface="Calibri"/>
                <a:cs typeface="Calibri"/>
                <a:sym typeface="Calibri"/>
              </a:rPr>
              <a:t>Podijelite svoja razmišljanja s ostalim grupama.</a:t>
            </a:r>
            <a:endParaRPr sz="2500">
              <a:latin typeface="Calibri"/>
              <a:ea typeface="Calibri"/>
              <a:cs typeface="Calibri"/>
              <a:sym typeface="Calibri"/>
            </a:endParaRPr>
          </a:p>
        </p:txBody>
      </p:sp>
      <p:pic>
        <p:nvPicPr>
          <p:cNvPr id="303" name="Google Shape;303;g349161778f7_0_134"/>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304" name="Google Shape;304;g349161778f7_0_13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g349161778f7_0_146"/>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sz="3000" dirty="0"/>
              <a:t>Autentično </a:t>
            </a:r>
            <a:r>
              <a:rPr lang="hr" sz="30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učenje: promicanje uključivosti u </a:t>
            </a:r>
            <a:r>
              <a:rPr lang="hr" sz="3000" dirty="0"/>
              <a:t>informatičkom obrazovanju</a:t>
            </a:r>
            <a:endParaRPr sz="3000" dirty="0"/>
          </a:p>
        </p:txBody>
      </p:sp>
      <p:sp>
        <p:nvSpPr>
          <p:cNvPr id="312" name="Google Shape;312;g349161778f7_0_146"/>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A51822AF-207A-8426-555A-36BA1E515C71}"/>
              </a:ext>
            </a:extLst>
          </p:cNvPr>
          <p:cNvPicPr>
            <a:picLocks noChangeAspect="1"/>
          </p:cNvPicPr>
          <p:nvPr/>
        </p:nvPicPr>
        <p:blipFill>
          <a:blip r:embed="rId3"/>
          <a:stretch>
            <a:fillRect/>
          </a:stretch>
        </p:blipFill>
        <p:spPr>
          <a:xfrm>
            <a:off x="2345145" y="1284877"/>
            <a:ext cx="7856129" cy="517536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349161778f7_0_153"/>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sz="3500" dirty="0"/>
              <a:t>Rodna neravnoteža u informatici - 1</a:t>
            </a:r>
            <a:endParaRPr sz="3500" dirty="0"/>
          </a:p>
        </p:txBody>
      </p:sp>
      <p:sp>
        <p:nvSpPr>
          <p:cNvPr id="319" name="Google Shape;319;g349161778f7_0_153"/>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lvl="0" algn="just">
              <a:buChar char="●"/>
            </a:pPr>
            <a:r>
              <a:rPr lang="en-US" b="1" dirty="0"/>
              <a:t>ICT </a:t>
            </a:r>
            <a:r>
              <a:rPr lang="en-US" b="1" dirty="0" err="1"/>
              <a:t>stručnjakinje</a:t>
            </a:r>
            <a:r>
              <a:rPr lang="en-US" b="1" dirty="0"/>
              <a:t> (2022.):</a:t>
            </a:r>
            <a:r>
              <a:rPr lang="en-US" dirty="0"/>
              <a:t> </a:t>
            </a:r>
            <a:r>
              <a:rPr lang="en-US" dirty="0" err="1"/>
              <a:t>Udio</a:t>
            </a:r>
            <a:r>
              <a:rPr lang="en-US" dirty="0"/>
              <a:t> </a:t>
            </a:r>
            <a:r>
              <a:rPr lang="en-US" dirty="0" err="1"/>
              <a:t>žena</a:t>
            </a:r>
            <a:r>
              <a:rPr lang="en-US" dirty="0"/>
              <a:t> </a:t>
            </a:r>
            <a:r>
              <a:rPr lang="en-US" dirty="0" err="1"/>
              <a:t>zaposlenih</a:t>
            </a:r>
            <a:r>
              <a:rPr lang="en-US" dirty="0"/>
              <a:t> u ICT </a:t>
            </a:r>
            <a:r>
              <a:rPr lang="en-US" dirty="0" err="1"/>
              <a:t>sektoru</a:t>
            </a:r>
            <a:r>
              <a:rPr lang="en-US" dirty="0"/>
              <a:t> u </a:t>
            </a:r>
            <a:r>
              <a:rPr lang="en-US" dirty="0" err="1"/>
              <a:t>Europi</a:t>
            </a:r>
            <a:r>
              <a:rPr lang="en-US" dirty="0"/>
              <a:t> </a:t>
            </a:r>
            <a:r>
              <a:rPr lang="en-US" dirty="0" err="1"/>
              <a:t>kreće</a:t>
            </a:r>
            <a:r>
              <a:rPr lang="en-US" dirty="0"/>
              <a:t> se </a:t>
            </a:r>
            <a:r>
              <a:rPr lang="en-US" dirty="0" err="1"/>
              <a:t>između</a:t>
            </a:r>
            <a:r>
              <a:rPr lang="en-US" dirty="0"/>
              <a:t> </a:t>
            </a:r>
            <a:r>
              <a:rPr lang="en-US" b="1" dirty="0"/>
              <a:t>10–30 %</a:t>
            </a:r>
            <a:r>
              <a:rPr lang="en-US" dirty="0"/>
              <a:t>, </a:t>
            </a:r>
            <a:r>
              <a:rPr lang="en-US" dirty="0" err="1"/>
              <a:t>dok</a:t>
            </a:r>
            <a:r>
              <a:rPr lang="en-US" dirty="0"/>
              <a:t> je </a:t>
            </a:r>
            <a:r>
              <a:rPr lang="en-US" dirty="0" err="1"/>
              <a:t>kod</a:t>
            </a:r>
            <a:r>
              <a:rPr lang="en-US" dirty="0"/>
              <a:t> </a:t>
            </a:r>
            <a:r>
              <a:rPr lang="en-US" dirty="0" err="1"/>
              <a:t>muškaraca</a:t>
            </a:r>
            <a:r>
              <a:rPr lang="en-US" dirty="0"/>
              <a:t> </a:t>
            </a:r>
            <a:r>
              <a:rPr lang="en-US" b="1" dirty="0"/>
              <a:t>60–80 % </a:t>
            </a:r>
            <a:r>
              <a:rPr lang="hr" dirty="0"/>
              <a:t>(</a:t>
            </a:r>
            <a:r>
              <a:rPr lang="hr" u="sng" dirty="0">
                <a:solidFill>
                  <a:schemeClr val="hlink"/>
                </a:solidFill>
                <a:hlinkClick r:id="rId3"/>
              </a:rPr>
              <a:t>Eurostat, 2022.</a:t>
            </a:r>
            <a:r>
              <a:rPr lang="hr" dirty="0"/>
              <a:t>)</a:t>
            </a:r>
            <a:endParaRPr dirty="0"/>
          </a:p>
          <a:p>
            <a:pPr lvl="0" algn="just">
              <a:spcBef>
                <a:spcPts val="0"/>
              </a:spcBef>
              <a:buChar char="●"/>
            </a:pPr>
            <a:r>
              <a:rPr lang="en-US" b="1" dirty="0" err="1"/>
              <a:t>Tercijarno</a:t>
            </a:r>
            <a:r>
              <a:rPr lang="en-US" b="1" dirty="0"/>
              <a:t> </a:t>
            </a:r>
            <a:r>
              <a:rPr lang="en-US" b="1" dirty="0" err="1"/>
              <a:t>obrazovanje</a:t>
            </a:r>
            <a:r>
              <a:rPr lang="en-US" b="1" dirty="0"/>
              <a:t> u ICT </a:t>
            </a:r>
            <a:r>
              <a:rPr lang="en-US" b="1" dirty="0" err="1"/>
              <a:t>području</a:t>
            </a:r>
            <a:r>
              <a:rPr lang="en-US" b="1" dirty="0"/>
              <a:t>:</a:t>
            </a:r>
            <a:r>
              <a:rPr lang="en-US" dirty="0"/>
              <a:t> </a:t>
            </a:r>
            <a:r>
              <a:rPr lang="en-US" dirty="0" err="1"/>
              <a:t>Zabilježene</a:t>
            </a:r>
            <a:r>
              <a:rPr lang="en-US" dirty="0"/>
              <a:t> </a:t>
            </a:r>
            <a:r>
              <a:rPr lang="en-US" dirty="0" err="1"/>
              <a:t>su</a:t>
            </a:r>
            <a:r>
              <a:rPr lang="en-US" dirty="0"/>
              <a:t> </a:t>
            </a:r>
            <a:r>
              <a:rPr lang="en-US" b="1" dirty="0" err="1"/>
              <a:t>velike</a:t>
            </a:r>
            <a:r>
              <a:rPr lang="en-US" b="1" dirty="0"/>
              <a:t> </a:t>
            </a:r>
            <a:r>
              <a:rPr lang="en-US" b="1" dirty="0" err="1"/>
              <a:t>razlike</a:t>
            </a:r>
            <a:r>
              <a:rPr lang="en-US" b="1" dirty="0"/>
              <a:t> u </a:t>
            </a:r>
            <a:r>
              <a:rPr lang="en-US" b="1" dirty="0" err="1"/>
              <a:t>upisu</a:t>
            </a:r>
            <a:r>
              <a:rPr lang="en-US" b="1" dirty="0"/>
              <a:t> </a:t>
            </a:r>
            <a:r>
              <a:rPr lang="en-US" b="1" dirty="0" err="1"/>
              <a:t>na</a:t>
            </a:r>
            <a:r>
              <a:rPr lang="en-US" b="1" dirty="0"/>
              <a:t> ICT </a:t>
            </a:r>
            <a:r>
              <a:rPr lang="en-US" b="1" dirty="0" err="1"/>
              <a:t>studije</a:t>
            </a:r>
            <a:r>
              <a:rPr lang="en-US" dirty="0"/>
              <a:t>, </a:t>
            </a:r>
            <a:r>
              <a:rPr lang="en-US" dirty="0" err="1"/>
              <a:t>kao</a:t>
            </a:r>
            <a:r>
              <a:rPr lang="en-US" dirty="0"/>
              <a:t> </a:t>
            </a:r>
            <a:r>
              <a:rPr lang="en-US" dirty="0" err="1"/>
              <a:t>i</a:t>
            </a:r>
            <a:r>
              <a:rPr lang="en-US" dirty="0"/>
              <a:t> u </a:t>
            </a:r>
            <a:r>
              <a:rPr lang="en-US" b="1" dirty="0" err="1"/>
              <a:t>razini</a:t>
            </a:r>
            <a:r>
              <a:rPr lang="en-US" b="1" dirty="0"/>
              <a:t> </a:t>
            </a:r>
            <a:r>
              <a:rPr lang="en-US" b="1" dirty="0" err="1"/>
              <a:t>samopouzdanja</a:t>
            </a:r>
            <a:r>
              <a:rPr lang="en-US" b="1" dirty="0"/>
              <a:t> </a:t>
            </a:r>
            <a:r>
              <a:rPr lang="en-US" b="1" dirty="0" err="1"/>
              <a:t>među</a:t>
            </a:r>
            <a:r>
              <a:rPr lang="en-US" b="1" dirty="0"/>
              <a:t> </a:t>
            </a:r>
            <a:r>
              <a:rPr lang="en-US" b="1" dirty="0" err="1"/>
              <a:t>učenicima</a:t>
            </a:r>
            <a:r>
              <a:rPr lang="en-US" dirty="0"/>
              <a:t> </a:t>
            </a:r>
            <a:r>
              <a:rPr lang="en-US" dirty="0" err="1"/>
              <a:t>ovisno</a:t>
            </a:r>
            <a:r>
              <a:rPr lang="en-US" dirty="0"/>
              <a:t> o </a:t>
            </a:r>
            <a:r>
              <a:rPr lang="en-US" dirty="0" err="1"/>
              <a:t>spolu</a:t>
            </a:r>
            <a:r>
              <a:rPr lang="en-US" dirty="0"/>
              <a:t> </a:t>
            </a:r>
            <a:r>
              <a:rPr lang="hr" dirty="0"/>
              <a:t>(</a:t>
            </a:r>
            <a:r>
              <a:rPr lang="hr" u="sng" dirty="0">
                <a:solidFill>
                  <a:schemeClr val="hlink"/>
                </a:solidFill>
                <a:hlinkClick r:id="rId4"/>
              </a:rPr>
              <a:t>Europska komisija, 2019.</a:t>
            </a:r>
            <a:r>
              <a:rPr lang="hr" dirty="0"/>
              <a:t>)</a:t>
            </a:r>
            <a:endParaRPr dirty="0"/>
          </a:p>
          <a:p>
            <a:pPr lvl="0" algn="just">
              <a:spcBef>
                <a:spcPts val="0"/>
              </a:spcBef>
              <a:buChar char="●"/>
            </a:pPr>
            <a:r>
              <a:rPr lang="en-US" b="1" dirty="0"/>
              <a:t>STEM </a:t>
            </a:r>
            <a:r>
              <a:rPr lang="en-US" b="1" dirty="0" err="1"/>
              <a:t>diplome</a:t>
            </a:r>
            <a:r>
              <a:rPr lang="en-US" b="1" dirty="0"/>
              <a:t>:</a:t>
            </a:r>
            <a:r>
              <a:rPr lang="en-US" dirty="0"/>
              <a:t> </a:t>
            </a:r>
            <a:r>
              <a:rPr lang="en-US" dirty="0" err="1"/>
              <a:t>Žene</a:t>
            </a:r>
            <a:r>
              <a:rPr lang="en-US" dirty="0"/>
              <a:t> </a:t>
            </a:r>
            <a:r>
              <a:rPr lang="en-US" dirty="0" err="1"/>
              <a:t>čine</a:t>
            </a:r>
            <a:r>
              <a:rPr lang="en-US" dirty="0"/>
              <a:t> </a:t>
            </a:r>
            <a:r>
              <a:rPr lang="en-US" b="1" dirty="0" err="1"/>
              <a:t>manji</a:t>
            </a:r>
            <a:r>
              <a:rPr lang="en-US" b="1" dirty="0"/>
              <a:t> </a:t>
            </a:r>
            <a:r>
              <a:rPr lang="en-US" b="1" dirty="0" err="1"/>
              <a:t>udio</a:t>
            </a:r>
            <a:r>
              <a:rPr lang="en-US" b="1" dirty="0"/>
              <a:t> </a:t>
            </a:r>
            <a:r>
              <a:rPr lang="en-US" b="1" dirty="0" err="1"/>
              <a:t>diplomiranih</a:t>
            </a:r>
            <a:r>
              <a:rPr lang="en-US" b="1" dirty="0"/>
              <a:t> u STEM </a:t>
            </a:r>
            <a:r>
              <a:rPr lang="en-US" b="1" dirty="0" err="1"/>
              <a:t>područjima</a:t>
            </a:r>
            <a:r>
              <a:rPr lang="en-US" dirty="0"/>
              <a:t> (</a:t>
            </a:r>
            <a:r>
              <a:rPr lang="en-US" dirty="0" err="1"/>
              <a:t>znanost</a:t>
            </a:r>
            <a:r>
              <a:rPr lang="en-US" dirty="0"/>
              <a:t>, </a:t>
            </a:r>
            <a:r>
              <a:rPr lang="en-US" dirty="0" err="1"/>
              <a:t>tehnologija</a:t>
            </a:r>
            <a:r>
              <a:rPr lang="en-US" dirty="0"/>
              <a:t>, </a:t>
            </a:r>
            <a:r>
              <a:rPr lang="en-US" dirty="0" err="1"/>
              <a:t>inženjerstvo</a:t>
            </a:r>
            <a:r>
              <a:rPr lang="en-US" dirty="0"/>
              <a:t>, </a:t>
            </a:r>
            <a:r>
              <a:rPr lang="en-US" dirty="0" err="1"/>
              <a:t>matematika</a:t>
            </a:r>
            <a:r>
              <a:rPr lang="en-US" dirty="0"/>
              <a:t>) u </a:t>
            </a:r>
            <a:r>
              <a:rPr lang="en-US" dirty="0" err="1"/>
              <a:t>svim</a:t>
            </a:r>
            <a:r>
              <a:rPr lang="en-US" dirty="0"/>
              <a:t> </a:t>
            </a:r>
            <a:r>
              <a:rPr lang="hr-HR" dirty="0"/>
              <a:t>projektnim </a:t>
            </a:r>
            <a:r>
              <a:rPr lang="en-US" dirty="0" err="1"/>
              <a:t>partnerskim</a:t>
            </a:r>
            <a:r>
              <a:rPr lang="en-US" dirty="0"/>
              <a:t> </a:t>
            </a:r>
            <a:r>
              <a:rPr lang="en-US" dirty="0" err="1"/>
              <a:t>zemljama</a:t>
            </a:r>
            <a:r>
              <a:rPr lang="en-US" dirty="0"/>
              <a:t> </a:t>
            </a:r>
            <a:r>
              <a:rPr lang="hr" dirty="0"/>
              <a:t>(</a:t>
            </a:r>
            <a:r>
              <a:rPr lang="hr" u="sng" dirty="0">
                <a:solidFill>
                  <a:schemeClr val="accent1"/>
                </a:solidFill>
                <a:hlinkClick r:id="rId3">
                  <a:extLst>
                    <a:ext uri="{A12FA001-AC4F-418D-AE19-62706E023703}">
                      <ahyp:hlinkClr xmlns:ahyp="http://schemas.microsoft.com/office/drawing/2018/hyperlinkcolor" val="tx"/>
                    </a:ext>
                  </a:extLst>
                </a:hlinkClick>
              </a:rPr>
              <a:t>Eurostat, 2022.</a:t>
            </a:r>
            <a:r>
              <a:rPr lang="hr" dirty="0"/>
              <a:t>)</a:t>
            </a:r>
            <a:endParaRPr dirty="0"/>
          </a:p>
          <a:p>
            <a:pPr lvl="0" algn="just">
              <a:spcBef>
                <a:spcPts val="0"/>
              </a:spcBef>
              <a:buChar char="●"/>
            </a:pPr>
            <a:r>
              <a:rPr lang="en-US" b="1" dirty="0" err="1"/>
              <a:t>Indeks</a:t>
            </a:r>
            <a:r>
              <a:rPr lang="en-US" b="1" dirty="0"/>
              <a:t> </a:t>
            </a:r>
            <a:r>
              <a:rPr lang="en-US" b="1" dirty="0" err="1"/>
              <a:t>ravnopravnosti</a:t>
            </a:r>
            <a:r>
              <a:rPr lang="en-US" b="1" dirty="0"/>
              <a:t> </a:t>
            </a:r>
            <a:r>
              <a:rPr lang="en-US" b="1" dirty="0" err="1"/>
              <a:t>spolova</a:t>
            </a:r>
            <a:r>
              <a:rPr lang="en-US" b="1" dirty="0"/>
              <a:t> – </a:t>
            </a:r>
            <a:r>
              <a:rPr lang="en-US" b="1" dirty="0" err="1"/>
              <a:t>domena</a:t>
            </a:r>
            <a:r>
              <a:rPr lang="en-US" b="1" dirty="0"/>
              <a:t> </a:t>
            </a:r>
            <a:r>
              <a:rPr lang="en-US" b="1" dirty="0" err="1"/>
              <a:t>znanja</a:t>
            </a:r>
            <a:r>
              <a:rPr lang="en-US" b="1" dirty="0"/>
              <a:t> (2019.):</a:t>
            </a:r>
            <a:r>
              <a:rPr lang="en-US" dirty="0"/>
              <a:t> </a:t>
            </a:r>
            <a:r>
              <a:rPr lang="en-US" dirty="0" err="1"/>
              <a:t>Prosječna</a:t>
            </a:r>
            <a:r>
              <a:rPr lang="en-US" dirty="0"/>
              <a:t> </a:t>
            </a:r>
            <a:r>
              <a:rPr lang="en-US" dirty="0" err="1"/>
              <a:t>vrijednost</a:t>
            </a:r>
            <a:r>
              <a:rPr lang="en-US" dirty="0"/>
              <a:t> u EU </a:t>
            </a:r>
            <a:r>
              <a:rPr lang="en-US" dirty="0" err="1"/>
              <a:t>iznosila</a:t>
            </a:r>
            <a:r>
              <a:rPr lang="en-US" dirty="0"/>
              <a:t> je </a:t>
            </a:r>
            <a:r>
              <a:rPr lang="en-US" b="1" dirty="0"/>
              <a:t>62,7 %</a:t>
            </a:r>
            <a:r>
              <a:rPr lang="en-US" dirty="0"/>
              <a:t>, </a:t>
            </a:r>
            <a:r>
              <a:rPr lang="en-US" dirty="0" err="1"/>
              <a:t>dok</a:t>
            </a:r>
            <a:r>
              <a:rPr lang="en-US" dirty="0"/>
              <a:t> </a:t>
            </a:r>
            <a:r>
              <a:rPr lang="en-US" dirty="0" err="1"/>
              <a:t>su</a:t>
            </a:r>
            <a:r>
              <a:rPr lang="en-US" dirty="0"/>
              <a:t> </a:t>
            </a:r>
            <a:r>
              <a:rPr lang="en-US" b="1" dirty="0" err="1"/>
              <a:t>neke</a:t>
            </a:r>
            <a:r>
              <a:rPr lang="en-US" b="1" dirty="0"/>
              <a:t> </a:t>
            </a:r>
            <a:r>
              <a:rPr lang="en-US" b="1" dirty="0" err="1"/>
              <a:t>partnerske</a:t>
            </a:r>
            <a:r>
              <a:rPr lang="en-US" b="1" dirty="0"/>
              <a:t> </a:t>
            </a:r>
            <a:r>
              <a:rPr lang="en-US" b="1" dirty="0" err="1"/>
              <a:t>zemlje</a:t>
            </a:r>
            <a:r>
              <a:rPr lang="en-US" b="1" dirty="0"/>
              <a:t> </a:t>
            </a:r>
            <a:r>
              <a:rPr lang="en-US" b="1" dirty="0" err="1"/>
              <a:t>ispod</a:t>
            </a:r>
            <a:r>
              <a:rPr lang="en-US" b="1" dirty="0"/>
              <a:t> </a:t>
            </a:r>
            <a:r>
              <a:rPr lang="en-US" b="1" dirty="0" err="1"/>
              <a:t>prosjeka</a:t>
            </a:r>
            <a:r>
              <a:rPr lang="hr-HR" b="1" dirty="0"/>
              <a:t> </a:t>
            </a:r>
            <a:r>
              <a:rPr lang="hr" dirty="0"/>
              <a:t>(</a:t>
            </a:r>
            <a:r>
              <a:rPr lang="hr" u="sng" dirty="0">
                <a:solidFill>
                  <a:schemeClr val="hlink"/>
                </a:solidFill>
              </a:rPr>
              <a:t>EIGE, 2022.</a:t>
            </a:r>
            <a:r>
              <a:rPr lang="hr" dirty="0"/>
              <a:t>)</a:t>
            </a:r>
            <a:endParaRPr lang="hr" u="sng" dirty="0">
              <a:solidFill>
                <a:schemeClr val="hlink"/>
              </a:solidFill>
            </a:endParaRPr>
          </a:p>
          <a:p>
            <a:pPr lvl="0" algn="just">
              <a:spcBef>
                <a:spcPts val="0"/>
              </a:spcBef>
              <a:buChar char="●"/>
            </a:pPr>
            <a:r>
              <a:rPr lang="hr" dirty="0"/>
              <a:t>Potreba za rodno uključivim pristupima, uključujući rodne manjine</a:t>
            </a:r>
            <a:endParaRPr dirty="0"/>
          </a:p>
        </p:txBody>
      </p:sp>
      <p:pic>
        <p:nvPicPr>
          <p:cNvPr id="320" name="Google Shape;320;g349161778f7_0_153"/>
          <p:cNvPicPr preferRelativeResize="0"/>
          <p:nvPr/>
        </p:nvPicPr>
        <p:blipFill>
          <a:blip r:embed="rId5">
            <a:alphaModFix/>
          </a:blip>
          <a:stretch>
            <a:fillRect/>
          </a:stretch>
        </p:blipFill>
        <p:spPr>
          <a:xfrm>
            <a:off x="4312508" y="4003588"/>
            <a:ext cx="4619642" cy="2700411"/>
          </a:xfrm>
          <a:prstGeom prst="rect">
            <a:avLst/>
          </a:prstGeom>
          <a:noFill/>
          <a:ln>
            <a:noFill/>
          </a:ln>
        </p:spPr>
      </p:pic>
      <p:sp>
        <p:nvSpPr>
          <p:cNvPr id="321" name="Google Shape;321;g349161778f7_0_15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g349161778f7_0_161"/>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sz="3500" dirty="0"/>
              <a:t>Rodna neravnoteža u informatici - 2</a:t>
            </a:r>
            <a:endParaRPr dirty="0"/>
          </a:p>
        </p:txBody>
      </p:sp>
      <p:pic>
        <p:nvPicPr>
          <p:cNvPr id="7" name="Picture 6">
            <a:extLst>
              <a:ext uri="{FF2B5EF4-FFF2-40B4-BE49-F238E27FC236}">
                <a16:creationId xmlns:a16="http://schemas.microsoft.com/office/drawing/2014/main" id="{1D1C5391-FE6A-D12D-E71E-41E7119B6C30}"/>
              </a:ext>
            </a:extLst>
          </p:cNvPr>
          <p:cNvPicPr>
            <a:picLocks noChangeAspect="1"/>
          </p:cNvPicPr>
          <p:nvPr/>
        </p:nvPicPr>
        <p:blipFill>
          <a:blip r:embed="rId3"/>
          <a:stretch>
            <a:fillRect/>
          </a:stretch>
        </p:blipFill>
        <p:spPr>
          <a:xfrm>
            <a:off x="1903584" y="1145703"/>
            <a:ext cx="8599660" cy="512254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349161778f7_0_16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dirty="0"/>
              <a:t>Autentično učenje: okvir za rodnu uključivost - 1</a:t>
            </a:r>
            <a:endParaRPr dirty="0"/>
          </a:p>
        </p:txBody>
      </p:sp>
      <p:sp>
        <p:nvSpPr>
          <p:cNvPr id="334" name="Google Shape;334;g349161778f7_0_16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spcBef>
                <a:spcPts val="1000"/>
              </a:spcBef>
              <a:spcAft>
                <a:spcPts val="0"/>
              </a:spcAft>
              <a:buNone/>
            </a:pPr>
            <a:r>
              <a:rPr lang="hr" sz="2400" b="1"/>
              <a:t>Borba protiv stereotipa</a:t>
            </a:r>
            <a:endParaRPr sz="2400"/>
          </a:p>
          <a:p>
            <a:pPr marL="457200" marR="0" lvl="0" indent="-381000" algn="just" rtl="0">
              <a:lnSpc>
                <a:spcPct val="115000"/>
              </a:lnSpc>
              <a:spcBef>
                <a:spcPts val="1000"/>
              </a:spcBef>
              <a:spcAft>
                <a:spcPts val="0"/>
              </a:spcAft>
              <a:buSzPts val="2400"/>
              <a:buChar char="•"/>
            </a:pPr>
            <a:r>
              <a:rPr lang="hr" sz="2400"/>
              <a:t>Autentično učenje: Povezivanje koncepata s primjenama u stvarnom svijetu</a:t>
            </a:r>
            <a:endParaRPr sz="2400"/>
          </a:p>
          <a:p>
            <a:pPr marL="457200" marR="0" lvl="0" indent="-381000" algn="just" rtl="0">
              <a:lnSpc>
                <a:spcPct val="115000"/>
              </a:lnSpc>
              <a:spcBef>
                <a:spcPts val="0"/>
              </a:spcBef>
              <a:spcAft>
                <a:spcPts val="0"/>
              </a:spcAft>
              <a:buSzPts val="2400"/>
              <a:buChar char="•"/>
            </a:pPr>
            <a:r>
              <a:rPr lang="hr" sz="2400"/>
              <a:t>Često uključuje primjene u stvarnom svijetu i rješavanje problema, što može pomoći u demonstraciji raznolike i utjecajne prirode informatike, osporavajući tradicionalne stereotipe koji ograničavaju sudjelovanje.</a:t>
            </a:r>
            <a:endParaRPr sz="2400"/>
          </a:p>
        </p:txBody>
      </p:sp>
      <p:sp>
        <p:nvSpPr>
          <p:cNvPr id="336" name="Google Shape;336;g349161778f7_0_16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046A38FD-FF63-7B32-7C68-15B526DF1CD5}"/>
              </a:ext>
            </a:extLst>
          </p:cNvPr>
          <p:cNvPicPr>
            <a:picLocks noChangeAspect="1"/>
          </p:cNvPicPr>
          <p:nvPr/>
        </p:nvPicPr>
        <p:blipFill>
          <a:blip r:embed="rId3"/>
          <a:stretch>
            <a:fillRect/>
          </a:stretch>
        </p:blipFill>
        <p:spPr>
          <a:xfrm>
            <a:off x="3982629" y="3324497"/>
            <a:ext cx="4226742" cy="284181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g349161778f7_0_183"/>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dirty="0"/>
              <a:t>Autentično učenje: okvir za rodnu uključivost - 2</a:t>
            </a:r>
            <a:endParaRPr dirty="0"/>
          </a:p>
        </p:txBody>
      </p:sp>
      <p:sp>
        <p:nvSpPr>
          <p:cNvPr id="343" name="Google Shape;343;g349161778f7_0_183"/>
          <p:cNvSpPr txBox="1">
            <a:spLocks noGrp="1"/>
          </p:cNvSpPr>
          <p:nvPr>
            <p:ph type="body" idx="1"/>
          </p:nvPr>
        </p:nvSpPr>
        <p:spPr>
          <a:xfrm>
            <a:off x="97971" y="881743"/>
            <a:ext cx="11944500" cy="58701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hr" sz="2400" b="1" dirty="0"/>
              <a:t>Poticanje i održavanje interesa</a:t>
            </a:r>
            <a:endParaRPr sz="2400" b="1" dirty="0"/>
          </a:p>
          <a:p>
            <a:pPr marL="457200" lvl="0" indent="-381000" algn="just" rtl="0">
              <a:spcBef>
                <a:spcPts val="1000"/>
              </a:spcBef>
              <a:spcAft>
                <a:spcPts val="0"/>
              </a:spcAft>
              <a:buSzPts val="2400"/>
              <a:buChar char="•"/>
            </a:pPr>
            <a:r>
              <a:rPr lang="hr" sz="2400" dirty="0"/>
              <a:t>Autentično učenje uključuje zanimljive aktivnosti poput rasprava, promišljanja i programiranja, što može potaknuti i održati interes za informatiku kod svih učenika</a:t>
            </a:r>
            <a:endParaRPr sz="2400" dirty="0"/>
          </a:p>
          <a:p>
            <a:pPr marL="0" lvl="0" indent="0" algn="l" rtl="0">
              <a:spcBef>
                <a:spcPts val="1000"/>
              </a:spcBef>
              <a:spcAft>
                <a:spcPts val="0"/>
              </a:spcAft>
              <a:buNone/>
            </a:pPr>
            <a:endParaRPr dirty="0"/>
          </a:p>
          <a:p>
            <a:pPr marL="0" lvl="0" indent="0" algn="l" rtl="0">
              <a:spcBef>
                <a:spcPts val="1000"/>
              </a:spcBef>
              <a:spcAft>
                <a:spcPts val="0"/>
              </a:spcAft>
              <a:buNone/>
            </a:pPr>
            <a:endParaRPr dirty="0"/>
          </a:p>
        </p:txBody>
      </p:sp>
      <p:sp>
        <p:nvSpPr>
          <p:cNvPr id="346" name="Google Shape;346;g349161778f7_0_18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6FC22EC4-A240-D335-8404-C151D8E4DCB4}"/>
              </a:ext>
            </a:extLst>
          </p:cNvPr>
          <p:cNvPicPr>
            <a:picLocks noChangeAspect="1"/>
          </p:cNvPicPr>
          <p:nvPr/>
        </p:nvPicPr>
        <p:blipFill>
          <a:blip r:embed="rId3"/>
          <a:stretch>
            <a:fillRect/>
          </a:stretch>
        </p:blipFill>
        <p:spPr>
          <a:xfrm>
            <a:off x="2591706" y="2771321"/>
            <a:ext cx="7216635" cy="3407409"/>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1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None/>
            </a:pPr>
            <a:r>
              <a:rPr lang="hr" dirty="0"/>
              <a:t>Autentično učenje: okvir za rodnu uključivost - 3</a:t>
            </a:r>
            <a:endParaRPr dirty="0"/>
          </a:p>
        </p:txBody>
      </p:sp>
      <p:sp>
        <p:nvSpPr>
          <p:cNvPr id="352" name="Google Shape;352;p17"/>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hr" sz="2400" b="1" dirty="0"/>
              <a:t>Iskustveno učenje</a:t>
            </a:r>
            <a:endParaRPr sz="2400" b="1" dirty="0"/>
          </a:p>
          <a:p>
            <a:r>
              <a:rPr lang="en-US" sz="2400" dirty="0" err="1"/>
              <a:t>Autentično</a:t>
            </a:r>
            <a:r>
              <a:rPr lang="en-US" sz="2400" dirty="0"/>
              <a:t> </a:t>
            </a:r>
            <a:r>
              <a:rPr lang="en-US" sz="2400" dirty="0" err="1"/>
              <a:t>učenje</a:t>
            </a:r>
            <a:r>
              <a:rPr lang="en-US" sz="2400" dirty="0"/>
              <a:t> je po </a:t>
            </a:r>
            <a:r>
              <a:rPr lang="en-US" sz="2400" dirty="0" err="1"/>
              <a:t>svojoj</a:t>
            </a:r>
            <a:r>
              <a:rPr lang="en-US" sz="2400" dirty="0"/>
              <a:t> </a:t>
            </a:r>
            <a:r>
              <a:rPr lang="en-US" sz="2400" dirty="0" err="1"/>
              <a:t>prirodi</a:t>
            </a:r>
            <a:r>
              <a:rPr lang="en-US" sz="2400" dirty="0"/>
              <a:t> </a:t>
            </a:r>
            <a:r>
              <a:rPr lang="en-US" sz="2400" dirty="0" err="1"/>
              <a:t>iskustveno</a:t>
            </a:r>
            <a:r>
              <a:rPr lang="en-US" sz="2400" dirty="0"/>
              <a:t>, </a:t>
            </a:r>
            <a:r>
              <a:rPr lang="en-US" sz="2400" dirty="0" err="1"/>
              <a:t>omogućujući</a:t>
            </a:r>
            <a:r>
              <a:rPr lang="en-US" sz="2400" dirty="0"/>
              <a:t> </a:t>
            </a:r>
            <a:r>
              <a:rPr lang="en-US" sz="2400" dirty="0" err="1"/>
              <a:t>svim</a:t>
            </a:r>
            <a:r>
              <a:rPr lang="en-US" sz="2400" dirty="0"/>
              <a:t> </a:t>
            </a:r>
            <a:r>
              <a:rPr lang="en-US" sz="2400" dirty="0" err="1"/>
              <a:t>učenicima</a:t>
            </a:r>
            <a:r>
              <a:rPr lang="en-US" sz="2400" dirty="0"/>
              <a:t>, da </a:t>
            </a:r>
            <a:r>
              <a:rPr lang="en-US" sz="2400" dirty="0" err="1"/>
              <a:t>uče</a:t>
            </a:r>
            <a:r>
              <a:rPr lang="en-US" sz="2400" dirty="0"/>
              <a:t> </a:t>
            </a:r>
            <a:r>
              <a:rPr lang="en-US" sz="2400" dirty="0" err="1"/>
              <a:t>kroz</a:t>
            </a:r>
            <a:r>
              <a:rPr lang="en-US" sz="2400" dirty="0"/>
              <a:t> </a:t>
            </a:r>
            <a:r>
              <a:rPr lang="en-US" sz="2400" dirty="0" err="1"/>
              <a:t>praktično</a:t>
            </a:r>
            <a:r>
              <a:rPr lang="en-US" sz="2400" dirty="0"/>
              <a:t> </a:t>
            </a:r>
            <a:r>
              <a:rPr lang="en-US" sz="2400" dirty="0" err="1"/>
              <a:t>djelovanje</a:t>
            </a:r>
            <a:r>
              <a:rPr lang="en-US" sz="2400" dirty="0"/>
              <a:t>. Ovakav </a:t>
            </a:r>
            <a:r>
              <a:rPr lang="en-US" sz="2400" dirty="0" err="1"/>
              <a:t>pristup</a:t>
            </a:r>
            <a:r>
              <a:rPr lang="en-US" sz="2400" dirty="0"/>
              <a:t>, </a:t>
            </a:r>
            <a:r>
              <a:rPr lang="en-US" sz="2400" dirty="0" err="1"/>
              <a:t>temeljen</a:t>
            </a:r>
            <a:r>
              <a:rPr lang="en-US" sz="2400" dirty="0"/>
              <a:t> </a:t>
            </a:r>
            <a:r>
              <a:rPr lang="en-US" sz="2400" dirty="0" err="1"/>
              <a:t>na</a:t>
            </a:r>
            <a:r>
              <a:rPr lang="en-US" sz="2400" dirty="0"/>
              <a:t> </a:t>
            </a:r>
            <a:r>
              <a:rPr lang="en-US" sz="2400" dirty="0" err="1"/>
              <a:t>aktivnom</a:t>
            </a:r>
            <a:r>
              <a:rPr lang="en-US" sz="2400" dirty="0"/>
              <a:t> </a:t>
            </a:r>
            <a:r>
              <a:rPr lang="en-US" sz="2400" dirty="0" err="1"/>
              <a:t>sudjelovanju</a:t>
            </a:r>
            <a:r>
              <a:rPr lang="en-US" sz="2400" dirty="0"/>
              <a:t>, </a:t>
            </a:r>
            <a:r>
              <a:rPr lang="en-US" sz="2400" dirty="0" err="1"/>
              <a:t>može</a:t>
            </a:r>
            <a:r>
              <a:rPr lang="en-US" sz="2400" dirty="0"/>
              <a:t> </a:t>
            </a:r>
            <a:r>
              <a:rPr lang="en-US" sz="2400" dirty="0" err="1"/>
              <a:t>biti</a:t>
            </a:r>
            <a:r>
              <a:rPr lang="en-US" sz="2400" dirty="0"/>
              <a:t> </a:t>
            </a:r>
            <a:r>
              <a:rPr lang="en-US" sz="2400" dirty="0" err="1"/>
              <a:t>posebno</a:t>
            </a:r>
            <a:r>
              <a:rPr lang="en-US" sz="2400" dirty="0"/>
              <a:t> </a:t>
            </a:r>
            <a:r>
              <a:rPr lang="en-US" sz="2400" dirty="0" err="1"/>
              <a:t>učinkovit</a:t>
            </a:r>
            <a:r>
              <a:rPr lang="en-US" sz="2400" dirty="0"/>
              <a:t> u </a:t>
            </a:r>
            <a:r>
              <a:rPr lang="en-US" sz="2400" dirty="0" err="1"/>
              <a:t>angažiranju</a:t>
            </a:r>
            <a:r>
              <a:rPr lang="en-US" sz="2400" dirty="0"/>
              <a:t> </a:t>
            </a:r>
            <a:r>
              <a:rPr lang="en-US" sz="2400" dirty="0" err="1"/>
              <a:t>učenika</a:t>
            </a:r>
            <a:r>
              <a:rPr lang="en-US" sz="2400" dirty="0"/>
              <a:t> koji se </a:t>
            </a:r>
            <a:r>
              <a:rPr lang="en-US" sz="2400" dirty="0" err="1"/>
              <a:t>možda</a:t>
            </a:r>
            <a:r>
              <a:rPr lang="en-US" sz="2400" dirty="0"/>
              <a:t> ne </a:t>
            </a:r>
            <a:r>
              <a:rPr lang="en-US" sz="2400" dirty="0" err="1"/>
              <a:t>snalaze</a:t>
            </a:r>
            <a:r>
              <a:rPr lang="en-US" sz="2400" dirty="0"/>
              <a:t> </a:t>
            </a:r>
            <a:r>
              <a:rPr lang="en-US" sz="2400" dirty="0" err="1"/>
              <a:t>najbolje</a:t>
            </a:r>
            <a:r>
              <a:rPr lang="en-US" sz="2400" dirty="0"/>
              <a:t> u </a:t>
            </a:r>
            <a:r>
              <a:rPr lang="en-US" sz="2400" dirty="0" err="1"/>
              <a:t>tradicionalnom</a:t>
            </a:r>
            <a:r>
              <a:rPr lang="en-US" sz="2400" dirty="0"/>
              <a:t>, </a:t>
            </a:r>
            <a:r>
              <a:rPr lang="en-US" sz="2400" dirty="0" err="1"/>
              <a:t>predavačkom</a:t>
            </a:r>
            <a:r>
              <a:rPr lang="en-US" sz="2400" dirty="0"/>
              <a:t> </a:t>
            </a:r>
            <a:r>
              <a:rPr lang="en-US" sz="2400" dirty="0" err="1"/>
              <a:t>okruženju</a:t>
            </a:r>
            <a:r>
              <a:rPr lang="en-US" sz="2400" dirty="0"/>
              <a:t>.</a:t>
            </a:r>
          </a:p>
          <a:p>
            <a:r>
              <a:rPr lang="en-US" sz="2400" dirty="0" err="1"/>
              <a:t>Iskustveno</a:t>
            </a:r>
            <a:r>
              <a:rPr lang="en-US" sz="2400" dirty="0"/>
              <a:t> </a:t>
            </a:r>
            <a:r>
              <a:rPr lang="en-US" sz="2400" dirty="0" err="1"/>
              <a:t>učenje</a:t>
            </a:r>
            <a:r>
              <a:rPr lang="en-US" sz="2400" dirty="0"/>
              <a:t>, </a:t>
            </a:r>
            <a:r>
              <a:rPr lang="en-US" sz="2400" dirty="0" err="1"/>
              <a:t>kako</a:t>
            </a:r>
            <a:r>
              <a:rPr lang="en-US" sz="2400" dirty="0"/>
              <a:t> </a:t>
            </a:r>
            <a:r>
              <a:rPr lang="en-US" sz="2400" dirty="0" err="1"/>
              <a:t>navode</a:t>
            </a:r>
            <a:r>
              <a:rPr lang="en-US" sz="2400" dirty="0"/>
              <a:t> Christou </a:t>
            </a:r>
            <a:r>
              <a:rPr lang="en-US" sz="2400" dirty="0" err="1"/>
              <a:t>i</a:t>
            </a:r>
            <a:r>
              <a:rPr lang="en-US" sz="2400" dirty="0"/>
              <a:t> sur. (2022), </a:t>
            </a:r>
            <a:r>
              <a:rPr lang="en-US" sz="2400" dirty="0" err="1"/>
              <a:t>predstavlja</a:t>
            </a:r>
            <a:r>
              <a:rPr lang="en-US" sz="2400" dirty="0"/>
              <a:t> </a:t>
            </a:r>
            <a:r>
              <a:rPr lang="en-US" sz="2400" dirty="0" err="1"/>
              <a:t>ključnu</a:t>
            </a:r>
            <a:r>
              <a:rPr lang="en-US" sz="2400" dirty="0"/>
              <a:t> </a:t>
            </a:r>
            <a:r>
              <a:rPr lang="en-US" sz="2400" dirty="0" err="1"/>
              <a:t>sastavnicu</a:t>
            </a:r>
            <a:r>
              <a:rPr lang="en-US" sz="2400" dirty="0"/>
              <a:t> </a:t>
            </a:r>
            <a:r>
              <a:rPr lang="en-US" sz="2400" dirty="0" err="1"/>
              <a:t>rodno</a:t>
            </a:r>
            <a:r>
              <a:rPr lang="en-US" sz="2400" dirty="0"/>
              <a:t> </a:t>
            </a:r>
            <a:r>
              <a:rPr lang="en-US" sz="2400" dirty="0" err="1"/>
              <a:t>uključivih</a:t>
            </a:r>
            <a:r>
              <a:rPr lang="en-US" sz="2400" dirty="0"/>
              <a:t> </a:t>
            </a:r>
            <a:r>
              <a:rPr lang="en-US" sz="2400" dirty="0" err="1"/>
              <a:t>obrazovnih</a:t>
            </a:r>
            <a:r>
              <a:rPr lang="en-US" sz="2400" dirty="0"/>
              <a:t> </a:t>
            </a:r>
            <a:r>
              <a:rPr lang="en-US" sz="2400" dirty="0" err="1"/>
              <a:t>praksi</a:t>
            </a:r>
            <a:r>
              <a:rPr lang="en-US" sz="2400" dirty="0"/>
              <a:t>.</a:t>
            </a:r>
          </a:p>
        </p:txBody>
      </p:sp>
      <p:sp>
        <p:nvSpPr>
          <p:cNvPr id="354" name="Google Shape;354;p1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0A709722-D301-D722-2779-0ABC242DA3A8}"/>
              </a:ext>
            </a:extLst>
          </p:cNvPr>
          <p:cNvPicPr>
            <a:picLocks noChangeAspect="1"/>
          </p:cNvPicPr>
          <p:nvPr/>
        </p:nvPicPr>
        <p:blipFill>
          <a:blip r:embed="rId3"/>
          <a:stretch>
            <a:fillRect/>
          </a:stretch>
        </p:blipFill>
        <p:spPr>
          <a:xfrm>
            <a:off x="4147094" y="3645625"/>
            <a:ext cx="4239260" cy="2831331"/>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349161778f7_0_192"/>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dirty="0"/>
              <a:t>Autentično učenje: okvir za rodnu uključivost - 4</a:t>
            </a:r>
            <a:endParaRPr dirty="0"/>
          </a:p>
        </p:txBody>
      </p:sp>
      <p:sp>
        <p:nvSpPr>
          <p:cNvPr id="361" name="Google Shape;361;g349161778f7_0_192"/>
          <p:cNvSpPr txBox="1">
            <a:spLocks noGrp="1"/>
          </p:cNvSpPr>
          <p:nvPr>
            <p:ph type="body" idx="1"/>
          </p:nvPr>
        </p:nvSpPr>
        <p:spPr>
          <a:xfrm>
            <a:off x="97971" y="881743"/>
            <a:ext cx="11944500" cy="58701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hr" sz="2400" b="1" dirty="0"/>
              <a:t>Izgradnja samopouzdanja</a:t>
            </a:r>
            <a:endParaRPr sz="2400" b="1" dirty="0"/>
          </a:p>
          <a:p>
            <a:r>
              <a:rPr lang="en-US" sz="2400" dirty="0" err="1"/>
              <a:t>Autentično</a:t>
            </a:r>
            <a:r>
              <a:rPr lang="en-US" sz="2400" dirty="0"/>
              <a:t> </a:t>
            </a:r>
            <a:r>
              <a:rPr lang="en-US" sz="2400" dirty="0" err="1"/>
              <a:t>učenje</a:t>
            </a:r>
            <a:r>
              <a:rPr lang="en-US" sz="2400" dirty="0"/>
              <a:t> </a:t>
            </a:r>
            <a:r>
              <a:rPr lang="en-US" sz="2400" dirty="0" err="1"/>
              <a:t>uključuje</a:t>
            </a:r>
            <a:r>
              <a:rPr lang="en-US" sz="2400" dirty="0"/>
              <a:t> </a:t>
            </a:r>
            <a:r>
              <a:rPr lang="en-US" sz="2400" dirty="0" err="1"/>
              <a:t>aktivnosti</a:t>
            </a:r>
            <a:r>
              <a:rPr lang="en-US" sz="2400" dirty="0"/>
              <a:t> s </a:t>
            </a:r>
            <a:r>
              <a:rPr lang="en-US" sz="2400" dirty="0" err="1"/>
              <a:t>niskim</a:t>
            </a:r>
            <a:r>
              <a:rPr lang="en-US" sz="2400" dirty="0"/>
              <a:t> </a:t>
            </a:r>
            <a:r>
              <a:rPr lang="en-US" sz="2400" dirty="0" err="1"/>
              <a:t>rizikom</a:t>
            </a:r>
            <a:r>
              <a:rPr lang="en-US" sz="2400" dirty="0"/>
              <a:t> od </a:t>
            </a:r>
            <a:r>
              <a:rPr lang="en-US" sz="2400" dirty="0" err="1"/>
              <a:t>neuspjeha</a:t>
            </a:r>
            <a:r>
              <a:rPr lang="en-US" sz="2400" dirty="0"/>
              <a:t>, </a:t>
            </a:r>
            <a:r>
              <a:rPr lang="en-US" sz="2400" dirty="0" err="1"/>
              <a:t>poticanje</a:t>
            </a:r>
            <a:r>
              <a:rPr lang="en-US" sz="2400" dirty="0"/>
              <a:t> </a:t>
            </a:r>
            <a:r>
              <a:rPr lang="en-US" sz="2400" dirty="0" err="1"/>
              <a:t>razvoja</a:t>
            </a:r>
            <a:r>
              <a:rPr lang="en-US" sz="2400" dirty="0"/>
              <a:t> </a:t>
            </a:r>
            <a:r>
              <a:rPr lang="en-US" sz="2400" dirty="0" err="1"/>
              <a:t>mentalnog</a:t>
            </a:r>
            <a:r>
              <a:rPr lang="en-US" sz="2400" dirty="0"/>
              <a:t> </a:t>
            </a:r>
            <a:r>
              <a:rPr lang="en-US" sz="2400" dirty="0" err="1"/>
              <a:t>sklopa</a:t>
            </a:r>
            <a:r>
              <a:rPr lang="en-US" sz="2400" dirty="0"/>
              <a:t> </a:t>
            </a:r>
            <a:r>
              <a:rPr lang="en-US" sz="2400" dirty="0" err="1"/>
              <a:t>usmjerenog</a:t>
            </a:r>
            <a:r>
              <a:rPr lang="en-US" sz="2400" dirty="0"/>
              <a:t> </a:t>
            </a:r>
            <a:r>
              <a:rPr lang="en-US" sz="2400" dirty="0" err="1"/>
              <a:t>na</a:t>
            </a:r>
            <a:r>
              <a:rPr lang="en-US" sz="2400" dirty="0"/>
              <a:t> </a:t>
            </a:r>
            <a:r>
              <a:rPr lang="en-US" sz="2400" dirty="0" err="1"/>
              <a:t>rast</a:t>
            </a:r>
            <a:r>
              <a:rPr lang="en-US" sz="2400" dirty="0"/>
              <a:t> </a:t>
            </a:r>
            <a:r>
              <a:rPr lang="en-US" sz="2400" dirty="0" err="1"/>
              <a:t>te</a:t>
            </a:r>
            <a:r>
              <a:rPr lang="en-US" sz="2400" dirty="0"/>
              <a:t> </a:t>
            </a:r>
            <a:r>
              <a:rPr lang="en-US" sz="2400" dirty="0" err="1"/>
              <a:t>samostalno</a:t>
            </a:r>
            <a:r>
              <a:rPr lang="en-US" sz="2400" dirty="0"/>
              <a:t> </a:t>
            </a:r>
            <a:r>
              <a:rPr lang="en-US" sz="2400" dirty="0" err="1"/>
              <a:t>vođene</a:t>
            </a:r>
            <a:r>
              <a:rPr lang="en-US" sz="2400" dirty="0"/>
              <a:t> </a:t>
            </a:r>
            <a:r>
              <a:rPr lang="en-US" sz="2400" dirty="0" err="1"/>
              <a:t>projekte</a:t>
            </a:r>
            <a:r>
              <a:rPr lang="en-US" sz="2400" dirty="0"/>
              <a:t>. Ovi </a:t>
            </a:r>
            <a:r>
              <a:rPr lang="en-US" sz="2400" dirty="0" err="1"/>
              <a:t>elementi</a:t>
            </a:r>
            <a:r>
              <a:rPr lang="en-US" sz="2400" dirty="0"/>
              <a:t> </a:t>
            </a:r>
            <a:r>
              <a:rPr lang="en-US" sz="2400" dirty="0" err="1"/>
              <a:t>doprinose</a:t>
            </a:r>
            <a:r>
              <a:rPr lang="en-US" sz="2400" dirty="0"/>
              <a:t> </a:t>
            </a:r>
            <a:r>
              <a:rPr lang="en-US" sz="2400" dirty="0" err="1"/>
              <a:t>izgradnji</a:t>
            </a:r>
            <a:r>
              <a:rPr lang="en-US" sz="2400" dirty="0"/>
              <a:t> </a:t>
            </a:r>
            <a:r>
              <a:rPr lang="en-US" sz="2400" dirty="0" err="1"/>
              <a:t>samopouzdanja</a:t>
            </a:r>
            <a:r>
              <a:rPr lang="en-US" sz="2400" dirty="0"/>
              <a:t>, </a:t>
            </a:r>
            <a:r>
              <a:rPr lang="en-US" sz="2400" dirty="0" err="1"/>
              <a:t>što</a:t>
            </a:r>
            <a:r>
              <a:rPr lang="en-US" sz="2400" dirty="0"/>
              <a:t> je </a:t>
            </a:r>
            <a:r>
              <a:rPr lang="en-US" sz="2400" dirty="0" err="1"/>
              <a:t>ključno</a:t>
            </a:r>
            <a:r>
              <a:rPr lang="en-US" sz="2400" dirty="0"/>
              <a:t> za </a:t>
            </a:r>
            <a:r>
              <a:rPr lang="en-US" sz="2400" dirty="0" err="1"/>
              <a:t>prevladavanje</a:t>
            </a:r>
            <a:r>
              <a:rPr lang="en-US" sz="2400" dirty="0"/>
              <a:t> </a:t>
            </a:r>
            <a:r>
              <a:rPr lang="en-US" sz="2400" dirty="0" err="1"/>
              <a:t>osjećaja</a:t>
            </a:r>
            <a:r>
              <a:rPr lang="en-US" sz="2400" dirty="0"/>
              <a:t> </a:t>
            </a:r>
            <a:r>
              <a:rPr lang="en-US" sz="2400" dirty="0" err="1"/>
              <a:t>nesposobnosti</a:t>
            </a:r>
            <a:r>
              <a:rPr lang="en-US" sz="2400" dirty="0"/>
              <a:t> koji </a:t>
            </a:r>
            <a:r>
              <a:rPr lang="en-US" sz="2400" dirty="0" err="1"/>
              <a:t>nerazmjerno</a:t>
            </a:r>
            <a:r>
              <a:rPr lang="en-US" sz="2400" dirty="0"/>
              <a:t> </a:t>
            </a:r>
            <a:r>
              <a:rPr lang="en-US" sz="2400" dirty="0" err="1"/>
              <a:t>češće</a:t>
            </a:r>
            <a:r>
              <a:rPr lang="en-US" sz="2400" dirty="0"/>
              <a:t> </a:t>
            </a:r>
            <a:r>
              <a:rPr lang="en-US" sz="2400" dirty="0" err="1"/>
              <a:t>pogađaju</a:t>
            </a:r>
            <a:r>
              <a:rPr lang="en-US" sz="2400" dirty="0"/>
              <a:t> </a:t>
            </a:r>
            <a:r>
              <a:rPr lang="en-US" sz="2400" dirty="0" err="1"/>
              <a:t>djevojčice</a:t>
            </a:r>
            <a:r>
              <a:rPr lang="en-US" sz="2400" dirty="0"/>
              <a:t>.</a:t>
            </a:r>
          </a:p>
        </p:txBody>
      </p:sp>
      <p:sp>
        <p:nvSpPr>
          <p:cNvPr id="363" name="Google Shape;363;g349161778f7_0_19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58C26ABA-A4BA-93BE-BA03-D108DC127736}"/>
              </a:ext>
            </a:extLst>
          </p:cNvPr>
          <p:cNvPicPr>
            <a:picLocks noChangeAspect="1"/>
          </p:cNvPicPr>
          <p:nvPr/>
        </p:nvPicPr>
        <p:blipFill>
          <a:blip r:embed="rId3"/>
          <a:stretch>
            <a:fillRect/>
          </a:stretch>
        </p:blipFill>
        <p:spPr>
          <a:xfrm>
            <a:off x="3828868" y="3263174"/>
            <a:ext cx="4884057" cy="3269167"/>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g3494feb71ba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Aktivnost 4: samorefleksija</a:t>
            </a:r>
            <a:endParaRPr/>
          </a:p>
        </p:txBody>
      </p:sp>
      <p:sp>
        <p:nvSpPr>
          <p:cNvPr id="370" name="Google Shape;370;g3494feb71ba_0_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71" name="Google Shape;371;g3494feb71ba_0_1"/>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U svojoj grupi raspravite sljedeće:</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Koje autentične strategije učenja možete koristiti</a:t>
            </a:r>
            <a:br>
              <a:rPr lang="hr" sz="2500" dirty="0">
                <a:solidFill>
                  <a:schemeClr val="dk1"/>
                </a:solidFill>
                <a:latin typeface="Calibri"/>
                <a:ea typeface="Calibri"/>
                <a:cs typeface="Calibri"/>
                <a:sym typeface="Calibri"/>
              </a:rPr>
            </a:br>
            <a:r>
              <a:rPr lang="hr" sz="2500" dirty="0">
                <a:solidFill>
                  <a:schemeClr val="dk1"/>
                </a:solidFill>
                <a:latin typeface="Calibri"/>
                <a:ea typeface="Calibri"/>
                <a:cs typeface="Calibri"/>
                <a:sym typeface="Calibri"/>
              </a:rPr>
              <a:t>za suzbijanje rodnih predrasuda u svojim okruženjima za učenje?</a:t>
            </a:r>
            <a:endParaRPr sz="2500" dirty="0">
              <a:solidFill>
                <a:schemeClr val="dk1"/>
              </a:solidFill>
              <a:latin typeface="Calibri"/>
              <a:ea typeface="Calibri"/>
              <a:cs typeface="Calibri"/>
              <a:sym typeface="Calibri"/>
            </a:endParaRPr>
          </a:p>
        </p:txBody>
      </p:sp>
      <p:sp>
        <p:nvSpPr>
          <p:cNvPr id="372" name="Google Shape;372;g3494feb71ba_0_1"/>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73" name="Google Shape;373;g3494feb71ba_0_1"/>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a:latin typeface="Calibri"/>
              <a:ea typeface="Calibri"/>
              <a:cs typeface="Calibri"/>
              <a:sym typeface="Calibri"/>
            </a:endParaRPr>
          </a:p>
          <a:p>
            <a:pPr marL="0" lvl="0" indent="0" algn="ctr" rtl="0">
              <a:spcBef>
                <a:spcPts val="0"/>
              </a:spcBef>
              <a:spcAft>
                <a:spcPts val="0"/>
              </a:spcAft>
              <a:buNone/>
            </a:pPr>
            <a:r>
              <a:rPr lang="hr" sz="2500">
                <a:latin typeface="Calibri"/>
                <a:ea typeface="Calibri"/>
                <a:cs typeface="Calibri"/>
                <a:sym typeface="Calibri"/>
              </a:rPr>
              <a:t>Podijelite svoja razmišljanja s ostalim grupama.</a:t>
            </a:r>
            <a:endParaRPr sz="2500">
              <a:latin typeface="Calibri"/>
              <a:ea typeface="Calibri"/>
              <a:cs typeface="Calibri"/>
              <a:sym typeface="Calibri"/>
            </a:endParaRPr>
          </a:p>
        </p:txBody>
      </p:sp>
      <p:pic>
        <p:nvPicPr>
          <p:cNvPr id="374" name="Google Shape;374;g3494feb71ba_0_1"/>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375" name="Google Shape;375;g3494feb71ba_0_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g3494feb71ba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dirty="0"/>
              <a:t>Refleksija</a:t>
            </a:r>
            <a:endParaRPr dirty="0"/>
          </a:p>
        </p:txBody>
      </p:sp>
      <p:sp>
        <p:nvSpPr>
          <p:cNvPr id="382" name="Google Shape;382;g3494feb71ba_0_1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383" name="Google Shape;383;g3494feb71ba_0_11"/>
          <p:cNvPicPr preferRelativeResize="0"/>
          <p:nvPr/>
        </p:nvPicPr>
        <p:blipFill>
          <a:blip r:embed="rId3">
            <a:alphaModFix/>
          </a:blip>
          <a:stretch>
            <a:fillRect/>
          </a:stretch>
        </p:blipFill>
        <p:spPr>
          <a:xfrm>
            <a:off x="2648213" y="4221938"/>
            <a:ext cx="2447925" cy="2505075"/>
          </a:xfrm>
          <a:prstGeom prst="rect">
            <a:avLst/>
          </a:prstGeom>
          <a:noFill/>
          <a:ln>
            <a:noFill/>
          </a:ln>
        </p:spPr>
      </p:pic>
      <p:sp>
        <p:nvSpPr>
          <p:cNvPr id="384" name="Google Shape;384;g3494feb71ba_0_11"/>
          <p:cNvSpPr/>
          <p:nvPr/>
        </p:nvSpPr>
        <p:spPr>
          <a:xfrm>
            <a:off x="3589700" y="881750"/>
            <a:ext cx="7202400" cy="3255900"/>
          </a:xfrm>
          <a:prstGeom prst="cloudCallout">
            <a:avLst>
              <a:gd name="adj1" fmla="val -20833"/>
              <a:gd name="adj2" fmla="val 625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2500">
                <a:latin typeface="Calibri"/>
                <a:ea typeface="Calibri"/>
                <a:cs typeface="Calibri"/>
                <a:sym typeface="Calibri"/>
              </a:rPr>
              <a:t>Koji su aspekti lekcije bili najzanimljiviji?</a:t>
            </a:r>
            <a:endParaRPr/>
          </a:p>
        </p:txBody>
      </p:sp>
      <p:sp>
        <p:nvSpPr>
          <p:cNvPr id="385" name="Google Shape;385;g3494feb71ba_0_1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Ishodi učenja</a:t>
            </a:r>
            <a:endParaRPr/>
          </a:p>
        </p:txBody>
      </p:sp>
      <p:sp>
        <p:nvSpPr>
          <p:cNvPr id="97" name="Google Shape;97;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lvl="0" indent="0">
              <a:buNone/>
            </a:pPr>
            <a:r>
              <a:rPr lang="hr-HR" sz="2400" dirty="0"/>
              <a:t>Do kraja ove cjeline učitelji će moći:</a:t>
            </a:r>
          </a:p>
          <a:p>
            <a:pPr lvl="1" indent="-381000" algn="just">
              <a:spcBef>
                <a:spcPts val="1000"/>
              </a:spcBef>
              <a:buSzPts val="2400"/>
              <a:buChar char="●"/>
            </a:pPr>
            <a:endParaRPr lang="hr" sz="2200" dirty="0"/>
          </a:p>
          <a:p>
            <a:pPr lvl="1" indent="-381000">
              <a:spcBef>
                <a:spcPts val="1000"/>
              </a:spcBef>
              <a:buSzPts val="2400"/>
              <a:buChar char="●"/>
            </a:pPr>
            <a:r>
              <a:rPr lang="hr" sz="2200" dirty="0"/>
              <a:t>Razumjeti </a:t>
            </a:r>
            <a:r>
              <a:rPr lang="hr" sz="2200" b="1" dirty="0"/>
              <a:t>ciljeve </a:t>
            </a:r>
            <a:r>
              <a:rPr lang="hr" sz="2200" dirty="0"/>
              <a:t>i </a:t>
            </a:r>
            <a:r>
              <a:rPr lang="hr" sz="2200" b="1" dirty="0"/>
              <a:t>značaj TINKER projekta </a:t>
            </a:r>
            <a:r>
              <a:rPr lang="hr" sz="2200" dirty="0"/>
              <a:t>u </a:t>
            </a:r>
            <a:r>
              <a:rPr lang="hr" sz="2200" b="1" dirty="0"/>
              <a:t>informatičkom obrazovanju</a:t>
            </a:r>
          </a:p>
          <a:p>
            <a:pPr lvl="1" indent="-381000">
              <a:spcBef>
                <a:spcPts val="1000"/>
              </a:spcBef>
              <a:buSzPts val="2400"/>
              <a:buChar char="●"/>
            </a:pPr>
            <a:endParaRPr sz="2200" dirty="0"/>
          </a:p>
          <a:p>
            <a:pPr lvl="1" indent="-381000">
              <a:spcBef>
                <a:spcPts val="0"/>
              </a:spcBef>
              <a:buSzPts val="2400"/>
              <a:buChar char="●"/>
            </a:pPr>
            <a:r>
              <a:rPr lang="hr" sz="2200" dirty="0"/>
              <a:t>Prepoznati i navesti glavna </a:t>
            </a:r>
            <a:r>
              <a:rPr lang="hr" sz="2200" b="1" dirty="0"/>
              <a:t>informatička područja </a:t>
            </a:r>
            <a:r>
              <a:rPr lang="hr" sz="2200" dirty="0"/>
              <a:t>kako ih je definirala </a:t>
            </a:r>
            <a:r>
              <a:rPr lang="hr" sz="2200" b="1" dirty="0"/>
              <a:t>koalicija Informatics4All</a:t>
            </a:r>
            <a:endParaRPr sz="2200" dirty="0"/>
          </a:p>
          <a:p>
            <a:pPr lvl="1" indent="-381000">
              <a:spcBef>
                <a:spcPts val="0"/>
              </a:spcBef>
              <a:buSzPts val="2400"/>
              <a:buChar char="●"/>
            </a:pPr>
            <a:endParaRPr lang="hr" sz="2200" dirty="0"/>
          </a:p>
          <a:p>
            <a:pPr lvl="1" indent="-381000">
              <a:spcBef>
                <a:spcPts val="0"/>
              </a:spcBef>
              <a:buSzPts val="2400"/>
              <a:buChar char="●"/>
            </a:pPr>
            <a:r>
              <a:rPr lang="hr" sz="2200" dirty="0"/>
              <a:t>Definirati što je </a:t>
            </a:r>
            <a:r>
              <a:rPr lang="hr" sz="2200" b="1" dirty="0"/>
              <a:t>autentično učenje </a:t>
            </a:r>
            <a:r>
              <a:rPr lang="hr" sz="2200" dirty="0"/>
              <a:t>i njegova glavna </a:t>
            </a:r>
            <a:r>
              <a:rPr lang="hr" sz="2200" b="1" dirty="0"/>
              <a:t>načela</a:t>
            </a:r>
            <a:endParaRPr sz="2200" dirty="0"/>
          </a:p>
          <a:p>
            <a:pPr lvl="1" indent="-381000">
              <a:spcBef>
                <a:spcPts val="0"/>
              </a:spcBef>
              <a:buSzPts val="2400"/>
              <a:buChar char="●"/>
            </a:pPr>
            <a:endParaRPr lang="hr" sz="2200" dirty="0"/>
          </a:p>
          <a:p>
            <a:pPr lvl="1" indent="-381000">
              <a:spcBef>
                <a:spcPts val="0"/>
              </a:spcBef>
              <a:buSzPts val="2400"/>
              <a:buChar char="●"/>
            </a:pPr>
            <a:r>
              <a:rPr lang="hr" sz="2200" dirty="0"/>
              <a:t>Prepoznati važnost autentičnog učenja u rodno uključivim okruženjima</a:t>
            </a:r>
            <a:endParaRPr sz="2200" b="1" dirty="0"/>
          </a:p>
          <a:p>
            <a:pPr lvl="1" indent="-381000">
              <a:spcBef>
                <a:spcPts val="0"/>
              </a:spcBef>
              <a:buSzPts val="2400"/>
              <a:buChar char="●"/>
            </a:pPr>
            <a:endParaRPr lang="hr" sz="2200" dirty="0"/>
          </a:p>
          <a:p>
            <a:pPr lvl="1" indent="-381000">
              <a:spcBef>
                <a:spcPts val="0"/>
              </a:spcBef>
              <a:buSzPts val="2400"/>
              <a:buChar char="●"/>
            </a:pPr>
            <a:r>
              <a:rPr lang="hr" sz="2200" dirty="0"/>
              <a:t>Razmotriti i primijeniti </a:t>
            </a:r>
            <a:r>
              <a:rPr lang="hr" sz="2200" b="1" dirty="0"/>
              <a:t>praktične metode </a:t>
            </a:r>
            <a:r>
              <a:rPr lang="hr" sz="2200" dirty="0"/>
              <a:t>za integriranje autentičnih</a:t>
            </a:r>
            <a:br>
              <a:rPr lang="hr" sz="2200" dirty="0"/>
            </a:br>
            <a:r>
              <a:rPr lang="hr" sz="2200" dirty="0"/>
              <a:t>i rodno uključivih strategija učenja u učionici</a:t>
            </a:r>
            <a:endParaRPr dirty="0"/>
          </a:p>
        </p:txBody>
      </p:sp>
      <p:pic>
        <p:nvPicPr>
          <p:cNvPr id="98" name="Google Shape;98;p5"/>
          <p:cNvPicPr preferRelativeResize="0"/>
          <p:nvPr/>
        </p:nvPicPr>
        <p:blipFill>
          <a:blip r:embed="rId3">
            <a:alphaModFix/>
          </a:blip>
          <a:stretch>
            <a:fillRect/>
          </a:stretch>
        </p:blipFill>
        <p:spPr>
          <a:xfrm>
            <a:off x="9348388" y="3998563"/>
            <a:ext cx="2447925" cy="2505075"/>
          </a:xfrm>
          <a:prstGeom prst="rect">
            <a:avLst/>
          </a:prstGeom>
          <a:noFill/>
          <a:ln>
            <a:noFill/>
          </a:ln>
        </p:spPr>
      </p:pic>
      <p:sp>
        <p:nvSpPr>
          <p:cNvPr id="99" name="Google Shape;99;p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1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Domaća </a:t>
            </a:r>
            <a:r>
              <a:rPr lang="hr">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3"/>
                  </a:ext>
                </a:extLst>
              </a:rPr>
              <a:t>zadaća/Dodatni zadaci</a:t>
            </a:r>
            <a:endParaRPr/>
          </a:p>
        </p:txBody>
      </p:sp>
      <p:sp>
        <p:nvSpPr>
          <p:cNvPr id="391" name="Google Shape;391;p1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457200" lvl="0" indent="-387350" algn="just" rtl="0">
              <a:lnSpc>
                <a:spcPct val="100000"/>
              </a:lnSpc>
              <a:spcBef>
                <a:spcPts val="0"/>
              </a:spcBef>
              <a:spcAft>
                <a:spcPts val="0"/>
              </a:spcAft>
              <a:buClr>
                <a:srgbClr val="1D1D1B"/>
              </a:buClr>
              <a:buSzPts val="2500"/>
              <a:buFont typeface="Calibri"/>
              <a:buChar char="•"/>
            </a:pPr>
            <a:r>
              <a:rPr lang="hr" sz="2500" dirty="0">
                <a:solidFill>
                  <a:srgbClr val="1D1D1B"/>
                </a:solidFill>
              </a:rPr>
              <a:t>Kao pripremu za </a:t>
            </a:r>
            <a:r>
              <a:rPr lang="hr" sz="2500" b="1" dirty="0">
                <a:solidFill>
                  <a:srgbClr val="1D1D1B"/>
                </a:solidFill>
              </a:rPr>
              <a:t>cjelinu 1.2</a:t>
            </a:r>
            <a:r>
              <a:rPr lang="hr" sz="2500" dirty="0">
                <a:solidFill>
                  <a:srgbClr val="1D1D1B"/>
                </a:solidFill>
              </a:rPr>
              <a:t>, odredite i pripremite </a:t>
            </a:r>
            <a:r>
              <a:rPr lang="hr" sz="2500" b="1" dirty="0">
                <a:solidFill>
                  <a:srgbClr val="1D1D1B"/>
                </a:solidFill>
              </a:rPr>
              <a:t>određenu temu koju </a:t>
            </a:r>
            <a:r>
              <a:rPr lang="hr" sz="2500" dirty="0">
                <a:solidFill>
                  <a:srgbClr val="1D1D1B"/>
                </a:solidFill>
              </a:rPr>
              <a:t>planirate poučavati u svom razredu koristeći principe </a:t>
            </a:r>
            <a:r>
              <a:rPr lang="hr" sz="2500" b="1" dirty="0">
                <a:solidFill>
                  <a:srgbClr val="1D1D1B"/>
                </a:solidFill>
              </a:rPr>
              <a:t>autentičnog učenja</a:t>
            </a:r>
            <a:r>
              <a:rPr lang="hr" sz="2500" dirty="0">
                <a:solidFill>
                  <a:srgbClr val="1D1D1B"/>
                </a:solidFill>
              </a:rPr>
              <a:t>.</a:t>
            </a:r>
            <a:endParaRPr sz="2500" dirty="0">
              <a:solidFill>
                <a:srgbClr val="1D1D1B"/>
              </a:solidFill>
            </a:endParaRPr>
          </a:p>
          <a:p>
            <a:pPr marL="457200" lvl="0" indent="-387350" algn="just" rtl="0">
              <a:lnSpc>
                <a:spcPct val="100000"/>
              </a:lnSpc>
              <a:spcBef>
                <a:spcPts val="0"/>
              </a:spcBef>
              <a:spcAft>
                <a:spcPts val="0"/>
              </a:spcAft>
              <a:buClr>
                <a:srgbClr val="1D1D1B"/>
              </a:buClr>
              <a:buSzPts val="2500"/>
              <a:buFont typeface="Calibri"/>
              <a:buChar char="•"/>
            </a:pPr>
            <a:r>
              <a:rPr lang="hr" sz="2500" dirty="0">
                <a:solidFill>
                  <a:srgbClr val="1D1D1B"/>
                </a:solidFill>
              </a:rPr>
              <a:t>Pogledajte </a:t>
            </a:r>
            <a:r>
              <a:rPr lang="hr" sz="2500" b="1" dirty="0">
                <a:solidFill>
                  <a:srgbClr val="1D1D1B"/>
                </a:solidFill>
              </a:rPr>
              <a:t>videozapise </a:t>
            </a:r>
            <a:r>
              <a:rPr lang="hr" sz="2500" dirty="0">
                <a:solidFill>
                  <a:srgbClr val="1D1D1B"/>
                </a:solidFill>
              </a:rPr>
              <a:t>dostupne na </a:t>
            </a:r>
            <a:r>
              <a:rPr lang="hr" sz="2500" u="sng" dirty="0">
                <a:solidFill>
                  <a:srgbClr val="1155CC"/>
                </a:solidFill>
                <a:hlinkClick r:id="rId3">
                  <a:extLst>
                    <a:ext uri="{A12FA001-AC4F-418D-AE19-62706E023703}">
                      <ahyp:hlinkClr xmlns:ahyp="http://schemas.microsoft.com/office/drawing/2018/hyperlinkcolor" val="tx"/>
                    </a:ext>
                  </a:extLst>
                </a:hlinkClick>
              </a:rPr>
              <a:t>https://www.youtube.com/@JanH119/videos </a:t>
            </a:r>
            <a:r>
              <a:rPr lang="hr" sz="2500" dirty="0">
                <a:solidFill>
                  <a:srgbClr val="1D1D1B"/>
                </a:solidFill>
              </a:rPr>
              <a:t>kako biste se dodatno upoznali s </a:t>
            </a:r>
            <a:r>
              <a:rPr lang="hr" sz="2500" b="1" dirty="0">
                <a:solidFill>
                  <a:srgbClr val="1D1D1B"/>
                </a:solidFill>
              </a:rPr>
              <a:t>praksama autentičnog učenja</a:t>
            </a:r>
            <a:r>
              <a:rPr lang="hr" sz="2500" dirty="0">
                <a:solidFill>
                  <a:srgbClr val="1D1D1B"/>
                </a:solidFill>
              </a:rPr>
              <a:t>.</a:t>
            </a:r>
            <a:endParaRPr sz="2500" dirty="0"/>
          </a:p>
        </p:txBody>
      </p:sp>
      <p:sp>
        <p:nvSpPr>
          <p:cNvPr id="393" name="Google Shape;393;p16"/>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A745241D-C98E-EF2F-E69C-958A30168176}"/>
              </a:ext>
            </a:extLst>
          </p:cNvPr>
          <p:cNvPicPr>
            <a:picLocks noChangeAspect="1"/>
          </p:cNvPicPr>
          <p:nvPr/>
        </p:nvPicPr>
        <p:blipFill>
          <a:blip r:embed="rId4"/>
          <a:stretch>
            <a:fillRect/>
          </a:stretch>
        </p:blipFill>
        <p:spPr>
          <a:xfrm>
            <a:off x="3679553" y="2743652"/>
            <a:ext cx="4785178" cy="3196423"/>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dirty="0"/>
              <a:t>Literatura</a:t>
            </a:r>
            <a:endParaRPr dirty="0"/>
          </a:p>
        </p:txBody>
      </p:sp>
      <p:sp>
        <p:nvSpPr>
          <p:cNvPr id="400" name="Google Shape;400;p18"/>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fontAlgn="base"/>
            <a:r>
              <a:rPr lang="en-US" sz="1400" dirty="0"/>
              <a:t>Christou, E., Parmaxi, A., </a:t>
            </a:r>
            <a:r>
              <a:rPr lang="en-US" sz="1400" dirty="0" err="1"/>
              <a:t>Perifanou</a:t>
            </a:r>
            <a:r>
              <a:rPr lang="en-US" sz="1400" dirty="0"/>
              <a:t>, M., &amp; Economides, A. A. (2022) ‘Gender-Sensitive Materials and Tools: The Development of a Gender-Sensitive Toolbox Through National Stakeholder Consultations’. In: </a:t>
            </a:r>
            <a:r>
              <a:rPr lang="en-US" sz="1400" i="1" dirty="0"/>
              <a:t>International Conference on Human-Computer Interaction</a:t>
            </a:r>
            <a:r>
              <a:rPr lang="en-US" sz="1400" dirty="0"/>
              <a:t>, pp. 485-502. Springer International Publishing.  </a:t>
            </a:r>
          </a:p>
          <a:p>
            <a:pPr fontAlgn="base"/>
            <a:r>
              <a:rPr lang="en-US" sz="1400" dirty="0"/>
              <a:t>Christou, E., Parmaxi, A., </a:t>
            </a:r>
            <a:r>
              <a:rPr lang="en-US" sz="1400" dirty="0" err="1"/>
              <a:t>Perifanou</a:t>
            </a:r>
            <a:r>
              <a:rPr lang="en-US" sz="1400" dirty="0"/>
              <a:t>, M., &amp; Economides, A.A. (2022) ‘Gender-Sensitive Materials and Tools: The Development of a Gender-Sensitive Toolbox Through National Stakeholder Consultations’. In: </a:t>
            </a:r>
            <a:r>
              <a:rPr lang="en-US" sz="1400" dirty="0" err="1"/>
              <a:t>Meiselwitz</a:t>
            </a:r>
            <a:r>
              <a:rPr lang="en-US" sz="1400" dirty="0"/>
              <a:t>, G. (eds) </a:t>
            </a:r>
            <a:r>
              <a:rPr lang="en-US" sz="1400" i="1" dirty="0"/>
              <a:t>Social Computing and Social Media: Design, User Experience and Impact</a:t>
            </a:r>
            <a:r>
              <a:rPr lang="en-US" sz="1400" dirty="0"/>
              <a:t>. Springer. Available at: </a:t>
            </a:r>
            <a:r>
              <a:rPr lang="en-US" sz="1400" u="sng" dirty="0">
                <a:hlinkClick r:id="rId3"/>
              </a:rPr>
              <a:t>https://doi.org/10.1007/978-3-031-05061-9_34</a:t>
            </a:r>
            <a:r>
              <a:rPr lang="en-US" sz="1400" dirty="0"/>
              <a:t> (Accessed: 30 March 2025)  </a:t>
            </a:r>
          </a:p>
          <a:p>
            <a:pPr fontAlgn="base"/>
            <a:r>
              <a:rPr lang="en-US" sz="1400" dirty="0"/>
              <a:t>Cole, N. (1990) ‘Conceptions of educational achievement’, </a:t>
            </a:r>
            <a:r>
              <a:rPr lang="en-US" sz="1400" i="1" dirty="0"/>
              <a:t>Educational Researcher</a:t>
            </a:r>
            <a:r>
              <a:rPr lang="en-US" sz="1400" dirty="0"/>
              <a:t>, 19(3), pp. 2-7.</a:t>
            </a:r>
          </a:p>
          <a:p>
            <a:pPr fontAlgn="base"/>
            <a:r>
              <a:rPr lang="en-US" sz="1400" dirty="0"/>
              <a:t>Herrington, J., Reeves, T. C., &amp; Oliver, R. (2014) ‘Authentic learning environments’. In: </a:t>
            </a:r>
            <a:r>
              <a:rPr lang="en-US" sz="1400" i="1" dirty="0"/>
              <a:t>Springer New York</a:t>
            </a:r>
            <a:r>
              <a:rPr lang="en-US" sz="1400" dirty="0"/>
              <a:t>, pp. 401-412. New York, NY: Springer.</a:t>
            </a:r>
          </a:p>
          <a:p>
            <a:pPr fontAlgn="base"/>
            <a:r>
              <a:rPr lang="en-US" sz="1400" dirty="0"/>
              <a:t>Herrington, J. and Oliver, R. (2000) 'An instructional design framework for authentic learning environments', </a:t>
            </a:r>
            <a:r>
              <a:rPr lang="en-US" sz="1400" i="1" dirty="0"/>
              <a:t>ETR&amp;D</a:t>
            </a:r>
            <a:r>
              <a:rPr lang="en-US" sz="1400" dirty="0"/>
              <a:t>, 48, pp. 23–48. Available at:</a:t>
            </a:r>
            <a:r>
              <a:rPr lang="en-US" sz="1400" dirty="0">
                <a:hlinkClick r:id="rId4"/>
              </a:rPr>
              <a:t> </a:t>
            </a:r>
            <a:r>
              <a:rPr lang="en-US" sz="1400" u="sng" dirty="0">
                <a:hlinkClick r:id="rId4"/>
              </a:rPr>
              <a:t>https://doi.org/10.1007/BF02319856</a:t>
            </a:r>
            <a:r>
              <a:rPr lang="en-US" sz="1400" dirty="0"/>
              <a:t> (Accessed: 30 April 2025).</a:t>
            </a:r>
          </a:p>
          <a:p>
            <a:pPr fontAlgn="base"/>
            <a:r>
              <a:rPr lang="en-US" sz="1400" dirty="0"/>
              <a:t>European Commission, Directorate-General for Communications Networks, Content and Technology, (2019) </a:t>
            </a:r>
            <a:r>
              <a:rPr lang="en-US" sz="1400" i="1" dirty="0"/>
              <a:t>2nd survey of schools : ICT in education : objective 1 : benchmark progress in ICT in schools, final report</a:t>
            </a:r>
            <a:r>
              <a:rPr lang="en-US" sz="1400" dirty="0"/>
              <a:t>, Available at:  </a:t>
            </a:r>
            <a:r>
              <a:rPr lang="en-US" sz="1400" u="sng" dirty="0">
                <a:hlinkClick r:id="rId5"/>
              </a:rPr>
              <a:t>https://data.europa.eu/doi/10.2759/23401</a:t>
            </a:r>
            <a:r>
              <a:rPr lang="en-US" sz="1400" dirty="0"/>
              <a:t> (Accessed: 30 April 2025).</a:t>
            </a:r>
          </a:p>
          <a:p>
            <a:pPr fontAlgn="base"/>
            <a:r>
              <a:rPr lang="en-US" sz="1400" dirty="0"/>
              <a:t>Eurostat (2022) </a:t>
            </a:r>
            <a:r>
              <a:rPr lang="en-US" sz="1400" i="1" dirty="0"/>
              <a:t>ICT specialists in employment</a:t>
            </a:r>
            <a:r>
              <a:rPr lang="en-US" sz="1400" dirty="0"/>
              <a:t>. Available at:  </a:t>
            </a:r>
            <a:r>
              <a:rPr lang="en-US" sz="1400" u="sng" dirty="0">
                <a:hlinkClick r:id="rId6"/>
              </a:rPr>
              <a:t>https://ec.europa.eu/eurostat/statistics-explained/index.php?title=ICT_specialists_in_employment</a:t>
            </a:r>
            <a:r>
              <a:rPr lang="en-US" sz="1400" dirty="0"/>
              <a:t> (Accessed: 30 April 2025).</a:t>
            </a:r>
          </a:p>
          <a:p>
            <a:pPr fontAlgn="base"/>
            <a:r>
              <a:rPr lang="en-US" sz="1400" dirty="0"/>
              <a:t>EIGE (European Institute for Gender Equality) (2022) </a:t>
            </a:r>
            <a:r>
              <a:rPr lang="en-US" sz="1400" i="1" dirty="0"/>
              <a:t>Gender Equality Index 2022</a:t>
            </a:r>
            <a:r>
              <a:rPr lang="en-US" sz="1400" dirty="0"/>
              <a:t>. Available at: </a:t>
            </a:r>
            <a:r>
              <a:rPr lang="en-US" sz="1400" u="sng" dirty="0">
                <a:hlinkClick r:id="rId7"/>
              </a:rPr>
              <a:t>https://eige.europa.eu/gender-equality-index/2022</a:t>
            </a:r>
            <a:r>
              <a:rPr lang="en-US" sz="1400" dirty="0"/>
              <a:t> (Accessed: 30 April 2025).</a:t>
            </a:r>
          </a:p>
          <a:p>
            <a:pPr fontAlgn="base"/>
            <a:r>
              <a:rPr lang="en-US" sz="1400" dirty="0"/>
              <a:t>Piaget, J. (1975) </a:t>
            </a:r>
            <a:r>
              <a:rPr lang="en-US" sz="1400" i="1" dirty="0"/>
              <a:t>The construction of reality in the child</a:t>
            </a:r>
            <a:r>
              <a:rPr lang="en-US" sz="1400" dirty="0"/>
              <a:t>. New York: Ballantine Books.</a:t>
            </a:r>
          </a:p>
          <a:p>
            <a:pPr fontAlgn="base"/>
            <a:r>
              <a:rPr lang="en-US" sz="1400" dirty="0"/>
              <a:t>Lave, J. (1988) </a:t>
            </a:r>
            <a:r>
              <a:rPr lang="en-US" sz="1400" i="1" dirty="0"/>
              <a:t>The culture of acquisition and the practice of understanding</a:t>
            </a:r>
            <a:r>
              <a:rPr lang="en-US" sz="1400" dirty="0"/>
              <a:t>. IRL report 88-00087, Institute for Research on Learning.</a:t>
            </a:r>
          </a:p>
          <a:p>
            <a:pPr fontAlgn="base"/>
            <a:r>
              <a:rPr lang="en-US" sz="1400" dirty="0"/>
              <a:t>Lave, J and Wenger, E. (1991) </a:t>
            </a:r>
            <a:r>
              <a:rPr lang="en-US" sz="1400" i="1" dirty="0"/>
              <a:t>Situated learning: Legitimate peripheral participation</a:t>
            </a:r>
            <a:r>
              <a:rPr lang="en-US" sz="1400" dirty="0"/>
              <a:t>, Cambridge: Cambridge University Press.</a:t>
            </a:r>
          </a:p>
          <a:p>
            <a:pPr fontAlgn="base"/>
            <a:r>
              <a:rPr lang="en-US" sz="1400" dirty="0" err="1"/>
              <a:t>Scardamalia</a:t>
            </a:r>
            <a:r>
              <a:rPr lang="en-US" sz="1400" dirty="0"/>
              <a:t>, M. and Bereiter, C (1994) ‘Computer support for knowledge-building communities’, </a:t>
            </a:r>
            <a:r>
              <a:rPr lang="en-US" sz="1400" i="1" dirty="0"/>
              <a:t>Journal of the Learning Sciences</a:t>
            </a:r>
            <a:r>
              <a:rPr lang="en-US" sz="1400" dirty="0"/>
              <a:t>, 3(3),pp.  265-283. </a:t>
            </a:r>
          </a:p>
          <a:p>
            <a:pPr fontAlgn="base"/>
            <a:r>
              <a:rPr lang="en-US" sz="1400" dirty="0"/>
              <a:t>Stein, S. J., Isaacs, G. and Andrews, T. (2004) ‘Incorporating authentic learning experiences within a university course’, </a:t>
            </a:r>
            <a:r>
              <a:rPr lang="en-US" sz="1400" i="1" dirty="0"/>
              <a:t>Studies in Higher Education</a:t>
            </a:r>
            <a:r>
              <a:rPr lang="en-US" sz="1400" dirty="0"/>
              <a:t>, 29(2), pp. 239-258.</a:t>
            </a:r>
          </a:p>
          <a:p>
            <a:pPr fontAlgn="base"/>
            <a:r>
              <a:rPr lang="en-US" sz="1400" dirty="0"/>
              <a:t>Vygotsky, L. (1978) ‘Interaction between Learning and Development’. In </a:t>
            </a:r>
            <a:r>
              <a:rPr lang="en-US" sz="1400" i="1" dirty="0"/>
              <a:t>Mind in Society</a:t>
            </a:r>
            <a:r>
              <a:rPr lang="en-US" sz="1400" dirty="0"/>
              <a:t>. (Trans. M. Cole), pp. 79-91. Cambridge: Harvard University Press.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grpSp>
        <p:nvGrpSpPr>
          <p:cNvPr id="405" name="Google Shape;405;g3577421c70c_0_40"/>
          <p:cNvGrpSpPr/>
          <p:nvPr/>
        </p:nvGrpSpPr>
        <p:grpSpPr>
          <a:xfrm>
            <a:off x="2179811" y="4729766"/>
            <a:ext cx="7832078" cy="1110328"/>
            <a:chOff x="2179603" y="4888792"/>
            <a:chExt cx="7798544" cy="1110328"/>
          </a:xfrm>
        </p:grpSpPr>
        <p:pic>
          <p:nvPicPr>
            <p:cNvPr id="406" name="Google Shape;406;g3577421c70c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07" name="Google Shape;407;g3577421c70c_0_40"/>
            <p:cNvPicPr preferRelativeResize="0"/>
            <p:nvPr/>
          </p:nvPicPr>
          <p:blipFill rotWithShape="1">
            <a:blip r:embed="rId4">
              <a:alphaModFix/>
            </a:blip>
            <a:srcRect l="9995" t="21987" r="6844" b="5543"/>
            <a:stretch/>
          </p:blipFill>
          <p:spPr>
            <a:xfrm>
              <a:off x="3796545" y="4949617"/>
              <a:ext cx="1406759" cy="526545"/>
            </a:xfrm>
            <a:prstGeom prst="rect">
              <a:avLst/>
            </a:prstGeom>
            <a:noFill/>
            <a:ln>
              <a:noFill/>
            </a:ln>
          </p:spPr>
        </p:pic>
        <p:pic>
          <p:nvPicPr>
            <p:cNvPr id="408" name="Google Shape;408;g3577421c70c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409" name="Google Shape;409;g3577421c70c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410" name="Google Shape;410;g3577421c70c_0_40"/>
            <p:cNvPicPr preferRelativeResize="0"/>
            <p:nvPr/>
          </p:nvPicPr>
          <p:blipFill rotWithShape="1">
            <a:blip r:embed="rId7">
              <a:alphaModFix/>
            </a:blip>
            <a:srcRect l="6518" t="2903" r="6457"/>
            <a:stretch/>
          </p:blipFill>
          <p:spPr>
            <a:xfrm>
              <a:off x="7781600" y="4945247"/>
              <a:ext cx="2196547" cy="545647"/>
            </a:xfrm>
            <a:prstGeom prst="rect">
              <a:avLst/>
            </a:prstGeom>
            <a:noFill/>
            <a:ln>
              <a:noFill/>
            </a:ln>
          </p:spPr>
        </p:pic>
        <p:pic>
          <p:nvPicPr>
            <p:cNvPr id="411" name="Google Shape;411;g3577421c70c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412" name="Google Shape;412;g3577421c70c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413" name="Google Shape;413;g3577421c70c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414" name="Google Shape;414;g3577421c70c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415" name="Google Shape;415;g3577421c70c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416" name="Google Shape;416;g3577421c70c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lvl="0" indent="0" algn="just" rtl="0">
              <a:lnSpc>
                <a:spcPct val="107916"/>
              </a:lnSpc>
              <a:spcBef>
                <a:spcPts val="0"/>
              </a:spcBef>
              <a:spcAft>
                <a:spcPts val="800"/>
              </a:spcAft>
              <a:buNone/>
            </a:pPr>
            <a:r>
              <a:rPr lang="hr" sz="1100">
                <a:solidFill>
                  <a:srgbClr val="1D1D1B"/>
                </a:solidFill>
                <a:latin typeface="Calibri"/>
                <a:ea typeface="Calibri"/>
                <a:cs typeface="Calibri"/>
                <a:sym typeface="Calibri"/>
              </a:rPr>
              <a:t>Dostupno na </a:t>
            </a:r>
            <a:r>
              <a:rPr lang="hr" sz="1100" u="sng">
                <a:solidFill>
                  <a:schemeClr val="hlink"/>
                </a:solidFill>
                <a:latin typeface="Calibri"/>
                <a:ea typeface="Calibri"/>
                <a:cs typeface="Calibri"/>
                <a:sym typeface="Calibri"/>
                <a:hlinkClick r:id="rId13"/>
              </a:rPr>
              <a:t>https://tinker-project.eu/elearning/</a:t>
            </a:r>
            <a:endParaRPr sz="1100">
              <a:solidFill>
                <a:srgbClr val="16C45B"/>
              </a:solidFill>
              <a:latin typeface="Calibri"/>
              <a:ea typeface="Calibri"/>
              <a:cs typeface="Calibri"/>
              <a:sym typeface="Calibri"/>
            </a:endParaRPr>
          </a:p>
        </p:txBody>
      </p:sp>
      <p:pic>
        <p:nvPicPr>
          <p:cNvPr id="417" name="Google Shape;417;g3577421c70c_0_40"/>
          <p:cNvPicPr preferRelativeResize="0"/>
          <p:nvPr/>
        </p:nvPicPr>
        <p:blipFill>
          <a:blip r:embed="rId14">
            <a:alphaModFix/>
          </a:blip>
          <a:stretch>
            <a:fillRect/>
          </a:stretch>
        </p:blipFill>
        <p:spPr>
          <a:xfrm>
            <a:off x="4222188" y="3563650"/>
            <a:ext cx="1171575" cy="409575"/>
          </a:xfrm>
          <a:prstGeom prst="rect">
            <a:avLst/>
          </a:prstGeom>
          <a:noFill/>
          <a:ln>
            <a:noFill/>
          </a:ln>
        </p:spPr>
      </p:pic>
      <p:sp>
        <p:nvSpPr>
          <p:cNvPr id="418" name="Google Shape;418;g3577421c70c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lvl="0" indent="1904" algn="ctr" rtl="0">
              <a:lnSpc>
                <a:spcPct val="107916"/>
              </a:lnSpc>
              <a:spcBef>
                <a:spcPts val="0"/>
              </a:spcBef>
              <a:spcAft>
                <a:spcPts val="800"/>
              </a:spcAft>
              <a:buNone/>
            </a:pPr>
            <a:r>
              <a:rPr lang="hr" sz="1200" b="1">
                <a:solidFill>
                  <a:srgbClr val="1D1D1B"/>
                </a:solidFill>
                <a:latin typeface="Calibri"/>
                <a:ea typeface="Calibri"/>
                <a:cs typeface="Calibri"/>
                <a:sym typeface="Calibri"/>
              </a:rPr>
              <a:t>Ova publikacija je licencirana pod međunarodnom licencom </a:t>
            </a:r>
            <a:r>
              <a:rPr lang="hr" sz="1200" b="1" i="1">
                <a:solidFill>
                  <a:srgbClr val="1D1D1B"/>
                </a:solidFill>
                <a:latin typeface="Calibri"/>
                <a:ea typeface="Calibri"/>
                <a:cs typeface="Calibri"/>
                <a:sym typeface="Calibri"/>
              </a:rPr>
              <a:t>Creative Commons Imenovanje autora-Nekomercijalno-Bez prerada 4.0 ( </a:t>
            </a:r>
            <a:r>
              <a:rPr lang="hr" sz="1200" b="1" u="sng">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 </a:t>
            </a:r>
            <a:r>
              <a:rPr lang="hr" sz="1200" b="1">
                <a:solidFill>
                  <a:srgbClr val="1D1D1B"/>
                </a:solidFill>
                <a:latin typeface="Calibri"/>
                <a:ea typeface="Calibri"/>
                <a:cs typeface="Calibri"/>
                <a:sym typeface="Calibri"/>
              </a:rPr>
              <a: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Sadržaj (1/2)</a:t>
            </a:r>
            <a:endParaRPr/>
          </a:p>
        </p:txBody>
      </p:sp>
      <p:sp>
        <p:nvSpPr>
          <p:cNvPr id="106" name="Google Shape;106;p6"/>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marR="0" lvl="0" indent="-330200" algn="l" rtl="0">
              <a:lnSpc>
                <a:spcPct val="90000"/>
              </a:lnSpc>
              <a:spcBef>
                <a:spcPts val="1000"/>
              </a:spcBef>
              <a:spcAft>
                <a:spcPts val="0"/>
              </a:spcAft>
              <a:buClr>
                <a:schemeClr val="accent4"/>
              </a:buClr>
              <a:buSzPts val="2000"/>
              <a:buFont typeface="Arial"/>
              <a:buChar char="•"/>
            </a:pPr>
            <a:r>
              <a:rPr lang="hr" sz="2000" dirty="0"/>
              <a:t>Prikaznica 1 - Naslov WP-a</a:t>
            </a:r>
            <a:endParaRPr sz="2000" dirty="0"/>
          </a:p>
          <a:p>
            <a:pPr marL="571500" lvl="0" indent="-330200">
              <a:buSzPts val="2000"/>
            </a:pPr>
            <a:r>
              <a:rPr lang="hr" sz="2000" dirty="0"/>
              <a:t>Prikaznica 2 - Naziv cjeline</a:t>
            </a:r>
            <a:endParaRPr sz="2000" dirty="0"/>
          </a:p>
          <a:p>
            <a:pPr marL="571500" lvl="0" indent="-330200">
              <a:buSzPts val="2000"/>
            </a:pPr>
            <a:r>
              <a:rPr lang="hr" sz="2000" dirty="0"/>
              <a:t>Prikaznica 3 - Ishodi učenja</a:t>
            </a:r>
            <a:endParaRPr sz="2000" dirty="0"/>
          </a:p>
          <a:p>
            <a:pPr marL="571500" lvl="0" indent="-330200">
              <a:buSzPts val="2000"/>
            </a:pPr>
            <a:r>
              <a:rPr lang="hr" sz="2000" dirty="0"/>
              <a:t>Prikaznice 4 i 5 - Sadržaj</a:t>
            </a:r>
            <a:endParaRPr sz="2000" dirty="0"/>
          </a:p>
          <a:p>
            <a:pPr marL="571500" marR="0" lvl="0" indent="-330200" algn="l" rtl="0">
              <a:lnSpc>
                <a:spcPct val="90000"/>
              </a:lnSpc>
              <a:spcBef>
                <a:spcPts val="1000"/>
              </a:spcBef>
              <a:spcAft>
                <a:spcPts val="0"/>
              </a:spcAft>
              <a:buSzPts val="2000"/>
              <a:buChar char="•"/>
            </a:pPr>
            <a:r>
              <a:rPr lang="hr" sz="2000" dirty="0"/>
              <a:t>Prikaznica 6 - Uvod</a:t>
            </a:r>
            <a:endParaRPr sz="2000" dirty="0"/>
          </a:p>
          <a:p>
            <a:pPr marL="571500" lvl="0" indent="-330200">
              <a:buSzPts val="2000"/>
            </a:pPr>
            <a:r>
              <a:rPr lang="hr" sz="2000" dirty="0"/>
              <a:t>Prikaznica 7 - Aktivnost 1: dobrodošlica i uvod</a:t>
            </a:r>
            <a:endParaRPr sz="2000" dirty="0"/>
          </a:p>
          <a:p>
            <a:pPr marL="571500" lvl="0" indent="-330200">
              <a:buSzPts val="2000"/>
            </a:pPr>
            <a:r>
              <a:rPr lang="hr" sz="2000" dirty="0"/>
              <a:t>Prikaznica 8 - Uvod u projekt TINKER</a:t>
            </a:r>
            <a:endParaRPr sz="2000" dirty="0"/>
          </a:p>
          <a:p>
            <a:pPr marL="571500" lvl="0" indent="-330200">
              <a:buSzPts val="2000"/>
            </a:pPr>
            <a:r>
              <a:rPr lang="hr" sz="2000" dirty="0"/>
              <a:t>Prikaznica 9 - Ciljevi projekta</a:t>
            </a:r>
            <a:endParaRPr sz="2000" dirty="0"/>
          </a:p>
          <a:p>
            <a:pPr marL="571500" lvl="0" indent="-330200">
              <a:buSzPts val="2000"/>
            </a:pPr>
            <a:r>
              <a:rPr lang="hr" sz="2000" dirty="0"/>
              <a:t>Prikaznica 10 - Potreba za TINKER pristupom - 1</a:t>
            </a:r>
            <a:endParaRPr sz="2000" dirty="0"/>
          </a:p>
          <a:p>
            <a:pPr marL="571500" lvl="0" indent="-330200">
              <a:buSzPts val="2000"/>
            </a:pPr>
            <a:r>
              <a:rPr lang="hr" sz="2000" dirty="0"/>
              <a:t>Prikaznica 11 - Potreba za TINKER pristupom - 2</a:t>
            </a:r>
            <a:endParaRPr sz="2000" dirty="0"/>
          </a:p>
          <a:p>
            <a:pPr marL="571500" lvl="0" indent="-330200">
              <a:buSzPts val="2000"/>
            </a:pPr>
            <a:r>
              <a:rPr lang="hr" sz="2000" dirty="0"/>
              <a:t>Prikaznica 12 - Okvir TINKER</a:t>
            </a:r>
            <a:endParaRPr sz="2000" dirty="0"/>
          </a:p>
          <a:p>
            <a:pPr marL="571500" lvl="0" indent="-330200">
              <a:buSzPts val="2000"/>
            </a:pPr>
            <a:r>
              <a:rPr lang="hr" sz="2000" dirty="0"/>
              <a:t>Prikaznica 13 - Okvir TINKER - informatička područja i kompetencije</a:t>
            </a:r>
            <a:endParaRPr sz="2000" dirty="0"/>
          </a:p>
          <a:p>
            <a:pPr marL="571500" lvl="0" indent="-330200">
              <a:buSzPts val="2000"/>
            </a:pPr>
            <a:r>
              <a:rPr lang="hr" sz="2000" dirty="0"/>
              <a:t>Prikaznica 14 - Okvir TINKER - autentično učenje</a:t>
            </a:r>
            <a:endParaRPr sz="2000" dirty="0"/>
          </a:p>
          <a:p>
            <a:pPr marL="571500" lvl="0" indent="-330200">
              <a:buSzPts val="2000"/>
            </a:pPr>
            <a:r>
              <a:rPr lang="hr" sz="2000" dirty="0"/>
              <a:t>Prikaznica 15 - Okvir TINKER – strategije rodne uključivosti</a:t>
            </a:r>
            <a:endParaRPr sz="2000" dirty="0"/>
          </a:p>
          <a:p>
            <a:pPr marL="571500" lvl="0" indent="-330200">
              <a:buSzPts val="2000"/>
            </a:pPr>
            <a:r>
              <a:rPr lang="hr" sz="2000" dirty="0"/>
              <a:t>Prikaznica 16 - Aktivnost 2: samorefleksija</a:t>
            </a:r>
            <a:endParaRPr sz="2000" dirty="0"/>
          </a:p>
          <a:p>
            <a:pPr marL="0" lvl="0" indent="0" algn="l" rtl="0">
              <a:spcBef>
                <a:spcPts val="1000"/>
              </a:spcBef>
              <a:spcAft>
                <a:spcPts val="0"/>
              </a:spcAft>
              <a:buNone/>
            </a:pPr>
            <a:endParaRPr sz="2000" dirty="0"/>
          </a:p>
        </p:txBody>
      </p:sp>
      <p:pic>
        <p:nvPicPr>
          <p:cNvPr id="107" name="Google Shape;107;p6"/>
          <p:cNvPicPr preferRelativeResize="0"/>
          <p:nvPr/>
        </p:nvPicPr>
        <p:blipFill>
          <a:blip r:embed="rId3">
            <a:alphaModFix/>
          </a:blip>
          <a:stretch>
            <a:fillRect/>
          </a:stretch>
        </p:blipFill>
        <p:spPr>
          <a:xfrm>
            <a:off x="8406288" y="2590800"/>
            <a:ext cx="2466975" cy="1676400"/>
          </a:xfrm>
          <a:prstGeom prst="rect">
            <a:avLst/>
          </a:prstGeom>
          <a:noFill/>
          <a:ln>
            <a:noFill/>
          </a:ln>
        </p:spPr>
      </p:pic>
      <p:sp>
        <p:nvSpPr>
          <p:cNvPr id="108" name="Google Shape;108;p6"/>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g349161778f7_0_17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Sadržaj (2/2)</a:t>
            </a:r>
            <a:endParaRPr/>
          </a:p>
        </p:txBody>
      </p:sp>
      <p:sp>
        <p:nvSpPr>
          <p:cNvPr id="115" name="Google Shape;115;g349161778f7_0_174"/>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lvl="0" indent="-330200">
              <a:buSzPts val="2000"/>
            </a:pPr>
            <a:r>
              <a:rPr lang="hr" sz="2000" dirty="0"/>
              <a:t>Prikaznica 17 - Istraživanje autentičnog učenja</a:t>
            </a:r>
            <a:endParaRPr sz="2000" dirty="0"/>
          </a:p>
          <a:p>
            <a:pPr marL="571500" lvl="0" indent="-330200">
              <a:buSzPts val="2000"/>
            </a:pPr>
            <a:r>
              <a:rPr lang="hr" sz="2000" dirty="0"/>
              <a:t>Prikaznica 18 - Teorije učenja kao osnova za autentično učenje</a:t>
            </a:r>
            <a:endParaRPr sz="2000" dirty="0"/>
          </a:p>
          <a:p>
            <a:pPr marL="571500" lvl="0" indent="-330200">
              <a:buSzPts val="2000"/>
            </a:pPr>
            <a:r>
              <a:rPr lang="hr" sz="2000" dirty="0"/>
              <a:t>Prikaznica 19 - Principi autentičnog učenja</a:t>
            </a:r>
            <a:endParaRPr sz="2000" dirty="0"/>
          </a:p>
          <a:p>
            <a:pPr marL="571500" lvl="0" indent="-330200">
              <a:buSzPts val="2000"/>
            </a:pPr>
            <a:r>
              <a:rPr lang="hr" sz="2000" dirty="0"/>
              <a:t>Prikaznica 20 - Aktivnost 3: samorefleksija</a:t>
            </a:r>
            <a:endParaRPr sz="2000" dirty="0"/>
          </a:p>
          <a:p>
            <a:pPr marL="571500" lvl="0" indent="-330200">
              <a:buSzPts val="2000"/>
            </a:pPr>
            <a:r>
              <a:rPr lang="hr" sz="2000" dirty="0"/>
              <a:t>Prikaznica 21 - Autentično učenje: promicanje uključivosti u informatičkom obrazovanju</a:t>
            </a:r>
            <a:endParaRPr sz="2000" dirty="0"/>
          </a:p>
          <a:p>
            <a:pPr marL="571500" lvl="0" indent="-330200">
              <a:buSzPts val="2000"/>
            </a:pPr>
            <a:r>
              <a:rPr lang="hr" sz="2000" dirty="0"/>
              <a:t>Prikaznica 22 - Rodna neravnoteža u informatici - 1</a:t>
            </a:r>
            <a:endParaRPr sz="2000" dirty="0"/>
          </a:p>
          <a:p>
            <a:pPr marL="571500" lvl="0" indent="-330200">
              <a:buSzPts val="2000"/>
            </a:pPr>
            <a:r>
              <a:rPr lang="hr" sz="2000" dirty="0"/>
              <a:t>Prikaznica 23 - Rodna neravnoteža u informatici - 2</a:t>
            </a:r>
            <a:endParaRPr sz="2000" dirty="0"/>
          </a:p>
          <a:p>
            <a:pPr marL="571500" lvl="0" indent="-330200">
              <a:buSzPts val="2000"/>
            </a:pPr>
            <a:r>
              <a:rPr lang="hr" sz="2000" dirty="0"/>
              <a:t>Prikaznica 24 - Autentično učenje: okvir za rodnu uključivost - 1</a:t>
            </a:r>
            <a:endParaRPr sz="2000" dirty="0"/>
          </a:p>
          <a:p>
            <a:pPr marL="571500" lvl="0" indent="-330200">
              <a:buSzPts val="2000"/>
            </a:pPr>
            <a:r>
              <a:rPr lang="hr" sz="2000" dirty="0"/>
              <a:t>Prikaznica 25 - Autentično učenje: okvir za rodnu uključivost - 2</a:t>
            </a:r>
            <a:endParaRPr sz="2000" dirty="0"/>
          </a:p>
          <a:p>
            <a:pPr marL="571500" lvl="0" indent="-330200">
              <a:buSzPts val="2000"/>
            </a:pPr>
            <a:r>
              <a:rPr lang="hr" sz="2000" dirty="0"/>
              <a:t>Prikaznica 26 - Autentično učenje: okvir za rodnu uključivost - 3</a:t>
            </a:r>
            <a:endParaRPr sz="2000" dirty="0"/>
          </a:p>
          <a:p>
            <a:pPr marL="571500" lvl="0" indent="-330200">
              <a:buSzPts val="2000"/>
            </a:pPr>
            <a:r>
              <a:rPr lang="hr" sz="2000" dirty="0"/>
              <a:t>Prikaznica 27 - Autentično učenje: okvir za rodnu uključivost - 4</a:t>
            </a:r>
            <a:endParaRPr sz="2000" dirty="0"/>
          </a:p>
          <a:p>
            <a:pPr marL="571500" lvl="0" indent="-330200">
              <a:buSzPts val="2000"/>
            </a:pPr>
            <a:r>
              <a:rPr lang="hr" sz="2000" dirty="0"/>
              <a:t>Prikaznica 28 - Aktivnost 4: samorefleksija</a:t>
            </a:r>
            <a:endParaRPr sz="2000" dirty="0"/>
          </a:p>
          <a:p>
            <a:pPr marL="571500" lvl="0" indent="-330200">
              <a:buSzPts val="2000"/>
            </a:pPr>
            <a:r>
              <a:rPr lang="hr" sz="2000" dirty="0"/>
              <a:t>Prikaznica 29 - Refleksija</a:t>
            </a:r>
            <a:endParaRPr sz="2000" dirty="0"/>
          </a:p>
          <a:p>
            <a:pPr marL="571500" lvl="0" indent="-330200">
              <a:buSzPts val="2000"/>
            </a:pPr>
            <a:r>
              <a:rPr lang="hr" sz="2000" dirty="0"/>
              <a:t>Prikaznica 30 - Domaća zadaća/Dodatni zadaci</a:t>
            </a:r>
            <a:endParaRPr sz="2000" dirty="0"/>
          </a:p>
          <a:p>
            <a:pPr marL="571500" lvl="0" indent="-330200">
              <a:buSzPts val="2000"/>
            </a:pPr>
            <a:r>
              <a:rPr lang="hr" sz="2000" dirty="0"/>
              <a:t>Prikaznica 31 - Literatura</a:t>
            </a:r>
            <a:endParaRPr sz="2000" dirty="0"/>
          </a:p>
        </p:txBody>
      </p:sp>
      <p:pic>
        <p:nvPicPr>
          <p:cNvPr id="116" name="Google Shape;116;g349161778f7_0_174"/>
          <p:cNvPicPr preferRelativeResize="0"/>
          <p:nvPr/>
        </p:nvPicPr>
        <p:blipFill>
          <a:blip r:embed="rId3">
            <a:alphaModFix/>
          </a:blip>
          <a:stretch>
            <a:fillRect/>
          </a:stretch>
        </p:blipFill>
        <p:spPr>
          <a:xfrm>
            <a:off x="8831591" y="3429000"/>
            <a:ext cx="2466975" cy="1676400"/>
          </a:xfrm>
          <a:prstGeom prst="rect">
            <a:avLst/>
          </a:prstGeom>
          <a:noFill/>
          <a:ln>
            <a:noFill/>
          </a:ln>
        </p:spPr>
      </p:pic>
      <p:sp>
        <p:nvSpPr>
          <p:cNvPr id="117" name="Google Shape;117;g349161778f7_0_17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Uvod</a:t>
            </a:r>
            <a:endParaRPr/>
          </a:p>
        </p:txBody>
      </p:sp>
      <p:sp>
        <p:nvSpPr>
          <p:cNvPr id="124" name="Google Shape;124;p7"/>
          <p:cNvSpPr txBox="1">
            <a:spLocks noGrp="1"/>
          </p:cNvSpPr>
          <p:nvPr>
            <p:ph type="body" idx="1"/>
          </p:nvPr>
        </p:nvSpPr>
        <p:spPr>
          <a:xfrm>
            <a:off x="97973" y="881750"/>
            <a:ext cx="6145172" cy="5870100"/>
          </a:xfrm>
          <a:prstGeom prst="rect">
            <a:avLst/>
          </a:prstGeom>
          <a:noFill/>
          <a:ln>
            <a:noFill/>
          </a:ln>
        </p:spPr>
        <p:txBody>
          <a:bodyPr spcFirstLastPara="1" wrap="square" lIns="91425" tIns="45700" rIns="91425" bIns="45700" anchor="t" anchorCtr="0">
            <a:noAutofit/>
          </a:bodyPr>
          <a:lstStyle/>
          <a:p>
            <a:pPr marL="571500" lvl="0" indent="-342900" algn="just"/>
            <a:r>
              <a:rPr lang="hr" dirty="0"/>
              <a:t>Ova cjelina usmjerena je na predstavljanje </a:t>
            </a:r>
            <a:r>
              <a:rPr lang="hr" b="1" dirty="0"/>
              <a:t>TINKER projekta</a:t>
            </a:r>
            <a:r>
              <a:rPr lang="hr" dirty="0"/>
              <a:t>, njegovih </a:t>
            </a:r>
            <a:r>
              <a:rPr lang="hr" b="1" dirty="0"/>
              <a:t>ciljeva </a:t>
            </a:r>
            <a:r>
              <a:rPr lang="hr" dirty="0"/>
              <a:t>i </a:t>
            </a:r>
            <a:r>
              <a:rPr lang="hr" b="1" dirty="0"/>
              <a:t>uloge </a:t>
            </a:r>
            <a:r>
              <a:rPr lang="hr" dirty="0"/>
              <a:t>u informatičkom obrazovanju.</a:t>
            </a:r>
            <a:endParaRPr dirty="0"/>
          </a:p>
          <a:p>
            <a:pPr marL="571500" lvl="0" indent="-342900" algn="just"/>
            <a:r>
              <a:rPr lang="en-US" dirty="0" err="1"/>
              <a:t>Kroz</a:t>
            </a:r>
            <a:r>
              <a:rPr lang="en-US" dirty="0"/>
              <a:t> </a:t>
            </a:r>
            <a:r>
              <a:rPr lang="en-US" dirty="0" err="1"/>
              <a:t>predstavljanje</a:t>
            </a:r>
            <a:r>
              <a:rPr lang="en-US" dirty="0"/>
              <a:t> </a:t>
            </a:r>
            <a:r>
              <a:rPr lang="en-US" dirty="0" err="1"/>
              <a:t>podataka</a:t>
            </a:r>
            <a:r>
              <a:rPr lang="en-US" dirty="0"/>
              <a:t> </a:t>
            </a:r>
            <a:r>
              <a:rPr lang="en-US" dirty="0" err="1"/>
              <a:t>vezanih</a:t>
            </a:r>
            <a:r>
              <a:rPr lang="en-US" dirty="0"/>
              <a:t> </a:t>
            </a:r>
            <a:r>
              <a:rPr lang="en-US" dirty="0" err="1"/>
              <a:t>uz</a:t>
            </a:r>
            <a:r>
              <a:rPr lang="en-US" dirty="0"/>
              <a:t> </a:t>
            </a:r>
            <a:r>
              <a:rPr lang="en-US" dirty="0" err="1"/>
              <a:t>podučavanje</a:t>
            </a:r>
            <a:r>
              <a:rPr lang="en-US" dirty="0"/>
              <a:t> </a:t>
            </a:r>
            <a:r>
              <a:rPr lang="en-US" dirty="0" err="1"/>
              <a:t>informatike</a:t>
            </a:r>
            <a:r>
              <a:rPr lang="en-US" dirty="0"/>
              <a:t> </a:t>
            </a:r>
            <a:r>
              <a:rPr lang="en-US" dirty="0" err="1"/>
              <a:t>diljem</a:t>
            </a:r>
            <a:r>
              <a:rPr lang="en-US" dirty="0"/>
              <a:t> Europe, </a:t>
            </a:r>
            <a:r>
              <a:rPr lang="en-US" dirty="0" err="1"/>
              <a:t>istaknut</a:t>
            </a:r>
            <a:r>
              <a:rPr lang="en-US" dirty="0"/>
              <a:t> </a:t>
            </a:r>
            <a:r>
              <a:rPr lang="en-US" dirty="0" err="1"/>
              <a:t>će</a:t>
            </a:r>
            <a:r>
              <a:rPr lang="en-US" dirty="0"/>
              <a:t> se </a:t>
            </a:r>
            <a:r>
              <a:rPr lang="en-US" dirty="0" err="1"/>
              <a:t>potreba</a:t>
            </a:r>
            <a:r>
              <a:rPr lang="en-US" dirty="0"/>
              <a:t> za </a:t>
            </a:r>
            <a:r>
              <a:rPr lang="en-US" dirty="0" err="1"/>
              <a:t>autentičnim</a:t>
            </a:r>
            <a:r>
              <a:rPr lang="en-US" dirty="0"/>
              <a:t> </a:t>
            </a:r>
            <a:r>
              <a:rPr lang="en-US" dirty="0" err="1"/>
              <a:t>i</a:t>
            </a:r>
            <a:r>
              <a:rPr lang="en-US" dirty="0"/>
              <a:t> </a:t>
            </a:r>
            <a:r>
              <a:rPr lang="en-US" dirty="0" err="1"/>
              <a:t>rodno</a:t>
            </a:r>
            <a:r>
              <a:rPr lang="en-US" dirty="0"/>
              <a:t> </a:t>
            </a:r>
            <a:r>
              <a:rPr lang="hr-HR" dirty="0" err="1"/>
              <a:t>uključivom</a:t>
            </a:r>
            <a:r>
              <a:rPr lang="en-US" dirty="0"/>
              <a:t> </a:t>
            </a:r>
            <a:r>
              <a:rPr lang="en-US" dirty="0" err="1"/>
              <a:t>pristupom</a:t>
            </a:r>
            <a:r>
              <a:rPr lang="en-US" dirty="0"/>
              <a:t>.</a:t>
            </a:r>
          </a:p>
          <a:p>
            <a:pPr marL="571500" lvl="0" indent="-342900" algn="just"/>
            <a:r>
              <a:rPr lang="en-US" dirty="0"/>
              <a:t>Do </a:t>
            </a:r>
            <a:r>
              <a:rPr lang="en-US" dirty="0" err="1"/>
              <a:t>kraja</a:t>
            </a:r>
            <a:r>
              <a:rPr lang="en-US" dirty="0"/>
              <a:t> </a:t>
            </a:r>
            <a:r>
              <a:rPr lang="en-US" dirty="0" err="1"/>
              <a:t>ovo</a:t>
            </a:r>
            <a:r>
              <a:rPr lang="hr-HR" dirty="0"/>
              <a:t>e cjeline </a:t>
            </a:r>
            <a:r>
              <a:rPr lang="en-US" dirty="0" err="1"/>
              <a:t>steći</a:t>
            </a:r>
            <a:r>
              <a:rPr lang="en-US" dirty="0"/>
              <a:t> </a:t>
            </a:r>
            <a:r>
              <a:rPr lang="en-US" dirty="0" err="1"/>
              <a:t>ćete</a:t>
            </a:r>
            <a:r>
              <a:rPr lang="en-US" dirty="0"/>
              <a:t> </a:t>
            </a:r>
            <a:r>
              <a:rPr lang="en-US" dirty="0" err="1"/>
              <a:t>prvi</a:t>
            </a:r>
            <a:r>
              <a:rPr lang="en-US" dirty="0"/>
              <a:t> </a:t>
            </a:r>
            <a:r>
              <a:rPr lang="en-US" dirty="0" err="1"/>
              <a:t>uvid</a:t>
            </a:r>
            <a:r>
              <a:rPr lang="en-US" dirty="0"/>
              <a:t> u to </a:t>
            </a:r>
            <a:r>
              <a:rPr lang="en-US" dirty="0" err="1"/>
              <a:t>što</a:t>
            </a:r>
            <a:r>
              <a:rPr lang="en-US" dirty="0"/>
              <a:t> je </a:t>
            </a:r>
            <a:r>
              <a:rPr lang="en-US" dirty="0" err="1"/>
              <a:t>autentično</a:t>
            </a:r>
            <a:r>
              <a:rPr lang="en-US" dirty="0"/>
              <a:t> </a:t>
            </a:r>
            <a:r>
              <a:rPr lang="en-US" dirty="0" err="1"/>
              <a:t>učenje</a:t>
            </a:r>
            <a:r>
              <a:rPr lang="en-US" dirty="0"/>
              <a:t> </a:t>
            </a:r>
            <a:r>
              <a:rPr lang="en-US" dirty="0" err="1"/>
              <a:t>i</a:t>
            </a:r>
            <a:r>
              <a:rPr lang="en-US" dirty="0"/>
              <a:t> </a:t>
            </a:r>
            <a:r>
              <a:rPr lang="en-US" dirty="0" err="1"/>
              <a:t>kako</a:t>
            </a:r>
            <a:r>
              <a:rPr lang="en-US" dirty="0"/>
              <a:t> ono </a:t>
            </a:r>
            <a:r>
              <a:rPr lang="en-US" dirty="0" err="1"/>
              <a:t>može</a:t>
            </a:r>
            <a:r>
              <a:rPr lang="en-US" dirty="0"/>
              <a:t> </a:t>
            </a:r>
            <a:r>
              <a:rPr lang="en-US" dirty="0" err="1"/>
              <a:t>potaknuti</a:t>
            </a:r>
            <a:r>
              <a:rPr lang="en-US" dirty="0"/>
              <a:t> </a:t>
            </a:r>
            <a:r>
              <a:rPr lang="en-US" dirty="0" err="1"/>
              <a:t>uključivije</a:t>
            </a:r>
            <a:r>
              <a:rPr lang="en-US" dirty="0"/>
              <a:t> </a:t>
            </a:r>
            <a:r>
              <a:rPr lang="en-US" dirty="0" err="1"/>
              <a:t>okruženje</a:t>
            </a:r>
            <a:r>
              <a:rPr lang="en-US" dirty="0"/>
              <a:t> u </a:t>
            </a:r>
            <a:r>
              <a:rPr lang="hr-HR" dirty="0"/>
              <a:t>informatičkom </a:t>
            </a:r>
            <a:r>
              <a:rPr lang="en-US" dirty="0" err="1"/>
              <a:t>obrazovanju</a:t>
            </a:r>
            <a:r>
              <a:rPr lang="en-US" dirty="0"/>
              <a:t>.</a:t>
            </a:r>
            <a:endParaRPr dirty="0"/>
          </a:p>
        </p:txBody>
      </p:sp>
      <p:sp>
        <p:nvSpPr>
          <p:cNvPr id="126" name="Google Shape;126;p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3" name="Picture 2">
            <a:extLst>
              <a:ext uri="{FF2B5EF4-FFF2-40B4-BE49-F238E27FC236}">
                <a16:creationId xmlns:a16="http://schemas.microsoft.com/office/drawing/2014/main" id="{76567CA1-B1B5-FBA3-1BB0-AD1CBC705775}"/>
              </a:ext>
            </a:extLst>
          </p:cNvPr>
          <p:cNvPicPr>
            <a:picLocks noChangeAspect="1"/>
          </p:cNvPicPr>
          <p:nvPr/>
        </p:nvPicPr>
        <p:blipFill>
          <a:blip r:embed="rId3"/>
          <a:stretch>
            <a:fillRect/>
          </a:stretch>
        </p:blipFill>
        <p:spPr>
          <a:xfrm>
            <a:off x="7699921" y="1032859"/>
            <a:ext cx="3377981" cy="500507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dirty="0"/>
              <a:t>Aktivnost 1: Dobrodošlica i uvod</a:t>
            </a:r>
            <a:endParaRPr dirty="0"/>
          </a:p>
        </p:txBody>
      </p:sp>
      <p:sp>
        <p:nvSpPr>
          <p:cNvPr id="133" name="Google Shape;133;p9"/>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134" name="Google Shape;134;p9"/>
          <p:cNvSpPr txBox="1"/>
          <p:nvPr/>
        </p:nvSpPr>
        <p:spPr>
          <a:xfrm>
            <a:off x="232425" y="1010050"/>
            <a:ext cx="11736000" cy="19368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sz="2500" dirty="0">
                <a:solidFill>
                  <a:schemeClr val="dk1"/>
                </a:solidFill>
                <a:latin typeface="Calibri"/>
                <a:ea typeface="Calibri"/>
                <a:cs typeface="Calibri"/>
                <a:sym typeface="Calibri"/>
              </a:rPr>
              <a:t>Razmislite o nekoj nastavnoj cjelini koju ste predavali.</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Razmislite o metodama poučavanja koje ste koristili</a:t>
            </a:r>
            <a:br>
              <a:rPr lang="hr" sz="2500" dirty="0">
                <a:solidFill>
                  <a:schemeClr val="dk1"/>
                </a:solidFill>
                <a:latin typeface="Calibri"/>
                <a:ea typeface="Calibri"/>
                <a:cs typeface="Calibri"/>
                <a:sym typeface="Calibri"/>
              </a:rPr>
            </a:br>
            <a:r>
              <a:rPr lang="hr" sz="2500" dirty="0">
                <a:solidFill>
                  <a:schemeClr val="dk1"/>
                </a:solidFill>
                <a:latin typeface="Calibri"/>
                <a:ea typeface="Calibri"/>
                <a:cs typeface="Calibri"/>
                <a:sym typeface="Calibri"/>
              </a:rPr>
              <a:t>(npr. predavanja, studije slučaja, projekti).</a:t>
            </a:r>
            <a:endParaRPr sz="2500" dirty="0">
              <a:solidFill>
                <a:schemeClr val="dk1"/>
              </a:solidFill>
              <a:latin typeface="Calibri"/>
              <a:ea typeface="Calibri"/>
              <a:cs typeface="Calibri"/>
              <a:sym typeface="Calibri"/>
            </a:endParaRPr>
          </a:p>
        </p:txBody>
      </p:sp>
      <p:sp>
        <p:nvSpPr>
          <p:cNvPr id="135" name="Google Shape;135;p9"/>
          <p:cNvSpPr/>
          <p:nvPr/>
        </p:nvSpPr>
        <p:spPr>
          <a:xfrm rot="10800000">
            <a:off x="3589625" y="32624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36" name="Google Shape;136;p9"/>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latin typeface="Calibri"/>
              <a:ea typeface="Calibri"/>
              <a:cs typeface="Calibri"/>
              <a:sym typeface="Calibri"/>
            </a:endParaRPr>
          </a:p>
          <a:p>
            <a:pPr marL="0" lvl="0" indent="0" algn="ctr" rtl="0">
              <a:spcBef>
                <a:spcPts val="0"/>
              </a:spcBef>
              <a:spcAft>
                <a:spcPts val="0"/>
              </a:spcAft>
              <a:buNone/>
            </a:pPr>
            <a:r>
              <a:rPr lang="hr" sz="2500" dirty="0">
                <a:latin typeface="Calibri"/>
                <a:ea typeface="Calibri"/>
                <a:cs typeface="Calibri"/>
                <a:sym typeface="Calibri"/>
              </a:rPr>
              <a:t>Podijelite svoja razmišljanja.</a:t>
            </a:r>
            <a:endParaRPr sz="2500" dirty="0">
              <a:latin typeface="Calibri"/>
              <a:ea typeface="Calibri"/>
              <a:cs typeface="Calibri"/>
              <a:sym typeface="Calibri"/>
            </a:endParaRPr>
          </a:p>
        </p:txBody>
      </p:sp>
      <p:pic>
        <p:nvPicPr>
          <p:cNvPr id="137" name="Google Shape;137;p9"/>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138" name="Google Shape;138;p9"/>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g3482da58d6e_0_2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Uvod u projekt TINKER</a:t>
            </a:r>
            <a:endParaRPr/>
          </a:p>
        </p:txBody>
      </p:sp>
      <p:sp>
        <p:nvSpPr>
          <p:cNvPr id="145" name="Google Shape;145;g3482da58d6e_0_2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None/>
            </a:pPr>
            <a:r>
              <a:rPr lang="hr" b="1" dirty="0"/>
              <a:t>TINKER </a:t>
            </a:r>
            <a:r>
              <a:rPr lang="hr" dirty="0"/>
              <a:t>(autentični</a:t>
            </a:r>
            <a:r>
              <a:rPr lang="hr" b="1" dirty="0"/>
              <a:t> i </a:t>
            </a:r>
            <a:r>
              <a:rPr lang="hr" dirty="0"/>
              <a:t>rodno uključiv okvir za </a:t>
            </a:r>
            <a:r>
              <a:rPr lang="hr" b="1" dirty="0"/>
              <a:t>poučavanje </a:t>
            </a:r>
            <a:r>
              <a:rPr lang="hr" dirty="0"/>
              <a:t>informatike </a:t>
            </a:r>
            <a:r>
              <a:rPr lang="hr" b="1" dirty="0"/>
              <a:t>u školama </a:t>
            </a:r>
            <a:r>
              <a:rPr lang="hr" dirty="0"/>
              <a:t>diljem Europe) ima za cilj:</a:t>
            </a:r>
            <a:endParaRPr dirty="0"/>
          </a:p>
          <a:p>
            <a:pPr marL="457200" marR="0" lvl="0" indent="-368300" algn="just" rtl="0">
              <a:lnSpc>
                <a:spcPct val="90000"/>
              </a:lnSpc>
              <a:spcBef>
                <a:spcPts val="1000"/>
              </a:spcBef>
              <a:spcAft>
                <a:spcPts val="0"/>
              </a:spcAft>
              <a:buSzPts val="2200"/>
              <a:buChar char="-"/>
            </a:pPr>
            <a:r>
              <a:rPr lang="hr" dirty="0"/>
              <a:t>unaprijediti informatičko obrazovanje za učenike starosti 10 do 14 godina kroz sveobuhvatan pedagoški okvir</a:t>
            </a:r>
            <a:endParaRPr dirty="0"/>
          </a:p>
          <a:p>
            <a:pPr marL="457200" marR="0" lvl="0" indent="-368300" algn="just" rtl="0">
              <a:lnSpc>
                <a:spcPct val="90000"/>
              </a:lnSpc>
              <a:spcBef>
                <a:spcPts val="0"/>
              </a:spcBef>
              <a:spcAft>
                <a:spcPts val="0"/>
              </a:spcAft>
              <a:buSzPts val="2200"/>
              <a:buChar char="-"/>
            </a:pPr>
            <a:r>
              <a:rPr lang="hr" dirty="0"/>
              <a:t>poticati učenike na angažman u stvarnim zadacima, promičući istraživanje i namjerno povezivanje teorijskog znanja i praktičnih iskustava</a:t>
            </a:r>
            <a:endParaRPr dirty="0"/>
          </a:p>
        </p:txBody>
      </p:sp>
      <p:pic>
        <p:nvPicPr>
          <p:cNvPr id="146" name="Google Shape;146;g3482da58d6e_0_27"/>
          <p:cNvPicPr preferRelativeResize="0"/>
          <p:nvPr/>
        </p:nvPicPr>
        <p:blipFill>
          <a:blip r:embed="rId3">
            <a:alphaModFix/>
          </a:blip>
          <a:stretch>
            <a:fillRect/>
          </a:stretch>
        </p:blipFill>
        <p:spPr>
          <a:xfrm>
            <a:off x="4157088" y="3026525"/>
            <a:ext cx="3877825" cy="3644575"/>
          </a:xfrm>
          <a:prstGeom prst="rect">
            <a:avLst/>
          </a:prstGeom>
          <a:noFill/>
          <a:ln>
            <a:noFill/>
          </a:ln>
        </p:spPr>
      </p:pic>
      <p:sp>
        <p:nvSpPr>
          <p:cNvPr id="147" name="Google Shape;147;g3482da58d6e_0_27"/>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3482da58d6e_0_3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Ciljevi projekta</a:t>
            </a:r>
            <a:endParaRPr/>
          </a:p>
        </p:txBody>
      </p:sp>
      <p:sp>
        <p:nvSpPr>
          <p:cNvPr id="154" name="Google Shape;154;g3482da58d6e_0_3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r>
              <a:rPr lang="en-US" dirty="0" err="1"/>
              <a:t>Promicati</a:t>
            </a:r>
            <a:r>
              <a:rPr lang="en-US" dirty="0"/>
              <a:t> </a:t>
            </a:r>
            <a:r>
              <a:rPr lang="en-US" dirty="0" err="1"/>
              <a:t>korištenje</a:t>
            </a:r>
            <a:r>
              <a:rPr lang="en-US" dirty="0"/>
              <a:t> </a:t>
            </a:r>
            <a:r>
              <a:rPr lang="en-US" dirty="0" err="1"/>
              <a:t>pedagoškog</a:t>
            </a:r>
            <a:r>
              <a:rPr lang="en-US" dirty="0"/>
              <a:t> </a:t>
            </a:r>
            <a:r>
              <a:rPr lang="en-US" dirty="0" err="1"/>
              <a:t>okvira</a:t>
            </a:r>
            <a:r>
              <a:rPr lang="en-US" dirty="0"/>
              <a:t> za </a:t>
            </a:r>
            <a:r>
              <a:rPr lang="en-US" dirty="0" err="1"/>
              <a:t>podučavanje</a:t>
            </a:r>
            <a:r>
              <a:rPr lang="en-US" dirty="0"/>
              <a:t> </a:t>
            </a:r>
            <a:r>
              <a:rPr lang="en-US" dirty="0" err="1"/>
              <a:t>i</a:t>
            </a:r>
            <a:r>
              <a:rPr lang="en-US" dirty="0"/>
              <a:t> </a:t>
            </a:r>
            <a:r>
              <a:rPr lang="en-US" dirty="0" err="1"/>
              <a:t>vrednovanje</a:t>
            </a:r>
            <a:r>
              <a:rPr lang="en-US" dirty="0"/>
              <a:t> </a:t>
            </a:r>
            <a:r>
              <a:rPr lang="en-US" dirty="0" err="1"/>
              <a:t>informatike</a:t>
            </a:r>
            <a:r>
              <a:rPr lang="en-US" dirty="0"/>
              <a:t> </a:t>
            </a:r>
            <a:r>
              <a:rPr lang="en-US" dirty="0" err="1"/>
              <a:t>temeljenog</a:t>
            </a:r>
            <a:r>
              <a:rPr lang="en-US" dirty="0"/>
              <a:t> </a:t>
            </a:r>
            <a:r>
              <a:rPr lang="en-US" dirty="0" err="1"/>
              <a:t>na</a:t>
            </a:r>
            <a:r>
              <a:rPr lang="en-US" dirty="0"/>
              <a:t> </a:t>
            </a:r>
            <a:r>
              <a:rPr lang="en-US" dirty="0" err="1"/>
              <a:t>autentičnom</a:t>
            </a:r>
            <a:r>
              <a:rPr lang="en-US" dirty="0"/>
              <a:t> </a:t>
            </a:r>
            <a:r>
              <a:rPr lang="en-US" dirty="0" err="1"/>
              <a:t>učenju</a:t>
            </a:r>
            <a:r>
              <a:rPr lang="en-US" dirty="0"/>
              <a:t> </a:t>
            </a:r>
            <a:r>
              <a:rPr lang="en-US" dirty="0" err="1"/>
              <a:t>i</a:t>
            </a:r>
            <a:r>
              <a:rPr lang="en-US" dirty="0"/>
              <a:t> </a:t>
            </a:r>
            <a:r>
              <a:rPr lang="en-US" dirty="0" err="1"/>
              <a:t>suvremenim</a:t>
            </a:r>
            <a:r>
              <a:rPr lang="en-US" dirty="0"/>
              <a:t> </a:t>
            </a:r>
            <a:r>
              <a:rPr lang="en-US" dirty="0" err="1"/>
              <a:t>praksama</a:t>
            </a:r>
            <a:r>
              <a:rPr lang="en-US" dirty="0"/>
              <a:t> </a:t>
            </a:r>
            <a:r>
              <a:rPr lang="en-US" dirty="0" err="1"/>
              <a:t>rodne</a:t>
            </a:r>
            <a:r>
              <a:rPr lang="en-US" dirty="0"/>
              <a:t> </a:t>
            </a:r>
            <a:r>
              <a:rPr lang="en-US" dirty="0" err="1"/>
              <a:t>uključenosti</a:t>
            </a:r>
            <a:r>
              <a:rPr lang="en-US" dirty="0"/>
              <a:t> </a:t>
            </a:r>
            <a:r>
              <a:rPr lang="hr-HR" dirty="0"/>
              <a:t>za učenike starosti 10 do 14 godina</a:t>
            </a:r>
            <a:r>
              <a:rPr lang="en-US" dirty="0"/>
              <a:t>.</a:t>
            </a:r>
          </a:p>
          <a:p>
            <a:r>
              <a:rPr lang="en-US" dirty="0" err="1"/>
              <a:t>Izgraditi</a:t>
            </a:r>
            <a:r>
              <a:rPr lang="en-US" dirty="0"/>
              <a:t> </a:t>
            </a:r>
            <a:r>
              <a:rPr lang="en-US" dirty="0" err="1"/>
              <a:t>kapacitete</a:t>
            </a:r>
            <a:r>
              <a:rPr lang="en-US" dirty="0"/>
              <a:t> </a:t>
            </a:r>
            <a:r>
              <a:rPr lang="en-US" dirty="0" err="1"/>
              <a:t>učitelja</a:t>
            </a:r>
            <a:r>
              <a:rPr lang="en-US" dirty="0"/>
              <a:t> za </a:t>
            </a:r>
            <a:r>
              <a:rPr lang="en-US" dirty="0" err="1"/>
              <a:t>stvaranje</a:t>
            </a:r>
            <a:r>
              <a:rPr lang="en-US" dirty="0"/>
              <a:t> </a:t>
            </a:r>
            <a:r>
              <a:rPr lang="en-US" dirty="0" err="1"/>
              <a:t>autentičnih</a:t>
            </a:r>
            <a:r>
              <a:rPr lang="en-US" dirty="0"/>
              <a:t> </a:t>
            </a:r>
            <a:r>
              <a:rPr lang="en-US" dirty="0" err="1"/>
              <a:t>okruženja</a:t>
            </a:r>
            <a:r>
              <a:rPr lang="en-US" dirty="0"/>
              <a:t> za </a:t>
            </a:r>
            <a:r>
              <a:rPr lang="en-US" dirty="0" err="1"/>
              <a:t>učenje</a:t>
            </a:r>
            <a:r>
              <a:rPr lang="en-US" dirty="0"/>
              <a:t>, </a:t>
            </a:r>
            <a:r>
              <a:rPr lang="en-US" dirty="0" err="1"/>
              <a:t>slijedeći</a:t>
            </a:r>
            <a:r>
              <a:rPr lang="en-US" dirty="0"/>
              <a:t> </a:t>
            </a:r>
            <a:r>
              <a:rPr lang="en-US" dirty="0" err="1"/>
              <a:t>rodno</a:t>
            </a:r>
            <a:r>
              <a:rPr lang="en-US" dirty="0"/>
              <a:t> </a:t>
            </a:r>
            <a:r>
              <a:rPr lang="en-US" dirty="0" err="1"/>
              <a:t>uključive</a:t>
            </a:r>
            <a:r>
              <a:rPr lang="en-US" dirty="0"/>
              <a:t> </a:t>
            </a:r>
            <a:r>
              <a:rPr lang="en-US" dirty="0" err="1"/>
              <a:t>prakse</a:t>
            </a:r>
            <a:r>
              <a:rPr lang="en-US" dirty="0"/>
              <a:t> u </a:t>
            </a:r>
            <a:r>
              <a:rPr lang="en-US" dirty="0" err="1"/>
              <a:t>podučavanju</a:t>
            </a:r>
            <a:r>
              <a:rPr lang="en-US" dirty="0"/>
              <a:t> </a:t>
            </a:r>
            <a:r>
              <a:rPr lang="en-US" dirty="0" err="1"/>
              <a:t>informatike</a:t>
            </a:r>
            <a:r>
              <a:rPr lang="en-US" dirty="0"/>
              <a:t>.</a:t>
            </a:r>
          </a:p>
          <a:p>
            <a:r>
              <a:rPr lang="en-US" dirty="0" err="1"/>
              <a:t>Podržati</a:t>
            </a:r>
            <a:r>
              <a:rPr lang="en-US" dirty="0"/>
              <a:t> </a:t>
            </a:r>
            <a:r>
              <a:rPr lang="en-US" dirty="0" err="1"/>
              <a:t>međusobno</a:t>
            </a:r>
            <a:r>
              <a:rPr lang="en-US" dirty="0"/>
              <a:t> </a:t>
            </a:r>
            <a:r>
              <a:rPr lang="en-US" dirty="0" err="1"/>
              <a:t>učenje</a:t>
            </a:r>
            <a:r>
              <a:rPr lang="en-US" dirty="0"/>
              <a:t> </a:t>
            </a:r>
            <a:r>
              <a:rPr lang="en-US" dirty="0" err="1"/>
              <a:t>diljem</a:t>
            </a:r>
            <a:r>
              <a:rPr lang="en-US" dirty="0"/>
              <a:t> Europe </a:t>
            </a:r>
            <a:r>
              <a:rPr lang="en-US" dirty="0" err="1"/>
              <a:t>i</a:t>
            </a:r>
            <a:r>
              <a:rPr lang="en-US" dirty="0"/>
              <a:t> </a:t>
            </a:r>
            <a:r>
              <a:rPr lang="en-US" dirty="0" err="1"/>
              <a:t>olakšati</a:t>
            </a:r>
            <a:r>
              <a:rPr lang="en-US" dirty="0"/>
              <a:t> </a:t>
            </a:r>
            <a:r>
              <a:rPr lang="en-US" dirty="0" err="1"/>
              <a:t>usvajanje</a:t>
            </a:r>
            <a:r>
              <a:rPr lang="en-US" dirty="0"/>
              <a:t> </a:t>
            </a:r>
            <a:r>
              <a:rPr lang="en-US" dirty="0" err="1"/>
              <a:t>pedagoških</a:t>
            </a:r>
            <a:r>
              <a:rPr lang="en-US" dirty="0"/>
              <a:t> </a:t>
            </a:r>
            <a:r>
              <a:rPr lang="en-US" dirty="0" err="1"/>
              <a:t>pristupa</a:t>
            </a:r>
            <a:r>
              <a:rPr lang="en-US" dirty="0"/>
              <a:t> </a:t>
            </a:r>
            <a:r>
              <a:rPr lang="en-US" dirty="0" err="1"/>
              <a:t>temeljenih</a:t>
            </a:r>
            <a:r>
              <a:rPr lang="en-US" dirty="0"/>
              <a:t> </a:t>
            </a:r>
            <a:r>
              <a:rPr lang="en-US" dirty="0" err="1"/>
              <a:t>na</a:t>
            </a:r>
            <a:r>
              <a:rPr lang="en-US" dirty="0"/>
              <a:t> </a:t>
            </a:r>
            <a:r>
              <a:rPr lang="en-US" dirty="0" err="1"/>
              <a:t>dokazima</a:t>
            </a:r>
            <a:r>
              <a:rPr lang="en-US" dirty="0"/>
              <a:t> u </a:t>
            </a:r>
            <a:r>
              <a:rPr lang="en-US" dirty="0" err="1"/>
              <a:t>podučavanju</a:t>
            </a:r>
            <a:r>
              <a:rPr lang="en-US" dirty="0"/>
              <a:t> </a:t>
            </a:r>
            <a:r>
              <a:rPr lang="en-US" dirty="0" err="1"/>
              <a:t>i</a:t>
            </a:r>
            <a:r>
              <a:rPr lang="en-US" dirty="0"/>
              <a:t> </a:t>
            </a:r>
            <a:r>
              <a:rPr lang="en-US" dirty="0" err="1"/>
              <a:t>vrednovanju</a:t>
            </a:r>
            <a:r>
              <a:rPr lang="en-US" dirty="0"/>
              <a:t> </a:t>
            </a:r>
            <a:r>
              <a:rPr lang="en-US" dirty="0" err="1"/>
              <a:t>informatike</a:t>
            </a:r>
            <a:r>
              <a:rPr lang="en-US" dirty="0"/>
              <a:t>.</a:t>
            </a:r>
          </a:p>
          <a:p>
            <a:r>
              <a:rPr lang="en-US" dirty="0" err="1"/>
              <a:t>Uključiti</a:t>
            </a:r>
            <a:r>
              <a:rPr lang="en-US" dirty="0"/>
              <a:t> </a:t>
            </a:r>
            <a:r>
              <a:rPr lang="en-US" dirty="0" err="1"/>
              <a:t>donositelje</a:t>
            </a:r>
            <a:r>
              <a:rPr lang="en-US" dirty="0"/>
              <a:t> </a:t>
            </a:r>
            <a:r>
              <a:rPr lang="en-US" dirty="0" err="1"/>
              <a:t>politika</a:t>
            </a:r>
            <a:r>
              <a:rPr lang="en-US" dirty="0"/>
              <a:t> </a:t>
            </a:r>
            <a:r>
              <a:rPr lang="en-US" dirty="0" err="1"/>
              <a:t>diljem</a:t>
            </a:r>
            <a:r>
              <a:rPr lang="en-US" dirty="0"/>
              <a:t> EU u </a:t>
            </a:r>
            <a:r>
              <a:rPr lang="en-US" dirty="0" err="1"/>
              <a:t>rasprave</a:t>
            </a:r>
            <a:r>
              <a:rPr lang="en-US" dirty="0"/>
              <a:t> o </a:t>
            </a:r>
            <a:r>
              <a:rPr lang="en-US" dirty="0" err="1"/>
              <a:t>podučavanju</a:t>
            </a:r>
            <a:r>
              <a:rPr lang="en-US" dirty="0"/>
              <a:t> </a:t>
            </a:r>
            <a:r>
              <a:rPr lang="en-US" dirty="0" err="1"/>
              <a:t>i</a:t>
            </a:r>
            <a:r>
              <a:rPr lang="en-US" dirty="0"/>
              <a:t> </a:t>
            </a:r>
            <a:r>
              <a:rPr lang="en-US" dirty="0" err="1"/>
              <a:t>vrednovanju</a:t>
            </a:r>
            <a:r>
              <a:rPr lang="en-US" dirty="0"/>
              <a:t> </a:t>
            </a:r>
            <a:r>
              <a:rPr lang="en-US" dirty="0" err="1"/>
              <a:t>informatike</a:t>
            </a:r>
            <a:r>
              <a:rPr lang="en-US" dirty="0"/>
              <a:t> </a:t>
            </a:r>
            <a:r>
              <a:rPr lang="en-US" dirty="0" err="1"/>
              <a:t>kako</a:t>
            </a:r>
            <a:r>
              <a:rPr lang="en-US" dirty="0"/>
              <a:t> bi se </a:t>
            </a:r>
            <a:r>
              <a:rPr lang="en-US" dirty="0" err="1"/>
              <a:t>unaprijedile</a:t>
            </a:r>
            <a:r>
              <a:rPr lang="en-US" dirty="0"/>
              <a:t> </a:t>
            </a:r>
            <a:r>
              <a:rPr lang="en-US" dirty="0" err="1"/>
              <a:t>učiteljske</a:t>
            </a:r>
            <a:r>
              <a:rPr lang="en-US" dirty="0"/>
              <a:t> </a:t>
            </a:r>
            <a:r>
              <a:rPr lang="en-US" dirty="0" err="1"/>
              <a:t>prakse</a:t>
            </a:r>
            <a:r>
              <a:rPr lang="en-US" dirty="0"/>
              <a:t> </a:t>
            </a:r>
            <a:r>
              <a:rPr lang="en-US" dirty="0" err="1"/>
              <a:t>i</a:t>
            </a:r>
            <a:r>
              <a:rPr lang="en-US" dirty="0"/>
              <a:t> </a:t>
            </a:r>
            <a:r>
              <a:rPr lang="en-US" dirty="0" err="1"/>
              <a:t>digitalne</a:t>
            </a:r>
            <a:r>
              <a:rPr lang="en-US" dirty="0"/>
              <a:t> </a:t>
            </a:r>
            <a:r>
              <a:rPr lang="en-US" dirty="0" err="1"/>
              <a:t>vještine</a:t>
            </a:r>
            <a:r>
              <a:rPr lang="en-US" dirty="0"/>
              <a:t> u </a:t>
            </a:r>
            <a:r>
              <a:rPr lang="en-US" dirty="0" err="1"/>
              <a:t>Europi</a:t>
            </a:r>
            <a:r>
              <a:rPr lang="en-US" dirty="0"/>
              <a:t>.</a:t>
            </a:r>
          </a:p>
          <a:p>
            <a:pPr marL="0" marR="0" lvl="0" indent="0" algn="l" rtl="0">
              <a:lnSpc>
                <a:spcPct val="90000"/>
              </a:lnSpc>
              <a:spcBef>
                <a:spcPts val="1000"/>
              </a:spcBef>
              <a:spcAft>
                <a:spcPts val="0"/>
              </a:spcAft>
              <a:buNone/>
            </a:pPr>
            <a:endParaRPr dirty="0"/>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3884</Words>
  <Application>Microsoft Office PowerPoint</Application>
  <PresentationFormat>Widescreen</PresentationFormat>
  <Paragraphs>309</Paragraphs>
  <Slides>32</Slides>
  <Notes>32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32</vt:i4>
      </vt:variant>
    </vt:vector>
  </HeadingPairs>
  <TitlesOfParts>
    <vt:vector size="38" baseType="lpstr">
      <vt:lpstr>Open Sans</vt:lpstr>
      <vt:lpstr>Arial</vt:lpstr>
      <vt:lpstr>Calibri</vt:lpstr>
      <vt:lpstr>CARDET Course template - Cover page</vt:lpstr>
      <vt:lpstr>CARDET Course template</vt:lpstr>
      <vt:lpstr>CARDET Course template</vt:lpstr>
      <vt:lpstr>WP3: Obučavanje učitelja za autentično i rodno uključivo informatičko obrazovanje</vt:lpstr>
      <vt:lpstr>Modul 1: Pregled TINKER projekta i uvod u autentično učenje i rodnu uključivost</vt:lpstr>
      <vt:lpstr>Ishodi učenja</vt:lpstr>
      <vt:lpstr>Sadržaj (1/2)</vt:lpstr>
      <vt:lpstr>Sadržaj (2/2)</vt:lpstr>
      <vt:lpstr>Uvod</vt:lpstr>
      <vt:lpstr>Aktivnost 1: Dobrodošlica i uvod</vt:lpstr>
      <vt:lpstr>Uvod u projekt TINKER</vt:lpstr>
      <vt:lpstr>Ciljevi projekta</vt:lpstr>
      <vt:lpstr>Potreba za TINKER pristupom - 1</vt:lpstr>
      <vt:lpstr>Potreba za TINKER pristupom - 2</vt:lpstr>
      <vt:lpstr>TINKER okvir</vt:lpstr>
      <vt:lpstr>TINKER okvir - informatička područja i kompetencije</vt:lpstr>
      <vt:lpstr>TINKER okvir - autentično učenje</vt:lpstr>
      <vt:lpstr>TINKER okvir - prakse koje uključuju rodnu ravnopravnost</vt:lpstr>
      <vt:lpstr>Aktivnost 2: samorefleksija</vt:lpstr>
      <vt:lpstr>Istraživanje autentičnog učenja</vt:lpstr>
      <vt:lpstr>Teorije učenja kao osnova za autentično učenje</vt:lpstr>
      <vt:lpstr>Načela autentičnog učenja</vt:lpstr>
      <vt:lpstr>Aktivnost 3: samorefleksija</vt:lpstr>
      <vt:lpstr>Autentično učenje: promicanje uključivosti u informatičkom obrazovanju</vt:lpstr>
      <vt:lpstr>Rodna neravnoteža u informatici - 1</vt:lpstr>
      <vt:lpstr>Rodna neravnoteža u informatici - 2</vt:lpstr>
      <vt:lpstr>Autentično učenje: okvir za rodnu uključivost - 1</vt:lpstr>
      <vt:lpstr>Autentično učenje: okvir za rodnu uključivost - 2</vt:lpstr>
      <vt:lpstr>Autentično učenje: okvir za rodnu uključivost - 3</vt:lpstr>
      <vt:lpstr>Autentično učenje: okvir za rodnu uključivost - 4</vt:lpstr>
      <vt:lpstr>Aktivnost 4: samorefleksija</vt:lpstr>
      <vt:lpstr>Refleksija</vt:lpstr>
      <vt:lpstr>Domaća zadaća/Dodatni zadaci</vt:lpstr>
      <vt:lpstr>Literatura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Juraj Petrović</cp:lastModifiedBy>
  <cp:revision>4</cp:revision>
  <dcterms:created xsi:type="dcterms:W3CDTF">2014-07-11T09:12:14Z</dcterms:created>
  <dcterms:modified xsi:type="dcterms:W3CDTF">2025-07-22T12:26:05Z</dcterms:modified>
</cp:coreProperties>
</file>