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51" r:id="rId2"/>
  </p:sldMasterIdLst>
  <p:notesMasterIdLst>
    <p:notesMasterId r:id="rId3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86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</p:sldIdLst>
  <p:sldSz cx="12192000" cy="6858000"/>
  <p:notesSz cx="6858000" cy="9144000"/>
  <p:embeddedFontLst>
    <p:embeddedFont>
      <p:font typeface="Open Sans" panose="020B0606030504020204" pitchFamily="34" charset="0"/>
      <p:regular r:id="rId34"/>
      <p:bold r:id="rId35"/>
      <p:italic r:id="rId36"/>
      <p:boldItalic r:id="rId3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0" roundtripDataSignature="AMtx7mj3Pun6A37Km0QipBfyz/s5AG37m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823CBC0-8DCC-4B10-8E29-9808CDAE5AB6}" v="5" dt="2025-07-22T12:04:56.1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52" autoAdjust="0"/>
    <p:restoredTop sz="86384" autoAdjust="0"/>
  </p:normalViewPr>
  <p:slideViewPr>
    <p:cSldViewPr snapToGrid="0">
      <p:cViewPr varScale="1">
        <p:scale>
          <a:sx n="101" d="100"/>
          <a:sy n="101" d="100"/>
        </p:scale>
        <p:origin x="192" y="102"/>
      </p:cViewPr>
      <p:guideLst/>
    </p:cSldViewPr>
  </p:slideViewPr>
  <p:outlineViewPr>
    <p:cViewPr>
      <p:scale>
        <a:sx n="33" d="100"/>
        <a:sy n="33" d="100"/>
      </p:scale>
      <p:origin x="0" y="-828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font" Target="fonts/font1.fntdata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4.fntdata"/><Relationship Id="rId40" Type="http://customschemas.google.com/relationships/presentationmetadata" Target="metadata"/><Relationship Id="rId45" Type="http://schemas.microsoft.com/office/2016/11/relationships/changesInfo" Target="changesInfos/changesInfo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3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2.fntdata"/><Relationship Id="rId43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46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raj Petrović" userId="0f0ce73e-f782-4785-b8cc-5840a43cb3e0" providerId="ADAL" clId="{032E8FEE-C2DF-49B3-A468-06FC6EE8A86A}"/>
    <pc:docChg chg="modSld">
      <pc:chgData name="Juraj Petrović" userId="0f0ce73e-f782-4785-b8cc-5840a43cb3e0" providerId="ADAL" clId="{032E8FEE-C2DF-49B3-A468-06FC6EE8A86A}" dt="2025-07-22T12:31:09.429" v="1" actId="20577"/>
      <pc:docMkLst>
        <pc:docMk/>
      </pc:docMkLst>
      <pc:sldChg chg="modSp mod">
        <pc:chgData name="Juraj Petrović" userId="0f0ce73e-f782-4785-b8cc-5840a43cb3e0" providerId="ADAL" clId="{032E8FEE-C2DF-49B3-A468-06FC6EE8A86A}" dt="2025-07-22T12:31:09.429" v="1" actId="20577"/>
        <pc:sldMkLst>
          <pc:docMk/>
          <pc:sldMk cId="0" sldId="256"/>
        </pc:sldMkLst>
        <pc:spChg chg="mod">
          <ac:chgData name="Juraj Petrović" userId="0f0ce73e-f782-4785-b8cc-5840a43cb3e0" providerId="ADAL" clId="{032E8FEE-C2DF-49B3-A468-06FC6EE8A86A}" dt="2025-07-22T12:31:09.429" v="1" actId="20577"/>
          <ac:spMkLst>
            <pc:docMk/>
            <pc:sldMk cId="0" sldId="256"/>
            <ac:spMk id="62" creationId="{00000000-0000-0000-0000-000000000000}"/>
          </ac:spMkLst>
        </pc:spChg>
      </pc:sldChg>
    </pc:docChg>
  </pc:docChgLst>
  <pc:docChgLst>
    <pc:chgData name="Juraj Petrović" userId="0f0ce73e-f782-4785-b8cc-5840a43cb3e0" providerId="ADAL" clId="{F823CBC0-8DCC-4B10-8E29-9808CDAE5AB6}"/>
    <pc:docChg chg="custSel modSld modMainMaster">
      <pc:chgData name="Juraj Petrović" userId="0f0ce73e-f782-4785-b8cc-5840a43cb3e0" providerId="ADAL" clId="{F823CBC0-8DCC-4B10-8E29-9808CDAE5AB6}" dt="2025-07-22T12:05:21.915" v="42" actId="14826"/>
      <pc:docMkLst>
        <pc:docMk/>
      </pc:docMkLst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56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56"/>
            <ac:spMk id="61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56"/>
            <ac:spMk id="62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21T13:40:09.680" v="36" actId="27636"/>
        <pc:sldMkLst>
          <pc:docMk/>
          <pc:sldMk cId="0" sldId="257"/>
        </pc:sldMkLst>
        <pc:spChg chg="mod">
          <ac:chgData name="Juraj Petrović" userId="0f0ce73e-f782-4785-b8cc-5840a43cb3e0" providerId="ADAL" clId="{F823CBC0-8DCC-4B10-8E29-9808CDAE5AB6}" dt="2025-07-21T13:40:09.680" v="36" actId="27636"/>
          <ac:spMkLst>
            <pc:docMk/>
            <pc:sldMk cId="0" sldId="257"/>
            <ac:spMk id="67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57"/>
            <ac:spMk id="68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58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58"/>
            <ac:spMk id="73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58"/>
            <ac:spMk id="74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59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59"/>
            <ac:spMk id="80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59"/>
            <ac:spMk id="81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60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0"/>
            <ac:spMk id="87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0"/>
            <ac:spMk id="88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0"/>
            <ac:spMk id="90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61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1"/>
            <ac:spMk id="96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1"/>
            <ac:spMk id="97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1"/>
            <ac:spMk id="98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1"/>
            <ac:spMk id="99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62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2"/>
            <ac:spMk id="105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2"/>
            <ac:spMk id="107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63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3"/>
            <ac:spMk id="113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3"/>
            <ac:spMk id="116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7T10:14:26.454" v="0" actId="790"/>
          <ac:spMkLst>
            <pc:docMk/>
            <pc:sldMk cId="0" sldId="263"/>
            <ac:spMk id="117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3"/>
            <ac:spMk id="118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3"/>
            <ac:spMk id="119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3"/>
            <ac:spMk id="120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3"/>
            <ac:spMk id="121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3"/>
            <ac:spMk id="122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3"/>
            <ac:spMk id="123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3"/>
            <ac:spMk id="124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3"/>
            <ac:spMk id="125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64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4"/>
            <ac:spMk id="132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4"/>
            <ac:spMk id="133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65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5"/>
            <ac:spMk id="139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7T10:14:26.454" v="0" actId="790"/>
          <ac:spMkLst>
            <pc:docMk/>
            <pc:sldMk cId="0" sldId="265"/>
            <ac:spMk id="144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5"/>
            <ac:spMk id="145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5"/>
            <ac:spMk id="146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5"/>
            <ac:spMk id="147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7T10:14:26.454" v="0" actId="790"/>
          <ac:spMkLst>
            <pc:docMk/>
            <pc:sldMk cId="0" sldId="265"/>
            <ac:spMk id="149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5"/>
            <ac:spMk id="150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5"/>
            <ac:spMk id="151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5"/>
            <ac:spMk id="152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5"/>
            <ac:spMk id="153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7T10:14:26.454" v="0" actId="790"/>
          <ac:spMkLst>
            <pc:docMk/>
            <pc:sldMk cId="0" sldId="265"/>
            <ac:spMk id="154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5"/>
            <ac:spMk id="155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5"/>
            <ac:spMk id="156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66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6"/>
            <ac:spMk id="162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6"/>
            <ac:spMk id="163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6"/>
            <ac:spMk id="165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67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7"/>
            <ac:spMk id="171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7"/>
            <ac:spMk id="172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7"/>
            <ac:spMk id="173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7"/>
            <ac:spMk id="175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68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8"/>
            <ac:spMk id="181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8"/>
            <ac:spMk id="182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70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0"/>
            <ac:spMk id="211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0"/>
            <ac:spMk id="213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0"/>
            <ac:spMk id="214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0"/>
            <ac:spMk id="215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0"/>
            <ac:spMk id="216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0"/>
            <ac:spMk id="217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0"/>
            <ac:spMk id="218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71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1"/>
            <ac:spMk id="224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1"/>
            <ac:spMk id="225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1"/>
            <ac:spMk id="226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1"/>
            <ac:spMk id="227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1"/>
            <ac:spMk id="228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1"/>
            <ac:spMk id="229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1"/>
            <ac:spMk id="231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72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2"/>
            <ac:spMk id="237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2"/>
            <ac:spMk id="238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2"/>
            <ac:spMk id="239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2"/>
            <ac:spMk id="240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2"/>
            <ac:spMk id="241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2"/>
            <ac:spMk id="242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2"/>
            <ac:spMk id="244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73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3"/>
            <ac:spMk id="250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3"/>
            <ac:spMk id="251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3"/>
            <ac:spMk id="252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3"/>
            <ac:spMk id="253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3"/>
            <ac:spMk id="254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3"/>
            <ac:spMk id="255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3"/>
            <ac:spMk id="257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74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4"/>
            <ac:spMk id="263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4"/>
            <ac:spMk id="264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4"/>
            <ac:spMk id="265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4"/>
            <ac:spMk id="266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4"/>
            <ac:spMk id="267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4"/>
            <ac:spMk id="268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4"/>
            <ac:spMk id="270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75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5"/>
            <ac:spMk id="276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5"/>
            <ac:spMk id="277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5"/>
            <ac:spMk id="278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5"/>
            <ac:spMk id="279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5"/>
            <ac:spMk id="280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5"/>
            <ac:spMk id="281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5"/>
            <ac:spMk id="283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76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6"/>
            <ac:spMk id="289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6"/>
            <ac:spMk id="290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6"/>
            <ac:spMk id="291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6"/>
            <ac:spMk id="292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6"/>
            <ac:spMk id="293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6"/>
            <ac:spMk id="294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6"/>
            <ac:spMk id="296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77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7"/>
            <ac:spMk id="302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7"/>
            <ac:spMk id="303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7"/>
            <ac:spMk id="304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7"/>
            <ac:spMk id="305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7"/>
            <ac:spMk id="306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7"/>
            <ac:spMk id="307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7"/>
            <ac:spMk id="309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78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8"/>
            <ac:spMk id="315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8"/>
            <ac:spMk id="316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8"/>
            <ac:spMk id="317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8"/>
            <ac:spMk id="318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8"/>
            <ac:spMk id="319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8"/>
            <ac:spMk id="320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8"/>
            <ac:spMk id="322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79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9"/>
            <ac:spMk id="328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9"/>
            <ac:spMk id="329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80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80"/>
            <ac:spMk id="335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80"/>
            <ac:spMk id="336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81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81"/>
            <ac:spMk id="342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81"/>
            <ac:spMk id="343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82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82"/>
            <ac:spMk id="348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82"/>
            <ac:spMk id="349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82"/>
            <ac:spMk id="351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83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83"/>
            <ac:spMk id="356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83"/>
            <ac:spMk id="357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84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84"/>
            <ac:spMk id="363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84"/>
            <ac:spMk id="364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85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85"/>
            <ac:spMk id="380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4242344817" sldId="286"/>
        </pc:sldMkLst>
        <pc:spChg chg="mod">
          <ac:chgData name="Juraj Petrović" userId="0f0ce73e-f782-4785-b8cc-5840a43cb3e0" providerId="ADAL" clId="{F823CBC0-8DCC-4B10-8E29-9808CDAE5AB6}" dt="2025-07-17T10:14:26.454" v="0" actId="790"/>
          <ac:spMkLst>
            <pc:docMk/>
            <pc:sldMk cId="4242344817" sldId="286"/>
            <ac:spMk id="139" creationId="{68F7AC3C-99B1-AB22-AE5B-046D30D583ED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4242344817" sldId="286"/>
            <ac:spMk id="144" creationId="{2311B046-C5A8-D517-DB62-97E84DE9577E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4242344817" sldId="286"/>
            <ac:spMk id="145" creationId="{B29A1703-4D60-9331-356B-862085BF6218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4242344817" sldId="286"/>
            <ac:spMk id="146" creationId="{E730D3BA-D497-FD19-1121-AF3FB1E45E9C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4242344817" sldId="286"/>
            <ac:spMk id="148" creationId="{8A3915AE-0A0C-B5B6-0365-108C8D1D561A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4242344817" sldId="286"/>
            <ac:spMk id="149" creationId="{BCBBE8C9-CC9D-D263-B2EB-D57391A1EF9A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4242344817" sldId="286"/>
            <ac:spMk id="150" creationId="{8C186DAD-2CEB-DF5C-DE5D-AA2191495ABC}"/>
          </ac:spMkLst>
        </pc:spChg>
        <pc:spChg chg="mod">
          <ac:chgData name="Juraj Petrović" userId="0f0ce73e-f782-4785-b8cc-5840a43cb3e0" providerId="ADAL" clId="{F823CBC0-8DCC-4B10-8E29-9808CDAE5AB6}" dt="2025-07-17T10:14:26.454" v="0" actId="790"/>
          <ac:spMkLst>
            <pc:docMk/>
            <pc:sldMk cId="4242344817" sldId="286"/>
            <ac:spMk id="152" creationId="{B5DCCA62-3D84-79C8-D36F-DC2239DDA6A4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4242344817" sldId="286"/>
            <ac:spMk id="153" creationId="{3A26C4A2-5396-AD0A-3564-AB190664537E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4242344817" sldId="286"/>
            <ac:spMk id="154" creationId="{331582F4-782F-CC38-54BC-92A3BF7F8739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4242344817" sldId="286"/>
            <ac:spMk id="155" creationId="{3C722F5E-D428-89EB-9D40-8A26342A246F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4242344817" sldId="286"/>
            <ac:spMk id="156" creationId="{C6C9E144-7FBF-41C0-CE34-28261D5F4D67}"/>
          </ac:spMkLst>
        </pc:spChg>
      </pc:sldChg>
      <pc:sldMasterChg chg="modSldLayout">
        <pc:chgData name="Juraj Petrović" userId="0f0ce73e-f782-4785-b8cc-5840a43cb3e0" providerId="ADAL" clId="{F823CBC0-8DCC-4B10-8E29-9808CDAE5AB6}" dt="2025-07-22T12:05:21.915" v="42" actId="14826"/>
        <pc:sldMasterMkLst>
          <pc:docMk/>
          <pc:sldMasterMk cId="0" sldId="2147483648"/>
        </pc:sldMasterMkLst>
        <pc:sldLayoutChg chg="modSp mod">
          <pc:chgData name="Juraj Petrović" userId="0f0ce73e-f782-4785-b8cc-5840a43cb3e0" providerId="ADAL" clId="{F823CBC0-8DCC-4B10-8E29-9808CDAE5AB6}" dt="2025-07-22T12:05:21.915" v="42" actId="14826"/>
          <pc:sldLayoutMkLst>
            <pc:docMk/>
            <pc:sldMasterMk cId="0" sldId="2147483648"/>
            <pc:sldLayoutMk cId="0" sldId="2147483649"/>
          </pc:sldLayoutMkLst>
          <pc:spChg chg="mod">
            <ac:chgData name="Juraj Petrović" userId="0f0ce73e-f782-4785-b8cc-5840a43cb3e0" providerId="ADAL" clId="{F823CBC0-8DCC-4B10-8E29-9808CDAE5AB6}" dt="2025-07-22T12:04:48.621" v="37"/>
            <ac:spMkLst>
              <pc:docMk/>
              <pc:sldMasterMk cId="0" sldId="2147483648"/>
              <pc:sldLayoutMk cId="0" sldId="2147483649"/>
              <ac:spMk id="19" creationId="{00000000-0000-0000-0000-000000000000}"/>
            </ac:spMkLst>
          </pc:spChg>
          <pc:picChg chg="mod">
            <ac:chgData name="Juraj Petrović" userId="0f0ce73e-f782-4785-b8cc-5840a43cb3e0" providerId="ADAL" clId="{F823CBC0-8DCC-4B10-8E29-9808CDAE5AB6}" dt="2025-07-22T12:05:21.915" v="42" actId="14826"/>
            <ac:picMkLst>
              <pc:docMk/>
              <pc:sldMasterMk cId="0" sldId="2147483648"/>
              <pc:sldLayoutMk cId="0" sldId="2147483649"/>
              <ac:picMk id="18" creationId="{00000000-0000-0000-0000-000000000000}"/>
            </ac:picMkLst>
          </pc:picChg>
        </pc:sldLayoutChg>
        <pc:sldLayoutChg chg="modSp mod">
          <pc:chgData name="Juraj Petrović" userId="0f0ce73e-f782-4785-b8cc-5840a43cb3e0" providerId="ADAL" clId="{F823CBC0-8DCC-4B10-8E29-9808CDAE5AB6}" dt="2025-07-22T12:05:15.620" v="41" actId="14826"/>
          <pc:sldLayoutMkLst>
            <pc:docMk/>
            <pc:sldMasterMk cId="0" sldId="2147483648"/>
            <pc:sldLayoutMk cId="0" sldId="2147483650"/>
          </pc:sldLayoutMkLst>
          <pc:spChg chg="mod">
            <ac:chgData name="Juraj Petrović" userId="0f0ce73e-f782-4785-b8cc-5840a43cb3e0" providerId="ADAL" clId="{F823CBC0-8DCC-4B10-8E29-9808CDAE5AB6}" dt="2025-07-22T12:04:51.311" v="38"/>
            <ac:spMkLst>
              <pc:docMk/>
              <pc:sldMasterMk cId="0" sldId="2147483648"/>
              <pc:sldLayoutMk cId="0" sldId="2147483650"/>
              <ac:spMk id="30" creationId="{00000000-0000-0000-0000-000000000000}"/>
            </ac:spMkLst>
          </pc:spChg>
          <pc:picChg chg="mod">
            <ac:chgData name="Juraj Petrović" userId="0f0ce73e-f782-4785-b8cc-5840a43cb3e0" providerId="ADAL" clId="{F823CBC0-8DCC-4B10-8E29-9808CDAE5AB6}" dt="2025-07-22T12:05:15.620" v="41" actId="14826"/>
            <ac:picMkLst>
              <pc:docMk/>
              <pc:sldMasterMk cId="0" sldId="2147483648"/>
              <pc:sldLayoutMk cId="0" sldId="2147483650"/>
              <ac:picMk id="29" creationId="{00000000-0000-0000-0000-000000000000}"/>
            </ac:picMkLst>
          </pc:picChg>
        </pc:sldLayoutChg>
      </pc:sldMasterChg>
      <pc:sldMasterChg chg="modSldLayout">
        <pc:chgData name="Juraj Petrović" userId="0f0ce73e-f782-4785-b8cc-5840a43cb3e0" providerId="ADAL" clId="{F823CBC0-8DCC-4B10-8E29-9808CDAE5AB6}" dt="2025-07-22T12:05:08.152" v="40" actId="14826"/>
        <pc:sldMasterMkLst>
          <pc:docMk/>
          <pc:sldMasterMk cId="0" sldId="2147483651"/>
        </pc:sldMasterMkLst>
        <pc:sldLayoutChg chg="modSp mod">
          <pc:chgData name="Juraj Petrović" userId="0f0ce73e-f782-4785-b8cc-5840a43cb3e0" providerId="ADAL" clId="{F823CBC0-8DCC-4B10-8E29-9808CDAE5AB6}" dt="2025-07-22T12:05:08.152" v="40" actId="14826"/>
          <pc:sldLayoutMkLst>
            <pc:docMk/>
            <pc:sldMasterMk cId="0" sldId="2147483651"/>
            <pc:sldLayoutMk cId="0" sldId="2147483653"/>
          </pc:sldLayoutMkLst>
          <pc:spChg chg="mod">
            <ac:chgData name="Juraj Petrović" userId="0f0ce73e-f782-4785-b8cc-5840a43cb3e0" providerId="ADAL" clId="{F823CBC0-8DCC-4B10-8E29-9808CDAE5AB6}" dt="2025-07-22T12:04:56.190" v="39"/>
            <ac:spMkLst>
              <pc:docMk/>
              <pc:sldMasterMk cId="0" sldId="2147483651"/>
              <pc:sldLayoutMk cId="0" sldId="2147483653"/>
              <ac:spMk id="43" creationId="{00000000-0000-0000-0000-000000000000}"/>
            </ac:spMkLst>
          </pc:spChg>
          <pc:picChg chg="mod">
            <ac:chgData name="Juraj Petrović" userId="0f0ce73e-f782-4785-b8cc-5840a43cb3e0" providerId="ADAL" clId="{F823CBC0-8DCC-4B10-8E29-9808CDAE5AB6}" dt="2025-07-22T12:05:08.152" v="40" actId="14826"/>
            <ac:picMkLst>
              <pc:docMk/>
              <pc:sldMasterMk cId="0" sldId="2147483651"/>
              <pc:sldLayoutMk cId="0" sldId="2147483653"/>
              <ac:picMk id="42" creationId="{00000000-0000-0000-0000-000000000000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G3IL0J3XMbA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59" name="Google Shape;5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6" name="Google Shape;136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rPr lang="hr-HR" dirty="0"/>
              <a:t>Razgovarajte s polaznicima o sljedećim pitanjima</a:t>
            </a:r>
            <a:r>
              <a:rPr lang="en-US" dirty="0"/>
              <a:t>:</a:t>
            </a:r>
            <a:br>
              <a:rPr lang="en-US" dirty="0"/>
            </a:br>
            <a:endParaRPr dirty="0"/>
          </a:p>
          <a:p>
            <a:pPr marL="45720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Char char="●"/>
            </a:pPr>
            <a:r>
              <a:rPr lang="en-US" dirty="0" err="1"/>
              <a:t>Razmislite</a:t>
            </a:r>
            <a:r>
              <a:rPr lang="en-US" dirty="0"/>
              <a:t> o </a:t>
            </a:r>
            <a:r>
              <a:rPr lang="en-US" dirty="0" err="1"/>
              <a:t>vlastitom</a:t>
            </a:r>
            <a:r>
              <a:rPr lang="en-US" dirty="0"/>
              <a:t> </a:t>
            </a:r>
            <a:r>
              <a:rPr lang="en-US" dirty="0" err="1"/>
              <a:t>školskom</a:t>
            </a:r>
            <a:r>
              <a:rPr lang="en-US" dirty="0"/>
              <a:t> </a:t>
            </a:r>
            <a:r>
              <a:rPr lang="en-US" dirty="0" err="1"/>
              <a:t>iskustvu</a:t>
            </a:r>
            <a:r>
              <a:rPr lang="en-US" dirty="0"/>
              <a:t>: Kako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tradicionalne</a:t>
            </a:r>
            <a:r>
              <a:rPr lang="en-US" dirty="0"/>
              <a:t> </a:t>
            </a:r>
            <a:r>
              <a:rPr lang="en-US" dirty="0" err="1"/>
              <a:t>metode</a:t>
            </a:r>
            <a:r>
              <a:rPr lang="en-US" dirty="0"/>
              <a:t> </a:t>
            </a:r>
            <a:r>
              <a:rPr lang="hr-HR" dirty="0"/>
              <a:t>poučavanja </a:t>
            </a:r>
            <a:r>
              <a:rPr lang="en-US" dirty="0" err="1"/>
              <a:t>poput</a:t>
            </a:r>
            <a:r>
              <a:rPr lang="en-US" dirty="0"/>
              <a:t> </a:t>
            </a:r>
            <a:r>
              <a:rPr lang="en-US" dirty="0" err="1"/>
              <a:t>učenja</a:t>
            </a:r>
            <a:r>
              <a:rPr lang="en-US" dirty="0"/>
              <a:t> </a:t>
            </a:r>
            <a:r>
              <a:rPr lang="en-US" dirty="0" err="1"/>
              <a:t>napamet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predavanja</a:t>
            </a:r>
            <a:r>
              <a:rPr lang="en-US" dirty="0"/>
              <a:t> </a:t>
            </a:r>
            <a:r>
              <a:rPr lang="en-US" dirty="0" err="1"/>
              <a:t>utjecale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vaš</a:t>
            </a:r>
            <a:r>
              <a:rPr lang="en-US" dirty="0"/>
              <a:t> </a:t>
            </a:r>
            <a:r>
              <a:rPr lang="en-US" dirty="0" err="1"/>
              <a:t>interes</a:t>
            </a:r>
            <a:r>
              <a:rPr lang="en-US" dirty="0"/>
              <a:t> za </a:t>
            </a:r>
            <a:r>
              <a:rPr lang="en-US" dirty="0" err="1"/>
              <a:t>predmete</a:t>
            </a:r>
            <a:r>
              <a:rPr lang="en-US" dirty="0"/>
              <a:t> </a:t>
            </a:r>
            <a:r>
              <a:rPr lang="en-US" dirty="0" err="1"/>
              <a:t>poput</a:t>
            </a:r>
            <a:r>
              <a:rPr lang="en-US" dirty="0"/>
              <a:t> </a:t>
            </a:r>
            <a:r>
              <a:rPr lang="en-US" dirty="0" err="1"/>
              <a:t>matematike</a:t>
            </a:r>
            <a:r>
              <a:rPr lang="en-US" dirty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informatike</a:t>
            </a:r>
            <a:r>
              <a:rPr lang="en-US" dirty="0"/>
              <a:t>?</a:t>
            </a:r>
            <a:endParaRPr dirty="0"/>
          </a:p>
          <a:p>
            <a:pPr marL="457200" lvl="0" indent="-3175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dirty="0"/>
              <a:t>U </a:t>
            </a:r>
            <a:r>
              <a:rPr lang="hr-HR" dirty="0"/>
              <a:t>v</a:t>
            </a:r>
            <a:r>
              <a:rPr lang="en-US" dirty="0" err="1"/>
              <a:t>ašem</a:t>
            </a:r>
            <a:r>
              <a:rPr lang="en-US" dirty="0"/>
              <a:t> </a:t>
            </a:r>
            <a:r>
              <a:rPr lang="en-US" dirty="0" err="1"/>
              <a:t>nastavnom</a:t>
            </a:r>
            <a:r>
              <a:rPr lang="en-US" dirty="0"/>
              <a:t> </a:t>
            </a:r>
            <a:r>
              <a:rPr lang="en-US" dirty="0" err="1"/>
              <a:t>iskustvu</a:t>
            </a:r>
            <a:r>
              <a:rPr lang="en-US" dirty="0"/>
              <a:t>, </a:t>
            </a:r>
            <a:r>
              <a:rPr lang="en-US" dirty="0" err="1"/>
              <a:t>koliko</a:t>
            </a:r>
            <a:r>
              <a:rPr lang="en-US" dirty="0"/>
              <a:t> </a:t>
            </a:r>
            <a:r>
              <a:rPr lang="en-US" dirty="0" err="1"/>
              <a:t>učinkovitima</a:t>
            </a:r>
            <a:r>
              <a:rPr lang="en-US" dirty="0"/>
              <a:t> </a:t>
            </a:r>
            <a:r>
              <a:rPr lang="en-US" dirty="0" err="1"/>
              <a:t>smatrate</a:t>
            </a:r>
            <a:r>
              <a:rPr lang="en-US" dirty="0"/>
              <a:t> </a:t>
            </a:r>
            <a:r>
              <a:rPr lang="en-US" dirty="0" err="1"/>
              <a:t>tradicionalne</a:t>
            </a:r>
            <a:r>
              <a:rPr lang="en-US" dirty="0"/>
              <a:t> </a:t>
            </a:r>
            <a:r>
              <a:rPr lang="en-US" dirty="0" err="1"/>
              <a:t>metode</a:t>
            </a:r>
            <a:r>
              <a:rPr lang="en-US" dirty="0"/>
              <a:t> u </a:t>
            </a:r>
            <a:r>
              <a:rPr lang="en-US" dirty="0" err="1"/>
              <a:t>održavanju</a:t>
            </a:r>
            <a:r>
              <a:rPr lang="en-US" dirty="0"/>
              <a:t> </a:t>
            </a:r>
            <a:r>
              <a:rPr lang="en-US" dirty="0" err="1"/>
              <a:t>dugoročnog</a:t>
            </a:r>
            <a:r>
              <a:rPr lang="en-US" dirty="0"/>
              <a:t> </a:t>
            </a:r>
            <a:r>
              <a:rPr lang="en-US" dirty="0" err="1"/>
              <a:t>interesa</a:t>
            </a:r>
            <a:r>
              <a:rPr lang="en-US" dirty="0"/>
              <a:t> </a:t>
            </a:r>
            <a:r>
              <a:rPr lang="en-US" dirty="0" err="1"/>
              <a:t>učenika</a:t>
            </a:r>
            <a:r>
              <a:rPr lang="en-US" dirty="0"/>
              <a:t>?</a:t>
            </a:r>
            <a:endParaRPr dirty="0"/>
          </a:p>
          <a:p>
            <a:pPr marL="457200" lvl="0" indent="-3175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dirty="0"/>
              <a:t>Jeste li </a:t>
            </a:r>
            <a:r>
              <a:rPr lang="en-US" dirty="0" err="1"/>
              <a:t>primijetili</a:t>
            </a:r>
            <a:r>
              <a:rPr lang="en-US" dirty="0"/>
              <a:t> </a:t>
            </a:r>
            <a:r>
              <a:rPr lang="en-US" dirty="0" err="1"/>
              <a:t>ikakve</a:t>
            </a:r>
            <a:r>
              <a:rPr lang="en-US" dirty="0"/>
              <a:t> </a:t>
            </a:r>
            <a:r>
              <a:rPr lang="en-US" dirty="0" err="1"/>
              <a:t>promjene</a:t>
            </a:r>
            <a:r>
              <a:rPr lang="en-US" dirty="0"/>
              <a:t> u </a:t>
            </a:r>
            <a:r>
              <a:rPr lang="en-US" dirty="0" err="1"/>
              <a:t>motivaciji</a:t>
            </a:r>
            <a:r>
              <a:rPr lang="en-US" dirty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sudjelovanju</a:t>
            </a:r>
            <a:r>
              <a:rPr lang="en-US" dirty="0"/>
              <a:t> </a:t>
            </a:r>
            <a:r>
              <a:rPr lang="en-US" dirty="0" err="1"/>
              <a:t>učenika</a:t>
            </a:r>
            <a:r>
              <a:rPr lang="en-US" dirty="0"/>
              <a:t> </a:t>
            </a:r>
            <a:r>
              <a:rPr lang="en-US" dirty="0" err="1"/>
              <a:t>kada</a:t>
            </a:r>
            <a:r>
              <a:rPr lang="en-US" dirty="0"/>
              <a:t> </a:t>
            </a:r>
            <a:r>
              <a:rPr lang="en-US" dirty="0" err="1"/>
              <a:t>rade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autentičnim</a:t>
            </a:r>
            <a:r>
              <a:rPr lang="en-US" dirty="0"/>
              <a:t>, </a:t>
            </a:r>
            <a:r>
              <a:rPr lang="en-US" dirty="0" err="1"/>
              <a:t>praktičnim</a:t>
            </a:r>
            <a:r>
              <a:rPr lang="en-US" dirty="0"/>
              <a:t> </a:t>
            </a:r>
            <a:r>
              <a:rPr lang="en-US" dirty="0" err="1"/>
              <a:t>zadacima</a:t>
            </a:r>
            <a:r>
              <a:rPr lang="en-US" dirty="0"/>
              <a:t>?</a:t>
            </a:r>
            <a:endParaRPr dirty="0"/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dirty="0"/>
              <a:t>S </a:t>
            </a:r>
            <a:r>
              <a:rPr lang="en-US" dirty="0" err="1"/>
              <a:t>kojim</a:t>
            </a:r>
            <a:r>
              <a:rPr lang="en-US" dirty="0"/>
              <a:t> se </a:t>
            </a:r>
            <a:r>
              <a:rPr lang="en-US" dirty="0" err="1"/>
              <a:t>preprekama</a:t>
            </a:r>
            <a:r>
              <a:rPr lang="en-US" dirty="0"/>
              <a:t> </a:t>
            </a:r>
            <a:r>
              <a:rPr lang="en-US" dirty="0" err="1"/>
              <a:t>suočavate</a:t>
            </a:r>
            <a:r>
              <a:rPr lang="en-US" dirty="0"/>
              <a:t> </a:t>
            </a:r>
            <a:r>
              <a:rPr lang="en-US" dirty="0" err="1"/>
              <a:t>kada</a:t>
            </a:r>
            <a:r>
              <a:rPr lang="en-US" dirty="0"/>
              <a:t> </a:t>
            </a:r>
            <a:r>
              <a:rPr lang="en-US" dirty="0" err="1"/>
              <a:t>pokušavate</a:t>
            </a:r>
            <a:r>
              <a:rPr lang="en-US" dirty="0"/>
              <a:t> u </a:t>
            </a:r>
            <a:r>
              <a:rPr lang="en-US" dirty="0" err="1"/>
              <a:t>svoje</a:t>
            </a:r>
            <a:r>
              <a:rPr lang="en-US" dirty="0"/>
              <a:t> </a:t>
            </a:r>
            <a:r>
              <a:rPr lang="en-US" dirty="0" err="1"/>
              <a:t>nastavne</a:t>
            </a:r>
            <a:r>
              <a:rPr lang="en-US" dirty="0"/>
              <a:t> </a:t>
            </a:r>
            <a:r>
              <a:rPr lang="en-US" dirty="0" err="1"/>
              <a:t>cjeline</a:t>
            </a:r>
            <a:r>
              <a:rPr lang="en-US" dirty="0"/>
              <a:t> </a:t>
            </a:r>
            <a:r>
              <a:rPr lang="en-US" dirty="0" err="1"/>
              <a:t>unijeti</a:t>
            </a:r>
            <a:r>
              <a:rPr lang="en-US" dirty="0"/>
              <a:t> </a:t>
            </a:r>
            <a:r>
              <a:rPr lang="en-US" dirty="0" err="1"/>
              <a:t>primjere</a:t>
            </a:r>
            <a:r>
              <a:rPr lang="en-US" dirty="0"/>
              <a:t> </a:t>
            </a:r>
            <a:r>
              <a:rPr lang="en-US" dirty="0" err="1"/>
              <a:t>iz</a:t>
            </a:r>
            <a:r>
              <a:rPr lang="en-US" dirty="0"/>
              <a:t> </a:t>
            </a:r>
            <a:r>
              <a:rPr lang="en-US" dirty="0" err="1"/>
              <a:t>stvarnog</a:t>
            </a:r>
            <a:r>
              <a:rPr lang="en-US" dirty="0"/>
              <a:t> </a:t>
            </a:r>
            <a:r>
              <a:rPr lang="en-US" dirty="0" err="1"/>
              <a:t>svijeta</a:t>
            </a:r>
            <a:r>
              <a:rPr lang="en-US" dirty="0"/>
              <a:t>?</a:t>
            </a:r>
            <a:endParaRPr dirty="0"/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dirty="0"/>
              <a:t>TINKER </a:t>
            </a:r>
            <a:r>
              <a:rPr lang="en-US" dirty="0" err="1"/>
              <a:t>okvir</a:t>
            </a:r>
            <a:r>
              <a:rPr lang="en-US" dirty="0"/>
              <a:t> </a:t>
            </a:r>
            <a:r>
              <a:rPr lang="en-US" dirty="0" err="1"/>
              <a:t>predstavlja</a:t>
            </a:r>
            <a:r>
              <a:rPr lang="en-US" dirty="0"/>
              <a:t> 9 </a:t>
            </a:r>
            <a:r>
              <a:rPr lang="en-US" dirty="0" err="1"/>
              <a:t>elemenata</a:t>
            </a:r>
            <a:r>
              <a:rPr lang="en-US" dirty="0"/>
              <a:t> </a:t>
            </a:r>
            <a:r>
              <a:rPr lang="en-US" dirty="0" err="1"/>
              <a:t>autentičnog</a:t>
            </a:r>
            <a:r>
              <a:rPr lang="en-US" dirty="0"/>
              <a:t> </a:t>
            </a:r>
            <a:r>
              <a:rPr lang="en-US" dirty="0" err="1"/>
              <a:t>učenja</a:t>
            </a:r>
            <a:r>
              <a:rPr lang="en-US" dirty="0"/>
              <a:t>. </a:t>
            </a:r>
            <a:r>
              <a:rPr lang="en-US" dirty="0" err="1"/>
              <a:t>Koje</a:t>
            </a:r>
            <a:r>
              <a:rPr lang="en-US" dirty="0"/>
              <a:t> od </a:t>
            </a:r>
            <a:r>
              <a:rPr lang="en-US" dirty="0" err="1"/>
              <a:t>njih</a:t>
            </a:r>
            <a:r>
              <a:rPr lang="en-US" dirty="0"/>
              <a:t> </a:t>
            </a:r>
            <a:r>
              <a:rPr lang="en-US" dirty="0" err="1"/>
              <a:t>već</a:t>
            </a:r>
            <a:r>
              <a:rPr lang="en-US" dirty="0"/>
              <a:t> </a:t>
            </a:r>
            <a:r>
              <a:rPr lang="en-US" dirty="0" err="1"/>
              <a:t>koristite</a:t>
            </a:r>
            <a:r>
              <a:rPr lang="en-US" dirty="0"/>
              <a:t> u </a:t>
            </a:r>
            <a:r>
              <a:rPr lang="en-US" dirty="0" err="1"/>
              <a:t>svojoj</a:t>
            </a:r>
            <a:r>
              <a:rPr lang="en-US" dirty="0"/>
              <a:t> </a:t>
            </a:r>
            <a:r>
              <a:rPr lang="en-US" dirty="0" err="1"/>
              <a:t>nastavi</a:t>
            </a:r>
            <a:r>
              <a:rPr lang="en-US" dirty="0"/>
              <a:t>? </a:t>
            </a:r>
            <a:r>
              <a:rPr lang="en-US" dirty="0" err="1"/>
              <a:t>Možete</a:t>
            </a:r>
            <a:r>
              <a:rPr lang="en-US" dirty="0"/>
              <a:t> li </a:t>
            </a:r>
            <a:r>
              <a:rPr lang="en-US" dirty="0" err="1"/>
              <a:t>navesti</a:t>
            </a:r>
            <a:r>
              <a:rPr lang="en-US" dirty="0"/>
              <a:t> </a:t>
            </a:r>
            <a:r>
              <a:rPr lang="en-US" dirty="0" err="1"/>
              <a:t>primjer</a:t>
            </a:r>
            <a:r>
              <a:rPr lang="en-US" dirty="0"/>
              <a:t>?</a:t>
            </a:r>
            <a:endParaRPr dirty="0"/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dirty="0"/>
              <a:t>Koji od </a:t>
            </a:r>
            <a:r>
              <a:rPr lang="en-US" dirty="0" err="1"/>
              <a:t>ovih</a:t>
            </a:r>
            <a:r>
              <a:rPr lang="en-US" dirty="0"/>
              <a:t> </a:t>
            </a:r>
            <a:r>
              <a:rPr lang="en-US" dirty="0" err="1"/>
              <a:t>elemenata</a:t>
            </a:r>
            <a:r>
              <a:rPr lang="en-US" dirty="0"/>
              <a:t> </a:t>
            </a:r>
            <a:r>
              <a:rPr lang="en-US" dirty="0" err="1"/>
              <a:t>smatrate</a:t>
            </a:r>
            <a:r>
              <a:rPr lang="en-US" dirty="0"/>
              <a:t> </a:t>
            </a:r>
            <a:r>
              <a:rPr lang="en-US" dirty="0" err="1"/>
              <a:t>najtežim</a:t>
            </a:r>
            <a:r>
              <a:rPr lang="en-US" dirty="0"/>
              <a:t> za </a:t>
            </a:r>
            <a:r>
              <a:rPr lang="en-US" dirty="0" err="1"/>
              <a:t>integraciju</a:t>
            </a:r>
            <a:r>
              <a:rPr lang="en-US" dirty="0"/>
              <a:t> u </a:t>
            </a:r>
            <a:r>
              <a:rPr lang="en-US" dirty="0" err="1"/>
              <a:t>planiranje</a:t>
            </a:r>
            <a:r>
              <a:rPr lang="en-US" dirty="0"/>
              <a:t> </a:t>
            </a:r>
            <a:r>
              <a:rPr lang="en-US" dirty="0" err="1"/>
              <a:t>nastavne</a:t>
            </a:r>
            <a:r>
              <a:rPr lang="en-US" dirty="0"/>
              <a:t> </a:t>
            </a:r>
            <a:r>
              <a:rPr lang="en-US" dirty="0" err="1"/>
              <a:t>cjeline</a:t>
            </a:r>
            <a:r>
              <a:rPr lang="en-US" dirty="0"/>
              <a:t>? </a:t>
            </a:r>
            <a:r>
              <a:rPr lang="en-US" dirty="0" err="1"/>
              <a:t>Zašto</a:t>
            </a:r>
            <a:r>
              <a:rPr lang="en-US" dirty="0"/>
              <a:t>?</a:t>
            </a:r>
            <a:endParaRPr dirty="0"/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Kako bi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ideje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autentičnog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konteksta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stručne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izvedbe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mogle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izgledati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vašoj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praksi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poučavanja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informatike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?</a:t>
            </a:r>
            <a:endParaRPr dirty="0"/>
          </a:p>
        </p:txBody>
      </p:sp>
      <p:sp>
        <p:nvSpPr>
          <p:cNvPr id="137" name="Google Shape;137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9" name="Google Shape;159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u="sng">
                <a:solidFill>
                  <a:srgbClr val="1155CC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https://www.youtube.com/watch?v=G3IL0J3XMbA</a:t>
            </a:r>
            <a:endParaRPr/>
          </a:p>
        </p:txBody>
      </p:sp>
      <p:sp>
        <p:nvSpPr>
          <p:cNvPr id="160" name="Google Shape;160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8" name="Google Shape;168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169" name="Google Shape;169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8" name="Google Shape;178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9" name="Google Shape;179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id="{B92A955E-0A9F-ADDD-AFDF-18F9175E97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0:notes">
            <a:extLst>
              <a:ext uri="{FF2B5EF4-FFF2-40B4-BE49-F238E27FC236}">
                <a16:creationId xmlns:a16="http://schemas.microsoft.com/office/drawing/2014/main" id="{1D895CB6-6D60-8554-FFF5-859843F2943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6" name="Google Shape;136;p10:notes">
            <a:extLst>
              <a:ext uri="{FF2B5EF4-FFF2-40B4-BE49-F238E27FC236}">
                <a16:creationId xmlns:a16="http://schemas.microsoft.com/office/drawing/2014/main" id="{AD030C1C-B533-93DC-E549-C725BF7E2EF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37" name="Google Shape;137;p10:notes">
            <a:extLst>
              <a:ext uri="{FF2B5EF4-FFF2-40B4-BE49-F238E27FC236}">
                <a16:creationId xmlns:a16="http://schemas.microsoft.com/office/drawing/2014/main" id="{FD54CAD9-47C8-0500-F7B8-51D3AB1F9DA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14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835590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8" name="Google Shape;208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09" name="Google Shape;209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15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1" name="Google Shape;22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22" name="Google Shape;222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16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4" name="Google Shape;234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35" name="Google Shape;235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17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7" name="Google Shape;247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48" name="Google Shape;248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18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0" name="Google Shape;260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61" name="Google Shape;261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19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5" name="Google Shape;6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3" name="Google Shape;273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74" name="Google Shape;274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6" name="Google Shape;286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87" name="Google Shape;287;p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21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9" name="Google Shape;299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rPr lang="en-US">
                <a:solidFill>
                  <a:srgbClr val="2B454E"/>
                </a:solidFill>
              </a:rPr>
              <a:t>Detaljan tekst za nastavnike-trenere ide ovdje…</a:t>
            </a:r>
            <a:endParaRPr/>
          </a:p>
        </p:txBody>
      </p:sp>
      <p:sp>
        <p:nvSpPr>
          <p:cNvPr id="300" name="Google Shape;300;p2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22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2" name="Google Shape;312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313" name="Google Shape;313;p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23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5" name="Google Shape;325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B454E"/>
              </a:buClr>
              <a:buSzPts val="2200"/>
              <a:buFont typeface="Arial"/>
              <a:buNone/>
            </a:pPr>
            <a:r>
              <a:rPr lang="en-US" sz="2200" dirty="0" err="1">
                <a:solidFill>
                  <a:srgbClr val="2B454E"/>
                </a:solidFill>
              </a:rPr>
              <a:t>Prilikom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opisivanja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načela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autentičnog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učenja</a:t>
            </a:r>
            <a:r>
              <a:rPr lang="en-US" sz="2200" dirty="0">
                <a:solidFill>
                  <a:srgbClr val="2B454E"/>
                </a:solidFill>
              </a:rPr>
              <a:t>, </a:t>
            </a:r>
            <a:r>
              <a:rPr lang="en-US" sz="2200" dirty="0" err="1">
                <a:solidFill>
                  <a:srgbClr val="2B454E"/>
                </a:solidFill>
              </a:rPr>
              <a:t>treba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dokumentirati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i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prelazak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iz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nižih</a:t>
            </a:r>
            <a:r>
              <a:rPr lang="en-US" sz="2200" dirty="0">
                <a:solidFill>
                  <a:srgbClr val="2B454E"/>
                </a:solidFill>
              </a:rPr>
              <a:t> u </a:t>
            </a:r>
            <a:r>
              <a:rPr lang="en-US" sz="2200" dirty="0" err="1">
                <a:solidFill>
                  <a:srgbClr val="2B454E"/>
                </a:solidFill>
              </a:rPr>
              <a:t>više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razine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obrazovanja</a:t>
            </a:r>
            <a:r>
              <a:rPr lang="en-US" sz="2200" dirty="0">
                <a:solidFill>
                  <a:srgbClr val="2B454E"/>
                </a:solidFill>
              </a:rPr>
              <a:t>. Na </a:t>
            </a:r>
            <a:r>
              <a:rPr lang="en-US" sz="2200" dirty="0" err="1">
                <a:solidFill>
                  <a:srgbClr val="2B454E"/>
                </a:solidFill>
              </a:rPr>
              <a:t>primjer</a:t>
            </a:r>
            <a:r>
              <a:rPr lang="en-US" sz="2200" dirty="0">
                <a:solidFill>
                  <a:srgbClr val="2B454E"/>
                </a:solidFill>
              </a:rPr>
              <a:t>, </a:t>
            </a:r>
            <a:r>
              <a:rPr lang="en-US" sz="2200" dirty="0" err="1">
                <a:solidFill>
                  <a:srgbClr val="2B454E"/>
                </a:solidFill>
              </a:rPr>
              <a:t>učitelji</a:t>
            </a:r>
            <a:r>
              <a:rPr lang="en-US" sz="2200" dirty="0">
                <a:solidFill>
                  <a:srgbClr val="2B454E"/>
                </a:solidFill>
              </a:rPr>
              <a:t> bi </a:t>
            </a:r>
            <a:r>
              <a:rPr lang="en-US" sz="2200" dirty="0" err="1">
                <a:solidFill>
                  <a:srgbClr val="2B454E"/>
                </a:solidFill>
              </a:rPr>
              <a:t>mogli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uzeti</a:t>
            </a:r>
            <a:r>
              <a:rPr lang="en-US" sz="2200" dirty="0">
                <a:solidFill>
                  <a:srgbClr val="2B454E"/>
                </a:solidFill>
              </a:rPr>
              <a:t> u </a:t>
            </a:r>
            <a:r>
              <a:rPr lang="en-US" sz="2200" dirty="0" err="1">
                <a:solidFill>
                  <a:srgbClr val="2B454E"/>
                </a:solidFill>
              </a:rPr>
              <a:t>obzir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sljedeće</a:t>
            </a:r>
            <a:r>
              <a:rPr lang="en-US" sz="2200" dirty="0">
                <a:solidFill>
                  <a:srgbClr val="2B454E"/>
                </a:solidFill>
              </a:rPr>
              <a:t>:</a:t>
            </a:r>
            <a:endParaRPr sz="2200" dirty="0">
              <a:solidFill>
                <a:srgbClr val="2B454E"/>
              </a:solidFill>
            </a:endParaRPr>
          </a:p>
          <a:p>
            <a:pPr marL="57150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B454E"/>
              </a:buClr>
              <a:buSzPts val="2200"/>
              <a:buFont typeface="Arial"/>
              <a:buNone/>
            </a:pPr>
            <a:r>
              <a:rPr lang="en-US" sz="2200" dirty="0">
                <a:solidFill>
                  <a:srgbClr val="2B454E"/>
                </a:solidFill>
              </a:rPr>
              <a:t>● </a:t>
            </a:r>
            <a:r>
              <a:rPr lang="en-US" sz="2200" dirty="0" err="1">
                <a:solidFill>
                  <a:srgbClr val="2B454E"/>
                </a:solidFill>
              </a:rPr>
              <a:t>Autentični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zadaci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i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aktivnosti</a:t>
            </a:r>
            <a:r>
              <a:rPr lang="en-US" sz="2200" dirty="0">
                <a:solidFill>
                  <a:srgbClr val="2B454E"/>
                </a:solidFill>
              </a:rPr>
              <a:t>: </a:t>
            </a:r>
            <a:r>
              <a:rPr lang="en-US" sz="2200" dirty="0" err="1">
                <a:solidFill>
                  <a:srgbClr val="2B454E"/>
                </a:solidFill>
              </a:rPr>
              <a:t>Autentično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učenje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naglašava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korištenje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složenih</a:t>
            </a:r>
            <a:r>
              <a:rPr lang="en-US" sz="2200" dirty="0">
                <a:solidFill>
                  <a:srgbClr val="2B454E"/>
                </a:solidFill>
              </a:rPr>
              <a:t>, </a:t>
            </a:r>
            <a:r>
              <a:rPr lang="en-US" sz="2200" dirty="0" err="1">
                <a:solidFill>
                  <a:srgbClr val="2B454E"/>
                </a:solidFill>
              </a:rPr>
              <a:t>definiranih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zadataka</a:t>
            </a:r>
            <a:r>
              <a:rPr lang="en-US" sz="2200" dirty="0">
                <a:solidFill>
                  <a:srgbClr val="2B454E"/>
                </a:solidFill>
              </a:rPr>
              <a:t> koji </a:t>
            </a:r>
            <a:r>
              <a:rPr lang="en-US" sz="2200" dirty="0" err="1">
                <a:solidFill>
                  <a:srgbClr val="2B454E"/>
                </a:solidFill>
              </a:rPr>
              <a:t>odražavaju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situacije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iz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stvarnog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svijeta</a:t>
            </a:r>
            <a:r>
              <a:rPr lang="en-US" sz="2200" dirty="0">
                <a:solidFill>
                  <a:srgbClr val="2B454E"/>
                </a:solidFill>
              </a:rPr>
              <a:t>. Za </a:t>
            </a:r>
            <a:r>
              <a:rPr lang="en-US" sz="2200" dirty="0" err="1">
                <a:solidFill>
                  <a:srgbClr val="2B454E"/>
                </a:solidFill>
              </a:rPr>
              <a:t>mlađe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učenike</a:t>
            </a:r>
            <a:r>
              <a:rPr lang="en-US" sz="2200" dirty="0">
                <a:solidFill>
                  <a:srgbClr val="2B454E"/>
                </a:solidFill>
              </a:rPr>
              <a:t>, </a:t>
            </a:r>
            <a:r>
              <a:rPr lang="en-US" sz="2200" dirty="0" err="1">
                <a:solidFill>
                  <a:srgbClr val="2B454E"/>
                </a:solidFill>
              </a:rPr>
              <a:t>zadaci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mogu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započeti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kao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istraživačke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aktivnosti</a:t>
            </a:r>
            <a:r>
              <a:rPr lang="en-US" sz="2200" dirty="0">
                <a:solidFill>
                  <a:srgbClr val="2B454E"/>
                </a:solidFill>
              </a:rPr>
              <a:t>, </a:t>
            </a:r>
            <a:r>
              <a:rPr lang="en-US" sz="2200" dirty="0" err="1">
                <a:solidFill>
                  <a:srgbClr val="2B454E"/>
                </a:solidFill>
              </a:rPr>
              <a:t>što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im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omogućuje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istraživanje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tema</a:t>
            </a:r>
            <a:r>
              <a:rPr lang="en-US" sz="2200" dirty="0">
                <a:solidFill>
                  <a:srgbClr val="2B454E"/>
                </a:solidFill>
              </a:rPr>
              <a:t> s </a:t>
            </a:r>
            <a:r>
              <a:rPr lang="en-US" sz="2200" dirty="0" err="1">
                <a:solidFill>
                  <a:srgbClr val="2B454E"/>
                </a:solidFill>
              </a:rPr>
              <a:t>određenom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strukturom</a:t>
            </a:r>
            <a:r>
              <a:rPr lang="en-US" sz="2200" dirty="0">
                <a:solidFill>
                  <a:srgbClr val="2B454E"/>
                </a:solidFill>
              </a:rPr>
              <a:t>. Kako </a:t>
            </a:r>
            <a:r>
              <a:rPr lang="en-US" sz="2200" dirty="0" err="1">
                <a:solidFill>
                  <a:srgbClr val="2B454E"/>
                </a:solidFill>
              </a:rPr>
              <a:t>napreduju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prema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višim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razinama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obrazovanja</a:t>
            </a:r>
            <a:r>
              <a:rPr lang="en-US" sz="2200" dirty="0">
                <a:solidFill>
                  <a:srgbClr val="2B454E"/>
                </a:solidFill>
              </a:rPr>
              <a:t>, </a:t>
            </a:r>
            <a:r>
              <a:rPr lang="en-US" sz="2200" dirty="0" err="1">
                <a:solidFill>
                  <a:srgbClr val="2B454E"/>
                </a:solidFill>
              </a:rPr>
              <a:t>zadaci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postaju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složeniji</a:t>
            </a:r>
            <a:r>
              <a:rPr lang="en-US" sz="2200" dirty="0">
                <a:solidFill>
                  <a:srgbClr val="2B454E"/>
                </a:solidFill>
              </a:rPr>
              <a:t>, </a:t>
            </a:r>
            <a:r>
              <a:rPr lang="en-US" sz="2200" dirty="0" err="1">
                <a:solidFill>
                  <a:srgbClr val="2B454E"/>
                </a:solidFill>
              </a:rPr>
              <a:t>zahtijevajući</a:t>
            </a:r>
            <a:r>
              <a:rPr lang="en-US" sz="2200" dirty="0">
                <a:solidFill>
                  <a:srgbClr val="2B454E"/>
                </a:solidFill>
              </a:rPr>
              <a:t> od </a:t>
            </a:r>
            <a:r>
              <a:rPr lang="en-US" sz="2200" dirty="0" err="1">
                <a:solidFill>
                  <a:srgbClr val="2B454E"/>
                </a:solidFill>
              </a:rPr>
              <a:t>učenika</a:t>
            </a:r>
            <a:r>
              <a:rPr lang="en-US" sz="2200" dirty="0">
                <a:solidFill>
                  <a:srgbClr val="2B454E"/>
                </a:solidFill>
              </a:rPr>
              <a:t> da se </a:t>
            </a:r>
            <a:r>
              <a:rPr lang="en-US" sz="2200" dirty="0" err="1">
                <a:solidFill>
                  <a:srgbClr val="2B454E"/>
                </a:solidFill>
              </a:rPr>
              <a:t>izravno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bave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apstraktnim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konceptima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poput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informatike</a:t>
            </a:r>
            <a:r>
              <a:rPr lang="en-US" sz="2200" dirty="0">
                <a:solidFill>
                  <a:srgbClr val="2B454E"/>
                </a:solidFill>
              </a:rPr>
              <a:t>, </a:t>
            </a:r>
            <a:r>
              <a:rPr lang="en-US" sz="2200" dirty="0" err="1">
                <a:solidFill>
                  <a:srgbClr val="2B454E"/>
                </a:solidFill>
              </a:rPr>
              <a:t>potičući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dublje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rješavanje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problema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i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vještine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kritičkog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mišljenja</a:t>
            </a:r>
            <a:r>
              <a:rPr lang="en-US" sz="2200" dirty="0">
                <a:solidFill>
                  <a:srgbClr val="2B454E"/>
                </a:solidFill>
              </a:rPr>
              <a:t>.</a:t>
            </a:r>
            <a:endParaRPr sz="2200" dirty="0">
              <a:solidFill>
                <a:srgbClr val="2B454E"/>
              </a:solidFill>
            </a:endParaRPr>
          </a:p>
          <a:p>
            <a:pPr marL="57150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B454E"/>
              </a:buClr>
              <a:buSzPts val="2200"/>
              <a:buFont typeface="Arial"/>
              <a:buNone/>
            </a:pPr>
            <a:r>
              <a:rPr lang="en-US" sz="2200" dirty="0">
                <a:solidFill>
                  <a:srgbClr val="2B454E"/>
                </a:solidFill>
              </a:rPr>
              <a:t>● </a:t>
            </a:r>
            <a:r>
              <a:rPr lang="hr-HR" sz="2200" dirty="0">
                <a:solidFill>
                  <a:srgbClr val="2B454E"/>
                </a:solidFill>
              </a:rPr>
              <a:t>P</a:t>
            </a:r>
            <a:r>
              <a:rPr lang="en-US" sz="2200" dirty="0" err="1">
                <a:solidFill>
                  <a:srgbClr val="2B454E"/>
                </a:solidFill>
              </a:rPr>
              <a:t>odrška</a:t>
            </a:r>
            <a:r>
              <a:rPr lang="hr-HR" sz="2200" dirty="0">
                <a:solidFill>
                  <a:srgbClr val="2B454E"/>
                </a:solidFill>
              </a:rPr>
              <a:t> (engl. </a:t>
            </a:r>
            <a:r>
              <a:rPr lang="hr-HR" sz="2200" dirty="0" err="1">
                <a:solidFill>
                  <a:srgbClr val="2B454E"/>
                </a:solidFill>
              </a:rPr>
              <a:t>scaffolding</a:t>
            </a:r>
            <a:r>
              <a:rPr lang="en-US" sz="2200" dirty="0">
                <a:solidFill>
                  <a:srgbClr val="2B454E"/>
                </a:solidFill>
              </a:rPr>
              <a:t>): Rane faze </a:t>
            </a:r>
            <a:r>
              <a:rPr lang="en-US" sz="2200" dirty="0" err="1">
                <a:solidFill>
                  <a:srgbClr val="2B454E"/>
                </a:solidFill>
              </a:rPr>
              <a:t>obrazovanja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uključuju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značajnu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podršku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gdje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učitelji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podržavaju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procese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učenja</a:t>
            </a:r>
            <a:r>
              <a:rPr lang="en-US" sz="2200" dirty="0">
                <a:solidFill>
                  <a:srgbClr val="2B454E"/>
                </a:solidFill>
              </a:rPr>
              <a:t>. Kako </a:t>
            </a:r>
            <a:r>
              <a:rPr lang="en-US" sz="2200" dirty="0" err="1">
                <a:solidFill>
                  <a:srgbClr val="2B454E"/>
                </a:solidFill>
              </a:rPr>
              <a:t>učenici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napreduju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prema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višim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razinama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obrazovanja</a:t>
            </a:r>
            <a:r>
              <a:rPr lang="en-US" sz="2200" dirty="0">
                <a:solidFill>
                  <a:srgbClr val="2B454E"/>
                </a:solidFill>
              </a:rPr>
              <a:t>, </a:t>
            </a:r>
            <a:r>
              <a:rPr lang="en-US" sz="2200" dirty="0" err="1">
                <a:solidFill>
                  <a:srgbClr val="2B454E"/>
                </a:solidFill>
              </a:rPr>
              <a:t>postaju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autonomniji</a:t>
            </a:r>
            <a:r>
              <a:rPr lang="en-US" sz="2200" dirty="0">
                <a:solidFill>
                  <a:srgbClr val="2B454E"/>
                </a:solidFill>
              </a:rPr>
              <a:t> u </a:t>
            </a:r>
            <a:r>
              <a:rPr lang="en-US" sz="2200" dirty="0" err="1">
                <a:solidFill>
                  <a:srgbClr val="2B454E"/>
                </a:solidFill>
              </a:rPr>
              <a:t>svom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učenju</a:t>
            </a:r>
            <a:r>
              <a:rPr lang="en-US" sz="2200" dirty="0">
                <a:solidFill>
                  <a:srgbClr val="2B454E"/>
                </a:solidFill>
              </a:rPr>
              <a:t>. </a:t>
            </a:r>
            <a:r>
              <a:rPr lang="en-US" sz="2200" dirty="0" err="1">
                <a:solidFill>
                  <a:srgbClr val="2B454E"/>
                </a:solidFill>
              </a:rPr>
              <a:t>Autentična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okruženja</a:t>
            </a:r>
            <a:r>
              <a:rPr lang="en-US" sz="2200" dirty="0">
                <a:solidFill>
                  <a:srgbClr val="2B454E"/>
                </a:solidFill>
              </a:rPr>
              <a:t> za </a:t>
            </a:r>
            <a:r>
              <a:rPr lang="en-US" sz="2200" dirty="0" err="1">
                <a:solidFill>
                  <a:srgbClr val="2B454E"/>
                </a:solidFill>
              </a:rPr>
              <a:t>učenje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podržavaju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ovaj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prijelaz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poticanjem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samostalnog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razmišljanja</a:t>
            </a:r>
            <a:r>
              <a:rPr lang="en-US" sz="2200" dirty="0">
                <a:solidFill>
                  <a:srgbClr val="2B454E"/>
                </a:solidFill>
              </a:rPr>
              <a:t>, </a:t>
            </a:r>
            <a:r>
              <a:rPr lang="en-US" sz="2200" dirty="0" err="1">
                <a:solidFill>
                  <a:srgbClr val="2B454E"/>
                </a:solidFill>
              </a:rPr>
              <a:t>posebno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kroz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angažman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sa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sve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apstraktnijim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i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specifičnijim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sadržajem</a:t>
            </a:r>
            <a:r>
              <a:rPr lang="en-US" sz="2200" dirty="0">
                <a:solidFill>
                  <a:srgbClr val="2B454E"/>
                </a:solidFill>
              </a:rPr>
              <a:t> za </a:t>
            </a:r>
            <a:r>
              <a:rPr lang="en-US" sz="2200" dirty="0" err="1">
                <a:solidFill>
                  <a:srgbClr val="2B454E"/>
                </a:solidFill>
              </a:rPr>
              <a:t>određenu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disciplinu</a:t>
            </a:r>
            <a:r>
              <a:rPr lang="en-US" sz="2200" dirty="0">
                <a:solidFill>
                  <a:srgbClr val="2B454E"/>
                </a:solidFill>
              </a:rPr>
              <a:t>.</a:t>
            </a:r>
            <a:endParaRPr dirty="0"/>
          </a:p>
        </p:txBody>
      </p:sp>
      <p:sp>
        <p:nvSpPr>
          <p:cNvPr id="326" name="Google Shape;326;p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24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32" name="Google Shape;332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39" name="Google Shape;339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46" name="Google Shape;346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54" name="Google Shape;354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0" name="Google Shape;360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</a:pPr>
            <a:endParaRPr/>
          </a:p>
        </p:txBody>
      </p:sp>
      <p:sp>
        <p:nvSpPr>
          <p:cNvPr id="361" name="Google Shape;361;p2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29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1" name="Google Shape;7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67" name="Google Shape;367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" name="Google Shape;7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78" name="Google Shape;78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4" name="Google Shape;84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endParaRPr dirty="0">
              <a:solidFill>
                <a:srgbClr val="2B454E"/>
              </a:solidFill>
            </a:endParaRP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</p:txBody>
      </p:sp>
      <p:sp>
        <p:nvSpPr>
          <p:cNvPr id="85" name="Google Shape;85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3" name="Google Shape;93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endParaRPr dirty="0">
              <a:solidFill>
                <a:srgbClr val="2B454E"/>
              </a:solidFill>
            </a:endParaRP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</p:txBody>
      </p:sp>
      <p:sp>
        <p:nvSpPr>
          <p:cNvPr id="94" name="Google Shape;94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2" name="Google Shape;102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B454E"/>
              </a:buClr>
              <a:buSzPts val="1400"/>
              <a:buChar char="●"/>
            </a:pPr>
            <a:r>
              <a:rPr lang="en-US" dirty="0" err="1">
                <a:solidFill>
                  <a:srgbClr val="2B454E"/>
                </a:solidFill>
              </a:rPr>
              <a:t>Tradicionaln</a:t>
            </a:r>
            <a:r>
              <a:rPr lang="hr-HR" dirty="0">
                <a:solidFill>
                  <a:srgbClr val="2B454E"/>
                </a:solidFill>
              </a:rPr>
              <a:t>e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hr-HR" dirty="0">
                <a:solidFill>
                  <a:srgbClr val="2B454E"/>
                </a:solidFill>
              </a:rPr>
              <a:t>metode </a:t>
            </a:r>
            <a:r>
              <a:rPr lang="en-US" dirty="0" err="1">
                <a:solidFill>
                  <a:srgbClr val="2B454E"/>
                </a:solidFill>
              </a:rPr>
              <a:t>učenja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hr-HR" dirty="0">
                <a:solidFill>
                  <a:srgbClr val="2B454E"/>
                </a:solidFill>
              </a:rPr>
              <a:t>i poučavanja </a:t>
            </a:r>
            <a:r>
              <a:rPr lang="en-US" dirty="0" err="1">
                <a:solidFill>
                  <a:srgbClr val="2B454E"/>
                </a:solidFill>
              </a:rPr>
              <a:t>snažno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su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usmjeren</a:t>
            </a:r>
            <a:r>
              <a:rPr lang="hr-HR" dirty="0">
                <a:solidFill>
                  <a:srgbClr val="2B454E"/>
                </a:solidFill>
              </a:rPr>
              <a:t>e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na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apstraktno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znanje</a:t>
            </a:r>
            <a:r>
              <a:rPr lang="en-US" dirty="0">
                <a:solidFill>
                  <a:srgbClr val="2B454E"/>
                </a:solidFill>
              </a:rPr>
              <a:t>, </a:t>
            </a:r>
            <a:r>
              <a:rPr lang="en-US" dirty="0" err="1">
                <a:solidFill>
                  <a:srgbClr val="2B454E"/>
                </a:solidFill>
              </a:rPr>
              <a:t>pamćenje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i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kontekstualiziranu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nastavu</a:t>
            </a:r>
            <a:r>
              <a:rPr lang="en-US" dirty="0">
                <a:solidFill>
                  <a:srgbClr val="2B454E"/>
                </a:solidFill>
              </a:rPr>
              <a:t> (Resnick 1987)</a:t>
            </a:r>
            <a:endParaRPr dirty="0">
              <a:solidFill>
                <a:srgbClr val="2B454E"/>
              </a:solidFill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B454E"/>
              </a:buClr>
              <a:buSzPts val="1400"/>
              <a:buChar char="●"/>
            </a:pPr>
            <a:r>
              <a:rPr lang="en-US" dirty="0">
                <a:solidFill>
                  <a:srgbClr val="2B454E"/>
                </a:solidFill>
              </a:rPr>
              <a:t>U </a:t>
            </a:r>
            <a:r>
              <a:rPr lang="en-US" dirty="0" err="1">
                <a:solidFill>
                  <a:srgbClr val="2B454E"/>
                </a:solidFill>
              </a:rPr>
              <a:t>školi</a:t>
            </a:r>
            <a:r>
              <a:rPr lang="en-US" dirty="0">
                <a:solidFill>
                  <a:srgbClr val="2B454E"/>
                </a:solidFill>
              </a:rPr>
              <a:t> je </a:t>
            </a:r>
            <a:r>
              <a:rPr lang="en-US" dirty="0" err="1">
                <a:solidFill>
                  <a:srgbClr val="2B454E"/>
                </a:solidFill>
              </a:rPr>
              <a:t>uobičajeno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vidjeti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učenike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kako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uče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gradivo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apstraktno</a:t>
            </a:r>
            <a:r>
              <a:rPr lang="en-US" dirty="0">
                <a:solidFill>
                  <a:srgbClr val="2B454E"/>
                </a:solidFill>
              </a:rPr>
              <a:t>, s </a:t>
            </a:r>
            <a:r>
              <a:rPr lang="en-US" dirty="0" err="1">
                <a:solidFill>
                  <a:srgbClr val="2B454E"/>
                </a:solidFill>
              </a:rPr>
              <a:t>pretpostavkom</a:t>
            </a:r>
            <a:r>
              <a:rPr lang="en-US" dirty="0">
                <a:solidFill>
                  <a:srgbClr val="2B454E"/>
                </a:solidFill>
              </a:rPr>
              <a:t> da </a:t>
            </a:r>
            <a:r>
              <a:rPr lang="en-US" dirty="0" err="1">
                <a:solidFill>
                  <a:srgbClr val="2B454E"/>
                </a:solidFill>
              </a:rPr>
              <a:t>će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učenici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kasnije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moći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povezati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koncepte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i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znanje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koje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nauče</a:t>
            </a:r>
            <a:r>
              <a:rPr lang="en-US" dirty="0">
                <a:solidFill>
                  <a:srgbClr val="2B454E"/>
                </a:solidFill>
              </a:rPr>
              <a:t> u </a:t>
            </a:r>
            <a:r>
              <a:rPr lang="en-US" dirty="0" err="1">
                <a:solidFill>
                  <a:srgbClr val="2B454E"/>
                </a:solidFill>
              </a:rPr>
              <a:t>stvarnom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životu</a:t>
            </a:r>
            <a:r>
              <a:rPr lang="en-US" dirty="0">
                <a:solidFill>
                  <a:srgbClr val="2B454E"/>
                </a:solidFill>
              </a:rPr>
              <a:t>, </a:t>
            </a:r>
            <a:r>
              <a:rPr lang="en-US" dirty="0" err="1">
                <a:solidFill>
                  <a:srgbClr val="2B454E"/>
                </a:solidFill>
              </a:rPr>
              <a:t>što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će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dovesti</a:t>
            </a:r>
            <a:r>
              <a:rPr lang="en-US" dirty="0">
                <a:solidFill>
                  <a:srgbClr val="2B454E"/>
                </a:solidFill>
              </a:rPr>
              <a:t> do </a:t>
            </a:r>
            <a:r>
              <a:rPr lang="en-US" dirty="0" err="1">
                <a:solidFill>
                  <a:srgbClr val="2B454E"/>
                </a:solidFill>
              </a:rPr>
              <a:t>stvaranja</a:t>
            </a:r>
            <a:r>
              <a:rPr lang="en-US" dirty="0">
                <a:solidFill>
                  <a:srgbClr val="2B454E"/>
                </a:solidFill>
              </a:rPr>
              <a:t> „</a:t>
            </a:r>
            <a:r>
              <a:rPr lang="en-US" dirty="0" err="1">
                <a:solidFill>
                  <a:srgbClr val="2B454E"/>
                </a:solidFill>
              </a:rPr>
              <a:t>inertnog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znanja</a:t>
            </a:r>
            <a:r>
              <a:rPr lang="en-US" dirty="0">
                <a:solidFill>
                  <a:srgbClr val="2B454E"/>
                </a:solidFill>
              </a:rPr>
              <a:t>“, </a:t>
            </a:r>
            <a:r>
              <a:rPr lang="en-US" dirty="0" err="1">
                <a:solidFill>
                  <a:srgbClr val="2B454E"/>
                </a:solidFill>
              </a:rPr>
              <a:t>informacija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koje</a:t>
            </a:r>
            <a:r>
              <a:rPr lang="en-US" dirty="0">
                <a:solidFill>
                  <a:srgbClr val="2B454E"/>
                </a:solidFill>
              </a:rPr>
              <a:t> se </a:t>
            </a:r>
            <a:r>
              <a:rPr lang="en-US" dirty="0" err="1">
                <a:solidFill>
                  <a:srgbClr val="2B454E"/>
                </a:solidFill>
              </a:rPr>
              <a:t>uče</a:t>
            </a:r>
            <a:r>
              <a:rPr lang="en-US" dirty="0">
                <a:solidFill>
                  <a:srgbClr val="2B454E"/>
                </a:solidFill>
              </a:rPr>
              <a:t>, </a:t>
            </a:r>
            <a:r>
              <a:rPr lang="en-US" dirty="0" err="1">
                <a:solidFill>
                  <a:srgbClr val="2B454E"/>
                </a:solidFill>
              </a:rPr>
              <a:t>ali</a:t>
            </a:r>
            <a:r>
              <a:rPr lang="en-US" dirty="0">
                <a:solidFill>
                  <a:srgbClr val="2B454E"/>
                </a:solidFill>
              </a:rPr>
              <a:t> se ne </a:t>
            </a:r>
            <a:r>
              <a:rPr lang="en-US" dirty="0" err="1">
                <a:solidFill>
                  <a:srgbClr val="2B454E"/>
                </a:solidFill>
              </a:rPr>
              <a:t>primjenjuju</a:t>
            </a:r>
            <a:r>
              <a:rPr lang="en-US" dirty="0">
                <a:solidFill>
                  <a:srgbClr val="2B454E"/>
                </a:solidFill>
              </a:rPr>
              <a:t> (Whitehead, 1932).</a:t>
            </a:r>
            <a:endParaRPr dirty="0">
              <a:solidFill>
                <a:srgbClr val="2B454E"/>
              </a:solidFill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B454E"/>
              </a:buClr>
              <a:buSzPts val="1400"/>
              <a:buChar char="●"/>
            </a:pPr>
            <a:r>
              <a:rPr lang="en-US" dirty="0">
                <a:solidFill>
                  <a:srgbClr val="2B454E"/>
                </a:solidFill>
              </a:rPr>
              <a:t>Kao </a:t>
            </a:r>
            <a:r>
              <a:rPr lang="en-US" dirty="0" err="1">
                <a:solidFill>
                  <a:srgbClr val="2B454E"/>
                </a:solidFill>
              </a:rPr>
              <a:t>što</a:t>
            </a:r>
            <a:r>
              <a:rPr lang="en-US" dirty="0">
                <a:solidFill>
                  <a:srgbClr val="2B454E"/>
                </a:solidFill>
              </a:rPr>
              <a:t> je </a:t>
            </a:r>
            <a:r>
              <a:rPr lang="en-US" dirty="0" err="1">
                <a:solidFill>
                  <a:srgbClr val="2B454E"/>
                </a:solidFill>
              </a:rPr>
              <a:t>prikazano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hr-HR" dirty="0">
                <a:solidFill>
                  <a:srgbClr val="2B454E"/>
                </a:solidFill>
              </a:rPr>
              <a:t>na slici</a:t>
            </a:r>
            <a:r>
              <a:rPr lang="en-US" dirty="0">
                <a:solidFill>
                  <a:srgbClr val="2B454E"/>
                </a:solidFill>
              </a:rPr>
              <a:t>, </a:t>
            </a:r>
            <a:r>
              <a:rPr lang="en-US" dirty="0" err="1">
                <a:solidFill>
                  <a:srgbClr val="2B454E"/>
                </a:solidFill>
              </a:rPr>
              <a:t>tradicionalni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modeli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učenja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obično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su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uniformni</a:t>
            </a:r>
            <a:r>
              <a:rPr lang="en-US" dirty="0">
                <a:solidFill>
                  <a:srgbClr val="2B454E"/>
                </a:solidFill>
              </a:rPr>
              <a:t>, </a:t>
            </a:r>
            <a:r>
              <a:rPr lang="en-US" dirty="0" err="1">
                <a:solidFill>
                  <a:srgbClr val="2B454E"/>
                </a:solidFill>
              </a:rPr>
              <a:t>ograničeni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i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kruti</a:t>
            </a:r>
            <a:r>
              <a:rPr lang="en-US" dirty="0">
                <a:solidFill>
                  <a:srgbClr val="2B454E"/>
                </a:solidFill>
              </a:rPr>
              <a:t>. </a:t>
            </a:r>
            <a:r>
              <a:rPr lang="en-US" dirty="0" err="1">
                <a:solidFill>
                  <a:srgbClr val="2B454E"/>
                </a:solidFill>
              </a:rPr>
              <a:t>Učenici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pasivno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uče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informacije</a:t>
            </a:r>
            <a:r>
              <a:rPr lang="en-US" dirty="0">
                <a:solidFill>
                  <a:srgbClr val="2B454E"/>
                </a:solidFill>
              </a:rPr>
              <a:t> u </a:t>
            </a:r>
            <a:r>
              <a:rPr lang="en-US" dirty="0" err="1">
                <a:solidFill>
                  <a:srgbClr val="2B454E"/>
                </a:solidFill>
              </a:rPr>
              <a:t>izoliranim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blokovima</a:t>
            </a:r>
            <a:r>
              <a:rPr lang="en-US" dirty="0">
                <a:solidFill>
                  <a:srgbClr val="2B454E"/>
                </a:solidFill>
              </a:rPr>
              <a:t>, a </a:t>
            </a:r>
            <a:r>
              <a:rPr lang="en-US" dirty="0" err="1">
                <a:solidFill>
                  <a:srgbClr val="2B454E"/>
                </a:solidFill>
              </a:rPr>
              <a:t>prema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Coleu</a:t>
            </a:r>
            <a:r>
              <a:rPr lang="en-US" dirty="0">
                <a:solidFill>
                  <a:srgbClr val="2B454E"/>
                </a:solidFill>
              </a:rPr>
              <a:t> (1990.) </a:t>
            </a:r>
            <a:r>
              <a:rPr lang="en-US" dirty="0" err="1">
                <a:solidFill>
                  <a:srgbClr val="2B454E"/>
                </a:solidFill>
              </a:rPr>
              <a:t>te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Herringtonu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i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Oliveru</a:t>
            </a:r>
            <a:r>
              <a:rPr lang="en-US" dirty="0">
                <a:solidFill>
                  <a:srgbClr val="2B454E"/>
                </a:solidFill>
              </a:rPr>
              <a:t> (2000.), </a:t>
            </a:r>
            <a:r>
              <a:rPr lang="en-US" dirty="0" err="1">
                <a:solidFill>
                  <a:srgbClr val="2B454E"/>
                </a:solidFill>
              </a:rPr>
              <a:t>učenici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često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znanje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smatraju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pukim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hr-HR" dirty="0">
                <a:solidFill>
                  <a:srgbClr val="2B454E"/>
                </a:solidFill>
              </a:rPr>
              <a:t>obrazovanjem</a:t>
            </a:r>
            <a:r>
              <a:rPr lang="en-US" dirty="0">
                <a:solidFill>
                  <a:srgbClr val="2B454E"/>
                </a:solidFill>
              </a:rPr>
              <a:t>, </a:t>
            </a:r>
            <a:r>
              <a:rPr lang="en-US" dirty="0" err="1">
                <a:solidFill>
                  <a:srgbClr val="2B454E"/>
                </a:solidFill>
              </a:rPr>
              <a:t>osim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ako</a:t>
            </a:r>
            <a:r>
              <a:rPr lang="en-US" dirty="0">
                <a:solidFill>
                  <a:srgbClr val="2B454E"/>
                </a:solidFill>
              </a:rPr>
              <a:t> se ne </a:t>
            </a:r>
            <a:r>
              <a:rPr lang="en-US" dirty="0" err="1">
                <a:solidFill>
                  <a:srgbClr val="2B454E"/>
                </a:solidFill>
              </a:rPr>
              <a:t>primjenjuje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kontekstualno</a:t>
            </a:r>
            <a:r>
              <a:rPr lang="en-US" dirty="0">
                <a:solidFill>
                  <a:srgbClr val="2B454E"/>
                </a:solidFill>
              </a:rPr>
              <a:t>.</a:t>
            </a:r>
            <a:endParaRPr dirty="0">
              <a:solidFill>
                <a:srgbClr val="2B454E"/>
              </a:solidFill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B454E"/>
              </a:buClr>
              <a:buSzPts val="1400"/>
              <a:buChar char="●"/>
            </a:pPr>
            <a:r>
              <a:rPr lang="en-US" dirty="0">
                <a:solidFill>
                  <a:srgbClr val="2B454E"/>
                </a:solidFill>
              </a:rPr>
              <a:t>Model </a:t>
            </a:r>
            <a:r>
              <a:rPr lang="en-US" dirty="0" err="1">
                <a:solidFill>
                  <a:srgbClr val="2B454E"/>
                </a:solidFill>
              </a:rPr>
              <a:t>autentičnog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učenja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nadograđuje</a:t>
            </a:r>
            <a:r>
              <a:rPr lang="en-US" dirty="0">
                <a:solidFill>
                  <a:srgbClr val="2B454E"/>
                </a:solidFill>
              </a:rPr>
              <a:t> se </a:t>
            </a:r>
            <a:r>
              <a:rPr lang="en-US" dirty="0" err="1">
                <a:solidFill>
                  <a:srgbClr val="2B454E"/>
                </a:solidFill>
              </a:rPr>
              <a:t>na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tradicionalni</a:t>
            </a:r>
            <a:r>
              <a:rPr lang="en-US" dirty="0">
                <a:solidFill>
                  <a:srgbClr val="2B454E"/>
                </a:solidFill>
              </a:rPr>
              <a:t> model </a:t>
            </a:r>
            <a:r>
              <a:rPr lang="hr-HR" dirty="0" err="1">
                <a:solidFill>
                  <a:srgbClr val="2B454E"/>
                </a:solidFill>
              </a:rPr>
              <a:t>poučavaja</a:t>
            </a:r>
            <a:r>
              <a:rPr lang="hr-HR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pružajući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autentična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iskustva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učenja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koja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koriste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primjere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iz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stvarnog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svijeta</a:t>
            </a:r>
            <a:r>
              <a:rPr lang="en-US" dirty="0">
                <a:solidFill>
                  <a:srgbClr val="2B454E"/>
                </a:solidFill>
              </a:rPr>
              <a:t> koji se </a:t>
            </a:r>
            <a:r>
              <a:rPr lang="en-US" dirty="0" err="1">
                <a:solidFill>
                  <a:srgbClr val="2B454E"/>
                </a:solidFill>
              </a:rPr>
              <a:t>mogu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kontekstualno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primijeniti</a:t>
            </a:r>
            <a:r>
              <a:rPr lang="en-US" dirty="0">
                <a:solidFill>
                  <a:srgbClr val="2B454E"/>
                </a:solidFill>
              </a:rPr>
              <a:t>.</a:t>
            </a:r>
            <a:endParaRPr dirty="0">
              <a:solidFill>
                <a:srgbClr val="2B454E"/>
              </a:solidFill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B454E"/>
              </a:buClr>
              <a:buSzPts val="1400"/>
              <a:buChar char="●"/>
            </a:pPr>
            <a:r>
              <a:rPr lang="en-US" dirty="0">
                <a:solidFill>
                  <a:srgbClr val="2B454E"/>
                </a:solidFill>
              </a:rPr>
              <a:t>U </a:t>
            </a:r>
            <a:r>
              <a:rPr lang="en-US" dirty="0" err="1">
                <a:solidFill>
                  <a:srgbClr val="2B454E"/>
                </a:solidFill>
              </a:rPr>
              <a:t>ovom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modelu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učenici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izravno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primjenjuju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znanje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koje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stječu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na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dinamičan</a:t>
            </a:r>
            <a:r>
              <a:rPr lang="en-US" dirty="0">
                <a:solidFill>
                  <a:srgbClr val="2B454E"/>
                </a:solidFill>
              </a:rPr>
              <a:t>, </a:t>
            </a:r>
            <a:r>
              <a:rPr lang="en-US" dirty="0" err="1">
                <a:solidFill>
                  <a:srgbClr val="2B454E"/>
                </a:solidFill>
              </a:rPr>
              <a:t>suradnički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i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smislen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način</a:t>
            </a:r>
            <a:r>
              <a:rPr lang="en-US" dirty="0">
                <a:solidFill>
                  <a:srgbClr val="2B454E"/>
                </a:solidFill>
              </a:rPr>
              <a:t> (Brown, 1997., Cole 1990., Herrington </a:t>
            </a:r>
            <a:r>
              <a:rPr lang="en-US" dirty="0" err="1">
                <a:solidFill>
                  <a:srgbClr val="2B454E"/>
                </a:solidFill>
              </a:rPr>
              <a:t>i</a:t>
            </a:r>
            <a:r>
              <a:rPr lang="en-US" dirty="0">
                <a:solidFill>
                  <a:srgbClr val="2B454E"/>
                </a:solidFill>
              </a:rPr>
              <a:t> Oliver, 2000.).</a:t>
            </a:r>
            <a:endParaRPr dirty="0">
              <a:solidFill>
                <a:srgbClr val="2B454E"/>
              </a:solidFill>
            </a:endParaRP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>
              <a:solidFill>
                <a:srgbClr val="2B454E"/>
              </a:solidFill>
            </a:endParaRP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</p:txBody>
      </p:sp>
      <p:sp>
        <p:nvSpPr>
          <p:cNvPr id="103" name="Google Shape;103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0" name="Google Shape;110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200" dirty="0">
                <a:solidFill>
                  <a:srgbClr val="2B454E"/>
                </a:solidFill>
              </a:rPr>
              <a:t>Model </a:t>
            </a:r>
            <a:r>
              <a:rPr lang="en-US" sz="2200" dirty="0" err="1">
                <a:solidFill>
                  <a:srgbClr val="2B454E"/>
                </a:solidFill>
              </a:rPr>
              <a:t>autentičnog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učenja</a:t>
            </a:r>
            <a:r>
              <a:rPr lang="en-US" sz="2200" dirty="0">
                <a:solidFill>
                  <a:srgbClr val="2B454E"/>
                </a:solidFill>
              </a:rPr>
              <a:t> u </a:t>
            </a:r>
            <a:r>
              <a:rPr lang="en-US" sz="2200" dirty="0" err="1">
                <a:solidFill>
                  <a:srgbClr val="2B454E"/>
                </a:solidFill>
              </a:rPr>
              <a:t>suprotnosti</a:t>
            </a:r>
            <a:r>
              <a:rPr lang="en-US" sz="2200" dirty="0">
                <a:solidFill>
                  <a:srgbClr val="2B454E"/>
                </a:solidFill>
              </a:rPr>
              <a:t> je s </a:t>
            </a:r>
            <a:r>
              <a:rPr lang="en-US" sz="2200" dirty="0" err="1">
                <a:solidFill>
                  <a:srgbClr val="2B454E"/>
                </a:solidFill>
              </a:rPr>
              <a:t>tradicionalnim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pristupima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pamćenja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napamet</a:t>
            </a:r>
            <a:r>
              <a:rPr lang="hr-HR" sz="2200" dirty="0">
                <a:solidFill>
                  <a:srgbClr val="2B454E"/>
                </a:solidFill>
              </a:rPr>
              <a:t>.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hr-HR" sz="2200" dirty="0">
                <a:solidFill>
                  <a:srgbClr val="2B454E"/>
                </a:solidFill>
              </a:rPr>
              <a:t>On u</a:t>
            </a:r>
            <a:r>
              <a:rPr lang="en-US" sz="2200" dirty="0" err="1">
                <a:solidFill>
                  <a:srgbClr val="2B454E"/>
                </a:solidFill>
              </a:rPr>
              <a:t>mjesto</a:t>
            </a:r>
            <a:r>
              <a:rPr lang="en-US" sz="2200" dirty="0">
                <a:solidFill>
                  <a:srgbClr val="2B454E"/>
                </a:solidFill>
              </a:rPr>
              <a:t> toga </a:t>
            </a:r>
            <a:r>
              <a:rPr lang="hr-HR" sz="2200" dirty="0">
                <a:solidFill>
                  <a:srgbClr val="2B454E"/>
                </a:solidFill>
              </a:rPr>
              <a:t>potiče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duboko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razumijevanje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kroz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konstruktivizam</a:t>
            </a:r>
            <a:r>
              <a:rPr lang="en-US" sz="2200" dirty="0">
                <a:solidFill>
                  <a:srgbClr val="2B454E"/>
                </a:solidFill>
              </a:rPr>
              <a:t> (Piaget, 1975.) </a:t>
            </a:r>
            <a:r>
              <a:rPr lang="en-US" sz="2200" dirty="0" err="1">
                <a:solidFill>
                  <a:srgbClr val="2B454E"/>
                </a:solidFill>
              </a:rPr>
              <a:t>i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socijalni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konstruktivizam</a:t>
            </a:r>
            <a:r>
              <a:rPr lang="en-US" sz="2200" dirty="0">
                <a:solidFill>
                  <a:srgbClr val="2B454E"/>
                </a:solidFill>
              </a:rPr>
              <a:t> (Vygotsky, 1978.), </a:t>
            </a:r>
            <a:r>
              <a:rPr lang="en-US" sz="2200" dirty="0" err="1">
                <a:solidFill>
                  <a:srgbClr val="2B454E"/>
                </a:solidFill>
              </a:rPr>
              <a:t>situacijsko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učenje</a:t>
            </a:r>
            <a:r>
              <a:rPr lang="en-US" sz="2200" dirty="0">
                <a:solidFill>
                  <a:srgbClr val="2B454E"/>
                </a:solidFill>
              </a:rPr>
              <a:t> (Lave </a:t>
            </a:r>
            <a:r>
              <a:rPr lang="en-US" sz="2200" dirty="0" err="1">
                <a:solidFill>
                  <a:srgbClr val="2B454E"/>
                </a:solidFill>
              </a:rPr>
              <a:t>i</a:t>
            </a:r>
            <a:r>
              <a:rPr lang="en-US" sz="2200" dirty="0">
                <a:solidFill>
                  <a:srgbClr val="2B454E"/>
                </a:solidFill>
              </a:rPr>
              <a:t> Wenger, 1991.; Lave, 1988.), </a:t>
            </a:r>
            <a:r>
              <a:rPr lang="en-US" sz="2200" dirty="0" err="1">
                <a:solidFill>
                  <a:srgbClr val="2B454E"/>
                </a:solidFill>
              </a:rPr>
              <a:t>zajednice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prakse</a:t>
            </a:r>
            <a:r>
              <a:rPr lang="en-US" sz="2200" dirty="0">
                <a:solidFill>
                  <a:srgbClr val="2B454E"/>
                </a:solidFill>
              </a:rPr>
              <a:t> (Stein </a:t>
            </a:r>
            <a:r>
              <a:rPr lang="en-US" sz="2200" dirty="0" err="1">
                <a:solidFill>
                  <a:srgbClr val="2B454E"/>
                </a:solidFill>
              </a:rPr>
              <a:t>i</a:t>
            </a:r>
            <a:r>
              <a:rPr lang="en-US" sz="2200" dirty="0">
                <a:solidFill>
                  <a:srgbClr val="2B454E"/>
                </a:solidFill>
              </a:rPr>
              <a:t> sur., 2004.) </a:t>
            </a:r>
            <a:r>
              <a:rPr lang="en-US" sz="2200" dirty="0" err="1">
                <a:solidFill>
                  <a:srgbClr val="2B454E"/>
                </a:solidFill>
              </a:rPr>
              <a:t>i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zajednice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učenja</a:t>
            </a:r>
            <a:r>
              <a:rPr lang="en-US" sz="2200" dirty="0">
                <a:solidFill>
                  <a:srgbClr val="2B454E"/>
                </a:solidFill>
              </a:rPr>
              <a:t> (</a:t>
            </a:r>
            <a:r>
              <a:rPr lang="en-US" sz="2200" dirty="0" err="1">
                <a:solidFill>
                  <a:srgbClr val="2B454E"/>
                </a:solidFill>
              </a:rPr>
              <a:t>Scardamalia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i</a:t>
            </a:r>
            <a:r>
              <a:rPr lang="en-US" sz="2200" dirty="0">
                <a:solidFill>
                  <a:srgbClr val="2B454E"/>
                </a:solidFill>
              </a:rPr>
              <a:t> Bereiter, 1994.).</a:t>
            </a:r>
            <a:endParaRPr sz="2200" dirty="0">
              <a:solidFill>
                <a:srgbClr val="2B454E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200" dirty="0">
              <a:solidFill>
                <a:srgbClr val="2B454E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200" dirty="0">
              <a:solidFill>
                <a:srgbClr val="2B454E"/>
              </a:solidFill>
            </a:endParaRPr>
          </a:p>
          <a:p>
            <a:pPr marL="57150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B454E"/>
              </a:buClr>
              <a:buSzPts val="2200"/>
              <a:buFont typeface="Arial"/>
              <a:buNone/>
            </a:pPr>
            <a:endParaRPr sz="2200" dirty="0">
              <a:solidFill>
                <a:srgbClr val="2B454E"/>
              </a:solidFill>
            </a:endParaRP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</p:txBody>
      </p:sp>
      <p:sp>
        <p:nvSpPr>
          <p:cNvPr id="111" name="Google Shape;111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9" name="Google Shape;129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130" name="Google Shape;130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jp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bg>
      <p:bgPr>
        <a:solidFill>
          <a:srgbClr val="FFFFFF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3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513594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32"/>
          <p:cNvSpPr/>
          <p:nvPr/>
        </p:nvSpPr>
        <p:spPr>
          <a:xfrm>
            <a:off x="1" y="2184266"/>
            <a:ext cx="310895" cy="13311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" name="Google Shape;18;p32"/>
          <p:cNvPicPr preferRelativeResize="0"/>
          <p:nvPr/>
        </p:nvPicPr>
        <p:blipFill rotWithShape="1">
          <a:blip r:embed="rId3"/>
          <a:srcRect/>
          <a:stretch/>
        </p:blipFill>
        <p:spPr>
          <a:xfrm>
            <a:off x="759995" y="6162238"/>
            <a:ext cx="1954590" cy="503682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32"/>
          <p:cNvSpPr txBox="1"/>
          <p:nvPr/>
        </p:nvSpPr>
        <p:spPr>
          <a:xfrm>
            <a:off x="2836615" y="6125538"/>
            <a:ext cx="8134996" cy="5770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Financirano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od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strane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Izneseni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mišljenja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međutim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isključivo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autora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/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autorica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ne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odražavaju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nužno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ili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Izvršne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agencije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za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obrazovanje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kulturu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(EACEA). Ni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Europska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unija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tijelo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koje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dodjeljuje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sredstva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ne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mogu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smatrati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odgovornima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za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njih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Broj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projekta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101132887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20;p32"/>
          <p:cNvSpPr txBox="1">
            <a:spLocks noGrp="1"/>
          </p:cNvSpPr>
          <p:nvPr>
            <p:ph type="ctrTitle"/>
          </p:nvPr>
        </p:nvSpPr>
        <p:spPr>
          <a:xfrm>
            <a:off x="374726" y="2184268"/>
            <a:ext cx="6914821" cy="1334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2"/>
          <p:cNvSpPr txBox="1">
            <a:spLocks noGrp="1"/>
          </p:cNvSpPr>
          <p:nvPr>
            <p:ph type="subTitle" idx="1"/>
          </p:nvPr>
        </p:nvSpPr>
        <p:spPr>
          <a:xfrm>
            <a:off x="401324" y="3651830"/>
            <a:ext cx="6893057" cy="1292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800" b="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" name="Google Shape;22;p32"/>
          <p:cNvSpPr/>
          <p:nvPr/>
        </p:nvSpPr>
        <p:spPr>
          <a:xfrm rot="-5400000" flipH="1">
            <a:off x="-507419" y="4140073"/>
            <a:ext cx="1331189" cy="3163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" name="Google Shape;23;p3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10896" y="331763"/>
            <a:ext cx="4020874" cy="1101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Title Slide">
  <p:cSld name="4_Title Slide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Google Shape;25;p3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384471" y="2628899"/>
            <a:ext cx="5807528" cy="2855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26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5135947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3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10896" y="331763"/>
            <a:ext cx="4020874" cy="1101324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33"/>
          <p:cNvSpPr/>
          <p:nvPr/>
        </p:nvSpPr>
        <p:spPr>
          <a:xfrm>
            <a:off x="1" y="2184266"/>
            <a:ext cx="310895" cy="13311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9" name="Google Shape;29;p33"/>
          <p:cNvPicPr preferRelativeResize="0"/>
          <p:nvPr/>
        </p:nvPicPr>
        <p:blipFill rotWithShape="1">
          <a:blip r:embed="rId5"/>
          <a:srcRect/>
          <a:stretch/>
        </p:blipFill>
        <p:spPr>
          <a:xfrm>
            <a:off x="759995" y="6162238"/>
            <a:ext cx="1954590" cy="503682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33"/>
          <p:cNvSpPr txBox="1"/>
          <p:nvPr/>
        </p:nvSpPr>
        <p:spPr>
          <a:xfrm>
            <a:off x="2836615" y="6137080"/>
            <a:ext cx="8134996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Financirano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od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strane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Izneseni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mišljenja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međutim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isključivo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/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autorica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ne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odražavaju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nužno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ili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Izvršne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agencije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za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obrazovanje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kulturu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(EACEA). Ni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tijelo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koje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dodjeljuje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sredstva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ne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mogu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smatrati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odgovornima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za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njih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Broj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projekta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101132887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31;p33"/>
          <p:cNvSpPr txBox="1">
            <a:spLocks noGrp="1"/>
          </p:cNvSpPr>
          <p:nvPr>
            <p:ph type="ctrTitle"/>
          </p:nvPr>
        </p:nvSpPr>
        <p:spPr>
          <a:xfrm>
            <a:off x="374726" y="2184268"/>
            <a:ext cx="4899403" cy="1334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32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3"/>
          <p:cNvSpPr txBox="1">
            <a:spLocks noGrp="1"/>
          </p:cNvSpPr>
          <p:nvPr>
            <p:ph type="subTitle" idx="1"/>
          </p:nvPr>
        </p:nvSpPr>
        <p:spPr>
          <a:xfrm>
            <a:off x="401324" y="3651830"/>
            <a:ext cx="4899403" cy="1292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800" b="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3" name="Google Shape;33;p33"/>
          <p:cNvSpPr/>
          <p:nvPr/>
        </p:nvSpPr>
        <p:spPr>
          <a:xfrm rot="-5400000" flipH="1">
            <a:off x="-507419" y="4140073"/>
            <a:ext cx="1331189" cy="3163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Text - 1col">
  <p:cSld name="Title Text - 1col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5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351" cy="715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35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350" cy="5870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accent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0039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Slide">
  <p:cSld name="2_Title Slide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6"/>
          <p:cNvSpPr txBox="1">
            <a:spLocks noGrp="1"/>
          </p:cNvSpPr>
          <p:nvPr>
            <p:ph type="ctrTitle"/>
          </p:nvPr>
        </p:nvSpPr>
        <p:spPr>
          <a:xfrm>
            <a:off x="2179865" y="2937536"/>
            <a:ext cx="78324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Calibri"/>
              <a:buNone/>
              <a:defRPr sz="2000" b="1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42" name="Google Shape;42;p36"/>
          <p:cNvPicPr preferRelativeResize="0"/>
          <p:nvPr/>
        </p:nvPicPr>
        <p:blipFill rotWithShape="1">
          <a:blip r:embed="rId2"/>
          <a:srcRect/>
          <a:stretch/>
        </p:blipFill>
        <p:spPr>
          <a:xfrm>
            <a:off x="1025498" y="6150701"/>
            <a:ext cx="1830180" cy="471623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36"/>
          <p:cNvSpPr txBox="1"/>
          <p:nvPr/>
        </p:nvSpPr>
        <p:spPr>
          <a:xfrm>
            <a:off x="2972524" y="6109513"/>
            <a:ext cx="80622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Financirano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od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strane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Izneseni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mišljenja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međutim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isključivo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/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autorica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ne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odražavaju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nužno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ili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Izvršne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agencije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za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obrazovanje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kulturu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(EACEA). Ni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tijelo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koje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dodjeljuje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sredstva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ne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mogu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smatrati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odgovornima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za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njih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Broj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projekta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101132887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36"/>
          <p:cNvSpPr/>
          <p:nvPr/>
        </p:nvSpPr>
        <p:spPr>
          <a:xfrm flipH="1">
            <a:off x="2172835" y="2913643"/>
            <a:ext cx="7839300" cy="4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5" name="Google Shape;45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21273" y="1441862"/>
            <a:ext cx="2208335" cy="189807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6" name="Google Shape;46;p36"/>
          <p:cNvGrpSpPr/>
          <p:nvPr/>
        </p:nvGrpSpPr>
        <p:grpSpPr>
          <a:xfrm>
            <a:off x="2179811" y="4729766"/>
            <a:ext cx="7832078" cy="1110328"/>
            <a:chOff x="2179603" y="4888792"/>
            <a:chExt cx="7798544" cy="1110328"/>
          </a:xfrm>
        </p:grpSpPr>
        <p:pic>
          <p:nvPicPr>
            <p:cNvPr id="47" name="Google Shape;47;p36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179603" y="4888792"/>
              <a:ext cx="1468783" cy="5265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8" name="Google Shape;48;p36"/>
            <p:cNvPicPr preferRelativeResize="0"/>
            <p:nvPr/>
          </p:nvPicPr>
          <p:blipFill rotWithShape="1">
            <a:blip r:embed="rId5">
              <a:alphaModFix/>
            </a:blip>
            <a:srcRect l="9995" t="21987" r="6842" b="5543"/>
            <a:stretch/>
          </p:blipFill>
          <p:spPr>
            <a:xfrm>
              <a:off x="3796545" y="4949617"/>
              <a:ext cx="1406759" cy="5265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" name="Google Shape;49;p36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5134273" y="4888792"/>
              <a:ext cx="1053679" cy="6021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" name="Google Shape;50;p36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6187951" y="4960895"/>
              <a:ext cx="1500530" cy="5456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1" name="Google Shape;51;p36"/>
            <p:cNvPicPr preferRelativeResize="0"/>
            <p:nvPr/>
          </p:nvPicPr>
          <p:blipFill rotWithShape="1">
            <a:blip r:embed="rId8">
              <a:alphaModFix/>
            </a:blip>
            <a:srcRect l="6518" t="2903" r="6455"/>
            <a:stretch/>
          </p:blipFill>
          <p:spPr>
            <a:xfrm>
              <a:off x="7781600" y="4945247"/>
              <a:ext cx="2196547" cy="5456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2" name="Google Shape;52;p36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2288672" y="5654827"/>
              <a:ext cx="1679028" cy="3429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3" name="Google Shape;53;p36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4247100" y="5578646"/>
              <a:ext cx="2083568" cy="4143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4" name="Google Shape;54;p36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6500192" y="5578645"/>
              <a:ext cx="1357332" cy="4143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5" name="Google Shape;55;p36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8024163" y="5561390"/>
              <a:ext cx="897748" cy="4143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" name="Google Shape;56;p36"/>
            <p:cNvPicPr preferRelativeResize="0"/>
            <p:nvPr/>
          </p:nvPicPr>
          <p:blipFill rotWithShape="1">
            <a:blip r:embed="rId13">
              <a:alphaModFix/>
            </a:blip>
            <a:srcRect/>
            <a:stretch/>
          </p:blipFill>
          <p:spPr>
            <a:xfrm>
              <a:off x="9179152" y="5522870"/>
              <a:ext cx="457200" cy="4762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47843"/>
          </a:srgbClr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1"/>
          <p:cNvSpPr txBox="1"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1"/>
          <p:cNvSpPr txBox="1">
            <a:spLocks noGrp="1"/>
          </p:cNvSpPr>
          <p:nvPr>
            <p:ph type="dt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1"/>
          <p:cNvSpPr txBox="1">
            <a:spLocks noGrp="1"/>
          </p:cNvSpPr>
          <p:nvPr>
            <p:ph type="ft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1"/>
          <p:cNvSpPr txBox="1">
            <a:spLocks noGrp="1"/>
          </p:cNvSpPr>
          <p:nvPr>
            <p:ph type="sldNum" idx="12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>
            <a:alpha val="0"/>
          </a:schemeClr>
        </a:solidFill>
        <a:effectLst/>
      </p:bgPr>
    </p:bg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34"/>
          <p:cNvSpPr/>
          <p:nvPr/>
        </p:nvSpPr>
        <p:spPr>
          <a:xfrm>
            <a:off x="0" y="0"/>
            <a:ext cx="12192000" cy="79752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6" name="Google Shape;36;p34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351" cy="715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  <a:defRPr sz="38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G3IL0J3XMbA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youtube.com/watch?v=G3IL0J3XMbA" TargetMode="External"/><Relationship Id="rId4" Type="http://schemas.openxmlformats.org/officeDocument/2006/relationships/image" Target="../media/image20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anacostiaws.org/what-we-do/public-policy-advocacy/state-of-the-river-report-card/2021-state-of-the-anacostia-river-full-report.html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freepik.com/free-vector/checklist-concept-illustration_5461362.htm#fromView=search&amp;page=1&amp;position=18&amp;uuid=0023ee5a-cda0-4e46-b245-f4669b0cefa2&amp;query=prepared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h.edu/teaching-learning-resource-hub/resources/all?field_unh_resource_category_target_id=All&amp;field_unh_resource_topic_target_id=57&amp;combine=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G3IL0J3XMbA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jp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freepik.com/free-vector/student-guy-studying-internet-watching-online-lecture-computer-talking-math-tutor-through-video-call-cartoon-illustration_12699851.htm#fromView=search&amp;page=1&amp;position=29&amp;uuid=f5e4204b-dca3-4e33-a561-e271651ad41e&amp;query=learning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"/>
          <p:cNvSpPr txBox="1">
            <a:spLocks noGrp="1"/>
          </p:cNvSpPr>
          <p:nvPr>
            <p:ph type="ctrTitle"/>
          </p:nvPr>
        </p:nvSpPr>
        <p:spPr>
          <a:xfrm>
            <a:off x="374726" y="2184268"/>
            <a:ext cx="6914821" cy="1334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9444"/>
              <a:buFont typeface="Calibri"/>
              <a:buNone/>
            </a:pPr>
            <a:r>
              <a:rPr lang="hr-HR" noProof="0" dirty="0"/>
              <a:t>WP3: Obučavanje učitelja za autentično i rodno uključivo informatičko obrazovanje</a:t>
            </a:r>
          </a:p>
        </p:txBody>
      </p:sp>
      <p:sp>
        <p:nvSpPr>
          <p:cNvPr id="62" name="Google Shape;62;p1"/>
          <p:cNvSpPr txBox="1">
            <a:spLocks noGrp="1"/>
          </p:cNvSpPr>
          <p:nvPr>
            <p:ph type="subTitle" idx="1"/>
          </p:nvPr>
        </p:nvSpPr>
        <p:spPr>
          <a:xfrm>
            <a:off x="401324" y="3651830"/>
            <a:ext cx="6893057" cy="1292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45720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hr-HR" noProof="0" dirty="0"/>
              <a:t>TINKER trening za učitelje koji poučavaju učenike starosti 12 </a:t>
            </a:r>
            <a:r>
              <a:rPr lang="hr-HR" noProof="0"/>
              <a:t>do 14 </a:t>
            </a:r>
            <a:r>
              <a:rPr lang="hr-HR" noProof="0" dirty="0"/>
              <a:t>godina</a:t>
            </a:r>
          </a:p>
          <a:p>
            <a:pPr marL="45720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 lang="hr-HR" noProof="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0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351" cy="715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Autentični model učenja</a:t>
            </a:r>
          </a:p>
        </p:txBody>
      </p:sp>
      <p:grpSp>
        <p:nvGrpSpPr>
          <p:cNvPr id="140" name="Google Shape;140;p10"/>
          <p:cNvGrpSpPr/>
          <p:nvPr/>
        </p:nvGrpSpPr>
        <p:grpSpPr>
          <a:xfrm>
            <a:off x="512350" y="904550"/>
            <a:ext cx="11095601" cy="5783825"/>
            <a:chOff x="512350" y="904550"/>
            <a:chExt cx="11095601" cy="5783825"/>
          </a:xfrm>
        </p:grpSpPr>
        <p:pic>
          <p:nvPicPr>
            <p:cNvPr id="141" name="Google Shape;141;p10"/>
            <p:cNvPicPr preferRelativeResize="0"/>
            <p:nvPr/>
          </p:nvPicPr>
          <p:blipFill rotWithShape="1">
            <a:blip r:embed="rId3">
              <a:alphaModFix/>
            </a:blip>
            <a:srcRect l="2318" t="36797" r="16042" b="34898"/>
            <a:stretch/>
          </p:blipFill>
          <p:spPr>
            <a:xfrm>
              <a:off x="512350" y="3870787"/>
              <a:ext cx="9003924" cy="25795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2" name="Google Shape;142;p10"/>
            <p:cNvPicPr preferRelativeResize="0"/>
            <p:nvPr/>
          </p:nvPicPr>
          <p:blipFill rotWithShape="1">
            <a:blip r:embed="rId3">
              <a:alphaModFix/>
            </a:blip>
            <a:srcRect l="1248" t="64349" r="74647" b="606"/>
            <a:stretch/>
          </p:blipFill>
          <p:spPr>
            <a:xfrm>
              <a:off x="9375025" y="4005474"/>
              <a:ext cx="2232926" cy="26829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3" name="Google Shape;143;p10"/>
            <p:cNvPicPr preferRelativeResize="0"/>
            <p:nvPr/>
          </p:nvPicPr>
          <p:blipFill rotWithShape="1">
            <a:blip r:embed="rId3">
              <a:alphaModFix/>
            </a:blip>
            <a:srcRect l="718" t="8150" r="17641" b="61272"/>
            <a:stretch/>
          </p:blipFill>
          <p:spPr>
            <a:xfrm>
              <a:off x="1382575" y="904550"/>
              <a:ext cx="9003924" cy="27866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4" name="Google Shape;144;p10"/>
            <p:cNvSpPr/>
            <p:nvPr/>
          </p:nvSpPr>
          <p:spPr>
            <a:xfrm>
              <a:off x="3776200" y="3542275"/>
              <a:ext cx="2061550" cy="207200"/>
            </a:xfrm>
            <a:prstGeom prst="flowChartProcess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" name="Google Shape;145;p10"/>
            <p:cNvSpPr/>
            <p:nvPr/>
          </p:nvSpPr>
          <p:spPr>
            <a:xfrm>
              <a:off x="7129700" y="3798275"/>
              <a:ext cx="2061550" cy="207200"/>
            </a:xfrm>
            <a:prstGeom prst="flowChartProcess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" name="Google Shape;146;p10"/>
            <p:cNvSpPr/>
            <p:nvPr/>
          </p:nvSpPr>
          <p:spPr>
            <a:xfrm>
              <a:off x="1659875" y="3542275"/>
              <a:ext cx="2061550" cy="207200"/>
            </a:xfrm>
            <a:prstGeom prst="flowChartProcess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10"/>
            <p:cNvSpPr/>
            <p:nvPr/>
          </p:nvSpPr>
          <p:spPr>
            <a:xfrm>
              <a:off x="5976800" y="3591075"/>
              <a:ext cx="2061550" cy="207200"/>
            </a:xfrm>
            <a:prstGeom prst="flowChartProcess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8" name="Google Shape;148;p10"/>
          <p:cNvSpPr txBox="1"/>
          <p:nvPr/>
        </p:nvSpPr>
        <p:spPr>
          <a:xfrm>
            <a:off x="1959722" y="2068013"/>
            <a:ext cx="1461856" cy="13541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E0CC1B"/>
                </a:solidFill>
                <a:latin typeface="Arial"/>
                <a:ea typeface="Arial"/>
                <a:cs typeface="Arial"/>
                <a:sym typeface="Arial"/>
              </a:rPr>
              <a:t>Autentični kontekst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E0CC1B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E0CC1B"/>
                </a:solidFill>
                <a:latin typeface="Arial"/>
                <a:ea typeface="Arial"/>
                <a:cs typeface="Arial"/>
                <a:sym typeface="Arial"/>
              </a:rPr>
              <a:t>Okruženje koje odražava korištenje znanja u stvarnom životu.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10"/>
          <p:cNvSpPr txBox="1"/>
          <p:nvPr/>
        </p:nvSpPr>
        <p:spPr>
          <a:xfrm>
            <a:off x="4162863" y="2175734"/>
            <a:ext cx="1461856" cy="98488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9DC44C"/>
                </a:solidFill>
                <a:latin typeface="Arial"/>
                <a:ea typeface="Arial"/>
                <a:cs typeface="Arial"/>
                <a:sym typeface="Arial"/>
              </a:rPr>
              <a:t>Autentični zadatak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9DC44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9DC44C"/>
                </a:solidFill>
                <a:latin typeface="Arial"/>
                <a:ea typeface="Arial"/>
                <a:cs typeface="Arial"/>
                <a:sym typeface="Arial"/>
              </a:rPr>
              <a:t>Složeni, stvarni zadaci za učenike.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p10"/>
          <p:cNvSpPr txBox="1"/>
          <p:nvPr/>
        </p:nvSpPr>
        <p:spPr>
          <a:xfrm>
            <a:off x="6276647" y="2076521"/>
            <a:ext cx="1461856" cy="120032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41C686"/>
                </a:solidFill>
                <a:latin typeface="Arial"/>
                <a:ea typeface="Arial"/>
                <a:cs typeface="Arial"/>
                <a:sym typeface="Arial"/>
              </a:rPr>
              <a:t>Stručna izvedba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41C68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41C686"/>
                </a:solidFill>
                <a:latin typeface="Arial"/>
                <a:ea typeface="Arial"/>
                <a:cs typeface="Arial"/>
                <a:sym typeface="Arial"/>
              </a:rPr>
              <a:t>Pristup stručnosti i uzorima za učenje.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p10"/>
          <p:cNvSpPr txBox="1"/>
          <p:nvPr/>
        </p:nvSpPr>
        <p:spPr>
          <a:xfrm>
            <a:off x="8460322" y="2168995"/>
            <a:ext cx="1461856" cy="120032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rPr>
              <a:t>Višestruke perspektive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rPr>
              <a:t>Mogućnosti sagledavanja situacija iz različitih kutova.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p10"/>
          <p:cNvSpPr txBox="1"/>
          <p:nvPr/>
        </p:nvSpPr>
        <p:spPr>
          <a:xfrm>
            <a:off x="928947" y="5031693"/>
            <a:ext cx="1461856" cy="113877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508DEF"/>
                </a:solidFill>
                <a:latin typeface="Arial"/>
                <a:ea typeface="Arial"/>
                <a:cs typeface="Arial"/>
                <a:sym typeface="Arial"/>
              </a:rPr>
              <a:t>Suradnja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508DE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508DEF"/>
                </a:solidFill>
                <a:latin typeface="Arial"/>
                <a:ea typeface="Arial"/>
                <a:cs typeface="Arial"/>
                <a:sym typeface="Arial"/>
              </a:rPr>
              <a:t>Grupni zadaci potiču timski rad i kolektivni uspjeh.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Google Shape;153;p10"/>
          <p:cNvSpPr txBox="1"/>
          <p:nvPr/>
        </p:nvSpPr>
        <p:spPr>
          <a:xfrm>
            <a:off x="3127899" y="4921182"/>
            <a:ext cx="1461856" cy="98488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8E76EE"/>
                </a:solidFill>
                <a:latin typeface="Arial"/>
                <a:ea typeface="Arial"/>
                <a:cs typeface="Arial"/>
                <a:sym typeface="Arial"/>
              </a:rPr>
              <a:t>Artikulacija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8E76EE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8E76EE"/>
                </a:solidFill>
                <a:latin typeface="Arial"/>
                <a:ea typeface="Arial"/>
                <a:cs typeface="Arial"/>
                <a:sym typeface="Arial"/>
              </a:rPr>
              <a:t>Prezentiranje misli i rezultata kroz društvenu interakciju.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" name="Google Shape;154;p10"/>
          <p:cNvSpPr txBox="1"/>
          <p:nvPr/>
        </p:nvSpPr>
        <p:spPr>
          <a:xfrm>
            <a:off x="5303180" y="5031693"/>
            <a:ext cx="1461856" cy="98488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BE6BE7"/>
                </a:solidFill>
                <a:latin typeface="Arial"/>
                <a:ea typeface="Arial"/>
                <a:cs typeface="Arial"/>
                <a:sym typeface="Arial"/>
              </a:rPr>
              <a:t>Refleksija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BE6BE7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BE6BE7"/>
                </a:solidFill>
                <a:latin typeface="Arial"/>
                <a:ea typeface="Arial"/>
                <a:cs typeface="Arial"/>
                <a:sym typeface="Arial"/>
              </a:rPr>
              <a:t>Kritičko razmišljanje o izborima i donesenim odlukama.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" name="Google Shape;155;p10"/>
          <p:cNvSpPr txBox="1"/>
          <p:nvPr/>
        </p:nvSpPr>
        <p:spPr>
          <a:xfrm>
            <a:off x="7283348" y="5160549"/>
            <a:ext cx="1461856" cy="98488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DF5FAE"/>
                </a:solidFill>
                <a:latin typeface="Arial"/>
                <a:ea typeface="Arial"/>
                <a:cs typeface="Arial"/>
                <a:sym typeface="Arial"/>
              </a:rPr>
              <a:t>Podrška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DF5FAE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DF5FAE"/>
                </a:solidFill>
                <a:latin typeface="Arial"/>
                <a:ea typeface="Arial"/>
                <a:cs typeface="Arial"/>
                <a:sym typeface="Arial"/>
              </a:rPr>
              <a:t>Smjernice koje podržavaju učenje i </a:t>
            </a:r>
            <a:r>
              <a:rPr lang="hr-HR" sz="1000" b="0" i="0" u="none" strike="noStrike" cap="none" noProof="0" dirty="0" err="1">
                <a:solidFill>
                  <a:srgbClr val="DF5FAE"/>
                </a:solidFill>
                <a:latin typeface="Arial"/>
                <a:ea typeface="Arial"/>
                <a:cs typeface="Arial"/>
                <a:sym typeface="Arial"/>
              </a:rPr>
              <a:t>metakogniciju</a:t>
            </a:r>
            <a:r>
              <a:rPr lang="hr-HR" sz="1000" b="0" i="0" u="none" strike="noStrike" cap="none" noProof="0" dirty="0">
                <a:solidFill>
                  <a:srgbClr val="DF5FAE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" name="Google Shape;156;p10"/>
          <p:cNvSpPr txBox="1"/>
          <p:nvPr/>
        </p:nvSpPr>
        <p:spPr>
          <a:xfrm>
            <a:off x="9677413" y="4863590"/>
            <a:ext cx="1384917" cy="12002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E8625E"/>
                </a:solidFill>
                <a:latin typeface="Arial"/>
                <a:ea typeface="Arial"/>
                <a:cs typeface="Arial"/>
                <a:sym typeface="Arial"/>
              </a:rPr>
              <a:t>Autentično vrednovanje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E8625E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E8625E"/>
                </a:solidFill>
                <a:latin typeface="Arial"/>
                <a:ea typeface="Arial"/>
                <a:cs typeface="Arial"/>
                <a:sym typeface="Arial"/>
              </a:rPr>
              <a:t>Vrednovanja koja vrednuju niz uključenih vještina.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1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Aktivnost 3: Autentično učenje u obrazovanju</a:t>
            </a:r>
          </a:p>
        </p:txBody>
      </p:sp>
      <p:sp>
        <p:nvSpPr>
          <p:cNvPr id="163" name="Google Shape;163;p11"/>
          <p:cNvSpPr txBox="1">
            <a:spLocks noGrp="1"/>
          </p:cNvSpPr>
          <p:nvPr>
            <p:ph type="body" idx="1"/>
          </p:nvPr>
        </p:nvSpPr>
        <p:spPr>
          <a:xfrm>
            <a:off x="97975" y="1142024"/>
            <a:ext cx="11944500" cy="511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sz="3100" noProof="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</p:txBody>
      </p:sp>
      <p:pic>
        <p:nvPicPr>
          <p:cNvPr id="164" name="Google Shape;164;p11" descr="The perfect problem connects content, student interest, and an authentic context.&#10;&#10;Subscribe to our free email newsletter Edutopia Weekly: https://edut.to/3G5zIZ4 &#10;&#10;Two Rivers Public Charter School&#10;GRADES PK - 8 | WASHINGTON, DC&#10;&#10;Explore more resources from this school:&#10;https://www.edutopia.org/school/two-rivers-public-charter-school&#10;&#10;&#10;*Follow us here:*&#10;Official Website: https://edutopia.org &#10;YouTube: https://www.youtube.com/c/edutopia&#10;Facebook: https://www.facebook.com/edutopia&#10;Twitter: https://twitter.com/edutopia&#10;Instagram: https://www.instagram.com/edutopia/&#10;&#10;#projectbasedlearning #pbl #studentsuccess #studentmotivation &#10;&#10;© 2016 George Lucas Educational Foundation" title="Solving Real-World Problems: Bringing Authentic Context to Learning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95875" y="831300"/>
            <a:ext cx="10200250" cy="573765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11"/>
          <p:cNvSpPr txBox="1"/>
          <p:nvPr/>
        </p:nvSpPr>
        <p:spPr>
          <a:xfrm>
            <a:off x="8283925" y="6492750"/>
            <a:ext cx="3089400" cy="22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Izvor: </a:t>
            </a:r>
            <a:r>
              <a:rPr lang="hr-HR" sz="1400" b="0" i="0" u="sng" strike="noStrike" cap="none" noProof="0" dirty="0" err="1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Edutopia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2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Autentično učenje u obrazovanju</a:t>
            </a:r>
          </a:p>
        </p:txBody>
      </p:sp>
      <p:sp>
        <p:nvSpPr>
          <p:cNvPr id="172" name="Google Shape;172;p12"/>
          <p:cNvSpPr txBox="1">
            <a:spLocks noGrp="1"/>
          </p:cNvSpPr>
          <p:nvPr>
            <p:ph type="body" idx="1"/>
          </p:nvPr>
        </p:nvSpPr>
        <p:spPr>
          <a:xfrm>
            <a:off x="123750" y="1142024"/>
            <a:ext cx="11944500" cy="511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sz="3100" noProof="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</p:txBody>
      </p:sp>
      <p:sp>
        <p:nvSpPr>
          <p:cNvPr id="173" name="Google Shape;173;p12"/>
          <p:cNvSpPr txBox="1"/>
          <p:nvPr/>
        </p:nvSpPr>
        <p:spPr>
          <a:xfrm>
            <a:off x="601650" y="1142025"/>
            <a:ext cx="10988700" cy="30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1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 grupama od po dvoje, raspravite sljedeća pitanja:</a:t>
            </a:r>
            <a:endParaRPr lang="hr-HR" sz="1700" b="0" i="0" u="none" strike="noStrike" cap="none" noProof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65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Calibri"/>
              <a:buAutoNum type="arabicPeriod"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Što primjećujete u vezi s aktivnostima u koje su učenici uključeni u školskom okruženju?</a:t>
            </a:r>
          </a:p>
          <a:p>
            <a:pPr marL="457200" marR="0" lvl="0" indent="-3365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Calibri"/>
              <a:buAutoNum type="arabicPeriod"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Jeste li primijetili neki od 9 elemenata autentičnog učenja u školskom okruženju i aktivnostima? Gdje i kako?</a:t>
            </a:r>
          </a:p>
          <a:p>
            <a:pPr marL="457200" marR="0" lvl="0" indent="-3365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Calibri"/>
              <a:buAutoNum type="arabicPeriod"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Koje ste još pojmove čuli u videu?</a:t>
            </a:r>
          </a:p>
          <a:p>
            <a:pPr marL="457200" marR="0" lvl="0" indent="-3365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Calibri"/>
              <a:buAutoNum type="arabicPeriod"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Što ste primijetili u vezi s angažmanom učenika?</a:t>
            </a:r>
          </a:p>
          <a:p>
            <a:pPr marL="457200" marR="0" lvl="0" indent="-3365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Calibri"/>
              <a:buAutoNum type="arabicPeriod"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Raspravite projekt „rijeka”. Što ga čini autentičnim učenjem? Koje su koristi koje učenici mogu povezati s ovim pristupom? Kako se ova ideja može povezati s informatikom?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4" name="Google Shape;174;p12"/>
          <p:cNvPicPr preferRelativeResize="0"/>
          <p:nvPr/>
        </p:nvPicPr>
        <p:blipFill rotWithShape="1">
          <a:blip r:embed="rId3">
            <a:alphaModFix/>
          </a:blip>
          <a:srcRect l="-2200" t="31845" r="2199" b="38944"/>
          <a:stretch/>
        </p:blipFill>
        <p:spPr>
          <a:xfrm>
            <a:off x="925475" y="4085500"/>
            <a:ext cx="10289500" cy="2003076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12"/>
          <p:cNvSpPr txBox="1"/>
          <p:nvPr/>
        </p:nvSpPr>
        <p:spPr>
          <a:xfrm>
            <a:off x="6171350" y="6258225"/>
            <a:ext cx="5522700" cy="4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Izvor: </a:t>
            </a:r>
            <a:r>
              <a:rPr lang="hr-HR" sz="1400" b="0" i="0" u="sng" strike="noStrike" cap="none" noProof="0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Društvo za sliv </a:t>
            </a:r>
            <a:r>
              <a:rPr lang="hr-HR" sz="1400" b="0" i="0" u="sng" strike="noStrike" cap="none" noProof="0" dirty="0" err="1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Anacostije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3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</a:pPr>
            <a:r>
              <a:rPr lang="hr-HR" noProof="0" dirty="0"/>
              <a:t>Aktivnost 4: Slagalica autentičnog modela učenja</a:t>
            </a:r>
          </a:p>
        </p:txBody>
      </p:sp>
      <p:sp>
        <p:nvSpPr>
          <p:cNvPr id="182" name="Google Shape;182;p13"/>
          <p:cNvSpPr txBox="1">
            <a:spLocks noGrp="1"/>
          </p:cNvSpPr>
          <p:nvPr>
            <p:ph type="body" idx="1"/>
          </p:nvPr>
        </p:nvSpPr>
        <p:spPr>
          <a:xfrm>
            <a:off x="247496" y="98789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683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200"/>
              <a:buAutoNum type="arabicPeriod"/>
            </a:pPr>
            <a:r>
              <a:rPr lang="hr-HR" noProof="0" dirty="0"/>
              <a:t>Bit ćete podijeljeni u nekoliko grupa, a svakoj će biti dodijeljen jedan element autentičnog učenja.</a:t>
            </a:r>
          </a:p>
          <a:p>
            <a:pPr marL="457200" lvl="0" indent="-3683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00"/>
              <a:buAutoNum type="arabicPeriod"/>
            </a:pPr>
            <a:r>
              <a:rPr lang="hr-HR" noProof="0" dirty="0"/>
              <a:t>Dobit ćete tekst s informacijama o vašem dodijeljenom elementu.</a:t>
            </a:r>
          </a:p>
          <a:p>
            <a:pPr marL="457200" lvl="0" indent="-3683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00"/>
              <a:buAutoNum type="arabicPeriod"/>
            </a:pPr>
            <a:r>
              <a:rPr lang="hr-HR" noProof="0" dirty="0"/>
              <a:t>U svojoj grupi pročitajte materijal, pregledajte smjernice za provedbu i istražite navedene primjere. Zatim smislite barem jedan novi primjer kako se taj element autentičnog učenja može realizirati.</a:t>
            </a:r>
          </a:p>
          <a:p>
            <a:pPr marL="457200" lvl="0" indent="-3683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00"/>
              <a:buAutoNum type="arabicPeriod"/>
            </a:pPr>
            <a:r>
              <a:rPr lang="hr-HR" noProof="0" dirty="0"/>
              <a:t>Nakon toga, grupe će se preoblikovati tako da svaka nova grupa ima po jednog predstavnika iz svake izvorne grupe. Svoju novu grupu ćete podučiti o svom elementu, uključujući i novi primjer koji ste stvorili.</a:t>
            </a:r>
          </a:p>
          <a:p>
            <a:pPr marL="457200" lvl="0" indent="-3683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00"/>
              <a:buAutoNum type="arabicPeriod"/>
            </a:pPr>
            <a:r>
              <a:rPr lang="hr-HR" noProof="0" dirty="0"/>
              <a:t>Na kraju ćemo imati raspravu cijele grupe kako bismo pregledali i saželi sve elemente autentičnog učenja.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>
          <a:extLst>
            <a:ext uri="{FF2B5EF4-FFF2-40B4-BE49-F238E27FC236}">
              <a16:creationId xmlns:a16="http://schemas.microsoft.com/office/drawing/2014/main" id="{22FBDEEC-C3EC-894F-04E4-3D331B962E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0">
            <a:extLst>
              <a:ext uri="{FF2B5EF4-FFF2-40B4-BE49-F238E27FC236}">
                <a16:creationId xmlns:a16="http://schemas.microsoft.com/office/drawing/2014/main" id="{68F7AC3C-99B1-AB22-AE5B-046D30D583E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351" cy="715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Autentični model učenja</a:t>
            </a:r>
          </a:p>
        </p:txBody>
      </p:sp>
      <p:grpSp>
        <p:nvGrpSpPr>
          <p:cNvPr id="140" name="Google Shape;140;p10">
            <a:extLst>
              <a:ext uri="{FF2B5EF4-FFF2-40B4-BE49-F238E27FC236}">
                <a16:creationId xmlns:a16="http://schemas.microsoft.com/office/drawing/2014/main" id="{FF421DFE-BBBD-0B26-DF51-C301D3C67A8E}"/>
              </a:ext>
            </a:extLst>
          </p:cNvPr>
          <p:cNvGrpSpPr/>
          <p:nvPr/>
        </p:nvGrpSpPr>
        <p:grpSpPr>
          <a:xfrm>
            <a:off x="512350" y="904550"/>
            <a:ext cx="11095601" cy="5783825"/>
            <a:chOff x="512350" y="904550"/>
            <a:chExt cx="11095601" cy="5783825"/>
          </a:xfrm>
        </p:grpSpPr>
        <p:pic>
          <p:nvPicPr>
            <p:cNvPr id="141" name="Google Shape;141;p10">
              <a:extLst>
                <a:ext uri="{FF2B5EF4-FFF2-40B4-BE49-F238E27FC236}">
                  <a16:creationId xmlns:a16="http://schemas.microsoft.com/office/drawing/2014/main" id="{E7010FE7-8495-A181-2F4E-92DE433A12BB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2318" t="36797" r="16042" b="34898"/>
            <a:stretch/>
          </p:blipFill>
          <p:spPr>
            <a:xfrm>
              <a:off x="512350" y="3870787"/>
              <a:ext cx="9003924" cy="25795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2" name="Google Shape;142;p10">
              <a:extLst>
                <a:ext uri="{FF2B5EF4-FFF2-40B4-BE49-F238E27FC236}">
                  <a16:creationId xmlns:a16="http://schemas.microsoft.com/office/drawing/2014/main" id="{475A9D40-22CD-D4B9-8BD0-21C08E4ABC88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248" t="64349" r="74647" b="606"/>
            <a:stretch/>
          </p:blipFill>
          <p:spPr>
            <a:xfrm>
              <a:off x="9375025" y="4005474"/>
              <a:ext cx="2232926" cy="26829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3" name="Google Shape;143;p10">
              <a:extLst>
                <a:ext uri="{FF2B5EF4-FFF2-40B4-BE49-F238E27FC236}">
                  <a16:creationId xmlns:a16="http://schemas.microsoft.com/office/drawing/2014/main" id="{E4736CFC-8CEE-DD1E-BD51-7D4CFC08F7C6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718" t="8150" r="17641" b="61272"/>
            <a:stretch/>
          </p:blipFill>
          <p:spPr>
            <a:xfrm>
              <a:off x="1382575" y="904550"/>
              <a:ext cx="9003924" cy="27866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4" name="Google Shape;144;p10">
              <a:extLst>
                <a:ext uri="{FF2B5EF4-FFF2-40B4-BE49-F238E27FC236}">
                  <a16:creationId xmlns:a16="http://schemas.microsoft.com/office/drawing/2014/main" id="{2311B046-C5A8-D517-DB62-97E84DE9577E}"/>
                </a:ext>
              </a:extLst>
            </p:cNvPr>
            <p:cNvSpPr/>
            <p:nvPr/>
          </p:nvSpPr>
          <p:spPr>
            <a:xfrm>
              <a:off x="3776200" y="3542275"/>
              <a:ext cx="2061550" cy="207200"/>
            </a:xfrm>
            <a:prstGeom prst="flowChartProcess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" name="Google Shape;145;p10">
              <a:extLst>
                <a:ext uri="{FF2B5EF4-FFF2-40B4-BE49-F238E27FC236}">
                  <a16:creationId xmlns:a16="http://schemas.microsoft.com/office/drawing/2014/main" id="{B29A1703-4D60-9331-356B-862085BF6218}"/>
                </a:ext>
              </a:extLst>
            </p:cNvPr>
            <p:cNvSpPr/>
            <p:nvPr/>
          </p:nvSpPr>
          <p:spPr>
            <a:xfrm>
              <a:off x="7129700" y="3798275"/>
              <a:ext cx="2061550" cy="207200"/>
            </a:xfrm>
            <a:prstGeom prst="flowChartProcess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" name="Google Shape;146;p10">
              <a:extLst>
                <a:ext uri="{FF2B5EF4-FFF2-40B4-BE49-F238E27FC236}">
                  <a16:creationId xmlns:a16="http://schemas.microsoft.com/office/drawing/2014/main" id="{E730D3BA-D497-FD19-1121-AF3FB1E45E9C}"/>
                </a:ext>
              </a:extLst>
            </p:cNvPr>
            <p:cNvSpPr/>
            <p:nvPr/>
          </p:nvSpPr>
          <p:spPr>
            <a:xfrm>
              <a:off x="1659875" y="3542275"/>
              <a:ext cx="2061550" cy="207200"/>
            </a:xfrm>
            <a:prstGeom prst="flowChartProcess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10">
              <a:extLst>
                <a:ext uri="{FF2B5EF4-FFF2-40B4-BE49-F238E27FC236}">
                  <a16:creationId xmlns:a16="http://schemas.microsoft.com/office/drawing/2014/main" id="{9E66D10A-893B-B512-25C1-B3F1CB302264}"/>
                </a:ext>
              </a:extLst>
            </p:cNvPr>
            <p:cNvSpPr/>
            <p:nvPr/>
          </p:nvSpPr>
          <p:spPr>
            <a:xfrm>
              <a:off x="5976800" y="3591075"/>
              <a:ext cx="2061550" cy="207200"/>
            </a:xfrm>
            <a:prstGeom prst="flowChartProcess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8" name="Google Shape;148;p10">
            <a:extLst>
              <a:ext uri="{FF2B5EF4-FFF2-40B4-BE49-F238E27FC236}">
                <a16:creationId xmlns:a16="http://schemas.microsoft.com/office/drawing/2014/main" id="{8A3915AE-0A0C-B5B6-0365-108C8D1D561A}"/>
              </a:ext>
            </a:extLst>
          </p:cNvPr>
          <p:cNvSpPr txBox="1"/>
          <p:nvPr/>
        </p:nvSpPr>
        <p:spPr>
          <a:xfrm>
            <a:off x="1959722" y="2068013"/>
            <a:ext cx="1461856" cy="13541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E0CC1B"/>
                </a:solidFill>
                <a:latin typeface="Arial"/>
                <a:ea typeface="Arial"/>
                <a:cs typeface="Arial"/>
                <a:sym typeface="Arial"/>
              </a:rPr>
              <a:t>Autentični kontekst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E0CC1B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E0CC1B"/>
                </a:solidFill>
                <a:latin typeface="Arial"/>
                <a:ea typeface="Arial"/>
                <a:cs typeface="Arial"/>
                <a:sym typeface="Arial"/>
              </a:rPr>
              <a:t>Okruženje koje odražava korištenje znanja u stvarnom životu.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10">
            <a:extLst>
              <a:ext uri="{FF2B5EF4-FFF2-40B4-BE49-F238E27FC236}">
                <a16:creationId xmlns:a16="http://schemas.microsoft.com/office/drawing/2014/main" id="{BCBBE8C9-CC9D-D263-B2EB-D57391A1EF9A}"/>
              </a:ext>
            </a:extLst>
          </p:cNvPr>
          <p:cNvSpPr txBox="1"/>
          <p:nvPr/>
        </p:nvSpPr>
        <p:spPr>
          <a:xfrm>
            <a:off x="4162863" y="2175734"/>
            <a:ext cx="1461856" cy="98488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9DC44C"/>
                </a:solidFill>
                <a:latin typeface="Arial"/>
                <a:ea typeface="Arial"/>
                <a:cs typeface="Arial"/>
                <a:sym typeface="Arial"/>
              </a:rPr>
              <a:t>Autentični zadatak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9DC44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9DC44C"/>
                </a:solidFill>
                <a:latin typeface="Arial"/>
                <a:ea typeface="Arial"/>
                <a:cs typeface="Arial"/>
                <a:sym typeface="Arial"/>
              </a:rPr>
              <a:t>Složeni, stvarni zadaci za učenike.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p10">
            <a:extLst>
              <a:ext uri="{FF2B5EF4-FFF2-40B4-BE49-F238E27FC236}">
                <a16:creationId xmlns:a16="http://schemas.microsoft.com/office/drawing/2014/main" id="{8C186DAD-2CEB-DF5C-DE5D-AA2191495ABC}"/>
              </a:ext>
            </a:extLst>
          </p:cNvPr>
          <p:cNvSpPr txBox="1"/>
          <p:nvPr/>
        </p:nvSpPr>
        <p:spPr>
          <a:xfrm>
            <a:off x="6276647" y="2076521"/>
            <a:ext cx="1461856" cy="120032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41C686"/>
                </a:solidFill>
                <a:latin typeface="Arial"/>
                <a:ea typeface="Arial"/>
                <a:cs typeface="Arial"/>
                <a:sym typeface="Arial"/>
              </a:rPr>
              <a:t>Stručna izvedba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41C68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41C686"/>
                </a:solidFill>
                <a:latin typeface="Arial"/>
                <a:ea typeface="Arial"/>
                <a:cs typeface="Arial"/>
                <a:sym typeface="Arial"/>
              </a:rPr>
              <a:t>Pristup stručnosti i uzorima za učenje.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p10">
            <a:extLst>
              <a:ext uri="{FF2B5EF4-FFF2-40B4-BE49-F238E27FC236}">
                <a16:creationId xmlns:a16="http://schemas.microsoft.com/office/drawing/2014/main" id="{416A7904-09D3-CE44-F2A5-E9E889CEFC58}"/>
              </a:ext>
            </a:extLst>
          </p:cNvPr>
          <p:cNvSpPr txBox="1"/>
          <p:nvPr/>
        </p:nvSpPr>
        <p:spPr>
          <a:xfrm>
            <a:off x="8460322" y="2168995"/>
            <a:ext cx="1461856" cy="120032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rPr>
              <a:t>Višestruke perspektive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rPr>
              <a:t>Mogućnosti sagledavanja situacija iz različitih kutova.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p10">
            <a:extLst>
              <a:ext uri="{FF2B5EF4-FFF2-40B4-BE49-F238E27FC236}">
                <a16:creationId xmlns:a16="http://schemas.microsoft.com/office/drawing/2014/main" id="{B5DCCA62-3D84-79C8-D36F-DC2239DDA6A4}"/>
              </a:ext>
            </a:extLst>
          </p:cNvPr>
          <p:cNvSpPr txBox="1"/>
          <p:nvPr/>
        </p:nvSpPr>
        <p:spPr>
          <a:xfrm>
            <a:off x="928947" y="5031693"/>
            <a:ext cx="1461856" cy="113877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508DEF"/>
                </a:solidFill>
                <a:latin typeface="Arial"/>
                <a:ea typeface="Arial"/>
                <a:cs typeface="Arial"/>
                <a:sym typeface="Arial"/>
              </a:rPr>
              <a:t>Suradnja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508DE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508DEF"/>
                </a:solidFill>
                <a:latin typeface="Arial"/>
                <a:ea typeface="Arial"/>
                <a:cs typeface="Arial"/>
                <a:sym typeface="Arial"/>
              </a:rPr>
              <a:t>Grupni zadaci potiču timski rad i kolektivni uspjeh.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Google Shape;153;p10">
            <a:extLst>
              <a:ext uri="{FF2B5EF4-FFF2-40B4-BE49-F238E27FC236}">
                <a16:creationId xmlns:a16="http://schemas.microsoft.com/office/drawing/2014/main" id="{3A26C4A2-5396-AD0A-3564-AB190664537E}"/>
              </a:ext>
            </a:extLst>
          </p:cNvPr>
          <p:cNvSpPr txBox="1"/>
          <p:nvPr/>
        </p:nvSpPr>
        <p:spPr>
          <a:xfrm>
            <a:off x="3127899" y="4921182"/>
            <a:ext cx="1461856" cy="98488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8E76EE"/>
                </a:solidFill>
                <a:latin typeface="Arial"/>
                <a:ea typeface="Arial"/>
                <a:cs typeface="Arial"/>
                <a:sym typeface="Arial"/>
              </a:rPr>
              <a:t>Artikulacija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8E76EE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8E76EE"/>
                </a:solidFill>
                <a:latin typeface="Arial"/>
                <a:ea typeface="Arial"/>
                <a:cs typeface="Arial"/>
                <a:sym typeface="Arial"/>
              </a:rPr>
              <a:t>Prezentiranje misli i rezultata kroz društvenu interakciju.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" name="Google Shape;154;p10">
            <a:extLst>
              <a:ext uri="{FF2B5EF4-FFF2-40B4-BE49-F238E27FC236}">
                <a16:creationId xmlns:a16="http://schemas.microsoft.com/office/drawing/2014/main" id="{331582F4-782F-CC38-54BC-92A3BF7F8739}"/>
              </a:ext>
            </a:extLst>
          </p:cNvPr>
          <p:cNvSpPr txBox="1"/>
          <p:nvPr/>
        </p:nvSpPr>
        <p:spPr>
          <a:xfrm>
            <a:off x="5303180" y="5031693"/>
            <a:ext cx="1461856" cy="98488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BE6BE7"/>
                </a:solidFill>
                <a:latin typeface="Arial"/>
                <a:ea typeface="Arial"/>
                <a:cs typeface="Arial"/>
                <a:sym typeface="Arial"/>
              </a:rPr>
              <a:t>Refleksija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BE6BE7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BE6BE7"/>
                </a:solidFill>
                <a:latin typeface="Arial"/>
                <a:ea typeface="Arial"/>
                <a:cs typeface="Arial"/>
                <a:sym typeface="Arial"/>
              </a:rPr>
              <a:t>Kritičko razmišljanje o izborima i donesenim odlukama.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" name="Google Shape;155;p10">
            <a:extLst>
              <a:ext uri="{FF2B5EF4-FFF2-40B4-BE49-F238E27FC236}">
                <a16:creationId xmlns:a16="http://schemas.microsoft.com/office/drawing/2014/main" id="{3C722F5E-D428-89EB-9D40-8A26342A246F}"/>
              </a:ext>
            </a:extLst>
          </p:cNvPr>
          <p:cNvSpPr txBox="1"/>
          <p:nvPr/>
        </p:nvSpPr>
        <p:spPr>
          <a:xfrm>
            <a:off x="7283348" y="5160549"/>
            <a:ext cx="1461856" cy="98488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DF5FAE"/>
                </a:solidFill>
                <a:latin typeface="Arial"/>
                <a:ea typeface="Arial"/>
                <a:cs typeface="Arial"/>
                <a:sym typeface="Arial"/>
              </a:rPr>
              <a:t>Podrška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DF5FAE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DF5FAE"/>
                </a:solidFill>
                <a:latin typeface="Arial"/>
                <a:ea typeface="Arial"/>
                <a:cs typeface="Arial"/>
                <a:sym typeface="Arial"/>
              </a:rPr>
              <a:t>Smjernice koje podržavaju učenje i </a:t>
            </a:r>
            <a:r>
              <a:rPr lang="hr-HR" sz="1000" b="0" i="0" u="none" strike="noStrike" cap="none" noProof="0" dirty="0" err="1">
                <a:solidFill>
                  <a:srgbClr val="DF5FAE"/>
                </a:solidFill>
                <a:latin typeface="Arial"/>
                <a:ea typeface="Arial"/>
                <a:cs typeface="Arial"/>
                <a:sym typeface="Arial"/>
              </a:rPr>
              <a:t>metakogniciju</a:t>
            </a:r>
            <a:r>
              <a:rPr lang="hr-HR" sz="1000" b="0" i="0" u="none" strike="noStrike" cap="none" noProof="0" dirty="0">
                <a:solidFill>
                  <a:srgbClr val="DF5FAE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" name="Google Shape;156;p10">
            <a:extLst>
              <a:ext uri="{FF2B5EF4-FFF2-40B4-BE49-F238E27FC236}">
                <a16:creationId xmlns:a16="http://schemas.microsoft.com/office/drawing/2014/main" id="{C6C9E144-7FBF-41C0-CE34-28261D5F4D67}"/>
              </a:ext>
            </a:extLst>
          </p:cNvPr>
          <p:cNvSpPr txBox="1"/>
          <p:nvPr/>
        </p:nvSpPr>
        <p:spPr>
          <a:xfrm>
            <a:off x="9677413" y="4863590"/>
            <a:ext cx="1384917" cy="12002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E8625E"/>
                </a:solidFill>
                <a:latin typeface="Arial"/>
                <a:ea typeface="Arial"/>
                <a:cs typeface="Arial"/>
                <a:sym typeface="Arial"/>
              </a:rPr>
              <a:t>Autentično vrednovanje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E8625E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E8625E"/>
                </a:solidFill>
                <a:latin typeface="Arial"/>
                <a:ea typeface="Arial"/>
                <a:cs typeface="Arial"/>
                <a:sym typeface="Arial"/>
              </a:rPr>
              <a:t>Vrednovanja koja vrednuju niz uključenih vještina.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423448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15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Autentični model učenja</a:t>
            </a:r>
          </a:p>
        </p:txBody>
      </p:sp>
      <p:pic>
        <p:nvPicPr>
          <p:cNvPr id="212" name="Google Shape;212;p15"/>
          <p:cNvPicPr preferRelativeResize="0"/>
          <p:nvPr/>
        </p:nvPicPr>
        <p:blipFill rotWithShape="1">
          <a:blip r:embed="rId3">
            <a:alphaModFix/>
          </a:blip>
          <a:srcRect l="719" t="8150" r="77156" b="61272"/>
          <a:stretch/>
        </p:blipFill>
        <p:spPr>
          <a:xfrm>
            <a:off x="325900" y="962775"/>
            <a:ext cx="2440074" cy="2786699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15"/>
          <p:cNvSpPr/>
          <p:nvPr/>
        </p:nvSpPr>
        <p:spPr>
          <a:xfrm>
            <a:off x="3776200" y="3542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4" name="Google Shape;214;p15"/>
          <p:cNvSpPr/>
          <p:nvPr/>
        </p:nvSpPr>
        <p:spPr>
          <a:xfrm>
            <a:off x="7129700" y="3798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5" name="Google Shape;215;p15"/>
          <p:cNvSpPr/>
          <p:nvPr/>
        </p:nvSpPr>
        <p:spPr>
          <a:xfrm>
            <a:off x="1659875" y="3542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6" name="Google Shape;216;p15"/>
          <p:cNvSpPr/>
          <p:nvPr/>
        </p:nvSpPr>
        <p:spPr>
          <a:xfrm>
            <a:off x="5976800" y="35910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" name="Google Shape;217;p15"/>
          <p:cNvSpPr txBox="1"/>
          <p:nvPr/>
        </p:nvSpPr>
        <p:spPr>
          <a:xfrm>
            <a:off x="3024975" y="1253500"/>
            <a:ext cx="8670900" cy="51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1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Opis: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marL="0" marR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Virtualno ili fizičko okruženje koje odražava kako se znanje koristi u stvarnom životu,</a:t>
            </a:r>
            <a:b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bez pojednostavljenja, motivirajući učenje.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lang="hr-HR" sz="1700" b="0" i="0" u="none" strike="noStrike" cap="none" noProof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1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Primjer iz informatike 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Kako bi razumjeli baze podataka, učenici rade i rješavaju uobičajene školske probleme poput </a:t>
            </a:r>
            <a:r>
              <a:rPr lang="hr-HR" sz="1700" b="0" i="0" u="none" strike="noStrike" cap="none" noProof="0" dirty="0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organizacije i upravljanja podacima za svoju školsku knjižnicu 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(npr. katalog i sustav posudbe), </a:t>
            </a:r>
            <a:r>
              <a:rPr lang="hr-HR" sz="1700" b="0" i="0" u="none" strike="noStrike" cap="none" noProof="0" dirty="0">
                <a:solidFill>
                  <a:schemeClr val="accent6"/>
                </a:solidFill>
                <a:latin typeface="Calibri"/>
                <a:ea typeface="Calibri"/>
                <a:cs typeface="Calibri"/>
                <a:sym typeface="Calibri"/>
              </a:rPr>
              <a:t>procesa zadavanja domaćih zadaća i ocjenjivanja 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(npr. podsjećanja na zadatke i rokove) </a:t>
            </a:r>
            <a:r>
              <a:rPr lang="hr-HR" sz="1700" b="0" i="0" u="none" strike="noStrike" cap="none" noProof="0" dirty="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ili provjere prisutnosti 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(npr. održavanje evidencije prisutnosti u bazi podataka). Takvi konteksti odražavaju stvarni svijet, tražeći od učenika da koriste svoje znanje i vještine kako bi poboljšali svoj svakodnevni život kao učenika i mladih građana.</a:t>
            </a:r>
          </a:p>
        </p:txBody>
      </p:sp>
      <p:sp>
        <p:nvSpPr>
          <p:cNvPr id="218" name="Google Shape;218;p15"/>
          <p:cNvSpPr txBox="1"/>
          <p:nvPr/>
        </p:nvSpPr>
        <p:spPr>
          <a:xfrm>
            <a:off x="880569" y="2115396"/>
            <a:ext cx="1461856" cy="120032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E0CC1B"/>
                </a:solidFill>
                <a:latin typeface="Arial"/>
                <a:ea typeface="Arial"/>
                <a:cs typeface="Arial"/>
                <a:sym typeface="Arial"/>
              </a:rPr>
              <a:t>Autentični kontekst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E0CC1B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E0CC1B"/>
                </a:solidFill>
                <a:latin typeface="Arial"/>
                <a:ea typeface="Arial"/>
                <a:cs typeface="Arial"/>
                <a:sym typeface="Arial"/>
              </a:rPr>
              <a:t>Okruženje koje odražava korištenje znanja u stvarnom životu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16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Autentični model učenja</a:t>
            </a:r>
          </a:p>
        </p:txBody>
      </p:sp>
      <p:sp>
        <p:nvSpPr>
          <p:cNvPr id="225" name="Google Shape;225;p16"/>
          <p:cNvSpPr/>
          <p:nvPr/>
        </p:nvSpPr>
        <p:spPr>
          <a:xfrm>
            <a:off x="3776200" y="3542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6" name="Google Shape;226;p16"/>
          <p:cNvSpPr/>
          <p:nvPr/>
        </p:nvSpPr>
        <p:spPr>
          <a:xfrm>
            <a:off x="7129700" y="3798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" name="Google Shape;227;p16"/>
          <p:cNvSpPr/>
          <p:nvPr/>
        </p:nvSpPr>
        <p:spPr>
          <a:xfrm>
            <a:off x="1659875" y="3542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" name="Google Shape;228;p16"/>
          <p:cNvSpPr/>
          <p:nvPr/>
        </p:nvSpPr>
        <p:spPr>
          <a:xfrm>
            <a:off x="5976800" y="35910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16"/>
          <p:cNvSpPr txBox="1"/>
          <p:nvPr/>
        </p:nvSpPr>
        <p:spPr>
          <a:xfrm>
            <a:off x="3024975" y="1253500"/>
            <a:ext cx="8670900" cy="51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1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Opis: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marL="0" marR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Složeni zadaci (bez unaprijed definiranih koraka koje učenici moraju slijediti), relevantni za stvarni svijet, interdisciplinarni su, zahtijevaju izradu (ne reprodukciju), i ne mogu se riješiti na licu mjesta (zahtijevaju kontinuirano istraživanje tijekom određenog razdoblja).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lang="hr-HR" sz="1700" b="0" i="0" u="none" strike="noStrike" cap="none" noProof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lang="hr-HR" sz="1700" b="0" i="0" u="none" strike="noStrike" cap="none" noProof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1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Primjer iz informatike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Učenici imaju zadatak dizajnirati i programirati robota koristeći platformu poput LEGO </a:t>
            </a:r>
            <a:r>
              <a:rPr lang="hr-HR" sz="1700" b="0" i="0" u="none" strike="noStrike" cap="none" noProof="0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WeDo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2.0 ili sličan obrazovni robotski komplet kako bi riješili stvarni ekološki problem, poput sortiranja materijala za recikliranje. </a:t>
            </a:r>
            <a:r>
              <a:rPr lang="hr-HR" sz="1700" b="0" i="0" u="none" strike="noStrike" cap="none" noProof="0" dirty="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Moraju izgraditi i programirati robota (npr. kamion) za sortiranje predmeta za recikliranje.</a:t>
            </a:r>
          </a:p>
        </p:txBody>
      </p:sp>
      <p:pic>
        <p:nvPicPr>
          <p:cNvPr id="230" name="Google Shape;230;p16"/>
          <p:cNvPicPr preferRelativeResize="0"/>
          <p:nvPr/>
        </p:nvPicPr>
        <p:blipFill rotWithShape="1">
          <a:blip r:embed="rId3">
            <a:alphaModFix/>
          </a:blip>
          <a:srcRect l="22420" t="8149" r="57623" b="63545"/>
          <a:stretch/>
        </p:blipFill>
        <p:spPr>
          <a:xfrm>
            <a:off x="648225" y="1011575"/>
            <a:ext cx="2200600" cy="2579500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16"/>
          <p:cNvSpPr txBox="1"/>
          <p:nvPr/>
        </p:nvSpPr>
        <p:spPr>
          <a:xfrm>
            <a:off x="928947" y="2192948"/>
            <a:ext cx="1461856" cy="98488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9DC44C"/>
                </a:solidFill>
                <a:latin typeface="Arial"/>
                <a:ea typeface="Arial"/>
                <a:cs typeface="Arial"/>
                <a:sym typeface="Arial"/>
              </a:rPr>
              <a:t>Autentični zadatak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9DC44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9DC44C"/>
                </a:solidFill>
                <a:latin typeface="Arial"/>
                <a:ea typeface="Arial"/>
                <a:cs typeface="Arial"/>
                <a:sym typeface="Arial"/>
              </a:rPr>
              <a:t>Složeni, stvarni zadaci za učenike.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7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Autentični model učenja</a:t>
            </a:r>
          </a:p>
        </p:txBody>
      </p:sp>
      <p:sp>
        <p:nvSpPr>
          <p:cNvPr id="238" name="Google Shape;238;p17"/>
          <p:cNvSpPr/>
          <p:nvPr/>
        </p:nvSpPr>
        <p:spPr>
          <a:xfrm>
            <a:off x="3776200" y="3542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" name="Google Shape;239;p17"/>
          <p:cNvSpPr/>
          <p:nvPr/>
        </p:nvSpPr>
        <p:spPr>
          <a:xfrm>
            <a:off x="7129700" y="3798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0" name="Google Shape;240;p17"/>
          <p:cNvSpPr/>
          <p:nvPr/>
        </p:nvSpPr>
        <p:spPr>
          <a:xfrm>
            <a:off x="1659875" y="3542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1" name="Google Shape;241;p17"/>
          <p:cNvSpPr/>
          <p:nvPr/>
        </p:nvSpPr>
        <p:spPr>
          <a:xfrm>
            <a:off x="5976800" y="35910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2" name="Google Shape;242;p17"/>
          <p:cNvSpPr txBox="1"/>
          <p:nvPr/>
        </p:nvSpPr>
        <p:spPr>
          <a:xfrm>
            <a:off x="3024975" y="1253500"/>
            <a:ext cx="8670900" cy="51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1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Opis: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marL="0" marR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Pristup stručnosti, uvid u to kako stručnjaci razmišljaju i rade, promatranje epizoda iz stvarnog života i prilika za dijeljenje iskustava.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lang="hr-HR" sz="1700" b="0" i="0" u="none" strike="noStrike" cap="none" noProof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lang="hr-HR" sz="1700" b="0" i="0" u="none" strike="noStrike" cap="none" noProof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1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Primjer iz informatike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Stručnjak </a:t>
            </a:r>
            <a:r>
              <a:rPr lang="hr-HR" sz="1700" b="0" i="0" u="none" strike="noStrike" cap="none" noProof="0" dirty="0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za robotiku 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pozvan je da pokaže kako se roboti mogu programirati za rješavanje ekoloških izazova poput recikliranja. Stručnjak može pokazati robota koji sortira različite materijale i objasniti kako se podaci koriste za odgovarajuću klasifikaciju i usmjeravanje svake stavke.</a:t>
            </a:r>
          </a:p>
        </p:txBody>
      </p:sp>
      <p:pic>
        <p:nvPicPr>
          <p:cNvPr id="243" name="Google Shape;243;p17"/>
          <p:cNvPicPr preferRelativeResize="0"/>
          <p:nvPr/>
        </p:nvPicPr>
        <p:blipFill rotWithShape="1">
          <a:blip r:embed="rId3">
            <a:alphaModFix/>
          </a:blip>
          <a:srcRect l="41815" t="9175" r="38231" b="62522"/>
          <a:stretch/>
        </p:blipFill>
        <p:spPr>
          <a:xfrm>
            <a:off x="648225" y="1106675"/>
            <a:ext cx="2200600" cy="2579500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17"/>
          <p:cNvSpPr txBox="1"/>
          <p:nvPr/>
        </p:nvSpPr>
        <p:spPr>
          <a:xfrm>
            <a:off x="1017597" y="2187329"/>
            <a:ext cx="1461856" cy="120032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41C686"/>
                </a:solidFill>
                <a:latin typeface="Arial"/>
                <a:ea typeface="Arial"/>
                <a:cs typeface="Arial"/>
                <a:sym typeface="Arial"/>
              </a:rPr>
              <a:t>Stručna izvedba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41C68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41C686"/>
                </a:solidFill>
                <a:latin typeface="Arial"/>
                <a:ea typeface="Arial"/>
                <a:cs typeface="Arial"/>
                <a:sym typeface="Arial"/>
              </a:rPr>
              <a:t>Pristup stručnosti i uzorima za učenje.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18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Autentični model učenja</a:t>
            </a:r>
          </a:p>
        </p:txBody>
      </p:sp>
      <p:sp>
        <p:nvSpPr>
          <p:cNvPr id="251" name="Google Shape;251;p18"/>
          <p:cNvSpPr/>
          <p:nvPr/>
        </p:nvSpPr>
        <p:spPr>
          <a:xfrm>
            <a:off x="3776200" y="3542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" name="Google Shape;252;p18"/>
          <p:cNvSpPr/>
          <p:nvPr/>
        </p:nvSpPr>
        <p:spPr>
          <a:xfrm>
            <a:off x="7129700" y="3798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3" name="Google Shape;253;p18"/>
          <p:cNvSpPr/>
          <p:nvPr/>
        </p:nvSpPr>
        <p:spPr>
          <a:xfrm>
            <a:off x="1659875" y="3542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4" name="Google Shape;254;p18"/>
          <p:cNvSpPr/>
          <p:nvPr/>
        </p:nvSpPr>
        <p:spPr>
          <a:xfrm>
            <a:off x="5976800" y="35910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p18"/>
          <p:cNvSpPr txBox="1"/>
          <p:nvPr/>
        </p:nvSpPr>
        <p:spPr>
          <a:xfrm>
            <a:off x="3024975" y="1253500"/>
            <a:ext cx="8670900" cy="51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1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Opis: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Prilika za preuzimanje različitih uloga i sagledavanje stvari iz različitih perspektiva.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lang="hr-HR" sz="1700" b="0" i="0" u="none" strike="noStrike" cap="none" noProof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1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Primjer iz informatike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Učenici imaju zadatak osmisliti sustav upravljanja digitalnom knjižnicom koji pomaže u upravljanju knjigama, korisničkim zapisima te procesima posudbe i vraćanja knjiga. Škola ima </a:t>
            </a:r>
            <a:r>
              <a:rPr lang="hr-HR" sz="1700" b="0" i="0" u="none" strike="noStrike" cap="none" noProof="0" dirty="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više korisnika takvog sustava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 a svaki od njih ima različite potrebe. Na primjer: (a) učenici su izravni korisnici kojima je potrebno jednostavno sučelje za pretraživanje knjiga, potvrdu dostupnosti, posuđivanje knjiga i upravljanje poviješću posudbe; (b) knjižničari, kao menadžeri, trebaju katalogizirati nove knjige, upravljati i ažurirati bazu podataka, pratiti proces posudbe i vraćanja knjiga (npr. slati obavijesti); i (c) učitelji trebaju vidjeti koje su knjige dostupne, kreirati popise za čitanje i preporučiti knjige.</a:t>
            </a: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Učenici trebaju prepoznati te potrebe raspravama sa svojim kolegama iz razreda, knjižničarima i učiteljima prije stvaranja digitalnog sustava.</a:t>
            </a:r>
          </a:p>
        </p:txBody>
      </p:sp>
      <p:pic>
        <p:nvPicPr>
          <p:cNvPr id="256" name="Google Shape;256;p18"/>
          <p:cNvPicPr preferRelativeResize="0"/>
          <p:nvPr/>
        </p:nvPicPr>
        <p:blipFill rotWithShape="1">
          <a:blip r:embed="rId3">
            <a:alphaModFix/>
          </a:blip>
          <a:srcRect l="61686" t="8493" r="18359" b="60930"/>
          <a:stretch/>
        </p:blipFill>
        <p:spPr>
          <a:xfrm>
            <a:off x="648224" y="861025"/>
            <a:ext cx="2200600" cy="2786699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18"/>
          <p:cNvSpPr txBox="1"/>
          <p:nvPr/>
        </p:nvSpPr>
        <p:spPr>
          <a:xfrm>
            <a:off x="1017596" y="2115396"/>
            <a:ext cx="1461856" cy="120032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rPr>
              <a:t>Višestruke perspektive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rPr>
              <a:t>Mogućnosti sagledavanja situacija iz različitih kutova.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19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Autentični model učenja</a:t>
            </a:r>
          </a:p>
        </p:txBody>
      </p:sp>
      <p:sp>
        <p:nvSpPr>
          <p:cNvPr id="264" name="Google Shape;264;p19"/>
          <p:cNvSpPr/>
          <p:nvPr/>
        </p:nvSpPr>
        <p:spPr>
          <a:xfrm>
            <a:off x="3776200" y="3542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5" name="Google Shape;265;p19"/>
          <p:cNvSpPr/>
          <p:nvPr/>
        </p:nvSpPr>
        <p:spPr>
          <a:xfrm>
            <a:off x="7129700" y="3798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6" name="Google Shape;266;p19"/>
          <p:cNvSpPr/>
          <p:nvPr/>
        </p:nvSpPr>
        <p:spPr>
          <a:xfrm>
            <a:off x="1659875" y="3542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7" name="Google Shape;267;p19"/>
          <p:cNvSpPr/>
          <p:nvPr/>
        </p:nvSpPr>
        <p:spPr>
          <a:xfrm>
            <a:off x="5976800" y="35910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" name="Google Shape;268;p19"/>
          <p:cNvSpPr txBox="1"/>
          <p:nvPr/>
        </p:nvSpPr>
        <p:spPr>
          <a:xfrm>
            <a:off x="3024975" y="1253500"/>
            <a:ext cx="8670900" cy="51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1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Opis: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marL="0" marR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Zadaci namijenjeni grupama, pojedincima koji rade u parovima ili timovima, težeći uspjehu cijelog tima.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lang="hr-HR" sz="1700" b="0" i="0" u="none" strike="noStrike" cap="none" noProof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1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Primjer iz informatike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Kako bi dizajnirali sustav digitalne knjižnice za svoju školu, učenici su podijeljeni u </a:t>
            </a:r>
            <a:r>
              <a:rPr lang="hr-HR" sz="1700" b="0" i="0" u="none" strike="noStrike" cap="none" noProof="0" dirty="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timove 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koji preuzimaju različite uloge. Na primjer, jedan tim radi na razumijevanju zadataka/rada knjižničara (i općenito, informacijskog sustava knjižnice), jedan na dizajniranju sučelja (tri korisnička sučelja za svakog različitog dionika), a jedan na korisničkom iskustvu i testiranju. Učenici se također mogu podijeliti u veće grupe, od kojih svaka dizajnira svoj sustav, kako bi se kasnije međusobno usporedili.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lang="hr-HR" sz="1700" b="0" i="0" u="none" strike="noStrike" cap="none" noProof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9" name="Google Shape;269;p19"/>
          <p:cNvPicPr preferRelativeResize="0"/>
          <p:nvPr/>
        </p:nvPicPr>
        <p:blipFill rotWithShape="1">
          <a:blip r:embed="rId3">
            <a:alphaModFix/>
          </a:blip>
          <a:srcRect l="2319" t="36797" r="77246" b="34898"/>
          <a:stretch/>
        </p:blipFill>
        <p:spPr>
          <a:xfrm>
            <a:off x="621700" y="905875"/>
            <a:ext cx="2253649" cy="2579525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19"/>
          <p:cNvSpPr txBox="1"/>
          <p:nvPr/>
        </p:nvSpPr>
        <p:spPr>
          <a:xfrm>
            <a:off x="1017596" y="2075429"/>
            <a:ext cx="1461856" cy="113877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508DEF"/>
                </a:solidFill>
                <a:latin typeface="Arial"/>
                <a:ea typeface="Arial"/>
                <a:cs typeface="Arial"/>
                <a:sym typeface="Arial"/>
              </a:rPr>
              <a:t>Suradnja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508DE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508DEF"/>
                </a:solidFill>
                <a:latin typeface="Arial"/>
                <a:ea typeface="Arial"/>
                <a:cs typeface="Arial"/>
                <a:sym typeface="Arial"/>
              </a:rPr>
              <a:t>Grupni zadaci potiču timski rad i kolektivni uspjeh.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"/>
          <p:cNvSpPr txBox="1">
            <a:spLocks noGrp="1"/>
          </p:cNvSpPr>
          <p:nvPr>
            <p:ph type="ctrTitle"/>
          </p:nvPr>
        </p:nvSpPr>
        <p:spPr>
          <a:xfrm>
            <a:off x="374726" y="2184268"/>
            <a:ext cx="6914821" cy="1334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r>
              <a:rPr lang="hr-HR" noProof="0" dirty="0"/>
              <a:t>Modul 2: TINKER okvir –principi autentičnog učenja i praktični vodič</a:t>
            </a:r>
          </a:p>
        </p:txBody>
      </p:sp>
      <p:sp>
        <p:nvSpPr>
          <p:cNvPr id="68" name="Google Shape;68;p2"/>
          <p:cNvSpPr txBox="1">
            <a:spLocks noGrp="1"/>
          </p:cNvSpPr>
          <p:nvPr>
            <p:ph type="subTitle" idx="1"/>
          </p:nvPr>
        </p:nvSpPr>
        <p:spPr>
          <a:xfrm>
            <a:off x="401324" y="3651830"/>
            <a:ext cx="6893057" cy="1292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hr-HR" noProof="0" dirty="0"/>
              <a:t>Cjelina 2.1: Razumijevanje autentičnog učenja - od teorije do prakse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 lang="hr-HR" noProof="0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 lang="hr-HR" noProof="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20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Autentični model učenja</a:t>
            </a:r>
          </a:p>
        </p:txBody>
      </p:sp>
      <p:sp>
        <p:nvSpPr>
          <p:cNvPr id="277" name="Google Shape;277;p20"/>
          <p:cNvSpPr/>
          <p:nvPr/>
        </p:nvSpPr>
        <p:spPr>
          <a:xfrm>
            <a:off x="3776200" y="3542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8" name="Google Shape;278;p20"/>
          <p:cNvSpPr/>
          <p:nvPr/>
        </p:nvSpPr>
        <p:spPr>
          <a:xfrm>
            <a:off x="7129700" y="3798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9" name="Google Shape;279;p20"/>
          <p:cNvSpPr/>
          <p:nvPr/>
        </p:nvSpPr>
        <p:spPr>
          <a:xfrm>
            <a:off x="1659875" y="3542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0" name="Google Shape;280;p20"/>
          <p:cNvSpPr/>
          <p:nvPr/>
        </p:nvSpPr>
        <p:spPr>
          <a:xfrm>
            <a:off x="5976800" y="35910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1" name="Google Shape;281;p20"/>
          <p:cNvSpPr txBox="1"/>
          <p:nvPr/>
        </p:nvSpPr>
        <p:spPr>
          <a:xfrm>
            <a:off x="3024975" y="1253500"/>
            <a:ext cx="8670900" cy="51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1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Opis: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marL="0" marR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Prilika za artikuliranje misli i rezultata, javno iznošenje argumenta i postizanje razumijevanja kroz društvenu interakciju.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lang="hr-HR" sz="1700" b="0" i="0" u="none" strike="noStrike" cap="none" noProof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1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Primjer iz informatike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Učenici moraju svojim vršnjacima i učiteljima predstaviti svoj dio sustava upravljanja školskom knjižnicom, kao što je struktura baze podataka ili korisničko sučelje. Na primjer, tim za korisničko sučelje mora </a:t>
            </a:r>
            <a:r>
              <a:rPr lang="hr-HR" sz="1700" b="0" i="0" u="none" strike="noStrike" cap="none" noProof="0" dirty="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objasniti logiku 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iza dizajna sučelja na temelju potreba različitih korisnika. Učenici predstavljaju svoj rad pomoću dijagrama i demonstracija.</a:t>
            </a:r>
          </a:p>
        </p:txBody>
      </p:sp>
      <p:pic>
        <p:nvPicPr>
          <p:cNvPr id="282" name="Google Shape;282;p20"/>
          <p:cNvPicPr preferRelativeResize="0"/>
          <p:nvPr/>
        </p:nvPicPr>
        <p:blipFill rotWithShape="1">
          <a:blip r:embed="rId3">
            <a:alphaModFix/>
          </a:blip>
          <a:srcRect l="22097" t="36797" r="58177" b="34898"/>
          <a:stretch/>
        </p:blipFill>
        <p:spPr>
          <a:xfrm>
            <a:off x="660775" y="1044950"/>
            <a:ext cx="2175499" cy="2579525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Google Shape;283;p20"/>
          <p:cNvSpPr txBox="1"/>
          <p:nvPr/>
        </p:nvSpPr>
        <p:spPr>
          <a:xfrm>
            <a:off x="1017596" y="2101332"/>
            <a:ext cx="1461856" cy="98488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8E76EE"/>
                </a:solidFill>
                <a:latin typeface="Arial"/>
                <a:ea typeface="Arial"/>
                <a:cs typeface="Arial"/>
                <a:sym typeface="Arial"/>
              </a:rPr>
              <a:t>Artikulacija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8E76EE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8E76EE"/>
                </a:solidFill>
                <a:latin typeface="Arial"/>
                <a:ea typeface="Arial"/>
                <a:cs typeface="Arial"/>
                <a:sym typeface="Arial"/>
              </a:rPr>
              <a:t>Prezentiranje misli i rezultata kroz društvenu interakciju.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21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Autentični model učenja</a:t>
            </a:r>
          </a:p>
        </p:txBody>
      </p:sp>
      <p:sp>
        <p:nvSpPr>
          <p:cNvPr id="290" name="Google Shape;290;p21"/>
          <p:cNvSpPr/>
          <p:nvPr/>
        </p:nvSpPr>
        <p:spPr>
          <a:xfrm>
            <a:off x="3776200" y="3542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1" name="Google Shape;291;p21"/>
          <p:cNvSpPr/>
          <p:nvPr/>
        </p:nvSpPr>
        <p:spPr>
          <a:xfrm>
            <a:off x="7129700" y="3798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2" name="Google Shape;292;p21"/>
          <p:cNvSpPr/>
          <p:nvPr/>
        </p:nvSpPr>
        <p:spPr>
          <a:xfrm>
            <a:off x="1659875" y="3542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3" name="Google Shape;293;p21"/>
          <p:cNvSpPr/>
          <p:nvPr/>
        </p:nvSpPr>
        <p:spPr>
          <a:xfrm>
            <a:off x="5976800" y="35910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4" name="Google Shape;294;p21"/>
          <p:cNvSpPr txBox="1"/>
          <p:nvPr/>
        </p:nvSpPr>
        <p:spPr>
          <a:xfrm>
            <a:off x="3024975" y="1253500"/>
            <a:ext cx="8670900" cy="51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1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Opis: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Prilika za razmišljanje, promišljanje i raspravu o izborima, bilo tijekom djelovanja (dok donosimo odluke) ili nakon djelovanja (nakon donošenja odluke) - promišljanje je također društveni proces.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lang="hr-HR" sz="1700" b="0" i="0" u="none" strike="noStrike" cap="none" noProof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1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Primjer iz informatike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Tijekom razvoja sustava upravljanja školskom knjižnicom, učenici vode </a:t>
            </a:r>
            <a:r>
              <a:rPr lang="hr-HR" sz="1700" b="0" i="0" u="none" strike="noStrike" cap="none" noProof="0" dirty="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refleksivne dnevnike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 pišući o svim izazovima s kojima se suočavaju i kako su im pristupili, o svim nedoumicama koje su imali, koje su odluke donijeli i kako su riješili neočekivane probleme. Na primjer, mogu zapisati koja su podatkovna polja uključili kako bi uravnotežili složenost s upotrebljivošću. Tijekom rada, učitelj postavlja dodatna </a:t>
            </a:r>
            <a:r>
              <a:rPr lang="hr-HR" sz="1700" b="0" i="0" u="none" strike="noStrike" cap="none" noProof="0" dirty="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refleksivna pitanja 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kako bi otkrio njihovo razmišljanje i potaknuo ih na napredak, pronalaženje rješenja kada se pojave izazovi. Učenici na kraju projekta pišu izvješće, razmišljajući o cijelom iskustvu (npr. učinkovitost ili što bi se moglo poboljšati, suradnja s vršnjacima).</a:t>
            </a:r>
          </a:p>
        </p:txBody>
      </p:sp>
      <p:pic>
        <p:nvPicPr>
          <p:cNvPr id="295" name="Google Shape;295;p21"/>
          <p:cNvPicPr preferRelativeResize="0"/>
          <p:nvPr/>
        </p:nvPicPr>
        <p:blipFill rotWithShape="1">
          <a:blip r:embed="rId3">
            <a:alphaModFix/>
          </a:blip>
          <a:srcRect l="42102" t="36797" r="38642" b="34898"/>
          <a:stretch/>
        </p:blipFill>
        <p:spPr>
          <a:xfrm>
            <a:off x="686675" y="951675"/>
            <a:ext cx="2123700" cy="2579525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21"/>
          <p:cNvSpPr txBox="1"/>
          <p:nvPr/>
        </p:nvSpPr>
        <p:spPr>
          <a:xfrm>
            <a:off x="1017597" y="2059410"/>
            <a:ext cx="1461856" cy="98488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BE6BE7"/>
                </a:solidFill>
                <a:latin typeface="Arial"/>
                <a:ea typeface="Arial"/>
                <a:cs typeface="Arial"/>
                <a:sym typeface="Arial"/>
              </a:rPr>
              <a:t>Refleksija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BE6BE7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BE6BE7"/>
                </a:solidFill>
                <a:latin typeface="Arial"/>
                <a:ea typeface="Arial"/>
                <a:cs typeface="Arial"/>
                <a:sym typeface="Arial"/>
              </a:rPr>
              <a:t>Kritičko razmišljanje o izborima i donesenim odlukama.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22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Autentični model učenja</a:t>
            </a:r>
          </a:p>
        </p:txBody>
      </p:sp>
      <p:sp>
        <p:nvSpPr>
          <p:cNvPr id="303" name="Google Shape;303;p22"/>
          <p:cNvSpPr/>
          <p:nvPr/>
        </p:nvSpPr>
        <p:spPr>
          <a:xfrm>
            <a:off x="3776200" y="3542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4" name="Google Shape;304;p22"/>
          <p:cNvSpPr/>
          <p:nvPr/>
        </p:nvSpPr>
        <p:spPr>
          <a:xfrm>
            <a:off x="7129700" y="3798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5" name="Google Shape;305;p22"/>
          <p:cNvSpPr/>
          <p:nvPr/>
        </p:nvSpPr>
        <p:spPr>
          <a:xfrm>
            <a:off x="1659875" y="3542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6" name="Google Shape;306;p22"/>
          <p:cNvSpPr/>
          <p:nvPr/>
        </p:nvSpPr>
        <p:spPr>
          <a:xfrm>
            <a:off x="5976800" y="35910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7" name="Google Shape;307;p22"/>
          <p:cNvSpPr txBox="1"/>
          <p:nvPr/>
        </p:nvSpPr>
        <p:spPr>
          <a:xfrm>
            <a:off x="3024975" y="1253500"/>
            <a:ext cx="8670900" cy="51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1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Opis: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Pomoć i vođenje koje aktivira </a:t>
            </a:r>
            <a:r>
              <a:rPr lang="hr-HR" sz="1700" b="0" i="0" u="none" strike="noStrike" cap="none" noProof="0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metakogniciju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lang="hr-HR" sz="1700" b="0" i="0" u="none" strike="noStrike" cap="none" noProof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1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Primjer iz informatike: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Na početku, učitelj daje primjer male baze podataka o knjigama i objašnjava kako organizirati informacije u polja (kao što su naslov, autor i žanr). Učenici zatim počinju stvarati svoju verziju razrađujući zadani primjer kako bi odgovarao potrebama školske knjižnice. Također im se daju strukturirani predlošci s pitanjima o ključnim pitanjima koja trebaju uzeti u obzir (npr. „Koje vrste podataka trebamo pratiti?“, „Kako će korisnici komunicirati s bazom podataka?“, „Što korisnici trebaju vidjeti?“). Učitelj također može pomoći učenicima da dodaju osnovne značajke sustavu (npr. dodaju knjige itd.). Kako se učenici sve više upoznaju s njima, </a:t>
            </a:r>
            <a:r>
              <a:rPr lang="hr-HR" sz="1700" b="0" i="0" u="none" strike="noStrike" cap="none" noProof="0" dirty="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pomoć se postupno uklanja.</a:t>
            </a:r>
          </a:p>
        </p:txBody>
      </p:sp>
      <p:pic>
        <p:nvPicPr>
          <p:cNvPr id="308" name="Google Shape;308;p22"/>
          <p:cNvPicPr preferRelativeResize="0"/>
          <p:nvPr/>
        </p:nvPicPr>
        <p:blipFill rotWithShape="1">
          <a:blip r:embed="rId3">
            <a:alphaModFix/>
          </a:blip>
          <a:srcRect l="61265" t="38882" r="18632" b="34634"/>
          <a:stretch/>
        </p:blipFill>
        <p:spPr>
          <a:xfrm>
            <a:off x="640050" y="985075"/>
            <a:ext cx="2216949" cy="2413776"/>
          </a:xfrm>
          <a:prstGeom prst="rect">
            <a:avLst/>
          </a:prstGeom>
          <a:noFill/>
          <a:ln>
            <a:noFill/>
          </a:ln>
        </p:spPr>
      </p:pic>
      <p:sp>
        <p:nvSpPr>
          <p:cNvPr id="309" name="Google Shape;309;p22"/>
          <p:cNvSpPr txBox="1"/>
          <p:nvPr/>
        </p:nvSpPr>
        <p:spPr>
          <a:xfrm>
            <a:off x="1017596" y="1993236"/>
            <a:ext cx="1461856" cy="98488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DF5FAE"/>
                </a:solidFill>
                <a:latin typeface="Arial"/>
                <a:ea typeface="Arial"/>
                <a:cs typeface="Arial"/>
                <a:sym typeface="Arial"/>
              </a:rPr>
              <a:t>Podrška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DF5FAE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DF5FAE"/>
                </a:solidFill>
                <a:latin typeface="Arial"/>
                <a:ea typeface="Arial"/>
                <a:cs typeface="Arial"/>
                <a:sym typeface="Arial"/>
              </a:rPr>
              <a:t>Smjernice koje podržavaju učenje i </a:t>
            </a:r>
            <a:r>
              <a:rPr lang="hr-HR" sz="1000" b="0" i="0" u="none" strike="noStrike" cap="none" noProof="0" dirty="0" err="1">
                <a:solidFill>
                  <a:srgbClr val="DF5FAE"/>
                </a:solidFill>
                <a:latin typeface="Arial"/>
                <a:ea typeface="Arial"/>
                <a:cs typeface="Arial"/>
                <a:sym typeface="Arial"/>
              </a:rPr>
              <a:t>metakogniciju</a:t>
            </a:r>
            <a:r>
              <a:rPr lang="hr-HR" sz="1000" b="0" i="0" u="none" strike="noStrike" cap="none" noProof="0" dirty="0">
                <a:solidFill>
                  <a:srgbClr val="DF5FAE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23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Autentični model učenja</a:t>
            </a:r>
          </a:p>
        </p:txBody>
      </p:sp>
      <p:sp>
        <p:nvSpPr>
          <p:cNvPr id="316" name="Google Shape;316;p23"/>
          <p:cNvSpPr/>
          <p:nvPr/>
        </p:nvSpPr>
        <p:spPr>
          <a:xfrm>
            <a:off x="3776200" y="3542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7" name="Google Shape;317;p23"/>
          <p:cNvSpPr/>
          <p:nvPr/>
        </p:nvSpPr>
        <p:spPr>
          <a:xfrm>
            <a:off x="7129700" y="3798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8" name="Google Shape;318;p23"/>
          <p:cNvSpPr/>
          <p:nvPr/>
        </p:nvSpPr>
        <p:spPr>
          <a:xfrm>
            <a:off x="1659875" y="3542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9" name="Google Shape;319;p23"/>
          <p:cNvSpPr/>
          <p:nvPr/>
        </p:nvSpPr>
        <p:spPr>
          <a:xfrm>
            <a:off x="5976800" y="35910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0" name="Google Shape;320;p23"/>
          <p:cNvSpPr txBox="1"/>
          <p:nvPr/>
        </p:nvSpPr>
        <p:spPr>
          <a:xfrm>
            <a:off x="3024975" y="1253500"/>
            <a:ext cx="8670900" cy="51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1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Opis: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Autentično vrednovanje uključuje različite načine vrednovanja, od onih temeljenih na vještinama do onih temeljenih na uspješnosti, umjesto u kojoj učenici koriste širok raspon vještina, pokazujući uspješnost ili proizvode koji se ocjenjuju prema odgovarajućim kriterijima usklađenim sa zadatkom.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lang="hr-HR" sz="1700" b="0" i="0" u="none" strike="noStrike" cap="none" noProof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1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Primjer iz informatike:</a:t>
            </a:r>
            <a:endParaRPr lang="hr-HR" sz="1700" b="0" i="0" u="none" strike="noStrike" cap="none" noProof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Učenici se vrednuju na temelju procesa i ishoda. Vrednuju se na temelju funkcionalnosti konačnog sustava (npr. učinkovitost, kvaliteta korisničkog sučelja) i načina na koji su surađivali kako bi došli do tog rezultata. Od učenika se traži da testiraju sustav s grupom krajnjih korisnika dok istovremeno pripremaju priručnik o tome kako koristiti i upravljati sustavom. Ovaj priručnik je dokumentacija cijelog procesa. Dakle, pokazuje razumiju li sustav i mogu li lako komunicirati tehničke informacije </a:t>
            </a:r>
            <a:r>
              <a:rPr lang="hr-HR" sz="1700" b="0" i="0" u="none" strike="noStrike" cap="none" noProof="0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netehničkim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korisnicima (npr. knjižničarima, kolegama iz razreda i učiteljima). Kao dio završne demonstracije, mogu se pojaviti neočekivani problemi koje moraju riješiti, procjenjujući njihovo razumijevanje koncepata. Svoje prototipove mogu predstaviti publici ili upravljačkom odboru stručnjaka kako je opisano u točki „stručna izvedba“.</a:t>
            </a:r>
          </a:p>
        </p:txBody>
      </p:sp>
      <p:pic>
        <p:nvPicPr>
          <p:cNvPr id="321" name="Google Shape;321;p23"/>
          <p:cNvPicPr preferRelativeResize="0"/>
          <p:nvPr/>
        </p:nvPicPr>
        <p:blipFill rotWithShape="1">
          <a:blip r:embed="rId3">
            <a:alphaModFix/>
          </a:blip>
          <a:srcRect l="1248" t="64349" r="74647" b="606"/>
          <a:stretch/>
        </p:blipFill>
        <p:spPr>
          <a:xfrm>
            <a:off x="387426" y="948700"/>
            <a:ext cx="2477575" cy="2976825"/>
          </a:xfrm>
          <a:prstGeom prst="rect">
            <a:avLst/>
          </a:prstGeom>
          <a:noFill/>
          <a:ln>
            <a:noFill/>
          </a:ln>
        </p:spPr>
      </p:pic>
      <p:sp>
        <p:nvSpPr>
          <p:cNvPr id="322" name="Google Shape;322;p23"/>
          <p:cNvSpPr txBox="1"/>
          <p:nvPr/>
        </p:nvSpPr>
        <p:spPr>
          <a:xfrm>
            <a:off x="791711" y="2017394"/>
            <a:ext cx="1384917" cy="12002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E8625E"/>
                </a:solidFill>
                <a:latin typeface="Arial"/>
                <a:ea typeface="Arial"/>
                <a:cs typeface="Arial"/>
                <a:sym typeface="Arial"/>
              </a:rPr>
              <a:t>Autentično vrednovanje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E8625E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E8625E"/>
                </a:solidFill>
                <a:latin typeface="Arial"/>
                <a:ea typeface="Arial"/>
                <a:cs typeface="Arial"/>
                <a:sym typeface="Arial"/>
              </a:rPr>
              <a:t>Vrednovanja koja vrednuju niz uključenih vještina.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24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Važna razmatranja</a:t>
            </a:r>
          </a:p>
        </p:txBody>
      </p:sp>
      <p:sp>
        <p:nvSpPr>
          <p:cNvPr id="329" name="Google Shape;329;p24"/>
          <p:cNvSpPr txBox="1">
            <a:spLocks noGrp="1"/>
          </p:cNvSpPr>
          <p:nvPr>
            <p:ph type="body" idx="1"/>
          </p:nvPr>
        </p:nvSpPr>
        <p:spPr>
          <a:xfrm>
            <a:off x="97971" y="98789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marR="0" lvl="0" indent="-203200" algn="l" rtl="0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r>
              <a:rPr lang="hr-HR" b="1" u="sng" noProof="0" dirty="0"/>
              <a:t>Autentični zadaci i aktivnosti:</a:t>
            </a:r>
          </a:p>
          <a:p>
            <a:pPr marL="457200" marR="0" lvl="0" indent="-3683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hr-HR" noProof="0" dirty="0"/>
              <a:t>Niže razine obrazovanja: Istraživačke aktivnosti s određenom strukturom.</a:t>
            </a:r>
          </a:p>
          <a:p>
            <a:pPr marL="457200" marR="0" lvl="0" indent="-3683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hr-HR" noProof="0" dirty="0"/>
              <a:t>Više razine obrazovanja: Složeniji zadaci koji zahtijevaju dublje rješavanje problema i kritičko razmišljanje (npr. informatika).</a:t>
            </a:r>
          </a:p>
          <a:p>
            <a:pPr marL="571500" marR="0" lvl="0" indent="-203200" algn="l" rtl="0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r>
              <a:rPr lang="hr-HR" b="1" u="sng" noProof="0" dirty="0"/>
              <a:t>Podrška:</a:t>
            </a:r>
          </a:p>
          <a:p>
            <a:pPr lvl="0">
              <a:lnSpc>
                <a:spcPct val="200000"/>
              </a:lnSpc>
              <a:spcBef>
                <a:spcPts val="0"/>
              </a:spcBef>
            </a:pPr>
            <a:r>
              <a:rPr lang="hr-HR" noProof="0" dirty="0"/>
              <a:t>Niže razine obrazovanja : Značajna podrška učitelja u učenju.</a:t>
            </a:r>
          </a:p>
          <a:p>
            <a:pPr lvl="0">
              <a:lnSpc>
                <a:spcPct val="200000"/>
              </a:lnSpc>
              <a:spcBef>
                <a:spcPts val="0"/>
              </a:spcBef>
            </a:pPr>
            <a:r>
              <a:rPr lang="hr-HR" noProof="0" dirty="0"/>
              <a:t>Više razine obrazovanja : Učenici postaju samostalniji, bave se apstraktnim i specifičnim sadržajem za određeno područje.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4" name="Google Shape;334;p25" title="still-life-red-thread-connection.jpg"/>
          <p:cNvPicPr preferRelativeResize="0"/>
          <p:nvPr/>
        </p:nvPicPr>
        <p:blipFill rotWithShape="1">
          <a:blip r:embed="rId3">
            <a:alphaModFix amt="24000"/>
          </a:blip>
          <a:srcRect t="27096"/>
          <a:stretch/>
        </p:blipFill>
        <p:spPr>
          <a:xfrm>
            <a:off x="-119837" y="809212"/>
            <a:ext cx="12412282" cy="6048788"/>
          </a:xfrm>
          <a:prstGeom prst="rect">
            <a:avLst/>
          </a:prstGeom>
          <a:noFill/>
          <a:ln>
            <a:noFill/>
          </a:ln>
        </p:spPr>
      </p:pic>
      <p:sp>
        <p:nvSpPr>
          <p:cNvPr id="335" name="Google Shape;335;p25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351" cy="715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Aktivnost 5: Autentično učenje u informatici</a:t>
            </a:r>
          </a:p>
        </p:txBody>
      </p:sp>
      <p:sp>
        <p:nvSpPr>
          <p:cNvPr id="336" name="Google Shape;336;p25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350" cy="5870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marR="0" lvl="0" indent="-203200" algn="l" rtl="0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r>
              <a:rPr lang="hr-HR" sz="2500" b="1" u="sng" noProof="0" dirty="0"/>
              <a:t>Scenarij:</a:t>
            </a:r>
            <a:r>
              <a:rPr lang="hr-HR" sz="2500" noProof="0" dirty="0"/>
              <a:t> </a:t>
            </a:r>
          </a:p>
          <a:p>
            <a:pPr marL="285750" marR="0" lvl="0" indent="0" algn="l" rtl="0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r>
              <a:rPr lang="hr-HR" sz="2000" noProof="0" dirty="0"/>
              <a:t>U malim grupama osmislit ćete </a:t>
            </a:r>
            <a:r>
              <a:rPr lang="hr-HR" sz="2000" b="1" noProof="0" dirty="0"/>
              <a:t>autentičan kontekst </a:t>
            </a:r>
            <a:r>
              <a:rPr lang="hr-HR" sz="2000" noProof="0" dirty="0"/>
              <a:t>za učenike koji uče o </a:t>
            </a:r>
            <a:r>
              <a:rPr lang="hr-HR" sz="2000" b="1" i="1" noProof="0" dirty="0"/>
              <a:t>jednostavnim algoritmima</a:t>
            </a:r>
            <a:r>
              <a:rPr lang="hr-HR" sz="2000" noProof="0" dirty="0"/>
              <a:t>. Učenici mogu koristiti jedan od predloženih zadataka:</a:t>
            </a:r>
          </a:p>
          <a:p>
            <a:pPr marL="1200150" marR="0" lvl="0" indent="-127000" algn="l" rtl="0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SzPts val="2000"/>
              <a:buFont typeface="Calibri"/>
              <a:buAutoNum type="arabicPeriod"/>
            </a:pPr>
            <a:r>
              <a:rPr lang="hr-HR" sz="2000" noProof="0" dirty="0"/>
              <a:t> Pronalaženje najvećeg broja u nizu brojeva</a:t>
            </a:r>
          </a:p>
          <a:p>
            <a:pPr marL="1200150" marR="0" lvl="0" indent="-1270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libri"/>
              <a:buAutoNum type="arabicPeriod"/>
            </a:pPr>
            <a:r>
              <a:rPr lang="hr-HR" sz="2000" noProof="0" dirty="0"/>
              <a:t> Brojanje koliko se puta broj pojavljuje</a:t>
            </a:r>
          </a:p>
          <a:p>
            <a:pPr marL="1200150" marR="0" lvl="0" indent="-1270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libri"/>
              <a:buAutoNum type="arabicPeriod"/>
            </a:pPr>
            <a:r>
              <a:rPr lang="hr-HR" sz="2000" noProof="0" dirty="0"/>
              <a:t> Sortiranje</a:t>
            </a:r>
          </a:p>
          <a:p>
            <a:pPr marL="1200150" marR="0" lvl="0" indent="-1270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libri"/>
              <a:buAutoNum type="arabicPeriod"/>
            </a:pPr>
            <a:r>
              <a:rPr lang="hr-HR" sz="2000" noProof="0" dirty="0"/>
              <a:t> Provjera je li broj paran ili neparan</a:t>
            </a:r>
          </a:p>
          <a:p>
            <a:pPr marL="28575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sz="2000" noProof="0" dirty="0"/>
          </a:p>
          <a:p>
            <a:pPr marL="28575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sz="2000" noProof="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26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Aktivnost 6: Pregled i promišljanje</a:t>
            </a:r>
          </a:p>
        </p:txBody>
      </p:sp>
      <p:sp>
        <p:nvSpPr>
          <p:cNvPr id="343" name="Google Shape;343;p26"/>
          <p:cNvSpPr txBox="1">
            <a:spLocks noGrp="1"/>
          </p:cNvSpPr>
          <p:nvPr>
            <p:ph type="body" idx="1"/>
          </p:nvPr>
        </p:nvSpPr>
        <p:spPr>
          <a:xfrm>
            <a:off x="247496" y="1865368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387350" algn="l" rtl="0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SzPts val="2500"/>
              <a:buAutoNum type="arabicPeriod"/>
            </a:pPr>
            <a:r>
              <a:rPr lang="hr-HR" sz="2500" noProof="0" dirty="0"/>
              <a:t>Danas sam učio/la o _________. (Pojasnite što je to autentično učenje i njegovih 9 elemenata te ostalo stečeno znanje.</a:t>
            </a:r>
          </a:p>
          <a:p>
            <a:pPr marL="457200" marR="0" lvl="0" indent="-38735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2500"/>
              <a:buAutoNum type="arabicPeriod"/>
            </a:pPr>
            <a:r>
              <a:rPr lang="hr-HR" sz="2500" noProof="0" dirty="0"/>
              <a:t>Nakon što sam naučio/la o _____, razmišljam o vlastitim praksama _____.</a:t>
            </a:r>
          </a:p>
          <a:p>
            <a:pPr marL="457200" marR="0" lvl="0" indent="-38735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2500"/>
              <a:buAutoNum type="arabicPeriod"/>
            </a:pPr>
            <a:r>
              <a:rPr lang="hr-HR" sz="2500" noProof="0" dirty="0"/>
              <a:t>Još me zanima __________.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27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Domaća zadaća/Dodatni zadaci</a:t>
            </a:r>
          </a:p>
        </p:txBody>
      </p:sp>
      <p:sp>
        <p:nvSpPr>
          <p:cNvPr id="349" name="Google Shape;349;p27"/>
          <p:cNvSpPr txBox="1">
            <a:spLocks noGrp="1"/>
          </p:cNvSpPr>
          <p:nvPr>
            <p:ph type="body" idx="1"/>
          </p:nvPr>
        </p:nvSpPr>
        <p:spPr>
          <a:xfrm>
            <a:off x="256425" y="1357050"/>
            <a:ext cx="80931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14350" lvl="0" indent="0" algn="just" rtl="0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SzPts val="2200"/>
              <a:buFont typeface="Arial"/>
              <a:buNone/>
            </a:pPr>
            <a:r>
              <a:rPr lang="hr-HR" noProof="0" dirty="0"/>
              <a:t>Kao pripremu za sljedeću cjelinu razmislite o nekom </a:t>
            </a:r>
            <a:r>
              <a:rPr lang="hr-HR" b="1" noProof="0" dirty="0"/>
              <a:t>konceptu/temi/predmetu ili vještini o kojoj biste željeli poučavati </a:t>
            </a:r>
            <a:r>
              <a:rPr lang="hr-HR" noProof="0" dirty="0"/>
              <a:t>u bliskoj budućnosti.</a:t>
            </a:r>
          </a:p>
          <a:p>
            <a:pPr marL="514350" lvl="0" indent="0" algn="just" rtl="0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SzPts val="2200"/>
              <a:buFont typeface="Arial"/>
              <a:buNone/>
            </a:pPr>
            <a:r>
              <a:rPr lang="hr-HR" noProof="0" dirty="0"/>
              <a:t>Razmislite i o </a:t>
            </a:r>
            <a:r>
              <a:rPr lang="hr-HR" b="1" i="1" noProof="0" dirty="0">
                <a:solidFill>
                  <a:schemeClr val="accent6"/>
                </a:solidFill>
              </a:rPr>
              <a:t>ishodima učenja </a:t>
            </a:r>
            <a:r>
              <a:rPr lang="hr-HR" noProof="0" dirty="0"/>
              <a:t>koji prate koncept/cjelinu/predmet ili vještinu koju želite podučavati.</a:t>
            </a:r>
          </a:p>
        </p:txBody>
      </p:sp>
      <p:pic>
        <p:nvPicPr>
          <p:cNvPr id="350" name="Google Shape;350;p27" title="2808343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14149" y="1808517"/>
            <a:ext cx="3628325" cy="3628325"/>
          </a:xfrm>
          <a:prstGeom prst="rect">
            <a:avLst/>
          </a:prstGeom>
          <a:noFill/>
          <a:ln>
            <a:noFill/>
          </a:ln>
        </p:spPr>
      </p:pic>
      <p:sp>
        <p:nvSpPr>
          <p:cNvPr id="351" name="Google Shape;351;p27"/>
          <p:cNvSpPr txBox="1"/>
          <p:nvPr/>
        </p:nvSpPr>
        <p:spPr>
          <a:xfrm>
            <a:off x="9049825" y="5140675"/>
            <a:ext cx="26889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Izradio: </a:t>
            </a:r>
            <a:r>
              <a:rPr lang="hr-HR" sz="1400" b="0" i="0" u="sng" strike="noStrike" cap="none" noProof="0" dirty="0" err="1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Freepik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28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Dodatni resursi</a:t>
            </a:r>
          </a:p>
        </p:txBody>
      </p:sp>
      <p:sp>
        <p:nvSpPr>
          <p:cNvPr id="357" name="Google Shape;357;p28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marR="0" lvl="0" indent="-2032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r>
              <a:rPr lang="hr-HR" noProof="0" dirty="0"/>
              <a:t>Sveučilište u New </a:t>
            </a:r>
            <a:r>
              <a:rPr lang="hr-HR" noProof="0" dirty="0" err="1"/>
              <a:t>Hampshireu</a:t>
            </a:r>
            <a:r>
              <a:rPr lang="hr-HR" noProof="0" dirty="0"/>
              <a:t>: Centar resursa Laboratorija za nastavu i učenje</a:t>
            </a:r>
          </a:p>
          <a:p>
            <a:pPr marL="571500" marR="0" lvl="0" indent="-2032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r>
              <a:rPr lang="hr-HR" u="sng" noProof="0" dirty="0">
                <a:solidFill>
                  <a:schemeClr val="hlink"/>
                </a:solidFill>
                <a:hlinkClick r:id="rId3"/>
              </a:rPr>
              <a:t>https://www.unh.edu/teaching-learning-resource-hub/resources/all?field_unh_resource_category_target_id=All&amp;field_unh_resource_topic_target_id=57&amp;combine=</a:t>
            </a:r>
            <a:r>
              <a:rPr lang="hr-HR" noProof="0" dirty="0"/>
              <a:t> 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29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351" cy="715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Literatura</a:t>
            </a:r>
          </a:p>
        </p:txBody>
      </p:sp>
      <p:sp>
        <p:nvSpPr>
          <p:cNvPr id="364" name="Google Shape;364;p29"/>
          <p:cNvSpPr txBox="1">
            <a:spLocks noGrp="1"/>
          </p:cNvSpPr>
          <p:nvPr>
            <p:ph type="body" idx="1"/>
          </p:nvPr>
        </p:nvSpPr>
        <p:spPr>
          <a:xfrm>
            <a:off x="97971" y="797521"/>
            <a:ext cx="11944350" cy="5870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r>
              <a:rPr lang="hr-HR" sz="1400" i="1" noProof="0" dirty="0"/>
              <a:t>Knjige</a:t>
            </a:r>
          </a:p>
          <a:p>
            <a:pPr marL="571500" lvl="0" indent="-292100">
              <a:buSzPts val="1400"/>
              <a:buFont typeface="Calibri"/>
              <a:buChar char="•"/>
            </a:pPr>
            <a:r>
              <a:rPr lang="hr-HR" sz="1400" noProof="0" dirty="0"/>
              <a:t>Lave, J. (1988). </a:t>
            </a:r>
            <a:r>
              <a:rPr lang="hr-HR" sz="1400" noProof="0" dirty="0" err="1"/>
              <a:t>The</a:t>
            </a:r>
            <a:r>
              <a:rPr lang="hr-HR" sz="1400" noProof="0" dirty="0"/>
              <a:t> </a:t>
            </a:r>
            <a:r>
              <a:rPr lang="hr-HR" sz="1400" noProof="0" dirty="0" err="1"/>
              <a:t>culture</a:t>
            </a:r>
            <a:r>
              <a:rPr lang="hr-HR" sz="1400" noProof="0" dirty="0"/>
              <a:t> </a:t>
            </a:r>
            <a:r>
              <a:rPr lang="hr-HR" sz="1400" noProof="0" dirty="0" err="1"/>
              <a:t>of</a:t>
            </a:r>
            <a:r>
              <a:rPr lang="hr-HR" sz="1400" noProof="0" dirty="0"/>
              <a:t> </a:t>
            </a:r>
            <a:r>
              <a:rPr lang="hr-HR" sz="1400" noProof="0" dirty="0" err="1"/>
              <a:t>acquisition</a:t>
            </a:r>
            <a:r>
              <a:rPr lang="hr-HR" sz="1400" noProof="0" dirty="0"/>
              <a:t> </a:t>
            </a:r>
            <a:r>
              <a:rPr lang="hr-HR" sz="1400" noProof="0" dirty="0" err="1"/>
              <a:t>and</a:t>
            </a:r>
            <a:r>
              <a:rPr lang="hr-HR" sz="1400" noProof="0" dirty="0"/>
              <a:t> </a:t>
            </a:r>
            <a:r>
              <a:rPr lang="hr-HR" sz="1400" noProof="0" dirty="0" err="1"/>
              <a:t>the</a:t>
            </a:r>
            <a:r>
              <a:rPr lang="hr-HR" sz="1400" noProof="0" dirty="0"/>
              <a:t> </a:t>
            </a:r>
            <a:r>
              <a:rPr lang="hr-HR" sz="1400" noProof="0" dirty="0" err="1"/>
              <a:t>practice</a:t>
            </a:r>
            <a:r>
              <a:rPr lang="hr-HR" sz="1400" noProof="0" dirty="0"/>
              <a:t> </a:t>
            </a:r>
            <a:r>
              <a:rPr lang="hr-HR" sz="1400" noProof="0" dirty="0" err="1"/>
              <a:t>of</a:t>
            </a:r>
            <a:r>
              <a:rPr lang="hr-HR" sz="1400" noProof="0" dirty="0"/>
              <a:t> </a:t>
            </a:r>
            <a:r>
              <a:rPr lang="hr-HR" sz="1400" noProof="0" dirty="0" err="1"/>
              <a:t>understanding</a:t>
            </a:r>
            <a:r>
              <a:rPr lang="hr-HR" sz="1400" noProof="0" dirty="0"/>
              <a:t>. IRL </a:t>
            </a:r>
            <a:r>
              <a:rPr lang="hr-HR" sz="1400" noProof="0" dirty="0" err="1"/>
              <a:t>report</a:t>
            </a:r>
            <a:r>
              <a:rPr lang="hr-HR" sz="1400" noProof="0" dirty="0"/>
              <a:t> 88-00087, Institute for Research on </a:t>
            </a:r>
            <a:r>
              <a:rPr lang="hr-HR" sz="1400" noProof="0" dirty="0" err="1"/>
              <a:t>Learning</a:t>
            </a:r>
            <a:r>
              <a:rPr lang="hr-HR" sz="1400" noProof="0" dirty="0"/>
              <a:t>.</a:t>
            </a:r>
          </a:p>
          <a:p>
            <a:pPr marL="571500" lvl="0" indent="-292100">
              <a:buSzPts val="1400"/>
              <a:buFont typeface="Calibri"/>
              <a:buChar char="•"/>
            </a:pPr>
            <a:r>
              <a:rPr lang="hr-HR" sz="1400" noProof="0" dirty="0"/>
              <a:t>Lave, J. </a:t>
            </a:r>
            <a:r>
              <a:rPr lang="hr-HR" sz="1400" noProof="0" dirty="0" err="1"/>
              <a:t>and</a:t>
            </a:r>
            <a:r>
              <a:rPr lang="hr-HR" sz="1400" noProof="0" dirty="0"/>
              <a:t> </a:t>
            </a:r>
            <a:r>
              <a:rPr lang="hr-HR" sz="1400" noProof="0" dirty="0" err="1"/>
              <a:t>Wenger</a:t>
            </a:r>
            <a:r>
              <a:rPr lang="hr-HR" sz="1400" noProof="0" dirty="0"/>
              <a:t>, E. (1991) </a:t>
            </a:r>
            <a:r>
              <a:rPr lang="hr-HR" sz="1400" noProof="0" dirty="0" err="1"/>
              <a:t>Situated</a:t>
            </a:r>
            <a:r>
              <a:rPr lang="hr-HR" sz="1400" noProof="0" dirty="0"/>
              <a:t> </a:t>
            </a:r>
            <a:r>
              <a:rPr lang="hr-HR" sz="1400" noProof="0" dirty="0" err="1"/>
              <a:t>learning</a:t>
            </a:r>
            <a:r>
              <a:rPr lang="hr-HR" sz="1400" noProof="0" dirty="0"/>
              <a:t>: </a:t>
            </a:r>
            <a:r>
              <a:rPr lang="hr-HR" sz="1400" noProof="0" dirty="0" err="1"/>
              <a:t>Legitimate</a:t>
            </a:r>
            <a:r>
              <a:rPr lang="hr-HR" sz="1400" noProof="0" dirty="0"/>
              <a:t> </a:t>
            </a:r>
            <a:r>
              <a:rPr lang="hr-HR" sz="1400" noProof="0" dirty="0" err="1"/>
              <a:t>peripheral</a:t>
            </a:r>
            <a:r>
              <a:rPr lang="hr-HR" sz="1400" noProof="0" dirty="0"/>
              <a:t> </a:t>
            </a:r>
            <a:r>
              <a:rPr lang="hr-HR" sz="1400" noProof="0" dirty="0" err="1"/>
              <a:t>participation</a:t>
            </a:r>
            <a:r>
              <a:rPr lang="hr-HR" sz="1400" noProof="0" dirty="0"/>
              <a:t>. Cambridge: Cambridge University Press.</a:t>
            </a:r>
          </a:p>
          <a:p>
            <a:pPr marL="571500" lvl="0" indent="-292100">
              <a:buSzPts val="1400"/>
              <a:buFont typeface="Calibri"/>
              <a:buChar char="•"/>
            </a:pPr>
            <a:r>
              <a:rPr lang="hr-HR" sz="1400" noProof="0" dirty="0"/>
              <a:t>Piaget, J. (1975) </a:t>
            </a:r>
            <a:r>
              <a:rPr lang="hr-HR" sz="1400" noProof="0" dirty="0" err="1"/>
              <a:t>The</a:t>
            </a:r>
            <a:r>
              <a:rPr lang="hr-HR" sz="1400" noProof="0" dirty="0"/>
              <a:t> development </a:t>
            </a:r>
            <a:r>
              <a:rPr lang="hr-HR" sz="1400" noProof="0" dirty="0" err="1"/>
              <a:t>of</a:t>
            </a:r>
            <a:r>
              <a:rPr lang="hr-HR" sz="1400" noProof="0" dirty="0"/>
              <a:t> </a:t>
            </a:r>
            <a:r>
              <a:rPr lang="hr-HR" sz="1400" noProof="0" dirty="0" err="1"/>
              <a:t>thought</a:t>
            </a:r>
            <a:r>
              <a:rPr lang="hr-HR" sz="1400" noProof="0" dirty="0"/>
              <a:t>: </a:t>
            </a:r>
            <a:r>
              <a:rPr lang="hr-HR" sz="1400" noProof="0" dirty="0" err="1"/>
              <a:t>Equilibration</a:t>
            </a:r>
            <a:r>
              <a:rPr lang="hr-HR" sz="1400" noProof="0" dirty="0"/>
              <a:t> </a:t>
            </a:r>
            <a:r>
              <a:rPr lang="hr-HR" sz="1400" noProof="0" dirty="0" err="1"/>
              <a:t>of</a:t>
            </a:r>
            <a:r>
              <a:rPr lang="hr-HR" sz="1400" noProof="0" dirty="0"/>
              <a:t> </a:t>
            </a:r>
            <a:r>
              <a:rPr lang="hr-HR" sz="1400" noProof="0" dirty="0" err="1"/>
              <a:t>cognitive</a:t>
            </a:r>
            <a:r>
              <a:rPr lang="hr-HR" sz="1400" noProof="0" dirty="0"/>
              <a:t> </a:t>
            </a:r>
            <a:r>
              <a:rPr lang="hr-HR" sz="1400" noProof="0" dirty="0" err="1"/>
              <a:t>structures</a:t>
            </a:r>
            <a:r>
              <a:rPr lang="hr-HR" sz="1400" noProof="0" dirty="0"/>
              <a:t>. Oxford: Viking.</a:t>
            </a:r>
          </a:p>
          <a:p>
            <a:pPr marL="571500" lvl="0" indent="-292100">
              <a:buSzPts val="1400"/>
              <a:buFont typeface="Calibri"/>
              <a:buChar char="•"/>
            </a:pPr>
            <a:r>
              <a:rPr lang="hr-HR" sz="1400" noProof="0" dirty="0" err="1"/>
              <a:t>Resnick</a:t>
            </a:r>
            <a:r>
              <a:rPr lang="hr-HR" sz="1400" noProof="0" dirty="0"/>
              <a:t>, M. </a:t>
            </a:r>
            <a:r>
              <a:rPr lang="hr-HR" sz="1400" noProof="0" dirty="0" err="1"/>
              <a:t>and</a:t>
            </a:r>
            <a:r>
              <a:rPr lang="hr-HR" sz="1400" noProof="0" dirty="0"/>
              <a:t> </a:t>
            </a:r>
            <a:r>
              <a:rPr lang="hr-HR" sz="1400" noProof="0" dirty="0" err="1"/>
              <a:t>Rosenbaum</a:t>
            </a:r>
            <a:r>
              <a:rPr lang="hr-HR" sz="1400" noProof="0" dirty="0"/>
              <a:t>, E. (2013). Design, Make, Play: </a:t>
            </a:r>
            <a:r>
              <a:rPr lang="hr-HR" sz="1400" noProof="0" dirty="0" err="1"/>
              <a:t>Growing</a:t>
            </a:r>
            <a:r>
              <a:rPr lang="hr-HR" sz="1400" noProof="0" dirty="0"/>
              <a:t> </a:t>
            </a:r>
            <a:r>
              <a:rPr lang="hr-HR" sz="1400" noProof="0" dirty="0" err="1"/>
              <a:t>the</a:t>
            </a:r>
            <a:r>
              <a:rPr lang="hr-HR" sz="1400" noProof="0" dirty="0"/>
              <a:t> </a:t>
            </a:r>
            <a:r>
              <a:rPr lang="hr-HR" sz="1400" noProof="0" dirty="0" err="1"/>
              <a:t>Next</a:t>
            </a:r>
            <a:r>
              <a:rPr lang="hr-HR" sz="1400" noProof="0" dirty="0"/>
              <a:t> </a:t>
            </a:r>
            <a:r>
              <a:rPr lang="hr-HR" sz="1400" noProof="0" dirty="0" err="1"/>
              <a:t>Generation</a:t>
            </a:r>
            <a:r>
              <a:rPr lang="hr-HR" sz="1400" noProof="0" dirty="0"/>
              <a:t> </a:t>
            </a:r>
            <a:r>
              <a:rPr lang="hr-HR" sz="1400" noProof="0" dirty="0" err="1"/>
              <a:t>of</a:t>
            </a:r>
            <a:r>
              <a:rPr lang="hr-HR" sz="1400" noProof="0" dirty="0"/>
              <a:t> STEM </a:t>
            </a:r>
            <a:r>
              <a:rPr lang="hr-HR" sz="1400" noProof="0" dirty="0" err="1"/>
              <a:t>Innovators</a:t>
            </a:r>
            <a:r>
              <a:rPr lang="hr-HR" sz="1400" noProof="0" dirty="0"/>
              <a:t>, </a:t>
            </a:r>
            <a:r>
              <a:rPr lang="hr-HR" sz="1400" noProof="0" dirty="0" err="1"/>
              <a:t>chapter</a:t>
            </a:r>
            <a:r>
              <a:rPr lang="hr-HR" sz="1400" noProof="0" dirty="0"/>
              <a:t> </a:t>
            </a:r>
            <a:r>
              <a:rPr lang="hr-HR" sz="1400" noProof="0" dirty="0" err="1"/>
              <a:t>Designing</a:t>
            </a:r>
            <a:r>
              <a:rPr lang="hr-HR" sz="1400" noProof="0" dirty="0"/>
              <a:t> for </a:t>
            </a:r>
            <a:r>
              <a:rPr lang="hr-HR" sz="1400" noProof="0" dirty="0" err="1"/>
              <a:t>Tinkerability</a:t>
            </a:r>
            <a:r>
              <a:rPr lang="hr-HR" sz="1400" noProof="0" dirty="0"/>
              <a:t>. Taylor &amp; Francis.</a:t>
            </a:r>
          </a:p>
          <a:p>
            <a:pPr marL="571500" lvl="0" indent="-292100">
              <a:buSzPts val="1400"/>
              <a:buFont typeface="Calibri"/>
              <a:buChar char="•"/>
            </a:pPr>
            <a:r>
              <a:rPr lang="hr-HR" sz="1400" noProof="0" dirty="0" err="1"/>
              <a:t>Vygotsky</a:t>
            </a:r>
            <a:r>
              <a:rPr lang="hr-HR" sz="1400" noProof="0" dirty="0"/>
              <a:t>, L. (1978). </a:t>
            </a:r>
            <a:r>
              <a:rPr lang="hr-HR" sz="1400" noProof="0" dirty="0" err="1"/>
              <a:t>Interaction</a:t>
            </a:r>
            <a:r>
              <a:rPr lang="hr-HR" sz="1400" noProof="0" dirty="0"/>
              <a:t> </a:t>
            </a:r>
            <a:r>
              <a:rPr lang="hr-HR" sz="1400" noProof="0" dirty="0" err="1"/>
              <a:t>between</a:t>
            </a:r>
            <a:r>
              <a:rPr lang="hr-HR" sz="1400" noProof="0" dirty="0"/>
              <a:t> </a:t>
            </a:r>
            <a:r>
              <a:rPr lang="hr-HR" sz="1400" noProof="0" dirty="0" err="1"/>
              <a:t>Learning</a:t>
            </a:r>
            <a:r>
              <a:rPr lang="hr-HR" sz="1400" noProof="0" dirty="0"/>
              <a:t> </a:t>
            </a:r>
            <a:r>
              <a:rPr lang="hr-HR" sz="1400" noProof="0" dirty="0" err="1"/>
              <a:t>and</a:t>
            </a:r>
            <a:r>
              <a:rPr lang="hr-HR" sz="1400" noProof="0" dirty="0"/>
              <a:t> Development. In </a:t>
            </a:r>
            <a:r>
              <a:rPr lang="hr-HR" sz="1400" noProof="0" dirty="0" err="1"/>
              <a:t>Mind</a:t>
            </a:r>
            <a:r>
              <a:rPr lang="hr-HR" sz="1400" noProof="0" dirty="0"/>
              <a:t> </a:t>
            </a:r>
            <a:r>
              <a:rPr lang="hr-HR" sz="1400" noProof="0" dirty="0" err="1"/>
              <a:t>in</a:t>
            </a:r>
            <a:r>
              <a:rPr lang="hr-HR" sz="1400" noProof="0" dirty="0"/>
              <a:t> </a:t>
            </a:r>
            <a:r>
              <a:rPr lang="hr-HR" sz="1400" noProof="0" dirty="0" err="1"/>
              <a:t>Society</a:t>
            </a:r>
            <a:r>
              <a:rPr lang="hr-HR" sz="1400" noProof="0" dirty="0"/>
              <a:t>. (Trans. </a:t>
            </a:r>
            <a:r>
              <a:rPr lang="hr-HR" sz="1400" noProof="0" dirty="0" err="1"/>
              <a:t>M.Cole</a:t>
            </a:r>
            <a:r>
              <a:rPr lang="hr-HR" sz="1400" noProof="0" dirty="0"/>
              <a:t>), 79-91. Cambridge, Harvard University Press.</a:t>
            </a:r>
          </a:p>
          <a:p>
            <a:pPr marL="571500" lvl="0" indent="-292100">
              <a:buSzPts val="1400"/>
              <a:buFont typeface="Calibri"/>
              <a:buChar char="•"/>
            </a:pPr>
            <a:r>
              <a:rPr lang="hr-HR" sz="1400" noProof="0" dirty="0" err="1"/>
              <a:t>Whitehead</a:t>
            </a:r>
            <a:r>
              <a:rPr lang="hr-HR" sz="1400" noProof="0" dirty="0"/>
              <a:t>, A.N. (1929) </a:t>
            </a:r>
            <a:r>
              <a:rPr lang="hr-HR" sz="1400" noProof="0" dirty="0" err="1"/>
              <a:t>The</a:t>
            </a:r>
            <a:r>
              <a:rPr lang="hr-HR" sz="1400" noProof="0" dirty="0"/>
              <a:t> </a:t>
            </a:r>
            <a:r>
              <a:rPr lang="hr-HR" sz="1400" noProof="0" dirty="0" err="1"/>
              <a:t>aims</a:t>
            </a:r>
            <a:r>
              <a:rPr lang="hr-HR" sz="1400" noProof="0" dirty="0"/>
              <a:t> </a:t>
            </a:r>
            <a:r>
              <a:rPr lang="hr-HR" sz="1400" noProof="0" dirty="0" err="1"/>
              <a:t>of</a:t>
            </a:r>
            <a:r>
              <a:rPr lang="hr-HR" sz="1400" noProof="0" dirty="0"/>
              <a:t> </a:t>
            </a:r>
            <a:r>
              <a:rPr lang="hr-HR" sz="1400" noProof="0" dirty="0" err="1"/>
              <a:t>education</a:t>
            </a:r>
            <a:r>
              <a:rPr lang="hr-HR" sz="1400" noProof="0" dirty="0"/>
              <a:t> </a:t>
            </a:r>
            <a:r>
              <a:rPr lang="hr-HR" sz="1400" noProof="0" dirty="0" err="1"/>
              <a:t>and</a:t>
            </a:r>
            <a:r>
              <a:rPr lang="hr-HR" sz="1400" noProof="0" dirty="0"/>
              <a:t> </a:t>
            </a:r>
            <a:r>
              <a:rPr lang="hr-HR" sz="1400" noProof="0" dirty="0" err="1"/>
              <a:t>other</a:t>
            </a:r>
            <a:r>
              <a:rPr lang="hr-HR" sz="1400" noProof="0" dirty="0"/>
              <a:t> </a:t>
            </a:r>
            <a:r>
              <a:rPr lang="hr-HR" sz="1400" noProof="0" dirty="0" err="1"/>
              <a:t>essays</a:t>
            </a:r>
            <a:r>
              <a:rPr lang="hr-HR" sz="1400" noProof="0" dirty="0"/>
              <a:t>. New York: Macmillan.</a:t>
            </a: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r>
              <a:rPr lang="hr-HR" sz="1400" i="1" noProof="0" dirty="0"/>
              <a:t>Poglavlja knjige ili uređeni svesci</a:t>
            </a:r>
          </a:p>
          <a:p>
            <a:pPr marL="571500" lvl="0" indent="-292100">
              <a:buSzPts val="1400"/>
              <a:buFont typeface="Calibri"/>
              <a:buChar char="•"/>
            </a:pPr>
            <a:r>
              <a:rPr lang="hr-HR" sz="1400" noProof="0" dirty="0" err="1"/>
              <a:t>Herrington</a:t>
            </a:r>
            <a:r>
              <a:rPr lang="hr-HR" sz="1400" noProof="0" dirty="0"/>
              <a:t>, J., Reeves, T. C., &amp; Oliver, R. (2014). </a:t>
            </a:r>
            <a:r>
              <a:rPr lang="hr-HR" sz="1400" noProof="0" dirty="0" err="1"/>
              <a:t>Authentic</a:t>
            </a:r>
            <a:r>
              <a:rPr lang="hr-HR" sz="1400" noProof="0" dirty="0"/>
              <a:t> </a:t>
            </a:r>
            <a:r>
              <a:rPr lang="hr-HR" sz="1400" noProof="0" dirty="0" err="1"/>
              <a:t>learning</a:t>
            </a:r>
            <a:r>
              <a:rPr lang="hr-HR" sz="1400" noProof="0" dirty="0"/>
              <a:t> </a:t>
            </a:r>
            <a:r>
              <a:rPr lang="hr-HR" sz="1400" noProof="0" dirty="0" err="1"/>
              <a:t>environments</a:t>
            </a:r>
            <a:r>
              <a:rPr lang="hr-HR" sz="1400" noProof="0" dirty="0"/>
              <a:t> (</a:t>
            </a:r>
            <a:r>
              <a:rPr lang="hr-HR" sz="1400" noProof="0" dirty="0" err="1"/>
              <a:t>pp</a:t>
            </a:r>
            <a:r>
              <a:rPr lang="hr-HR" sz="1400" noProof="0" dirty="0"/>
              <a:t>. 401-412).Springer New York.</a:t>
            </a: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r>
              <a:rPr lang="hr-HR" sz="1400" i="1" noProof="0" dirty="0"/>
              <a:t>Članci u časopisima</a:t>
            </a:r>
          </a:p>
          <a:p>
            <a:pPr marL="571500" lvl="0" indent="-292100">
              <a:buSzPts val="1400"/>
              <a:buFont typeface="Calibri"/>
              <a:buChar char="•"/>
            </a:pPr>
            <a:r>
              <a:rPr lang="hr-HR" sz="1400" noProof="0" dirty="0"/>
              <a:t>Cole, N. S. (1990). </a:t>
            </a:r>
            <a:r>
              <a:rPr lang="hr-HR" sz="1400" noProof="0" dirty="0" err="1"/>
              <a:t>Conceptions</a:t>
            </a:r>
            <a:r>
              <a:rPr lang="hr-HR" sz="1400" noProof="0" dirty="0"/>
              <a:t> </a:t>
            </a:r>
            <a:r>
              <a:rPr lang="hr-HR" sz="1400" noProof="0" dirty="0" err="1"/>
              <a:t>of</a:t>
            </a:r>
            <a:r>
              <a:rPr lang="hr-HR" sz="1400" noProof="0" dirty="0"/>
              <a:t> </a:t>
            </a:r>
            <a:r>
              <a:rPr lang="hr-HR" sz="1400" noProof="0" dirty="0" err="1"/>
              <a:t>educational</a:t>
            </a:r>
            <a:r>
              <a:rPr lang="hr-HR" sz="1400" noProof="0" dirty="0"/>
              <a:t> </a:t>
            </a:r>
            <a:r>
              <a:rPr lang="hr-HR" sz="1400" noProof="0" dirty="0" err="1"/>
              <a:t>achievement</a:t>
            </a:r>
            <a:r>
              <a:rPr lang="hr-HR" sz="1400" noProof="0" dirty="0"/>
              <a:t>. </a:t>
            </a:r>
            <a:r>
              <a:rPr lang="hr-HR" sz="1400" noProof="0" dirty="0" err="1"/>
              <a:t>Educational</a:t>
            </a:r>
            <a:r>
              <a:rPr lang="hr-HR" sz="1400" noProof="0" dirty="0"/>
              <a:t> </a:t>
            </a:r>
            <a:r>
              <a:rPr lang="hr-HR" sz="1400" noProof="0" dirty="0" err="1"/>
              <a:t>researcher</a:t>
            </a:r>
            <a:r>
              <a:rPr lang="hr-HR" sz="1400" noProof="0" dirty="0"/>
              <a:t>, 19(3), 2-7.</a:t>
            </a:r>
          </a:p>
          <a:p>
            <a:pPr marL="571500" lvl="0" indent="-292100">
              <a:buSzPts val="1400"/>
              <a:buFont typeface="Calibri"/>
              <a:buChar char="•"/>
            </a:pPr>
            <a:r>
              <a:rPr lang="hr-HR" sz="1400" noProof="0" dirty="0" err="1"/>
              <a:t>Herrington</a:t>
            </a:r>
            <a:r>
              <a:rPr lang="hr-HR" sz="1400" noProof="0" dirty="0"/>
              <a:t>, J. </a:t>
            </a:r>
            <a:r>
              <a:rPr lang="hr-HR" sz="1400" noProof="0" dirty="0" err="1"/>
              <a:t>and</a:t>
            </a:r>
            <a:r>
              <a:rPr lang="hr-HR" sz="1400" noProof="0" dirty="0"/>
              <a:t> Oliver, R. (2000) ‘An </a:t>
            </a:r>
            <a:r>
              <a:rPr lang="hr-HR" sz="1400" noProof="0" dirty="0" err="1"/>
              <a:t>instructional</a:t>
            </a:r>
            <a:r>
              <a:rPr lang="hr-HR" sz="1400" noProof="0" dirty="0"/>
              <a:t> design </a:t>
            </a:r>
            <a:r>
              <a:rPr lang="hr-HR" sz="1400" noProof="0" dirty="0" err="1"/>
              <a:t>framework</a:t>
            </a:r>
            <a:r>
              <a:rPr lang="hr-HR" sz="1400" noProof="0" dirty="0"/>
              <a:t> for </a:t>
            </a:r>
            <a:r>
              <a:rPr lang="hr-HR" sz="1400" noProof="0" dirty="0" err="1"/>
              <a:t>authentic</a:t>
            </a:r>
            <a:r>
              <a:rPr lang="hr-HR" sz="1400" noProof="0" dirty="0"/>
              <a:t> </a:t>
            </a:r>
            <a:r>
              <a:rPr lang="hr-HR" sz="1400" noProof="0" dirty="0" err="1"/>
              <a:t>learning</a:t>
            </a:r>
            <a:r>
              <a:rPr lang="hr-HR" sz="1400" noProof="0" dirty="0"/>
              <a:t> </a:t>
            </a:r>
            <a:r>
              <a:rPr lang="hr-HR" sz="1400" noProof="0" dirty="0" err="1"/>
              <a:t>environments</a:t>
            </a:r>
            <a:r>
              <a:rPr lang="hr-HR" sz="1400" noProof="0" dirty="0"/>
              <a:t>’, </a:t>
            </a:r>
            <a:r>
              <a:rPr lang="hr-HR" sz="1400" noProof="0" dirty="0" err="1"/>
              <a:t>Educational</a:t>
            </a:r>
            <a:r>
              <a:rPr lang="hr-HR" sz="1400" noProof="0" dirty="0"/>
              <a:t> Technology Research </a:t>
            </a:r>
            <a:r>
              <a:rPr lang="hr-HR" sz="1400" noProof="0" dirty="0" err="1"/>
              <a:t>and</a:t>
            </a:r>
            <a:r>
              <a:rPr lang="hr-HR" sz="1400" noProof="0" dirty="0"/>
              <a:t> Development, 48(3), </a:t>
            </a:r>
            <a:r>
              <a:rPr lang="hr-HR" sz="1400" noProof="0" dirty="0" err="1"/>
              <a:t>pp</a:t>
            </a:r>
            <a:r>
              <a:rPr lang="hr-HR" sz="1400" noProof="0" dirty="0"/>
              <a:t>. 23–48.</a:t>
            </a:r>
          </a:p>
          <a:p>
            <a:pPr marL="571500" lvl="0" indent="-292100">
              <a:buSzPts val="1400"/>
              <a:buFont typeface="Calibri"/>
              <a:buChar char="•"/>
            </a:pPr>
            <a:r>
              <a:rPr lang="hr-HR" sz="1400" noProof="0" dirty="0" err="1"/>
              <a:t>Scardamalia</a:t>
            </a:r>
            <a:r>
              <a:rPr lang="hr-HR" sz="1400" noProof="0" dirty="0"/>
              <a:t>, M. </a:t>
            </a:r>
            <a:r>
              <a:rPr lang="hr-HR" sz="1400" noProof="0" dirty="0" err="1"/>
              <a:t>and</a:t>
            </a:r>
            <a:r>
              <a:rPr lang="hr-HR" sz="1400" noProof="0" dirty="0"/>
              <a:t> </a:t>
            </a:r>
            <a:r>
              <a:rPr lang="hr-HR" sz="1400" noProof="0" dirty="0" err="1"/>
              <a:t>Bereiter</a:t>
            </a:r>
            <a:r>
              <a:rPr lang="hr-HR" sz="1400" noProof="0" dirty="0"/>
              <a:t>, C. (1994) ‘Computer </a:t>
            </a:r>
            <a:r>
              <a:rPr lang="hr-HR" sz="1400" noProof="0" dirty="0" err="1"/>
              <a:t>support</a:t>
            </a:r>
            <a:r>
              <a:rPr lang="hr-HR" sz="1400" noProof="0" dirty="0"/>
              <a:t> for </a:t>
            </a:r>
            <a:r>
              <a:rPr lang="hr-HR" sz="1400" noProof="0" dirty="0" err="1"/>
              <a:t>knowledge-building</a:t>
            </a:r>
            <a:r>
              <a:rPr lang="hr-HR" sz="1400" noProof="0" dirty="0"/>
              <a:t> </a:t>
            </a:r>
            <a:r>
              <a:rPr lang="hr-HR" sz="1400" noProof="0" dirty="0" err="1"/>
              <a:t>communities</a:t>
            </a:r>
            <a:r>
              <a:rPr lang="hr-HR" sz="1400" noProof="0" dirty="0"/>
              <a:t>’, </a:t>
            </a:r>
            <a:r>
              <a:rPr lang="hr-HR" sz="1400" noProof="0" dirty="0" err="1"/>
              <a:t>The</a:t>
            </a:r>
            <a:r>
              <a:rPr lang="hr-HR" sz="1400" noProof="0" dirty="0"/>
              <a:t> Journal </a:t>
            </a:r>
            <a:r>
              <a:rPr lang="hr-HR" sz="1400" noProof="0" dirty="0" err="1"/>
              <a:t>of</a:t>
            </a:r>
            <a:r>
              <a:rPr lang="hr-HR" sz="1400" noProof="0" dirty="0"/>
              <a:t> </a:t>
            </a:r>
            <a:r>
              <a:rPr lang="hr-HR" sz="1400" noProof="0" dirty="0" err="1"/>
              <a:t>the</a:t>
            </a:r>
            <a:r>
              <a:rPr lang="hr-HR" sz="1400" noProof="0" dirty="0"/>
              <a:t> </a:t>
            </a:r>
            <a:r>
              <a:rPr lang="hr-HR" sz="1400" noProof="0" dirty="0" err="1"/>
              <a:t>Learning</a:t>
            </a:r>
            <a:r>
              <a:rPr lang="hr-HR" sz="1400" noProof="0" dirty="0"/>
              <a:t> </a:t>
            </a:r>
            <a:r>
              <a:rPr lang="hr-HR" sz="1400" noProof="0" dirty="0" err="1"/>
              <a:t>Sciences</a:t>
            </a:r>
            <a:r>
              <a:rPr lang="hr-HR" sz="1400" noProof="0" dirty="0"/>
              <a:t>, 3(3), </a:t>
            </a:r>
            <a:r>
              <a:rPr lang="hr-HR" sz="1400" noProof="0" dirty="0" err="1"/>
              <a:t>pp</a:t>
            </a:r>
            <a:r>
              <a:rPr lang="hr-HR" sz="1400" noProof="0" dirty="0"/>
              <a:t>. 265–283.</a:t>
            </a:r>
          </a:p>
          <a:p>
            <a:pPr marL="571500" lvl="0" indent="-292100">
              <a:buSzPts val="1400"/>
              <a:buFont typeface="Calibri"/>
              <a:buChar char="•"/>
            </a:pPr>
            <a:r>
              <a:rPr lang="hr-HR" sz="1400" noProof="0" dirty="0"/>
              <a:t>Stein, D., </a:t>
            </a:r>
            <a:r>
              <a:rPr lang="hr-HR" sz="1400" noProof="0" dirty="0" err="1"/>
              <a:t>Isaacs</a:t>
            </a:r>
            <a:r>
              <a:rPr lang="hr-HR" sz="1400" noProof="0" dirty="0"/>
              <a:t>, G. </a:t>
            </a:r>
            <a:r>
              <a:rPr lang="hr-HR" sz="1400" noProof="0" dirty="0" err="1"/>
              <a:t>and</a:t>
            </a:r>
            <a:r>
              <a:rPr lang="hr-HR" sz="1400" noProof="0" dirty="0"/>
              <a:t> Andrews, T. (2004) ‘</a:t>
            </a:r>
            <a:r>
              <a:rPr lang="hr-HR" sz="1400" noProof="0" dirty="0" err="1"/>
              <a:t>Situated</a:t>
            </a:r>
            <a:r>
              <a:rPr lang="hr-HR" sz="1400" noProof="0" dirty="0"/>
              <a:t> </a:t>
            </a:r>
            <a:r>
              <a:rPr lang="hr-HR" sz="1400" noProof="0" dirty="0" err="1"/>
              <a:t>learning</a:t>
            </a:r>
            <a:r>
              <a:rPr lang="hr-HR" sz="1400" noProof="0" dirty="0"/>
              <a:t> </a:t>
            </a:r>
            <a:r>
              <a:rPr lang="hr-HR" sz="1400" noProof="0" dirty="0" err="1"/>
              <a:t>in</a:t>
            </a:r>
            <a:r>
              <a:rPr lang="hr-HR" sz="1400" noProof="0" dirty="0"/>
              <a:t> </a:t>
            </a:r>
            <a:r>
              <a:rPr lang="hr-HR" sz="1400" noProof="0" dirty="0" err="1"/>
              <a:t>adult</a:t>
            </a:r>
            <a:r>
              <a:rPr lang="hr-HR" sz="1400" noProof="0" dirty="0"/>
              <a:t> </a:t>
            </a:r>
            <a:r>
              <a:rPr lang="hr-HR" sz="1400" noProof="0" dirty="0" err="1"/>
              <a:t>education</a:t>
            </a:r>
            <a:r>
              <a:rPr lang="hr-HR" sz="1400" noProof="0" dirty="0"/>
              <a:t>: </a:t>
            </a:r>
            <a:r>
              <a:rPr lang="hr-HR" sz="1400" noProof="0" dirty="0" err="1"/>
              <a:t>Theoretical</a:t>
            </a:r>
            <a:r>
              <a:rPr lang="hr-HR" sz="1400" noProof="0" dirty="0"/>
              <a:t> </a:t>
            </a:r>
            <a:r>
              <a:rPr lang="hr-HR" sz="1400" noProof="0" dirty="0" err="1"/>
              <a:t>perspectives</a:t>
            </a:r>
            <a:r>
              <a:rPr lang="hr-HR" sz="1400" noProof="0" dirty="0"/>
              <a:t> on </a:t>
            </a:r>
            <a:r>
              <a:rPr lang="hr-HR" sz="1400" noProof="0" dirty="0" err="1"/>
              <a:t>communities</a:t>
            </a:r>
            <a:r>
              <a:rPr lang="hr-HR" sz="1400" noProof="0" dirty="0"/>
              <a:t> </a:t>
            </a:r>
            <a:r>
              <a:rPr lang="hr-HR" sz="1400" noProof="0" dirty="0" err="1"/>
              <a:t>of</a:t>
            </a:r>
            <a:r>
              <a:rPr lang="hr-HR" sz="1400" noProof="0" dirty="0"/>
              <a:t> </a:t>
            </a:r>
            <a:r>
              <a:rPr lang="hr-HR" sz="1400" noProof="0" dirty="0" err="1"/>
              <a:t>practice</a:t>
            </a:r>
            <a:r>
              <a:rPr lang="hr-HR" sz="1400" noProof="0" dirty="0"/>
              <a:t>’, New </a:t>
            </a:r>
            <a:r>
              <a:rPr lang="hr-HR" sz="1400" noProof="0" dirty="0" err="1"/>
              <a:t>Directions</a:t>
            </a:r>
            <a:r>
              <a:rPr lang="hr-HR" sz="1400" noProof="0" dirty="0"/>
              <a:t> for </a:t>
            </a:r>
            <a:r>
              <a:rPr lang="hr-HR" sz="1400" noProof="0" dirty="0" err="1"/>
              <a:t>Adult</a:t>
            </a:r>
            <a:r>
              <a:rPr lang="hr-HR" sz="1400" noProof="0" dirty="0"/>
              <a:t> </a:t>
            </a:r>
            <a:r>
              <a:rPr lang="hr-HR" sz="1400" noProof="0" dirty="0" err="1"/>
              <a:t>and</a:t>
            </a:r>
            <a:r>
              <a:rPr lang="hr-HR" sz="1400" noProof="0" dirty="0"/>
              <a:t> </a:t>
            </a:r>
            <a:r>
              <a:rPr lang="hr-HR" sz="1400" noProof="0" dirty="0" err="1"/>
              <a:t>Continuing</a:t>
            </a:r>
            <a:r>
              <a:rPr lang="hr-HR" sz="1400" noProof="0" dirty="0"/>
              <a:t> </a:t>
            </a:r>
            <a:r>
              <a:rPr lang="hr-HR" sz="1400" noProof="0" dirty="0" err="1"/>
              <a:t>Education</a:t>
            </a:r>
            <a:r>
              <a:rPr lang="hr-HR" sz="1400" noProof="0" dirty="0"/>
              <a:t>, 102, </a:t>
            </a:r>
            <a:r>
              <a:rPr lang="hr-HR" sz="1400" noProof="0" dirty="0" err="1"/>
              <a:t>pp</a:t>
            </a:r>
            <a:r>
              <a:rPr lang="hr-HR" sz="1400" noProof="0" dirty="0"/>
              <a:t>. 73–82.</a:t>
            </a: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r>
              <a:rPr lang="hr-HR" sz="1400" i="1" noProof="0" dirty="0"/>
              <a:t>Video</a:t>
            </a:r>
          </a:p>
          <a:p>
            <a:pPr lvl="0" indent="-317500">
              <a:buSzPts val="1400"/>
            </a:pPr>
            <a:r>
              <a:rPr lang="hr-HR" sz="1400" noProof="0" dirty="0" err="1"/>
              <a:t>Edutopia</a:t>
            </a:r>
            <a:r>
              <a:rPr lang="hr-HR" sz="1400" noProof="0" dirty="0"/>
              <a:t> (2016) </a:t>
            </a:r>
            <a:r>
              <a:rPr lang="hr-HR" sz="1400" noProof="0" dirty="0" err="1"/>
              <a:t>Solving</a:t>
            </a:r>
            <a:r>
              <a:rPr lang="hr-HR" sz="1400" noProof="0" dirty="0"/>
              <a:t> Real-World </a:t>
            </a:r>
            <a:r>
              <a:rPr lang="hr-HR" sz="1400" noProof="0" dirty="0" err="1"/>
              <a:t>Problems</a:t>
            </a:r>
            <a:r>
              <a:rPr lang="hr-HR" sz="1400" noProof="0" dirty="0"/>
              <a:t>: </a:t>
            </a:r>
            <a:r>
              <a:rPr lang="hr-HR" sz="1400" noProof="0" dirty="0" err="1"/>
              <a:t>Bringing</a:t>
            </a:r>
            <a:r>
              <a:rPr lang="hr-HR" sz="1400" noProof="0" dirty="0"/>
              <a:t> </a:t>
            </a:r>
            <a:r>
              <a:rPr lang="hr-HR" sz="1400" noProof="0" dirty="0" err="1"/>
              <a:t>Authentic</a:t>
            </a:r>
            <a:r>
              <a:rPr lang="hr-HR" sz="1400" noProof="0" dirty="0"/>
              <a:t> </a:t>
            </a:r>
            <a:r>
              <a:rPr lang="hr-HR" sz="1400" noProof="0" dirty="0" err="1"/>
              <a:t>Context</a:t>
            </a:r>
            <a:r>
              <a:rPr lang="hr-HR" sz="1400" noProof="0" dirty="0"/>
              <a:t> to </a:t>
            </a:r>
            <a:r>
              <a:rPr lang="hr-HR" sz="1400" noProof="0" dirty="0" err="1"/>
              <a:t>Learning</a:t>
            </a:r>
            <a:r>
              <a:rPr lang="hr-HR" sz="1400" noProof="0" dirty="0"/>
              <a:t>. </a:t>
            </a:r>
            <a:r>
              <a:rPr lang="hr-HR" sz="1400" noProof="0" dirty="0" err="1"/>
              <a:t>Available</a:t>
            </a:r>
            <a:r>
              <a:rPr lang="hr-HR" sz="1400" noProof="0" dirty="0"/>
              <a:t> at: </a:t>
            </a:r>
            <a:r>
              <a:rPr lang="hr-HR" sz="1400" u="sng" noProof="0" dirty="0">
                <a:solidFill>
                  <a:schemeClr val="hlink"/>
                </a:solidFill>
                <a:hlinkClick r:id="rId3"/>
              </a:rPr>
              <a:t>https://www.youtube.com/watch?v=G3IL0J3XMbA</a:t>
            </a:r>
            <a:r>
              <a:rPr lang="hr-HR" sz="1400" noProof="0" dirty="0"/>
              <a:t> (</a:t>
            </a:r>
            <a:r>
              <a:rPr lang="hr-HR" sz="1400" noProof="0" dirty="0" err="1"/>
              <a:t>Accessed</a:t>
            </a:r>
            <a:r>
              <a:rPr lang="hr-HR" sz="1400" noProof="0" dirty="0"/>
              <a:t> </a:t>
            </a:r>
            <a:r>
              <a:rPr lang="hr-HR" sz="1400" noProof="0" dirty="0" err="1"/>
              <a:t>March</a:t>
            </a:r>
            <a:r>
              <a:rPr lang="hr-HR" sz="1400" noProof="0" dirty="0"/>
              <a:t> 26th, 2025)</a:t>
            </a:r>
            <a:endParaRPr lang="hr-HR" sz="1500" noProof="0" dirty="0"/>
          </a:p>
          <a:p>
            <a:pPr marL="68580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Font typeface="Arial"/>
              <a:buNone/>
            </a:pPr>
            <a:endParaRPr lang="hr-HR" sz="1500" noProof="0" dirty="0"/>
          </a:p>
          <a:p>
            <a:pPr marL="68580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Font typeface="Arial"/>
              <a:buNone/>
            </a:pPr>
            <a:endParaRPr lang="hr-HR" sz="1500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sz="1500" noProof="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351" cy="715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Ishodi učenja</a:t>
            </a:r>
          </a:p>
        </p:txBody>
      </p:sp>
      <p:sp>
        <p:nvSpPr>
          <p:cNvPr id="74" name="Google Shape;74;p3"/>
          <p:cNvSpPr txBox="1">
            <a:spLocks noGrp="1"/>
          </p:cNvSpPr>
          <p:nvPr>
            <p:ph type="body" idx="1"/>
          </p:nvPr>
        </p:nvSpPr>
        <p:spPr>
          <a:xfrm>
            <a:off x="97971" y="987868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buNone/>
            </a:pPr>
            <a:r>
              <a:rPr lang="hr-HR" sz="2400" noProof="0" dirty="0"/>
              <a:t>Do kraja ove cjeline učitelji će moći:</a:t>
            </a:r>
          </a:p>
          <a:p>
            <a:pPr marL="571500" marR="0" lvl="0" indent="-3556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hr-HR" sz="2400" noProof="0" dirty="0"/>
              <a:t>Definirati i opisati model autentičnog učenja.</a:t>
            </a:r>
          </a:p>
          <a:p>
            <a:pPr marL="571500" marR="0" lvl="0" indent="-3556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hr-HR" sz="2400" noProof="0" dirty="0"/>
              <a:t>Navesti devet ključnih elemenata autentičnog učenja i opisati njihovu ulogu u oblikovanju plana nastavne cjeline.</a:t>
            </a:r>
          </a:p>
          <a:p>
            <a:pPr marL="571500" marR="0" lvl="0" indent="-3556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hr-HR" sz="2400" noProof="0" dirty="0"/>
              <a:t>Razviti plan nastavne cjeline ili nastavnu aktivnost iz informatike koja integrira elemente autentičnog učenja.</a:t>
            </a:r>
          </a:p>
          <a:p>
            <a:pPr marL="914400" lvl="1" indent="-254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</a:pPr>
            <a:endParaRPr lang="hr-HR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9" name="Google Shape;369;p30"/>
          <p:cNvGrpSpPr/>
          <p:nvPr/>
        </p:nvGrpSpPr>
        <p:grpSpPr>
          <a:xfrm>
            <a:off x="2179811" y="4729766"/>
            <a:ext cx="7832078" cy="1110328"/>
            <a:chOff x="2179603" y="4888792"/>
            <a:chExt cx="7798544" cy="1110328"/>
          </a:xfrm>
        </p:grpSpPr>
        <p:pic>
          <p:nvPicPr>
            <p:cNvPr id="370" name="Google Shape;370;p3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179603" y="4888792"/>
              <a:ext cx="1468783" cy="5265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1" name="Google Shape;371;p30"/>
            <p:cNvPicPr preferRelativeResize="0"/>
            <p:nvPr/>
          </p:nvPicPr>
          <p:blipFill rotWithShape="1">
            <a:blip r:embed="rId4">
              <a:alphaModFix/>
            </a:blip>
            <a:srcRect l="9995" t="21987" r="6842" b="5543"/>
            <a:stretch/>
          </p:blipFill>
          <p:spPr>
            <a:xfrm>
              <a:off x="3796545" y="4949617"/>
              <a:ext cx="1406759" cy="5265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2" name="Google Shape;372;p30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134273" y="4888792"/>
              <a:ext cx="1053679" cy="6021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3" name="Google Shape;373;p30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6187951" y="4960895"/>
              <a:ext cx="1500530" cy="5456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4" name="Google Shape;374;p30"/>
            <p:cNvPicPr preferRelativeResize="0"/>
            <p:nvPr/>
          </p:nvPicPr>
          <p:blipFill rotWithShape="1">
            <a:blip r:embed="rId7">
              <a:alphaModFix/>
            </a:blip>
            <a:srcRect l="6518" t="2903" r="6455"/>
            <a:stretch/>
          </p:blipFill>
          <p:spPr>
            <a:xfrm>
              <a:off x="7781600" y="4945247"/>
              <a:ext cx="2196547" cy="5456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5" name="Google Shape;375;p30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2288672" y="5654827"/>
              <a:ext cx="1679028" cy="3429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6" name="Google Shape;376;p30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4247100" y="5578646"/>
              <a:ext cx="2083568" cy="4143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7" name="Google Shape;377;p30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6500192" y="5578645"/>
              <a:ext cx="1357332" cy="4143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8" name="Google Shape;378;p30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8024163" y="5561390"/>
              <a:ext cx="897748" cy="4143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9" name="Google Shape;379;p30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9179152" y="5522870"/>
              <a:ext cx="457200" cy="4762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80" name="Google Shape;380;p30"/>
          <p:cNvSpPr/>
          <p:nvPr/>
        </p:nvSpPr>
        <p:spPr>
          <a:xfrm>
            <a:off x="1254125" y="1759459"/>
            <a:ext cx="12192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4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351" cy="715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Sadržaj</a:t>
            </a:r>
          </a:p>
        </p:txBody>
      </p:sp>
      <p:sp>
        <p:nvSpPr>
          <p:cNvPr id="81" name="Google Shape;81;p4"/>
          <p:cNvSpPr txBox="1">
            <a:spLocks noGrp="1"/>
          </p:cNvSpPr>
          <p:nvPr>
            <p:ph type="body" idx="1"/>
          </p:nvPr>
        </p:nvSpPr>
        <p:spPr>
          <a:xfrm>
            <a:off x="123746" y="8930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marR="0" lvl="0" indent="-3238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900"/>
              <a:buFont typeface="Arial"/>
              <a:buChar char="•"/>
            </a:pPr>
            <a:r>
              <a:rPr lang="hr-HR" sz="1900" noProof="0" dirty="0"/>
              <a:t>Prikaznica 1 - Naslov WP-a</a:t>
            </a:r>
          </a:p>
          <a:p>
            <a:pPr marL="571500" marR="0" lvl="0" indent="-3238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900"/>
              <a:buFont typeface="Arial"/>
              <a:buChar char="•"/>
            </a:pPr>
            <a:r>
              <a:rPr lang="hr-HR" sz="1900" noProof="0" dirty="0"/>
              <a:t>Prikaznica 2 - Naziv cjeline</a:t>
            </a:r>
          </a:p>
          <a:p>
            <a:pPr marL="571500" marR="0" lvl="0" indent="-3238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900"/>
              <a:buFont typeface="Arial"/>
              <a:buChar char="•"/>
            </a:pPr>
            <a:r>
              <a:rPr lang="hr-HR" sz="1900" noProof="0" dirty="0"/>
              <a:t>Prikaznica 3 - Ishodi učenja</a:t>
            </a:r>
          </a:p>
          <a:p>
            <a:pPr marL="571500" marR="0" lvl="0" indent="-3238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Char char="•"/>
            </a:pPr>
            <a:r>
              <a:rPr lang="hr-HR" sz="1900" noProof="0" dirty="0"/>
              <a:t>Prikaznica 4 - Sadržaj</a:t>
            </a:r>
          </a:p>
          <a:p>
            <a:pPr marL="571500" marR="0" lvl="0" indent="-3238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Char char="•"/>
            </a:pPr>
            <a:r>
              <a:rPr lang="hr-HR" sz="1900" noProof="0" dirty="0"/>
              <a:t>Prikaznica 5 - Uvod</a:t>
            </a:r>
          </a:p>
          <a:p>
            <a:pPr marL="571500" marR="0" lvl="0" indent="-3238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Char char="•"/>
            </a:pPr>
            <a:r>
              <a:rPr lang="hr-HR" sz="1900" noProof="0" dirty="0"/>
              <a:t>Prikaznica 7 - Aktivnost 1: Razbijanje leda</a:t>
            </a:r>
          </a:p>
          <a:p>
            <a:pPr marL="571500" marR="0" lvl="0" indent="-3238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Char char="•"/>
            </a:pPr>
            <a:r>
              <a:rPr lang="hr-HR" sz="1900" noProof="0" dirty="0"/>
              <a:t>Prikaznice 8 - 10 - Aktivnost 2: Uvod u autentično učenje</a:t>
            </a:r>
          </a:p>
          <a:p>
            <a:pPr marL="571500" marR="0" lvl="0" indent="-3238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Char char="•"/>
            </a:pPr>
            <a:r>
              <a:rPr lang="hr-HR" sz="1900" noProof="0" dirty="0"/>
              <a:t>Prikaznice 11-12 - Aktivnost 3: Autentično učenje u obrazovanju</a:t>
            </a:r>
          </a:p>
          <a:p>
            <a:pPr marL="571500" marR="0" lvl="0" indent="-3238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Char char="•"/>
            </a:pPr>
            <a:r>
              <a:rPr lang="hr-HR" sz="1900" noProof="0" dirty="0"/>
              <a:t>Prikaznice 13-23 - Aktivnost 4: Slagalica autentičnog modela učenja</a:t>
            </a:r>
          </a:p>
          <a:p>
            <a:pPr marL="571500" marR="0" lvl="0" indent="-3238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Char char="•"/>
            </a:pPr>
            <a:r>
              <a:rPr lang="hr-HR" sz="1900" noProof="0" dirty="0"/>
              <a:t>Prikaznica 24 - Važna razmatranja</a:t>
            </a:r>
          </a:p>
          <a:p>
            <a:pPr marL="571500" marR="0" lvl="0" indent="-3238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Char char="•"/>
            </a:pPr>
            <a:r>
              <a:rPr lang="hr-HR" sz="1900" noProof="0" dirty="0"/>
              <a:t>Prikaznica 25 - Aktivnost 5: Autentično učenje u informatici</a:t>
            </a:r>
          </a:p>
          <a:p>
            <a:pPr marL="571500" marR="0" lvl="0" indent="-3238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Char char="•"/>
            </a:pPr>
            <a:r>
              <a:rPr lang="hr-HR" sz="1900" noProof="0" dirty="0"/>
              <a:t>Prikaznica 26 - Aktivnost 6: Pregled i promišljanje</a:t>
            </a:r>
          </a:p>
          <a:p>
            <a:pPr marL="571500" marR="0" lvl="0" indent="-3238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Char char="•"/>
            </a:pPr>
            <a:r>
              <a:rPr lang="hr-HR" sz="1900" noProof="0" dirty="0"/>
              <a:t>Prikaznica 27 - Domaća zadaća</a:t>
            </a:r>
          </a:p>
          <a:p>
            <a:pPr marL="571500" marR="0" lvl="0" indent="-3238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Char char="•"/>
            </a:pPr>
            <a:r>
              <a:rPr lang="hr-HR" sz="1900" noProof="0" dirty="0"/>
              <a:t>Prikaznica 28 - Dodatni resursi</a:t>
            </a:r>
          </a:p>
          <a:p>
            <a:pPr marL="571500" marR="0" lvl="0" indent="-3238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Char char="•"/>
            </a:pPr>
            <a:r>
              <a:rPr lang="hr-HR" sz="1900" noProof="0" dirty="0"/>
              <a:t>Prikaznica 29 - Literatura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5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351" cy="715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Uvod</a:t>
            </a:r>
          </a:p>
        </p:txBody>
      </p:sp>
      <p:sp>
        <p:nvSpPr>
          <p:cNvPr id="88" name="Google Shape;88;p5"/>
          <p:cNvSpPr txBox="1">
            <a:spLocks noGrp="1"/>
          </p:cNvSpPr>
          <p:nvPr>
            <p:ph type="body" idx="1"/>
          </p:nvPr>
        </p:nvSpPr>
        <p:spPr>
          <a:xfrm>
            <a:off x="97976" y="910700"/>
            <a:ext cx="117507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3683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hr-HR" noProof="0" dirty="0"/>
              <a:t>Ova cjelina usmjerena je na uvođenje temeljnih koncepata</a:t>
            </a:r>
            <a:br>
              <a:rPr lang="hr-HR" noProof="0" dirty="0"/>
            </a:br>
            <a:r>
              <a:rPr lang="hr-HR" noProof="0" dirty="0"/>
              <a:t>koji čine osnovu modela autentičnog učenja.</a:t>
            </a:r>
          </a:p>
          <a:p>
            <a:pPr marL="457200" marR="0" lvl="0" indent="-3683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hr-HR" noProof="0" dirty="0"/>
              <a:t>Model autentičnog učenja sastoji se od devet elemenata dizajna</a:t>
            </a:r>
            <a:br>
              <a:rPr lang="hr-HR" noProof="0" dirty="0"/>
            </a:br>
            <a:r>
              <a:rPr lang="hr-HR" noProof="0" dirty="0"/>
              <a:t>koji pomažu autoru kurikuluma u oblikovanju autentičnog iskustva učenja.</a:t>
            </a:r>
          </a:p>
          <a:p>
            <a:pPr marL="457200" lvl="0" indent="-3683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hr-HR" noProof="0" dirty="0"/>
              <a:t>Autentični model učenja je zanimljiva metoda učenja</a:t>
            </a:r>
            <a:br>
              <a:rPr lang="hr-HR" noProof="0" dirty="0"/>
            </a:br>
            <a:r>
              <a:rPr lang="hr-HR" noProof="0" dirty="0"/>
              <a:t>za učenike; omogućuje im praktično i autentično</a:t>
            </a:r>
            <a:br>
              <a:rPr lang="hr-HR" noProof="0" dirty="0"/>
            </a:br>
            <a:r>
              <a:rPr lang="hr-HR" noProof="0" dirty="0"/>
              <a:t>bavljenje temom te sudjelovanje u stvaranju</a:t>
            </a:r>
            <a:br>
              <a:rPr lang="hr-HR" noProof="0" dirty="0"/>
            </a:br>
            <a:r>
              <a:rPr lang="hr-HR" noProof="0" dirty="0"/>
              <a:t>stvarnih rješenja za primjere iz svakodnevnog života.</a:t>
            </a:r>
          </a:p>
          <a:p>
            <a:pPr marL="457200" marR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57150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</p:txBody>
      </p:sp>
      <p:pic>
        <p:nvPicPr>
          <p:cNvPr id="89" name="Google Shape;89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579725" y="2790950"/>
            <a:ext cx="4462599" cy="325782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5"/>
          <p:cNvSpPr txBox="1"/>
          <p:nvPr/>
        </p:nvSpPr>
        <p:spPr>
          <a:xfrm>
            <a:off x="8872400" y="5907375"/>
            <a:ext cx="2964900" cy="3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Izradio: </a:t>
            </a:r>
            <a:r>
              <a:rPr lang="hr-HR" sz="1400" b="0" i="0" u="sng" strike="noStrike" cap="none" noProof="0" dirty="0" err="1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Freepik</a:t>
            </a:r>
            <a:r>
              <a: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6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Aktivnost 1: Razbijanje leda: uparivanje i razgovor</a:t>
            </a:r>
          </a:p>
        </p:txBody>
      </p:sp>
      <p:sp>
        <p:nvSpPr>
          <p:cNvPr id="97" name="Google Shape;97;p6"/>
          <p:cNvSpPr txBox="1">
            <a:spLocks noGrp="1"/>
          </p:cNvSpPr>
          <p:nvPr>
            <p:ph type="body" idx="1"/>
          </p:nvPr>
        </p:nvSpPr>
        <p:spPr>
          <a:xfrm>
            <a:off x="97975" y="1037150"/>
            <a:ext cx="11944500" cy="1555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57150" dist="19050" dir="5400000" algn="bl" rotWithShape="0">
              <a:srgbClr val="000000">
                <a:alpha val="49411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r>
              <a:rPr lang="hr-HR" b="1" noProof="0" dirty="0"/>
              <a:t>Raspravite:</a:t>
            </a:r>
          </a:p>
          <a:p>
            <a:pPr marL="457200" marR="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hr-HR" noProof="0" dirty="0"/>
              <a:t>Kako su tradicionalne metode poučavanja, poput učenja napamet i poučavanja putem predavanja, utjecale na vaš interes za različite predmete?</a:t>
            </a:r>
          </a:p>
          <a:p>
            <a:pPr marL="457200" marR="0" lvl="0" indent="-3683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hr-HR" noProof="0" dirty="0"/>
              <a:t>Po vašem mišljenju, smanjuju li ili povećavaju li tradicionalne metode učenja interes za učenje?</a:t>
            </a:r>
          </a:p>
        </p:txBody>
      </p:sp>
      <p:sp>
        <p:nvSpPr>
          <p:cNvPr id="98" name="Google Shape;98;p6"/>
          <p:cNvSpPr txBox="1"/>
          <p:nvPr/>
        </p:nvSpPr>
        <p:spPr>
          <a:xfrm>
            <a:off x="97975" y="2804450"/>
            <a:ext cx="11944500" cy="1659911"/>
          </a:xfrm>
          <a:prstGeom prst="rect">
            <a:avLst/>
          </a:prstGeom>
          <a:solidFill>
            <a:srgbClr val="898989"/>
          </a:solidFill>
          <a:ln>
            <a:noFill/>
          </a:ln>
          <a:effectLst>
            <a:outerShdw blurRad="57150" dist="19050" dir="5400000" algn="bl" rotWithShape="0">
              <a:srgbClr val="000000">
                <a:alpha val="49411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36830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hr-HR" sz="2200" b="1" i="0" u="none" strike="noStrike" cap="none" noProof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R</a:t>
            </a:r>
            <a:r>
              <a:rPr lang="hr-HR" sz="2200" b="1" noProof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aspravite</a:t>
            </a:r>
            <a:r>
              <a:rPr lang="hr-HR" sz="2200" b="1" i="0" u="none" strike="noStrike" cap="none" noProof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</a:p>
          <a:p>
            <a:pPr marL="457200" marR="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Arial"/>
              <a:buChar char="•"/>
            </a:pPr>
            <a:r>
              <a:rPr lang="hr-HR" sz="2200" b="0" i="0" u="none" strike="noStrike" cap="none" noProof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Koliko često u svoje nastavne cjeline uključujete rješavanje problema iz stvarnog svijeta?</a:t>
            </a:r>
          </a:p>
          <a:p>
            <a:pPr marL="457200" marR="0" lvl="0" indent="-3683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Arial"/>
              <a:buChar char="•"/>
            </a:pPr>
            <a:r>
              <a:rPr lang="hr-HR" sz="2200" b="0" i="0" u="none" strike="noStrike" cap="none" noProof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Smatrate li da se učenici drugačije angažiraju kada uče kroz primjenu u stvarnom svijetu u usporedbi s tradicionalnim metodama?</a:t>
            </a:r>
            <a:endParaRPr lang="hr-HR" sz="1400" b="0" i="0" u="none" strike="noStrike" cap="none" noProof="0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6"/>
          <p:cNvSpPr txBox="1"/>
          <p:nvPr/>
        </p:nvSpPr>
        <p:spPr>
          <a:xfrm>
            <a:off x="795600" y="4904425"/>
            <a:ext cx="10600800" cy="1050514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57150" dist="19050" dir="5400000" algn="bl" rotWithShape="0">
              <a:srgbClr val="000000">
                <a:alpha val="49411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hr-HR" sz="2200" b="1" i="0" u="none" strike="noStrike" cap="none" noProof="0" dirty="0">
                <a:solidFill>
                  <a:schemeClr val="accent4"/>
                </a:solidFill>
                <a:latin typeface="Calibri"/>
                <a:ea typeface="Calibri"/>
                <a:cs typeface="Calibri"/>
                <a:sym typeface="Calibri"/>
              </a:rPr>
              <a:t>Rasprava za cijelu grupu:</a:t>
            </a:r>
          </a:p>
          <a:p>
            <a:pPr marL="457200" marR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hr-HR" sz="2200" b="0" i="0" u="none" strike="noStrike" cap="none" noProof="0" dirty="0">
                <a:solidFill>
                  <a:schemeClr val="accent4"/>
                </a:solidFill>
                <a:latin typeface="Calibri"/>
                <a:ea typeface="Calibri"/>
                <a:cs typeface="Calibri"/>
                <a:sym typeface="Calibri"/>
              </a:rPr>
              <a:t>Koje su prednosti korištenja primjera iz stvarnog života u poučavanju i učenju?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7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Aktivnost 2: Uvod u autentično učenje</a:t>
            </a:r>
          </a:p>
        </p:txBody>
      </p:sp>
      <p:pic>
        <p:nvPicPr>
          <p:cNvPr id="106" name="Google Shape;106;p7" descr="A grey block on the left and interconnected dots of color on the right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78600" y="887725"/>
            <a:ext cx="9867824" cy="5577474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7"/>
          <p:cNvSpPr txBox="1"/>
          <p:nvPr/>
        </p:nvSpPr>
        <p:spPr>
          <a:xfrm>
            <a:off x="8256525" y="6465200"/>
            <a:ext cx="2589900" cy="1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Izradio: </a:t>
            </a:r>
            <a:r>
              <a:rPr lang="hr-HR" sz="1400" b="0" i="0" u="none" strike="noStrike" cap="none" noProof="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Dream</a:t>
            </a:r>
            <a:r>
              <a: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Lab </a:t>
            </a:r>
            <a:r>
              <a:rPr lang="hr-HR" sz="1400" b="0" i="0" u="none" strike="noStrike" cap="none" noProof="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Canva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8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Temeljne teorije autentičnog učenja</a:t>
            </a:r>
          </a:p>
        </p:txBody>
      </p:sp>
      <p:pic>
        <p:nvPicPr>
          <p:cNvPr id="114" name="Google Shape;114;p8" title="_- visual selection (1).png"/>
          <p:cNvPicPr preferRelativeResize="0"/>
          <p:nvPr/>
        </p:nvPicPr>
        <p:blipFill rotWithShape="1">
          <a:blip r:embed="rId3">
            <a:alphaModFix/>
          </a:blip>
          <a:srcRect l="22587" t="13179"/>
          <a:stretch/>
        </p:blipFill>
        <p:spPr>
          <a:xfrm>
            <a:off x="3595455" y="797450"/>
            <a:ext cx="6988595" cy="6343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8" title="_- visual selection (1).png"/>
          <p:cNvPicPr preferRelativeResize="0"/>
          <p:nvPr/>
        </p:nvPicPr>
        <p:blipFill rotWithShape="1">
          <a:blip r:embed="rId3">
            <a:alphaModFix/>
          </a:blip>
          <a:srcRect t="13179" r="92459"/>
          <a:stretch/>
        </p:blipFill>
        <p:spPr>
          <a:xfrm>
            <a:off x="1556375" y="797450"/>
            <a:ext cx="680798" cy="6343301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8"/>
          <p:cNvSpPr txBox="1"/>
          <p:nvPr/>
        </p:nvSpPr>
        <p:spPr>
          <a:xfrm>
            <a:off x="2317072" y="1100830"/>
            <a:ext cx="1378506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Učenici grade znanje kroz iskustva i interakcije s okolinom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8"/>
          <p:cNvSpPr txBox="1"/>
          <p:nvPr/>
        </p:nvSpPr>
        <p:spPr>
          <a:xfrm>
            <a:off x="2289204" y="2292618"/>
            <a:ext cx="1378506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Izgradnja znanja kroz društvene interakcije i kulturu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8"/>
          <p:cNvSpPr txBox="1"/>
          <p:nvPr/>
        </p:nvSpPr>
        <p:spPr>
          <a:xfrm>
            <a:off x="2317072" y="3429000"/>
            <a:ext cx="1378506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Kontekstualno učenje gdje se značenje stvara kroz stvarne aktivnosti u nastavnom okruženju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p8"/>
          <p:cNvSpPr txBox="1"/>
          <p:nvPr/>
        </p:nvSpPr>
        <p:spPr>
          <a:xfrm>
            <a:off x="2361459" y="4715521"/>
            <a:ext cx="1378506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Suradničko učenje s grupama ljudi usredotočenih oko zajedničkog interesa ili profesije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8"/>
          <p:cNvSpPr txBox="1"/>
          <p:nvPr/>
        </p:nvSpPr>
        <p:spPr>
          <a:xfrm>
            <a:off x="2289204" y="5876237"/>
            <a:ext cx="1378506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Zajednice koje se usredotočuju na stvaranje kolektivnog znanja kroz aktivnosti u zajednici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8"/>
          <p:cNvSpPr txBox="1"/>
          <p:nvPr/>
        </p:nvSpPr>
        <p:spPr>
          <a:xfrm>
            <a:off x="4104143" y="1308274"/>
            <a:ext cx="1577266" cy="30777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E0CC1B"/>
                </a:solidFill>
                <a:latin typeface="Arial"/>
                <a:ea typeface="Arial"/>
                <a:cs typeface="Arial"/>
                <a:sym typeface="Arial"/>
              </a:rPr>
              <a:t>Konstruktivizam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8"/>
          <p:cNvSpPr txBox="1"/>
          <p:nvPr/>
        </p:nvSpPr>
        <p:spPr>
          <a:xfrm>
            <a:off x="3966442" y="2477284"/>
            <a:ext cx="1577266" cy="5232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DE8431"/>
                </a:solidFill>
                <a:latin typeface="Arial"/>
                <a:ea typeface="Arial"/>
                <a:cs typeface="Arial"/>
                <a:sym typeface="Arial"/>
              </a:rPr>
              <a:t>Socijalni konstruktivizam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8"/>
          <p:cNvSpPr txBox="1"/>
          <p:nvPr/>
        </p:nvSpPr>
        <p:spPr>
          <a:xfrm>
            <a:off x="4012851" y="3675221"/>
            <a:ext cx="1484447" cy="5232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E55956"/>
                </a:solidFill>
                <a:latin typeface="Arial"/>
                <a:ea typeface="Arial"/>
                <a:cs typeface="Arial"/>
                <a:sym typeface="Arial"/>
              </a:rPr>
              <a:t>Učenje u situaciji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8"/>
          <p:cNvSpPr txBox="1"/>
          <p:nvPr/>
        </p:nvSpPr>
        <p:spPr>
          <a:xfrm>
            <a:off x="3966442" y="4806337"/>
            <a:ext cx="1530857" cy="5232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41C686"/>
                </a:solidFill>
                <a:latin typeface="Arial"/>
                <a:ea typeface="Arial"/>
                <a:cs typeface="Arial"/>
                <a:sym typeface="Arial"/>
              </a:rPr>
              <a:t>Zajednice prakse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8"/>
          <p:cNvSpPr txBox="1"/>
          <p:nvPr/>
        </p:nvSpPr>
        <p:spPr>
          <a:xfrm>
            <a:off x="4042050" y="5977956"/>
            <a:ext cx="1808085" cy="5232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BE6BE7"/>
                </a:solidFill>
                <a:latin typeface="Arial"/>
                <a:ea typeface="Arial"/>
                <a:cs typeface="Arial"/>
                <a:sym typeface="Arial"/>
              </a:rPr>
              <a:t>Zajednice učenja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8"/>
          <p:cNvSpPr txBox="1"/>
          <p:nvPr/>
        </p:nvSpPr>
        <p:spPr>
          <a:xfrm>
            <a:off x="8278690" y="3524984"/>
            <a:ext cx="1378506" cy="73862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343434"/>
                </a:solidFill>
                <a:latin typeface="Arial"/>
                <a:ea typeface="Arial"/>
                <a:cs typeface="Arial"/>
                <a:sym typeface="Arial"/>
              </a:rPr>
              <a:t>Model autentičnog učenja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9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Definicija autentičnog učenja</a:t>
            </a:r>
          </a:p>
        </p:txBody>
      </p:sp>
      <p:sp>
        <p:nvSpPr>
          <p:cNvPr id="133" name="Google Shape;133;p9"/>
          <p:cNvSpPr txBox="1">
            <a:spLocks noGrp="1"/>
          </p:cNvSpPr>
          <p:nvPr>
            <p:ph type="body" idx="1"/>
          </p:nvPr>
        </p:nvSpPr>
        <p:spPr>
          <a:xfrm>
            <a:off x="362150" y="1142025"/>
            <a:ext cx="11520600" cy="511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r>
              <a:rPr lang="hr-HR" sz="3100" noProof="0" dirty="0"/>
              <a:t>TINKER okvir usvaja autentičan model učenja koji naglašava </a:t>
            </a:r>
          </a:p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r>
              <a:rPr lang="hr-HR" sz="3100" b="1" noProof="0" dirty="0">
                <a:solidFill>
                  <a:schemeClr val="accent1"/>
                </a:solidFill>
              </a:rPr>
              <a:t>	rješavanje problema u stvarnom svijetu </a:t>
            </a:r>
            <a:r>
              <a:rPr lang="hr-HR" sz="3100" b="1" noProof="0" dirty="0"/>
              <a:t>i</a:t>
            </a:r>
          </a:p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r>
              <a:rPr lang="hr-HR" sz="3100" b="1" noProof="0" dirty="0"/>
              <a:t>	primjenu </a:t>
            </a:r>
            <a:r>
              <a:rPr lang="hr-HR" sz="3100" b="1" noProof="0" dirty="0">
                <a:solidFill>
                  <a:schemeClr val="accent6"/>
                </a:solidFill>
              </a:rPr>
              <a:t>znanja u praktičnim kontekstima</a:t>
            </a:r>
            <a:r>
              <a:rPr lang="hr-HR" sz="3100" b="1" noProof="0" dirty="0"/>
              <a:t>.</a:t>
            </a:r>
            <a:r>
              <a:rPr lang="hr-HR" sz="3100" noProof="0" dirty="0"/>
              <a:t> </a:t>
            </a:r>
          </a:p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sz="3100" noProof="0" dirty="0"/>
          </a:p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r>
              <a:rPr lang="hr-HR" sz="3100" noProof="0" dirty="0"/>
              <a:t>Postoji </a:t>
            </a:r>
            <a:r>
              <a:rPr lang="hr-HR" sz="3100" b="1" i="1" noProof="0" dirty="0">
                <a:solidFill>
                  <a:schemeClr val="dk1"/>
                </a:solidFill>
              </a:rPr>
              <a:t>9 elemenata autentičnog učenja</a:t>
            </a:r>
            <a:r>
              <a:rPr lang="hr-HR" sz="3100" noProof="0" dirty="0"/>
              <a:t>,</a:t>
            </a:r>
          </a:p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r>
              <a:rPr lang="hr-HR" sz="3100" noProof="0" dirty="0"/>
              <a:t>	ali ih treba smatrati </a:t>
            </a:r>
            <a:r>
              <a:rPr lang="hr-HR" sz="3100" i="1" noProof="0" dirty="0"/>
              <a:t>smjernicama za dizajn,</a:t>
            </a:r>
          </a:p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r>
              <a:rPr lang="hr-HR" sz="3100" i="1" noProof="0" dirty="0"/>
              <a:t>	</a:t>
            </a:r>
            <a:r>
              <a:rPr lang="hr-HR" sz="3100" noProof="0" dirty="0"/>
              <a:t>a ne obveznim karakteristikama.</a:t>
            </a:r>
          </a:p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sz="3100" noProof="0" dirty="0"/>
          </a:p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r>
              <a:rPr lang="hr-HR" sz="3100" noProof="0" dirty="0"/>
              <a:t>Bilo koje okruženje za učenje može se smatrati manje-više autentičnim</a:t>
            </a:r>
          </a:p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marR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marR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571500" marR="0" lvl="0" indent="-2032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ARDET Course template - Cover page">
  <a:themeElements>
    <a:clrScheme name="TINKER">
      <a:dk1>
        <a:srgbClr val="1D1D1B"/>
      </a:dk1>
      <a:lt1>
        <a:srgbClr val="D1D1D1"/>
      </a:lt1>
      <a:dk2>
        <a:srgbClr val="1D1D1B"/>
      </a:dk2>
      <a:lt2>
        <a:srgbClr val="F2F2F2"/>
      </a:lt2>
      <a:accent1>
        <a:srgbClr val="16C45B"/>
      </a:accent1>
      <a:accent2>
        <a:srgbClr val="1D1D1B"/>
      </a:accent2>
      <a:accent3>
        <a:srgbClr val="16C45B"/>
      </a:accent3>
      <a:accent4>
        <a:srgbClr val="2B454E"/>
      </a:accent4>
      <a:accent5>
        <a:srgbClr val="C36358"/>
      </a:accent5>
      <a:accent6>
        <a:srgbClr val="16C45B"/>
      </a:accent6>
      <a:hlink>
        <a:srgbClr val="16C45B"/>
      </a:hlink>
      <a:folHlink>
        <a:srgbClr val="16C45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ARDET Course template">
  <a:themeElements>
    <a:clrScheme name="TINKER">
      <a:dk1>
        <a:srgbClr val="1D1D1B"/>
      </a:dk1>
      <a:lt1>
        <a:srgbClr val="D1D1D1"/>
      </a:lt1>
      <a:dk2>
        <a:srgbClr val="1D1D1B"/>
      </a:dk2>
      <a:lt2>
        <a:srgbClr val="F2F2F2"/>
      </a:lt2>
      <a:accent1>
        <a:srgbClr val="16C45B"/>
      </a:accent1>
      <a:accent2>
        <a:srgbClr val="1D1D1B"/>
      </a:accent2>
      <a:accent3>
        <a:srgbClr val="16C45B"/>
      </a:accent3>
      <a:accent4>
        <a:srgbClr val="2B454E"/>
      </a:accent4>
      <a:accent5>
        <a:srgbClr val="C36358"/>
      </a:accent5>
      <a:accent6>
        <a:srgbClr val="16C45B"/>
      </a:accent6>
      <a:hlink>
        <a:srgbClr val="16C45B"/>
      </a:hlink>
      <a:folHlink>
        <a:srgbClr val="16C45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3328</Words>
  <Application>Microsoft Office PowerPoint</Application>
  <PresentationFormat>Widescreen</PresentationFormat>
  <Paragraphs>324</Paragraphs>
  <Slides>30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Open Sans</vt:lpstr>
      <vt:lpstr>Calibri</vt:lpstr>
      <vt:lpstr>CARDET Course template - Cover page</vt:lpstr>
      <vt:lpstr>CARDET Course template</vt:lpstr>
      <vt:lpstr>WP3: Obučavanje učitelja za autentično i rodno uključivo informatičko obrazovanje</vt:lpstr>
      <vt:lpstr>Modul 2: TINKER okvir –principi autentičnog učenja i praktični vodič</vt:lpstr>
      <vt:lpstr>Ishodi učenja</vt:lpstr>
      <vt:lpstr>Sadržaj</vt:lpstr>
      <vt:lpstr>Uvod</vt:lpstr>
      <vt:lpstr>Aktivnost 1: Razbijanje leda: uparivanje i razgovor</vt:lpstr>
      <vt:lpstr>Aktivnost 2: Uvod u autentično učenje</vt:lpstr>
      <vt:lpstr>Temeljne teorije autentičnog učenja</vt:lpstr>
      <vt:lpstr>Definicija autentičnog učenja</vt:lpstr>
      <vt:lpstr>Autentični model učenja</vt:lpstr>
      <vt:lpstr>Aktivnost 3: Autentično učenje u obrazovanju</vt:lpstr>
      <vt:lpstr>Autentično učenje u obrazovanju</vt:lpstr>
      <vt:lpstr>Aktivnost 4: Slagalica autentičnog modela učenja</vt:lpstr>
      <vt:lpstr>Autentični model učenja</vt:lpstr>
      <vt:lpstr>Autentični model učenja</vt:lpstr>
      <vt:lpstr>Autentični model učenja</vt:lpstr>
      <vt:lpstr>Autentični model učenja</vt:lpstr>
      <vt:lpstr>Autentični model učenja</vt:lpstr>
      <vt:lpstr>Autentični model učenja</vt:lpstr>
      <vt:lpstr>Autentični model učenja</vt:lpstr>
      <vt:lpstr>Autentični model učenja</vt:lpstr>
      <vt:lpstr>Autentični model učenja</vt:lpstr>
      <vt:lpstr>Autentični model učenja</vt:lpstr>
      <vt:lpstr>Važna razmatranja</vt:lpstr>
      <vt:lpstr>Aktivnost 5: Autentično učenje u informatici</vt:lpstr>
      <vt:lpstr>Aktivnost 6: Pregled i promišljanje</vt:lpstr>
      <vt:lpstr>Domaća zadaća/Dodatni zadaci</vt:lpstr>
      <vt:lpstr>Dodatni resursi</vt:lpstr>
      <vt:lpstr>Literatura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2Fast4u</dc:creator>
  <cp:lastModifiedBy>Juraj Petrović</cp:lastModifiedBy>
  <cp:revision>9</cp:revision>
  <dcterms:created xsi:type="dcterms:W3CDTF">2014-07-11T09:12:14Z</dcterms:created>
  <dcterms:modified xsi:type="dcterms:W3CDTF">2025-07-22T12:31:10Z</dcterms:modified>
</cp:coreProperties>
</file>