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51" r:id="rId4"/>
    <p:sldMasterId id="214748365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6858000" cx="12192000"/>
  <p:notesSz cx="6858000" cy="9144000"/>
  <p:embeddedFontLst>
    <p:embeddedFont>
      <p:font typeface="Open Sa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03/V0lHQhMzm/AHfCXeAeNOjo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OpenSans-bold.fntdata"/><Relationship Id="rId23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26" Type="http://schemas.openxmlformats.org/officeDocument/2006/relationships/font" Target="fonts/OpenSans-boldItalic.fntdata"/><Relationship Id="rId25" Type="http://schemas.openxmlformats.org/officeDocument/2006/relationships/font" Target="fonts/OpenSans-italic.fntdata"/><Relationship Id="rId27" Type="http://customschemas.google.com/relationships/presentationmetadata" Target="metadata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" name="Google Shape;8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463f4b7b19_0_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g3463f4b7b19_0_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1" name="Google Shape;151;g3463f4b7b19_0_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463f4b7b19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g3463f4b7b19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8" name="Google Shape;158;g3463f4b7b19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463f4b7b19_0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g3463f4b7b19_0_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5" name="Google Shape;165;g3463f4b7b19_0_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45e16aeeaa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345e16aeeaa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2B454E"/>
                </a:solidFill>
              </a:rPr>
              <a:t>https://www.freepik.com/free-photo/top-view-business-concept-office-accessories-wooden-table-office-supplies-study-work-concept-toning_1191564.htm#fromView=search&amp;page=1&amp;position=5&amp;uuid=7eab1ddc-54d2-4357-bdcd-767c1a9e322b&amp;query=lesson+planning</a:t>
            </a:r>
            <a:endParaRPr/>
          </a:p>
        </p:txBody>
      </p:sp>
      <p:sp>
        <p:nvSpPr>
          <p:cNvPr id="172" name="Google Shape;172;g345e16aeeaa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45e16aeeaa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345e16aeeaa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" name="Google Shape;181;g345e16aeeaa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89" name="Google Shape;189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58cd5ba7f0_0_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5" name="Google Shape;195;g358cd5ba7f0_0_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https://www.freepik.com/free-vector/learning-concept-illustration_10117870.htm#fromView=search&amp;page=1&amp;position=25&amp;uuid=674852bd-ead3-4395-9508-af21763fddbd&amp;query=learn</a:t>
            </a:r>
            <a:endParaRPr/>
          </a:p>
        </p:txBody>
      </p:sp>
      <p:sp>
        <p:nvSpPr>
          <p:cNvPr id="94" name="Google Shape;9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3" name="Google Shape;103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0" name="Google Shape;110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i="0" lang="en-US" sz="1800" u="none" strike="noStrik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Podijelite se u male grupe i svakoj grupi dajte list papira. Zatim pokrenite mjerač vremena na 2 minute i potaknite ih da se risjete što više od ukupno 9 autentičnih elemenata učenja.</a:t>
            </a:r>
            <a:endParaRPr b="0" i="0" sz="1800" u="none" strike="noStrike">
              <a:solidFill>
                <a:srgbClr val="1D1D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800" u="none" strike="noStrike">
              <a:solidFill>
                <a:srgbClr val="1D1D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i="0" lang="en-US" sz="1800" u="none" strike="noStrik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Sljedeći izazov je zapamtiti ili osmisliti primjere za svaki element autentičnog učenja i to primjer vezan uz informatiku.</a:t>
            </a:r>
            <a:endParaRPr/>
          </a:p>
        </p:txBody>
      </p:sp>
      <p:sp>
        <p:nvSpPr>
          <p:cNvPr id="119" name="Google Shape;119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45e16aeea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g345e16aeea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2B454E"/>
                </a:solidFill>
              </a:rPr>
              <a:t>https://www.freepik.com/free-photo/top-view-chess-pieces_9393780.htm#fromView=search&amp;page=1&amp;position=1&amp;uuid=51d7ea55-1837-4634-b6fe-4bd85863cd8d&amp;query=groups+in+a+circle</a:t>
            </a:r>
            <a:endParaRPr/>
          </a:p>
        </p:txBody>
      </p:sp>
      <p:sp>
        <p:nvSpPr>
          <p:cNvPr id="128" name="Google Shape;128;g345e16aeeaa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463f4b7b19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g3463f4b7b19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7" name="Google Shape;137;g3463f4b7b19_0_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463f4b7b19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g3463f4b7b19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4" name="Google Shape;144;g3463f4b7b19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8.jpg"/><Relationship Id="rId4" Type="http://schemas.openxmlformats.org/officeDocument/2006/relationships/image" Target="../media/image9.png"/><Relationship Id="rId5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5.png"/><Relationship Id="rId13" Type="http://schemas.openxmlformats.org/officeDocument/2006/relationships/image" Target="../media/image30.png"/><Relationship Id="rId1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image" Target="../media/image17.jpg"/><Relationship Id="rId7" Type="http://schemas.openxmlformats.org/officeDocument/2006/relationships/image" Target="../media/image13.png"/><Relationship Id="rId8" Type="http://schemas.openxmlformats.org/officeDocument/2006/relationships/image" Target="../media/image12.png"/></Relationships>
</file>

<file path=ppt/slideLayouts/_rels/slideLayout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5.png"/><Relationship Id="rId13" Type="http://schemas.openxmlformats.org/officeDocument/2006/relationships/image" Target="../media/image30.png"/><Relationship Id="rId1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Relationship Id="rId3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image" Target="../media/image17.jpg"/><Relationship Id="rId7" Type="http://schemas.openxmlformats.org/officeDocument/2006/relationships/image" Target="../media/image13.png"/><Relationship Id="rId8" Type="http://schemas.openxmlformats.org/officeDocument/2006/relationships/image" Target="../media/image1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1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1"/>
          <p:cNvSpPr txBox="1"/>
          <p:nvPr/>
        </p:nvSpPr>
        <p:spPr>
          <a:xfrm>
            <a:off x="2836615" y="6125538"/>
            <a:ext cx="8134996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en-US" sz="10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 od strane Europske unije. Izneseni stavovi i mišljenja su, međutim, isključivo stavovi autora/autorica i ne odražavaju nužno stavove Europske unije ili Izvršne agencije za obrazovanje i kulturu (EACEA). Ni Europska unija ni tijelo koje dodjeljuje sredstva ne mogu se smatrati odgovornima za njih. Broj projekta: 101132887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1"/>
          <p:cNvSpPr txBox="1"/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" type="subTitle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i="1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11"/>
          <p:cNvSpPr/>
          <p:nvPr/>
        </p:nvSpPr>
        <p:spPr>
          <a:xfrm flipH="1" rot="-5400000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384471" y="2628899"/>
            <a:ext cx="5807528" cy="285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2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2"/>
          <p:cNvSpPr txBox="1"/>
          <p:nvPr/>
        </p:nvSpPr>
        <p:spPr>
          <a:xfrm>
            <a:off x="2836615" y="6137080"/>
            <a:ext cx="8134996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 od strane Europske unije. Izneseni stavovi i mišljenja su, međutim, isključivo stavovi autora/autorica i ne odražavaju nužno stavove Europske unije ili Izvršne agencije za obrazovanje i kulturu (EACEA). Ni Europska unija ni tijelo koje dodjeljuje sredstva ne mogu se smatrati odgovornima za njih. Broj projekta: 101132887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2"/>
          <p:cNvSpPr txBox="1"/>
          <p:nvPr>
            <p:ph type="ctrTitle"/>
          </p:nvPr>
        </p:nvSpPr>
        <p:spPr>
          <a:xfrm>
            <a:off x="374726" y="2184268"/>
            <a:ext cx="4899403" cy="133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2"/>
          <p:cNvSpPr txBox="1"/>
          <p:nvPr>
            <p:ph idx="1" type="subTitle"/>
          </p:nvPr>
        </p:nvSpPr>
        <p:spPr>
          <a:xfrm>
            <a:off x="401324" y="3651830"/>
            <a:ext cx="4899403" cy="12928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i="1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12"/>
          <p:cNvSpPr/>
          <p:nvPr/>
        </p:nvSpPr>
        <p:spPr>
          <a:xfrm flipH="1" rot="-5400000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Text - 1col">
  <p:cSld name="Title Text - 1col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1" type="body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0039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683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683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"/>
          <p:cNvSpPr txBox="1"/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b="1" sz="2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2" name="Google Shape;4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 od strane Europske unije. Izneseni stavovi i mišljenja su, međutim, isključivo stavovi autora/autorica i ne odražavaju nužno stavove Europske unije ili Izvršne agencije za obrazovanje i kulturu (EACEA). Ni Europska unija ni tijelo koje dodjeljuje sredstva ne mogu se smatrati odgovornima za njih. Broj projekta: 101132887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4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p4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47" name="Google Shape;47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p4"/>
            <p:cNvPicPr preferRelativeResize="0"/>
            <p:nvPr/>
          </p:nvPicPr>
          <p:blipFill rotWithShape="1">
            <a:blip r:embed="rId5">
              <a:alphaModFix/>
            </a:blip>
            <a:srcRect b="5543" l="9995" r="6842" t="21987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p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p4"/>
            <p:cNvPicPr preferRelativeResize="0"/>
            <p:nvPr/>
          </p:nvPicPr>
          <p:blipFill rotWithShape="1">
            <a:blip r:embed="rId8">
              <a:alphaModFix/>
            </a:blip>
            <a:srcRect b="0" l="6517" r="6453" t="2903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4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4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4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4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4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8cd5ba7f0_0_63"/>
          <p:cNvSpPr txBox="1"/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b="1" sz="20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2" name="Google Shape;62;g358cd5ba7f0_0_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g358cd5ba7f0_0_63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 od strane Europske unije. Izneseni stavovi i mišljenja su, međutim, isključivo stavovi autora/autorica i ne odražavaju nužno stavove Europske unije ili Izvršne agencije za obrazovanje i kulturu (EACEA). Ni Europska unija ni tijelo koje dodjeljuje sredstva ne mogu se smatrati odgovornima za njih. Broj projekta: 101132887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358cd5ba7f0_0_63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g358cd5ba7f0_0_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Google Shape;66;g358cd5ba7f0_0_63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67" name="Google Shape;67;g358cd5ba7f0_0_6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g358cd5ba7f0_0_63"/>
            <p:cNvPicPr preferRelativeResize="0"/>
            <p:nvPr/>
          </p:nvPicPr>
          <p:blipFill rotWithShape="1">
            <a:blip r:embed="rId5">
              <a:alphaModFix/>
            </a:blip>
            <a:srcRect b="5543" l="9995" r="6842" t="21987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69;g358cd5ba7f0_0_6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70;g358cd5ba7f0_0_63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" name="Google Shape;71;g358cd5ba7f0_0_63"/>
            <p:cNvPicPr preferRelativeResize="0"/>
            <p:nvPr/>
          </p:nvPicPr>
          <p:blipFill rotWithShape="1">
            <a:blip r:embed="rId8">
              <a:alphaModFix/>
            </a:blip>
            <a:srcRect b="0" l="6517" r="6454" t="2903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g358cd5ba7f0_0_63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g358cd5ba7f0_0_63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g358cd5ba7f0_0_63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g358cd5ba7f0_0_63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g358cd5ba7f0_0_63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Text - 1col">
  <p:cSld name="Title Text - 1col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8cd5ba7f0_0_60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g358cd5ba7f0_0_60"/>
          <p:cNvSpPr txBox="1"/>
          <p:nvPr>
            <p:ph idx="1" type="body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0039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683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683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>
            <a:alpha val="47058"/>
          </a:srgbClr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0" type="dt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0"/>
          <p:cNvSpPr txBox="1"/>
          <p:nvPr>
            <p:ph idx="12" type="sldNum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>
            <a:alpha val="0"/>
          </a:schemeClr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/>
          <p:nvPr/>
        </p:nvSpPr>
        <p:spPr>
          <a:xfrm>
            <a:off x="0" y="0"/>
            <a:ext cx="12192000" cy="797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13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b="0" i="0" sz="38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1"/>
    <p:sldLayoutId id="2147483653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>
            <a:alpha val="0"/>
          </a:schemeClr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58cd5ba7f0_0_57"/>
          <p:cNvSpPr/>
          <p:nvPr/>
        </p:nvSpPr>
        <p:spPr>
          <a:xfrm>
            <a:off x="0" y="0"/>
            <a:ext cx="12192000" cy="79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" name="Google Shape;59;g358cd5ba7f0_0_57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b="0" i="0" sz="38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1"/>
    <p:sldLayoutId id="2147483656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3.png"/><Relationship Id="rId4" Type="http://schemas.openxmlformats.org/officeDocument/2006/relationships/hyperlink" Target="https://www.freepik.com/free-photo/top-view-business-concept-office-accessories-wooden-table-office-supplies-study-work-concept-toning_1191564.htm#fromView=search&amp;page=1&amp;position=5&amp;uuid=7eab1ddc-54d2-4357-bdcd-767c1a9e322b&amp;query=lesson+planning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tinker-project.eu/resources/framework-and-toolkit/" TargetMode="External"/><Relationship Id="rId4" Type="http://schemas.openxmlformats.org/officeDocument/2006/relationships/hyperlink" Target="about:blank" TargetMode="External"/></Relationships>
</file>

<file path=ppt/slides/_rels/slide16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14.png"/><Relationship Id="rId13" Type="http://schemas.openxmlformats.org/officeDocument/2006/relationships/hyperlink" Target="https://tinker-project.eu/elearning/" TargetMode="External"/><Relationship Id="rId1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5" Type="http://schemas.openxmlformats.org/officeDocument/2006/relationships/hyperlink" Target="https://creativecommons.org/licenses/by-nc-nd/4.0/" TargetMode="External"/><Relationship Id="rId14" Type="http://schemas.openxmlformats.org/officeDocument/2006/relationships/image" Target="../media/image32.png"/><Relationship Id="rId5" Type="http://schemas.openxmlformats.org/officeDocument/2006/relationships/image" Target="../media/image17.jpg"/><Relationship Id="rId6" Type="http://schemas.openxmlformats.org/officeDocument/2006/relationships/image" Target="../media/image13.png"/><Relationship Id="rId7" Type="http://schemas.openxmlformats.org/officeDocument/2006/relationships/image" Target="../media/image12.png"/><Relationship Id="rId8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8.png"/><Relationship Id="rId4" Type="http://schemas.openxmlformats.org/officeDocument/2006/relationships/hyperlink" Target="https://www.freepik.com/free-vector/learning-concept-illustration_10117870.htm#fromView=search&amp;page=1&amp;position=25&amp;uuid=674852bd-ead3-4395-9508-af21763fddbd&amp;query=learn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9.png"/><Relationship Id="rId4" Type="http://schemas.openxmlformats.org/officeDocument/2006/relationships/hyperlink" Target="https://www.freepik.com/free-vector/student-guy-studying-internet-watching-online-lecture-computer-talking-math-tutor-through-video-call-cartoon-illustration_12699851.htm#fromView=search&amp;page=1&amp;position=29&amp;uuid=f5e4204b-dca3-4e33-a561-e271651ad41e&amp;query=learning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png"/><Relationship Id="rId4" Type="http://schemas.openxmlformats.org/officeDocument/2006/relationships/hyperlink" Target="https://www.freepik.com/free-vector/people-with-gaming-icons-illustration_3226193.htm#fromView=search&amp;page=1&amp;position=0&amp;uuid=381fa352-4e26-446b-a3e6-d53a5a5ab55d&amp;query=game+challenge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5.png"/><Relationship Id="rId4" Type="http://schemas.openxmlformats.org/officeDocument/2006/relationships/hyperlink" Target="https://www.freepik.com/free-photo/top-view-chess-pieces_9393780.htm#fromView=search&amp;page=1&amp;position=1&amp;uuid=51d7ea55-1837-4634-b6fe-4bd85863cd8d&amp;query=groups+in+a+circle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"/>
          <p:cNvSpPr txBox="1"/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444"/>
              <a:buFont typeface="Calibri"/>
              <a:buNone/>
            </a:pPr>
            <a:r>
              <a:rPr lang="en-US"/>
              <a:t>WP3: Obučavanje učitelja za autentično i rodno uključivo informatičko obrazovanje</a:t>
            </a:r>
            <a:endParaRPr/>
          </a:p>
        </p:txBody>
      </p:sp>
      <p:sp>
        <p:nvSpPr>
          <p:cNvPr id="85" name="Google Shape;85;p3"/>
          <p:cNvSpPr txBox="1"/>
          <p:nvPr>
            <p:ph idx="1" type="subTitle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/>
              <a:t>TINKER trening za učitelje koji poučavaju učenike starosti 12 do 14 godina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463f4b7b19_0_29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3: Prepoznavanje autentičnog učenja u studijama slučaja</a:t>
            </a:r>
            <a:endParaRPr/>
          </a:p>
        </p:txBody>
      </p:sp>
      <p:sp>
        <p:nvSpPr>
          <p:cNvPr id="154" name="Google Shape;154;g3463f4b7b19_0_29"/>
          <p:cNvSpPr txBox="1"/>
          <p:nvPr>
            <p:ph idx="1" type="body"/>
          </p:nvPr>
        </p:nvSpPr>
        <p:spPr>
          <a:xfrm>
            <a:off x="97971" y="9579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b="1" lang="en-US" sz="2400"/>
              <a:t>Studija slučaja 3: Virtualni muzej roda i identiteta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 b="1"/>
          </a:p>
          <a:p>
            <a:pPr indent="-3683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Koji su autentični elementi učenja vidljivi u ovoj aktivnosti? Potkrijepite svoj odgovor referencama na zadatak.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Kako ova aktivnost modelira uloge iz stvarnog svijeta poput kustosa, povjesničara i dizajnera?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Koje digitalne i društvene vještine učenici vježbaju, a relevantne su i izvan učionice?</a:t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 b="1"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463f4b7b19_0_36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4: Prepoznavanje autentičnog učenja u studijama slučaja</a:t>
            </a:r>
            <a:endParaRPr/>
          </a:p>
        </p:txBody>
      </p:sp>
      <p:sp>
        <p:nvSpPr>
          <p:cNvPr id="161" name="Google Shape;161;g3463f4b7b19_0_36"/>
          <p:cNvSpPr txBox="1"/>
          <p:nvPr>
            <p:ph idx="1" type="body"/>
          </p:nvPr>
        </p:nvSpPr>
        <p:spPr>
          <a:xfrm>
            <a:off x="97971" y="10341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b="1" lang="en-US" sz="2400"/>
              <a:t>Studija slučaja 4: </a:t>
            </a:r>
            <a:r>
              <a:rPr b="1" lang="en-US" sz="2400"/>
              <a:t>Popunite prazninu aplikacijom</a:t>
            </a:r>
            <a:endParaRPr b="1"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 b="1"/>
          </a:p>
          <a:p>
            <a:pPr indent="-3683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Koji su autentični elementi učenja uključeni u ovaj izazov dizajna aplikacije? Objasnite svoje izbore.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Kako etička razmatranja oblikuju smjer učenja i kreativnosti učenika u ovom zadatku?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Koje bi nastavne strategije najbolje podržale suradnju i dizajn usmjeren na korisnika u ovom scenariju?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Kako ova aktivnost priprema učenike da postanu društveno osviješteni inovatori u tehnološkim područjima?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463f4b7b19_0_42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2: Prepoznavanje autentičnog učenja u studijama slučaja</a:t>
            </a:r>
            <a:endParaRPr/>
          </a:p>
        </p:txBody>
      </p:sp>
      <p:sp>
        <p:nvSpPr>
          <p:cNvPr id="168" name="Google Shape;168;g3463f4b7b19_0_42"/>
          <p:cNvSpPr txBox="1"/>
          <p:nvPr>
            <p:ph idx="1" type="body"/>
          </p:nvPr>
        </p:nvSpPr>
        <p:spPr>
          <a:xfrm>
            <a:off x="97971" y="10341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b="1" lang="en-US" sz="2400"/>
              <a:t>Pitanja za zajedničku raspravu</a:t>
            </a:r>
            <a:endParaRPr b="1"/>
          </a:p>
          <a:p>
            <a:pPr indent="-3683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Koji se od 9 elemenata po vašem mišljenju najmanje koristi u učionicama informatike - i što bi bilo potrebno da ih se potpunije integrira u nastavu?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Na temelju dvije obrađene cjeline, podijelite svoja razmišljanja o tome kako autentično učenje informatike može pomoći učenicima da od korisnika tehnologije prijeđu na kreatore i rješavatelje problema.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45e16aeeaa_0_6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3: Kreiranje autentične aktivnosti iz informatike</a:t>
            </a:r>
            <a:endParaRPr/>
          </a:p>
        </p:txBody>
      </p:sp>
      <p:sp>
        <p:nvSpPr>
          <p:cNvPr id="175" name="Google Shape;175;g345e16aeeaa_0_6"/>
          <p:cNvSpPr txBox="1"/>
          <p:nvPr>
            <p:ph idx="1" type="body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0" lvl="0" marL="3683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b="1" lang="en-US"/>
              <a:t>Svi aktivnosti moraju uključivati a) autentični kontekst i b) autentični zadatak i c) najmanje 3 druga elementa iz autentičnog modela učenja.</a:t>
            </a:r>
            <a:endParaRPr/>
          </a:p>
          <a:p>
            <a:pPr indent="0" lvl="0" marL="3683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76" name="Google Shape;176;g345e16aeeaa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0450" y="2253725"/>
            <a:ext cx="6093701" cy="4062474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345e16aeeaa_0_6"/>
          <p:cNvSpPr txBox="1"/>
          <p:nvPr/>
        </p:nvSpPr>
        <p:spPr>
          <a:xfrm>
            <a:off x="6105200" y="6378950"/>
            <a:ext cx="27231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345e16aeeaa_0_12"/>
          <p:cNvPicPr preferRelativeResize="0"/>
          <p:nvPr/>
        </p:nvPicPr>
        <p:blipFill rotWithShape="1">
          <a:blip r:embed="rId3">
            <a:alphaModFix amt="13000"/>
          </a:blip>
          <a:srcRect b="0" l="0" r="0" t="0"/>
          <a:stretch/>
        </p:blipFill>
        <p:spPr>
          <a:xfrm>
            <a:off x="496600" y="891928"/>
            <a:ext cx="11627401" cy="5966076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345e16aeeaa_0_12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/>
              <a:t>Aktivnost 4: Pregled i promišljanje</a:t>
            </a:r>
            <a:endParaRPr/>
          </a:p>
        </p:txBody>
      </p:sp>
      <p:sp>
        <p:nvSpPr>
          <p:cNvPr id="185" name="Google Shape;185;g345e16aeeaa_0_12"/>
          <p:cNvSpPr txBox="1"/>
          <p:nvPr/>
        </p:nvSpPr>
        <p:spPr>
          <a:xfrm>
            <a:off x="247496" y="16485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7350" lvl="0" marL="457200" marR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rgbClr val="2B454E"/>
                </a:solidFill>
                <a:latin typeface="Calibri"/>
                <a:ea typeface="Calibri"/>
                <a:cs typeface="Calibri"/>
                <a:sym typeface="Calibri"/>
              </a:rPr>
              <a:t>Danas sam naučio/la o _________.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rgbClr val="2B454E"/>
                </a:solidFill>
                <a:latin typeface="Calibri"/>
                <a:ea typeface="Calibri"/>
                <a:cs typeface="Calibri"/>
                <a:sym typeface="Calibri"/>
              </a:rPr>
              <a:t>Nakon što sam naučio/la o _____, razmišljam o vlastitim praksama _____.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2500"/>
              <a:buFont typeface="Arial"/>
              <a:buAutoNum type="arabicPeriod"/>
            </a:pPr>
            <a:r>
              <a:rPr b="0" i="0" lang="en-US" sz="2500" u="none" cap="none" strike="noStrike">
                <a:solidFill>
                  <a:srgbClr val="2B454E"/>
                </a:solidFill>
                <a:latin typeface="Calibri"/>
                <a:ea typeface="Calibri"/>
                <a:cs typeface="Calibri"/>
                <a:sym typeface="Calibri"/>
              </a:rPr>
              <a:t>Još me zanima __________.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8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/>
              <a:t>Literatura</a:t>
            </a:r>
            <a:endParaRPr/>
          </a:p>
        </p:txBody>
      </p:sp>
      <p:sp>
        <p:nvSpPr>
          <p:cNvPr id="192" name="Google Shape;192;p18"/>
          <p:cNvSpPr txBox="1"/>
          <p:nvPr>
            <p:ph idx="1" type="body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5715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Projekt TINKER (2024). WP2 / D2.2 Okvir i alati TINKER – Scenariji učenja. Dostupno na </a:t>
            </a:r>
            <a:r>
              <a:rPr lang="en-US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https://tinker-project.eu/resources/framework-and-toolkit/</a:t>
            </a:r>
            <a:endParaRPr/>
          </a:p>
          <a:p>
            <a:pPr indent="-342900" lvl="0" marL="5715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Projekt TINKER (2024). WP2 / D2.2 Okvir i alati TINKER. Dostupno na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https://tinker-project.eu/resources/framework-and-toolkit/</a:t>
            </a:r>
            <a:endParaRPr/>
          </a:p>
          <a:p>
            <a:pPr indent="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-317500" lvl="0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r>
              <a:t/>
            </a:r>
            <a:endParaRPr/>
          </a:p>
          <a:p>
            <a:pPr indent="-317500" lvl="0" marL="6858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" name="Google Shape;197;g358cd5ba7f0_0_40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198" name="Google Shape;198;g358cd5ba7f0_0_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" name="Google Shape;199;g358cd5ba7f0_0_40"/>
            <p:cNvPicPr preferRelativeResize="0"/>
            <p:nvPr/>
          </p:nvPicPr>
          <p:blipFill rotWithShape="1">
            <a:blip r:embed="rId4">
              <a:alphaModFix/>
            </a:blip>
            <a:srcRect b="5543" l="9995" r="6842" t="21987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" name="Google Shape;200;g358cd5ba7f0_0_4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g358cd5ba7f0_0_4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g358cd5ba7f0_0_40"/>
            <p:cNvPicPr preferRelativeResize="0"/>
            <p:nvPr/>
          </p:nvPicPr>
          <p:blipFill rotWithShape="1">
            <a:blip r:embed="rId7">
              <a:alphaModFix/>
            </a:blip>
            <a:srcRect b="0" l="6517" r="6454" t="2903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g358cd5ba7f0_0_40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g358cd5ba7f0_0_40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g358cd5ba7f0_0_40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g358cd5ba7f0_0_40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g358cd5ba7f0_0_40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8" name="Google Shape;208;g358cd5ba7f0_0_40"/>
          <p:cNvSpPr txBox="1"/>
          <p:nvPr/>
        </p:nvSpPr>
        <p:spPr>
          <a:xfrm>
            <a:off x="3324150" y="2453100"/>
            <a:ext cx="31737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Dostupno na </a:t>
            </a:r>
            <a:r>
              <a:rPr b="0" i="0" lang="en-US" sz="11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3"/>
              </a:rPr>
              <a:t>https://tinker-project.eu/elearning/</a:t>
            </a:r>
            <a:endParaRPr b="0" i="0" sz="1100" u="none" cap="none" strike="noStrike">
              <a:solidFill>
                <a:srgbClr val="16C4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g358cd5ba7f0_0_4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222188" y="3563650"/>
            <a:ext cx="1171575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g358cd5ba7f0_0_40"/>
          <p:cNvSpPr txBox="1"/>
          <p:nvPr/>
        </p:nvSpPr>
        <p:spPr>
          <a:xfrm>
            <a:off x="1646350" y="2994850"/>
            <a:ext cx="5987700" cy="5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1900" lvl="0" marL="360045" marR="0" rtl="0" algn="ctr">
              <a:lnSpc>
                <a:spcPct val="107916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Ova publikacija je licencirana pod međunarodnom licencom </a:t>
            </a:r>
            <a:r>
              <a:rPr b="1" i="1" lang="en-US" sz="1200" u="none" cap="none" strike="noStrik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Creative Commons Imenovanje autora-Nekomercijalno-Bez prerada 4.0 ( </a:t>
            </a:r>
            <a:r>
              <a:rPr b="1" i="0" lang="en-US" sz="1200" u="sng" cap="none" strike="noStrike">
                <a:solidFill>
                  <a:srgbClr val="16C45B"/>
                </a:solid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BY-NC-ND 4.0 </a:t>
            </a:r>
            <a:r>
              <a:rPr b="1" i="0" lang="en-US" sz="1200" u="none" cap="none" strike="noStrike">
                <a:solidFill>
                  <a:srgbClr val="1D1D1B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/>
              <a:t>Modul 2: TINKER okvir - principi autentičnog učenja i praktični vodič</a:t>
            </a:r>
            <a:endParaRPr/>
          </a:p>
        </p:txBody>
      </p:sp>
      <p:sp>
        <p:nvSpPr>
          <p:cNvPr id="91" name="Google Shape;91;p2"/>
          <p:cNvSpPr txBox="1"/>
          <p:nvPr>
            <p:ph idx="1" type="subTitle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US"/>
              <a:t>Cjelina 2.2: Autentično učenje u informatičkom obrazovanju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/>
              <a:t>Ishodi učenja</a:t>
            </a:r>
            <a:endParaRPr/>
          </a:p>
        </p:txBody>
      </p:sp>
      <p:sp>
        <p:nvSpPr>
          <p:cNvPr id="97" name="Google Shape;97;p5"/>
          <p:cNvSpPr txBox="1"/>
          <p:nvPr>
            <p:ph idx="1" type="body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en-US"/>
              <a:t>Do kraja ove cjeline učitelji će moći: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Analizirati, vrednovati i procijeniti učinkovitost autentičnih zadataka analizirajući ishode i povratne informacije iz studija slučaja u učionicama informatike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Razviti i usavršiti plan lekcije autentičnog učenja koristeći najmanje 3 elementa autentičnog učenja</a:t>
            </a:r>
            <a:endParaRPr/>
          </a:p>
          <a:p>
            <a:pPr indent="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254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98" name="Google Shape;9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91600" y="2611175"/>
            <a:ext cx="4020200" cy="402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5"/>
          <p:cNvSpPr txBox="1"/>
          <p:nvPr/>
        </p:nvSpPr>
        <p:spPr>
          <a:xfrm>
            <a:off x="7537900" y="6296350"/>
            <a:ext cx="2874000" cy="3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/>
              <a:t>Sadržaj</a:t>
            </a:r>
            <a:endParaRPr/>
          </a:p>
        </p:txBody>
      </p:sp>
      <p:sp>
        <p:nvSpPr>
          <p:cNvPr id="106" name="Google Shape;106;p6"/>
          <p:cNvSpPr txBox="1"/>
          <p:nvPr>
            <p:ph idx="1" type="body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1 - Naslov WP-a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2 - Naziv cjeline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3 - Ishodi učenja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4 - Sadržaj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5 - Uvod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6 - Aktivnost 1: Razbijanje leda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Prikaznice 7-13 - Aktivnost 2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14 - Aktivnost 3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15 - Aktivnost 4</a:t>
            </a:r>
            <a:endParaRPr/>
          </a:p>
          <a:p>
            <a:pPr indent="-3429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Prikaznica 16 - Literatura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/>
              <a:t>Uvod</a:t>
            </a:r>
            <a:endParaRPr/>
          </a:p>
        </p:txBody>
      </p:sp>
      <p:sp>
        <p:nvSpPr>
          <p:cNvPr id="113" name="Google Shape;113;p7"/>
          <p:cNvSpPr txBox="1"/>
          <p:nvPr>
            <p:ph idx="1" type="body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5715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</a:pPr>
            <a:r>
              <a:rPr lang="en-US"/>
              <a:t>Ova je cjelina usmjerena na osiguravanje da učenici razviju sveobuhvatno razumijevanje praktične primjene 9 elemenata dizajna autentičnih modela učenja.</a:t>
            </a:r>
            <a:endParaRPr/>
          </a:p>
          <a:p>
            <a:pPr indent="-342900" lvl="0" marL="5715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Učitelji će analizirati 5 različitih studija slučaja i sudjelovati u raspravama o planovima i sadržaju nastavnih cjelina.</a:t>
            </a:r>
            <a:endParaRPr/>
          </a:p>
          <a:p>
            <a:pPr indent="-342900" lvl="0" marL="5715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Učitelji će također praktički primijeniti vještine i znanje stečeno u 2. cjelini razvijajući vlastite autentične planove nastavnih cjelina.</a:t>
            </a:r>
            <a:endParaRPr/>
          </a:p>
          <a:p>
            <a:pPr indent="-203200" lvl="0" marL="5715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14" name="Google Shape;11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1319" y="3856931"/>
            <a:ext cx="3503805" cy="2119326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7"/>
          <p:cNvSpPr txBox="1"/>
          <p:nvPr/>
        </p:nvSpPr>
        <p:spPr>
          <a:xfrm>
            <a:off x="8872400" y="5907375"/>
            <a:ext cx="2964900" cy="3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b="0" i="0" lang="en-US" sz="1400" u="sng" cap="none" strike="noStrike">
                <a:solidFill>
                  <a:srgbClr val="16C45B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"/>
          <p:cNvSpPr txBox="1"/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/>
              <a:t>Aktivnost 1: Probijanje leda</a:t>
            </a:r>
            <a:endParaRPr/>
          </a:p>
        </p:txBody>
      </p:sp>
      <p:sp>
        <p:nvSpPr>
          <p:cNvPr id="122" name="Google Shape;122;p9"/>
          <p:cNvSpPr txBox="1"/>
          <p:nvPr>
            <p:ph idx="1" type="body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  <a:p>
            <a:pPr indent="-203200" lvl="0" marL="5715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23" name="Google Shape;12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35497" y="1509437"/>
            <a:ext cx="6069300" cy="4328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9"/>
          <p:cNvSpPr txBox="1"/>
          <p:nvPr/>
        </p:nvSpPr>
        <p:spPr>
          <a:xfrm>
            <a:off x="5027200" y="5838100"/>
            <a:ext cx="4077600" cy="3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45e16aeeaa_0_0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2: Prepoznavanje autentičnog učenja u studijama slučaja</a:t>
            </a:r>
            <a:endParaRPr/>
          </a:p>
        </p:txBody>
      </p:sp>
      <p:sp>
        <p:nvSpPr>
          <p:cNvPr id="131" name="Google Shape;131;g345e16aeeaa_0_0"/>
          <p:cNvSpPr txBox="1"/>
          <p:nvPr>
            <p:ph idx="1" type="body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9370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U malim grupama pregledajte svaku studiju slučaja i</a:t>
            </a:r>
            <a:br>
              <a:rPr lang="en-US" sz="2600"/>
            </a:br>
            <a:r>
              <a:rPr lang="en-US" sz="2600"/>
              <a:t>odgovorite na pitanja za svaku studiju slučaja.</a:t>
            </a:r>
            <a:endParaRPr/>
          </a:p>
          <a:p>
            <a:pPr indent="-3937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Sve grupe se izmjenjuju svakih 7 minuta.</a:t>
            </a:r>
            <a:endParaRPr/>
          </a:p>
          <a:p>
            <a:pPr indent="-3937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Zatim zajednički odgovorite na otvorena pitanja.</a:t>
            </a:r>
            <a:endParaRPr/>
          </a:p>
        </p:txBody>
      </p:sp>
      <p:pic>
        <p:nvPicPr>
          <p:cNvPr id="132" name="Google Shape;132;g345e16aeea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2609" y="2531165"/>
            <a:ext cx="3586366" cy="366243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345e16aeeaa_0_0"/>
          <p:cNvSpPr txBox="1"/>
          <p:nvPr/>
        </p:nvSpPr>
        <p:spPr>
          <a:xfrm>
            <a:off x="7887425" y="6307650"/>
            <a:ext cx="41550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463f4b7b19_0_17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1: Prepoznavanje autentičnog učenja u studijama slučaja</a:t>
            </a:r>
            <a:endParaRPr/>
          </a:p>
        </p:txBody>
      </p:sp>
      <p:sp>
        <p:nvSpPr>
          <p:cNvPr id="140" name="Google Shape;140;g3463f4b7b19_0_17"/>
          <p:cNvSpPr txBox="1"/>
          <p:nvPr>
            <p:ph idx="1" type="body"/>
          </p:nvPr>
        </p:nvSpPr>
        <p:spPr>
          <a:xfrm>
            <a:off x="123746" y="11383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b="1" lang="en-US" sz="2400"/>
              <a:t>Studija slučaja 1: </a:t>
            </a:r>
            <a:r>
              <a:rPr b="1" lang="en-US" sz="2400"/>
              <a:t>Projektiranje školskog informatičkog sustava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 b="1"/>
          </a:p>
          <a:p>
            <a:pPr indent="-3683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Koji su autentični elementi učenja demonstrirani u ovoj aktivnosti?</a:t>
            </a:r>
            <a:br>
              <a:rPr lang="en-US"/>
            </a:br>
            <a:r>
              <a:rPr lang="en-US"/>
              <a:t>Potkrijepite svoj odgovor primjerima iz scenarija.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Koje vještine iz stvarnog svijeta učenici razvijaju kroz ovaj projekt i kako se one usklađuju s karijernim putevima u informatici?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Što biste, kao učitelj, učinili kako biste ovu aktivnost prilagodili učenicima sa slabijim tehničkim vještinama?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463f4b7b19_0_23"/>
          <p:cNvSpPr txBox="1"/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00" lIns="54000" spcFirstLastPara="1" rIns="54000" wrap="square" tIns="540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en-US" sz="3200"/>
              <a:t>Aktivnost 2: Prepoznavanje autentičnog učenja u studijama slučaja</a:t>
            </a:r>
            <a:endParaRPr/>
          </a:p>
        </p:txBody>
      </p:sp>
      <p:sp>
        <p:nvSpPr>
          <p:cNvPr id="147" name="Google Shape;147;g3463f4b7b19_0_23"/>
          <p:cNvSpPr txBox="1"/>
          <p:nvPr>
            <p:ph idx="1" type="body"/>
          </p:nvPr>
        </p:nvSpPr>
        <p:spPr>
          <a:xfrm>
            <a:off x="97971" y="11103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b="1" lang="en-US" sz="2400"/>
              <a:t>Studija slučaja 2: Plan održivog grada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t/>
            </a:r>
            <a:endParaRPr b="1"/>
          </a:p>
          <a:p>
            <a:pPr indent="-3683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Koji od 9 autentičnih elemenata učenja su prisutni u ovoj aktivnosti? Navedite primjere.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Kako alati za simulaciju pomažu učenicima da povežu apstraktne koncepte poput zagađenja i potrošnje energije s posljedicama iz stvarnog svijeta?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Koji aspekti ovog zadatka potiču interdisciplinarno razmišljanje? Kako biste to mogli proširiti na informatiku?</a:t>
            </a:r>
            <a:endParaRPr/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/>
              <a:t>Kako bi se donošenje odluka moglo razlikovati ako bi zadatak bio isključivo teorijski (u odnosu na zadatak temeljen na simulaciji)?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ARDET Course template - Cover pag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2014-07-11T09:12:14Z</dcterms:created>
  <dc:creator>2Fast4u</dc:creator>
</cp:coreProperties>
</file>