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3.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4.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52" r:id="rId2"/>
    <p:sldMasterId id="2147483655" r:id="rId3"/>
    <p:sldMasterId id="2147483658" r:id="rId4"/>
    <p:sldMasterId id="2147483661" r:id="rId5"/>
  </p:sldMasterIdLst>
  <p:notesMasterIdLst>
    <p:notesMasterId r:id="rId28"/>
  </p:notesMasterIdLst>
  <p:sldIdLst>
    <p:sldId id="256" r:id="rId6"/>
    <p:sldId id="257" r:id="rId7"/>
    <p:sldId id="259" r:id="rId8"/>
    <p:sldId id="258" r:id="rId9"/>
    <p:sldId id="260" r:id="rId10"/>
    <p:sldId id="261" r:id="rId11"/>
    <p:sldId id="262" r:id="rId12"/>
    <p:sldId id="263"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Lst>
  <p:sldSz cx="12192000" cy="6858000"/>
  <p:notesSz cx="6858000" cy="9144000"/>
  <p:embeddedFontLst>
    <p:embeddedFont>
      <p:font typeface="Open Sans" panose="020B0606030504020204" pitchFamily="34" charset="0"/>
      <p:regular r:id="rId29"/>
      <p:bold r:id="rId30"/>
      <p:italic r:id="rId31"/>
      <p:boldItalic r:id="rId3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37" roundtripDataSignature="AMtx7mjBmtyT4Fi5eXdANkU+V8JJEy9/P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95B6BE8-9B4B-46C0-8789-70A705B5DDED}" v="12" dt="2025-07-22T12:07:01.644"/>
  </p1510:revLst>
</p1510:revInfo>
</file>

<file path=ppt/tableStyles.xml><?xml version="1.0" encoding="utf-8"?>
<a:tblStyleLst xmlns:a="http://schemas.openxmlformats.org/drawingml/2006/main" def="{60EFF265-5955-4D86-9A02-DCDF4EF2F3C6}">
  <a:tblStyle styleId="{60EFF265-5955-4D86-9A02-DCDF4EF2F3C6}" styleName="Table_0">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2" autoAdjust="0"/>
    <p:restoredTop sz="54296" autoAdjust="0"/>
  </p:normalViewPr>
  <p:slideViewPr>
    <p:cSldViewPr snapToGrid="0">
      <p:cViewPr varScale="1">
        <p:scale>
          <a:sx n="63" d="100"/>
          <a:sy n="63" d="100"/>
        </p:scale>
        <p:origin x="2394" y="72"/>
      </p:cViewPr>
      <p:guideLst/>
    </p:cSldViewPr>
  </p:slideViewPr>
  <p:outlineViewPr>
    <p:cViewPr>
      <p:scale>
        <a:sx n="33" d="100"/>
        <a:sy n="33" d="100"/>
      </p:scale>
      <p:origin x="0" y="-19284"/>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viewProps" Target="viewProps.xml"/><Relationship Id="rId21" Type="http://schemas.openxmlformats.org/officeDocument/2006/relationships/slide" Target="slides/slide16.xml"/><Relationship Id="rId42" Type="http://schemas.microsoft.com/office/2016/11/relationships/changesInfo" Target="changesInfos/changesInfo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8"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font" Target="fonts/font1.fntdata"/><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font" Target="fonts/font4.fntdata"/><Relationship Id="rId37" Type="http://customschemas.google.com/relationships/presentationmetadata" Target="metadata"/><Relationship Id="rId40"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font" Target="fonts/font3.fntdata"/><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font" Target="fonts/font2.fntdata"/><Relationship Id="rId43" Type="http://schemas.microsoft.com/office/2015/10/relationships/revisionInfo" Target="revisionInfo.xml"/><Relationship Id="rId8" Type="http://schemas.openxmlformats.org/officeDocument/2006/relationships/slide" Target="slides/slide3.xml"/><Relationship Id="rId3" Type="http://schemas.openxmlformats.org/officeDocument/2006/relationships/slideMaster" Target="slideMasters/slideMaster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uraj Petrović" userId="0f0ce73e-f782-4785-b8cc-5840a43cb3e0" providerId="ADAL" clId="{A95B6BE8-9B4B-46C0-8789-70A705B5DDED}"/>
    <pc:docChg chg="custSel modSld modMainMaster">
      <pc:chgData name="Juraj Petrović" userId="0f0ce73e-f782-4785-b8cc-5840a43cb3e0" providerId="ADAL" clId="{A95B6BE8-9B4B-46C0-8789-70A705B5DDED}" dt="2025-07-22T12:07:01.644" v="40"/>
      <pc:docMkLst>
        <pc:docMk/>
      </pc:docMkLst>
      <pc:sldChg chg="modSp mod">
        <pc:chgData name="Juraj Petrović" userId="0f0ce73e-f782-4785-b8cc-5840a43cb3e0" providerId="ADAL" clId="{A95B6BE8-9B4B-46C0-8789-70A705B5DDED}" dt="2025-07-17T10:17:07.210" v="17" actId="790"/>
        <pc:sldMkLst>
          <pc:docMk/>
          <pc:sldMk cId="0" sldId="256"/>
        </pc:sldMkLst>
        <pc:spChg chg="mod">
          <ac:chgData name="Juraj Petrović" userId="0f0ce73e-f782-4785-b8cc-5840a43cb3e0" providerId="ADAL" clId="{A95B6BE8-9B4B-46C0-8789-70A705B5DDED}" dt="2025-07-17T10:17:07.210" v="17" actId="790"/>
          <ac:spMkLst>
            <pc:docMk/>
            <pc:sldMk cId="0" sldId="256"/>
            <ac:spMk id="136" creationId="{00000000-0000-0000-0000-000000000000}"/>
          </ac:spMkLst>
        </pc:spChg>
        <pc:spChg chg="mod">
          <ac:chgData name="Juraj Petrović" userId="0f0ce73e-f782-4785-b8cc-5840a43cb3e0" providerId="ADAL" clId="{A95B6BE8-9B4B-46C0-8789-70A705B5DDED}" dt="2025-07-17T10:17:07.210" v="17" actId="790"/>
          <ac:spMkLst>
            <pc:docMk/>
            <pc:sldMk cId="0" sldId="256"/>
            <ac:spMk id="137" creationId="{00000000-0000-0000-0000-000000000000}"/>
          </ac:spMkLst>
        </pc:spChg>
      </pc:sldChg>
      <pc:sldChg chg="modSp mod">
        <pc:chgData name="Juraj Petrović" userId="0f0ce73e-f782-4785-b8cc-5840a43cb3e0" providerId="ADAL" clId="{A95B6BE8-9B4B-46C0-8789-70A705B5DDED}" dt="2025-07-17T14:19:07.161" v="26" actId="20577"/>
        <pc:sldMkLst>
          <pc:docMk/>
          <pc:sldMk cId="0" sldId="257"/>
        </pc:sldMkLst>
        <pc:spChg chg="mod">
          <ac:chgData name="Juraj Petrović" userId="0f0ce73e-f782-4785-b8cc-5840a43cb3e0" providerId="ADAL" clId="{A95B6BE8-9B4B-46C0-8789-70A705B5DDED}" dt="2025-07-17T10:17:07.210" v="17" actId="790"/>
          <ac:spMkLst>
            <pc:docMk/>
            <pc:sldMk cId="0" sldId="257"/>
            <ac:spMk id="142" creationId="{00000000-0000-0000-0000-000000000000}"/>
          </ac:spMkLst>
        </pc:spChg>
        <pc:spChg chg="mod">
          <ac:chgData name="Juraj Petrović" userId="0f0ce73e-f782-4785-b8cc-5840a43cb3e0" providerId="ADAL" clId="{A95B6BE8-9B4B-46C0-8789-70A705B5DDED}" dt="2025-07-17T14:19:07.161" v="26" actId="20577"/>
          <ac:spMkLst>
            <pc:docMk/>
            <pc:sldMk cId="0" sldId="257"/>
            <ac:spMk id="143" creationId="{00000000-0000-0000-0000-000000000000}"/>
          </ac:spMkLst>
        </pc:spChg>
      </pc:sldChg>
      <pc:sldChg chg="modSp mod">
        <pc:chgData name="Juraj Petrović" userId="0f0ce73e-f782-4785-b8cc-5840a43cb3e0" providerId="ADAL" clId="{A95B6BE8-9B4B-46C0-8789-70A705B5DDED}" dt="2025-07-17T10:17:07.210" v="17" actId="790"/>
        <pc:sldMkLst>
          <pc:docMk/>
          <pc:sldMk cId="0" sldId="258"/>
        </pc:sldMkLst>
        <pc:spChg chg="mod">
          <ac:chgData name="Juraj Petrović" userId="0f0ce73e-f782-4785-b8cc-5840a43cb3e0" providerId="ADAL" clId="{A95B6BE8-9B4B-46C0-8789-70A705B5DDED}" dt="2025-07-17T10:17:07.210" v="17" actId="790"/>
          <ac:spMkLst>
            <pc:docMk/>
            <pc:sldMk cId="0" sldId="258"/>
            <ac:spMk id="149" creationId="{00000000-0000-0000-0000-000000000000}"/>
          </ac:spMkLst>
        </pc:spChg>
        <pc:spChg chg="mod">
          <ac:chgData name="Juraj Petrović" userId="0f0ce73e-f782-4785-b8cc-5840a43cb3e0" providerId="ADAL" clId="{A95B6BE8-9B4B-46C0-8789-70A705B5DDED}" dt="2025-07-17T10:17:07.210" v="17" actId="790"/>
          <ac:spMkLst>
            <pc:docMk/>
            <pc:sldMk cId="0" sldId="258"/>
            <ac:spMk id="150" creationId="{00000000-0000-0000-0000-000000000000}"/>
          </ac:spMkLst>
        </pc:spChg>
        <pc:spChg chg="mod">
          <ac:chgData name="Juraj Petrović" userId="0f0ce73e-f782-4785-b8cc-5840a43cb3e0" providerId="ADAL" clId="{A95B6BE8-9B4B-46C0-8789-70A705B5DDED}" dt="2025-07-17T10:17:07.210" v="17" actId="790"/>
          <ac:spMkLst>
            <pc:docMk/>
            <pc:sldMk cId="0" sldId="258"/>
            <ac:spMk id="151" creationId="{00000000-0000-0000-0000-000000000000}"/>
          </ac:spMkLst>
        </pc:spChg>
      </pc:sldChg>
      <pc:sldChg chg="modSp mod">
        <pc:chgData name="Juraj Petrović" userId="0f0ce73e-f782-4785-b8cc-5840a43cb3e0" providerId="ADAL" clId="{A95B6BE8-9B4B-46C0-8789-70A705B5DDED}" dt="2025-07-17T10:17:07.210" v="17" actId="790"/>
        <pc:sldMkLst>
          <pc:docMk/>
          <pc:sldMk cId="0" sldId="259"/>
        </pc:sldMkLst>
        <pc:spChg chg="mod">
          <ac:chgData name="Juraj Petrović" userId="0f0ce73e-f782-4785-b8cc-5840a43cb3e0" providerId="ADAL" clId="{A95B6BE8-9B4B-46C0-8789-70A705B5DDED}" dt="2025-07-17T10:17:07.210" v="17" actId="790"/>
          <ac:spMkLst>
            <pc:docMk/>
            <pc:sldMk cId="0" sldId="259"/>
            <ac:spMk id="156" creationId="{00000000-0000-0000-0000-000000000000}"/>
          </ac:spMkLst>
        </pc:spChg>
        <pc:spChg chg="mod">
          <ac:chgData name="Juraj Petrović" userId="0f0ce73e-f782-4785-b8cc-5840a43cb3e0" providerId="ADAL" clId="{A95B6BE8-9B4B-46C0-8789-70A705B5DDED}" dt="2025-07-17T10:17:07.210" v="17" actId="790"/>
          <ac:spMkLst>
            <pc:docMk/>
            <pc:sldMk cId="0" sldId="259"/>
            <ac:spMk id="157" creationId="{00000000-0000-0000-0000-000000000000}"/>
          </ac:spMkLst>
        </pc:spChg>
      </pc:sldChg>
      <pc:sldChg chg="modSp mod">
        <pc:chgData name="Juraj Petrović" userId="0f0ce73e-f782-4785-b8cc-5840a43cb3e0" providerId="ADAL" clId="{A95B6BE8-9B4B-46C0-8789-70A705B5DDED}" dt="2025-07-17T10:17:07.210" v="17" actId="790"/>
        <pc:sldMkLst>
          <pc:docMk/>
          <pc:sldMk cId="0" sldId="260"/>
        </pc:sldMkLst>
        <pc:spChg chg="mod">
          <ac:chgData name="Juraj Petrović" userId="0f0ce73e-f782-4785-b8cc-5840a43cb3e0" providerId="ADAL" clId="{A95B6BE8-9B4B-46C0-8789-70A705B5DDED}" dt="2025-07-17T10:17:07.210" v="17" actId="790"/>
          <ac:spMkLst>
            <pc:docMk/>
            <pc:sldMk cId="0" sldId="260"/>
            <ac:spMk id="162" creationId="{00000000-0000-0000-0000-000000000000}"/>
          </ac:spMkLst>
        </pc:spChg>
        <pc:spChg chg="mod">
          <ac:chgData name="Juraj Petrović" userId="0f0ce73e-f782-4785-b8cc-5840a43cb3e0" providerId="ADAL" clId="{A95B6BE8-9B4B-46C0-8789-70A705B5DDED}" dt="2025-07-17T10:17:07.210" v="17" actId="790"/>
          <ac:spMkLst>
            <pc:docMk/>
            <pc:sldMk cId="0" sldId="260"/>
            <ac:spMk id="163" creationId="{00000000-0000-0000-0000-000000000000}"/>
          </ac:spMkLst>
        </pc:spChg>
      </pc:sldChg>
      <pc:sldChg chg="modSp mod">
        <pc:chgData name="Juraj Petrović" userId="0f0ce73e-f782-4785-b8cc-5840a43cb3e0" providerId="ADAL" clId="{A95B6BE8-9B4B-46C0-8789-70A705B5DDED}" dt="2025-07-17T10:17:07.210" v="17" actId="790"/>
        <pc:sldMkLst>
          <pc:docMk/>
          <pc:sldMk cId="0" sldId="261"/>
        </pc:sldMkLst>
        <pc:spChg chg="mod">
          <ac:chgData name="Juraj Petrović" userId="0f0ce73e-f782-4785-b8cc-5840a43cb3e0" providerId="ADAL" clId="{A95B6BE8-9B4B-46C0-8789-70A705B5DDED}" dt="2025-07-17T10:17:07.210" v="17" actId="790"/>
          <ac:spMkLst>
            <pc:docMk/>
            <pc:sldMk cId="0" sldId="261"/>
            <ac:spMk id="168" creationId="{00000000-0000-0000-0000-000000000000}"/>
          </ac:spMkLst>
        </pc:spChg>
      </pc:sldChg>
      <pc:sldChg chg="modSp mod">
        <pc:chgData name="Juraj Petrović" userId="0f0ce73e-f782-4785-b8cc-5840a43cb3e0" providerId="ADAL" clId="{A95B6BE8-9B4B-46C0-8789-70A705B5DDED}" dt="2025-07-17T10:17:07.210" v="17" actId="790"/>
        <pc:sldMkLst>
          <pc:docMk/>
          <pc:sldMk cId="0" sldId="262"/>
        </pc:sldMkLst>
        <pc:spChg chg="mod">
          <ac:chgData name="Juraj Petrović" userId="0f0ce73e-f782-4785-b8cc-5840a43cb3e0" providerId="ADAL" clId="{A95B6BE8-9B4B-46C0-8789-70A705B5DDED}" dt="2025-07-17T10:17:07.210" v="17" actId="790"/>
          <ac:spMkLst>
            <pc:docMk/>
            <pc:sldMk cId="0" sldId="262"/>
            <ac:spMk id="174" creationId="{00000000-0000-0000-0000-000000000000}"/>
          </ac:spMkLst>
        </pc:spChg>
        <pc:spChg chg="mod">
          <ac:chgData name="Juraj Petrović" userId="0f0ce73e-f782-4785-b8cc-5840a43cb3e0" providerId="ADAL" clId="{A95B6BE8-9B4B-46C0-8789-70A705B5DDED}" dt="2025-07-17T10:17:07.210" v="17" actId="790"/>
          <ac:spMkLst>
            <pc:docMk/>
            <pc:sldMk cId="0" sldId="262"/>
            <ac:spMk id="175" creationId="{00000000-0000-0000-0000-000000000000}"/>
          </ac:spMkLst>
        </pc:spChg>
        <pc:spChg chg="mod">
          <ac:chgData name="Juraj Petrović" userId="0f0ce73e-f782-4785-b8cc-5840a43cb3e0" providerId="ADAL" clId="{A95B6BE8-9B4B-46C0-8789-70A705B5DDED}" dt="2025-07-17T10:17:07.210" v="17" actId="790"/>
          <ac:spMkLst>
            <pc:docMk/>
            <pc:sldMk cId="0" sldId="262"/>
            <ac:spMk id="176" creationId="{00000000-0000-0000-0000-000000000000}"/>
          </ac:spMkLst>
        </pc:spChg>
      </pc:sldChg>
      <pc:sldChg chg="modSp mod">
        <pc:chgData name="Juraj Petrović" userId="0f0ce73e-f782-4785-b8cc-5840a43cb3e0" providerId="ADAL" clId="{A95B6BE8-9B4B-46C0-8789-70A705B5DDED}" dt="2025-07-17T10:17:52.518" v="18" actId="6549"/>
        <pc:sldMkLst>
          <pc:docMk/>
          <pc:sldMk cId="0" sldId="263"/>
        </pc:sldMkLst>
        <pc:spChg chg="mod">
          <ac:chgData name="Juraj Petrović" userId="0f0ce73e-f782-4785-b8cc-5840a43cb3e0" providerId="ADAL" clId="{A95B6BE8-9B4B-46C0-8789-70A705B5DDED}" dt="2025-07-17T10:17:07.210" v="17" actId="790"/>
          <ac:spMkLst>
            <pc:docMk/>
            <pc:sldMk cId="0" sldId="263"/>
            <ac:spMk id="181" creationId="{00000000-0000-0000-0000-000000000000}"/>
          </ac:spMkLst>
        </pc:spChg>
        <pc:spChg chg="mod">
          <ac:chgData name="Juraj Petrović" userId="0f0ce73e-f782-4785-b8cc-5840a43cb3e0" providerId="ADAL" clId="{A95B6BE8-9B4B-46C0-8789-70A705B5DDED}" dt="2025-07-17T10:17:52.518" v="18" actId="6549"/>
          <ac:spMkLst>
            <pc:docMk/>
            <pc:sldMk cId="0" sldId="263"/>
            <ac:spMk id="182" creationId="{00000000-0000-0000-0000-000000000000}"/>
          </ac:spMkLst>
        </pc:spChg>
        <pc:spChg chg="mod">
          <ac:chgData name="Juraj Petrović" userId="0f0ce73e-f782-4785-b8cc-5840a43cb3e0" providerId="ADAL" clId="{A95B6BE8-9B4B-46C0-8789-70A705B5DDED}" dt="2025-07-17T10:17:07.210" v="17" actId="790"/>
          <ac:spMkLst>
            <pc:docMk/>
            <pc:sldMk cId="0" sldId="263"/>
            <ac:spMk id="184" creationId="{00000000-0000-0000-0000-000000000000}"/>
          </ac:spMkLst>
        </pc:spChg>
      </pc:sldChg>
      <pc:sldChg chg="modSp mod">
        <pc:chgData name="Juraj Petrović" userId="0f0ce73e-f782-4785-b8cc-5840a43cb3e0" providerId="ADAL" clId="{A95B6BE8-9B4B-46C0-8789-70A705B5DDED}" dt="2025-07-17T10:17:07.210" v="17" actId="790"/>
        <pc:sldMkLst>
          <pc:docMk/>
          <pc:sldMk cId="0" sldId="265"/>
        </pc:sldMkLst>
        <pc:spChg chg="mod">
          <ac:chgData name="Juraj Petrović" userId="0f0ce73e-f782-4785-b8cc-5840a43cb3e0" providerId="ADAL" clId="{A95B6BE8-9B4B-46C0-8789-70A705B5DDED}" dt="2025-07-17T10:17:07.210" v="17" actId="790"/>
          <ac:spMkLst>
            <pc:docMk/>
            <pc:sldMk cId="0" sldId="265"/>
            <ac:spMk id="208" creationId="{00000000-0000-0000-0000-000000000000}"/>
          </ac:spMkLst>
        </pc:spChg>
        <pc:spChg chg="mod">
          <ac:chgData name="Juraj Petrović" userId="0f0ce73e-f782-4785-b8cc-5840a43cb3e0" providerId="ADAL" clId="{A95B6BE8-9B4B-46C0-8789-70A705B5DDED}" dt="2025-07-17T10:17:07.210" v="17" actId="790"/>
          <ac:spMkLst>
            <pc:docMk/>
            <pc:sldMk cId="0" sldId="265"/>
            <ac:spMk id="209" creationId="{00000000-0000-0000-0000-000000000000}"/>
          </ac:spMkLst>
        </pc:spChg>
        <pc:spChg chg="mod">
          <ac:chgData name="Juraj Petrović" userId="0f0ce73e-f782-4785-b8cc-5840a43cb3e0" providerId="ADAL" clId="{A95B6BE8-9B4B-46C0-8789-70A705B5DDED}" dt="2025-07-17T10:17:07.210" v="17" actId="790"/>
          <ac:spMkLst>
            <pc:docMk/>
            <pc:sldMk cId="0" sldId="265"/>
            <ac:spMk id="210" creationId="{00000000-0000-0000-0000-000000000000}"/>
          </ac:spMkLst>
        </pc:spChg>
        <pc:spChg chg="mod">
          <ac:chgData name="Juraj Petrović" userId="0f0ce73e-f782-4785-b8cc-5840a43cb3e0" providerId="ADAL" clId="{A95B6BE8-9B4B-46C0-8789-70A705B5DDED}" dt="2025-07-17T10:17:07.210" v="17" actId="790"/>
          <ac:spMkLst>
            <pc:docMk/>
            <pc:sldMk cId="0" sldId="265"/>
            <ac:spMk id="211" creationId="{00000000-0000-0000-0000-000000000000}"/>
          </ac:spMkLst>
        </pc:spChg>
        <pc:spChg chg="mod">
          <ac:chgData name="Juraj Petrović" userId="0f0ce73e-f782-4785-b8cc-5840a43cb3e0" providerId="ADAL" clId="{A95B6BE8-9B4B-46C0-8789-70A705B5DDED}" dt="2025-07-17T10:17:07.210" v="17" actId="790"/>
          <ac:spMkLst>
            <pc:docMk/>
            <pc:sldMk cId="0" sldId="265"/>
            <ac:spMk id="212" creationId="{00000000-0000-0000-0000-000000000000}"/>
          </ac:spMkLst>
        </pc:spChg>
        <pc:spChg chg="mod">
          <ac:chgData name="Juraj Petrović" userId="0f0ce73e-f782-4785-b8cc-5840a43cb3e0" providerId="ADAL" clId="{A95B6BE8-9B4B-46C0-8789-70A705B5DDED}" dt="2025-07-17T10:17:07.210" v="17" actId="790"/>
          <ac:spMkLst>
            <pc:docMk/>
            <pc:sldMk cId="0" sldId="265"/>
            <ac:spMk id="213" creationId="{00000000-0000-0000-0000-000000000000}"/>
          </ac:spMkLst>
        </pc:spChg>
        <pc:spChg chg="mod">
          <ac:chgData name="Juraj Petrović" userId="0f0ce73e-f782-4785-b8cc-5840a43cb3e0" providerId="ADAL" clId="{A95B6BE8-9B4B-46C0-8789-70A705B5DDED}" dt="2025-07-17T10:17:07.210" v="17" actId="790"/>
          <ac:spMkLst>
            <pc:docMk/>
            <pc:sldMk cId="0" sldId="265"/>
            <ac:spMk id="214" creationId="{00000000-0000-0000-0000-000000000000}"/>
          </ac:spMkLst>
        </pc:spChg>
        <pc:spChg chg="mod">
          <ac:chgData name="Juraj Petrović" userId="0f0ce73e-f782-4785-b8cc-5840a43cb3e0" providerId="ADAL" clId="{A95B6BE8-9B4B-46C0-8789-70A705B5DDED}" dt="2025-07-17T10:17:07.210" v="17" actId="790"/>
          <ac:spMkLst>
            <pc:docMk/>
            <pc:sldMk cId="0" sldId="265"/>
            <ac:spMk id="215" creationId="{00000000-0000-0000-0000-000000000000}"/>
          </ac:spMkLst>
        </pc:spChg>
      </pc:sldChg>
      <pc:sldChg chg="modSp mod">
        <pc:chgData name="Juraj Petrović" userId="0f0ce73e-f782-4785-b8cc-5840a43cb3e0" providerId="ADAL" clId="{A95B6BE8-9B4B-46C0-8789-70A705B5DDED}" dt="2025-07-17T10:17:07.210" v="17" actId="790"/>
        <pc:sldMkLst>
          <pc:docMk/>
          <pc:sldMk cId="0" sldId="266"/>
        </pc:sldMkLst>
        <pc:spChg chg="mod">
          <ac:chgData name="Juraj Petrović" userId="0f0ce73e-f782-4785-b8cc-5840a43cb3e0" providerId="ADAL" clId="{A95B6BE8-9B4B-46C0-8789-70A705B5DDED}" dt="2025-07-17T10:17:07.210" v="17" actId="790"/>
          <ac:spMkLst>
            <pc:docMk/>
            <pc:sldMk cId="0" sldId="266"/>
            <ac:spMk id="220" creationId="{00000000-0000-0000-0000-000000000000}"/>
          </ac:spMkLst>
        </pc:spChg>
        <pc:spChg chg="mod">
          <ac:chgData name="Juraj Petrović" userId="0f0ce73e-f782-4785-b8cc-5840a43cb3e0" providerId="ADAL" clId="{A95B6BE8-9B4B-46C0-8789-70A705B5DDED}" dt="2025-07-17T10:17:07.210" v="17" actId="790"/>
          <ac:spMkLst>
            <pc:docMk/>
            <pc:sldMk cId="0" sldId="266"/>
            <ac:spMk id="222" creationId="{00000000-0000-0000-0000-000000000000}"/>
          </ac:spMkLst>
        </pc:spChg>
      </pc:sldChg>
      <pc:sldChg chg="modSp mod">
        <pc:chgData name="Juraj Petrović" userId="0f0ce73e-f782-4785-b8cc-5840a43cb3e0" providerId="ADAL" clId="{A95B6BE8-9B4B-46C0-8789-70A705B5DDED}" dt="2025-07-17T10:17:07.210" v="17" actId="790"/>
        <pc:sldMkLst>
          <pc:docMk/>
          <pc:sldMk cId="0" sldId="267"/>
        </pc:sldMkLst>
        <pc:spChg chg="mod">
          <ac:chgData name="Juraj Petrović" userId="0f0ce73e-f782-4785-b8cc-5840a43cb3e0" providerId="ADAL" clId="{A95B6BE8-9B4B-46C0-8789-70A705B5DDED}" dt="2025-07-17T10:17:07.210" v="17" actId="790"/>
          <ac:spMkLst>
            <pc:docMk/>
            <pc:sldMk cId="0" sldId="267"/>
            <ac:spMk id="227" creationId="{00000000-0000-0000-0000-000000000000}"/>
          </ac:spMkLst>
        </pc:spChg>
        <pc:spChg chg="mod">
          <ac:chgData name="Juraj Petrović" userId="0f0ce73e-f782-4785-b8cc-5840a43cb3e0" providerId="ADAL" clId="{A95B6BE8-9B4B-46C0-8789-70A705B5DDED}" dt="2025-07-17T10:17:07.210" v="17" actId="790"/>
          <ac:spMkLst>
            <pc:docMk/>
            <pc:sldMk cId="0" sldId="267"/>
            <ac:spMk id="228" creationId="{00000000-0000-0000-0000-000000000000}"/>
          </ac:spMkLst>
        </pc:spChg>
        <pc:spChg chg="mod">
          <ac:chgData name="Juraj Petrović" userId="0f0ce73e-f782-4785-b8cc-5840a43cb3e0" providerId="ADAL" clId="{A95B6BE8-9B4B-46C0-8789-70A705B5DDED}" dt="2025-07-17T10:17:07.210" v="17" actId="790"/>
          <ac:spMkLst>
            <pc:docMk/>
            <pc:sldMk cId="0" sldId="267"/>
            <ac:spMk id="229" creationId="{00000000-0000-0000-0000-000000000000}"/>
          </ac:spMkLst>
        </pc:spChg>
      </pc:sldChg>
      <pc:sldChg chg="modSp mod">
        <pc:chgData name="Juraj Petrović" userId="0f0ce73e-f782-4785-b8cc-5840a43cb3e0" providerId="ADAL" clId="{A95B6BE8-9B4B-46C0-8789-70A705B5DDED}" dt="2025-07-17T10:17:07.210" v="17" actId="790"/>
        <pc:sldMkLst>
          <pc:docMk/>
          <pc:sldMk cId="0" sldId="268"/>
        </pc:sldMkLst>
        <pc:spChg chg="mod">
          <ac:chgData name="Juraj Petrović" userId="0f0ce73e-f782-4785-b8cc-5840a43cb3e0" providerId="ADAL" clId="{A95B6BE8-9B4B-46C0-8789-70A705B5DDED}" dt="2025-07-17T10:17:07.210" v="17" actId="790"/>
          <ac:spMkLst>
            <pc:docMk/>
            <pc:sldMk cId="0" sldId="268"/>
            <ac:spMk id="235" creationId="{00000000-0000-0000-0000-000000000000}"/>
          </ac:spMkLst>
        </pc:spChg>
        <pc:spChg chg="mod">
          <ac:chgData name="Juraj Petrović" userId="0f0ce73e-f782-4785-b8cc-5840a43cb3e0" providerId="ADAL" clId="{A95B6BE8-9B4B-46C0-8789-70A705B5DDED}" dt="2025-07-17T10:17:07.210" v="17" actId="790"/>
          <ac:spMkLst>
            <pc:docMk/>
            <pc:sldMk cId="0" sldId="268"/>
            <ac:spMk id="236" creationId="{00000000-0000-0000-0000-000000000000}"/>
          </ac:spMkLst>
        </pc:spChg>
        <pc:spChg chg="mod">
          <ac:chgData name="Juraj Petrović" userId="0f0ce73e-f782-4785-b8cc-5840a43cb3e0" providerId="ADAL" clId="{A95B6BE8-9B4B-46C0-8789-70A705B5DDED}" dt="2025-07-17T10:17:07.210" v="17" actId="790"/>
          <ac:spMkLst>
            <pc:docMk/>
            <pc:sldMk cId="0" sldId="268"/>
            <ac:spMk id="237" creationId="{00000000-0000-0000-0000-000000000000}"/>
          </ac:spMkLst>
        </pc:spChg>
      </pc:sldChg>
      <pc:sldChg chg="modSp mod">
        <pc:chgData name="Juraj Petrović" userId="0f0ce73e-f782-4785-b8cc-5840a43cb3e0" providerId="ADAL" clId="{A95B6BE8-9B4B-46C0-8789-70A705B5DDED}" dt="2025-07-17T10:17:07.210" v="17" actId="790"/>
        <pc:sldMkLst>
          <pc:docMk/>
          <pc:sldMk cId="0" sldId="269"/>
        </pc:sldMkLst>
        <pc:spChg chg="mod">
          <ac:chgData name="Juraj Petrović" userId="0f0ce73e-f782-4785-b8cc-5840a43cb3e0" providerId="ADAL" clId="{A95B6BE8-9B4B-46C0-8789-70A705B5DDED}" dt="2025-07-17T10:17:07.210" v="17" actId="790"/>
          <ac:spMkLst>
            <pc:docMk/>
            <pc:sldMk cId="0" sldId="269"/>
            <ac:spMk id="242" creationId="{00000000-0000-0000-0000-000000000000}"/>
          </ac:spMkLst>
        </pc:spChg>
        <pc:spChg chg="mod">
          <ac:chgData name="Juraj Petrović" userId="0f0ce73e-f782-4785-b8cc-5840a43cb3e0" providerId="ADAL" clId="{A95B6BE8-9B4B-46C0-8789-70A705B5DDED}" dt="2025-07-17T10:17:07.210" v="17" actId="790"/>
          <ac:spMkLst>
            <pc:docMk/>
            <pc:sldMk cId="0" sldId="269"/>
            <ac:spMk id="243" creationId="{00000000-0000-0000-0000-000000000000}"/>
          </ac:spMkLst>
        </pc:spChg>
      </pc:sldChg>
      <pc:sldChg chg="modSp mod">
        <pc:chgData name="Juraj Petrović" userId="0f0ce73e-f782-4785-b8cc-5840a43cb3e0" providerId="ADAL" clId="{A95B6BE8-9B4B-46C0-8789-70A705B5DDED}" dt="2025-07-17T10:17:07.210" v="17" actId="790"/>
        <pc:sldMkLst>
          <pc:docMk/>
          <pc:sldMk cId="0" sldId="270"/>
        </pc:sldMkLst>
        <pc:spChg chg="mod">
          <ac:chgData name="Juraj Petrović" userId="0f0ce73e-f782-4785-b8cc-5840a43cb3e0" providerId="ADAL" clId="{A95B6BE8-9B4B-46C0-8789-70A705B5DDED}" dt="2025-07-17T10:17:07.210" v="17" actId="790"/>
          <ac:spMkLst>
            <pc:docMk/>
            <pc:sldMk cId="0" sldId="270"/>
            <ac:spMk id="248" creationId="{00000000-0000-0000-0000-000000000000}"/>
          </ac:spMkLst>
        </pc:spChg>
        <pc:spChg chg="mod">
          <ac:chgData name="Juraj Petrović" userId="0f0ce73e-f782-4785-b8cc-5840a43cb3e0" providerId="ADAL" clId="{A95B6BE8-9B4B-46C0-8789-70A705B5DDED}" dt="2025-07-17T10:17:07.210" v="17" actId="790"/>
          <ac:spMkLst>
            <pc:docMk/>
            <pc:sldMk cId="0" sldId="270"/>
            <ac:spMk id="249" creationId="{00000000-0000-0000-0000-000000000000}"/>
          </ac:spMkLst>
        </pc:spChg>
        <pc:spChg chg="mod">
          <ac:chgData name="Juraj Petrović" userId="0f0ce73e-f782-4785-b8cc-5840a43cb3e0" providerId="ADAL" clId="{A95B6BE8-9B4B-46C0-8789-70A705B5DDED}" dt="2025-07-17T10:17:07.210" v="17" actId="790"/>
          <ac:spMkLst>
            <pc:docMk/>
            <pc:sldMk cId="0" sldId="270"/>
            <ac:spMk id="250" creationId="{00000000-0000-0000-0000-000000000000}"/>
          </ac:spMkLst>
        </pc:spChg>
      </pc:sldChg>
      <pc:sldChg chg="modSp mod">
        <pc:chgData name="Juraj Petrović" userId="0f0ce73e-f782-4785-b8cc-5840a43cb3e0" providerId="ADAL" clId="{A95B6BE8-9B4B-46C0-8789-70A705B5DDED}" dt="2025-07-17T10:17:07.210" v="17" actId="790"/>
        <pc:sldMkLst>
          <pc:docMk/>
          <pc:sldMk cId="0" sldId="271"/>
        </pc:sldMkLst>
        <pc:spChg chg="mod">
          <ac:chgData name="Juraj Petrović" userId="0f0ce73e-f782-4785-b8cc-5840a43cb3e0" providerId="ADAL" clId="{A95B6BE8-9B4B-46C0-8789-70A705B5DDED}" dt="2025-07-17T10:17:07.210" v="17" actId="790"/>
          <ac:spMkLst>
            <pc:docMk/>
            <pc:sldMk cId="0" sldId="271"/>
            <ac:spMk id="255" creationId="{00000000-0000-0000-0000-000000000000}"/>
          </ac:spMkLst>
        </pc:spChg>
        <pc:spChg chg="mod">
          <ac:chgData name="Juraj Petrović" userId="0f0ce73e-f782-4785-b8cc-5840a43cb3e0" providerId="ADAL" clId="{A95B6BE8-9B4B-46C0-8789-70A705B5DDED}" dt="2025-07-17T10:17:07.210" v="17" actId="790"/>
          <ac:spMkLst>
            <pc:docMk/>
            <pc:sldMk cId="0" sldId="271"/>
            <ac:spMk id="256" creationId="{00000000-0000-0000-0000-000000000000}"/>
          </ac:spMkLst>
        </pc:spChg>
      </pc:sldChg>
      <pc:sldChg chg="modSp mod">
        <pc:chgData name="Juraj Petrović" userId="0f0ce73e-f782-4785-b8cc-5840a43cb3e0" providerId="ADAL" clId="{A95B6BE8-9B4B-46C0-8789-70A705B5DDED}" dt="2025-07-17T10:17:07.210" v="17" actId="790"/>
        <pc:sldMkLst>
          <pc:docMk/>
          <pc:sldMk cId="0" sldId="272"/>
        </pc:sldMkLst>
        <pc:spChg chg="mod">
          <ac:chgData name="Juraj Petrović" userId="0f0ce73e-f782-4785-b8cc-5840a43cb3e0" providerId="ADAL" clId="{A95B6BE8-9B4B-46C0-8789-70A705B5DDED}" dt="2025-07-17T10:17:07.210" v="17" actId="790"/>
          <ac:spMkLst>
            <pc:docMk/>
            <pc:sldMk cId="0" sldId="272"/>
            <ac:spMk id="261" creationId="{00000000-0000-0000-0000-000000000000}"/>
          </ac:spMkLst>
        </pc:spChg>
        <pc:spChg chg="mod">
          <ac:chgData name="Juraj Petrović" userId="0f0ce73e-f782-4785-b8cc-5840a43cb3e0" providerId="ADAL" clId="{A95B6BE8-9B4B-46C0-8789-70A705B5DDED}" dt="2025-07-17T10:17:07.210" v="17" actId="790"/>
          <ac:spMkLst>
            <pc:docMk/>
            <pc:sldMk cId="0" sldId="272"/>
            <ac:spMk id="263" creationId="{00000000-0000-0000-0000-000000000000}"/>
          </ac:spMkLst>
        </pc:spChg>
        <pc:graphicFrameChg chg="modGraphic">
          <ac:chgData name="Juraj Petrović" userId="0f0ce73e-f782-4785-b8cc-5840a43cb3e0" providerId="ADAL" clId="{A95B6BE8-9B4B-46C0-8789-70A705B5DDED}" dt="2025-07-17T10:17:07.210" v="17" actId="790"/>
          <ac:graphicFrameMkLst>
            <pc:docMk/>
            <pc:sldMk cId="0" sldId="272"/>
            <ac:graphicFrameMk id="262" creationId="{00000000-0000-0000-0000-000000000000}"/>
          </ac:graphicFrameMkLst>
        </pc:graphicFrameChg>
      </pc:sldChg>
      <pc:sldChg chg="modSp mod">
        <pc:chgData name="Juraj Petrović" userId="0f0ce73e-f782-4785-b8cc-5840a43cb3e0" providerId="ADAL" clId="{A95B6BE8-9B4B-46C0-8789-70A705B5DDED}" dt="2025-07-17T10:17:07.210" v="17" actId="790"/>
        <pc:sldMkLst>
          <pc:docMk/>
          <pc:sldMk cId="0" sldId="273"/>
        </pc:sldMkLst>
        <pc:spChg chg="mod">
          <ac:chgData name="Juraj Petrović" userId="0f0ce73e-f782-4785-b8cc-5840a43cb3e0" providerId="ADAL" clId="{A95B6BE8-9B4B-46C0-8789-70A705B5DDED}" dt="2025-07-17T10:17:07.210" v="17" actId="790"/>
          <ac:spMkLst>
            <pc:docMk/>
            <pc:sldMk cId="0" sldId="273"/>
            <ac:spMk id="268" creationId="{00000000-0000-0000-0000-000000000000}"/>
          </ac:spMkLst>
        </pc:spChg>
        <pc:spChg chg="mod">
          <ac:chgData name="Juraj Petrović" userId="0f0ce73e-f782-4785-b8cc-5840a43cb3e0" providerId="ADAL" clId="{A95B6BE8-9B4B-46C0-8789-70A705B5DDED}" dt="2025-07-17T10:17:07.210" v="17" actId="790"/>
          <ac:spMkLst>
            <pc:docMk/>
            <pc:sldMk cId="0" sldId="273"/>
            <ac:spMk id="270" creationId="{00000000-0000-0000-0000-000000000000}"/>
          </ac:spMkLst>
        </pc:spChg>
      </pc:sldChg>
      <pc:sldChg chg="modSp mod">
        <pc:chgData name="Juraj Petrović" userId="0f0ce73e-f782-4785-b8cc-5840a43cb3e0" providerId="ADAL" clId="{A95B6BE8-9B4B-46C0-8789-70A705B5DDED}" dt="2025-07-17T10:17:07.210" v="17" actId="790"/>
        <pc:sldMkLst>
          <pc:docMk/>
          <pc:sldMk cId="0" sldId="274"/>
        </pc:sldMkLst>
        <pc:spChg chg="mod">
          <ac:chgData name="Juraj Petrović" userId="0f0ce73e-f782-4785-b8cc-5840a43cb3e0" providerId="ADAL" clId="{A95B6BE8-9B4B-46C0-8789-70A705B5DDED}" dt="2025-07-17T10:17:07.210" v="17" actId="790"/>
          <ac:spMkLst>
            <pc:docMk/>
            <pc:sldMk cId="0" sldId="274"/>
            <ac:spMk id="275" creationId="{00000000-0000-0000-0000-000000000000}"/>
          </ac:spMkLst>
        </pc:spChg>
        <pc:spChg chg="mod">
          <ac:chgData name="Juraj Petrović" userId="0f0ce73e-f782-4785-b8cc-5840a43cb3e0" providerId="ADAL" clId="{A95B6BE8-9B4B-46C0-8789-70A705B5DDED}" dt="2025-07-17T10:17:07.210" v="17" actId="790"/>
          <ac:spMkLst>
            <pc:docMk/>
            <pc:sldMk cId="0" sldId="274"/>
            <ac:spMk id="276" creationId="{00000000-0000-0000-0000-000000000000}"/>
          </ac:spMkLst>
        </pc:spChg>
      </pc:sldChg>
      <pc:sldChg chg="modSp mod">
        <pc:chgData name="Juraj Petrović" userId="0f0ce73e-f782-4785-b8cc-5840a43cb3e0" providerId="ADAL" clId="{A95B6BE8-9B4B-46C0-8789-70A705B5DDED}" dt="2025-07-17T10:18:18.325" v="19" actId="313"/>
        <pc:sldMkLst>
          <pc:docMk/>
          <pc:sldMk cId="0" sldId="275"/>
        </pc:sldMkLst>
        <pc:spChg chg="mod">
          <ac:chgData name="Juraj Petrović" userId="0f0ce73e-f782-4785-b8cc-5840a43cb3e0" providerId="ADAL" clId="{A95B6BE8-9B4B-46C0-8789-70A705B5DDED}" dt="2025-07-17T10:17:07.210" v="17" actId="790"/>
          <ac:spMkLst>
            <pc:docMk/>
            <pc:sldMk cId="0" sldId="275"/>
            <ac:spMk id="281" creationId="{00000000-0000-0000-0000-000000000000}"/>
          </ac:spMkLst>
        </pc:spChg>
        <pc:spChg chg="mod">
          <ac:chgData name="Juraj Petrović" userId="0f0ce73e-f782-4785-b8cc-5840a43cb3e0" providerId="ADAL" clId="{A95B6BE8-9B4B-46C0-8789-70A705B5DDED}" dt="2025-07-17T10:18:18.325" v="19" actId="313"/>
          <ac:spMkLst>
            <pc:docMk/>
            <pc:sldMk cId="0" sldId="275"/>
            <ac:spMk id="282" creationId="{00000000-0000-0000-0000-000000000000}"/>
          </ac:spMkLst>
        </pc:spChg>
      </pc:sldChg>
      <pc:sldChg chg="modSp mod">
        <pc:chgData name="Juraj Petrović" userId="0f0ce73e-f782-4785-b8cc-5840a43cb3e0" providerId="ADAL" clId="{A95B6BE8-9B4B-46C0-8789-70A705B5DDED}" dt="2025-07-17T10:17:07.210" v="17" actId="790"/>
        <pc:sldMkLst>
          <pc:docMk/>
          <pc:sldMk cId="0" sldId="276"/>
        </pc:sldMkLst>
        <pc:spChg chg="mod">
          <ac:chgData name="Juraj Petrović" userId="0f0ce73e-f782-4785-b8cc-5840a43cb3e0" providerId="ADAL" clId="{A95B6BE8-9B4B-46C0-8789-70A705B5DDED}" dt="2025-07-17T10:17:07.210" v="17" actId="790"/>
          <ac:spMkLst>
            <pc:docMk/>
            <pc:sldMk cId="0" sldId="276"/>
            <ac:spMk id="287" creationId="{00000000-0000-0000-0000-000000000000}"/>
          </ac:spMkLst>
        </pc:spChg>
        <pc:spChg chg="mod">
          <ac:chgData name="Juraj Petrović" userId="0f0ce73e-f782-4785-b8cc-5840a43cb3e0" providerId="ADAL" clId="{A95B6BE8-9B4B-46C0-8789-70A705B5DDED}" dt="2025-07-17T10:17:07.210" v="17" actId="790"/>
          <ac:spMkLst>
            <pc:docMk/>
            <pc:sldMk cId="0" sldId="276"/>
            <ac:spMk id="288" creationId="{00000000-0000-0000-0000-000000000000}"/>
          </ac:spMkLst>
        </pc:spChg>
      </pc:sldChg>
      <pc:sldChg chg="modSp mod">
        <pc:chgData name="Juraj Petrović" userId="0f0ce73e-f782-4785-b8cc-5840a43cb3e0" providerId="ADAL" clId="{A95B6BE8-9B4B-46C0-8789-70A705B5DDED}" dt="2025-07-17T10:17:07.210" v="17" actId="790"/>
        <pc:sldMkLst>
          <pc:docMk/>
          <pc:sldMk cId="0" sldId="277"/>
        </pc:sldMkLst>
        <pc:spChg chg="mod">
          <ac:chgData name="Juraj Petrović" userId="0f0ce73e-f782-4785-b8cc-5840a43cb3e0" providerId="ADAL" clId="{A95B6BE8-9B4B-46C0-8789-70A705B5DDED}" dt="2025-07-17T10:17:07.210" v="17" actId="790"/>
          <ac:spMkLst>
            <pc:docMk/>
            <pc:sldMk cId="0" sldId="277"/>
            <ac:spMk id="293" creationId="{00000000-0000-0000-0000-000000000000}"/>
          </ac:spMkLst>
        </pc:spChg>
        <pc:spChg chg="mod">
          <ac:chgData name="Juraj Petrović" userId="0f0ce73e-f782-4785-b8cc-5840a43cb3e0" providerId="ADAL" clId="{A95B6BE8-9B4B-46C0-8789-70A705B5DDED}" dt="2025-07-17T10:17:07.210" v="17" actId="790"/>
          <ac:spMkLst>
            <pc:docMk/>
            <pc:sldMk cId="0" sldId="277"/>
            <ac:spMk id="294" creationId="{00000000-0000-0000-0000-000000000000}"/>
          </ac:spMkLst>
        </pc:spChg>
      </pc:sldChg>
      <pc:sldChg chg="modSp mod">
        <pc:chgData name="Juraj Petrović" userId="0f0ce73e-f782-4785-b8cc-5840a43cb3e0" providerId="ADAL" clId="{A95B6BE8-9B4B-46C0-8789-70A705B5DDED}" dt="2025-07-17T10:17:07.210" v="17" actId="790"/>
        <pc:sldMkLst>
          <pc:docMk/>
          <pc:sldMk cId="0" sldId="278"/>
        </pc:sldMkLst>
        <pc:spChg chg="mod">
          <ac:chgData name="Juraj Petrović" userId="0f0ce73e-f782-4785-b8cc-5840a43cb3e0" providerId="ADAL" clId="{A95B6BE8-9B4B-46C0-8789-70A705B5DDED}" dt="2025-07-17T10:17:07.210" v="17" actId="790"/>
          <ac:spMkLst>
            <pc:docMk/>
            <pc:sldMk cId="0" sldId="278"/>
            <ac:spMk id="310" creationId="{00000000-0000-0000-0000-000000000000}"/>
          </ac:spMkLst>
        </pc:spChg>
        <pc:spChg chg="mod">
          <ac:chgData name="Juraj Petrović" userId="0f0ce73e-f782-4785-b8cc-5840a43cb3e0" providerId="ADAL" clId="{A95B6BE8-9B4B-46C0-8789-70A705B5DDED}" dt="2025-07-17T10:17:07.210" v="17" actId="790"/>
          <ac:spMkLst>
            <pc:docMk/>
            <pc:sldMk cId="0" sldId="278"/>
            <ac:spMk id="312" creationId="{00000000-0000-0000-0000-000000000000}"/>
          </ac:spMkLst>
        </pc:spChg>
      </pc:sldChg>
      <pc:sldMasterChg chg="modSldLayout">
        <pc:chgData name="Juraj Petrović" userId="0f0ce73e-f782-4785-b8cc-5840a43cb3e0" providerId="ADAL" clId="{A95B6BE8-9B4B-46C0-8789-70A705B5DDED}" dt="2025-07-22T12:07:01.644" v="40"/>
        <pc:sldMasterMkLst>
          <pc:docMk/>
          <pc:sldMasterMk cId="0" sldId="2147483648"/>
        </pc:sldMasterMkLst>
        <pc:sldLayoutChg chg="modSp mod">
          <pc:chgData name="Juraj Petrović" userId="0f0ce73e-f782-4785-b8cc-5840a43cb3e0" providerId="ADAL" clId="{A95B6BE8-9B4B-46C0-8789-70A705B5DDED}" dt="2025-07-22T12:06:56.458" v="38"/>
          <pc:sldLayoutMkLst>
            <pc:docMk/>
            <pc:sldMasterMk cId="0" sldId="2147483648"/>
            <pc:sldLayoutMk cId="0" sldId="2147483649"/>
          </pc:sldLayoutMkLst>
          <pc:spChg chg="mod">
            <ac:chgData name="Juraj Petrović" userId="0f0ce73e-f782-4785-b8cc-5840a43cb3e0" providerId="ADAL" clId="{A95B6BE8-9B4B-46C0-8789-70A705B5DDED}" dt="2025-07-22T12:06:56.458" v="38"/>
            <ac:spMkLst>
              <pc:docMk/>
              <pc:sldMasterMk cId="0" sldId="2147483648"/>
              <pc:sldLayoutMk cId="0" sldId="2147483649"/>
              <ac:spMk id="19" creationId="{00000000-0000-0000-0000-000000000000}"/>
            </ac:spMkLst>
          </pc:spChg>
          <pc:picChg chg="mod">
            <ac:chgData name="Juraj Petrović" userId="0f0ce73e-f782-4785-b8cc-5840a43cb3e0" providerId="ADAL" clId="{A95B6BE8-9B4B-46C0-8789-70A705B5DDED}" dt="2025-07-22T12:06:49.665" v="37" actId="14826"/>
            <ac:picMkLst>
              <pc:docMk/>
              <pc:sldMasterMk cId="0" sldId="2147483648"/>
              <pc:sldLayoutMk cId="0" sldId="2147483649"/>
              <ac:picMk id="18" creationId="{00000000-0000-0000-0000-000000000000}"/>
            </ac:picMkLst>
          </pc:picChg>
        </pc:sldLayoutChg>
        <pc:sldLayoutChg chg="modSp mod">
          <pc:chgData name="Juraj Petrović" userId="0f0ce73e-f782-4785-b8cc-5840a43cb3e0" providerId="ADAL" clId="{A95B6BE8-9B4B-46C0-8789-70A705B5DDED}" dt="2025-07-22T12:06:58.924" v="39"/>
          <pc:sldLayoutMkLst>
            <pc:docMk/>
            <pc:sldMasterMk cId="0" sldId="2147483648"/>
            <pc:sldLayoutMk cId="0" sldId="2147483650"/>
          </pc:sldLayoutMkLst>
          <pc:spChg chg="mod">
            <ac:chgData name="Juraj Petrović" userId="0f0ce73e-f782-4785-b8cc-5840a43cb3e0" providerId="ADAL" clId="{A95B6BE8-9B4B-46C0-8789-70A705B5DDED}" dt="2025-07-22T12:06:58.924" v="39"/>
            <ac:spMkLst>
              <pc:docMk/>
              <pc:sldMasterMk cId="0" sldId="2147483648"/>
              <pc:sldLayoutMk cId="0" sldId="2147483650"/>
              <ac:spMk id="30" creationId="{00000000-0000-0000-0000-000000000000}"/>
            </ac:spMkLst>
          </pc:spChg>
          <pc:picChg chg="mod">
            <ac:chgData name="Juraj Petrović" userId="0f0ce73e-f782-4785-b8cc-5840a43cb3e0" providerId="ADAL" clId="{A95B6BE8-9B4B-46C0-8789-70A705B5DDED}" dt="2025-07-22T12:06:44.936" v="36" actId="14826"/>
            <ac:picMkLst>
              <pc:docMk/>
              <pc:sldMasterMk cId="0" sldId="2147483648"/>
              <pc:sldLayoutMk cId="0" sldId="2147483650"/>
              <ac:picMk id="29" creationId="{00000000-0000-0000-0000-000000000000}"/>
            </ac:picMkLst>
          </pc:picChg>
        </pc:sldLayoutChg>
        <pc:sldLayoutChg chg="modSp mod">
          <pc:chgData name="Juraj Petrović" userId="0f0ce73e-f782-4785-b8cc-5840a43cb3e0" providerId="ADAL" clId="{A95B6BE8-9B4B-46C0-8789-70A705B5DDED}" dt="2025-07-22T12:07:01.644" v="40"/>
          <pc:sldLayoutMkLst>
            <pc:docMk/>
            <pc:sldMasterMk cId="0" sldId="2147483648"/>
            <pc:sldLayoutMk cId="0" sldId="2147483651"/>
          </pc:sldLayoutMkLst>
          <pc:spChg chg="mod">
            <ac:chgData name="Juraj Petrović" userId="0f0ce73e-f782-4785-b8cc-5840a43cb3e0" providerId="ADAL" clId="{A95B6BE8-9B4B-46C0-8789-70A705B5DDED}" dt="2025-07-22T12:07:01.644" v="40"/>
            <ac:spMkLst>
              <pc:docMk/>
              <pc:sldMasterMk cId="0" sldId="2147483648"/>
              <pc:sldLayoutMk cId="0" sldId="2147483651"/>
              <ac:spMk id="37" creationId="{00000000-0000-0000-0000-000000000000}"/>
            </ac:spMkLst>
          </pc:spChg>
          <pc:picChg chg="mod">
            <ac:chgData name="Juraj Petrović" userId="0f0ce73e-f782-4785-b8cc-5840a43cb3e0" providerId="ADAL" clId="{A95B6BE8-9B4B-46C0-8789-70A705B5DDED}" dt="2025-07-22T12:06:39.854" v="35" actId="14826"/>
            <ac:picMkLst>
              <pc:docMk/>
              <pc:sldMasterMk cId="0" sldId="2147483648"/>
              <pc:sldLayoutMk cId="0" sldId="2147483651"/>
              <ac:picMk id="36" creationId="{00000000-0000-0000-0000-000000000000}"/>
            </ac:picMkLst>
          </pc:picChg>
        </pc:sldLayoutChg>
      </pc:sldMasterChg>
      <pc:sldMasterChg chg="modSldLayout">
        <pc:chgData name="Juraj Petrović" userId="0f0ce73e-f782-4785-b8cc-5840a43cb3e0" providerId="ADAL" clId="{A95B6BE8-9B4B-46C0-8789-70A705B5DDED}" dt="2025-07-22T12:06:32.178" v="34" actId="14826"/>
        <pc:sldMasterMkLst>
          <pc:docMk/>
          <pc:sldMasterMk cId="0" sldId="2147483655"/>
        </pc:sldMasterMkLst>
        <pc:sldLayoutChg chg="modSp mod">
          <pc:chgData name="Juraj Petrović" userId="0f0ce73e-f782-4785-b8cc-5840a43cb3e0" providerId="ADAL" clId="{A95B6BE8-9B4B-46C0-8789-70A705B5DDED}" dt="2025-07-22T12:06:32.178" v="34" actId="14826"/>
          <pc:sldLayoutMkLst>
            <pc:docMk/>
            <pc:sldMasterMk cId="0" sldId="2147483655"/>
            <pc:sldLayoutMk cId="0" sldId="2147483657"/>
          </pc:sldLayoutMkLst>
          <pc:spChg chg="mod">
            <ac:chgData name="Juraj Petrović" userId="0f0ce73e-f782-4785-b8cc-5840a43cb3e0" providerId="ADAL" clId="{A95B6BE8-9B4B-46C0-8789-70A705B5DDED}" dt="2025-07-22T12:06:23.291" v="33"/>
            <ac:spMkLst>
              <pc:docMk/>
              <pc:sldMasterMk cId="0" sldId="2147483655"/>
              <pc:sldLayoutMk cId="0" sldId="2147483657"/>
              <ac:spMk id="70" creationId="{00000000-0000-0000-0000-000000000000}"/>
            </ac:spMkLst>
          </pc:spChg>
          <pc:picChg chg="mod">
            <ac:chgData name="Juraj Petrović" userId="0f0ce73e-f782-4785-b8cc-5840a43cb3e0" providerId="ADAL" clId="{A95B6BE8-9B4B-46C0-8789-70A705B5DDED}" dt="2025-07-22T12:06:32.178" v="34" actId="14826"/>
            <ac:picMkLst>
              <pc:docMk/>
              <pc:sldMasterMk cId="0" sldId="2147483655"/>
              <pc:sldLayoutMk cId="0" sldId="2147483657"/>
              <ac:picMk id="69" creationId="{00000000-0000-0000-0000-000000000000}"/>
            </ac:picMkLst>
          </pc:picChg>
        </pc:sldLayoutChg>
      </pc:sldMasterChg>
      <pc:sldMasterChg chg="modSldLayout">
        <pc:chgData name="Juraj Petrović" userId="0f0ce73e-f782-4785-b8cc-5840a43cb3e0" providerId="ADAL" clId="{A95B6BE8-9B4B-46C0-8789-70A705B5DDED}" dt="2025-07-22T12:06:19.127" v="32"/>
        <pc:sldMasterMkLst>
          <pc:docMk/>
          <pc:sldMasterMk cId="0" sldId="2147483658"/>
        </pc:sldMasterMkLst>
        <pc:sldLayoutChg chg="modSp mod">
          <pc:chgData name="Juraj Petrović" userId="0f0ce73e-f782-4785-b8cc-5840a43cb3e0" providerId="ADAL" clId="{A95B6BE8-9B4B-46C0-8789-70A705B5DDED}" dt="2025-07-22T12:06:19.127" v="32"/>
          <pc:sldLayoutMkLst>
            <pc:docMk/>
            <pc:sldMasterMk cId="0" sldId="2147483658"/>
            <pc:sldLayoutMk cId="0" sldId="2147483659"/>
          </pc:sldLayoutMkLst>
          <pc:spChg chg="mod">
            <ac:chgData name="Juraj Petrović" userId="0f0ce73e-f782-4785-b8cc-5840a43cb3e0" providerId="ADAL" clId="{A95B6BE8-9B4B-46C0-8789-70A705B5DDED}" dt="2025-07-22T12:06:19.127" v="32"/>
            <ac:spMkLst>
              <pc:docMk/>
              <pc:sldMasterMk cId="0" sldId="2147483658"/>
              <pc:sldLayoutMk cId="0" sldId="2147483659"/>
              <ac:spMk id="94" creationId="{00000000-0000-0000-0000-000000000000}"/>
            </ac:spMkLst>
          </pc:spChg>
          <pc:picChg chg="mod">
            <ac:chgData name="Juraj Petrović" userId="0f0ce73e-f782-4785-b8cc-5840a43cb3e0" providerId="ADAL" clId="{A95B6BE8-9B4B-46C0-8789-70A705B5DDED}" dt="2025-07-22T12:05:53.670" v="27" actId="14826"/>
            <ac:picMkLst>
              <pc:docMk/>
              <pc:sldMasterMk cId="0" sldId="2147483658"/>
              <pc:sldLayoutMk cId="0" sldId="2147483659"/>
              <ac:picMk id="93" creationId="{00000000-0000-0000-0000-000000000000}"/>
            </ac:picMkLst>
          </pc:picChg>
        </pc:sldLayoutChg>
        <pc:sldLayoutChg chg="modSp mod">
          <pc:chgData name="Juraj Petrović" userId="0f0ce73e-f782-4785-b8cc-5840a43cb3e0" providerId="ADAL" clId="{A95B6BE8-9B4B-46C0-8789-70A705B5DDED}" dt="2025-07-22T12:06:16.300" v="31"/>
          <pc:sldLayoutMkLst>
            <pc:docMk/>
            <pc:sldMasterMk cId="0" sldId="2147483658"/>
            <pc:sldLayoutMk cId="0" sldId="2147483660"/>
          </pc:sldLayoutMkLst>
          <pc:spChg chg="mod">
            <ac:chgData name="Juraj Petrović" userId="0f0ce73e-f782-4785-b8cc-5840a43cb3e0" providerId="ADAL" clId="{A95B6BE8-9B4B-46C0-8789-70A705B5DDED}" dt="2025-07-22T12:06:16.300" v="31"/>
            <ac:spMkLst>
              <pc:docMk/>
              <pc:sldMasterMk cId="0" sldId="2147483658"/>
              <pc:sldLayoutMk cId="0" sldId="2147483660"/>
              <ac:spMk id="105" creationId="{00000000-0000-0000-0000-000000000000}"/>
            </ac:spMkLst>
          </pc:spChg>
          <pc:picChg chg="mod">
            <ac:chgData name="Juraj Petrović" userId="0f0ce73e-f782-4785-b8cc-5840a43cb3e0" providerId="ADAL" clId="{A95B6BE8-9B4B-46C0-8789-70A705B5DDED}" dt="2025-07-22T12:05:59.870" v="28" actId="14826"/>
            <ac:picMkLst>
              <pc:docMk/>
              <pc:sldMasterMk cId="0" sldId="2147483658"/>
              <pc:sldLayoutMk cId="0" sldId="2147483660"/>
              <ac:picMk id="104" creationId="{00000000-0000-0000-0000-000000000000}"/>
            </ac:picMkLst>
          </pc:picChg>
        </pc:sldLayoutChg>
      </pc:sldMasterChg>
      <pc:sldMasterChg chg="modSldLayout">
        <pc:chgData name="Juraj Petrović" userId="0f0ce73e-f782-4785-b8cc-5840a43cb3e0" providerId="ADAL" clId="{A95B6BE8-9B4B-46C0-8789-70A705B5DDED}" dt="2025-07-22T12:06:13.325" v="30"/>
        <pc:sldMasterMkLst>
          <pc:docMk/>
          <pc:sldMasterMk cId="0" sldId="2147483661"/>
        </pc:sldMasterMkLst>
        <pc:sldLayoutChg chg="modSp mod">
          <pc:chgData name="Juraj Petrović" userId="0f0ce73e-f782-4785-b8cc-5840a43cb3e0" providerId="ADAL" clId="{A95B6BE8-9B4B-46C0-8789-70A705B5DDED}" dt="2025-07-22T12:06:13.325" v="30"/>
          <pc:sldLayoutMkLst>
            <pc:docMk/>
            <pc:sldMasterMk cId="0" sldId="2147483661"/>
            <pc:sldLayoutMk cId="0" sldId="2147483663"/>
          </pc:sldLayoutMkLst>
          <pc:spChg chg="mod">
            <ac:chgData name="Juraj Petrović" userId="0f0ce73e-f782-4785-b8cc-5840a43cb3e0" providerId="ADAL" clId="{A95B6BE8-9B4B-46C0-8789-70A705B5DDED}" dt="2025-07-22T12:06:13.325" v="30"/>
            <ac:spMkLst>
              <pc:docMk/>
              <pc:sldMasterMk cId="0" sldId="2147483661"/>
              <pc:sldLayoutMk cId="0" sldId="2147483663"/>
              <ac:spMk id="118" creationId="{00000000-0000-0000-0000-000000000000}"/>
            </ac:spMkLst>
          </pc:spChg>
          <pc:picChg chg="mod">
            <ac:chgData name="Juraj Petrović" userId="0f0ce73e-f782-4785-b8cc-5840a43cb3e0" providerId="ADAL" clId="{A95B6BE8-9B4B-46C0-8789-70A705B5DDED}" dt="2025-07-22T12:06:05.961" v="29" actId="14826"/>
            <ac:picMkLst>
              <pc:docMk/>
              <pc:sldMasterMk cId="0" sldId="2147483661"/>
              <pc:sldLayoutMk cId="0" sldId="2147483663"/>
              <ac:picMk id="117" creationId="{00000000-0000-0000-0000-000000000000}"/>
            </ac:picMkLst>
          </pc:picChg>
        </pc:sldLayoutChg>
      </pc:sldMasterChg>
    </pc:docChg>
  </pc:docChgLst>
  <pc:docChgLst>
    <pc:chgData name="Juraj Petrović" userId="0f0ce73e-f782-4785-b8cc-5840a43cb3e0" providerId="ADAL" clId="{D64560A1-426E-45B6-9E17-C72EDA7104AF}"/>
    <pc:docChg chg="modSld">
      <pc:chgData name="Juraj Petrović" userId="0f0ce73e-f782-4785-b8cc-5840a43cb3e0" providerId="ADAL" clId="{D64560A1-426E-45B6-9E17-C72EDA7104AF}" dt="2025-07-22T12:38:09.176" v="1" actId="20577"/>
      <pc:docMkLst>
        <pc:docMk/>
      </pc:docMkLst>
      <pc:sldChg chg="modSp mod">
        <pc:chgData name="Juraj Petrović" userId="0f0ce73e-f782-4785-b8cc-5840a43cb3e0" providerId="ADAL" clId="{D64560A1-426E-45B6-9E17-C72EDA7104AF}" dt="2025-07-22T12:38:09.176" v="1" actId="20577"/>
        <pc:sldMkLst>
          <pc:docMk/>
          <pc:sldMk cId="0" sldId="256"/>
        </pc:sldMkLst>
        <pc:spChg chg="mod">
          <ac:chgData name="Juraj Petrović" userId="0f0ce73e-f782-4785-b8cc-5840a43cb3e0" providerId="ADAL" clId="{D64560A1-426E-45B6-9E17-C72EDA7104AF}" dt="2025-07-22T12:38:09.176" v="1" actId="20577"/>
          <ac:spMkLst>
            <pc:docMk/>
            <pc:sldMk cId="0" sldId="256"/>
            <ac:spMk id="137"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www.ted.com/talks/i_spy_my_unconscious_gender_bias"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digital-strategy.ec.europa.eu/en/policies/women-digital" TargetMode="External"/><Relationship Id="rId2" Type="http://schemas.openxmlformats.org/officeDocument/2006/relationships/slide" Target="../slides/slide8.xml"/><Relationship Id="rId1" Type="http://schemas.openxmlformats.org/officeDocument/2006/relationships/notesMaster" Target="../notesMasters/notesMaster1.xml"/><Relationship Id="rId6" Type="http://schemas.openxmlformats.org/officeDocument/2006/relationships/hyperlink" Target="https://doi.org/10.1007/s11528-022-00728-7" TargetMode="External"/><Relationship Id="rId5" Type="http://schemas.openxmlformats.org/officeDocument/2006/relationships/hyperlink" Target="https://op.europa.eu/en/web/eu-law-and-publications/publication-detail/-/publication/67d5a207-4da1-11ec-91ac-01aa75ed71a1" TargetMode="External"/><Relationship Id="rId4" Type="http://schemas.openxmlformats.org/officeDocument/2006/relationships/hyperlink" Target="https://digital-strategy.ec.europa.eu/en/factpages/state-digital-decade-2024-report" TargetMode="Externa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g355a695ed3b_0_35: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34" name="Google Shape;134;g355a695ed3b_0_3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Google Shape;217;g34bc8fb6652_0_1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7916"/>
              </a:lnSpc>
              <a:spcBef>
                <a:spcPts val="0"/>
              </a:spcBef>
              <a:spcAft>
                <a:spcPts val="1000"/>
              </a:spcAft>
              <a:buClr>
                <a:schemeClr val="dk1"/>
              </a:buClr>
              <a:buSzPts val="1100"/>
              <a:buFont typeface="Arial"/>
              <a:buNone/>
            </a:pPr>
            <a:r>
              <a:rPr lang="hr" sz="1500" dirty="0"/>
              <a:t>Ekološki okvir čimbenika koji utječu na sudjelovanje, postignuća i napredovanje djevojčica i žena u STEM studijima. Ukratko pokažite učiteljima.</a:t>
            </a:r>
            <a:endParaRPr sz="1500" dirty="0"/>
          </a:p>
        </p:txBody>
      </p:sp>
      <p:sp>
        <p:nvSpPr>
          <p:cNvPr id="218" name="Google Shape;218;g34bc8fb6652_0_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Google Shape;224;g34baa110314_1_4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hr" sz="1400" dirty="0">
                <a:solidFill>
                  <a:srgbClr val="1D1D1B"/>
                </a:solidFill>
              </a:rPr>
              <a:t>Uvedite svjesne i nesvjesne predrasude, posebno rodne predrasude. Podržite sudionike da kritički promišljaju.</a:t>
            </a:r>
            <a:endParaRPr sz="1400" dirty="0">
              <a:solidFill>
                <a:srgbClr val="1D1D1B"/>
              </a:solidFill>
            </a:endParaRPr>
          </a:p>
          <a:p>
            <a:pPr marL="0" lvl="0" indent="0" algn="l" rtl="0">
              <a:lnSpc>
                <a:spcPct val="100000"/>
              </a:lnSpc>
              <a:spcBef>
                <a:spcPts val="0"/>
              </a:spcBef>
              <a:spcAft>
                <a:spcPts val="0"/>
              </a:spcAft>
              <a:buSzPts val="1400"/>
              <a:buNone/>
            </a:pPr>
            <a:endParaRPr sz="1400" dirty="0">
              <a:solidFill>
                <a:srgbClr val="1D1D1B"/>
              </a:solidFill>
            </a:endParaRPr>
          </a:p>
          <a:p>
            <a:pPr marL="457200" lvl="0" indent="-317500" algn="l" rtl="0">
              <a:lnSpc>
                <a:spcPct val="100000"/>
              </a:lnSpc>
              <a:spcBef>
                <a:spcPts val="0"/>
              </a:spcBef>
              <a:spcAft>
                <a:spcPts val="0"/>
              </a:spcAft>
              <a:buClr>
                <a:srgbClr val="1D1D1B"/>
              </a:buClr>
              <a:buSzPts val="1400"/>
              <a:buFont typeface="Calibri"/>
              <a:buChar char="●"/>
            </a:pPr>
            <a:r>
              <a:rPr lang="hr" sz="1400" dirty="0">
                <a:solidFill>
                  <a:srgbClr val="1D1D1B"/>
                </a:solidFill>
              </a:rPr>
              <a:t>Predstavite temu nesvjesne rodne pristranosti kroz </a:t>
            </a:r>
            <a:r>
              <a:rPr lang="hr" sz="1400" u="sng" dirty="0">
                <a:solidFill>
                  <a:srgbClr val="1155CC"/>
                </a:solidFill>
                <a:hlinkClick r:id="rId3">
                  <a:extLst>
                    <a:ext uri="{A12FA001-AC4F-418D-AE19-62706E023703}">
                      <ahyp:hlinkClr xmlns:ahyp="http://schemas.microsoft.com/office/drawing/2018/hyperlinkcolor" val="tx"/>
                    </a:ext>
                  </a:extLst>
                </a:hlinkClick>
              </a:rPr>
              <a:t>ovaj </a:t>
            </a:r>
            <a:r>
              <a:rPr lang="hr" sz="1400" dirty="0">
                <a:solidFill>
                  <a:srgbClr val="1D1D1B"/>
                </a:solidFill>
              </a:rPr>
              <a:t>video</a:t>
            </a:r>
            <a:endParaRPr sz="1400" dirty="0">
              <a:solidFill>
                <a:srgbClr val="1D1D1B"/>
              </a:solidFill>
            </a:endParaRPr>
          </a:p>
          <a:p>
            <a:pPr marL="457200" lvl="0" indent="-317500" algn="l" rtl="0">
              <a:lnSpc>
                <a:spcPct val="100000"/>
              </a:lnSpc>
              <a:spcBef>
                <a:spcPts val="0"/>
              </a:spcBef>
              <a:spcAft>
                <a:spcPts val="0"/>
              </a:spcAft>
              <a:buClr>
                <a:srgbClr val="1D1D1B"/>
              </a:buClr>
              <a:buSzPts val="1400"/>
              <a:buFont typeface="Calibri"/>
              <a:buChar char="●"/>
            </a:pPr>
            <a:r>
              <a:rPr lang="hr" sz="1400" dirty="0">
                <a:solidFill>
                  <a:srgbClr val="1D1D1B"/>
                </a:solidFill>
              </a:rPr>
              <a:t>Povedite raspravu o svjesnim i nesvjesnim rodnim predrasudama, tražeći od sudionika da podijele primjere u kojima su razmišljali ili djelovali na pristran način.</a:t>
            </a:r>
            <a:endParaRPr sz="1400" dirty="0">
              <a:solidFill>
                <a:srgbClr val="1D1D1B"/>
              </a:solidFill>
            </a:endParaRPr>
          </a:p>
          <a:p>
            <a:pPr marL="457200" lvl="0" indent="-317500" algn="l" rtl="0">
              <a:lnSpc>
                <a:spcPct val="100000"/>
              </a:lnSpc>
              <a:spcBef>
                <a:spcPts val="0"/>
              </a:spcBef>
              <a:spcAft>
                <a:spcPts val="0"/>
              </a:spcAft>
              <a:buClr>
                <a:srgbClr val="1D1D1B"/>
              </a:buClr>
              <a:buSzPts val="1400"/>
              <a:buFont typeface="Calibri"/>
              <a:buChar char="●"/>
            </a:pPr>
            <a:r>
              <a:rPr lang="hr" sz="1400" dirty="0">
                <a:solidFill>
                  <a:srgbClr val="1D1D1B"/>
                </a:solidFill>
              </a:rPr>
              <a:t>Na </a:t>
            </a:r>
            <a:r>
              <a:rPr lang="en-US" sz="1400" dirty="0" err="1">
                <a:solidFill>
                  <a:srgbClr val="1D1D1B"/>
                </a:solidFill>
              </a:rPr>
              <a:t>Prikaznici</a:t>
            </a:r>
            <a:r>
              <a:rPr lang="hr" sz="1400" dirty="0">
                <a:solidFill>
                  <a:srgbClr val="1D1D1B"/>
                </a:solidFill>
              </a:rPr>
              <a:t> su neka pitanja za raspravu.</a:t>
            </a:r>
            <a:endParaRPr sz="1400" dirty="0">
              <a:solidFill>
                <a:srgbClr val="2B454E"/>
              </a:solidFill>
            </a:endParaRPr>
          </a:p>
        </p:txBody>
      </p:sp>
      <p:sp>
        <p:nvSpPr>
          <p:cNvPr id="225" name="Google Shape;225;g34baa110314_1_4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g34baa110314_1_4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7916"/>
              </a:lnSpc>
              <a:spcBef>
                <a:spcPts val="0"/>
              </a:spcBef>
              <a:spcAft>
                <a:spcPts val="0"/>
              </a:spcAft>
              <a:buClr>
                <a:schemeClr val="dk1"/>
              </a:buClr>
              <a:buSzPts val="1100"/>
              <a:buFont typeface="Arial"/>
              <a:buNone/>
            </a:pPr>
            <a:r>
              <a:rPr lang="hr" sz="1400" dirty="0">
                <a:solidFill>
                  <a:srgbClr val="1D1D1B"/>
                </a:solidFill>
              </a:rPr>
              <a:t>Raspravite o utjecaju rodno uvjetovanog jezika i stereotipa u informatičkom obrazovanju, resursima i procjenama, uključujući promicanje raznolikih uzora. Osigurajte da je ova rasprava prilagođena lokalnom kontekstu, uzimajući u obzir nacionalne politike u vezi s mladima te rodnim identitetom i priznavanjem. Ako je potrebno/prikladno, pozovite učitelje da podijele izazove s kojima se suočavaju u podršci učenicima koji pripadaju rodnim manjinama i moguće strategije kako bi se osiguralo da se ti učenici osjećaju sigurno, viđeno i poštovano.</a:t>
            </a:r>
            <a:endParaRPr sz="1400" dirty="0"/>
          </a:p>
        </p:txBody>
      </p:sp>
      <p:sp>
        <p:nvSpPr>
          <p:cNvPr id="233" name="Google Shape;233;g34baa110314_1_4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hr" sz="1400" b="1" dirty="0">
                <a:solidFill>
                  <a:srgbClr val="1D1D1B"/>
                </a:solidFill>
              </a:rPr>
              <a:t>Aktivnost 2: Rodno </a:t>
            </a:r>
            <a:r>
              <a:rPr lang="en-US" sz="1400" b="1" dirty="0" err="1">
                <a:solidFill>
                  <a:srgbClr val="1D1D1B"/>
                </a:solidFill>
              </a:rPr>
              <a:t>uključiv</a:t>
            </a:r>
            <a:r>
              <a:rPr lang="hr" sz="1400" b="1" dirty="0">
                <a:solidFill>
                  <a:srgbClr val="1D1D1B"/>
                </a:solidFill>
              </a:rPr>
              <a:t> jezik u učionicama informatike</a:t>
            </a:r>
            <a:endParaRPr sz="1400" dirty="0">
              <a:solidFill>
                <a:srgbClr val="2B454E"/>
              </a:solidFill>
            </a:endParaRPr>
          </a:p>
          <a:p>
            <a:pPr marL="0" lvl="0" indent="0" algn="l" rtl="0">
              <a:lnSpc>
                <a:spcPct val="90000"/>
              </a:lnSpc>
              <a:spcBef>
                <a:spcPts val="1000"/>
              </a:spcBef>
              <a:spcAft>
                <a:spcPts val="0"/>
              </a:spcAft>
              <a:buSzPts val="1400"/>
              <a:buNone/>
            </a:pPr>
            <a:endParaRPr sz="1400" dirty="0">
              <a:solidFill>
                <a:srgbClr val="2B454E"/>
              </a:solidFill>
            </a:endParaRPr>
          </a:p>
          <a:p>
            <a:pPr marL="457200" lvl="0" indent="-317500" algn="l" rtl="0">
              <a:lnSpc>
                <a:spcPct val="90000"/>
              </a:lnSpc>
              <a:spcBef>
                <a:spcPts val="0"/>
              </a:spcBef>
              <a:spcAft>
                <a:spcPts val="0"/>
              </a:spcAft>
              <a:buClr>
                <a:srgbClr val="2B454E"/>
              </a:buClr>
              <a:buSzPts val="1400"/>
              <a:buAutoNum type="arabicPeriod"/>
            </a:pPr>
            <a:r>
              <a:rPr lang="hr" sz="1400" dirty="0">
                <a:solidFill>
                  <a:srgbClr val="2B454E"/>
                </a:solidFill>
              </a:rPr>
              <a:t>Revizija scenarija: </a:t>
            </a:r>
            <a:r>
              <a:rPr lang="hr" sz="1400" dirty="0">
                <a:solidFill>
                  <a:srgbClr val="1D1D1B"/>
                </a:solidFill>
              </a:rPr>
              <a:t>Sudionicima dajte kratke dijaloge u učionici, upute za lekciju ili primjere povratnih informacija koji uključuju rodno pristran jezik. Učitelji ih prepisuju koristeći uključive termine i uravnoteženu zastupljenost.</a:t>
            </a:r>
            <a:br>
              <a:rPr lang="en-US" sz="1400" dirty="0">
                <a:solidFill>
                  <a:srgbClr val="1D1D1B"/>
                </a:solidFill>
              </a:rPr>
            </a:br>
            <a:endParaRPr sz="1400" dirty="0">
              <a:solidFill>
                <a:srgbClr val="1D1D1B"/>
              </a:solidFill>
            </a:endParaRPr>
          </a:p>
          <a:p>
            <a:pPr marL="457200" lvl="0" indent="-317500" algn="l" rtl="0">
              <a:lnSpc>
                <a:spcPct val="90000"/>
              </a:lnSpc>
              <a:spcBef>
                <a:spcPts val="0"/>
              </a:spcBef>
              <a:spcAft>
                <a:spcPts val="0"/>
              </a:spcAft>
              <a:buClr>
                <a:srgbClr val="2B454E"/>
              </a:buClr>
              <a:buSzPts val="1400"/>
              <a:buAutoNum type="arabicPeriod"/>
            </a:pPr>
            <a:r>
              <a:rPr lang="hr" sz="1400" dirty="0">
                <a:solidFill>
                  <a:srgbClr val="2B454E"/>
                </a:solidFill>
              </a:rPr>
              <a:t>Refleksija: </a:t>
            </a:r>
            <a:r>
              <a:rPr lang="hr" sz="1400" dirty="0">
                <a:solidFill>
                  <a:srgbClr val="1D1D1B"/>
                </a:solidFill>
              </a:rPr>
              <a:t>Grupe dijele svoje revidirane tekstove i raspravljaju o tome kako suptilne promjene jezika mogu utjecati na inkluzivnost u učionici.</a:t>
            </a:r>
            <a:endParaRPr sz="1400" dirty="0"/>
          </a:p>
        </p:txBody>
      </p:sp>
      <p:sp>
        <p:nvSpPr>
          <p:cNvPr id="240" name="Google Shape;240;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g34bc8fb6652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1" indent="0" algn="l" rtl="0">
              <a:lnSpc>
                <a:spcPct val="90000"/>
              </a:lnSpc>
              <a:spcBef>
                <a:spcPts val="0"/>
              </a:spcBef>
              <a:spcAft>
                <a:spcPts val="0"/>
              </a:spcAft>
              <a:buClr>
                <a:srgbClr val="2B454E"/>
              </a:buClr>
              <a:buSzPts val="1800"/>
              <a:buFont typeface="Arial"/>
              <a:buNone/>
            </a:pPr>
            <a:r>
              <a:rPr lang="hr" sz="1400" dirty="0"/>
              <a:t>Istaknite važnost </a:t>
            </a:r>
            <a:r>
              <a:rPr lang="hr" sz="1400" dirty="0" err="1"/>
              <a:t>normalizacije </a:t>
            </a:r>
            <a:r>
              <a:rPr lang="hr" sz="1400" dirty="0"/>
              <a:t>neuspjeha i poticanja ustrajnosti. Iako je neuspjeh prirodan i nužan dio učenja informatike, djevojčice i rodne manjine često </a:t>
            </a:r>
            <a:r>
              <a:rPr lang="hr" sz="1400" dirty="0" err="1"/>
              <a:t>internaliziraju </a:t>
            </a:r>
            <a:r>
              <a:rPr lang="hr" sz="1400" dirty="0"/>
              <a:t>pogreške kao nedostatak sposobnosti, što ih može obeshrabriti da nastave. Potaknite učitelje da </a:t>
            </a:r>
            <a:r>
              <a:rPr lang="hr" sz="1400" dirty="0" err="1"/>
              <a:t>normaliziraju </a:t>
            </a:r>
            <a:r>
              <a:rPr lang="hr" sz="1400" dirty="0"/>
              <a:t>pokušaje i pogreške, istaknite otklanjanje pogrešaka i rješavanje problema kao bitne vještine te pohvalite ustrajnost. To pomaže u izgradnji samopouzdanja i podržava inkluzivnije okruženje u učionici usmjereno na rast.</a:t>
            </a:r>
            <a:endParaRPr sz="1400" dirty="0"/>
          </a:p>
          <a:p>
            <a:pPr marL="0" lvl="1" indent="0" algn="l" rtl="0">
              <a:lnSpc>
                <a:spcPct val="90000"/>
              </a:lnSpc>
              <a:spcBef>
                <a:spcPts val="0"/>
              </a:spcBef>
              <a:spcAft>
                <a:spcPts val="0"/>
              </a:spcAft>
              <a:buClr>
                <a:srgbClr val="2B454E"/>
              </a:buClr>
              <a:buSzPts val="1800"/>
              <a:buFont typeface="Arial"/>
              <a:buNone/>
            </a:pPr>
            <a:endParaRPr sz="1400" dirty="0"/>
          </a:p>
          <a:p>
            <a:pPr marL="0" lvl="1" indent="0" algn="l" rtl="0">
              <a:lnSpc>
                <a:spcPct val="90000"/>
              </a:lnSpc>
              <a:spcBef>
                <a:spcPts val="0"/>
              </a:spcBef>
              <a:spcAft>
                <a:spcPts val="0"/>
              </a:spcAft>
              <a:buClr>
                <a:srgbClr val="2B454E"/>
              </a:buClr>
              <a:buSzPts val="1800"/>
              <a:buFont typeface="Arial"/>
              <a:buNone/>
            </a:pPr>
            <a:r>
              <a:rPr lang="hr" sz="1400" dirty="0"/>
              <a:t>Ključne točke razgovora:</a:t>
            </a:r>
            <a:endParaRPr sz="1400" dirty="0"/>
          </a:p>
          <a:p>
            <a:pPr marL="457200" lvl="0" indent="-317500" algn="l" rtl="0">
              <a:lnSpc>
                <a:spcPct val="115000"/>
              </a:lnSpc>
              <a:spcBef>
                <a:spcPts val="1200"/>
              </a:spcBef>
              <a:spcAft>
                <a:spcPts val="0"/>
              </a:spcAft>
              <a:buClr>
                <a:schemeClr val="dk1"/>
              </a:buClr>
              <a:buSzPts val="1400"/>
              <a:buFont typeface="Calibri"/>
              <a:buChar char="●"/>
            </a:pPr>
            <a:r>
              <a:rPr lang="hr" sz="1400" dirty="0"/>
              <a:t>Djevojke i pripadnici rodnih manjina često prijavljuju niže samopouzdanje u informatici i STEM predmetima. To ih može navesti na vjerovanje da pogreške znače da "nisu dobri u tome" - štetan, samoispunjujući način razmišljanja. Nasuprot tome, dječaci češće pripisuju neuspjeh trudu ili pripremi, a ne sposobnostima.</a:t>
            </a:r>
            <a:endParaRPr sz="1400" dirty="0"/>
          </a:p>
          <a:p>
            <a:pPr marL="457200" lvl="0" indent="-317500" algn="l" rtl="0">
              <a:lnSpc>
                <a:spcPct val="115000"/>
              </a:lnSpc>
              <a:spcBef>
                <a:spcPts val="0"/>
              </a:spcBef>
              <a:spcAft>
                <a:spcPts val="0"/>
              </a:spcAft>
              <a:buClr>
                <a:schemeClr val="dk1"/>
              </a:buClr>
              <a:buSzPts val="1400"/>
              <a:buFont typeface="Calibri"/>
              <a:buChar char="●"/>
            </a:pPr>
            <a:r>
              <a:rPr lang="hr" sz="1400" dirty="0"/>
              <a:t>Međutim, pogreške nisu neuspjesi - one su prirodan i bitan dio učenja informatike. Naglasite </a:t>
            </a:r>
            <a:r>
              <a:rPr lang="hr" sz="1400" i="1" dirty="0"/>
              <a:t>Metodu pokušaja i pogrešaka </a:t>
            </a:r>
            <a:r>
              <a:rPr lang="hr" sz="1400" dirty="0"/>
              <a:t>kao valjan i vrijedan proces u programiranju i dizajnu sustava.</a:t>
            </a:r>
            <a:endParaRPr sz="1400" dirty="0"/>
          </a:p>
          <a:p>
            <a:pPr marL="457200" lvl="0" indent="-317500" algn="l" rtl="0">
              <a:lnSpc>
                <a:spcPct val="115000"/>
              </a:lnSpc>
              <a:spcBef>
                <a:spcPts val="0"/>
              </a:spcBef>
              <a:spcAft>
                <a:spcPts val="0"/>
              </a:spcAft>
              <a:buClr>
                <a:schemeClr val="dk1"/>
              </a:buClr>
              <a:buSzPts val="1400"/>
              <a:buFont typeface="Calibri"/>
              <a:buChar char="●"/>
            </a:pPr>
            <a:r>
              <a:rPr lang="hr" sz="1400" dirty="0"/>
              <a:t>Učitelji se tome mogu suprotstaviti na sljedeći način:</a:t>
            </a:r>
            <a:endParaRPr sz="1400" dirty="0"/>
          </a:p>
          <a:p>
            <a:pPr marL="914400" lvl="1" indent="-317500" algn="l" rtl="0">
              <a:lnSpc>
                <a:spcPct val="115000"/>
              </a:lnSpc>
              <a:spcBef>
                <a:spcPts val="0"/>
              </a:spcBef>
              <a:spcAft>
                <a:spcPts val="0"/>
              </a:spcAft>
              <a:buClr>
                <a:schemeClr val="dk1"/>
              </a:buClr>
              <a:buSzPts val="1400"/>
              <a:buFont typeface="Calibri"/>
              <a:buChar char="○"/>
            </a:pPr>
            <a:r>
              <a:rPr lang="hr" sz="1400" dirty="0"/>
              <a:t>Otvoreno razgovarati o neuspjehu kao koraku prema učenju.</a:t>
            </a:r>
            <a:endParaRPr sz="1400" dirty="0"/>
          </a:p>
          <a:p>
            <a:pPr marL="914400" lvl="1" indent="-317500" algn="l" rtl="0">
              <a:lnSpc>
                <a:spcPct val="115000"/>
              </a:lnSpc>
              <a:spcBef>
                <a:spcPts val="0"/>
              </a:spcBef>
              <a:spcAft>
                <a:spcPts val="0"/>
              </a:spcAft>
              <a:buClr>
                <a:schemeClr val="dk1"/>
              </a:buClr>
              <a:buSzPts val="1400"/>
              <a:buFont typeface="Calibri"/>
              <a:buChar char="○"/>
            </a:pPr>
            <a:r>
              <a:rPr lang="hr" sz="1400" dirty="0"/>
              <a:t>Modeliranje načina razmišljanja usmjerenog na rast: „Učimo radeći, a ponekad i neuspjehom.“</a:t>
            </a:r>
            <a:endParaRPr sz="1400" dirty="0"/>
          </a:p>
          <a:p>
            <a:pPr marL="914400" lvl="1" indent="-317500" algn="l" rtl="0">
              <a:lnSpc>
                <a:spcPct val="115000"/>
              </a:lnSpc>
              <a:spcBef>
                <a:spcPts val="0"/>
              </a:spcBef>
              <a:spcAft>
                <a:spcPts val="0"/>
              </a:spcAft>
              <a:buClr>
                <a:schemeClr val="dk1"/>
              </a:buClr>
              <a:buSzPts val="1400"/>
              <a:buFont typeface="Calibri"/>
              <a:buChar char="○"/>
            </a:pPr>
            <a:r>
              <a:rPr lang="hr" sz="1400" dirty="0"/>
              <a:t>Poticanje upornosti, ne samo točnih odgovora.</a:t>
            </a:r>
            <a:endParaRPr sz="1400" dirty="0"/>
          </a:p>
          <a:p>
            <a:pPr marL="914400" lvl="1" indent="-317500" algn="l" rtl="0">
              <a:lnSpc>
                <a:spcPct val="115000"/>
              </a:lnSpc>
              <a:spcBef>
                <a:spcPts val="0"/>
              </a:spcBef>
              <a:spcAft>
                <a:spcPts val="0"/>
              </a:spcAft>
              <a:buClr>
                <a:schemeClr val="dk1"/>
              </a:buClr>
              <a:buSzPts val="1400"/>
              <a:buFont typeface="Calibri"/>
              <a:buChar char="○"/>
            </a:pPr>
            <a:r>
              <a:rPr lang="hr" sz="1400" dirty="0"/>
              <a:t>Naglašavajući da su </a:t>
            </a:r>
            <a:r>
              <a:rPr lang="hr" sz="1400" i="1" dirty="0"/>
              <a:t>otklanjanje pogrešaka, revizija i rješavanje problema </a:t>
            </a:r>
            <a:r>
              <a:rPr lang="hr" sz="1400" dirty="0"/>
              <a:t>normalni dijelovi rada.</a:t>
            </a:r>
            <a:endParaRPr sz="1400" dirty="0"/>
          </a:p>
          <a:p>
            <a:pPr marL="914400" lvl="1" indent="-317500" algn="l" rtl="0">
              <a:lnSpc>
                <a:spcPct val="115000"/>
              </a:lnSpc>
              <a:spcBef>
                <a:spcPts val="0"/>
              </a:spcBef>
              <a:spcAft>
                <a:spcPts val="0"/>
              </a:spcAft>
              <a:buClr>
                <a:schemeClr val="dk1"/>
              </a:buClr>
              <a:buSzPts val="1400"/>
              <a:buFont typeface="Calibri"/>
              <a:buChar char="○"/>
            </a:pPr>
            <a:r>
              <a:rPr lang="hr" sz="1400" dirty="0"/>
              <a:t>Pomaganje svim učenicima da preoblikuju pogreške kao prilike za napredak.</a:t>
            </a:r>
            <a:endParaRPr sz="1400" dirty="0"/>
          </a:p>
        </p:txBody>
      </p:sp>
      <p:sp>
        <p:nvSpPr>
          <p:cNvPr id="246" name="Google Shape;246;g34bc8fb6652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Google Shape;252;g34bc8fb6652_0_1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1200"/>
              </a:spcBef>
              <a:spcAft>
                <a:spcPts val="0"/>
              </a:spcAft>
              <a:buClr>
                <a:schemeClr val="dk1"/>
              </a:buClr>
              <a:buSzPts val="1100"/>
              <a:buFont typeface="Arial"/>
              <a:buNone/>
            </a:pPr>
            <a:r>
              <a:rPr lang="hr" sz="1400" dirty="0"/>
              <a:t>Raspravite o važnosti poticanja bavljenja informatikom izvan učionice.</a:t>
            </a:r>
            <a:endParaRPr sz="1400" dirty="0"/>
          </a:p>
          <a:p>
            <a:pPr marL="457200" lvl="0" indent="-317500" algn="l" rtl="0">
              <a:lnSpc>
                <a:spcPct val="115000"/>
              </a:lnSpc>
              <a:spcBef>
                <a:spcPts val="1200"/>
              </a:spcBef>
              <a:spcAft>
                <a:spcPts val="0"/>
              </a:spcAft>
              <a:buSzPts val="1400"/>
              <a:buChar char="●"/>
            </a:pPr>
            <a:r>
              <a:rPr lang="hr" sz="1400" dirty="0"/>
              <a:t>Proširenje učenja izvan učionice pomaže učenicima da shvate stvarnu vrijednost informatike. Poticanje sudjelovanja u klubovima, kampovima ili natjecanjima programiranja - posebno onima namijenjenima djevojčicama i nedovoljno zastupljenim skupinama - može izgraditi samopouzdanje i potaknuti dugoročni interes.</a:t>
            </a:r>
            <a:endParaRPr sz="1400" dirty="0"/>
          </a:p>
          <a:p>
            <a:pPr marL="457200" lvl="0" indent="-317500" algn="l" rtl="0">
              <a:lnSpc>
                <a:spcPct val="115000"/>
              </a:lnSpc>
              <a:spcBef>
                <a:spcPts val="0"/>
              </a:spcBef>
              <a:spcAft>
                <a:spcPts val="0"/>
              </a:spcAft>
              <a:buSzPts val="1400"/>
              <a:buChar char="●"/>
            </a:pPr>
            <a:r>
              <a:rPr lang="hr" sz="1400" dirty="0"/>
              <a:t>Rano izlaganje kodiranju ili igrama rješavanja problema može postaviti temelje za budući angažman. Učitelji također mogu potaknuti interes povezivanjem informatike sa stvarnim problemima, poput korištenja umjetne inteligencije u zdravstvu ili znanosti o okolišu. Ovi primjeri pomažu učenicima, posebno djevojčicama i rodnim manjinama, da vide kako tehnologija može napraviti razliku u područjima koja ih zanimaju.</a:t>
            </a:r>
            <a:endParaRPr sz="1400" dirty="0"/>
          </a:p>
          <a:p>
            <a:pPr marL="457200" lvl="0" indent="-317500" algn="l" rtl="0">
              <a:lnSpc>
                <a:spcPct val="115000"/>
              </a:lnSpc>
              <a:spcBef>
                <a:spcPts val="0"/>
              </a:spcBef>
              <a:spcAft>
                <a:spcPts val="0"/>
              </a:spcAft>
              <a:buSzPts val="1400"/>
              <a:buChar char="●"/>
            </a:pPr>
            <a:r>
              <a:rPr lang="hr" sz="1400" dirty="0"/>
              <a:t>Uključivanje različitih uzora - gostujućih predavača, bivših učenika ili stručnjaka - da podijele svoja iskustva može pomoći </a:t>
            </a:r>
            <a:r>
              <a:rPr lang="en-US" sz="1400" dirty="0" err="1"/>
              <a:t>učenicima</a:t>
            </a:r>
            <a:r>
              <a:rPr lang="hr" sz="1400" dirty="0"/>
              <a:t> da vizualiziraju buduće puteve u tehnologiji i osjete pripadnost tom području.</a:t>
            </a:r>
            <a:endParaRPr sz="1400" dirty="0"/>
          </a:p>
        </p:txBody>
      </p:sp>
      <p:sp>
        <p:nvSpPr>
          <p:cNvPr id="253" name="Google Shape;253;g34bc8fb6652_0_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
        <p:cNvGrpSpPr/>
        <p:nvPr/>
      </p:nvGrpSpPr>
      <p:grpSpPr>
        <a:xfrm>
          <a:off x="0" y="0"/>
          <a:ext cx="0" cy="0"/>
          <a:chOff x="0" y="0"/>
          <a:chExt cx="0" cy="0"/>
        </a:xfrm>
      </p:grpSpPr>
      <p:sp>
        <p:nvSpPr>
          <p:cNvPr id="258" name="Google Shape;258;g34bf62e773a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1200"/>
              </a:spcBef>
              <a:spcAft>
                <a:spcPts val="0"/>
              </a:spcAft>
              <a:buSzPts val="1400"/>
              <a:buNone/>
            </a:pPr>
            <a:r>
              <a:rPr lang="hr" sz="1400" dirty="0"/>
              <a:t>Predstavite tri pedagoške strategije iz gornje tablice, ističući kako svaka od ovih strategija može pomoći u promicanju rodne uključenosti. Raspravite o tome kako se one odnose na autentično učenje.</a:t>
            </a:r>
            <a:endParaRPr sz="1400" dirty="0"/>
          </a:p>
          <a:p>
            <a:pPr marL="0" lvl="0" indent="0" algn="l" rtl="0">
              <a:lnSpc>
                <a:spcPct val="115000"/>
              </a:lnSpc>
              <a:spcBef>
                <a:spcPts val="1200"/>
              </a:spcBef>
              <a:spcAft>
                <a:spcPts val="0"/>
              </a:spcAft>
              <a:buSzPts val="1400"/>
              <a:buNone/>
            </a:pPr>
            <a:r>
              <a:rPr lang="hr" sz="1400" dirty="0"/>
              <a:t>Aktivnost 3:</a:t>
            </a:r>
            <a:endParaRPr sz="1400" dirty="0"/>
          </a:p>
          <a:p>
            <a:pPr marL="457200" lvl="0" indent="-317500" algn="l" rtl="0">
              <a:lnSpc>
                <a:spcPct val="100000"/>
              </a:lnSpc>
              <a:spcBef>
                <a:spcPts val="1200"/>
              </a:spcBef>
              <a:spcAft>
                <a:spcPts val="0"/>
              </a:spcAft>
              <a:buClr>
                <a:srgbClr val="1D1D1B"/>
              </a:buClr>
              <a:buSzPts val="1400"/>
              <a:buFont typeface="Calibri"/>
              <a:buAutoNum type="arabicParenR"/>
            </a:pPr>
            <a:r>
              <a:rPr lang="hr" sz="1400" dirty="0">
                <a:solidFill>
                  <a:srgbClr val="1D1D1B"/>
                </a:solidFill>
              </a:rPr>
              <a:t>Grupni rad: podijelite sudionike u grupe i svakoj grupi dodijelite jednu od tri strategije. Razredu dajte tradicionalni nacrt plana lekcije za predmet iz nastavnog plana i programa informatike. Svaka grupa predložit će alternativnu metodu poučavanja ovog gradiva koristeći svoju dodijeljenu strategiju.</a:t>
            </a:r>
            <a:endParaRPr sz="1400" dirty="0">
              <a:solidFill>
                <a:srgbClr val="1D1D1B"/>
              </a:solidFill>
            </a:endParaRPr>
          </a:p>
          <a:p>
            <a:pPr marL="457200" lvl="0" indent="-317500" algn="l" rtl="0">
              <a:lnSpc>
                <a:spcPct val="100000"/>
              </a:lnSpc>
              <a:spcBef>
                <a:spcPts val="0"/>
              </a:spcBef>
              <a:spcAft>
                <a:spcPts val="0"/>
              </a:spcAft>
              <a:buClr>
                <a:srgbClr val="1D1D1B"/>
              </a:buClr>
              <a:buSzPts val="1400"/>
              <a:buFont typeface="Calibri"/>
              <a:buAutoNum type="arabicParenR"/>
            </a:pPr>
            <a:r>
              <a:rPr lang="hr" sz="1400" dirty="0">
                <a:solidFill>
                  <a:srgbClr val="1D1D1B"/>
                </a:solidFill>
              </a:rPr>
              <a:t>Prezentacije: grupe će ukratko predstaviti svoje planove lekcija razredu.</a:t>
            </a:r>
            <a:endParaRPr sz="1400" dirty="0">
              <a:solidFill>
                <a:srgbClr val="1D1D1B"/>
              </a:solidFill>
            </a:endParaRPr>
          </a:p>
          <a:p>
            <a:pPr marL="0" lvl="0" indent="0" algn="l" rtl="0">
              <a:lnSpc>
                <a:spcPct val="115000"/>
              </a:lnSpc>
              <a:spcBef>
                <a:spcPts val="1200"/>
              </a:spcBef>
              <a:spcAft>
                <a:spcPts val="1200"/>
              </a:spcAft>
              <a:buSzPts val="1400"/>
              <a:buNone/>
            </a:pPr>
            <a:endParaRPr sz="1400" dirty="0"/>
          </a:p>
        </p:txBody>
      </p:sp>
      <p:sp>
        <p:nvSpPr>
          <p:cNvPr id="259" name="Google Shape;259;g34bf62e773a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4"/>
        <p:cNvGrpSpPr/>
        <p:nvPr/>
      </p:nvGrpSpPr>
      <p:grpSpPr>
        <a:xfrm>
          <a:off x="0" y="0"/>
          <a:ext cx="0" cy="0"/>
          <a:chOff x="0" y="0"/>
          <a:chExt cx="0" cy="0"/>
        </a:xfrm>
      </p:grpSpPr>
      <p:sp>
        <p:nvSpPr>
          <p:cNvPr id="265" name="Google Shape;265;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1400"/>
              <a:buNone/>
            </a:pPr>
            <a:r>
              <a:rPr lang="hr" sz="1400" dirty="0">
                <a:solidFill>
                  <a:srgbClr val="2B454E"/>
                </a:solidFill>
              </a:rPr>
              <a:t>Aktivnost 4:</a:t>
            </a:r>
            <a:endParaRPr sz="1400" dirty="0">
              <a:solidFill>
                <a:srgbClr val="2B454E"/>
              </a:solidFill>
            </a:endParaRPr>
          </a:p>
          <a:p>
            <a:pPr marL="457200" lvl="0" indent="-431800" algn="l" rtl="0">
              <a:lnSpc>
                <a:spcPct val="90000"/>
              </a:lnSpc>
              <a:spcBef>
                <a:spcPts val="0"/>
              </a:spcBef>
              <a:spcAft>
                <a:spcPts val="0"/>
              </a:spcAft>
              <a:buClr>
                <a:srgbClr val="2B454E"/>
              </a:buClr>
              <a:buSzPts val="1400"/>
              <a:buAutoNum type="arabicPeriod"/>
            </a:pPr>
            <a:r>
              <a:rPr lang="hr" sz="1400" dirty="0">
                <a:solidFill>
                  <a:srgbClr val="2B454E"/>
                </a:solidFill>
              </a:rPr>
              <a:t>Analiza scenarija:</a:t>
            </a:r>
            <a:endParaRPr sz="1400" dirty="0">
              <a:solidFill>
                <a:srgbClr val="2B454E"/>
              </a:solidFill>
            </a:endParaRPr>
          </a:p>
          <a:p>
            <a:pPr marL="457200" lvl="1" indent="0" algn="l" rtl="0">
              <a:lnSpc>
                <a:spcPct val="90000"/>
              </a:lnSpc>
              <a:spcBef>
                <a:spcPts val="0"/>
              </a:spcBef>
              <a:spcAft>
                <a:spcPts val="0"/>
              </a:spcAft>
              <a:buClr>
                <a:schemeClr val="dk1"/>
              </a:buClr>
              <a:buSzPts val="2200"/>
              <a:buFont typeface="Arial"/>
              <a:buNone/>
            </a:pPr>
            <a:r>
              <a:rPr lang="hr" sz="1400" dirty="0">
                <a:solidFill>
                  <a:srgbClr val="1D1D1B"/>
                </a:solidFill>
              </a:rPr>
              <a:t>Razmotrite različite scenarije u učionici u kojima dolazi do rodne neravnoteže ili isključivanja. </a:t>
            </a:r>
            <a:r>
              <a:rPr lang="hr" sz="1400" dirty="0" err="1">
                <a:solidFill>
                  <a:srgbClr val="1D1D1B"/>
                </a:solidFill>
              </a:rPr>
              <a:t>Npr. </a:t>
            </a:r>
            <a:r>
              <a:rPr lang="hr" sz="1400" dirty="0">
                <a:solidFill>
                  <a:srgbClr val="1D1D1B"/>
                </a:solidFill>
              </a:rPr>
              <a:t>Scenarij 1 (jedan učenik dominira raspravom u učionici dok drugi oklijevaju sudjelovati), scenarij 2 (učitelj nesvjesno daje više tehničkih povratnih informacija dječacima, a više povratnih informacija temeljenih na ohrabrenju djevojčicama). Podijelite sudionike u različite grupe i dodijelite im jedan scenarij za pregled. Svaka grupa raspravlja o problemu, kako takva situacija utječe na učenike i kako bi mogli promijeniti situaciju kako bi bila uključivija.</a:t>
            </a:r>
            <a:endParaRPr sz="1400" dirty="0">
              <a:solidFill>
                <a:srgbClr val="1D1D1B"/>
              </a:solidFill>
            </a:endParaRPr>
          </a:p>
          <a:p>
            <a:pPr marL="457200" lvl="1" indent="0" algn="l" rtl="0">
              <a:lnSpc>
                <a:spcPct val="90000"/>
              </a:lnSpc>
              <a:spcBef>
                <a:spcPts val="0"/>
              </a:spcBef>
              <a:spcAft>
                <a:spcPts val="0"/>
              </a:spcAft>
              <a:buClr>
                <a:schemeClr val="dk1"/>
              </a:buClr>
              <a:buSzPts val="2200"/>
              <a:buFont typeface="Arial"/>
              <a:buNone/>
            </a:pPr>
            <a:endParaRPr sz="1400" dirty="0">
              <a:solidFill>
                <a:srgbClr val="1D1D1B"/>
              </a:solidFill>
            </a:endParaRPr>
          </a:p>
          <a:p>
            <a:pPr marL="457200" lvl="0" indent="-431800" algn="l" rtl="0">
              <a:lnSpc>
                <a:spcPct val="90000"/>
              </a:lnSpc>
              <a:spcBef>
                <a:spcPts val="0"/>
              </a:spcBef>
              <a:spcAft>
                <a:spcPts val="0"/>
              </a:spcAft>
              <a:buClr>
                <a:srgbClr val="2B454E"/>
              </a:buClr>
              <a:buSzPts val="1400"/>
              <a:buAutoNum type="arabicPeriod"/>
            </a:pPr>
            <a:r>
              <a:rPr lang="hr" sz="1400" dirty="0">
                <a:solidFill>
                  <a:srgbClr val="2B454E"/>
                </a:solidFill>
              </a:rPr>
              <a:t>Grupna rasprava:</a:t>
            </a:r>
            <a:endParaRPr sz="1400" dirty="0">
              <a:solidFill>
                <a:srgbClr val="2B454E"/>
              </a:solidFill>
            </a:endParaRPr>
          </a:p>
          <a:p>
            <a:pPr marL="457200" lvl="1" indent="0" algn="l" rtl="0">
              <a:lnSpc>
                <a:spcPct val="90000"/>
              </a:lnSpc>
              <a:spcBef>
                <a:spcPts val="0"/>
              </a:spcBef>
              <a:spcAft>
                <a:spcPts val="0"/>
              </a:spcAft>
              <a:buClr>
                <a:schemeClr val="dk1"/>
              </a:buClr>
              <a:buSzPts val="2200"/>
              <a:buFont typeface="Arial"/>
              <a:buNone/>
            </a:pPr>
            <a:r>
              <a:rPr lang="hr" sz="1400" dirty="0">
                <a:solidFill>
                  <a:srgbClr val="1D1D1B"/>
                </a:solidFill>
              </a:rPr>
              <a:t>Svaka grupa predstavlja svoju analizu i predložena rješenja. Voditelj ističe najbolje prakse za promicanje rodno uključivog sudjelovanja u učionicama informatike (npr. strukturirano izmjenjivanje, uravnotežene grupne uloge, nepristrane strategije povratnih informacija).</a:t>
            </a:r>
            <a:endParaRPr sz="1400" dirty="0">
              <a:solidFill>
                <a:srgbClr val="1D1D1B"/>
              </a:solidFill>
            </a:endParaRPr>
          </a:p>
          <a:p>
            <a:pPr marL="457200" lvl="1" indent="0" algn="l" rtl="0">
              <a:lnSpc>
                <a:spcPct val="90000"/>
              </a:lnSpc>
              <a:spcBef>
                <a:spcPts val="0"/>
              </a:spcBef>
              <a:spcAft>
                <a:spcPts val="0"/>
              </a:spcAft>
              <a:buClr>
                <a:schemeClr val="dk1"/>
              </a:buClr>
              <a:buSzPts val="2200"/>
              <a:buFont typeface="Arial"/>
              <a:buNone/>
            </a:pPr>
            <a:endParaRPr sz="1400" dirty="0">
              <a:solidFill>
                <a:srgbClr val="1D1D1B"/>
              </a:solidFill>
            </a:endParaRPr>
          </a:p>
          <a:p>
            <a:pPr marL="457200" lvl="0" indent="-431800" algn="l" rtl="0">
              <a:lnSpc>
                <a:spcPct val="90000"/>
              </a:lnSpc>
              <a:spcBef>
                <a:spcPts val="0"/>
              </a:spcBef>
              <a:spcAft>
                <a:spcPts val="0"/>
              </a:spcAft>
              <a:buClr>
                <a:srgbClr val="2B454E"/>
              </a:buClr>
              <a:buSzPts val="1400"/>
              <a:buAutoNum type="arabicPeriod"/>
            </a:pPr>
            <a:r>
              <a:rPr lang="hr" sz="1400" dirty="0">
                <a:solidFill>
                  <a:srgbClr val="2B454E"/>
                </a:solidFill>
              </a:rPr>
              <a:t>Koraci djelovanja:</a:t>
            </a:r>
            <a:endParaRPr sz="1400" dirty="0">
              <a:solidFill>
                <a:srgbClr val="2B454E"/>
              </a:solidFill>
            </a:endParaRPr>
          </a:p>
          <a:p>
            <a:pPr marL="457200" lvl="1" indent="0" algn="l" rtl="0">
              <a:lnSpc>
                <a:spcPct val="90000"/>
              </a:lnSpc>
              <a:spcBef>
                <a:spcPts val="0"/>
              </a:spcBef>
              <a:spcAft>
                <a:spcPts val="0"/>
              </a:spcAft>
              <a:buClr>
                <a:schemeClr val="dk1"/>
              </a:buClr>
              <a:buSzPts val="2200"/>
              <a:buFont typeface="Arial"/>
              <a:buNone/>
            </a:pPr>
            <a:r>
              <a:rPr lang="hr" sz="1400" dirty="0">
                <a:solidFill>
                  <a:srgbClr val="1D1D1B"/>
                </a:solidFill>
              </a:rPr>
              <a:t>Zamolite svakog polaznika da zapiše tri konkretna postupka koje će poduzeti kako bi stvorili uključiviju atmosferu. Pozovite sudionike da podijele svoje odgovore.</a:t>
            </a:r>
            <a:endParaRPr sz="1400" dirty="0"/>
          </a:p>
        </p:txBody>
      </p:sp>
      <p:sp>
        <p:nvSpPr>
          <p:cNvPr id="266" name="Google Shape;266;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
        <p:cNvGrpSpPr/>
        <p:nvPr/>
      </p:nvGrpSpPr>
      <p:grpSpPr>
        <a:xfrm>
          <a:off x="0" y="0"/>
          <a:ext cx="0" cy="0"/>
          <a:chOff x="0" y="0"/>
          <a:chExt cx="0" cy="0"/>
        </a:xfrm>
      </p:grpSpPr>
      <p:sp>
        <p:nvSpPr>
          <p:cNvPr id="272" name="Google Shape;272;p2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hr" sz="1400" dirty="0"/>
              <a:t>Sažmite elemente praksi koje uključuju rodnu ravnopravnost o kojima se raspravljalo na prethodnim </a:t>
            </a:r>
            <a:r>
              <a:rPr lang="en-US" sz="1400" dirty="0" err="1"/>
              <a:t>Prikaznica</a:t>
            </a:r>
            <a:r>
              <a:rPr lang="hr" sz="1400" dirty="0"/>
              <a:t>ovima i aktivnostima prema TINKER okviru.</a:t>
            </a:r>
            <a:endParaRPr sz="1400" dirty="0"/>
          </a:p>
        </p:txBody>
      </p:sp>
      <p:sp>
        <p:nvSpPr>
          <p:cNvPr id="273" name="Google Shape;273;p2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7"/>
        <p:cNvGrpSpPr/>
        <p:nvPr/>
      </p:nvGrpSpPr>
      <p:grpSpPr>
        <a:xfrm>
          <a:off x="0" y="0"/>
          <a:ext cx="0" cy="0"/>
          <a:chOff x="0" y="0"/>
          <a:chExt cx="0" cy="0"/>
        </a:xfrm>
      </p:grpSpPr>
      <p:sp>
        <p:nvSpPr>
          <p:cNvPr id="278" name="Google Shape;278;g34e6d97799b_0_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hr" sz="1400"/>
              <a:t>Sažmite modul i zamolite sudionike da razmotre pitanja za refleksiju.</a:t>
            </a:r>
            <a:endParaRPr sz="1400"/>
          </a:p>
        </p:txBody>
      </p:sp>
      <p:sp>
        <p:nvSpPr>
          <p:cNvPr id="279" name="Google Shape;279;g34e6d97799b_0_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g355a695ed3b_0_4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40" name="Google Shape;140;g355a695ed3b_0_4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3"/>
        <p:cNvGrpSpPr/>
        <p:nvPr/>
      </p:nvGrpSpPr>
      <p:grpSpPr>
        <a:xfrm>
          <a:off x="0" y="0"/>
          <a:ext cx="0" cy="0"/>
          <a:chOff x="0" y="0"/>
          <a:chExt cx="0" cy="0"/>
        </a:xfrm>
      </p:grpSpPr>
      <p:sp>
        <p:nvSpPr>
          <p:cNvPr id="284" name="Google Shape;284;p3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hr" sz="1400"/>
              <a:t>Neke dodatne zadatke polaznici mogu obaviti izvan nastave.</a:t>
            </a:r>
            <a:endParaRPr sz="1400"/>
          </a:p>
        </p:txBody>
      </p:sp>
      <p:sp>
        <p:nvSpPr>
          <p:cNvPr id="285" name="Google Shape;285;p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9"/>
        <p:cNvGrpSpPr/>
        <p:nvPr/>
      </p:nvGrpSpPr>
      <p:grpSpPr>
        <a:xfrm>
          <a:off x="0" y="0"/>
          <a:ext cx="0" cy="0"/>
          <a:chOff x="0" y="0"/>
          <a:chExt cx="0" cy="0"/>
        </a:xfrm>
      </p:grpSpPr>
      <p:sp>
        <p:nvSpPr>
          <p:cNvPr id="290" name="Google Shape;290;p2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91" name="Google Shape;291;p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5"/>
        <p:cNvGrpSpPr/>
        <p:nvPr/>
      </p:nvGrpSpPr>
      <p:grpSpPr>
        <a:xfrm>
          <a:off x="0" y="0"/>
          <a:ext cx="0" cy="0"/>
          <a:chOff x="0" y="0"/>
          <a:chExt cx="0" cy="0"/>
        </a:xfrm>
      </p:grpSpPr>
      <p:sp>
        <p:nvSpPr>
          <p:cNvPr id="296" name="Google Shape;296;g35774b28f35_0_5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97" name="Google Shape;297;g35774b28f35_0_5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g34d60cfd5f6_0_43: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0"/>
              </a:spcAft>
              <a:buNone/>
            </a:pPr>
            <a:endParaRPr/>
          </a:p>
        </p:txBody>
      </p:sp>
      <p:sp>
        <p:nvSpPr>
          <p:cNvPr id="154" name="Google Shape;154;g34d60cfd5f6_0_4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Google Shape;145;g34d60cfd5f6_0_3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6" name="Google Shape;146;g34d60cfd5f6_0_37: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100"/>
              <a:buFont typeface="Arial"/>
              <a:buNone/>
            </a:pPr>
            <a:endParaRPr/>
          </a:p>
        </p:txBody>
      </p:sp>
      <p:sp>
        <p:nvSpPr>
          <p:cNvPr id="147" name="Google Shape;147;g34d60cfd5f6_0_37: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p2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just" rtl="0">
              <a:lnSpc>
                <a:spcPct val="90000"/>
              </a:lnSpc>
              <a:spcBef>
                <a:spcPts val="0"/>
              </a:spcBef>
              <a:spcAft>
                <a:spcPts val="0"/>
              </a:spcAft>
              <a:buSzPts val="1800"/>
              <a:buNone/>
            </a:pPr>
            <a:r>
              <a:rPr lang="hr" sz="1400" dirty="0">
                <a:solidFill>
                  <a:srgbClr val="2B454E"/>
                </a:solidFill>
              </a:rPr>
              <a:t>Ova lekcija usredotočuje se na </a:t>
            </a:r>
            <a:r>
              <a:rPr lang="hr" sz="1400" b="1" dirty="0">
                <a:solidFill>
                  <a:srgbClr val="2B454E"/>
                </a:solidFill>
              </a:rPr>
              <a:t>rodno uključive prakse poučavanja i vrednovanja u informatičkom obrazovanju</a:t>
            </a:r>
            <a:r>
              <a:rPr lang="hr" sz="1400" dirty="0">
                <a:solidFill>
                  <a:srgbClr val="2B454E"/>
                </a:solidFill>
              </a:rPr>
              <a:t>, s ciljem opremanja učitelja alatima za stvaranje pravednijeg okruženja za učenje.</a:t>
            </a:r>
            <a:br>
              <a:rPr lang="en-US" sz="1400" dirty="0"/>
            </a:br>
            <a:endParaRPr sz="1400" dirty="0"/>
          </a:p>
          <a:p>
            <a:pPr marL="457200" lvl="0" indent="-330200" algn="l" rtl="0">
              <a:spcBef>
                <a:spcPts val="0"/>
              </a:spcBef>
              <a:spcAft>
                <a:spcPts val="0"/>
              </a:spcAft>
              <a:buClr>
                <a:srgbClr val="1D1D1B"/>
              </a:buClr>
              <a:buSzPts val="1600"/>
              <a:buChar char="●"/>
            </a:pPr>
            <a:r>
              <a:rPr lang="hr" sz="1400" dirty="0">
                <a:solidFill>
                  <a:srgbClr val="1D1D1B"/>
                </a:solidFill>
              </a:rPr>
              <a:t>Rodne razlike u informatičkom obrazovanju i dalje utječu na angažman i sudjelovanje učenika, posebno djevojčica i učenika </a:t>
            </a:r>
            <a:r>
              <a:rPr lang="hr" sz="1400" dirty="0" err="1">
                <a:solidFill>
                  <a:srgbClr val="1D1D1B"/>
                </a:solidFill>
              </a:rPr>
              <a:t>marginaliziranih </a:t>
            </a:r>
            <a:r>
              <a:rPr lang="hr" sz="1400" dirty="0">
                <a:solidFill>
                  <a:srgbClr val="1D1D1B"/>
                </a:solidFill>
              </a:rPr>
              <a:t>rodnih identiteta. Te razlike često proizlaze iz nesvjesnih predrasuda, ograničenih uzora i okruženja u učionici oblikovanog tradicionalnim rodnim očekivanjima. Bez namjernog djelovanja, ovi čimbenici mogu dovesti do nižeg samopouzdanja, smanjenog interesa i osjećaja isključenosti iz područja.</a:t>
            </a:r>
            <a:endParaRPr sz="1400" dirty="0">
              <a:solidFill>
                <a:srgbClr val="1D1D1B"/>
              </a:solidFill>
            </a:endParaRPr>
          </a:p>
          <a:p>
            <a:pPr marL="457200" lvl="0" indent="-330200" algn="l" rtl="0">
              <a:lnSpc>
                <a:spcPct val="115000"/>
              </a:lnSpc>
              <a:spcBef>
                <a:spcPts val="0"/>
              </a:spcBef>
              <a:spcAft>
                <a:spcPts val="0"/>
              </a:spcAft>
              <a:buClr>
                <a:srgbClr val="1D1D1B"/>
              </a:buClr>
              <a:buSzPts val="1600"/>
              <a:buChar char="●"/>
            </a:pPr>
            <a:r>
              <a:rPr lang="hr" sz="1400" dirty="0">
                <a:solidFill>
                  <a:srgbClr val="1D1D1B"/>
                </a:solidFill>
              </a:rPr>
              <a:t>Ova cjelina upoznaje edukatore s praksama koje uključuju rodnu ravnopravnost osmišljenima za rješavanje ovih izazova i poticanje jednakosti u informatičkom obrazovanju. Oslanjajući se na feminističku pedagogiju, cjelina naglašava važnost uključivog jezika, raznolike zastupljenosti i pravednog vrednovanja. Učitelji će istražiti kako svakodnevne odluke u učionici - od formulacije zadatka do strukture grupnog rada - mogu pojačati ili razbiti rodne stereotipe.</a:t>
            </a:r>
            <a:endParaRPr sz="1400" dirty="0">
              <a:solidFill>
                <a:srgbClr val="1D1D1B"/>
              </a:solidFill>
            </a:endParaRPr>
          </a:p>
          <a:p>
            <a:pPr marL="457200" lvl="0" indent="-317500" algn="l" rtl="0">
              <a:lnSpc>
                <a:spcPct val="115000"/>
              </a:lnSpc>
              <a:spcBef>
                <a:spcPts val="0"/>
              </a:spcBef>
              <a:spcAft>
                <a:spcPts val="0"/>
              </a:spcAft>
              <a:buClr>
                <a:srgbClr val="1D1D1B"/>
              </a:buClr>
              <a:buSzPts val="1400"/>
              <a:buChar char="●"/>
            </a:pPr>
            <a:r>
              <a:rPr lang="hr" sz="1400" dirty="0">
                <a:solidFill>
                  <a:srgbClr val="1D1D1B"/>
                </a:solidFill>
              </a:rPr>
              <a:t>Do kraja ove jedinice, učitelji će biti opremljeni alatima i razumijevanjem za stvaranje iskustava učenja u kojima se svaki učenik - bez obzira na spol - osjeća viđenim, podržanim i osnaženim za uspjeh u informatici.</a:t>
            </a:r>
            <a:endParaRPr sz="1400" dirty="0">
              <a:solidFill>
                <a:srgbClr val="1D1D1B"/>
              </a:solidFill>
            </a:endParaRPr>
          </a:p>
          <a:p>
            <a:pPr marL="0" lvl="0" indent="0" algn="l" rtl="0">
              <a:lnSpc>
                <a:spcPct val="100000"/>
              </a:lnSpc>
              <a:spcBef>
                <a:spcPts val="0"/>
              </a:spcBef>
              <a:spcAft>
                <a:spcPts val="0"/>
              </a:spcAft>
              <a:buSzPts val="1400"/>
              <a:buNone/>
            </a:pPr>
            <a:endParaRPr sz="1400" dirty="0"/>
          </a:p>
        </p:txBody>
      </p:sp>
      <p:sp>
        <p:nvSpPr>
          <p:cNvPr id="160" name="Google Shape;160;p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g349a1326777_0_2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hr" sz="1400" dirty="0"/>
              <a:t>Kako bi se potaknulo otvoreno sudjelovanje u raspravama u okviru ove cjeline, korisno je da se polaznici/grupa zajednički dogovori o nekim osnovnim pravilima. U ovom trenutku trebali biste istaknuti sudionicima koliko je važno imati poštovanje prema drugim sudionicima kada se raspravlja o osjetljivim temama.</a:t>
            </a:r>
            <a:endParaRPr sz="1400" dirty="0"/>
          </a:p>
          <a:p>
            <a:pPr marL="0" lvl="0" indent="0" algn="l" rtl="0">
              <a:lnSpc>
                <a:spcPct val="115000"/>
              </a:lnSpc>
              <a:spcBef>
                <a:spcPts val="1200"/>
              </a:spcBef>
              <a:spcAft>
                <a:spcPts val="0"/>
              </a:spcAft>
              <a:buClr>
                <a:schemeClr val="dk1"/>
              </a:buClr>
              <a:buSzPts val="1100"/>
              <a:buFont typeface="Arial"/>
              <a:buNone/>
            </a:pPr>
            <a:endParaRPr lang="hr" sz="1400" dirty="0"/>
          </a:p>
          <a:p>
            <a:pPr marL="0" lvl="0" indent="0" algn="l" rtl="0">
              <a:lnSpc>
                <a:spcPct val="115000"/>
              </a:lnSpc>
              <a:spcBef>
                <a:spcPts val="1200"/>
              </a:spcBef>
              <a:spcAft>
                <a:spcPts val="0"/>
              </a:spcAft>
              <a:buClr>
                <a:schemeClr val="dk1"/>
              </a:buClr>
              <a:buSzPts val="1100"/>
              <a:buFont typeface="Arial"/>
              <a:buNone/>
            </a:pPr>
            <a:r>
              <a:rPr lang="hr" sz="1400" dirty="0"/>
              <a:t>Zamolite polaznike da osmisle osnovna pravila za raspravu i zabilježe.</a:t>
            </a:r>
            <a:endParaRPr sz="1400" dirty="0"/>
          </a:p>
          <a:p>
            <a:pPr marL="0" lvl="0" indent="0" algn="l" rtl="0">
              <a:lnSpc>
                <a:spcPct val="115000"/>
              </a:lnSpc>
              <a:spcBef>
                <a:spcPts val="1200"/>
              </a:spcBef>
              <a:spcAft>
                <a:spcPts val="0"/>
              </a:spcAft>
              <a:buClr>
                <a:schemeClr val="dk1"/>
              </a:buClr>
              <a:buSzPts val="1100"/>
              <a:buFont typeface="Arial"/>
              <a:buNone/>
            </a:pPr>
            <a:r>
              <a:rPr lang="hr" sz="1400" dirty="0"/>
              <a:t>Neki prijedlozi uključuju:</a:t>
            </a:r>
            <a:endParaRPr sz="1400" dirty="0"/>
          </a:p>
          <a:p>
            <a:pPr marL="457200" lvl="0" indent="-317500" algn="l" rtl="0">
              <a:lnSpc>
                <a:spcPct val="115000"/>
              </a:lnSpc>
              <a:spcBef>
                <a:spcPts val="1200"/>
              </a:spcBef>
              <a:spcAft>
                <a:spcPts val="0"/>
              </a:spcAft>
              <a:buSzPts val="1400"/>
              <a:buFont typeface="Calibri"/>
              <a:buChar char="●"/>
            </a:pPr>
            <a:r>
              <a:rPr lang="hr" sz="1400" dirty="0"/>
              <a:t>Isključimo zvuk na našim mobitelima.</a:t>
            </a:r>
            <a:endParaRPr sz="1400" dirty="0"/>
          </a:p>
          <a:p>
            <a:pPr marL="457200" lvl="0" indent="-317500" algn="l" rtl="0">
              <a:lnSpc>
                <a:spcPct val="115000"/>
              </a:lnSpc>
              <a:spcBef>
                <a:spcPts val="0"/>
              </a:spcBef>
              <a:spcAft>
                <a:spcPts val="0"/>
              </a:spcAft>
              <a:buSzPts val="1400"/>
              <a:buFont typeface="Calibri"/>
              <a:buChar char="●"/>
            </a:pPr>
            <a:r>
              <a:rPr lang="hr" sz="1400" dirty="0"/>
              <a:t>Ne donosimo pretpostavke o iskustvima i identitetima drugih ljudi.</a:t>
            </a:r>
            <a:endParaRPr sz="1400" dirty="0"/>
          </a:p>
          <a:p>
            <a:pPr marL="457200" lvl="0" indent="-317500" algn="l" rtl="0">
              <a:lnSpc>
                <a:spcPct val="115000"/>
              </a:lnSpc>
              <a:spcBef>
                <a:spcPts val="0"/>
              </a:spcBef>
              <a:spcAft>
                <a:spcPts val="0"/>
              </a:spcAft>
              <a:buSzPts val="1400"/>
              <a:buFont typeface="Calibri"/>
              <a:buChar char="●"/>
            </a:pPr>
            <a:r>
              <a:rPr lang="hr" sz="1400" dirty="0"/>
              <a:t>Prihvaćamo raznolikost ljudskog iskustva i postojanja.</a:t>
            </a:r>
            <a:endParaRPr sz="1400" dirty="0"/>
          </a:p>
          <a:p>
            <a:pPr marL="457200" lvl="0" indent="-317500" algn="l" rtl="0">
              <a:lnSpc>
                <a:spcPct val="115000"/>
              </a:lnSpc>
              <a:spcBef>
                <a:spcPts val="0"/>
              </a:spcBef>
              <a:spcAft>
                <a:spcPts val="0"/>
              </a:spcAft>
              <a:buSzPts val="1400"/>
              <a:buFont typeface="Calibri"/>
              <a:buChar char="●"/>
            </a:pPr>
            <a:r>
              <a:rPr lang="hr" sz="1400" dirty="0"/>
              <a:t>Sva pitanja smatramo važnima.</a:t>
            </a:r>
            <a:endParaRPr sz="1400" dirty="0"/>
          </a:p>
          <a:p>
            <a:pPr marL="457200" lvl="0" indent="-317500" algn="l" rtl="0">
              <a:lnSpc>
                <a:spcPct val="115000"/>
              </a:lnSpc>
              <a:spcBef>
                <a:spcPts val="0"/>
              </a:spcBef>
              <a:spcAft>
                <a:spcPts val="0"/>
              </a:spcAft>
              <a:buSzPts val="1400"/>
              <a:buFont typeface="Calibri"/>
              <a:buChar char="●"/>
            </a:pPr>
            <a:r>
              <a:rPr lang="hr" sz="1400" dirty="0"/>
              <a:t>Otvoreni smo za nove ideje i prijedloge.</a:t>
            </a:r>
            <a:endParaRPr sz="1400" dirty="0"/>
          </a:p>
          <a:p>
            <a:pPr marL="457200" lvl="0" indent="-317500" algn="l" rtl="0">
              <a:lnSpc>
                <a:spcPct val="115000"/>
              </a:lnSpc>
              <a:spcBef>
                <a:spcPts val="0"/>
              </a:spcBef>
              <a:spcAft>
                <a:spcPts val="0"/>
              </a:spcAft>
              <a:buSzPts val="1400"/>
              <a:buFont typeface="Calibri"/>
              <a:buChar char="●"/>
            </a:pPr>
            <a:r>
              <a:rPr lang="hr" sz="1400" dirty="0"/>
              <a:t>Poštujemo tuđa mišljenja.</a:t>
            </a:r>
            <a:endParaRPr sz="1400" dirty="0"/>
          </a:p>
          <a:p>
            <a:pPr marL="457200" lvl="0" indent="-317500" algn="l" rtl="0">
              <a:lnSpc>
                <a:spcPct val="115000"/>
              </a:lnSpc>
              <a:spcBef>
                <a:spcPts val="0"/>
              </a:spcBef>
              <a:spcAft>
                <a:spcPts val="0"/>
              </a:spcAft>
              <a:buSzPts val="1400"/>
              <a:buFont typeface="Calibri"/>
              <a:buChar char="●"/>
            </a:pPr>
            <a:r>
              <a:rPr lang="hr" sz="1400" dirty="0"/>
              <a:t>Ne kritiziramo tuđa mišljenja. Ako se ne slažemo, jednostavno iznesemo svoje mišljenje kada dođe naš red.</a:t>
            </a:r>
            <a:endParaRPr sz="1400" dirty="0"/>
          </a:p>
          <a:p>
            <a:pPr marL="457200" lvl="0" indent="-317500" algn="l" rtl="0">
              <a:lnSpc>
                <a:spcPct val="115000"/>
              </a:lnSpc>
              <a:spcBef>
                <a:spcPts val="0"/>
              </a:spcBef>
              <a:spcAft>
                <a:spcPts val="0"/>
              </a:spcAft>
              <a:buSzPts val="1400"/>
              <a:buFont typeface="Calibri"/>
              <a:buChar char="●"/>
            </a:pPr>
            <a:r>
              <a:rPr lang="hr" sz="1400" dirty="0"/>
              <a:t>Prije nego što izrazimo mišljenja ili osjećaje, pazimo da odaberemo riječi i fraze koje ne vrijeđaju nijednu osobu ili skupinu.</a:t>
            </a:r>
            <a:endParaRPr sz="1400" dirty="0"/>
          </a:p>
          <a:p>
            <a:pPr marL="457200" lvl="0" indent="-317500" algn="l" rtl="0">
              <a:lnSpc>
                <a:spcPct val="115000"/>
              </a:lnSpc>
              <a:spcBef>
                <a:spcPts val="0"/>
              </a:spcBef>
              <a:spcAft>
                <a:spcPts val="0"/>
              </a:spcAft>
              <a:buSzPts val="1400"/>
              <a:buFont typeface="Calibri"/>
              <a:buChar char="●"/>
            </a:pPr>
            <a:r>
              <a:rPr lang="hr" sz="1400" dirty="0"/>
              <a:t>Osobni podaci i mišljenja izražena u grupi su povjerljivi i ostaju unutar grupe.</a:t>
            </a:r>
            <a:endParaRPr sz="1400" dirty="0"/>
          </a:p>
          <a:p>
            <a:pPr marL="0" lvl="0" indent="0" algn="l" rtl="0">
              <a:lnSpc>
                <a:spcPct val="115000"/>
              </a:lnSpc>
              <a:spcBef>
                <a:spcPts val="1200"/>
              </a:spcBef>
              <a:spcAft>
                <a:spcPts val="1200"/>
              </a:spcAft>
              <a:buSzPts val="1100"/>
              <a:buNone/>
            </a:pPr>
            <a:endParaRPr dirty="0"/>
          </a:p>
        </p:txBody>
      </p:sp>
      <p:sp>
        <p:nvSpPr>
          <p:cNvPr id="166" name="Google Shape;166;g349a1326777_0_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p2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342900" lvl="0" indent="-317500" algn="l" rtl="0">
              <a:lnSpc>
                <a:spcPct val="90000"/>
              </a:lnSpc>
              <a:spcBef>
                <a:spcPts val="0"/>
              </a:spcBef>
              <a:spcAft>
                <a:spcPts val="0"/>
              </a:spcAft>
              <a:buClr>
                <a:srgbClr val="2B454E"/>
              </a:buClr>
              <a:buSzPts val="1400"/>
              <a:buAutoNum type="arabicPeriod"/>
            </a:pPr>
            <a:r>
              <a:rPr lang="hr" sz="1400" dirty="0">
                <a:solidFill>
                  <a:srgbClr val="2B454E"/>
                </a:solidFill>
              </a:rPr>
              <a:t>Anketa za zagrijavanje:</a:t>
            </a:r>
            <a:endParaRPr sz="1400" dirty="0">
              <a:solidFill>
                <a:srgbClr val="2B454E"/>
              </a:solidFill>
            </a:endParaRPr>
          </a:p>
          <a:p>
            <a:pPr marL="457200" lvl="1" indent="0" algn="l" rtl="0">
              <a:lnSpc>
                <a:spcPct val="90000"/>
              </a:lnSpc>
              <a:spcBef>
                <a:spcPts val="0"/>
              </a:spcBef>
              <a:spcAft>
                <a:spcPts val="0"/>
              </a:spcAft>
              <a:buClr>
                <a:srgbClr val="2B454E"/>
              </a:buClr>
              <a:buSzPts val="1800"/>
              <a:buFont typeface="Arial"/>
              <a:buNone/>
            </a:pPr>
            <a:r>
              <a:rPr lang="hr" sz="1400" dirty="0">
                <a:solidFill>
                  <a:srgbClr val="1D1D1B"/>
                </a:solidFill>
              </a:rPr>
              <a:t>Koristite digitalni alat za provođenje interaktivne ankete (Mentimeter, Kahoot itd.) kako biste postavili pitanja o rodnoj zastupljenosti u informatici.</a:t>
            </a:r>
            <a:endParaRPr sz="1400" dirty="0">
              <a:solidFill>
                <a:srgbClr val="1D1D1B"/>
              </a:solidFill>
            </a:endParaRPr>
          </a:p>
          <a:p>
            <a:pPr marL="342900" lvl="0" indent="-228600" algn="l" rtl="0">
              <a:lnSpc>
                <a:spcPct val="90000"/>
              </a:lnSpc>
              <a:spcBef>
                <a:spcPts val="0"/>
              </a:spcBef>
              <a:spcAft>
                <a:spcPts val="0"/>
              </a:spcAft>
              <a:buClr>
                <a:srgbClr val="2B454E"/>
              </a:buClr>
              <a:buSzPts val="1800"/>
              <a:buFont typeface="Arial"/>
              <a:buNone/>
            </a:pPr>
            <a:endParaRPr sz="1400" dirty="0">
              <a:solidFill>
                <a:srgbClr val="2B454E"/>
              </a:solidFill>
            </a:endParaRPr>
          </a:p>
          <a:p>
            <a:pPr marL="342900" lvl="0" indent="-317500" algn="l" rtl="0">
              <a:lnSpc>
                <a:spcPct val="90000"/>
              </a:lnSpc>
              <a:spcBef>
                <a:spcPts val="0"/>
              </a:spcBef>
              <a:spcAft>
                <a:spcPts val="0"/>
              </a:spcAft>
              <a:buClr>
                <a:srgbClr val="2B454E"/>
              </a:buClr>
              <a:buSzPts val="1400"/>
              <a:buAutoNum type="arabicPeriod"/>
            </a:pPr>
            <a:r>
              <a:rPr lang="hr" sz="1400" dirty="0">
                <a:solidFill>
                  <a:srgbClr val="2B454E"/>
                </a:solidFill>
              </a:rPr>
              <a:t>Rasprava:</a:t>
            </a:r>
            <a:endParaRPr sz="1400" dirty="0">
              <a:solidFill>
                <a:srgbClr val="2B454E"/>
              </a:solidFill>
            </a:endParaRPr>
          </a:p>
          <a:p>
            <a:pPr marL="457200" lvl="1" indent="0" algn="l" rtl="0">
              <a:lnSpc>
                <a:spcPct val="90000"/>
              </a:lnSpc>
              <a:spcBef>
                <a:spcPts val="0"/>
              </a:spcBef>
              <a:spcAft>
                <a:spcPts val="0"/>
              </a:spcAft>
              <a:buClr>
                <a:srgbClr val="2B454E"/>
              </a:buClr>
              <a:buSzPts val="1800"/>
              <a:buFont typeface="Arial"/>
              <a:buNone/>
            </a:pPr>
            <a:r>
              <a:rPr lang="hr" sz="1400" dirty="0">
                <a:solidFill>
                  <a:srgbClr val="1D1D1B"/>
                </a:solidFill>
              </a:rPr>
              <a:t>Zamolite sudionike da podijele svoja iskustva ili percepcije o rodnoj zastupljenosti u vlastitim učionicama.</a:t>
            </a:r>
            <a:endParaRPr sz="1400" dirty="0"/>
          </a:p>
        </p:txBody>
      </p:sp>
      <p:sp>
        <p:nvSpPr>
          <p:cNvPr id="172" name="Google Shape;172;p2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g345e120be2b_0_2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7916"/>
              </a:lnSpc>
              <a:spcBef>
                <a:spcPts val="0"/>
              </a:spcBef>
              <a:spcAft>
                <a:spcPts val="0"/>
              </a:spcAft>
              <a:buClr>
                <a:schemeClr val="dk1"/>
              </a:buClr>
              <a:buSzPts val="1100"/>
              <a:buFont typeface="Arial"/>
              <a:buNone/>
            </a:pPr>
            <a:r>
              <a:rPr lang="hr" sz="1400" b="1" dirty="0">
                <a:solidFill>
                  <a:srgbClr val="1D1D1B"/>
                </a:solidFill>
              </a:rPr>
              <a:t>Istaknuite</a:t>
            </a:r>
            <a:r>
              <a:rPr lang="hr" sz="1400" dirty="0">
                <a:solidFill>
                  <a:srgbClr val="1D1D1B"/>
                </a:solidFill>
              </a:rPr>
              <a:t> rodne razlike u informatičkom obrazovanju i raspravite zašto je rodna uključivost važna.</a:t>
            </a:r>
            <a:endParaRPr sz="1400" dirty="0">
              <a:solidFill>
                <a:srgbClr val="1D1D1B"/>
              </a:solidFill>
            </a:endParaRPr>
          </a:p>
          <a:p>
            <a:pPr marL="457200" lvl="0" indent="-317500" algn="l" rtl="0">
              <a:lnSpc>
                <a:spcPct val="107916"/>
              </a:lnSpc>
              <a:spcBef>
                <a:spcPts val="1000"/>
              </a:spcBef>
              <a:spcAft>
                <a:spcPts val="0"/>
              </a:spcAft>
              <a:buClr>
                <a:srgbClr val="1D1D1B"/>
              </a:buClr>
              <a:buSzPts val="1400"/>
              <a:buFont typeface="Calibri"/>
              <a:buChar char="●"/>
            </a:pPr>
            <a:r>
              <a:rPr lang="hr" sz="1400" dirty="0">
                <a:solidFill>
                  <a:srgbClr val="1D1D1B"/>
                </a:solidFill>
              </a:rPr>
              <a:t>Žene čine samo jednu trećinu osoba u STEM području ( </a:t>
            </a:r>
            <a:r>
              <a:rPr lang="hr" sz="1400" u="sng" dirty="0">
                <a:solidFill>
                  <a:srgbClr val="1155CC"/>
                </a:solidFill>
                <a:hlinkClick r:id="rId3">
                  <a:extLst>
                    <a:ext uri="{A12FA001-AC4F-418D-AE19-62706E023703}">
                      <ahyp:hlinkClr xmlns:ahyp="http://schemas.microsoft.com/office/drawing/2018/hyperlinkcolor" val="tx"/>
                    </a:ext>
                  </a:extLst>
                </a:hlinkClick>
              </a:rPr>
              <a:t>Eurostat, 2022. </a:t>
            </a:r>
            <a:r>
              <a:rPr lang="hr" sz="1400" dirty="0">
                <a:solidFill>
                  <a:srgbClr val="1D1D1B"/>
                </a:solidFill>
              </a:rPr>
              <a:t>) i jednu petinu IT stručnjaka ( </a:t>
            </a:r>
            <a:r>
              <a:rPr lang="hr" sz="1400" u="sng" dirty="0">
                <a:solidFill>
                  <a:srgbClr val="1155CC"/>
                </a:solidFill>
                <a:hlinkClick r:id="rId4">
                  <a:extLst>
                    <a:ext uri="{A12FA001-AC4F-418D-AE19-62706E023703}">
                      <ahyp:hlinkClr xmlns:ahyp="http://schemas.microsoft.com/office/drawing/2018/hyperlinkcolor" val="tx"/>
                    </a:ext>
                  </a:extLst>
                </a:hlinkClick>
              </a:rPr>
              <a:t>Izvješće o napretku digitalnog desetljeća, 2024. </a:t>
            </a:r>
            <a:r>
              <a:rPr lang="hr" sz="1400" dirty="0">
                <a:solidFill>
                  <a:srgbClr val="1D1D1B"/>
                </a:solidFill>
              </a:rPr>
              <a:t>)</a:t>
            </a:r>
            <a:endParaRPr sz="1400" dirty="0">
              <a:solidFill>
                <a:srgbClr val="1D1D1B"/>
              </a:solidFill>
            </a:endParaRPr>
          </a:p>
          <a:p>
            <a:pPr marL="457200" lvl="0" indent="-317500" algn="l" rtl="0">
              <a:lnSpc>
                <a:spcPct val="107916"/>
              </a:lnSpc>
              <a:spcBef>
                <a:spcPts val="0"/>
              </a:spcBef>
              <a:spcAft>
                <a:spcPts val="0"/>
              </a:spcAft>
              <a:buClr>
                <a:srgbClr val="1D1D1B"/>
              </a:buClr>
              <a:buSzPts val="1400"/>
              <a:buFont typeface="Calibri"/>
              <a:buChar char="●"/>
            </a:pPr>
            <a:r>
              <a:rPr lang="hr" sz="1400" dirty="0">
                <a:solidFill>
                  <a:srgbClr val="1D1D1B"/>
                </a:solidFill>
              </a:rPr>
              <a:t>U mlađoj dobi djevojčice obično postižu bolje rezultate od dječaka u informatici. Međutim, djevojčice obično gube interes za STEM predmete kako odrastaju ( </a:t>
            </a:r>
            <a:r>
              <a:rPr lang="hr" sz="1400" u="sng" dirty="0">
                <a:solidFill>
                  <a:srgbClr val="1155CC"/>
                </a:solidFill>
                <a:hlinkClick r:id="rId5">
                  <a:extLst>
                    <a:ext uri="{A12FA001-AC4F-418D-AE19-62706E023703}">
                      <ahyp:hlinkClr xmlns:ahyp="http://schemas.microsoft.com/office/drawing/2018/hyperlinkcolor" val="tx"/>
                    </a:ext>
                  </a:extLst>
                </a:hlinkClick>
              </a:rPr>
              <a:t>SheFigures, 2021 </a:t>
            </a:r>
            <a:r>
              <a:rPr lang="hr" sz="1400" dirty="0">
                <a:solidFill>
                  <a:srgbClr val="1D1D1B"/>
                </a:solidFill>
              </a:rPr>
              <a:t>).</a:t>
            </a:r>
            <a:endParaRPr sz="1400" dirty="0">
              <a:solidFill>
                <a:srgbClr val="1D1D1B"/>
              </a:solidFill>
            </a:endParaRPr>
          </a:p>
          <a:p>
            <a:pPr marL="457200" lvl="0" indent="-317500" algn="l" rtl="0">
              <a:lnSpc>
                <a:spcPct val="107916"/>
              </a:lnSpc>
              <a:spcBef>
                <a:spcPts val="0"/>
              </a:spcBef>
              <a:spcAft>
                <a:spcPts val="0"/>
              </a:spcAft>
              <a:buClr>
                <a:srgbClr val="1D1D1B"/>
              </a:buClr>
              <a:buSzPts val="1400"/>
              <a:buFont typeface="Calibri"/>
              <a:buChar char="●"/>
            </a:pPr>
            <a:r>
              <a:rPr lang="hr" sz="1400" dirty="0">
                <a:solidFill>
                  <a:srgbClr val="1D1D1B"/>
                </a:solidFill>
              </a:rPr>
              <a:t>Čini se da interes za računarstvo i informatiku kod djevojčica naglo opada između 10. i 12. godine, s minimalnim oporavkom u kasnijim obrazovnim </a:t>
            </a:r>
            <a:r>
              <a:rPr lang="hr" sz="1400" dirty="0"/>
              <a:t>fazama ( </a:t>
            </a:r>
            <a:r>
              <a:rPr lang="hr" sz="1400" u="sng" dirty="0">
                <a:hlinkClick r:id="rId6"/>
              </a:rPr>
              <a:t>Ren, 2022. </a:t>
            </a:r>
            <a:r>
              <a:rPr lang="hr" sz="1400" dirty="0"/>
              <a:t>) .</a:t>
            </a:r>
            <a:endParaRPr sz="1400" dirty="0"/>
          </a:p>
          <a:p>
            <a:pPr marL="0" lvl="0" indent="0" algn="l" rtl="0">
              <a:lnSpc>
                <a:spcPct val="107916"/>
              </a:lnSpc>
              <a:spcBef>
                <a:spcPts val="1000"/>
              </a:spcBef>
              <a:spcAft>
                <a:spcPts val="1000"/>
              </a:spcAft>
              <a:buClr>
                <a:schemeClr val="dk1"/>
              </a:buClr>
              <a:buSzPts val="1100"/>
              <a:buFont typeface="Arial"/>
              <a:buNone/>
            </a:pPr>
            <a:r>
              <a:rPr lang="hr" sz="1400" b="1" dirty="0">
                <a:solidFill>
                  <a:srgbClr val="1D1D1B"/>
                </a:solidFill>
              </a:rPr>
              <a:t>Ishod: </a:t>
            </a:r>
            <a:r>
              <a:rPr lang="hr" sz="1400" dirty="0">
                <a:solidFill>
                  <a:srgbClr val="1D1D1B"/>
                </a:solidFill>
              </a:rPr>
              <a:t>Učitelji će imati dublje razumijevanje stvarnosti rodnih razlika i izazova u obrazovanju, posebno u vezi s informatikom i STEM obrazovanjem.</a:t>
            </a:r>
            <a:endParaRPr sz="1500" dirty="0"/>
          </a:p>
        </p:txBody>
      </p:sp>
      <p:sp>
        <p:nvSpPr>
          <p:cNvPr id="179" name="Google Shape;179;g345e120be2b_0_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Google Shape;205;g34baa110314_1_2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7916"/>
              </a:lnSpc>
              <a:spcBef>
                <a:spcPts val="1200"/>
              </a:spcBef>
              <a:spcAft>
                <a:spcPts val="0"/>
              </a:spcAft>
              <a:buClr>
                <a:schemeClr val="dk1"/>
              </a:buClr>
              <a:buSzPts val="1100"/>
              <a:buFont typeface="Arial"/>
              <a:buNone/>
            </a:pPr>
            <a:r>
              <a:rPr lang="hr" sz="1400" dirty="0">
                <a:solidFill>
                  <a:srgbClr val="1D1D1B"/>
                </a:solidFill>
              </a:rPr>
              <a:t>Povedite raspravu o čimbenicima koji doprinose rodnoj nejednakosti u informatici i STEM-u. Potaknite sudionike na kritičko razmišljanje i promišljanje o različitim slojevima utjecaja, od šireg društva do okruženja u učionici.</a:t>
            </a:r>
            <a:endParaRPr sz="1400" dirty="0">
              <a:solidFill>
                <a:srgbClr val="1D1D1B"/>
              </a:solidFill>
            </a:endParaRPr>
          </a:p>
          <a:p>
            <a:pPr marL="0" lvl="0" indent="0" algn="l" rtl="0">
              <a:lnSpc>
                <a:spcPct val="107916"/>
              </a:lnSpc>
              <a:spcBef>
                <a:spcPts val="1200"/>
              </a:spcBef>
              <a:spcAft>
                <a:spcPts val="0"/>
              </a:spcAft>
              <a:buClr>
                <a:schemeClr val="dk1"/>
              </a:buClr>
              <a:buSzPts val="1100"/>
              <a:buFont typeface="Arial"/>
              <a:buNone/>
            </a:pPr>
            <a:r>
              <a:rPr lang="hr" sz="1400" dirty="0">
                <a:solidFill>
                  <a:srgbClr val="1D1D1B"/>
                </a:solidFill>
              </a:rPr>
              <a:t>Možete odabrati grupni aktivnost – kreiranje </a:t>
            </a:r>
            <a:r>
              <a:rPr lang="hr" sz="1400" i="1" dirty="0">
                <a:solidFill>
                  <a:srgbClr val="1D1D1B"/>
                </a:solidFill>
              </a:rPr>
              <a:t>mentalne mape </a:t>
            </a:r>
            <a:r>
              <a:rPr lang="hr" sz="1400" dirty="0">
                <a:solidFill>
                  <a:srgbClr val="1D1D1B"/>
                </a:solidFill>
              </a:rPr>
              <a:t>problema, organiziranu u četiri razine:</a:t>
            </a:r>
            <a:endParaRPr sz="1400" dirty="0">
              <a:solidFill>
                <a:srgbClr val="1D1D1B"/>
              </a:solidFill>
            </a:endParaRPr>
          </a:p>
          <a:p>
            <a:pPr marL="457200" lvl="0" indent="-317500" algn="l" rtl="0">
              <a:lnSpc>
                <a:spcPct val="107916"/>
              </a:lnSpc>
              <a:spcBef>
                <a:spcPts val="1200"/>
              </a:spcBef>
              <a:spcAft>
                <a:spcPts val="0"/>
              </a:spcAft>
              <a:buClr>
                <a:srgbClr val="1D1D1B"/>
              </a:buClr>
              <a:buSzPts val="1400"/>
              <a:buFont typeface="Calibri"/>
              <a:buAutoNum type="alphaUcPeriod"/>
            </a:pPr>
            <a:r>
              <a:rPr lang="hr" sz="1400" dirty="0">
                <a:solidFill>
                  <a:srgbClr val="1D1D1B"/>
                </a:solidFill>
              </a:rPr>
              <a:t>Društvena razina</a:t>
            </a:r>
            <a:endParaRPr sz="1400" dirty="0">
              <a:solidFill>
                <a:srgbClr val="1D1D1B"/>
              </a:solidFill>
            </a:endParaRPr>
          </a:p>
          <a:p>
            <a:pPr marL="457200" lvl="0" indent="-317500" algn="l" rtl="0">
              <a:lnSpc>
                <a:spcPct val="107916"/>
              </a:lnSpc>
              <a:spcBef>
                <a:spcPts val="0"/>
              </a:spcBef>
              <a:spcAft>
                <a:spcPts val="0"/>
              </a:spcAft>
              <a:buClr>
                <a:srgbClr val="1D1D1B"/>
              </a:buClr>
              <a:buSzPts val="1400"/>
              <a:buFont typeface="Calibri"/>
              <a:buAutoNum type="alphaUcPeriod"/>
            </a:pPr>
            <a:r>
              <a:rPr lang="hr" sz="1400" dirty="0">
                <a:solidFill>
                  <a:srgbClr val="1D1D1B"/>
                </a:solidFill>
              </a:rPr>
              <a:t>Razina cijele škole</a:t>
            </a:r>
            <a:endParaRPr sz="1400" dirty="0">
              <a:solidFill>
                <a:srgbClr val="1D1D1B"/>
              </a:solidFill>
            </a:endParaRPr>
          </a:p>
          <a:p>
            <a:pPr marL="457200" lvl="0" indent="-317500" algn="l" rtl="0">
              <a:lnSpc>
                <a:spcPct val="107916"/>
              </a:lnSpc>
              <a:spcBef>
                <a:spcPts val="0"/>
              </a:spcBef>
              <a:spcAft>
                <a:spcPts val="0"/>
              </a:spcAft>
              <a:buClr>
                <a:srgbClr val="1D1D1B"/>
              </a:buClr>
              <a:buSzPts val="1400"/>
              <a:buFont typeface="Calibri"/>
              <a:buAutoNum type="alphaUcPeriod"/>
            </a:pPr>
            <a:r>
              <a:rPr lang="hr" sz="1400" dirty="0">
                <a:solidFill>
                  <a:srgbClr val="1D1D1B"/>
                </a:solidFill>
              </a:rPr>
              <a:t>Interakcije učenika i nastavnika</a:t>
            </a:r>
            <a:endParaRPr sz="1400" dirty="0">
              <a:solidFill>
                <a:srgbClr val="1D1D1B"/>
              </a:solidFill>
            </a:endParaRPr>
          </a:p>
          <a:p>
            <a:pPr marL="457200" lvl="0" indent="-317500" algn="l" rtl="0">
              <a:lnSpc>
                <a:spcPct val="107916"/>
              </a:lnSpc>
              <a:spcBef>
                <a:spcPts val="0"/>
              </a:spcBef>
              <a:spcAft>
                <a:spcPts val="0"/>
              </a:spcAft>
              <a:buClr>
                <a:srgbClr val="1D1D1B"/>
              </a:buClr>
              <a:buSzPts val="1400"/>
              <a:buFont typeface="Calibri"/>
              <a:buAutoNum type="alphaUcPeriod"/>
            </a:pPr>
            <a:r>
              <a:rPr lang="hr" sz="1400" dirty="0">
                <a:solidFill>
                  <a:srgbClr val="1D1D1B"/>
                </a:solidFill>
              </a:rPr>
              <a:t>Dinamika vršnjaka u učionici</a:t>
            </a:r>
            <a:endParaRPr sz="1400" dirty="0">
              <a:solidFill>
                <a:srgbClr val="1D1D1B"/>
              </a:solidFill>
            </a:endParaRPr>
          </a:p>
          <a:p>
            <a:pPr marL="0" lvl="0" indent="0" algn="l" rtl="0">
              <a:lnSpc>
                <a:spcPct val="107916"/>
              </a:lnSpc>
              <a:spcBef>
                <a:spcPts val="1200"/>
              </a:spcBef>
              <a:spcAft>
                <a:spcPts val="0"/>
              </a:spcAft>
              <a:buClr>
                <a:schemeClr val="dk1"/>
              </a:buClr>
              <a:buSzPts val="1100"/>
              <a:buFont typeface="Arial"/>
              <a:buNone/>
            </a:pPr>
            <a:endParaRPr lang="hr" sz="1400" dirty="0">
              <a:solidFill>
                <a:srgbClr val="1D1D1B"/>
              </a:solidFill>
            </a:endParaRPr>
          </a:p>
          <a:p>
            <a:pPr marL="0" lvl="0" indent="0" algn="l" rtl="0">
              <a:lnSpc>
                <a:spcPct val="107916"/>
              </a:lnSpc>
              <a:spcBef>
                <a:spcPts val="1200"/>
              </a:spcBef>
              <a:spcAft>
                <a:spcPts val="0"/>
              </a:spcAft>
              <a:buClr>
                <a:schemeClr val="dk1"/>
              </a:buClr>
              <a:buSzPts val="1100"/>
              <a:buFont typeface="Arial"/>
              <a:buNone/>
            </a:pPr>
            <a:r>
              <a:rPr lang="hr" sz="1400" dirty="0">
                <a:solidFill>
                  <a:srgbClr val="1D1D1B"/>
                </a:solidFill>
              </a:rPr>
              <a:t>Za vođenje rasprave koristite sljedeće teme i objašnjenja:</a:t>
            </a:r>
            <a:endParaRPr sz="1400" dirty="0">
              <a:solidFill>
                <a:srgbClr val="1D1D1B"/>
              </a:solidFill>
            </a:endParaRPr>
          </a:p>
          <a:p>
            <a:pPr marL="457200" lvl="0" indent="-317500" algn="l" rtl="0">
              <a:lnSpc>
                <a:spcPct val="107916"/>
              </a:lnSpc>
              <a:spcBef>
                <a:spcPts val="1200"/>
              </a:spcBef>
              <a:spcAft>
                <a:spcPts val="0"/>
              </a:spcAft>
              <a:buClr>
                <a:srgbClr val="1D1D1B"/>
              </a:buClr>
              <a:buSzPts val="1400"/>
              <a:buFont typeface="Calibri"/>
              <a:buAutoNum type="alphaUcPeriod"/>
            </a:pPr>
            <a:r>
              <a:rPr lang="hr" sz="1400" b="1" dirty="0">
                <a:solidFill>
                  <a:srgbClr val="1D1D1B"/>
                </a:solidFill>
              </a:rPr>
              <a:t>Društveni čimbenici</a:t>
            </a:r>
            <a:endParaRPr sz="1400" b="1" dirty="0">
              <a:solidFill>
                <a:srgbClr val="1D1D1B"/>
              </a:solidFill>
            </a:endParaRPr>
          </a:p>
          <a:p>
            <a:pPr marL="0" lvl="0" indent="0" algn="l" rtl="0">
              <a:lnSpc>
                <a:spcPct val="107916"/>
              </a:lnSpc>
              <a:spcBef>
                <a:spcPts val="1000"/>
              </a:spcBef>
              <a:spcAft>
                <a:spcPts val="0"/>
              </a:spcAft>
              <a:buClr>
                <a:schemeClr val="dk1"/>
              </a:buClr>
              <a:buSzPts val="1100"/>
              <a:buFont typeface="Arial"/>
              <a:buNone/>
            </a:pPr>
            <a:r>
              <a:rPr lang="hr" sz="1400" dirty="0">
                <a:solidFill>
                  <a:srgbClr val="1D1D1B"/>
                </a:solidFill>
              </a:rPr>
              <a:t>Kulturne norme i obiteljska očekivanja oblikuju ideje učenika o spolu i izboru predmeta. Ove društvene poruke često sugeriraju da su dječaci prikladniji za predmete poput informatike, dok djevojčice nisu.</a:t>
            </a:r>
            <a:endParaRPr sz="1400" dirty="0">
              <a:solidFill>
                <a:srgbClr val="1D1D1B"/>
              </a:solidFill>
            </a:endParaRPr>
          </a:p>
          <a:p>
            <a:pPr marL="0" lvl="0" indent="0" algn="l" rtl="0">
              <a:lnSpc>
                <a:spcPct val="107916"/>
              </a:lnSpc>
              <a:spcBef>
                <a:spcPts val="1200"/>
              </a:spcBef>
              <a:spcAft>
                <a:spcPts val="0"/>
              </a:spcAft>
              <a:buClr>
                <a:schemeClr val="dk1"/>
              </a:buClr>
              <a:buSzPts val="1100"/>
              <a:buFont typeface="Arial"/>
              <a:buNone/>
            </a:pPr>
            <a:r>
              <a:rPr lang="hr" sz="1400" dirty="0">
                <a:solidFill>
                  <a:srgbClr val="1D1D1B"/>
                </a:solidFill>
              </a:rPr>
              <a:t>Ključne točke:</a:t>
            </a:r>
            <a:endParaRPr sz="1400" dirty="0">
              <a:solidFill>
                <a:srgbClr val="1D1D1B"/>
              </a:solidFill>
            </a:endParaRPr>
          </a:p>
          <a:p>
            <a:pPr marL="457200" lvl="0" indent="-317500" algn="l" rtl="0">
              <a:lnSpc>
                <a:spcPct val="107916"/>
              </a:lnSpc>
              <a:spcBef>
                <a:spcPts val="1200"/>
              </a:spcBef>
              <a:spcAft>
                <a:spcPts val="0"/>
              </a:spcAft>
              <a:buClr>
                <a:srgbClr val="1D1D1B"/>
              </a:buClr>
              <a:buSzPts val="1400"/>
              <a:buFont typeface="Calibri"/>
              <a:buChar char="●"/>
            </a:pPr>
            <a:r>
              <a:rPr lang="hr" sz="1400" dirty="0">
                <a:solidFill>
                  <a:srgbClr val="1D1D1B"/>
                </a:solidFill>
              </a:rPr>
              <a:t>Djevojke su često od malih nogu izložene stereotipima koji informatiku prikazuju kao „muško“ područje.</a:t>
            </a:r>
            <a:endParaRPr sz="1400" dirty="0">
              <a:solidFill>
                <a:srgbClr val="1D1D1B"/>
              </a:solidFill>
            </a:endParaRPr>
          </a:p>
          <a:p>
            <a:pPr marL="457200" lvl="0" indent="-317500" algn="l" rtl="0">
              <a:lnSpc>
                <a:spcPct val="107916"/>
              </a:lnSpc>
              <a:spcBef>
                <a:spcPts val="0"/>
              </a:spcBef>
              <a:spcAft>
                <a:spcPts val="0"/>
              </a:spcAft>
              <a:buClr>
                <a:srgbClr val="1D1D1B"/>
              </a:buClr>
              <a:buSzPts val="1400"/>
              <a:buFont typeface="Calibri"/>
              <a:buChar char="●"/>
            </a:pPr>
            <a:r>
              <a:rPr lang="hr" sz="1400" dirty="0">
                <a:solidFill>
                  <a:srgbClr val="1D1D1B"/>
                </a:solidFill>
              </a:rPr>
              <a:t>Te ideje mogu utjecati na njihovo samopouzdanje i interes čak i prije nego što uopće krenu na sat informatike.</a:t>
            </a:r>
            <a:endParaRPr sz="1400" dirty="0">
              <a:solidFill>
                <a:srgbClr val="1D1D1B"/>
              </a:solidFill>
            </a:endParaRPr>
          </a:p>
          <a:p>
            <a:pPr marL="457200" lvl="0" indent="-317500" algn="l" rtl="0">
              <a:lnSpc>
                <a:spcPct val="107916"/>
              </a:lnSpc>
              <a:spcBef>
                <a:spcPts val="0"/>
              </a:spcBef>
              <a:spcAft>
                <a:spcPts val="0"/>
              </a:spcAft>
              <a:buClr>
                <a:srgbClr val="1D1D1B"/>
              </a:buClr>
              <a:buSzPts val="1400"/>
              <a:buFont typeface="Calibri"/>
              <a:buChar char="●"/>
            </a:pPr>
            <a:r>
              <a:rPr lang="hr" sz="1400" dirty="0">
                <a:solidFill>
                  <a:srgbClr val="1D1D1B"/>
                </a:solidFill>
              </a:rPr>
              <a:t>Kada djevojčice vjeruju da su manje sposobne ili manje iskusne od dječaka u informatici, to ih može obeshrabriti da sudjeluju.</a:t>
            </a:r>
            <a:endParaRPr sz="1400" dirty="0">
              <a:solidFill>
                <a:srgbClr val="1D1D1B"/>
              </a:solidFill>
            </a:endParaRPr>
          </a:p>
          <a:p>
            <a:pPr marL="457200" lvl="0" indent="-317500" algn="l" rtl="0">
              <a:lnSpc>
                <a:spcPct val="107916"/>
              </a:lnSpc>
              <a:spcBef>
                <a:spcPts val="0"/>
              </a:spcBef>
              <a:spcAft>
                <a:spcPts val="0"/>
              </a:spcAft>
              <a:buClr>
                <a:srgbClr val="1D1D1B"/>
              </a:buClr>
              <a:buSzPts val="1400"/>
              <a:buFont typeface="Calibri"/>
              <a:buChar char="●"/>
            </a:pPr>
            <a:r>
              <a:rPr lang="hr" sz="1400" dirty="0">
                <a:solidFill>
                  <a:srgbClr val="1D1D1B"/>
                </a:solidFill>
              </a:rPr>
              <a:t>Nedostatak svijesti o širokom rasponu karijera u IT-u (i vještinama koje su u njima uključene) može ograničiti njihovu motivaciju.</a:t>
            </a:r>
            <a:endParaRPr sz="1400" dirty="0">
              <a:solidFill>
                <a:srgbClr val="1D1D1B"/>
              </a:solidFill>
            </a:endParaRPr>
          </a:p>
          <a:p>
            <a:pPr marL="457200" lvl="0" indent="-317500" algn="l" rtl="0">
              <a:lnSpc>
                <a:spcPct val="107916"/>
              </a:lnSpc>
              <a:spcBef>
                <a:spcPts val="0"/>
              </a:spcBef>
              <a:spcAft>
                <a:spcPts val="0"/>
              </a:spcAft>
              <a:buClr>
                <a:srgbClr val="1D1D1B"/>
              </a:buClr>
              <a:buSzPts val="1400"/>
              <a:buFont typeface="Calibri"/>
              <a:buChar char="●"/>
            </a:pPr>
            <a:r>
              <a:rPr lang="hr" sz="1400" dirty="0">
                <a:solidFill>
                  <a:srgbClr val="1D1D1B"/>
                </a:solidFill>
              </a:rPr>
              <a:t>Ovi čimbenici zajedno smanjuju povjerenje djevojčica u informatiku, slabe njihove karijerne težnje i otežavaju im da se zamisle u informatičkim ulogama.</a:t>
            </a:r>
            <a:endParaRPr sz="1400" dirty="0">
              <a:solidFill>
                <a:srgbClr val="1D1D1B"/>
              </a:solidFill>
            </a:endParaRPr>
          </a:p>
          <a:p>
            <a:pPr marL="0" lvl="0" indent="0" algn="l" rtl="0">
              <a:lnSpc>
                <a:spcPct val="107916"/>
              </a:lnSpc>
              <a:spcBef>
                <a:spcPts val="1200"/>
              </a:spcBef>
              <a:spcAft>
                <a:spcPts val="0"/>
              </a:spcAft>
              <a:buClr>
                <a:schemeClr val="dk1"/>
              </a:buClr>
              <a:buSzPts val="1100"/>
              <a:buFont typeface="Arial"/>
              <a:buNone/>
            </a:pPr>
            <a:r>
              <a:rPr lang="hr" sz="1400" i="1" dirty="0">
                <a:solidFill>
                  <a:srgbClr val="1D1D1B"/>
                </a:solidFill>
              </a:rPr>
              <a:t>Poticaj za raspravu: </a:t>
            </a:r>
            <a:r>
              <a:rPr lang="hr" sz="1400" dirty="0">
                <a:solidFill>
                  <a:srgbClr val="1D1D1B"/>
                </a:solidFill>
              </a:rPr>
              <a:t>Možete li se sjetiti nekih poruka – kod kuće, u medijima ili u društvu – koje bi mogle obeshrabriti djevojke i učenike rodnih manjina da odaberu informatiku?</a:t>
            </a:r>
          </a:p>
          <a:p>
            <a:pPr marL="0" lvl="0" indent="0" algn="l" rtl="0">
              <a:lnSpc>
                <a:spcPct val="107916"/>
              </a:lnSpc>
              <a:spcBef>
                <a:spcPts val="1200"/>
              </a:spcBef>
              <a:spcAft>
                <a:spcPts val="0"/>
              </a:spcAft>
              <a:buClr>
                <a:schemeClr val="dk1"/>
              </a:buClr>
              <a:buSzPts val="1100"/>
              <a:buFont typeface="Arial"/>
              <a:buNone/>
            </a:pPr>
            <a:endParaRPr lang="hr" sz="1400" b="0" dirty="0">
              <a:solidFill>
                <a:srgbClr val="1D1D1B"/>
              </a:solidFill>
            </a:endParaRPr>
          </a:p>
          <a:p>
            <a:pPr marL="0" lvl="0" indent="0" algn="l" rtl="0">
              <a:lnSpc>
                <a:spcPct val="107916"/>
              </a:lnSpc>
              <a:spcBef>
                <a:spcPts val="1200"/>
              </a:spcBef>
              <a:spcAft>
                <a:spcPts val="0"/>
              </a:spcAft>
              <a:buClr>
                <a:schemeClr val="dk1"/>
              </a:buClr>
              <a:buSzPts val="1100"/>
              <a:buFont typeface="Arial"/>
              <a:buNone/>
            </a:pPr>
            <a:r>
              <a:rPr lang="hr" sz="1400" b="0" dirty="0">
                <a:solidFill>
                  <a:srgbClr val="1D1D1B"/>
                </a:solidFill>
              </a:rPr>
              <a:t>B. </a:t>
            </a:r>
            <a:r>
              <a:rPr lang="hr" sz="1400" b="1" dirty="0">
                <a:solidFill>
                  <a:srgbClr val="1D1D1B"/>
                </a:solidFill>
              </a:rPr>
              <a:t>Razina cijele škole</a:t>
            </a:r>
            <a:endParaRPr sz="1400" b="1" dirty="0">
              <a:solidFill>
                <a:srgbClr val="1D1D1B"/>
              </a:solidFill>
            </a:endParaRPr>
          </a:p>
          <a:p>
            <a:pPr marL="0" lvl="0" indent="0" algn="l" rtl="0">
              <a:lnSpc>
                <a:spcPct val="107916"/>
              </a:lnSpc>
              <a:spcBef>
                <a:spcPts val="1200"/>
              </a:spcBef>
              <a:spcAft>
                <a:spcPts val="0"/>
              </a:spcAft>
              <a:buClr>
                <a:schemeClr val="dk1"/>
              </a:buClr>
              <a:buSzPts val="1100"/>
              <a:buFont typeface="Arial"/>
              <a:buNone/>
            </a:pPr>
            <a:r>
              <a:rPr lang="hr" sz="1400" dirty="0">
                <a:solidFill>
                  <a:srgbClr val="1D1D1B"/>
                </a:solidFill>
              </a:rPr>
              <a:t>Na školskoj razini razgovarajte o utjecaju </a:t>
            </a:r>
            <a:r>
              <a:rPr lang="hr" sz="1400" i="1" dirty="0">
                <a:solidFill>
                  <a:srgbClr val="1D1D1B"/>
                </a:solidFill>
              </a:rPr>
              <a:t>skrivenog kurikuluma </a:t>
            </a:r>
            <a:r>
              <a:rPr lang="hr" sz="1400" dirty="0">
                <a:solidFill>
                  <a:srgbClr val="1D1D1B"/>
                </a:solidFill>
              </a:rPr>
              <a:t>- neizrečenih normi i vrijednosti koje se komuniciraju u svakodnevnom školskom životu.</a:t>
            </a:r>
            <a:endParaRPr sz="1400" dirty="0">
              <a:solidFill>
                <a:srgbClr val="1D1D1B"/>
              </a:solidFill>
            </a:endParaRPr>
          </a:p>
          <a:p>
            <a:pPr marL="0" lvl="0" indent="0" algn="l" rtl="0">
              <a:lnSpc>
                <a:spcPct val="107916"/>
              </a:lnSpc>
              <a:spcBef>
                <a:spcPts val="1200"/>
              </a:spcBef>
              <a:spcAft>
                <a:spcPts val="0"/>
              </a:spcAft>
              <a:buClr>
                <a:schemeClr val="dk1"/>
              </a:buClr>
              <a:buSzPts val="1100"/>
              <a:buFont typeface="Arial"/>
              <a:buNone/>
            </a:pPr>
            <a:r>
              <a:rPr lang="hr" sz="1400" dirty="0">
                <a:solidFill>
                  <a:srgbClr val="1D1D1B"/>
                </a:solidFill>
              </a:rPr>
              <a:t>Ključne točke:</a:t>
            </a:r>
            <a:endParaRPr sz="1400" dirty="0">
              <a:solidFill>
                <a:srgbClr val="1D1D1B"/>
              </a:solidFill>
            </a:endParaRPr>
          </a:p>
          <a:p>
            <a:pPr marL="457200" lvl="0" indent="-317500" algn="l" rtl="0">
              <a:lnSpc>
                <a:spcPct val="107916"/>
              </a:lnSpc>
              <a:spcBef>
                <a:spcPts val="1200"/>
              </a:spcBef>
              <a:spcAft>
                <a:spcPts val="0"/>
              </a:spcAft>
              <a:buClr>
                <a:srgbClr val="1D1D1B"/>
              </a:buClr>
              <a:buSzPts val="1400"/>
              <a:buFont typeface="Calibri"/>
              <a:buChar char="●"/>
            </a:pPr>
            <a:r>
              <a:rPr lang="hr" sz="1400" dirty="0">
                <a:solidFill>
                  <a:srgbClr val="1D1D1B"/>
                </a:solidFill>
              </a:rPr>
              <a:t>Škole mogu nenamjerno pojačavati rodne norme kroz materijale, očekivanja učitelja ili čak i to koji se učenici potiču na pohađanje određenih predmeta.</a:t>
            </a:r>
            <a:endParaRPr sz="1400" dirty="0">
              <a:solidFill>
                <a:srgbClr val="1D1D1B"/>
              </a:solidFill>
            </a:endParaRPr>
          </a:p>
          <a:p>
            <a:pPr marL="457200" lvl="0" indent="-317500" algn="l" rtl="0">
              <a:lnSpc>
                <a:spcPct val="107916"/>
              </a:lnSpc>
              <a:spcBef>
                <a:spcPts val="0"/>
              </a:spcBef>
              <a:spcAft>
                <a:spcPts val="0"/>
              </a:spcAft>
              <a:buClr>
                <a:srgbClr val="1D1D1B"/>
              </a:buClr>
              <a:buSzPts val="1400"/>
              <a:buFont typeface="Calibri"/>
              <a:buChar char="●"/>
            </a:pPr>
            <a:r>
              <a:rPr lang="hr" sz="1400" dirty="0">
                <a:solidFill>
                  <a:srgbClr val="1D1D1B"/>
                </a:solidFill>
              </a:rPr>
              <a:t>Ove suptilne poruke mogu oblikovati ideje učenika o vlastitim sposobnostima i potencijalnim karijerama.</a:t>
            </a:r>
            <a:endParaRPr sz="1400" dirty="0">
              <a:solidFill>
                <a:srgbClr val="1D1D1B"/>
              </a:solidFill>
            </a:endParaRPr>
          </a:p>
          <a:p>
            <a:pPr marL="457200" lvl="0" indent="-317500" algn="l" rtl="0">
              <a:lnSpc>
                <a:spcPct val="107916"/>
              </a:lnSpc>
              <a:spcBef>
                <a:spcPts val="0"/>
              </a:spcBef>
              <a:spcAft>
                <a:spcPts val="0"/>
              </a:spcAft>
              <a:buClr>
                <a:srgbClr val="1D1D1B"/>
              </a:buClr>
              <a:buSzPts val="1400"/>
              <a:buFont typeface="Calibri"/>
              <a:buChar char="●"/>
            </a:pPr>
            <a:r>
              <a:rPr lang="hr" sz="1400" dirty="0">
                <a:solidFill>
                  <a:srgbClr val="1D1D1B"/>
                </a:solidFill>
              </a:rPr>
              <a:t>Rodna ideologija u školama može utjecati na samopouzdanje učenika i dugoročnu motivaciju, posebno u odnosu na informatiku i STEM predmete.</a:t>
            </a:r>
            <a:endParaRPr sz="1400" dirty="0">
              <a:solidFill>
                <a:srgbClr val="1D1D1B"/>
              </a:solidFill>
            </a:endParaRPr>
          </a:p>
          <a:p>
            <a:pPr marL="457200" lvl="0" indent="-317500" algn="l" rtl="0">
              <a:lnSpc>
                <a:spcPct val="107916"/>
              </a:lnSpc>
              <a:spcBef>
                <a:spcPts val="0"/>
              </a:spcBef>
              <a:spcAft>
                <a:spcPts val="0"/>
              </a:spcAft>
              <a:buClr>
                <a:srgbClr val="1D1D1B"/>
              </a:buClr>
              <a:buSzPts val="1400"/>
              <a:buFont typeface="Calibri"/>
              <a:buChar char="●"/>
            </a:pPr>
            <a:r>
              <a:rPr lang="hr" sz="1400" dirty="0">
                <a:solidFill>
                  <a:srgbClr val="1D1D1B"/>
                </a:solidFill>
              </a:rPr>
              <a:t>Stavovi učitelja također utječu na to kako vršnjaci, pa čak i roditelji, percipiraju potencijal djevojčica i učenika iz rodnih manjina u informatici i STEM-u – to može stvoriti domino efekt.</a:t>
            </a:r>
            <a:endParaRPr sz="1400" dirty="0">
              <a:solidFill>
                <a:srgbClr val="1D1D1B"/>
              </a:solidFill>
            </a:endParaRPr>
          </a:p>
          <a:p>
            <a:pPr marL="0" lvl="0" indent="0" algn="l" rtl="0">
              <a:lnSpc>
                <a:spcPct val="107916"/>
              </a:lnSpc>
              <a:spcBef>
                <a:spcPts val="1200"/>
              </a:spcBef>
              <a:spcAft>
                <a:spcPts val="0"/>
              </a:spcAft>
              <a:buClr>
                <a:schemeClr val="dk1"/>
              </a:buClr>
              <a:buSzPts val="1100"/>
              <a:buFont typeface="Arial"/>
              <a:buNone/>
            </a:pPr>
            <a:r>
              <a:rPr lang="hr" sz="1400" i="1" dirty="0">
                <a:solidFill>
                  <a:srgbClr val="1D1D1B"/>
                </a:solidFill>
              </a:rPr>
              <a:t>Poticaj za raspravu: </a:t>
            </a:r>
            <a:r>
              <a:rPr lang="hr" sz="1400" dirty="0">
                <a:solidFill>
                  <a:srgbClr val="1D1D1B"/>
                </a:solidFill>
              </a:rPr>
              <a:t>Koji su neki primjeri neizrečenih poruka koje škole mogu poslati o tome tko „pripada“ informatici ili znanosti?</a:t>
            </a:r>
          </a:p>
          <a:p>
            <a:pPr marL="0" lvl="0" indent="0" algn="l" rtl="0">
              <a:lnSpc>
                <a:spcPct val="107916"/>
              </a:lnSpc>
              <a:spcBef>
                <a:spcPts val="1200"/>
              </a:spcBef>
              <a:spcAft>
                <a:spcPts val="0"/>
              </a:spcAft>
              <a:buClr>
                <a:schemeClr val="dk1"/>
              </a:buClr>
              <a:buSzPts val="1100"/>
              <a:buFont typeface="Arial"/>
              <a:buNone/>
            </a:pPr>
            <a:endParaRPr lang="hr" sz="1400" dirty="0">
              <a:solidFill>
                <a:srgbClr val="1D1D1B"/>
              </a:solidFill>
            </a:endParaRPr>
          </a:p>
          <a:p>
            <a:pPr marL="0" lvl="0" indent="0" algn="l" rtl="0">
              <a:lnSpc>
                <a:spcPct val="107916"/>
              </a:lnSpc>
              <a:spcBef>
                <a:spcPts val="1200"/>
              </a:spcBef>
              <a:spcAft>
                <a:spcPts val="0"/>
              </a:spcAft>
              <a:buClr>
                <a:schemeClr val="dk1"/>
              </a:buClr>
              <a:buSzPts val="1100"/>
              <a:buFont typeface="Arial"/>
              <a:buNone/>
            </a:pPr>
            <a:r>
              <a:rPr lang="hr" sz="1400" dirty="0">
                <a:solidFill>
                  <a:srgbClr val="1D1D1B"/>
                </a:solidFill>
              </a:rPr>
              <a:t>C. </a:t>
            </a:r>
            <a:r>
              <a:rPr lang="hr" sz="1400" b="1" dirty="0">
                <a:solidFill>
                  <a:srgbClr val="1D1D1B"/>
                </a:solidFill>
              </a:rPr>
              <a:t>Interakcije učenika i nastavnika</a:t>
            </a:r>
            <a:endParaRPr sz="1400" b="1" dirty="0">
              <a:solidFill>
                <a:srgbClr val="1D1D1B"/>
              </a:solidFill>
            </a:endParaRPr>
          </a:p>
          <a:p>
            <a:pPr marL="0" lvl="0" indent="0" algn="l" rtl="0">
              <a:lnSpc>
                <a:spcPct val="107916"/>
              </a:lnSpc>
              <a:spcBef>
                <a:spcPts val="1200"/>
              </a:spcBef>
              <a:spcAft>
                <a:spcPts val="0"/>
              </a:spcAft>
              <a:buClr>
                <a:schemeClr val="dk1"/>
              </a:buClr>
              <a:buSzPts val="1100"/>
              <a:buFont typeface="Arial"/>
              <a:buNone/>
            </a:pPr>
            <a:r>
              <a:rPr lang="hr" sz="1400" dirty="0">
                <a:solidFill>
                  <a:srgbClr val="1D1D1B"/>
                </a:solidFill>
              </a:rPr>
              <a:t>Objasnite kako učitelji mogu utjecati na sudjelovanje učenika u informatici - čak i nenamjerno.</a:t>
            </a:r>
            <a:endParaRPr sz="1400" dirty="0">
              <a:solidFill>
                <a:srgbClr val="1D1D1B"/>
              </a:solidFill>
            </a:endParaRPr>
          </a:p>
          <a:p>
            <a:pPr marL="0" lvl="0" indent="0" algn="l" rtl="0">
              <a:lnSpc>
                <a:spcPct val="107916"/>
              </a:lnSpc>
              <a:spcBef>
                <a:spcPts val="1200"/>
              </a:spcBef>
              <a:spcAft>
                <a:spcPts val="0"/>
              </a:spcAft>
              <a:buClr>
                <a:schemeClr val="dk1"/>
              </a:buClr>
              <a:buSzPts val="1100"/>
              <a:buFont typeface="Arial"/>
              <a:buNone/>
            </a:pPr>
            <a:r>
              <a:rPr lang="hr" sz="1400" dirty="0">
                <a:solidFill>
                  <a:srgbClr val="1D1D1B"/>
                </a:solidFill>
              </a:rPr>
              <a:t>Ključne točke:</a:t>
            </a:r>
            <a:endParaRPr sz="1400" dirty="0">
              <a:solidFill>
                <a:srgbClr val="1D1D1B"/>
              </a:solidFill>
            </a:endParaRPr>
          </a:p>
          <a:p>
            <a:pPr marL="457200" lvl="0" indent="-317500" algn="l" rtl="0">
              <a:lnSpc>
                <a:spcPct val="107916"/>
              </a:lnSpc>
              <a:spcBef>
                <a:spcPts val="1200"/>
              </a:spcBef>
              <a:spcAft>
                <a:spcPts val="0"/>
              </a:spcAft>
              <a:buClr>
                <a:srgbClr val="1D1D1B"/>
              </a:buClr>
              <a:buSzPts val="1400"/>
              <a:buFont typeface="Calibri"/>
              <a:buChar char="●"/>
            </a:pPr>
            <a:r>
              <a:rPr lang="hr" sz="1400" dirty="0">
                <a:solidFill>
                  <a:srgbClr val="1D1D1B"/>
                </a:solidFill>
              </a:rPr>
              <a:t>Učitelji mogu (često nesvjesno) imati pristrana očekivanja o sposobnostima učenika i različito komunicirati s dječacima i djevojčicama u učionicama informatike ili STEM-a.</a:t>
            </a:r>
            <a:endParaRPr sz="1400" dirty="0">
              <a:solidFill>
                <a:srgbClr val="1D1D1B"/>
              </a:solidFill>
            </a:endParaRPr>
          </a:p>
          <a:p>
            <a:pPr marL="457200" lvl="0" indent="-317500" algn="l" rtl="0">
              <a:lnSpc>
                <a:spcPct val="107916"/>
              </a:lnSpc>
              <a:spcBef>
                <a:spcPts val="0"/>
              </a:spcBef>
              <a:spcAft>
                <a:spcPts val="0"/>
              </a:spcAft>
              <a:buClr>
                <a:srgbClr val="1D1D1B"/>
              </a:buClr>
              <a:buSzPts val="1400"/>
              <a:buFont typeface="Calibri"/>
              <a:buChar char="●"/>
            </a:pPr>
            <a:r>
              <a:rPr lang="hr" sz="1400" dirty="0">
                <a:solidFill>
                  <a:srgbClr val="1D1D1B"/>
                </a:solidFill>
              </a:rPr>
              <a:t>Na primjer, dječacima se mogu postavljati izazovnija pitanja, dok se djevojčicama pruža više pomoći ili se hvale za trud, a ne za sposobnost.</a:t>
            </a:r>
            <a:endParaRPr sz="1400" dirty="0">
              <a:solidFill>
                <a:srgbClr val="1D1D1B"/>
              </a:solidFill>
            </a:endParaRPr>
          </a:p>
          <a:p>
            <a:pPr marL="457200" lvl="0" indent="-317500" algn="l" rtl="0">
              <a:lnSpc>
                <a:spcPct val="107916"/>
              </a:lnSpc>
              <a:spcBef>
                <a:spcPts val="0"/>
              </a:spcBef>
              <a:spcAft>
                <a:spcPts val="0"/>
              </a:spcAft>
              <a:buClr>
                <a:srgbClr val="1D1D1B"/>
              </a:buClr>
              <a:buSzPts val="1400"/>
              <a:buFont typeface="Calibri"/>
              <a:buChar char="●"/>
            </a:pPr>
            <a:r>
              <a:rPr lang="hr" sz="1400" dirty="0">
                <a:solidFill>
                  <a:srgbClr val="1D1D1B"/>
                </a:solidFill>
              </a:rPr>
              <a:t>Ovi obrasci mogu pojačati ideju da su dječaci „prirodno talentiraniji“ u tehničkim predmetima.</a:t>
            </a:r>
            <a:endParaRPr sz="1400" dirty="0">
              <a:solidFill>
                <a:srgbClr val="1D1D1B"/>
              </a:solidFill>
            </a:endParaRPr>
          </a:p>
          <a:p>
            <a:pPr marL="457200" lvl="0" indent="-317500" algn="l" rtl="0">
              <a:lnSpc>
                <a:spcPct val="107916"/>
              </a:lnSpc>
              <a:spcBef>
                <a:spcPts val="0"/>
              </a:spcBef>
              <a:spcAft>
                <a:spcPts val="0"/>
              </a:spcAft>
              <a:buClr>
                <a:srgbClr val="1D1D1B"/>
              </a:buClr>
              <a:buSzPts val="1400"/>
              <a:buFont typeface="Calibri"/>
              <a:buChar char="●"/>
            </a:pPr>
            <a:r>
              <a:rPr lang="hr" sz="1400" dirty="0">
                <a:solidFill>
                  <a:srgbClr val="1D1D1B"/>
                </a:solidFill>
              </a:rPr>
              <a:t>Djevojke i pripadnici rodnih manjina koje osjećaju da se prema njima postupa drugačije mogu početi osjećati da ne pripadaju tom području.</a:t>
            </a:r>
            <a:endParaRPr sz="1400" dirty="0">
              <a:solidFill>
                <a:srgbClr val="1D1D1B"/>
              </a:solidFill>
            </a:endParaRPr>
          </a:p>
          <a:p>
            <a:pPr marL="0" lvl="0" indent="0" algn="l" rtl="0">
              <a:lnSpc>
                <a:spcPct val="107916"/>
              </a:lnSpc>
              <a:spcBef>
                <a:spcPts val="1200"/>
              </a:spcBef>
              <a:spcAft>
                <a:spcPts val="0"/>
              </a:spcAft>
              <a:buClr>
                <a:schemeClr val="dk1"/>
              </a:buClr>
              <a:buSzPts val="1100"/>
              <a:buFont typeface="Arial"/>
              <a:buNone/>
            </a:pPr>
            <a:r>
              <a:rPr lang="hr" sz="1400" i="1" dirty="0">
                <a:solidFill>
                  <a:srgbClr val="1D1D1B"/>
                </a:solidFill>
              </a:rPr>
              <a:t>Poticaj za raspravu: </a:t>
            </a:r>
            <a:r>
              <a:rPr lang="hr" sz="1400" dirty="0">
                <a:solidFill>
                  <a:srgbClr val="1D1D1B"/>
                </a:solidFill>
              </a:rPr>
              <a:t>Kakve vrste ponašanja u učionici ili stilova poučavanja mogle bi podržati ili obeshrabriti djevojčice i rodne manjine u bavljenju STEM-om. </a:t>
            </a:r>
          </a:p>
          <a:p>
            <a:pPr marL="0" lvl="0" indent="0" algn="l" rtl="0">
              <a:lnSpc>
                <a:spcPct val="107916"/>
              </a:lnSpc>
              <a:spcBef>
                <a:spcPts val="1200"/>
              </a:spcBef>
              <a:spcAft>
                <a:spcPts val="0"/>
              </a:spcAft>
              <a:buClr>
                <a:schemeClr val="dk1"/>
              </a:buClr>
              <a:buSzPts val="1100"/>
              <a:buFont typeface="Arial"/>
              <a:buNone/>
            </a:pPr>
            <a:endParaRPr lang="hr" sz="1400" dirty="0">
              <a:solidFill>
                <a:srgbClr val="1D1D1B"/>
              </a:solidFill>
            </a:endParaRPr>
          </a:p>
          <a:p>
            <a:pPr marL="0" lvl="0" indent="0" algn="l" rtl="0">
              <a:lnSpc>
                <a:spcPct val="107916"/>
              </a:lnSpc>
              <a:spcBef>
                <a:spcPts val="1200"/>
              </a:spcBef>
              <a:spcAft>
                <a:spcPts val="0"/>
              </a:spcAft>
              <a:buClr>
                <a:schemeClr val="dk1"/>
              </a:buClr>
              <a:buSzPts val="1100"/>
              <a:buFont typeface="Arial"/>
              <a:buNone/>
            </a:pPr>
            <a:r>
              <a:rPr lang="hr" sz="1400" dirty="0">
                <a:solidFill>
                  <a:srgbClr val="1D1D1B"/>
                </a:solidFill>
              </a:rPr>
              <a:t>D. </a:t>
            </a:r>
            <a:r>
              <a:rPr lang="hr" sz="1400" b="1" dirty="0">
                <a:solidFill>
                  <a:srgbClr val="1D1D1B"/>
                </a:solidFill>
              </a:rPr>
              <a:t>Vršnjačka dinamika u učionici</a:t>
            </a:r>
            <a:endParaRPr sz="1400" b="1" dirty="0">
              <a:solidFill>
                <a:srgbClr val="1D1D1B"/>
              </a:solidFill>
            </a:endParaRPr>
          </a:p>
          <a:p>
            <a:pPr marL="0" lvl="0" indent="0" algn="l" rtl="0">
              <a:lnSpc>
                <a:spcPct val="107916"/>
              </a:lnSpc>
              <a:spcBef>
                <a:spcPts val="1200"/>
              </a:spcBef>
              <a:spcAft>
                <a:spcPts val="0"/>
              </a:spcAft>
              <a:buClr>
                <a:schemeClr val="dk1"/>
              </a:buClr>
              <a:buSzPts val="1100"/>
              <a:buFont typeface="Arial"/>
              <a:buNone/>
            </a:pPr>
            <a:r>
              <a:rPr lang="hr" sz="1400" dirty="0">
                <a:solidFill>
                  <a:srgbClr val="1D1D1B"/>
                </a:solidFill>
              </a:rPr>
              <a:t>Društvena dinamika među učenicima može biti jednako utjecajna kao i interakcije između učitelja i učenika. Dinamika vršnjaka posebno je utjecajna za učenike u višem osnovnoškolskom obrazovanju, što je kritično razdoblje za djevojčice i učenike rodnih manjina koji gube interes za informatiku.</a:t>
            </a:r>
            <a:endParaRPr sz="1400" dirty="0">
              <a:solidFill>
                <a:srgbClr val="1D1D1B"/>
              </a:solidFill>
            </a:endParaRPr>
          </a:p>
          <a:p>
            <a:pPr marL="0" lvl="0" indent="0" algn="l" rtl="0">
              <a:lnSpc>
                <a:spcPct val="107916"/>
              </a:lnSpc>
              <a:spcBef>
                <a:spcPts val="1200"/>
              </a:spcBef>
              <a:spcAft>
                <a:spcPts val="0"/>
              </a:spcAft>
              <a:buClr>
                <a:schemeClr val="dk1"/>
              </a:buClr>
              <a:buSzPts val="1100"/>
              <a:buFont typeface="Arial"/>
              <a:buNone/>
            </a:pPr>
            <a:r>
              <a:rPr lang="hr" sz="1400" dirty="0">
                <a:solidFill>
                  <a:srgbClr val="1D1D1B"/>
                </a:solidFill>
              </a:rPr>
              <a:t>Ključne točke:</a:t>
            </a:r>
            <a:endParaRPr sz="1400" dirty="0">
              <a:solidFill>
                <a:srgbClr val="1D1D1B"/>
              </a:solidFill>
            </a:endParaRPr>
          </a:p>
          <a:p>
            <a:pPr marL="457200" lvl="0" indent="-317500" algn="l" rtl="0">
              <a:lnSpc>
                <a:spcPct val="107916"/>
              </a:lnSpc>
              <a:spcBef>
                <a:spcPts val="0"/>
              </a:spcBef>
              <a:spcAft>
                <a:spcPts val="0"/>
              </a:spcAft>
              <a:buClr>
                <a:srgbClr val="1D1D1B"/>
              </a:buClr>
              <a:buSzPts val="1400"/>
              <a:buFont typeface="Calibri"/>
              <a:buChar char="●"/>
            </a:pPr>
            <a:r>
              <a:rPr lang="hr" sz="1400" dirty="0">
                <a:solidFill>
                  <a:srgbClr val="1D1D1B"/>
                </a:solidFill>
              </a:rPr>
              <a:t>Vršnjačke grupe mogu same dodijeliti određene uloge u grupnim aktivnostima</a:t>
            </a:r>
            <a:endParaRPr sz="1400" dirty="0">
              <a:solidFill>
                <a:srgbClr val="1D1D1B"/>
              </a:solidFill>
            </a:endParaRPr>
          </a:p>
          <a:p>
            <a:pPr marL="457200" lvl="0" indent="-317500" algn="l" rtl="0">
              <a:lnSpc>
                <a:spcPct val="107916"/>
              </a:lnSpc>
              <a:spcBef>
                <a:spcPts val="0"/>
              </a:spcBef>
              <a:spcAft>
                <a:spcPts val="0"/>
              </a:spcAft>
              <a:buClr>
                <a:srgbClr val="1D1D1B"/>
              </a:buClr>
              <a:buSzPts val="1400"/>
              <a:buFont typeface="Calibri"/>
              <a:buChar char="●"/>
            </a:pPr>
            <a:r>
              <a:rPr lang="hr" sz="1400" dirty="0">
                <a:solidFill>
                  <a:srgbClr val="1D1D1B"/>
                </a:solidFill>
              </a:rPr>
              <a:t>Djevojke i rodne manjine mogu se suočiti s maltretiranjem, rodnim nekonformizmom ili isključenjem prilikom sudjelovanja u informatici.</a:t>
            </a:r>
            <a:endParaRPr sz="1400" dirty="0">
              <a:solidFill>
                <a:srgbClr val="1D1D1B"/>
              </a:solidFill>
            </a:endParaRPr>
          </a:p>
          <a:p>
            <a:pPr marL="457200" lvl="0" indent="-317500" algn="l" rtl="0">
              <a:lnSpc>
                <a:spcPct val="107916"/>
              </a:lnSpc>
              <a:spcBef>
                <a:spcPts val="0"/>
              </a:spcBef>
              <a:spcAft>
                <a:spcPts val="0"/>
              </a:spcAft>
              <a:buClr>
                <a:srgbClr val="1D1D1B"/>
              </a:buClr>
              <a:buSzPts val="1400"/>
              <a:buFont typeface="Calibri"/>
              <a:buChar char="●"/>
            </a:pPr>
            <a:r>
              <a:rPr lang="hr" sz="1400" dirty="0">
                <a:solidFill>
                  <a:srgbClr val="1D1D1B"/>
                </a:solidFill>
              </a:rPr>
              <a:t>Seksističko </a:t>
            </a:r>
            <a:r>
              <a:rPr lang="hr" sz="1400" dirty="0" err="1">
                <a:solidFill>
                  <a:srgbClr val="1D1D1B"/>
                </a:solidFill>
              </a:rPr>
              <a:t>ponašanje </a:t>
            </a:r>
            <a:r>
              <a:rPr lang="hr" sz="1400" dirty="0">
                <a:solidFill>
                  <a:srgbClr val="1D1D1B"/>
                </a:solidFill>
              </a:rPr>
              <a:t>može stvoriti nesigurno ili negostoljubivo okruženje.</a:t>
            </a:r>
            <a:endParaRPr sz="1400" dirty="0">
              <a:solidFill>
                <a:srgbClr val="1D1D1B"/>
              </a:solidFill>
            </a:endParaRPr>
          </a:p>
          <a:p>
            <a:pPr marL="457200" lvl="0" indent="-317500" algn="l" rtl="0">
              <a:lnSpc>
                <a:spcPct val="107916"/>
              </a:lnSpc>
              <a:spcBef>
                <a:spcPts val="0"/>
              </a:spcBef>
              <a:spcAft>
                <a:spcPts val="0"/>
              </a:spcAft>
              <a:buClr>
                <a:srgbClr val="1D1D1B"/>
              </a:buClr>
              <a:buSzPts val="1400"/>
              <a:buFont typeface="Calibri"/>
              <a:buChar char="●"/>
            </a:pPr>
            <a:r>
              <a:rPr lang="hr" sz="1400" dirty="0">
                <a:solidFill>
                  <a:srgbClr val="1D1D1B"/>
                </a:solidFill>
              </a:rPr>
              <a:t>Ova iskustva mogu obeshrabriti djevojke i druge marginalizirane učenike da nastave s informatikom i STEM predmetima.</a:t>
            </a:r>
            <a:endParaRPr sz="1400" dirty="0">
              <a:solidFill>
                <a:srgbClr val="1D1D1B"/>
              </a:solidFill>
            </a:endParaRPr>
          </a:p>
          <a:p>
            <a:pPr marL="457200" lvl="0" indent="-317500" algn="l" rtl="0">
              <a:lnSpc>
                <a:spcPct val="107916"/>
              </a:lnSpc>
              <a:spcBef>
                <a:spcPts val="0"/>
              </a:spcBef>
              <a:spcAft>
                <a:spcPts val="0"/>
              </a:spcAft>
              <a:buClr>
                <a:srgbClr val="1D1D1B"/>
              </a:buClr>
              <a:buSzPts val="1400"/>
              <a:buFont typeface="Calibri"/>
              <a:buChar char="●"/>
            </a:pPr>
            <a:r>
              <a:rPr lang="hr" sz="1400" dirty="0">
                <a:solidFill>
                  <a:srgbClr val="1D1D1B"/>
                </a:solidFill>
              </a:rPr>
              <a:t>Učitelji imaju važnu ulogu u reagiranju na isključujuća </a:t>
            </a:r>
            <a:r>
              <a:rPr lang="hr" sz="1400" dirty="0" err="1">
                <a:solidFill>
                  <a:srgbClr val="1D1D1B"/>
                </a:solidFill>
              </a:rPr>
              <a:t>ponašanja </a:t>
            </a:r>
            <a:r>
              <a:rPr lang="hr" sz="1400" dirty="0">
                <a:solidFill>
                  <a:srgbClr val="1D1D1B"/>
                </a:solidFill>
              </a:rPr>
              <a:t>i promicanju uključivih stavova</a:t>
            </a:r>
            <a:endParaRPr sz="1400" dirty="0">
              <a:solidFill>
                <a:srgbClr val="1D1D1B"/>
              </a:solidFill>
            </a:endParaRPr>
          </a:p>
          <a:p>
            <a:pPr marL="0" lvl="0" indent="0" algn="l" rtl="0">
              <a:lnSpc>
                <a:spcPct val="107916"/>
              </a:lnSpc>
              <a:spcBef>
                <a:spcPts val="1200"/>
              </a:spcBef>
              <a:spcAft>
                <a:spcPts val="1200"/>
              </a:spcAft>
              <a:buClr>
                <a:schemeClr val="dk1"/>
              </a:buClr>
              <a:buSzPts val="1100"/>
              <a:buFont typeface="Arial"/>
              <a:buNone/>
            </a:pPr>
            <a:r>
              <a:rPr lang="hr" sz="1400" i="1" dirty="0">
                <a:solidFill>
                  <a:srgbClr val="1D1D1B"/>
                </a:solidFill>
              </a:rPr>
              <a:t>Poticaj za raspravu: </a:t>
            </a:r>
            <a:r>
              <a:rPr lang="hr" sz="1400" dirty="0">
                <a:solidFill>
                  <a:srgbClr val="1D1D1B"/>
                </a:solidFill>
              </a:rPr>
              <a:t>Kakvu ulogu igraju kolege iz razreda u podržavanju ili odvraćanju drugih od informatike?</a:t>
            </a:r>
            <a:endParaRPr sz="1400" dirty="0">
              <a:solidFill>
                <a:srgbClr val="1D1D1B"/>
              </a:solidFill>
            </a:endParaRPr>
          </a:p>
        </p:txBody>
      </p:sp>
      <p:sp>
        <p:nvSpPr>
          <p:cNvPr id="206" name="Google Shape;206;g34baa110314_1_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image" Target="../media/image2.png"/><Relationship Id="rId1" Type="http://schemas.openxmlformats.org/officeDocument/2006/relationships/slideMaster" Target="../slideMasters/slideMaster5.xml"/><Relationship Id="rId6" Type="http://schemas.openxmlformats.org/officeDocument/2006/relationships/image" Target="../media/image8.jpg"/><Relationship Id="rId11" Type="http://schemas.openxmlformats.org/officeDocument/2006/relationships/image" Target="../media/image13.png"/><Relationship Id="rId5" Type="http://schemas.openxmlformats.org/officeDocument/2006/relationships/image" Target="../media/image7.pn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4.jpg"/><Relationship Id="rId1" Type="http://schemas.openxmlformats.org/officeDocument/2006/relationships/slideMaster" Target="../slideMasters/slideMaster1.xml"/><Relationship Id="rId5" Type="http://schemas.openxmlformats.org/officeDocument/2006/relationships/image" Target="../media/image2.png"/><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8.jpg"/><Relationship Id="rId11" Type="http://schemas.openxmlformats.org/officeDocument/2006/relationships/image" Target="../media/image13.png"/><Relationship Id="rId5" Type="http://schemas.openxmlformats.org/officeDocument/2006/relationships/image" Target="../media/image7.pn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image" Target="../media/image2.png"/><Relationship Id="rId1" Type="http://schemas.openxmlformats.org/officeDocument/2006/relationships/slideMaster" Target="../slideMasters/slideMaster3.xml"/><Relationship Id="rId6" Type="http://schemas.openxmlformats.org/officeDocument/2006/relationships/image" Target="../media/image8.jpg"/><Relationship Id="rId11" Type="http://schemas.openxmlformats.org/officeDocument/2006/relationships/image" Target="../media/image13.png"/><Relationship Id="rId5" Type="http://schemas.openxmlformats.org/officeDocument/2006/relationships/image" Target="../media/image7.pn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4.xml"/><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4.jpg"/><Relationship Id="rId1" Type="http://schemas.openxmlformats.org/officeDocument/2006/relationships/slideMaster" Target="../slideMasters/slideMaster4.xml"/><Relationship Id="rId5" Type="http://schemas.openxmlformats.org/officeDocument/2006/relationships/image" Target="../media/image2.png"/><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1_Title Slide">
  <p:cSld name="1_Title Slide">
    <p:bg>
      <p:bgPr>
        <a:solidFill>
          <a:srgbClr val="FFFFFF"/>
        </a:solidFill>
        <a:effectLst/>
      </p:bgPr>
    </p:bg>
    <p:spTree>
      <p:nvGrpSpPr>
        <p:cNvPr id="1" name="Shape 15"/>
        <p:cNvGrpSpPr/>
        <p:nvPr/>
      </p:nvGrpSpPr>
      <p:grpSpPr>
        <a:xfrm>
          <a:off x="0" y="0"/>
          <a:ext cx="0" cy="0"/>
          <a:chOff x="0" y="0"/>
          <a:chExt cx="0" cy="0"/>
        </a:xfrm>
      </p:grpSpPr>
      <p:pic>
        <p:nvPicPr>
          <p:cNvPr id="16" name="Google Shape;16;p11"/>
          <p:cNvPicPr preferRelativeResize="0"/>
          <p:nvPr/>
        </p:nvPicPr>
        <p:blipFill rotWithShape="1">
          <a:blip r:embed="rId2">
            <a:alphaModFix/>
          </a:blip>
          <a:srcRect/>
          <a:stretch/>
        </p:blipFill>
        <p:spPr>
          <a:xfrm>
            <a:off x="0" y="0"/>
            <a:ext cx="5135947" cy="6858000"/>
          </a:xfrm>
          <a:prstGeom prst="rect">
            <a:avLst/>
          </a:prstGeom>
          <a:noFill/>
          <a:ln>
            <a:noFill/>
          </a:ln>
        </p:spPr>
      </p:pic>
      <p:sp>
        <p:nvSpPr>
          <p:cNvPr id="17" name="Google Shape;17;p11"/>
          <p:cNvSpPr/>
          <p:nvPr/>
        </p:nvSpPr>
        <p:spPr>
          <a:xfrm>
            <a:off x="1" y="2184266"/>
            <a:ext cx="310895" cy="1331189"/>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8" name="Google Shape;18;p11"/>
          <p:cNvPicPr preferRelativeResize="0"/>
          <p:nvPr/>
        </p:nvPicPr>
        <p:blipFill rotWithShape="1">
          <a:blip r:embed="rId3"/>
          <a:srcRect/>
          <a:stretch/>
        </p:blipFill>
        <p:spPr>
          <a:xfrm>
            <a:off x="759995" y="6162238"/>
            <a:ext cx="1954590" cy="503682"/>
          </a:xfrm>
          <a:prstGeom prst="rect">
            <a:avLst/>
          </a:prstGeom>
          <a:noFill/>
          <a:ln>
            <a:noFill/>
          </a:ln>
        </p:spPr>
      </p:pic>
      <p:sp>
        <p:nvSpPr>
          <p:cNvPr id="19" name="Google Shape;19;p11"/>
          <p:cNvSpPr txBox="1"/>
          <p:nvPr/>
        </p:nvSpPr>
        <p:spPr>
          <a:xfrm>
            <a:off x="2836615" y="6125538"/>
            <a:ext cx="8134996" cy="57708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50"/>
              <a:buFont typeface="Arial"/>
              <a:buNone/>
            </a:pPr>
            <a:r>
              <a:rPr lang="en-US" sz="1050" b="0" i="0" u="none" strike="noStrike" cap="none" dirty="0" err="1">
                <a:solidFill>
                  <a:schemeClr val="dk1"/>
                </a:solidFill>
                <a:latin typeface="Calibri"/>
                <a:ea typeface="Calibri"/>
                <a:cs typeface="Calibri"/>
                <a:sym typeface="Calibri"/>
              </a:rPr>
              <a:t>Financirano</a:t>
            </a:r>
            <a:r>
              <a:rPr lang="en-US" sz="1050" b="0" i="0" u="none" strike="noStrike" cap="none" dirty="0">
                <a:solidFill>
                  <a:schemeClr val="dk1"/>
                </a:solidFill>
                <a:latin typeface="Calibri"/>
                <a:ea typeface="Calibri"/>
                <a:cs typeface="Calibri"/>
                <a:sym typeface="Calibri"/>
              </a:rPr>
              <a:t> od </a:t>
            </a:r>
            <a:r>
              <a:rPr lang="en-US" sz="1050" b="0" i="0" u="none" strike="noStrike" cap="none" dirty="0" err="1">
                <a:solidFill>
                  <a:schemeClr val="dk1"/>
                </a:solidFill>
                <a:latin typeface="Calibri"/>
                <a:ea typeface="Calibri"/>
                <a:cs typeface="Calibri"/>
                <a:sym typeface="Calibri"/>
              </a:rPr>
              <a:t>strane</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Europske</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unije</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Izneseni</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stavovi</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i</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mišljenja</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su</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međutim</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isključivo</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stavovi</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autora</a:t>
            </a:r>
            <a:r>
              <a:rPr lang="en-US" sz="1050" b="0" i="0" u="none" strike="noStrike" cap="none" dirty="0">
                <a:solidFill>
                  <a:schemeClr val="dk1"/>
                </a:solidFill>
                <a:latin typeface="Calibri"/>
                <a:ea typeface="Calibri"/>
                <a:cs typeface="Calibri"/>
                <a:sym typeface="Calibri"/>
              </a:rPr>
              <a:t>/</a:t>
            </a:r>
            <a:r>
              <a:rPr lang="en-US" sz="1050" b="0" i="0" u="none" strike="noStrike" cap="none" dirty="0" err="1">
                <a:solidFill>
                  <a:schemeClr val="dk1"/>
                </a:solidFill>
                <a:latin typeface="Calibri"/>
                <a:ea typeface="Calibri"/>
                <a:cs typeface="Calibri"/>
                <a:sym typeface="Calibri"/>
              </a:rPr>
              <a:t>autorica</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i</a:t>
            </a:r>
            <a:r>
              <a:rPr lang="en-US" sz="1050" b="0" i="0" u="none" strike="noStrike" cap="none" dirty="0">
                <a:solidFill>
                  <a:schemeClr val="dk1"/>
                </a:solidFill>
                <a:latin typeface="Calibri"/>
                <a:ea typeface="Calibri"/>
                <a:cs typeface="Calibri"/>
                <a:sym typeface="Calibri"/>
              </a:rPr>
              <a:t> ne </a:t>
            </a:r>
            <a:r>
              <a:rPr lang="en-US" sz="1050" b="0" i="0" u="none" strike="noStrike" cap="none" dirty="0" err="1">
                <a:solidFill>
                  <a:schemeClr val="dk1"/>
                </a:solidFill>
                <a:latin typeface="Calibri"/>
                <a:ea typeface="Calibri"/>
                <a:cs typeface="Calibri"/>
                <a:sym typeface="Calibri"/>
              </a:rPr>
              <a:t>odražavaju</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nužno</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stavove</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Europske</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unije</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ili</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Izvršne</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agencije</a:t>
            </a:r>
            <a:r>
              <a:rPr lang="en-US" sz="1050" b="0" i="0" u="none" strike="noStrike" cap="none" dirty="0">
                <a:solidFill>
                  <a:schemeClr val="dk1"/>
                </a:solidFill>
                <a:latin typeface="Calibri"/>
                <a:ea typeface="Calibri"/>
                <a:cs typeface="Calibri"/>
                <a:sym typeface="Calibri"/>
              </a:rPr>
              <a:t> za </a:t>
            </a:r>
            <a:r>
              <a:rPr lang="en-US" sz="1050" b="0" i="0" u="none" strike="noStrike" cap="none" dirty="0" err="1">
                <a:solidFill>
                  <a:schemeClr val="dk1"/>
                </a:solidFill>
                <a:latin typeface="Calibri"/>
                <a:ea typeface="Calibri"/>
                <a:cs typeface="Calibri"/>
                <a:sym typeface="Calibri"/>
              </a:rPr>
              <a:t>obrazovanje</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i</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kulturu</a:t>
            </a:r>
            <a:r>
              <a:rPr lang="en-US" sz="1050" b="0" i="0" u="none" strike="noStrike" cap="none" dirty="0">
                <a:solidFill>
                  <a:schemeClr val="dk1"/>
                </a:solidFill>
                <a:latin typeface="Calibri"/>
                <a:ea typeface="Calibri"/>
                <a:cs typeface="Calibri"/>
                <a:sym typeface="Calibri"/>
              </a:rPr>
              <a:t> (EACEA). Ni </a:t>
            </a:r>
            <a:r>
              <a:rPr lang="en-US" sz="1050" b="0" i="0" u="none" strike="noStrike" cap="none" dirty="0" err="1">
                <a:solidFill>
                  <a:schemeClr val="dk1"/>
                </a:solidFill>
                <a:latin typeface="Calibri"/>
                <a:ea typeface="Calibri"/>
                <a:cs typeface="Calibri"/>
                <a:sym typeface="Calibri"/>
              </a:rPr>
              <a:t>Europska</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unija</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ni</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tijelo</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koje</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dodjeljuje</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sredstva</a:t>
            </a:r>
            <a:r>
              <a:rPr lang="en-US" sz="1050" b="0" i="0" u="none" strike="noStrike" cap="none" dirty="0">
                <a:solidFill>
                  <a:schemeClr val="dk1"/>
                </a:solidFill>
                <a:latin typeface="Calibri"/>
                <a:ea typeface="Calibri"/>
                <a:cs typeface="Calibri"/>
                <a:sym typeface="Calibri"/>
              </a:rPr>
              <a:t> ne </a:t>
            </a:r>
            <a:r>
              <a:rPr lang="en-US" sz="1050" b="0" i="0" u="none" strike="noStrike" cap="none" dirty="0" err="1">
                <a:solidFill>
                  <a:schemeClr val="dk1"/>
                </a:solidFill>
                <a:latin typeface="Calibri"/>
                <a:ea typeface="Calibri"/>
                <a:cs typeface="Calibri"/>
                <a:sym typeface="Calibri"/>
              </a:rPr>
              <a:t>mogu</a:t>
            </a:r>
            <a:r>
              <a:rPr lang="en-US" sz="1050" b="0" i="0" u="none" strike="noStrike" cap="none" dirty="0">
                <a:solidFill>
                  <a:schemeClr val="dk1"/>
                </a:solidFill>
                <a:latin typeface="Calibri"/>
                <a:ea typeface="Calibri"/>
                <a:cs typeface="Calibri"/>
                <a:sym typeface="Calibri"/>
              </a:rPr>
              <a:t> se </a:t>
            </a:r>
            <a:r>
              <a:rPr lang="en-US" sz="1050" b="0" i="0" u="none" strike="noStrike" cap="none" dirty="0" err="1">
                <a:solidFill>
                  <a:schemeClr val="dk1"/>
                </a:solidFill>
                <a:latin typeface="Calibri"/>
                <a:ea typeface="Calibri"/>
                <a:cs typeface="Calibri"/>
                <a:sym typeface="Calibri"/>
              </a:rPr>
              <a:t>smatrati</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odgovornima</a:t>
            </a:r>
            <a:r>
              <a:rPr lang="en-US" sz="1050" b="0" i="0" u="none" strike="noStrike" cap="none" dirty="0">
                <a:solidFill>
                  <a:schemeClr val="dk1"/>
                </a:solidFill>
                <a:latin typeface="Calibri"/>
                <a:ea typeface="Calibri"/>
                <a:cs typeface="Calibri"/>
                <a:sym typeface="Calibri"/>
              </a:rPr>
              <a:t> za </a:t>
            </a:r>
            <a:r>
              <a:rPr lang="en-US" sz="1050" b="0" i="0" u="none" strike="noStrike" cap="none" dirty="0" err="1">
                <a:solidFill>
                  <a:schemeClr val="dk1"/>
                </a:solidFill>
                <a:latin typeface="Calibri"/>
                <a:ea typeface="Calibri"/>
                <a:cs typeface="Calibri"/>
                <a:sym typeface="Calibri"/>
              </a:rPr>
              <a:t>njih</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Broj</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projekta</a:t>
            </a:r>
            <a:r>
              <a:rPr lang="en-US" sz="1050" b="0" i="0" u="none" strike="noStrike" cap="none" dirty="0">
                <a:solidFill>
                  <a:schemeClr val="dk1"/>
                </a:solidFill>
                <a:latin typeface="Calibri"/>
                <a:ea typeface="Calibri"/>
                <a:cs typeface="Calibri"/>
                <a:sym typeface="Calibri"/>
              </a:rPr>
              <a:t>: 101132887</a:t>
            </a:r>
            <a:endParaRPr sz="1400" b="0" i="0" u="none" strike="noStrike" cap="none" dirty="0">
              <a:solidFill>
                <a:srgbClr val="000000"/>
              </a:solidFill>
              <a:latin typeface="Arial"/>
              <a:ea typeface="Arial"/>
              <a:cs typeface="Arial"/>
              <a:sym typeface="Arial"/>
            </a:endParaRPr>
          </a:p>
        </p:txBody>
      </p:sp>
      <p:sp>
        <p:nvSpPr>
          <p:cNvPr id="20" name="Google Shape;20;p11"/>
          <p:cNvSpPr txBox="1">
            <a:spLocks noGrp="1"/>
          </p:cNvSpPr>
          <p:nvPr>
            <p:ph type="ctrTitle"/>
          </p:nvPr>
        </p:nvSpPr>
        <p:spPr>
          <a:xfrm>
            <a:off x="374726" y="2184268"/>
            <a:ext cx="6914821" cy="133406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000"/>
              <a:buFont typeface="Calibri"/>
              <a:buNone/>
              <a:defRPr sz="2000" b="1">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p11"/>
          <p:cNvSpPr txBox="1">
            <a:spLocks noGrp="1"/>
          </p:cNvSpPr>
          <p:nvPr>
            <p:ph type="subTitle" idx="1"/>
          </p:nvPr>
        </p:nvSpPr>
        <p:spPr>
          <a:xfrm>
            <a:off x="401324" y="3651830"/>
            <a:ext cx="6893057" cy="129283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1000"/>
              </a:spcBef>
              <a:spcAft>
                <a:spcPts val="0"/>
              </a:spcAft>
              <a:buClr>
                <a:schemeClr val="dk1"/>
              </a:buClr>
              <a:buSzPts val="1600"/>
              <a:buNone/>
              <a:defRPr sz="1600" b="0" i="1">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2" name="Google Shape;22;p11"/>
          <p:cNvSpPr/>
          <p:nvPr/>
        </p:nvSpPr>
        <p:spPr>
          <a:xfrm rot="-5400000" flipH="1">
            <a:off x="-507419" y="4140073"/>
            <a:ext cx="1331189" cy="316348"/>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3" name="Google Shape;23;p11"/>
          <p:cNvPicPr preferRelativeResize="0"/>
          <p:nvPr/>
        </p:nvPicPr>
        <p:blipFill rotWithShape="1">
          <a:blip r:embed="rId4">
            <a:alphaModFix/>
          </a:blip>
          <a:srcRect/>
          <a:stretch/>
        </p:blipFill>
        <p:spPr>
          <a:xfrm>
            <a:off x="310896" y="331763"/>
            <a:ext cx="4020874" cy="1101324"/>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Text - 1col">
  <p:cSld name="Title Text - 1col">
    <p:spTree>
      <p:nvGrpSpPr>
        <p:cNvPr id="1" name="Shape 112"/>
        <p:cNvGrpSpPr/>
        <p:nvPr/>
      </p:nvGrpSpPr>
      <p:grpSpPr>
        <a:xfrm>
          <a:off x="0" y="0"/>
          <a:ext cx="0" cy="0"/>
          <a:chOff x="0" y="0"/>
          <a:chExt cx="0" cy="0"/>
        </a:xfrm>
      </p:grpSpPr>
      <p:sp>
        <p:nvSpPr>
          <p:cNvPr id="113" name="Google Shape;113;g35774b28f35_0_77"/>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4" name="Google Shape;114;g35774b28f35_0_77"/>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lvl1pPr marL="457200" marR="0" lvl="0" indent="-368300" algn="l">
              <a:lnSpc>
                <a:spcPct val="90000"/>
              </a:lnSpc>
              <a:spcBef>
                <a:spcPts val="1000"/>
              </a:spcBef>
              <a:spcAft>
                <a:spcPts val="0"/>
              </a:spcAft>
              <a:buClr>
                <a:schemeClr val="accent4"/>
              </a:buClr>
              <a:buSzPts val="2200"/>
              <a:buFont typeface="Arial"/>
              <a:buChar char="•"/>
              <a:defRPr sz="2200" b="0" i="0" u="none" strike="noStrike" cap="none">
                <a:solidFill>
                  <a:schemeClr val="accent4"/>
                </a:solidFill>
                <a:latin typeface="Calibri"/>
                <a:ea typeface="Calibri"/>
                <a:cs typeface="Calibri"/>
                <a:sym typeface="Calibri"/>
              </a:defRPr>
            </a:lvl1pPr>
            <a:lvl2pPr marL="914400" marR="0" lvl="1" indent="-342900" algn="l">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2pPr>
            <a:lvl3pPr marL="1371600" marR="0" lvl="2" indent="-320039" algn="l">
              <a:lnSpc>
                <a:spcPct val="90000"/>
              </a:lnSpc>
              <a:spcBef>
                <a:spcPts val="500"/>
              </a:spcBef>
              <a:spcAft>
                <a:spcPts val="0"/>
              </a:spcAft>
              <a:buClr>
                <a:schemeClr val="dk1"/>
              </a:buClr>
              <a:buSzPts val="1440"/>
              <a:buFont typeface="Arial"/>
              <a:buChar char="•"/>
              <a:defRPr sz="1800" b="0" i="0" u="none" strike="noStrike" cap="none">
                <a:solidFill>
                  <a:schemeClr val="dk1"/>
                </a:solidFill>
                <a:latin typeface="Calibri"/>
                <a:ea typeface="Calibri"/>
                <a:cs typeface="Calibri"/>
                <a:sym typeface="Calibri"/>
              </a:defRPr>
            </a:lvl3pPr>
            <a:lvl4pPr marL="1828800" marR="0" lvl="3" indent="-368300" algn="l">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4pPr>
            <a:lvl5pPr marL="2286000" marR="0" lvl="4" indent="-368300" algn="l">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2_Title Slide">
  <p:cSld name="2_Title Slide">
    <p:spTree>
      <p:nvGrpSpPr>
        <p:cNvPr id="1" name="Shape 115"/>
        <p:cNvGrpSpPr/>
        <p:nvPr/>
      </p:nvGrpSpPr>
      <p:grpSpPr>
        <a:xfrm>
          <a:off x="0" y="0"/>
          <a:ext cx="0" cy="0"/>
          <a:chOff x="0" y="0"/>
          <a:chExt cx="0" cy="0"/>
        </a:xfrm>
      </p:grpSpPr>
      <p:sp>
        <p:nvSpPr>
          <p:cNvPr id="116" name="Google Shape;116;g35774b28f35_0_80"/>
          <p:cNvSpPr txBox="1">
            <a:spLocks noGrp="1"/>
          </p:cNvSpPr>
          <p:nvPr>
            <p:ph type="ctrTitle"/>
          </p:nvPr>
        </p:nvSpPr>
        <p:spPr>
          <a:xfrm>
            <a:off x="2179865" y="2937536"/>
            <a:ext cx="7832400" cy="1600200"/>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accent1"/>
              </a:buClr>
              <a:buSzPts val="2000"/>
              <a:buFont typeface="Calibri"/>
              <a:buNone/>
              <a:defRPr sz="2000" b="1">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117" name="Google Shape;117;g35774b28f35_0_80"/>
          <p:cNvPicPr preferRelativeResize="0"/>
          <p:nvPr/>
        </p:nvPicPr>
        <p:blipFill rotWithShape="1">
          <a:blip r:embed="rId2"/>
          <a:srcRect/>
          <a:stretch/>
        </p:blipFill>
        <p:spPr>
          <a:xfrm>
            <a:off x="1025498" y="6150701"/>
            <a:ext cx="1830180" cy="471623"/>
          </a:xfrm>
          <a:prstGeom prst="rect">
            <a:avLst/>
          </a:prstGeom>
          <a:noFill/>
          <a:ln>
            <a:noFill/>
          </a:ln>
        </p:spPr>
      </p:pic>
      <p:sp>
        <p:nvSpPr>
          <p:cNvPr id="118" name="Google Shape;118;g35774b28f35_0_80"/>
          <p:cNvSpPr txBox="1"/>
          <p:nvPr/>
        </p:nvSpPr>
        <p:spPr>
          <a:xfrm>
            <a:off x="2972524" y="6109513"/>
            <a:ext cx="8062200" cy="5541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dirty="0" err="1">
                <a:solidFill>
                  <a:schemeClr val="dk1"/>
                </a:solidFill>
                <a:latin typeface="Calibri"/>
                <a:ea typeface="Calibri"/>
                <a:cs typeface="Calibri"/>
                <a:sym typeface="Calibri"/>
              </a:rPr>
              <a:t>Financirano</a:t>
            </a:r>
            <a:r>
              <a:rPr lang="en-US" sz="1000" b="0" i="0" u="none" strike="noStrike" cap="none" dirty="0">
                <a:solidFill>
                  <a:schemeClr val="dk1"/>
                </a:solidFill>
                <a:latin typeface="Calibri"/>
                <a:ea typeface="Calibri"/>
                <a:cs typeface="Calibri"/>
                <a:sym typeface="Calibri"/>
              </a:rPr>
              <a:t> od </a:t>
            </a:r>
            <a:r>
              <a:rPr lang="en-US" sz="1000" b="0" i="0" u="none" strike="noStrike" cap="none" dirty="0" err="1">
                <a:solidFill>
                  <a:schemeClr val="dk1"/>
                </a:solidFill>
                <a:latin typeface="Calibri"/>
                <a:ea typeface="Calibri"/>
                <a:cs typeface="Calibri"/>
                <a:sym typeface="Calibri"/>
              </a:rPr>
              <a:t>strane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Europske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unije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Izneseni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stavovi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mišljenja</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su</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međutim</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isključivo</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stavovi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autora</a:t>
            </a:r>
            <a:r>
              <a:rPr lang="en-US" sz="1000" b="0" i="0" u="none" strike="noStrike" cap="none" dirty="0">
                <a:solidFill>
                  <a:schemeClr val="dk1"/>
                </a:solidFill>
                <a:latin typeface="Calibri"/>
                <a:ea typeface="Calibri"/>
                <a:cs typeface="Calibri"/>
                <a:sym typeface="Calibri"/>
              </a:rPr>
              <a:t>/</a:t>
            </a:r>
            <a:r>
              <a:rPr lang="en-US" sz="1000" b="0" i="0" u="none" strike="noStrike" cap="none" dirty="0" err="1">
                <a:solidFill>
                  <a:schemeClr val="dk1"/>
                </a:solidFill>
                <a:latin typeface="Calibri"/>
                <a:ea typeface="Calibri"/>
                <a:cs typeface="Calibri"/>
                <a:sym typeface="Calibri"/>
              </a:rPr>
              <a:t>autorica</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a:t>
            </a:r>
            <a:r>
              <a:rPr lang="en-US" sz="1000" b="0" i="0" u="none" strike="noStrike" cap="none" dirty="0">
                <a:solidFill>
                  <a:schemeClr val="dk1"/>
                </a:solidFill>
                <a:latin typeface="Calibri"/>
                <a:ea typeface="Calibri"/>
                <a:cs typeface="Calibri"/>
                <a:sym typeface="Calibri"/>
              </a:rPr>
              <a:t> ne </a:t>
            </a:r>
            <a:r>
              <a:rPr lang="en-US" sz="1000" b="0" i="0" u="none" strike="noStrike" cap="none" dirty="0" err="1">
                <a:solidFill>
                  <a:schemeClr val="dk1"/>
                </a:solidFill>
                <a:latin typeface="Calibri"/>
                <a:ea typeface="Calibri"/>
                <a:cs typeface="Calibri"/>
                <a:sym typeface="Calibri"/>
              </a:rPr>
              <a:t>odražavaju</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nužno</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stavove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Europske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unije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ili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Izvršne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agencije</a:t>
            </a:r>
            <a:r>
              <a:rPr lang="en-US" sz="1000" b="0" i="0" u="none" strike="noStrike" cap="none" dirty="0">
                <a:solidFill>
                  <a:schemeClr val="dk1"/>
                </a:solidFill>
                <a:latin typeface="Calibri"/>
                <a:ea typeface="Calibri"/>
                <a:cs typeface="Calibri"/>
                <a:sym typeface="Calibri"/>
              </a:rPr>
              <a:t> za </a:t>
            </a:r>
            <a:r>
              <a:rPr lang="en-US" sz="1000" b="0" i="0" u="none" strike="noStrike" cap="none" dirty="0" err="1">
                <a:solidFill>
                  <a:schemeClr val="dk1"/>
                </a:solidFill>
                <a:latin typeface="Calibri"/>
                <a:ea typeface="Calibri"/>
                <a:cs typeface="Calibri"/>
                <a:sym typeface="Calibri"/>
              </a:rPr>
              <a:t>obrazovanje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kulturu</a:t>
            </a:r>
            <a:r>
              <a:rPr lang="en-US" sz="1000" b="0" i="0" u="none" strike="noStrike" cap="none" dirty="0">
                <a:solidFill>
                  <a:schemeClr val="dk1"/>
                </a:solidFill>
                <a:latin typeface="Calibri"/>
                <a:ea typeface="Calibri"/>
                <a:cs typeface="Calibri"/>
                <a:sym typeface="Calibri"/>
              </a:rPr>
              <a:t> (EACEA). Ni </a:t>
            </a:r>
            <a:r>
              <a:rPr lang="en-US" sz="1000" b="0" i="0" u="none" strike="noStrike" cap="none" dirty="0" err="1">
                <a:solidFill>
                  <a:schemeClr val="dk1"/>
                </a:solidFill>
                <a:latin typeface="Calibri"/>
                <a:ea typeface="Calibri"/>
                <a:cs typeface="Calibri"/>
                <a:sym typeface="Calibri"/>
              </a:rPr>
              <a:t>Europska</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unija</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ni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tijelo</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koje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dodjeljuje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sredstva</a:t>
            </a:r>
            <a:r>
              <a:rPr lang="en-US" sz="1000" b="0" i="0" u="none" strike="noStrike" cap="none" dirty="0">
                <a:solidFill>
                  <a:schemeClr val="dk1"/>
                </a:solidFill>
                <a:latin typeface="Calibri"/>
                <a:ea typeface="Calibri"/>
                <a:cs typeface="Calibri"/>
                <a:sym typeface="Calibri"/>
              </a:rPr>
              <a:t> ne </a:t>
            </a:r>
            <a:r>
              <a:rPr lang="en-US" sz="1000" b="0" i="0" u="none" strike="noStrike" cap="none" dirty="0" err="1">
                <a:solidFill>
                  <a:schemeClr val="dk1"/>
                </a:solidFill>
                <a:latin typeface="Calibri"/>
                <a:ea typeface="Calibri"/>
                <a:cs typeface="Calibri"/>
                <a:sym typeface="Calibri"/>
              </a:rPr>
              <a:t>mogu</a:t>
            </a:r>
            <a:r>
              <a:rPr lang="en-US" sz="1000" b="0" i="0" u="none" strike="noStrike" cap="none" dirty="0">
                <a:solidFill>
                  <a:schemeClr val="dk1"/>
                </a:solidFill>
                <a:latin typeface="Calibri"/>
                <a:ea typeface="Calibri"/>
                <a:cs typeface="Calibri"/>
                <a:sym typeface="Calibri"/>
              </a:rPr>
              <a:t> se </a:t>
            </a:r>
            <a:r>
              <a:rPr lang="en-US" sz="1000" b="0" i="0" u="none" strike="noStrike" cap="none" dirty="0" err="1">
                <a:solidFill>
                  <a:schemeClr val="dk1"/>
                </a:solidFill>
                <a:latin typeface="Calibri"/>
                <a:ea typeface="Calibri"/>
                <a:cs typeface="Calibri"/>
                <a:sym typeface="Calibri"/>
              </a:rPr>
              <a:t>smatrati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odgovornima</a:t>
            </a:r>
            <a:r>
              <a:rPr lang="en-US" sz="1000" b="0" i="0" u="none" strike="noStrike" cap="none" dirty="0">
                <a:solidFill>
                  <a:schemeClr val="dk1"/>
                </a:solidFill>
                <a:latin typeface="Calibri"/>
                <a:ea typeface="Calibri"/>
                <a:cs typeface="Calibri"/>
                <a:sym typeface="Calibri"/>
              </a:rPr>
              <a:t> za </a:t>
            </a:r>
            <a:r>
              <a:rPr lang="en-US" sz="1000" b="0" i="0" u="none" strike="noStrike" cap="none" dirty="0" err="1">
                <a:solidFill>
                  <a:schemeClr val="dk1"/>
                </a:solidFill>
                <a:latin typeface="Calibri"/>
                <a:ea typeface="Calibri"/>
                <a:cs typeface="Calibri"/>
                <a:sym typeface="Calibri"/>
              </a:rPr>
              <a:t>njih</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Broj</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projekta</a:t>
            </a:r>
            <a:r>
              <a:rPr lang="en-US" sz="1000" b="0" i="0" u="none" strike="noStrike" cap="none" dirty="0">
                <a:solidFill>
                  <a:schemeClr val="dk1"/>
                </a:solidFill>
                <a:latin typeface="Calibri"/>
                <a:ea typeface="Calibri"/>
                <a:cs typeface="Calibri"/>
                <a:sym typeface="Calibri"/>
              </a:rPr>
              <a:t>: 101132887</a:t>
            </a:r>
            <a:endParaRPr sz="1400" b="0" i="0" u="none" strike="noStrike" cap="none" dirty="0">
              <a:solidFill>
                <a:srgbClr val="000000"/>
              </a:solidFill>
              <a:latin typeface="Arial"/>
              <a:ea typeface="Arial"/>
              <a:cs typeface="Arial"/>
              <a:sym typeface="Arial"/>
            </a:endParaRPr>
          </a:p>
        </p:txBody>
      </p:sp>
      <p:sp>
        <p:nvSpPr>
          <p:cNvPr id="119" name="Google Shape;119;g35774b28f35_0_80"/>
          <p:cNvSpPr/>
          <p:nvPr/>
        </p:nvSpPr>
        <p:spPr>
          <a:xfrm flipH="1">
            <a:off x="2172835" y="2913643"/>
            <a:ext cx="7839300" cy="456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20" name="Google Shape;120;g35774b28f35_0_80"/>
          <p:cNvPicPr preferRelativeResize="0"/>
          <p:nvPr/>
        </p:nvPicPr>
        <p:blipFill rotWithShape="1">
          <a:blip r:embed="rId3">
            <a:alphaModFix/>
          </a:blip>
          <a:srcRect/>
          <a:stretch/>
        </p:blipFill>
        <p:spPr>
          <a:xfrm>
            <a:off x="7421273" y="1441862"/>
            <a:ext cx="2208335" cy="1898073"/>
          </a:xfrm>
          <a:prstGeom prst="rect">
            <a:avLst/>
          </a:prstGeom>
          <a:noFill/>
          <a:ln>
            <a:noFill/>
          </a:ln>
        </p:spPr>
      </p:pic>
      <p:grpSp>
        <p:nvGrpSpPr>
          <p:cNvPr id="121" name="Google Shape;121;g35774b28f35_0_80"/>
          <p:cNvGrpSpPr/>
          <p:nvPr/>
        </p:nvGrpSpPr>
        <p:grpSpPr>
          <a:xfrm>
            <a:off x="2179811" y="4729766"/>
            <a:ext cx="7832078" cy="1110328"/>
            <a:chOff x="2179603" y="4888792"/>
            <a:chExt cx="7798544" cy="1110328"/>
          </a:xfrm>
        </p:grpSpPr>
        <p:pic>
          <p:nvPicPr>
            <p:cNvPr id="122" name="Google Shape;122;g35774b28f35_0_80"/>
            <p:cNvPicPr preferRelativeResize="0"/>
            <p:nvPr/>
          </p:nvPicPr>
          <p:blipFill rotWithShape="1">
            <a:blip r:embed="rId4">
              <a:alphaModFix/>
            </a:blip>
            <a:srcRect/>
            <a:stretch/>
          </p:blipFill>
          <p:spPr>
            <a:xfrm>
              <a:off x="2179603" y="4888792"/>
              <a:ext cx="1468783" cy="526545"/>
            </a:xfrm>
            <a:prstGeom prst="rect">
              <a:avLst/>
            </a:prstGeom>
            <a:noFill/>
            <a:ln>
              <a:noFill/>
            </a:ln>
          </p:spPr>
        </p:pic>
        <p:pic>
          <p:nvPicPr>
            <p:cNvPr id="123" name="Google Shape;123;g35774b28f35_0_80"/>
            <p:cNvPicPr preferRelativeResize="0"/>
            <p:nvPr/>
          </p:nvPicPr>
          <p:blipFill rotWithShape="1">
            <a:blip r:embed="rId5">
              <a:alphaModFix/>
            </a:blip>
            <a:srcRect l="9995" t="21987" r="6844" b="5543"/>
            <a:stretch/>
          </p:blipFill>
          <p:spPr>
            <a:xfrm>
              <a:off x="3796545" y="4949617"/>
              <a:ext cx="1406759" cy="526545"/>
            </a:xfrm>
            <a:prstGeom prst="rect">
              <a:avLst/>
            </a:prstGeom>
            <a:noFill/>
            <a:ln>
              <a:noFill/>
            </a:ln>
          </p:spPr>
        </p:pic>
        <p:pic>
          <p:nvPicPr>
            <p:cNvPr id="124" name="Google Shape;124;g35774b28f35_0_80"/>
            <p:cNvPicPr preferRelativeResize="0"/>
            <p:nvPr/>
          </p:nvPicPr>
          <p:blipFill rotWithShape="1">
            <a:blip r:embed="rId6">
              <a:alphaModFix/>
            </a:blip>
            <a:srcRect/>
            <a:stretch/>
          </p:blipFill>
          <p:spPr>
            <a:xfrm>
              <a:off x="5134273" y="4888792"/>
              <a:ext cx="1053679" cy="602102"/>
            </a:xfrm>
            <a:prstGeom prst="rect">
              <a:avLst/>
            </a:prstGeom>
            <a:noFill/>
            <a:ln>
              <a:noFill/>
            </a:ln>
          </p:spPr>
        </p:pic>
        <p:pic>
          <p:nvPicPr>
            <p:cNvPr id="125" name="Google Shape;125;g35774b28f35_0_80"/>
            <p:cNvPicPr preferRelativeResize="0"/>
            <p:nvPr/>
          </p:nvPicPr>
          <p:blipFill rotWithShape="1">
            <a:blip r:embed="rId7">
              <a:alphaModFix/>
            </a:blip>
            <a:srcRect/>
            <a:stretch/>
          </p:blipFill>
          <p:spPr>
            <a:xfrm>
              <a:off x="6187951" y="4960895"/>
              <a:ext cx="1500530" cy="545647"/>
            </a:xfrm>
            <a:prstGeom prst="rect">
              <a:avLst/>
            </a:prstGeom>
            <a:noFill/>
            <a:ln>
              <a:noFill/>
            </a:ln>
          </p:spPr>
        </p:pic>
        <p:pic>
          <p:nvPicPr>
            <p:cNvPr id="126" name="Google Shape;126;g35774b28f35_0_80"/>
            <p:cNvPicPr preferRelativeResize="0"/>
            <p:nvPr/>
          </p:nvPicPr>
          <p:blipFill rotWithShape="1">
            <a:blip r:embed="rId8">
              <a:alphaModFix/>
            </a:blip>
            <a:srcRect l="6518" t="2903" r="6457"/>
            <a:stretch/>
          </p:blipFill>
          <p:spPr>
            <a:xfrm>
              <a:off x="7781600" y="4945247"/>
              <a:ext cx="2196547" cy="545647"/>
            </a:xfrm>
            <a:prstGeom prst="rect">
              <a:avLst/>
            </a:prstGeom>
            <a:noFill/>
            <a:ln>
              <a:noFill/>
            </a:ln>
          </p:spPr>
        </p:pic>
        <p:pic>
          <p:nvPicPr>
            <p:cNvPr id="127" name="Google Shape;127;g35774b28f35_0_80"/>
            <p:cNvPicPr preferRelativeResize="0"/>
            <p:nvPr/>
          </p:nvPicPr>
          <p:blipFill rotWithShape="1">
            <a:blip r:embed="rId9">
              <a:alphaModFix/>
            </a:blip>
            <a:srcRect/>
            <a:stretch/>
          </p:blipFill>
          <p:spPr>
            <a:xfrm>
              <a:off x="2288672" y="5654827"/>
              <a:ext cx="1679028" cy="342900"/>
            </a:xfrm>
            <a:prstGeom prst="rect">
              <a:avLst/>
            </a:prstGeom>
            <a:noFill/>
            <a:ln>
              <a:noFill/>
            </a:ln>
          </p:spPr>
        </p:pic>
        <p:pic>
          <p:nvPicPr>
            <p:cNvPr id="128" name="Google Shape;128;g35774b28f35_0_80"/>
            <p:cNvPicPr preferRelativeResize="0"/>
            <p:nvPr/>
          </p:nvPicPr>
          <p:blipFill rotWithShape="1">
            <a:blip r:embed="rId10">
              <a:alphaModFix/>
            </a:blip>
            <a:srcRect/>
            <a:stretch/>
          </p:blipFill>
          <p:spPr>
            <a:xfrm>
              <a:off x="4247100" y="5578646"/>
              <a:ext cx="2083568" cy="414346"/>
            </a:xfrm>
            <a:prstGeom prst="rect">
              <a:avLst/>
            </a:prstGeom>
            <a:noFill/>
            <a:ln>
              <a:noFill/>
            </a:ln>
          </p:spPr>
        </p:pic>
        <p:pic>
          <p:nvPicPr>
            <p:cNvPr id="129" name="Google Shape;129;g35774b28f35_0_80"/>
            <p:cNvPicPr preferRelativeResize="0"/>
            <p:nvPr/>
          </p:nvPicPr>
          <p:blipFill rotWithShape="1">
            <a:blip r:embed="rId11">
              <a:alphaModFix/>
            </a:blip>
            <a:srcRect/>
            <a:stretch/>
          </p:blipFill>
          <p:spPr>
            <a:xfrm>
              <a:off x="6500192" y="5578645"/>
              <a:ext cx="1357332" cy="414344"/>
            </a:xfrm>
            <a:prstGeom prst="rect">
              <a:avLst/>
            </a:prstGeom>
            <a:noFill/>
            <a:ln>
              <a:noFill/>
            </a:ln>
          </p:spPr>
        </p:pic>
        <p:pic>
          <p:nvPicPr>
            <p:cNvPr id="130" name="Google Shape;130;g35774b28f35_0_80"/>
            <p:cNvPicPr preferRelativeResize="0"/>
            <p:nvPr/>
          </p:nvPicPr>
          <p:blipFill rotWithShape="1">
            <a:blip r:embed="rId12">
              <a:alphaModFix/>
            </a:blip>
            <a:srcRect/>
            <a:stretch/>
          </p:blipFill>
          <p:spPr>
            <a:xfrm>
              <a:off x="8024163" y="5561390"/>
              <a:ext cx="897748" cy="414345"/>
            </a:xfrm>
            <a:prstGeom prst="rect">
              <a:avLst/>
            </a:prstGeom>
            <a:noFill/>
            <a:ln>
              <a:noFill/>
            </a:ln>
          </p:spPr>
        </p:pic>
        <p:pic>
          <p:nvPicPr>
            <p:cNvPr id="131" name="Google Shape;131;g35774b28f35_0_80"/>
            <p:cNvPicPr preferRelativeResize="0"/>
            <p:nvPr/>
          </p:nvPicPr>
          <p:blipFill rotWithShape="1">
            <a:blip r:embed="rId13">
              <a:alphaModFix/>
            </a:blip>
            <a:srcRect/>
            <a:stretch/>
          </p:blipFill>
          <p:spPr>
            <a:xfrm>
              <a:off x="9179152" y="5522870"/>
              <a:ext cx="457200" cy="476250"/>
            </a:xfrm>
            <a:prstGeom prst="rect">
              <a:avLst/>
            </a:prstGeom>
            <a:noFill/>
            <a:ln>
              <a:noFill/>
            </a:ln>
          </p:spPr>
        </p:pic>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4_Title Slide">
  <p:cSld name="4_Title Slide">
    <p:spTree>
      <p:nvGrpSpPr>
        <p:cNvPr id="1" name="Shape 24"/>
        <p:cNvGrpSpPr/>
        <p:nvPr/>
      </p:nvGrpSpPr>
      <p:grpSpPr>
        <a:xfrm>
          <a:off x="0" y="0"/>
          <a:ext cx="0" cy="0"/>
          <a:chOff x="0" y="0"/>
          <a:chExt cx="0" cy="0"/>
        </a:xfrm>
      </p:grpSpPr>
      <p:pic>
        <p:nvPicPr>
          <p:cNvPr id="25" name="Google Shape;25;p12"/>
          <p:cNvPicPr preferRelativeResize="0"/>
          <p:nvPr/>
        </p:nvPicPr>
        <p:blipFill rotWithShape="1">
          <a:blip r:embed="rId2">
            <a:alphaModFix/>
          </a:blip>
          <a:srcRect/>
          <a:stretch/>
        </p:blipFill>
        <p:spPr>
          <a:xfrm>
            <a:off x="4728054" y="1818991"/>
            <a:ext cx="7463945" cy="3665678"/>
          </a:xfrm>
          <a:prstGeom prst="rect">
            <a:avLst/>
          </a:prstGeom>
          <a:noFill/>
          <a:ln>
            <a:noFill/>
          </a:ln>
        </p:spPr>
      </p:pic>
      <p:pic>
        <p:nvPicPr>
          <p:cNvPr id="26" name="Google Shape;26;p12"/>
          <p:cNvPicPr preferRelativeResize="0"/>
          <p:nvPr/>
        </p:nvPicPr>
        <p:blipFill rotWithShape="1">
          <a:blip r:embed="rId3">
            <a:alphaModFix/>
          </a:blip>
          <a:srcRect/>
          <a:stretch/>
        </p:blipFill>
        <p:spPr>
          <a:xfrm>
            <a:off x="0" y="0"/>
            <a:ext cx="5135947" cy="6858000"/>
          </a:xfrm>
          <a:prstGeom prst="rect">
            <a:avLst/>
          </a:prstGeom>
          <a:noFill/>
          <a:ln>
            <a:noFill/>
          </a:ln>
        </p:spPr>
      </p:pic>
      <p:pic>
        <p:nvPicPr>
          <p:cNvPr id="27" name="Google Shape;27;p12"/>
          <p:cNvPicPr preferRelativeResize="0"/>
          <p:nvPr/>
        </p:nvPicPr>
        <p:blipFill rotWithShape="1">
          <a:blip r:embed="rId4">
            <a:alphaModFix/>
          </a:blip>
          <a:srcRect/>
          <a:stretch/>
        </p:blipFill>
        <p:spPr>
          <a:xfrm>
            <a:off x="310896" y="331763"/>
            <a:ext cx="4020874" cy="1101324"/>
          </a:xfrm>
          <a:prstGeom prst="rect">
            <a:avLst/>
          </a:prstGeom>
          <a:noFill/>
          <a:ln>
            <a:noFill/>
          </a:ln>
        </p:spPr>
      </p:pic>
      <p:sp>
        <p:nvSpPr>
          <p:cNvPr id="28" name="Google Shape;28;p12"/>
          <p:cNvSpPr/>
          <p:nvPr/>
        </p:nvSpPr>
        <p:spPr>
          <a:xfrm>
            <a:off x="1" y="2184266"/>
            <a:ext cx="310895" cy="1331189"/>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9" name="Google Shape;29;p12"/>
          <p:cNvPicPr preferRelativeResize="0"/>
          <p:nvPr/>
        </p:nvPicPr>
        <p:blipFill rotWithShape="1">
          <a:blip r:embed="rId5"/>
          <a:srcRect/>
          <a:stretch/>
        </p:blipFill>
        <p:spPr>
          <a:xfrm>
            <a:off x="759995" y="6162238"/>
            <a:ext cx="1954590" cy="503682"/>
          </a:xfrm>
          <a:prstGeom prst="rect">
            <a:avLst/>
          </a:prstGeom>
          <a:noFill/>
          <a:ln>
            <a:noFill/>
          </a:ln>
        </p:spPr>
      </p:pic>
      <p:sp>
        <p:nvSpPr>
          <p:cNvPr id="30" name="Google Shape;30;p12"/>
          <p:cNvSpPr txBox="1"/>
          <p:nvPr/>
        </p:nvSpPr>
        <p:spPr>
          <a:xfrm>
            <a:off x="2836615" y="6137080"/>
            <a:ext cx="8134996" cy="55399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dirty="0" err="1">
                <a:solidFill>
                  <a:schemeClr val="dk1"/>
                </a:solidFill>
                <a:latin typeface="Calibri"/>
                <a:ea typeface="Calibri"/>
                <a:cs typeface="Calibri"/>
                <a:sym typeface="Calibri"/>
              </a:rPr>
              <a:t>Financirano</a:t>
            </a:r>
            <a:r>
              <a:rPr lang="en-US" sz="1000" b="0" i="0" u="none" strike="noStrike" cap="none" dirty="0">
                <a:solidFill>
                  <a:schemeClr val="dk1"/>
                </a:solidFill>
                <a:latin typeface="Calibri"/>
                <a:ea typeface="Calibri"/>
                <a:cs typeface="Calibri"/>
                <a:sym typeface="Calibri"/>
              </a:rPr>
              <a:t> od </a:t>
            </a:r>
            <a:r>
              <a:rPr lang="en-US" sz="1000" b="0" i="0" u="none" strike="noStrike" cap="none" dirty="0" err="1">
                <a:solidFill>
                  <a:schemeClr val="dk1"/>
                </a:solidFill>
                <a:latin typeface="Calibri"/>
                <a:ea typeface="Calibri"/>
                <a:cs typeface="Calibri"/>
                <a:sym typeface="Calibri"/>
              </a:rPr>
              <a:t>strane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Europske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unije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Izneseni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stavovi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mišljenja</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su</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međutim</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isključivo</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stavovi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autora</a:t>
            </a:r>
            <a:r>
              <a:rPr lang="en-US" sz="1000" b="0" i="0" u="none" strike="noStrike" cap="none" dirty="0">
                <a:solidFill>
                  <a:schemeClr val="dk1"/>
                </a:solidFill>
                <a:latin typeface="Calibri"/>
                <a:ea typeface="Calibri"/>
                <a:cs typeface="Calibri"/>
                <a:sym typeface="Calibri"/>
              </a:rPr>
              <a:t>/</a:t>
            </a:r>
            <a:r>
              <a:rPr lang="en-US" sz="1000" b="0" i="0" u="none" strike="noStrike" cap="none" dirty="0" err="1">
                <a:solidFill>
                  <a:schemeClr val="dk1"/>
                </a:solidFill>
                <a:latin typeface="Calibri"/>
                <a:ea typeface="Calibri"/>
                <a:cs typeface="Calibri"/>
                <a:sym typeface="Calibri"/>
              </a:rPr>
              <a:t>autorica</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a:t>
            </a:r>
            <a:r>
              <a:rPr lang="en-US" sz="1000" b="0" i="0" u="none" strike="noStrike" cap="none" dirty="0">
                <a:solidFill>
                  <a:schemeClr val="dk1"/>
                </a:solidFill>
                <a:latin typeface="Calibri"/>
                <a:ea typeface="Calibri"/>
                <a:cs typeface="Calibri"/>
                <a:sym typeface="Calibri"/>
              </a:rPr>
              <a:t> ne </a:t>
            </a:r>
            <a:r>
              <a:rPr lang="en-US" sz="1000" b="0" i="0" u="none" strike="noStrike" cap="none" dirty="0" err="1">
                <a:solidFill>
                  <a:schemeClr val="dk1"/>
                </a:solidFill>
                <a:latin typeface="Calibri"/>
                <a:ea typeface="Calibri"/>
                <a:cs typeface="Calibri"/>
                <a:sym typeface="Calibri"/>
              </a:rPr>
              <a:t>odražavaju</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nužno</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stavove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Europske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unije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ili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Izvršne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agencije</a:t>
            </a:r>
            <a:r>
              <a:rPr lang="en-US" sz="1000" b="0" i="0" u="none" strike="noStrike" cap="none" dirty="0">
                <a:solidFill>
                  <a:schemeClr val="dk1"/>
                </a:solidFill>
                <a:latin typeface="Calibri"/>
                <a:ea typeface="Calibri"/>
                <a:cs typeface="Calibri"/>
                <a:sym typeface="Calibri"/>
              </a:rPr>
              <a:t> za </a:t>
            </a:r>
            <a:r>
              <a:rPr lang="en-US" sz="1000" b="0" i="0" u="none" strike="noStrike" cap="none" dirty="0" err="1">
                <a:solidFill>
                  <a:schemeClr val="dk1"/>
                </a:solidFill>
                <a:latin typeface="Calibri"/>
                <a:ea typeface="Calibri"/>
                <a:cs typeface="Calibri"/>
                <a:sym typeface="Calibri"/>
              </a:rPr>
              <a:t>obrazovanje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kulturu</a:t>
            </a:r>
            <a:r>
              <a:rPr lang="en-US" sz="1000" b="0" i="0" u="none" strike="noStrike" cap="none" dirty="0">
                <a:solidFill>
                  <a:schemeClr val="dk1"/>
                </a:solidFill>
                <a:latin typeface="Calibri"/>
                <a:ea typeface="Calibri"/>
                <a:cs typeface="Calibri"/>
                <a:sym typeface="Calibri"/>
              </a:rPr>
              <a:t> (EACEA). Ni </a:t>
            </a:r>
            <a:r>
              <a:rPr lang="en-US" sz="1000" b="0" i="0" u="none" strike="noStrike" cap="none" dirty="0" err="1">
                <a:solidFill>
                  <a:schemeClr val="dk1"/>
                </a:solidFill>
                <a:latin typeface="Calibri"/>
                <a:ea typeface="Calibri"/>
                <a:cs typeface="Calibri"/>
                <a:sym typeface="Calibri"/>
              </a:rPr>
              <a:t>Europska</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unija</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ni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tijelo</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koje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dodjeljuje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sredstva</a:t>
            </a:r>
            <a:r>
              <a:rPr lang="en-US" sz="1000" b="0" i="0" u="none" strike="noStrike" cap="none" dirty="0">
                <a:solidFill>
                  <a:schemeClr val="dk1"/>
                </a:solidFill>
                <a:latin typeface="Calibri"/>
                <a:ea typeface="Calibri"/>
                <a:cs typeface="Calibri"/>
                <a:sym typeface="Calibri"/>
              </a:rPr>
              <a:t> ne </a:t>
            </a:r>
            <a:r>
              <a:rPr lang="en-US" sz="1000" b="0" i="0" u="none" strike="noStrike" cap="none" dirty="0" err="1">
                <a:solidFill>
                  <a:schemeClr val="dk1"/>
                </a:solidFill>
                <a:latin typeface="Calibri"/>
                <a:ea typeface="Calibri"/>
                <a:cs typeface="Calibri"/>
                <a:sym typeface="Calibri"/>
              </a:rPr>
              <a:t>mogu</a:t>
            </a:r>
            <a:r>
              <a:rPr lang="en-US" sz="1000" b="0" i="0" u="none" strike="noStrike" cap="none" dirty="0">
                <a:solidFill>
                  <a:schemeClr val="dk1"/>
                </a:solidFill>
                <a:latin typeface="Calibri"/>
                <a:ea typeface="Calibri"/>
                <a:cs typeface="Calibri"/>
                <a:sym typeface="Calibri"/>
              </a:rPr>
              <a:t> se </a:t>
            </a:r>
            <a:r>
              <a:rPr lang="en-US" sz="1000" b="0" i="0" u="none" strike="noStrike" cap="none" dirty="0" err="1">
                <a:solidFill>
                  <a:schemeClr val="dk1"/>
                </a:solidFill>
                <a:latin typeface="Calibri"/>
                <a:ea typeface="Calibri"/>
                <a:cs typeface="Calibri"/>
                <a:sym typeface="Calibri"/>
              </a:rPr>
              <a:t>smatrati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odgovornima</a:t>
            </a:r>
            <a:r>
              <a:rPr lang="en-US" sz="1000" b="0" i="0" u="none" strike="noStrike" cap="none" dirty="0">
                <a:solidFill>
                  <a:schemeClr val="dk1"/>
                </a:solidFill>
                <a:latin typeface="Calibri"/>
                <a:ea typeface="Calibri"/>
                <a:cs typeface="Calibri"/>
                <a:sym typeface="Calibri"/>
              </a:rPr>
              <a:t> za </a:t>
            </a:r>
            <a:r>
              <a:rPr lang="en-US" sz="1000" b="0" i="0" u="none" strike="noStrike" cap="none" dirty="0" err="1">
                <a:solidFill>
                  <a:schemeClr val="dk1"/>
                </a:solidFill>
                <a:latin typeface="Calibri"/>
                <a:ea typeface="Calibri"/>
                <a:cs typeface="Calibri"/>
                <a:sym typeface="Calibri"/>
              </a:rPr>
              <a:t>njih</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Broj</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projekta</a:t>
            </a:r>
            <a:r>
              <a:rPr lang="en-US" sz="1000" b="0" i="0" u="none" strike="noStrike" cap="none" dirty="0">
                <a:solidFill>
                  <a:schemeClr val="dk1"/>
                </a:solidFill>
                <a:latin typeface="Calibri"/>
                <a:ea typeface="Calibri"/>
                <a:cs typeface="Calibri"/>
                <a:sym typeface="Calibri"/>
              </a:rPr>
              <a:t>: 101132887</a:t>
            </a:r>
            <a:endParaRPr sz="1400" b="0" i="0" u="none" strike="noStrike" cap="none" dirty="0">
              <a:solidFill>
                <a:srgbClr val="000000"/>
              </a:solidFill>
              <a:latin typeface="Arial"/>
              <a:ea typeface="Arial"/>
              <a:cs typeface="Arial"/>
              <a:sym typeface="Arial"/>
            </a:endParaRPr>
          </a:p>
        </p:txBody>
      </p:sp>
      <p:sp>
        <p:nvSpPr>
          <p:cNvPr id="31" name="Google Shape;31;p12"/>
          <p:cNvSpPr txBox="1">
            <a:spLocks noGrp="1"/>
          </p:cNvSpPr>
          <p:nvPr>
            <p:ph type="ctrTitle"/>
          </p:nvPr>
        </p:nvSpPr>
        <p:spPr>
          <a:xfrm>
            <a:off x="374726" y="2184268"/>
            <a:ext cx="6914821" cy="133406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000"/>
              <a:buFont typeface="Calibri"/>
              <a:buNone/>
              <a:defRPr sz="2000" b="1">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12"/>
          <p:cNvSpPr txBox="1">
            <a:spLocks noGrp="1"/>
          </p:cNvSpPr>
          <p:nvPr>
            <p:ph type="subTitle" idx="1"/>
          </p:nvPr>
        </p:nvSpPr>
        <p:spPr>
          <a:xfrm>
            <a:off x="401324" y="3651830"/>
            <a:ext cx="6893057" cy="129283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1000"/>
              </a:spcBef>
              <a:spcAft>
                <a:spcPts val="0"/>
              </a:spcAft>
              <a:buClr>
                <a:schemeClr val="dk1"/>
              </a:buClr>
              <a:buSzPts val="1600"/>
              <a:buNone/>
              <a:defRPr sz="1600" b="0" i="1">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33" name="Google Shape;33;p12"/>
          <p:cNvSpPr/>
          <p:nvPr/>
        </p:nvSpPr>
        <p:spPr>
          <a:xfrm rot="-5400000" flipH="1">
            <a:off x="-507419" y="4140073"/>
            <a:ext cx="1331189" cy="316348"/>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2_Title Slide">
  <p:cSld name="2_Title Slide">
    <p:spTree>
      <p:nvGrpSpPr>
        <p:cNvPr id="1" name="Shape 34"/>
        <p:cNvGrpSpPr/>
        <p:nvPr/>
      </p:nvGrpSpPr>
      <p:grpSpPr>
        <a:xfrm>
          <a:off x="0" y="0"/>
          <a:ext cx="0" cy="0"/>
          <a:chOff x="0" y="0"/>
          <a:chExt cx="0" cy="0"/>
        </a:xfrm>
      </p:grpSpPr>
      <p:sp>
        <p:nvSpPr>
          <p:cNvPr id="35" name="Google Shape;35;p19"/>
          <p:cNvSpPr txBox="1">
            <a:spLocks noGrp="1"/>
          </p:cNvSpPr>
          <p:nvPr>
            <p:ph type="ctrTitle"/>
          </p:nvPr>
        </p:nvSpPr>
        <p:spPr>
          <a:xfrm>
            <a:off x="2179865" y="2937536"/>
            <a:ext cx="7832271" cy="1600197"/>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accent1"/>
              </a:buClr>
              <a:buSzPts val="2000"/>
              <a:buFont typeface="Calibri"/>
              <a:buNone/>
              <a:defRPr sz="2000" b="1">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36" name="Google Shape;36;p19"/>
          <p:cNvPicPr preferRelativeResize="0"/>
          <p:nvPr/>
        </p:nvPicPr>
        <p:blipFill rotWithShape="1">
          <a:blip r:embed="rId2"/>
          <a:srcRect/>
          <a:stretch/>
        </p:blipFill>
        <p:spPr>
          <a:xfrm>
            <a:off x="1025498" y="6150701"/>
            <a:ext cx="1830180" cy="471623"/>
          </a:xfrm>
          <a:prstGeom prst="rect">
            <a:avLst/>
          </a:prstGeom>
          <a:noFill/>
          <a:ln>
            <a:noFill/>
          </a:ln>
        </p:spPr>
      </p:pic>
      <p:sp>
        <p:nvSpPr>
          <p:cNvPr id="37" name="Google Shape;37;p19"/>
          <p:cNvSpPr txBox="1"/>
          <p:nvPr/>
        </p:nvSpPr>
        <p:spPr>
          <a:xfrm>
            <a:off x="2972524" y="6109513"/>
            <a:ext cx="8062185" cy="55399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dirty="0" err="1">
                <a:solidFill>
                  <a:schemeClr val="dk1"/>
                </a:solidFill>
                <a:latin typeface="Calibri"/>
                <a:ea typeface="Calibri"/>
                <a:cs typeface="Calibri"/>
                <a:sym typeface="Calibri"/>
              </a:rPr>
              <a:t>Financirano</a:t>
            </a:r>
            <a:r>
              <a:rPr lang="en-US" sz="1000" b="0" i="0" u="none" strike="noStrike" cap="none" dirty="0">
                <a:solidFill>
                  <a:schemeClr val="dk1"/>
                </a:solidFill>
                <a:latin typeface="Calibri"/>
                <a:ea typeface="Calibri"/>
                <a:cs typeface="Calibri"/>
                <a:sym typeface="Calibri"/>
              </a:rPr>
              <a:t> od </a:t>
            </a:r>
            <a:r>
              <a:rPr lang="en-US" sz="1000" b="0" i="0" u="none" strike="noStrike" cap="none" dirty="0" err="1">
                <a:solidFill>
                  <a:schemeClr val="dk1"/>
                </a:solidFill>
                <a:latin typeface="Calibri"/>
                <a:ea typeface="Calibri"/>
                <a:cs typeface="Calibri"/>
                <a:sym typeface="Calibri"/>
              </a:rPr>
              <a:t>strane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Europske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unije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Izneseni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stavovi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mišljenja</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su</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međutim</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isključivo</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stavovi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autora</a:t>
            </a:r>
            <a:r>
              <a:rPr lang="en-US" sz="1000" b="0" i="0" u="none" strike="noStrike" cap="none" dirty="0">
                <a:solidFill>
                  <a:schemeClr val="dk1"/>
                </a:solidFill>
                <a:latin typeface="Calibri"/>
                <a:ea typeface="Calibri"/>
                <a:cs typeface="Calibri"/>
                <a:sym typeface="Calibri"/>
              </a:rPr>
              <a:t>/</a:t>
            </a:r>
            <a:r>
              <a:rPr lang="en-US" sz="1000" b="0" i="0" u="none" strike="noStrike" cap="none" dirty="0" err="1">
                <a:solidFill>
                  <a:schemeClr val="dk1"/>
                </a:solidFill>
                <a:latin typeface="Calibri"/>
                <a:ea typeface="Calibri"/>
                <a:cs typeface="Calibri"/>
                <a:sym typeface="Calibri"/>
              </a:rPr>
              <a:t>autorica</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a:t>
            </a:r>
            <a:r>
              <a:rPr lang="en-US" sz="1000" b="0" i="0" u="none" strike="noStrike" cap="none" dirty="0">
                <a:solidFill>
                  <a:schemeClr val="dk1"/>
                </a:solidFill>
                <a:latin typeface="Calibri"/>
                <a:ea typeface="Calibri"/>
                <a:cs typeface="Calibri"/>
                <a:sym typeface="Calibri"/>
              </a:rPr>
              <a:t> ne </a:t>
            </a:r>
            <a:r>
              <a:rPr lang="en-US" sz="1000" b="0" i="0" u="none" strike="noStrike" cap="none" dirty="0" err="1">
                <a:solidFill>
                  <a:schemeClr val="dk1"/>
                </a:solidFill>
                <a:latin typeface="Calibri"/>
                <a:ea typeface="Calibri"/>
                <a:cs typeface="Calibri"/>
                <a:sym typeface="Calibri"/>
              </a:rPr>
              <a:t>odražavaju</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nužno</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stavove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Europske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unije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ili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Izvršne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agencije</a:t>
            </a:r>
            <a:r>
              <a:rPr lang="en-US" sz="1000" b="0" i="0" u="none" strike="noStrike" cap="none" dirty="0">
                <a:solidFill>
                  <a:schemeClr val="dk1"/>
                </a:solidFill>
                <a:latin typeface="Calibri"/>
                <a:ea typeface="Calibri"/>
                <a:cs typeface="Calibri"/>
                <a:sym typeface="Calibri"/>
              </a:rPr>
              <a:t> za </a:t>
            </a:r>
            <a:r>
              <a:rPr lang="en-US" sz="1000" b="0" i="0" u="none" strike="noStrike" cap="none" dirty="0" err="1">
                <a:solidFill>
                  <a:schemeClr val="dk1"/>
                </a:solidFill>
                <a:latin typeface="Calibri"/>
                <a:ea typeface="Calibri"/>
                <a:cs typeface="Calibri"/>
                <a:sym typeface="Calibri"/>
              </a:rPr>
              <a:t>obrazovanje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kulturu</a:t>
            </a:r>
            <a:r>
              <a:rPr lang="en-US" sz="1000" b="0" i="0" u="none" strike="noStrike" cap="none" dirty="0">
                <a:solidFill>
                  <a:schemeClr val="dk1"/>
                </a:solidFill>
                <a:latin typeface="Calibri"/>
                <a:ea typeface="Calibri"/>
                <a:cs typeface="Calibri"/>
                <a:sym typeface="Calibri"/>
              </a:rPr>
              <a:t> (EACEA). Ni </a:t>
            </a:r>
            <a:r>
              <a:rPr lang="en-US" sz="1000" b="0" i="0" u="none" strike="noStrike" cap="none" dirty="0" err="1">
                <a:solidFill>
                  <a:schemeClr val="dk1"/>
                </a:solidFill>
                <a:latin typeface="Calibri"/>
                <a:ea typeface="Calibri"/>
                <a:cs typeface="Calibri"/>
                <a:sym typeface="Calibri"/>
              </a:rPr>
              <a:t>Europska</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unija</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ni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tijelo</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koje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dodjeljuje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sredstva</a:t>
            </a:r>
            <a:r>
              <a:rPr lang="en-US" sz="1000" b="0" i="0" u="none" strike="noStrike" cap="none" dirty="0">
                <a:solidFill>
                  <a:schemeClr val="dk1"/>
                </a:solidFill>
                <a:latin typeface="Calibri"/>
                <a:ea typeface="Calibri"/>
                <a:cs typeface="Calibri"/>
                <a:sym typeface="Calibri"/>
              </a:rPr>
              <a:t> ne </a:t>
            </a:r>
            <a:r>
              <a:rPr lang="en-US" sz="1000" b="0" i="0" u="none" strike="noStrike" cap="none" dirty="0" err="1">
                <a:solidFill>
                  <a:schemeClr val="dk1"/>
                </a:solidFill>
                <a:latin typeface="Calibri"/>
                <a:ea typeface="Calibri"/>
                <a:cs typeface="Calibri"/>
                <a:sym typeface="Calibri"/>
              </a:rPr>
              <a:t>mogu</a:t>
            </a:r>
            <a:r>
              <a:rPr lang="en-US" sz="1000" b="0" i="0" u="none" strike="noStrike" cap="none" dirty="0">
                <a:solidFill>
                  <a:schemeClr val="dk1"/>
                </a:solidFill>
                <a:latin typeface="Calibri"/>
                <a:ea typeface="Calibri"/>
                <a:cs typeface="Calibri"/>
                <a:sym typeface="Calibri"/>
              </a:rPr>
              <a:t> se </a:t>
            </a:r>
            <a:r>
              <a:rPr lang="en-US" sz="1000" b="0" i="0" u="none" strike="noStrike" cap="none" dirty="0" err="1">
                <a:solidFill>
                  <a:schemeClr val="dk1"/>
                </a:solidFill>
                <a:latin typeface="Calibri"/>
                <a:ea typeface="Calibri"/>
                <a:cs typeface="Calibri"/>
                <a:sym typeface="Calibri"/>
              </a:rPr>
              <a:t>smatrati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odgovornima</a:t>
            </a:r>
            <a:r>
              <a:rPr lang="en-US" sz="1000" b="0" i="0" u="none" strike="noStrike" cap="none" dirty="0">
                <a:solidFill>
                  <a:schemeClr val="dk1"/>
                </a:solidFill>
                <a:latin typeface="Calibri"/>
                <a:ea typeface="Calibri"/>
                <a:cs typeface="Calibri"/>
                <a:sym typeface="Calibri"/>
              </a:rPr>
              <a:t> za </a:t>
            </a:r>
            <a:r>
              <a:rPr lang="en-US" sz="1000" b="0" i="0" u="none" strike="noStrike" cap="none" dirty="0" err="1">
                <a:solidFill>
                  <a:schemeClr val="dk1"/>
                </a:solidFill>
                <a:latin typeface="Calibri"/>
                <a:ea typeface="Calibri"/>
                <a:cs typeface="Calibri"/>
                <a:sym typeface="Calibri"/>
              </a:rPr>
              <a:t>njih</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Broj</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projekta</a:t>
            </a:r>
            <a:r>
              <a:rPr lang="en-US" sz="1000" b="0" i="0" u="none" strike="noStrike" cap="none" dirty="0">
                <a:solidFill>
                  <a:schemeClr val="dk1"/>
                </a:solidFill>
                <a:latin typeface="Calibri"/>
                <a:ea typeface="Calibri"/>
                <a:cs typeface="Calibri"/>
                <a:sym typeface="Calibri"/>
              </a:rPr>
              <a:t>: 101132887</a:t>
            </a:r>
            <a:endParaRPr sz="1400" b="0" i="0" u="none" strike="noStrike" cap="none" dirty="0">
              <a:solidFill>
                <a:srgbClr val="000000"/>
              </a:solidFill>
              <a:latin typeface="Arial"/>
              <a:ea typeface="Arial"/>
              <a:cs typeface="Arial"/>
              <a:sym typeface="Arial"/>
            </a:endParaRPr>
          </a:p>
        </p:txBody>
      </p:sp>
      <p:sp>
        <p:nvSpPr>
          <p:cNvPr id="38" name="Google Shape;38;p19"/>
          <p:cNvSpPr/>
          <p:nvPr/>
        </p:nvSpPr>
        <p:spPr>
          <a:xfrm flipH="1">
            <a:off x="2172707" y="2913643"/>
            <a:ext cx="7839428" cy="4571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39" name="Google Shape;39;p19"/>
          <p:cNvPicPr preferRelativeResize="0"/>
          <p:nvPr/>
        </p:nvPicPr>
        <p:blipFill rotWithShape="1">
          <a:blip r:embed="rId3">
            <a:alphaModFix/>
          </a:blip>
          <a:srcRect/>
          <a:stretch/>
        </p:blipFill>
        <p:spPr>
          <a:xfrm>
            <a:off x="7421273" y="1441862"/>
            <a:ext cx="2208335" cy="1898073"/>
          </a:xfrm>
          <a:prstGeom prst="rect">
            <a:avLst/>
          </a:prstGeom>
          <a:noFill/>
          <a:ln>
            <a:noFill/>
          </a:ln>
        </p:spPr>
      </p:pic>
      <p:grpSp>
        <p:nvGrpSpPr>
          <p:cNvPr id="40" name="Google Shape;40;p19"/>
          <p:cNvGrpSpPr/>
          <p:nvPr/>
        </p:nvGrpSpPr>
        <p:grpSpPr>
          <a:xfrm>
            <a:off x="2179865" y="4729766"/>
            <a:ext cx="7832271" cy="1110328"/>
            <a:chOff x="2179603" y="4888792"/>
            <a:chExt cx="7798545" cy="1110328"/>
          </a:xfrm>
        </p:grpSpPr>
        <p:pic>
          <p:nvPicPr>
            <p:cNvPr id="41" name="Google Shape;41;p19"/>
            <p:cNvPicPr preferRelativeResize="0"/>
            <p:nvPr/>
          </p:nvPicPr>
          <p:blipFill rotWithShape="1">
            <a:blip r:embed="rId4">
              <a:alphaModFix/>
            </a:blip>
            <a:srcRect/>
            <a:stretch/>
          </p:blipFill>
          <p:spPr>
            <a:xfrm>
              <a:off x="2179603" y="4888792"/>
              <a:ext cx="1468783" cy="526545"/>
            </a:xfrm>
            <a:prstGeom prst="rect">
              <a:avLst/>
            </a:prstGeom>
            <a:noFill/>
            <a:ln>
              <a:noFill/>
            </a:ln>
          </p:spPr>
        </p:pic>
        <p:pic>
          <p:nvPicPr>
            <p:cNvPr id="42" name="Google Shape;42;p19"/>
            <p:cNvPicPr preferRelativeResize="0"/>
            <p:nvPr/>
          </p:nvPicPr>
          <p:blipFill rotWithShape="1">
            <a:blip r:embed="rId5">
              <a:alphaModFix/>
            </a:blip>
            <a:srcRect l="9996" t="21988" r="6842" b="5544"/>
            <a:stretch/>
          </p:blipFill>
          <p:spPr>
            <a:xfrm>
              <a:off x="3796545" y="4949617"/>
              <a:ext cx="1406759" cy="526545"/>
            </a:xfrm>
            <a:prstGeom prst="rect">
              <a:avLst/>
            </a:prstGeom>
            <a:noFill/>
            <a:ln>
              <a:noFill/>
            </a:ln>
          </p:spPr>
        </p:pic>
        <p:pic>
          <p:nvPicPr>
            <p:cNvPr id="43" name="Google Shape;43;p19"/>
            <p:cNvPicPr preferRelativeResize="0"/>
            <p:nvPr/>
          </p:nvPicPr>
          <p:blipFill rotWithShape="1">
            <a:blip r:embed="rId6">
              <a:alphaModFix/>
            </a:blip>
            <a:srcRect/>
            <a:stretch/>
          </p:blipFill>
          <p:spPr>
            <a:xfrm>
              <a:off x="5134273" y="4888792"/>
              <a:ext cx="1053678" cy="602102"/>
            </a:xfrm>
            <a:prstGeom prst="rect">
              <a:avLst/>
            </a:prstGeom>
            <a:noFill/>
            <a:ln>
              <a:noFill/>
            </a:ln>
          </p:spPr>
        </p:pic>
        <p:pic>
          <p:nvPicPr>
            <p:cNvPr id="44" name="Google Shape;44;p19"/>
            <p:cNvPicPr preferRelativeResize="0"/>
            <p:nvPr/>
          </p:nvPicPr>
          <p:blipFill rotWithShape="1">
            <a:blip r:embed="rId7">
              <a:alphaModFix/>
            </a:blip>
            <a:srcRect/>
            <a:stretch/>
          </p:blipFill>
          <p:spPr>
            <a:xfrm>
              <a:off x="6187951" y="4960895"/>
              <a:ext cx="1500530" cy="545647"/>
            </a:xfrm>
            <a:prstGeom prst="rect">
              <a:avLst/>
            </a:prstGeom>
            <a:noFill/>
            <a:ln>
              <a:noFill/>
            </a:ln>
          </p:spPr>
        </p:pic>
        <p:pic>
          <p:nvPicPr>
            <p:cNvPr id="45" name="Google Shape;45;p19"/>
            <p:cNvPicPr preferRelativeResize="0"/>
            <p:nvPr/>
          </p:nvPicPr>
          <p:blipFill rotWithShape="1">
            <a:blip r:embed="rId8">
              <a:alphaModFix/>
            </a:blip>
            <a:srcRect l="6519" t="2905" r="6458"/>
            <a:stretch/>
          </p:blipFill>
          <p:spPr>
            <a:xfrm>
              <a:off x="7781600" y="4945247"/>
              <a:ext cx="2196548" cy="545647"/>
            </a:xfrm>
            <a:prstGeom prst="rect">
              <a:avLst/>
            </a:prstGeom>
            <a:noFill/>
            <a:ln>
              <a:noFill/>
            </a:ln>
          </p:spPr>
        </p:pic>
        <p:pic>
          <p:nvPicPr>
            <p:cNvPr id="46" name="Google Shape;46;p19"/>
            <p:cNvPicPr preferRelativeResize="0"/>
            <p:nvPr/>
          </p:nvPicPr>
          <p:blipFill rotWithShape="1">
            <a:blip r:embed="rId9">
              <a:alphaModFix/>
            </a:blip>
            <a:srcRect/>
            <a:stretch/>
          </p:blipFill>
          <p:spPr>
            <a:xfrm>
              <a:off x="2288672" y="5654827"/>
              <a:ext cx="1679028" cy="342900"/>
            </a:xfrm>
            <a:prstGeom prst="rect">
              <a:avLst/>
            </a:prstGeom>
            <a:noFill/>
            <a:ln>
              <a:noFill/>
            </a:ln>
          </p:spPr>
        </p:pic>
        <p:pic>
          <p:nvPicPr>
            <p:cNvPr id="47" name="Google Shape;47;p19"/>
            <p:cNvPicPr preferRelativeResize="0"/>
            <p:nvPr/>
          </p:nvPicPr>
          <p:blipFill rotWithShape="1">
            <a:blip r:embed="rId10">
              <a:alphaModFix/>
            </a:blip>
            <a:srcRect/>
            <a:stretch/>
          </p:blipFill>
          <p:spPr>
            <a:xfrm>
              <a:off x="4247100" y="5578646"/>
              <a:ext cx="2083568" cy="414346"/>
            </a:xfrm>
            <a:prstGeom prst="rect">
              <a:avLst/>
            </a:prstGeom>
            <a:noFill/>
            <a:ln>
              <a:noFill/>
            </a:ln>
          </p:spPr>
        </p:pic>
        <p:pic>
          <p:nvPicPr>
            <p:cNvPr id="48" name="Google Shape;48;p19"/>
            <p:cNvPicPr preferRelativeResize="0"/>
            <p:nvPr/>
          </p:nvPicPr>
          <p:blipFill rotWithShape="1">
            <a:blip r:embed="rId11">
              <a:alphaModFix/>
            </a:blip>
            <a:srcRect/>
            <a:stretch/>
          </p:blipFill>
          <p:spPr>
            <a:xfrm>
              <a:off x="6500192" y="5578645"/>
              <a:ext cx="1357332" cy="414344"/>
            </a:xfrm>
            <a:prstGeom prst="rect">
              <a:avLst/>
            </a:prstGeom>
            <a:noFill/>
            <a:ln>
              <a:noFill/>
            </a:ln>
          </p:spPr>
        </p:pic>
        <p:pic>
          <p:nvPicPr>
            <p:cNvPr id="49" name="Google Shape;49;p19"/>
            <p:cNvPicPr preferRelativeResize="0"/>
            <p:nvPr/>
          </p:nvPicPr>
          <p:blipFill rotWithShape="1">
            <a:blip r:embed="rId12">
              <a:alphaModFix/>
            </a:blip>
            <a:srcRect/>
            <a:stretch/>
          </p:blipFill>
          <p:spPr>
            <a:xfrm>
              <a:off x="8024163" y="5561390"/>
              <a:ext cx="897748" cy="414345"/>
            </a:xfrm>
            <a:prstGeom prst="rect">
              <a:avLst/>
            </a:prstGeom>
            <a:noFill/>
            <a:ln>
              <a:noFill/>
            </a:ln>
          </p:spPr>
        </p:pic>
        <p:pic>
          <p:nvPicPr>
            <p:cNvPr id="50" name="Google Shape;50;p19"/>
            <p:cNvPicPr preferRelativeResize="0"/>
            <p:nvPr/>
          </p:nvPicPr>
          <p:blipFill rotWithShape="1">
            <a:blip r:embed="rId13">
              <a:alphaModFix/>
            </a:blip>
            <a:srcRect/>
            <a:stretch/>
          </p:blipFill>
          <p:spPr>
            <a:xfrm>
              <a:off x="9179152" y="5522870"/>
              <a:ext cx="457200" cy="476250"/>
            </a:xfrm>
            <a:prstGeom prst="rect">
              <a:avLst/>
            </a:prstGeom>
            <a:noFill/>
            <a:ln>
              <a:noFill/>
            </a:ln>
          </p:spPr>
        </p:pic>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Subtitle Content - 2col">
  <p:cSld name="Title Subtitle Content - 2col">
    <p:spTree>
      <p:nvGrpSpPr>
        <p:cNvPr id="1" name="Shape 54"/>
        <p:cNvGrpSpPr/>
        <p:nvPr/>
      </p:nvGrpSpPr>
      <p:grpSpPr>
        <a:xfrm>
          <a:off x="0" y="0"/>
          <a:ext cx="0" cy="0"/>
          <a:chOff x="0" y="0"/>
          <a:chExt cx="0" cy="0"/>
        </a:xfrm>
      </p:grpSpPr>
      <p:sp>
        <p:nvSpPr>
          <p:cNvPr id="55" name="Google Shape;55;p15"/>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lvl1pPr lvl="0" algn="l">
              <a:lnSpc>
                <a:spcPct val="90000"/>
              </a:lnSpc>
              <a:spcBef>
                <a:spcPts val="0"/>
              </a:spcBef>
              <a:spcAft>
                <a:spcPts val="0"/>
              </a:spcAft>
              <a:buClr>
                <a:schemeClr val="lt2"/>
              </a:buClr>
              <a:buSzPts val="38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15"/>
          <p:cNvSpPr txBox="1">
            <a:spLocks noGrp="1"/>
          </p:cNvSpPr>
          <p:nvPr>
            <p:ph type="body" idx="1"/>
          </p:nvPr>
        </p:nvSpPr>
        <p:spPr>
          <a:xfrm>
            <a:off x="97970" y="854672"/>
            <a:ext cx="11944351" cy="550862"/>
          </a:xfrm>
          <a:prstGeom prst="rect">
            <a:avLst/>
          </a:prstGeom>
          <a:noFill/>
          <a:ln>
            <a:noFill/>
          </a:ln>
        </p:spPr>
        <p:txBody>
          <a:bodyPr spcFirstLastPara="1" wrap="square" lIns="91425" tIns="45700" rIns="91425" bIns="45700" anchor="ctr" anchorCtr="0">
            <a:noAutofit/>
          </a:bodyPr>
          <a:lstStyle>
            <a:lvl1pPr marL="457200" marR="0" lvl="0" indent="-228600" algn="just" rtl="0">
              <a:lnSpc>
                <a:spcPct val="90000"/>
              </a:lnSpc>
              <a:spcBef>
                <a:spcPts val="1000"/>
              </a:spcBef>
              <a:spcAft>
                <a:spcPts val="0"/>
              </a:spcAft>
              <a:buClr>
                <a:schemeClr val="accent1"/>
              </a:buClr>
              <a:buSzPts val="2400"/>
              <a:buFont typeface="Arial"/>
              <a:buNone/>
              <a:defRPr sz="2400" b="1" i="0" u="none" strike="noStrike" cap="none">
                <a:solidFill>
                  <a:schemeClr val="accen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7" name="Google Shape;57;p15"/>
          <p:cNvSpPr txBox="1">
            <a:spLocks noGrp="1"/>
          </p:cNvSpPr>
          <p:nvPr>
            <p:ph type="body" idx="2"/>
          </p:nvPr>
        </p:nvSpPr>
        <p:spPr>
          <a:xfrm>
            <a:off x="97971" y="1462685"/>
            <a:ext cx="11944350" cy="5289179"/>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accent4"/>
              </a:buClr>
              <a:buSzPts val="1800"/>
              <a:buFont typeface="Arial"/>
              <a:buNone/>
              <a:defRPr sz="1800" b="0" i="0" u="none" strike="noStrike" cap="none">
                <a:solidFill>
                  <a:schemeClr val="accent4"/>
                </a:solidFill>
                <a:latin typeface="Calibri"/>
                <a:ea typeface="Calibri"/>
                <a:cs typeface="Calibri"/>
                <a:sym typeface="Calibri"/>
              </a:defRPr>
            </a:lvl1pPr>
            <a:lvl2pPr marL="914400" marR="0" lvl="1"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2pPr>
            <a:lvl3pPr marL="1371600" marR="0" lvl="2"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3pPr>
            <a:lvl4pPr marL="1828800" marR="0" lvl="3"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4pPr>
            <a:lvl5pPr marL="2286000" marR="0" lvl="4"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Text - 1col">
  <p:cSld name="Title Text - 1col">
    <p:spTree>
      <p:nvGrpSpPr>
        <p:cNvPr id="1" name="Shape 58"/>
        <p:cNvGrpSpPr/>
        <p:nvPr/>
      </p:nvGrpSpPr>
      <p:grpSpPr>
        <a:xfrm>
          <a:off x="0" y="0"/>
          <a:ext cx="0" cy="0"/>
          <a:chOff x="0" y="0"/>
          <a:chExt cx="0" cy="0"/>
        </a:xfrm>
      </p:grpSpPr>
      <p:sp>
        <p:nvSpPr>
          <p:cNvPr id="59" name="Google Shape;59;p14"/>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0" name="Google Shape;60;p14"/>
          <p:cNvSpPr txBox="1">
            <a:spLocks noGrp="1"/>
          </p:cNvSpPr>
          <p:nvPr>
            <p:ph type="body" idx="1"/>
          </p:nvPr>
        </p:nvSpPr>
        <p:spPr>
          <a:xfrm>
            <a:off x="97971" y="881743"/>
            <a:ext cx="11944350" cy="5870121"/>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accent4"/>
              </a:buClr>
              <a:buSzPts val="1800"/>
              <a:buFont typeface="Arial"/>
              <a:buNone/>
              <a:defRPr sz="1800" b="0" i="0" u="none" strike="noStrike" cap="none">
                <a:solidFill>
                  <a:schemeClr val="accent4"/>
                </a:solidFill>
                <a:latin typeface="Calibri"/>
                <a:ea typeface="Calibri"/>
                <a:cs typeface="Calibri"/>
                <a:sym typeface="Calibri"/>
              </a:defRPr>
            </a:lvl1pPr>
            <a:lvl2pPr marL="914400" marR="0" lvl="1"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2pPr>
            <a:lvl3pPr marL="1371600" marR="0" lvl="2"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3pPr>
            <a:lvl4pPr marL="1828800" marR="0" lvl="3"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4pPr>
            <a:lvl5pPr marL="2286000" marR="0" lvl="4"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Text - 1col">
  <p:cSld name="Title Text - 1col">
    <p:spTree>
      <p:nvGrpSpPr>
        <p:cNvPr id="1" name="Shape 64"/>
        <p:cNvGrpSpPr/>
        <p:nvPr/>
      </p:nvGrpSpPr>
      <p:grpSpPr>
        <a:xfrm>
          <a:off x="0" y="0"/>
          <a:ext cx="0" cy="0"/>
          <a:chOff x="0" y="0"/>
          <a:chExt cx="0" cy="0"/>
        </a:xfrm>
      </p:grpSpPr>
      <p:sp>
        <p:nvSpPr>
          <p:cNvPr id="65" name="Google Shape;65;g34d60cfd5f6_0_51"/>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6" name="Google Shape;66;g34d60cfd5f6_0_51"/>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lvl1pPr marL="457200" marR="0" lvl="0" indent="-368300" algn="l">
              <a:lnSpc>
                <a:spcPct val="90000"/>
              </a:lnSpc>
              <a:spcBef>
                <a:spcPts val="1000"/>
              </a:spcBef>
              <a:spcAft>
                <a:spcPts val="0"/>
              </a:spcAft>
              <a:buClr>
                <a:schemeClr val="accent4"/>
              </a:buClr>
              <a:buSzPts val="2200"/>
              <a:buFont typeface="Arial"/>
              <a:buChar char="•"/>
              <a:defRPr sz="2200" b="0" i="0" u="none" strike="noStrike" cap="none">
                <a:solidFill>
                  <a:schemeClr val="accent4"/>
                </a:solidFill>
                <a:latin typeface="Calibri"/>
                <a:ea typeface="Calibri"/>
                <a:cs typeface="Calibri"/>
                <a:sym typeface="Calibri"/>
              </a:defRPr>
            </a:lvl1pPr>
            <a:lvl2pPr marL="914400" marR="0" lvl="1" indent="-342900" algn="l">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2pPr>
            <a:lvl3pPr marL="1371600" marR="0" lvl="2" indent="-320039" algn="l">
              <a:lnSpc>
                <a:spcPct val="90000"/>
              </a:lnSpc>
              <a:spcBef>
                <a:spcPts val="500"/>
              </a:spcBef>
              <a:spcAft>
                <a:spcPts val="0"/>
              </a:spcAft>
              <a:buClr>
                <a:schemeClr val="dk1"/>
              </a:buClr>
              <a:buSzPts val="1440"/>
              <a:buFont typeface="Arial"/>
              <a:buChar char="•"/>
              <a:defRPr sz="1800" b="0" i="0" u="none" strike="noStrike" cap="none">
                <a:solidFill>
                  <a:schemeClr val="dk1"/>
                </a:solidFill>
                <a:latin typeface="Calibri"/>
                <a:ea typeface="Calibri"/>
                <a:cs typeface="Calibri"/>
                <a:sym typeface="Calibri"/>
              </a:defRPr>
            </a:lvl3pPr>
            <a:lvl4pPr marL="1828800" marR="0" lvl="3" indent="-368300" algn="l">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4pPr>
            <a:lvl5pPr marL="2286000" marR="0" lvl="4" indent="-368300" algn="l">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2_Title Slide">
  <p:cSld name="2_Title Slide">
    <p:spTree>
      <p:nvGrpSpPr>
        <p:cNvPr id="1" name="Shape 67"/>
        <p:cNvGrpSpPr/>
        <p:nvPr/>
      </p:nvGrpSpPr>
      <p:grpSpPr>
        <a:xfrm>
          <a:off x="0" y="0"/>
          <a:ext cx="0" cy="0"/>
          <a:chOff x="0" y="0"/>
          <a:chExt cx="0" cy="0"/>
        </a:xfrm>
      </p:grpSpPr>
      <p:sp>
        <p:nvSpPr>
          <p:cNvPr id="68" name="Google Shape;68;g34d60cfd5f6_0_54"/>
          <p:cNvSpPr txBox="1">
            <a:spLocks noGrp="1"/>
          </p:cNvSpPr>
          <p:nvPr>
            <p:ph type="ctrTitle"/>
          </p:nvPr>
        </p:nvSpPr>
        <p:spPr>
          <a:xfrm>
            <a:off x="2179865" y="2937536"/>
            <a:ext cx="7832400" cy="1600200"/>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accent1"/>
              </a:buClr>
              <a:buSzPts val="2000"/>
              <a:buFont typeface="Calibri"/>
              <a:buNone/>
              <a:defRPr sz="2000" b="1">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69" name="Google Shape;69;g34d60cfd5f6_0_54"/>
          <p:cNvPicPr preferRelativeResize="0"/>
          <p:nvPr/>
        </p:nvPicPr>
        <p:blipFill rotWithShape="1">
          <a:blip r:embed="rId2"/>
          <a:srcRect/>
          <a:stretch/>
        </p:blipFill>
        <p:spPr>
          <a:xfrm>
            <a:off x="1025498" y="6150701"/>
            <a:ext cx="1830180" cy="471623"/>
          </a:xfrm>
          <a:prstGeom prst="rect">
            <a:avLst/>
          </a:prstGeom>
          <a:noFill/>
          <a:ln>
            <a:noFill/>
          </a:ln>
        </p:spPr>
      </p:pic>
      <p:sp>
        <p:nvSpPr>
          <p:cNvPr id="70" name="Google Shape;70;g34d60cfd5f6_0_54"/>
          <p:cNvSpPr txBox="1"/>
          <p:nvPr/>
        </p:nvSpPr>
        <p:spPr>
          <a:xfrm>
            <a:off x="2972524" y="6109513"/>
            <a:ext cx="8062200" cy="5541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dirty="0" err="1">
                <a:solidFill>
                  <a:schemeClr val="dk1"/>
                </a:solidFill>
                <a:latin typeface="Calibri"/>
                <a:ea typeface="Calibri"/>
                <a:cs typeface="Calibri"/>
                <a:sym typeface="Calibri"/>
              </a:rPr>
              <a:t>Financirano</a:t>
            </a:r>
            <a:r>
              <a:rPr lang="en-US" sz="1000" b="0" i="0" u="none" strike="noStrike" cap="none" dirty="0">
                <a:solidFill>
                  <a:schemeClr val="dk1"/>
                </a:solidFill>
                <a:latin typeface="Calibri"/>
                <a:ea typeface="Calibri"/>
                <a:cs typeface="Calibri"/>
                <a:sym typeface="Calibri"/>
              </a:rPr>
              <a:t> od </a:t>
            </a:r>
            <a:r>
              <a:rPr lang="en-US" sz="1000" b="0" i="0" u="none" strike="noStrike" cap="none" dirty="0" err="1">
                <a:solidFill>
                  <a:schemeClr val="dk1"/>
                </a:solidFill>
                <a:latin typeface="Calibri"/>
                <a:ea typeface="Calibri"/>
                <a:cs typeface="Calibri"/>
                <a:sym typeface="Calibri"/>
              </a:rPr>
              <a:t>strane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Europske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unije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Izneseni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stavovi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mišljenja</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su</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međutim</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isključivo</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stavovi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autora</a:t>
            </a:r>
            <a:r>
              <a:rPr lang="en-US" sz="1000" b="0" i="0" u="none" strike="noStrike" cap="none" dirty="0">
                <a:solidFill>
                  <a:schemeClr val="dk1"/>
                </a:solidFill>
                <a:latin typeface="Calibri"/>
                <a:ea typeface="Calibri"/>
                <a:cs typeface="Calibri"/>
                <a:sym typeface="Calibri"/>
              </a:rPr>
              <a:t>/</a:t>
            </a:r>
            <a:r>
              <a:rPr lang="en-US" sz="1000" b="0" i="0" u="none" strike="noStrike" cap="none" dirty="0" err="1">
                <a:solidFill>
                  <a:schemeClr val="dk1"/>
                </a:solidFill>
                <a:latin typeface="Calibri"/>
                <a:ea typeface="Calibri"/>
                <a:cs typeface="Calibri"/>
                <a:sym typeface="Calibri"/>
              </a:rPr>
              <a:t>autorica</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a:t>
            </a:r>
            <a:r>
              <a:rPr lang="en-US" sz="1000" b="0" i="0" u="none" strike="noStrike" cap="none" dirty="0">
                <a:solidFill>
                  <a:schemeClr val="dk1"/>
                </a:solidFill>
                <a:latin typeface="Calibri"/>
                <a:ea typeface="Calibri"/>
                <a:cs typeface="Calibri"/>
                <a:sym typeface="Calibri"/>
              </a:rPr>
              <a:t> ne </a:t>
            </a:r>
            <a:r>
              <a:rPr lang="en-US" sz="1000" b="0" i="0" u="none" strike="noStrike" cap="none" dirty="0" err="1">
                <a:solidFill>
                  <a:schemeClr val="dk1"/>
                </a:solidFill>
                <a:latin typeface="Calibri"/>
                <a:ea typeface="Calibri"/>
                <a:cs typeface="Calibri"/>
                <a:sym typeface="Calibri"/>
              </a:rPr>
              <a:t>odražavaju</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nužno</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stavove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Europske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unije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ili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Izvršne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agencije</a:t>
            </a:r>
            <a:r>
              <a:rPr lang="en-US" sz="1000" b="0" i="0" u="none" strike="noStrike" cap="none" dirty="0">
                <a:solidFill>
                  <a:schemeClr val="dk1"/>
                </a:solidFill>
                <a:latin typeface="Calibri"/>
                <a:ea typeface="Calibri"/>
                <a:cs typeface="Calibri"/>
                <a:sym typeface="Calibri"/>
              </a:rPr>
              <a:t> za </a:t>
            </a:r>
            <a:r>
              <a:rPr lang="en-US" sz="1000" b="0" i="0" u="none" strike="noStrike" cap="none" dirty="0" err="1">
                <a:solidFill>
                  <a:schemeClr val="dk1"/>
                </a:solidFill>
                <a:latin typeface="Calibri"/>
                <a:ea typeface="Calibri"/>
                <a:cs typeface="Calibri"/>
                <a:sym typeface="Calibri"/>
              </a:rPr>
              <a:t>obrazovanje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kulturu</a:t>
            </a:r>
            <a:r>
              <a:rPr lang="en-US" sz="1000" b="0" i="0" u="none" strike="noStrike" cap="none" dirty="0">
                <a:solidFill>
                  <a:schemeClr val="dk1"/>
                </a:solidFill>
                <a:latin typeface="Calibri"/>
                <a:ea typeface="Calibri"/>
                <a:cs typeface="Calibri"/>
                <a:sym typeface="Calibri"/>
              </a:rPr>
              <a:t> (EACEA). Ni </a:t>
            </a:r>
            <a:r>
              <a:rPr lang="en-US" sz="1000" b="0" i="0" u="none" strike="noStrike" cap="none" dirty="0" err="1">
                <a:solidFill>
                  <a:schemeClr val="dk1"/>
                </a:solidFill>
                <a:latin typeface="Calibri"/>
                <a:ea typeface="Calibri"/>
                <a:cs typeface="Calibri"/>
                <a:sym typeface="Calibri"/>
              </a:rPr>
              <a:t>Europska</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unija</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ni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tijelo</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koje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dodjeljuje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sredstva</a:t>
            </a:r>
            <a:r>
              <a:rPr lang="en-US" sz="1000" b="0" i="0" u="none" strike="noStrike" cap="none" dirty="0">
                <a:solidFill>
                  <a:schemeClr val="dk1"/>
                </a:solidFill>
                <a:latin typeface="Calibri"/>
                <a:ea typeface="Calibri"/>
                <a:cs typeface="Calibri"/>
                <a:sym typeface="Calibri"/>
              </a:rPr>
              <a:t> ne </a:t>
            </a:r>
            <a:r>
              <a:rPr lang="en-US" sz="1000" b="0" i="0" u="none" strike="noStrike" cap="none" dirty="0" err="1">
                <a:solidFill>
                  <a:schemeClr val="dk1"/>
                </a:solidFill>
                <a:latin typeface="Calibri"/>
                <a:ea typeface="Calibri"/>
                <a:cs typeface="Calibri"/>
                <a:sym typeface="Calibri"/>
              </a:rPr>
              <a:t>mogu</a:t>
            </a:r>
            <a:r>
              <a:rPr lang="en-US" sz="1000" b="0" i="0" u="none" strike="noStrike" cap="none" dirty="0">
                <a:solidFill>
                  <a:schemeClr val="dk1"/>
                </a:solidFill>
                <a:latin typeface="Calibri"/>
                <a:ea typeface="Calibri"/>
                <a:cs typeface="Calibri"/>
                <a:sym typeface="Calibri"/>
              </a:rPr>
              <a:t> se </a:t>
            </a:r>
            <a:r>
              <a:rPr lang="en-US" sz="1000" b="0" i="0" u="none" strike="noStrike" cap="none" dirty="0" err="1">
                <a:solidFill>
                  <a:schemeClr val="dk1"/>
                </a:solidFill>
                <a:latin typeface="Calibri"/>
                <a:ea typeface="Calibri"/>
                <a:cs typeface="Calibri"/>
                <a:sym typeface="Calibri"/>
              </a:rPr>
              <a:t>smatrati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odgovornima</a:t>
            </a:r>
            <a:r>
              <a:rPr lang="en-US" sz="1000" b="0" i="0" u="none" strike="noStrike" cap="none" dirty="0">
                <a:solidFill>
                  <a:schemeClr val="dk1"/>
                </a:solidFill>
                <a:latin typeface="Calibri"/>
                <a:ea typeface="Calibri"/>
                <a:cs typeface="Calibri"/>
                <a:sym typeface="Calibri"/>
              </a:rPr>
              <a:t> za </a:t>
            </a:r>
            <a:r>
              <a:rPr lang="en-US" sz="1000" b="0" i="0" u="none" strike="noStrike" cap="none" dirty="0" err="1">
                <a:solidFill>
                  <a:schemeClr val="dk1"/>
                </a:solidFill>
                <a:latin typeface="Calibri"/>
                <a:ea typeface="Calibri"/>
                <a:cs typeface="Calibri"/>
                <a:sym typeface="Calibri"/>
              </a:rPr>
              <a:t>njih</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Broj</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projekta</a:t>
            </a:r>
            <a:r>
              <a:rPr lang="en-US" sz="1000" b="0" i="0" u="none" strike="noStrike" cap="none" dirty="0">
                <a:solidFill>
                  <a:schemeClr val="dk1"/>
                </a:solidFill>
                <a:latin typeface="Calibri"/>
                <a:ea typeface="Calibri"/>
                <a:cs typeface="Calibri"/>
                <a:sym typeface="Calibri"/>
              </a:rPr>
              <a:t>: 101132887</a:t>
            </a:r>
            <a:endParaRPr sz="1400" b="0" i="0" u="none" strike="noStrike" cap="none" dirty="0">
              <a:solidFill>
                <a:srgbClr val="000000"/>
              </a:solidFill>
              <a:latin typeface="Arial"/>
              <a:ea typeface="Arial"/>
              <a:cs typeface="Arial"/>
              <a:sym typeface="Arial"/>
            </a:endParaRPr>
          </a:p>
        </p:txBody>
      </p:sp>
      <p:sp>
        <p:nvSpPr>
          <p:cNvPr id="71" name="Google Shape;71;g34d60cfd5f6_0_54"/>
          <p:cNvSpPr/>
          <p:nvPr/>
        </p:nvSpPr>
        <p:spPr>
          <a:xfrm flipH="1">
            <a:off x="2172835" y="2913643"/>
            <a:ext cx="7839300" cy="456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72" name="Google Shape;72;g34d60cfd5f6_0_54"/>
          <p:cNvPicPr preferRelativeResize="0"/>
          <p:nvPr/>
        </p:nvPicPr>
        <p:blipFill rotWithShape="1">
          <a:blip r:embed="rId3">
            <a:alphaModFix/>
          </a:blip>
          <a:srcRect/>
          <a:stretch/>
        </p:blipFill>
        <p:spPr>
          <a:xfrm>
            <a:off x="7421273" y="1441862"/>
            <a:ext cx="2208335" cy="1898073"/>
          </a:xfrm>
          <a:prstGeom prst="rect">
            <a:avLst/>
          </a:prstGeom>
          <a:noFill/>
          <a:ln>
            <a:noFill/>
          </a:ln>
        </p:spPr>
      </p:pic>
      <p:grpSp>
        <p:nvGrpSpPr>
          <p:cNvPr id="73" name="Google Shape;73;g34d60cfd5f6_0_54"/>
          <p:cNvGrpSpPr/>
          <p:nvPr/>
        </p:nvGrpSpPr>
        <p:grpSpPr>
          <a:xfrm>
            <a:off x="2179811" y="4729766"/>
            <a:ext cx="7832078" cy="1110328"/>
            <a:chOff x="2179603" y="4888792"/>
            <a:chExt cx="7798544" cy="1110328"/>
          </a:xfrm>
        </p:grpSpPr>
        <p:pic>
          <p:nvPicPr>
            <p:cNvPr id="74" name="Google Shape;74;g34d60cfd5f6_0_54"/>
            <p:cNvPicPr preferRelativeResize="0"/>
            <p:nvPr/>
          </p:nvPicPr>
          <p:blipFill rotWithShape="1">
            <a:blip r:embed="rId4">
              <a:alphaModFix/>
            </a:blip>
            <a:srcRect/>
            <a:stretch/>
          </p:blipFill>
          <p:spPr>
            <a:xfrm>
              <a:off x="2179603" y="4888792"/>
              <a:ext cx="1468783" cy="526545"/>
            </a:xfrm>
            <a:prstGeom prst="rect">
              <a:avLst/>
            </a:prstGeom>
            <a:noFill/>
            <a:ln>
              <a:noFill/>
            </a:ln>
          </p:spPr>
        </p:pic>
        <p:pic>
          <p:nvPicPr>
            <p:cNvPr id="75" name="Google Shape;75;g34d60cfd5f6_0_54"/>
            <p:cNvPicPr preferRelativeResize="0"/>
            <p:nvPr/>
          </p:nvPicPr>
          <p:blipFill rotWithShape="1">
            <a:blip r:embed="rId5">
              <a:alphaModFix/>
            </a:blip>
            <a:srcRect l="9995" t="21987" r="6844" b="5543"/>
            <a:stretch/>
          </p:blipFill>
          <p:spPr>
            <a:xfrm>
              <a:off x="3796545" y="4949617"/>
              <a:ext cx="1406759" cy="526545"/>
            </a:xfrm>
            <a:prstGeom prst="rect">
              <a:avLst/>
            </a:prstGeom>
            <a:noFill/>
            <a:ln>
              <a:noFill/>
            </a:ln>
          </p:spPr>
        </p:pic>
        <p:pic>
          <p:nvPicPr>
            <p:cNvPr id="76" name="Google Shape;76;g34d60cfd5f6_0_54"/>
            <p:cNvPicPr preferRelativeResize="0"/>
            <p:nvPr/>
          </p:nvPicPr>
          <p:blipFill rotWithShape="1">
            <a:blip r:embed="rId6">
              <a:alphaModFix/>
            </a:blip>
            <a:srcRect/>
            <a:stretch/>
          </p:blipFill>
          <p:spPr>
            <a:xfrm>
              <a:off x="5134273" y="4888792"/>
              <a:ext cx="1053679" cy="602102"/>
            </a:xfrm>
            <a:prstGeom prst="rect">
              <a:avLst/>
            </a:prstGeom>
            <a:noFill/>
            <a:ln>
              <a:noFill/>
            </a:ln>
          </p:spPr>
        </p:pic>
        <p:pic>
          <p:nvPicPr>
            <p:cNvPr id="77" name="Google Shape;77;g34d60cfd5f6_0_54"/>
            <p:cNvPicPr preferRelativeResize="0"/>
            <p:nvPr/>
          </p:nvPicPr>
          <p:blipFill rotWithShape="1">
            <a:blip r:embed="rId7">
              <a:alphaModFix/>
            </a:blip>
            <a:srcRect/>
            <a:stretch/>
          </p:blipFill>
          <p:spPr>
            <a:xfrm>
              <a:off x="6187951" y="4960895"/>
              <a:ext cx="1500530" cy="545647"/>
            </a:xfrm>
            <a:prstGeom prst="rect">
              <a:avLst/>
            </a:prstGeom>
            <a:noFill/>
            <a:ln>
              <a:noFill/>
            </a:ln>
          </p:spPr>
        </p:pic>
        <p:pic>
          <p:nvPicPr>
            <p:cNvPr id="78" name="Google Shape;78;g34d60cfd5f6_0_54"/>
            <p:cNvPicPr preferRelativeResize="0"/>
            <p:nvPr/>
          </p:nvPicPr>
          <p:blipFill rotWithShape="1">
            <a:blip r:embed="rId8">
              <a:alphaModFix/>
            </a:blip>
            <a:srcRect l="6518" t="2903" r="6457"/>
            <a:stretch/>
          </p:blipFill>
          <p:spPr>
            <a:xfrm>
              <a:off x="7781600" y="4945247"/>
              <a:ext cx="2196547" cy="545647"/>
            </a:xfrm>
            <a:prstGeom prst="rect">
              <a:avLst/>
            </a:prstGeom>
            <a:noFill/>
            <a:ln>
              <a:noFill/>
            </a:ln>
          </p:spPr>
        </p:pic>
        <p:pic>
          <p:nvPicPr>
            <p:cNvPr id="79" name="Google Shape;79;g34d60cfd5f6_0_54"/>
            <p:cNvPicPr preferRelativeResize="0"/>
            <p:nvPr/>
          </p:nvPicPr>
          <p:blipFill rotWithShape="1">
            <a:blip r:embed="rId9">
              <a:alphaModFix/>
            </a:blip>
            <a:srcRect/>
            <a:stretch/>
          </p:blipFill>
          <p:spPr>
            <a:xfrm>
              <a:off x="2288672" y="5654827"/>
              <a:ext cx="1679028" cy="342900"/>
            </a:xfrm>
            <a:prstGeom prst="rect">
              <a:avLst/>
            </a:prstGeom>
            <a:noFill/>
            <a:ln>
              <a:noFill/>
            </a:ln>
          </p:spPr>
        </p:pic>
        <p:pic>
          <p:nvPicPr>
            <p:cNvPr id="80" name="Google Shape;80;g34d60cfd5f6_0_54"/>
            <p:cNvPicPr preferRelativeResize="0"/>
            <p:nvPr/>
          </p:nvPicPr>
          <p:blipFill rotWithShape="1">
            <a:blip r:embed="rId10">
              <a:alphaModFix/>
            </a:blip>
            <a:srcRect/>
            <a:stretch/>
          </p:blipFill>
          <p:spPr>
            <a:xfrm>
              <a:off x="4247100" y="5578646"/>
              <a:ext cx="2083568" cy="414346"/>
            </a:xfrm>
            <a:prstGeom prst="rect">
              <a:avLst/>
            </a:prstGeom>
            <a:noFill/>
            <a:ln>
              <a:noFill/>
            </a:ln>
          </p:spPr>
        </p:pic>
        <p:pic>
          <p:nvPicPr>
            <p:cNvPr id="81" name="Google Shape;81;g34d60cfd5f6_0_54"/>
            <p:cNvPicPr preferRelativeResize="0"/>
            <p:nvPr/>
          </p:nvPicPr>
          <p:blipFill rotWithShape="1">
            <a:blip r:embed="rId11">
              <a:alphaModFix/>
            </a:blip>
            <a:srcRect/>
            <a:stretch/>
          </p:blipFill>
          <p:spPr>
            <a:xfrm>
              <a:off x="6500192" y="5578645"/>
              <a:ext cx="1357332" cy="414344"/>
            </a:xfrm>
            <a:prstGeom prst="rect">
              <a:avLst/>
            </a:prstGeom>
            <a:noFill/>
            <a:ln>
              <a:noFill/>
            </a:ln>
          </p:spPr>
        </p:pic>
        <p:pic>
          <p:nvPicPr>
            <p:cNvPr id="82" name="Google Shape;82;g34d60cfd5f6_0_54"/>
            <p:cNvPicPr preferRelativeResize="0"/>
            <p:nvPr/>
          </p:nvPicPr>
          <p:blipFill rotWithShape="1">
            <a:blip r:embed="rId12">
              <a:alphaModFix/>
            </a:blip>
            <a:srcRect/>
            <a:stretch/>
          </p:blipFill>
          <p:spPr>
            <a:xfrm>
              <a:off x="8024163" y="5561390"/>
              <a:ext cx="897748" cy="414345"/>
            </a:xfrm>
            <a:prstGeom prst="rect">
              <a:avLst/>
            </a:prstGeom>
            <a:noFill/>
            <a:ln>
              <a:noFill/>
            </a:ln>
          </p:spPr>
        </p:pic>
        <p:pic>
          <p:nvPicPr>
            <p:cNvPr id="83" name="Google Shape;83;g34d60cfd5f6_0_54"/>
            <p:cNvPicPr preferRelativeResize="0"/>
            <p:nvPr/>
          </p:nvPicPr>
          <p:blipFill rotWithShape="1">
            <a:blip r:embed="rId13">
              <a:alphaModFix/>
            </a:blip>
            <a:srcRect/>
            <a:stretch/>
          </p:blipFill>
          <p:spPr>
            <a:xfrm>
              <a:off x="9179152" y="5522870"/>
              <a:ext cx="457200" cy="476250"/>
            </a:xfrm>
            <a:prstGeom prst="rect">
              <a:avLst/>
            </a:prstGeom>
            <a:noFill/>
            <a:ln>
              <a:noFill/>
            </a:ln>
          </p:spPr>
        </p:pic>
      </p:gr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1_Title Slide">
  <p:cSld name="1_Title Slide">
    <p:bg>
      <p:bgPr>
        <a:solidFill>
          <a:srgbClr val="FFFFFF"/>
        </a:solidFill>
        <a:effectLst/>
      </p:bgPr>
    </p:bg>
    <p:spTree>
      <p:nvGrpSpPr>
        <p:cNvPr id="1" name="Shape 90"/>
        <p:cNvGrpSpPr/>
        <p:nvPr/>
      </p:nvGrpSpPr>
      <p:grpSpPr>
        <a:xfrm>
          <a:off x="0" y="0"/>
          <a:ext cx="0" cy="0"/>
          <a:chOff x="0" y="0"/>
          <a:chExt cx="0" cy="0"/>
        </a:xfrm>
      </p:grpSpPr>
      <p:pic>
        <p:nvPicPr>
          <p:cNvPr id="91" name="Google Shape;91;g355a695ed3b_0_51"/>
          <p:cNvPicPr preferRelativeResize="0"/>
          <p:nvPr/>
        </p:nvPicPr>
        <p:blipFill rotWithShape="1">
          <a:blip r:embed="rId2">
            <a:alphaModFix/>
          </a:blip>
          <a:srcRect/>
          <a:stretch/>
        </p:blipFill>
        <p:spPr>
          <a:xfrm>
            <a:off x="0" y="0"/>
            <a:ext cx="5135947" cy="6857999"/>
          </a:xfrm>
          <a:prstGeom prst="rect">
            <a:avLst/>
          </a:prstGeom>
          <a:noFill/>
          <a:ln>
            <a:noFill/>
          </a:ln>
        </p:spPr>
      </p:pic>
      <p:sp>
        <p:nvSpPr>
          <p:cNvPr id="92" name="Google Shape;92;g355a695ed3b_0_51"/>
          <p:cNvSpPr/>
          <p:nvPr/>
        </p:nvSpPr>
        <p:spPr>
          <a:xfrm>
            <a:off x="1" y="2184266"/>
            <a:ext cx="310800" cy="13311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93" name="Google Shape;93;g355a695ed3b_0_51"/>
          <p:cNvPicPr preferRelativeResize="0"/>
          <p:nvPr/>
        </p:nvPicPr>
        <p:blipFill rotWithShape="1">
          <a:blip r:embed="rId3"/>
          <a:srcRect/>
          <a:stretch/>
        </p:blipFill>
        <p:spPr>
          <a:xfrm>
            <a:off x="759995" y="6162238"/>
            <a:ext cx="1954590" cy="503682"/>
          </a:xfrm>
          <a:prstGeom prst="rect">
            <a:avLst/>
          </a:prstGeom>
          <a:noFill/>
          <a:ln>
            <a:noFill/>
          </a:ln>
        </p:spPr>
      </p:pic>
      <p:sp>
        <p:nvSpPr>
          <p:cNvPr id="94" name="Google Shape;94;g355a695ed3b_0_51"/>
          <p:cNvSpPr txBox="1"/>
          <p:nvPr/>
        </p:nvSpPr>
        <p:spPr>
          <a:xfrm>
            <a:off x="2836615" y="6125538"/>
            <a:ext cx="8135100" cy="5772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50"/>
              <a:buFont typeface="Arial"/>
              <a:buNone/>
            </a:pPr>
            <a:r>
              <a:rPr lang="en-US" sz="1050" b="0" i="0" u="none" strike="noStrike" cap="none" dirty="0" err="1">
                <a:solidFill>
                  <a:schemeClr val="dk1"/>
                </a:solidFill>
                <a:latin typeface="Calibri"/>
                <a:ea typeface="Calibri"/>
                <a:cs typeface="Calibri"/>
                <a:sym typeface="Calibri"/>
              </a:rPr>
              <a:t>Financirano</a:t>
            </a:r>
            <a:r>
              <a:rPr lang="en-US" sz="1050" b="0" i="0" u="none" strike="noStrike" cap="none" dirty="0">
                <a:solidFill>
                  <a:schemeClr val="dk1"/>
                </a:solidFill>
                <a:latin typeface="Calibri"/>
                <a:ea typeface="Calibri"/>
                <a:cs typeface="Calibri"/>
                <a:sym typeface="Calibri"/>
              </a:rPr>
              <a:t> od </a:t>
            </a:r>
            <a:r>
              <a:rPr lang="en-US" sz="1050" b="0" i="0" u="none" strike="noStrike" cap="none" dirty="0" err="1">
                <a:solidFill>
                  <a:schemeClr val="dk1"/>
                </a:solidFill>
                <a:latin typeface="Calibri"/>
                <a:ea typeface="Calibri"/>
                <a:cs typeface="Calibri"/>
                <a:sym typeface="Calibri"/>
              </a:rPr>
              <a:t>strane</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Europske</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unije</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Izneseni</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stavovi</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i</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mišljenja</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su</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međutim</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isključivo</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stavovi</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autora</a:t>
            </a:r>
            <a:r>
              <a:rPr lang="en-US" sz="1050" b="0" i="0" u="none" strike="noStrike" cap="none" dirty="0">
                <a:solidFill>
                  <a:schemeClr val="dk1"/>
                </a:solidFill>
                <a:latin typeface="Calibri"/>
                <a:ea typeface="Calibri"/>
                <a:cs typeface="Calibri"/>
                <a:sym typeface="Calibri"/>
              </a:rPr>
              <a:t>/</a:t>
            </a:r>
            <a:r>
              <a:rPr lang="en-US" sz="1050" b="0" i="0" u="none" strike="noStrike" cap="none" dirty="0" err="1">
                <a:solidFill>
                  <a:schemeClr val="dk1"/>
                </a:solidFill>
                <a:latin typeface="Calibri"/>
                <a:ea typeface="Calibri"/>
                <a:cs typeface="Calibri"/>
                <a:sym typeface="Calibri"/>
              </a:rPr>
              <a:t>autorica</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i</a:t>
            </a:r>
            <a:r>
              <a:rPr lang="en-US" sz="1050" b="0" i="0" u="none" strike="noStrike" cap="none" dirty="0">
                <a:solidFill>
                  <a:schemeClr val="dk1"/>
                </a:solidFill>
                <a:latin typeface="Calibri"/>
                <a:ea typeface="Calibri"/>
                <a:cs typeface="Calibri"/>
                <a:sym typeface="Calibri"/>
              </a:rPr>
              <a:t> ne </a:t>
            </a:r>
            <a:r>
              <a:rPr lang="en-US" sz="1050" b="0" i="0" u="none" strike="noStrike" cap="none" dirty="0" err="1">
                <a:solidFill>
                  <a:schemeClr val="dk1"/>
                </a:solidFill>
                <a:latin typeface="Calibri"/>
                <a:ea typeface="Calibri"/>
                <a:cs typeface="Calibri"/>
                <a:sym typeface="Calibri"/>
              </a:rPr>
              <a:t>odražavaju</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nužno</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stavove</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Europske</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unije</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ili</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Izvršne</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agencije</a:t>
            </a:r>
            <a:r>
              <a:rPr lang="en-US" sz="1050" b="0" i="0" u="none" strike="noStrike" cap="none" dirty="0">
                <a:solidFill>
                  <a:schemeClr val="dk1"/>
                </a:solidFill>
                <a:latin typeface="Calibri"/>
                <a:ea typeface="Calibri"/>
                <a:cs typeface="Calibri"/>
                <a:sym typeface="Calibri"/>
              </a:rPr>
              <a:t> za </a:t>
            </a:r>
            <a:r>
              <a:rPr lang="en-US" sz="1050" b="0" i="0" u="none" strike="noStrike" cap="none" dirty="0" err="1">
                <a:solidFill>
                  <a:schemeClr val="dk1"/>
                </a:solidFill>
                <a:latin typeface="Calibri"/>
                <a:ea typeface="Calibri"/>
                <a:cs typeface="Calibri"/>
                <a:sym typeface="Calibri"/>
              </a:rPr>
              <a:t>obrazovanje</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i</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kulturu</a:t>
            </a:r>
            <a:r>
              <a:rPr lang="en-US" sz="1050" b="0" i="0" u="none" strike="noStrike" cap="none" dirty="0">
                <a:solidFill>
                  <a:schemeClr val="dk1"/>
                </a:solidFill>
                <a:latin typeface="Calibri"/>
                <a:ea typeface="Calibri"/>
                <a:cs typeface="Calibri"/>
                <a:sym typeface="Calibri"/>
              </a:rPr>
              <a:t> (EACEA). Ni </a:t>
            </a:r>
            <a:r>
              <a:rPr lang="en-US" sz="1050" b="0" i="0" u="none" strike="noStrike" cap="none" dirty="0" err="1">
                <a:solidFill>
                  <a:schemeClr val="dk1"/>
                </a:solidFill>
                <a:latin typeface="Calibri"/>
                <a:ea typeface="Calibri"/>
                <a:cs typeface="Calibri"/>
                <a:sym typeface="Calibri"/>
              </a:rPr>
              <a:t>Europska</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unija</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ni</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tijelo</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koje</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dodjeljuje</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sredstva</a:t>
            </a:r>
            <a:r>
              <a:rPr lang="en-US" sz="1050" b="0" i="0" u="none" strike="noStrike" cap="none" dirty="0">
                <a:solidFill>
                  <a:schemeClr val="dk1"/>
                </a:solidFill>
                <a:latin typeface="Calibri"/>
                <a:ea typeface="Calibri"/>
                <a:cs typeface="Calibri"/>
                <a:sym typeface="Calibri"/>
              </a:rPr>
              <a:t> ne </a:t>
            </a:r>
            <a:r>
              <a:rPr lang="en-US" sz="1050" b="0" i="0" u="none" strike="noStrike" cap="none" dirty="0" err="1">
                <a:solidFill>
                  <a:schemeClr val="dk1"/>
                </a:solidFill>
                <a:latin typeface="Calibri"/>
                <a:ea typeface="Calibri"/>
                <a:cs typeface="Calibri"/>
                <a:sym typeface="Calibri"/>
              </a:rPr>
              <a:t>mogu</a:t>
            </a:r>
            <a:r>
              <a:rPr lang="en-US" sz="1050" b="0" i="0" u="none" strike="noStrike" cap="none" dirty="0">
                <a:solidFill>
                  <a:schemeClr val="dk1"/>
                </a:solidFill>
                <a:latin typeface="Calibri"/>
                <a:ea typeface="Calibri"/>
                <a:cs typeface="Calibri"/>
                <a:sym typeface="Calibri"/>
              </a:rPr>
              <a:t> se </a:t>
            </a:r>
            <a:r>
              <a:rPr lang="en-US" sz="1050" b="0" i="0" u="none" strike="noStrike" cap="none" dirty="0" err="1">
                <a:solidFill>
                  <a:schemeClr val="dk1"/>
                </a:solidFill>
                <a:latin typeface="Calibri"/>
                <a:ea typeface="Calibri"/>
                <a:cs typeface="Calibri"/>
                <a:sym typeface="Calibri"/>
              </a:rPr>
              <a:t>smatrati</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odgovornima</a:t>
            </a:r>
            <a:r>
              <a:rPr lang="en-US" sz="1050" b="0" i="0" u="none" strike="noStrike" cap="none" dirty="0">
                <a:solidFill>
                  <a:schemeClr val="dk1"/>
                </a:solidFill>
                <a:latin typeface="Calibri"/>
                <a:ea typeface="Calibri"/>
                <a:cs typeface="Calibri"/>
                <a:sym typeface="Calibri"/>
              </a:rPr>
              <a:t> za </a:t>
            </a:r>
            <a:r>
              <a:rPr lang="en-US" sz="1050" b="0" i="0" u="none" strike="noStrike" cap="none" dirty="0" err="1">
                <a:solidFill>
                  <a:schemeClr val="dk1"/>
                </a:solidFill>
                <a:latin typeface="Calibri"/>
                <a:ea typeface="Calibri"/>
                <a:cs typeface="Calibri"/>
                <a:sym typeface="Calibri"/>
              </a:rPr>
              <a:t>njih</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Broj</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projekta</a:t>
            </a:r>
            <a:r>
              <a:rPr lang="en-US" sz="1050" b="0" i="0" u="none" strike="noStrike" cap="none" dirty="0">
                <a:solidFill>
                  <a:schemeClr val="dk1"/>
                </a:solidFill>
                <a:latin typeface="Calibri"/>
                <a:ea typeface="Calibri"/>
                <a:cs typeface="Calibri"/>
                <a:sym typeface="Calibri"/>
              </a:rPr>
              <a:t>: 101132887</a:t>
            </a:r>
            <a:endParaRPr sz="1400" b="0" i="0" u="none" strike="noStrike" cap="none" dirty="0">
              <a:solidFill>
                <a:srgbClr val="000000"/>
              </a:solidFill>
              <a:latin typeface="Arial"/>
              <a:ea typeface="Arial"/>
              <a:cs typeface="Arial"/>
              <a:sym typeface="Arial"/>
            </a:endParaRPr>
          </a:p>
        </p:txBody>
      </p:sp>
      <p:sp>
        <p:nvSpPr>
          <p:cNvPr id="95" name="Google Shape;95;g355a695ed3b_0_51"/>
          <p:cNvSpPr txBox="1">
            <a:spLocks noGrp="1"/>
          </p:cNvSpPr>
          <p:nvPr>
            <p:ph type="ctrTitle"/>
          </p:nvPr>
        </p:nvSpPr>
        <p:spPr>
          <a:xfrm>
            <a:off x="374726" y="2184268"/>
            <a:ext cx="6914700" cy="13341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000"/>
              <a:buFont typeface="Calibri"/>
              <a:buNone/>
              <a:defRPr sz="3200" b="1">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6" name="Google Shape;96;g355a695ed3b_0_51"/>
          <p:cNvSpPr txBox="1">
            <a:spLocks noGrp="1"/>
          </p:cNvSpPr>
          <p:nvPr>
            <p:ph type="subTitle" idx="1"/>
          </p:nvPr>
        </p:nvSpPr>
        <p:spPr>
          <a:xfrm>
            <a:off x="401324" y="3651830"/>
            <a:ext cx="6893100" cy="12927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1000"/>
              </a:spcBef>
              <a:spcAft>
                <a:spcPts val="0"/>
              </a:spcAft>
              <a:buClr>
                <a:schemeClr val="dk1"/>
              </a:buClr>
              <a:buSzPts val="1600"/>
              <a:buNone/>
              <a:defRPr sz="2800" b="0" i="1">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97" name="Google Shape;97;g355a695ed3b_0_51"/>
          <p:cNvSpPr/>
          <p:nvPr/>
        </p:nvSpPr>
        <p:spPr>
          <a:xfrm rot="-5400000" flipH="1">
            <a:off x="-507448" y="4140103"/>
            <a:ext cx="1331100" cy="3162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98" name="Google Shape;98;g355a695ed3b_0_51"/>
          <p:cNvPicPr preferRelativeResize="0"/>
          <p:nvPr/>
        </p:nvPicPr>
        <p:blipFill rotWithShape="1">
          <a:blip r:embed="rId4">
            <a:alphaModFix/>
          </a:blip>
          <a:srcRect/>
          <a:stretch/>
        </p:blipFill>
        <p:spPr>
          <a:xfrm>
            <a:off x="310896" y="331763"/>
            <a:ext cx="4020876" cy="1101324"/>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4_Title Slide">
  <p:cSld name="4_Title Slide">
    <p:spTree>
      <p:nvGrpSpPr>
        <p:cNvPr id="1" name="Shape 99"/>
        <p:cNvGrpSpPr/>
        <p:nvPr/>
      </p:nvGrpSpPr>
      <p:grpSpPr>
        <a:xfrm>
          <a:off x="0" y="0"/>
          <a:ext cx="0" cy="0"/>
          <a:chOff x="0" y="0"/>
          <a:chExt cx="0" cy="0"/>
        </a:xfrm>
      </p:grpSpPr>
      <p:pic>
        <p:nvPicPr>
          <p:cNvPr id="100" name="Google Shape;100;g355a695ed3b_0_60"/>
          <p:cNvPicPr preferRelativeResize="0"/>
          <p:nvPr/>
        </p:nvPicPr>
        <p:blipFill rotWithShape="1">
          <a:blip r:embed="rId2">
            <a:alphaModFix/>
          </a:blip>
          <a:srcRect/>
          <a:stretch/>
        </p:blipFill>
        <p:spPr>
          <a:xfrm>
            <a:off x="6384471" y="2628899"/>
            <a:ext cx="5807528" cy="2855769"/>
          </a:xfrm>
          <a:prstGeom prst="rect">
            <a:avLst/>
          </a:prstGeom>
          <a:noFill/>
          <a:ln>
            <a:noFill/>
          </a:ln>
        </p:spPr>
      </p:pic>
      <p:pic>
        <p:nvPicPr>
          <p:cNvPr id="101" name="Google Shape;101;g355a695ed3b_0_60"/>
          <p:cNvPicPr preferRelativeResize="0"/>
          <p:nvPr/>
        </p:nvPicPr>
        <p:blipFill rotWithShape="1">
          <a:blip r:embed="rId3">
            <a:alphaModFix/>
          </a:blip>
          <a:srcRect/>
          <a:stretch/>
        </p:blipFill>
        <p:spPr>
          <a:xfrm>
            <a:off x="0" y="0"/>
            <a:ext cx="5135947" cy="6857999"/>
          </a:xfrm>
          <a:prstGeom prst="rect">
            <a:avLst/>
          </a:prstGeom>
          <a:noFill/>
          <a:ln>
            <a:noFill/>
          </a:ln>
        </p:spPr>
      </p:pic>
      <p:pic>
        <p:nvPicPr>
          <p:cNvPr id="102" name="Google Shape;102;g355a695ed3b_0_60"/>
          <p:cNvPicPr preferRelativeResize="0"/>
          <p:nvPr/>
        </p:nvPicPr>
        <p:blipFill rotWithShape="1">
          <a:blip r:embed="rId4">
            <a:alphaModFix/>
          </a:blip>
          <a:srcRect/>
          <a:stretch/>
        </p:blipFill>
        <p:spPr>
          <a:xfrm>
            <a:off x="310896" y="331763"/>
            <a:ext cx="4020876" cy="1101324"/>
          </a:xfrm>
          <a:prstGeom prst="rect">
            <a:avLst/>
          </a:prstGeom>
          <a:noFill/>
          <a:ln>
            <a:noFill/>
          </a:ln>
        </p:spPr>
      </p:pic>
      <p:sp>
        <p:nvSpPr>
          <p:cNvPr id="103" name="Google Shape;103;g355a695ed3b_0_60"/>
          <p:cNvSpPr/>
          <p:nvPr/>
        </p:nvSpPr>
        <p:spPr>
          <a:xfrm>
            <a:off x="1" y="2184266"/>
            <a:ext cx="310800" cy="13311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04" name="Google Shape;104;g355a695ed3b_0_60"/>
          <p:cNvPicPr preferRelativeResize="0"/>
          <p:nvPr/>
        </p:nvPicPr>
        <p:blipFill rotWithShape="1">
          <a:blip r:embed="rId5"/>
          <a:srcRect/>
          <a:stretch/>
        </p:blipFill>
        <p:spPr>
          <a:xfrm>
            <a:off x="759995" y="6162238"/>
            <a:ext cx="1954590" cy="503682"/>
          </a:xfrm>
          <a:prstGeom prst="rect">
            <a:avLst/>
          </a:prstGeom>
          <a:noFill/>
          <a:ln>
            <a:noFill/>
          </a:ln>
        </p:spPr>
      </p:pic>
      <p:sp>
        <p:nvSpPr>
          <p:cNvPr id="105" name="Google Shape;105;g355a695ed3b_0_60"/>
          <p:cNvSpPr txBox="1"/>
          <p:nvPr/>
        </p:nvSpPr>
        <p:spPr>
          <a:xfrm>
            <a:off x="2836615" y="6137080"/>
            <a:ext cx="8135100" cy="5541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dirty="0" err="1">
                <a:solidFill>
                  <a:schemeClr val="dk1"/>
                </a:solidFill>
                <a:latin typeface="Calibri"/>
                <a:ea typeface="Calibri"/>
                <a:cs typeface="Calibri"/>
                <a:sym typeface="Calibri"/>
              </a:rPr>
              <a:t>Financirano</a:t>
            </a:r>
            <a:r>
              <a:rPr lang="en-US" sz="1000" b="0" i="0" u="none" strike="noStrike" cap="none" dirty="0">
                <a:solidFill>
                  <a:schemeClr val="dk1"/>
                </a:solidFill>
                <a:latin typeface="Calibri"/>
                <a:ea typeface="Calibri"/>
                <a:cs typeface="Calibri"/>
                <a:sym typeface="Calibri"/>
              </a:rPr>
              <a:t> od </a:t>
            </a:r>
            <a:r>
              <a:rPr lang="en-US" sz="1000" b="0" i="0" u="none" strike="noStrike" cap="none" dirty="0" err="1">
                <a:solidFill>
                  <a:schemeClr val="dk1"/>
                </a:solidFill>
                <a:latin typeface="Calibri"/>
                <a:ea typeface="Calibri"/>
                <a:cs typeface="Calibri"/>
                <a:sym typeface="Calibri"/>
              </a:rPr>
              <a:t>strane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Europske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unije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Izneseni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stavovi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mišljenja</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su</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međutim</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isključivo</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stavovi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autora</a:t>
            </a:r>
            <a:r>
              <a:rPr lang="en-US" sz="1000" b="0" i="0" u="none" strike="noStrike" cap="none" dirty="0">
                <a:solidFill>
                  <a:schemeClr val="dk1"/>
                </a:solidFill>
                <a:latin typeface="Calibri"/>
                <a:ea typeface="Calibri"/>
                <a:cs typeface="Calibri"/>
                <a:sym typeface="Calibri"/>
              </a:rPr>
              <a:t>/</a:t>
            </a:r>
            <a:r>
              <a:rPr lang="en-US" sz="1000" b="0" i="0" u="none" strike="noStrike" cap="none" dirty="0" err="1">
                <a:solidFill>
                  <a:schemeClr val="dk1"/>
                </a:solidFill>
                <a:latin typeface="Calibri"/>
                <a:ea typeface="Calibri"/>
                <a:cs typeface="Calibri"/>
                <a:sym typeface="Calibri"/>
              </a:rPr>
              <a:t>autorica</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a:t>
            </a:r>
            <a:r>
              <a:rPr lang="en-US" sz="1000" b="0" i="0" u="none" strike="noStrike" cap="none" dirty="0">
                <a:solidFill>
                  <a:schemeClr val="dk1"/>
                </a:solidFill>
                <a:latin typeface="Calibri"/>
                <a:ea typeface="Calibri"/>
                <a:cs typeface="Calibri"/>
                <a:sym typeface="Calibri"/>
              </a:rPr>
              <a:t> ne </a:t>
            </a:r>
            <a:r>
              <a:rPr lang="en-US" sz="1000" b="0" i="0" u="none" strike="noStrike" cap="none" dirty="0" err="1">
                <a:solidFill>
                  <a:schemeClr val="dk1"/>
                </a:solidFill>
                <a:latin typeface="Calibri"/>
                <a:ea typeface="Calibri"/>
                <a:cs typeface="Calibri"/>
                <a:sym typeface="Calibri"/>
              </a:rPr>
              <a:t>odražavaju</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nužno</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stavove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Europske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unije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ili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Izvršne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agencije</a:t>
            </a:r>
            <a:r>
              <a:rPr lang="en-US" sz="1000" b="0" i="0" u="none" strike="noStrike" cap="none" dirty="0">
                <a:solidFill>
                  <a:schemeClr val="dk1"/>
                </a:solidFill>
                <a:latin typeface="Calibri"/>
                <a:ea typeface="Calibri"/>
                <a:cs typeface="Calibri"/>
                <a:sym typeface="Calibri"/>
              </a:rPr>
              <a:t> za </a:t>
            </a:r>
            <a:r>
              <a:rPr lang="en-US" sz="1000" b="0" i="0" u="none" strike="noStrike" cap="none" dirty="0" err="1">
                <a:solidFill>
                  <a:schemeClr val="dk1"/>
                </a:solidFill>
                <a:latin typeface="Calibri"/>
                <a:ea typeface="Calibri"/>
                <a:cs typeface="Calibri"/>
                <a:sym typeface="Calibri"/>
              </a:rPr>
              <a:t>obrazovanje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kulturu</a:t>
            </a:r>
            <a:r>
              <a:rPr lang="en-US" sz="1000" b="0" i="0" u="none" strike="noStrike" cap="none" dirty="0">
                <a:solidFill>
                  <a:schemeClr val="dk1"/>
                </a:solidFill>
                <a:latin typeface="Calibri"/>
                <a:ea typeface="Calibri"/>
                <a:cs typeface="Calibri"/>
                <a:sym typeface="Calibri"/>
              </a:rPr>
              <a:t> (EACEA). Ni </a:t>
            </a:r>
            <a:r>
              <a:rPr lang="en-US" sz="1000" b="0" i="0" u="none" strike="noStrike" cap="none" dirty="0" err="1">
                <a:solidFill>
                  <a:schemeClr val="dk1"/>
                </a:solidFill>
                <a:latin typeface="Calibri"/>
                <a:ea typeface="Calibri"/>
                <a:cs typeface="Calibri"/>
                <a:sym typeface="Calibri"/>
              </a:rPr>
              <a:t>Europska</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unija</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ni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tijelo</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koje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dodjeljuje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sredstva</a:t>
            </a:r>
            <a:r>
              <a:rPr lang="en-US" sz="1000" b="0" i="0" u="none" strike="noStrike" cap="none" dirty="0">
                <a:solidFill>
                  <a:schemeClr val="dk1"/>
                </a:solidFill>
                <a:latin typeface="Calibri"/>
                <a:ea typeface="Calibri"/>
                <a:cs typeface="Calibri"/>
                <a:sym typeface="Calibri"/>
              </a:rPr>
              <a:t> ne </a:t>
            </a:r>
            <a:r>
              <a:rPr lang="en-US" sz="1000" b="0" i="0" u="none" strike="noStrike" cap="none" dirty="0" err="1">
                <a:solidFill>
                  <a:schemeClr val="dk1"/>
                </a:solidFill>
                <a:latin typeface="Calibri"/>
                <a:ea typeface="Calibri"/>
                <a:cs typeface="Calibri"/>
                <a:sym typeface="Calibri"/>
              </a:rPr>
              <a:t>mogu</a:t>
            </a:r>
            <a:r>
              <a:rPr lang="en-US" sz="1000" b="0" i="0" u="none" strike="noStrike" cap="none" dirty="0">
                <a:solidFill>
                  <a:schemeClr val="dk1"/>
                </a:solidFill>
                <a:latin typeface="Calibri"/>
                <a:ea typeface="Calibri"/>
                <a:cs typeface="Calibri"/>
                <a:sym typeface="Calibri"/>
              </a:rPr>
              <a:t> se </a:t>
            </a:r>
            <a:r>
              <a:rPr lang="en-US" sz="1000" b="0" i="0" u="none" strike="noStrike" cap="none" dirty="0" err="1">
                <a:solidFill>
                  <a:schemeClr val="dk1"/>
                </a:solidFill>
                <a:latin typeface="Calibri"/>
                <a:ea typeface="Calibri"/>
                <a:cs typeface="Calibri"/>
                <a:sym typeface="Calibri"/>
              </a:rPr>
              <a:t>smatrati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odgovornima</a:t>
            </a:r>
            <a:r>
              <a:rPr lang="en-US" sz="1000" b="0" i="0" u="none" strike="noStrike" cap="none" dirty="0">
                <a:solidFill>
                  <a:schemeClr val="dk1"/>
                </a:solidFill>
                <a:latin typeface="Calibri"/>
                <a:ea typeface="Calibri"/>
                <a:cs typeface="Calibri"/>
                <a:sym typeface="Calibri"/>
              </a:rPr>
              <a:t> za </a:t>
            </a:r>
            <a:r>
              <a:rPr lang="en-US" sz="1000" b="0" i="0" u="none" strike="noStrike" cap="none" dirty="0" err="1">
                <a:solidFill>
                  <a:schemeClr val="dk1"/>
                </a:solidFill>
                <a:latin typeface="Calibri"/>
                <a:ea typeface="Calibri"/>
                <a:cs typeface="Calibri"/>
                <a:sym typeface="Calibri"/>
              </a:rPr>
              <a:t>njih</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Broj</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projekta</a:t>
            </a:r>
            <a:r>
              <a:rPr lang="en-US" sz="1000" b="0" i="0" u="none" strike="noStrike" cap="none" dirty="0">
                <a:solidFill>
                  <a:schemeClr val="dk1"/>
                </a:solidFill>
                <a:latin typeface="Calibri"/>
                <a:ea typeface="Calibri"/>
                <a:cs typeface="Calibri"/>
                <a:sym typeface="Calibri"/>
              </a:rPr>
              <a:t>: 101132887</a:t>
            </a:r>
            <a:endParaRPr sz="1400" b="0" i="0" u="none" strike="noStrike" cap="none" dirty="0">
              <a:solidFill>
                <a:srgbClr val="000000"/>
              </a:solidFill>
              <a:latin typeface="Arial"/>
              <a:ea typeface="Arial"/>
              <a:cs typeface="Arial"/>
              <a:sym typeface="Arial"/>
            </a:endParaRPr>
          </a:p>
        </p:txBody>
      </p:sp>
      <p:sp>
        <p:nvSpPr>
          <p:cNvPr id="106" name="Google Shape;106;g355a695ed3b_0_60"/>
          <p:cNvSpPr txBox="1">
            <a:spLocks noGrp="1"/>
          </p:cNvSpPr>
          <p:nvPr>
            <p:ph type="ctrTitle"/>
          </p:nvPr>
        </p:nvSpPr>
        <p:spPr>
          <a:xfrm>
            <a:off x="374726" y="2184268"/>
            <a:ext cx="4899300" cy="13341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000"/>
              <a:buFont typeface="Calibri"/>
              <a:buNone/>
              <a:defRPr sz="3200"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7" name="Google Shape;107;g355a695ed3b_0_60"/>
          <p:cNvSpPr txBox="1">
            <a:spLocks noGrp="1"/>
          </p:cNvSpPr>
          <p:nvPr>
            <p:ph type="subTitle" idx="1"/>
          </p:nvPr>
        </p:nvSpPr>
        <p:spPr>
          <a:xfrm>
            <a:off x="401324" y="3651830"/>
            <a:ext cx="4899300" cy="12927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1000"/>
              </a:spcBef>
              <a:spcAft>
                <a:spcPts val="0"/>
              </a:spcAft>
              <a:buClr>
                <a:schemeClr val="dk1"/>
              </a:buClr>
              <a:buSzPts val="1600"/>
              <a:buNone/>
              <a:defRPr sz="2800" b="0" i="1">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08" name="Google Shape;108;g355a695ed3b_0_60"/>
          <p:cNvSpPr/>
          <p:nvPr/>
        </p:nvSpPr>
        <p:spPr>
          <a:xfrm rot="-5400000" flipH="1">
            <a:off x="-507448" y="4140103"/>
            <a:ext cx="1331100" cy="3162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7.xml"/><Relationship Id="rId1" Type="http://schemas.openxmlformats.org/officeDocument/2006/relationships/slideLayout" Target="../slideLayouts/slideLayout6.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9.xml"/><Relationship Id="rId1" Type="http://schemas.openxmlformats.org/officeDocument/2006/relationships/slideLayout" Target="../slideLayouts/slideLayout8.xml"/></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11.xml"/><Relationship Id="rId1"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alpha val="47843"/>
          </a:srgbClr>
        </a:solidFill>
        <a:effectLst/>
      </p:bgPr>
    </p:bg>
    <p:spTree>
      <p:nvGrpSpPr>
        <p:cNvPr id="1" name="Shape 9"/>
        <p:cNvGrpSpPr/>
        <p:nvPr/>
      </p:nvGrpSpPr>
      <p:grpSpPr>
        <a:xfrm>
          <a:off x="0" y="0"/>
          <a:ext cx="0" cy="0"/>
          <a:chOff x="0" y="0"/>
          <a:chExt cx="0" cy="0"/>
        </a:xfrm>
      </p:grpSpPr>
      <p:sp>
        <p:nvSpPr>
          <p:cNvPr id="10" name="Google Shape;10;p10"/>
          <p:cNvSpPr txBox="1">
            <a:spLocks noGrp="1"/>
          </p:cNvSpPr>
          <p:nvPr>
            <p:ph type="title"/>
          </p:nvPr>
        </p:nvSpPr>
        <p:spPr>
          <a:xfrm>
            <a:off x="838200" y="365129"/>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0"/>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0"/>
          <p:cNvSpPr txBox="1">
            <a:spLocks noGrp="1"/>
          </p:cNvSpPr>
          <p:nvPr>
            <p:ph type="dt" idx="10"/>
          </p:nvPr>
        </p:nvSpPr>
        <p:spPr>
          <a:xfrm>
            <a:off x="838200" y="6356354"/>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0"/>
          <p:cNvSpPr txBox="1">
            <a:spLocks noGrp="1"/>
          </p:cNvSpPr>
          <p:nvPr>
            <p:ph type="ftr" idx="11"/>
          </p:nvPr>
        </p:nvSpPr>
        <p:spPr>
          <a:xfrm>
            <a:off x="4038600" y="6356354"/>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0"/>
          <p:cNvSpPr txBox="1">
            <a:spLocks noGrp="1"/>
          </p:cNvSpPr>
          <p:nvPr>
            <p:ph type="sldNum" idx="12"/>
          </p:nvPr>
        </p:nvSpPr>
        <p:spPr>
          <a:xfrm>
            <a:off x="8610600" y="6356354"/>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2">
            <a:alpha val="0"/>
          </a:schemeClr>
        </a:solidFill>
        <a:effectLst/>
      </p:bgPr>
    </p:bg>
    <p:spTree>
      <p:nvGrpSpPr>
        <p:cNvPr id="1" name="Shape 51"/>
        <p:cNvGrpSpPr/>
        <p:nvPr/>
      </p:nvGrpSpPr>
      <p:grpSpPr>
        <a:xfrm>
          <a:off x="0" y="0"/>
          <a:ext cx="0" cy="0"/>
          <a:chOff x="0" y="0"/>
          <a:chExt cx="0" cy="0"/>
        </a:xfrm>
      </p:grpSpPr>
      <p:sp>
        <p:nvSpPr>
          <p:cNvPr id="52" name="Google Shape;52;p13"/>
          <p:cNvSpPr/>
          <p:nvPr/>
        </p:nvSpPr>
        <p:spPr>
          <a:xfrm>
            <a:off x="0" y="0"/>
            <a:ext cx="12192000" cy="797521"/>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a:ea typeface="Open Sans"/>
              <a:cs typeface="Open Sans"/>
              <a:sym typeface="Open Sans"/>
            </a:endParaRPr>
          </a:p>
        </p:txBody>
      </p:sp>
      <p:sp>
        <p:nvSpPr>
          <p:cNvPr id="53" name="Google Shape;53;p13"/>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lvl1pPr marR="0" lvl="0" algn="l" rtl="0">
              <a:lnSpc>
                <a:spcPct val="90000"/>
              </a:lnSpc>
              <a:spcBef>
                <a:spcPts val="0"/>
              </a:spcBef>
              <a:spcAft>
                <a:spcPts val="0"/>
              </a:spcAft>
              <a:buClr>
                <a:schemeClr val="lt2"/>
              </a:buClr>
              <a:buSzPts val="3800"/>
              <a:buFont typeface="Calibri"/>
              <a:buNone/>
              <a:defRPr sz="3800" b="0" i="0" u="none" strike="noStrike" cap="none">
                <a:solidFill>
                  <a:schemeClr val="lt2"/>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53" r:id="rId1"/>
    <p:sldLayoutId id="2147483654"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2">
            <a:alpha val="0"/>
          </a:schemeClr>
        </a:solidFill>
        <a:effectLst/>
      </p:bgPr>
    </p:bg>
    <p:spTree>
      <p:nvGrpSpPr>
        <p:cNvPr id="1" name="Shape 61"/>
        <p:cNvGrpSpPr/>
        <p:nvPr/>
      </p:nvGrpSpPr>
      <p:grpSpPr>
        <a:xfrm>
          <a:off x="0" y="0"/>
          <a:ext cx="0" cy="0"/>
          <a:chOff x="0" y="0"/>
          <a:chExt cx="0" cy="0"/>
        </a:xfrm>
      </p:grpSpPr>
      <p:sp>
        <p:nvSpPr>
          <p:cNvPr id="62" name="Google Shape;62;g34d60cfd5f6_0_48"/>
          <p:cNvSpPr/>
          <p:nvPr/>
        </p:nvSpPr>
        <p:spPr>
          <a:xfrm>
            <a:off x="0" y="0"/>
            <a:ext cx="12192000" cy="79740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a:ea typeface="Open Sans"/>
              <a:cs typeface="Open Sans"/>
              <a:sym typeface="Open Sans"/>
            </a:endParaRPr>
          </a:p>
        </p:txBody>
      </p:sp>
      <p:sp>
        <p:nvSpPr>
          <p:cNvPr id="63" name="Google Shape;63;g34d60cfd5f6_0_48"/>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lvl1pPr marR="0" lvl="0" algn="l">
              <a:lnSpc>
                <a:spcPct val="90000"/>
              </a:lnSpc>
              <a:spcBef>
                <a:spcPts val="0"/>
              </a:spcBef>
              <a:spcAft>
                <a:spcPts val="0"/>
              </a:spcAft>
              <a:buClr>
                <a:schemeClr val="lt2"/>
              </a:buClr>
              <a:buSzPts val="3800"/>
              <a:buFont typeface="Calibri"/>
              <a:buNone/>
              <a:defRPr sz="3800" b="0" i="0" u="none" strike="noStrike" cap="none">
                <a:solidFill>
                  <a:schemeClr val="lt2"/>
                </a:solidFill>
                <a:latin typeface="Calibri"/>
                <a:ea typeface="Calibri"/>
                <a:cs typeface="Calibri"/>
                <a:sym typeface="Calibri"/>
              </a:defRPr>
            </a:lvl1pPr>
            <a:lvl2pPr marR="0" lvl="1"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56" r:id="rId1"/>
    <p:sldLayoutId id="2147483657"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FFFFFF">
            <a:alpha val="48630"/>
          </a:srgbClr>
        </a:solidFill>
        <a:effectLst/>
      </p:bgPr>
    </p:bg>
    <p:spTree>
      <p:nvGrpSpPr>
        <p:cNvPr id="1" name="Shape 84"/>
        <p:cNvGrpSpPr/>
        <p:nvPr/>
      </p:nvGrpSpPr>
      <p:grpSpPr>
        <a:xfrm>
          <a:off x="0" y="0"/>
          <a:ext cx="0" cy="0"/>
          <a:chOff x="0" y="0"/>
          <a:chExt cx="0" cy="0"/>
        </a:xfrm>
      </p:grpSpPr>
      <p:sp>
        <p:nvSpPr>
          <p:cNvPr id="85" name="Google Shape;85;g355a695ed3b_0_45"/>
          <p:cNvSpPr txBox="1">
            <a:spLocks noGrp="1"/>
          </p:cNvSpPr>
          <p:nvPr>
            <p:ph type="title"/>
          </p:nvPr>
        </p:nvSpPr>
        <p:spPr>
          <a:xfrm>
            <a:off x="838200" y="365129"/>
            <a:ext cx="10515600" cy="1325700"/>
          </a:xfrm>
          <a:prstGeom prst="rect">
            <a:avLst/>
          </a:prstGeom>
          <a:noFill/>
          <a:ln>
            <a:noFill/>
          </a:ln>
        </p:spPr>
        <p:txBody>
          <a:bodyPr spcFirstLastPara="1" wrap="square" lIns="91425" tIns="45700" rIns="91425" bIns="45700" anchor="ctr" anchorCtr="0">
            <a:normAutofit/>
          </a:bodyPr>
          <a:lstStyle>
            <a:lvl1pPr marR="0" lvl="0" algn="l">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86" name="Google Shape;86;g355a695ed3b_0_45"/>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rmAutofit/>
          </a:bodyPr>
          <a:lstStyle>
            <a:lvl1pPr marL="457200" marR="0" lvl="0" indent="-406400" algn="l">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7" name="Google Shape;87;g355a695ed3b_0_45"/>
          <p:cNvSpPr txBox="1">
            <a:spLocks noGrp="1"/>
          </p:cNvSpPr>
          <p:nvPr>
            <p:ph type="dt" idx="10"/>
          </p:nvPr>
        </p:nvSpPr>
        <p:spPr>
          <a:xfrm>
            <a:off x="838200" y="6356354"/>
            <a:ext cx="2743200" cy="365100"/>
          </a:xfrm>
          <a:prstGeom prst="rect">
            <a:avLst/>
          </a:prstGeom>
          <a:noFill/>
          <a:ln>
            <a:noFill/>
          </a:ln>
        </p:spPr>
        <p:txBody>
          <a:bodyPr spcFirstLastPara="1" wrap="square" lIns="91425" tIns="45700" rIns="91425" bIns="45700" anchor="ctr" anchorCtr="0">
            <a:noAutofit/>
          </a:bodyPr>
          <a:lstStyle>
            <a:lvl1pPr marR="0" lvl="0" algn="l">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8" name="Google Shape;88;g355a695ed3b_0_45"/>
          <p:cNvSpPr txBox="1">
            <a:spLocks noGrp="1"/>
          </p:cNvSpPr>
          <p:nvPr>
            <p:ph type="ftr" idx="11"/>
          </p:nvPr>
        </p:nvSpPr>
        <p:spPr>
          <a:xfrm>
            <a:off x="4038600" y="6356354"/>
            <a:ext cx="4114800" cy="365100"/>
          </a:xfrm>
          <a:prstGeom prst="rect">
            <a:avLst/>
          </a:prstGeom>
          <a:noFill/>
          <a:ln>
            <a:noFill/>
          </a:ln>
        </p:spPr>
        <p:txBody>
          <a:bodyPr spcFirstLastPara="1" wrap="square" lIns="91425" tIns="45700" rIns="91425" bIns="45700" anchor="ctr" anchorCtr="0">
            <a:noAutofit/>
          </a:bodyPr>
          <a:lstStyle>
            <a:lvl1pPr marR="0" lvl="0" algn="ctr">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9" name="Google Shape;89;g355a695ed3b_0_45"/>
          <p:cNvSpPr txBox="1">
            <a:spLocks noGrp="1"/>
          </p:cNvSpPr>
          <p:nvPr>
            <p:ph type="sldNum" idx="12"/>
          </p:nvPr>
        </p:nvSpPr>
        <p:spPr>
          <a:xfrm>
            <a:off x="8610600" y="6356354"/>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lt2">
            <a:alpha val="0"/>
          </a:schemeClr>
        </a:solidFill>
        <a:effectLst/>
      </p:bgPr>
    </p:bg>
    <p:spTree>
      <p:nvGrpSpPr>
        <p:cNvPr id="1" name="Shape 109"/>
        <p:cNvGrpSpPr/>
        <p:nvPr/>
      </p:nvGrpSpPr>
      <p:grpSpPr>
        <a:xfrm>
          <a:off x="0" y="0"/>
          <a:ext cx="0" cy="0"/>
          <a:chOff x="0" y="0"/>
          <a:chExt cx="0" cy="0"/>
        </a:xfrm>
      </p:grpSpPr>
      <p:sp>
        <p:nvSpPr>
          <p:cNvPr id="110" name="Google Shape;110;g35774b28f35_0_74"/>
          <p:cNvSpPr/>
          <p:nvPr/>
        </p:nvSpPr>
        <p:spPr>
          <a:xfrm>
            <a:off x="0" y="0"/>
            <a:ext cx="12192000" cy="79740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a:ea typeface="Open Sans"/>
              <a:cs typeface="Open Sans"/>
              <a:sym typeface="Open Sans"/>
            </a:endParaRPr>
          </a:p>
        </p:txBody>
      </p:sp>
      <p:sp>
        <p:nvSpPr>
          <p:cNvPr id="111" name="Google Shape;111;g35774b28f35_0_74"/>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lvl1pPr marR="0" lvl="0" algn="l">
              <a:lnSpc>
                <a:spcPct val="90000"/>
              </a:lnSpc>
              <a:spcBef>
                <a:spcPts val="0"/>
              </a:spcBef>
              <a:spcAft>
                <a:spcPts val="0"/>
              </a:spcAft>
              <a:buClr>
                <a:schemeClr val="lt2"/>
              </a:buClr>
              <a:buSzPts val="3800"/>
              <a:buFont typeface="Calibri"/>
              <a:buNone/>
              <a:defRPr sz="3800" b="0" i="0" u="none" strike="noStrike" cap="none">
                <a:solidFill>
                  <a:schemeClr val="lt2"/>
                </a:solidFill>
                <a:latin typeface="Calibri"/>
                <a:ea typeface="Calibri"/>
                <a:cs typeface="Calibri"/>
                <a:sym typeface="Calibri"/>
              </a:defRPr>
            </a:lvl1pPr>
            <a:lvl2pPr marR="0" lvl="1"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62" r:id="rId1"/>
    <p:sldLayoutId id="2147483663"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hyperlink" Target="https://unesdoc.unesco.org/in/documentViewer.xhtml?v=2.1.196&amp;id=p::usmarcdef_0000253479&amp;file=/in/rest/annotationSVC/DownloadWatermarkedAttachment/attach_import_ccbcb480-54ca-46ab-8992-888ee40254b6%3F_%3D253479eng.pdf&amp;locale=en&amp;multi=true&amp;ark=/ark:/48223/pf0000253479/PDF/253479eng.pdf#%5B%7B%22num%22%3A242%2C%22gen%22%3A0%7D%2C%7B%22name%22%3A%22XYZ%22%7D%2C-3%2C842%2C0%5D"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www.youtube.com/watch?v=nXd0-GQ6h2U" TargetMode="External"/><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19.jp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hyperlink" Target="https://www.ecb.europa.eu/ecb-and-you/youth-initiatives/girls_it_bootcamp/html/index.en.html" TargetMode="External"/><Relationship Id="rId2" Type="http://schemas.openxmlformats.org/officeDocument/2006/relationships/notesSlide" Target="../notesSlides/notesSlide15.xml"/><Relationship Id="rId1" Type="http://schemas.openxmlformats.org/officeDocument/2006/relationships/slideLayout" Target="../slideLayouts/slideLayout4.xml"/><Relationship Id="rId4" Type="http://schemas.openxmlformats.org/officeDocument/2006/relationships/hyperlink" Target="https://girlswhocode.com/" TargetMode="Externa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8" Type="http://schemas.openxmlformats.org/officeDocument/2006/relationships/hyperlink" Target="https://unesdoc.unesco.org/ark:/48223/pf0000253479" TargetMode="External"/><Relationship Id="rId3" Type="http://schemas.openxmlformats.org/officeDocument/2006/relationships/hyperlink" Target="https://doi.org/10.1145/2983468.2983517" TargetMode="External"/><Relationship Id="rId7" Type="http://schemas.openxmlformats.org/officeDocument/2006/relationships/hyperlink" Target="https://unesdoc.unesco.org/ark:/48223/pf0000248254" TargetMode="External"/><Relationship Id="rId2" Type="http://schemas.openxmlformats.org/officeDocument/2006/relationships/notesSlide" Target="../notesSlides/notesSlide21.xml"/><Relationship Id="rId1" Type="http://schemas.openxmlformats.org/officeDocument/2006/relationships/slideLayout" Target="../slideLayouts/slideLayout4.xml"/><Relationship Id="rId6" Type="http://schemas.openxmlformats.org/officeDocument/2006/relationships/hyperlink" Target="https://www.stonewall.org.uk/resources/list-lgbtq-terms" TargetMode="External"/><Relationship Id="rId5" Type="http://schemas.openxmlformats.org/officeDocument/2006/relationships/hyperlink" Target="https://doi.org/10.1080/08993408.2010.527686" TargetMode="External"/><Relationship Id="rId4" Type="http://schemas.openxmlformats.org/officeDocument/2006/relationships/hyperlink" Target="https://doi.org/10.2766/260477" TargetMode="External"/></Relationships>
</file>

<file path=ppt/slides/_rels/slide22.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hyperlink" Target="https://tinker-project.eu/elearning/" TargetMode="External"/><Relationship Id="rId3" Type="http://schemas.openxmlformats.org/officeDocument/2006/relationships/image" Target="../media/image6.png"/><Relationship Id="rId7" Type="http://schemas.openxmlformats.org/officeDocument/2006/relationships/image" Target="../media/image10.png"/><Relationship Id="rId12" Type="http://schemas.openxmlformats.org/officeDocument/2006/relationships/image" Target="../media/image15.png"/><Relationship Id="rId2" Type="http://schemas.openxmlformats.org/officeDocument/2006/relationships/notesSlide" Target="../notesSlides/notesSlide22.xml"/><Relationship Id="rId1" Type="http://schemas.openxmlformats.org/officeDocument/2006/relationships/slideLayout" Target="../slideLayouts/slideLayout11.xml"/><Relationship Id="rId6" Type="http://schemas.openxmlformats.org/officeDocument/2006/relationships/image" Target="../media/image9.png"/><Relationship Id="rId11" Type="http://schemas.openxmlformats.org/officeDocument/2006/relationships/image" Target="../media/image14.png"/><Relationship Id="rId5" Type="http://schemas.openxmlformats.org/officeDocument/2006/relationships/image" Target="../media/image8.jpg"/><Relationship Id="rId15" Type="http://schemas.openxmlformats.org/officeDocument/2006/relationships/hyperlink" Target="https://creativecommons.org/licenses/by-nc-nd/4.0/" TargetMode="External"/><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png"/><Relationship Id="rId14" Type="http://schemas.openxmlformats.org/officeDocument/2006/relationships/image" Target="../media/image21.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8" Type="http://schemas.openxmlformats.org/officeDocument/2006/relationships/hyperlink" Target="https://doi.org/10.1007/s10639-020-10379-x" TargetMode="External"/><Relationship Id="rId3" Type="http://schemas.openxmlformats.org/officeDocument/2006/relationships/hyperlink" Target="https://digital-strategy.ec.europa.eu/en/policies/women-digital" TargetMode="External"/><Relationship Id="rId7" Type="http://schemas.openxmlformats.org/officeDocument/2006/relationships/hyperlink" Target="https://doi.org/10.1145/3568813.3600131" TargetMode="External"/><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hyperlink" Target="https://op.europa.eu/en/web/eu-law-and-publications/publication-detail/-/publication/67d5a207-4da1-11ec-91ac-01aa75ed71a1" TargetMode="External"/><Relationship Id="rId5" Type="http://schemas.openxmlformats.org/officeDocument/2006/relationships/hyperlink" Target="https://doi.org/10.1007/s11528-022-00728-7" TargetMode="External"/><Relationship Id="rId4" Type="http://schemas.openxmlformats.org/officeDocument/2006/relationships/hyperlink" Target="https://digital-strategy.ec.europa.eu/en/factpages/state-digital-decade-2024-report" TargetMode="External"/><Relationship Id="rId9" Type="http://schemas.openxmlformats.org/officeDocument/2006/relationships/image" Target="../media/image17.jp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g355a695ed3b_0_35"/>
          <p:cNvSpPr txBox="1">
            <a:spLocks noGrp="1"/>
          </p:cNvSpPr>
          <p:nvPr>
            <p:ph type="ctrTitle"/>
          </p:nvPr>
        </p:nvSpPr>
        <p:spPr>
          <a:xfrm>
            <a:off x="374726" y="2184268"/>
            <a:ext cx="6914700" cy="13341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ts val="2222"/>
              <a:buFont typeface="Calibri"/>
              <a:buNone/>
            </a:pPr>
            <a:r>
              <a:rPr lang="hr-HR" noProof="0" dirty="0"/>
              <a:t>WP3: Obučavanje učitelja za autentično i rodno uključivo informatičko obrazovanje</a:t>
            </a:r>
          </a:p>
        </p:txBody>
      </p:sp>
      <p:sp>
        <p:nvSpPr>
          <p:cNvPr id="137" name="Google Shape;137;g355a695ed3b_0_35"/>
          <p:cNvSpPr txBox="1">
            <a:spLocks noGrp="1"/>
          </p:cNvSpPr>
          <p:nvPr>
            <p:ph type="subTitle" idx="1"/>
          </p:nvPr>
        </p:nvSpPr>
        <p:spPr>
          <a:xfrm>
            <a:off x="401324" y="3651830"/>
            <a:ext cx="6893100" cy="1292700"/>
          </a:xfrm>
          <a:prstGeom prst="rect">
            <a:avLst/>
          </a:prstGeom>
          <a:noFill/>
          <a:ln>
            <a:noFill/>
          </a:ln>
        </p:spPr>
        <p:txBody>
          <a:bodyPr spcFirstLastPara="1" wrap="square" lIns="91425" tIns="45700" rIns="91425" bIns="45700" anchor="ctr" anchorCtr="0">
            <a:normAutofit/>
          </a:bodyPr>
          <a:lstStyle/>
          <a:p>
            <a:pPr lvl="0"/>
            <a:r>
              <a:rPr lang="hr-HR" noProof="0" dirty="0"/>
              <a:t>TINKER trening za učitelje koji poučavaju učenike starosti 12 </a:t>
            </a:r>
            <a:r>
              <a:rPr lang="hr-HR" noProof="0"/>
              <a:t>do 14 </a:t>
            </a:r>
            <a:r>
              <a:rPr lang="hr-HR" noProof="0" dirty="0"/>
              <a:t>godina</a:t>
            </a:r>
          </a:p>
          <a:p>
            <a:pPr marL="457200" lvl="0" indent="-406400" algn="l" rtl="0">
              <a:lnSpc>
                <a:spcPct val="90000"/>
              </a:lnSpc>
              <a:spcBef>
                <a:spcPts val="1000"/>
              </a:spcBef>
              <a:spcAft>
                <a:spcPts val="0"/>
              </a:spcAft>
              <a:buClr>
                <a:schemeClr val="dk1"/>
              </a:buClr>
              <a:buSzPts val="1600"/>
              <a:buNone/>
            </a:pPr>
            <a:endParaRPr lang="hr-HR" noProof="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sp>
        <p:nvSpPr>
          <p:cNvPr id="220" name="Google Shape;220;g34bc8fb6652_0_17"/>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hr-HR" sz="3200" noProof="0" dirty="0">
                <a:solidFill>
                  <a:srgbClr val="FFFFFF"/>
                </a:solidFill>
              </a:rPr>
              <a:t>Razumijevanje rodne nejednakosti u informatičkom obrazovanju</a:t>
            </a:r>
            <a:endParaRPr lang="hr-HR" sz="4000" noProof="0" dirty="0">
              <a:solidFill>
                <a:srgbClr val="FFFFFF"/>
              </a:solidFill>
            </a:endParaRPr>
          </a:p>
        </p:txBody>
      </p:sp>
      <p:pic>
        <p:nvPicPr>
          <p:cNvPr id="221" name="Google Shape;221;g34bc8fb6652_0_17"/>
          <p:cNvPicPr preferRelativeResize="0"/>
          <p:nvPr/>
        </p:nvPicPr>
        <p:blipFill rotWithShape="1">
          <a:blip r:embed="rId3">
            <a:alphaModFix/>
          </a:blip>
          <a:srcRect/>
          <a:stretch/>
        </p:blipFill>
        <p:spPr>
          <a:xfrm>
            <a:off x="1429774" y="867375"/>
            <a:ext cx="9280924" cy="5519300"/>
          </a:xfrm>
          <a:prstGeom prst="rect">
            <a:avLst/>
          </a:prstGeom>
          <a:noFill/>
          <a:ln>
            <a:noFill/>
          </a:ln>
        </p:spPr>
      </p:pic>
      <p:sp>
        <p:nvSpPr>
          <p:cNvPr id="222" name="Google Shape;222;g34bc8fb6652_0_17"/>
          <p:cNvSpPr txBox="1"/>
          <p:nvPr/>
        </p:nvSpPr>
        <p:spPr>
          <a:xfrm>
            <a:off x="1429675" y="6310900"/>
            <a:ext cx="9280800" cy="61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000"/>
              <a:buFont typeface="Arial"/>
              <a:buNone/>
            </a:pPr>
            <a:r>
              <a:rPr lang="hr-HR" sz="1000" b="0" i="0" u="none" strike="noStrike" cap="none" noProof="0" dirty="0">
                <a:solidFill>
                  <a:srgbClr val="000000"/>
                </a:solidFill>
                <a:latin typeface="Arial"/>
                <a:ea typeface="Arial"/>
                <a:cs typeface="Arial"/>
                <a:sym typeface="Arial"/>
              </a:rPr>
              <a:t>Izvor: </a:t>
            </a:r>
            <a:r>
              <a:rPr lang="hr-HR" sz="1000" b="0" i="0" u="sng" strike="noStrike" cap="none" noProof="0" dirty="0">
                <a:solidFill>
                  <a:schemeClr val="hlink"/>
                </a:solidFill>
                <a:latin typeface="Arial"/>
                <a:ea typeface="Arial"/>
                <a:cs typeface="Arial"/>
                <a:sym typeface="Arial"/>
                <a:hlinkClick r:id="rId4"/>
              </a:rPr>
              <a:t>UNESCO, 2017. </a:t>
            </a:r>
            <a:r>
              <a:rPr lang="hr-HR" sz="1000" b="0" i="0" u="none" strike="noStrike" cap="none" noProof="0" dirty="0">
                <a:solidFill>
                  <a:srgbClr val="000000"/>
                </a:solidFill>
                <a:latin typeface="Arial"/>
                <a:ea typeface="Arial"/>
                <a:cs typeface="Arial"/>
                <a:sym typeface="Arial"/>
              </a:rPr>
              <a:t>Dešifriranje </a:t>
            </a:r>
            <a:r>
              <a:rPr lang="hr-HR" sz="1000" b="0" i="1" u="none" strike="noStrike" cap="none" noProof="0" dirty="0">
                <a:solidFill>
                  <a:srgbClr val="000000"/>
                </a:solidFill>
                <a:highlight>
                  <a:srgbClr val="FFFFFF"/>
                </a:highlight>
                <a:latin typeface="Arial"/>
                <a:ea typeface="Arial"/>
                <a:cs typeface="Arial"/>
                <a:sym typeface="Arial"/>
              </a:rPr>
              <a:t>koda: Obrazovanje djevojčica i žena u znanosti, tehnologiji, inženjerstvu i matematici (STEM) </a:t>
            </a:r>
            <a:r>
              <a:rPr lang="hr-HR" sz="1000" b="0" i="0" u="none" strike="noStrike" cap="none" noProof="0" dirty="0">
                <a:solidFill>
                  <a:srgbClr val="000000"/>
                </a:solidFill>
                <a:highlight>
                  <a:srgbClr val="FFFFFF"/>
                </a:highlight>
                <a:latin typeface="Arial"/>
                <a:ea typeface="Arial"/>
                <a:cs typeface="Arial"/>
                <a:sym typeface="Arial"/>
              </a:rPr>
              <a:t>.</a:t>
            </a:r>
          </a:p>
          <a:p>
            <a:pPr marL="0" marR="0" lvl="0" indent="0" algn="l" rtl="0">
              <a:lnSpc>
                <a:spcPct val="100000"/>
              </a:lnSpc>
              <a:spcBef>
                <a:spcPts val="0"/>
              </a:spcBef>
              <a:spcAft>
                <a:spcPts val="0"/>
              </a:spcAft>
              <a:buClr>
                <a:srgbClr val="000000"/>
              </a:buClr>
              <a:buSzPts val="1000"/>
              <a:buFont typeface="Arial"/>
              <a:buNone/>
            </a:pPr>
            <a:endParaRPr lang="hr-HR" sz="1000" b="0" i="0" u="none" strike="noStrike" cap="none" noProof="0" dirty="0">
              <a:solidFill>
                <a:srgbClr val="000000"/>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sp>
        <p:nvSpPr>
          <p:cNvPr id="227" name="Google Shape;227;g34baa110314_1_40"/>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hr-HR" sz="3600" noProof="0" dirty="0">
                <a:solidFill>
                  <a:srgbClr val="FFFFFF"/>
                </a:solidFill>
              </a:rPr>
              <a:t>Rješavanje problema rodnih predrasuda</a:t>
            </a:r>
            <a:endParaRPr lang="hr-HR" sz="4400" noProof="0" dirty="0">
              <a:solidFill>
                <a:srgbClr val="FFFFFF"/>
              </a:solidFill>
            </a:endParaRPr>
          </a:p>
        </p:txBody>
      </p:sp>
      <p:sp>
        <p:nvSpPr>
          <p:cNvPr id="228" name="Google Shape;228;g34baa110314_1_40"/>
          <p:cNvSpPr txBox="1">
            <a:spLocks noGrp="1"/>
          </p:cNvSpPr>
          <p:nvPr>
            <p:ph type="body" idx="2"/>
          </p:nvPr>
        </p:nvSpPr>
        <p:spPr>
          <a:xfrm>
            <a:off x="97975" y="1170650"/>
            <a:ext cx="3576600" cy="18135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1800"/>
              <a:buNone/>
            </a:pPr>
            <a:r>
              <a:rPr lang="hr-HR" sz="2800" noProof="0" dirty="0">
                <a:solidFill>
                  <a:srgbClr val="16C45B"/>
                </a:solidFill>
              </a:rPr>
              <a:t>„Primjećujem svoju nesvjesnu rodnu pristranost.“</a:t>
            </a:r>
          </a:p>
          <a:p>
            <a:pPr marL="0" lvl="0" indent="0" algn="l" rtl="0">
              <a:lnSpc>
                <a:spcPct val="90000"/>
              </a:lnSpc>
              <a:spcBef>
                <a:spcPts val="0"/>
              </a:spcBef>
              <a:spcAft>
                <a:spcPts val="0"/>
              </a:spcAft>
              <a:buSzPts val="1800"/>
              <a:buNone/>
            </a:pPr>
            <a:endParaRPr lang="hr-HR" sz="2500" noProof="0" dirty="0"/>
          </a:p>
          <a:p>
            <a:pPr marL="0" lvl="0" indent="0" algn="l" rtl="0">
              <a:lnSpc>
                <a:spcPct val="90000"/>
              </a:lnSpc>
              <a:spcBef>
                <a:spcPts val="0"/>
              </a:spcBef>
              <a:spcAft>
                <a:spcPts val="0"/>
              </a:spcAft>
              <a:buSzPts val="1800"/>
              <a:buNone/>
            </a:pPr>
            <a:r>
              <a:rPr lang="hr-HR" sz="2000" noProof="0" dirty="0" err="1"/>
              <a:t>TEDxYouth</a:t>
            </a:r>
            <a:r>
              <a:rPr lang="hr-HR" sz="2000" noProof="0" dirty="0"/>
              <a:t> govor 17-godišnje učenice u Dublinu.</a:t>
            </a:r>
          </a:p>
        </p:txBody>
      </p:sp>
      <p:sp>
        <p:nvSpPr>
          <p:cNvPr id="229" name="Google Shape;229;g34baa110314_1_40"/>
          <p:cNvSpPr txBox="1">
            <a:spLocks noGrp="1"/>
          </p:cNvSpPr>
          <p:nvPr>
            <p:ph type="body" idx="2"/>
          </p:nvPr>
        </p:nvSpPr>
        <p:spPr>
          <a:xfrm>
            <a:off x="97975" y="5012975"/>
            <a:ext cx="12017400" cy="16707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1800"/>
              <a:buNone/>
            </a:pPr>
            <a:r>
              <a:rPr lang="hr-HR" sz="2300" b="1" noProof="0" dirty="0"/>
              <a:t>Pitanja za raspravu</a:t>
            </a:r>
            <a:endParaRPr lang="hr-HR" sz="2300" noProof="0" dirty="0"/>
          </a:p>
          <a:p>
            <a:pPr marL="457200" lvl="0" indent="-374650" algn="l" rtl="0">
              <a:lnSpc>
                <a:spcPct val="90000"/>
              </a:lnSpc>
              <a:spcBef>
                <a:spcPts val="0"/>
              </a:spcBef>
              <a:spcAft>
                <a:spcPts val="0"/>
              </a:spcAft>
              <a:buSzPts val="2300"/>
              <a:buChar char="●"/>
            </a:pPr>
            <a:r>
              <a:rPr lang="hr-HR" sz="2300" noProof="0" dirty="0"/>
              <a:t>Očekujete li drugačije ponašanje od dječaka i djevojčica?</a:t>
            </a:r>
          </a:p>
          <a:p>
            <a:pPr marL="457200" lvl="0" indent="-374650" algn="l" rtl="0">
              <a:lnSpc>
                <a:spcPct val="90000"/>
              </a:lnSpc>
              <a:spcBef>
                <a:spcPts val="0"/>
              </a:spcBef>
              <a:spcAft>
                <a:spcPts val="0"/>
              </a:spcAft>
              <a:buSzPts val="2300"/>
              <a:buChar char="●"/>
            </a:pPr>
            <a:r>
              <a:rPr lang="hr-HR" sz="2300" noProof="0" dirty="0"/>
              <a:t>Donosite li pretpostavke o tome kakav </a:t>
            </a:r>
            <a:r>
              <a:rPr lang="hr-HR" sz="2300" noProof="0" dirty="0" err="1"/>
              <a:t>kurikularni</a:t>
            </a:r>
            <a:r>
              <a:rPr lang="hr-HR" sz="2300" noProof="0" dirty="0"/>
              <a:t> sadržaj preferiraju dječaci i djevojčice?</a:t>
            </a:r>
          </a:p>
          <a:p>
            <a:pPr marL="457200" lvl="0" indent="-374650" algn="l" rtl="0">
              <a:lnSpc>
                <a:spcPct val="90000"/>
              </a:lnSpc>
              <a:spcBef>
                <a:spcPts val="0"/>
              </a:spcBef>
              <a:spcAft>
                <a:spcPts val="0"/>
              </a:spcAft>
              <a:buSzPts val="2300"/>
              <a:buChar char="●"/>
            </a:pPr>
            <a:r>
              <a:rPr lang="hr-HR" sz="2300" noProof="0" dirty="0"/>
              <a:t>Označavate li pojedince kao prirodno dobre u nekom predmetu?</a:t>
            </a:r>
          </a:p>
          <a:p>
            <a:pPr marL="457200" lvl="0" indent="-374650" algn="l" rtl="0">
              <a:lnSpc>
                <a:spcPct val="90000"/>
              </a:lnSpc>
              <a:spcBef>
                <a:spcPts val="0"/>
              </a:spcBef>
              <a:spcAft>
                <a:spcPts val="0"/>
              </a:spcAft>
              <a:buSzPts val="2300"/>
              <a:buChar char="●"/>
            </a:pPr>
            <a:r>
              <a:rPr lang="hr-HR" sz="2300" noProof="0" dirty="0"/>
              <a:t>Imate li jednaka očekivanja od djevojčica i dječaka?</a:t>
            </a:r>
          </a:p>
        </p:txBody>
      </p:sp>
      <p:pic>
        <p:nvPicPr>
          <p:cNvPr id="230" name="Google Shape;230;g34baa110314_1_40" descr="Georgina Dowling is a 17 year old student from Dublin. She talks about unconscious gender bias and overcoming gender inequality by being aware of our unconscious biases and hopes her talk will inspire you. Georgina Dowling is a seventeen year old feminist. She enjoys experiencing and learning about different cultures through travel and plant-based cooking. She is a passionate believer in equal opportunities for everyone regardless of their sex, ethnicity, sexuality or religion. Georgina believes that the solutions to many societal issues begin with oneself. In this talk, she shares her experience tackling her own unconscious gender biases and how our individual biases contribute to gender inequality still prevalent in society today. This talk was given at a TEDx event using the TED conference format but independently organized by a local community. Learn more at https://www.ted.com/tedx" title="&quot;I Spy My Unconscious Gender Bias.&quot; | Georgina Dowling | TEDxYouth@DúnLaoghaire">
            <a:hlinkClick r:id="rId3"/>
          </p:cNvPr>
          <p:cNvPicPr preferRelativeResize="0"/>
          <p:nvPr/>
        </p:nvPicPr>
        <p:blipFill>
          <a:blip r:embed="rId4">
            <a:alphaModFix/>
          </a:blip>
          <a:stretch>
            <a:fillRect/>
          </a:stretch>
        </p:blipFill>
        <p:spPr>
          <a:xfrm>
            <a:off x="4006175" y="1018250"/>
            <a:ext cx="6709226" cy="3773925"/>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0"/>
                                        </p:tgtEl>
                                        <p:attrNameLst>
                                          <p:attrName>style.visibility</p:attrName>
                                        </p:attrNameLst>
                                      </p:cBhvr>
                                      <p:to>
                                        <p:strVal val="visible"/>
                                      </p:to>
                                    </p:set>
                                    <p:animEffect transition="in" filter="fade">
                                      <p:cBhvr>
                                        <p:cTn id="7" dur="1000"/>
                                        <p:tgtEl>
                                          <p:spTgt spid="2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sp>
        <p:nvSpPr>
          <p:cNvPr id="235" name="Google Shape;235;g34baa110314_1_47"/>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hr-HR" sz="3600" noProof="0" dirty="0">
                <a:solidFill>
                  <a:srgbClr val="FFFFFF"/>
                </a:solidFill>
              </a:rPr>
              <a:t>Jezik, resursi i procjene koji uključuju rodnu ravnopravnost</a:t>
            </a:r>
            <a:endParaRPr lang="hr-HR" sz="4400" noProof="0" dirty="0">
              <a:solidFill>
                <a:srgbClr val="FFFFFF"/>
              </a:solidFill>
            </a:endParaRPr>
          </a:p>
        </p:txBody>
      </p:sp>
      <p:sp>
        <p:nvSpPr>
          <p:cNvPr id="236" name="Google Shape;236;g34baa110314_1_47"/>
          <p:cNvSpPr txBox="1">
            <a:spLocks noGrp="1"/>
          </p:cNvSpPr>
          <p:nvPr>
            <p:ph type="body" idx="2"/>
          </p:nvPr>
        </p:nvSpPr>
        <p:spPr>
          <a:xfrm>
            <a:off x="97975" y="1891300"/>
            <a:ext cx="11695800" cy="4885200"/>
          </a:xfrm>
          <a:prstGeom prst="rect">
            <a:avLst/>
          </a:prstGeom>
          <a:noFill/>
          <a:ln>
            <a:noFill/>
          </a:ln>
        </p:spPr>
        <p:txBody>
          <a:bodyPr spcFirstLastPara="1" wrap="square" lIns="91425" tIns="45700" rIns="91425" bIns="45700" anchor="t" anchorCtr="0">
            <a:noAutofit/>
          </a:bodyPr>
          <a:lstStyle/>
          <a:p>
            <a:pPr marL="457200" lvl="0" indent="-387350" algn="l" rtl="0">
              <a:lnSpc>
                <a:spcPct val="90000"/>
              </a:lnSpc>
              <a:spcBef>
                <a:spcPts val="0"/>
              </a:spcBef>
              <a:spcAft>
                <a:spcPts val="0"/>
              </a:spcAft>
              <a:buSzPts val="2500"/>
              <a:buChar char="●"/>
            </a:pPr>
            <a:r>
              <a:rPr lang="hr-HR" sz="2500" noProof="0" dirty="0"/>
              <a:t>Rodno neutralan jezik</a:t>
            </a:r>
          </a:p>
          <a:p>
            <a:pPr marL="457200" lvl="0" indent="-387350" algn="l" rtl="0">
              <a:lnSpc>
                <a:spcPct val="90000"/>
              </a:lnSpc>
              <a:spcBef>
                <a:spcPts val="0"/>
              </a:spcBef>
              <a:spcAft>
                <a:spcPts val="0"/>
              </a:spcAft>
              <a:buSzPts val="2500"/>
              <a:buChar char="●"/>
            </a:pPr>
            <a:endParaRPr lang="hr-HR" sz="2500" noProof="0" dirty="0"/>
          </a:p>
          <a:p>
            <a:pPr marL="457200" lvl="0" indent="-387350" algn="l" rtl="0">
              <a:lnSpc>
                <a:spcPct val="90000"/>
              </a:lnSpc>
              <a:spcBef>
                <a:spcPts val="0"/>
              </a:spcBef>
              <a:spcAft>
                <a:spcPts val="0"/>
              </a:spcAft>
              <a:buSzPts val="2500"/>
              <a:buChar char="●"/>
            </a:pPr>
            <a:r>
              <a:rPr lang="hr-HR" sz="2500" noProof="0" dirty="0"/>
              <a:t>Izbjegavanje rodnih pretpostavki i stereotipa</a:t>
            </a:r>
            <a:br>
              <a:rPr lang="hr-HR" sz="2500" noProof="0" dirty="0"/>
            </a:br>
            <a:endParaRPr lang="hr-HR" sz="2500" noProof="0" dirty="0"/>
          </a:p>
          <a:p>
            <a:pPr marL="457200" lvl="0" indent="-387350" algn="l" rtl="0">
              <a:lnSpc>
                <a:spcPct val="90000"/>
              </a:lnSpc>
              <a:spcBef>
                <a:spcPts val="0"/>
              </a:spcBef>
              <a:spcAft>
                <a:spcPts val="0"/>
              </a:spcAft>
              <a:buSzPts val="2500"/>
              <a:buChar char="●"/>
            </a:pPr>
            <a:r>
              <a:rPr lang="hr-HR" sz="2500" noProof="0" dirty="0"/>
              <a:t>Uvažavanje i poštivanje učenika</a:t>
            </a:r>
          </a:p>
          <a:p>
            <a:pPr marL="457200" lvl="0" indent="-387350" algn="l" rtl="0">
              <a:lnSpc>
                <a:spcPct val="90000"/>
              </a:lnSpc>
              <a:spcBef>
                <a:spcPts val="0"/>
              </a:spcBef>
              <a:spcAft>
                <a:spcPts val="0"/>
              </a:spcAft>
              <a:buSzPts val="2500"/>
              <a:buChar char="●"/>
            </a:pPr>
            <a:endParaRPr lang="hr-HR" sz="2500" noProof="0" dirty="0"/>
          </a:p>
          <a:p>
            <a:pPr marL="457200" lvl="0" indent="-387350" algn="l" rtl="0">
              <a:lnSpc>
                <a:spcPct val="90000"/>
              </a:lnSpc>
              <a:spcBef>
                <a:spcPts val="0"/>
              </a:spcBef>
              <a:spcAft>
                <a:spcPts val="0"/>
              </a:spcAft>
              <a:buSzPts val="2500"/>
              <a:buChar char="●"/>
            </a:pPr>
            <a:r>
              <a:rPr lang="hr-HR" sz="2500" noProof="0" dirty="0"/>
              <a:t>Raznolikost u korištenju primjera i uzora</a:t>
            </a:r>
            <a:br>
              <a:rPr lang="hr-HR" sz="2500" noProof="0" dirty="0"/>
            </a:br>
            <a:endParaRPr lang="hr-HR" sz="2500" noProof="0" dirty="0"/>
          </a:p>
          <a:p>
            <a:pPr marL="457200" lvl="0" indent="-387350" algn="l" rtl="0">
              <a:lnSpc>
                <a:spcPct val="90000"/>
              </a:lnSpc>
              <a:spcBef>
                <a:spcPts val="0"/>
              </a:spcBef>
              <a:spcAft>
                <a:spcPts val="0"/>
              </a:spcAft>
              <a:buSzPts val="2500"/>
              <a:buChar char="●"/>
            </a:pPr>
            <a:r>
              <a:rPr lang="hr-HR" sz="2500" noProof="0" dirty="0"/>
              <a:t>Korištenje primjera iz stvarnog svijeta koji pokazuju da muškarci nisu jedini</a:t>
            </a:r>
            <a:br>
              <a:rPr lang="hr-HR" sz="2500" noProof="0" dirty="0"/>
            </a:br>
            <a:r>
              <a:rPr lang="hr-HR" sz="2500" noProof="0" dirty="0"/>
              <a:t>koji čine razliku u informatici, znanosti i tehnologiji</a:t>
            </a:r>
          </a:p>
        </p:txBody>
      </p:sp>
      <p:sp>
        <p:nvSpPr>
          <p:cNvPr id="237" name="Google Shape;237;g34baa110314_1_47"/>
          <p:cNvSpPr txBox="1">
            <a:spLocks noGrp="1"/>
          </p:cNvSpPr>
          <p:nvPr>
            <p:ph type="body" idx="1"/>
          </p:nvPr>
        </p:nvSpPr>
        <p:spPr>
          <a:xfrm>
            <a:off x="97970" y="854672"/>
            <a:ext cx="11944500" cy="550800"/>
          </a:xfrm>
          <a:prstGeom prst="rect">
            <a:avLst/>
          </a:prstGeom>
          <a:noFill/>
          <a:ln>
            <a:noFill/>
          </a:ln>
        </p:spPr>
        <p:txBody>
          <a:bodyPr spcFirstLastPara="1" wrap="square" lIns="91425" tIns="45700" rIns="91425" bIns="45700" anchor="ctr" anchorCtr="0">
            <a:noAutofit/>
          </a:bodyPr>
          <a:lstStyle/>
          <a:p>
            <a:pPr marL="457200" marR="0" lvl="0" indent="-228600" algn="just" rtl="0">
              <a:lnSpc>
                <a:spcPct val="90000"/>
              </a:lnSpc>
              <a:spcBef>
                <a:spcPts val="1000"/>
              </a:spcBef>
              <a:spcAft>
                <a:spcPts val="0"/>
              </a:spcAft>
              <a:buClr>
                <a:schemeClr val="accent1"/>
              </a:buClr>
              <a:buSzPts val="2400"/>
              <a:buFont typeface="Arial"/>
              <a:buNone/>
            </a:pPr>
            <a:r>
              <a:rPr lang="hr-HR" noProof="0" dirty="0"/>
              <a:t>Kako možemo raditi na rodnoj uključivosti?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sp>
        <p:nvSpPr>
          <p:cNvPr id="242" name="Google Shape;242;p3"/>
          <p:cNvSpPr txBox="1">
            <a:spLocks noGrp="1"/>
          </p:cNvSpPr>
          <p:nvPr>
            <p:ph type="title"/>
          </p:nvPr>
        </p:nvSpPr>
        <p:spPr>
          <a:xfrm>
            <a:off x="97970" y="81642"/>
            <a:ext cx="11944351" cy="715879"/>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hr-HR" sz="3600" noProof="0" dirty="0">
                <a:solidFill>
                  <a:srgbClr val="FFFFFF"/>
                </a:solidFill>
              </a:rPr>
              <a:t>Aktivnost 2: Rodno uključiv jezik u učionicama informatike</a:t>
            </a:r>
            <a:endParaRPr lang="hr-HR" sz="4400" noProof="0" dirty="0">
              <a:solidFill>
                <a:srgbClr val="FFFFFF"/>
              </a:solidFill>
            </a:endParaRPr>
          </a:p>
        </p:txBody>
      </p:sp>
      <p:sp>
        <p:nvSpPr>
          <p:cNvPr id="243" name="Google Shape;243;p3"/>
          <p:cNvSpPr txBox="1">
            <a:spLocks noGrp="1"/>
          </p:cNvSpPr>
          <p:nvPr>
            <p:ph type="body" idx="2"/>
          </p:nvPr>
        </p:nvSpPr>
        <p:spPr>
          <a:xfrm>
            <a:off x="97975" y="1891305"/>
            <a:ext cx="11944500" cy="1828500"/>
          </a:xfrm>
          <a:prstGeom prst="rect">
            <a:avLst/>
          </a:prstGeom>
          <a:noFill/>
          <a:ln>
            <a:noFill/>
          </a:ln>
        </p:spPr>
        <p:txBody>
          <a:bodyPr spcFirstLastPara="1" wrap="square" lIns="91425" tIns="45700" rIns="91425" bIns="45700" anchor="t" anchorCtr="0">
            <a:noAutofit/>
          </a:bodyPr>
          <a:lstStyle/>
          <a:p>
            <a:pPr marL="0" lvl="1" indent="0" algn="l" rtl="0">
              <a:lnSpc>
                <a:spcPct val="90000"/>
              </a:lnSpc>
              <a:spcBef>
                <a:spcPts val="0"/>
              </a:spcBef>
              <a:spcAft>
                <a:spcPts val="0"/>
              </a:spcAft>
              <a:buClr>
                <a:schemeClr val="accent4"/>
              </a:buClr>
              <a:buSzPts val="1800"/>
              <a:buNone/>
            </a:pPr>
            <a:r>
              <a:rPr lang="hr-HR" sz="2400" noProof="0" dirty="0">
                <a:solidFill>
                  <a:schemeClr val="accent4"/>
                </a:solidFill>
              </a:rPr>
              <a:t>Izdvojite deset minuta za čitanje primjera dijaloga u učionici, uputa za lekciju ili primjera povratnih informacija koje su vam dane.</a:t>
            </a:r>
          </a:p>
          <a:p>
            <a:pPr marL="0" lvl="1" indent="0" algn="l" rtl="0">
              <a:lnSpc>
                <a:spcPct val="90000"/>
              </a:lnSpc>
              <a:spcBef>
                <a:spcPts val="0"/>
              </a:spcBef>
              <a:spcAft>
                <a:spcPts val="0"/>
              </a:spcAft>
              <a:buClr>
                <a:schemeClr val="accent4"/>
              </a:buClr>
              <a:buSzPts val="1800"/>
              <a:buNone/>
            </a:pPr>
            <a:endParaRPr lang="hr-HR" sz="2400" noProof="0" dirty="0">
              <a:solidFill>
                <a:schemeClr val="accent4"/>
              </a:solidFill>
            </a:endParaRPr>
          </a:p>
          <a:p>
            <a:pPr marL="0" lvl="1" indent="0" algn="l" rtl="0">
              <a:lnSpc>
                <a:spcPct val="90000"/>
              </a:lnSpc>
              <a:spcBef>
                <a:spcPts val="0"/>
              </a:spcBef>
              <a:spcAft>
                <a:spcPts val="0"/>
              </a:spcAft>
              <a:buClr>
                <a:schemeClr val="accent4"/>
              </a:buClr>
              <a:buSzPts val="1800"/>
              <a:buNone/>
            </a:pPr>
            <a:r>
              <a:rPr lang="hr-HR" sz="2400" noProof="0" dirty="0">
                <a:solidFill>
                  <a:schemeClr val="accent4"/>
                </a:solidFill>
              </a:rPr>
              <a:t>Pokušajte prepoznati rodno pristran jezik ili </a:t>
            </a:r>
            <a:r>
              <a:rPr lang="hr-HR" sz="2400" noProof="0" dirty="0" err="1">
                <a:solidFill>
                  <a:schemeClr val="accent4"/>
                </a:solidFill>
              </a:rPr>
              <a:t>stereotipiranje</a:t>
            </a:r>
            <a:r>
              <a:rPr lang="hr-HR" sz="2400" noProof="0" dirty="0">
                <a:solidFill>
                  <a:schemeClr val="accent4"/>
                </a:solidFill>
              </a:rPr>
              <a:t> i uredite tekstove kako bi bili </a:t>
            </a:r>
            <a:r>
              <a:rPr lang="hr-HR" sz="2400" noProof="0" dirty="0" err="1">
                <a:solidFill>
                  <a:schemeClr val="accent4"/>
                </a:solidFill>
              </a:rPr>
              <a:t>uključiviji</a:t>
            </a:r>
            <a:r>
              <a:rPr lang="hr-HR" sz="2400" noProof="0" dirty="0">
                <a:solidFill>
                  <a:schemeClr val="accent4"/>
                </a:solidFill>
              </a:rPr>
              <a:t>.</a:t>
            </a:r>
            <a:endParaRPr lang="hr-HR" noProof="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sp>
        <p:nvSpPr>
          <p:cNvPr id="248" name="Google Shape;248;g34bc8fb6652_0_0"/>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hr-HR" sz="3600" noProof="0" dirty="0">
                <a:solidFill>
                  <a:srgbClr val="FFFFFF"/>
                </a:solidFill>
              </a:rPr>
              <a:t>Normalizacija neuspjeha i poticanje ustrajnosti</a:t>
            </a:r>
            <a:endParaRPr lang="hr-HR" sz="4400" noProof="0" dirty="0">
              <a:solidFill>
                <a:srgbClr val="FFFFFF"/>
              </a:solidFill>
            </a:endParaRPr>
          </a:p>
        </p:txBody>
      </p:sp>
      <p:sp>
        <p:nvSpPr>
          <p:cNvPr id="249" name="Google Shape;249;g34bc8fb6652_0_0"/>
          <p:cNvSpPr txBox="1">
            <a:spLocks noGrp="1"/>
          </p:cNvSpPr>
          <p:nvPr>
            <p:ph type="body" idx="2"/>
          </p:nvPr>
        </p:nvSpPr>
        <p:spPr>
          <a:xfrm>
            <a:off x="97975" y="2431050"/>
            <a:ext cx="11695800" cy="4023300"/>
          </a:xfrm>
          <a:prstGeom prst="rect">
            <a:avLst/>
          </a:prstGeom>
          <a:noFill/>
          <a:ln>
            <a:noFill/>
          </a:ln>
        </p:spPr>
        <p:txBody>
          <a:bodyPr spcFirstLastPara="1" wrap="square" lIns="91425" tIns="45700" rIns="91425" bIns="45700" anchor="t" anchorCtr="0">
            <a:noAutofit/>
          </a:bodyPr>
          <a:lstStyle/>
          <a:p>
            <a:pPr marL="457200" lvl="0" indent="-387350" algn="l" rtl="0">
              <a:lnSpc>
                <a:spcPct val="90000"/>
              </a:lnSpc>
              <a:spcBef>
                <a:spcPts val="0"/>
              </a:spcBef>
              <a:spcAft>
                <a:spcPts val="0"/>
              </a:spcAft>
              <a:buSzPts val="2500"/>
              <a:buChar char="●"/>
            </a:pPr>
            <a:r>
              <a:rPr lang="hr-HR" sz="2500" noProof="0" dirty="0"/>
              <a:t>Strah od neuspjeha je prepreka za učenike s niskim samopouzdanjem</a:t>
            </a:r>
            <a:br>
              <a:rPr lang="hr-HR" sz="2500" noProof="0" dirty="0"/>
            </a:br>
            <a:endParaRPr lang="hr-HR" sz="2500" noProof="0" dirty="0"/>
          </a:p>
          <a:p>
            <a:pPr marL="457200" lvl="0" indent="-387350" algn="l" rtl="0">
              <a:lnSpc>
                <a:spcPct val="90000"/>
              </a:lnSpc>
              <a:spcBef>
                <a:spcPts val="0"/>
              </a:spcBef>
              <a:spcAft>
                <a:spcPts val="0"/>
              </a:spcAft>
              <a:buSzPts val="2500"/>
              <a:buChar char="●"/>
            </a:pPr>
            <a:r>
              <a:rPr lang="hr-HR" sz="2500" noProof="0" dirty="0"/>
              <a:t>Djevojke češće pripisuju neuspjeh </a:t>
            </a:r>
            <a:r>
              <a:rPr lang="hr-HR" sz="2500" b="1" noProof="0" dirty="0"/>
              <a:t>nedostatku sposobnosti. </a:t>
            </a:r>
            <a:br>
              <a:rPr lang="hr-HR" sz="2500" noProof="0" dirty="0"/>
            </a:br>
            <a:r>
              <a:rPr lang="hr-HR" sz="2500" noProof="0" dirty="0"/>
              <a:t>Dječaci češće pripisuju neuspjeh </a:t>
            </a:r>
            <a:r>
              <a:rPr lang="hr-HR" sz="2500" b="1" noProof="0" dirty="0"/>
              <a:t>nedostatku pripreme ili truda.</a:t>
            </a:r>
            <a:br>
              <a:rPr lang="hr-HR" sz="2500" noProof="0" dirty="0"/>
            </a:br>
            <a:endParaRPr lang="hr-HR" sz="2500" noProof="0" dirty="0"/>
          </a:p>
          <a:p>
            <a:pPr marL="457200" lvl="0" indent="-387350" algn="l" rtl="0">
              <a:lnSpc>
                <a:spcPct val="90000"/>
              </a:lnSpc>
              <a:spcBef>
                <a:spcPts val="0"/>
              </a:spcBef>
              <a:spcAft>
                <a:spcPts val="0"/>
              </a:spcAft>
              <a:buSzPts val="2500"/>
              <a:buChar char="●"/>
            </a:pPr>
            <a:r>
              <a:rPr lang="hr-HR" sz="2500" noProof="0" dirty="0"/>
              <a:t>Ali pogreške su dio učenja - poput otklanjanja pogrešaka u programskom kodu!</a:t>
            </a:r>
            <a:br>
              <a:rPr lang="hr-HR" sz="2500" noProof="0" dirty="0"/>
            </a:br>
            <a:endParaRPr lang="hr-HR" sz="2500" noProof="0" dirty="0"/>
          </a:p>
          <a:p>
            <a:pPr marL="457200" lvl="0" indent="-387350" algn="l" rtl="0">
              <a:lnSpc>
                <a:spcPct val="90000"/>
              </a:lnSpc>
              <a:spcBef>
                <a:spcPts val="0"/>
              </a:spcBef>
              <a:spcAft>
                <a:spcPts val="0"/>
              </a:spcAft>
              <a:buSzPts val="2500"/>
              <a:buChar char="●"/>
            </a:pPr>
            <a:r>
              <a:rPr lang="hr-HR" sz="2500" noProof="0" dirty="0"/>
              <a:t>Potaknite upornost, a ne savršene odgovore</a:t>
            </a:r>
            <a:br>
              <a:rPr lang="hr-HR" sz="2500" noProof="0" dirty="0"/>
            </a:br>
            <a:endParaRPr lang="hr-HR" sz="2500" noProof="0" dirty="0"/>
          </a:p>
          <a:p>
            <a:pPr marL="457200" lvl="0" indent="-387350" algn="l" rtl="0">
              <a:lnSpc>
                <a:spcPct val="90000"/>
              </a:lnSpc>
              <a:spcBef>
                <a:spcPts val="0"/>
              </a:spcBef>
              <a:spcAft>
                <a:spcPts val="0"/>
              </a:spcAft>
              <a:buSzPts val="2500"/>
              <a:buChar char="●"/>
            </a:pPr>
            <a:r>
              <a:rPr lang="hr-HR" sz="2500" noProof="0" dirty="0"/>
              <a:t>Pokušaji i pogreške su vrijedan proces u programiranju: rješavanje problema, otklanjanje pogrešaka i revizija su sve dijelovi programerskog rada.</a:t>
            </a:r>
          </a:p>
        </p:txBody>
      </p:sp>
      <p:sp>
        <p:nvSpPr>
          <p:cNvPr id="250" name="Google Shape;250;g34bc8fb6652_0_0"/>
          <p:cNvSpPr txBox="1">
            <a:spLocks noGrp="1"/>
          </p:cNvSpPr>
          <p:nvPr>
            <p:ph type="body" idx="1"/>
          </p:nvPr>
        </p:nvSpPr>
        <p:spPr>
          <a:xfrm>
            <a:off x="-98555" y="1165972"/>
            <a:ext cx="11944500" cy="550800"/>
          </a:xfrm>
          <a:prstGeom prst="rect">
            <a:avLst/>
          </a:prstGeom>
          <a:noFill/>
          <a:ln>
            <a:noFill/>
          </a:ln>
        </p:spPr>
        <p:txBody>
          <a:bodyPr spcFirstLastPara="1" wrap="square" lIns="91425" tIns="45700" rIns="91425" bIns="45700" anchor="ctr" anchorCtr="0">
            <a:noAutofit/>
          </a:bodyPr>
          <a:lstStyle/>
          <a:p>
            <a:pPr marL="457200" marR="0" lvl="0" indent="-228600" algn="just" rtl="0">
              <a:lnSpc>
                <a:spcPct val="90000"/>
              </a:lnSpc>
              <a:spcBef>
                <a:spcPts val="1000"/>
              </a:spcBef>
              <a:spcAft>
                <a:spcPts val="0"/>
              </a:spcAft>
              <a:buClr>
                <a:schemeClr val="accent1"/>
              </a:buClr>
              <a:buSzPts val="2400"/>
              <a:buFont typeface="Arial"/>
              <a:buNone/>
            </a:pPr>
            <a:r>
              <a:rPr lang="hr-HR" sz="3100" noProof="0" dirty="0"/>
              <a:t>Učimo radeći, a ponekad i kroz neuspjeh.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54"/>
        <p:cNvGrpSpPr/>
        <p:nvPr/>
      </p:nvGrpSpPr>
      <p:grpSpPr>
        <a:xfrm>
          <a:off x="0" y="0"/>
          <a:ext cx="0" cy="0"/>
          <a:chOff x="0" y="0"/>
          <a:chExt cx="0" cy="0"/>
        </a:xfrm>
      </p:grpSpPr>
      <p:sp>
        <p:nvSpPr>
          <p:cNvPr id="255" name="Google Shape;255;g34bc8fb6652_0_10"/>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hr-HR" sz="3600" noProof="0" dirty="0">
                <a:solidFill>
                  <a:srgbClr val="FFFFFF"/>
                </a:solidFill>
              </a:rPr>
              <a:t>Izvan učionice: poticanje angažmana u informatici</a:t>
            </a:r>
            <a:endParaRPr lang="hr-HR" sz="4400" noProof="0" dirty="0">
              <a:solidFill>
                <a:srgbClr val="FFFFFF"/>
              </a:solidFill>
            </a:endParaRPr>
          </a:p>
        </p:txBody>
      </p:sp>
      <p:sp>
        <p:nvSpPr>
          <p:cNvPr id="256" name="Google Shape;256;g34bc8fb6652_0_10"/>
          <p:cNvSpPr txBox="1">
            <a:spLocks noGrp="1"/>
          </p:cNvSpPr>
          <p:nvPr>
            <p:ph type="body" idx="2"/>
          </p:nvPr>
        </p:nvSpPr>
        <p:spPr>
          <a:xfrm>
            <a:off x="97975" y="1450625"/>
            <a:ext cx="11944500" cy="4885200"/>
          </a:xfrm>
          <a:prstGeom prst="rect">
            <a:avLst/>
          </a:prstGeom>
          <a:noFill/>
          <a:ln>
            <a:noFill/>
          </a:ln>
        </p:spPr>
        <p:txBody>
          <a:bodyPr spcFirstLastPara="1" wrap="square" lIns="91425" tIns="45700" rIns="91425" bIns="45700" anchor="t" anchorCtr="0">
            <a:noAutofit/>
          </a:bodyPr>
          <a:lstStyle/>
          <a:p>
            <a:pPr marL="457200" lvl="0" indent="-387350" algn="l" rtl="0">
              <a:lnSpc>
                <a:spcPct val="90000"/>
              </a:lnSpc>
              <a:spcBef>
                <a:spcPts val="0"/>
              </a:spcBef>
              <a:spcAft>
                <a:spcPts val="0"/>
              </a:spcAft>
              <a:buSzPts val="2500"/>
              <a:buChar char="●"/>
            </a:pPr>
            <a:r>
              <a:rPr lang="hr-HR" sz="2500" noProof="0" dirty="0"/>
              <a:t>Potaknite sudjelovanje u klubovima ili kampovima vezanim uz informatiku (npr. </a:t>
            </a:r>
            <a:r>
              <a:rPr lang="hr-HR" sz="2500" u="sng" noProof="0" dirty="0" err="1">
                <a:solidFill>
                  <a:schemeClr val="hlink"/>
                </a:solidFill>
                <a:hlinkClick r:id="rId3"/>
              </a:rPr>
              <a:t>Girls</a:t>
            </a:r>
            <a:r>
              <a:rPr lang="hr-HR" sz="2500" u="sng" noProof="0" dirty="0">
                <a:solidFill>
                  <a:schemeClr val="hlink"/>
                </a:solidFill>
                <a:hlinkClick r:id="rId3"/>
              </a:rPr>
              <a:t>' IT </a:t>
            </a:r>
            <a:r>
              <a:rPr lang="hr-HR" sz="2500" u="sng" noProof="0" dirty="0" err="1">
                <a:solidFill>
                  <a:schemeClr val="hlink"/>
                </a:solidFill>
                <a:hlinkClick r:id="rId3"/>
              </a:rPr>
              <a:t>Bootcamp</a:t>
            </a:r>
            <a:r>
              <a:rPr lang="hr-HR" sz="2500" u="sng" noProof="0" dirty="0">
                <a:solidFill>
                  <a:schemeClr val="hlink"/>
                </a:solidFill>
                <a:hlinkClick r:id="rId3"/>
              </a:rPr>
              <a:t> </a:t>
            </a:r>
            <a:r>
              <a:rPr lang="hr-HR" sz="2500" noProof="0" dirty="0"/>
              <a:t>, </a:t>
            </a:r>
            <a:r>
              <a:rPr lang="hr-HR" sz="2500" u="sng" noProof="0" dirty="0" err="1">
                <a:solidFill>
                  <a:schemeClr val="hlink"/>
                </a:solidFill>
                <a:hlinkClick r:id="rId4"/>
              </a:rPr>
              <a:t>Girls</a:t>
            </a:r>
            <a:r>
              <a:rPr lang="hr-HR" sz="2500" u="sng" noProof="0" dirty="0">
                <a:solidFill>
                  <a:schemeClr val="hlink"/>
                </a:solidFill>
                <a:hlinkClick r:id="rId4"/>
              </a:rPr>
              <a:t> Who </a:t>
            </a:r>
            <a:r>
              <a:rPr lang="hr-HR" sz="2500" u="sng" noProof="0" dirty="0" err="1">
                <a:solidFill>
                  <a:schemeClr val="hlink"/>
                </a:solidFill>
                <a:hlinkClick r:id="rId4"/>
              </a:rPr>
              <a:t>Code</a:t>
            </a:r>
            <a:r>
              <a:rPr lang="hr-HR" sz="2500" u="sng" noProof="0" dirty="0">
                <a:solidFill>
                  <a:schemeClr val="hlink"/>
                </a:solidFill>
                <a:hlinkClick r:id="rId4"/>
              </a:rPr>
              <a:t> </a:t>
            </a:r>
            <a:r>
              <a:rPr lang="hr-HR" sz="2500" noProof="0" dirty="0"/>
              <a:t>, klubovi robotike, kampovi kodiranja, </a:t>
            </a:r>
            <a:r>
              <a:rPr lang="hr-HR" sz="2500" noProof="0" dirty="0" err="1"/>
              <a:t>hackathoni</a:t>
            </a:r>
            <a:r>
              <a:rPr lang="hr-HR" sz="2500" noProof="0" dirty="0"/>
              <a:t>)</a:t>
            </a:r>
            <a:br>
              <a:rPr lang="hr-HR" sz="2500" noProof="0" dirty="0"/>
            </a:br>
            <a:endParaRPr lang="hr-HR" sz="2500" noProof="0" dirty="0"/>
          </a:p>
          <a:p>
            <a:pPr marL="457200" lvl="0" indent="-387350" algn="l" rtl="0">
              <a:lnSpc>
                <a:spcPct val="90000"/>
              </a:lnSpc>
              <a:spcBef>
                <a:spcPts val="0"/>
              </a:spcBef>
              <a:spcAft>
                <a:spcPts val="0"/>
              </a:spcAft>
              <a:buSzPts val="2500"/>
              <a:buChar char="●"/>
            </a:pPr>
            <a:r>
              <a:rPr lang="hr-HR" sz="2500" noProof="0" dirty="0"/>
              <a:t>Rano izlaganje kodiranju, robotici ili igrama rješavanja problema (u osnovnoškolskoj dobi) može potaknuti kasnije bavljenje informatikom</a:t>
            </a:r>
            <a:br>
              <a:rPr lang="hr-HR" sz="2500" noProof="0" dirty="0"/>
            </a:br>
            <a:endParaRPr lang="hr-HR" sz="2500" noProof="0" dirty="0"/>
          </a:p>
          <a:p>
            <a:pPr marL="457200" lvl="0" indent="-387350" algn="l" rtl="0">
              <a:lnSpc>
                <a:spcPct val="90000"/>
              </a:lnSpc>
              <a:spcBef>
                <a:spcPts val="0"/>
              </a:spcBef>
              <a:spcAft>
                <a:spcPts val="0"/>
              </a:spcAft>
              <a:buSzPts val="2500"/>
              <a:buChar char="●"/>
            </a:pPr>
            <a:r>
              <a:rPr lang="hr-HR" sz="2500" noProof="0" dirty="0"/>
              <a:t>Navedite primjere primjene informatike u stvarnom svijetu, uključujući visoko obrazovanje i mogućnosti karijere, znanstvena otkrića i tehnološke inovacije</a:t>
            </a:r>
            <a:br>
              <a:rPr lang="hr-HR" sz="2500" noProof="0" dirty="0"/>
            </a:br>
            <a:endParaRPr lang="hr-HR" sz="2500" noProof="0" dirty="0"/>
          </a:p>
          <a:p>
            <a:pPr marL="457200" lvl="0" indent="-387350" algn="l" rtl="0">
              <a:lnSpc>
                <a:spcPct val="90000"/>
              </a:lnSpc>
              <a:spcBef>
                <a:spcPts val="0"/>
              </a:spcBef>
              <a:spcAft>
                <a:spcPts val="0"/>
              </a:spcAft>
              <a:buSzPts val="2500"/>
              <a:buChar char="●"/>
            </a:pPr>
            <a:r>
              <a:rPr lang="hr-HR" sz="2500" noProof="0" dirty="0"/>
              <a:t>Istaknite primjene STEM-a koje su možda manje poznate, a mogle bi biti zanimljive učenicima, uključujući društvena pitanja, znanost o okolišu ili zdravstvo</a:t>
            </a:r>
            <a:br>
              <a:rPr lang="hr-HR" sz="2500" noProof="0" dirty="0"/>
            </a:br>
            <a:endParaRPr lang="hr-HR" sz="2500" noProof="0" dirty="0"/>
          </a:p>
          <a:p>
            <a:pPr marL="457200" lvl="0" indent="-387350" algn="l" rtl="0">
              <a:lnSpc>
                <a:spcPct val="90000"/>
              </a:lnSpc>
              <a:spcBef>
                <a:spcPts val="0"/>
              </a:spcBef>
              <a:spcAft>
                <a:spcPts val="0"/>
              </a:spcAft>
              <a:buSzPts val="2500"/>
              <a:buChar char="●"/>
            </a:pPr>
            <a:r>
              <a:rPr lang="hr-HR" sz="2500" noProof="0" dirty="0"/>
              <a:t>Uključite u nastavu gostujuće predavače poput bivših učenika i učenica koji su nastavili studirati informatiku ili raznolike stručnjake koji rade u tom području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60"/>
        <p:cNvGrpSpPr/>
        <p:nvPr/>
      </p:nvGrpSpPr>
      <p:grpSpPr>
        <a:xfrm>
          <a:off x="0" y="0"/>
          <a:ext cx="0" cy="0"/>
          <a:chOff x="0" y="0"/>
          <a:chExt cx="0" cy="0"/>
        </a:xfrm>
      </p:grpSpPr>
      <p:sp>
        <p:nvSpPr>
          <p:cNvPr id="261" name="Google Shape;261;g34bf62e773a_0_0"/>
          <p:cNvSpPr txBox="1">
            <a:spLocks noGrp="1"/>
          </p:cNvSpPr>
          <p:nvPr>
            <p:ph type="title"/>
          </p:nvPr>
        </p:nvSpPr>
        <p:spPr>
          <a:xfrm>
            <a:off x="97975" y="81650"/>
            <a:ext cx="120939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hr-HR" sz="2700" noProof="0" dirty="0">
                <a:solidFill>
                  <a:srgbClr val="FFFFFF"/>
                </a:solidFill>
              </a:rPr>
              <a:t>Pedagoške strategije: iskustveno učenje, eksperimentiranje i pristupi temeljeni na igri</a:t>
            </a:r>
            <a:endParaRPr lang="hr-HR" sz="2600" noProof="0" dirty="0">
              <a:solidFill>
                <a:srgbClr val="FFFFFF"/>
              </a:solidFill>
            </a:endParaRPr>
          </a:p>
        </p:txBody>
      </p:sp>
      <p:graphicFrame>
        <p:nvGraphicFramePr>
          <p:cNvPr id="262" name="Google Shape;262;g34bf62e773a_0_0"/>
          <p:cNvGraphicFramePr/>
          <p:nvPr>
            <p:extLst>
              <p:ext uri="{D42A27DB-BD31-4B8C-83A1-F6EECF244321}">
                <p14:modId xmlns:p14="http://schemas.microsoft.com/office/powerpoint/2010/main" val="2595794957"/>
              </p:ext>
            </p:extLst>
          </p:nvPr>
        </p:nvGraphicFramePr>
        <p:xfrm>
          <a:off x="928100" y="1301038"/>
          <a:ext cx="10335800" cy="4038985"/>
        </p:xfrm>
        <a:graphic>
          <a:graphicData uri="http://schemas.openxmlformats.org/drawingml/2006/table">
            <a:tbl>
              <a:tblPr>
                <a:noFill/>
                <a:tableStyleId>{60EFF265-5955-4D86-9A02-DCDF4EF2F3C6}</a:tableStyleId>
              </a:tblPr>
              <a:tblGrid>
                <a:gridCol w="3184525">
                  <a:extLst>
                    <a:ext uri="{9D8B030D-6E8A-4147-A177-3AD203B41FA5}">
                      <a16:colId xmlns:a16="http://schemas.microsoft.com/office/drawing/2014/main" val="20000"/>
                    </a:ext>
                  </a:extLst>
                </a:gridCol>
                <a:gridCol w="3659650">
                  <a:extLst>
                    <a:ext uri="{9D8B030D-6E8A-4147-A177-3AD203B41FA5}">
                      <a16:colId xmlns:a16="http://schemas.microsoft.com/office/drawing/2014/main" val="20001"/>
                    </a:ext>
                  </a:extLst>
                </a:gridCol>
                <a:gridCol w="3491625">
                  <a:extLst>
                    <a:ext uri="{9D8B030D-6E8A-4147-A177-3AD203B41FA5}">
                      <a16:colId xmlns:a16="http://schemas.microsoft.com/office/drawing/2014/main" val="20002"/>
                    </a:ext>
                  </a:extLst>
                </a:gridCol>
              </a:tblGrid>
              <a:tr h="381000">
                <a:tc>
                  <a:txBody>
                    <a:bodyPr/>
                    <a:lstStyle/>
                    <a:p>
                      <a:pPr marL="0" marR="0" lvl="0" indent="0" algn="l" rtl="0">
                        <a:lnSpc>
                          <a:spcPct val="100000"/>
                        </a:lnSpc>
                        <a:spcBef>
                          <a:spcPts val="0"/>
                        </a:spcBef>
                        <a:spcAft>
                          <a:spcPts val="0"/>
                        </a:spcAft>
                        <a:buClr>
                          <a:srgbClr val="000000"/>
                        </a:buClr>
                        <a:buSzPts val="1700"/>
                        <a:buFont typeface="Arial"/>
                        <a:buNone/>
                      </a:pPr>
                      <a:r>
                        <a:rPr lang="hr-HR" sz="1700" b="1" u="none" strike="noStrike" cap="none" noProof="0" dirty="0">
                          <a:solidFill>
                            <a:srgbClr val="FFFFFF"/>
                          </a:solidFill>
                        </a:rPr>
                        <a:t>Iskustveno </a:t>
                      </a:r>
                      <a:r>
                        <a:rPr lang="hr-HR" sz="1700" b="1" noProof="0" dirty="0">
                          <a:solidFill>
                            <a:srgbClr val="FFFFFF"/>
                          </a:solidFill>
                        </a:rPr>
                        <a:t>učenje</a:t>
                      </a:r>
                      <a:endParaRPr lang="hr-HR" sz="1700" b="1" u="none" strike="noStrike" cap="none" noProof="0" dirty="0">
                        <a:solidFill>
                          <a:srgbClr val="FFFFFF"/>
                        </a:solidFill>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16C45B"/>
                    </a:solidFill>
                  </a:tcPr>
                </a:tc>
                <a:tc>
                  <a:txBody>
                    <a:bodyPr/>
                    <a:lstStyle/>
                    <a:p>
                      <a:pPr marL="0" marR="0" lvl="0" indent="0" algn="l" rtl="0">
                        <a:lnSpc>
                          <a:spcPct val="100000"/>
                        </a:lnSpc>
                        <a:spcBef>
                          <a:spcPts val="0"/>
                        </a:spcBef>
                        <a:spcAft>
                          <a:spcPts val="0"/>
                        </a:spcAft>
                        <a:buClr>
                          <a:srgbClr val="000000"/>
                        </a:buClr>
                        <a:buSzPts val="1700"/>
                        <a:buFont typeface="Arial"/>
                        <a:buNone/>
                      </a:pPr>
                      <a:r>
                        <a:rPr lang="hr-HR" sz="1700" b="1" u="none" strike="noStrike" cap="none" noProof="0" dirty="0">
                          <a:solidFill>
                            <a:srgbClr val="FFFFFF"/>
                          </a:solidFill>
                        </a:rPr>
                        <a:t>Istraživanje i eksperimentiranje</a:t>
                      </a: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16C45B"/>
                    </a:solidFill>
                  </a:tcPr>
                </a:tc>
                <a:tc>
                  <a:txBody>
                    <a:bodyPr/>
                    <a:lstStyle/>
                    <a:p>
                      <a:pPr marL="0" marR="0" lvl="0" indent="0" algn="l" rtl="0">
                        <a:lnSpc>
                          <a:spcPct val="100000"/>
                        </a:lnSpc>
                        <a:spcBef>
                          <a:spcPts val="0"/>
                        </a:spcBef>
                        <a:spcAft>
                          <a:spcPts val="0"/>
                        </a:spcAft>
                        <a:buClr>
                          <a:srgbClr val="000000"/>
                        </a:buClr>
                        <a:buSzPts val="1700"/>
                        <a:buFont typeface="Arial"/>
                        <a:buNone/>
                      </a:pPr>
                      <a:r>
                        <a:rPr lang="hr-HR" sz="1700" b="1" noProof="0" dirty="0">
                          <a:solidFill>
                            <a:srgbClr val="FFFFFF"/>
                          </a:solidFill>
                        </a:rPr>
                        <a:t>Pristup zasnovan </a:t>
                      </a:r>
                      <a:r>
                        <a:rPr lang="hr-HR" sz="1700" b="1" u="none" strike="noStrike" cap="none" noProof="0" dirty="0">
                          <a:solidFill>
                            <a:srgbClr val="FFFFFF"/>
                          </a:solidFill>
                        </a:rPr>
                        <a:t>na igri​</a:t>
                      </a: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16C45B"/>
                    </a:solidFill>
                  </a:tcPr>
                </a:tc>
                <a:extLst>
                  <a:ext uri="{0D108BD9-81ED-4DB2-BD59-A6C34878D82A}">
                    <a16:rowId xmlns:a16="http://schemas.microsoft.com/office/drawing/2014/main" val="10000"/>
                  </a:ext>
                </a:extLst>
              </a:tr>
              <a:tr h="381000">
                <a:tc>
                  <a:txBody>
                    <a:bodyPr/>
                    <a:lstStyle/>
                    <a:p>
                      <a:pPr marL="457200" marR="0" lvl="0" indent="-317500" algn="l" rtl="0">
                        <a:lnSpc>
                          <a:spcPct val="115000"/>
                        </a:lnSpc>
                        <a:spcBef>
                          <a:spcPts val="0"/>
                        </a:spcBef>
                        <a:spcAft>
                          <a:spcPts val="0"/>
                        </a:spcAft>
                        <a:buClr>
                          <a:srgbClr val="000000"/>
                        </a:buClr>
                        <a:buSzPts val="1400"/>
                        <a:buFont typeface="Arial"/>
                        <a:buChar char="●"/>
                      </a:pPr>
                      <a:r>
                        <a:rPr lang="hr-HR" sz="1400" u="none" strike="noStrike" cap="none" noProof="0" dirty="0"/>
                        <a:t>Učenje kroz iskustvo i refleksiju</a:t>
                      </a:r>
                    </a:p>
                    <a:p>
                      <a:pPr marL="457200" marR="0" lvl="0" indent="-317500" algn="l" rtl="0">
                        <a:lnSpc>
                          <a:spcPct val="115000"/>
                        </a:lnSpc>
                        <a:spcBef>
                          <a:spcPts val="0"/>
                        </a:spcBef>
                        <a:spcAft>
                          <a:spcPts val="0"/>
                        </a:spcAft>
                        <a:buClr>
                          <a:srgbClr val="000000"/>
                        </a:buClr>
                        <a:buSzPts val="1400"/>
                        <a:buFont typeface="Arial"/>
                        <a:buChar char="●"/>
                      </a:pPr>
                      <a:r>
                        <a:rPr lang="hr-HR" sz="1400" u="none" strike="noStrike" cap="none" noProof="0" dirty="0"/>
                        <a:t>Primjena znanja u stvarnim scenarijima</a:t>
                      </a:r>
                    </a:p>
                    <a:p>
                      <a:pPr marL="457200" marR="0" lvl="0" indent="-317500" algn="l" rtl="0">
                        <a:lnSpc>
                          <a:spcPct val="115000"/>
                        </a:lnSpc>
                        <a:spcBef>
                          <a:spcPts val="0"/>
                        </a:spcBef>
                        <a:spcAft>
                          <a:spcPts val="0"/>
                        </a:spcAft>
                        <a:buClr>
                          <a:srgbClr val="000000"/>
                        </a:buClr>
                        <a:buSzPts val="1400"/>
                        <a:buFont typeface="Arial"/>
                        <a:buChar char="●"/>
                      </a:pPr>
                      <a:r>
                        <a:rPr lang="hr-HR" sz="1400" u="none" strike="noStrike" cap="none" noProof="0" dirty="0"/>
                        <a:t>Autentične i osobno značajne aktivnosti</a:t>
                      </a:r>
                    </a:p>
                    <a:p>
                      <a:pPr marL="0" marR="0" lvl="0" indent="0" algn="l" rtl="0">
                        <a:lnSpc>
                          <a:spcPct val="115000"/>
                        </a:lnSpc>
                        <a:spcBef>
                          <a:spcPts val="0"/>
                        </a:spcBef>
                        <a:spcAft>
                          <a:spcPts val="0"/>
                        </a:spcAft>
                        <a:buClr>
                          <a:srgbClr val="000000"/>
                        </a:buClr>
                        <a:buSzPts val="1400"/>
                        <a:buFont typeface="Arial"/>
                        <a:buNone/>
                      </a:pPr>
                      <a:endParaRPr lang="hr-HR" sz="1400" u="none" strike="noStrike" cap="none" noProof="0" dirty="0"/>
                    </a:p>
                    <a:p>
                      <a:pPr marL="0" marR="0" lvl="0" indent="0" algn="l" rtl="0">
                        <a:lnSpc>
                          <a:spcPct val="115000"/>
                        </a:lnSpc>
                        <a:spcBef>
                          <a:spcPts val="0"/>
                        </a:spcBef>
                        <a:spcAft>
                          <a:spcPts val="0"/>
                        </a:spcAft>
                        <a:buClr>
                          <a:srgbClr val="000000"/>
                        </a:buClr>
                        <a:buSzPts val="1400"/>
                        <a:buFont typeface="Arial"/>
                        <a:buNone/>
                      </a:pPr>
                      <a:endParaRPr lang="hr-HR" sz="1400" u="none" strike="noStrike" cap="none" noProof="0" dirty="0"/>
                    </a:p>
                    <a:p>
                      <a:pPr marL="0" marR="0" lvl="0" indent="0" algn="l" rtl="0">
                        <a:lnSpc>
                          <a:spcPct val="115000"/>
                        </a:lnSpc>
                        <a:spcBef>
                          <a:spcPts val="0"/>
                        </a:spcBef>
                        <a:spcAft>
                          <a:spcPts val="0"/>
                        </a:spcAft>
                        <a:buClr>
                          <a:srgbClr val="000000"/>
                        </a:buClr>
                        <a:buSzPts val="1400"/>
                        <a:buFont typeface="Arial"/>
                        <a:buNone/>
                      </a:pPr>
                      <a:r>
                        <a:rPr lang="hr-HR" sz="1400" u="none" strike="noStrike" cap="none" noProof="0" dirty="0"/>
                        <a:t>Ciklični model motivacije:</a:t>
                      </a:r>
                    </a:p>
                    <a:p>
                      <a:pPr marL="457200" marR="0" lvl="0" indent="-317500" algn="l" rtl="0">
                        <a:lnSpc>
                          <a:spcPct val="115000"/>
                        </a:lnSpc>
                        <a:spcBef>
                          <a:spcPts val="0"/>
                        </a:spcBef>
                        <a:spcAft>
                          <a:spcPts val="0"/>
                        </a:spcAft>
                        <a:buClr>
                          <a:srgbClr val="000000"/>
                        </a:buClr>
                        <a:buSzPts val="1400"/>
                        <a:buFont typeface="Arial"/>
                        <a:buChar char="●"/>
                      </a:pPr>
                      <a:r>
                        <a:rPr lang="hr-HR" sz="1400" u="none" strike="noStrike" cap="none" noProof="0" dirty="0"/>
                        <a:t>Prvi kontakt s temom</a:t>
                      </a:r>
                    </a:p>
                    <a:p>
                      <a:pPr marL="457200" marR="0" lvl="0" indent="-317500" algn="l" rtl="0">
                        <a:lnSpc>
                          <a:spcPct val="115000"/>
                        </a:lnSpc>
                        <a:spcBef>
                          <a:spcPts val="0"/>
                        </a:spcBef>
                        <a:spcAft>
                          <a:spcPts val="0"/>
                        </a:spcAft>
                        <a:buClr>
                          <a:srgbClr val="000000"/>
                        </a:buClr>
                        <a:buSzPts val="1400"/>
                        <a:buFont typeface="Arial"/>
                        <a:buChar char="●"/>
                      </a:pPr>
                      <a:r>
                        <a:rPr lang="hr-HR" sz="1400" u="none" strike="noStrike" cap="none" noProof="0" dirty="0"/>
                        <a:t>Poticanje interesa</a:t>
                      </a:r>
                    </a:p>
                    <a:p>
                      <a:pPr marL="457200" marR="0" lvl="0" indent="-317500" algn="l" rtl="0">
                        <a:lnSpc>
                          <a:spcPct val="115000"/>
                        </a:lnSpc>
                        <a:spcBef>
                          <a:spcPts val="0"/>
                        </a:spcBef>
                        <a:spcAft>
                          <a:spcPts val="0"/>
                        </a:spcAft>
                        <a:buClr>
                          <a:srgbClr val="000000"/>
                        </a:buClr>
                        <a:buSzPts val="1400"/>
                        <a:buFont typeface="Arial"/>
                        <a:buChar char="●"/>
                      </a:pPr>
                      <a:r>
                        <a:rPr lang="hr-HR" sz="1400" u="none" strike="noStrike" cap="none" noProof="0" dirty="0"/>
                        <a:t>Održivost interesa</a:t>
                      </a:r>
                    </a:p>
                  </a:txBody>
                  <a:tcPr marL="91425" marR="91425" marT="91425" marB="91425">
                    <a:lnT w="9525" cap="flat" cmpd="sng">
                      <a:solidFill>
                        <a:srgbClr val="FFFFFF"/>
                      </a:solidFill>
                      <a:prstDash val="solid"/>
                      <a:round/>
                      <a:headEnd type="none" w="sm" len="sm"/>
                      <a:tailEnd type="none" w="sm" len="sm"/>
                    </a:lnT>
                  </a:tcPr>
                </a:tc>
                <a:tc>
                  <a:txBody>
                    <a:bodyPr/>
                    <a:lstStyle/>
                    <a:p>
                      <a:pPr marL="457200" marR="0" lvl="0" indent="-317500" algn="l" rtl="0">
                        <a:lnSpc>
                          <a:spcPct val="115000"/>
                        </a:lnSpc>
                        <a:spcBef>
                          <a:spcPts val="0"/>
                        </a:spcBef>
                        <a:spcAft>
                          <a:spcPts val="0"/>
                        </a:spcAft>
                        <a:buClr>
                          <a:srgbClr val="000000"/>
                        </a:buClr>
                        <a:buSzPts val="1400"/>
                        <a:buFont typeface="Arial"/>
                        <a:buChar char="●"/>
                      </a:pPr>
                      <a:r>
                        <a:rPr lang="hr-HR" sz="1400" u="none" strike="noStrike" cap="none" noProof="0" dirty="0"/>
                        <a:t>Samostalno i razigrano istraživanje materijala</a:t>
                      </a:r>
                    </a:p>
                    <a:p>
                      <a:pPr marL="457200" marR="0" lvl="0" indent="-317500" algn="l" rtl="0">
                        <a:lnSpc>
                          <a:spcPct val="115000"/>
                        </a:lnSpc>
                        <a:spcBef>
                          <a:spcPts val="0"/>
                        </a:spcBef>
                        <a:spcAft>
                          <a:spcPts val="0"/>
                        </a:spcAft>
                        <a:buClr>
                          <a:srgbClr val="000000"/>
                        </a:buClr>
                        <a:buSzPts val="1400"/>
                        <a:buFont typeface="Arial"/>
                        <a:buChar char="●"/>
                      </a:pPr>
                      <a:r>
                        <a:rPr lang="hr-HR" sz="1400" u="none" strike="noStrike" cap="none" noProof="0" dirty="0"/>
                        <a:t>Otvorena istraga</a:t>
                      </a:r>
                    </a:p>
                    <a:p>
                      <a:pPr marL="0" marR="0" lvl="0" indent="0" algn="l" rtl="0">
                        <a:lnSpc>
                          <a:spcPct val="115000"/>
                        </a:lnSpc>
                        <a:spcBef>
                          <a:spcPts val="0"/>
                        </a:spcBef>
                        <a:spcAft>
                          <a:spcPts val="0"/>
                        </a:spcAft>
                        <a:buClr>
                          <a:srgbClr val="000000"/>
                        </a:buClr>
                        <a:buSzPts val="1400"/>
                        <a:buFont typeface="Arial"/>
                        <a:buNone/>
                      </a:pPr>
                      <a:endParaRPr lang="hr-HR" sz="1400" u="none" strike="noStrike" cap="none" noProof="0" dirty="0"/>
                    </a:p>
                    <a:p>
                      <a:pPr marL="0" marR="0" lvl="0" indent="0" algn="l" rtl="0">
                        <a:lnSpc>
                          <a:spcPct val="115000"/>
                        </a:lnSpc>
                        <a:spcBef>
                          <a:spcPts val="0"/>
                        </a:spcBef>
                        <a:spcAft>
                          <a:spcPts val="0"/>
                        </a:spcAft>
                        <a:buClr>
                          <a:srgbClr val="000000"/>
                        </a:buClr>
                        <a:buSzPts val="1400"/>
                        <a:buFont typeface="Arial"/>
                        <a:buNone/>
                      </a:pPr>
                      <a:endParaRPr lang="hr-HR" sz="1400" u="none" strike="noStrike" cap="none" noProof="0" dirty="0"/>
                    </a:p>
                    <a:p>
                      <a:pPr marL="0" marR="0" lvl="0" indent="0" algn="l" rtl="0">
                        <a:lnSpc>
                          <a:spcPct val="115000"/>
                        </a:lnSpc>
                        <a:spcBef>
                          <a:spcPts val="0"/>
                        </a:spcBef>
                        <a:spcAft>
                          <a:spcPts val="0"/>
                        </a:spcAft>
                        <a:buClr>
                          <a:srgbClr val="000000"/>
                        </a:buClr>
                        <a:buSzPts val="1400"/>
                        <a:buFont typeface="Arial"/>
                        <a:buNone/>
                      </a:pPr>
                      <a:endParaRPr lang="hr-HR" sz="1400" u="none" strike="noStrike" cap="none" noProof="0" dirty="0"/>
                    </a:p>
                    <a:p>
                      <a:pPr marL="0" marR="0" lvl="0" indent="0" algn="l" rtl="0">
                        <a:lnSpc>
                          <a:spcPct val="115000"/>
                        </a:lnSpc>
                        <a:spcBef>
                          <a:spcPts val="0"/>
                        </a:spcBef>
                        <a:spcAft>
                          <a:spcPts val="0"/>
                        </a:spcAft>
                        <a:buClr>
                          <a:srgbClr val="000000"/>
                        </a:buClr>
                        <a:buSzPts val="1400"/>
                        <a:buFont typeface="Arial"/>
                        <a:buNone/>
                      </a:pPr>
                      <a:endParaRPr lang="hr-HR" sz="1400" u="none" strike="noStrike" cap="none" noProof="0" dirty="0"/>
                    </a:p>
                    <a:p>
                      <a:pPr marL="0" marR="0" lvl="0" indent="0" algn="l" rtl="0">
                        <a:lnSpc>
                          <a:spcPct val="115000"/>
                        </a:lnSpc>
                        <a:spcBef>
                          <a:spcPts val="0"/>
                        </a:spcBef>
                        <a:spcAft>
                          <a:spcPts val="0"/>
                        </a:spcAft>
                        <a:buClr>
                          <a:srgbClr val="000000"/>
                        </a:buClr>
                        <a:buSzPts val="1400"/>
                        <a:buFont typeface="Arial"/>
                        <a:buNone/>
                      </a:pPr>
                      <a:r>
                        <a:rPr lang="hr-HR" sz="1400" u="none" strike="noStrike" cap="none" noProof="0" dirty="0"/>
                        <a:t>Iterativni ciklus eksperimentiranja i interpretacije:</a:t>
                      </a:r>
                    </a:p>
                    <a:p>
                      <a:pPr marL="457200" marR="0" lvl="0" indent="-317500" algn="l" rtl="0">
                        <a:lnSpc>
                          <a:spcPct val="115000"/>
                        </a:lnSpc>
                        <a:spcBef>
                          <a:spcPts val="0"/>
                        </a:spcBef>
                        <a:spcAft>
                          <a:spcPts val="0"/>
                        </a:spcAft>
                        <a:buClr>
                          <a:srgbClr val="000000"/>
                        </a:buClr>
                        <a:buSzPts val="1400"/>
                        <a:buFont typeface="Arial"/>
                        <a:buChar char="●"/>
                      </a:pPr>
                      <a:r>
                        <a:rPr lang="hr-HR" sz="1400" u="none" strike="noStrike" cap="none" noProof="0" dirty="0"/>
                        <a:t>Definiranje osobnih ciljeva</a:t>
                      </a:r>
                    </a:p>
                    <a:p>
                      <a:pPr marL="457200" marR="0" lvl="0" indent="-317500" algn="l" rtl="0">
                        <a:lnSpc>
                          <a:spcPct val="115000"/>
                        </a:lnSpc>
                        <a:spcBef>
                          <a:spcPts val="0"/>
                        </a:spcBef>
                        <a:spcAft>
                          <a:spcPts val="0"/>
                        </a:spcAft>
                        <a:buClr>
                          <a:srgbClr val="000000"/>
                        </a:buClr>
                        <a:buSzPts val="1400"/>
                        <a:buFont typeface="Arial"/>
                        <a:buChar char="●"/>
                      </a:pPr>
                      <a:r>
                        <a:rPr lang="hr-HR" sz="1400" u="none" strike="noStrike" cap="none" noProof="0" dirty="0"/>
                        <a:t>Provode eksperimente kako bi postigli svoje ciljeve</a:t>
                      </a:r>
                    </a:p>
                    <a:p>
                      <a:pPr marL="457200" marR="0" lvl="0" indent="-317500" algn="l" rtl="0">
                        <a:lnSpc>
                          <a:spcPct val="115000"/>
                        </a:lnSpc>
                        <a:spcBef>
                          <a:spcPts val="0"/>
                        </a:spcBef>
                        <a:spcAft>
                          <a:spcPts val="0"/>
                        </a:spcAft>
                        <a:buClr>
                          <a:srgbClr val="000000"/>
                        </a:buClr>
                        <a:buSzPts val="1400"/>
                        <a:buFont typeface="Arial"/>
                        <a:buChar char="●"/>
                      </a:pPr>
                      <a:r>
                        <a:rPr lang="hr-HR" sz="1400" u="none" strike="noStrike" cap="none" noProof="0" dirty="0"/>
                        <a:t>Bilježe zapažanja i interpretacije na temelju tih rezultata</a:t>
                      </a:r>
                    </a:p>
                  </a:txBody>
                  <a:tcPr marL="91425" marR="91425" marT="91425" marB="91425">
                    <a:lnT w="9525" cap="flat" cmpd="sng">
                      <a:solidFill>
                        <a:srgbClr val="FFFFFF"/>
                      </a:solidFill>
                      <a:prstDash val="solid"/>
                      <a:round/>
                      <a:headEnd type="none" w="sm" len="sm"/>
                      <a:tailEnd type="none" w="sm" len="sm"/>
                    </a:lnT>
                  </a:tcPr>
                </a:tc>
                <a:tc>
                  <a:txBody>
                    <a:bodyPr/>
                    <a:lstStyle/>
                    <a:p>
                      <a:pPr marL="457200" marR="0" lvl="0" indent="-317500" algn="l" rtl="0">
                        <a:lnSpc>
                          <a:spcPct val="115000"/>
                        </a:lnSpc>
                        <a:spcBef>
                          <a:spcPts val="0"/>
                        </a:spcBef>
                        <a:spcAft>
                          <a:spcPts val="0"/>
                        </a:spcAft>
                        <a:buClr>
                          <a:srgbClr val="000000"/>
                        </a:buClr>
                        <a:buSzPts val="1400"/>
                        <a:buFont typeface="Arial"/>
                        <a:buChar char="●"/>
                      </a:pPr>
                      <a:r>
                        <a:rPr lang="hr-HR" sz="1400" u="none" strike="noStrike" cap="none" noProof="0" dirty="0"/>
                        <a:t>Digitalne i analogne igre za informatiku</a:t>
                      </a:r>
                    </a:p>
                    <a:p>
                      <a:pPr marL="457200" marR="0" lvl="0" indent="-317500" algn="l" rtl="0">
                        <a:lnSpc>
                          <a:spcPct val="115000"/>
                        </a:lnSpc>
                        <a:spcBef>
                          <a:spcPts val="0"/>
                        </a:spcBef>
                        <a:spcAft>
                          <a:spcPts val="0"/>
                        </a:spcAft>
                        <a:buClr>
                          <a:srgbClr val="000000"/>
                        </a:buClr>
                        <a:buSzPts val="1400"/>
                        <a:buFont typeface="Arial"/>
                        <a:buChar char="●"/>
                      </a:pPr>
                      <a:r>
                        <a:rPr lang="hr-HR" sz="1400" u="none" strike="noStrike" cap="none" noProof="0" dirty="0"/>
                        <a:t>Alternativno okruženje u učionici s visokim potencijalom za angažman</a:t>
                      </a:r>
                    </a:p>
                    <a:p>
                      <a:pPr marL="457200" marR="0" lvl="0" indent="-317500" algn="l" rtl="0">
                        <a:lnSpc>
                          <a:spcPct val="115000"/>
                        </a:lnSpc>
                        <a:spcBef>
                          <a:spcPts val="0"/>
                        </a:spcBef>
                        <a:spcAft>
                          <a:spcPts val="0"/>
                        </a:spcAft>
                        <a:buClr>
                          <a:srgbClr val="000000"/>
                        </a:buClr>
                        <a:buSzPts val="1400"/>
                        <a:buFont typeface="Arial"/>
                        <a:buChar char="●"/>
                      </a:pPr>
                      <a:r>
                        <a:rPr lang="hr-HR" sz="1400" u="none" strike="noStrike" cap="none" noProof="0" dirty="0"/>
                        <a:t>Suradničke aktivnosti potiču društvenu interakciju</a:t>
                      </a:r>
                    </a:p>
                    <a:p>
                      <a:pPr marL="457200" marR="0" lvl="0" indent="-317500" algn="l" rtl="0">
                        <a:lnSpc>
                          <a:spcPct val="115000"/>
                        </a:lnSpc>
                        <a:spcBef>
                          <a:spcPts val="0"/>
                        </a:spcBef>
                        <a:spcAft>
                          <a:spcPts val="0"/>
                        </a:spcAft>
                        <a:buClr>
                          <a:srgbClr val="000000"/>
                        </a:buClr>
                        <a:buSzPts val="1400"/>
                        <a:buFont typeface="Arial"/>
                        <a:buChar char="●"/>
                      </a:pPr>
                      <a:r>
                        <a:rPr lang="hr-HR" sz="1400" u="none" strike="noStrike" cap="none" noProof="0" dirty="0"/>
                        <a:t>Aktivno sudjelovanje može podržati dublje razumijevanje koncepata i primjena</a:t>
                      </a:r>
                    </a:p>
                    <a:p>
                      <a:pPr marL="457200" marR="0" lvl="0" indent="-317500" algn="l" rtl="0">
                        <a:lnSpc>
                          <a:spcPct val="115000"/>
                        </a:lnSpc>
                        <a:spcBef>
                          <a:spcPts val="0"/>
                        </a:spcBef>
                        <a:spcAft>
                          <a:spcPts val="0"/>
                        </a:spcAft>
                        <a:buClr>
                          <a:srgbClr val="000000"/>
                        </a:buClr>
                        <a:buSzPts val="1400"/>
                        <a:buFont typeface="Arial"/>
                        <a:buChar char="●"/>
                      </a:pPr>
                      <a:r>
                        <a:rPr lang="hr-HR" sz="1400" u="none" strike="noStrike" cap="none" noProof="0" dirty="0"/>
                        <a:t>Dizajn igara razvija računalno razmišljanje i informatičko znanje kroz kolaborativne, kreativne i narativne tehnike</a:t>
                      </a:r>
                    </a:p>
                    <a:p>
                      <a:pPr marL="0" marR="0" lvl="0" indent="0" algn="l" rtl="0">
                        <a:lnSpc>
                          <a:spcPct val="115000"/>
                        </a:lnSpc>
                        <a:spcBef>
                          <a:spcPts val="0"/>
                        </a:spcBef>
                        <a:spcAft>
                          <a:spcPts val="0"/>
                        </a:spcAft>
                        <a:buClr>
                          <a:srgbClr val="000000"/>
                        </a:buClr>
                        <a:buSzPts val="1400"/>
                        <a:buFont typeface="Arial"/>
                        <a:buNone/>
                      </a:pPr>
                      <a:endParaRPr lang="hr-HR" sz="1400" u="none" strike="noStrike" cap="none" noProof="0" dirty="0"/>
                    </a:p>
                  </a:txBody>
                  <a:tcPr marL="91425" marR="91425" marT="91425" marB="91425">
                    <a:lnT w="9525" cap="flat" cmpd="sng">
                      <a:solidFill>
                        <a:srgbClr val="FFFFFF"/>
                      </a:solidFill>
                      <a:prstDash val="solid"/>
                      <a:round/>
                      <a:headEnd type="none" w="sm" len="sm"/>
                      <a:tailEnd type="none" w="sm" len="sm"/>
                    </a:lnT>
                  </a:tcPr>
                </a:tc>
                <a:extLst>
                  <a:ext uri="{0D108BD9-81ED-4DB2-BD59-A6C34878D82A}">
                    <a16:rowId xmlns:a16="http://schemas.microsoft.com/office/drawing/2014/main" val="10001"/>
                  </a:ext>
                </a:extLst>
              </a:tr>
            </a:tbl>
          </a:graphicData>
        </a:graphic>
      </p:graphicFrame>
      <p:sp>
        <p:nvSpPr>
          <p:cNvPr id="263" name="Google Shape;263;g34bf62e773a_0_0"/>
          <p:cNvSpPr txBox="1"/>
          <p:nvPr/>
        </p:nvSpPr>
        <p:spPr>
          <a:xfrm>
            <a:off x="606000" y="6088975"/>
            <a:ext cx="10980000" cy="5334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600"/>
              <a:buFont typeface="Arial"/>
              <a:buNone/>
            </a:pPr>
            <a:r>
              <a:rPr lang="hr-HR" sz="1600" b="1" i="0" u="none" strike="noStrike" cap="none" noProof="0" dirty="0">
                <a:solidFill>
                  <a:srgbClr val="000000"/>
                </a:solidFill>
                <a:latin typeface="Arial"/>
                <a:ea typeface="Arial"/>
                <a:cs typeface="Arial"/>
                <a:sym typeface="Arial"/>
              </a:rPr>
              <a:t>Aktivnost 3: U grupama ćete izraditi nacrt plana lekcije za poučavanje teme iz vašeg nastavnog plana koristeći jedan od ovih pristupa. Svaka grupa će predstaviti svoj plan lekcije razredu.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67"/>
        <p:cNvGrpSpPr/>
        <p:nvPr/>
      </p:nvGrpSpPr>
      <p:grpSpPr>
        <a:xfrm>
          <a:off x="0" y="0"/>
          <a:ext cx="0" cy="0"/>
          <a:chOff x="0" y="0"/>
          <a:chExt cx="0" cy="0"/>
        </a:xfrm>
      </p:grpSpPr>
      <p:sp>
        <p:nvSpPr>
          <p:cNvPr id="268" name="Google Shape;268;p6"/>
          <p:cNvSpPr txBox="1">
            <a:spLocks noGrp="1"/>
          </p:cNvSpPr>
          <p:nvPr>
            <p:ph type="title"/>
          </p:nvPr>
        </p:nvSpPr>
        <p:spPr>
          <a:xfrm>
            <a:off x="97970" y="81642"/>
            <a:ext cx="11944351" cy="715879"/>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hr-HR" sz="3600" noProof="0" dirty="0">
                <a:solidFill>
                  <a:srgbClr val="FFFFFF"/>
                </a:solidFill>
              </a:rPr>
              <a:t>Stvaranje uključivog okruženja u učionici</a:t>
            </a:r>
            <a:endParaRPr lang="hr-HR" sz="4400" noProof="0" dirty="0">
              <a:solidFill>
                <a:srgbClr val="FFFFFF"/>
              </a:solidFill>
            </a:endParaRPr>
          </a:p>
        </p:txBody>
      </p:sp>
      <p:pic>
        <p:nvPicPr>
          <p:cNvPr id="269" name="Google Shape;269;p6"/>
          <p:cNvPicPr preferRelativeResize="0"/>
          <p:nvPr/>
        </p:nvPicPr>
        <p:blipFill rotWithShape="1">
          <a:blip r:embed="rId3">
            <a:alphaModFix/>
          </a:blip>
          <a:srcRect/>
          <a:stretch/>
        </p:blipFill>
        <p:spPr>
          <a:xfrm>
            <a:off x="2607813" y="1580159"/>
            <a:ext cx="6924675" cy="4610100"/>
          </a:xfrm>
          <a:prstGeom prst="rect">
            <a:avLst/>
          </a:prstGeom>
          <a:noFill/>
          <a:ln>
            <a:noFill/>
          </a:ln>
        </p:spPr>
      </p:pic>
      <p:sp>
        <p:nvSpPr>
          <p:cNvPr id="270" name="Google Shape;270;p6"/>
          <p:cNvSpPr txBox="1">
            <a:spLocks noGrp="1"/>
          </p:cNvSpPr>
          <p:nvPr>
            <p:ph type="body" idx="1"/>
          </p:nvPr>
        </p:nvSpPr>
        <p:spPr>
          <a:xfrm>
            <a:off x="123745" y="1029347"/>
            <a:ext cx="11944500" cy="550800"/>
          </a:xfrm>
          <a:prstGeom prst="rect">
            <a:avLst/>
          </a:prstGeom>
          <a:noFill/>
          <a:ln>
            <a:noFill/>
          </a:ln>
        </p:spPr>
        <p:txBody>
          <a:bodyPr spcFirstLastPara="1" wrap="square" lIns="91425" tIns="45700" rIns="91425" bIns="45700" anchor="ctr" anchorCtr="0">
            <a:noAutofit/>
          </a:bodyPr>
          <a:lstStyle/>
          <a:p>
            <a:pPr marL="457200" marR="0" lvl="0" indent="-228600" algn="just" rtl="0">
              <a:lnSpc>
                <a:spcPct val="90000"/>
              </a:lnSpc>
              <a:spcBef>
                <a:spcPts val="1000"/>
              </a:spcBef>
              <a:spcAft>
                <a:spcPts val="0"/>
              </a:spcAft>
              <a:buClr>
                <a:schemeClr val="accent1"/>
              </a:buClr>
              <a:buSzPts val="2400"/>
              <a:buFont typeface="Arial"/>
              <a:buNone/>
            </a:pPr>
            <a:r>
              <a:rPr lang="hr-HR" noProof="0" dirty="0"/>
              <a:t>Aktivnost 4: scenariji u učionici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74"/>
        <p:cNvGrpSpPr/>
        <p:nvPr/>
      </p:nvGrpSpPr>
      <p:grpSpPr>
        <a:xfrm>
          <a:off x="0" y="0"/>
          <a:ext cx="0" cy="0"/>
          <a:chOff x="0" y="0"/>
          <a:chExt cx="0" cy="0"/>
        </a:xfrm>
      </p:grpSpPr>
      <p:sp>
        <p:nvSpPr>
          <p:cNvPr id="275" name="Google Shape;275;p29"/>
          <p:cNvSpPr txBox="1">
            <a:spLocks noGrp="1"/>
          </p:cNvSpPr>
          <p:nvPr>
            <p:ph type="title"/>
          </p:nvPr>
        </p:nvSpPr>
        <p:spPr>
          <a:xfrm>
            <a:off x="97970" y="81642"/>
            <a:ext cx="11944351" cy="715879"/>
          </a:xfrm>
          <a:prstGeom prst="rect">
            <a:avLst/>
          </a:prstGeom>
          <a:noFill/>
          <a:ln>
            <a:noFill/>
          </a:ln>
        </p:spPr>
        <p:txBody>
          <a:bodyPr spcFirstLastPara="1" wrap="square" lIns="91425" tIns="54000" rIns="54000" bIns="54000" anchor="ctr" anchorCtr="0">
            <a:noAutofit/>
          </a:bodyPr>
          <a:lstStyle/>
          <a:p>
            <a:pPr marL="0" marR="0" lvl="0" indent="0" algn="l" rtl="0">
              <a:lnSpc>
                <a:spcPct val="90000"/>
              </a:lnSpc>
              <a:spcBef>
                <a:spcPts val="0"/>
              </a:spcBef>
              <a:spcAft>
                <a:spcPts val="0"/>
              </a:spcAft>
              <a:buClr>
                <a:schemeClr val="lt2"/>
              </a:buClr>
              <a:buSzPts val="3800"/>
              <a:buFont typeface="Calibri"/>
              <a:buNone/>
            </a:pPr>
            <a:r>
              <a:rPr lang="hr-HR" sz="3600" noProof="0" dirty="0">
                <a:solidFill>
                  <a:srgbClr val="FFFFFF"/>
                </a:solidFill>
              </a:rPr>
              <a:t>Sažetak: 8 elemenata rodne uključivosti</a:t>
            </a:r>
            <a:endParaRPr lang="hr-HR" sz="4400" noProof="0" dirty="0">
              <a:solidFill>
                <a:srgbClr val="FFFFFF"/>
              </a:solidFill>
            </a:endParaRPr>
          </a:p>
        </p:txBody>
      </p:sp>
      <p:sp>
        <p:nvSpPr>
          <p:cNvPr id="276" name="Google Shape;276;p29"/>
          <p:cNvSpPr txBox="1">
            <a:spLocks noGrp="1"/>
          </p:cNvSpPr>
          <p:nvPr>
            <p:ph type="body" idx="2"/>
          </p:nvPr>
        </p:nvSpPr>
        <p:spPr>
          <a:xfrm>
            <a:off x="97975" y="893199"/>
            <a:ext cx="11944500" cy="58833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accent4"/>
              </a:buClr>
              <a:buSzPts val="1800"/>
              <a:buNone/>
            </a:pPr>
            <a:r>
              <a:rPr lang="hr-HR" noProof="0" dirty="0"/>
              <a:t>TINKER okvir opisuje 8 ključnih elemenata koji potiču rodnu uključivost:</a:t>
            </a:r>
            <a:br>
              <a:rPr lang="hr-HR" noProof="0" dirty="0"/>
            </a:br>
            <a:endParaRPr lang="hr-HR" noProof="0" dirty="0"/>
          </a:p>
          <a:p>
            <a:pPr marL="457200" lvl="0" indent="-342900" algn="l" rtl="0">
              <a:lnSpc>
                <a:spcPct val="90000"/>
              </a:lnSpc>
              <a:spcBef>
                <a:spcPts val="0"/>
              </a:spcBef>
              <a:spcAft>
                <a:spcPts val="0"/>
              </a:spcAft>
              <a:buClr>
                <a:srgbClr val="000000"/>
              </a:buClr>
              <a:buSzPts val="1800"/>
              <a:buChar char="●"/>
            </a:pPr>
            <a:r>
              <a:rPr lang="hr-HR" noProof="0" dirty="0">
                <a:solidFill>
                  <a:srgbClr val="000000"/>
                </a:solidFill>
              </a:rPr>
              <a:t>Raznolikiji uzori u STEM-u</a:t>
            </a:r>
            <a:br>
              <a:rPr lang="hr-HR" noProof="0" dirty="0">
                <a:solidFill>
                  <a:srgbClr val="000000"/>
                </a:solidFill>
              </a:rPr>
            </a:br>
            <a:endParaRPr lang="hr-HR" noProof="0" dirty="0">
              <a:solidFill>
                <a:srgbClr val="000000"/>
              </a:solidFill>
            </a:endParaRPr>
          </a:p>
          <a:p>
            <a:pPr marL="457200" lvl="0" indent="-342900" algn="l" rtl="0">
              <a:lnSpc>
                <a:spcPct val="90000"/>
              </a:lnSpc>
              <a:spcBef>
                <a:spcPts val="0"/>
              </a:spcBef>
              <a:spcAft>
                <a:spcPts val="0"/>
              </a:spcAft>
              <a:buClr>
                <a:srgbClr val="000000"/>
              </a:buClr>
              <a:buSzPts val="1800"/>
              <a:buChar char="●"/>
            </a:pPr>
            <a:r>
              <a:rPr lang="hr-HR" noProof="0" dirty="0">
                <a:solidFill>
                  <a:srgbClr val="000000"/>
                </a:solidFill>
              </a:rPr>
              <a:t>Materijali i jezik za učenje koji potiču rodnu ravnopravnost</a:t>
            </a:r>
            <a:br>
              <a:rPr lang="hr-HR" noProof="0" dirty="0">
                <a:solidFill>
                  <a:srgbClr val="000000"/>
                </a:solidFill>
              </a:rPr>
            </a:br>
            <a:endParaRPr lang="hr-HR" noProof="0" dirty="0">
              <a:solidFill>
                <a:srgbClr val="000000"/>
              </a:solidFill>
            </a:endParaRPr>
          </a:p>
          <a:p>
            <a:pPr marL="457200" lvl="0" indent="-342900" algn="l" rtl="0">
              <a:lnSpc>
                <a:spcPct val="90000"/>
              </a:lnSpc>
              <a:spcBef>
                <a:spcPts val="0"/>
              </a:spcBef>
              <a:spcAft>
                <a:spcPts val="0"/>
              </a:spcAft>
              <a:buClr>
                <a:srgbClr val="000000"/>
              </a:buClr>
              <a:buSzPts val="1800"/>
              <a:buChar char="●"/>
            </a:pPr>
            <a:r>
              <a:rPr lang="hr-HR" noProof="0" dirty="0">
                <a:solidFill>
                  <a:srgbClr val="000000"/>
                </a:solidFill>
              </a:rPr>
              <a:t>Pravedni angažman i uključenost u okruženjima za kolaborativno učenje</a:t>
            </a:r>
            <a:br>
              <a:rPr lang="hr-HR" noProof="0" dirty="0">
                <a:solidFill>
                  <a:srgbClr val="000000"/>
                </a:solidFill>
              </a:rPr>
            </a:br>
            <a:endParaRPr lang="hr-HR" noProof="0" dirty="0">
              <a:solidFill>
                <a:srgbClr val="000000"/>
              </a:solidFill>
            </a:endParaRPr>
          </a:p>
          <a:p>
            <a:pPr marL="457200" lvl="0" indent="-342900" algn="l" rtl="0">
              <a:lnSpc>
                <a:spcPct val="90000"/>
              </a:lnSpc>
              <a:spcBef>
                <a:spcPts val="0"/>
              </a:spcBef>
              <a:spcAft>
                <a:spcPts val="0"/>
              </a:spcAft>
              <a:buClr>
                <a:srgbClr val="000000"/>
              </a:buClr>
              <a:buSzPts val="1800"/>
              <a:buChar char="●"/>
            </a:pPr>
            <a:r>
              <a:rPr lang="hr-HR" noProof="0" dirty="0">
                <a:solidFill>
                  <a:srgbClr val="000000"/>
                </a:solidFill>
              </a:rPr>
              <a:t>Uključive interakcije u učionici</a:t>
            </a:r>
            <a:br>
              <a:rPr lang="hr-HR" noProof="0" dirty="0">
                <a:solidFill>
                  <a:srgbClr val="000000"/>
                </a:solidFill>
              </a:rPr>
            </a:br>
            <a:endParaRPr lang="hr-HR" noProof="0" dirty="0">
              <a:solidFill>
                <a:srgbClr val="000000"/>
              </a:solidFill>
            </a:endParaRPr>
          </a:p>
          <a:p>
            <a:pPr marL="457200" lvl="0" indent="-342900" algn="l" rtl="0">
              <a:lnSpc>
                <a:spcPct val="90000"/>
              </a:lnSpc>
              <a:spcBef>
                <a:spcPts val="0"/>
              </a:spcBef>
              <a:spcAft>
                <a:spcPts val="0"/>
              </a:spcAft>
              <a:buClr>
                <a:srgbClr val="000000"/>
              </a:buClr>
              <a:buSzPts val="1800"/>
              <a:buChar char="●"/>
            </a:pPr>
            <a:r>
              <a:rPr lang="hr-HR" noProof="0" dirty="0">
                <a:solidFill>
                  <a:srgbClr val="000000"/>
                </a:solidFill>
              </a:rPr>
              <a:t>Primjena STEM-a u stvarnom svijetu</a:t>
            </a:r>
            <a:br>
              <a:rPr lang="hr-HR" noProof="0" dirty="0">
                <a:solidFill>
                  <a:srgbClr val="000000"/>
                </a:solidFill>
              </a:rPr>
            </a:br>
            <a:endParaRPr lang="hr-HR" noProof="0" dirty="0">
              <a:solidFill>
                <a:srgbClr val="000000"/>
              </a:solidFill>
            </a:endParaRPr>
          </a:p>
          <a:p>
            <a:pPr marL="457200" lvl="0" indent="-342900" algn="l" rtl="0">
              <a:lnSpc>
                <a:spcPct val="90000"/>
              </a:lnSpc>
              <a:spcBef>
                <a:spcPts val="0"/>
              </a:spcBef>
              <a:spcAft>
                <a:spcPts val="0"/>
              </a:spcAft>
              <a:buClr>
                <a:srgbClr val="000000"/>
              </a:buClr>
              <a:buSzPts val="1800"/>
              <a:buChar char="●"/>
            </a:pPr>
            <a:r>
              <a:rPr lang="hr-HR" noProof="0" dirty="0">
                <a:solidFill>
                  <a:srgbClr val="000000"/>
                </a:solidFill>
              </a:rPr>
              <a:t>Poticanje istraživanja i primjene IT-a u stvarnom svijetu izvan učionice</a:t>
            </a:r>
            <a:br>
              <a:rPr lang="hr-HR" noProof="0" dirty="0">
                <a:solidFill>
                  <a:srgbClr val="000000"/>
                </a:solidFill>
              </a:rPr>
            </a:br>
            <a:endParaRPr lang="hr-HR" noProof="0" dirty="0">
              <a:solidFill>
                <a:srgbClr val="000000"/>
              </a:solidFill>
            </a:endParaRPr>
          </a:p>
          <a:p>
            <a:pPr marL="457200" lvl="0" indent="-342900" algn="l" rtl="0">
              <a:lnSpc>
                <a:spcPct val="90000"/>
              </a:lnSpc>
              <a:spcBef>
                <a:spcPts val="0"/>
              </a:spcBef>
              <a:spcAft>
                <a:spcPts val="0"/>
              </a:spcAft>
              <a:buClr>
                <a:srgbClr val="000000"/>
              </a:buClr>
              <a:buSzPts val="1800"/>
              <a:buChar char="●"/>
            </a:pPr>
            <a:r>
              <a:rPr lang="hr-HR" noProof="0" dirty="0">
                <a:solidFill>
                  <a:srgbClr val="000000"/>
                </a:solidFill>
              </a:rPr>
              <a:t>Normalizacija neuspjeha i poticanje ustrajnosti</a:t>
            </a:r>
            <a:br>
              <a:rPr lang="hr-HR" noProof="0" dirty="0">
                <a:solidFill>
                  <a:srgbClr val="000000"/>
                </a:solidFill>
              </a:rPr>
            </a:br>
            <a:endParaRPr lang="hr-HR" noProof="0" dirty="0">
              <a:solidFill>
                <a:srgbClr val="000000"/>
              </a:solidFill>
            </a:endParaRPr>
          </a:p>
          <a:p>
            <a:pPr marL="457200" lvl="0" indent="-342900" algn="l" rtl="0">
              <a:lnSpc>
                <a:spcPct val="90000"/>
              </a:lnSpc>
              <a:spcBef>
                <a:spcPts val="0"/>
              </a:spcBef>
              <a:spcAft>
                <a:spcPts val="0"/>
              </a:spcAft>
              <a:buClr>
                <a:srgbClr val="000000"/>
              </a:buClr>
              <a:buSzPts val="1800"/>
              <a:buChar char="●"/>
            </a:pPr>
            <a:r>
              <a:rPr lang="hr-HR" noProof="0" dirty="0">
                <a:solidFill>
                  <a:srgbClr val="000000"/>
                </a:solidFill>
              </a:rPr>
              <a:t>Raznolike strategije poučavanja</a:t>
            </a:r>
          </a:p>
          <a:p>
            <a:pPr marL="0" lvl="0" indent="0" algn="l" rtl="0">
              <a:lnSpc>
                <a:spcPct val="90000"/>
              </a:lnSpc>
              <a:spcBef>
                <a:spcPts val="0"/>
              </a:spcBef>
              <a:spcAft>
                <a:spcPts val="0"/>
              </a:spcAft>
              <a:buClr>
                <a:schemeClr val="accent4"/>
              </a:buClr>
              <a:buSzPts val="1800"/>
              <a:buNone/>
            </a:pPr>
            <a:endParaRPr lang="hr-HR" noProof="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80"/>
        <p:cNvGrpSpPr/>
        <p:nvPr/>
      </p:nvGrpSpPr>
      <p:grpSpPr>
        <a:xfrm>
          <a:off x="0" y="0"/>
          <a:ext cx="0" cy="0"/>
          <a:chOff x="0" y="0"/>
          <a:chExt cx="0" cy="0"/>
        </a:xfrm>
      </p:grpSpPr>
      <p:sp>
        <p:nvSpPr>
          <p:cNvPr id="281" name="Google Shape;281;g34e6d97799b_0_4"/>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marR="0" lvl="0" indent="0" algn="l" rtl="0">
              <a:lnSpc>
                <a:spcPct val="90000"/>
              </a:lnSpc>
              <a:spcBef>
                <a:spcPts val="0"/>
              </a:spcBef>
              <a:spcAft>
                <a:spcPts val="0"/>
              </a:spcAft>
              <a:buClr>
                <a:schemeClr val="lt2"/>
              </a:buClr>
              <a:buSzPts val="3800"/>
              <a:buFont typeface="Calibri"/>
              <a:buNone/>
            </a:pPr>
            <a:r>
              <a:rPr lang="hr-HR" sz="3600" noProof="0" dirty="0">
                <a:solidFill>
                  <a:srgbClr val="FFFFFF"/>
                </a:solidFill>
              </a:rPr>
              <a:t>Razmišljanje i zaključak</a:t>
            </a:r>
            <a:endParaRPr lang="hr-HR" sz="4400" noProof="0" dirty="0">
              <a:solidFill>
                <a:srgbClr val="FFFFFF"/>
              </a:solidFill>
            </a:endParaRPr>
          </a:p>
        </p:txBody>
      </p:sp>
      <p:sp>
        <p:nvSpPr>
          <p:cNvPr id="282" name="Google Shape;282;g34e6d97799b_0_4"/>
          <p:cNvSpPr txBox="1">
            <a:spLocks noGrp="1"/>
          </p:cNvSpPr>
          <p:nvPr>
            <p:ph type="body" idx="2"/>
          </p:nvPr>
        </p:nvSpPr>
        <p:spPr>
          <a:xfrm>
            <a:off x="97975" y="893199"/>
            <a:ext cx="11944500" cy="58833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accent4"/>
              </a:buClr>
              <a:buSzPts val="1800"/>
              <a:buNone/>
            </a:pPr>
            <a:r>
              <a:rPr lang="hr-HR" noProof="0" dirty="0"/>
              <a:t>Tijekom ove cjeline istraživali smo važnost rodno uključivog poučavanja u informatičkom obrazovanju. Ispitali smo kako se </a:t>
            </a:r>
            <a:r>
              <a:rPr lang="hr-HR" b="1" noProof="0" dirty="0"/>
              <a:t>rodne predrasude </a:t>
            </a:r>
            <a:r>
              <a:rPr lang="hr-HR" noProof="0" dirty="0"/>
              <a:t>mogu manifestirati u učionici, nastavnim materijalima i ocjenjivanju te raspravljali o strategijama za stvaranje pravednijeg i </a:t>
            </a:r>
            <a:r>
              <a:rPr lang="hr-HR" noProof="0" dirty="0" err="1"/>
              <a:t>podržavajućeg</a:t>
            </a:r>
            <a:r>
              <a:rPr lang="hr-HR" noProof="0" dirty="0"/>
              <a:t> okruženja za učenje.</a:t>
            </a:r>
          </a:p>
          <a:p>
            <a:pPr marL="0" lvl="0" indent="0" algn="l" rtl="0">
              <a:lnSpc>
                <a:spcPct val="90000"/>
              </a:lnSpc>
              <a:spcBef>
                <a:spcPts val="0"/>
              </a:spcBef>
              <a:spcAft>
                <a:spcPts val="0"/>
              </a:spcAft>
              <a:buClr>
                <a:schemeClr val="accent4"/>
              </a:buClr>
              <a:buSzPts val="1800"/>
              <a:buNone/>
            </a:pPr>
            <a:endParaRPr lang="hr-HR" noProof="0" dirty="0"/>
          </a:p>
          <a:p>
            <a:pPr marL="0" lvl="0" indent="0" algn="l" rtl="0">
              <a:lnSpc>
                <a:spcPct val="90000"/>
              </a:lnSpc>
              <a:spcBef>
                <a:spcPts val="0"/>
              </a:spcBef>
              <a:spcAft>
                <a:spcPts val="0"/>
              </a:spcAft>
              <a:buClr>
                <a:schemeClr val="accent4"/>
              </a:buClr>
              <a:buSzPts val="1800"/>
              <a:buNone/>
            </a:pPr>
            <a:r>
              <a:rPr lang="hr-HR" noProof="0" dirty="0"/>
              <a:t>Naučili smo </a:t>
            </a:r>
            <a:r>
              <a:rPr lang="hr-HR" b="1" noProof="0" dirty="0"/>
              <a:t>prepoznati uobičajene rodne predrasude </a:t>
            </a:r>
            <a:r>
              <a:rPr lang="hr-HR" noProof="0" dirty="0"/>
              <a:t>u informatičkom obrazovanju, poput nedovoljne zastupljenosti u primjerima, nejednakog sudjelovanja i rodnih pretpostavki u procjenama. Istražili smo kako </a:t>
            </a:r>
            <a:r>
              <a:rPr lang="hr-HR" b="1" noProof="0" dirty="0"/>
              <a:t>jezik koji uključuje rodnu ravnopravnost i raznoliki prikazi </a:t>
            </a:r>
            <a:r>
              <a:rPr lang="hr-HR" noProof="0" dirty="0"/>
              <a:t>mogu potaknuti pravednije okruženje za učenje. Također su se raspravljale </a:t>
            </a:r>
            <a:r>
              <a:rPr lang="hr-HR" b="1" noProof="0" dirty="0"/>
              <a:t>praktične intervencije u učionici</a:t>
            </a:r>
            <a:r>
              <a:rPr lang="hr-HR" noProof="0" dirty="0"/>
              <a:t>, uključujući strukturirano naizmjenično sudjelovanje, uravnotežene povratne informacije i rasprave temeljene na scenarijima, kako bi se potaknulo jednako sudjelovanje među učenicima.</a:t>
            </a:r>
          </a:p>
          <a:p>
            <a:pPr marL="0" lvl="0" indent="0" algn="l" rtl="0">
              <a:lnSpc>
                <a:spcPct val="90000"/>
              </a:lnSpc>
              <a:spcBef>
                <a:spcPts val="0"/>
              </a:spcBef>
              <a:spcAft>
                <a:spcPts val="0"/>
              </a:spcAft>
              <a:buClr>
                <a:schemeClr val="accent4"/>
              </a:buClr>
              <a:buSzPts val="1800"/>
              <a:buNone/>
            </a:pPr>
            <a:br>
              <a:rPr lang="hr-HR" noProof="0" dirty="0"/>
            </a:br>
            <a:endParaRPr lang="hr-HR" noProof="0" dirty="0"/>
          </a:p>
          <a:p>
            <a:pPr marL="0" lvl="0" indent="0" algn="l" rtl="0">
              <a:lnSpc>
                <a:spcPct val="90000"/>
              </a:lnSpc>
              <a:spcBef>
                <a:spcPts val="0"/>
              </a:spcBef>
              <a:spcAft>
                <a:spcPts val="0"/>
              </a:spcAft>
              <a:buClr>
                <a:schemeClr val="accent4"/>
              </a:buClr>
              <a:buSzPts val="1800"/>
              <a:buNone/>
            </a:pPr>
            <a:r>
              <a:rPr lang="hr-HR" b="1" noProof="0" dirty="0"/>
              <a:t>Pitanja za razmišljanje</a:t>
            </a:r>
            <a:br>
              <a:rPr lang="hr-HR" noProof="0" dirty="0"/>
            </a:br>
            <a:endParaRPr lang="hr-HR" noProof="0" dirty="0"/>
          </a:p>
          <a:p>
            <a:pPr marL="457200" lvl="0" indent="-342900" algn="l" rtl="0">
              <a:lnSpc>
                <a:spcPct val="90000"/>
              </a:lnSpc>
              <a:spcBef>
                <a:spcPts val="0"/>
              </a:spcBef>
              <a:spcAft>
                <a:spcPts val="0"/>
              </a:spcAft>
              <a:buClr>
                <a:srgbClr val="000000"/>
              </a:buClr>
              <a:buSzPts val="1800"/>
              <a:buChar char="●"/>
            </a:pPr>
            <a:r>
              <a:rPr lang="hr-HR" noProof="0" dirty="0">
                <a:solidFill>
                  <a:srgbClr val="000000"/>
                </a:solidFill>
              </a:rPr>
              <a:t>Jeste li danas naučili nešto o rodnoj uključivosti u informatici,  o čemu niste prethodno razmišljali?</a:t>
            </a:r>
            <a:br>
              <a:rPr lang="hr-HR" noProof="0" dirty="0">
                <a:solidFill>
                  <a:srgbClr val="000000"/>
                </a:solidFill>
              </a:rPr>
            </a:br>
            <a:endParaRPr lang="hr-HR" noProof="0" dirty="0">
              <a:solidFill>
                <a:srgbClr val="000000"/>
              </a:solidFill>
            </a:endParaRPr>
          </a:p>
          <a:p>
            <a:pPr marL="457200" lvl="0" indent="-342900" algn="l" rtl="0">
              <a:lnSpc>
                <a:spcPct val="90000"/>
              </a:lnSpc>
              <a:spcBef>
                <a:spcPts val="0"/>
              </a:spcBef>
              <a:spcAft>
                <a:spcPts val="0"/>
              </a:spcAft>
              <a:buClr>
                <a:srgbClr val="000000"/>
              </a:buClr>
              <a:buSzPts val="1800"/>
              <a:buChar char="●"/>
            </a:pPr>
            <a:r>
              <a:rPr lang="hr-HR" noProof="0" dirty="0">
                <a:solidFill>
                  <a:srgbClr val="000000"/>
                </a:solidFill>
              </a:rPr>
              <a:t>Koje se rodne predrasude najčešće pojavljuju u informatici?</a:t>
            </a:r>
            <a:br>
              <a:rPr lang="hr-HR" noProof="0" dirty="0">
                <a:solidFill>
                  <a:srgbClr val="000000"/>
                </a:solidFill>
              </a:rPr>
            </a:br>
            <a:endParaRPr lang="hr-HR" noProof="0" dirty="0">
              <a:solidFill>
                <a:srgbClr val="000000"/>
              </a:solidFill>
            </a:endParaRPr>
          </a:p>
          <a:p>
            <a:pPr marL="457200" lvl="0" indent="-342900" algn="l" rtl="0">
              <a:lnSpc>
                <a:spcPct val="90000"/>
              </a:lnSpc>
              <a:spcBef>
                <a:spcPts val="0"/>
              </a:spcBef>
              <a:spcAft>
                <a:spcPts val="0"/>
              </a:spcAft>
              <a:buClr>
                <a:srgbClr val="000000"/>
              </a:buClr>
              <a:buSzPts val="1800"/>
              <a:buChar char="●"/>
            </a:pPr>
            <a:r>
              <a:rPr lang="hr-HR" noProof="0" dirty="0">
                <a:solidFill>
                  <a:srgbClr val="000000"/>
                </a:solidFill>
              </a:rPr>
              <a:t>Koje strategiju iz ovog modula primjenjujete u svojoj učionici i zašto?</a:t>
            </a:r>
            <a:br>
              <a:rPr lang="hr-HR" noProof="0" dirty="0">
                <a:solidFill>
                  <a:srgbClr val="000000"/>
                </a:solidFill>
              </a:rPr>
            </a:br>
            <a:endParaRPr lang="hr-HR" noProof="0" dirty="0">
              <a:solidFill>
                <a:srgbClr val="000000"/>
              </a:solidFill>
            </a:endParaRPr>
          </a:p>
          <a:p>
            <a:pPr marL="457200" lvl="0" indent="-342900" algn="l" rtl="0">
              <a:lnSpc>
                <a:spcPct val="90000"/>
              </a:lnSpc>
              <a:spcBef>
                <a:spcPts val="0"/>
              </a:spcBef>
              <a:spcAft>
                <a:spcPts val="0"/>
              </a:spcAft>
              <a:buClr>
                <a:srgbClr val="000000"/>
              </a:buClr>
              <a:buSzPts val="1800"/>
              <a:buChar char="●"/>
            </a:pPr>
            <a:r>
              <a:rPr lang="hr-HR" noProof="0" dirty="0">
                <a:solidFill>
                  <a:srgbClr val="000000"/>
                </a:solidFill>
              </a:rPr>
              <a:t>Koje su dvije konkretne radnje koje možete poduzeti kako biste svoju nastavu informatike učinili </a:t>
            </a:r>
            <a:r>
              <a:rPr lang="hr-HR" noProof="0" dirty="0" err="1">
                <a:solidFill>
                  <a:srgbClr val="000000"/>
                </a:solidFill>
              </a:rPr>
              <a:t>uključivijom</a:t>
            </a:r>
            <a:r>
              <a:rPr lang="hr-HR" noProof="0" dirty="0">
                <a:solidFill>
                  <a:srgbClr val="000000"/>
                </a:solidFill>
              </a:rPr>
              <a:t>?</a:t>
            </a:r>
            <a:br>
              <a:rPr lang="hr-HR" noProof="0" dirty="0">
                <a:solidFill>
                  <a:srgbClr val="000000"/>
                </a:solidFill>
              </a:rPr>
            </a:br>
            <a:endParaRPr lang="hr-HR" noProof="0" dirty="0">
              <a:solidFill>
                <a:srgbClr val="000000"/>
              </a:solidFill>
            </a:endParaRPr>
          </a:p>
          <a:p>
            <a:pPr marL="457200" lvl="0" indent="-342900" algn="l" rtl="0">
              <a:lnSpc>
                <a:spcPct val="90000"/>
              </a:lnSpc>
              <a:spcBef>
                <a:spcPts val="0"/>
              </a:spcBef>
              <a:spcAft>
                <a:spcPts val="0"/>
              </a:spcAft>
              <a:buClr>
                <a:srgbClr val="000000"/>
              </a:buClr>
              <a:buSzPts val="1800"/>
              <a:buChar char="●"/>
            </a:pPr>
            <a:r>
              <a:rPr lang="hr-HR" noProof="0" dirty="0">
                <a:solidFill>
                  <a:srgbClr val="000000"/>
                </a:solidFill>
              </a:rPr>
              <a:t>Očekujete li ikakve izazove u primjeni praksi koje uključuju rodnu ravnopravnost?</a:t>
            </a:r>
          </a:p>
          <a:p>
            <a:pPr marL="0" lvl="0" indent="0" algn="l" rtl="0">
              <a:lnSpc>
                <a:spcPct val="90000"/>
              </a:lnSpc>
              <a:spcBef>
                <a:spcPts val="0"/>
              </a:spcBef>
              <a:spcAft>
                <a:spcPts val="0"/>
              </a:spcAft>
              <a:buClr>
                <a:schemeClr val="accent4"/>
              </a:buClr>
              <a:buSzPts val="1800"/>
              <a:buNone/>
            </a:pPr>
            <a:endParaRPr lang="hr-HR" noProof="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g355a695ed3b_0_40"/>
          <p:cNvSpPr txBox="1">
            <a:spLocks noGrp="1"/>
          </p:cNvSpPr>
          <p:nvPr>
            <p:ph type="ctrTitle"/>
          </p:nvPr>
        </p:nvSpPr>
        <p:spPr>
          <a:xfrm>
            <a:off x="374726" y="2184268"/>
            <a:ext cx="6914700" cy="13341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ct val="62500"/>
              <a:buFont typeface="Calibri"/>
              <a:buNone/>
            </a:pPr>
            <a:r>
              <a:rPr lang="hr-HR" noProof="0" dirty="0"/>
              <a:t>Modul 3: TINKER okvir - rodno uključiv pristup informatičkoj nastavi i vrednovanju</a:t>
            </a:r>
          </a:p>
        </p:txBody>
      </p:sp>
      <p:sp>
        <p:nvSpPr>
          <p:cNvPr id="143" name="Google Shape;143;g355a695ed3b_0_40"/>
          <p:cNvSpPr txBox="1">
            <a:spLocks noGrp="1"/>
          </p:cNvSpPr>
          <p:nvPr>
            <p:ph type="subTitle" idx="1"/>
          </p:nvPr>
        </p:nvSpPr>
        <p:spPr>
          <a:xfrm>
            <a:off x="401324" y="3651830"/>
            <a:ext cx="6329260" cy="1292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1600"/>
              <a:buNone/>
            </a:pPr>
            <a:r>
              <a:rPr lang="hr-HR" noProof="0"/>
              <a:t>Cjelina </a:t>
            </a:r>
            <a:r>
              <a:rPr lang="hr-HR" noProof="0" dirty="0"/>
              <a:t>3.1: Značajke i primjeri rodno uključivih praksi u informatičkom obrazovanju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86"/>
        <p:cNvGrpSpPr/>
        <p:nvPr/>
      </p:nvGrpSpPr>
      <p:grpSpPr>
        <a:xfrm>
          <a:off x="0" y="0"/>
          <a:ext cx="0" cy="0"/>
          <a:chOff x="0" y="0"/>
          <a:chExt cx="0" cy="0"/>
        </a:xfrm>
      </p:grpSpPr>
      <p:sp>
        <p:nvSpPr>
          <p:cNvPr id="287" name="Google Shape;287;p30"/>
          <p:cNvSpPr txBox="1">
            <a:spLocks noGrp="1"/>
          </p:cNvSpPr>
          <p:nvPr>
            <p:ph type="title"/>
          </p:nvPr>
        </p:nvSpPr>
        <p:spPr>
          <a:xfrm>
            <a:off x="97970" y="81642"/>
            <a:ext cx="11944351" cy="715879"/>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hr-HR" sz="3600" noProof="0" dirty="0">
                <a:solidFill>
                  <a:srgbClr val="FFFFFF"/>
                </a:solidFill>
              </a:rPr>
              <a:t>Domaća zadaća / Dodatni zadaci</a:t>
            </a:r>
            <a:endParaRPr lang="hr-HR" sz="4400" noProof="0" dirty="0">
              <a:solidFill>
                <a:srgbClr val="FFFFFF"/>
              </a:solidFill>
            </a:endParaRPr>
          </a:p>
        </p:txBody>
      </p:sp>
      <p:sp>
        <p:nvSpPr>
          <p:cNvPr id="288" name="Google Shape;288;p30"/>
          <p:cNvSpPr txBox="1">
            <a:spLocks noGrp="1"/>
          </p:cNvSpPr>
          <p:nvPr>
            <p:ph type="body" idx="2"/>
          </p:nvPr>
        </p:nvSpPr>
        <p:spPr>
          <a:xfrm>
            <a:off x="97969" y="1458954"/>
            <a:ext cx="11944350" cy="5317404"/>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accent4"/>
              </a:buClr>
              <a:buSzPts val="1800"/>
              <a:buNone/>
            </a:pPr>
            <a:r>
              <a:rPr lang="hr-HR" b="1" noProof="0" dirty="0"/>
              <a:t>Promatranje i refleksija u učionici </a:t>
            </a:r>
            <a:r>
              <a:rPr lang="hr-HR" noProof="0" dirty="0"/>
              <a:t>:</a:t>
            </a:r>
          </a:p>
          <a:p>
            <a:pPr marL="0" lvl="0" indent="0" algn="l" rtl="0">
              <a:lnSpc>
                <a:spcPct val="90000"/>
              </a:lnSpc>
              <a:spcBef>
                <a:spcPts val="0"/>
              </a:spcBef>
              <a:spcAft>
                <a:spcPts val="0"/>
              </a:spcAft>
              <a:buClr>
                <a:schemeClr val="accent4"/>
              </a:buClr>
              <a:buSzPts val="1800"/>
              <a:buNone/>
            </a:pPr>
            <a:r>
              <a:rPr lang="hr-HR" noProof="0" dirty="0"/>
              <a:t>Promatrajte jedan od vlastitih sati informatike i zabilježite o sudjelovanju učenika, distribuciji povratnih informacija i korištenju jezika. Nakon sata, razmislite o dinamici u učionici. Koristeći ono što ste naučili u ovoj cjelini napravite popis s postupcima koje biste mogli poduzeti kako biste svoju nastavu učinili </a:t>
            </a:r>
            <a:r>
              <a:rPr lang="hr-HR" noProof="0" dirty="0" err="1"/>
              <a:t>uključivijom</a:t>
            </a:r>
            <a:r>
              <a:rPr lang="hr-HR" noProof="0" dirty="0"/>
              <a:t>.</a:t>
            </a:r>
          </a:p>
          <a:p>
            <a:pPr marL="0" lvl="0" indent="0" algn="l" rtl="0">
              <a:lnSpc>
                <a:spcPct val="90000"/>
              </a:lnSpc>
              <a:spcBef>
                <a:spcPts val="0"/>
              </a:spcBef>
              <a:spcAft>
                <a:spcPts val="0"/>
              </a:spcAft>
              <a:buClr>
                <a:schemeClr val="accent4"/>
              </a:buClr>
              <a:buSzPts val="1800"/>
              <a:buNone/>
            </a:pPr>
            <a:endParaRPr lang="hr-HR" noProof="0" dirty="0"/>
          </a:p>
          <a:p>
            <a:pPr marL="0" lvl="0" indent="0" algn="l" rtl="0">
              <a:lnSpc>
                <a:spcPct val="90000"/>
              </a:lnSpc>
              <a:spcBef>
                <a:spcPts val="0"/>
              </a:spcBef>
              <a:spcAft>
                <a:spcPts val="0"/>
              </a:spcAft>
              <a:buClr>
                <a:schemeClr val="accent4"/>
              </a:buClr>
              <a:buSzPts val="1800"/>
              <a:buNone/>
            </a:pPr>
            <a:endParaRPr lang="hr-HR" noProof="0" dirty="0"/>
          </a:p>
          <a:p>
            <a:pPr marL="0" lvl="0" indent="0" algn="l" rtl="0">
              <a:lnSpc>
                <a:spcPct val="90000"/>
              </a:lnSpc>
              <a:spcBef>
                <a:spcPts val="0"/>
              </a:spcBef>
              <a:spcAft>
                <a:spcPts val="0"/>
              </a:spcAft>
              <a:buClr>
                <a:schemeClr val="accent4"/>
              </a:buClr>
              <a:buSzPts val="1800"/>
              <a:buNone/>
            </a:pPr>
            <a:r>
              <a:rPr lang="hr-HR" b="1" noProof="0" dirty="0"/>
              <a:t>Razvoj uključivog plana nastavne cjeline</a:t>
            </a:r>
            <a:r>
              <a:rPr lang="hr-HR" noProof="0" dirty="0"/>
              <a:t>:</a:t>
            </a:r>
          </a:p>
          <a:p>
            <a:pPr marL="0" lvl="0" indent="0" algn="l" rtl="0">
              <a:lnSpc>
                <a:spcPct val="90000"/>
              </a:lnSpc>
              <a:spcBef>
                <a:spcPts val="0"/>
              </a:spcBef>
              <a:spcAft>
                <a:spcPts val="0"/>
              </a:spcAft>
              <a:buClr>
                <a:schemeClr val="accent4"/>
              </a:buClr>
              <a:buSzPts val="1800"/>
              <a:buNone/>
            </a:pPr>
            <a:r>
              <a:rPr lang="hr-HR" noProof="0" dirty="0"/>
              <a:t>Osmislite mini plan nastavne cjeline (15-20 min) o odabranoj temi iz informatike, osiguravajući jezik koji uključuje rodnu ravnopravnost, raznolike primjere i pravedne metode ocjenjivanja. Pripremite kratko objašnjenje kako ta nastavna cjelina potiče uključivost.</a:t>
            </a:r>
          </a:p>
          <a:p>
            <a:pPr marL="0" lvl="0" indent="0" algn="l" rtl="0">
              <a:lnSpc>
                <a:spcPct val="90000"/>
              </a:lnSpc>
              <a:spcBef>
                <a:spcPts val="0"/>
              </a:spcBef>
              <a:spcAft>
                <a:spcPts val="0"/>
              </a:spcAft>
              <a:buClr>
                <a:schemeClr val="accent4"/>
              </a:buClr>
              <a:buSzPts val="1800"/>
              <a:buNone/>
            </a:pPr>
            <a:endParaRPr lang="hr-HR" noProof="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92"/>
        <p:cNvGrpSpPr/>
        <p:nvPr/>
      </p:nvGrpSpPr>
      <p:grpSpPr>
        <a:xfrm>
          <a:off x="0" y="0"/>
          <a:ext cx="0" cy="0"/>
          <a:chOff x="0" y="0"/>
          <a:chExt cx="0" cy="0"/>
        </a:xfrm>
      </p:grpSpPr>
      <p:sp>
        <p:nvSpPr>
          <p:cNvPr id="293" name="Google Shape;293;p23"/>
          <p:cNvSpPr txBox="1">
            <a:spLocks noGrp="1"/>
          </p:cNvSpPr>
          <p:nvPr>
            <p:ph type="title"/>
          </p:nvPr>
        </p:nvSpPr>
        <p:spPr>
          <a:xfrm>
            <a:off x="97970" y="81642"/>
            <a:ext cx="11944351" cy="715879"/>
          </a:xfrm>
          <a:prstGeom prst="rect">
            <a:avLst/>
          </a:prstGeom>
          <a:noFill/>
          <a:ln>
            <a:noFill/>
          </a:ln>
        </p:spPr>
        <p:txBody>
          <a:bodyPr spcFirstLastPara="1" wrap="square" lIns="91425" tIns="54000" rIns="54000" bIns="54000" anchor="ctr" anchorCtr="0">
            <a:noAutofit/>
          </a:bodyPr>
          <a:lstStyle/>
          <a:p>
            <a:pPr marL="0" marR="0" lvl="0" indent="0" algn="l" rtl="0">
              <a:lnSpc>
                <a:spcPct val="90000"/>
              </a:lnSpc>
              <a:spcBef>
                <a:spcPts val="0"/>
              </a:spcBef>
              <a:spcAft>
                <a:spcPts val="0"/>
              </a:spcAft>
              <a:buClr>
                <a:schemeClr val="lt2"/>
              </a:buClr>
              <a:buSzPts val="3800"/>
              <a:buFont typeface="Calibri"/>
              <a:buNone/>
            </a:pPr>
            <a:r>
              <a:rPr lang="hr-HR" sz="3600" noProof="0" dirty="0">
                <a:solidFill>
                  <a:srgbClr val="FFFFFF"/>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
                  </a:ext>
                </a:extLst>
              </a:rPr>
              <a:t>Dodatni resursi</a:t>
            </a:r>
            <a:endParaRPr lang="hr-HR" sz="4400" noProof="0" dirty="0">
              <a:solidFill>
                <a:srgbClr val="FFFFFF"/>
              </a:solidFill>
            </a:endParaRPr>
          </a:p>
        </p:txBody>
      </p:sp>
      <p:sp>
        <p:nvSpPr>
          <p:cNvPr id="294" name="Google Shape;294;p23"/>
          <p:cNvSpPr txBox="1">
            <a:spLocks noGrp="1"/>
          </p:cNvSpPr>
          <p:nvPr>
            <p:ph type="body" idx="2"/>
          </p:nvPr>
        </p:nvSpPr>
        <p:spPr>
          <a:xfrm>
            <a:off x="97971" y="1101110"/>
            <a:ext cx="11944500" cy="5289300"/>
          </a:xfrm>
          <a:prstGeom prst="rect">
            <a:avLst/>
          </a:prstGeom>
          <a:noFill/>
          <a:ln>
            <a:noFill/>
          </a:ln>
        </p:spPr>
        <p:txBody>
          <a:bodyPr spcFirstLastPara="1" wrap="square" lIns="91425" tIns="45700" rIns="91425" bIns="45700" anchor="t" anchorCtr="0">
            <a:noAutofit/>
          </a:bodyPr>
          <a:lstStyle/>
          <a:p>
            <a:pPr marL="285750" lvl="0" indent="-266700">
              <a:spcBef>
                <a:spcPts val="0"/>
              </a:spcBef>
              <a:buSzPts val="1500"/>
              <a:buFont typeface="Calibri"/>
              <a:buChar char="•"/>
            </a:pPr>
            <a:r>
              <a:rPr lang="hr-HR" sz="1500" noProof="0" dirty="0" err="1">
                <a:solidFill>
                  <a:srgbClr val="1D1D1B"/>
                </a:solidFill>
              </a:rPr>
              <a:t>Dagienė</a:t>
            </a:r>
            <a:r>
              <a:rPr lang="hr-HR" sz="1500" noProof="0" dirty="0">
                <a:solidFill>
                  <a:srgbClr val="1D1D1B"/>
                </a:solidFill>
              </a:rPr>
              <a:t>, V., </a:t>
            </a:r>
            <a:r>
              <a:rPr lang="hr-HR" sz="1500" noProof="0" dirty="0" err="1">
                <a:solidFill>
                  <a:srgbClr val="1D1D1B"/>
                </a:solidFill>
              </a:rPr>
              <a:t>Stupurienė</a:t>
            </a:r>
            <a:r>
              <a:rPr lang="hr-HR" sz="1500" noProof="0" dirty="0">
                <a:solidFill>
                  <a:srgbClr val="1D1D1B"/>
                </a:solidFill>
              </a:rPr>
              <a:t>, G., &amp; </a:t>
            </a:r>
            <a:r>
              <a:rPr lang="hr-HR" sz="1500" noProof="0" dirty="0" err="1">
                <a:solidFill>
                  <a:srgbClr val="1D1D1B"/>
                </a:solidFill>
              </a:rPr>
              <a:t>Vinikienė</a:t>
            </a:r>
            <a:r>
              <a:rPr lang="hr-HR" sz="1500" noProof="0" dirty="0">
                <a:solidFill>
                  <a:srgbClr val="1D1D1B"/>
                </a:solidFill>
              </a:rPr>
              <a:t>, L. (2016.) ‘</a:t>
            </a:r>
            <a:r>
              <a:rPr lang="hr-HR" sz="1500" noProof="0" dirty="0" err="1">
                <a:solidFill>
                  <a:srgbClr val="1D1D1B"/>
                </a:solidFill>
              </a:rPr>
              <a:t>Promoting</a:t>
            </a:r>
            <a:r>
              <a:rPr lang="hr-HR" sz="1500" noProof="0" dirty="0">
                <a:solidFill>
                  <a:srgbClr val="1D1D1B"/>
                </a:solidFill>
              </a:rPr>
              <a:t> </a:t>
            </a:r>
            <a:r>
              <a:rPr lang="hr-HR" sz="1500" noProof="0" dirty="0" err="1">
                <a:solidFill>
                  <a:srgbClr val="1D1D1B"/>
                </a:solidFill>
              </a:rPr>
              <a:t>Inclusive</a:t>
            </a:r>
            <a:r>
              <a:rPr lang="hr-HR" sz="1500" noProof="0" dirty="0">
                <a:solidFill>
                  <a:srgbClr val="1D1D1B"/>
                </a:solidFill>
              </a:rPr>
              <a:t> </a:t>
            </a:r>
            <a:r>
              <a:rPr lang="hr-HR" sz="1500" noProof="0" dirty="0" err="1">
                <a:solidFill>
                  <a:srgbClr val="1D1D1B"/>
                </a:solidFill>
              </a:rPr>
              <a:t>Informatics</a:t>
            </a:r>
            <a:r>
              <a:rPr lang="hr-HR" sz="1500" noProof="0" dirty="0">
                <a:solidFill>
                  <a:srgbClr val="1D1D1B"/>
                </a:solidFill>
              </a:rPr>
              <a:t> </a:t>
            </a:r>
            <a:r>
              <a:rPr lang="hr-HR" sz="1500" noProof="0" dirty="0" err="1">
                <a:solidFill>
                  <a:srgbClr val="1D1D1B"/>
                </a:solidFill>
              </a:rPr>
              <a:t>Education</a:t>
            </a:r>
            <a:r>
              <a:rPr lang="hr-HR" sz="1500" noProof="0" dirty="0">
                <a:solidFill>
                  <a:srgbClr val="1D1D1B"/>
                </a:solidFill>
              </a:rPr>
              <a:t> </a:t>
            </a:r>
            <a:r>
              <a:rPr lang="hr-HR" sz="1500" noProof="0" dirty="0" err="1">
                <a:solidFill>
                  <a:srgbClr val="1D1D1B"/>
                </a:solidFill>
              </a:rPr>
              <a:t>Through</a:t>
            </a:r>
            <a:r>
              <a:rPr lang="hr-HR" sz="1500" noProof="0" dirty="0">
                <a:solidFill>
                  <a:srgbClr val="1D1D1B"/>
                </a:solidFill>
              </a:rPr>
              <a:t> </a:t>
            </a:r>
            <a:r>
              <a:rPr lang="hr-HR" sz="1500" noProof="0" dirty="0" err="1">
                <a:solidFill>
                  <a:srgbClr val="1D1D1B"/>
                </a:solidFill>
              </a:rPr>
              <a:t>the</a:t>
            </a:r>
            <a:r>
              <a:rPr lang="hr-HR" sz="1500" noProof="0" dirty="0">
                <a:solidFill>
                  <a:srgbClr val="1D1D1B"/>
                </a:solidFill>
              </a:rPr>
              <a:t> </a:t>
            </a:r>
            <a:r>
              <a:rPr lang="hr-HR" sz="1500" noProof="0" dirty="0" err="1">
                <a:solidFill>
                  <a:srgbClr val="1D1D1B"/>
                </a:solidFill>
              </a:rPr>
              <a:t>Bebras</a:t>
            </a:r>
            <a:r>
              <a:rPr lang="hr-HR" sz="1500" noProof="0" dirty="0">
                <a:solidFill>
                  <a:srgbClr val="1D1D1B"/>
                </a:solidFill>
              </a:rPr>
              <a:t> </a:t>
            </a:r>
            <a:r>
              <a:rPr lang="hr-HR" sz="1500" noProof="0" dirty="0" err="1">
                <a:solidFill>
                  <a:srgbClr val="1D1D1B"/>
                </a:solidFill>
              </a:rPr>
              <a:t>Challenge</a:t>
            </a:r>
            <a:r>
              <a:rPr lang="hr-HR" sz="1500" noProof="0" dirty="0">
                <a:solidFill>
                  <a:srgbClr val="1D1D1B"/>
                </a:solidFill>
              </a:rPr>
              <a:t> to All K-12 </a:t>
            </a:r>
            <a:r>
              <a:rPr lang="hr-HR" sz="1500" noProof="0" dirty="0" err="1">
                <a:solidFill>
                  <a:srgbClr val="1D1D1B"/>
                </a:solidFill>
              </a:rPr>
              <a:t>Students</a:t>
            </a:r>
            <a:r>
              <a:rPr lang="hr-HR" sz="1500" noProof="0" dirty="0">
                <a:solidFill>
                  <a:srgbClr val="1D1D1B"/>
                </a:solidFill>
              </a:rPr>
              <a:t>’, </a:t>
            </a:r>
            <a:r>
              <a:rPr lang="hr-HR" sz="1500" i="1" noProof="0" dirty="0" err="1">
                <a:solidFill>
                  <a:srgbClr val="1D1D1B"/>
                </a:solidFill>
              </a:rPr>
              <a:t>Proceedings</a:t>
            </a:r>
            <a:r>
              <a:rPr lang="hr-HR" sz="1500" i="1" noProof="0" dirty="0">
                <a:solidFill>
                  <a:srgbClr val="1D1D1B"/>
                </a:solidFill>
              </a:rPr>
              <a:t> </a:t>
            </a:r>
            <a:r>
              <a:rPr lang="hr-HR" sz="1500" i="1" noProof="0" dirty="0" err="1">
                <a:solidFill>
                  <a:srgbClr val="1D1D1B"/>
                </a:solidFill>
              </a:rPr>
              <a:t>of</a:t>
            </a:r>
            <a:r>
              <a:rPr lang="hr-HR" sz="1500" i="1" noProof="0" dirty="0">
                <a:solidFill>
                  <a:srgbClr val="1D1D1B"/>
                </a:solidFill>
              </a:rPr>
              <a:t> </a:t>
            </a:r>
            <a:r>
              <a:rPr lang="hr-HR" sz="1500" i="1" noProof="0" dirty="0" err="1">
                <a:solidFill>
                  <a:srgbClr val="1D1D1B"/>
                </a:solidFill>
              </a:rPr>
              <a:t>the</a:t>
            </a:r>
            <a:r>
              <a:rPr lang="hr-HR" sz="1500" i="1" noProof="0" dirty="0">
                <a:solidFill>
                  <a:srgbClr val="1D1D1B"/>
                </a:solidFill>
              </a:rPr>
              <a:t> 17th International </a:t>
            </a:r>
            <a:r>
              <a:rPr lang="hr-HR" sz="1500" i="1" noProof="0" dirty="0" err="1">
                <a:solidFill>
                  <a:srgbClr val="1D1D1B"/>
                </a:solidFill>
              </a:rPr>
              <a:t>Conference</a:t>
            </a:r>
            <a:r>
              <a:rPr lang="hr-HR" sz="1500" i="1" noProof="0" dirty="0">
                <a:solidFill>
                  <a:srgbClr val="1D1D1B"/>
                </a:solidFill>
              </a:rPr>
              <a:t> on Computer Systems </a:t>
            </a:r>
            <a:r>
              <a:rPr lang="hr-HR" sz="1500" i="1" noProof="0" dirty="0" err="1">
                <a:solidFill>
                  <a:srgbClr val="1D1D1B"/>
                </a:solidFill>
              </a:rPr>
              <a:t>and</a:t>
            </a:r>
            <a:r>
              <a:rPr lang="hr-HR" sz="1500" i="1" noProof="0" dirty="0">
                <a:solidFill>
                  <a:srgbClr val="1D1D1B"/>
                </a:solidFill>
              </a:rPr>
              <a:t> Technologies 2016</a:t>
            </a:r>
            <a:r>
              <a:rPr lang="hr-HR" sz="1500" noProof="0" dirty="0">
                <a:solidFill>
                  <a:srgbClr val="1D1D1B"/>
                </a:solidFill>
              </a:rPr>
              <a:t>, str. 407–414. </a:t>
            </a:r>
            <a:r>
              <a:rPr lang="hr-HR" sz="1500" u="sng" noProof="0" dirty="0">
                <a:solidFill>
                  <a:schemeClr val="hlink"/>
                </a:solidFill>
                <a:hlinkClick r:id="rId3"/>
              </a:rPr>
              <a:t>https://doi.org/10.1145/2983468.2983517</a:t>
            </a:r>
            <a:r>
              <a:rPr lang="hr-HR" sz="1500" noProof="0" dirty="0"/>
              <a:t> </a:t>
            </a:r>
          </a:p>
          <a:p>
            <a:pPr marL="285750" lvl="0" indent="-171450">
              <a:spcBef>
                <a:spcPts val="0"/>
              </a:spcBef>
            </a:pPr>
            <a:endParaRPr lang="hr-HR" sz="1500" noProof="0" dirty="0"/>
          </a:p>
          <a:p>
            <a:pPr marL="285750" lvl="0" indent="-266700">
              <a:spcBef>
                <a:spcPts val="0"/>
              </a:spcBef>
              <a:buSzPts val="1500"/>
              <a:buFont typeface="Calibri"/>
              <a:buChar char="•"/>
            </a:pPr>
            <a:r>
              <a:rPr lang="hr-HR" sz="1500" noProof="0" dirty="0" err="1">
                <a:solidFill>
                  <a:srgbClr val="1D1D1B"/>
                </a:solidFill>
              </a:rPr>
              <a:t>Evagorou</a:t>
            </a:r>
            <a:r>
              <a:rPr lang="hr-HR" sz="1500" noProof="0" dirty="0">
                <a:solidFill>
                  <a:srgbClr val="1D1D1B"/>
                </a:solidFill>
              </a:rPr>
              <a:t>, M., </a:t>
            </a:r>
            <a:r>
              <a:rPr lang="hr-HR" sz="1500" noProof="0" dirty="0" err="1">
                <a:solidFill>
                  <a:srgbClr val="1D1D1B"/>
                </a:solidFill>
              </a:rPr>
              <a:t>Puig</a:t>
            </a:r>
            <a:r>
              <a:rPr lang="hr-HR" sz="1500" noProof="0" dirty="0">
                <a:solidFill>
                  <a:srgbClr val="1D1D1B"/>
                </a:solidFill>
              </a:rPr>
              <a:t>, B., </a:t>
            </a:r>
            <a:r>
              <a:rPr lang="hr-HR" sz="1500" noProof="0" dirty="0" err="1">
                <a:solidFill>
                  <a:srgbClr val="1D1D1B"/>
                </a:solidFill>
              </a:rPr>
              <a:t>Bayram</a:t>
            </a:r>
            <a:r>
              <a:rPr lang="hr-HR" sz="1500" noProof="0" dirty="0">
                <a:solidFill>
                  <a:srgbClr val="1D1D1B"/>
                </a:solidFill>
              </a:rPr>
              <a:t>, D., &amp; </a:t>
            </a:r>
            <a:r>
              <a:rPr lang="hr-HR" sz="1500" noProof="0" dirty="0" err="1">
                <a:solidFill>
                  <a:srgbClr val="1D1D1B"/>
                </a:solidFill>
              </a:rPr>
              <a:t>Janeckova</a:t>
            </a:r>
            <a:r>
              <a:rPr lang="hr-HR" sz="1500" noProof="0" dirty="0">
                <a:solidFill>
                  <a:srgbClr val="1D1D1B"/>
                </a:solidFill>
              </a:rPr>
              <a:t>, H. (2024.) ‘</a:t>
            </a:r>
            <a:r>
              <a:rPr lang="hr-HR" sz="1500" noProof="0" dirty="0" err="1">
                <a:solidFill>
                  <a:srgbClr val="1D1D1B"/>
                </a:solidFill>
              </a:rPr>
              <a:t>Addressing</a:t>
            </a:r>
            <a:r>
              <a:rPr lang="hr-HR" sz="1500" noProof="0" dirty="0">
                <a:solidFill>
                  <a:srgbClr val="1D1D1B"/>
                </a:solidFill>
              </a:rPr>
              <a:t> </a:t>
            </a:r>
            <a:r>
              <a:rPr lang="hr-HR" sz="1500" noProof="0" dirty="0" err="1">
                <a:solidFill>
                  <a:srgbClr val="1D1D1B"/>
                </a:solidFill>
              </a:rPr>
              <a:t>the</a:t>
            </a:r>
            <a:r>
              <a:rPr lang="hr-HR" sz="1500" noProof="0" dirty="0">
                <a:solidFill>
                  <a:srgbClr val="1D1D1B"/>
                </a:solidFill>
              </a:rPr>
              <a:t> </a:t>
            </a:r>
            <a:r>
              <a:rPr lang="hr-HR" sz="1500" noProof="0" dirty="0" err="1">
                <a:solidFill>
                  <a:srgbClr val="1D1D1B"/>
                </a:solidFill>
              </a:rPr>
              <a:t>gender</a:t>
            </a:r>
            <a:r>
              <a:rPr lang="hr-HR" sz="1500" noProof="0" dirty="0">
                <a:solidFill>
                  <a:srgbClr val="1D1D1B"/>
                </a:solidFill>
              </a:rPr>
              <a:t> </a:t>
            </a:r>
            <a:r>
              <a:rPr lang="hr-HR" sz="1500" noProof="0" dirty="0" err="1">
                <a:solidFill>
                  <a:srgbClr val="1D1D1B"/>
                </a:solidFill>
              </a:rPr>
              <a:t>gap</a:t>
            </a:r>
            <a:r>
              <a:rPr lang="hr-HR" sz="1500" noProof="0" dirty="0">
                <a:solidFill>
                  <a:srgbClr val="1D1D1B"/>
                </a:solidFill>
              </a:rPr>
              <a:t> </a:t>
            </a:r>
            <a:r>
              <a:rPr lang="hr-HR" sz="1500" noProof="0" dirty="0" err="1">
                <a:solidFill>
                  <a:srgbClr val="1D1D1B"/>
                </a:solidFill>
              </a:rPr>
              <a:t>in</a:t>
            </a:r>
            <a:r>
              <a:rPr lang="hr-HR" sz="1500" noProof="0" dirty="0">
                <a:solidFill>
                  <a:srgbClr val="1D1D1B"/>
                </a:solidFill>
              </a:rPr>
              <a:t> STEM </a:t>
            </a:r>
            <a:r>
              <a:rPr lang="hr-HR" sz="1500" noProof="0" dirty="0" err="1">
                <a:solidFill>
                  <a:srgbClr val="1D1D1B"/>
                </a:solidFill>
              </a:rPr>
              <a:t>education</a:t>
            </a:r>
            <a:r>
              <a:rPr lang="hr-HR" sz="1500" noProof="0" dirty="0">
                <a:solidFill>
                  <a:srgbClr val="1D1D1B"/>
                </a:solidFill>
              </a:rPr>
              <a:t> </a:t>
            </a:r>
            <a:r>
              <a:rPr lang="hr-HR" sz="1500" noProof="0" dirty="0" err="1">
                <a:solidFill>
                  <a:srgbClr val="1D1D1B"/>
                </a:solidFill>
              </a:rPr>
              <a:t>across</a:t>
            </a:r>
            <a:r>
              <a:rPr lang="hr-HR" sz="1500" noProof="0" dirty="0">
                <a:solidFill>
                  <a:srgbClr val="1D1D1B"/>
                </a:solidFill>
              </a:rPr>
              <a:t> </a:t>
            </a:r>
            <a:r>
              <a:rPr lang="hr-HR" sz="1500" noProof="0" dirty="0" err="1">
                <a:solidFill>
                  <a:srgbClr val="1D1D1B"/>
                </a:solidFill>
              </a:rPr>
              <a:t>educational</a:t>
            </a:r>
            <a:r>
              <a:rPr lang="hr-HR" sz="1500" noProof="0" dirty="0">
                <a:solidFill>
                  <a:srgbClr val="1D1D1B"/>
                </a:solidFill>
              </a:rPr>
              <a:t> </a:t>
            </a:r>
            <a:r>
              <a:rPr lang="hr-HR" sz="1500" noProof="0" dirty="0" err="1">
                <a:solidFill>
                  <a:srgbClr val="1D1D1B"/>
                </a:solidFill>
              </a:rPr>
              <a:t>levels</a:t>
            </a:r>
            <a:r>
              <a:rPr lang="hr-HR" sz="1500" noProof="0" dirty="0">
                <a:solidFill>
                  <a:srgbClr val="1D1D1B"/>
                </a:solidFill>
              </a:rPr>
              <a:t>’, </a:t>
            </a:r>
            <a:r>
              <a:rPr lang="hr-HR" sz="1500" i="1" noProof="0" dirty="0">
                <a:solidFill>
                  <a:srgbClr val="1D1D1B"/>
                </a:solidFill>
              </a:rPr>
              <a:t>Luxembourg: </a:t>
            </a:r>
            <a:r>
              <a:rPr lang="hr-HR" sz="1500" i="1" noProof="0" dirty="0" err="1">
                <a:solidFill>
                  <a:srgbClr val="1D1D1B"/>
                </a:solidFill>
              </a:rPr>
              <a:t>Publications</a:t>
            </a:r>
            <a:r>
              <a:rPr lang="hr-HR" sz="1500" i="1" noProof="0" dirty="0">
                <a:solidFill>
                  <a:srgbClr val="1D1D1B"/>
                </a:solidFill>
              </a:rPr>
              <a:t> Office </a:t>
            </a:r>
            <a:r>
              <a:rPr lang="hr-HR" sz="1500" i="1" noProof="0" dirty="0" err="1">
                <a:solidFill>
                  <a:srgbClr val="1D1D1B"/>
                </a:solidFill>
              </a:rPr>
              <a:t>of</a:t>
            </a:r>
            <a:r>
              <a:rPr lang="hr-HR" sz="1500" i="1" noProof="0" dirty="0">
                <a:solidFill>
                  <a:srgbClr val="1D1D1B"/>
                </a:solidFill>
              </a:rPr>
              <a:t> </a:t>
            </a:r>
            <a:r>
              <a:rPr lang="hr-HR" sz="1500" i="1" noProof="0" dirty="0" err="1">
                <a:solidFill>
                  <a:srgbClr val="1D1D1B"/>
                </a:solidFill>
              </a:rPr>
              <a:t>the</a:t>
            </a:r>
            <a:r>
              <a:rPr lang="hr-HR" sz="1500" i="1" noProof="0" dirty="0">
                <a:solidFill>
                  <a:srgbClr val="1D1D1B"/>
                </a:solidFill>
              </a:rPr>
              <a:t> European Union</a:t>
            </a:r>
            <a:r>
              <a:rPr lang="hr-HR" sz="1500" noProof="0" dirty="0">
                <a:solidFill>
                  <a:srgbClr val="1D1D1B"/>
                </a:solidFill>
              </a:rPr>
              <a:t>.</a:t>
            </a:r>
            <a:r>
              <a:rPr lang="hr-HR" sz="1500" noProof="0" dirty="0"/>
              <a:t> </a:t>
            </a:r>
            <a:r>
              <a:rPr lang="hr-HR" sz="1500" u="sng" noProof="0" dirty="0">
                <a:solidFill>
                  <a:schemeClr val="hlink"/>
                </a:solidFill>
                <a:hlinkClick r:id="rId4"/>
              </a:rPr>
              <a:t>https://doi.org/10.2766/260477</a:t>
            </a:r>
            <a:r>
              <a:rPr lang="hr-HR" sz="1500" noProof="0" dirty="0"/>
              <a:t>  </a:t>
            </a:r>
          </a:p>
          <a:p>
            <a:pPr marL="285750" lvl="0" indent="-171450">
              <a:spcBef>
                <a:spcPts val="0"/>
              </a:spcBef>
            </a:pPr>
            <a:endParaRPr lang="hr-HR" sz="1500" noProof="0" dirty="0"/>
          </a:p>
          <a:p>
            <a:pPr marL="285750" lvl="0" indent="-266700">
              <a:spcBef>
                <a:spcPts val="0"/>
              </a:spcBef>
              <a:buSzPts val="1500"/>
              <a:buFont typeface="Calibri"/>
              <a:buChar char="•"/>
            </a:pPr>
            <a:r>
              <a:rPr lang="hr-HR" sz="1500" noProof="0" dirty="0" err="1">
                <a:solidFill>
                  <a:srgbClr val="1D1D1B"/>
                </a:solidFill>
              </a:rPr>
              <a:t>Koppi</a:t>
            </a:r>
            <a:r>
              <a:rPr lang="hr-HR" sz="1500" noProof="0" dirty="0">
                <a:solidFill>
                  <a:srgbClr val="1D1D1B"/>
                </a:solidFill>
              </a:rPr>
              <a:t>, T., </a:t>
            </a:r>
            <a:r>
              <a:rPr lang="hr-HR" sz="1500" noProof="0" dirty="0" err="1">
                <a:solidFill>
                  <a:srgbClr val="1D1D1B"/>
                </a:solidFill>
              </a:rPr>
              <a:t>Sheard</a:t>
            </a:r>
            <a:r>
              <a:rPr lang="hr-HR" sz="1500" noProof="0" dirty="0">
                <a:solidFill>
                  <a:srgbClr val="1D1D1B"/>
                </a:solidFill>
              </a:rPr>
              <a:t>, J., </a:t>
            </a:r>
            <a:r>
              <a:rPr lang="hr-HR" sz="1500" noProof="0" dirty="0" err="1">
                <a:solidFill>
                  <a:srgbClr val="1D1D1B"/>
                </a:solidFill>
              </a:rPr>
              <a:t>Naghdy</a:t>
            </a:r>
            <a:r>
              <a:rPr lang="hr-HR" sz="1500" noProof="0" dirty="0">
                <a:solidFill>
                  <a:srgbClr val="1D1D1B"/>
                </a:solidFill>
              </a:rPr>
              <a:t>, F., Edwards, S. L., &amp; </a:t>
            </a:r>
            <a:r>
              <a:rPr lang="hr-HR" sz="1500" noProof="0" dirty="0" err="1">
                <a:solidFill>
                  <a:srgbClr val="1D1D1B"/>
                </a:solidFill>
              </a:rPr>
              <a:t>Brookes</a:t>
            </a:r>
            <a:r>
              <a:rPr lang="hr-HR" sz="1500" noProof="0" dirty="0">
                <a:solidFill>
                  <a:srgbClr val="1D1D1B"/>
                </a:solidFill>
              </a:rPr>
              <a:t>, W. (2010.) ‘</a:t>
            </a:r>
            <a:r>
              <a:rPr lang="hr-HR" sz="1500" noProof="0" dirty="0" err="1">
                <a:solidFill>
                  <a:srgbClr val="1D1D1B"/>
                </a:solidFill>
              </a:rPr>
              <a:t>Towards</a:t>
            </a:r>
            <a:r>
              <a:rPr lang="hr-HR" sz="1500" noProof="0" dirty="0">
                <a:solidFill>
                  <a:srgbClr val="1D1D1B"/>
                </a:solidFill>
              </a:rPr>
              <a:t> a </a:t>
            </a:r>
            <a:r>
              <a:rPr lang="hr-HR" sz="1500" noProof="0" dirty="0" err="1">
                <a:solidFill>
                  <a:srgbClr val="1D1D1B"/>
                </a:solidFill>
              </a:rPr>
              <a:t>gender</a:t>
            </a:r>
            <a:r>
              <a:rPr lang="hr-HR" sz="1500" noProof="0" dirty="0">
                <a:solidFill>
                  <a:srgbClr val="1D1D1B"/>
                </a:solidFill>
              </a:rPr>
              <a:t> </a:t>
            </a:r>
            <a:r>
              <a:rPr lang="hr-HR" sz="1500" noProof="0" dirty="0" err="1">
                <a:solidFill>
                  <a:srgbClr val="1D1D1B"/>
                </a:solidFill>
              </a:rPr>
              <a:t>inclusive</a:t>
            </a:r>
            <a:r>
              <a:rPr lang="hr-HR" sz="1500" noProof="0" dirty="0">
                <a:solidFill>
                  <a:srgbClr val="1D1D1B"/>
                </a:solidFill>
              </a:rPr>
              <a:t> </a:t>
            </a:r>
            <a:r>
              <a:rPr lang="hr-HR" sz="1500" noProof="0" dirty="0" err="1">
                <a:solidFill>
                  <a:srgbClr val="1D1D1B"/>
                </a:solidFill>
              </a:rPr>
              <a:t>information</a:t>
            </a:r>
            <a:r>
              <a:rPr lang="hr-HR" sz="1500" noProof="0" dirty="0">
                <a:solidFill>
                  <a:srgbClr val="1D1D1B"/>
                </a:solidFill>
              </a:rPr>
              <a:t> </a:t>
            </a:r>
            <a:r>
              <a:rPr lang="hr-HR" sz="1500" noProof="0" dirty="0" err="1">
                <a:solidFill>
                  <a:srgbClr val="1D1D1B"/>
                </a:solidFill>
              </a:rPr>
              <a:t>and</a:t>
            </a:r>
            <a:r>
              <a:rPr lang="hr-HR" sz="1500" noProof="0" dirty="0">
                <a:solidFill>
                  <a:srgbClr val="1D1D1B"/>
                </a:solidFill>
              </a:rPr>
              <a:t> </a:t>
            </a:r>
            <a:r>
              <a:rPr lang="hr-HR" sz="1500" noProof="0" dirty="0" err="1">
                <a:solidFill>
                  <a:srgbClr val="1D1D1B"/>
                </a:solidFill>
              </a:rPr>
              <a:t>communications</a:t>
            </a:r>
            <a:r>
              <a:rPr lang="hr-HR" sz="1500" noProof="0" dirty="0">
                <a:solidFill>
                  <a:srgbClr val="1D1D1B"/>
                </a:solidFill>
              </a:rPr>
              <a:t> </a:t>
            </a:r>
            <a:r>
              <a:rPr lang="hr-HR" sz="1500" noProof="0" dirty="0" err="1">
                <a:solidFill>
                  <a:srgbClr val="1D1D1B"/>
                </a:solidFill>
              </a:rPr>
              <a:t>technology</a:t>
            </a:r>
            <a:r>
              <a:rPr lang="hr-HR" sz="1500" noProof="0" dirty="0">
                <a:solidFill>
                  <a:srgbClr val="1D1D1B"/>
                </a:solidFill>
              </a:rPr>
              <a:t> </a:t>
            </a:r>
            <a:r>
              <a:rPr lang="hr-HR" sz="1500" noProof="0" dirty="0" err="1">
                <a:solidFill>
                  <a:srgbClr val="1D1D1B"/>
                </a:solidFill>
              </a:rPr>
              <a:t>curriculum</a:t>
            </a:r>
            <a:r>
              <a:rPr lang="hr-HR" sz="1500" noProof="0" dirty="0">
                <a:solidFill>
                  <a:srgbClr val="1D1D1B"/>
                </a:solidFill>
              </a:rPr>
              <a:t>: A </a:t>
            </a:r>
            <a:r>
              <a:rPr lang="hr-HR" sz="1500" noProof="0" dirty="0" err="1">
                <a:solidFill>
                  <a:srgbClr val="1D1D1B"/>
                </a:solidFill>
              </a:rPr>
              <a:t>perspective</a:t>
            </a:r>
            <a:r>
              <a:rPr lang="hr-HR" sz="1500" noProof="0" dirty="0">
                <a:solidFill>
                  <a:srgbClr val="1D1D1B"/>
                </a:solidFill>
              </a:rPr>
              <a:t> </a:t>
            </a:r>
            <a:r>
              <a:rPr lang="hr-HR" sz="1500" noProof="0" dirty="0" err="1">
                <a:solidFill>
                  <a:srgbClr val="1D1D1B"/>
                </a:solidFill>
              </a:rPr>
              <a:t>from</a:t>
            </a:r>
            <a:r>
              <a:rPr lang="hr-HR" sz="1500" noProof="0" dirty="0">
                <a:solidFill>
                  <a:srgbClr val="1D1D1B"/>
                </a:solidFill>
              </a:rPr>
              <a:t> </a:t>
            </a:r>
            <a:r>
              <a:rPr lang="hr-HR" sz="1500" noProof="0" dirty="0" err="1">
                <a:solidFill>
                  <a:srgbClr val="1D1D1B"/>
                </a:solidFill>
              </a:rPr>
              <a:t>graduates</a:t>
            </a:r>
            <a:r>
              <a:rPr lang="hr-HR" sz="1500" noProof="0" dirty="0">
                <a:solidFill>
                  <a:srgbClr val="1D1D1B"/>
                </a:solidFill>
              </a:rPr>
              <a:t> </a:t>
            </a:r>
            <a:r>
              <a:rPr lang="hr-HR" sz="1500" noProof="0" dirty="0" err="1">
                <a:solidFill>
                  <a:srgbClr val="1D1D1B"/>
                </a:solidFill>
              </a:rPr>
              <a:t>in</a:t>
            </a:r>
            <a:r>
              <a:rPr lang="hr-HR" sz="1500" noProof="0" dirty="0">
                <a:solidFill>
                  <a:srgbClr val="1D1D1B"/>
                </a:solidFill>
              </a:rPr>
              <a:t> </a:t>
            </a:r>
            <a:r>
              <a:rPr lang="hr-HR" sz="1500" noProof="0" dirty="0" err="1">
                <a:solidFill>
                  <a:srgbClr val="1D1D1B"/>
                </a:solidFill>
              </a:rPr>
              <a:t>the</a:t>
            </a:r>
            <a:r>
              <a:rPr lang="hr-HR" sz="1500" noProof="0" dirty="0">
                <a:solidFill>
                  <a:srgbClr val="1D1D1B"/>
                </a:solidFill>
              </a:rPr>
              <a:t> </a:t>
            </a:r>
            <a:r>
              <a:rPr lang="hr-HR" sz="1500" noProof="0" dirty="0" err="1">
                <a:solidFill>
                  <a:srgbClr val="1D1D1B"/>
                </a:solidFill>
              </a:rPr>
              <a:t>workforce</a:t>
            </a:r>
            <a:r>
              <a:rPr lang="hr-HR" sz="1500" noProof="0" dirty="0">
                <a:solidFill>
                  <a:srgbClr val="1D1D1B"/>
                </a:solidFill>
              </a:rPr>
              <a:t>’, </a:t>
            </a:r>
            <a:r>
              <a:rPr lang="hr-HR" sz="1500" i="1" noProof="0" dirty="0">
                <a:solidFill>
                  <a:srgbClr val="1D1D1B"/>
                </a:solidFill>
              </a:rPr>
              <a:t>Computer Science </a:t>
            </a:r>
            <a:r>
              <a:rPr lang="hr-HR" sz="1500" i="1" noProof="0" dirty="0" err="1">
                <a:solidFill>
                  <a:srgbClr val="1D1D1B"/>
                </a:solidFill>
              </a:rPr>
              <a:t>Education</a:t>
            </a:r>
            <a:r>
              <a:rPr lang="hr-HR" sz="1500" noProof="0" dirty="0">
                <a:solidFill>
                  <a:srgbClr val="1D1D1B"/>
                </a:solidFill>
              </a:rPr>
              <a:t>, 20(4), str. 265–282. </a:t>
            </a:r>
            <a:r>
              <a:rPr lang="hr-HR" sz="1500" u="sng" noProof="0" dirty="0">
                <a:solidFill>
                  <a:schemeClr val="hlink"/>
                </a:solidFill>
                <a:hlinkClick r:id="rId5"/>
              </a:rPr>
              <a:t>https://doi.org/10.1080/08993408.2010.527686</a:t>
            </a:r>
            <a:r>
              <a:rPr lang="hr-HR" sz="1500" noProof="0" dirty="0"/>
              <a:t> </a:t>
            </a:r>
            <a:br>
              <a:rPr lang="hr-HR" sz="1500" noProof="0" dirty="0"/>
            </a:br>
            <a:endParaRPr lang="hr-HR" sz="1500" noProof="0" dirty="0"/>
          </a:p>
          <a:p>
            <a:pPr marL="285750" lvl="0" indent="-266700">
              <a:spcBef>
                <a:spcPts val="0"/>
              </a:spcBef>
              <a:buSzPts val="1500"/>
              <a:buFont typeface="Calibri"/>
              <a:buChar char="•"/>
            </a:pPr>
            <a:r>
              <a:rPr lang="hr-HR" sz="1500" noProof="0" dirty="0" err="1">
                <a:solidFill>
                  <a:srgbClr val="000000"/>
                </a:solidFill>
              </a:rPr>
              <a:t>Stonewall</a:t>
            </a:r>
            <a:r>
              <a:rPr lang="hr-HR" sz="1500" noProof="0" dirty="0">
                <a:solidFill>
                  <a:srgbClr val="000000"/>
                </a:solidFill>
              </a:rPr>
              <a:t> (bez datuma) </a:t>
            </a:r>
            <a:r>
              <a:rPr lang="hr-HR" sz="1500" i="1" noProof="0" dirty="0">
                <a:solidFill>
                  <a:srgbClr val="000000"/>
                </a:solidFill>
              </a:rPr>
              <a:t>List </a:t>
            </a:r>
            <a:r>
              <a:rPr lang="hr-HR" sz="1500" i="1" noProof="0" dirty="0" err="1">
                <a:solidFill>
                  <a:srgbClr val="000000"/>
                </a:solidFill>
              </a:rPr>
              <a:t>of</a:t>
            </a:r>
            <a:r>
              <a:rPr lang="hr-HR" sz="1500" i="1" noProof="0" dirty="0">
                <a:solidFill>
                  <a:srgbClr val="000000"/>
                </a:solidFill>
              </a:rPr>
              <a:t> LGBTQ+ </a:t>
            </a:r>
            <a:r>
              <a:rPr lang="hr-HR" sz="1500" i="1" noProof="0" dirty="0" err="1">
                <a:solidFill>
                  <a:srgbClr val="000000"/>
                </a:solidFill>
              </a:rPr>
              <a:t>terms</a:t>
            </a:r>
            <a:r>
              <a:rPr lang="hr-HR" sz="1500" noProof="0" dirty="0">
                <a:solidFill>
                  <a:srgbClr val="000000"/>
                </a:solidFill>
              </a:rPr>
              <a:t>.</a:t>
            </a:r>
            <a:r>
              <a:rPr lang="hr-HR" sz="1500" noProof="0" dirty="0">
                <a:solidFill>
                  <a:srgbClr val="000000"/>
                </a:solidFill>
                <a:uFill>
                  <a:noFill/>
                </a:uFill>
                <a:hlinkClick r:id="rId6">
                  <a:extLst>
                    <a:ext uri="{A12FA001-AC4F-418D-AE19-62706E023703}">
                      <ahyp:hlinkClr xmlns:ahyp="http://schemas.microsoft.com/office/drawing/2018/hyperlinkcolor" val="tx"/>
                    </a:ext>
                  </a:extLst>
                </a:hlinkClick>
              </a:rPr>
              <a:t> Dostupno na: </a:t>
            </a:r>
            <a:r>
              <a:rPr lang="hr-HR" sz="1500" u="sng" noProof="0" dirty="0">
                <a:solidFill>
                  <a:schemeClr val="hlink"/>
                </a:solidFill>
                <a:hlinkClick r:id="rId6"/>
              </a:rPr>
              <a:t>https://www.stonewall.org.uk/resources/list-lgbtq-terms</a:t>
            </a:r>
            <a:br>
              <a:rPr lang="hr-HR" sz="1500" noProof="0" dirty="0"/>
            </a:br>
            <a:br>
              <a:rPr lang="hr-HR" sz="1500" noProof="0" dirty="0"/>
            </a:br>
            <a:endParaRPr lang="hr-HR" sz="1500" noProof="0" dirty="0"/>
          </a:p>
          <a:p>
            <a:pPr marL="285750" lvl="0" indent="-266700">
              <a:spcBef>
                <a:spcPts val="0"/>
              </a:spcBef>
              <a:buSzPts val="1500"/>
              <a:buChar char="•"/>
            </a:pPr>
            <a:r>
              <a:rPr lang="hr-HR" sz="1500" noProof="0" dirty="0">
                <a:solidFill>
                  <a:srgbClr val="000000"/>
                </a:solidFill>
              </a:rPr>
              <a:t>UNESCO (2017.) </a:t>
            </a:r>
            <a:r>
              <a:rPr lang="hr-HR" sz="1500" i="1" noProof="0" dirty="0">
                <a:solidFill>
                  <a:srgbClr val="000000"/>
                </a:solidFill>
              </a:rPr>
              <a:t>A </a:t>
            </a:r>
            <a:r>
              <a:rPr lang="hr-HR" sz="1500" i="1" noProof="0" dirty="0" err="1">
                <a:solidFill>
                  <a:srgbClr val="000000"/>
                </a:solidFill>
              </a:rPr>
              <a:t>guide</a:t>
            </a:r>
            <a:r>
              <a:rPr lang="hr-HR" sz="1500" i="1" noProof="0" dirty="0">
                <a:solidFill>
                  <a:srgbClr val="000000"/>
                </a:solidFill>
              </a:rPr>
              <a:t> for </a:t>
            </a:r>
            <a:r>
              <a:rPr lang="hr-HR" sz="1500" i="1" noProof="0" dirty="0" err="1">
                <a:solidFill>
                  <a:srgbClr val="000000"/>
                </a:solidFill>
              </a:rPr>
              <a:t>ensuring</a:t>
            </a:r>
            <a:r>
              <a:rPr lang="hr-HR" sz="1500" i="1" noProof="0" dirty="0">
                <a:solidFill>
                  <a:srgbClr val="000000"/>
                </a:solidFill>
              </a:rPr>
              <a:t> </a:t>
            </a:r>
            <a:r>
              <a:rPr lang="hr-HR" sz="1500" i="1" noProof="0" dirty="0" err="1">
                <a:solidFill>
                  <a:srgbClr val="000000"/>
                </a:solidFill>
              </a:rPr>
              <a:t>inclusion</a:t>
            </a:r>
            <a:r>
              <a:rPr lang="hr-HR" sz="1500" i="1" noProof="0" dirty="0">
                <a:solidFill>
                  <a:srgbClr val="000000"/>
                </a:solidFill>
              </a:rPr>
              <a:t> </a:t>
            </a:r>
            <a:r>
              <a:rPr lang="hr-HR" sz="1500" i="1" noProof="0" dirty="0" err="1">
                <a:solidFill>
                  <a:srgbClr val="000000"/>
                </a:solidFill>
              </a:rPr>
              <a:t>and</a:t>
            </a:r>
            <a:r>
              <a:rPr lang="hr-HR" sz="1500" i="1" noProof="0" dirty="0">
                <a:solidFill>
                  <a:srgbClr val="000000"/>
                </a:solidFill>
              </a:rPr>
              <a:t> </a:t>
            </a:r>
            <a:r>
              <a:rPr lang="hr-HR" sz="1500" i="1" noProof="0" dirty="0" err="1">
                <a:solidFill>
                  <a:srgbClr val="000000"/>
                </a:solidFill>
              </a:rPr>
              <a:t>equity</a:t>
            </a:r>
            <a:r>
              <a:rPr lang="hr-HR" sz="1500" i="1" noProof="0" dirty="0">
                <a:solidFill>
                  <a:srgbClr val="000000"/>
                </a:solidFill>
              </a:rPr>
              <a:t> </a:t>
            </a:r>
            <a:r>
              <a:rPr lang="hr-HR" sz="1500" i="1" noProof="0" dirty="0" err="1">
                <a:solidFill>
                  <a:srgbClr val="000000"/>
                </a:solidFill>
              </a:rPr>
              <a:t>in</a:t>
            </a:r>
            <a:r>
              <a:rPr lang="hr-HR" sz="1500" i="1" noProof="0" dirty="0">
                <a:solidFill>
                  <a:srgbClr val="000000"/>
                </a:solidFill>
              </a:rPr>
              <a:t> </a:t>
            </a:r>
            <a:r>
              <a:rPr lang="hr-HR" sz="1500" i="1" noProof="0" dirty="0" err="1">
                <a:solidFill>
                  <a:srgbClr val="000000"/>
                </a:solidFill>
              </a:rPr>
              <a:t>education</a:t>
            </a:r>
            <a:r>
              <a:rPr lang="hr-HR" sz="1500" noProof="0" dirty="0">
                <a:solidFill>
                  <a:srgbClr val="000000"/>
                </a:solidFill>
              </a:rPr>
              <a:t>. Dostupno na: </a:t>
            </a:r>
            <a:r>
              <a:rPr lang="hr-HR" sz="1500" noProof="0" dirty="0">
                <a:solidFill>
                  <a:srgbClr val="000000"/>
                </a:solidFill>
                <a:hlinkClick r:id="rId7"/>
              </a:rPr>
              <a:t>https://unesdoc.unesco.org/ark:/48223/pf0000248254</a:t>
            </a:r>
            <a:endParaRPr lang="hr-HR" sz="1500" noProof="0" dirty="0">
              <a:solidFill>
                <a:srgbClr val="000000"/>
              </a:solidFill>
            </a:endParaRPr>
          </a:p>
          <a:p>
            <a:pPr marL="285750" lvl="0" indent="-266700">
              <a:spcBef>
                <a:spcPts val="0"/>
              </a:spcBef>
              <a:buSzPts val="1500"/>
              <a:buChar char="•"/>
            </a:pPr>
            <a:endParaRPr lang="hr-HR" sz="1500" noProof="0" dirty="0">
              <a:solidFill>
                <a:srgbClr val="1D1D1B"/>
              </a:solidFill>
            </a:endParaRPr>
          </a:p>
          <a:p>
            <a:pPr marL="285750" lvl="0" indent="-266700">
              <a:spcBef>
                <a:spcPts val="0"/>
              </a:spcBef>
              <a:buSzPts val="1500"/>
              <a:buChar char="•"/>
            </a:pPr>
            <a:r>
              <a:rPr lang="hr-HR" sz="1500" noProof="0" dirty="0">
                <a:solidFill>
                  <a:srgbClr val="1D1D1B"/>
                </a:solidFill>
              </a:rPr>
              <a:t>UNESCO (2017.) </a:t>
            </a:r>
            <a:r>
              <a:rPr lang="hr-HR" sz="1500" i="1" noProof="0" dirty="0" err="1">
                <a:solidFill>
                  <a:srgbClr val="1D1D1B"/>
                </a:solidFill>
              </a:rPr>
              <a:t>Cracking</a:t>
            </a:r>
            <a:r>
              <a:rPr lang="hr-HR" sz="1500" i="1" noProof="0" dirty="0">
                <a:solidFill>
                  <a:srgbClr val="1D1D1B"/>
                </a:solidFill>
              </a:rPr>
              <a:t> </a:t>
            </a:r>
            <a:r>
              <a:rPr lang="hr-HR" sz="1500" i="1" noProof="0" dirty="0" err="1">
                <a:solidFill>
                  <a:srgbClr val="1D1D1B"/>
                </a:solidFill>
              </a:rPr>
              <a:t>the</a:t>
            </a:r>
            <a:r>
              <a:rPr lang="hr-HR" sz="1500" i="1" noProof="0" dirty="0">
                <a:solidFill>
                  <a:srgbClr val="1D1D1B"/>
                </a:solidFill>
              </a:rPr>
              <a:t> </a:t>
            </a:r>
            <a:r>
              <a:rPr lang="hr-HR" sz="1500" i="1" noProof="0" dirty="0" err="1">
                <a:solidFill>
                  <a:srgbClr val="1D1D1B"/>
                </a:solidFill>
              </a:rPr>
              <a:t>code</a:t>
            </a:r>
            <a:r>
              <a:rPr lang="hr-HR" sz="1500" i="1" noProof="0" dirty="0">
                <a:solidFill>
                  <a:srgbClr val="1D1D1B"/>
                </a:solidFill>
              </a:rPr>
              <a:t>: </a:t>
            </a:r>
            <a:r>
              <a:rPr lang="hr-HR" sz="1500" i="1" noProof="0" dirty="0" err="1">
                <a:solidFill>
                  <a:srgbClr val="1D1D1B"/>
                </a:solidFill>
              </a:rPr>
              <a:t>Girls</a:t>
            </a:r>
            <a:r>
              <a:rPr lang="hr-HR" sz="1500" i="1" noProof="0" dirty="0">
                <a:solidFill>
                  <a:srgbClr val="1D1D1B"/>
                </a:solidFill>
              </a:rPr>
              <a:t>’ </a:t>
            </a:r>
            <a:r>
              <a:rPr lang="hr-HR" sz="1500" i="1" noProof="0" dirty="0" err="1">
                <a:solidFill>
                  <a:srgbClr val="1D1D1B"/>
                </a:solidFill>
              </a:rPr>
              <a:t>and</a:t>
            </a:r>
            <a:r>
              <a:rPr lang="hr-HR" sz="1500" i="1" noProof="0" dirty="0">
                <a:solidFill>
                  <a:srgbClr val="1D1D1B"/>
                </a:solidFill>
              </a:rPr>
              <a:t> </a:t>
            </a:r>
            <a:r>
              <a:rPr lang="hr-HR" sz="1500" i="1" noProof="0" dirty="0" err="1">
                <a:solidFill>
                  <a:srgbClr val="1D1D1B"/>
                </a:solidFill>
              </a:rPr>
              <a:t>women’s</a:t>
            </a:r>
            <a:r>
              <a:rPr lang="hr-HR" sz="1500" i="1" noProof="0" dirty="0">
                <a:solidFill>
                  <a:srgbClr val="1D1D1B"/>
                </a:solidFill>
              </a:rPr>
              <a:t> </a:t>
            </a:r>
            <a:r>
              <a:rPr lang="hr-HR" sz="1500" i="1" noProof="0" dirty="0" err="1">
                <a:solidFill>
                  <a:srgbClr val="1D1D1B"/>
                </a:solidFill>
              </a:rPr>
              <a:t>education</a:t>
            </a:r>
            <a:r>
              <a:rPr lang="hr-HR" sz="1500" i="1" noProof="0" dirty="0">
                <a:solidFill>
                  <a:srgbClr val="1D1D1B"/>
                </a:solidFill>
              </a:rPr>
              <a:t> </a:t>
            </a:r>
            <a:r>
              <a:rPr lang="hr-HR" sz="1500" i="1" noProof="0" dirty="0" err="1">
                <a:solidFill>
                  <a:srgbClr val="1D1D1B"/>
                </a:solidFill>
              </a:rPr>
              <a:t>in</a:t>
            </a:r>
            <a:r>
              <a:rPr lang="hr-HR" sz="1500" i="1" noProof="0" dirty="0">
                <a:solidFill>
                  <a:srgbClr val="1D1D1B"/>
                </a:solidFill>
              </a:rPr>
              <a:t> </a:t>
            </a:r>
            <a:r>
              <a:rPr lang="hr-HR" sz="1500" i="1" noProof="0" dirty="0" err="1">
                <a:solidFill>
                  <a:srgbClr val="1D1D1B"/>
                </a:solidFill>
              </a:rPr>
              <a:t>science</a:t>
            </a:r>
            <a:r>
              <a:rPr lang="hr-HR" sz="1500" i="1" noProof="0" dirty="0">
                <a:solidFill>
                  <a:srgbClr val="1D1D1B"/>
                </a:solidFill>
              </a:rPr>
              <a:t>, </a:t>
            </a:r>
            <a:r>
              <a:rPr lang="hr-HR" sz="1500" i="1" noProof="0" dirty="0" err="1">
                <a:solidFill>
                  <a:srgbClr val="1D1D1B"/>
                </a:solidFill>
              </a:rPr>
              <a:t>technology</a:t>
            </a:r>
            <a:r>
              <a:rPr lang="hr-HR" sz="1500" i="1" noProof="0" dirty="0">
                <a:solidFill>
                  <a:srgbClr val="1D1D1B"/>
                </a:solidFill>
              </a:rPr>
              <a:t>, </a:t>
            </a:r>
            <a:r>
              <a:rPr lang="hr-HR" sz="1500" i="1" noProof="0" dirty="0" err="1">
                <a:solidFill>
                  <a:srgbClr val="1D1D1B"/>
                </a:solidFill>
              </a:rPr>
              <a:t>engineering</a:t>
            </a:r>
            <a:r>
              <a:rPr lang="hr-HR" sz="1500" i="1" noProof="0" dirty="0">
                <a:solidFill>
                  <a:srgbClr val="1D1D1B"/>
                </a:solidFill>
              </a:rPr>
              <a:t> </a:t>
            </a:r>
            <a:r>
              <a:rPr lang="hr-HR" sz="1500" i="1" noProof="0" dirty="0" err="1">
                <a:solidFill>
                  <a:srgbClr val="1D1D1B"/>
                </a:solidFill>
              </a:rPr>
              <a:t>and</a:t>
            </a:r>
            <a:r>
              <a:rPr lang="hr-HR" sz="1500" i="1" noProof="0" dirty="0">
                <a:solidFill>
                  <a:srgbClr val="1D1D1B"/>
                </a:solidFill>
              </a:rPr>
              <a:t> </a:t>
            </a:r>
            <a:r>
              <a:rPr lang="hr-HR" sz="1500" i="1" noProof="0" dirty="0" err="1">
                <a:solidFill>
                  <a:srgbClr val="1D1D1B"/>
                </a:solidFill>
              </a:rPr>
              <a:t>mathematics</a:t>
            </a:r>
            <a:r>
              <a:rPr lang="hr-HR" sz="1500" i="1" noProof="0" dirty="0">
                <a:solidFill>
                  <a:srgbClr val="1D1D1B"/>
                </a:solidFill>
              </a:rPr>
              <a:t> (STEM)</a:t>
            </a:r>
            <a:r>
              <a:rPr lang="hr-HR" sz="1500" noProof="0" dirty="0">
                <a:solidFill>
                  <a:srgbClr val="1D1D1B"/>
                </a:solidFill>
              </a:rPr>
              <a:t>. Dostupno na: </a:t>
            </a:r>
            <a:r>
              <a:rPr lang="hr-HR" sz="1500" u="sng" noProof="0" dirty="0">
                <a:solidFill>
                  <a:schemeClr val="hlink"/>
                </a:solidFill>
                <a:hlinkClick r:id="rId8"/>
              </a:rPr>
              <a:t>https://unesdoc.unesco.org/ark:/48223/pf0000253479</a:t>
            </a:r>
            <a:endParaRPr lang="hr-HR" sz="1500" noProof="0" dirty="0"/>
          </a:p>
          <a:p>
            <a:pPr marL="285750" lvl="0" indent="-171450" algn="l" rtl="0">
              <a:lnSpc>
                <a:spcPct val="90000"/>
              </a:lnSpc>
              <a:spcBef>
                <a:spcPts val="0"/>
              </a:spcBef>
              <a:spcAft>
                <a:spcPts val="0"/>
              </a:spcAft>
              <a:buClr>
                <a:schemeClr val="accent4"/>
              </a:buClr>
              <a:buSzPts val="1800"/>
              <a:buFont typeface="Arial"/>
              <a:buNone/>
            </a:pPr>
            <a:endParaRPr lang="hr-HR" sz="1500" noProof="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98"/>
        <p:cNvGrpSpPr/>
        <p:nvPr/>
      </p:nvGrpSpPr>
      <p:grpSpPr>
        <a:xfrm>
          <a:off x="0" y="0"/>
          <a:ext cx="0" cy="0"/>
          <a:chOff x="0" y="0"/>
          <a:chExt cx="0" cy="0"/>
        </a:xfrm>
      </p:grpSpPr>
      <p:grpSp>
        <p:nvGrpSpPr>
          <p:cNvPr id="299" name="Google Shape;299;g35774b28f35_0_57"/>
          <p:cNvGrpSpPr/>
          <p:nvPr/>
        </p:nvGrpSpPr>
        <p:grpSpPr>
          <a:xfrm>
            <a:off x="2179811" y="4729766"/>
            <a:ext cx="7832078" cy="1110328"/>
            <a:chOff x="2179603" y="4888792"/>
            <a:chExt cx="7798544" cy="1110328"/>
          </a:xfrm>
        </p:grpSpPr>
        <p:pic>
          <p:nvPicPr>
            <p:cNvPr id="300" name="Google Shape;300;g35774b28f35_0_57"/>
            <p:cNvPicPr preferRelativeResize="0"/>
            <p:nvPr/>
          </p:nvPicPr>
          <p:blipFill rotWithShape="1">
            <a:blip r:embed="rId3">
              <a:alphaModFix/>
            </a:blip>
            <a:srcRect/>
            <a:stretch/>
          </p:blipFill>
          <p:spPr>
            <a:xfrm>
              <a:off x="2179603" y="4888792"/>
              <a:ext cx="1468783" cy="526545"/>
            </a:xfrm>
            <a:prstGeom prst="rect">
              <a:avLst/>
            </a:prstGeom>
            <a:noFill/>
            <a:ln>
              <a:noFill/>
            </a:ln>
          </p:spPr>
        </p:pic>
        <p:pic>
          <p:nvPicPr>
            <p:cNvPr id="301" name="Google Shape;301;g35774b28f35_0_57"/>
            <p:cNvPicPr preferRelativeResize="0"/>
            <p:nvPr/>
          </p:nvPicPr>
          <p:blipFill rotWithShape="1">
            <a:blip r:embed="rId4">
              <a:alphaModFix/>
            </a:blip>
            <a:srcRect l="9995" t="21987" r="6844" b="5543"/>
            <a:stretch/>
          </p:blipFill>
          <p:spPr>
            <a:xfrm>
              <a:off x="3796545" y="4949617"/>
              <a:ext cx="1406759" cy="526545"/>
            </a:xfrm>
            <a:prstGeom prst="rect">
              <a:avLst/>
            </a:prstGeom>
            <a:noFill/>
            <a:ln>
              <a:noFill/>
            </a:ln>
          </p:spPr>
        </p:pic>
        <p:pic>
          <p:nvPicPr>
            <p:cNvPr id="302" name="Google Shape;302;g35774b28f35_0_57"/>
            <p:cNvPicPr preferRelativeResize="0"/>
            <p:nvPr/>
          </p:nvPicPr>
          <p:blipFill rotWithShape="1">
            <a:blip r:embed="rId5">
              <a:alphaModFix/>
            </a:blip>
            <a:srcRect/>
            <a:stretch/>
          </p:blipFill>
          <p:spPr>
            <a:xfrm>
              <a:off x="5134273" y="4888792"/>
              <a:ext cx="1053679" cy="602102"/>
            </a:xfrm>
            <a:prstGeom prst="rect">
              <a:avLst/>
            </a:prstGeom>
            <a:noFill/>
            <a:ln>
              <a:noFill/>
            </a:ln>
          </p:spPr>
        </p:pic>
        <p:pic>
          <p:nvPicPr>
            <p:cNvPr id="303" name="Google Shape;303;g35774b28f35_0_57"/>
            <p:cNvPicPr preferRelativeResize="0"/>
            <p:nvPr/>
          </p:nvPicPr>
          <p:blipFill rotWithShape="1">
            <a:blip r:embed="rId6">
              <a:alphaModFix/>
            </a:blip>
            <a:srcRect/>
            <a:stretch/>
          </p:blipFill>
          <p:spPr>
            <a:xfrm>
              <a:off x="6187951" y="4960895"/>
              <a:ext cx="1500530" cy="545647"/>
            </a:xfrm>
            <a:prstGeom prst="rect">
              <a:avLst/>
            </a:prstGeom>
            <a:noFill/>
            <a:ln>
              <a:noFill/>
            </a:ln>
          </p:spPr>
        </p:pic>
        <p:pic>
          <p:nvPicPr>
            <p:cNvPr id="304" name="Google Shape;304;g35774b28f35_0_57"/>
            <p:cNvPicPr preferRelativeResize="0"/>
            <p:nvPr/>
          </p:nvPicPr>
          <p:blipFill rotWithShape="1">
            <a:blip r:embed="rId7">
              <a:alphaModFix/>
            </a:blip>
            <a:srcRect l="6518" t="2903" r="6457"/>
            <a:stretch/>
          </p:blipFill>
          <p:spPr>
            <a:xfrm>
              <a:off x="7781600" y="4945247"/>
              <a:ext cx="2196547" cy="545647"/>
            </a:xfrm>
            <a:prstGeom prst="rect">
              <a:avLst/>
            </a:prstGeom>
            <a:noFill/>
            <a:ln>
              <a:noFill/>
            </a:ln>
          </p:spPr>
        </p:pic>
        <p:pic>
          <p:nvPicPr>
            <p:cNvPr id="305" name="Google Shape;305;g35774b28f35_0_57"/>
            <p:cNvPicPr preferRelativeResize="0"/>
            <p:nvPr/>
          </p:nvPicPr>
          <p:blipFill rotWithShape="1">
            <a:blip r:embed="rId8">
              <a:alphaModFix/>
            </a:blip>
            <a:srcRect/>
            <a:stretch/>
          </p:blipFill>
          <p:spPr>
            <a:xfrm>
              <a:off x="2288672" y="5654827"/>
              <a:ext cx="1679028" cy="342900"/>
            </a:xfrm>
            <a:prstGeom prst="rect">
              <a:avLst/>
            </a:prstGeom>
            <a:noFill/>
            <a:ln>
              <a:noFill/>
            </a:ln>
          </p:spPr>
        </p:pic>
        <p:pic>
          <p:nvPicPr>
            <p:cNvPr id="306" name="Google Shape;306;g35774b28f35_0_57"/>
            <p:cNvPicPr preferRelativeResize="0"/>
            <p:nvPr/>
          </p:nvPicPr>
          <p:blipFill rotWithShape="1">
            <a:blip r:embed="rId9">
              <a:alphaModFix/>
            </a:blip>
            <a:srcRect/>
            <a:stretch/>
          </p:blipFill>
          <p:spPr>
            <a:xfrm>
              <a:off x="4247100" y="5578646"/>
              <a:ext cx="2083568" cy="414346"/>
            </a:xfrm>
            <a:prstGeom prst="rect">
              <a:avLst/>
            </a:prstGeom>
            <a:noFill/>
            <a:ln>
              <a:noFill/>
            </a:ln>
          </p:spPr>
        </p:pic>
        <p:pic>
          <p:nvPicPr>
            <p:cNvPr id="307" name="Google Shape;307;g35774b28f35_0_57"/>
            <p:cNvPicPr preferRelativeResize="0"/>
            <p:nvPr/>
          </p:nvPicPr>
          <p:blipFill rotWithShape="1">
            <a:blip r:embed="rId10">
              <a:alphaModFix/>
            </a:blip>
            <a:srcRect/>
            <a:stretch/>
          </p:blipFill>
          <p:spPr>
            <a:xfrm>
              <a:off x="6500192" y="5578645"/>
              <a:ext cx="1357332" cy="414344"/>
            </a:xfrm>
            <a:prstGeom prst="rect">
              <a:avLst/>
            </a:prstGeom>
            <a:noFill/>
            <a:ln>
              <a:noFill/>
            </a:ln>
          </p:spPr>
        </p:pic>
        <p:pic>
          <p:nvPicPr>
            <p:cNvPr id="308" name="Google Shape;308;g35774b28f35_0_57"/>
            <p:cNvPicPr preferRelativeResize="0"/>
            <p:nvPr/>
          </p:nvPicPr>
          <p:blipFill rotWithShape="1">
            <a:blip r:embed="rId11">
              <a:alphaModFix/>
            </a:blip>
            <a:srcRect/>
            <a:stretch/>
          </p:blipFill>
          <p:spPr>
            <a:xfrm>
              <a:off x="8024163" y="5561390"/>
              <a:ext cx="897748" cy="414345"/>
            </a:xfrm>
            <a:prstGeom prst="rect">
              <a:avLst/>
            </a:prstGeom>
            <a:noFill/>
            <a:ln>
              <a:noFill/>
            </a:ln>
          </p:spPr>
        </p:pic>
        <p:pic>
          <p:nvPicPr>
            <p:cNvPr id="309" name="Google Shape;309;g35774b28f35_0_57"/>
            <p:cNvPicPr preferRelativeResize="0"/>
            <p:nvPr/>
          </p:nvPicPr>
          <p:blipFill rotWithShape="1">
            <a:blip r:embed="rId12">
              <a:alphaModFix/>
            </a:blip>
            <a:srcRect/>
            <a:stretch/>
          </p:blipFill>
          <p:spPr>
            <a:xfrm>
              <a:off x="9179152" y="5522870"/>
              <a:ext cx="457200" cy="476250"/>
            </a:xfrm>
            <a:prstGeom prst="rect">
              <a:avLst/>
            </a:prstGeom>
            <a:noFill/>
            <a:ln>
              <a:noFill/>
            </a:ln>
          </p:spPr>
        </p:pic>
      </p:grpSp>
      <p:sp>
        <p:nvSpPr>
          <p:cNvPr id="310" name="Google Shape;310;g35774b28f35_0_57"/>
          <p:cNvSpPr txBox="1"/>
          <p:nvPr/>
        </p:nvSpPr>
        <p:spPr>
          <a:xfrm>
            <a:off x="3324150" y="2453100"/>
            <a:ext cx="3173700" cy="354000"/>
          </a:xfrm>
          <a:prstGeom prst="rect">
            <a:avLst/>
          </a:prstGeom>
          <a:noFill/>
          <a:ln>
            <a:noFill/>
          </a:ln>
        </p:spPr>
        <p:txBody>
          <a:bodyPr spcFirstLastPara="1" wrap="square" lIns="91425" tIns="91425" rIns="91425" bIns="91425" anchor="t" anchorCtr="0">
            <a:spAutoFit/>
          </a:bodyPr>
          <a:lstStyle/>
          <a:p>
            <a:pPr marL="0" lvl="0" indent="0" algn="just" rtl="0">
              <a:lnSpc>
                <a:spcPct val="107916"/>
              </a:lnSpc>
              <a:spcBef>
                <a:spcPts val="0"/>
              </a:spcBef>
              <a:spcAft>
                <a:spcPts val="800"/>
              </a:spcAft>
              <a:buNone/>
            </a:pPr>
            <a:r>
              <a:rPr lang="hr-HR" sz="1100" noProof="0" dirty="0">
                <a:solidFill>
                  <a:srgbClr val="1D1D1B"/>
                </a:solidFill>
                <a:latin typeface="Calibri"/>
                <a:ea typeface="Calibri"/>
                <a:cs typeface="Calibri"/>
                <a:sym typeface="Calibri"/>
              </a:rPr>
              <a:t>Dostupno na </a:t>
            </a:r>
            <a:r>
              <a:rPr lang="hr-HR" sz="1100" u="sng" noProof="0" dirty="0">
                <a:solidFill>
                  <a:schemeClr val="hlink"/>
                </a:solidFill>
                <a:latin typeface="Calibri"/>
                <a:ea typeface="Calibri"/>
                <a:cs typeface="Calibri"/>
                <a:sym typeface="Calibri"/>
                <a:hlinkClick r:id="rId13"/>
              </a:rPr>
              <a:t>https://tinker-project.eu/elearning/</a:t>
            </a:r>
            <a:endParaRPr lang="hr-HR" sz="1100" noProof="0" dirty="0">
              <a:solidFill>
                <a:srgbClr val="16C45B"/>
              </a:solidFill>
              <a:latin typeface="Calibri"/>
              <a:ea typeface="Calibri"/>
              <a:cs typeface="Calibri"/>
              <a:sym typeface="Calibri"/>
            </a:endParaRPr>
          </a:p>
        </p:txBody>
      </p:sp>
      <p:pic>
        <p:nvPicPr>
          <p:cNvPr id="311" name="Google Shape;311;g35774b28f35_0_57"/>
          <p:cNvPicPr preferRelativeResize="0"/>
          <p:nvPr/>
        </p:nvPicPr>
        <p:blipFill>
          <a:blip r:embed="rId14">
            <a:alphaModFix/>
          </a:blip>
          <a:stretch>
            <a:fillRect/>
          </a:stretch>
        </p:blipFill>
        <p:spPr>
          <a:xfrm>
            <a:off x="4222188" y="3563650"/>
            <a:ext cx="1171575" cy="409575"/>
          </a:xfrm>
          <a:prstGeom prst="rect">
            <a:avLst/>
          </a:prstGeom>
          <a:noFill/>
          <a:ln>
            <a:noFill/>
          </a:ln>
        </p:spPr>
      </p:pic>
      <p:sp>
        <p:nvSpPr>
          <p:cNvPr id="312" name="Google Shape;312;g35774b28f35_0_57"/>
          <p:cNvSpPr txBox="1"/>
          <p:nvPr/>
        </p:nvSpPr>
        <p:spPr>
          <a:xfrm>
            <a:off x="1646350" y="2994850"/>
            <a:ext cx="5987700" cy="568800"/>
          </a:xfrm>
          <a:prstGeom prst="rect">
            <a:avLst/>
          </a:prstGeom>
          <a:noFill/>
          <a:ln>
            <a:noFill/>
          </a:ln>
        </p:spPr>
        <p:txBody>
          <a:bodyPr spcFirstLastPara="1" wrap="square" lIns="91425" tIns="91425" rIns="91425" bIns="91425" anchor="t" anchorCtr="0">
            <a:spAutoFit/>
          </a:bodyPr>
          <a:lstStyle/>
          <a:p>
            <a:pPr marL="360045" lvl="0" indent="1904" algn="ctr" rtl="0">
              <a:lnSpc>
                <a:spcPct val="107916"/>
              </a:lnSpc>
              <a:spcBef>
                <a:spcPts val="0"/>
              </a:spcBef>
              <a:spcAft>
                <a:spcPts val="800"/>
              </a:spcAft>
              <a:buNone/>
            </a:pPr>
            <a:r>
              <a:rPr lang="hr-HR" sz="1200" b="1" noProof="0" dirty="0">
                <a:solidFill>
                  <a:srgbClr val="1D1D1B"/>
                </a:solidFill>
                <a:latin typeface="Calibri"/>
                <a:ea typeface="Calibri"/>
                <a:cs typeface="Calibri"/>
                <a:sym typeface="Calibri"/>
              </a:rPr>
              <a:t>Ova publikacija je licencirana pod međunarodnom licencom </a:t>
            </a:r>
            <a:r>
              <a:rPr lang="hr-HR" sz="1200" b="1" i="1" noProof="0" dirty="0">
                <a:solidFill>
                  <a:srgbClr val="1D1D1B"/>
                </a:solidFill>
                <a:latin typeface="Calibri"/>
                <a:ea typeface="Calibri"/>
                <a:cs typeface="Calibri"/>
                <a:sym typeface="Calibri"/>
              </a:rPr>
              <a:t>Creative </a:t>
            </a:r>
            <a:r>
              <a:rPr lang="hr-HR" sz="1200" b="1" i="1" noProof="0" dirty="0" err="1">
                <a:solidFill>
                  <a:srgbClr val="1D1D1B"/>
                </a:solidFill>
                <a:latin typeface="Calibri"/>
                <a:ea typeface="Calibri"/>
                <a:cs typeface="Calibri"/>
                <a:sym typeface="Calibri"/>
              </a:rPr>
              <a:t>Commons</a:t>
            </a:r>
            <a:r>
              <a:rPr lang="hr-HR" sz="1200" b="1" i="1" noProof="0" dirty="0">
                <a:solidFill>
                  <a:srgbClr val="1D1D1B"/>
                </a:solidFill>
                <a:latin typeface="Calibri"/>
                <a:ea typeface="Calibri"/>
                <a:cs typeface="Calibri"/>
                <a:sym typeface="Calibri"/>
              </a:rPr>
              <a:t> Imenovanje autora-Nekomercijalno-Bez prerada 4.0 ( </a:t>
            </a:r>
            <a:r>
              <a:rPr lang="hr-HR" sz="1200" b="1" u="sng" noProof="0" dirty="0">
                <a:solidFill>
                  <a:srgbClr val="16C45B"/>
                </a:solidFill>
                <a:latin typeface="Calibri"/>
                <a:ea typeface="Calibri"/>
                <a:cs typeface="Calibri"/>
                <a:sym typeface="Calibri"/>
                <a:hlinkClick r:id="rId15">
                  <a:extLst>
                    <a:ext uri="{A12FA001-AC4F-418D-AE19-62706E023703}">
                      <ahyp:hlinkClr xmlns:ahyp="http://schemas.microsoft.com/office/drawing/2018/hyperlinkcolor" val="tx"/>
                    </a:ext>
                  </a:extLst>
                </a:hlinkClick>
              </a:rPr>
              <a:t>CC BY-NC-ND 4.0 </a:t>
            </a:r>
            <a:r>
              <a:rPr lang="hr-HR" sz="1200" b="1" noProof="0" dirty="0">
                <a:solidFill>
                  <a:srgbClr val="1D1D1B"/>
                </a:solidFill>
                <a:latin typeface="Calibri"/>
                <a:ea typeface="Calibri"/>
                <a:cs typeface="Calibri"/>
                <a:sym typeface="Calibri"/>
              </a:rPr>
              <a:t>).</a:t>
            </a:r>
            <a:endParaRPr lang="hr-HR" noProof="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g34d60cfd5f6_0_43"/>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hr-HR" noProof="0" dirty="0"/>
              <a:t>Ishodi učenja</a:t>
            </a:r>
          </a:p>
        </p:txBody>
      </p:sp>
      <p:sp>
        <p:nvSpPr>
          <p:cNvPr id="157" name="Google Shape;157;g34d60cfd5f6_0_43"/>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0" lvl="0" indent="0">
              <a:buNone/>
            </a:pPr>
            <a:r>
              <a:rPr lang="hr-HR" sz="2400" noProof="0" dirty="0"/>
              <a:t>Do kraja ove cjeline učitelji će moći:</a:t>
            </a:r>
          </a:p>
          <a:p>
            <a:pPr marL="457200" lvl="0" indent="-368300" algn="l" rtl="0">
              <a:lnSpc>
                <a:spcPct val="150000"/>
              </a:lnSpc>
              <a:spcBef>
                <a:spcPts val="1000"/>
              </a:spcBef>
              <a:spcAft>
                <a:spcPts val="0"/>
              </a:spcAft>
              <a:buSzPts val="2200"/>
              <a:buChar char="•"/>
            </a:pPr>
            <a:r>
              <a:rPr lang="hr-HR" sz="2400" noProof="0" dirty="0"/>
              <a:t>Prepoznati i implementirati karakteristike zadataka koji uključuju rodnu ravnopravnost i podržavaju uključivost, te objasniti kako te karakteristike mogu smanjiti rodne predrasude i potaknuti jednako sudjelovanje.</a:t>
            </a:r>
          </a:p>
          <a:p>
            <a:pPr marL="457200" lvl="0" indent="-368300" algn="l" rtl="0">
              <a:lnSpc>
                <a:spcPct val="150000"/>
              </a:lnSpc>
              <a:spcBef>
                <a:spcPts val="1000"/>
              </a:spcBef>
              <a:spcAft>
                <a:spcPts val="0"/>
              </a:spcAft>
              <a:buSzPts val="2200"/>
              <a:buChar char="•"/>
            </a:pPr>
            <a:r>
              <a:rPr lang="hr-HR" sz="2400" noProof="0" dirty="0"/>
              <a:t>Primijeniti strategije za poticanje rodne uključivosti u nastavne prakse informatike, uzimajući u obzir najbolje prakse iz istraživanja i studija slučaja.</a:t>
            </a:r>
          </a:p>
          <a:p>
            <a:pPr marL="0" lvl="0" indent="0" algn="l" rtl="0">
              <a:spcBef>
                <a:spcPts val="1000"/>
              </a:spcBef>
              <a:spcAft>
                <a:spcPts val="0"/>
              </a:spcAft>
              <a:buNone/>
            </a:pPr>
            <a:endParaRPr lang="hr-HR" noProof="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Google Shape;149;g34d60cfd5f6_0_37"/>
          <p:cNvSpPr txBox="1">
            <a:spLocks noGrp="1"/>
          </p:cNvSpPr>
          <p:nvPr>
            <p:ph type="title"/>
          </p:nvPr>
        </p:nvSpPr>
        <p:spPr>
          <a:xfrm>
            <a:off x="97970" y="81642"/>
            <a:ext cx="11944500" cy="715800"/>
          </a:xfrm>
          <a:prstGeom prst="rect">
            <a:avLst/>
          </a:prstGeom>
        </p:spPr>
        <p:txBody>
          <a:bodyPr spcFirstLastPara="1" wrap="square" lIns="54000" tIns="54000" rIns="54000" bIns="54000" anchor="ctr" anchorCtr="0">
            <a:noAutofit/>
          </a:bodyPr>
          <a:lstStyle/>
          <a:p>
            <a:pPr marL="0" lvl="0" indent="0" algn="l" rtl="0">
              <a:spcBef>
                <a:spcPts val="0"/>
              </a:spcBef>
              <a:spcAft>
                <a:spcPts val="0"/>
              </a:spcAft>
              <a:buNone/>
            </a:pPr>
            <a:r>
              <a:rPr lang="hr-HR" noProof="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0"/>
                  </a:ext>
                </a:extLst>
              </a:rPr>
              <a:t>Sadržaj</a:t>
            </a:r>
            <a:endParaRPr lang="hr-HR" noProof="0" dirty="0"/>
          </a:p>
        </p:txBody>
      </p:sp>
      <p:sp>
        <p:nvSpPr>
          <p:cNvPr id="150" name="Google Shape;150;g34d60cfd5f6_0_37"/>
          <p:cNvSpPr txBox="1">
            <a:spLocks noGrp="1"/>
          </p:cNvSpPr>
          <p:nvPr>
            <p:ph type="body" idx="1"/>
          </p:nvPr>
        </p:nvSpPr>
        <p:spPr>
          <a:xfrm>
            <a:off x="97973" y="881750"/>
            <a:ext cx="5808600" cy="5870100"/>
          </a:xfrm>
          <a:prstGeom prst="rect">
            <a:avLst/>
          </a:prstGeom>
        </p:spPr>
        <p:txBody>
          <a:bodyPr spcFirstLastPara="1" wrap="square" lIns="91425" tIns="45700" rIns="91425" bIns="45700" anchor="t" anchorCtr="0">
            <a:noAutofit/>
          </a:bodyPr>
          <a:lstStyle/>
          <a:p>
            <a:pPr marL="571500" lvl="0" indent="-330200" algn="l" rtl="0">
              <a:spcBef>
                <a:spcPts val="1000"/>
              </a:spcBef>
              <a:spcAft>
                <a:spcPts val="0"/>
              </a:spcAft>
              <a:buSzPts val="2000"/>
              <a:buChar char="•"/>
            </a:pPr>
            <a:r>
              <a:rPr lang="hr-HR" sz="2000" noProof="0" dirty="0"/>
              <a:t>Prikaznica 1 - Naslov WP-a</a:t>
            </a:r>
          </a:p>
          <a:p>
            <a:pPr marL="571500" lvl="0" indent="-330200" algn="l" rtl="0">
              <a:spcBef>
                <a:spcPts val="1000"/>
              </a:spcBef>
              <a:spcAft>
                <a:spcPts val="0"/>
              </a:spcAft>
              <a:buSzPts val="2000"/>
              <a:buChar char="•"/>
            </a:pPr>
            <a:r>
              <a:rPr lang="hr-HR" sz="2000" noProof="0" dirty="0"/>
              <a:t>Prikaznica 2 - Naziv jedinice</a:t>
            </a:r>
          </a:p>
          <a:p>
            <a:pPr marL="571500" lvl="0" indent="-330200">
              <a:buSzPts val="2000"/>
            </a:pPr>
            <a:r>
              <a:rPr lang="hr-HR" sz="2000" noProof="0" dirty="0"/>
              <a:t>Prikaznica 3 - Ishodi učenja</a:t>
            </a:r>
          </a:p>
          <a:p>
            <a:pPr marL="571500" lvl="0" indent="-330200">
              <a:buSzPts val="2000"/>
            </a:pPr>
            <a:r>
              <a:rPr lang="hr-HR" sz="2000" noProof="0" dirty="0"/>
              <a:t>Prikaznica 4 - Sadržaj</a:t>
            </a:r>
          </a:p>
          <a:p>
            <a:pPr marL="571500" lvl="0" indent="-330200" algn="l" rtl="0">
              <a:spcBef>
                <a:spcPts val="1000"/>
              </a:spcBef>
              <a:spcAft>
                <a:spcPts val="0"/>
              </a:spcAft>
              <a:buSzPts val="2000"/>
              <a:buChar char="•"/>
            </a:pPr>
            <a:r>
              <a:rPr lang="hr-HR" sz="2000" noProof="0" dirty="0"/>
              <a:t>Prikaznica 5 - Uvod</a:t>
            </a:r>
          </a:p>
          <a:p>
            <a:pPr marL="571500" lvl="0" indent="-330200" algn="l" rtl="0">
              <a:spcBef>
                <a:spcPts val="1000"/>
              </a:spcBef>
              <a:spcAft>
                <a:spcPts val="0"/>
              </a:spcAft>
              <a:buSzPts val="2000"/>
              <a:buChar char="•"/>
            </a:pPr>
            <a:r>
              <a:rPr lang="hr-HR" sz="2000" noProof="0" dirty="0"/>
              <a:t>Prikaznica 6 - Osnovna pravila za raspravu</a:t>
            </a:r>
          </a:p>
          <a:p>
            <a:pPr marL="571500" lvl="0" indent="-330200" algn="l" rtl="0">
              <a:spcBef>
                <a:spcPts val="1000"/>
              </a:spcBef>
              <a:spcAft>
                <a:spcPts val="0"/>
              </a:spcAft>
              <a:buSzPts val="2000"/>
              <a:buChar char="•"/>
            </a:pPr>
            <a:r>
              <a:rPr lang="hr-HR" sz="2000" noProof="0" dirty="0"/>
              <a:t>Prikaznica 7 - Zagrijavanje: rodna uključivost</a:t>
            </a:r>
          </a:p>
          <a:p>
            <a:pPr marL="571500" lvl="0" indent="-330200" algn="l" rtl="0">
              <a:spcBef>
                <a:spcPts val="1000"/>
              </a:spcBef>
              <a:spcAft>
                <a:spcPts val="0"/>
              </a:spcAft>
              <a:buSzPts val="2000"/>
              <a:buChar char="•"/>
            </a:pPr>
            <a:r>
              <a:rPr lang="hr-HR" sz="2000" noProof="0" dirty="0"/>
              <a:t>Prikaznica 8 - Rodna nejednakost u informatici i STEM obrazovanju</a:t>
            </a:r>
          </a:p>
          <a:p>
            <a:pPr marL="571500" lvl="0" indent="-330200" algn="l" rtl="0">
              <a:spcBef>
                <a:spcPts val="1000"/>
              </a:spcBef>
              <a:spcAft>
                <a:spcPts val="0"/>
              </a:spcAft>
              <a:buSzPts val="2000"/>
              <a:buChar char="•"/>
            </a:pPr>
            <a:r>
              <a:rPr lang="hr-HR" sz="2000" noProof="0" dirty="0"/>
              <a:t>Prikaznice 9 i 10 - Razumijevanje rodne nejednakosti u informatičkom obrazovanju</a:t>
            </a:r>
          </a:p>
          <a:p>
            <a:pPr marL="571500" lvl="0" indent="-330200" algn="l" rtl="0">
              <a:spcBef>
                <a:spcPts val="1000"/>
              </a:spcBef>
              <a:spcAft>
                <a:spcPts val="0"/>
              </a:spcAft>
              <a:buSzPts val="2000"/>
              <a:buChar char="•"/>
            </a:pPr>
            <a:r>
              <a:rPr lang="hr-HR" sz="2000" noProof="0" dirty="0"/>
              <a:t>Prikaznica 11 - Rješavanje problema rodnih predrasuda</a:t>
            </a:r>
          </a:p>
          <a:p>
            <a:pPr marL="571500" lvl="0" indent="-330200" algn="l" rtl="0">
              <a:spcBef>
                <a:spcPts val="1000"/>
              </a:spcBef>
              <a:spcAft>
                <a:spcPts val="0"/>
              </a:spcAft>
              <a:buSzPts val="2000"/>
              <a:buChar char="•"/>
            </a:pPr>
            <a:r>
              <a:rPr lang="hr-HR" sz="2000" noProof="0" dirty="0"/>
              <a:t>Prikaznica 12 - Jezik, resursi i procjene koji uključuju rodnu ravnopravnost</a:t>
            </a:r>
          </a:p>
        </p:txBody>
      </p:sp>
      <p:sp>
        <p:nvSpPr>
          <p:cNvPr id="151" name="Google Shape;151;g34d60cfd5f6_0_37"/>
          <p:cNvSpPr txBox="1">
            <a:spLocks noGrp="1"/>
          </p:cNvSpPr>
          <p:nvPr>
            <p:ph type="body" idx="1"/>
          </p:nvPr>
        </p:nvSpPr>
        <p:spPr>
          <a:xfrm>
            <a:off x="5970373" y="891375"/>
            <a:ext cx="6143400" cy="5870100"/>
          </a:xfrm>
          <a:prstGeom prst="rect">
            <a:avLst/>
          </a:prstGeom>
        </p:spPr>
        <p:txBody>
          <a:bodyPr spcFirstLastPara="1" wrap="square" lIns="91425" tIns="45700" rIns="91425" bIns="45700" anchor="t" anchorCtr="0">
            <a:noAutofit/>
          </a:bodyPr>
          <a:lstStyle/>
          <a:p>
            <a:pPr marL="571500" lvl="0" indent="-330200" algn="l" rtl="0">
              <a:spcBef>
                <a:spcPts val="1000"/>
              </a:spcBef>
              <a:spcAft>
                <a:spcPts val="0"/>
              </a:spcAft>
              <a:buSzPts val="2000"/>
              <a:buChar char="•"/>
            </a:pPr>
            <a:r>
              <a:rPr lang="hr-HR" sz="2000" noProof="0" dirty="0"/>
              <a:t>Prikaznica 13 - Rodno uključiv jezik u učionicama informatike</a:t>
            </a:r>
          </a:p>
          <a:p>
            <a:pPr marL="571500" lvl="0" indent="-330200" algn="l" rtl="0">
              <a:spcBef>
                <a:spcPts val="1000"/>
              </a:spcBef>
              <a:spcAft>
                <a:spcPts val="0"/>
              </a:spcAft>
              <a:buSzPts val="2000"/>
              <a:buChar char="•"/>
            </a:pPr>
            <a:r>
              <a:rPr lang="hr-HR" sz="2000" noProof="0" dirty="0"/>
              <a:t>Prikaznica 14 - Normalizacija neuspjeha i poticanje ustrajnosti</a:t>
            </a:r>
          </a:p>
          <a:p>
            <a:pPr marL="571500" lvl="0" indent="-330200" algn="l" rtl="0">
              <a:spcBef>
                <a:spcPts val="1000"/>
              </a:spcBef>
              <a:spcAft>
                <a:spcPts val="0"/>
              </a:spcAft>
              <a:buSzPts val="2000"/>
              <a:buChar char="•"/>
            </a:pPr>
            <a:r>
              <a:rPr lang="hr-HR" sz="2000" noProof="0" dirty="0"/>
              <a:t>Prikaznica 15 - Izvan učionice: poticanje angažmana s informatikom</a:t>
            </a:r>
          </a:p>
          <a:p>
            <a:pPr marL="571500" lvl="0" indent="-330200" algn="l" rtl="0">
              <a:spcBef>
                <a:spcPts val="1000"/>
              </a:spcBef>
              <a:spcAft>
                <a:spcPts val="0"/>
              </a:spcAft>
              <a:buSzPts val="2000"/>
              <a:buChar char="•"/>
            </a:pPr>
            <a:r>
              <a:rPr lang="hr-HR" sz="2000" noProof="0" dirty="0"/>
              <a:t>Prikaznica 16 - Pedagoške strategije: iskustveno učenje, eksperimentiranje i pristupi temeljeni na igri</a:t>
            </a:r>
          </a:p>
          <a:p>
            <a:pPr marL="571500" lvl="0" indent="-330200" algn="l" rtl="0">
              <a:spcBef>
                <a:spcPts val="1000"/>
              </a:spcBef>
              <a:spcAft>
                <a:spcPts val="0"/>
              </a:spcAft>
              <a:buSzPts val="2000"/>
              <a:buChar char="•"/>
            </a:pPr>
            <a:r>
              <a:rPr lang="hr-HR" sz="2000" noProof="0" dirty="0"/>
              <a:t>Prikaznica 17 - Stvaranje uključivog okruženja u učionici</a:t>
            </a:r>
          </a:p>
          <a:p>
            <a:pPr marL="571500" lvl="0" indent="-330200" algn="l" rtl="0">
              <a:spcBef>
                <a:spcPts val="1000"/>
              </a:spcBef>
              <a:spcAft>
                <a:spcPts val="0"/>
              </a:spcAft>
              <a:buSzPts val="2000"/>
              <a:buChar char="•"/>
            </a:pPr>
            <a:r>
              <a:rPr lang="hr-HR" sz="2000" noProof="0" dirty="0"/>
              <a:t>Prikaznica 18 - Sažetak: 8 elemenata rodne uključivosti</a:t>
            </a:r>
          </a:p>
          <a:p>
            <a:pPr marL="571500" lvl="0" indent="-330200" algn="l" rtl="0">
              <a:spcBef>
                <a:spcPts val="1000"/>
              </a:spcBef>
              <a:spcAft>
                <a:spcPts val="0"/>
              </a:spcAft>
              <a:buSzPts val="2000"/>
              <a:buChar char="•"/>
            </a:pPr>
            <a:r>
              <a:rPr lang="hr-HR" sz="2000" noProof="0" dirty="0"/>
              <a:t>Prikaznica 19 - Refleksija i zaključak</a:t>
            </a:r>
          </a:p>
          <a:p>
            <a:pPr marL="571500" lvl="0" indent="-330200" algn="l" rtl="0">
              <a:spcBef>
                <a:spcPts val="1000"/>
              </a:spcBef>
              <a:spcAft>
                <a:spcPts val="0"/>
              </a:spcAft>
              <a:buSzPts val="2000"/>
              <a:buChar char="•"/>
            </a:pPr>
            <a:r>
              <a:rPr lang="hr-HR" sz="2000" noProof="0" dirty="0"/>
              <a:t>Prikaznica 20 - Domaća zadaća / Dodatni zadaci</a:t>
            </a:r>
          </a:p>
          <a:p>
            <a:pPr marL="571500" lvl="0" indent="-330200" algn="l" rtl="0">
              <a:spcBef>
                <a:spcPts val="1000"/>
              </a:spcBef>
              <a:spcAft>
                <a:spcPts val="0"/>
              </a:spcAft>
              <a:buSzPts val="2000"/>
              <a:buChar char="•"/>
            </a:pPr>
            <a:r>
              <a:rPr lang="hr-HR" sz="2000" noProof="0" dirty="0"/>
              <a:t>Prikaznica 21 - Dodatni resursi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25"/>
          <p:cNvSpPr txBox="1">
            <a:spLocks noGrp="1"/>
          </p:cNvSpPr>
          <p:nvPr>
            <p:ph type="title"/>
          </p:nvPr>
        </p:nvSpPr>
        <p:spPr>
          <a:xfrm>
            <a:off x="97970" y="81642"/>
            <a:ext cx="11944351" cy="715879"/>
          </a:xfrm>
          <a:prstGeom prst="rect">
            <a:avLst/>
          </a:prstGeom>
          <a:noFill/>
          <a:ln>
            <a:noFill/>
          </a:ln>
        </p:spPr>
        <p:txBody>
          <a:bodyPr spcFirstLastPara="1" wrap="square" lIns="91425" tIns="54000" rIns="54000" bIns="54000" anchor="ctr" anchorCtr="0">
            <a:noAutofit/>
          </a:bodyPr>
          <a:lstStyle/>
          <a:p>
            <a:pPr lvl="0"/>
            <a:r>
              <a:rPr lang="hr-HR" noProof="0" dirty="0">
                <a:extLst>
                  <a:ext uri="http://customooxmlschemas.google.com/">
                    <go:slidesCustomData xmlns:lc="http://schemas.openxmlformats.org/drawingml/2006/lockedCanva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0"/>
                  </a:ext>
                </a:extLst>
              </a:rPr>
              <a:t>Uvod</a:t>
            </a:r>
            <a:endParaRPr lang="hr-HR" b="1" noProof="0" dirty="0">
              <a:solidFill>
                <a:srgbClr val="FFFFFF"/>
              </a:solidFill>
            </a:endParaRPr>
          </a:p>
        </p:txBody>
      </p:sp>
      <p:sp>
        <p:nvSpPr>
          <p:cNvPr id="163" name="Google Shape;163;p25"/>
          <p:cNvSpPr txBox="1">
            <a:spLocks noGrp="1"/>
          </p:cNvSpPr>
          <p:nvPr>
            <p:ph type="body" idx="2"/>
          </p:nvPr>
        </p:nvSpPr>
        <p:spPr>
          <a:xfrm>
            <a:off x="97975" y="1061275"/>
            <a:ext cx="11944500" cy="54630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1200"/>
              </a:spcBef>
              <a:spcAft>
                <a:spcPts val="0"/>
              </a:spcAft>
              <a:buSzPts val="1800"/>
              <a:buNone/>
            </a:pPr>
            <a:r>
              <a:rPr lang="hr-HR" noProof="0" dirty="0">
                <a:solidFill>
                  <a:srgbClr val="1D1D1B"/>
                </a:solidFill>
              </a:rPr>
              <a:t>U ovoj cjelini, polaznici će:</a:t>
            </a:r>
          </a:p>
          <a:p>
            <a:pPr marL="457200" lvl="0" indent="-298450" algn="l" rtl="0">
              <a:lnSpc>
                <a:spcPct val="115000"/>
              </a:lnSpc>
              <a:spcBef>
                <a:spcPts val="1200"/>
              </a:spcBef>
              <a:spcAft>
                <a:spcPts val="0"/>
              </a:spcAft>
              <a:buClr>
                <a:srgbClr val="000000"/>
              </a:buClr>
              <a:buSzPts val="1100"/>
              <a:buChar char="●"/>
            </a:pPr>
            <a:r>
              <a:rPr lang="hr-HR" noProof="0" dirty="0">
                <a:solidFill>
                  <a:srgbClr val="1D1D1B"/>
                </a:solidFill>
              </a:rPr>
              <a:t>Prepoznati važnost rodno uključivog poučavanja i vrednovanja u informatičkom obrazovanju</a:t>
            </a:r>
          </a:p>
          <a:p>
            <a:pPr marL="457200" lvl="0" indent="-298450" algn="l" rtl="0">
              <a:lnSpc>
                <a:spcPct val="115000"/>
              </a:lnSpc>
              <a:spcBef>
                <a:spcPts val="0"/>
              </a:spcBef>
              <a:spcAft>
                <a:spcPts val="0"/>
              </a:spcAft>
              <a:buClr>
                <a:srgbClr val="000000"/>
              </a:buClr>
              <a:buSzPts val="1100"/>
              <a:buChar char="●"/>
            </a:pPr>
            <a:r>
              <a:rPr lang="hr-HR" noProof="0" dirty="0">
                <a:solidFill>
                  <a:srgbClr val="1D1D1B"/>
                </a:solidFill>
              </a:rPr>
              <a:t>Kritički se osvrnuti na </a:t>
            </a:r>
            <a:r>
              <a:rPr lang="hr-HR" noProof="0" dirty="0">
                <a:solidFill>
                  <a:schemeClr val="dk1"/>
                </a:solidFill>
              </a:rPr>
              <a:t>nesvjesne rodne predrasude</a:t>
            </a:r>
            <a:endParaRPr lang="hr-HR" noProof="0" dirty="0">
              <a:solidFill>
                <a:srgbClr val="1D1D1B"/>
              </a:solidFill>
            </a:endParaRPr>
          </a:p>
          <a:p>
            <a:pPr marL="457200" lvl="0" indent="-298450" algn="l" rtl="0">
              <a:lnSpc>
                <a:spcPct val="115000"/>
              </a:lnSpc>
              <a:spcBef>
                <a:spcPts val="0"/>
              </a:spcBef>
              <a:spcAft>
                <a:spcPts val="0"/>
              </a:spcAft>
              <a:buClr>
                <a:srgbClr val="000000"/>
              </a:buClr>
              <a:buSzPts val="1100"/>
              <a:buChar char="●"/>
            </a:pPr>
            <a:r>
              <a:rPr lang="hr-HR" noProof="0" dirty="0">
                <a:solidFill>
                  <a:srgbClr val="1D1D1B"/>
                </a:solidFill>
              </a:rPr>
              <a:t>Razumjeti </a:t>
            </a:r>
            <a:r>
              <a:rPr lang="hr-HR" noProof="0" dirty="0">
                <a:solidFill>
                  <a:schemeClr val="dk1"/>
                </a:solidFill>
              </a:rPr>
              <a:t>ključnu terminologiju i praksu korištenja jezika koji uključuje rodne aspekte</a:t>
            </a:r>
            <a:endParaRPr lang="hr-HR" noProof="0" dirty="0">
              <a:solidFill>
                <a:srgbClr val="1D1D1B"/>
              </a:solidFill>
            </a:endParaRPr>
          </a:p>
          <a:p>
            <a:pPr marL="457200" lvl="0" indent="-298450" algn="l" rtl="0">
              <a:lnSpc>
                <a:spcPct val="115000"/>
              </a:lnSpc>
              <a:spcBef>
                <a:spcPts val="0"/>
              </a:spcBef>
              <a:spcAft>
                <a:spcPts val="0"/>
              </a:spcAft>
              <a:buClr>
                <a:srgbClr val="000000"/>
              </a:buClr>
              <a:buSzPts val="1100"/>
              <a:buChar char="●"/>
            </a:pPr>
            <a:r>
              <a:rPr lang="hr-HR" noProof="0" dirty="0">
                <a:solidFill>
                  <a:srgbClr val="1D1D1B"/>
                </a:solidFill>
              </a:rPr>
              <a:t>Koristiti uključiv jezik i primjere s kojima se učenici mogu poistovjetiti kako bi stvorili uključivo okruženje za učenje</a:t>
            </a:r>
          </a:p>
          <a:p>
            <a:pPr marL="457200" lvl="0" indent="-298450" algn="l" rtl="0">
              <a:lnSpc>
                <a:spcPct val="115000"/>
              </a:lnSpc>
              <a:spcBef>
                <a:spcPts val="0"/>
              </a:spcBef>
              <a:spcAft>
                <a:spcPts val="0"/>
              </a:spcAft>
              <a:buClr>
                <a:srgbClr val="1D1D1B"/>
              </a:buClr>
              <a:buSzPts val="1100"/>
              <a:buChar char="●"/>
            </a:pPr>
            <a:r>
              <a:rPr lang="hr-HR" noProof="0" dirty="0">
                <a:solidFill>
                  <a:srgbClr val="1D1D1B"/>
                </a:solidFill>
              </a:rPr>
              <a:t>Prilagoditi metode vrednovanja kako bi se osiguralo da su pravedni i podržavaju sve učenike</a:t>
            </a:r>
          </a:p>
          <a:p>
            <a:pPr marL="457200" lvl="0" indent="-298450" algn="l" rtl="0">
              <a:lnSpc>
                <a:spcPct val="115000"/>
              </a:lnSpc>
              <a:spcBef>
                <a:spcPts val="0"/>
              </a:spcBef>
              <a:spcAft>
                <a:spcPts val="0"/>
              </a:spcAft>
              <a:buClr>
                <a:srgbClr val="1D1D1B"/>
              </a:buClr>
              <a:buSzPts val="1100"/>
              <a:buChar char="●"/>
            </a:pPr>
            <a:r>
              <a:rPr lang="hr-HR" noProof="0" dirty="0">
                <a:solidFill>
                  <a:srgbClr val="1D1D1B"/>
                </a:solidFill>
              </a:rPr>
              <a:t>Provesti praktične strategije u učionici koje aktivno promiču uključivost i potiču sudjelovanje</a:t>
            </a:r>
            <a:endParaRPr lang="hr-HR" noProof="0" dirty="0"/>
          </a:p>
          <a:p>
            <a:pPr marL="0" lvl="0" indent="0" algn="l" rtl="0">
              <a:lnSpc>
                <a:spcPct val="90000"/>
              </a:lnSpc>
              <a:spcBef>
                <a:spcPts val="1200"/>
              </a:spcBef>
              <a:spcAft>
                <a:spcPts val="0"/>
              </a:spcAft>
              <a:buClr>
                <a:schemeClr val="accent4"/>
              </a:buClr>
              <a:buSzPts val="1800"/>
              <a:buNone/>
            </a:pPr>
            <a:endParaRPr lang="hr-HR" noProof="0" dirty="0"/>
          </a:p>
          <a:p>
            <a:pPr marL="0" lvl="0" indent="0" algn="l" rtl="0">
              <a:lnSpc>
                <a:spcPct val="90000"/>
              </a:lnSpc>
              <a:spcBef>
                <a:spcPts val="0"/>
              </a:spcBef>
              <a:spcAft>
                <a:spcPts val="0"/>
              </a:spcAft>
              <a:buClr>
                <a:schemeClr val="accent4"/>
              </a:buClr>
              <a:buSzPts val="1800"/>
              <a:buNone/>
            </a:pPr>
            <a:r>
              <a:rPr lang="hr-HR" noProof="0" dirty="0"/>
              <a:t>Aktivnosti</a:t>
            </a:r>
          </a:p>
          <a:p>
            <a:pPr marL="0" lvl="0" indent="0" algn="l" rtl="0">
              <a:lnSpc>
                <a:spcPct val="90000"/>
              </a:lnSpc>
              <a:spcBef>
                <a:spcPts val="0"/>
              </a:spcBef>
              <a:spcAft>
                <a:spcPts val="0"/>
              </a:spcAft>
              <a:buClr>
                <a:schemeClr val="accent4"/>
              </a:buClr>
              <a:buSzPts val="1800"/>
              <a:buNone/>
            </a:pPr>
            <a:endParaRPr lang="hr-HR" noProof="0" dirty="0"/>
          </a:p>
          <a:p>
            <a:pPr marL="800100" lvl="0" indent="-342900" algn="l" rtl="0">
              <a:lnSpc>
                <a:spcPct val="90000"/>
              </a:lnSpc>
              <a:spcBef>
                <a:spcPts val="0"/>
              </a:spcBef>
              <a:spcAft>
                <a:spcPts val="0"/>
              </a:spcAft>
              <a:buClr>
                <a:schemeClr val="accent4"/>
              </a:buClr>
              <a:buSzPts val="1800"/>
              <a:buFont typeface="Arial"/>
              <a:buAutoNum type="arabicPeriod"/>
            </a:pPr>
            <a:r>
              <a:rPr lang="hr-HR" noProof="0" dirty="0"/>
              <a:t>Istraživanje rodnih predrasuda u informatici</a:t>
            </a:r>
          </a:p>
          <a:p>
            <a:pPr marL="800100" lvl="0" indent="-342900" algn="l" rtl="0">
              <a:lnSpc>
                <a:spcPct val="90000"/>
              </a:lnSpc>
              <a:spcBef>
                <a:spcPts val="0"/>
              </a:spcBef>
              <a:spcAft>
                <a:spcPts val="0"/>
              </a:spcAft>
              <a:buClr>
                <a:schemeClr val="accent4"/>
              </a:buClr>
              <a:buSzPts val="1800"/>
              <a:buFont typeface="Arial"/>
              <a:buAutoNum type="arabicPeriod"/>
            </a:pPr>
            <a:r>
              <a:rPr lang="hr-HR" noProof="0" dirty="0"/>
              <a:t>Rodno uključiv jezik u učionicama informatike</a:t>
            </a:r>
          </a:p>
          <a:p>
            <a:pPr marL="800100" lvl="0" indent="-342900" algn="l" rtl="0">
              <a:lnSpc>
                <a:spcPct val="90000"/>
              </a:lnSpc>
              <a:spcBef>
                <a:spcPts val="0"/>
              </a:spcBef>
              <a:spcAft>
                <a:spcPts val="0"/>
              </a:spcAft>
              <a:buClr>
                <a:schemeClr val="accent4"/>
              </a:buClr>
              <a:buSzPts val="1800"/>
              <a:buFont typeface="Arial"/>
              <a:buAutoNum type="arabicPeriod"/>
            </a:pPr>
            <a:r>
              <a:rPr lang="hr-HR" noProof="0" dirty="0"/>
              <a:t>Rodno uključive strategije poučavanja</a:t>
            </a:r>
          </a:p>
          <a:p>
            <a:pPr marL="800100" lvl="0" indent="-342900" algn="l" rtl="0">
              <a:lnSpc>
                <a:spcPct val="90000"/>
              </a:lnSpc>
              <a:spcBef>
                <a:spcPts val="0"/>
              </a:spcBef>
              <a:spcAft>
                <a:spcPts val="0"/>
              </a:spcAft>
              <a:buClr>
                <a:schemeClr val="accent4"/>
              </a:buClr>
              <a:buSzPts val="1800"/>
              <a:buFont typeface="Arial"/>
              <a:buAutoNum type="arabicPeriod"/>
            </a:pPr>
            <a:r>
              <a:rPr lang="hr-HR" noProof="0" dirty="0"/>
              <a:t>Stvaranje uključivog okruženja u učionici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Google Shape;168;g349a1326777_0_21"/>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marR="0" lvl="0" indent="0" algn="l" rtl="0">
              <a:lnSpc>
                <a:spcPct val="90000"/>
              </a:lnSpc>
              <a:spcBef>
                <a:spcPts val="0"/>
              </a:spcBef>
              <a:spcAft>
                <a:spcPts val="0"/>
              </a:spcAft>
              <a:buClr>
                <a:schemeClr val="lt2"/>
              </a:buClr>
              <a:buSzPts val="3800"/>
              <a:buFont typeface="Calibri"/>
              <a:buNone/>
            </a:pPr>
            <a:r>
              <a:rPr lang="hr-HR" noProof="0" dirty="0">
                <a:solidFill>
                  <a:srgbClr val="FFFFFF"/>
                </a:solidFill>
              </a:rPr>
              <a:t>Osnovna pravila za raspravu</a:t>
            </a:r>
          </a:p>
        </p:txBody>
      </p:sp>
      <p:pic>
        <p:nvPicPr>
          <p:cNvPr id="169" name="Google Shape;169;g349a1326777_0_21"/>
          <p:cNvPicPr preferRelativeResize="0"/>
          <p:nvPr/>
        </p:nvPicPr>
        <p:blipFill rotWithShape="1">
          <a:blip r:embed="rId3">
            <a:alphaModFix/>
          </a:blip>
          <a:srcRect/>
          <a:stretch/>
        </p:blipFill>
        <p:spPr>
          <a:xfrm>
            <a:off x="2509048" y="1419237"/>
            <a:ext cx="7122350" cy="4747074"/>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sp>
        <p:nvSpPr>
          <p:cNvPr id="174" name="Google Shape;174;p26"/>
          <p:cNvSpPr txBox="1">
            <a:spLocks noGrp="1"/>
          </p:cNvSpPr>
          <p:nvPr>
            <p:ph type="title"/>
          </p:nvPr>
        </p:nvSpPr>
        <p:spPr>
          <a:xfrm>
            <a:off x="97970" y="81642"/>
            <a:ext cx="11944351" cy="715879"/>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hr-HR" noProof="0" dirty="0">
                <a:solidFill>
                  <a:srgbClr val="FFFFFF"/>
                </a:solidFill>
              </a:rPr>
              <a:t>Zagrijavanje: rodna uključivost</a:t>
            </a:r>
          </a:p>
        </p:txBody>
      </p:sp>
      <p:sp>
        <p:nvSpPr>
          <p:cNvPr id="175" name="Google Shape;175;p26"/>
          <p:cNvSpPr txBox="1">
            <a:spLocks noGrp="1"/>
          </p:cNvSpPr>
          <p:nvPr>
            <p:ph type="body" idx="2"/>
          </p:nvPr>
        </p:nvSpPr>
        <p:spPr>
          <a:xfrm>
            <a:off x="97975" y="1891300"/>
            <a:ext cx="11695800" cy="4885200"/>
          </a:xfrm>
          <a:prstGeom prst="rect">
            <a:avLst/>
          </a:prstGeom>
          <a:noFill/>
          <a:ln>
            <a:noFill/>
          </a:ln>
        </p:spPr>
        <p:txBody>
          <a:bodyPr spcFirstLastPara="1" wrap="square" lIns="91425" tIns="45700" rIns="91425" bIns="45700" anchor="t" anchorCtr="0">
            <a:noAutofit/>
          </a:bodyPr>
          <a:lstStyle/>
          <a:p>
            <a:pPr marL="457200" lvl="0" indent="-387350" algn="l" rtl="0">
              <a:lnSpc>
                <a:spcPct val="90000"/>
              </a:lnSpc>
              <a:spcBef>
                <a:spcPts val="0"/>
              </a:spcBef>
              <a:spcAft>
                <a:spcPts val="0"/>
              </a:spcAft>
              <a:buSzPts val="2500"/>
              <a:buChar char="●"/>
            </a:pPr>
            <a:r>
              <a:rPr lang="hr-HR" sz="2500" noProof="0" dirty="0"/>
              <a:t>Je li rodna uključivost u informatici problem u vašoj školi?</a:t>
            </a:r>
            <a:br>
              <a:rPr lang="hr-HR" sz="2500" noProof="0" dirty="0"/>
            </a:br>
            <a:endParaRPr lang="hr-HR" sz="2500" noProof="0" dirty="0"/>
          </a:p>
          <a:p>
            <a:pPr marL="457200" lvl="0" indent="-387350" algn="l" rtl="0">
              <a:lnSpc>
                <a:spcPct val="90000"/>
              </a:lnSpc>
              <a:spcBef>
                <a:spcPts val="0"/>
              </a:spcBef>
              <a:spcAft>
                <a:spcPts val="0"/>
              </a:spcAft>
              <a:buSzPts val="2500"/>
              <a:buChar char="●"/>
            </a:pPr>
            <a:r>
              <a:rPr lang="hr-HR" sz="2500" noProof="0" dirty="0"/>
              <a:t>Tko se od učenika prema vašem iskustvu najviše interesira za informatiku i zašto?</a:t>
            </a:r>
            <a:br>
              <a:rPr lang="hr-HR" sz="2500" noProof="0" dirty="0"/>
            </a:br>
            <a:endParaRPr lang="hr-HR" sz="2500" noProof="0" dirty="0"/>
          </a:p>
          <a:p>
            <a:pPr marL="457200" lvl="0" indent="-387350" algn="l" rtl="0">
              <a:lnSpc>
                <a:spcPct val="90000"/>
              </a:lnSpc>
              <a:spcBef>
                <a:spcPts val="0"/>
              </a:spcBef>
              <a:spcAft>
                <a:spcPts val="0"/>
              </a:spcAft>
              <a:buSzPts val="2500"/>
              <a:buChar char="●"/>
            </a:pPr>
            <a:r>
              <a:rPr lang="hr-HR" sz="2500" noProof="0" dirty="0"/>
              <a:t>Smatrate li da je rodna zastupljenost u informatici važno pitanje?</a:t>
            </a:r>
          </a:p>
        </p:txBody>
      </p:sp>
      <p:sp>
        <p:nvSpPr>
          <p:cNvPr id="176" name="Google Shape;176;p26"/>
          <p:cNvSpPr txBox="1">
            <a:spLocks noGrp="1"/>
          </p:cNvSpPr>
          <p:nvPr>
            <p:ph type="body" idx="1"/>
          </p:nvPr>
        </p:nvSpPr>
        <p:spPr>
          <a:xfrm>
            <a:off x="97970" y="854672"/>
            <a:ext cx="11944351" cy="550862"/>
          </a:xfrm>
          <a:prstGeom prst="rect">
            <a:avLst/>
          </a:prstGeom>
          <a:noFill/>
          <a:ln>
            <a:noFill/>
          </a:ln>
        </p:spPr>
        <p:txBody>
          <a:bodyPr spcFirstLastPara="1" wrap="square" lIns="91425" tIns="45700" rIns="91425" bIns="45700" anchor="ctr" anchorCtr="0">
            <a:noAutofit/>
          </a:bodyPr>
          <a:lstStyle/>
          <a:p>
            <a:pPr marL="457200" marR="0" lvl="0" indent="-228600" algn="just" rtl="0">
              <a:lnSpc>
                <a:spcPct val="90000"/>
              </a:lnSpc>
              <a:spcBef>
                <a:spcPts val="1000"/>
              </a:spcBef>
              <a:spcAft>
                <a:spcPts val="0"/>
              </a:spcAft>
              <a:buClr>
                <a:schemeClr val="accent1"/>
              </a:buClr>
              <a:buSzPts val="2400"/>
              <a:buFont typeface="Arial"/>
              <a:buNone/>
            </a:pPr>
            <a:endParaRPr lang="hr-HR" noProof="0" dirty="0"/>
          </a:p>
          <a:p>
            <a:pPr marL="457200" marR="0" lvl="0" indent="-228600" algn="just" rtl="0">
              <a:lnSpc>
                <a:spcPct val="90000"/>
              </a:lnSpc>
              <a:spcBef>
                <a:spcPts val="1000"/>
              </a:spcBef>
              <a:spcAft>
                <a:spcPts val="0"/>
              </a:spcAft>
              <a:buClr>
                <a:schemeClr val="accent1"/>
              </a:buClr>
              <a:buSzPts val="2400"/>
              <a:buFont typeface="Arial"/>
              <a:buNone/>
            </a:pPr>
            <a:r>
              <a:rPr lang="hr-HR" noProof="0" dirty="0"/>
              <a:t>Aktivnost 1: rasprava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Google Shape;181;g345e120be2b_0_20"/>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hr-HR" noProof="0" dirty="0">
                <a:solidFill>
                  <a:srgbClr val="FFFFFF"/>
                </a:solidFill>
              </a:rPr>
              <a:t>Rodna nejednakost u informatici i STEM obrazovanju</a:t>
            </a:r>
          </a:p>
        </p:txBody>
      </p:sp>
      <p:sp>
        <p:nvSpPr>
          <p:cNvPr id="182" name="Google Shape;182;g345e120be2b_0_20"/>
          <p:cNvSpPr txBox="1">
            <a:spLocks noGrp="1"/>
          </p:cNvSpPr>
          <p:nvPr>
            <p:ph type="body" idx="2"/>
          </p:nvPr>
        </p:nvSpPr>
        <p:spPr>
          <a:xfrm>
            <a:off x="433375" y="1415975"/>
            <a:ext cx="5330400" cy="4885200"/>
          </a:xfrm>
          <a:prstGeom prst="rect">
            <a:avLst/>
          </a:prstGeom>
          <a:noFill/>
          <a:ln>
            <a:noFill/>
          </a:ln>
        </p:spPr>
        <p:txBody>
          <a:bodyPr spcFirstLastPara="1" wrap="square" lIns="91425" tIns="45700" rIns="91425" bIns="45700" anchor="t" anchorCtr="0">
            <a:noAutofit/>
          </a:bodyPr>
          <a:lstStyle/>
          <a:p>
            <a:pPr marL="457200" lvl="0" indent="-342900" algn="l" rtl="0">
              <a:lnSpc>
                <a:spcPct val="107916"/>
              </a:lnSpc>
              <a:spcBef>
                <a:spcPts val="0"/>
              </a:spcBef>
              <a:spcAft>
                <a:spcPts val="0"/>
              </a:spcAft>
              <a:buClr>
                <a:srgbClr val="151515"/>
              </a:buClr>
              <a:buSzPts val="1800"/>
              <a:buFont typeface="Calibri"/>
              <a:buChar char="●"/>
            </a:pPr>
            <a:r>
              <a:rPr lang="hr-HR" noProof="0" dirty="0">
                <a:solidFill>
                  <a:srgbClr val="151515"/>
                </a:solidFill>
              </a:rPr>
              <a:t>Žene čine samo jednu trećinu diplomiranih osoba u STEM području </a:t>
            </a:r>
            <a:r>
              <a:rPr lang="hr-HR" noProof="0" dirty="0">
                <a:solidFill>
                  <a:srgbClr val="1D1D1B"/>
                </a:solidFill>
              </a:rPr>
              <a:t>( </a:t>
            </a:r>
            <a:r>
              <a:rPr lang="hr-HR" u="sng" noProof="0" dirty="0">
                <a:solidFill>
                  <a:srgbClr val="2ED16F"/>
                </a:solidFill>
                <a:hlinkClick r:id="rId3">
                  <a:extLst>
                    <a:ext uri="{A12FA001-AC4F-418D-AE19-62706E023703}">
                      <ahyp:hlinkClr xmlns:ahyp="http://schemas.microsoft.com/office/drawing/2018/hyperlinkcolor" val="tx"/>
                    </a:ext>
                  </a:extLst>
                </a:hlinkClick>
              </a:rPr>
              <a:t>Eurostat, 2022. </a:t>
            </a:r>
            <a:r>
              <a:rPr lang="hr-HR" noProof="0" dirty="0">
                <a:solidFill>
                  <a:srgbClr val="1D1D1B"/>
                </a:solidFill>
              </a:rPr>
              <a:t>) </a:t>
            </a:r>
            <a:r>
              <a:rPr lang="hr-HR" noProof="0" dirty="0">
                <a:solidFill>
                  <a:srgbClr val="151515"/>
                </a:solidFill>
              </a:rPr>
              <a:t>i jednu petinu IT stručnjaka </a:t>
            </a:r>
            <a:r>
              <a:rPr lang="hr-HR" noProof="0" dirty="0">
                <a:solidFill>
                  <a:srgbClr val="1D1D1B"/>
                </a:solidFill>
              </a:rPr>
              <a:t>(</a:t>
            </a:r>
            <a:r>
              <a:rPr lang="hr-HR" u="sng" noProof="0" dirty="0">
                <a:solidFill>
                  <a:srgbClr val="2ED16F"/>
                </a:solidFill>
                <a:hlinkClick r:id="rId4">
                  <a:extLst>
                    <a:ext uri="{A12FA001-AC4F-418D-AE19-62706E023703}">
                      <ahyp:hlinkClr xmlns:ahyp="http://schemas.microsoft.com/office/drawing/2018/hyperlinkcolor" val="tx"/>
                    </a:ext>
                  </a:extLst>
                </a:hlinkClick>
              </a:rPr>
              <a:t>Izvješće o napretku digitalnog desetljeća, 2024. </a:t>
            </a:r>
            <a:r>
              <a:rPr lang="hr-HR" noProof="0" dirty="0">
                <a:solidFill>
                  <a:srgbClr val="1D1D1B"/>
                </a:solidFill>
              </a:rPr>
              <a:t>)</a:t>
            </a:r>
            <a:r>
              <a:rPr lang="hr-HR" noProof="0" dirty="0">
                <a:solidFill>
                  <a:srgbClr val="151515"/>
                </a:solidFill>
              </a:rPr>
              <a:t>.</a:t>
            </a:r>
            <a:br>
              <a:rPr lang="hr-HR" noProof="0" dirty="0">
                <a:solidFill>
                  <a:srgbClr val="151515"/>
                </a:solidFill>
                <a:highlight>
                  <a:srgbClr val="FFFFFF"/>
                </a:highlight>
              </a:rPr>
            </a:br>
            <a:endParaRPr lang="hr-HR" noProof="0" dirty="0">
              <a:solidFill>
                <a:srgbClr val="151515"/>
              </a:solidFill>
              <a:highlight>
                <a:srgbClr val="FFFFFF"/>
              </a:highlight>
            </a:endParaRPr>
          </a:p>
          <a:p>
            <a:pPr marL="457200" lvl="0" indent="-342900" algn="l" rtl="0">
              <a:lnSpc>
                <a:spcPct val="90000"/>
              </a:lnSpc>
              <a:spcBef>
                <a:spcPts val="0"/>
              </a:spcBef>
              <a:spcAft>
                <a:spcPts val="0"/>
              </a:spcAft>
              <a:buClr>
                <a:srgbClr val="151515"/>
              </a:buClr>
              <a:buSzPts val="1800"/>
              <a:buFont typeface="Calibri"/>
              <a:buChar char="●"/>
            </a:pPr>
            <a:r>
              <a:rPr lang="hr-HR" noProof="0" dirty="0">
                <a:solidFill>
                  <a:srgbClr val="151515"/>
                </a:solidFill>
                <a:highlight>
                  <a:srgbClr val="FFFFFF"/>
                </a:highlight>
              </a:rPr>
              <a:t>Interes za računarstvo i informatiku posebno je nizak među djevojčicama (</a:t>
            </a:r>
            <a:r>
              <a:rPr lang="hr-HR" u="sng" noProof="0" dirty="0" err="1">
                <a:solidFill>
                  <a:schemeClr val="hlink"/>
                </a:solidFill>
                <a:highlight>
                  <a:srgbClr val="FFFFFF"/>
                </a:highlight>
                <a:hlinkClick r:id="rId5"/>
              </a:rPr>
              <a:t>Ren</a:t>
            </a:r>
            <a:r>
              <a:rPr lang="hr-HR" u="sng" noProof="0" dirty="0">
                <a:solidFill>
                  <a:schemeClr val="hlink"/>
                </a:solidFill>
                <a:highlight>
                  <a:srgbClr val="FFFFFF"/>
                </a:highlight>
                <a:hlinkClick r:id="rId5"/>
              </a:rPr>
              <a:t>, 2022.)</a:t>
            </a:r>
            <a:r>
              <a:rPr lang="hr-HR" noProof="0" dirty="0">
                <a:solidFill>
                  <a:srgbClr val="151515"/>
                </a:solidFill>
                <a:highlight>
                  <a:srgbClr val="FFFFFF"/>
                </a:highlight>
              </a:rPr>
              <a:t>.</a:t>
            </a:r>
            <a:br>
              <a:rPr lang="hr-HR" noProof="0" dirty="0">
                <a:solidFill>
                  <a:srgbClr val="151515"/>
                </a:solidFill>
                <a:highlight>
                  <a:srgbClr val="FFFFFF"/>
                </a:highlight>
              </a:rPr>
            </a:br>
            <a:endParaRPr lang="hr-HR" noProof="0" dirty="0">
              <a:solidFill>
                <a:srgbClr val="151515"/>
              </a:solidFill>
              <a:highlight>
                <a:srgbClr val="FFFFFF"/>
              </a:highlight>
            </a:endParaRPr>
          </a:p>
          <a:p>
            <a:pPr marL="457200" lvl="0" indent="-342900" algn="l" rtl="0">
              <a:lnSpc>
                <a:spcPct val="90000"/>
              </a:lnSpc>
              <a:spcBef>
                <a:spcPts val="0"/>
              </a:spcBef>
              <a:spcAft>
                <a:spcPts val="0"/>
              </a:spcAft>
              <a:buClr>
                <a:srgbClr val="151515"/>
              </a:buClr>
              <a:buSzPts val="1800"/>
              <a:buFont typeface="Calibri"/>
              <a:buChar char="●"/>
            </a:pPr>
            <a:r>
              <a:rPr lang="hr-HR" noProof="0" dirty="0">
                <a:solidFill>
                  <a:srgbClr val="151515"/>
                </a:solidFill>
                <a:highlight>
                  <a:srgbClr val="FFFFFF"/>
                </a:highlight>
              </a:rPr>
              <a:t>U mlađoj dobi djevojčice obično postižu bolje rezultate od dječaka u informatici. Međutim, djevojčice obično gube interes za STEM predmete kako odrastaju </a:t>
            </a:r>
            <a:r>
              <a:rPr lang="hr-HR" noProof="0" dirty="0">
                <a:solidFill>
                  <a:srgbClr val="1D1D1B"/>
                </a:solidFill>
              </a:rPr>
              <a:t>( </a:t>
            </a:r>
            <a:r>
              <a:rPr lang="hr-HR" u="sng" noProof="0" dirty="0" err="1">
                <a:solidFill>
                  <a:srgbClr val="2ED16F"/>
                </a:solidFill>
                <a:hlinkClick r:id="rId6">
                  <a:extLst>
                    <a:ext uri="{A12FA001-AC4F-418D-AE19-62706E023703}">
                      <ahyp:hlinkClr xmlns:ahyp="http://schemas.microsoft.com/office/drawing/2018/hyperlinkcolor" val="tx"/>
                    </a:ext>
                  </a:extLst>
                </a:hlinkClick>
              </a:rPr>
              <a:t>SheFigures</a:t>
            </a:r>
            <a:r>
              <a:rPr lang="hr-HR" u="sng" noProof="0" dirty="0">
                <a:solidFill>
                  <a:srgbClr val="2ED16F"/>
                </a:solidFill>
                <a:hlinkClick r:id="rId6">
                  <a:extLst>
                    <a:ext uri="{A12FA001-AC4F-418D-AE19-62706E023703}">
                      <ahyp:hlinkClr xmlns:ahyp="http://schemas.microsoft.com/office/drawing/2018/hyperlinkcolor" val="tx"/>
                    </a:ext>
                  </a:extLst>
                </a:hlinkClick>
              </a:rPr>
              <a:t>, 2021 </a:t>
            </a:r>
            <a:r>
              <a:rPr lang="hr-HR" noProof="0" dirty="0">
                <a:solidFill>
                  <a:srgbClr val="1D1D1B"/>
                </a:solidFill>
              </a:rPr>
              <a:t>) </a:t>
            </a:r>
            <a:r>
              <a:rPr lang="hr-HR" noProof="0" dirty="0">
                <a:solidFill>
                  <a:srgbClr val="151515"/>
                </a:solidFill>
                <a:highlight>
                  <a:srgbClr val="FFFFFF"/>
                </a:highlight>
              </a:rPr>
              <a:t>.</a:t>
            </a:r>
            <a:br>
              <a:rPr lang="hr-HR" noProof="0" dirty="0">
                <a:solidFill>
                  <a:srgbClr val="151515"/>
                </a:solidFill>
                <a:highlight>
                  <a:srgbClr val="FFFFFF"/>
                </a:highlight>
              </a:rPr>
            </a:br>
            <a:endParaRPr lang="hr-HR" noProof="0" dirty="0">
              <a:solidFill>
                <a:srgbClr val="151515"/>
              </a:solidFill>
              <a:highlight>
                <a:srgbClr val="FFFFFF"/>
              </a:highlight>
            </a:endParaRPr>
          </a:p>
          <a:p>
            <a:pPr marL="457200" lvl="0" indent="-342900" algn="l" rtl="0">
              <a:lnSpc>
                <a:spcPct val="90000"/>
              </a:lnSpc>
              <a:spcBef>
                <a:spcPts val="0"/>
              </a:spcBef>
              <a:spcAft>
                <a:spcPts val="0"/>
              </a:spcAft>
              <a:buClr>
                <a:srgbClr val="151515"/>
              </a:buClr>
              <a:buSzPts val="1800"/>
              <a:buFont typeface="Calibri"/>
              <a:buChar char="●"/>
            </a:pPr>
            <a:r>
              <a:rPr lang="hr-HR" noProof="0" dirty="0">
                <a:solidFill>
                  <a:srgbClr val="151515"/>
                </a:solidFill>
                <a:highlight>
                  <a:srgbClr val="FFFFFF"/>
                </a:highlight>
              </a:rPr>
              <a:t>Dob između 10  i 12 godina kritično je razdoblje tijekom kojeg se smanjuje interes djevojčica za informatiku ( </a:t>
            </a:r>
            <a:r>
              <a:rPr lang="hr-HR" u="sng" noProof="0" dirty="0">
                <a:solidFill>
                  <a:schemeClr val="hlink"/>
                </a:solidFill>
                <a:highlight>
                  <a:srgbClr val="FFFFFF"/>
                </a:highlight>
                <a:hlinkClick r:id="rId7"/>
              </a:rPr>
              <a:t>De </a:t>
            </a:r>
            <a:r>
              <a:rPr lang="hr-HR" u="sng" noProof="0" dirty="0" err="1">
                <a:solidFill>
                  <a:schemeClr val="hlink"/>
                </a:solidFill>
                <a:highlight>
                  <a:srgbClr val="FFFFFF"/>
                </a:highlight>
                <a:hlinkClick r:id="rId7"/>
              </a:rPr>
              <a:t>Wit</a:t>
            </a:r>
            <a:r>
              <a:rPr lang="hr-HR" u="sng" noProof="0" dirty="0">
                <a:solidFill>
                  <a:schemeClr val="hlink"/>
                </a:solidFill>
                <a:highlight>
                  <a:srgbClr val="FFFFFF"/>
                </a:highlight>
                <a:hlinkClick r:id="rId7"/>
              </a:rPr>
              <a:t> i sur., 2023 </a:t>
            </a:r>
            <a:r>
              <a:rPr lang="hr-HR" noProof="0" dirty="0">
                <a:solidFill>
                  <a:srgbClr val="151515"/>
                </a:solidFill>
                <a:highlight>
                  <a:srgbClr val="FFFFFF"/>
                </a:highlight>
              </a:rPr>
              <a:t>.; </a:t>
            </a:r>
            <a:r>
              <a:rPr lang="hr-HR" u="sng" noProof="0" dirty="0" err="1">
                <a:solidFill>
                  <a:schemeClr val="hlink"/>
                </a:solidFill>
                <a:highlight>
                  <a:srgbClr val="FFFFFF"/>
                </a:highlight>
                <a:hlinkClick r:id="rId8"/>
              </a:rPr>
              <a:t>Happe</a:t>
            </a:r>
            <a:r>
              <a:rPr lang="hr-HR" u="sng" noProof="0" dirty="0">
                <a:solidFill>
                  <a:schemeClr val="hlink"/>
                </a:solidFill>
                <a:highlight>
                  <a:srgbClr val="FFFFFF"/>
                </a:highlight>
                <a:hlinkClick r:id="rId8"/>
              </a:rPr>
              <a:t> i sur., 2021. </a:t>
            </a:r>
            <a:r>
              <a:rPr lang="hr-HR" noProof="0" dirty="0">
                <a:solidFill>
                  <a:srgbClr val="151515"/>
                </a:solidFill>
                <a:highlight>
                  <a:srgbClr val="FFFFFF"/>
                </a:highlight>
              </a:rPr>
              <a:t>).</a:t>
            </a:r>
          </a:p>
        </p:txBody>
      </p:sp>
      <p:pic>
        <p:nvPicPr>
          <p:cNvPr id="183" name="Google Shape;183;g345e120be2b_0_20" title="10287296.jpg"/>
          <p:cNvPicPr preferRelativeResize="0"/>
          <p:nvPr/>
        </p:nvPicPr>
        <p:blipFill rotWithShape="1">
          <a:blip r:embed="rId9">
            <a:alphaModFix/>
          </a:blip>
          <a:srcRect/>
          <a:stretch/>
        </p:blipFill>
        <p:spPr>
          <a:xfrm>
            <a:off x="6363075" y="1144975"/>
            <a:ext cx="5427175" cy="5427175"/>
          </a:xfrm>
          <a:prstGeom prst="rect">
            <a:avLst/>
          </a:prstGeom>
          <a:noFill/>
          <a:ln>
            <a:noFill/>
          </a:ln>
        </p:spPr>
      </p:pic>
      <p:sp>
        <p:nvSpPr>
          <p:cNvPr id="184" name="Google Shape;184;g345e120be2b_0_20"/>
          <p:cNvSpPr/>
          <p:nvPr/>
        </p:nvSpPr>
        <p:spPr>
          <a:xfrm>
            <a:off x="7169625" y="1232200"/>
            <a:ext cx="3632400" cy="870600"/>
          </a:xfrm>
          <a:prstGeom prst="rect">
            <a:avLst/>
          </a:prstGeom>
          <a:solidFill>
            <a:srgbClr val="C1E5E3"/>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lang="hr-HR" sz="1400" b="0" i="0" u="none" strike="noStrike" cap="none" noProof="0" dirty="0">
              <a:solidFill>
                <a:srgbClr val="000000"/>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07"/>
        <p:cNvGrpSpPr/>
        <p:nvPr/>
      </p:nvGrpSpPr>
      <p:grpSpPr>
        <a:xfrm>
          <a:off x="0" y="0"/>
          <a:ext cx="0" cy="0"/>
          <a:chOff x="0" y="0"/>
          <a:chExt cx="0" cy="0"/>
        </a:xfrm>
      </p:grpSpPr>
      <p:sp>
        <p:nvSpPr>
          <p:cNvPr id="208" name="Google Shape;208;g34baa110314_1_25"/>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hr-HR" sz="3200" noProof="0" dirty="0">
                <a:solidFill>
                  <a:srgbClr val="FFFFFF"/>
                </a:solidFill>
              </a:rPr>
              <a:t>Razumijevanje rodne nejednakosti u informatičkom obrazovanju</a:t>
            </a:r>
          </a:p>
        </p:txBody>
      </p:sp>
      <p:sp>
        <p:nvSpPr>
          <p:cNvPr id="209" name="Google Shape;209;g34baa110314_1_25"/>
          <p:cNvSpPr/>
          <p:nvPr/>
        </p:nvSpPr>
        <p:spPr>
          <a:xfrm>
            <a:off x="3178675" y="992900"/>
            <a:ext cx="5783100" cy="5783100"/>
          </a:xfrm>
          <a:prstGeom prst="ellipse">
            <a:avLst/>
          </a:prstGeom>
          <a:solidFill>
            <a:srgbClr val="CAF9DC"/>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lang="hr-HR" sz="1400" b="0" i="0" u="none" strike="noStrike" cap="none" noProof="0" dirty="0">
              <a:solidFill>
                <a:srgbClr val="000000"/>
              </a:solidFill>
              <a:latin typeface="Arial"/>
              <a:ea typeface="Arial"/>
              <a:cs typeface="Arial"/>
              <a:sym typeface="Arial"/>
            </a:endParaRPr>
          </a:p>
        </p:txBody>
      </p:sp>
      <p:sp>
        <p:nvSpPr>
          <p:cNvPr id="210" name="Google Shape;210;g34baa110314_1_25"/>
          <p:cNvSpPr/>
          <p:nvPr/>
        </p:nvSpPr>
        <p:spPr>
          <a:xfrm>
            <a:off x="4111675" y="1922550"/>
            <a:ext cx="3917100" cy="3917400"/>
          </a:xfrm>
          <a:prstGeom prst="ellipse">
            <a:avLst/>
          </a:prstGeom>
          <a:solidFill>
            <a:srgbClr val="61ED98"/>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lang="hr-HR" sz="1400" b="0" i="0" u="none" strike="noStrike" cap="none" noProof="0" dirty="0">
              <a:solidFill>
                <a:srgbClr val="000000"/>
              </a:solidFill>
              <a:latin typeface="Arial"/>
              <a:ea typeface="Arial"/>
              <a:cs typeface="Arial"/>
              <a:sym typeface="Arial"/>
            </a:endParaRPr>
          </a:p>
        </p:txBody>
      </p:sp>
      <p:sp>
        <p:nvSpPr>
          <p:cNvPr id="211" name="Google Shape;211;g34baa110314_1_25"/>
          <p:cNvSpPr/>
          <p:nvPr/>
        </p:nvSpPr>
        <p:spPr>
          <a:xfrm>
            <a:off x="5178900" y="2967350"/>
            <a:ext cx="1834200" cy="1834200"/>
          </a:xfrm>
          <a:prstGeom prst="ellipse">
            <a:avLst/>
          </a:prstGeom>
          <a:solidFill>
            <a:srgbClr val="2ED16F"/>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lang="hr-HR" sz="1400" b="0" i="0" u="none" strike="noStrike" cap="none" noProof="0" dirty="0">
              <a:solidFill>
                <a:srgbClr val="000000"/>
              </a:solidFill>
              <a:latin typeface="Arial"/>
              <a:ea typeface="Arial"/>
              <a:cs typeface="Arial"/>
              <a:sym typeface="Arial"/>
            </a:endParaRPr>
          </a:p>
        </p:txBody>
      </p:sp>
      <p:sp>
        <p:nvSpPr>
          <p:cNvPr id="212" name="Google Shape;212;g34baa110314_1_25"/>
          <p:cNvSpPr txBox="1"/>
          <p:nvPr/>
        </p:nvSpPr>
        <p:spPr>
          <a:xfrm>
            <a:off x="8225100" y="1344300"/>
            <a:ext cx="2228700" cy="10089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3000"/>
              <a:buFont typeface="Arial"/>
              <a:buNone/>
            </a:pPr>
            <a:r>
              <a:rPr lang="hr-HR" sz="3000" b="1" i="0" u="none" strike="noStrike" cap="none" noProof="0" dirty="0">
                <a:solidFill>
                  <a:schemeClr val="accent6"/>
                </a:solidFill>
                <a:latin typeface="Calibri"/>
                <a:ea typeface="Calibri"/>
                <a:cs typeface="Calibri"/>
                <a:sym typeface="Calibri"/>
              </a:rPr>
              <a:t>društvena razina</a:t>
            </a:r>
          </a:p>
        </p:txBody>
      </p:sp>
      <p:sp>
        <p:nvSpPr>
          <p:cNvPr id="213" name="Google Shape;213;g34baa110314_1_25"/>
          <p:cNvSpPr txBox="1"/>
          <p:nvPr/>
        </p:nvSpPr>
        <p:spPr>
          <a:xfrm>
            <a:off x="4242600" y="5767100"/>
            <a:ext cx="3706800" cy="10089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700"/>
              <a:buFont typeface="Arial"/>
              <a:buNone/>
            </a:pPr>
            <a:r>
              <a:rPr lang="hr-HR" sz="2500" b="1" i="0" u="none" strike="noStrike" cap="none" noProof="0" dirty="0">
                <a:solidFill>
                  <a:srgbClr val="16C45B"/>
                </a:solidFill>
                <a:latin typeface="Calibri"/>
                <a:ea typeface="Calibri"/>
                <a:cs typeface="Calibri"/>
                <a:sym typeface="Calibri"/>
              </a:rPr>
              <a:t>cijela škola</a:t>
            </a:r>
          </a:p>
          <a:p>
            <a:pPr marL="0" marR="0" lvl="0" indent="0" algn="ctr" rtl="0">
              <a:lnSpc>
                <a:spcPct val="100000"/>
              </a:lnSpc>
              <a:spcBef>
                <a:spcPts val="0"/>
              </a:spcBef>
              <a:spcAft>
                <a:spcPts val="0"/>
              </a:spcAft>
              <a:buClr>
                <a:srgbClr val="000000"/>
              </a:buClr>
              <a:buSzPts val="2700"/>
              <a:buFont typeface="Arial"/>
              <a:buNone/>
            </a:pPr>
            <a:r>
              <a:rPr lang="hr-HR" sz="2500" b="1" i="0" u="none" strike="noStrike" cap="none" noProof="0" dirty="0">
                <a:solidFill>
                  <a:srgbClr val="16C45B"/>
                </a:solidFill>
                <a:latin typeface="Calibri"/>
                <a:ea typeface="Calibri"/>
                <a:cs typeface="Calibri"/>
                <a:sym typeface="Calibri"/>
              </a:rPr>
              <a:t>razina</a:t>
            </a:r>
          </a:p>
        </p:txBody>
      </p:sp>
      <p:sp>
        <p:nvSpPr>
          <p:cNvPr id="214" name="Google Shape;214;g34baa110314_1_25"/>
          <p:cNvSpPr txBox="1"/>
          <p:nvPr/>
        </p:nvSpPr>
        <p:spPr>
          <a:xfrm>
            <a:off x="4824300" y="2143950"/>
            <a:ext cx="2543400" cy="10089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100"/>
              <a:buFont typeface="Arial"/>
              <a:buNone/>
            </a:pPr>
            <a:r>
              <a:rPr lang="hr-HR" sz="1900" b="1" i="0" u="none" strike="noStrike" cap="none" noProof="0" dirty="0">
                <a:solidFill>
                  <a:srgbClr val="F2F2F2"/>
                </a:solidFill>
                <a:latin typeface="Calibri"/>
                <a:ea typeface="Calibri"/>
                <a:cs typeface="Calibri"/>
                <a:sym typeface="Calibri"/>
              </a:rPr>
              <a:t>interakcije učenika i nastavnika</a:t>
            </a:r>
          </a:p>
        </p:txBody>
      </p:sp>
      <p:sp>
        <p:nvSpPr>
          <p:cNvPr id="215" name="Google Shape;215;g34baa110314_1_25"/>
          <p:cNvSpPr txBox="1"/>
          <p:nvPr/>
        </p:nvSpPr>
        <p:spPr>
          <a:xfrm>
            <a:off x="5372275" y="3429000"/>
            <a:ext cx="1548300" cy="9045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hr-HR" sz="1800" b="1" i="0" u="none" strike="noStrike" cap="none" noProof="0" dirty="0">
                <a:solidFill>
                  <a:srgbClr val="F3F3F3"/>
                </a:solidFill>
                <a:latin typeface="Calibri"/>
                <a:ea typeface="Calibri"/>
                <a:cs typeface="Calibri"/>
                <a:sym typeface="Calibri"/>
              </a:rPr>
              <a:t>dinamika vršnjaka u razredu</a:t>
            </a:r>
          </a:p>
        </p:txBody>
      </p:sp>
    </p:spTree>
  </p:cSld>
  <p:clrMapOvr>
    <a:masterClrMapping/>
  </p:clrMapOvr>
</p:sld>
</file>

<file path=ppt/theme/theme1.xml><?xml version="1.0" encoding="utf-8"?>
<a:theme xmlns:a="http://schemas.openxmlformats.org/drawingml/2006/main"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161</TotalTime>
  <Words>3876</Words>
  <Application>Microsoft Office PowerPoint</Application>
  <PresentationFormat>Widescreen</PresentationFormat>
  <Paragraphs>285</Paragraphs>
  <Slides>22</Slides>
  <Notes>22</Notes>
  <HiddenSlides>0</HiddenSlides>
  <MMClips>0</MMClips>
  <ScaleCrop>false</ScaleCrop>
  <HeadingPairs>
    <vt:vector size="6" baseType="variant">
      <vt:variant>
        <vt:lpstr>Fonts Used</vt:lpstr>
      </vt:variant>
      <vt:variant>
        <vt:i4>3</vt:i4>
      </vt:variant>
      <vt:variant>
        <vt:lpstr>Theme</vt:lpstr>
      </vt:variant>
      <vt:variant>
        <vt:i4>5</vt:i4>
      </vt:variant>
      <vt:variant>
        <vt:lpstr>Slide Titles</vt:lpstr>
      </vt:variant>
      <vt:variant>
        <vt:i4>22</vt:i4>
      </vt:variant>
    </vt:vector>
  </HeadingPairs>
  <TitlesOfParts>
    <vt:vector size="30" baseType="lpstr">
      <vt:lpstr>Arial</vt:lpstr>
      <vt:lpstr>Calibri</vt:lpstr>
      <vt:lpstr>Open Sans</vt:lpstr>
      <vt:lpstr>CARDET Course template - Cover page</vt:lpstr>
      <vt:lpstr>CARDET Course template</vt:lpstr>
      <vt:lpstr>CARDET Course template</vt:lpstr>
      <vt:lpstr>CARDET Course template - Cover page</vt:lpstr>
      <vt:lpstr>CARDET Course template</vt:lpstr>
      <vt:lpstr>WP3: Obučavanje učitelja za autentično i rodno uključivo informatičko obrazovanje</vt:lpstr>
      <vt:lpstr>Modul 3: TINKER okvir - rodno uključiv pristup informatičkoj nastavi i vrednovanju</vt:lpstr>
      <vt:lpstr>Ishodi učenja</vt:lpstr>
      <vt:lpstr>Sadržaj</vt:lpstr>
      <vt:lpstr>Uvod</vt:lpstr>
      <vt:lpstr>Osnovna pravila za raspravu</vt:lpstr>
      <vt:lpstr>Zagrijavanje: rodna uključivost</vt:lpstr>
      <vt:lpstr>Rodna nejednakost u informatici i STEM obrazovanju</vt:lpstr>
      <vt:lpstr>Razumijevanje rodne nejednakosti u informatičkom obrazovanju</vt:lpstr>
      <vt:lpstr>Razumijevanje rodne nejednakosti u informatičkom obrazovanju</vt:lpstr>
      <vt:lpstr>Rješavanje problema rodnih predrasuda</vt:lpstr>
      <vt:lpstr>Jezik, resursi i procjene koji uključuju rodnu ravnopravnost</vt:lpstr>
      <vt:lpstr>Aktivnost 2: Rodno uključiv jezik u učionicama informatike</vt:lpstr>
      <vt:lpstr>Normalizacija neuspjeha i poticanje ustrajnosti</vt:lpstr>
      <vt:lpstr>Izvan učionice: poticanje angažmana u informatici</vt:lpstr>
      <vt:lpstr>Pedagoške strategije: iskustveno učenje, eksperimentiranje i pristupi temeljeni na igri</vt:lpstr>
      <vt:lpstr>Stvaranje uključivog okruženja u učionici</vt:lpstr>
      <vt:lpstr>Sažetak: 8 elemenata rodne uključivosti</vt:lpstr>
      <vt:lpstr>Razmišljanje i zaključak</vt:lpstr>
      <vt:lpstr>Domaća zadaća / Dodatni zadaci</vt:lpstr>
      <vt:lpstr>Dodatni resursi</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2Fast4u</dc:creator>
  <cp:lastModifiedBy>Juraj Petrović</cp:lastModifiedBy>
  <cp:revision>20</cp:revision>
  <dcterms:created xsi:type="dcterms:W3CDTF">2014-07-11T09:12:14Z</dcterms:created>
  <dcterms:modified xsi:type="dcterms:W3CDTF">2025-07-22T12:38:10Z</dcterms:modified>
</cp:coreProperties>
</file>