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56" r:id="rId3"/>
    <p:sldMasterId id="2147483659"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Open Sans" panose="020B0606030504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jHAj9IJGWiJTp2Gdp7TBwc4wCpd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BFCBCB-3093-4D6C-AEEE-CF25C3D8828D}" v="8" dt="2025-07-22T12:08:1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1443" autoAdjust="0"/>
  </p:normalViewPr>
  <p:slideViewPr>
    <p:cSldViewPr snapToGrid="0">
      <p:cViewPr varScale="1">
        <p:scale>
          <a:sx n="95" d="100"/>
          <a:sy n="95" d="100"/>
        </p:scale>
        <p:origin x="1158" y="84"/>
      </p:cViewPr>
      <p:guideLst/>
    </p:cSldViewPr>
  </p:slideViewPr>
  <p:outlineViewPr>
    <p:cViewPr>
      <p:scale>
        <a:sx n="33" d="100"/>
        <a:sy n="33" d="100"/>
      </p:scale>
      <p:origin x="0" y="-1072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raj Petrović" userId="0f0ce73e-f782-4785-b8cc-5840a43cb3e0" providerId="ADAL" clId="{76BFCBCB-3093-4D6C-AEEE-CF25C3D8828D}"/>
    <pc:docChg chg="modSld modMainMaster">
      <pc:chgData name="Juraj Petrović" userId="0f0ce73e-f782-4785-b8cc-5840a43cb3e0" providerId="ADAL" clId="{76BFCBCB-3093-4D6C-AEEE-CF25C3D8828D}" dt="2025-07-22T12:08:50.080" v="52" actId="14826"/>
      <pc:docMkLst>
        <pc:docMk/>
      </pc:docMkLst>
      <pc:sldChg chg="modSp mod">
        <pc:chgData name="Juraj Petrović" userId="0f0ce73e-f782-4785-b8cc-5840a43cb3e0" providerId="ADAL" clId="{76BFCBCB-3093-4D6C-AEEE-CF25C3D8828D}" dt="2025-07-17T10:19:04.218" v="30" actId="790"/>
        <pc:sldMkLst>
          <pc:docMk/>
          <pc:sldMk cId="0" sldId="256"/>
        </pc:sldMkLst>
        <pc:spChg chg="mod">
          <ac:chgData name="Juraj Petrović" userId="0f0ce73e-f782-4785-b8cc-5840a43cb3e0" providerId="ADAL" clId="{76BFCBCB-3093-4D6C-AEEE-CF25C3D8828D}" dt="2025-07-17T10:19:04.218" v="30" actId="790"/>
          <ac:spMkLst>
            <pc:docMk/>
            <pc:sldMk cId="0" sldId="256"/>
            <ac:spMk id="130" creationId="{00000000-0000-0000-0000-000000000000}"/>
          </ac:spMkLst>
        </pc:spChg>
        <pc:spChg chg="mod">
          <ac:chgData name="Juraj Petrović" userId="0f0ce73e-f782-4785-b8cc-5840a43cb3e0" providerId="ADAL" clId="{76BFCBCB-3093-4D6C-AEEE-CF25C3D8828D}" dt="2025-07-17T10:19:04.218" v="30" actId="790"/>
          <ac:spMkLst>
            <pc:docMk/>
            <pc:sldMk cId="0" sldId="256"/>
            <ac:spMk id="131" creationId="{00000000-0000-0000-0000-000000000000}"/>
          </ac:spMkLst>
        </pc:spChg>
      </pc:sldChg>
      <pc:sldChg chg="modSp mod">
        <pc:chgData name="Juraj Petrović" userId="0f0ce73e-f782-4785-b8cc-5840a43cb3e0" providerId="ADAL" clId="{76BFCBCB-3093-4D6C-AEEE-CF25C3D8828D}" dt="2025-07-21T14:53:39.525" v="38" actId="6549"/>
        <pc:sldMkLst>
          <pc:docMk/>
          <pc:sldMk cId="0" sldId="257"/>
        </pc:sldMkLst>
        <pc:spChg chg="mod">
          <ac:chgData name="Juraj Petrović" userId="0f0ce73e-f782-4785-b8cc-5840a43cb3e0" providerId="ADAL" clId="{76BFCBCB-3093-4D6C-AEEE-CF25C3D8828D}" dt="2025-07-21T14:53:39.525" v="38" actId="6549"/>
          <ac:spMkLst>
            <pc:docMk/>
            <pc:sldMk cId="0" sldId="257"/>
            <ac:spMk id="136" creationId="{00000000-0000-0000-0000-000000000000}"/>
          </ac:spMkLst>
        </pc:spChg>
        <pc:spChg chg="mod">
          <ac:chgData name="Juraj Petrović" userId="0f0ce73e-f782-4785-b8cc-5840a43cb3e0" providerId="ADAL" clId="{76BFCBCB-3093-4D6C-AEEE-CF25C3D8828D}" dt="2025-07-17T14:18:45.937" v="37" actId="20577"/>
          <ac:spMkLst>
            <pc:docMk/>
            <pc:sldMk cId="0" sldId="257"/>
            <ac:spMk id="137"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58"/>
        </pc:sldMkLst>
        <pc:spChg chg="mod">
          <ac:chgData name="Juraj Petrović" userId="0f0ce73e-f782-4785-b8cc-5840a43cb3e0" providerId="ADAL" clId="{76BFCBCB-3093-4D6C-AEEE-CF25C3D8828D}" dt="2025-07-17T10:19:04.218" v="30" actId="790"/>
          <ac:spMkLst>
            <pc:docMk/>
            <pc:sldMk cId="0" sldId="258"/>
            <ac:spMk id="142" creationId="{00000000-0000-0000-0000-000000000000}"/>
          </ac:spMkLst>
        </pc:spChg>
        <pc:spChg chg="mod">
          <ac:chgData name="Juraj Petrović" userId="0f0ce73e-f782-4785-b8cc-5840a43cb3e0" providerId="ADAL" clId="{76BFCBCB-3093-4D6C-AEEE-CF25C3D8828D}" dt="2025-07-17T10:19:04.218" v="30" actId="790"/>
          <ac:spMkLst>
            <pc:docMk/>
            <pc:sldMk cId="0" sldId="258"/>
            <ac:spMk id="14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59"/>
        </pc:sldMkLst>
        <pc:spChg chg="mod">
          <ac:chgData name="Juraj Petrović" userId="0f0ce73e-f782-4785-b8cc-5840a43cb3e0" providerId="ADAL" clId="{76BFCBCB-3093-4D6C-AEEE-CF25C3D8828D}" dt="2025-07-17T10:19:04.218" v="30" actId="790"/>
          <ac:spMkLst>
            <pc:docMk/>
            <pc:sldMk cId="0" sldId="259"/>
            <ac:spMk id="149" creationId="{00000000-0000-0000-0000-000000000000}"/>
          </ac:spMkLst>
        </pc:spChg>
        <pc:spChg chg="mod">
          <ac:chgData name="Juraj Petrović" userId="0f0ce73e-f782-4785-b8cc-5840a43cb3e0" providerId="ADAL" clId="{76BFCBCB-3093-4D6C-AEEE-CF25C3D8828D}" dt="2025-07-17T10:19:04.218" v="30" actId="790"/>
          <ac:spMkLst>
            <pc:docMk/>
            <pc:sldMk cId="0" sldId="259"/>
            <ac:spMk id="15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0"/>
        </pc:sldMkLst>
        <pc:spChg chg="mod">
          <ac:chgData name="Juraj Petrović" userId="0f0ce73e-f782-4785-b8cc-5840a43cb3e0" providerId="ADAL" clId="{76BFCBCB-3093-4D6C-AEEE-CF25C3D8828D}" dt="2025-07-17T10:19:04.218" v="30" actId="790"/>
          <ac:spMkLst>
            <pc:docMk/>
            <pc:sldMk cId="0" sldId="260"/>
            <ac:spMk id="156" creationId="{00000000-0000-0000-0000-000000000000}"/>
          </ac:spMkLst>
        </pc:spChg>
        <pc:spChg chg="mod">
          <ac:chgData name="Juraj Petrović" userId="0f0ce73e-f782-4785-b8cc-5840a43cb3e0" providerId="ADAL" clId="{76BFCBCB-3093-4D6C-AEEE-CF25C3D8828D}" dt="2025-07-17T10:19:04.218" v="30" actId="790"/>
          <ac:spMkLst>
            <pc:docMk/>
            <pc:sldMk cId="0" sldId="260"/>
            <ac:spMk id="157"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1"/>
        </pc:sldMkLst>
        <pc:spChg chg="mod">
          <ac:chgData name="Juraj Petrović" userId="0f0ce73e-f782-4785-b8cc-5840a43cb3e0" providerId="ADAL" clId="{76BFCBCB-3093-4D6C-AEEE-CF25C3D8828D}" dt="2025-07-17T10:19:04.218" v="30" actId="790"/>
          <ac:spMkLst>
            <pc:docMk/>
            <pc:sldMk cId="0" sldId="261"/>
            <ac:spMk id="162" creationId="{00000000-0000-0000-0000-000000000000}"/>
          </ac:spMkLst>
        </pc:spChg>
        <pc:spChg chg="mod">
          <ac:chgData name="Juraj Petrović" userId="0f0ce73e-f782-4785-b8cc-5840a43cb3e0" providerId="ADAL" clId="{76BFCBCB-3093-4D6C-AEEE-CF25C3D8828D}" dt="2025-07-17T10:19:04.218" v="30" actId="790"/>
          <ac:spMkLst>
            <pc:docMk/>
            <pc:sldMk cId="0" sldId="261"/>
            <ac:spMk id="16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2"/>
        </pc:sldMkLst>
        <pc:spChg chg="mod">
          <ac:chgData name="Juraj Petrović" userId="0f0ce73e-f782-4785-b8cc-5840a43cb3e0" providerId="ADAL" clId="{76BFCBCB-3093-4D6C-AEEE-CF25C3D8828D}" dt="2025-07-17T10:19:04.218" v="30" actId="790"/>
          <ac:spMkLst>
            <pc:docMk/>
            <pc:sldMk cId="0" sldId="262"/>
            <ac:spMk id="16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3"/>
        </pc:sldMkLst>
        <pc:spChg chg="mod">
          <ac:chgData name="Juraj Petrović" userId="0f0ce73e-f782-4785-b8cc-5840a43cb3e0" providerId="ADAL" clId="{76BFCBCB-3093-4D6C-AEEE-CF25C3D8828D}" dt="2025-07-17T10:19:04.218" v="30" actId="790"/>
          <ac:spMkLst>
            <pc:docMk/>
            <pc:sldMk cId="0" sldId="263"/>
            <ac:spMk id="176"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7"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8" creationId="{00000000-0000-0000-0000-000000000000}"/>
          </ac:spMkLst>
        </pc:spChg>
        <pc:spChg chg="mod">
          <ac:chgData name="Juraj Petrović" userId="0f0ce73e-f782-4785-b8cc-5840a43cb3e0" providerId="ADAL" clId="{76BFCBCB-3093-4D6C-AEEE-CF25C3D8828D}" dt="2025-07-17T10:19:04.218" v="30" actId="790"/>
          <ac:spMkLst>
            <pc:docMk/>
            <pc:sldMk cId="0" sldId="263"/>
            <ac:spMk id="17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4"/>
        </pc:sldMkLst>
        <pc:spChg chg="mod">
          <ac:chgData name="Juraj Petrović" userId="0f0ce73e-f782-4785-b8cc-5840a43cb3e0" providerId="ADAL" clId="{76BFCBCB-3093-4D6C-AEEE-CF25C3D8828D}" dt="2025-07-17T10:19:04.218" v="30" actId="790"/>
          <ac:spMkLst>
            <pc:docMk/>
            <pc:sldMk cId="0" sldId="264"/>
            <ac:spMk id="184"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5"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6"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89" creationId="{00000000-0000-0000-0000-000000000000}"/>
          </ac:spMkLst>
        </pc:spChg>
        <pc:spChg chg="mod">
          <ac:chgData name="Juraj Petrović" userId="0f0ce73e-f782-4785-b8cc-5840a43cb3e0" providerId="ADAL" clId="{76BFCBCB-3093-4D6C-AEEE-CF25C3D8828D}" dt="2025-07-17T10:19:04.218" v="30" actId="790"/>
          <ac:spMkLst>
            <pc:docMk/>
            <pc:sldMk cId="0" sldId="264"/>
            <ac:spMk id="19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5"/>
        </pc:sldMkLst>
        <pc:spChg chg="mod">
          <ac:chgData name="Juraj Petrović" userId="0f0ce73e-f782-4785-b8cc-5840a43cb3e0" providerId="ADAL" clId="{76BFCBCB-3093-4D6C-AEEE-CF25C3D8828D}" dt="2025-07-17T10:19:04.218" v="30" actId="790"/>
          <ac:spMkLst>
            <pc:docMk/>
            <pc:sldMk cId="0" sldId="265"/>
            <ac:spMk id="195" creationId="{00000000-0000-0000-0000-000000000000}"/>
          </ac:spMkLst>
        </pc:spChg>
        <pc:spChg chg="mod">
          <ac:chgData name="Juraj Petrović" userId="0f0ce73e-f782-4785-b8cc-5840a43cb3e0" providerId="ADAL" clId="{76BFCBCB-3093-4D6C-AEEE-CF25C3D8828D}" dt="2025-07-17T10:19:04.218" v="30" actId="790"/>
          <ac:spMkLst>
            <pc:docMk/>
            <pc:sldMk cId="0" sldId="265"/>
            <ac:spMk id="19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6"/>
        </pc:sldMkLst>
        <pc:spChg chg="mod">
          <ac:chgData name="Juraj Petrović" userId="0f0ce73e-f782-4785-b8cc-5840a43cb3e0" providerId="ADAL" clId="{76BFCBCB-3093-4D6C-AEEE-CF25C3D8828D}" dt="2025-07-17T10:19:04.218" v="30" actId="790"/>
          <ac:spMkLst>
            <pc:docMk/>
            <pc:sldMk cId="0" sldId="266"/>
            <ac:spMk id="202" creationId="{00000000-0000-0000-0000-000000000000}"/>
          </ac:spMkLst>
        </pc:spChg>
        <pc:spChg chg="mod">
          <ac:chgData name="Juraj Petrović" userId="0f0ce73e-f782-4785-b8cc-5840a43cb3e0" providerId="ADAL" clId="{76BFCBCB-3093-4D6C-AEEE-CF25C3D8828D}" dt="2025-07-17T10:19:04.218" v="30" actId="790"/>
          <ac:spMkLst>
            <pc:docMk/>
            <pc:sldMk cId="0" sldId="266"/>
            <ac:spMk id="20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7"/>
        </pc:sldMkLst>
        <pc:spChg chg="mod">
          <ac:chgData name="Juraj Petrović" userId="0f0ce73e-f782-4785-b8cc-5840a43cb3e0" providerId="ADAL" clId="{76BFCBCB-3093-4D6C-AEEE-CF25C3D8828D}" dt="2025-07-17T10:19:04.218" v="30" actId="790"/>
          <ac:spMkLst>
            <pc:docMk/>
            <pc:sldMk cId="0" sldId="267"/>
            <ac:spMk id="208" creationId="{00000000-0000-0000-0000-000000000000}"/>
          </ac:spMkLst>
        </pc:spChg>
        <pc:spChg chg="mod">
          <ac:chgData name="Juraj Petrović" userId="0f0ce73e-f782-4785-b8cc-5840a43cb3e0" providerId="ADAL" clId="{76BFCBCB-3093-4D6C-AEEE-CF25C3D8828D}" dt="2025-07-17T10:19:04.218" v="30" actId="790"/>
          <ac:spMkLst>
            <pc:docMk/>
            <pc:sldMk cId="0" sldId="267"/>
            <ac:spMk id="20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8"/>
        </pc:sldMkLst>
        <pc:spChg chg="mod">
          <ac:chgData name="Juraj Petrović" userId="0f0ce73e-f782-4785-b8cc-5840a43cb3e0" providerId="ADAL" clId="{76BFCBCB-3093-4D6C-AEEE-CF25C3D8828D}" dt="2025-07-17T10:19:04.218" v="30" actId="790"/>
          <ac:spMkLst>
            <pc:docMk/>
            <pc:sldMk cId="0" sldId="268"/>
            <ac:spMk id="214" creationId="{00000000-0000-0000-0000-000000000000}"/>
          </ac:spMkLst>
        </pc:spChg>
        <pc:spChg chg="mod">
          <ac:chgData name="Juraj Petrović" userId="0f0ce73e-f782-4785-b8cc-5840a43cb3e0" providerId="ADAL" clId="{76BFCBCB-3093-4D6C-AEEE-CF25C3D8828D}" dt="2025-07-17T10:19:04.218" v="30" actId="790"/>
          <ac:spMkLst>
            <pc:docMk/>
            <pc:sldMk cId="0" sldId="268"/>
            <ac:spMk id="215" creationId="{00000000-0000-0000-0000-000000000000}"/>
          </ac:spMkLst>
        </pc:spChg>
        <pc:spChg chg="mod">
          <ac:chgData name="Juraj Petrović" userId="0f0ce73e-f782-4785-b8cc-5840a43cb3e0" providerId="ADAL" clId="{76BFCBCB-3093-4D6C-AEEE-CF25C3D8828D}" dt="2025-07-17T10:19:04.218" v="30" actId="790"/>
          <ac:spMkLst>
            <pc:docMk/>
            <pc:sldMk cId="0" sldId="268"/>
            <ac:spMk id="21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69"/>
        </pc:sldMkLst>
        <pc:spChg chg="mod">
          <ac:chgData name="Juraj Petrović" userId="0f0ce73e-f782-4785-b8cc-5840a43cb3e0" providerId="ADAL" clId="{76BFCBCB-3093-4D6C-AEEE-CF25C3D8828D}" dt="2025-07-17T10:19:04.218" v="30" actId="790"/>
          <ac:spMkLst>
            <pc:docMk/>
            <pc:sldMk cId="0" sldId="269"/>
            <ac:spMk id="221" creationId="{00000000-0000-0000-0000-000000000000}"/>
          </ac:spMkLst>
        </pc:spChg>
        <pc:spChg chg="mod">
          <ac:chgData name="Juraj Petrović" userId="0f0ce73e-f782-4785-b8cc-5840a43cb3e0" providerId="ADAL" clId="{76BFCBCB-3093-4D6C-AEEE-CF25C3D8828D}" dt="2025-07-17T10:19:04.218" v="30" actId="790"/>
          <ac:spMkLst>
            <pc:docMk/>
            <pc:sldMk cId="0" sldId="269"/>
            <ac:spMk id="222" creationId="{00000000-0000-0000-0000-000000000000}"/>
          </ac:spMkLst>
        </pc:spChg>
        <pc:spChg chg="mod">
          <ac:chgData name="Juraj Petrović" userId="0f0ce73e-f782-4785-b8cc-5840a43cb3e0" providerId="ADAL" clId="{76BFCBCB-3093-4D6C-AEEE-CF25C3D8828D}" dt="2025-07-17T10:19:04.218" v="30" actId="790"/>
          <ac:spMkLst>
            <pc:docMk/>
            <pc:sldMk cId="0" sldId="269"/>
            <ac:spMk id="22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0"/>
        </pc:sldMkLst>
        <pc:spChg chg="mod">
          <ac:chgData name="Juraj Petrović" userId="0f0ce73e-f782-4785-b8cc-5840a43cb3e0" providerId="ADAL" clId="{76BFCBCB-3093-4D6C-AEEE-CF25C3D8828D}" dt="2025-07-17T10:19:04.218" v="30" actId="790"/>
          <ac:spMkLst>
            <pc:docMk/>
            <pc:sldMk cId="0" sldId="270"/>
            <ac:spMk id="228"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29"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30" creationId="{00000000-0000-0000-0000-000000000000}"/>
          </ac:spMkLst>
        </pc:spChg>
        <pc:spChg chg="mod">
          <ac:chgData name="Juraj Petrović" userId="0f0ce73e-f782-4785-b8cc-5840a43cb3e0" providerId="ADAL" clId="{76BFCBCB-3093-4D6C-AEEE-CF25C3D8828D}" dt="2025-07-17T10:19:04.218" v="30" actId="790"/>
          <ac:spMkLst>
            <pc:docMk/>
            <pc:sldMk cId="0" sldId="270"/>
            <ac:spMk id="23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1"/>
        </pc:sldMkLst>
        <pc:spChg chg="mod">
          <ac:chgData name="Juraj Petrović" userId="0f0ce73e-f782-4785-b8cc-5840a43cb3e0" providerId="ADAL" clId="{76BFCBCB-3093-4D6C-AEEE-CF25C3D8828D}" dt="2025-07-17T10:19:04.218" v="30" actId="790"/>
          <ac:spMkLst>
            <pc:docMk/>
            <pc:sldMk cId="0" sldId="271"/>
            <ac:spMk id="237" creationId="{00000000-0000-0000-0000-000000000000}"/>
          </ac:spMkLst>
        </pc:spChg>
        <pc:spChg chg="mod">
          <ac:chgData name="Juraj Petrović" userId="0f0ce73e-f782-4785-b8cc-5840a43cb3e0" providerId="ADAL" clId="{76BFCBCB-3093-4D6C-AEEE-CF25C3D8828D}" dt="2025-07-17T10:19:04.218" v="30" actId="790"/>
          <ac:spMkLst>
            <pc:docMk/>
            <pc:sldMk cId="0" sldId="271"/>
            <ac:spMk id="23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2"/>
        </pc:sldMkLst>
        <pc:spChg chg="mod">
          <ac:chgData name="Juraj Petrović" userId="0f0ce73e-f782-4785-b8cc-5840a43cb3e0" providerId="ADAL" clId="{76BFCBCB-3093-4D6C-AEEE-CF25C3D8828D}" dt="2025-07-17T10:19:04.218" v="30" actId="790"/>
          <ac:spMkLst>
            <pc:docMk/>
            <pc:sldMk cId="0" sldId="272"/>
            <ac:spMk id="244" creationId="{00000000-0000-0000-0000-000000000000}"/>
          </ac:spMkLst>
        </pc:spChg>
        <pc:spChg chg="mod">
          <ac:chgData name="Juraj Petrović" userId="0f0ce73e-f782-4785-b8cc-5840a43cb3e0" providerId="ADAL" clId="{76BFCBCB-3093-4D6C-AEEE-CF25C3D8828D}" dt="2025-07-17T10:19:04.218" v="30" actId="790"/>
          <ac:spMkLst>
            <pc:docMk/>
            <pc:sldMk cId="0" sldId="272"/>
            <ac:spMk id="24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3"/>
        </pc:sldMkLst>
        <pc:spChg chg="mod">
          <ac:chgData name="Juraj Petrović" userId="0f0ce73e-f782-4785-b8cc-5840a43cb3e0" providerId="ADAL" clId="{76BFCBCB-3093-4D6C-AEEE-CF25C3D8828D}" dt="2025-07-17T10:19:04.218" v="30" actId="790"/>
          <ac:spMkLst>
            <pc:docMk/>
            <pc:sldMk cId="0" sldId="273"/>
            <ac:spMk id="251" creationId="{00000000-0000-0000-0000-000000000000}"/>
          </ac:spMkLst>
        </pc:spChg>
        <pc:spChg chg="mod">
          <ac:chgData name="Juraj Petrović" userId="0f0ce73e-f782-4785-b8cc-5840a43cb3e0" providerId="ADAL" clId="{76BFCBCB-3093-4D6C-AEEE-CF25C3D8828D}" dt="2025-07-17T10:19:04.218" v="30" actId="790"/>
          <ac:spMkLst>
            <pc:docMk/>
            <pc:sldMk cId="0" sldId="273"/>
            <ac:spMk id="25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4"/>
        </pc:sldMkLst>
        <pc:spChg chg="mod">
          <ac:chgData name="Juraj Petrović" userId="0f0ce73e-f782-4785-b8cc-5840a43cb3e0" providerId="ADAL" clId="{76BFCBCB-3093-4D6C-AEEE-CF25C3D8828D}" dt="2025-07-17T10:19:04.218" v="30" actId="790"/>
          <ac:spMkLst>
            <pc:docMk/>
            <pc:sldMk cId="0" sldId="274"/>
            <ac:spMk id="257"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58"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60" creationId="{00000000-0000-0000-0000-000000000000}"/>
          </ac:spMkLst>
        </pc:spChg>
        <pc:spChg chg="mod">
          <ac:chgData name="Juraj Petrović" userId="0f0ce73e-f782-4785-b8cc-5840a43cb3e0" providerId="ADAL" clId="{76BFCBCB-3093-4D6C-AEEE-CF25C3D8828D}" dt="2025-07-17T10:19:04.218" v="30" actId="790"/>
          <ac:spMkLst>
            <pc:docMk/>
            <pc:sldMk cId="0" sldId="274"/>
            <ac:spMk id="261"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5"/>
        </pc:sldMkLst>
        <pc:spChg chg="mod">
          <ac:chgData name="Juraj Petrović" userId="0f0ce73e-f782-4785-b8cc-5840a43cb3e0" providerId="ADAL" clId="{76BFCBCB-3093-4D6C-AEEE-CF25C3D8828D}" dt="2025-07-17T10:19:04.218" v="30" actId="790"/>
          <ac:spMkLst>
            <pc:docMk/>
            <pc:sldMk cId="0" sldId="275"/>
            <ac:spMk id="266"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7"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8" creationId="{00000000-0000-0000-0000-000000000000}"/>
          </ac:spMkLst>
        </pc:spChg>
        <pc:spChg chg="mod">
          <ac:chgData name="Juraj Petrović" userId="0f0ce73e-f782-4785-b8cc-5840a43cb3e0" providerId="ADAL" clId="{76BFCBCB-3093-4D6C-AEEE-CF25C3D8828D}" dt="2025-07-17T10:19:04.218" v="30" actId="790"/>
          <ac:spMkLst>
            <pc:docMk/>
            <pc:sldMk cId="0" sldId="275"/>
            <ac:spMk id="269"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6"/>
        </pc:sldMkLst>
        <pc:spChg chg="mod">
          <ac:chgData name="Juraj Petrović" userId="0f0ce73e-f782-4785-b8cc-5840a43cb3e0" providerId="ADAL" clId="{76BFCBCB-3093-4D6C-AEEE-CF25C3D8828D}" dt="2025-07-17T10:19:04.218" v="30" actId="790"/>
          <ac:spMkLst>
            <pc:docMk/>
            <pc:sldMk cId="0" sldId="276"/>
            <ac:spMk id="274" creationId="{00000000-0000-0000-0000-000000000000}"/>
          </ac:spMkLst>
        </pc:spChg>
        <pc:spChg chg="mod">
          <ac:chgData name="Juraj Petrović" userId="0f0ce73e-f782-4785-b8cc-5840a43cb3e0" providerId="ADAL" clId="{76BFCBCB-3093-4D6C-AEEE-CF25C3D8828D}" dt="2025-07-17T10:19:04.218" v="30" actId="790"/>
          <ac:spMkLst>
            <pc:docMk/>
            <pc:sldMk cId="0" sldId="276"/>
            <ac:spMk id="275" creationId="{00000000-0000-0000-0000-000000000000}"/>
          </ac:spMkLst>
        </pc:spChg>
        <pc:spChg chg="mod">
          <ac:chgData name="Juraj Petrović" userId="0f0ce73e-f782-4785-b8cc-5840a43cb3e0" providerId="ADAL" clId="{76BFCBCB-3093-4D6C-AEEE-CF25C3D8828D}" dt="2025-07-17T10:19:04.218" v="30" actId="790"/>
          <ac:spMkLst>
            <pc:docMk/>
            <pc:sldMk cId="0" sldId="276"/>
            <ac:spMk id="28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7"/>
        </pc:sldMkLst>
        <pc:spChg chg="mod">
          <ac:chgData name="Juraj Petrović" userId="0f0ce73e-f782-4785-b8cc-5840a43cb3e0" providerId="ADAL" clId="{76BFCBCB-3093-4D6C-AEEE-CF25C3D8828D}" dt="2025-07-17T10:19:04.218" v="30" actId="790"/>
          <ac:spMkLst>
            <pc:docMk/>
            <pc:sldMk cId="0" sldId="277"/>
            <ac:spMk id="285" creationId="{00000000-0000-0000-0000-000000000000}"/>
          </ac:spMkLst>
        </pc:spChg>
        <pc:spChg chg="mod">
          <ac:chgData name="Juraj Petrović" userId="0f0ce73e-f782-4785-b8cc-5840a43cb3e0" providerId="ADAL" clId="{76BFCBCB-3093-4D6C-AEEE-CF25C3D8828D}" dt="2025-07-17T10:19:04.218" v="30" actId="790"/>
          <ac:spMkLst>
            <pc:docMk/>
            <pc:sldMk cId="0" sldId="277"/>
            <ac:spMk id="290" creationId="{00000000-0000-0000-0000-000000000000}"/>
          </ac:spMkLst>
        </pc:spChg>
        <pc:spChg chg="mod">
          <ac:chgData name="Juraj Petrović" userId="0f0ce73e-f782-4785-b8cc-5840a43cb3e0" providerId="ADAL" clId="{76BFCBCB-3093-4D6C-AEEE-CF25C3D8828D}" dt="2025-07-17T10:19:04.218" v="30" actId="790"/>
          <ac:spMkLst>
            <pc:docMk/>
            <pc:sldMk cId="0" sldId="277"/>
            <ac:spMk id="291"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8"/>
        </pc:sldMkLst>
        <pc:spChg chg="mod">
          <ac:chgData name="Juraj Petrović" userId="0f0ce73e-f782-4785-b8cc-5840a43cb3e0" providerId="ADAL" clId="{76BFCBCB-3093-4D6C-AEEE-CF25C3D8828D}" dt="2025-07-17T10:19:04.218" v="30" actId="790"/>
          <ac:spMkLst>
            <pc:docMk/>
            <pc:sldMk cId="0" sldId="278"/>
            <ac:spMk id="296" creationId="{00000000-0000-0000-0000-000000000000}"/>
          </ac:spMkLst>
        </pc:spChg>
        <pc:spChg chg="mod">
          <ac:chgData name="Juraj Petrović" userId="0f0ce73e-f782-4785-b8cc-5840a43cb3e0" providerId="ADAL" clId="{76BFCBCB-3093-4D6C-AEEE-CF25C3D8828D}" dt="2025-07-17T10:19:04.218" v="30" actId="790"/>
          <ac:spMkLst>
            <pc:docMk/>
            <pc:sldMk cId="0" sldId="278"/>
            <ac:spMk id="301" creationId="{00000000-0000-0000-0000-000000000000}"/>
          </ac:spMkLst>
        </pc:spChg>
        <pc:spChg chg="mod">
          <ac:chgData name="Juraj Petrović" userId="0f0ce73e-f782-4785-b8cc-5840a43cb3e0" providerId="ADAL" clId="{76BFCBCB-3093-4D6C-AEEE-CF25C3D8828D}" dt="2025-07-17T10:19:04.218" v="30" actId="790"/>
          <ac:spMkLst>
            <pc:docMk/>
            <pc:sldMk cId="0" sldId="278"/>
            <ac:spMk id="30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79"/>
        </pc:sldMkLst>
        <pc:spChg chg="mod">
          <ac:chgData name="Juraj Petrović" userId="0f0ce73e-f782-4785-b8cc-5840a43cb3e0" providerId="ADAL" clId="{76BFCBCB-3093-4D6C-AEEE-CF25C3D8828D}" dt="2025-07-17T10:19:04.218" v="30" actId="790"/>
          <ac:spMkLst>
            <pc:docMk/>
            <pc:sldMk cId="0" sldId="279"/>
            <ac:spMk id="307" creationId="{00000000-0000-0000-0000-000000000000}"/>
          </ac:spMkLst>
        </pc:spChg>
        <pc:spChg chg="mod">
          <ac:chgData name="Juraj Petrović" userId="0f0ce73e-f782-4785-b8cc-5840a43cb3e0" providerId="ADAL" clId="{76BFCBCB-3093-4D6C-AEEE-CF25C3D8828D}" dt="2025-07-17T10:19:04.218" v="30" actId="790"/>
          <ac:spMkLst>
            <pc:docMk/>
            <pc:sldMk cId="0" sldId="279"/>
            <ac:spMk id="312" creationId="{00000000-0000-0000-0000-000000000000}"/>
          </ac:spMkLst>
        </pc:spChg>
        <pc:spChg chg="mod">
          <ac:chgData name="Juraj Petrović" userId="0f0ce73e-f782-4785-b8cc-5840a43cb3e0" providerId="ADAL" clId="{76BFCBCB-3093-4D6C-AEEE-CF25C3D8828D}" dt="2025-07-17T10:19:04.218" v="30" actId="790"/>
          <ac:spMkLst>
            <pc:docMk/>
            <pc:sldMk cId="0" sldId="279"/>
            <ac:spMk id="313"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0"/>
        </pc:sldMkLst>
        <pc:spChg chg="mod">
          <ac:chgData name="Juraj Petrović" userId="0f0ce73e-f782-4785-b8cc-5840a43cb3e0" providerId="ADAL" clId="{76BFCBCB-3093-4D6C-AEEE-CF25C3D8828D}" dt="2025-07-17T10:19:04.218" v="30" actId="790"/>
          <ac:spMkLst>
            <pc:docMk/>
            <pc:sldMk cId="0" sldId="280"/>
            <ac:spMk id="318" creationId="{00000000-0000-0000-0000-000000000000}"/>
          </ac:spMkLst>
        </pc:spChg>
        <pc:spChg chg="mod">
          <ac:chgData name="Juraj Petrović" userId="0f0ce73e-f782-4785-b8cc-5840a43cb3e0" providerId="ADAL" clId="{76BFCBCB-3093-4D6C-AEEE-CF25C3D8828D}" dt="2025-07-17T10:19:04.218" v="30" actId="790"/>
          <ac:spMkLst>
            <pc:docMk/>
            <pc:sldMk cId="0" sldId="280"/>
            <ac:spMk id="323" creationId="{00000000-0000-0000-0000-000000000000}"/>
          </ac:spMkLst>
        </pc:spChg>
        <pc:spChg chg="mod">
          <ac:chgData name="Juraj Petrović" userId="0f0ce73e-f782-4785-b8cc-5840a43cb3e0" providerId="ADAL" clId="{76BFCBCB-3093-4D6C-AEEE-CF25C3D8828D}" dt="2025-07-17T10:19:04.218" v="30" actId="790"/>
          <ac:spMkLst>
            <pc:docMk/>
            <pc:sldMk cId="0" sldId="280"/>
            <ac:spMk id="324"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1"/>
        </pc:sldMkLst>
        <pc:spChg chg="mod">
          <ac:chgData name="Juraj Petrović" userId="0f0ce73e-f782-4785-b8cc-5840a43cb3e0" providerId="ADAL" clId="{76BFCBCB-3093-4D6C-AEEE-CF25C3D8828D}" dt="2025-07-17T10:19:04.218" v="30" actId="790"/>
          <ac:spMkLst>
            <pc:docMk/>
            <pc:sldMk cId="0" sldId="281"/>
            <ac:spMk id="329" creationId="{00000000-0000-0000-0000-000000000000}"/>
          </ac:spMkLst>
        </pc:spChg>
        <pc:spChg chg="mod">
          <ac:chgData name="Juraj Petrović" userId="0f0ce73e-f782-4785-b8cc-5840a43cb3e0" providerId="ADAL" clId="{76BFCBCB-3093-4D6C-AEEE-CF25C3D8828D}" dt="2025-07-17T10:19:04.218" v="30" actId="790"/>
          <ac:spMkLst>
            <pc:docMk/>
            <pc:sldMk cId="0" sldId="281"/>
            <ac:spMk id="330"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2"/>
        </pc:sldMkLst>
        <pc:spChg chg="mod">
          <ac:chgData name="Juraj Petrović" userId="0f0ce73e-f782-4785-b8cc-5840a43cb3e0" providerId="ADAL" clId="{76BFCBCB-3093-4D6C-AEEE-CF25C3D8828D}" dt="2025-07-17T10:19:04.218" v="30" actId="790"/>
          <ac:spMkLst>
            <pc:docMk/>
            <pc:sldMk cId="0" sldId="282"/>
            <ac:spMk id="335" creationId="{00000000-0000-0000-0000-000000000000}"/>
          </ac:spMkLst>
        </pc:spChg>
        <pc:spChg chg="mod">
          <ac:chgData name="Juraj Petrović" userId="0f0ce73e-f782-4785-b8cc-5840a43cb3e0" providerId="ADAL" clId="{76BFCBCB-3093-4D6C-AEEE-CF25C3D8828D}" dt="2025-07-17T10:19:04.218" v="30" actId="790"/>
          <ac:spMkLst>
            <pc:docMk/>
            <pc:sldMk cId="0" sldId="282"/>
            <ac:spMk id="336"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3"/>
        </pc:sldMkLst>
        <pc:spChg chg="mod">
          <ac:chgData name="Juraj Petrović" userId="0f0ce73e-f782-4785-b8cc-5840a43cb3e0" providerId="ADAL" clId="{76BFCBCB-3093-4D6C-AEEE-CF25C3D8828D}" dt="2025-07-17T10:19:04.218" v="30" actId="790"/>
          <ac:spMkLst>
            <pc:docMk/>
            <pc:sldMk cId="0" sldId="283"/>
            <ac:spMk id="341" creationId="{00000000-0000-0000-0000-000000000000}"/>
          </ac:spMkLst>
        </pc:spChg>
        <pc:spChg chg="mod">
          <ac:chgData name="Juraj Petrović" userId="0f0ce73e-f782-4785-b8cc-5840a43cb3e0" providerId="ADAL" clId="{76BFCBCB-3093-4D6C-AEEE-CF25C3D8828D}" dt="2025-07-17T10:19:04.218" v="30" actId="790"/>
          <ac:spMkLst>
            <pc:docMk/>
            <pc:sldMk cId="0" sldId="283"/>
            <ac:spMk id="342" creationId="{00000000-0000-0000-0000-000000000000}"/>
          </ac:spMkLst>
        </pc:spChg>
      </pc:sldChg>
      <pc:sldChg chg="modSp mod">
        <pc:chgData name="Juraj Petrović" userId="0f0ce73e-f782-4785-b8cc-5840a43cb3e0" providerId="ADAL" clId="{76BFCBCB-3093-4D6C-AEEE-CF25C3D8828D}" dt="2025-07-17T10:19:04.218" v="30" actId="790"/>
        <pc:sldMkLst>
          <pc:docMk/>
          <pc:sldMk cId="0" sldId="284"/>
        </pc:sldMkLst>
        <pc:spChg chg="mod">
          <ac:chgData name="Juraj Petrović" userId="0f0ce73e-f782-4785-b8cc-5840a43cb3e0" providerId="ADAL" clId="{76BFCBCB-3093-4D6C-AEEE-CF25C3D8828D}" dt="2025-07-17T10:19:04.218" v="30" actId="790"/>
          <ac:spMkLst>
            <pc:docMk/>
            <pc:sldMk cId="0" sldId="284"/>
            <ac:spMk id="358" creationId="{00000000-0000-0000-0000-000000000000}"/>
          </ac:spMkLst>
        </pc:spChg>
        <pc:spChg chg="mod">
          <ac:chgData name="Juraj Petrović" userId="0f0ce73e-f782-4785-b8cc-5840a43cb3e0" providerId="ADAL" clId="{76BFCBCB-3093-4D6C-AEEE-CF25C3D8828D}" dt="2025-07-17T10:19:04.218" v="30" actId="790"/>
          <ac:spMkLst>
            <pc:docMk/>
            <pc:sldMk cId="0" sldId="284"/>
            <ac:spMk id="360" creationId="{00000000-0000-0000-0000-000000000000}"/>
          </ac:spMkLst>
        </pc:spChg>
      </pc:sldChg>
      <pc:sldMasterChg chg="modSldLayout">
        <pc:chgData name="Juraj Petrović" userId="0f0ce73e-f782-4785-b8cc-5840a43cb3e0" providerId="ADAL" clId="{76BFCBCB-3093-4D6C-AEEE-CF25C3D8828D}" dt="2025-07-22T12:08:50.080" v="52" actId="14826"/>
        <pc:sldMasterMkLst>
          <pc:docMk/>
          <pc:sldMasterMk cId="0" sldId="2147483648"/>
        </pc:sldMasterMkLst>
        <pc:sldLayoutChg chg="modSp mod">
          <pc:chgData name="Juraj Petrović" userId="0f0ce73e-f782-4785-b8cc-5840a43cb3e0" providerId="ADAL" clId="{76BFCBCB-3093-4D6C-AEEE-CF25C3D8828D}" dt="2025-07-22T12:08:50.080" v="52" actId="14826"/>
          <pc:sldLayoutMkLst>
            <pc:docMk/>
            <pc:sldMasterMk cId="0" sldId="2147483648"/>
            <pc:sldLayoutMk cId="0" sldId="2147483649"/>
          </pc:sldLayoutMkLst>
          <pc:spChg chg="mod">
            <ac:chgData name="Juraj Petrović" userId="0f0ce73e-f782-4785-b8cc-5840a43cb3e0" providerId="ADAL" clId="{76BFCBCB-3093-4D6C-AEEE-CF25C3D8828D}" dt="2025-07-22T12:07:46.345" v="39"/>
            <ac:spMkLst>
              <pc:docMk/>
              <pc:sldMasterMk cId="0" sldId="2147483648"/>
              <pc:sldLayoutMk cId="0" sldId="2147483649"/>
              <ac:spMk id="19" creationId="{00000000-0000-0000-0000-000000000000}"/>
            </ac:spMkLst>
          </pc:spChg>
          <pc:picChg chg="mod">
            <ac:chgData name="Juraj Petrović" userId="0f0ce73e-f782-4785-b8cc-5840a43cb3e0" providerId="ADAL" clId="{76BFCBCB-3093-4D6C-AEEE-CF25C3D8828D}" dt="2025-07-22T12:08:50.080" v="52" actId="14826"/>
            <ac:picMkLst>
              <pc:docMk/>
              <pc:sldMasterMk cId="0" sldId="2147483648"/>
              <pc:sldLayoutMk cId="0" sldId="2147483649"/>
              <ac:picMk id="18" creationId="{00000000-0000-0000-0000-000000000000}"/>
            </ac:picMkLst>
          </pc:picChg>
        </pc:sldLayoutChg>
        <pc:sldLayoutChg chg="modSp mod">
          <pc:chgData name="Juraj Petrović" userId="0f0ce73e-f782-4785-b8cc-5840a43cb3e0" providerId="ADAL" clId="{76BFCBCB-3093-4D6C-AEEE-CF25C3D8828D}" dt="2025-07-22T12:08:45.466" v="51" actId="14826"/>
          <pc:sldLayoutMkLst>
            <pc:docMk/>
            <pc:sldMasterMk cId="0" sldId="2147483648"/>
            <pc:sldLayoutMk cId="0" sldId="2147483650"/>
          </pc:sldLayoutMkLst>
          <pc:spChg chg="mod">
            <ac:chgData name="Juraj Petrović" userId="0f0ce73e-f782-4785-b8cc-5840a43cb3e0" providerId="ADAL" clId="{76BFCBCB-3093-4D6C-AEEE-CF25C3D8828D}" dt="2025-07-22T12:07:52.244" v="40"/>
            <ac:spMkLst>
              <pc:docMk/>
              <pc:sldMasterMk cId="0" sldId="2147483648"/>
              <pc:sldLayoutMk cId="0" sldId="2147483650"/>
              <ac:spMk id="30" creationId="{00000000-0000-0000-0000-000000000000}"/>
            </ac:spMkLst>
          </pc:spChg>
          <pc:picChg chg="mod">
            <ac:chgData name="Juraj Petrović" userId="0f0ce73e-f782-4785-b8cc-5840a43cb3e0" providerId="ADAL" clId="{76BFCBCB-3093-4D6C-AEEE-CF25C3D8828D}" dt="2025-07-22T12:08:45.466" v="51" actId="14826"/>
            <ac:picMkLst>
              <pc:docMk/>
              <pc:sldMasterMk cId="0" sldId="2147483648"/>
              <pc:sldLayoutMk cId="0" sldId="2147483650"/>
              <ac:picMk id="29" creationId="{00000000-0000-0000-0000-000000000000}"/>
            </ac:picMkLst>
          </pc:picChg>
        </pc:sldLayoutChg>
        <pc:sldLayoutChg chg="modSp mod">
          <pc:chgData name="Juraj Petrović" userId="0f0ce73e-f782-4785-b8cc-5840a43cb3e0" providerId="ADAL" clId="{76BFCBCB-3093-4D6C-AEEE-CF25C3D8828D}" dt="2025-07-22T12:08:40.940" v="50" actId="14826"/>
          <pc:sldLayoutMkLst>
            <pc:docMk/>
            <pc:sldMasterMk cId="0" sldId="2147483648"/>
            <pc:sldLayoutMk cId="0" sldId="2147483651"/>
          </pc:sldLayoutMkLst>
          <pc:spChg chg="mod">
            <ac:chgData name="Juraj Petrović" userId="0f0ce73e-f782-4785-b8cc-5840a43cb3e0" providerId="ADAL" clId="{76BFCBCB-3093-4D6C-AEEE-CF25C3D8828D}" dt="2025-07-22T12:07:55.244" v="41"/>
            <ac:spMkLst>
              <pc:docMk/>
              <pc:sldMasterMk cId="0" sldId="2147483648"/>
              <pc:sldLayoutMk cId="0" sldId="2147483651"/>
              <ac:spMk id="37" creationId="{00000000-0000-0000-0000-000000000000}"/>
            </ac:spMkLst>
          </pc:spChg>
          <pc:picChg chg="mod">
            <ac:chgData name="Juraj Petrović" userId="0f0ce73e-f782-4785-b8cc-5840a43cb3e0" providerId="ADAL" clId="{76BFCBCB-3093-4D6C-AEEE-CF25C3D8828D}" dt="2025-07-22T12:08:40.940" v="50" actId="14826"/>
            <ac:picMkLst>
              <pc:docMk/>
              <pc:sldMasterMk cId="0" sldId="2147483648"/>
              <pc:sldLayoutMk cId="0" sldId="2147483651"/>
              <ac:picMk id="36" creationId="{00000000-0000-0000-0000-000000000000}"/>
            </ac:picMkLst>
          </pc:picChg>
        </pc:sldLayoutChg>
      </pc:sldMasterChg>
      <pc:sldMasterChg chg="modSldLayout">
        <pc:chgData name="Juraj Petrović" userId="0f0ce73e-f782-4785-b8cc-5840a43cb3e0" providerId="ADAL" clId="{76BFCBCB-3093-4D6C-AEEE-CF25C3D8828D}" dt="2025-07-22T12:08:35.468" v="49" actId="14826"/>
        <pc:sldMasterMkLst>
          <pc:docMk/>
          <pc:sldMasterMk cId="0" sldId="2147483652"/>
        </pc:sldMasterMkLst>
        <pc:sldLayoutChg chg="modSp mod">
          <pc:chgData name="Juraj Petrović" userId="0f0ce73e-f782-4785-b8cc-5840a43cb3e0" providerId="ADAL" clId="{76BFCBCB-3093-4D6C-AEEE-CF25C3D8828D}" dt="2025-07-22T12:08:35.468" v="49" actId="14826"/>
          <pc:sldLayoutMkLst>
            <pc:docMk/>
            <pc:sldMasterMk cId="0" sldId="2147483652"/>
            <pc:sldLayoutMk cId="0" sldId="2147483655"/>
          </pc:sldLayoutMkLst>
          <pc:spChg chg="mod">
            <ac:chgData name="Juraj Petrović" userId="0f0ce73e-f782-4785-b8cc-5840a43cb3e0" providerId="ADAL" clId="{76BFCBCB-3093-4D6C-AEEE-CF25C3D8828D}" dt="2025-07-22T12:07:59.740" v="42"/>
            <ac:spMkLst>
              <pc:docMk/>
              <pc:sldMasterMk cId="0" sldId="2147483652"/>
              <pc:sldLayoutMk cId="0" sldId="2147483655"/>
              <ac:spMk id="64" creationId="{00000000-0000-0000-0000-000000000000}"/>
            </ac:spMkLst>
          </pc:spChg>
          <pc:picChg chg="mod">
            <ac:chgData name="Juraj Petrović" userId="0f0ce73e-f782-4785-b8cc-5840a43cb3e0" providerId="ADAL" clId="{76BFCBCB-3093-4D6C-AEEE-CF25C3D8828D}" dt="2025-07-22T12:08:35.468" v="49" actId="14826"/>
            <ac:picMkLst>
              <pc:docMk/>
              <pc:sldMasterMk cId="0" sldId="2147483652"/>
              <pc:sldLayoutMk cId="0" sldId="2147483655"/>
              <ac:picMk id="63" creationId="{00000000-0000-0000-0000-000000000000}"/>
            </ac:picMkLst>
          </pc:picChg>
        </pc:sldLayoutChg>
      </pc:sldMasterChg>
      <pc:sldMasterChg chg="modSldLayout">
        <pc:chgData name="Juraj Petrović" userId="0f0ce73e-f782-4785-b8cc-5840a43cb3e0" providerId="ADAL" clId="{76BFCBCB-3093-4D6C-AEEE-CF25C3D8828D}" dt="2025-07-22T12:08:28.334" v="48" actId="14826"/>
        <pc:sldMasterMkLst>
          <pc:docMk/>
          <pc:sldMasterMk cId="0" sldId="2147483656"/>
        </pc:sldMasterMkLst>
        <pc:sldLayoutChg chg="modSp mod">
          <pc:chgData name="Juraj Petrović" userId="0f0ce73e-f782-4785-b8cc-5840a43cb3e0" providerId="ADAL" clId="{76BFCBCB-3093-4D6C-AEEE-CF25C3D8828D}" dt="2025-07-22T12:08:28.334" v="48" actId="14826"/>
          <pc:sldLayoutMkLst>
            <pc:docMk/>
            <pc:sldMasterMk cId="0" sldId="2147483656"/>
            <pc:sldLayoutMk cId="0" sldId="2147483657"/>
          </pc:sldLayoutMkLst>
          <pc:spChg chg="mod">
            <ac:chgData name="Juraj Petrović" userId="0f0ce73e-f782-4785-b8cc-5840a43cb3e0" providerId="ADAL" clId="{76BFCBCB-3093-4D6C-AEEE-CF25C3D8828D}" dt="2025-07-22T12:08:03.481" v="43"/>
            <ac:spMkLst>
              <pc:docMk/>
              <pc:sldMasterMk cId="0" sldId="2147483656"/>
              <pc:sldLayoutMk cId="0" sldId="2147483657"/>
              <ac:spMk id="88" creationId="{00000000-0000-0000-0000-000000000000}"/>
            </ac:spMkLst>
          </pc:spChg>
          <pc:picChg chg="mod">
            <ac:chgData name="Juraj Petrović" userId="0f0ce73e-f782-4785-b8cc-5840a43cb3e0" providerId="ADAL" clId="{76BFCBCB-3093-4D6C-AEEE-CF25C3D8828D}" dt="2025-07-22T12:08:28.334" v="48" actId="14826"/>
            <ac:picMkLst>
              <pc:docMk/>
              <pc:sldMasterMk cId="0" sldId="2147483656"/>
              <pc:sldLayoutMk cId="0" sldId="2147483657"/>
              <ac:picMk id="87" creationId="{00000000-0000-0000-0000-000000000000}"/>
            </ac:picMkLst>
          </pc:picChg>
        </pc:sldLayoutChg>
        <pc:sldLayoutChg chg="modSp mod">
          <pc:chgData name="Juraj Petrović" userId="0f0ce73e-f782-4785-b8cc-5840a43cb3e0" providerId="ADAL" clId="{76BFCBCB-3093-4D6C-AEEE-CF25C3D8828D}" dt="2025-07-22T12:08:22.950" v="47" actId="14826"/>
          <pc:sldLayoutMkLst>
            <pc:docMk/>
            <pc:sldMasterMk cId="0" sldId="2147483656"/>
            <pc:sldLayoutMk cId="0" sldId="2147483658"/>
          </pc:sldLayoutMkLst>
          <pc:spChg chg="mod">
            <ac:chgData name="Juraj Petrović" userId="0f0ce73e-f782-4785-b8cc-5840a43cb3e0" providerId="ADAL" clId="{76BFCBCB-3093-4D6C-AEEE-CF25C3D8828D}" dt="2025-07-22T12:08:06.479" v="44"/>
            <ac:spMkLst>
              <pc:docMk/>
              <pc:sldMasterMk cId="0" sldId="2147483656"/>
              <pc:sldLayoutMk cId="0" sldId="2147483658"/>
              <ac:spMk id="99" creationId="{00000000-0000-0000-0000-000000000000}"/>
            </ac:spMkLst>
          </pc:spChg>
          <pc:picChg chg="mod">
            <ac:chgData name="Juraj Petrović" userId="0f0ce73e-f782-4785-b8cc-5840a43cb3e0" providerId="ADAL" clId="{76BFCBCB-3093-4D6C-AEEE-CF25C3D8828D}" dt="2025-07-22T12:08:22.950" v="47" actId="14826"/>
            <ac:picMkLst>
              <pc:docMk/>
              <pc:sldMasterMk cId="0" sldId="2147483656"/>
              <pc:sldLayoutMk cId="0" sldId="2147483658"/>
              <ac:picMk id="98" creationId="{00000000-0000-0000-0000-000000000000}"/>
            </ac:picMkLst>
          </pc:picChg>
        </pc:sldLayoutChg>
      </pc:sldMasterChg>
      <pc:sldMasterChg chg="modSldLayout">
        <pc:chgData name="Juraj Petrović" userId="0f0ce73e-f782-4785-b8cc-5840a43cb3e0" providerId="ADAL" clId="{76BFCBCB-3093-4D6C-AEEE-CF25C3D8828D}" dt="2025-07-22T12:08:17.148" v="46" actId="14826"/>
        <pc:sldMasterMkLst>
          <pc:docMk/>
          <pc:sldMasterMk cId="0" sldId="2147483659"/>
        </pc:sldMasterMkLst>
        <pc:sldLayoutChg chg="modSp mod">
          <pc:chgData name="Juraj Petrović" userId="0f0ce73e-f782-4785-b8cc-5840a43cb3e0" providerId="ADAL" clId="{76BFCBCB-3093-4D6C-AEEE-CF25C3D8828D}" dt="2025-07-22T12:08:17.148" v="46" actId="14826"/>
          <pc:sldLayoutMkLst>
            <pc:docMk/>
            <pc:sldMasterMk cId="0" sldId="2147483659"/>
            <pc:sldLayoutMk cId="0" sldId="2147483661"/>
          </pc:sldLayoutMkLst>
          <pc:spChg chg="mod">
            <ac:chgData name="Juraj Petrović" userId="0f0ce73e-f782-4785-b8cc-5840a43cb3e0" providerId="ADAL" clId="{76BFCBCB-3093-4D6C-AEEE-CF25C3D8828D}" dt="2025-07-22T12:08:10.290" v="45"/>
            <ac:spMkLst>
              <pc:docMk/>
              <pc:sldMasterMk cId="0" sldId="2147483659"/>
              <pc:sldLayoutMk cId="0" sldId="2147483661"/>
              <ac:spMk id="112" creationId="{00000000-0000-0000-0000-000000000000}"/>
            </ac:spMkLst>
          </pc:spChg>
          <pc:picChg chg="mod">
            <ac:chgData name="Juraj Petrović" userId="0f0ce73e-f782-4785-b8cc-5840a43cb3e0" providerId="ADAL" clId="{76BFCBCB-3093-4D6C-AEEE-CF25C3D8828D}" dt="2025-07-22T12:08:17.148" v="46" actId="14826"/>
            <ac:picMkLst>
              <pc:docMk/>
              <pc:sldMasterMk cId="0" sldId="2147483659"/>
              <pc:sldLayoutMk cId="0" sldId="2147483661"/>
              <ac:picMk id="111" creationId="{00000000-0000-0000-0000-000000000000}"/>
            </ac:picMkLst>
          </pc:picChg>
        </pc:sldLayoutChg>
      </pc:sldMasterChg>
    </pc:docChg>
  </pc:docChgLst>
  <pc:docChgLst>
    <pc:chgData name="Juraj Petrović" userId="0f0ce73e-f782-4785-b8cc-5840a43cb3e0" providerId="ADAL" clId="{B46D5500-F22E-46D9-AD37-705700B9685F}"/>
    <pc:docChg chg="modSld">
      <pc:chgData name="Juraj Petrović" userId="0f0ce73e-f782-4785-b8cc-5840a43cb3e0" providerId="ADAL" clId="{B46D5500-F22E-46D9-AD37-705700B9685F}" dt="2025-07-22T12:37:22.302" v="1" actId="20577"/>
      <pc:docMkLst>
        <pc:docMk/>
      </pc:docMkLst>
      <pc:sldChg chg="modSp mod">
        <pc:chgData name="Juraj Petrović" userId="0f0ce73e-f782-4785-b8cc-5840a43cb3e0" providerId="ADAL" clId="{B46D5500-F22E-46D9-AD37-705700B9685F}" dt="2025-07-22T12:37:22.302" v="1" actId="20577"/>
        <pc:sldMkLst>
          <pc:docMk/>
          <pc:sldMk cId="0" sldId="256"/>
        </pc:sldMkLst>
        <pc:spChg chg="mod">
          <ac:chgData name="Juraj Petrović" userId="0f0ce73e-f782-4785-b8cc-5840a43cb3e0" providerId="ADAL" clId="{B46D5500-F22E-46D9-AD37-705700B9685F}" dt="2025-07-22T12:37:22.302" v="1" actId="20577"/>
          <ac:spMkLst>
            <pc:docMk/>
            <pc:sldMk cId="0" sldId="256"/>
            <ac:spMk id="13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hr" sz="1100" dirty="0">
                <a:solidFill>
                  <a:srgbClr val="1D1D1B"/>
                </a:solidFill>
              </a:rPr>
              <a:t>Ova </a:t>
            </a:r>
            <a:r>
              <a:rPr lang="hr-HR" sz="1100" dirty="0">
                <a:solidFill>
                  <a:srgbClr val="1D1D1B"/>
                </a:solidFill>
              </a:rPr>
              <a:t>p</a:t>
            </a:r>
            <a:r>
              <a:rPr lang="en-US" sz="1100" dirty="0" err="1">
                <a:solidFill>
                  <a:srgbClr val="1D1D1B"/>
                </a:solidFill>
              </a:rPr>
              <a:t>rikaznica</a:t>
            </a:r>
            <a:r>
              <a:rPr lang="hr" sz="1100" dirty="0">
                <a:solidFill>
                  <a:srgbClr val="1D1D1B"/>
                </a:solidFill>
              </a:rPr>
              <a:t> ukratko predstavlja Akcijski plan. I</a:t>
            </a:r>
            <a:r>
              <a:rPr lang="hr" sz="1100" dirty="0"/>
              <a:t>stiče politički kontekst koji potiče Europski obrazovni prostor (EEA) i Program novih vještina, s jakim naglaskom na razvoj digitalnih kompetencija. Ključni pokretač u ovom procesu je </a:t>
            </a:r>
            <a:r>
              <a:rPr lang="hr" sz="1100" b="1" dirty="0"/>
              <a:t>Akcijski plan za digitalno obrazovanje</a:t>
            </a:r>
            <a:r>
              <a:rPr lang="hr" sz="1100" dirty="0"/>
              <a:t>, koji postavlja inicijative za poboljšanje digitalnih vještina i pismenosti diljem Europe. Izravno je usklađen s </a:t>
            </a:r>
            <a:r>
              <a:rPr lang="hr" sz="1100" b="1" dirty="0"/>
              <a:t>Europskim okvirom za digitalne kompetencije (DigComp)</a:t>
            </a:r>
            <a:r>
              <a:rPr lang="hr" sz="1100" dirty="0"/>
              <a:t>, pružajući strukturirani pristup integraciji digitalnih vještina u obrazovne i sustave osposobljavanja. </a:t>
            </a:r>
          </a:p>
          <a:p>
            <a:pPr marL="0" lvl="0" indent="0" algn="l" rtl="0">
              <a:lnSpc>
                <a:spcPct val="100000"/>
              </a:lnSpc>
              <a:spcBef>
                <a:spcPts val="0"/>
              </a:spcBef>
              <a:spcAft>
                <a:spcPts val="0"/>
              </a:spcAft>
              <a:buSzPts val="1100"/>
              <a:buNone/>
            </a:pPr>
            <a:br>
              <a:rPr lang="en-US" sz="1100" dirty="0"/>
            </a:br>
            <a:r>
              <a:rPr lang="hr" sz="1100" dirty="0"/>
              <a:t>Osim toga, plan oporavka </a:t>
            </a:r>
            <a:r>
              <a:rPr lang="hr" sz="1100" b="1" dirty="0"/>
              <a:t>Next Generation EU </a:t>
            </a:r>
            <a:r>
              <a:rPr lang="hr" sz="1100" dirty="0"/>
              <a:t>igra ključnu ulogu u podršci tim naporima. Sa značajnim sredstvima dodijeljenim digitalnoj transformaciji, Next Generation EU pomaže zemljama da ulažu u infrastrukturu digitalnog obrazovanja, osposobljavanje učitelja i razvoj kurikuluma usklađen s DigCompom. To osigurava da učenici steknu kompetencije potrebne za napredovanje u sve digitalnijem društvu i radnoj snazi. </a:t>
            </a:r>
            <a:br>
              <a:rPr lang="en-US" sz="1100" dirty="0"/>
            </a:br>
            <a:r>
              <a:rPr lang="hr" sz="1100" dirty="0"/>
              <a:t>Jačanjem digitalnih vještina na svim razinama, ove politike zajedno rade na stvaranju uključivijeg i za budućnost spremnijeg Europskog obrazovnog prostora, opremajući učenike i radnike alatima koji su im potrebni za digitalno doba. </a:t>
            </a:r>
            <a:r>
              <a:rPr lang="hr" sz="1100" dirty="0">
                <a:solidFill>
                  <a:srgbClr val="1D1D1B"/>
                </a:solidFill>
              </a:rPr>
              <a:t>Ključni pokretač ovih napora je Program novih vještina, koji se usredotočuje na cjeloživotno učenje, digitalne i zelene vještine te prilagodljivost radne snage. Unaprjeđenjem obrazovnih i vještina, EU želi potaknuti zapošljivost, inovacije i socijalnu koheziju, osiguravajući da pojedinci i gospodarstva ostanu konkurentni u svijetu koji se brzo mijenja.</a:t>
            </a:r>
            <a:endParaRPr sz="1100" dirty="0">
              <a:solidFill>
                <a:srgbClr val="1D1D1B"/>
              </a:solidFill>
            </a:endParaRPr>
          </a:p>
          <a:p>
            <a:pPr marL="0" lvl="0" indent="0" algn="l" rtl="0">
              <a:lnSpc>
                <a:spcPct val="100000"/>
              </a:lnSpc>
              <a:spcBef>
                <a:spcPts val="1000"/>
              </a:spcBef>
              <a:spcAft>
                <a:spcPts val="0"/>
              </a:spcAft>
              <a:buSzPts val="1100"/>
              <a:buNone/>
            </a:pPr>
            <a:endParaRPr sz="1100" dirty="0">
              <a:solidFill>
                <a:srgbClr val="1D1D1B"/>
              </a:solidFill>
            </a:endParaRPr>
          </a:p>
          <a:p>
            <a:pPr marL="0" lvl="0" indent="0" algn="l" rtl="0">
              <a:lnSpc>
                <a:spcPct val="100000"/>
              </a:lnSpc>
              <a:spcBef>
                <a:spcPts val="1000"/>
              </a:spcBef>
              <a:spcAft>
                <a:spcPts val="0"/>
              </a:spcAft>
              <a:buSzPts val="1100"/>
              <a:buNone/>
            </a:pPr>
            <a:endParaRPr sz="2400" dirty="0">
              <a:solidFill>
                <a:srgbClr val="7030A0"/>
              </a:solidFill>
            </a:endParaRPr>
          </a:p>
          <a:p>
            <a:pPr marL="0" lvl="0" indent="0" algn="l" rtl="0">
              <a:lnSpc>
                <a:spcPct val="100000"/>
              </a:lnSpc>
              <a:spcBef>
                <a:spcPts val="1000"/>
              </a:spcBef>
              <a:spcAft>
                <a:spcPts val="1000"/>
              </a:spcAft>
              <a:buSzPts val="1100"/>
              <a:buNone/>
            </a:pPr>
            <a:endParaRPr sz="1100" dirty="0">
              <a:solidFill>
                <a:srgbClr val="1D1D1B"/>
              </a:solidFill>
            </a:endParaRPr>
          </a:p>
        </p:txBody>
      </p:sp>
      <p:sp>
        <p:nvSpPr>
          <p:cNvPr id="193" name="Google Shape;193;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ističe ključne aspekte pristupa EU digitalnim kompetencijama i digitalnom obrazovanju.</a:t>
            </a:r>
          </a:p>
          <a:p>
            <a:pPr marL="0" lvl="0" indent="0" algn="l" rtl="0">
              <a:lnSpc>
                <a:spcPct val="115000"/>
              </a:lnSpc>
              <a:spcBef>
                <a:spcPts val="120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Prvo, postoji </a:t>
            </a:r>
            <a:r>
              <a:rPr lang="hr" sz="1100" b="1" dirty="0">
                <a:latin typeface="Arial"/>
                <a:ea typeface="Arial"/>
                <a:cs typeface="Arial"/>
                <a:sym typeface="Arial"/>
              </a:rPr>
              <a:t>integrirani pristup </a:t>
            </a:r>
            <a:r>
              <a:rPr lang="hr" sz="1100" dirty="0">
                <a:latin typeface="Arial"/>
                <a:ea typeface="Arial"/>
                <a:cs typeface="Arial"/>
                <a:sym typeface="Arial"/>
              </a:rPr>
              <a:t>korištenju tehnologije u obrazovanju, koji osigurava da se digitalni alati učinkovito uključuju u poučavanje i učenje, a istovremeno poboljšavaju digitalne vještine na svim razinama obrazovanja.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Opseg </a:t>
            </a:r>
            <a:r>
              <a:rPr lang="hr" sz="1100" b="1" dirty="0">
                <a:latin typeface="Arial"/>
                <a:ea typeface="Arial"/>
                <a:cs typeface="Arial"/>
                <a:sym typeface="Arial"/>
              </a:rPr>
              <a:t>digitalnog obrazovanja proširen je </a:t>
            </a:r>
            <a:r>
              <a:rPr lang="hr" sz="1100" dirty="0">
                <a:latin typeface="Arial"/>
                <a:ea typeface="Arial"/>
                <a:cs typeface="Arial"/>
                <a:sym typeface="Arial"/>
              </a:rPr>
              <a:t>izvan formalnog školovanja i uključuje cjeloživotno učenje, prepoznajući da je digitalna kompetencija bitna tijekom cijelog života.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je strategija osmišljena dugoročno </a:t>
            </a:r>
            <a:r>
              <a:rPr lang="hr" sz="1100" b="1" dirty="0">
                <a:latin typeface="Arial"/>
                <a:ea typeface="Arial"/>
                <a:cs typeface="Arial"/>
                <a:sym typeface="Arial"/>
              </a:rPr>
              <a:t>i </a:t>
            </a:r>
            <a:r>
              <a:rPr lang="hr" sz="1100" dirty="0">
                <a:latin typeface="Arial"/>
                <a:ea typeface="Arial"/>
                <a:cs typeface="Arial"/>
                <a:sym typeface="Arial"/>
              </a:rPr>
              <a:t>obuhvaća </a:t>
            </a:r>
            <a:r>
              <a:rPr lang="hr" sz="1100" b="1" dirty="0">
                <a:latin typeface="Arial"/>
                <a:ea typeface="Arial"/>
                <a:cs typeface="Arial"/>
                <a:sym typeface="Arial"/>
              </a:rPr>
              <a:t>razdoblje od 2021. do 2027. </a:t>
            </a:r>
            <a:r>
              <a:rPr lang="hr" sz="1100" dirty="0">
                <a:latin typeface="Arial"/>
                <a:ea typeface="Arial"/>
                <a:cs typeface="Arial"/>
                <a:sym typeface="Arial"/>
              </a:rPr>
              <a:t>, u skladu sa širim ciklusima programiranja i financiranja EU-a.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Digitalno obrazovanje sada je prepoznato kao </a:t>
            </a:r>
            <a:r>
              <a:rPr lang="hr" sz="1100" b="1" dirty="0">
                <a:latin typeface="Arial"/>
                <a:ea typeface="Arial"/>
                <a:cs typeface="Arial"/>
                <a:sym typeface="Arial"/>
              </a:rPr>
              <a:t>strateški prioritet </a:t>
            </a:r>
            <a:r>
              <a:rPr lang="hr" sz="1100" dirty="0">
                <a:latin typeface="Arial"/>
                <a:ea typeface="Arial"/>
                <a:cs typeface="Arial"/>
                <a:sym typeface="Arial"/>
              </a:rPr>
              <a:t>za izgradnju Europe spremne za digitalno doba, osiguravajući da svi građani imaju vještine potrebne za rad, obrazovanje i svakodnevni život u digitalnom svijetu.</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Važno je napomenuti da digitalno obrazovanje igra ključnu ulogu u </a:t>
            </a:r>
            <a:r>
              <a:rPr lang="hr" sz="1100" b="1" dirty="0">
                <a:latin typeface="Arial"/>
                <a:ea typeface="Arial"/>
                <a:cs typeface="Arial"/>
                <a:sym typeface="Arial"/>
              </a:rPr>
              <a:t>Planovima oporavka i otpornosti </a:t>
            </a:r>
            <a:r>
              <a:rPr lang="hr" sz="1100" dirty="0">
                <a:latin typeface="Arial"/>
                <a:ea typeface="Arial"/>
                <a:cs typeface="Arial"/>
                <a:sym typeface="Arial"/>
              </a:rPr>
              <a:t>država članica, pomažući u rješavanju izazova koje donose digitalna transformacija i napori za gospodarski oporavak.</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Kako bi to podržala, EU radi na </a:t>
            </a:r>
            <a:r>
              <a:rPr lang="hr" sz="1100" b="1" dirty="0">
                <a:latin typeface="Arial"/>
                <a:ea typeface="Arial"/>
                <a:cs typeface="Arial"/>
                <a:sym typeface="Arial"/>
              </a:rPr>
              <a:t>boljoj koordinaciji instrumenata financiranja </a:t>
            </a:r>
            <a:r>
              <a:rPr lang="hr" sz="1100" dirty="0">
                <a:latin typeface="Arial"/>
                <a:ea typeface="Arial"/>
                <a:cs typeface="Arial"/>
                <a:sym typeface="Arial"/>
              </a:rPr>
              <a:t>, uključujući Erasmus+, Obzor Europa, Program Digitalna Europa, ESF, ERDF, InvestEU te Fondove za oporavak i otpornost. To osigurava da se resursi koriste učinkovito i da razvoj digitalnih kompetencija ostane središnji fokus u više inicijativa EU-a.</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00" name="Google Shape;2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ocrtava ključna načela Akcijskog plana EU-a </a:t>
            </a:r>
            <a:r>
              <a:rPr lang="hr" sz="1100" b="1" dirty="0">
                <a:latin typeface="Arial"/>
                <a:ea typeface="Arial"/>
                <a:cs typeface="Arial"/>
                <a:sym typeface="Arial"/>
              </a:rPr>
              <a:t>za digitalne kompetencije </a:t>
            </a:r>
            <a:r>
              <a:rPr lang="hr" sz="1100" dirty="0">
                <a:latin typeface="Arial"/>
                <a:ea typeface="Arial"/>
                <a:cs typeface="Arial"/>
                <a:sym typeface="Arial"/>
              </a:rPr>
              <a:t>, čiji je cilj osigurati </a:t>
            </a:r>
            <a:r>
              <a:rPr lang="hr" sz="1100" b="1" dirty="0">
                <a:latin typeface="Arial"/>
                <a:ea typeface="Arial"/>
                <a:cs typeface="Arial"/>
                <a:sym typeface="Arial"/>
              </a:rPr>
              <a:t>visokokvalitetno i uključivo digitalno obrazovanje </a:t>
            </a:r>
            <a:r>
              <a:rPr lang="hr" sz="1100" dirty="0">
                <a:latin typeface="Arial"/>
                <a:ea typeface="Arial"/>
                <a:cs typeface="Arial"/>
                <a:sym typeface="Arial"/>
              </a:rPr>
              <a:t>na svim razinama obrazovanja i osposobljavanja. Pristup </a:t>
            </a:r>
            <a:br>
              <a:rPr lang="en-US" sz="1100" dirty="0">
                <a:latin typeface="Arial"/>
                <a:ea typeface="Arial"/>
                <a:cs typeface="Arial"/>
                <a:sym typeface="Arial"/>
              </a:rPr>
            </a:br>
            <a:r>
              <a:rPr lang="hr" sz="1100" dirty="0">
                <a:latin typeface="Arial"/>
                <a:ea typeface="Arial"/>
                <a:cs typeface="Arial"/>
                <a:sym typeface="Arial"/>
              </a:rPr>
              <a:t>cijelog </a:t>
            </a:r>
            <a:r>
              <a:rPr lang="hr" sz="1100" b="1" dirty="0">
                <a:latin typeface="Arial"/>
                <a:ea typeface="Arial"/>
                <a:cs typeface="Arial"/>
                <a:sym typeface="Arial"/>
              </a:rPr>
              <a:t>društva </a:t>
            </a:r>
            <a:r>
              <a:rPr lang="hr" sz="1100" dirty="0">
                <a:latin typeface="Arial"/>
                <a:ea typeface="Arial"/>
                <a:cs typeface="Arial"/>
                <a:sym typeface="Arial"/>
              </a:rPr>
              <a:t>je ključan - transformacija obrazovanja za digitalno doba zahtijeva suradnju između vlada, edukatora, institucija i industrije.</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Jednakost, pristupačnost i uključivost </a:t>
            </a:r>
            <a:r>
              <a:rPr lang="hr" sz="1100" dirty="0">
                <a:latin typeface="Arial"/>
                <a:ea typeface="Arial"/>
                <a:cs typeface="Arial"/>
                <a:sym typeface="Arial"/>
              </a:rPr>
              <a:t>temeljna su načela koja osiguravaju da svi učenici, bez obzira na podrijetlo, imaju pristup digitalnom obrazovanju. Međutim, to se može postići samo </a:t>
            </a:r>
            <a:r>
              <a:rPr lang="hr" sz="1100" b="1" dirty="0">
                <a:latin typeface="Arial"/>
                <a:ea typeface="Arial"/>
                <a:cs typeface="Arial"/>
                <a:sym typeface="Arial"/>
              </a:rPr>
              <a:t>snažnom povezivošću, odgovarajućom opremom i institucionalnim kapacitetima </a:t>
            </a:r>
            <a:r>
              <a:rPr lang="hr" sz="1100" dirty="0">
                <a:latin typeface="Arial"/>
                <a:ea typeface="Arial"/>
                <a:cs typeface="Arial"/>
                <a:sym typeface="Arial"/>
              </a:rPr>
              <a:t>, uz odgovarajuće digitalne vještine. </a:t>
            </a:r>
            <a:br>
              <a:rPr lang="en-US" sz="1100" dirty="0">
                <a:latin typeface="Arial"/>
                <a:ea typeface="Arial"/>
                <a:cs typeface="Arial"/>
                <a:sym typeface="Arial"/>
              </a:rPr>
            </a:br>
            <a:r>
              <a:rPr lang="hr" sz="1100" b="1" dirty="0">
                <a:latin typeface="Arial"/>
                <a:ea typeface="Arial"/>
                <a:cs typeface="Arial"/>
                <a:sym typeface="Arial"/>
              </a:rPr>
              <a:t>Učitelji i treneri igraju ključnu ulogu </a:t>
            </a:r>
            <a:r>
              <a:rPr lang="hr" sz="1100" dirty="0">
                <a:latin typeface="Arial"/>
                <a:ea typeface="Arial"/>
                <a:cs typeface="Arial"/>
                <a:sym typeface="Arial"/>
              </a:rPr>
              <a:t>i moraju biti </a:t>
            </a:r>
            <a:r>
              <a:rPr lang="hr" sz="1100" b="1" dirty="0">
                <a:latin typeface="Arial"/>
                <a:ea typeface="Arial"/>
                <a:cs typeface="Arial"/>
                <a:sym typeface="Arial"/>
              </a:rPr>
              <a:t>kompetentni i samouvjereni </a:t>
            </a:r>
            <a:r>
              <a:rPr lang="hr" sz="1100" dirty="0">
                <a:latin typeface="Arial"/>
                <a:ea typeface="Arial"/>
                <a:cs typeface="Arial"/>
                <a:sym typeface="Arial"/>
              </a:rPr>
              <a:t>u učinkovitom korištenju tehnologije u svojoj nastavi. </a:t>
            </a:r>
            <a:r>
              <a:rPr lang="hr" sz="1100" b="1" dirty="0">
                <a:latin typeface="Arial"/>
                <a:ea typeface="Arial"/>
                <a:cs typeface="Arial"/>
                <a:sym typeface="Arial"/>
              </a:rPr>
              <a:t>Voditeljice obrazovanja </a:t>
            </a:r>
            <a:r>
              <a:rPr lang="hr" sz="1100" dirty="0">
                <a:latin typeface="Arial"/>
                <a:ea typeface="Arial"/>
                <a:cs typeface="Arial"/>
                <a:sym typeface="Arial"/>
              </a:rPr>
              <a:t>također imaju ključnu ulogu u poticanju digitalne transformacije u školama i institucijama. </a:t>
            </a:r>
            <a:br>
              <a:rPr lang="en-US" sz="1100" dirty="0">
                <a:latin typeface="Arial"/>
                <a:ea typeface="Arial"/>
                <a:cs typeface="Arial"/>
                <a:sym typeface="Arial"/>
              </a:rPr>
            </a:br>
            <a:r>
              <a:rPr lang="hr" sz="1100" dirty="0">
                <a:latin typeface="Arial"/>
                <a:ea typeface="Arial"/>
                <a:cs typeface="Arial"/>
                <a:sym typeface="Arial"/>
              </a:rPr>
              <a:t>Istodobno, </a:t>
            </a:r>
            <a:r>
              <a:rPr lang="hr" sz="1100" b="1" dirty="0">
                <a:latin typeface="Arial"/>
                <a:ea typeface="Arial"/>
                <a:cs typeface="Arial"/>
                <a:sym typeface="Arial"/>
              </a:rPr>
              <a:t>digitalna pismenost je bitna </a:t>
            </a:r>
            <a:r>
              <a:rPr lang="hr" sz="1100" dirty="0">
                <a:latin typeface="Arial"/>
                <a:ea typeface="Arial"/>
                <a:cs typeface="Arial"/>
                <a:sym typeface="Arial"/>
              </a:rPr>
              <a:t>- osnovne digitalne vještine sada su nužne i za život i za posao, dok su </a:t>
            </a:r>
            <a:r>
              <a:rPr lang="hr" sz="1100" b="1" dirty="0">
                <a:latin typeface="Arial"/>
                <a:ea typeface="Arial"/>
                <a:cs typeface="Arial"/>
                <a:sym typeface="Arial"/>
              </a:rPr>
              <a:t>napredne digitalne vještine </a:t>
            </a:r>
            <a:r>
              <a:rPr lang="hr" sz="1100" dirty="0">
                <a:latin typeface="Arial"/>
                <a:ea typeface="Arial"/>
                <a:cs typeface="Arial"/>
                <a:sym typeface="Arial"/>
              </a:rPr>
              <a:t>ključne za digitalnu transformaciju gospodarstva i društva. </a:t>
            </a:r>
            <a:br>
              <a:rPr lang="en-US" sz="1100" dirty="0">
                <a:latin typeface="Arial"/>
                <a:ea typeface="Arial"/>
                <a:cs typeface="Arial"/>
                <a:sym typeface="Arial"/>
              </a:rPr>
            </a:br>
            <a:r>
              <a:rPr lang="hr" sz="1100" dirty="0">
                <a:latin typeface="Arial"/>
                <a:ea typeface="Arial"/>
                <a:cs typeface="Arial"/>
                <a:sym typeface="Arial"/>
              </a:rPr>
              <a:t>Konačno, osiguravanje </a:t>
            </a:r>
            <a:r>
              <a:rPr lang="hr" sz="1100" b="1" dirty="0">
                <a:latin typeface="Arial"/>
                <a:ea typeface="Arial"/>
                <a:cs typeface="Arial"/>
                <a:sym typeface="Arial"/>
              </a:rPr>
              <a:t>visokokvalitetnog sadržaja digitalnog obrazovanja </a:t>
            </a:r>
            <a:r>
              <a:rPr lang="hr" sz="1100" dirty="0">
                <a:latin typeface="Arial"/>
                <a:ea typeface="Arial"/>
                <a:cs typeface="Arial"/>
                <a:sym typeface="Arial"/>
              </a:rPr>
              <a:t>ključno je za to da učenje bude relevantnije, zanimljivije i uključivije, podržavajući i učenike i edukatore u prilagodbi digitalnom dobu.</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06" name="Google Shape;206;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fokusira se na </a:t>
            </a:r>
            <a:r>
              <a:rPr lang="hr" sz="1100" b="1" dirty="0">
                <a:latin typeface="Arial"/>
                <a:ea typeface="Arial"/>
                <a:cs typeface="Arial"/>
                <a:sym typeface="Arial"/>
              </a:rPr>
              <a:t>Prioritet 2: Unapređenje digitalnih vještina i kompetencija za digitalnu transformaciju </a:t>
            </a:r>
            <a:r>
              <a:rPr lang="hr" sz="1100" dirty="0">
                <a:latin typeface="Arial"/>
                <a:ea typeface="Arial"/>
                <a:cs typeface="Arial"/>
                <a:sym typeface="Arial"/>
              </a:rPr>
              <a:t>. EU poduzima nekoliko ključnih mjera kako bi građane opremila potrebnim digitalnim vještinama, od osnovne pismenosti do napredne tehnološke stručnosti. </a:t>
            </a:r>
            <a:br>
              <a:rPr lang="en-US" sz="1100" dirty="0">
                <a:latin typeface="Arial"/>
                <a:ea typeface="Arial"/>
                <a:cs typeface="Arial"/>
                <a:sym typeface="Arial"/>
              </a:rPr>
            </a:br>
            <a:r>
              <a:rPr lang="hr" sz="1100" dirty="0">
                <a:latin typeface="Arial"/>
                <a:ea typeface="Arial"/>
                <a:cs typeface="Arial"/>
                <a:sym typeface="Arial"/>
              </a:rPr>
              <a:t>Za </a:t>
            </a:r>
            <a:r>
              <a:rPr lang="hr" sz="1100" b="1" dirty="0">
                <a:latin typeface="Arial"/>
                <a:ea typeface="Arial"/>
                <a:cs typeface="Arial"/>
                <a:sym typeface="Arial"/>
              </a:rPr>
              <a:t>poticanje digitalne pismenosti i borbu protiv dezinformacija </a:t>
            </a:r>
            <a:r>
              <a:rPr lang="hr" sz="1100" dirty="0">
                <a:latin typeface="Arial"/>
                <a:ea typeface="Arial"/>
                <a:cs typeface="Arial"/>
                <a:sym typeface="Arial"/>
              </a:rPr>
              <a:t>, razvijaju se zajedničke smjernice za obrazovanje i osposobljavanje. Osim toga, ažurira se </a:t>
            </a:r>
            <a:r>
              <a:rPr lang="hr" sz="1100" b="1" dirty="0">
                <a:latin typeface="Arial"/>
                <a:ea typeface="Arial"/>
                <a:cs typeface="Arial"/>
                <a:sym typeface="Arial"/>
              </a:rPr>
              <a:t>Europski okvir digitalnih kompetencija (DigComp) kako bi uključio umjetnu inteligenciju i vještine povezane s podacima </a:t>
            </a:r>
            <a:r>
              <a:rPr lang="hr" sz="1100" dirty="0">
                <a:latin typeface="Arial"/>
                <a:ea typeface="Arial"/>
                <a:cs typeface="Arial"/>
                <a:sym typeface="Arial"/>
              </a:rPr>
              <a:t>, uz razvoj resursa za učenje o umjetnoj inteligenciji. </a:t>
            </a:r>
            <a:br>
              <a:rPr lang="en-US" sz="1100" dirty="0">
                <a:latin typeface="Arial"/>
                <a:ea typeface="Arial"/>
                <a:cs typeface="Arial"/>
                <a:sym typeface="Arial"/>
              </a:rPr>
            </a:br>
            <a:r>
              <a:rPr lang="hr" sz="1100" dirty="0">
                <a:latin typeface="Arial"/>
                <a:ea typeface="Arial"/>
                <a:cs typeface="Arial"/>
                <a:sym typeface="Arial"/>
              </a:rPr>
              <a:t>Glavna inicijativa je stvaranje </a:t>
            </a:r>
            <a:r>
              <a:rPr lang="hr" sz="1100" b="1" dirty="0">
                <a:latin typeface="Arial"/>
                <a:ea typeface="Arial"/>
                <a:cs typeface="Arial"/>
                <a:sym typeface="Arial"/>
              </a:rPr>
              <a:t>Europskog certifikata digitalnih vještina </a:t>
            </a:r>
            <a:r>
              <a:rPr lang="hr" sz="1100" dirty="0">
                <a:latin typeface="Arial"/>
                <a:ea typeface="Arial"/>
                <a:cs typeface="Arial"/>
                <a:sym typeface="Arial"/>
              </a:rPr>
              <a:t>, koji će osigurati formalno priznavanje digitalnih kompetencija diljem EU-a. Postoji i prijedlog </a:t>
            </a:r>
            <a:r>
              <a:rPr lang="hr" sz="1100" b="1" dirty="0">
                <a:latin typeface="Arial"/>
                <a:ea typeface="Arial"/>
                <a:cs typeface="Arial"/>
                <a:sym typeface="Arial"/>
              </a:rPr>
              <a:t>preporuke Vijeća </a:t>
            </a:r>
            <a:r>
              <a:rPr lang="hr" sz="1100" dirty="0">
                <a:latin typeface="Arial"/>
                <a:ea typeface="Arial"/>
                <a:cs typeface="Arial"/>
                <a:sym typeface="Arial"/>
              </a:rPr>
              <a:t>za poboljšanje integracije digitalnih vještina u obrazovne i nastavne planove i programe osposobljavanja u državama članicama. </a:t>
            </a:r>
            <a:br>
              <a:rPr lang="en-US" sz="1100" dirty="0">
                <a:latin typeface="Arial"/>
                <a:ea typeface="Arial"/>
                <a:cs typeface="Arial"/>
                <a:sym typeface="Arial"/>
              </a:rPr>
            </a:br>
            <a:r>
              <a:rPr lang="hr" sz="1100" dirty="0">
                <a:latin typeface="Arial"/>
                <a:ea typeface="Arial"/>
                <a:cs typeface="Arial"/>
                <a:sym typeface="Arial"/>
              </a:rPr>
              <a:t>Kako bi se pratio napredak, ulažu se napori u </a:t>
            </a:r>
            <a:r>
              <a:rPr lang="hr" sz="1100" b="1" dirty="0">
                <a:latin typeface="Arial"/>
                <a:ea typeface="Arial"/>
                <a:cs typeface="Arial"/>
                <a:sym typeface="Arial"/>
              </a:rPr>
              <a:t>prikupljanje međunacionalnih podataka o digitalnim vještinama studenata </a:t>
            </a:r>
            <a:r>
              <a:rPr lang="hr" sz="1100" dirty="0">
                <a:latin typeface="Arial"/>
                <a:ea typeface="Arial"/>
                <a:cs typeface="Arial"/>
                <a:sym typeface="Arial"/>
              </a:rPr>
              <a:t>, a uvest će se i </a:t>
            </a:r>
            <a:r>
              <a:rPr lang="hr" sz="1100" b="1" dirty="0">
                <a:latin typeface="Arial"/>
                <a:ea typeface="Arial"/>
                <a:cs typeface="Arial"/>
                <a:sym typeface="Arial"/>
              </a:rPr>
              <a:t>cilj za digitalnu kompetenciju studenata na razini cijele EU-a . </a:t>
            </a:r>
            <a:r>
              <a:rPr lang="hr" sz="1100" dirty="0">
                <a:latin typeface="Arial"/>
                <a:ea typeface="Arial"/>
                <a:cs typeface="Arial"/>
                <a:sym typeface="Arial"/>
              </a:rPr>
              <a:t>Za </a:t>
            </a:r>
            <a:r>
              <a:rPr lang="hr" sz="1100" b="1" dirty="0">
                <a:latin typeface="Arial"/>
                <a:ea typeface="Arial"/>
                <a:cs typeface="Arial"/>
                <a:sym typeface="Arial"/>
              </a:rPr>
              <a:t>napredne digitalne vještine </a:t>
            </a:r>
            <a:r>
              <a:rPr lang="hr" sz="1100" dirty="0">
                <a:latin typeface="Arial"/>
                <a:ea typeface="Arial"/>
                <a:cs typeface="Arial"/>
                <a:sym typeface="Arial"/>
              </a:rPr>
              <a:t>proširuje se program pripravništva Digital Opportunity, nudeći ciljanije mogućnosti za studente i stručnjake. </a:t>
            </a:r>
            <a:br>
              <a:rPr lang="en-US" sz="1100" dirty="0">
                <a:latin typeface="Arial"/>
                <a:ea typeface="Arial"/>
                <a:cs typeface="Arial"/>
                <a:sym typeface="Arial"/>
              </a:rPr>
            </a:br>
            <a:r>
              <a:rPr lang="hr" sz="1100" dirty="0">
                <a:latin typeface="Arial"/>
                <a:ea typeface="Arial"/>
                <a:cs typeface="Arial"/>
                <a:sym typeface="Arial"/>
              </a:rPr>
              <a:t>Konačno</a:t>
            </a:r>
            <a:r>
              <a:rPr lang="hr" sz="1100" b="1" dirty="0">
                <a:latin typeface="Arial"/>
                <a:ea typeface="Arial"/>
                <a:cs typeface="Arial"/>
                <a:sym typeface="Arial"/>
              </a:rPr>
              <a:t>, </a:t>
            </a:r>
            <a:r>
              <a:rPr lang="hr" sz="1100" dirty="0">
                <a:latin typeface="Arial"/>
                <a:ea typeface="Arial"/>
                <a:cs typeface="Arial"/>
                <a:sym typeface="Arial"/>
              </a:rPr>
              <a:t>povećanje </a:t>
            </a:r>
            <a:r>
              <a:rPr lang="hr" sz="1100" b="1" dirty="0">
                <a:latin typeface="Arial"/>
                <a:ea typeface="Arial"/>
                <a:cs typeface="Arial"/>
                <a:sym typeface="Arial"/>
              </a:rPr>
              <a:t>sudjelovanja žena u STEM-u </a:t>
            </a:r>
            <a:r>
              <a:rPr lang="hr" sz="1100" dirty="0">
                <a:latin typeface="Arial"/>
                <a:ea typeface="Arial"/>
                <a:cs typeface="Arial"/>
                <a:sym typeface="Arial"/>
              </a:rPr>
              <a:t>je prioritet. To se podržava suradnjom s </a:t>
            </a:r>
            <a:r>
              <a:rPr lang="hr" sz="1100" b="1" dirty="0">
                <a:latin typeface="Arial"/>
                <a:ea typeface="Arial"/>
                <a:cs typeface="Arial"/>
                <a:sym typeface="Arial"/>
              </a:rPr>
              <a:t>Europskim institutom za inovacije i tehnologiju </a:t>
            </a:r>
            <a:r>
              <a:rPr lang="hr" sz="1100" dirty="0">
                <a:latin typeface="Arial"/>
                <a:ea typeface="Arial"/>
                <a:cs typeface="Arial"/>
                <a:sym typeface="Arial"/>
              </a:rPr>
              <a:t>i </a:t>
            </a:r>
            <a:r>
              <a:rPr lang="hr" sz="1100" b="1" dirty="0">
                <a:latin typeface="Arial"/>
                <a:ea typeface="Arial"/>
                <a:cs typeface="Arial"/>
                <a:sym typeface="Arial"/>
              </a:rPr>
              <a:t>EU STEM koalicijom </a:t>
            </a:r>
            <a:r>
              <a:rPr lang="hr" sz="1100" dirty="0">
                <a:latin typeface="Arial"/>
                <a:ea typeface="Arial"/>
                <a:cs typeface="Arial"/>
                <a:sym typeface="Arial"/>
              </a:rPr>
              <a:t>, koja radi na razvoju novih visokoškolskih programa u </a:t>
            </a:r>
            <a:r>
              <a:rPr lang="hr" sz="1100" b="1" dirty="0">
                <a:latin typeface="Arial"/>
                <a:ea typeface="Arial"/>
                <a:cs typeface="Arial"/>
                <a:sym typeface="Arial"/>
              </a:rPr>
              <a:t>inženjerstvu i IKT-u </a:t>
            </a:r>
            <a:r>
              <a:rPr lang="hr" sz="1100" dirty="0">
                <a:latin typeface="Arial"/>
                <a:ea typeface="Arial"/>
                <a:cs typeface="Arial"/>
                <a:sym typeface="Arial"/>
              </a:rPr>
              <a:t>, temeljenih na </a:t>
            </a:r>
            <a:r>
              <a:rPr lang="hr" sz="1100" b="1" dirty="0">
                <a:latin typeface="Arial"/>
                <a:ea typeface="Arial"/>
                <a:cs typeface="Arial"/>
                <a:sym typeface="Arial"/>
              </a:rPr>
              <a:t>STEAM pristupu </a:t>
            </a:r>
            <a:r>
              <a:rPr lang="hr" sz="1100" dirty="0">
                <a:latin typeface="Arial"/>
                <a:ea typeface="Arial"/>
                <a:cs typeface="Arial"/>
                <a:sym typeface="Arial"/>
              </a:rPr>
              <a:t>- integraciji umjetnosti u znanost, tehnologiju, inženjerstvo i matematiku. </a:t>
            </a:r>
            <a:br>
              <a:rPr lang="en-US" sz="1100" dirty="0">
                <a:latin typeface="Arial"/>
                <a:ea typeface="Arial"/>
                <a:cs typeface="Arial"/>
                <a:sym typeface="Arial"/>
              </a:rPr>
            </a:br>
            <a:r>
              <a:rPr lang="hr" sz="1100" dirty="0">
                <a:latin typeface="Arial"/>
                <a:ea typeface="Arial"/>
                <a:cs typeface="Arial"/>
                <a:sym typeface="Arial"/>
              </a:rPr>
              <a:t>Ove inicijative zajednički imaju za cilj pripremiti pojedince i društva za digitalnu transformaciju i ojačati konkurentnost Europe u globalnom digitalnom gospodarstvu .</a:t>
            </a:r>
            <a:endParaRPr dirty="0"/>
          </a:p>
        </p:txBody>
      </p:sp>
      <p:sp>
        <p:nvSpPr>
          <p:cNvPr id="219" name="Google Shape;219;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Ovo je definicija koju daje DCF.</a:t>
            </a:r>
            <a:endParaRPr dirty="0"/>
          </a:p>
          <a:p>
            <a:pPr marL="0" lvl="0" indent="0" algn="l" rtl="0">
              <a:lnSpc>
                <a:spcPct val="100000"/>
              </a:lnSpc>
              <a:spcBef>
                <a:spcPts val="0"/>
              </a:spcBef>
              <a:spcAft>
                <a:spcPts val="0"/>
              </a:spcAft>
              <a:buSzPts val="1400"/>
              <a:buNone/>
            </a:pPr>
            <a:r>
              <a:rPr lang="hr" dirty="0"/>
              <a:t>„Vizija digitalnog obrazovanja za europske škole“ navodi da se digitalna kompetencija mora razvijati kod svakog učenika: „Svaki učenik i student tijekom svog obrazovanja u Europskoj školi razvija digitalne kompetencije kako bi poticao samouvjereno, kritičko, odgovorno i kreativno korištenje i angažman s digitalnim tehnologijama za učenje, na radu i za sudjelovanje u društvu.“ Digitalne kompetencije također su jedna od osam ključnih kompetencija, skupa međupredmetnih odgovornosti definiranih u „Ključnim kompetencijama za cjeloživotno učenje u europskim školama“. Kako bi se bolje podržao razvoj digitalnih kompetencija, Zajednički nastavni odbor odobrio je Okvir digitalnih kompetencija (DCF). </a:t>
            </a:r>
            <a:br>
              <a:rPr lang="en-US" dirty="0"/>
            </a:br>
            <a:r>
              <a:rPr lang="hr" dirty="0"/>
              <a:t>Okvir digitalnih kompetencija (DCF) temelji se na Europskoj digitalnoj kompetenciji</a:t>
            </a:r>
            <a:endParaRPr dirty="0"/>
          </a:p>
          <a:p>
            <a:pPr marL="0" lvl="0" indent="0" algn="l" rtl="0">
              <a:lnSpc>
                <a:spcPct val="100000"/>
              </a:lnSpc>
              <a:spcBef>
                <a:spcPts val="0"/>
              </a:spcBef>
              <a:spcAft>
                <a:spcPts val="0"/>
              </a:spcAft>
              <a:buSzPts val="1400"/>
              <a:buNone/>
            </a:pPr>
            <a:r>
              <a:rPr lang="hr" dirty="0"/>
              <a:t>Okvir za građane (također poznat kao DigComp). Glavni razlozi su sljedeći: </a:t>
            </a:r>
            <a:br>
              <a:rPr lang="en-US" dirty="0"/>
            </a:br>
            <a:r>
              <a:rPr lang="hr" dirty="0"/>
              <a:t>- DigComp je razvijen uz doprinos velikog broja stručnjaka i prihvaćen je na europskoj razini.</a:t>
            </a:r>
            <a:endParaRPr dirty="0"/>
          </a:p>
          <a:p>
            <a:pPr marL="457200" lvl="0" indent="-317500" algn="l" rtl="0">
              <a:lnSpc>
                <a:spcPct val="100000"/>
              </a:lnSpc>
              <a:spcBef>
                <a:spcPts val="0"/>
              </a:spcBef>
              <a:spcAft>
                <a:spcPts val="0"/>
              </a:spcAft>
              <a:buSzPts val="1400"/>
              <a:buChar char="-"/>
            </a:pPr>
            <a:r>
              <a:rPr lang="hr" dirty="0"/>
              <a:t>DigComp doprinosi stvaranju zajedničkog jezika i razumijevanja digitalne kompetencije.</a:t>
            </a:r>
            <a:endParaRPr dirty="0"/>
          </a:p>
          <a:p>
            <a:pPr marL="457200" lvl="0" indent="-317500" algn="l" rtl="0">
              <a:lnSpc>
                <a:spcPct val="100000"/>
              </a:lnSpc>
              <a:spcBef>
                <a:spcPts val="0"/>
              </a:spcBef>
              <a:spcAft>
                <a:spcPts val="0"/>
              </a:spcAft>
              <a:buSzPts val="1400"/>
              <a:buChar char="-"/>
            </a:pPr>
            <a:r>
              <a:rPr lang="hr" dirty="0"/>
              <a:t>DigComp nudi interoperabilnost s europskim nacionalnim sustavima, radi boljeg prepoznavanja obrazovanja koje se pruža u Europskim školama, kao i mobilnosti učenika i nastavnika.</a:t>
            </a:r>
            <a:endParaRPr dirty="0"/>
          </a:p>
        </p:txBody>
      </p:sp>
      <p:sp>
        <p:nvSpPr>
          <p:cNvPr id="226" name="Google Shape;226;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ilustrira </a:t>
            </a:r>
            <a:r>
              <a:rPr lang="hr" sz="1100" b="1" dirty="0">
                <a:latin typeface="Arial"/>
                <a:ea typeface="Arial"/>
                <a:cs typeface="Arial"/>
                <a:sym typeface="Arial"/>
              </a:rPr>
              <a:t>pet ključnih područja kompetencija </a:t>
            </a:r>
            <a:r>
              <a:rPr lang="hr" sz="1100" dirty="0">
                <a:latin typeface="Arial"/>
                <a:ea typeface="Arial"/>
                <a:cs typeface="Arial"/>
                <a:sym typeface="Arial"/>
              </a:rPr>
              <a:t>definiranih </a:t>
            </a:r>
            <a:r>
              <a:rPr lang="hr" sz="1100" b="1" dirty="0">
                <a:latin typeface="Arial"/>
                <a:ea typeface="Arial"/>
                <a:cs typeface="Arial"/>
                <a:sym typeface="Arial"/>
              </a:rPr>
              <a:t>Europskim okvirom za digitalne kompetencije </a:t>
            </a:r>
            <a:r>
              <a:rPr lang="hr" sz="1100" dirty="0">
                <a:latin typeface="Arial"/>
                <a:ea typeface="Arial"/>
                <a:cs typeface="Arial"/>
                <a:sym typeface="Arial"/>
              </a:rPr>
              <a:t>. Ta područja pokrivaju bitne vještine koje su pojedincima potrebne za učinkovito uključivanje u digitalni svijet, kako u obrazovanju tako i na radnom mjestu. </a:t>
            </a:r>
            <a:br>
              <a:rPr lang="en-US" sz="1100" dirty="0">
                <a:latin typeface="Arial"/>
                <a:ea typeface="Arial"/>
                <a:cs typeface="Arial"/>
                <a:sym typeface="Arial"/>
              </a:rPr>
            </a:br>
            <a:r>
              <a:rPr lang="hr" sz="1100" dirty="0">
                <a:latin typeface="Arial"/>
                <a:ea typeface="Arial"/>
                <a:cs typeface="Arial"/>
                <a:sym typeface="Arial"/>
              </a:rPr>
              <a:t>Područja kompetencija 1, 2 i 3 bave se kompetencijama koje se mogu povući u smislu specifičnih aktivnosti i upotreba. Područja kompetencija 4 i 5 su „transverzalna“ jer se primjenjuju na bilo koju vrstu aktivnosti koja se provodi digitalnim sredstvima. Elementi rješavanja problema, posebno, prisutni su u svim područjima kompetencija, ali definirano je posebno područje kako bi se istaknula važnost ovog aspekta za usvajanje tehnologije i digitalnih praksi.</a:t>
            </a:r>
            <a:endParaRPr sz="1100" dirty="0">
              <a:latin typeface="Arial"/>
              <a:ea typeface="Arial"/>
              <a:cs typeface="Arial"/>
              <a:sym typeface="Arial"/>
            </a:endParaRPr>
          </a:p>
          <a:p>
            <a:pPr marL="457200" lvl="0" indent="0" algn="l" rtl="0">
              <a:lnSpc>
                <a:spcPct val="115000"/>
              </a:lnSpc>
              <a:spcBef>
                <a:spcPts val="1200"/>
              </a:spcBef>
              <a:spcAft>
                <a:spcPts val="0"/>
              </a:spcAft>
              <a:buSzPts val="1400"/>
              <a:buNone/>
            </a:pP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35" name="Google Shape;235;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Dublji uvid u DCF</a:t>
            </a:r>
          </a:p>
          <a:p>
            <a:pPr marL="0" lvl="0" indent="0" algn="l" rtl="0">
              <a:lnSpc>
                <a:spcPct val="100000"/>
              </a:lnSpc>
              <a:spcBef>
                <a:spcPts val="0"/>
              </a:spcBef>
              <a:spcAft>
                <a:spcPts val="0"/>
              </a:spcAft>
              <a:buSzPts val="1400"/>
              <a:buNone/>
            </a:pPr>
            <a:r>
              <a:rPr lang="hr" dirty="0"/>
              <a:t>Ova p</a:t>
            </a:r>
            <a:r>
              <a:rPr lang="en-US" dirty="0" err="1"/>
              <a:t>rikaznica</a:t>
            </a:r>
            <a:r>
              <a:rPr lang="hr" dirty="0"/>
              <a:t> pruža pregled 21 specifične kompetencije navedene u Europskom okviru digitalnih kompetencija (DigComp). </a:t>
            </a:r>
            <a:r>
              <a:rPr lang="hr" sz="1100" dirty="0">
                <a:latin typeface="Arial"/>
                <a:ea typeface="Arial"/>
                <a:cs typeface="Arial"/>
                <a:sym typeface="Arial"/>
              </a:rPr>
              <a:t>Postoji 21 kompetencija koja je relevantna za ta područja, a njihovi nazivi i opisi navedeni su u Dimenziji 2. Zajedno, Dimenzija 1 i 2 tvore konceptualni referentni model.</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Dodatne dimenzije opisuju razine vještina (dimenzija 3), primjere znanja, vještina i stavova (dimenzija 4) i slučajeve upotrebe (dimenzija 5). Najnovija publikacija, </a:t>
            </a:r>
            <a:r>
              <a:rPr lang="hr" sz="1100" u="sng" dirty="0">
                <a:solidFill>
                  <a:schemeClr val="hlink"/>
                </a:solidFill>
                <a:latin typeface="Arial"/>
                <a:ea typeface="Arial"/>
                <a:cs typeface="Arial"/>
                <a:sym typeface="Arial"/>
                <a:hlinkClick r:id="rId3"/>
              </a:rPr>
              <a:t>DigComp 2.2 </a:t>
            </a:r>
            <a:r>
              <a:rPr lang="hr" sz="1100" dirty="0">
                <a:latin typeface="Arial"/>
                <a:ea typeface="Arial"/>
                <a:cs typeface="Arial"/>
                <a:sym typeface="Arial"/>
              </a:rPr>
              <a:t>, predstavlja konsolidirani okvir. 21 specifična kompetencija su:</a:t>
            </a:r>
            <a:endParaRPr sz="1100" dirty="0">
              <a:latin typeface="Arial"/>
              <a:ea typeface="Arial"/>
              <a:cs typeface="Arial"/>
              <a:sym typeface="Arial"/>
            </a:endParaRPr>
          </a:p>
          <a:p>
            <a:pPr marL="457200" lvl="0" indent="-317500" algn="l" rtl="0">
              <a:lnSpc>
                <a:spcPct val="100000"/>
              </a:lnSpc>
              <a:spcBef>
                <a:spcPts val="1200"/>
              </a:spcBef>
              <a:spcAft>
                <a:spcPts val="0"/>
              </a:spcAft>
              <a:buSzPts val="1400"/>
              <a:buChar char="●"/>
            </a:pPr>
            <a:r>
              <a:rPr lang="hr" dirty="0"/>
              <a:t>Informacijska i podatkovna pismenost (3 kompetencije) – To uključuje sposobnost učinkovitog pretraživanja, procjene i upravljanja digitalnim informacijama, osiguravajući da korisnici mogu razlikovati vjerodostojne izvore od dezinformacija.</a:t>
            </a:r>
            <a:endParaRPr dirty="0"/>
          </a:p>
          <a:p>
            <a:pPr marL="457200" lvl="0" indent="-317500" algn="l" rtl="0">
              <a:lnSpc>
                <a:spcPct val="100000"/>
              </a:lnSpc>
              <a:spcBef>
                <a:spcPts val="0"/>
              </a:spcBef>
              <a:spcAft>
                <a:spcPts val="0"/>
              </a:spcAft>
              <a:buSzPts val="1400"/>
              <a:buChar char="●"/>
            </a:pPr>
            <a:r>
              <a:rPr lang="hr" dirty="0"/>
              <a:t>Komunikacija i suradnja (5 kompetencija) – Usredotočeno na učinkovitu digitalnu komunikaciju, online suradnju, upravljanje digitalnim identitetom i odgovorno sudjelovanje u digitalnim zajednicama.</a:t>
            </a:r>
            <a:endParaRPr dirty="0"/>
          </a:p>
          <a:p>
            <a:pPr marL="457200" lvl="0" indent="-317500" algn="l" rtl="0">
              <a:lnSpc>
                <a:spcPct val="100000"/>
              </a:lnSpc>
              <a:spcBef>
                <a:spcPts val="0"/>
              </a:spcBef>
              <a:spcAft>
                <a:spcPts val="0"/>
              </a:spcAft>
              <a:buSzPts val="1400"/>
              <a:buChar char="●"/>
            </a:pPr>
            <a:r>
              <a:rPr lang="hr" dirty="0"/>
              <a:t>Izrada digitalnog sadržaja (4 kompetencije) – Obuhvaća izradu i uređivanje digitalnog sadržaja, razumijevanje autorskih prava i licenciranja te osnovne programerske vještine za razvoj digitalnih rješenja.</a:t>
            </a:r>
            <a:endParaRPr dirty="0"/>
          </a:p>
          <a:p>
            <a:pPr marL="457200" lvl="0" indent="-317500" algn="l" rtl="0">
              <a:lnSpc>
                <a:spcPct val="100000"/>
              </a:lnSpc>
              <a:spcBef>
                <a:spcPts val="0"/>
              </a:spcBef>
              <a:spcAft>
                <a:spcPts val="0"/>
              </a:spcAft>
              <a:buSzPts val="1400"/>
              <a:buChar char="●"/>
            </a:pPr>
            <a:r>
              <a:rPr lang="hr" dirty="0"/>
              <a:t>Sigurnost (4 kompetencije) – Bavi se sviješću o kibernetičkoj sigurnosti, zaštitom osobnih podataka i privatnosti, osiguravanjem digitalne dobrobiti te zaštitom uređaja i mreža.</a:t>
            </a:r>
            <a:endParaRPr dirty="0"/>
          </a:p>
          <a:p>
            <a:pPr marL="457200" lvl="0" indent="-317500" algn="l" rtl="0">
              <a:lnSpc>
                <a:spcPct val="100000"/>
              </a:lnSpc>
              <a:spcBef>
                <a:spcPts val="0"/>
              </a:spcBef>
              <a:spcAft>
                <a:spcPts val="0"/>
              </a:spcAft>
              <a:buSzPts val="1400"/>
              <a:buChar char="●"/>
            </a:pPr>
            <a:r>
              <a:rPr lang="hr" dirty="0"/>
              <a:t>Rješavanje problema (5 kompetencija) – Uključuje prepoznavanje i rješavanje tehničkih problema, prilagođavanje novim tehnologijama, kreativno korištenje digitalnih alata te razumijevanje digitalnih trendova i njihovog utjecaja.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Svaka od ovih 21 kompetencija osmišljena je kako bi pomogla pojedincima da se učinkovito snalaze u digitalnom okruženju, bilo u obrazovanju, na poslu ili svakodnevnom životu. Okvir također podržava edukatore i kreatore politika u procjeni i poboljšanju digitalnih vještina na različitim razinama znanja.</a:t>
            </a:r>
            <a:endParaRPr dirty="0"/>
          </a:p>
        </p:txBody>
      </p:sp>
      <p:sp>
        <p:nvSpPr>
          <p:cNvPr id="242" name="Google Shape;242;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Domaća zadaća način je da se učitelji potaknu na razmišljanje o svom nacionalnom kurikulumu u svjetlu vašeg profesionalnog iskustva.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Podijelite sudionike u male grupe (3-4 osobe po grupi). Svakoj grupi dodijelite određeno područje kompetencija (npr. komunikacija i suradnja, sigurnost itd.). Alternativno, svakoj grupi možete dodijeliti jednu određenu kompetenciju iz svakog od pet područja.</a:t>
            </a:r>
            <a:endParaRPr dirty="0"/>
          </a:p>
          <a:p>
            <a:pPr marL="0" lvl="0" indent="0" algn="l" rtl="0">
              <a:lnSpc>
                <a:spcPct val="100000"/>
              </a:lnSpc>
              <a:spcBef>
                <a:spcPts val="0"/>
              </a:spcBef>
              <a:spcAft>
                <a:spcPts val="0"/>
              </a:spcAft>
              <a:buSzPts val="1400"/>
              <a:buNone/>
            </a:pPr>
            <a:r>
              <a:rPr lang="hr" dirty="0"/>
              <a:t>U svojim grupama, sudionici će raspravljati i identificirati jedan scenarij ili primjer iz stvarnog svijeta gdje su njihove dodijeljene kompetencije relevantne. Na primjer, ako grupa ima temu "Stvaranje digitalnog sadržaja", mogli bi raspravljati o tome kako se te vještine koriste pri izradi bloga ili videa za društvene mreže.</a:t>
            </a:r>
            <a:endParaRPr dirty="0"/>
          </a:p>
          <a:p>
            <a:pPr marL="0" lvl="0" indent="0" algn="l" rtl="0">
              <a:lnSpc>
                <a:spcPct val="100000"/>
              </a:lnSpc>
              <a:spcBef>
                <a:spcPts val="0"/>
              </a:spcBef>
              <a:spcAft>
                <a:spcPts val="0"/>
              </a:spcAft>
              <a:buSzPts val="1400"/>
              <a:buNone/>
            </a:pPr>
            <a:r>
              <a:rPr lang="hr" dirty="0"/>
              <a:t>Svaka će grupa pripremiti kratku prezentaciju (3 minute) u kojoj će sažeti svoj scenarij i objasniti kako kompetencije pomažu u rješavanju problema ili poboljšanju učinka u tom scenariju. Grupa će također predložiti kako bi procijenili vještinu u toj kompetenciji.</a:t>
            </a:r>
            <a:endParaRPr dirty="0"/>
          </a:p>
          <a:p>
            <a:pPr marL="0" lvl="0" indent="0" algn="l" rtl="0">
              <a:lnSpc>
                <a:spcPct val="100000"/>
              </a:lnSpc>
              <a:spcBef>
                <a:spcPts val="0"/>
              </a:spcBef>
              <a:spcAft>
                <a:spcPts val="0"/>
              </a:spcAft>
              <a:buClr>
                <a:srgbClr val="000000"/>
              </a:buClr>
              <a:buSzPts val="1400"/>
              <a:buFont typeface="Arial"/>
              <a:buNone/>
            </a:pPr>
            <a:endParaRPr dirty="0"/>
          </a:p>
        </p:txBody>
      </p:sp>
      <p:sp>
        <p:nvSpPr>
          <p:cNvPr id="249" name="Google Shape;24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predstavlja </a:t>
            </a:r>
            <a:r>
              <a:rPr lang="hr" sz="1100" b="1" dirty="0">
                <a:latin typeface="Arial"/>
                <a:ea typeface="Arial"/>
                <a:cs typeface="Arial"/>
                <a:sym typeface="Arial"/>
              </a:rPr>
              <a:t>osam razina znanja </a:t>
            </a:r>
            <a:r>
              <a:rPr lang="hr" sz="1100" dirty="0">
                <a:latin typeface="Arial"/>
                <a:ea typeface="Arial"/>
                <a:cs typeface="Arial"/>
                <a:sym typeface="Arial"/>
              </a:rPr>
              <a:t>definiranih u </a:t>
            </a:r>
            <a:r>
              <a:rPr lang="hr" sz="1100" b="1" dirty="0">
                <a:latin typeface="Arial"/>
                <a:ea typeface="Arial"/>
                <a:cs typeface="Arial"/>
                <a:sym typeface="Arial"/>
              </a:rPr>
              <a:t>Europskom okviru za digitalne kompetencije (DigComp)</a:t>
            </a:r>
            <a:r>
              <a:rPr lang="hr" sz="1100" dirty="0">
                <a:latin typeface="Arial"/>
                <a:ea typeface="Arial"/>
                <a:cs typeface="Arial"/>
                <a:sym typeface="Arial"/>
              </a:rPr>
              <a:t>. Ove razine pomažu u procjeni i strukturiranju razvoja digitalnih vještina, od osnovnih do visoko specijaliziranih.</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Razine znanja grupirane su u tri glavne kategorije:</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hr" sz="1100" b="1" dirty="0">
                <a:latin typeface="Arial"/>
                <a:ea typeface="Arial"/>
                <a:cs typeface="Arial"/>
                <a:sym typeface="Arial"/>
              </a:rPr>
              <a:t>Osnove (razine 1-2) </a:t>
            </a:r>
            <a:r>
              <a:rPr lang="hr" sz="1100" dirty="0">
                <a:latin typeface="Arial"/>
                <a:ea typeface="Arial"/>
                <a:cs typeface="Arial"/>
                <a:sym typeface="Arial"/>
              </a:rPr>
              <a:t>– U ovoj fazi pojedinci imaju osnovne digitalne vještine. Mogu obavljati jednostavne zadatke uz vodstvo, poput pretraživanja informacija na internetu ili korištenja osnovnih komunikacijskih alata.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Srednja razina (razine 3-4) </a:t>
            </a:r>
            <a:r>
              <a:rPr lang="hr" sz="1100" dirty="0">
                <a:latin typeface="Arial"/>
                <a:ea typeface="Arial"/>
                <a:cs typeface="Arial"/>
                <a:sym typeface="Arial"/>
              </a:rPr>
              <a:t>– Korisnici mogu samostalno izvršavati zadatke, kritički procjenjivati digitalni sadržaj i koristiti digitalne alate za rješavanje problema i suradnju.</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Napredno (razine 5-6) </a:t>
            </a:r>
            <a:r>
              <a:rPr lang="hr" sz="1100" dirty="0">
                <a:latin typeface="Arial"/>
                <a:ea typeface="Arial"/>
                <a:cs typeface="Arial"/>
                <a:sym typeface="Arial"/>
              </a:rPr>
              <a:t>– Pojedinci na ovoj razini mogu primjenjivati digitalne vještine u složenim situacijama, stvarati digitalni sadržaj, rješavati tehničke probleme i učinkovito se prilagođavati novim tehnologijama.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hr" sz="1100" b="1" dirty="0">
                <a:latin typeface="Arial"/>
                <a:ea typeface="Arial"/>
                <a:cs typeface="Arial"/>
                <a:sym typeface="Arial"/>
              </a:rPr>
              <a:t>Visoko specijalizirani (razine 7-8) </a:t>
            </a:r>
            <a:r>
              <a:rPr lang="hr" sz="1100" dirty="0">
                <a:latin typeface="Arial"/>
                <a:ea typeface="Arial"/>
                <a:cs typeface="Arial"/>
                <a:sym typeface="Arial"/>
              </a:rPr>
              <a:t>– Ove su razine namijenjene digitalnim stručnjacima koji mogu razvijati inovativna digitalna rješenja, voditi druge u digitalnoj transformaciji i doprinositi unapređenju digitalnih vještina u profesionalnim i strateškim kontekstima.</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Svaka razina uključuje </a:t>
            </a:r>
            <a:r>
              <a:rPr lang="hr" sz="1100" b="1" dirty="0">
                <a:latin typeface="Arial"/>
                <a:ea typeface="Arial"/>
                <a:cs typeface="Arial"/>
                <a:sym typeface="Arial"/>
              </a:rPr>
              <a:t>specifične primjere znanja, vještina i stavova</a:t>
            </a:r>
            <a:r>
              <a:rPr lang="hr" sz="1100" dirty="0">
                <a:latin typeface="Arial"/>
                <a:ea typeface="Arial"/>
                <a:cs typeface="Arial"/>
                <a:sym typeface="Arial"/>
              </a:rPr>
              <a:t>, omogućujući pojedincima, edukatorima i poslodavcima da strukturirano procijene digitalnu kompetenciju. Ovaj okvir pomaže u prilagođavanju digitalnog obrazovanja i osposobljavanja različitim potrebama, od svakodnevnih korisnika do digitalnih stručnjaka.</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55" name="Google Shape;255;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 p</a:t>
            </a:r>
            <a:r>
              <a:rPr lang="en-US" sz="1100" dirty="0" err="1">
                <a:latin typeface="Arial"/>
                <a:ea typeface="Arial"/>
                <a:cs typeface="Arial"/>
                <a:sym typeface="Arial"/>
              </a:rPr>
              <a:t>rikaznica</a:t>
            </a:r>
            <a:r>
              <a:rPr lang="hr" sz="1100" dirty="0">
                <a:latin typeface="Arial"/>
                <a:ea typeface="Arial"/>
                <a:cs typeface="Arial"/>
                <a:sym typeface="Arial"/>
              </a:rPr>
              <a:t> predstavlja </a:t>
            </a:r>
            <a:r>
              <a:rPr lang="hr" sz="1100" b="1" dirty="0">
                <a:latin typeface="Arial"/>
                <a:ea typeface="Arial"/>
                <a:cs typeface="Arial"/>
                <a:sym typeface="Arial"/>
              </a:rPr>
              <a:t>službenu definiciju digitalnih kompetencija </a:t>
            </a:r>
            <a:r>
              <a:rPr lang="hr" sz="1100" dirty="0">
                <a:latin typeface="Arial"/>
                <a:ea typeface="Arial"/>
                <a:cs typeface="Arial"/>
                <a:sym typeface="Arial"/>
              </a:rPr>
              <a:t>prema </a:t>
            </a:r>
            <a:r>
              <a:rPr lang="hr" sz="1100" b="1" dirty="0">
                <a:latin typeface="Arial"/>
                <a:ea typeface="Arial"/>
                <a:cs typeface="Arial"/>
                <a:sym typeface="Arial"/>
              </a:rPr>
              <a:t>Europskom okviru za digitalne kompetencije (DigComp)</a:t>
            </a:r>
            <a:r>
              <a:rPr lang="hr" sz="1100" dirty="0">
                <a:latin typeface="Arial"/>
                <a:ea typeface="Arial"/>
                <a:cs typeface="Arial"/>
                <a:sym typeface="Arial"/>
              </a:rPr>
              <a:t>. </a:t>
            </a:r>
            <a:br>
              <a:rPr lang="en-US" sz="1100" dirty="0">
                <a:latin typeface="Arial"/>
                <a:ea typeface="Arial"/>
                <a:cs typeface="Arial"/>
                <a:sym typeface="Arial"/>
              </a:rPr>
            </a:br>
            <a:endParaRPr lang="hr-H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Okvir DigComp </a:t>
            </a:r>
            <a:r>
              <a:rPr lang="hr" sz="1100" dirty="0">
                <a:latin typeface="Arial"/>
                <a:ea typeface="Arial"/>
                <a:cs typeface="Arial"/>
                <a:sym typeface="Arial"/>
              </a:rPr>
              <a:t>pruža strukturirani pristup razumijevanju digitalne kompetencije identificirajući </a:t>
            </a:r>
            <a:r>
              <a:rPr lang="hr" sz="1100" b="1" dirty="0">
                <a:latin typeface="Arial"/>
                <a:ea typeface="Arial"/>
                <a:cs typeface="Arial"/>
                <a:sym typeface="Arial"/>
              </a:rPr>
              <a:t>pet ključnih područja </a:t>
            </a:r>
            <a:r>
              <a:rPr lang="hr" sz="1100" dirty="0">
                <a:latin typeface="Arial"/>
                <a:ea typeface="Arial"/>
                <a:cs typeface="Arial"/>
                <a:sym typeface="Arial"/>
              </a:rPr>
              <a:t>i </a:t>
            </a:r>
            <a:r>
              <a:rPr lang="hr" sz="1100" b="1" dirty="0">
                <a:latin typeface="Arial"/>
                <a:ea typeface="Arial"/>
                <a:cs typeface="Arial"/>
                <a:sym typeface="Arial"/>
              </a:rPr>
              <a:t>21 specifičnu kompetenciju </a:t>
            </a:r>
            <a:r>
              <a:rPr lang="hr" sz="1100" dirty="0">
                <a:latin typeface="Arial"/>
                <a:ea typeface="Arial"/>
                <a:cs typeface="Arial"/>
                <a:sym typeface="Arial"/>
              </a:rPr>
              <a:t>koja je pojedincima potrebna za učinkovito snalaženje u digitalnom svijetu. </a:t>
            </a:r>
            <a:br>
              <a:rPr lang="en-US" sz="1100" dirty="0">
                <a:latin typeface="Arial"/>
                <a:ea typeface="Arial"/>
                <a:cs typeface="Arial"/>
                <a:sym typeface="Arial"/>
              </a:rPr>
            </a:br>
            <a:r>
              <a:rPr lang="hr" sz="1100" dirty="0">
                <a:latin typeface="Arial"/>
                <a:ea typeface="Arial"/>
                <a:cs typeface="Arial"/>
                <a:sym typeface="Arial"/>
              </a:rPr>
              <a:t>Osim definiranja ovih kompetencija, DigComp navodi </a:t>
            </a:r>
            <a:r>
              <a:rPr lang="hr" sz="1100" b="1" dirty="0">
                <a:latin typeface="Arial"/>
                <a:ea typeface="Arial"/>
                <a:cs typeface="Arial"/>
                <a:sym typeface="Arial"/>
              </a:rPr>
              <a:t>osam razina znanja</a:t>
            </a:r>
            <a:r>
              <a:rPr lang="hr" sz="1100" dirty="0">
                <a:latin typeface="Arial"/>
                <a:ea typeface="Arial"/>
                <a:cs typeface="Arial"/>
                <a:sym typeface="Arial"/>
              </a:rPr>
              <a:t>, od osnovnih do naprednih, pomažući pojedincima i edukatorima u procjeni razvoja digitalnih vještina. Također uključuje </a:t>
            </a:r>
            <a:r>
              <a:rPr lang="hr" sz="1100" b="1" dirty="0">
                <a:latin typeface="Arial"/>
                <a:ea typeface="Arial"/>
                <a:cs typeface="Arial"/>
                <a:sym typeface="Arial"/>
              </a:rPr>
              <a:t>primjere znanja, vještina i stavova </a:t>
            </a:r>
            <a:r>
              <a:rPr lang="hr" sz="1100" dirty="0">
                <a:latin typeface="Arial"/>
                <a:ea typeface="Arial"/>
                <a:cs typeface="Arial"/>
                <a:sym typeface="Arial"/>
              </a:rPr>
              <a:t>potrebnih za digitalnu vještinu.</a:t>
            </a:r>
          </a:p>
          <a:p>
            <a:pPr marL="0" lvl="0" indent="0" algn="l" rtl="0">
              <a:lnSpc>
                <a:spcPct val="115000"/>
              </a:lnSpc>
              <a:spcBef>
                <a:spcPts val="1200"/>
              </a:spcBef>
              <a:spcAft>
                <a:spcPts val="0"/>
              </a:spcAft>
              <a:buClr>
                <a:schemeClr val="dk1"/>
              </a:buClr>
              <a:buSzPts val="1100"/>
              <a:buFont typeface="Arial"/>
              <a:buNone/>
            </a:pPr>
            <a:br>
              <a:rPr lang="en-US" sz="1100" dirty="0">
                <a:latin typeface="Arial"/>
                <a:ea typeface="Arial"/>
                <a:cs typeface="Arial"/>
                <a:sym typeface="Arial"/>
              </a:rPr>
            </a:br>
            <a:r>
              <a:rPr lang="hr" sz="1100" dirty="0">
                <a:latin typeface="Arial"/>
                <a:ea typeface="Arial"/>
                <a:cs typeface="Arial"/>
                <a:sym typeface="Arial"/>
              </a:rPr>
              <a:t>Nadalje, okvir ističe </a:t>
            </a:r>
            <a:r>
              <a:rPr lang="hr" sz="1100" b="1" dirty="0">
                <a:latin typeface="Arial"/>
                <a:ea typeface="Arial"/>
                <a:cs typeface="Arial"/>
                <a:sym typeface="Arial"/>
              </a:rPr>
              <a:t>primjene u stvarnom svijetu </a:t>
            </a:r>
            <a:r>
              <a:rPr lang="hr" sz="1100" dirty="0">
                <a:latin typeface="Arial"/>
                <a:ea typeface="Arial"/>
                <a:cs typeface="Arial"/>
                <a:sym typeface="Arial"/>
              </a:rPr>
              <a:t>, nudeći slučajeve upotrebe koji pokazuju kako su digitalne kompetencije relevantne u </a:t>
            </a:r>
            <a:r>
              <a:rPr lang="hr" sz="1100" b="1" dirty="0">
                <a:latin typeface="Arial"/>
                <a:ea typeface="Arial"/>
                <a:cs typeface="Arial"/>
                <a:sym typeface="Arial"/>
              </a:rPr>
              <a:t>kontekstu obrazovanja i zapošljavanja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Korištenjem ovog okvira, edukatori, kreatori politika i poslodavci mogu bolje podržati razvoj digitalnih vještina, osiguravajući da su pojedinci spremni za akademske i profesionalne izazove u digitalnom dobu.</a:t>
            </a: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64" name="Google Shape;264;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Na ovoj i slijedećoj </a:t>
            </a:r>
            <a:r>
              <a:rPr lang="hr-HR" dirty="0"/>
              <a:t>p</a:t>
            </a:r>
            <a:r>
              <a:rPr lang="en-US" dirty="0" err="1"/>
              <a:t>rikaznici</a:t>
            </a:r>
            <a:r>
              <a:rPr lang="hr" dirty="0"/>
              <a:t> prikazani su neki primjeri kako je DCF dizajniran u inačici 2.2.</a:t>
            </a:r>
            <a:endParaRPr dirty="0"/>
          </a:p>
          <a:p>
            <a:pPr marL="0" lvl="0" indent="0" algn="l" rtl="0">
              <a:lnSpc>
                <a:spcPct val="100000"/>
              </a:lnSpc>
              <a:spcBef>
                <a:spcPts val="0"/>
              </a:spcBef>
              <a:spcAft>
                <a:spcPts val="0"/>
              </a:spcAft>
              <a:buSzPts val="1400"/>
              <a:buNone/>
            </a:pPr>
            <a:r>
              <a:rPr lang="hr" dirty="0"/>
              <a:t>Za svaku kompetenciju naznačeno je:</a:t>
            </a:r>
            <a:endParaRPr dirty="0"/>
          </a:p>
          <a:p>
            <a:pPr marL="457200" lvl="0" indent="-317500" algn="l" rtl="0">
              <a:lnSpc>
                <a:spcPct val="100000"/>
              </a:lnSpc>
              <a:spcBef>
                <a:spcPts val="0"/>
              </a:spcBef>
              <a:spcAft>
                <a:spcPts val="0"/>
              </a:spcAft>
              <a:buSzPts val="1400"/>
              <a:buChar char="-"/>
            </a:pPr>
            <a:r>
              <a:rPr lang="hr" dirty="0"/>
              <a:t>područje i opis vještine</a:t>
            </a:r>
            <a:endParaRPr dirty="0"/>
          </a:p>
          <a:p>
            <a:pPr marL="457200" lvl="0" indent="-317500" algn="l" rtl="0">
              <a:lnSpc>
                <a:spcPct val="100000"/>
              </a:lnSpc>
              <a:spcBef>
                <a:spcPts val="0"/>
              </a:spcBef>
              <a:spcAft>
                <a:spcPts val="0"/>
              </a:spcAft>
              <a:buSzPts val="1400"/>
              <a:buChar char="-"/>
            </a:pPr>
            <a:r>
              <a:rPr lang="hr" dirty="0"/>
              <a:t>razina vještin za kompetenciju</a:t>
            </a:r>
            <a:endParaRPr dirty="0"/>
          </a:p>
          <a:p>
            <a:pPr marL="457200" lvl="0" indent="-317500" algn="l" rtl="0">
              <a:lnSpc>
                <a:spcPct val="100000"/>
              </a:lnSpc>
              <a:spcBef>
                <a:spcPts val="0"/>
              </a:spcBef>
              <a:spcAft>
                <a:spcPts val="0"/>
              </a:spcAft>
              <a:buSzPts val="1400"/>
              <a:buChar char="-"/>
            </a:pPr>
            <a:r>
              <a:rPr lang="hr" dirty="0"/>
              <a:t>nekoliko primjera koji objašnjavaju kako odbiti tu kompetenciju u smislu znanja, vještina i stava</a:t>
            </a:r>
            <a:endParaRPr dirty="0"/>
          </a:p>
          <a:p>
            <a:pPr marL="457200" lvl="0" indent="-304800" algn="l" rtl="0">
              <a:lnSpc>
                <a:spcPct val="100000"/>
              </a:lnSpc>
              <a:spcBef>
                <a:spcPts val="0"/>
              </a:spcBef>
              <a:spcAft>
                <a:spcPts val="0"/>
              </a:spcAft>
              <a:buSzPts val="1200"/>
              <a:buChar char="-"/>
            </a:pPr>
            <a:r>
              <a:rPr lang="hr" dirty="0"/>
              <a:t>neki scenariji učenja korisni za uvođenje te kompetencije u formalni i neformalni obrazovni kontekst.</a:t>
            </a:r>
            <a:endParaRPr dirty="0"/>
          </a:p>
          <a:p>
            <a:pPr marL="0" lvl="0" indent="0" algn="l" rtl="0">
              <a:lnSpc>
                <a:spcPct val="100000"/>
              </a:lnSpc>
              <a:spcBef>
                <a:spcPts val="0"/>
              </a:spcBef>
              <a:spcAft>
                <a:spcPts val="0"/>
              </a:spcAft>
              <a:buNone/>
            </a:pPr>
            <a:endParaRPr lang="hr" dirty="0"/>
          </a:p>
          <a:p>
            <a:pPr marL="0" lvl="0" indent="0" algn="l" rtl="0">
              <a:lnSpc>
                <a:spcPct val="100000"/>
              </a:lnSpc>
              <a:spcBef>
                <a:spcPts val="0"/>
              </a:spcBef>
              <a:spcAft>
                <a:spcPts val="0"/>
              </a:spcAft>
              <a:buNone/>
            </a:pPr>
            <a:r>
              <a:rPr lang="hr" dirty="0"/>
              <a:t>Konkretnije, ova </a:t>
            </a:r>
            <a:r>
              <a:rPr lang="hr-HR" dirty="0"/>
              <a:t>p</a:t>
            </a:r>
            <a:r>
              <a:rPr lang="en-US" dirty="0" err="1"/>
              <a:t>rikaznica</a:t>
            </a:r>
            <a:r>
              <a:rPr lang="hr" dirty="0"/>
              <a:t> nam pomaže razumjeti ne samo što su vještine digitalnog pretraživanja, već i kako se one razvijaju tijekom vremena, kako izgledaju u praksi i kako se primjenjuju u stvarnim situacijama - od škole do tržišta rada. Pruža most od apstraktnih okvira kompetencija do smislenog, praktičnog učenja i poučavanja.</a:t>
            </a: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100" dirty="0" err="1">
                <a:latin typeface="Arial"/>
                <a:ea typeface="Arial"/>
                <a:cs typeface="Arial"/>
                <a:sym typeface="Arial"/>
              </a:rPr>
              <a:t>Prikaznica</a:t>
            </a:r>
            <a:r>
              <a:rPr lang="hr" sz="1100" dirty="0">
                <a:latin typeface="Arial"/>
                <a:ea typeface="Arial"/>
                <a:cs typeface="Arial"/>
                <a:sym typeface="Arial"/>
              </a:rPr>
              <a:t> prikazuje detaljnu raščlambu </a:t>
            </a:r>
            <a:r>
              <a:rPr lang="hr" sz="1100" b="1" dirty="0">
                <a:latin typeface="Arial"/>
                <a:ea typeface="Arial"/>
                <a:cs typeface="Arial"/>
                <a:sym typeface="Arial"/>
              </a:rPr>
              <a:t>područja kompetencija 1.1 </a:t>
            </a:r>
            <a:r>
              <a:rPr lang="hr" sz="1100" dirty="0">
                <a:latin typeface="Arial"/>
                <a:ea typeface="Arial"/>
                <a:cs typeface="Arial"/>
                <a:sym typeface="Arial"/>
              </a:rPr>
              <a:t>iz </a:t>
            </a:r>
            <a:r>
              <a:rPr lang="hr" sz="1100" b="1" dirty="0">
                <a:latin typeface="Arial"/>
                <a:ea typeface="Arial"/>
                <a:cs typeface="Arial"/>
                <a:sym typeface="Arial"/>
              </a:rPr>
              <a:t>Okvira digitalnih kompetencija (DigComp)</a:t>
            </a:r>
            <a:r>
              <a:rPr lang="hr" sz="1100" dirty="0">
                <a:latin typeface="Arial"/>
                <a:ea typeface="Arial"/>
                <a:cs typeface="Arial"/>
                <a:sym typeface="Arial"/>
              </a:rPr>
              <a:t>: </a:t>
            </a:r>
            <a:r>
              <a:rPr lang="hr" sz="1100" b="1" dirty="0">
                <a:latin typeface="Arial"/>
                <a:ea typeface="Arial"/>
                <a:cs typeface="Arial"/>
                <a:sym typeface="Arial"/>
              </a:rPr>
              <a:t>„Pregledavanje, pretraživanje i filtriranje podataka, informacija i digitalnog sadržaja.“</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endParaRPr lang="h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Organizira kompetenciju kroz </a:t>
            </a:r>
            <a:r>
              <a:rPr lang="hr" sz="1100" b="1" dirty="0">
                <a:latin typeface="Arial"/>
                <a:ea typeface="Arial"/>
                <a:cs typeface="Arial"/>
                <a:sym typeface="Arial"/>
              </a:rPr>
              <a:t>pet dimenzija </a:t>
            </a:r>
            <a:r>
              <a:rPr lang="hr" sz="1100" dirty="0">
                <a:latin typeface="Arial"/>
                <a:ea typeface="Arial"/>
                <a:cs typeface="Arial"/>
                <a:sym typeface="Arial"/>
              </a:rPr>
              <a:t>, krećući se od apstraktnih koncepata do konkretnih, praktičnih primjera:</a:t>
            </a: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Lijevi stupac – Dimenzije 1 i 2: Područje kompetencije i definicija</a:t>
            </a:r>
            <a:endParaRPr sz="1300" b="1"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Dimenzija 1 </a:t>
            </a:r>
            <a:r>
              <a:rPr lang="hr" sz="1100" dirty="0">
                <a:latin typeface="Arial"/>
                <a:ea typeface="Arial"/>
                <a:cs typeface="Arial"/>
                <a:sym typeface="Arial"/>
              </a:rPr>
              <a:t>identificira </a:t>
            </a:r>
            <a:r>
              <a:rPr lang="hr" sz="1100" b="1" dirty="0">
                <a:latin typeface="Arial"/>
                <a:ea typeface="Arial"/>
                <a:cs typeface="Arial"/>
                <a:sym typeface="Arial"/>
              </a:rPr>
              <a:t>područje kompetencije </a:t>
            </a:r>
            <a:r>
              <a:rPr lang="hr" sz="1100" dirty="0">
                <a:latin typeface="Arial"/>
                <a:ea typeface="Arial"/>
                <a:cs typeface="Arial"/>
                <a:sym typeface="Arial"/>
              </a:rPr>
              <a:t>: Informacijska i podatkovna pismenost.</a:t>
            </a:r>
            <a:br>
              <a:rPr lang="en-US" sz="1100" dirty="0">
                <a:latin typeface="Arial"/>
                <a:ea typeface="Arial"/>
                <a:cs typeface="Arial"/>
                <a:sym typeface="Arial"/>
              </a:rPr>
            </a:br>
            <a:r>
              <a:rPr lang="hr" sz="1100" b="1" dirty="0">
                <a:latin typeface="Arial"/>
                <a:ea typeface="Arial"/>
                <a:cs typeface="Arial"/>
                <a:sym typeface="Arial"/>
              </a:rPr>
              <a:t>Dimenzija 2 </a:t>
            </a:r>
            <a:r>
              <a:rPr lang="hr" sz="1100" dirty="0">
                <a:latin typeface="Arial"/>
                <a:ea typeface="Arial"/>
                <a:cs typeface="Arial"/>
                <a:sym typeface="Arial"/>
              </a:rPr>
              <a:t>se posebno fokusira na </a:t>
            </a:r>
            <a:r>
              <a:rPr lang="hr" sz="1100" b="1" dirty="0">
                <a:latin typeface="Arial"/>
                <a:ea typeface="Arial"/>
                <a:cs typeface="Arial"/>
                <a:sym typeface="Arial"/>
              </a:rPr>
              <a:t>Kompetenciju 1.1 </a:t>
            </a:r>
            <a:r>
              <a:rPr lang="hr" sz="1100" dirty="0">
                <a:latin typeface="Arial"/>
                <a:ea typeface="Arial"/>
                <a:cs typeface="Arial"/>
                <a:sym typeface="Arial"/>
              </a:rPr>
              <a:t>, koja se odnosi na:</a:t>
            </a:r>
            <a:br>
              <a:rPr lang="en-US" sz="1100" dirty="0">
                <a:latin typeface="Arial"/>
                <a:ea typeface="Arial"/>
                <a:cs typeface="Arial"/>
                <a:sym typeface="Arial"/>
              </a:rPr>
            </a:br>
            <a:r>
              <a:rPr lang="hr" sz="1100" dirty="0">
                <a:latin typeface="Arial"/>
                <a:ea typeface="Arial"/>
                <a:cs typeface="Arial"/>
                <a:sym typeface="Arial"/>
              </a:rPr>
              <a:t>Razumijevanje informacijskih potreba,</a:t>
            </a:r>
            <a:br>
              <a:rPr lang="en-US" sz="1100" dirty="0">
                <a:latin typeface="Arial"/>
                <a:ea typeface="Arial"/>
                <a:cs typeface="Arial"/>
                <a:sym typeface="Arial"/>
              </a:rPr>
            </a:br>
            <a:r>
              <a:rPr lang="hr" sz="1100" dirty="0">
                <a:latin typeface="Arial"/>
                <a:ea typeface="Arial"/>
                <a:cs typeface="Arial"/>
                <a:sym typeface="Arial"/>
              </a:rPr>
              <a:t>Traženje informacija/podataka/sadržaja na internetu,</a:t>
            </a:r>
            <a:br>
              <a:rPr lang="en-US" sz="1100" dirty="0">
                <a:latin typeface="Arial"/>
                <a:ea typeface="Arial"/>
                <a:cs typeface="Arial"/>
                <a:sym typeface="Arial"/>
              </a:rPr>
            </a:br>
            <a:r>
              <a:rPr lang="hr" sz="1100" dirty="0">
                <a:latin typeface="Arial"/>
                <a:ea typeface="Arial"/>
                <a:cs typeface="Arial"/>
                <a:sym typeface="Arial"/>
              </a:rPr>
              <a:t>Pristup, evaluacija i navigacija između izvora.</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400"/>
              </a:spcBef>
              <a:spcAft>
                <a:spcPts val="0"/>
              </a:spcAft>
              <a:buNone/>
            </a:pPr>
            <a:r>
              <a:rPr lang="hr" sz="1300" b="1" dirty="0">
                <a:latin typeface="Arial"/>
                <a:ea typeface="Arial"/>
                <a:cs typeface="Arial"/>
                <a:sym typeface="Arial"/>
              </a:rPr>
              <a:t>Srednji stupci – Dimenzija 3 i 4: Vještina i praktično znanje</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Dimenzija 3: Razina stručnosti (od temeljne do visoko specijalizirane)</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stupac ocrtava </a:t>
            </a:r>
            <a:r>
              <a:rPr lang="hr" sz="1100" b="1" dirty="0">
                <a:latin typeface="Arial"/>
                <a:ea typeface="Arial"/>
                <a:cs typeface="Arial"/>
                <a:sym typeface="Arial"/>
              </a:rPr>
              <a:t>8 razina napredovanja </a:t>
            </a:r>
            <a:r>
              <a:rPr lang="hr" sz="1100" dirty="0">
                <a:latin typeface="Arial"/>
                <a:ea typeface="Arial"/>
                <a:cs typeface="Arial"/>
                <a:sym typeface="Arial"/>
              </a:rPr>
              <a:t>:</a:t>
            </a:r>
          </a:p>
          <a:p>
            <a:pPr marL="457200" lvl="1"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Osnovne vještine uz podršku.</a:t>
            </a:r>
            <a:br>
              <a:rPr lang="en-US" sz="1100" dirty="0">
                <a:latin typeface="Arial"/>
                <a:ea typeface="Arial"/>
                <a:cs typeface="Arial"/>
                <a:sym typeface="Arial"/>
              </a:rPr>
            </a:br>
            <a:r>
              <a:rPr lang="hr" sz="1100" dirty="0">
                <a:latin typeface="Arial"/>
                <a:ea typeface="Arial"/>
                <a:cs typeface="Arial"/>
                <a:sym typeface="Arial"/>
              </a:rPr>
              <a:t>Osnovne vještine s određenom autonomijom.</a:t>
            </a:r>
            <a:br>
              <a:rPr lang="en-US" sz="1100" dirty="0">
                <a:latin typeface="Arial"/>
                <a:ea typeface="Arial"/>
                <a:cs typeface="Arial"/>
                <a:sym typeface="Arial"/>
              </a:rPr>
            </a:br>
            <a:r>
              <a:rPr lang="hr" sz="1100" dirty="0">
                <a:latin typeface="Arial"/>
                <a:ea typeface="Arial"/>
                <a:cs typeface="Arial"/>
                <a:sym typeface="Arial"/>
              </a:rPr>
              <a:t>Samostalno rješavanje jednostavnih problema.</a:t>
            </a:r>
            <a:br>
              <a:rPr lang="en-US" sz="1100" dirty="0">
                <a:latin typeface="Arial"/>
                <a:ea typeface="Arial"/>
                <a:cs typeface="Arial"/>
                <a:sym typeface="Arial"/>
              </a:rPr>
            </a:br>
            <a:r>
              <a:rPr lang="hr" sz="1100" dirty="0">
                <a:latin typeface="Arial"/>
                <a:ea typeface="Arial"/>
                <a:cs typeface="Arial"/>
                <a:sym typeface="Arial"/>
              </a:rPr>
              <a:t>Veća autonomija, prilagođavanje novim situacijama.</a:t>
            </a:r>
            <a:br>
              <a:rPr lang="en-US" sz="1100" dirty="0">
                <a:latin typeface="Arial"/>
                <a:ea typeface="Arial"/>
                <a:cs typeface="Arial"/>
                <a:sym typeface="Arial"/>
              </a:rPr>
            </a:br>
            <a:r>
              <a:rPr lang="hr" sz="1100" dirty="0">
                <a:latin typeface="Arial"/>
                <a:ea typeface="Arial"/>
                <a:cs typeface="Arial"/>
                <a:sym typeface="Arial"/>
              </a:rPr>
              <a:t>Vođenje drugih.</a:t>
            </a:r>
            <a:br>
              <a:rPr lang="en-US" sz="1100" dirty="0">
                <a:latin typeface="Arial"/>
                <a:ea typeface="Arial"/>
                <a:cs typeface="Arial"/>
                <a:sym typeface="Arial"/>
              </a:rPr>
            </a:br>
            <a:r>
              <a:rPr lang="hr" sz="1100" dirty="0">
                <a:latin typeface="Arial"/>
                <a:ea typeface="Arial"/>
                <a:cs typeface="Arial"/>
                <a:sym typeface="Arial"/>
              </a:rPr>
              <a:t>Napredne vještine u složenim kontekstima.</a:t>
            </a:r>
            <a:br>
              <a:rPr lang="en-US" sz="1100" dirty="0">
                <a:latin typeface="Arial"/>
                <a:ea typeface="Arial"/>
                <a:cs typeface="Arial"/>
                <a:sym typeface="Arial"/>
              </a:rPr>
            </a:br>
            <a:r>
              <a:rPr lang="hr" sz="1100" dirty="0">
                <a:latin typeface="Arial"/>
                <a:ea typeface="Arial"/>
                <a:cs typeface="Arial"/>
                <a:sym typeface="Arial"/>
              </a:rPr>
              <a:t>Visoka razina stručnosti s ograničenim smjerom.</a:t>
            </a:r>
            <a:br>
              <a:rPr lang="en-US" sz="1100" dirty="0">
                <a:latin typeface="Arial"/>
                <a:ea typeface="Arial"/>
                <a:cs typeface="Arial"/>
                <a:sym typeface="Arial"/>
              </a:rPr>
            </a:br>
            <a:r>
              <a:rPr lang="hr" sz="1100" dirty="0">
                <a:latin typeface="Arial"/>
                <a:ea typeface="Arial"/>
                <a:cs typeface="Arial"/>
                <a:sym typeface="Arial"/>
              </a:rPr>
              <a:t>Sposobnost stručne razine koja doprinosi novim idejama u području.</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Svaka razina uključuje specifične tvrdnje tipa </a:t>
            </a:r>
            <a:r>
              <a:rPr lang="hr" sz="1100" b="1" dirty="0">
                <a:latin typeface="Arial"/>
                <a:ea typeface="Arial"/>
                <a:cs typeface="Arial"/>
                <a:sym typeface="Arial"/>
              </a:rPr>
              <a:t>"Mogu..." </a:t>
            </a:r>
            <a:r>
              <a:rPr lang="hr" sz="1100" dirty="0">
                <a:latin typeface="Arial"/>
                <a:ea typeface="Arial"/>
                <a:cs typeface="Arial"/>
                <a:sym typeface="Arial"/>
              </a:rPr>
              <a:t>koje opisuju što bi osoba u toj fazi trebala biti sposobna učiniti. </a:t>
            </a:r>
            <a:br>
              <a:rPr lang="en-US" sz="1100" dirty="0">
                <a:latin typeface="Arial"/>
                <a:ea typeface="Arial"/>
                <a:cs typeface="Arial"/>
                <a:sym typeface="Arial"/>
              </a:rPr>
            </a:br>
            <a:r>
              <a:rPr lang="hr" sz="1100" dirty="0">
                <a:latin typeface="Arial"/>
                <a:ea typeface="Arial"/>
                <a:cs typeface="Arial"/>
                <a:sym typeface="Arial"/>
              </a:rPr>
              <a:t>Primjeri:</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dirty="0">
                <a:latin typeface="Arial"/>
                <a:ea typeface="Arial"/>
                <a:cs typeface="Arial"/>
                <a:sym typeface="Arial"/>
              </a:rPr>
              <a:t>Razina 1: „Prepoznati svoje informacijske potrebe i pronaći podatke jednostavnim pretraživanjem.“</a:t>
            </a:r>
            <a:br>
              <a:rPr lang="en-US" sz="1100" dirty="0">
                <a:latin typeface="Arial"/>
                <a:ea typeface="Arial"/>
                <a:cs typeface="Arial"/>
                <a:sym typeface="Arial"/>
              </a:rPr>
            </a:br>
            <a:r>
              <a:rPr lang="hr" sz="1100" dirty="0">
                <a:latin typeface="Arial"/>
                <a:ea typeface="Arial"/>
                <a:cs typeface="Arial"/>
                <a:sym typeface="Arial"/>
              </a:rPr>
              <a:t>Razina 5: „Odgovoriti na informacijske potrebe i pokazati kako procijeniti izvore.“</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Dimenzija 4: Primjeri znanja, vještina i stavova</a:t>
            </a:r>
            <a:endParaRPr sz="11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odjeljak pruža praktične </a:t>
            </a:r>
            <a:r>
              <a:rPr lang="hr" sz="1100" b="1" dirty="0">
                <a:latin typeface="Arial"/>
                <a:ea typeface="Arial"/>
                <a:cs typeface="Arial"/>
                <a:sym typeface="Arial"/>
              </a:rPr>
              <a:t>primjere </a:t>
            </a:r>
            <a:r>
              <a:rPr lang="hr" sz="1100" dirty="0">
                <a:latin typeface="Arial"/>
                <a:ea typeface="Arial"/>
                <a:cs typeface="Arial"/>
                <a:sym typeface="Arial"/>
              </a:rPr>
              <a:t>povezane s gore navedenim razinama. Podijeljen je na:</a:t>
            </a:r>
          </a:p>
          <a:p>
            <a:pPr marL="457200" lvl="1" indent="0" algn="l" rtl="0">
              <a:lnSpc>
                <a:spcPct val="115000"/>
              </a:lnSpc>
              <a:spcBef>
                <a:spcPts val="1200"/>
              </a:spcBef>
              <a:spcAft>
                <a:spcPts val="0"/>
              </a:spcAft>
              <a:buClr>
                <a:schemeClr val="dk1"/>
              </a:buClr>
              <a:buSzPts val="1100"/>
              <a:buFont typeface="Arial"/>
              <a:buNone/>
            </a:pPr>
            <a:r>
              <a:rPr lang="hr" sz="1100" b="1" dirty="0">
                <a:latin typeface="Arial"/>
                <a:ea typeface="Arial"/>
                <a:cs typeface="Arial"/>
                <a:sym typeface="Arial"/>
              </a:rPr>
              <a:t>Znanje </a:t>
            </a:r>
            <a:r>
              <a:rPr lang="hr" sz="1100" dirty="0">
                <a:latin typeface="Arial"/>
                <a:ea typeface="Arial"/>
                <a:cs typeface="Arial"/>
                <a:sym typeface="Arial"/>
              </a:rPr>
              <a:t>(npr. „Neki rezultati pretraživanja možda nisu slobodno dostupni.“),</a:t>
            </a:r>
            <a:br>
              <a:rPr lang="en-US" sz="1100" dirty="0">
                <a:latin typeface="Arial"/>
                <a:ea typeface="Arial"/>
                <a:cs typeface="Arial"/>
                <a:sym typeface="Arial"/>
              </a:rPr>
            </a:br>
            <a:r>
              <a:rPr lang="hr" sz="1100" b="1" dirty="0">
                <a:latin typeface="Arial"/>
                <a:ea typeface="Arial"/>
                <a:cs typeface="Arial"/>
                <a:sym typeface="Arial"/>
              </a:rPr>
              <a:t>Vještine </a:t>
            </a:r>
            <a:r>
              <a:rPr lang="hr" sz="1100" dirty="0">
                <a:latin typeface="Arial"/>
                <a:ea typeface="Arial"/>
                <a:cs typeface="Arial"/>
                <a:sym typeface="Arial"/>
              </a:rPr>
              <a:t>(npr. „Zna kako odabrati tražilice koje zadovoljavaju specifične potrebe.“),</a:t>
            </a:r>
            <a:br>
              <a:rPr lang="en-US" sz="1100" dirty="0">
                <a:latin typeface="Arial"/>
                <a:ea typeface="Arial"/>
                <a:cs typeface="Arial"/>
                <a:sym typeface="Arial"/>
              </a:rPr>
            </a:br>
            <a:r>
              <a:rPr lang="hr" sz="1100" b="1" dirty="0">
                <a:latin typeface="Arial"/>
                <a:ea typeface="Arial"/>
                <a:cs typeface="Arial"/>
                <a:sym typeface="Arial"/>
              </a:rPr>
              <a:t>Stavovi </a:t>
            </a:r>
            <a:r>
              <a:rPr lang="hr" sz="1100" dirty="0">
                <a:latin typeface="Arial"/>
                <a:ea typeface="Arial"/>
                <a:cs typeface="Arial"/>
                <a:sym typeface="Arial"/>
              </a:rPr>
              <a:t>(npr. „Namjerno izbjegava distrakcije i cijeni privatnost na internetu.“)</a:t>
            </a:r>
          </a:p>
          <a:p>
            <a:pPr marL="457200" lvl="1" indent="0" algn="l" rtl="0">
              <a:lnSpc>
                <a:spcPct val="115000"/>
              </a:lnSpc>
              <a:spcBef>
                <a:spcPts val="120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To pomaže oživjeti izjave „Ja mogu…“, pokazujući što bi učenici trebali znati, biti u stanju učiniti i kako bi trebali odgovorno pristupati digitalnim informacijama.</a:t>
            </a: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Desni stupac – Dimenzija 5: Primjeri upotrebe</a:t>
            </a:r>
            <a:endParaRPr sz="1300" b="1" dirty="0">
              <a:latin typeface="Arial"/>
              <a:ea typeface="Arial"/>
              <a:cs typeface="Arial"/>
              <a:sym typeface="Arial"/>
            </a:endParaRPr>
          </a:p>
          <a:p>
            <a:pPr marL="0" lvl="0" indent="0" algn="l" rtl="0">
              <a:lnSpc>
                <a:spcPct val="115000"/>
              </a:lnSpc>
              <a:spcBef>
                <a:spcPts val="1200"/>
              </a:spcBef>
              <a:spcAft>
                <a:spcPts val="0"/>
              </a:spcAft>
              <a:buNone/>
            </a:pPr>
            <a:r>
              <a:rPr lang="hr" sz="1100" dirty="0">
                <a:latin typeface="Arial"/>
                <a:ea typeface="Arial"/>
                <a:cs typeface="Arial"/>
                <a:sym typeface="Arial"/>
              </a:rPr>
              <a:t>Ovaj posljednji stupac prikazuje </a:t>
            </a:r>
            <a:r>
              <a:rPr lang="hr" sz="1100" b="1" dirty="0">
                <a:latin typeface="Arial"/>
                <a:ea typeface="Arial"/>
                <a:cs typeface="Arial"/>
                <a:sym typeface="Arial"/>
              </a:rPr>
              <a:t>scenarije iz stvarnog života </a:t>
            </a:r>
            <a:r>
              <a:rPr lang="hr" sz="1100" dirty="0">
                <a:latin typeface="Arial"/>
                <a:ea typeface="Arial"/>
                <a:cs typeface="Arial"/>
                <a:sym typeface="Arial"/>
              </a:rPr>
              <a:t>u kojima se te kompetencije primjenjuju.</a:t>
            </a:r>
            <a:endParaRPr sz="1100"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Ovi kontekstualni primjeri ilustriraju kako se digitalne vještine koriste u svakodnevnom životu, čineći okvir pristupačnijim i praktičnijim.</a:t>
            </a:r>
            <a:endParaRPr sz="1100" dirty="0">
              <a:latin typeface="Arial"/>
              <a:ea typeface="Arial"/>
              <a:cs typeface="Arial"/>
              <a:sym typeface="Arial"/>
            </a:endParaRPr>
          </a:p>
          <a:p>
            <a:pPr marL="0" lvl="0" indent="0" algn="l" rtl="0">
              <a:lnSpc>
                <a:spcPct val="100000"/>
              </a:lnSpc>
              <a:spcBef>
                <a:spcPts val="1200"/>
              </a:spcBef>
              <a:spcAft>
                <a:spcPts val="0"/>
              </a:spcAft>
              <a:buNone/>
            </a:pPr>
            <a:endParaRPr dirty="0"/>
          </a:p>
        </p:txBody>
      </p:sp>
      <p:sp>
        <p:nvSpPr>
          <p:cNvPr id="272" name="Google Shape;272;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Ova p</a:t>
            </a:r>
            <a:r>
              <a:rPr lang="en-US" dirty="0" err="1"/>
              <a:t>rikaznica</a:t>
            </a:r>
            <a:r>
              <a:rPr lang="hr" dirty="0"/>
              <a:t> istražuje Kompetenciju 2.2, unutar šireg područja Komunikacije i suradnje, unutar Okvira digitalnih kompetencija. Vodi nas kroz razvoj vještina digitalnog dijeljenja - od prepoznavanja osnovnih alata do stvaranja rješenja za složene zadatke digitalne suradnje. Pokazuje kako se te vještine primjenjuju u svakodnevnim kontekstima poput planiranja događaja ili školskih projekata te ističe važnost etičkog dijeljenja - navođenja izvora, poštivanja privatnosti i izbjegavanja dezinformacija. U konačnici, radi se o tome da budete odgovoran i učinkovit digitalni komunikator.</a:t>
            </a:r>
            <a:endParaRPr dirty="0"/>
          </a:p>
          <a:p>
            <a:pPr marL="0" lvl="0" indent="0" algn="l" rtl="0">
              <a:lnSpc>
                <a:spcPct val="100000"/>
              </a:lnSpc>
              <a:spcBef>
                <a:spcPts val="0"/>
              </a:spcBef>
              <a:spcAft>
                <a:spcPts val="0"/>
              </a:spcAft>
              <a:buSzPts val="1400"/>
              <a:buNone/>
            </a:pPr>
            <a:r>
              <a:rPr lang="hr" dirty="0"/>
              <a:t>Glavni fokus ovdje je sposobnost dijeljenja podataka, informacija i digitalnog sadržaja na odgovarajući način korištenjem digitalnih tehnologija, i to etički, uz ispravno navođenje izvora i atribucije.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Lijeva strana – Pregled kompetencija</a:t>
            </a:r>
            <a:endParaRPr dirty="0"/>
          </a:p>
          <a:p>
            <a:pPr marL="0" lvl="0" indent="0" algn="l" rtl="0">
              <a:lnSpc>
                <a:spcPct val="100000"/>
              </a:lnSpc>
              <a:spcBef>
                <a:spcPts val="0"/>
              </a:spcBef>
              <a:spcAft>
                <a:spcPts val="0"/>
              </a:spcAft>
              <a:buSzPts val="1400"/>
              <a:buNone/>
            </a:pPr>
            <a:r>
              <a:rPr lang="hr" dirty="0"/>
              <a:t>Dimenzija 1: Područje kompetencije je Komunikacija i suradnja.</a:t>
            </a:r>
            <a:endParaRPr dirty="0"/>
          </a:p>
          <a:p>
            <a:pPr marL="0" lvl="0" indent="0" algn="l" rtl="0">
              <a:lnSpc>
                <a:spcPct val="100000"/>
              </a:lnSpc>
              <a:spcBef>
                <a:spcPts val="0"/>
              </a:spcBef>
              <a:spcAft>
                <a:spcPts val="0"/>
              </a:spcAft>
              <a:buSzPts val="1400"/>
              <a:buNone/>
            </a:pPr>
            <a:r>
              <a:rPr lang="hr" dirty="0"/>
              <a:t>Dimenzija 2: Ova specifična kompetencija (2.2) odnosi se na to kako korisnici dijele digitalne informacije i djeluju kao posrednici, osiguravajući ispravnu atribuciju prilikom dijeljenja sadržaja.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→Središte – Dimenzija 3: Razine vještina</a:t>
            </a:r>
            <a:endParaRPr dirty="0"/>
          </a:p>
          <a:p>
            <a:pPr marL="0" lvl="0" indent="0" algn="l" rtl="0">
              <a:lnSpc>
                <a:spcPct val="100000"/>
              </a:lnSpc>
              <a:spcBef>
                <a:spcPts val="0"/>
              </a:spcBef>
              <a:spcAft>
                <a:spcPts val="0"/>
              </a:spcAft>
              <a:buSzPts val="1400"/>
              <a:buNone/>
            </a:pPr>
            <a:r>
              <a:rPr lang="hr" dirty="0"/>
              <a:t>Ovaj odjeljak prikazuje napredak vještina digitalnog dijeljenja kroz 8 razina znanja, od osnovne do stručne: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1–2 (Osnovna):</a:t>
            </a:r>
            <a:endParaRPr dirty="0"/>
          </a:p>
          <a:p>
            <a:pPr marL="0" lvl="0" indent="0" algn="l" rtl="0">
              <a:lnSpc>
                <a:spcPct val="100000"/>
              </a:lnSpc>
              <a:spcBef>
                <a:spcPts val="0"/>
              </a:spcBef>
              <a:spcAft>
                <a:spcPts val="0"/>
              </a:spcAft>
              <a:buSzPts val="1400"/>
              <a:buNone/>
            </a:pPr>
            <a:r>
              <a:rPr lang="hr" dirty="0"/>
              <a:t>Korisnici mogu prepoznati jednostavne alate i utvrditi potrebu za referenciranjem kada su vođeni.</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3–4 (srednji):</a:t>
            </a:r>
            <a:endParaRPr dirty="0"/>
          </a:p>
          <a:p>
            <a:pPr marL="0" lvl="0" indent="0" algn="l" rtl="0">
              <a:lnSpc>
                <a:spcPct val="100000"/>
              </a:lnSpc>
              <a:spcBef>
                <a:spcPts val="0"/>
              </a:spcBef>
              <a:spcAft>
                <a:spcPts val="0"/>
              </a:spcAft>
              <a:buSzPts val="1400"/>
              <a:buNone/>
            </a:pPr>
            <a:r>
              <a:rPr lang="hr" dirty="0"/>
              <a:t>Korisnici mogu samostalno birati i manipulirati alatima te djelovati kao posrednici.</a:t>
            </a:r>
            <a:endParaRPr dirty="0"/>
          </a:p>
          <a:p>
            <a:pPr marL="0" lvl="0" indent="0" algn="l" rtl="0">
              <a:lnSpc>
                <a:spcPct val="100000"/>
              </a:lnSpc>
              <a:spcBef>
                <a:spcPts val="0"/>
              </a:spcBef>
              <a:spcAft>
                <a:spcPts val="0"/>
              </a:spcAft>
              <a:buSzPts val="1400"/>
              <a:buNone/>
            </a:pPr>
            <a:r>
              <a:rPr lang="hr" dirty="0"/>
              <a:t>Primjer: „Manipulirajte odgovarajućim digitalnim tehnologijama za dijeljenje podataka.“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5–6 (Napredno):</a:t>
            </a:r>
            <a:endParaRPr dirty="0"/>
          </a:p>
          <a:p>
            <a:pPr marL="0" lvl="0" indent="0" algn="l" rtl="0">
              <a:lnSpc>
                <a:spcPct val="100000"/>
              </a:lnSpc>
              <a:spcBef>
                <a:spcPts val="0"/>
              </a:spcBef>
              <a:spcAft>
                <a:spcPts val="0"/>
              </a:spcAft>
              <a:buSzPts val="1400"/>
              <a:buNone/>
            </a:pPr>
            <a:r>
              <a:rPr lang="hr" dirty="0"/>
              <a:t>Korisnici mogu dijeliti sadržaj pomoću raznih alata, procijeniti najbolje alate za danu situaciju i u skladu s tim mijenjati tehnike referenciranja.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Razine 7–8 (visoko specijalizirane):</a:t>
            </a:r>
            <a:endParaRPr dirty="0"/>
          </a:p>
          <a:p>
            <a:pPr marL="0" lvl="0" indent="0" algn="l" rtl="0">
              <a:lnSpc>
                <a:spcPct val="100000"/>
              </a:lnSpc>
              <a:spcBef>
                <a:spcPts val="0"/>
              </a:spcBef>
              <a:spcAft>
                <a:spcPts val="0"/>
              </a:spcAft>
              <a:buSzPts val="1400"/>
              <a:buNone/>
            </a:pPr>
            <a:r>
              <a:rPr lang="hr" dirty="0"/>
              <a:t>Korisnici stvaraju rješenja za složene ili nedefinirane probleme, doprinose novim praksama i predlažu inovativne procese povezane s digitalnim dijeljenjem.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Desna strana – Dimenzija 4: Primjeri znanja, vještina i stavova</a:t>
            </a:r>
            <a:endParaRPr dirty="0"/>
          </a:p>
          <a:p>
            <a:pPr marL="0" lvl="0" indent="0" algn="l" rtl="0">
              <a:lnSpc>
                <a:spcPct val="100000"/>
              </a:lnSpc>
              <a:spcBef>
                <a:spcPts val="0"/>
              </a:spcBef>
              <a:spcAft>
                <a:spcPts val="0"/>
              </a:spcAft>
              <a:buSzPts val="1400"/>
              <a:buNone/>
            </a:pPr>
            <a:r>
              <a:rPr lang="hr" dirty="0"/>
              <a:t>Ovaj odjeljak dodaje praktičnu dubinu svakoj razini. Podijeljen je u tri dijela: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Znanje:</a:t>
            </a:r>
            <a:endParaRPr dirty="0"/>
          </a:p>
          <a:p>
            <a:pPr marL="0" lvl="0" indent="0" algn="l" rtl="0">
              <a:lnSpc>
                <a:spcPct val="100000"/>
              </a:lnSpc>
              <a:spcBef>
                <a:spcPts val="0"/>
              </a:spcBef>
              <a:spcAft>
                <a:spcPts val="0"/>
              </a:spcAft>
              <a:buSzPts val="1400"/>
              <a:buNone/>
            </a:pPr>
            <a:r>
              <a:rPr lang="hr" dirty="0"/>
              <a:t>Na primjer, razumijevanje da javno dijeljenje slika ili videozapisa može imati posljedice za privatnost i pravne posljedice ili poznavanje uloge online posrednika u etičkom upravljanju digitalnim sadržajem.</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Vještine:</a:t>
            </a:r>
            <a:endParaRPr dirty="0"/>
          </a:p>
          <a:p>
            <a:pPr marL="0" lvl="0" indent="0" algn="l" rtl="0">
              <a:lnSpc>
                <a:spcPct val="100000"/>
              </a:lnSpc>
              <a:spcBef>
                <a:spcPts val="0"/>
              </a:spcBef>
              <a:spcAft>
                <a:spcPts val="0"/>
              </a:spcAft>
              <a:buSzPts val="1400"/>
              <a:buNone/>
            </a:pPr>
            <a:r>
              <a:rPr lang="hr" dirty="0"/>
              <a:t>Uključuje korištenje pametnih telefona, platformi u oblaku ili alata za videokonferencije za učinkovito dijeljenje podataka - uz poštivanje privatnosti, publike i svrhe.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Stavovi:</a:t>
            </a:r>
            <a:endParaRPr dirty="0"/>
          </a:p>
          <a:p>
            <a:pPr marL="0" lvl="0" indent="0" algn="l" rtl="0">
              <a:lnSpc>
                <a:spcPct val="100000"/>
              </a:lnSpc>
              <a:spcBef>
                <a:spcPts val="0"/>
              </a:spcBef>
              <a:spcAft>
                <a:spcPts val="0"/>
              </a:spcAft>
              <a:buSzPts val="1400"/>
              <a:buNone/>
            </a:pPr>
            <a:r>
              <a:rPr lang="hr" dirty="0"/>
              <a:t>Potiče etičko ponašanje poput navođenja originalnih izvora, izbjegavanja dezinformacija i poštivanja preferencija ljudi u vezi s digitalnom izloženošću.</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 Krajnja desnica – Dimenzija 5: Primjeri upotrebe</a:t>
            </a:r>
            <a:endParaRPr dirty="0"/>
          </a:p>
          <a:p>
            <a:pPr marL="0" lvl="0" indent="0" algn="l" rtl="0">
              <a:lnSpc>
                <a:spcPct val="100000"/>
              </a:lnSpc>
              <a:spcBef>
                <a:spcPts val="0"/>
              </a:spcBef>
              <a:spcAft>
                <a:spcPts val="0"/>
              </a:spcAft>
              <a:buSzPts val="1400"/>
              <a:buNone/>
            </a:pPr>
            <a:r>
              <a:rPr lang="hr" dirty="0"/>
              <a:t>Navedena su dva scenarija srednje razine iz stvarnog svijeta: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Scenarij zapošljavanja – Organiziranje događaja:</a:t>
            </a:r>
            <a:endParaRPr dirty="0"/>
          </a:p>
          <a:p>
            <a:pPr marL="0" lvl="0" indent="0" algn="l" rtl="0">
              <a:lnSpc>
                <a:spcPct val="100000"/>
              </a:lnSpc>
              <a:spcBef>
                <a:spcPts val="0"/>
              </a:spcBef>
              <a:spcAft>
                <a:spcPts val="0"/>
              </a:spcAft>
              <a:buSzPts val="1400"/>
              <a:buNone/>
            </a:pPr>
            <a:r>
              <a:rPr lang="hr" dirty="0"/>
              <a:t>Uključuje korištenje pohrane u oblaku i mobilnih uređaja za koordinaciju planiranja događaja i učinkovito dijeljenje digitalnih planova s članovima tima.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Scenarij učenja – Rad u grupi:</a:t>
            </a:r>
            <a:endParaRPr dirty="0"/>
          </a:p>
          <a:p>
            <a:pPr marL="0" lvl="0" indent="0" algn="l" rtl="0">
              <a:lnSpc>
                <a:spcPct val="100000"/>
              </a:lnSpc>
              <a:spcBef>
                <a:spcPts val="0"/>
              </a:spcBef>
              <a:spcAft>
                <a:spcPts val="0"/>
              </a:spcAft>
              <a:buSzPts val="1400"/>
              <a:buNone/>
            </a:pPr>
            <a:r>
              <a:rPr lang="hr" dirty="0"/>
              <a:t>Ističe korištenje alata poput Dropboxa ili Google Drivea za suradnju te naglašava poštovanje i točno dijeljenje obrazovnih materijala među kolegama iz razreda.</a:t>
            </a:r>
            <a:endParaRPr dirty="0"/>
          </a:p>
        </p:txBody>
      </p:sp>
      <p:sp>
        <p:nvSpPr>
          <p:cNvPr id="283" name="Google Shape;283;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Ova p</a:t>
            </a:r>
            <a:r>
              <a:rPr lang="en-US" dirty="0" err="1"/>
              <a:t>rikaznica</a:t>
            </a:r>
            <a:r>
              <a:rPr lang="hr" dirty="0"/>
              <a:t> prikazuje kako učenici napreduju od jednostavnog kombiniranja digitalnih sadržaja do stvaranja potpuno novih i značajnih digitalnih proizvoda - bilo da se radi o prezentaciji, vodiču za obuku ili kreativnom sadržaju. Ne radi se samo o uređivanju - radi se o poboljšanju, integraciji i osiguravanju da je ono što proizvodimo relevantno, etično i utjecajno u našim digitalnim okruženjima. </a:t>
            </a:r>
            <a:r>
              <a:rPr lang="hr" sz="1100" dirty="0">
                <a:latin typeface="Arial"/>
                <a:ea typeface="Arial"/>
                <a:cs typeface="Arial"/>
                <a:sym typeface="Arial"/>
              </a:rPr>
              <a:t>Usredotočuje se na sposobnost </a:t>
            </a:r>
            <a:r>
              <a:rPr lang="hr" sz="1100" b="1" dirty="0">
                <a:latin typeface="Arial"/>
                <a:ea typeface="Arial"/>
                <a:cs typeface="Arial"/>
                <a:sym typeface="Arial"/>
              </a:rPr>
              <a:t>mijenjanja, usavršavanja i integriranja postojećeg digitalnog sadržaja </a:t>
            </a:r>
            <a:r>
              <a:rPr lang="hr" sz="1100" dirty="0">
                <a:latin typeface="Arial"/>
                <a:ea typeface="Arial"/>
                <a:cs typeface="Arial"/>
                <a:sym typeface="Arial"/>
              </a:rPr>
              <a:t>kako bi se stvorili novi, originalni i značajni rezultati - bilo za osobne, obrazovne ili profesionalne svrhe.</a:t>
            </a:r>
          </a:p>
          <a:p>
            <a:pPr marL="0" lvl="0" indent="0" algn="l" rtl="0">
              <a:lnSpc>
                <a:spcPct val="100000"/>
              </a:lnSpc>
              <a:spcBef>
                <a:spcPts val="0"/>
              </a:spcBef>
              <a:spcAft>
                <a:spcPts val="0"/>
              </a:spcAft>
              <a:buSzPts val="1400"/>
              <a:buNone/>
            </a:pP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Lijevi stupac – Pregled područja kompetencija</a:t>
            </a:r>
            <a:endParaRPr sz="1300" b="1"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Dimenzija 1 </a:t>
            </a:r>
            <a:r>
              <a:rPr lang="hr" sz="1100" dirty="0">
                <a:latin typeface="Arial"/>
                <a:ea typeface="Arial"/>
                <a:cs typeface="Arial"/>
                <a:sym typeface="Arial"/>
              </a:rPr>
              <a:t>: Sveobuhvatno područje kompetencije je </a:t>
            </a:r>
            <a:r>
              <a:rPr lang="hr" sz="1100" b="1" dirty="0">
                <a:latin typeface="Arial"/>
                <a:ea typeface="Arial"/>
                <a:cs typeface="Arial"/>
                <a:sym typeface="Arial"/>
              </a:rPr>
              <a:t>stvaranje digitalnog sadržaja </a:t>
            </a:r>
            <a:r>
              <a:rPr lang="hr" sz="1100" dirty="0">
                <a:latin typeface="Arial"/>
                <a:ea typeface="Arial"/>
                <a:cs typeface="Arial"/>
                <a:sym typeface="Arial"/>
              </a:rPr>
              <a:t>.</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Dimenzija 2 </a:t>
            </a:r>
            <a:r>
              <a:rPr lang="hr" sz="1100" dirty="0">
                <a:latin typeface="Arial"/>
                <a:ea typeface="Arial"/>
                <a:cs typeface="Arial"/>
                <a:sym typeface="Arial"/>
              </a:rPr>
              <a:t>: Kompetencija 3.2 odnosi se na vještine potrebne za </a:t>
            </a:r>
            <a:r>
              <a:rPr lang="hr" sz="1100" b="1" dirty="0">
                <a:latin typeface="Arial"/>
                <a:ea typeface="Arial"/>
                <a:cs typeface="Arial"/>
                <a:sym typeface="Arial"/>
              </a:rPr>
              <a:t>integriranje i ponovnu razradu sadržaja </a:t>
            </a:r>
            <a:r>
              <a:rPr lang="hr" sz="1100" dirty="0">
                <a:latin typeface="Arial"/>
                <a:ea typeface="Arial"/>
                <a:cs typeface="Arial"/>
                <a:sym typeface="Arial"/>
              </a:rPr>
              <a:t>- pretvaranje postojećih materijala u nešto novo i svrsishodno.</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dirty="0">
                <a:latin typeface="Arial"/>
                <a:ea typeface="Arial"/>
                <a:cs typeface="Arial"/>
                <a:sym typeface="Arial"/>
              </a:rPr>
              <a:t>To uključuje odabir alata, primjenu promjena, kombiniranje elemenata i osiguravanje da je konačni proizvod jasan, originalan i relevantan.</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hr" sz="1300" b="1" dirty="0">
                <a:latin typeface="Arial"/>
                <a:ea typeface="Arial"/>
                <a:cs typeface="Arial"/>
                <a:sym typeface="Arial"/>
              </a:rPr>
              <a:t>Srednji dio – Dimenzija 3: Razine vještina</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Središnji dio </a:t>
            </a:r>
            <a:r>
              <a:rPr lang="en-US" sz="1100" dirty="0" err="1">
                <a:latin typeface="Arial"/>
                <a:ea typeface="Arial"/>
                <a:cs typeface="Arial"/>
                <a:sym typeface="Arial"/>
              </a:rPr>
              <a:t>Prikaznica</a:t>
            </a:r>
            <a:r>
              <a:rPr lang="hr" sz="1100" dirty="0">
                <a:latin typeface="Arial"/>
                <a:ea typeface="Arial"/>
                <a:cs typeface="Arial"/>
                <a:sym typeface="Arial"/>
              </a:rPr>
              <a:t>a prikazuje kako se ova kompetencija razvija od početnika do stručnjaka kroz 8 razina:</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Razine 1–2 (Osnovna razina)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mogu </a:t>
            </a:r>
            <a:r>
              <a:rPr lang="hr" sz="1100" b="1" dirty="0">
                <a:latin typeface="Arial"/>
                <a:ea typeface="Arial"/>
                <a:cs typeface="Arial"/>
                <a:sym typeface="Arial"/>
              </a:rPr>
              <a:t>odabrati i kombinirati jednostavne elemente </a:t>
            </a:r>
            <a:r>
              <a:rPr lang="hr" sz="1100" dirty="0">
                <a:latin typeface="Arial"/>
                <a:ea typeface="Arial"/>
                <a:cs typeface="Arial"/>
                <a:sym typeface="Arial"/>
              </a:rPr>
              <a:t>digitalnog sadržaja uz pomoć. </a:t>
            </a:r>
            <a:br>
              <a:rPr lang="en-US" sz="1100" dirty="0">
                <a:latin typeface="Arial"/>
                <a:ea typeface="Arial"/>
                <a:cs typeface="Arial"/>
                <a:sym typeface="Arial"/>
              </a:rPr>
            </a:br>
            <a:r>
              <a:rPr lang="hr" sz="1100" dirty="0">
                <a:latin typeface="Arial"/>
                <a:ea typeface="Arial"/>
                <a:cs typeface="Arial"/>
                <a:sym typeface="Arial"/>
              </a:rPr>
              <a:t>Primjer: Dodavanje slika ili teksta u osnovni dokument.</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3–4 (srednja)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rade samostalnije, odabirući </a:t>
            </a:r>
            <a:r>
              <a:rPr lang="hr" sz="1100" b="1" dirty="0">
                <a:latin typeface="Arial"/>
                <a:ea typeface="Arial"/>
                <a:cs typeface="Arial"/>
                <a:sym typeface="Arial"/>
              </a:rPr>
              <a:t>dobro definiran </a:t>
            </a:r>
            <a:r>
              <a:rPr lang="hr" sz="1100" dirty="0">
                <a:latin typeface="Arial"/>
                <a:ea typeface="Arial"/>
                <a:cs typeface="Arial"/>
                <a:sym typeface="Arial"/>
              </a:rPr>
              <a:t>ili prilagođen sadržaj za smisleno mijenjanje i integraciju.</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5–6 (Napredno)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mogu </a:t>
            </a:r>
            <a:r>
              <a:rPr lang="hr" sz="1100" b="1" dirty="0">
                <a:latin typeface="Arial"/>
                <a:ea typeface="Arial"/>
                <a:cs typeface="Arial"/>
                <a:sym typeface="Arial"/>
              </a:rPr>
              <a:t>raditi s novim vrstama sadržaja </a:t>
            </a:r>
            <a:r>
              <a:rPr lang="hr" sz="1100" dirty="0">
                <a:latin typeface="Arial"/>
                <a:ea typeface="Arial"/>
                <a:cs typeface="Arial"/>
                <a:sym typeface="Arial"/>
              </a:rPr>
              <a:t>i odabrati najprikladnije načine za njihovo kombiniranje, usavršavanje i transformaciju kako bi služili određenim ciljevima.</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Razine 7–8 (visoko specijalizirane)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Korisnici </a:t>
            </a:r>
            <a:r>
              <a:rPr lang="hr" sz="1100" b="1" dirty="0">
                <a:latin typeface="Arial"/>
                <a:ea typeface="Arial"/>
                <a:cs typeface="Arial"/>
                <a:sym typeface="Arial"/>
              </a:rPr>
              <a:t>stvaraju originalna rješenja </a:t>
            </a:r>
            <a:r>
              <a:rPr lang="hr" sz="1100" dirty="0">
                <a:latin typeface="Arial"/>
                <a:ea typeface="Arial"/>
                <a:cs typeface="Arial"/>
                <a:sym typeface="Arial"/>
              </a:rPr>
              <a:t>za složene izazove, često doprinoseći svom području ili profesiji. Također su sposobni </a:t>
            </a:r>
            <a:r>
              <a:rPr lang="hr" sz="1100" b="1" dirty="0">
                <a:latin typeface="Arial"/>
                <a:ea typeface="Arial"/>
                <a:cs typeface="Arial"/>
                <a:sym typeface="Arial"/>
              </a:rPr>
              <a:t>predložiti nove ideje </a:t>
            </a:r>
            <a:r>
              <a:rPr lang="hr" sz="1100" dirty="0">
                <a:latin typeface="Arial"/>
                <a:ea typeface="Arial"/>
                <a:cs typeface="Arial"/>
                <a:sym typeface="Arial"/>
              </a:rPr>
              <a:t>o tome kako učinkovito preraditi digitalni sadržaj.</a:t>
            </a:r>
            <a:endParaRPr sz="1100" dirty="0">
              <a:latin typeface="Arial"/>
              <a:ea typeface="Arial"/>
              <a:cs typeface="Arial"/>
              <a:sym typeface="Arial"/>
            </a:endParaRPr>
          </a:p>
          <a:p>
            <a:pPr marL="0" lvl="0" indent="0" algn="l" rtl="0">
              <a:lnSpc>
                <a:spcPct val="115000"/>
              </a:lnSpc>
              <a:spcBef>
                <a:spcPts val="1200"/>
              </a:spcBef>
              <a:spcAft>
                <a:spcPts val="0"/>
              </a:spcAft>
              <a:buNone/>
            </a:pPr>
            <a:endParaRPr lang="hr" sz="1300" b="1" dirty="0">
              <a:latin typeface="Arial"/>
              <a:ea typeface="Arial"/>
              <a:cs typeface="Arial"/>
              <a:sym typeface="Arial"/>
            </a:endParaRPr>
          </a:p>
          <a:p>
            <a:pPr marL="0" lvl="0" indent="0" algn="l" rtl="0">
              <a:lnSpc>
                <a:spcPct val="115000"/>
              </a:lnSpc>
              <a:spcBef>
                <a:spcPts val="1200"/>
              </a:spcBef>
              <a:spcAft>
                <a:spcPts val="0"/>
              </a:spcAft>
              <a:buNone/>
            </a:pPr>
            <a:r>
              <a:rPr lang="hr" sz="1300" b="1" dirty="0">
                <a:latin typeface="Arial"/>
                <a:ea typeface="Arial"/>
                <a:cs typeface="Arial"/>
                <a:sym typeface="Arial"/>
              </a:rPr>
              <a:t>Desni dio – Dimenzija 4: Znanje, vještine i stavovi</a:t>
            </a:r>
            <a:endParaRPr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Ovaj dio nadopunjuje razine znanja konkretnim primjerima:</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Znanje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Razumijevanje da integracija može uključivati i digitalne i nedigitalne komponente (npr. korištenje Arduina ili robotskog hardvera) i prepoznavanje etičkih problema u sadržaju generiranom umjetnom inteligencijom.</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Vještine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Uključuje izradu infografika, uređivanje medija za pristupačnost i korištenje digitalnih alata za remiksiranje ili spajanje sadržaja u nove formate. </a:t>
            </a:r>
            <a:br>
              <a:rPr lang="en-US" sz="1100" dirty="0">
                <a:latin typeface="Arial"/>
                <a:ea typeface="Arial"/>
                <a:cs typeface="Arial"/>
                <a:sym typeface="Arial"/>
              </a:rPr>
            </a:br>
            <a:r>
              <a:rPr lang="hr" sz="1100" dirty="0">
                <a:latin typeface="Arial"/>
                <a:ea typeface="Arial"/>
                <a:cs typeface="Arial"/>
                <a:sym typeface="Arial"/>
              </a:rPr>
              <a:t>Primjer: Pretvaranje podataka u grafikon ili kombiniranje slika i videa u prezentaciji.</a:t>
            </a: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Stavovi </a:t>
            </a:r>
            <a:r>
              <a:rPr lang="hr" sz="1100" dirty="0">
                <a:latin typeface="Arial"/>
                <a:ea typeface="Arial"/>
                <a:cs typeface="Arial"/>
                <a:sym typeface="Arial"/>
              </a:rPr>
              <a:t>: </a:t>
            </a:r>
            <a:br>
              <a:rPr lang="en-US" sz="1100" dirty="0">
                <a:latin typeface="Arial"/>
                <a:ea typeface="Arial"/>
                <a:cs typeface="Arial"/>
                <a:sym typeface="Arial"/>
              </a:rPr>
            </a:br>
            <a:r>
              <a:rPr lang="hr" sz="1100" dirty="0">
                <a:latin typeface="Arial"/>
                <a:ea typeface="Arial"/>
                <a:cs typeface="Arial"/>
                <a:sym typeface="Arial"/>
              </a:rPr>
              <a:t>Odražava otvorenost prema </a:t>
            </a:r>
            <a:r>
              <a:rPr lang="hr" sz="1100" b="1" dirty="0">
                <a:latin typeface="Arial"/>
                <a:ea typeface="Arial"/>
                <a:cs typeface="Arial"/>
                <a:sym typeface="Arial"/>
              </a:rPr>
              <a:t>kreativnim iteracijama </a:t>
            </a:r>
            <a:r>
              <a:rPr lang="hr" sz="1100" dirty="0">
                <a:latin typeface="Arial"/>
                <a:ea typeface="Arial"/>
                <a:cs typeface="Arial"/>
                <a:sym typeface="Arial"/>
              </a:rPr>
              <a:t>, spremnost na učenje iz povratnih informacija i oprez u vezi s vjerodostojnošću sadržaja (npr. deepfakeovi ili materijal uređen umjetnom inteligencijom).</a:t>
            </a:r>
            <a:endParaRPr lang="en-US" sz="1100" dirty="0">
              <a:latin typeface="Arial"/>
              <a:ea typeface="Arial"/>
              <a:cs typeface="Arial"/>
              <a:sym typeface="Arial"/>
            </a:endParaRPr>
          </a:p>
          <a:p>
            <a:pPr marL="0" lvl="0" indent="0" algn="l" rtl="0">
              <a:lnSpc>
                <a:spcPct val="115000"/>
              </a:lnSpc>
              <a:spcBef>
                <a:spcPts val="1200"/>
              </a:spcBef>
              <a:spcAft>
                <a:spcPts val="0"/>
              </a:spcAft>
              <a:buNone/>
            </a:pPr>
            <a:endParaRPr lang="hr" sz="1300" b="1" dirty="0">
              <a:latin typeface="Arial"/>
              <a:ea typeface="Arial"/>
              <a:cs typeface="Arial"/>
              <a:sym typeface="Arial"/>
            </a:endParaRPr>
          </a:p>
          <a:p>
            <a:pPr marL="0" lvl="0" indent="0" algn="l" rtl="0">
              <a:lnSpc>
                <a:spcPct val="115000"/>
              </a:lnSpc>
              <a:spcBef>
                <a:spcPts val="1200"/>
              </a:spcBef>
              <a:spcAft>
                <a:spcPts val="0"/>
              </a:spcAft>
              <a:buNone/>
            </a:pPr>
            <a:r>
              <a:rPr lang="en-US" sz="1300" b="1" dirty="0" err="1">
                <a:latin typeface="Arial"/>
                <a:ea typeface="Arial"/>
                <a:cs typeface="Arial"/>
                <a:sym typeface="Arial"/>
              </a:rPr>
              <a:t>Dimenzija</a:t>
            </a:r>
            <a:r>
              <a:rPr lang="en-US" sz="1300" b="1" dirty="0">
                <a:latin typeface="Arial"/>
                <a:ea typeface="Arial"/>
                <a:cs typeface="Arial"/>
                <a:sym typeface="Arial"/>
              </a:rPr>
              <a:t> 5: </a:t>
            </a:r>
            <a:r>
              <a:rPr lang="en-US" sz="1300" b="1" dirty="0" err="1">
                <a:latin typeface="Arial"/>
                <a:ea typeface="Arial"/>
                <a:cs typeface="Arial"/>
                <a:sym typeface="Arial"/>
              </a:rPr>
              <a:t>Primjeri</a:t>
            </a:r>
            <a:r>
              <a:rPr lang="en-US" sz="1300" b="1" dirty="0">
                <a:latin typeface="Arial"/>
                <a:ea typeface="Arial"/>
                <a:cs typeface="Arial"/>
                <a:sym typeface="Arial"/>
              </a:rPr>
              <a:t> </a:t>
            </a:r>
            <a:r>
              <a:rPr lang="en-US" sz="1300" b="1" dirty="0" err="1">
                <a:latin typeface="Arial"/>
                <a:ea typeface="Arial"/>
                <a:cs typeface="Arial"/>
                <a:sym typeface="Arial"/>
              </a:rPr>
              <a:t>upotrebe</a:t>
            </a:r>
            <a:endParaRPr lang="en-US"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sz="1100" dirty="0">
                <a:latin typeface="Arial"/>
                <a:ea typeface="Arial"/>
                <a:cs typeface="Arial"/>
                <a:sym typeface="Arial"/>
              </a:rPr>
              <a:t>Dva svakodnevna primjera pokazuju ovu kompetenciju u djelovanju na </a:t>
            </a:r>
            <a:r>
              <a:rPr lang="hr" sz="1100" b="1" dirty="0">
                <a:latin typeface="Arial"/>
                <a:ea typeface="Arial"/>
                <a:cs typeface="Arial"/>
                <a:sym typeface="Arial"/>
              </a:rPr>
              <a:t>temeljnoj razini </a:t>
            </a:r>
            <a:r>
              <a:rPr lang="hr" sz="1100" dirty="0">
                <a:latin typeface="Arial"/>
                <a:ea typeface="Arial"/>
                <a:cs typeface="Arial"/>
                <a:sym typeface="Arial"/>
              </a:rPr>
              <a:t>:</a:t>
            </a:r>
            <a:endParaRPr sz="1100" dirty="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hr" sz="1100" b="1" dirty="0">
                <a:latin typeface="Arial"/>
                <a:ea typeface="Arial"/>
                <a:cs typeface="Arial"/>
                <a:sym typeface="Arial"/>
              </a:rPr>
              <a:t>Scenarij zapošljavanja – Izrada vodiča za osoblje </a:t>
            </a:r>
            <a:r>
              <a:rPr lang="hr" sz="1100" dirty="0">
                <a:latin typeface="Arial"/>
                <a:ea typeface="Arial"/>
                <a:cs typeface="Arial"/>
                <a:sym typeface="Arial"/>
              </a:rPr>
              <a:t>: Uz vodstvo, korisnik može dodati dijaloge i vizualne prikaze internom vodiču koji objašnjavaju nove postupke – pomažući drugima da razumiju promjene na radnom mjestu.</a:t>
            </a:r>
            <a:br>
              <a:rPr lang="en-US" sz="1100" dirty="0">
                <a:latin typeface="Arial"/>
                <a:ea typeface="Arial"/>
                <a:cs typeface="Arial"/>
                <a:sym typeface="Arial"/>
              </a:rPr>
            </a:br>
            <a:endParaRPr sz="1100" dirty="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hr" sz="1100" b="1" dirty="0">
                <a:latin typeface="Arial"/>
                <a:ea typeface="Arial"/>
                <a:cs typeface="Arial"/>
                <a:sym typeface="Arial"/>
              </a:rPr>
              <a:t>Scenarij učenja – Izrada prezentacije za kolege iz razreda </a:t>
            </a:r>
            <a:r>
              <a:rPr lang="hr" sz="1100" dirty="0">
                <a:latin typeface="Arial"/>
                <a:ea typeface="Arial"/>
                <a:cs typeface="Arial"/>
                <a:sym typeface="Arial"/>
              </a:rPr>
              <a:t>: Učenik izrađuje multimedijsku prezentaciju kod kuće, kombinirajući tekst, vizualne elemente i digitalne alate poput interaktivne ploče kako bi poboljšao učenje u razredu.</a:t>
            </a:r>
            <a:br>
              <a:rPr lang="en-US" sz="1100" dirty="0">
                <a:latin typeface="Arial"/>
                <a:ea typeface="Arial"/>
                <a:cs typeface="Arial"/>
                <a:sym typeface="Arial"/>
              </a:rPr>
            </a:b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sz="1100" dirty="0">
              <a:latin typeface="Arial"/>
              <a:ea typeface="Arial"/>
              <a:cs typeface="Arial"/>
              <a:sym typeface="Arial"/>
            </a:endParaRPr>
          </a:p>
        </p:txBody>
      </p:sp>
      <p:sp>
        <p:nvSpPr>
          <p:cNvPr id="294" name="Google Shape;294;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hr" dirty="0">
                <a:solidFill>
                  <a:srgbClr val="000000"/>
                </a:solidFill>
              </a:rPr>
              <a:t>Ova p</a:t>
            </a:r>
            <a:r>
              <a:rPr lang="en-US" dirty="0" err="1">
                <a:solidFill>
                  <a:srgbClr val="000000"/>
                </a:solidFill>
              </a:rPr>
              <a:t>rikaznica</a:t>
            </a:r>
            <a:r>
              <a:rPr lang="hr" dirty="0">
                <a:solidFill>
                  <a:srgbClr val="000000"/>
                </a:solidFill>
              </a:rPr>
              <a:t> ilustrira Dimenziju 4: Sigurnost, posebno Kompetenciju 4.4: Zaštita okoliša. Navodi različite razine znanja i praktične primjere znanja, vještina i stavova vezanih uz minimiziranje utjecaja digitalnih tehnologija na okoliš. </a:t>
            </a:r>
            <a:r>
              <a:rPr lang="hr" dirty="0"/>
              <a:t>Kompetencija 4.4: Zaštita okoliša unutar okvira DigComp 2.2 usredotočuje se na odgovorno korištenje digitalnih tehnologija kako bi se smanjio njihov utjecaj na okoliš. Potiče korisnike da razumiju, usvoje i promoviraju održive digitalne prakse.</a:t>
            </a:r>
            <a:endParaRPr dirty="0">
              <a:solidFill>
                <a:srgbClr val="000000"/>
              </a:solidFill>
            </a:endParaRPr>
          </a:p>
          <a:p>
            <a:pPr marL="0" lvl="0" indent="0" algn="l" rtl="0">
              <a:lnSpc>
                <a:spcPct val="115000"/>
              </a:lnSpc>
              <a:spcBef>
                <a:spcPts val="1400"/>
              </a:spcBef>
              <a:spcAft>
                <a:spcPts val="0"/>
              </a:spcAft>
              <a:buNone/>
            </a:pPr>
            <a:r>
              <a:rPr lang="hr" dirty="0">
                <a:solidFill>
                  <a:srgbClr val="000000"/>
                </a:solidFill>
              </a:rPr>
              <a:t>Ključni aspekti obuhvaćeni</a:t>
            </a:r>
          </a:p>
          <a:p>
            <a:pPr marL="0" lvl="0" indent="0" algn="l" rtl="0">
              <a:lnSpc>
                <a:spcPct val="115000"/>
              </a:lnSpc>
              <a:spcBef>
                <a:spcPts val="1400"/>
              </a:spcBef>
              <a:spcAft>
                <a:spcPts val="0"/>
              </a:spcAft>
              <a:buNone/>
            </a:pPr>
            <a:endParaRPr dirty="0">
              <a:solidFill>
                <a:srgbClr val="000000"/>
              </a:solidFill>
            </a:endParaRPr>
          </a:p>
          <a:p>
            <a:pPr marL="0" lvl="0" indent="0" algn="l" rtl="0">
              <a:lnSpc>
                <a:spcPct val="115000"/>
              </a:lnSpc>
              <a:spcBef>
                <a:spcPts val="1200"/>
              </a:spcBef>
              <a:spcAft>
                <a:spcPts val="0"/>
              </a:spcAft>
              <a:buNone/>
            </a:pPr>
            <a:r>
              <a:rPr lang="hr" dirty="0">
                <a:solidFill>
                  <a:srgbClr val="000000"/>
                </a:solidFill>
              </a:rPr>
              <a:t>Razine znanja:</a:t>
            </a:r>
            <a:endParaRPr dirty="0">
              <a:solidFill>
                <a:srgbClr val="000000"/>
              </a:solidFill>
            </a:endParaRPr>
          </a:p>
          <a:p>
            <a:pPr marL="457200" lvl="0" indent="-304800" algn="l" rtl="0">
              <a:lnSpc>
                <a:spcPct val="115000"/>
              </a:lnSpc>
              <a:spcBef>
                <a:spcPts val="1200"/>
              </a:spcBef>
              <a:spcAft>
                <a:spcPts val="0"/>
              </a:spcAft>
              <a:buSzPts val="1200"/>
              <a:buFont typeface="Calibri"/>
              <a:buAutoNum type="arabicPeriod"/>
            </a:pPr>
            <a:r>
              <a:rPr lang="hr" dirty="0">
                <a:solidFill>
                  <a:srgbClr val="000000"/>
                </a:solidFill>
              </a:rPr>
              <a:t>Temelj: </a:t>
            </a:r>
            <a:r>
              <a:rPr lang="hr" dirty="0"/>
              <a:t>prepoznavanje utjecaja digitalne tehnologije na okoliš - poput potrošnje energije, elektroničkog otpada i iscrpljivanja resursa.</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Srednji nivo: Prepoznavanje rutinskih utjecaja na okoliš i rasprava o strategijama zaštite.</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Napredno: Odabir i primjena odgovarajućih rješenja za smanjenje digitalne štete za okoliš.</a:t>
            </a:r>
            <a:endParaRPr dirty="0">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hr" dirty="0">
                <a:solidFill>
                  <a:srgbClr val="000000"/>
                </a:solidFill>
              </a:rPr>
              <a:t>Visoko specijalizirani: Razvoj složenih rješenja, integriranje novog znanja i vođenje drugih.</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Primjeri znanja, vještina i stavova:</a:t>
            </a:r>
            <a:endParaRPr dirty="0">
              <a:solidFill>
                <a:srgbClr val="000000"/>
              </a:solidFill>
            </a:endParaRPr>
          </a:p>
          <a:p>
            <a:pPr marL="457200" lvl="0" indent="-304800" algn="l" rtl="0">
              <a:lnSpc>
                <a:spcPct val="115000"/>
              </a:lnSpc>
              <a:spcBef>
                <a:spcPts val="1200"/>
              </a:spcBef>
              <a:spcAft>
                <a:spcPts val="0"/>
              </a:spcAft>
              <a:buSzPts val="1200"/>
              <a:buFont typeface="Calibri"/>
              <a:buChar char="●"/>
            </a:pPr>
            <a:r>
              <a:rPr lang="hr" dirty="0">
                <a:solidFill>
                  <a:srgbClr val="000000"/>
                </a:solidFill>
              </a:rPr>
              <a:t>Svijest o utjecajima proizvodnje i korištenja digitalnih uređaja na okoliš.</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Prepoznavanje energetske učinkovitosti i niskotehnoloških strategija za smanjenje potrošnje.</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Razumijevanje „zelenih“ ponašanja pri kupnji digitalnih uređaja.</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Sposobnost stvaranja i primjene rješenja za složene ekološke probleme.</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Primjeri upotrebe:</a:t>
            </a:r>
            <a:endParaRPr dirty="0">
              <a:solidFill>
                <a:srgbClr val="000000"/>
              </a:solidFill>
            </a:endParaRPr>
          </a:p>
          <a:p>
            <a:pPr marL="457200" lvl="0" indent="-304800" algn="l" rtl="0">
              <a:lnSpc>
                <a:spcPct val="115000"/>
              </a:lnSpc>
              <a:spcBef>
                <a:spcPts val="1200"/>
              </a:spcBef>
              <a:spcAft>
                <a:spcPts val="0"/>
              </a:spcAft>
              <a:buSzPts val="1200"/>
              <a:buFont typeface="Calibri"/>
              <a:buChar char="●"/>
            </a:pPr>
            <a:r>
              <a:rPr lang="hr" dirty="0">
                <a:solidFill>
                  <a:srgbClr val="000000"/>
                </a:solidFill>
              </a:rPr>
              <a:t>Zapošljavanje: Korištenje društvenih mreža za dijeljenje strategija zaštite okoliša unutar organizacija.</a:t>
            </a:r>
            <a:endParaRPr dirty="0">
              <a:solidFill>
                <a:srgbClr val="000000"/>
              </a:solidFill>
            </a:endParaRPr>
          </a:p>
          <a:p>
            <a:pPr marL="457200" lvl="0" indent="-304800" algn="l" rtl="0">
              <a:lnSpc>
                <a:spcPct val="115000"/>
              </a:lnSpc>
              <a:spcBef>
                <a:spcPts val="0"/>
              </a:spcBef>
              <a:spcAft>
                <a:spcPts val="0"/>
              </a:spcAft>
              <a:buSzPts val="1200"/>
              <a:buFont typeface="Calibri"/>
              <a:buChar char="●"/>
            </a:pPr>
            <a:r>
              <a:rPr lang="hr" dirty="0">
                <a:solidFill>
                  <a:srgbClr val="000000"/>
                </a:solidFill>
              </a:rPr>
              <a:t>Obrazovanje: Korištenje digitalnih platformi za učenje za širenje svijesti o održivosti.</a:t>
            </a:r>
            <a:endParaRPr dirty="0">
              <a:solidFill>
                <a:srgbClr val="000000"/>
              </a:solidFill>
            </a:endParaRPr>
          </a:p>
          <a:p>
            <a:pPr marL="0" lvl="0" indent="0" algn="l" rtl="0">
              <a:lnSpc>
                <a:spcPct val="115000"/>
              </a:lnSpc>
              <a:spcBef>
                <a:spcPts val="1200"/>
              </a:spcBef>
              <a:spcAft>
                <a:spcPts val="0"/>
              </a:spcAft>
              <a:buNone/>
            </a:pPr>
            <a:endParaRPr lang="hr" dirty="0">
              <a:solidFill>
                <a:srgbClr val="000000"/>
              </a:solidFill>
            </a:endParaRPr>
          </a:p>
          <a:p>
            <a:pPr marL="0" lvl="0" indent="0" algn="l" rtl="0">
              <a:lnSpc>
                <a:spcPct val="115000"/>
              </a:lnSpc>
              <a:spcBef>
                <a:spcPts val="1200"/>
              </a:spcBef>
              <a:spcAft>
                <a:spcPts val="0"/>
              </a:spcAft>
              <a:buNone/>
            </a:pPr>
            <a:r>
              <a:rPr lang="hr" dirty="0">
                <a:solidFill>
                  <a:srgbClr val="000000"/>
                </a:solidFill>
              </a:rPr>
              <a:t>Ovaj okvir pomaže pojedincima da donose informirane odluke kako bi smanjili ekološki otisak digitalne tehnologije. </a:t>
            </a:r>
            <a:r>
              <a:rPr lang="hr" dirty="0"/>
              <a:t>Može se primijeniti u raznim scenarijima iz stvarnog svijeta kako bi se promicale održive digitalne navike. Evo nekoliko praktičnih načina korištenja ove kompetencije:</a:t>
            </a:r>
          </a:p>
          <a:p>
            <a:pPr marL="0" lvl="0" indent="0" algn="l" rtl="0">
              <a:lnSpc>
                <a:spcPct val="115000"/>
              </a:lnSpc>
              <a:spcBef>
                <a:spcPts val="1400"/>
              </a:spcBef>
              <a:spcAft>
                <a:spcPts val="0"/>
              </a:spcAft>
              <a:buClr>
                <a:schemeClr val="dk1"/>
              </a:buClr>
              <a:buSzPts val="1100"/>
              <a:buFont typeface="Arial"/>
              <a:buNone/>
            </a:pPr>
            <a:r>
              <a:rPr lang="hr" dirty="0"/>
              <a:t>1. Energetski učinkovite digitalne prakse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Prilagodite postavke uređaja za optimalnu potrošnju energije (npr. smanjenje svjetline zaslona, korištenje načina rada za uštedu energije).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Isključite nekorištene uređaje umjesto da ih ostavljate u stanju pripravnosti.</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Odaberite ekološki prihvatljive tražilice koje smanjuju ugljični otisak.</a:t>
            </a:r>
            <a:endParaRPr dirty="0"/>
          </a:p>
          <a:p>
            <a:pPr marL="0" lvl="0" indent="0" algn="l" rtl="0">
              <a:lnSpc>
                <a:spcPct val="115000"/>
              </a:lnSpc>
              <a:spcBef>
                <a:spcPts val="1400"/>
              </a:spcBef>
              <a:spcAft>
                <a:spcPts val="0"/>
              </a:spcAft>
              <a:buClr>
                <a:schemeClr val="dk1"/>
              </a:buClr>
              <a:buSzPts val="1100"/>
              <a:buFont typeface="Arial"/>
              <a:buNone/>
            </a:pPr>
            <a:r>
              <a:rPr lang="hr" dirty="0"/>
              <a:t>2. Održiva digitalna potrošnja</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Produžite vijek trajanja uređaja pravilnim održavanjem, ažuriranjima softvera i popravcima umjesto česte zamjene gadgeta.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Odgovorno reciklirajte elektronički otpad korištenjem certificiranih programa prikupljanja elektroničkog otpada.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Odlučite se za obnovljenu ili rabljenu elektroniku kako biste smanjili utjecaj proizvodnje.</a:t>
            </a:r>
            <a:endParaRPr dirty="0"/>
          </a:p>
          <a:p>
            <a:pPr marL="0" lvl="0" indent="0" algn="l" rtl="0">
              <a:lnSpc>
                <a:spcPct val="115000"/>
              </a:lnSpc>
              <a:spcBef>
                <a:spcPts val="1400"/>
              </a:spcBef>
              <a:spcAft>
                <a:spcPts val="0"/>
              </a:spcAft>
              <a:buClr>
                <a:schemeClr val="dk1"/>
              </a:buClr>
              <a:buSzPts val="1100"/>
              <a:buFont typeface="Arial"/>
              <a:buNone/>
            </a:pPr>
            <a:r>
              <a:rPr lang="hr" dirty="0"/>
              <a:t>3. Zeleni digitalni rad i obrazovanje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Promicati radna okruženja bez papira korištenjem digitalnih alata umjesto pretjeranog ispisa.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Učinkovito koristite pohranu u oblaku kako biste smanjili nepotrebno pohranjivanje podataka i potrošnju energije.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Potaknite virtualne sastanke umjesto čestih putovanja kako biste smanjili emisije ugljika.</a:t>
            </a:r>
            <a:endParaRPr dirty="0"/>
          </a:p>
          <a:p>
            <a:pPr marL="0" lvl="0" indent="0" algn="l" rtl="0">
              <a:lnSpc>
                <a:spcPct val="115000"/>
              </a:lnSpc>
              <a:spcBef>
                <a:spcPts val="1400"/>
              </a:spcBef>
              <a:spcAft>
                <a:spcPts val="0"/>
              </a:spcAft>
              <a:buClr>
                <a:schemeClr val="dk1"/>
              </a:buClr>
              <a:buSzPts val="1100"/>
              <a:buFont typeface="Arial"/>
              <a:buNone/>
            </a:pPr>
            <a:r>
              <a:rPr lang="hr" dirty="0"/>
              <a:t>4. Zagovaranje i osvješćivanje</a:t>
            </a:r>
            <a:endParaRPr dirty="0"/>
          </a:p>
          <a:p>
            <a:pPr marL="457200" lvl="0" indent="-304800" algn="l" rtl="0">
              <a:lnSpc>
                <a:spcPct val="115000"/>
              </a:lnSpc>
              <a:spcBef>
                <a:spcPts val="1200"/>
              </a:spcBef>
              <a:spcAft>
                <a:spcPts val="0"/>
              </a:spcAft>
              <a:buClr>
                <a:schemeClr val="dk1"/>
              </a:buClr>
              <a:buSzPts val="1200"/>
              <a:buFont typeface="Calibri"/>
              <a:buChar char="●"/>
            </a:pPr>
            <a:r>
              <a:rPr lang="hr" dirty="0"/>
              <a:t>Podijelite strategije zaštite okoliša putem društvenih mreža, blogova ili online zajednica.</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Razvijajte ili podržavajte održive tehnološke inovacije, poput aplikacija koje prate potrošnju energije ili potiču ekološki prihvatljivo ponašanje.</a:t>
            </a:r>
            <a:endParaRPr dirty="0"/>
          </a:p>
          <a:p>
            <a:pPr marL="457200" lvl="0" indent="-304800" algn="l" rtl="0">
              <a:lnSpc>
                <a:spcPct val="115000"/>
              </a:lnSpc>
              <a:spcBef>
                <a:spcPts val="0"/>
              </a:spcBef>
              <a:spcAft>
                <a:spcPts val="0"/>
              </a:spcAft>
              <a:buClr>
                <a:schemeClr val="dk1"/>
              </a:buClr>
              <a:buSzPts val="1200"/>
              <a:buFont typeface="Calibri"/>
              <a:buChar char="●"/>
            </a:pPr>
            <a:r>
              <a:rPr lang="hr" dirty="0"/>
              <a:t>Educirajte druge o utjecaju digitalne tehnologije na okoliš i kako ga smanjiti.</a:t>
            </a:r>
            <a:endParaRPr dirty="0"/>
          </a:p>
          <a:p>
            <a:pPr marL="0" lvl="0" indent="0" algn="l" rtl="0">
              <a:lnSpc>
                <a:spcPct val="115000"/>
              </a:lnSpc>
              <a:spcBef>
                <a:spcPts val="1200"/>
              </a:spcBef>
              <a:spcAft>
                <a:spcPts val="0"/>
              </a:spcAft>
              <a:buClr>
                <a:schemeClr val="dk1"/>
              </a:buClr>
              <a:buSzPts val="1100"/>
              <a:buFont typeface="Arial"/>
              <a:buNone/>
            </a:pPr>
            <a:r>
              <a:rPr lang="hr" dirty="0"/>
              <a:t>Svaki od ovih koraka pomaže u stvaranju održivijeg digitalnog ekosustava – male promjene koje se zbrajaju u značajne pozitivne učinke.</a:t>
            </a:r>
            <a:endParaRPr dirty="0"/>
          </a:p>
          <a:p>
            <a:pPr marL="0" lvl="0" indent="0" algn="l" rtl="0">
              <a:lnSpc>
                <a:spcPct val="115000"/>
              </a:lnSpc>
              <a:spcBef>
                <a:spcPts val="1200"/>
              </a:spcBef>
              <a:spcAft>
                <a:spcPts val="0"/>
              </a:spcAft>
              <a:buNone/>
            </a:pPr>
            <a:endParaRPr dirty="0">
              <a:solidFill>
                <a:srgbClr val="000000"/>
              </a:solidFill>
            </a:endParaRPr>
          </a:p>
          <a:p>
            <a:pPr marL="0" lvl="0" indent="0" algn="l" rtl="0">
              <a:lnSpc>
                <a:spcPct val="100000"/>
              </a:lnSpc>
              <a:spcBef>
                <a:spcPts val="1200"/>
              </a:spcBef>
              <a:spcAft>
                <a:spcPts val="0"/>
              </a:spcAft>
              <a:buSzPts val="1400"/>
              <a:buNone/>
            </a:pPr>
            <a:endParaRPr dirty="0"/>
          </a:p>
        </p:txBody>
      </p:sp>
      <p:sp>
        <p:nvSpPr>
          <p:cNvPr id="305" name="Google Shape;305;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Ovo je definicija koju je dao DCF</a:t>
            </a:r>
            <a:endParaRPr dirty="0"/>
          </a:p>
        </p:txBody>
      </p:sp>
      <p:sp>
        <p:nvSpPr>
          <p:cNvPr id="316" name="Google Shape;316;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Ova p</a:t>
            </a:r>
            <a:r>
              <a:rPr lang="en-US" dirty="0" err="1">
                <a:latin typeface="Arial"/>
                <a:ea typeface="Arial"/>
                <a:cs typeface="Arial"/>
                <a:sym typeface="Arial"/>
              </a:rPr>
              <a:t>rikaznica</a:t>
            </a:r>
            <a:r>
              <a:rPr lang="hr" dirty="0">
                <a:latin typeface="Arial"/>
                <a:ea typeface="Arial"/>
                <a:cs typeface="Arial"/>
                <a:sym typeface="Arial"/>
              </a:rPr>
              <a:t> pruža upute za aktivnost koja će vam pomoći da razmislite o današnjoj lekciji o </a:t>
            </a:r>
            <a:r>
              <a:rPr lang="hr" b="1" dirty="0">
                <a:latin typeface="Arial"/>
                <a:ea typeface="Arial"/>
                <a:cs typeface="Arial"/>
                <a:sym typeface="Arial"/>
              </a:rPr>
              <a:t>Europskom okviru digitalnih kompetencija (DCF) </a:t>
            </a:r>
            <a:r>
              <a:rPr lang="hr" dirty="0">
                <a:latin typeface="Arial"/>
                <a:ea typeface="Arial"/>
                <a:cs typeface="Arial"/>
                <a:sym typeface="Arial"/>
              </a:rPr>
              <a:t>.</a:t>
            </a:r>
            <a:endParaRP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endParaRPr lang="h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Odvojite trenutak i razmislite o tome kako </a:t>
            </a:r>
            <a:r>
              <a:rPr lang="hr" b="1" dirty="0">
                <a:latin typeface="Arial"/>
                <a:ea typeface="Arial"/>
                <a:cs typeface="Arial"/>
                <a:sym typeface="Arial"/>
              </a:rPr>
              <a:t>se DCF povezuje s vašim nastavnim i nastavnim praksama</a:t>
            </a:r>
            <a:r>
              <a:rPr lang="hr" dirty="0">
                <a:latin typeface="Arial"/>
                <a:ea typeface="Arial"/>
                <a:cs typeface="Arial"/>
                <a:sym typeface="Arial"/>
              </a:rPr>
              <a:t>. Kako se njegove kompetencije usklađuju sa </a:t>
            </a:r>
            <a:r>
              <a:rPr lang="hr" b="1" dirty="0">
                <a:latin typeface="Arial"/>
                <a:ea typeface="Arial"/>
                <a:cs typeface="Arial"/>
                <a:sym typeface="Arial"/>
              </a:rPr>
              <a:t>stvarnim životnim </a:t>
            </a:r>
            <a:r>
              <a:rPr lang="hr" dirty="0">
                <a:latin typeface="Arial"/>
                <a:ea typeface="Arial"/>
                <a:cs typeface="Arial"/>
                <a:sym typeface="Arial"/>
              </a:rPr>
              <a:t>situacijama i </a:t>
            </a:r>
            <a:r>
              <a:rPr lang="hr" b="1" dirty="0">
                <a:latin typeface="Arial"/>
                <a:ea typeface="Arial"/>
                <a:cs typeface="Arial"/>
                <a:sym typeface="Arial"/>
              </a:rPr>
              <a:t>školskim kontekstom</a:t>
            </a:r>
            <a:r>
              <a:rPr lang="hr" dirty="0">
                <a:latin typeface="Arial"/>
                <a:ea typeface="Arial"/>
                <a:cs typeface="Arial"/>
                <a:sym typeface="Arial"/>
              </a:rPr>
              <a:t>?</a:t>
            </a:r>
            <a:endParaRPr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hr" dirty="0">
                <a:latin typeface="Arial"/>
                <a:ea typeface="Arial"/>
                <a:cs typeface="Arial"/>
                <a:sym typeface="Arial"/>
              </a:rPr>
              <a:t>Kako biste učvrstili svoje znanje, pokušajte primijeniti </a:t>
            </a:r>
            <a:r>
              <a:rPr lang="hr" b="1" dirty="0">
                <a:latin typeface="Arial"/>
                <a:ea typeface="Arial"/>
                <a:cs typeface="Arial"/>
                <a:sym typeface="Arial"/>
              </a:rPr>
              <a:t>jedan od predloženih scenarija učenja </a:t>
            </a:r>
            <a:r>
              <a:rPr lang="hr" dirty="0">
                <a:latin typeface="Arial"/>
                <a:ea typeface="Arial"/>
                <a:cs typeface="Arial"/>
                <a:sym typeface="Arial"/>
              </a:rPr>
              <a:t>u svojim razredima. Zatim si postavite izazov da </a:t>
            </a:r>
            <a:r>
              <a:rPr lang="hr" b="1" dirty="0">
                <a:latin typeface="Arial"/>
                <a:ea typeface="Arial"/>
                <a:cs typeface="Arial"/>
                <a:sym typeface="Arial"/>
              </a:rPr>
              <a:t>stvorite novi scenarij učenja </a:t>
            </a:r>
            <a:r>
              <a:rPr lang="hr" dirty="0">
                <a:latin typeface="Arial"/>
                <a:ea typeface="Arial"/>
                <a:cs typeface="Arial"/>
                <a:sym typeface="Arial"/>
              </a:rPr>
              <a:t>usmjeren na drugačiju digitalnu kompetenciju.</a:t>
            </a:r>
            <a:endParaRPr dirty="0">
              <a:latin typeface="Arial"/>
              <a:ea typeface="Arial"/>
              <a:cs typeface="Arial"/>
              <a:sym typeface="Arial"/>
            </a:endParaRPr>
          </a:p>
          <a:p>
            <a:pPr marL="0" lvl="0" indent="0" algn="l" rtl="0">
              <a:lnSpc>
                <a:spcPct val="115000"/>
              </a:lnSpc>
              <a:spcBef>
                <a:spcPts val="1200"/>
              </a:spcBef>
              <a:spcAft>
                <a:spcPts val="0"/>
              </a:spcAft>
              <a:buSzPts val="1100"/>
              <a:buNone/>
            </a:pPr>
            <a:r>
              <a:rPr lang="hr" dirty="0">
                <a:latin typeface="Arial"/>
                <a:ea typeface="Arial"/>
                <a:cs typeface="Arial"/>
                <a:sym typeface="Arial"/>
              </a:rPr>
              <a:t>Ova refleksija i praktična aktivnost pomoći će vam da produbite razumijevanje o tome kako učinkovito integrirati digitalne kompetencije u svoju nastavu. </a:t>
            </a:r>
            <a:r>
              <a:rPr lang="hr" sz="1800" dirty="0">
                <a:solidFill>
                  <a:srgbClr val="1D1D1B"/>
                </a:solidFill>
              </a:rPr>
              <a:t>   </a:t>
            </a:r>
            <a:endParaRPr sz="1100" dirty="0">
              <a:latin typeface="Arial"/>
              <a:ea typeface="Arial"/>
              <a:cs typeface="Arial"/>
              <a:sym typeface="Arial"/>
            </a:endParaRPr>
          </a:p>
          <a:p>
            <a:pPr marL="0" lvl="0" indent="0" algn="l" rtl="0">
              <a:lnSpc>
                <a:spcPct val="100000"/>
              </a:lnSpc>
              <a:spcBef>
                <a:spcPts val="0"/>
              </a:spcBef>
              <a:spcAft>
                <a:spcPts val="0"/>
              </a:spcAft>
              <a:buSzPts val="1400"/>
              <a:buNone/>
            </a:pPr>
            <a:endParaRPr dirty="0"/>
          </a:p>
        </p:txBody>
      </p:sp>
      <p:sp>
        <p:nvSpPr>
          <p:cNvPr id="327" name="Google Shape;3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Domaća zadaća način je da se učitelji potaknu na razmišljanje o svom nacionalnom kurikulumu u svjetlu profesionalnog iskustva.</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hr" dirty="0"/>
              <a:t>Evo uputa koje trebate dati učiteljima za dovršetak zadatka kod kuće: </a:t>
            </a:r>
            <a:br>
              <a:rPr lang="en-US" dirty="0"/>
            </a:br>
            <a:r>
              <a:rPr lang="hr" dirty="0"/>
              <a:t>- Počnite sa svojim nacionalnim kurikulumom za digitalno obrazovanje i procijenite je li kurikulum praktičan, ažuriran, realističan ili ga je potrebno reformirati. Vaša analiza treba biti sažeta, oko 300-400 riječi, i utemeljena u vašem kontekstu.</a:t>
            </a:r>
          </a:p>
          <a:p>
            <a:pPr marL="171450" lvl="0" indent="-171450" algn="l" rtl="0">
              <a:lnSpc>
                <a:spcPct val="100000"/>
              </a:lnSpc>
              <a:spcBef>
                <a:spcPts val="0"/>
              </a:spcBef>
              <a:spcAft>
                <a:spcPts val="0"/>
              </a:spcAft>
              <a:buSzPts val="1400"/>
              <a:buFontTx/>
              <a:buChar char="-"/>
            </a:pPr>
            <a:r>
              <a:rPr lang="hr" dirty="0"/>
              <a:t>Zatim ukratko ponovite glavne točke Okvira EU za digitalne kompetencije (DigComp) i usporedite ga s vašim nacionalnim kurikulumom. Usredotočite se na područja usklađenosti i odstupanja, posebno u vezi s integracijom digitalnih vještina. Ovaj odjeljak trebao bi imati oko 400-500 riječi.</a:t>
            </a:r>
          </a:p>
          <a:p>
            <a:pPr marL="171450" lvl="0" indent="-171450" algn="l" rtl="0">
              <a:lnSpc>
                <a:spcPct val="100000"/>
              </a:lnSpc>
              <a:spcBef>
                <a:spcPts val="0"/>
              </a:spcBef>
              <a:spcAft>
                <a:spcPts val="0"/>
              </a:spcAft>
              <a:buSzPts val="1400"/>
              <a:buFontTx/>
              <a:buChar char="-"/>
            </a:pPr>
            <a:endParaRPr dirty="0"/>
          </a:p>
          <a:p>
            <a:pPr marL="0" lvl="0" indent="0" algn="l" rtl="0">
              <a:lnSpc>
                <a:spcPct val="100000"/>
              </a:lnSpc>
              <a:spcBef>
                <a:spcPts val="0"/>
              </a:spcBef>
              <a:spcAft>
                <a:spcPts val="0"/>
              </a:spcAft>
              <a:buSzPts val="1400"/>
              <a:buNone/>
            </a:pPr>
            <a:r>
              <a:rPr lang="hr" dirty="0"/>
              <a:t>Molimo vas da ukupna duljina rada bude manja od 1000 riječi i da svoj rad pošaljete u PDF ili Word formatu do [umetnite rok].</a:t>
            </a:r>
            <a:endParaRPr dirty="0"/>
          </a:p>
          <a:p>
            <a:pPr marL="0" lvl="0" indent="0" algn="l" rtl="0">
              <a:lnSpc>
                <a:spcPct val="100000"/>
              </a:lnSpc>
              <a:spcBef>
                <a:spcPts val="0"/>
              </a:spcBef>
              <a:spcAft>
                <a:spcPts val="0"/>
              </a:spcAft>
              <a:buSzPts val="1400"/>
              <a:buNone/>
            </a:pPr>
            <a:r>
              <a:rPr lang="hr" dirty="0"/>
              <a:t>Ovaj zadatak ima za cilj potaknuti kritičko promišljanje i uskladiti se s europskim ciljevima digitalne kompetencije.</a:t>
            </a:r>
            <a:endParaRPr dirty="0"/>
          </a:p>
        </p:txBody>
      </p:sp>
      <p:sp>
        <p:nvSpPr>
          <p:cNvPr id="333" name="Google Shape;333;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9" name="Google Shape;33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40" name="Google Shape;14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555728db8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g3555728db8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555728db8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3555728db8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hr" dirty="0"/>
              <a:t>Pomoću ovog uvodnog </a:t>
            </a:r>
            <a:r>
              <a:rPr lang="hr-HR" dirty="0" err="1"/>
              <a:t>slidea</a:t>
            </a:r>
            <a:r>
              <a:rPr lang="hr-HR" dirty="0"/>
              <a:t> </a:t>
            </a:r>
            <a:r>
              <a:rPr lang="hr" dirty="0"/>
              <a:t>možete objasniti polaznicima glavnu temu modula i kako je povezana s projektom TINKER. </a:t>
            </a:r>
            <a:br>
              <a:rPr lang="en-US" dirty="0"/>
            </a:br>
            <a:r>
              <a:rPr lang="hr" dirty="0"/>
              <a:t>U ovoj lekciji istražit ćemo Europski okvir digitalnih kompetencija, koji služi kao referenca za sve zemlje EU-a pri izradi nacionalnih kurikuluma. Razumijevanje ovog okvira ključno je za edukatore jer osigurava da su digitalne vještine koje podučavaju usklađene s priznatim standardima diljem Europe.</a:t>
            </a:r>
            <a:endParaRPr dirty="0"/>
          </a:p>
          <a:p>
            <a:pPr marL="0" lvl="0" indent="0" algn="l" rtl="0">
              <a:lnSpc>
                <a:spcPct val="115000"/>
              </a:lnSpc>
              <a:spcBef>
                <a:spcPts val="1200"/>
              </a:spcBef>
              <a:spcAft>
                <a:spcPts val="0"/>
              </a:spcAft>
              <a:buClr>
                <a:schemeClr val="dk1"/>
              </a:buClr>
              <a:buSzPts val="1100"/>
              <a:buFont typeface="Arial"/>
              <a:buNone/>
            </a:pPr>
            <a:r>
              <a:rPr lang="hr" dirty="0"/>
              <a:t>Upoznavanjem s okvirom, nastavnici se mogu bolje pozabaviti ključnim digitalnim kompetencijama koje će učenicima trebati u budućnosti. To je ključno u pripremi učenika ne samo za akademski uspjeh već i za digitalni krajolik koji se stalno razvija u njihovom profesionalnom životu.</a:t>
            </a:r>
            <a:endParaRPr dirty="0"/>
          </a:p>
          <a:p>
            <a:pPr marL="0" lvl="0" indent="0" algn="l" rtl="0">
              <a:lnSpc>
                <a:spcPct val="115000"/>
              </a:lnSpc>
              <a:spcBef>
                <a:spcPts val="1200"/>
              </a:spcBef>
              <a:spcAft>
                <a:spcPts val="0"/>
              </a:spcAft>
              <a:buClr>
                <a:schemeClr val="dk1"/>
              </a:buClr>
              <a:buSzPts val="1100"/>
              <a:buFont typeface="Arial"/>
              <a:buNone/>
            </a:pPr>
            <a:r>
              <a:rPr lang="hr" dirty="0"/>
              <a:t>Okvir također pruža praktične smjernice o integraciji digitalnih kompetencija u postojeće nastavne planove i programe. Podržava interdisciplinarno učenje, pomažući učiteljima da na smislen način uključe digitalne vještine, čineći nastavu zanimljivijom i relevantnijom. U konačnici, oprema učenike digitalnom pismenošću koja im je potrebna za uspjeh u sve digitalnijem svijetu.</a:t>
            </a:r>
            <a:endParaRPr dirty="0"/>
          </a:p>
          <a:p>
            <a:pPr marL="0" lvl="0" indent="0" algn="l" rtl="0">
              <a:lnSpc>
                <a:spcPct val="100000"/>
              </a:lnSpc>
              <a:spcBef>
                <a:spcPts val="1200"/>
              </a:spcBef>
              <a:spcAft>
                <a:spcPts val="0"/>
              </a:spcAft>
              <a:buSzPts val="1400"/>
              <a:buNone/>
            </a:pPr>
            <a:endParaRPr dirty="0"/>
          </a:p>
        </p:txBody>
      </p:sp>
      <p:sp>
        <p:nvSpPr>
          <p:cNvPr id="160" name="Google Shape;1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4ccac1596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hr" dirty="0"/>
              <a:t>Započet ćemo raspravom o trenutnim razinama digitalnih kompetencija – DigiComp (</a:t>
            </a:r>
            <a:r>
              <a:rPr lang="en-US" i="1" dirty="0" err="1"/>
              <a:t>Europski</a:t>
            </a:r>
            <a:r>
              <a:rPr lang="en-US" i="1" dirty="0"/>
              <a:t> </a:t>
            </a:r>
            <a:r>
              <a:rPr lang="en-US" i="1" dirty="0" err="1"/>
              <a:t>okvir</a:t>
            </a:r>
            <a:r>
              <a:rPr lang="en-US" i="1" dirty="0"/>
              <a:t> </a:t>
            </a:r>
            <a:r>
              <a:rPr lang="en-US" i="1" dirty="0" err="1"/>
              <a:t>digitalnih</a:t>
            </a:r>
            <a:r>
              <a:rPr lang="en-US" i="1" dirty="0"/>
              <a:t> </a:t>
            </a:r>
            <a:r>
              <a:rPr lang="en-US" i="1" dirty="0" err="1"/>
              <a:t>kompetencija</a:t>
            </a:r>
            <a:r>
              <a:rPr lang="hr" dirty="0"/>
              <a:t>) – u zemljama EU-a. Razmislite o tome što znate o tome koliko su digitalno pripremljene različite nacije i što bi moglo utjecati na te razlike.</a:t>
            </a:r>
            <a:endParaRPr dirty="0"/>
          </a:p>
          <a:p>
            <a:pPr marL="0" lvl="0" indent="0" algn="l" rtl="0">
              <a:lnSpc>
                <a:spcPct val="115000"/>
              </a:lnSpc>
              <a:spcBef>
                <a:spcPts val="1200"/>
              </a:spcBef>
              <a:spcAft>
                <a:spcPts val="0"/>
              </a:spcAft>
              <a:buClr>
                <a:schemeClr val="dk1"/>
              </a:buClr>
              <a:buSzPts val="1100"/>
              <a:buFont typeface="Arial"/>
              <a:buNone/>
            </a:pPr>
            <a:r>
              <a:rPr lang="hr" dirty="0"/>
              <a:t>Zatim razmislimo o vlastitim digitalnim vještinama. Što se od vas očekuje da danas budete u stanju učiniti kao učitelj u digitalnom školskom okruženju? Razmislite o stvarima poput korištenja digitalnih alata za poučavanje, online vrednovanja učenika, upravljanja digitalnom sigurnošću ili promicanja digitalnog građanstva.</a:t>
            </a:r>
            <a:endParaRPr dirty="0"/>
          </a:p>
          <a:p>
            <a:pPr marL="0" lvl="0" indent="0" algn="l" rtl="0">
              <a:lnSpc>
                <a:spcPct val="115000"/>
              </a:lnSpc>
              <a:spcBef>
                <a:spcPts val="1200"/>
              </a:spcBef>
              <a:spcAft>
                <a:spcPts val="0"/>
              </a:spcAft>
              <a:buClr>
                <a:schemeClr val="dk1"/>
              </a:buClr>
              <a:buSzPts val="1100"/>
              <a:buFont typeface="Arial"/>
              <a:buNone/>
            </a:pPr>
            <a:r>
              <a:rPr lang="hr" dirty="0"/>
              <a:t>Ova samorefleksija pomoći će nam da shvatimo gdje se osobno nalazimo, a istovremeno će otvoriti širu raspravu o nacionalnoj i institucionalnoj spremnosti u eri digitalnog obrazovanja.</a:t>
            </a:r>
            <a:endParaRPr dirty="0"/>
          </a:p>
          <a:p>
            <a:pPr marL="0" lvl="0" indent="0" algn="l" rtl="0">
              <a:spcBef>
                <a:spcPts val="1200"/>
              </a:spcBef>
              <a:spcAft>
                <a:spcPts val="0"/>
              </a:spcAft>
              <a:buNone/>
            </a:pPr>
            <a:endParaRPr dirty="0"/>
          </a:p>
        </p:txBody>
      </p:sp>
      <p:sp>
        <p:nvSpPr>
          <p:cNvPr id="167" name="Google Shape;167;g34ccac1596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hr" sz="1100" dirty="0">
                <a:solidFill>
                  <a:srgbClr val="1D1D1B"/>
                </a:solidFill>
              </a:rPr>
              <a:t>Digitalna transformacija Europe ubrzat će se napretkom novih tehnologija poput umjetne inteligencije, robotike, računarstva u oblaku i blockchaina. Poput prethodnih velikih tehnoloških napredaka, digitalizacija utječe na način na koji ljudi žive, komuniciraju, uče i rade. Iako digitalna transformacija pruža mnoge prilike, najveći rizik danas jest društvo koje nije dobro pripremljeno za budućnost.</a:t>
            </a:r>
            <a:endParaRPr sz="1100" dirty="0">
              <a:solidFill>
                <a:srgbClr val="1D1D1B"/>
              </a:solidFill>
            </a:endParaRPr>
          </a:p>
          <a:p>
            <a:pPr marL="0" lvl="0" indent="0" algn="l" rtl="0">
              <a:lnSpc>
                <a:spcPct val="100000"/>
              </a:lnSpc>
              <a:spcBef>
                <a:spcPts val="1000"/>
              </a:spcBef>
              <a:spcAft>
                <a:spcPts val="0"/>
              </a:spcAft>
              <a:buSzPts val="1100"/>
              <a:buNone/>
            </a:pPr>
            <a:r>
              <a:rPr lang="hr" sz="1100" dirty="0">
                <a:solidFill>
                  <a:srgbClr val="1D1D1B"/>
                </a:solidFill>
              </a:rPr>
              <a:t>Ovaj grafikon prikazuje prosječnu razinu digitalnih kompetencija u zemljama EU-a. </a:t>
            </a:r>
            <a:endParaRPr sz="1100" dirty="0">
              <a:solidFill>
                <a:srgbClr val="1D1D1B"/>
              </a:solidFill>
            </a:endParaRPr>
          </a:p>
          <a:p>
            <a:pPr marL="0" lvl="0" indent="0" algn="l" rtl="0">
              <a:lnSpc>
                <a:spcPct val="100000"/>
              </a:lnSpc>
              <a:spcBef>
                <a:spcPts val="1000"/>
              </a:spcBef>
              <a:spcAft>
                <a:spcPts val="1000"/>
              </a:spcAft>
              <a:buClr>
                <a:schemeClr val="dk1"/>
              </a:buClr>
              <a:buSzPts val="1100"/>
              <a:buFont typeface="Arial"/>
              <a:buNone/>
            </a:pPr>
            <a:r>
              <a:rPr lang="hr" sz="1100" dirty="0">
                <a:solidFill>
                  <a:srgbClr val="1D1D1B"/>
                </a:solidFill>
              </a:rPr>
              <a:t>Ako </a:t>
            </a:r>
            <a:r>
              <a:rPr lang="hr" sz="1200" dirty="0">
                <a:solidFill>
                  <a:srgbClr val="1D1D1B"/>
                </a:solidFill>
              </a:rPr>
              <a:t>obrazovanje treba biti okosnica rasta i uključivosti u EU, ključni je zadatak pripremiti građane da maksimalno iskoriste prilike i suoče se s izazovima brzog, globaliziranog i međusobno povezanog svijeta. U tom kontekstu, </a:t>
            </a:r>
            <a:r>
              <a:rPr lang="hr" sz="1200" b="1" dirty="0">
                <a:solidFill>
                  <a:srgbClr val="1D1D1B"/>
                </a:solidFill>
              </a:rPr>
              <a:t>digitalne kompetencije i vještine </a:t>
            </a:r>
            <a:r>
              <a:rPr lang="hr" sz="1200" dirty="0">
                <a:solidFill>
                  <a:srgbClr val="1D1D1B"/>
                </a:solidFill>
              </a:rPr>
              <a:t>ključne su kako bi se svakoj osobi pružila jednaka prilika za napredak u životu, pronalazak zaposlenja i angažirani građanin. </a:t>
            </a:r>
            <a:r>
              <a:rPr lang="hr" sz="1200" b="1" dirty="0">
                <a:solidFill>
                  <a:srgbClr val="1D1D1B"/>
                </a:solidFill>
              </a:rPr>
              <a:t>Vizija digitalnog obrazovanja za europske škole </a:t>
            </a:r>
            <a:r>
              <a:rPr lang="hr" sz="1200" dirty="0">
                <a:solidFill>
                  <a:srgbClr val="1D1D1B"/>
                </a:solidFill>
              </a:rPr>
              <a:t>navodi da se digitalne kompetencije moraju razvijati kod svakog učenika, kako je napisano u službenim dokumentima.</a:t>
            </a:r>
            <a:endParaRPr dirty="0"/>
          </a:p>
        </p:txBody>
      </p:sp>
      <p:sp>
        <p:nvSpPr>
          <p:cNvPr id="173" name="Google Shape;17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hr" sz="1100" dirty="0">
                <a:solidFill>
                  <a:srgbClr val="1D1D1B"/>
                </a:solidFill>
              </a:rPr>
              <a:t>Ovaj </a:t>
            </a:r>
            <a:r>
              <a:rPr lang="en-US" sz="1100" dirty="0" err="1">
                <a:solidFill>
                  <a:srgbClr val="1D1D1B"/>
                </a:solidFill>
              </a:rPr>
              <a:t>Prikaznica</a:t>
            </a:r>
            <a:r>
              <a:rPr lang="hr" sz="1100" dirty="0">
                <a:solidFill>
                  <a:srgbClr val="1D1D1B"/>
                </a:solidFill>
              </a:rPr>
              <a:t> se može koristiti za rezime prethodne.</a:t>
            </a:r>
            <a:endParaRPr dirty="0"/>
          </a:p>
        </p:txBody>
      </p:sp>
      <p:sp>
        <p:nvSpPr>
          <p:cNvPr id="182" name="Google Shape;182;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srcRect/>
          <a:stretch/>
        </p:blipFill>
        <p:spPr>
          <a:xfrm>
            <a:off x="759995" y="6162238"/>
            <a:ext cx="1954590" cy="503682"/>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g35773f6aa0f_0_63"/>
          <p:cNvPicPr preferRelativeResize="0"/>
          <p:nvPr/>
        </p:nvPicPr>
        <p:blipFill rotWithShape="1">
          <a:blip r:embed="rId2"/>
          <a:srcRect/>
          <a:stretch/>
        </p:blipFill>
        <p:spPr>
          <a:xfrm>
            <a:off x="1025498" y="6150701"/>
            <a:ext cx="1830180" cy="471623"/>
          </a:xfrm>
          <a:prstGeom prst="rect">
            <a:avLst/>
          </a:prstGeom>
          <a:noFill/>
          <a:ln>
            <a:noFill/>
          </a:ln>
        </p:spPr>
      </p:pic>
      <p:sp>
        <p:nvSpPr>
          <p:cNvPr id="112" name="Google Shape;112;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113" name="Google Shape;113;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4" name="Google Shape;114;g35773f6aa0f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115" name="Google Shape;115;g35773f6aa0f_0_63"/>
          <p:cNvGrpSpPr/>
          <p:nvPr/>
        </p:nvGrpSpPr>
        <p:grpSpPr>
          <a:xfrm>
            <a:off x="2179811" y="4729766"/>
            <a:ext cx="7832078" cy="1110328"/>
            <a:chOff x="2179603" y="4888792"/>
            <a:chExt cx="7798544" cy="1110328"/>
          </a:xfrm>
        </p:grpSpPr>
        <p:pic>
          <p:nvPicPr>
            <p:cNvPr id="116" name="Google Shape;116;g35773f6aa0f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117" name="Google Shape;117;g35773f6aa0f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118" name="Google Shape;118;g35773f6aa0f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119" name="Google Shape;119;g35773f6aa0f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120" name="Google Shape;120;g35773f6aa0f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121" name="Google Shape;121;g35773f6aa0f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122" name="Google Shape;122;g35773f6aa0f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123" name="Google Shape;123;g35773f6aa0f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124" name="Google Shape;124;g35773f6aa0f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125" name="Google Shape;125;g35773f6aa0f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srcRect/>
          <a:stretch/>
        </p:blipFill>
        <p:spPr>
          <a:xfrm>
            <a:off x="759995" y="6162238"/>
            <a:ext cx="1954590" cy="503682"/>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4"/>
        <p:cNvGrpSpPr/>
        <p:nvPr/>
      </p:nvGrpSpPr>
      <p:grpSpPr>
        <a:xfrm>
          <a:off x="0" y="0"/>
          <a:ext cx="0" cy="0"/>
          <a:chOff x="0" y="0"/>
          <a:chExt cx="0" cy="0"/>
        </a:xfrm>
      </p:grpSpPr>
      <p:sp>
        <p:nvSpPr>
          <p:cNvPr id="35" name="Google Shape;35;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6" name="Google Shape;36;p19"/>
          <p:cNvPicPr preferRelativeResize="0"/>
          <p:nvPr/>
        </p:nvPicPr>
        <p:blipFill rotWithShape="1">
          <a:blip r:embed="rId2"/>
          <a:srcRect/>
          <a:stretch/>
        </p:blipFill>
        <p:spPr>
          <a:xfrm>
            <a:off x="1025498" y="6150701"/>
            <a:ext cx="1830180" cy="471623"/>
          </a:xfrm>
          <a:prstGeom prst="rect">
            <a:avLst/>
          </a:prstGeom>
          <a:noFill/>
          <a:ln>
            <a:noFill/>
          </a:ln>
        </p:spPr>
      </p:pic>
      <p:sp>
        <p:nvSpPr>
          <p:cNvPr id="37" name="Google Shape;37;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8" name="Google Shape;38;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19"/>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0" name="Google Shape;40;p19"/>
          <p:cNvGrpSpPr/>
          <p:nvPr/>
        </p:nvGrpSpPr>
        <p:grpSpPr>
          <a:xfrm>
            <a:off x="2179865" y="4729766"/>
            <a:ext cx="7832271" cy="1110328"/>
            <a:chOff x="2179603" y="4888792"/>
            <a:chExt cx="7798545" cy="1110328"/>
          </a:xfrm>
        </p:grpSpPr>
        <p:pic>
          <p:nvPicPr>
            <p:cNvPr id="41" name="Google Shape;41;p19"/>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2" name="Google Shape;42;p19"/>
            <p:cNvPicPr preferRelativeResize="0"/>
            <p:nvPr/>
          </p:nvPicPr>
          <p:blipFill rotWithShape="1">
            <a:blip r:embed="rId5">
              <a:alphaModFix/>
            </a:blip>
            <a:srcRect l="9996" t="21988" r="6842" b="5544"/>
            <a:stretch/>
          </p:blipFill>
          <p:spPr>
            <a:xfrm>
              <a:off x="3796545" y="4949617"/>
              <a:ext cx="1406759" cy="526545"/>
            </a:xfrm>
            <a:prstGeom prst="rect">
              <a:avLst/>
            </a:prstGeom>
            <a:noFill/>
            <a:ln>
              <a:noFill/>
            </a:ln>
          </p:spPr>
        </p:pic>
        <p:pic>
          <p:nvPicPr>
            <p:cNvPr id="43" name="Google Shape;43;p19"/>
            <p:cNvPicPr preferRelativeResize="0"/>
            <p:nvPr/>
          </p:nvPicPr>
          <p:blipFill rotWithShape="1">
            <a:blip r:embed="rId6">
              <a:alphaModFix/>
            </a:blip>
            <a:srcRect/>
            <a:stretch/>
          </p:blipFill>
          <p:spPr>
            <a:xfrm>
              <a:off x="5134273" y="4888792"/>
              <a:ext cx="1053678" cy="602102"/>
            </a:xfrm>
            <a:prstGeom prst="rect">
              <a:avLst/>
            </a:prstGeom>
            <a:noFill/>
            <a:ln>
              <a:noFill/>
            </a:ln>
          </p:spPr>
        </p:pic>
        <p:pic>
          <p:nvPicPr>
            <p:cNvPr id="44" name="Google Shape;44;p19"/>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45" name="Google Shape;45;p19"/>
            <p:cNvPicPr preferRelativeResize="0"/>
            <p:nvPr/>
          </p:nvPicPr>
          <p:blipFill rotWithShape="1">
            <a:blip r:embed="rId8">
              <a:alphaModFix/>
            </a:blip>
            <a:srcRect l="6519" t="2905" r="6458"/>
            <a:stretch/>
          </p:blipFill>
          <p:spPr>
            <a:xfrm>
              <a:off x="7781600" y="4945247"/>
              <a:ext cx="2196548" cy="545647"/>
            </a:xfrm>
            <a:prstGeom prst="rect">
              <a:avLst/>
            </a:prstGeom>
            <a:noFill/>
            <a:ln>
              <a:noFill/>
            </a:ln>
          </p:spPr>
        </p:pic>
        <p:pic>
          <p:nvPicPr>
            <p:cNvPr id="46" name="Google Shape;46;p19"/>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47" name="Google Shape;47;p19"/>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48" name="Google Shape;48;p19"/>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49" name="Google Shape;49;p19"/>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0" name="Google Shape;50;p19"/>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1"/>
        <p:cNvGrpSpPr/>
        <p:nvPr/>
      </p:nvGrpSpPr>
      <p:grpSpPr>
        <a:xfrm>
          <a:off x="0" y="0"/>
          <a:ext cx="0" cy="0"/>
          <a:chOff x="0" y="0"/>
          <a:chExt cx="0" cy="0"/>
        </a:xfrm>
      </p:grpSpPr>
      <p:sp>
        <p:nvSpPr>
          <p:cNvPr id="62" name="Google Shape;62;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3" name="Google Shape;63;g3555728db8b_0_53"/>
          <p:cNvPicPr preferRelativeResize="0"/>
          <p:nvPr/>
        </p:nvPicPr>
        <p:blipFill rotWithShape="1">
          <a:blip r:embed="rId2"/>
          <a:srcRect/>
          <a:stretch/>
        </p:blipFill>
        <p:spPr>
          <a:xfrm>
            <a:off x="1025498" y="6150701"/>
            <a:ext cx="1830180" cy="471623"/>
          </a:xfrm>
          <a:prstGeom prst="rect">
            <a:avLst/>
          </a:prstGeom>
          <a:noFill/>
          <a:ln>
            <a:noFill/>
          </a:ln>
        </p:spPr>
      </p:pic>
      <p:sp>
        <p:nvSpPr>
          <p:cNvPr id="64" name="Google Shape;64;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65" name="Google Shape;65;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6" name="Google Shape;66;g3555728db8b_0_5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7" name="Google Shape;67;g3555728db8b_0_53"/>
          <p:cNvGrpSpPr/>
          <p:nvPr/>
        </p:nvGrpSpPr>
        <p:grpSpPr>
          <a:xfrm>
            <a:off x="2179811" y="4729766"/>
            <a:ext cx="7832078" cy="1110328"/>
            <a:chOff x="2179603" y="4888792"/>
            <a:chExt cx="7798544" cy="1110328"/>
          </a:xfrm>
        </p:grpSpPr>
        <p:pic>
          <p:nvPicPr>
            <p:cNvPr id="68" name="Google Shape;68;g3555728db8b_0_5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9" name="Google Shape;69;g3555728db8b_0_5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0" name="Google Shape;70;g3555728db8b_0_5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1" name="Google Shape;71;g3555728db8b_0_5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2" name="Google Shape;72;g3555728db8b_0_5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3" name="Google Shape;73;g3555728db8b_0_5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4" name="Google Shape;74;g3555728db8b_0_5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5" name="Google Shape;75;g3555728db8b_0_5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6" name="Google Shape;76;g3555728db8b_0_5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7" name="Google Shape;77;g3555728db8b_0_5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84"/>
        <p:cNvGrpSpPr/>
        <p:nvPr/>
      </p:nvGrpSpPr>
      <p:grpSpPr>
        <a:xfrm>
          <a:off x="0" y="0"/>
          <a:ext cx="0" cy="0"/>
          <a:chOff x="0" y="0"/>
          <a:chExt cx="0" cy="0"/>
        </a:xfrm>
      </p:grpSpPr>
      <p:pic>
        <p:nvPicPr>
          <p:cNvPr id="85" name="Google Shape;85;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86" name="Google Shape;86;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 name="Google Shape;87;g355c8411588_0_51"/>
          <p:cNvPicPr preferRelativeResize="0"/>
          <p:nvPr/>
        </p:nvPicPr>
        <p:blipFill rotWithShape="1">
          <a:blip r:embed="rId3"/>
          <a:srcRect/>
          <a:stretch/>
        </p:blipFill>
        <p:spPr>
          <a:xfrm>
            <a:off x="759995" y="6162238"/>
            <a:ext cx="1954590" cy="503682"/>
          </a:xfrm>
          <a:prstGeom prst="rect">
            <a:avLst/>
          </a:prstGeom>
          <a:noFill/>
          <a:ln>
            <a:noFill/>
          </a:ln>
        </p:spPr>
      </p:pic>
      <p:sp>
        <p:nvSpPr>
          <p:cNvPr id="88" name="Google Shape;88;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89" name="Google Shape;89;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1" name="Google Shape;91;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2" name="Google Shape;92;g355c8411588_0_51"/>
          <p:cNvPicPr preferRelativeResize="0"/>
          <p:nvPr/>
        </p:nvPicPr>
        <p:blipFill rotWithShape="1">
          <a:blip r:embed="rId4">
            <a:alphaModFix/>
          </a:blip>
          <a:srcRect/>
          <a:stretch/>
        </p:blipFill>
        <p:spPr>
          <a:xfrm>
            <a:off x="310896" y="331763"/>
            <a:ext cx="4020876"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3"/>
        <p:cNvGrpSpPr/>
        <p:nvPr/>
      </p:nvGrpSpPr>
      <p:grpSpPr>
        <a:xfrm>
          <a:off x="0" y="0"/>
          <a:ext cx="0" cy="0"/>
          <a:chOff x="0" y="0"/>
          <a:chExt cx="0" cy="0"/>
        </a:xfrm>
      </p:grpSpPr>
      <p:pic>
        <p:nvPicPr>
          <p:cNvPr id="94" name="Google Shape;94;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95" name="Google Shape;95;g355c8411588_0_60"/>
          <p:cNvPicPr preferRelativeResize="0"/>
          <p:nvPr/>
        </p:nvPicPr>
        <p:blipFill rotWithShape="1">
          <a:blip r:embed="rId3">
            <a:alphaModFix/>
          </a:blip>
          <a:srcRect/>
          <a:stretch/>
        </p:blipFill>
        <p:spPr>
          <a:xfrm>
            <a:off x="0" y="0"/>
            <a:ext cx="5135947" cy="6857999"/>
          </a:xfrm>
          <a:prstGeom prst="rect">
            <a:avLst/>
          </a:prstGeom>
          <a:noFill/>
          <a:ln>
            <a:noFill/>
          </a:ln>
        </p:spPr>
      </p:pic>
      <p:pic>
        <p:nvPicPr>
          <p:cNvPr id="96" name="Google Shape;96;g355c8411588_0_60"/>
          <p:cNvPicPr preferRelativeResize="0"/>
          <p:nvPr/>
        </p:nvPicPr>
        <p:blipFill rotWithShape="1">
          <a:blip r:embed="rId4">
            <a:alphaModFix/>
          </a:blip>
          <a:srcRect/>
          <a:stretch/>
        </p:blipFill>
        <p:spPr>
          <a:xfrm>
            <a:off x="310896" y="331763"/>
            <a:ext cx="4020876" cy="1101324"/>
          </a:xfrm>
          <a:prstGeom prst="rect">
            <a:avLst/>
          </a:prstGeom>
          <a:noFill/>
          <a:ln>
            <a:noFill/>
          </a:ln>
        </p:spPr>
      </p:pic>
      <p:sp>
        <p:nvSpPr>
          <p:cNvPr id="97" name="Google Shape;97;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8" name="Google Shape;98;g355c8411588_0_60"/>
          <p:cNvPicPr preferRelativeResize="0"/>
          <p:nvPr/>
        </p:nvPicPr>
        <p:blipFill rotWithShape="1">
          <a:blip r:embed="rId5"/>
          <a:srcRect/>
          <a:stretch/>
        </p:blipFill>
        <p:spPr>
          <a:xfrm>
            <a:off x="759995" y="6162238"/>
            <a:ext cx="1954590" cy="503682"/>
          </a:xfrm>
          <a:prstGeom prst="rect">
            <a:avLst/>
          </a:prstGeom>
          <a:noFill/>
          <a:ln>
            <a:noFill/>
          </a:ln>
        </p:spPr>
      </p:pic>
      <p:sp>
        <p:nvSpPr>
          <p:cNvPr id="99" name="Google Shape;99;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100" name="Google Shape;100;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2" name="Google Shape;102;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106"/>
        <p:cNvGrpSpPr/>
        <p:nvPr/>
      </p:nvGrpSpPr>
      <p:grpSpPr>
        <a:xfrm>
          <a:off x="0" y="0"/>
          <a:ext cx="0" cy="0"/>
          <a:chOff x="0" y="0"/>
          <a:chExt cx="0" cy="0"/>
        </a:xfrm>
      </p:grpSpPr>
      <p:sp>
        <p:nvSpPr>
          <p:cNvPr id="107" name="Google Shape;107;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1"/>
        <p:cNvGrpSpPr/>
        <p:nvPr/>
      </p:nvGrpSpPr>
      <p:grpSpPr>
        <a:xfrm>
          <a:off x="0" y="0"/>
          <a:ext cx="0" cy="0"/>
          <a:chOff x="0" y="0"/>
          <a:chExt cx="0" cy="0"/>
        </a:xfrm>
      </p:grpSpPr>
      <p:sp>
        <p:nvSpPr>
          <p:cNvPr id="52" name="Google Shape;52;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3" name="Google Shape;53;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48630"/>
          </a:srgbClr>
        </a:solidFill>
        <a:effectLst/>
      </p:bgPr>
    </p:bg>
    <p:spTree>
      <p:nvGrpSpPr>
        <p:cNvPr id="1" name="Shape 78"/>
        <p:cNvGrpSpPr/>
        <p:nvPr/>
      </p:nvGrpSpPr>
      <p:grpSpPr>
        <a:xfrm>
          <a:off x="0" y="0"/>
          <a:ext cx="0" cy="0"/>
          <a:chOff x="0" y="0"/>
          <a:chExt cx="0" cy="0"/>
        </a:xfrm>
      </p:grpSpPr>
      <p:sp>
        <p:nvSpPr>
          <p:cNvPr id="79" name="Google Shape;79;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103"/>
        <p:cNvGrpSpPr/>
        <p:nvPr/>
      </p:nvGrpSpPr>
      <p:grpSpPr>
        <a:xfrm>
          <a:off x="0" y="0"/>
          <a:ext cx="0" cy="0"/>
          <a:chOff x="0" y="0"/>
          <a:chExt cx="0" cy="0"/>
        </a:xfrm>
      </p:grpSpPr>
      <p:sp>
        <p:nvSpPr>
          <p:cNvPr id="104" name="Google Shape;104;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05" name="Google Shape;105;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06281"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joint-research-centre.ec.europa.eu/system/files/2017-05/digcomp-framework-poster-af-ok.pdf"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s://joint-research-centre.ec.europa.eu/scientific-activities-z/education-and-training/digital-transformation-education/digital-competence-framework-citizens-digcomp/digcomp-framework_en"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 Id="rId9"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cIDOrZuJzVU"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2222"/>
              <a:buFont typeface="Calibri"/>
              <a:buNone/>
            </a:pPr>
            <a:r>
              <a:rPr lang="hr-HR" noProof="0" dirty="0"/>
              <a:t>WP3: Obučavanje učitelja za autentično i rodno uključivo informatičko obrazovanje</a:t>
            </a:r>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lvl="0"/>
            <a:r>
              <a:rPr lang="hr-HR" noProof="0" dirty="0"/>
              <a:t>TINKER trening za učitelje koji poučavaju učenike starosti 12 </a:t>
            </a:r>
            <a:r>
              <a:rPr lang="hr-HR" noProof="0"/>
              <a:t>do 14 </a:t>
            </a:r>
            <a:r>
              <a:rPr lang="hr-HR" noProof="0" dirty="0"/>
              <a:t>godina</a:t>
            </a:r>
          </a:p>
          <a:p>
            <a:pPr marL="457200" lvl="0" indent="-406400" algn="l" rtl="0">
              <a:lnSpc>
                <a:spcPct val="90000"/>
              </a:lnSpc>
              <a:spcBef>
                <a:spcPts val="1000"/>
              </a:spcBef>
              <a:spcAft>
                <a:spcPts val="0"/>
              </a:spcAft>
              <a:buClr>
                <a:schemeClr val="dk1"/>
              </a:buClr>
              <a:buSzPts val="1600"/>
              <a:buNone/>
            </a:pPr>
            <a:endParaRPr lang="hr-HR" noProof="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29f623bc3f_0_7"/>
          <p:cNvSpPr txBox="1">
            <a:spLocks noGrp="1"/>
          </p:cNvSpPr>
          <p:nvPr>
            <p:ph type="title"/>
          </p:nvPr>
        </p:nvSpPr>
        <p:spPr>
          <a:xfrm>
            <a:off x="73256" y="19857"/>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hr-HR" sz="3600" noProof="0" dirty="0">
                <a:solidFill>
                  <a:srgbClr val="FFFFFF"/>
                </a:solidFill>
              </a:rPr>
              <a:t>Pozadina akcijskog plana za digitalne kompetencije</a:t>
            </a:r>
          </a:p>
        </p:txBody>
      </p:sp>
      <p:sp>
        <p:nvSpPr>
          <p:cNvPr id="196" name="Google Shape;196;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noProof="0" dirty="0">
                <a:latin typeface="Calibri" panose="020F0502020204030204" pitchFamily="34" charset="0"/>
                <a:cs typeface="Calibri" panose="020F0502020204030204" pitchFamily="34" charset="0"/>
              </a:rPr>
              <a:t>Akcijski plan za digitalno obrazovanje (2021. – 2027.) (engl. </a:t>
            </a:r>
            <a:r>
              <a:rPr lang="hr-HR" sz="1800" i="1" noProof="0" dirty="0">
                <a:latin typeface="Calibri" panose="020F0502020204030204" pitchFamily="34" charset="0"/>
                <a:cs typeface="Calibri" panose="020F0502020204030204" pitchFamily="34" charset="0"/>
              </a:rPr>
              <a:t>Digital </a:t>
            </a:r>
            <a:r>
              <a:rPr lang="hr-HR" sz="1800" i="1" noProof="0" dirty="0" err="1">
                <a:latin typeface="Calibri" panose="020F0502020204030204" pitchFamily="34" charset="0"/>
                <a:cs typeface="Calibri" panose="020F0502020204030204" pitchFamily="34" charset="0"/>
              </a:rPr>
              <a:t>Education</a:t>
            </a:r>
            <a:r>
              <a:rPr lang="hr-HR" sz="1800" i="1" noProof="0" dirty="0">
                <a:latin typeface="Calibri" panose="020F0502020204030204" pitchFamily="34" charset="0"/>
                <a:cs typeface="Calibri" panose="020F0502020204030204" pitchFamily="34" charset="0"/>
              </a:rPr>
              <a:t> </a:t>
            </a:r>
            <a:r>
              <a:rPr lang="hr-HR" sz="1800" i="1" noProof="0" dirty="0" err="1">
                <a:latin typeface="Calibri" panose="020F0502020204030204" pitchFamily="34" charset="0"/>
                <a:cs typeface="Calibri" panose="020F0502020204030204" pitchFamily="34" charset="0"/>
              </a:rPr>
              <a:t>Action</a:t>
            </a:r>
            <a:r>
              <a:rPr lang="hr-HR" sz="1800" i="1" noProof="0" dirty="0">
                <a:latin typeface="Calibri" panose="020F0502020204030204" pitchFamily="34" charset="0"/>
                <a:cs typeface="Calibri" panose="020F0502020204030204" pitchFamily="34" charset="0"/>
              </a:rPr>
              <a:t> Plan DEAP 2021-2027</a:t>
            </a:r>
            <a:r>
              <a:rPr lang="hr-HR" sz="1800" noProof="0" dirty="0">
                <a:latin typeface="Calibri" panose="020F0502020204030204" pitchFamily="34" charset="0"/>
                <a:cs typeface="Calibri" panose="020F0502020204030204" pitchFamily="34" charset="0"/>
              </a:rPr>
              <a:t>) </a:t>
            </a:r>
            <a:r>
              <a:rPr lang="hr-HR" sz="1800" b="0" i="1" u="none" strike="noStrike" cap="none" noProof="0" dirty="0">
                <a:solidFill>
                  <a:srgbClr val="1D1D1B"/>
                </a:solidFill>
                <a:latin typeface="Calibri" panose="020F0502020204030204" pitchFamily="34" charset="0"/>
                <a:ea typeface="Calibri"/>
                <a:cs typeface="Calibri" panose="020F0502020204030204" pitchFamily="34" charset="0"/>
                <a:sym typeface="Calibri"/>
              </a:rPr>
              <a:t>sveobuhvatan je okvir za modernizaciju europskog obrazovanja i vještina u digitalnom dobu.</a:t>
            </a:r>
          </a:p>
        </p:txBody>
      </p:sp>
      <p:pic>
        <p:nvPicPr>
          <p:cNvPr id="2" name="Picture 1">
            <a:extLst>
              <a:ext uri="{FF2B5EF4-FFF2-40B4-BE49-F238E27FC236}">
                <a16:creationId xmlns:a16="http://schemas.microsoft.com/office/drawing/2014/main" id="{D476AF8C-61BE-ECA9-0AE6-6EE31A855893}"/>
              </a:ext>
            </a:extLst>
          </p:cNvPr>
          <p:cNvPicPr>
            <a:picLocks noChangeAspect="1"/>
          </p:cNvPicPr>
          <p:nvPr/>
        </p:nvPicPr>
        <p:blipFill>
          <a:blip r:embed="rId3"/>
          <a:stretch>
            <a:fillRect/>
          </a:stretch>
        </p:blipFill>
        <p:spPr>
          <a:xfrm>
            <a:off x="1194620" y="1800602"/>
            <a:ext cx="9186898" cy="29778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hr-HR" sz="3600" noProof="0" dirty="0">
                <a:solidFill>
                  <a:srgbClr val="FFFFFF"/>
                </a:solidFill>
              </a:rPr>
              <a:t>Ključni aspekti Akcijskog plana</a:t>
            </a:r>
            <a:endParaRPr lang="hr-HR" sz="3600" b="1" noProof="0" dirty="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Integrirani </a:t>
            </a:r>
            <a:r>
              <a:rPr lang="hr-HR" sz="2000" b="1" i="0" u="none" strike="noStrike" cap="none" noProof="0" dirty="0">
                <a:solidFill>
                  <a:srgbClr val="1D1D1B"/>
                </a:solidFill>
                <a:latin typeface="Calibri"/>
                <a:ea typeface="Calibri"/>
                <a:cs typeface="Calibri"/>
                <a:sym typeface="Calibri"/>
              </a:rPr>
              <a:t>pristup </a:t>
            </a:r>
            <a:r>
              <a:rPr lang="hr-HR" sz="2000" b="0" i="0" u="none" strike="noStrike" cap="none" noProof="0" dirty="0">
                <a:solidFill>
                  <a:srgbClr val="1D1D1B"/>
                </a:solidFill>
                <a:latin typeface="Calibri"/>
                <a:ea typeface="Calibri"/>
                <a:cs typeface="Calibri"/>
                <a:sym typeface="Calibri"/>
              </a:rPr>
              <a:t>korištenju tehnologije u </a:t>
            </a:r>
            <a:r>
              <a:rPr lang="hr-HR" sz="2000" b="1" i="0" u="none" strike="noStrike" cap="none" noProof="0" dirty="0">
                <a:solidFill>
                  <a:srgbClr val="1D1D1B"/>
                </a:solidFill>
                <a:latin typeface="Calibri"/>
                <a:ea typeface="Calibri"/>
                <a:cs typeface="Calibri"/>
                <a:sym typeface="Calibri"/>
              </a:rPr>
              <a:t>obrazovanju </a:t>
            </a:r>
            <a:r>
              <a:rPr lang="hr-HR" sz="2000" b="0" i="0" u="none" strike="noStrike" cap="none" noProof="0" dirty="0">
                <a:solidFill>
                  <a:srgbClr val="1D1D1B"/>
                </a:solidFill>
                <a:latin typeface="Calibri"/>
                <a:ea typeface="Calibri"/>
                <a:cs typeface="Calibri"/>
                <a:sym typeface="Calibri"/>
              </a:rPr>
              <a:t>i poboljšanju </a:t>
            </a:r>
            <a:r>
              <a:rPr lang="hr-HR" sz="2000" b="1" i="0" u="none" strike="noStrike" cap="none" noProof="0" dirty="0">
                <a:solidFill>
                  <a:srgbClr val="1D1D1B"/>
                </a:solidFill>
                <a:latin typeface="Calibri"/>
                <a:ea typeface="Calibri"/>
                <a:cs typeface="Calibri"/>
                <a:sym typeface="Calibri"/>
              </a:rPr>
              <a:t>digitalnih vještina</a:t>
            </a:r>
            <a:endParaRPr lang="hr-HR" sz="2000" b="0" i="0" u="none" strike="noStrike" cap="none" noProof="0"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Prošireni opseg - </a:t>
            </a:r>
            <a:r>
              <a:rPr lang="hr-HR" sz="2000" b="1" i="0" u="none" strike="noStrike" cap="none" noProof="0" dirty="0">
                <a:solidFill>
                  <a:srgbClr val="1D1D1B"/>
                </a:solidFill>
                <a:latin typeface="Calibri"/>
                <a:ea typeface="Calibri"/>
                <a:cs typeface="Calibri"/>
                <a:sym typeface="Calibri"/>
              </a:rPr>
              <a:t>izvan formalnog obrazovanja i uključujući cjeloživotno učenje</a:t>
            </a:r>
            <a:endParaRPr lang="hr-HR" sz="2000" b="0" i="0" u="none" strike="noStrike" cap="none" noProof="0"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Dulje trajanje - 2021.-2027., usklađeno s programskim razdobljem EU-a</a:t>
            </a:r>
          </a:p>
          <a:p>
            <a:pPr marL="457200" marR="0" lvl="0" indent="-342900" algn="l" rtl="0">
              <a:lnSpc>
                <a:spcPct val="150000"/>
              </a:lnSpc>
              <a:spcBef>
                <a:spcPts val="0"/>
              </a:spcBef>
              <a:spcAft>
                <a:spcPts val="0"/>
              </a:spcAft>
              <a:buClr>
                <a:srgbClr val="1D1D1B"/>
              </a:buClr>
              <a:buSzPts val="1800"/>
              <a:buFont typeface="Calibri"/>
              <a:buChar char="●"/>
            </a:pPr>
            <a:r>
              <a:rPr lang="hr-HR" sz="2000" b="1" i="0" u="none" strike="noStrike" cap="none" noProof="0" dirty="0">
                <a:solidFill>
                  <a:srgbClr val="1D1D1B"/>
                </a:solidFill>
                <a:latin typeface="Calibri"/>
                <a:ea typeface="Calibri"/>
                <a:cs typeface="Calibri"/>
                <a:sym typeface="Calibri"/>
              </a:rPr>
              <a:t>Digitalno obrazovanje kao strateški prioritet za Europu </a:t>
            </a:r>
            <a:r>
              <a:rPr lang="hr-HR" sz="2000" b="0" i="0" u="none" strike="noStrike" cap="none" noProof="0" dirty="0">
                <a:solidFill>
                  <a:srgbClr val="1D1D1B"/>
                </a:solidFill>
                <a:latin typeface="Calibri"/>
                <a:ea typeface="Calibri"/>
                <a:cs typeface="Calibri"/>
                <a:sym typeface="Calibri"/>
              </a:rPr>
              <a:t>spremnu za digitalno doba</a:t>
            </a: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Važno za planove oporavka i otpornosti država članica</a:t>
            </a:r>
          </a:p>
          <a:p>
            <a:pPr marL="457200" marR="0" lvl="0" indent="-342900" algn="l" rtl="0">
              <a:lnSpc>
                <a:spcPct val="150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Bolje sinergije između instrumenata financiranja (Erasmus, Obzor Europa, Program Digitalna Europa, ESF, ERDF, </a:t>
            </a:r>
            <a:r>
              <a:rPr lang="hr-HR" sz="2000" b="0" i="0" u="none" strike="noStrike" cap="none" noProof="0" dirty="0" err="1">
                <a:solidFill>
                  <a:srgbClr val="1D1D1B"/>
                </a:solidFill>
                <a:latin typeface="Calibri"/>
                <a:ea typeface="Calibri"/>
                <a:cs typeface="Calibri"/>
                <a:sym typeface="Calibri"/>
              </a:rPr>
              <a:t>InvestEU</a:t>
            </a:r>
            <a:r>
              <a:rPr lang="hr-HR" sz="2000" b="0" i="0" u="none" strike="noStrike" cap="none" noProof="0" dirty="0">
                <a:solidFill>
                  <a:srgbClr val="1D1D1B"/>
                </a:solidFill>
                <a:latin typeface="Calibri"/>
                <a:ea typeface="Calibri"/>
                <a:cs typeface="Calibri"/>
                <a:sym typeface="Calibri"/>
              </a:rPr>
              <a:t>, Fondovi za oporavak i otpornost).</a:t>
            </a:r>
            <a:endParaRPr lang="hr-HR" sz="16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29f623bc3f_0_21"/>
          <p:cNvSpPr txBox="1">
            <a:spLocks noGrp="1"/>
          </p:cNvSpPr>
          <p:nvPr>
            <p:ph type="body" idx="2"/>
          </p:nvPr>
        </p:nvSpPr>
        <p:spPr>
          <a:xfrm>
            <a:off x="0" y="18336"/>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hr-HR" sz="3600" noProof="0" dirty="0">
                <a:solidFill>
                  <a:srgbClr val="FFFFFF"/>
                </a:solidFill>
              </a:rPr>
              <a:t>Vodeća načela Akcijskog plana</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sz="2800" noProof="0" dirty="0"/>
            </a:br>
            <a:br>
              <a:rPr lang="hr-HR" sz="2800" noProof="0" dirty="0"/>
            </a:br>
            <a:br>
              <a:rPr lang="hr-HR" sz="2800" noProof="0" dirty="0"/>
            </a:br>
            <a:br>
              <a:rPr lang="hr-HR" sz="2800" noProof="0" dirty="0"/>
            </a:br>
            <a:endParaRPr lang="hr-HR" sz="2800" noProof="0" dirty="0"/>
          </a:p>
        </p:txBody>
      </p:sp>
      <p:sp>
        <p:nvSpPr>
          <p:cNvPr id="209" name="Google Shape;209;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Visokokvalitetno i uključivo digitalno obrazovanje kao strateški cilj tijekom cijelog obrazovanja i osposobljavanja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Transformacija obrazovanja za digitalno doba zadatak je cijelog društva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Jednakost, dostupnost i uključivost</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Povezivanje, oprema, organizacijski kapaciteti i vještine</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Svi učitelji i treneri moraju biti kompetentni i samouvjereni korisnici tehnologije</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Učitelji igraju ključnu ulogu u digitalnom obrazovanju</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Digitalna pismenost je ključna: osnovne digitalne vještine, uključujući informatičko obrazovanje, nužne su za život i rad; napredne digitalne vještine ključne su za digitalnu transformaciju društva i gospodarstva.</a:t>
            </a:r>
          </a:p>
          <a:p>
            <a:pPr marL="457200" marR="0" lvl="0" indent="-342900" algn="l" rtl="0">
              <a:lnSpc>
                <a:spcPct val="115000"/>
              </a:lnSpc>
              <a:spcBef>
                <a:spcPts val="0"/>
              </a:spcBef>
              <a:spcAft>
                <a:spcPts val="0"/>
              </a:spcAft>
              <a:buClr>
                <a:srgbClr val="1D1D1B"/>
              </a:buClr>
              <a:buSzPts val="1800"/>
              <a:buFont typeface="Calibri"/>
              <a:buChar char="●"/>
            </a:pPr>
            <a:r>
              <a:rPr lang="hr-HR" sz="2000" b="0" i="0" u="none" strike="noStrike" cap="none" noProof="0" dirty="0">
                <a:solidFill>
                  <a:srgbClr val="1D1D1B"/>
                </a:solidFill>
                <a:latin typeface="Calibri"/>
                <a:ea typeface="Calibri"/>
                <a:cs typeface="Calibri"/>
                <a:sym typeface="Calibri"/>
              </a:rPr>
              <a:t>Visokokvalitetni obrazovni sadržaji za povećanje relevantnosti, kvalitete i uključivosti obrazovanja i osposobljavanja na svim razinama</a:t>
            </a:r>
            <a:endParaRPr lang="hr-HR" sz="2000" b="0" i="0" u="none" strike="noStrike" cap="none" noProof="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lang="hr-HR" sz="20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hr-HR" sz="3600" noProof="0" dirty="0">
                <a:solidFill>
                  <a:srgbClr val="FFFFFF"/>
                </a:solidFill>
              </a:rPr>
              <a:t>Strateški prioriteti</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sz="2800" noProof="0" dirty="0"/>
            </a:br>
            <a:br>
              <a:rPr lang="hr-HR" sz="2800" noProof="0" dirty="0"/>
            </a:br>
            <a:br>
              <a:rPr lang="hr-HR" sz="2800" noProof="0" dirty="0"/>
            </a:br>
            <a:br>
              <a:rPr lang="hr-HR" sz="2800" noProof="0" dirty="0"/>
            </a:br>
            <a:endParaRPr lang="hr-HR" sz="2800" noProof="0" dirty="0"/>
          </a:p>
        </p:txBody>
      </p:sp>
      <p:sp>
        <p:nvSpPr>
          <p:cNvPr id="215" name="Google Shape;215;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16" name="Google Shape;216;g329f623bc3f_0_29"/>
          <p:cNvSpPr txBox="1"/>
          <p:nvPr/>
        </p:nvSpPr>
        <p:spPr>
          <a:xfrm>
            <a:off x="333900" y="1216274"/>
            <a:ext cx="11610600" cy="515981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0" u="none" strike="noStrike" cap="none" noProof="0" dirty="0">
                <a:solidFill>
                  <a:srgbClr val="1D1D1B"/>
                </a:solidFill>
                <a:latin typeface="Calibri"/>
                <a:ea typeface="Calibri"/>
                <a:cs typeface="Calibri"/>
                <a:sym typeface="Calibri"/>
              </a:rPr>
              <a:t>Prioritet 1: Razvoj visokoučinkovitog ekosustava digitalnog obrazovanja</a:t>
            </a:r>
          </a:p>
          <a:p>
            <a:pPr marL="0" marR="0" lvl="0" indent="0" algn="l" rtl="0">
              <a:lnSpc>
                <a:spcPct val="100000"/>
              </a:lnSpc>
              <a:spcBef>
                <a:spcPts val="0"/>
              </a:spcBef>
              <a:spcAft>
                <a:spcPts val="0"/>
              </a:spcAft>
              <a:buClr>
                <a:srgbClr val="000000"/>
              </a:buClr>
              <a:buSzPts val="1800"/>
              <a:buFont typeface="Arial"/>
              <a:buNone/>
            </a:pPr>
            <a:endParaRPr lang="hr-HR" sz="1800" b="1" i="0"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lang="hr-HR" sz="1800" b="1"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Pokrenuti strateški dijalog s državama članicama o čimbenicima koji omogućuju uspješno digitalno obrazovanje</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Europski okvir za digitalni obrazovni sadržaj i izvedivost europske platforme za razmjenu</a:t>
            </a:r>
          </a:p>
          <a:p>
            <a:pPr marL="457200" marR="0" lvl="0" indent="-342900" algn="l" rtl="0">
              <a:lnSpc>
                <a:spcPct val="115000"/>
              </a:lnSpc>
              <a:spcBef>
                <a:spcPts val="0"/>
              </a:spcBef>
              <a:spcAft>
                <a:spcPts val="0"/>
              </a:spcAft>
              <a:buClr>
                <a:srgbClr val="1D1D1B"/>
              </a:buClr>
              <a:buSzPts val="1800"/>
              <a:buFont typeface="Calibri"/>
              <a:buChar char="●"/>
            </a:pPr>
            <a:endParaRPr lang="hr-HR" sz="1800"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Poticati države članice da maksimalno iskoriste potporu EU-a u pogledu pristupa Internetu, digitalne opreme te aplikacija i platformi za e-učenje, posebno u svojim nacionalnim planovima za oporavak i otpornost</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Poticati planove digitalne transformacije putem Erasmus projekata suradnje</a:t>
            </a:r>
          </a:p>
          <a:p>
            <a:pPr marL="457200" marR="0" lvl="0" indent="-342900" algn="l" rtl="0">
              <a:lnSpc>
                <a:spcPct val="115000"/>
              </a:lnSpc>
              <a:spcBef>
                <a:spcPts val="0"/>
              </a:spcBef>
              <a:spcAft>
                <a:spcPts val="0"/>
              </a:spcAft>
              <a:buClr>
                <a:srgbClr val="1D1D1B"/>
              </a:buClr>
              <a:buSzPts val="1800"/>
              <a:buFont typeface="Calibri"/>
              <a:buChar char="●"/>
            </a:pPr>
            <a:endParaRPr lang="hr-HR" sz="1800"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Podržavati digitalnu pedagogiju i stručnost u korištenju digitalnih alata putem nacionalnih i međunarodnih razmjena</a:t>
            </a:r>
          </a:p>
          <a:p>
            <a:pPr marL="457200" marR="0" lvl="0" indent="-342900" algn="l" rtl="0">
              <a:lnSpc>
                <a:spcPct val="115000"/>
              </a:lnSpc>
              <a:spcBef>
                <a:spcPts val="0"/>
              </a:spcBef>
              <a:spcAft>
                <a:spcPts val="0"/>
              </a:spcAft>
              <a:buClr>
                <a:srgbClr val="1D1D1B"/>
              </a:buClr>
              <a:buSzPts val="1800"/>
              <a:buFont typeface="Calibri"/>
              <a:buChar char="●"/>
            </a:pP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Razviti etičke smjernice o umjetnoj inteligenciji i korištenju podataka u nastavi i učenju te potaknuti srodne istraživačke i inovacijske aktivnosti</a:t>
            </a:r>
          </a:p>
          <a:p>
            <a:pPr marL="457200" marR="0" lvl="0" indent="0" algn="l" rtl="0">
              <a:lnSpc>
                <a:spcPct val="115000"/>
              </a:lnSpc>
              <a:spcBef>
                <a:spcPts val="0"/>
              </a:spcBef>
              <a:spcAft>
                <a:spcPts val="0"/>
              </a:spcAft>
              <a:buClr>
                <a:srgbClr val="000000"/>
              </a:buClr>
              <a:buSzPts val="1800"/>
              <a:buFont typeface="Arial"/>
              <a:buNone/>
            </a:pPr>
            <a:endParaRPr lang="hr-HR" sz="1800" b="0" i="0" u="none" strike="noStrike" cap="none" noProof="0" dirty="0">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22" name="Google Shape;222;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0" u="none" strike="noStrike" cap="none" noProof="0" dirty="0">
                <a:solidFill>
                  <a:srgbClr val="1D1D1B"/>
                </a:solidFill>
                <a:latin typeface="Calibri"/>
                <a:ea typeface="Calibri"/>
                <a:cs typeface="Calibri"/>
                <a:sym typeface="Calibri"/>
              </a:rPr>
              <a:t>Prioritet 2: Unapređenje digitalnih vještina i kompetencija za digitalnu transformaciju</a:t>
            </a:r>
            <a:br>
              <a:rPr lang="hr-HR" sz="1800" b="1" i="0" u="none" strike="noStrike" cap="none" noProof="0" dirty="0">
                <a:solidFill>
                  <a:srgbClr val="1D1D1B"/>
                </a:solidFill>
                <a:latin typeface="Calibri"/>
                <a:ea typeface="Calibri"/>
                <a:cs typeface="Calibri"/>
                <a:sym typeface="Calibri"/>
              </a:rPr>
            </a:br>
            <a:endParaRPr lang="hr-HR" sz="1800" b="1"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Zajedničke smjernice za </a:t>
            </a:r>
            <a:r>
              <a:rPr lang="hr-HR" sz="1800" b="1" i="0" u="none" strike="noStrike" cap="none" noProof="0" dirty="0">
                <a:solidFill>
                  <a:srgbClr val="1D1D1B"/>
                </a:solidFill>
                <a:latin typeface="Calibri"/>
                <a:ea typeface="Calibri"/>
                <a:cs typeface="Calibri"/>
                <a:sym typeface="Calibri"/>
              </a:rPr>
              <a:t>poticanje digitalne pismenosti i borbu protiv dezinformacija putem obrazovanja i osposobljavanja</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Ažurirati Europski okvir digitalnih kompetencija kako bi </a:t>
            </a:r>
            <a:r>
              <a:rPr lang="hr-HR" sz="1800" b="1" i="0" u="none" strike="noStrike" cap="none" noProof="0" dirty="0">
                <a:solidFill>
                  <a:srgbClr val="1D1D1B"/>
                </a:solidFill>
                <a:latin typeface="Calibri"/>
                <a:ea typeface="Calibri"/>
                <a:cs typeface="Calibri"/>
                <a:sym typeface="Calibri"/>
              </a:rPr>
              <a:t>uključio umjetnu inteligenciju i vještine povezane s podacima te podržao razvoj resursa za učenje o umjetnoj inteligenciji</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Razviti europski certifikat digitalnih vještina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Predložiti preporuku Vijeća o poboljšanju pružanja digitalnih vještina u obrazovanju i osposobljavanju u svim nastavnim planovima i programima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Podržati međunacionalno prikupljanje podataka o digitalnim vještinama učenika i uvesti cilj EU-a za digitalnu kompetenciju učenika</a:t>
            </a:r>
          </a:p>
          <a:p>
            <a:pPr marL="457200" marR="0" lvl="0" indent="-342900" algn="l" rtl="0">
              <a:lnSpc>
                <a:spcPct val="115000"/>
              </a:lnSpc>
              <a:spcBef>
                <a:spcPts val="0"/>
              </a:spcBef>
              <a:spcAft>
                <a:spcPts val="0"/>
              </a:spcAft>
              <a:buClr>
                <a:srgbClr val="1D1D1B"/>
              </a:buClr>
              <a:buSzPts val="1800"/>
              <a:buFont typeface="Calibri"/>
              <a:buChar char="●"/>
            </a:pPr>
            <a:r>
              <a:rPr lang="hr-HR" sz="1800" b="0" i="0" u="none" strike="noStrike" cap="none" noProof="0" dirty="0">
                <a:solidFill>
                  <a:srgbClr val="1D1D1B"/>
                </a:solidFill>
                <a:latin typeface="Calibri"/>
                <a:ea typeface="Calibri"/>
                <a:cs typeface="Calibri"/>
                <a:sym typeface="Calibri"/>
              </a:rPr>
              <a:t>Poticanje naprednih digitalnih vještina ciljanim mjerama proširenjem programa Digital </a:t>
            </a:r>
            <a:r>
              <a:rPr lang="hr-HR" sz="1800" b="0" i="0" u="none" strike="noStrike" cap="none" noProof="0" dirty="0" err="1">
                <a:solidFill>
                  <a:srgbClr val="1D1D1B"/>
                </a:solidFill>
                <a:latin typeface="Calibri"/>
                <a:ea typeface="Calibri"/>
                <a:cs typeface="Calibri"/>
                <a:sym typeface="Calibri"/>
              </a:rPr>
              <a:t>Opportunity</a:t>
            </a:r>
            <a:r>
              <a:rPr lang="hr-HR" sz="1800" b="0" i="0" u="none" strike="noStrike" cap="none" noProof="0" dirty="0">
                <a:solidFill>
                  <a:srgbClr val="1D1D1B"/>
                </a:solidFill>
                <a:latin typeface="Calibri"/>
                <a:ea typeface="Calibri"/>
                <a:cs typeface="Calibri"/>
                <a:sym typeface="Calibri"/>
              </a:rPr>
              <a:t> </a:t>
            </a:r>
            <a:r>
              <a:rPr lang="hr-HR" sz="1800" b="0" i="0" u="none" strike="noStrike" cap="none" noProof="0" dirty="0" err="1">
                <a:solidFill>
                  <a:srgbClr val="1D1D1B"/>
                </a:solidFill>
                <a:latin typeface="Calibri"/>
                <a:ea typeface="Calibri"/>
                <a:cs typeface="Calibri"/>
                <a:sym typeface="Calibri"/>
              </a:rPr>
              <a:t>Traineeships</a:t>
            </a:r>
            <a:endParaRPr lang="hr-HR" sz="1800" b="0" i="0" u="none" strike="noStrike" cap="none" noProof="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hr-HR" sz="1800" b="1" i="0" u="none" strike="noStrike" cap="none" noProof="0" dirty="0">
                <a:solidFill>
                  <a:srgbClr val="1D1D1B"/>
                </a:solidFill>
                <a:latin typeface="Calibri"/>
                <a:ea typeface="Calibri"/>
                <a:cs typeface="Calibri"/>
                <a:sym typeface="Calibri"/>
              </a:rPr>
              <a:t>Poticati sudjelovanje žena u STEM- </a:t>
            </a:r>
            <a:r>
              <a:rPr lang="hr-HR" sz="1800" b="0" i="0" u="none" strike="noStrike" cap="none" noProof="0" dirty="0">
                <a:solidFill>
                  <a:srgbClr val="1D1D1B"/>
                </a:solidFill>
                <a:latin typeface="Calibri"/>
                <a:ea typeface="Calibri"/>
                <a:cs typeface="Calibri"/>
                <a:sym typeface="Calibri"/>
              </a:rPr>
              <a:t>u </a:t>
            </a:r>
            <a:r>
              <a:rPr lang="hr-HR" sz="1800" b="0" i="0" u="none" strike="noStrike" cap="none" noProof="0" dirty="0" err="1">
                <a:solidFill>
                  <a:srgbClr val="1D1D1B"/>
                </a:solidFill>
                <a:latin typeface="Calibri"/>
                <a:ea typeface="Calibri"/>
                <a:cs typeface="Calibri"/>
                <a:sym typeface="Calibri"/>
              </a:rPr>
              <a:t>u</a:t>
            </a:r>
            <a:r>
              <a:rPr lang="hr-HR" sz="1800" b="0" i="0" u="none" strike="noStrike" cap="none" noProof="0" dirty="0">
                <a:solidFill>
                  <a:srgbClr val="1D1D1B"/>
                </a:solidFill>
                <a:latin typeface="Calibri"/>
                <a:ea typeface="Calibri"/>
                <a:cs typeface="Calibri"/>
                <a:sym typeface="Calibri"/>
              </a:rPr>
              <a:t> suradnji s Europskim institutom za inovacije i tehnologiju te podržati EU STEM koaliciju u razvoju novih visokoškolskih programa za inženjerstvo i informacijsko-komunikacijsku tehnologiju temeljenih na STEAM pristupu</a:t>
            </a:r>
          </a:p>
        </p:txBody>
      </p:sp>
      <p:sp>
        <p:nvSpPr>
          <p:cNvPr id="223" name="Google Shape;223;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hr-HR" sz="3600" noProof="0" dirty="0">
                <a:solidFill>
                  <a:srgbClr val="FFFFFF"/>
                </a:solidFill>
              </a:rPr>
              <a:t>Strateški prioriteti</a:t>
            </a:r>
            <a:endParaRPr lang="hr-HR" sz="3600" i="0" u="none" strike="noStrike" noProof="0"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hr-HR" noProof="0" dirty="0"/>
            </a:br>
            <a:br>
              <a:rPr lang="hr-HR" noProof="0" dirty="0"/>
            </a:br>
            <a:br>
              <a:rPr lang="hr-HR" noProof="0" dirty="0"/>
            </a:br>
            <a:br>
              <a:rPr lang="hr-HR" noProof="0" dirty="0"/>
            </a:br>
            <a:endParaRPr lang="hr-HR" noProof="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29f623bc3f_0_404"/>
          <p:cNvSpPr txBox="1">
            <a:spLocks noGrp="1"/>
          </p:cNvSpPr>
          <p:nvPr>
            <p:ph type="body" idx="2"/>
          </p:nvPr>
        </p:nvSpPr>
        <p:spPr>
          <a:xfrm>
            <a:off x="0" y="69553"/>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Što znači „digitalne kompetencije“?</a:t>
            </a:r>
          </a:p>
        </p:txBody>
      </p:sp>
      <p:sp>
        <p:nvSpPr>
          <p:cNvPr id="229" name="Google Shape;229;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30" name="Google Shape;230;g329f623bc3f_0_404"/>
          <p:cNvSpPr txBox="1"/>
          <p:nvPr/>
        </p:nvSpPr>
        <p:spPr>
          <a:xfrm>
            <a:off x="597175" y="2367232"/>
            <a:ext cx="4822723" cy="1491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„Digitalne kompetencije uključuju ' </a:t>
            </a:r>
            <a:r>
              <a:rPr lang="hr-HR" sz="1800" b="1" i="1" u="none" strike="noStrike" cap="none" noProof="0" dirty="0">
                <a:solidFill>
                  <a:srgbClr val="0A0A0A"/>
                </a:solidFill>
                <a:latin typeface="Calibri"/>
                <a:ea typeface="Calibri"/>
                <a:cs typeface="Calibri"/>
                <a:sym typeface="Calibri"/>
              </a:rPr>
              <a:t>samopouzdano, kritičko i odgovorno korištenje digitalnih tehnologija i njihovo korištenje za učenje, na poslu i za sudjelovanje u društvu' </a:t>
            </a:r>
            <a:r>
              <a:rPr lang="hr-HR" sz="1800" b="1" i="1" u="none" strike="noStrike" cap="none" noProof="0" dirty="0">
                <a:solidFill>
                  <a:srgbClr val="1D1D1B"/>
                </a:solidFill>
                <a:latin typeface="Calibri"/>
                <a:ea typeface="Calibri"/>
                <a:cs typeface="Calibri"/>
                <a:sym typeface="Calibri"/>
              </a:rPr>
              <a:t>. Definira se kao kombinacija znanja, vještina i stavova.“</a:t>
            </a:r>
          </a:p>
          <a:p>
            <a:pPr marL="0" marR="0" lvl="0" indent="0" algn="ctr" rtl="0">
              <a:lnSpc>
                <a:spcPct val="115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p:txBody>
      </p:sp>
      <p:sp>
        <p:nvSpPr>
          <p:cNvPr id="232" name="Google Shape;232;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3</a:t>
            </a:r>
          </a:p>
        </p:txBody>
      </p:sp>
      <p:pic>
        <p:nvPicPr>
          <p:cNvPr id="2" name="Picture 1">
            <a:extLst>
              <a:ext uri="{FF2B5EF4-FFF2-40B4-BE49-F238E27FC236}">
                <a16:creationId xmlns:a16="http://schemas.microsoft.com/office/drawing/2014/main" id="{0B80C6E5-FD6A-AD0A-6A35-0099BEF41BD3}"/>
              </a:ext>
            </a:extLst>
          </p:cNvPr>
          <p:cNvPicPr>
            <a:picLocks noChangeAspect="1"/>
          </p:cNvPicPr>
          <p:nvPr/>
        </p:nvPicPr>
        <p:blipFill>
          <a:blip r:embed="rId3"/>
          <a:stretch>
            <a:fillRect/>
          </a:stretch>
        </p:blipFill>
        <p:spPr>
          <a:xfrm>
            <a:off x="5715533" y="815995"/>
            <a:ext cx="5124532" cy="550536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Pet područja nadležnosti </a:t>
            </a:r>
            <a:r>
              <a:rPr lang="hr-HR" sz="3600" noProof="0" dirty="0">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DCF-</a:t>
            </a:r>
            <a:r>
              <a:rPr lang="hr-HR" sz="3600" noProof="0" dirty="0">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a</a:t>
            </a:r>
            <a:endParaRPr lang="hr-HR" sz="3600" noProof="0" dirty="0">
              <a:solidFill>
                <a:srgbClr val="FFFFFF"/>
              </a:solidFill>
            </a:endParaRPr>
          </a:p>
        </p:txBody>
      </p:sp>
      <p:sp>
        <p:nvSpPr>
          <p:cNvPr id="239" name="Google Shape;239;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7</a:t>
            </a:r>
          </a:p>
        </p:txBody>
      </p:sp>
      <p:pic>
        <p:nvPicPr>
          <p:cNvPr id="2" name="Picture 1">
            <a:extLst>
              <a:ext uri="{FF2B5EF4-FFF2-40B4-BE49-F238E27FC236}">
                <a16:creationId xmlns:a16="http://schemas.microsoft.com/office/drawing/2014/main" id="{1556E87D-F999-E4A4-734B-429446E6C4B2}"/>
              </a:ext>
            </a:extLst>
          </p:cNvPr>
          <p:cNvPicPr>
            <a:picLocks noChangeAspect="1"/>
          </p:cNvPicPr>
          <p:nvPr/>
        </p:nvPicPr>
        <p:blipFill>
          <a:blip r:embed="rId3"/>
          <a:stretch>
            <a:fillRect/>
          </a:stretch>
        </p:blipFill>
        <p:spPr>
          <a:xfrm>
            <a:off x="651312" y="1501413"/>
            <a:ext cx="10889375" cy="422096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29f623bc3f_0_41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hr-HR" sz="3600" noProof="0" dirty="0">
                <a:solidFill>
                  <a:srgbClr val="FFFFFF"/>
                </a:solidFill>
              </a:rPr>
              <a:t>21 specifična kompetencija uokvirena je u pet područja DCF-a</a:t>
            </a:r>
          </a:p>
        </p:txBody>
      </p:sp>
      <p:sp>
        <p:nvSpPr>
          <p:cNvPr id="246" name="Google Shape;246;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a:t>
            </a:r>
          </a:p>
        </p:txBody>
      </p:sp>
      <p:pic>
        <p:nvPicPr>
          <p:cNvPr id="2" name="Picture 1">
            <a:extLst>
              <a:ext uri="{FF2B5EF4-FFF2-40B4-BE49-F238E27FC236}">
                <a16:creationId xmlns:a16="http://schemas.microsoft.com/office/drawing/2014/main" id="{424858FA-C25F-C1C3-E9B7-5815C12ADC7C}"/>
              </a:ext>
            </a:extLst>
          </p:cNvPr>
          <p:cNvPicPr>
            <a:picLocks noChangeAspect="1"/>
          </p:cNvPicPr>
          <p:nvPr/>
        </p:nvPicPr>
        <p:blipFill>
          <a:blip r:embed="rId3"/>
          <a:stretch>
            <a:fillRect/>
          </a:stretch>
        </p:blipFill>
        <p:spPr>
          <a:xfrm>
            <a:off x="2269176" y="776334"/>
            <a:ext cx="7406148" cy="551521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spcBef>
                <a:spcPts val="0"/>
              </a:spcBef>
              <a:spcAft>
                <a:spcPts val="0"/>
              </a:spcAft>
              <a:buClr>
                <a:schemeClr val="lt2"/>
              </a:buClr>
              <a:buSzPts val="3800"/>
              <a:buFont typeface="Calibri"/>
              <a:buNone/>
            </a:pPr>
            <a:r>
              <a:rPr lang="hr-HR" noProof="0" dirty="0"/>
              <a:t>#1 Grupna aktivnost i </a:t>
            </a:r>
            <a:r>
              <a:rPr lang="hr-HR" noProof="0" dirty="0" err="1"/>
              <a:t>samorefleksija</a:t>
            </a:r>
            <a:endParaRPr lang="hr-HR" sz="2800" noProof="0" dirty="0">
              <a:solidFill>
                <a:srgbClr val="FFFFFF"/>
              </a:solidFill>
            </a:endParaRPr>
          </a:p>
        </p:txBody>
      </p:sp>
      <p:sp>
        <p:nvSpPr>
          <p:cNvPr id="252" name="Google Shape;252;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spcBef>
                <a:spcPts val="1000"/>
              </a:spcBef>
              <a:spcAft>
                <a:spcPts val="0"/>
              </a:spcAft>
              <a:buNone/>
            </a:pPr>
            <a:endParaRPr lang="hr-HR" noProof="0" dirty="0"/>
          </a:p>
          <a:p>
            <a:pPr marL="0" lvl="0" indent="0" algn="l" rtl="0">
              <a:spcBef>
                <a:spcPts val="1000"/>
              </a:spcBef>
              <a:spcAft>
                <a:spcPts val="0"/>
              </a:spcAft>
              <a:buNone/>
            </a:pPr>
            <a:r>
              <a:rPr lang="hr-HR" b="1" noProof="0" dirty="0"/>
              <a:t>Upute</a:t>
            </a:r>
          </a:p>
          <a:p>
            <a:pPr marL="457200" lvl="0" indent="-342900" algn="l" rtl="0">
              <a:spcBef>
                <a:spcPts val="1000"/>
              </a:spcBef>
              <a:spcAft>
                <a:spcPts val="0"/>
              </a:spcAft>
              <a:buSzPts val="1800"/>
              <a:buChar char="●"/>
            </a:pPr>
            <a:r>
              <a:rPr lang="hr-HR" noProof="0" dirty="0"/>
              <a:t>Navedite scenarij iz stvarnog života učenika u kojem se primjenjuje neka od kompetencija</a:t>
            </a:r>
          </a:p>
          <a:p>
            <a:pPr marL="457200" lvl="0" indent="-342900" algn="l" rtl="0">
              <a:spcBef>
                <a:spcPts val="0"/>
              </a:spcBef>
              <a:spcAft>
                <a:spcPts val="0"/>
              </a:spcAft>
              <a:buSzPts val="1800"/>
              <a:buChar char="●"/>
            </a:pPr>
            <a:r>
              <a:rPr lang="hr-HR" noProof="0" dirty="0"/>
              <a:t>Raspravite kako kompetencija podržava djelovanje/učinkovitost</a:t>
            </a:r>
          </a:p>
          <a:p>
            <a:pPr marL="457200" lvl="0" indent="-342900" algn="l" rtl="0">
              <a:spcBef>
                <a:spcPts val="0"/>
              </a:spcBef>
              <a:spcAft>
                <a:spcPts val="0"/>
              </a:spcAft>
              <a:buSzPts val="1800"/>
              <a:buChar char="●"/>
            </a:pPr>
            <a:r>
              <a:rPr lang="hr-HR" noProof="0" dirty="0"/>
              <a:t>Pripremiti i održati grupnu prezentaciju u trajanju od 3 minute</a:t>
            </a:r>
          </a:p>
          <a:p>
            <a:pPr marL="0" lvl="0" indent="0" algn="l" rtl="0">
              <a:spcBef>
                <a:spcPts val="1000"/>
              </a:spcBef>
              <a:spcAft>
                <a:spcPts val="0"/>
              </a:spcAft>
              <a:buNone/>
            </a:pPr>
            <a:endParaRPr lang="hr-HR" noProof="0" dirty="0"/>
          </a:p>
          <a:p>
            <a:pPr marL="0" lvl="0" indent="0" algn="l" rtl="0">
              <a:spcBef>
                <a:spcPts val="1000"/>
              </a:spcBef>
              <a:spcAft>
                <a:spcPts val="0"/>
              </a:spcAft>
              <a:buNone/>
            </a:pPr>
            <a:r>
              <a:rPr lang="hr-HR" b="1" noProof="0" dirty="0"/>
              <a:t>Vrijeme </a:t>
            </a:r>
            <a:br>
              <a:rPr lang="hr-HR" noProof="0" dirty="0"/>
            </a:br>
            <a:r>
              <a:rPr lang="hr-HR" noProof="0" dirty="0"/>
              <a:t>Rad u grupama: 20–25 minuta - Prezentacije: 3 minute po grupi + 1–2 minute za pitanja i odgovore</a:t>
            </a:r>
          </a:p>
          <a:p>
            <a:pPr marL="0" lvl="0" indent="0" algn="l" rtl="0">
              <a:spcBef>
                <a:spcPts val="1000"/>
              </a:spcBef>
              <a:spcAft>
                <a:spcPts val="0"/>
              </a:spcAft>
              <a:buNone/>
            </a:pPr>
            <a:r>
              <a:rPr lang="hr-HR" sz="1800" b="1" noProof="0" dirty="0">
                <a:solidFill>
                  <a:schemeClr val="accent4"/>
                </a:solidFill>
              </a:rPr>
              <a:t>Pitanja za poticanje rasprave</a:t>
            </a:r>
            <a:endParaRPr lang="hr-HR" noProof="0" dirty="0"/>
          </a:p>
          <a:p>
            <a:pPr marL="914400" lvl="1" indent="-342900" algn="l" rtl="0">
              <a:spcBef>
                <a:spcPts val="500"/>
              </a:spcBef>
              <a:spcAft>
                <a:spcPts val="0"/>
              </a:spcAft>
              <a:buClr>
                <a:schemeClr val="accent4"/>
              </a:buClr>
              <a:buSzPts val="1800"/>
              <a:buChar char="○"/>
            </a:pPr>
            <a:r>
              <a:rPr lang="hr-HR" sz="1800" noProof="0" dirty="0">
                <a:solidFill>
                  <a:schemeClr val="accent4"/>
                </a:solidFill>
              </a:rPr>
              <a:t>Koliko dobro vaš nacionalni kurikulum odražava digitalne stvarnosti današnjih učionica i učenika? (Jesu li digitalni alati i vještine smisleno integrirani ili se tretiraju kao dodaci?)</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Koja područja </a:t>
            </a:r>
            <a:r>
              <a:rPr lang="hr-HR" sz="1800" noProof="0" dirty="0" err="1">
                <a:solidFill>
                  <a:schemeClr val="accent4"/>
                </a:solidFill>
              </a:rPr>
              <a:t>DigComp</a:t>
            </a:r>
            <a:r>
              <a:rPr lang="hr-HR" sz="1800" noProof="0" dirty="0">
                <a:solidFill>
                  <a:schemeClr val="accent4"/>
                </a:solidFill>
              </a:rPr>
              <a:t> okvira vidite jasno zastupljena - ili nedostaju - u vašem nacionalnom kurikulumu? </a:t>
            </a:r>
            <a:br>
              <a:rPr lang="hr-HR" sz="1800" noProof="0" dirty="0">
                <a:solidFill>
                  <a:schemeClr val="accent4"/>
                </a:solidFill>
              </a:rPr>
            </a:br>
            <a:r>
              <a:rPr lang="hr-HR" sz="1800" noProof="0" dirty="0">
                <a:solidFill>
                  <a:schemeClr val="accent4"/>
                </a:solidFill>
              </a:rPr>
              <a:t>(Razmislite o područjima poput digitalne sigurnosti, komunikacije ili stvaranja sadržaja.)</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Po vašem iskustvu, koje su glavne prepreke primjeni digitalne kompetencije u svakodnevnoj nastavi? </a:t>
            </a:r>
            <a:br>
              <a:rPr lang="hr-HR" sz="1800" noProof="0" dirty="0">
                <a:solidFill>
                  <a:schemeClr val="accent4"/>
                </a:solidFill>
              </a:rPr>
            </a:br>
            <a:r>
              <a:rPr lang="hr-HR" sz="1800" noProof="0" dirty="0">
                <a:solidFill>
                  <a:schemeClr val="accent4"/>
                </a:solidFill>
              </a:rPr>
              <a:t>(Uzmite u obzir osposobljavanje učitelja, resurse ili ograničenja kurikuluma.)</a:t>
            </a:r>
            <a:br>
              <a:rPr lang="hr-HR" sz="1800" noProof="0" dirty="0">
                <a:solidFill>
                  <a:schemeClr val="accent4"/>
                </a:solidFill>
              </a:rPr>
            </a:br>
            <a:endParaRPr lang="hr-HR" sz="1800" noProof="0" dirty="0">
              <a:solidFill>
                <a:schemeClr val="accent4"/>
              </a:solidFill>
            </a:endParaRPr>
          </a:p>
          <a:p>
            <a:pPr marL="914400" lvl="1" indent="-368300" algn="l" rtl="0">
              <a:spcBef>
                <a:spcPts val="0"/>
              </a:spcBef>
              <a:spcAft>
                <a:spcPts val="0"/>
              </a:spcAft>
              <a:buSzPts val="2200"/>
              <a:buChar char="○"/>
            </a:pPr>
            <a:r>
              <a:rPr lang="hr-HR" sz="1800" noProof="0" dirty="0">
                <a:solidFill>
                  <a:schemeClr val="accent4"/>
                </a:solidFill>
              </a:rPr>
              <a:t>Koje bi promjene učinile vaš nacionalni kurikulum više orijentiranim na budućnost i usklađenim s prioritetima EU-a za digitalno obrazovanje? (Zamislite realno poboljšanje koje bi se moglo provesti lokalno.)</a:t>
            </a:r>
            <a:endParaRPr lang="hr-HR" noProof="0" dirty="0"/>
          </a:p>
          <a:p>
            <a:pPr marL="0" lvl="0" indent="0" algn="l" rtl="0">
              <a:spcBef>
                <a:spcPts val="1000"/>
              </a:spcBef>
              <a:spcAft>
                <a:spcPts val="0"/>
              </a:spcAft>
              <a:buNone/>
            </a:pPr>
            <a:endParaRPr lang="hr-HR" noProof="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hr-HR" sz="3600" noProof="0" dirty="0">
                <a:solidFill>
                  <a:srgbClr val="FFFFFF"/>
                </a:solidFill>
              </a:rPr>
              <a:t>Osam razina znanja Europskog okvira digitalnih kompetencija</a:t>
            </a:r>
          </a:p>
        </p:txBody>
      </p:sp>
      <p:sp>
        <p:nvSpPr>
          <p:cNvPr id="258" name="Google Shape;258;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60" name="Google Shape;260;g329f623bc3f_0_438"/>
          <p:cNvSpPr txBox="1"/>
          <p:nvPr/>
        </p:nvSpPr>
        <p:spPr>
          <a:xfrm>
            <a:off x="8150859" y="2505685"/>
            <a:ext cx="3846291" cy="184662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Svaka razina predstavlja korak naprijed u stjecanju kompetencije građana u skladu s kognitivnim izazovom, složenošću zadataka koje mogu obaviti i njihovom autonomijom u izvršavanju zadatka.</a:t>
            </a:r>
            <a:endParaRPr lang="hr-HR" sz="1400" b="0" i="0" u="none" strike="noStrike" cap="none" noProof="0" dirty="0">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Carretero</a:t>
            </a:r>
            <a:r>
              <a:rPr lang="hr-HR" sz="1200" b="0" i="0" u="none" strike="noStrike" cap="none" noProof="0" dirty="0">
                <a:solidFill>
                  <a:srgbClr val="000000"/>
                </a:solidFill>
                <a:latin typeface="Arial"/>
                <a:ea typeface="Arial"/>
                <a:cs typeface="Arial"/>
                <a:sym typeface="Arial"/>
              </a:rPr>
              <a:t>, S.;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(2017).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2.1: Okvir digitalnih kompetencija za građane s osam razina znanja i primjerima upotrebe, EUR 28558 EN, doi:10.2760/38842</a:t>
            </a:r>
          </a:p>
        </p:txBody>
      </p:sp>
      <p:pic>
        <p:nvPicPr>
          <p:cNvPr id="2" name="Picture 1">
            <a:extLst>
              <a:ext uri="{FF2B5EF4-FFF2-40B4-BE49-F238E27FC236}">
                <a16:creationId xmlns:a16="http://schemas.microsoft.com/office/drawing/2014/main" id="{760EA8E8-4C5C-92CC-4563-D38EFAD03308}"/>
              </a:ext>
            </a:extLst>
          </p:cNvPr>
          <p:cNvPicPr>
            <a:picLocks noChangeAspect="1"/>
          </p:cNvPicPr>
          <p:nvPr/>
        </p:nvPicPr>
        <p:blipFill>
          <a:blip r:embed="rId3"/>
          <a:stretch>
            <a:fillRect/>
          </a:stretch>
        </p:blipFill>
        <p:spPr>
          <a:xfrm>
            <a:off x="327585" y="884219"/>
            <a:ext cx="7599008" cy="532485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hr-HR" noProof="0" dirty="0"/>
              <a:t>Modul 4: Napredak u učenju od srednjeg do višeg osnovnoškolskog informatičkog obrazovanja</a:t>
            </a:r>
          </a:p>
        </p:txBody>
      </p:sp>
      <p:sp>
        <p:nvSpPr>
          <p:cNvPr id="137" name="Google Shape;137;g355c8411588_0_40"/>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hr-HR" noProof="0" dirty="0"/>
              <a:t>Cjelina 4.1: Informatička područja i kompetencije, EU perspektiva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3600" noProof="0" dirty="0">
                <a:solidFill>
                  <a:srgbClr val="FFFFFF"/>
                </a:solidFill>
              </a:rPr>
              <a:t>Okvir digitalnih kompetencija 2.2</a:t>
            </a:r>
          </a:p>
        </p:txBody>
      </p:sp>
      <p:sp>
        <p:nvSpPr>
          <p:cNvPr id="267" name="Google Shape;267;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hr-HR" sz="1800" b="1" i="1" noProof="0" dirty="0">
                <a:solidFill>
                  <a:srgbClr val="1D1D1B"/>
                </a:solidFill>
                <a:latin typeface="Calibri"/>
                <a:ea typeface="Calibri"/>
                <a:cs typeface="Calibri"/>
                <a:sym typeface="Calibri"/>
              </a:rPr>
              <a:t>Okvir </a:t>
            </a:r>
            <a:r>
              <a:rPr lang="hr-HR" sz="1800" b="1" i="1" u="none" strike="noStrike" cap="none" noProof="0" dirty="0">
                <a:solidFill>
                  <a:srgbClr val="1D1D1B"/>
                </a:solidFill>
                <a:latin typeface="Calibri"/>
                <a:ea typeface="Calibri"/>
                <a:cs typeface="Calibri"/>
                <a:sym typeface="Calibri"/>
              </a:rPr>
              <a:t>digitalnih kompetencija 2.2 daljnji je razvoj</a:t>
            </a:r>
            <a:br>
              <a:rPr lang="hr-HR" sz="1800" b="1" i="1" u="none" strike="noStrike" cap="none" noProof="0" dirty="0">
                <a:solidFill>
                  <a:srgbClr val="1D1D1B"/>
                </a:solidFill>
                <a:latin typeface="Calibri"/>
                <a:ea typeface="Calibri"/>
                <a:cs typeface="Calibri"/>
                <a:sym typeface="Calibri"/>
              </a:rPr>
            </a:br>
            <a:r>
              <a:rPr lang="hr-HR" sz="1800" b="1" i="1" u="none" strike="noStrike" cap="none" noProof="0" dirty="0">
                <a:solidFill>
                  <a:srgbClr val="1D1D1B"/>
                </a:solidFill>
                <a:latin typeface="Calibri"/>
                <a:ea typeface="Calibri"/>
                <a:cs typeface="Calibri"/>
                <a:sym typeface="Calibri"/>
              </a:rPr>
              <a:t>Okvira digitalnih kompetencija za građane.“</a:t>
            </a:r>
          </a:p>
          <a:p>
            <a:pPr marL="0" marR="0" lvl="0" indent="0" algn="ctr" rtl="0">
              <a:lnSpc>
                <a:spcPct val="115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noProof="0" dirty="0">
                <a:solidFill>
                  <a:srgbClr val="1D1D1B"/>
                </a:solidFill>
                <a:latin typeface="Calibri"/>
                <a:ea typeface="Calibri"/>
                <a:cs typeface="Calibri"/>
                <a:sym typeface="Calibri"/>
              </a:rPr>
              <a:t>Ažurirana verzija Okvira </a:t>
            </a:r>
            <a:r>
              <a:rPr lang="hr-HR" sz="1800" b="0" i="0" u="none" strike="noStrike" cap="none" noProof="0" dirty="0">
                <a:solidFill>
                  <a:srgbClr val="1D1D1B"/>
                </a:solidFill>
                <a:latin typeface="Calibri"/>
                <a:ea typeface="Calibri"/>
                <a:cs typeface="Calibri"/>
                <a:sym typeface="Calibri"/>
              </a:rPr>
              <a:t>identificira ključne komponente digitalne kompetencije u pet područja i 21 specifičnoj kompetenciji.</a:t>
            </a:r>
          </a:p>
          <a:p>
            <a:pPr marL="0" marR="0" lvl="0" indent="0" algn="l" rtl="0">
              <a:lnSpc>
                <a:spcPct val="100000"/>
              </a:lnSpc>
              <a:spcBef>
                <a:spcPts val="0"/>
              </a:spcBef>
              <a:spcAft>
                <a:spcPts val="0"/>
              </a:spcAft>
              <a:buClr>
                <a:srgbClr val="000000"/>
              </a:buClr>
              <a:buSzPts val="1800"/>
              <a:buFont typeface="Arial"/>
              <a:buNone/>
            </a:pPr>
            <a:endParaRPr lang="hr-HR" sz="1800" b="0" i="0"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0" u="none" strike="noStrike" cap="none" noProof="0" dirty="0">
                <a:solidFill>
                  <a:srgbClr val="1D1D1B"/>
                </a:solidFill>
                <a:latin typeface="Calibri"/>
                <a:ea typeface="Calibri"/>
                <a:cs typeface="Calibri"/>
                <a:sym typeface="Calibri"/>
              </a:rPr>
              <a:t>Također opisuje osam razina vještina, primjere znanja, vještina i stavova te slučajeve upotrebe u obrazovnim i radnim kontekstima.</a:t>
            </a:r>
          </a:p>
          <a:p>
            <a:pPr marL="0" marR="0" lvl="0" indent="0" algn="l" rtl="0">
              <a:lnSpc>
                <a:spcPct val="100000"/>
              </a:lnSpc>
              <a:spcBef>
                <a:spcPts val="0"/>
              </a:spcBef>
              <a:spcAft>
                <a:spcPts val="0"/>
              </a:spcAft>
              <a:buClr>
                <a:srgbClr val="000000"/>
              </a:buClr>
              <a:buSzPts val="1800"/>
              <a:buFont typeface="Arial"/>
              <a:buNone/>
            </a:pPr>
            <a:endParaRPr lang="hr-HR" sz="1800" b="0" i="0" u="none" strike="noStrike" cap="none" noProof="0"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900" noProof="0" dirty="0">
                <a:solidFill>
                  <a:srgbClr val="FFFFFF"/>
                </a:solidFill>
              </a:rPr>
              <a:t>Elementi Okvira za premošćivanje digitalnih kompetencija, s primjerima (1/5)</a:t>
            </a:r>
          </a:p>
        </p:txBody>
      </p:sp>
      <p:sp>
        <p:nvSpPr>
          <p:cNvPr id="275" name="Google Shape;275;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80" name="Google Shape;280;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9-10</a:t>
            </a:r>
          </a:p>
        </p:txBody>
      </p:sp>
      <p:pic>
        <p:nvPicPr>
          <p:cNvPr id="2" name="Picture 1">
            <a:extLst>
              <a:ext uri="{FF2B5EF4-FFF2-40B4-BE49-F238E27FC236}">
                <a16:creationId xmlns:a16="http://schemas.microsoft.com/office/drawing/2014/main" id="{50BE2713-3D34-3408-8A91-CACF8AD54F54}"/>
              </a:ext>
            </a:extLst>
          </p:cNvPr>
          <p:cNvPicPr>
            <a:picLocks noChangeAspect="1"/>
          </p:cNvPicPr>
          <p:nvPr/>
        </p:nvPicPr>
        <p:blipFill>
          <a:blip r:embed="rId3"/>
          <a:stretch>
            <a:fillRect/>
          </a:stretch>
        </p:blipFill>
        <p:spPr>
          <a:xfrm>
            <a:off x="46535" y="1175904"/>
            <a:ext cx="12098929" cy="499232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290" name="Google Shape;290;g329f623bc3f_0_463"/>
          <p:cNvSpPr txBox="1">
            <a:spLocks noGrp="1"/>
          </p:cNvSpPr>
          <p:nvPr>
            <p:ph type="title"/>
          </p:nvPr>
        </p:nvSpPr>
        <p:spPr>
          <a:xfrm>
            <a:off x="97975" y="81650"/>
            <a:ext cx="120939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700" noProof="0" dirty="0">
                <a:solidFill>
                  <a:srgbClr val="FFFFFF"/>
                </a:solidFill>
              </a:rPr>
              <a:t>Elementi premošćivanja Europskog okvira digitalnih kompetencija, s primjerima (2/5)</a:t>
            </a:r>
          </a:p>
        </p:txBody>
      </p:sp>
      <p:sp>
        <p:nvSpPr>
          <p:cNvPr id="291" name="Google Shape;291;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17-18</a:t>
            </a:r>
          </a:p>
        </p:txBody>
      </p:sp>
      <p:pic>
        <p:nvPicPr>
          <p:cNvPr id="2" name="Picture 1">
            <a:extLst>
              <a:ext uri="{FF2B5EF4-FFF2-40B4-BE49-F238E27FC236}">
                <a16:creationId xmlns:a16="http://schemas.microsoft.com/office/drawing/2014/main" id="{6ADBFF42-645D-6165-EEBF-C2B87E2808F0}"/>
              </a:ext>
            </a:extLst>
          </p:cNvPr>
          <p:cNvPicPr>
            <a:picLocks noChangeAspect="1"/>
          </p:cNvPicPr>
          <p:nvPr/>
        </p:nvPicPr>
        <p:blipFill>
          <a:blip r:embed="rId3"/>
          <a:stretch>
            <a:fillRect/>
          </a:stretch>
        </p:blipFill>
        <p:spPr>
          <a:xfrm>
            <a:off x="158085" y="1088250"/>
            <a:ext cx="11832365" cy="4958589"/>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01" name="Google Shape;301;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(3/5)</a:t>
            </a:r>
          </a:p>
        </p:txBody>
      </p:sp>
      <p:sp>
        <p:nvSpPr>
          <p:cNvPr id="302" name="Google Shape;302;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29-30</a:t>
            </a:r>
          </a:p>
        </p:txBody>
      </p:sp>
      <p:pic>
        <p:nvPicPr>
          <p:cNvPr id="2" name="Picture 1">
            <a:extLst>
              <a:ext uri="{FF2B5EF4-FFF2-40B4-BE49-F238E27FC236}">
                <a16:creationId xmlns:a16="http://schemas.microsoft.com/office/drawing/2014/main" id="{D665754C-14DE-8C3E-E221-FC68D3A8D851}"/>
              </a:ext>
            </a:extLst>
          </p:cNvPr>
          <p:cNvPicPr>
            <a:picLocks noChangeAspect="1"/>
          </p:cNvPicPr>
          <p:nvPr/>
        </p:nvPicPr>
        <p:blipFill>
          <a:blip r:embed="rId3"/>
          <a:stretch>
            <a:fillRect/>
          </a:stretch>
        </p:blipFill>
        <p:spPr>
          <a:xfrm>
            <a:off x="0" y="1080197"/>
            <a:ext cx="12128888" cy="483390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12" name="Google Shape;312;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(4/5)</a:t>
            </a:r>
          </a:p>
        </p:txBody>
      </p:sp>
      <p:sp>
        <p:nvSpPr>
          <p:cNvPr id="313" name="Google Shape;313;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41 - 42</a:t>
            </a:r>
          </a:p>
        </p:txBody>
      </p:sp>
      <p:pic>
        <p:nvPicPr>
          <p:cNvPr id="2" name="Picture 1">
            <a:extLst>
              <a:ext uri="{FF2B5EF4-FFF2-40B4-BE49-F238E27FC236}">
                <a16:creationId xmlns:a16="http://schemas.microsoft.com/office/drawing/2014/main" id="{806F8DDB-AEC8-2FD1-C872-F54106B2D476}"/>
              </a:ext>
            </a:extLst>
          </p:cNvPr>
          <p:cNvPicPr>
            <a:picLocks noChangeAspect="1"/>
          </p:cNvPicPr>
          <p:nvPr/>
        </p:nvPicPr>
        <p:blipFill>
          <a:blip r:embed="rId3"/>
          <a:stretch>
            <a:fillRect/>
          </a:stretch>
        </p:blipFill>
        <p:spPr>
          <a:xfrm>
            <a:off x="-1" y="1006254"/>
            <a:ext cx="12173809" cy="486360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323" name="Google Shape;323;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2600" noProof="0" dirty="0">
                <a:solidFill>
                  <a:srgbClr val="FFFFFF"/>
                </a:solidFill>
              </a:rPr>
              <a:t>Elementi premošćivanja Europskog okvira digitalnih kompetencija, s primjerima (5/5)</a:t>
            </a:r>
          </a:p>
        </p:txBody>
      </p:sp>
      <p:sp>
        <p:nvSpPr>
          <p:cNvPr id="324" name="Google Shape;324;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hr-HR" sz="1200" b="0" i="0" u="none" strike="noStrike" cap="none" noProof="0" dirty="0">
                <a:solidFill>
                  <a:srgbClr val="000000"/>
                </a:solidFill>
                <a:latin typeface="Arial"/>
                <a:ea typeface="Arial"/>
                <a:cs typeface="Arial"/>
                <a:sym typeface="Arial"/>
              </a:rPr>
              <a:t>Izvor: </a:t>
            </a:r>
            <a:r>
              <a:rPr lang="hr-HR" sz="1200" b="0" i="0" u="none" strike="noStrike" cap="none" noProof="0" dirty="0" err="1">
                <a:solidFill>
                  <a:srgbClr val="000000"/>
                </a:solidFill>
                <a:latin typeface="Arial"/>
                <a:ea typeface="Arial"/>
                <a:cs typeface="Arial"/>
                <a:sym typeface="Arial"/>
              </a:rPr>
              <a:t>Vuorikari</a:t>
            </a:r>
            <a:r>
              <a:rPr lang="hr-HR" sz="1200" b="0" i="0" u="none" strike="noStrike" cap="none" noProof="0" dirty="0">
                <a:solidFill>
                  <a:srgbClr val="000000"/>
                </a:solidFill>
                <a:latin typeface="Arial"/>
                <a:ea typeface="Arial"/>
                <a:cs typeface="Arial"/>
                <a:sym typeface="Arial"/>
              </a:rPr>
              <a:t>, R., </a:t>
            </a:r>
            <a:r>
              <a:rPr lang="hr-HR" sz="1200" b="0" i="0" u="none" strike="noStrike" cap="none" noProof="0" dirty="0" err="1">
                <a:solidFill>
                  <a:srgbClr val="000000"/>
                </a:solidFill>
                <a:latin typeface="Arial"/>
                <a:ea typeface="Arial"/>
                <a:cs typeface="Arial"/>
                <a:sym typeface="Arial"/>
              </a:rPr>
              <a:t>Kluzer</a:t>
            </a:r>
            <a:r>
              <a:rPr lang="hr-HR" sz="1200" b="0" i="0" u="none" strike="noStrike" cap="none" noProof="0" dirty="0">
                <a:solidFill>
                  <a:srgbClr val="000000"/>
                </a:solidFill>
                <a:latin typeface="Arial"/>
                <a:ea typeface="Arial"/>
                <a:cs typeface="Arial"/>
                <a:sym typeface="Arial"/>
              </a:rPr>
              <a:t>, S. i </a:t>
            </a:r>
            <a:r>
              <a:rPr lang="hr-HR" sz="1200" b="0" i="0" u="none" strike="noStrike" cap="none" noProof="0" dirty="0" err="1">
                <a:solidFill>
                  <a:srgbClr val="000000"/>
                </a:solidFill>
                <a:latin typeface="Arial"/>
                <a:ea typeface="Arial"/>
                <a:cs typeface="Arial"/>
                <a:sym typeface="Arial"/>
              </a:rPr>
              <a:t>Punie</a:t>
            </a:r>
            <a:r>
              <a:rPr lang="hr-HR" sz="1200" b="0" i="0" u="none" strike="noStrike" cap="none" noProof="0" dirty="0">
                <a:solidFill>
                  <a:srgbClr val="000000"/>
                </a:solidFill>
                <a:latin typeface="Arial"/>
                <a:ea typeface="Arial"/>
                <a:cs typeface="Arial"/>
                <a:sym typeface="Arial"/>
              </a:rPr>
              <a:t>, Y., </a:t>
            </a:r>
            <a:r>
              <a:rPr lang="hr-HR" sz="1200" b="0" i="0" u="none" strike="noStrike" cap="none" noProof="0" dirty="0" err="1">
                <a:solidFill>
                  <a:srgbClr val="000000"/>
                </a:solidFill>
                <a:latin typeface="Arial"/>
                <a:ea typeface="Arial"/>
                <a:cs typeface="Arial"/>
                <a:sym typeface="Arial"/>
              </a:rPr>
              <a:t>DigComp</a:t>
            </a:r>
            <a:r>
              <a:rPr lang="hr-HR" sz="1200" b="0" i="0" u="none" strike="noStrike" cap="none" noProof="0" dirty="0">
                <a:solidFill>
                  <a:srgbClr val="000000"/>
                </a:solidFill>
                <a:latin typeface="Arial"/>
                <a:ea typeface="Arial"/>
                <a:cs typeface="Arial"/>
                <a:sym typeface="Arial"/>
              </a:rPr>
              <a:t> 2.2: Okvir digitalnih kompetencija za građane - S novim primjerima znanja, vještina i stavova, EUR 31006 EN, Ured za publikacije Europske unije, Luksemburg, 2022., ISBN 978-92-76-48882-8, doi:10.2760/115376, JRC128415. - slika sa str. 47 - 48</a:t>
            </a:r>
          </a:p>
        </p:txBody>
      </p:sp>
      <p:pic>
        <p:nvPicPr>
          <p:cNvPr id="2" name="Picture 1">
            <a:extLst>
              <a:ext uri="{FF2B5EF4-FFF2-40B4-BE49-F238E27FC236}">
                <a16:creationId xmlns:a16="http://schemas.microsoft.com/office/drawing/2014/main" id="{0B9E1843-877D-F669-2AC7-4632D8DD39F9}"/>
              </a:ext>
            </a:extLst>
          </p:cNvPr>
          <p:cNvPicPr>
            <a:picLocks noChangeAspect="1"/>
          </p:cNvPicPr>
          <p:nvPr/>
        </p:nvPicPr>
        <p:blipFill>
          <a:blip r:embed="rId3"/>
          <a:stretch>
            <a:fillRect/>
          </a:stretch>
        </p:blipFill>
        <p:spPr>
          <a:xfrm>
            <a:off x="20867" y="1005828"/>
            <a:ext cx="12150265" cy="484634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Razmišljanje i zaključak</a:t>
            </a:r>
          </a:p>
        </p:txBody>
      </p:sp>
      <p:sp>
        <p:nvSpPr>
          <p:cNvPr id="330" name="Google Shape;330;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hr-HR" sz="2400" b="0" i="0" u="none" strike="noStrike" noProof="0" dirty="0">
                <a:solidFill>
                  <a:srgbClr val="1D1D1B"/>
                </a:solidFill>
                <a:latin typeface="Calibri"/>
                <a:ea typeface="Calibri"/>
                <a:cs typeface="Calibri"/>
                <a:sym typeface="Calibri"/>
              </a:rPr>
              <a:t>U ovoj cjelini istražili smo </a:t>
            </a:r>
            <a:r>
              <a:rPr lang="hr-HR" sz="2400" noProof="0" dirty="0">
                <a:solidFill>
                  <a:srgbClr val="1D1D1B"/>
                </a:solidFill>
              </a:rPr>
              <a:t>strukturu Europskog okvira digitalnih kompetencija</a:t>
            </a:r>
            <a:endParaRPr lang="hr-HR" sz="2400" b="0" i="0" u="none" strike="noStrike" noProof="0" dirty="0">
              <a:solidFill>
                <a:srgbClr val="000000"/>
              </a:solidFill>
            </a:endParaRPr>
          </a:p>
          <a:p>
            <a:pPr marL="457200" lvl="0" indent="-228600" algn="l" rtl="0">
              <a:lnSpc>
                <a:spcPct val="90000"/>
              </a:lnSpc>
              <a:spcBef>
                <a:spcPts val="2400"/>
              </a:spcBef>
              <a:spcAft>
                <a:spcPts val="0"/>
              </a:spcAft>
              <a:buSzPts val="1800"/>
              <a:buNone/>
            </a:pPr>
            <a:r>
              <a:rPr lang="hr-HR" sz="2400" b="0" i="0" u="none" strike="noStrike" noProof="0" dirty="0">
                <a:solidFill>
                  <a:srgbClr val="1D1D1B"/>
                </a:solidFill>
                <a:latin typeface="Calibri"/>
                <a:ea typeface="Calibri"/>
                <a:cs typeface="Calibri"/>
                <a:sym typeface="Calibri"/>
              </a:rPr>
              <a:t>Razmislite o tome kako </a:t>
            </a:r>
            <a:r>
              <a:rPr lang="hr-HR" sz="2400" noProof="0" dirty="0">
                <a:solidFill>
                  <a:srgbClr val="1D1D1B"/>
                </a:solidFill>
              </a:rPr>
              <a:t>se Okvir digitalnih kompetencija može povezati s praksama poučavanja i učenja te kako je u usklađen sa stvarnim životom i školskim kontekstom</a:t>
            </a:r>
          </a:p>
          <a:p>
            <a:pPr marL="457200" lvl="0" indent="-228600" algn="l" rtl="0">
              <a:lnSpc>
                <a:spcPct val="90000"/>
              </a:lnSpc>
              <a:spcBef>
                <a:spcPts val="2400"/>
              </a:spcBef>
              <a:spcAft>
                <a:spcPts val="0"/>
              </a:spcAft>
              <a:buSzPts val="1800"/>
              <a:buNone/>
            </a:pPr>
            <a:r>
              <a:rPr lang="hr-HR" sz="2400" b="0" i="0" u="none" strike="noStrike" noProof="0" dirty="0">
                <a:solidFill>
                  <a:srgbClr val="1D1D1B"/>
                </a:solidFill>
                <a:latin typeface="Calibri"/>
                <a:ea typeface="Calibri"/>
                <a:cs typeface="Calibri"/>
                <a:sym typeface="Calibri"/>
              </a:rPr>
              <a:t>Konačno, kako biste učvrstili svoje znanje, primijenite barem jedan </a:t>
            </a:r>
            <a:r>
              <a:rPr lang="hr-HR" sz="2400" noProof="0" dirty="0">
                <a:solidFill>
                  <a:srgbClr val="1D1D1B"/>
                </a:solidFill>
              </a:rPr>
              <a:t>od predloženih scenarija učenja na svoju nastavu i pokušajte sami stvoriti još jedan scenarij učenja za drugu kompetenciju</a:t>
            </a:r>
            <a:endParaRPr lang="hr-HR" sz="2400" b="0" i="0" u="none" strike="noStrike" noProof="0" dirty="0">
              <a:solidFill>
                <a:srgbClr val="000000"/>
              </a:solidFill>
            </a:endParaRPr>
          </a:p>
          <a:p>
            <a:pPr marL="457200" marR="0" lvl="0" indent="-228600" algn="l" rtl="0">
              <a:lnSpc>
                <a:spcPct val="90000"/>
              </a:lnSpc>
              <a:spcBef>
                <a:spcPts val="2200"/>
              </a:spcBef>
              <a:spcAft>
                <a:spcPts val="0"/>
              </a:spcAft>
              <a:buClr>
                <a:schemeClr val="accent4"/>
              </a:buClr>
              <a:buSzPts val="1800"/>
              <a:buFont typeface="Arial"/>
              <a:buNone/>
            </a:pPr>
            <a:br>
              <a:rPr lang="hr-HR" sz="2400" noProof="0" dirty="0"/>
            </a:br>
            <a:br>
              <a:rPr lang="hr-HR" sz="2400" noProof="0" dirty="0"/>
            </a:br>
            <a:endParaRPr lang="hr-HR" sz="2400"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Domaća zadaća/Dodatni zadaci</a:t>
            </a:r>
          </a:p>
        </p:txBody>
      </p:sp>
      <p:sp>
        <p:nvSpPr>
          <p:cNvPr id="336" name="Google Shape;336;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hr-HR" sz="2400" b="1" noProof="0" dirty="0">
                <a:solidFill>
                  <a:srgbClr val="1D1D1B"/>
                </a:solidFill>
              </a:rPr>
              <a:t>Produbljivanje </a:t>
            </a:r>
            <a:br>
              <a:rPr lang="hr-HR" sz="2400" b="1" i="0" u="none" strike="noStrike" noProof="0" dirty="0">
                <a:solidFill>
                  <a:srgbClr val="1D1D1B"/>
                </a:solidFill>
                <a:latin typeface="Calibri"/>
                <a:ea typeface="Calibri"/>
                <a:cs typeface="Calibri"/>
                <a:sym typeface="Calibri"/>
              </a:rPr>
            </a:br>
            <a:r>
              <a:rPr lang="hr-HR" sz="2400" noProof="0" dirty="0">
                <a:solidFill>
                  <a:srgbClr val="1D1D1B"/>
                </a:solidFill>
              </a:rPr>
              <a:t>Pročitajte novu verziju Okvira digitalnih kompetencija 2.2</a:t>
            </a:r>
          </a:p>
          <a:p>
            <a:pPr marL="457200" lvl="0" indent="-228600" algn="l" rtl="0">
              <a:lnSpc>
                <a:spcPct val="90000"/>
              </a:lnSpc>
              <a:spcBef>
                <a:spcPts val="1000"/>
              </a:spcBef>
              <a:spcAft>
                <a:spcPts val="0"/>
              </a:spcAft>
              <a:buSzPts val="1800"/>
              <a:buNone/>
            </a:pPr>
            <a:endParaRPr lang="hr-HR" sz="2400" noProof="0" dirty="0">
              <a:solidFill>
                <a:srgbClr val="1D1D1B"/>
              </a:solidFill>
            </a:endParaRPr>
          </a:p>
          <a:p>
            <a:pPr marL="457200" lvl="0" indent="-228600" algn="l" rtl="0">
              <a:lnSpc>
                <a:spcPct val="90000"/>
              </a:lnSpc>
              <a:spcBef>
                <a:spcPts val="1000"/>
              </a:spcBef>
              <a:spcAft>
                <a:spcPts val="0"/>
              </a:spcAft>
              <a:buSzPts val="1800"/>
              <a:buNone/>
            </a:pPr>
            <a:r>
              <a:rPr lang="hr-HR" sz="2400" b="1" noProof="0" dirty="0">
                <a:solidFill>
                  <a:schemeClr val="dk1"/>
                </a:solidFill>
              </a:rPr>
              <a:t>Primjena </a:t>
            </a:r>
            <a:br>
              <a:rPr lang="hr-HR" sz="2400" b="1" noProof="0" dirty="0">
                <a:solidFill>
                  <a:schemeClr val="dk1"/>
                </a:solidFill>
              </a:rPr>
            </a:br>
            <a:r>
              <a:rPr lang="hr-HR" sz="2400" noProof="0" dirty="0">
                <a:solidFill>
                  <a:schemeClr val="dk1"/>
                </a:solidFill>
              </a:rPr>
              <a:t>Pokušajte pronaći nove primjere primijenjene na kompetencije + odaberite barem jedan od predloženih scenarija za svaku kompetenciju i pokušajte ih prilagoditi svojim učenicima.</a:t>
            </a: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r>
              <a:rPr lang="hr-HR" sz="2400" b="1" noProof="0" dirty="0">
                <a:solidFill>
                  <a:schemeClr val="dk1"/>
                </a:solidFill>
              </a:rPr>
              <a:t>Domaća zadaća </a:t>
            </a:r>
            <a:br>
              <a:rPr lang="hr-HR" sz="2400" noProof="0" dirty="0">
                <a:solidFill>
                  <a:schemeClr val="dk1"/>
                </a:solidFill>
              </a:rPr>
            </a:br>
            <a:r>
              <a:rPr lang="hr-HR" sz="2400" noProof="0" dirty="0">
                <a:solidFill>
                  <a:schemeClr val="dk1"/>
                </a:solidFill>
              </a:rPr>
              <a:t>Opišite svoja iskustva s nacionalnim kurikulumom. Je li teško ostvariv? Zastario? Dobro formuliran, realističan i treba li se koristiti kao primjer? Usporedite svoj nacionalni kurikulum s novim Okvirom digitalnih kompetencija EU-a.</a:t>
            </a: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endParaRPr lang="hr-HR" sz="2400" noProof="0" dirty="0">
              <a:solidFill>
                <a:schemeClr val="dk1"/>
              </a:solidFill>
            </a:endParaRPr>
          </a:p>
          <a:p>
            <a:pPr marL="457200" lvl="0" indent="-228600" algn="l" rtl="0">
              <a:lnSpc>
                <a:spcPct val="90000"/>
              </a:lnSpc>
              <a:spcBef>
                <a:spcPts val="1000"/>
              </a:spcBef>
              <a:spcAft>
                <a:spcPts val="0"/>
              </a:spcAft>
              <a:buSzPts val="1800"/>
              <a:buNone/>
            </a:pPr>
            <a:endParaRPr lang="hr-HR" sz="2400" noProof="0" dirty="0">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hr-HR" sz="3600" noProof="0" dirty="0"/>
              <a:t>Dodatni resursi</a:t>
            </a:r>
            <a:endParaRPr lang="hr-HR" sz="4000" noProof="0" dirty="0"/>
          </a:p>
        </p:txBody>
      </p:sp>
      <p:sp>
        <p:nvSpPr>
          <p:cNvPr id="342" name="Google Shape;342;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hr-HR" noProof="0" dirty="0">
                <a:solidFill>
                  <a:srgbClr val="1D1D1B"/>
                </a:solidFill>
              </a:rPr>
              <a:t>Drugi </a:t>
            </a:r>
            <a:r>
              <a:rPr lang="hr-HR" i="0" u="none" strike="noStrike" noProof="0" dirty="0">
                <a:solidFill>
                  <a:srgbClr val="1D1D1B"/>
                </a:solidFill>
              </a:rPr>
              <a:t>europski </a:t>
            </a:r>
            <a:r>
              <a:rPr lang="hr-HR" noProof="0" dirty="0">
                <a:solidFill>
                  <a:srgbClr val="1D1D1B"/>
                </a:solidFill>
              </a:rPr>
              <a:t>plan digitalnog obrazovanja - poveznica </a:t>
            </a:r>
            <a:r>
              <a:rPr lang="hr-HR" u="sng" noProof="0" dirty="0">
                <a:solidFill>
                  <a:schemeClr val="hlink"/>
                </a:solidFill>
                <a:hlinkClick r:id="rId3"/>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a:solidFill>
                  <a:srgbClr val="1D1D1B"/>
                </a:solidFill>
              </a:rPr>
              <a:t>Digitalno desetljeće Europe: ciljevi za 2030. - poveznica </a:t>
            </a:r>
            <a:r>
              <a:rPr lang="hr-HR" u="sng" noProof="0" dirty="0">
                <a:solidFill>
                  <a:schemeClr val="hlink"/>
                </a:solidFill>
                <a:hlinkClick r:id="rId4"/>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a:solidFill>
                  <a:srgbClr val="1D1D1B"/>
                </a:solidFill>
              </a:rPr>
              <a:t>Plan I Digitalno obrazovanje - poveznica </a:t>
            </a:r>
            <a:r>
              <a:rPr lang="hr-HR" u="sng" noProof="0" dirty="0">
                <a:solidFill>
                  <a:schemeClr val="hlink"/>
                </a:solidFill>
                <a:hlinkClick r:id="rId5"/>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Digi</a:t>
            </a:r>
            <a:r>
              <a:rPr lang="hr-HR" noProof="0" dirty="0">
                <a:solidFill>
                  <a:srgbClr val="1D1D1B"/>
                </a:solidFill>
              </a:rPr>
              <a:t> </a:t>
            </a:r>
            <a:r>
              <a:rPr lang="hr-HR" noProof="0" dirty="0" err="1">
                <a:solidFill>
                  <a:srgbClr val="1D1D1B"/>
                </a:solidFill>
              </a:rPr>
              <a:t>Comp</a:t>
            </a:r>
            <a:r>
              <a:rPr lang="hr-HR" noProof="0" dirty="0">
                <a:solidFill>
                  <a:srgbClr val="1D1D1B"/>
                </a:solidFill>
              </a:rPr>
              <a:t> - I verzija - link </a:t>
            </a:r>
            <a:r>
              <a:rPr lang="hr-HR" u="sng" noProof="0" dirty="0">
                <a:solidFill>
                  <a:schemeClr val="hlink"/>
                </a:solidFill>
                <a:hlinkClick r:id="rId6"/>
              </a:rPr>
              <a:t>OVDJE</a:t>
            </a:r>
            <a:r>
              <a:rPr lang="hr-HR" noProof="0" dirty="0">
                <a:solidFill>
                  <a:srgbClr val="1D1D1B"/>
                </a:solidFill>
              </a:rPr>
              <a:t> </a:t>
            </a: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Infografika</a:t>
            </a:r>
            <a:r>
              <a:rPr lang="hr-HR" noProof="0" dirty="0">
                <a:solidFill>
                  <a:srgbClr val="1D1D1B"/>
                </a:solidFill>
              </a:rPr>
              <a:t> - razine kompetencija - poveznica </a:t>
            </a:r>
            <a:r>
              <a:rPr lang="hr-HR" u="sng" noProof="0" dirty="0">
                <a:solidFill>
                  <a:schemeClr val="hlink"/>
                </a:solidFill>
                <a:hlinkClick r:id="rId7"/>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DigComp</a:t>
            </a:r>
            <a:r>
              <a:rPr lang="hr-HR" noProof="0" dirty="0">
                <a:solidFill>
                  <a:srgbClr val="1D1D1B"/>
                </a:solidFill>
              </a:rPr>
              <a:t> 2.1: Okvir digitalnih kompetencija za građane s osam razina znanja i primjerima korištenja (2017.) - poveznica </a:t>
            </a:r>
            <a:r>
              <a:rPr lang="hr-HR" u="sng" noProof="0" dirty="0">
                <a:solidFill>
                  <a:schemeClr val="hlink"/>
                </a:solidFill>
                <a:hlinkClick r:id="rId8"/>
              </a:rPr>
              <a:t>OVDJE</a:t>
            </a:r>
            <a:endParaRPr lang="hr-HR" noProof="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hr-HR" noProof="0" dirty="0" err="1">
                <a:solidFill>
                  <a:srgbClr val="1D1D1B"/>
                </a:solidFill>
              </a:rPr>
              <a:t>DigiCOMp</a:t>
            </a:r>
            <a:r>
              <a:rPr lang="hr-HR" noProof="0" dirty="0">
                <a:solidFill>
                  <a:srgbClr val="1D1D1B"/>
                </a:solidFill>
              </a:rPr>
              <a:t> 2.2: Okvir digitalnih kompetencija za građane - S novim primjerima znanja, vještina i stavova (2022.) - poveznica </a:t>
            </a:r>
            <a:r>
              <a:rPr lang="hr-HR" u="sng" noProof="0" dirty="0">
                <a:solidFill>
                  <a:schemeClr val="hlink"/>
                </a:solidFill>
                <a:hlinkClick r:id="rId9"/>
              </a:rPr>
              <a:t>OVDJE</a:t>
            </a:r>
            <a:endParaRPr lang="hr-HR" noProof="0" dirty="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hr-HR" sz="1100" noProof="0" dirty="0">
                <a:solidFill>
                  <a:srgbClr val="1D1D1B"/>
                </a:solidFill>
                <a:latin typeface="Calibri"/>
                <a:ea typeface="Calibri"/>
                <a:cs typeface="Calibri"/>
                <a:sym typeface="Calibri"/>
              </a:rPr>
              <a:t>Dostupno na </a:t>
            </a:r>
            <a:r>
              <a:rPr lang="hr-HR" sz="1100" u="sng" noProof="0" dirty="0">
                <a:solidFill>
                  <a:schemeClr val="hlink"/>
                </a:solidFill>
                <a:latin typeface="Calibri"/>
                <a:ea typeface="Calibri"/>
                <a:cs typeface="Calibri"/>
                <a:sym typeface="Calibri"/>
                <a:hlinkClick r:id="rId13"/>
              </a:rPr>
              <a:t>https://tinker-project.eu/elearning/</a:t>
            </a:r>
            <a:endParaRPr lang="hr-HR" sz="1100" noProof="0" dirty="0">
              <a:solidFill>
                <a:srgbClr val="16C45B"/>
              </a:solidFill>
              <a:latin typeface="Calibri"/>
              <a:ea typeface="Calibri"/>
              <a:cs typeface="Calibri"/>
              <a:sym typeface="Calibri"/>
            </a:endParaRPr>
          </a:p>
        </p:txBody>
      </p:sp>
      <p:pic>
        <p:nvPicPr>
          <p:cNvPr id="359" name="Google Shape;359;g35773f6aa0f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hr-HR" sz="1200" b="1" noProof="0" dirty="0">
                <a:solidFill>
                  <a:srgbClr val="1D1D1B"/>
                </a:solidFill>
                <a:latin typeface="Calibri"/>
                <a:ea typeface="Calibri"/>
                <a:cs typeface="Calibri"/>
                <a:sym typeface="Calibri"/>
              </a:rPr>
              <a:t>Ova publikacija je licencirana pod međunarodnom licencom </a:t>
            </a:r>
            <a:r>
              <a:rPr lang="hr-HR" sz="1200" b="1" i="1" noProof="0" dirty="0">
                <a:solidFill>
                  <a:srgbClr val="1D1D1B"/>
                </a:solidFill>
                <a:latin typeface="Calibri"/>
                <a:ea typeface="Calibri"/>
                <a:cs typeface="Calibri"/>
                <a:sym typeface="Calibri"/>
              </a:rPr>
              <a:t>Creative </a:t>
            </a:r>
            <a:r>
              <a:rPr lang="hr-HR" sz="1200" b="1" i="1" noProof="0" dirty="0" err="1">
                <a:solidFill>
                  <a:srgbClr val="1D1D1B"/>
                </a:solidFill>
                <a:latin typeface="Calibri"/>
                <a:ea typeface="Calibri"/>
                <a:cs typeface="Calibri"/>
                <a:sym typeface="Calibri"/>
              </a:rPr>
              <a:t>Commons</a:t>
            </a:r>
            <a:r>
              <a:rPr lang="hr-HR" sz="1200" b="1" i="1" noProof="0" dirty="0">
                <a:solidFill>
                  <a:srgbClr val="1D1D1B"/>
                </a:solidFill>
                <a:latin typeface="Calibri"/>
                <a:ea typeface="Calibri"/>
                <a:cs typeface="Calibri"/>
                <a:sym typeface="Calibri"/>
              </a:rPr>
              <a:t> Imenovanje autora-Nekomercijalno-Bez prerada 4.0 ( </a:t>
            </a:r>
            <a:r>
              <a:rPr lang="hr-HR" sz="1200" b="1" u="sng" noProof="0" dirty="0">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hr-HR" sz="1200" b="1" noProof="0" dirty="0">
                <a:solidFill>
                  <a:srgbClr val="1D1D1B"/>
                </a:solidFill>
                <a:latin typeface="Calibri"/>
                <a:ea typeface="Calibri"/>
                <a:cs typeface="Calibri"/>
                <a:sym typeface="Calibri"/>
              </a:rPr>
              <a:t>).</a:t>
            </a:r>
            <a:endParaRPr lang="hr-HR"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lvl="0"/>
            <a:r>
              <a:rPr lang="hr-HR" sz="3600" noProof="0" dirty="0"/>
              <a:t>Ishodi učenja</a:t>
            </a:r>
            <a:endParaRPr lang="hr-HR" sz="3600" noProof="0" dirty="0">
              <a:solidFill>
                <a:srgbClr val="FFFFFF"/>
              </a:solidFill>
            </a:endParaRPr>
          </a:p>
        </p:txBody>
      </p:sp>
      <p:sp>
        <p:nvSpPr>
          <p:cNvPr id="143" name="Google Shape;143;p4"/>
          <p:cNvSpPr txBox="1">
            <a:spLocks noGrp="1"/>
          </p:cNvSpPr>
          <p:nvPr>
            <p:ph type="body" idx="2"/>
          </p:nvPr>
        </p:nvSpPr>
        <p:spPr>
          <a:xfrm>
            <a:off x="355599" y="1017211"/>
            <a:ext cx="11087101" cy="5289179"/>
          </a:xfrm>
          <a:prstGeom prst="rect">
            <a:avLst/>
          </a:prstGeom>
          <a:noFill/>
          <a:ln>
            <a:noFill/>
          </a:ln>
        </p:spPr>
        <p:txBody>
          <a:bodyPr spcFirstLastPara="1" wrap="square" lIns="91425" tIns="45700" rIns="91425" bIns="45700" anchor="t" anchorCtr="0">
            <a:noAutofit/>
          </a:bodyPr>
          <a:lstStyle/>
          <a:p>
            <a:pPr marL="0" lvl="0" indent="0"/>
            <a:r>
              <a:rPr lang="hr-HR" sz="2400" noProof="0" dirty="0"/>
              <a:t>Do kraja ove cjeline učitelji će moći:</a:t>
            </a:r>
          </a:p>
          <a:p>
            <a:pPr marL="0" lvl="0" indent="0" algn="l" rtl="0">
              <a:lnSpc>
                <a:spcPct val="90000"/>
              </a:lnSpc>
              <a:spcBef>
                <a:spcPts val="0"/>
              </a:spcBef>
              <a:spcAft>
                <a:spcPts val="0"/>
              </a:spcAft>
              <a:buClr>
                <a:schemeClr val="accent4"/>
              </a:buClr>
              <a:buSzPts val="1800"/>
              <a:buNone/>
            </a:pPr>
            <a:endParaRPr lang="hr-HR" sz="2400" b="1" noProof="0" dirty="0">
              <a:solidFill>
                <a:srgbClr val="1D1D1B"/>
              </a:solidFill>
              <a:latin typeface="Calibri"/>
              <a:ea typeface="Calibri"/>
              <a:cs typeface="Calibri"/>
              <a:sym typeface="Calibri"/>
            </a:endParaRPr>
          </a:p>
          <a:p>
            <a:pPr marL="285750" lvl="0" indent="-285750" algn="l" rtl="0">
              <a:lnSpc>
                <a:spcPct val="90000"/>
              </a:lnSpc>
              <a:spcBef>
                <a:spcPts val="0"/>
              </a:spcBef>
              <a:spcAft>
                <a:spcPts val="0"/>
              </a:spcAft>
              <a:buClr>
                <a:schemeClr val="accent4"/>
              </a:buClr>
              <a:buSzPts val="1800"/>
              <a:buFont typeface="Arial"/>
              <a:buChar char="•"/>
            </a:pPr>
            <a:r>
              <a:rPr lang="hr-HR" sz="2400" b="1" noProof="0" dirty="0">
                <a:solidFill>
                  <a:srgbClr val="1D1D1B"/>
                </a:solidFill>
              </a:rPr>
              <a:t>Opisati </a:t>
            </a:r>
            <a:r>
              <a:rPr lang="hr-HR" sz="2400" noProof="0" dirty="0">
                <a:solidFill>
                  <a:srgbClr val="1D1D1B"/>
                </a:solidFill>
              </a:rPr>
              <a:t>glavne ciljeve i prioritete Okvira digitalnih kompetencija i Akcijskog plana za digitalno obrazovanje 2021.-2027. kako ih je odredila EU.</a:t>
            </a:r>
          </a:p>
          <a:p>
            <a:pPr marL="457200" lvl="0" indent="0" algn="l" rtl="0">
              <a:lnSpc>
                <a:spcPct val="90000"/>
              </a:lnSpc>
              <a:spcBef>
                <a:spcPts val="0"/>
              </a:spcBef>
              <a:spcAft>
                <a:spcPts val="0"/>
              </a:spcAft>
              <a:buSzPts val="1800"/>
              <a:buNone/>
            </a:pPr>
            <a:endParaRPr lang="hr-HR" sz="2400" noProof="0" dirty="0">
              <a:solidFill>
                <a:srgbClr val="1D1D1B"/>
              </a:solidFill>
            </a:endParaRPr>
          </a:p>
          <a:p>
            <a:pPr marL="285750" lvl="0" indent="-285750" algn="l" rtl="0">
              <a:lnSpc>
                <a:spcPct val="90000"/>
              </a:lnSpc>
              <a:spcBef>
                <a:spcPts val="0"/>
              </a:spcBef>
              <a:spcAft>
                <a:spcPts val="0"/>
              </a:spcAft>
              <a:buClr>
                <a:schemeClr val="accent4"/>
              </a:buClr>
              <a:buSzPts val="1800"/>
              <a:buFont typeface="Arial"/>
              <a:buChar char="•"/>
            </a:pPr>
            <a:r>
              <a:rPr lang="hr-HR" sz="2400" b="1" noProof="0" dirty="0">
                <a:solidFill>
                  <a:srgbClr val="1D1D1B"/>
                </a:solidFill>
              </a:rPr>
              <a:t>Sažeti </a:t>
            </a:r>
            <a:r>
              <a:rPr lang="hr-HR" sz="2400" noProof="0" dirty="0">
                <a:solidFill>
                  <a:srgbClr val="1D1D1B"/>
                </a:solidFill>
              </a:rPr>
              <a:t>ključne nalaze iz izvješća EU o rješavanju rodnog jaza u STEM obrazovanju i upotrijebiti rezultate za kreiranje nastave informatike koja potiče rodnu uključivost.</a:t>
            </a:r>
          </a:p>
          <a:p>
            <a:pPr marL="0" lvl="0" indent="0" algn="l" rtl="0">
              <a:lnSpc>
                <a:spcPct val="90000"/>
              </a:lnSpc>
              <a:spcBef>
                <a:spcPts val="0"/>
              </a:spcBef>
              <a:spcAft>
                <a:spcPts val="0"/>
              </a:spcAft>
              <a:buSzPts val="1800"/>
              <a:buNone/>
            </a:pPr>
            <a:endParaRPr lang="hr-HR" sz="2400" b="1" noProof="0" dirty="0">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1 - Naslov WP-a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Naziv cjeline</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3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Ishodi učenja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4 i 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Sadržaj</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6 i 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Uvod</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8 i 9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Zašto Akcijski plan za digitalne kompetencije</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10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Pozadina Akcijskog plana za digitalne kompetencije</a:t>
            </a:r>
            <a:endParaRPr lang="hr-HR" sz="2000" i="1" noProof="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11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Ključni aspekti Akcijskog plana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12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Vodeća načela Akcijskog plana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13 i 14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Strateški prioriteti</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Okvir digitalnih kompetencija 2.2</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16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Što znači „digitalna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Pet područja kompetencija Okvira digitalnih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18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21 specifična kompetencija uokvirena u pet područja </a:t>
            </a:r>
            <a:r>
              <a:rPr lang="hr-HR" sz="2000" noProof="0" dirty="0">
                <a:solidFill>
                  <a:schemeClr val="accent4"/>
                </a:solidFill>
                <a:latin typeface="Calibri"/>
                <a:ea typeface="Calibri"/>
                <a:cs typeface="Calibri"/>
                <a:sym typeface="Calibri"/>
              </a:rPr>
              <a:t>Okvira digitalnih kompetencija</a:t>
            </a:r>
            <a:endParaRPr lang="hr-HR" sz="2000" noProof="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hr-HR" sz="3800" noProof="0" dirty="0">
                <a:solidFill>
                  <a:srgbClr val="F2F2F2"/>
                </a:solidFill>
                <a:latin typeface="Calibri"/>
                <a:ea typeface="Calibri"/>
                <a:cs typeface="Calibri"/>
                <a:sym typeface="Calibri"/>
              </a:rPr>
              <a:t>Sadržaj (1/2)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19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Osam razina znanja Okvira digitalnih kompetencija</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Prikaznice 20 - 24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Elementi Okvira za premošćivanje digitalnih kompetencija, s primjerima (1-5)</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25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Refleksija i zaključak</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26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Domaća zadaća/Dodatni zadaci</a:t>
            </a:r>
          </a:p>
          <a:p>
            <a:pPr marL="571500" lvl="0" indent="-330200" algn="l" rtl="0">
              <a:lnSpc>
                <a:spcPct val="90000"/>
              </a:lnSpc>
              <a:spcBef>
                <a:spcPts val="1000"/>
              </a:spcBef>
              <a:spcAft>
                <a:spcPts val="0"/>
              </a:spcAft>
              <a:buClr>
                <a:srgbClr val="2B454E"/>
              </a:buClr>
              <a:buSzPts val="2000"/>
              <a:buChar char="•"/>
            </a:pPr>
            <a:r>
              <a:rPr lang="hr-HR" sz="2000" noProof="0" dirty="0">
                <a:solidFill>
                  <a:srgbClr val="2B454E"/>
                </a:solidFill>
                <a:latin typeface="Calibri"/>
                <a:ea typeface="Calibri"/>
                <a:cs typeface="Calibri"/>
                <a:sym typeface="Calibri"/>
              </a:rPr>
              <a:t>Prikaznica 27 </a:t>
            </a:r>
            <a:r>
              <a:rPr lang="hr-HR" sz="2000" noProof="0" dirty="0">
                <a:solidFill>
                  <a:schemeClr val="accent4"/>
                </a:solidFill>
                <a:latin typeface="Calibri"/>
                <a:ea typeface="Calibri"/>
                <a:cs typeface="Calibri"/>
                <a:sym typeface="Calibri"/>
              </a:rPr>
              <a:t>- </a:t>
            </a:r>
            <a:r>
              <a:rPr lang="hr-HR" sz="2000" noProof="0" dirty="0">
                <a:solidFill>
                  <a:srgbClr val="2B454E"/>
                </a:solidFill>
                <a:latin typeface="Calibri"/>
                <a:ea typeface="Calibri"/>
                <a:cs typeface="Calibri"/>
                <a:sym typeface="Calibri"/>
              </a:rPr>
              <a:t>Dodatni resursi</a:t>
            </a:r>
          </a:p>
          <a:p>
            <a:pPr marL="571500" lvl="0" indent="0" algn="l" rtl="0">
              <a:lnSpc>
                <a:spcPct val="90000"/>
              </a:lnSpc>
              <a:spcBef>
                <a:spcPts val="1000"/>
              </a:spcBef>
              <a:spcAft>
                <a:spcPts val="0"/>
              </a:spcAft>
              <a:buNone/>
            </a:pPr>
            <a:endParaRPr lang="hr-HR" sz="2200" noProof="0" dirty="0">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hr-HR" sz="3800" noProof="0" dirty="0">
                <a:solidFill>
                  <a:srgbClr val="F2F2F2"/>
                </a:solidFill>
                <a:latin typeface="Calibri"/>
                <a:ea typeface="Calibri"/>
                <a:cs typeface="Calibri"/>
                <a:sym typeface="Calibri"/>
              </a:rPr>
              <a:t>Sadržaj (2/2)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hr-HR" sz="3600" noProof="0" dirty="0">
                <a:solidFill>
                  <a:srgbClr val="FFFFFF"/>
                </a:solidFill>
              </a:rPr>
              <a:t>Uvod</a:t>
            </a:r>
          </a:p>
        </p:txBody>
      </p:sp>
      <p:sp>
        <p:nvSpPr>
          <p:cNvPr id="163" name="Google Shape;163;p24"/>
          <p:cNvSpPr txBox="1">
            <a:spLocks noGrp="1"/>
          </p:cNvSpPr>
          <p:nvPr>
            <p:ph type="body" idx="2"/>
          </p:nvPr>
        </p:nvSpPr>
        <p:spPr>
          <a:xfrm>
            <a:off x="97971" y="99376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Ova lekcija usredotočuje se na Okvir digitalnih kompetencija, europski okvir koji svaka zemlja EU koristi kao referencu za izradu nacionalnih kurikuluma. Informiranost o Europskom okviru digitalnih kompetencija osigurava da učitelji dizajniraju nastavne cjeline usklađene sa široko prihvaćenim standardima.</a:t>
            </a:r>
          </a:p>
          <a:p>
            <a:pPr marL="457200" lvl="0" indent="0" algn="l" rtl="0">
              <a:lnSpc>
                <a:spcPct val="90000"/>
              </a:lnSpc>
              <a:spcBef>
                <a:spcPts val="1000"/>
              </a:spcBef>
              <a:spcAft>
                <a:spcPts val="0"/>
              </a:spcAft>
              <a:buSzPts val="1800"/>
              <a:buNone/>
            </a:pPr>
            <a:endParaRPr lang="hr-HR" sz="2400" noProof="0" dirty="0">
              <a:solidFill>
                <a:srgbClr val="1D1D1B"/>
              </a:solidFill>
            </a:endParaRPr>
          </a:p>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Ova tema je važna jer potiče razumijevanje okvira kompetencija i omogućuje učiteljima da se pozabave ključnim digitalnim kompetencijama koje su učenicima potrebne u budućnosti.</a:t>
            </a:r>
          </a:p>
          <a:p>
            <a:pPr marL="457200" lvl="0" indent="0" algn="l" rtl="0">
              <a:lnSpc>
                <a:spcPct val="90000"/>
              </a:lnSpc>
              <a:spcBef>
                <a:spcPts val="1000"/>
              </a:spcBef>
              <a:spcAft>
                <a:spcPts val="0"/>
              </a:spcAft>
              <a:buSzPts val="1800"/>
              <a:buNone/>
            </a:pPr>
            <a:endParaRPr lang="hr-HR" sz="2400" noProof="0" dirty="0">
              <a:solidFill>
                <a:srgbClr val="1D1D1B"/>
              </a:solidFill>
            </a:endParaRPr>
          </a:p>
          <a:p>
            <a:pPr marL="514350" lvl="0" indent="-285750" algn="l" rtl="0">
              <a:lnSpc>
                <a:spcPct val="90000"/>
              </a:lnSpc>
              <a:spcBef>
                <a:spcPts val="1000"/>
              </a:spcBef>
              <a:spcAft>
                <a:spcPts val="0"/>
              </a:spcAft>
              <a:buSzPts val="1800"/>
              <a:buFont typeface="Arial"/>
              <a:buChar char="•"/>
            </a:pPr>
            <a:r>
              <a:rPr lang="hr-HR" sz="2400" noProof="0" dirty="0">
                <a:solidFill>
                  <a:srgbClr val="1D1D1B"/>
                </a:solidFill>
              </a:rPr>
              <a:t>Okvir pomaže učiteljima da učinkovito integriraju digitalne kompetencije u postojeće nastavne planove i programe. Nudi jasne smjernice o tome kako smisleno uključiti digitalne kompetencije u svoje lekcije, potičući interdisciplinarno učenje i pripremajući učenike za digitalne izazove s kojima će se suočiti u akademskom i profesionalnom okruženju.</a:t>
            </a:r>
            <a:endParaRPr lang="hr-HR" sz="2400" noProof="0" dirty="0"/>
          </a:p>
          <a:p>
            <a:pPr marL="457200" marR="0" lvl="0" indent="-228600" algn="l" rtl="0">
              <a:lnSpc>
                <a:spcPct val="90000"/>
              </a:lnSpc>
              <a:spcBef>
                <a:spcPts val="1000"/>
              </a:spcBef>
              <a:spcAft>
                <a:spcPts val="0"/>
              </a:spcAft>
              <a:buClr>
                <a:schemeClr val="accent4"/>
              </a:buClr>
              <a:buSzPts val="1800"/>
              <a:buFont typeface="Arial"/>
              <a:buNone/>
            </a:pPr>
            <a:br>
              <a:rPr lang="hr-HR" sz="2400" noProof="0" dirty="0"/>
            </a:br>
            <a:br>
              <a:rPr lang="hr-HR" sz="2400" noProof="0" dirty="0"/>
            </a:br>
            <a:endParaRPr lang="hr-HR" sz="2400"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ccac15964_0_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HR" sz="3600" noProof="0" dirty="0"/>
              <a:t>Uvod</a:t>
            </a:r>
          </a:p>
        </p:txBody>
      </p:sp>
      <p:pic>
        <p:nvPicPr>
          <p:cNvPr id="170" name="Google Shape;170;g34ccac15964_0_0"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title="DigCompEdu">
            <a:hlinkClick r:id="rId3"/>
          </p:cNvPr>
          <p:cNvPicPr preferRelativeResize="0"/>
          <p:nvPr/>
        </p:nvPicPr>
        <p:blipFill>
          <a:blip r:embed="rId4">
            <a:alphaModFix/>
          </a:blip>
          <a:stretch>
            <a:fillRect/>
          </a:stretch>
        </p:blipFill>
        <p:spPr>
          <a:xfrm>
            <a:off x="1787236" y="1316485"/>
            <a:ext cx="8118764" cy="487649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l="3521" t="4951"/>
          <a:stretch/>
        </p:blipFill>
        <p:spPr>
          <a:xfrm>
            <a:off x="6550850" y="1182400"/>
            <a:ext cx="5491476" cy="5462676"/>
          </a:xfrm>
          <a:prstGeom prst="rect">
            <a:avLst/>
          </a:prstGeom>
          <a:noFill/>
          <a:ln>
            <a:noFill/>
          </a:ln>
        </p:spPr>
      </p:pic>
      <p:sp>
        <p:nvSpPr>
          <p:cNvPr id="176" name="Google Shape;176;p25"/>
          <p:cNvSpPr txBox="1"/>
          <p:nvPr/>
        </p:nvSpPr>
        <p:spPr>
          <a:xfrm>
            <a:off x="271525" y="2301591"/>
            <a:ext cx="81486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Prosječna razina digitalnih vještina u 2021. godini procjenjuje se na 34,5% </a:t>
            </a:r>
            <a:r>
              <a:rPr lang="hr-HR" sz="1800" b="0" i="1" u="none" strike="noStrike" cap="none" noProof="0" dirty="0">
                <a:solidFill>
                  <a:srgbClr val="1D1D1B"/>
                </a:solidFill>
                <a:latin typeface="Calibri"/>
                <a:ea typeface="Calibri"/>
                <a:cs typeface="Calibri"/>
                <a:sym typeface="Calibri"/>
              </a:rPr>
              <a:t>.</a:t>
            </a:r>
          </a:p>
          <a:p>
            <a:pPr marL="0" marR="0" lvl="0" indent="0" algn="l" rtl="0">
              <a:lnSpc>
                <a:spcPct val="100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Minimalno je 10,9% za Rumunjsku, dok je maksimalno 59% za Nizozemsku.</a:t>
            </a:r>
          </a:p>
        </p:txBody>
      </p:sp>
      <p:sp>
        <p:nvSpPr>
          <p:cNvPr id="177" name="Google Shape;177;p25"/>
          <p:cNvSpPr txBox="1"/>
          <p:nvPr/>
        </p:nvSpPr>
        <p:spPr>
          <a:xfrm>
            <a:off x="315600" y="3841866"/>
            <a:ext cx="66024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„Svaki učenik i student tijekom svog obrazovanja u europskoj školi razvija digitalne kompetencije kako bi se potaknulo samouvjereno, kritičko, odgovorno i kreativno korištenje digitalnih tehnologija i angažman s njima za učenje, na poslu i za sudjelovanje u društvu.“</a:t>
            </a:r>
          </a:p>
        </p:txBody>
      </p:sp>
      <p:sp>
        <p:nvSpPr>
          <p:cNvPr id="178" name="Google Shape;178;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3600" noProof="0" dirty="0">
                <a:solidFill>
                  <a:srgbClr val="FFFFFF"/>
                </a:solidFill>
              </a:rPr>
              <a:t>Zašto akcijski plan za digitalne kompetencije</a:t>
            </a:r>
          </a:p>
        </p:txBody>
      </p:sp>
      <p:sp>
        <p:nvSpPr>
          <p:cNvPr id="179" name="Google Shape;179;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hr-HR" sz="1000" b="0" i="0" u="none" strike="noStrike" cap="none" noProof="0" dirty="0">
                <a:solidFill>
                  <a:srgbClr val="000000"/>
                </a:solidFill>
                <a:latin typeface="Arial"/>
                <a:ea typeface="Arial"/>
                <a:cs typeface="Arial"/>
                <a:sym typeface="Arial"/>
              </a:rPr>
              <a:t>Podaci i grafovi su iz: OSGROVE, J., SOSTERO, M. i BERTONI, E., Mapiranje digitalnih kompetencija </a:t>
            </a:r>
            <a:r>
              <a:rPr lang="hr-HR" sz="1000" b="0" i="0" u="none" strike="noStrike" cap="none" noProof="0" dirty="0" err="1">
                <a:solidFill>
                  <a:srgbClr val="000000"/>
                </a:solidFill>
                <a:latin typeface="Arial"/>
                <a:ea typeface="Arial"/>
                <a:cs typeface="Arial"/>
                <a:sym typeface="Arial"/>
              </a:rPr>
              <a:t>DigComp</a:t>
            </a:r>
            <a:r>
              <a:rPr lang="hr-HR" sz="1000" b="0" i="0" u="none" strike="noStrike" cap="none" noProof="0" dirty="0">
                <a:solidFill>
                  <a:srgbClr val="000000"/>
                </a:solidFill>
                <a:latin typeface="Arial"/>
                <a:ea typeface="Arial"/>
                <a:cs typeface="Arial"/>
                <a:sym typeface="Arial"/>
              </a:rPr>
              <a:t>-a na okvir vještina ESCO-a za analizu digitalnih vještina u online oglasima za posao u EU, Ured za publikacije Europske unije, Luksemburg, 2024., doi:10.2760/197497, JRC137060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hr-HR" sz="3600" noProof="0" dirty="0">
                <a:solidFill>
                  <a:srgbClr val="FFFFFF"/>
                </a:solidFill>
              </a:rPr>
              <a:t>Zašto akcijski plan za digitalne kompetencije</a:t>
            </a:r>
          </a:p>
        </p:txBody>
      </p:sp>
      <p:sp>
        <p:nvSpPr>
          <p:cNvPr id="185" name="Google Shape;185;g329f623bc3f_0_37"/>
          <p:cNvSpPr txBox="1"/>
          <p:nvPr/>
        </p:nvSpPr>
        <p:spPr>
          <a:xfrm>
            <a:off x="315600" y="2277100"/>
            <a:ext cx="3872942"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hr-HR" sz="1800" b="1" i="1" u="none" strike="noStrike" cap="none" noProof="0" dirty="0">
                <a:solidFill>
                  <a:srgbClr val="1D1D1B"/>
                </a:solidFill>
                <a:latin typeface="Calibri"/>
                <a:ea typeface="Calibri"/>
                <a:cs typeface="Calibri"/>
                <a:sym typeface="Calibri"/>
              </a:rPr>
              <a:t>Prosječna razina digitalnih vještina u 2021. godini procjenjuje se na 34,5% </a:t>
            </a:r>
            <a:r>
              <a:rPr lang="hr-HR" sz="1800" b="0" i="1" u="none" strike="noStrike" cap="none" noProof="0" dirty="0">
                <a:solidFill>
                  <a:srgbClr val="1D1D1B"/>
                </a:solidFill>
                <a:latin typeface="Calibri"/>
                <a:ea typeface="Calibri"/>
                <a:cs typeface="Calibri"/>
                <a:sym typeface="Calibri"/>
              </a:rPr>
              <a:t>.</a:t>
            </a:r>
          </a:p>
          <a:p>
            <a:pPr marL="0" marR="0" lvl="0" indent="0" algn="l" rtl="0">
              <a:lnSpc>
                <a:spcPct val="100000"/>
              </a:lnSpc>
              <a:spcBef>
                <a:spcPts val="0"/>
              </a:spcBef>
              <a:spcAft>
                <a:spcPts val="0"/>
              </a:spcAft>
              <a:buClr>
                <a:srgbClr val="000000"/>
              </a:buClr>
              <a:buSzPts val="1800"/>
              <a:buFont typeface="Arial"/>
              <a:buNone/>
            </a:pPr>
            <a:endParaRPr lang="hr-HR" sz="1800" b="0" i="1" u="none" strike="noStrike" cap="none" noProof="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Minimalno je 10,9% za Rumunjsku, dok je maksimalno 59% za Nizozemsku.</a:t>
            </a:r>
          </a:p>
        </p:txBody>
      </p:sp>
      <p:sp>
        <p:nvSpPr>
          <p:cNvPr id="186" name="Google Shape;186;g329f623bc3f_0_37"/>
          <p:cNvSpPr txBox="1"/>
          <p:nvPr/>
        </p:nvSpPr>
        <p:spPr>
          <a:xfrm>
            <a:off x="127025" y="4358350"/>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hr-HR" sz="1800" b="0" i="1" u="none" strike="noStrike" cap="none" noProof="0" dirty="0">
                <a:solidFill>
                  <a:srgbClr val="1D1D1B"/>
                </a:solidFill>
                <a:latin typeface="Calibri"/>
                <a:ea typeface="Calibri"/>
                <a:cs typeface="Calibri"/>
                <a:sym typeface="Calibri"/>
              </a:rPr>
              <a:t>„Svaki učenik i student tijekom svog obrazovanja u europskoj školi razvija digitalne kompetencije kako bi se potaknulo samouvjereno, kritičko, odgovorno i kreativno korištenje digitalnih tehnologija i angažman s njima za učenje, na poslu i za sudjelovanje u društvu.“</a:t>
            </a:r>
          </a:p>
        </p:txBody>
      </p:sp>
      <p:sp>
        <p:nvSpPr>
          <p:cNvPr id="189" name="Google Shape;189;g329f623bc3f_0_37"/>
          <p:cNvSpPr/>
          <p:nvPr/>
        </p:nvSpPr>
        <p:spPr>
          <a:xfrm>
            <a:off x="4708481" y="1641423"/>
            <a:ext cx="2949978" cy="715194"/>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sp>
        <p:nvSpPr>
          <p:cNvPr id="190" name="Google Shape;190;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hr-HR" sz="900" b="0" i="0" u="none" strike="noStrike" cap="none" noProof="0" dirty="0">
                <a:solidFill>
                  <a:srgbClr val="111111"/>
                </a:solidFill>
                <a:highlight>
                  <a:srgbClr val="FFFFFF"/>
                </a:highlight>
                <a:latin typeface="Calibri" panose="020F0502020204030204" pitchFamily="34" charset="0"/>
                <a:ea typeface="Roboto"/>
                <a:cs typeface="Calibri" panose="020F0502020204030204" pitchFamily="34" charset="0"/>
                <a:sym typeface="Roboto"/>
              </a:rPr>
              <a:t>Izvor: &lt;https://ec.europa.eu/education/sites/default/files/document-library-docs/deap-factsheet-sept2020_en.pdf (15. ožujka 2023.)</a:t>
            </a:r>
          </a:p>
          <a:p>
            <a:pPr marL="0" marR="0" lvl="0" indent="0" algn="l" rtl="0">
              <a:lnSpc>
                <a:spcPct val="100000"/>
              </a:lnSpc>
              <a:spcBef>
                <a:spcPts val="0"/>
              </a:spcBef>
              <a:spcAft>
                <a:spcPts val="0"/>
              </a:spcAft>
              <a:buClr>
                <a:srgbClr val="000000"/>
              </a:buClr>
              <a:buSzPts val="1400"/>
              <a:buFont typeface="Arial"/>
              <a:buNone/>
            </a:pPr>
            <a:endParaRPr lang="hr-HR" sz="1400" b="0" i="0" u="none" strike="noStrike" cap="none" noProof="0" dirty="0">
              <a:solidFill>
                <a:srgbClr val="000000"/>
              </a:solidFill>
              <a:latin typeface="Arial"/>
              <a:ea typeface="Arial"/>
              <a:cs typeface="Arial"/>
              <a:sym typeface="Arial"/>
            </a:endParaRPr>
          </a:p>
        </p:txBody>
      </p:sp>
      <p:pic>
        <p:nvPicPr>
          <p:cNvPr id="2" name="Picture 1">
            <a:extLst>
              <a:ext uri="{FF2B5EF4-FFF2-40B4-BE49-F238E27FC236}">
                <a16:creationId xmlns:a16="http://schemas.microsoft.com/office/drawing/2014/main" id="{5B6F25CC-C5C5-3D70-F189-7908D15714CE}"/>
              </a:ext>
            </a:extLst>
          </p:cNvPr>
          <p:cNvPicPr>
            <a:picLocks noChangeAspect="1"/>
          </p:cNvPicPr>
          <p:nvPr/>
        </p:nvPicPr>
        <p:blipFill>
          <a:blip r:embed="rId3"/>
          <a:stretch>
            <a:fillRect/>
          </a:stretch>
        </p:blipFill>
        <p:spPr>
          <a:xfrm>
            <a:off x="4357959" y="1344110"/>
            <a:ext cx="7374899" cy="4593139"/>
          </a:xfrm>
          <a:prstGeom prst="rect">
            <a:avLst/>
          </a:prstGeom>
        </p:spPr>
      </p:pic>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7015</Words>
  <Application>Microsoft Office PowerPoint</Application>
  <PresentationFormat>Widescreen</PresentationFormat>
  <Paragraphs>358</Paragraphs>
  <Slides>29</Slides>
  <Notes>29</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29</vt:i4>
      </vt:variant>
    </vt:vector>
  </HeadingPairs>
  <TitlesOfParts>
    <vt:vector size="36" baseType="lpstr">
      <vt:lpstr>Open Sans</vt:lpstr>
      <vt:lpstr>Arial</vt:lpstr>
      <vt:lpstr>Calibri</vt:lpstr>
      <vt:lpstr>CARDET Course template - Cover page</vt:lpstr>
      <vt:lpstr>CARDET Course template</vt:lpstr>
      <vt:lpstr>CARDET Course template - Cover page</vt:lpstr>
      <vt:lpstr>CARDET Course template</vt:lpstr>
      <vt:lpstr>WP3: Obučavanje učitelja za autentično i rodno uključivo informatičko obrazovanje</vt:lpstr>
      <vt:lpstr>Modul 4: Napredak u učenju od srednjeg do višeg osnovnoškolskog informatičkog obrazovanja</vt:lpstr>
      <vt:lpstr>Ishodi učenja</vt:lpstr>
      <vt:lpstr>PowerPoint Presentation</vt:lpstr>
      <vt:lpstr>PowerPoint Presentation</vt:lpstr>
      <vt:lpstr>Uvod</vt:lpstr>
      <vt:lpstr>Uvod</vt:lpstr>
      <vt:lpstr>Zašto akcijski plan za digitalne kompetencije</vt:lpstr>
      <vt:lpstr>Zašto akcijski plan za digitalne kompetencije</vt:lpstr>
      <vt:lpstr>Pozadina akcijskog plana za digitalne kompetencije</vt:lpstr>
      <vt:lpstr>Ključni aspekti Akcijskog plana</vt:lpstr>
      <vt:lpstr>PowerPoint Presentation</vt:lpstr>
      <vt:lpstr>PowerPoint Presentation</vt:lpstr>
      <vt:lpstr>PowerPoint Presentation</vt:lpstr>
      <vt:lpstr>PowerPoint Presentation</vt:lpstr>
      <vt:lpstr>PowerPoint Presentation</vt:lpstr>
      <vt:lpstr>PowerPoint Presentation</vt:lpstr>
      <vt:lpstr>#1 Grupna aktivnost i samorefleksija</vt:lpstr>
      <vt:lpstr>Osam razina znanja Europskog okvira digitalnih kompetencija</vt:lpstr>
      <vt:lpstr>PowerPoint Presentation</vt:lpstr>
      <vt:lpstr>Elementi Okvira za premošćivanje digitalnih kompetencija, s primjerima (1/5)</vt:lpstr>
      <vt:lpstr>Elementi premošćivanja Europskog okvira digitalnih kompetencija, s primjerima (2/5)</vt:lpstr>
      <vt:lpstr>Elementi premošćivanja Europskog okvira digitalnih kompetencija, s primjerima (3/5)</vt:lpstr>
      <vt:lpstr>Elementi premošćivanja Europskog okvira digitalnih kompetencija, s primjerima (4/5)</vt:lpstr>
      <vt:lpstr>Elementi premošćivanja Europskog okvira digitalnih kompetencija, s primjerima (5/5)</vt:lpstr>
      <vt:lpstr>Razmišljanje i zaključak</vt:lpstr>
      <vt:lpstr>Domaća zadaća/Dodatni zadaci</vt:lpstr>
      <vt:lpstr>Dodatni resursi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Juraj Petrović</cp:lastModifiedBy>
  <cp:revision>17</cp:revision>
  <dcterms:created xsi:type="dcterms:W3CDTF">2014-07-11T09:12:14Z</dcterms:created>
  <dcterms:modified xsi:type="dcterms:W3CDTF">2025-07-22T12:37:22Z</dcterms:modified>
</cp:coreProperties>
</file>