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1" r:id="rId2"/>
    <p:sldMasterId id="2147483654" r:id="rId3"/>
  </p:sldMasterIdLst>
  <p:notesMasterIdLst>
    <p:notesMasterId r:id="rId3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</p:sldIdLst>
  <p:sldSz cx="12192000" cy="6858000"/>
  <p:notesSz cx="6858000" cy="9144000"/>
  <p:embeddedFontLst>
    <p:embeddedFont>
      <p:font typeface="Open Sans" panose="020B0606030504020204" pitchFamily="3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0" roundtripDataSignature="AMtx7miGn03HeNlFR4v7n9m2aHhQpy/07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D68747-071A-4338-858A-496961B0CB3F}" v="61" dt="2025-07-22T12:09:56.250"/>
  </p1510:revLst>
</p1510:revInfo>
</file>

<file path=ppt/tableStyles.xml><?xml version="1.0" encoding="utf-8"?>
<a:tblStyleLst xmlns:a="http://schemas.openxmlformats.org/drawingml/2006/main" def="{B6E8BF43-6C92-4108-85E5-BCFB902BB2E1}">
  <a:tblStyle styleId="{B6E8BF43-6C92-4108-85E5-BCFB902BB2E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6D5EB8D-716C-4F61-9C17-DCA268FFB00C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2" autoAdjust="0"/>
    <p:restoredTop sz="86384" autoAdjust="0"/>
  </p:normalViewPr>
  <p:slideViewPr>
    <p:cSldViewPr snapToGrid="0">
      <p:cViewPr varScale="1">
        <p:scale>
          <a:sx n="101" d="100"/>
          <a:sy n="101" d="100"/>
        </p:scale>
        <p:origin x="192" y="102"/>
      </p:cViewPr>
      <p:guideLst/>
    </p:cSldViewPr>
  </p:slideViewPr>
  <p:outlineViewPr>
    <p:cViewPr>
      <p:scale>
        <a:sx n="33" d="100"/>
        <a:sy n="33" d="100"/>
      </p:scale>
      <p:origin x="0" y="-457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4.fntdata"/><Relationship Id="rId50" Type="http://customschemas.google.com/relationships/presentationmetadata" Target="metadata"/><Relationship Id="rId55" Type="http://schemas.microsoft.com/office/2016/11/relationships/changesInfo" Target="changesInfos/changesInfo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font" Target="fonts/font2.fntdata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font" Target="fonts/font3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raj Petrović" userId="0f0ce73e-f782-4785-b8cc-5840a43cb3e0" providerId="ADAL" clId="{CBD68747-071A-4338-858A-496961B0CB3F}"/>
    <pc:docChg chg="undo custSel modSld modMainMaster">
      <pc:chgData name="Juraj Petrović" userId="0f0ce73e-f782-4785-b8cc-5840a43cb3e0" providerId="ADAL" clId="{CBD68747-071A-4338-858A-496961B0CB3F}" dt="2025-07-22T12:09:56.250" v="2659"/>
      <pc:docMkLst>
        <pc:docMk/>
      </pc:docMkLst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56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6"/>
            <ac:spMk id="8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6"/>
            <ac:spMk id="85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21T15:21:07.515" v="2558" actId="20577"/>
        <pc:sldMkLst>
          <pc:docMk/>
          <pc:sldMk cId="0" sldId="257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7"/>
            <ac:spMk id="90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21T15:21:07.515" v="2558" actId="20577"/>
          <ac:spMkLst>
            <pc:docMk/>
            <pc:sldMk cId="0" sldId="257"/>
            <ac:spMk id="91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58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8"/>
            <ac:spMk id="9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8"/>
            <ac:spMk id="9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8"/>
            <ac:spMk id="99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21T15:28:52.156" v="2605" actId="21"/>
        <pc:sldMkLst>
          <pc:docMk/>
          <pc:sldMk cId="0" sldId="259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9"/>
            <ac:spMk id="105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21T15:28:52.156" v="2605" actId="21"/>
          <ac:spMkLst>
            <pc:docMk/>
            <pc:sldMk cId="0" sldId="259"/>
            <ac:spMk id="106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21T15:30:26.936" v="2651" actId="1035"/>
        <pc:sldMkLst>
          <pc:docMk/>
          <pc:sldMk cId="0" sldId="260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0"/>
            <ac:spMk id="11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21T15:30:26.936" v="2651" actId="1035"/>
          <ac:spMkLst>
            <pc:docMk/>
            <pc:sldMk cId="0" sldId="260"/>
            <ac:spMk id="113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1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1"/>
            <ac:spMk id="11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1"/>
            <ac:spMk id="12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1"/>
            <ac:spMk id="122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2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2"/>
            <ac:spMk id="12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2"/>
            <ac:spMk id="12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2"/>
            <ac:spMk id="131" creationId="{00000000-0000-0000-0000-000000000000}"/>
          </ac:spMkLst>
        </pc:spChg>
        <pc:picChg chg="mod">
          <ac:chgData name="Juraj Petrović" userId="0f0ce73e-f782-4785-b8cc-5840a43cb3e0" providerId="ADAL" clId="{CBD68747-071A-4338-858A-496961B0CB3F}" dt="2025-07-16T15:06:31.735" v="157" actId="1035"/>
          <ac:picMkLst>
            <pc:docMk/>
            <pc:sldMk cId="0" sldId="262"/>
            <ac:picMk id="130" creationId="{00000000-0000-0000-0000-000000000000}"/>
          </ac:picMkLst>
        </pc:picChg>
      </pc:sldChg>
      <pc:sldChg chg="modSp mod modNotes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3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3"/>
            <ac:spMk id="13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3"/>
            <ac:spMk id="13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3"/>
            <ac:spMk id="140" creationId="{00000000-0000-0000-0000-000000000000}"/>
          </ac:spMkLst>
        </pc:spChg>
      </pc:sldChg>
      <pc:sldChg chg="modSp mod modNotes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4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4"/>
            <ac:spMk id="14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4"/>
            <ac:spMk id="14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4"/>
            <ac:spMk id="149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5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5"/>
            <ac:spMk id="155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5"/>
            <ac:spMk id="156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6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6"/>
            <ac:spMk id="16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6"/>
            <ac:spMk id="16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6"/>
            <ac:spMk id="166" creationId="{00000000-0000-0000-0000-000000000000}"/>
          </ac:spMkLst>
        </pc:spChg>
        <pc:picChg chg="mod">
          <ac:chgData name="Juraj Petrović" userId="0f0ce73e-f782-4785-b8cc-5840a43cb3e0" providerId="ADAL" clId="{CBD68747-071A-4338-858A-496961B0CB3F}" dt="2025-07-17T08:21:43.651" v="770" actId="1036"/>
          <ac:picMkLst>
            <pc:docMk/>
            <pc:sldMk cId="0" sldId="266"/>
            <ac:picMk id="165" creationId="{00000000-0000-0000-0000-000000000000}"/>
          </ac:picMkLst>
        </pc:pic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7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7"/>
            <ac:spMk id="17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7"/>
            <ac:spMk id="173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8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8"/>
            <ac:spMk id="180" creationId="{00000000-0000-0000-0000-000000000000}"/>
          </ac:spMkLst>
        </pc:spChg>
        <pc:graphicFrameChg chg="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68"/>
            <ac:graphicFrameMk id="181" creationId="{00000000-0000-0000-0000-000000000000}"/>
          </ac:graphicFrameMkLst>
        </pc:graphicFrame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9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8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18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08:26:20.927" v="877" actId="20577"/>
          <ac:spMkLst>
            <pc:docMk/>
            <pc:sldMk cId="0" sldId="269"/>
            <ac:spMk id="18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190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9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9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9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195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9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20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20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05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0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0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0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21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14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0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0"/>
            <ac:spMk id="22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0"/>
            <ac:spMk id="222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1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1"/>
            <ac:spMk id="22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1"/>
            <ac:spMk id="228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2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2"/>
            <ac:spMk id="23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2"/>
            <ac:spMk id="235" creationId="{00000000-0000-0000-0000-000000000000}"/>
          </ac:spMkLst>
        </pc:spChg>
        <pc:picChg chg="mod ord">
          <ac:chgData name="Juraj Petrović" userId="0f0ce73e-f782-4785-b8cc-5840a43cb3e0" providerId="ADAL" clId="{CBD68747-071A-4338-858A-496961B0CB3F}" dt="2025-07-17T08:36:28.022" v="1111" actId="167"/>
          <ac:picMkLst>
            <pc:docMk/>
            <pc:sldMk cId="0" sldId="272"/>
            <ac:picMk id="236" creationId="{00000000-0000-0000-0000-000000000000}"/>
          </ac:picMkLst>
        </pc:pic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3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3"/>
            <ac:spMk id="24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3"/>
            <ac:spMk id="242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4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4"/>
            <ac:spMk id="24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4"/>
            <ac:spMk id="248" creationId="{00000000-0000-0000-0000-000000000000}"/>
          </ac:spMkLst>
        </pc:spChg>
      </pc:sldChg>
      <pc:sldChg chg="modSp mod modNotes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5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5"/>
            <ac:spMk id="25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5"/>
            <ac:spMk id="25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5"/>
            <ac:spMk id="255" creationId="{00000000-0000-0000-0000-000000000000}"/>
          </ac:spMkLst>
        </pc:spChg>
      </pc:sldChg>
      <pc:sldChg chg="modSp mod modNotes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6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6"/>
            <ac:spMk id="26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6"/>
            <ac:spMk id="262" creationId="{00000000-0000-0000-0000-000000000000}"/>
          </ac:spMkLst>
        </pc:spChg>
        <pc:graphicFrameChg chg="mod 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76"/>
            <ac:graphicFrameMk id="264" creationId="{00000000-0000-0000-0000-000000000000}"/>
          </ac:graphicFrameMkLst>
        </pc:graphicFrameChg>
        <pc:graphicFrameChg chg="mod 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76"/>
            <ac:graphicFrameMk id="265" creationId="{00000000-0000-0000-0000-000000000000}"/>
          </ac:graphicFrameMkLst>
        </pc:graphicFrameChg>
        <pc:picChg chg="mod">
          <ac:chgData name="Juraj Petrović" userId="0f0ce73e-f782-4785-b8cc-5840a43cb3e0" providerId="ADAL" clId="{CBD68747-071A-4338-858A-496961B0CB3F}" dt="2025-07-17T08:49:05.723" v="1447" actId="1035"/>
          <ac:picMkLst>
            <pc:docMk/>
            <pc:sldMk cId="0" sldId="276"/>
            <ac:picMk id="263" creationId="{00000000-0000-0000-0000-000000000000}"/>
          </ac:picMkLst>
        </pc:pic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7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7"/>
            <ac:spMk id="270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7"/>
            <ac:spMk id="27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7"/>
            <ac:spMk id="273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8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8"/>
            <ac:spMk id="27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8"/>
            <ac:spMk id="280" creationId="{00000000-0000-0000-0000-000000000000}"/>
          </ac:spMkLst>
        </pc:spChg>
        <pc:graphicFrameChg chg="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78"/>
            <ac:graphicFrameMk id="281" creationId="{00000000-0000-0000-0000-000000000000}"/>
          </ac:graphicFrameMkLst>
        </pc:graphicFrameChg>
      </pc:sldChg>
      <pc:sldChg chg="modSp mod modNotes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9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9"/>
            <ac:spMk id="28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9"/>
            <ac:spMk id="289" creationId="{00000000-0000-0000-0000-000000000000}"/>
          </ac:spMkLst>
        </pc:spChg>
        <pc:picChg chg="ord">
          <ac:chgData name="Juraj Petrović" userId="0f0ce73e-f782-4785-b8cc-5840a43cb3e0" providerId="ADAL" clId="{CBD68747-071A-4338-858A-496961B0CB3F}" dt="2025-07-17T09:14:19.424" v="1993" actId="167"/>
          <ac:picMkLst>
            <pc:docMk/>
            <pc:sldMk cId="0" sldId="279"/>
            <ac:picMk id="290" creationId="{00000000-0000-0000-0000-000000000000}"/>
          </ac:picMkLst>
        </pc:pic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0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0"/>
            <ac:spMk id="296" creationId="{00000000-0000-0000-0000-000000000000}"/>
          </ac:spMkLst>
        </pc:spChg>
        <pc:graphicFrameChg chg="mod 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80"/>
            <ac:graphicFrameMk id="297" creationId="{00000000-0000-0000-0000-000000000000}"/>
          </ac:graphicFrameMkLst>
        </pc:graphicFrameChg>
      </pc:sldChg>
      <pc:sldChg chg="modSp mod modNotes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1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1"/>
            <ac:spMk id="30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1"/>
            <ac:spMk id="30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1"/>
            <ac:spMk id="306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2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2"/>
            <ac:spMk id="31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2"/>
            <ac:spMk id="31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2"/>
            <ac:spMk id="315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3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3"/>
            <ac:spMk id="32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3"/>
            <ac:spMk id="322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4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4"/>
            <ac:spMk id="32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4"/>
            <ac:spMk id="329" creationId="{00000000-0000-0000-0000-000000000000}"/>
          </ac:spMkLst>
        </pc:spChg>
        <pc:graphicFrameChg chg="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84"/>
            <ac:graphicFrameMk id="330" creationId="{00000000-0000-0000-0000-000000000000}"/>
          </ac:graphicFrameMkLst>
        </pc:graphicFrame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5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5"/>
            <ac:spMk id="33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5"/>
            <ac:spMk id="33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5"/>
            <ac:spMk id="339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6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6"/>
            <ac:spMk id="34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6"/>
            <ac:spMk id="345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7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7"/>
            <ac:spMk id="350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7"/>
            <ac:spMk id="351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8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8"/>
            <ac:spMk id="35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8"/>
            <ac:spMk id="358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9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9"/>
            <ac:spMk id="37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9"/>
            <ac:spMk id="376" creationId="{00000000-0000-0000-0000-000000000000}"/>
          </ac:spMkLst>
        </pc:spChg>
      </pc:sldChg>
      <pc:sldMasterChg chg="modSldLayout">
        <pc:chgData name="Juraj Petrović" userId="0f0ce73e-f782-4785-b8cc-5840a43cb3e0" providerId="ADAL" clId="{CBD68747-071A-4338-858A-496961B0CB3F}" dt="2025-07-22T12:09:56.250" v="2659"/>
        <pc:sldMasterMkLst>
          <pc:docMk/>
          <pc:sldMasterMk cId="0" sldId="2147483648"/>
        </pc:sldMasterMkLst>
        <pc:sldLayoutChg chg="modSp mod">
          <pc:chgData name="Juraj Petrović" userId="0f0ce73e-f782-4785-b8cc-5840a43cb3e0" providerId="ADAL" clId="{CBD68747-071A-4338-858A-496961B0CB3F}" dt="2025-07-22T12:09:56.250" v="2659"/>
          <pc:sldLayoutMkLst>
            <pc:docMk/>
            <pc:sldMasterMk cId="0" sldId="2147483648"/>
            <pc:sldLayoutMk cId="0" sldId="2147483649"/>
          </pc:sldLayoutMkLst>
          <pc:spChg chg="mod">
            <ac:chgData name="Juraj Petrović" userId="0f0ce73e-f782-4785-b8cc-5840a43cb3e0" providerId="ADAL" clId="{CBD68747-071A-4338-858A-496961B0CB3F}" dt="2025-07-22T12:09:56.250" v="2659"/>
            <ac:spMkLst>
              <pc:docMk/>
              <pc:sldMasterMk cId="0" sldId="2147483648"/>
              <pc:sldLayoutMk cId="0" sldId="2147483649"/>
              <ac:spMk id="19" creationId="{00000000-0000-0000-0000-000000000000}"/>
            </ac:spMkLst>
          </pc:spChg>
          <pc:picChg chg="mod">
            <ac:chgData name="Juraj Petrović" userId="0f0ce73e-f782-4785-b8cc-5840a43cb3e0" providerId="ADAL" clId="{CBD68747-071A-4338-858A-496961B0CB3F}" dt="2025-07-22T12:09:18.498" v="2652" actId="14826"/>
            <ac:picMkLst>
              <pc:docMk/>
              <pc:sldMasterMk cId="0" sldId="2147483648"/>
              <pc:sldLayoutMk cId="0" sldId="2147483649"/>
              <ac:picMk id="18" creationId="{00000000-0000-0000-0000-000000000000}"/>
            </ac:picMkLst>
          </pc:picChg>
        </pc:sldLayoutChg>
        <pc:sldLayoutChg chg="modSp mod">
          <pc:chgData name="Juraj Petrović" userId="0f0ce73e-f782-4785-b8cc-5840a43cb3e0" providerId="ADAL" clId="{CBD68747-071A-4338-858A-496961B0CB3F}" dt="2025-07-22T12:09:53.433" v="2658"/>
          <pc:sldLayoutMkLst>
            <pc:docMk/>
            <pc:sldMasterMk cId="0" sldId="2147483648"/>
            <pc:sldLayoutMk cId="0" sldId="2147483650"/>
          </pc:sldLayoutMkLst>
          <pc:spChg chg="mod">
            <ac:chgData name="Juraj Petrović" userId="0f0ce73e-f782-4785-b8cc-5840a43cb3e0" providerId="ADAL" clId="{CBD68747-071A-4338-858A-496961B0CB3F}" dt="2025-07-22T12:09:53.433" v="2658"/>
            <ac:spMkLst>
              <pc:docMk/>
              <pc:sldMasterMk cId="0" sldId="2147483648"/>
              <pc:sldLayoutMk cId="0" sldId="2147483650"/>
              <ac:spMk id="30" creationId="{00000000-0000-0000-0000-000000000000}"/>
            </ac:spMkLst>
          </pc:spChg>
          <pc:picChg chg="mod">
            <ac:chgData name="Juraj Petrović" userId="0f0ce73e-f782-4785-b8cc-5840a43cb3e0" providerId="ADAL" clId="{CBD68747-071A-4338-858A-496961B0CB3F}" dt="2025-07-22T12:09:23.787" v="2653" actId="14826"/>
            <ac:picMkLst>
              <pc:docMk/>
              <pc:sldMasterMk cId="0" sldId="2147483648"/>
              <pc:sldLayoutMk cId="0" sldId="2147483650"/>
              <ac:picMk id="29" creationId="{00000000-0000-0000-0000-000000000000}"/>
            </ac:picMkLst>
          </pc:picChg>
        </pc:sldLayoutChg>
      </pc:sldMasterChg>
      <pc:sldMasterChg chg="modSldLayout">
        <pc:chgData name="Juraj Petrović" userId="0f0ce73e-f782-4785-b8cc-5840a43cb3e0" providerId="ADAL" clId="{CBD68747-071A-4338-858A-496961B0CB3F}" dt="2025-07-22T12:09:44.683" v="2656"/>
        <pc:sldMasterMkLst>
          <pc:docMk/>
          <pc:sldMasterMk cId="0" sldId="2147483651"/>
        </pc:sldMasterMkLst>
        <pc:sldLayoutChg chg="modSp mod">
          <pc:chgData name="Juraj Petrović" userId="0f0ce73e-f782-4785-b8cc-5840a43cb3e0" providerId="ADAL" clId="{CBD68747-071A-4338-858A-496961B0CB3F}" dt="2025-07-22T12:09:44.683" v="2656"/>
          <pc:sldLayoutMkLst>
            <pc:docMk/>
            <pc:sldMasterMk cId="0" sldId="2147483651"/>
            <pc:sldLayoutMk cId="0" sldId="2147483653"/>
          </pc:sldLayoutMkLst>
          <pc:spChg chg="mod">
            <ac:chgData name="Juraj Petrović" userId="0f0ce73e-f782-4785-b8cc-5840a43cb3e0" providerId="ADAL" clId="{CBD68747-071A-4338-858A-496961B0CB3F}" dt="2025-07-22T12:09:44.683" v="2656"/>
            <ac:spMkLst>
              <pc:docMk/>
              <pc:sldMasterMk cId="0" sldId="2147483651"/>
              <pc:sldLayoutMk cId="0" sldId="2147483653"/>
              <ac:spMk id="43" creationId="{00000000-0000-0000-0000-000000000000}"/>
            </ac:spMkLst>
          </pc:spChg>
          <pc:picChg chg="mod">
            <ac:chgData name="Juraj Petrović" userId="0f0ce73e-f782-4785-b8cc-5840a43cb3e0" providerId="ADAL" clId="{CBD68747-071A-4338-858A-496961B0CB3F}" dt="2025-07-22T12:09:29.913" v="2654" actId="14826"/>
            <ac:picMkLst>
              <pc:docMk/>
              <pc:sldMasterMk cId="0" sldId="2147483651"/>
              <pc:sldLayoutMk cId="0" sldId="2147483653"/>
              <ac:picMk id="42" creationId="{00000000-0000-0000-0000-000000000000}"/>
            </ac:picMkLst>
          </pc:picChg>
        </pc:sldLayoutChg>
      </pc:sldMasterChg>
      <pc:sldMasterChg chg="modSldLayout">
        <pc:chgData name="Juraj Petrović" userId="0f0ce73e-f782-4785-b8cc-5840a43cb3e0" providerId="ADAL" clId="{CBD68747-071A-4338-858A-496961B0CB3F}" dt="2025-07-22T12:09:47.941" v="2657"/>
        <pc:sldMasterMkLst>
          <pc:docMk/>
          <pc:sldMasterMk cId="0" sldId="2147483654"/>
        </pc:sldMasterMkLst>
        <pc:sldLayoutChg chg="modSp mod">
          <pc:chgData name="Juraj Petrović" userId="0f0ce73e-f782-4785-b8cc-5840a43cb3e0" providerId="ADAL" clId="{CBD68747-071A-4338-858A-496961B0CB3F}" dt="2025-07-22T12:09:47.941" v="2657"/>
          <pc:sldLayoutMkLst>
            <pc:docMk/>
            <pc:sldMasterMk cId="0" sldId="2147483654"/>
            <pc:sldLayoutMk cId="0" sldId="2147483655"/>
          </pc:sldLayoutMkLst>
          <pc:spChg chg="mod">
            <ac:chgData name="Juraj Petrović" userId="0f0ce73e-f782-4785-b8cc-5840a43cb3e0" providerId="ADAL" clId="{CBD68747-071A-4338-858A-496961B0CB3F}" dt="2025-07-22T12:09:47.941" v="2657"/>
            <ac:spMkLst>
              <pc:docMk/>
              <pc:sldMasterMk cId="0" sldId="2147483654"/>
              <pc:sldLayoutMk cId="0" sldId="2147483655"/>
              <ac:spMk id="63" creationId="{00000000-0000-0000-0000-000000000000}"/>
            </ac:spMkLst>
          </pc:spChg>
          <pc:picChg chg="mod">
            <ac:chgData name="Juraj Petrović" userId="0f0ce73e-f782-4785-b8cc-5840a43cb3e0" providerId="ADAL" clId="{CBD68747-071A-4338-858A-496961B0CB3F}" dt="2025-07-22T12:09:34.987" v="2655" actId="14826"/>
            <ac:picMkLst>
              <pc:docMk/>
              <pc:sldMasterMk cId="0" sldId="2147483654"/>
              <pc:sldLayoutMk cId="0" sldId="2147483655"/>
              <ac:picMk id="62" creationId="{00000000-0000-0000-0000-000000000000}"/>
            </ac:picMkLst>
          </pc:picChg>
        </pc:sldLayoutChg>
      </pc:sldMasterChg>
    </pc:docChg>
  </pc:docChgLst>
  <pc:docChgLst>
    <pc:chgData name="Juraj Petrović" userId="0f0ce73e-f782-4785-b8cc-5840a43cb3e0" providerId="ADAL" clId="{53FBB235-FC78-4FA0-B6FB-12BF17B64A69}"/>
    <pc:docChg chg="modSld">
      <pc:chgData name="Juraj Petrović" userId="0f0ce73e-f782-4785-b8cc-5840a43cb3e0" providerId="ADAL" clId="{53FBB235-FC78-4FA0-B6FB-12BF17B64A69}" dt="2025-07-22T12:39:20.398" v="1" actId="20577"/>
      <pc:docMkLst>
        <pc:docMk/>
      </pc:docMkLst>
      <pc:sldChg chg="modSp mod">
        <pc:chgData name="Juraj Petrović" userId="0f0ce73e-f782-4785-b8cc-5840a43cb3e0" providerId="ADAL" clId="{53FBB235-FC78-4FA0-B6FB-12BF17B64A69}" dt="2025-07-22T12:39:20.398" v="1" actId="20577"/>
        <pc:sldMkLst>
          <pc:docMk/>
          <pc:sldMk cId="0" sldId="256"/>
        </pc:sldMkLst>
        <pc:spChg chg="mod">
          <ac:chgData name="Juraj Petrović" userId="0f0ce73e-f782-4785-b8cc-5840a43cb3e0" providerId="ADAL" clId="{53FBB235-FC78-4FA0-B6FB-12BF17B64A69}" dt="2025-07-22T12:39:20.398" v="1" actId="20577"/>
          <ac:spMkLst>
            <pc:docMk/>
            <pc:sldMk cId="0" sldId="256"/>
            <ac:spMk id="8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ec.europa.eu/selfie/get-started/registration-procedure?pk_source=website&amp;pk_medium=link&amp;pk_campaign=hp&amp;pk_content=hp-start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" name="Google Shape;8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42fdc50bc8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g342fdc50bc8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Lako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brzom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"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prošao nastavni sat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?"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bi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potaknuo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profesionalni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mora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slijediti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načela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Namjern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započeti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ciljem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Umjesto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"Je li mi se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svidjelo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?"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snažnije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"Jesam li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ostvario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/la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svoje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ciljeve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učenja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 Jesu li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postigli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ono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sam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planirao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/la?"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Ovaj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prelazak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promišljanja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temeljenog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osjećajima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promišljanje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temeljeno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ciljevima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primjenjivom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Strukturiran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vođenu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dnevnika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lekcija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Bez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nejasna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repetitivna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jasnu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perspektivu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različitih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aspekata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izvođenja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sadržaja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hr-HR" sz="1100" dirty="0" err="1">
                <a:latin typeface="Arial"/>
                <a:ea typeface="Arial"/>
                <a:cs typeface="Arial"/>
                <a:sym typeface="Arial"/>
              </a:rPr>
              <a:t>uključivosti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Kontinuiran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redoviti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dio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vaše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nastavne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rutine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nakon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zahtjevn</a:t>
            </a:r>
            <a:r>
              <a:rPr lang="hr-HR" sz="1100" dirty="0" err="1">
                <a:latin typeface="Arial"/>
                <a:ea typeface="Arial"/>
                <a:cs typeface="Arial"/>
                <a:sym typeface="Arial"/>
              </a:rPr>
              <a:t>og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 sata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godišnjih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Baš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najbolje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redovite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mi.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napredak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Konstruktivn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osuđivanju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sebe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težnji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savršenstvom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korake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pokušati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drugačije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sljedeći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put?“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Način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ne „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“.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Uključiv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uključivati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vašeg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vlastitog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glasa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Razmotrite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doživljavaju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Pogledajte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njihove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Zamolite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kolegu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promatra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kulturu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školi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ponavljanje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dio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učenja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- za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153" name="Google Shape;153;g342fdc50bc8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42fdc50bc8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g342fdc50bc8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Konačno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, evo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središnjeg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dijela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ove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lekcije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3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ili kriteriji vrednovanja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našem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Umjesto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nejasnih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misli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„ta </a:t>
            </a:r>
            <a:r>
              <a:rPr lang="hr-HR" sz="1100" i="1" dirty="0">
                <a:latin typeface="Arial"/>
                <a:ea typeface="Arial"/>
                <a:cs typeface="Arial"/>
                <a:sym typeface="Arial"/>
              </a:rPr>
              <a:t>nastavna cjelina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bila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redu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“,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omogućuje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ocijenimo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procijenimo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angažmana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jasnoće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uključivosti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okvira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TINKER-a.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mjerite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postavite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usmjerene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ciljeve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Refleksivni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dnevnici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Vođenje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dnevnika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mora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dugo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5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minuta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nakon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lekcije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pomoći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zapisati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vas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iznenadilo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put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drugačije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To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odličan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način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praćenje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obrazaca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mjesečno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Snimanje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reprodukcija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videa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Ovo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početku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neugodno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najmoćnijih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alata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Promatranje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sebe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predajete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daje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novu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perspektivu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o tome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govorite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krećete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angažirate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upravljate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razredom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ćete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tom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trenutku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vrednovanje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cjelini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usredotočit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ćemo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bez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pomoći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drugih učitelja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/>
          </a:p>
        </p:txBody>
      </p:sp>
      <p:sp>
        <p:nvSpPr>
          <p:cNvPr id="161" name="Google Shape;161;g342fdc50bc8_0_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47aa63ff27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" name="Google Shape;169;g347aa63ff27_0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strukturirane</a:t>
            </a:r>
            <a:r>
              <a:rPr lang="en-US" dirty="0"/>
              <a:t> </a:t>
            </a:r>
            <a:r>
              <a:rPr lang="en-US" dirty="0" err="1"/>
              <a:t>smjernice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se </a:t>
            </a:r>
            <a:r>
              <a:rPr lang="en-US" dirty="0" err="1"/>
              <a:t>koriste</a:t>
            </a:r>
            <a:r>
              <a:rPr lang="en-US" dirty="0"/>
              <a:t> za </a:t>
            </a:r>
            <a:r>
              <a:rPr lang="en-US" dirty="0" err="1"/>
              <a:t>procjenu</a:t>
            </a:r>
            <a:r>
              <a:rPr lang="en-US" dirty="0"/>
              <a:t> </a:t>
            </a:r>
            <a:r>
              <a:rPr lang="en-US" dirty="0" err="1"/>
              <a:t>učinkovitosti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, </a:t>
            </a:r>
            <a:r>
              <a:rPr lang="en-US" dirty="0" err="1"/>
              <a:t>metodologija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ishoda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 Oni </a:t>
            </a:r>
            <a:r>
              <a:rPr lang="en-US" dirty="0" err="1"/>
              <a:t>služe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mjerila</a:t>
            </a:r>
            <a:r>
              <a:rPr lang="en-US" dirty="0"/>
              <a:t> za </a:t>
            </a:r>
            <a:r>
              <a:rPr lang="en-US" dirty="0" err="1"/>
              <a:t>mjerenje</a:t>
            </a:r>
            <a:r>
              <a:rPr lang="en-US" dirty="0"/>
              <a:t> </a:t>
            </a:r>
            <a:r>
              <a:rPr lang="en-US" dirty="0" err="1"/>
              <a:t>postignuća</a:t>
            </a:r>
            <a:r>
              <a:rPr lang="en-US" dirty="0"/>
              <a:t> </a:t>
            </a:r>
            <a:r>
              <a:rPr lang="en-US" dirty="0" err="1"/>
              <a:t>obrazovnih</a:t>
            </a:r>
            <a:r>
              <a:rPr lang="en-US" dirty="0"/>
              <a:t> </a:t>
            </a:r>
            <a:r>
              <a:rPr lang="en-US" dirty="0" err="1"/>
              <a:t>ciljeva</a:t>
            </a:r>
            <a:r>
              <a:rPr lang="en-US" dirty="0"/>
              <a:t>, </a:t>
            </a:r>
            <a:r>
              <a:rPr lang="en-US" dirty="0" err="1"/>
              <a:t>kvalitete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metoda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uključivosti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pristupa</a:t>
            </a:r>
            <a:r>
              <a:rPr lang="en-US" dirty="0"/>
              <a:t>, </a:t>
            </a:r>
            <a:r>
              <a:rPr lang="en-US" dirty="0" err="1"/>
              <a:t>osiguravajući</a:t>
            </a:r>
            <a:r>
              <a:rPr lang="en-US" dirty="0"/>
              <a:t> </a:t>
            </a:r>
            <a:r>
              <a:rPr lang="en-US" dirty="0" err="1"/>
              <a:t>zadovoljavanje</a:t>
            </a:r>
            <a:r>
              <a:rPr lang="en-US" dirty="0"/>
              <a:t> </a:t>
            </a:r>
            <a:r>
              <a:rPr lang="en-US" dirty="0" err="1"/>
              <a:t>raznolikih</a:t>
            </a:r>
            <a:r>
              <a:rPr lang="en-US" dirty="0"/>
              <a:t> </a:t>
            </a:r>
            <a:r>
              <a:rPr lang="en-US" dirty="0" err="1"/>
              <a:t>potreba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. </a:t>
            </a:r>
            <a:r>
              <a:rPr lang="en-US" dirty="0" err="1"/>
              <a:t>Njihova</a:t>
            </a:r>
            <a:r>
              <a:rPr lang="en-US" dirty="0"/>
              <a:t> </a:t>
            </a:r>
            <a:r>
              <a:rPr lang="en-US" dirty="0" err="1"/>
              <a:t>važnost</a:t>
            </a:r>
            <a:r>
              <a:rPr lang="en-US" dirty="0"/>
              <a:t> </a:t>
            </a:r>
            <a:r>
              <a:rPr lang="en-US" dirty="0" err="1"/>
              <a:t>leži</a:t>
            </a:r>
            <a:r>
              <a:rPr lang="en-US" dirty="0"/>
              <a:t> u </a:t>
            </a:r>
            <a:r>
              <a:rPr lang="en-US" dirty="0" err="1"/>
              <a:t>promicanju</a:t>
            </a:r>
            <a:r>
              <a:rPr lang="en-US" dirty="0"/>
              <a:t> </a:t>
            </a:r>
            <a:r>
              <a:rPr lang="en-US" dirty="0" err="1"/>
              <a:t>objektivnosti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dosljednosti</a:t>
            </a:r>
            <a:r>
              <a:rPr lang="en-US" dirty="0"/>
              <a:t> u </a:t>
            </a:r>
            <a:r>
              <a:rPr lang="en-US" dirty="0" err="1"/>
              <a:t>evaluacijama</a:t>
            </a:r>
            <a:r>
              <a:rPr lang="en-US" dirty="0"/>
              <a:t>, </a:t>
            </a:r>
            <a:r>
              <a:rPr lang="en-US" dirty="0" err="1"/>
              <a:t>pomaganju</a:t>
            </a:r>
            <a:r>
              <a:rPr lang="en-US" dirty="0"/>
              <a:t> </a:t>
            </a:r>
            <a:r>
              <a:rPr lang="en-US" dirty="0" err="1"/>
              <a:t>učiteljima</a:t>
            </a:r>
            <a:r>
              <a:rPr lang="en-US" dirty="0"/>
              <a:t> da </a:t>
            </a:r>
            <a:r>
              <a:rPr lang="en-US" dirty="0" err="1"/>
              <a:t>prepoznaju</a:t>
            </a:r>
            <a:r>
              <a:rPr lang="en-US" dirty="0"/>
              <a:t> </a:t>
            </a:r>
            <a:r>
              <a:rPr lang="en-US" dirty="0" err="1"/>
              <a:t>snage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područja</a:t>
            </a:r>
            <a:r>
              <a:rPr lang="en-US" dirty="0"/>
              <a:t> za </a:t>
            </a:r>
            <a:r>
              <a:rPr lang="en-US" dirty="0" err="1"/>
              <a:t>poboljšanje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poticanju</a:t>
            </a:r>
            <a:r>
              <a:rPr lang="en-US" dirty="0"/>
              <a:t> </a:t>
            </a:r>
            <a:r>
              <a:rPr lang="en-US" dirty="0" err="1"/>
              <a:t>uključivog</a:t>
            </a:r>
            <a:r>
              <a:rPr lang="en-US" dirty="0"/>
              <a:t> </a:t>
            </a:r>
            <a:r>
              <a:rPr lang="en-US" dirty="0" err="1"/>
              <a:t>okruženja</a:t>
            </a:r>
            <a:r>
              <a:rPr lang="en-US" dirty="0"/>
              <a:t> za </a:t>
            </a:r>
            <a:r>
              <a:rPr lang="en-US" dirty="0" err="1"/>
              <a:t>učenje</a:t>
            </a:r>
            <a:r>
              <a:rPr lang="en-US" dirty="0"/>
              <a:t>. </a:t>
            </a:r>
            <a:r>
              <a:rPr lang="en-US" dirty="0" err="1"/>
              <a:t>Primjenom</a:t>
            </a:r>
            <a:r>
              <a:rPr lang="en-US" dirty="0"/>
              <a:t> </a:t>
            </a:r>
            <a:r>
              <a:rPr lang="en-US" dirty="0" err="1"/>
              <a:t>jasnih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evaluacije</a:t>
            </a:r>
            <a:r>
              <a:rPr lang="en-US" dirty="0"/>
              <a:t>, </a:t>
            </a:r>
            <a:r>
              <a:rPr lang="en-US" dirty="0" err="1"/>
              <a:t>nastavnici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poboljšati</a:t>
            </a:r>
            <a:r>
              <a:rPr lang="en-US" dirty="0"/>
              <a:t> </a:t>
            </a:r>
            <a:r>
              <a:rPr lang="en-US" dirty="0" err="1"/>
              <a:t>kvalitetu</a:t>
            </a:r>
            <a:r>
              <a:rPr lang="en-US" dirty="0"/>
              <a:t> </a:t>
            </a:r>
            <a:r>
              <a:rPr lang="en-US" dirty="0" err="1"/>
              <a:t>obrazovanja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osigurati</a:t>
            </a:r>
            <a:r>
              <a:rPr lang="en-US" dirty="0"/>
              <a:t> da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dobiju</a:t>
            </a:r>
            <a:r>
              <a:rPr lang="en-US" dirty="0"/>
              <a:t> </a:t>
            </a:r>
            <a:r>
              <a:rPr lang="en-US" dirty="0" err="1"/>
              <a:t>jednake</a:t>
            </a:r>
            <a:r>
              <a:rPr lang="en-US" dirty="0"/>
              <a:t> </a:t>
            </a:r>
            <a:r>
              <a:rPr lang="en-US" dirty="0" err="1"/>
              <a:t>mogućnosti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</a:t>
            </a:r>
            <a:endParaRPr dirty="0"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70" name="Google Shape;170;g347aa63ff27_0_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611fa2a277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g3611fa2a277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Odvojimo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trenutak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prođemo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kroz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između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uobičajena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evaluaciji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Počevši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svrhe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kontrolna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lista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uglavnom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osiguralo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određeni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zadaci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kriteriji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ispunjeni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Zamislite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jednostavan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odgovorima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„da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ne“.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Nasuprot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tome,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kvalitete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rada.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jednostavna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obično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popis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stavki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potvrdnim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okvirima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međutim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detaljnija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mrežu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kriterije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duž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razine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uspješnosti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duž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vrste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procjene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binarne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stavka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strane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skalirane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uključuju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kategorije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'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izvrsno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', 'dobro'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'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poboljšanje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', 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ponekad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numeričke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ocjene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Kad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riječ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povratnim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informacijama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minimalne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Izvrsne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prikaz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dovršeno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objašnjavaju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je dobro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nude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puno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bogatije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pokazujući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učenicima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članovima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točno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poboljšati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Korisnost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također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varira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nacrte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proceduralne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zadatke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osigurati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ništa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zaboravi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vrijednije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konačne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detaljne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kvalitativne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subjektivnosti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obično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objektivne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dovršetku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zadatka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subjektivnije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uključuju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donošenje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kvaliteti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rada.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Konačno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najbolji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osigurati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praćenja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procijeniti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ispunjava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očekivanja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ocjenjivanja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eseja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prezentacije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kreativnog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projekta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Dakle,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oba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vrijedna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služe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različitim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svrhama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78" name="Google Shape;178;g3611fa2a277_0_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47aa63ff27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g347aa63ff27_0_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/>
              <a:t>Ovaj</a:t>
            </a:r>
            <a:r>
              <a:rPr lang="en-US" dirty="0"/>
              <a:t> </a:t>
            </a:r>
            <a:r>
              <a:rPr lang="en-US" dirty="0" err="1"/>
              <a:t>grafikon</a:t>
            </a:r>
            <a:r>
              <a:rPr lang="en-US" dirty="0"/>
              <a:t> </a:t>
            </a:r>
            <a:r>
              <a:rPr lang="en-US" dirty="0" err="1"/>
              <a:t>uključuje</a:t>
            </a:r>
            <a:r>
              <a:rPr lang="en-US" dirty="0"/>
              <a:t> </a:t>
            </a:r>
            <a:r>
              <a:rPr lang="en-US" dirty="0" err="1"/>
              <a:t>korake</a:t>
            </a:r>
            <a:r>
              <a:rPr lang="en-US" dirty="0"/>
              <a:t> za </a:t>
            </a:r>
            <a:r>
              <a:rPr lang="en-US" dirty="0" err="1"/>
              <a:t>razvoj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. U </a:t>
            </a:r>
            <a:r>
              <a:rPr lang="en-US" dirty="0" err="1"/>
              <a:t>sljedećim</a:t>
            </a:r>
            <a:r>
              <a:rPr lang="en-US" dirty="0"/>
              <a:t> </a:t>
            </a:r>
            <a:r>
              <a:rPr lang="en-US" dirty="0" err="1"/>
              <a:t>Prikaznicama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koraci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detaljnije</a:t>
            </a:r>
            <a:r>
              <a:rPr lang="en-US" dirty="0"/>
              <a:t> </a:t>
            </a:r>
            <a:r>
              <a:rPr lang="en-US" dirty="0" err="1"/>
              <a:t>objašnjeni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185" name="Google Shape;185;g347aa63ff27_0_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47aa63ff27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g347aa63ff27_0_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/>
              <a:t>Prvi </a:t>
            </a:r>
            <a:r>
              <a:rPr lang="en-US" dirty="0" err="1"/>
              <a:t>predloženi</a:t>
            </a:r>
            <a:r>
              <a:rPr lang="en-US" dirty="0"/>
              <a:t> </a:t>
            </a:r>
            <a:r>
              <a:rPr lang="en-US" dirty="0" err="1"/>
              <a:t>korak</a:t>
            </a:r>
            <a:r>
              <a:rPr lang="en-US" dirty="0"/>
              <a:t> u </a:t>
            </a:r>
            <a:r>
              <a:rPr lang="en-US" dirty="0" err="1"/>
              <a:t>razvoju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je </a:t>
            </a:r>
            <a:r>
              <a:rPr lang="en-US" dirty="0" err="1"/>
              <a:t>definiranje</a:t>
            </a:r>
            <a:r>
              <a:rPr lang="en-US" dirty="0"/>
              <a:t> </a:t>
            </a:r>
            <a:r>
              <a:rPr lang="en-US" dirty="0" err="1"/>
              <a:t>svrhe</a:t>
            </a:r>
            <a:r>
              <a:rPr lang="en-US" dirty="0"/>
              <a:t>. To se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definirati</a:t>
            </a:r>
            <a:r>
              <a:rPr lang="en-US" dirty="0"/>
              <a:t> </a:t>
            </a:r>
            <a:r>
              <a:rPr lang="en-US" dirty="0" err="1"/>
              <a:t>putem</a:t>
            </a:r>
            <a:r>
              <a:rPr lang="en-US" dirty="0"/>
              <a:t> </a:t>
            </a:r>
            <a:r>
              <a:rPr lang="en-US" dirty="0" err="1"/>
              <a:t>pitanja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</a:t>
            </a:r>
            <a:r>
              <a:rPr lang="en-US" dirty="0" err="1"/>
              <a:t>razine</a:t>
            </a:r>
            <a:r>
              <a:rPr lang="en-US" dirty="0"/>
              <a:t> </a:t>
            </a:r>
            <a:r>
              <a:rPr lang="en-US" dirty="0" err="1"/>
              <a:t>poput</a:t>
            </a:r>
            <a:r>
              <a:rPr lang="en-US" dirty="0"/>
              <a:t> </a:t>
            </a:r>
            <a:r>
              <a:rPr lang="en-US" dirty="0" err="1"/>
              <a:t>onih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hr-HR" dirty="0"/>
              <a:t>j </a:t>
            </a:r>
            <a:r>
              <a:rPr lang="hr-HR" dirty="0" err="1"/>
              <a:t>prikaznici</a:t>
            </a:r>
            <a:r>
              <a:rPr lang="en-US" dirty="0"/>
              <a:t>,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primjer</a:t>
            </a:r>
            <a:r>
              <a:rPr lang="en-US" dirty="0"/>
              <a:t> „</a:t>
            </a:r>
            <a:r>
              <a:rPr lang="en-US" dirty="0" err="1"/>
              <a:t>Integrira</a:t>
            </a:r>
            <a:r>
              <a:rPr lang="en-US" dirty="0"/>
              <a:t> li </a:t>
            </a:r>
            <a:r>
              <a:rPr lang="en-US" dirty="0" err="1"/>
              <a:t>učitelj</a:t>
            </a:r>
            <a:r>
              <a:rPr lang="en-US" dirty="0"/>
              <a:t> </a:t>
            </a:r>
            <a:r>
              <a:rPr lang="en-US" dirty="0" err="1"/>
              <a:t>učinkovito</a:t>
            </a:r>
            <a:r>
              <a:rPr lang="en-US" dirty="0"/>
              <a:t> </a:t>
            </a:r>
            <a:r>
              <a:rPr lang="en-US" dirty="0" err="1"/>
              <a:t>praktične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praktične</a:t>
            </a:r>
            <a:r>
              <a:rPr lang="en-US" dirty="0"/>
              <a:t> </a:t>
            </a:r>
            <a:r>
              <a:rPr lang="en-US" dirty="0" err="1"/>
              <a:t>primjere</a:t>
            </a:r>
            <a:r>
              <a:rPr lang="en-US" dirty="0"/>
              <a:t>?“.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/>
              <a:t>Ovo </a:t>
            </a:r>
            <a:r>
              <a:rPr lang="en-US" dirty="0" err="1"/>
              <a:t>pitanje</a:t>
            </a:r>
            <a:r>
              <a:rPr lang="en-US" dirty="0"/>
              <a:t> </a:t>
            </a:r>
            <a:r>
              <a:rPr lang="en-US" dirty="0" err="1"/>
              <a:t>poslužit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osnova</a:t>
            </a:r>
            <a:r>
              <a:rPr lang="en-US" dirty="0"/>
              <a:t> za </a:t>
            </a:r>
            <a:r>
              <a:rPr lang="en-US" dirty="0" err="1"/>
              <a:t>daljnji</a:t>
            </a:r>
            <a:r>
              <a:rPr lang="en-US" dirty="0"/>
              <a:t> </a:t>
            </a:r>
            <a:r>
              <a:rPr lang="en-US" dirty="0" err="1"/>
              <a:t>razvoj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koji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jednostavnije</a:t>
            </a:r>
            <a:r>
              <a:rPr lang="en-US" dirty="0"/>
              <a:t> </a:t>
            </a:r>
            <a:r>
              <a:rPr lang="en-US" dirty="0" err="1"/>
              <a:t>odgovore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koji </a:t>
            </a:r>
            <a:r>
              <a:rPr lang="en-US" dirty="0" err="1"/>
              <a:t>će</a:t>
            </a:r>
            <a:r>
              <a:rPr lang="en-US" dirty="0"/>
              <a:t>,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zajedno</a:t>
            </a:r>
            <a:r>
              <a:rPr lang="en-US" dirty="0"/>
              <a:t>, </a:t>
            </a:r>
            <a:r>
              <a:rPr lang="en-US" dirty="0" err="1"/>
              <a:t>pomoći</a:t>
            </a:r>
            <a:r>
              <a:rPr lang="en-US" dirty="0"/>
              <a:t> u </a:t>
            </a:r>
            <a:r>
              <a:rPr lang="en-US" dirty="0" err="1"/>
              <a:t>odgovoru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glavno</a:t>
            </a:r>
            <a:r>
              <a:rPr lang="en-US" dirty="0"/>
              <a:t> </a:t>
            </a:r>
            <a:r>
              <a:rPr lang="en-US" dirty="0" err="1"/>
              <a:t>pitanje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19" name="Google Shape;219;g347aa63ff27_0_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47aa63ff27_0_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dirty="0"/>
              <a:t>Drugi </a:t>
            </a:r>
            <a:r>
              <a:rPr lang="en-US" dirty="0" err="1"/>
              <a:t>predloženi</a:t>
            </a:r>
            <a:r>
              <a:rPr lang="en-US" dirty="0"/>
              <a:t> </a:t>
            </a:r>
            <a:r>
              <a:rPr lang="en-US" dirty="0" err="1"/>
              <a:t>korak</a:t>
            </a:r>
            <a:r>
              <a:rPr lang="en-US" dirty="0"/>
              <a:t> u </a:t>
            </a:r>
            <a:r>
              <a:rPr lang="en-US" dirty="0" err="1"/>
              <a:t>razvoju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je </a:t>
            </a:r>
            <a:r>
              <a:rPr lang="en-US" dirty="0" err="1"/>
              <a:t>definiranje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glavnog</a:t>
            </a:r>
            <a:r>
              <a:rPr lang="en-US" dirty="0"/>
              <a:t> </a:t>
            </a:r>
            <a:r>
              <a:rPr lang="en-US" dirty="0" err="1"/>
              <a:t>pitanja</a:t>
            </a:r>
            <a:r>
              <a:rPr lang="en-US" dirty="0"/>
              <a:t> (</a:t>
            </a:r>
            <a:r>
              <a:rPr lang="en-US" dirty="0" err="1"/>
              <a:t>vidi</a:t>
            </a:r>
            <a:r>
              <a:rPr lang="en-US" dirty="0"/>
              <a:t> </a:t>
            </a:r>
            <a:r>
              <a:rPr lang="en-US" dirty="0" err="1"/>
              <a:t>prethodn</a:t>
            </a:r>
            <a:r>
              <a:rPr lang="hr-HR" dirty="0"/>
              <a:t>u </a:t>
            </a:r>
            <a:r>
              <a:rPr lang="hr-HR" dirty="0" err="1"/>
              <a:t>prikaznicu</a:t>
            </a:r>
            <a:r>
              <a:rPr lang="en-US" dirty="0"/>
              <a:t>). </a:t>
            </a:r>
            <a:r>
              <a:rPr lang="en-US" dirty="0" err="1"/>
              <a:t>Slijedi</a:t>
            </a:r>
            <a:r>
              <a:rPr lang="en-US" dirty="0"/>
              <a:t> </a:t>
            </a:r>
            <a:r>
              <a:rPr lang="en-US" dirty="0" err="1"/>
              <a:t>nekoliko</a:t>
            </a:r>
            <a:r>
              <a:rPr lang="en-US" dirty="0"/>
              <a:t> </a:t>
            </a:r>
            <a:r>
              <a:rPr lang="en-US" dirty="0" err="1"/>
              <a:t>primjera</a:t>
            </a:r>
            <a:r>
              <a:rPr lang="en-US" dirty="0"/>
              <a:t> </a:t>
            </a:r>
            <a:r>
              <a:rPr lang="en-US" dirty="0" err="1"/>
              <a:t>nejasnih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bi </a:t>
            </a:r>
            <a:r>
              <a:rPr lang="en-US" dirty="0" err="1"/>
              <a:t>učitelji</a:t>
            </a:r>
            <a:r>
              <a:rPr lang="en-US" dirty="0"/>
              <a:t> </a:t>
            </a:r>
            <a:r>
              <a:rPr lang="en-US" dirty="0" err="1"/>
              <a:t>trebali</a:t>
            </a:r>
            <a:r>
              <a:rPr lang="en-US" dirty="0"/>
              <a:t> </a:t>
            </a:r>
            <a:r>
              <a:rPr lang="en-US" dirty="0" err="1"/>
              <a:t>izbjegavati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25" name="Google Shape;225;g347aa63ff2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47aa63ff27_0_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Drugi </a:t>
            </a:r>
            <a:r>
              <a:rPr lang="en-US" dirty="0" err="1"/>
              <a:t>predloženi</a:t>
            </a:r>
            <a:r>
              <a:rPr lang="en-US" dirty="0"/>
              <a:t> </a:t>
            </a:r>
            <a:r>
              <a:rPr lang="en-US" dirty="0" err="1"/>
              <a:t>korak</a:t>
            </a:r>
            <a:r>
              <a:rPr lang="en-US" dirty="0"/>
              <a:t> u </a:t>
            </a:r>
            <a:r>
              <a:rPr lang="en-US" dirty="0" err="1"/>
              <a:t>razvoju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je </a:t>
            </a:r>
            <a:r>
              <a:rPr lang="en-US" dirty="0" err="1"/>
              <a:t>definiranje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glavnog</a:t>
            </a:r>
            <a:r>
              <a:rPr lang="en-US" dirty="0"/>
              <a:t> </a:t>
            </a:r>
            <a:r>
              <a:rPr lang="en-US" dirty="0" err="1"/>
              <a:t>pitanja</a:t>
            </a:r>
            <a:r>
              <a:rPr lang="en-US" dirty="0"/>
              <a:t> (</a:t>
            </a:r>
            <a:r>
              <a:rPr lang="en-US" dirty="0" err="1"/>
              <a:t>vidi</a:t>
            </a:r>
            <a:r>
              <a:rPr lang="en-US" dirty="0"/>
              <a:t> </a:t>
            </a:r>
            <a:r>
              <a:rPr lang="en-US" dirty="0" err="1"/>
              <a:t>prethodn</a:t>
            </a:r>
            <a:r>
              <a:rPr lang="hr-HR" dirty="0"/>
              <a:t>u</a:t>
            </a:r>
            <a:r>
              <a:rPr lang="en-US" dirty="0"/>
              <a:t> </a:t>
            </a:r>
            <a:r>
              <a:rPr lang="hr-HR" dirty="0" err="1"/>
              <a:t>prikaznicu</a:t>
            </a:r>
            <a:r>
              <a:rPr lang="en-US" dirty="0"/>
              <a:t>).</a:t>
            </a:r>
            <a:endParaRPr dirty="0"/>
          </a:p>
        </p:txBody>
      </p:sp>
      <p:sp>
        <p:nvSpPr>
          <p:cNvPr id="232" name="Google Shape;232;g347aa63ff27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493d4b9f2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Svaki od kriterija može imati različite vrijednosti za odgovore. Na primjer, jednostavna vrijednost da/ne, ali i detaljnije vrijednosti i dodijeljeni bodovi, odgovori na Likertovoj ljestvici ili primjer kako je točno kriterij ispunjen.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Objašnjenja o načinu dodjeljivanja bodova trebaju biti </a:t>
            </a:r>
            <a:r>
              <a:rPr lang="en-US" b="1"/>
              <a:t>jasna </a:t>
            </a:r>
            <a:r>
              <a:rPr lang="en-US"/>
              <a:t>i </a:t>
            </a:r>
            <a:r>
              <a:rPr lang="en-US" b="1"/>
              <a:t>mjerljiva </a:t>
            </a:r>
            <a:r>
              <a:rPr lang="en-US"/>
              <a:t>.</a:t>
            </a:r>
            <a:endParaRPr i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g3493d4b9f2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47aa63ff27_0_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/>
              <a:t>Svaka</a:t>
            </a:r>
            <a:r>
              <a:rPr lang="en-US" dirty="0"/>
              <a:t> </a:t>
            </a:r>
            <a:r>
              <a:rPr lang="en-US" dirty="0" err="1"/>
              <a:t>nastavna</a:t>
            </a:r>
            <a:r>
              <a:rPr lang="en-US" dirty="0"/>
              <a:t> </a:t>
            </a:r>
            <a:r>
              <a:rPr lang="hr-HR" dirty="0"/>
              <a:t>cjelina</a:t>
            </a:r>
            <a:r>
              <a:rPr lang="en-US" dirty="0"/>
              <a:t> </a:t>
            </a:r>
            <a:r>
              <a:rPr lang="en-US" dirty="0" err="1"/>
              <a:t>koju</a:t>
            </a:r>
            <a:r>
              <a:rPr lang="en-US" dirty="0"/>
              <a:t> </a:t>
            </a:r>
            <a:r>
              <a:rPr lang="en-US" dirty="0" err="1"/>
              <a:t>nastavnik</a:t>
            </a:r>
            <a:r>
              <a:rPr lang="en-US" dirty="0"/>
              <a:t> </a:t>
            </a:r>
            <a:r>
              <a:rPr lang="en-US" dirty="0" err="1"/>
              <a:t>predaje</a:t>
            </a:r>
            <a:r>
              <a:rPr lang="en-US" dirty="0"/>
              <a:t> </a:t>
            </a:r>
            <a:r>
              <a:rPr lang="en-US" dirty="0" err="1"/>
              <a:t>treba</a:t>
            </a:r>
            <a:r>
              <a:rPr lang="en-US" dirty="0"/>
              <a:t> </a:t>
            </a: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definirane</a:t>
            </a:r>
            <a:r>
              <a:rPr lang="en-US" dirty="0"/>
              <a:t> </a:t>
            </a:r>
            <a:r>
              <a:rPr lang="hr-HR" dirty="0"/>
              <a:t>ishode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 Svi </a:t>
            </a: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en-US" dirty="0" err="1"/>
              <a:t>trebaju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povezani</a:t>
            </a:r>
            <a:r>
              <a:rPr lang="en-US" dirty="0"/>
              <a:t> s </a:t>
            </a:r>
            <a:r>
              <a:rPr lang="hr-HR" dirty="0"/>
              <a:t>ishodima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obrnuto</a:t>
            </a:r>
            <a:r>
              <a:rPr lang="en-US" dirty="0"/>
              <a:t> –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hr-HR" dirty="0"/>
              <a:t>ishodi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moraju</a:t>
            </a:r>
            <a:r>
              <a:rPr lang="en-US" dirty="0"/>
              <a:t> </a:t>
            </a: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</a:t>
            </a:r>
            <a:r>
              <a:rPr lang="en-US" dirty="0" err="1"/>
              <a:t>vrednovanja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5" name="Google Shape;245;g347aa63ff27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47aa63ff27_0_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Provjerite</a:t>
            </a:r>
            <a:r>
              <a:rPr lang="en-US" dirty="0"/>
              <a:t> </a:t>
            </a:r>
            <a:r>
              <a:rPr lang="en-US" dirty="0" err="1"/>
              <a:t>jesu</a:t>
            </a:r>
            <a:r>
              <a:rPr lang="en-US" dirty="0"/>
              <a:t> li </a:t>
            </a: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en-US" dirty="0" err="1"/>
              <a:t>jasni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praktični</a:t>
            </a:r>
            <a:r>
              <a:rPr lang="en-US" dirty="0"/>
              <a:t>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ih</a:t>
            </a:r>
            <a:r>
              <a:rPr lang="en-US" dirty="0"/>
              <a:t> </a:t>
            </a:r>
            <a:r>
              <a:rPr lang="en-US" dirty="0" err="1"/>
              <a:t>pregledate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stručnjacima</a:t>
            </a:r>
            <a:r>
              <a:rPr lang="en-US" dirty="0"/>
              <a:t>, </a:t>
            </a:r>
            <a:r>
              <a:rPr lang="en-US" dirty="0" err="1"/>
              <a:t>dobijete</a:t>
            </a:r>
            <a:r>
              <a:rPr lang="en-US" dirty="0"/>
              <a:t> </a:t>
            </a:r>
            <a:r>
              <a:rPr lang="en-US" dirty="0" err="1"/>
              <a:t>povratne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 od </a:t>
            </a:r>
            <a:r>
              <a:rPr lang="en-US" dirty="0" err="1"/>
              <a:t>kolega</a:t>
            </a:r>
            <a:r>
              <a:rPr lang="en-US" dirty="0"/>
              <a:t>, </a:t>
            </a:r>
            <a:r>
              <a:rPr lang="en-US" dirty="0" err="1"/>
              <a:t>testirate</a:t>
            </a:r>
            <a:r>
              <a:rPr lang="en-US" dirty="0"/>
              <a:t> </a:t>
            </a:r>
            <a:r>
              <a:rPr lang="en-US" dirty="0" err="1"/>
              <a:t>ih</a:t>
            </a:r>
            <a:r>
              <a:rPr lang="en-US" dirty="0"/>
              <a:t> u </a:t>
            </a:r>
            <a:r>
              <a:rPr lang="en-US" dirty="0" err="1"/>
              <a:t>učionicama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ih</a:t>
            </a:r>
            <a:r>
              <a:rPr lang="en-US" dirty="0"/>
              <a:t> </a:t>
            </a:r>
            <a:r>
              <a:rPr lang="en-US" dirty="0" err="1"/>
              <a:t>primijenite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vlastitu</a:t>
            </a:r>
            <a:r>
              <a:rPr lang="en-US" dirty="0"/>
              <a:t> </a:t>
            </a:r>
            <a:r>
              <a:rPr lang="en-US" dirty="0" err="1"/>
              <a:t>nastavu</a:t>
            </a:r>
            <a:r>
              <a:rPr lang="en-US" dirty="0"/>
              <a:t> </a:t>
            </a:r>
            <a:r>
              <a:rPr lang="en-US" dirty="0" err="1"/>
              <a:t>kroz</a:t>
            </a:r>
            <a:r>
              <a:rPr lang="en-US" dirty="0"/>
              <a:t> </a:t>
            </a:r>
            <a:r>
              <a:rPr lang="en-US" dirty="0" err="1"/>
              <a:t>samoprocjenu</a:t>
            </a:r>
            <a:r>
              <a:rPr lang="en-US" dirty="0"/>
              <a:t>. Po </a:t>
            </a:r>
            <a:r>
              <a:rPr lang="en-US" dirty="0" err="1"/>
              <a:t>potrebi</a:t>
            </a:r>
            <a:r>
              <a:rPr lang="en-US" dirty="0"/>
              <a:t> </a:t>
            </a:r>
            <a:r>
              <a:rPr lang="en-US" dirty="0" err="1"/>
              <a:t>prilagodite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temelju</a:t>
            </a:r>
            <a:r>
              <a:rPr lang="en-US" dirty="0"/>
              <a:t> </a:t>
            </a:r>
            <a:r>
              <a:rPr lang="en-US" dirty="0" err="1"/>
              <a:t>tih</a:t>
            </a:r>
            <a:r>
              <a:rPr lang="en-US" dirty="0"/>
              <a:t> </a:t>
            </a:r>
            <a:r>
              <a:rPr lang="en-US" dirty="0" err="1"/>
              <a:t>uvida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51" name="Google Shape;251;g347aa63ff27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47aa63ff27_0_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Kriteriji</a:t>
            </a:r>
            <a:r>
              <a:rPr lang="en-US" dirty="0"/>
              <a:t> za </a:t>
            </a:r>
            <a:r>
              <a:rPr lang="en-US" dirty="0" err="1"/>
              <a:t>evaluaciju</a:t>
            </a:r>
            <a:r>
              <a:rPr lang="en-US" dirty="0"/>
              <a:t> </a:t>
            </a:r>
            <a:r>
              <a:rPr lang="en-US" dirty="0" err="1"/>
              <a:t>nastave</a:t>
            </a:r>
            <a:r>
              <a:rPr lang="en-US" dirty="0"/>
              <a:t> </a:t>
            </a:r>
            <a:r>
              <a:rPr lang="en-US" dirty="0" err="1"/>
              <a:t>informatike</a:t>
            </a:r>
            <a:r>
              <a:rPr lang="en-US" dirty="0"/>
              <a:t>, a </a:t>
            </a:r>
            <a:r>
              <a:rPr lang="en-US" dirty="0" err="1"/>
              <a:t>posebno</a:t>
            </a:r>
            <a:r>
              <a:rPr lang="en-US" dirty="0"/>
              <a:t> za </a:t>
            </a:r>
            <a:r>
              <a:rPr lang="en-US" dirty="0" err="1"/>
              <a:t>uključivanje</a:t>
            </a:r>
            <a:r>
              <a:rPr lang="en-US" dirty="0"/>
              <a:t> </a:t>
            </a:r>
            <a:r>
              <a:rPr lang="en-US" b="1" dirty="0" err="1"/>
              <a:t>autentičnog</a:t>
            </a:r>
            <a:r>
              <a:rPr lang="en-US" b="1" dirty="0"/>
              <a:t> </a:t>
            </a:r>
            <a:r>
              <a:rPr lang="en-US" b="1" dirty="0" err="1"/>
              <a:t>učenja</a:t>
            </a:r>
            <a:r>
              <a:rPr lang="en-US" b="1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principa</a:t>
            </a:r>
            <a:r>
              <a:rPr lang="en-US" dirty="0"/>
              <a:t> </a:t>
            </a:r>
            <a:r>
              <a:rPr lang="en-US" b="1" dirty="0" err="1"/>
              <a:t>rodne</a:t>
            </a:r>
            <a:r>
              <a:rPr lang="en-US" b="1" dirty="0"/>
              <a:t> </a:t>
            </a:r>
            <a:r>
              <a:rPr lang="en-US" b="1" dirty="0" err="1"/>
              <a:t>uključenosti</a:t>
            </a:r>
            <a:r>
              <a:rPr lang="en-US" b="1" dirty="0"/>
              <a:t> </a:t>
            </a:r>
            <a:r>
              <a:rPr lang="en-US" dirty="0"/>
              <a:t>, </a:t>
            </a:r>
            <a:r>
              <a:rPr lang="en-US" dirty="0" err="1"/>
              <a:t>već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razvijeni</a:t>
            </a:r>
            <a:r>
              <a:rPr lang="en-US" dirty="0"/>
              <a:t> u </a:t>
            </a:r>
            <a:r>
              <a:rPr lang="en-US" dirty="0" err="1"/>
              <a:t>okviru</a:t>
            </a:r>
            <a:r>
              <a:rPr lang="en-US" dirty="0"/>
              <a:t> </a:t>
            </a:r>
            <a:r>
              <a:rPr lang="en-US" dirty="0" err="1"/>
              <a:t>projekta</a:t>
            </a:r>
            <a:r>
              <a:rPr lang="en-US" dirty="0"/>
              <a:t> TINKER. Ti </a:t>
            </a: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en-US" dirty="0" err="1"/>
              <a:t>definiraju</a:t>
            </a:r>
            <a:r>
              <a:rPr lang="en-US" dirty="0"/>
              <a:t> </a:t>
            </a:r>
            <a:r>
              <a:rPr lang="en-US" dirty="0" err="1"/>
              <a:t>ključne</a:t>
            </a:r>
            <a:r>
              <a:rPr lang="en-US" dirty="0"/>
              <a:t> </a:t>
            </a:r>
            <a:r>
              <a:rPr lang="en-US" dirty="0" err="1"/>
              <a:t>aspekte</a:t>
            </a:r>
            <a:r>
              <a:rPr lang="en-US" dirty="0"/>
              <a:t> </a:t>
            </a:r>
            <a:r>
              <a:rPr lang="en-US" b="1" dirty="0" err="1"/>
              <a:t>autentičnog</a:t>
            </a:r>
            <a:r>
              <a:rPr lang="en-US" b="1" dirty="0"/>
              <a:t> </a:t>
            </a:r>
            <a:r>
              <a:rPr lang="en-US" b="1" dirty="0" err="1"/>
              <a:t>učenja</a:t>
            </a:r>
            <a:r>
              <a:rPr lang="en-US" b="1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b="1" dirty="0" err="1"/>
              <a:t>rodne</a:t>
            </a:r>
            <a:r>
              <a:rPr lang="en-US" b="1" dirty="0"/>
              <a:t> </a:t>
            </a:r>
            <a:r>
              <a:rPr lang="en-US" b="1" dirty="0" err="1"/>
              <a:t>uključenosti</a:t>
            </a:r>
            <a:r>
              <a:rPr lang="en-US" b="1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potiču</a:t>
            </a:r>
            <a:r>
              <a:rPr lang="en-US" dirty="0"/>
              <a:t> </a:t>
            </a:r>
            <a:r>
              <a:rPr lang="en-US" dirty="0" err="1"/>
              <a:t>učitelje</a:t>
            </a:r>
            <a:r>
              <a:rPr lang="en-US" dirty="0"/>
              <a:t> da </a:t>
            </a:r>
            <a:r>
              <a:rPr lang="en-US" dirty="0" err="1"/>
              <a:t>obrate</a:t>
            </a:r>
            <a:r>
              <a:rPr lang="en-US" dirty="0"/>
              <a:t> </a:t>
            </a:r>
            <a:r>
              <a:rPr lang="en-US" dirty="0" err="1"/>
              <a:t>pozornost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njih</a:t>
            </a:r>
            <a:r>
              <a:rPr lang="en-US" dirty="0"/>
              <a:t> </a:t>
            </a:r>
            <a:r>
              <a:rPr lang="en-US" dirty="0" err="1"/>
              <a:t>razmišljajući</a:t>
            </a:r>
            <a:r>
              <a:rPr lang="en-US" dirty="0"/>
              <a:t> o tome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koriste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uključuju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u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lekcije</a:t>
            </a:r>
            <a:r>
              <a:rPr lang="en-US" dirty="0"/>
              <a:t>. </a:t>
            </a:r>
            <a:r>
              <a:rPr lang="en-US" b="1" dirty="0"/>
              <a:t>TINKER </a:t>
            </a:r>
            <a:r>
              <a:rPr lang="en-US" b="1" dirty="0" err="1"/>
              <a:t>alat</a:t>
            </a:r>
            <a:r>
              <a:rPr lang="en-US" b="1" dirty="0"/>
              <a:t> za </a:t>
            </a:r>
            <a:r>
              <a:rPr lang="en-US" b="1" dirty="0" err="1"/>
              <a:t>samoprocjenu</a:t>
            </a:r>
            <a:r>
              <a:rPr lang="en-US" b="1" dirty="0"/>
              <a:t> </a:t>
            </a:r>
            <a:r>
              <a:rPr lang="en-US" dirty="0" err="1"/>
              <a:t>koristi</a:t>
            </a:r>
            <a:r>
              <a:rPr lang="en-US" dirty="0"/>
              <a:t> </a:t>
            </a:r>
            <a:r>
              <a:rPr lang="en-US" dirty="0" err="1"/>
              <a:t>odgovore</a:t>
            </a:r>
            <a:r>
              <a:rPr lang="en-US" dirty="0"/>
              <a:t> da/ne za </a:t>
            </a:r>
            <a:r>
              <a:rPr lang="en-US" dirty="0" err="1"/>
              <a:t>svaki</a:t>
            </a:r>
            <a:r>
              <a:rPr lang="en-US" dirty="0"/>
              <a:t> </a:t>
            </a:r>
            <a:r>
              <a:rPr lang="en-US" dirty="0" err="1"/>
              <a:t>kriterij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 dirty="0" err="1"/>
              <a:t>Dajte</a:t>
            </a:r>
            <a:r>
              <a:rPr lang="en-US" b="1" dirty="0"/>
              <a:t> </a:t>
            </a:r>
            <a:r>
              <a:rPr lang="en-US" b="1" dirty="0" err="1"/>
              <a:t>učiteljima</a:t>
            </a:r>
            <a:r>
              <a:rPr lang="en-US" b="1" dirty="0"/>
              <a:t> </a:t>
            </a:r>
            <a:r>
              <a:rPr lang="en-US" b="1" dirty="0" err="1"/>
              <a:t>predložak</a:t>
            </a:r>
            <a:r>
              <a:rPr lang="en-US" b="1" dirty="0"/>
              <a:t> TINKER alata za </a:t>
            </a:r>
            <a:r>
              <a:rPr lang="en-US" b="1" dirty="0" err="1"/>
              <a:t>samoprocjenu</a:t>
            </a:r>
            <a:r>
              <a:rPr lang="en-US" b="1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provedite</a:t>
            </a:r>
            <a:r>
              <a:rPr lang="en-US" dirty="0"/>
              <a:t> 10 </a:t>
            </a:r>
            <a:r>
              <a:rPr lang="en-US" dirty="0" err="1"/>
              <a:t>minuta</a:t>
            </a:r>
            <a:r>
              <a:rPr lang="en-US" dirty="0"/>
              <a:t> </a:t>
            </a:r>
            <a:r>
              <a:rPr lang="en-US" dirty="0" err="1"/>
              <a:t>raspravljajući</a:t>
            </a:r>
            <a:r>
              <a:rPr lang="en-US" dirty="0"/>
              <a:t> o </a:t>
            </a:r>
            <a:r>
              <a:rPr lang="en-US" dirty="0" err="1"/>
              <a:t>njemu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b="1" dirty="0" err="1"/>
              <a:t>upoznajući</a:t>
            </a:r>
            <a:r>
              <a:rPr lang="en-US" b="1" dirty="0"/>
              <a:t> ga s </a:t>
            </a:r>
            <a:r>
              <a:rPr lang="en-US" b="1" dirty="0" err="1"/>
              <a:t>njim</a:t>
            </a:r>
            <a:r>
              <a:rPr lang="en-US" b="1" dirty="0"/>
              <a:t> </a:t>
            </a:r>
            <a:r>
              <a:rPr lang="en-US" dirty="0"/>
              <a:t>. </a:t>
            </a:r>
            <a:r>
              <a:rPr lang="en-US" dirty="0" err="1"/>
              <a:t>Pitajte</a:t>
            </a:r>
            <a:r>
              <a:rPr lang="en-US" dirty="0"/>
              <a:t> </a:t>
            </a:r>
            <a:r>
              <a:rPr lang="en-US" dirty="0" err="1"/>
              <a:t>učitelje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li se </a:t>
            </a:r>
            <a:r>
              <a:rPr lang="en-US" dirty="0" err="1"/>
              <a:t>sjetiti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se </a:t>
            </a:r>
            <a:r>
              <a:rPr lang="en-US" dirty="0" err="1"/>
              <a:t>točno</a:t>
            </a:r>
            <a:r>
              <a:rPr lang="en-US" dirty="0"/>
              <a:t> </a:t>
            </a:r>
            <a:r>
              <a:rPr lang="en-US" dirty="0" err="1"/>
              <a:t>odnosi</a:t>
            </a:r>
            <a:r>
              <a:rPr lang="en-US" dirty="0"/>
              <a:t> </a:t>
            </a:r>
            <a:r>
              <a:rPr lang="en-US" dirty="0" err="1"/>
              <a:t>svaki</a:t>
            </a:r>
            <a:r>
              <a:rPr lang="en-US" dirty="0"/>
              <a:t> od </a:t>
            </a:r>
            <a:r>
              <a:rPr lang="en-US" dirty="0" err="1"/>
              <a:t>tih</a:t>
            </a:r>
            <a:r>
              <a:rPr lang="en-US" dirty="0"/>
              <a:t> </a:t>
            </a:r>
            <a:r>
              <a:rPr lang="en-US" dirty="0" err="1"/>
              <a:t>elemenata</a:t>
            </a:r>
            <a:r>
              <a:rPr lang="en-US" dirty="0"/>
              <a:t> - </a:t>
            </a:r>
            <a:r>
              <a:rPr lang="en-US" dirty="0" err="1"/>
              <a:t>sadržaj</a:t>
            </a:r>
            <a:r>
              <a:rPr lang="en-US" dirty="0"/>
              <a:t> </a:t>
            </a:r>
            <a:r>
              <a:rPr lang="en-US" dirty="0" err="1"/>
              <a:t>jedne</a:t>
            </a:r>
            <a:r>
              <a:rPr lang="en-US" dirty="0"/>
              <a:t> od </a:t>
            </a:r>
            <a:r>
              <a:rPr lang="en-US" dirty="0" err="1"/>
              <a:t>prethodnih</a:t>
            </a:r>
            <a:r>
              <a:rPr lang="en-US" dirty="0"/>
              <a:t> </a:t>
            </a:r>
            <a:r>
              <a:rPr lang="en-US" dirty="0" err="1"/>
              <a:t>lekcija</a:t>
            </a:r>
            <a:r>
              <a:rPr lang="en-US" dirty="0"/>
              <a:t>. </a:t>
            </a:r>
            <a:r>
              <a:rPr lang="en-US" dirty="0" err="1"/>
              <a:t>Koristite</a:t>
            </a:r>
            <a:r>
              <a:rPr lang="en-US" dirty="0"/>
              <a:t> </a:t>
            </a:r>
            <a:r>
              <a:rPr lang="en-US" dirty="0" err="1"/>
              <a:t>sljedeći</a:t>
            </a:r>
            <a:r>
              <a:rPr lang="en-US" dirty="0"/>
              <a:t> slide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potrebna</a:t>
            </a:r>
            <a:r>
              <a:rPr lang="en-US" dirty="0"/>
              <a:t> </a:t>
            </a:r>
            <a:r>
              <a:rPr lang="en-US" dirty="0" err="1"/>
              <a:t>dodatna</a:t>
            </a:r>
            <a:r>
              <a:rPr lang="en-US" dirty="0"/>
              <a:t> </a:t>
            </a:r>
            <a:r>
              <a:rPr lang="en-US" dirty="0" err="1"/>
              <a:t>objašnjenja</a:t>
            </a:r>
            <a:r>
              <a:rPr lang="en-US" dirty="0"/>
              <a:t>. </a:t>
            </a:r>
            <a:r>
              <a:rPr lang="en-US" dirty="0" err="1"/>
              <a:t>Zatražite</a:t>
            </a:r>
            <a:r>
              <a:rPr lang="en-US" dirty="0"/>
              <a:t> </a:t>
            </a:r>
            <a:r>
              <a:rPr lang="en-US" dirty="0" err="1"/>
              <a:t>povratne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 od </a:t>
            </a:r>
            <a:r>
              <a:rPr lang="en-US" dirty="0" err="1"/>
              <a:t>učitelja</a:t>
            </a:r>
            <a:r>
              <a:rPr lang="en-US" dirty="0"/>
              <a:t> o TINKER </a:t>
            </a:r>
            <a:r>
              <a:rPr lang="en-US" dirty="0" err="1"/>
              <a:t>alatu</a:t>
            </a:r>
            <a:r>
              <a:rPr lang="en-US" dirty="0"/>
              <a:t> za </a:t>
            </a:r>
            <a:r>
              <a:rPr lang="en-US" dirty="0" err="1"/>
              <a:t>samoprocjenu</a:t>
            </a:r>
            <a:r>
              <a:rPr lang="en-US" dirty="0"/>
              <a:t>. </a:t>
            </a:r>
            <a:r>
              <a:rPr lang="en-US" dirty="0" err="1"/>
              <a:t>Potaknite</a:t>
            </a:r>
            <a:r>
              <a:rPr lang="en-US" dirty="0"/>
              <a:t> </a:t>
            </a:r>
            <a:r>
              <a:rPr lang="en-US" dirty="0" err="1"/>
              <a:t>raspravu</a:t>
            </a:r>
            <a:r>
              <a:rPr lang="en-US" dirty="0"/>
              <a:t> </a:t>
            </a:r>
            <a:r>
              <a:rPr lang="en-US" dirty="0" err="1"/>
              <a:t>pitanjima</a:t>
            </a:r>
            <a:r>
              <a:rPr lang="en-US" dirty="0"/>
              <a:t>: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1) Recite mi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dvije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stvari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koje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ste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naučili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o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rubrikama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(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kako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bi se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mogli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prisjetiti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onoga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što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je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bilo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objašnjeno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prethodnim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slideovima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zatim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to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povezati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s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ovim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sljedećima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),</a:t>
            </a:r>
            <a:endParaRPr sz="1050" b="1" dirty="0">
              <a:solidFill>
                <a:srgbClr val="444746"/>
              </a:solidFill>
              <a:latin typeface="Calibri" panose="020F0502020204030204" pitchFamily="34" charset="0"/>
              <a:ea typeface="Roboto"/>
              <a:cs typeface="Calibri" panose="020F0502020204030204" pitchFamily="34" charset="0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2)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Biste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li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nešto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promijenili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u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rubrici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TINKER?</a:t>
            </a:r>
            <a:endParaRPr sz="1050" b="1" dirty="0">
              <a:solidFill>
                <a:srgbClr val="444746"/>
              </a:solidFill>
              <a:latin typeface="Calibri" panose="020F0502020204030204" pitchFamily="34" charset="0"/>
              <a:ea typeface="Roboto"/>
              <a:cs typeface="Calibri" panose="020F0502020204030204" pitchFamily="34" charset="0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3) Je li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vam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ovaj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alat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za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samoprocjenu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koristan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u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svakodnevnim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aktivnostima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biste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li ga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koristili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u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budućnosti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?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pitati</a:t>
            </a:r>
            <a:r>
              <a:rPr lang="en-US" dirty="0"/>
              <a:t> i: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Je li </a:t>
            </a:r>
            <a:r>
              <a:rPr lang="en-US" dirty="0" err="1"/>
              <a:t>nešto</a:t>
            </a:r>
            <a:r>
              <a:rPr lang="en-US" dirty="0"/>
              <a:t> </a:t>
            </a:r>
            <a:r>
              <a:rPr lang="en-US" dirty="0" err="1"/>
              <a:t>previše</a:t>
            </a:r>
            <a:r>
              <a:rPr lang="en-US" dirty="0"/>
              <a:t> / </a:t>
            </a:r>
            <a:r>
              <a:rPr lang="en-US" dirty="0" err="1"/>
              <a:t>nedostaje</a:t>
            </a:r>
            <a:r>
              <a:rPr lang="en-US" dirty="0"/>
              <a:t> li </a:t>
            </a:r>
            <a:r>
              <a:rPr lang="en-US" dirty="0" err="1"/>
              <a:t>nešto</a:t>
            </a:r>
            <a:r>
              <a:rPr lang="en-US" dirty="0"/>
              <a:t>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/>
              <a:t>Smatraju</a:t>
            </a:r>
            <a:r>
              <a:rPr lang="en-US" dirty="0"/>
              <a:t> li to </a:t>
            </a:r>
            <a:r>
              <a:rPr lang="en-US" dirty="0" err="1"/>
              <a:t>korisnim</a:t>
            </a:r>
            <a:r>
              <a:rPr lang="en-US" dirty="0"/>
              <a:t> za </a:t>
            </a:r>
            <a:r>
              <a:rPr lang="en-US" dirty="0" err="1"/>
              <a:t>poboljšanje</a:t>
            </a:r>
            <a:r>
              <a:rPr lang="en-US" dirty="0"/>
              <a:t> </a:t>
            </a:r>
            <a:r>
              <a:rPr lang="en-US" dirty="0" err="1"/>
              <a:t>svojih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Koji </a:t>
            </a:r>
            <a:r>
              <a:rPr lang="en-US" dirty="0" err="1"/>
              <a:t>izazovi</a:t>
            </a:r>
            <a:r>
              <a:rPr lang="en-US" dirty="0"/>
              <a:t> </a:t>
            </a:r>
            <a:r>
              <a:rPr lang="en-US" dirty="0" err="1"/>
              <a:t>misle</a:t>
            </a:r>
            <a:r>
              <a:rPr lang="en-US" dirty="0"/>
              <a:t> da bi se </a:t>
            </a:r>
            <a:r>
              <a:rPr lang="en-US" dirty="0" err="1"/>
              <a:t>mogli</a:t>
            </a:r>
            <a:r>
              <a:rPr lang="en-US" dirty="0"/>
              <a:t> </a:t>
            </a:r>
            <a:r>
              <a:rPr lang="en-US" dirty="0" err="1"/>
              <a:t>pojaviti</a:t>
            </a:r>
            <a:r>
              <a:rPr lang="en-US" dirty="0"/>
              <a:t> </a:t>
            </a:r>
            <a:r>
              <a:rPr lang="en-US" dirty="0" err="1"/>
              <a:t>prilikom</a:t>
            </a:r>
            <a:r>
              <a:rPr lang="en-US" dirty="0"/>
              <a:t> </a:t>
            </a:r>
            <a:r>
              <a:rPr lang="en-US" dirty="0" err="1"/>
              <a:t>korištenja</a:t>
            </a:r>
            <a:r>
              <a:rPr lang="en-US" dirty="0"/>
              <a:t>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Evo TINKER </a:t>
            </a:r>
            <a:r>
              <a:rPr lang="en-US" dirty="0" err="1"/>
              <a:t>principa</a:t>
            </a:r>
            <a:r>
              <a:rPr lang="en-US" dirty="0"/>
              <a:t> (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definirani</a:t>
            </a:r>
            <a:r>
              <a:rPr lang="en-US" dirty="0"/>
              <a:t> u </a:t>
            </a:r>
            <a:r>
              <a:rPr lang="en-US" dirty="0" err="1"/>
              <a:t>predlošku</a:t>
            </a:r>
            <a:r>
              <a:rPr lang="en-US" dirty="0"/>
              <a:t> </a:t>
            </a:r>
            <a:r>
              <a:rPr lang="en-US" b="1" dirty="0"/>
              <a:t>TINKER alata za </a:t>
            </a:r>
            <a:r>
              <a:rPr lang="en-US" b="1" dirty="0" err="1"/>
              <a:t>samoprocjenu</a:t>
            </a:r>
            <a:r>
              <a:rPr lang="en-US" b="1" dirty="0"/>
              <a:t> </a:t>
            </a:r>
            <a:r>
              <a:rPr lang="en-US" dirty="0"/>
              <a:t>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 dirty="0" err="1"/>
              <a:t>Autentično</a:t>
            </a:r>
            <a:r>
              <a:rPr lang="en-US" b="1" dirty="0"/>
              <a:t> </a:t>
            </a:r>
            <a:r>
              <a:rPr lang="en-US" b="1" dirty="0" err="1"/>
              <a:t>učenje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Autentični</a:t>
            </a:r>
            <a:r>
              <a:rPr lang="en-US" b="1" dirty="0"/>
              <a:t> </a:t>
            </a:r>
            <a:r>
              <a:rPr lang="en-US" b="1" dirty="0" err="1"/>
              <a:t>kontekst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virtualno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fizičko</a:t>
            </a:r>
            <a:r>
              <a:rPr lang="en-US" dirty="0"/>
              <a:t> </a:t>
            </a:r>
            <a:r>
              <a:rPr lang="en-US" dirty="0" err="1"/>
              <a:t>okruženje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odražava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se </a:t>
            </a:r>
            <a:r>
              <a:rPr lang="en-US" dirty="0" err="1"/>
              <a:t>znanje</a:t>
            </a:r>
            <a:r>
              <a:rPr lang="en-US" dirty="0"/>
              <a:t> </a:t>
            </a:r>
            <a:r>
              <a:rPr lang="en-US" dirty="0" err="1"/>
              <a:t>koristi</a:t>
            </a:r>
            <a:r>
              <a:rPr lang="en-US" dirty="0"/>
              <a:t> u </a:t>
            </a:r>
            <a:r>
              <a:rPr lang="en-US" dirty="0" err="1"/>
              <a:t>stvarnom</a:t>
            </a:r>
            <a:r>
              <a:rPr lang="en-US" dirty="0"/>
              <a:t> </a:t>
            </a:r>
            <a:r>
              <a:rPr lang="en-US" dirty="0" err="1"/>
              <a:t>životu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Autentični</a:t>
            </a:r>
            <a:r>
              <a:rPr lang="en-US" b="1" dirty="0"/>
              <a:t> </a:t>
            </a:r>
            <a:r>
              <a:rPr lang="hr-HR" b="1" dirty="0"/>
              <a:t>zadatak</a:t>
            </a:r>
            <a:r>
              <a:rPr lang="en-US" b="1" dirty="0"/>
              <a:t>. </a:t>
            </a:r>
            <a:r>
              <a:rPr lang="en-US" dirty="0" err="1"/>
              <a:t>Postoje</a:t>
            </a:r>
            <a:r>
              <a:rPr lang="en-US" dirty="0"/>
              <a:t> </a:t>
            </a:r>
            <a:r>
              <a:rPr lang="en-US" dirty="0" err="1"/>
              <a:t>složeni</a:t>
            </a:r>
            <a:r>
              <a:rPr lang="en-US" dirty="0"/>
              <a:t> </a:t>
            </a:r>
            <a:r>
              <a:rPr lang="en-US" dirty="0" err="1"/>
              <a:t>zadaci</a:t>
            </a:r>
            <a:r>
              <a:rPr lang="en-US" dirty="0"/>
              <a:t> bez </a:t>
            </a:r>
            <a:r>
              <a:rPr lang="en-US" dirty="0" err="1"/>
              <a:t>unaprijed</a:t>
            </a:r>
            <a:r>
              <a:rPr lang="en-US" dirty="0"/>
              <a:t> </a:t>
            </a:r>
            <a:r>
              <a:rPr lang="en-US" dirty="0" err="1"/>
              <a:t>definiranih</a:t>
            </a:r>
            <a:r>
              <a:rPr lang="en-US" dirty="0"/>
              <a:t> </a:t>
            </a:r>
            <a:r>
              <a:rPr lang="en-US" dirty="0" err="1"/>
              <a:t>koraka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moraju</a:t>
            </a:r>
            <a:r>
              <a:rPr lang="en-US" dirty="0"/>
              <a:t> </a:t>
            </a:r>
            <a:r>
              <a:rPr lang="en-US" dirty="0" err="1"/>
              <a:t>slijediti</a:t>
            </a:r>
            <a:r>
              <a:rPr lang="en-US" dirty="0"/>
              <a:t>. Ti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zadaci</a:t>
            </a:r>
            <a:r>
              <a:rPr lang="en-US" dirty="0"/>
              <a:t> </a:t>
            </a:r>
            <a:r>
              <a:rPr lang="en-US" dirty="0" err="1"/>
              <a:t>relevantni</a:t>
            </a:r>
            <a:r>
              <a:rPr lang="en-US" dirty="0"/>
              <a:t> za </a:t>
            </a:r>
            <a:r>
              <a:rPr lang="en-US" dirty="0" err="1"/>
              <a:t>stvarni</a:t>
            </a:r>
            <a:r>
              <a:rPr lang="en-US" dirty="0"/>
              <a:t> </a:t>
            </a:r>
            <a:r>
              <a:rPr lang="en-US" dirty="0" err="1"/>
              <a:t>svijet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interdisciplinarni</a:t>
            </a:r>
            <a:r>
              <a:rPr lang="en-US" dirty="0"/>
              <a:t>. </a:t>
            </a:r>
            <a:r>
              <a:rPr lang="en-US" dirty="0" err="1"/>
              <a:t>Zahtijevaju</a:t>
            </a:r>
            <a:r>
              <a:rPr lang="en-US" dirty="0"/>
              <a:t> </a:t>
            </a:r>
            <a:r>
              <a:rPr lang="en-US" dirty="0" err="1"/>
              <a:t>proizvodnju</a:t>
            </a:r>
            <a:r>
              <a:rPr lang="en-US" dirty="0"/>
              <a:t> (ne </a:t>
            </a:r>
            <a:r>
              <a:rPr lang="en-US" dirty="0" err="1"/>
              <a:t>reprodukciju</a:t>
            </a:r>
            <a:r>
              <a:rPr lang="en-US" dirty="0"/>
              <a:t>) </a:t>
            </a:r>
            <a:r>
              <a:rPr lang="en-US" dirty="0" err="1"/>
              <a:t>i</a:t>
            </a:r>
            <a:r>
              <a:rPr lang="en-US" dirty="0"/>
              <a:t> ne </a:t>
            </a:r>
            <a:r>
              <a:rPr lang="en-US" dirty="0" err="1"/>
              <a:t>mogu</a:t>
            </a:r>
            <a:r>
              <a:rPr lang="en-US" dirty="0"/>
              <a:t> se </a:t>
            </a:r>
            <a:r>
              <a:rPr lang="en-US" dirty="0" err="1"/>
              <a:t>riješiti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licu</a:t>
            </a:r>
            <a:r>
              <a:rPr lang="en-US" dirty="0"/>
              <a:t> </a:t>
            </a:r>
            <a:r>
              <a:rPr lang="en-US" dirty="0" err="1"/>
              <a:t>mjesta</a:t>
            </a:r>
            <a:r>
              <a:rPr lang="en-US" dirty="0"/>
              <a:t> (</a:t>
            </a:r>
            <a:r>
              <a:rPr lang="en-US" dirty="0" err="1"/>
              <a:t>kontinuirano</a:t>
            </a:r>
            <a:r>
              <a:rPr lang="en-US" dirty="0"/>
              <a:t> </a:t>
            </a:r>
            <a:r>
              <a:rPr lang="en-US" dirty="0" err="1"/>
              <a:t>istraživanje</a:t>
            </a:r>
            <a:r>
              <a:rPr lang="en-US" dirty="0"/>
              <a:t> </a:t>
            </a:r>
            <a:r>
              <a:rPr lang="en-US" dirty="0" err="1"/>
              <a:t>tijekom</a:t>
            </a:r>
            <a:r>
              <a:rPr lang="en-US" dirty="0"/>
              <a:t> </a:t>
            </a:r>
            <a:r>
              <a:rPr lang="en-US" dirty="0" err="1"/>
              <a:t>određenog</a:t>
            </a:r>
            <a:r>
              <a:rPr lang="en-US" dirty="0"/>
              <a:t> </a:t>
            </a:r>
            <a:r>
              <a:rPr lang="en-US" dirty="0" err="1"/>
              <a:t>razdoblja</a:t>
            </a:r>
            <a:r>
              <a:rPr lang="en-US" dirty="0"/>
              <a:t>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Stručn</a:t>
            </a:r>
            <a:r>
              <a:rPr lang="hr-HR" b="1" dirty="0"/>
              <a:t>a</a:t>
            </a:r>
            <a:r>
              <a:rPr lang="en-US" b="1" dirty="0"/>
              <a:t> </a:t>
            </a:r>
            <a:r>
              <a:rPr lang="en-US" b="1" dirty="0" err="1"/>
              <a:t>izvedb</a:t>
            </a:r>
            <a:r>
              <a:rPr lang="hr-HR" b="1" dirty="0"/>
              <a:t>a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pristup</a:t>
            </a:r>
            <a:r>
              <a:rPr lang="en-US" dirty="0"/>
              <a:t> </a:t>
            </a:r>
            <a:r>
              <a:rPr lang="en-US" dirty="0" err="1"/>
              <a:t>stručnosti</a:t>
            </a:r>
            <a:r>
              <a:rPr lang="en-US" dirty="0"/>
              <a:t>, </a:t>
            </a:r>
            <a:r>
              <a:rPr lang="en-US" dirty="0" err="1"/>
              <a:t>uvid</a:t>
            </a:r>
            <a:r>
              <a:rPr lang="en-US" dirty="0"/>
              <a:t> u to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stručnjaci</a:t>
            </a:r>
            <a:r>
              <a:rPr lang="en-US" dirty="0"/>
              <a:t> </a:t>
            </a:r>
            <a:r>
              <a:rPr lang="en-US" dirty="0" err="1"/>
              <a:t>razmišljaju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rade</a:t>
            </a:r>
            <a:r>
              <a:rPr lang="en-US" dirty="0"/>
              <a:t>, </a:t>
            </a:r>
            <a:r>
              <a:rPr lang="en-US" dirty="0" err="1"/>
              <a:t>promatranje</a:t>
            </a:r>
            <a:r>
              <a:rPr lang="en-US" dirty="0"/>
              <a:t> </a:t>
            </a:r>
            <a:r>
              <a:rPr lang="en-US" dirty="0" err="1"/>
              <a:t>epizoda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stvarnog</a:t>
            </a:r>
            <a:r>
              <a:rPr lang="en-US" dirty="0"/>
              <a:t> </a:t>
            </a:r>
            <a:r>
              <a:rPr lang="en-US" dirty="0" err="1"/>
              <a:t>života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prilika</a:t>
            </a:r>
            <a:r>
              <a:rPr lang="en-US" dirty="0"/>
              <a:t> za </a:t>
            </a:r>
            <a:r>
              <a:rPr lang="en-US" dirty="0" err="1"/>
              <a:t>dijeljenje</a:t>
            </a:r>
            <a:r>
              <a:rPr lang="en-US" dirty="0"/>
              <a:t> </a:t>
            </a:r>
            <a:r>
              <a:rPr lang="en-US" dirty="0" err="1"/>
              <a:t>priča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Višestruke</a:t>
            </a:r>
            <a:r>
              <a:rPr lang="en-US" b="1" dirty="0"/>
              <a:t> </a:t>
            </a:r>
            <a:r>
              <a:rPr lang="en-US" b="1" dirty="0" err="1"/>
              <a:t>perspektive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mogućnost</a:t>
            </a:r>
            <a:r>
              <a:rPr lang="en-US" dirty="0"/>
              <a:t> </a:t>
            </a:r>
            <a:r>
              <a:rPr lang="en-US" dirty="0" err="1"/>
              <a:t>usvajanja</a:t>
            </a:r>
            <a:r>
              <a:rPr lang="en-US" dirty="0"/>
              <a:t> </a:t>
            </a:r>
            <a:r>
              <a:rPr lang="en-US" dirty="0" err="1"/>
              <a:t>različitih</a:t>
            </a:r>
            <a:r>
              <a:rPr lang="en-US" dirty="0"/>
              <a:t> </a:t>
            </a:r>
            <a:r>
              <a:rPr lang="en-US" dirty="0" err="1"/>
              <a:t>uloga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sagledavanja</a:t>
            </a:r>
            <a:r>
              <a:rPr lang="en-US" dirty="0"/>
              <a:t> </a:t>
            </a:r>
            <a:r>
              <a:rPr lang="en-US" dirty="0" err="1"/>
              <a:t>stvari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različitih</a:t>
            </a:r>
            <a:r>
              <a:rPr lang="en-US" dirty="0"/>
              <a:t> </a:t>
            </a:r>
            <a:r>
              <a:rPr lang="en-US" dirty="0" err="1"/>
              <a:t>gledišta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b="1" dirty="0"/>
              <a:t>Suradnja</a:t>
            </a:r>
            <a:r>
              <a:rPr lang="en-US" b="1" dirty="0"/>
              <a:t>. </a:t>
            </a:r>
            <a:r>
              <a:rPr lang="en-US" dirty="0" err="1"/>
              <a:t>Zadaci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namijenjeni</a:t>
            </a:r>
            <a:r>
              <a:rPr lang="en-US" dirty="0"/>
              <a:t> </a:t>
            </a:r>
            <a:r>
              <a:rPr lang="en-US" dirty="0" err="1"/>
              <a:t>grupama</a:t>
            </a:r>
            <a:r>
              <a:rPr lang="en-US" dirty="0"/>
              <a:t>, </a:t>
            </a:r>
            <a:r>
              <a:rPr lang="en-US" dirty="0" err="1"/>
              <a:t>pojedincima</a:t>
            </a:r>
            <a:r>
              <a:rPr lang="en-US" dirty="0"/>
              <a:t> koji </a:t>
            </a:r>
            <a:r>
              <a:rPr lang="en-US" dirty="0" err="1"/>
              <a:t>rade</a:t>
            </a:r>
            <a:r>
              <a:rPr lang="en-US" dirty="0"/>
              <a:t> u </a:t>
            </a:r>
            <a:r>
              <a:rPr lang="en-US" dirty="0" err="1"/>
              <a:t>parovima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timovima</a:t>
            </a:r>
            <a:r>
              <a:rPr lang="en-US" dirty="0"/>
              <a:t>, </a:t>
            </a:r>
            <a:r>
              <a:rPr lang="en-US" dirty="0" err="1"/>
              <a:t>težeći</a:t>
            </a:r>
            <a:r>
              <a:rPr lang="en-US" dirty="0"/>
              <a:t> </a:t>
            </a:r>
            <a:r>
              <a:rPr lang="en-US" dirty="0" err="1"/>
              <a:t>uspjehu</a:t>
            </a:r>
            <a:r>
              <a:rPr lang="en-US" dirty="0"/>
              <a:t> </a:t>
            </a:r>
            <a:r>
              <a:rPr lang="en-US" dirty="0" err="1"/>
              <a:t>cijelog</a:t>
            </a:r>
            <a:r>
              <a:rPr lang="en-US" dirty="0"/>
              <a:t> </a:t>
            </a:r>
            <a:r>
              <a:rPr lang="en-US" dirty="0" err="1"/>
              <a:t>tima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Artikulacija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prilika</a:t>
            </a:r>
            <a:r>
              <a:rPr lang="en-US" dirty="0"/>
              <a:t> za </a:t>
            </a:r>
            <a:r>
              <a:rPr lang="en-US" dirty="0" err="1"/>
              <a:t>artikuliranje</a:t>
            </a:r>
            <a:r>
              <a:rPr lang="en-US" dirty="0"/>
              <a:t> </a:t>
            </a:r>
            <a:r>
              <a:rPr lang="en-US" dirty="0" err="1"/>
              <a:t>misli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rezultata</a:t>
            </a:r>
            <a:r>
              <a:rPr lang="en-US" dirty="0"/>
              <a:t>, </a:t>
            </a:r>
            <a:r>
              <a:rPr lang="en-US" dirty="0" err="1"/>
              <a:t>javno</a:t>
            </a:r>
            <a:r>
              <a:rPr lang="en-US" dirty="0"/>
              <a:t> </a:t>
            </a:r>
            <a:r>
              <a:rPr lang="en-US" dirty="0" err="1"/>
              <a:t>iznošenje</a:t>
            </a:r>
            <a:r>
              <a:rPr lang="en-US" dirty="0"/>
              <a:t> argumenta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postizanje</a:t>
            </a:r>
            <a:r>
              <a:rPr lang="en-US" dirty="0"/>
              <a:t> </a:t>
            </a:r>
            <a:r>
              <a:rPr lang="en-US" dirty="0" err="1"/>
              <a:t>razumijevanja</a:t>
            </a:r>
            <a:r>
              <a:rPr lang="en-US" dirty="0"/>
              <a:t> </a:t>
            </a:r>
            <a:r>
              <a:rPr lang="en-US" dirty="0" err="1"/>
              <a:t>putem</a:t>
            </a:r>
            <a:r>
              <a:rPr lang="en-US" dirty="0"/>
              <a:t> </a:t>
            </a:r>
            <a:r>
              <a:rPr lang="en-US" dirty="0" err="1"/>
              <a:t>društvene</a:t>
            </a:r>
            <a:r>
              <a:rPr lang="en-US" dirty="0"/>
              <a:t> </a:t>
            </a:r>
            <a:r>
              <a:rPr lang="en-US" dirty="0" err="1"/>
              <a:t>interakcije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Refleksija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prilika</a:t>
            </a:r>
            <a:r>
              <a:rPr lang="en-US" dirty="0"/>
              <a:t> za </a:t>
            </a:r>
            <a:r>
              <a:rPr lang="en-US" dirty="0" err="1"/>
              <a:t>razmišljanje</a:t>
            </a:r>
            <a:r>
              <a:rPr lang="en-US" dirty="0"/>
              <a:t>, </a:t>
            </a:r>
            <a:r>
              <a:rPr lang="en-US" dirty="0" err="1"/>
              <a:t>promišljanje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raspravu</a:t>
            </a:r>
            <a:r>
              <a:rPr lang="en-US" dirty="0"/>
              <a:t> o </a:t>
            </a:r>
            <a:r>
              <a:rPr lang="en-US" dirty="0" err="1"/>
              <a:t>izborima</a:t>
            </a:r>
            <a:r>
              <a:rPr lang="en-US" dirty="0"/>
              <a:t> u </a:t>
            </a:r>
            <a:r>
              <a:rPr lang="en-US" dirty="0" err="1"/>
              <a:t>akciji</a:t>
            </a:r>
            <a:r>
              <a:rPr lang="en-US" dirty="0"/>
              <a:t> (</a:t>
            </a:r>
            <a:r>
              <a:rPr lang="en-US" dirty="0" err="1"/>
              <a:t>dok</a:t>
            </a:r>
            <a:r>
              <a:rPr lang="en-US" dirty="0"/>
              <a:t> </a:t>
            </a:r>
            <a:r>
              <a:rPr lang="en-US" dirty="0" err="1"/>
              <a:t>donosite</a:t>
            </a:r>
            <a:r>
              <a:rPr lang="en-US" dirty="0"/>
              <a:t> </a:t>
            </a:r>
            <a:r>
              <a:rPr lang="en-US" dirty="0" err="1"/>
              <a:t>odluke</a:t>
            </a:r>
            <a:r>
              <a:rPr lang="en-US" dirty="0"/>
              <a:t>)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akcije</a:t>
            </a:r>
            <a:r>
              <a:rPr lang="en-US" dirty="0"/>
              <a:t> (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donošenja</a:t>
            </a:r>
            <a:r>
              <a:rPr lang="en-US" dirty="0"/>
              <a:t> </a:t>
            </a:r>
            <a:r>
              <a:rPr lang="en-US" dirty="0" err="1"/>
              <a:t>odluke</a:t>
            </a:r>
            <a:r>
              <a:rPr lang="en-US" dirty="0"/>
              <a:t>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b="1" dirty="0"/>
              <a:t>Podrška</a:t>
            </a:r>
            <a:r>
              <a:rPr lang="en-US" b="1" dirty="0"/>
              <a:t>. </a:t>
            </a:r>
            <a:r>
              <a:rPr lang="en-US" dirty="0"/>
              <a:t>U </a:t>
            </a:r>
            <a:r>
              <a:rPr lang="en-US" dirty="0" err="1"/>
              <a:t>kritičnim</a:t>
            </a:r>
            <a:r>
              <a:rPr lang="en-US" dirty="0"/>
              <a:t> </a:t>
            </a:r>
            <a:r>
              <a:rPr lang="en-US" dirty="0" err="1"/>
              <a:t>trenucima</a:t>
            </a:r>
            <a:r>
              <a:rPr lang="en-US" dirty="0"/>
              <a:t>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pomoć</a:t>
            </a:r>
            <a:r>
              <a:rPr lang="en-US" dirty="0"/>
              <a:t>, coaching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vodstvo</a:t>
            </a:r>
            <a:r>
              <a:rPr lang="en-US" dirty="0"/>
              <a:t> od </a:t>
            </a:r>
            <a:r>
              <a:rPr lang="en-US" dirty="0" err="1"/>
              <a:t>strane</a:t>
            </a:r>
            <a:r>
              <a:rPr lang="en-US" dirty="0"/>
              <a:t> </a:t>
            </a:r>
            <a:r>
              <a:rPr lang="en-US" dirty="0" err="1"/>
              <a:t>učitelja</a:t>
            </a:r>
            <a:r>
              <a:rPr lang="en-US" dirty="0"/>
              <a:t>,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aktivira</a:t>
            </a:r>
            <a:r>
              <a:rPr lang="en-US" dirty="0"/>
              <a:t> </a:t>
            </a:r>
            <a:r>
              <a:rPr lang="en-US" dirty="0" err="1"/>
              <a:t>metakogniciju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 dirty="0" err="1"/>
              <a:t>Autentičn</a:t>
            </a:r>
            <a:r>
              <a:rPr lang="hr-HR" b="1" dirty="0"/>
              <a:t>o vrednovanje</a:t>
            </a:r>
            <a:r>
              <a:rPr lang="en-US" b="1" dirty="0"/>
              <a:t>. </a:t>
            </a:r>
            <a:r>
              <a:rPr lang="hr-HR" dirty="0"/>
              <a:t>Vrednovanje</a:t>
            </a:r>
            <a:r>
              <a:rPr lang="en-US" dirty="0"/>
              <a:t> je </a:t>
            </a:r>
            <a:r>
              <a:rPr lang="en-US" dirty="0" err="1"/>
              <a:t>integriran</a:t>
            </a:r>
            <a:r>
              <a:rPr lang="hr-HR" dirty="0"/>
              <a:t>o</a:t>
            </a:r>
            <a:r>
              <a:rPr lang="en-US" dirty="0"/>
              <a:t> u </a:t>
            </a:r>
            <a:r>
              <a:rPr lang="en-US" dirty="0" err="1"/>
              <a:t>aktivnost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, a ne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zasebna</a:t>
            </a:r>
            <a:r>
              <a:rPr lang="en-US" dirty="0"/>
              <a:t> </a:t>
            </a:r>
            <a:r>
              <a:rPr lang="en-US" dirty="0" err="1"/>
              <a:t>funkcija</a:t>
            </a:r>
            <a:r>
              <a:rPr lang="en-US" dirty="0"/>
              <a:t>, </a:t>
            </a:r>
            <a:r>
              <a:rPr lang="en-US" dirty="0" err="1"/>
              <a:t>gdje</a:t>
            </a:r>
            <a:r>
              <a:rPr lang="en-US" dirty="0"/>
              <a:t>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koriste</a:t>
            </a:r>
            <a:r>
              <a:rPr lang="en-US" dirty="0"/>
              <a:t> </a:t>
            </a:r>
            <a:r>
              <a:rPr lang="en-US" dirty="0" err="1"/>
              <a:t>širok</a:t>
            </a:r>
            <a:r>
              <a:rPr lang="en-US" dirty="0"/>
              <a:t> </a:t>
            </a:r>
            <a:r>
              <a:rPr lang="en-US" dirty="0" err="1"/>
              <a:t>raspon</a:t>
            </a:r>
            <a:r>
              <a:rPr lang="en-US" dirty="0"/>
              <a:t> </a:t>
            </a:r>
            <a:r>
              <a:rPr lang="en-US" dirty="0" err="1"/>
              <a:t>vještina</a:t>
            </a:r>
            <a:r>
              <a:rPr lang="en-US" dirty="0"/>
              <a:t>, </a:t>
            </a:r>
            <a:r>
              <a:rPr lang="en-US" dirty="0" err="1"/>
              <a:t>pokazujući</a:t>
            </a:r>
            <a:r>
              <a:rPr lang="en-US" dirty="0"/>
              <a:t> </a:t>
            </a:r>
            <a:r>
              <a:rPr lang="en-US" dirty="0" err="1"/>
              <a:t>uspješnost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proizvode</a:t>
            </a:r>
            <a:r>
              <a:rPr lang="en-US" dirty="0"/>
              <a:t> koji se </a:t>
            </a:r>
            <a:r>
              <a:rPr lang="en-US" dirty="0" err="1"/>
              <a:t>ocjenjuju</a:t>
            </a:r>
            <a:r>
              <a:rPr lang="en-US" dirty="0"/>
              <a:t> </a:t>
            </a:r>
            <a:r>
              <a:rPr lang="en-US" dirty="0" err="1"/>
              <a:t>prema</a:t>
            </a:r>
            <a:r>
              <a:rPr lang="en-US" dirty="0"/>
              <a:t> </a:t>
            </a:r>
            <a:r>
              <a:rPr lang="en-US" dirty="0" err="1"/>
              <a:t>odgovarajućim</a:t>
            </a:r>
            <a:r>
              <a:rPr lang="en-US" dirty="0"/>
              <a:t> </a:t>
            </a:r>
            <a:r>
              <a:rPr lang="en-US" dirty="0" err="1"/>
              <a:t>kriterijima</a:t>
            </a:r>
            <a:r>
              <a:rPr lang="en-US" dirty="0"/>
              <a:t> (</a:t>
            </a:r>
            <a:r>
              <a:rPr lang="en-US" dirty="0" err="1"/>
              <a:t>usklađenim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zadatkom</a:t>
            </a:r>
            <a:r>
              <a:rPr lang="en-US" dirty="0"/>
              <a:t>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Načela</a:t>
            </a:r>
            <a:r>
              <a:rPr lang="en-US" b="1" dirty="0"/>
              <a:t> </a:t>
            </a:r>
            <a:r>
              <a:rPr lang="en-US" b="1" dirty="0" err="1"/>
              <a:t>rodne</a:t>
            </a:r>
            <a:r>
              <a:rPr lang="en-US" b="1" dirty="0"/>
              <a:t> </a:t>
            </a:r>
            <a:r>
              <a:rPr lang="hr-HR" b="1" dirty="0" err="1"/>
              <a:t>uključivosti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Raznolikiji</a:t>
            </a:r>
            <a:r>
              <a:rPr lang="en-US" b="1" dirty="0"/>
              <a:t> </a:t>
            </a:r>
            <a:r>
              <a:rPr lang="en-US" b="1" dirty="0" err="1"/>
              <a:t>uzori</a:t>
            </a:r>
            <a:r>
              <a:rPr lang="en-US" b="1" dirty="0"/>
              <a:t> u STEM-u. </a:t>
            </a:r>
            <a:r>
              <a:rPr lang="en-US" dirty="0"/>
              <a:t>U </a:t>
            </a:r>
            <a:r>
              <a:rPr lang="en-US" dirty="0" err="1"/>
              <a:t>nastavni</a:t>
            </a:r>
            <a:r>
              <a:rPr lang="en-US" dirty="0"/>
              <a:t> plan </a:t>
            </a:r>
            <a:r>
              <a:rPr lang="en-US" dirty="0" err="1"/>
              <a:t>i</a:t>
            </a:r>
            <a:r>
              <a:rPr lang="en-US" dirty="0"/>
              <a:t> program </a:t>
            </a:r>
            <a:r>
              <a:rPr lang="en-US" dirty="0" err="1"/>
              <a:t>uvode</a:t>
            </a:r>
            <a:r>
              <a:rPr lang="en-US" dirty="0"/>
              <a:t> se </a:t>
            </a:r>
            <a:r>
              <a:rPr lang="hr-HR" dirty="0"/>
              <a:t>različite osobe </a:t>
            </a:r>
            <a:r>
              <a:rPr lang="en-US" dirty="0" err="1"/>
              <a:t>koj</a:t>
            </a:r>
            <a:r>
              <a:rPr lang="hr-HR" dirty="0"/>
              <a:t>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uspjel</a:t>
            </a:r>
            <a:r>
              <a:rPr lang="hr-HR" dirty="0"/>
              <a:t>e</a:t>
            </a:r>
            <a:r>
              <a:rPr lang="en-US" dirty="0"/>
              <a:t> u STEM </a:t>
            </a:r>
            <a:r>
              <a:rPr lang="en-US" dirty="0" err="1"/>
              <a:t>područjima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Rodno</a:t>
            </a:r>
            <a:r>
              <a:rPr lang="en-US" b="1" dirty="0"/>
              <a:t> </a:t>
            </a:r>
            <a:r>
              <a:rPr lang="hr-HR" b="1" dirty="0" err="1"/>
              <a:t>uključivi</a:t>
            </a:r>
            <a:r>
              <a:rPr lang="en-US" b="1" dirty="0"/>
              <a:t> </a:t>
            </a:r>
            <a:r>
              <a:rPr lang="en-US" b="1" dirty="0" err="1"/>
              <a:t>nastavni</a:t>
            </a:r>
            <a:r>
              <a:rPr lang="en-US" b="1" dirty="0"/>
              <a:t> </a:t>
            </a:r>
            <a:r>
              <a:rPr lang="en-US" b="1" dirty="0" err="1"/>
              <a:t>materijali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jezik</a:t>
            </a:r>
            <a:r>
              <a:rPr lang="en-US" b="1" dirty="0"/>
              <a:t>. </a:t>
            </a:r>
            <a:r>
              <a:rPr lang="en-US" dirty="0" err="1"/>
              <a:t>Obrazovni</a:t>
            </a:r>
            <a:r>
              <a:rPr lang="en-US" dirty="0"/>
              <a:t> </a:t>
            </a:r>
            <a:r>
              <a:rPr lang="en-US" dirty="0" err="1"/>
              <a:t>materijali</a:t>
            </a:r>
            <a:r>
              <a:rPr lang="en-US" dirty="0"/>
              <a:t> </a:t>
            </a:r>
            <a:r>
              <a:rPr lang="en-US" dirty="0" err="1"/>
              <a:t>izbjegavaju</a:t>
            </a:r>
            <a:r>
              <a:rPr lang="en-US" dirty="0"/>
              <a:t> </a:t>
            </a:r>
            <a:r>
              <a:rPr lang="en-US" dirty="0" err="1"/>
              <a:t>održavanje</a:t>
            </a:r>
            <a:r>
              <a:rPr lang="en-US" dirty="0"/>
              <a:t> </a:t>
            </a:r>
            <a:r>
              <a:rPr lang="en-US" dirty="0" err="1"/>
              <a:t>stereotipa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prezentiraju</a:t>
            </a:r>
            <a:r>
              <a:rPr lang="en-US" dirty="0"/>
              <a:t> </a:t>
            </a:r>
            <a:r>
              <a:rPr lang="en-US" dirty="0" err="1"/>
              <a:t>sadržaj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rodno</a:t>
            </a:r>
            <a:r>
              <a:rPr lang="en-US" dirty="0"/>
              <a:t> </a:t>
            </a:r>
            <a:r>
              <a:rPr lang="hr-HR" dirty="0"/>
              <a:t>uključiv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Pravedni</a:t>
            </a:r>
            <a:r>
              <a:rPr lang="en-US" b="1" dirty="0"/>
              <a:t> </a:t>
            </a:r>
            <a:r>
              <a:rPr lang="en-US" b="1" dirty="0" err="1"/>
              <a:t>angažman</a:t>
            </a:r>
            <a:r>
              <a:rPr lang="en-US" b="1" dirty="0"/>
              <a:t> u </a:t>
            </a:r>
            <a:r>
              <a:rPr lang="en-US" b="1" dirty="0" err="1"/>
              <a:t>okruženjima</a:t>
            </a:r>
            <a:r>
              <a:rPr lang="en-US" b="1" dirty="0"/>
              <a:t> za </a:t>
            </a:r>
            <a:r>
              <a:rPr lang="en-US" b="1" dirty="0" err="1"/>
              <a:t>suradničko</a:t>
            </a:r>
            <a:r>
              <a:rPr lang="en-US" b="1" dirty="0"/>
              <a:t> </a:t>
            </a:r>
            <a:r>
              <a:rPr lang="en-US" b="1" dirty="0" err="1"/>
              <a:t>učenje</a:t>
            </a:r>
            <a:r>
              <a:rPr lang="en-US" b="1" dirty="0"/>
              <a:t>. </a:t>
            </a:r>
            <a:r>
              <a:rPr lang="hr-HR" b="0" dirty="0"/>
              <a:t>Grupni zadaci rade se uz rotiranje uloga i tako da svaki član grupe doprinese zadatku.</a:t>
            </a:r>
            <a:r>
              <a:rPr lang="en-US" dirty="0"/>
              <a:t> </a:t>
            </a:r>
            <a:endParaRPr lang="hr-H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b="1" dirty="0" err="1"/>
              <a:t>Uključive</a:t>
            </a:r>
            <a:r>
              <a:rPr lang="hr-HR" b="1" dirty="0"/>
              <a:t> interakcije u razredu</a:t>
            </a:r>
            <a:r>
              <a:rPr lang="en-US" b="1" dirty="0"/>
              <a:t>. </a:t>
            </a:r>
            <a:r>
              <a:rPr lang="en-US" dirty="0"/>
              <a:t>Svi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osjećaju</a:t>
            </a:r>
            <a:r>
              <a:rPr lang="en-US" dirty="0"/>
              <a:t> se </a:t>
            </a:r>
            <a:r>
              <a:rPr lang="en-US" dirty="0" err="1"/>
              <a:t>cijenjenima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podržanima</a:t>
            </a:r>
            <a:r>
              <a:rPr lang="en-US" dirty="0"/>
              <a:t> u </a:t>
            </a:r>
            <a:r>
              <a:rPr lang="en-US" dirty="0" err="1"/>
              <a:t>učionici</a:t>
            </a:r>
            <a:r>
              <a:rPr lang="en-US" dirty="0"/>
              <a:t> </a:t>
            </a:r>
            <a:r>
              <a:rPr lang="en-US" dirty="0" err="1"/>
              <a:t>kroz</a:t>
            </a:r>
            <a:r>
              <a:rPr lang="en-US" dirty="0"/>
              <a:t> </a:t>
            </a:r>
            <a:r>
              <a:rPr lang="en-US" dirty="0" err="1"/>
              <a:t>jednaku</a:t>
            </a:r>
            <a:r>
              <a:rPr lang="en-US" dirty="0"/>
              <a:t> </a:t>
            </a:r>
            <a:r>
              <a:rPr lang="en-US" dirty="0" err="1"/>
              <a:t>pažnju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pozitivno</a:t>
            </a:r>
            <a:r>
              <a:rPr lang="en-US" dirty="0"/>
              <a:t> </a:t>
            </a:r>
            <a:r>
              <a:rPr lang="en-US" dirty="0" err="1"/>
              <a:t>potkrepljenje</a:t>
            </a:r>
            <a:r>
              <a:rPr lang="en-US" dirty="0"/>
              <a:t> </a:t>
            </a:r>
            <a:r>
              <a:rPr lang="en-US" dirty="0" err="1"/>
              <a:t>svih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Primjena</a:t>
            </a:r>
            <a:r>
              <a:rPr lang="en-US" b="1" dirty="0"/>
              <a:t> STEM-a u </a:t>
            </a:r>
            <a:r>
              <a:rPr lang="en-US" b="1" dirty="0" err="1"/>
              <a:t>stvarnom</a:t>
            </a:r>
            <a:r>
              <a:rPr lang="en-US" b="1" dirty="0"/>
              <a:t> </a:t>
            </a:r>
            <a:r>
              <a:rPr lang="en-US" b="1" dirty="0" err="1"/>
              <a:t>svijetu</a:t>
            </a:r>
            <a:r>
              <a:rPr lang="en-US" b="1" dirty="0"/>
              <a:t>. </a:t>
            </a:r>
            <a:r>
              <a:rPr lang="en-US" dirty="0" err="1"/>
              <a:t>Problemi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stvarnog</a:t>
            </a:r>
            <a:r>
              <a:rPr lang="en-US" dirty="0"/>
              <a:t> </a:t>
            </a:r>
            <a:r>
              <a:rPr lang="en-US" dirty="0" err="1"/>
              <a:t>svijeta</a:t>
            </a:r>
            <a:r>
              <a:rPr lang="en-US" dirty="0"/>
              <a:t> </a:t>
            </a:r>
            <a:r>
              <a:rPr lang="en-US" dirty="0" err="1"/>
              <a:t>integrirani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u </a:t>
            </a:r>
            <a:r>
              <a:rPr lang="en-US" dirty="0" err="1"/>
              <a:t>zadatke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bi se </a:t>
            </a:r>
            <a:r>
              <a:rPr lang="en-US" dirty="0" err="1"/>
              <a:t>poboljšali</a:t>
            </a:r>
            <a:r>
              <a:rPr lang="en-US" dirty="0"/>
              <a:t> </a:t>
            </a:r>
            <a:r>
              <a:rPr lang="en-US" dirty="0" err="1"/>
              <a:t>životi</a:t>
            </a:r>
            <a:r>
              <a:rPr lang="en-US" dirty="0"/>
              <a:t> </a:t>
            </a:r>
            <a:r>
              <a:rPr lang="en-US" dirty="0" err="1"/>
              <a:t>ljudi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b="1" dirty="0"/>
              <a:t>Poticanje</a:t>
            </a:r>
            <a:r>
              <a:rPr lang="en-US" b="1" dirty="0"/>
              <a:t> </a:t>
            </a:r>
            <a:r>
              <a:rPr lang="en-US" b="1" dirty="0" err="1"/>
              <a:t>istraživanj</a:t>
            </a:r>
            <a:r>
              <a:rPr lang="hr-HR" b="1" dirty="0"/>
              <a:t>a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primjen</a:t>
            </a:r>
            <a:r>
              <a:rPr lang="hr-HR" b="1" dirty="0"/>
              <a:t>e</a:t>
            </a:r>
            <a:r>
              <a:rPr lang="en-US" b="1" dirty="0"/>
              <a:t> IT-a u </a:t>
            </a:r>
            <a:r>
              <a:rPr lang="en-US" b="1" dirty="0" err="1"/>
              <a:t>stvarnom</a:t>
            </a:r>
            <a:r>
              <a:rPr lang="en-US" b="1" dirty="0"/>
              <a:t> </a:t>
            </a:r>
            <a:r>
              <a:rPr lang="en-US" b="1" dirty="0" err="1"/>
              <a:t>svijetu</a:t>
            </a:r>
            <a:r>
              <a:rPr lang="en-US" b="1" dirty="0"/>
              <a:t> </a:t>
            </a:r>
            <a:r>
              <a:rPr lang="en-US" b="1" dirty="0" err="1"/>
              <a:t>izvan</a:t>
            </a:r>
            <a:r>
              <a:rPr lang="en-US" b="1" dirty="0"/>
              <a:t> </a:t>
            </a:r>
            <a:r>
              <a:rPr lang="en-US" b="1" dirty="0" err="1"/>
              <a:t>učionice</a:t>
            </a:r>
            <a:r>
              <a:rPr lang="en-US" b="1" dirty="0"/>
              <a:t>. </a:t>
            </a:r>
            <a:r>
              <a:rPr lang="en-US" dirty="0" err="1"/>
              <a:t>Omogućeni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dodatni</a:t>
            </a:r>
            <a:r>
              <a:rPr lang="en-US" dirty="0"/>
              <a:t> </a:t>
            </a:r>
            <a:r>
              <a:rPr lang="en-US" dirty="0" err="1"/>
              <a:t>resursi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istaknuti</a:t>
            </a:r>
            <a:r>
              <a:rPr lang="en-US" dirty="0"/>
              <a:t> </a:t>
            </a:r>
            <a:r>
              <a:rPr lang="en-US" dirty="0" err="1"/>
              <a:t>uspješni</a:t>
            </a:r>
            <a:r>
              <a:rPr lang="en-US" dirty="0"/>
              <a:t> </a:t>
            </a:r>
            <a:r>
              <a:rPr lang="en-US" dirty="0" err="1"/>
              <a:t>raznoliki</a:t>
            </a:r>
            <a:r>
              <a:rPr lang="en-US" dirty="0"/>
              <a:t> </a:t>
            </a:r>
            <a:r>
              <a:rPr lang="en-US" dirty="0" err="1"/>
              <a:t>uzori</a:t>
            </a:r>
            <a:r>
              <a:rPr lang="en-US" dirty="0"/>
              <a:t> u IT-u </a:t>
            </a:r>
            <a:r>
              <a:rPr lang="en-US" dirty="0" err="1"/>
              <a:t>kako</a:t>
            </a:r>
            <a:r>
              <a:rPr lang="en-US" dirty="0"/>
              <a:t> bi se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osnažili</a:t>
            </a:r>
            <a:r>
              <a:rPr lang="en-US" dirty="0"/>
              <a:t> za </a:t>
            </a:r>
            <a:r>
              <a:rPr lang="en-US" dirty="0" err="1"/>
              <a:t>istraživanje</a:t>
            </a:r>
            <a:r>
              <a:rPr lang="en-US" dirty="0"/>
              <a:t> </a:t>
            </a:r>
            <a:r>
              <a:rPr lang="en-US" dirty="0" err="1"/>
              <a:t>daljnjih</a:t>
            </a:r>
            <a:r>
              <a:rPr lang="en-US" dirty="0"/>
              <a:t> </a:t>
            </a:r>
            <a:r>
              <a:rPr lang="en-US" dirty="0" err="1"/>
              <a:t>studija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karijera</a:t>
            </a:r>
            <a:r>
              <a:rPr lang="en-US" dirty="0"/>
              <a:t> u </a:t>
            </a:r>
            <a:r>
              <a:rPr lang="en-US" dirty="0" err="1"/>
              <a:t>tehnološkim</a:t>
            </a:r>
            <a:r>
              <a:rPr lang="en-US" dirty="0"/>
              <a:t> </a:t>
            </a:r>
            <a:r>
              <a:rPr lang="en-US" dirty="0" err="1"/>
              <a:t>područjima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Normaliziranje</a:t>
            </a:r>
            <a:r>
              <a:rPr lang="en-US" b="1" dirty="0"/>
              <a:t> </a:t>
            </a:r>
            <a:r>
              <a:rPr lang="en-US" b="1" dirty="0" err="1"/>
              <a:t>neuspjeha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poticanje</a:t>
            </a:r>
            <a:r>
              <a:rPr lang="en-US" b="1" dirty="0"/>
              <a:t> </a:t>
            </a:r>
            <a:r>
              <a:rPr lang="en-US" b="1" dirty="0" err="1"/>
              <a:t>ustrajnosti</a:t>
            </a:r>
            <a:r>
              <a:rPr lang="en-US" b="1" dirty="0"/>
              <a:t>. </a:t>
            </a:r>
            <a:r>
              <a:rPr lang="en-US" dirty="0" err="1"/>
              <a:t>Potiču</a:t>
            </a:r>
            <a:r>
              <a:rPr lang="en-US" dirty="0"/>
              <a:t> se </a:t>
            </a:r>
            <a:r>
              <a:rPr lang="en-US" dirty="0" err="1"/>
              <a:t>mentalitet</a:t>
            </a:r>
            <a:r>
              <a:rPr lang="en-US" dirty="0"/>
              <a:t> rasta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otpornost</a:t>
            </a:r>
            <a:r>
              <a:rPr lang="en-US" dirty="0"/>
              <a:t> </a:t>
            </a:r>
            <a:r>
              <a:rPr lang="en-US" dirty="0" err="1"/>
              <a:t>suočeni</a:t>
            </a:r>
            <a:r>
              <a:rPr lang="en-US" dirty="0"/>
              <a:t> s </a:t>
            </a:r>
            <a:r>
              <a:rPr lang="en-US" dirty="0" err="1"/>
              <a:t>izazovima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bi se </a:t>
            </a:r>
            <a:r>
              <a:rPr lang="en-US" dirty="0" err="1"/>
              <a:t>shvatilo</a:t>
            </a:r>
            <a:r>
              <a:rPr lang="en-US" dirty="0"/>
              <a:t> da je </a:t>
            </a:r>
            <a:r>
              <a:rPr lang="en-US" dirty="0" err="1"/>
              <a:t>neuspjeh</a:t>
            </a:r>
            <a:r>
              <a:rPr lang="en-US" dirty="0"/>
              <a:t> </a:t>
            </a:r>
            <a:r>
              <a:rPr lang="en-US" dirty="0" err="1"/>
              <a:t>dio</a:t>
            </a:r>
            <a:r>
              <a:rPr lang="en-US" dirty="0"/>
              <a:t> </a:t>
            </a:r>
            <a:r>
              <a:rPr lang="en-US" dirty="0" err="1"/>
              <a:t>procesa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Različite</a:t>
            </a:r>
            <a:r>
              <a:rPr lang="en-US" b="1" dirty="0"/>
              <a:t> </a:t>
            </a:r>
            <a:r>
              <a:rPr lang="en-US" b="1" dirty="0" err="1"/>
              <a:t>strategije</a:t>
            </a:r>
            <a:r>
              <a:rPr lang="en-US" b="1" dirty="0"/>
              <a:t> </a:t>
            </a:r>
            <a:r>
              <a:rPr lang="en-US" b="1" dirty="0" err="1"/>
              <a:t>poučavanja</a:t>
            </a:r>
            <a:r>
              <a:rPr lang="en-US" b="1" dirty="0"/>
              <a:t>. </a:t>
            </a:r>
            <a:r>
              <a:rPr lang="en-US" dirty="0" err="1"/>
              <a:t>Različite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poučavanja</a:t>
            </a:r>
            <a:r>
              <a:rPr lang="en-US" dirty="0"/>
              <a:t> </a:t>
            </a:r>
            <a:r>
              <a:rPr lang="en-US" dirty="0" err="1"/>
              <a:t>prilagođene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različitim</a:t>
            </a:r>
            <a:r>
              <a:rPr lang="en-US" dirty="0"/>
              <a:t> </a:t>
            </a:r>
            <a:r>
              <a:rPr lang="en-US" dirty="0" err="1"/>
              <a:t>stilovima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 To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uključivati</a:t>
            </a:r>
            <a:r>
              <a:rPr lang="en-US" dirty="0"/>
              <a:t> </a:t>
            </a:r>
            <a:r>
              <a:rPr lang="en-US" dirty="0" err="1"/>
              <a:t>korištenje</a:t>
            </a:r>
            <a:r>
              <a:rPr lang="en-US" dirty="0"/>
              <a:t> </a:t>
            </a:r>
            <a:r>
              <a:rPr lang="en-US" dirty="0" err="1"/>
              <a:t>različitih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materijala</a:t>
            </a:r>
            <a:r>
              <a:rPr lang="en-US" dirty="0"/>
              <a:t>, </a:t>
            </a:r>
            <a:r>
              <a:rPr lang="en-US" dirty="0" err="1"/>
              <a:t>interaktivnih</a:t>
            </a:r>
            <a:r>
              <a:rPr lang="en-US" dirty="0"/>
              <a:t> </a:t>
            </a:r>
            <a:r>
              <a:rPr lang="en-US" dirty="0" err="1"/>
              <a:t>lekcija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praktičnih</a:t>
            </a:r>
            <a:r>
              <a:rPr lang="en-US" dirty="0"/>
              <a:t> </a:t>
            </a:r>
            <a:r>
              <a:rPr lang="en-US" dirty="0" err="1"/>
              <a:t>primjena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privlače</a:t>
            </a:r>
            <a:r>
              <a:rPr lang="en-US" dirty="0"/>
              <a:t> </a:t>
            </a:r>
            <a:r>
              <a:rPr lang="en-US" dirty="0" err="1"/>
              <a:t>različite</a:t>
            </a:r>
            <a:r>
              <a:rPr lang="en-US" dirty="0"/>
              <a:t> </a:t>
            </a:r>
            <a:r>
              <a:rPr lang="en-US" dirty="0" err="1"/>
              <a:t>učenike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Učitelji</a:t>
            </a:r>
            <a:r>
              <a:rPr lang="en-US" dirty="0"/>
              <a:t> </a:t>
            </a:r>
            <a:r>
              <a:rPr lang="en-US" dirty="0" err="1"/>
              <a:t>također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prilagoditi</a:t>
            </a:r>
            <a:r>
              <a:rPr lang="en-US" dirty="0"/>
              <a:t> TINKER </a:t>
            </a:r>
            <a:r>
              <a:rPr lang="en-US" dirty="0" err="1"/>
              <a:t>kriterije</a:t>
            </a:r>
            <a:r>
              <a:rPr lang="en-US" dirty="0"/>
              <a:t> za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specifične</a:t>
            </a:r>
            <a:r>
              <a:rPr lang="en-US" dirty="0"/>
              <a:t> </a:t>
            </a:r>
            <a:r>
              <a:rPr lang="en-US" dirty="0" err="1"/>
              <a:t>svrhe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/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razviti</a:t>
            </a:r>
            <a:r>
              <a:rPr lang="en-US" dirty="0"/>
              <a:t> </a:t>
            </a:r>
            <a:r>
              <a:rPr lang="en-US" dirty="0" err="1"/>
              <a:t>vlastite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</a:t>
            </a:r>
            <a:r>
              <a:rPr lang="en-US" dirty="0" err="1"/>
              <a:t>slijedeći</a:t>
            </a:r>
            <a:r>
              <a:rPr lang="en-US" dirty="0"/>
              <a:t> </a:t>
            </a:r>
            <a:r>
              <a:rPr lang="en-US" dirty="0" err="1"/>
              <a:t>savjete</a:t>
            </a:r>
            <a:r>
              <a:rPr lang="en-US" dirty="0"/>
              <a:t> </a:t>
            </a:r>
            <a:r>
              <a:rPr lang="en-US" dirty="0" err="1"/>
              <a:t>dane</a:t>
            </a:r>
            <a:r>
              <a:rPr lang="en-US" dirty="0"/>
              <a:t> u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prezentaciji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59" name="Google Shape;259;g347aa63ff27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47aa63ff27_0_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Izvedite</a:t>
            </a:r>
            <a:r>
              <a:rPr lang="en-US" dirty="0"/>
              <a:t> </a:t>
            </a:r>
            <a:r>
              <a:rPr lang="en-US" dirty="0" err="1"/>
              <a:t>ovu</a:t>
            </a:r>
            <a:r>
              <a:rPr lang="en-US" dirty="0"/>
              <a:t> </a:t>
            </a:r>
            <a:r>
              <a:rPr lang="en-US" dirty="0" err="1"/>
              <a:t>grupnu</a:t>
            </a:r>
            <a:r>
              <a:rPr lang="en-US" dirty="0"/>
              <a:t> </a:t>
            </a:r>
            <a:r>
              <a:rPr lang="en-US" dirty="0" err="1"/>
              <a:t>aktivnost</a:t>
            </a:r>
            <a:r>
              <a:rPr lang="en-US" dirty="0"/>
              <a:t>. </a:t>
            </a:r>
            <a:r>
              <a:rPr lang="en-US" dirty="0" err="1"/>
              <a:t>Potaknite</a:t>
            </a:r>
            <a:r>
              <a:rPr lang="en-US" dirty="0"/>
              <a:t> </a:t>
            </a:r>
            <a:r>
              <a:rPr lang="en-US" dirty="0" err="1"/>
              <a:t>sudionike</a:t>
            </a:r>
            <a:r>
              <a:rPr lang="en-US" dirty="0"/>
              <a:t> da </a:t>
            </a:r>
            <a:r>
              <a:rPr lang="en-US" dirty="0" err="1"/>
              <a:t>kreiraju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za </a:t>
            </a:r>
            <a:r>
              <a:rPr lang="hr-HR" dirty="0"/>
              <a:t>vrednovanje</a:t>
            </a:r>
            <a:r>
              <a:rPr lang="en-US" dirty="0"/>
              <a:t>u </a:t>
            </a:r>
            <a:r>
              <a:rPr lang="en-US" dirty="0" err="1"/>
              <a:t>jednog</a:t>
            </a:r>
            <a:r>
              <a:rPr lang="en-US" dirty="0"/>
              <a:t> </a:t>
            </a:r>
            <a:r>
              <a:rPr lang="en-US" dirty="0" err="1"/>
              <a:t>informatičkog</a:t>
            </a:r>
            <a:r>
              <a:rPr lang="en-US" dirty="0"/>
              <a:t> </a:t>
            </a:r>
            <a:r>
              <a:rPr lang="en-US" dirty="0" err="1"/>
              <a:t>sata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Podijelite</a:t>
            </a:r>
            <a:r>
              <a:rPr lang="en-US" dirty="0"/>
              <a:t> </a:t>
            </a:r>
            <a:r>
              <a:rPr lang="en-US" dirty="0" err="1"/>
              <a:t>sudionike</a:t>
            </a:r>
            <a:r>
              <a:rPr lang="en-US" dirty="0"/>
              <a:t> u 2 </a:t>
            </a:r>
            <a:r>
              <a:rPr lang="en-US" dirty="0" err="1"/>
              <a:t>grupe</a:t>
            </a:r>
            <a:r>
              <a:rPr lang="en-US" dirty="0"/>
              <a:t>:</a:t>
            </a:r>
            <a:endParaRPr dirty="0"/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dirty="0"/>
              <a:t>Prva </a:t>
            </a:r>
            <a:r>
              <a:rPr lang="en-US" dirty="0" err="1"/>
              <a:t>grupa</a:t>
            </a:r>
            <a:r>
              <a:rPr lang="en-US" dirty="0"/>
              <a:t> </a:t>
            </a:r>
            <a:r>
              <a:rPr lang="en-US" dirty="0" err="1"/>
              <a:t>treba</a:t>
            </a:r>
            <a:r>
              <a:rPr lang="en-US" dirty="0"/>
              <a:t> </a:t>
            </a:r>
            <a:r>
              <a:rPr lang="en-US" dirty="0" err="1"/>
              <a:t>kreirati</a:t>
            </a:r>
            <a:r>
              <a:rPr lang="en-US" dirty="0"/>
              <a:t> </a:t>
            </a:r>
            <a:r>
              <a:rPr lang="en-US" dirty="0" err="1"/>
              <a:t>rubrike</a:t>
            </a:r>
            <a:endParaRPr dirty="0"/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dirty="0"/>
              <a:t>Druga </a:t>
            </a:r>
            <a:r>
              <a:rPr lang="en-US" dirty="0" err="1"/>
              <a:t>grupa</a:t>
            </a:r>
            <a:r>
              <a:rPr lang="en-US" dirty="0"/>
              <a:t> </a:t>
            </a:r>
            <a:r>
              <a:rPr lang="en-US" dirty="0" err="1"/>
              <a:t>treba</a:t>
            </a:r>
            <a:r>
              <a:rPr lang="en-US" dirty="0"/>
              <a:t> </a:t>
            </a:r>
            <a:r>
              <a:rPr lang="en-US" dirty="0" err="1"/>
              <a:t>izraditi</a:t>
            </a:r>
            <a:r>
              <a:rPr lang="en-US" dirty="0"/>
              <a:t> </a:t>
            </a:r>
            <a:r>
              <a:rPr lang="en-US" dirty="0" err="1"/>
              <a:t>kontrolnu</a:t>
            </a:r>
            <a:r>
              <a:rPr lang="en-US" dirty="0"/>
              <a:t> </a:t>
            </a:r>
            <a:r>
              <a:rPr lang="en-US" dirty="0" err="1"/>
              <a:t>listu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Ova </a:t>
            </a:r>
            <a:r>
              <a:rPr lang="en-US" dirty="0" err="1"/>
              <a:t>vježba</a:t>
            </a:r>
            <a:r>
              <a:rPr lang="en-US" dirty="0"/>
              <a:t> </a:t>
            </a:r>
            <a:r>
              <a:rPr lang="en-US" dirty="0" err="1"/>
              <a:t>trebala</a:t>
            </a:r>
            <a:r>
              <a:rPr lang="en-US" dirty="0"/>
              <a:t> bi </a:t>
            </a:r>
            <a:r>
              <a:rPr lang="en-US" dirty="0" err="1"/>
              <a:t>trajati</a:t>
            </a:r>
            <a:r>
              <a:rPr lang="en-US" dirty="0"/>
              <a:t> </a:t>
            </a:r>
            <a:r>
              <a:rPr lang="en-US" dirty="0" err="1"/>
              <a:t>otprilike</a:t>
            </a:r>
            <a:r>
              <a:rPr lang="en-US" dirty="0"/>
              <a:t> 10 </a:t>
            </a:r>
            <a:r>
              <a:rPr lang="en-US" dirty="0" err="1"/>
              <a:t>minuta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trebala</a:t>
            </a:r>
            <a:r>
              <a:rPr lang="en-US" dirty="0"/>
              <a:t> bi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pružiti</a:t>
            </a:r>
            <a:r>
              <a:rPr lang="en-US" dirty="0"/>
              <a:t> </a:t>
            </a:r>
            <a:r>
              <a:rPr lang="en-US" dirty="0" err="1"/>
              <a:t>praktičan</a:t>
            </a:r>
            <a:r>
              <a:rPr lang="en-US" dirty="0"/>
              <a:t> </a:t>
            </a:r>
            <a:r>
              <a:rPr lang="en-US" dirty="0" err="1"/>
              <a:t>zadatak</a:t>
            </a:r>
            <a:r>
              <a:rPr lang="en-US" dirty="0"/>
              <a:t> </a:t>
            </a:r>
            <a:r>
              <a:rPr lang="en-US" dirty="0" err="1"/>
              <a:t>vezan</a:t>
            </a:r>
            <a:r>
              <a:rPr lang="en-US" dirty="0"/>
              <a:t> </a:t>
            </a:r>
            <a:r>
              <a:rPr lang="en-US" dirty="0" err="1"/>
              <a:t>uz</a:t>
            </a:r>
            <a:r>
              <a:rPr lang="en-US" dirty="0"/>
              <a:t> </a:t>
            </a:r>
            <a:r>
              <a:rPr lang="en-US" dirty="0" err="1"/>
              <a:t>izradu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ocjenjivanja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procjenu</a:t>
            </a:r>
            <a:r>
              <a:rPr lang="en-US" dirty="0"/>
              <a:t> </a:t>
            </a:r>
            <a:r>
              <a:rPr lang="en-US" dirty="0" err="1"/>
              <a:t>vlastite</a:t>
            </a:r>
            <a:r>
              <a:rPr lang="en-US" dirty="0"/>
              <a:t> </a:t>
            </a:r>
            <a:r>
              <a:rPr lang="en-US" dirty="0" err="1"/>
              <a:t>nastavne</a:t>
            </a:r>
            <a:r>
              <a:rPr lang="en-US" dirty="0"/>
              <a:t> </a:t>
            </a:r>
            <a:r>
              <a:rPr lang="en-US" dirty="0" err="1"/>
              <a:t>prakse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Raspravite</a:t>
            </a:r>
            <a:r>
              <a:rPr lang="en-US" dirty="0"/>
              <a:t> o </a:t>
            </a:r>
            <a:r>
              <a:rPr lang="en-US" dirty="0" err="1"/>
              <a:t>nekoliko</a:t>
            </a:r>
            <a:r>
              <a:rPr lang="en-US" dirty="0"/>
              <a:t> </a:t>
            </a:r>
            <a:r>
              <a:rPr lang="en-US" dirty="0" err="1"/>
              <a:t>razvijenih</a:t>
            </a:r>
            <a:r>
              <a:rPr lang="en-US" dirty="0"/>
              <a:t> </a:t>
            </a:r>
            <a:r>
              <a:rPr lang="en-US" dirty="0" err="1"/>
              <a:t>popisa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potaknite</a:t>
            </a:r>
            <a:r>
              <a:rPr lang="en-US" dirty="0"/>
              <a:t> </a:t>
            </a:r>
            <a:r>
              <a:rPr lang="en-US" dirty="0" err="1"/>
              <a:t>učitelje</a:t>
            </a:r>
            <a:r>
              <a:rPr lang="en-US" dirty="0"/>
              <a:t> da </a:t>
            </a:r>
            <a:r>
              <a:rPr lang="en-US" dirty="0" err="1"/>
              <a:t>ih</a:t>
            </a:r>
            <a:r>
              <a:rPr lang="en-US" dirty="0"/>
              <a:t> </a:t>
            </a:r>
            <a:r>
              <a:rPr lang="en-US" dirty="0" err="1"/>
              <a:t>kasnije</a:t>
            </a:r>
            <a:r>
              <a:rPr lang="en-US" dirty="0"/>
              <a:t> </a:t>
            </a:r>
            <a:r>
              <a:rPr lang="en-US" dirty="0" err="1"/>
              <a:t>koriste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Usporedite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rezultate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(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npr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.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potrebno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je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više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vremena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za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izradu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rubrike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,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iako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vam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daje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detaljnije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informacije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,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dok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je za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izradu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kontrolne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liste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potrebno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manje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vremena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,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ona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daje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pregled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,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međutim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nemate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detaljnije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informacije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itd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.)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1" dirty="0"/>
          </a:p>
        </p:txBody>
      </p:sp>
      <p:sp>
        <p:nvSpPr>
          <p:cNvPr id="268" name="Google Shape;268;g347aa63ff27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04c02914fe_1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g304c02914fe_1_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3810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Evo primjera rezultata prethodne grupne aktivnosti.</a:t>
            </a:r>
            <a:endParaRPr/>
          </a:p>
        </p:txBody>
      </p:sp>
      <p:sp>
        <p:nvSpPr>
          <p:cNvPr id="277" name="Google Shape;277;g304c02914fe_1_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47aa63ff27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5" name="Google Shape;285;g347aa63ff27_0_1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SzPts val="1400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SELFIE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alat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(EU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okvir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besplatan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alat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temeljen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istraživanjima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razvijen u EU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pomogla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digitaln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kompetencij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uključivih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ukupne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integracije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tehnologije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školi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personalizirane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preporuke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utemeljen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širem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okviru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politike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usklađen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europskim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obrazovnim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ciljevima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ga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mnogih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aspekata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škole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F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G SELFIE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upitnika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detaljno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opisana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Prikaznicau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relevantna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ocjenjivanja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prilagoditi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g347aa63ff27_0_1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47aa63ff27_0_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g347aa63ff27_0_2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Područja F i G SELFIE upitnika koje učitelji mogu koristiti i prilagoditi svojim potrebama za samoprocjenu ili koristiti kakva jesu. Imajte na umu da je numeracija (nedostaju F2, G2 i G4) ista kao u izvornom SELFIE-u. Također imajte na umu da SELIFE uključuje evaluaciju istih perspektiva (i mnogih dodatnih) iz perspektive školskog ravnatelja i učenika. Vaša škola može dobiti pristup SELFIE-u putem online obrasca upitnika ako želite na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https://education.ec.europa.eu/selfie/get-started/registration-procedure?pk_source=website&amp;pk_medium=link&amp;pk_campaign=hp&amp;pk_content=hp-start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4" name="Google Shape;294;g347aa63ff27_0_26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47aa63ff27_0_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g347aa63ff27_0_2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Dnevnici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pisani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nakon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vrijednu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opišu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iskustva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odluke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rezultate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uočene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Redovitom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poboljšati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reagirali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sat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budućnosti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Dubina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promišljanja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varirati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kratkih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točaka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detaljnijeg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opisa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pisati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dosljedno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iskren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specifičan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ponovno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pregledavati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unose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uočio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ponavljajući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obrasci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Ovi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dnevnici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značajni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kombiniraju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omogućuju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povežu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unutarnje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vanjskim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perspektivama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stvarajući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potpuniju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pronicljiviju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g347aa63ff27_0_2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47aa63ff27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9" name="Google Shape;309;g347aa63ff27_0_2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Korištenje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video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nudi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vrijednu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promatraju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nove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objektivnije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perspektive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Prilikom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teško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događa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Gledanjem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snimljenog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uočiti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suptilne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aspekte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propustili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govora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tijela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razine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angažmana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učinkovito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upravljali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vremenom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razredu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ukupne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jasnoće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svojih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objašnjenja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oslanjanja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pamćenje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selektivno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utjecajem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emocija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reprodukcija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videozapisa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točniji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detaljniji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zapis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dogodilo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Omogućuje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ponovno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prožive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trenutke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zastanu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procijene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rečeno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čega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sjećaju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Ova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metoda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također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potiče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promišljanje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postavljati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refleksivna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bilo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dobro?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bi se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moglo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poboljšati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 Kako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reagirali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moje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upute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 Je li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lekcija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bila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uključiva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zanimljiva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poticanju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navike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kontinuiranog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poboljšanja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podržavaju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dublje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razumijevanje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strategije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utječu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otkriti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obrasce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stilu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istaknuti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rasta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dokaze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profesionalnom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razvoju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Također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služi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resurs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pripremi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evaluacije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mentorske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rasprave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zajedničko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kolegama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SzPts val="1400"/>
              <a:buNone/>
            </a:pP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g347aa63ff27_0_2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47aa63ff27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8" name="Google Shape;318;g347aa63ff27_0_2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SzPts val="1400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Postupak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korištenja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video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alata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započinje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snimanjem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cijelog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dijela nastavnog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osiguravajući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po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dobije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pristanak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skrbnika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određeno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fokusa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tehnike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postavljanja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angažman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jasnoća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objašnjenja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gledanja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videa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ciljana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odnose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odabrani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fokus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bilješke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vodio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Usporedbom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obrasci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napredak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informiranju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profesionalnog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rasta.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g347aa63ff27_0_27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42fdc50bc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g342fdc50bc8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jasne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prednosti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provoditi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dosljedno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učinkovito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Mnoge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praktične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emocionalne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njihovo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njihovom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prevladavanju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Nekoliko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uobičajenih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izazova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rješavanje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njih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Nedostatak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vremena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najčešćih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spominju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jednostavno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nedostatak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Uz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ocjenjivanje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ostalo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luksuz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Umjesto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pokušavate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potpunu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nakon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lekcije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počnite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malim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brze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upute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2-3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rutinu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Na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br>
              <a:rPr lang="en-US" sz="1100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„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funkcioniralo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ovaj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/la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prilagoditi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put?“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2. Strah od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kritike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neuspjeha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Neki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izbjegavaju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samokritika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Brinu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problema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znači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dobar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Preoblikujte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prosuđivanja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rastu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Radi se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"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naučiti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svojoj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?",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a ne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"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sam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krivo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učinio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?".</a:t>
            </a:r>
            <a:endParaRPr sz="110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Nejasni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ciljevi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kriteriji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točno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procjenjivati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mjeriti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okvir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TINKER-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ovog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On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rastavlja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metode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uključivost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angažman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znanja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usredotočite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ono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zaista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Teškoće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objektivnošću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Teško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jasno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vidjeti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precjenjujete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prestrogi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sebi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Dobijte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perspektivu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promatranje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vršnjaka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kratki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video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zapis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vašeg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Ovi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doprinosi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potvrditi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osporiti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zapažanja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nove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Nedostatak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praćenja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Ponekad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identificiramo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poboljšati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stignemo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toga da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Život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događa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!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Postavite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male,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pametne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ciljeve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provjeravajte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mjesečno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Neka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ciljevi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budu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upravljivi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fokusirani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odvojite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vrijeme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ponovni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sljedećeg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Razgovarajte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još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značajne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Neka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podijele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iskustva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prevladati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26" name="Google Shape;326;g342fdc50bc8_0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" name="Google Shape;9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47aa63ff27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g347aa63ff27_0_1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/>
              <a:t>U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lekciji</a:t>
            </a:r>
            <a:r>
              <a:rPr lang="en-US" dirty="0"/>
              <a:t> </a:t>
            </a:r>
            <a:r>
              <a:rPr lang="en-US" dirty="0" err="1"/>
              <a:t>istražili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</a:t>
            </a:r>
            <a:r>
              <a:rPr lang="en-US" dirty="0" err="1"/>
              <a:t>važnost</a:t>
            </a:r>
            <a:r>
              <a:rPr lang="en-US" dirty="0"/>
              <a:t> </a:t>
            </a:r>
            <a:r>
              <a:rPr lang="en-US" dirty="0" err="1"/>
              <a:t>samoprocjene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 - </a:t>
            </a:r>
            <a:r>
              <a:rPr lang="en-US" dirty="0" err="1"/>
              <a:t>stvari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učiniti</a:t>
            </a:r>
            <a:r>
              <a:rPr lang="en-US" dirty="0"/>
              <a:t> bez </a:t>
            </a:r>
            <a:r>
              <a:rPr lang="en-US" dirty="0" err="1"/>
              <a:t>pomoći</a:t>
            </a:r>
            <a:r>
              <a:rPr lang="en-US" dirty="0"/>
              <a:t> </a:t>
            </a:r>
            <a:r>
              <a:rPr lang="en-US" dirty="0" err="1"/>
              <a:t>vršnjačkih</a:t>
            </a:r>
            <a:r>
              <a:rPr lang="en-US" dirty="0"/>
              <a:t> </a:t>
            </a:r>
            <a:r>
              <a:rPr lang="en-US" dirty="0" err="1"/>
              <a:t>učitelja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biste</a:t>
            </a:r>
            <a:r>
              <a:rPr lang="en-US" dirty="0"/>
              <a:t> </a:t>
            </a:r>
            <a:r>
              <a:rPr lang="en-US" dirty="0" err="1"/>
              <a:t>procijenili</a:t>
            </a:r>
            <a:r>
              <a:rPr lang="en-US" dirty="0"/>
              <a:t> </a:t>
            </a:r>
            <a:r>
              <a:rPr lang="en-US" dirty="0" err="1"/>
              <a:t>svoju</a:t>
            </a:r>
            <a:r>
              <a:rPr lang="en-US" dirty="0"/>
              <a:t> </a:t>
            </a:r>
            <a:r>
              <a:rPr lang="en-US" dirty="0" err="1"/>
              <a:t>nastavnu</a:t>
            </a:r>
            <a:r>
              <a:rPr lang="en-US" dirty="0"/>
              <a:t> </a:t>
            </a:r>
            <a:r>
              <a:rPr lang="en-US" dirty="0" err="1"/>
              <a:t>praksu</a:t>
            </a:r>
            <a:r>
              <a:rPr lang="en-US" dirty="0"/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/>
              <a:t>Usredotočili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se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</a:t>
            </a:r>
            <a:r>
              <a:rPr lang="en-US" dirty="0" err="1"/>
              <a:t>evaluacije</a:t>
            </a:r>
            <a:r>
              <a:rPr lang="en-US" dirty="0"/>
              <a:t> u </a:t>
            </a:r>
            <a:r>
              <a:rPr lang="en-US" dirty="0" err="1"/>
              <a:t>informatičkom</a:t>
            </a:r>
            <a:r>
              <a:rPr lang="en-US" dirty="0"/>
              <a:t> </a:t>
            </a:r>
            <a:r>
              <a:rPr lang="en-US" dirty="0" err="1"/>
              <a:t>obrazovanju</a:t>
            </a:r>
            <a:r>
              <a:rPr lang="en-US" dirty="0"/>
              <a:t>. </a:t>
            </a:r>
            <a:r>
              <a:rPr lang="en-US" dirty="0" err="1"/>
              <a:t>Ključne</a:t>
            </a:r>
            <a:r>
              <a:rPr lang="en-US" dirty="0"/>
              <a:t> </a:t>
            </a:r>
            <a:r>
              <a:rPr lang="en-US" dirty="0" err="1"/>
              <a:t>točke</a:t>
            </a:r>
            <a:r>
              <a:rPr lang="en-US" dirty="0"/>
              <a:t> </a:t>
            </a:r>
            <a:r>
              <a:rPr lang="en-US" dirty="0" err="1"/>
              <a:t>uključivale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razumijevanje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en-US" dirty="0" err="1"/>
              <a:t>evaluacije</a:t>
            </a:r>
            <a:r>
              <a:rPr lang="en-US" dirty="0"/>
              <a:t>,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ih</a:t>
            </a:r>
            <a:r>
              <a:rPr lang="en-US" dirty="0"/>
              <a:t> </a:t>
            </a:r>
            <a:r>
              <a:rPr lang="en-US" dirty="0" err="1"/>
              <a:t>dizajnirati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njihovu</a:t>
            </a:r>
            <a:r>
              <a:rPr lang="en-US" dirty="0"/>
              <a:t> </a:t>
            </a:r>
            <a:r>
              <a:rPr lang="en-US" dirty="0" err="1"/>
              <a:t>ulogu</a:t>
            </a:r>
            <a:r>
              <a:rPr lang="en-US" dirty="0"/>
              <a:t> u </a:t>
            </a:r>
            <a:r>
              <a:rPr lang="en-US" dirty="0" err="1"/>
              <a:t>promicanju</a:t>
            </a:r>
            <a:r>
              <a:rPr lang="en-US" dirty="0"/>
              <a:t> </a:t>
            </a:r>
            <a:r>
              <a:rPr lang="en-US" dirty="0" err="1"/>
              <a:t>pravednih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učinkovitih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. </a:t>
            </a:r>
            <a:r>
              <a:rPr lang="en-US" dirty="0" err="1"/>
              <a:t>Učitelji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naučili</a:t>
            </a:r>
            <a:r>
              <a:rPr lang="en-US" dirty="0"/>
              <a:t> </a:t>
            </a:r>
            <a:r>
              <a:rPr lang="en-US" dirty="0" err="1"/>
              <a:t>razvijati</a:t>
            </a:r>
            <a:r>
              <a:rPr lang="en-US" dirty="0"/>
              <a:t> 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liste</a:t>
            </a:r>
            <a:r>
              <a:rPr lang="en-US" dirty="0"/>
              <a:t> za </a:t>
            </a:r>
            <a:r>
              <a:rPr lang="en-US" dirty="0" err="1"/>
              <a:t>promatranje</a:t>
            </a:r>
            <a:r>
              <a:rPr lang="en-US" dirty="0"/>
              <a:t> </a:t>
            </a:r>
            <a:r>
              <a:rPr lang="en-US" dirty="0" err="1"/>
              <a:t>prilagođene</a:t>
            </a:r>
            <a:r>
              <a:rPr lang="en-US" dirty="0"/>
              <a:t> </a:t>
            </a:r>
            <a:r>
              <a:rPr lang="en-US" dirty="0" err="1"/>
              <a:t>njihovim</a:t>
            </a:r>
            <a:r>
              <a:rPr lang="en-US" dirty="0"/>
              <a:t> </a:t>
            </a:r>
            <a:r>
              <a:rPr lang="en-US" dirty="0" err="1"/>
              <a:t>učionicama</a:t>
            </a:r>
            <a:r>
              <a:rPr lang="en-US" dirty="0"/>
              <a:t>, </a:t>
            </a:r>
            <a:r>
              <a:rPr lang="en-US" dirty="0" err="1"/>
              <a:t>naglašavajući</a:t>
            </a:r>
            <a:r>
              <a:rPr lang="en-US" dirty="0"/>
              <a:t> </a:t>
            </a:r>
            <a:r>
              <a:rPr lang="en-US" dirty="0" err="1"/>
              <a:t>uključivost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relevantnost</a:t>
            </a:r>
            <a:r>
              <a:rPr lang="en-US" dirty="0"/>
              <a:t> za </a:t>
            </a:r>
            <a:r>
              <a:rPr lang="en-US" dirty="0" err="1"/>
              <a:t>stvarni</a:t>
            </a:r>
            <a:r>
              <a:rPr lang="en-US" dirty="0"/>
              <a:t> </a:t>
            </a:r>
            <a:r>
              <a:rPr lang="en-US" dirty="0" err="1"/>
              <a:t>svijet</a:t>
            </a:r>
            <a:r>
              <a:rPr lang="en-US" dirty="0"/>
              <a:t>. </a:t>
            </a:r>
            <a:r>
              <a:rPr lang="en-US" dirty="0" err="1"/>
              <a:t>Uveli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liste</a:t>
            </a:r>
            <a:r>
              <a:rPr lang="en-US" dirty="0"/>
              <a:t> TINKER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SELFIE, koji se oba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koristiti</a:t>
            </a:r>
            <a:r>
              <a:rPr lang="en-US" dirty="0"/>
              <a:t> </a:t>
            </a:r>
            <a:r>
              <a:rPr lang="en-US" dirty="0" err="1"/>
              <a:t>onakvi</a:t>
            </a:r>
            <a:r>
              <a:rPr lang="en-US" dirty="0"/>
              <a:t> </a:t>
            </a:r>
            <a:r>
              <a:rPr lang="en-US" dirty="0" err="1"/>
              <a:t>kakvi</a:t>
            </a:r>
            <a:r>
              <a:rPr lang="en-US" dirty="0"/>
              <a:t> </a:t>
            </a:r>
            <a:r>
              <a:rPr lang="en-US" dirty="0" err="1"/>
              <a:t>jesu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dodatno</a:t>
            </a:r>
            <a:r>
              <a:rPr lang="en-US" dirty="0"/>
              <a:t> </a:t>
            </a:r>
            <a:r>
              <a:rPr lang="en-US" dirty="0" err="1"/>
              <a:t>prilagoditi</a:t>
            </a:r>
            <a:r>
              <a:rPr lang="en-US" dirty="0"/>
              <a:t> </a:t>
            </a:r>
            <a:r>
              <a:rPr lang="en-US" dirty="0" err="1"/>
              <a:t>potrebama</a:t>
            </a:r>
            <a:r>
              <a:rPr lang="en-US" dirty="0"/>
              <a:t> </a:t>
            </a:r>
            <a:r>
              <a:rPr lang="en-US" dirty="0" err="1"/>
              <a:t>učitelja</a:t>
            </a:r>
            <a:r>
              <a:rPr lang="en-US" dirty="0"/>
              <a:t>. Osim toga, </a:t>
            </a:r>
            <a:r>
              <a:rPr lang="en-US" dirty="0" err="1"/>
              <a:t>istražili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</a:t>
            </a:r>
            <a:r>
              <a:rPr lang="en-US" dirty="0" err="1"/>
              <a:t>dnevnike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video </a:t>
            </a:r>
            <a:r>
              <a:rPr lang="en-US" dirty="0" err="1"/>
              <a:t>snimke</a:t>
            </a:r>
            <a:r>
              <a:rPr lang="en-US" dirty="0"/>
              <a:t> </a:t>
            </a:r>
            <a:r>
              <a:rPr lang="en-US" dirty="0" err="1"/>
              <a:t>predavanja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tehnike</a:t>
            </a:r>
            <a:r>
              <a:rPr lang="en-US" dirty="0"/>
              <a:t> za </a:t>
            </a:r>
            <a:r>
              <a:rPr lang="en-US" dirty="0" err="1"/>
              <a:t>samoprocjenu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/>
              <a:t>Razgovarali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o </a:t>
            </a:r>
            <a:r>
              <a:rPr lang="en-US" dirty="0" err="1"/>
              <a:t>nekim</a:t>
            </a:r>
            <a:r>
              <a:rPr lang="en-US" dirty="0"/>
              <a:t> </a:t>
            </a:r>
            <a:r>
              <a:rPr lang="en-US" dirty="0" err="1"/>
              <a:t>uobičajenim</a:t>
            </a:r>
            <a:r>
              <a:rPr lang="en-US" dirty="0"/>
              <a:t> </a:t>
            </a:r>
            <a:r>
              <a:rPr lang="en-US" dirty="0" err="1"/>
              <a:t>problemima</a:t>
            </a:r>
            <a:r>
              <a:rPr lang="en-US" dirty="0"/>
              <a:t> </a:t>
            </a:r>
            <a:r>
              <a:rPr lang="en-US" dirty="0" err="1"/>
              <a:t>vezanim</a:t>
            </a:r>
            <a:r>
              <a:rPr lang="en-US" dirty="0"/>
              <a:t> </a:t>
            </a:r>
            <a:r>
              <a:rPr lang="en-US" dirty="0" err="1"/>
              <a:t>uz</a:t>
            </a:r>
            <a:r>
              <a:rPr lang="en-US" dirty="0"/>
              <a:t> </a:t>
            </a:r>
            <a:r>
              <a:rPr lang="en-US" dirty="0" err="1"/>
              <a:t>samoprocjenu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predložili</a:t>
            </a:r>
            <a:r>
              <a:rPr lang="en-US" dirty="0"/>
              <a:t> </a:t>
            </a:r>
            <a:r>
              <a:rPr lang="en-US" dirty="0" err="1"/>
              <a:t>načine</a:t>
            </a:r>
            <a:r>
              <a:rPr lang="en-US" dirty="0"/>
              <a:t> za </a:t>
            </a:r>
            <a:r>
              <a:rPr lang="en-US" dirty="0" err="1"/>
              <a:t>njihovo</a:t>
            </a:r>
            <a:r>
              <a:rPr lang="en-US" dirty="0"/>
              <a:t> </a:t>
            </a:r>
            <a:r>
              <a:rPr lang="en-US" dirty="0" err="1"/>
              <a:t>prevladavanje</a:t>
            </a:r>
            <a:r>
              <a:rPr lang="en-US" dirty="0"/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/>
              <a:t>U </a:t>
            </a:r>
            <a:r>
              <a:rPr lang="en-US" dirty="0" err="1"/>
              <a:t>sljedećoj</a:t>
            </a:r>
            <a:r>
              <a:rPr lang="en-US" dirty="0"/>
              <a:t> </a:t>
            </a:r>
            <a:r>
              <a:rPr lang="en-US" dirty="0" err="1"/>
              <a:t>lekciji</a:t>
            </a:r>
            <a:r>
              <a:rPr lang="en-US" dirty="0"/>
              <a:t> </a:t>
            </a:r>
            <a:r>
              <a:rPr lang="en-US" dirty="0" err="1"/>
              <a:t>proširit</a:t>
            </a:r>
            <a:r>
              <a:rPr lang="en-US" dirty="0"/>
              <a:t> </a:t>
            </a:r>
            <a:r>
              <a:rPr lang="en-US" dirty="0" err="1"/>
              <a:t>ćemo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uvođenjem</a:t>
            </a:r>
            <a:r>
              <a:rPr lang="en-US" dirty="0"/>
              <a:t> </a:t>
            </a:r>
            <a:r>
              <a:rPr lang="en-US" dirty="0" err="1"/>
              <a:t>tehnika</a:t>
            </a:r>
            <a:r>
              <a:rPr lang="en-US" dirty="0"/>
              <a:t> za </a:t>
            </a:r>
            <a:r>
              <a:rPr lang="en-US" dirty="0" err="1"/>
              <a:t>vrednovanje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uključuju</a:t>
            </a:r>
            <a:r>
              <a:rPr lang="en-US" dirty="0"/>
              <a:t> </a:t>
            </a:r>
            <a:r>
              <a:rPr lang="en-US" dirty="0" err="1"/>
              <a:t>povratne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 od </a:t>
            </a:r>
            <a:r>
              <a:rPr lang="en-US" dirty="0" err="1"/>
              <a:t>drugih</a:t>
            </a:r>
            <a:r>
              <a:rPr lang="en-US" dirty="0"/>
              <a:t> -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kolega</a:t>
            </a:r>
            <a:r>
              <a:rPr lang="en-US" dirty="0"/>
              <a:t>. </a:t>
            </a:r>
            <a:r>
              <a:rPr lang="en-US" dirty="0" err="1"/>
              <a:t>Njihove</a:t>
            </a:r>
            <a:r>
              <a:rPr lang="en-US" dirty="0"/>
              <a:t> </a:t>
            </a:r>
            <a:r>
              <a:rPr lang="en-US" dirty="0" err="1"/>
              <a:t>povratne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 </a:t>
            </a:r>
            <a:r>
              <a:rPr lang="en-US" dirty="0" err="1"/>
              <a:t>pomoći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vam</a:t>
            </a:r>
            <a:r>
              <a:rPr lang="en-US" dirty="0"/>
              <a:t> da </a:t>
            </a:r>
            <a:r>
              <a:rPr lang="en-US" dirty="0" err="1"/>
              <a:t>dobijete</a:t>
            </a:r>
            <a:r>
              <a:rPr lang="en-US" dirty="0"/>
              <a:t> </a:t>
            </a:r>
            <a:r>
              <a:rPr lang="en-US" dirty="0" err="1"/>
              <a:t>potpuniju</a:t>
            </a:r>
            <a:r>
              <a:rPr lang="en-US" dirty="0"/>
              <a:t> </a:t>
            </a:r>
            <a:r>
              <a:rPr lang="en-US" dirty="0" err="1"/>
              <a:t>sliku</a:t>
            </a:r>
            <a:r>
              <a:rPr lang="en-US" dirty="0"/>
              <a:t> </a:t>
            </a:r>
            <a:r>
              <a:rPr lang="en-US" dirty="0" err="1"/>
              <a:t>vaše</a:t>
            </a:r>
            <a:r>
              <a:rPr lang="en-US" dirty="0"/>
              <a:t> </a:t>
            </a:r>
            <a:r>
              <a:rPr lang="en-US" dirty="0" err="1"/>
              <a:t>nastave</a:t>
            </a:r>
            <a:r>
              <a:rPr lang="en-US" dirty="0"/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dirty="0"/>
              <a:t>U</a:t>
            </a:r>
            <a:r>
              <a:rPr lang="en-US" dirty="0" err="1"/>
              <a:t>činkovito</a:t>
            </a:r>
            <a:r>
              <a:rPr lang="en-US" dirty="0"/>
              <a:t> </a:t>
            </a:r>
            <a:r>
              <a:rPr lang="en-US" dirty="0" err="1"/>
              <a:t>vrednovanje</a:t>
            </a:r>
            <a:r>
              <a:rPr lang="en-US" dirty="0"/>
              <a:t> je </a:t>
            </a:r>
            <a:r>
              <a:rPr lang="en-US" dirty="0" err="1"/>
              <a:t>kontinuirani</a:t>
            </a:r>
            <a:r>
              <a:rPr lang="en-US" dirty="0"/>
              <a:t> </a:t>
            </a:r>
            <a:r>
              <a:rPr lang="en-US" dirty="0" err="1"/>
              <a:t>proces</a:t>
            </a:r>
            <a:r>
              <a:rPr lang="en-US" dirty="0"/>
              <a:t> koji se </a:t>
            </a:r>
            <a:r>
              <a:rPr lang="en-US" dirty="0" err="1"/>
              <a:t>razvija</a:t>
            </a:r>
            <a:r>
              <a:rPr lang="en-US" dirty="0"/>
              <a:t> </a:t>
            </a:r>
            <a:r>
              <a:rPr lang="en-US" dirty="0" err="1"/>
              <a:t>zajedno</a:t>
            </a:r>
            <a:r>
              <a:rPr lang="en-US" dirty="0"/>
              <a:t> s </a:t>
            </a:r>
            <a:r>
              <a:rPr lang="en-US" dirty="0" err="1"/>
              <a:t>vašim</a:t>
            </a:r>
            <a:r>
              <a:rPr lang="en-US" dirty="0"/>
              <a:t> </a:t>
            </a:r>
            <a:r>
              <a:rPr lang="en-US" dirty="0" err="1"/>
              <a:t>nastavnim</a:t>
            </a:r>
            <a:r>
              <a:rPr lang="en-US" dirty="0"/>
              <a:t> </a:t>
            </a:r>
            <a:r>
              <a:rPr lang="en-US" dirty="0" err="1"/>
              <a:t>praksama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334" name="Google Shape;334;g347aa63ff27_0_1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47aa63ff27_0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2" name="Google Shape;342;g347aa63ff27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47aa63ff27_0_1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8" name="Google Shape;348;g347aa63ff27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47aa63ff27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g347aa63ff27_0_1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 dirty="0"/>
          </a:p>
        </p:txBody>
      </p:sp>
      <p:sp>
        <p:nvSpPr>
          <p:cNvPr id="355" name="Google Shape;355;g347aa63ff27_0_1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35773d0f0ee_0_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1" name="Google Shape;361;g35773d0f0ee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03" name="Google Shape;10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47aa63ff27_0_2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g347aa63ff27_0_2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10" name="Google Shape;110;g347aa63ff27_0_28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47aa63ff2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g347aa63ff27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procjenjuju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odluke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ponašanje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odnosu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određene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standarde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ciljeve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kritičko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promišljanje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iskreno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prosuđivanje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korištenje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alata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kriterija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snaga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razvoj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lang="hr-HR"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već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povećanju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svijesti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poticanju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rasta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promicanju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kontinuiranog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profesionalnog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razvoja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17" name="Google Shape;117;g347aa63ff27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04c02914fe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g304c02914fe_1_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Zašto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važna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području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informatike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nego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mnogim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predmetnim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stalno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razvija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Tehnologije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programski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jezici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pa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način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koji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pristupamo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digitalnom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rješavanju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problema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brzo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mijenjaju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Ono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vrhunsko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pet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godina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zastarjelo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taj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brzi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tempo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izravne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implikacije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hr-HR"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razlozi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redovita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već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neophodna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kontekstu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Tehnologija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sadržaj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brzo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mijenjaju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Novi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jezici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digitalna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okruženja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uvode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stalno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Kao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redovito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procjenjivati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sadržaji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još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relevantni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zapitamo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Predajem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li ono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trebaju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znati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današnjem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digitalnom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svijetu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?“</a:t>
            </a:r>
            <a:endParaRPr sz="110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Informatika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zahtijeva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konceptualnu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jasnoću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praktičnu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primjenu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predmeta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sadržaj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isključivo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teoretski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zahtijeva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razumijevanje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djelovanje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objašnjavamo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petlja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funkcionira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mi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pokazujemo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kodiramo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otklanjamo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pogreške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tome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učinkovito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usklađuju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teoriju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praktičnom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praksom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„Jesu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zapamtili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sintaksu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razumjeli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?“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uvelike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razlikuju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digitalnoj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pismenosti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interesu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Neki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dolaze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visokim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povjerenjem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digitalne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alate;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zastrašeni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nemaju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pristup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škole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Osim toga,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razina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interesa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varirati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ovisno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prethodnim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iskustvima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izloženosti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pa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samopouzdanju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tehnološkim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okruženjima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zapitaju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„Je li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moj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sat bio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koristan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početnike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napredne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?“</a:t>
            </a:r>
            <a:endParaRPr sz="1100" i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Također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potiče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procijenimo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li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naše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uključive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prilagodljive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različitim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pozadinama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Podržava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autentično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učenje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usmjereno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nudi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snažne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mogućnosti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učenje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stvarnom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svijetu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temeljeno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projektima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pažljivo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promišljamo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Refleksivni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vjerojatnije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će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Ako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istinski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angažirani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Ako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zadatak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povezuje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scenarijima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svijeta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Ako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autonomija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istraživanje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stvaranje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potičemo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kreativnost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samostalnost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relevantnost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6" name="Google Shape;126;g304c02914fe_1_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04c02914fe_1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g304c02914fe_1_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Recite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željeli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prisjete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nedavnih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nastavnih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satova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komunicirali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predstavili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koncept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vodili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aktivnost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Zamolite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odvoje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minuta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zabilježili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misli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odgovor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tri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u toj </a:t>
            </a:r>
            <a:r>
              <a:rPr lang="hr-HR" sz="1100" b="1" dirty="0" err="1">
                <a:latin typeface="Arial"/>
                <a:ea typeface="Arial"/>
                <a:cs typeface="Arial"/>
                <a:sym typeface="Arial"/>
              </a:rPr>
              <a:t>nstavnoj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 cjelini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dobro?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ponosni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Je li to bio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angažman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Glatko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objašnjenje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teškog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koncepta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inovativno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isprobali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moglo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proći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bolje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?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aktivnost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očekivalo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nezainteresiranima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sasvim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Kako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pozabavili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različitim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potrebama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?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tome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podržali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različitim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razinama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vještina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 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interesima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Jeste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omogućili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načina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interakcije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sadržajem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Jesu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Jesu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dodatna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podrška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Cilj</a:t>
            </a:r>
            <a:r>
              <a:rPr lang="en-US" dirty="0"/>
              <a:t> </a:t>
            </a:r>
            <a:r>
              <a:rPr lang="en-US" dirty="0" err="1"/>
              <a:t>ove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je da </a:t>
            </a:r>
            <a:r>
              <a:rPr lang="en-US" dirty="0" err="1"/>
              <a:t>učitelji</a:t>
            </a:r>
            <a:r>
              <a:rPr lang="en-US" dirty="0"/>
              <a:t> </a:t>
            </a:r>
            <a:r>
              <a:rPr lang="en-US" dirty="0" err="1"/>
              <a:t>prepoznaju</a:t>
            </a:r>
            <a:r>
              <a:rPr lang="en-US" dirty="0"/>
              <a:t> da </a:t>
            </a:r>
            <a:r>
              <a:rPr lang="en-US" dirty="0" err="1"/>
              <a:t>uvijek</a:t>
            </a:r>
            <a:r>
              <a:rPr lang="en-US" dirty="0"/>
              <a:t>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nešto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se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poboljšati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da je </a:t>
            </a:r>
            <a:r>
              <a:rPr lang="en-US" dirty="0" err="1"/>
              <a:t>lako</a:t>
            </a:r>
            <a:r>
              <a:rPr lang="en-US" dirty="0"/>
              <a:t> to </a:t>
            </a:r>
            <a:r>
              <a:rPr lang="en-US" dirty="0" err="1"/>
              <a:t>zaboraviti</a:t>
            </a:r>
            <a:r>
              <a:rPr lang="en-US" dirty="0"/>
              <a:t>. Ova </a:t>
            </a:r>
            <a:r>
              <a:rPr lang="en-US" dirty="0" err="1"/>
              <a:t>lekcija</a:t>
            </a:r>
            <a:r>
              <a:rPr lang="en-US" dirty="0"/>
              <a:t> </a:t>
            </a:r>
            <a:r>
              <a:rPr lang="en-US" dirty="0" err="1"/>
              <a:t>trebala</a:t>
            </a:r>
            <a:r>
              <a:rPr lang="en-US" dirty="0"/>
              <a:t> bi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pomoći</a:t>
            </a:r>
            <a:r>
              <a:rPr lang="en-US" dirty="0"/>
              <a:t> </a:t>
            </a:r>
            <a:r>
              <a:rPr lang="en-US" dirty="0" err="1"/>
              <a:t>nudeći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alate za </a:t>
            </a:r>
            <a:r>
              <a:rPr lang="en-US" dirty="0" err="1"/>
              <a:t>samoprocjenu</a:t>
            </a:r>
            <a:r>
              <a:rPr lang="en-US" dirty="0"/>
              <a:t>. </a:t>
            </a:r>
            <a:r>
              <a:rPr lang="en-US" dirty="0" err="1"/>
              <a:t>Posvetite</a:t>
            </a:r>
            <a:r>
              <a:rPr lang="en-US" dirty="0"/>
              <a:t> </a:t>
            </a:r>
            <a:r>
              <a:rPr lang="en-US" dirty="0" err="1"/>
              <a:t>oko</a:t>
            </a:r>
            <a:r>
              <a:rPr lang="en-US" dirty="0"/>
              <a:t> 5 </a:t>
            </a:r>
            <a:r>
              <a:rPr lang="en-US" dirty="0" err="1"/>
              <a:t>minuta</a:t>
            </a:r>
            <a:r>
              <a:rPr lang="en-US" dirty="0"/>
              <a:t>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135" name="Google Shape;135;g304c02914fe_1_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Definirajmo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podrazumijevamo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pod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samoprocjenom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kontekstu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„Sat je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prošao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dobro.“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To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namjeran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analiziramo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vlastite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izbore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reagirali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najvažnije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toga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naučiti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da se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distanciramo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postavimo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bolja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funkcioniralo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dogodilo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put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drugačije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Ovaj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dovodi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stvarnih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poboljšanja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reagiramo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probleme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već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proaktivno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Potiče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profesionalni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Izvrsni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prestaju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stalno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razvijamo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usavršavamo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bez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vanjskih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To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transformira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našu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nastavu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rutinske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namjernu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Umjesto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„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“,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počinjemo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donositi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odluke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čemu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svrsishodnijih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lekcija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usmjerenih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prepoznati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obrasce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učenici isključe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predugo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predajemo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grupa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bori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timskim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vidimo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trendove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prilagodimo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Podržava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uključivost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Ponekad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da toga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svjesni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previdjeti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određene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prozivamo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poistovjetiti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stavlja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slijepe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točke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fokus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sz="13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jp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rgbClr val="FFFFFF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1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1"/>
          <p:cNvPicPr preferRelativeResize="0"/>
          <p:nvPr/>
        </p:nvPicPr>
        <p:blipFill rotWithShape="1">
          <a:blip r:embed="rId3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1"/>
          <p:cNvSpPr txBox="1"/>
          <p:nvPr/>
        </p:nvSpPr>
        <p:spPr>
          <a:xfrm>
            <a:off x="2836615" y="6125538"/>
            <a:ext cx="8134996" cy="577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1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1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" name="Google Shape;23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84471" y="2628899"/>
            <a:ext cx="5807528" cy="2855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2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Google Shape;29;p12"/>
          <p:cNvPicPr preferRelativeResize="0"/>
          <p:nvPr/>
        </p:nvPicPr>
        <p:blipFill rotWithShape="1">
          <a:blip r:embed="rId5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2"/>
          <p:cNvSpPr txBox="1"/>
          <p:nvPr/>
        </p:nvSpPr>
        <p:spPr>
          <a:xfrm>
            <a:off x="2836615" y="6137080"/>
            <a:ext cx="813499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4899403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4899403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12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Text - 1col">
  <p:cSld name="Title Text - 1col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347aa63ff27_0_221"/>
          <p:cNvSpPr txBox="1">
            <a:spLocks noGrp="1"/>
          </p:cNvSpPr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2" name="Google Shape;42;g347aa63ff27_0_221"/>
          <p:cNvPicPr preferRelativeResize="0"/>
          <p:nvPr/>
        </p:nvPicPr>
        <p:blipFill rotWithShape="1">
          <a:blip r:embed="rId2"/>
          <a:srcRect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g347aa63ff27_0_221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g347aa63ff27_0_221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g347aa63ff27_0_2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oogle Shape;46;g347aa63ff27_0_221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47" name="Google Shape;47;g347aa63ff27_0_22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Google Shape;48;g347aa63ff27_0_221"/>
            <p:cNvPicPr preferRelativeResize="0"/>
            <p:nvPr/>
          </p:nvPicPr>
          <p:blipFill rotWithShape="1">
            <a:blip r:embed="rId5">
              <a:alphaModFix/>
            </a:blip>
            <a:srcRect l="9995" t="21987" r="6843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g347aa63ff27_0_22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50;g347aa63ff27_0_22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51;g347aa63ff27_0_221"/>
            <p:cNvPicPr preferRelativeResize="0"/>
            <p:nvPr/>
          </p:nvPicPr>
          <p:blipFill rotWithShape="1">
            <a:blip r:embed="rId8">
              <a:alphaModFix/>
            </a:blip>
            <a:srcRect l="6518" t="2903" r="6456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g347aa63ff27_0_221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g347aa63ff27_0_22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g347aa63ff27_0_221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g347aa63ff27_0_221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g347aa63ff27_0_221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5773d0f0ee_0_63"/>
          <p:cNvSpPr txBox="1">
            <a:spLocks noGrp="1"/>
          </p:cNvSpPr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g35773d0f0ee_0_63"/>
          <p:cNvPicPr preferRelativeResize="0"/>
          <p:nvPr/>
        </p:nvPicPr>
        <p:blipFill rotWithShape="1">
          <a:blip r:embed="rId2"/>
          <a:srcRect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g35773d0f0ee_0_63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35773d0f0ee_0_63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g35773d0f0ee_0_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" name="Google Shape;66;g35773d0f0ee_0_63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67" name="Google Shape;67;g35773d0f0ee_0_6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68;g35773d0f0ee_0_63"/>
            <p:cNvPicPr preferRelativeResize="0"/>
            <p:nvPr/>
          </p:nvPicPr>
          <p:blipFill rotWithShape="1">
            <a:blip r:embed="rId5">
              <a:alphaModFix/>
            </a:blip>
            <a:srcRect l="9995" t="21987" r="6843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" name="Google Shape;69;g35773d0f0ee_0_6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" name="Google Shape;70;g35773d0f0ee_0_6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" name="Google Shape;71;g35773d0f0ee_0_63"/>
            <p:cNvPicPr preferRelativeResize="0"/>
            <p:nvPr/>
          </p:nvPicPr>
          <p:blipFill rotWithShape="1">
            <a:blip r:embed="rId8">
              <a:alphaModFix/>
            </a:blip>
            <a:srcRect l="6518" t="2903" r="6456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2;g35773d0f0ee_0_63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73;g35773d0f0ee_0_63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4" name="Google Shape;74;g35773d0f0ee_0_63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75;g35773d0f0ee_0_63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76;g35773d0f0ee_0_63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Text - 1col">
  <p:cSld name="Title Text - 1co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5773d0f0ee_0_6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g35773d0f0ee_0_60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48235"/>
          </a:srgbClr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>
            <a:alpha val="0"/>
          </a:schemeClr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3"/>
          <p:cNvSpPr/>
          <p:nvPr/>
        </p:nvSpPr>
        <p:spPr>
          <a:xfrm>
            <a:off x="0" y="0"/>
            <a:ext cx="12192000" cy="797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" name="Google Shape;36;p1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>
            <a:alpha val="0"/>
          </a:schemeClr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5773d0f0ee_0_57"/>
          <p:cNvSpPr/>
          <p:nvPr/>
        </p:nvSpPr>
        <p:spPr>
          <a:xfrm>
            <a:off x="0" y="0"/>
            <a:ext cx="12192000" cy="79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" name="Google Shape;59;g35773d0f0ee_0_5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ducation.ec.europa.eu/document/selfie-questionnaires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ec.europa.eu/selfie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ducation.ec.europa.eu/selfie-for-teachers" TargetMode="External"/><Relationship Id="rId5" Type="http://schemas.openxmlformats.org/officeDocument/2006/relationships/hyperlink" Target="https://www.edutopia.org/" TargetMode="External"/><Relationship Id="rId4" Type="http://schemas.openxmlformats.org/officeDocument/2006/relationships/hyperlink" Target="https://iste.org/standards/educators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hyperlink" Target="https://tinker-project.eu/elearning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jpg"/><Relationship Id="rId15" Type="http://schemas.openxmlformats.org/officeDocument/2006/relationships/hyperlink" Target="https://creativecommons.org/licenses/by-nc-nd/4.0/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444"/>
              <a:buFont typeface="Calibri"/>
              <a:buNone/>
            </a:pPr>
            <a:r>
              <a:rPr lang="hr-HR" noProof="0" dirty="0"/>
              <a:t>WP3: Obučavanje učitelja za autentično i rodno uključivo informatičko obrazovanje</a:t>
            </a:r>
          </a:p>
        </p:txBody>
      </p:sp>
      <p:sp>
        <p:nvSpPr>
          <p:cNvPr id="85" name="Google Shape;85;p3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hr-HR" noProof="0" dirty="0"/>
              <a:t>TINKER trening za učitelje koji poučavaju učenike starosti 12 </a:t>
            </a:r>
            <a:r>
              <a:rPr lang="hr-HR" noProof="0"/>
              <a:t>do 14 </a:t>
            </a:r>
            <a:r>
              <a:rPr lang="hr-HR" noProof="0" dirty="0"/>
              <a:t>godina</a:t>
            </a: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42fdc50bc8_0_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Osnovna načela učinkovite samoprocjene</a:t>
            </a:r>
          </a:p>
        </p:txBody>
      </p:sp>
      <p:sp>
        <p:nvSpPr>
          <p:cNvPr id="156" name="Google Shape;156;g342fdc50bc8_0_2"/>
          <p:cNvSpPr txBox="1">
            <a:spLocks noGrp="1"/>
          </p:cNvSpPr>
          <p:nvPr>
            <p:ph type="body" idx="1"/>
          </p:nvPr>
        </p:nvSpPr>
        <p:spPr>
          <a:xfrm>
            <a:off x="293250" y="570150"/>
            <a:ext cx="11605500" cy="6206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endParaRPr lang="hr-HR" sz="1500" b="1" noProof="0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/>
              <a:t>Namjerna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Povezana sa specifičnim ciljevima, standardima ili ishodima učenja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/>
              <a:t>Strukturirana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Podržana alatima kao što su rubrike ili dnevnici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Izbjegava općenite dojmove u korist analize temeljene na dokazima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/>
              <a:t>Neprekidna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Ne jednokratna aktivnost, već redoviti dio nastavnog ciklusa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Pomaže učiteljima da mjere napredak i prate rast tijekom vremena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/>
              <a:t>Konstruktivna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Usredotočena na rast, a ne na savršenstvo, ima za cilj identificirati sljedeće korake, a ne samo slabosti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 err="1"/>
              <a:t>Uključiva</a:t>
            </a:r>
            <a:endParaRPr lang="hr-HR" b="1" noProof="0" dirty="0"/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Uključuje više perspektiva: osobnu refleksiju, povratne informacije učenika, doprinos vršnjaka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Podržava kulturu učionice u kojoj su povratne informacije i revizije normalne i za nastavnike i za učenike</a:t>
            </a:r>
            <a:endParaRPr lang="hr-HR" sz="1100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pic>
        <p:nvPicPr>
          <p:cNvPr id="157" name="Google Shape;157;g342fdc50bc8_0_2" title="340368-PANXDH-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6095" y="1678264"/>
            <a:ext cx="3321705" cy="3327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42fdc50bc8_0_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Alati za samoprocjenu nastavnih praksi</a:t>
            </a:r>
          </a:p>
        </p:txBody>
      </p:sp>
      <p:sp>
        <p:nvSpPr>
          <p:cNvPr id="164" name="Google Shape;164;g342fdc50bc8_0_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Alati koje učitelji mogu koristiti za samoprocjenu (vrednovanje bez pomoći drugih učitelja ili učenika):</a:t>
            </a:r>
            <a:br>
              <a:rPr lang="hr-HR" noProof="0" dirty="0"/>
            </a:br>
            <a:endParaRPr lang="hr-HR" noProof="0" dirty="0"/>
          </a:p>
          <a:p>
            <a:pPr marL="914400" lvl="1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r-HR" sz="2500" noProof="0" dirty="0"/>
              <a:t>Kriteriji vrednovanja / rubrike za vrednovanje / kontrolne liste</a:t>
            </a:r>
          </a:p>
          <a:p>
            <a:pPr marL="914400" lvl="1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r-HR" sz="2500" noProof="0" dirty="0"/>
              <a:t>Dnevnici samoprocjene / Refleksivni dnevnici</a:t>
            </a:r>
          </a:p>
          <a:p>
            <a:pPr marL="914400" lvl="1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r-HR" sz="2500" noProof="0" dirty="0"/>
              <a:t>Samoprocjena putem snimanja i reprodukcije videa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pic>
        <p:nvPicPr>
          <p:cNvPr id="165" name="Google Shape;165;g342fdc50bc8_0_9" title="955802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51352" y="3115152"/>
            <a:ext cx="4791752" cy="319372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342fdc50bc8_0_9"/>
          <p:cNvSpPr txBox="1"/>
          <p:nvPr/>
        </p:nvSpPr>
        <p:spPr>
          <a:xfrm>
            <a:off x="8477950" y="6282374"/>
            <a:ext cx="40101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47aa63ff27_0_1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600" noProof="0" dirty="0"/>
              <a:t>Kriteriji vrednovanja / rubrike / kontrolne liste</a:t>
            </a:r>
          </a:p>
        </p:txBody>
      </p:sp>
      <p:sp>
        <p:nvSpPr>
          <p:cNvPr id="173" name="Google Shape;173;g347aa63ff27_0_11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b="1" noProof="0" dirty="0"/>
              <a:t>Što su kriteriji vrednovanja?</a:t>
            </a:r>
            <a:endParaRPr lang="hr-HR" noProof="0" dirty="0"/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Specifične </a:t>
            </a:r>
            <a:r>
              <a:rPr lang="hr-HR" b="1" noProof="0" dirty="0"/>
              <a:t>smjernice </a:t>
            </a:r>
            <a:r>
              <a:rPr lang="hr-HR" noProof="0" dirty="0"/>
              <a:t>koje se koriste za </a:t>
            </a:r>
            <a:r>
              <a:rPr lang="hr-HR" b="1" noProof="0" dirty="0"/>
              <a:t>procjenu učinkovitosti </a:t>
            </a:r>
            <a:r>
              <a:rPr lang="hr-HR" noProof="0" dirty="0"/>
              <a:t>nastavnih praksi</a:t>
            </a:r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Oni služe kao mjerila za mjerenje</a:t>
            </a:r>
          </a:p>
          <a:p>
            <a:pPr marL="1428750" lvl="2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20"/>
              <a:buFont typeface="Arial"/>
              <a:buChar char="•"/>
            </a:pPr>
            <a:r>
              <a:rPr lang="hr-HR" sz="1400" noProof="0" dirty="0"/>
              <a:t>postizanja obrazovnih ciljeva</a:t>
            </a:r>
            <a:endParaRPr lang="hr-HR" noProof="0" dirty="0"/>
          </a:p>
          <a:p>
            <a:pPr marL="1428750" lvl="2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20"/>
              <a:buFont typeface="Arial"/>
              <a:buChar char="•"/>
            </a:pPr>
            <a:r>
              <a:rPr lang="hr-HR" sz="1400" noProof="0" dirty="0"/>
              <a:t>kvalitete nastavnih metoda i</a:t>
            </a:r>
            <a:endParaRPr lang="hr-HR" noProof="0" dirty="0"/>
          </a:p>
          <a:p>
            <a:pPr marL="1428750" lvl="2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20"/>
              <a:buFont typeface="Arial"/>
              <a:buChar char="•"/>
            </a:pPr>
            <a:r>
              <a:rPr lang="hr-HR" sz="1400" noProof="0" dirty="0"/>
              <a:t>mjere u kojoj su zadovoljene potrebe svih učenika,</a:t>
            </a:r>
            <a:br>
              <a:rPr lang="hr-HR" sz="1400" noProof="0" dirty="0"/>
            </a:br>
            <a:r>
              <a:rPr lang="hr-HR" sz="1400" noProof="0" dirty="0"/>
              <a:t>uključujući pristupe koji uključuju rodnu uključivost</a:t>
            </a:r>
            <a:br>
              <a:rPr lang="hr-HR" sz="1400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b="1" noProof="0" dirty="0"/>
              <a:t>Zašto su važni?</a:t>
            </a:r>
            <a:endParaRPr lang="hr-HR" noProof="0" dirty="0"/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Osiguravaju objektivnost i dosljednost u vrednovanju</a:t>
            </a:r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Pomažu učiteljima da prepoznaju snage i područja za poboljšanje</a:t>
            </a:r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Osiguravaju da se zadovolje potrebe svih učenika</a:t>
            </a:r>
            <a:endParaRPr lang="hr-HR" b="1" noProof="0" dirty="0"/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Učinite refleksiju </a:t>
            </a:r>
            <a:r>
              <a:rPr lang="hr-HR" noProof="0" dirty="0" err="1"/>
              <a:t>strukturiranijom</a:t>
            </a:r>
            <a:r>
              <a:rPr lang="hr-HR" noProof="0" dirty="0"/>
              <a:t> i mjerljivijom </a:t>
            </a:r>
            <a:br>
              <a:rPr lang="hr-HR" noProof="0" dirty="0"/>
            </a:br>
            <a:r>
              <a:rPr lang="hr-HR" noProof="0" dirty="0"/>
              <a:t>umjesto nejasnih osjećaja („</a:t>
            </a:r>
            <a:r>
              <a:rPr lang="hr-HR" i="1" noProof="0" dirty="0"/>
              <a:t>Mislim da je sat dobro prošao</a:t>
            </a:r>
            <a:r>
              <a:rPr lang="hr-HR" noProof="0" dirty="0"/>
              <a:t>“)</a:t>
            </a:r>
          </a:p>
        </p:txBody>
      </p:sp>
      <p:pic>
        <p:nvPicPr>
          <p:cNvPr id="174" name="Google Shape;174;g347aa63ff27_0_11" descr="Free list checkbox checked vector" title="Download free HD stock image of List Checkbox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21350" y="2877275"/>
            <a:ext cx="2627925" cy="322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611fa2a277_0_1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Rubrike u odnosu na kontrolne liste</a:t>
            </a:r>
          </a:p>
        </p:txBody>
      </p:sp>
      <p:graphicFrame>
        <p:nvGraphicFramePr>
          <p:cNvPr id="181" name="Google Shape;181;g3611fa2a277_0_17"/>
          <p:cNvGraphicFramePr/>
          <p:nvPr>
            <p:extLst>
              <p:ext uri="{D42A27DB-BD31-4B8C-83A1-F6EECF244321}">
                <p14:modId xmlns:p14="http://schemas.microsoft.com/office/powerpoint/2010/main" val="2556157593"/>
              </p:ext>
            </p:extLst>
          </p:nvPr>
        </p:nvGraphicFramePr>
        <p:xfrm>
          <a:off x="926725" y="1598900"/>
          <a:ext cx="10287000" cy="2712660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>
                          <a:solidFill>
                            <a:srgbClr val="FFFFFF"/>
                          </a:solidFill>
                        </a:rPr>
                        <a:t>Rubrike</a:t>
                      </a:r>
                    </a:p>
                  </a:txBody>
                  <a:tcPr marL="91425" marR="91425" marT="91425" marB="91425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>
                          <a:solidFill>
                            <a:srgbClr val="FFFFFF"/>
                          </a:solidFill>
                        </a:rPr>
                        <a:t>Kontrolne liste</a:t>
                      </a:r>
                    </a:p>
                  </a:txBody>
                  <a:tcPr marL="91425" marR="91425" marT="91425" marB="91425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Procjenjuju kvalitetu na temelju razine izvedbe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Skup kriterija i razina učinka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Skala (npr. izvrsno, dobro, zadovoljavajuće, loše)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Detaljni opis – objašnjava koliko je nešto dobro urađeno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Pomaže u razumijevanju snaga i područja za napredak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Za provjeru jesu li ispunjeni određeni kriteriji (Da/Ne)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Jednostavan popis stavki ili zadataka s potvrdnim okvirima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Binarno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Minimalno – pokazuje što je napravljeno ili nije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Pomaže osigurati da su svi koraci dovršeni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endParaRPr lang="hr-HR" sz="17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47aa63ff27_0_26"/>
          <p:cNvSpPr/>
          <p:nvPr/>
        </p:nvSpPr>
        <p:spPr>
          <a:xfrm rot="-711049">
            <a:off x="5017328" y="3869613"/>
            <a:ext cx="1801191" cy="76960"/>
          </a:xfrm>
          <a:prstGeom prst="roundRect">
            <a:avLst>
              <a:gd name="adj" fmla="val 50000"/>
            </a:avLst>
          </a:prstGeom>
          <a:solidFill>
            <a:srgbClr val="701C7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g347aa63ff27_0_2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Razvoj kriterija vrednovanja</a:t>
            </a:r>
          </a:p>
        </p:txBody>
      </p:sp>
      <p:sp>
        <p:nvSpPr>
          <p:cNvPr id="189" name="Google Shape;189;g347aa63ff27_0_26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Evo niza koraka koje je moguće slijediti za razvoj kriterija </a:t>
            </a:r>
            <a:br>
              <a:rPr lang="hr-HR" noProof="0" dirty="0"/>
            </a:br>
            <a:r>
              <a:rPr lang="hr-HR" noProof="0" dirty="0"/>
              <a:t>za vrednovanje nastavnih metoda u informatici:</a:t>
            </a: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sp>
        <p:nvSpPr>
          <p:cNvPr id="190" name="Google Shape;190;g347aa63ff27_0_26"/>
          <p:cNvSpPr/>
          <p:nvPr/>
        </p:nvSpPr>
        <p:spPr>
          <a:xfrm rot="711049" flipH="1">
            <a:off x="6649231" y="3869613"/>
            <a:ext cx="1801191" cy="76960"/>
          </a:xfrm>
          <a:prstGeom prst="roundRect">
            <a:avLst>
              <a:gd name="adj" fmla="val 50000"/>
            </a:avLst>
          </a:prstGeom>
          <a:solidFill>
            <a:srgbClr val="701C7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g347aa63ff27_0_26"/>
          <p:cNvSpPr/>
          <p:nvPr/>
        </p:nvSpPr>
        <p:spPr>
          <a:xfrm rot="711049" flipH="1">
            <a:off x="3295093" y="3869613"/>
            <a:ext cx="1801191" cy="76960"/>
          </a:xfrm>
          <a:prstGeom prst="roundRect">
            <a:avLst>
              <a:gd name="adj" fmla="val 50000"/>
            </a:avLst>
          </a:prstGeom>
          <a:solidFill>
            <a:srgbClr val="701C7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2" name="Google Shape;192;g347aa63ff27_0_26"/>
          <p:cNvGrpSpPr/>
          <p:nvPr/>
        </p:nvGrpSpPr>
        <p:grpSpPr>
          <a:xfrm>
            <a:off x="3919540" y="3944043"/>
            <a:ext cx="2283543" cy="2137507"/>
            <a:chOff x="3021975" y="2541798"/>
            <a:chExt cx="1712700" cy="1230715"/>
          </a:xfrm>
        </p:grpSpPr>
        <p:sp>
          <p:nvSpPr>
            <p:cNvPr id="193" name="Google Shape;193;g347aa63ff27_0_26"/>
            <p:cNvSpPr txBox="1"/>
            <p:nvPr/>
          </p:nvSpPr>
          <p:spPr>
            <a:xfrm>
              <a:off x="3529877" y="2735584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1" i="0" u="none" strike="noStrike" cap="none" noProof="0" dirty="0">
                  <a:solidFill>
                    <a:srgbClr val="701C7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2</a:t>
              </a:r>
            </a:p>
          </p:txBody>
        </p:sp>
        <p:sp>
          <p:nvSpPr>
            <p:cNvPr id="194" name="Google Shape;194;g347aa63ff27_0_26"/>
            <p:cNvSpPr/>
            <p:nvPr/>
          </p:nvSpPr>
          <p:spPr>
            <a:xfrm rot="-1789476">
              <a:off x="3798091" y="2571072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701C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g347aa63ff27_0_26"/>
            <p:cNvSpPr/>
            <p:nvPr/>
          </p:nvSpPr>
          <p:spPr>
            <a:xfrm>
              <a:off x="3021975" y="3069013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g347aa63ff27_0_26"/>
            <p:cNvSpPr txBox="1"/>
            <p:nvPr/>
          </p:nvSpPr>
          <p:spPr>
            <a:xfrm>
              <a:off x="3066225" y="3106213"/>
              <a:ext cx="162420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0" i="0" u="none" strike="noStrike" cap="none" noProof="0" dirty="0">
                  <a:solidFill>
                    <a:srgbClr val="FFFFF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Postavite specifične, mjerljive kriterije</a:t>
              </a:r>
              <a:endParaRPr lang="hr-HR" sz="1800" b="0" i="0" u="none" strike="noStrike" cap="none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g347aa63ff27_0_26"/>
            <p:cNvSpPr/>
            <p:nvPr/>
          </p:nvSpPr>
          <p:spPr>
            <a:xfrm>
              <a:off x="3833325" y="3004364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8" name="Google Shape;198;g347aa63ff27_0_26"/>
          <p:cNvGrpSpPr/>
          <p:nvPr/>
        </p:nvGrpSpPr>
        <p:grpSpPr>
          <a:xfrm>
            <a:off x="2203848" y="2177306"/>
            <a:ext cx="2292513" cy="1694339"/>
            <a:chOff x="1637475" y="1195909"/>
            <a:chExt cx="1719428" cy="1270786"/>
          </a:xfrm>
        </p:grpSpPr>
        <p:sp>
          <p:nvSpPr>
            <p:cNvPr id="199" name="Google Shape;199;g347aa63ff27_0_26"/>
            <p:cNvSpPr/>
            <p:nvPr/>
          </p:nvSpPr>
          <p:spPr>
            <a:xfrm>
              <a:off x="1637475" y="1219942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g347aa63ff27_0_26"/>
            <p:cNvSpPr txBox="1"/>
            <p:nvPr/>
          </p:nvSpPr>
          <p:spPr>
            <a:xfrm>
              <a:off x="2144544" y="1914044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1" i="0" u="none" strike="noStrike" cap="none" noProof="0" dirty="0">
                  <a:solidFill>
                    <a:srgbClr val="701C7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1</a:t>
              </a:r>
            </a:p>
          </p:txBody>
        </p:sp>
        <p:sp>
          <p:nvSpPr>
            <p:cNvPr id="201" name="Google Shape;201;g347aa63ff27_0_26"/>
            <p:cNvSpPr/>
            <p:nvPr/>
          </p:nvSpPr>
          <p:spPr>
            <a:xfrm rot="10800000">
              <a:off x="2448800" y="1919036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g347aa63ff27_0_26"/>
            <p:cNvSpPr txBox="1"/>
            <p:nvPr/>
          </p:nvSpPr>
          <p:spPr>
            <a:xfrm>
              <a:off x="1640903" y="1195909"/>
              <a:ext cx="1716000" cy="63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0" i="0" u="none" strike="noStrike" cap="none" noProof="0" dirty="0">
                  <a:solidFill>
                    <a:srgbClr val="FFFFF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Definirajte svrhu vrednovanja</a:t>
              </a:r>
              <a:endParaRPr lang="hr-HR" sz="1800" b="0" i="0" u="none" strike="noStrike" cap="none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g347aa63ff27_0_26"/>
            <p:cNvSpPr/>
            <p:nvPr/>
          </p:nvSpPr>
          <p:spPr>
            <a:xfrm rot="-1789476">
              <a:off x="2410765" y="2276970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701C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4" name="Google Shape;204;g347aa63ff27_0_26"/>
          <p:cNvGrpSpPr/>
          <p:nvPr/>
        </p:nvGrpSpPr>
        <p:grpSpPr>
          <a:xfrm>
            <a:off x="5594723" y="2175599"/>
            <a:ext cx="2283543" cy="1662296"/>
            <a:chOff x="1637475" y="1219942"/>
            <a:chExt cx="1712700" cy="1246753"/>
          </a:xfrm>
        </p:grpSpPr>
        <p:sp>
          <p:nvSpPr>
            <p:cNvPr id="205" name="Google Shape;205;g347aa63ff27_0_26"/>
            <p:cNvSpPr/>
            <p:nvPr/>
          </p:nvSpPr>
          <p:spPr>
            <a:xfrm>
              <a:off x="1637475" y="1219942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g347aa63ff27_0_26"/>
            <p:cNvSpPr txBox="1"/>
            <p:nvPr/>
          </p:nvSpPr>
          <p:spPr>
            <a:xfrm>
              <a:off x="2144544" y="1931858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1" i="0" u="none" strike="noStrike" cap="none" noProof="0" dirty="0">
                  <a:solidFill>
                    <a:srgbClr val="701C7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3</a:t>
              </a:r>
            </a:p>
          </p:txBody>
        </p:sp>
        <p:sp>
          <p:nvSpPr>
            <p:cNvPr id="207" name="Google Shape;207;g347aa63ff27_0_26"/>
            <p:cNvSpPr/>
            <p:nvPr/>
          </p:nvSpPr>
          <p:spPr>
            <a:xfrm rot="10800000">
              <a:off x="2448800" y="1919036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g347aa63ff27_0_26"/>
            <p:cNvSpPr txBox="1"/>
            <p:nvPr/>
          </p:nvSpPr>
          <p:spPr>
            <a:xfrm>
              <a:off x="1681725" y="1257142"/>
              <a:ext cx="162420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0" i="0" u="none" strike="noStrike" cap="none" noProof="0" dirty="0">
                  <a:solidFill>
                    <a:srgbClr val="FFFFF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Uskladite kriterije s ishodima učenja</a:t>
              </a:r>
              <a:endParaRPr lang="hr-HR" sz="1800" b="0" i="0" u="none" strike="noStrike" cap="none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g347aa63ff27_0_26"/>
            <p:cNvSpPr/>
            <p:nvPr/>
          </p:nvSpPr>
          <p:spPr>
            <a:xfrm rot="-1789476">
              <a:off x="2410765" y="2276970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701C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0" name="Google Shape;210;g347aa63ff27_0_26"/>
          <p:cNvGrpSpPr/>
          <p:nvPr/>
        </p:nvGrpSpPr>
        <p:grpSpPr>
          <a:xfrm>
            <a:off x="7329490" y="4018291"/>
            <a:ext cx="2283543" cy="1638886"/>
            <a:chOff x="3021975" y="2571072"/>
            <a:chExt cx="1712700" cy="1201441"/>
          </a:xfrm>
        </p:grpSpPr>
        <p:sp>
          <p:nvSpPr>
            <p:cNvPr id="211" name="Google Shape;211;g347aa63ff27_0_26"/>
            <p:cNvSpPr txBox="1"/>
            <p:nvPr/>
          </p:nvSpPr>
          <p:spPr>
            <a:xfrm>
              <a:off x="3529877" y="2665941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1" i="0" u="none" strike="noStrike" cap="none" noProof="0" dirty="0">
                  <a:solidFill>
                    <a:srgbClr val="701C7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4</a:t>
              </a:r>
            </a:p>
          </p:txBody>
        </p:sp>
        <p:sp>
          <p:nvSpPr>
            <p:cNvPr id="212" name="Google Shape;212;g347aa63ff27_0_26"/>
            <p:cNvSpPr/>
            <p:nvPr/>
          </p:nvSpPr>
          <p:spPr>
            <a:xfrm rot="-1789476">
              <a:off x="3798091" y="2571072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701C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g347aa63ff27_0_26"/>
            <p:cNvSpPr/>
            <p:nvPr/>
          </p:nvSpPr>
          <p:spPr>
            <a:xfrm>
              <a:off x="3021975" y="3069013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g347aa63ff27_0_26"/>
            <p:cNvSpPr txBox="1"/>
            <p:nvPr/>
          </p:nvSpPr>
          <p:spPr>
            <a:xfrm>
              <a:off x="3066225" y="3106213"/>
              <a:ext cx="166845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0" i="0" u="none" strike="noStrike" cap="none" noProof="0" dirty="0">
                  <a:solidFill>
                    <a:srgbClr val="FFFFF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Testirajte/vrednujte kriterije u praksi</a:t>
              </a:r>
              <a:endParaRPr lang="hr-HR" sz="1800" b="0" i="0" u="none" strike="noStrike" cap="none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g347aa63ff27_0_26"/>
            <p:cNvSpPr/>
            <p:nvPr/>
          </p:nvSpPr>
          <p:spPr>
            <a:xfrm>
              <a:off x="3833325" y="3004364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47aa63ff27_0_5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1. Svrha</a:t>
            </a:r>
          </a:p>
        </p:txBody>
      </p:sp>
      <p:sp>
        <p:nvSpPr>
          <p:cNvPr id="222" name="Google Shape;222;g347aa63ff27_0_5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hr-HR" b="1" noProof="0" dirty="0"/>
              <a:t>Definirajte svrhu vrednovanja</a:t>
            </a:r>
            <a:r>
              <a:rPr lang="hr-HR" noProof="0" dirty="0"/>
              <a:t>. Započnite s određivanjem onoga što želite vrednovati. Na primjer: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Želite li </a:t>
            </a:r>
            <a:r>
              <a:rPr lang="hr-HR" b="1" noProof="0" dirty="0"/>
              <a:t>općenito vrednovati metodologiju poučavanja </a:t>
            </a:r>
            <a:r>
              <a:rPr lang="hr-HR" noProof="0" dirty="0"/>
              <a:t>? Razmotrite pitanja poput:</a:t>
            </a:r>
          </a:p>
          <a:p>
            <a:pPr lvl="2" indent="-368300">
              <a:buSzPts val="1800"/>
            </a:pPr>
            <a:r>
              <a:rPr lang="hr-HR" i="1" noProof="0" dirty="0"/>
              <a:t>Jesu li metode poučavanja zanimljive svim učenicima?</a:t>
            </a:r>
          </a:p>
          <a:p>
            <a:pPr lvl="2" indent="-368300">
              <a:buSzPts val="1800"/>
            </a:pPr>
            <a:r>
              <a:rPr lang="hr-HR" i="1" noProof="0" dirty="0"/>
              <a:t>Integrira li učitelj učinkovito praktične aktivnosti i primjere iz prakse?</a:t>
            </a:r>
            <a:br>
              <a:rPr lang="hr-HR" i="1" noProof="0" dirty="0"/>
            </a:br>
            <a:endParaRPr lang="hr-HR" i="1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Jeste li usredotočeni na </a:t>
            </a:r>
            <a:r>
              <a:rPr lang="hr-HR" b="1" noProof="0" dirty="0"/>
              <a:t>angažman učenika i/ili suradnju/grupni rad </a:t>
            </a:r>
            <a:r>
              <a:rPr lang="hr-HR" noProof="0" dirty="0"/>
              <a:t>? Razmislite o pitanjima poput:</a:t>
            </a:r>
          </a:p>
          <a:p>
            <a:pPr lvl="2" indent="-368300">
              <a:buSzPts val="1800"/>
            </a:pPr>
            <a:r>
              <a:rPr lang="hr-HR" i="1" noProof="0" dirty="0"/>
              <a:t>Sudjeluju li učenici aktivno u raspravama i aktivnostima?</a:t>
            </a:r>
          </a:p>
          <a:p>
            <a:pPr lvl="2" indent="-368300">
              <a:buSzPts val="1800"/>
            </a:pPr>
            <a:r>
              <a:rPr lang="hr-HR" i="1" noProof="0" dirty="0"/>
              <a:t>Pokazuju li učenici interes za predmetnu građu, postavljaju li pitanja ili nude kreativni doprinos?</a:t>
            </a:r>
            <a:br>
              <a:rPr lang="hr-HR" i="1" noProof="0" dirty="0"/>
            </a:br>
            <a:endParaRPr lang="hr-HR" i="1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Jeste li usredotočeni na to </a:t>
            </a:r>
            <a:r>
              <a:rPr lang="hr-HR" b="1" noProof="0" dirty="0"/>
              <a:t>da učenici savladaju određeni izazovni koncept</a:t>
            </a:r>
            <a:r>
              <a:rPr lang="hr-HR" noProof="0" dirty="0"/>
              <a:t>? Razmotrite pitanja poput:</a:t>
            </a:r>
          </a:p>
          <a:p>
            <a:pPr lvl="2" indent="-368300">
              <a:buSzPts val="1800"/>
            </a:pPr>
            <a:r>
              <a:rPr lang="hr-HR" i="1" noProof="0" dirty="0"/>
              <a:t>Mogu li učenici objasniti koncept vlastitim riječima?</a:t>
            </a:r>
          </a:p>
          <a:p>
            <a:pPr lvl="2" indent="-368300">
              <a:buSzPts val="1800"/>
            </a:pPr>
            <a:r>
              <a:rPr lang="hr-HR" i="1" noProof="0" dirty="0"/>
              <a:t>Pokazuju li učenici napredak u razumijevanju koncepta kroz praksu i povratne informacije?</a:t>
            </a:r>
          </a:p>
          <a:p>
            <a:pPr lvl="2" indent="-368300">
              <a:buSzPts val="1800"/>
            </a:pPr>
            <a:r>
              <a:rPr lang="hr-HR" i="1" noProof="0" dirty="0"/>
              <a:t>Jesu li pogrešna shvaćanja ili pogreške odmah riješeni tijekom rasprava ili aktivnosti?</a:t>
            </a:r>
            <a:endParaRPr lang="hr-HR" noProof="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47aa63ff27_0_6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2. Definiranje kriterija (1/3)</a:t>
            </a:r>
          </a:p>
        </p:txBody>
      </p:sp>
      <p:sp>
        <p:nvSpPr>
          <p:cNvPr id="228" name="Google Shape;228;g347aa63ff27_0_6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b="1" noProof="0" dirty="0"/>
              <a:t>Postavite jasne, specifične i mjerljive kriterije (5-10) </a:t>
            </a:r>
            <a:r>
              <a:rPr lang="hr-HR" noProof="0" dirty="0"/>
              <a:t>koji proizlaze iz svrhe vrednovanja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Slijedeći TINKER okvir, razmotrite dva važna aspekta informatičkog obrazovanja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autentično učenje i rodnu uključivost</a:t>
            </a:r>
            <a:br>
              <a:rPr lang="hr-HR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Prilikom definiranja specifičnih kriterija </a:t>
            </a:r>
            <a:r>
              <a:rPr lang="hr-HR" b="1" noProof="0" dirty="0"/>
              <a:t>izbjegavajte nejasne izjave </a:t>
            </a:r>
            <a:r>
              <a:rPr lang="hr-HR" noProof="0" dirty="0"/>
              <a:t>poput: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„Učitelj dobro objašnjava gradivo“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Što točno znači „dobro”?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odrađuju vježbe iz udžbenika“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To ne podrazumijeva ostvarivanje ishoda učenja.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su bili zadovoljni održanim satom“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Zadovoljstvo ne mora nužno ukazivati na učenje.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su više sudjelovali u nastavi“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Koliko više ili u usporedbi s čime?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su više sudjelovali u nastavi, </a:t>
            </a:r>
            <a:br>
              <a:rPr lang="hr-HR" noProof="0" dirty="0"/>
            </a:br>
            <a:r>
              <a:rPr lang="hr-HR" noProof="0" dirty="0"/>
              <a:t>osjećali su se zadovoljnije i postigli bolje ishode učenja“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Izvedite složene kriterije i podijelite ih na nekoliko jednostavnih.</a:t>
            </a:r>
          </a:p>
          <a:p>
            <a:pPr marL="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00"/>
              <a:buNone/>
            </a:pPr>
            <a:br>
              <a:rPr lang="hr-HR" noProof="0" dirty="0"/>
            </a:b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229" name="Google Shape;229;g347aa63ff27_0_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43475" y="3536650"/>
            <a:ext cx="1776675" cy="177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g347aa63ff27_0_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35506" y="3448879"/>
            <a:ext cx="2298450" cy="229845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g347aa63ff27_0_7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2. Definiranje kriterija (2/3)</a:t>
            </a:r>
          </a:p>
        </p:txBody>
      </p:sp>
      <p:sp>
        <p:nvSpPr>
          <p:cNvPr id="235" name="Google Shape;235;g347aa63ff27_0_71"/>
          <p:cNvSpPr txBox="1">
            <a:spLocks noGrp="1"/>
          </p:cNvSpPr>
          <p:nvPr>
            <p:ph type="body" idx="1"/>
          </p:nvPr>
        </p:nvSpPr>
        <p:spPr>
          <a:xfrm>
            <a:off x="97971" y="881742"/>
            <a:ext cx="11944500" cy="5976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Zamijenite nejasne izjave </a:t>
            </a:r>
            <a:r>
              <a:rPr lang="hr-HR" b="1" noProof="0" dirty="0"/>
              <a:t>preciznijim pokazateljima </a:t>
            </a:r>
            <a:r>
              <a:rPr lang="hr-HR" noProof="0" dirty="0"/>
              <a:t>kao što su: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„Učitelj koristi vizualne primjere kako bi objasnio koncept.“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Vizualni primjeri trebaju biti lako prepoznatljivi i mjerljivi.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analiziraju i rješavaju problem iz stvarnog svijeta, </a:t>
            </a:r>
            <a:br>
              <a:rPr lang="hr-HR" noProof="0" dirty="0"/>
            </a:br>
            <a:r>
              <a:rPr lang="hr-HR" noProof="0" dirty="0"/>
              <a:t>npr. osmišljavaju program za organizaciju školskog rasporeda, </a:t>
            </a:r>
            <a:br>
              <a:rPr lang="hr-HR" noProof="0" dirty="0"/>
            </a:br>
            <a:r>
              <a:rPr lang="hr-HR" noProof="0" dirty="0"/>
              <a:t>te predstavljaju svoje rješenje razredu.“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Iako se problemi iz stvarnog svijeta još uvijek moraju donekle prilagoditi </a:t>
            </a:r>
            <a:br>
              <a:rPr lang="hr-HR" noProof="0" dirty="0"/>
            </a:br>
            <a:r>
              <a:rPr lang="hr-HR" noProof="0" dirty="0"/>
              <a:t>učionici i dobnim uvjetima, njihovo uključivanje i dalje bi trebalo biti lako prepoznati.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„Učitelj/</a:t>
            </a:r>
            <a:r>
              <a:rPr lang="hr-HR" noProof="0" dirty="0" err="1"/>
              <a:t>ica</a:t>
            </a:r>
            <a:r>
              <a:rPr lang="hr-HR" noProof="0" dirty="0"/>
              <a:t> uključuje primjere i žena i muškaraca </a:t>
            </a:r>
            <a:br>
              <a:rPr lang="hr-HR" noProof="0" dirty="0"/>
            </a:br>
            <a:r>
              <a:rPr lang="hr-HR" noProof="0" dirty="0"/>
              <a:t>koji su doprinijeli području informatike.“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Jednostavno i mjerljivo.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„Učitelj osigurava da svi učenici </a:t>
            </a:r>
            <a:br>
              <a:rPr lang="hr-HR" noProof="0" dirty="0"/>
            </a:br>
            <a:r>
              <a:rPr lang="hr-HR" noProof="0" dirty="0"/>
              <a:t>podjednako sudjeluju u grupnim aktivnostima </a:t>
            </a:r>
            <a:br>
              <a:rPr lang="hr-HR" noProof="0" dirty="0"/>
            </a:br>
            <a:r>
              <a:rPr lang="hr-HR" noProof="0" dirty="0"/>
              <a:t>potičući sudjelovanje manje aktivnih članova.“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Jednostavno i mjerljivo.</a:t>
            </a: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493d4b9f2b_0_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2. Definiranje kriterija (3/3)</a:t>
            </a:r>
          </a:p>
        </p:txBody>
      </p:sp>
      <p:sp>
        <p:nvSpPr>
          <p:cNvPr id="242" name="Google Shape;242;g3493d4b9f2b_0_0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Definirajte moguće ishode/vrijednosti za svaki kriterij: </a:t>
            </a:r>
            <a:br>
              <a:rPr lang="hr-HR" noProof="0" dirty="0"/>
            </a:br>
            <a:br>
              <a:rPr lang="hr-HR" noProof="0" dirty="0"/>
            </a:br>
            <a:r>
              <a:rPr lang="hr-HR" noProof="0" dirty="0"/>
              <a:t>Na primjer: </a:t>
            </a:r>
            <a:r>
              <a:rPr lang="hr-HR" b="1" i="1" noProof="0" dirty="0"/>
              <a:t>Učenici se potiču i daje im se vrijeme da razmisle i postave pitanja.</a:t>
            </a:r>
            <a:br>
              <a:rPr lang="hr-HR" i="1" noProof="0" dirty="0"/>
            </a:br>
            <a:endParaRPr lang="hr-HR" i="1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Binarni ishodi - </a:t>
            </a:r>
            <a:r>
              <a:rPr lang="hr-HR" b="1" i="1" noProof="0" dirty="0"/>
              <a:t>Da / Ne</a:t>
            </a:r>
            <a:r>
              <a:rPr lang="hr-HR" i="1" noProof="0" dirty="0"/>
              <a:t> </a:t>
            </a:r>
            <a:r>
              <a:rPr lang="hr-HR" noProof="0" dirty="0"/>
              <a:t>- Kriteriji su ispunjeni (ili uglavnom ispunjeni) ili nisu ispunjeni (ili uglavnom nisu ispunjeni)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Detaljno razraditi rezultate</a:t>
            </a:r>
            <a:endParaRPr lang="hr-HR" i="1" noProof="0" dirty="0"/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b="1" noProof="0" dirty="0"/>
              <a:t>Da (3 boda) - </a:t>
            </a:r>
            <a:r>
              <a:rPr lang="hr-HR" noProof="0" dirty="0"/>
              <a:t>Da, ima dovoljno vremena za pitanja učenika i učenici se potiču da ih postavljaju.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b="1" noProof="0" dirty="0"/>
              <a:t>Da, donekle (2 boda) - </a:t>
            </a:r>
            <a:r>
              <a:rPr lang="hr-HR" noProof="0" dirty="0"/>
              <a:t>Predviđeno je vrijeme za pitanja i učenici se potiču da postavljaju pitanja.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b="1" noProof="0" dirty="0"/>
              <a:t>Da, ali ograničeno (1 bod) - </a:t>
            </a:r>
            <a:r>
              <a:rPr lang="hr-HR" noProof="0" dirty="0"/>
              <a:t>Vrijeme za pitanja učenika dodjeljuje se samo na kraju sata ili rijetko.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b="1" noProof="0" dirty="0"/>
              <a:t>Nema ili gotovo nimalo (0 bodova) </a:t>
            </a:r>
            <a:r>
              <a:rPr lang="hr-HR" noProof="0" dirty="0"/>
              <a:t>- Nema vremena za pitanja ili se učenike ne potiče da postavljaju pitanja.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Objašnjenje kako je kriterij ispunjen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Da, učenicima se daje otprilike 30 sekundi za razmišljanje o pitanjima (i daje se vrijeme za odgovaranje na pitanja učenika) nakon što su objašnjena oba ključna koncepta lekcije.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Odgovori na </a:t>
            </a:r>
            <a:r>
              <a:rPr lang="hr-HR" b="1" noProof="0" dirty="0" err="1"/>
              <a:t>Likertovoj</a:t>
            </a:r>
            <a:r>
              <a:rPr lang="hr-HR" b="1" noProof="0" dirty="0"/>
              <a:t> skali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U potpunosti se slažem, slažem se, niti se slažem niti ne slažem, ne slažem se, uopće se ne slažem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47aa63ff27_0_7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3. Obrazovni ciljevi</a:t>
            </a:r>
          </a:p>
        </p:txBody>
      </p:sp>
      <p:sp>
        <p:nvSpPr>
          <p:cNvPr id="248" name="Google Shape;248;g347aa63ff27_0_77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Osigurajte da su kriteriji </a:t>
            </a:r>
            <a:r>
              <a:rPr lang="hr-HR" b="1" noProof="0" dirty="0"/>
              <a:t>povezani s ishodima učenja </a:t>
            </a:r>
            <a:r>
              <a:rPr lang="hr-HR" noProof="0" dirty="0"/>
              <a:t>i obrnuto – svi ishodi učenja imaju svoje kriterije vrednovanja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Na primjer: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Svrha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i="1" noProof="0" dirty="0"/>
              <a:t>Integrira li učitelj učinkovito praktične aktivnosti i primjere iz prakse?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Kriteriji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Učvršćuju li aktivnosti ključne koncepte cjeline – algoritme sortiranja i logičko zaključivanje?</a:t>
            </a:r>
            <a:endParaRPr lang="hr-HR" noProof="0" dirty="0"/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Imaju li učenici priliku eksperimentirati, istraživati i surađivati?</a:t>
            </a:r>
            <a:endParaRPr lang="hr-HR" noProof="0" dirty="0"/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Postoji li ravnoteža između vođene nastave i otkrivanja koje vode učenici?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Daju li se učenicima specifične aktivnosti kako bi se potaknuo doprinos svih članova tima?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Ishodi učenja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Učenici bi trebali biti u stanju objasniti algoritam razvrstavanja polja metodom mjehurića </a:t>
            </a:r>
            <a:r>
              <a:rPr lang="hr-HR" noProof="0" dirty="0"/>
              <a:t>(</a:t>
            </a:r>
            <a:r>
              <a:rPr lang="hr-HR" b="1" noProof="0" dirty="0"/>
              <a:t>prema kriterijima vrednovanja 1 i 2</a:t>
            </a:r>
            <a:r>
              <a:rPr lang="hr-HR" noProof="0" dirty="0"/>
              <a:t>)</a:t>
            </a:r>
          </a:p>
          <a:p>
            <a:pPr lvl="2" indent="-368300">
              <a:buFont typeface="Arial"/>
              <a:buAutoNum type="arabicPeriod"/>
            </a:pPr>
            <a:r>
              <a:rPr lang="hr-HR" i="1" noProof="0" dirty="0"/>
              <a:t>Učenici bi trebali biti sposobni raditi u timovima </a:t>
            </a:r>
            <a:r>
              <a:rPr lang="hr-HR" noProof="0" dirty="0"/>
              <a:t>( </a:t>
            </a:r>
            <a:r>
              <a:rPr lang="hr-HR" b="1" noProof="0" dirty="0"/>
              <a:t>prema kriterijima vrednovanja 2 i 3</a:t>
            </a:r>
            <a:r>
              <a:rPr lang="hr-HR" noProof="0" dirty="0"/>
              <a:t>)</a:t>
            </a:r>
            <a:endParaRPr lang="hr-HR" i="1" noProof="0" dirty="0"/>
          </a:p>
          <a:p>
            <a:pPr lvl="2" indent="-368300">
              <a:buFont typeface="Arial"/>
              <a:buAutoNum type="arabicPeriod"/>
            </a:pPr>
            <a:r>
              <a:rPr lang="hr-HR" i="1" noProof="0" dirty="0"/>
              <a:t>Učenici bi trebali biti u stanju primijeniti algoritam razvrstavanja polja metodom mjehurića </a:t>
            </a:r>
            <a:r>
              <a:rPr lang="hr-HR" noProof="0" dirty="0"/>
              <a:t>(</a:t>
            </a:r>
            <a:r>
              <a:rPr lang="hr-HR" b="1" noProof="0" dirty="0"/>
              <a:t>primjenjuje se na kriterije vrednovanja 3 i 4</a:t>
            </a:r>
            <a:r>
              <a:rPr lang="hr-HR" noProof="0" dirty="0"/>
              <a:t>).</a:t>
            </a:r>
            <a:br>
              <a:rPr lang="hr-HR" i="1" noProof="0" dirty="0"/>
            </a:b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SzPct val="62500"/>
            </a:pPr>
            <a:r>
              <a:rPr lang="hr-HR" noProof="0" dirty="0"/>
              <a:t>Modul 5: </a:t>
            </a:r>
            <a:r>
              <a:rPr lang="hr-HR" dirty="0"/>
              <a:t>Vrednovanje nastavnih strategija i oblika vrednovanja u osnovnoškolskom informatičkom obrazovanju</a:t>
            </a:r>
            <a:endParaRPr lang="hr-HR" noProof="0" dirty="0"/>
          </a:p>
        </p:txBody>
      </p:sp>
      <p:sp>
        <p:nvSpPr>
          <p:cNvPr id="91" name="Google Shape;91;p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hr-HR" noProof="0" dirty="0"/>
              <a:t>Cjelina 5.1: Samoprocjena za kontinuirano poboljšanje u nastavi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47aa63ff27_0_8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4. Procijenite kriterije</a:t>
            </a:r>
          </a:p>
        </p:txBody>
      </p:sp>
      <p:sp>
        <p:nvSpPr>
          <p:cNvPr id="254" name="Google Shape;254;g347aa63ff27_0_82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b="1" noProof="0" dirty="0"/>
              <a:t>Provjerite </a:t>
            </a:r>
            <a:r>
              <a:rPr lang="hr-HR" noProof="0" dirty="0"/>
              <a:t>jesu li kriteriji jasni i jednostavni za primjenu, na primjer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Stručni pregled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traženje povratnih informacija od kolega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Pilot testiranje u učionicama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njihovo vrednovanje/testiranje u praksi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Probne samoprocjene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primijenite kriterije na vlastitu nastavnu praksu </a:t>
            </a:r>
            <a:br>
              <a:rPr lang="hr-HR" noProof="0" dirty="0"/>
            </a:br>
            <a:r>
              <a:rPr lang="hr-HR" noProof="0" dirty="0"/>
              <a:t>kroz samoprocjenu</a:t>
            </a: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Char char="•"/>
            </a:pPr>
            <a:r>
              <a:rPr lang="hr-HR" b="1" noProof="0" dirty="0"/>
              <a:t>Prilagodite kriterije ako je potrebno!</a:t>
            </a:r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br>
              <a:rPr lang="hr-HR" noProof="0" dirty="0"/>
            </a:br>
            <a:br>
              <a:rPr lang="hr-HR" noProof="0" dirty="0"/>
            </a:br>
            <a:br>
              <a:rPr lang="hr-HR" noProof="0" dirty="0"/>
            </a:b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sp>
        <p:nvSpPr>
          <p:cNvPr id="255" name="Google Shape;255;g347aa63ff27_0_82"/>
          <p:cNvSpPr txBox="1"/>
          <p:nvPr/>
        </p:nvSpPr>
        <p:spPr>
          <a:xfrm>
            <a:off x="8597367" y="6270289"/>
            <a:ext cx="2441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  <p:pic>
        <p:nvPicPr>
          <p:cNvPr id="256" name="Google Shape;256;g347aa63ff27_0_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2125" y="2374275"/>
            <a:ext cx="5630550" cy="389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47aa63ff27_0_8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TINKER alat za samoprocjenu</a:t>
            </a:r>
          </a:p>
        </p:txBody>
      </p:sp>
      <p:sp>
        <p:nvSpPr>
          <p:cNvPr id="262" name="Google Shape;262;g347aa63ff27_0_8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sz="2000" noProof="0" dirty="0"/>
              <a:t>Kriteriji/rubrike razvijeni za pomoć u procjeni koliko je dobro nastavna cjelina iz</a:t>
            </a:r>
            <a:br>
              <a:rPr lang="hr-HR" sz="2000" noProof="0" dirty="0"/>
            </a:br>
            <a:r>
              <a:rPr lang="hr-HR" sz="2000" noProof="0" dirty="0"/>
              <a:t>informatike usklađena s ključnim načelima </a:t>
            </a:r>
            <a:r>
              <a:rPr lang="hr-HR" sz="2000" b="1" noProof="0" dirty="0"/>
              <a:t>autentičnog učenja </a:t>
            </a:r>
            <a:r>
              <a:rPr lang="hr-HR" sz="2000" noProof="0" dirty="0"/>
              <a:t>i </a:t>
            </a:r>
            <a:r>
              <a:rPr lang="hr-HR" sz="2000" b="1" noProof="0" dirty="0"/>
              <a:t>rodne uključivosti</a:t>
            </a:r>
            <a:br>
              <a:rPr lang="hr-HR" b="1" noProof="0" dirty="0"/>
            </a:br>
            <a:endParaRPr lang="hr-HR" b="1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Primjer kriterija vrednovanja usmjerenih na elemente</a:t>
            </a:r>
          </a:p>
          <a:p>
            <a:pPr marL="1028700" lvl="1">
              <a:spcBef>
                <a:spcPts val="1000"/>
              </a:spcBef>
              <a:buSzPts val="2200"/>
            </a:pPr>
            <a:r>
              <a:rPr lang="hr-HR" b="1" noProof="0" dirty="0"/>
              <a:t>autentičnog učenja</a:t>
            </a:r>
            <a:r>
              <a:rPr lang="hr-HR" noProof="0" dirty="0"/>
              <a:t>:</a:t>
            </a:r>
            <a:br>
              <a:rPr lang="hr-HR" noProof="0" dirty="0"/>
            </a:b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914400" marR="0" lvl="1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rodne uključivosti</a:t>
            </a:r>
            <a:r>
              <a:rPr lang="hr-HR" noProof="0" dirty="0"/>
              <a:t>: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pic>
        <p:nvPicPr>
          <p:cNvPr id="263" name="Google Shape;263;g347aa63ff27_0_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13381" y="1043943"/>
            <a:ext cx="2124075" cy="8001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64" name="Google Shape;264;g347aa63ff27_0_89"/>
          <p:cNvGraphicFramePr/>
          <p:nvPr>
            <p:extLst>
              <p:ext uri="{D42A27DB-BD31-4B8C-83A1-F6EECF244321}">
                <p14:modId xmlns:p14="http://schemas.microsoft.com/office/powerpoint/2010/main" val="3262937566"/>
              </p:ext>
            </p:extLst>
          </p:nvPr>
        </p:nvGraphicFramePr>
        <p:xfrm>
          <a:off x="1364925" y="2854375"/>
          <a:ext cx="10287000" cy="1249650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4954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2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Autentični kontekst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Autentični zadatak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Stručna izvedba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Višestruke perspektive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Suradnja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 startAt="6"/>
                      </a:pPr>
                      <a:r>
                        <a:rPr lang="hr-HR" sz="1400" u="none" strike="noStrike" cap="none" noProof="0" dirty="0"/>
                        <a:t>Artikulacija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 startAt="6"/>
                      </a:pPr>
                      <a:r>
                        <a:rPr lang="hr-HR" sz="1400" u="none" strike="noStrike" cap="none" noProof="0" dirty="0"/>
                        <a:t>Refleksija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 startAt="6"/>
                      </a:pPr>
                      <a:r>
                        <a:rPr lang="hr-HR" sz="1400" u="none" strike="noStrike" cap="none" noProof="0" dirty="0"/>
                        <a:t>Podrška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 startAt="6"/>
                      </a:pPr>
                      <a:r>
                        <a:rPr lang="hr-HR" sz="1400" u="none" strike="noStrike" cap="none" noProof="0" dirty="0"/>
                        <a:t>Autentično vrednovanje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5" name="Google Shape;265;g347aa63ff27_0_89"/>
          <p:cNvGraphicFramePr/>
          <p:nvPr>
            <p:extLst>
              <p:ext uri="{D42A27DB-BD31-4B8C-83A1-F6EECF244321}">
                <p14:modId xmlns:p14="http://schemas.microsoft.com/office/powerpoint/2010/main" val="1836902179"/>
              </p:ext>
            </p:extLst>
          </p:nvPr>
        </p:nvGraphicFramePr>
        <p:xfrm>
          <a:off x="1364925" y="4797527"/>
          <a:ext cx="10287000" cy="1249650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342900" lvl="0" indent="-342900">
                        <a:buAutoNum type="arabicPeriod"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Raznoliki STEM uzori</a:t>
                      </a:r>
                    </a:p>
                    <a:p>
                      <a:pPr marL="342900" lvl="0" indent="-342900">
                        <a:buAutoNum type="arabicPeriod"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Rodno </a:t>
                      </a:r>
                      <a:r>
                        <a:rPr lang="hr-HR" sz="1400" b="0" i="0" u="none" strike="noStrike" cap="none" noProof="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uključivi</a:t>
                      </a: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nastavni materijali i jezik</a:t>
                      </a:r>
                    </a:p>
                    <a:p>
                      <a:pPr marL="342900" lvl="0" indent="-342900">
                        <a:buAutoNum type="arabicPeriod"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Ravnopravan angažman u okruženjima suradničkog učenja</a:t>
                      </a:r>
                    </a:p>
                    <a:p>
                      <a:pPr marL="342900" lvl="0" indent="-342900">
                        <a:buAutoNum type="arabicPeriod"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Uključive interakcije u razredu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5. Primjene STEM-a u stvarnom svijetu</a:t>
                      </a:r>
                    </a:p>
                    <a:p>
                      <a:pPr lvl="0"/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6. Poticanje istraživanja i primjene IT-a u stvarnom svijetu izvan učionice</a:t>
                      </a:r>
                    </a:p>
                    <a:p>
                      <a:pPr lvl="0"/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7. Normaliziranje neuspjeha i poticanje ustrajnosti</a:t>
                      </a:r>
                    </a:p>
                    <a:p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8. Različite strategije poučavanja</a:t>
                      </a: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47aa63ff27_0_9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600" noProof="0" dirty="0"/>
              <a:t>#2 Grupna aktivnost – Osmišljavanje kriterija za vrednovanje</a:t>
            </a:r>
          </a:p>
        </p:txBody>
      </p:sp>
      <p:sp>
        <p:nvSpPr>
          <p:cNvPr id="271" name="Google Shape;271;g347aa63ff27_0_97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Izradite kriterije za vrednovanje jednog nastavnog sata iz informatike (rubrike i kontrolna lista)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Koristite specifične, mjerljive kriterije, kao što su: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980"/>
              <a:buChar char="•"/>
            </a:pPr>
            <a:r>
              <a:rPr lang="hr-HR" sz="2200" noProof="0" dirty="0">
                <a:solidFill>
                  <a:schemeClr val="accent4"/>
                </a:solidFill>
              </a:rPr>
              <a:t>„U nastavi se navodi barem jedan primjer iz stvarnog svijeta.“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980"/>
              <a:buChar char="•"/>
            </a:pPr>
            <a:r>
              <a:rPr lang="hr-HR" sz="2200" noProof="0" dirty="0">
                <a:solidFill>
                  <a:schemeClr val="accent4"/>
                </a:solidFill>
              </a:rPr>
              <a:t>„Učenici aktivno sudjeluju u aktivnostima kodiranja.“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980"/>
              <a:buChar char="•"/>
            </a:pPr>
            <a:r>
              <a:rPr lang="hr-HR" sz="2200" noProof="0" dirty="0">
                <a:solidFill>
                  <a:schemeClr val="accent4"/>
                </a:solidFill>
              </a:rPr>
              <a:t>„Učitelj osigurava uravnoteženo sudjelovanje svih učenika u raspravama.“</a:t>
            </a:r>
            <a:endParaRPr lang="hr-HR" noProof="0" dirty="0"/>
          </a:p>
          <a:p>
            <a:pPr marL="914400" lvl="1" indent="-24256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1D1B"/>
              </a:buClr>
              <a:buSzPts val="1980"/>
              <a:buNone/>
            </a:pPr>
            <a:endParaRPr lang="hr-HR" sz="2200" noProof="0" dirty="0">
              <a:solidFill>
                <a:schemeClr val="accent4"/>
              </a:solidFill>
            </a:endParaRPr>
          </a:p>
          <a:p>
            <a:pPr marL="914400" lvl="1" indent="-24256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1D1B"/>
              </a:buClr>
              <a:buSzPts val="1980"/>
              <a:buNone/>
            </a:pPr>
            <a:endParaRPr lang="hr-HR" sz="2200" noProof="0" dirty="0">
              <a:solidFill>
                <a:schemeClr val="accent4"/>
              </a:solidFill>
            </a:endParaRPr>
          </a:p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None/>
            </a:pPr>
            <a:endParaRPr lang="hr-HR" noProof="0" dirty="0"/>
          </a:p>
        </p:txBody>
      </p:sp>
      <p:pic>
        <p:nvPicPr>
          <p:cNvPr id="272" name="Google Shape;272;g347aa63ff27_0_97" descr="Slika na kojoj se prikazuje namještaj, odijevanje, crtić, ilustracija&#10;&#10;Sadržaj koji je generirala umjetna inteligencija možda nije točan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297" y="3441939"/>
            <a:ext cx="2993365" cy="299336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g347aa63ff27_0_97"/>
          <p:cNvSpPr txBox="1"/>
          <p:nvPr/>
        </p:nvSpPr>
        <p:spPr>
          <a:xfrm>
            <a:off x="9603782" y="6442817"/>
            <a:ext cx="2441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04c02914fe_1_4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#2 Grupna aktivnost – Primjer</a:t>
            </a:r>
          </a:p>
        </p:txBody>
      </p:sp>
      <p:sp>
        <p:nvSpPr>
          <p:cNvPr id="280" name="Google Shape;280;g304c02914fe_1_47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hr-HR" sz="1900" noProof="0" dirty="0"/>
              <a:t>Evo primjera kako bi mogao izgledati rezultat aktivnosti grupe #2:</a:t>
            </a:r>
            <a:endParaRPr lang="hr-HR" sz="2300" noProof="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graphicFrame>
        <p:nvGraphicFramePr>
          <p:cNvPr id="281" name="Google Shape;281;g304c02914fe_1_47"/>
          <p:cNvGraphicFramePr/>
          <p:nvPr>
            <p:extLst>
              <p:ext uri="{D42A27DB-BD31-4B8C-83A1-F6EECF244321}">
                <p14:modId xmlns:p14="http://schemas.microsoft.com/office/powerpoint/2010/main" val="1013259005"/>
              </p:ext>
            </p:extLst>
          </p:nvPr>
        </p:nvGraphicFramePr>
        <p:xfrm>
          <a:off x="863050" y="1774150"/>
          <a:ext cx="10287000" cy="4428345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2531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4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7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>
                          <a:solidFill>
                            <a:srgbClr val="FFFFFF"/>
                          </a:solidFill>
                        </a:rPr>
                        <a:t>Kriteriji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>
                          <a:solidFill>
                            <a:srgbClr val="FFFFFF"/>
                          </a:solidFill>
                        </a:rPr>
                        <a:t>Opis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>
                          <a:solidFill>
                            <a:srgbClr val="FFFFFF"/>
                          </a:solidFill>
                          <a:extLst>
                            <a:ext uri="http://customooxmlschemas.google.com/">
        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          </a:ext>
                          </a:extLst>
                        </a:rPr>
                        <a:t>Ocjena (1 - 4)</a:t>
                      </a:r>
                      <a:endParaRPr lang="hr-HR" sz="1400" u="none" strike="noStrike" cap="none" noProof="0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>
                          <a:solidFill>
                            <a:srgbClr val="FFFFFF"/>
                          </a:solidFill>
                        </a:rPr>
                        <a:t>Bilješke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Jasnoća i raznolikost metoda poučavanja</a:t>
                      </a:r>
                    </a:p>
                  </a:txBody>
                  <a:tcPr marL="91425" marR="91425" marT="91425" marB="91425"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Jesu li vaša objašnjenja bila jasna? Jeste li koristili više nastavnih strategija (npr. vizualne materijale, aktivnosti)?</a:t>
                      </a:r>
                    </a:p>
                  </a:txBody>
                  <a:tcPr marL="91425" marR="91425" marT="91425" marB="91425"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Korištenje primjera iz stvarnog svijeta i inkluzivnih primjera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Jeste li uključili primjere iz stvarnog života? Jesu li vaši primjeri bili raznoliki i uključivali rodnu ravnopravnost?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Pravedna i poštovana učionica</a:t>
                      </a:r>
                      <a:endParaRPr lang="hr-HR" sz="1100" b="1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Jesu li se svi učenici osjećali sigurno i poštovano? Jesu li svi imali jednaku priliku za sudjelovanje?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Motivacija, angažman i sudjelovanje učenika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Jesu li učenici bili znatiželjni i aktivno sudjelovali u nastavi?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Korištenje tehnologije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Jeste li koristili tehnologiju na smislen način za podršku učenju?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Refleksija i prilagodba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Jeste li razmislili o tome što je funkcioniralo, a što nije? Jeste li išta prilagodili potrebama učenika?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82" name="Google Shape;282;g304c02914fe_1_47" descr="Slika na kojoj se prikazuje namještaj, odijevanje, crtić, ilustracija&#10;&#10;Sadržaj koji je generirala umjetna inteligencija možda nije točan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5475" y="5249900"/>
            <a:ext cx="1583750" cy="158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g347aa63ff27_0_1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1893696">
            <a:off x="5999257" y="3426717"/>
            <a:ext cx="5654306" cy="1817886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g347aa63ff27_0_112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i="1" noProof="0" dirty="0"/>
              <a:t>samoprocjena o učinkovitosti učenja </a:t>
            </a:r>
            <a:br>
              <a:rPr lang="hr-HR" i="1" noProof="0" dirty="0"/>
            </a:br>
            <a:r>
              <a:rPr lang="hr-HR" i="1" noProof="0" dirty="0"/>
              <a:t>poticanjem korištenja inovativnih obrazovnih tehnologija</a:t>
            </a:r>
            <a:br>
              <a:rPr lang="hr-HR" i="1" noProof="0" dirty="0"/>
            </a:br>
            <a:endParaRPr lang="hr-HR" i="1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Besplatni alat osmišljen kako bi </a:t>
            </a:r>
            <a:r>
              <a:rPr lang="hr-HR" b="1" noProof="0" dirty="0"/>
              <a:t>pomogao školama u uključivanju digitalnih tehnologija </a:t>
            </a:r>
            <a:br>
              <a:rPr lang="hr-HR" noProof="0" dirty="0"/>
            </a:br>
            <a:r>
              <a:rPr lang="hr-HR" noProof="0" dirty="0"/>
              <a:t>u poučavanje, učenje i vrednovanje </a:t>
            </a:r>
            <a:br>
              <a:rPr lang="hr-HR" noProof="0" dirty="0"/>
            </a:br>
            <a:r>
              <a:rPr lang="hr-HR" b="1" noProof="0" dirty="0"/>
              <a:t>procjenom digitalnih kompetencija učitelja i uključivih praksi</a:t>
            </a:r>
            <a:br>
              <a:rPr lang="hr-HR" b="1" noProof="0" dirty="0"/>
            </a:br>
            <a:endParaRPr lang="hr-HR" b="1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Mogu se koristiti kao rubrike za samoprocjenu, posebno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Područje F: Pedagogija: Primjena u učionici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Područje G: Prakse vrednovanja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u="sng" noProof="0" dirty="0">
                <a:solidFill>
                  <a:schemeClr val="hlink"/>
                </a:solidFill>
                <a:hlinkClick r:id="rId4"/>
              </a:rPr>
              <a:t>SELFIE upitnici</a:t>
            </a:r>
            <a:endParaRPr lang="hr-HR" noProof="0" dirty="0"/>
          </a:p>
          <a:p>
            <a:pPr marL="685800" marR="0" lvl="0" indent="-2286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lang="hr-HR" sz="1200" noProof="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sp>
        <p:nvSpPr>
          <p:cNvPr id="289" name="Google Shape;289;g347aa63ff27_0_11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SELFIE alat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47aa63ff27_0_26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SELFIE - Kriteriji za područje F i područje G</a:t>
            </a:r>
          </a:p>
        </p:txBody>
      </p:sp>
      <p:graphicFrame>
        <p:nvGraphicFramePr>
          <p:cNvPr id="297" name="Google Shape;297;g347aa63ff27_0_263"/>
          <p:cNvGraphicFramePr/>
          <p:nvPr>
            <p:extLst>
              <p:ext uri="{D42A27DB-BD31-4B8C-83A1-F6EECF244321}">
                <p14:modId xmlns:p14="http://schemas.microsoft.com/office/powerpoint/2010/main" val="1439188837"/>
              </p:ext>
            </p:extLst>
          </p:nvPr>
        </p:nvGraphicFramePr>
        <p:xfrm>
          <a:off x="442700" y="889000"/>
          <a:ext cx="11260625" cy="5649510"/>
        </p:xfrm>
        <a:graphic>
          <a:graphicData uri="http://schemas.openxmlformats.org/drawingml/2006/table">
            <a:tbl>
              <a:tblPr>
                <a:noFill/>
                <a:tableStyleId>{16D5EB8D-716C-4F61-9C17-DCA268FFB00C}</a:tableStyleId>
              </a:tblPr>
              <a:tblGrid>
                <a:gridCol w="473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9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16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/>
                        <a:t>Područje F: Pedagogija: Uvođenje u učionici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lang="hr-HR" sz="1800" b="1" u="none" strike="noStrike" cap="none" noProof="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Prilagođavanje potrebama učenika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kako bih prilagodio nastavu individualnim potrebama učenika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Poticanje kreativnosti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za poticanje kreativnosti učenika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Poticanje učenika na sudjelovanje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Biram aktivnosti digitalnog učenja koje potiču učenike na sudjelovanje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Suradnja učenika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za poticanje suradnje među učenicima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 err="1"/>
                        <a:t>Međupredmetni</a:t>
                      </a:r>
                      <a:r>
                        <a:rPr lang="hr-HR" sz="1600" u="none" strike="noStrike" cap="none" noProof="0" dirty="0"/>
                        <a:t> projekti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Potičem učenike na upotrebu digitalnih tehnologija u </a:t>
                      </a:r>
                      <a:r>
                        <a:rPr lang="hr-HR" sz="1600" u="none" strike="noStrike" cap="none" noProof="0" dirty="0" err="1"/>
                        <a:t>međupredmetnim</a:t>
                      </a:r>
                      <a:r>
                        <a:rPr lang="hr-HR" sz="1600" u="none" strike="noStrike" cap="none" noProof="0" dirty="0"/>
                        <a:t> projektima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lang="hr-HR" sz="1800" u="none" strike="noStrike" cap="none" noProof="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lang="hr-HR" sz="1600" b="1" u="none" strike="noStrike" cap="none" noProof="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lang="hr-HR" sz="1600" b="1" u="none" strike="noStrike" cap="none" noProof="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9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b="1" u="none" strike="noStrike" cap="none" noProof="0" dirty="0"/>
                        <a:t>Područje G: Prakse vrednovanja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lang="hr-HR" sz="1600" b="1" u="none" strike="noStrike" cap="none" noProof="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G1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Procjena vještina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za procjenu vještina učenika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G3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Pravodobne povratne informacije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za pružanje pravodobnih povratnih informacija učenicima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G5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Promišljanje o vlastitom učenju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kako bih učenicima omogućio da promišljaju o vlastitom učenju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G6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Povratne informacije drugim učenicima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kako bih učenicima omogućio da daju povratne informacije o radu drugih učenika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47aa63ff27_0_250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Dnevnici samoprocjene nakon (svake) nastavne cjeline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Opisivanje </a:t>
            </a:r>
            <a:r>
              <a:rPr lang="hr-HR" b="1" noProof="0" dirty="0"/>
              <a:t>iskustava</a:t>
            </a:r>
            <a:r>
              <a:rPr lang="hr-HR" noProof="0" dirty="0"/>
              <a:t>, </a:t>
            </a:r>
            <a:r>
              <a:rPr lang="hr-HR" b="1" noProof="0" dirty="0"/>
              <a:t>odluka </a:t>
            </a:r>
            <a:r>
              <a:rPr lang="hr-HR" noProof="0" dirty="0"/>
              <a:t>i </a:t>
            </a:r>
            <a:r>
              <a:rPr lang="hr-HR" b="1" noProof="0" dirty="0"/>
              <a:t>ishoda u učionici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Identificiranje: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što </a:t>
            </a:r>
            <a:r>
              <a:rPr lang="hr-HR" b="1" noProof="0" dirty="0"/>
              <a:t>je dobro prošlo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što </a:t>
            </a:r>
            <a:r>
              <a:rPr lang="hr-HR" b="1" noProof="0" dirty="0"/>
              <a:t>bi se moglo poboljšati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kako </a:t>
            </a:r>
            <a:r>
              <a:rPr lang="hr-HR" b="1" noProof="0" dirty="0"/>
              <a:t>su učenici reagirali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je li lekcija </a:t>
            </a:r>
            <a:r>
              <a:rPr lang="hr-HR" b="1" noProof="0" dirty="0" err="1"/>
              <a:t>uključiva</a:t>
            </a:r>
            <a:r>
              <a:rPr lang="hr-HR" b="1" noProof="0" dirty="0"/>
              <a:t> i zanimljiva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endParaRPr lang="hr-HR" b="1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Nekoliko kratkih točaka ili detaljniji odraz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Posebno vrijedno u </a:t>
            </a:r>
            <a:r>
              <a:rPr lang="hr-HR" b="1" noProof="0" dirty="0"/>
              <a:t>kombinaciji s rubrikama ili povratnim informacijama učenika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povezivanje unutarnje refleksije s vanjskim uvidima</a:t>
            </a:r>
            <a:br>
              <a:rPr lang="hr-HR" noProof="0" dirty="0"/>
            </a:br>
            <a:endParaRPr lang="hr-HR" noProof="0" dirty="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lang="hr-HR" sz="1200" noProof="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sp>
        <p:nvSpPr>
          <p:cNvPr id="304" name="Google Shape;304;g347aa63ff27_0_25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Dnevnici samoprocjene / dnevnici refleksije</a:t>
            </a:r>
          </a:p>
        </p:txBody>
      </p:sp>
      <p:pic>
        <p:nvPicPr>
          <p:cNvPr id="305" name="Google Shape;305;g347aa63ff27_0_250"/>
          <p:cNvPicPr preferRelativeResize="0"/>
          <p:nvPr/>
        </p:nvPicPr>
        <p:blipFill rotWithShape="1">
          <a:blip r:embed="rId3">
            <a:alphaModFix/>
          </a:blip>
          <a:srcRect b="23738"/>
          <a:stretch/>
        </p:blipFill>
        <p:spPr>
          <a:xfrm>
            <a:off x="9179359" y="1194755"/>
            <a:ext cx="2440724" cy="27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g347aa63ff27_0_250"/>
          <p:cNvSpPr txBox="1"/>
          <p:nvPr/>
        </p:nvSpPr>
        <p:spPr>
          <a:xfrm>
            <a:off x="10046211" y="3986754"/>
            <a:ext cx="24294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47aa63ff27_0_238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>
                <a:solidFill>
                  <a:schemeClr val="dk1"/>
                </a:solidFill>
              </a:rPr>
              <a:t>Pomaže učiteljima </a:t>
            </a:r>
            <a:r>
              <a:rPr lang="hr-HR" b="1" noProof="0" dirty="0">
                <a:solidFill>
                  <a:schemeClr val="dk1"/>
                </a:solidFill>
              </a:rPr>
              <a:t>da u stvarnom vremenu vide stvari koje bi mogli propustiti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govor tijela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angažman učenika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upravljanje vremenom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jasnoća objašnjenja</a:t>
            </a:r>
            <a:br>
              <a:rPr lang="hr-HR" noProof="0" dirty="0"/>
            </a:b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Pruža </a:t>
            </a:r>
            <a:r>
              <a:rPr lang="hr-HR" b="1" noProof="0" dirty="0"/>
              <a:t>točniju sliku nego samo pamćenje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Potiče na </a:t>
            </a:r>
            <a:r>
              <a:rPr lang="hr-HR" b="1" noProof="0" dirty="0"/>
              <a:t>razmišljanje </a:t>
            </a:r>
            <a:r>
              <a:rPr lang="hr-HR" noProof="0" dirty="0"/>
              <a:t>:</a:t>
            </a:r>
          </a:p>
          <a:p>
            <a:pPr marL="914400" marR="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Što je prošlo dobro?</a:t>
            </a:r>
          </a:p>
          <a:p>
            <a:pPr marL="914400" marR="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Što bi se moglo poboljšati?</a:t>
            </a:r>
          </a:p>
          <a:p>
            <a:pPr marL="914400" marR="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Kako su učenici reagirali?</a:t>
            </a:r>
          </a:p>
          <a:p>
            <a:pPr marL="914400" marR="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Je li lekcija bila </a:t>
            </a:r>
            <a:r>
              <a:rPr lang="hr-HR" noProof="0" dirty="0" err="1"/>
              <a:t>uključiva</a:t>
            </a:r>
            <a:r>
              <a:rPr lang="hr-HR" noProof="0" dirty="0"/>
              <a:t> i zanimljiva?</a:t>
            </a:r>
            <a:endParaRPr lang="hr-HR" sz="1200" noProof="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sp>
        <p:nvSpPr>
          <p:cNvPr id="313" name="Google Shape;313;g347aa63ff27_0_238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Samoprocjena putem snimanja i reprodukcije videa</a:t>
            </a:r>
          </a:p>
        </p:txBody>
      </p:sp>
      <p:pic>
        <p:nvPicPr>
          <p:cNvPr id="314" name="Google Shape;314;g347aa63ff27_0_238"/>
          <p:cNvPicPr preferRelativeResize="0"/>
          <p:nvPr/>
        </p:nvPicPr>
        <p:blipFill rotWithShape="1">
          <a:blip r:embed="rId3">
            <a:alphaModFix amt="99000"/>
          </a:blip>
          <a:srcRect b="4761"/>
          <a:stretch/>
        </p:blipFill>
        <p:spPr>
          <a:xfrm flipH="1">
            <a:off x="8096200" y="1936675"/>
            <a:ext cx="3026900" cy="4324124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g347aa63ff27_0_238"/>
          <p:cNvSpPr txBox="1"/>
          <p:nvPr/>
        </p:nvSpPr>
        <p:spPr>
          <a:xfrm>
            <a:off x="8663875" y="5976575"/>
            <a:ext cx="23433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47aa63ff27_0_277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Postupak: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Snimite cijeli nastavni sat ili njegov dio</a:t>
            </a:r>
            <a:endParaRPr lang="hr-HR" noProof="0" dirty="0"/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uz suglasnost učenika/skrbnika ako je potrebno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Odredite područje fokusa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npr. tehnike postavljanja pitanja, angažman učenika, jasnoća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Pogledajte video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s konkretnim pitanjima na umu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Zapisujte bilješke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ili koristite rubriku za strukturiranu refleksiju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Usporedite </a:t>
            </a:r>
            <a:r>
              <a:rPr lang="hr-HR" noProof="0" dirty="0"/>
              <a:t>više </a:t>
            </a:r>
            <a:r>
              <a:rPr lang="hr-HR" b="1" noProof="0" dirty="0"/>
              <a:t>snimaka tijekom vremena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Identificirajte promjene i obrasce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1200" noProof="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sp>
        <p:nvSpPr>
          <p:cNvPr id="322" name="Google Shape;322;g347aa63ff27_0_27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Snimanje i reprodukcija videa - ključni koraci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42fdc50bc8_0_2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Prepreke i strategije za učinkovitu samoprocjenu</a:t>
            </a:r>
            <a:endParaRPr lang="hr-HR" sz="3400" noProof="0" dirty="0"/>
          </a:p>
        </p:txBody>
      </p:sp>
      <p:sp>
        <p:nvSpPr>
          <p:cNvPr id="329" name="Google Shape;329;g342fdc50bc8_0_21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graphicFrame>
        <p:nvGraphicFramePr>
          <p:cNvPr id="330" name="Google Shape;330;g342fdc50bc8_0_21"/>
          <p:cNvGraphicFramePr/>
          <p:nvPr>
            <p:extLst>
              <p:ext uri="{D42A27DB-BD31-4B8C-83A1-F6EECF244321}">
                <p14:modId xmlns:p14="http://schemas.microsoft.com/office/powerpoint/2010/main" val="1046208013"/>
              </p:ext>
            </p:extLst>
          </p:nvPr>
        </p:nvGraphicFramePr>
        <p:xfrm>
          <a:off x="818475" y="1761675"/>
          <a:ext cx="10287000" cy="4336616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>
                          <a:solidFill>
                            <a:srgbClr val="FFFFFF"/>
                          </a:solidFill>
                        </a:rPr>
                        <a:t>Prepreka</a:t>
                      </a:r>
                    </a:p>
                  </a:txBody>
                  <a:tcPr marL="91425" marR="91425" marT="91425" marB="91425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>
                          <a:solidFill>
                            <a:srgbClr val="FFFFFF"/>
                          </a:solidFill>
                        </a:rPr>
                        <a:t>Strategija</a:t>
                      </a:r>
                    </a:p>
                  </a:txBody>
                  <a:tcPr marL="91425" marR="91425" marT="91425" marB="91425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Nedostatak vremena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Koristite kratke, strukturirane poticaje za refleksiju; ugradite ih u rutine planiranja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Strah od kritike ili neuspjeha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Samoprocjenu postavite kao usmjerenu na rast, a ne na osuđivanje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Nejasni ciljevi ili kriteriji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Koristite okvir poput TINKER-a za strukturu i jasnoću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Teško je osigurati objektivnost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Dopunite povratnim informacijama od učenika ili kolega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Nedostatak praćenja tijekom duljeg vremenskog razdoblja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Postavite male, pametne ciljeve i ponavljajte ih tjedno ili mjesečno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Ishodi učenja</a:t>
            </a:r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Do kraja ove cjeline učitelji će moći: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endParaRPr lang="hr-HR" noProof="0" dirty="0"/>
          </a:p>
          <a:p>
            <a:pPr marL="9144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Provesti samoprocjenu svojih nastavnih praksa koristeći</a:t>
            </a:r>
          </a:p>
          <a:p>
            <a:pPr marL="13716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rubrike,</a:t>
            </a:r>
          </a:p>
          <a:p>
            <a:pPr marL="13716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dnevnik samoprocjene i</a:t>
            </a:r>
          </a:p>
          <a:p>
            <a:pPr marL="13716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snimanje/reprodukciju videa</a:t>
            </a:r>
            <a:br>
              <a:rPr lang="hr-HR" noProof="0" dirty="0"/>
            </a:br>
            <a:endParaRPr lang="hr-HR" noProof="0" dirty="0"/>
          </a:p>
          <a:p>
            <a:pPr marL="9144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Primijeniti gotove rubrike za vrednovanje nastavnih praksi </a:t>
            </a:r>
            <a:br>
              <a:rPr lang="hr-HR" noProof="0" dirty="0"/>
            </a:br>
            <a:r>
              <a:rPr lang="hr-HR" noProof="0" dirty="0"/>
              <a:t>na temelju TINKER okvira</a:t>
            </a:r>
            <a:endParaRPr lang="hr-HR" sz="1100" b="1" noProof="0" dirty="0">
              <a:solidFill>
                <a:srgbClr val="1D1D1B"/>
              </a:solidFill>
            </a:endParaRP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98" name="Google Shape;98;p5" title="626931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42925" y="3150125"/>
            <a:ext cx="3029825" cy="302982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5"/>
          <p:cNvSpPr txBox="1"/>
          <p:nvPr/>
        </p:nvSpPr>
        <p:spPr>
          <a:xfrm>
            <a:off x="9105250" y="6179950"/>
            <a:ext cx="2789700" cy="2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47aa63ff27_0_12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Razmišljanja i zaključci</a:t>
            </a:r>
          </a:p>
        </p:txBody>
      </p:sp>
      <p:sp>
        <p:nvSpPr>
          <p:cNvPr id="337" name="Google Shape;337;g347aa63ff27_0_12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Kriteriji vrednovanja u informatičkom obrazovanju </a:t>
            </a:r>
            <a:r>
              <a:rPr lang="hr-HR" b="1" noProof="0" dirty="0"/>
              <a:t>pomažu u uspostavljanju i održavanju dobre nastavne prakse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i="1" noProof="0" dirty="0"/>
              <a:t>Jesu li moje trenutne metode uključive i </a:t>
            </a:r>
            <a:r>
              <a:rPr lang="hr-HR" i="1" noProof="0" dirty="0" err="1"/>
              <a:t>angažirajuće</a:t>
            </a:r>
            <a:r>
              <a:rPr lang="hr-HR" i="1" noProof="0" dirty="0"/>
              <a:t>?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i="1" noProof="0" dirty="0"/>
              <a:t>Jesu li usklađeni s mojim obrazovnim ciljevima?</a:t>
            </a:r>
            <a:br>
              <a:rPr lang="hr-HR" i="1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Koraci razvoja kriterija evaluacije:</a:t>
            </a:r>
          </a:p>
          <a:p>
            <a:pPr marL="100330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hr-HR" b="1" noProof="0" dirty="0"/>
              <a:t>Definiraj svrhu</a:t>
            </a:r>
            <a:endParaRPr lang="hr-HR" noProof="0" dirty="0"/>
          </a:p>
          <a:p>
            <a:pPr marL="100330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hr-HR" b="1" noProof="0" dirty="0"/>
              <a:t>Definiraj kriterije</a:t>
            </a:r>
            <a:endParaRPr lang="hr-HR" noProof="0" dirty="0"/>
          </a:p>
          <a:p>
            <a:pPr marL="100330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hr-HR" b="1" noProof="0" dirty="0"/>
              <a:t>Uskladite kriterije s obrazovnim ciljevima lekcije</a:t>
            </a:r>
            <a:endParaRPr lang="hr-HR" noProof="0" dirty="0"/>
          </a:p>
          <a:p>
            <a:pPr marL="100330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hr-HR" b="1" noProof="0" dirty="0"/>
              <a:t>Procijenite kriterije</a:t>
            </a:r>
            <a:br>
              <a:rPr lang="hr-HR" b="1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Alternative kriterija evaluacije: </a:t>
            </a:r>
            <a:br>
              <a:rPr lang="hr-HR" noProof="0" dirty="0"/>
            </a:br>
            <a:r>
              <a:rPr lang="hr-HR" b="1" noProof="0" dirty="0"/>
              <a:t>analiza dnevnika i video zapisa</a:t>
            </a:r>
            <a:br>
              <a:rPr lang="hr-HR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Učinkovito vrednovanje je </a:t>
            </a:r>
            <a:r>
              <a:rPr lang="hr-HR" b="1" noProof="0" dirty="0"/>
              <a:t>kontinuirani proces </a:t>
            </a:r>
            <a:br>
              <a:rPr lang="hr-HR" noProof="0" dirty="0"/>
            </a:br>
            <a:r>
              <a:rPr lang="hr-HR" noProof="0" dirty="0"/>
              <a:t>koji se razvija s nastavnom praksom</a:t>
            </a:r>
            <a:br>
              <a:rPr lang="hr-HR" noProof="0" dirty="0"/>
            </a:br>
            <a:br>
              <a:rPr lang="hr-HR" noProof="0" dirty="0"/>
            </a:b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338" name="Google Shape;338;g347aa63ff27_0_125" descr="A clipboard with check marks and a magnifying glas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6446" y="2190007"/>
            <a:ext cx="3872346" cy="3872346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g347aa63ff27_0_125"/>
          <p:cNvSpPr txBox="1"/>
          <p:nvPr/>
        </p:nvSpPr>
        <p:spPr>
          <a:xfrm>
            <a:off x="7555825" y="6062350"/>
            <a:ext cx="3153600" cy="2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Slika generirana </a:t>
            </a:r>
            <a:r>
              <a:rPr lang="hr-HR" sz="1400" b="0" i="0" u="none" strike="noStrike" cap="none" noProof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OpenAI-jem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47aa63ff27_0_13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Domaća zadaća / dodatni zadaci</a:t>
            </a:r>
          </a:p>
        </p:txBody>
      </p:sp>
      <p:sp>
        <p:nvSpPr>
          <p:cNvPr id="345" name="Google Shape;345;g347aa63ff27_0_13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hr-HR" b="1" noProof="0" dirty="0"/>
              <a:t>Razvijte alat za vrednovanje. </a:t>
            </a:r>
            <a:r>
              <a:rPr lang="hr-HR" noProof="0" dirty="0"/>
              <a:t>Osmislite instrument za evaluaciju (npr. rubrike) za procjenu jednog aspekta vaše nastave, kao što su angažman učenika, uključivost ili metode poučavanja. Osigurajte da uključuje najmanje 5 jasnih kriterija i da je u skladu s načelima uključivosti i učinkovite nastave o kojima se raspravljalo u lekciji. Alternativno, upotrijebite </a:t>
            </a:r>
            <a:r>
              <a:rPr lang="hr-HR" b="1" noProof="0" dirty="0"/>
              <a:t>rubriku za samoprocjenu TINKER.</a:t>
            </a:r>
          </a:p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hr-HR" b="1" noProof="0" dirty="0"/>
              <a:t>Primjena u učionici. </a:t>
            </a:r>
            <a:r>
              <a:rPr lang="hr-HR" noProof="0" dirty="0"/>
              <a:t>Koristite alat za vrednovanje koji ste izradili kako biste promatrali ili razmišljali o nedavnoj ili nadolazećoj lekciji. Zabilježite svoja otkrića i odredite jedno jako područje i jedno područje za poboljšanje u svojoj nastavi.</a:t>
            </a:r>
          </a:p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hr-HR" b="1" noProof="0" dirty="0"/>
              <a:t>Refleksija. </a:t>
            </a:r>
            <a:r>
              <a:rPr lang="hr-HR" noProof="0" dirty="0"/>
              <a:t>Napišite kratku refleksiju o procesu stvaranja i korištenja alata za vrednovanje. Odgovorite na sljedeća pitanja: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Što ste naučili korištenjem ovog alata?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Kako biste ga mogli usavršiti za buduću upotrebu?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Kako je ovaj proces utjecao na vaše razumijevanje učinkovite i uključive nastave informatike?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47aa63ff27_0_14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Dodatni resursi</a:t>
            </a:r>
          </a:p>
        </p:txBody>
      </p:sp>
      <p:sp>
        <p:nvSpPr>
          <p:cNvPr id="351" name="Google Shape;351;g347aa63ff27_0_144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26399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b="1" noProof="0" dirty="0">
                <a:solidFill>
                  <a:srgbClr val="000000"/>
                </a:solidFill>
              </a:rPr>
              <a:t>Europska školska mreža: SELFIE priručnik </a:t>
            </a:r>
            <a:r>
              <a:rPr lang="hr-HR" noProof="0" dirty="0">
                <a:solidFill>
                  <a:srgbClr val="000000"/>
                </a:solidFill>
              </a:rPr>
              <a:t>- Detaljan vodič za korištenje SELFIE-a za evaluaciju digitalnih nastavnih praksi. Poveznica: </a:t>
            </a:r>
            <a:r>
              <a:rPr lang="hr-HR" u="sng" noProof="0" dirty="0">
                <a:solidFill>
                  <a:schemeClr val="hlink"/>
                </a:solidFill>
                <a:hlinkClick r:id="rId3"/>
              </a:rPr>
              <a:t>SELFIE za </a:t>
            </a:r>
            <a:r>
              <a:rPr lang="hr-HR" u="sng" noProof="0" dirty="0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škole </a:t>
            </a:r>
            <a:r>
              <a:rPr lang="hr-HR" noProof="0" dirty="0">
                <a:solidFill>
                  <a:srgbClr val="000000"/>
                </a:solidFill>
              </a:rPr>
              <a:t>.</a:t>
            </a:r>
            <a:endParaRPr lang="hr-HR" noProof="0" dirty="0"/>
          </a:p>
          <a:p>
            <a:pPr marL="626399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b="1" noProof="0" dirty="0">
                <a:solidFill>
                  <a:srgbClr val="000000"/>
                </a:solidFill>
              </a:rPr>
              <a:t>ISTE standardi za edukatore </a:t>
            </a:r>
            <a:r>
              <a:rPr lang="hr-HR" noProof="0" dirty="0">
                <a:solidFill>
                  <a:srgbClr val="000000"/>
                </a:solidFill>
              </a:rPr>
              <a:t>: Pružaju okvir za procjenu učinkovitih nastavnih praksi digitalnog doba. Poveznica:</a:t>
            </a:r>
            <a:r>
              <a:rPr lang="hr-HR" u="sng" noProof="0" dirty="0">
                <a:solidFill>
                  <a:schemeClr val="hlink"/>
                </a:solidFill>
              </a:rPr>
              <a:t> </a:t>
            </a:r>
            <a:r>
              <a:rPr lang="hr-HR" u="sng" noProof="0" dirty="0">
                <a:solidFill>
                  <a:schemeClr val="hlink"/>
                </a:solidFill>
                <a:hlinkClick r:id="rId4"/>
              </a:rPr>
              <a:t>ISTE standardi </a:t>
            </a:r>
            <a:r>
              <a:rPr lang="hr-HR" noProof="0" dirty="0">
                <a:solidFill>
                  <a:srgbClr val="000000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endParaRPr lang="hr-HR" noProof="0" dirty="0">
              <a:solidFill>
                <a:srgbClr val="000000"/>
              </a:solidFill>
            </a:endParaRPr>
          </a:p>
          <a:p>
            <a:pPr marL="626399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b="1" noProof="0" dirty="0" err="1">
                <a:solidFill>
                  <a:srgbClr val="000000"/>
                </a:solidFill>
              </a:rPr>
              <a:t>Edutopia</a:t>
            </a:r>
            <a:r>
              <a:rPr lang="hr-HR" b="1" noProof="0" dirty="0">
                <a:solidFill>
                  <a:srgbClr val="000000"/>
                </a:solidFill>
              </a:rPr>
              <a:t> </a:t>
            </a:r>
            <a:r>
              <a:rPr lang="hr-HR" noProof="0" dirty="0">
                <a:solidFill>
                  <a:srgbClr val="000000"/>
                </a:solidFill>
              </a:rPr>
              <a:t>- Središte za nastavničke resurse, uključujući članke i alate za evaluaciju nastave. Veza: </a:t>
            </a:r>
            <a:r>
              <a:rPr lang="hr-HR" u="sng" noProof="0" dirty="0" err="1">
                <a:solidFill>
                  <a:schemeClr val="hlink"/>
                </a:solidFill>
                <a:hlinkClick r:id="rId5"/>
              </a:rPr>
              <a:t>Edutopia</a:t>
            </a:r>
            <a:r>
              <a:rPr lang="hr-HR" u="sng" noProof="0" dirty="0">
                <a:solidFill>
                  <a:schemeClr val="hlink"/>
                </a:solidFill>
                <a:hlinkClick r:id="rId5"/>
              </a:rPr>
              <a:t> </a:t>
            </a:r>
            <a:r>
              <a:rPr lang="hr-HR" noProof="0" dirty="0">
                <a:solidFill>
                  <a:srgbClr val="000000"/>
                </a:solidFill>
              </a:rPr>
              <a:t>.</a:t>
            </a:r>
            <a:endParaRPr lang="hr-HR" noProof="0" dirty="0"/>
          </a:p>
          <a:p>
            <a:pPr marL="626399" marR="0" lvl="1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 err="1"/>
              <a:t>Selfie</a:t>
            </a:r>
            <a:r>
              <a:rPr lang="hr-HR" b="1" noProof="0" dirty="0"/>
              <a:t> za učitelje. </a:t>
            </a:r>
            <a:r>
              <a:rPr lang="hr-HR" noProof="0" dirty="0"/>
              <a:t>LINK: </a:t>
            </a:r>
            <a:r>
              <a:rPr lang="hr-HR" u="sng" noProof="0" dirty="0" err="1">
                <a:solidFill>
                  <a:schemeClr val="hlink"/>
                </a:solidFill>
                <a:hlinkClick r:id="rId6"/>
              </a:rPr>
              <a:t>Selfie</a:t>
            </a:r>
            <a:r>
              <a:rPr lang="hr-HR" u="sng" noProof="0" dirty="0">
                <a:solidFill>
                  <a:schemeClr val="hlink"/>
                </a:solidFill>
                <a:hlinkClick r:id="rId6"/>
              </a:rPr>
              <a:t> za učitelje</a:t>
            </a:r>
            <a:endParaRPr lang="hr-HR" noProof="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47aa63ff27_0_14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Literatura</a:t>
            </a:r>
          </a:p>
        </p:txBody>
      </p:sp>
      <p:sp>
        <p:nvSpPr>
          <p:cNvPr id="358" name="Google Shape;358;g347aa63ff27_0_14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/>
            <a:r>
              <a:rPr lang="hr-HR" noProof="0" dirty="0"/>
              <a:t>Allen, D. </a:t>
            </a:r>
            <a:r>
              <a:rPr lang="hr-HR" noProof="0" dirty="0" err="1"/>
              <a:t>and</a:t>
            </a:r>
            <a:r>
              <a:rPr lang="hr-HR" noProof="0" dirty="0"/>
              <a:t> K. </a:t>
            </a:r>
            <a:r>
              <a:rPr lang="hr-HR" noProof="0" dirty="0" err="1"/>
              <a:t>Tanner</a:t>
            </a:r>
            <a:r>
              <a:rPr lang="hr-HR" noProof="0" dirty="0"/>
              <a:t> (2006). </a:t>
            </a:r>
            <a:r>
              <a:rPr lang="hr-HR" noProof="0" dirty="0" err="1"/>
              <a:t>Rubrics</a:t>
            </a:r>
            <a:r>
              <a:rPr lang="hr-HR" noProof="0" dirty="0"/>
              <a:t>: </a:t>
            </a:r>
            <a:r>
              <a:rPr lang="hr-HR" noProof="0" dirty="0" err="1"/>
              <a:t>Tools</a:t>
            </a:r>
            <a:r>
              <a:rPr lang="hr-HR" noProof="0" dirty="0"/>
              <a:t> for </a:t>
            </a:r>
            <a:r>
              <a:rPr lang="hr-HR" noProof="0" dirty="0" err="1"/>
              <a:t>making</a:t>
            </a:r>
            <a:r>
              <a:rPr lang="hr-HR" noProof="0" dirty="0"/>
              <a:t> </a:t>
            </a:r>
            <a:r>
              <a:rPr lang="hr-HR" noProof="0" dirty="0" err="1"/>
              <a:t>learning</a:t>
            </a:r>
            <a:r>
              <a:rPr lang="hr-HR" noProof="0" dirty="0"/>
              <a:t> </a:t>
            </a:r>
            <a:r>
              <a:rPr lang="hr-HR" noProof="0" dirty="0" err="1"/>
              <a:t>goals</a:t>
            </a:r>
            <a:r>
              <a:rPr lang="hr-HR" noProof="0" dirty="0"/>
              <a:t>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evaluation</a:t>
            </a:r>
            <a:r>
              <a:rPr lang="hr-HR" noProof="0" dirty="0"/>
              <a:t> </a:t>
            </a:r>
            <a:r>
              <a:rPr lang="hr-HR" noProof="0" dirty="0" err="1"/>
              <a:t>criteria</a:t>
            </a:r>
            <a:r>
              <a:rPr lang="hr-HR" noProof="0" dirty="0"/>
              <a:t> </a:t>
            </a:r>
            <a:r>
              <a:rPr lang="hr-HR" noProof="0" dirty="0" err="1"/>
              <a:t>explicit</a:t>
            </a:r>
            <a:r>
              <a:rPr lang="hr-HR" noProof="0" dirty="0"/>
              <a:t> for </a:t>
            </a:r>
            <a:r>
              <a:rPr lang="hr-HR" noProof="0" dirty="0" err="1"/>
              <a:t>both</a:t>
            </a:r>
            <a:r>
              <a:rPr lang="hr-HR" noProof="0" dirty="0"/>
              <a:t> </a:t>
            </a:r>
            <a:r>
              <a:rPr lang="hr-HR" noProof="0" dirty="0" err="1"/>
              <a:t>teachers</a:t>
            </a:r>
            <a:r>
              <a:rPr lang="hr-HR" noProof="0" dirty="0"/>
              <a:t>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learners</a:t>
            </a:r>
            <a:r>
              <a:rPr lang="hr-HR" noProof="0" dirty="0"/>
              <a:t>. CBE – Life </a:t>
            </a:r>
            <a:r>
              <a:rPr lang="hr-HR" noProof="0" dirty="0" err="1"/>
              <a:t>Sciences</a:t>
            </a:r>
            <a:r>
              <a:rPr lang="hr-HR" noProof="0" dirty="0"/>
              <a:t> </a:t>
            </a:r>
            <a:r>
              <a:rPr lang="hr-HR" noProof="0" dirty="0" err="1"/>
              <a:t>Education</a:t>
            </a:r>
            <a:r>
              <a:rPr lang="hr-HR" noProof="0" dirty="0"/>
              <a:t> 5: 197-203.</a:t>
            </a:r>
          </a:p>
          <a:p>
            <a:pPr marL="571500" lvl="0" indent="-342900"/>
            <a:r>
              <a:rPr lang="hr-HR" noProof="0" dirty="0"/>
              <a:t>Stevens, D. D., </a:t>
            </a:r>
            <a:r>
              <a:rPr lang="hr-HR" noProof="0" dirty="0" err="1"/>
              <a:t>and</a:t>
            </a:r>
            <a:r>
              <a:rPr lang="hr-HR" noProof="0" dirty="0"/>
              <a:t> A. J. </a:t>
            </a:r>
            <a:r>
              <a:rPr lang="hr-HR" noProof="0" dirty="0" err="1"/>
              <a:t>Levi</a:t>
            </a:r>
            <a:r>
              <a:rPr lang="hr-HR" noProof="0" dirty="0"/>
              <a:t> (2013). </a:t>
            </a:r>
            <a:r>
              <a:rPr lang="hr-HR" noProof="0" dirty="0" err="1"/>
              <a:t>Introduction</a:t>
            </a:r>
            <a:r>
              <a:rPr lang="hr-HR" noProof="0" dirty="0"/>
              <a:t> to </a:t>
            </a:r>
            <a:r>
              <a:rPr lang="hr-HR" noProof="0" dirty="0" err="1"/>
              <a:t>Rubrics</a:t>
            </a:r>
            <a:r>
              <a:rPr lang="hr-HR" noProof="0" dirty="0"/>
              <a:t>: </a:t>
            </a:r>
            <a:r>
              <a:rPr lang="hr-HR" noProof="0" dirty="0" err="1"/>
              <a:t>an</a:t>
            </a:r>
            <a:r>
              <a:rPr lang="hr-HR" noProof="0" dirty="0"/>
              <a:t> </a:t>
            </a:r>
            <a:r>
              <a:rPr lang="hr-HR" noProof="0" dirty="0" err="1"/>
              <a:t>assessment</a:t>
            </a:r>
            <a:r>
              <a:rPr lang="hr-HR" noProof="0" dirty="0"/>
              <a:t> </a:t>
            </a:r>
            <a:r>
              <a:rPr lang="hr-HR" noProof="0" dirty="0" err="1"/>
              <a:t>tool</a:t>
            </a:r>
            <a:r>
              <a:rPr lang="hr-HR" noProof="0" dirty="0"/>
              <a:t> to </a:t>
            </a:r>
            <a:r>
              <a:rPr lang="hr-HR" noProof="0" dirty="0" err="1"/>
              <a:t>save</a:t>
            </a:r>
            <a:r>
              <a:rPr lang="hr-HR" noProof="0" dirty="0"/>
              <a:t> </a:t>
            </a:r>
            <a:r>
              <a:rPr lang="hr-HR" noProof="0" dirty="0" err="1"/>
              <a:t>grading</a:t>
            </a:r>
            <a:r>
              <a:rPr lang="hr-HR" noProof="0" dirty="0"/>
              <a:t> time, </a:t>
            </a:r>
            <a:r>
              <a:rPr lang="hr-HR" noProof="0" dirty="0" err="1"/>
              <a:t>convey</a:t>
            </a:r>
            <a:r>
              <a:rPr lang="hr-HR" noProof="0" dirty="0"/>
              <a:t> </a:t>
            </a:r>
            <a:r>
              <a:rPr lang="hr-HR" noProof="0" dirty="0" err="1"/>
              <a:t>effective</a:t>
            </a:r>
            <a:r>
              <a:rPr lang="hr-HR" noProof="0" dirty="0"/>
              <a:t> </a:t>
            </a:r>
            <a:r>
              <a:rPr lang="hr-HR" noProof="0" dirty="0" err="1"/>
              <a:t>feedback</a:t>
            </a:r>
            <a:r>
              <a:rPr lang="hr-HR" noProof="0" dirty="0"/>
              <a:t>,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promote</a:t>
            </a:r>
            <a:r>
              <a:rPr lang="hr-HR" noProof="0" dirty="0"/>
              <a:t> student </a:t>
            </a:r>
            <a:r>
              <a:rPr lang="hr-HR" noProof="0" dirty="0" err="1"/>
              <a:t>learning</a:t>
            </a:r>
            <a:r>
              <a:rPr lang="hr-HR" noProof="0" dirty="0"/>
              <a:t>. </a:t>
            </a:r>
            <a:r>
              <a:rPr lang="hr-HR" noProof="0" dirty="0" err="1"/>
              <a:t>Stylus</a:t>
            </a:r>
            <a:r>
              <a:rPr lang="hr-HR" noProof="0" dirty="0"/>
              <a:t> </a:t>
            </a:r>
            <a:r>
              <a:rPr lang="hr-HR" noProof="0" dirty="0" err="1"/>
              <a:t>Publishing</a:t>
            </a:r>
            <a:r>
              <a:rPr lang="hr-HR" noProof="0" dirty="0"/>
              <a:t>, </a:t>
            </a:r>
            <a:r>
              <a:rPr lang="hr-HR" noProof="0" dirty="0" err="1"/>
              <a:t>Sterling</a:t>
            </a:r>
            <a:r>
              <a:rPr lang="hr-HR" noProof="0" dirty="0"/>
              <a:t>, VA, USA.</a:t>
            </a:r>
          </a:p>
          <a:p>
            <a:pPr marL="571500" lvl="0" indent="-342900"/>
            <a:r>
              <a:rPr lang="hr-HR" noProof="0" dirty="0" err="1"/>
              <a:t>Wolf</a:t>
            </a:r>
            <a:r>
              <a:rPr lang="hr-HR" noProof="0" dirty="0"/>
              <a:t>, K., M. </a:t>
            </a:r>
            <a:r>
              <a:rPr lang="hr-HR" noProof="0" dirty="0" err="1"/>
              <a:t>Connelly</a:t>
            </a:r>
            <a:r>
              <a:rPr lang="hr-HR" noProof="0" dirty="0"/>
              <a:t>, </a:t>
            </a:r>
            <a:r>
              <a:rPr lang="hr-HR" noProof="0" dirty="0" err="1"/>
              <a:t>and</a:t>
            </a:r>
            <a:r>
              <a:rPr lang="hr-HR" noProof="0" dirty="0"/>
              <a:t> A. Komara (2008). A tale </a:t>
            </a:r>
            <a:r>
              <a:rPr lang="hr-HR" noProof="0" dirty="0" err="1"/>
              <a:t>of</a:t>
            </a:r>
            <a:r>
              <a:rPr lang="hr-HR" noProof="0" dirty="0"/>
              <a:t> </a:t>
            </a:r>
            <a:r>
              <a:rPr lang="hr-HR" noProof="0" dirty="0" err="1"/>
              <a:t>two</a:t>
            </a:r>
            <a:r>
              <a:rPr lang="hr-HR" noProof="0" dirty="0"/>
              <a:t> </a:t>
            </a:r>
            <a:r>
              <a:rPr lang="hr-HR" noProof="0" dirty="0" err="1"/>
              <a:t>rubrics</a:t>
            </a:r>
            <a:r>
              <a:rPr lang="hr-HR" noProof="0" dirty="0"/>
              <a:t>: </a:t>
            </a:r>
            <a:r>
              <a:rPr lang="hr-HR" noProof="0" dirty="0" err="1"/>
              <a:t>improving</a:t>
            </a:r>
            <a:r>
              <a:rPr lang="hr-HR" noProof="0" dirty="0"/>
              <a:t> </a:t>
            </a:r>
            <a:r>
              <a:rPr lang="hr-HR" noProof="0" dirty="0" err="1"/>
              <a:t>teaching</a:t>
            </a:r>
            <a:r>
              <a:rPr lang="hr-HR" noProof="0" dirty="0"/>
              <a:t>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learning</a:t>
            </a:r>
            <a:r>
              <a:rPr lang="hr-HR" noProof="0" dirty="0"/>
              <a:t> </a:t>
            </a:r>
            <a:r>
              <a:rPr lang="hr-HR" noProof="0" dirty="0" err="1"/>
              <a:t>across</a:t>
            </a:r>
            <a:r>
              <a:rPr lang="hr-HR" noProof="0" dirty="0"/>
              <a:t> </a:t>
            </a:r>
            <a:r>
              <a:rPr lang="hr-HR" noProof="0" dirty="0" err="1"/>
              <a:t>the</a:t>
            </a:r>
            <a:r>
              <a:rPr lang="hr-HR" noProof="0" dirty="0"/>
              <a:t> </a:t>
            </a:r>
            <a:r>
              <a:rPr lang="hr-HR" noProof="0" dirty="0" err="1"/>
              <a:t>content</a:t>
            </a:r>
            <a:r>
              <a:rPr lang="hr-HR" noProof="0" dirty="0"/>
              <a:t> </a:t>
            </a:r>
            <a:r>
              <a:rPr lang="hr-HR" noProof="0" dirty="0" err="1"/>
              <a:t>areas</a:t>
            </a:r>
            <a:r>
              <a:rPr lang="hr-HR" noProof="0" dirty="0"/>
              <a:t> </a:t>
            </a:r>
            <a:r>
              <a:rPr lang="hr-HR" noProof="0" dirty="0" err="1"/>
              <a:t>through</a:t>
            </a:r>
            <a:r>
              <a:rPr lang="hr-HR" noProof="0" dirty="0"/>
              <a:t> </a:t>
            </a:r>
            <a:r>
              <a:rPr lang="hr-HR" noProof="0" dirty="0" err="1"/>
              <a:t>assessment</a:t>
            </a:r>
            <a:r>
              <a:rPr lang="hr-HR" noProof="0" dirty="0"/>
              <a:t>. Journal </a:t>
            </a:r>
            <a:r>
              <a:rPr lang="hr-HR" noProof="0" dirty="0" err="1"/>
              <a:t>of</a:t>
            </a:r>
            <a:r>
              <a:rPr lang="hr-HR" noProof="0" dirty="0"/>
              <a:t> </a:t>
            </a:r>
            <a:r>
              <a:rPr lang="hr-HR" noProof="0" dirty="0" err="1"/>
              <a:t>Effective</a:t>
            </a:r>
            <a:r>
              <a:rPr lang="hr-HR" noProof="0" dirty="0"/>
              <a:t> </a:t>
            </a:r>
            <a:r>
              <a:rPr lang="hr-HR" noProof="0" dirty="0" err="1"/>
              <a:t>Teaching</a:t>
            </a:r>
            <a:r>
              <a:rPr lang="hr-HR" noProof="0" dirty="0"/>
              <a:t> 8: 21-32.</a:t>
            </a:r>
          </a:p>
          <a:p>
            <a:pPr marL="571500" lvl="0" indent="-342900"/>
            <a:r>
              <a:rPr lang="hr-HR" noProof="0" dirty="0" err="1"/>
              <a:t>Wormeli</a:t>
            </a:r>
            <a:r>
              <a:rPr lang="hr-HR" noProof="0" dirty="0"/>
              <a:t>, R. (2006). Fair </a:t>
            </a:r>
            <a:r>
              <a:rPr lang="hr-HR" noProof="0" dirty="0" err="1"/>
              <a:t>isn’t</a:t>
            </a:r>
            <a:r>
              <a:rPr lang="hr-HR" noProof="0" dirty="0"/>
              <a:t> </a:t>
            </a:r>
            <a:r>
              <a:rPr lang="hr-HR" noProof="0" dirty="0" err="1"/>
              <a:t>always</a:t>
            </a:r>
            <a:r>
              <a:rPr lang="hr-HR" noProof="0" dirty="0"/>
              <a:t> </a:t>
            </a:r>
            <a:r>
              <a:rPr lang="hr-HR" noProof="0" dirty="0" err="1"/>
              <a:t>equal</a:t>
            </a:r>
            <a:r>
              <a:rPr lang="hr-HR" noProof="0" dirty="0"/>
              <a:t>: </a:t>
            </a:r>
            <a:r>
              <a:rPr lang="hr-HR" noProof="0" dirty="0" err="1"/>
              <a:t>assessing</a:t>
            </a:r>
            <a:r>
              <a:rPr lang="hr-HR" noProof="0" dirty="0"/>
              <a:t>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grading</a:t>
            </a:r>
            <a:r>
              <a:rPr lang="hr-HR" noProof="0" dirty="0"/>
              <a:t> </a:t>
            </a:r>
            <a:r>
              <a:rPr lang="hr-HR" noProof="0" dirty="0" err="1"/>
              <a:t>in</a:t>
            </a:r>
            <a:r>
              <a:rPr lang="hr-HR" noProof="0" dirty="0"/>
              <a:t> </a:t>
            </a:r>
            <a:r>
              <a:rPr lang="hr-HR" noProof="0" dirty="0" err="1"/>
              <a:t>the</a:t>
            </a:r>
            <a:r>
              <a:rPr lang="hr-HR" noProof="0" dirty="0"/>
              <a:t> </a:t>
            </a:r>
            <a:r>
              <a:rPr lang="hr-HR" noProof="0" dirty="0" err="1"/>
              <a:t>differentiated</a:t>
            </a:r>
            <a:r>
              <a:rPr lang="hr-HR" noProof="0" dirty="0"/>
              <a:t> </a:t>
            </a:r>
            <a:r>
              <a:rPr lang="hr-HR" noProof="0" dirty="0" err="1"/>
              <a:t>classroom</a:t>
            </a:r>
            <a:r>
              <a:rPr lang="hr-HR" noProof="0" dirty="0"/>
              <a:t>. </a:t>
            </a:r>
            <a:r>
              <a:rPr lang="hr-HR" noProof="0" dirty="0" err="1"/>
              <a:t>Stenhouse</a:t>
            </a:r>
            <a:r>
              <a:rPr lang="hr-HR" noProof="0" dirty="0"/>
              <a:t> </a:t>
            </a:r>
            <a:r>
              <a:rPr lang="hr-HR" noProof="0" dirty="0" err="1"/>
              <a:t>Publishers</a:t>
            </a:r>
            <a:r>
              <a:rPr lang="hr-HR" noProof="0" dirty="0"/>
              <a:t>, Portland, ME, USA.</a:t>
            </a:r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" name="Google Shape;363;g35773d0f0ee_0_40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364" name="Google Shape;364;g35773d0f0ee_0_4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5" name="Google Shape;365;g35773d0f0ee_0_40"/>
            <p:cNvPicPr preferRelativeResize="0"/>
            <p:nvPr/>
          </p:nvPicPr>
          <p:blipFill rotWithShape="1">
            <a:blip r:embed="rId4">
              <a:alphaModFix/>
            </a:blip>
            <a:srcRect l="9995" t="21987" r="6843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6" name="Google Shape;366;g35773d0f0ee_0_4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7" name="Google Shape;367;g35773d0f0ee_0_4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8" name="Google Shape;368;g35773d0f0ee_0_40"/>
            <p:cNvPicPr preferRelativeResize="0"/>
            <p:nvPr/>
          </p:nvPicPr>
          <p:blipFill rotWithShape="1">
            <a:blip r:embed="rId7">
              <a:alphaModFix/>
            </a:blip>
            <a:srcRect l="6518" t="2903" r="6456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9" name="Google Shape;369;g35773d0f0ee_0_4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0" name="Google Shape;370;g35773d0f0ee_0_4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" name="Google Shape;371;g35773d0f0ee_0_4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2" name="Google Shape;372;g35773d0f0ee_0_4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3" name="Google Shape;373;g35773d0f0ee_0_4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4" name="Google Shape;374;g35773d0f0ee_0_40"/>
          <p:cNvSpPr txBox="1"/>
          <p:nvPr/>
        </p:nvSpPr>
        <p:spPr>
          <a:xfrm>
            <a:off x="3324150" y="2453100"/>
            <a:ext cx="3173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hr-HR" sz="1100" b="0" i="0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Dostupno na </a:t>
            </a:r>
            <a:r>
              <a:rPr lang="hr-HR" sz="1100" b="0" i="0" u="sng" strike="noStrike" cap="none" noProof="0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3"/>
              </a:rPr>
              <a:t>https://tinker-project.eu/elearning/</a:t>
            </a:r>
            <a:endParaRPr lang="hr-HR" sz="1100" b="0" i="0" u="none" strike="noStrike" cap="none" noProof="0" dirty="0">
              <a:solidFill>
                <a:srgbClr val="16C4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5" name="Google Shape;375;g35773d0f0ee_0_40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222188" y="3563650"/>
            <a:ext cx="1171575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g35773d0f0ee_0_40"/>
          <p:cNvSpPr txBox="1"/>
          <p:nvPr/>
        </p:nvSpPr>
        <p:spPr>
          <a:xfrm>
            <a:off x="1646350" y="2994850"/>
            <a:ext cx="5987700" cy="5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60045" marR="0" lvl="0" indent="1904" algn="ctr" rtl="0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r-HR" sz="1200" b="1" i="0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Ova publikacija je licencirana pod međunarodnom licencom </a:t>
            </a:r>
            <a:r>
              <a:rPr lang="hr-HR" sz="1200" b="1" i="1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Creative </a:t>
            </a:r>
            <a:r>
              <a:rPr lang="hr-HR" sz="1200" b="1" i="1" u="none" strike="noStrike" cap="none" noProof="0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Commons</a:t>
            </a:r>
            <a:r>
              <a:rPr lang="hr-HR" sz="1200" b="1" i="1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Imenovanje autora-Nekomercijalno-Bez prerada 4.0 ( </a:t>
            </a:r>
            <a:r>
              <a:rPr lang="hr-HR" sz="1200" b="1" i="0" u="sng" strike="noStrike" cap="none" noProof="0" dirty="0">
                <a:solidFill>
                  <a:srgbClr val="16C45B"/>
                </a:solidFill>
                <a:latin typeface="Calibri"/>
                <a:ea typeface="Calibri"/>
                <a:cs typeface="Calibri"/>
                <a:sym typeface="Calibri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 4.0 </a:t>
            </a:r>
            <a:r>
              <a:rPr lang="hr-HR" sz="1200" b="1" i="0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Sadržaj (1/2)</a:t>
            </a:r>
          </a:p>
        </p:txBody>
      </p:sp>
      <p:sp>
        <p:nvSpPr>
          <p:cNvPr id="106" name="Google Shape;106;p6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1 - Naslov WP-a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2 - Naziv cjeline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3 - Ishodi učenja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Prikaznice 4 i 5 - Sadržaj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Arial"/>
              <a:buChar char="•"/>
            </a:pPr>
            <a:r>
              <a:rPr lang="hr-HR" sz="2000" noProof="0" dirty="0"/>
              <a:t>Prikaznica 6 - Uvod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7 - Zašto je samoprocjena važna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8 - </a:t>
            </a:r>
            <a:r>
              <a:rPr lang="hr-HR" sz="2000" i="1" noProof="0" dirty="0"/>
              <a:t>#1 Grupna aktivnost - Vođena samoprocjena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9 - Poticanje samoprocjene kao alata za rast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10 - Osnovna načela učinkovite samoprocjene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11 - Alati za samoprocjenu nastavnih praksi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12 - Kriteriji evaluacije / rubrike / kontrolne liste</a:t>
            </a:r>
          </a:p>
          <a:p>
            <a:pPr marL="571500" lvl="0" indent="-330200">
              <a:buSzPts val="2000"/>
            </a:pPr>
            <a:r>
              <a:rPr lang="hr-HR" sz="2000" dirty="0" err="1"/>
              <a:t>Prikaznica</a:t>
            </a:r>
            <a:r>
              <a:rPr lang="hr-HR" sz="2000" dirty="0"/>
              <a:t> 13 – Rubrike u odnosu na kontrolne liste</a:t>
            </a:r>
            <a:endParaRPr lang="hr-HR" sz="2000" noProof="0" dirty="0"/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14 - Razvoj kriterija evaluacije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15 - Razvoj kriterija evaluacije – 1. Svrha</a:t>
            </a:r>
          </a:p>
          <a:p>
            <a:pPr marL="5715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47aa63ff27_0_28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Sadržaj (2/2)</a:t>
            </a:r>
          </a:p>
        </p:txBody>
      </p:sp>
      <p:sp>
        <p:nvSpPr>
          <p:cNvPr id="113" name="Google Shape;113;g347aa63ff27_0_289"/>
          <p:cNvSpPr txBox="1">
            <a:spLocks noGrp="1"/>
          </p:cNvSpPr>
          <p:nvPr>
            <p:ph type="body" idx="1"/>
          </p:nvPr>
        </p:nvSpPr>
        <p:spPr>
          <a:xfrm>
            <a:off x="97971" y="734782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indent="-330200">
              <a:buSzPts val="2000"/>
            </a:pPr>
            <a:r>
              <a:rPr lang="hr-HR" sz="2000" dirty="0" err="1"/>
              <a:t>Prikaznice</a:t>
            </a:r>
            <a:r>
              <a:rPr lang="hr-HR" sz="2000" dirty="0"/>
              <a:t> 16 - 18 - Razvoj kriterija evaluacije – 2. Definiranje kriterija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19 - Razvoj kriterija evaluacije – 3. Obrazovni ciljevi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20 - Razvoj kriterija evaluacije – 4. Procijenite kriterije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21 - TINKER alat za samoprocjenu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22 - </a:t>
            </a:r>
            <a:r>
              <a:rPr lang="hr-HR" sz="2000" i="1" noProof="0" dirty="0"/>
              <a:t>#2 Grupna aktivnost - Osmislite kontrolnu listu za promatranje lekcije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24 - Alat za SELFIE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25 - SELFIE - Kriteriji za područje F i područje G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26 - Dnevnici samoprocjene / dnevnici refleksije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27 - Samoprocjena putem snimanja i reprodukcije videa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28 - Snimanje i reprodukcija videa - ključni koraci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29 - Prepreke i strategije za učinkovito </a:t>
            </a:r>
            <a:r>
              <a:rPr lang="hr-HR" sz="2000" noProof="0" dirty="0" err="1"/>
              <a:t>samoprocjenjivanje</a:t>
            </a:r>
            <a:endParaRPr lang="hr-HR" sz="2000" noProof="0" dirty="0"/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30 - Razmišljanja i zaključci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31 - Domaća zadaća / dodatni zadaci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32 - Dodatni resursi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Arial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33 - Literatura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47aa63ff27_0_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Uvod</a:t>
            </a:r>
          </a:p>
        </p:txBody>
      </p:sp>
      <p:pic>
        <p:nvPicPr>
          <p:cNvPr id="120" name="Google Shape;120;g347aa63ff27_0_1" title="456446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91900" y="2639575"/>
            <a:ext cx="3846450" cy="384645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g347aa63ff27_0_1"/>
          <p:cNvSpPr txBox="1">
            <a:spLocks noGrp="1"/>
          </p:cNvSpPr>
          <p:nvPr>
            <p:ph type="body" idx="1"/>
          </p:nvPr>
        </p:nvSpPr>
        <p:spPr>
          <a:xfrm>
            <a:off x="97971" y="9556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Kontinuirano poboljšanje u nastavi počinje sa </a:t>
            </a:r>
            <a:r>
              <a:rPr lang="hr-HR" b="1" noProof="0" dirty="0"/>
              <a:t>samosvijesti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b="1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Fokus ove cjeline:</a:t>
            </a:r>
          </a:p>
          <a:p>
            <a:pPr marL="9144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b="1" noProof="0" dirty="0"/>
              <a:t>kako samoprocjena (</a:t>
            </a:r>
            <a:r>
              <a:rPr lang="hr-HR" b="1" noProof="0" dirty="0" err="1"/>
              <a:t>samovrednovanje</a:t>
            </a:r>
            <a:r>
              <a:rPr lang="hr-HR" b="1" noProof="0" dirty="0"/>
              <a:t>)</a:t>
            </a:r>
            <a:r>
              <a:rPr lang="hr-HR" noProof="0" dirty="0"/>
              <a:t>, </a:t>
            </a:r>
            <a:br>
              <a:rPr lang="hr-HR" noProof="0" dirty="0"/>
            </a:br>
            <a:r>
              <a:rPr lang="hr-HR" noProof="0" dirty="0"/>
              <a:t>vođena strukturiranim rubrikama za samoprocjenu, dnevnicima ili analizom video snimaka, </a:t>
            </a:r>
            <a:br>
              <a:rPr lang="hr-HR" noProof="0" dirty="0"/>
            </a:br>
            <a:r>
              <a:rPr lang="hr-HR" b="1" noProof="0" dirty="0"/>
              <a:t>može pomoći učiteljima </a:t>
            </a:r>
            <a:br>
              <a:rPr lang="hr-HR" noProof="0" dirty="0"/>
            </a:br>
            <a:r>
              <a:rPr lang="hr-HR" noProof="0" dirty="0"/>
              <a:t>da prepoznaju snage i otkriju područja za rast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Do kraja ove cjeline upoznat ćete </a:t>
            </a:r>
            <a:br>
              <a:rPr lang="hr-HR" noProof="0" dirty="0"/>
            </a:br>
            <a:r>
              <a:rPr lang="hr-HR" b="1" noProof="0" dirty="0"/>
              <a:t>praktične alate </a:t>
            </a:r>
            <a:br>
              <a:rPr lang="hr-HR" noProof="0" dirty="0"/>
            </a:br>
            <a:r>
              <a:rPr lang="hr-HR" noProof="0" dirty="0"/>
              <a:t>za </a:t>
            </a:r>
            <a:r>
              <a:rPr lang="hr-HR" b="1" noProof="0" dirty="0"/>
              <a:t>poboljšanje svoje nastavne prakse </a:t>
            </a:r>
            <a:br>
              <a:rPr lang="hr-HR" noProof="0" dirty="0"/>
            </a:br>
            <a:r>
              <a:rPr lang="hr-HR" noProof="0" dirty="0"/>
              <a:t>i postizanje </a:t>
            </a:r>
            <a:r>
              <a:rPr lang="hr-HR" b="1" noProof="0" dirty="0"/>
              <a:t>pozitivnih, mjerljivih promjena </a:t>
            </a:r>
            <a:br>
              <a:rPr lang="hr-HR" noProof="0" dirty="0"/>
            </a:br>
            <a:r>
              <a:rPr lang="hr-HR" noProof="0" dirty="0"/>
              <a:t>u učionici.</a:t>
            </a: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sp>
        <p:nvSpPr>
          <p:cNvPr id="122" name="Google Shape;122;g347aa63ff27_0_1"/>
          <p:cNvSpPr txBox="1"/>
          <p:nvPr/>
        </p:nvSpPr>
        <p:spPr>
          <a:xfrm>
            <a:off x="8938350" y="63640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hr-HR" sz="1800" b="1" i="0" u="none" strike="noStrike" cap="none" noProof="0" dirty="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Izvor: Freepik.com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04c02914fe_1_3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Zašto je samoprocjena važna</a:t>
            </a:r>
          </a:p>
        </p:txBody>
      </p:sp>
      <p:sp>
        <p:nvSpPr>
          <p:cNvPr id="129" name="Google Shape;129;g304c02914fe_1_32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Informatika je dinamičan predmet</a:t>
            </a:r>
            <a:br>
              <a:rPr lang="hr-HR" noProof="0" dirty="0"/>
            </a:br>
            <a:endParaRPr lang="hr-HR" noProof="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U ovom području samoprocjena je bitna jer:</a:t>
            </a:r>
            <a:br>
              <a:rPr lang="hr-HR" noProof="0" dirty="0"/>
            </a:br>
            <a:endParaRPr lang="hr-HR" noProof="0" dirty="0"/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b="1" noProof="0" dirty="0"/>
              <a:t>Tehnologija i nastavni sadržaji se brzo mijenjaju</a:t>
            </a:r>
            <a:endParaRPr lang="hr-HR" noProof="0" dirty="0"/>
          </a:p>
          <a:p>
            <a:pPr marL="137160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noProof="0" dirty="0"/>
              <a:t>učitelji moraju kontinuirano provjeravati jesu li njihove vještine i znanje ažurni</a:t>
            </a:r>
            <a:br>
              <a:rPr lang="hr-HR" noProof="0" dirty="0"/>
            </a:br>
            <a:endParaRPr lang="hr-HR" noProof="0" dirty="0"/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b="1" noProof="0" dirty="0"/>
              <a:t>Informatika zahtijeva konceptualnu jasnoću i praktičnu primjenu</a:t>
            </a:r>
            <a:endParaRPr lang="hr-HR" noProof="0" dirty="0"/>
          </a:p>
          <a:p>
            <a:pPr marL="137160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noProof="0" dirty="0"/>
              <a:t>samoprocjena pomaže učiteljima da uravnoteže teoriju s praktičnom nastavom</a:t>
            </a:r>
            <a:br>
              <a:rPr lang="hr-HR" noProof="0" dirty="0"/>
            </a:br>
            <a:endParaRPr lang="hr-HR" noProof="0" dirty="0"/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b="1" noProof="0" dirty="0"/>
              <a:t>Učenici se uvelike razlikuju po digitalnoj pismenosti i interesu</a:t>
            </a:r>
            <a:endParaRPr lang="hr-HR" noProof="0" dirty="0"/>
          </a:p>
          <a:p>
            <a:pPr marL="137160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noProof="0" dirty="0"/>
              <a:t>samoprocjena pomaže učiteljima da prilagode strategije kako bi zadovoljili različite potrebe učenika</a:t>
            </a:r>
            <a:br>
              <a:rPr lang="hr-HR" noProof="0" dirty="0"/>
            </a:br>
            <a:endParaRPr lang="hr-HR" noProof="0" dirty="0"/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b="1" noProof="0" dirty="0"/>
              <a:t>Podržava autentično učenje usmjereno na učenika</a:t>
            </a:r>
          </a:p>
          <a:p>
            <a:pPr marL="137160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noProof="0" dirty="0"/>
              <a:t>Refleksivni učitelj je bolje opremljen za stvaranje uključivih scenarija učenja iz stvarnog svijeta</a:t>
            </a:r>
          </a:p>
        </p:txBody>
      </p:sp>
      <p:pic>
        <p:nvPicPr>
          <p:cNvPr id="130" name="Google Shape;130;g304c02914fe_1_32" title="381907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58175" y="2021495"/>
            <a:ext cx="2284300" cy="2284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g304c02914fe_1_32"/>
          <p:cNvSpPr txBox="1"/>
          <p:nvPr/>
        </p:nvSpPr>
        <p:spPr>
          <a:xfrm>
            <a:off x="10073900" y="4300620"/>
            <a:ext cx="19761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04c02914fe_1_4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#1 Grupna aktivnost – Vođena samoprocjena</a:t>
            </a:r>
          </a:p>
        </p:txBody>
      </p:sp>
      <p:sp>
        <p:nvSpPr>
          <p:cNvPr id="138" name="Google Shape;138;g304c02914fe_1_40"/>
          <p:cNvSpPr txBox="1">
            <a:spLocks noGrp="1"/>
          </p:cNvSpPr>
          <p:nvPr>
            <p:ph type="body" idx="1"/>
          </p:nvPr>
        </p:nvSpPr>
        <p:spPr>
          <a:xfrm>
            <a:off x="343700" y="1773913"/>
            <a:ext cx="10478400" cy="42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Razmislite o jednoj od svojih prethodnih nastavnih cjelina.</a:t>
            </a:r>
          </a:p>
          <a:p>
            <a:pPr marL="381000" marR="3810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b="1" noProof="0" dirty="0"/>
              <a:t>Zapišite i podijelite s drugima:</a:t>
            </a:r>
          </a:p>
          <a:p>
            <a:pPr marL="9144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Što je u njoj bilo dobro?</a:t>
            </a:r>
          </a:p>
          <a:p>
            <a:pPr marL="9144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Što je moglo proći bolje?</a:t>
            </a:r>
          </a:p>
          <a:p>
            <a:pPr marL="9144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Kako ste se suočili s različitim potrebama učenika?</a:t>
            </a:r>
            <a:endParaRPr lang="hr-HR" sz="1100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pic>
        <p:nvPicPr>
          <p:cNvPr id="139" name="Google Shape;139;g304c02914fe_1_40" descr="Slika na kojoj se prikazuje namještaj, odijevanje, crtić, ilustracija&#10;&#10;Sadržaj koji je generirala umjetna inteligencija možda nije točan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00572" y="2389524"/>
            <a:ext cx="2993365" cy="299336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304c02914fe_1_40"/>
          <p:cNvSpPr txBox="1"/>
          <p:nvPr/>
        </p:nvSpPr>
        <p:spPr>
          <a:xfrm>
            <a:off x="9008400" y="5521275"/>
            <a:ext cx="2867100" cy="2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Poticanje samoprocjene kao alata za rast</a:t>
            </a:r>
            <a:endParaRPr lang="hr-HR" sz="3000" noProof="0" dirty="0">
              <a:solidFill>
                <a:srgbClr val="FFFFFF"/>
              </a:solidFill>
            </a:endParaRPr>
          </a:p>
        </p:txBody>
      </p:sp>
      <p:sp>
        <p:nvSpPr>
          <p:cNvPr id="147" name="Google Shape;147;p9"/>
          <p:cNvSpPr txBox="1">
            <a:spLocks noGrp="1"/>
          </p:cNvSpPr>
          <p:nvPr>
            <p:ph type="body" idx="1"/>
          </p:nvPr>
        </p:nvSpPr>
        <p:spPr>
          <a:xfrm>
            <a:off x="97971" y="892168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sz="2100" b="1" noProof="0" dirty="0"/>
              <a:t>Samoprocjena - </a:t>
            </a:r>
            <a:r>
              <a:rPr lang="hr-HR" sz="2100" noProof="0" dirty="0"/>
              <a:t>proces kojim učitelji </a:t>
            </a:r>
            <a:r>
              <a:rPr lang="hr-HR" sz="2100" b="1" noProof="0" dirty="0"/>
              <a:t>kritički preispituju </a:t>
            </a:r>
            <a:r>
              <a:rPr lang="hr-HR" sz="2100" noProof="0" dirty="0"/>
              <a:t>svoje </a:t>
            </a:r>
            <a:br>
              <a:rPr lang="hr-HR" sz="2100" b="1" noProof="0" dirty="0"/>
            </a:br>
            <a:r>
              <a:rPr lang="hr-HR" sz="2100" b="1" noProof="0" dirty="0"/>
              <a:t>nastavne prakse, interakcije </a:t>
            </a:r>
            <a:br>
              <a:rPr lang="hr-HR" sz="2100" b="1" noProof="0" dirty="0"/>
            </a:br>
            <a:r>
              <a:rPr lang="hr-HR" sz="2100" b="1" noProof="0" dirty="0"/>
              <a:t>u učionici i </a:t>
            </a:r>
            <a:br>
              <a:rPr lang="hr-HR" sz="2100" b="1" noProof="0" dirty="0"/>
            </a:br>
            <a:r>
              <a:rPr lang="hr-HR" sz="2100" b="1" noProof="0" dirty="0"/>
              <a:t>ishode učenja učenika.</a:t>
            </a:r>
            <a:br>
              <a:rPr lang="hr-HR" sz="2100" b="1" noProof="0" dirty="0"/>
            </a:br>
            <a:endParaRPr lang="hr-HR" sz="2100" b="1" noProof="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sz="2100" b="1" noProof="0" dirty="0"/>
              <a:t>Omogućuje učiteljima da: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Prepoznaju snage i područja za rast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Naprave informirane prilagodbe temeljene na podacima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Usklade praksu poučavanja s ciljevima i potrebama učenika</a:t>
            </a:r>
            <a:br>
              <a:rPr lang="hr-HR" sz="2100" noProof="0" dirty="0"/>
            </a:br>
            <a:endParaRPr lang="hr-HR" sz="2100" noProof="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sz="2100" b="1" noProof="0" dirty="0"/>
              <a:t>Zašto je to važno?</a:t>
            </a:r>
            <a:endParaRPr lang="hr-HR" sz="2100" noProof="0" dirty="0"/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Potiče profesionalni rast kroz kontinuirano učenje i samosvijest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Prebacuje nastavu iz rutinske u usmjerenu na učenika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Otkriva obrasce u angažmanu, sudjelovanju ili nerazumijevanju učenika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Podržava uključivost otkrivanjem nenamjernih pristranosti ili previđenih potreba učenika</a:t>
            </a:r>
            <a:endParaRPr lang="hr-HR" sz="1000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endParaRPr lang="hr-HR" b="1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148" name="Google Shape;148;p9" title="1788800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41600" y="1836125"/>
            <a:ext cx="2432500" cy="243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9"/>
          <p:cNvSpPr txBox="1"/>
          <p:nvPr/>
        </p:nvSpPr>
        <p:spPr>
          <a:xfrm>
            <a:off x="9333600" y="4036125"/>
            <a:ext cx="18405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RDET Course template - Cover pag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7538</Words>
  <Application>Microsoft Office PowerPoint</Application>
  <PresentationFormat>Widescreen</PresentationFormat>
  <Paragraphs>595</Paragraphs>
  <Slides>34</Slides>
  <Notes>34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Open Sans</vt:lpstr>
      <vt:lpstr>CARDET Course template - Cover page</vt:lpstr>
      <vt:lpstr>CARDET Course template</vt:lpstr>
      <vt:lpstr>CARDET Course template</vt:lpstr>
      <vt:lpstr>WP3: Obučavanje učitelja za autentično i rodno uključivo informatičko obrazovanje</vt:lpstr>
      <vt:lpstr>Modul 5: Vrednovanje nastavnih strategija i oblika vrednovanja u osnovnoškolskom informatičkom obrazovanju</vt:lpstr>
      <vt:lpstr>Ishodi učenja</vt:lpstr>
      <vt:lpstr>Sadržaj (1/2)</vt:lpstr>
      <vt:lpstr>Sadržaj (2/2)</vt:lpstr>
      <vt:lpstr>Uvod</vt:lpstr>
      <vt:lpstr>Zašto je samoprocjena važna</vt:lpstr>
      <vt:lpstr>#1 Grupna aktivnost – Vođena samoprocjena</vt:lpstr>
      <vt:lpstr>Poticanje samoprocjene kao alata za rast</vt:lpstr>
      <vt:lpstr>Osnovna načela učinkovite samoprocjene</vt:lpstr>
      <vt:lpstr>Alati za samoprocjenu nastavnih praksi</vt:lpstr>
      <vt:lpstr>Kriteriji vrednovanja / rubrike / kontrolne liste</vt:lpstr>
      <vt:lpstr>Rubrike u odnosu na kontrolne liste</vt:lpstr>
      <vt:lpstr>Razvoj kriterija vrednovanja</vt:lpstr>
      <vt:lpstr>Razvoj kriterija vrednovanja – 1. Svrha</vt:lpstr>
      <vt:lpstr>Razvoj kriterija vrednovanja – 2. Definiranje kriterija (1/3)</vt:lpstr>
      <vt:lpstr>Razvoj kriterija vrednovanja – 2. Definiranje kriterija (2/3)</vt:lpstr>
      <vt:lpstr>Razvoj kriterija vrednovanja – 2. Definiranje kriterija (3/3)</vt:lpstr>
      <vt:lpstr>Razvoj kriterija vrednovanja – 3. Obrazovni ciljevi</vt:lpstr>
      <vt:lpstr>Razvoj kriterija vrednovanja – 4. Procijenite kriterije</vt:lpstr>
      <vt:lpstr>TINKER alat za samoprocjenu</vt:lpstr>
      <vt:lpstr>#2 Grupna aktivnost – Osmišljavanje kriterija za vrednovanje</vt:lpstr>
      <vt:lpstr>#2 Grupna aktivnost – Primjer</vt:lpstr>
      <vt:lpstr>SELFIE alat</vt:lpstr>
      <vt:lpstr>SELFIE - Kriteriji za područje F i područje G</vt:lpstr>
      <vt:lpstr>Dnevnici samoprocjene / dnevnici refleksije</vt:lpstr>
      <vt:lpstr>Samoprocjena putem snimanja i reprodukcije videa</vt:lpstr>
      <vt:lpstr>Snimanje i reprodukcija videa - ključni koraci</vt:lpstr>
      <vt:lpstr>Prepreke i strategije za učinkovitu samoprocjenu</vt:lpstr>
      <vt:lpstr>Razmišljanja i zaključci</vt:lpstr>
      <vt:lpstr>Domaća zadaća / dodatni zadaci</vt:lpstr>
      <vt:lpstr>Dodatni resursi</vt:lpstr>
      <vt:lpstr>Literatura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2Fast4u</dc:creator>
  <cp:lastModifiedBy>Juraj Petrović</cp:lastModifiedBy>
  <cp:revision>1</cp:revision>
  <dcterms:created xsi:type="dcterms:W3CDTF">2014-07-11T09:12:14Z</dcterms:created>
  <dcterms:modified xsi:type="dcterms:W3CDTF">2025-07-22T12:39:22Z</dcterms:modified>
</cp:coreProperties>
</file>