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  <p:sldMasterId id="2147483655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embeddedFontLst>
    <p:embeddedFont>
      <p:font typeface="Open Sans" panose="020B060603050402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gL6yNlnvJ27HU+0eAmAp2s4ct6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3CF10C-3758-4243-9726-489641BC2D0D}" v="17" dt="2025-07-22T12:10:31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61397" autoAdjust="0"/>
  </p:normalViewPr>
  <p:slideViewPr>
    <p:cSldViewPr snapToGrid="0">
      <p:cViewPr varScale="1">
        <p:scale>
          <a:sx n="72" d="100"/>
          <a:sy n="72" d="100"/>
        </p:scale>
        <p:origin x="2034" y="54"/>
      </p:cViewPr>
      <p:guideLst/>
    </p:cSldViewPr>
  </p:slideViewPr>
  <p:outlineViewPr>
    <p:cViewPr>
      <p:scale>
        <a:sx n="33" d="100"/>
        <a:sy n="33" d="100"/>
      </p:scale>
      <p:origin x="0" y="-2569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customschemas.google.com/relationships/presentationmetadata" Target="metadata"/><Relationship Id="rId37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CC3CF10C-3758-4243-9726-489641BC2D0D}"/>
    <pc:docChg chg="undo custSel modSld modMainMaster">
      <pc:chgData name="Juraj Petrović" userId="0f0ce73e-f782-4785-b8cc-5840a43cb3e0" providerId="ADAL" clId="{CC3CF10C-3758-4243-9726-489641BC2D0D}" dt="2025-07-22T12:11:01.887" v="759" actId="14826"/>
      <pc:docMkLst>
        <pc:docMk/>
      </pc:docMkLst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6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6"/>
            <ac:spMk id="10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6"/>
            <ac:spMk id="102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5:05:17.303" v="702"/>
        <pc:sldMkLst>
          <pc:docMk/>
          <pc:sldMk cId="0" sldId="257"/>
        </pc:sldMkLst>
        <pc:spChg chg="mod">
          <ac:chgData name="Juraj Petrović" userId="0f0ce73e-f782-4785-b8cc-5840a43cb3e0" providerId="ADAL" clId="{CC3CF10C-3758-4243-9726-489641BC2D0D}" dt="2025-07-17T15:05:17.303" v="702"/>
          <ac:spMkLst>
            <pc:docMk/>
            <pc:sldMk cId="0" sldId="257"/>
            <ac:spMk id="107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7"/>
            <ac:spMk id="108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8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8"/>
            <ac:spMk id="11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8"/>
            <ac:spMk id="114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9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9"/>
            <ac:spMk id="119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9"/>
            <ac:spMk id="120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0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0"/>
            <ac:spMk id="12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0"/>
            <ac:spMk id="126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1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2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4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8T12:33:15.996" v="710" actId="20577"/>
        <pc:sldMkLst>
          <pc:docMk/>
          <pc:sldMk cId="0" sldId="263"/>
        </pc:sldMkLst>
        <pc:spChg chg="mod">
          <ac:chgData name="Juraj Petrović" userId="0f0ce73e-f782-4785-b8cc-5840a43cb3e0" providerId="ADAL" clId="{CC3CF10C-3758-4243-9726-489641BC2D0D}" dt="2025-07-18T12:33:15.996" v="710" actId="20577"/>
          <ac:spMkLst>
            <pc:docMk/>
            <pc:sldMk cId="0" sldId="263"/>
            <ac:spMk id="15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3"/>
            <ac:spMk id="151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4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4"/>
            <ac:spMk id="158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5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6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8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9:51.530" v="701" actId="20577"/>
        <pc:sldMkLst>
          <pc:docMk/>
          <pc:sldMk cId="0" sldId="266"/>
        </pc:sldMkLst>
        <pc:spChg chg="mod">
          <ac:chgData name="Juraj Petrović" userId="0f0ce73e-f782-4785-b8cc-5840a43cb3e0" providerId="ADAL" clId="{CC3CF10C-3758-4243-9726-489641BC2D0D}" dt="2025-07-17T14:49:22.327" v="677" actId="1037"/>
          <ac:spMkLst>
            <pc:docMk/>
            <pc:sldMk cId="0" sldId="266"/>
            <ac:spMk id="174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6"/>
            <ac:spMk id="17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22T08:22:52.196" v="749" actId="6549"/>
        <pc:sldMkLst>
          <pc:docMk/>
          <pc:sldMk cId="0" sldId="267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8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8"/>
            <ac:spMk id="19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8"/>
            <ac:spMk id="192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9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199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20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202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0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0"/>
            <ac:spMk id="208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0"/>
            <ac:spMk id="209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1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4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7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2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5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3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3"/>
            <ac:spMk id="23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3"/>
            <ac:spMk id="231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4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4"/>
            <ac:spMk id="236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4"/>
            <ac:spMk id="237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5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5"/>
            <ac:spMk id="24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5"/>
            <ac:spMk id="244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6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6"/>
            <ac:spMk id="26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6"/>
            <ac:spMk id="262" creationId="{00000000-0000-0000-0000-000000000000}"/>
          </ac:spMkLst>
        </pc:spChg>
      </pc:sldChg>
      <pc:sldMasterChg chg="modSldLayout">
        <pc:chgData name="Juraj Petrović" userId="0f0ce73e-f782-4785-b8cc-5840a43cb3e0" providerId="ADAL" clId="{CC3CF10C-3758-4243-9726-489641BC2D0D}" dt="2025-07-22T12:10:49.954" v="757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CC3CF10C-3758-4243-9726-489641BC2D0D}" dt="2025-07-22T12:10:40.953" v="755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CC3CF10C-3758-4243-9726-489641BC2D0D}" dt="2025-07-22T12:10:15.085" v="750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0.953" v="755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CC3CF10C-3758-4243-9726-489641BC2D0D}" dt="2025-07-22T12:10:45.443" v="756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CC3CF10C-3758-4243-9726-489641BC2D0D}" dt="2025-07-22T12:10:20.514" v="751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5.443" v="756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CC3CF10C-3758-4243-9726-489641BC2D0D}" dt="2025-07-22T12:10:49.954" v="757" actId="14826"/>
          <pc:sldLayoutMkLst>
            <pc:docMk/>
            <pc:sldMasterMk cId="0" sldId="2147483648"/>
            <pc:sldLayoutMk cId="0" sldId="2147483651"/>
          </pc:sldLayoutMkLst>
          <pc:spChg chg="mod">
            <ac:chgData name="Juraj Petrović" userId="0f0ce73e-f782-4785-b8cc-5840a43cb3e0" providerId="ADAL" clId="{CC3CF10C-3758-4243-9726-489641BC2D0D}" dt="2025-07-22T12:10:23.096" v="752"/>
            <ac:spMkLst>
              <pc:docMk/>
              <pc:sldMasterMk cId="0" sldId="2147483648"/>
              <pc:sldLayoutMk cId="0" sldId="2147483651"/>
              <ac:spMk id="37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9.954" v="757" actId="14826"/>
            <ac:picMkLst>
              <pc:docMk/>
              <pc:sldMasterMk cId="0" sldId="2147483648"/>
              <pc:sldLayoutMk cId="0" sldId="2147483651"/>
              <ac:picMk id="36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CC3CF10C-3758-4243-9726-489641BC2D0D}" dt="2025-07-22T12:10:56.162" v="758" actId="14826"/>
        <pc:sldMasterMkLst>
          <pc:docMk/>
          <pc:sldMasterMk cId="0" sldId="2147483652"/>
        </pc:sldMasterMkLst>
        <pc:sldLayoutChg chg="modSp mod">
          <pc:chgData name="Juraj Petrović" userId="0f0ce73e-f782-4785-b8cc-5840a43cb3e0" providerId="ADAL" clId="{CC3CF10C-3758-4243-9726-489641BC2D0D}" dt="2025-07-22T12:10:56.162" v="758" actId="14826"/>
          <pc:sldLayoutMkLst>
            <pc:docMk/>
            <pc:sldMasterMk cId="0" sldId="2147483652"/>
            <pc:sldLayoutMk cId="0" sldId="2147483654"/>
          </pc:sldLayoutMkLst>
          <pc:spChg chg="mod">
            <ac:chgData name="Juraj Petrović" userId="0f0ce73e-f782-4785-b8cc-5840a43cb3e0" providerId="ADAL" clId="{CC3CF10C-3758-4243-9726-489641BC2D0D}" dt="2025-07-22T12:10:27.421" v="753"/>
            <ac:spMkLst>
              <pc:docMk/>
              <pc:sldMasterMk cId="0" sldId="2147483652"/>
              <pc:sldLayoutMk cId="0" sldId="2147483654"/>
              <ac:spMk id="60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56.162" v="758" actId="14826"/>
            <ac:picMkLst>
              <pc:docMk/>
              <pc:sldMasterMk cId="0" sldId="2147483652"/>
              <pc:sldLayoutMk cId="0" sldId="2147483654"/>
              <ac:picMk id="5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CC3CF10C-3758-4243-9726-489641BC2D0D}" dt="2025-07-22T12:11:01.887" v="759" actId="14826"/>
        <pc:sldMasterMkLst>
          <pc:docMk/>
          <pc:sldMasterMk cId="0" sldId="2147483655"/>
        </pc:sldMasterMkLst>
        <pc:sldLayoutChg chg="modSp mod">
          <pc:chgData name="Juraj Petrović" userId="0f0ce73e-f782-4785-b8cc-5840a43cb3e0" providerId="ADAL" clId="{CC3CF10C-3758-4243-9726-489641BC2D0D}" dt="2025-07-22T12:11:01.887" v="759" actId="14826"/>
          <pc:sldLayoutMkLst>
            <pc:docMk/>
            <pc:sldMasterMk cId="0" sldId="2147483655"/>
            <pc:sldLayoutMk cId="0" sldId="2147483657"/>
          </pc:sldLayoutMkLst>
          <pc:spChg chg="mod">
            <ac:chgData name="Juraj Petrović" userId="0f0ce73e-f782-4785-b8cc-5840a43cb3e0" providerId="ADAL" clId="{CC3CF10C-3758-4243-9726-489641BC2D0D}" dt="2025-07-22T12:10:31.450" v="754"/>
            <ac:spMkLst>
              <pc:docMk/>
              <pc:sldMasterMk cId="0" sldId="2147483655"/>
              <pc:sldLayoutMk cId="0" sldId="2147483657"/>
              <ac:spMk id="83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1:01.887" v="759" actId="14826"/>
            <ac:picMkLst>
              <pc:docMk/>
              <pc:sldMasterMk cId="0" sldId="2147483655"/>
              <pc:sldLayoutMk cId="0" sldId="2147483657"/>
              <ac:picMk id="82" creationId="{00000000-0000-0000-0000-000000000000}"/>
            </ac:picMkLst>
          </pc:picChg>
        </pc:sldLayoutChg>
      </pc:sldMasterChg>
    </pc:docChg>
  </pc:docChgLst>
  <pc:docChgLst>
    <pc:chgData name="Juraj Petrović" userId="0f0ce73e-f782-4785-b8cc-5840a43cb3e0" providerId="ADAL" clId="{3795671D-624F-43CE-B9EC-031D6D465D27}"/>
    <pc:docChg chg="modSld">
      <pc:chgData name="Juraj Petrović" userId="0f0ce73e-f782-4785-b8cc-5840a43cb3e0" providerId="ADAL" clId="{3795671D-624F-43CE-B9EC-031D6D465D27}" dt="2025-07-22T12:39:53.969" v="1" actId="20577"/>
      <pc:docMkLst>
        <pc:docMk/>
      </pc:docMkLst>
      <pc:sldChg chg="modSp mod">
        <pc:chgData name="Juraj Petrović" userId="0f0ce73e-f782-4785-b8cc-5840a43cb3e0" providerId="ADAL" clId="{3795671D-624F-43CE-B9EC-031D6D465D27}" dt="2025-07-22T12:39:53.969" v="1" actId="20577"/>
        <pc:sldMkLst>
          <pc:docMk/>
          <pc:sldMk cId="0" sldId="256"/>
        </pc:sldMkLst>
        <pc:spChg chg="mod">
          <ac:chgData name="Juraj Petrović" userId="0f0ce73e-f782-4785-b8cc-5840a43cb3e0" providerId="ADAL" clId="{3795671D-624F-43CE-B9EC-031D6D465D27}" dt="2025-07-22T12:39:53.969" v="1" actId="20577"/>
          <ac:spMkLst>
            <pc:docMk/>
            <pc:sldMk cId="0" sldId="256"/>
            <ac:spMk id="10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op.ku.edu/using-focus-groups-education-research-and-evaluation-practices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5dc87e41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45dc87e41b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Kako bi procijenile i poboljšale nastavne prakse na strukturiran i smislen način, mnoge obrazovne institucije oslanjaju se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standardizirane alate za promatranje i evaluaciju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Među najpriznatijim okvirima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Danielsonov okvir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CLASS (Sustav bodovanja procjene u učionici)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Marzanov model evaluacije nastavnika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Ovdje su navedeni kao dobri primjeri i prakse koje nastavnici mogu samostalno detaljnije istražiti ako imaju interesa.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Danielsonov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okvir za poučavanje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je razvila Charlotte Danielson, jedan je od najšire prihvaćenih modela. Temelji se na četiri ključna područja: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Planiranje i 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Okruženje u učionici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Profesionalne odgovornosti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Ovaj okvir naglašava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refleksivnu praksu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učenje usmjereno na učenika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profesionalni rast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a često se koristi ne samo za evaluaciju već i za mentorstvo i razvoj učitelja.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CLASS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(Sustav bodovanja za procjenu nastave u učionici)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prvenstveno se usredotočuje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kvalitetu interakcija učitelja i učenika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Procjenjuje područja kao što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emocionalna podrška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organizacija učionice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nastavna podrška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Izvorno razvijen za predškolski odgoj, CLASS se sada široko primjenjuje u svim razredima kako bi se razumjelo kako relacijska i emocionalna dinamika u učionici utječu na učenje i razvoj učenika.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Marzanov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model evaluacije učitelja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je kreirao dr. Robert Marzano,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okvir je utemeljen na istraživanju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usmjeren na poboljšanje postignuća učenika kroz učinkovite nastavne strategije. Sastoji se od četiri područja: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Strategije i ponašanja u učionici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Planiranje i 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Promišljanje o poučavanju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Kolegijalnost i profesionalnost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Stavlja snažan naglasak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postavljanje ciljeva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nastavu temeljenu na podacima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kontinuirano usavršavanje učitelja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Svaki od ovih modela nudi drugačiju perspektivu kroz koju se može promatrati i podržavati nastavna praksa, a često se odabiru na temelju institucionalnih ciljeva, obrazovnog konteksta i željenih ishoda profesionalnog razvoja.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Ti su primjeri ovdje kako bi sudionici naučili/obnovili svoje znanje o njima, ali mogli bi biti previše detaljni/sveobuhvatni da bi ih se u potpunosti primijenilo u ovom kontekstu.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345dc87e41b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45dc87e41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45dc87e41b_0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Dobro poučavanje mora biti prepoznatljivo u podacima o učinku učenika. To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se odnosi na mjerljive informacije koje pokazuju koliko dobro učenici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uče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napreduju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postižu svoje obrazovne ciljeve ili ishode učenja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Ovi podaci mogu doći iz različitih izvora i mogu se koristiti kao pokazatelj dobrih nastavnih praksi. Jedno ključno područje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rezultati ocjenjivanja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uključuju i </a:t>
            </a:r>
            <a:r>
              <a:rPr lang="hr" sz="1100" b="1">
                <a:latin typeface="Arial"/>
                <a:ea typeface="Arial"/>
                <a:cs typeface="Arial"/>
                <a:sym typeface="Arial"/>
              </a:rPr>
              <a:t>formativna vrednovanja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- poput kvizova i školskih radova koji se koriste za praćenje učenja tijekom nastave - 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sumativna vrednovanja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poput jediničnih testova ili završnih ispita koji ocjenjuju učenje na kraju razdoblja.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Uz akademski uspjeh, podaci o učenicima uključuju 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metrike ponašanja i angažmana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koje su posebno relevantne u digitalnim okruženjima za učenje poput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Moodlea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ili drugih sustava za upravljanje učenjem. Ove metrike mogu pratiti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stope sudjelovanja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pohađanje nastave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dovršavanje zadataka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količinu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vremena koju učenici provode na zadacima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unutar platforme - sve dostupno 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Moodle zapisnicima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Zajedno, ove podatkovne točke pomažu nastavnicima i školama da bolje razumiju potrebe učenika, prilagode nastavu i podrže poboljšane ishode učenja.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45dc87e41b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7a9509dc2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47a9509dc2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Sve je više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znanstvenih istraživanja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koja podržavaju korištenje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Sustava za prikupljanje povratne infomracije od publike </a:t>
            </a:r>
            <a:r>
              <a:rPr lang="hr" sz="1100" b="0" i="0" dirty="0">
                <a:latin typeface="Arial"/>
                <a:ea typeface="Arial"/>
                <a:cs typeface="Arial"/>
                <a:sym typeface="Arial"/>
              </a:rPr>
              <a:t>(engl. </a:t>
            </a:r>
            <a:r>
              <a:rPr lang="hr" sz="1100" b="0" i="1" dirty="0">
                <a:latin typeface="Arial"/>
                <a:ea typeface="Arial"/>
                <a:cs typeface="Arial"/>
                <a:sym typeface="Arial"/>
              </a:rPr>
              <a:t>audience response systems</a:t>
            </a:r>
            <a:r>
              <a:rPr lang="hr" sz="1100" b="0" i="0" dirty="0">
                <a:latin typeface="Arial"/>
                <a:ea typeface="Arial"/>
                <a:cs typeface="Arial"/>
                <a:sym typeface="Arial"/>
              </a:rPr>
              <a:t>, ARS)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obrazovanju. Ove studije pokazuju da ARS alati mogu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poboljšati angažman, ishode učenja i kvalitetu vrednovanja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posebno kada se promišljeno koriste 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formativnim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sumativnim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kontekstima.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Sustavi </a:t>
            </a:r>
            <a:r>
              <a:rPr lang="pl-PL" sz="1100" dirty="0">
                <a:latin typeface="Arial"/>
                <a:ea typeface="Arial"/>
                <a:cs typeface="Arial"/>
                <a:sym typeface="Arial"/>
              </a:rPr>
              <a:t>za prikupljanje povratne infomracije od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pružaju jednostavan i učinkovit način prikupljanja podataka o učeničkim rezultatima i mišljenjima. Omogućuju učenicima da odgovaraju na pitanja ili upute u stvarnom vremenu pomoću uređaja poput pametnih telefona, tableta ili računala. Popularne platforme koje podržavaju ovaj pristup uključuju Kahoot, Socrative, Mentimeter (trebali biste unaprijed pripremiti materijale i pitanja na platformi) i AudIT (ad hoc - postavljate pitanja gdje god želite i samo koristite sustav za dobivanje odgovora).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Integracijom ovih alata u nastavu, učitelji mogu prikupiti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trenutne povratne informacije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 razumijevanju i perspektivama učenika. Ovaj pristup ne samo da potiče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sudjelovanje učenika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posebno među tišim učenicima, već i potiče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refleksiju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metakognitivnu svjesnost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Osim toga, dodaje sloj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interaktivnosti i angažmana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iskustvu učenja, čineći nastavu dinamičnijom i usmjerenom na učenika.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kontekstu ove prezentacije, sustavi za odgovor publike vrijedan su alat za prikupljanje informacija o ishodima učenja učenika (sumativna i formativna vrednovanja), kao i alat za dobivanje povratnih informacija od učenika u vezi s nastavnim praksama.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347a9509dc2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7a9509dc2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47a9509dc2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Ova p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rikaznica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može biti praktična vježba ako sudionici imaju računala (što nije tako praktično na pametnim telefonima) ili se može predstaviti samo kao primjer koji sudionici mogu samostalno istražiti kao domaću zadaću.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AudIT je sustav </a:t>
            </a:r>
            <a:r>
              <a:rPr lang="hr" sz="1100" b="0" dirty="0">
                <a:latin typeface="Arial"/>
                <a:ea typeface="Arial"/>
                <a:cs typeface="Arial"/>
                <a:sym typeface="Arial"/>
              </a:rPr>
              <a:t>za prikupljanje povratne infomracije od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osmišljen kako bi se smanjila količina pripreme nastavnika za korištenje sustava. Za razliku od moćnih alata poput Kahoota gdje morate unaprijed pripremiti materijale, AudIT pretpostavlja da ćete postavljati pitanja u prezentaciji, na ploči, čak i usmeno, te da vam je potreban samo sustav za odgovor publike kako biste prikupili i prikazali podatke od svojih sudionika. I dalje možete pripremiti pitanja u AudIT-u ako želite.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347a9509dc2_0_9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45dc87e41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45dc87e41b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Individualni intervjui i fokusne grupe vrijedni su alati za procjenu nastavnih praksi putem otvorenih, kvalitativnih povratnih informacija.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Individualni intervjui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provode se sa učeincima, kolegama ili mentorima kako bi se istražile metode nastavnika, okruženje u učionici i ukupni utjecaj nastave. Ovi razgovori omogućuju osobne refleksije i dubinska zapažanja koja se možda neće pojaviti u anketama ili formalnim vrednovanjima.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Fokusne grupe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s druge strane, okupljaju male skupine učenika ili vršnjaka kako bi raspravljali o temama vezanim uz nastavu. Ovaj format potiče dijalog, promišljanje i usporedbu različitih perspektiva, što često dovodi do dubljeg uvida u učinkovitost specifičnih nastavnih strategija i pristupa u učionici.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intervjui i fokusne grupe posebno su korisni za istraživanje kako učenici doživljavaju svoja iskustva učenja, razumijevanje kako različite metode poučavanja utječu na različite tipove učenika i prikupljanje ideja za poboljšanje na fleksibilan i otvoren način. Da bi bile učinkovite, ove metode trebaju biti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dobro strukturirane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pružati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anonimnost ili povjerljivost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gdje je to prikladno i stvarati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siguran i prostor pun poštovanja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kojem se sudionici osjećaju ugodno dijeleći iskrene povratne informacije.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345dc87e41b_0_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90f2697b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490f2697b1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Primjer fokusne grupe s </a:t>
            </a:r>
            <a:r>
              <a:rPr lang="hr" sz="11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https://ceop.ku.edu/using-focus-groups-education-research-and-evaluation-practices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 provođenje učinkovite fokusne grupe, proces se može podijeliti u tri ključne faze: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vođenje sesije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analiza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fazi pripreme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započnite jasnim definiranjem svrhe fokus grupe i identificiranjem ciljanih sudionika, idealno između šest i deset pojedinaca. Dodijelite moderatora čija će uloga biti voditi raspravu i osigurati da se čuju svi glasovi. Razvijte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polustrukturirani vodič za raspravu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koji uključuje otvorena pitanja - počevši s općim uputama i postupno se sužavajući na specifičnija ili detaljnija pitanja relevantna za temu.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Tijekom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faze provedbe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moderator bi trebao slijediti pripremljeni protokol, istovremeno ostavljajući dovoljno fleksibilnosti sudionicima da istraže srodne ideje, izraze osobna mišljenja i podijele primjere. Okruženje bi trebalo poticati otvoren i iskren dijalog. Ako je prikladno i uz pristanak, sesija se može snimiti kako bi se osigurala točnost analize.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fazi analize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pregledajte odgovore i napišite jasan sažetak ključnih točaka o kojima se raspravljalo za svako pitanje. Istaknite i uključite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posebno ilustrativne citate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koji obuhvaćaju zajedničke teme ili jedinstvene perspektive koje dijele sudionici. Ovaj pristup pruža i strukturu i bogatstvo interpretaciji kvalitativnih podataka.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490f2697b1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47a9509dc2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Provedite ovu grupnu aktivnost. Potaknite sudionike da podijele iskustva - možda već imaju iskustva s alatima koji su opisani, možda su ih koristili i mogu preporučiti neke druge alate koji bolje odgovaraju njihovom specifičnom kontekstu.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Ova vježba bi trebala trajati otprilike 10 minuta.</a:t>
            </a:r>
            <a:endParaRPr dirty="0"/>
          </a:p>
        </p:txBody>
      </p:sp>
      <p:sp>
        <p:nvSpPr>
          <p:cNvPr id="212" name="Google Shape;212;g347a9509dc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7a9509dc2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/>
              <a:t>U ovoj lekciji istražili smo neke alate koji se obično koriste u vrednovanju nastavnih praksi u informatičkom obrazovanju ili obrazovanju općenito. Usredotočili smo se na alate koji se oslanjaju na doprinos vršnjačkih učitelja ili učenika i usredotočili smo se na četiri vrste alata: ankete/upitnike za učenike, protokole promatranja nastave, podatke o učeničkim rezultatima i intervjui / fokusne grupe.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0" name="Google Shape;220;g347a9509dc2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241" name="Google Shape;241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773c2373d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7" name="Google Shape;247;g35773c2373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4cee9ef4c_1_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354cee9ef4c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Poticanje refleksivne nastavne prakse ključno je za kontinuirano usavršavanje učitelja. Razumijevanjem kako interpretirati i djelovati na temelju rezultata vrednovanja, učitelji mogu stvoriti uključivija i učinkovitija okruženja za učenje.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U prethodnoj lekciji istražili smo alate za samoprocjenu koje učitelji mogu koristiti samostalno, bez potrebe za pomoći drugih. Ti alati uključuju kriterije vrednovanja, kontrolne liste i rubrike koje pomažu u razjašnjavanju nastavnih ciljeva i očekivanja. Dnevnici samoprocjene nude prostor za osobnu refleksiju, dok video snimke nastave pružaju priliku za promatranje vlastite prakse iz drugačije perspektive i prepoznavanje područja za rast.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Sada se okrećemo alatima koji se mogu koristiti </a:t>
            </a:r>
            <a:r>
              <a:rPr lang="hr" b="1" dirty="0">
                <a:solidFill>
                  <a:srgbClr val="2B454E"/>
                </a:solidFill>
              </a:rPr>
              <a:t>uz pomoć </a:t>
            </a:r>
            <a:r>
              <a:rPr lang="hr" dirty="0">
                <a:solidFill>
                  <a:srgbClr val="2B454E"/>
                </a:solidFill>
              </a:rPr>
              <a:t>kolega ili učenika. To uključuje ankete ili upitnike među učenicima koji prikupljaju vrijedne povratne informacije o učinkovitosti poučavanja i iskustvu u učionici. Protokoli promatranja nastave pružaju strukturirane uvide od kolega. Podaci o učinku učenika pomažu u praćenju ishoda učenja i ističu područja koja zahtijevaju prilagodbu nastave. Konačno, intervjui ili fokusne grupe omogućuju dublje, nijansiranije povratne informacije kroz razgovor i zajedničku refleksiju.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30" name="Google Shape;13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4317d68e5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4317d68e50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 procjenu učinkovitosti, angažmana i jasnoće poučavanja, jedan od najvrjednijih pristupa je prikupljanje povratnih informacija izravno od učenika - primarne publike. Ove povratne informacije mogu se prikupiti putem pažljivo osmišljenih anketa, koje mogu uključivati različite vrste pitanja.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Uobičajeni i učinkoviti format 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Likertova skala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gdje učenici označavaju razinu slaganja s određenim tvrdnjama (npr. od "Potpuno se slažem" do "Uopće se ne slažem"). Osim toga,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otvorena pitanja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mogu pružiti dublji uvid omogućujući učenicima da izraze svoje misli vlastitim riječima. Često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kombinacija obje vrste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daje najuravnoteženije i najinformativnije povratne informacije.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Učitelji mogu koristiti iste kriterije ili pitanja za ocjenjivanje iz cjeline 5.1.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4317d68e50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7a9509dc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7a9509dc2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Ankete se mogu provoditi u nekoliko formata ovisno o kontekstu i dostupnim resursima.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Tiskane ankete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korisne su u tradicionalnim učionicama, dok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digitalni alati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poput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Google obrazaca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Microsoft obrazaca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nude besplatan i pristupačan način prikupljanja i analize odgovora online. Za interaktivnije i zanimljivije sesije povratnih informacija, nastavnici mogu koristiti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sustave za odgovore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kao što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Kahoot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Mentimeter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ili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AudIT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omogućuju unos u stvarnom vremenu tijekom ili nakon nastave. Ove ankete mogu se lako podijeliti s učenicima pomoću izravne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poveznice ili QR koda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pojednostavljuje proces distribucije.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Korištenje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digitalnih alata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ne samo da pojednostavljuje proces prikupljanja, već i olakšava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automatsku obradu i vizualizaciju podataka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olakšava tumačenje rezultata i prepoznavanje trendova. Važno je napomenuti da se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anonimne ankete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toplo preporučuju jer potiču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iskrenije i otvorenije odgovore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dovodi do pouzdanijih i praktičnijih povratnih informacija.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347a9509dc2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47a9509dc2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47a9509dc2_0_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Ova p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rikaznica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može biti praktična vježba ako sudionici imaju računala (nije tako praktično na pametnim telefonima) ili se može prikazati samo kao primjer.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347a9509dc2_0_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271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1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9"/>
          <p:cNvSpPr txBox="1"/>
          <p:nvPr/>
        </p:nvSpPr>
        <p:spPr>
          <a:xfrm>
            <a:off x="2972524" y="6109513"/>
            <a:ext cx="806218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9"/>
          <p:cNvSpPr/>
          <p:nvPr/>
        </p:nvSpPr>
        <p:spPr>
          <a:xfrm flipH="1">
            <a:off x="2172707" y="2913643"/>
            <a:ext cx="783942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oogle Shape;40;p19"/>
          <p:cNvGrpSpPr/>
          <p:nvPr/>
        </p:nvGrpSpPr>
        <p:grpSpPr>
          <a:xfrm>
            <a:off x="2179865" y="4729766"/>
            <a:ext cx="7832271" cy="1110328"/>
            <a:chOff x="2179603" y="4888792"/>
            <a:chExt cx="7798545" cy="1110328"/>
          </a:xfrm>
        </p:grpSpPr>
        <p:pic>
          <p:nvPicPr>
            <p:cNvPr id="41" name="Google Shape;41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p19"/>
            <p:cNvPicPr preferRelativeResize="0"/>
            <p:nvPr/>
          </p:nvPicPr>
          <p:blipFill rotWithShape="1">
            <a:blip r:embed="rId5">
              <a:alphaModFix/>
            </a:blip>
            <a:srcRect l="9996" t="21988" r="6842" b="5544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8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1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19"/>
            <p:cNvPicPr preferRelativeResize="0"/>
            <p:nvPr/>
          </p:nvPicPr>
          <p:blipFill rotWithShape="1">
            <a:blip r:embed="rId8">
              <a:alphaModFix/>
            </a:blip>
            <a:srcRect l="6519" t="2905" r="6458"/>
            <a:stretch/>
          </p:blipFill>
          <p:spPr>
            <a:xfrm>
              <a:off x="7781600" y="4945247"/>
              <a:ext cx="2196548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1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1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p1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p1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p1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4cee9ef4c_1_38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9" name="Google Shape;59;g354cee9ef4c_1_38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354cee9ef4c_1_38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g354cee9ef4c_1_38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g354cee9ef4c_1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" name="Google Shape;63;g354cee9ef4c_1_38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4" name="Google Shape;64;g354cee9ef4c_1_3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g354cee9ef4c_1_38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g354cee9ef4c_1_3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g354cee9ef4c_1_3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4cee9ef4c_1_38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4cee9ef4c_1_3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4cee9ef4c_1_3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4cee9ef4c_1_3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4cee9ef4c_1_3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4cee9ef4c_1_3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3c2373d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3c2373d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773c2373d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2" name="Google Shape;82;g35773c2373d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35773c2373d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35773c2373d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g35773c2373d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" name="Google Shape;86;g35773c2373d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87" name="Google Shape;87;g35773c2373d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g35773c2373d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g35773c2373d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g35773c2373d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g35773c2373d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g35773c2373d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g35773c2373d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g35773c2373d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g35773c2373d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g35773c2373d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627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773c2373d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g35773c2373d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nielsongroup.org/framework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hyperlink" Target="https://www.google.com/url?sa=t&amp;source=web&amp;rct=j&amp;opi=89978449&amp;url=https://ospi.k12.wa.us/sites/default/files/2023-10/marzano_teacher_evaluation_model.pdf&amp;ved=2ahUKEwjxyc64yayMAxWZ3QIHHWW5FkoQFnoECCEQAQ&amp;usg=AOvVaw07qwGbbbEYZeuTs9rUh844" TargetMode="External"/><Relationship Id="rId4" Type="http://schemas.openxmlformats.org/officeDocument/2006/relationships/hyperlink" Target="https://teachstone.com/clas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/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udit.altii.online/" TargetMode="External"/><Relationship Id="rId5" Type="http://schemas.openxmlformats.org/officeDocument/2006/relationships/hyperlink" Target="https://www.mentimeter.com/" TargetMode="External"/><Relationship Id="rId4" Type="http://schemas.openxmlformats.org/officeDocument/2006/relationships/hyperlink" Target="https://www.socrative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udit.altii.onlin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hyperlink" Target="http://audit.altii.online/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anielsongroup.org/framework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spi.k12.wa.us/sites/default/files/2023-10/marzano_teacher_evaluation_model.pdf" TargetMode="External"/><Relationship Id="rId4" Type="http://schemas.openxmlformats.org/officeDocument/2006/relationships/hyperlink" Target="https://teachstone.com/clas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op.ku.edu/using-focus-groups-education-research-and-evaluation-practice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udit.altii.online/" TargetMode="External"/><Relationship Id="rId3" Type="http://schemas.openxmlformats.org/officeDocument/2006/relationships/hyperlink" Target="https://workspace.google.com/products/forms/" TargetMode="External"/><Relationship Id="rId7" Type="http://schemas.openxmlformats.org/officeDocument/2006/relationships/hyperlink" Target="https://www.mentimeter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kahoot.com/" TargetMode="External"/><Relationship Id="rId5" Type="http://schemas.openxmlformats.org/officeDocument/2006/relationships/hyperlink" Target="https://moodle.org/" TargetMode="External"/><Relationship Id="rId4" Type="http://schemas.openxmlformats.org/officeDocument/2006/relationships/hyperlink" Target="https://www.microsoft.com/en-us/microsoft-365/online-surveys-polls-quizzes" TargetMode="External"/><Relationship Id="rId9" Type="http://schemas.openxmlformats.org/officeDocument/2006/relationships/hyperlink" Target="https://www.qr-code-generator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102" name="Google Shape;102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12 </a:t>
            </a:r>
            <a:r>
              <a:rPr lang="hr-HR" noProof="0"/>
              <a:t>do 14 </a:t>
            </a:r>
            <a:r>
              <a:rPr lang="hr-HR" noProof="0" dirty="0"/>
              <a:t>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5dc87e41b_0_17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Drugi učitelji mogu promatrati nastavu koristeći strukturiranu rubriku/kontrolni popis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Alternativa: </a:t>
            </a:r>
            <a:r>
              <a:rPr lang="hr-HR" b="1" noProof="0" dirty="0"/>
              <a:t>standardizirani protokoli promatranja u učionici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sz="1800" noProof="0" dirty="0"/>
              <a:t>Promatrači gledaju i ocjenjuju nastavu (uživo ili snimku)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sz="1800" noProof="0" dirty="0"/>
              <a:t>Rezultati se koriste za pružanje strukturiranih povratnih informacija</a:t>
            </a:r>
            <a:br>
              <a:rPr lang="hr-HR" sz="1800" noProof="0" dirty="0"/>
            </a:br>
            <a:endParaRPr lang="hr-HR" sz="1800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 err="1">
                <a:solidFill>
                  <a:schemeClr val="hlink"/>
                </a:solidFill>
                <a:hlinkClick r:id="rId3"/>
              </a:rPr>
              <a:t>Danielsonov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 radni okvir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Četiri domene: Planiranje i priprema, Okruženje u učionici, Nastava, Profesionalne odgovornosti, svaka uključujući specifične komponente i razine uspješnosti (nezadovoljavajuće, osnovno, dobro, izvrsno)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>
                <a:solidFill>
                  <a:schemeClr val="hlink"/>
                </a:solidFill>
                <a:hlinkClick r:id="rId4"/>
              </a:rPr>
              <a:t>CLASS (Sustav bodovanja za ocjenjivanje u učionici)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Tri glavne domene, svaka s detaljnim kriterijima: </a:t>
            </a:r>
            <a:br>
              <a:rPr lang="hr-HR" noProof="0" dirty="0"/>
            </a:br>
            <a:r>
              <a:rPr lang="hr-HR" noProof="0" dirty="0"/>
              <a:t>emocionalna podrška, organizacija učionice, nastavna podrška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 err="1">
                <a:solidFill>
                  <a:schemeClr val="hlink"/>
                </a:solidFill>
                <a:hlinkClick r:id="rId5"/>
              </a:rPr>
              <a:t>Marzanov</a:t>
            </a:r>
            <a:r>
              <a:rPr lang="hr-HR" u="sng" noProof="0" dirty="0">
                <a:solidFill>
                  <a:schemeClr val="hlink"/>
                </a:solidFill>
                <a:hlinkClick r:id="rId5"/>
              </a:rPr>
              <a:t> model ocjenjivanja nastavnika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Detaljna rubrika temeljena na četiri područja: </a:t>
            </a:r>
            <a:br>
              <a:rPr lang="hr-HR" noProof="0" dirty="0"/>
            </a:br>
            <a:r>
              <a:rPr lang="hr-HR" noProof="0" dirty="0"/>
              <a:t>Strategije i ponašanje u učionici, planiranje i priprema, </a:t>
            </a:r>
            <a:br>
              <a:rPr lang="hr-HR" noProof="0" dirty="0"/>
            </a:br>
            <a:r>
              <a:rPr lang="hr-HR" noProof="0" dirty="0"/>
              <a:t>promišljanje o poučavanju, kolegijalnost i profesionalnost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166" name="Google Shape;166;g345dc87e41b_0_1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Protokoli promatranja u učionici</a:t>
            </a:r>
          </a:p>
        </p:txBody>
      </p:sp>
      <p:pic>
        <p:nvPicPr>
          <p:cNvPr id="167" name="Google Shape;167;g345dc87e41b_0_17" title="15680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37500" y="4354850"/>
            <a:ext cx="2204974" cy="2204974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345dc87e41b_0_17"/>
          <p:cNvSpPr txBox="1"/>
          <p:nvPr/>
        </p:nvSpPr>
        <p:spPr>
          <a:xfrm>
            <a:off x="10051866" y="64440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45dc87e41b_0_39"/>
          <p:cNvSpPr txBox="1">
            <a:spLocks noGrp="1"/>
          </p:cNvSpPr>
          <p:nvPr>
            <p:ph type="body" idx="1"/>
          </p:nvPr>
        </p:nvSpPr>
        <p:spPr>
          <a:xfrm>
            <a:off x="137734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Mjerljive informacije o tome koliko su učenici: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naučili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napreduju</a:t>
            </a:r>
            <a:r>
              <a:rPr lang="hr-HR" noProof="0" dirty="0"/>
              <a:t>, 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ispunjavaju obrazovne ciljeve/ishode učenja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To može uključivati: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rezultate vrednovanja</a:t>
            </a:r>
          </a:p>
          <a:p>
            <a:pPr lvl="2" indent="-368300">
              <a:buClr>
                <a:srgbClr val="000000"/>
              </a:buClr>
            </a:pPr>
            <a:r>
              <a:rPr lang="hr-HR" dirty="0"/>
              <a:t>formativna vrednovanja </a:t>
            </a:r>
            <a:r>
              <a:rPr lang="hr-HR" noProof="0" dirty="0"/>
              <a:t>(kvizovi, rad u razredu)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 err="1"/>
              <a:t>sumativna</a:t>
            </a:r>
            <a:r>
              <a:rPr lang="hr-HR" noProof="0" dirty="0"/>
              <a:t> vrednovanja (testovi i ispiti)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metrike ponašanja i angažmana </a:t>
            </a:r>
            <a:br>
              <a:rPr lang="hr-HR" b="1" noProof="0" dirty="0"/>
            </a:br>
            <a:r>
              <a:rPr lang="hr-HR" noProof="0" dirty="0"/>
              <a:t>na primjer, u sustavu za upravljanje učenjem poput </a:t>
            </a:r>
            <a:r>
              <a:rPr lang="hr-HR" noProof="0" dirty="0" err="1"/>
              <a:t>Moodlea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stopa sudjelovanja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posjećenost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dovršetak zadatka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vrijeme provedeno na zadatku na digitalnim platformama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175" name="Google Shape;175;g345dc87e41b_0_3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Podaci o uspjehu učenika</a:t>
            </a:r>
          </a:p>
        </p:txBody>
      </p:sp>
      <p:pic>
        <p:nvPicPr>
          <p:cNvPr id="176" name="Google Shape;176;g345dc87e41b_0_39" descr="Moodle LMS Review | PCMa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59475" y="4286250"/>
            <a:ext cx="3958351" cy="222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7a9509dc2_0_6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Jednostavan i lak način za prikupljanje podataka o uspjehu učenika/mišljenjima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Omogućite učenicima da </a:t>
            </a:r>
            <a:r>
              <a:rPr lang="hr-HR" b="1" noProof="0" dirty="0"/>
              <a:t>odgovore na pitanja u stvarnom vremenu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korištenje uređaja poput pametnih telefona, tableta ili računala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Popularni: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unaprijed pripremljena pitanja: </a:t>
            </a:r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Kahoot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4"/>
              </a:rPr>
              <a:t>Socrative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Mentimeter</a:t>
            </a: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ad </a:t>
            </a:r>
            <a:r>
              <a:rPr lang="hr-HR" i="1" noProof="0" dirty="0" err="1">
                <a:solidFill>
                  <a:srgbClr val="000000"/>
                </a:solidFill>
              </a:rPr>
              <a:t>hoc</a:t>
            </a:r>
            <a:r>
              <a:rPr lang="hr-HR" i="1" noProof="0" dirty="0">
                <a:solidFill>
                  <a:srgbClr val="000000"/>
                </a:solidFill>
              </a:rPr>
              <a:t> </a:t>
            </a:r>
            <a:r>
              <a:rPr lang="hr-HR" noProof="0" dirty="0">
                <a:solidFill>
                  <a:srgbClr val="000000"/>
                </a:solidFill>
              </a:rPr>
              <a:t>pitanja ili pitanja u prezentaciji: </a:t>
            </a:r>
            <a:r>
              <a:rPr lang="hr-HR" u="sng" noProof="0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Audit</a:t>
            </a: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Podržavaju: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Trenutne povratne informacije o razumijevanju </a:t>
            </a:r>
            <a:r>
              <a:rPr lang="hr-HR" noProof="0" dirty="0"/>
              <a:t>i </a:t>
            </a:r>
            <a:r>
              <a:rPr lang="hr-HR" b="1" noProof="0" dirty="0"/>
              <a:t>mišljenjima 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Povećanje </a:t>
            </a:r>
            <a:r>
              <a:rPr lang="hr-HR" b="1" noProof="0" dirty="0"/>
              <a:t>sudjelovanja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Potiče </a:t>
            </a:r>
            <a:r>
              <a:rPr lang="hr-HR" b="1" noProof="0" dirty="0"/>
              <a:t>refleksiju </a:t>
            </a:r>
            <a:r>
              <a:rPr lang="hr-HR" noProof="0" dirty="0"/>
              <a:t>i </a:t>
            </a:r>
            <a:r>
              <a:rPr lang="hr-HR" b="1" noProof="0" dirty="0" err="1"/>
              <a:t>metakogniciju</a:t>
            </a:r>
            <a:endParaRPr lang="hr-HR" b="1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Dodaju </a:t>
            </a:r>
            <a:r>
              <a:rPr lang="hr-HR" b="1" noProof="0" dirty="0"/>
              <a:t>interaktivnost </a:t>
            </a:r>
            <a:r>
              <a:rPr lang="hr-HR" noProof="0" dirty="0"/>
              <a:t>u lekcije</a:t>
            </a:r>
          </a:p>
        </p:txBody>
      </p:sp>
      <p:sp>
        <p:nvSpPr>
          <p:cNvPr id="183" name="Google Shape;183;g347a9509dc2_0_6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sz="4000" noProof="0" dirty="0"/>
              <a:t>Sustavi za prikupljanje povratne informacije od publike</a:t>
            </a:r>
            <a:endParaRPr lang="hr-HR" noProof="0" dirty="0"/>
          </a:p>
        </p:txBody>
      </p:sp>
      <p:pic>
        <p:nvPicPr>
          <p:cNvPr id="184" name="Google Shape;184;g347a9509dc2_0_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35900" y="2815800"/>
            <a:ext cx="3541500" cy="3541500"/>
          </a:xfrm>
          <a:prstGeom prst="flowChartAlternateProcess">
            <a:avLst/>
          </a:prstGeom>
          <a:noFill/>
          <a:ln>
            <a:noFill/>
          </a:ln>
        </p:spPr>
      </p:pic>
      <p:sp>
        <p:nvSpPr>
          <p:cNvPr id="185" name="Google Shape;185;g347a9509dc2_0_61"/>
          <p:cNvSpPr txBox="1"/>
          <p:nvPr/>
        </p:nvSpPr>
        <p:spPr>
          <a:xfrm>
            <a:off x="9116903" y="635729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7a9509dc2_0_9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Odaberite ulogu </a:t>
            </a:r>
            <a:r>
              <a:rPr lang="hr-HR" i="1" noProof="0" dirty="0">
                <a:solidFill>
                  <a:srgbClr val="000000"/>
                </a:solidFill>
              </a:rPr>
              <a:t>učitelja </a:t>
            </a:r>
            <a:r>
              <a:rPr lang="hr-HR" noProof="0" dirty="0">
                <a:solidFill>
                  <a:srgbClr val="000000"/>
                </a:solidFill>
              </a:rPr>
              <a:t>i otvorite </a:t>
            </a:r>
            <a:r>
              <a:rPr lang="hr-HR" i="1" noProof="0" dirty="0">
                <a:solidFill>
                  <a:srgbClr val="000000"/>
                </a:solidFill>
              </a:rPr>
              <a:t>novu 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sobu 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Pozovite svoju publiku dijeljenjem ID-a sobe ili QR koda ( </a:t>
            </a:r>
            <a:r>
              <a:rPr lang="hr-HR" u="sng" noProof="0" dirty="0">
                <a:solidFill>
                  <a:schemeClr val="hlink"/>
                </a:solidFill>
                <a:hlinkClick r:id="rId4"/>
              </a:rPr>
              <a:t>http://audit.altii.online/s/ </a:t>
            </a:r>
            <a:r>
              <a:rPr lang="hr-HR" noProof="0" dirty="0">
                <a:solidFill>
                  <a:srgbClr val="000000"/>
                </a:solidFill>
              </a:rPr>
              <a:t>)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Postavite pitanje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 vašoj prezentaciji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usmeno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na ploči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Konfigurirajte postavke pitanja u sučelju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Pozovite svoju publiku da glasa</a:t>
            </a:r>
            <a:endParaRPr lang="hr-HR" b="1" i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Prikažite odgovore i reagirajte na temelju njih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odgovorite na pitanja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dajte im povratne informacije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prilagodite tijek svog predavanja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Ručni izvoz podataka za dodjelu bodova za zadatke</a:t>
            </a:r>
          </a:p>
        </p:txBody>
      </p:sp>
      <p:sp>
        <p:nvSpPr>
          <p:cNvPr id="192" name="Google Shape;192;g347a9509dc2_0_9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Primjer - </a:t>
            </a:r>
            <a:r>
              <a:rPr lang="hr-HR" noProof="0" dirty="0" err="1"/>
              <a:t>AuditIT</a:t>
            </a:r>
            <a:endParaRPr lang="hr-HR" noProof="0" dirty="0"/>
          </a:p>
        </p:txBody>
      </p:sp>
      <p:pic>
        <p:nvPicPr>
          <p:cNvPr id="193" name="Google Shape;193;g347a9509dc2_0_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2675" y="2754025"/>
            <a:ext cx="4997900" cy="356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5dc87e41b_0_67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Intervjui jedan na jedan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sa učenicima, kolegama ili mentorima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u vezi s metodama učitelja, razrednom klimom ili utjecajem nastavnog procesa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Fokusne grupe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male grupe učenika ili kolega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potiču dijalog, promišljanje i uspoređivanje perspektiva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dublji uvid u učinkovitost nastavnih strategija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Obje metode su posebno korisne za: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Istraživanje kako učenici doživljavaju svoje iskustvo učenja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Razumijevanje kako nastavni pristupi utječu na različite učenike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Prikupljanje ideja za poboljšanje u otvorenijem, fleksibilnijem formatu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Obje metode bi trebale biti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dobro strukturirane,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osigurati anonimnost ili povjerljivost,</a:t>
            </a:r>
          </a:p>
          <a:p>
            <a:pPr lvl="1" indent="-368300">
              <a:buClr>
                <a:srgbClr val="000000"/>
              </a:buClr>
            </a:pPr>
            <a:r>
              <a:rPr lang="hr-HR" noProof="0" dirty="0"/>
              <a:t>stvoriti siguran i prostor pun poštovanja za iskrene povratne informacije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200" name="Google Shape;200;g345dc87e41b_0_6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Intervjui / fokusne grupe</a:t>
            </a:r>
          </a:p>
        </p:txBody>
      </p:sp>
      <p:pic>
        <p:nvPicPr>
          <p:cNvPr id="201" name="Google Shape;201;g345dc87e41b_0_67" title="223455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27900" y="3598175"/>
            <a:ext cx="2921550" cy="292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345dc87e41b_0_67"/>
          <p:cNvSpPr txBox="1"/>
          <p:nvPr/>
        </p:nvSpPr>
        <p:spPr>
          <a:xfrm>
            <a:off x="9380653" y="6519715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490f2697b1_0_5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Priprema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Definirajte </a:t>
            </a:r>
            <a:r>
              <a:rPr lang="hr-HR" b="1" noProof="0" dirty="0"/>
              <a:t>svrhu</a:t>
            </a:r>
            <a:r>
              <a:rPr lang="hr-HR" noProof="0" dirty="0"/>
              <a:t>, </a:t>
            </a:r>
            <a:r>
              <a:rPr lang="hr-HR" b="1" noProof="0" dirty="0"/>
              <a:t>sudionike </a:t>
            </a:r>
            <a:r>
              <a:rPr lang="hr-HR" noProof="0" dirty="0"/>
              <a:t>(6-10), dodijelite uloge 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Pripremite </a:t>
            </a:r>
            <a:r>
              <a:rPr lang="hr-HR" noProof="0" dirty="0" err="1"/>
              <a:t>polustrukturirani</a:t>
            </a:r>
            <a:r>
              <a:rPr lang="hr-HR" noProof="0" dirty="0"/>
              <a:t> </a:t>
            </a:r>
            <a:r>
              <a:rPr lang="hr-HR" b="1" noProof="0" dirty="0"/>
              <a:t>protokol</a:t>
            </a:r>
            <a:r>
              <a:rPr lang="hr-HR" noProof="0" dirty="0"/>
              <a:t>/pitanja: </a:t>
            </a:r>
            <a:br>
              <a:rPr lang="hr-HR" noProof="0" dirty="0"/>
            </a:br>
            <a:r>
              <a:rPr lang="hr-HR" noProof="0" dirty="0"/>
              <a:t>općenitija pitanja nakon kojih slijede specifičnije i detaljnije opcije</a:t>
            </a:r>
            <a:br>
              <a:rPr lang="hr-HR" noProof="0" dirty="0"/>
            </a:br>
            <a:endParaRPr lang="hr-HR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Provedba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Slijedite protokol, </a:t>
            </a:r>
            <a:r>
              <a:rPr lang="hr-HR" noProof="0" dirty="0"/>
              <a:t>ali omogućite dovoljno fleksibilnosti sudionicima da odstupe </a:t>
            </a:r>
            <a:br>
              <a:rPr lang="hr-HR" noProof="0" dirty="0"/>
            </a:br>
            <a:r>
              <a:rPr lang="hr-HR" noProof="0" dirty="0"/>
              <a:t>od pitanja kako bi izrazili mišljenje i naveli primjere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Bilježite odgovore</a:t>
            </a:r>
            <a:br>
              <a:rPr lang="hr-HR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Analiza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Napišite </a:t>
            </a:r>
            <a:r>
              <a:rPr lang="hr-HR" b="1" noProof="0" dirty="0"/>
              <a:t>sažetak </a:t>
            </a:r>
            <a:r>
              <a:rPr lang="hr-HR" noProof="0" dirty="0"/>
              <a:t>odgovora za svako pitanje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Odaberite najilustrativnije </a:t>
            </a:r>
            <a:r>
              <a:rPr lang="hr-HR" b="1" noProof="0" dirty="0"/>
              <a:t>citate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209" name="Google Shape;209;g3490f2697b1_0_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Fokusne grupe - primjer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47a9509dc2_0_2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#1 Grupna aktivnost – Korišteni alati i iskustva</a:t>
            </a:r>
          </a:p>
        </p:txBody>
      </p:sp>
      <p:sp>
        <p:nvSpPr>
          <p:cNvPr id="215" name="Google Shape;215;g347a9509dc2_0_2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Istražili smo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Učeničke ankete / upitnici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Protokoli promatranja u učionici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Podaci o uspjehu učenika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Samoprocjena i refleksija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Intervjui / fokusne grupe</a:t>
            </a:r>
            <a:endParaRPr lang="hr-HR" noProof="0" dirty="0"/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Podijelite svoja iskustva s grupom: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Jeste li već koristili neki od opisanih alata </a:t>
            </a:r>
            <a:br>
              <a:rPr lang="hr-HR" b="1" noProof="0" dirty="0"/>
            </a:br>
            <a:r>
              <a:rPr lang="hr-HR" b="1" noProof="0" dirty="0"/>
              <a:t>za procjenu svojih nastavnih praksi?</a:t>
            </a:r>
          </a:p>
          <a:p>
            <a:pPr lvl="1" indent="-368300">
              <a:spcBef>
                <a:spcPts val="1000"/>
              </a:spcBef>
            </a:pPr>
            <a:r>
              <a:rPr lang="hr-HR" b="1" noProof="0" dirty="0"/>
              <a:t>Koje od njih (ne) biste preporučili i zašto?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Jeste li naišli na neke specifične prepreke prilikom njihovog korištenja?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Koristite li neke druge tehnike/alate koje biste preporučili?</a:t>
            </a:r>
          </a:p>
        </p:txBody>
      </p:sp>
      <p:pic>
        <p:nvPicPr>
          <p:cNvPr id="216" name="Google Shape;216;g347a9509dc2_0_23" descr="Slika na kojoj se prikazuje namještaj, odijevanje, crtić, ilustracija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56297" y="3441939"/>
            <a:ext cx="2993365" cy="299336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347a9509dc2_0_23"/>
          <p:cNvSpPr txBox="1"/>
          <p:nvPr/>
        </p:nvSpPr>
        <p:spPr>
          <a:xfrm>
            <a:off x="9603782" y="6442817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47a9509dc2_0_10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Razmišljanja i zaključci</a:t>
            </a:r>
          </a:p>
        </p:txBody>
      </p:sp>
      <p:sp>
        <p:nvSpPr>
          <p:cNvPr id="223" name="Google Shape;223;g347a9509dc2_0_10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Ključni alati koji pomažu u evaluaciji nastavnih praksi </a:t>
            </a:r>
            <a:br>
              <a:rPr lang="hr-HR" noProof="0" dirty="0"/>
            </a:br>
            <a:r>
              <a:rPr lang="hr-HR" noProof="0" dirty="0"/>
              <a:t>uz pomoć učitelja ili učenika: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učeničke ankete / upitnici,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protokoli promatranja nastave u učionici,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podaci o uspjehu učenika 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intervjui / fokusne grupe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Mogu se </a:t>
            </a:r>
            <a:r>
              <a:rPr lang="hr-HR" b="1" noProof="0" dirty="0"/>
              <a:t>potpomoći tehnologijom </a:t>
            </a:r>
            <a:br>
              <a:rPr lang="hr-HR" noProof="0" dirty="0"/>
            </a:br>
            <a:r>
              <a:rPr lang="hr-HR" noProof="0" dirty="0"/>
              <a:t>za pojednostavljenje prikupljanja i obrade podataka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sustavi za prikupljanje povratne informacije</a:t>
            </a:r>
            <a:br>
              <a:rPr lang="hr-HR" noProof="0" dirty="0"/>
            </a:br>
            <a:r>
              <a:rPr lang="hr-HR" noProof="0" dirty="0"/>
              <a:t>od publike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sustavi za upravljanje učenjem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dijeljeni dokumenti poput Google obrazaca</a:t>
            </a:r>
          </a:p>
        </p:txBody>
      </p:sp>
      <p:pic>
        <p:nvPicPr>
          <p:cNvPr id="224" name="Google Shape;224;g347a9509dc2_0_107" descr="A clipboard with check marks and a magnifying glas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6446" y="2190007"/>
            <a:ext cx="3872346" cy="387234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347a9509dc2_0_107"/>
          <p:cNvSpPr txBox="1"/>
          <p:nvPr/>
        </p:nvSpPr>
        <p:spPr>
          <a:xfrm>
            <a:off x="7328200" y="6062350"/>
            <a:ext cx="3795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</a:t>
            </a:r>
            <a:r>
              <a:rPr lang="hr-HR" noProof="0" dirty="0" err="1"/>
              <a:t>ChatGPT</a:t>
            </a:r>
            <a:r>
              <a:rPr lang="hr-HR" noProof="0" dirty="0"/>
              <a:t>, slika generirana umjetnom inteligencijom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Domaća zadaća / dodatni zadaci</a:t>
            </a:r>
          </a:p>
        </p:txBody>
      </p:sp>
      <p:sp>
        <p:nvSpPr>
          <p:cNvPr id="231" name="Google Shape;231;p4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AutoNum type="arabicPeriod"/>
            </a:pPr>
            <a:r>
              <a:rPr lang="hr-HR" b="1" noProof="0" dirty="0"/>
              <a:t>Isprobajte sustav za prikupljanje povratne informacije od publike po vašem izboru. </a:t>
            </a:r>
            <a:r>
              <a:rPr lang="hr-HR" noProof="0" dirty="0"/>
              <a:t>U ovoj prezentaciji spomenuto ih je nekoliko. Odaberite jedan, pripremite kviz za nastavnu cjelinu koju vaši učenici smatraju izazovnom i provedite kviz nakon ili tijekom cjeline.</a:t>
            </a:r>
          </a:p>
          <a:p>
            <a:pPr marL="685800" lvl="0" indent="-457200">
              <a:buFont typeface="Arial"/>
              <a:buAutoNum type="arabicPeriod"/>
            </a:pPr>
            <a:r>
              <a:rPr lang="hr-HR" b="1" noProof="0" dirty="0"/>
              <a:t>Procijenite korisnost sustava za prikupljanje povratne informacije od publike. </a:t>
            </a:r>
            <a:r>
              <a:rPr lang="hr-HR" noProof="0" dirty="0"/>
              <a:t>Je li vam pružio vrijedne povratne informacije? Je li pomogao učenicima da procijene vlastito znanje? Možete li se sjetiti konteksta u kojima bi korištenje sustava za odgovor publike bilo više ili manje korisno?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37" name="Google Shape;237;p4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Danielson</a:t>
            </a:r>
            <a:r>
              <a:rPr lang="hr-HR" u="sng" noProof="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framework</a:t>
            </a:r>
            <a:endParaRPr lang="hr-HR" noProof="0" dirty="0"/>
          </a:p>
          <a:p>
            <a:pPr marL="571500" lvl="0" indent="-342900"/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CLASS (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Classroom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Assessment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Scoring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System)</a:t>
            </a:r>
            <a:endParaRPr lang="hr-HR" noProof="0" dirty="0"/>
          </a:p>
          <a:p>
            <a:pPr marL="571500" lvl="0" indent="-342900"/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Marzano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Teacher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Evaluation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Model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None/>
            </a:pPr>
            <a:endParaRPr lang="hr-HR" sz="20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9444"/>
            </a:pPr>
            <a:r>
              <a:rPr lang="hr-HR" noProof="0" dirty="0"/>
              <a:t>Modul 5: </a:t>
            </a:r>
            <a:r>
              <a:rPr lang="en-US" dirty="0" err="1"/>
              <a:t>Vrednovanje</a:t>
            </a:r>
            <a:r>
              <a:rPr lang="en-US" dirty="0"/>
              <a:t> </a:t>
            </a:r>
            <a:r>
              <a:rPr lang="en-US" dirty="0" err="1"/>
              <a:t>nastavnih</a:t>
            </a:r>
            <a:r>
              <a:rPr lang="en-US" dirty="0"/>
              <a:t> </a:t>
            </a:r>
            <a:r>
              <a:rPr lang="en-US" dirty="0" err="1"/>
              <a:t>strategija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vrednovanja</a:t>
            </a:r>
            <a:r>
              <a:rPr lang="en-US" dirty="0"/>
              <a:t> u </a:t>
            </a:r>
            <a:r>
              <a:rPr lang="en-US" dirty="0" err="1"/>
              <a:t>osnovnoškolskom</a:t>
            </a:r>
            <a:r>
              <a:rPr lang="en-US" dirty="0"/>
              <a:t> </a:t>
            </a:r>
            <a:r>
              <a:rPr lang="en-US" dirty="0" err="1"/>
              <a:t>informatičkom</a:t>
            </a:r>
            <a:r>
              <a:rPr lang="en-US" dirty="0"/>
              <a:t> </a:t>
            </a:r>
            <a:r>
              <a:rPr lang="en-US"/>
              <a:t>obrazovanju</a:t>
            </a:r>
            <a:endParaRPr lang="hr-HR" noProof="0" dirty="0"/>
          </a:p>
        </p:txBody>
      </p:sp>
      <p:sp>
        <p:nvSpPr>
          <p:cNvPr id="108" name="Google Shape;108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5.2: Ostali alati za vrednovanje </a:t>
            </a:r>
            <a:br>
              <a:rPr lang="hr-HR" noProof="0" dirty="0"/>
            </a:br>
            <a:r>
              <a:rPr lang="hr-HR" noProof="0" dirty="0"/>
              <a:t>nastavnih praksi u informatici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Literatura</a:t>
            </a:r>
          </a:p>
        </p:txBody>
      </p:sp>
      <p:sp>
        <p:nvSpPr>
          <p:cNvPr id="244" name="Google Shape;244;p4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 err="1"/>
              <a:t>Danielson</a:t>
            </a:r>
            <a:r>
              <a:rPr lang="hr-HR" noProof="0" dirty="0"/>
              <a:t>, C. (2013.). </a:t>
            </a:r>
            <a:r>
              <a:rPr lang="hr-HR" noProof="0" dirty="0" err="1"/>
              <a:t>The</a:t>
            </a:r>
            <a:r>
              <a:rPr lang="hr-HR" noProof="0" dirty="0"/>
              <a:t> Framework for </a:t>
            </a:r>
            <a:r>
              <a:rPr lang="hr-HR" noProof="0" dirty="0" err="1"/>
              <a:t>Teaching</a:t>
            </a:r>
            <a:r>
              <a:rPr lang="hr-HR" noProof="0" dirty="0"/>
              <a:t>: </a:t>
            </a:r>
            <a:r>
              <a:rPr lang="hr-HR" noProof="0" dirty="0" err="1"/>
              <a:t>Evaluation</a:t>
            </a:r>
            <a:r>
              <a:rPr lang="hr-HR" noProof="0" dirty="0"/>
              <a:t> Instrument. Princeton, NJ; </a:t>
            </a:r>
            <a:r>
              <a:rPr lang="hr-HR" noProof="0" dirty="0" err="1"/>
              <a:t>The</a:t>
            </a:r>
            <a:r>
              <a:rPr lang="hr-HR" noProof="0" dirty="0"/>
              <a:t> </a:t>
            </a:r>
            <a:r>
              <a:rPr lang="hr-HR" noProof="0" dirty="0" err="1"/>
              <a:t>Danielson</a:t>
            </a:r>
            <a:r>
              <a:rPr lang="hr-HR" noProof="0" dirty="0"/>
              <a:t> Group.</a:t>
            </a:r>
          </a:p>
          <a:p>
            <a:pPr marL="571500" lvl="0" indent="-342900"/>
            <a:r>
              <a:rPr lang="hr-HR" noProof="0" dirty="0" err="1"/>
              <a:t>Marzano</a:t>
            </a:r>
            <a:r>
              <a:rPr lang="hr-HR" noProof="0" dirty="0"/>
              <a:t>, R. J. (2009.). </a:t>
            </a:r>
            <a:r>
              <a:rPr lang="hr-HR" noProof="0" dirty="0" err="1"/>
              <a:t>Classroom</a:t>
            </a:r>
            <a:r>
              <a:rPr lang="hr-HR" noProof="0" dirty="0"/>
              <a:t> Management </a:t>
            </a:r>
            <a:r>
              <a:rPr lang="hr-HR" noProof="0" dirty="0" err="1"/>
              <a:t>that</a:t>
            </a:r>
            <a:r>
              <a:rPr lang="hr-HR" noProof="0" dirty="0"/>
              <a:t> Works—Research </a:t>
            </a:r>
            <a:r>
              <a:rPr lang="hr-HR" noProof="0" dirty="0" err="1"/>
              <a:t>Based</a:t>
            </a:r>
            <a:r>
              <a:rPr lang="hr-HR" noProof="0" dirty="0"/>
              <a:t> </a:t>
            </a:r>
            <a:r>
              <a:rPr lang="hr-HR" noProof="0" dirty="0" err="1"/>
              <a:t>Strategies</a:t>
            </a:r>
            <a:r>
              <a:rPr lang="hr-HR" noProof="0" dirty="0"/>
              <a:t> for </a:t>
            </a:r>
            <a:r>
              <a:rPr lang="hr-HR" noProof="0" dirty="0" err="1"/>
              <a:t>Every</a:t>
            </a:r>
            <a:r>
              <a:rPr lang="hr-HR" noProof="0" dirty="0"/>
              <a:t> </a:t>
            </a:r>
            <a:r>
              <a:rPr lang="hr-HR" noProof="0" dirty="0" err="1"/>
              <a:t>Teacher</a:t>
            </a:r>
            <a:r>
              <a:rPr lang="hr-HR" noProof="0" dirty="0"/>
              <a:t>. New York: Pearson </a:t>
            </a:r>
            <a:r>
              <a:rPr lang="hr-HR" noProof="0" dirty="0" err="1"/>
              <a:t>Education</a:t>
            </a:r>
            <a:r>
              <a:rPr lang="hr-HR" noProof="0" dirty="0"/>
              <a:t> Inc.</a:t>
            </a:r>
          </a:p>
          <a:p>
            <a:pPr marL="571500" lvl="0" indent="-342900"/>
            <a:r>
              <a:rPr lang="hr-HR" noProof="0" dirty="0"/>
              <a:t>Ruth Wood, </a:t>
            </a:r>
            <a:r>
              <a:rPr lang="hr-HR" noProof="0" dirty="0" err="1"/>
              <a:t>Shaista</a:t>
            </a:r>
            <a:r>
              <a:rPr lang="hr-HR" noProof="0" dirty="0"/>
              <a:t> </a:t>
            </a:r>
            <a:r>
              <a:rPr lang="hr-HR" noProof="0" dirty="0" err="1"/>
              <a:t>Shirazi</a:t>
            </a:r>
            <a:r>
              <a:rPr lang="hr-HR" noProof="0" dirty="0"/>
              <a:t> (2020.), A </a:t>
            </a:r>
            <a:r>
              <a:rPr lang="hr-HR" noProof="0" dirty="0" err="1"/>
              <a:t>systematic</a:t>
            </a:r>
            <a:r>
              <a:rPr lang="hr-HR" noProof="0" dirty="0"/>
              <a:t> </a:t>
            </a:r>
            <a:r>
              <a:rPr lang="hr-HR" noProof="0" dirty="0" err="1"/>
              <a:t>review</a:t>
            </a:r>
            <a:r>
              <a:rPr lang="hr-HR" noProof="0" dirty="0"/>
              <a:t> </a:t>
            </a:r>
            <a:r>
              <a:rPr lang="hr-HR" noProof="0" dirty="0" err="1"/>
              <a:t>of</a:t>
            </a:r>
            <a:r>
              <a:rPr lang="hr-HR" noProof="0" dirty="0"/>
              <a:t> </a:t>
            </a:r>
            <a:r>
              <a:rPr lang="hr-HR" noProof="0" dirty="0" err="1"/>
              <a:t>audience</a:t>
            </a:r>
            <a:r>
              <a:rPr lang="hr-HR" noProof="0" dirty="0"/>
              <a:t> </a:t>
            </a:r>
            <a:r>
              <a:rPr lang="hr-HR" noProof="0" dirty="0" err="1"/>
              <a:t>response</a:t>
            </a:r>
            <a:r>
              <a:rPr lang="hr-HR" noProof="0" dirty="0"/>
              <a:t> </a:t>
            </a:r>
            <a:r>
              <a:rPr lang="hr-HR" noProof="0" dirty="0" err="1"/>
              <a:t>systems</a:t>
            </a:r>
            <a:r>
              <a:rPr lang="hr-HR" noProof="0" dirty="0"/>
              <a:t> for </a:t>
            </a:r>
            <a:r>
              <a:rPr lang="hr-HR" noProof="0" dirty="0" err="1"/>
              <a:t>teaching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learning</a:t>
            </a:r>
            <a:r>
              <a:rPr lang="hr-HR" noProof="0" dirty="0"/>
              <a:t> </a:t>
            </a:r>
            <a:r>
              <a:rPr lang="hr-HR" noProof="0" dirty="0" err="1"/>
              <a:t>in</a:t>
            </a:r>
            <a:r>
              <a:rPr lang="hr-HR" noProof="0" dirty="0"/>
              <a:t> </a:t>
            </a:r>
            <a:r>
              <a:rPr lang="hr-HR" noProof="0" dirty="0" err="1"/>
              <a:t>higher</a:t>
            </a:r>
            <a:r>
              <a:rPr lang="hr-HR" noProof="0" dirty="0"/>
              <a:t> </a:t>
            </a:r>
            <a:r>
              <a:rPr lang="hr-HR" noProof="0" dirty="0" err="1"/>
              <a:t>education</a:t>
            </a:r>
            <a:r>
              <a:rPr lang="hr-HR" noProof="0" dirty="0"/>
              <a:t>: </a:t>
            </a:r>
            <a:r>
              <a:rPr lang="hr-HR" noProof="0" dirty="0" err="1"/>
              <a:t>The</a:t>
            </a:r>
            <a:r>
              <a:rPr lang="hr-HR" noProof="0" dirty="0"/>
              <a:t> student </a:t>
            </a:r>
            <a:r>
              <a:rPr lang="hr-HR" noProof="0" dirty="0" err="1"/>
              <a:t>experience</a:t>
            </a:r>
            <a:r>
              <a:rPr lang="hr-HR" noProof="0" dirty="0"/>
              <a:t>. </a:t>
            </a:r>
            <a:r>
              <a:rPr lang="hr-HR" i="1" noProof="0" dirty="0" err="1"/>
              <a:t>Computers</a:t>
            </a:r>
            <a:r>
              <a:rPr lang="hr-HR" i="1" noProof="0" dirty="0"/>
              <a:t> &amp; </a:t>
            </a:r>
            <a:r>
              <a:rPr lang="hr-HR" i="1" noProof="0" dirty="0" err="1"/>
              <a:t>Education</a:t>
            </a:r>
            <a:r>
              <a:rPr lang="hr-HR" noProof="0" dirty="0"/>
              <a:t>, vol 153, 2020.</a:t>
            </a:r>
          </a:p>
          <a:p>
            <a:pPr marL="571500" lvl="0" indent="-342900"/>
            <a:r>
              <a:rPr lang="hr-HR" noProof="0" dirty="0" err="1"/>
              <a:t>Kardash</a:t>
            </a:r>
            <a:r>
              <a:rPr lang="hr-HR" noProof="0" dirty="0"/>
              <a:t>, N. </a:t>
            </a:r>
            <a:r>
              <a:rPr lang="hr-HR" noProof="0" dirty="0" err="1"/>
              <a:t>Using</a:t>
            </a:r>
            <a:r>
              <a:rPr lang="hr-HR" noProof="0" dirty="0"/>
              <a:t> </a:t>
            </a:r>
            <a:r>
              <a:rPr lang="hr-HR" noProof="0" dirty="0" err="1"/>
              <a:t>Focus</a:t>
            </a:r>
            <a:r>
              <a:rPr lang="hr-HR" noProof="0" dirty="0"/>
              <a:t> </a:t>
            </a:r>
            <a:r>
              <a:rPr lang="hr-HR" noProof="0" dirty="0" err="1"/>
              <a:t>Groups</a:t>
            </a:r>
            <a:r>
              <a:rPr lang="hr-HR" noProof="0" dirty="0"/>
              <a:t> </a:t>
            </a:r>
            <a:r>
              <a:rPr lang="hr-HR" noProof="0" dirty="0" err="1"/>
              <a:t>in</a:t>
            </a:r>
            <a:r>
              <a:rPr lang="hr-HR" noProof="0" dirty="0"/>
              <a:t> </a:t>
            </a:r>
            <a:r>
              <a:rPr lang="hr-HR" noProof="0" dirty="0" err="1"/>
              <a:t>Education</a:t>
            </a:r>
            <a:r>
              <a:rPr lang="hr-HR" noProof="0" dirty="0"/>
              <a:t> Research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Evaluation</a:t>
            </a:r>
            <a:r>
              <a:rPr lang="hr-HR" noProof="0" dirty="0"/>
              <a:t> </a:t>
            </a:r>
            <a:r>
              <a:rPr lang="hr-HR" noProof="0" dirty="0" err="1"/>
              <a:t>Practices</a:t>
            </a:r>
            <a:r>
              <a:rPr lang="hr-HR" noProof="0" dirty="0"/>
              <a:t>. </a:t>
            </a:r>
            <a:r>
              <a:rPr lang="hr-HR" noProof="0" dirty="0" err="1"/>
              <a:t>Center</a:t>
            </a:r>
            <a:r>
              <a:rPr lang="hr-HR" noProof="0" dirty="0"/>
              <a:t> for </a:t>
            </a:r>
            <a:r>
              <a:rPr lang="hr-HR" noProof="0" dirty="0" err="1"/>
              <a:t>Educational</a:t>
            </a:r>
            <a:r>
              <a:rPr lang="hr-HR" noProof="0" dirty="0"/>
              <a:t> </a:t>
            </a:r>
            <a:r>
              <a:rPr lang="hr-HR" noProof="0" dirty="0" err="1"/>
              <a:t>Opportunity</a:t>
            </a:r>
            <a:r>
              <a:rPr lang="hr-HR" noProof="0" dirty="0"/>
              <a:t> </a:t>
            </a:r>
            <a:r>
              <a:rPr lang="hr-HR" noProof="0" dirty="0" err="1"/>
              <a:t>Programs</a:t>
            </a:r>
            <a:r>
              <a:rPr lang="hr-HR" noProof="0" dirty="0"/>
              <a:t>, University </a:t>
            </a:r>
            <a:r>
              <a:rPr lang="hr-HR" noProof="0" dirty="0" err="1"/>
              <a:t>of</a:t>
            </a:r>
            <a:r>
              <a:rPr lang="hr-HR" noProof="0" dirty="0"/>
              <a:t> Kansas. Dostupno na: 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https://ceop.ku.edu/using-focus-groups-education-research-and-evaluation-practices</a:t>
            </a:r>
            <a:r>
              <a:rPr lang="hr-HR" noProof="0" dirty="0"/>
              <a:t> </a:t>
            </a:r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g35773c2373d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50" name="Google Shape;250;g35773c2373d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g35773c2373d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" name="Google Shape;252;g35773c2373d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g35773c2373d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" name="Google Shape;254;g35773c2373d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5" name="Google Shape;255;g35773c2373d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6" name="Google Shape;256;g35773c2373d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7" name="Google Shape;257;g35773c2373d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8" name="Google Shape;258;g35773c2373d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9" name="Google Shape;259;g35773c2373d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0" name="Google Shape;260;g35773c2373d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100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u="sng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1" name="Google Shape;261;g35773c2373d_0_4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35773c2373d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u="sng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Opisati, razviti i procijeniti alate za vrednovanje nastavnih praksi: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učeničke ankete / upitnike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protokole promatranja u učionici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podatke o uspjehu učenika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intervjue / fokusne grupe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1 - Naslov WP-a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2 - Naziv cjeline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3 - Ishodi učenja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Prikaznice 4 i 5 - Sadržaj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6 - Uvod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7 - Učeničke ankete / upitnici - što i kako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8 - Učeničke ankete / upitnici - alati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9 - Primjer - Google obrasci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10 - Protokoli promatranja u učionici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11 - Podaci o uspješnosti učenika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12 - Sustavi za prikupljanje povratne informacije od publike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13 - Primjer - </a:t>
            </a:r>
            <a:r>
              <a:rPr lang="hr-HR" sz="2000" noProof="0" dirty="0" err="1"/>
              <a:t>AuditIT</a:t>
            </a:r>
            <a:endParaRPr lang="hr-HR" sz="2000" noProof="0" dirty="0"/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14 - Intervjui / fokusne grupe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15 - #1 Grupna aktivnost – Korišteni alati i iskustva</a:t>
            </a:r>
          </a:p>
        </p:txBody>
      </p:sp>
      <p:sp>
        <p:nvSpPr>
          <p:cNvPr id="120" name="Google Shape;120;p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 (1/2)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54cee9ef4c_1_5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 (2/2)</a:t>
            </a:r>
          </a:p>
        </p:txBody>
      </p:sp>
      <p:sp>
        <p:nvSpPr>
          <p:cNvPr id="126" name="Google Shape;126;g354cee9ef4c_1_5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16 - Razmišljanja i zaključci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17 - Domaća zadaća / dodatni zadaci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18 - Dodatni resursi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19 - Literatura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Uvod</a:t>
            </a:r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Poticanje refleksivne nastavne prakse ključno je za kontinuirano usavršavanje učitelja</a:t>
            </a: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Razumijevanjem kako interpretirati i djelovati na temelju rezultata vrednovanja, </a:t>
            </a:r>
            <a:br>
              <a:rPr lang="hr-HR" noProof="0" dirty="0"/>
            </a:br>
            <a:r>
              <a:rPr lang="hr-HR" noProof="0" dirty="0"/>
              <a:t>učitelji mogu stvoriti </a:t>
            </a:r>
            <a:r>
              <a:rPr lang="hr-HR" b="1" noProof="0" dirty="0" err="1"/>
              <a:t>uključivija</a:t>
            </a:r>
            <a:r>
              <a:rPr lang="hr-HR" b="1" noProof="0" dirty="0"/>
              <a:t> </a:t>
            </a:r>
            <a:r>
              <a:rPr lang="hr-HR" noProof="0" dirty="0"/>
              <a:t>i </a:t>
            </a:r>
            <a:r>
              <a:rPr lang="hr-HR" b="1" noProof="0" dirty="0"/>
              <a:t>učinkovitija okruženja za učenje</a:t>
            </a: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U prethodnoj cjelini: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Kriteriji vrednovanja / kontrolne liste / rubrike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Dnevnici samoprocjene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Video snimke nastave</a:t>
            </a:r>
            <a:br>
              <a:rPr lang="hr-HR" noProof="0" dirty="0"/>
            </a:br>
            <a:endParaRPr lang="hr-HR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Sada, alati koje možete koristiti </a:t>
            </a:r>
            <a:br>
              <a:rPr lang="hr-HR" noProof="0" dirty="0"/>
            </a:br>
            <a:r>
              <a:rPr lang="hr-HR" b="1" noProof="0" dirty="0"/>
              <a:t>uz pomoć kolega ili učenika</a:t>
            </a:r>
            <a:r>
              <a:rPr lang="hr-HR" noProof="0" dirty="0"/>
              <a:t>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Učeničke ankete / upitnici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Protokoli promatranja u učionici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Podaci o uspjehu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Intervjui / fokusne grupe</a:t>
            </a:r>
          </a:p>
        </p:txBody>
      </p:sp>
      <p:pic>
        <p:nvPicPr>
          <p:cNvPr id="134" name="Google Shape;134;p9" descr="Slika na kojoj se prikazuje odijevanje, osoba, obuća, namještaj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41466" y="3429004"/>
            <a:ext cx="6096002" cy="219913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9"/>
          <p:cNvSpPr txBox="1"/>
          <p:nvPr/>
        </p:nvSpPr>
        <p:spPr>
          <a:xfrm>
            <a:off x="7454003" y="57308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317d68e50_0_2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Učeničke ankete / upitnici - što i kako</a:t>
            </a:r>
          </a:p>
        </p:txBody>
      </p:sp>
      <p:sp>
        <p:nvSpPr>
          <p:cNvPr id="142" name="Google Shape;142;g34317d68e50_0_24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Prikupite povratne informacije o učinkovitosti, angažmanu i jasnoći poučavanja </a:t>
            </a:r>
            <a:br>
              <a:rPr lang="hr-HR" noProof="0" dirty="0"/>
            </a:br>
            <a:r>
              <a:rPr lang="hr-HR" b="1" noProof="0" dirty="0"/>
              <a:t>izravno od svoje glavne publike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Vrste pitanja u anketi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pitanja uz </a:t>
            </a:r>
            <a:r>
              <a:rPr lang="hr-HR" noProof="0" dirty="0" err="1">
                <a:solidFill>
                  <a:srgbClr val="000000"/>
                </a:solidFill>
              </a:rPr>
              <a:t>Likertove</a:t>
            </a:r>
            <a:r>
              <a:rPr lang="hr-HR" noProof="0" dirty="0">
                <a:solidFill>
                  <a:srgbClr val="000000"/>
                </a:solidFill>
              </a:rPr>
              <a:t> skale (npr. </a:t>
            </a:r>
            <a:r>
              <a:rPr lang="hr-HR" i="1" noProof="0" dirty="0">
                <a:solidFill>
                  <a:srgbClr val="000000"/>
                </a:solidFill>
              </a:rPr>
              <a:t>Potpuno se slažem </a:t>
            </a:r>
            <a:r>
              <a:rPr lang="hr-HR" noProof="0" dirty="0">
                <a:solidFill>
                  <a:srgbClr val="000000"/>
                </a:solidFill>
              </a:rPr>
              <a:t>→ </a:t>
            </a:r>
            <a:r>
              <a:rPr lang="hr-HR" i="1" noProof="0" dirty="0">
                <a:solidFill>
                  <a:srgbClr val="000000"/>
                </a:solidFill>
              </a:rPr>
              <a:t>Uopće se ne slažem</a:t>
            </a:r>
            <a:r>
              <a:rPr lang="hr-HR" noProof="0" dirty="0">
                <a:solidFill>
                  <a:srgbClr val="000000"/>
                </a:solidFill>
              </a:rPr>
              <a:t>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otvorena pitanja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ili kombinacija obje vrste pitanja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Uobičajene teme: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Jasnoća objašnjenja </a:t>
            </a:r>
            <a:r>
              <a:rPr lang="hr-HR" noProof="0" dirty="0"/>
              <a:t>– Razumijem li što učitelj/</a:t>
            </a:r>
            <a:r>
              <a:rPr lang="hr-HR" noProof="0" dirty="0" err="1"/>
              <a:t>ica</a:t>
            </a:r>
            <a:r>
              <a:rPr lang="hr-HR" noProof="0" dirty="0"/>
              <a:t> objašnjava?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Angažiranost u nastavi </a:t>
            </a:r>
            <a:r>
              <a:rPr lang="hr-HR" noProof="0" dirty="0"/>
              <a:t>– Je li mi nastavna cjelina zanimljiva?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Podrška </a:t>
            </a:r>
            <a:r>
              <a:rPr lang="hr-HR" noProof="0" dirty="0"/>
              <a:t>– Pomaže li mi učitelj/</a:t>
            </a:r>
            <a:r>
              <a:rPr lang="hr-HR" noProof="0" dirty="0" err="1"/>
              <a:t>ica</a:t>
            </a:r>
            <a:r>
              <a:rPr lang="hr-HR" noProof="0" dirty="0"/>
              <a:t> kada ne razumijem?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Atmosfera u učionici </a:t>
            </a:r>
            <a:r>
              <a:rPr lang="hr-HR" noProof="0" dirty="0"/>
              <a:t>– Osjećam li se sigurno i poštovano?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Sudjelovanje </a:t>
            </a:r>
            <a:r>
              <a:rPr lang="hr-HR" noProof="0" dirty="0"/>
              <a:t>– Imam li priliku sudjelovati i postavljati pitanja?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Organizacija nastave </a:t>
            </a:r>
            <a:r>
              <a:rPr lang="hr-HR" noProof="0" dirty="0"/>
              <a:t>– Znam li što se od mene očekuje?</a:t>
            </a:r>
          </a:p>
          <a:p>
            <a:pPr marL="5715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b="1" noProof="0" dirty="0">
              <a:solidFill>
                <a:srgbClr val="000000"/>
              </a:solidFill>
            </a:endParaRP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pic>
        <p:nvPicPr>
          <p:cNvPr id="143" name="Google Shape;143;g34317d68e50_0_24" title="626931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0275" y="3429000"/>
            <a:ext cx="3029825" cy="302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4317d68e50_0_24"/>
          <p:cNvSpPr txBox="1"/>
          <p:nvPr/>
        </p:nvSpPr>
        <p:spPr>
          <a:xfrm>
            <a:off x="9478691" y="64440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47a9509dc2_0_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Učeničke ankete / upitnici - alati</a:t>
            </a:r>
          </a:p>
        </p:txBody>
      </p:sp>
      <p:sp>
        <p:nvSpPr>
          <p:cNvPr id="151" name="Google Shape;151;g347a9509dc2_0_13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Mogu biti: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tiskane ankete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besplatni online </a:t>
            </a:r>
            <a:r>
              <a:rPr lang="hr-HR" b="1" noProof="0" dirty="0"/>
              <a:t>alati opće namjene </a:t>
            </a:r>
            <a:r>
              <a:rPr lang="hr-HR" noProof="0" dirty="0"/>
              <a:t>poput </a:t>
            </a:r>
            <a:r>
              <a:rPr lang="hr-HR" u="sng" noProof="0" dirty="0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obrazaca 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obrazaca</a:t>
            </a:r>
            <a:endParaRPr lang="hr-HR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sustavi za upravljanje učenjem </a:t>
            </a:r>
            <a:r>
              <a:rPr lang="hr-HR" noProof="0" dirty="0">
                <a:solidFill>
                  <a:srgbClr val="000000"/>
                </a:solidFill>
              </a:rPr>
              <a:t>poput </a:t>
            </a:r>
            <a:r>
              <a:rPr lang="hr-HR" u="sng" noProof="0" dirty="0" err="1">
                <a:solidFill>
                  <a:schemeClr val="hlink"/>
                </a:solidFill>
                <a:hlinkClick r:id="rId5"/>
              </a:rPr>
              <a:t>Moodlea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unaprijed definirane ankete poput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COLLES-a (Anketa o konstruktivističkom online okruženju za učenje)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i ATTLS-a (Anketa o stavovima prema razmišljanju i učenju)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ili dizajnirajte vlastitu prilagođenu anketu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Sustavi za odgovor publike poput </a:t>
            </a:r>
            <a:r>
              <a:rPr lang="hr-HR" u="sng" noProof="0" dirty="0" err="1">
                <a:solidFill>
                  <a:schemeClr val="hlink"/>
                </a:solidFill>
                <a:hlinkClick r:id="rId6"/>
              </a:rPr>
              <a:t>Kahoota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7"/>
              </a:rPr>
              <a:t>Mentimetera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8"/>
              </a:rPr>
              <a:t>AudIT</a:t>
            </a:r>
            <a:r>
              <a:rPr lang="hr-HR" u="sng" noProof="0" dirty="0">
                <a:solidFill>
                  <a:schemeClr val="hlink"/>
                </a:solidFill>
                <a:hlinkClick r:id="rId8"/>
              </a:rPr>
              <a:t>-a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podijelite ih pomoću poveznice ili </a:t>
            </a:r>
            <a:r>
              <a:rPr lang="hr-HR" u="sng" noProof="0" dirty="0">
                <a:solidFill>
                  <a:schemeClr val="hlink"/>
                </a:solidFill>
                <a:hlinkClick r:id="rId9"/>
              </a:rPr>
              <a:t>QR koda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digitalni alati omogućuju lakšu obradu rezultata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3-2-1 izlazne karte </a:t>
            </a:r>
            <a:r>
              <a:rPr lang="hr-HR" noProof="0" dirty="0">
                <a:solidFill>
                  <a:srgbClr val="000000"/>
                </a:solidFill>
              </a:rPr>
              <a:t>(</a:t>
            </a:r>
            <a:r>
              <a:rPr lang="hr-HR" i="1" noProof="0" dirty="0">
                <a:solidFill>
                  <a:srgbClr val="000000"/>
                </a:solidFill>
              </a:rPr>
              <a:t>engl. </a:t>
            </a:r>
            <a:r>
              <a:rPr lang="hr-HR" i="1" noProof="0" dirty="0" err="1">
                <a:solidFill>
                  <a:srgbClr val="000000"/>
                </a:solidFill>
              </a:rPr>
              <a:t>exit</a:t>
            </a:r>
            <a:r>
              <a:rPr lang="hr-HR" i="1" noProof="0" dirty="0">
                <a:solidFill>
                  <a:srgbClr val="000000"/>
                </a:solidFill>
              </a:rPr>
              <a:t> </a:t>
            </a:r>
            <a:r>
              <a:rPr lang="hr-HR" i="1" noProof="0" dirty="0" err="1">
                <a:solidFill>
                  <a:srgbClr val="000000"/>
                </a:solidFill>
              </a:rPr>
              <a:t>tickets</a:t>
            </a:r>
            <a:r>
              <a:rPr lang="hr-HR" noProof="0" dirty="0">
                <a:solidFill>
                  <a:srgbClr val="000000"/>
                </a:solidFill>
              </a:rPr>
              <a:t>) - </a:t>
            </a:r>
            <a:r>
              <a:rPr lang="hr-HR" sz="1800" noProof="0" dirty="0">
                <a:solidFill>
                  <a:srgbClr val="000000"/>
                </a:solidFill>
              </a:rPr>
              <a:t>strukturirani alat za refleksiju koji se obično daje na kraju lekcije ili sata </a:t>
            </a:r>
            <a:r>
              <a:rPr lang="hr-HR" sz="1800" b="1" noProof="0" dirty="0">
                <a:solidFill>
                  <a:srgbClr val="000000"/>
                </a:solidFill>
              </a:rPr>
              <a:t>(3 stvari koje su naučili, 2 stvari koje su smatrali zanimljivima ili o kojima žele saznati više, 1 pitanje koje još imaju)</a:t>
            </a:r>
            <a:endParaRPr lang="hr-HR" sz="1800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jednominutni odgovor </a:t>
            </a:r>
            <a:r>
              <a:rPr lang="hr-HR" sz="1800" noProof="0" dirty="0">
                <a:solidFill>
                  <a:srgbClr val="000000"/>
                </a:solidFill>
              </a:rPr>
              <a:t>(kratak pisani odgovor na pitanje koje postavi nastavnik, dovršen za otprilike jednu minutu. Obično se piše na kraju sata i usredotočuje se na ključne zaključke ili područja nedoumica.)</a:t>
            </a:r>
            <a:br>
              <a:rPr lang="hr-HR" sz="1800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sz="2000" b="1" noProof="0" dirty="0">
                <a:solidFill>
                  <a:srgbClr val="000000"/>
                </a:solidFill>
              </a:rPr>
              <a:t>Anonimne</a:t>
            </a:r>
            <a:r>
              <a:rPr lang="hr-HR" b="1" noProof="0" dirty="0">
                <a:solidFill>
                  <a:srgbClr val="000000"/>
                </a:solidFill>
              </a:rPr>
              <a:t> </a:t>
            </a:r>
            <a:r>
              <a:rPr lang="hr-HR" sz="2000" b="1" noProof="0" dirty="0">
                <a:solidFill>
                  <a:srgbClr val="000000"/>
                </a:solidFill>
              </a:rPr>
              <a:t>ankete </a:t>
            </a:r>
            <a:r>
              <a:rPr lang="hr-HR" sz="2000" noProof="0" dirty="0">
                <a:solidFill>
                  <a:srgbClr val="000000"/>
                </a:solidFill>
              </a:rPr>
              <a:t>potiču </a:t>
            </a:r>
            <a:r>
              <a:rPr lang="hr-HR" sz="2000" b="1" noProof="0" dirty="0">
                <a:solidFill>
                  <a:srgbClr val="000000"/>
                </a:solidFill>
              </a:rPr>
              <a:t>iskrene odgovore</a:t>
            </a:r>
          </a:p>
          <a:p>
            <a:pPr marL="5715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>
              <a:solidFill>
                <a:srgbClr val="000000"/>
              </a:solidFill>
            </a:endParaRP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47a9509dc2_0_8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Primjer - Google obrasci</a:t>
            </a:r>
          </a:p>
        </p:txBody>
      </p:sp>
      <p:sp>
        <p:nvSpPr>
          <p:cNvPr id="158" name="Google Shape;158;g347a9509dc2_0_8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Prijavite se na svoj Gmail račun i </a:t>
            </a:r>
            <a:r>
              <a:rPr lang="hr-HR" b="1" noProof="0" dirty="0">
                <a:solidFill>
                  <a:srgbClr val="000000"/>
                </a:solidFill>
              </a:rPr>
              <a:t>otvorite Google disk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Kliknite </a:t>
            </a:r>
            <a:r>
              <a:rPr lang="hr-HR" b="1" i="1" noProof="0" dirty="0">
                <a:solidFill>
                  <a:srgbClr val="000000"/>
                </a:solidFill>
              </a:rPr>
              <a:t>Novo </a:t>
            </a:r>
            <a:r>
              <a:rPr lang="hr-HR" b="1" noProof="0" dirty="0">
                <a:solidFill>
                  <a:srgbClr val="000000"/>
                </a:solidFill>
              </a:rPr>
              <a:t>/ </a:t>
            </a:r>
            <a:r>
              <a:rPr lang="hr-HR" b="1" i="1" noProof="0" dirty="0">
                <a:solidFill>
                  <a:srgbClr val="000000"/>
                </a:solidFill>
              </a:rPr>
              <a:t>Google tablice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Napišite </a:t>
            </a:r>
            <a:r>
              <a:rPr lang="hr-HR" b="1" noProof="0" dirty="0">
                <a:solidFill>
                  <a:srgbClr val="000000"/>
                </a:solidFill>
              </a:rPr>
              <a:t>objašnjenje ankete </a:t>
            </a:r>
            <a:r>
              <a:rPr lang="hr-HR" noProof="0" dirty="0">
                <a:solidFill>
                  <a:srgbClr val="000000"/>
                </a:solidFill>
              </a:rPr>
              <a:t>kako bi vaši učenici znali što od njih očekujete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Sastavite upitnik koristeći </a:t>
            </a:r>
            <a:r>
              <a:rPr lang="hr-HR" b="1" noProof="0" dirty="0">
                <a:solidFill>
                  <a:srgbClr val="000000"/>
                </a:solidFill>
              </a:rPr>
              <a:t>višestruki izbor, tabelu, tekstualni odgovor </a:t>
            </a:r>
            <a:r>
              <a:rPr lang="hr-HR" noProof="0" dirty="0">
                <a:solidFill>
                  <a:srgbClr val="000000"/>
                </a:solidFill>
              </a:rPr>
              <a:t>ili druge stavke, na primjer: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Razumijem li što učitelj/</a:t>
            </a:r>
            <a:r>
              <a:rPr lang="hr-HR" i="1" noProof="0" dirty="0" err="1">
                <a:solidFill>
                  <a:srgbClr val="000000"/>
                </a:solidFill>
              </a:rPr>
              <a:t>ica</a:t>
            </a:r>
            <a:r>
              <a:rPr lang="hr-HR" i="1" noProof="0" dirty="0">
                <a:solidFill>
                  <a:srgbClr val="000000"/>
                </a:solidFill>
              </a:rPr>
              <a:t> objašnjava?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Je li mi cjelina zanimljiva?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Pomaže li mi učitelj/</a:t>
            </a:r>
            <a:r>
              <a:rPr lang="hr-HR" i="1" noProof="0" dirty="0" err="1">
                <a:solidFill>
                  <a:srgbClr val="000000"/>
                </a:solidFill>
              </a:rPr>
              <a:t>ica</a:t>
            </a:r>
            <a:r>
              <a:rPr lang="hr-HR" i="1" noProof="0" dirty="0">
                <a:solidFill>
                  <a:srgbClr val="000000"/>
                </a:solidFill>
              </a:rPr>
              <a:t> kada nešto ne razumijem?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Osjećam li se sigurno i poštovano?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Imam li priliku sudjelovati i postavljati pitanja?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Znam li što se od mene očekuje tijekom sata? </a:t>
            </a:r>
            <a:br>
              <a:rPr lang="hr-HR" noProof="0" dirty="0">
                <a:solidFill>
                  <a:srgbClr val="000000"/>
                </a:solidFill>
              </a:rPr>
            </a:b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Koristite pitanja u obliku </a:t>
            </a:r>
            <a:r>
              <a:rPr lang="hr-HR" i="1" noProof="0" dirty="0">
                <a:solidFill>
                  <a:srgbClr val="000000"/>
                </a:solidFill>
              </a:rPr>
              <a:t>mreže </a:t>
            </a:r>
            <a:r>
              <a:rPr lang="hr-HR" noProof="0" dirty="0">
                <a:solidFill>
                  <a:srgbClr val="000000"/>
                </a:solidFill>
              </a:rPr>
              <a:t>s odgovorima </a:t>
            </a:r>
            <a:r>
              <a:rPr lang="hr-HR" noProof="0" dirty="0" err="1">
                <a:solidFill>
                  <a:srgbClr val="000000"/>
                </a:solidFill>
              </a:rPr>
              <a:t>Likertove</a:t>
            </a:r>
            <a:r>
              <a:rPr lang="hr-HR" noProof="0" dirty="0">
                <a:solidFill>
                  <a:srgbClr val="000000"/>
                </a:solidFill>
              </a:rPr>
              <a:t> ljestvice: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i="1" noProof="0" dirty="0">
                <a:solidFill>
                  <a:srgbClr val="000000"/>
                </a:solidFill>
              </a:rPr>
              <a:t>Uopće se ne slažem, Ne slažem se, Niti se slažem niti se ne slažem (neutralno), Slažem se, U potpunosti se slažem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Podijelite anketu sa svojim učenicima putem </a:t>
            </a:r>
            <a:r>
              <a:rPr lang="hr-HR" b="1" noProof="0" dirty="0">
                <a:solidFill>
                  <a:srgbClr val="000000"/>
                </a:solidFill>
              </a:rPr>
              <a:t>poveznice </a:t>
            </a:r>
            <a:r>
              <a:rPr lang="hr-HR" noProof="0" dirty="0">
                <a:solidFill>
                  <a:srgbClr val="000000"/>
                </a:solidFill>
              </a:rPr>
              <a:t>ili generirajte </a:t>
            </a:r>
            <a:r>
              <a:rPr lang="hr-HR" b="1" noProof="0" dirty="0">
                <a:solidFill>
                  <a:srgbClr val="000000"/>
                </a:solidFill>
              </a:rPr>
              <a:t>QR kod </a:t>
            </a:r>
            <a:r>
              <a:rPr lang="hr-HR" noProof="0" dirty="0">
                <a:solidFill>
                  <a:srgbClr val="000000"/>
                </a:solidFill>
              </a:rPr>
              <a:t>iz poveznice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pic>
        <p:nvPicPr>
          <p:cNvPr id="159" name="Google Shape;159;g347a9509dc2_0_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4450" y="2897638"/>
            <a:ext cx="2495700" cy="1838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3559</Words>
  <Application>Microsoft Office PowerPoint</Application>
  <PresentationFormat>Widescreen</PresentationFormat>
  <Paragraphs>270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Open Sans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5: Vrednovanje nastavnih strategija i oblika vrednovanja u osnovnoškolskom informatičkom obrazovanju</vt:lpstr>
      <vt:lpstr>Ishodi učenja</vt:lpstr>
      <vt:lpstr>Sadržaj (1/2)</vt:lpstr>
      <vt:lpstr>Sadržaj (2/2)</vt:lpstr>
      <vt:lpstr>Uvod</vt:lpstr>
      <vt:lpstr>Učeničke ankete / upitnici - što i kako</vt:lpstr>
      <vt:lpstr>Učeničke ankete / upitnici - alati</vt:lpstr>
      <vt:lpstr>Primjer - Google obrasci</vt:lpstr>
      <vt:lpstr>Protokoli promatranja u učionici</vt:lpstr>
      <vt:lpstr>Podaci o uspjehu učenika</vt:lpstr>
      <vt:lpstr>Sustavi za prikupljanje povratne informacije od publike</vt:lpstr>
      <vt:lpstr>Primjer - AuditIT</vt:lpstr>
      <vt:lpstr>Intervjui / fokusne grupe</vt:lpstr>
      <vt:lpstr>Fokusne grupe - primjer</vt:lpstr>
      <vt:lpstr>#1 Grupna aktivnost – Korišteni alati i iskustva</vt:lpstr>
      <vt:lpstr>Razmišljanja i zaključci</vt:lpstr>
      <vt:lpstr>Domaća zadaća / dodatni zadaci</vt:lpstr>
      <vt:lpstr>Dodatni resursi</vt:lpstr>
      <vt:lpstr>Literatura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2</cp:revision>
  <dcterms:created xsi:type="dcterms:W3CDTF">2014-07-11T09:12:14Z</dcterms:created>
  <dcterms:modified xsi:type="dcterms:W3CDTF">2025-07-22T12:39:55Z</dcterms:modified>
</cp:coreProperties>
</file>