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2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embeddedFontLst>
    <p:embeddedFont>
      <p:font typeface="Open Sans" panose="020B0606030504020204" pitchFamily="34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jNyFt+X/AcgO7RGUnFvCHtP1tXp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un ScienceTeam" initials="" lastIdx="1" clrIdx="0"/>
  <p:cmAuthor id="1" name="Eleni Mangina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426F64-57E8-441E-827C-EF2CB68C8B34}" v="24" dt="2025-07-22T12:12:51.5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4" autoAdjust="0"/>
  </p:normalViewPr>
  <p:slideViewPr>
    <p:cSldViewPr snapToGrid="0">
      <p:cViewPr varScale="1">
        <p:scale>
          <a:sx n="62" d="100"/>
          <a:sy n="62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42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2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6.fntdata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8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customschemas.google.com/relationships/presentationmetadata" Target="meta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BB426F64-57E8-441E-827C-EF2CB68C8B34}"/>
    <pc:docChg chg="custSel modSld modMainMaster">
      <pc:chgData name="Juraj Petrović" userId="0f0ce73e-f782-4785-b8cc-5840a43cb3e0" providerId="ADAL" clId="{BB426F64-57E8-441E-827C-EF2CB68C8B34}" dt="2025-07-22T12:13:15.924" v="1202" actId="14826"/>
      <pc:docMkLst>
        <pc:docMk/>
      </pc:docMkLst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56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57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58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8"/>
            <ac:spMk id="97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59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9"/>
            <ac:spMk id="103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59"/>
            <ac:spMk id="104" creationId="{00000000-0000-0000-0000-000000000000}"/>
          </ac:spMkLst>
        </pc:spChg>
        <pc:picChg chg="mod ord">
          <ac:chgData name="Juraj Petrović" userId="0f0ce73e-f782-4785-b8cc-5840a43cb3e0" providerId="ADAL" clId="{BB426F64-57E8-441E-827C-EF2CB68C8B34}" dt="2025-07-18T09:01:08.095" v="419" actId="14100"/>
          <ac:picMkLst>
            <pc:docMk/>
            <pc:sldMk cId="0" sldId="259"/>
            <ac:picMk id="105" creationId="{00000000-0000-0000-0000-000000000000}"/>
          </ac:picMkLst>
        </pc:pic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0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0"/>
            <ac:spMk id="111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0"/>
            <ac:spMk id="112" creationId="{00000000-0000-0000-0000-000000000000}"/>
          </ac:spMkLst>
        </pc:spChg>
      </pc:sldChg>
      <pc:sldChg chg="addSp delSp 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1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1"/>
            <ac:spMk id="118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1"/>
            <ac:spMk id="120" creationId="{00000000-0000-0000-0000-000000000000}"/>
          </ac:spMkLst>
        </pc:spChg>
        <pc:picChg chg="add mod">
          <ac:chgData name="Juraj Petrović" userId="0f0ce73e-f782-4785-b8cc-5840a43cb3e0" providerId="ADAL" clId="{BB426F64-57E8-441E-827C-EF2CB68C8B34}" dt="2025-07-18T09:05:57.078" v="637" actId="14100"/>
          <ac:picMkLst>
            <pc:docMk/>
            <pc:sldMk cId="0" sldId="261"/>
            <ac:picMk id="4" creationId="{E306BB23-E33D-C473-53EF-CC481E9D8EE0}"/>
          </ac:picMkLst>
        </pc:pic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2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2"/>
            <ac:spMk id="126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2"/>
            <ac:spMk id="127" creationId="{00000000-0000-0000-0000-000000000000}"/>
          </ac:spMkLst>
        </pc:spChg>
      </pc:sldChg>
      <pc:sldChg chg="addSp delSp modSp mod modNotes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3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3"/>
            <ac:spMk id="133" creationId="{00000000-0000-0000-0000-000000000000}"/>
          </ac:spMkLst>
        </pc:spChg>
        <pc:picChg chg="add mod">
          <ac:chgData name="Juraj Petrović" userId="0f0ce73e-f782-4785-b8cc-5840a43cb3e0" providerId="ADAL" clId="{BB426F64-57E8-441E-827C-EF2CB68C8B34}" dt="2025-07-18T09:09:39.941" v="642"/>
          <ac:picMkLst>
            <pc:docMk/>
            <pc:sldMk cId="0" sldId="263"/>
            <ac:picMk id="3" creationId="{6E3900F8-98AE-28F5-E8B0-F36B34A49652}"/>
          </ac:picMkLst>
        </pc:pic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4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4"/>
            <ac:spMk id="140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4"/>
            <ac:spMk id="141" creationId="{00000000-0000-0000-0000-000000000000}"/>
          </ac:spMkLst>
        </pc:sp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5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5"/>
            <ac:spMk id="148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5"/>
            <ac:spMk id="149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6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6"/>
            <ac:spMk id="155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6"/>
            <ac:spMk id="156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7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7"/>
            <ac:spMk id="162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7"/>
            <ac:spMk id="163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7"/>
            <ac:spMk id="165" creationId="{00000000-0000-0000-0000-000000000000}"/>
          </ac:spMkLst>
        </pc:sp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8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8"/>
            <ac:spMk id="171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8"/>
            <ac:spMk id="172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8"/>
            <ac:spMk id="174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69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9"/>
            <ac:spMk id="180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69"/>
            <ac:spMk id="181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70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0"/>
            <ac:spMk id="187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0"/>
            <ac:spMk id="188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71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1"/>
            <ac:spMk id="194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1"/>
            <ac:spMk id="195" creationId="{00000000-0000-0000-0000-000000000000}"/>
          </ac:spMkLst>
        </pc:sp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72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2"/>
            <ac:spMk id="201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2"/>
            <ac:spMk id="202" creationId="{00000000-0000-0000-0000-000000000000}"/>
          </ac:spMkLst>
        </pc:spChg>
      </pc:sldChg>
      <pc:sldChg chg="modSp mod modNotesTx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73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3"/>
            <ac:spMk id="207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3"/>
            <ac:spMk id="208" creationId="{00000000-0000-0000-0000-000000000000}"/>
          </ac:spMkLst>
        </pc:spChg>
      </pc:sldChg>
      <pc:sldChg chg="modSp mod">
        <pc:chgData name="Juraj Petrović" userId="0f0ce73e-f782-4785-b8cc-5840a43cb3e0" providerId="ADAL" clId="{BB426F64-57E8-441E-827C-EF2CB68C8B34}" dt="2025-07-18T12:26:21.975" v="1194" actId="790"/>
        <pc:sldMkLst>
          <pc:docMk/>
          <pc:sldMk cId="0" sldId="274"/>
        </pc:sldMkLst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4"/>
            <ac:spMk id="226" creationId="{00000000-0000-0000-0000-000000000000}"/>
          </ac:spMkLst>
        </pc:spChg>
        <pc:spChg chg="mod">
          <ac:chgData name="Juraj Petrović" userId="0f0ce73e-f782-4785-b8cc-5840a43cb3e0" providerId="ADAL" clId="{BB426F64-57E8-441E-827C-EF2CB68C8B34}" dt="2025-07-18T12:26:21.975" v="1194" actId="790"/>
          <ac:spMkLst>
            <pc:docMk/>
            <pc:sldMk cId="0" sldId="274"/>
            <ac:spMk id="228" creationId="{00000000-0000-0000-0000-000000000000}"/>
          </ac:spMkLst>
        </pc:spChg>
      </pc:sldChg>
      <pc:sldMasterChg chg="modSldLayout">
        <pc:chgData name="Juraj Petrović" userId="0f0ce73e-f782-4785-b8cc-5840a43cb3e0" providerId="ADAL" clId="{BB426F64-57E8-441E-827C-EF2CB68C8B34}" dt="2025-07-22T12:13:15.924" v="1202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BB426F64-57E8-441E-827C-EF2CB68C8B34}" dt="2025-07-22T12:13:15.924" v="1202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BB426F64-57E8-441E-827C-EF2CB68C8B34}" dt="2025-07-22T12:12:42.016" v="1195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BB426F64-57E8-441E-827C-EF2CB68C8B34}" dt="2025-07-22T12:13:15.924" v="1202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BB426F64-57E8-441E-827C-EF2CB68C8B34}" dt="2025-07-22T12:13:10.733" v="1201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BB426F64-57E8-441E-827C-EF2CB68C8B34}" dt="2025-07-22T12:12:45.170" v="1196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BB426F64-57E8-441E-827C-EF2CB68C8B34}" dt="2025-07-22T12:13:10.733" v="1201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BB426F64-57E8-441E-827C-EF2CB68C8B34}" dt="2025-07-22T12:13:04.371" v="1200" actId="14826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BB426F64-57E8-441E-827C-EF2CB68C8B34}" dt="2025-07-22T12:13:04.371" v="1200" actId="14826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BB426F64-57E8-441E-827C-EF2CB68C8B34}" dt="2025-07-22T12:12:48.602" v="1197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BB426F64-57E8-441E-827C-EF2CB68C8B34}" dt="2025-07-22T12:13:04.371" v="1200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BB426F64-57E8-441E-827C-EF2CB68C8B34}" dt="2025-07-22T12:12:59.193" v="1199" actId="14826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BB426F64-57E8-441E-827C-EF2CB68C8B34}" dt="2025-07-22T12:12:59.193" v="1199" actId="14826"/>
          <pc:sldLayoutMkLst>
            <pc:docMk/>
            <pc:sldMasterMk cId="0" sldId="2147483654"/>
            <pc:sldLayoutMk cId="0" sldId="2147483655"/>
          </pc:sldLayoutMkLst>
          <pc:spChg chg="mod">
            <ac:chgData name="Juraj Petrović" userId="0f0ce73e-f782-4785-b8cc-5840a43cb3e0" providerId="ADAL" clId="{BB426F64-57E8-441E-827C-EF2CB68C8B34}" dt="2025-07-22T12:12:51.578" v="1198"/>
            <ac:spMkLst>
              <pc:docMk/>
              <pc:sldMasterMk cId="0" sldId="2147483654"/>
              <pc:sldLayoutMk cId="0" sldId="2147483655"/>
              <ac:spMk id="63" creationId="{00000000-0000-0000-0000-000000000000}"/>
            </ac:spMkLst>
          </pc:spChg>
          <pc:picChg chg="mod">
            <ac:chgData name="Juraj Petrović" userId="0f0ce73e-f782-4785-b8cc-5840a43cb3e0" providerId="ADAL" clId="{BB426F64-57E8-441E-827C-EF2CB68C8B34}" dt="2025-07-22T12:12:59.193" v="1199" actId="14826"/>
            <ac:picMkLst>
              <pc:docMk/>
              <pc:sldMasterMk cId="0" sldId="2147483654"/>
              <pc:sldLayoutMk cId="0" sldId="2147483655"/>
              <ac:picMk id="6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wp-content/uploads/2025/02/TINKER_WP2_Framework-and-Toolkit_EN_FV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tinker-project.eu/wp-content/uploads/2025/02/TINKER_WP2_Toolkit_Learning-Scenarios_EN_FV.pdf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rBdSnM2hyGNqNbcWQfpYgiQdwmimV0J8/edit?usp=drive_link&amp;ouid=110976805246476538365&amp;rtpof=true&amp;sd=true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f97d2baad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33f97d2baad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Lekcija usklađena s TINKER-om trebala bi uključivati aspekte suradnje i kreativnosti u rješavanju problema.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Trebao bi biti uključiv i prikladan za sve učenike, a njegova provedba trebala bi uključivati autentična obrazovna iskustva, poput primjera iz stvarnog svijeta o predavanju.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46" name="Google Shape;146;g33f97d2baad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3f97d2baa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33f97d2baad_0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i="1" dirty="0">
                <a:solidFill>
                  <a:srgbClr val="2B454E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Započnite rasprave o nastavnim cjelinama u kojima ste poticali grupni rad i autentično učenje. </a:t>
            </a:r>
            <a:r>
              <a:rPr lang="hr" i="1" dirty="0">
                <a:solidFill>
                  <a:srgbClr val="2B454E"/>
                </a:solidFill>
              </a:rPr>
              <a:t>Primjeri pitanja: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3100"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"Jesu li vaši učenici povezali nastanvnu cjelinu sa svojim životima ili problemima iz stvarnog svijeta?"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"Jesu li učenici rješavali problem ili dovršavali zadatak koji je imao više od jednog mogućeg rješenja?"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"Jeste li učenicima dali prostor da podijele vlastite ideje, perspektive ili iskustva?"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"Jesu li svi učenici mogli smisleno sudjelovati u aktivnostima?"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"Jesu li korišteni materijali ili primjeri odražavali raznolikost - u spolu, kulturi ili uzorima?"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54E"/>
              </a:buClr>
              <a:buSzPts val="22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"Što ste primijetili kod načina na koji su se učenici uključili u zadatak? Tko je bio entuzijastičan? Tko je oklijevao?"</a:t>
            </a:r>
            <a:endParaRPr sz="3100"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i="1" dirty="0">
              <a:solidFill>
                <a:srgbClr val="2B454E"/>
              </a:solidFill>
            </a:endParaRPr>
          </a:p>
        </p:txBody>
      </p:sp>
      <p:sp>
        <p:nvSpPr>
          <p:cNvPr id="153" name="Google Shape;153;g33f97d2baad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3f97d2baad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33f97d2baad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prva praktična aktivnost ove cjeline. Vodite sudionike kroz TINKER okvir putem poveznice na URL-u koji je podijeljen na </a:t>
            </a:r>
            <a:r>
              <a:rPr lang="hr-HR" dirty="0" err="1">
                <a:solidFill>
                  <a:srgbClr val="2B454E"/>
                </a:solidFill>
              </a:rPr>
              <a:t>prikaznici</a:t>
            </a:r>
            <a:r>
              <a:rPr lang="hr" dirty="0">
                <a:solidFill>
                  <a:srgbClr val="2B454E"/>
                </a:solidFill>
              </a:rPr>
              <a:t>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lang="hr"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Izravna poveznica na TINKER okvir: </a:t>
            </a:r>
            <a:r>
              <a:rPr lang="hr" u="sng" dirty="0">
                <a:solidFill>
                  <a:schemeClr val="hlink"/>
                </a:solidFill>
                <a:hlinkClick r:id="rId3"/>
              </a:rPr>
              <a:t>https://tinker-project.eu/wp-content/uploads/2025/02/TINKER_WP2_Framework-and-Toolkit_EN_FV.pdf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Uputite ih kako koristiti PDF sa svim nacrtima lekcija koji se nalazi ovdje: </a:t>
            </a:r>
            <a:r>
              <a:rPr lang="hr" u="sng" dirty="0">
                <a:solidFill>
                  <a:schemeClr val="hlink"/>
                </a:solidFill>
                <a:hlinkClick r:id="rId4"/>
              </a:rPr>
              <a:t>https://tinker-project.eu/wp-content/uploads/2025/02/TINKER_WP2_Toolkit_Learning-Scenarios_EN_FV.pdf</a:t>
            </a:r>
            <a:r>
              <a:rPr lang="hr" dirty="0">
                <a:solidFill>
                  <a:srgbClr val="2B454E"/>
                </a:solidFill>
              </a:rPr>
              <a:t> 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Neka odaberu 2.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60" name="Google Shape;160;g33f97d2baad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40861f795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340861f7955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Aktivnost 1 se nastavlja…</a:t>
            </a:r>
            <a:endParaRPr dirty="0">
              <a:solidFill>
                <a:srgbClr val="2B454E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Stvorite grupe i omogućite sudionicima rad u grupama kako bi identificirali elemente suradnje, kreativnosti i uključivosti.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Obavijestite ih o raspravama na Moodleu (ili bilo kojoj drugoj platformi ako su se planovi promijenili) i dopustite im da tamo dodaju svoje mišljenje.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ILI otvorite rasprave u razredu.</a:t>
            </a:r>
            <a:endParaRPr dirty="0"/>
          </a:p>
        </p:txBody>
      </p:sp>
      <p:sp>
        <p:nvSpPr>
          <p:cNvPr id="169" name="Google Shape;169;g340861f7955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3f97d2baad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33f97d2baad_0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druga praktična aktivnost ove cjeline.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Vodite ih do predloška ovdje: </a:t>
            </a:r>
            <a:r>
              <a:rPr lang="hr" u="sng" dirty="0">
                <a:solidFill>
                  <a:schemeClr val="hlink"/>
                </a:solidFill>
                <a:hlinkClick r:id="rId3"/>
              </a:rPr>
              <a:t>https://docs.google.com/document/d/1rBdSnM2hyGNqNbcWQfpYgiQdwmimV0J8/edit?usp=drive_link&amp;ouid=110976805246476538365&amp;rtpof=true&amp;sd=true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i pustite sudionike da o tome raspravljaju, pokušavajući shvatiti njegove ključne komponente.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Neka (u grupama) pokušaju primijeniti ove komponente na jednoj od svojih postojećih lekcija.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Neka međusobno predstave i podijele svoj rad.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78" name="Google Shape;178;g33f97d2baad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40861f795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340861f7955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Potaknite ih da učine isto još jednom u svoje slobodno vrijeme.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Obavijestite ih o raspravama na Moodleu (ili bilo kojoj drugoj platformi ako su se planovi promijenili) i dopustite im da dodaju i dijele svoj rad.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85" name="Google Shape;185;g340861f7955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3f97d2baad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33f97d2baad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Ovo je treća praktična aktivnost ove cjeline.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U ovom primjeru potičete sudionike da od nule izrade novi plan lekcije na temelju ključnih aspekata TINKER okvira.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Na kraju, otvorite raspravu. Neka grupe podijele svoje nove planove lekcija jedni s drugima i daju si povratne informacije.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92" name="Google Shape;192;g33f97d2baad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3f8e118a4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33f8e118a43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Otvorene rasprave o završnim mislima o uključivosti i autentičnim lekcijama. Postavite kritička pitanja o tome koliko je izazovno bilo pretvoriti postojeću lekciju u lekciju usklađenu s TINKER-om. Koji će biti cilj sudionika u budućnosti kako bi bili sigurni da su njihove lekcije uključive.</a:t>
            </a:r>
            <a:endParaRPr dirty="0"/>
          </a:p>
        </p:txBody>
      </p:sp>
      <p:sp>
        <p:nvSpPr>
          <p:cNvPr id="199" name="Google Shape;199;g33f8e118a43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Ovaj </a:t>
            </a:r>
            <a:r>
              <a:rPr lang="hr-HR" dirty="0"/>
              <a:t>p</a:t>
            </a:r>
            <a:r>
              <a:rPr lang="en-US" dirty="0"/>
              <a:t>rikaznica</a:t>
            </a:r>
            <a:r>
              <a:rPr lang="hr" dirty="0"/>
              <a:t> je korisna za dijeljenje poveznica na TINKER 1) web stranicu, 2) Okvir, 3) Scenarije učenja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Također je naveden URL predloška scenarija učenja</a:t>
            </a:r>
            <a:endParaRPr dirty="0"/>
          </a:p>
        </p:txBody>
      </p:sp>
      <p:sp>
        <p:nvSpPr>
          <p:cNvPr id="205" name="Google Shape;20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57737da8c8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g357737da8c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4bff6d5c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304bff6d5c4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1" name="Google Shape;101;g304bff6d5c4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Ova cjelina usredotočuje se na osmišljavanje učinkovitih i uključivih aktivnosti učenja korištenjem TINKER okvira. TINKER okvir naglašava suradnju, kreativnost i uključivost u poučavanju. Informatičko obrazovanje se brzo razvija, zahtijevajući od učitelja da integriraju angažirane pristupe usmjerene na učenike koji potiču rješavanje problema i timski rad. Usklađivanjem planova lekcija s TINKER načelima, učitelji mogu stvoriti autentična iskustva učenja koja promiču i digitalne vještine i uključive pedagogije.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Ova lekcija nadograđuje se na prethodno znanje učitelja o dizajnu kurikuluma, pomažući im da analiziraju uspješne primjere lekcija, prilagode ih suradničkim zadacima i formativnim procjenama te u konačnici dizajniraju vlastite planove lekcija usklađene s TINKER-om. Kroz aktivnosti polaznici će razviti strategije kako bi informatičko obrazovanje učinili zanimljivijim, pravednijim i učinkovitijim.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09" name="Google Shape;10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3f97d2baa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33f97d2baad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Stup A. Informatička područja i kompetencije: Okvir TINKER bavi se potrebom za jedinstvenim pristupom informatičkim kompetencijama.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Stup B. Autentično učenje: Okvir TINKER usvaja model autentičnog učenja koji naglašava rješavanje problema iz stvarnog svijeta i primjenu znanja u praktičnim kontekstima.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Stup C. Rodna uključivost: Okvir TINKER usvaja rodno uključive prakse utemeljene na kritičkoj teoriji i pedagogiji, feminističkoj pedagogiji i intersekcionalnosti. Cilj mu je uravnotežiti obrazovne aktivnosti, koristiti rodno uključiv jezik, pružiti pristupačne primjere i potaknuti otvorene rasprave.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Stup D. Stručno usavršavanje učitelja: Ovaj stup prepoznaje da učitelji moraju biti dobro pripremljeni i kontinuirano se usavršavati kako bi informatičko obrazovanje bilo autentično, uključivo i sveobuhvatno.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16" name="Google Shape;116;g33f97d2baad_0_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3f97d2baa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g33f97d2baad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solidFill>
                <a:srgbClr val="2B454E"/>
              </a:solidFill>
            </a:endParaRPr>
          </a:p>
        </p:txBody>
      </p:sp>
      <p:sp>
        <p:nvSpPr>
          <p:cNvPr id="124" name="Google Shape;124;g33f97d2baad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3f97d2baa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33f97d2baad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  <a:highlight>
                  <a:srgbClr val="00FFFF"/>
                </a:highlight>
              </a:rPr>
              <a:t>Stup A </a:t>
            </a:r>
            <a:r>
              <a:rPr lang="hr" dirty="0">
                <a:solidFill>
                  <a:srgbClr val="2B454E"/>
                </a:solidFill>
              </a:rPr>
              <a:t>: Uključuje sljedeća područja: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Podaci i informacije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Algoritmi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Programiranje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Računalni sustavi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Mreže i komunikacija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Interakcija čovjeka i računala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Dizajn i razvoj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Digitalna kreativnost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Modeliranje i simulacija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Privatnost, sigurnost i zaštita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r" sz="1050" dirty="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Odgovornost i osnaživanje</a:t>
            </a:r>
            <a:endParaRPr sz="1050" dirty="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050" dirty="0">
              <a:solidFill>
                <a:srgbClr val="44474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r" sz="1050" dirty="0">
                <a:solidFill>
                  <a:srgbClr val="444746"/>
                </a:solidFill>
                <a:highlight>
                  <a:srgbClr val="FF00FF"/>
                </a:highlight>
                <a:latin typeface="Roboto"/>
                <a:ea typeface="Roboto"/>
                <a:cs typeface="Roboto"/>
                <a:sym typeface="Roboto"/>
              </a:rPr>
              <a:t>Stup B:</a:t>
            </a:r>
            <a:endParaRPr sz="1050" dirty="0">
              <a:solidFill>
                <a:srgbClr val="444746"/>
              </a:solidFill>
              <a:highlight>
                <a:srgbClr val="FF00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Autentični kontekst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Okruženja iz stvarnog života motiviraju učenje odražavajući način na koji se znanje koristi.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Učenici dizajniraju bazu podataka za upravljanje radom školske knjižnice, povezujući svoje učenje sa svakodnevnim iskustvima poput katalogiziranja ili posuđivanja knjiga.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Autentični zadatak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Složeni, interdisciplinarni zadaci relevantni za stvarni svijet zahtijevaju kontinuirani trud.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grade sustav za upravljanje digitalnom knjižnicom, odlučujući o poljima podataka i alatima za implementaciju (npr. Google tablice), usavršavajući svoj dizajn tijekom tjedana.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Stručna izvedba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Učite od uzora kako biste promatrali stručnost iz stvarnog života i dijelili priče.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Stručnjak za robotiku demonstrira programiranje robota za zadatke recikliranja, objašnjavajući odluke temeljene na podacima.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Višestruke perspektive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Istražite različite uloge kako biste razumjeli različita gledišta.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uzimaju u obzir potrebe knjižničara, učitelja i kolega prilikom dizajniranja sustava digitalne knjižnice.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Suradnja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Rad u grupama, dijeljenje uloga za uspjeh cijelog tima.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Timovi se usredotočuju na različite aspekte - dizajn sučelja, testiranje korisnika - kako bi zajednički razvili knjižnični sustav.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Artikulacija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Prezentirati rad i odluke kroz društvenu interakciju.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Učenici objašnjavaju dizajn korisničkog sučelja koristeći dijagrame i demonstracije svojim vršnjacima i nastavnicima.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Refleksija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Kritički razmislite o izborima i njihovom utjecaju.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vode dnevnike u koje detaljno bilježe izazove, odluke i poboljšanja tijekom razvoja projekta.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Podrška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Učitelji pružaju vođenu podršku za aktiviranje metakognicije.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Učitelj predstavlja primjer male baze podataka i vodi učenike kako je proširiti za školski knjižnični sustav.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Autentično vrednovanje: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Kombinirajte procjene temeljene na vještinama i performansama, integrirajući ih u zadatke.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se ocjenjuju na temelju funkcionalnosti knjižničnog sustava, timskog rada i jasnoće korisničkog priručnika za netehničke korisnike.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lang="hr" sz="11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hr" sz="11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Stup C:</a:t>
            </a:r>
            <a:endParaRPr sz="11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300" b="1" dirty="0">
                <a:latin typeface="Arial"/>
                <a:ea typeface="Arial"/>
                <a:cs typeface="Arial"/>
                <a:sym typeface="Arial"/>
              </a:rPr>
              <a:t>Načela za dizajniranje okruženja koja uključuju rodnu uključivost:</a:t>
            </a:r>
            <a:endParaRPr sz="13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Različiti uzori u STEM-u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Uključite nebinarne i ženske uzore u kurikulum.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Pozovite znanstvenicu za podatke da podijeli svoje iskustvo u upravljanju knjižničnim bazama podataka, ističući doprinose žena STEM-u.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Rodno uključivi nastavni materijali i jezik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Koristite inkluzivan jezik.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Osigurajte da knjižnični sustav u svom dizajnu koristi rodno neutralne izraze poput „korisnici“ umjesto „on/ona“.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Pravedna uključenost u suradničko učenje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Stvoriti mješovite timove s jednakim ulogama i rotiranim vodstvom.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Podijelite učenike u timove kako biste dizajnirali komponente knjižničnog sustava, osiguravajući pravednost i raznolike perspektive.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Inkluzivne interakcije u učionici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Pružiti jednaku pažnju, osporavati stereotipe i njegovati podržavajuće okruženje.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Poticati jednako sudjelovanje tijekom grupnih projekata, aktivno slušati sve ideje i davati povratne informacije.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Primjena STEM-a u stvarnom svijetu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Koristite zadatke koji rješavaju probleme iz stvarnog svijeta.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Istaknite kako digitalni knjižnični sustavi poboljšavaju pristup resursima, premošćujući obrazovne jazove za učenike iz siromašnih obitelji.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Normaliziranje neuspjeha i upornost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Naglasite da je neuspjeh prirodan dio procesa učenja za izgradnju otpornosti.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Potaknite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učenik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e da na otklanjanje pogrešaka i iteraciju u dizajnu baza podataka gledaju kao na prilike za učenje.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Različite strategije poučavanja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Koristite različite metode kako biste se prilagodili različitim stilovima učenja.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hr" sz="1100" i="1" dirty="0">
                <a:latin typeface="Arial"/>
                <a:ea typeface="Arial"/>
                <a:cs typeface="Arial"/>
                <a:sym typeface="Arial"/>
              </a:rPr>
              <a:t>Primjer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Poučavajte dizajn baza podataka putem videozapisa, dijagrama i praktičnih aktivnosti kako biste osigurali uključivost.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lang="hr" sz="1100" dirty="0">
              <a:highlight>
                <a:srgbClr val="FF00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hr" sz="1100" dirty="0">
                <a:highlight>
                  <a:srgbClr val="FF00FF"/>
                </a:highlight>
                <a:latin typeface="Arial"/>
                <a:ea typeface="Arial"/>
                <a:cs typeface="Arial"/>
                <a:sym typeface="Arial"/>
              </a:rPr>
              <a:t>Stup D:</a:t>
            </a:r>
            <a:endParaRPr sz="1100" dirty="0">
              <a:highlight>
                <a:srgbClr val="FF00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300" b="1" dirty="0">
                <a:latin typeface="Arial"/>
                <a:ea typeface="Arial"/>
                <a:cs typeface="Arial"/>
                <a:sym typeface="Arial"/>
              </a:rPr>
              <a:t>Priprema učitelja za rad:</a:t>
            </a:r>
            <a:endParaRPr sz="13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Obogaćeni seminari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Opremiti buduće učitelje znanjem iz informatike, s naglaskom na primjenu u stvarnom svijetu, integriranu tehnologiju i način razmišljanja usmjeren na rast.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Fokus na autentičnom učenju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Ponudite praktične radionice koristeći učenje temeljeno na projektima i suradničke scenarije inspirirane praksama u industriji.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Prakse koje uključuju rodnu uključivost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Obučiti učitelje o strategijama za rodnu uključivost, uključujući inkluzivan jezik, raznolike uzore i rješavanje nesvjesnih predrasuda.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300" b="1" dirty="0">
                <a:latin typeface="Arial"/>
                <a:ea typeface="Arial"/>
                <a:cs typeface="Arial"/>
                <a:sym typeface="Arial"/>
              </a:rPr>
              <a:t>Stručno usavršavanje učitelja:</a:t>
            </a:r>
            <a:endParaRPr sz="13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Informatičke kompetencije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Pružiti obuku o temeljnim informatičkim konceptima (npr. programiranje, podaci) uz učinkovite metode poučavanja poput učenja temeljenog na projektima, usklađene sa širim obrazovnim ciljevima.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Autentična okruženja za učenje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Razviti strategije za povezivanje informatike sa stvarnim problemima kroz aktivnosti suradnje i rješavanja problema.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Prakse koje potiču rodnu uključivost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Rješavanje stereotipa i nesvjesnih predrasuda, promicanje raznolikosti i stvaranje podržavajućih okruženja za učenje za sve učenike.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050" dirty="0">
              <a:solidFill>
                <a:srgbClr val="44474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Google Shape;131;g33f97d2baad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fb7fd6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33fb7fd612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hr" dirty="0">
                <a:solidFill>
                  <a:srgbClr val="2B454E"/>
                </a:solidFill>
              </a:rPr>
              <a:t>Otvorite raspravu o izazovima inkluzivne i suradničke nastave…</a:t>
            </a:r>
            <a:endParaRPr dirty="0"/>
          </a:p>
        </p:txBody>
      </p:sp>
      <p:sp>
        <p:nvSpPr>
          <p:cNvPr id="138" name="Google Shape;138;g33fb7fd6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42f8191120_0_99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42f8191120_0_9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42f8191120_0_99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42f8191120_0_99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42f8191120_0_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42f8191120_0_99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42f8191120_0_9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42f8191120_0_99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42f8191120_0_9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42f8191120_0_9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42f8191120_0_99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42f8191120_0_9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42f8191120_0_9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42f8191120_0_9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42f8191120_0_9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42f8191120_0_9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37da8c8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g357737da8c8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357737da8c8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357737da8c8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g357737da8c8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g357737da8c8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7" name="Google Shape;67;g357737da8c8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7737da8c8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7737da8c8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7737da8c8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737da8c8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737da8c8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737da8c8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737da8c8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737da8c8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737da8c8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37da8c8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37da8c8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235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737da8c8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737da8c8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hr/resources/framework-and-toolkit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tKqgPpUfjoxfxDQbKOxs2Lhn_aVmNj4G/edit?usp=drive_link&amp;ouid=110976805246476538365&amp;rtpof=true&amp;sd=tru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wp-content/uploads/2025/05/TINKER_WP2_Toolkit_Learning-Scenarios__CR_FV.pdf" TargetMode="External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hyperlink" Target="https://docs.google.com/document/d/1tKqgPpUfjoxfxDQbKOxs2Lhn_aVmNj4G/edit?usp=drive_link&amp;ouid=110976805246476538365&amp;rtpof=true&amp;sd=true" TargetMode="External"/><Relationship Id="rId4" Type="http://schemas.openxmlformats.org/officeDocument/2006/relationships/hyperlink" Target="https://tinker-project.eu/hr/resources/framework-and-toolkit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f97d2baad_0_1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Nastavna cjelina usklađena s TINKER okvirom</a:t>
            </a:r>
          </a:p>
        </p:txBody>
      </p:sp>
      <p:sp>
        <p:nvSpPr>
          <p:cNvPr id="149" name="Google Shape;149;g33f97d2baad_0_1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Ključni elementi lekcije usklađene s TINKER-om:</a:t>
            </a:r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/>
              <a:t>Suradnja: </a:t>
            </a:r>
            <a:r>
              <a:rPr lang="hr-HR" sz="3100" noProof="0" dirty="0"/>
              <a:t>Potiče timski rad i učenje.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/>
              <a:t>Kreativnost: </a:t>
            </a:r>
            <a:r>
              <a:rPr lang="hr-HR" sz="3100" noProof="0" dirty="0"/>
              <a:t>Potiče inovativne pristupe rješavanju problema.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/>
              <a:t>Uključivost: </a:t>
            </a:r>
            <a:r>
              <a:rPr lang="hr-HR" sz="3100" noProof="0" dirty="0"/>
              <a:t>Osigurava da se svi učenici osjećaju zastupljenima i uključenima.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b="1" noProof="0" dirty="0"/>
              <a:t>Rješavanje problema: </a:t>
            </a:r>
            <a:r>
              <a:rPr lang="hr-HR" sz="3100" noProof="0" dirty="0"/>
              <a:t>Primjenjuje informatičke vještine na izazove iz stvarnog svijeta.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3f97d2baad_0_2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Nastavna cjelina usklađena s TINKER okvirom</a:t>
            </a:r>
          </a:p>
        </p:txBody>
      </p:sp>
      <p:sp>
        <p:nvSpPr>
          <p:cNvPr id="156" name="Google Shape;156;g33f97d2baad_0_2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Grupna rasprava: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Možete li opisati neku svoju nastavnu cjelinu u kojoj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ste poticali učenike da izraze vlastite ideje?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f97d2baad_0_3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Aktivnost 1 – Analiza primjera dobre prakse</a:t>
            </a:r>
          </a:p>
        </p:txBody>
      </p:sp>
      <p:sp>
        <p:nvSpPr>
          <p:cNvPr id="163" name="Google Shape;163;g33f97d2baad_0_3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Pogledajte dostupne planove lekcija na web stranici projekta:</a:t>
            </a:r>
          </a:p>
          <a:p>
            <a:pPr marL="0" lvl="0" indent="0" algn="ctr">
              <a:buNone/>
            </a:pPr>
            <a:r>
              <a:rPr lang="hr-HR" sz="3100" u="sng" noProof="0" dirty="0">
                <a:solidFill>
                  <a:schemeClr val="hlink"/>
                </a:solidFill>
                <a:hlinkClick r:id="rId3"/>
              </a:rPr>
              <a:t>https://tinker-project.eu/hr/resources/framework-and-toolkit/</a:t>
            </a:r>
            <a:endParaRPr lang="hr-HR" sz="3100" u="sng" noProof="0" dirty="0">
              <a:solidFill>
                <a:schemeClr val="hlink"/>
              </a:solidFill>
            </a:endParaRPr>
          </a:p>
          <a:p>
            <a:pPr marL="0" lvl="0" indent="0" algn="ctr">
              <a:buNone/>
            </a:pPr>
            <a:endParaRPr lang="hr-HR" sz="3100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Odaberite bilo koja </a:t>
            </a:r>
            <a:r>
              <a:rPr lang="hr-HR" sz="3100" b="1" noProof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2 scenarija </a:t>
            </a:r>
            <a:r>
              <a:rPr lang="hr-HR" sz="3100" noProof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usklađena s TINKER okvirom.</a:t>
            </a:r>
            <a:endParaRPr lang="hr-HR" sz="3100" noProof="0" dirty="0"/>
          </a:p>
          <a:p>
            <a:pPr marL="0" lvl="0" indent="0" algn="ctr">
              <a:buClr>
                <a:srgbClr val="000000"/>
              </a:buClr>
              <a:buSzPts val="1400"/>
              <a:buNone/>
            </a:pPr>
            <a:r>
              <a:rPr lang="hr-HR" sz="3000" u="sng" noProof="0" dirty="0">
                <a:solidFill>
                  <a:schemeClr val="accent1"/>
                </a:solidFill>
              </a:rPr>
              <a:t>https://tinker-project.eu/wp-content/uploads/2025/05/TINKER_WP2_Toolkit_Learning-Scenarios__CR_FV.pdf</a:t>
            </a:r>
            <a:endParaRPr lang="hr-HR" sz="3100" noProof="0" dirty="0"/>
          </a:p>
        </p:txBody>
      </p:sp>
      <p:pic>
        <p:nvPicPr>
          <p:cNvPr id="164" name="Google Shape;164;g33f97d2baad_0_38" title="3371552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11625" y="4605650"/>
            <a:ext cx="1805325" cy="180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33f97d2baad_0_38"/>
          <p:cNvSpPr txBox="1"/>
          <p:nvPr/>
        </p:nvSpPr>
        <p:spPr>
          <a:xfrm>
            <a:off x="9372450" y="6285950"/>
            <a:ext cx="2462700" cy="2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40861f7955_0_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Aktivnost 1 – Analiza primjera dobre prakse</a:t>
            </a:r>
          </a:p>
        </p:txBody>
      </p:sp>
      <p:sp>
        <p:nvSpPr>
          <p:cNvPr id="172" name="Google Shape;172;g340861f7955_0_1"/>
          <p:cNvSpPr txBox="1">
            <a:spLocks noGrp="1"/>
          </p:cNvSpPr>
          <p:nvPr>
            <p:ph type="body" idx="1"/>
          </p:nvPr>
        </p:nvSpPr>
        <p:spPr>
          <a:xfrm>
            <a:off x="356849" y="881743"/>
            <a:ext cx="11685621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>
              <a:solidFill>
                <a:schemeClr val="dk2"/>
              </a:solidFill>
            </a:endParaRPr>
          </a:p>
          <a:p>
            <a:pPr marL="0" lvl="0" indent="0">
              <a:buNone/>
            </a:pPr>
            <a:r>
              <a:rPr lang="hr-HR" sz="3100" noProof="0" dirty="0">
                <a:solidFill>
                  <a:schemeClr val="dk2"/>
                </a:solidFill>
              </a:rPr>
              <a:t>U odabranim scenarijima identificirajte elemente suradnje, kreativnosti i uključivosti</a:t>
            </a:r>
          </a:p>
          <a:p>
            <a:pPr marL="91440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100"/>
              <a:buChar char="●"/>
            </a:pPr>
            <a:r>
              <a:rPr lang="hr-HR" sz="3100" b="1" noProof="0" dirty="0">
                <a:solidFill>
                  <a:schemeClr val="dk2"/>
                </a:solidFill>
              </a:rPr>
              <a:t>Izvještaji svake grupe:</a:t>
            </a:r>
          </a:p>
          <a:p>
            <a:pPr marL="137160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○"/>
            </a:pPr>
            <a:r>
              <a:rPr lang="hr-HR" sz="3100" b="1" noProof="0" dirty="0">
                <a:solidFill>
                  <a:schemeClr val="dk2"/>
                </a:solidFill>
              </a:rPr>
              <a:t>Nešto što vam se posebno svidjelo </a:t>
            </a:r>
            <a:r>
              <a:rPr lang="hr-HR" sz="3100" noProof="0" dirty="0">
                <a:solidFill>
                  <a:schemeClr val="dk2"/>
                </a:solidFill>
              </a:rPr>
              <a:t>i</a:t>
            </a:r>
          </a:p>
          <a:p>
            <a:pPr marL="137160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○"/>
            </a:pPr>
            <a:r>
              <a:rPr lang="hr-HR" sz="3100" b="1" noProof="0" dirty="0">
                <a:solidFill>
                  <a:schemeClr val="dk2"/>
                </a:solidFill>
              </a:rPr>
              <a:t>jedno područje za poboljšanje</a:t>
            </a:r>
            <a:r>
              <a:rPr lang="hr-HR" sz="3100" noProof="0" dirty="0">
                <a:solidFill>
                  <a:schemeClr val="dk2"/>
                </a:solidFill>
              </a:rPr>
              <a:t>.</a:t>
            </a:r>
          </a:p>
          <a:p>
            <a:pPr marL="137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>
              <a:solidFill>
                <a:schemeClr val="dk2"/>
              </a:solidFill>
            </a:endParaRPr>
          </a:p>
        </p:txBody>
      </p:sp>
      <p:pic>
        <p:nvPicPr>
          <p:cNvPr id="173" name="Google Shape;173;g340861f7955_0_1" title="337155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49525" y="3820300"/>
            <a:ext cx="2590675" cy="25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340861f7955_0_1"/>
          <p:cNvSpPr txBox="1"/>
          <p:nvPr/>
        </p:nvSpPr>
        <p:spPr>
          <a:xfrm>
            <a:off x="9372450" y="6285950"/>
            <a:ext cx="2462700" cy="2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3f97d2baad_0_5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sz="3600" noProof="0" dirty="0"/>
              <a:t>Aktivnost 2: Usklađivanje nastavnih cjelina s TINKER okvirom</a:t>
            </a:r>
          </a:p>
        </p:txBody>
      </p:sp>
      <p:sp>
        <p:nvSpPr>
          <p:cNvPr id="181" name="Google Shape;181;g33f97d2baad_0_52"/>
          <p:cNvSpPr txBox="1">
            <a:spLocks noGrp="1"/>
          </p:cNvSpPr>
          <p:nvPr>
            <p:ph type="body" idx="1"/>
          </p:nvPr>
        </p:nvSpPr>
        <p:spPr>
          <a:xfrm>
            <a:off x="245659" y="881743"/>
            <a:ext cx="11796811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000" noProof="0" dirty="0">
                <a:solidFill>
                  <a:srgbClr val="1D1D1B"/>
                </a:solidFill>
              </a:rPr>
              <a:t>Pregledajte priložene planove scenarija i zajedno prepoznajte glavne komponente.</a:t>
            </a:r>
            <a:endParaRPr lang="hr-HR" sz="30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•"/>
            </a:pPr>
            <a:r>
              <a:rPr lang="hr-HR" sz="3100" noProof="0" dirty="0"/>
              <a:t>Objasnite </a:t>
            </a:r>
            <a:r>
              <a:rPr lang="hr-HR" sz="3100" b="1" noProof="0" dirty="0"/>
              <a:t>komponente </a:t>
            </a:r>
            <a:r>
              <a:rPr lang="hr-HR" sz="3100" u="sng" noProof="0" dirty="0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predloška </a:t>
            </a:r>
            <a:r>
              <a:rPr lang="hr-HR" sz="3100" u="sng" noProof="0" dirty="0">
                <a:solidFill>
                  <a:schemeClr val="hlink"/>
                </a:solidFill>
                <a:hlinkClick r:id="rId3"/>
              </a:rPr>
              <a:t>dizajna </a:t>
            </a:r>
            <a:r>
              <a:rPr lang="hr-HR" sz="3100" noProof="0" dirty="0"/>
              <a:t>lekcije.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U malim grupama (4-5 sudionika):</a:t>
            </a:r>
          </a:p>
          <a:p>
            <a:pPr marL="91440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Uzmite </a:t>
            </a:r>
            <a:r>
              <a:rPr lang="hr-HR" sz="3100" noProof="0" dirty="0"/>
              <a:t>jedan od postojećih scenarija i </a:t>
            </a:r>
            <a:r>
              <a:rPr lang="hr-HR" sz="3100" b="1" noProof="0" dirty="0"/>
              <a:t>dodajte</a:t>
            </a:r>
            <a:r>
              <a:rPr lang="hr-HR" sz="3100" noProof="0" dirty="0"/>
              <a:t>: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Novi </a:t>
            </a:r>
            <a:r>
              <a:rPr lang="hr-HR" sz="3100" b="1" noProof="0" dirty="0"/>
              <a:t>zajednički zadatak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Formativnu </a:t>
            </a:r>
            <a:r>
              <a:rPr lang="hr-HR" sz="3100" b="1" noProof="0" dirty="0"/>
              <a:t>procjenu</a:t>
            </a: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Predstavite </a:t>
            </a:r>
            <a:r>
              <a:rPr lang="hr-HR" sz="3100" noProof="0" dirty="0"/>
              <a:t>svoje prilagođene scenarije.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0861f7955_0_2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sz="3600" noProof="0" dirty="0"/>
              <a:t>Aktivnost 2: Usklađivanje nastavnih cjelina s TINKER okvirom</a:t>
            </a:r>
          </a:p>
        </p:txBody>
      </p:sp>
      <p:sp>
        <p:nvSpPr>
          <p:cNvPr id="188" name="Google Shape;188;g340861f7955_0_20"/>
          <p:cNvSpPr txBox="1">
            <a:spLocks noGrp="1"/>
          </p:cNvSpPr>
          <p:nvPr>
            <p:ph type="body" idx="1"/>
          </p:nvPr>
        </p:nvSpPr>
        <p:spPr>
          <a:xfrm>
            <a:off x="313899" y="881743"/>
            <a:ext cx="11728572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noProof="0" dirty="0"/>
              <a:t>U raspravi kao grupa:</a:t>
            </a:r>
          </a:p>
          <a:p>
            <a:pPr marL="91440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Prilagodite </a:t>
            </a:r>
            <a:r>
              <a:rPr lang="hr-HR" sz="3100" noProof="0" dirty="0"/>
              <a:t>odabrani scenarija </a:t>
            </a:r>
            <a:r>
              <a:rPr lang="hr-HR" sz="3100" b="1" noProof="0" dirty="0"/>
              <a:t>dodavanjem</a:t>
            </a:r>
            <a:r>
              <a:rPr lang="hr-HR" sz="3100" noProof="0" dirty="0"/>
              <a:t>: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Novog </a:t>
            </a:r>
            <a:r>
              <a:rPr lang="hr-HR" sz="3100" b="1" noProof="0" dirty="0"/>
              <a:t>zajedničkog zadatka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noProof="0" dirty="0"/>
              <a:t>Formativnog vrednovanja</a:t>
            </a:r>
            <a:endParaRPr lang="hr-HR" sz="3000" b="1" noProof="0" dirty="0"/>
          </a:p>
          <a:p>
            <a:pPr marL="13716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○"/>
            </a:pPr>
            <a:r>
              <a:rPr lang="hr-HR" sz="3000" noProof="0" dirty="0">
                <a:solidFill>
                  <a:srgbClr val="1D1D1B"/>
                </a:solidFill>
              </a:rPr>
              <a:t>Ishoda učenja usklađenog s TINKER-om</a:t>
            </a:r>
            <a:endParaRPr lang="hr-HR" sz="3000" b="1" noProof="0" dirty="0"/>
          </a:p>
          <a:p>
            <a:pPr marL="137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000" b="1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Predstavite </a:t>
            </a:r>
            <a:r>
              <a:rPr lang="hr-HR" sz="3100" noProof="0" dirty="0"/>
              <a:t>i pokažite svoje prilagođene scenarije na zajedničkoj digitalnoj ploči (poveznica se nalazi u raspravi).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3f97d2baad_0_5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400" noProof="0" dirty="0"/>
              <a:t>Aktivnost 3: Osmišljavanje nove lekcije usklađene s TINKER okvirom</a:t>
            </a:r>
          </a:p>
        </p:txBody>
      </p:sp>
      <p:sp>
        <p:nvSpPr>
          <p:cNvPr id="195" name="Google Shape;195;g33f97d2baad_0_5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Napravite </a:t>
            </a:r>
            <a:r>
              <a:rPr lang="hr-HR" sz="3100" noProof="0" dirty="0"/>
              <a:t>scenarij učenja u trajanju od 45 minuta koji uključuje: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b="1" noProof="0" dirty="0"/>
              <a:t>Dva ishoda učenja </a:t>
            </a:r>
            <a:r>
              <a:rPr lang="hr-HR" sz="3100" noProof="0" dirty="0"/>
              <a:t>usklađena s TINKER-om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b="1" noProof="0" dirty="0"/>
              <a:t>Jedan zajednički zadatak </a:t>
            </a:r>
            <a:r>
              <a:rPr lang="hr-HR" sz="3100" noProof="0" dirty="0"/>
              <a:t>(npr. vježba programiranja u paru)</a:t>
            </a:r>
          </a:p>
          <a:p>
            <a:pPr marL="1371600" marR="0" lvl="1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○"/>
            </a:pPr>
            <a:r>
              <a:rPr lang="hr-HR" sz="3100" b="1" noProof="0" dirty="0"/>
              <a:t>Jednu formativnu procjenu </a:t>
            </a:r>
            <a:r>
              <a:rPr lang="hr-HR" sz="3100" noProof="0" dirty="0"/>
              <a:t>(npr. obrazac za povratne informacije od vršnjaka)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hr-HR" sz="3100" noProof="0" dirty="0"/>
              <a:t>Razmijenite scenarije i </a:t>
            </a:r>
            <a:r>
              <a:rPr lang="hr-HR" sz="3100" b="1" noProof="0" dirty="0"/>
              <a:t>pružite povratne informacije</a:t>
            </a:r>
            <a:endParaRPr lang="hr-HR" sz="3100" noProof="0" dirty="0"/>
          </a:p>
          <a:p>
            <a:pPr marL="9144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hr-HR" sz="3100" b="1" noProof="0" dirty="0"/>
              <a:t>Raspravite </a:t>
            </a:r>
            <a:r>
              <a:rPr lang="hr-HR" sz="3100" noProof="0" dirty="0"/>
              <a:t>u grupama o izazovima koji su se pojavili ili se mogu pojaviti u učionici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3f8e118a43_0_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Refleksija i zaključci</a:t>
            </a:r>
          </a:p>
        </p:txBody>
      </p:sp>
      <p:sp>
        <p:nvSpPr>
          <p:cNvPr id="202" name="Google Shape;202;g33f8e118a43_0_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6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sz="2600" noProof="0" dirty="0"/>
              <a:t>U ovoj cjelini istražili smo </a:t>
            </a:r>
            <a:r>
              <a:rPr lang="hr-HR" sz="2600" b="1" noProof="0" dirty="0"/>
              <a:t>ključne komponente lekcije usklađene s TINKER okvirom</a:t>
            </a:r>
            <a:r>
              <a:rPr lang="hr-HR" sz="2600" noProof="0" dirty="0"/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600" noProof="0" dirty="0"/>
          </a:p>
          <a:p>
            <a:pPr marL="5715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600"/>
              <a:buChar char="•"/>
            </a:pPr>
            <a:r>
              <a:rPr lang="hr-HR" sz="2600" b="1" noProof="0" dirty="0"/>
              <a:t>Razmislite </a:t>
            </a:r>
            <a:r>
              <a:rPr lang="hr-HR" sz="2600" noProof="0" dirty="0"/>
              <a:t>o tome kako ove ključne komponente</a:t>
            </a:r>
            <a:br>
              <a:rPr lang="hr-HR" sz="2600" noProof="0" dirty="0"/>
            </a:br>
            <a:r>
              <a:rPr lang="hr-HR" sz="2600" noProof="0" dirty="0"/>
              <a:t>mogu poboljšati vaše nastavne prakse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sz="2600" noProof="0" dirty="0"/>
          </a:p>
          <a:p>
            <a:pPr marL="5715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600"/>
              <a:buChar char="•"/>
            </a:pPr>
            <a:r>
              <a:rPr lang="hr-HR" sz="2600" b="1" noProof="0" dirty="0"/>
              <a:t>Pitanja </a:t>
            </a:r>
            <a:r>
              <a:rPr lang="hr-HR" sz="2600" noProof="0" dirty="0"/>
              <a:t>koja treba razmotriti:</a:t>
            </a:r>
          </a:p>
          <a:p>
            <a:pPr marL="914400" marR="0" lvl="1" indent="-393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sz="2400" b="1" noProof="0" dirty="0"/>
              <a:t>Koji je bio najizazovniji aspekt usklađivanja nastavnih cjelina s TINKER principima?</a:t>
            </a:r>
          </a:p>
          <a:p>
            <a:pPr marL="914400" marR="0" lvl="1" indent="-393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sz="2400" b="1" noProof="0" dirty="0"/>
              <a:t>Kako možete osigurati rodnu uključivost u dizajn budućih lekcija?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08" name="Google Shape;208;p1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hr-HR" sz="3100" noProof="0" dirty="0"/>
              <a:t>TINKER scenariji učenja - </a:t>
            </a:r>
            <a:r>
              <a:rPr lang="hr-HR" sz="3100" u="sng" noProof="0" dirty="0">
                <a:solidFill>
                  <a:schemeClr val="hlink"/>
                </a:solidFill>
                <a:hlinkClick r:id="rId3"/>
              </a:rPr>
              <a:t>PDF</a:t>
            </a:r>
            <a:endParaRPr lang="hr-HR" sz="3100" noProof="0" dirty="0"/>
          </a:p>
          <a:p>
            <a:pPr marL="4572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hr-HR" sz="3100" noProof="0" dirty="0"/>
              <a:t>TINKER okvir i alati - </a:t>
            </a:r>
            <a:r>
              <a:rPr lang="hr-HR" sz="3100" u="sng" noProof="0" dirty="0">
                <a:solidFill>
                  <a:schemeClr val="hlink"/>
                </a:solidFill>
                <a:hlinkClick r:id="rId4"/>
              </a:rPr>
              <a:t>Pregled (web) </a:t>
            </a:r>
            <a:endParaRPr lang="hr-HR" sz="3100" u="sng" noProof="0" dirty="0">
              <a:solidFill>
                <a:schemeClr val="hlink"/>
              </a:solidFill>
            </a:endParaRPr>
          </a:p>
          <a:p>
            <a:pPr marL="457200" marR="0" lvl="0" indent="-425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hr-HR" sz="3100" noProof="0" dirty="0"/>
              <a:t>Predložak plana lekcije - </a:t>
            </a:r>
            <a:r>
              <a:rPr lang="hr-HR" sz="3100" u="sng" noProof="0" dirty="0">
                <a:solidFill>
                  <a:schemeClr val="hlink"/>
                </a:solidFill>
                <a:hlinkClick r:id="rId5"/>
              </a:rPr>
              <a:t>Veza</a:t>
            </a:r>
            <a:endParaRPr lang="hr-HR" sz="3100" noProof="0" dirty="0"/>
          </a:p>
        </p:txBody>
      </p:sp>
      <p:pic>
        <p:nvPicPr>
          <p:cNvPr id="209" name="Google Shape;209;p17" title="Screenshot 2025-03-14 at 09.34.47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3714750"/>
            <a:ext cx="8420100" cy="31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7" title="10793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54200" y="3411500"/>
            <a:ext cx="3269125" cy="2178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g357737da8c8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16" name="Google Shape;216;g357737da8c8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g357737da8c8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g357737da8c8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" name="Google Shape;219;g357737da8c8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" name="Google Shape;220;g357737da8c8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" name="Google Shape;221;g357737da8c8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" name="Google Shape;222;g357737da8c8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" name="Google Shape;223;g357737da8c8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" name="Google Shape;224;g357737da8c8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" name="Google Shape;225;g357737da8c8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6" name="Google Shape;226;g357737da8c8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7" name="Google Shape;227;g357737da8c8_0_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g357737da8c8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500"/>
              <a:buFont typeface="Calibri"/>
              <a:buNone/>
            </a:pPr>
            <a:r>
              <a:rPr lang="hr-HR" noProof="0" dirty="0"/>
              <a:t>Modul 6: Oblikovanje strategija poučavanja  i vrednovanja temeljeno na TINKER okviru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385576" y="3640050"/>
            <a:ext cx="60366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6.1: Osmišljavanje nastavnih aktivnosti usklađenih s TINKER okvirom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marL="914400" marR="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b="1" noProof="0" dirty="0">
                <a:solidFill>
                  <a:schemeClr val="dk2"/>
                </a:solidFill>
              </a:rPr>
              <a:t>Vrednovati i prilagoditi primjer dizajna nastavne cjeline: </a:t>
            </a:r>
            <a:r>
              <a:rPr lang="hr-HR" noProof="0" dirty="0">
                <a:solidFill>
                  <a:schemeClr val="dk2"/>
                </a:solidFill>
              </a:rPr>
              <a:t>Analizirati dane primjere nastavnih cjelina i prilagoditi ih svojim učionicama, dodajući barem jednu novu aktivnost poučavanja ili vrednovanja usklađenu s TINKER načelima</a:t>
            </a:r>
            <a:br>
              <a:rPr lang="hr-HR" noProof="0" dirty="0">
                <a:solidFill>
                  <a:schemeClr val="dk2"/>
                </a:solidFill>
              </a:rPr>
            </a:b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b="1" noProof="0" dirty="0">
                <a:solidFill>
                  <a:schemeClr val="dk2"/>
                </a:solidFill>
              </a:rPr>
              <a:t>Osmisliti nastavnu cjelinu usklađenu s TINKER okvirom: </a:t>
            </a:r>
            <a:r>
              <a:rPr lang="hr-HR" noProof="0" dirty="0">
                <a:solidFill>
                  <a:schemeClr val="dk2"/>
                </a:solidFill>
              </a:rPr>
              <a:t>Razviti 45-minutni plan nastavne cjeline koja obuhvaća suradnju, kreativnost i uključivost s najmanje dva ishoda učenja i aktivnosti za formativno vrednovanje.</a:t>
            </a:r>
            <a:br>
              <a:rPr lang="hr-HR" noProof="0" dirty="0">
                <a:solidFill>
                  <a:schemeClr val="dk2"/>
                </a:solidFill>
              </a:rPr>
            </a:b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b="1" noProof="0" dirty="0">
                <a:solidFill>
                  <a:schemeClr val="dk2"/>
                </a:solidFill>
              </a:rPr>
              <a:t>Uskladiti ishode učenja, nastavne aktivnosti i vrednovanje s TINKER načelima: </a:t>
            </a:r>
            <a:r>
              <a:rPr lang="hr-HR" noProof="0" dirty="0">
                <a:solidFill>
                  <a:schemeClr val="dk2"/>
                </a:solidFill>
              </a:rPr>
              <a:t>Osigurati da svaka komponenta slijedi TINKER okvir za autentično i uključivo učenje.</a:t>
            </a:r>
            <a:br>
              <a:rPr lang="hr-HR" noProof="0" dirty="0">
                <a:solidFill>
                  <a:schemeClr val="dk2"/>
                </a:solidFill>
              </a:rPr>
            </a:b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b="1" noProof="0" dirty="0">
                <a:solidFill>
                  <a:schemeClr val="dk2"/>
                </a:solidFill>
              </a:rPr>
              <a:t>Oblikovati nastavne aktivnosti koje se temelje na rodnoj uključivosti i suradnji: </a:t>
            </a:r>
            <a:r>
              <a:rPr lang="hr-HR" noProof="0" dirty="0">
                <a:solidFill>
                  <a:schemeClr val="dk2"/>
                </a:solidFill>
              </a:rPr>
              <a:t>Provesti aktivnosti učenja koje potiču uključivost i angažman.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304bff6d5c4_0_6" title="287983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0200" y="816428"/>
            <a:ext cx="2971800" cy="3265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304bff6d5c4_0_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1 - Naslov WP-a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2 - Naziv cjeline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3 - Ishodi učenja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4 - Sadržaj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>
                <a:solidFill>
                  <a:schemeClr val="dk2"/>
                </a:solidFill>
              </a:rPr>
              <a:t>Prikaznice</a:t>
            </a:r>
            <a:r>
              <a:rPr lang="hr-HR" noProof="0" dirty="0">
                <a:solidFill>
                  <a:schemeClr val="dk2"/>
                </a:solidFill>
              </a:rPr>
              <a:t> 5-9 - Uvod – Što je TINKER okvir?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>
                <a:solidFill>
                  <a:schemeClr val="dk2"/>
                </a:solidFill>
              </a:rPr>
              <a:t>Prikaznice</a:t>
            </a:r>
            <a:r>
              <a:rPr lang="hr-HR" noProof="0" dirty="0">
                <a:solidFill>
                  <a:schemeClr val="dk2"/>
                </a:solidFill>
              </a:rPr>
              <a:t> 10-11 – Nastavna cjelina usklađena s TINKER okvirom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>
                <a:solidFill>
                  <a:schemeClr val="dk2"/>
                </a:solidFill>
              </a:rPr>
              <a:t>Prikaznice</a:t>
            </a:r>
            <a:r>
              <a:rPr lang="hr-HR" noProof="0" dirty="0">
                <a:solidFill>
                  <a:schemeClr val="dk2"/>
                </a:solidFill>
              </a:rPr>
              <a:t> 12-13 - Aktivnost br. 1 – Analiza primjera dobre prakse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>
                <a:solidFill>
                  <a:schemeClr val="dk2"/>
                </a:solidFill>
              </a:rPr>
              <a:t>Prikaznice</a:t>
            </a:r>
            <a:r>
              <a:rPr lang="hr-HR" noProof="0" dirty="0">
                <a:solidFill>
                  <a:schemeClr val="dk2"/>
                </a:solidFill>
              </a:rPr>
              <a:t> 14-15 - Aktivnost br. 2 – Usklađivanje nastavnih cjelina s TINKER okvirom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16 - Aktivnost br. 3 – Osmišljavanje novih nastavnih cjelina s TINKER okvirom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17 - Refleksija i zaključci</a:t>
            </a:r>
          </a:p>
          <a:p>
            <a:pPr marL="5715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Prikaznica 18 - Dodatni resursi</a:t>
            </a:r>
          </a:p>
        </p:txBody>
      </p:sp>
      <p:sp>
        <p:nvSpPr>
          <p:cNvPr id="104" name="Google Shape;104;g304bff6d5c4_0_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noProof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Sadržaj</a:t>
            </a:r>
            <a:endParaRPr lang="hr-HR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Što je TINKER okvir?</a:t>
            </a:r>
          </a:p>
        </p:txBody>
      </p:sp>
      <p:sp>
        <p:nvSpPr>
          <p:cNvPr id="112" name="Google Shape;112;p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noProof="0" dirty="0">
                <a:solidFill>
                  <a:schemeClr val="dk2"/>
                </a:solidFill>
              </a:rPr>
              <a:t>Okvir </a:t>
            </a:r>
            <a:r>
              <a:rPr lang="hr-HR" b="1" noProof="0" dirty="0">
                <a:solidFill>
                  <a:schemeClr val="dk2"/>
                </a:solidFill>
              </a:rPr>
              <a:t>TINKER </a:t>
            </a:r>
            <a:r>
              <a:rPr lang="hr-HR" noProof="0" dirty="0">
                <a:solidFill>
                  <a:schemeClr val="dk2"/>
                </a:solidFill>
              </a:rPr>
              <a:t>osmišljen je kako bi </a:t>
            </a:r>
            <a:r>
              <a:rPr lang="hr-HR" b="1" noProof="0" dirty="0">
                <a:solidFill>
                  <a:schemeClr val="dk2"/>
                </a:solidFill>
              </a:rPr>
              <a:t>podržao autentično i rodno inkluzivno informatičko obrazovanje </a:t>
            </a:r>
            <a:r>
              <a:rPr lang="hr-HR" noProof="0" dirty="0">
                <a:solidFill>
                  <a:schemeClr val="dk2"/>
                </a:solidFill>
              </a:rPr>
              <a:t>za učenike starosti 10 do 14 godina</a:t>
            </a: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endParaRPr lang="hr-HR" noProof="0" dirty="0">
              <a:solidFill>
                <a:schemeClr val="dk2"/>
              </a:solidFill>
            </a:endParaRP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Char char="•"/>
            </a:pPr>
            <a:r>
              <a:rPr lang="hr-HR" b="1" noProof="0" dirty="0">
                <a:solidFill>
                  <a:schemeClr val="dk2"/>
                </a:solidFill>
              </a:rPr>
              <a:t>Ciljevi </a:t>
            </a:r>
            <a:r>
              <a:rPr lang="hr-HR" noProof="0" dirty="0">
                <a:solidFill>
                  <a:schemeClr val="dk2"/>
                </a:solidFill>
              </a:rPr>
              <a:t>TINKER okvira su :</a:t>
            </a: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hr-HR" b="1" noProof="0" dirty="0">
                <a:solidFill>
                  <a:schemeClr val="dk2"/>
                </a:solidFill>
              </a:rPr>
              <a:t>Promicati autentično učenje </a:t>
            </a:r>
            <a:r>
              <a:rPr lang="hr-HR" noProof="0" dirty="0">
                <a:solidFill>
                  <a:schemeClr val="dk2"/>
                </a:solidFill>
              </a:rPr>
              <a:t>– Poticati </a:t>
            </a:r>
            <a:r>
              <a:rPr lang="hr-HR" u="sng" noProof="0" dirty="0">
                <a:solidFill>
                  <a:schemeClr val="dk2"/>
                </a:solidFill>
              </a:rPr>
              <a:t>rješavanje problema iz stvarnog svijeta</a:t>
            </a:r>
            <a:r>
              <a:rPr lang="hr-HR" noProof="0" dirty="0">
                <a:solidFill>
                  <a:schemeClr val="dk2"/>
                </a:solidFill>
              </a:rPr>
              <a:t>, interdisciplinarno učenje i </a:t>
            </a:r>
            <a:r>
              <a:rPr lang="hr-HR" u="sng" noProof="0" dirty="0">
                <a:solidFill>
                  <a:schemeClr val="dk2"/>
                </a:solidFill>
              </a:rPr>
              <a:t>praktične aktivnosti</a:t>
            </a:r>
            <a:r>
              <a:rPr lang="hr-HR" noProof="0" dirty="0">
                <a:solidFill>
                  <a:schemeClr val="dk2"/>
                </a:solidFill>
              </a:rPr>
              <a:t>.</a:t>
            </a: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hr-HR" b="1" noProof="0" dirty="0">
                <a:solidFill>
                  <a:schemeClr val="dk2"/>
                </a:solidFill>
              </a:rPr>
              <a:t>Podržati rodnu uključivost </a:t>
            </a:r>
            <a:r>
              <a:rPr lang="hr-HR" noProof="0" dirty="0">
                <a:solidFill>
                  <a:schemeClr val="dk2"/>
                </a:solidFill>
              </a:rPr>
              <a:t>– Poticati svačiji interes za informatikom i stvoriti </a:t>
            </a:r>
            <a:r>
              <a:rPr lang="hr-HR" u="sng" noProof="0" dirty="0">
                <a:solidFill>
                  <a:schemeClr val="dk2"/>
                </a:solidFill>
              </a:rPr>
              <a:t>uključivo okruženje za učenje</a:t>
            </a:r>
            <a:r>
              <a:rPr lang="hr-HR" noProof="0" dirty="0">
                <a:solidFill>
                  <a:schemeClr val="dk2"/>
                </a:solidFill>
              </a:rPr>
              <a:t>.</a:t>
            </a: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hr-HR" b="1" noProof="0" dirty="0">
                <a:solidFill>
                  <a:schemeClr val="dk2"/>
                </a:solidFill>
              </a:rPr>
              <a:t>Razviti informatičke kompetencije </a:t>
            </a:r>
            <a:r>
              <a:rPr lang="hr-HR" noProof="0" dirty="0">
                <a:solidFill>
                  <a:schemeClr val="dk2"/>
                </a:solidFill>
              </a:rPr>
              <a:t>– Uskladiti nastavu s </a:t>
            </a:r>
            <a:r>
              <a:rPr lang="hr-HR" u="sng" noProof="0" dirty="0">
                <a:solidFill>
                  <a:schemeClr val="dk2"/>
                </a:solidFill>
              </a:rPr>
              <a:t>temeljnim informatičkim konceptima </a:t>
            </a:r>
            <a:r>
              <a:rPr lang="hr-HR" noProof="0" dirty="0">
                <a:solidFill>
                  <a:schemeClr val="dk2"/>
                </a:solidFill>
              </a:rPr>
              <a:t>kao što su algoritmi, strukture podataka i programiranje.</a:t>
            </a:r>
          </a:p>
          <a:p>
            <a:pPr lvl="1" indent="-368300">
              <a:spcBef>
                <a:spcPts val="1000"/>
              </a:spcBef>
              <a:buClr>
                <a:schemeClr val="dk2"/>
              </a:buClr>
              <a:buAutoNum type="alphaLcPeriod"/>
            </a:pPr>
            <a:r>
              <a:rPr lang="hr-HR" b="1" noProof="0" dirty="0">
                <a:solidFill>
                  <a:schemeClr val="dk2"/>
                </a:solidFill>
              </a:rPr>
              <a:t>Unaprijediti profesionalne kompetencije učitelja </a:t>
            </a:r>
            <a:r>
              <a:rPr lang="hr-HR" noProof="0" dirty="0">
                <a:solidFill>
                  <a:schemeClr val="dk2"/>
                </a:solidFill>
              </a:rPr>
              <a:t>– Pružiti </a:t>
            </a:r>
            <a:r>
              <a:rPr lang="hr-HR" u="sng" noProof="0" dirty="0">
                <a:solidFill>
                  <a:schemeClr val="dk2"/>
                </a:solidFill>
              </a:rPr>
              <a:t>nastavnicima</a:t>
            </a:r>
            <a:r>
              <a:rPr lang="hr-HR" noProof="0" dirty="0">
                <a:solidFill>
                  <a:schemeClr val="dk2"/>
                </a:solidFill>
              </a:rPr>
              <a:t> potrebnu obuku, resurse i alate za učinkovitu provedbu nastave informatike.</a:t>
            </a: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hr-HR" b="1" noProof="0" dirty="0">
                <a:solidFill>
                  <a:schemeClr val="dk2"/>
                </a:solidFill>
              </a:rPr>
              <a:t>Osigurati usklađenost kurikuluma </a:t>
            </a:r>
            <a:r>
              <a:rPr lang="hr-HR" noProof="0" dirty="0">
                <a:solidFill>
                  <a:schemeClr val="dk2"/>
                </a:solidFill>
              </a:rPr>
              <a:t>– Pomoći </a:t>
            </a:r>
            <a:r>
              <a:rPr lang="hr-HR" u="sng" noProof="0" dirty="0">
                <a:solidFill>
                  <a:schemeClr val="dk2"/>
                </a:solidFill>
              </a:rPr>
              <a:t>nastavnicima</a:t>
            </a:r>
            <a:r>
              <a:rPr lang="hr-HR" noProof="0" dirty="0">
                <a:solidFill>
                  <a:schemeClr val="dk2"/>
                </a:solidFill>
              </a:rPr>
              <a:t> da usklade informatičko obrazovanje s nacionalnim i europskim </a:t>
            </a:r>
            <a:r>
              <a:rPr lang="hr-HR" noProof="0" dirty="0" err="1">
                <a:solidFill>
                  <a:schemeClr val="dk2"/>
                </a:solidFill>
              </a:rPr>
              <a:t>kurikulumskim</a:t>
            </a:r>
            <a:r>
              <a:rPr lang="hr-HR" noProof="0" dirty="0">
                <a:solidFill>
                  <a:schemeClr val="dk2"/>
                </a:solidFill>
              </a:rPr>
              <a:t> standardima.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3f97d2baad_0_4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Što je TINKER okvir?</a:t>
            </a:r>
          </a:p>
        </p:txBody>
      </p:sp>
      <p:sp>
        <p:nvSpPr>
          <p:cNvPr id="120" name="Google Shape;120;g33f97d2baad_0_4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noProof="0" dirty="0"/>
              <a:t>TINKER </a:t>
            </a:r>
            <a:r>
              <a:rPr lang="hr-HR" b="1" noProof="0" dirty="0"/>
              <a:t>okvir </a:t>
            </a:r>
            <a:r>
              <a:rPr lang="hr-HR" noProof="0" dirty="0"/>
              <a:t>izgrađen je na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noProof="0" dirty="0"/>
              <a:t> </a:t>
            </a:r>
            <a:r>
              <a:rPr lang="hr-HR" b="1" u="sng" noProof="0" dirty="0"/>
              <a:t>četiri ključna stupa </a:t>
            </a:r>
            <a:r>
              <a:rPr lang="hr-HR" noProof="0" dirty="0"/>
              <a:t>: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06BB23-E33D-C473-53EF-CC481E9D8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943" y="1211036"/>
            <a:ext cx="5871482" cy="51701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f97d2baad_0_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Što je TINKER okvir?</a:t>
            </a:r>
          </a:p>
        </p:txBody>
      </p:sp>
      <p:sp>
        <p:nvSpPr>
          <p:cNvPr id="127" name="Google Shape;127;g33f97d2baad_0_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b="1" noProof="0" dirty="0">
                <a:solidFill>
                  <a:schemeClr val="dk2"/>
                </a:solidFill>
              </a:rPr>
              <a:t>Četiri ključna stupa:</a:t>
            </a: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AutoNum type="arabicPeriod"/>
            </a:pPr>
            <a:r>
              <a:rPr lang="hr-HR" b="1" noProof="0" dirty="0">
                <a:solidFill>
                  <a:schemeClr val="dk2"/>
                </a:solidFill>
              </a:rPr>
              <a:t>Informatička područja i kompetencije </a:t>
            </a:r>
            <a:r>
              <a:rPr lang="hr-HR" noProof="0" dirty="0">
                <a:solidFill>
                  <a:schemeClr val="dk2"/>
                </a:solidFill>
              </a:rPr>
              <a:t>– Usredotočeno na ključne informatičke teme i bitne digitalne vještine.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AutoNum type="arabicPeriod"/>
            </a:pPr>
            <a:r>
              <a:rPr lang="hr-HR" b="1" noProof="0" dirty="0">
                <a:solidFill>
                  <a:schemeClr val="dk2"/>
                </a:solidFill>
              </a:rPr>
              <a:t>Autentično učenje </a:t>
            </a:r>
            <a:r>
              <a:rPr lang="hr-HR" noProof="0" dirty="0">
                <a:solidFill>
                  <a:schemeClr val="dk2"/>
                </a:solidFill>
              </a:rPr>
              <a:t>– Potiče učenike da primjenjuju znanje u smislenim, stvarnim kontekstima.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AutoNum type="arabicPeriod"/>
            </a:pPr>
            <a:r>
              <a:rPr lang="hr-HR" b="1" noProof="0" dirty="0">
                <a:solidFill>
                  <a:schemeClr val="dk2"/>
                </a:solidFill>
              </a:rPr>
              <a:t>Rodna uključivost </a:t>
            </a:r>
            <a:r>
              <a:rPr lang="hr-HR" noProof="0" dirty="0">
                <a:solidFill>
                  <a:schemeClr val="dk2"/>
                </a:solidFill>
              </a:rPr>
              <a:t>– Promiče strategije za inkluzivnu nastavu i smanjenje rodnih predrasuda u STEM-u.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>
              <a:solidFill>
                <a:schemeClr val="dk2"/>
              </a:solidFill>
            </a:endParaRPr>
          </a:p>
          <a:p>
            <a:pPr marL="9144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AutoNum type="arabicPeriod"/>
            </a:pPr>
            <a:r>
              <a:rPr lang="hr-HR" b="1" noProof="0" dirty="0">
                <a:solidFill>
                  <a:schemeClr val="dk2"/>
                </a:solidFill>
              </a:rPr>
              <a:t>Stručno usavršavanje učitelja </a:t>
            </a:r>
            <a:r>
              <a:rPr lang="hr-HR" noProof="0" dirty="0">
                <a:solidFill>
                  <a:schemeClr val="dk2"/>
                </a:solidFill>
              </a:rPr>
              <a:t>– Pruža obuku i resurse koji pomažu edukatorima da učinkovito primjenjuju TINKER principe.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>
              <a:solidFill>
                <a:schemeClr val="dk2"/>
              </a:solidFill>
            </a:endParaRP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f97d2baad_0_1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Što je TINKER okvir?</a:t>
            </a:r>
            <a:endParaRPr lang="hr-HR" noProof="0" dirty="0"/>
          </a:p>
        </p:txBody>
      </p:sp>
      <p:pic>
        <p:nvPicPr>
          <p:cNvPr id="3" name="image14.png" descr="Image preview">
            <a:extLst>
              <a:ext uri="{FF2B5EF4-FFF2-40B4-BE49-F238E27FC236}">
                <a16:creationId xmlns:a16="http://schemas.microsoft.com/office/drawing/2014/main" id="{6E3900F8-98AE-28F5-E8B0-F36B34A4965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692910" y="961390"/>
            <a:ext cx="8806180" cy="493522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3fb7fd6122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Što je TINKER okvir?</a:t>
            </a:r>
          </a:p>
        </p:txBody>
      </p:sp>
      <p:sp>
        <p:nvSpPr>
          <p:cNvPr id="141" name="Google Shape;141;g33fb7fd6122_0_0"/>
          <p:cNvSpPr txBox="1">
            <a:spLocks noGrp="1"/>
          </p:cNvSpPr>
          <p:nvPr>
            <p:ph type="body" idx="1"/>
          </p:nvPr>
        </p:nvSpPr>
        <p:spPr>
          <a:xfrm>
            <a:off x="989250" y="781198"/>
            <a:ext cx="9510600" cy="15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r>
              <a:rPr lang="hr-HR" sz="3100" b="1" noProof="0" dirty="0"/>
              <a:t>Koji su izazovi u osmišljavanju uključivih i suradničkih lekcija?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3100" b="1" noProof="0" dirty="0"/>
          </a:p>
        </p:txBody>
      </p:sp>
      <p:pic>
        <p:nvPicPr>
          <p:cNvPr id="142" name="Google Shape;142;g33fb7fd6122_0_0"/>
          <p:cNvPicPr preferRelativeResize="0"/>
          <p:nvPr/>
        </p:nvPicPr>
        <p:blipFill rotWithShape="1">
          <a:blip r:embed="rId3">
            <a:alphaModFix/>
          </a:blip>
          <a:srcRect l="-1319" r="1320"/>
          <a:stretch/>
        </p:blipFill>
        <p:spPr>
          <a:xfrm>
            <a:off x="2927775" y="2511573"/>
            <a:ext cx="5762566" cy="4190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2545</Words>
  <Application>Microsoft Office PowerPoint</Application>
  <PresentationFormat>Widescreen</PresentationFormat>
  <Paragraphs>246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Open Sans</vt:lpstr>
      <vt:lpstr>Roboto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6: Oblikovanje strategija poučavanja  i vrednovanja temeljeno na TINKER okviru</vt:lpstr>
      <vt:lpstr>Ishodi učenja</vt:lpstr>
      <vt:lpstr>Sadržaj</vt:lpstr>
      <vt:lpstr>Što je TINKER okvir?</vt:lpstr>
      <vt:lpstr>Što je TINKER okvir?</vt:lpstr>
      <vt:lpstr>Što je TINKER okvir?</vt:lpstr>
      <vt:lpstr>Što je TINKER okvir?</vt:lpstr>
      <vt:lpstr>Što je TINKER okvir?</vt:lpstr>
      <vt:lpstr>Nastavna cjelina usklađena s TINKER okvirom</vt:lpstr>
      <vt:lpstr>Nastavna cjelina usklađena s TINKER okvirom</vt:lpstr>
      <vt:lpstr>Aktivnost 1 – Analiza primjera dobre prakse</vt:lpstr>
      <vt:lpstr>Aktivnost 1 – Analiza primjera dobre prakse</vt:lpstr>
      <vt:lpstr>Aktivnost 2: Usklađivanje nastavnih cjelina s TINKER okvirom</vt:lpstr>
      <vt:lpstr>Aktivnost 2: Usklađivanje nastavnih cjelina s TINKER okvirom</vt:lpstr>
      <vt:lpstr>Aktivnost 3: Osmišljavanje nove lekcije usklađene s TINKER okvirom</vt:lpstr>
      <vt:lpstr>Refleksija i zaključci</vt:lpstr>
      <vt:lpstr>Dodatni resursi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2</cp:revision>
  <dcterms:created xsi:type="dcterms:W3CDTF">2014-07-11T09:12:14Z</dcterms:created>
  <dcterms:modified xsi:type="dcterms:W3CDTF">2025-07-22T12:13:19Z</dcterms:modified>
</cp:coreProperties>
</file>