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embeddedFontLst>
    <p:embeddedFont>
      <p:font typeface="Open Sans" panose="020B060603050402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6xD7BXhazHVJOpq8SnvzZmCH0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3CAC5A-94AC-4E55-A0BA-AACAB1BCE744}" v="21" dt="2025-07-22T12:14:17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4" autoAdjust="0"/>
  </p:normalViewPr>
  <p:slideViewPr>
    <p:cSldViewPr snapToGrid="0">
      <p:cViewPr varScale="1">
        <p:scale>
          <a:sx n="62" d="100"/>
          <a:sy n="62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-215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1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4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font" Target="fonts/font2.fntdata"/><Relationship Id="rId35" Type="http://customschemas.google.com/relationships/presentationmetadata" Target="meta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2C3CAC5A-94AC-4E55-A0BA-AACAB1BCE744}"/>
    <pc:docChg chg="undo custSel modSld modMainMaster">
      <pc:chgData name="Juraj Petrović" userId="0f0ce73e-f782-4785-b8cc-5840a43cb3e0" providerId="ADAL" clId="{2C3CAC5A-94AC-4E55-A0BA-AACAB1BCE744}" dt="2025-07-22T12:14:17.315" v="1580"/>
      <pc:docMkLst>
        <pc:docMk/>
      </pc:docMkLst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56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57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58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8"/>
            <ac:spMk id="97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59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9"/>
            <ac:spMk id="103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59"/>
            <ac:spMk id="104" creationId="{00000000-0000-0000-0000-000000000000}"/>
          </ac:spMkLst>
        </pc:spChg>
        <pc:picChg chg="mod">
          <ac:chgData name="Juraj Petrović" userId="0f0ce73e-f782-4785-b8cc-5840a43cb3e0" providerId="ADAL" clId="{2C3CAC5A-94AC-4E55-A0BA-AACAB1BCE744}" dt="2025-07-18T11:24:46.313" v="121" actId="14100"/>
          <ac:picMkLst>
            <pc:docMk/>
            <pc:sldMk cId="0" sldId="259"/>
            <ac:picMk id="105" creationId="{00000000-0000-0000-0000-000000000000}"/>
          </ac:picMkLst>
        </pc:pic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0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0"/>
            <ac:spMk id="111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0"/>
            <ac:spMk id="112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0"/>
            <ac:spMk id="114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1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1"/>
            <ac:spMk id="120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1"/>
            <ac:spMk id="121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1"/>
            <ac:spMk id="123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2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2"/>
            <ac:spMk id="130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2"/>
            <ac:spMk id="131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3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3"/>
            <ac:spMk id="137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3"/>
            <ac:spMk id="138" creationId="{00000000-0000-0000-0000-000000000000}"/>
          </ac:spMkLst>
        </pc:spChg>
      </pc:sldChg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4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4"/>
            <ac:spMk id="144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4"/>
            <ac:spMk id="145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5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5"/>
            <ac:spMk id="151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5"/>
            <ac:spMk id="152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6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6"/>
            <ac:spMk id="158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6"/>
            <ac:spMk id="159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7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7"/>
            <ac:spMk id="165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7"/>
            <ac:spMk id="166" creationId="{00000000-0000-0000-0000-000000000000}"/>
          </ac:spMkLst>
        </pc:spChg>
      </pc:sldChg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8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8"/>
            <ac:spMk id="172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8"/>
            <ac:spMk id="173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69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9"/>
            <ac:spMk id="179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69"/>
            <ac:spMk id="180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0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0"/>
            <ac:spMk id="186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0"/>
            <ac:spMk id="187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0"/>
            <ac:spMk id="189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22T08:53:15.849" v="1554" actId="20577"/>
        <pc:sldMkLst>
          <pc:docMk/>
          <pc:sldMk cId="0" sldId="271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1"/>
            <ac:spMk id="195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22T08:53:15.849" v="1554" actId="20577"/>
          <ac:spMkLst>
            <pc:docMk/>
            <pc:sldMk cId="0" sldId="271"/>
            <ac:spMk id="196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1"/>
            <ac:spMk id="198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22T08:53:21.413" v="1563" actId="20577"/>
        <pc:sldMkLst>
          <pc:docMk/>
          <pc:sldMk cId="0" sldId="272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2"/>
            <ac:spMk id="204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22T08:53:21.413" v="1563" actId="20577"/>
          <ac:spMkLst>
            <pc:docMk/>
            <pc:sldMk cId="0" sldId="272"/>
            <ac:spMk id="205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2"/>
            <ac:spMk id="207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22T08:53:27.604" v="1572" actId="20577"/>
        <pc:sldMkLst>
          <pc:docMk/>
          <pc:sldMk cId="0" sldId="273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3"/>
            <ac:spMk id="213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22T08:53:27.604" v="1572" actId="20577"/>
          <ac:spMkLst>
            <pc:docMk/>
            <pc:sldMk cId="0" sldId="273"/>
            <ac:spMk id="214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3"/>
            <ac:spMk id="216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4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4"/>
            <ac:spMk id="222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4"/>
            <ac:spMk id="223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4"/>
            <ac:spMk id="225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5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5"/>
            <ac:spMk id="231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5"/>
            <ac:spMk id="232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6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6"/>
            <ac:spMk id="238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6"/>
            <ac:spMk id="239" creationId="{00000000-0000-0000-0000-000000000000}"/>
          </ac:spMkLst>
        </pc:spChg>
      </pc:sldChg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7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7"/>
            <ac:spMk id="244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7"/>
            <ac:spMk id="245" creationId="{00000000-0000-0000-0000-000000000000}"/>
          </ac:spMkLst>
        </pc:spChg>
      </pc:sldChg>
      <pc:sldChg chg="modSp mod modNotesTx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8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8"/>
            <ac:spMk id="250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8"/>
            <ac:spMk id="251" creationId="{00000000-0000-0000-0000-000000000000}"/>
          </ac:spMkLst>
        </pc:spChg>
      </pc:sldChg>
      <pc:sldChg chg="modSp mod">
        <pc:chgData name="Juraj Petrović" userId="0f0ce73e-f782-4785-b8cc-5840a43cb3e0" providerId="ADAL" clId="{2C3CAC5A-94AC-4E55-A0BA-AACAB1BCE744}" dt="2025-07-18T12:28:42.945" v="1545" actId="790"/>
        <pc:sldMkLst>
          <pc:docMk/>
          <pc:sldMk cId="0" sldId="279"/>
        </pc:sldMkLst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9"/>
            <ac:spMk id="268" creationId="{00000000-0000-0000-0000-000000000000}"/>
          </ac:spMkLst>
        </pc:spChg>
        <pc:spChg chg="mod">
          <ac:chgData name="Juraj Petrović" userId="0f0ce73e-f782-4785-b8cc-5840a43cb3e0" providerId="ADAL" clId="{2C3CAC5A-94AC-4E55-A0BA-AACAB1BCE744}" dt="2025-07-18T12:28:42.945" v="1545" actId="790"/>
          <ac:spMkLst>
            <pc:docMk/>
            <pc:sldMk cId="0" sldId="279"/>
            <ac:spMk id="270" creationId="{00000000-0000-0000-0000-000000000000}"/>
          </ac:spMkLst>
        </pc:spChg>
      </pc:sldChg>
      <pc:sldMasterChg chg="modSldLayout">
        <pc:chgData name="Juraj Petrović" userId="0f0ce73e-f782-4785-b8cc-5840a43cb3e0" providerId="ADAL" clId="{2C3CAC5A-94AC-4E55-A0BA-AACAB1BCE744}" dt="2025-07-22T12:14:17.315" v="1580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2C3CAC5A-94AC-4E55-A0BA-AACAB1BCE744}" dt="2025-07-22T12:14:17.315" v="1580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2C3CAC5A-94AC-4E55-A0BA-AACAB1BCE744}" dt="2025-07-22T12:14:17.315" v="1580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2C3CAC5A-94AC-4E55-A0BA-AACAB1BCE744}" dt="2025-07-22T12:13:45.044" v="1573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2C3CAC5A-94AC-4E55-A0BA-AACAB1BCE744}" dt="2025-07-22T12:14:14.979" v="1579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2C3CAC5A-94AC-4E55-A0BA-AACAB1BCE744}" dt="2025-07-22T12:14:14.979" v="1579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2C3CAC5A-94AC-4E55-A0BA-AACAB1BCE744}" dt="2025-07-22T12:13:50.628" v="1574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2C3CAC5A-94AC-4E55-A0BA-AACAB1BCE744}" dt="2025-07-22T12:14:11.686" v="1578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2C3CAC5A-94AC-4E55-A0BA-AACAB1BCE744}" dt="2025-07-22T12:14:11.686" v="1578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2C3CAC5A-94AC-4E55-A0BA-AACAB1BCE744}" dt="2025-07-22T12:14:11.686" v="1578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2C3CAC5A-94AC-4E55-A0BA-AACAB1BCE744}" dt="2025-07-22T12:13:56.198" v="1575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2C3CAC5A-94AC-4E55-A0BA-AACAB1BCE744}" dt="2025-07-22T12:14:08.633" v="1577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2C3CAC5A-94AC-4E55-A0BA-AACAB1BCE744}" dt="2025-07-22T12:14:08.633" v="1577"/>
          <pc:sldLayoutMkLst>
            <pc:docMk/>
            <pc:sldMasterMk cId="0" sldId="2147483654"/>
            <pc:sldLayoutMk cId="0" sldId="2147483655"/>
          </pc:sldLayoutMkLst>
          <pc:spChg chg="mod">
            <ac:chgData name="Juraj Petrović" userId="0f0ce73e-f782-4785-b8cc-5840a43cb3e0" providerId="ADAL" clId="{2C3CAC5A-94AC-4E55-A0BA-AACAB1BCE744}" dt="2025-07-22T12:14:08.633" v="1577"/>
            <ac:spMkLst>
              <pc:docMk/>
              <pc:sldMasterMk cId="0" sldId="2147483654"/>
              <pc:sldLayoutMk cId="0" sldId="2147483655"/>
              <ac:spMk id="63" creationId="{00000000-0000-0000-0000-000000000000}"/>
            </ac:spMkLst>
          </pc:spChg>
          <pc:picChg chg="mod">
            <ac:chgData name="Juraj Petrović" userId="0f0ce73e-f782-4785-b8cc-5840a43cb3e0" providerId="ADAL" clId="{2C3CAC5A-94AC-4E55-A0BA-AACAB1BCE744}" dt="2025-07-22T12:14:01.861" v="1576" actId="14826"/>
            <ac:picMkLst>
              <pc:docMk/>
              <pc:sldMasterMk cId="0" sldId="2147483654"/>
              <pc:sldLayoutMk cId="0" sldId="2147483655"/>
              <ac:picMk id="6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0883d5f1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340883d5f11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Aktivnost 1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Potaknite sudionike na raspravu o snagama i mogućim poboljšanjima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Obavezno spomenite da: </a:t>
            </a:r>
            <a:r>
              <a:rPr lang="hr" b="1" dirty="0">
                <a:solidFill>
                  <a:srgbClr val="2B454E"/>
                </a:solidFill>
              </a:rPr>
              <a:t>formativno vrednovanje pomaže nastavnicima pratiti napredak učenika u stvarnom vremenu, osiguravajući da svi učenici shvate temeljne koncepte prije nego što nastave dalje.</a:t>
            </a:r>
            <a:endParaRPr b="1" dirty="0"/>
          </a:p>
        </p:txBody>
      </p:sp>
      <p:sp>
        <p:nvSpPr>
          <p:cNvPr id="149" name="Google Shape;149;g340883d5f11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Neka generiraju formativna vrednovanja na temelju danog predloška.</a:t>
            </a:r>
            <a:endParaRPr dirty="0"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0883d5f1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340883d5f11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Neka generiraju formativna vrednovanja na temelju danog predloška.</a:t>
            </a:r>
            <a:endParaRPr dirty="0"/>
          </a:p>
        </p:txBody>
      </p:sp>
      <p:sp>
        <p:nvSpPr>
          <p:cNvPr id="163" name="Google Shape;163;g340883d5f11_0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40883d5f11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340883d5f11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2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2B454E"/>
                </a:solidFill>
              </a:rPr>
              <a:t>Neka </a:t>
            </a:r>
            <a:r>
              <a:rPr lang="en-US" dirty="0" err="1">
                <a:solidFill>
                  <a:srgbClr val="2B454E"/>
                </a:solidFill>
              </a:rPr>
              <a:t>generiraju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formativna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vrednovanja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na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temelju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danog</a:t>
            </a:r>
            <a:r>
              <a:rPr lang="en-US" dirty="0">
                <a:solidFill>
                  <a:srgbClr val="2B454E"/>
                </a:solidFill>
              </a:rPr>
              <a:t> </a:t>
            </a:r>
            <a:r>
              <a:rPr lang="en-US" dirty="0" err="1">
                <a:solidFill>
                  <a:srgbClr val="2B454E"/>
                </a:solidFill>
              </a:rPr>
              <a:t>predloška</a:t>
            </a:r>
            <a:r>
              <a:rPr lang="en-US" dirty="0">
                <a:solidFill>
                  <a:srgbClr val="2B454E"/>
                </a:solidFill>
              </a:rPr>
              <a:t>.</a:t>
            </a:r>
            <a:endParaRPr lang="en-US" dirty="0"/>
          </a:p>
        </p:txBody>
      </p:sp>
      <p:sp>
        <p:nvSpPr>
          <p:cNvPr id="170" name="Google Shape;170;g340883d5f11_0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3ff3573224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33ff3573224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Aktivnost 2.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Komponente TINKER-usklađenog: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54E"/>
              </a:buClr>
              <a:buSzPts val="1400"/>
              <a:buAutoNum type="arabicPeriod"/>
            </a:pPr>
            <a:r>
              <a:rPr lang="hr" dirty="0">
                <a:solidFill>
                  <a:srgbClr val="2B454E"/>
                </a:solidFill>
              </a:rPr>
              <a:t>Suradnja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AutoNum type="arabicPeriod"/>
            </a:pPr>
            <a:r>
              <a:rPr lang="hr" dirty="0">
                <a:solidFill>
                  <a:srgbClr val="2B454E"/>
                </a:solidFill>
              </a:rPr>
              <a:t>Kreativnost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AutoNum type="arabicPeriod"/>
            </a:pPr>
            <a:r>
              <a:rPr lang="hr" dirty="0">
                <a:solidFill>
                  <a:srgbClr val="2B454E"/>
                </a:solidFill>
              </a:rPr>
              <a:t>Inkluzivnost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AutoNum type="arabicPeriod"/>
            </a:pPr>
            <a:r>
              <a:rPr lang="hr" dirty="0">
                <a:solidFill>
                  <a:srgbClr val="2B454E"/>
                </a:solidFill>
              </a:rPr>
              <a:t>(Autentično) Rješavanje problema (problemi iz stvarnog života)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Stvorite grupe od sudionika.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Neka generiraju formativn a vrednovanja na temelju predloška koji se nalazi na </a:t>
            </a:r>
            <a:r>
              <a:rPr lang="hr-HR" dirty="0">
                <a:solidFill>
                  <a:srgbClr val="2B454E"/>
                </a:solidFill>
              </a:rPr>
              <a:t>prethodne 3 </a:t>
            </a:r>
            <a:r>
              <a:rPr lang="hr-HR" dirty="0" err="1">
                <a:solidFill>
                  <a:srgbClr val="2B454E"/>
                </a:solidFill>
              </a:rPr>
              <a:t>prikaznice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Završn</a:t>
            </a:r>
            <a:r>
              <a:rPr lang="hr-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a </a:t>
            </a:r>
            <a:r>
              <a:rPr lang="hr-HR" dirty="0" err="1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prikaznica</a:t>
            </a:r>
            <a:r>
              <a:rPr lang="hr-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 za aktivnost 2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  </a:ext>
                </a:extLst>
              </a:rPr>
              <a:t>Obavijestite ih o </a:t>
            </a:r>
            <a:r>
              <a:rPr lang="hr" sz="1500" b="1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raspravama na Moodleu 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(ili bilo kojoj drugoj platformi ako su se planovi promijenili) i dopustite im da tamo dodaju i dijele svoj rad.</a:t>
            </a:r>
            <a:endParaRPr dirty="0">
              <a:solidFill>
                <a:srgbClr val="2B454E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5"/>
                </a:ext>
              </a:extLs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b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6"/>
                  </a:ext>
                </a:extLst>
              </a:rPr>
              <a:t>ILI otvorite rasprave u razredu.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>
                <a:solidFill>
                  <a:srgbClr val="2B454E"/>
                </a:solidFill>
              </a:rPr>
              <a:t>Zamolite učitelje da predstave </a:t>
            </a:r>
            <a:r>
              <a:rPr lang="hr" dirty="0">
                <a:solidFill>
                  <a:srgbClr val="2B454E"/>
                </a:solidFill>
              </a:rPr>
              <a:t>i 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7"/>
                  </a:ext>
                </a:extLst>
              </a:rPr>
              <a:t>prikažu vrednovanja koja su sastavili za potrebe ove aktivnosti </a:t>
            </a:r>
            <a:r>
              <a:rPr lang="hr" dirty="0">
                <a:solidFill>
                  <a:srgbClr val="2B454E"/>
                </a:solidFill>
              </a:rPr>
              <a:t>na zajedničkoj digitalnoj ploči (poveznica se nalazi u raspravi).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77" name="Google Shape;177;g33ff3573224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0883d5f1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340883d5f11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Navedite i ukratko opišite strategije povratnih informacija koristeći ovaj i sljedeća 3 </a:t>
            </a:r>
            <a:r>
              <a:rPr lang="en-US" dirty="0" err="1">
                <a:solidFill>
                  <a:srgbClr val="2B454E"/>
                </a:solidFill>
              </a:rPr>
              <a:t>slidea</a:t>
            </a:r>
            <a:r>
              <a:rPr lang="hr" dirty="0">
                <a:solidFill>
                  <a:srgbClr val="2B454E"/>
                </a:solidFill>
              </a:rPr>
              <a:t>.</a:t>
            </a:r>
            <a:endParaRPr dirty="0">
              <a:solidFill>
                <a:srgbClr val="2B454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Trenutna verbalna povratna informacija </a:t>
            </a:r>
            <a:r>
              <a:rPr lang="hr" dirty="0"/>
              <a:t>– Daje se odmah tijekom aktivnosti kako bi se ispravile pogreške i pojačalo pozitivno ponašanje.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Vizualni znakovi i neverbalne povratne informacije </a:t>
            </a:r>
            <a:r>
              <a:rPr lang="hr" dirty="0"/>
              <a:t>– Korištenje palčeva gore, smajlića ili kartica sa semaforom za označavanje napretka.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Pohvala i ohrabrenje </a:t>
            </a:r>
            <a:r>
              <a:rPr lang="hr" dirty="0"/>
              <a:t>– Naglašavanje truda nad ispravnošću (npr. „Odličan pokušaj! Pogledajmo kako to možemo zajedno poboljšati“).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Dvije zvjezdice i jedna želja </a:t>
            </a:r>
            <a:r>
              <a:rPr lang="hr" dirty="0"/>
              <a:t>– Navođenje dvaju pozitivnih aspekata rada i jednog prijedloga za poboljšanje.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Vršnjačka povratna informacija jednostavnim jezikom </a:t>
            </a:r>
            <a:r>
              <a:rPr lang="hr" dirty="0"/>
              <a:t>– Poticanje učenika da komentiraju rad prijatelja koristeći početne rečenice poput „Sviđa mi se kako...“ i „Sljedeći put, mogao bi...“.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84" name="Google Shape;184;g340883d5f11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2f7f7af45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342f7f7af45_0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Navedite kratke opise strategija povratnih informacija koristeći ovaj i sljedeća 2 </a:t>
            </a:r>
            <a:r>
              <a:rPr lang="en-US" dirty="0" err="1">
                <a:solidFill>
                  <a:srgbClr val="2B454E"/>
                </a:solidFill>
              </a:rPr>
              <a:t>Prikaznica</a:t>
            </a:r>
            <a:r>
              <a:rPr lang="hr" dirty="0">
                <a:solidFill>
                  <a:srgbClr val="2B454E"/>
                </a:solidFill>
              </a:rPr>
              <a:t>a.</a:t>
            </a:r>
            <a:endParaRPr dirty="0">
              <a:solidFill>
                <a:srgbClr val="2B454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Samoprocjena pomoću smajlića ili semafora </a:t>
            </a:r>
            <a:r>
              <a:rPr lang="hr" dirty="0"/>
              <a:t>– Pomoć učenicima da promisle o svom učenju pomoću jednostavnih vizualnih pokazatelja.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Anegdotske bilješke za učitelje </a:t>
            </a:r>
            <a:r>
              <a:rPr lang="hr" dirty="0"/>
              <a:t>– Učitelji bilježe zapažanja kako bi pratili napredak učenika i prilagodili buduću podršku.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Interaktivno ocjenjivanje </a:t>
            </a:r>
            <a:r>
              <a:rPr lang="hr" dirty="0"/>
              <a:t>– Korištenje simbola ili naljepnica za označavanje područja gdje bi učenici trebali ponovno proći kroz svoj rad.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Izlazne karte </a:t>
            </a:r>
            <a:r>
              <a:rPr lang="hr" dirty="0"/>
              <a:t>– Kratki odgovori ili crteži na kraju lekcije za provjeru razumijevanja.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Mini konferencije </a:t>
            </a:r>
            <a:r>
              <a:rPr lang="hr" dirty="0"/>
              <a:t>– Kratki individualni razgovori između učitelja i učenika radi pružanja smjernica.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93" name="Google Shape;193;g342f7f7af45_0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40883d5f1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340883d5f11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Ukratko opišite strategije povratnih informacija koristeći ovaj i sljedeći </a:t>
            </a:r>
            <a:r>
              <a:rPr lang="en-US" dirty="0">
                <a:solidFill>
                  <a:srgbClr val="2B454E"/>
                </a:solidFill>
              </a:rPr>
              <a:t>slide</a:t>
            </a:r>
            <a:r>
              <a:rPr lang="hr" dirty="0">
                <a:solidFill>
                  <a:srgbClr val="2B454E"/>
                </a:solidFill>
              </a:rPr>
              <a:t>.</a:t>
            </a:r>
            <a:endParaRPr dirty="0">
              <a:solidFill>
                <a:srgbClr val="2B454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Konstruktivna pisana povratna informacija </a:t>
            </a:r>
            <a:r>
              <a:rPr lang="hr" dirty="0"/>
              <a:t>– Detaljni komentari koji objašnjavaju snage i područja za poboljšanje u radu.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Rubrike i kriteriji uspjeha </a:t>
            </a:r>
            <a:r>
              <a:rPr lang="hr" dirty="0"/>
              <a:t>– Jasni kriteriji ocjenjivanja dati su prije zadaća kako bi se usmjeravao rad i samoprocjena učenika.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Kontrolne liste za samoprocjenu </a:t>
            </a:r>
            <a:r>
              <a:rPr lang="hr" dirty="0"/>
              <a:t>– Poticanje učenika da prije predaje ocijene vlastiti rad prema postavljenim kriterijima.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Vršnjačka procjena sa strukturiranim smjernicama </a:t>
            </a:r>
            <a:r>
              <a:rPr lang="hr" dirty="0"/>
              <a:t>– Učenici daju konstruktivne povratne informacije koristeći zadanu strukturu (npr. metoda „Sjaj i rast“: što dobro funkcionira, a što bi se moglo poboljšati).</a:t>
            </a:r>
            <a:endParaRPr b="1" dirty="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202" name="Google Shape;202;g340883d5f11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42f7f7af45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342f7f7af45_0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Navedite kratke opise strategija povratnih informacija koristeći ovu prikaznicu.</a:t>
            </a:r>
            <a:endParaRPr dirty="0">
              <a:solidFill>
                <a:srgbClr val="2B454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Ciljano postavljanje pitanja </a:t>
            </a:r>
            <a:r>
              <a:rPr lang="hr" dirty="0"/>
              <a:t>– Postavljanje otvorenih pitanja kako bi se potaknulo dublje razmišljanje i promišljanje.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Verbalna povratna informacija s primjerima </a:t>
            </a:r>
            <a:r>
              <a:rPr lang="hr" dirty="0"/>
              <a:t>– Davanje povratnih informacija u malim grupama ili pojedinačno, potkrepljujući ih konkretnim primjerima.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Snimljene audio ili video povratne informacije </a:t>
            </a:r>
            <a:r>
              <a:rPr lang="hr" dirty="0"/>
              <a:t>– Korištenje digitalnih alata (npr. glasovnih bilješki) za personalizirane povratne informacije.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Prepoznavanje pogrešaka</a:t>
            </a:r>
            <a:r>
              <a:rPr lang="hr" dirty="0"/>
              <a:t>– Poticanje učenika da samostalno pronađu i isprave pogreške.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Povratne informacije usmjerene na razvoj</a:t>
            </a:r>
            <a:r>
              <a:rPr lang="hr" dirty="0"/>
              <a:t>– Naglašavanje napretka, otpornosti i strategija, a ne samo ocjena (npr. „Poboljšali ste se u X, sljedeći fokus je na Y“).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hr" b="1" dirty="0"/>
              <a:t>Individualne konferencije </a:t>
            </a:r>
            <a:r>
              <a:rPr lang="hr" dirty="0"/>
              <a:t>– Redoviti sastanci učitelja i učenika radi rasprave o akademskom napretku i postavljanja ciljeva učenja.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11" name="Google Shape;211;g342f7f7af45_0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3ff3573224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33ff3573224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Od sudionika stvorite parove, jedan će administrirati, a drugi će dovršiti procjenu.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Koristite STAR model za davanje povratnih informacija: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Specifično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Pravovremeno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" dirty="0">
                <a:solidFill>
                  <a:srgbClr val="2B454E"/>
                </a:solidFill>
              </a:rPr>
              <a:t>Djelotvorno</a:t>
            </a:r>
            <a:endParaRPr dirty="0">
              <a:solidFill>
                <a:srgbClr val="2B454E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54E"/>
              </a:buClr>
              <a:buSzPts val="1400"/>
              <a:buChar char="●"/>
            </a:pPr>
            <a:r>
              <a:rPr lang="hr-HR" dirty="0">
                <a:solidFill>
                  <a:srgbClr val="2B454E"/>
                </a:solidFill>
              </a:rPr>
              <a:t>S poštovanjem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220" name="Google Shape;220;g33ff3573224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3ff357322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33ff3573224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Otvorene rasprave o izazovima s kojima se sudionici suočavaju tijekom aktivnosti.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Potaknite sudionike da podijele svoja vrednovanja za pregled. To može biti online na </a:t>
            </a:r>
            <a:r>
              <a:rPr lang="hr" dirty="0">
                <a:solidFill>
                  <a:srgbClr val="2B454E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0"/>
                  </a:ext>
                </a:extLst>
              </a:rPr>
              <a:t>forumima za raspravu na Moodleu ili u raspravi u razredu.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229" name="Google Shape;229;g33ff3573224_0_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3f8e1964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g33f8e19644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U ovoj cjelini istražili smo ključne koncepte formativnog i sumativnog vrednovanja te njihovu usklađenost s TINKER principima.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Otvorite raspravu o završnim mislima o ključnim konceptima procjena usklađenih s TINKER-om i kako sudionici misle da ih mogu koristiti, te koji će biti izazov za primjenu.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Postavite ključna pitanja o vrijednosti formativnih vrednovanja u informatičkom obrazovanju i kako povratne informacije mogu poboljšati ishode učenja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236" name="Google Shape;236;g33f8e19644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42f7f7af45_0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48" name="Google Shape;248;g342f7f7af45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5773c059ae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g35773c059ae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2f7f7af45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342f7f7af45_0_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01" name="Google Shape;101;g342f7f7af45_0_1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Vrednovanje igra ključnu ulogu u informatičkom obrazovanju, oblikujući i nastavni proces i ishode učenja učenika.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U ovoj cjelini, kako bismo razumjeli njihov utjecaj, istražit ćemo dvije ključne vrste vrednovanja: </a:t>
            </a:r>
            <a:r>
              <a:rPr lang="hr" b="1" dirty="0">
                <a:solidFill>
                  <a:srgbClr val="2B454E"/>
                </a:solidFill>
              </a:rPr>
              <a:t>formativno i sumativno</a:t>
            </a:r>
            <a:r>
              <a:rPr lang="hr" dirty="0">
                <a:solidFill>
                  <a:srgbClr val="2B454E"/>
                </a:solidFill>
              </a:rPr>
              <a:t>. Oba su ključna u vođenju učitelja i učenika prema smislenom rastu.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Pravilno vrednovanje ne samo da mjeri uspjeh učenika, već i potiče angažman, motivaciju i savladavanje ključnih koncepata.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Kako bismo osigurali da su procjene uključive, praktične i usklađene s primjenama u stvarnom svijetu, uvest ćemo i TINKER okvir. Ovaj pristup pomaže u izradi procjena koje odgovaraju različitim učenicima, a istovremeno potiču kritičko razmišljanje i vještine rješavanja problema u informatičkom obrazovanju.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09" name="Google Shape;10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3ff357322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33ff3573224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Navedite definicije formativnog i sumativnog vrednovanja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Pokušajte voditi sudionike da vide razlike i razlike među njima.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18" name="Google Shape;118;g33ff3573224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ff3573224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33ff3573224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Potaknite sudionike da spomenu metode koje trenutno koriste za vrednovanje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Otvorite rasprave s pitanjima na </a:t>
            </a:r>
            <a:r>
              <a:rPr lang="hr-HR" dirty="0" err="1">
                <a:solidFill>
                  <a:srgbClr val="2B454E"/>
                </a:solidFill>
              </a:rPr>
              <a:t>prikaznici</a:t>
            </a:r>
            <a:r>
              <a:rPr lang="hr" dirty="0">
                <a:solidFill>
                  <a:srgbClr val="2B454E"/>
                </a:solidFill>
              </a:rPr>
              <a:t>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Ispitivanjem kako procjene utječu na ishode učenja, možemo </a:t>
            </a:r>
            <a:r>
              <a:rPr lang="hr" b="1" dirty="0">
                <a:solidFill>
                  <a:srgbClr val="2B454E"/>
                </a:solidFill>
              </a:rPr>
              <a:t>povezati ovu temu s prethodnim znanjem</a:t>
            </a:r>
            <a:r>
              <a:rPr lang="hr" dirty="0">
                <a:solidFill>
                  <a:srgbClr val="2B454E"/>
                </a:solidFill>
              </a:rPr>
              <a:t>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b="1" dirty="0">
                <a:solidFill>
                  <a:srgbClr val="2B454E"/>
                </a:solidFill>
              </a:rPr>
              <a:t>Učinkovito vrednovanje </a:t>
            </a:r>
            <a:r>
              <a:rPr lang="hr" dirty="0">
                <a:solidFill>
                  <a:srgbClr val="2B454E"/>
                </a:solidFill>
              </a:rPr>
              <a:t>ne samo da mjere uspjeh učenika, već i potiče angažman, motivaciju i savladavanje ključnih koncepata. Razumijevanje uloge vrednovanja pomaže nastavnicima u osmišljavanju strategija koje podržavaju dublje učenje.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28" name="Google Shape;128;g33ff3573224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ff357322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33ff3573224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Aktivnost 1.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Navedite 2 primjera formativne procjene. Možete koristiti sljedeća 2 </a:t>
            </a:r>
            <a:r>
              <a:rPr lang="hr-HR" dirty="0" err="1">
                <a:solidFill>
                  <a:srgbClr val="2B454E"/>
                </a:solidFill>
              </a:rPr>
              <a:t>slidea</a:t>
            </a:r>
            <a:r>
              <a:rPr lang="hr" dirty="0">
                <a:solidFill>
                  <a:srgbClr val="2B454E"/>
                </a:solidFill>
              </a:rPr>
              <a:t> jer uključuju primjer.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r" b="1" dirty="0"/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Jedna jaka strana:</a:t>
            </a: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dirty="0"/>
              <a:t>Trenutni uvid u razumijevanje učenika: </a:t>
            </a:r>
            <a:br>
              <a:rPr lang="en-US" dirty="0"/>
            </a:br>
            <a:r>
              <a:rPr lang="hr" dirty="0"/>
              <a:t>Izlazne karte pružaju brzu i usmjerenu povratnu informaciju nastavniku o tome jesu li učenici shvatili ključne koncepte - u ovom slučaju, razlomke. To omogućuje prilagodbe nastave u stvarnom vremenu, dopuštajući rješavanje pogrešnih shvaćanja </a:t>
            </a:r>
            <a:r>
              <a:rPr lang="hr" i="1" dirty="0"/>
              <a:t>prije </a:t>
            </a:r>
            <a:r>
              <a:rPr lang="hr" dirty="0"/>
              <a:t>nastavka, osiguravajući snažnu osnovu za buduće učenje.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Jedno predloženo poboljšanje:</a:t>
            </a: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/>
              <a:t>Diferencirajte izlazna pitanja: </a:t>
            </a:r>
            <a:br>
              <a:rPr lang="en-US" dirty="0"/>
            </a:br>
            <a:r>
              <a:rPr lang="hr" dirty="0"/>
              <a:t>Iako su primjeri učinkoviti, ponuda višeslojnih ili niveliranih izlaznih pitanja mogla bi bolje zadovoljiti različite potrebe učenja. Na primjer, napredniji učenici mogli bi se suočiti s tekstualnim zadacima koji uključuju razlomke, dok bi se drugima mogli dati jednostavniji zadaci identifikacije ili spajanja. To osigurava da se svi učenici procjenjuju na odgovarajućoj kognitivnoj razini i potiče inkluzivnije formativno ocjenjivanje.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35" name="Google Shape;135;g33ff3573224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0883d5f1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340883d5f1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Aktivnost 1 se nastavlja…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Odredite koja su TINKER načela primijenjena u primjeru, kao što su: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- korištenje kriški pizze kao vizualnih pomagala (primjer iz stvarnog života) što ima za cilj biti autentičan aspekt učenja.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- grupna rasprava za suradnju.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42" name="Google Shape;142;g340883d5f1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42f7f7af45_0_41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42f7f7af45_0_41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42f7f7af45_0_41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42f7f7af45_0_41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42f7f7af45_0_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42f7f7af45_0_41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42f7f7af45_0_4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42f7f7af45_0_41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42f7f7af45_0_4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42f7f7af45_0_4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42f7f7af45_0_41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42f7f7af45_0_4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42f7f7af45_0_41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42f7f7af45_0_41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42f7f7af45_0_41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42f7f7af45_0_41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3c059ae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g35773c059ae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35773c059ae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35773c059ae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g35773c059ae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g35773c059ae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7" name="Google Shape;67;g35773c059ae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773c059ae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773c059ae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773c059ae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73c059ae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73c059ae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73c059ae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73c059ae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73c059ae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73c059ae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3c059ae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3c059ae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235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73c059ae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73c059ae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wp-content/uploads/2025/05/TINKER_WP2_Toolkit_Learning-Scenarios__CR_FV.pd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hyperlink" Target="https://docs.google.com/document/d/1tKqgPpUfjoxfxDQbKOxs2Lhn_aVmNj4G/edit?usp=drive_link&amp;ouid=110976805246476538365&amp;rtpof=true&amp;sd=true" TargetMode="External"/><Relationship Id="rId4" Type="http://schemas.openxmlformats.org/officeDocument/2006/relationships/hyperlink" Target="https://tinker-project.eu/hr/resources/framework-and-toolkit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wp-content/uploads/2025/02/TINKER_WP2_Framework-and-Toolkit_EN_FV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25"/>
            <a:ext cx="6664493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0883d5f11_0_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Aktivnost 1: Primjer formativnog vrednovanja</a:t>
            </a:r>
          </a:p>
        </p:txBody>
      </p:sp>
      <p:sp>
        <p:nvSpPr>
          <p:cNvPr id="152" name="Google Shape;152;g340883d5f11_0_7"/>
          <p:cNvSpPr txBox="1">
            <a:spLocks noGrp="1"/>
          </p:cNvSpPr>
          <p:nvPr>
            <p:ph type="body" idx="1"/>
          </p:nvPr>
        </p:nvSpPr>
        <p:spPr>
          <a:xfrm>
            <a:off x="97971" y="796399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1800" b="1" noProof="0" dirty="0">
                <a:solidFill>
                  <a:srgbClr val="000000"/>
                </a:solidFill>
              </a:rPr>
              <a:t>2. Formativno vrednovanje – Izlazna karta: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1800" noProof="0" dirty="0">
                <a:solidFill>
                  <a:srgbClr val="000000"/>
                </a:solidFill>
              </a:rPr>
              <a:t>Na kraju sata svaki učenik dobiva malu karticu (izlaznu kartu) s jednostavnim pitanjem:</a:t>
            </a:r>
          </a:p>
          <a:p>
            <a:pPr marL="1828800" lvl="3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sz="1800" noProof="0" dirty="0">
                <a:solidFill>
                  <a:srgbClr val="000000"/>
                </a:solidFill>
              </a:rPr>
              <a:t>Primjer 1: „Nacrtaj i označi razlomak koji predstavlja ¾.”</a:t>
            </a:r>
          </a:p>
          <a:p>
            <a:pPr marL="182880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sz="1800" noProof="0" dirty="0">
                <a:solidFill>
                  <a:srgbClr val="000000"/>
                </a:solidFill>
              </a:rPr>
              <a:t>Primjer 2: „Objasni u jednoj rečenici što je razlomak.”</a:t>
            </a:r>
          </a:p>
          <a:p>
            <a:pPr marL="182880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sz="1800" noProof="0" dirty="0">
                <a:solidFill>
                  <a:srgbClr val="000000"/>
                </a:solidFill>
              </a:rPr>
              <a:t>Primjer 3: „Oboji polovicu zadanog oblika.”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1800" b="1" noProof="0" dirty="0">
                <a:solidFill>
                  <a:srgbClr val="000000"/>
                </a:solidFill>
              </a:rPr>
              <a:t>3. Uloga učitelja u vrednovanju: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Učitelj brzo pregleda izlazne karte prije sljedećeg sata.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Na temelju odgovora, učitelj identificira učenike kojima je potrebna dodatna podrška.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Zablude se rješavaju u sljedećem razredu kroz ciljani grupni rad ili individualne povratne informacije.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1800" b="1" noProof="0" dirty="0">
                <a:solidFill>
                  <a:srgbClr val="000000"/>
                </a:solidFill>
              </a:rPr>
              <a:t>4. Ishod: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Učitelj prilagođava nastavu na temelju odgovora učenika.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Učenici dobivaju trenutne povratne informacije.</a:t>
            </a:r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Praznine u znanju rješavaju se prije prelaska na naprednije teme.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200"/>
              <a:buNone/>
            </a:pPr>
            <a:r>
              <a:rPr lang="hr-HR" sz="1800" noProof="0" dirty="0">
                <a:solidFill>
                  <a:srgbClr val="000000"/>
                </a:solidFill>
              </a:rPr>
              <a:t>Ova vrsta </a:t>
            </a:r>
            <a:r>
              <a:rPr lang="hr-HR" sz="1800" b="1" noProof="0" dirty="0">
                <a:solidFill>
                  <a:srgbClr val="000000"/>
                </a:solidFill>
              </a:rPr>
              <a:t>formativnog vrednovanja </a:t>
            </a:r>
            <a:r>
              <a:rPr lang="hr-HR" sz="1800" noProof="0" dirty="0">
                <a:solidFill>
                  <a:srgbClr val="000000"/>
                </a:solidFill>
              </a:rPr>
              <a:t>pomaže nastavnicima da prate napredak učenika u stvarnom vremenu, osiguravajući da svi učenici shvate temeljne koncepte prije nego što nastave dalje.</a:t>
            </a:r>
            <a:endParaRPr lang="hr-HR" sz="5000" noProof="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500" noProof="0" dirty="0"/>
              <a:t>Aktivnost 2: Formativno ocjenjivanje usklađeno s TINKER okvirom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noProof="0" dirty="0">
                <a:solidFill>
                  <a:srgbClr val="000000"/>
                </a:solidFill>
              </a:rPr>
              <a:t>TINKER </a:t>
            </a:r>
            <a:r>
              <a:rPr lang="hr-HR" sz="2000" b="1" noProof="0" dirty="0">
                <a:solidFill>
                  <a:srgbClr val="000000"/>
                </a:solidFill>
              </a:rPr>
              <a:t>okvir </a:t>
            </a:r>
            <a:r>
              <a:rPr lang="hr-HR" sz="2000" noProof="0" dirty="0">
                <a:solidFill>
                  <a:srgbClr val="000000"/>
                </a:solidFill>
              </a:rPr>
              <a:t>usmjeren je na </a:t>
            </a:r>
            <a:r>
              <a:rPr lang="hr-HR" sz="2000" b="1" noProof="0" dirty="0">
                <a:solidFill>
                  <a:srgbClr val="000000"/>
                </a:solidFill>
              </a:rPr>
              <a:t>autentično učenje, rodnu uključivost, informatičke kompetencije i profesionalno usavršavanje učitelja</a:t>
            </a:r>
            <a:r>
              <a:rPr lang="hr-HR" sz="2000" noProof="0" dirty="0">
                <a:solidFill>
                  <a:srgbClr val="000000"/>
                </a:solidFill>
              </a:rPr>
              <a:t>. U nastavku je </a:t>
            </a:r>
            <a:r>
              <a:rPr lang="hr-HR" sz="2000" b="1" noProof="0" dirty="0">
                <a:solidFill>
                  <a:srgbClr val="000000"/>
                </a:solidFill>
              </a:rPr>
              <a:t>struktura predloška dizajna nastavne cjeline </a:t>
            </a:r>
            <a:r>
              <a:rPr lang="hr-HR" sz="2000" noProof="0" dirty="0">
                <a:solidFill>
                  <a:srgbClr val="000000"/>
                </a:solidFill>
              </a:rPr>
              <a:t>koja je usklađena s temeljnim načelima TINKER okvira, gdje su navedeni detalji u smislu formativnog vrednovanja.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1. Informacije o scenariju učenja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Naslov: </a:t>
            </a:r>
            <a:r>
              <a:rPr lang="hr-HR" sz="2000" noProof="0" dirty="0">
                <a:solidFill>
                  <a:srgbClr val="000000"/>
                </a:solidFill>
              </a:rPr>
              <a:t>(Kratak, jasan naslov vezan uz aktivnost učenja)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Dob: </a:t>
            </a:r>
            <a:r>
              <a:rPr lang="hr-HR" sz="2000" noProof="0" dirty="0">
                <a:solidFill>
                  <a:srgbClr val="000000"/>
                </a:solidFill>
              </a:rPr>
              <a:t>(Navedite razred učenika)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Trajanje: </a:t>
            </a:r>
            <a:r>
              <a:rPr lang="hr-HR" sz="2000" noProof="0" dirty="0">
                <a:solidFill>
                  <a:srgbClr val="000000"/>
                </a:solidFill>
              </a:rPr>
              <a:t>(Procijenjeno trajanje, npr. 45 minuta)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Tematska područja informatike: </a:t>
            </a:r>
            <a:r>
              <a:rPr lang="hr-HR" sz="2000" noProof="0" dirty="0">
                <a:solidFill>
                  <a:srgbClr val="000000"/>
                </a:solidFill>
              </a:rPr>
              <a:t>(npr. algoritmi, programiranje, simulacija)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Predmet ili domena: </a:t>
            </a:r>
            <a:r>
              <a:rPr lang="hr-HR" sz="2000" noProof="0" dirty="0">
                <a:solidFill>
                  <a:srgbClr val="000000"/>
                </a:solidFill>
              </a:rPr>
              <a:t>(npr. matematika, informatika, tehnički odgoj)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2. Ishodi učenja (usklađeni s </a:t>
            </a:r>
            <a:r>
              <a:rPr lang="hr-HR" sz="2000" b="1" noProof="0" dirty="0" err="1">
                <a:solidFill>
                  <a:srgbClr val="000000"/>
                </a:solidFill>
              </a:rPr>
              <a:t>Bloomovom</a:t>
            </a:r>
            <a:r>
              <a:rPr lang="hr-HR" sz="2000" b="1" noProof="0" dirty="0">
                <a:solidFill>
                  <a:srgbClr val="000000"/>
                </a:solidFill>
              </a:rPr>
              <a:t> taksonomijom)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noProof="0" dirty="0">
                <a:solidFill>
                  <a:srgbClr val="000000"/>
                </a:solidFill>
              </a:rPr>
              <a:t>Nakon završetka ove aktivnosti, učenici će moći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hr-HR" sz="2000" noProof="0" dirty="0">
                <a:solidFill>
                  <a:srgbClr val="000000"/>
                </a:solidFill>
              </a:rPr>
              <a:t>Primijeniti ovu metodu za rješavanje problema…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hr-HR" sz="2000" noProof="0" dirty="0">
                <a:solidFill>
                  <a:srgbClr val="000000"/>
                </a:solidFill>
              </a:rPr>
              <a:t>Usporediti i suprotstaviti različita rješenja…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hr-HR" sz="2000" noProof="0" dirty="0">
                <a:solidFill>
                  <a:srgbClr val="000000"/>
                </a:solidFill>
              </a:rPr>
              <a:t>Osmisliti mali program koji demonstrira koncept…</a:t>
            </a:r>
            <a:endParaRPr lang="hr-HR" sz="31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0883d5f11_0_2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500" noProof="0" dirty="0"/>
              <a:t>Aktivnost 2: Formativno ocjenjivanje usklađeno s TINKER okvirom</a:t>
            </a:r>
          </a:p>
        </p:txBody>
      </p:sp>
      <p:sp>
        <p:nvSpPr>
          <p:cNvPr id="166" name="Google Shape;166;g340883d5f11_0_2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3. Opis scenarija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Kontekst: </a:t>
            </a:r>
            <a:r>
              <a:rPr lang="hr-HR" sz="2000" noProof="0" dirty="0">
                <a:solidFill>
                  <a:srgbClr val="000000"/>
                </a:solidFill>
              </a:rPr>
              <a:t>(Opišite primjenu koncepta u stvarnom svijetu)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Definicija zadatka/problema: </a:t>
            </a:r>
            <a:r>
              <a:rPr lang="hr-HR" sz="2000" noProof="0" dirty="0">
                <a:solidFill>
                  <a:srgbClr val="000000"/>
                </a:solidFill>
              </a:rPr>
              <a:t>(Koji će izazov učenici riješiti?)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Uloge: </a:t>
            </a:r>
            <a:r>
              <a:rPr lang="hr-HR" sz="2000" noProof="0" dirty="0">
                <a:solidFill>
                  <a:srgbClr val="000000"/>
                </a:solidFill>
              </a:rPr>
              <a:t>(Definirajte različite uloge koje učenici mogu preuzeti)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Integrirani elementi autentičnog učenja:</a:t>
            </a: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○"/>
            </a:pPr>
            <a:r>
              <a:rPr lang="hr-HR" noProof="0" dirty="0">
                <a:solidFill>
                  <a:srgbClr val="000000"/>
                </a:solidFill>
              </a:rPr>
              <a:t>Kontekst stvarnog svijeta</a:t>
            </a: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○"/>
            </a:pPr>
            <a:r>
              <a:rPr lang="hr-HR" noProof="0" dirty="0">
                <a:solidFill>
                  <a:srgbClr val="000000"/>
                </a:solidFill>
              </a:rPr>
              <a:t>Suradnički zadaci</a:t>
            </a: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○"/>
            </a:pPr>
            <a:r>
              <a:rPr lang="hr-HR" noProof="0" dirty="0">
                <a:solidFill>
                  <a:srgbClr val="000000"/>
                </a:solidFill>
              </a:rPr>
              <a:t>Rješavanje problema i kritičko razmišljanje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4. Metode formativnog vrednovanja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Promatranje: </a:t>
            </a:r>
            <a:r>
              <a:rPr lang="hr-HR" sz="2000" noProof="0" dirty="0">
                <a:solidFill>
                  <a:srgbClr val="000000"/>
                </a:solidFill>
              </a:rPr>
              <a:t>Pratiti sudjelovanje i angažman učenika.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 err="1">
                <a:solidFill>
                  <a:srgbClr val="000000"/>
                </a:solidFill>
              </a:rPr>
              <a:t>Samorefleksija</a:t>
            </a:r>
            <a:r>
              <a:rPr lang="hr-HR" sz="2000" b="1" noProof="0" dirty="0">
                <a:solidFill>
                  <a:srgbClr val="000000"/>
                </a:solidFill>
              </a:rPr>
              <a:t>: </a:t>
            </a:r>
            <a:r>
              <a:rPr lang="hr-HR" sz="2000" noProof="0" dirty="0">
                <a:solidFill>
                  <a:srgbClr val="000000"/>
                </a:solidFill>
              </a:rPr>
              <a:t>Učenici razmišljaju o svom napretku u učenju.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Vršnjačka povratna informacija: </a:t>
            </a:r>
            <a:r>
              <a:rPr lang="hr-HR" sz="2000" noProof="0" dirty="0">
                <a:solidFill>
                  <a:srgbClr val="000000"/>
                </a:solidFill>
              </a:rPr>
              <a:t>Učenici daju konstruktivne povratne informacije o radu jedni drugih.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Izlazne karte: </a:t>
            </a:r>
            <a:r>
              <a:rPr lang="hr-HR" sz="2000" noProof="0" dirty="0">
                <a:solidFill>
                  <a:srgbClr val="000000"/>
                </a:solidFill>
              </a:rPr>
              <a:t>Kratki pisani odgovori za procjenu razumijevanja na kraju.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Kontrolna lista/Rubrike: </a:t>
            </a:r>
            <a:r>
              <a:rPr lang="hr-HR" sz="2000" noProof="0" dirty="0">
                <a:solidFill>
                  <a:srgbClr val="000000"/>
                </a:solidFill>
              </a:rPr>
              <a:t>Procijenite napredak učenika na temelju ključnih pokazatelja učenja.</a:t>
            </a:r>
            <a:endParaRPr lang="hr-HR" sz="2900" noProof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40883d5f11_0_1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500" noProof="0" dirty="0"/>
              <a:t>Aktivnost 2: Formativno ocjenjivanje usklađeno s TINKER okvirom</a:t>
            </a:r>
          </a:p>
        </p:txBody>
      </p:sp>
      <p:sp>
        <p:nvSpPr>
          <p:cNvPr id="173" name="Google Shape;173;g340883d5f11_0_1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5. Digitalni i fizički alati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Digitalni alati: </a:t>
            </a:r>
            <a:r>
              <a:rPr lang="hr-HR" sz="2000" noProof="0" dirty="0">
                <a:solidFill>
                  <a:srgbClr val="000000"/>
                </a:solidFill>
              </a:rPr>
              <a:t>(npr. </a:t>
            </a:r>
            <a:r>
              <a:rPr lang="hr-HR" sz="2000" noProof="0" dirty="0" err="1">
                <a:solidFill>
                  <a:srgbClr val="000000"/>
                </a:solidFill>
              </a:rPr>
              <a:t>Scratch</a:t>
            </a:r>
            <a:r>
              <a:rPr lang="hr-HR" sz="2000" noProof="0" dirty="0">
                <a:solidFill>
                  <a:srgbClr val="000000"/>
                </a:solidFill>
              </a:rPr>
              <a:t>, </a:t>
            </a:r>
            <a:r>
              <a:rPr lang="hr-HR" sz="2000" noProof="0" dirty="0" err="1">
                <a:solidFill>
                  <a:srgbClr val="000000"/>
                </a:solidFill>
              </a:rPr>
              <a:t>Blockly</a:t>
            </a:r>
            <a:r>
              <a:rPr lang="hr-HR" sz="2000" noProof="0" dirty="0">
                <a:solidFill>
                  <a:srgbClr val="000000"/>
                </a:solidFill>
              </a:rPr>
              <a:t>, online simulacije)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Fizički alati: </a:t>
            </a:r>
            <a:r>
              <a:rPr lang="hr-HR" sz="2000" noProof="0" dirty="0">
                <a:solidFill>
                  <a:srgbClr val="000000"/>
                </a:solidFill>
              </a:rPr>
              <a:t>(npr. igranje uloga, vježbe s dijagramima toka, fizičke manipulacije)</a:t>
            </a: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lang="hr-HR" sz="2000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6. Refleksija i povratne informacije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Refleksija učenika: </a:t>
            </a:r>
            <a:r>
              <a:rPr lang="hr-HR" sz="2000" noProof="0" dirty="0">
                <a:solidFill>
                  <a:srgbClr val="000000"/>
                </a:solidFill>
              </a:rPr>
              <a:t>S kojim ste se izazovima suočili i kako ste ih prevladali?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hr-HR" sz="2000" b="1" noProof="0" dirty="0">
                <a:solidFill>
                  <a:srgbClr val="000000"/>
                </a:solidFill>
              </a:rPr>
              <a:t>Refleksija učitelja: </a:t>
            </a:r>
            <a:r>
              <a:rPr lang="hr-HR" sz="2000" noProof="0" dirty="0">
                <a:solidFill>
                  <a:srgbClr val="000000"/>
                </a:solidFill>
              </a:rPr>
              <a:t>Koliko su se učenici angažirali u aktivnosti? Što treba poboljšati?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200"/>
              <a:buNone/>
            </a:pPr>
            <a:r>
              <a:rPr lang="hr-HR" sz="2000" noProof="0" dirty="0">
                <a:solidFill>
                  <a:srgbClr val="000000"/>
                </a:solidFill>
              </a:rPr>
              <a:t>Ovaj predložak osigurava da su procjene </a:t>
            </a:r>
            <a:r>
              <a:rPr lang="hr-HR" sz="2000" b="1" noProof="0" dirty="0">
                <a:solidFill>
                  <a:srgbClr val="000000"/>
                </a:solidFill>
              </a:rPr>
              <a:t>autentične, uključive i informatički utemeljene</a:t>
            </a:r>
            <a:r>
              <a:rPr lang="hr-HR" sz="2000" noProof="0" dirty="0">
                <a:solidFill>
                  <a:srgbClr val="000000"/>
                </a:solidFill>
              </a:rPr>
              <a:t>, podržavajući </a:t>
            </a:r>
            <a:r>
              <a:rPr lang="hr-HR" sz="2000" b="1" noProof="0" dirty="0">
                <a:solidFill>
                  <a:srgbClr val="000000"/>
                </a:solidFill>
              </a:rPr>
              <a:t>raznoliko i zanimljivo okruženje za učenje</a:t>
            </a:r>
            <a:r>
              <a:rPr lang="hr-HR" sz="2000" noProof="0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3ff3573224_0_1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2: Osmišljavanje formativnog vrednovanja</a:t>
            </a:r>
          </a:p>
        </p:txBody>
      </p:sp>
      <p:sp>
        <p:nvSpPr>
          <p:cNvPr id="180" name="Google Shape;180;g33ff3573224_0_1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3100" b="1" noProof="0" dirty="0"/>
              <a:t>Formativna procjena usklađena s TINKER okvirom: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AutoNum type="arabicPeriod"/>
            </a:pPr>
            <a:r>
              <a:rPr lang="hr-HR" sz="2400" noProof="0" dirty="0"/>
              <a:t>Suradnja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AutoNum type="arabicPeriod"/>
            </a:pPr>
            <a:r>
              <a:rPr lang="hr-HR" sz="2400" noProof="0" dirty="0"/>
              <a:t>Kreativnost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AutoNum type="arabicPeriod"/>
            </a:pPr>
            <a:r>
              <a:rPr lang="hr-HR" sz="2400" noProof="0" dirty="0"/>
              <a:t>Uključivost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AutoNum type="arabicPeriod"/>
            </a:pPr>
            <a:r>
              <a:rPr lang="hr-HR" sz="2400" noProof="0" dirty="0"/>
              <a:t>(Autentično) Rješavanje problema (problemi iz stvarnog života)</a:t>
            </a: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400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600" noProof="0" dirty="0"/>
              <a:t>U odvojenim grupama:</a:t>
            </a:r>
            <a:endParaRPr lang="hr-HR" sz="2600" b="1" noProof="0" dirty="0"/>
          </a:p>
          <a:p>
            <a:pPr marL="914400" marR="0" lvl="0" indent="-393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</a:pPr>
            <a:r>
              <a:rPr lang="hr-HR" sz="2600" b="1" noProof="0" dirty="0"/>
              <a:t>Osmislite formativno vrednovanje </a:t>
            </a:r>
            <a:r>
              <a:rPr lang="hr-HR" sz="2600" noProof="0" dirty="0"/>
              <a:t>na temelju predloška navedenog na sljedećim prikaznicama, koje uključuje </a:t>
            </a:r>
            <a:r>
              <a:rPr lang="hr-HR" sz="2600" b="1" noProof="0" dirty="0"/>
              <a:t>dva praktična zadatka</a:t>
            </a:r>
            <a:r>
              <a:rPr lang="hr-HR" sz="2600" noProof="0" dirty="0"/>
              <a:t>, na primjer:</a:t>
            </a:r>
          </a:p>
          <a:p>
            <a:pPr marL="137160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hr-HR" sz="2600" b="1" noProof="0" dirty="0">
                <a:solidFill>
                  <a:schemeClr val="dk1"/>
                </a:solidFill>
              </a:rPr>
              <a:t>Zadatak 1: </a:t>
            </a:r>
            <a:r>
              <a:rPr lang="hr-HR" sz="2600" noProof="0" dirty="0">
                <a:solidFill>
                  <a:schemeClr val="dk1"/>
                </a:solidFill>
              </a:rPr>
              <a:t>Davanje uputa: Vodi prijatelja poput robota.</a:t>
            </a:r>
          </a:p>
          <a:p>
            <a:pPr marL="137160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hr-HR" sz="2600" b="1" noProof="0" dirty="0">
                <a:solidFill>
                  <a:schemeClr val="dk1"/>
                </a:solidFill>
              </a:rPr>
              <a:t>Zadatak 2: </a:t>
            </a:r>
            <a:r>
              <a:rPr lang="hr-HR" sz="2600" noProof="0" dirty="0">
                <a:solidFill>
                  <a:schemeClr val="dk1"/>
                </a:solidFill>
              </a:rPr>
              <a:t>Potraga za blagom: Slijedite detaljne upute za pronalazak skrivenog predmeta.</a:t>
            </a:r>
          </a:p>
          <a:p>
            <a:pPr marL="914400" marR="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hr-HR" sz="2600" noProof="0" dirty="0"/>
              <a:t>Koji je bio najizazovniji dio ove aktivnosti i kako ste pristupili rješavanju?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40883d5f11_0_3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Provođenje vrednovanja i davanje povratnih informacija</a:t>
            </a:r>
          </a:p>
        </p:txBody>
      </p:sp>
      <p:sp>
        <p:nvSpPr>
          <p:cNvPr id="187" name="Google Shape;187;g340883d5f11_0_3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r>
              <a:rPr lang="hr-HR" sz="2500" b="1" noProof="0" dirty="0">
                <a:solidFill>
                  <a:srgbClr val="000000"/>
                </a:solidFill>
              </a:rPr>
              <a:t>1. Strategije povratnih informacija u osnovnoškolskom obrazovanju</a:t>
            </a:r>
            <a:br>
              <a:rPr lang="hr-HR" sz="2500" b="1" noProof="0" dirty="0">
                <a:solidFill>
                  <a:srgbClr val="000000"/>
                </a:solidFill>
              </a:rPr>
            </a:br>
            <a:endParaRPr lang="hr-HR" sz="2500" b="1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Neposredna verbalna povratna informacija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  <a:endParaRPr lang="hr-HR" sz="2500" b="1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Vizualni znakovi i neverbalne povratne informacije</a:t>
            </a:r>
            <a:endParaRPr lang="hr-HR" sz="2500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Pohvale i ohrabrenje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Dvije zvjezdice i jedna želja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Povratne informacije od kolega jednostavnim jezikom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200"/>
              <a:buNone/>
            </a:pPr>
            <a:endParaRPr lang="hr-HR" sz="3900" b="1" noProof="0" dirty="0">
              <a:solidFill>
                <a:schemeClr val="accent4"/>
              </a:solidFill>
            </a:endParaRPr>
          </a:p>
        </p:txBody>
      </p:sp>
      <p:pic>
        <p:nvPicPr>
          <p:cNvPr id="188" name="Google Shape;188;g340883d5f11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72255" y="2191325"/>
            <a:ext cx="3486850" cy="34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340883d5f11_0_31"/>
          <p:cNvSpPr txBox="1"/>
          <p:nvPr/>
        </p:nvSpPr>
        <p:spPr>
          <a:xfrm>
            <a:off x="8631530" y="5478075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42f7f7af45_0_9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Provođenje vrednovanja i davanje povratnih informacija</a:t>
            </a:r>
          </a:p>
        </p:txBody>
      </p:sp>
      <p:sp>
        <p:nvSpPr>
          <p:cNvPr id="196" name="Google Shape;196;g342f7f7af45_0_9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r>
              <a:rPr lang="hr-HR" sz="2500" b="1" noProof="0" dirty="0">
                <a:solidFill>
                  <a:srgbClr val="000000"/>
                </a:solidFill>
              </a:rPr>
              <a:t>1. Strategije pružanja povratnih informacija u osnovnoškolskom obrazovanju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lang="hr-HR" sz="2500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Samoprocjena s osmijesima ili semaforima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Anegdotske bilješke za učitelje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Interaktivno označavanje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Izlazne kartice</a:t>
            </a:r>
            <a:endParaRPr lang="hr-HR" sz="2500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Mini konferencije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  <a:endParaRPr lang="hr-HR" sz="2500" b="1" noProof="0" dirty="0">
              <a:solidFill>
                <a:schemeClr val="accent4"/>
              </a:solidFill>
            </a:endParaRPr>
          </a:p>
        </p:txBody>
      </p:sp>
      <p:pic>
        <p:nvPicPr>
          <p:cNvPr id="197" name="Google Shape;197;g342f7f7af45_0_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325" y="2684050"/>
            <a:ext cx="4076325" cy="320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g342f7f7af45_0_92"/>
          <p:cNvSpPr txBox="1"/>
          <p:nvPr/>
        </p:nvSpPr>
        <p:spPr>
          <a:xfrm>
            <a:off x="8651333" y="6016925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0883d5f11_0_3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Provođenje vrednovanja i davanje povratnih informacija</a:t>
            </a:r>
          </a:p>
        </p:txBody>
      </p:sp>
      <p:sp>
        <p:nvSpPr>
          <p:cNvPr id="205" name="Google Shape;205;g340883d5f11_0_3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r>
              <a:rPr lang="hr-HR" sz="2500" b="1" noProof="0" dirty="0">
                <a:solidFill>
                  <a:srgbClr val="000000"/>
                </a:solidFill>
              </a:rPr>
              <a:t>2. Strategije pružanja povratnih informacija u srednjoškolskom obrazovanju</a:t>
            </a: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Konstruktivne pisane povratne informacije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Rubrike i kriteriji uspjeha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Kontrolne liste za samoprocjenu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Recenzija od strane kolega sa strukturiranim smjernicama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  <a:endParaRPr lang="hr-HR" sz="2500" b="1" noProof="0" dirty="0">
              <a:solidFill>
                <a:srgbClr val="000000"/>
              </a:solidFill>
            </a:endParaRPr>
          </a:p>
        </p:txBody>
      </p:sp>
      <p:pic>
        <p:nvPicPr>
          <p:cNvPr id="206" name="Google Shape;206;g340883d5f11_0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5360" y="2453639"/>
            <a:ext cx="3447110" cy="322901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340883d5f11_0_38"/>
          <p:cNvSpPr txBox="1"/>
          <p:nvPr/>
        </p:nvSpPr>
        <p:spPr>
          <a:xfrm>
            <a:off x="9334765" y="5776157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42f7f7af45_0_9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Provođenje vrednovanja i davanje povratnih informacija</a:t>
            </a:r>
          </a:p>
        </p:txBody>
      </p:sp>
      <p:sp>
        <p:nvSpPr>
          <p:cNvPr id="214" name="Google Shape;214;g342f7f7af45_0_9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r>
              <a:rPr lang="hr-HR" sz="2500" b="1" noProof="0" dirty="0">
                <a:solidFill>
                  <a:srgbClr val="000000"/>
                </a:solidFill>
              </a:rPr>
              <a:t>2. Strategije pružanja povratnih informacija u srednjoškolskom obrazovanju</a:t>
            </a:r>
            <a:endParaRPr lang="hr-HR" sz="2500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endParaRPr lang="hr-HR" sz="2500" b="1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Ciljano ispitivanje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Verbalna povratna informacija s primjerima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Snimljene audio ili video povratne informacije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Prepoznavanje pogrešaka </a:t>
            </a: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Povratne informacije usmjerene na razvoj</a:t>
            </a:r>
            <a:endParaRPr lang="hr-HR" sz="2500" noProof="0" dirty="0">
              <a:solidFill>
                <a:srgbClr val="000000"/>
              </a:solidFill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•"/>
            </a:pPr>
            <a:r>
              <a:rPr lang="hr-HR" sz="2500" b="1" noProof="0" dirty="0">
                <a:solidFill>
                  <a:srgbClr val="000000"/>
                </a:solidFill>
              </a:rPr>
              <a:t>Individualne konferencije</a:t>
            </a:r>
            <a:r>
              <a:rPr lang="hr-HR" sz="2500" noProof="0" dirty="0">
                <a:solidFill>
                  <a:srgbClr val="000000"/>
                </a:solidFill>
              </a:rPr>
              <a:t> </a:t>
            </a:r>
            <a:endParaRPr lang="hr-HR" sz="2500" b="1" noProof="0" dirty="0">
              <a:solidFill>
                <a:srgbClr val="000000"/>
              </a:solidFill>
            </a:endParaRPr>
          </a:p>
        </p:txBody>
      </p:sp>
      <p:pic>
        <p:nvPicPr>
          <p:cNvPr id="215" name="Google Shape;215;g342f7f7af45_0_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45325" y="2101275"/>
            <a:ext cx="3876775" cy="38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342f7f7af45_0_98"/>
          <p:cNvSpPr txBox="1"/>
          <p:nvPr/>
        </p:nvSpPr>
        <p:spPr>
          <a:xfrm>
            <a:off x="8399571" y="5978050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3ff3573224_0_2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Provođenje vrednovanja i davanje povratnih informacija</a:t>
            </a:r>
          </a:p>
        </p:txBody>
      </p:sp>
      <p:sp>
        <p:nvSpPr>
          <p:cNvPr id="223" name="Google Shape;223;g33ff3573224_0_24"/>
          <p:cNvSpPr txBox="1">
            <a:spLocks noGrp="1"/>
          </p:cNvSpPr>
          <p:nvPr>
            <p:ph type="body" idx="1"/>
          </p:nvPr>
        </p:nvSpPr>
        <p:spPr>
          <a:xfrm>
            <a:off x="97974" y="881750"/>
            <a:ext cx="78204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U parovima </a:t>
            </a:r>
            <a:r>
              <a:rPr lang="hr-HR" sz="3100" noProof="0" dirty="0"/>
              <a:t>: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  <a:p>
            <a:pPr marL="13716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Pružite </a:t>
            </a:r>
            <a:r>
              <a:rPr lang="hr-HR" sz="3100" noProof="0" dirty="0"/>
              <a:t>trenutnu, konstruktivnu </a:t>
            </a:r>
            <a:r>
              <a:rPr lang="hr-HR" sz="3100" b="1" noProof="0" dirty="0"/>
              <a:t>povratnu informaciju </a:t>
            </a:r>
            <a:r>
              <a:rPr lang="hr-HR" sz="3100" noProof="0" dirty="0"/>
              <a:t>koristeći TINKER model povratnih informacija „STAR“:</a:t>
            </a:r>
          </a:p>
          <a:p>
            <a:pPr marL="18288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Specifično (engl. </a:t>
            </a:r>
            <a:r>
              <a:rPr lang="hr-HR" sz="3100" i="1" noProof="0" dirty="0" err="1"/>
              <a:t>specific</a:t>
            </a:r>
            <a:r>
              <a:rPr lang="hr-HR" sz="3100" noProof="0" dirty="0"/>
              <a:t>)</a:t>
            </a:r>
          </a:p>
          <a:p>
            <a:pPr marL="18288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Pravovremeno​ (engl. </a:t>
            </a:r>
            <a:r>
              <a:rPr lang="hr-HR" sz="3100" i="1" noProof="0" dirty="0" err="1"/>
              <a:t>timely</a:t>
            </a:r>
            <a:r>
              <a:rPr lang="hr-HR" sz="3100" noProof="0" dirty="0"/>
              <a:t>)</a:t>
            </a:r>
          </a:p>
          <a:p>
            <a:pPr marL="18288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Djelotvorno​ (engl. </a:t>
            </a:r>
            <a:r>
              <a:rPr lang="hr-HR" sz="3100" i="1" noProof="0" dirty="0" err="1"/>
              <a:t>actionable</a:t>
            </a:r>
            <a:r>
              <a:rPr lang="hr-HR" sz="3100" noProof="0" dirty="0"/>
              <a:t>)</a:t>
            </a:r>
          </a:p>
          <a:p>
            <a:pPr marL="18288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S poštovanjem (engl. </a:t>
            </a:r>
            <a:r>
              <a:rPr lang="hr-HR" sz="3100" i="1" noProof="0" dirty="0" err="1"/>
              <a:t>respectful</a:t>
            </a:r>
            <a:r>
              <a:rPr lang="hr-HR" sz="3100" noProof="0" dirty="0"/>
              <a:t>)</a:t>
            </a:r>
          </a:p>
        </p:txBody>
      </p:sp>
      <p:pic>
        <p:nvPicPr>
          <p:cNvPr id="224" name="Google Shape;224;g33ff3573224_0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0549" y="1725492"/>
            <a:ext cx="3968827" cy="3968827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33ff3573224_0_24"/>
          <p:cNvSpPr txBox="1"/>
          <p:nvPr/>
        </p:nvSpPr>
        <p:spPr>
          <a:xfrm>
            <a:off x="9020808" y="5294125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6: Oblikovanje strategija poučavanja  i vrednovanja temeljeno na TINKER okviru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>
              <a:spcBef>
                <a:spcPts val="0"/>
              </a:spcBef>
            </a:pPr>
            <a:r>
              <a:rPr lang="hr-HR" noProof="0" dirty="0"/>
              <a:t>Cjelina 6.2: Osmišljavanje aktivnosti</a:t>
            </a:r>
            <a:br>
              <a:rPr lang="hr-HR" noProof="0" dirty="0"/>
            </a:br>
            <a:r>
              <a:rPr lang="hr-HR" noProof="0" dirty="0"/>
              <a:t>vrednovanja usklađenih s TINKER okvirom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3ff3573224_0_3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Implementacija i davanje povratnih informacija</a:t>
            </a:r>
          </a:p>
        </p:txBody>
      </p:sp>
      <p:sp>
        <p:nvSpPr>
          <p:cNvPr id="232" name="Google Shape;232;g33ff3573224_0_3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Koji je bio najizazovniji dio ove cjeline</a:t>
            </a:r>
            <a:br>
              <a:rPr lang="hr-HR" sz="3100" b="1" noProof="0" dirty="0"/>
            </a:br>
            <a:r>
              <a:rPr lang="hr-HR" sz="3100" b="1" noProof="0" dirty="0"/>
              <a:t>i kako ste mu pristupili?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U odvojenim grupama:</a:t>
            </a:r>
          </a:p>
          <a:p>
            <a:pPr marL="13716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1"/>
                  </a:ext>
                </a:extLst>
              </a:rPr>
              <a:t>Objavite i </a:t>
            </a: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2"/>
                  </a:ext>
                </a:extLst>
              </a:rPr>
              <a:t>podijelite svoje aktivnosti vrednovanja </a:t>
            </a:r>
            <a:r>
              <a:rPr lang="hr-HR" sz="3100" noProof="0" dirty="0"/>
              <a:t>na </a:t>
            </a:r>
            <a:r>
              <a:rPr lang="hr-HR" sz="3100" noProof="0" dirty="0" err="1"/>
              <a:t>Moodleu</a:t>
            </a:r>
            <a:br>
              <a:rPr lang="hr-HR" sz="3100" noProof="0" dirty="0"/>
            </a:br>
            <a:r>
              <a:rPr lang="hr-HR" sz="3100" noProof="0" dirty="0"/>
              <a:t>i dajte povratne informacije u raspravi.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3f8e19644a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Razmišljanje i zaključci</a:t>
            </a:r>
          </a:p>
        </p:txBody>
      </p:sp>
      <p:sp>
        <p:nvSpPr>
          <p:cNvPr id="239" name="Google Shape;239;g33f8e19644a_0_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3200" b="1" noProof="0" dirty="0"/>
              <a:t>U ovoj cjelini istražili smo koncepte formativnog i sumativnog vrednovanja te njihovu usklađenost s TINKER načelima</a:t>
            </a:r>
          </a:p>
          <a:p>
            <a:pPr marL="5715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400"/>
              <a:buChar char="•"/>
            </a:pPr>
            <a:r>
              <a:rPr lang="hr-HR" sz="3200" noProof="0" dirty="0"/>
              <a:t>Razmislite o tome kako ovi koncepti i njihova usklađenost s TINKER principima mogu poboljšati vaše nastavne prakse.</a:t>
            </a:r>
            <a:endParaRPr lang="hr-HR" sz="3200" b="1" noProof="0" dirty="0"/>
          </a:p>
          <a:p>
            <a:pPr marL="5715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400"/>
              <a:buChar char="•"/>
            </a:pPr>
            <a:r>
              <a:rPr lang="hr-HR" sz="3200" b="1" noProof="0" dirty="0"/>
              <a:t>Pitanja za razmatranje:</a:t>
            </a:r>
          </a:p>
          <a:p>
            <a:pPr marL="914400" lvl="1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hr-HR" sz="3200" noProof="0" dirty="0"/>
              <a:t>Kolika je vrijednost formativnih vrednovanja u informatičkom obrazovanju?</a:t>
            </a:r>
          </a:p>
          <a:p>
            <a:pPr marL="914400" lvl="1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hr-HR" sz="3200" noProof="0" dirty="0"/>
              <a:t>Kako povratne informacije mogu poboljšati ishode učenja?</a:t>
            </a:r>
          </a:p>
          <a:p>
            <a:pPr marL="914400" lvl="1" indent="-444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hr-HR" sz="3200" noProof="0" dirty="0"/>
              <a:t>Koji je TINKER princip bio najizazovniji za primijeniti u vašem dizajnu vrednovanja?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Domaća zadaća/Dodatni zadaci</a:t>
            </a:r>
          </a:p>
        </p:txBody>
      </p:sp>
      <p:sp>
        <p:nvSpPr>
          <p:cNvPr id="245" name="Google Shape;245;p1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sz="3000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sz="3000" noProof="0" dirty="0"/>
          </a:p>
          <a:p>
            <a: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hr-HR" sz="3000" b="1" noProof="0" dirty="0"/>
              <a:t>Usavršite osmišljeni alat za procjenu: </a:t>
            </a:r>
            <a:r>
              <a:rPr lang="hr-HR" sz="3000" noProof="0" dirty="0"/>
              <a:t>Na temelju povratnih informacija od kolega, revidirajte formativno vrednovanje i podijelite ga s drugima.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000" noProof="0" dirty="0"/>
          </a:p>
          <a:p>
            <a:pPr marL="45720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hr-HR" sz="3000" b="1" noProof="0" dirty="0"/>
              <a:t>Dodatno: </a:t>
            </a:r>
            <a:r>
              <a:rPr lang="hr-HR" sz="3000" noProof="0" dirty="0"/>
              <a:t>Za dodatnu inspiraciju istražite studije slučaja na web stranici projekta TINKER.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000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42f7f7af45_0_6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51" name="Google Shape;251;g342f7f7af45_0_6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TINKER scenariji učenja - </a:t>
            </a:r>
            <a:r>
              <a:rPr lang="hr-HR" sz="3100" u="sng" noProof="0" dirty="0">
                <a:solidFill>
                  <a:schemeClr val="hlink"/>
                </a:solidFill>
                <a:hlinkClick r:id="rId3"/>
              </a:rPr>
              <a:t>PDF</a:t>
            </a:r>
            <a:endParaRPr lang="hr-HR" sz="3100" noProof="0" dirty="0"/>
          </a:p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TINKER okvir i alati - </a:t>
            </a:r>
            <a:r>
              <a:rPr lang="hr-HR" sz="3100" u="sng" noProof="0" dirty="0">
                <a:solidFill>
                  <a:schemeClr val="hlink"/>
                </a:solidFill>
                <a:hlinkClick r:id="rId4"/>
              </a:rPr>
              <a:t>Pregled (web) </a:t>
            </a:r>
            <a:endParaRPr lang="hr-HR" sz="3100" u="sng" noProof="0" dirty="0">
              <a:solidFill>
                <a:schemeClr val="hlink"/>
              </a:solidFill>
            </a:endParaRPr>
          </a:p>
          <a:p>
            <a:pPr lvl="0" indent="-425450">
              <a:spcBef>
                <a:spcPts val="0"/>
              </a:spcBef>
              <a:buSzPts val="3100"/>
            </a:pPr>
            <a:r>
              <a:rPr lang="hr-HR" sz="3100" noProof="0" dirty="0"/>
              <a:t>Predložak scenarija učenja - </a:t>
            </a:r>
            <a:r>
              <a:rPr lang="hr-HR" sz="3100" u="sng" noProof="0" dirty="0">
                <a:solidFill>
                  <a:schemeClr val="hlink"/>
                </a:solidFill>
                <a:hlinkClick r:id="rId5"/>
              </a:rPr>
              <a:t>Veza</a:t>
            </a:r>
            <a:endParaRPr lang="hr-HR" sz="3100" noProof="0" dirty="0"/>
          </a:p>
          <a:p>
            <a:pPr marL="3175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None/>
            </a:pPr>
            <a:endParaRPr lang="hr-HR" sz="3100" noProof="0" dirty="0"/>
          </a:p>
        </p:txBody>
      </p:sp>
      <p:pic>
        <p:nvPicPr>
          <p:cNvPr id="252" name="Google Shape;252;g342f7f7af45_0_63" title="Screenshot 2025-03-14 at 09.34.47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3714750"/>
            <a:ext cx="84201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g35773c059ae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58" name="Google Shape;258;g35773c059ae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9" name="Google Shape;259;g35773c059ae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0" name="Google Shape;260;g35773c059ae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1" name="Google Shape;261;g35773c059ae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2" name="Google Shape;262;g35773c059ae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3" name="Google Shape;263;g35773c059ae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4" name="Google Shape;264;g35773c059ae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g35773c059ae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g35773c059ae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7" name="Google Shape;267;g35773c059ae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8" name="Google Shape;268;g35773c059ae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9" name="Google Shape;269;g35773c059ae_0_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35773c059ae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Prepoznati strategije formativnog i sumativnog vrednovanja: </a:t>
            </a:r>
            <a:r>
              <a:rPr lang="hr-HR" noProof="0" dirty="0"/>
              <a:t>Razumjeti ulogu formativnog i sumativnog vrednovanja u informatičkom obrazovanju.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Osmisliti alat za formativno vrednovanje informatičkih kompetencija: </a:t>
            </a:r>
            <a:r>
              <a:rPr lang="hr-HR" noProof="0" dirty="0"/>
              <a:t>Razviti alat za vrednovanje s najmanje dva praktična zadatka i jednim refleksivnim pitanjem usklađenim s TINKER okvirom.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Implementirati praktične alate za vrednovanje informatičkih kompetencija: </a:t>
            </a:r>
            <a:r>
              <a:rPr lang="hr-HR" noProof="0" dirty="0"/>
              <a:t>Koristiti izazove kodiranja ili aktivnosti rješavanja problema za procjenu informatičkih vještina poput algoritamskog razmišljanja.</a:t>
            </a:r>
          </a:p>
          <a:p>
            <a:pPr lvl="1" indent="-368300">
              <a:spcBef>
                <a:spcPts val="1000"/>
              </a:spcBef>
              <a:buSzPts val="2200"/>
            </a:pPr>
            <a:r>
              <a:rPr lang="hr-HR" b="1" noProof="0" dirty="0"/>
              <a:t>Pružiti neposredne i konstruktivne povratne informacije: </a:t>
            </a:r>
            <a:r>
              <a:rPr lang="hr-HR" noProof="0" dirty="0"/>
              <a:t>Razviti strategije za pružanje povratnih informacija u stvarnom vremenu kako bi poboljšali ishode učenja.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42f7f7af45_0_10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1 - Naslov WP-a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2 - Naziv cjeline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3 - Ishodi učenja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4 - Sadržaj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5-7 - Uvod – Zašto je vrednovanje važno?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8-10 - Aktivnost br. 1 – Analiza primjera formativnog vrednovanja</a:t>
            </a:r>
          </a:p>
          <a:p>
            <a:pPr marL="571500" lvl="0" indent="-342900"/>
            <a:r>
              <a:rPr lang="hr-HR" noProof="0" dirty="0"/>
              <a:t>Prikaznice 11-15 - Aktivnost br. 2 – Osmišljavanje formativnog vrednovanja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Prikaznice 16-21 - Aktivnost br. 3 – Implementacija i davanje povratnih informacija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22 - Refleksija i zaključci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23 - Domaća zadaća/Dodatni zadaci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Prikaznica 24 - Dodatni resursi</a:t>
            </a:r>
          </a:p>
        </p:txBody>
      </p:sp>
      <p:sp>
        <p:nvSpPr>
          <p:cNvPr id="104" name="Google Shape;104;g342f7f7af45_0_10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Sadržaj</a:t>
            </a:r>
            <a:endParaRPr lang="hr-HR" noProof="0" dirty="0"/>
          </a:p>
        </p:txBody>
      </p:sp>
      <p:pic>
        <p:nvPicPr>
          <p:cNvPr id="105" name="Google Shape;105;g342f7f7af45_0_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70719" y="881743"/>
            <a:ext cx="2523309" cy="216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je vrednovanje važno?</a:t>
            </a:r>
          </a:p>
        </p:txBody>
      </p:sp>
      <p:sp>
        <p:nvSpPr>
          <p:cNvPr id="112" name="Google Shape;112;p9"/>
          <p:cNvSpPr txBox="1">
            <a:spLocks noGrp="1"/>
          </p:cNvSpPr>
          <p:nvPr>
            <p:ph type="body" idx="1"/>
          </p:nvPr>
        </p:nvSpPr>
        <p:spPr>
          <a:xfrm>
            <a:off x="97974" y="881750"/>
            <a:ext cx="93234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noProof="0" dirty="0"/>
          </a:p>
          <a:p>
            <a:pPr marL="571500" marR="0" lvl="0" indent="-3746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700"/>
              <a:buChar char="•"/>
            </a:pPr>
            <a:r>
              <a:rPr lang="hr-HR" sz="2700" noProof="0" dirty="0"/>
              <a:t>Cilj vrednovanja je </a:t>
            </a:r>
            <a:r>
              <a:rPr lang="hr-HR" sz="2700" b="1" noProof="0" dirty="0"/>
              <a:t>usmjeravanje učenja i poboljšanje poučavanja</a:t>
            </a:r>
            <a:endParaRPr lang="hr-HR" sz="27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noProof="0" dirty="0"/>
          </a:p>
          <a:p>
            <a:pPr marL="571500" marR="0" lvl="0" indent="-3746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700"/>
              <a:buChar char="•"/>
            </a:pPr>
            <a:r>
              <a:rPr lang="hr-HR" sz="2700" b="1" noProof="0" dirty="0"/>
              <a:t>Izazov: </a:t>
            </a:r>
            <a:r>
              <a:rPr lang="hr-HR" sz="2700" noProof="0" dirty="0"/>
              <a:t>Vrednovanje je </a:t>
            </a:r>
            <a:r>
              <a:rPr lang="hr-HR" sz="2700" b="1" noProof="0" dirty="0"/>
              <a:t>često previše usredotočeno na pamćenje/retenciju</a:t>
            </a:r>
            <a:endParaRPr lang="hr-HR" sz="27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noProof="0" dirty="0"/>
          </a:p>
          <a:p>
            <a:pPr marL="571500" marR="0" lvl="0" indent="-3746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700"/>
              <a:buChar char="•"/>
            </a:pPr>
            <a:r>
              <a:rPr lang="hr-HR" sz="2700" noProof="0" dirty="0"/>
              <a:t>Vrednovanja </a:t>
            </a:r>
            <a:r>
              <a:rPr lang="hr-HR" sz="2700" b="1" noProof="0" dirty="0"/>
              <a:t>temeljena na TINKER okviru naglašavaju autentično učenje i rješavanje problema.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2700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2700" noProof="0" dirty="0"/>
          </a:p>
        </p:txBody>
      </p:sp>
      <p:pic>
        <p:nvPicPr>
          <p:cNvPr id="113" name="Google Shape;11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55550" y="2092325"/>
            <a:ext cx="2437099" cy="2437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9"/>
          <p:cNvSpPr txBox="1"/>
          <p:nvPr/>
        </p:nvSpPr>
        <p:spPr>
          <a:xfrm>
            <a:off x="9748400" y="4529425"/>
            <a:ext cx="205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3ff3573224_0_3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Zašto je vrednovanje važno?</a:t>
            </a:r>
          </a:p>
        </p:txBody>
      </p:sp>
      <p:sp>
        <p:nvSpPr>
          <p:cNvPr id="121" name="Google Shape;121;g33ff3573224_0_36"/>
          <p:cNvSpPr txBox="1">
            <a:spLocks noGrp="1"/>
          </p:cNvSpPr>
          <p:nvPr>
            <p:ph type="body" idx="1"/>
          </p:nvPr>
        </p:nvSpPr>
        <p:spPr>
          <a:xfrm>
            <a:off x="97974" y="881750"/>
            <a:ext cx="76512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600" noProof="0" dirty="0"/>
          </a:p>
          <a:p>
            <a:pPr marL="5715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800" b="1" noProof="0" dirty="0"/>
              <a:t>Pregled:</a:t>
            </a:r>
          </a:p>
          <a:p>
            <a:pPr marL="5715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800" b="1" noProof="0" dirty="0"/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Char char="•"/>
            </a:pPr>
            <a:r>
              <a:rPr lang="hr-HR" sz="2600" b="1" noProof="0" dirty="0"/>
              <a:t>Formativno </a:t>
            </a:r>
            <a:r>
              <a:rPr lang="hr-HR" sz="2600" noProof="0" dirty="0"/>
              <a:t>vrednovanje:</a:t>
            </a:r>
          </a:p>
          <a:p>
            <a:pPr marL="9144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800" b="1" noProof="0" dirty="0"/>
              <a:t>Kontinuirano </a:t>
            </a:r>
            <a:r>
              <a:rPr lang="hr-HR" sz="2800" noProof="0" dirty="0"/>
              <a:t>vrednovanje koje </a:t>
            </a:r>
            <a:r>
              <a:rPr lang="hr-HR" sz="2800" b="1" noProof="0" dirty="0"/>
              <a:t>pruža povratne informacije </a:t>
            </a:r>
            <a:r>
              <a:rPr lang="hr-HR" sz="2800" noProof="0" dirty="0"/>
              <a:t>i </a:t>
            </a:r>
            <a:r>
              <a:rPr lang="hr-HR" sz="2800" b="1" noProof="0" dirty="0"/>
              <a:t>poboljšavaju učenje</a:t>
            </a:r>
            <a:r>
              <a:rPr lang="hr-HR" sz="2800" noProof="0" dirty="0"/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800" noProof="0" dirty="0"/>
          </a:p>
          <a:p>
            <a:pPr marL="1371600" marR="0" lvl="1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Char char="•"/>
            </a:pPr>
            <a:r>
              <a:rPr lang="hr-HR" sz="2600" b="1" noProof="0" dirty="0"/>
              <a:t>Sumativno/završno </a:t>
            </a:r>
            <a:r>
              <a:rPr lang="hr-HR" sz="2600" noProof="0" dirty="0"/>
              <a:t>vrednovanje:</a:t>
            </a:r>
          </a:p>
          <a:p>
            <a:pPr marL="9144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800" noProof="0" dirty="0"/>
              <a:t>Vrednuje </a:t>
            </a:r>
            <a:r>
              <a:rPr lang="hr-HR" sz="2800" b="1" noProof="0" dirty="0"/>
              <a:t>cjelokupno učenje</a:t>
            </a:r>
            <a:r>
              <a:rPr lang="hr-HR" sz="2800" noProof="0" dirty="0"/>
              <a:t> </a:t>
            </a:r>
            <a:r>
              <a:rPr lang="hr-HR" sz="2800" b="1" noProof="0" dirty="0"/>
              <a:t>na kraju</a:t>
            </a:r>
            <a:r>
              <a:rPr lang="hr-HR" sz="2800" noProof="0" dirty="0"/>
              <a:t>.</a:t>
            </a:r>
          </a:p>
        </p:txBody>
      </p:sp>
      <p:pic>
        <p:nvPicPr>
          <p:cNvPr id="122" name="Google Shape;122;g33ff3573224_0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51188" y="1548093"/>
            <a:ext cx="2946974" cy="225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3ff3573224_0_36"/>
          <p:cNvSpPr txBox="1"/>
          <p:nvPr/>
        </p:nvSpPr>
        <p:spPr>
          <a:xfrm>
            <a:off x="8614321" y="6457800"/>
            <a:ext cx="19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  <p:pic>
        <p:nvPicPr>
          <p:cNvPr id="124" name="Google Shape;124;g33ff3573224_0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44550" y="3815800"/>
            <a:ext cx="2707825" cy="270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3ff3573224_0_4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Zašto je vrednovanje važno?</a:t>
            </a:r>
          </a:p>
        </p:txBody>
      </p:sp>
      <p:sp>
        <p:nvSpPr>
          <p:cNvPr id="131" name="Google Shape;131;g33ff3573224_0_4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noProof="0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700" b="1" noProof="0" dirty="0"/>
              <a:t>Koju vrstu vrednovanja najčešće koristite?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b="1" noProof="0" dirty="0"/>
          </a:p>
          <a:p>
            <a:pPr marL="10287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700" b="1" noProof="0" dirty="0"/>
              <a:t>Raspravite </a:t>
            </a:r>
            <a:r>
              <a:rPr lang="hr-HR" sz="2700" noProof="0" dirty="0"/>
              <a:t>:</a:t>
            </a:r>
          </a:p>
          <a:p>
            <a:pPr marL="10287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500" noProof="0" dirty="0">
              <a:solidFill>
                <a:schemeClr val="dk1"/>
              </a:solidFill>
            </a:endParaRPr>
          </a:p>
          <a:p>
            <a:pPr marL="1828800" lvl="2" indent="-43561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hr-HR" sz="2500" b="1" noProof="0" dirty="0"/>
              <a:t>Važnost formativnog i sumativnog vrednovanja </a:t>
            </a:r>
            <a:r>
              <a:rPr lang="hr-HR" sz="2500" noProof="0" dirty="0"/>
              <a:t>u informatičkom obrazovanju.</a:t>
            </a: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500" noProof="0" dirty="0"/>
          </a:p>
          <a:p>
            <a:pPr marL="1828800" marR="0" lvl="1" indent="-400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hr-HR" sz="2500" b="1" noProof="0" dirty="0"/>
              <a:t>Kako vrednovanja utječu na ishode učenja.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700" b="1" noProof="0" dirty="0"/>
          </a:p>
          <a:p>
            <a:pPr marL="1828800" marR="0" lvl="1" indent="-400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hr-HR" sz="2500" b="1" noProof="0" dirty="0"/>
              <a:t>Uloga TINKER okvira </a:t>
            </a:r>
            <a:r>
              <a:rPr lang="hr-HR" sz="2500" noProof="0" dirty="0"/>
              <a:t>u osmišljavanju uključivih i praktičnih vrednovanja.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ff3573224_0_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1: Analiza primjera formativnog vrednovanja</a:t>
            </a:r>
          </a:p>
        </p:txBody>
      </p:sp>
      <p:sp>
        <p:nvSpPr>
          <p:cNvPr id="138" name="Google Shape;138;g33ff3573224_0_6"/>
          <p:cNvSpPr txBox="1">
            <a:spLocks noGrp="1"/>
          </p:cNvSpPr>
          <p:nvPr>
            <p:ph type="body" idx="1"/>
          </p:nvPr>
        </p:nvSpPr>
        <p:spPr>
          <a:xfrm>
            <a:off x="469557" y="881743"/>
            <a:ext cx="11572914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Formirajte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grupe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(4-5 sudionika)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U grupama: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Odredite koja su </a:t>
            </a:r>
            <a:r>
              <a:rPr lang="hr-HR" sz="3100" b="1" u="sng" noProof="0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TINKER načela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primijenjena u primjerima na nadolazećim prikaznicama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</a:ext>
              </a:extLst>
            </a:endParaRPr>
          </a:p>
          <a:p>
            <a:pPr marL="91440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Izradite 2 primjera formativnog vrednovanja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</a:ext>
              </a:extLst>
            </a:endParaRPr>
          </a:p>
          <a:p>
            <a:pPr marL="9144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Istaknite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</a:ext>
              </a:extLst>
            </a:endParaRP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j</a:t>
            </a: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ednu jaku stranu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i</a:t>
            </a:r>
            <a:endParaRPr lang="hr-HR" sz="3100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</a:ext>
              </a:extLst>
            </a:endParaRP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</a:ext>
                </a:extLst>
              </a:rPr>
              <a:t>jedno poboljšanje </a:t>
            </a:r>
            <a:r>
              <a:rPr lang="hr-HR" sz="3100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</a:ext>
                </a:extLst>
              </a:rPr>
              <a:t>za svako vrednovanje iz primjera</a:t>
            </a:r>
            <a:endParaRPr lang="hr-HR" sz="3100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40883d5f11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1: Primjer formativnog vrednovanja</a:t>
            </a:r>
          </a:p>
        </p:txBody>
      </p:sp>
      <p:sp>
        <p:nvSpPr>
          <p:cNvPr id="145" name="Google Shape;145;g340883d5f11_0_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SzPts val="2200"/>
              <a:buNone/>
            </a:pPr>
            <a:r>
              <a:rPr lang="hr-HR" sz="2500" b="1" noProof="0" dirty="0">
                <a:solidFill>
                  <a:srgbClr val="000000"/>
                </a:solidFill>
              </a:rPr>
              <a:t>Primjer formativnog vrednovanja u osnovnoj školi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300" b="1" noProof="0" dirty="0">
                <a:solidFill>
                  <a:srgbClr val="000000"/>
                </a:solidFill>
              </a:rPr>
              <a:t>Aktivnost: „Izlazne karte” za nastavnu cjelinu o razlomcima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300" b="1" noProof="0" dirty="0">
                <a:solidFill>
                  <a:srgbClr val="000000"/>
                </a:solidFill>
              </a:rPr>
              <a:t>Razred: </a:t>
            </a:r>
            <a:r>
              <a:rPr lang="hr-HR" sz="2300" noProof="0" dirty="0">
                <a:solidFill>
                  <a:srgbClr val="000000"/>
                </a:solidFill>
              </a:rPr>
              <a:t>5. ili 6. razred</a:t>
            </a:r>
            <a:br>
              <a:rPr lang="hr-HR" sz="2300" noProof="0" dirty="0">
                <a:solidFill>
                  <a:srgbClr val="000000"/>
                </a:solidFill>
              </a:rPr>
            </a:br>
            <a:r>
              <a:rPr lang="hr-HR" sz="2300" noProof="0" dirty="0">
                <a:solidFill>
                  <a:srgbClr val="000000"/>
                </a:solidFill>
              </a:rPr>
              <a:t> </a:t>
            </a:r>
            <a:r>
              <a:rPr lang="hr-HR" sz="2300" b="1" noProof="0" dirty="0">
                <a:solidFill>
                  <a:srgbClr val="000000"/>
                </a:solidFill>
              </a:rPr>
              <a:t>Predmet: </a:t>
            </a:r>
            <a:r>
              <a:rPr lang="hr-HR" sz="2300" noProof="0" dirty="0">
                <a:solidFill>
                  <a:srgbClr val="000000"/>
                </a:solidFill>
              </a:rPr>
              <a:t>Matematika</a:t>
            </a:r>
            <a:br>
              <a:rPr lang="hr-HR" sz="2300" noProof="0" dirty="0">
                <a:solidFill>
                  <a:srgbClr val="000000"/>
                </a:solidFill>
              </a:rPr>
            </a:br>
            <a:r>
              <a:rPr lang="hr-HR" sz="2300" noProof="0" dirty="0">
                <a:solidFill>
                  <a:srgbClr val="000000"/>
                </a:solidFill>
              </a:rPr>
              <a:t> </a:t>
            </a:r>
            <a:r>
              <a:rPr lang="hr-HR" sz="2300" b="1" noProof="0" dirty="0">
                <a:solidFill>
                  <a:srgbClr val="000000"/>
                </a:solidFill>
              </a:rPr>
              <a:t>Tema: </a:t>
            </a:r>
            <a:r>
              <a:rPr lang="hr-HR" sz="2300" noProof="0" dirty="0">
                <a:solidFill>
                  <a:srgbClr val="000000"/>
                </a:solidFill>
              </a:rPr>
              <a:t>Razumijevanje razlomaka (npr. prepoznavanje polovica, trećina i četvrtina)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hr-HR" sz="2300" b="1" noProof="0" dirty="0">
                <a:solidFill>
                  <a:srgbClr val="000000"/>
                </a:solidFill>
              </a:rPr>
              <a:t>Postupak korak po korak:</a:t>
            </a:r>
          </a:p>
          <a:p>
            <a:pPr marL="457200" lvl="0" indent="-3746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AutoNum type="arabicPeriod"/>
            </a:pPr>
            <a:r>
              <a:rPr lang="hr-HR" sz="2300" b="1" noProof="0" dirty="0">
                <a:solidFill>
                  <a:srgbClr val="000000"/>
                </a:solidFill>
              </a:rPr>
              <a:t>Izvedba cjeline:</a:t>
            </a:r>
          </a:p>
          <a:p>
            <a:pPr marL="914400" lvl="1" indent="-3746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Char char="○"/>
            </a:pPr>
            <a:r>
              <a:rPr lang="hr-HR" sz="2300" noProof="0" dirty="0">
                <a:solidFill>
                  <a:srgbClr val="000000"/>
                </a:solidFill>
              </a:rPr>
              <a:t>Učitelj uvodi razlomke koristeći vizualna pomagala poput kriški pizze ili </a:t>
            </a:r>
            <a:r>
              <a:rPr lang="hr-HR" sz="2300" noProof="0" dirty="0" err="1">
                <a:solidFill>
                  <a:srgbClr val="000000"/>
                </a:solidFill>
              </a:rPr>
              <a:t>tortnih</a:t>
            </a:r>
            <a:r>
              <a:rPr lang="hr-HR" sz="2300" noProof="0" dirty="0">
                <a:solidFill>
                  <a:srgbClr val="000000"/>
                </a:solidFill>
              </a:rPr>
              <a:t> dijagrama.</a:t>
            </a:r>
          </a:p>
          <a:p>
            <a:pPr marL="914400" lvl="1" indent="-3746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Char char="○"/>
            </a:pPr>
            <a:r>
              <a:rPr lang="hr-HR" sz="2300" noProof="0" dirty="0">
                <a:solidFill>
                  <a:srgbClr val="000000"/>
                </a:solidFill>
              </a:rPr>
              <a:t>Učenici vježbaju prepoznavanje i sjenčanje razlomaka na radnim listovima.</a:t>
            </a:r>
          </a:p>
          <a:p>
            <a:pPr marL="914400" lvl="1" indent="-3746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Char char="○"/>
            </a:pPr>
            <a:r>
              <a:rPr lang="hr-HR" sz="2300" noProof="0" dirty="0">
                <a:solidFill>
                  <a:srgbClr val="000000"/>
                </a:solidFill>
              </a:rPr>
              <a:t>Grupne rasprave i praktične aktivnosti pojačavaju koncept.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lang="hr-HR" sz="4300" noProof="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2715</Words>
  <Application>Microsoft Office PowerPoint</Application>
  <PresentationFormat>Widescreen</PresentationFormat>
  <Paragraphs>304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Open Sans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6: Oblikovanje strategija poučavanja  i vrednovanja temeljeno na TINKER okviru</vt:lpstr>
      <vt:lpstr>Ishodi učenja</vt:lpstr>
      <vt:lpstr>Sadržaj</vt:lpstr>
      <vt:lpstr>Zašto je vrednovanje važno?</vt:lpstr>
      <vt:lpstr>Zašto je vrednovanje važno?</vt:lpstr>
      <vt:lpstr>Zašto je vrednovanje važno?</vt:lpstr>
      <vt:lpstr>Aktivnost 1: Analiza primjera formativnog vrednovanja</vt:lpstr>
      <vt:lpstr>Aktivnost 1: Primjer formativnog vrednovanja</vt:lpstr>
      <vt:lpstr>Aktivnost 1: Primjer formativnog vrednovanja</vt:lpstr>
      <vt:lpstr>Aktivnost 2: Formativno ocjenjivanje usklađeno s TINKER okvirom</vt:lpstr>
      <vt:lpstr>Aktivnost 2: Formativno ocjenjivanje usklađeno s TINKER okvirom</vt:lpstr>
      <vt:lpstr>Aktivnost 2: Formativno ocjenjivanje usklađeno s TINKER okvirom</vt:lpstr>
      <vt:lpstr>Aktivnost 2: Osmišljavanje formativnog vrednovanja</vt:lpstr>
      <vt:lpstr>Provođenje vrednovanja i davanje povratnih informacija</vt:lpstr>
      <vt:lpstr>Provođenje vrednovanja i davanje povratnih informacija</vt:lpstr>
      <vt:lpstr>Provođenje vrednovanja i davanje povratnih informacija</vt:lpstr>
      <vt:lpstr>Provođenje vrednovanja i davanje povratnih informacija</vt:lpstr>
      <vt:lpstr>Provođenje vrednovanja i davanje povratnih informacija</vt:lpstr>
      <vt:lpstr>Implementacija i davanje povratnih informacija</vt:lpstr>
      <vt:lpstr>Razmišljanje i zaključci</vt:lpstr>
      <vt:lpstr>Domaća zadaća/Dodatni zadaci</vt:lpstr>
      <vt:lpstr>Dodatni resursi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2025-07-22T12:14:19Z</dcterms:modified>
</cp:coreProperties>
</file>